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50" r:id="rId4"/>
    <p:sldMasterId id="2147483762" r:id="rId5"/>
  </p:sldMasterIdLst>
  <p:notesMasterIdLst>
    <p:notesMasterId r:id="rId25"/>
  </p:notesMasterIdLst>
  <p:sldIdLst>
    <p:sldId id="2106" r:id="rId6"/>
    <p:sldId id="256" r:id="rId7"/>
    <p:sldId id="295" r:id="rId8"/>
    <p:sldId id="271" r:id="rId9"/>
    <p:sldId id="2063" r:id="rId10"/>
    <p:sldId id="276" r:id="rId11"/>
    <p:sldId id="277" r:id="rId12"/>
    <p:sldId id="280" r:id="rId13"/>
    <p:sldId id="2065" r:id="rId14"/>
    <p:sldId id="2067" r:id="rId15"/>
    <p:sldId id="2078" r:id="rId16"/>
    <p:sldId id="2079" r:id="rId17"/>
    <p:sldId id="2081" r:id="rId18"/>
    <p:sldId id="2112" r:id="rId19"/>
    <p:sldId id="2086" r:id="rId20"/>
    <p:sldId id="2087" r:id="rId21"/>
    <p:sldId id="2116" r:id="rId22"/>
    <p:sldId id="2115" r:id="rId23"/>
    <p:sldId id="151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300F"/>
    <a:srgbClr val="C8C8C8"/>
    <a:srgbClr val="B3B3B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94640" autoAdjust="0"/>
  </p:normalViewPr>
  <p:slideViewPr>
    <p:cSldViewPr snapToGrid="0">
      <p:cViewPr varScale="1">
        <p:scale>
          <a:sx n="89" d="100"/>
          <a:sy n="89" d="100"/>
        </p:scale>
        <p:origin x="19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14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8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2427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85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109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907726" y="1189177"/>
            <a:ext cx="11015036" cy="1985641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buFontTx/>
              <a:buNone/>
              <a:defRPr sz="1961">
                <a:solidFill>
                  <a:schemeClr val="tx1">
                    <a:lumMod val="75000"/>
                  </a:schemeClr>
                </a:solidFill>
              </a:defRPr>
            </a:lvl2pPr>
            <a:lvl3pPr marL="224097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 marL="448193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672290" indent="0">
              <a:buNone/>
              <a:defRPr b="0" i="0">
                <a:solidFill>
                  <a:schemeClr val="tx1">
                    <a:lumMod val="75000"/>
                  </a:schemeClr>
                </a:solidFill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853985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E988A18B-8B08-49D2-8EDD-D63CF2B0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037" y="440515"/>
            <a:ext cx="9153078" cy="548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8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A612-8F92-084D-9D30-517C90C91A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969" y="5106692"/>
            <a:ext cx="9794929" cy="1751308"/>
          </a:xfr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530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8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9915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6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450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2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362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Background Shape">
            <a:extLst>
              <a:ext uri="{FF2B5EF4-FFF2-40B4-BE49-F238E27FC236}">
                <a16:creationId xmlns:a16="http://schemas.microsoft.com/office/drawing/2014/main" id="{086EC04D-3A51-7146-BEEC-F1FE71C4EE29}"/>
              </a:ext>
            </a:extLst>
          </p:cNvPr>
          <p:cNvSpPr/>
          <p:nvPr userDrawn="1"/>
        </p:nvSpPr>
        <p:spPr>
          <a:xfrm>
            <a:off x="0" y="-153514"/>
            <a:ext cx="5303520" cy="7011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548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140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3DF376-B4FF-5543-960F-F686084ADA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9144" y="0"/>
            <a:ext cx="12210288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F7D27-B471-6B40-B5CD-78D2C34E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60" y="5115355"/>
            <a:ext cx="10128649" cy="1742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6A237-7DD4-5141-91E0-66F35245CB5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84909" y="248181"/>
            <a:ext cx="1314462" cy="3092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9E0A28-733F-D649-99B9-77161866D2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6260" y="377050"/>
            <a:ext cx="2190770" cy="1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0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552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70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boily@uottawa.c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20AA-D14E-5944-97E0-BB014EB91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 à l'analyse des données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5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932B-3F44-114D-B3D1-17925F92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RÉSUMÉS NUMÉRIQUES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DB88-83D5-B14A-8879-FF33939B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fr-FR" dirty="0">
                <a:latin typeface="Dagny OT" panose="020B0504020201020104" pitchFamily="34" charset="77"/>
              </a:rPr>
              <a:t>Pour commencer, une variable peut être décrite selon deux dimensions : </a:t>
            </a:r>
            <a:r>
              <a:rPr lang="fr-FR" b="1" dirty="0">
                <a:latin typeface="Dagny OT" panose="020B0504020201020104" pitchFamily="34" charset="77"/>
              </a:rPr>
              <a:t>la</a:t>
            </a:r>
            <a:r>
              <a:rPr lang="fr-FR" dirty="0">
                <a:latin typeface="Dagny OT" panose="020B0504020201020104" pitchFamily="34" charset="77"/>
              </a:rPr>
              <a:t> </a:t>
            </a:r>
            <a:r>
              <a:rPr lang="fr-FR" b="1" dirty="0">
                <a:latin typeface="Dagny OT" panose="020B0504020201020104" pitchFamily="34" charset="77"/>
              </a:rPr>
              <a:t>centralité</a:t>
            </a:r>
            <a:r>
              <a:rPr lang="fr-FR" dirty="0">
                <a:latin typeface="Dagny OT" panose="020B0504020201020104" pitchFamily="34" charset="77"/>
              </a:rPr>
              <a:t> et </a:t>
            </a:r>
            <a:r>
              <a:rPr lang="fr-FR" b="1" dirty="0">
                <a:latin typeface="Dagny OT" panose="020B0504020201020104" pitchFamily="34" charset="77"/>
              </a:rPr>
              <a:t>la</a:t>
            </a:r>
            <a:r>
              <a:rPr lang="fr-FR" dirty="0">
                <a:latin typeface="Dagny OT" panose="020B0504020201020104" pitchFamily="34" charset="77"/>
              </a:rPr>
              <a:t> </a:t>
            </a:r>
            <a:r>
              <a:rPr lang="fr-FR" b="1" dirty="0">
                <a:latin typeface="Dagny OT" panose="020B0504020201020104" pitchFamily="34" charset="77"/>
              </a:rPr>
              <a:t>dispersion</a:t>
            </a:r>
            <a:r>
              <a:rPr lang="fr-FR" dirty="0">
                <a:latin typeface="Dagny OT" panose="020B0504020201020104" pitchFamily="34" charset="77"/>
              </a:rPr>
              <a:t> (</a:t>
            </a:r>
            <a:r>
              <a:rPr lang="fr-FR" b="1" dirty="0">
                <a:latin typeface="Dagny OT" panose="020B0504020201020104" pitchFamily="34" charset="77"/>
              </a:rPr>
              <a:t>l'asymétrie</a:t>
            </a:r>
            <a:r>
              <a:rPr lang="fr-FR" dirty="0">
                <a:latin typeface="Dagny OT" panose="020B0504020201020104" pitchFamily="34" charset="77"/>
              </a:rPr>
              <a:t> et </a:t>
            </a:r>
            <a:r>
              <a:rPr lang="fr-FR" b="1" dirty="0">
                <a:latin typeface="Dagny OT" panose="020B0504020201020104" pitchFamily="34" charset="77"/>
              </a:rPr>
              <a:t>l'aplatissement</a:t>
            </a:r>
            <a:r>
              <a:rPr lang="fr-FR" dirty="0">
                <a:latin typeface="Dagny OT" panose="020B0504020201020104" pitchFamily="34" charset="77"/>
              </a:rPr>
              <a:t> sont aussi parfois utilisés). </a:t>
            </a: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fr-FR" sz="500" b="1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fr-FR" dirty="0">
                <a:latin typeface="Dagny OT" panose="020B0504020201020104" pitchFamily="34" charset="77"/>
              </a:rPr>
              <a:t>Les mesures de </a:t>
            </a:r>
            <a:r>
              <a:rPr lang="fr-FR" b="1" dirty="0">
                <a:latin typeface="Dagny OT" panose="020B0504020201020104" pitchFamily="34" charset="77"/>
              </a:rPr>
              <a:t>centralité </a:t>
            </a:r>
            <a:r>
              <a:rPr lang="fr-FR" dirty="0">
                <a:latin typeface="Dagny OT" panose="020B0504020201020104" pitchFamily="34" charset="77"/>
              </a:rPr>
              <a:t>comprennent</a:t>
            </a:r>
            <a:r>
              <a:rPr lang="en-US" dirty="0">
                <a:latin typeface="Dagny OT" panose="020B0504020201020104" pitchFamily="34" charset="77"/>
              </a:rPr>
              <a:t>: </a:t>
            </a:r>
          </a:p>
          <a:p>
            <a:pPr lvl="1" algn="just">
              <a:lnSpc>
                <a:spcPct val="100000"/>
              </a:lnSpc>
              <a:buFont typeface="Wingdings" pitchFamily="2" charset="2"/>
              <a:buChar char="§"/>
            </a:pPr>
            <a:r>
              <a:rPr lang="fr-FR" b="1" i="0" dirty="0">
                <a:latin typeface="Dagny OT" panose="020B0504020201020104" pitchFamily="34" charset="77"/>
              </a:rPr>
              <a:t>médiane, moyenne, mode</a:t>
            </a:r>
            <a:r>
              <a:rPr lang="fr-FR" i="0" dirty="0">
                <a:latin typeface="Dagny OT" panose="020B0504020201020104" pitchFamily="34" charset="77"/>
              </a:rPr>
              <a:t> (moins fréquemment)</a:t>
            </a:r>
            <a:endParaRPr lang="en-US" sz="500" i="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fr-FR" dirty="0">
                <a:latin typeface="Dagny OT" panose="020B0504020201020104" pitchFamily="34" charset="77"/>
              </a:rPr>
              <a:t>Les mesures de </a:t>
            </a:r>
            <a:r>
              <a:rPr lang="fr-FR" b="1" dirty="0">
                <a:latin typeface="Dagny OT" panose="020B0504020201020104" pitchFamily="34" charset="77"/>
              </a:rPr>
              <a:t>dispersion</a:t>
            </a:r>
            <a:r>
              <a:rPr lang="fr-FR" dirty="0">
                <a:latin typeface="Dagny OT" panose="020B0504020201020104" pitchFamily="34" charset="77"/>
              </a:rPr>
              <a:t> comprennent :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b="1" i="0" dirty="0">
                <a:latin typeface="Dagny OT" panose="020B0504020201020104" pitchFamily="34" charset="77"/>
              </a:rPr>
              <a:t>écart-type, variance, quartiles, écart interquartile, plage de données </a:t>
            </a:r>
            <a:r>
              <a:rPr lang="fr-FR" i="0" dirty="0">
                <a:latin typeface="Dagny OT" panose="020B0504020201020104" pitchFamily="34" charset="77"/>
              </a:rPr>
              <a:t>(moins fréquemment)</a:t>
            </a:r>
            <a:endParaRPr lang="en-US" sz="500" i="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fr-FR" dirty="0">
                <a:latin typeface="Dagny OT" panose="020B0504020201020104" pitchFamily="34" charset="77"/>
              </a:rPr>
              <a:t>La médiane, la plage de données et les quartiles sont facilement calculés à partir d'une </a:t>
            </a:r>
            <a:r>
              <a:rPr lang="fr-FR" b="1" dirty="0">
                <a:latin typeface="Dagny OT" panose="020B0504020201020104" pitchFamily="34" charset="77"/>
              </a:rPr>
              <a:t>liste ordonnée </a:t>
            </a:r>
            <a:r>
              <a:rPr lang="fr-FR" dirty="0">
                <a:latin typeface="Dagny OT" panose="020B0504020201020104" pitchFamily="34" charset="77"/>
              </a:rPr>
              <a:t>de données.</a:t>
            </a:r>
            <a:endParaRPr lang="en-US" dirty="0">
              <a:latin typeface="Dagny OT" panose="020B0504020201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3821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DC99-878C-454B-97D3-B9BD9B4A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RÉSUMÉS VISUELS – BOÎTE </a:t>
            </a:r>
            <a:r>
              <a:rPr lang="en-US" b="1" dirty="0" err="1"/>
              <a:t>À</a:t>
            </a:r>
            <a:r>
              <a:rPr lang="en-US" b="1" dirty="0"/>
              <a:t> MOUSTACHES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43A78-799B-FE43-9FA0-05D9E108F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fr-FR" sz="2200" dirty="0">
                    <a:latin typeface="Dagny OT" panose="020B0504020201020104" pitchFamily="34" charset="77"/>
                  </a:rPr>
                  <a:t>Le </a:t>
                </a:r>
                <a:r>
                  <a:rPr lang="fr-FR" sz="2200" b="1" dirty="0">
                    <a:latin typeface="Dagny OT" panose="020B0504020201020104" pitchFamily="34" charset="77"/>
                  </a:rPr>
                  <a:t>boîte à moustache </a:t>
                </a:r>
                <a:r>
                  <a:rPr lang="fr-FR" sz="2200" dirty="0">
                    <a:latin typeface="Dagny OT" panose="020B0504020201020104" pitchFamily="34" charset="77"/>
                  </a:rPr>
                  <a:t>(« </a:t>
                </a:r>
                <a:r>
                  <a:rPr lang="fr-FR" sz="2200" dirty="0" err="1">
                    <a:latin typeface="Dagny OT" panose="020B0504020201020104" pitchFamily="34" charset="77"/>
                  </a:rPr>
                  <a:t>boxplot</a:t>
                </a:r>
                <a:r>
                  <a:rPr lang="fr-FR" sz="2200" dirty="0">
                    <a:latin typeface="Dagny OT" panose="020B0504020201020104" pitchFamily="34" charset="77"/>
                  </a:rPr>
                  <a:t> ») est un moyen rapide de présenter un résumé graphique d'une distribution </a:t>
                </a:r>
                <a:r>
                  <a:rPr lang="fr-FR" sz="2200" dirty="0" err="1">
                    <a:latin typeface="Dagny OT" panose="020B0504020201020104" pitchFamily="34" charset="77"/>
                  </a:rPr>
                  <a:t>univariée</a:t>
                </a:r>
                <a:r>
                  <a:rPr lang="fr-FR" sz="2200" dirty="0">
                    <a:latin typeface="Dagny OT" panose="020B0504020201020104" pitchFamily="34" charset="77"/>
                  </a:rPr>
                  <a:t>. </a:t>
                </a:r>
                <a:endParaRPr lang="en-US" sz="2200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fr-FR" sz="500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fr-FR" sz="2200" dirty="0">
                    <a:latin typeface="Dagny OT" panose="020B0504020201020104" pitchFamily="34" charset="77"/>
                  </a:rPr>
                  <a:t>Dessinez une boîte le long de l'axe d'observation, avec des extrémités à</a:t>
                </a:r>
                <a14:m>
                  <m:oMath xmlns:m="http://schemas.openxmlformats.org/officeDocument/2006/math">
                    <m:r>
                      <a:rPr lang="en-CA" sz="22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latin typeface="Dagny OT" panose="020B0504020201020104" pitchFamily="34" charset="77"/>
                  </a:rPr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latin typeface="Dagny OT" panose="020B0504020201020104" pitchFamily="34" charset="77"/>
                  </a:rPr>
                  <a:t>, </a:t>
                </a:r>
                <a:r>
                  <a:rPr lang="fr-FR" sz="2200" dirty="0">
                    <a:latin typeface="Dagny OT" panose="020B0504020201020104" pitchFamily="34" charset="77"/>
                  </a:rPr>
                  <a:t>et avec une « ceinture » à la médiane. </a:t>
                </a:r>
                <a:endParaRPr lang="en-US" sz="2200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fr-FR" sz="500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fr-FR" sz="2200" dirty="0">
                    <a:latin typeface="Dagny OT" panose="020B0504020201020104" pitchFamily="34" charset="77"/>
                  </a:rPr>
                  <a:t>Tracez une ligne s'étendant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Dagny OT" panose="020B0504020201020104" pitchFamily="34" charset="77"/>
                  </a:rPr>
                  <a:t> </a:t>
                </a:r>
                <a:r>
                  <a:rPr lang="fr-FR" sz="2200" dirty="0">
                    <a:latin typeface="Dagny OT" panose="020B0504020201020104" pitchFamily="34" charset="77"/>
                  </a:rPr>
                  <a:t>à la plus petite observation inférieure à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1.5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200" i="0" dirty="0" err="1" smtClean="0">
                        <a:latin typeface="Cambria Math" panose="02040503050406030204" pitchFamily="18" charset="0"/>
                      </a:rPr>
                      <m:t>IQR</m:t>
                    </m:r>
                  </m:oMath>
                </a14:m>
                <a:r>
                  <a:rPr lang="en-US" sz="2200" dirty="0">
                    <a:latin typeface="Dagny OT" panose="020B0504020201020104" pitchFamily="34" charset="77"/>
                  </a:rPr>
                  <a:t> à gauche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Dagny OT" panose="020B0504020201020104" pitchFamily="34" charset="77"/>
                  </a:rPr>
                  <a:t>.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fr-FR" sz="2200" dirty="0">
                    <a:latin typeface="Dagny OT" panose="020B0504020201020104" pitchFamily="34" charset="77"/>
                  </a:rPr>
                  <a:t>Tracez une ligne s'étendant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latin typeface="Dagny OT" panose="020B0504020201020104" pitchFamily="34" charset="77"/>
                  </a:rPr>
                  <a:t> </a:t>
                </a:r>
                <a:r>
                  <a:rPr lang="fr-FR" sz="2200" dirty="0">
                    <a:latin typeface="Dagny OT" panose="020B0504020201020104" pitchFamily="34" charset="77"/>
                  </a:rPr>
                  <a:t>à la plus petite observation </a:t>
                </a:r>
                <a:r>
                  <a:rPr lang="en-US" sz="2200" dirty="0">
                    <a:latin typeface="Dagny OT" panose="020B0504020201020104" pitchFamily="34" charset="77"/>
                  </a:rPr>
                  <a:t>située à plus de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1.5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200" dirty="0" err="1">
                        <a:latin typeface="Cambria Math" panose="02040503050406030204" pitchFamily="18" charset="0"/>
                      </a:rPr>
                      <m:t>IQR</m:t>
                    </m:r>
                  </m:oMath>
                </a14:m>
                <a:r>
                  <a:rPr lang="en-US" sz="2200" dirty="0">
                    <a:latin typeface="Dagny OT" panose="020B0504020201020104" pitchFamily="34" charset="77"/>
                  </a:rPr>
                  <a:t> à droite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latin typeface="Dagny OT" panose="020B0504020201020104" pitchFamily="34" charset="77"/>
                  </a:rPr>
                  <a:t>.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fr-FR" sz="2200" dirty="0">
                    <a:latin typeface="Dagny OT" panose="020B0504020201020104" pitchFamily="34" charset="77"/>
                  </a:rPr>
                  <a:t>Toute valeur aberrante présumée est tracée séparément. </a:t>
                </a:r>
                <a:endParaRPr lang="en-US" sz="2200" dirty="0">
                  <a:latin typeface="Dagny OT" panose="020B0504020201020104" pitchFamily="34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43A78-799B-FE43-9FA0-05D9E108F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1060" r="-528" b="-24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43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015F-8328-4644-969B-92155079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9B3EA-064A-CA42-A247-A0A095393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65"/>
          <a:stretch/>
        </p:blipFill>
        <p:spPr>
          <a:xfrm>
            <a:off x="7293937" y="1600404"/>
            <a:ext cx="2729022" cy="45717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63DC0B-AF42-6940-8973-7A09319A4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530" r="-2465"/>
          <a:stretch/>
        </p:blipFill>
        <p:spPr>
          <a:xfrm>
            <a:off x="2046770" y="1600404"/>
            <a:ext cx="2729022" cy="45717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3ADEC3-031D-0241-AC93-30D020BA043E}"/>
              </a:ext>
            </a:extLst>
          </p:cNvPr>
          <p:cNvSpPr/>
          <p:nvPr/>
        </p:nvSpPr>
        <p:spPr>
          <a:xfrm>
            <a:off x="7826477" y="0"/>
            <a:ext cx="43655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Dagny OT" panose="020B0504020201020104" pitchFamily="34" charset="77"/>
                <a:ea typeface="Helvetica Light" charset="0"/>
                <a:cs typeface="Helvetica Light" charset="0"/>
              </a:rPr>
              <a:t>Ensemble de données sur les files d'attente : taux d'arrivée (à gauche), taux de traitement (à droite)</a:t>
            </a:r>
            <a:endParaRPr lang="en-US" sz="2000" dirty="0">
              <a:latin typeface="Dagny OT" panose="020B0504020201020104" pitchFamily="34" charset="77"/>
              <a:ea typeface="Helvetica Light" charset="0"/>
              <a:cs typeface="Helvetica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71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DC99-878C-454B-97D3-B9BD9B4A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RÉSUMÉS VISUELS – HISTOGRAMME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43A78-799B-FE43-9FA0-05D9E108F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FR" b="1" dirty="0">
                    <a:latin typeface="Dagny OT" panose="020B0504020201020104" pitchFamily="34" charset="77"/>
                  </a:rPr>
                  <a:t>Les histogrammes </a:t>
                </a:r>
                <a:r>
                  <a:rPr lang="fr-FR" dirty="0">
                    <a:latin typeface="Dagny OT" panose="020B0504020201020104" pitchFamily="34" charset="77"/>
                  </a:rPr>
                  <a:t>peuvent également fournir une indication de la distribution d'une variable. </a:t>
                </a:r>
                <a:endParaRPr lang="en-US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fr-FR" sz="500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FR" dirty="0">
                    <a:latin typeface="Dagny OT" panose="020B0504020201020104" pitchFamily="34" charset="77"/>
                  </a:rPr>
                  <a:t>Ils doivent inclure/contenir les informations suivantes </a:t>
                </a:r>
                <a:r>
                  <a:rPr lang="en-US" dirty="0">
                    <a:latin typeface="Dagny OT" panose="020B0504020201020104" pitchFamily="34" charset="77"/>
                  </a:rPr>
                  <a:t>: </a:t>
                </a:r>
              </a:p>
              <a:p>
                <a:pPr lvl="1" algn="just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fr-FR" i="0" dirty="0">
                    <a:latin typeface="Dagny OT" panose="020B0504020201020104" pitchFamily="34" charset="77"/>
                  </a:rPr>
                  <a:t>la plage de l'histogramme est</a:t>
                </a:r>
                <a14:m>
                  <m:oMath xmlns:m="http://schemas.openxmlformats.org/officeDocument/2006/math"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CA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0" dirty="0">
                    <a:latin typeface="Dagny OT" panose="020B0504020201020104" pitchFamily="34" charset="77"/>
                  </a:rPr>
                  <a:t>;</a:t>
                </a:r>
              </a:p>
              <a:p>
                <a:pPr lvl="1" algn="just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fr-FR" i="0" dirty="0">
                    <a:latin typeface="Dagny OT" panose="020B0504020201020104" pitchFamily="34" charset="77"/>
                  </a:rPr>
                  <a:t>le nombre de cases (« </a:t>
                </a:r>
                <a:r>
                  <a:rPr lang="fr-FR" i="0" dirty="0" err="1">
                    <a:latin typeface="Dagny OT" panose="020B0504020201020104" pitchFamily="34" charset="77"/>
                  </a:rPr>
                  <a:t>bins</a:t>
                </a:r>
                <a:r>
                  <a:rPr lang="fr-FR" dirty="0">
                    <a:latin typeface="Dagny OT" panose="020B0504020201020104" pitchFamily="34" charset="77"/>
                  </a:rPr>
                  <a:t> »</a:t>
                </a:r>
                <a:r>
                  <a:rPr lang="fr-FR" i="0" dirty="0">
                    <a:latin typeface="Dagny OT" panose="020B0504020201020104" pitchFamily="34" charset="77"/>
                  </a:rPr>
                  <a:t>) doit approcher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i="0" dirty="0">
                    <a:latin typeface="Dagny OT" panose="020B0504020201020104" pitchFamily="34" charset="77"/>
                  </a:rPr>
                  <a:t>, </a:t>
                </a:r>
                <a:r>
                  <a:rPr lang="en-US" i="0" dirty="0" err="1">
                    <a:latin typeface="Dagny OT" panose="020B0504020201020104" pitchFamily="34" charset="77"/>
                  </a:rPr>
                  <a:t>où</a:t>
                </a:r>
                <a:r>
                  <a:rPr lang="en-US" i="0" dirty="0">
                    <a:latin typeface="Dagny OT" panose="020B0504020201020104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0" dirty="0">
                    <a:latin typeface="Dagny OT" panose="020B0504020201020104" pitchFamily="34" charset="77"/>
                  </a:rPr>
                  <a:t> est le nombre </a:t>
                </a:r>
                <a:r>
                  <a:rPr lang="en-US" i="0" dirty="0" err="1">
                    <a:latin typeface="Dagny OT" panose="020B0504020201020104" pitchFamily="34" charset="77"/>
                  </a:rPr>
                  <a:t>d'observations</a:t>
                </a:r>
                <a:r>
                  <a:rPr lang="en-US" i="0" dirty="0">
                    <a:latin typeface="Dagny OT" panose="020B0504020201020104" pitchFamily="34" charset="77"/>
                  </a:rPr>
                  <a:t> ;</a:t>
                </a:r>
              </a:p>
              <a:p>
                <a:pPr lvl="1" algn="just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fr-FR" i="0" dirty="0">
                    <a:latin typeface="Dagny OT" panose="020B0504020201020104" pitchFamily="34" charset="77"/>
                  </a:rPr>
                  <a:t>la largeur du case doit approcher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0" dirty="0">
                    <a:latin typeface="Dagny OT" panose="020B0504020201020104" pitchFamily="34" charset="77"/>
                  </a:rPr>
                  <a:t>, et </a:t>
                </a:r>
              </a:p>
              <a:p>
                <a:pPr lvl="1" algn="just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fr-FR" i="0" dirty="0">
                    <a:latin typeface="Dagny OT" panose="020B0504020201020104" pitchFamily="34" charset="77"/>
                  </a:rPr>
                  <a:t>la fréquence des observations dans chaque case doit être ajoutée au graphique. </a:t>
                </a:r>
                <a:endParaRPr lang="en-US" i="0" dirty="0">
                  <a:latin typeface="Dagny OT" panose="020B0504020201020104" pitchFamily="34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43A78-799B-FE43-9FA0-05D9E108F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1060" r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11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07103F4-AFE6-4DC5-8934-DA3F40003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37A68B-1C01-4B21-8F62-9F127D170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D699E-E5A6-5C40-8E87-A1FC6F4B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EXEMPLE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EEE1E-7C60-FE40-A8EB-EB7D16FD2C5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60719" y="1692728"/>
                <a:ext cx="4777562" cy="3472543"/>
              </a:xfr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 algn="just">
                  <a:buNone/>
                </a:pPr>
                <a:r>
                  <a:rPr lang="fr-FR" dirty="0">
                    <a:latin typeface="Dagny OT" panose="020B0504020201020104" pitchFamily="34" charset="77"/>
                  </a:rPr>
                  <a:t>Considérons le nombre quotidien d'accidents de voiture à Sydney sur une période de 40 jours </a:t>
                </a:r>
                <a:r>
                  <a:rPr lang="en-US" dirty="0">
                    <a:latin typeface="Dagny OT" panose="020B0504020201020104" pitchFamily="34" charset="77"/>
                  </a:rPr>
                  <a:t>:</a:t>
                </a:r>
              </a:p>
              <a:p>
                <a:pPr algn="just">
                  <a:buFont typeface="Franklin Gothic Book" panose="020B0503020102020204" pitchFamily="34" charset="0"/>
                  <a:buNone/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algn="just"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6, 3, 2, 24, 12, 3, 7, 14, 21, 9, 14, 22, 15, 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algn="just"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2, 17, 10, 7, 7, 31, 7, 18, 6, 8, 2, 3, 2, 17, 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algn="just"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7, 7, 21, 13, 23, 1, 11, 3, 9, 4, 9, 9, 25</m:t>
                      </m:r>
                    </m:oMath>
                  </m:oMathPara>
                </a14:m>
                <a:endParaRPr lang="en-US" dirty="0">
                  <a:latin typeface="Dagny OT" panose="020B0504020201020104" pitchFamily="34" charset="77"/>
                </a:endParaRPr>
              </a:p>
              <a:p>
                <a:pPr algn="just">
                  <a:buFont typeface="Franklin Gothic Book" panose="020B0503020102020204" pitchFamily="34" charset="0"/>
                  <a:buNone/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algn="just">
                  <a:buNone/>
                </a:pPr>
                <a:r>
                  <a:rPr lang="en-US" dirty="0">
                    <a:latin typeface="Dagny OT" panose="020B0504020201020104" pitchFamily="34" charset="77"/>
                  </a:rPr>
                  <a:t>Les </a:t>
                </a:r>
                <a:r>
                  <a:rPr lang="en-US" dirty="0" err="1">
                    <a:latin typeface="Dagny OT" panose="020B0504020201020104" pitchFamily="34" charset="77"/>
                  </a:rPr>
                  <a:t>valeurs</a:t>
                </a:r>
                <a:r>
                  <a:rPr lang="en-US" dirty="0">
                    <a:latin typeface="Dagny OT" panose="020B0504020201020104" pitchFamily="34" charset="77"/>
                  </a:rPr>
                  <a:t> </a:t>
                </a:r>
                <a:r>
                  <a:rPr lang="en-US" dirty="0" err="1">
                    <a:latin typeface="Dagny OT" panose="020B0504020201020104" pitchFamily="34" charset="77"/>
                  </a:rPr>
                  <a:t>ordonnées</a:t>
                </a:r>
                <a:r>
                  <a:rPr lang="en-US" dirty="0">
                    <a:latin typeface="Dagny OT" panose="020B0504020201020104" pitchFamily="34" charset="77"/>
                  </a:rPr>
                  <a:t> </a:t>
                </a:r>
                <a:r>
                  <a:rPr lang="en-US" dirty="0" err="1">
                    <a:latin typeface="Dagny OT" panose="020B0504020201020104" pitchFamily="34" charset="77"/>
                  </a:rPr>
                  <a:t>sont</a:t>
                </a:r>
                <a:r>
                  <a:rPr lang="en-US" dirty="0">
                    <a:latin typeface="Dagny OT" panose="020B0504020201020104" pitchFamily="34" charset="77"/>
                  </a:rPr>
                  <a:t> : </a:t>
                </a: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1  2  2  2  2  3  3  3  3  4  6  6  7  7  7  7  7 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7  8  9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9  9  9 10 11 12 13 14 14 15 17</m:t>
                      </m:r>
                    </m:oMath>
                  </m:oMathPara>
                </a14:m>
                <a:endParaRPr lang="en-CA" i="1" dirty="0">
                  <a:latin typeface="Cambria Math" panose="020405030504060302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17 18 21 21 22 23 24 25 31</m:t>
                      </m:r>
                    </m:oMath>
                  </m:oMathPara>
                </a14:m>
                <a:endParaRPr lang="en-US" dirty="0">
                  <a:latin typeface="Dagny OT" panose="020B0504020201020104" pitchFamily="34" charset="77"/>
                </a:endParaRPr>
              </a:p>
              <a:p>
                <a:pPr algn="just">
                  <a:buFont typeface="Franklin Gothic Book" panose="020B0503020102020204" pitchFamily="34" charset="0"/>
                  <a:buNone/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algn="just">
                  <a:buFont typeface="Franklin Gothic Book" panose="020B0503020102020204" pitchFamily="34" charset="0"/>
                  <a:buNone/>
                </a:pPr>
                <a:endParaRPr lang="en-US" dirty="0">
                  <a:latin typeface="Dagny OT" panose="020B0504020201020104" pitchFamily="34" charset="77"/>
                </a:endParaRPr>
              </a:p>
              <a:p>
                <a:pPr algn="just">
                  <a:buFont typeface="Franklin Gothic Book" panose="020B0503020102020204" pitchFamily="34" charset="0"/>
                  <a:buNone/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algn="just">
                  <a:buFont typeface="Franklin Gothic Book" panose="020B0503020102020204" pitchFamily="34" charset="0"/>
                  <a:buNone/>
                </a:pPr>
                <a:endParaRPr lang="en-US" dirty="0">
                  <a:latin typeface="Dagny OT" panose="020B0504020201020104" pitchFamily="34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EEE1E-7C60-FE40-A8EB-EB7D16FD2C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60719" y="1692728"/>
                <a:ext cx="4777562" cy="3472543"/>
              </a:xfrm>
              <a:blipFill>
                <a:blip r:embed="rId2"/>
                <a:stretch>
                  <a:fillRect l="-1326" t="-2190" r="-1326"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7BCBE98-69EA-40E7-B937-FCA553A58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5425666-9633-2047-8BAA-F277814AC9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80636" y="1834495"/>
            <a:ext cx="6327392" cy="3701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68C4696-2092-FF4C-A472-7DFC6504C1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822246"/>
                  </p:ext>
                </p:extLst>
              </p:nvPr>
            </p:nvGraphicFramePr>
            <p:xfrm>
              <a:off x="478095" y="5394250"/>
              <a:ext cx="444830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9265">
                      <a:extLst>
                        <a:ext uri="{9D8B030D-6E8A-4147-A177-3AD203B41FA5}">
                          <a16:colId xmlns:a16="http://schemas.microsoft.com/office/drawing/2014/main" val="2070831223"/>
                        </a:ext>
                      </a:extLst>
                    </a:gridCol>
                    <a:gridCol w="909761">
                      <a:extLst>
                        <a:ext uri="{9D8B030D-6E8A-4147-A177-3AD203B41FA5}">
                          <a16:colId xmlns:a16="http://schemas.microsoft.com/office/drawing/2014/main" val="571962277"/>
                        </a:ext>
                      </a:extLst>
                    </a:gridCol>
                    <a:gridCol w="909761">
                      <a:extLst>
                        <a:ext uri="{9D8B030D-6E8A-4147-A177-3AD203B41FA5}">
                          <a16:colId xmlns:a16="http://schemas.microsoft.com/office/drawing/2014/main" val="443669857"/>
                        </a:ext>
                      </a:extLst>
                    </a:gridCol>
                    <a:gridCol w="909761">
                      <a:extLst>
                        <a:ext uri="{9D8B030D-6E8A-4147-A177-3AD203B41FA5}">
                          <a16:colId xmlns:a16="http://schemas.microsoft.com/office/drawing/2014/main" val="4184277788"/>
                        </a:ext>
                      </a:extLst>
                    </a:gridCol>
                    <a:gridCol w="909761">
                      <a:extLst>
                        <a:ext uri="{9D8B030D-6E8A-4147-A177-3AD203B41FA5}">
                          <a16:colId xmlns:a16="http://schemas.microsoft.com/office/drawing/2014/main" val="9951260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dirty="0" smtClean="0">
                                    <a:latin typeface="Cambria Math" panose="02040503050406030204" pitchFamily="18" charset="0"/>
                                  </a:rPr>
                                  <m:t>𝐦𝐢𝐧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dirty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en-CA" b="1" i="0" dirty="0" smtClean="0">
                                    <a:latin typeface="Cambria Math" panose="02040503050406030204" pitchFamily="18" charset="0"/>
                                  </a:rPr>
                                  <m:t>𝐞𝐝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dirty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en-CA" b="1" i="0" dirty="0" smtClean="0">
                                    <a:latin typeface="Cambria Math" panose="02040503050406030204" pitchFamily="18" charset="0"/>
                                  </a:rPr>
                                  <m:t>𝐚𝐱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9346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5.5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15.5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6129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468C4696-2092-FF4C-A472-7DFC6504C1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8822246"/>
                  </p:ext>
                </p:extLst>
              </p:nvPr>
            </p:nvGraphicFramePr>
            <p:xfrm>
              <a:off x="478095" y="5394250"/>
              <a:ext cx="444830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9265">
                      <a:extLst>
                        <a:ext uri="{9D8B030D-6E8A-4147-A177-3AD203B41FA5}">
                          <a16:colId xmlns:a16="http://schemas.microsoft.com/office/drawing/2014/main" val="2070831223"/>
                        </a:ext>
                      </a:extLst>
                    </a:gridCol>
                    <a:gridCol w="909761">
                      <a:extLst>
                        <a:ext uri="{9D8B030D-6E8A-4147-A177-3AD203B41FA5}">
                          <a16:colId xmlns:a16="http://schemas.microsoft.com/office/drawing/2014/main" val="571962277"/>
                        </a:ext>
                      </a:extLst>
                    </a:gridCol>
                    <a:gridCol w="909761">
                      <a:extLst>
                        <a:ext uri="{9D8B030D-6E8A-4147-A177-3AD203B41FA5}">
                          <a16:colId xmlns:a16="http://schemas.microsoft.com/office/drawing/2014/main" val="443669857"/>
                        </a:ext>
                      </a:extLst>
                    </a:gridCol>
                    <a:gridCol w="909761">
                      <a:extLst>
                        <a:ext uri="{9D8B030D-6E8A-4147-A177-3AD203B41FA5}">
                          <a16:colId xmlns:a16="http://schemas.microsoft.com/office/drawing/2014/main" val="4184277788"/>
                        </a:ext>
                      </a:extLst>
                    </a:gridCol>
                    <a:gridCol w="909761">
                      <a:extLst>
                        <a:ext uri="{9D8B030D-6E8A-4147-A177-3AD203B41FA5}">
                          <a16:colId xmlns:a16="http://schemas.microsoft.com/office/drawing/2014/main" val="9951260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63" t="-3333" r="-453125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278" t="-3333" r="-302778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2958" t="-3333" r="-207042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8889" t="-3333" r="-104167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8889" t="-3333" r="-4167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93468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63" t="-103333" r="-45312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278" t="-103333" r="-30277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2958" t="-103333" r="-20704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8889" t="-103333" r="-104167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8889" t="-103333" r="-4167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6129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9EB4546-01F1-DC4D-BC61-6E88E488AFB0}"/>
              </a:ext>
            </a:extLst>
          </p:cNvPr>
          <p:cNvSpPr/>
          <p:nvPr/>
        </p:nvSpPr>
        <p:spPr>
          <a:xfrm>
            <a:off x="5781615" y="701105"/>
            <a:ext cx="56206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Franklin Gothic Book" panose="020B0503020102020204" pitchFamily="34" charset="0"/>
              <a:buNone/>
            </a:pPr>
            <a:r>
              <a:rPr lang="fr-FR" sz="2000" dirty="0">
                <a:latin typeface="Dagny OT" panose="020B0504020201020104" pitchFamily="34" charset="77"/>
              </a:rPr>
              <a:t>Est-il plus probable que l'on observe entre 5 et 15 accidents un jour donné, ou entre 25 et 35 ?</a:t>
            </a:r>
            <a:endParaRPr lang="en-US" sz="2000" dirty="0">
              <a:latin typeface="Dagny OT" panose="020B0504020201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4463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C263-6463-074E-8A3B-1278EB22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0ABF3A-1537-9446-BB0E-571BFEDF9C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407547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fr-FR" sz="2200" dirty="0">
                    <a:latin typeface="Dagny OT" panose="020B0504020201020104" pitchFamily="34" charset="77"/>
                  </a:rPr>
                  <a:t>Considérons les données suivantes, constituées de</a:t>
                </a:r>
                <a14:m>
                  <m:oMath xmlns:m="http://schemas.openxmlformats.org/officeDocument/2006/math">
                    <m:r>
                      <a:rPr lang="en-CA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sz="2200" dirty="0">
                    <a:latin typeface="Dagny OT" panose="020B0504020201020104" pitchFamily="34" charset="77"/>
                  </a:rPr>
                  <a:t> mesures appariées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Dagny OT" panose="020B0504020201020104" pitchFamily="34" charset="77"/>
                  </a:rPr>
                  <a:t> des </a:t>
                </a:r>
                <a:r>
                  <a:rPr lang="en-US" sz="2200" dirty="0" err="1">
                    <a:latin typeface="Dagny OT" panose="020B0504020201020104" pitchFamily="34" charset="77"/>
                  </a:rPr>
                  <a:t>niveaux</a:t>
                </a:r>
                <a:r>
                  <a:rPr lang="en-US" sz="2200" dirty="0">
                    <a:latin typeface="Dagny OT" panose="020B0504020201020104" pitchFamily="34" charset="77"/>
                  </a:rPr>
                  <a:t> </a:t>
                </a:r>
                <a:r>
                  <a:rPr lang="en-US" sz="2200" dirty="0" err="1">
                    <a:latin typeface="Dagny OT" panose="020B0504020201020104" pitchFamily="34" charset="77"/>
                  </a:rPr>
                  <a:t>d'hydrocarbures</a:t>
                </a:r>
                <a:r>
                  <a:rPr lang="en-US" sz="2200" dirty="0">
                    <a:latin typeface="Dagny OT" panose="020B0504020201020104" pitchFamily="34" charset="77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latin typeface="Dagny OT" panose="020B0504020201020104" pitchFamily="34" charset="77"/>
                  </a:rPr>
                  <a:t>) </a:t>
                </a:r>
                <a:r>
                  <a:rPr lang="fr-FR" sz="2200" dirty="0">
                    <a:latin typeface="Dagny OT" panose="020B0504020201020104" pitchFamily="34" charset="77"/>
                  </a:rPr>
                  <a:t>et des niveaux d'oxygène pur  </a:t>
                </a:r>
                <a:r>
                  <a:rPr lang="en-US" sz="2200" dirty="0">
                    <a:latin typeface="Dagny OT" panose="020B0504020201020104" pitchFamily="34" charset="77"/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latin typeface="Dagny OT" panose="020B0504020201020104" pitchFamily="34" charset="77"/>
                  </a:rPr>
                  <a:t>) </a:t>
                </a:r>
                <a:r>
                  <a:rPr lang="en-US" sz="2200" dirty="0" err="1">
                    <a:latin typeface="Dagny OT" panose="020B0504020201020104" pitchFamily="34" charset="77"/>
                  </a:rPr>
                  <a:t>dans</a:t>
                </a:r>
                <a:r>
                  <a:rPr lang="en-US" sz="2200" dirty="0">
                    <a:latin typeface="Dagny OT" panose="020B0504020201020104" pitchFamily="34" charset="77"/>
                  </a:rPr>
                  <a:t> les </a:t>
                </a:r>
                <a:r>
                  <a:rPr lang="en-US" sz="2200" dirty="0" err="1">
                    <a:latin typeface="Dagny OT" panose="020B0504020201020104" pitchFamily="34" charset="77"/>
                  </a:rPr>
                  <a:t>carburants</a:t>
                </a:r>
                <a:r>
                  <a:rPr lang="en-US" sz="2200" dirty="0">
                    <a:latin typeface="Dagny OT" panose="020B0504020201020104" pitchFamily="34" charset="77"/>
                  </a:rPr>
                  <a:t> :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500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b="1" dirty="0"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sz="2200" b="1" dirty="0" err="1">
                    <a:latin typeface="Dagny OT" panose="020B0504020201020104" pitchFamily="34" charset="77"/>
                  </a:rPr>
                  <a:t>Objectifs</a:t>
                </a:r>
                <a:r>
                  <a:rPr lang="en-US" sz="2200" b="1" dirty="0">
                    <a:latin typeface="Dagny OT" panose="020B0504020201020104" pitchFamily="34" charset="77"/>
                  </a:rPr>
                  <a:t> :</a:t>
                </a:r>
              </a:p>
              <a:p>
                <a:pPr lvl="1" algn="just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fr-FR" sz="2200" i="0" dirty="0">
                    <a:latin typeface="Dagny OT" panose="020B0504020201020104" pitchFamily="34" charset="77"/>
                  </a:rPr>
                  <a:t>mesurer la </a:t>
                </a:r>
                <a:r>
                  <a:rPr lang="fr-FR" sz="2200" b="1" i="0" dirty="0">
                    <a:latin typeface="Dagny OT" panose="020B0504020201020104" pitchFamily="34" charset="77"/>
                  </a:rPr>
                  <a:t>force de l'association </a:t>
                </a:r>
                <a:r>
                  <a:rPr lang="fr-FR" sz="2200" i="0" dirty="0">
                    <a:latin typeface="Dagny OT" panose="020B0504020201020104" pitchFamily="34" charset="77"/>
                  </a:rPr>
                  <a:t>entre 𝑥 et 𝑦</a:t>
                </a:r>
                <a:endParaRPr lang="en-US" sz="2200" dirty="0">
                  <a:latin typeface="Dagny OT" panose="020B0504020201020104" pitchFamily="34" charset="77"/>
                </a:endParaRPr>
              </a:p>
              <a:p>
                <a:pPr lvl="1" algn="just">
                  <a:lnSpc>
                    <a:spcPct val="100000"/>
                  </a:lnSpc>
                  <a:buFont typeface="Wingdings" pitchFamily="2" charset="2"/>
                  <a:buChar char="§"/>
                </a:pPr>
                <a:r>
                  <a:rPr lang="fr-FR" sz="2200" b="1" i="0" dirty="0">
                    <a:latin typeface="Dagny OT" panose="020B0504020201020104" pitchFamily="34" charset="77"/>
                  </a:rPr>
                  <a:t>décrire </a:t>
                </a:r>
                <a:r>
                  <a:rPr lang="fr-FR" sz="2200" i="0" dirty="0">
                    <a:latin typeface="Dagny OT" panose="020B0504020201020104" pitchFamily="34" charset="77"/>
                  </a:rPr>
                  <a:t>la relation entre 𝑥 et 𝑦</a:t>
                </a:r>
                <a:endParaRPr lang="en-US" sz="2200" dirty="0">
                  <a:latin typeface="Dagny OT" panose="020B0504020201020104" pitchFamily="34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0ABF3A-1537-9446-BB0E-571BFEDF9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4075471"/>
              </a:xfrm>
              <a:blipFill>
                <a:blip r:embed="rId2"/>
                <a:stretch>
                  <a:fillRect l="-661" t="-1553" r="-132" b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E22068E-03B2-7848-A6B3-DE228303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370" y="3188069"/>
            <a:ext cx="8609660" cy="177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AC65C-AA5C-4144-9028-8EB69263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EXEMPLE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EF887-8780-3046-AB34-14ECAFB67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189751" cy="3581400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fr-FR" dirty="0">
                <a:latin typeface="Dagny OT" panose="020B0504020201020104" pitchFamily="34" charset="77"/>
              </a:rPr>
              <a:t>Une représentation graphique fournit une première description de la relation.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fr-FR" dirty="0">
                <a:latin typeface="Dagny OT" panose="020B0504020201020104" pitchFamily="34" charset="77"/>
              </a:rPr>
              <a:t>Il semble que les points se situent autour d'une ligne cachée !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9FC87E0-2CB4-954D-8933-D012A31E6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1" b="4196"/>
          <a:stretch/>
        </p:blipFill>
        <p:spPr>
          <a:xfrm>
            <a:off x="6149930" y="1428750"/>
            <a:ext cx="5831175" cy="5134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0D98E6-A79A-2042-9652-2813C601B1C1}"/>
              </a:ext>
            </a:extLst>
          </p:cNvPr>
          <p:cNvSpPr txBox="1"/>
          <p:nvPr/>
        </p:nvSpPr>
        <p:spPr>
          <a:xfrm>
            <a:off x="8538626" y="6488668"/>
            <a:ext cx="18344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Dagny OT" panose="020B0504020201020104" pitchFamily="34" charset="77"/>
              </a:rPr>
              <a:t>hydrocarbures</a:t>
            </a:r>
            <a:endParaRPr lang="en-US" dirty="0">
              <a:solidFill>
                <a:schemeClr val="tx2"/>
              </a:solidFill>
              <a:latin typeface="Dagny OT" panose="020B05040202010201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AB358-297D-A44E-8ED3-724B26EEE977}"/>
              </a:ext>
            </a:extLst>
          </p:cNvPr>
          <p:cNvSpPr txBox="1"/>
          <p:nvPr/>
        </p:nvSpPr>
        <p:spPr>
          <a:xfrm rot="16200000">
            <a:off x="5082529" y="3704293"/>
            <a:ext cx="1549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Dagny OT" panose="020B0504020201020104" pitchFamily="34" charset="77"/>
              </a:rPr>
              <a:t>oxygène</a:t>
            </a:r>
            <a:endParaRPr lang="en-US" dirty="0">
              <a:solidFill>
                <a:schemeClr val="tx2"/>
              </a:solidFill>
              <a:latin typeface="Dagny OT" panose="020B0504020201020104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670C5-46C7-9447-8420-944E4667D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483" y="72247"/>
            <a:ext cx="995782" cy="7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ABD8-09EB-D946-ACFD-CA45298F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PROPRIÉTÉS ET INTERPRÉTATION</a:t>
            </a:r>
          </a:p>
        </p:txBody>
      </p:sp>
      <p:pic>
        <p:nvPicPr>
          <p:cNvPr id="7" name="Picture 6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639EF36D-02CC-7043-BA2C-D92991AB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2881040"/>
            <a:ext cx="10700657" cy="21272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4DD64A-3742-E846-ABE5-04BA1756475D}"/>
              </a:ext>
            </a:extLst>
          </p:cNvPr>
          <p:cNvSpPr/>
          <p:nvPr/>
        </p:nvSpPr>
        <p:spPr>
          <a:xfrm>
            <a:off x="10572995" y="0"/>
            <a:ext cx="1677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chemeClr val="tx2"/>
                </a:solidFill>
                <a:latin typeface="Dagny OT" panose="020B0504020201020104" pitchFamily="34" charset="77"/>
              </a:rPr>
              <a:t>[Auteur inconnu]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8B354-3F94-364C-A077-67DF28CC1541}"/>
              </a:ext>
            </a:extLst>
          </p:cNvPr>
          <p:cNvSpPr txBox="1"/>
          <p:nvPr/>
        </p:nvSpPr>
        <p:spPr>
          <a:xfrm>
            <a:off x="1121229" y="2599871"/>
            <a:ext cx="136797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Dagny OT" panose="020B0504020201020104" pitchFamily="34" charset="77"/>
              </a:rPr>
              <a:t>corrélation</a:t>
            </a:r>
            <a:r>
              <a:rPr lang="en-US" dirty="0">
                <a:latin typeface="Dagny OT" panose="020B0504020201020104" pitchFamily="34" charset="77"/>
              </a:rPr>
              <a:t> positive </a:t>
            </a:r>
            <a:r>
              <a:rPr lang="en-US" dirty="0" err="1">
                <a:latin typeface="Dagny OT" panose="020B0504020201020104" pitchFamily="34" charset="77"/>
              </a:rPr>
              <a:t>parfaite</a:t>
            </a:r>
            <a:endParaRPr lang="en-US" dirty="0">
              <a:latin typeface="Dagny OT" panose="020B0504020201020104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06EE8-8010-8744-9147-E324E4CA7583}"/>
              </a:ext>
            </a:extLst>
          </p:cNvPr>
          <p:cNvSpPr txBox="1"/>
          <p:nvPr/>
        </p:nvSpPr>
        <p:spPr>
          <a:xfrm>
            <a:off x="2794002" y="2599871"/>
            <a:ext cx="136797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Dagny OT" panose="020B0504020201020104" pitchFamily="34" charset="77"/>
              </a:rPr>
              <a:t>corrélation</a:t>
            </a:r>
            <a:r>
              <a:rPr lang="en-US" dirty="0">
                <a:latin typeface="Dagny OT" panose="020B0504020201020104" pitchFamily="34" charset="77"/>
              </a:rPr>
              <a:t> positive </a:t>
            </a:r>
            <a:r>
              <a:rPr lang="en-US" dirty="0" err="1">
                <a:latin typeface="Dagny OT" panose="020B0504020201020104" pitchFamily="34" charset="77"/>
              </a:rPr>
              <a:t>élevée</a:t>
            </a:r>
            <a:endParaRPr lang="en-US" dirty="0">
              <a:latin typeface="Dagny OT" panose="020B0504020201020104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BA4EB-6478-7644-84C4-2E4BF39C8291}"/>
              </a:ext>
            </a:extLst>
          </p:cNvPr>
          <p:cNvSpPr txBox="1"/>
          <p:nvPr/>
        </p:nvSpPr>
        <p:spPr>
          <a:xfrm>
            <a:off x="4290787" y="2599871"/>
            <a:ext cx="136797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Dagny OT" panose="020B0504020201020104" pitchFamily="34" charset="77"/>
              </a:rPr>
              <a:t>faible</a:t>
            </a:r>
            <a:r>
              <a:rPr lang="en-US" dirty="0">
                <a:latin typeface="Dagny OT" panose="020B0504020201020104" pitchFamily="34" charset="77"/>
              </a:rPr>
              <a:t> </a:t>
            </a:r>
            <a:r>
              <a:rPr lang="en-US" dirty="0" err="1">
                <a:latin typeface="Dagny OT" panose="020B0504020201020104" pitchFamily="34" charset="77"/>
              </a:rPr>
              <a:t>corrélation</a:t>
            </a:r>
            <a:r>
              <a:rPr lang="en-US" dirty="0">
                <a:latin typeface="Dagny OT" panose="020B0504020201020104" pitchFamily="34" charset="77"/>
              </a:rPr>
              <a:t> 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728CF0-D832-7143-9D6E-103D9748975E}"/>
              </a:ext>
            </a:extLst>
          </p:cNvPr>
          <p:cNvSpPr txBox="1"/>
          <p:nvPr/>
        </p:nvSpPr>
        <p:spPr>
          <a:xfrm>
            <a:off x="7284358" y="2599871"/>
            <a:ext cx="136797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Dagny OT" panose="020B0504020201020104" pitchFamily="34" charset="77"/>
              </a:rPr>
              <a:t>faible</a:t>
            </a:r>
            <a:r>
              <a:rPr lang="en-US" dirty="0">
                <a:latin typeface="Dagny OT" panose="020B0504020201020104" pitchFamily="34" charset="77"/>
              </a:rPr>
              <a:t> </a:t>
            </a:r>
            <a:r>
              <a:rPr lang="en-US" dirty="0" err="1">
                <a:latin typeface="Dagny OT" panose="020B0504020201020104" pitchFamily="34" charset="77"/>
              </a:rPr>
              <a:t>corrélation</a:t>
            </a:r>
            <a:r>
              <a:rPr lang="en-US" dirty="0">
                <a:latin typeface="Dagny OT" panose="020B0504020201020104" pitchFamily="34" charset="77"/>
              </a:rPr>
              <a:t> </a:t>
            </a:r>
            <a:r>
              <a:rPr lang="en-US" dirty="0" err="1">
                <a:latin typeface="Dagny OT" panose="020B0504020201020104" pitchFamily="34" charset="77"/>
              </a:rPr>
              <a:t>négative</a:t>
            </a:r>
            <a:endParaRPr lang="en-US" dirty="0">
              <a:latin typeface="Dagny OT" panose="020B0504020201020104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4C50F-8C65-5244-A74C-218934471D39}"/>
              </a:ext>
            </a:extLst>
          </p:cNvPr>
          <p:cNvSpPr txBox="1"/>
          <p:nvPr/>
        </p:nvSpPr>
        <p:spPr>
          <a:xfrm>
            <a:off x="8869137" y="2603358"/>
            <a:ext cx="136797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Dagny OT" panose="020B0504020201020104" pitchFamily="34" charset="77"/>
              </a:rPr>
              <a:t>corrélation</a:t>
            </a:r>
            <a:r>
              <a:rPr lang="en-US" dirty="0">
                <a:latin typeface="Dagny OT" panose="020B0504020201020104" pitchFamily="34" charset="77"/>
              </a:rPr>
              <a:t> </a:t>
            </a:r>
            <a:r>
              <a:rPr lang="en-US" dirty="0" err="1">
                <a:latin typeface="Dagny OT" panose="020B0504020201020104" pitchFamily="34" charset="77"/>
              </a:rPr>
              <a:t>négative</a:t>
            </a:r>
            <a:r>
              <a:rPr lang="en-US" dirty="0">
                <a:latin typeface="Dagny OT" panose="020B0504020201020104" pitchFamily="34" charset="77"/>
              </a:rPr>
              <a:t> </a:t>
            </a:r>
            <a:r>
              <a:rPr lang="en-US" dirty="0" err="1">
                <a:latin typeface="Dagny OT" panose="020B0504020201020104" pitchFamily="34" charset="77"/>
              </a:rPr>
              <a:t>élevée</a:t>
            </a:r>
            <a:endParaRPr lang="en-US" dirty="0">
              <a:latin typeface="Dagny OT" panose="020B0504020201020104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F6E90A-0293-DD4D-94B0-838E5F0B98C0}"/>
              </a:ext>
            </a:extLst>
          </p:cNvPr>
          <p:cNvSpPr txBox="1"/>
          <p:nvPr/>
        </p:nvSpPr>
        <p:spPr>
          <a:xfrm>
            <a:off x="10453916" y="2599871"/>
            <a:ext cx="136797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Dagny OT" panose="020B0504020201020104" pitchFamily="34" charset="77"/>
              </a:rPr>
              <a:t>corrélation</a:t>
            </a:r>
            <a:r>
              <a:rPr lang="en-US" dirty="0">
                <a:latin typeface="Dagny OT" panose="020B0504020201020104" pitchFamily="34" charset="77"/>
              </a:rPr>
              <a:t> </a:t>
            </a:r>
            <a:r>
              <a:rPr lang="en-US" dirty="0" err="1">
                <a:latin typeface="Dagny OT" panose="020B0504020201020104" pitchFamily="34" charset="77"/>
              </a:rPr>
              <a:t>négative</a:t>
            </a:r>
            <a:r>
              <a:rPr lang="en-US" dirty="0">
                <a:latin typeface="Dagny OT" panose="020B0504020201020104" pitchFamily="34" charset="77"/>
              </a:rPr>
              <a:t> </a:t>
            </a:r>
            <a:r>
              <a:rPr lang="en-US" dirty="0" err="1">
                <a:latin typeface="Dagny OT" panose="020B0504020201020104" pitchFamily="34" charset="77"/>
              </a:rPr>
              <a:t>parfaite</a:t>
            </a:r>
            <a:endParaRPr lang="en-US" dirty="0">
              <a:latin typeface="Dagny OT" panose="020B0504020201020104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BB4D55-0DB6-D040-A158-B5BBDEAAAEDB}"/>
              </a:ext>
            </a:extLst>
          </p:cNvPr>
          <p:cNvSpPr txBox="1"/>
          <p:nvPr/>
        </p:nvSpPr>
        <p:spPr>
          <a:xfrm>
            <a:off x="5787572" y="2599871"/>
            <a:ext cx="136797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>
              <a:latin typeface="Dagny OT" panose="020B0504020201020104" pitchFamily="34" charset="77"/>
            </a:endParaRPr>
          </a:p>
          <a:p>
            <a:pPr algn="ctr"/>
            <a:r>
              <a:rPr lang="en-US" dirty="0" err="1">
                <a:latin typeface="Dagny OT" panose="020B0504020201020104" pitchFamily="34" charset="77"/>
              </a:rPr>
              <a:t>aucune</a:t>
            </a:r>
            <a:r>
              <a:rPr lang="en-US" dirty="0">
                <a:latin typeface="Dagny OT" panose="020B0504020201020104" pitchFamily="34" charset="77"/>
              </a:rPr>
              <a:t> </a:t>
            </a:r>
            <a:r>
              <a:rPr lang="en-US" dirty="0" err="1">
                <a:latin typeface="Dagny OT" panose="020B0504020201020104" pitchFamily="34" charset="77"/>
              </a:rPr>
              <a:t>corrélation</a:t>
            </a:r>
            <a:endParaRPr lang="en-US" dirty="0">
              <a:latin typeface="Dagny OT" panose="020B0504020201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7709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A152A8A3-74F9-1F4E-A5FC-4EEA11CFC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000" y="1962943"/>
            <a:ext cx="7046092" cy="293211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C6321E-C27A-AD47-837D-5E72D8411E3B}"/>
              </a:ext>
            </a:extLst>
          </p:cNvPr>
          <p:cNvSpPr/>
          <p:nvPr/>
        </p:nvSpPr>
        <p:spPr>
          <a:xfrm>
            <a:off x="9912558" y="0"/>
            <a:ext cx="23374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chemeClr val="tx2"/>
                </a:solidFill>
                <a:latin typeface="Dagny OT" panose="020B0504020201020104" pitchFamily="34" charset="77"/>
              </a:rPr>
              <a:t>[</a:t>
            </a:r>
            <a:r>
              <a:rPr lang="en-US" sz="1600" dirty="0">
                <a:solidFill>
                  <a:srgbClr val="0070C0"/>
                </a:solidFill>
                <a:latin typeface="Dagny OT" panose="020B0504020201020104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https://xkcd.com/552/</a:t>
            </a:r>
            <a:r>
              <a:rPr lang="en-US" sz="1600" dirty="0">
                <a:solidFill>
                  <a:schemeClr val="tx2"/>
                </a:solidFill>
                <a:latin typeface="Dagny OT" panose="020B0504020201020104" pitchFamily="34" charset="77"/>
              </a:rPr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6DF601-B3EA-0E45-84AF-8BED6B7A8E32}"/>
              </a:ext>
            </a:extLst>
          </p:cNvPr>
          <p:cNvSpPr/>
          <p:nvPr/>
        </p:nvSpPr>
        <p:spPr>
          <a:xfrm>
            <a:off x="2828686" y="5137076"/>
            <a:ext cx="723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  <a:latin typeface="Dagny OT" panose="020B0504020201020104" pitchFamily="34" charset="77"/>
              </a:rPr>
              <a:t>La corrélation n'implique pas la causalité, mais elle agite les sourcils de manière suggestive et fait des gestes furtifs en disant « regardez par là ».</a:t>
            </a:r>
            <a:endParaRPr lang="en-US" dirty="0">
              <a:solidFill>
                <a:schemeClr val="tx2"/>
              </a:solidFill>
              <a:latin typeface="Dagny OT" panose="020B0504020201020104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12AD5-DF66-0346-954E-DA8C01726498}"/>
              </a:ext>
            </a:extLst>
          </p:cNvPr>
          <p:cNvSpPr txBox="1"/>
          <p:nvPr/>
        </p:nvSpPr>
        <p:spPr>
          <a:xfrm>
            <a:off x="3021644" y="2101106"/>
            <a:ext cx="2284647" cy="73866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Dagny OT" panose="020B0504020201020104" pitchFamily="34" charset="77"/>
              </a:rPr>
              <a:t>Je </a:t>
            </a:r>
            <a:r>
              <a:rPr lang="en-US" sz="1400" dirty="0" err="1">
                <a:latin typeface="Dagny OT" panose="020B0504020201020104" pitchFamily="34" charset="77"/>
              </a:rPr>
              <a:t>croyais</a:t>
            </a:r>
            <a:r>
              <a:rPr lang="en-US" sz="1400" dirty="0">
                <a:latin typeface="Dagny OT" panose="020B0504020201020104" pitchFamily="34" charset="77"/>
              </a:rPr>
              <a:t> </a:t>
            </a:r>
            <a:r>
              <a:rPr lang="en-US" sz="1400" dirty="0" err="1">
                <a:latin typeface="Dagny OT" panose="020B0504020201020104" pitchFamily="34" charset="77"/>
              </a:rPr>
              <a:t>à</a:t>
            </a:r>
            <a:r>
              <a:rPr lang="en-US" sz="1400" dirty="0">
                <a:latin typeface="Dagny OT" panose="020B0504020201020104" pitchFamily="34" charset="77"/>
              </a:rPr>
              <a:t> </a:t>
            </a:r>
            <a:r>
              <a:rPr lang="en-US" sz="1400" dirty="0" err="1">
                <a:latin typeface="Dagny OT" panose="020B0504020201020104" pitchFamily="34" charset="77"/>
              </a:rPr>
              <a:t>l’époque</a:t>
            </a:r>
            <a:r>
              <a:rPr lang="en-US" sz="1400" dirty="0">
                <a:latin typeface="Dagny OT" panose="020B0504020201020104" pitchFamily="34" charset="77"/>
              </a:rPr>
              <a:t> </a:t>
            </a:r>
            <a:r>
              <a:rPr lang="en-US" sz="1400" dirty="0" err="1">
                <a:latin typeface="Dagny OT" panose="020B0504020201020104" pitchFamily="34" charset="77"/>
              </a:rPr>
              <a:t>qu’une</a:t>
            </a:r>
            <a:r>
              <a:rPr lang="en-US" sz="1400" dirty="0">
                <a:latin typeface="Dagny OT" panose="020B0504020201020104" pitchFamily="34" charset="77"/>
              </a:rPr>
              <a:t> </a:t>
            </a:r>
            <a:r>
              <a:rPr lang="en-US" sz="1400" dirty="0" err="1">
                <a:latin typeface="Dagny OT" panose="020B0504020201020104" pitchFamily="34" charset="77"/>
              </a:rPr>
              <a:t>corrélation</a:t>
            </a:r>
            <a:r>
              <a:rPr lang="en-US" sz="1400" dirty="0">
                <a:latin typeface="Dagny OT" panose="020B0504020201020104" pitchFamily="34" charset="77"/>
              </a:rPr>
              <a:t> </a:t>
            </a:r>
            <a:r>
              <a:rPr lang="en-US" sz="1400" dirty="0" err="1">
                <a:latin typeface="Dagny OT" panose="020B0504020201020104" pitchFamily="34" charset="77"/>
              </a:rPr>
              <a:t>était</a:t>
            </a:r>
            <a:r>
              <a:rPr lang="en-US" sz="1400" dirty="0">
                <a:latin typeface="Dagny OT" panose="020B0504020201020104" pitchFamily="34" charset="77"/>
              </a:rPr>
              <a:t> </a:t>
            </a:r>
            <a:r>
              <a:rPr lang="en-US" sz="1400" dirty="0" err="1">
                <a:latin typeface="Dagny OT" panose="020B0504020201020104" pitchFamily="34" charset="77"/>
              </a:rPr>
              <a:t>une</a:t>
            </a:r>
            <a:r>
              <a:rPr lang="en-US" sz="1400" dirty="0">
                <a:latin typeface="Dagny OT" panose="020B0504020201020104" pitchFamily="34" charset="77"/>
              </a:rPr>
              <a:t> relation de cause </a:t>
            </a:r>
            <a:r>
              <a:rPr lang="en-US" sz="1400" dirty="0" err="1">
                <a:latin typeface="Dagny OT" panose="020B0504020201020104" pitchFamily="34" charset="77"/>
              </a:rPr>
              <a:t>à</a:t>
            </a:r>
            <a:r>
              <a:rPr lang="en-US" sz="1400" dirty="0">
                <a:latin typeface="Dagny OT" panose="020B0504020201020104" pitchFamily="34" charset="77"/>
              </a:rPr>
              <a:t> </a:t>
            </a:r>
            <a:r>
              <a:rPr lang="en-US" sz="1400" dirty="0" err="1">
                <a:latin typeface="Dagny OT" panose="020B0504020201020104" pitchFamily="34" charset="77"/>
              </a:rPr>
              <a:t>effet</a:t>
            </a:r>
            <a:r>
              <a:rPr lang="en-US" sz="1400" dirty="0">
                <a:latin typeface="Dagny OT" panose="020B0504020201020104" pitchFamily="34" charset="77"/>
              </a:rPr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15241-A957-794B-BCBD-4683D913EF23}"/>
              </a:ext>
            </a:extLst>
          </p:cNvPr>
          <p:cNvSpPr txBox="1"/>
          <p:nvPr/>
        </p:nvSpPr>
        <p:spPr>
          <a:xfrm>
            <a:off x="3049354" y="2810576"/>
            <a:ext cx="1342538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Dagny OT" panose="020B0504020201020104" pitchFamily="34" charset="7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500BF-6FB7-9C42-A681-7C50F2711612}"/>
              </a:ext>
            </a:extLst>
          </p:cNvPr>
          <p:cNvSpPr txBox="1"/>
          <p:nvPr/>
        </p:nvSpPr>
        <p:spPr>
          <a:xfrm>
            <a:off x="5598590" y="2086457"/>
            <a:ext cx="1799737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Dagny OT" panose="020B0504020201020104" pitchFamily="34" charset="77"/>
              </a:rPr>
              <a:t>Mais</a:t>
            </a:r>
            <a:r>
              <a:rPr lang="en-US" sz="1400" dirty="0">
                <a:latin typeface="Dagny OT" panose="020B0504020201020104" pitchFamily="34" charset="77"/>
              </a:rPr>
              <a:t> </a:t>
            </a:r>
            <a:r>
              <a:rPr lang="en-US" sz="1400" dirty="0" err="1">
                <a:latin typeface="Dagny OT" panose="020B0504020201020104" pitchFamily="34" charset="77"/>
              </a:rPr>
              <a:t>j’ai</a:t>
            </a:r>
            <a:r>
              <a:rPr lang="en-US" sz="1400" dirty="0">
                <a:latin typeface="Dagny OT" panose="020B0504020201020104" pitchFamily="34" charset="77"/>
              </a:rPr>
              <a:t> </a:t>
            </a:r>
            <a:r>
              <a:rPr lang="en-US" sz="1400" dirty="0" err="1">
                <a:latin typeface="Dagny OT" panose="020B0504020201020104" pitchFamily="34" charset="77"/>
              </a:rPr>
              <a:t>suivi</a:t>
            </a:r>
            <a:r>
              <a:rPr lang="en-US" sz="1400" dirty="0">
                <a:latin typeface="Dagny OT" panose="020B0504020201020104" pitchFamily="34" charset="77"/>
              </a:rPr>
              <a:t> un </a:t>
            </a:r>
            <a:r>
              <a:rPr lang="en-US" sz="1400" dirty="0" err="1">
                <a:latin typeface="Dagny OT" panose="020B0504020201020104" pitchFamily="34" charset="77"/>
              </a:rPr>
              <a:t>cours</a:t>
            </a:r>
            <a:r>
              <a:rPr lang="en-US" sz="1400" dirty="0">
                <a:latin typeface="Dagny OT" panose="020B0504020201020104" pitchFamily="34" charset="77"/>
              </a:rPr>
              <a:t> de </a:t>
            </a:r>
            <a:r>
              <a:rPr lang="en-US" sz="1400" dirty="0" err="1">
                <a:latin typeface="Dagny OT" panose="020B0504020201020104" pitchFamily="34" charset="77"/>
              </a:rPr>
              <a:t>statistique</a:t>
            </a:r>
            <a:r>
              <a:rPr lang="en-US" sz="1400" dirty="0">
                <a:latin typeface="Dagny OT" panose="020B0504020201020104" pitchFamily="34" charset="77"/>
              </a:rPr>
              <a:t>, </a:t>
            </a:r>
            <a:r>
              <a:rPr lang="en-US" sz="1400" dirty="0" err="1">
                <a:latin typeface="Dagny OT" panose="020B0504020201020104" pitchFamily="34" charset="77"/>
              </a:rPr>
              <a:t>alors</a:t>
            </a:r>
            <a:r>
              <a:rPr lang="en-US" sz="1400" dirty="0">
                <a:latin typeface="Dagny OT" panose="020B0504020201020104" pitchFamily="34" charset="77"/>
              </a:rPr>
              <a:t> </a:t>
            </a:r>
            <a:r>
              <a:rPr lang="en-US" sz="1400" dirty="0" err="1">
                <a:latin typeface="Dagny OT" panose="020B0504020201020104" pitchFamily="34" charset="77"/>
              </a:rPr>
              <a:t>maintenant</a:t>
            </a:r>
            <a:r>
              <a:rPr lang="en-US" sz="1400" dirty="0">
                <a:latin typeface="Dagny OT" panose="020B0504020201020104" pitchFamily="34" charset="77"/>
              </a:rPr>
              <a:t> je </a:t>
            </a:r>
            <a:r>
              <a:rPr lang="en-US" sz="1400" dirty="0" err="1">
                <a:latin typeface="Dagny OT" panose="020B0504020201020104" pitchFamily="34" charset="77"/>
              </a:rPr>
              <a:t>n’y</a:t>
            </a:r>
            <a:r>
              <a:rPr lang="en-US" sz="1400" dirty="0">
                <a:latin typeface="Dagny OT" panose="020B0504020201020104" pitchFamily="34" charset="77"/>
              </a:rPr>
              <a:t> </a:t>
            </a:r>
            <a:r>
              <a:rPr lang="en-US" sz="1400" dirty="0" err="1">
                <a:latin typeface="Dagny OT" panose="020B0504020201020104" pitchFamily="34" charset="77"/>
              </a:rPr>
              <a:t>crois</a:t>
            </a:r>
            <a:r>
              <a:rPr lang="en-US" sz="1400" dirty="0">
                <a:latin typeface="Dagny OT" panose="020B0504020201020104" pitchFamily="34" charset="77"/>
              </a:rPr>
              <a:t> plus.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0A14B-DF83-DA46-8FE9-E9E3EF264AF3}"/>
              </a:ext>
            </a:extLst>
          </p:cNvPr>
          <p:cNvSpPr txBox="1"/>
          <p:nvPr/>
        </p:nvSpPr>
        <p:spPr>
          <a:xfrm>
            <a:off x="7795343" y="2101106"/>
            <a:ext cx="193054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Dagny OT" panose="020B0504020201020104" pitchFamily="34" charset="77"/>
              </a:rPr>
              <a:t>On </a:t>
            </a:r>
            <a:r>
              <a:rPr lang="en-US" sz="1400" dirty="0" err="1">
                <a:latin typeface="Dagny OT" panose="020B0504020201020104" pitchFamily="34" charset="77"/>
              </a:rPr>
              <a:t>dirait</a:t>
            </a:r>
            <a:r>
              <a:rPr lang="en-US" sz="1400" dirty="0">
                <a:latin typeface="Dagny OT" panose="020B0504020201020104" pitchFamily="34" charset="77"/>
              </a:rPr>
              <a:t> que le </a:t>
            </a:r>
            <a:r>
              <a:rPr lang="en-US" sz="1400" dirty="0" err="1">
                <a:latin typeface="Dagny OT" panose="020B0504020201020104" pitchFamily="34" charset="77"/>
              </a:rPr>
              <a:t>cours</a:t>
            </a:r>
            <a:r>
              <a:rPr lang="en-US" sz="1400" dirty="0">
                <a:latin typeface="Dagny OT" panose="020B0504020201020104" pitchFamily="34" charset="77"/>
              </a:rPr>
              <a:t> </a:t>
            </a:r>
            <a:r>
              <a:rPr lang="en-US" sz="1400" dirty="0" err="1">
                <a:latin typeface="Dagny OT" panose="020B0504020201020104" pitchFamily="34" charset="77"/>
              </a:rPr>
              <a:t>t’a</a:t>
            </a:r>
            <a:r>
              <a:rPr lang="en-US" sz="1400" dirty="0">
                <a:latin typeface="Dagny OT" panose="020B0504020201020104" pitchFamily="34" charset="77"/>
              </a:rPr>
              <a:t> </a:t>
            </a:r>
            <a:r>
              <a:rPr lang="en-US" sz="1400" dirty="0" err="1">
                <a:latin typeface="Dagny OT" panose="020B0504020201020104" pitchFamily="34" charset="77"/>
              </a:rPr>
              <a:t>aidé</a:t>
            </a:r>
            <a:r>
              <a:rPr lang="en-US" sz="1400" dirty="0">
                <a:latin typeface="Dagny OT" panose="020B0504020201020104" pitchFamily="34" charset="77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0F30CA-C59E-3042-96F4-D1E38F4C6E67}"/>
              </a:ext>
            </a:extLst>
          </p:cNvPr>
          <p:cNvSpPr txBox="1"/>
          <p:nvPr/>
        </p:nvSpPr>
        <p:spPr>
          <a:xfrm>
            <a:off x="7827817" y="2596727"/>
            <a:ext cx="1767261" cy="3096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Dagny OT" panose="020B0504020201020104" pitchFamily="34" charset="7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C33D2A-AD1B-9D47-A9CC-46B41DCFFB55}"/>
              </a:ext>
            </a:extLst>
          </p:cNvPr>
          <p:cNvSpPr txBox="1"/>
          <p:nvPr/>
        </p:nvSpPr>
        <p:spPr>
          <a:xfrm>
            <a:off x="8360418" y="2751564"/>
            <a:ext cx="140703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Dagny OT" panose="020B0504020201020104" pitchFamily="34" charset="77"/>
              </a:rPr>
              <a:t>Peut-être</a:t>
            </a:r>
            <a:r>
              <a:rPr lang="en-US" sz="1400" dirty="0">
                <a:latin typeface="Dagny OT" panose="020B0504020201020104" pitchFamily="34" charset="77"/>
              </a:rPr>
              <a:t> que </a:t>
            </a:r>
            <a:r>
              <a:rPr lang="en-US" sz="1400" dirty="0" err="1">
                <a:latin typeface="Dagny OT" panose="020B0504020201020104" pitchFamily="34" charset="77"/>
              </a:rPr>
              <a:t>oui</a:t>
            </a:r>
            <a:r>
              <a:rPr lang="en-US" sz="1400" dirty="0">
                <a:latin typeface="Dagny OT" panose="020B0504020201020104" pitchFamily="34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951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3116CF0-7A17-F54B-970E-A38C4425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b="1" cap="all" dirty="0">
                <a:solidFill>
                  <a:schemeClr val="tx1"/>
                </a:solidFill>
              </a:rPr>
              <a:t>Régression linéaire</a:t>
            </a:r>
            <a:endParaRPr lang="en-CA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fr-CA" dirty="0">
                    <a:solidFill>
                      <a:srgbClr val="323232"/>
                    </a:solidFill>
                    <a:latin typeface="Dagny OT" panose="020B0504020201020104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CA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CA" dirty="0">
                    <a:latin typeface="Dagny OT" panose="020B0504020201020104"/>
                  </a:rPr>
                  <a:t> 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/>
                  </a:rPr>
                  <a:t>est l’estimation du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CA" dirty="0">
                    <a:latin typeface="Dagny OT" panose="020B0504020201020104"/>
                  </a:rPr>
                  <a:t> 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/>
                  </a:rPr>
                  <a:t>réel, le modèle de </a:t>
                </a:r>
                <a:r>
                  <a:rPr lang="fr-CA" b="1" dirty="0">
                    <a:solidFill>
                      <a:srgbClr val="323232"/>
                    </a:solidFill>
                    <a:latin typeface="Dagny OT" panose="020B0504020201020104"/>
                  </a:rPr>
                  <a:t>régression linéaire </a:t>
                </a:r>
                <a:r>
                  <a:rPr lang="fr-CA" dirty="0">
                    <a:solidFill>
                      <a:srgbClr val="323232"/>
                    </a:solidFill>
                    <a:latin typeface="Dagny OT" panose="020B0504020201020104"/>
                  </a:rPr>
                  <a:t>associé aux données est le suivant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d>
                        <m:dPr>
                          <m:ctrlP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1" i="1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CA" b="1" i="1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CA" dirty="0">
                  <a:solidFill>
                    <a:srgbClr val="323232"/>
                  </a:solidFill>
                  <a:latin typeface="Dagny OT" panose="020B0504020201020104" pitchFamily="34" charset="77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CA" sz="500" dirty="0">
                  <a:solidFill>
                    <a:srgbClr val="323232"/>
                  </a:solidFill>
                  <a:latin typeface="Dagny OT" panose="020B0504020201020104" pitchFamily="34" charset="77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1" r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D7F5E2C-D92D-C344-8E95-107811271F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0" b="4194"/>
          <a:stretch/>
        </p:blipFill>
        <p:spPr>
          <a:xfrm>
            <a:off x="3264755" y="3625475"/>
            <a:ext cx="6570385" cy="3287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142765-2FAF-5141-AB55-3DCB67D595A7}"/>
              </a:ext>
            </a:extLst>
          </p:cNvPr>
          <p:cNvSpPr txBox="1"/>
          <p:nvPr/>
        </p:nvSpPr>
        <p:spPr>
          <a:xfrm>
            <a:off x="9680157" y="6380426"/>
            <a:ext cx="217604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Dagny OT" panose="020B0504020201020104" pitchFamily="34" charset="77"/>
              </a:rPr>
              <a:t>hydrocarbures</a:t>
            </a:r>
            <a:endParaRPr lang="en-US" dirty="0">
              <a:solidFill>
                <a:schemeClr val="tx2"/>
              </a:solidFill>
              <a:latin typeface="Dagny OT" panose="020B0504020201020104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71169-3E8E-B74C-B5C4-8101EBEE365E}"/>
              </a:ext>
            </a:extLst>
          </p:cNvPr>
          <p:cNvSpPr txBox="1"/>
          <p:nvPr/>
        </p:nvSpPr>
        <p:spPr>
          <a:xfrm rot="16200000">
            <a:off x="2225721" y="3846354"/>
            <a:ext cx="15497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Dagny OT" panose="020B0504020201020104" pitchFamily="34" charset="77"/>
              </a:rPr>
              <a:t>oxygène</a:t>
            </a:r>
            <a:endParaRPr lang="en-US" dirty="0">
              <a:solidFill>
                <a:schemeClr val="tx2"/>
              </a:solidFill>
              <a:latin typeface="Dagny OT" panose="020B05040202010201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A5CB04-49FB-C34E-84FE-70F5CB3C5D95}"/>
                  </a:ext>
                </a:extLst>
              </p:cNvPr>
              <p:cNvSpPr txBox="1"/>
              <p:nvPr/>
            </p:nvSpPr>
            <p:spPr>
              <a:xfrm>
                <a:off x="3984692" y="3933494"/>
                <a:ext cx="4379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mtClean="0">
                          <a:latin typeface="Cambria Math" panose="02040503050406030204" pitchFamily="18" charset="0"/>
                        </a:rPr>
                        <m:t>oxyg</m:t>
                      </m:r>
                      <m:r>
                        <m:rPr>
                          <m:nor/>
                        </m:rPr>
                        <a:rPr lang="en-CA" smtClean="0">
                          <a:latin typeface="Cambria Math" panose="02040503050406030204" pitchFamily="18" charset="0"/>
                        </a:rPr>
                        <m:t>è</m:t>
                      </m:r>
                      <m:r>
                        <m:rPr>
                          <m:nor/>
                        </m:rPr>
                        <a:rPr lang="en-CA" smtClean="0">
                          <a:latin typeface="Cambria Math" panose="02040503050406030204" pitchFamily="18" charset="0"/>
                        </a:rPr>
                        <m:t>ne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=14.95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m:rPr>
                          <m:nor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hydrocarbures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+74.28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A5CB04-49FB-C34E-84FE-70F5CB3C5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692" y="3933494"/>
                <a:ext cx="4379404" cy="276999"/>
              </a:xfrm>
              <a:prstGeom prst="rect">
                <a:avLst/>
              </a:prstGeom>
              <a:blipFill>
                <a:blip r:embed="rId5"/>
                <a:stretch>
                  <a:fillRect l="-1532" t="-2174" r="-836" b="-369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E6FE872-A50E-1545-8505-3A708D54C776}"/>
              </a:ext>
            </a:extLst>
          </p:cNvPr>
          <p:cNvSpPr txBox="1"/>
          <p:nvPr/>
        </p:nvSpPr>
        <p:spPr>
          <a:xfrm>
            <a:off x="9835139" y="5221069"/>
            <a:ext cx="217604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  <a:latin typeface="Dagny OT" panose="020B0504020201020104" pitchFamily="34" charset="77"/>
              </a:rPr>
              <a:t>intervalle de confiance pour la réponse moyenne</a:t>
            </a:r>
            <a:endParaRPr lang="en-US" dirty="0">
              <a:solidFill>
                <a:schemeClr val="tx2"/>
              </a:solidFill>
              <a:latin typeface="Dagny OT" panose="020B0504020201020104" pitchFamily="34" charset="77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1F217E4C-B510-2640-A010-44A2E0CD7743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9189047" y="4607720"/>
            <a:ext cx="646093" cy="1075014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E3C0C8-E08E-9D48-A80C-65C66221DA68}"/>
              </a:ext>
            </a:extLst>
          </p:cNvPr>
          <p:cNvSpPr txBox="1"/>
          <p:nvPr/>
        </p:nvSpPr>
        <p:spPr>
          <a:xfrm>
            <a:off x="635432" y="5806932"/>
            <a:ext cx="254983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  <a:latin typeface="Dagny OT" panose="020B0504020201020104" pitchFamily="34" charset="77"/>
              </a:rPr>
              <a:t>intervalle de prédiction pour les nouvelles réponses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DBF9BDA3-A7E6-F342-928C-EC07C403BF2D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185266" y="5525771"/>
            <a:ext cx="945300" cy="742826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D970EB8-1533-AA42-B920-090190126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2483" y="72247"/>
            <a:ext cx="995782" cy="7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800" b="1" dirty="0"/>
              <a:t>TECHNIQUES DE BASE D’ANALYSE DES DONNÉES</a:t>
            </a:r>
            <a:endParaRPr lang="en-US" sz="6800" b="1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AD766D2-3812-D54B-A075-6E2D1A605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Patrick Boily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Data Action Lab | uOttawa | </a:t>
            </a:r>
            <a:r>
              <a:rPr lang="en-US" dirty="0" err="1">
                <a:solidFill>
                  <a:schemeClr val="tx2"/>
                </a:solidFill>
              </a:rPr>
              <a:t>Idlewyld</a:t>
            </a:r>
            <a:r>
              <a:rPr lang="en-US" dirty="0">
                <a:solidFill>
                  <a:schemeClr val="tx2"/>
                </a:solidFill>
              </a:rPr>
              <a:t> Analytics</a:t>
            </a:r>
          </a:p>
          <a:p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pboily@uottawa.ca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ubtitle 9">
            <a:extLst>
              <a:ext uri="{FF2B5EF4-FFF2-40B4-BE49-F238E27FC236}">
                <a16:creationId xmlns:a16="http://schemas.microsoft.com/office/drawing/2014/main" id="{BAA34996-D434-824C-A857-55DA007F2A60}"/>
              </a:ext>
            </a:extLst>
          </p:cNvPr>
          <p:cNvSpPr txBox="1">
            <a:spLocks/>
          </p:cNvSpPr>
          <p:nvPr/>
        </p:nvSpPr>
        <p:spPr>
          <a:xfrm>
            <a:off x="5360327" y="6537434"/>
            <a:ext cx="6831673" cy="3205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>
                <a:solidFill>
                  <a:schemeClr val="tx2"/>
                </a:solidFill>
              </a:rPr>
              <a:t>[</a:t>
            </a:r>
            <a:r>
              <a:rPr lang="en-US" sz="1600" dirty="0" err="1">
                <a:solidFill>
                  <a:schemeClr val="tx2"/>
                </a:solidFill>
              </a:rPr>
              <a:t>en</a:t>
            </a:r>
            <a:r>
              <a:rPr lang="en-US" sz="1600" dirty="0">
                <a:solidFill>
                  <a:schemeClr val="tx2"/>
                </a:solidFill>
              </a:rPr>
              <a:t> collaboration avec Jen </a:t>
            </a:r>
            <a:r>
              <a:rPr lang="en-US" sz="1600" dirty="0" err="1">
                <a:solidFill>
                  <a:schemeClr val="tx2"/>
                </a:solidFill>
              </a:rPr>
              <a:t>Schellinck</a:t>
            </a:r>
            <a:r>
              <a:rPr lang="en-US" sz="1600" dirty="0">
                <a:solidFill>
                  <a:schemeClr val="tx2"/>
                </a:solidFill>
              </a:rPr>
              <a:t> | </a:t>
            </a:r>
            <a:r>
              <a:rPr lang="en-US" sz="1600" dirty="0" err="1">
                <a:solidFill>
                  <a:schemeClr val="tx2"/>
                </a:solidFill>
              </a:rPr>
              <a:t>Sysabee</a:t>
            </a:r>
            <a:r>
              <a:rPr lang="en-US" sz="1600" dirty="0">
                <a:solidFill>
                  <a:schemeClr val="tx2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VARIABLES DÉPENDANTES ET INDÉPENDANTES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 err="1">
                <a:latin typeface="Dagny OT" panose="020B0504020201020104" pitchFamily="34" charset="77"/>
              </a:rPr>
              <a:t>Dans</a:t>
            </a:r>
            <a:r>
              <a:rPr lang="en-US" dirty="0">
                <a:latin typeface="Dagny OT" panose="020B0504020201020104" pitchFamily="34" charset="77"/>
              </a:rPr>
              <a:t> un </a:t>
            </a:r>
            <a:r>
              <a:rPr lang="en-US" i="1" dirty="0" err="1">
                <a:latin typeface="Dagny OT" panose="020B0504020201020104" pitchFamily="34" charset="77"/>
              </a:rPr>
              <a:t>contexte</a:t>
            </a:r>
            <a:r>
              <a:rPr lang="en-US" i="1" dirty="0">
                <a:latin typeface="Dagny OT" panose="020B0504020201020104" pitchFamily="34" charset="77"/>
              </a:rPr>
              <a:t> </a:t>
            </a:r>
            <a:r>
              <a:rPr lang="en-US" i="1" dirty="0" err="1">
                <a:latin typeface="Dagny OT" panose="020B0504020201020104" pitchFamily="34" charset="77"/>
              </a:rPr>
              <a:t>expérimental</a:t>
            </a:r>
            <a:r>
              <a:rPr lang="en-US" i="1" dirty="0">
                <a:latin typeface="Dagny OT" panose="020B0504020201020104" pitchFamily="34" charset="77"/>
              </a:rPr>
              <a:t> </a:t>
            </a:r>
            <a:r>
              <a:rPr lang="en-US" dirty="0">
                <a:latin typeface="Dagny OT" panose="020B0504020201020104" pitchFamily="34" charset="77"/>
              </a:rPr>
              <a:t>: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fr-FR" b="1" i="0" dirty="0">
                <a:latin typeface="Dagny OT" panose="020B0504020201020104" pitchFamily="34" charset="77"/>
              </a:rPr>
              <a:t>les variables de contrôle/extrinsèque : </a:t>
            </a:r>
            <a:r>
              <a:rPr lang="fr-FR" i="0" dirty="0">
                <a:latin typeface="Dagny OT" panose="020B0504020201020104" pitchFamily="34" charset="77"/>
              </a:rPr>
              <a:t>nous faisons de notre mieux pour qu'elles restent contrôlées et immuables alors que d'autres variables sont modifiées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fr-FR" b="1" i="0" dirty="0">
                <a:latin typeface="Dagny OT" panose="020B0504020201020104" pitchFamily="34" charset="77"/>
              </a:rPr>
              <a:t>variables indépendantes : </a:t>
            </a:r>
            <a:r>
              <a:rPr lang="fr-FR" i="0" dirty="0">
                <a:latin typeface="Dagny OT" panose="020B0504020201020104" pitchFamily="34" charset="77"/>
              </a:rPr>
              <a:t>nous contrôlons leurs valeurs car nous pensons qu'elles influencent les variables dépendantes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fr-FR" b="1" i="0" dirty="0">
                <a:latin typeface="Dagny OT" panose="020B0504020201020104" pitchFamily="34" charset="77"/>
              </a:rPr>
              <a:t>variables dépendantes : </a:t>
            </a:r>
            <a:r>
              <a:rPr lang="fr-FR" i="0" dirty="0">
                <a:latin typeface="Dagny OT" panose="020B0504020201020104" pitchFamily="34" charset="77"/>
              </a:rPr>
              <a:t>nous ne contrôlons pas leurs valeurs ; elles sont générées d'une manière ou d'une autre pendant l'expérience et dépendent vraisemblablement de tout.</a:t>
            </a: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fr-FR" dirty="0">
                <a:latin typeface="Dagny OT" panose="020B0504020201020104" pitchFamily="34" charset="77"/>
              </a:rPr>
              <a:t>Comment cela se traduit-il dans d'autres ensembles de données ?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61051" y="5122476"/>
            <a:ext cx="1383982" cy="13390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77070" y="5353506"/>
            <a:ext cx="1383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Dagny OT" panose="020B0504020201020104" pitchFamily="34" charset="77"/>
              </a:rPr>
              <a:t>Hauteur des </a:t>
            </a:r>
            <a:r>
              <a:rPr lang="en-US" dirty="0" err="1">
                <a:latin typeface="Dagny OT" panose="020B0504020201020104" pitchFamily="34" charset="77"/>
              </a:rPr>
              <a:t>plantes</a:t>
            </a:r>
            <a:endParaRPr lang="en-US" dirty="0">
              <a:latin typeface="Dagny OT" panose="020B0504020201020104" pitchFamily="34" charset="7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78661" y="6461502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Dagny OT" panose="020B0504020201020104" pitchFamily="34" charset="77"/>
              </a:rPr>
              <a:t>Heures</a:t>
            </a:r>
            <a:r>
              <a:rPr lang="en-US" dirty="0">
                <a:latin typeface="Dagny OT" panose="020B0504020201020104" pitchFamily="34" charset="77"/>
              </a:rPr>
              <a:t> </a:t>
            </a:r>
            <a:r>
              <a:rPr lang="en-US" dirty="0" err="1">
                <a:latin typeface="Dagny OT" panose="020B0504020201020104" pitchFamily="34" charset="77"/>
              </a:rPr>
              <a:t>d'ensoleillement</a:t>
            </a:r>
            <a:endParaRPr lang="en-US" dirty="0">
              <a:latin typeface="Dagny OT" panose="020B0504020201020104" pitchFamily="34" charset="77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355821" y="5384302"/>
            <a:ext cx="1194441" cy="86173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5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DE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fr-FR" sz="2200" b="1" dirty="0">
                <a:latin typeface="Dagny OT" panose="020B0504020201020104" pitchFamily="34" charset="77"/>
              </a:rPr>
              <a:t>Données numériques : </a:t>
            </a:r>
            <a:r>
              <a:rPr lang="fr-FR" sz="2200" dirty="0">
                <a:latin typeface="Dagny OT" panose="020B0504020201020104" pitchFamily="34" charset="77"/>
              </a:rPr>
              <a:t>nombres</a:t>
            </a:r>
            <a:r>
              <a:rPr lang="fr-FR" sz="2200" b="1" dirty="0">
                <a:latin typeface="Dagny OT" panose="020B0504020201020104" pitchFamily="34" charset="77"/>
              </a:rPr>
              <a:t> </a:t>
            </a:r>
            <a:r>
              <a:rPr lang="fr-FR" sz="2200" dirty="0">
                <a:latin typeface="Dagny OT" panose="020B0504020201020104" pitchFamily="34" charset="77"/>
              </a:rPr>
              <a:t>entiers ou nombres continus 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200" i="0" dirty="0">
                <a:latin typeface="Dagny OT" panose="020B0504020201020104" pitchFamily="34" charset="77"/>
              </a:rPr>
              <a:t>1, 7, 34.654, 0.000004</a:t>
            </a:r>
            <a:endParaRPr lang="en-US" sz="2200" b="1" i="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100" b="1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fr-FR" sz="2200" b="1" dirty="0">
                <a:latin typeface="Dagny OT" panose="020B0504020201020104" pitchFamily="34" charset="77"/>
              </a:rPr>
              <a:t>Données textuelles : </a:t>
            </a:r>
            <a:r>
              <a:rPr lang="fr-FR" sz="2200" dirty="0">
                <a:latin typeface="Dagny OT" panose="020B0504020201020104" pitchFamily="34" charset="77"/>
              </a:rPr>
              <a:t>chaînes de texte - peuvent être limitées à un certain nombre de caractères</a:t>
            </a:r>
            <a:endParaRPr lang="en-US" sz="2200" dirty="0">
              <a:latin typeface="Dagny OT" panose="020B0504020201020104" pitchFamily="34" charset="77"/>
            </a:endParaRPr>
          </a:p>
          <a:p>
            <a:pPr lvl="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200" i="0" dirty="0">
                <a:latin typeface="Dagny OT" panose="020B0504020201020104" pitchFamily="34" charset="77"/>
              </a:rPr>
              <a:t>“</a:t>
            </a:r>
            <a:r>
              <a:rPr lang="en-US" sz="2200" i="0" dirty="0" err="1">
                <a:latin typeface="Dagny OT" panose="020B0504020201020104" pitchFamily="34" charset="77"/>
              </a:rPr>
              <a:t>Bienvenue</a:t>
            </a:r>
            <a:r>
              <a:rPr lang="en-US" sz="2200" i="0" dirty="0">
                <a:latin typeface="Dagny OT" panose="020B0504020201020104" pitchFamily="34" charset="77"/>
              </a:rPr>
              <a:t> au </a:t>
            </a:r>
            <a:r>
              <a:rPr lang="en-US" sz="2200" i="0" dirty="0" err="1">
                <a:latin typeface="Dagny OT" panose="020B0504020201020104" pitchFamily="34" charset="77"/>
              </a:rPr>
              <a:t>parc</a:t>
            </a:r>
            <a:r>
              <a:rPr lang="en-US" sz="2200" i="0" dirty="0">
                <a:latin typeface="Dagny OT" panose="020B0504020201020104" pitchFamily="34" charset="77"/>
              </a:rPr>
              <a:t>”, “AAAAA”, “345”, “45.678”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100" b="1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fr-FR" sz="2200" b="1" dirty="0">
                <a:latin typeface="Dagny OT" panose="020B0504020201020104" pitchFamily="34" charset="77"/>
              </a:rPr>
              <a:t>Données catégorielles : </a:t>
            </a:r>
            <a:r>
              <a:rPr lang="fr-FR" sz="2200" dirty="0">
                <a:latin typeface="Dagny OT" panose="020B0504020201020104" pitchFamily="34" charset="77"/>
              </a:rPr>
              <a:t>un nombre fixe de valeurs, qui peuvent être numériques ou représentées par des chaînes de caractères</a:t>
            </a:r>
            <a:r>
              <a:rPr lang="fr-FR" sz="2200" b="1" dirty="0">
                <a:latin typeface="Dagny OT" panose="020B0504020201020104" pitchFamily="34" charset="77"/>
              </a:rPr>
              <a:t>. Il n'y a pas d'ordre spécifique ou inhérent</a:t>
            </a:r>
            <a:r>
              <a:rPr lang="en-US" sz="2200" dirty="0">
                <a:latin typeface="Dagny OT" panose="020B0504020201020104" pitchFamily="34" charset="77"/>
              </a:rPr>
              <a:t> 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200" i="0" dirty="0">
                <a:latin typeface="Dagny OT" panose="020B0504020201020104" pitchFamily="34" charset="77"/>
              </a:rPr>
              <a:t>(‘rouge’,’bleu’,</a:t>
            </a:r>
            <a:r>
              <a:rPr lang="en-US" sz="2200" i="0" dirty="0" err="1">
                <a:latin typeface="Dagny OT" panose="020B0504020201020104" pitchFamily="34" charset="77"/>
              </a:rPr>
              <a:t>vert</a:t>
            </a:r>
            <a:r>
              <a:rPr lang="en-US" sz="2200" i="0" dirty="0">
                <a:latin typeface="Dagny OT" panose="020B0504020201020104" pitchFamily="34" charset="77"/>
              </a:rPr>
              <a:t>’), (‘1’,’2’,’3’)</a:t>
            </a:r>
            <a:endParaRPr lang="en-US" sz="2200" b="1" i="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100" b="1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fr-FR" sz="2200" b="1" dirty="0">
                <a:latin typeface="Dagny OT" panose="020B0504020201020104" pitchFamily="34" charset="77"/>
              </a:rPr>
              <a:t>Données ordinales : </a:t>
            </a:r>
            <a:r>
              <a:rPr lang="fr-FR" sz="2200" dirty="0">
                <a:latin typeface="Dagny OT" panose="020B0504020201020104" pitchFamily="34" charset="77"/>
              </a:rPr>
              <a:t>données catégorielles avec un ordre inhérent. Contrairement aux données en nombre entier,</a:t>
            </a:r>
            <a:r>
              <a:rPr lang="fr-FR" sz="2200" b="1" dirty="0">
                <a:latin typeface="Dagny OT" panose="020B0504020201020104" pitchFamily="34" charset="77"/>
              </a:rPr>
              <a:t> l'espacement entre les valeurs n'est pas défini</a:t>
            </a:r>
            <a:r>
              <a:rPr lang="en-US" sz="2200" dirty="0">
                <a:latin typeface="Dagny OT" panose="020B0504020201020104" pitchFamily="34" charset="77"/>
              </a:rPr>
              <a:t> 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fr-FR" sz="2200" i="0" dirty="0">
                <a:latin typeface="Dagny OT" panose="020B0504020201020104" pitchFamily="34" charset="77"/>
              </a:rPr>
              <a:t>(très froid, froid, tiède, chaud, très chaud)</a:t>
            </a:r>
            <a:endParaRPr lang="en-US" sz="2200" i="0" dirty="0">
              <a:latin typeface="Dagny OT" panose="020B0504020201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413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COMMENT RÉSUMER LES DONNÉES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71599" y="2285999"/>
            <a:ext cx="5472545" cy="358140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b="1" dirty="0">
                <a:latin typeface="Dagny OT" panose="020B0504020201020104" pitchFamily="34" charset="77"/>
              </a:rPr>
              <a:t>Min : </a:t>
            </a:r>
            <a:r>
              <a:rPr lang="fr-FR" dirty="0">
                <a:latin typeface="Dagny OT" panose="020B0504020201020104" pitchFamily="34" charset="77"/>
              </a:rPr>
              <a:t>la plus petite valeur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b="1" dirty="0">
                <a:latin typeface="Dagny OT" panose="020B0504020201020104" pitchFamily="34" charset="77"/>
              </a:rPr>
              <a:t>Max : </a:t>
            </a:r>
            <a:r>
              <a:rPr lang="fr-FR" dirty="0">
                <a:latin typeface="Dagny OT" panose="020B0504020201020104" pitchFamily="34" charset="77"/>
              </a:rPr>
              <a:t>la plus grande valeur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b="1" dirty="0">
                <a:latin typeface="Dagny OT" panose="020B0504020201020104" pitchFamily="34" charset="77"/>
              </a:rPr>
              <a:t>Médiane : </a:t>
            </a:r>
            <a:r>
              <a:rPr lang="fr-FR" dirty="0">
                <a:latin typeface="Dagny OT" panose="020B0504020201020104" pitchFamily="34" charset="77"/>
              </a:rPr>
              <a:t>valeur « centrale »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b="1" dirty="0">
                <a:latin typeface="Dagny OT" panose="020B0504020201020104" pitchFamily="34" charset="77"/>
              </a:rPr>
              <a:t>Mode : </a:t>
            </a:r>
            <a:r>
              <a:rPr lang="fr-FR" dirty="0">
                <a:latin typeface="Dagny OT" panose="020B0504020201020104" pitchFamily="34" charset="77"/>
              </a:rPr>
              <a:t>valeur la plus fréquente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b="1" dirty="0">
                <a:latin typeface="Dagny OT" panose="020B0504020201020104" pitchFamily="34" charset="77"/>
              </a:rPr>
              <a:t>Valeurs uniques : </a:t>
            </a:r>
            <a:r>
              <a:rPr lang="fr-FR" dirty="0">
                <a:latin typeface="Dagny OT" panose="020B0504020201020104" pitchFamily="34" charset="77"/>
              </a:rPr>
              <a:t>liste des valeurs uniques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dirty="0">
                <a:latin typeface="Dagny OT" panose="020B0504020201020104" pitchFamily="34" charset="77"/>
              </a:rPr>
              <a:t>etc.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277119"/>
              </p:ext>
            </p:extLst>
          </p:nvPr>
        </p:nvGraphicFramePr>
        <p:xfrm>
          <a:off x="7286574" y="2167031"/>
          <a:ext cx="2671552" cy="385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Signal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4.31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5.34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3.79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4.93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Vert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Dagny OT" panose="020B0504020201020104" pitchFamily="34" charset="77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5.76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3.25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7.12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2.85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41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032" y="685800"/>
            <a:ext cx="9743768" cy="1485900"/>
          </a:xfrm>
        </p:spPr>
        <p:txBody>
          <a:bodyPr>
            <a:normAutofit/>
          </a:bodyPr>
          <a:lstStyle/>
          <a:p>
            <a:r>
              <a:rPr lang="en-US" sz="3600" b="1" dirty="0"/>
              <a:t>COMMENT RÉSUMER LES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9032" y="2124513"/>
            <a:ext cx="6620323" cy="433528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fr-FR" dirty="0">
                <a:latin typeface="Dagny OT" panose="020B0504020201020104" pitchFamily="34" charset="77"/>
              </a:rPr>
              <a:t>Nous pouvons effectuer des opérations sur un ensemble de données, (généralement sur ses </a:t>
            </a:r>
            <a:r>
              <a:rPr lang="fr-FR" b="1" dirty="0">
                <a:latin typeface="Dagny OT" panose="020B0504020201020104" pitchFamily="34" charset="77"/>
              </a:rPr>
              <a:t>colonnes</a:t>
            </a:r>
            <a:r>
              <a:rPr lang="fr-FR" dirty="0">
                <a:latin typeface="Dagny OT" panose="020B0504020201020104" pitchFamily="34" charset="77"/>
              </a:rPr>
              <a:t>).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fr-FR" dirty="0">
                <a:latin typeface="Dagny OT" panose="020B0504020201020104" pitchFamily="34" charset="77"/>
              </a:rPr>
              <a:t>Une telle opération revient à </a:t>
            </a:r>
            <a:r>
              <a:rPr lang="fr-FR" b="1" dirty="0">
                <a:latin typeface="Dagny OT" panose="020B0504020201020104" pitchFamily="34" charset="77"/>
              </a:rPr>
              <a:t>condenser</a:t>
            </a:r>
            <a:r>
              <a:rPr lang="fr-FR" dirty="0">
                <a:latin typeface="Dagny OT" panose="020B0504020201020104" pitchFamily="34" charset="77"/>
              </a:rPr>
              <a:t> les nombreuses valeurs des données en une seule valeur représentative.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fr-FR" dirty="0">
                <a:latin typeface="Dagny OT" panose="020B0504020201020104" pitchFamily="34" charset="77"/>
              </a:rPr>
              <a:t>Exemples : « moyenne », « somme », « compte », « variance », etc.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fr-FR" dirty="0">
                <a:latin typeface="Dagny OT" panose="020B0504020201020104" pitchFamily="34" charset="77"/>
              </a:rPr>
              <a:t>Nous pouvons appliquer la même fonction d'agrégation à de nombreuses colonnes différentes, ce qui permet d'obtenir un </a:t>
            </a:r>
            <a:r>
              <a:rPr lang="fr-FR" b="1" dirty="0" err="1">
                <a:latin typeface="Dagny OT" panose="020B0504020201020104" pitchFamily="34" charset="77"/>
              </a:rPr>
              <a:t>mapping</a:t>
            </a:r>
            <a:r>
              <a:rPr lang="fr-FR" dirty="0">
                <a:latin typeface="Dagny OT" panose="020B0504020201020104" pitchFamily="34" charset="77"/>
              </a:rPr>
              <a:t> (liste) des colonnes vers les valeurs.</a:t>
            </a:r>
            <a:endParaRPr lang="en-US" dirty="0">
              <a:latin typeface="Dagny OT" panose="020B0504020201020104" pitchFamily="34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6CAE21-BF2B-E944-8BC5-6B6552C7C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3457"/>
              </p:ext>
            </p:extLst>
          </p:nvPr>
        </p:nvGraphicFramePr>
        <p:xfrm>
          <a:off x="8855407" y="537451"/>
          <a:ext cx="2671552" cy="385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Signal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4.31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5.34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3.79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4.93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Vert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Dagny OT" panose="020B0504020201020104" pitchFamily="34" charset="77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5.76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3.25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7.12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2.85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466FDC-E95D-204B-A015-DDACA2C23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022873"/>
              </p:ext>
            </p:extLst>
          </p:nvPr>
        </p:nvGraphicFramePr>
        <p:xfrm>
          <a:off x="7954297" y="4686301"/>
          <a:ext cx="4139380" cy="147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6217">
                  <a:extLst>
                    <a:ext uri="{9D8B030D-6E8A-4147-A177-3AD203B41FA5}">
                      <a16:colId xmlns:a16="http://schemas.microsoft.com/office/drawing/2014/main" val="2953661589"/>
                    </a:ext>
                  </a:extLst>
                </a:gridCol>
                <a:gridCol w="1000729">
                  <a:extLst>
                    <a:ext uri="{9D8B030D-6E8A-4147-A177-3AD203B41FA5}">
                      <a16:colId xmlns:a16="http://schemas.microsoft.com/office/drawing/2014/main" val="3528559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Compte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Dagny OT" panose="020B0504020201020104" pitchFamily="34" charset="7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Signal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moy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Écart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 type 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Mode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4.73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1.33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Bleu/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6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TABLEAUX DE CONTINGENCE / TABLEAUX CROISÉS DYNAMIQUES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fr-FR" b="1" dirty="0">
                <a:latin typeface="Dagny OT" panose="020B0504020201020104" pitchFamily="34" charset="77"/>
              </a:rPr>
              <a:t>Tableau de contingence : </a:t>
            </a:r>
            <a:r>
              <a:rPr lang="fr-FR" dirty="0">
                <a:latin typeface="Dagny OT" panose="020B0504020201020104" pitchFamily="34" charset="77"/>
              </a:rPr>
              <a:t>un tableau qui examine la relation entre deux variables catégorielles par le biais de leur rapport (tableau croisé).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fr-FR" b="1" dirty="0">
                <a:latin typeface="Dagny OT" panose="020B0504020201020104" pitchFamily="34" charset="77"/>
              </a:rPr>
              <a:t>Tableau croisé dynamique : </a:t>
            </a:r>
            <a:r>
              <a:rPr lang="fr-FR" dirty="0">
                <a:latin typeface="Dagny OT" panose="020B0504020201020104" pitchFamily="34" charset="77"/>
              </a:rPr>
              <a:t>tableau généré en appliquant des opérations (somme, compte, moyenne, etc.) à des variables, éventuellement basées sur une autre variable (catégorielle). Les tableaux de contingence sont des cas particuliers de tableaux croisés dynamiques.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2A7EAC-1965-AE47-8F91-8A1AC30DF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45530"/>
              </p:ext>
            </p:extLst>
          </p:nvPr>
        </p:nvGraphicFramePr>
        <p:xfrm>
          <a:off x="1490660" y="4454012"/>
          <a:ext cx="43497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2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Dagny OT" panose="020B05040202010201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Grande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Dagny OT" panose="020B0504020201020104" pitchFamily="34" charset="77"/>
                        </a:rPr>
                        <a:t>Moyen</a:t>
                      </a:r>
                      <a:endParaRPr lang="en-US" dirty="0">
                        <a:latin typeface="Dagny OT" panose="020B05040202010201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Petit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Dagny OT" panose="020B0504020201020104" pitchFamily="34" charset="77"/>
                        </a:rPr>
                        <a:t>Fenêtre</a:t>
                      </a:r>
                      <a:endParaRPr lang="en-US" dirty="0">
                        <a:latin typeface="Dagny OT" panose="020B05040202010201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C8ECE2-7A7B-434E-81EA-BBCFA004F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78337"/>
              </p:ext>
            </p:extLst>
          </p:nvPr>
        </p:nvGraphicFramePr>
        <p:xfrm>
          <a:off x="6204152" y="4454012"/>
          <a:ext cx="4887708" cy="1804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927">
                  <a:extLst>
                    <a:ext uri="{9D8B030D-6E8A-4147-A177-3AD203B41FA5}">
                      <a16:colId xmlns:a16="http://schemas.microsoft.com/office/drawing/2014/main" val="2953661589"/>
                    </a:ext>
                  </a:extLst>
                </a:gridCol>
                <a:gridCol w="1221927">
                  <a:extLst>
                    <a:ext uri="{9D8B030D-6E8A-4147-A177-3AD203B41FA5}">
                      <a16:colId xmlns:a16="http://schemas.microsoft.com/office/drawing/2014/main" val="3528559914"/>
                    </a:ext>
                  </a:extLst>
                </a:gridCol>
              </a:tblGrid>
              <a:tr h="363051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Compte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Dagny OT" panose="020B0504020201020104" pitchFamily="34" charset="7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Signal</a:t>
                      </a:r>
                      <a:b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moy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Écart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 type 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4.04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0.98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Vert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Dagny OT" panose="020B0504020201020104" pitchFamily="34" charset="77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4.93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N.A.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25032569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5.37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1150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37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L'ANALYSE PAR LA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598" y="2285999"/>
            <a:ext cx="6606863" cy="425428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fr-FR" sz="2200" b="1" dirty="0">
                <a:latin typeface="Dagny OT" panose="020B0504020201020104" pitchFamily="34" charset="77"/>
              </a:rPr>
              <a:t>Analyse</a:t>
            </a:r>
            <a:r>
              <a:rPr lang="fr-FR" sz="2200" dirty="0">
                <a:latin typeface="Dagny OT" panose="020B0504020201020104" pitchFamily="34" charset="77"/>
              </a:rPr>
              <a:t> (au sens large) :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fr-FR" sz="2200" i="0" dirty="0">
                <a:latin typeface="Dagny OT" panose="020B0504020201020104" pitchFamily="34" charset="77"/>
              </a:rPr>
              <a:t>identifier des modèles ou une structure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fr-FR" sz="2200" i="0" dirty="0">
                <a:latin typeface="Dagny OT" panose="020B0504020201020104" pitchFamily="34" charset="77"/>
              </a:rPr>
              <a:t>ajouter du sens à ces modèles ou à cette structure en les interprétant dans le contexte du système.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fr-FR" sz="2200" b="1" dirty="0">
                <a:latin typeface="Dagny OT" panose="020B0504020201020104" pitchFamily="34" charset="77"/>
              </a:rPr>
              <a:t>Options:</a:t>
            </a:r>
          </a:p>
          <a:p>
            <a:pPr marL="530352" lvl="1" indent="0" algn="just">
              <a:lnSpc>
                <a:spcPct val="120000"/>
              </a:lnSpc>
              <a:buNone/>
            </a:pPr>
            <a:r>
              <a:rPr lang="fr-FR" sz="2200" b="1" i="0" dirty="0">
                <a:latin typeface="Dagny OT" panose="020B0504020201020104" pitchFamily="34" charset="77"/>
              </a:rPr>
              <a:t>1.</a:t>
            </a:r>
            <a:r>
              <a:rPr lang="fr-FR" sz="2200" i="0" dirty="0">
                <a:latin typeface="Dagny OT" panose="020B0504020201020104" pitchFamily="34" charset="77"/>
              </a:rPr>
              <a:t> utiliser des méthodes analytiques pour y parvenir.</a:t>
            </a:r>
          </a:p>
          <a:p>
            <a:pPr marL="530352" lvl="1" indent="0" algn="just">
              <a:lnSpc>
                <a:spcPct val="120000"/>
              </a:lnSpc>
              <a:buNone/>
            </a:pPr>
            <a:r>
              <a:rPr lang="fr-FR" sz="2200" b="1" i="0" dirty="0">
                <a:latin typeface="Dagny OT" panose="020B0504020201020104" pitchFamily="34" charset="77"/>
              </a:rPr>
              <a:t>2.</a:t>
            </a:r>
            <a:r>
              <a:rPr lang="fr-FR" sz="2200" i="0" dirty="0">
                <a:latin typeface="Dagny OT" panose="020B0504020201020104" pitchFamily="34" charset="77"/>
              </a:rPr>
              <a:t> visualiser les données et utiliser le pouvoir analytique du cerveau (perceptuel) pour tirer des conclusions significatives sur ces schémas.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fr-FR" sz="2200" dirty="0">
                <a:latin typeface="Dagny OT" panose="020B0504020201020104" pitchFamily="34" charset="77"/>
              </a:rPr>
              <a:t>Nous en discuterons plus en détail. </a:t>
            </a:r>
            <a:endParaRPr lang="en-US" sz="2200" dirty="0">
              <a:latin typeface="Dagny OT" panose="020B0504020201020104" pitchFamily="34" charset="7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586" y="2405625"/>
            <a:ext cx="3520717" cy="352071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352228" y="4890976"/>
            <a:ext cx="674383" cy="809477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9C7D36-1A4C-D942-AD9F-C1E402D5AD8D}"/>
              </a:ext>
            </a:extLst>
          </p:cNvPr>
          <p:cNvCxnSpPr/>
          <p:nvPr/>
        </p:nvCxnSpPr>
        <p:spPr>
          <a:xfrm flipV="1">
            <a:off x="8942629" y="2405625"/>
            <a:ext cx="1885507" cy="1826133"/>
          </a:xfrm>
          <a:prstGeom prst="straightConnector1">
            <a:avLst/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0F43-A50B-2A43-9874-082584F0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DESCRIPTION DES DONNÉES (REPRISE)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44D95-914A-434C-A771-1FE8760C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335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fr-FR" dirty="0">
                <a:latin typeface="Dagny OT" panose="020B0504020201020104" pitchFamily="34" charset="77"/>
              </a:rPr>
              <a:t>En un sens, la raison sous-jacente de toute </a:t>
            </a:r>
            <a:r>
              <a:rPr lang="fr-FR" b="1" dirty="0">
                <a:latin typeface="Dagny OT" panose="020B0504020201020104" pitchFamily="34" charset="77"/>
              </a:rPr>
              <a:t>analyse</a:t>
            </a:r>
            <a:r>
              <a:rPr lang="fr-FR" dirty="0">
                <a:latin typeface="Dagny OT" panose="020B0504020201020104" pitchFamily="34" charset="77"/>
              </a:rPr>
              <a:t> est de parvenir à la compréhension des données.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fr-FR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fr-FR" dirty="0">
                <a:latin typeface="Dagny OT" panose="020B0504020201020104" pitchFamily="34" charset="77"/>
              </a:rPr>
              <a:t>Les études et les expériences donnent lieu à des </a:t>
            </a:r>
            <a:r>
              <a:rPr lang="fr-FR" b="1" dirty="0">
                <a:latin typeface="Dagny OT" panose="020B0504020201020104" pitchFamily="34" charset="77"/>
              </a:rPr>
              <a:t>unités</a:t>
            </a:r>
            <a:r>
              <a:rPr lang="fr-FR" dirty="0">
                <a:latin typeface="Dagny OT" panose="020B0504020201020104" pitchFamily="34" charset="77"/>
              </a:rPr>
              <a:t>, qui sont généralement décrites par des </a:t>
            </a:r>
            <a:r>
              <a:rPr lang="fr-FR" b="1" dirty="0">
                <a:latin typeface="Dagny OT" panose="020B0504020201020104" pitchFamily="34" charset="77"/>
              </a:rPr>
              <a:t>variables</a:t>
            </a:r>
            <a:r>
              <a:rPr lang="fr-FR" dirty="0">
                <a:latin typeface="Dagny OT" panose="020B0504020201020104" pitchFamily="34" charset="77"/>
              </a:rPr>
              <a:t> (et des mesures).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500" dirty="0">
              <a:latin typeface="Dagny OT" panose="020B0504020201020104" pitchFamily="34" charset="77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fr-FR" dirty="0">
                <a:latin typeface="Dagny OT" panose="020B0504020201020104" pitchFamily="34" charset="77"/>
              </a:rPr>
              <a:t>Les variables sont soit </a:t>
            </a:r>
            <a:r>
              <a:rPr lang="fr-FR" b="1" dirty="0">
                <a:latin typeface="Dagny OT" panose="020B0504020201020104" pitchFamily="34" charset="77"/>
              </a:rPr>
              <a:t>qualitatives</a:t>
            </a:r>
            <a:r>
              <a:rPr lang="fr-FR" dirty="0">
                <a:latin typeface="Dagny OT" panose="020B0504020201020104" pitchFamily="34" charset="77"/>
              </a:rPr>
              <a:t> (catégoriques), soit </a:t>
            </a:r>
            <a:r>
              <a:rPr lang="fr-FR" b="1" dirty="0">
                <a:latin typeface="Dagny OT" panose="020B0504020201020104" pitchFamily="34" charset="77"/>
              </a:rPr>
              <a:t>quantitatives</a:t>
            </a:r>
            <a:r>
              <a:rPr lang="fr-FR" dirty="0">
                <a:latin typeface="Dagny OT" panose="020B0504020201020104" pitchFamily="34" charset="77"/>
              </a:rPr>
              <a:t> (numériques) 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i="0" dirty="0">
                <a:latin typeface="Dagny OT" panose="020B0504020201020104" pitchFamily="34" charset="77"/>
              </a:rPr>
              <a:t>les variables catégorielles prennent des valeurs (niveaux) dans un ensemble fini de classes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i="0" dirty="0">
                <a:latin typeface="Dagny OT" panose="020B0504020201020104" pitchFamily="34" charset="77"/>
              </a:rPr>
              <a:t>les variables numériques prennent des valeurs dans un ensemble (potentiellement infini) de </a:t>
            </a:r>
            <a:r>
              <a:rPr lang="fr-FR" b="1" i="0" dirty="0">
                <a:latin typeface="Dagny OT" panose="020B0504020201020104" pitchFamily="34" charset="77"/>
              </a:rPr>
              <a:t>quantités</a:t>
            </a:r>
            <a:endParaRPr lang="en-US" b="1" i="0" dirty="0">
              <a:latin typeface="Dagny OT" panose="020B0504020201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830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Slidehelper - 035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7BDFF2"/>
      </a:accent1>
      <a:accent2>
        <a:srgbClr val="B2F7EF"/>
      </a:accent2>
      <a:accent3>
        <a:srgbClr val="EFF7F6"/>
      </a:accent3>
      <a:accent4>
        <a:srgbClr val="F7D6E0"/>
      </a:accent4>
      <a:accent5>
        <a:srgbClr val="F2B5D4"/>
      </a:accent5>
      <a:accent6>
        <a:srgbClr val="BFBFBF"/>
      </a:accent6>
      <a:hlink>
        <a:srgbClr val="7BDFF2"/>
      </a:hlink>
      <a:folHlink>
        <a:srgbClr val="B2F7E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CFSIcolours 3">
      <a:dk1>
        <a:srgbClr val="23183D"/>
      </a:dk1>
      <a:lt1>
        <a:srgbClr val="FFFFFF"/>
      </a:lt1>
      <a:dk2>
        <a:srgbClr val="385494"/>
      </a:dk2>
      <a:lt2>
        <a:srgbClr val="FFFEFE"/>
      </a:lt2>
      <a:accent1>
        <a:srgbClr val="D41E48"/>
      </a:accent1>
      <a:accent2>
        <a:srgbClr val="E9A12D"/>
      </a:accent2>
      <a:accent3>
        <a:srgbClr val="23183D"/>
      </a:accent3>
      <a:accent4>
        <a:srgbClr val="43B6AE"/>
      </a:accent4>
      <a:accent5>
        <a:srgbClr val="385494"/>
      </a:accent5>
      <a:accent6>
        <a:srgbClr val="70AD47"/>
      </a:accent6>
      <a:hlink>
        <a:srgbClr val="B4B4B3"/>
      </a:hlink>
      <a:folHlink>
        <a:srgbClr val="A1BAC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C320AD1FA7AF49AD3F65A6C6282314" ma:contentTypeVersion="9" ma:contentTypeDescription="Create a new document." ma:contentTypeScope="" ma:versionID="d564e53e0f98fd87682b9204c4437c4d">
  <xsd:schema xmlns:xsd="http://www.w3.org/2001/XMLSchema" xmlns:xs="http://www.w3.org/2001/XMLSchema" xmlns:p="http://schemas.microsoft.com/office/2006/metadata/properties" xmlns:ns2="48e51f69-d585-4695-9488-9f1e0dda2451" targetNamespace="http://schemas.microsoft.com/office/2006/metadata/properties" ma:root="true" ma:fieldsID="7b1e15d5253e333c18bd82bee1244dc0" ns2:_="">
    <xsd:import namespace="48e51f69-d585-4695-9488-9f1e0dda24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e51f69-d585-4695-9488-9f1e0dda24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371250-3F0A-4DD7-960E-8A2D865DFF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655BCA-DF7F-418D-8229-4428A176A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e51f69-d585-4695-9488-9f1e0dda24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EDC264-CFF2-4234-A17E-9BCF5601879B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48e51f69-d585-4695-9488-9f1e0dda2451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{BB9CB5F5-5485-4A4B-810B-B4E3C4F9CD46}tf10001072</Template>
  <TotalTime>18314</TotalTime>
  <Words>1430</Words>
  <Application>Microsoft Macintosh PowerPoint</Application>
  <PresentationFormat>Widescreen</PresentationFormat>
  <Paragraphs>234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Avenir Next</vt:lpstr>
      <vt:lpstr>Calibri</vt:lpstr>
      <vt:lpstr>Cambria Math</vt:lpstr>
      <vt:lpstr>Dagny OT</vt:lpstr>
      <vt:lpstr>Franklin Gothic Book</vt:lpstr>
      <vt:lpstr>Wingdings</vt:lpstr>
      <vt:lpstr>Crop</vt:lpstr>
      <vt:lpstr>Office Theme</vt:lpstr>
      <vt:lpstr>Introduction à l'analyse des données</vt:lpstr>
      <vt:lpstr>TECHNIQUES DE BASE D’ANALYSE DES DONNÉES</vt:lpstr>
      <vt:lpstr>VARIABLES DÉPENDANTES ET INDÉPENDANTES</vt:lpstr>
      <vt:lpstr>TYPES DE DONNÉES</vt:lpstr>
      <vt:lpstr>COMMENT RÉSUMER LES DONNÉES</vt:lpstr>
      <vt:lpstr>COMMENT RÉSUMER LES DONNÉES</vt:lpstr>
      <vt:lpstr>TABLEAUX DE CONTINGENCE / TABLEAUX CROISÉS DYNAMIQUES</vt:lpstr>
      <vt:lpstr>L'ANALYSE PAR LA VISUALISATION</vt:lpstr>
      <vt:lpstr>DESCRIPTION DES DONNÉES (REPRISE)</vt:lpstr>
      <vt:lpstr>RÉSUMÉS NUMÉRIQUES</vt:lpstr>
      <vt:lpstr>RÉSUMÉS VISUELS – BOÎTE À MOUSTACHES</vt:lpstr>
      <vt:lpstr>EXEMPLES</vt:lpstr>
      <vt:lpstr>RÉSUMÉS VISUELS – HISTOGRAMME</vt:lpstr>
      <vt:lpstr>EXEMPLE</vt:lpstr>
      <vt:lpstr>EXEMPLE</vt:lpstr>
      <vt:lpstr>EXEMPLE </vt:lpstr>
      <vt:lpstr>PROPRIÉTÉS ET INTERPRÉTATION</vt:lpstr>
      <vt:lpstr>PowerPoint Presentation</vt:lpstr>
      <vt:lpstr>Régression linéaire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 AND DATA VISUALIZATION</dc:title>
  <dc:creator>Patrick Boily</dc:creator>
  <cp:lastModifiedBy>Patrick Boily</cp:lastModifiedBy>
  <cp:revision>401</cp:revision>
  <dcterms:created xsi:type="dcterms:W3CDTF">2020-08-02T19:49:53Z</dcterms:created>
  <dcterms:modified xsi:type="dcterms:W3CDTF">2021-10-15T05:30:10Z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0x0101003BC320AD1FA7AF49AD3F65A6C6282314</vt:lpwstr>
  </property>
</Properties>
</file>