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Override1.xml" ContentType="application/vnd.openxmlformats-officedocument.themeOverride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74" r:id="rId3"/>
    <p:sldMasterId id="2147483786" r:id="rId4"/>
  </p:sldMasterIdLst>
  <p:notesMasterIdLst>
    <p:notesMasterId r:id="rId23"/>
  </p:notesMasterIdLst>
  <p:sldIdLst>
    <p:sldId id="2106" r:id="rId5"/>
    <p:sldId id="2108" r:id="rId6"/>
    <p:sldId id="2109" r:id="rId7"/>
    <p:sldId id="2110" r:id="rId8"/>
    <p:sldId id="1313" r:id="rId9"/>
    <p:sldId id="1317" r:id="rId10"/>
    <p:sldId id="2138" r:id="rId11"/>
    <p:sldId id="1394" r:id="rId12"/>
    <p:sldId id="1438" r:id="rId13"/>
    <p:sldId id="1400" r:id="rId14"/>
    <p:sldId id="2124" r:id="rId15"/>
    <p:sldId id="1664" r:id="rId16"/>
    <p:sldId id="2139" r:id="rId17"/>
    <p:sldId id="1570" r:id="rId18"/>
    <p:sldId id="1524" r:id="rId19"/>
    <p:sldId id="1575" r:id="rId20"/>
    <p:sldId id="1533" r:id="rId21"/>
    <p:sldId id="2140" r:id="rId22"/>
  </p:sldIdLst>
  <p:sldSz cx="12192000" cy="6858000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Book" panose="020B050302010202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Book" panose="020B050302010202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Book" panose="020B050302010202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Book" panose="020B050302010202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Book" panose="020B05030201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Franklin Gothic Book" panose="020B05030201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Franklin Gothic Book" panose="020B05030201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Franklin Gothic Book" panose="020B05030201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Franklin Gothic Book" panose="020B05030201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68" autoAdjust="0"/>
    <p:restoredTop sz="94626" autoAdjust="0"/>
  </p:normalViewPr>
  <p:slideViewPr>
    <p:cSldViewPr snapToGrid="0">
      <p:cViewPr varScale="1">
        <p:scale>
          <a:sx n="121" d="100"/>
          <a:sy n="121" d="100"/>
        </p:scale>
        <p:origin x="728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41" d="100"/>
        <a:sy n="141" d="100"/>
      </p:scale>
      <p:origin x="0" y="1478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1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197B7C2-65AE-D74A-A86E-56EDE9C4876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D648B2-4BD3-8F47-A0DC-A96B66EE21EE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23266049-6D5D-EE44-90A5-CBAF176A074E}" type="datetimeFigureOut">
              <a:rPr lang="en-US"/>
              <a:pPr>
                <a:defRPr/>
              </a:pPr>
              <a:t>10/15/21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F856F4D9-78D7-C24B-90DE-A35961DC345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E175354F-EF07-7148-B8BC-7385FDE6FC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B8D1B1-8FF9-B148-ACC6-F8ADF05AE29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0A820F-7C0B-8E4C-97E3-FF0B46158F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fld id="{E0662EE0-6010-BD40-B8F0-97A2A976B29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9128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5613" algn="l" defTabSz="9128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2813" algn="l" defTabSz="9128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0013" algn="l" defTabSz="9128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7213" algn="l" defTabSz="9128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09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90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72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54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>
            <a:extLst>
              <a:ext uri="{FF2B5EF4-FFF2-40B4-BE49-F238E27FC236}">
                <a16:creationId xmlns:a16="http://schemas.microsoft.com/office/drawing/2014/main" id="{03E5E4BF-836F-8143-8017-1BCC34C033D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Notes Placeholder 2">
            <a:extLst>
              <a:ext uri="{FF2B5EF4-FFF2-40B4-BE49-F238E27FC236}">
                <a16:creationId xmlns:a16="http://schemas.microsoft.com/office/drawing/2014/main" id="{BEB88C25-5460-BE4A-A859-A62743E4065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9700" name="Slide Number Placeholder 3">
            <a:extLst>
              <a:ext uri="{FF2B5EF4-FFF2-40B4-BE49-F238E27FC236}">
                <a16:creationId xmlns:a16="http://schemas.microsoft.com/office/drawing/2014/main" id="{522B6BB5-1AE6-8844-8525-3A7077BFEF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fld id="{80C19057-FF34-B94B-A0A2-6D99D1536285}" type="slidenum">
              <a:rPr lang="en-US" altLang="en-US">
                <a:latin typeface="Calibri" panose="020F0502020204030204" pitchFamily="34" charset="0"/>
              </a:rPr>
              <a:pPr/>
              <a:t>7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>
            <a:extLst>
              <a:ext uri="{FF2B5EF4-FFF2-40B4-BE49-F238E27FC236}">
                <a16:creationId xmlns:a16="http://schemas.microsoft.com/office/drawing/2014/main" id="{D16B05DC-BFC4-C24E-A6FF-408C22658BB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5" name="Notes Placeholder 2">
            <a:extLst>
              <a:ext uri="{FF2B5EF4-FFF2-40B4-BE49-F238E27FC236}">
                <a16:creationId xmlns:a16="http://schemas.microsoft.com/office/drawing/2014/main" id="{016A973C-41EF-2847-BE43-B0BD80FAF6E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49156" name="Slide Number Placeholder 3">
            <a:extLst>
              <a:ext uri="{FF2B5EF4-FFF2-40B4-BE49-F238E27FC236}">
                <a16:creationId xmlns:a16="http://schemas.microsoft.com/office/drawing/2014/main" id="{16CDAA1F-75D3-D142-A974-B2A50C5806A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fld id="{203F3EF4-EE89-C847-AD17-14F146ACE5CB}" type="slidenum">
              <a:rPr lang="en-US" altLang="en-US">
                <a:latin typeface="Calibri" panose="020F0502020204030204" pitchFamily="34" charset="0"/>
              </a:rPr>
              <a:pPr/>
              <a:t>15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>
            <a:extLst>
              <a:ext uri="{FF2B5EF4-FFF2-40B4-BE49-F238E27FC236}">
                <a16:creationId xmlns:a16="http://schemas.microsoft.com/office/drawing/2014/main" id="{8361D1E4-03AF-6641-8948-518190C0345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Notes Placeholder 2">
            <a:extLst>
              <a:ext uri="{FF2B5EF4-FFF2-40B4-BE49-F238E27FC236}">
                <a16:creationId xmlns:a16="http://schemas.microsoft.com/office/drawing/2014/main" id="{9D7EA94A-D1E1-9A4F-8AA7-F8060C31477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53252" name="Slide Number Placeholder 3">
            <a:extLst>
              <a:ext uri="{FF2B5EF4-FFF2-40B4-BE49-F238E27FC236}">
                <a16:creationId xmlns:a16="http://schemas.microsoft.com/office/drawing/2014/main" id="{2A2F11F0-D438-8C48-A24B-197C4C3EE67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fld id="{44594700-FEF2-814A-B43C-D0A74284D88A}" type="slidenum">
              <a:rPr lang="en-US" altLang="en-US">
                <a:latin typeface="Calibri" panose="020F0502020204030204" pitchFamily="34" charset="0"/>
              </a:rPr>
              <a:pPr/>
              <a:t>17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>
            <a:extLst>
              <a:ext uri="{FF2B5EF4-FFF2-40B4-BE49-F238E27FC236}">
                <a16:creationId xmlns:a16="http://schemas.microsoft.com/office/drawing/2014/main" id="{C93F255F-E9DA-FF43-BB63-60A119141591}"/>
              </a:ext>
            </a:extLst>
          </p:cNvPr>
          <p:cNvGrpSpPr>
            <a:grpSpLocks/>
          </p:cNvGrpSpPr>
          <p:nvPr/>
        </p:nvGrpSpPr>
        <p:grpSpPr bwMode="auto">
          <a:xfrm>
            <a:off x="752475" y="744538"/>
            <a:ext cx="10674350" cy="5349875"/>
            <a:chOff x="752858" y="744469"/>
            <a:chExt cx="10674117" cy="5349671"/>
          </a:xfrm>
        </p:grpSpPr>
        <p:sp>
          <p:nvSpPr>
            <p:cNvPr id="5" name="Freeform 6">
              <a:extLst>
                <a:ext uri="{FF2B5EF4-FFF2-40B4-BE49-F238E27FC236}">
                  <a16:creationId xmlns:a16="http://schemas.microsoft.com/office/drawing/2014/main" id="{E381B943-9F6F-2448-A597-96199E503A23}"/>
                </a:ext>
              </a:extLst>
            </p:cNvPr>
            <p:cNvSpPr>
              <a:spLocks/>
            </p:cNvSpPr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>
                <a:gd name="T0" fmla="*/ 2147483646 w 10000"/>
                <a:gd name="T1" fmla="*/ 0 h 10000"/>
                <a:gd name="T2" fmla="*/ 2147483646 w 10000"/>
                <a:gd name="T3" fmla="*/ 0 h 10000"/>
                <a:gd name="T4" fmla="*/ 2147483646 w 10000"/>
                <a:gd name="T5" fmla="*/ 2147483646 h 10000"/>
                <a:gd name="T6" fmla="*/ 0 w 10000"/>
                <a:gd name="T7" fmla="*/ 2147483646 h 10000"/>
                <a:gd name="T8" fmla="*/ 0 w 10000"/>
                <a:gd name="T9" fmla="*/ 2147483646 h 10000"/>
                <a:gd name="T10" fmla="*/ 2147483646 w 10000"/>
                <a:gd name="T11" fmla="*/ 2147483646 h 10000"/>
                <a:gd name="T12" fmla="*/ 2147483646 w 10000"/>
                <a:gd name="T13" fmla="*/ 0 h 100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DD34A47B-A251-154C-9D86-85CB357F8DA7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>
                <a:gd name="T0" fmla="*/ 2147483646 w 10002"/>
                <a:gd name="T1" fmla="*/ 0 h 10000"/>
                <a:gd name="T2" fmla="*/ 2147483646 w 10002"/>
                <a:gd name="T3" fmla="*/ 0 h 10000"/>
                <a:gd name="T4" fmla="*/ 2147483646 w 10002"/>
                <a:gd name="T5" fmla="*/ 2147483646 h 10000"/>
                <a:gd name="T6" fmla="*/ 70253286 w 10002"/>
                <a:gd name="T7" fmla="*/ 2147483646 h 10000"/>
                <a:gd name="T8" fmla="*/ 0 w 10002"/>
                <a:gd name="T9" fmla="*/ 2147483646 h 10000"/>
                <a:gd name="T10" fmla="*/ 2147483646 w 10002"/>
                <a:gd name="T11" fmla="*/ 2147483646 h 10000"/>
                <a:gd name="T12" fmla="*/ 2147483646 w 10002"/>
                <a:gd name="T13" fmla="*/ 0 h 100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317FA8DD-F92C-114B-9CD5-2B2D1104D1E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2475" y="6453188"/>
            <a:ext cx="1608138" cy="40481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077283C7-DA66-CD4C-A925-4141CDA1690B}" type="datetimeFigureOut">
              <a:rPr lang="en-US"/>
              <a:pPr>
                <a:defRPr/>
              </a:pPr>
              <a:t>10/15/21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05AAB91-B23B-374B-82AD-AF0DF4DF5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84450" y="6453188"/>
            <a:ext cx="7023100" cy="404812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0322C10-25B5-4740-B90E-C1129BF5B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31388" y="6453188"/>
            <a:ext cx="1595437" cy="404812"/>
          </a:xfrm>
        </p:spPr>
        <p:txBody>
          <a:bodyPr/>
          <a:lstStyle>
            <a:lvl1pPr>
              <a:defRPr/>
            </a:lvl1pPr>
          </a:lstStyle>
          <a:p>
            <a:fld id="{30D222DF-AA33-0040-A3A3-A991EEFA491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52753449"/>
      </p:ext>
    </p:extLst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2673B0-E6B9-4747-97D7-6B070C6DC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7CA19F-28C5-E440-A30D-97EFB6D0D9D0}" type="datetimeFigureOut">
              <a:rPr lang="en-US"/>
              <a:pPr>
                <a:defRPr/>
              </a:pPr>
              <a:t>10/15/21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269B3-FDED-C24F-AB34-94F172B8E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CA0BEE-5E90-7B40-A604-FE0018D95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9C34EA-9621-514F-8DCD-08379683305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681484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7B9CF-9DC2-F143-A827-BDD877B26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0924C0-E021-224E-B38E-DDC8F10BB7D0}" type="datetimeFigureOut">
              <a:rPr lang="en-US"/>
              <a:pPr>
                <a:defRPr/>
              </a:pPr>
              <a:t>10/15/21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30FA37-50FD-5D4E-A70C-54DA81AF0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F1A568-C547-7F43-AC6F-A1CAC26D6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81C238-6055-2043-A102-9211777418D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9654657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907726" y="1189177"/>
            <a:ext cx="11015036" cy="1985641"/>
          </a:xfrm>
        </p:spPr>
        <p:txBody>
          <a:bodyPr/>
          <a:lstStyle>
            <a:lvl1pPr marL="0" indent="0">
              <a:buNone/>
              <a:defRPr>
                <a:solidFill>
                  <a:schemeClr val="tx1">
                    <a:lumMod val="75000"/>
                  </a:schemeClr>
                </a:solidFill>
              </a:defRPr>
            </a:lvl1pPr>
            <a:lvl2pPr marL="0" indent="0">
              <a:buFontTx/>
              <a:buNone/>
              <a:defRPr sz="1961">
                <a:solidFill>
                  <a:schemeClr val="tx1">
                    <a:lumMod val="75000"/>
                  </a:schemeClr>
                </a:solidFill>
              </a:defRPr>
            </a:lvl2pPr>
            <a:lvl3pPr marL="224097" indent="0">
              <a:buNone/>
              <a:defRPr>
                <a:solidFill>
                  <a:schemeClr val="tx1">
                    <a:lumMod val="75000"/>
                  </a:schemeClr>
                </a:solidFill>
              </a:defRPr>
            </a:lvl3pPr>
            <a:lvl4pPr marL="448193" indent="0">
              <a:buNone/>
              <a:defRPr>
                <a:solidFill>
                  <a:schemeClr val="tx1">
                    <a:lumMod val="75000"/>
                  </a:schemeClr>
                </a:solidFill>
              </a:defRPr>
            </a:lvl4pPr>
            <a:lvl5pPr marL="672290" indent="0">
              <a:buNone/>
              <a:defRPr b="0" i="0">
                <a:solidFill>
                  <a:schemeClr val="tx1">
                    <a:lumMod val="75000"/>
                  </a:schemeClr>
                </a:solidFill>
                <a:latin typeface="Dagny OT" panose="020B0504020201020104" pitchFamily="34" charset="7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79465952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E988A18B-8B08-49D2-8EDD-D63CF2B03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037" y="440515"/>
            <a:ext cx="9153078" cy="548638"/>
          </a:xfrm>
          <a:prstGeom prst="rect">
            <a:avLst/>
          </a:prstGeom>
        </p:spPr>
        <p:txBody>
          <a:bodyPr rtlCol="0" anchor="ctr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22609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1A612-8F92-084D-9D30-517C90C91A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8969" y="5106692"/>
            <a:ext cx="9794929" cy="1751308"/>
          </a:xfrm>
        </p:spPr>
        <p:txBody>
          <a:bodyPr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516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7FBA54-9600-5F47-820D-59E7EF12F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392F8D-2B56-3E45-9C78-FE3F61D5FE74}" type="datetimeFigureOut">
              <a:rPr lang="en-US"/>
              <a:pPr>
                <a:defRPr/>
              </a:pPr>
              <a:t>10/15/21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B6A84F-CF71-7E43-A5E9-87F3D5551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2E4BA6-CFA9-534F-9C91-E4E7CB68B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EE4C5D-A47E-CD4A-80C4-A5A61EEB252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9943244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 title="Crop Mark">
            <a:extLst>
              <a:ext uri="{FF2B5EF4-FFF2-40B4-BE49-F238E27FC236}">
                <a16:creationId xmlns:a16="http://schemas.microsoft.com/office/drawing/2014/main" id="{19DC9E31-9ADD-7D47-827A-490B7F4C974F}"/>
              </a:ext>
            </a:extLst>
          </p:cNvPr>
          <p:cNvSpPr/>
          <p:nvPr/>
        </p:nvSpPr>
        <p:spPr bwMode="auto">
          <a:xfrm>
            <a:off x="8151813" y="1685925"/>
            <a:ext cx="3275012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FE0185A-2D5B-2545-973D-BF3DD119730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38188" y="6453188"/>
            <a:ext cx="1622425" cy="40481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0247CD7D-4855-534E-A240-07897A3D40DF}" type="datetimeFigureOut">
              <a:rPr lang="en-US"/>
              <a:pPr>
                <a:defRPr/>
              </a:pPr>
              <a:t>10/15/21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7107754-FCE7-2A4A-AA5D-2AF0A9DE7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84450" y="6453188"/>
            <a:ext cx="7023100" cy="404812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ED3FC13-C30D-B24F-A5DD-0EE6E7F06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31388" y="6453188"/>
            <a:ext cx="1595437" cy="404812"/>
          </a:xfrm>
        </p:spPr>
        <p:txBody>
          <a:bodyPr/>
          <a:lstStyle>
            <a:lvl1pPr>
              <a:defRPr/>
            </a:lvl1pPr>
          </a:lstStyle>
          <a:p>
            <a:fld id="{3460AD42-EB4E-6547-823A-0B1A87888E8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352899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951F99FC-B911-8546-B691-D325D1FA1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57CE77-9907-5A44-AA7F-391EF61C1DF3}" type="datetimeFigureOut">
              <a:rPr lang="en-US"/>
              <a:pPr>
                <a:defRPr/>
              </a:pPr>
              <a:t>10/15/21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4339EC0-B347-034F-B23E-58B6AC9D3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4076E72-0DE4-1747-A69B-4890494B5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1247CC-622E-BB4F-8772-266D7E649E4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05138724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A2EC66CE-9905-7A4D-ACBE-C7CB12460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8AD9F4-F045-4241-BFAC-C8D63BF4400E}" type="datetimeFigureOut">
              <a:rPr lang="en-US"/>
              <a:pPr>
                <a:defRPr/>
              </a:pPr>
              <a:t>10/15/21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6837B5D2-FFB4-9042-BF89-8924D9CC7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8D221CFD-3605-394B-AD63-06FA97478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8BB5E0-1264-2A4A-B222-F41CF236DD9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016107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B36288FC-D91D-DA41-A7B6-9F1F06798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F0B39E-D914-0A4B-BBD4-03C0FE1A23B8}" type="datetimeFigureOut">
              <a:rPr lang="en-US"/>
              <a:pPr>
                <a:defRPr/>
              </a:pPr>
              <a:t>10/15/21</a:t>
            </a:fld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85B9D629-1E18-F040-9815-045F84CCE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A752855-2903-3D4E-93CB-6D9569D75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44CDE5-FCCD-ED42-BAD7-D203A231730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56234581"/>
      </p:ext>
    </p:extLst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292808DB-3F2F-FC49-832A-E58C6F457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88168C-2A9E-2345-BC9D-BD63B23072EE}" type="datetimeFigureOut">
              <a:rPr lang="en-US"/>
              <a:pPr>
                <a:defRPr/>
              </a:pPr>
              <a:t>10/15/21</a:t>
            </a:fld>
            <a:endParaRPr lang="en-US" dirty="0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BFD44901-0B42-F04B-AF4C-A67D82E65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9F068C00-3A0D-3A48-8F3E-4A0F566BC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76BEC7-329B-FC40-A7B0-8C146C22DE8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22777009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 title="Background Shape">
            <a:extLst>
              <a:ext uri="{FF2B5EF4-FFF2-40B4-BE49-F238E27FC236}">
                <a16:creationId xmlns:a16="http://schemas.microsoft.com/office/drawing/2014/main" id="{3BE780EA-7C69-DD4C-8FA1-0717944B4B5B}"/>
              </a:ext>
            </a:extLst>
          </p:cNvPr>
          <p:cNvSpPr/>
          <p:nvPr/>
        </p:nvSpPr>
        <p:spPr>
          <a:xfrm>
            <a:off x="0" y="0"/>
            <a:ext cx="530383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 title="Divider Bar">
            <a:extLst>
              <a:ext uri="{FF2B5EF4-FFF2-40B4-BE49-F238E27FC236}">
                <a16:creationId xmlns:a16="http://schemas.microsoft.com/office/drawing/2014/main" id="{0229DB93-3E41-1640-899B-924E706CBF28}"/>
              </a:ext>
            </a:extLst>
          </p:cNvPr>
          <p:cNvSpPr/>
          <p:nvPr/>
        </p:nvSpPr>
        <p:spPr>
          <a:xfrm>
            <a:off x="5303838" y="0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>
            <a:extLst>
              <a:ext uri="{FF2B5EF4-FFF2-40B4-BE49-F238E27FC236}">
                <a16:creationId xmlns:a16="http://schemas.microsoft.com/office/drawing/2014/main" id="{154B75E8-0148-1D42-B8D4-CAD923ECAD9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3900" y="6453188"/>
            <a:ext cx="1204913" cy="40481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7D5B59E4-D454-1942-9BAA-579B9DA8AF37}" type="datetimeFigureOut">
              <a:rPr lang="en-US"/>
              <a:pPr>
                <a:defRPr/>
              </a:pPr>
              <a:t>10/15/21</a:t>
            </a:fld>
            <a:endParaRPr lang="en-US" dirty="0"/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9D205080-496E-324C-A5EB-EE5D209E8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06625" y="6453188"/>
            <a:ext cx="2373313" cy="40481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6BE99E41-45E2-A548-9BE1-C4CCB0ACE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83775" y="6453188"/>
            <a:ext cx="1595438" cy="404812"/>
          </a:xfrm>
        </p:spPr>
        <p:txBody>
          <a:bodyPr/>
          <a:lstStyle>
            <a:lvl1pPr>
              <a:defRPr/>
            </a:lvl1pPr>
          </a:lstStyle>
          <a:p>
            <a:fld id="{55F734B3-14E6-454D-8AD7-ECB7D4D5C90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5068883"/>
      </p:ext>
    </p:extLst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 title="Background Shape">
            <a:extLst>
              <a:ext uri="{FF2B5EF4-FFF2-40B4-BE49-F238E27FC236}">
                <a16:creationId xmlns:a16="http://schemas.microsoft.com/office/drawing/2014/main" id="{C4376789-7632-F049-9D25-36D6042DA33E}"/>
              </a:ext>
            </a:extLst>
          </p:cNvPr>
          <p:cNvSpPr/>
          <p:nvPr/>
        </p:nvSpPr>
        <p:spPr>
          <a:xfrm>
            <a:off x="0" y="0"/>
            <a:ext cx="530383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 title="Divider Bar">
            <a:extLst>
              <a:ext uri="{FF2B5EF4-FFF2-40B4-BE49-F238E27FC236}">
                <a16:creationId xmlns:a16="http://schemas.microsoft.com/office/drawing/2014/main" id="{1290B4DC-D7A6-7E44-BE87-17AC9ECDDC7E}"/>
              </a:ext>
            </a:extLst>
          </p:cNvPr>
          <p:cNvSpPr/>
          <p:nvPr/>
        </p:nvSpPr>
        <p:spPr>
          <a:xfrm>
            <a:off x="5303838" y="0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6" title="Background Shape">
            <a:extLst>
              <a:ext uri="{FF2B5EF4-FFF2-40B4-BE49-F238E27FC236}">
                <a16:creationId xmlns:a16="http://schemas.microsoft.com/office/drawing/2014/main" id="{1D9D2A07-1898-1F49-BE5E-F2EE660646E1}"/>
              </a:ext>
            </a:extLst>
          </p:cNvPr>
          <p:cNvSpPr/>
          <p:nvPr userDrawn="1"/>
        </p:nvSpPr>
        <p:spPr>
          <a:xfrm>
            <a:off x="0" y="-153988"/>
            <a:ext cx="5303838" cy="70119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rtlCol="0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4">
            <a:extLst>
              <a:ext uri="{FF2B5EF4-FFF2-40B4-BE49-F238E27FC236}">
                <a16:creationId xmlns:a16="http://schemas.microsoft.com/office/drawing/2014/main" id="{712E23EC-FD2D-E043-BD4B-BFF1691C64C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3900" y="6453188"/>
            <a:ext cx="1204913" cy="40481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DA0D0E34-8805-EB4F-A77C-719359929517}" type="datetimeFigureOut">
              <a:rPr lang="en-US"/>
              <a:pPr>
                <a:defRPr/>
              </a:pPr>
              <a:t>10/15/21</a:t>
            </a:fld>
            <a:endParaRPr lang="en-US" dirty="0"/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1DE63AB1-14BB-E94C-831A-8C8CDF036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06625" y="6453188"/>
            <a:ext cx="2373313" cy="40481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01F54C6A-33F0-8242-99E1-19482279A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83775" y="6453188"/>
            <a:ext cx="1595438" cy="404812"/>
          </a:xfrm>
        </p:spPr>
        <p:txBody>
          <a:bodyPr/>
          <a:lstStyle>
            <a:lvl1pPr>
              <a:defRPr/>
            </a:lvl1pPr>
          </a:lstStyle>
          <a:p>
            <a:fld id="{0607A65F-A880-5A43-B551-171018D7EE9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98842789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E7FF098C-F8AA-CF42-AF0F-153602094182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1DDEAB4E-1263-974A-8CCB-8AFAFB68E5E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7358B2-4855-1443-B8A9-E4944CBD25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90650" y="6453188"/>
            <a:ext cx="1204913" cy="4048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baseline="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468B5820-7F98-5B40-9AF0-39C6F84D3188}" type="datetimeFigureOut">
              <a:rPr lang="en-US"/>
              <a:pPr>
                <a:defRPr/>
              </a:pPr>
              <a:t>10/15/21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1AA45C-E20E-4A4A-824C-4E34782711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94013" y="6453188"/>
            <a:ext cx="6280150" cy="4048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baseline="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74C89-A64D-9249-BE86-DBF9FDE4E2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72613" y="6453188"/>
            <a:ext cx="1597025" cy="404812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2"/>
                </a:solidFill>
              </a:defRPr>
            </a:lvl1pPr>
          </a:lstStyle>
          <a:p>
            <a:fld id="{C8C820AF-423F-0645-930E-BAF1733A3FA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Rectangle 8" title="Side bar">
            <a:extLst>
              <a:ext uri="{FF2B5EF4-FFF2-40B4-BE49-F238E27FC236}">
                <a16:creationId xmlns:a16="http://schemas.microsoft.com/office/drawing/2014/main" id="{E4547212-2DA8-9340-991A-F1E1220CF6B5}"/>
              </a:ext>
            </a:extLst>
          </p:cNvPr>
          <p:cNvSpPr/>
          <p:nvPr/>
        </p:nvSpPr>
        <p:spPr>
          <a:xfrm>
            <a:off x="477838" y="0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2" r:id="rId1"/>
    <p:sldLayoutId id="2147483854" r:id="rId2"/>
    <p:sldLayoutId id="2147483863" r:id="rId3"/>
    <p:sldLayoutId id="2147483855" r:id="rId4"/>
    <p:sldLayoutId id="2147483856" r:id="rId5"/>
    <p:sldLayoutId id="2147483857" r:id="rId6"/>
    <p:sldLayoutId id="2147483858" r:id="rId7"/>
    <p:sldLayoutId id="2147483864" r:id="rId8"/>
    <p:sldLayoutId id="2147483865" r:id="rId9"/>
    <p:sldLayoutId id="2147483859" r:id="rId10"/>
    <p:sldLayoutId id="2147483860" r:id="rId11"/>
    <p:sldLayoutId id="2147483866" r:id="rId12"/>
    <p:sldLayoutId id="2147483867" r:id="rId13"/>
  </p:sldLayoutIdLst>
  <p:transition spd="med">
    <p:fade/>
  </p:transition>
  <p:hf sldNum="0" hdr="0" ftr="0" dt="0"/>
  <p:txStyles>
    <p:titleStyle>
      <a:lvl1pPr algn="l" rtl="0" eaLnBrk="0" fontAlgn="base" hangingPunct="0">
        <a:lnSpc>
          <a:spcPct val="89000"/>
        </a:lnSpc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9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Franklin Gothic Book" panose="020B0503020102020204" pitchFamily="34" charset="0"/>
        </a:defRPr>
      </a:lvl2pPr>
      <a:lvl3pPr algn="l" rtl="0" eaLnBrk="0" fontAlgn="base" hangingPunct="0">
        <a:lnSpc>
          <a:spcPct val="89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Franklin Gothic Book" panose="020B0503020102020204" pitchFamily="34" charset="0"/>
        </a:defRPr>
      </a:lvl3pPr>
      <a:lvl4pPr algn="l" rtl="0" eaLnBrk="0" fontAlgn="base" hangingPunct="0">
        <a:lnSpc>
          <a:spcPct val="89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Franklin Gothic Book" panose="020B0503020102020204" pitchFamily="34" charset="0"/>
        </a:defRPr>
      </a:lvl4pPr>
      <a:lvl5pPr algn="l" rtl="0" eaLnBrk="0" fontAlgn="base" hangingPunct="0">
        <a:lnSpc>
          <a:spcPct val="89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Franklin Gothic Book" panose="020B0503020102020204" pitchFamily="34" charset="0"/>
        </a:defRPr>
      </a:lvl5pPr>
      <a:lvl6pPr marL="457200" algn="l" rtl="0" fontAlgn="base">
        <a:lnSpc>
          <a:spcPct val="89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Franklin Gothic Book" panose="020B0503020102020204" pitchFamily="34" charset="0"/>
        </a:defRPr>
      </a:lvl6pPr>
      <a:lvl7pPr marL="914400" algn="l" rtl="0" fontAlgn="base">
        <a:lnSpc>
          <a:spcPct val="89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Franklin Gothic Book" panose="020B0503020102020204" pitchFamily="34" charset="0"/>
        </a:defRPr>
      </a:lvl7pPr>
      <a:lvl8pPr marL="1371600" algn="l" rtl="0" fontAlgn="base">
        <a:lnSpc>
          <a:spcPct val="89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Franklin Gothic Book" panose="020B0503020102020204" pitchFamily="34" charset="0"/>
        </a:defRPr>
      </a:lvl8pPr>
      <a:lvl9pPr marL="1828800" algn="l" rtl="0" fontAlgn="base">
        <a:lnSpc>
          <a:spcPct val="89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Franklin Gothic Book" panose="020B0503020102020204" pitchFamily="34" charset="0"/>
        </a:defRPr>
      </a:lvl9pPr>
    </p:titleStyle>
    <p:bodyStyle>
      <a:lvl1pPr marL="382588" indent="-382588" algn="l" rtl="0" eaLnBrk="0" fontAlgn="base" hangingPunct="0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2588" algn="l" rtl="0" eaLnBrk="0" fontAlgn="base" hangingPunct="0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2588" algn="l" rtl="0" eaLnBrk="0" fontAlgn="base" hangingPunct="0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kern="120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2588" algn="l" rtl="0" eaLnBrk="0" fontAlgn="base" hangingPunct="0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i="1" kern="120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2588" algn="l" rtl="0" eaLnBrk="0" fontAlgn="base" hangingPunct="0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>
            <a:extLst>
              <a:ext uri="{FF2B5EF4-FFF2-40B4-BE49-F238E27FC236}">
                <a16:creationId xmlns:a16="http://schemas.microsoft.com/office/drawing/2014/main" id="{918CF4BE-A6C7-654C-B641-BFBCF2B907A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" y="0"/>
            <a:ext cx="1221105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Title Placeholder 1">
            <a:extLst>
              <a:ext uri="{FF2B5EF4-FFF2-40B4-BE49-F238E27FC236}">
                <a16:creationId xmlns:a16="http://schemas.microsoft.com/office/drawing/2014/main" id="{12073D83-1D90-B64C-98A5-A43561E2726D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355600" y="5114925"/>
            <a:ext cx="10129838" cy="174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pic>
        <p:nvPicPr>
          <p:cNvPr id="2052" name="Picture 8">
            <a:extLst>
              <a:ext uri="{FF2B5EF4-FFF2-40B4-BE49-F238E27FC236}">
                <a16:creationId xmlns:a16="http://schemas.microsoft.com/office/drawing/2014/main" id="{E8A5EEB3-A153-3A44-ACA7-38C2C4E90ED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5438" y="247650"/>
            <a:ext cx="1314450" cy="30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9">
            <a:extLst>
              <a:ext uri="{FF2B5EF4-FFF2-40B4-BE49-F238E27FC236}">
                <a16:creationId xmlns:a16="http://schemas.microsoft.com/office/drawing/2014/main" id="{86F431E3-70C2-FC4B-96EA-393C71BE11C5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600" y="377825"/>
            <a:ext cx="2190750" cy="17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61" r:id="rId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 kern="1200">
          <a:solidFill>
            <a:schemeClr val="tx2"/>
          </a:solidFill>
          <a:latin typeface="Avenir Next" panose="020B0503020202020204" pitchFamily="34" charset="0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venir Next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venir Next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venir Next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venir Next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venir Next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venir Next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venir Next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venir Next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s.scientificamerican.com/guest-blog/9-bizarre-and-surprising-insights-from-data-science/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064951F7-A51B-FA4A-B843-A7F48B8C66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9400" y="5106988"/>
            <a:ext cx="9794875" cy="1751012"/>
          </a:xfrm>
        </p:spPr>
        <p:txBody>
          <a:bodyPr/>
          <a:lstStyle/>
          <a:p>
            <a:pPr eaLnBrk="1" hangingPunct="1"/>
            <a:r>
              <a:rPr lang="fr-FR" altLang="en-US"/>
              <a:t>Introduction à l'analyse des données</a:t>
            </a:r>
            <a:endParaRPr lang="en-US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>
            <a:extLst>
              <a:ext uri="{FF2B5EF4-FFF2-40B4-BE49-F238E27FC236}">
                <a16:creationId xmlns:a16="http://schemas.microsoft.com/office/drawing/2014/main" id="{3D62EEA4-12FE-A548-9038-AAE86069F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/>
              <a:t>MÉTHODES DE CLASSIFICATION</a:t>
            </a:r>
            <a:endParaRPr lang="en-US" altLang="en-US" sz="2400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7EAF1-97CC-9F47-ADB0-9B2174FBA6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 eaLnBrk="1" hangingPunct="1">
              <a:lnSpc>
                <a:spcPct val="100000"/>
              </a:lnSpc>
              <a:buFont typeface="Franklin Gothic Book" panose="020B0503020102020204" pitchFamily="34" charset="0"/>
              <a:buNone/>
            </a:pPr>
            <a:r>
              <a:rPr lang="fr-FR" altLang="en-US" sz="2400" dirty="0">
                <a:latin typeface="Dagny OT" panose="020B0504020201020104" pitchFamily="34" charset="77"/>
              </a:rPr>
              <a:t>Régression logistique</a:t>
            </a:r>
          </a:p>
          <a:p>
            <a:pPr marL="0" indent="0" algn="just" eaLnBrk="1" hangingPunct="1">
              <a:lnSpc>
                <a:spcPct val="100000"/>
              </a:lnSpc>
              <a:buFont typeface="Franklin Gothic Book" panose="020B0503020102020204" pitchFamily="34" charset="0"/>
              <a:buNone/>
            </a:pPr>
            <a:r>
              <a:rPr lang="fr-FR" altLang="en-US" sz="2400" dirty="0">
                <a:latin typeface="Dagny OT" panose="020B0504020201020104" pitchFamily="34" charset="77"/>
              </a:rPr>
              <a:t>Réseaux neuronaux</a:t>
            </a:r>
          </a:p>
          <a:p>
            <a:pPr marL="0" indent="0" algn="just" eaLnBrk="1" hangingPunct="1">
              <a:lnSpc>
                <a:spcPct val="100000"/>
              </a:lnSpc>
              <a:buFont typeface="Franklin Gothic Book" panose="020B0503020102020204" pitchFamily="34" charset="0"/>
              <a:buNone/>
            </a:pPr>
            <a:r>
              <a:rPr lang="fr-FR" altLang="en-US" sz="2400" dirty="0">
                <a:latin typeface="Dagny OT" panose="020B0504020201020104" pitchFamily="34" charset="77"/>
              </a:rPr>
              <a:t>Arbres de décision</a:t>
            </a:r>
          </a:p>
          <a:p>
            <a:pPr marL="0" indent="0" algn="just" eaLnBrk="1" hangingPunct="1">
              <a:lnSpc>
                <a:spcPct val="100000"/>
              </a:lnSpc>
              <a:buFont typeface="Franklin Gothic Book" panose="020B0503020102020204" pitchFamily="34" charset="0"/>
              <a:buNone/>
            </a:pPr>
            <a:r>
              <a:rPr lang="fr-FR" altLang="en-US" sz="2400" dirty="0">
                <a:latin typeface="Dagny OT" panose="020B0504020201020104" pitchFamily="34" charset="77"/>
              </a:rPr>
              <a:t>Classificateurs Naïve Bayes</a:t>
            </a:r>
          </a:p>
          <a:p>
            <a:pPr marL="0" indent="0" algn="just" eaLnBrk="1" hangingPunct="1">
              <a:lnSpc>
                <a:spcPct val="100000"/>
              </a:lnSpc>
              <a:buFont typeface="Franklin Gothic Book" panose="020B0503020102020204" pitchFamily="34" charset="0"/>
              <a:buNone/>
            </a:pPr>
            <a:r>
              <a:rPr lang="fr-FR" altLang="en-US" sz="2400" dirty="0">
                <a:latin typeface="Dagny OT" panose="020B0504020201020104" pitchFamily="34" charset="77"/>
              </a:rPr>
              <a:t>Machines à vecteurs de soutien</a:t>
            </a:r>
          </a:p>
          <a:p>
            <a:pPr marL="0" indent="0" algn="just" eaLnBrk="1" hangingPunct="1">
              <a:lnSpc>
                <a:spcPct val="100000"/>
              </a:lnSpc>
              <a:buFont typeface="Franklin Gothic Book" panose="020B0503020102020204" pitchFamily="34" charset="0"/>
              <a:buNone/>
            </a:pPr>
            <a:r>
              <a:rPr lang="fr-FR" altLang="en-US" sz="2400" dirty="0">
                <a:latin typeface="Dagny OT" panose="020B0504020201020104" pitchFamily="34" charset="77"/>
              </a:rPr>
              <a:t>Classificateurs à base de voisins les plus proches</a:t>
            </a:r>
          </a:p>
          <a:p>
            <a:pPr marL="0" indent="0" algn="just" eaLnBrk="1" hangingPunct="1">
              <a:lnSpc>
                <a:spcPct val="100000"/>
              </a:lnSpc>
              <a:buFont typeface="Franklin Gothic Book" panose="020B0503020102020204" pitchFamily="34" charset="0"/>
              <a:buNone/>
            </a:pPr>
            <a:r>
              <a:rPr lang="fr-FR" altLang="en-US" sz="2400" dirty="0">
                <a:latin typeface="Dagny OT" panose="020B0504020201020104" pitchFamily="34" charset="77"/>
              </a:rPr>
              <a:t>etc.</a:t>
            </a:r>
            <a:endParaRPr lang="en-US" altLang="en-US" sz="2400" dirty="0">
              <a:latin typeface="Dagny OT" panose="020B0504020201020104" pitchFamily="34" charset="77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67C3951-0D53-814B-A20C-150E09616144}"/>
              </a:ext>
            </a:extLst>
          </p:cNvPr>
          <p:cNvCxnSpPr>
            <a:cxnSpLocks/>
          </p:cNvCxnSpPr>
          <p:nvPr/>
        </p:nvCxnSpPr>
        <p:spPr>
          <a:xfrm flipV="1">
            <a:off x="7670633" y="2309813"/>
            <a:ext cx="0" cy="33718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97E2832-8D6D-EC40-BDC2-1552136F6E39}"/>
              </a:ext>
            </a:extLst>
          </p:cNvPr>
          <p:cNvCxnSpPr>
            <a:cxnSpLocks/>
          </p:cNvCxnSpPr>
          <p:nvPr/>
        </p:nvCxnSpPr>
        <p:spPr>
          <a:xfrm>
            <a:off x="7670633" y="5681663"/>
            <a:ext cx="409416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822" name="TextBox 5">
            <a:extLst>
              <a:ext uri="{FF2B5EF4-FFF2-40B4-BE49-F238E27FC236}">
                <a16:creationId xmlns:a16="http://schemas.microsoft.com/office/drawing/2014/main" id="{ABB93210-E343-5345-A22E-C2C1A27550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6720" y="3651250"/>
            <a:ext cx="9937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Dagny OT" panose="020B0504020201020104" pitchFamily="34" charset="77"/>
              </a:rPr>
              <a:t>Âge</a:t>
            </a:r>
          </a:p>
        </p:txBody>
      </p:sp>
      <p:sp>
        <p:nvSpPr>
          <p:cNvPr id="34823" name="TextBox 6">
            <a:extLst>
              <a:ext uri="{FF2B5EF4-FFF2-40B4-BE49-F238E27FC236}">
                <a16:creationId xmlns:a16="http://schemas.microsoft.com/office/drawing/2014/main" id="{1AE249C0-C263-B545-A1FB-F2C9F9EA41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26370" y="5922963"/>
            <a:ext cx="14493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Dagny OT" panose="020B0504020201020104" pitchFamily="34" charset="77"/>
              </a:rPr>
              <a:t>Balance</a:t>
            </a:r>
          </a:p>
        </p:txBody>
      </p:sp>
      <p:sp>
        <p:nvSpPr>
          <p:cNvPr id="34824" name="TextBox 7">
            <a:extLst>
              <a:ext uri="{FF2B5EF4-FFF2-40B4-BE49-F238E27FC236}">
                <a16:creationId xmlns:a16="http://schemas.microsoft.com/office/drawing/2014/main" id="{54BA8592-EEF7-6541-93AD-8E7B71F5F6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61520" y="4876800"/>
            <a:ext cx="9937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Dagny OT" panose="020B0504020201020104" pitchFamily="34" charset="77"/>
              </a:rPr>
              <a:t>Marge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13B13F2-AD35-8249-857F-84E3D0C6E182}"/>
              </a:ext>
            </a:extLst>
          </p:cNvPr>
          <p:cNvCxnSpPr>
            <a:cxnSpLocks/>
          </p:cNvCxnSpPr>
          <p:nvPr/>
        </p:nvCxnSpPr>
        <p:spPr>
          <a:xfrm>
            <a:off x="8056395" y="2366963"/>
            <a:ext cx="3157538" cy="3014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995DA369-3D67-E64C-A4A4-B5C0389C73B3}"/>
              </a:ext>
            </a:extLst>
          </p:cNvPr>
          <p:cNvSpPr/>
          <p:nvPr/>
        </p:nvSpPr>
        <p:spPr>
          <a:xfrm>
            <a:off x="8002420" y="3995738"/>
            <a:ext cx="107950" cy="12382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4BCDBAB-0FED-C742-84B3-DCBAE71ADEE6}"/>
              </a:ext>
            </a:extLst>
          </p:cNvPr>
          <p:cNvSpPr/>
          <p:nvPr/>
        </p:nvSpPr>
        <p:spPr>
          <a:xfrm>
            <a:off x="8154820" y="4148138"/>
            <a:ext cx="107950" cy="12382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8C8A330-3FC4-884B-B7D7-97A900F45C06}"/>
              </a:ext>
            </a:extLst>
          </p:cNvPr>
          <p:cNvSpPr/>
          <p:nvPr/>
        </p:nvSpPr>
        <p:spPr>
          <a:xfrm>
            <a:off x="8008770" y="4305300"/>
            <a:ext cx="106363" cy="122238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150E545-6B0B-334B-BED0-A89F184FCE38}"/>
              </a:ext>
            </a:extLst>
          </p:cNvPr>
          <p:cNvSpPr/>
          <p:nvPr/>
        </p:nvSpPr>
        <p:spPr>
          <a:xfrm>
            <a:off x="8154820" y="4814888"/>
            <a:ext cx="107950" cy="12382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2204EFD-83B2-EC48-A03F-C2855CD5ED8F}"/>
              </a:ext>
            </a:extLst>
          </p:cNvPr>
          <p:cNvSpPr/>
          <p:nvPr/>
        </p:nvSpPr>
        <p:spPr>
          <a:xfrm>
            <a:off x="8569158" y="4243388"/>
            <a:ext cx="107950" cy="122237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61F67D8-D099-1F4A-B558-C91271F111D8}"/>
              </a:ext>
            </a:extLst>
          </p:cNvPr>
          <p:cNvSpPr/>
          <p:nvPr/>
        </p:nvSpPr>
        <p:spPr>
          <a:xfrm>
            <a:off x="8769183" y="4449763"/>
            <a:ext cx="107950" cy="12382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87A295C-3330-3645-8F67-8E9B574E68BE}"/>
              </a:ext>
            </a:extLst>
          </p:cNvPr>
          <p:cNvSpPr/>
          <p:nvPr/>
        </p:nvSpPr>
        <p:spPr>
          <a:xfrm>
            <a:off x="8829508" y="4052888"/>
            <a:ext cx="107950" cy="12382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AFDB97A-E581-7B45-A4C0-E8F674D94823}"/>
              </a:ext>
            </a:extLst>
          </p:cNvPr>
          <p:cNvSpPr/>
          <p:nvPr/>
        </p:nvSpPr>
        <p:spPr>
          <a:xfrm>
            <a:off x="9335920" y="4776788"/>
            <a:ext cx="107950" cy="12382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FDB4D1B-0D12-8146-879C-C16ECBE27CCB}"/>
              </a:ext>
            </a:extLst>
          </p:cNvPr>
          <p:cNvSpPr/>
          <p:nvPr/>
        </p:nvSpPr>
        <p:spPr>
          <a:xfrm>
            <a:off x="8988258" y="4649788"/>
            <a:ext cx="107950" cy="12382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18F5919-2202-D743-A4D9-745DBB1ABD61}"/>
              </a:ext>
            </a:extLst>
          </p:cNvPr>
          <p:cNvSpPr/>
          <p:nvPr/>
        </p:nvSpPr>
        <p:spPr>
          <a:xfrm>
            <a:off x="8551695" y="3562350"/>
            <a:ext cx="107950" cy="12382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0243A04-0882-6149-9B34-3E0D27586B32}"/>
              </a:ext>
            </a:extLst>
          </p:cNvPr>
          <p:cNvSpPr/>
          <p:nvPr/>
        </p:nvSpPr>
        <p:spPr>
          <a:xfrm>
            <a:off x="9154945" y="4387850"/>
            <a:ext cx="107950" cy="12382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6A532D4-71E4-DA42-8518-DC1D927983F6}"/>
              </a:ext>
            </a:extLst>
          </p:cNvPr>
          <p:cNvSpPr/>
          <p:nvPr/>
        </p:nvSpPr>
        <p:spPr>
          <a:xfrm>
            <a:off x="9897895" y="5283200"/>
            <a:ext cx="107950" cy="12382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CF7A4E0-100F-F64E-BF81-B3EAD305ED5C}"/>
              </a:ext>
            </a:extLst>
          </p:cNvPr>
          <p:cNvSpPr/>
          <p:nvPr/>
        </p:nvSpPr>
        <p:spPr>
          <a:xfrm>
            <a:off x="8307220" y="4300538"/>
            <a:ext cx="107950" cy="12382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4399D0C-E0CD-8443-8F3E-CC79A45725DB}"/>
              </a:ext>
            </a:extLst>
          </p:cNvPr>
          <p:cNvSpPr/>
          <p:nvPr/>
        </p:nvSpPr>
        <p:spPr>
          <a:xfrm>
            <a:off x="8459620" y="4452938"/>
            <a:ext cx="107950" cy="12382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3D604A8-7441-AD4F-8B39-BD059ED96DDE}"/>
              </a:ext>
            </a:extLst>
          </p:cNvPr>
          <p:cNvSpPr/>
          <p:nvPr/>
        </p:nvSpPr>
        <p:spPr>
          <a:xfrm>
            <a:off x="8273883" y="4525963"/>
            <a:ext cx="107950" cy="12382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A35E42C-ACAE-204D-B07A-E92AAE409EB6}"/>
              </a:ext>
            </a:extLst>
          </p:cNvPr>
          <p:cNvSpPr/>
          <p:nvPr/>
        </p:nvSpPr>
        <p:spPr>
          <a:xfrm>
            <a:off x="9597858" y="3214688"/>
            <a:ext cx="119062" cy="10001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76C7A4F-5E8C-F54B-998A-264C9BC3CB2B}"/>
              </a:ext>
            </a:extLst>
          </p:cNvPr>
          <p:cNvSpPr/>
          <p:nvPr/>
        </p:nvSpPr>
        <p:spPr>
          <a:xfrm>
            <a:off x="10228095" y="3717925"/>
            <a:ext cx="120650" cy="10001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7FCB4F3-9A20-EE4B-94D0-AB8F157078AB}"/>
              </a:ext>
            </a:extLst>
          </p:cNvPr>
          <p:cNvSpPr/>
          <p:nvPr/>
        </p:nvSpPr>
        <p:spPr>
          <a:xfrm>
            <a:off x="10228095" y="3216275"/>
            <a:ext cx="120650" cy="10001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4C65D0B-6C97-084D-ACA2-54CDEF131CA3}"/>
              </a:ext>
            </a:extLst>
          </p:cNvPr>
          <p:cNvSpPr/>
          <p:nvPr/>
        </p:nvSpPr>
        <p:spPr>
          <a:xfrm>
            <a:off x="10374145" y="3063875"/>
            <a:ext cx="120650" cy="10001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1DFA050-BC56-1240-9A1A-7CC6D904CD02}"/>
              </a:ext>
            </a:extLst>
          </p:cNvPr>
          <p:cNvSpPr/>
          <p:nvPr/>
        </p:nvSpPr>
        <p:spPr>
          <a:xfrm>
            <a:off x="10740858" y="3686175"/>
            <a:ext cx="120650" cy="10001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D7B840F-395D-1442-B70A-F3150F417E28}"/>
              </a:ext>
            </a:extLst>
          </p:cNvPr>
          <p:cNvSpPr/>
          <p:nvPr/>
        </p:nvSpPr>
        <p:spPr>
          <a:xfrm>
            <a:off x="10477333" y="3186113"/>
            <a:ext cx="120650" cy="10001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3DBA496-91E5-F84A-B612-D62B32A15F19}"/>
              </a:ext>
            </a:extLst>
          </p:cNvPr>
          <p:cNvSpPr/>
          <p:nvPr/>
        </p:nvSpPr>
        <p:spPr>
          <a:xfrm>
            <a:off x="10974220" y="3544888"/>
            <a:ext cx="119063" cy="10001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6D04EA4-DEE0-E546-B533-82F00D0D1C3C}"/>
              </a:ext>
            </a:extLst>
          </p:cNvPr>
          <p:cNvSpPr/>
          <p:nvPr/>
        </p:nvSpPr>
        <p:spPr>
          <a:xfrm>
            <a:off x="10812295" y="2909888"/>
            <a:ext cx="120650" cy="10001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74A0C6F-5CC9-1C42-98A4-8BBECA98E4E5}"/>
              </a:ext>
            </a:extLst>
          </p:cNvPr>
          <p:cNvSpPr/>
          <p:nvPr/>
        </p:nvSpPr>
        <p:spPr>
          <a:xfrm>
            <a:off x="9715333" y="2389188"/>
            <a:ext cx="120650" cy="10001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C1C058C-E5DD-964D-A0AB-8ADB070D7106}"/>
              </a:ext>
            </a:extLst>
          </p:cNvPr>
          <p:cNvSpPr/>
          <p:nvPr/>
        </p:nvSpPr>
        <p:spPr>
          <a:xfrm>
            <a:off x="11202820" y="2947988"/>
            <a:ext cx="120650" cy="10001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C349BE7-307E-114E-9BCF-061945AA894A}"/>
              </a:ext>
            </a:extLst>
          </p:cNvPr>
          <p:cNvSpPr/>
          <p:nvPr/>
        </p:nvSpPr>
        <p:spPr>
          <a:xfrm>
            <a:off x="10685295" y="2620963"/>
            <a:ext cx="120650" cy="10001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B343201-DC68-3446-928A-67F7051561B7}"/>
              </a:ext>
            </a:extLst>
          </p:cNvPr>
          <p:cNvCxnSpPr>
            <a:cxnSpLocks/>
          </p:cNvCxnSpPr>
          <p:nvPr/>
        </p:nvCxnSpPr>
        <p:spPr>
          <a:xfrm flipV="1">
            <a:off x="10575758" y="4711700"/>
            <a:ext cx="627062" cy="74771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FDD0C7E-54C8-8647-A52E-03AE72C4AD1A}"/>
              </a:ext>
            </a:extLst>
          </p:cNvPr>
          <p:cNvCxnSpPr>
            <a:cxnSpLocks/>
          </p:cNvCxnSpPr>
          <p:nvPr/>
        </p:nvCxnSpPr>
        <p:spPr>
          <a:xfrm>
            <a:off x="7827795" y="2874963"/>
            <a:ext cx="2927350" cy="2709862"/>
          </a:xfrm>
          <a:prstGeom prst="line">
            <a:avLst/>
          </a:prstGeom>
          <a:ln w="19050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7A85EB5-2179-B840-9A30-F3DF873B8339}"/>
              </a:ext>
            </a:extLst>
          </p:cNvPr>
          <p:cNvCxnSpPr>
            <a:cxnSpLocks/>
          </p:cNvCxnSpPr>
          <p:nvPr/>
        </p:nvCxnSpPr>
        <p:spPr>
          <a:xfrm>
            <a:off x="8469145" y="2171700"/>
            <a:ext cx="2927350" cy="2709863"/>
          </a:xfrm>
          <a:prstGeom prst="line">
            <a:avLst/>
          </a:prstGeom>
          <a:ln w="19050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2" name="Title 1">
            <a:extLst>
              <a:ext uri="{FF2B5EF4-FFF2-40B4-BE49-F238E27FC236}">
                <a16:creationId xmlns:a16="http://schemas.microsoft.com/office/drawing/2014/main" id="{EB773F3A-5F11-BA4F-B9CD-B2530F3A5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/>
              <a:t>APERÇU DU REGROUPEMENT</a:t>
            </a:r>
            <a:endParaRPr lang="en-US" altLang="en-US" sz="2400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9D58C-7B70-C746-8729-DDA673B9F9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286000"/>
            <a:ext cx="10126717" cy="3581400"/>
          </a:xfrm>
        </p:spPr>
        <p:txBody>
          <a:bodyPr rtlCol="0">
            <a:normAutofit/>
          </a:bodyPr>
          <a:lstStyle/>
          <a:p>
            <a:pPr marL="0" indent="0" algn="just" eaLnBrk="1" fontAlgn="auto" hangingPunct="1">
              <a:lnSpc>
                <a:spcPct val="100000"/>
              </a:lnSpc>
              <a:buFont typeface="Franklin Gothic Book" panose="020B0503020102020204" pitchFamily="34" charset="0"/>
              <a:buNone/>
              <a:defRPr/>
            </a:pPr>
            <a:r>
              <a:rPr lang="fr-FR" sz="2400" dirty="0">
                <a:latin typeface="Dagny OT" panose="020B0504020201020104" pitchFamily="34" charset="0"/>
              </a:rPr>
              <a:t>Dans un </a:t>
            </a:r>
            <a:r>
              <a:rPr lang="fr-FR" sz="2400" b="1" dirty="0">
                <a:latin typeface="Dagny OT" panose="020B0504020201020104" pitchFamily="34" charset="0"/>
              </a:rPr>
              <a:t>regroupement</a:t>
            </a:r>
            <a:r>
              <a:rPr lang="fr-FR" sz="2400" dirty="0">
                <a:latin typeface="Dagny OT" panose="020B0504020201020104" pitchFamily="34" charset="0"/>
              </a:rPr>
              <a:t>, les données sont réparties en groupes formés naturellement. Dans chaque groupe, les points de données sont similaires; d'un groupe à un autre, les points de données sont distincts.</a:t>
            </a:r>
          </a:p>
          <a:p>
            <a:pPr marL="384048" indent="-384048" algn="just" eaLnBrk="1" fontAlgn="auto" hangingPunct="1">
              <a:lnSpc>
                <a:spcPct val="100000"/>
              </a:lnSpc>
              <a:defRPr/>
            </a:pPr>
            <a:endParaRPr lang="en-US" dirty="0">
              <a:latin typeface="Dagny OT" panose="020B0504020201020104" pitchFamily="34" charset="0"/>
            </a:endParaRPr>
          </a:p>
          <a:p>
            <a:pPr marL="384048" indent="-384048" algn="just" eaLnBrk="1" fontAlgn="auto" hangingPunct="1">
              <a:lnSpc>
                <a:spcPct val="100000"/>
              </a:lnSpc>
              <a:defRPr/>
            </a:pPr>
            <a:endParaRPr lang="en-US" dirty="0">
              <a:latin typeface="Dagny OT" panose="020B0504020201020104" pitchFamily="34" charset="0"/>
            </a:endParaRPr>
          </a:p>
          <a:p>
            <a:pPr marL="384048" indent="-384048" algn="just" eaLnBrk="1" fontAlgn="auto" hangingPunct="1">
              <a:lnSpc>
                <a:spcPct val="100000"/>
              </a:lnSpc>
              <a:defRPr/>
            </a:pPr>
            <a:endParaRPr lang="en-US" dirty="0">
              <a:latin typeface="Dagny OT" panose="020B0504020201020104" pitchFamily="34" charset="0"/>
            </a:endParaRPr>
          </a:p>
          <a:p>
            <a:pPr marL="384048" indent="-384048" algn="just" eaLnBrk="1" fontAlgn="auto" hangingPunct="1">
              <a:lnSpc>
                <a:spcPct val="100000"/>
              </a:lnSpc>
              <a:defRPr/>
            </a:pPr>
            <a:endParaRPr lang="en-US" dirty="0">
              <a:latin typeface="Dagny OT" panose="020B0504020201020104" pitchFamily="34" charset="0"/>
            </a:endParaRPr>
          </a:p>
          <a:p>
            <a:pPr marL="384048" indent="-384048" algn="just" eaLnBrk="1" fontAlgn="auto" hangingPunct="1">
              <a:lnSpc>
                <a:spcPct val="100000"/>
              </a:lnSpc>
              <a:defRPr/>
            </a:pPr>
            <a:endParaRPr lang="en-US" dirty="0">
              <a:latin typeface="Dagny OT" panose="020B0504020201020104" pitchFamily="34" charset="0"/>
            </a:endParaRPr>
          </a:p>
          <a:p>
            <a:pPr marL="384048" indent="-384048" algn="just" eaLnBrk="1" fontAlgn="auto" hangingPunct="1">
              <a:lnSpc>
                <a:spcPct val="100000"/>
              </a:lnSpc>
              <a:defRPr/>
            </a:pPr>
            <a:endParaRPr lang="en-US" sz="1000" dirty="0">
              <a:latin typeface="Dagny OT" panose="020B0504020201020104" pitchFamily="34" charset="0"/>
            </a:endParaRPr>
          </a:p>
        </p:txBody>
      </p:sp>
      <p:pic>
        <p:nvPicPr>
          <p:cNvPr id="39939" name="Picture 3">
            <a:extLst>
              <a:ext uri="{FF2B5EF4-FFF2-40B4-BE49-F238E27FC236}">
                <a16:creationId xmlns:a16="http://schemas.microsoft.com/office/drawing/2014/main" id="{67830124-9297-1049-B404-CE10BC6A3A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07" b="1707"/>
          <a:stretch>
            <a:fillRect/>
          </a:stretch>
        </p:blipFill>
        <p:spPr bwMode="auto">
          <a:xfrm>
            <a:off x="5273729" y="4727460"/>
            <a:ext cx="6908800" cy="2033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0" name="Rectangle 6">
            <a:extLst>
              <a:ext uri="{FF2B5EF4-FFF2-40B4-BE49-F238E27FC236}">
                <a16:creationId xmlns:a16="http://schemas.microsoft.com/office/drawing/2014/main" id="{BE383FA9-81D5-DE44-BDBB-D9873B85B0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8114" y="3527310"/>
            <a:ext cx="3352800" cy="120015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ctr"/>
            <a:r>
              <a:rPr lang="fr-CA" altLang="en-US" dirty="0">
                <a:latin typeface="Dagny OT" panose="020B0504020201020104" pitchFamily="34" charset="77"/>
              </a:rPr>
              <a:t>distance moyenne entre les points dans le même groupe (</a:t>
            </a:r>
            <a:r>
              <a:rPr lang="fr-CA" altLang="en-US" b="1" dirty="0">
                <a:latin typeface="Dagny OT" panose="020B0504020201020104" pitchFamily="34" charset="77"/>
              </a:rPr>
              <a:t>de préférence, une courte distance</a:t>
            </a:r>
            <a:r>
              <a:rPr lang="fr-CA" altLang="en-US" dirty="0">
                <a:latin typeface="Dagny OT" panose="020B0504020201020104" pitchFamily="34" charset="77"/>
              </a:rPr>
              <a:t>)</a:t>
            </a:r>
          </a:p>
        </p:txBody>
      </p:sp>
      <p:sp>
        <p:nvSpPr>
          <p:cNvPr id="39941" name="Rectangle 7">
            <a:extLst>
              <a:ext uri="{FF2B5EF4-FFF2-40B4-BE49-F238E27FC236}">
                <a16:creationId xmlns:a16="http://schemas.microsoft.com/office/drawing/2014/main" id="{E7D4511F-8180-8441-9195-F68B93D1BF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0118" y="3615531"/>
            <a:ext cx="3603625" cy="922337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ctr"/>
            <a:r>
              <a:rPr lang="fr-CA" altLang="en-US" dirty="0">
                <a:latin typeface="Dagny OT" panose="020B0504020201020104" pitchFamily="34" charset="77"/>
              </a:rPr>
              <a:t>distance moyenne entre les points dans le groupe voisin (</a:t>
            </a:r>
            <a:r>
              <a:rPr lang="fr-CA" altLang="en-US" b="1" dirty="0">
                <a:latin typeface="Dagny OT" panose="020B0504020201020104" pitchFamily="34" charset="77"/>
              </a:rPr>
              <a:t>de préférence, une grande distance</a:t>
            </a:r>
            <a:r>
              <a:rPr lang="fr-CA" altLang="en-US" dirty="0">
                <a:latin typeface="Dagny OT" panose="020B0504020201020104" pitchFamily="34" charset="77"/>
              </a:rPr>
              <a:t>)</a:t>
            </a:r>
          </a:p>
        </p:txBody>
      </p:sp>
      <p:sp>
        <p:nvSpPr>
          <p:cNvPr id="39943" name="Content Placeholder 2">
            <a:extLst>
              <a:ext uri="{FF2B5EF4-FFF2-40B4-BE49-F238E27FC236}">
                <a16:creationId xmlns:a16="http://schemas.microsoft.com/office/drawing/2014/main" id="{121C1C5D-8093-0D4F-895E-C3EC87D9ED19}"/>
              </a:ext>
            </a:extLst>
          </p:cNvPr>
          <p:cNvSpPr txBox="1">
            <a:spLocks/>
          </p:cNvSpPr>
          <p:nvPr/>
        </p:nvSpPr>
        <p:spPr bwMode="auto">
          <a:xfrm>
            <a:off x="1371600" y="3980541"/>
            <a:ext cx="3925888" cy="1265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685800" indent="-22860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i="1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algn="just" defTabSz="914400" eaLnBrk="1" hangingPunct="1">
              <a:lnSpc>
                <a:spcPct val="100000"/>
              </a:lnSpc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fr-FR" altLang="en-US" sz="2400" dirty="0">
                <a:solidFill>
                  <a:schemeClr val="tx1"/>
                </a:solidFill>
                <a:latin typeface="Dagny OT" panose="020B0504020201020104" pitchFamily="34" charset="77"/>
              </a:rPr>
              <a:t>Les étiquettes des groupes ne sont </a:t>
            </a:r>
            <a:r>
              <a:rPr lang="fr-FR" altLang="en-US" sz="2400" b="1" dirty="0">
                <a:solidFill>
                  <a:schemeClr val="tx1"/>
                </a:solidFill>
                <a:latin typeface="Dagny OT" panose="020B0504020201020104" pitchFamily="34" charset="77"/>
              </a:rPr>
              <a:t>pas déterminées </a:t>
            </a:r>
            <a:r>
              <a:rPr lang="fr-FR" altLang="en-US" sz="2400" dirty="0">
                <a:solidFill>
                  <a:schemeClr val="tx1"/>
                </a:solidFill>
                <a:latin typeface="Dagny OT" panose="020B0504020201020104" pitchFamily="34" charset="77"/>
              </a:rPr>
              <a:t>au préalable (apprentissage non supervisé).</a:t>
            </a:r>
          </a:p>
        </p:txBody>
      </p:sp>
    </p:spTree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1">
            <a:extLst>
              <a:ext uri="{FF2B5EF4-FFF2-40B4-BE49-F238E27FC236}">
                <a16:creationId xmlns:a16="http://schemas.microsoft.com/office/drawing/2014/main" id="{CF628FE6-D0AE-D84E-AA29-FC00424700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7138" y="574675"/>
            <a:ext cx="7088187" cy="5837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3" name="Rectangle 2">
            <a:extLst>
              <a:ext uri="{FF2B5EF4-FFF2-40B4-BE49-F238E27FC236}">
                <a16:creationId xmlns:a16="http://schemas.microsoft.com/office/drawing/2014/main" id="{83DB29EA-85C2-B942-86CF-EC41B25822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63025" y="5888038"/>
            <a:ext cx="8239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r"/>
            <a:r>
              <a:rPr lang="fr-CA" altLang="en-US" sz="2800">
                <a:latin typeface="Dagny OT" panose="020B0504020201020104" pitchFamily="34" charset="77"/>
                <a:ea typeface="Helvetica Light" panose="020B0403020202020204" pitchFamily="34" charset="0"/>
                <a:cs typeface="Helvetica Light" panose="020B0403020202020204" pitchFamily="34" charset="0"/>
              </a:rPr>
              <a:t>Âge</a:t>
            </a:r>
            <a:endParaRPr lang="fr-CA" altLang="en-US" sz="2800">
              <a:latin typeface="Dagny OT" panose="020B0504020201020104" pitchFamily="34" charset="77"/>
            </a:endParaRPr>
          </a:p>
        </p:txBody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8316E9BC-B8FD-3B40-81FF-23C4515941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2038" y="849313"/>
            <a:ext cx="14255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r"/>
            <a:r>
              <a:rPr lang="fr-CA" altLang="en-US" sz="2800">
                <a:latin typeface="Dagny OT" panose="020B0504020201020104" pitchFamily="34" charset="77"/>
                <a:ea typeface="Helvetica Light" panose="020B0403020202020204" pitchFamily="34" charset="0"/>
                <a:cs typeface="Helvetica Light" panose="020B0403020202020204" pitchFamily="34" charset="0"/>
              </a:rPr>
              <a:t>Revenu</a:t>
            </a:r>
            <a:endParaRPr lang="fr-CA" altLang="en-US" sz="2800">
              <a:latin typeface="Dagny OT" panose="020B0504020201020104" pitchFamily="34" charset="77"/>
            </a:endParaRPr>
          </a:p>
        </p:txBody>
      </p:sp>
      <p:sp>
        <p:nvSpPr>
          <p:cNvPr id="40965" name="Rectangle 4">
            <a:extLst>
              <a:ext uri="{FF2B5EF4-FFF2-40B4-BE49-F238E27FC236}">
                <a16:creationId xmlns:a16="http://schemas.microsoft.com/office/drawing/2014/main" id="{72F3D1BF-78B2-1342-AC55-790644CA20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26638" y="2774950"/>
            <a:ext cx="9699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r"/>
            <a:r>
              <a:rPr lang="fr-CA" altLang="en-US" sz="2000">
                <a:latin typeface="Dagny OT" panose="020B0504020201020104" pitchFamily="34" charset="77"/>
                <a:ea typeface="Helvetica Light" panose="020B0403020202020204" pitchFamily="34" charset="0"/>
                <a:cs typeface="Helvetica Light" panose="020B0403020202020204" pitchFamily="34" charset="0"/>
              </a:rPr>
              <a:t>Clients</a:t>
            </a:r>
            <a:endParaRPr lang="fr-CA" altLang="en-US" sz="2000">
              <a:latin typeface="Dagny OT" panose="020B0504020201020104" pitchFamily="34" charset="77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66AF10B-96E4-7B44-9B30-A14BF7594CB4}"/>
              </a:ext>
            </a:extLst>
          </p:cNvPr>
          <p:cNvCxnSpPr/>
          <p:nvPr/>
        </p:nvCxnSpPr>
        <p:spPr>
          <a:xfrm flipH="1">
            <a:off x="9002713" y="2974975"/>
            <a:ext cx="469900" cy="1063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25367D7-0293-CC49-B549-E152AB72D50F}"/>
              </a:ext>
            </a:extLst>
          </p:cNvPr>
          <p:cNvCxnSpPr/>
          <p:nvPr/>
        </p:nvCxnSpPr>
        <p:spPr>
          <a:xfrm flipH="1">
            <a:off x="8915400" y="3175000"/>
            <a:ext cx="674688" cy="9064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2A476B3-C605-BF45-9D39-99B498E552B2}"/>
              </a:ext>
            </a:extLst>
          </p:cNvPr>
          <p:cNvCxnSpPr/>
          <p:nvPr/>
        </p:nvCxnSpPr>
        <p:spPr>
          <a:xfrm flipH="1" flipV="1">
            <a:off x="8218488" y="1992313"/>
            <a:ext cx="1254125" cy="8128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969" name="Rectangle 20">
            <a:extLst>
              <a:ext uri="{FF2B5EF4-FFF2-40B4-BE49-F238E27FC236}">
                <a16:creationId xmlns:a16="http://schemas.microsoft.com/office/drawing/2014/main" id="{D0A901AD-8731-0F4A-A0D3-89F7B7C80B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6175" y="3492500"/>
            <a:ext cx="11668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r"/>
            <a:r>
              <a:rPr lang="fr-CA" altLang="en-US" sz="2000">
                <a:latin typeface="Dagny OT" panose="020B0504020201020104" pitchFamily="34" charset="77"/>
                <a:ea typeface="Helvetica Light" panose="020B0403020202020204" pitchFamily="34" charset="0"/>
                <a:cs typeface="Helvetica Light" panose="020B0403020202020204" pitchFamily="34" charset="0"/>
              </a:rPr>
              <a:t>Groupes</a:t>
            </a:r>
            <a:endParaRPr lang="fr-CA" altLang="en-US" sz="2000">
              <a:latin typeface="Dagny OT" panose="020B0504020201020104" pitchFamily="34" charset="77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C5C9D56-9481-1F40-A5B6-B6D286AC9658}"/>
              </a:ext>
            </a:extLst>
          </p:cNvPr>
          <p:cNvCxnSpPr>
            <a:stCxn id="40969" idx="3"/>
          </p:cNvCxnSpPr>
          <p:nvPr/>
        </p:nvCxnSpPr>
        <p:spPr>
          <a:xfrm flipV="1">
            <a:off x="2312988" y="3629025"/>
            <a:ext cx="1900237" cy="635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2ABD2CD-4576-FC4B-93B6-84803D32F866}"/>
              </a:ext>
            </a:extLst>
          </p:cNvPr>
          <p:cNvCxnSpPr/>
          <p:nvPr/>
        </p:nvCxnSpPr>
        <p:spPr>
          <a:xfrm>
            <a:off x="2198688" y="3892550"/>
            <a:ext cx="4244975" cy="12239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67C91B0-E0B3-FF4A-A6B2-DB4E238B3905}"/>
              </a:ext>
            </a:extLst>
          </p:cNvPr>
          <p:cNvCxnSpPr/>
          <p:nvPr/>
        </p:nvCxnSpPr>
        <p:spPr>
          <a:xfrm flipV="1">
            <a:off x="2198688" y="2144713"/>
            <a:ext cx="4670425" cy="134778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56193-BA1C-BE4C-B4F4-4C03D90D6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MODÈLES DE REGROUPEMENT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07E431-FE1F-9E43-8957-B357BB04EB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71599" y="2286000"/>
                <a:ext cx="10557641" cy="3581400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2400" dirty="0">
                    <a:latin typeface="Dagny OT" panose="020B0504020201020104" pitchFamily="34" charset="77"/>
                  </a:rPr>
                  <a:t>moyennes</a:t>
                </a:r>
              </a:p>
              <a:p>
                <a:pPr marL="0" indent="0">
                  <a:buNone/>
                </a:pPr>
                <a:r>
                  <a:rPr lang="en-US" sz="2400" dirty="0" err="1">
                    <a:latin typeface="Dagny OT" panose="020B0504020201020104" pitchFamily="34" charset="77"/>
                  </a:rPr>
                  <a:t>Regroupement</a:t>
                </a:r>
                <a:r>
                  <a:rPr lang="en-US" sz="2400" dirty="0">
                    <a:latin typeface="Dagny OT" panose="020B0504020201020104" pitchFamily="34" charset="77"/>
                  </a:rPr>
                  <a:t> </a:t>
                </a:r>
                <a:r>
                  <a:rPr lang="en-US" sz="2400" dirty="0" err="1">
                    <a:latin typeface="Dagny OT" panose="020B0504020201020104" pitchFamily="34" charset="77"/>
                  </a:rPr>
                  <a:t>hiérarchique</a:t>
                </a:r>
                <a:endParaRPr lang="en-US" sz="2400" dirty="0">
                  <a:latin typeface="Dagny OT" panose="020B0504020201020104" pitchFamily="34" charset="77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latin typeface="Dagny OT" panose="020B0504020201020104" pitchFamily="34" charset="77"/>
                  </a:rPr>
                  <a:t>Allocation de Dirichlet </a:t>
                </a:r>
                <a:r>
                  <a:rPr lang="en-US" sz="2400" dirty="0" err="1">
                    <a:latin typeface="Dagny OT" panose="020B0504020201020104" pitchFamily="34" charset="77"/>
                  </a:rPr>
                  <a:t>latente</a:t>
                </a:r>
                <a:endParaRPr lang="en-US" sz="2400" dirty="0">
                  <a:latin typeface="Dagny OT" panose="020B0504020201020104" pitchFamily="34" charset="77"/>
                </a:endParaRPr>
              </a:p>
              <a:p>
                <a:pPr marL="0" indent="0">
                  <a:buNone/>
                </a:pPr>
                <a:r>
                  <a:rPr lang="en-US" sz="2400" dirty="0" err="1">
                    <a:latin typeface="Dagny OT" panose="020B0504020201020104" pitchFamily="34" charset="77"/>
                  </a:rPr>
                  <a:t>Maximisation</a:t>
                </a:r>
                <a:r>
                  <a:rPr lang="en-US" sz="2400" dirty="0">
                    <a:latin typeface="Dagny OT" panose="020B0504020201020104" pitchFamily="34" charset="77"/>
                  </a:rPr>
                  <a:t> de </a:t>
                </a:r>
                <a:r>
                  <a:rPr lang="en-US" sz="2400" dirty="0" err="1">
                    <a:latin typeface="Dagny OT" panose="020B0504020201020104" pitchFamily="34" charset="77"/>
                  </a:rPr>
                  <a:t>l’espérance</a:t>
                </a:r>
                <a:endParaRPr lang="en-US" sz="2400" dirty="0">
                  <a:latin typeface="Dagny OT" panose="020B0504020201020104" pitchFamily="34" charset="77"/>
                </a:endParaRPr>
              </a:p>
              <a:p>
                <a:pPr marL="0" indent="0">
                  <a:buNone/>
                </a:pPr>
                <a:r>
                  <a:rPr lang="en-US" sz="2400" dirty="0" err="1">
                    <a:latin typeface="Dagny OT" panose="020B0504020201020104" pitchFamily="34" charset="77"/>
                  </a:rPr>
                  <a:t>Réduction</a:t>
                </a:r>
                <a:r>
                  <a:rPr lang="en-US" sz="2400" dirty="0">
                    <a:latin typeface="Dagny OT" panose="020B0504020201020104" pitchFamily="34" charset="77"/>
                  </a:rPr>
                  <a:t> et </a:t>
                </a:r>
                <a:r>
                  <a:rPr lang="en-US" sz="2400" dirty="0" err="1">
                    <a:latin typeface="Dagny OT" panose="020B0504020201020104" pitchFamily="34" charset="77"/>
                  </a:rPr>
                  <a:t>regroupement</a:t>
                </a:r>
                <a:r>
                  <a:rPr lang="en-US" sz="2400" dirty="0">
                    <a:latin typeface="Dagny OT" panose="020B0504020201020104" pitchFamily="34" charset="77"/>
                  </a:rPr>
                  <a:t> </a:t>
                </a:r>
                <a:r>
                  <a:rPr lang="en-US" sz="2400" dirty="0" err="1">
                    <a:latin typeface="Dagny OT" panose="020B0504020201020104" pitchFamily="34" charset="77"/>
                  </a:rPr>
                  <a:t>itératifs</a:t>
                </a:r>
                <a:r>
                  <a:rPr lang="en-US" sz="2400" dirty="0">
                    <a:latin typeface="Dagny OT" panose="020B0504020201020104" pitchFamily="34" charset="77"/>
                  </a:rPr>
                  <a:t> et </a:t>
                </a:r>
                <a:r>
                  <a:rPr lang="en-US" sz="2400" dirty="0" err="1">
                    <a:latin typeface="Dagny OT" panose="020B0504020201020104" pitchFamily="34" charset="77"/>
                  </a:rPr>
                  <a:t>équilibrés</a:t>
                </a:r>
                <a:r>
                  <a:rPr lang="en-US" sz="2400" dirty="0">
                    <a:latin typeface="Dagny OT" panose="020B0504020201020104" pitchFamily="34" charset="77"/>
                  </a:rPr>
                  <a:t> au </a:t>
                </a:r>
                <a:r>
                  <a:rPr lang="en-US" sz="2400" dirty="0" err="1">
                    <a:latin typeface="Dagny OT" panose="020B0504020201020104" pitchFamily="34" charset="77"/>
                  </a:rPr>
                  <a:t>moyende</a:t>
                </a:r>
                <a:r>
                  <a:rPr lang="en-US" sz="2400" dirty="0">
                    <a:latin typeface="Dagny OT" panose="020B0504020201020104" pitchFamily="34" charset="77"/>
                  </a:rPr>
                  <a:t> </a:t>
                </a:r>
                <a:r>
                  <a:rPr lang="en-US" sz="2400" dirty="0" err="1">
                    <a:latin typeface="Dagny OT" panose="020B0504020201020104" pitchFamily="34" charset="77"/>
                  </a:rPr>
                  <a:t>hiérarchie</a:t>
                </a:r>
                <a:r>
                  <a:rPr lang="en-US" sz="2400" dirty="0">
                    <a:latin typeface="Dagny OT" panose="020B0504020201020104" pitchFamily="34" charset="77"/>
                  </a:rPr>
                  <a:t> (BIRCH)</a:t>
                </a:r>
              </a:p>
              <a:p>
                <a:pPr marL="0" indent="0">
                  <a:buNone/>
                </a:pPr>
                <a:r>
                  <a:rPr lang="en-US" sz="2400" dirty="0" err="1">
                    <a:latin typeface="Dagny OT" panose="020B0504020201020104" pitchFamily="34" charset="77"/>
                  </a:rPr>
                  <a:t>Regroupement</a:t>
                </a:r>
                <a:r>
                  <a:rPr lang="en-US" sz="2400" dirty="0">
                    <a:latin typeface="Dagny OT" panose="020B0504020201020104" pitchFamily="34" charset="77"/>
                  </a:rPr>
                  <a:t> par </a:t>
                </a:r>
                <a:r>
                  <a:rPr lang="en-US" sz="2400" dirty="0" err="1">
                    <a:latin typeface="Dagny OT" panose="020B0504020201020104" pitchFamily="34" charset="77"/>
                  </a:rPr>
                  <a:t>densité</a:t>
                </a:r>
                <a:r>
                  <a:rPr lang="en-US" sz="2400" dirty="0">
                    <a:latin typeface="Dagny OT" panose="020B0504020201020104" pitchFamily="34" charset="77"/>
                  </a:rPr>
                  <a:t> </a:t>
                </a:r>
                <a:r>
                  <a:rPr lang="en-US" sz="2400" dirty="0" err="1">
                    <a:latin typeface="Dagny OT" panose="020B0504020201020104" pitchFamily="34" charset="77"/>
                  </a:rPr>
                  <a:t>spatiale</a:t>
                </a:r>
                <a:r>
                  <a:rPr lang="en-US" sz="2400" dirty="0">
                    <a:latin typeface="Dagny OT" panose="020B0504020201020104" pitchFamily="34" charset="77"/>
                  </a:rPr>
                  <a:t> des applications avec bruit (DBSCAN)</a:t>
                </a:r>
              </a:p>
              <a:p>
                <a:pPr marL="0" indent="0">
                  <a:buNone/>
                </a:pPr>
                <a:r>
                  <a:rPr lang="en-US" sz="2400" dirty="0">
                    <a:latin typeface="Dagny OT" panose="020B0504020201020104" pitchFamily="34" charset="77"/>
                  </a:rPr>
                  <a:t>Propagation par </a:t>
                </a:r>
                <a:r>
                  <a:rPr lang="en-US" sz="2400" dirty="0" err="1">
                    <a:latin typeface="Dagny OT" panose="020B0504020201020104" pitchFamily="34" charset="77"/>
                  </a:rPr>
                  <a:t>affinité</a:t>
                </a:r>
                <a:endParaRPr lang="en-US" sz="2400" dirty="0">
                  <a:latin typeface="Dagny OT" panose="020B0504020201020104" pitchFamily="34" charset="77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latin typeface="Dagny OT" panose="020B0504020201020104" pitchFamily="34" charset="77"/>
                  </a:rPr>
                  <a:t>etc.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07E431-FE1F-9E43-8957-B357BB04EB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599" y="2286000"/>
                <a:ext cx="10557641" cy="3581400"/>
              </a:xfrm>
              <a:blipFill>
                <a:blip r:embed="rId2"/>
                <a:stretch>
                  <a:fillRect l="-962" t="-2120" r="-240" b="-130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8483828"/>
      </p:ext>
    </p:extLst>
  </p:cSld>
  <p:clrMapOvr>
    <a:masterClrMapping/>
  </p:clrMapOvr>
  <p:transition spd="med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>
            <a:extLst>
              <a:ext uri="{FF2B5EF4-FFF2-40B4-BE49-F238E27FC236}">
                <a16:creationId xmlns:a16="http://schemas.microsoft.com/office/drawing/2014/main" id="{10E796CD-3194-B24C-AE09-B73002FB3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altLang="en-US" b="1"/>
              <a:t>MAUVAISES DONNÉES</a:t>
            </a:r>
            <a:endParaRPr lang="en-US" altLang="en-US" b="1"/>
          </a:p>
        </p:txBody>
      </p:sp>
      <p:sp>
        <p:nvSpPr>
          <p:cNvPr id="47107" name="Content Placeholder 2">
            <a:extLst>
              <a:ext uri="{FF2B5EF4-FFF2-40B4-BE49-F238E27FC236}">
                <a16:creationId xmlns:a16="http://schemas.microsoft.com/office/drawing/2014/main" id="{EC9379F5-C15D-F141-A26F-75E45B7A74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286000"/>
            <a:ext cx="10441459" cy="3581400"/>
          </a:xfrm>
        </p:spPr>
        <p:txBody>
          <a:bodyPr/>
          <a:lstStyle/>
          <a:p>
            <a:pPr marL="0" indent="0" algn="just" eaLnBrk="1" hangingPunct="1">
              <a:lnSpc>
                <a:spcPct val="100000"/>
              </a:lnSpc>
              <a:buFont typeface="Franklin Gothic Book" panose="020B0503020102020204" pitchFamily="34" charset="0"/>
              <a:buNone/>
            </a:pPr>
            <a:r>
              <a:rPr lang="fr-FR" altLang="en-US" dirty="0">
                <a:latin typeface="Dagny OT" panose="020B0504020201020104" pitchFamily="34" charset="77"/>
              </a:rPr>
              <a:t>L'ensemble de données semble-t-il fiable ? </a:t>
            </a:r>
            <a:r>
              <a:rPr lang="en-CA" altLang="en-US" dirty="0">
                <a:latin typeface="Dagny OT" panose="020B0504020201020104" pitchFamily="34" charset="77"/>
              </a:rPr>
              <a:t>(entrées non </a:t>
            </a:r>
            <a:r>
              <a:rPr lang="en-CA" altLang="en-US" dirty="0" err="1">
                <a:latin typeface="Dagny OT" panose="020B0504020201020104" pitchFamily="34" charset="77"/>
              </a:rPr>
              <a:t>valides</a:t>
            </a:r>
            <a:r>
              <a:rPr lang="en-CA" altLang="en-US" dirty="0">
                <a:latin typeface="Dagny OT" panose="020B0504020201020104" pitchFamily="34" charset="77"/>
              </a:rPr>
              <a:t>, etc.)</a:t>
            </a:r>
            <a:endParaRPr lang="en-CA" altLang="en-US" sz="200" dirty="0">
              <a:latin typeface="Dagny OT" panose="020B0504020201020104" pitchFamily="34" charset="77"/>
            </a:endParaRPr>
          </a:p>
          <a:p>
            <a:pPr marL="0" indent="0" algn="just" eaLnBrk="1" hangingPunct="1">
              <a:lnSpc>
                <a:spcPct val="100000"/>
              </a:lnSpc>
              <a:buFont typeface="Franklin Gothic Book" panose="020B0503020102020204" pitchFamily="34" charset="0"/>
              <a:buNone/>
            </a:pPr>
            <a:endParaRPr lang="fr-FR" altLang="en-US" sz="100" dirty="0">
              <a:latin typeface="Dagny OT" panose="020B0504020201020104" pitchFamily="34" charset="77"/>
            </a:endParaRPr>
          </a:p>
          <a:p>
            <a:pPr marL="0" indent="0" algn="just" eaLnBrk="1" hangingPunct="1">
              <a:lnSpc>
                <a:spcPct val="100000"/>
              </a:lnSpc>
              <a:buFont typeface="Franklin Gothic Book" panose="020B0503020102020204" pitchFamily="34" charset="0"/>
              <a:buNone/>
            </a:pPr>
            <a:r>
              <a:rPr lang="fr-FR" altLang="en-US" dirty="0">
                <a:latin typeface="Dagny OT" panose="020B0504020201020104" pitchFamily="34" charset="77"/>
              </a:rPr>
              <a:t>Détection des </a:t>
            </a:r>
            <a:r>
              <a:rPr lang="fr-FR" altLang="en-US" b="1" dirty="0">
                <a:latin typeface="Dagny OT" panose="020B0504020201020104" pitchFamily="34" charset="77"/>
              </a:rPr>
              <a:t>mensonges</a:t>
            </a:r>
            <a:r>
              <a:rPr lang="fr-FR" altLang="en-US" dirty="0">
                <a:latin typeface="Dagny OT" panose="020B0504020201020104" pitchFamily="34" charset="77"/>
              </a:rPr>
              <a:t> et des </a:t>
            </a:r>
            <a:r>
              <a:rPr lang="fr-FR" altLang="en-US" b="1" dirty="0">
                <a:latin typeface="Dagny OT" panose="020B0504020201020104" pitchFamily="34" charset="77"/>
              </a:rPr>
              <a:t>erreurs</a:t>
            </a:r>
            <a:r>
              <a:rPr lang="fr-FR" altLang="en-US" dirty="0">
                <a:latin typeface="Dagny OT" panose="020B0504020201020104" pitchFamily="34" charset="77"/>
              </a:rPr>
              <a:t> (erreurs de déclaration, langage polarisant)</a:t>
            </a:r>
          </a:p>
          <a:p>
            <a:pPr marL="0" indent="0" algn="just" eaLnBrk="1" hangingPunct="1">
              <a:lnSpc>
                <a:spcPct val="100000"/>
              </a:lnSpc>
              <a:buFont typeface="Franklin Gothic Book" panose="020B0503020102020204" pitchFamily="34" charset="0"/>
              <a:buNone/>
            </a:pPr>
            <a:endParaRPr lang="en-CA" altLang="en-US" sz="200" dirty="0">
              <a:latin typeface="Dagny OT" panose="020B0504020201020104" pitchFamily="34" charset="77"/>
            </a:endParaRPr>
          </a:p>
          <a:p>
            <a:pPr marL="0" indent="0" algn="just" eaLnBrk="1" hangingPunct="1">
              <a:lnSpc>
                <a:spcPct val="100000"/>
              </a:lnSpc>
              <a:buFont typeface="Franklin Gothic Book" panose="020B0503020102020204" pitchFamily="34" charset="0"/>
              <a:buNone/>
            </a:pPr>
            <a:r>
              <a:rPr lang="fr-FR" altLang="en-US" b="1" dirty="0">
                <a:latin typeface="Dagny OT" panose="020B0504020201020104" pitchFamily="34" charset="77"/>
              </a:rPr>
              <a:t>Est-ce que l'approximation est suffisante ? </a:t>
            </a:r>
          </a:p>
          <a:p>
            <a:pPr marL="0" indent="0" algn="just" eaLnBrk="1" hangingPunct="1">
              <a:lnSpc>
                <a:spcPct val="100000"/>
              </a:lnSpc>
              <a:buFont typeface="Franklin Gothic Book" panose="020B0503020102020204" pitchFamily="34" charset="0"/>
              <a:buNone/>
            </a:pPr>
            <a:endParaRPr lang="en-CA" altLang="en-US" sz="200" b="1" dirty="0">
              <a:latin typeface="Dagny OT" panose="020B0504020201020104" pitchFamily="34" charset="77"/>
            </a:endParaRPr>
          </a:p>
          <a:p>
            <a:pPr marL="0" indent="0" algn="just" eaLnBrk="1" hangingPunct="1">
              <a:lnSpc>
                <a:spcPct val="100000"/>
              </a:lnSpc>
              <a:buFont typeface="Franklin Gothic Book" panose="020B0503020102020204" pitchFamily="34" charset="0"/>
              <a:buNone/>
            </a:pPr>
            <a:r>
              <a:rPr lang="fr-FR" altLang="en-US" dirty="0">
                <a:latin typeface="Dagny OT" panose="020B0504020201020104" pitchFamily="34" charset="77"/>
              </a:rPr>
              <a:t>Sources de </a:t>
            </a:r>
            <a:r>
              <a:rPr lang="fr-FR" altLang="en-US" b="1" dirty="0">
                <a:latin typeface="Dagny OT" panose="020B0504020201020104" pitchFamily="34" charset="77"/>
              </a:rPr>
              <a:t>biais</a:t>
            </a:r>
            <a:r>
              <a:rPr lang="fr-FR" altLang="en-US" dirty="0">
                <a:latin typeface="Dagny OT" panose="020B0504020201020104" pitchFamily="34" charset="77"/>
              </a:rPr>
              <a:t> et </a:t>
            </a:r>
            <a:r>
              <a:rPr lang="fr-FR" altLang="en-US" b="1" dirty="0">
                <a:latin typeface="Dagny OT" panose="020B0504020201020104" pitchFamily="34" charset="77"/>
              </a:rPr>
              <a:t>d'erreurs</a:t>
            </a:r>
          </a:p>
          <a:p>
            <a:pPr marL="0" indent="0" algn="just" eaLnBrk="1" hangingPunct="1">
              <a:lnSpc>
                <a:spcPct val="100000"/>
              </a:lnSpc>
              <a:buFont typeface="Franklin Gothic Book" panose="020B0503020102020204" pitchFamily="34" charset="0"/>
              <a:buNone/>
            </a:pPr>
            <a:endParaRPr lang="en-CA" altLang="en-US" sz="200" b="1" dirty="0">
              <a:latin typeface="Dagny OT" panose="020B0504020201020104" pitchFamily="34" charset="77"/>
            </a:endParaRPr>
          </a:p>
          <a:p>
            <a:pPr marL="0" indent="0" algn="just" eaLnBrk="1" hangingPunct="1">
              <a:lnSpc>
                <a:spcPct val="100000"/>
              </a:lnSpc>
              <a:buFont typeface="Franklin Gothic Book" panose="020B0503020102020204" pitchFamily="34" charset="0"/>
              <a:buNone/>
            </a:pPr>
            <a:r>
              <a:rPr lang="fr-FR" altLang="en-US" dirty="0">
                <a:latin typeface="Dagny OT" panose="020B0504020201020104" pitchFamily="34" charset="77"/>
              </a:rPr>
              <a:t>Recherche de la </a:t>
            </a:r>
            <a:r>
              <a:rPr lang="fr-FR" altLang="en-US" b="1" dirty="0">
                <a:latin typeface="Dagny OT" panose="020B0504020201020104" pitchFamily="34" charset="77"/>
              </a:rPr>
              <a:t>perfection</a:t>
            </a:r>
            <a:r>
              <a:rPr lang="fr-FR" altLang="en-US" dirty="0">
                <a:latin typeface="Dagny OT" panose="020B0504020201020104" pitchFamily="34" charset="77"/>
              </a:rPr>
              <a:t> (données universitaires, professionnelles, gouvernementales, relatives au service)</a:t>
            </a:r>
          </a:p>
          <a:p>
            <a:pPr marL="0" indent="0" algn="just" eaLnBrk="1" hangingPunct="1">
              <a:lnSpc>
                <a:spcPct val="100000"/>
              </a:lnSpc>
              <a:buFont typeface="Franklin Gothic Book" panose="020B0503020102020204" pitchFamily="34" charset="0"/>
              <a:buNone/>
            </a:pPr>
            <a:endParaRPr lang="en-CA" altLang="en-US" sz="200" dirty="0">
              <a:latin typeface="Dagny OT" panose="020B0504020201020104" pitchFamily="34" charset="77"/>
            </a:endParaRPr>
          </a:p>
          <a:p>
            <a:pPr marL="0" indent="0" algn="just" eaLnBrk="1" hangingPunct="1">
              <a:lnSpc>
                <a:spcPct val="100000"/>
              </a:lnSpc>
              <a:buFont typeface="Franklin Gothic Book" panose="020B0503020102020204" pitchFamily="34" charset="0"/>
              <a:buNone/>
            </a:pPr>
            <a:r>
              <a:rPr lang="fr-FR" altLang="en-US" dirty="0">
                <a:latin typeface="Dagny OT" panose="020B0504020201020104" pitchFamily="34" charset="77"/>
              </a:rPr>
              <a:t>Les </a:t>
            </a:r>
            <a:r>
              <a:rPr lang="fr-FR" altLang="en-US" b="1" dirty="0">
                <a:latin typeface="Dagny OT" panose="020B0504020201020104" pitchFamily="34" charset="77"/>
              </a:rPr>
              <a:t>pièges</a:t>
            </a:r>
            <a:r>
              <a:rPr lang="fr-FR" altLang="en-US" dirty="0">
                <a:latin typeface="Dagny OT" panose="020B0504020201020104" pitchFamily="34" charset="77"/>
              </a:rPr>
              <a:t> de la science des données : analyse sans compréhension, utilisation d'un seul outil (par choix/décret), analyse pour l'analyse, attentes irréalistes à l’égard de la science des données, selon le besoin de savoir et vous n’avez pas besoin de savoir.</a:t>
            </a:r>
            <a:endParaRPr lang="en-CA" altLang="en-US" sz="2400" dirty="0">
              <a:latin typeface="Dagny OT" panose="020B0504020201020104" pitchFamily="34" charset="77"/>
            </a:endParaRPr>
          </a:p>
          <a:p>
            <a:pPr marL="0" indent="0" algn="just" eaLnBrk="1" hangingPunct="1">
              <a:lnSpc>
                <a:spcPct val="100000"/>
              </a:lnSpc>
              <a:buFont typeface="Franklin Gothic Book" panose="020B0503020102020204" pitchFamily="34" charset="0"/>
              <a:buNone/>
            </a:pPr>
            <a:endParaRPr lang="en-CA" altLang="en-US" dirty="0"/>
          </a:p>
        </p:txBody>
      </p:sp>
    </p:spTree>
  </p:cSld>
  <p:clrMapOvr>
    <a:masterClrMapping/>
  </p:clrMapOvr>
  <p:transition spd="med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2">
            <a:extLst>
              <a:ext uri="{FF2B5EF4-FFF2-40B4-BE49-F238E27FC236}">
                <a16:creationId xmlns:a16="http://schemas.microsoft.com/office/drawing/2014/main" id="{D2381852-0398-BF47-B276-C66910362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/>
              <a:t>SURAPPRENTISSAGE</a:t>
            </a:r>
          </a:p>
        </p:txBody>
      </p:sp>
      <p:sp>
        <p:nvSpPr>
          <p:cNvPr id="48131" name="Text Placeholder 1">
            <a:extLst>
              <a:ext uri="{FF2B5EF4-FFF2-40B4-BE49-F238E27FC236}">
                <a16:creationId xmlns:a16="http://schemas.microsoft.com/office/drawing/2014/main" id="{BCC6B97A-3E2D-9142-851B-1EAEE05D7991}"/>
              </a:ext>
            </a:extLst>
          </p:cNvPr>
          <p:cNvSpPr txBox="1">
            <a:spLocks/>
          </p:cNvSpPr>
          <p:nvPr/>
        </p:nvSpPr>
        <p:spPr bwMode="auto">
          <a:xfrm>
            <a:off x="974725" y="5476875"/>
            <a:ext cx="3017838" cy="37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685800" indent="-22860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i="1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algn="ctr" defTabSz="914400" eaLnBrk="1" hangingPunct="1">
              <a:lnSpc>
                <a:spcPct val="90000"/>
              </a:lnSpc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en-US" sz="2400">
                <a:solidFill>
                  <a:schemeClr val="tx1"/>
                </a:solidFill>
                <a:latin typeface="Dagny OT" panose="020B0504020201020104" pitchFamily="34" charset="77"/>
              </a:rPr>
              <a:t>Sous-apprentissage</a:t>
            </a:r>
          </a:p>
        </p:txBody>
      </p:sp>
      <p:sp>
        <p:nvSpPr>
          <p:cNvPr id="48132" name="Text Placeholder 1">
            <a:extLst>
              <a:ext uri="{FF2B5EF4-FFF2-40B4-BE49-F238E27FC236}">
                <a16:creationId xmlns:a16="http://schemas.microsoft.com/office/drawing/2014/main" id="{028D086C-D21F-DB44-B4E0-019265063717}"/>
              </a:ext>
            </a:extLst>
          </p:cNvPr>
          <p:cNvSpPr txBox="1">
            <a:spLocks/>
          </p:cNvSpPr>
          <p:nvPr/>
        </p:nvSpPr>
        <p:spPr bwMode="auto">
          <a:xfrm>
            <a:off x="4943475" y="5476875"/>
            <a:ext cx="3527425" cy="74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685800" indent="-22860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i="1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algn="ctr" defTabSz="914400" eaLnBrk="1" hangingPunct="1">
              <a:lnSpc>
                <a:spcPct val="90000"/>
              </a:lnSpc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en-US" sz="2600">
                <a:solidFill>
                  <a:schemeClr val="tx1"/>
                </a:solidFill>
                <a:latin typeface="Dagny OT" panose="020B0504020201020104" pitchFamily="34" charset="77"/>
              </a:rPr>
              <a:t>Bonne représentation</a:t>
            </a:r>
          </a:p>
          <a:p>
            <a:pPr algn="ctr" defTabSz="914400" eaLnBrk="1" hangingPunct="1">
              <a:lnSpc>
                <a:spcPct val="90000"/>
              </a:lnSpc>
              <a:spcAft>
                <a:spcPct val="0"/>
              </a:spcAft>
              <a:buFont typeface="Arial" panose="020B0604020202020204" pitchFamily="34" charset="0"/>
              <a:buNone/>
            </a:pPr>
            <a:endParaRPr lang="en-US" altLang="en-US" sz="2800">
              <a:solidFill>
                <a:schemeClr val="tx1"/>
              </a:solidFill>
              <a:latin typeface="Dagny OT" panose="020B0504020201020104" pitchFamily="34" charset="77"/>
            </a:endParaRPr>
          </a:p>
        </p:txBody>
      </p:sp>
      <p:sp>
        <p:nvSpPr>
          <p:cNvPr id="48133" name="Text Placeholder 1">
            <a:extLst>
              <a:ext uri="{FF2B5EF4-FFF2-40B4-BE49-F238E27FC236}">
                <a16:creationId xmlns:a16="http://schemas.microsoft.com/office/drawing/2014/main" id="{F6A3E287-4C4E-5E41-84E3-A521C161BB8B}"/>
              </a:ext>
            </a:extLst>
          </p:cNvPr>
          <p:cNvSpPr txBox="1">
            <a:spLocks/>
          </p:cNvSpPr>
          <p:nvPr/>
        </p:nvSpPr>
        <p:spPr bwMode="auto">
          <a:xfrm>
            <a:off x="8913813" y="5491163"/>
            <a:ext cx="3017837" cy="373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685800" indent="-22860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i="1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algn="ctr" defTabSz="914400" eaLnBrk="1" hangingPunct="1">
              <a:lnSpc>
                <a:spcPct val="90000"/>
              </a:lnSpc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en-US" sz="2400">
                <a:solidFill>
                  <a:schemeClr val="tx1"/>
                </a:solidFill>
                <a:latin typeface="Dagny OT" panose="020B0504020201020104" pitchFamily="34" charset="77"/>
              </a:rPr>
              <a:t>Surapprentissage</a:t>
            </a:r>
          </a:p>
        </p:txBody>
      </p:sp>
      <p:pic>
        <p:nvPicPr>
          <p:cNvPr id="48134" name="Picture 14">
            <a:extLst>
              <a:ext uri="{FF2B5EF4-FFF2-40B4-BE49-F238E27FC236}">
                <a16:creationId xmlns:a16="http://schemas.microsoft.com/office/drawing/2014/main" id="{34F87076-4C84-E043-A099-56E77F0CAA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2225675"/>
            <a:ext cx="11107737" cy="318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E3290-35A2-7F47-B402-69736BEAE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r-CA" sz="4000" b="1" cap="all" dirty="0">
                <a:solidFill>
                  <a:schemeClr val="tx1"/>
                </a:solidFill>
              </a:rPr>
              <a:t>Comparaison entre les </a:t>
            </a:r>
            <a:r>
              <a:rPr lang="fr-CA" sz="4000" b="1" cap="all" dirty="0" err="1">
                <a:solidFill>
                  <a:schemeClr val="tx1"/>
                </a:solidFill>
              </a:rPr>
              <a:t>mégadonnées</a:t>
            </a:r>
            <a:r>
              <a:rPr lang="fr-CA" sz="4000" b="1" cap="all" dirty="0">
                <a:solidFill>
                  <a:schemeClr val="tx1"/>
                </a:solidFill>
              </a:rPr>
              <a:t> (</a:t>
            </a:r>
            <a:r>
              <a:rPr lang="fr-CA" sz="4000" b="1" i="1" cap="all" dirty="0">
                <a:solidFill>
                  <a:schemeClr val="tx1"/>
                </a:solidFill>
              </a:rPr>
              <a:t>BIG DATA</a:t>
            </a:r>
            <a:r>
              <a:rPr lang="fr-CA" sz="4000" b="1" cap="all" dirty="0">
                <a:solidFill>
                  <a:schemeClr val="tx1"/>
                </a:solidFill>
              </a:rPr>
              <a:t>) et les petites données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61E99C-D802-8F42-9F58-67551EEDD6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10614454" cy="3581400"/>
          </a:xfrm>
        </p:spPr>
        <p:txBody>
          <a:bodyPr/>
          <a:lstStyle/>
          <a:p>
            <a:pPr marL="0" indent="0" algn="just" eaLnBrk="1" hangingPunct="1">
              <a:lnSpc>
                <a:spcPct val="100000"/>
              </a:lnSpc>
              <a:buFont typeface="Franklin Gothic Book" panose="020B0503020102020204" pitchFamily="34" charset="0"/>
              <a:buNone/>
            </a:pPr>
            <a:r>
              <a:rPr lang="fr-FR" altLang="en-US" sz="2400" b="1" dirty="0">
                <a:latin typeface="Dagny OT" panose="020B0504020201020104" pitchFamily="34" charset="77"/>
              </a:rPr>
              <a:t>Quelle est la principale différence </a:t>
            </a:r>
            <a:r>
              <a:rPr lang="en-US" altLang="en-US" sz="2400" b="1" dirty="0">
                <a:latin typeface="Dagny OT" panose="020B0504020201020104" pitchFamily="34" charset="77"/>
              </a:rPr>
              <a:t>? </a:t>
            </a:r>
          </a:p>
          <a:p>
            <a:pPr lvl="1" algn="just" eaLnBrk="1" hangingPunct="1">
              <a:lnSpc>
                <a:spcPct val="100000"/>
              </a:lnSpc>
              <a:buFont typeface="Wingdings" pitchFamily="2" charset="2"/>
              <a:buChar char="§"/>
            </a:pPr>
            <a:r>
              <a:rPr lang="fr-FR" altLang="en-US" i="0" dirty="0">
                <a:latin typeface="Dagny OT" panose="020B0504020201020104" pitchFamily="34" charset="77"/>
              </a:rPr>
              <a:t>les ensembles de données sont </a:t>
            </a:r>
            <a:r>
              <a:rPr lang="fr-FR" altLang="en-US" b="1" i="0" dirty="0">
                <a:latin typeface="Dagny OT" panose="020B0504020201020104" pitchFamily="34" charset="77"/>
              </a:rPr>
              <a:t>VOLUMINEUX</a:t>
            </a:r>
          </a:p>
          <a:p>
            <a:pPr lvl="1" algn="just" eaLnBrk="1" hangingPunct="1">
              <a:lnSpc>
                <a:spcPct val="100000"/>
              </a:lnSpc>
              <a:buFont typeface="Wingdings" pitchFamily="2" charset="2"/>
              <a:buChar char="§"/>
            </a:pPr>
            <a:r>
              <a:rPr lang="fr-FR" altLang="en-US" i="0" dirty="0">
                <a:latin typeface="Dagny OT" panose="020B0504020201020104" pitchFamily="34" charset="77"/>
              </a:rPr>
              <a:t>problèmes : collecte, saisie, accès, stockage, analyse, visualisation</a:t>
            </a:r>
            <a:endParaRPr lang="en-US" altLang="en-US" sz="500" dirty="0">
              <a:latin typeface="Dagny OT" panose="020B0504020201020104" pitchFamily="34" charset="77"/>
            </a:endParaRPr>
          </a:p>
          <a:p>
            <a:pPr marL="0" indent="0" algn="just" eaLnBrk="1" hangingPunct="1">
              <a:lnSpc>
                <a:spcPct val="100000"/>
              </a:lnSpc>
              <a:buFont typeface="Franklin Gothic Book" panose="020B0503020102020204" pitchFamily="34" charset="0"/>
              <a:buNone/>
            </a:pPr>
            <a:r>
              <a:rPr lang="en-US" altLang="en-US" sz="2400" b="1" dirty="0" err="1">
                <a:latin typeface="Dagny OT" panose="020B0504020201020104" pitchFamily="34" charset="77"/>
              </a:rPr>
              <a:t>D'où</a:t>
            </a:r>
            <a:r>
              <a:rPr lang="en-US" altLang="en-US" sz="2400" b="1" dirty="0">
                <a:latin typeface="Dagny OT" panose="020B0504020201020104" pitchFamily="34" charset="77"/>
              </a:rPr>
              <a:t> </a:t>
            </a:r>
            <a:r>
              <a:rPr lang="en-US" altLang="en-US" sz="2400" b="1" dirty="0" err="1">
                <a:latin typeface="Dagny OT" panose="020B0504020201020104" pitchFamily="34" charset="77"/>
              </a:rPr>
              <a:t>viennent</a:t>
            </a:r>
            <a:r>
              <a:rPr lang="en-US" altLang="en-US" sz="2400" b="1" dirty="0">
                <a:latin typeface="Dagny OT" panose="020B0504020201020104" pitchFamily="34" charset="77"/>
              </a:rPr>
              <a:t> les </a:t>
            </a:r>
            <a:r>
              <a:rPr lang="en-US" altLang="en-US" sz="2400" b="1" dirty="0" err="1">
                <a:latin typeface="Dagny OT" panose="020B0504020201020104" pitchFamily="34" charset="77"/>
              </a:rPr>
              <a:t>données</a:t>
            </a:r>
            <a:r>
              <a:rPr lang="en-US" altLang="en-US" sz="2400" b="1" dirty="0">
                <a:latin typeface="Dagny OT" panose="020B0504020201020104" pitchFamily="34" charset="77"/>
              </a:rPr>
              <a:t> ? </a:t>
            </a:r>
          </a:p>
          <a:p>
            <a:pPr lvl="1" algn="just" eaLnBrk="1" hangingPunct="1">
              <a:lnSpc>
                <a:spcPct val="100000"/>
              </a:lnSpc>
              <a:buFont typeface="Wingdings" pitchFamily="2" charset="2"/>
              <a:buChar char="§"/>
            </a:pPr>
            <a:r>
              <a:rPr lang="fr-FR" altLang="en-US" i="0" dirty="0">
                <a:latin typeface="Dagny OT" panose="020B0504020201020104" pitchFamily="34" charset="77"/>
              </a:rPr>
              <a:t>les progrès technologiques permettent de dépasser les limites de vitesse de traitement des données</a:t>
            </a:r>
          </a:p>
          <a:p>
            <a:pPr lvl="1" algn="just" eaLnBrk="1" hangingPunct="1">
              <a:lnSpc>
                <a:spcPct val="100000"/>
              </a:lnSpc>
              <a:buFont typeface="Wingdings" pitchFamily="2" charset="2"/>
              <a:buChar char="§"/>
            </a:pPr>
            <a:r>
              <a:rPr lang="fr-FR" altLang="en-US" i="0" dirty="0">
                <a:latin typeface="Dagny OT" panose="020B0504020201020104" pitchFamily="34" charset="77"/>
              </a:rPr>
              <a:t>détection de l'information, appareils mobiles, appareils photo et réseaux sans fil</a:t>
            </a:r>
            <a:endParaRPr lang="en-US" altLang="en-US" sz="500" dirty="0">
              <a:latin typeface="Dagny OT" panose="020B0504020201020104" pitchFamily="34" charset="77"/>
            </a:endParaRPr>
          </a:p>
          <a:p>
            <a:pPr marL="0" indent="0" algn="just" eaLnBrk="1" hangingPunct="1">
              <a:lnSpc>
                <a:spcPct val="100000"/>
              </a:lnSpc>
              <a:buFont typeface="Franklin Gothic Book" panose="020B0503020102020204" pitchFamily="34" charset="0"/>
              <a:buNone/>
            </a:pPr>
            <a:r>
              <a:rPr lang="en-US" altLang="en-US" sz="2400" b="1" dirty="0" err="1">
                <a:latin typeface="Dagny OT" panose="020B0504020201020104" pitchFamily="34" charset="77"/>
              </a:rPr>
              <a:t>Quels</a:t>
            </a:r>
            <a:r>
              <a:rPr lang="en-US" altLang="en-US" sz="2400" b="1" dirty="0">
                <a:latin typeface="Dagny OT" panose="020B0504020201020104" pitchFamily="34" charset="77"/>
              </a:rPr>
              <a:t> </a:t>
            </a:r>
            <a:r>
              <a:rPr lang="en-US" altLang="en-US" sz="2400" b="1" dirty="0" err="1">
                <a:latin typeface="Dagny OT" panose="020B0504020201020104" pitchFamily="34" charset="77"/>
              </a:rPr>
              <a:t>sont</a:t>
            </a:r>
            <a:r>
              <a:rPr lang="en-US" altLang="en-US" sz="2400" b="1" dirty="0">
                <a:latin typeface="Dagny OT" panose="020B0504020201020104" pitchFamily="34" charset="77"/>
              </a:rPr>
              <a:t> les </a:t>
            </a:r>
            <a:r>
              <a:rPr lang="en-US" altLang="en-US" sz="2400" b="1" dirty="0" err="1">
                <a:latin typeface="Dagny OT" panose="020B0504020201020104" pitchFamily="34" charset="77"/>
              </a:rPr>
              <a:t>défis</a:t>
            </a:r>
            <a:r>
              <a:rPr lang="en-US" altLang="en-US" sz="2400" b="1" dirty="0">
                <a:latin typeface="Dagny OT" panose="020B0504020201020104" pitchFamily="34" charset="77"/>
              </a:rPr>
              <a:t> ? </a:t>
            </a:r>
          </a:p>
          <a:p>
            <a:pPr lvl="1" algn="just" eaLnBrk="1" hangingPunct="1">
              <a:lnSpc>
                <a:spcPct val="100000"/>
              </a:lnSpc>
              <a:buFont typeface="Wingdings" pitchFamily="2" charset="2"/>
              <a:buChar char="§"/>
            </a:pPr>
            <a:r>
              <a:rPr lang="fr-FR" altLang="en-US" i="0" dirty="0">
                <a:latin typeface="Dagny OT" panose="020B0504020201020104" pitchFamily="34" charset="77"/>
              </a:rPr>
              <a:t>la plupart des techniques ont été élaborées pour de très petits ensembles de données</a:t>
            </a:r>
          </a:p>
          <a:p>
            <a:pPr lvl="1" algn="just" eaLnBrk="1" hangingPunct="1">
              <a:lnSpc>
                <a:spcPct val="100000"/>
              </a:lnSpc>
              <a:buFont typeface="Wingdings" pitchFamily="2" charset="2"/>
              <a:buChar char="§"/>
            </a:pPr>
            <a:r>
              <a:rPr lang="fr-FR" altLang="en-US" i="0" dirty="0">
                <a:latin typeface="Dagny OT" panose="020B0504020201020104" pitchFamily="34" charset="77"/>
              </a:rPr>
              <a:t>les méthodes directes peuvent pendant des années</a:t>
            </a:r>
          </a:p>
          <a:p>
            <a:pPr lvl="1" algn="just" eaLnBrk="1" hangingPunct="1">
              <a:lnSpc>
                <a:spcPct val="100000"/>
              </a:lnSpc>
              <a:buFont typeface="Wingdings" pitchFamily="2" charset="2"/>
              <a:buChar char="§"/>
            </a:pPr>
            <a:endParaRPr lang="en-US" altLang="en-US" i="0" dirty="0">
              <a:latin typeface="Dagny OT" panose="020B0504020201020104" pitchFamily="34" charset="77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>
            <a:extLst>
              <a:ext uri="{FF2B5EF4-FFF2-40B4-BE49-F238E27FC236}">
                <a16:creationId xmlns:a16="http://schemas.microsoft.com/office/drawing/2014/main" id="{7F56BF59-9CA7-D74C-AC62-0BCDDEF9A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b="1" dirty="0"/>
              <a:t>PERTINENCE </a:t>
            </a:r>
            <a:r>
              <a:rPr lang="en-US" altLang="en-US" b="1" dirty="0">
                <a:solidFill>
                  <a:schemeClr val="tx1"/>
                </a:solidFill>
              </a:rPr>
              <a:t>ET </a:t>
            </a:r>
            <a:r>
              <a:rPr lang="fr-CA" b="1" cap="all" dirty="0">
                <a:solidFill>
                  <a:schemeClr val="tx1"/>
                </a:solidFill>
              </a:rPr>
              <a:t>portabilité</a:t>
            </a:r>
            <a:endParaRPr lang="en-US" alt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EFEDDB-4A15-4945-84D0-025E5DCDA8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286000"/>
            <a:ext cx="10429103" cy="3581400"/>
          </a:xfrm>
        </p:spPr>
        <p:txBody>
          <a:bodyPr rtlCol="0">
            <a:normAutofit lnSpcReduction="10000"/>
          </a:bodyPr>
          <a:lstStyle/>
          <a:p>
            <a:pPr marL="0" indent="0" algn="just" eaLnBrk="1" fontAlgn="auto" hangingPunct="1">
              <a:lnSpc>
                <a:spcPct val="110000"/>
              </a:lnSpc>
              <a:buFont typeface="Franklin Gothic Book" panose="020B0503020102020204" pitchFamily="34" charset="0"/>
              <a:buNone/>
              <a:defRPr/>
            </a:pPr>
            <a:r>
              <a:rPr lang="fr-FR" sz="2400" dirty="0">
                <a:latin typeface="Dagny OT" panose="020B0504020201020104" pitchFamily="34" charset="77"/>
              </a:rPr>
              <a:t>Les méthodes de la science des données ne</a:t>
            </a:r>
            <a:r>
              <a:rPr lang="fr-FR" sz="2400" b="1" dirty="0">
                <a:latin typeface="Dagny OT" panose="020B0504020201020104" pitchFamily="34" charset="77"/>
              </a:rPr>
              <a:t> </a:t>
            </a:r>
            <a:r>
              <a:rPr lang="fr-FR" sz="2400" dirty="0">
                <a:latin typeface="Dagny OT" panose="020B0504020201020104" pitchFamily="34" charset="77"/>
              </a:rPr>
              <a:t>sont</a:t>
            </a:r>
            <a:r>
              <a:rPr lang="fr-FR" sz="2400" b="1" dirty="0">
                <a:latin typeface="Dagny OT" panose="020B0504020201020104" pitchFamily="34" charset="77"/>
              </a:rPr>
              <a:t> pas </a:t>
            </a:r>
            <a:r>
              <a:rPr lang="fr-FR" sz="2400" dirty="0">
                <a:latin typeface="Dagny OT" panose="020B0504020201020104" pitchFamily="34" charset="77"/>
              </a:rPr>
              <a:t>appropriées :</a:t>
            </a:r>
            <a:r>
              <a:rPr lang="en-US" sz="2400" dirty="0">
                <a:latin typeface="Dagny OT" panose="020B0504020201020104" pitchFamily="34" charset="77"/>
              </a:rPr>
              <a:t> </a:t>
            </a:r>
          </a:p>
          <a:p>
            <a:pPr lvl="1" indent="-384048" algn="just" eaLnBrk="1" fontAlgn="auto" hangingPunct="1">
              <a:lnSpc>
                <a:spcPct val="110000"/>
              </a:lnSpc>
              <a:buFont typeface="Wingdings" pitchFamily="2" charset="2"/>
              <a:buChar char="§"/>
              <a:defRPr/>
            </a:pPr>
            <a:r>
              <a:rPr lang="fr-FR" i="0" dirty="0">
                <a:latin typeface="Dagny OT" panose="020B0504020201020104" pitchFamily="34" charset="77"/>
              </a:rPr>
              <a:t>si l'on doit absolument utiliser des ensembles de données existant (hérité) au lieu d'un jeu de données idéal (« ce sont les meilleures données dont nous disposons! »)</a:t>
            </a:r>
          </a:p>
          <a:p>
            <a:pPr lvl="1" indent="-384048" algn="just" eaLnBrk="1" fontAlgn="auto" hangingPunct="1">
              <a:lnSpc>
                <a:spcPct val="110000"/>
              </a:lnSpc>
              <a:buFont typeface="Wingdings" pitchFamily="2" charset="2"/>
              <a:buChar char="§"/>
              <a:defRPr/>
            </a:pPr>
            <a:r>
              <a:rPr lang="fr-FR" i="0" dirty="0">
                <a:latin typeface="Dagny OT" panose="020B0504020201020104" pitchFamily="34" charset="77"/>
              </a:rPr>
              <a:t>si l'ensemble de données possède des attributs qui permettent de prédire utilement une valeur d'intérêt, mais qui ne sont pas disponibles lorsqu'une prédiction est requise </a:t>
            </a:r>
          </a:p>
          <a:p>
            <a:pPr lvl="1" indent="-384048" algn="just" eaLnBrk="1" fontAlgn="auto" hangingPunct="1">
              <a:lnSpc>
                <a:spcPct val="110000"/>
              </a:lnSpc>
              <a:buFont typeface="Wingdings" pitchFamily="2" charset="2"/>
              <a:buChar char="§"/>
              <a:defRPr/>
            </a:pPr>
            <a:r>
              <a:rPr lang="fr-FR" i="0" dirty="0">
                <a:latin typeface="Dagny OT" panose="020B0504020201020104" pitchFamily="34" charset="77"/>
              </a:rPr>
              <a:t>si l'on va tenter de prédire l'appartenance à une classe en utilisant un algorithme d'apprentissage non supervisé</a:t>
            </a:r>
            <a:endParaRPr lang="en-US" sz="500" i="0" dirty="0">
              <a:latin typeface="Dagny OT" panose="020B0504020201020104" pitchFamily="34" charset="77"/>
            </a:endParaRPr>
          </a:p>
          <a:p>
            <a:pPr marL="0" indent="0" algn="just" eaLnBrk="1" fontAlgn="auto" hangingPunct="1">
              <a:lnSpc>
                <a:spcPct val="110000"/>
              </a:lnSpc>
              <a:buFont typeface="Franklin Gothic Book" panose="020B0503020102020204" pitchFamily="34" charset="0"/>
              <a:buNone/>
              <a:defRPr/>
            </a:pPr>
            <a:endParaRPr lang="fr-FR" sz="100" dirty="0">
              <a:latin typeface="Dagny OT" panose="020B0504020201020104" pitchFamily="34" charset="77"/>
            </a:endParaRPr>
          </a:p>
          <a:p>
            <a:pPr marL="0" indent="0" algn="just" eaLnBrk="1" fontAlgn="auto" hangingPunct="1">
              <a:lnSpc>
                <a:spcPct val="110000"/>
              </a:lnSpc>
              <a:buFont typeface="Franklin Gothic Book" panose="020B0503020102020204" pitchFamily="34" charset="0"/>
              <a:buNone/>
              <a:defRPr/>
            </a:pPr>
            <a:r>
              <a:rPr lang="fr-FR" sz="2400" dirty="0">
                <a:latin typeface="Dagny OT" panose="020B0504020201020104" pitchFamily="34" charset="77"/>
              </a:rPr>
              <a:t>Si les données sont utilisées dans d’autres contextes ou pour effectuer des prédictions en fonction d’attributs sans données, on ne peut valider les résultats.</a:t>
            </a:r>
          </a:p>
          <a:p>
            <a:pPr marL="0" indent="0" algn="just" eaLnBrk="1" fontAlgn="auto" hangingPunct="1">
              <a:lnSpc>
                <a:spcPct val="110000"/>
              </a:lnSpc>
              <a:buFont typeface="Franklin Gothic Book" panose="020B0503020102020204" pitchFamily="34" charset="0"/>
              <a:buNone/>
              <a:defRPr/>
            </a:pPr>
            <a:endParaRPr lang="fr-FR" sz="100" b="1" dirty="0">
              <a:latin typeface="Dagny OT" panose="020B0504020201020104" pitchFamily="34" charset="77"/>
            </a:endParaRPr>
          </a:p>
          <a:p>
            <a:pPr marL="0" indent="0" algn="just" eaLnBrk="1" fontAlgn="auto" hangingPunct="1">
              <a:lnSpc>
                <a:spcPct val="110000"/>
              </a:lnSpc>
              <a:buFont typeface="Franklin Gothic Book" panose="020B0503020102020204" pitchFamily="34" charset="0"/>
              <a:buNone/>
              <a:defRPr/>
            </a:pPr>
            <a:r>
              <a:rPr lang="fr-FR" b="1" dirty="0">
                <a:latin typeface="Dagny OT" panose="020B0504020201020104" pitchFamily="34" charset="77"/>
              </a:rPr>
              <a:t>Exemple : </a:t>
            </a:r>
            <a:r>
              <a:rPr lang="fr-FR" dirty="0">
                <a:latin typeface="Dagny OT" panose="020B0504020201020104" pitchFamily="34" charset="77"/>
              </a:rPr>
              <a:t>Pouvons-nous utiliser un modèle qui prédit les emprunteurs hypothécaires en défaut pour prévoir également les détenteurs d’un prêt auto en défaut?</a:t>
            </a:r>
          </a:p>
        </p:txBody>
      </p:sp>
    </p:spTree>
  </p:cSld>
  <p:clrMapOvr>
    <a:masterClrMapping/>
  </p:clrMapOvr>
  <p:transition spd="med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>
            <a:extLst>
              <a:ext uri="{FF2B5EF4-FFF2-40B4-BE49-F238E27FC236}">
                <a16:creationId xmlns:a16="http://schemas.microsoft.com/office/drawing/2014/main" id="{5BDD6243-107B-5A42-A019-B680D81E0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/>
              <a:t>BIAIS, SOPHISMES ET INTERPRÉTATION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AAD37A-5FEE-AF46-8288-A9DFDE673C8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1371600" y="2286000"/>
            <a:ext cx="10084676" cy="3581400"/>
          </a:xfrm>
          <a:blipFill>
            <a:blip r:embed="rId2"/>
            <a:stretch>
              <a:fillRect l="-605" t="-1361" r="-605" b="-18197"/>
            </a:stretch>
          </a:blipFill>
        </p:spPr>
        <p:txBody>
          <a:bodyPr/>
          <a:lstStyle/>
          <a:p>
            <a:pPr eaLnBrk="1" hangingPunct="1">
              <a:defRPr/>
            </a:pPr>
            <a:r>
              <a:rPr lang="en-CA" dirty="0">
                <a:noFill/>
              </a:rPr>
              <a:t> </a:t>
            </a:r>
            <a:r>
              <a:rPr lang="fr-FR" dirty="0">
                <a:noFill/>
              </a:rPr>
              <a:t>La dimension humaine de toute activité analytique.</a:t>
            </a:r>
          </a:p>
          <a:p>
            <a:pPr eaLnBrk="1" hangingPunct="1">
              <a:defRPr/>
            </a:pPr>
            <a:endParaRPr lang="fr-FR" dirty="0">
              <a:noFill/>
            </a:endParaRPr>
          </a:p>
          <a:p>
            <a:pPr eaLnBrk="1" hangingPunct="1">
              <a:defRPr/>
            </a:pPr>
            <a:r>
              <a:rPr lang="fr-FR" dirty="0">
                <a:noFill/>
              </a:rPr>
              <a:t>Un petit effet peut être (statistiquement) significatif. </a:t>
            </a:r>
          </a:p>
          <a:p>
            <a:pPr eaLnBrk="1" hangingPunct="1">
              <a:defRPr/>
            </a:pPr>
            <a:endParaRPr lang="fr-FR" dirty="0">
              <a:noFill/>
            </a:endParaRPr>
          </a:p>
          <a:p>
            <a:pPr eaLnBrk="1" hangingPunct="1">
              <a:defRPr/>
            </a:pPr>
            <a:r>
              <a:rPr lang="fr-FR" dirty="0">
                <a:noFill/>
              </a:rPr>
              <a:t>Attention aux statistiques sacro-saintes (valeurs-p, etc.).</a:t>
            </a:r>
          </a:p>
          <a:p>
            <a:pPr eaLnBrk="1" hangingPunct="1">
              <a:defRPr/>
            </a:pPr>
            <a:endParaRPr lang="fr-FR" dirty="0">
              <a:noFill/>
            </a:endParaRPr>
          </a:p>
          <a:p>
            <a:pPr eaLnBrk="1" hangingPunct="1">
              <a:defRPr/>
            </a:pPr>
            <a:r>
              <a:rPr lang="fr-FR" dirty="0">
                <a:noFill/>
              </a:rPr>
              <a:t>Le biais invalide-t-il nécessairement les résultats ? </a:t>
            </a:r>
            <a:endParaRPr lang="en-CA" dirty="0">
              <a:noFill/>
            </a:endParaRPr>
          </a:p>
        </p:txBody>
      </p:sp>
      <p:sp>
        <p:nvSpPr>
          <p:cNvPr id="54276" name="TextBox 1">
            <a:extLst>
              <a:ext uri="{FF2B5EF4-FFF2-40B4-BE49-F238E27FC236}">
                <a16:creationId xmlns:a16="http://schemas.microsoft.com/office/drawing/2014/main" id="{BFD6C6F4-5E09-AF40-9E33-2011DD077A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9675" y="2171700"/>
            <a:ext cx="4962525" cy="34782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r>
              <a:rPr lang="fr-FR" altLang="en-US" sz="2000" dirty="0">
                <a:latin typeface="Dagny OT" panose="020B0504020201020104" pitchFamily="34" charset="77"/>
              </a:rPr>
              <a:t>La corrélation n'est pas un lien de causalité. </a:t>
            </a:r>
          </a:p>
          <a:p>
            <a:endParaRPr lang="fr-FR" altLang="en-US" sz="2000" dirty="0">
              <a:latin typeface="Dagny OT" panose="020B0504020201020104" pitchFamily="34" charset="77"/>
            </a:endParaRPr>
          </a:p>
          <a:p>
            <a:r>
              <a:rPr lang="fr-FR" altLang="en-US" sz="2000" dirty="0">
                <a:latin typeface="Dagny OT" panose="020B0504020201020104" pitchFamily="34" charset="77"/>
              </a:rPr>
              <a:t>Les tendances extrêmes peuvent induire en erreur. </a:t>
            </a:r>
          </a:p>
          <a:p>
            <a:r>
              <a:rPr lang="fr-FR" altLang="en-US" sz="2000" dirty="0">
                <a:latin typeface="Dagny OT" panose="020B0504020201020104" pitchFamily="34" charset="77"/>
              </a:rPr>
              <a:t> </a:t>
            </a:r>
          </a:p>
          <a:p>
            <a:r>
              <a:rPr lang="fr-FR" altLang="en-US" sz="2000" dirty="0">
                <a:latin typeface="Dagny OT" panose="020B0504020201020104" pitchFamily="34" charset="77"/>
              </a:rPr>
              <a:t>Il faut rester dans les limites d’une étude.</a:t>
            </a:r>
          </a:p>
          <a:p>
            <a:endParaRPr lang="fr-FR" altLang="en-US" sz="2000" dirty="0">
              <a:latin typeface="Dagny OT" panose="020B0504020201020104" pitchFamily="34" charset="77"/>
            </a:endParaRPr>
          </a:p>
          <a:p>
            <a:r>
              <a:rPr lang="fr-CA" altLang="en-US" sz="2000" dirty="0">
                <a:latin typeface="Dagny OT" panose="020B0504020201020104" pitchFamily="34" charset="77"/>
              </a:rPr>
              <a:t>Gardez le taux de base à l’esprit.</a:t>
            </a:r>
          </a:p>
          <a:p>
            <a:r>
              <a:rPr lang="fr-FR" altLang="en-US" sz="2000" dirty="0">
                <a:latin typeface="Dagny OT" panose="020B0504020201020104" pitchFamily="34" charset="77"/>
              </a:rPr>
              <a:t> </a:t>
            </a:r>
          </a:p>
          <a:p>
            <a:r>
              <a:rPr lang="fr-FR" altLang="en-US" sz="2000" dirty="0">
                <a:latin typeface="Dagny OT" panose="020B0504020201020104" pitchFamily="34" charset="77"/>
              </a:rPr>
              <a:t>Des résultats étranges se produisent parfois (paradoxe de Simpson).</a:t>
            </a:r>
          </a:p>
        </p:txBody>
      </p:sp>
      <p:sp>
        <p:nvSpPr>
          <p:cNvPr id="54277" name="TextBox 3">
            <a:extLst>
              <a:ext uri="{FF2B5EF4-FFF2-40B4-BE49-F238E27FC236}">
                <a16:creationId xmlns:a16="http://schemas.microsoft.com/office/drawing/2014/main" id="{3D81D2AA-536E-CC47-BE60-852396CC9825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6334125" y="2171700"/>
            <a:ext cx="5284788" cy="3478213"/>
          </a:xfrm>
          <a:prstGeom prst="rect">
            <a:avLst/>
          </a:prstGeom>
          <a:blipFill>
            <a:blip r:embed="rId3"/>
            <a:stretch>
              <a:fillRect l="-1153" t="-876" b="-2102"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CA" dirty="0">
                <a:noFill/>
              </a:rPr>
              <a:t>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1">
                <a:extLst>
                  <a:ext uri="{FF2B5EF4-FFF2-40B4-BE49-F238E27FC236}">
                    <a16:creationId xmlns:a16="http://schemas.microsoft.com/office/drawing/2014/main" id="{C0E99B03-F9C2-CB47-8321-FFDB1E7726C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333331" y="2171700"/>
                <a:ext cx="4962525" cy="347787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Franklin Gothic Book" panose="020B05030201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Franklin Gothic Book" panose="020B05030201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Franklin Gothic Book" panose="020B05030201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Franklin Gothic Book" panose="020B05030201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Franklin Gothic Book" panose="020B0503020102020204" pitchFamily="34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Franklin Gothic Book" panose="020B0503020102020204" pitchFamily="34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Franklin Gothic Book" panose="020B0503020102020204" pitchFamily="34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Franklin Gothic Book" panose="020B0503020102020204" pitchFamily="34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Franklin Gothic Book" panose="020B0503020102020204" pitchFamily="34" charset="0"/>
                  </a:defRPr>
                </a:lvl9pPr>
              </a:lstStyle>
              <a:p>
                <a:r>
                  <a:rPr lang="fr-FR" altLang="en-US" sz="2000" dirty="0">
                    <a:latin typeface="Dagny OT" panose="020B0504020201020104" pitchFamily="34" charset="77"/>
                  </a:rPr>
                  <a:t>Toute activité analytique comporte une composante humaine. </a:t>
                </a:r>
              </a:p>
              <a:p>
                <a:endParaRPr lang="fr-FR" altLang="en-US" sz="2000" dirty="0">
                  <a:latin typeface="Dagny OT" panose="020B0504020201020104" pitchFamily="34" charset="77"/>
                </a:endParaRPr>
              </a:p>
              <a:p>
                <a:r>
                  <a:rPr lang="fr-FR" altLang="en-US" sz="2000" dirty="0">
                    <a:latin typeface="Dagny OT" panose="020B0504020201020104" pitchFamily="34" charset="77"/>
                  </a:rPr>
                  <a:t>De petits effets peuvent quand même être (statistiquement) significatifs.</a:t>
                </a:r>
              </a:p>
              <a:p>
                <a:r>
                  <a:rPr lang="fr-FR" altLang="en-US" sz="2000" dirty="0">
                    <a:latin typeface="Dagny OT" panose="020B0504020201020104" pitchFamily="34" charset="77"/>
                  </a:rPr>
                  <a:t> </a:t>
                </a:r>
              </a:p>
              <a:p>
                <a:r>
                  <a:rPr lang="en-CA" altLang="en-US" sz="2000" dirty="0" err="1">
                    <a:latin typeface="Dagny OT" panose="020B0504020201020104" pitchFamily="34" charset="77"/>
                  </a:rPr>
                  <a:t>Méfiez-vous</a:t>
                </a:r>
                <a:r>
                  <a:rPr lang="en-CA" altLang="en-US" sz="2000" dirty="0">
                    <a:latin typeface="Dagny OT" panose="020B0504020201020104" pitchFamily="34" charset="77"/>
                  </a:rPr>
                  <a:t> des </a:t>
                </a:r>
                <a:r>
                  <a:rPr lang="en-CA" altLang="en-US" sz="2000" dirty="0" err="1">
                    <a:latin typeface="Dagny OT" panose="020B0504020201020104" pitchFamily="34" charset="77"/>
                  </a:rPr>
                  <a:t>statistiques</a:t>
                </a:r>
                <a:r>
                  <a:rPr lang="en-CA" altLang="en-US" sz="2000" dirty="0">
                    <a:latin typeface="Dagny OT" panose="020B0504020201020104" pitchFamily="34" charset="77"/>
                  </a:rPr>
                  <a:t> </a:t>
                </a:r>
                <a:r>
                  <a:rPr lang="en-CA" altLang="en-US" sz="2000" dirty="0" err="1">
                    <a:latin typeface="Dagny OT" panose="020B0504020201020104" pitchFamily="34" charset="77"/>
                  </a:rPr>
                  <a:t>sacro-saintes</a:t>
                </a:r>
                <a:r>
                  <a:rPr lang="en-CA" altLang="en-US" sz="2000" dirty="0">
                    <a:latin typeface="Dagny OT" panose="020B0504020201020104" pitchFamily="34" charset="77"/>
                  </a:rPr>
                  <a:t> (</a:t>
                </a:r>
                <a:r>
                  <a:rPr lang="en-CA" altLang="en-US" sz="2000" dirty="0" err="1">
                    <a:latin typeface="Dagny OT" panose="020B0504020201020104" pitchFamily="34" charset="77"/>
                  </a:rPr>
                  <a:t>valeur</a:t>
                </a:r>
                <a:r>
                  <a:rPr lang="en-CA" altLang="en-US" sz="2000" dirty="0">
                    <a:latin typeface="Dagny OT" panose="020B0504020201020104" pitchFamily="34" charset="77"/>
                  </a:rPr>
                  <a:t> </a:t>
                </a:r>
                <a14:m>
                  <m:oMath xmlns:m="http://schemas.openxmlformats.org/officeDocument/2006/math">
                    <m:r>
                      <a:rPr lang="en-CA" altLang="en-US" sz="200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CA" altLang="en-US" sz="2000" dirty="0">
                    <a:latin typeface="Dagny OT" panose="020B0504020201020104" pitchFamily="34" charset="77"/>
                  </a:rPr>
                  <a:t>, etc.)</a:t>
                </a:r>
              </a:p>
              <a:p>
                <a:endParaRPr lang="en-CA" altLang="en-US" sz="2000" dirty="0">
                  <a:latin typeface="Dagny OT" panose="020B0504020201020104" pitchFamily="34" charset="77"/>
                </a:endParaRPr>
              </a:p>
              <a:p>
                <a:r>
                  <a:rPr lang="en-CA" altLang="en-US" sz="2000" dirty="0">
                    <a:latin typeface="Dagny OT" panose="020B0504020201020104" pitchFamily="34" charset="77"/>
                  </a:rPr>
                  <a:t>La </a:t>
                </a:r>
                <a:r>
                  <a:rPr lang="en-CA" altLang="en-US" sz="2000" dirty="0" err="1">
                    <a:latin typeface="Dagny OT" panose="020B0504020201020104" pitchFamily="34" charset="77"/>
                  </a:rPr>
                  <a:t>présence</a:t>
                </a:r>
                <a:r>
                  <a:rPr lang="en-CA" altLang="en-US" sz="2000" dirty="0">
                    <a:latin typeface="Dagny OT" panose="020B0504020201020104" pitchFamily="34" charset="77"/>
                  </a:rPr>
                  <a:t> d’un </a:t>
                </a:r>
                <a:r>
                  <a:rPr lang="en-CA" altLang="en-US" sz="2000" dirty="0" err="1">
                    <a:latin typeface="Dagny OT" panose="020B0504020201020104" pitchFamily="34" charset="77"/>
                  </a:rPr>
                  <a:t>biais</a:t>
                </a:r>
                <a:r>
                  <a:rPr lang="en-CA" altLang="en-US" sz="2000" dirty="0">
                    <a:latin typeface="Dagny OT" panose="020B0504020201020104" pitchFamily="34" charset="77"/>
                  </a:rPr>
                  <a:t> </a:t>
                </a:r>
                <a:r>
                  <a:rPr lang="en-CA" altLang="en-US" sz="2000" dirty="0" err="1">
                    <a:latin typeface="Dagny OT" panose="020B0504020201020104" pitchFamily="34" charset="77"/>
                  </a:rPr>
                  <a:t>invalide</a:t>
                </a:r>
                <a:r>
                  <a:rPr lang="en-CA" altLang="en-US" sz="2000" dirty="0">
                    <a:latin typeface="Dagny OT" panose="020B0504020201020104" pitchFamily="34" charset="77"/>
                  </a:rPr>
                  <a:t>-t-</a:t>
                </a:r>
                <a:r>
                  <a:rPr lang="en-CA" altLang="en-US" sz="2000" dirty="0" err="1">
                    <a:latin typeface="Dagny OT" panose="020B0504020201020104" pitchFamily="34" charset="77"/>
                  </a:rPr>
                  <a:t>elle</a:t>
                </a:r>
                <a:r>
                  <a:rPr lang="en-CA" altLang="en-US" sz="2000" dirty="0">
                    <a:latin typeface="Dagny OT" panose="020B0504020201020104" pitchFamily="34" charset="77"/>
                  </a:rPr>
                  <a:t> </a:t>
                </a:r>
                <a:r>
                  <a:rPr lang="en-CA" altLang="en-US" sz="2000" dirty="0" err="1">
                    <a:latin typeface="Dagny OT" panose="020B0504020201020104" pitchFamily="34" charset="77"/>
                  </a:rPr>
                  <a:t>nécessairement</a:t>
                </a:r>
                <a:r>
                  <a:rPr lang="en-CA" altLang="en-US" sz="2000" dirty="0">
                    <a:latin typeface="Dagny OT" panose="020B0504020201020104" pitchFamily="34" charset="77"/>
                  </a:rPr>
                  <a:t> les </a:t>
                </a:r>
                <a:r>
                  <a:rPr lang="en-CA" altLang="en-US" sz="2000" dirty="0" err="1">
                    <a:latin typeface="Dagny OT" panose="020B0504020201020104" pitchFamily="34" charset="77"/>
                  </a:rPr>
                  <a:t>résultats</a:t>
                </a:r>
                <a:r>
                  <a:rPr lang="en-CA" altLang="en-US" sz="2000" dirty="0">
                    <a:latin typeface="Dagny OT" panose="020B0504020201020104" pitchFamily="34" charset="77"/>
                  </a:rPr>
                  <a:t>? </a:t>
                </a:r>
                <a:endParaRPr lang="fr-FR" altLang="en-US" sz="2000" dirty="0">
                  <a:latin typeface="Dagny OT" panose="020B0504020201020104" pitchFamily="34" charset="77"/>
                </a:endParaRPr>
              </a:p>
            </p:txBody>
          </p:sp>
        </mc:Choice>
        <mc:Fallback xmlns="">
          <p:sp>
            <p:nvSpPr>
              <p:cNvPr id="6" name="TextBox 1">
                <a:extLst>
                  <a:ext uri="{FF2B5EF4-FFF2-40B4-BE49-F238E27FC236}">
                    <a16:creationId xmlns:a16="http://schemas.microsoft.com/office/drawing/2014/main" id="{C0E99B03-F9C2-CB47-8321-FFDB1E7726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333331" y="2171700"/>
                <a:ext cx="4962525" cy="3477875"/>
              </a:xfrm>
              <a:prstGeom prst="rect">
                <a:avLst/>
              </a:prstGeom>
              <a:blipFill>
                <a:blip r:embed="rId4"/>
                <a:stretch>
                  <a:fillRect l="-1276" t="-727" b="-2182"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AF4276E2-1E07-C64C-81BC-BADA9220A3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62483" y="72247"/>
            <a:ext cx="995782" cy="799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088396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C8BB6-858F-5041-AEF5-9197F36B72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4525" y="1789113"/>
            <a:ext cx="8361363" cy="2097087"/>
          </a:xfrm>
        </p:spPr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APPRENTISSAGE STATISTIQUE</a:t>
            </a:r>
          </a:p>
        </p:txBody>
      </p:sp>
      <p:sp>
        <p:nvSpPr>
          <p:cNvPr id="11267" name="Subtitle 2">
            <a:extLst>
              <a:ext uri="{FF2B5EF4-FFF2-40B4-BE49-F238E27FC236}">
                <a16:creationId xmlns:a16="http://schemas.microsoft.com/office/drawing/2014/main" id="{DABAB6C0-7DC6-BC4B-B548-09A05FCBB4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700" y="3956050"/>
            <a:ext cx="6832600" cy="1085850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/>
              <a:t>Patrick Boily</a:t>
            </a:r>
            <a:br>
              <a:rPr lang="en-US" altLang="en-US"/>
            </a:br>
            <a:r>
              <a:rPr lang="en-US" altLang="en-US"/>
              <a:t>Data Action Lab | uOttawa | Idlewyld Analytics</a:t>
            </a:r>
          </a:p>
          <a:p>
            <a:pPr eaLnBrk="1" hangingPunct="1">
              <a:spcBef>
                <a:spcPct val="0"/>
              </a:spcBef>
              <a:spcAft>
                <a:spcPct val="0"/>
              </a:spcAft>
            </a:pPr>
            <a:endParaRPr lang="en-US" altLang="en-US"/>
          </a:p>
        </p:txBody>
      </p:sp>
      <p:sp>
        <p:nvSpPr>
          <p:cNvPr id="4" name="Subtitle 9">
            <a:extLst>
              <a:ext uri="{FF2B5EF4-FFF2-40B4-BE49-F238E27FC236}">
                <a16:creationId xmlns:a16="http://schemas.microsoft.com/office/drawing/2014/main" id="{3078490D-D3D9-754B-9A5D-D14606AE2662}"/>
              </a:ext>
            </a:extLst>
          </p:cNvPr>
          <p:cNvSpPr txBox="1">
            <a:spLocks/>
          </p:cNvSpPr>
          <p:nvPr/>
        </p:nvSpPr>
        <p:spPr>
          <a:xfrm>
            <a:off x="5360988" y="6537325"/>
            <a:ext cx="6831012" cy="320675"/>
          </a:xfrm>
          <a:prstGeom prst="rect">
            <a:avLst/>
          </a:prstGeom>
          <a:noFill/>
        </p:spPr>
        <p:txBody>
          <a:bodyPr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23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fontAlgn="auto">
              <a:defRPr/>
            </a:pPr>
            <a:r>
              <a:rPr lang="en-US" sz="1600" dirty="0"/>
              <a:t>[avec des </a:t>
            </a:r>
            <a:r>
              <a:rPr lang="en-US" sz="1600" dirty="0" err="1"/>
              <a:t>fichiers</a:t>
            </a:r>
            <a:r>
              <a:rPr lang="en-US" sz="1600" dirty="0"/>
              <a:t> de Jen </a:t>
            </a:r>
            <a:r>
              <a:rPr lang="en-US" sz="1600" dirty="0" err="1"/>
              <a:t>Schellinck</a:t>
            </a:r>
            <a:r>
              <a:rPr lang="en-US" sz="1600" dirty="0"/>
              <a:t> | </a:t>
            </a:r>
            <a:r>
              <a:rPr lang="en-US" sz="1600" dirty="0" err="1"/>
              <a:t>Sysabee</a:t>
            </a:r>
            <a:r>
              <a:rPr lang="en-US" sz="1600" dirty="0"/>
              <a:t>]</a:t>
            </a:r>
          </a:p>
        </p:txBody>
      </p:sp>
    </p:spTree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DB15BB4C-7449-6E42-B6F9-2755D7303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/>
              <a:t>TYPES D'APPRENTISSAGE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4E5DB-B83D-7645-A3D4-9986C7623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10820400" cy="3581400"/>
          </a:xfrm>
        </p:spPr>
        <p:txBody>
          <a:bodyPr rtlCol="0">
            <a:normAutofit fontScale="92500" lnSpcReduction="10000"/>
          </a:bodyPr>
          <a:lstStyle/>
          <a:p>
            <a:pPr marL="0" indent="0" eaLnBrk="1" fontAlgn="auto" hangingPunct="1">
              <a:lnSpc>
                <a:spcPct val="110000"/>
              </a:lnSpc>
              <a:buFont typeface="Franklin Gothic Book" panose="020B0503020102020204" pitchFamily="34" charset="0"/>
              <a:buNone/>
              <a:defRPr/>
            </a:pPr>
            <a:r>
              <a:rPr lang="fr-FR" sz="2400" dirty="0">
                <a:latin typeface="Dagny OT" panose="020B0504020201020104" pitchFamily="34" charset="77"/>
              </a:rPr>
              <a:t>Le problème central de la science des données et de l'apprentissage machine est le suivant : </a:t>
            </a:r>
          </a:p>
          <a:p>
            <a:pPr marL="0" indent="0" eaLnBrk="1" fontAlgn="auto" hangingPunct="1">
              <a:lnSpc>
                <a:spcPct val="110000"/>
              </a:lnSpc>
              <a:buFont typeface="Franklin Gothic Book" panose="020B0503020102020204" pitchFamily="34" charset="0"/>
              <a:buNone/>
              <a:defRPr/>
            </a:pPr>
            <a:r>
              <a:rPr lang="fr-FR" sz="2400" b="1" dirty="0">
                <a:latin typeface="Dagny OT" panose="020B0504020201020104" pitchFamily="34" charset="77"/>
              </a:rPr>
              <a:t>	pouvons-nous</a:t>
            </a:r>
            <a:r>
              <a:rPr lang="fr-FR" sz="2400" dirty="0">
                <a:latin typeface="Dagny OT" panose="020B0504020201020104" pitchFamily="34" charset="77"/>
              </a:rPr>
              <a:t> (</a:t>
            </a:r>
            <a:r>
              <a:rPr lang="fr-FR" sz="2400" dirty="0">
                <a:solidFill>
                  <a:schemeClr val="accent3"/>
                </a:solidFill>
                <a:latin typeface="Dagny OT" panose="020B0504020201020104" pitchFamily="34" charset="77"/>
              </a:rPr>
              <a:t>devrions-nous</a:t>
            </a:r>
            <a:r>
              <a:rPr lang="fr-FR" sz="2400" dirty="0">
                <a:latin typeface="Dagny OT" panose="020B0504020201020104" pitchFamily="34" charset="77"/>
              </a:rPr>
              <a:t>) concevoir des algorithmes capables d'apprendre ? </a:t>
            </a:r>
            <a:endParaRPr lang="en-US" sz="500" b="1" dirty="0">
              <a:latin typeface="Dagny OT" panose="020B0504020201020104" pitchFamily="34" charset="77"/>
            </a:endParaRPr>
          </a:p>
          <a:p>
            <a:pPr marL="0" indent="0" eaLnBrk="1" fontAlgn="auto" hangingPunct="1">
              <a:lnSpc>
                <a:spcPct val="110000"/>
              </a:lnSpc>
              <a:buFont typeface="Franklin Gothic Book" panose="020B0503020102020204" pitchFamily="34" charset="0"/>
              <a:buNone/>
              <a:defRPr/>
            </a:pPr>
            <a:r>
              <a:rPr lang="en-US" sz="500" b="1" dirty="0">
                <a:latin typeface="Dagny OT" panose="020B0504020201020104" pitchFamily="34" charset="77"/>
              </a:rPr>
              <a:t> </a:t>
            </a:r>
          </a:p>
          <a:p>
            <a:pPr marL="0" indent="0" eaLnBrk="1" fontAlgn="auto" hangingPunct="1">
              <a:lnSpc>
                <a:spcPct val="110000"/>
              </a:lnSpc>
              <a:buFont typeface="Franklin Gothic Book" panose="020B0503020102020204" pitchFamily="34" charset="0"/>
              <a:buNone/>
              <a:defRPr/>
            </a:pPr>
            <a:r>
              <a:rPr lang="fr-FR" sz="2400" b="1" dirty="0">
                <a:latin typeface="Dagny OT" panose="020B0504020201020104" pitchFamily="34" charset="77"/>
              </a:rPr>
              <a:t>Apprentissage supervisé (</a:t>
            </a:r>
            <a:r>
              <a:rPr lang="fr-FR" sz="2400" dirty="0">
                <a:solidFill>
                  <a:schemeClr val="accent3"/>
                </a:solidFill>
                <a:latin typeface="Dagny OT" panose="020B0504020201020104" pitchFamily="34" charset="77"/>
              </a:rPr>
              <a:t>apprentissage avec un enseignant</a:t>
            </a:r>
            <a:r>
              <a:rPr lang="fr-FR" sz="2400" b="1" dirty="0">
                <a:latin typeface="Dagny OT" panose="020B0504020201020104" pitchFamily="34" charset="77"/>
              </a:rPr>
              <a:t>)</a:t>
            </a:r>
          </a:p>
          <a:p>
            <a:pPr lvl="1" indent="-384048" eaLnBrk="1" fontAlgn="auto" hangingPunct="1">
              <a:lnSpc>
                <a:spcPct val="110000"/>
              </a:lnSpc>
              <a:buFont typeface="Wingdings" pitchFamily="2" charset="2"/>
              <a:buChar char="§"/>
              <a:defRPr/>
            </a:pPr>
            <a:r>
              <a:rPr lang="en-US" i="0" dirty="0">
                <a:latin typeface="Dagny OT" panose="020B0504020201020104" pitchFamily="34" charset="77"/>
              </a:rPr>
              <a:t>classification, </a:t>
            </a:r>
            <a:r>
              <a:rPr lang="en-US" i="0" dirty="0" err="1">
                <a:latin typeface="Dagny OT" panose="020B0504020201020104" pitchFamily="34" charset="77"/>
              </a:rPr>
              <a:t>régression</a:t>
            </a:r>
            <a:r>
              <a:rPr lang="en-US" i="0" dirty="0">
                <a:latin typeface="Dagny OT" panose="020B0504020201020104" pitchFamily="34" charset="77"/>
              </a:rPr>
              <a:t>, </a:t>
            </a:r>
            <a:r>
              <a:rPr lang="en-US" i="0" dirty="0" err="1">
                <a:latin typeface="Dagny OT" panose="020B0504020201020104" pitchFamily="34" charset="77"/>
              </a:rPr>
              <a:t>classements</a:t>
            </a:r>
            <a:r>
              <a:rPr lang="en-US" i="0" dirty="0">
                <a:latin typeface="Dagny OT" panose="020B0504020201020104" pitchFamily="34" charset="77"/>
              </a:rPr>
              <a:t>, </a:t>
            </a:r>
            <a:r>
              <a:rPr lang="en-US" i="0" dirty="0" err="1">
                <a:latin typeface="Dagny OT" panose="020B0504020201020104" pitchFamily="34" charset="77"/>
              </a:rPr>
              <a:t>recommandations</a:t>
            </a:r>
            <a:endParaRPr lang="en-US" i="0" dirty="0">
              <a:latin typeface="Dagny OT" panose="020B0504020201020104" pitchFamily="34" charset="77"/>
            </a:endParaRPr>
          </a:p>
          <a:p>
            <a:pPr lvl="1" indent="-384048" eaLnBrk="1" fontAlgn="auto" hangingPunct="1">
              <a:lnSpc>
                <a:spcPct val="110000"/>
              </a:lnSpc>
              <a:buFont typeface="Wingdings" pitchFamily="2" charset="2"/>
              <a:buChar char="§"/>
              <a:defRPr/>
            </a:pPr>
            <a:r>
              <a:rPr lang="fr-FR" i="0" dirty="0">
                <a:latin typeface="Dagny OT" panose="020B0504020201020104" pitchFamily="34" charset="77"/>
              </a:rPr>
              <a:t>utilisation de données de </a:t>
            </a:r>
            <a:r>
              <a:rPr lang="fr-FR" b="1" i="0" dirty="0">
                <a:latin typeface="Dagny OT" panose="020B0504020201020104" pitchFamily="34" charset="77"/>
              </a:rPr>
              <a:t>formation étiquetées </a:t>
            </a:r>
            <a:r>
              <a:rPr lang="fr-FR" i="0" dirty="0">
                <a:latin typeface="Dagny OT" panose="020B0504020201020104" pitchFamily="34" charset="77"/>
              </a:rPr>
              <a:t>(</a:t>
            </a:r>
            <a:r>
              <a:rPr lang="fr-FR" i="0" dirty="0">
                <a:solidFill>
                  <a:schemeClr val="accent3"/>
                </a:solidFill>
                <a:latin typeface="Dagny OT" panose="020B0504020201020104" pitchFamily="34" charset="77"/>
              </a:rPr>
              <a:t>l’élève donne une réponse à chaque question d’examen en fonction de ce qu’il a appris à partir d’exemples élaborés</a:t>
            </a:r>
            <a:r>
              <a:rPr lang="fr-FR" i="0" dirty="0">
                <a:latin typeface="Dagny OT" panose="020B0504020201020104" pitchFamily="34" charset="77"/>
              </a:rPr>
              <a:t>) </a:t>
            </a:r>
          </a:p>
          <a:p>
            <a:pPr lvl="1" indent="-384048" eaLnBrk="1" fontAlgn="auto" hangingPunct="1">
              <a:lnSpc>
                <a:spcPct val="110000"/>
              </a:lnSpc>
              <a:buFont typeface="Wingdings" pitchFamily="2" charset="2"/>
              <a:buChar char="§"/>
              <a:defRPr/>
            </a:pPr>
            <a:r>
              <a:rPr lang="fr-FR" i="0" dirty="0">
                <a:latin typeface="Dagny OT" panose="020B0504020201020104" pitchFamily="34" charset="77"/>
              </a:rPr>
              <a:t>le rendement est évalué à l’aide de </a:t>
            </a:r>
            <a:r>
              <a:rPr lang="fr-FR" b="1" i="0" dirty="0">
                <a:latin typeface="Dagny OT" panose="020B0504020201020104" pitchFamily="34" charset="77"/>
              </a:rPr>
              <a:t>données d’essai </a:t>
            </a:r>
            <a:r>
              <a:rPr lang="fr-FR" i="0" dirty="0">
                <a:latin typeface="Dagny OT" panose="020B0504020201020104" pitchFamily="34" charset="77"/>
              </a:rPr>
              <a:t>(</a:t>
            </a:r>
            <a:r>
              <a:rPr lang="fr-FR" i="0" dirty="0">
                <a:solidFill>
                  <a:schemeClr val="accent3"/>
                </a:solidFill>
                <a:latin typeface="Dagny OT" panose="020B0504020201020104" pitchFamily="34" charset="77"/>
              </a:rPr>
              <a:t>l’enseignant fournit les bonnes réponses</a:t>
            </a:r>
            <a:r>
              <a:rPr lang="fr-FR" i="0" dirty="0">
                <a:latin typeface="Dagny OT" panose="020B0504020201020104" pitchFamily="34" charset="77"/>
              </a:rPr>
              <a:t>)</a:t>
            </a:r>
          </a:p>
          <a:p>
            <a:pPr lvl="1" indent="-384048" eaLnBrk="1" fontAlgn="auto" hangingPunct="1">
              <a:lnSpc>
                <a:spcPct val="110000"/>
              </a:lnSpc>
              <a:buFont typeface="Wingdings" pitchFamily="2" charset="2"/>
              <a:buChar char="§"/>
              <a:defRPr/>
            </a:pPr>
            <a:r>
              <a:rPr lang="fr-FR" i="0" dirty="0">
                <a:latin typeface="Dagny OT" panose="020B0504020201020104" pitchFamily="34" charset="77"/>
              </a:rPr>
              <a:t>il existe une </a:t>
            </a:r>
            <a:r>
              <a:rPr lang="fr-FR" b="1" i="0" dirty="0">
                <a:latin typeface="Dagny OT" panose="020B0504020201020104" pitchFamily="34" charset="77"/>
              </a:rPr>
              <a:t>cible / référence</a:t>
            </a:r>
            <a:r>
              <a:rPr lang="fr-FR" i="0" dirty="0">
                <a:latin typeface="Dagny OT" panose="020B0504020201020104" pitchFamily="34" charset="77"/>
              </a:rPr>
              <a:t> sur laquelle on peut entraîner le modèle</a:t>
            </a:r>
          </a:p>
          <a:p>
            <a:pPr marL="384048" indent="-384048" eaLnBrk="1" fontAlgn="auto" hangingPunct="1">
              <a:lnSpc>
                <a:spcPct val="110000"/>
              </a:lnSpc>
              <a:defRPr/>
            </a:pPr>
            <a:endParaRPr lang="en-US" sz="100" dirty="0">
              <a:latin typeface="Dagny OT" panose="020B0504020201020104" pitchFamily="34" charset="77"/>
            </a:endParaRPr>
          </a:p>
          <a:p>
            <a:pPr marL="384048" indent="-384048" eaLnBrk="1" fontAlgn="auto" hangingPunct="1">
              <a:lnSpc>
                <a:spcPct val="110000"/>
              </a:lnSpc>
              <a:defRPr/>
            </a:pPr>
            <a:endParaRPr lang="en-US" sz="100" b="1" dirty="0">
              <a:latin typeface="Dagny OT" panose="020B0504020201020104" pitchFamily="34" charset="77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078110-BABF-CC4F-90CD-D619D3ADF0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2483" y="72247"/>
            <a:ext cx="995782" cy="799945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A52081BB-6F21-324B-86CB-33757F7A6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/>
              <a:t>LES TYPES D'APPRENTISSAGE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033ADB-2566-5E48-B03B-72F7B0DE39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10453816" cy="3581400"/>
          </a:xfrm>
        </p:spPr>
        <p:txBody>
          <a:bodyPr rtlCol="0">
            <a:normAutofit fontScale="92500" lnSpcReduction="10000"/>
          </a:bodyPr>
          <a:lstStyle/>
          <a:p>
            <a:pPr marL="0" indent="0" eaLnBrk="1" fontAlgn="auto" hangingPunct="1">
              <a:lnSpc>
                <a:spcPct val="110000"/>
              </a:lnSpc>
              <a:buFont typeface="Franklin Gothic Book" panose="020B0503020102020204" pitchFamily="34" charset="0"/>
              <a:buNone/>
              <a:defRPr/>
            </a:pPr>
            <a:r>
              <a:rPr lang="fr-FR" sz="2400" b="1" dirty="0">
                <a:latin typeface="Dagny OT" panose="020B0504020201020104" pitchFamily="34" charset="77"/>
              </a:rPr>
              <a:t>Apprentissage non supervisé </a:t>
            </a:r>
            <a:r>
              <a:rPr lang="fr-FR" sz="2400" dirty="0">
                <a:latin typeface="Dagny OT" panose="020B0504020201020104" pitchFamily="34" charset="77"/>
              </a:rPr>
              <a:t>(</a:t>
            </a:r>
            <a:r>
              <a:rPr lang="fr-FR" sz="2400" dirty="0">
                <a:solidFill>
                  <a:schemeClr val="accent3"/>
                </a:solidFill>
                <a:latin typeface="Dagny OT" panose="020B0504020201020104" pitchFamily="34" charset="77"/>
              </a:rPr>
              <a:t>regroupement d’exercices semblable en tant qu’outil d’aide à l’étude</a:t>
            </a:r>
            <a:r>
              <a:rPr lang="fr-FR" sz="2400" dirty="0">
                <a:latin typeface="Dagny OT" panose="020B0504020201020104" pitchFamily="34" charset="77"/>
              </a:rPr>
              <a:t>)</a:t>
            </a:r>
          </a:p>
          <a:p>
            <a:pPr lvl="1" indent="-384048" eaLnBrk="1" fontAlgn="auto" hangingPunct="1">
              <a:lnSpc>
                <a:spcPct val="110000"/>
              </a:lnSpc>
              <a:buFont typeface="Wingdings" pitchFamily="2" charset="2"/>
              <a:buChar char="§"/>
              <a:defRPr/>
            </a:pPr>
            <a:r>
              <a:rPr lang="fr-FR" i="0" dirty="0">
                <a:latin typeface="Dagny OT" panose="020B0504020201020104" pitchFamily="34" charset="77"/>
              </a:rPr>
              <a:t>agglomération, découverte de règles d’association, profilage de liens, détection d’anomalies</a:t>
            </a:r>
          </a:p>
          <a:p>
            <a:pPr lvl="1" indent="-384048" eaLnBrk="1" fontAlgn="auto" hangingPunct="1">
              <a:lnSpc>
                <a:spcPct val="110000"/>
              </a:lnSpc>
              <a:buFont typeface="Wingdings" pitchFamily="2" charset="2"/>
              <a:buChar char="§"/>
              <a:defRPr/>
            </a:pPr>
            <a:r>
              <a:rPr lang="fr-FR" i="0" dirty="0">
                <a:latin typeface="Dagny OT" panose="020B0504020201020104" pitchFamily="34" charset="77"/>
              </a:rPr>
              <a:t>utilisation des observations </a:t>
            </a:r>
            <a:r>
              <a:rPr lang="fr-FR" b="1" i="0" dirty="0">
                <a:latin typeface="Dagny OT" panose="020B0504020201020104" pitchFamily="34" charset="77"/>
              </a:rPr>
              <a:t>non étiquetées </a:t>
            </a:r>
            <a:r>
              <a:rPr lang="fr-FR" i="0" dirty="0">
                <a:latin typeface="Dagny OT" panose="020B0504020201020104" pitchFamily="34" charset="77"/>
              </a:rPr>
              <a:t>(</a:t>
            </a:r>
            <a:r>
              <a:rPr lang="fr-FR" i="0" dirty="0">
                <a:solidFill>
                  <a:schemeClr val="accent3"/>
                </a:solidFill>
                <a:latin typeface="Dagny OT" panose="020B0504020201020104" pitchFamily="34" charset="77"/>
              </a:rPr>
              <a:t>l’enseignant n’est pas impliqué</a:t>
            </a:r>
            <a:r>
              <a:rPr lang="fr-FR" i="0" dirty="0">
                <a:latin typeface="Dagny OT" panose="020B0504020201020104" pitchFamily="34" charset="77"/>
              </a:rPr>
              <a:t>)</a:t>
            </a:r>
          </a:p>
          <a:p>
            <a:pPr lvl="1" indent="-384048" eaLnBrk="1" fontAlgn="auto" hangingPunct="1">
              <a:lnSpc>
                <a:spcPct val="110000"/>
              </a:lnSpc>
              <a:buFont typeface="Wingdings" pitchFamily="2" charset="2"/>
              <a:buChar char="§"/>
              <a:defRPr/>
            </a:pPr>
            <a:r>
              <a:rPr lang="fr-FR" i="0" dirty="0">
                <a:latin typeface="Dagny OT" panose="020B0504020201020104" pitchFamily="34" charset="77"/>
              </a:rPr>
              <a:t>l’exactitude </a:t>
            </a:r>
            <a:r>
              <a:rPr lang="fr-FR" b="1" i="0" dirty="0">
                <a:latin typeface="Dagny OT" panose="020B0504020201020104" pitchFamily="34" charset="77"/>
              </a:rPr>
              <a:t>ne peut pas </a:t>
            </a:r>
            <a:r>
              <a:rPr lang="fr-FR" i="0" dirty="0">
                <a:latin typeface="Dagny OT" panose="020B0504020201020104" pitchFamily="34" charset="77"/>
              </a:rPr>
              <a:t>être évaluée (</a:t>
            </a:r>
            <a:r>
              <a:rPr lang="fr-FR" i="0" dirty="0">
                <a:solidFill>
                  <a:schemeClr val="accent3"/>
                </a:solidFill>
                <a:latin typeface="Dagny OT" panose="020B0504020201020104" pitchFamily="34" charset="77"/>
              </a:rPr>
              <a:t>les élèves pourraient ne pas se retrouver avec les mêmes regroupements</a:t>
            </a:r>
            <a:r>
              <a:rPr lang="fr-FR" i="0" dirty="0">
                <a:latin typeface="Dagny OT" panose="020B0504020201020104" pitchFamily="34" charset="77"/>
              </a:rPr>
              <a:t>)</a:t>
            </a:r>
          </a:p>
          <a:p>
            <a:pPr lvl="1" indent="-384048" eaLnBrk="1" fontAlgn="auto" hangingPunct="1">
              <a:lnSpc>
                <a:spcPct val="110000"/>
              </a:lnSpc>
              <a:buFont typeface="Wingdings" pitchFamily="2" charset="2"/>
              <a:buChar char="§"/>
              <a:defRPr/>
            </a:pPr>
            <a:r>
              <a:rPr lang="fr-FR" i="0" dirty="0">
                <a:latin typeface="Dagny OT" panose="020B0504020201020104" pitchFamily="34" charset="77"/>
              </a:rPr>
              <a:t>Le concept de cible n'est pas applicable.</a:t>
            </a:r>
            <a:endParaRPr lang="en-US" sz="500" b="1" dirty="0">
              <a:latin typeface="Dagny OT" panose="020B0504020201020104" pitchFamily="34" charset="77"/>
            </a:endParaRPr>
          </a:p>
          <a:p>
            <a:pPr marL="0" indent="0" algn="just" eaLnBrk="1" fontAlgn="auto" hangingPunct="1">
              <a:lnSpc>
                <a:spcPct val="110000"/>
              </a:lnSpc>
              <a:buFont typeface="Franklin Gothic Book" panose="020B0503020102020204" pitchFamily="34" charset="0"/>
              <a:buNone/>
              <a:defRPr/>
            </a:pPr>
            <a:endParaRPr lang="en-US" sz="100" b="1" dirty="0">
              <a:latin typeface="Dagny OT" panose="020B0504020201020104" pitchFamily="34" charset="77"/>
            </a:endParaRPr>
          </a:p>
          <a:p>
            <a:pPr marL="0" indent="0" algn="just" eaLnBrk="1" fontAlgn="auto" hangingPunct="1">
              <a:lnSpc>
                <a:spcPct val="110000"/>
              </a:lnSpc>
              <a:buFont typeface="Franklin Gothic Book" panose="020B0503020102020204" pitchFamily="34" charset="0"/>
              <a:buNone/>
              <a:defRPr/>
            </a:pPr>
            <a:r>
              <a:rPr lang="en-US" sz="2400" b="1" dirty="0" err="1">
                <a:latin typeface="Dagny OT" panose="020B0504020201020104" pitchFamily="34" charset="77"/>
              </a:rPr>
              <a:t>Autres</a:t>
            </a:r>
            <a:r>
              <a:rPr lang="en-US" sz="2400" b="1" dirty="0">
                <a:latin typeface="Dagny OT" panose="020B0504020201020104" pitchFamily="34" charset="77"/>
              </a:rPr>
              <a:t>: </a:t>
            </a:r>
          </a:p>
          <a:p>
            <a:pPr lvl="1" indent="-384048" algn="just" eaLnBrk="1" fontAlgn="auto" hangingPunct="1">
              <a:lnSpc>
                <a:spcPct val="110000"/>
              </a:lnSpc>
              <a:buFont typeface="Wingdings" pitchFamily="2" charset="2"/>
              <a:buChar char="§"/>
              <a:defRPr/>
            </a:pPr>
            <a:r>
              <a:rPr lang="fr-FR" b="1" i="0" dirty="0">
                <a:latin typeface="Dagny OT" panose="020B0504020201020104" pitchFamily="34" charset="77"/>
              </a:rPr>
              <a:t>Apprentissage semi-supervisé </a:t>
            </a:r>
            <a:r>
              <a:rPr lang="fr-FR" i="0" dirty="0">
                <a:latin typeface="Dagny OT" panose="020B0504020201020104" pitchFamily="34" charset="77"/>
              </a:rPr>
              <a:t>(</a:t>
            </a:r>
            <a:r>
              <a:rPr lang="fr-FR" i="0" dirty="0">
                <a:solidFill>
                  <a:schemeClr val="accent3"/>
                </a:solidFill>
                <a:latin typeface="Dagny OT" panose="020B0504020201020104" pitchFamily="34" charset="77"/>
              </a:rPr>
              <a:t>l’enseignant fournit des exemples et une liste de problèmes non résolus</a:t>
            </a:r>
            <a:r>
              <a:rPr lang="fr-FR" i="0" dirty="0">
                <a:latin typeface="Dagny OT" panose="020B0504020201020104" pitchFamily="34" charset="77"/>
              </a:rPr>
              <a:t>)</a:t>
            </a:r>
          </a:p>
          <a:p>
            <a:pPr lvl="1" indent="-384048" algn="just" eaLnBrk="1" fontAlgn="auto" hangingPunct="1">
              <a:lnSpc>
                <a:spcPct val="110000"/>
              </a:lnSpc>
              <a:buFont typeface="Wingdings" pitchFamily="2" charset="2"/>
              <a:buChar char="§"/>
              <a:defRPr/>
            </a:pPr>
            <a:r>
              <a:rPr lang="fr-FR" b="1" i="0" dirty="0">
                <a:latin typeface="Dagny OT" panose="020B0504020201020104" pitchFamily="34" charset="77"/>
              </a:rPr>
              <a:t>Apprentissage de renforcement </a:t>
            </a:r>
            <a:r>
              <a:rPr lang="fr-FR" i="0" dirty="0">
                <a:latin typeface="Dagny OT" panose="020B0504020201020104" pitchFamily="34" charset="77"/>
              </a:rPr>
              <a:t>(</a:t>
            </a:r>
            <a:r>
              <a:rPr lang="fr-FR" i="0" dirty="0">
                <a:solidFill>
                  <a:schemeClr val="accent3"/>
                </a:solidFill>
                <a:latin typeface="Dagny OT" panose="020B0504020201020104" pitchFamily="34" charset="77"/>
              </a:rPr>
              <a:t>entreprendre un doctorat avec un conseiller</a:t>
            </a:r>
            <a:r>
              <a:rPr lang="fr-FR" i="0" dirty="0">
                <a:latin typeface="Dagny OT" panose="020B0504020201020104" pitchFamily="34" charset="77"/>
              </a:rPr>
              <a:t>)</a:t>
            </a:r>
          </a:p>
          <a:p>
            <a:pPr marL="0" indent="0" algn="ctr" eaLnBrk="1" fontAlgn="auto" hangingPunct="1">
              <a:lnSpc>
                <a:spcPct val="110000"/>
              </a:lnSpc>
              <a:buFont typeface="Franklin Gothic Book" panose="020B0503020102020204" pitchFamily="34" charset="0"/>
              <a:buNone/>
              <a:defRPr/>
            </a:pPr>
            <a:endParaRPr lang="en-CA" sz="2400" dirty="0">
              <a:latin typeface="Dagny OT" panose="020B0504020201020104" pitchFamily="34" charset="77"/>
              <a:ea typeface="Helvetica Light" charset="0"/>
              <a:cs typeface="Helvetica Light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A7BDF9AB-27A9-9D41-9930-DD2E00198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fr-CA" sz="4000" b="1" cap="all" dirty="0">
                <a:solidFill>
                  <a:schemeClr val="tx1"/>
                </a:solidFill>
              </a:rPr>
              <a:t>Notions de base sur les règles d’association</a:t>
            </a:r>
            <a:endParaRPr lang="en-US" altLang="en-US" sz="36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9E2B08-D0BE-B04E-8BE3-B21E12AA46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 marL="0" indent="0" algn="just" eaLnBrk="1" fontAlgn="auto" hangingPunct="1">
              <a:lnSpc>
                <a:spcPct val="110000"/>
              </a:lnSpc>
              <a:buFont typeface="Franklin Gothic Book" panose="020B0503020102020204" pitchFamily="34" charset="0"/>
              <a:buNone/>
              <a:defRPr/>
            </a:pPr>
            <a:r>
              <a:rPr lang="fr-FR" sz="2400" dirty="0">
                <a:latin typeface="Dagny OT" panose="020B0504020201020104" pitchFamily="34" charset="77"/>
              </a:rPr>
              <a:t>La </a:t>
            </a:r>
            <a:r>
              <a:rPr lang="fr-FR" sz="2400" b="1" dirty="0">
                <a:latin typeface="Dagny OT" panose="020B0504020201020104" pitchFamily="34" charset="77"/>
              </a:rPr>
              <a:t>découverte de règles d’association </a:t>
            </a:r>
            <a:r>
              <a:rPr lang="fr-FR" sz="2400" dirty="0">
                <a:latin typeface="Dagny OT" panose="020B0504020201020104" pitchFamily="34" charset="77"/>
              </a:rPr>
              <a:t>est un type d’apprentissage non supervisé qui trouve des liens entre des attributs (et des combinaisons d’attributs).</a:t>
            </a:r>
          </a:p>
          <a:p>
            <a:pPr marL="0" indent="0" algn="just" eaLnBrk="1" fontAlgn="auto" hangingPunct="1">
              <a:lnSpc>
                <a:spcPct val="110000"/>
              </a:lnSpc>
              <a:buFont typeface="Franklin Gothic Book" panose="020B0503020102020204" pitchFamily="34" charset="0"/>
              <a:buNone/>
              <a:defRPr/>
            </a:pPr>
            <a:endParaRPr lang="en-CA" sz="500" dirty="0">
              <a:latin typeface="Dagny OT" panose="020B0504020201020104" pitchFamily="34" charset="77"/>
            </a:endParaRPr>
          </a:p>
          <a:p>
            <a:pPr marL="0" indent="0" algn="just" eaLnBrk="1" fontAlgn="auto" hangingPunct="1">
              <a:lnSpc>
                <a:spcPct val="110000"/>
              </a:lnSpc>
              <a:buFont typeface="Franklin Gothic Book" panose="020B0503020102020204" pitchFamily="34" charset="0"/>
              <a:buNone/>
              <a:defRPr/>
            </a:pPr>
            <a:r>
              <a:rPr lang="en-CA" sz="2400" b="1" dirty="0" err="1">
                <a:latin typeface="Dagny OT" panose="020B0504020201020104" pitchFamily="34" charset="77"/>
              </a:rPr>
              <a:t>Exemples</a:t>
            </a:r>
            <a:r>
              <a:rPr lang="en-CA" sz="2400" b="1" dirty="0">
                <a:latin typeface="Dagny OT" panose="020B0504020201020104" pitchFamily="34" charset="77"/>
              </a:rPr>
              <a:t>: </a:t>
            </a:r>
          </a:p>
          <a:p>
            <a:pPr lvl="1" indent="-384048" algn="just" eaLnBrk="1" fontAlgn="auto" hangingPunct="1">
              <a:lnSpc>
                <a:spcPct val="110000"/>
              </a:lnSpc>
              <a:buFont typeface="Wingdings" pitchFamily="2" charset="2"/>
              <a:buChar char="§"/>
              <a:defRPr/>
            </a:pPr>
            <a:r>
              <a:rPr lang="fr-FR" i="0" dirty="0">
                <a:latin typeface="Dagny OT" panose="020B0504020201020104" pitchFamily="34" charset="77"/>
              </a:rPr>
              <a:t>le pain et le lait sont souvent achetés ensemble... est-ce intéressant ? </a:t>
            </a:r>
          </a:p>
          <a:p>
            <a:pPr lvl="1" indent="-384048" algn="just" eaLnBrk="1" fontAlgn="auto" hangingPunct="1">
              <a:lnSpc>
                <a:spcPct val="110000"/>
              </a:lnSpc>
              <a:buFont typeface="Wingdings" pitchFamily="2" charset="2"/>
              <a:buChar char="§"/>
              <a:defRPr/>
            </a:pPr>
            <a:r>
              <a:rPr lang="fr-FR" i="0" dirty="0">
                <a:latin typeface="Dagny OT" panose="020B0504020201020104" pitchFamily="34" charset="77"/>
              </a:rPr>
              <a:t>les hot-dogs et la moutarde sont également souvent achetés par paire, mais plus rarement achetés individuellement... est-ce intéressant ? </a:t>
            </a:r>
            <a:endParaRPr lang="en-CA" sz="500" dirty="0">
              <a:latin typeface="Dagny OT" panose="020B0504020201020104" pitchFamily="34" charset="77"/>
            </a:endParaRPr>
          </a:p>
          <a:p>
            <a:pPr marL="0" indent="0" algn="just" eaLnBrk="1" fontAlgn="auto" hangingPunct="1">
              <a:lnSpc>
                <a:spcPct val="110000"/>
              </a:lnSpc>
              <a:buFont typeface="Franklin Gothic Book" panose="020B0503020102020204" pitchFamily="34" charset="0"/>
              <a:buNone/>
              <a:defRPr/>
            </a:pPr>
            <a:r>
              <a:rPr lang="fr-FR" sz="2400" dirty="0">
                <a:latin typeface="Dagny OT" panose="020B0504020201020104" pitchFamily="34" charset="77"/>
              </a:rPr>
              <a:t>Un supermarché pourrait alors faire des soldes sur les hot-dogs pour attirer les clients, tout en augmentant le prix des condiments pour maintenir les marges bénéficiaires. </a:t>
            </a:r>
            <a:endParaRPr lang="en-US" sz="100" dirty="0">
              <a:latin typeface="Dagny OT" panose="020B0504020201020104" pitchFamily="34" charset="77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30D16071-20B9-D346-A57B-2A3FE786E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fr-CA" b="1" cap="all" dirty="0">
                <a:solidFill>
                  <a:schemeClr val="tx1"/>
                </a:solidFill>
              </a:rPr>
              <a:t>Causalité et corrélation</a:t>
            </a:r>
            <a:endParaRPr lang="en-US" altLang="en-US" sz="2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79D58-83E3-CE46-B697-B74DBC9928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1738" y="0"/>
            <a:ext cx="9720262" cy="314325"/>
          </a:xfrm>
        </p:spPr>
        <p:txBody>
          <a:bodyPr rtlCol="0">
            <a:noAutofit/>
          </a:bodyPr>
          <a:lstStyle/>
          <a:p>
            <a:pPr marL="173037" lvl="1" indent="0" algn="r" eaLnBrk="1" fontAlgn="auto" hangingPunct="1">
              <a:buFont typeface="Franklin Gothic Book" panose="020B0503020102020204" pitchFamily="34" charset="0"/>
              <a:buNone/>
              <a:defRPr/>
            </a:pPr>
            <a:r>
              <a:rPr lang="en-US" sz="1800" i="0" dirty="0">
                <a:latin typeface="Dagny OT" panose="020B0504020201020104" pitchFamily="34" charset="77"/>
              </a:rPr>
              <a:t>[E. Siegel, </a:t>
            </a:r>
            <a:r>
              <a:rPr lang="en-US" sz="1800" i="0" dirty="0">
                <a:solidFill>
                  <a:schemeClr val="accent3"/>
                </a:solidFill>
                <a:latin typeface="Dagny OT" panose="020B0504020201020104" pitchFamily="34" charset="77"/>
                <a:hlinkClick r:id="rId3"/>
              </a:rPr>
              <a:t>Predictive Analytics: The Power to Predict Who Will Click, Buy, Lie, or Die</a:t>
            </a:r>
            <a:r>
              <a:rPr lang="en-US" sz="1800" i="0" dirty="0">
                <a:latin typeface="Dagny OT" panose="020B0504020201020104" pitchFamily="34" charset="77"/>
              </a:rPr>
              <a:t>]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D8C3E15-04E0-F447-9E2B-63892284BBC6}"/>
              </a:ext>
            </a:extLst>
          </p:cNvPr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850900" y="1428750"/>
          <a:ext cx="11112500" cy="5084763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5944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67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7798">
                <a:tc>
                  <a:txBody>
                    <a:bodyPr/>
                    <a:lstStyle/>
                    <a:p>
                      <a:pPr marL="0" marR="0" lvl="0" algn="l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CA" sz="1600" b="1" i="0" dirty="0">
                          <a:latin typeface="Dagny OT" panose="020B0504020201020104" pitchFamily="34" charset="77"/>
                        </a:rPr>
                        <a:t>Observations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l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CA" sz="1600" b="1" i="0">
                          <a:latin typeface="Dagny OT" panose="020B0504020201020104" pitchFamily="34" charset="77"/>
                        </a:rPr>
                        <a:t>Organisation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798">
                <a:tc>
                  <a:txBody>
                    <a:bodyPr/>
                    <a:lstStyle/>
                    <a:p>
                      <a:pPr marL="0" marR="0" lvl="0" algn="l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CA" sz="1600" b="0" i="0" dirty="0">
                          <a:latin typeface="Dagny OT" panose="020B0504020201020104" pitchFamily="34" charset="77"/>
                        </a:rPr>
                        <a:t>Achats de Pop-</a:t>
                      </a:r>
                      <a:r>
                        <a:rPr lang="fr-CA" sz="1600" b="0" i="0" dirty="0" err="1">
                          <a:latin typeface="Dagny OT" panose="020B0504020201020104" pitchFamily="34" charset="77"/>
                        </a:rPr>
                        <a:t>Tarts</a:t>
                      </a:r>
                      <a:r>
                        <a:rPr lang="fr-CA" sz="1600" b="0" i="0" dirty="0">
                          <a:latin typeface="Dagny OT" panose="020B0504020201020104" pitchFamily="34" charset="77"/>
                        </a:rPr>
                        <a:t> avant un ouragan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l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CA" sz="1600" b="0" i="0" dirty="0">
                          <a:latin typeface="Dagny OT" panose="020B0504020201020104" pitchFamily="34" charset="77"/>
                        </a:rPr>
                        <a:t>Walmart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798">
                <a:tc>
                  <a:txBody>
                    <a:bodyPr/>
                    <a:lstStyle/>
                    <a:p>
                      <a:pPr marL="0" marR="0" lvl="0" algn="l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CA" sz="1600" b="0" i="0" dirty="0">
                          <a:latin typeface="Dagny OT" panose="020B0504020201020104" pitchFamily="34" charset="77"/>
                        </a:rPr>
                        <a:t>Plus le taux de crime est élevé, plus les gens prennent des </a:t>
                      </a:r>
                      <a:r>
                        <a:rPr lang="fr-CA" sz="1600" b="0" i="0" dirty="0" err="1">
                          <a:latin typeface="Dagny OT" panose="020B0504020201020104" pitchFamily="34" charset="77"/>
                        </a:rPr>
                        <a:t>Uber</a:t>
                      </a:r>
                      <a:endParaRPr lang="fr-CA" sz="1600" b="0" i="0" dirty="0">
                        <a:latin typeface="Dagny OT" panose="020B0504020201020104" pitchFamily="34" charset="7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l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CA" sz="1600" b="0" i="0">
                          <a:latin typeface="Dagny OT" panose="020B0504020201020104" pitchFamily="34" charset="77"/>
                        </a:rPr>
                        <a:t>Uber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5595">
                <a:tc>
                  <a:txBody>
                    <a:bodyPr/>
                    <a:lstStyle/>
                    <a:p>
                      <a:pPr marL="0" marR="0" lvl="0" algn="l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CA" sz="1600" b="0" i="0" dirty="0">
                          <a:latin typeface="Dagny OT" panose="020B0504020201020104" pitchFamily="34" charset="77"/>
                        </a:rPr>
                        <a:t>Le fait d’utiliser correctement les majuscules</a:t>
                      </a:r>
                      <a:r>
                        <a:rPr lang="fr-CA" sz="1600" b="0" i="0" baseline="0" dirty="0">
                          <a:latin typeface="Dagny OT" panose="020B0504020201020104" pitchFamily="34" charset="77"/>
                        </a:rPr>
                        <a:t> est corrélé à </a:t>
                      </a:r>
                      <a:r>
                        <a:rPr lang="fr-CA" sz="1600" b="0" i="0" dirty="0">
                          <a:latin typeface="Dagny OT" panose="020B0504020201020104" pitchFamily="34" charset="77"/>
                        </a:rPr>
                        <a:t>la solvabilité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l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CA" sz="1600" b="0" i="0" dirty="0">
                          <a:latin typeface="Dagny OT" panose="020B0504020201020104" pitchFamily="34" charset="77"/>
                        </a:rPr>
                        <a:t>Jeune entreprise de services financiers 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3393">
                <a:tc>
                  <a:txBody>
                    <a:bodyPr/>
                    <a:lstStyle/>
                    <a:p>
                      <a:pPr marL="0" marR="0" lvl="0" algn="l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CA" sz="1600" b="0" i="0" dirty="0">
                          <a:latin typeface="Dagny OT" panose="020B0504020201020104" pitchFamily="34" charset="77"/>
                        </a:rPr>
                        <a:t>Les utilisateurs des navigateurs Chrome et Firefox font de meilleurs employés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l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CA" sz="1600" b="0" i="0" dirty="0">
                          <a:latin typeface="Dagny OT" panose="020B0504020201020104" pitchFamily="34" charset="77"/>
                        </a:rPr>
                        <a:t>Cabinet de services professionnels en ressources humaines se fiant aux données sur les employés de Xerox et d’autres entreprises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5595">
                <a:tc>
                  <a:txBody>
                    <a:bodyPr/>
                    <a:lstStyle/>
                    <a:p>
                      <a:pPr marL="0" marR="0" lvl="0" algn="l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CA" sz="1600" b="0" i="0" dirty="0">
                          <a:latin typeface="Dagny OT" panose="020B0504020201020104" pitchFamily="34" charset="77"/>
                        </a:rPr>
                        <a:t>Les hommes qui sautent le petit-déjeuner ont plus de maladies coronariennes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l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CA" sz="1600" b="0" i="0" dirty="0">
                          <a:latin typeface="Dagny OT" panose="020B0504020201020104" pitchFamily="34" charset="77"/>
                        </a:rPr>
                        <a:t>Chercheurs en médecine de l’Université Harvard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7798">
                <a:tc>
                  <a:txBody>
                    <a:bodyPr/>
                    <a:lstStyle/>
                    <a:p>
                      <a:pPr marL="0" marR="0" lvl="0" algn="l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CA" sz="1600" b="0" i="0" dirty="0">
                          <a:latin typeface="Dagny OT" panose="020B0504020201020104" pitchFamily="34" charset="77"/>
                        </a:rPr>
                        <a:t>Les employés les plus motivés ont moins d’accidents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l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CA" sz="1600" b="0" i="0">
                          <a:latin typeface="Dagny OT" panose="020B0504020201020104" pitchFamily="34" charset="77"/>
                        </a:rPr>
                        <a:t>Shell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35595">
                <a:tc>
                  <a:txBody>
                    <a:bodyPr/>
                    <a:lstStyle/>
                    <a:p>
                      <a:pPr marL="0" marR="0" lvl="0" algn="l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CA" sz="1600" b="0" i="0" dirty="0">
                          <a:latin typeface="Dagny OT" panose="020B0504020201020104" pitchFamily="34" charset="77"/>
                        </a:rPr>
                        <a:t>Les gens intelligents aiment les frites ondulées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l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CA" sz="1600" b="0" i="0" dirty="0">
                          <a:latin typeface="Dagny OT" panose="020B0504020201020104" pitchFamily="34" charset="77"/>
                        </a:rPr>
                        <a:t>Chercheurs à l’Université de Cambridge et à Microsoft </a:t>
                      </a:r>
                      <a:r>
                        <a:rPr lang="fr-CA" sz="1600" b="0" i="0" dirty="0" err="1">
                          <a:latin typeface="Dagny OT" panose="020B0504020201020104" pitchFamily="34" charset="77"/>
                        </a:rPr>
                        <a:t>Research</a:t>
                      </a:r>
                      <a:endParaRPr lang="fr-CA" sz="1600" b="0" i="0" dirty="0">
                        <a:latin typeface="Dagny OT" panose="020B0504020201020104" pitchFamily="34" charset="7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7798">
                <a:tc>
                  <a:txBody>
                    <a:bodyPr/>
                    <a:lstStyle/>
                    <a:p>
                      <a:pPr marL="0" marR="0" lvl="0" algn="l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CA" sz="1600" b="0" i="0" dirty="0">
                          <a:latin typeface="Dagny OT" panose="020B0504020201020104" pitchFamily="34" charset="77"/>
                        </a:rPr>
                        <a:t>Les ouragans portant des noms féminins sont plus meurtriers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l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CA" sz="1600" b="0" i="0">
                          <a:latin typeface="Dagny OT" panose="020B0504020201020104" pitchFamily="34" charset="77"/>
                        </a:rPr>
                        <a:t>Chercheurs universitaires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35595">
                <a:tc>
                  <a:txBody>
                    <a:bodyPr/>
                    <a:lstStyle/>
                    <a:p>
                      <a:pPr marL="0" marR="0" lvl="0" algn="l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CA" sz="1600" b="0" i="0" dirty="0">
                          <a:latin typeface="Dagny OT" panose="020B0504020201020104" pitchFamily="34" charset="77"/>
                        </a:rPr>
                        <a:t>Plus leur statut est élevé,</a:t>
                      </a:r>
                      <a:r>
                        <a:rPr lang="fr-CA" sz="1600" b="0" i="0" baseline="0" dirty="0">
                          <a:latin typeface="Dagny OT" panose="020B0504020201020104" pitchFamily="34" charset="77"/>
                        </a:rPr>
                        <a:t> moins les gens sont polis</a:t>
                      </a:r>
                      <a:endParaRPr lang="fr-CA" sz="1600" b="0" i="0" dirty="0">
                        <a:latin typeface="Dagny OT" panose="020B0504020201020104" pitchFamily="34" charset="7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l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CA" sz="1600" b="0" i="0" dirty="0">
                          <a:latin typeface="Dagny OT" panose="020B0504020201020104" pitchFamily="34" charset="77"/>
                        </a:rPr>
                        <a:t>Des chercheurs examinant les comportements sur Wikipédia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Content Placeholder 8">
            <a:extLst>
              <a:ext uri="{FF2B5EF4-FFF2-40B4-BE49-F238E27FC236}">
                <a16:creationId xmlns:a16="http://schemas.microsoft.com/office/drawing/2014/main" id="{1937A631-1974-6848-B10A-EF64D4C373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35050" y="53975"/>
            <a:ext cx="10548938" cy="6750050"/>
          </a:xfrm>
        </p:spPr>
      </p:pic>
      <p:sp>
        <p:nvSpPr>
          <p:cNvPr id="28675" name="TextBox 3">
            <a:extLst>
              <a:ext uri="{FF2B5EF4-FFF2-40B4-BE49-F238E27FC236}">
                <a16:creationId xmlns:a16="http://schemas.microsoft.com/office/drawing/2014/main" id="{84F2E5A9-2900-3043-B7CF-2D4366D583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9088" y="231775"/>
            <a:ext cx="2532062" cy="307975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eaLnBrk="1" hangingPunct="1"/>
            <a:r>
              <a:rPr lang="en-US" altLang="en-US" sz="1400">
                <a:latin typeface="Dagny OT" panose="020B0504020201020104" pitchFamily="34" charset="77"/>
              </a:rPr>
              <a:t>1,000      10,000    100,000</a:t>
            </a:r>
          </a:p>
        </p:txBody>
      </p:sp>
      <p:sp>
        <p:nvSpPr>
          <p:cNvPr id="28676" name="Rectangle 1">
            <a:extLst>
              <a:ext uri="{FF2B5EF4-FFF2-40B4-BE49-F238E27FC236}">
                <a16:creationId xmlns:a16="http://schemas.microsoft.com/office/drawing/2014/main" id="{65BF1250-C8AF-DC49-9F57-7F934084FB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625" y="5903913"/>
            <a:ext cx="3846513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eaLnBrk="1" hangingPunct="1"/>
            <a:r>
              <a:rPr lang="en-US" altLang="en-US" sz="1400">
                <a:latin typeface="Dagny OT" panose="020B0504020201020104" pitchFamily="34" charset="77"/>
              </a:rPr>
              <a:t>Jensen, A.B., Moseley, P.L., Oprea, T.I., Ellesøe, S.G., Eriksson, R., Schmock, H., Jensen, P.B., Jensen, L.J., Brunak, S. [2014], </a:t>
            </a:r>
            <a:r>
              <a:rPr lang="en-US" altLang="en-US" sz="1400" i="1">
                <a:latin typeface="Dagny OT" panose="020B0504020201020104" pitchFamily="34" charset="77"/>
              </a:rPr>
              <a:t>Nature Communications</a:t>
            </a:r>
            <a:endParaRPr lang="en-US" altLang="en-US" sz="14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3DEA63-3BF1-9244-A1F7-4F9BE64C4E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62483" y="72247"/>
            <a:ext cx="995782" cy="799945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>
            <a:extLst>
              <a:ext uri="{FF2B5EF4-FFF2-40B4-BE49-F238E27FC236}">
                <a16:creationId xmlns:a16="http://schemas.microsoft.com/office/drawing/2014/main" id="{60A42F41-E3E7-934F-949C-63F1D9666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/>
              <a:t>APERÇU DE LA CLASSIFICATION</a:t>
            </a:r>
            <a:endParaRPr lang="en-US" altLang="en-US" sz="2400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17479-258B-7F47-A4EC-B124CB8D7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4211638"/>
          </a:xfrm>
        </p:spPr>
        <p:txBody>
          <a:bodyPr rtlCol="0">
            <a:normAutofit lnSpcReduction="10000"/>
          </a:bodyPr>
          <a:lstStyle/>
          <a:p>
            <a:pPr marL="0" indent="0" algn="just" eaLnBrk="1" fontAlgn="auto" hangingPunct="1">
              <a:lnSpc>
                <a:spcPct val="110000"/>
              </a:lnSpc>
              <a:buFont typeface="Franklin Gothic Book" panose="020B0503020102020204" pitchFamily="34" charset="0"/>
              <a:buNone/>
              <a:defRPr/>
            </a:pPr>
            <a:r>
              <a:rPr lang="fr-FR" sz="2400" dirty="0">
                <a:solidFill>
                  <a:schemeClr val="tx1"/>
                </a:solidFill>
                <a:latin typeface="Dagny OT" panose="020B0504020201020104" pitchFamily="34" charset="77"/>
              </a:rPr>
              <a:t>Dans la </a:t>
            </a:r>
            <a:r>
              <a:rPr lang="fr-FR" sz="2400" b="1" dirty="0">
                <a:solidFill>
                  <a:schemeClr val="tx1"/>
                </a:solidFill>
                <a:latin typeface="Dagny OT" panose="020B0504020201020104" pitchFamily="34" charset="77"/>
              </a:rPr>
              <a:t>classification</a:t>
            </a:r>
            <a:r>
              <a:rPr lang="fr-FR" sz="2400" dirty="0">
                <a:solidFill>
                  <a:schemeClr val="tx1"/>
                </a:solidFill>
                <a:latin typeface="Dagny OT" panose="020B0504020201020104" pitchFamily="34" charset="77"/>
              </a:rPr>
              <a:t>, un échantillon de données (</a:t>
            </a:r>
            <a:r>
              <a:rPr lang="fr-FR" sz="2400" b="1" dirty="0">
                <a:solidFill>
                  <a:schemeClr val="tx1"/>
                </a:solidFill>
                <a:latin typeface="Dagny OT" panose="020B0504020201020104" pitchFamily="34" charset="77"/>
              </a:rPr>
              <a:t>l'ensemble d'apprentissage</a:t>
            </a:r>
            <a:r>
              <a:rPr lang="fr-FR" sz="2400" dirty="0">
                <a:solidFill>
                  <a:schemeClr val="tx1"/>
                </a:solidFill>
                <a:latin typeface="Dagny OT" panose="020B0504020201020104" pitchFamily="34" charset="77"/>
              </a:rPr>
              <a:t>) est utilisé pour déterminer les règles et les modèles qui divisent les données en groupes prédéterminés, ou classes (apprentissage supervisé ; analyse prédictive).</a:t>
            </a:r>
          </a:p>
          <a:p>
            <a:pPr marL="0" indent="0" algn="just" eaLnBrk="1" fontAlgn="auto" hangingPunct="1">
              <a:lnSpc>
                <a:spcPct val="110000"/>
              </a:lnSpc>
              <a:buFont typeface="Franklin Gothic Book" panose="020B0503020102020204" pitchFamily="34" charset="0"/>
              <a:buNone/>
              <a:defRPr/>
            </a:pPr>
            <a:endParaRPr lang="en-US" sz="1000" dirty="0">
              <a:solidFill>
                <a:schemeClr val="tx1"/>
              </a:solidFill>
              <a:latin typeface="Dagny OT" panose="020B0504020201020104" pitchFamily="34" charset="77"/>
            </a:endParaRPr>
          </a:p>
          <a:p>
            <a:pPr marL="0" indent="0" algn="just" eaLnBrk="1" fontAlgn="auto" hangingPunct="1">
              <a:lnSpc>
                <a:spcPct val="110000"/>
              </a:lnSpc>
              <a:buFont typeface="Franklin Gothic Book" panose="020B0503020102020204" pitchFamily="34" charset="0"/>
              <a:buNone/>
              <a:defRPr/>
            </a:pPr>
            <a:r>
              <a:rPr lang="fr-FR" sz="2400" dirty="0">
                <a:solidFill>
                  <a:schemeClr val="tx1"/>
                </a:solidFill>
                <a:latin typeface="Dagny OT" panose="020B0504020201020104" pitchFamily="34" charset="77"/>
              </a:rPr>
              <a:t>Les données d'apprentissage sont généralement constituées d'un sous-ensemble de données </a:t>
            </a:r>
            <a:r>
              <a:rPr lang="fr-FR" sz="2400" b="1" dirty="0">
                <a:solidFill>
                  <a:schemeClr val="tx1"/>
                </a:solidFill>
                <a:latin typeface="Dagny OT" panose="020B0504020201020104" pitchFamily="34" charset="77"/>
              </a:rPr>
              <a:t>étiquetées</a:t>
            </a:r>
            <a:r>
              <a:rPr lang="fr-FR" sz="2400" dirty="0">
                <a:solidFill>
                  <a:schemeClr val="tx1"/>
                </a:solidFill>
                <a:latin typeface="Dagny OT" panose="020B0504020201020104" pitchFamily="34" charset="77"/>
              </a:rPr>
              <a:t> (cibles) sélectionné de manière </a:t>
            </a:r>
            <a:r>
              <a:rPr lang="fr-FR" sz="2400" b="1" dirty="0">
                <a:solidFill>
                  <a:schemeClr val="tx1"/>
                </a:solidFill>
                <a:latin typeface="Dagny OT" panose="020B0504020201020104" pitchFamily="34" charset="77"/>
              </a:rPr>
              <a:t>aléatoire</a:t>
            </a:r>
            <a:r>
              <a:rPr lang="fr-FR" sz="2400" dirty="0">
                <a:solidFill>
                  <a:schemeClr val="tx1"/>
                </a:solidFill>
                <a:latin typeface="Dagny OT" panose="020B0504020201020104" pitchFamily="34" charset="77"/>
              </a:rPr>
              <a:t>.</a:t>
            </a:r>
          </a:p>
          <a:p>
            <a:pPr marL="0" indent="0" algn="just" eaLnBrk="1" fontAlgn="auto" hangingPunct="1">
              <a:lnSpc>
                <a:spcPct val="110000"/>
              </a:lnSpc>
              <a:buFont typeface="Franklin Gothic Book" panose="020B0503020102020204" pitchFamily="34" charset="0"/>
              <a:buNone/>
              <a:defRPr/>
            </a:pPr>
            <a:endParaRPr lang="en-CA" sz="1000" dirty="0">
              <a:solidFill>
                <a:schemeClr val="tx1"/>
              </a:solidFill>
              <a:latin typeface="Dagny OT" panose="020B0504020201020104" pitchFamily="34" charset="77"/>
            </a:endParaRPr>
          </a:p>
          <a:p>
            <a:pPr marL="0" indent="0" algn="just" eaLnBrk="1" fontAlgn="auto" hangingPunct="1">
              <a:lnSpc>
                <a:spcPct val="110000"/>
              </a:lnSpc>
              <a:buFont typeface="Franklin Gothic Book" panose="020B0503020102020204" pitchFamily="34" charset="0"/>
              <a:buNone/>
              <a:defRPr/>
            </a:pPr>
            <a:r>
              <a:rPr lang="fr-FR" sz="2400" b="1" dirty="0">
                <a:solidFill>
                  <a:schemeClr val="tx1"/>
                </a:solidFill>
                <a:latin typeface="Dagny OT" panose="020B0504020201020104" pitchFamily="34" charset="77"/>
              </a:rPr>
              <a:t>L'estimation de la valeur </a:t>
            </a:r>
            <a:r>
              <a:rPr lang="fr-FR" sz="2400" dirty="0">
                <a:solidFill>
                  <a:schemeClr val="tx1"/>
                </a:solidFill>
                <a:latin typeface="Dagny OT" panose="020B0504020201020104" pitchFamily="34" charset="77"/>
              </a:rPr>
              <a:t>(régression) s'apparente à la classification lorsque la variable cible est numérique.</a:t>
            </a:r>
            <a:endParaRPr lang="en-US" sz="1000" dirty="0">
              <a:solidFill>
                <a:schemeClr val="tx1"/>
              </a:solidFill>
              <a:latin typeface="Dagny OT" panose="020B0504020201020104" pitchFamily="34" charset="77"/>
            </a:endParaRPr>
          </a:p>
        </p:txBody>
      </p:sp>
    </p:spTree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>
            <a:extLst>
              <a:ext uri="{FF2B5EF4-FFF2-40B4-BE49-F238E27FC236}">
                <a16:creationId xmlns:a16="http://schemas.microsoft.com/office/drawing/2014/main" id="{B54E0592-8EE2-2E49-8E32-66B79023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/>
              <a:t>APERÇU DE LA CLASSIFICATION</a:t>
            </a:r>
            <a:endParaRPr lang="en-US" altLang="en-US" sz="2400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A6E0B2-2FEC-F646-8BD0-99ADC187A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marL="0" indent="0" algn="just" eaLnBrk="1" fontAlgn="auto" hangingPunct="1">
              <a:lnSpc>
                <a:spcPct val="110000"/>
              </a:lnSpc>
              <a:buFont typeface="Franklin Gothic Book" panose="020B0503020102020204" pitchFamily="34" charset="0"/>
              <a:buNone/>
              <a:defRPr/>
            </a:pPr>
            <a:r>
              <a:rPr lang="fr-FR" sz="2400" dirty="0">
                <a:solidFill>
                  <a:schemeClr val="tx1"/>
                </a:solidFill>
                <a:latin typeface="Dagny OT" panose="020B0504020201020104" pitchFamily="34" charset="77"/>
              </a:rPr>
              <a:t>Dans la phase de </a:t>
            </a:r>
            <a:r>
              <a:rPr lang="fr-FR" sz="2400" b="1" dirty="0">
                <a:solidFill>
                  <a:schemeClr val="tx1"/>
                </a:solidFill>
                <a:latin typeface="Dagny OT" panose="020B0504020201020104" pitchFamily="34" charset="77"/>
              </a:rPr>
              <a:t>test</a:t>
            </a:r>
            <a:r>
              <a:rPr lang="fr-FR" sz="2400" dirty="0">
                <a:solidFill>
                  <a:schemeClr val="tx1"/>
                </a:solidFill>
                <a:latin typeface="Dagny OT" panose="020B0504020201020104" pitchFamily="34" charset="77"/>
              </a:rPr>
              <a:t>, le modèle est utilisé pour attribuer une classe aux observations pour lesquelles l'étiquette est cachée, mais finalement connue (ensemble de test). </a:t>
            </a:r>
            <a:endParaRPr lang="en-CA" sz="1000" dirty="0">
              <a:solidFill>
                <a:schemeClr val="tx1"/>
              </a:solidFill>
              <a:latin typeface="Dagny OT" panose="020B0504020201020104" pitchFamily="34" charset="77"/>
            </a:endParaRPr>
          </a:p>
          <a:p>
            <a:pPr marL="0" indent="0" algn="just" eaLnBrk="1" fontAlgn="auto" hangingPunct="1">
              <a:lnSpc>
                <a:spcPct val="110000"/>
              </a:lnSpc>
              <a:buFont typeface="Franklin Gothic Book" panose="020B0503020102020204" pitchFamily="34" charset="0"/>
              <a:buNone/>
              <a:defRPr/>
            </a:pPr>
            <a:endParaRPr lang="fr-FR" sz="500" dirty="0">
              <a:solidFill>
                <a:schemeClr val="tx1"/>
              </a:solidFill>
              <a:latin typeface="Dagny OT" panose="020B0504020201020104" pitchFamily="34" charset="77"/>
            </a:endParaRPr>
          </a:p>
          <a:p>
            <a:pPr marL="0" indent="0" algn="just" eaLnBrk="1" fontAlgn="auto" hangingPunct="1">
              <a:lnSpc>
                <a:spcPct val="110000"/>
              </a:lnSpc>
              <a:buFont typeface="Franklin Gothic Book" panose="020B0503020102020204" pitchFamily="34" charset="0"/>
              <a:buNone/>
              <a:defRPr/>
            </a:pPr>
            <a:r>
              <a:rPr lang="fr-FR" sz="2400" dirty="0">
                <a:solidFill>
                  <a:schemeClr val="tx1"/>
                </a:solidFill>
                <a:latin typeface="Dagny OT" panose="020B0504020201020104" pitchFamily="34" charset="77"/>
              </a:rPr>
              <a:t>Les performances d'un modèle de classification sont évaluées sur l'ensemble de test, </a:t>
            </a:r>
            <a:r>
              <a:rPr lang="fr-FR" sz="2400" b="1" dirty="0">
                <a:solidFill>
                  <a:schemeClr val="tx1"/>
                </a:solidFill>
                <a:latin typeface="Dagny OT" panose="020B0504020201020104" pitchFamily="34" charset="77"/>
              </a:rPr>
              <a:t>jamais</a:t>
            </a:r>
            <a:r>
              <a:rPr lang="fr-FR" sz="2400" dirty="0">
                <a:solidFill>
                  <a:schemeClr val="tx1"/>
                </a:solidFill>
                <a:latin typeface="Dagny OT" panose="020B0504020201020104" pitchFamily="34" charset="77"/>
              </a:rPr>
              <a:t> sur l'ensemble de formation. </a:t>
            </a:r>
          </a:p>
          <a:p>
            <a:pPr marL="384048" indent="-384048" algn="just" eaLnBrk="1" fontAlgn="auto" hangingPunct="1">
              <a:lnSpc>
                <a:spcPct val="110000"/>
              </a:lnSpc>
              <a:defRPr/>
            </a:pPr>
            <a:endParaRPr lang="en-CA" sz="1000" dirty="0">
              <a:solidFill>
                <a:schemeClr val="tx1"/>
              </a:solidFill>
              <a:latin typeface="Dagny OT" panose="020B0504020201020104" pitchFamily="34" charset="77"/>
            </a:endParaRPr>
          </a:p>
          <a:p>
            <a:pPr marL="0" indent="0" algn="just" eaLnBrk="1" fontAlgn="auto" hangingPunct="1">
              <a:lnSpc>
                <a:spcPct val="110000"/>
              </a:lnSpc>
              <a:buFont typeface="Franklin Gothic Book" panose="020B0503020102020204" pitchFamily="34" charset="0"/>
              <a:buNone/>
              <a:defRPr/>
            </a:pPr>
            <a:r>
              <a:rPr lang="en-CA" sz="2400" dirty="0">
                <a:solidFill>
                  <a:schemeClr val="tx1"/>
                </a:solidFill>
                <a:latin typeface="Dagny OT" panose="020B0504020201020104" pitchFamily="34" charset="77"/>
              </a:rPr>
              <a:t>Les questions techniques </a:t>
            </a:r>
            <a:r>
              <a:rPr lang="en-CA" sz="2400" dirty="0" err="1">
                <a:solidFill>
                  <a:schemeClr val="tx1"/>
                </a:solidFill>
                <a:latin typeface="Dagny OT" panose="020B0504020201020104" pitchFamily="34" charset="77"/>
              </a:rPr>
              <a:t>comprennent</a:t>
            </a:r>
            <a:r>
              <a:rPr lang="en-CA" sz="2400" dirty="0">
                <a:solidFill>
                  <a:schemeClr val="tx1"/>
                </a:solidFill>
                <a:latin typeface="Dagny OT" panose="020B0504020201020104" pitchFamily="34" charset="77"/>
              </a:rPr>
              <a:t> :</a:t>
            </a:r>
          </a:p>
          <a:p>
            <a:pPr lvl="1" indent="-384048" algn="just" eaLnBrk="1" fontAlgn="auto" hangingPunct="1">
              <a:lnSpc>
                <a:spcPct val="110000"/>
              </a:lnSpc>
              <a:buFont typeface="Wingdings" pitchFamily="2" charset="2"/>
              <a:buChar char="§"/>
              <a:defRPr/>
            </a:pPr>
            <a:r>
              <a:rPr lang="fr-FR" i="0" dirty="0">
                <a:solidFill>
                  <a:schemeClr val="tx1"/>
                </a:solidFill>
                <a:latin typeface="Dagny OT" panose="020B0504020201020104" pitchFamily="34" charset="77"/>
              </a:rPr>
              <a:t>la sélection des caractéristiques à inclure dans le modèle</a:t>
            </a:r>
          </a:p>
          <a:p>
            <a:pPr lvl="1" indent="-384048" algn="just" eaLnBrk="1" fontAlgn="auto" hangingPunct="1">
              <a:lnSpc>
                <a:spcPct val="110000"/>
              </a:lnSpc>
              <a:buFont typeface="Wingdings" pitchFamily="2" charset="2"/>
              <a:buChar char="§"/>
              <a:defRPr/>
            </a:pPr>
            <a:r>
              <a:rPr lang="fr-FR" i="0" dirty="0">
                <a:solidFill>
                  <a:schemeClr val="tx1"/>
                </a:solidFill>
                <a:latin typeface="Dagny OT" panose="020B0504020201020104" pitchFamily="34" charset="77"/>
              </a:rPr>
              <a:t>le choix de l'algorithme</a:t>
            </a:r>
          </a:p>
          <a:p>
            <a:pPr lvl="1" indent="-384048" algn="just" eaLnBrk="1" fontAlgn="auto" hangingPunct="1">
              <a:lnSpc>
                <a:spcPct val="110000"/>
              </a:lnSpc>
              <a:buFont typeface="Wingdings" pitchFamily="2" charset="2"/>
              <a:buChar char="§"/>
              <a:defRPr/>
            </a:pPr>
            <a:r>
              <a:rPr lang="fr-FR" i="0" dirty="0">
                <a:solidFill>
                  <a:schemeClr val="tx1"/>
                </a:solidFill>
                <a:latin typeface="Dagny OT" panose="020B0504020201020104" pitchFamily="34" charset="77"/>
              </a:rPr>
              <a:t>etc.</a:t>
            </a:r>
          </a:p>
          <a:p>
            <a:pPr marL="384048" indent="-384048" algn="just" eaLnBrk="1" fontAlgn="auto" hangingPunct="1">
              <a:lnSpc>
                <a:spcPct val="110000"/>
              </a:lnSpc>
              <a:defRPr/>
            </a:pPr>
            <a:endParaRPr lang="en-US" sz="1000" dirty="0">
              <a:latin typeface="Dagny OT" panose="020B0504020201020104" pitchFamily="34" charset="77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432A30"/>
      </a:dk2>
      <a:lt2>
        <a:srgbClr val="F2F2F0"/>
      </a:lt2>
      <a:accent1>
        <a:srgbClr val="836C9F"/>
      </a:accent1>
      <a:accent2>
        <a:srgbClr val="BDAB56"/>
      </a:accent2>
      <a:accent3>
        <a:srgbClr val="B0565D"/>
      </a:accent3>
      <a:accent4>
        <a:srgbClr val="55B1BC"/>
      </a:accent4>
      <a:accent5>
        <a:srgbClr val="4D925F"/>
      </a:accent5>
      <a:accent6>
        <a:srgbClr val="E08C4A"/>
      </a:accent6>
      <a:hlink>
        <a:srgbClr val="55B1BC"/>
      </a:hlink>
      <a:folHlink>
        <a:srgbClr val="836C9F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9270AA94-2367-4B1E-B579-26147B222BD0}"/>
    </a:ext>
  </a:extLst>
</a:theme>
</file>

<file path=ppt/theme/theme2.xml><?xml version="1.0" encoding="utf-8"?>
<a:theme xmlns:a="http://schemas.openxmlformats.org/drawingml/2006/main" name="Office Theme">
  <a:themeElements>
    <a:clrScheme name="CFSIcolours 3">
      <a:dk1>
        <a:srgbClr val="23183D"/>
      </a:dk1>
      <a:lt1>
        <a:srgbClr val="FFFFFF"/>
      </a:lt1>
      <a:dk2>
        <a:srgbClr val="385494"/>
      </a:dk2>
      <a:lt2>
        <a:srgbClr val="FFFEFE"/>
      </a:lt2>
      <a:accent1>
        <a:srgbClr val="D41E48"/>
      </a:accent1>
      <a:accent2>
        <a:srgbClr val="E9A12D"/>
      </a:accent2>
      <a:accent3>
        <a:srgbClr val="23183D"/>
      </a:accent3>
      <a:accent4>
        <a:srgbClr val="43B6AE"/>
      </a:accent4>
      <a:accent5>
        <a:srgbClr val="385494"/>
      </a:accent5>
      <a:accent6>
        <a:srgbClr val="70AD47"/>
      </a:accent6>
      <a:hlink>
        <a:srgbClr val="B4B4B3"/>
      </a:hlink>
      <a:folHlink>
        <a:srgbClr val="A1BAC3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rop">
    <a:dk1>
      <a:sysClr val="windowText" lastClr="000000"/>
    </a:dk1>
    <a:lt1>
      <a:sysClr val="window" lastClr="FFFFFF"/>
    </a:lt1>
    <a:dk2>
      <a:srgbClr val="432A30"/>
    </a:dk2>
    <a:lt2>
      <a:srgbClr val="F2F2F0"/>
    </a:lt2>
    <a:accent1>
      <a:srgbClr val="836C9F"/>
    </a:accent1>
    <a:accent2>
      <a:srgbClr val="BDAB56"/>
    </a:accent2>
    <a:accent3>
      <a:srgbClr val="B0565D"/>
    </a:accent3>
    <a:accent4>
      <a:srgbClr val="55B1BC"/>
    </a:accent4>
    <a:accent5>
      <a:srgbClr val="4D925F"/>
    </a:accent5>
    <a:accent6>
      <a:srgbClr val="E08C4A"/>
    </a:accent6>
    <a:hlink>
      <a:srgbClr val="55B1BC"/>
    </a:hlink>
    <a:folHlink>
      <a:srgbClr val="836C9F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BC320AD1FA7AF49AD3F65A6C6282314" ma:contentTypeVersion="9" ma:contentTypeDescription="Create a new document." ma:contentTypeScope="" ma:versionID="d564e53e0f98fd87682b9204c4437c4d">
  <xsd:schema xmlns:xsd="http://www.w3.org/2001/XMLSchema" xmlns:xs="http://www.w3.org/2001/XMLSchema" xmlns:p="http://schemas.microsoft.com/office/2006/metadata/properties" xmlns:ns2="48e51f69-d585-4695-9488-9f1e0dda2451" targetNamespace="http://schemas.microsoft.com/office/2006/metadata/properties" ma:root="true" ma:fieldsID="7b1e15d5253e333c18bd82bee1244dc0" ns2:_="">
    <xsd:import namespace="48e51f69-d585-4695-9488-9f1e0dda245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e51f69-d585-4695-9488-9f1e0dda245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9371250-3F0A-4DD7-960E-8A2D865DFF0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A655BCA-DF7F-418D-8229-4428A176AF2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e51f69-d585-4695-9488-9f1e0dda245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{BB9CB5F5-5485-4A4B-810B-B4E3C4F9CD46}tf10001072</Template>
  <TotalTime>17034</TotalTime>
  <Words>1337</Words>
  <Application>Microsoft Macintosh PowerPoint</Application>
  <PresentationFormat>Widescreen</PresentationFormat>
  <Paragraphs>165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Arial</vt:lpstr>
      <vt:lpstr>Avenir Next</vt:lpstr>
      <vt:lpstr>Calibri</vt:lpstr>
      <vt:lpstr>Cambria Math</vt:lpstr>
      <vt:lpstr>Dagny OT</vt:lpstr>
      <vt:lpstr>Franklin Gothic Book</vt:lpstr>
      <vt:lpstr>Wingdings</vt:lpstr>
      <vt:lpstr>Crop</vt:lpstr>
      <vt:lpstr>Office Theme</vt:lpstr>
      <vt:lpstr>Introduction à l'analyse des données</vt:lpstr>
      <vt:lpstr>APPRENTISSAGE STATISTIQUE</vt:lpstr>
      <vt:lpstr>TYPES D'APPRENTISSAGE</vt:lpstr>
      <vt:lpstr>LES TYPES D'APPRENTISSAGE</vt:lpstr>
      <vt:lpstr>Notions de base sur les règles d’association</vt:lpstr>
      <vt:lpstr>Causalité et corrélation</vt:lpstr>
      <vt:lpstr>PowerPoint Presentation</vt:lpstr>
      <vt:lpstr>APERÇU DE LA CLASSIFICATION</vt:lpstr>
      <vt:lpstr>APERÇU DE LA CLASSIFICATION</vt:lpstr>
      <vt:lpstr>MÉTHODES DE CLASSIFICATION</vt:lpstr>
      <vt:lpstr>APERÇU DU REGROUPEMENT</vt:lpstr>
      <vt:lpstr>PowerPoint Presentation</vt:lpstr>
      <vt:lpstr>MODÈLES DE REGROUPEMENT</vt:lpstr>
      <vt:lpstr>MAUVAISES DONNÉES</vt:lpstr>
      <vt:lpstr>SURAPPRENTISSAGE</vt:lpstr>
      <vt:lpstr>Comparaison entre les mégadonnées (BIG DATA) et les petites données</vt:lpstr>
      <vt:lpstr>PERTINENCE ET portabilité</vt:lpstr>
      <vt:lpstr>BIAIS, SOPHISMES ET INTERPRÉTATION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EXPLORATION AND DATA VISUALIZATION</dc:title>
  <dc:creator>Patrick Boily</dc:creator>
  <cp:lastModifiedBy>Patrick Boily</cp:lastModifiedBy>
  <cp:revision>363</cp:revision>
  <dcterms:created xsi:type="dcterms:W3CDTF">2020-08-02T19:49:53Z</dcterms:created>
  <dcterms:modified xsi:type="dcterms:W3CDTF">2021-10-15T05:12:06Z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0x0101003BC320AD1FA7AF49AD3F65A6C6282314</vt:lpwstr>
  </property>
</Properties>
</file>