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74" r:id="rId4"/>
    <p:sldMasterId id="2147483786" r:id="rId5"/>
  </p:sldMasterIdLst>
  <p:notesMasterIdLst>
    <p:notesMasterId r:id="rId24"/>
  </p:notesMasterIdLst>
  <p:sldIdLst>
    <p:sldId id="2106" r:id="rId6"/>
    <p:sldId id="2108" r:id="rId7"/>
    <p:sldId id="2109" r:id="rId8"/>
    <p:sldId id="2110" r:id="rId9"/>
    <p:sldId id="1313" r:id="rId10"/>
    <p:sldId id="1317" r:id="rId11"/>
    <p:sldId id="2138" r:id="rId12"/>
    <p:sldId id="1394" r:id="rId13"/>
    <p:sldId id="1438" r:id="rId14"/>
    <p:sldId id="1400" r:id="rId15"/>
    <p:sldId id="2124" r:id="rId16"/>
    <p:sldId id="1664" r:id="rId17"/>
    <p:sldId id="1673" r:id="rId18"/>
    <p:sldId id="1570" r:id="rId19"/>
    <p:sldId id="1524" r:id="rId20"/>
    <p:sldId id="1575" r:id="rId21"/>
    <p:sldId id="1533" r:id="rId22"/>
    <p:sldId id="150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300F"/>
    <a:srgbClr val="C8C8C8"/>
    <a:srgbClr val="B3B3B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8" autoAdjust="0"/>
    <p:restoredTop sz="94626" autoAdjust="0"/>
  </p:normalViewPr>
  <p:slideViewPr>
    <p:cSldViewPr snapToGrid="0">
      <p:cViewPr varScale="1">
        <p:scale>
          <a:sx n="121" d="100"/>
          <a:sy n="121" d="100"/>
        </p:scale>
        <p:origin x="72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1" d="100"/>
        <a:sy n="141" d="100"/>
      </p:scale>
      <p:origin x="0" y="147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711D6-A39D-427C-A1F8-821D3D808D1C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E4137-9C57-4BE7-8509-9D67AAFC4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19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559E-1330-5F4E-826E-E982079549F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754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22727-C33C-4955-9547-0390A67C337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2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E4137-9C57-4BE7-8509-9D67AAFC4A5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93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9491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36440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83707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907726" y="1189177"/>
            <a:ext cx="11015036" cy="1985641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buFontTx/>
              <a:buNone/>
              <a:defRPr sz="1961">
                <a:solidFill>
                  <a:schemeClr val="tx1">
                    <a:lumMod val="75000"/>
                  </a:schemeClr>
                </a:solidFill>
              </a:defRPr>
            </a:lvl2pPr>
            <a:lvl3pPr marL="224097" indent="0">
              <a:buNone/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 marL="448193" indent="0">
              <a:buNone/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672290" indent="0">
              <a:buNone/>
              <a:defRPr b="0" i="0">
                <a:solidFill>
                  <a:schemeClr val="tx1">
                    <a:lumMod val="75000"/>
                  </a:schemeClr>
                </a:solidFill>
                <a:latin typeface="Dagny OT" panose="020B0504020201020104" pitchFamily="34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853985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E988A18B-8B08-49D2-8EDD-D63CF2B03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037" y="440515"/>
            <a:ext cx="9153078" cy="5486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68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1A612-8F92-084D-9D30-517C90C91A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969" y="5106692"/>
            <a:ext cx="9794929" cy="1751308"/>
          </a:xfrm>
        </p:spPr>
        <p:txBody>
          <a:bodyPr anchor="ctr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7640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38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55177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35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44914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70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90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5243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Background Shape">
            <a:extLst>
              <a:ext uri="{FF2B5EF4-FFF2-40B4-BE49-F238E27FC236}">
                <a16:creationId xmlns:a16="http://schemas.microsoft.com/office/drawing/2014/main" id="{58D34D61-381A-544E-84DF-BBA2C2B74576}"/>
              </a:ext>
            </a:extLst>
          </p:cNvPr>
          <p:cNvSpPr/>
          <p:nvPr userDrawn="1"/>
        </p:nvSpPr>
        <p:spPr>
          <a:xfrm>
            <a:off x="0" y="-153514"/>
            <a:ext cx="5303520" cy="7011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98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2357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A3DF376-B4FF-5543-960F-F686084ADA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9144" y="0"/>
            <a:ext cx="12210288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3F7D27-B471-6B40-B5CD-78D2C34ED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60" y="5115355"/>
            <a:ext cx="10128649" cy="1742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46A237-7DD4-5141-91E0-66F35245CB5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484909" y="248181"/>
            <a:ext cx="1314462" cy="3092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9E0A28-733F-D649-99B9-77161866D23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56260" y="377050"/>
            <a:ext cx="2190770" cy="18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302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2"/>
          </a:solidFill>
          <a:latin typeface="Avenir Next" panose="020B05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scientificamerican.com/guest-blog/9-bizarre-and-surprising-insights-from-data-scienc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B20AA-D14E-5944-97E0-BB014EB91F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682958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CLASSIFICATION METHODS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CA" sz="2400" dirty="0">
                <a:latin typeface="Dagny OT" panose="020B0504020201020104" pitchFamily="34" charset="77"/>
              </a:rPr>
              <a:t>Logistic Regression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Dagny OT" panose="020B0504020201020104" pitchFamily="34" charset="77"/>
              </a:rPr>
              <a:t>Neural Networks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CA" sz="2400" dirty="0">
                <a:latin typeface="Dagny OT" panose="020B0504020201020104" pitchFamily="34" charset="77"/>
              </a:rPr>
              <a:t>Decision Trees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CA" sz="2400" dirty="0">
                <a:latin typeface="Dagny OT" panose="020B0504020201020104" pitchFamily="34" charset="77"/>
              </a:rPr>
              <a:t>Naïve Bayes Classifiers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Dagny OT" panose="020B0504020201020104" pitchFamily="34" charset="77"/>
              </a:rPr>
              <a:t>Support Vector Machines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Dagny OT" panose="020B0504020201020104" pitchFamily="34" charset="77"/>
              </a:rPr>
              <a:t>Nearest </a:t>
            </a:r>
            <a:r>
              <a:rPr lang="en-US" sz="2400" dirty="0" err="1">
                <a:latin typeface="Dagny OT" panose="020B0504020201020104" pitchFamily="34" charset="77"/>
              </a:rPr>
              <a:t>Neighbours</a:t>
            </a:r>
            <a:r>
              <a:rPr lang="en-US" sz="2400" dirty="0">
                <a:latin typeface="Dagny OT" panose="020B0504020201020104" pitchFamily="34" charset="77"/>
              </a:rPr>
              <a:t> Classifiers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Dagny OT" panose="020B0504020201020104" pitchFamily="34" charset="77"/>
              </a:rPr>
              <a:t>etc.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67C3951-0D53-814B-A20C-150E09616144}"/>
              </a:ext>
            </a:extLst>
          </p:cNvPr>
          <p:cNvCxnSpPr>
            <a:cxnSpLocks/>
          </p:cNvCxnSpPr>
          <p:nvPr/>
        </p:nvCxnSpPr>
        <p:spPr>
          <a:xfrm flipV="1">
            <a:off x="7113697" y="2309587"/>
            <a:ext cx="0" cy="33718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97E2832-8D6D-EC40-BDC2-1552136F6E39}"/>
              </a:ext>
            </a:extLst>
          </p:cNvPr>
          <p:cNvCxnSpPr>
            <a:cxnSpLocks/>
          </p:cNvCxnSpPr>
          <p:nvPr/>
        </p:nvCxnSpPr>
        <p:spPr>
          <a:xfrm>
            <a:off x="7113697" y="5681437"/>
            <a:ext cx="40933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70377DE-37D5-ED4F-8CA1-45D59E1037EC}"/>
              </a:ext>
            </a:extLst>
          </p:cNvPr>
          <p:cNvSpPr txBox="1"/>
          <p:nvPr/>
        </p:nvSpPr>
        <p:spPr>
          <a:xfrm>
            <a:off x="6289864" y="3651088"/>
            <a:ext cx="99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Dagny OT" panose="020B0504020201020104" pitchFamily="34" charset="77"/>
              </a:rPr>
              <a:t>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0F9047-949D-A549-B583-68E68EEE45A0}"/>
              </a:ext>
            </a:extLst>
          </p:cNvPr>
          <p:cNvSpPr txBox="1"/>
          <p:nvPr/>
        </p:nvSpPr>
        <p:spPr>
          <a:xfrm>
            <a:off x="8487677" y="6083868"/>
            <a:ext cx="99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Dagny OT" panose="020B0504020201020104" pitchFamily="34" charset="77"/>
              </a:rPr>
              <a:t>Balance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DE9925-CB5C-644B-8498-8F00A3C30B12}"/>
              </a:ext>
            </a:extLst>
          </p:cNvPr>
          <p:cNvSpPr txBox="1"/>
          <p:nvPr/>
        </p:nvSpPr>
        <p:spPr>
          <a:xfrm>
            <a:off x="10404583" y="4876714"/>
            <a:ext cx="99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Dagny OT" panose="020B0504020201020104" pitchFamily="34" charset="77"/>
              </a:rPr>
              <a:t>Margin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3B13F2-AD35-8249-857F-84E3D0C6E182}"/>
              </a:ext>
            </a:extLst>
          </p:cNvPr>
          <p:cNvCxnSpPr>
            <a:cxnSpLocks/>
          </p:cNvCxnSpPr>
          <p:nvPr/>
        </p:nvCxnSpPr>
        <p:spPr>
          <a:xfrm>
            <a:off x="7499459" y="2366737"/>
            <a:ext cx="3157538" cy="3014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995DA369-3D67-E64C-A4A4-B5C0389C73B3}"/>
              </a:ext>
            </a:extLst>
          </p:cNvPr>
          <p:cNvSpPr/>
          <p:nvPr/>
        </p:nvSpPr>
        <p:spPr>
          <a:xfrm>
            <a:off x="7445881" y="3995868"/>
            <a:ext cx="107156" cy="12358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4BCDBAB-0FED-C742-84B3-DCBAE71ADEE6}"/>
              </a:ext>
            </a:extLst>
          </p:cNvPr>
          <p:cNvSpPr/>
          <p:nvPr/>
        </p:nvSpPr>
        <p:spPr>
          <a:xfrm>
            <a:off x="7598281" y="4148268"/>
            <a:ext cx="107156" cy="12358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8C8A330-3FC4-884B-B7D7-97A900F45C06}"/>
              </a:ext>
            </a:extLst>
          </p:cNvPr>
          <p:cNvSpPr/>
          <p:nvPr/>
        </p:nvSpPr>
        <p:spPr>
          <a:xfrm>
            <a:off x="7451240" y="4304611"/>
            <a:ext cx="107156" cy="12358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150E545-6B0B-334B-BED0-A89F184FCE38}"/>
              </a:ext>
            </a:extLst>
          </p:cNvPr>
          <p:cNvSpPr/>
          <p:nvPr/>
        </p:nvSpPr>
        <p:spPr>
          <a:xfrm>
            <a:off x="7598281" y="4814920"/>
            <a:ext cx="107156" cy="12358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204EFD-83B2-EC48-A03F-C2855CD5ED8F}"/>
              </a:ext>
            </a:extLst>
          </p:cNvPr>
          <p:cNvSpPr/>
          <p:nvPr/>
        </p:nvSpPr>
        <p:spPr>
          <a:xfrm>
            <a:off x="8012618" y="4242818"/>
            <a:ext cx="107156" cy="12358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61F67D8-D099-1F4A-B558-C91271F111D8}"/>
              </a:ext>
            </a:extLst>
          </p:cNvPr>
          <p:cNvSpPr/>
          <p:nvPr/>
        </p:nvSpPr>
        <p:spPr>
          <a:xfrm>
            <a:off x="8212645" y="4449760"/>
            <a:ext cx="107156" cy="12358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87A295C-3330-3645-8F67-8E9B574E68BE}"/>
              </a:ext>
            </a:extLst>
          </p:cNvPr>
          <p:cNvSpPr/>
          <p:nvPr/>
        </p:nvSpPr>
        <p:spPr>
          <a:xfrm>
            <a:off x="8272771" y="4053153"/>
            <a:ext cx="107156" cy="12358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FDB97A-E581-7B45-A4C0-E8F674D94823}"/>
              </a:ext>
            </a:extLst>
          </p:cNvPr>
          <p:cNvSpPr/>
          <p:nvPr/>
        </p:nvSpPr>
        <p:spPr>
          <a:xfrm>
            <a:off x="8779381" y="4776859"/>
            <a:ext cx="107156" cy="12358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FDB4D1B-0D12-8146-879C-C16ECBE27CCB}"/>
              </a:ext>
            </a:extLst>
          </p:cNvPr>
          <p:cNvSpPr/>
          <p:nvPr/>
        </p:nvSpPr>
        <p:spPr>
          <a:xfrm>
            <a:off x="8431717" y="4649537"/>
            <a:ext cx="107156" cy="12358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18F5919-2202-D743-A4D9-745DBB1ABD61}"/>
              </a:ext>
            </a:extLst>
          </p:cNvPr>
          <p:cNvSpPr/>
          <p:nvPr/>
        </p:nvSpPr>
        <p:spPr>
          <a:xfrm>
            <a:off x="7994759" y="3563136"/>
            <a:ext cx="107156" cy="12358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243A04-0882-6149-9B34-3E0D27586B32}"/>
              </a:ext>
            </a:extLst>
          </p:cNvPr>
          <p:cNvSpPr/>
          <p:nvPr/>
        </p:nvSpPr>
        <p:spPr>
          <a:xfrm>
            <a:off x="8598406" y="4387967"/>
            <a:ext cx="107156" cy="12358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6A532D4-71E4-DA42-8518-DC1D927983F6}"/>
              </a:ext>
            </a:extLst>
          </p:cNvPr>
          <p:cNvSpPr/>
          <p:nvPr/>
        </p:nvSpPr>
        <p:spPr>
          <a:xfrm>
            <a:off x="9341356" y="5283562"/>
            <a:ext cx="107156" cy="12358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CF7A4E0-100F-F64E-BF81-B3EAD305ED5C}"/>
              </a:ext>
            </a:extLst>
          </p:cNvPr>
          <p:cNvSpPr/>
          <p:nvPr/>
        </p:nvSpPr>
        <p:spPr>
          <a:xfrm>
            <a:off x="7750681" y="4300668"/>
            <a:ext cx="107156" cy="12358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4399D0C-E0CD-8443-8F3E-CC79A45725DB}"/>
              </a:ext>
            </a:extLst>
          </p:cNvPr>
          <p:cNvSpPr/>
          <p:nvPr/>
        </p:nvSpPr>
        <p:spPr>
          <a:xfrm>
            <a:off x="7903081" y="4453068"/>
            <a:ext cx="107156" cy="12358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3D604A8-7441-AD4F-8B39-BD059ED96DDE}"/>
              </a:ext>
            </a:extLst>
          </p:cNvPr>
          <p:cNvSpPr/>
          <p:nvPr/>
        </p:nvSpPr>
        <p:spPr>
          <a:xfrm>
            <a:off x="7717341" y="4525950"/>
            <a:ext cx="107156" cy="12358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35E42C-ACAE-204D-B07A-E92AAE409EB6}"/>
              </a:ext>
            </a:extLst>
          </p:cNvPr>
          <p:cNvSpPr/>
          <p:nvPr/>
        </p:nvSpPr>
        <p:spPr>
          <a:xfrm>
            <a:off x="9040128" y="3215258"/>
            <a:ext cx="120253" cy="10001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76C7A4F-5E8C-F54B-998A-264C9BC3CB2B}"/>
              </a:ext>
            </a:extLst>
          </p:cNvPr>
          <p:cNvSpPr/>
          <p:nvPr/>
        </p:nvSpPr>
        <p:spPr>
          <a:xfrm>
            <a:off x="9671159" y="3717310"/>
            <a:ext cx="120253" cy="10001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7FCB4F3-9A20-EE4B-94D0-AB8F157078AB}"/>
              </a:ext>
            </a:extLst>
          </p:cNvPr>
          <p:cNvSpPr/>
          <p:nvPr/>
        </p:nvSpPr>
        <p:spPr>
          <a:xfrm>
            <a:off x="9671159" y="3216632"/>
            <a:ext cx="120253" cy="10001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4C65D0B-6C97-084D-ACA2-54CDEF131CA3}"/>
              </a:ext>
            </a:extLst>
          </p:cNvPr>
          <p:cNvSpPr/>
          <p:nvPr/>
        </p:nvSpPr>
        <p:spPr>
          <a:xfrm>
            <a:off x="9817010" y="3064038"/>
            <a:ext cx="120253" cy="10001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1DFA050-BC56-1240-9A1A-7CC6D904CD02}"/>
              </a:ext>
            </a:extLst>
          </p:cNvPr>
          <p:cNvSpPr/>
          <p:nvPr/>
        </p:nvSpPr>
        <p:spPr>
          <a:xfrm>
            <a:off x="10184317" y="3686723"/>
            <a:ext cx="120253" cy="10001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7B840F-395D-1442-B70A-F3150F417E28}"/>
              </a:ext>
            </a:extLst>
          </p:cNvPr>
          <p:cNvSpPr/>
          <p:nvPr/>
        </p:nvSpPr>
        <p:spPr>
          <a:xfrm>
            <a:off x="9920594" y="3186587"/>
            <a:ext cx="120253" cy="10001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3DBA496-91E5-F84A-B612-D62B32A15F19}"/>
              </a:ext>
            </a:extLst>
          </p:cNvPr>
          <p:cNvSpPr/>
          <p:nvPr/>
        </p:nvSpPr>
        <p:spPr>
          <a:xfrm>
            <a:off x="10416491" y="3545539"/>
            <a:ext cx="120253" cy="10001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6D04EA4-DEE0-E546-B533-82F00D0D1C3C}"/>
              </a:ext>
            </a:extLst>
          </p:cNvPr>
          <p:cNvSpPr/>
          <p:nvPr/>
        </p:nvSpPr>
        <p:spPr>
          <a:xfrm>
            <a:off x="10255756" y="2909233"/>
            <a:ext cx="120253" cy="10001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4A0C6F-5CC9-1C42-98A4-8BBECA98E4E5}"/>
              </a:ext>
            </a:extLst>
          </p:cNvPr>
          <p:cNvSpPr/>
          <p:nvPr/>
        </p:nvSpPr>
        <p:spPr>
          <a:xfrm>
            <a:off x="9158622" y="2389214"/>
            <a:ext cx="120253" cy="10001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C1C058C-E5DD-964D-A0AB-8ADB070D7106}"/>
              </a:ext>
            </a:extLst>
          </p:cNvPr>
          <p:cNvSpPr/>
          <p:nvPr/>
        </p:nvSpPr>
        <p:spPr>
          <a:xfrm>
            <a:off x="10645685" y="2948166"/>
            <a:ext cx="120253" cy="10001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C349BE7-307E-114E-9BCF-061945AA894A}"/>
              </a:ext>
            </a:extLst>
          </p:cNvPr>
          <p:cNvSpPr/>
          <p:nvPr/>
        </p:nvSpPr>
        <p:spPr>
          <a:xfrm>
            <a:off x="10128359" y="2621066"/>
            <a:ext cx="120253" cy="10001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B343201-DC68-3446-928A-67F7051561B7}"/>
              </a:ext>
            </a:extLst>
          </p:cNvPr>
          <p:cNvCxnSpPr>
            <a:cxnSpLocks/>
          </p:cNvCxnSpPr>
          <p:nvPr/>
        </p:nvCxnSpPr>
        <p:spPr>
          <a:xfrm flipV="1">
            <a:off x="10018822" y="4711331"/>
            <a:ext cx="626863" cy="7486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FDD0C7E-54C8-8647-A52E-03AE72C4AD1A}"/>
              </a:ext>
            </a:extLst>
          </p:cNvPr>
          <p:cNvCxnSpPr>
            <a:cxnSpLocks/>
          </p:cNvCxnSpPr>
          <p:nvPr/>
        </p:nvCxnSpPr>
        <p:spPr>
          <a:xfrm>
            <a:off x="7270964" y="2875070"/>
            <a:ext cx="2926776" cy="2709299"/>
          </a:xfrm>
          <a:prstGeom prst="line">
            <a:avLst/>
          </a:prstGeom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7A85EB5-2179-B840-9A30-F3DF873B8339}"/>
              </a:ext>
            </a:extLst>
          </p:cNvPr>
          <p:cNvCxnSpPr>
            <a:cxnSpLocks/>
          </p:cNvCxnSpPr>
          <p:nvPr/>
        </p:nvCxnSpPr>
        <p:spPr>
          <a:xfrm>
            <a:off x="7912280" y="2171700"/>
            <a:ext cx="2926776" cy="2709299"/>
          </a:xfrm>
          <a:prstGeom prst="line">
            <a:avLst/>
          </a:prstGeom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87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Dagny OT" panose="020B0504020201020104" pitchFamily="34" charset="0"/>
              </a:rPr>
              <a:t>In </a:t>
            </a:r>
            <a:r>
              <a:rPr lang="en-US" sz="2400" b="1" dirty="0">
                <a:latin typeface="Dagny OT" panose="020B0504020201020104" pitchFamily="34" charset="0"/>
              </a:rPr>
              <a:t>clustering</a:t>
            </a:r>
            <a:r>
              <a:rPr lang="en-US" sz="2400" dirty="0">
                <a:latin typeface="Dagny OT" panose="020B0504020201020104" pitchFamily="34" charset="0"/>
              </a:rPr>
              <a:t>, the data is divided into </a:t>
            </a:r>
            <a:r>
              <a:rPr lang="en-US" sz="2400" b="1" dirty="0">
                <a:latin typeface="Dagny OT" panose="020B0504020201020104" pitchFamily="34" charset="0"/>
              </a:rPr>
              <a:t>naturally occurring groups</a:t>
            </a:r>
            <a:r>
              <a:rPr lang="en-US" sz="2400" dirty="0">
                <a:latin typeface="Dagny OT" panose="020B0504020201020104" pitchFamily="34" charset="0"/>
              </a:rPr>
              <a:t>. Within each group, the data points are </a:t>
            </a:r>
            <a:r>
              <a:rPr lang="en-US" sz="2400" b="1" dirty="0">
                <a:latin typeface="Dagny OT" panose="020B0504020201020104" pitchFamily="34" charset="0"/>
              </a:rPr>
              <a:t>similar</a:t>
            </a:r>
            <a:r>
              <a:rPr lang="en-US" sz="2400" dirty="0">
                <a:latin typeface="Dagny OT" panose="020B0504020201020104" pitchFamily="34" charset="0"/>
              </a:rPr>
              <a:t>; from group to group, they are </a:t>
            </a:r>
            <a:r>
              <a:rPr lang="en-US" sz="2400" b="1" dirty="0">
                <a:latin typeface="Dagny OT" panose="020B0504020201020104" pitchFamily="34" charset="0"/>
              </a:rPr>
              <a:t>dissimilar</a:t>
            </a:r>
            <a:r>
              <a:rPr lang="en-US" sz="2400" dirty="0">
                <a:latin typeface="Dagny OT" panose="020B0504020201020104" pitchFamily="34" charset="0"/>
              </a:rPr>
              <a:t>. </a:t>
            </a:r>
          </a:p>
          <a:p>
            <a:pPr algn="just">
              <a:lnSpc>
                <a:spcPct val="100000"/>
              </a:lnSpc>
            </a:pPr>
            <a:endParaRPr lang="en-US" dirty="0">
              <a:latin typeface="Dagny OT" panose="020B0504020201020104" pitchFamily="34" charset="0"/>
            </a:endParaRPr>
          </a:p>
          <a:p>
            <a:pPr algn="just">
              <a:lnSpc>
                <a:spcPct val="100000"/>
              </a:lnSpc>
            </a:pPr>
            <a:endParaRPr lang="en-US" dirty="0">
              <a:latin typeface="Dagny OT" panose="020B0504020201020104" pitchFamily="34" charset="0"/>
            </a:endParaRPr>
          </a:p>
          <a:p>
            <a:pPr algn="just">
              <a:lnSpc>
                <a:spcPct val="100000"/>
              </a:lnSpc>
            </a:pPr>
            <a:endParaRPr lang="en-US" dirty="0">
              <a:latin typeface="Dagny OT" panose="020B0504020201020104" pitchFamily="34" charset="0"/>
            </a:endParaRPr>
          </a:p>
          <a:p>
            <a:pPr algn="just">
              <a:lnSpc>
                <a:spcPct val="100000"/>
              </a:lnSpc>
            </a:pPr>
            <a:endParaRPr lang="en-US" dirty="0">
              <a:latin typeface="Dagny OT" panose="020B0504020201020104" pitchFamily="34" charset="0"/>
            </a:endParaRPr>
          </a:p>
          <a:p>
            <a:pPr algn="just">
              <a:lnSpc>
                <a:spcPct val="100000"/>
              </a:lnSpc>
            </a:pPr>
            <a:endParaRPr lang="en-US" dirty="0">
              <a:latin typeface="Dagny OT" panose="020B0504020201020104" pitchFamily="34" charset="0"/>
            </a:endParaRPr>
          </a:p>
          <a:p>
            <a:pPr algn="just">
              <a:lnSpc>
                <a:spcPct val="100000"/>
              </a:lnSpc>
            </a:pPr>
            <a:endParaRPr lang="en-US" sz="1000" dirty="0">
              <a:latin typeface="Dagny OT" panose="020B05040202010201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t="1708" b="1708"/>
          <a:stretch/>
        </p:blipFill>
        <p:spPr>
          <a:xfrm>
            <a:off x="5052957" y="4261644"/>
            <a:ext cx="6908740" cy="203405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750675" y="3624440"/>
            <a:ext cx="3354053" cy="65646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Dagny OT" panose="020B0504020201020104" pitchFamily="34" charset="0"/>
              </a:rPr>
              <a:t>average distance to points in own cluster (</a:t>
            </a:r>
            <a:r>
              <a:rPr lang="en-US" b="1" dirty="0">
                <a:latin typeface="Dagny OT" panose="020B0504020201020104" pitchFamily="34" charset="0"/>
              </a:rPr>
              <a:t>low is good</a:t>
            </a:r>
            <a:r>
              <a:rPr lang="en-US" dirty="0">
                <a:latin typeface="Dagny OT" panose="020B0504020201020104" pitchFamily="34" charset="0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8507327" y="3624440"/>
            <a:ext cx="3603171" cy="65646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Dagny OT" panose="020B0504020201020104" pitchFamily="34" charset="0"/>
              </a:rPr>
              <a:t>average distance to points in </a:t>
            </a:r>
            <a:r>
              <a:rPr lang="en-US" dirty="0" err="1">
                <a:latin typeface="Dagny OT" panose="020B0504020201020104" pitchFamily="34" charset="0"/>
              </a:rPr>
              <a:t>neighbouring</a:t>
            </a:r>
            <a:r>
              <a:rPr lang="en-US" dirty="0">
                <a:latin typeface="Dagny OT" panose="020B0504020201020104" pitchFamily="34" charset="0"/>
              </a:rPr>
              <a:t> cluster (</a:t>
            </a:r>
            <a:r>
              <a:rPr lang="en-US" b="1" dirty="0">
                <a:latin typeface="Dagny OT" panose="020B0504020201020104" pitchFamily="34" charset="0"/>
              </a:rPr>
              <a:t>high is good</a:t>
            </a:r>
            <a:r>
              <a:rPr lang="en-US" dirty="0">
                <a:latin typeface="Dagny OT" panose="020B0504020201020104" pitchFamily="34" charset="0"/>
              </a:rPr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CLUSTERING OVERVIEW</a:t>
            </a:r>
            <a:endParaRPr lang="en-US" sz="2400" b="1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371599" y="4077481"/>
            <a:ext cx="3532557" cy="1283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2400" dirty="0">
                <a:latin typeface="Dagny OT" panose="020B0504020201020104" pitchFamily="34" charset="0"/>
              </a:rPr>
              <a:t>The grouping labels are not determined ahead of time, so clustering is an example of </a:t>
            </a:r>
            <a:r>
              <a:rPr lang="en-US" sz="2400" b="1" dirty="0">
                <a:latin typeface="Dagny OT" panose="020B0504020201020104" pitchFamily="34" charset="0"/>
              </a:rPr>
              <a:t>unsupervised</a:t>
            </a:r>
            <a:r>
              <a:rPr lang="en-US" sz="2400" dirty="0">
                <a:latin typeface="Dagny OT" panose="020B0504020201020104" pitchFamily="34" charset="0"/>
              </a:rPr>
              <a:t> learning.</a:t>
            </a:r>
          </a:p>
        </p:txBody>
      </p:sp>
    </p:spTree>
    <p:extLst>
      <p:ext uri="{BB962C8B-B14F-4D97-AF65-F5344CB8AC3E}">
        <p14:creationId xmlns:p14="http://schemas.microsoft.com/office/powerpoint/2010/main" val="110575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497904" y="574370"/>
            <a:ext cx="7087263" cy="583731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ADA547C-46DE-3940-AB15-D9BB7A72596F}"/>
              </a:ext>
            </a:extLst>
          </p:cNvPr>
          <p:cNvSpPr/>
          <p:nvPr/>
        </p:nvSpPr>
        <p:spPr>
          <a:xfrm>
            <a:off x="9003291" y="5888466"/>
            <a:ext cx="7839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CA" sz="2800" dirty="0">
                <a:latin typeface="Dagny OT" panose="020B0504020201020104" pitchFamily="34" charset="0"/>
                <a:ea typeface="Helvetica Light" charset="0"/>
                <a:cs typeface="Helvetica Light" charset="0"/>
              </a:rPr>
              <a:t>Age</a:t>
            </a:r>
            <a:endParaRPr lang="en-US" sz="2800" dirty="0">
              <a:latin typeface="Dagny OT" panose="020B05040202010201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DA547C-46DE-3940-AB15-D9BB7A72596F}"/>
              </a:ext>
            </a:extLst>
          </p:cNvPr>
          <p:cNvSpPr/>
          <p:nvPr/>
        </p:nvSpPr>
        <p:spPr>
          <a:xfrm>
            <a:off x="1187188" y="849087"/>
            <a:ext cx="13006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CA" sz="2800" dirty="0">
                <a:latin typeface="Dagny OT" panose="020B0504020201020104" pitchFamily="34" charset="0"/>
                <a:ea typeface="Helvetica Light" charset="0"/>
                <a:cs typeface="Helvetica Light" charset="0"/>
              </a:rPr>
              <a:t>Income</a:t>
            </a:r>
            <a:endParaRPr lang="en-US" sz="2800" dirty="0">
              <a:latin typeface="Dagny OT" panose="020B05040202010201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DA547C-46DE-3940-AB15-D9BB7A72596F}"/>
              </a:ext>
            </a:extLst>
          </p:cNvPr>
          <p:cNvSpPr/>
          <p:nvPr/>
        </p:nvSpPr>
        <p:spPr>
          <a:xfrm>
            <a:off x="9535703" y="2775151"/>
            <a:ext cx="13601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CA" sz="2000" dirty="0">
                <a:latin typeface="Dagny OT" panose="020B0504020201020104" pitchFamily="34" charset="0"/>
                <a:ea typeface="Helvetica Light" charset="0"/>
                <a:cs typeface="Helvetica Light" charset="0"/>
              </a:rPr>
              <a:t>Customers</a:t>
            </a:r>
            <a:endParaRPr lang="en-US" sz="2000" dirty="0">
              <a:latin typeface="Dagny OT" panose="020B0504020201020104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9003291" y="2975206"/>
            <a:ext cx="468805" cy="1054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8915401" y="3175261"/>
            <a:ext cx="674914" cy="9068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8218714" y="1992086"/>
            <a:ext cx="1253383" cy="8123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ADA547C-46DE-3940-AB15-D9BB7A72596F}"/>
              </a:ext>
            </a:extLst>
          </p:cNvPr>
          <p:cNvSpPr/>
          <p:nvPr/>
        </p:nvSpPr>
        <p:spPr>
          <a:xfrm>
            <a:off x="1237971" y="3493028"/>
            <a:ext cx="10748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CA" sz="2000" dirty="0">
                <a:latin typeface="Dagny OT" panose="020B0504020201020104" pitchFamily="34" charset="0"/>
                <a:ea typeface="Helvetica Light" charset="0"/>
                <a:cs typeface="Helvetica Light" charset="0"/>
              </a:rPr>
              <a:t>Clusters</a:t>
            </a:r>
            <a:endParaRPr lang="en-US" sz="2000" dirty="0">
              <a:latin typeface="Dagny OT" panose="020B0504020201020104" pitchFamily="34" charset="0"/>
            </a:endParaRPr>
          </a:p>
        </p:txBody>
      </p:sp>
      <p:cxnSp>
        <p:nvCxnSpPr>
          <p:cNvPr id="22" name="Straight Arrow Connector 21"/>
          <p:cNvCxnSpPr>
            <a:stCxn id="21" idx="3"/>
          </p:cNvCxnSpPr>
          <p:nvPr/>
        </p:nvCxnSpPr>
        <p:spPr>
          <a:xfrm flipV="1">
            <a:off x="2312817" y="3628702"/>
            <a:ext cx="1899954" cy="643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198843" y="3893139"/>
            <a:ext cx="4245500" cy="12231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2198843" y="2144487"/>
            <a:ext cx="4670043" cy="13485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65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CLUSTERING METHODS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CA" sz="2400" dirty="0">
                    <a:latin typeface="Dagny OT" panose="020B0504020201020104" pitchFamily="34" charset="0"/>
                  </a:rPr>
                  <a:t>-Means</a:t>
                </a:r>
                <a:endParaRPr lang="en-US" sz="2400" dirty="0">
                  <a:latin typeface="Dagny OT" panose="020B0504020201020104" pitchFamily="34" charset="0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sz="2400" dirty="0">
                    <a:latin typeface="Dagny OT" panose="020B0504020201020104" pitchFamily="34" charset="0"/>
                  </a:rPr>
                  <a:t>Hierarchical Clustering</a:t>
                </a:r>
                <a:endParaRPr lang="en-CA" sz="2400" dirty="0">
                  <a:latin typeface="Dagny OT" panose="020B0504020201020104" pitchFamily="34" charset="0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CA" sz="2400" dirty="0">
                    <a:latin typeface="Dagny OT" panose="020B0504020201020104" pitchFamily="34" charset="0"/>
                  </a:rPr>
                  <a:t>Latent Dirichlet Allocation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CA" sz="2400" dirty="0">
                    <a:latin typeface="Dagny OT" panose="020B0504020201020104" pitchFamily="34" charset="0"/>
                  </a:rPr>
                  <a:t>Expectation-Maximization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CA" sz="2400" dirty="0">
                    <a:latin typeface="Dagny OT" panose="020B0504020201020104" pitchFamily="34" charset="0"/>
                  </a:rPr>
                  <a:t>Balanced Iterative Reducing and Clustering using Hierarchies</a:t>
                </a:r>
                <a:endParaRPr lang="en-US" sz="2400" dirty="0">
                  <a:latin typeface="Dagny OT" panose="020B0504020201020104" pitchFamily="34" charset="0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sz="2400" dirty="0">
                    <a:latin typeface="Dagny OT" panose="020B0504020201020104" pitchFamily="34" charset="0"/>
                  </a:rPr>
                  <a:t>Density-Based Spatial Clustering of Applications with Noise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sz="2400" dirty="0">
                    <a:latin typeface="Dagny OT" panose="020B0504020201020104" pitchFamily="34" charset="0"/>
                  </a:rPr>
                  <a:t>Affinity Propagation</a:t>
                </a:r>
                <a:endParaRPr lang="en-CA" sz="2400" dirty="0">
                  <a:latin typeface="Dagny OT" panose="020B0504020201020104" pitchFamily="34" charset="0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CA" sz="2400" dirty="0">
                    <a:latin typeface="Dagny OT" panose="020B0504020201020104" pitchFamily="34" charset="0"/>
                  </a:rPr>
                  <a:t>Spectral Clustering, etc.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57" t="-1413" b="-18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605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759D0-2A28-FC49-AB6E-CC567864F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BAD DATA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D0A3C-698F-6242-9807-50FB1F125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969062" cy="3581400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CA" dirty="0">
                <a:latin typeface="Dagny OT" panose="020B0504020201020104" pitchFamily="34" charset="77"/>
              </a:rPr>
              <a:t>Does the dataset pass the </a:t>
            </a:r>
            <a:r>
              <a:rPr lang="en-CA" b="1" dirty="0">
                <a:latin typeface="Dagny OT" panose="020B0504020201020104" pitchFamily="34" charset="77"/>
              </a:rPr>
              <a:t>smell test</a:t>
            </a:r>
            <a:r>
              <a:rPr lang="en-CA" dirty="0">
                <a:latin typeface="Dagny OT" panose="020B0504020201020104" pitchFamily="34" charset="77"/>
              </a:rPr>
              <a:t>? (invalid entries, etc.)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CA" sz="200" dirty="0">
              <a:latin typeface="Dagny OT" panose="020B0504020201020104" pitchFamily="34" charset="77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CA" dirty="0">
                <a:latin typeface="Dagny OT" panose="020B0504020201020104" pitchFamily="34" charset="77"/>
              </a:rPr>
              <a:t>Detecting </a:t>
            </a:r>
            <a:r>
              <a:rPr lang="en-CA" b="1" dirty="0">
                <a:latin typeface="Dagny OT" panose="020B0504020201020104" pitchFamily="34" charset="77"/>
              </a:rPr>
              <a:t>lies</a:t>
            </a:r>
            <a:r>
              <a:rPr lang="en-CA" dirty="0">
                <a:latin typeface="Dagny OT" panose="020B0504020201020104" pitchFamily="34" charset="77"/>
              </a:rPr>
              <a:t> and </a:t>
            </a:r>
            <a:r>
              <a:rPr lang="en-CA" b="1" dirty="0">
                <a:latin typeface="Dagny OT" panose="020B0504020201020104" pitchFamily="34" charset="77"/>
              </a:rPr>
              <a:t>mistakes </a:t>
            </a:r>
            <a:r>
              <a:rPr lang="en-CA" dirty="0">
                <a:latin typeface="Dagny OT" panose="020B0504020201020104" pitchFamily="34" charset="77"/>
              </a:rPr>
              <a:t>(reporting errors, use of polarizing language)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CA" sz="200" dirty="0">
              <a:latin typeface="Dagny OT" panose="020B0504020201020104" pitchFamily="34" charset="77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CA" dirty="0">
                <a:latin typeface="Dagny OT" panose="020B0504020201020104" pitchFamily="34" charset="77"/>
              </a:rPr>
              <a:t>Is </a:t>
            </a:r>
            <a:r>
              <a:rPr lang="en-CA" b="1" dirty="0">
                <a:latin typeface="Dagny OT" panose="020B0504020201020104" pitchFamily="34" charset="77"/>
              </a:rPr>
              <a:t>close enough, good enough</a:t>
            </a:r>
            <a:r>
              <a:rPr lang="en-CA" dirty="0">
                <a:latin typeface="Dagny OT" panose="020B0504020201020104" pitchFamily="34" charset="77"/>
              </a:rPr>
              <a:t>?</a:t>
            </a:r>
            <a:r>
              <a:rPr lang="en-CA" sz="2400" dirty="0">
                <a:latin typeface="Dagny OT" panose="020B0504020201020104" pitchFamily="34" charset="77"/>
              </a:rPr>
              <a:t> 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CA" sz="200" dirty="0">
              <a:latin typeface="Dagny OT" panose="020B0504020201020104" pitchFamily="34" charset="77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CA" dirty="0">
                <a:latin typeface="Dagny OT" panose="020B0504020201020104" pitchFamily="34" charset="77"/>
              </a:rPr>
              <a:t>Sources of </a:t>
            </a:r>
            <a:r>
              <a:rPr lang="en-CA" b="1" dirty="0">
                <a:latin typeface="Dagny OT" panose="020B0504020201020104" pitchFamily="34" charset="77"/>
              </a:rPr>
              <a:t>bias</a:t>
            </a:r>
            <a:r>
              <a:rPr lang="en-CA" dirty="0">
                <a:latin typeface="Dagny OT" panose="020B0504020201020104" pitchFamily="34" charset="77"/>
              </a:rPr>
              <a:t> and </a:t>
            </a:r>
            <a:r>
              <a:rPr lang="en-CA" b="1" dirty="0">
                <a:latin typeface="Dagny OT" panose="020B0504020201020104" pitchFamily="34" charset="77"/>
              </a:rPr>
              <a:t>errors</a:t>
            </a:r>
            <a:endParaRPr lang="en-CA" dirty="0">
              <a:latin typeface="Dagny OT" panose="020B0504020201020104" pitchFamily="34" charset="77"/>
            </a:endParaRPr>
          </a:p>
          <a:p>
            <a:pPr algn="just">
              <a:lnSpc>
                <a:spcPct val="100000"/>
              </a:lnSpc>
            </a:pPr>
            <a:endParaRPr lang="en-CA" sz="200" dirty="0">
              <a:latin typeface="Dagny OT" panose="020B0504020201020104" pitchFamily="34" charset="77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CA" dirty="0">
                <a:latin typeface="Dagny OT" panose="020B0504020201020104" pitchFamily="34" charset="77"/>
              </a:rPr>
              <a:t>Seeking </a:t>
            </a:r>
            <a:r>
              <a:rPr lang="en-CA" b="1" dirty="0">
                <a:latin typeface="Dagny OT" panose="020B0504020201020104" pitchFamily="34" charset="77"/>
              </a:rPr>
              <a:t>perfection </a:t>
            </a:r>
            <a:r>
              <a:rPr lang="en-CA" dirty="0">
                <a:latin typeface="Dagny OT" panose="020B0504020201020104" pitchFamily="34" charset="77"/>
              </a:rPr>
              <a:t>(academic, professional, government, service data)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CA" sz="200" dirty="0">
              <a:latin typeface="Dagny OT" panose="020B0504020201020104" pitchFamily="34" charset="77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CA" dirty="0">
                <a:latin typeface="Dagny OT" panose="020B0504020201020104" pitchFamily="34" charset="77"/>
              </a:rPr>
              <a:t>Data science </a:t>
            </a:r>
            <a:r>
              <a:rPr lang="en-CA" b="1" dirty="0">
                <a:latin typeface="Dagny OT" panose="020B0504020201020104" pitchFamily="34" charset="77"/>
              </a:rPr>
              <a:t>pitfalls: </a:t>
            </a:r>
            <a:r>
              <a:rPr lang="en-CA" dirty="0">
                <a:latin typeface="Dagny OT" panose="020B0504020201020104" pitchFamily="34" charset="77"/>
              </a:rPr>
              <a:t>analysis without understanding, using only one tool (by choice/fiat), analysis for the sake of analysis, unrealistic expectations of data science, it’s on a need-to-know basis and you don’t need to know.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CA" sz="2400" dirty="0">
              <a:latin typeface="Dagny OT" panose="020B0504020201020104" pitchFamily="34" charset="77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8949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29A21A-09A8-DB4E-B9DD-E0C07AE62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OVERFITTING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99B09E35-95D9-E842-98C5-539FE77D3A4A}"/>
              </a:ext>
            </a:extLst>
          </p:cNvPr>
          <p:cNvSpPr txBox="1">
            <a:spLocks/>
          </p:cNvSpPr>
          <p:nvPr/>
        </p:nvSpPr>
        <p:spPr>
          <a:xfrm>
            <a:off x="974269" y="5476868"/>
            <a:ext cx="3018279" cy="372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Dagny OT" panose="020B0504020201020104" pitchFamily="34" charset="77"/>
              </a:rPr>
              <a:t>underfit</a:t>
            </a: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A9F71D7D-D177-0B4B-A5B8-883443B3B988}"/>
              </a:ext>
            </a:extLst>
          </p:cNvPr>
          <p:cNvSpPr txBox="1">
            <a:spLocks/>
          </p:cNvSpPr>
          <p:nvPr/>
        </p:nvSpPr>
        <p:spPr>
          <a:xfrm>
            <a:off x="4944211" y="5476868"/>
            <a:ext cx="3018279" cy="372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Dagny OT" panose="020B0504020201020104" pitchFamily="34" charset="77"/>
              </a:rPr>
              <a:t>just right</a:t>
            </a: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6BE6DDD9-35E0-D640-A278-421C1475F7FE}"/>
              </a:ext>
            </a:extLst>
          </p:cNvPr>
          <p:cNvSpPr txBox="1">
            <a:spLocks/>
          </p:cNvSpPr>
          <p:nvPr/>
        </p:nvSpPr>
        <p:spPr>
          <a:xfrm>
            <a:off x="8914153" y="5491800"/>
            <a:ext cx="3018279" cy="372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Dagny OT" panose="020B0504020201020104" pitchFamily="34" charset="77"/>
              </a:rPr>
              <a:t>overfit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A1C6F87-1D2D-B440-8E73-354A96520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89" y="2226276"/>
            <a:ext cx="11107721" cy="318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86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BIG DATA VS. SMALL DATA</a:t>
            </a:r>
            <a:endParaRPr lang="en-US" sz="2399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latin typeface="Dagny OT" panose="020B0504020201020104" pitchFamily="34" charset="77"/>
              </a:rPr>
              <a:t>What is the main difference? </a:t>
            </a:r>
          </a:p>
          <a:p>
            <a:pPr lvl="1" algn="just">
              <a:lnSpc>
                <a:spcPct val="100000"/>
              </a:lnSpc>
              <a:buFont typeface="Wingdings" pitchFamily="2" charset="2"/>
              <a:buChar char="§"/>
            </a:pPr>
            <a:r>
              <a:rPr lang="en-US" i="0" dirty="0">
                <a:latin typeface="Dagny OT" panose="020B0504020201020104" pitchFamily="34" charset="77"/>
              </a:rPr>
              <a:t>datasets are </a:t>
            </a:r>
            <a:r>
              <a:rPr lang="en-US" b="1" i="0" dirty="0">
                <a:latin typeface="Dagny OT" panose="020B0504020201020104" pitchFamily="34" charset="77"/>
              </a:rPr>
              <a:t>LARGE</a:t>
            </a:r>
          </a:p>
          <a:p>
            <a:pPr lvl="1" algn="just">
              <a:lnSpc>
                <a:spcPct val="100000"/>
              </a:lnSpc>
              <a:buFont typeface="Wingdings" pitchFamily="2" charset="2"/>
              <a:buChar char="§"/>
            </a:pPr>
            <a:r>
              <a:rPr lang="en-US" i="0" dirty="0">
                <a:latin typeface="Dagny OT" panose="020B0504020201020104" pitchFamily="34" charset="77"/>
              </a:rPr>
              <a:t>issues: collection, capture, access, storage, analysis, visualization</a:t>
            </a:r>
          </a:p>
          <a:p>
            <a:pPr lvl="1" algn="just">
              <a:lnSpc>
                <a:spcPct val="100000"/>
              </a:lnSpc>
            </a:pPr>
            <a:endParaRPr lang="en-US" sz="500" dirty="0">
              <a:latin typeface="Dagny OT" panose="020B0504020201020104" pitchFamily="34" charset="77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latin typeface="Dagny OT" panose="020B0504020201020104" pitchFamily="34" charset="77"/>
              </a:rPr>
              <a:t>Where does the data come from? </a:t>
            </a:r>
          </a:p>
          <a:p>
            <a:pPr lvl="1" algn="just">
              <a:lnSpc>
                <a:spcPct val="100000"/>
              </a:lnSpc>
              <a:buFont typeface="Wingdings" pitchFamily="2" charset="2"/>
              <a:buChar char="§"/>
            </a:pPr>
            <a:r>
              <a:rPr lang="en-US" i="0" dirty="0">
                <a:latin typeface="Dagny OT" panose="020B0504020201020104" pitchFamily="34" charset="77"/>
              </a:rPr>
              <a:t>technology advances are lifting the limits on data processing speeds</a:t>
            </a:r>
          </a:p>
          <a:p>
            <a:pPr lvl="1" algn="just">
              <a:lnSpc>
                <a:spcPct val="100000"/>
              </a:lnSpc>
              <a:buFont typeface="Wingdings" pitchFamily="2" charset="2"/>
              <a:buChar char="§"/>
            </a:pPr>
            <a:r>
              <a:rPr lang="en-US" i="0" dirty="0">
                <a:latin typeface="Dagny OT" panose="020B0504020201020104" pitchFamily="34" charset="77"/>
              </a:rPr>
              <a:t>information-sensing, mobile devices, cameras and wireless networks</a:t>
            </a:r>
          </a:p>
          <a:p>
            <a:pPr lvl="1" algn="just">
              <a:lnSpc>
                <a:spcPct val="100000"/>
              </a:lnSpc>
            </a:pPr>
            <a:endParaRPr lang="en-US" sz="500" dirty="0">
              <a:latin typeface="Dagny OT" panose="020B0504020201020104" pitchFamily="34" charset="77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latin typeface="Dagny OT" panose="020B0504020201020104" pitchFamily="34" charset="77"/>
              </a:rPr>
              <a:t>What are the challenges? </a:t>
            </a:r>
          </a:p>
          <a:p>
            <a:pPr lvl="1" algn="just">
              <a:lnSpc>
                <a:spcPct val="100000"/>
              </a:lnSpc>
              <a:buFont typeface="Wingdings" pitchFamily="2" charset="2"/>
              <a:buChar char="§"/>
            </a:pPr>
            <a:r>
              <a:rPr lang="en-US" i="0" dirty="0">
                <a:latin typeface="Dagny OT" panose="020B0504020201020104" pitchFamily="34" charset="77"/>
              </a:rPr>
              <a:t>most techniques were built for very small dataset</a:t>
            </a:r>
          </a:p>
          <a:p>
            <a:pPr lvl="1" algn="just">
              <a:lnSpc>
                <a:spcPct val="100000"/>
              </a:lnSpc>
              <a:buFont typeface="Wingdings" pitchFamily="2" charset="2"/>
              <a:buChar char="§"/>
            </a:pPr>
            <a:r>
              <a:rPr lang="en-US" i="0" dirty="0">
                <a:latin typeface="Dagny OT" panose="020B0504020201020104" pitchFamily="34" charset="77"/>
              </a:rPr>
              <a:t>direct approach will leave the best analyst waiting years for results</a:t>
            </a:r>
          </a:p>
        </p:txBody>
      </p:sp>
    </p:spTree>
    <p:extLst>
      <p:ext uri="{BB962C8B-B14F-4D97-AF65-F5344CB8AC3E}">
        <p14:creationId xmlns:p14="http://schemas.microsoft.com/office/powerpoint/2010/main" val="298869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9927021" cy="1485900"/>
          </a:xfrm>
        </p:spPr>
        <p:txBody>
          <a:bodyPr/>
          <a:lstStyle/>
          <a:p>
            <a:r>
              <a:rPr lang="en-US" b="1" dirty="0"/>
              <a:t>APPROPRIATENESS &amp; TRANSFERABILITY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Dagny OT" panose="020B0504020201020104" pitchFamily="34" charset="77"/>
              </a:rPr>
              <a:t>Data Science methods are </a:t>
            </a:r>
            <a:r>
              <a:rPr lang="en-US" sz="2400" b="1" dirty="0">
                <a:latin typeface="Dagny OT" panose="020B0504020201020104" pitchFamily="34" charset="77"/>
              </a:rPr>
              <a:t>not</a:t>
            </a:r>
            <a:r>
              <a:rPr lang="en-US" sz="2400" dirty="0">
                <a:latin typeface="Dagny OT" panose="020B0504020201020104" pitchFamily="34" charset="77"/>
              </a:rPr>
              <a:t> appropriate if: </a:t>
            </a:r>
          </a:p>
          <a:p>
            <a:pPr lvl="1" algn="just">
              <a:lnSpc>
                <a:spcPct val="100000"/>
              </a:lnSpc>
              <a:buFont typeface="Wingdings" pitchFamily="2" charset="2"/>
              <a:buChar char="§"/>
            </a:pPr>
            <a:r>
              <a:rPr lang="en-US" i="0" dirty="0">
                <a:latin typeface="Dagny OT" panose="020B0504020201020104" pitchFamily="34" charset="77"/>
              </a:rPr>
              <a:t>if one absolutely must use an existing (</a:t>
            </a:r>
            <a:r>
              <a:rPr lang="en-US" b="1" i="0" dirty="0">
                <a:latin typeface="Dagny OT" panose="020B0504020201020104" pitchFamily="34" charset="77"/>
              </a:rPr>
              <a:t>legacy</a:t>
            </a:r>
            <a:r>
              <a:rPr lang="en-US" i="0" dirty="0">
                <a:latin typeface="Dagny OT" panose="020B0504020201020104" pitchFamily="34" charset="77"/>
              </a:rPr>
              <a:t>) datasets instead of an ideal dataset (“it’s the best data we have!”)</a:t>
            </a:r>
            <a:endParaRPr lang="en-US" sz="100" i="0" dirty="0">
              <a:latin typeface="Dagny OT" panose="020B0504020201020104" pitchFamily="34" charset="77"/>
            </a:endParaRP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i="0" dirty="0">
                <a:latin typeface="Dagny OT" panose="020B0504020201020104" pitchFamily="34" charset="77"/>
              </a:rPr>
              <a:t>the dataset has attributes that usefully predict a value of interest, but which are not available when a prediction is required </a:t>
            </a:r>
            <a:endParaRPr lang="en-US" sz="500" dirty="0">
              <a:latin typeface="Dagny OT" panose="020B0504020201020104" pitchFamily="34" charset="77"/>
            </a:endParaRPr>
          </a:p>
          <a:p>
            <a:pPr lvl="1" algn="just">
              <a:lnSpc>
                <a:spcPct val="100000"/>
              </a:lnSpc>
              <a:buFont typeface="Wingdings" pitchFamily="2" charset="2"/>
              <a:buChar char="§"/>
            </a:pPr>
            <a:r>
              <a:rPr lang="en-US" i="0" dirty="0">
                <a:latin typeface="Dagny OT" panose="020B0504020201020104" pitchFamily="34" charset="77"/>
              </a:rPr>
              <a:t>if one will attempt to predict class membership using an unsupervised learning algorithm</a:t>
            </a:r>
          </a:p>
          <a:p>
            <a:pPr lvl="1" algn="just">
              <a:lnSpc>
                <a:spcPct val="100000"/>
              </a:lnSpc>
              <a:buFont typeface="Wingdings" pitchFamily="2" charset="2"/>
              <a:buChar char="§"/>
            </a:pPr>
            <a:endParaRPr lang="en-US" sz="500" i="0" dirty="0">
              <a:latin typeface="Dagny OT" panose="020B0504020201020104" pitchFamily="34" charset="77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Dagny OT" panose="020B0504020201020104" pitchFamily="34" charset="77"/>
              </a:rPr>
              <a:t>If data/model is used in other contexts, or to make predictions depending on attributes without data, validating the results is impossible.</a:t>
            </a:r>
          </a:p>
          <a:p>
            <a:pPr lvl="1" algn="just">
              <a:lnSpc>
                <a:spcPct val="100000"/>
              </a:lnSpc>
              <a:buFont typeface="Wingdings" pitchFamily="2" charset="2"/>
              <a:buChar char="§"/>
            </a:pPr>
            <a:r>
              <a:rPr lang="en-US" b="1" i="0" dirty="0">
                <a:latin typeface="Dagny OT" panose="020B0504020201020104" pitchFamily="34" charset="77"/>
              </a:rPr>
              <a:t>Example:</a:t>
            </a:r>
            <a:r>
              <a:rPr lang="en-US" i="0" dirty="0">
                <a:latin typeface="Dagny OT" panose="020B0504020201020104" pitchFamily="34" charset="77"/>
              </a:rPr>
              <a:t> can we use a model that predicts mortgage defaulters to also predict car loan defaulters?</a:t>
            </a:r>
          </a:p>
          <a:p>
            <a:pPr lvl="1" algn="just">
              <a:lnSpc>
                <a:spcPct val="100000"/>
              </a:lnSpc>
              <a:buFont typeface="Wingdings" pitchFamily="2" charset="2"/>
              <a:buChar char="§"/>
            </a:pPr>
            <a:endParaRPr lang="en-US" i="0" dirty="0">
              <a:latin typeface="Dagny OT" panose="020B05040202010201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0360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BIASES, FALLACIES &amp; INTERPRETATION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6000"/>
                <a:ext cx="10084676" cy="3581400"/>
              </a:xfrm>
            </p:spPr>
            <p:txBody>
              <a:bodyPr numCol="2">
                <a:no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Dagny OT" panose="020B0504020201020104" pitchFamily="34" charset="77"/>
                  </a:rPr>
                  <a:t>Correlation is not causation</a:t>
                </a:r>
              </a:p>
              <a:p>
                <a:pPr marL="0" indent="0">
                  <a:buNone/>
                </a:pPr>
                <a:endParaRPr lang="en-US" sz="500" dirty="0">
                  <a:latin typeface="Dagny OT" panose="020B0504020201020104" pitchFamily="34" charset="77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Dagny OT" panose="020B0504020201020104" pitchFamily="34" charset="77"/>
                  </a:rPr>
                  <a:t>Extreme patterns can mislead</a:t>
                </a:r>
              </a:p>
              <a:p>
                <a:pPr marL="0" indent="0">
                  <a:buNone/>
                </a:pPr>
                <a:endParaRPr lang="en-US" sz="500" dirty="0">
                  <a:latin typeface="Dagny OT" panose="020B0504020201020104" pitchFamily="34" charset="77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Dagny OT" panose="020B0504020201020104" pitchFamily="34" charset="77"/>
                  </a:rPr>
                  <a:t>Stay within a study's range</a:t>
                </a:r>
              </a:p>
              <a:p>
                <a:pPr marL="0" indent="0">
                  <a:buNone/>
                </a:pPr>
                <a:endParaRPr lang="en-US" sz="500" dirty="0">
                  <a:latin typeface="Dagny OT" panose="020B0504020201020104" pitchFamily="34" charset="77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Dagny OT" panose="020B0504020201020104" pitchFamily="34" charset="77"/>
                  </a:rPr>
                  <a:t>Keep the base rate in mind</a:t>
                </a:r>
              </a:p>
              <a:p>
                <a:pPr marL="0" indent="0">
                  <a:buNone/>
                </a:pPr>
                <a:endParaRPr lang="en-US" sz="500" dirty="0">
                  <a:latin typeface="Dagny OT" panose="020B0504020201020104" pitchFamily="34" charset="77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Dagny OT" panose="020B0504020201020104" pitchFamily="34" charset="77"/>
                  </a:rPr>
                  <a:t>Odd stuff happens (Simpson's Paradox)</a:t>
                </a:r>
              </a:p>
              <a:p>
                <a:pPr marL="0" indent="0">
                  <a:buNone/>
                </a:pPr>
                <a:endParaRPr lang="en-US" sz="500" dirty="0">
                  <a:latin typeface="Dagny OT" panose="020B0504020201020104" pitchFamily="34" charset="77"/>
                </a:endParaRPr>
              </a:p>
              <a:p>
                <a:pPr marL="0" indent="0">
                  <a:buNone/>
                </a:pPr>
                <a:endParaRPr lang="en-US" dirty="0">
                  <a:latin typeface="Dagny OT" panose="020B0504020201020104" pitchFamily="34" charset="77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Dagny OT" panose="020B0504020201020104" pitchFamily="34" charset="77"/>
                  </a:rPr>
                  <a:t>Randomness plays a role</a:t>
                </a:r>
              </a:p>
              <a:p>
                <a:pPr marL="0" indent="0">
                  <a:buNone/>
                </a:pPr>
                <a:endParaRPr lang="en-US" sz="500" dirty="0">
                  <a:latin typeface="Dagny OT" panose="020B0504020201020104" pitchFamily="34" charset="77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Dagny OT" panose="020B0504020201020104" pitchFamily="34" charset="77"/>
                  </a:rPr>
                  <a:t>Human component to any analytical activity</a:t>
                </a:r>
                <a:endParaRPr lang="en-US" sz="2400" dirty="0">
                  <a:latin typeface="Dagny OT" panose="020B0504020201020104" pitchFamily="34" charset="77"/>
                </a:endParaRPr>
              </a:p>
              <a:p>
                <a:pPr marL="0" indent="0">
                  <a:buNone/>
                </a:pPr>
                <a:endParaRPr lang="en-US" sz="500" dirty="0">
                  <a:latin typeface="Dagny OT" panose="020B0504020201020104" pitchFamily="34" charset="77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Dagny OT" panose="020B0504020201020104" pitchFamily="34" charset="77"/>
                  </a:rPr>
                  <a:t>Small effects can be (statistically) significant</a:t>
                </a:r>
              </a:p>
              <a:p>
                <a:pPr marL="0" indent="0">
                  <a:buNone/>
                </a:pPr>
                <a:endParaRPr lang="en-US" sz="500" dirty="0">
                  <a:latin typeface="Dagny OT" panose="020B0504020201020104" pitchFamily="34" charset="77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Dagny OT" panose="020B0504020201020104" pitchFamily="34" charset="77"/>
                  </a:rPr>
                  <a:t>Beware of sacrosanct statistics 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latin typeface="Dagny OT" panose="020B0504020201020104" pitchFamily="34" charset="77"/>
                  </a:rPr>
                  <a:t>-value, etc.).</a:t>
                </a:r>
              </a:p>
              <a:p>
                <a:pPr marL="0" indent="0">
                  <a:buNone/>
                </a:pPr>
                <a:endParaRPr lang="en-US" sz="500" dirty="0">
                  <a:latin typeface="Dagny OT" panose="020B0504020201020104" pitchFamily="34" charset="77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Dagny OT" panose="020B0504020201020104" pitchFamily="34" charset="77"/>
                  </a:rPr>
                  <a:t>Does bias necessarily invalidate the results?</a:t>
                </a:r>
              </a:p>
              <a:p>
                <a:pPr marL="0" indent="0">
                  <a:buNone/>
                </a:pPr>
                <a:endParaRPr lang="en-US" dirty="0">
                  <a:latin typeface="Dagny OT" panose="020B0504020201020104" pitchFamily="34" charset="77"/>
                </a:endParaRPr>
              </a:p>
              <a:p>
                <a:pPr marL="0" indent="0">
                  <a:buNone/>
                </a:pPr>
                <a:endParaRPr lang="en-US" sz="2400" dirty="0">
                  <a:latin typeface="Dagny OT" panose="020B0504020201020104" pitchFamily="34" charset="77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6000"/>
                <a:ext cx="10084676" cy="3581400"/>
              </a:xfrm>
              <a:blipFill>
                <a:blip r:embed="rId2"/>
                <a:stretch>
                  <a:fillRect l="-630" t="-1413" r="-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E5FB659-7EB8-A744-8B72-72D2E6530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2483" y="72247"/>
            <a:ext cx="995782" cy="79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43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STATISTICAL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Patrick Boily</a:t>
            </a:r>
            <a:br>
              <a:rPr lang="en-US" dirty="0"/>
            </a:br>
            <a:r>
              <a:rPr lang="en-US" dirty="0"/>
              <a:t>Data Action Lab | uOttawa | </a:t>
            </a:r>
            <a:r>
              <a:rPr lang="en-US" dirty="0" err="1"/>
              <a:t>Idlewyld</a:t>
            </a:r>
            <a:r>
              <a:rPr lang="en-US" dirty="0"/>
              <a:t> Analytics</a:t>
            </a:r>
          </a:p>
          <a:p>
            <a:endParaRPr lang="en-US" dirty="0"/>
          </a:p>
        </p:txBody>
      </p:sp>
      <p:sp>
        <p:nvSpPr>
          <p:cNvPr id="4" name="Subtitle 9">
            <a:extLst>
              <a:ext uri="{FF2B5EF4-FFF2-40B4-BE49-F238E27FC236}">
                <a16:creationId xmlns:a16="http://schemas.microsoft.com/office/drawing/2014/main" id="{3078490D-D3D9-754B-9A5D-D14606AE2662}"/>
              </a:ext>
            </a:extLst>
          </p:cNvPr>
          <p:cNvSpPr txBox="1">
            <a:spLocks/>
          </p:cNvSpPr>
          <p:nvPr/>
        </p:nvSpPr>
        <p:spPr>
          <a:xfrm>
            <a:off x="5360327" y="6537434"/>
            <a:ext cx="6831673" cy="32056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[with files from Jen </a:t>
            </a:r>
            <a:r>
              <a:rPr lang="en-US" sz="1600" dirty="0" err="1"/>
              <a:t>Schellinck</a:t>
            </a:r>
            <a:r>
              <a:rPr lang="en-US" sz="1600" dirty="0"/>
              <a:t> | </a:t>
            </a:r>
            <a:r>
              <a:rPr lang="en-US" sz="1600" dirty="0" err="1"/>
              <a:t>Sysabee</a:t>
            </a:r>
            <a:r>
              <a:rPr lang="en-US" sz="16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8858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286000"/>
            <a:ext cx="10084677" cy="358140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latin typeface="Dagny OT" panose="020B0504020201020104" pitchFamily="34" charset="77"/>
              </a:rPr>
              <a:t>The central Data Science/Machine Learning problem is: 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>
                <a:latin typeface="Dagny OT" panose="020B0504020201020104" pitchFamily="34" charset="77"/>
              </a:rPr>
              <a:t>can </a:t>
            </a:r>
            <a:r>
              <a:rPr lang="en-US" sz="2400" b="1" dirty="0">
                <a:solidFill>
                  <a:schemeClr val="accent3"/>
                </a:solidFill>
                <a:latin typeface="Dagny OT" panose="020B0504020201020104" pitchFamily="34" charset="77"/>
              </a:rPr>
              <a:t>(should) </a:t>
            </a:r>
            <a:r>
              <a:rPr lang="en-US" sz="2400" b="1" dirty="0">
                <a:latin typeface="Dagny OT" panose="020B0504020201020104" pitchFamily="34" charset="77"/>
              </a:rPr>
              <a:t>we design algorithms that can learn?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500" b="1" dirty="0">
              <a:latin typeface="Dagny OT" panose="020B0504020201020104" pitchFamily="34" charset="7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500" b="1" dirty="0">
              <a:latin typeface="Dagny OT" panose="020B0504020201020104" pitchFamily="34" charset="7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Dagny OT" panose="020B0504020201020104" pitchFamily="34" charset="77"/>
              </a:rPr>
              <a:t>Supervised Learning </a:t>
            </a:r>
            <a:r>
              <a:rPr lang="en-US" sz="2400" dirty="0">
                <a:latin typeface="Dagny OT" panose="020B0504020201020104" pitchFamily="34" charset="77"/>
              </a:rPr>
              <a:t>(</a:t>
            </a:r>
            <a:r>
              <a:rPr lang="en-US" sz="2400" dirty="0">
                <a:solidFill>
                  <a:schemeClr val="accent3"/>
                </a:solidFill>
                <a:latin typeface="Dagny OT" panose="020B0504020201020104" pitchFamily="34" charset="77"/>
              </a:rPr>
              <a:t>learning with a teacher</a:t>
            </a:r>
            <a:r>
              <a:rPr lang="en-US" sz="2400" dirty="0">
                <a:latin typeface="Dagny OT" panose="020B0504020201020104" pitchFamily="34" charset="77"/>
              </a:rPr>
              <a:t>)</a:t>
            </a:r>
          </a:p>
          <a:p>
            <a:pPr lvl="1" algn="l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2000" i="0" dirty="0">
                <a:latin typeface="Dagny OT" panose="020B0504020201020104" pitchFamily="34" charset="77"/>
              </a:rPr>
              <a:t>classification, regression, rankings, recommendations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2000" i="0" dirty="0">
                <a:latin typeface="Dagny OT" panose="020B0504020201020104" pitchFamily="34" charset="77"/>
              </a:rPr>
              <a:t>uses </a:t>
            </a:r>
            <a:r>
              <a:rPr lang="en-US" sz="2000" b="1" i="0" dirty="0">
                <a:latin typeface="Dagny OT" panose="020B0504020201020104" pitchFamily="34" charset="77"/>
              </a:rPr>
              <a:t>labeled</a:t>
            </a:r>
            <a:r>
              <a:rPr lang="en-US" sz="2000" i="0" dirty="0">
                <a:latin typeface="Dagny OT" panose="020B0504020201020104" pitchFamily="34" charset="77"/>
              </a:rPr>
              <a:t> </a:t>
            </a:r>
            <a:r>
              <a:rPr lang="en-US" sz="2000" b="1" i="0" dirty="0">
                <a:latin typeface="Dagny OT" panose="020B0504020201020104" pitchFamily="34" charset="77"/>
              </a:rPr>
              <a:t>training data</a:t>
            </a:r>
            <a:r>
              <a:rPr lang="en-US" sz="2000" i="0" dirty="0">
                <a:latin typeface="Dagny OT" panose="020B0504020201020104" pitchFamily="34" charset="77"/>
              </a:rPr>
              <a:t> (</a:t>
            </a:r>
            <a:r>
              <a:rPr lang="en-US" sz="2000" i="0" dirty="0">
                <a:solidFill>
                  <a:schemeClr val="accent3"/>
                </a:solidFill>
                <a:latin typeface="Dagny OT" panose="020B0504020201020104" pitchFamily="34" charset="77"/>
              </a:rPr>
              <a:t>student gives an answer to each test question based on what they learned from worked-out examples</a:t>
            </a:r>
            <a:r>
              <a:rPr lang="en-US" sz="2000" i="0" dirty="0">
                <a:latin typeface="Dagny OT" panose="020B0504020201020104" pitchFamily="34" charset="77"/>
              </a:rPr>
              <a:t>) 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2000" i="0" dirty="0">
                <a:latin typeface="Dagny OT" panose="020B0504020201020104" pitchFamily="34" charset="77"/>
              </a:rPr>
              <a:t>performance is evaluated using </a:t>
            </a:r>
            <a:r>
              <a:rPr lang="en-US" sz="2000" b="1" i="0" dirty="0">
                <a:latin typeface="Dagny OT" panose="020B0504020201020104" pitchFamily="34" charset="77"/>
              </a:rPr>
              <a:t>testing data </a:t>
            </a:r>
            <a:r>
              <a:rPr lang="en-US" sz="2000" i="0" dirty="0">
                <a:latin typeface="Dagny OT" panose="020B0504020201020104" pitchFamily="34" charset="77"/>
              </a:rPr>
              <a:t>(</a:t>
            </a:r>
            <a:r>
              <a:rPr lang="en-US" sz="2000" i="0" dirty="0">
                <a:solidFill>
                  <a:schemeClr val="accent3"/>
                </a:solidFill>
                <a:latin typeface="Dagny OT" panose="020B0504020201020104" pitchFamily="34" charset="77"/>
              </a:rPr>
              <a:t>teacher provides the correct answers</a:t>
            </a:r>
            <a:r>
              <a:rPr lang="en-US" sz="2000" i="0" dirty="0">
                <a:latin typeface="Dagny OT" panose="020B0504020201020104" pitchFamily="34" charset="77"/>
              </a:rPr>
              <a:t>)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i="0" dirty="0">
                <a:latin typeface="Dagny OT" panose="020B0504020201020104" pitchFamily="34" charset="77"/>
              </a:rPr>
              <a:t>a </a:t>
            </a:r>
            <a:r>
              <a:rPr lang="en-US" b="1" i="0" dirty="0">
                <a:latin typeface="Dagny OT" panose="020B0504020201020104" pitchFamily="34" charset="77"/>
              </a:rPr>
              <a:t>target</a:t>
            </a:r>
            <a:r>
              <a:rPr lang="en-US" i="0" dirty="0">
                <a:latin typeface="Dagny OT" panose="020B0504020201020104" pitchFamily="34" charset="77"/>
              </a:rPr>
              <a:t> exists against which to train the model</a:t>
            </a:r>
            <a:endParaRPr lang="en-US" sz="2000" i="0" dirty="0">
              <a:latin typeface="Dagny OT" panose="020B0504020201020104" pitchFamily="34" charset="77"/>
            </a:endParaRPr>
          </a:p>
          <a:p>
            <a:pPr>
              <a:lnSpc>
                <a:spcPct val="100000"/>
              </a:lnSpc>
            </a:pPr>
            <a:endParaRPr lang="en-US" sz="100" dirty="0">
              <a:latin typeface="Dagny OT" panose="020B0504020201020104" pitchFamily="34" charset="77"/>
            </a:endParaRPr>
          </a:p>
          <a:p>
            <a:pPr>
              <a:lnSpc>
                <a:spcPct val="100000"/>
              </a:lnSpc>
            </a:pPr>
            <a:endParaRPr lang="en-US" sz="100" b="1" dirty="0">
              <a:latin typeface="Dagny OT" panose="020B0504020201020104" pitchFamily="34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D3EC54-83A2-1146-85C5-9BEE032EE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2483" y="72247"/>
            <a:ext cx="995782" cy="79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34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139404-F610-E747-9E84-8042241CF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286000"/>
            <a:ext cx="10063655" cy="35814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Dagny OT" panose="020B0504020201020104" pitchFamily="34" charset="77"/>
              </a:rPr>
              <a:t>Unsupervised Learning </a:t>
            </a:r>
            <a:r>
              <a:rPr lang="en-US" sz="2400" dirty="0">
                <a:latin typeface="Dagny OT" panose="020B0504020201020104" pitchFamily="34" charset="77"/>
              </a:rPr>
              <a:t>(</a:t>
            </a:r>
            <a:r>
              <a:rPr lang="en-US" sz="2400" dirty="0">
                <a:solidFill>
                  <a:schemeClr val="accent3"/>
                </a:solidFill>
                <a:latin typeface="Dagny OT" panose="020B0504020201020104" pitchFamily="34" charset="77"/>
              </a:rPr>
              <a:t>grouping similar exercises together as a study aid</a:t>
            </a:r>
            <a:r>
              <a:rPr lang="en-US" sz="2400" dirty="0">
                <a:latin typeface="Dagny OT" panose="020B0504020201020104" pitchFamily="34" charset="77"/>
              </a:rPr>
              <a:t>)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i="0" dirty="0">
                <a:latin typeface="Dagny OT" panose="020B0504020201020104" pitchFamily="34" charset="77"/>
              </a:rPr>
              <a:t>clustering, association rules discovery, link profiling, anomaly detection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i="0" dirty="0">
                <a:latin typeface="Dagny OT" panose="020B0504020201020104" pitchFamily="34" charset="77"/>
              </a:rPr>
              <a:t>uses </a:t>
            </a:r>
            <a:r>
              <a:rPr lang="en-US" b="1" i="0" dirty="0">
                <a:latin typeface="Dagny OT" panose="020B0504020201020104" pitchFamily="34" charset="77"/>
              </a:rPr>
              <a:t>unlabeled</a:t>
            </a:r>
            <a:r>
              <a:rPr lang="en-US" i="0" dirty="0">
                <a:latin typeface="Dagny OT" panose="020B0504020201020104" pitchFamily="34" charset="77"/>
              </a:rPr>
              <a:t> observations (</a:t>
            </a:r>
            <a:r>
              <a:rPr lang="en-US" i="0" dirty="0">
                <a:solidFill>
                  <a:schemeClr val="accent3"/>
                </a:solidFill>
                <a:latin typeface="Dagny OT" panose="020B0504020201020104" pitchFamily="34" charset="77"/>
              </a:rPr>
              <a:t>teacher is not involved</a:t>
            </a:r>
            <a:r>
              <a:rPr lang="en-US" i="0" dirty="0">
                <a:latin typeface="Dagny OT" panose="020B0504020201020104" pitchFamily="34" charset="77"/>
              </a:rPr>
              <a:t>)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i="0" dirty="0">
                <a:latin typeface="Dagny OT" panose="020B0504020201020104" pitchFamily="34" charset="77"/>
              </a:rPr>
              <a:t>accuracy </a:t>
            </a:r>
            <a:r>
              <a:rPr lang="en-US" b="1" i="0" dirty="0">
                <a:latin typeface="Dagny OT" panose="020B0504020201020104" pitchFamily="34" charset="77"/>
              </a:rPr>
              <a:t>cannot</a:t>
            </a:r>
            <a:r>
              <a:rPr lang="en-US" i="0" dirty="0">
                <a:latin typeface="Dagny OT" panose="020B0504020201020104" pitchFamily="34" charset="77"/>
              </a:rPr>
              <a:t> be evaluated (</a:t>
            </a:r>
            <a:r>
              <a:rPr lang="en-US" i="0" dirty="0">
                <a:solidFill>
                  <a:schemeClr val="accent3"/>
                </a:solidFill>
                <a:latin typeface="Dagny OT" panose="020B0504020201020104" pitchFamily="34" charset="77"/>
              </a:rPr>
              <a:t>students might not end up with the same groupings</a:t>
            </a:r>
            <a:r>
              <a:rPr lang="en-US" i="0" dirty="0">
                <a:latin typeface="Dagny OT" panose="020B0504020201020104" pitchFamily="34" charset="77"/>
              </a:rPr>
              <a:t>)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i="0" dirty="0">
                <a:latin typeface="Dagny OT" panose="020B0504020201020104" pitchFamily="34" charset="77"/>
              </a:rPr>
              <a:t>the concept of a target is </a:t>
            </a:r>
            <a:r>
              <a:rPr lang="en-US" b="1" i="0" dirty="0">
                <a:latin typeface="Dagny OT" panose="020B0504020201020104" pitchFamily="34" charset="77"/>
              </a:rPr>
              <a:t>not applicable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500" b="1" dirty="0">
              <a:latin typeface="Dagny OT" panose="020B0504020201020104" pitchFamily="34" charset="77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latin typeface="Dagny OT" panose="020B0504020201020104" pitchFamily="34" charset="77"/>
              </a:rPr>
              <a:t>Others: </a:t>
            </a:r>
          </a:p>
          <a:p>
            <a:pPr lvl="1" algn="just">
              <a:lnSpc>
                <a:spcPct val="100000"/>
              </a:lnSpc>
              <a:buFont typeface="Wingdings" pitchFamily="2" charset="2"/>
              <a:buChar char="§"/>
            </a:pPr>
            <a:r>
              <a:rPr lang="en-US" b="1" i="0" dirty="0">
                <a:latin typeface="Dagny OT" panose="020B0504020201020104" pitchFamily="34" charset="77"/>
              </a:rPr>
              <a:t>semi-supervised learning </a:t>
            </a:r>
            <a:r>
              <a:rPr lang="en-US" i="0" dirty="0">
                <a:latin typeface="Dagny OT" panose="020B0504020201020104" pitchFamily="34" charset="77"/>
              </a:rPr>
              <a:t>(</a:t>
            </a:r>
            <a:r>
              <a:rPr lang="en-US" i="0" dirty="0">
                <a:solidFill>
                  <a:schemeClr val="accent3"/>
                </a:solidFill>
                <a:latin typeface="Dagny OT" panose="020B0504020201020104" pitchFamily="34" charset="77"/>
              </a:rPr>
              <a:t>teacher providing worked-out examples </a:t>
            </a:r>
            <a:r>
              <a:rPr lang="en-US" b="1" i="0" dirty="0">
                <a:solidFill>
                  <a:schemeClr val="accent3"/>
                </a:solidFill>
                <a:latin typeface="Dagny OT" panose="020B0504020201020104" pitchFamily="34" charset="77"/>
              </a:rPr>
              <a:t>and</a:t>
            </a:r>
            <a:r>
              <a:rPr lang="en-US" i="0" dirty="0">
                <a:solidFill>
                  <a:schemeClr val="accent3"/>
                </a:solidFill>
                <a:latin typeface="Dagny OT" panose="020B0504020201020104" pitchFamily="34" charset="77"/>
              </a:rPr>
              <a:t> a list of unsolved problems</a:t>
            </a:r>
            <a:r>
              <a:rPr lang="en-US" i="0" dirty="0">
                <a:latin typeface="Dagny OT" panose="020B0504020201020104" pitchFamily="34" charset="77"/>
                <a:sym typeface="Wingdings"/>
              </a:rPr>
              <a:t>)</a:t>
            </a:r>
          </a:p>
          <a:p>
            <a:pPr lvl="1" algn="just">
              <a:lnSpc>
                <a:spcPct val="100000"/>
              </a:lnSpc>
              <a:buFont typeface="Wingdings" pitchFamily="2" charset="2"/>
              <a:buChar char="§"/>
            </a:pPr>
            <a:r>
              <a:rPr lang="en-US" b="1" i="0" dirty="0">
                <a:latin typeface="Dagny OT" panose="020B0504020201020104" pitchFamily="34" charset="77"/>
              </a:rPr>
              <a:t>reinforcement learning </a:t>
            </a:r>
            <a:r>
              <a:rPr lang="en-US" i="0" dirty="0">
                <a:latin typeface="Dagny OT" panose="020B0504020201020104" pitchFamily="34" charset="77"/>
              </a:rPr>
              <a:t>(</a:t>
            </a:r>
            <a:r>
              <a:rPr lang="en-US" i="0" dirty="0">
                <a:solidFill>
                  <a:schemeClr val="accent3"/>
                </a:solidFill>
                <a:latin typeface="Dagny OT" panose="020B0504020201020104" pitchFamily="34" charset="77"/>
              </a:rPr>
              <a:t>embarking on a Ph.D. with an advisor?</a:t>
            </a:r>
            <a:r>
              <a:rPr lang="en-US" i="0" dirty="0">
                <a:latin typeface="Dagny OT" panose="020B0504020201020104" pitchFamily="34" charset="77"/>
              </a:rPr>
              <a:t>)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CA" sz="2400" dirty="0">
              <a:latin typeface="Dagny OT" panose="020B0504020201020104" pitchFamily="34" charset="77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45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ASSOCIATION RULES BASICS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latin typeface="Dagny OT" panose="020B0504020201020104" pitchFamily="34" charset="77"/>
              </a:rPr>
              <a:t>Association Rule Discovery </a:t>
            </a:r>
            <a:r>
              <a:rPr lang="en-US" sz="2400" dirty="0">
                <a:latin typeface="Dagny OT" panose="020B0504020201020104" pitchFamily="34" charset="77"/>
              </a:rPr>
              <a:t>is a type of unsupervised learning that finds connections among attributes (and combinations of attributes).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CA" sz="500" dirty="0">
              <a:latin typeface="Dagny OT" panose="020B0504020201020104" pitchFamily="34" charset="77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CA" sz="2400" b="1" dirty="0">
                <a:latin typeface="Dagny OT" panose="020B0504020201020104" pitchFamily="34" charset="77"/>
              </a:rPr>
              <a:t>Examples: </a:t>
            </a:r>
          </a:p>
          <a:p>
            <a:pPr lvl="1" algn="just">
              <a:lnSpc>
                <a:spcPct val="100000"/>
              </a:lnSpc>
              <a:buFont typeface="Wingdings" pitchFamily="2" charset="2"/>
              <a:buChar char="§"/>
            </a:pPr>
            <a:r>
              <a:rPr lang="en-CA" i="0" dirty="0">
                <a:latin typeface="Dagny OT" panose="020B0504020201020104" pitchFamily="34" charset="77"/>
              </a:rPr>
              <a:t>bread and milk are often purchased together… is that interesting? </a:t>
            </a:r>
          </a:p>
          <a:p>
            <a:pPr lvl="1" algn="just">
              <a:lnSpc>
                <a:spcPct val="100000"/>
              </a:lnSpc>
              <a:buFont typeface="Wingdings" pitchFamily="2" charset="2"/>
              <a:buChar char="§"/>
            </a:pPr>
            <a:r>
              <a:rPr lang="en-CA" i="0" dirty="0">
                <a:latin typeface="Dagny OT" panose="020B0504020201020104" pitchFamily="34" charset="77"/>
              </a:rPr>
              <a:t>hot dogs and mustard are also often purchased as a pair, but more rarely purchased individually… is that interesting? </a:t>
            </a:r>
          </a:p>
          <a:p>
            <a:pPr algn="just">
              <a:lnSpc>
                <a:spcPct val="100000"/>
              </a:lnSpc>
            </a:pPr>
            <a:endParaRPr lang="en-CA" sz="500" dirty="0">
              <a:latin typeface="Dagny OT" panose="020B0504020201020104" pitchFamily="34" charset="77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CA" sz="2400" dirty="0">
                <a:latin typeface="Dagny OT" panose="020B0504020201020104" pitchFamily="34" charset="77"/>
              </a:rPr>
              <a:t>A supermarket could then have a sale on hot dogs to drive in customers, while raising the price on condiments, to maintain profit margins. </a:t>
            </a:r>
            <a:endParaRPr lang="en-US" sz="2400" dirty="0">
              <a:latin typeface="Dagny OT" panose="020B0504020201020104" pitchFamily="34" charset="77"/>
            </a:endParaRPr>
          </a:p>
          <a:p>
            <a:pPr algn="just"/>
            <a:endParaRPr lang="en-US" sz="100" dirty="0">
              <a:latin typeface="Dagny OT" panose="020B05040202010201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8866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CAUSATION AND CORRELATION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1927" y="0"/>
            <a:ext cx="9720073" cy="314552"/>
          </a:xfrm>
        </p:spPr>
        <p:txBody>
          <a:bodyPr>
            <a:noAutofit/>
          </a:bodyPr>
          <a:lstStyle/>
          <a:p>
            <a:pPr marL="173037" lvl="1" indent="0" algn="r">
              <a:buNone/>
            </a:pPr>
            <a:r>
              <a:rPr lang="en-US" sz="1800" i="0" dirty="0">
                <a:latin typeface="Dagny OT" panose="020B0504020201020104" pitchFamily="34" charset="77"/>
              </a:rPr>
              <a:t>[E. Siegel, </a:t>
            </a:r>
            <a:r>
              <a:rPr lang="en-US" sz="1800" i="0" dirty="0">
                <a:solidFill>
                  <a:schemeClr val="accent3"/>
                </a:solidFill>
                <a:latin typeface="Dagny OT" panose="020B0504020201020104" pitchFamily="34" charset="7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Predictive Analytics: The Power to Predict Who Will Click, Buy, Lie, or Die</a:t>
            </a:r>
            <a:r>
              <a:rPr lang="en-US" sz="1800" i="0" dirty="0">
                <a:latin typeface="Dagny OT" panose="020B0504020201020104" pitchFamily="34" charset="77"/>
              </a:rPr>
              <a:t>]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237474"/>
              </p:ext>
            </p:extLst>
          </p:nvPr>
        </p:nvGraphicFramePr>
        <p:xfrm>
          <a:off x="830318" y="1858688"/>
          <a:ext cx="11256579" cy="3431794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6495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1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dirty="0">
                          <a:effectLst/>
                          <a:latin typeface="Dagny OT" panose="020B0504020201020104" pitchFamily="34" charset="77"/>
                        </a:rPr>
                        <a:t>Insight</a:t>
                      </a:r>
                      <a:endParaRPr lang="en-US" sz="1800" b="1" i="0" dirty="0">
                        <a:solidFill>
                          <a:srgbClr val="000000"/>
                        </a:solidFill>
                        <a:effectLst/>
                        <a:latin typeface="Dagny OT" panose="020B0504020201020104" pitchFamily="34" charset="77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dirty="0">
                          <a:effectLst/>
                          <a:latin typeface="Dagny OT" panose="020B0504020201020104" pitchFamily="34" charset="77"/>
                        </a:rPr>
                        <a:t>Organization</a:t>
                      </a:r>
                      <a:endParaRPr lang="en-US" sz="1800" b="1" i="0" dirty="0">
                        <a:solidFill>
                          <a:srgbClr val="000000"/>
                        </a:solidFill>
                        <a:effectLst/>
                        <a:latin typeface="Dagny OT" panose="020B0504020201020104" pitchFamily="34" charset="77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effectLst/>
                          <a:latin typeface="Dagny OT" panose="020B0504020201020104" pitchFamily="34" charset="77"/>
                        </a:rPr>
                        <a:t>Pop-Tarts before a hurricane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Dagny OT" panose="020B0504020201020104" pitchFamily="34" charset="77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effectLst/>
                          <a:latin typeface="Dagny OT" panose="020B0504020201020104" pitchFamily="34" charset="77"/>
                        </a:rPr>
                        <a:t>Walmart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effectLst/>
                          <a:latin typeface="Dagny OT" panose="020B0504020201020104" pitchFamily="34" charset="77"/>
                        </a:rPr>
                        <a:t>Higher crime, more Uber rides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Dagny OT" panose="020B0504020201020104" pitchFamily="34" charset="77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effectLst/>
                          <a:latin typeface="Dagny OT" panose="020B0504020201020104" pitchFamily="34" charset="77"/>
                        </a:rPr>
                        <a:t>Uber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Dagny OT" panose="020B0504020201020104" pitchFamily="34" charset="77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effectLst/>
                          <a:latin typeface="Dagny OT" panose="020B0504020201020104" pitchFamily="34" charset="77"/>
                        </a:rPr>
                        <a:t>Typing with proper capitalization indicates  creditworthiness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Dagny OT" panose="020B0504020201020104" pitchFamily="34" charset="77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effectLst/>
                          <a:latin typeface="Dagny OT" panose="020B0504020201020104" pitchFamily="34" charset="77"/>
                        </a:rPr>
                        <a:t>A financial services startup company 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Dagny OT" panose="020B0504020201020104" pitchFamily="34" charset="77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effectLst/>
                          <a:latin typeface="Dagny OT" panose="020B0504020201020104" pitchFamily="34" charset="77"/>
                        </a:rPr>
                        <a:t>Users of the Chrome and Firefox browsers make better employees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Dagny OT" panose="020B0504020201020104" pitchFamily="34" charset="77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effectLst/>
                          <a:latin typeface="Dagny OT" panose="020B0504020201020104" pitchFamily="34" charset="77"/>
                        </a:rPr>
                        <a:t>A human resources professional services firm, over employee data from Xerox and other firms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Dagny OT" panose="020B0504020201020104" pitchFamily="34" charset="77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723">
                <a:tc>
                  <a:txBody>
                    <a:bodyPr/>
                    <a:lstStyle/>
                    <a:p>
                      <a:pPr marL="0" marR="0" lvl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effectLst/>
                          <a:latin typeface="Dagny OT" panose="020B0504020201020104" pitchFamily="34" charset="77"/>
                        </a:rPr>
                        <a:t>Men who skip breakfast get more coronary heart disease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Dagny OT" panose="020B0504020201020104" pitchFamily="34" charset="77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effectLst/>
                          <a:latin typeface="Dagny OT" panose="020B0504020201020104" pitchFamily="34" charset="77"/>
                        </a:rPr>
                        <a:t>Harvard University medical researchers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effectLst/>
                          <a:latin typeface="Dagny OT" panose="020B0504020201020104" pitchFamily="34" charset="77"/>
                        </a:rPr>
                        <a:t>More engaged employees have fewer accidents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Dagny OT" panose="020B0504020201020104" pitchFamily="34" charset="77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effectLst/>
                          <a:latin typeface="Dagny OT" panose="020B0504020201020104" pitchFamily="34" charset="77"/>
                        </a:rPr>
                        <a:t>Shell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Dagny OT" panose="020B0504020201020104" pitchFamily="34" charset="77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effectLst/>
                          <a:latin typeface="Dagny OT" panose="020B0504020201020104" pitchFamily="34" charset="77"/>
                        </a:rPr>
                        <a:t>Smart people like curly fries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Dagny OT" panose="020B0504020201020104" pitchFamily="34" charset="77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effectLst/>
                          <a:latin typeface="Dagny OT" panose="020B0504020201020104" pitchFamily="34" charset="77"/>
                        </a:rPr>
                        <a:t>Researchers at the University of Cambridge and Microsoft Research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Dagny OT" panose="020B0504020201020104" pitchFamily="34" charset="77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effectLst/>
                          <a:latin typeface="Dagny OT" panose="020B0504020201020104" pitchFamily="34" charset="77"/>
                        </a:rPr>
                        <a:t>Female-named hurricanes are more deadly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Dagny OT" panose="020B0504020201020104" pitchFamily="34" charset="77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effectLst/>
                          <a:latin typeface="Dagny OT" panose="020B0504020201020104" pitchFamily="34" charset="77"/>
                        </a:rPr>
                        <a:t>University researchers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effectLst/>
                          <a:latin typeface="Dagny OT" panose="020B0504020201020104" pitchFamily="34" charset="77"/>
                        </a:rPr>
                        <a:t>Higher status, less polite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Dagny OT" panose="020B0504020201020104" pitchFamily="34" charset="77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effectLst/>
                          <a:latin typeface="Dagny OT" panose="020B0504020201020104" pitchFamily="34" charset="77"/>
                        </a:rPr>
                        <a:t>Researchers examining Wikipedia behavior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62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1034681" y="54112"/>
            <a:ext cx="10549845" cy="674977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880CA7-A187-4246-A531-F6795B7F0F3A}"/>
              </a:ext>
            </a:extLst>
          </p:cNvPr>
          <p:cNvSpPr txBox="1"/>
          <p:nvPr/>
        </p:nvSpPr>
        <p:spPr>
          <a:xfrm>
            <a:off x="2858813" y="231227"/>
            <a:ext cx="2532993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Dagny OT" panose="020B0504020201020104" pitchFamily="34" charset="77"/>
              </a:rPr>
              <a:t>1,000      10,000    100,000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A7CD70-C798-8A44-BA81-865F1FBB668C}"/>
              </a:ext>
            </a:extLst>
          </p:cNvPr>
          <p:cNvSpPr/>
          <p:nvPr/>
        </p:nvSpPr>
        <p:spPr>
          <a:xfrm>
            <a:off x="809297" y="5903893"/>
            <a:ext cx="384678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Dagny OT" panose="020B0504020201020104" pitchFamily="34" charset="77"/>
              </a:rPr>
              <a:t>Jensen, A.B., Moseley, P.L., </a:t>
            </a:r>
            <a:r>
              <a:rPr lang="en-US" sz="1400" dirty="0" err="1">
                <a:latin typeface="Dagny OT" panose="020B0504020201020104" pitchFamily="34" charset="77"/>
              </a:rPr>
              <a:t>Oprea</a:t>
            </a:r>
            <a:r>
              <a:rPr lang="en-US" sz="1400" dirty="0">
                <a:latin typeface="Dagny OT" panose="020B0504020201020104" pitchFamily="34" charset="77"/>
              </a:rPr>
              <a:t>, T.I., </a:t>
            </a:r>
            <a:r>
              <a:rPr lang="en-US" sz="1400" dirty="0" err="1">
                <a:latin typeface="Dagny OT" panose="020B0504020201020104" pitchFamily="34" charset="77"/>
              </a:rPr>
              <a:t>Ellesøe</a:t>
            </a:r>
            <a:r>
              <a:rPr lang="en-US" sz="1400" dirty="0">
                <a:latin typeface="Dagny OT" panose="020B0504020201020104" pitchFamily="34" charset="77"/>
              </a:rPr>
              <a:t>, S.G., Eriksson, R., </a:t>
            </a:r>
            <a:r>
              <a:rPr lang="en-US" sz="1400" dirty="0" err="1">
                <a:latin typeface="Dagny OT" panose="020B0504020201020104" pitchFamily="34" charset="77"/>
              </a:rPr>
              <a:t>Schmock</a:t>
            </a:r>
            <a:r>
              <a:rPr lang="en-US" sz="1400" dirty="0">
                <a:latin typeface="Dagny OT" panose="020B0504020201020104" pitchFamily="34" charset="77"/>
              </a:rPr>
              <a:t>, H., Jensen, P.B., Jensen, L.J., </a:t>
            </a:r>
            <a:r>
              <a:rPr lang="en-US" sz="1400" dirty="0" err="1">
                <a:latin typeface="Dagny OT" panose="020B0504020201020104" pitchFamily="34" charset="77"/>
              </a:rPr>
              <a:t>Brunak</a:t>
            </a:r>
            <a:r>
              <a:rPr lang="en-US" sz="1400" dirty="0">
                <a:latin typeface="Dagny OT" panose="020B0504020201020104" pitchFamily="34" charset="77"/>
              </a:rPr>
              <a:t>, S. [2014], </a:t>
            </a:r>
            <a:r>
              <a:rPr lang="en-US" sz="1400" i="1" dirty="0">
                <a:latin typeface="Dagny OT" panose="020B0504020201020104" pitchFamily="34" charset="77"/>
              </a:rPr>
              <a:t>Nature Communications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1D5F12-4A54-7347-9B63-86823FA650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2483" y="72247"/>
            <a:ext cx="995782" cy="79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30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CLASSIFICATION OVERVIEW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Dagny OT" panose="020B0504020201020104" pitchFamily="34" charset="77"/>
              </a:rPr>
              <a:t>In </a:t>
            </a:r>
            <a:r>
              <a:rPr lang="en-US" sz="2400" b="1" dirty="0">
                <a:latin typeface="Dagny OT" panose="020B0504020201020104" pitchFamily="34" charset="77"/>
              </a:rPr>
              <a:t>classification</a:t>
            </a:r>
            <a:r>
              <a:rPr lang="en-US" sz="2400" dirty="0">
                <a:latin typeface="Dagny OT" panose="020B0504020201020104" pitchFamily="34" charset="77"/>
              </a:rPr>
              <a:t>, a sample set of data (the </a:t>
            </a:r>
            <a:r>
              <a:rPr lang="en-US" sz="2400" b="1" dirty="0">
                <a:latin typeface="Dagny OT" panose="020B0504020201020104" pitchFamily="34" charset="77"/>
              </a:rPr>
              <a:t>training</a:t>
            </a:r>
            <a:r>
              <a:rPr lang="en-US" sz="2400" dirty="0">
                <a:latin typeface="Dagny OT" panose="020B0504020201020104" pitchFamily="34" charset="77"/>
              </a:rPr>
              <a:t> set) is used to determine rules and patterns that divide the data into pre-determined groups, or classes (supervised learning; predictive analytics).</a:t>
            </a:r>
          </a:p>
          <a:p>
            <a:pPr algn="just">
              <a:lnSpc>
                <a:spcPct val="100000"/>
              </a:lnSpc>
            </a:pPr>
            <a:endParaRPr lang="en-US" sz="1000" dirty="0">
              <a:latin typeface="Dagny OT" panose="020B0504020201020104" pitchFamily="34" charset="77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Dagny OT" panose="020B0504020201020104" pitchFamily="34" charset="77"/>
              </a:rPr>
              <a:t>The training data usually consists of a </a:t>
            </a:r>
            <a:r>
              <a:rPr lang="en-US" sz="2400" b="1" dirty="0">
                <a:latin typeface="Dagny OT" panose="020B0504020201020104" pitchFamily="34" charset="77"/>
              </a:rPr>
              <a:t>randomly </a:t>
            </a:r>
            <a:r>
              <a:rPr lang="en-US" sz="2400" dirty="0">
                <a:latin typeface="Dagny OT" panose="020B0504020201020104" pitchFamily="34" charset="77"/>
              </a:rPr>
              <a:t>selected</a:t>
            </a:r>
            <a:r>
              <a:rPr lang="en-US" sz="2400" b="1" dirty="0">
                <a:latin typeface="Dagny OT" panose="020B0504020201020104" pitchFamily="34" charset="77"/>
              </a:rPr>
              <a:t> </a:t>
            </a:r>
            <a:r>
              <a:rPr lang="en-US" sz="2400" dirty="0">
                <a:latin typeface="Dagny OT" panose="020B0504020201020104" pitchFamily="34" charset="77"/>
              </a:rPr>
              <a:t>subset of the </a:t>
            </a:r>
            <a:r>
              <a:rPr lang="en-US" sz="2400" b="1" dirty="0">
                <a:latin typeface="Dagny OT" panose="020B0504020201020104" pitchFamily="34" charset="77"/>
              </a:rPr>
              <a:t>labeled</a:t>
            </a:r>
            <a:r>
              <a:rPr lang="en-US" sz="2400" dirty="0">
                <a:latin typeface="Dagny OT" panose="020B0504020201020104" pitchFamily="34" charset="77"/>
              </a:rPr>
              <a:t> (target) data.</a:t>
            </a:r>
          </a:p>
          <a:p>
            <a:pPr algn="just">
              <a:lnSpc>
                <a:spcPct val="100000"/>
              </a:lnSpc>
            </a:pPr>
            <a:endParaRPr lang="en-CA" sz="1000" dirty="0">
              <a:latin typeface="Dagny OT" panose="020B0504020201020104" pitchFamily="34" charset="77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CA" sz="2400" b="1" dirty="0">
                <a:latin typeface="Dagny OT" panose="020B0504020201020104" pitchFamily="34" charset="77"/>
              </a:rPr>
              <a:t>Value estimation</a:t>
            </a:r>
            <a:r>
              <a:rPr lang="en-CA" sz="2400" dirty="0">
                <a:latin typeface="Dagny OT" panose="020B0504020201020104" pitchFamily="34" charset="77"/>
              </a:rPr>
              <a:t> (regression) is akin to classification when the target variable is numerical.</a:t>
            </a:r>
            <a:endParaRPr lang="en-US" sz="2400" dirty="0">
              <a:latin typeface="Dagny OT" panose="020B0504020201020104" pitchFamily="34" charset="77"/>
            </a:endParaRPr>
          </a:p>
          <a:p>
            <a:pPr algn="just">
              <a:lnSpc>
                <a:spcPct val="100000"/>
              </a:lnSpc>
            </a:pPr>
            <a:endParaRPr lang="en-US" sz="1000" dirty="0">
              <a:latin typeface="Dagny OT" panose="020B05040202010201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7333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CLASSIFICATION OVERVIEW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CA" sz="2400" dirty="0">
                <a:latin typeface="Dagny OT" panose="020B0504020201020104" pitchFamily="34" charset="77"/>
              </a:rPr>
              <a:t>In the </a:t>
            </a:r>
            <a:r>
              <a:rPr lang="en-CA" sz="2400" b="1" dirty="0">
                <a:latin typeface="Dagny OT" panose="020B0504020201020104" pitchFamily="34" charset="77"/>
              </a:rPr>
              <a:t>testing</a:t>
            </a:r>
            <a:r>
              <a:rPr lang="en-CA" sz="2400" dirty="0">
                <a:latin typeface="Dagny OT" panose="020B0504020201020104" pitchFamily="34" charset="77"/>
              </a:rPr>
              <a:t> phase, the model is used to assign a class to observations for which the label is hidden, but ultimately known (the </a:t>
            </a:r>
            <a:r>
              <a:rPr lang="en-CA" sz="2400" b="1" dirty="0">
                <a:latin typeface="Dagny OT" panose="020B0504020201020104" pitchFamily="34" charset="77"/>
              </a:rPr>
              <a:t>testing</a:t>
            </a:r>
            <a:r>
              <a:rPr lang="en-CA" sz="2400" dirty="0">
                <a:latin typeface="Dagny OT" panose="020B0504020201020104" pitchFamily="34" charset="77"/>
              </a:rPr>
              <a:t> set).  </a:t>
            </a:r>
          </a:p>
          <a:p>
            <a:pPr algn="just">
              <a:lnSpc>
                <a:spcPct val="100000"/>
              </a:lnSpc>
            </a:pPr>
            <a:endParaRPr lang="en-CA" sz="1000" dirty="0">
              <a:latin typeface="Dagny OT" panose="020B0504020201020104" pitchFamily="34" charset="77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CA" sz="2400" dirty="0">
                <a:latin typeface="Dagny OT" panose="020B0504020201020104" pitchFamily="34" charset="77"/>
              </a:rPr>
              <a:t>The performance of a classification model is evaluated on the testing set, </a:t>
            </a:r>
            <a:r>
              <a:rPr lang="en-CA" sz="2400" b="1" dirty="0">
                <a:latin typeface="Dagny OT" panose="020B0504020201020104" pitchFamily="34" charset="77"/>
              </a:rPr>
              <a:t>never</a:t>
            </a:r>
            <a:r>
              <a:rPr lang="en-CA" sz="2400" dirty="0">
                <a:latin typeface="Dagny OT" panose="020B0504020201020104" pitchFamily="34" charset="77"/>
              </a:rPr>
              <a:t> on the training set. </a:t>
            </a:r>
          </a:p>
          <a:p>
            <a:pPr algn="just">
              <a:lnSpc>
                <a:spcPct val="100000"/>
              </a:lnSpc>
            </a:pPr>
            <a:endParaRPr lang="en-CA" sz="1000" dirty="0">
              <a:latin typeface="Dagny OT" panose="020B0504020201020104" pitchFamily="34" charset="77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CA" sz="2400" dirty="0">
                <a:latin typeface="Dagny OT" panose="020B0504020201020104" pitchFamily="34" charset="77"/>
              </a:rPr>
              <a:t>Technical issues include:</a:t>
            </a:r>
          </a:p>
          <a:p>
            <a:pPr lvl="1" algn="just">
              <a:lnSpc>
                <a:spcPct val="100000"/>
              </a:lnSpc>
              <a:buFont typeface="Wingdings" pitchFamily="2" charset="2"/>
              <a:buChar char="§"/>
            </a:pPr>
            <a:r>
              <a:rPr lang="en-CA" i="0" dirty="0">
                <a:latin typeface="Dagny OT" panose="020B0504020201020104" pitchFamily="34" charset="77"/>
              </a:rPr>
              <a:t>selecting the features to include in the model</a:t>
            </a:r>
          </a:p>
          <a:p>
            <a:pPr lvl="1" algn="just">
              <a:lnSpc>
                <a:spcPct val="100000"/>
              </a:lnSpc>
              <a:buFont typeface="Wingdings" pitchFamily="2" charset="2"/>
              <a:buChar char="§"/>
            </a:pPr>
            <a:r>
              <a:rPr lang="en-CA" i="0" dirty="0">
                <a:latin typeface="Dagny OT" panose="020B0504020201020104" pitchFamily="34" charset="77"/>
              </a:rPr>
              <a:t>selecting the algorithm</a:t>
            </a:r>
          </a:p>
          <a:p>
            <a:pPr lvl="1" algn="just">
              <a:lnSpc>
                <a:spcPct val="100000"/>
              </a:lnSpc>
              <a:buFont typeface="Wingdings" pitchFamily="2" charset="2"/>
              <a:buChar char="§"/>
            </a:pPr>
            <a:r>
              <a:rPr lang="en-CA" i="0" dirty="0">
                <a:latin typeface="Dagny OT" panose="020B0504020201020104" pitchFamily="34" charset="77"/>
              </a:rPr>
              <a:t>etc.</a:t>
            </a:r>
            <a:endParaRPr lang="en-US" i="0" dirty="0">
              <a:latin typeface="Dagny OT" panose="020B0504020201020104" pitchFamily="34" charset="77"/>
            </a:endParaRPr>
          </a:p>
          <a:p>
            <a:pPr algn="just"/>
            <a:endParaRPr lang="en-US" sz="1000" dirty="0">
              <a:latin typeface="Dagny OT" panose="020B05040202010201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8528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432A30"/>
      </a:dk2>
      <a:lt2>
        <a:srgbClr val="F2F2F0"/>
      </a:lt2>
      <a:accent1>
        <a:srgbClr val="836C9F"/>
      </a:accent1>
      <a:accent2>
        <a:srgbClr val="BDAB56"/>
      </a:accent2>
      <a:accent3>
        <a:srgbClr val="B0565D"/>
      </a:accent3>
      <a:accent4>
        <a:srgbClr val="55B1BC"/>
      </a:accent4>
      <a:accent5>
        <a:srgbClr val="4D925F"/>
      </a:accent5>
      <a:accent6>
        <a:srgbClr val="E08C4A"/>
      </a:accent6>
      <a:hlink>
        <a:srgbClr val="55B1BC"/>
      </a:hlink>
      <a:folHlink>
        <a:srgbClr val="836C9F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9270AA94-2367-4B1E-B579-26147B222BD0}"/>
    </a:ext>
  </a:extLst>
</a:theme>
</file>

<file path=ppt/theme/theme2.xml><?xml version="1.0" encoding="utf-8"?>
<a:theme xmlns:a="http://schemas.openxmlformats.org/drawingml/2006/main" name="Office Theme">
  <a:themeElements>
    <a:clrScheme name="CFSIcolours 3">
      <a:dk1>
        <a:srgbClr val="23183D"/>
      </a:dk1>
      <a:lt1>
        <a:srgbClr val="FFFFFF"/>
      </a:lt1>
      <a:dk2>
        <a:srgbClr val="385494"/>
      </a:dk2>
      <a:lt2>
        <a:srgbClr val="FFFEFE"/>
      </a:lt2>
      <a:accent1>
        <a:srgbClr val="D41E48"/>
      </a:accent1>
      <a:accent2>
        <a:srgbClr val="E9A12D"/>
      </a:accent2>
      <a:accent3>
        <a:srgbClr val="23183D"/>
      </a:accent3>
      <a:accent4>
        <a:srgbClr val="43B6AE"/>
      </a:accent4>
      <a:accent5>
        <a:srgbClr val="385494"/>
      </a:accent5>
      <a:accent6>
        <a:srgbClr val="70AD47"/>
      </a:accent6>
      <a:hlink>
        <a:srgbClr val="B4B4B3"/>
      </a:hlink>
      <a:folHlink>
        <a:srgbClr val="A1BAC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C320AD1FA7AF49AD3F65A6C6282314" ma:contentTypeVersion="9" ma:contentTypeDescription="Create a new document." ma:contentTypeScope="" ma:versionID="d564e53e0f98fd87682b9204c4437c4d">
  <xsd:schema xmlns:xsd="http://www.w3.org/2001/XMLSchema" xmlns:xs="http://www.w3.org/2001/XMLSchema" xmlns:p="http://schemas.microsoft.com/office/2006/metadata/properties" xmlns:ns2="48e51f69-d585-4695-9488-9f1e0dda2451" targetNamespace="http://schemas.microsoft.com/office/2006/metadata/properties" ma:root="true" ma:fieldsID="7b1e15d5253e333c18bd82bee1244dc0" ns2:_="">
    <xsd:import namespace="48e51f69-d585-4695-9488-9f1e0dda245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e51f69-d585-4695-9488-9f1e0dda24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9371250-3F0A-4DD7-960E-8A2D865DFF0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EDC264-CFF2-4234-A17E-9BCF5601879B}">
  <ds:schemaRefs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www.w3.org/XML/1998/namespace"/>
    <ds:schemaRef ds:uri="48e51f69-d585-4695-9488-9f1e0dda2451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3A655BCA-DF7F-418D-8229-4428A176AF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e51f69-d585-4695-9488-9f1e0dda245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{BB9CB5F5-5485-4A4B-810B-B4E3C4F9CD46}tf10001072</Template>
  <TotalTime>16270</TotalTime>
  <Words>1103</Words>
  <Application>Microsoft Macintosh PowerPoint</Application>
  <PresentationFormat>Widescreen</PresentationFormat>
  <Paragraphs>164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Avenir Next</vt:lpstr>
      <vt:lpstr>Calibri</vt:lpstr>
      <vt:lpstr>Cambria Math</vt:lpstr>
      <vt:lpstr>Dagny OT</vt:lpstr>
      <vt:lpstr>Franklin Gothic Book</vt:lpstr>
      <vt:lpstr>Wingdings</vt:lpstr>
      <vt:lpstr>Crop</vt:lpstr>
      <vt:lpstr>Office Theme</vt:lpstr>
      <vt:lpstr>Introduction to Data Analysis</vt:lpstr>
      <vt:lpstr>STATISTICAL LEARNING</vt:lpstr>
      <vt:lpstr>TYPES OF LEARNING</vt:lpstr>
      <vt:lpstr>TYPES OF LEARNING</vt:lpstr>
      <vt:lpstr>ASSOCIATION RULES BASICS</vt:lpstr>
      <vt:lpstr>CAUSATION AND CORRELATION</vt:lpstr>
      <vt:lpstr>PowerPoint Presentation</vt:lpstr>
      <vt:lpstr>CLASSIFICATION OVERVIEW</vt:lpstr>
      <vt:lpstr>CLASSIFICATION OVERVIEW</vt:lpstr>
      <vt:lpstr>CLASSIFICATION METHODS</vt:lpstr>
      <vt:lpstr>CLUSTERING OVERVIEW</vt:lpstr>
      <vt:lpstr>PowerPoint Presentation</vt:lpstr>
      <vt:lpstr>CLUSTERING METHODS</vt:lpstr>
      <vt:lpstr>BAD DATA</vt:lpstr>
      <vt:lpstr>OVERFITTING</vt:lpstr>
      <vt:lpstr>BIG DATA VS. SMALL DATA</vt:lpstr>
      <vt:lpstr>APPROPRIATENESS &amp; TRANSFERABILITY</vt:lpstr>
      <vt:lpstr>BIASES, FALLACIES &amp; INTERPRETATION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EXPLORATION AND DATA VISUALIZATION</dc:title>
  <dc:creator>Patrick Boily</dc:creator>
  <cp:lastModifiedBy>Patrick Boily</cp:lastModifiedBy>
  <cp:revision>288</cp:revision>
  <dcterms:created xsi:type="dcterms:W3CDTF">2020-08-02T19:49:53Z</dcterms:created>
  <dcterms:modified xsi:type="dcterms:W3CDTF">2021-10-15T05:13:14Z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0x0101003BC320AD1FA7AF49AD3F65A6C6282314</vt:lpwstr>
  </property>
</Properties>
</file>