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40"/>
  </p:notesMasterIdLst>
  <p:sldIdLst>
    <p:sldId id="1969" r:id="rId5"/>
    <p:sldId id="1954" r:id="rId6"/>
    <p:sldId id="1955" r:id="rId7"/>
    <p:sldId id="1933" r:id="rId8"/>
    <p:sldId id="1516" r:id="rId9"/>
    <p:sldId id="1956" r:id="rId10"/>
    <p:sldId id="1957" r:id="rId11"/>
    <p:sldId id="1958" r:id="rId12"/>
    <p:sldId id="1959" r:id="rId13"/>
    <p:sldId id="1512" r:id="rId14"/>
    <p:sldId id="1514" r:id="rId15"/>
    <p:sldId id="1515" r:id="rId16"/>
    <p:sldId id="1960" r:id="rId17"/>
    <p:sldId id="1997" r:id="rId18"/>
    <p:sldId id="1961" r:id="rId19"/>
    <p:sldId id="2000" r:id="rId20"/>
    <p:sldId id="1963" r:id="rId21"/>
    <p:sldId id="1964" r:id="rId22"/>
    <p:sldId id="1965" r:id="rId23"/>
    <p:sldId id="1966" r:id="rId24"/>
    <p:sldId id="323" r:id="rId25"/>
    <p:sldId id="324" r:id="rId26"/>
    <p:sldId id="1542" r:id="rId27"/>
    <p:sldId id="1029" r:id="rId28"/>
    <p:sldId id="1433" r:id="rId29"/>
    <p:sldId id="1056" r:id="rId30"/>
    <p:sldId id="1055" r:id="rId31"/>
    <p:sldId id="1057" r:id="rId32"/>
    <p:sldId id="1434" r:id="rId33"/>
    <p:sldId id="1436" r:id="rId34"/>
    <p:sldId id="1078" r:id="rId35"/>
    <p:sldId id="1450" r:id="rId36"/>
    <p:sldId id="355" r:id="rId37"/>
    <p:sldId id="376" r:id="rId38"/>
    <p:sldId id="377" r:id="rId39"/>
  </p:sldIdLst>
  <p:sldSz cx="12192000" cy="6858000"/>
  <p:notesSz cx="6858000" cy="9144000"/>
  <p:defaultText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3"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0"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0F"/>
    <a:srgbClr val="C8C8C8"/>
    <a:srgbClr val="B3B3B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8388B9-0D27-5E4F-BB35-F2852A550C9A}" v="10" dt="2023-02-12T16:16:13.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61" autoAdjust="0"/>
    <p:restoredTop sz="86327" autoAdjust="0"/>
  </p:normalViewPr>
  <p:slideViewPr>
    <p:cSldViewPr snapToGrid="0">
      <p:cViewPr varScale="1">
        <p:scale>
          <a:sx n="92" d="100"/>
          <a:sy n="92" d="100"/>
        </p:scale>
        <p:origin x="192" y="560"/>
      </p:cViewPr>
      <p:guideLst>
        <p:guide orient="horz" pos="2160"/>
        <p:guide pos="3840"/>
      </p:guideLst>
    </p:cSldViewPr>
  </p:slideViewPr>
  <p:notesTextViewPr>
    <p:cViewPr>
      <p:scale>
        <a:sx n="1" d="1"/>
        <a:sy n="1" d="1"/>
      </p:scale>
      <p:origin x="0" y="0"/>
    </p:cViewPr>
  </p:notesTextViewPr>
  <p:sorterViewPr>
    <p:cViewPr>
      <p:scale>
        <a:sx n="141" d="100"/>
        <a:sy n="141" d="100"/>
      </p:scale>
      <p:origin x="0" y="14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oily" userId="4ace92db-0572-4382-889e-50f73e2bf144" providerId="ADAL" clId="{A88388B9-0D27-5E4F-BB35-F2852A550C9A}"/>
    <pc:docChg chg="modSld">
      <pc:chgData name="Patrick Boily" userId="4ace92db-0572-4382-889e-50f73e2bf144" providerId="ADAL" clId="{A88388B9-0D27-5E4F-BB35-F2852A550C9A}" dt="2023-02-12T16:16:13.238" v="7" actId="20577"/>
      <pc:docMkLst>
        <pc:docMk/>
      </pc:docMkLst>
      <pc:sldChg chg="modSp">
        <pc:chgData name="Patrick Boily" userId="4ace92db-0572-4382-889e-50f73e2bf144" providerId="ADAL" clId="{A88388B9-0D27-5E4F-BB35-F2852A550C9A}" dt="2023-02-12T16:16:13.238" v="7" actId="20577"/>
        <pc:sldMkLst>
          <pc:docMk/>
          <pc:sldMk cId="2416719727" sldId="355"/>
        </pc:sldMkLst>
        <pc:graphicFrameChg chg="mod">
          <ac:chgData name="Patrick Boily" userId="4ace92db-0572-4382-889e-50f73e2bf144" providerId="ADAL" clId="{A88388B9-0D27-5E4F-BB35-F2852A550C9A}" dt="2023-02-12T16:16:13.238" v="7" actId="20577"/>
          <ac:graphicFrameMkLst>
            <pc:docMk/>
            <pc:sldMk cId="2416719727" sldId="355"/>
            <ac:graphicFrameMk id="6" creationId="{84229629-C851-405E-BE32-C74BDAAE6F8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7.xlsx"/></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0" i="0">
                <a:latin typeface="Dagny OT" panose="020B0504020201020104" pitchFamily="34" charset="77"/>
              </a:rPr>
              <a:t>%</a:t>
            </a:r>
            <a:r>
              <a:rPr lang="en-US" b="0" i="0" baseline="0">
                <a:latin typeface="Dagny OT" panose="020B0504020201020104" pitchFamily="34" charset="77"/>
              </a:rPr>
              <a:t> of people who drink tea in North America</a:t>
            </a:r>
            <a:endParaRPr lang="en-US" b="0" i="0">
              <a:latin typeface="Dagny OT" panose="020B0504020201020104" pitchFamily="34" charset="77"/>
            </a:endParaRPr>
          </a:p>
        </c:rich>
      </c:tx>
      <c:layout>
        <c:manualLayout>
          <c:xMode val="edge"/>
          <c:yMode val="edge"/>
          <c:x val="0.18872889400041601"/>
          <c:y val="2.51550651562384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Tea Drinkers</c:v>
                </c:pt>
              </c:strCache>
            </c:strRef>
          </c:tx>
          <c:spPr>
            <a:solidFill>
              <a:schemeClr val="accent1"/>
            </a:solidFill>
            <a:ln>
              <a:noFill/>
            </a:ln>
            <a:effectLst/>
          </c:spPr>
          <c:invertIfNegative val="0"/>
          <c:cat>
            <c:numRef>
              <c:f>Sheet1!$A$2:$A$3</c:f>
              <c:numCache>
                <c:formatCode>General</c:formatCode>
                <c:ptCount val="2"/>
                <c:pt idx="0">
                  <c:v>2007</c:v>
                </c:pt>
                <c:pt idx="1">
                  <c:v>2017</c:v>
                </c:pt>
              </c:numCache>
            </c:numRef>
          </c:cat>
          <c:val>
            <c:numRef>
              <c:f>Sheet1!$B$2:$B$3</c:f>
              <c:numCache>
                <c:formatCode>0%</c:formatCode>
                <c:ptCount val="2"/>
                <c:pt idx="0">
                  <c:v>0.75</c:v>
                </c:pt>
                <c:pt idx="1">
                  <c:v>0.95</c:v>
                </c:pt>
              </c:numCache>
            </c:numRef>
          </c:val>
          <c:extLst>
            <c:ext xmlns:c16="http://schemas.microsoft.com/office/drawing/2014/chart" uri="{C3380CC4-5D6E-409C-BE32-E72D297353CC}">
              <c16:uniqueId val="{00000000-BEE7-47CB-BF42-FAE4F326D015}"/>
            </c:ext>
          </c:extLst>
        </c:ser>
        <c:dLbls>
          <c:showLegendKey val="0"/>
          <c:showVal val="0"/>
          <c:showCatName val="0"/>
          <c:showSerName val="0"/>
          <c:showPercent val="0"/>
          <c:showBubbleSize val="0"/>
        </c:dLbls>
        <c:gapWidth val="219"/>
        <c:overlap val="-27"/>
        <c:axId val="-106036656"/>
        <c:axId val="-106034880"/>
      </c:barChart>
      <c:catAx>
        <c:axId val="-10603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034880"/>
        <c:crosses val="autoZero"/>
        <c:auto val="1"/>
        <c:lblAlgn val="ctr"/>
        <c:lblOffset val="100"/>
        <c:noMultiLvlLbl val="0"/>
      </c:catAx>
      <c:valAx>
        <c:axId val="-1060348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03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Things</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C260-4916-8445-799B7BEA219F}"/>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1CFA-4F98-A250-270DF584F909}"/>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C260-4916-8445-799B7BEA219F}"/>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C260-4916-8445-799B7BEA219F}"/>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7-C260-4916-8445-799B7BEA219F}"/>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9-C260-4916-8445-799B7BEA219F}"/>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B-C260-4916-8445-799B7BEA219F}"/>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D-C260-4916-8445-799B7BEA219F}"/>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0F-C260-4916-8445-799B7BEA219F}"/>
              </c:ext>
            </c:extLst>
          </c:dPt>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Sheet1!$B$2:$B$10</c:f>
              <c:numCache>
                <c:formatCode>General</c:formatCode>
                <c:ptCount val="9"/>
                <c:pt idx="0">
                  <c:v>2</c:v>
                </c:pt>
                <c:pt idx="1">
                  <c:v>3</c:v>
                </c:pt>
                <c:pt idx="2">
                  <c:v>3</c:v>
                </c:pt>
                <c:pt idx="3">
                  <c:v>3</c:v>
                </c:pt>
                <c:pt idx="4">
                  <c:v>2</c:v>
                </c:pt>
                <c:pt idx="5">
                  <c:v>5</c:v>
                </c:pt>
                <c:pt idx="6">
                  <c:v>7</c:v>
                </c:pt>
                <c:pt idx="7">
                  <c:v>4</c:v>
                </c:pt>
                <c:pt idx="8">
                  <c:v>6</c:v>
                </c:pt>
              </c:numCache>
            </c:numRef>
          </c:val>
          <c:extLst>
            <c:ext xmlns:c16="http://schemas.microsoft.com/office/drawing/2014/chart" uri="{C3380CC4-5D6E-409C-BE32-E72D297353CC}">
              <c16:uniqueId val="{00000010-C260-4916-8445-799B7BEA219F}"/>
            </c:ext>
          </c:extLst>
        </c:ser>
        <c:dLbls>
          <c:showLegendKey val="0"/>
          <c:showVal val="0"/>
          <c:showCatName val="0"/>
          <c:showSerName val="0"/>
          <c:showPercent val="0"/>
          <c:showBubbleSize val="0"/>
        </c:dLbls>
        <c:gapWidth val="100"/>
        <c:axId val="-105984832"/>
        <c:axId val="-105983056"/>
      </c:barChart>
      <c:catAx>
        <c:axId val="-1059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983056"/>
        <c:crosses val="autoZero"/>
        <c:auto val="1"/>
        <c:lblAlgn val="ctr"/>
        <c:lblOffset val="100"/>
        <c:noMultiLvlLbl val="0"/>
      </c:catAx>
      <c:valAx>
        <c:axId val="-105983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984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699356782584"/>
          <c:y val="5.1789077212805998E-2"/>
          <c:w val="0.78002942848914103"/>
          <c:h val="0.89642184557438798"/>
        </c:manualLayout>
      </c:layout>
      <c:barChart>
        <c:barDir val="bar"/>
        <c:grouping val="clustered"/>
        <c:varyColors val="0"/>
        <c:ser>
          <c:idx val="0"/>
          <c:order val="0"/>
          <c:tx>
            <c:strRef>
              <c:f>Sheet1!$B$1</c:f>
              <c:strCache>
                <c:ptCount val="1"/>
                <c:pt idx="0">
                  <c:v>Things</c:v>
                </c:pt>
              </c:strCache>
            </c:strRef>
          </c:tx>
          <c:spPr>
            <a:solidFill>
              <a:schemeClr val="accent2"/>
            </a:solidFill>
            <a:ln>
              <a:noFill/>
            </a:ln>
            <a:effectLst/>
          </c:spPr>
          <c:invertIfNegative val="0"/>
          <c:dPt>
            <c:idx val="0"/>
            <c:invertIfNegative val="0"/>
            <c:bubble3D val="0"/>
            <c:extLst>
              <c:ext xmlns:c16="http://schemas.microsoft.com/office/drawing/2014/chart" uri="{C3380CC4-5D6E-409C-BE32-E72D297353CC}">
                <c16:uniqueId val="{00000001-C739-4954-82BC-251248E2CE43}"/>
              </c:ext>
            </c:extLst>
          </c:dPt>
          <c:dPt>
            <c:idx val="1"/>
            <c:invertIfNegative val="0"/>
            <c:bubble3D val="0"/>
            <c:extLst>
              <c:ext xmlns:c16="http://schemas.microsoft.com/office/drawing/2014/chart" uri="{C3380CC4-5D6E-409C-BE32-E72D297353CC}">
                <c16:uniqueId val="{00000003-603D-4042-ACE4-B03F152D2A28}"/>
              </c:ext>
            </c:extLst>
          </c:dPt>
          <c:dPt>
            <c:idx val="2"/>
            <c:invertIfNegative val="0"/>
            <c:bubble3D val="0"/>
            <c:extLst>
              <c:ext xmlns:c16="http://schemas.microsoft.com/office/drawing/2014/chart" uri="{C3380CC4-5D6E-409C-BE32-E72D297353CC}">
                <c16:uniqueId val="{00000003-C739-4954-82BC-251248E2CE43}"/>
              </c:ext>
            </c:extLst>
          </c:dPt>
          <c:dPt>
            <c:idx val="3"/>
            <c:invertIfNegative val="0"/>
            <c:bubble3D val="0"/>
            <c:extLst>
              <c:ext xmlns:c16="http://schemas.microsoft.com/office/drawing/2014/chart" uri="{C3380CC4-5D6E-409C-BE32-E72D297353CC}">
                <c16:uniqueId val="{00000005-C739-4954-82BC-251248E2CE43}"/>
              </c:ext>
            </c:extLst>
          </c:dPt>
          <c:dPt>
            <c:idx val="4"/>
            <c:invertIfNegative val="0"/>
            <c:bubble3D val="0"/>
            <c:extLst>
              <c:ext xmlns:c16="http://schemas.microsoft.com/office/drawing/2014/chart" uri="{C3380CC4-5D6E-409C-BE32-E72D297353CC}">
                <c16:uniqueId val="{00000007-C739-4954-82BC-251248E2CE43}"/>
              </c:ext>
            </c:extLst>
          </c:dPt>
          <c:dPt>
            <c:idx val="5"/>
            <c:invertIfNegative val="0"/>
            <c:bubble3D val="0"/>
            <c:extLst>
              <c:ext xmlns:c16="http://schemas.microsoft.com/office/drawing/2014/chart" uri="{C3380CC4-5D6E-409C-BE32-E72D297353CC}">
                <c16:uniqueId val="{00000009-C739-4954-82BC-251248E2CE43}"/>
              </c:ext>
            </c:extLst>
          </c:dPt>
          <c:dPt>
            <c:idx val="6"/>
            <c:invertIfNegative val="0"/>
            <c:bubble3D val="0"/>
            <c:extLst>
              <c:ext xmlns:c16="http://schemas.microsoft.com/office/drawing/2014/chart" uri="{C3380CC4-5D6E-409C-BE32-E72D297353CC}">
                <c16:uniqueId val="{0000000B-C739-4954-82BC-251248E2CE43}"/>
              </c:ext>
            </c:extLst>
          </c:dPt>
          <c:dPt>
            <c:idx val="8"/>
            <c:invertIfNegative val="0"/>
            <c:bubble3D val="0"/>
            <c:extLst>
              <c:ext xmlns:c16="http://schemas.microsoft.com/office/drawing/2014/chart" uri="{C3380CC4-5D6E-409C-BE32-E72D297353CC}">
                <c16:uniqueId val="{0000000F-C739-4954-82BC-251248E2CE4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Amy</c:v>
                </c:pt>
                <c:pt idx="1">
                  <c:v>Fred</c:v>
                </c:pt>
                <c:pt idx="2">
                  <c:v>Bob</c:v>
                </c:pt>
                <c:pt idx="3">
                  <c:v>Annie</c:v>
                </c:pt>
                <c:pt idx="4">
                  <c:v>Barmy</c:v>
                </c:pt>
                <c:pt idx="5">
                  <c:v>Peter</c:v>
                </c:pt>
                <c:pt idx="6">
                  <c:v>Gerald</c:v>
                </c:pt>
                <c:pt idx="7">
                  <c:v>Steve</c:v>
                </c:pt>
                <c:pt idx="8">
                  <c:v>Nutty</c:v>
                </c:pt>
              </c:strCache>
            </c:strRef>
          </c:cat>
          <c:val>
            <c:numRef>
              <c:f>Sheet1!$B$2:$B$10</c:f>
              <c:numCache>
                <c:formatCode>General</c:formatCode>
                <c:ptCount val="9"/>
                <c:pt idx="0">
                  <c:v>2</c:v>
                </c:pt>
                <c:pt idx="1">
                  <c:v>2</c:v>
                </c:pt>
                <c:pt idx="2">
                  <c:v>3</c:v>
                </c:pt>
                <c:pt idx="3">
                  <c:v>3</c:v>
                </c:pt>
                <c:pt idx="4">
                  <c:v>3</c:v>
                </c:pt>
                <c:pt idx="5">
                  <c:v>4</c:v>
                </c:pt>
                <c:pt idx="6">
                  <c:v>5</c:v>
                </c:pt>
                <c:pt idx="7">
                  <c:v>6</c:v>
                </c:pt>
                <c:pt idx="8">
                  <c:v>7</c:v>
                </c:pt>
              </c:numCache>
            </c:numRef>
          </c:val>
          <c:extLst>
            <c:ext xmlns:c16="http://schemas.microsoft.com/office/drawing/2014/chart" uri="{C3380CC4-5D6E-409C-BE32-E72D297353CC}">
              <c16:uniqueId val="{00000010-C739-4954-82BC-251248E2CE43}"/>
            </c:ext>
          </c:extLst>
        </c:ser>
        <c:dLbls>
          <c:dLblPos val="outEnd"/>
          <c:showLegendKey val="0"/>
          <c:showVal val="1"/>
          <c:showCatName val="0"/>
          <c:showSerName val="0"/>
          <c:showPercent val="0"/>
          <c:showBubbleSize val="0"/>
        </c:dLbls>
        <c:gapWidth val="100"/>
        <c:axId val="-105945312"/>
        <c:axId val="-102353280"/>
      </c:barChart>
      <c:catAx>
        <c:axId val="-1059453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353280"/>
        <c:crosses val="autoZero"/>
        <c:auto val="1"/>
        <c:lblAlgn val="ctr"/>
        <c:lblOffset val="100"/>
        <c:noMultiLvlLbl val="0"/>
      </c:catAx>
      <c:valAx>
        <c:axId val="-10235328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05945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1"/>
        <c:ser>
          <c:idx val="0"/>
          <c:order val="0"/>
          <c:tx>
            <c:strRef>
              <c:f>Sheet1!$B$1</c:f>
              <c:strCache>
                <c:ptCount val="1"/>
                <c:pt idx="0">
                  <c:v>Things</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1-07A7-3A45-A9E8-36C6367A49B6}"/>
              </c:ext>
            </c:extLst>
          </c:dPt>
          <c:dPt>
            <c:idx val="1"/>
            <c:invertIfNegative val="0"/>
            <c:bubble3D val="0"/>
            <c:extLst>
              <c:ext xmlns:c16="http://schemas.microsoft.com/office/drawing/2014/chart" uri="{C3380CC4-5D6E-409C-BE32-E72D297353CC}">
                <c16:uniqueId val="{00000003-07A7-3A45-A9E8-36C6367A49B6}"/>
              </c:ext>
            </c:extLst>
          </c:dPt>
          <c:dPt>
            <c:idx val="2"/>
            <c:invertIfNegative val="0"/>
            <c:bubble3D val="0"/>
            <c:extLst>
              <c:ext xmlns:c16="http://schemas.microsoft.com/office/drawing/2014/chart" uri="{C3380CC4-5D6E-409C-BE32-E72D297353CC}">
                <c16:uniqueId val="{00000005-07A7-3A45-A9E8-36C6367A49B6}"/>
              </c:ext>
            </c:extLst>
          </c:dPt>
          <c:dPt>
            <c:idx val="3"/>
            <c:invertIfNegative val="0"/>
            <c:bubble3D val="0"/>
            <c:extLst>
              <c:ext xmlns:c16="http://schemas.microsoft.com/office/drawing/2014/chart" uri="{C3380CC4-5D6E-409C-BE32-E72D297353CC}">
                <c16:uniqueId val="{00000007-07A7-3A45-A9E8-36C6367A49B6}"/>
              </c:ext>
            </c:extLst>
          </c:dPt>
          <c:dPt>
            <c:idx val="4"/>
            <c:invertIfNegative val="0"/>
            <c:bubble3D val="0"/>
            <c:extLst>
              <c:ext xmlns:c16="http://schemas.microsoft.com/office/drawing/2014/chart" uri="{C3380CC4-5D6E-409C-BE32-E72D297353CC}">
                <c16:uniqueId val="{00000009-07A7-3A45-A9E8-36C6367A49B6}"/>
              </c:ext>
            </c:extLst>
          </c:dPt>
          <c:dPt>
            <c:idx val="5"/>
            <c:invertIfNegative val="0"/>
            <c:bubble3D val="0"/>
            <c:extLst>
              <c:ext xmlns:c16="http://schemas.microsoft.com/office/drawing/2014/chart" uri="{C3380CC4-5D6E-409C-BE32-E72D297353CC}">
                <c16:uniqueId val="{0000000B-07A7-3A45-A9E8-36C6367A49B6}"/>
              </c:ext>
            </c:extLst>
          </c:dPt>
          <c:dPt>
            <c:idx val="6"/>
            <c:invertIfNegative val="0"/>
            <c:bubble3D val="0"/>
            <c:extLst>
              <c:ext xmlns:c16="http://schemas.microsoft.com/office/drawing/2014/chart" uri="{C3380CC4-5D6E-409C-BE32-E72D297353CC}">
                <c16:uniqueId val="{0000000D-07A7-3A45-A9E8-36C6367A49B6}"/>
              </c:ext>
            </c:extLst>
          </c:dPt>
          <c:dPt>
            <c:idx val="7"/>
            <c:invertIfNegative val="0"/>
            <c:bubble3D val="0"/>
            <c:extLst>
              <c:ext xmlns:c16="http://schemas.microsoft.com/office/drawing/2014/chart" uri="{C3380CC4-5D6E-409C-BE32-E72D297353CC}">
                <c16:uniqueId val="{0000000F-07A7-3A45-A9E8-36C6367A49B6}"/>
              </c:ext>
            </c:extLst>
          </c:dPt>
          <c:dPt>
            <c:idx val="8"/>
            <c:invertIfNegative val="0"/>
            <c:bubble3D val="0"/>
            <c:extLst>
              <c:ext xmlns:c16="http://schemas.microsoft.com/office/drawing/2014/chart" uri="{C3380CC4-5D6E-409C-BE32-E72D297353CC}">
                <c16:uniqueId val="{00000011-07A7-3A45-A9E8-36C6367A49B6}"/>
              </c:ext>
            </c:extLst>
          </c:dPt>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Sheet1!$B$2:$B$10</c:f>
              <c:numCache>
                <c:formatCode>General</c:formatCode>
                <c:ptCount val="9"/>
                <c:pt idx="0">
                  <c:v>2</c:v>
                </c:pt>
                <c:pt idx="1">
                  <c:v>3</c:v>
                </c:pt>
                <c:pt idx="2">
                  <c:v>3</c:v>
                </c:pt>
                <c:pt idx="3">
                  <c:v>3</c:v>
                </c:pt>
                <c:pt idx="4">
                  <c:v>2</c:v>
                </c:pt>
                <c:pt idx="5">
                  <c:v>5</c:v>
                </c:pt>
                <c:pt idx="6">
                  <c:v>7</c:v>
                </c:pt>
                <c:pt idx="7">
                  <c:v>4</c:v>
                </c:pt>
                <c:pt idx="8">
                  <c:v>6</c:v>
                </c:pt>
              </c:numCache>
            </c:numRef>
          </c:val>
          <c:extLst>
            <c:ext xmlns:c16="http://schemas.microsoft.com/office/drawing/2014/chart" uri="{C3380CC4-5D6E-409C-BE32-E72D297353CC}">
              <c16:uniqueId val="{00000012-07A7-3A45-A9E8-36C6367A49B6}"/>
            </c:ext>
          </c:extLst>
        </c:ser>
        <c:ser>
          <c:idx val="1"/>
          <c:order val="1"/>
          <c:tx>
            <c:strRef>
              <c:f>Sheet1!$C$1</c:f>
              <c:strCache>
                <c:ptCount val="1"/>
                <c:pt idx="0">
                  <c:v>More things</c:v>
                </c:pt>
              </c:strCache>
            </c:strRef>
          </c:tx>
          <c:spPr>
            <a:solidFill>
              <a:schemeClr val="accent2"/>
            </a:solidFill>
            <a:ln>
              <a:noFill/>
            </a:ln>
            <a:effectLst/>
          </c:spPr>
          <c:invertIfNegative val="0"/>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Sheet1!$C$2:$C$10</c:f>
              <c:numCache>
                <c:formatCode>General</c:formatCode>
                <c:ptCount val="9"/>
                <c:pt idx="0">
                  <c:v>3</c:v>
                </c:pt>
                <c:pt idx="1">
                  <c:v>4</c:v>
                </c:pt>
                <c:pt idx="2">
                  <c:v>5</c:v>
                </c:pt>
                <c:pt idx="3">
                  <c:v>6</c:v>
                </c:pt>
                <c:pt idx="4">
                  <c:v>3</c:v>
                </c:pt>
                <c:pt idx="5">
                  <c:v>4</c:v>
                </c:pt>
                <c:pt idx="6">
                  <c:v>5</c:v>
                </c:pt>
                <c:pt idx="7">
                  <c:v>2</c:v>
                </c:pt>
                <c:pt idx="8">
                  <c:v>1</c:v>
                </c:pt>
              </c:numCache>
            </c:numRef>
          </c:val>
          <c:extLst>
            <c:ext xmlns:c16="http://schemas.microsoft.com/office/drawing/2014/chart" uri="{C3380CC4-5D6E-409C-BE32-E72D297353CC}">
              <c16:uniqueId val="{00000013-07A7-3A45-A9E8-36C6367A49B6}"/>
            </c:ext>
          </c:extLst>
        </c:ser>
        <c:dLbls>
          <c:showLegendKey val="0"/>
          <c:showVal val="0"/>
          <c:showCatName val="0"/>
          <c:showSerName val="0"/>
          <c:showPercent val="0"/>
          <c:showBubbleSize val="0"/>
        </c:dLbls>
        <c:gapWidth val="100"/>
        <c:overlap val="100"/>
        <c:axId val="-102048128"/>
        <c:axId val="-102045376"/>
      </c:barChart>
      <c:catAx>
        <c:axId val="-10204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045376"/>
        <c:crosses val="autoZero"/>
        <c:auto val="1"/>
        <c:lblAlgn val="ctr"/>
        <c:lblOffset val="100"/>
        <c:noMultiLvlLbl val="0"/>
      </c:catAx>
      <c:valAx>
        <c:axId val="-102045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0481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699356782584"/>
          <c:y val="0.12241054613936"/>
          <c:w val="0.78002942848914103"/>
          <c:h val="0.82580037664783401"/>
        </c:manualLayout>
      </c:layout>
      <c:barChart>
        <c:barDir val="bar"/>
        <c:grouping val="stacked"/>
        <c:varyColors val="0"/>
        <c:ser>
          <c:idx val="0"/>
          <c:order val="0"/>
          <c:tx>
            <c:strRef>
              <c:f>Sheet1!$B$1</c:f>
              <c:strCache>
                <c:ptCount val="1"/>
                <c:pt idx="0">
                  <c:v>Things</c:v>
                </c:pt>
              </c:strCache>
            </c:strRef>
          </c:tx>
          <c:spPr>
            <a:solidFill>
              <a:schemeClr val="accent2"/>
            </a:solidFill>
            <a:ln>
              <a:noFill/>
            </a:ln>
            <a:effectLst/>
          </c:spPr>
          <c:invertIfNegative val="0"/>
          <c:dPt>
            <c:idx val="0"/>
            <c:invertIfNegative val="0"/>
            <c:bubble3D val="0"/>
            <c:extLst>
              <c:ext xmlns:c16="http://schemas.microsoft.com/office/drawing/2014/chart" uri="{C3380CC4-5D6E-409C-BE32-E72D297353CC}">
                <c16:uniqueId val="{00000001-9D94-AC42-B4FF-4D3A6D1D804E}"/>
              </c:ext>
            </c:extLst>
          </c:dPt>
          <c:dPt>
            <c:idx val="1"/>
            <c:invertIfNegative val="0"/>
            <c:bubble3D val="0"/>
            <c:extLst>
              <c:ext xmlns:c16="http://schemas.microsoft.com/office/drawing/2014/chart" uri="{C3380CC4-5D6E-409C-BE32-E72D297353CC}">
                <c16:uniqueId val="{00000003-9D94-AC42-B4FF-4D3A6D1D804E}"/>
              </c:ext>
            </c:extLst>
          </c:dPt>
          <c:dPt>
            <c:idx val="2"/>
            <c:invertIfNegative val="0"/>
            <c:bubble3D val="0"/>
            <c:extLst>
              <c:ext xmlns:c16="http://schemas.microsoft.com/office/drawing/2014/chart" uri="{C3380CC4-5D6E-409C-BE32-E72D297353CC}">
                <c16:uniqueId val="{00000005-9D94-AC42-B4FF-4D3A6D1D804E}"/>
              </c:ext>
            </c:extLst>
          </c:dPt>
          <c:dPt>
            <c:idx val="3"/>
            <c:invertIfNegative val="0"/>
            <c:bubble3D val="0"/>
            <c:extLst>
              <c:ext xmlns:c16="http://schemas.microsoft.com/office/drawing/2014/chart" uri="{C3380CC4-5D6E-409C-BE32-E72D297353CC}">
                <c16:uniqueId val="{00000007-9D94-AC42-B4FF-4D3A6D1D804E}"/>
              </c:ext>
            </c:extLst>
          </c:dPt>
          <c:dPt>
            <c:idx val="4"/>
            <c:invertIfNegative val="0"/>
            <c:bubble3D val="0"/>
            <c:extLst>
              <c:ext xmlns:c16="http://schemas.microsoft.com/office/drawing/2014/chart" uri="{C3380CC4-5D6E-409C-BE32-E72D297353CC}">
                <c16:uniqueId val="{00000009-9D94-AC42-B4FF-4D3A6D1D804E}"/>
              </c:ext>
            </c:extLst>
          </c:dPt>
          <c:dPt>
            <c:idx val="6"/>
            <c:invertIfNegative val="0"/>
            <c:bubble3D val="0"/>
            <c:extLst>
              <c:ext xmlns:c16="http://schemas.microsoft.com/office/drawing/2014/chart" uri="{C3380CC4-5D6E-409C-BE32-E72D297353CC}">
                <c16:uniqueId val="{0000000B-9D94-AC42-B4FF-4D3A6D1D804E}"/>
              </c:ext>
            </c:extLst>
          </c:dPt>
          <c:dPt>
            <c:idx val="7"/>
            <c:invertIfNegative val="0"/>
            <c:bubble3D val="0"/>
            <c:extLst>
              <c:ext xmlns:c16="http://schemas.microsoft.com/office/drawing/2014/chart" uri="{C3380CC4-5D6E-409C-BE32-E72D297353CC}">
                <c16:uniqueId val="{0000000D-9D94-AC42-B4FF-4D3A6D1D804E}"/>
              </c:ext>
            </c:extLst>
          </c:dPt>
          <c:dPt>
            <c:idx val="8"/>
            <c:invertIfNegative val="0"/>
            <c:bubble3D val="0"/>
            <c:extLst>
              <c:ext xmlns:c16="http://schemas.microsoft.com/office/drawing/2014/chart" uri="{C3380CC4-5D6E-409C-BE32-E72D297353CC}">
                <c16:uniqueId val="{0000000F-9D94-AC42-B4FF-4D3A6D1D804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Amy</c:v>
                </c:pt>
                <c:pt idx="1">
                  <c:v>Fred</c:v>
                </c:pt>
                <c:pt idx="2">
                  <c:v>Annie</c:v>
                </c:pt>
                <c:pt idx="3">
                  <c:v>Barmy</c:v>
                </c:pt>
                <c:pt idx="4">
                  <c:v>Bob</c:v>
                </c:pt>
                <c:pt idx="5">
                  <c:v>Peter</c:v>
                </c:pt>
                <c:pt idx="6">
                  <c:v>Gerald</c:v>
                </c:pt>
                <c:pt idx="7">
                  <c:v>Steve</c:v>
                </c:pt>
                <c:pt idx="8">
                  <c:v>Nutty</c:v>
                </c:pt>
              </c:strCache>
            </c:strRef>
          </c:cat>
          <c:val>
            <c:numRef>
              <c:f>Sheet1!$B$2:$B$10</c:f>
              <c:numCache>
                <c:formatCode>General</c:formatCode>
                <c:ptCount val="9"/>
                <c:pt idx="0">
                  <c:v>2</c:v>
                </c:pt>
                <c:pt idx="1">
                  <c:v>2</c:v>
                </c:pt>
                <c:pt idx="2">
                  <c:v>3</c:v>
                </c:pt>
                <c:pt idx="3">
                  <c:v>3</c:v>
                </c:pt>
                <c:pt idx="4">
                  <c:v>3</c:v>
                </c:pt>
                <c:pt idx="5">
                  <c:v>4</c:v>
                </c:pt>
                <c:pt idx="6">
                  <c:v>5</c:v>
                </c:pt>
                <c:pt idx="7">
                  <c:v>6</c:v>
                </c:pt>
                <c:pt idx="8">
                  <c:v>7</c:v>
                </c:pt>
              </c:numCache>
            </c:numRef>
          </c:val>
          <c:extLst>
            <c:ext xmlns:c16="http://schemas.microsoft.com/office/drawing/2014/chart" uri="{C3380CC4-5D6E-409C-BE32-E72D297353CC}">
              <c16:uniqueId val="{00000010-9D94-AC42-B4FF-4D3A6D1D804E}"/>
            </c:ext>
          </c:extLst>
        </c:ser>
        <c:ser>
          <c:idx val="1"/>
          <c:order val="1"/>
          <c:tx>
            <c:strRef>
              <c:f>Sheet1!$C$1</c:f>
              <c:strCache>
                <c:ptCount val="1"/>
                <c:pt idx="0">
                  <c:v>More things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Amy</c:v>
                </c:pt>
                <c:pt idx="1">
                  <c:v>Fred</c:v>
                </c:pt>
                <c:pt idx="2">
                  <c:v>Annie</c:v>
                </c:pt>
                <c:pt idx="3">
                  <c:v>Barmy</c:v>
                </c:pt>
                <c:pt idx="4">
                  <c:v>Bob</c:v>
                </c:pt>
                <c:pt idx="5">
                  <c:v>Peter</c:v>
                </c:pt>
                <c:pt idx="6">
                  <c:v>Gerald</c:v>
                </c:pt>
                <c:pt idx="7">
                  <c:v>Steve</c:v>
                </c:pt>
                <c:pt idx="8">
                  <c:v>Nutty</c:v>
                </c:pt>
              </c:strCache>
            </c:strRef>
          </c:cat>
          <c:val>
            <c:numRef>
              <c:f>Sheet1!$C$2:$C$10</c:f>
              <c:numCache>
                <c:formatCode>General</c:formatCode>
                <c:ptCount val="9"/>
                <c:pt idx="0">
                  <c:v>3</c:v>
                </c:pt>
                <c:pt idx="1">
                  <c:v>3</c:v>
                </c:pt>
                <c:pt idx="2">
                  <c:v>4</c:v>
                </c:pt>
                <c:pt idx="3">
                  <c:v>5</c:v>
                </c:pt>
                <c:pt idx="4">
                  <c:v>6</c:v>
                </c:pt>
                <c:pt idx="5">
                  <c:v>2</c:v>
                </c:pt>
                <c:pt idx="6">
                  <c:v>4</c:v>
                </c:pt>
                <c:pt idx="7">
                  <c:v>1</c:v>
                </c:pt>
                <c:pt idx="8">
                  <c:v>5</c:v>
                </c:pt>
              </c:numCache>
            </c:numRef>
          </c:val>
          <c:extLst>
            <c:ext xmlns:c16="http://schemas.microsoft.com/office/drawing/2014/chart" uri="{C3380CC4-5D6E-409C-BE32-E72D297353CC}">
              <c16:uniqueId val="{00000011-9D94-AC42-B4FF-4D3A6D1D804E}"/>
            </c:ext>
          </c:extLst>
        </c:ser>
        <c:dLbls>
          <c:showLegendKey val="0"/>
          <c:showVal val="1"/>
          <c:showCatName val="0"/>
          <c:showSerName val="0"/>
          <c:showPercent val="0"/>
          <c:showBubbleSize val="0"/>
        </c:dLbls>
        <c:gapWidth val="100"/>
        <c:overlap val="100"/>
        <c:axId val="-92241168"/>
        <c:axId val="-92238160"/>
      </c:barChart>
      <c:catAx>
        <c:axId val="-922411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238160"/>
        <c:crosses val="autoZero"/>
        <c:auto val="1"/>
        <c:lblAlgn val="ctr"/>
        <c:lblOffset val="100"/>
        <c:noMultiLvlLbl val="0"/>
      </c:catAx>
      <c:valAx>
        <c:axId val="-9223816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22411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1"/>
        <c:ser>
          <c:idx val="0"/>
          <c:order val="0"/>
          <c:tx>
            <c:strRef>
              <c:f>Sheet1!$B$1</c:f>
              <c:strCache>
                <c:ptCount val="1"/>
                <c:pt idx="0">
                  <c:v>Things</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1-7AA3-4C05-BEBE-BF3BFC2BF6DF}"/>
              </c:ext>
            </c:extLst>
          </c:dPt>
          <c:dPt>
            <c:idx val="1"/>
            <c:invertIfNegative val="0"/>
            <c:bubble3D val="0"/>
            <c:extLst>
              <c:ext xmlns:c16="http://schemas.microsoft.com/office/drawing/2014/chart" uri="{C3380CC4-5D6E-409C-BE32-E72D297353CC}">
                <c16:uniqueId val="{00000003-7AA3-4C05-BEBE-BF3BFC2BF6DF}"/>
              </c:ext>
            </c:extLst>
          </c:dPt>
          <c:dPt>
            <c:idx val="2"/>
            <c:invertIfNegative val="0"/>
            <c:bubble3D val="0"/>
            <c:extLst>
              <c:ext xmlns:c16="http://schemas.microsoft.com/office/drawing/2014/chart" uri="{C3380CC4-5D6E-409C-BE32-E72D297353CC}">
                <c16:uniqueId val="{00000005-7AA3-4C05-BEBE-BF3BFC2BF6DF}"/>
              </c:ext>
            </c:extLst>
          </c:dPt>
          <c:dPt>
            <c:idx val="3"/>
            <c:invertIfNegative val="0"/>
            <c:bubble3D val="0"/>
            <c:extLst>
              <c:ext xmlns:c16="http://schemas.microsoft.com/office/drawing/2014/chart" uri="{C3380CC4-5D6E-409C-BE32-E72D297353CC}">
                <c16:uniqueId val="{00000007-7AA3-4C05-BEBE-BF3BFC2BF6DF}"/>
              </c:ext>
            </c:extLst>
          </c:dPt>
          <c:dPt>
            <c:idx val="4"/>
            <c:invertIfNegative val="0"/>
            <c:bubble3D val="0"/>
            <c:extLst>
              <c:ext xmlns:c16="http://schemas.microsoft.com/office/drawing/2014/chart" uri="{C3380CC4-5D6E-409C-BE32-E72D297353CC}">
                <c16:uniqueId val="{00000009-7AA3-4C05-BEBE-BF3BFC2BF6DF}"/>
              </c:ext>
            </c:extLst>
          </c:dPt>
          <c:dPt>
            <c:idx val="5"/>
            <c:invertIfNegative val="0"/>
            <c:bubble3D val="0"/>
            <c:extLst>
              <c:ext xmlns:c16="http://schemas.microsoft.com/office/drawing/2014/chart" uri="{C3380CC4-5D6E-409C-BE32-E72D297353CC}">
                <c16:uniqueId val="{0000000B-7AA3-4C05-BEBE-BF3BFC2BF6DF}"/>
              </c:ext>
            </c:extLst>
          </c:dPt>
          <c:dPt>
            <c:idx val="6"/>
            <c:invertIfNegative val="0"/>
            <c:bubble3D val="0"/>
            <c:extLst>
              <c:ext xmlns:c16="http://schemas.microsoft.com/office/drawing/2014/chart" uri="{C3380CC4-5D6E-409C-BE32-E72D297353CC}">
                <c16:uniqueId val="{0000000D-7AA3-4C05-BEBE-BF3BFC2BF6DF}"/>
              </c:ext>
            </c:extLst>
          </c:dPt>
          <c:dPt>
            <c:idx val="7"/>
            <c:invertIfNegative val="0"/>
            <c:bubble3D val="0"/>
            <c:extLst>
              <c:ext xmlns:c16="http://schemas.microsoft.com/office/drawing/2014/chart" uri="{C3380CC4-5D6E-409C-BE32-E72D297353CC}">
                <c16:uniqueId val="{0000000F-7AA3-4C05-BEBE-BF3BFC2BF6DF}"/>
              </c:ext>
            </c:extLst>
          </c:dPt>
          <c:dPt>
            <c:idx val="8"/>
            <c:invertIfNegative val="0"/>
            <c:bubble3D val="0"/>
            <c:extLst>
              <c:ext xmlns:c16="http://schemas.microsoft.com/office/drawing/2014/chart" uri="{C3380CC4-5D6E-409C-BE32-E72D297353CC}">
                <c16:uniqueId val="{00000011-7AA3-4C05-BEBE-BF3BFC2BF6DF}"/>
              </c:ext>
            </c:extLst>
          </c:dPt>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Sheet1!$B$2:$B$10</c:f>
              <c:numCache>
                <c:formatCode>General</c:formatCode>
                <c:ptCount val="9"/>
                <c:pt idx="0">
                  <c:v>2</c:v>
                </c:pt>
                <c:pt idx="1">
                  <c:v>3</c:v>
                </c:pt>
                <c:pt idx="2">
                  <c:v>3</c:v>
                </c:pt>
                <c:pt idx="3">
                  <c:v>3</c:v>
                </c:pt>
                <c:pt idx="4">
                  <c:v>2</c:v>
                </c:pt>
                <c:pt idx="5">
                  <c:v>5</c:v>
                </c:pt>
                <c:pt idx="6">
                  <c:v>7</c:v>
                </c:pt>
                <c:pt idx="7">
                  <c:v>4</c:v>
                </c:pt>
                <c:pt idx="8">
                  <c:v>6</c:v>
                </c:pt>
              </c:numCache>
            </c:numRef>
          </c:val>
          <c:extLst>
            <c:ext xmlns:c16="http://schemas.microsoft.com/office/drawing/2014/chart" uri="{C3380CC4-5D6E-409C-BE32-E72D297353CC}">
              <c16:uniqueId val="{00000012-7AA3-4C05-BEBE-BF3BFC2BF6DF}"/>
            </c:ext>
          </c:extLst>
        </c:ser>
        <c:ser>
          <c:idx val="1"/>
          <c:order val="1"/>
          <c:tx>
            <c:strRef>
              <c:f>Sheet1!$C$1</c:f>
              <c:strCache>
                <c:ptCount val="1"/>
                <c:pt idx="0">
                  <c:v>More things</c:v>
                </c:pt>
              </c:strCache>
            </c:strRef>
          </c:tx>
          <c:spPr>
            <a:solidFill>
              <a:schemeClr val="accent2"/>
            </a:solidFill>
            <a:ln>
              <a:noFill/>
            </a:ln>
            <a:effectLst/>
          </c:spPr>
          <c:invertIfNegative val="0"/>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Sheet1!$C$2:$C$10</c:f>
              <c:numCache>
                <c:formatCode>General</c:formatCode>
                <c:ptCount val="9"/>
                <c:pt idx="0">
                  <c:v>3</c:v>
                </c:pt>
                <c:pt idx="1">
                  <c:v>4</c:v>
                </c:pt>
                <c:pt idx="2">
                  <c:v>5</c:v>
                </c:pt>
                <c:pt idx="3">
                  <c:v>6</c:v>
                </c:pt>
                <c:pt idx="4">
                  <c:v>3</c:v>
                </c:pt>
                <c:pt idx="5">
                  <c:v>4</c:v>
                </c:pt>
                <c:pt idx="6">
                  <c:v>5</c:v>
                </c:pt>
                <c:pt idx="7">
                  <c:v>2</c:v>
                </c:pt>
                <c:pt idx="8">
                  <c:v>1</c:v>
                </c:pt>
              </c:numCache>
            </c:numRef>
          </c:val>
          <c:extLst>
            <c:ext xmlns:c16="http://schemas.microsoft.com/office/drawing/2014/chart" uri="{C3380CC4-5D6E-409C-BE32-E72D297353CC}">
              <c16:uniqueId val="{00000013-7AA3-4C05-BEBE-BF3BFC2BF6DF}"/>
            </c:ext>
          </c:extLst>
        </c:ser>
        <c:ser>
          <c:idx val="2"/>
          <c:order val="2"/>
          <c:tx>
            <c:strRef>
              <c:f>Sheet1!$D$1</c:f>
              <c:strCache>
                <c:ptCount val="1"/>
                <c:pt idx="0">
                  <c:v>Last thing</c:v>
                </c:pt>
              </c:strCache>
            </c:strRef>
          </c:tx>
          <c:spPr>
            <a:solidFill>
              <a:schemeClr val="accent3"/>
            </a:solidFill>
            <a:ln>
              <a:noFill/>
            </a:ln>
            <a:effectLst/>
          </c:spPr>
          <c:invertIfNegative val="0"/>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Sheet1!$D$2:$D$10</c:f>
              <c:numCache>
                <c:formatCode>General</c:formatCode>
                <c:ptCount val="9"/>
                <c:pt idx="0">
                  <c:v>3</c:v>
                </c:pt>
                <c:pt idx="1">
                  <c:v>3</c:v>
                </c:pt>
                <c:pt idx="2">
                  <c:v>3</c:v>
                </c:pt>
                <c:pt idx="3">
                  <c:v>3</c:v>
                </c:pt>
                <c:pt idx="4">
                  <c:v>3</c:v>
                </c:pt>
                <c:pt idx="5">
                  <c:v>3</c:v>
                </c:pt>
                <c:pt idx="6">
                  <c:v>3</c:v>
                </c:pt>
                <c:pt idx="7">
                  <c:v>3</c:v>
                </c:pt>
                <c:pt idx="8">
                  <c:v>3</c:v>
                </c:pt>
              </c:numCache>
            </c:numRef>
          </c:val>
          <c:extLst>
            <c:ext xmlns:c16="http://schemas.microsoft.com/office/drawing/2014/chart" uri="{C3380CC4-5D6E-409C-BE32-E72D297353CC}">
              <c16:uniqueId val="{00000014-7AA3-4C05-BEBE-BF3BFC2BF6DF}"/>
            </c:ext>
          </c:extLst>
        </c:ser>
        <c:dLbls>
          <c:showLegendKey val="0"/>
          <c:showVal val="0"/>
          <c:showCatName val="0"/>
          <c:showSerName val="0"/>
          <c:showPercent val="0"/>
          <c:showBubbleSize val="0"/>
        </c:dLbls>
        <c:gapWidth val="100"/>
        <c:overlap val="100"/>
        <c:axId val="-92207376"/>
        <c:axId val="-92205056"/>
      </c:barChart>
      <c:catAx>
        <c:axId val="-9220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205056"/>
        <c:crosses val="autoZero"/>
        <c:auto val="1"/>
        <c:lblAlgn val="ctr"/>
        <c:lblOffset val="100"/>
        <c:noMultiLvlLbl val="0"/>
      </c:catAx>
      <c:valAx>
        <c:axId val="-922050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207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699356782584"/>
          <c:y val="0.12241054613936"/>
          <c:w val="0.78002942848914103"/>
          <c:h val="0.82580037664783401"/>
        </c:manualLayout>
      </c:layout>
      <c:barChart>
        <c:barDir val="bar"/>
        <c:grouping val="percentStacked"/>
        <c:varyColors val="0"/>
        <c:ser>
          <c:idx val="0"/>
          <c:order val="0"/>
          <c:tx>
            <c:strRef>
              <c:f>Sheet1!$B$1</c:f>
              <c:strCache>
                <c:ptCount val="1"/>
                <c:pt idx="0">
                  <c:v>Things</c:v>
                </c:pt>
              </c:strCache>
            </c:strRef>
          </c:tx>
          <c:spPr>
            <a:solidFill>
              <a:schemeClr val="accent2"/>
            </a:solidFill>
            <a:ln>
              <a:noFill/>
            </a:ln>
            <a:effectLst/>
          </c:spPr>
          <c:invertIfNegative val="0"/>
          <c:dPt>
            <c:idx val="0"/>
            <c:invertIfNegative val="0"/>
            <c:bubble3D val="0"/>
            <c:extLst>
              <c:ext xmlns:c16="http://schemas.microsoft.com/office/drawing/2014/chart" uri="{C3380CC4-5D6E-409C-BE32-E72D297353CC}">
                <c16:uniqueId val="{00000001-8EC5-424C-8A26-2F850F3EC809}"/>
              </c:ext>
            </c:extLst>
          </c:dPt>
          <c:dPt>
            <c:idx val="1"/>
            <c:invertIfNegative val="0"/>
            <c:bubble3D val="0"/>
            <c:extLst>
              <c:ext xmlns:c16="http://schemas.microsoft.com/office/drawing/2014/chart" uri="{C3380CC4-5D6E-409C-BE32-E72D297353CC}">
                <c16:uniqueId val="{00000003-8EC5-424C-8A26-2F850F3EC809}"/>
              </c:ext>
            </c:extLst>
          </c:dPt>
          <c:dPt>
            <c:idx val="2"/>
            <c:invertIfNegative val="0"/>
            <c:bubble3D val="0"/>
            <c:extLst>
              <c:ext xmlns:c16="http://schemas.microsoft.com/office/drawing/2014/chart" uri="{C3380CC4-5D6E-409C-BE32-E72D297353CC}">
                <c16:uniqueId val="{00000005-8EC5-424C-8A26-2F850F3EC809}"/>
              </c:ext>
            </c:extLst>
          </c:dPt>
          <c:dPt>
            <c:idx val="3"/>
            <c:invertIfNegative val="0"/>
            <c:bubble3D val="0"/>
            <c:extLst>
              <c:ext xmlns:c16="http://schemas.microsoft.com/office/drawing/2014/chart" uri="{C3380CC4-5D6E-409C-BE32-E72D297353CC}">
                <c16:uniqueId val="{00000007-8EC5-424C-8A26-2F850F3EC809}"/>
              </c:ext>
            </c:extLst>
          </c:dPt>
          <c:dPt>
            <c:idx val="4"/>
            <c:invertIfNegative val="0"/>
            <c:bubble3D val="0"/>
            <c:extLst>
              <c:ext xmlns:c16="http://schemas.microsoft.com/office/drawing/2014/chart" uri="{C3380CC4-5D6E-409C-BE32-E72D297353CC}">
                <c16:uniqueId val="{00000009-8EC5-424C-8A26-2F850F3EC809}"/>
              </c:ext>
            </c:extLst>
          </c:dPt>
          <c:dPt>
            <c:idx val="6"/>
            <c:invertIfNegative val="0"/>
            <c:bubble3D val="0"/>
            <c:extLst>
              <c:ext xmlns:c16="http://schemas.microsoft.com/office/drawing/2014/chart" uri="{C3380CC4-5D6E-409C-BE32-E72D297353CC}">
                <c16:uniqueId val="{0000000B-8EC5-424C-8A26-2F850F3EC809}"/>
              </c:ext>
            </c:extLst>
          </c:dPt>
          <c:dPt>
            <c:idx val="7"/>
            <c:invertIfNegative val="0"/>
            <c:bubble3D val="0"/>
            <c:extLst>
              <c:ext xmlns:c16="http://schemas.microsoft.com/office/drawing/2014/chart" uri="{C3380CC4-5D6E-409C-BE32-E72D297353CC}">
                <c16:uniqueId val="{0000000D-8EC5-424C-8A26-2F850F3EC809}"/>
              </c:ext>
            </c:extLst>
          </c:dPt>
          <c:dPt>
            <c:idx val="8"/>
            <c:invertIfNegative val="0"/>
            <c:bubble3D val="0"/>
            <c:extLst>
              <c:ext xmlns:c16="http://schemas.microsoft.com/office/drawing/2014/chart" uri="{C3380CC4-5D6E-409C-BE32-E72D297353CC}">
                <c16:uniqueId val="{0000000F-8EC5-424C-8A26-2F850F3EC80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Amy</c:v>
                </c:pt>
                <c:pt idx="1">
                  <c:v>Fred</c:v>
                </c:pt>
                <c:pt idx="2">
                  <c:v>Annie</c:v>
                </c:pt>
                <c:pt idx="3">
                  <c:v>Barmy</c:v>
                </c:pt>
                <c:pt idx="4">
                  <c:v>Bob</c:v>
                </c:pt>
                <c:pt idx="5">
                  <c:v>Peter</c:v>
                </c:pt>
                <c:pt idx="6">
                  <c:v>Gerald</c:v>
                </c:pt>
                <c:pt idx="7">
                  <c:v>Steve</c:v>
                </c:pt>
                <c:pt idx="8">
                  <c:v>Nutty</c:v>
                </c:pt>
              </c:strCache>
            </c:strRef>
          </c:cat>
          <c:val>
            <c:numRef>
              <c:f>Sheet1!$B$2:$B$10</c:f>
              <c:numCache>
                <c:formatCode>General</c:formatCode>
                <c:ptCount val="9"/>
                <c:pt idx="0">
                  <c:v>2</c:v>
                </c:pt>
                <c:pt idx="1">
                  <c:v>2</c:v>
                </c:pt>
                <c:pt idx="2">
                  <c:v>3</c:v>
                </c:pt>
                <c:pt idx="3">
                  <c:v>3</c:v>
                </c:pt>
                <c:pt idx="4">
                  <c:v>3</c:v>
                </c:pt>
                <c:pt idx="5">
                  <c:v>4</c:v>
                </c:pt>
                <c:pt idx="6">
                  <c:v>5</c:v>
                </c:pt>
                <c:pt idx="7">
                  <c:v>6</c:v>
                </c:pt>
                <c:pt idx="8">
                  <c:v>7</c:v>
                </c:pt>
              </c:numCache>
            </c:numRef>
          </c:val>
          <c:extLst>
            <c:ext xmlns:c16="http://schemas.microsoft.com/office/drawing/2014/chart" uri="{C3380CC4-5D6E-409C-BE32-E72D297353CC}">
              <c16:uniqueId val="{00000010-8EC5-424C-8A26-2F850F3EC809}"/>
            </c:ext>
          </c:extLst>
        </c:ser>
        <c:ser>
          <c:idx val="1"/>
          <c:order val="1"/>
          <c:tx>
            <c:strRef>
              <c:f>Sheet1!$C$1</c:f>
              <c:strCache>
                <c:ptCount val="1"/>
                <c:pt idx="0">
                  <c:v>More things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Amy</c:v>
                </c:pt>
                <c:pt idx="1">
                  <c:v>Fred</c:v>
                </c:pt>
                <c:pt idx="2">
                  <c:v>Annie</c:v>
                </c:pt>
                <c:pt idx="3">
                  <c:v>Barmy</c:v>
                </c:pt>
                <c:pt idx="4">
                  <c:v>Bob</c:v>
                </c:pt>
                <c:pt idx="5">
                  <c:v>Peter</c:v>
                </c:pt>
                <c:pt idx="6">
                  <c:v>Gerald</c:v>
                </c:pt>
                <c:pt idx="7">
                  <c:v>Steve</c:v>
                </c:pt>
                <c:pt idx="8">
                  <c:v>Nutty</c:v>
                </c:pt>
              </c:strCache>
            </c:strRef>
          </c:cat>
          <c:val>
            <c:numRef>
              <c:f>Sheet1!$C$2:$C$10</c:f>
              <c:numCache>
                <c:formatCode>General</c:formatCode>
                <c:ptCount val="9"/>
                <c:pt idx="0">
                  <c:v>3</c:v>
                </c:pt>
                <c:pt idx="1">
                  <c:v>3</c:v>
                </c:pt>
                <c:pt idx="2">
                  <c:v>4</c:v>
                </c:pt>
                <c:pt idx="3">
                  <c:v>5</c:v>
                </c:pt>
                <c:pt idx="4">
                  <c:v>6</c:v>
                </c:pt>
                <c:pt idx="5">
                  <c:v>2</c:v>
                </c:pt>
                <c:pt idx="6">
                  <c:v>4</c:v>
                </c:pt>
                <c:pt idx="7">
                  <c:v>1</c:v>
                </c:pt>
                <c:pt idx="8">
                  <c:v>5</c:v>
                </c:pt>
              </c:numCache>
            </c:numRef>
          </c:val>
          <c:extLst>
            <c:ext xmlns:c16="http://schemas.microsoft.com/office/drawing/2014/chart" uri="{C3380CC4-5D6E-409C-BE32-E72D297353CC}">
              <c16:uniqueId val="{00000011-8EC5-424C-8A26-2F850F3EC809}"/>
            </c:ext>
          </c:extLst>
        </c:ser>
        <c:ser>
          <c:idx val="2"/>
          <c:order val="2"/>
          <c:tx>
            <c:strRef>
              <c:f>Sheet1!$D$1</c:f>
              <c:strCache>
                <c:ptCount val="1"/>
                <c:pt idx="0">
                  <c:v>Last thing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Amy</c:v>
                </c:pt>
                <c:pt idx="1">
                  <c:v>Fred</c:v>
                </c:pt>
                <c:pt idx="2">
                  <c:v>Annie</c:v>
                </c:pt>
                <c:pt idx="3">
                  <c:v>Barmy</c:v>
                </c:pt>
                <c:pt idx="4">
                  <c:v>Bob</c:v>
                </c:pt>
                <c:pt idx="5">
                  <c:v>Peter</c:v>
                </c:pt>
                <c:pt idx="6">
                  <c:v>Gerald</c:v>
                </c:pt>
                <c:pt idx="7">
                  <c:v>Steve</c:v>
                </c:pt>
                <c:pt idx="8">
                  <c:v>Nutty</c:v>
                </c:pt>
              </c:strCache>
            </c:strRef>
          </c:cat>
          <c:val>
            <c:numRef>
              <c:f>Sheet1!$D$2:$D$10</c:f>
              <c:numCache>
                <c:formatCode>General</c:formatCode>
                <c:ptCount val="9"/>
                <c:pt idx="0">
                  <c:v>3</c:v>
                </c:pt>
                <c:pt idx="1">
                  <c:v>3</c:v>
                </c:pt>
                <c:pt idx="2">
                  <c:v>3</c:v>
                </c:pt>
                <c:pt idx="3">
                  <c:v>3</c:v>
                </c:pt>
                <c:pt idx="4">
                  <c:v>3</c:v>
                </c:pt>
                <c:pt idx="5">
                  <c:v>3</c:v>
                </c:pt>
                <c:pt idx="6">
                  <c:v>3</c:v>
                </c:pt>
                <c:pt idx="7">
                  <c:v>3</c:v>
                </c:pt>
                <c:pt idx="8">
                  <c:v>3</c:v>
                </c:pt>
              </c:numCache>
            </c:numRef>
          </c:val>
          <c:extLst>
            <c:ext xmlns:c16="http://schemas.microsoft.com/office/drawing/2014/chart" uri="{C3380CC4-5D6E-409C-BE32-E72D297353CC}">
              <c16:uniqueId val="{00000012-8EC5-424C-8A26-2F850F3EC809}"/>
            </c:ext>
          </c:extLst>
        </c:ser>
        <c:dLbls>
          <c:showLegendKey val="0"/>
          <c:showVal val="1"/>
          <c:showCatName val="0"/>
          <c:showSerName val="0"/>
          <c:showPercent val="0"/>
          <c:showBubbleSize val="0"/>
        </c:dLbls>
        <c:gapWidth val="100"/>
        <c:overlap val="100"/>
        <c:axId val="-209732048"/>
        <c:axId val="-89128688"/>
      </c:barChart>
      <c:catAx>
        <c:axId val="-209732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128688"/>
        <c:crosses val="autoZero"/>
        <c:auto val="1"/>
        <c:lblAlgn val="ctr"/>
        <c:lblOffset val="100"/>
        <c:noMultiLvlLbl val="0"/>
      </c:catAx>
      <c:valAx>
        <c:axId val="-89128688"/>
        <c:scaling>
          <c:orientation val="minMax"/>
        </c:scaling>
        <c:delete val="1"/>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20973204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1"/>
        <c:ser>
          <c:idx val="0"/>
          <c:order val="0"/>
          <c:tx>
            <c:strRef>
              <c:f>Sheet1!$B$1</c:f>
              <c:strCache>
                <c:ptCount val="1"/>
                <c:pt idx="0">
                  <c:v>Things</c:v>
                </c:pt>
              </c:strCache>
            </c:strRef>
          </c:tx>
          <c:spPr>
            <a:solidFill>
              <a:schemeClr val="accent1"/>
            </a:solidFill>
            <a:ln>
              <a:noFill/>
            </a:ln>
            <a:effectLst/>
            <a:sp3d/>
          </c:spPr>
          <c:invertIfNegative val="0"/>
          <c:dPt>
            <c:idx val="0"/>
            <c:invertIfNegative val="0"/>
            <c:bubble3D val="0"/>
            <c:extLst>
              <c:ext xmlns:c16="http://schemas.microsoft.com/office/drawing/2014/chart" uri="{C3380CC4-5D6E-409C-BE32-E72D297353CC}">
                <c16:uniqueId val="{00000001-A3B4-4E1A-98B4-5FB2FEE534B5}"/>
              </c:ext>
            </c:extLst>
          </c:dPt>
          <c:dPt>
            <c:idx val="1"/>
            <c:invertIfNegative val="0"/>
            <c:bubble3D val="0"/>
            <c:extLst>
              <c:ext xmlns:c16="http://schemas.microsoft.com/office/drawing/2014/chart" uri="{C3380CC4-5D6E-409C-BE32-E72D297353CC}">
                <c16:uniqueId val="{00000003-A3B4-4E1A-98B4-5FB2FEE534B5}"/>
              </c:ext>
            </c:extLst>
          </c:dPt>
          <c:dPt>
            <c:idx val="2"/>
            <c:invertIfNegative val="0"/>
            <c:bubble3D val="0"/>
            <c:extLst>
              <c:ext xmlns:c16="http://schemas.microsoft.com/office/drawing/2014/chart" uri="{C3380CC4-5D6E-409C-BE32-E72D297353CC}">
                <c16:uniqueId val="{00000005-A3B4-4E1A-98B4-5FB2FEE534B5}"/>
              </c:ext>
            </c:extLst>
          </c:dPt>
          <c:dPt>
            <c:idx val="3"/>
            <c:invertIfNegative val="0"/>
            <c:bubble3D val="0"/>
            <c:extLst>
              <c:ext xmlns:c16="http://schemas.microsoft.com/office/drawing/2014/chart" uri="{C3380CC4-5D6E-409C-BE32-E72D297353CC}">
                <c16:uniqueId val="{00000007-A3B4-4E1A-98B4-5FB2FEE534B5}"/>
              </c:ext>
            </c:extLst>
          </c:dPt>
          <c:dPt>
            <c:idx val="4"/>
            <c:invertIfNegative val="0"/>
            <c:bubble3D val="0"/>
            <c:extLst>
              <c:ext xmlns:c16="http://schemas.microsoft.com/office/drawing/2014/chart" uri="{C3380CC4-5D6E-409C-BE32-E72D297353CC}">
                <c16:uniqueId val="{00000009-A3B4-4E1A-98B4-5FB2FEE534B5}"/>
              </c:ext>
            </c:extLst>
          </c:dPt>
          <c:dPt>
            <c:idx val="5"/>
            <c:invertIfNegative val="0"/>
            <c:bubble3D val="0"/>
            <c:extLst>
              <c:ext xmlns:c16="http://schemas.microsoft.com/office/drawing/2014/chart" uri="{C3380CC4-5D6E-409C-BE32-E72D297353CC}">
                <c16:uniqueId val="{0000000B-A3B4-4E1A-98B4-5FB2FEE534B5}"/>
              </c:ext>
            </c:extLst>
          </c:dPt>
          <c:dPt>
            <c:idx val="6"/>
            <c:invertIfNegative val="0"/>
            <c:bubble3D val="0"/>
            <c:extLst>
              <c:ext xmlns:c16="http://schemas.microsoft.com/office/drawing/2014/chart" uri="{C3380CC4-5D6E-409C-BE32-E72D297353CC}">
                <c16:uniqueId val="{0000000D-A3B4-4E1A-98B4-5FB2FEE534B5}"/>
              </c:ext>
            </c:extLst>
          </c:dPt>
          <c:dPt>
            <c:idx val="7"/>
            <c:invertIfNegative val="0"/>
            <c:bubble3D val="0"/>
            <c:extLst>
              <c:ext xmlns:c16="http://schemas.microsoft.com/office/drawing/2014/chart" uri="{C3380CC4-5D6E-409C-BE32-E72D297353CC}">
                <c16:uniqueId val="{0000000F-A3B4-4E1A-98B4-5FB2FEE534B5}"/>
              </c:ext>
            </c:extLst>
          </c:dPt>
          <c:dPt>
            <c:idx val="8"/>
            <c:invertIfNegative val="0"/>
            <c:bubble3D val="0"/>
            <c:extLst>
              <c:ext xmlns:c16="http://schemas.microsoft.com/office/drawing/2014/chart" uri="{C3380CC4-5D6E-409C-BE32-E72D297353CC}">
                <c16:uniqueId val="{00000011-A3B4-4E1A-98B4-5FB2FEE534B5}"/>
              </c:ext>
            </c:extLst>
          </c:dPt>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Sheet1!$B$2:$B$10</c:f>
              <c:numCache>
                <c:formatCode>General</c:formatCode>
                <c:ptCount val="9"/>
                <c:pt idx="0">
                  <c:v>2</c:v>
                </c:pt>
                <c:pt idx="1">
                  <c:v>3</c:v>
                </c:pt>
                <c:pt idx="2">
                  <c:v>3</c:v>
                </c:pt>
                <c:pt idx="3">
                  <c:v>3</c:v>
                </c:pt>
                <c:pt idx="4">
                  <c:v>2</c:v>
                </c:pt>
                <c:pt idx="5">
                  <c:v>5</c:v>
                </c:pt>
                <c:pt idx="6">
                  <c:v>7</c:v>
                </c:pt>
                <c:pt idx="7">
                  <c:v>4</c:v>
                </c:pt>
                <c:pt idx="8">
                  <c:v>6</c:v>
                </c:pt>
              </c:numCache>
            </c:numRef>
          </c:val>
          <c:extLst>
            <c:ext xmlns:c16="http://schemas.microsoft.com/office/drawing/2014/chart" uri="{C3380CC4-5D6E-409C-BE32-E72D297353CC}">
              <c16:uniqueId val="{00000012-A3B4-4E1A-98B4-5FB2FEE534B5}"/>
            </c:ext>
          </c:extLst>
        </c:ser>
        <c:ser>
          <c:idx val="1"/>
          <c:order val="1"/>
          <c:tx>
            <c:strRef>
              <c:f>Sheet1!$C$1</c:f>
              <c:strCache>
                <c:ptCount val="1"/>
                <c:pt idx="0">
                  <c:v>More things</c:v>
                </c:pt>
              </c:strCache>
            </c:strRef>
          </c:tx>
          <c:spPr>
            <a:solidFill>
              <a:schemeClr val="accent2"/>
            </a:solidFill>
            <a:ln>
              <a:noFill/>
            </a:ln>
            <a:effectLst/>
            <a:sp3d/>
          </c:spPr>
          <c:invertIfNegative val="0"/>
          <c:cat>
            <c:strRef>
              <c:f>Sheet1!$A$2:$A$10</c:f>
              <c:strCache>
                <c:ptCount val="9"/>
                <c:pt idx="0">
                  <c:v>Amy</c:v>
                </c:pt>
                <c:pt idx="1">
                  <c:v>Annie</c:v>
                </c:pt>
                <c:pt idx="2">
                  <c:v>Barmy</c:v>
                </c:pt>
                <c:pt idx="3">
                  <c:v>Bob</c:v>
                </c:pt>
                <c:pt idx="4">
                  <c:v>Fred</c:v>
                </c:pt>
                <c:pt idx="5">
                  <c:v>Gerald</c:v>
                </c:pt>
                <c:pt idx="6">
                  <c:v>Nutty</c:v>
                </c:pt>
                <c:pt idx="7">
                  <c:v>Peter</c:v>
                </c:pt>
                <c:pt idx="8">
                  <c:v>Steve</c:v>
                </c:pt>
              </c:strCache>
            </c:strRef>
          </c:cat>
          <c:val>
            <c:numRef>
              <c:f>Sheet1!$C$2:$C$10</c:f>
              <c:numCache>
                <c:formatCode>General</c:formatCode>
                <c:ptCount val="9"/>
                <c:pt idx="0">
                  <c:v>3</c:v>
                </c:pt>
                <c:pt idx="1">
                  <c:v>4</c:v>
                </c:pt>
                <c:pt idx="2">
                  <c:v>5</c:v>
                </c:pt>
                <c:pt idx="3">
                  <c:v>6</c:v>
                </c:pt>
                <c:pt idx="4">
                  <c:v>3</c:v>
                </c:pt>
                <c:pt idx="5">
                  <c:v>4</c:v>
                </c:pt>
                <c:pt idx="6">
                  <c:v>5</c:v>
                </c:pt>
                <c:pt idx="7">
                  <c:v>2</c:v>
                </c:pt>
                <c:pt idx="8">
                  <c:v>1</c:v>
                </c:pt>
              </c:numCache>
            </c:numRef>
          </c:val>
          <c:extLst>
            <c:ext xmlns:c16="http://schemas.microsoft.com/office/drawing/2014/chart" uri="{C3380CC4-5D6E-409C-BE32-E72D297353CC}">
              <c16:uniqueId val="{00000013-A3B4-4E1A-98B4-5FB2FEE534B5}"/>
            </c:ext>
          </c:extLst>
        </c:ser>
        <c:dLbls>
          <c:showLegendKey val="0"/>
          <c:showVal val="0"/>
          <c:showCatName val="0"/>
          <c:showSerName val="0"/>
          <c:showPercent val="0"/>
          <c:showBubbleSize val="0"/>
        </c:dLbls>
        <c:gapWidth val="100"/>
        <c:shape val="box"/>
        <c:axId val="-101830608"/>
        <c:axId val="-101827856"/>
        <c:axId val="0"/>
      </c:bar3DChart>
      <c:catAx>
        <c:axId val="-10183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827856"/>
        <c:crosses val="autoZero"/>
        <c:auto val="1"/>
        <c:lblAlgn val="ctr"/>
        <c:lblOffset val="100"/>
        <c:noMultiLvlLbl val="0"/>
      </c:catAx>
      <c:valAx>
        <c:axId val="-101827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8306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Things</c:v>
                </c:pt>
              </c:strCache>
            </c:strRef>
          </c:tx>
          <c:dPt>
            <c:idx val="0"/>
            <c:bubble3D val="0"/>
            <c:explosion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5AB3-4787-920C-7CF35D713834}"/>
              </c:ext>
            </c:extLst>
          </c:dPt>
          <c:dPt>
            <c:idx val="1"/>
            <c:bubble3D val="0"/>
            <c:explosion val="4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AB3-4787-920C-7CF35D713834}"/>
              </c:ext>
            </c:extLst>
          </c:dPt>
          <c:dPt>
            <c:idx val="2"/>
            <c:bubble3D val="0"/>
            <c:explosion val="22"/>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AB3-4787-920C-7CF35D713834}"/>
              </c:ext>
            </c:extLst>
          </c:dPt>
          <c:dPt>
            <c:idx val="3"/>
            <c:bubble3D val="0"/>
            <c:explosion val="2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5AB3-4787-920C-7CF35D713834}"/>
              </c:ext>
            </c:extLst>
          </c:dPt>
          <c:dLbls>
            <c:dLbl>
              <c:idx val="0"/>
              <c:layout>
                <c:manualLayout>
                  <c:x val="-5.2824983305490202E-2"/>
                  <c:y val="-0.19774011299434999"/>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7FBB8C1A-C298-074D-B9C9-759B2BFF66BA}" type="CATEGORYNAME">
                      <a:rPr lang="en-US" b="0" i="0" smtClean="0">
                        <a:latin typeface="Dagny OT" panose="020B0504020201020104" pitchFamily="34" charset="77"/>
                      </a:rPr>
                      <a:pPr>
                        <a:defRPr/>
                      </a:pPr>
                      <a:t>[CATEGORY NAME]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5AB3-4787-920C-7CF35D713834}"/>
                </c:ext>
              </c:extLst>
            </c:dLbl>
            <c:dLbl>
              <c:idx val="1"/>
              <c:layout>
                <c:manualLayout>
                  <c:x val="0.17288176354524101"/>
                  <c:y val="3.2956685499058502E-2"/>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8D4DA0FF-7378-A348-B489-5000A7CDA773}" type="CATEGORYNAME">
                      <a:rPr lang="en-US" b="0" i="0" baseline="0" smtClean="0">
                        <a:latin typeface="Dagny OT" panose="020B0504020201020104" pitchFamily="34" charset="77"/>
                      </a:rPr>
                      <a:pPr>
                        <a:defRPr>
                          <a:solidFill>
                            <a:schemeClr val="accent1"/>
                          </a:solidFill>
                        </a:defRPr>
                      </a:pPr>
                      <a:t>[CATEGORY NAME]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AB3-4787-920C-7CF35D713834}"/>
                </c:ext>
              </c:extLst>
            </c:dLbl>
            <c:dLbl>
              <c:idx val="2"/>
              <c:layout>
                <c:manualLayout>
                  <c:x val="-1.8789872998212699E-2"/>
                  <c:y val="0.17419962335216599"/>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B9F968FC-8FB9-1341-944A-24EBC8390432}" type="CATEGORYNAME">
                      <a:rPr lang="en-US" b="0" i="0" smtClean="0">
                        <a:latin typeface="Dagny OT" panose="020B0504020201020104" pitchFamily="34" charset="77"/>
                      </a:rPr>
                      <a:pPr>
                        <a:defRPr>
                          <a:solidFill>
                            <a:schemeClr val="accent1"/>
                          </a:solidFill>
                        </a:defRPr>
                      </a:pPr>
                      <a:t>[CATEGORY NAME]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AB3-4787-920C-7CF35D713834}"/>
                </c:ext>
              </c:extLst>
            </c:dLbl>
            <c:dLbl>
              <c:idx val="3"/>
              <c:layout>
                <c:manualLayout>
                  <c:x val="-7.8987137759209305E-2"/>
                  <c:y val="-4.7079125702507597E-3"/>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C6654579-716D-FD44-8FDF-20B6E26E6F6A}" type="CATEGORYNAME">
                      <a:rPr lang="en-US" b="0" i="0" smtClean="0">
                        <a:latin typeface="Dagny OT" panose="020B0504020201020104" pitchFamily="34" charset="77"/>
                      </a:rPr>
                      <a:pPr>
                        <a:defRPr>
                          <a:solidFill>
                            <a:schemeClr val="accent1"/>
                          </a:solidFill>
                        </a:defRPr>
                      </a:pPr>
                      <a:t>[CATEGORY NAME]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0263221717246299"/>
                      <c:h val="0.24343238874801701"/>
                    </c:manualLayout>
                  </c15:layout>
                  <c15:dlblFieldTable/>
                  <c15:showDataLabelsRange val="0"/>
                </c:ext>
                <c:ext xmlns:c16="http://schemas.microsoft.com/office/drawing/2014/chart" uri="{C3380CC4-5D6E-409C-BE32-E72D297353CC}">
                  <c16:uniqueId val="{00000005-5AB3-4787-920C-7CF35D713834}"/>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Steve</c:v>
                </c:pt>
                <c:pt idx="1">
                  <c:v>Bob</c:v>
                </c:pt>
                <c:pt idx="2">
                  <c:v>Amy</c:v>
                </c:pt>
                <c:pt idx="3">
                  <c:v>Gerald</c:v>
                </c:pt>
              </c:strCache>
            </c:strRef>
          </c:cat>
          <c:val>
            <c:numRef>
              <c:f>Sheet1!$B$2:$B$5</c:f>
              <c:numCache>
                <c:formatCode>General</c:formatCode>
                <c:ptCount val="4"/>
                <c:pt idx="0">
                  <c:v>6</c:v>
                </c:pt>
                <c:pt idx="1">
                  <c:v>5</c:v>
                </c:pt>
                <c:pt idx="2">
                  <c:v>4</c:v>
                </c:pt>
                <c:pt idx="3">
                  <c:v>3</c:v>
                </c:pt>
              </c:numCache>
            </c:numRef>
          </c:val>
          <c:extLst>
            <c:ext xmlns:c16="http://schemas.microsoft.com/office/drawing/2014/chart" uri="{C3380CC4-5D6E-409C-BE32-E72D297353CC}">
              <c16:uniqueId val="{00000006-5AB3-4787-920C-7CF35D713834}"/>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Jan-17</cx:pt>
          <cx:pt idx="1">Feb-17</cx:pt>
          <cx:pt idx="2">Mar-17</cx:pt>
          <cx:pt idx="3">Apr-17</cx:pt>
          <cx:pt idx="4">May-17</cx:pt>
          <cx:pt idx="5">Jun-17</cx:pt>
          <cx:pt idx="6">Jul-17</cx:pt>
          <cx:pt idx="7">Aug-17</cx:pt>
          <cx:pt idx="8">Sep-17</cx:pt>
          <cx:pt idx="9">Oct-17</cx:pt>
          <cx:pt idx="10">Nov-17</cx:pt>
          <cx:pt idx="11">Dec-17</cx:pt>
        </cx:lvl>
      </cx:strDim>
      <cx:numDim type="val">
        <cx:f>Sheet1!$B$2:$B$13</cx:f>
        <cx:lvl ptCount="12" formatCode="General">
          <cx:pt idx="0">2</cx:pt>
          <cx:pt idx="1">3</cx:pt>
          <cx:pt idx="2">-2.5</cx:pt>
          <cx:pt idx="3">3</cx:pt>
          <cx:pt idx="4">2</cx:pt>
          <cx:pt idx="5">-4.5</cx:pt>
          <cx:pt idx="6">7</cx:pt>
          <cx:pt idx="7">-3.5</cx:pt>
          <cx:pt idx="8">6</cx:pt>
          <cx:pt idx="9">4</cx:pt>
          <cx:pt idx="10">-3</cx:pt>
          <cx:pt idx="11">2</cx:pt>
        </cx:lvl>
      </cx:numDim>
    </cx:data>
  </cx:chartData>
  <cx:chart>
    <cx:plotArea>
      <cx:plotAreaRegion>
        <cx:series layoutId="waterfall" uniqueId="{1D80AD84-0E2F-4788-A132-C1366E0687E1}">
          <cx:tx>
            <cx:txData>
              <cx:f>Sheet1!$B$1</cx:f>
              <cx:v>Units sold</cx:v>
            </cx:txData>
          </cx:tx>
          <cx:dataLabels>
            <cx:visibility seriesName="0" categoryName="0" value="0"/>
            <cx:separator>, </cx:separator>
          </cx:dataLabels>
          <cx:dataId val="0"/>
          <cx:layoutPr>
            <cx:subtotals/>
          </cx:layoutPr>
        </cx:series>
      </cx:plotAreaRegion>
      <cx:axis id="0">
        <cx:catScaling gapWidth="0.5"/>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Jan-17</cx:pt>
          <cx:pt idx="1">Feb-17</cx:pt>
          <cx:pt idx="2">Mar-17</cx:pt>
          <cx:pt idx="3">Apr-17</cx:pt>
          <cx:pt idx="4">May-17</cx:pt>
          <cx:pt idx="5">Jun-17</cx:pt>
          <cx:pt idx="6">Jul-17</cx:pt>
          <cx:pt idx="7">Aug-17</cx:pt>
          <cx:pt idx="8">Sep-17</cx:pt>
          <cx:pt idx="9">Oct-17</cx:pt>
          <cx:pt idx="10">Nov-17</cx:pt>
          <cx:pt idx="11">Dec-17</cx:pt>
        </cx:lvl>
      </cx:strDim>
      <cx:numDim type="val">
        <cx:f>Sheet1!$B$2:$B$13</cx:f>
        <cx:lvl ptCount="12" formatCode="General">
          <cx:pt idx="0">2</cx:pt>
          <cx:pt idx="1">35</cx:pt>
          <cx:pt idx="2">-2.5</cx:pt>
          <cx:pt idx="3">3</cx:pt>
          <cx:pt idx="4">2</cx:pt>
          <cx:pt idx="5">-4.5</cx:pt>
          <cx:pt idx="6">7</cx:pt>
          <cx:pt idx="7">-40</cx:pt>
          <cx:pt idx="8">2</cx:pt>
          <cx:pt idx="9">3</cx:pt>
          <cx:pt idx="10">4</cx:pt>
          <cx:pt idx="11">-1</cx:pt>
        </cx:lvl>
      </cx:numDim>
    </cx:data>
  </cx:chartData>
  <cx:chart>
    <cx:plotArea>
      <cx:plotAreaRegion>
        <cx:series layoutId="waterfall" uniqueId="{1D80AD84-0E2F-4788-A132-C1366E0687E1}">
          <cx:tx>
            <cx:txData>
              <cx:f>Sheet1!$B$1</cx:f>
              <cx:v>Units Sold</cx:v>
            </cx:txData>
          </cx:tx>
          <cx:dataLabels>
            <cx:visibility seriesName="0" categoryName="0" value="0"/>
            <cx:separator>, </cx:separator>
          </cx:dataLabels>
          <cx:dataId val="0"/>
          <cx:layoutPr>
            <cx:subtotals/>
          </cx:layoutPr>
        </cx:series>
      </cx:plotAreaRegion>
      <cx:axis id="0">
        <cx:catScaling gapWidth="0.5"/>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”Numbers don’t lie”</a:t>
            </a:r>
          </a:p>
          <a:p>
            <a:pPr marL="171450" indent="-171450">
              <a:buFontTx/>
              <a:buChar char="-"/>
            </a:pPr>
            <a:r>
              <a:rPr lang="en-US" dirty="0"/>
              <a:t>Feel free to take notes on your </a:t>
            </a:r>
            <a:r>
              <a:rPr lang="en-US" dirty="0" err="1"/>
              <a:t>favourites</a:t>
            </a:r>
            <a:endParaRPr lang="en-US" dirty="0"/>
          </a:p>
          <a:p>
            <a:pPr marL="171450" marR="0" lvl="0" indent="-171450" algn="l" defTabSz="914363" rtl="0" eaLnBrk="1" fontAlgn="auto" latinLnBrk="0" hangingPunct="1">
              <a:lnSpc>
                <a:spcPct val="100000"/>
              </a:lnSpc>
              <a:spcBef>
                <a:spcPts val="0"/>
              </a:spcBef>
              <a:spcAft>
                <a:spcPts val="0"/>
              </a:spcAft>
              <a:buClrTx/>
              <a:buSzTx/>
              <a:buFontTx/>
              <a:buChar char="-"/>
              <a:tabLst/>
              <a:defRPr/>
            </a:pPr>
            <a:r>
              <a:rPr lang="en-US" dirty="0"/>
              <a:t>Think about the type of data you work with and what would be useful</a:t>
            </a:r>
          </a:p>
          <a:p>
            <a:pPr marL="171450" indent="-171450">
              <a:buFontTx/>
              <a:buChar char="-"/>
            </a:pPr>
            <a:r>
              <a:rPr lang="en-US" dirty="0"/>
              <a:t>Data story teller </a:t>
            </a:r>
          </a:p>
          <a:p>
            <a:pPr marL="171450" indent="-171450">
              <a:buFontTx/>
              <a:buChar char="-"/>
            </a:pPr>
            <a:r>
              <a:rPr lang="en-US" dirty="0"/>
              <a:t>Tool box</a:t>
            </a:r>
          </a:p>
          <a:p>
            <a:pPr marL="171450" indent="-171450">
              <a:buFontTx/>
              <a:buChar char="-"/>
            </a:pPr>
            <a:r>
              <a:rPr lang="en-US"/>
              <a:t>Fundamental considerations</a:t>
            </a:r>
            <a:r>
              <a:rPr lang="en-US" dirty="0"/>
              <a:t>:</a:t>
            </a:r>
            <a:r>
              <a:rPr lang="en-US"/>
              <a:t> </a:t>
            </a:r>
            <a:r>
              <a:rPr lang="en-US" dirty="0"/>
              <a:t>relationship, type</a:t>
            </a:r>
          </a:p>
          <a:p>
            <a:pPr marL="171450" indent="-171450">
              <a:buFontTx/>
              <a:buChar char="-"/>
            </a:pPr>
            <a:r>
              <a:rPr lang="en-US" dirty="0"/>
              <a:t>Guiding principles: signal to noise, broad vs </a:t>
            </a:r>
            <a:r>
              <a:rPr lang="en-US" dirty="0" err="1"/>
              <a:t>focussed</a:t>
            </a:r>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1</a:t>
            </a:fld>
            <a:endParaRPr lang="en-US"/>
          </a:p>
        </p:txBody>
      </p:sp>
    </p:spTree>
    <p:extLst>
      <p:ext uri="{BB962C8B-B14F-4D97-AF65-F5344CB8AC3E}">
        <p14:creationId xmlns:p14="http://schemas.microsoft.com/office/powerpoint/2010/main" val="2814582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Dashboard tomorrow</a:t>
            </a:r>
          </a:p>
          <a:p>
            <a:r>
              <a:rPr lang="en-US" dirty="0"/>
              <a:t>Get opinions</a:t>
            </a:r>
          </a:p>
          <a:p>
            <a:r>
              <a:rPr lang="en-US" dirty="0"/>
              <a:t>Ordering of categories</a:t>
            </a:r>
          </a:p>
        </p:txBody>
      </p:sp>
      <p:sp>
        <p:nvSpPr>
          <p:cNvPr id="4" name="Slide Number Placeholder 3"/>
          <p:cNvSpPr>
            <a:spLocks noGrp="1"/>
          </p:cNvSpPr>
          <p:nvPr>
            <p:ph type="sldNum" sz="quarter" idx="5"/>
          </p:nvPr>
        </p:nvSpPr>
        <p:spPr/>
        <p:txBody>
          <a:bodyPr/>
          <a:lstStyle/>
          <a:p>
            <a:fld id="{EAAE4137-9C57-4BE7-8509-9D67AAFC4A52}" type="slidenum">
              <a:rPr lang="en-US" smtClean="0"/>
              <a:t>15</a:t>
            </a:fld>
            <a:endParaRPr lang="en-US"/>
          </a:p>
        </p:txBody>
      </p:sp>
    </p:spTree>
    <p:extLst>
      <p:ext uri="{BB962C8B-B14F-4D97-AF65-F5344CB8AC3E}">
        <p14:creationId xmlns:p14="http://schemas.microsoft.com/office/powerpoint/2010/main" val="668834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Adds another categorical variable into the mix </a:t>
            </a:r>
          </a:p>
          <a:p>
            <a:r>
              <a:rPr lang="en-US" dirty="0"/>
              <a:t>Tempting because it saves on real estate, but clutter?</a:t>
            </a:r>
          </a:p>
          <a:p>
            <a:r>
              <a:rPr lang="en-US" dirty="0"/>
              <a:t>Hard to determine order</a:t>
            </a:r>
          </a:p>
          <a:p>
            <a:r>
              <a:rPr lang="en-US" dirty="0"/>
              <a:t>Can be a little finicky in Power BI with filters stacking on one another</a:t>
            </a:r>
          </a:p>
        </p:txBody>
      </p:sp>
      <p:sp>
        <p:nvSpPr>
          <p:cNvPr id="4" name="Slide Number Placeholder 3"/>
          <p:cNvSpPr>
            <a:spLocks noGrp="1"/>
          </p:cNvSpPr>
          <p:nvPr>
            <p:ph type="sldNum" sz="quarter" idx="5"/>
          </p:nvPr>
        </p:nvSpPr>
        <p:spPr/>
        <p:txBody>
          <a:bodyPr/>
          <a:lstStyle/>
          <a:p>
            <a:fld id="{EAAE4137-9C57-4BE7-8509-9D67AAFC4A52}" type="slidenum">
              <a:rPr lang="en-US" smtClean="0"/>
              <a:t>16</a:t>
            </a:fld>
            <a:endParaRPr lang="en-US"/>
          </a:p>
        </p:txBody>
      </p:sp>
    </p:spTree>
    <p:extLst>
      <p:ext uri="{BB962C8B-B14F-4D97-AF65-F5344CB8AC3E}">
        <p14:creationId xmlns:p14="http://schemas.microsoft.com/office/powerpoint/2010/main" val="179143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Proportions rather than total counts, but can add those</a:t>
            </a:r>
          </a:p>
          <a:p>
            <a:r>
              <a:rPr lang="en-US" dirty="0"/>
              <a:t>Use cases? Division of effort management</a:t>
            </a:r>
          </a:p>
          <a:p>
            <a:r>
              <a:rPr lang="en-US" dirty="0"/>
              <a:t>Will you be present to explain your dashboard? Some </a:t>
            </a:r>
            <a:r>
              <a:rPr lang="en-US" dirty="0" err="1"/>
              <a:t>viz’s</a:t>
            </a:r>
            <a:r>
              <a:rPr lang="en-US" dirty="0"/>
              <a:t> stand alone, some need help. </a:t>
            </a:r>
          </a:p>
          <a:p>
            <a:r>
              <a:rPr lang="en-US" dirty="0"/>
              <a:t>Keep in mind the workhorses – we have also been showing show ponies. </a:t>
            </a:r>
          </a:p>
        </p:txBody>
      </p:sp>
      <p:sp>
        <p:nvSpPr>
          <p:cNvPr id="4" name="Slide Number Placeholder 3"/>
          <p:cNvSpPr>
            <a:spLocks noGrp="1"/>
          </p:cNvSpPr>
          <p:nvPr>
            <p:ph type="sldNum" sz="quarter" idx="5"/>
          </p:nvPr>
        </p:nvSpPr>
        <p:spPr/>
        <p:txBody>
          <a:bodyPr/>
          <a:lstStyle/>
          <a:p>
            <a:fld id="{EAAE4137-9C57-4BE7-8509-9D67AAFC4A52}" type="slidenum">
              <a:rPr lang="en-US" smtClean="0"/>
              <a:t>17</a:t>
            </a:fld>
            <a:endParaRPr lang="en-US"/>
          </a:p>
        </p:txBody>
      </p:sp>
    </p:spTree>
    <p:extLst>
      <p:ext uri="{BB962C8B-B14F-4D97-AF65-F5344CB8AC3E}">
        <p14:creationId xmlns:p14="http://schemas.microsoft.com/office/powerpoint/2010/main" val="278504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bad</a:t>
            </a:r>
          </a:p>
          <a:p>
            <a:r>
              <a:rPr lang="en-US" dirty="0"/>
              <a:t>Use cases left: seating</a:t>
            </a:r>
          </a:p>
          <a:p>
            <a:r>
              <a:rPr lang="en-US" dirty="0"/>
              <a:t>Right: Covid and optical illusion, c’s volatility makes b’s volatility look more intense</a:t>
            </a:r>
          </a:p>
        </p:txBody>
      </p:sp>
      <p:sp>
        <p:nvSpPr>
          <p:cNvPr id="4" name="Slide Number Placeholder 3"/>
          <p:cNvSpPr>
            <a:spLocks noGrp="1"/>
          </p:cNvSpPr>
          <p:nvPr>
            <p:ph type="sldNum" sz="quarter" idx="5"/>
          </p:nvPr>
        </p:nvSpPr>
        <p:spPr/>
        <p:txBody>
          <a:bodyPr/>
          <a:lstStyle/>
          <a:p>
            <a:fld id="{EAAE4137-9C57-4BE7-8509-9D67AAFC4A52}" type="slidenum">
              <a:rPr lang="en-US" smtClean="0"/>
              <a:t>18</a:t>
            </a:fld>
            <a:endParaRPr lang="en-US"/>
          </a:p>
        </p:txBody>
      </p:sp>
    </p:spTree>
    <p:extLst>
      <p:ext uri="{BB962C8B-B14F-4D97-AF65-F5344CB8AC3E}">
        <p14:creationId xmlns:p14="http://schemas.microsoft.com/office/powerpoint/2010/main" val="2531297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seen one of these? </a:t>
            </a:r>
          </a:p>
          <a:p>
            <a:r>
              <a:rPr lang="en-US" dirty="0"/>
              <a:t>Variation around a set point</a:t>
            </a:r>
          </a:p>
          <a:p>
            <a:r>
              <a:rPr lang="en-US" dirty="0"/>
              <a:t>Gains losses, stocks</a:t>
            </a:r>
          </a:p>
          <a:p>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19</a:t>
            </a:fld>
            <a:endParaRPr lang="en-US"/>
          </a:p>
        </p:txBody>
      </p:sp>
    </p:spTree>
    <p:extLst>
      <p:ext uri="{BB962C8B-B14F-4D97-AF65-F5344CB8AC3E}">
        <p14:creationId xmlns:p14="http://schemas.microsoft.com/office/powerpoint/2010/main" val="20553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known but growing in popularity</a:t>
            </a:r>
          </a:p>
          <a:p>
            <a:r>
              <a:rPr lang="en-US" dirty="0"/>
              <a:t>Sometimes requires a little framing for people at first </a:t>
            </a:r>
          </a:p>
          <a:p>
            <a:r>
              <a:rPr lang="en-US" dirty="0"/>
              <a:t>Takes up a lot of room though</a:t>
            </a:r>
          </a:p>
          <a:p>
            <a:r>
              <a:rPr lang="en-US" dirty="0"/>
              <a:t>How does one choose </a:t>
            </a:r>
            <a:r>
              <a:rPr lang="en-US" dirty="0" err="1"/>
              <a:t>colours</a:t>
            </a:r>
            <a:r>
              <a:rPr lang="en-US" dirty="0"/>
              <a:t>? Teamwork, AI suggestions</a:t>
            </a:r>
          </a:p>
        </p:txBody>
      </p:sp>
      <p:sp>
        <p:nvSpPr>
          <p:cNvPr id="4" name="Slide Number Placeholder 3"/>
          <p:cNvSpPr>
            <a:spLocks noGrp="1"/>
          </p:cNvSpPr>
          <p:nvPr>
            <p:ph type="sldNum" sz="quarter" idx="5"/>
          </p:nvPr>
        </p:nvSpPr>
        <p:spPr/>
        <p:txBody>
          <a:bodyPr/>
          <a:lstStyle/>
          <a:p>
            <a:fld id="{EAAE4137-9C57-4BE7-8509-9D67AAFC4A52}" type="slidenum">
              <a:rPr lang="en-US" smtClean="0"/>
              <a:t>20</a:t>
            </a:fld>
            <a:endParaRPr lang="en-US"/>
          </a:p>
        </p:txBody>
      </p:sp>
    </p:spTree>
    <p:extLst>
      <p:ext uri="{BB962C8B-B14F-4D97-AF65-F5344CB8AC3E}">
        <p14:creationId xmlns:p14="http://schemas.microsoft.com/office/powerpoint/2010/main" val="278872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3 ARE VARIATION ON THE BAR CHART</a:t>
            </a:r>
          </a:p>
          <a:p>
            <a:r>
              <a:rPr lang="en-US" dirty="0"/>
              <a:t>Sorting required in advance</a:t>
            </a:r>
          </a:p>
          <a:p>
            <a:r>
              <a:rPr lang="en-US" dirty="0"/>
              <a:t>Nice overall impression, comparison relating to proportions rather than raw values</a:t>
            </a:r>
          </a:p>
        </p:txBody>
      </p:sp>
      <p:sp>
        <p:nvSpPr>
          <p:cNvPr id="4" name="Slide Number Placeholder 3"/>
          <p:cNvSpPr>
            <a:spLocks noGrp="1"/>
          </p:cNvSpPr>
          <p:nvPr>
            <p:ph type="sldNum" sz="quarter" idx="5"/>
          </p:nvPr>
        </p:nvSpPr>
        <p:spPr/>
        <p:txBody>
          <a:bodyPr/>
          <a:lstStyle/>
          <a:p>
            <a:fld id="{EAAE4137-9C57-4BE7-8509-9D67AAFC4A52}" type="slidenum">
              <a:rPr lang="en-US" smtClean="0"/>
              <a:t>21</a:t>
            </a:fld>
            <a:endParaRPr lang="en-US"/>
          </a:p>
        </p:txBody>
      </p:sp>
    </p:spTree>
    <p:extLst>
      <p:ext uri="{BB962C8B-B14F-4D97-AF65-F5344CB8AC3E}">
        <p14:creationId xmlns:p14="http://schemas.microsoft.com/office/powerpoint/2010/main" val="146809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like plain text</a:t>
            </a:r>
          </a:p>
          <a:p>
            <a:r>
              <a:rPr lang="en-US" dirty="0"/>
              <a:t>Fun gamification vibe – target and desire to fulfill</a:t>
            </a:r>
          </a:p>
          <a:p>
            <a:r>
              <a:rPr lang="en-US" dirty="0"/>
              <a:t>Powerful when combined with text</a:t>
            </a:r>
          </a:p>
          <a:p>
            <a:r>
              <a:rPr lang="en-US" dirty="0"/>
              <a:t>Standalone</a:t>
            </a:r>
          </a:p>
        </p:txBody>
      </p:sp>
      <p:sp>
        <p:nvSpPr>
          <p:cNvPr id="4" name="Slide Number Placeholder 3"/>
          <p:cNvSpPr>
            <a:spLocks noGrp="1"/>
          </p:cNvSpPr>
          <p:nvPr>
            <p:ph type="sldNum" sz="quarter" idx="5"/>
          </p:nvPr>
        </p:nvSpPr>
        <p:spPr/>
        <p:txBody>
          <a:bodyPr/>
          <a:lstStyle/>
          <a:p>
            <a:fld id="{EAAE4137-9C57-4BE7-8509-9D67AAFC4A52}" type="slidenum">
              <a:rPr lang="en-US" smtClean="0"/>
              <a:t>22</a:t>
            </a:fld>
            <a:endParaRPr lang="en-US"/>
          </a:p>
        </p:txBody>
      </p:sp>
    </p:spTree>
    <p:extLst>
      <p:ext uri="{BB962C8B-B14F-4D97-AF65-F5344CB8AC3E}">
        <p14:creationId xmlns:p14="http://schemas.microsoft.com/office/powerpoint/2010/main" val="4208241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5C55BB-6CAD-864E-9B58-B11C36E0B9F9}" type="slidenum">
              <a:rPr lang="en-US" smtClean="0"/>
              <a:pPr/>
              <a:t>23</a:t>
            </a:fld>
            <a:endParaRPr lang="en-US"/>
          </a:p>
        </p:txBody>
      </p:sp>
    </p:spTree>
    <p:extLst>
      <p:ext uri="{BB962C8B-B14F-4D97-AF65-F5344CB8AC3E}">
        <p14:creationId xmlns:p14="http://schemas.microsoft.com/office/powerpoint/2010/main" val="1579684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D2559E-1330-5F4E-826E-E982079549F4}" type="slidenum">
              <a:rPr lang="en-US" smtClean="0"/>
              <a:t>29</a:t>
            </a:fld>
            <a:endParaRPr lang="en-US"/>
          </a:p>
        </p:txBody>
      </p:sp>
    </p:spTree>
    <p:extLst>
      <p:ext uri="{BB962C8B-B14F-4D97-AF65-F5344CB8AC3E}">
        <p14:creationId xmlns:p14="http://schemas.microsoft.com/office/powerpoint/2010/main" val="313775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2</a:t>
            </a:fld>
            <a:endParaRPr lang="en-US"/>
          </a:p>
        </p:txBody>
      </p:sp>
    </p:spTree>
    <p:extLst>
      <p:ext uri="{BB962C8B-B14F-4D97-AF65-F5344CB8AC3E}">
        <p14:creationId xmlns:p14="http://schemas.microsoft.com/office/powerpoint/2010/main" val="1365589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This uses small multiples,</a:t>
            </a:r>
          </a:p>
          <a:p>
            <a:r>
              <a:rPr lang="en-CA" sz="1200" b="0" i="0" kern="1200" dirty="0">
                <a:solidFill>
                  <a:schemeClr val="tx1"/>
                </a:solidFill>
                <a:effectLst/>
                <a:latin typeface="+mn-lt"/>
                <a:ea typeface="+mn-ea"/>
                <a:cs typeface="+mn-cs"/>
              </a:rPr>
              <a:t>easy to digest chart (map)</a:t>
            </a:r>
          </a:p>
          <a:p>
            <a:r>
              <a:rPr lang="en-CA" sz="1200" b="0" i="0" kern="1200" dirty="0">
                <a:solidFill>
                  <a:schemeClr val="tx1"/>
                </a:solidFill>
                <a:effectLst/>
                <a:latin typeface="+mn-lt"/>
                <a:ea typeface="+mn-ea"/>
                <a:cs typeface="+mn-cs"/>
              </a:rPr>
              <a:t>People bring context to it</a:t>
            </a:r>
          </a:p>
          <a:p>
            <a:r>
              <a:rPr lang="en-CA" sz="1200" b="0" i="0" kern="1200" dirty="0">
                <a:solidFill>
                  <a:schemeClr val="tx1"/>
                </a:solidFill>
                <a:effectLst/>
                <a:latin typeface="+mn-lt"/>
                <a:ea typeface="+mn-ea"/>
                <a:cs typeface="+mn-cs"/>
              </a:rPr>
              <a:t>Because of subject matter has potential to tell really interesting story</a:t>
            </a:r>
          </a:p>
          <a:p>
            <a:r>
              <a:rPr lang="en-CA" sz="1200" b="0" i="0" kern="1200" dirty="0">
                <a:solidFill>
                  <a:schemeClr val="tx1"/>
                </a:solidFill>
                <a:effectLst/>
                <a:latin typeface="+mn-lt"/>
                <a:ea typeface="+mn-ea"/>
                <a:cs typeface="+mn-cs"/>
              </a:rPr>
              <a:t>This doesn't mean its perfect</a:t>
            </a:r>
          </a:p>
          <a:p>
            <a:r>
              <a:rPr lang="en-CA" sz="1200" b="0" i="0" kern="1200" dirty="0">
                <a:solidFill>
                  <a:schemeClr val="tx1"/>
                </a:solidFill>
                <a:effectLst/>
                <a:latin typeface="+mn-lt"/>
                <a:ea typeface="+mn-ea"/>
                <a:cs typeface="+mn-cs"/>
              </a:rPr>
              <a:t>Take a look at this and tell me what you think.</a:t>
            </a:r>
          </a:p>
          <a:p>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31</a:t>
            </a:fld>
            <a:endParaRPr lang="en-US"/>
          </a:p>
        </p:txBody>
      </p:sp>
    </p:spTree>
    <p:extLst>
      <p:ext uri="{BB962C8B-B14F-4D97-AF65-F5344CB8AC3E}">
        <p14:creationId xmlns:p14="http://schemas.microsoft.com/office/powerpoint/2010/main" val="250334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way to represent a mental map, but not THE way</a:t>
            </a:r>
          </a:p>
          <a:p>
            <a:r>
              <a:rPr lang="en-US" dirty="0"/>
              <a:t>There is another consideration (data type) we will get to later </a:t>
            </a:r>
          </a:p>
        </p:txBody>
      </p:sp>
      <p:sp>
        <p:nvSpPr>
          <p:cNvPr id="4" name="Slide Number Placeholder 3"/>
          <p:cNvSpPr>
            <a:spLocks noGrp="1"/>
          </p:cNvSpPr>
          <p:nvPr>
            <p:ph type="sldNum" sz="quarter" idx="5"/>
          </p:nvPr>
        </p:nvSpPr>
        <p:spPr/>
        <p:txBody>
          <a:bodyPr/>
          <a:lstStyle/>
          <a:p>
            <a:fld id="{EAAE4137-9C57-4BE7-8509-9D67AAFC4A52}" type="slidenum">
              <a:rPr lang="en-US" smtClean="0"/>
              <a:t>3</a:t>
            </a:fld>
            <a:endParaRPr lang="en-US"/>
          </a:p>
        </p:txBody>
      </p:sp>
    </p:spTree>
    <p:extLst>
      <p:ext uri="{BB962C8B-B14F-4D97-AF65-F5344CB8AC3E}">
        <p14:creationId xmlns:p14="http://schemas.microsoft.com/office/powerpoint/2010/main" val="268596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 vs narrow (more flexibility but different meanings) </a:t>
            </a:r>
          </a:p>
          <a:p>
            <a:r>
              <a:rPr lang="en-US" dirty="0"/>
              <a:t>Using element (</a:t>
            </a:r>
            <a:r>
              <a:rPr lang="en-US" dirty="0" err="1"/>
              <a:t>colour</a:t>
            </a:r>
            <a:r>
              <a:rPr lang="en-US" dirty="0"/>
              <a:t>) to boost signal </a:t>
            </a:r>
          </a:p>
        </p:txBody>
      </p:sp>
      <p:sp>
        <p:nvSpPr>
          <p:cNvPr id="4" name="Slide Number Placeholder 3"/>
          <p:cNvSpPr>
            <a:spLocks noGrp="1"/>
          </p:cNvSpPr>
          <p:nvPr>
            <p:ph type="sldNum" sz="quarter" idx="5"/>
          </p:nvPr>
        </p:nvSpPr>
        <p:spPr/>
        <p:txBody>
          <a:bodyPr/>
          <a:lstStyle/>
          <a:p>
            <a:fld id="{EAAE4137-9C57-4BE7-8509-9D67AAFC4A52}" type="slidenum">
              <a:rPr lang="en-US" smtClean="0"/>
              <a:t>7</a:t>
            </a:fld>
            <a:endParaRPr lang="en-US"/>
          </a:p>
        </p:txBody>
      </p:sp>
    </p:spTree>
    <p:extLst>
      <p:ext uri="{BB962C8B-B14F-4D97-AF65-F5344CB8AC3E}">
        <p14:creationId xmlns:p14="http://schemas.microsoft.com/office/powerpoint/2010/main" val="147074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elements to boost signal </a:t>
            </a:r>
          </a:p>
        </p:txBody>
      </p:sp>
      <p:sp>
        <p:nvSpPr>
          <p:cNvPr id="4" name="Slide Number Placeholder 3"/>
          <p:cNvSpPr>
            <a:spLocks noGrp="1"/>
          </p:cNvSpPr>
          <p:nvPr>
            <p:ph type="sldNum" sz="quarter" idx="5"/>
          </p:nvPr>
        </p:nvSpPr>
        <p:spPr/>
        <p:txBody>
          <a:bodyPr/>
          <a:lstStyle/>
          <a:p>
            <a:fld id="{EAAE4137-9C57-4BE7-8509-9D67AAFC4A52}" type="slidenum">
              <a:rPr lang="en-US" smtClean="0"/>
              <a:t>8</a:t>
            </a:fld>
            <a:endParaRPr lang="en-US"/>
          </a:p>
        </p:txBody>
      </p:sp>
    </p:spTree>
    <p:extLst>
      <p:ext uri="{BB962C8B-B14F-4D97-AF65-F5344CB8AC3E}">
        <p14:creationId xmlns:p14="http://schemas.microsoft.com/office/powerpoint/2010/main" val="328237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Workhorse</a:t>
            </a:r>
          </a:p>
          <a:p>
            <a:r>
              <a:rPr lang="en-US" dirty="0"/>
              <a:t>Distribution and relation</a:t>
            </a:r>
          </a:p>
          <a:p>
            <a:r>
              <a:rPr lang="en-US" dirty="0"/>
              <a:t>Continuous, Categorical</a:t>
            </a:r>
          </a:p>
          <a:p>
            <a:r>
              <a:rPr lang="en-US" dirty="0"/>
              <a:t>Beginning to add elements to boost signal</a:t>
            </a:r>
          </a:p>
          <a:p>
            <a:r>
              <a:rPr lang="en-US" dirty="0"/>
              <a:t>Bridging into small multiples</a:t>
            </a:r>
          </a:p>
        </p:txBody>
      </p:sp>
      <p:sp>
        <p:nvSpPr>
          <p:cNvPr id="4" name="Slide Number Placeholder 3"/>
          <p:cNvSpPr>
            <a:spLocks noGrp="1"/>
          </p:cNvSpPr>
          <p:nvPr>
            <p:ph type="sldNum" sz="quarter" idx="5"/>
          </p:nvPr>
        </p:nvSpPr>
        <p:spPr/>
        <p:txBody>
          <a:bodyPr/>
          <a:lstStyle/>
          <a:p>
            <a:fld id="{EAAE4137-9C57-4BE7-8509-9D67AAFC4A52}" type="slidenum">
              <a:rPr lang="en-US" smtClean="0"/>
              <a:t>9</a:t>
            </a:fld>
            <a:endParaRPr lang="en-US"/>
          </a:p>
        </p:txBody>
      </p:sp>
    </p:spTree>
    <p:extLst>
      <p:ext uri="{BB962C8B-B14F-4D97-AF65-F5344CB8AC3E}">
        <p14:creationId xmlns:p14="http://schemas.microsoft.com/office/powerpoint/2010/main" val="122091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 multiples</a:t>
            </a:r>
          </a:p>
          <a:p>
            <a:r>
              <a:rPr lang="en-US" dirty="0"/>
              <a:t>Veering to represent the abstract concept of adding elements to boost signal</a:t>
            </a:r>
          </a:p>
        </p:txBody>
      </p:sp>
      <p:sp>
        <p:nvSpPr>
          <p:cNvPr id="4" name="Slide Number Placeholder 3"/>
          <p:cNvSpPr>
            <a:spLocks noGrp="1"/>
          </p:cNvSpPr>
          <p:nvPr>
            <p:ph type="sldNum" sz="quarter" idx="5"/>
          </p:nvPr>
        </p:nvSpPr>
        <p:spPr/>
        <p:txBody>
          <a:bodyPr/>
          <a:lstStyle/>
          <a:p>
            <a:fld id="{EAAE4137-9C57-4BE7-8509-9D67AAFC4A52}" type="slidenum">
              <a:rPr lang="en-US" smtClean="0"/>
              <a:t>10</a:t>
            </a:fld>
            <a:endParaRPr lang="en-US"/>
          </a:p>
        </p:txBody>
      </p:sp>
    </p:spTree>
    <p:extLst>
      <p:ext uri="{BB962C8B-B14F-4D97-AF65-F5344CB8AC3E}">
        <p14:creationId xmlns:p14="http://schemas.microsoft.com/office/powerpoint/2010/main" val="1155868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this slide when you are creating your dashboards tomorrow </a:t>
            </a:r>
          </a:p>
        </p:txBody>
      </p:sp>
      <p:sp>
        <p:nvSpPr>
          <p:cNvPr id="4" name="Slide Number Placeholder 3"/>
          <p:cNvSpPr>
            <a:spLocks noGrp="1"/>
          </p:cNvSpPr>
          <p:nvPr>
            <p:ph type="sldNum" sz="quarter" idx="5"/>
          </p:nvPr>
        </p:nvSpPr>
        <p:spPr/>
        <p:txBody>
          <a:bodyPr/>
          <a:lstStyle/>
          <a:p>
            <a:fld id="{EAAE4137-9C57-4BE7-8509-9D67AAFC4A52}" type="slidenum">
              <a:rPr lang="en-US" smtClean="0"/>
              <a:t>12</a:t>
            </a:fld>
            <a:endParaRPr lang="en-US"/>
          </a:p>
        </p:txBody>
      </p:sp>
    </p:spTree>
    <p:extLst>
      <p:ext uri="{BB962C8B-B14F-4D97-AF65-F5344CB8AC3E}">
        <p14:creationId xmlns:p14="http://schemas.microsoft.com/office/powerpoint/2010/main" val="378557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AE4137-9C57-4BE7-8509-9D67AAFC4A52}" type="slidenum">
              <a:rPr lang="en-US" smtClean="0"/>
              <a:t>13</a:t>
            </a:fld>
            <a:endParaRPr lang="en-US"/>
          </a:p>
        </p:txBody>
      </p:sp>
    </p:spTree>
    <p:extLst>
      <p:ext uri="{BB962C8B-B14F-4D97-AF65-F5344CB8AC3E}">
        <p14:creationId xmlns:p14="http://schemas.microsoft.com/office/powerpoint/2010/main" val="3677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3" y="3085765"/>
            <a:ext cx="11262867"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020431"/>
            <a:ext cx="10993549" cy="1475014"/>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3" y="2495446"/>
            <a:ext cx="10993547" cy="590321"/>
          </a:xfrm>
        </p:spPr>
        <p:txBody>
          <a:bodyPr anchor="t">
            <a:normAutofit/>
          </a:bodyPr>
          <a:lstStyle>
            <a:lvl1pPr marL="0" indent="0" algn="l">
              <a:buNone/>
              <a:defRPr sz="1500" cap="all">
                <a:solidFill>
                  <a:schemeClr val="accent2"/>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E988A18B-8B08-49D2-8EDD-D63CF2B033DF}"/>
              </a:ext>
            </a:extLst>
          </p:cNvPr>
          <p:cNvSpPr>
            <a:spLocks noGrp="1"/>
          </p:cNvSpPr>
          <p:nvPr>
            <p:ph type="title"/>
          </p:nvPr>
        </p:nvSpPr>
        <p:spPr>
          <a:xfrm>
            <a:off x="2941675" y="1"/>
            <a:ext cx="9153078" cy="548638"/>
          </a:xfrm>
          <a:prstGeom prst="rect">
            <a:avLst/>
          </a:prstGeom>
        </p:spPr>
        <p:txBody>
          <a:bodyPr vert="horz" lIns="91440" tIns="45720" rIns="91440" bIns="45720" rtlCol="0" anchor="ctr">
            <a:noAutofit/>
          </a:bodyPr>
          <a:lstStyle/>
          <a:p>
            <a:endParaRPr lang="en-US" dirty="0"/>
          </a:p>
        </p:txBody>
      </p:sp>
    </p:spTree>
    <p:extLst>
      <p:ext uri="{BB962C8B-B14F-4D97-AF65-F5344CB8AC3E}">
        <p14:creationId xmlns:p14="http://schemas.microsoft.com/office/powerpoint/2010/main" val="2952681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5" y="614407"/>
            <a:ext cx="11309339"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4" y="2180498"/>
            <a:ext cx="11029615" cy="4140767"/>
          </a:xfrm>
        </p:spPr>
        <p:txBody>
          <a:bodyPr/>
          <a:lstStyle>
            <a:lvl1pPr>
              <a:defRPr>
                <a:latin typeface="Dagny OT" panose="020B0504020201020104" pitchFamily="34" charset="77"/>
              </a:defRPr>
            </a:lvl1pPr>
            <a:lvl2pPr>
              <a:defRPr>
                <a:latin typeface="Dagny OT" panose="020B0504020201020104" pitchFamily="34" charset="77"/>
              </a:defRPr>
            </a:lvl2pPr>
            <a:lvl3pPr>
              <a:defRPr>
                <a:latin typeface="Dagny OT" panose="020B0504020201020104" pitchFamily="34" charset="77"/>
              </a:defRPr>
            </a:lvl3pPr>
            <a:lvl4pPr>
              <a:defRPr>
                <a:latin typeface="Dagny OT" panose="020B0504020201020104" pitchFamily="34" charset="77"/>
              </a:defRPr>
            </a:lvl4pPr>
            <a:lvl5pPr>
              <a:defRPr>
                <a:latin typeface="Dagny OT" panose="020B0504020201020104"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8" y="5141975"/>
            <a:ext cx="11290860" cy="12588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4" y="3043911"/>
            <a:ext cx="11029615" cy="1497508"/>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4" y="4541417"/>
            <a:ext cx="11029615" cy="600556"/>
          </a:xfrm>
        </p:spPr>
        <p:txBody>
          <a:bodyPr anchor="t">
            <a:normAutofit/>
          </a:bodyPr>
          <a:lstStyle>
            <a:lvl1pPr marL="0" indent="0" algn="l">
              <a:buNone/>
              <a:defRPr sz="1800" cap="all">
                <a:solidFill>
                  <a:schemeClr val="accent2"/>
                </a:solidFill>
              </a:defRPr>
            </a:lvl1pPr>
            <a:lvl2pPr marL="457182" indent="0">
              <a:buNone/>
              <a:defRPr sz="1800">
                <a:solidFill>
                  <a:schemeClr val="tx1">
                    <a:tint val="75000"/>
                  </a:schemeClr>
                </a:solidFill>
              </a:defRPr>
            </a:lvl2pPr>
            <a:lvl3pPr marL="914363" indent="0">
              <a:buNone/>
              <a:defRPr sz="1500">
                <a:solidFill>
                  <a:schemeClr val="tx1">
                    <a:tint val="75000"/>
                  </a:schemeClr>
                </a:solidFill>
              </a:defRPr>
            </a:lvl3pPr>
            <a:lvl4pPr marL="1371545" indent="0">
              <a:buNone/>
              <a:defRPr sz="1400">
                <a:solidFill>
                  <a:schemeClr val="tx1">
                    <a:tint val="75000"/>
                  </a:schemeClr>
                </a:solidFill>
              </a:defRPr>
            </a:lvl4pPr>
            <a:lvl5pPr marL="1828727" indent="0">
              <a:buNone/>
              <a:defRPr sz="1400">
                <a:solidFill>
                  <a:schemeClr val="tx1">
                    <a:tint val="75000"/>
                  </a:schemeClr>
                </a:solidFill>
              </a:defRPr>
            </a:lvl5pPr>
            <a:lvl6pPr marL="2285909" indent="0">
              <a:buNone/>
              <a:defRPr sz="1400">
                <a:solidFill>
                  <a:schemeClr val="tx1">
                    <a:tint val="75000"/>
                  </a:schemeClr>
                </a:solidFill>
              </a:defRPr>
            </a:lvl6pPr>
            <a:lvl7pPr marL="2743090" indent="0">
              <a:buNone/>
              <a:defRPr sz="1400">
                <a:solidFill>
                  <a:schemeClr val="tx1">
                    <a:tint val="75000"/>
                  </a:schemeClr>
                </a:solidFill>
              </a:defRPr>
            </a:lvl7pPr>
            <a:lvl8pPr marL="3200272" indent="0">
              <a:buNone/>
              <a:defRPr sz="1400">
                <a:solidFill>
                  <a:schemeClr val="tx1">
                    <a:tint val="75000"/>
                  </a:schemeClr>
                </a:solidFill>
              </a:defRPr>
            </a:lvl8pPr>
            <a:lvl9pPr marL="3657454"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3" y="606555"/>
            <a:ext cx="11300036" cy="12588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4" y="2228003"/>
            <a:ext cx="5422391" cy="4093260"/>
          </a:xfrm>
        </p:spPr>
        <p:txBody>
          <a:bodyPr>
            <a:normAutofit/>
          </a:bodyPr>
          <a:lstStyle>
            <a:lvl5pPr>
              <a:defRPr>
                <a:latin typeface="Dagny OT" panose="020B0504020201020104"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4093260"/>
          </a:xfrm>
        </p:spPr>
        <p:txBody>
          <a:bodyPr>
            <a:normAutofit/>
          </a:bodyPr>
          <a:lstStyle>
            <a:lvl4pPr>
              <a:defRPr>
                <a:latin typeface="Dagny OT" panose="020B0504020201020104" pitchFamily="34" charset="77"/>
              </a:defRPr>
            </a:lvl4pPr>
            <a:lvl5pPr>
              <a:defRPr>
                <a:latin typeface="Dagny OT" panose="020B0504020201020104"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5"/>
            <a:ext cx="11300036" cy="12588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5"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7"/>
            <a:ext cx="4909445" cy="689514"/>
          </a:xfrm>
        </p:spPr>
        <p:txBody>
          <a:bodyPr anchor="ctr"/>
          <a:lstStyle>
            <a:lvl1pPr algn="l">
              <a:defRPr sz="21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100">
                <a:solidFill>
                  <a:schemeClr val="tx2"/>
                </a:solidFill>
              </a:defRPr>
            </a:lvl1pPr>
            <a:lvl2pPr>
              <a:defRPr sz="1800">
                <a:solidFill>
                  <a:schemeClr val="tx2"/>
                </a:solidFill>
              </a:defRPr>
            </a:lvl2pPr>
            <a:lvl3pPr>
              <a:defRPr sz="1500">
                <a:solidFill>
                  <a:schemeClr val="tx2"/>
                </a:solidFill>
              </a:defRPr>
            </a:lvl3pPr>
            <a:lvl4pPr>
              <a:defRPr sz="1400">
                <a:solidFill>
                  <a:schemeClr val="tx2"/>
                </a:solidFill>
              </a:defRPr>
            </a:lvl4pPr>
            <a:lvl5pPr>
              <a:defRPr sz="1400">
                <a:solidFill>
                  <a:schemeClr val="tx2"/>
                </a:solidFill>
                <a:latin typeface="Dagny OT" panose="020B0504020201020104" pitchFamily="34" charset="77"/>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4" y="5262297"/>
            <a:ext cx="5869987" cy="689515"/>
          </a:xfrm>
        </p:spPr>
        <p:txBody>
          <a:bodyPr anchor="ctr">
            <a:normAutofit/>
          </a:bodyPr>
          <a:lstStyle>
            <a:lvl1pPr marL="0" indent="0" algn="r">
              <a:buNone/>
              <a:defRPr sz="1200">
                <a:solidFill>
                  <a:schemeClr val="bg1"/>
                </a:solidFill>
              </a:defRPr>
            </a:lvl1pPr>
            <a:lvl2pPr marL="457182" indent="0">
              <a:buNone/>
              <a:defRPr sz="1200"/>
            </a:lvl2pPr>
            <a:lvl3pPr marL="914363" indent="0">
              <a:buNone/>
              <a:defRPr sz="1000"/>
            </a:lvl3pPr>
            <a:lvl4pPr marL="1371545" indent="0">
              <a:buNone/>
              <a:defRPr sz="900"/>
            </a:lvl4pPr>
            <a:lvl5pPr marL="1828727" indent="0">
              <a:buNone/>
              <a:defRPr sz="900"/>
            </a:lvl5pPr>
            <a:lvl6pPr marL="2285909" indent="0">
              <a:buNone/>
              <a:defRPr sz="900"/>
            </a:lvl6pPr>
            <a:lvl7pPr marL="2743090" indent="0">
              <a:buNone/>
              <a:defRPr sz="900"/>
            </a:lvl7pPr>
            <a:lvl8pPr marL="3200272" indent="0">
              <a:buNone/>
              <a:defRPr sz="900"/>
            </a:lvl8pPr>
            <a:lvl9pPr marL="3657454"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9"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6"/>
            <a:ext cx="11290859" cy="4163864"/>
          </a:xfrm>
        </p:spPr>
        <p:txBody>
          <a:bodyPr anchor="t">
            <a:normAutofit/>
          </a:bodyPr>
          <a:lstStyle>
            <a:lvl1pPr marL="0" indent="0" algn="ctr">
              <a:buNone/>
              <a:defRPr sz="1500"/>
            </a:lvl1pPr>
            <a:lvl2pPr marL="457182" indent="0">
              <a:buNone/>
              <a:defRPr sz="1500"/>
            </a:lvl2pPr>
            <a:lvl3pPr marL="914363" indent="0">
              <a:buNone/>
              <a:defRPr sz="1500"/>
            </a:lvl3pPr>
            <a:lvl4pPr marL="1371545" indent="0">
              <a:buNone/>
              <a:defRPr sz="1500"/>
            </a:lvl4pPr>
            <a:lvl5pPr marL="1828727" indent="0">
              <a:buNone/>
              <a:defRPr sz="1500"/>
            </a:lvl5pPr>
            <a:lvl6pPr marL="2285909" indent="0">
              <a:buNone/>
              <a:defRPr sz="1500"/>
            </a:lvl6pPr>
            <a:lvl7pPr marL="2743090" indent="0">
              <a:buNone/>
              <a:defRPr sz="1500"/>
            </a:lvl7pPr>
            <a:lvl8pPr marL="3200272" indent="0">
              <a:buNone/>
              <a:defRPr sz="1500"/>
            </a:lvl8pPr>
            <a:lvl9pPr marL="3657454" indent="0">
              <a:buNone/>
              <a:defRPr sz="1500"/>
            </a:lvl9pPr>
          </a:lstStyle>
          <a:p>
            <a:r>
              <a:rPr lang="en-US"/>
              <a:t>Click icon to add picture</a:t>
            </a:r>
          </a:p>
        </p:txBody>
      </p:sp>
      <p:sp>
        <p:nvSpPr>
          <p:cNvPr id="4" name="Text Placeholder 3"/>
          <p:cNvSpPr>
            <a:spLocks noGrp="1"/>
          </p:cNvSpPr>
          <p:nvPr>
            <p:ph type="body" sz="half" idx="2"/>
          </p:nvPr>
        </p:nvSpPr>
        <p:spPr>
          <a:xfrm>
            <a:off x="447818" y="5722593"/>
            <a:ext cx="11029617" cy="598672"/>
          </a:xfrm>
        </p:spPr>
        <p:txBody>
          <a:bodyPr>
            <a:normAutofit/>
          </a:bodyPr>
          <a:lstStyle>
            <a:lvl1pPr marL="0" indent="0">
              <a:buNone/>
              <a:defRPr sz="1200"/>
            </a:lvl1pPr>
            <a:lvl2pPr marL="457182" indent="0">
              <a:buNone/>
              <a:defRPr sz="1200"/>
            </a:lvl2pPr>
            <a:lvl3pPr marL="914363" indent="0">
              <a:buNone/>
              <a:defRPr sz="1000"/>
            </a:lvl3pPr>
            <a:lvl4pPr marL="1371545" indent="0">
              <a:buNone/>
              <a:defRPr sz="900"/>
            </a:lvl4pPr>
            <a:lvl5pPr marL="1828727" indent="0">
              <a:buNone/>
              <a:defRPr sz="900"/>
            </a:lvl5pPr>
            <a:lvl6pPr marL="2285909" indent="0">
              <a:buNone/>
              <a:defRPr sz="900"/>
            </a:lvl6pPr>
            <a:lvl7pPr marL="2743090" indent="0">
              <a:buNone/>
              <a:defRPr sz="900"/>
            </a:lvl7pPr>
            <a:lvl8pPr marL="3200272" indent="0">
              <a:buNone/>
              <a:defRPr sz="900"/>
            </a:lvl8pPr>
            <a:lvl9pPr marL="3657454"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chemeClr val="tx1">
                    <a:lumMod val="75000"/>
                  </a:schemeClr>
                </a:solidFill>
              </a:defRPr>
            </a:lvl1pPr>
            <a:lvl2pPr marL="0" indent="0">
              <a:buFontTx/>
              <a:buNone/>
              <a:defRPr sz="1961">
                <a:solidFill>
                  <a:schemeClr val="tx1">
                    <a:lumMod val="75000"/>
                  </a:schemeClr>
                </a:solidFill>
              </a:defRPr>
            </a:lvl2pPr>
            <a:lvl3pPr marL="224097" indent="0">
              <a:buNone/>
              <a:defRPr>
                <a:solidFill>
                  <a:schemeClr val="tx1">
                    <a:lumMod val="75000"/>
                  </a:schemeClr>
                </a:solidFill>
              </a:defRPr>
            </a:lvl3pPr>
            <a:lvl4pPr marL="448193" indent="0">
              <a:buNone/>
              <a:defRPr>
                <a:solidFill>
                  <a:schemeClr val="tx1">
                    <a:lumMod val="75000"/>
                  </a:schemeClr>
                </a:solidFill>
              </a:defRPr>
            </a:lvl4pPr>
            <a:lvl5pPr marL="672290" indent="0">
              <a:buNone/>
              <a:defRPr b="0" i="0">
                <a:solidFill>
                  <a:schemeClr val="tx1">
                    <a:lumMod val="75000"/>
                  </a:schemeClr>
                </a:solidFill>
                <a:latin typeface="Dagny OT" panose="020B0504020201020104"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85398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36" tIns="45719" rIns="91436" bIns="45719"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985260"/>
          </a:xfrm>
          <a:prstGeom prst="rect">
            <a:avLst/>
          </a:prstGeom>
        </p:spPr>
        <p:txBody>
          <a:bodyPr vert="horz" lIns="91436" tIns="45719" rIns="91436" bIns="45719"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5"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p:cNvPicPr/>
          <p:nvPr userDrawn="1"/>
        </p:nvPicPr>
        <p:blipFill>
          <a:blip r:embed="rId12">
            <a:extLst>
              <a:ext uri="{28A0092B-C50C-407E-A947-70E740481C1C}">
                <a14:useLocalDpi xmlns:a14="http://schemas.microsoft.com/office/drawing/2010/main" val="0"/>
              </a:ext>
            </a:extLst>
          </a:blip>
          <a:stretch>
            <a:fillRect/>
          </a:stretch>
        </p:blipFill>
        <p:spPr>
          <a:xfrm>
            <a:off x="441841" y="6455412"/>
            <a:ext cx="4097020" cy="273946"/>
          </a:xfrm>
          <a:prstGeom prst="rect">
            <a:avLst/>
          </a:prstGeom>
        </p:spPr>
      </p:pic>
      <p:pic>
        <p:nvPicPr>
          <p:cNvPr id="13" name="Picture 12"/>
          <p:cNvPicPr>
            <a:picLocks noChangeAspect="1"/>
          </p:cNvPicPr>
          <p:nvPr userDrawn="1"/>
        </p:nvPicPr>
        <p:blipFill>
          <a:blip r:embed="rId13">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4" name="TextBox 13"/>
          <p:cNvSpPr txBox="1"/>
          <p:nvPr userDrawn="1"/>
        </p:nvSpPr>
        <p:spPr>
          <a:xfrm>
            <a:off x="9037320" y="6407719"/>
            <a:ext cx="2377440" cy="369330"/>
          </a:xfrm>
          <a:prstGeom prst="rect">
            <a:avLst/>
          </a:prstGeom>
          <a:noFill/>
        </p:spPr>
        <p:txBody>
          <a:bodyPr wrap="square" lIns="91436" tIns="45719" rIns="91436" bIns="45719" rtlCol="0">
            <a:spAutoFit/>
          </a:bodyPr>
          <a:lstStyle/>
          <a:p>
            <a:pPr algn="r"/>
            <a:r>
              <a:rPr lang="en-US" b="0" i="0">
                <a:solidFill>
                  <a:schemeClr val="accent2"/>
                </a:solidFill>
                <a:latin typeface="Dagny OT" panose="020B0504020201020104" pitchFamily="34" charset="77"/>
              </a:rPr>
              <a:t>data-action-lab.com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182" rtl="0" eaLnBrk="1" latinLnBrk="0" hangingPunct="1">
        <a:spcBef>
          <a:spcPct val="0"/>
        </a:spcBef>
        <a:buNone/>
        <a:defRPr sz="2800" b="1" i="0" kern="1200" cap="all">
          <a:solidFill>
            <a:schemeClr val="bg1"/>
          </a:solidFill>
          <a:latin typeface="Dagny OT" panose="020B0504020201020104" pitchFamily="34" charset="77"/>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88" indent="-305988"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Dagny OT" panose="020B0504020201020104" pitchFamily="34" charset="77"/>
          <a:ea typeface="+mn-ea"/>
          <a:cs typeface="+mn-cs"/>
        </a:defRPr>
      </a:lvl1pPr>
      <a:lvl2pPr marL="629975" indent="-305988"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2100" kern="1200">
          <a:solidFill>
            <a:schemeClr val="tx2"/>
          </a:solidFill>
          <a:latin typeface="Dagny OT" panose="020B0504020201020104" pitchFamily="34" charset="77"/>
          <a:ea typeface="+mn-ea"/>
          <a:cs typeface="+mn-cs"/>
        </a:defRPr>
      </a:lvl2pPr>
      <a:lvl3pPr marL="899964" indent="-269989"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500" kern="1200">
          <a:solidFill>
            <a:schemeClr val="tx2"/>
          </a:solidFill>
          <a:latin typeface="Dagny OT" panose="020B0504020201020104" pitchFamily="34" charset="77"/>
          <a:ea typeface="+mn-ea"/>
          <a:cs typeface="+mn-cs"/>
        </a:defRPr>
      </a:lvl3pPr>
      <a:lvl4pPr marL="1241950" indent="-233991"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1936" indent="-233991"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4" indent="-228591"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912" indent="-228591"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00" indent="-228591"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888" indent="-228591" algn="l" defTabSz="457182"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82" rtl="0" eaLnBrk="1" latinLnBrk="0" hangingPunct="1">
        <a:defRPr sz="1800" kern="1200">
          <a:solidFill>
            <a:schemeClr val="tx1"/>
          </a:solidFill>
          <a:latin typeface="+mn-lt"/>
          <a:ea typeface="+mn-ea"/>
          <a:cs typeface="+mn-cs"/>
        </a:defRPr>
      </a:lvl1pPr>
      <a:lvl2pPr marL="457182" algn="l" defTabSz="457182" rtl="0" eaLnBrk="1" latinLnBrk="0" hangingPunct="1">
        <a:defRPr sz="1800" kern="1200">
          <a:solidFill>
            <a:schemeClr val="tx1"/>
          </a:solidFill>
          <a:latin typeface="+mn-lt"/>
          <a:ea typeface="+mn-ea"/>
          <a:cs typeface="+mn-cs"/>
        </a:defRPr>
      </a:lvl2pPr>
      <a:lvl3pPr marL="914363" algn="l" defTabSz="457182" rtl="0" eaLnBrk="1" latinLnBrk="0" hangingPunct="1">
        <a:defRPr sz="1800" kern="1200">
          <a:solidFill>
            <a:schemeClr val="tx1"/>
          </a:solidFill>
          <a:latin typeface="+mn-lt"/>
          <a:ea typeface="+mn-ea"/>
          <a:cs typeface="+mn-cs"/>
        </a:defRPr>
      </a:lvl3pPr>
      <a:lvl4pPr marL="1371545" algn="l" defTabSz="457182" rtl="0" eaLnBrk="1" latinLnBrk="0" hangingPunct="1">
        <a:defRPr sz="1800" kern="1200">
          <a:solidFill>
            <a:schemeClr val="tx1"/>
          </a:solidFill>
          <a:latin typeface="+mn-lt"/>
          <a:ea typeface="+mn-ea"/>
          <a:cs typeface="+mn-cs"/>
        </a:defRPr>
      </a:lvl4pPr>
      <a:lvl5pPr marL="1828727" algn="l" defTabSz="457182" rtl="0" eaLnBrk="1" latinLnBrk="0" hangingPunct="1">
        <a:defRPr sz="1800" kern="1200">
          <a:solidFill>
            <a:schemeClr val="tx1"/>
          </a:solidFill>
          <a:latin typeface="+mn-lt"/>
          <a:ea typeface="+mn-ea"/>
          <a:cs typeface="+mn-cs"/>
        </a:defRPr>
      </a:lvl5pPr>
      <a:lvl6pPr marL="2285909" algn="l" defTabSz="457182" rtl="0" eaLnBrk="1" latinLnBrk="0" hangingPunct="1">
        <a:defRPr sz="1800" kern="1200">
          <a:solidFill>
            <a:schemeClr val="tx1"/>
          </a:solidFill>
          <a:latin typeface="+mn-lt"/>
          <a:ea typeface="+mn-ea"/>
          <a:cs typeface="+mn-cs"/>
        </a:defRPr>
      </a:lvl6pPr>
      <a:lvl7pPr marL="2743090" algn="l" defTabSz="457182" rtl="0" eaLnBrk="1" latinLnBrk="0" hangingPunct="1">
        <a:defRPr sz="1800" kern="1200">
          <a:solidFill>
            <a:schemeClr val="tx1"/>
          </a:solidFill>
          <a:latin typeface="+mn-lt"/>
          <a:ea typeface="+mn-ea"/>
          <a:cs typeface="+mn-cs"/>
        </a:defRPr>
      </a:lvl7pPr>
      <a:lvl8pPr marL="3200272" algn="l" defTabSz="457182" rtl="0" eaLnBrk="1" latinLnBrk="0" hangingPunct="1">
        <a:defRPr sz="1800" kern="1200">
          <a:solidFill>
            <a:schemeClr val="tx1"/>
          </a:solidFill>
          <a:latin typeface="+mn-lt"/>
          <a:ea typeface="+mn-ea"/>
          <a:cs typeface="+mn-cs"/>
        </a:defRPr>
      </a:lvl8pPr>
      <a:lvl9pPr marL="3657454" algn="l" defTabSz="4571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00.png"/><Relationship Id="rId5" Type="http://schemas.microsoft.com/office/2014/relationships/chartEx" Target="../charts/chartEx2.xml"/><Relationship Id="rId4" Type="http://schemas.openxmlformats.org/officeDocument/2006/relationships/image" Target="../media/image15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mapworld.com.au/products/australia-upside-down-world-map-in-envelope?variant=106754412"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nbasavant.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metrocosm.com/"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DF7C-219E-C040-8261-BB2BD405B8DC}"/>
              </a:ext>
            </a:extLst>
          </p:cNvPr>
          <p:cNvSpPr>
            <a:spLocks noGrp="1"/>
          </p:cNvSpPr>
          <p:nvPr>
            <p:ph type="title"/>
          </p:nvPr>
        </p:nvSpPr>
        <p:spPr/>
        <p:txBody>
          <a:bodyPr/>
          <a:lstStyle/>
          <a:p>
            <a:r>
              <a:rPr lang="en-US" b="1"/>
              <a:t>MATCHING VISUALIZATIONS TO DATA</a:t>
            </a:r>
          </a:p>
        </p:txBody>
      </p:sp>
      <p:sp>
        <p:nvSpPr>
          <p:cNvPr id="3" name="Text Placeholder 2">
            <a:extLst>
              <a:ext uri="{FF2B5EF4-FFF2-40B4-BE49-F238E27FC236}">
                <a16:creationId xmlns:a16="http://schemas.microsoft.com/office/drawing/2014/main" id="{4735C48B-72E0-D747-A26E-46BF4F98C7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068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email">
            <a:extLst>
              <a:ext uri="{28A0092B-C50C-407E-A947-70E740481C1C}">
                <a14:useLocalDpi xmlns:a14="http://schemas.microsoft.com/office/drawing/2010/main" val="0"/>
              </a:ext>
            </a:extLst>
          </a:blip>
          <a:srcRect l="1602" t="1016" r="996" b="1129"/>
          <a:stretch/>
        </p:blipFill>
        <p:spPr>
          <a:xfrm>
            <a:off x="3392101" y="759389"/>
            <a:ext cx="5486400" cy="5486400"/>
          </a:xfrm>
          <a:prstGeom prst="rect">
            <a:avLst/>
          </a:prstGeom>
        </p:spPr>
      </p:pic>
      <p:sp>
        <p:nvSpPr>
          <p:cNvPr id="9" name="TextBox 8"/>
          <p:cNvSpPr txBox="1"/>
          <p:nvPr/>
        </p:nvSpPr>
        <p:spPr>
          <a:xfrm>
            <a:off x="8019738" y="-10089"/>
            <a:ext cx="4172262" cy="307777"/>
          </a:xfrm>
          <a:prstGeom prst="rect">
            <a:avLst/>
          </a:prstGeom>
          <a:noFill/>
        </p:spPr>
        <p:txBody>
          <a:bodyPr wrap="square" rtlCol="0">
            <a:spAutoFit/>
          </a:bodyPr>
          <a:lstStyle/>
          <a:p>
            <a:pPr algn="r"/>
            <a:r>
              <a:rPr lang="en-US" sz="1400">
                <a:latin typeface="Dagny OT" panose="020B0504020201020104" pitchFamily="34" charset="77"/>
                <a:ea typeface="Helvetica Light" charset="0"/>
                <a:cs typeface="Helvetica Light" charset="0"/>
              </a:rPr>
              <a:t>[Created using SAS </a:t>
            </a:r>
            <a:r>
              <a:rPr lang="en-US" sz="1400">
                <a:latin typeface="Courier" pitchFamily="2" charset="0"/>
                <a:ea typeface="Helvetica Light" charset="0"/>
                <a:cs typeface="Courier New" panose="02070309020205020404" pitchFamily="49" charset="0"/>
              </a:rPr>
              <a:t>proc sgscatter</a:t>
            </a:r>
            <a:r>
              <a:rPr lang="en-US" sz="1400">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148083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328255" y="718459"/>
            <a:ext cx="5502493" cy="5486400"/>
          </a:xfrm>
          <a:prstGeom prst="rect">
            <a:avLst/>
          </a:prstGeom>
        </p:spPr>
      </p:pic>
      <p:sp>
        <p:nvSpPr>
          <p:cNvPr id="9" name="TextBox 8"/>
          <p:cNvSpPr txBox="1"/>
          <p:nvPr/>
        </p:nvSpPr>
        <p:spPr>
          <a:xfrm>
            <a:off x="8162144" y="0"/>
            <a:ext cx="4029856" cy="307777"/>
          </a:xfrm>
          <a:prstGeom prst="rect">
            <a:avLst/>
          </a:prstGeom>
          <a:noFill/>
        </p:spPr>
        <p:txBody>
          <a:bodyPr wrap="square" rtlCol="0">
            <a:spAutoFit/>
          </a:bodyPr>
          <a:lstStyle/>
          <a:p>
            <a:pPr algn="r"/>
            <a:r>
              <a:rPr lang="en-US" sz="1400">
                <a:latin typeface="Dagny OT" panose="020B0504020201020104" pitchFamily="34" charset="77"/>
                <a:ea typeface="Helvetica Light" charset="0"/>
                <a:cs typeface="Helvetica Light" charset="0"/>
              </a:rPr>
              <a:t>[Created using R’s </a:t>
            </a:r>
            <a:r>
              <a:rPr lang="en-US" sz="1400" err="1">
                <a:latin typeface="Courier" pitchFamily="2" charset="0"/>
                <a:ea typeface="Helvetica Light" charset="0"/>
                <a:cs typeface="Courier New" panose="02070309020205020404" pitchFamily="49" charset="0"/>
              </a:rPr>
              <a:t>ggpairs</a:t>
            </a:r>
            <a:r>
              <a:rPr lang="en-US" sz="1400">
                <a:latin typeface="Courier" pitchFamily="2" charset="0"/>
                <a:ea typeface="Helvetica Light" charset="0"/>
                <a:cs typeface="Courier New" panose="02070309020205020404" pitchFamily="49" charset="0"/>
              </a:rPr>
              <a:t>()</a:t>
            </a:r>
            <a:r>
              <a:rPr lang="en-US" sz="1400">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402246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67800" y="662837"/>
            <a:ext cx="5486400" cy="5486400"/>
          </a:xfrm>
          <a:prstGeom prst="rect">
            <a:avLst/>
          </a:prstGeom>
        </p:spPr>
      </p:pic>
      <p:sp>
        <p:nvSpPr>
          <p:cNvPr id="8" name="TextBox 7"/>
          <p:cNvSpPr txBox="1"/>
          <p:nvPr/>
        </p:nvSpPr>
        <p:spPr>
          <a:xfrm>
            <a:off x="8804896" y="0"/>
            <a:ext cx="3387104" cy="307777"/>
          </a:xfrm>
          <a:prstGeom prst="rect">
            <a:avLst/>
          </a:prstGeom>
          <a:noFill/>
        </p:spPr>
        <p:txBody>
          <a:bodyPr wrap="square" rtlCol="0">
            <a:spAutoFit/>
          </a:bodyPr>
          <a:lstStyle/>
          <a:p>
            <a:pPr algn="r"/>
            <a:r>
              <a:rPr lang="en-US" sz="1400">
                <a:latin typeface="Dagny OT" panose="020B0504020201020104" pitchFamily="34" charset="77"/>
                <a:ea typeface="Helvetica Light" charset="0"/>
                <a:cs typeface="Helvetica Light" charset="0"/>
              </a:rPr>
              <a:t>[Author unknown, found online]</a:t>
            </a:r>
          </a:p>
        </p:txBody>
      </p:sp>
      <p:sp>
        <p:nvSpPr>
          <p:cNvPr id="2" name="Rectangle 1"/>
          <p:cNvSpPr/>
          <p:nvPr/>
        </p:nvSpPr>
        <p:spPr>
          <a:xfrm>
            <a:off x="9429338" y="1944097"/>
            <a:ext cx="2138219" cy="646331"/>
          </a:xfrm>
          <a:prstGeom prst="rect">
            <a:avLst/>
          </a:prstGeom>
        </p:spPr>
        <p:txBody>
          <a:bodyPr wrap="square">
            <a:spAutoFit/>
          </a:bodyPr>
          <a:lstStyle/>
          <a:p>
            <a:pPr algn="ctr"/>
            <a:r>
              <a:rPr lang="en-US">
                <a:latin typeface="Dagny OT" panose="020B0504020201020104" pitchFamily="34" charset="77"/>
                <a:ea typeface="Helvetica Light" charset="0"/>
                <a:cs typeface="Helvetica Light" charset="0"/>
              </a:rPr>
              <a:t>Is this starting to get too cluttered?</a:t>
            </a:r>
          </a:p>
        </p:txBody>
      </p:sp>
    </p:spTree>
    <p:extLst>
      <p:ext uri="{BB962C8B-B14F-4D97-AF65-F5344CB8AC3E}">
        <p14:creationId xmlns:p14="http://schemas.microsoft.com/office/powerpoint/2010/main" val="162458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Line Chart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FBD6E5D-17C5-4532-970F-C9B3DF151480}"/>
                  </a:ext>
                </a:extLst>
              </p:cNvPr>
              <p:cNvSpPr>
                <a:spLocks noGrp="1"/>
              </p:cNvSpPr>
              <p:nvPr>
                <p:ph idx="1"/>
              </p:nvPr>
            </p:nvSpPr>
            <p:spPr/>
            <p:txBody>
              <a:bodyPr>
                <a:normAutofit/>
              </a:bodyPr>
              <a:lstStyle/>
              <a:p>
                <a:pPr marL="0" indent="0" algn="just">
                  <a:buNone/>
                </a:pPr>
                <a:r>
                  <a:rPr lang="en-CA"/>
                  <a:t>Line chart can show a single series or multiple series of data.</a:t>
                </a:r>
              </a:p>
              <a:p>
                <a:pPr lvl="1" algn="just">
                  <a:buFont typeface="Wingdings" pitchFamily="2" charset="2"/>
                  <a:buChar char="§"/>
                </a:pPr>
                <a:r>
                  <a:rPr lang="en-CA"/>
                  <a:t>particularly useful to show time series</a:t>
                </a:r>
              </a:p>
              <a:p>
                <a:pPr marL="0" indent="0" algn="just">
                  <a:buNone/>
                </a:pPr>
                <a:endParaRPr lang="en-CA" sz="500"/>
              </a:p>
              <a:p>
                <a:pPr marL="0" indent="0" algn="just">
                  <a:buNone/>
                </a:pPr>
                <a:r>
                  <a:rPr lang="en-CA"/>
                  <a:t>Axis scale should be clear and relevant.</a:t>
                </a:r>
              </a:p>
              <a:p>
                <a:pPr marL="0" indent="0" algn="just">
                  <a:buNone/>
                </a:pPr>
                <a:endParaRPr lang="en-CA" sz="500"/>
              </a:p>
              <a:p>
                <a:pPr marL="0" indent="0" algn="just">
                  <a:buNone/>
                </a:pPr>
                <a:r>
                  <a:rPr lang="en-CA"/>
                  <a:t>May wish to “anchor” </a:t>
                </a:r>
                <a14:m>
                  <m:oMath xmlns:m="http://schemas.openxmlformats.org/officeDocument/2006/math">
                    <m:r>
                      <a:rPr lang="en-CA" i="1" smtClean="0">
                        <a:latin typeface="Cambria Math" panose="02040503050406030204" pitchFamily="18" charset="0"/>
                      </a:rPr>
                      <m:t>𝑦</m:t>
                    </m:r>
                    <m:r>
                      <a:rPr lang="en-CA" b="0" i="0" smtClean="0">
                        <a:latin typeface="Cambria Math" panose="02040503050406030204" pitchFamily="18" charset="0"/>
                      </a:rPr>
                      <m:t>−</m:t>
                    </m:r>
                  </m:oMath>
                </a14:m>
                <a:r>
                  <a:rPr lang="en-CA"/>
                  <a:t>axis if using dynamic filters </a:t>
                </a:r>
              </a:p>
              <a:p>
                <a:pPr lvl="1" algn="just">
                  <a:buFont typeface="Wingdings" pitchFamily="2" charset="2"/>
                  <a:buChar char="§"/>
                </a:pPr>
                <a:r>
                  <a:rPr lang="en-CA"/>
                  <a:t>otherwise the graph can jump around as people interact with it</a:t>
                </a:r>
              </a:p>
            </p:txBody>
          </p:sp>
        </mc:Choice>
        <mc:Fallback xmlns="">
          <p:sp>
            <p:nvSpPr>
              <p:cNvPr id="6" name="Content Placeholder 2">
                <a:extLst>
                  <a:ext uri="{FF2B5EF4-FFF2-40B4-BE49-F238E27FC236}">
                    <a16:creationId xmlns:a16="http://schemas.microsoft.com/office/drawing/2014/main" id="{CFBD6E5D-17C5-4532-970F-C9B3DF151480}"/>
                  </a:ext>
                </a:extLst>
              </p:cNvPr>
              <p:cNvSpPr>
                <a:spLocks noGrp="1" noRot="1" noChangeAspect="1" noMove="1" noResize="1" noEditPoints="1" noAdjustHandles="1" noChangeArrowheads="1" noChangeShapeType="1" noTextEdit="1"/>
              </p:cNvSpPr>
              <p:nvPr>
                <p:ph idx="1"/>
              </p:nvPr>
            </p:nvSpPr>
            <p:spPr>
              <a:blipFill>
                <a:blip r:embed="rId3"/>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3880198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Line Chart</a:t>
            </a:r>
          </a:p>
        </p:txBody>
      </p:sp>
      <p:pic>
        <p:nvPicPr>
          <p:cNvPr id="7" name="Picture 6">
            <a:extLst>
              <a:ext uri="{FF2B5EF4-FFF2-40B4-BE49-F238E27FC236}">
                <a16:creationId xmlns:a16="http://schemas.microsoft.com/office/drawing/2014/main" id="{2DD72E7E-7FDD-491B-BE75-763D4F0AA7EC}"/>
              </a:ext>
            </a:extLst>
          </p:cNvPr>
          <p:cNvPicPr>
            <a:picLocks noChangeAspect="1"/>
          </p:cNvPicPr>
          <p:nvPr/>
        </p:nvPicPr>
        <p:blipFill>
          <a:blip r:embed="rId2"/>
          <a:stretch>
            <a:fillRect/>
          </a:stretch>
        </p:blipFill>
        <p:spPr>
          <a:xfrm>
            <a:off x="1486401" y="2311679"/>
            <a:ext cx="8936736" cy="2904439"/>
          </a:xfrm>
          <a:prstGeom prst="rect">
            <a:avLst/>
          </a:prstGeom>
        </p:spPr>
      </p:pic>
      <p:sp>
        <p:nvSpPr>
          <p:cNvPr id="9" name="TextBox 8">
            <a:extLst>
              <a:ext uri="{FF2B5EF4-FFF2-40B4-BE49-F238E27FC236}">
                <a16:creationId xmlns:a16="http://schemas.microsoft.com/office/drawing/2014/main" id="{8CB3C55A-7C9F-462B-9AB7-BDEAA3FFA1C6}"/>
              </a:ext>
            </a:extLst>
          </p:cNvPr>
          <p:cNvSpPr txBox="1"/>
          <p:nvPr/>
        </p:nvSpPr>
        <p:spPr>
          <a:xfrm>
            <a:off x="2594173" y="5142045"/>
            <a:ext cx="7279557" cy="400110"/>
          </a:xfrm>
          <a:prstGeom prst="rect">
            <a:avLst/>
          </a:prstGeom>
          <a:noFill/>
        </p:spPr>
        <p:txBody>
          <a:bodyPr wrap="none" rtlCol="0">
            <a:spAutoFit/>
          </a:bodyPr>
          <a:lstStyle/>
          <a:p>
            <a:r>
              <a:rPr lang="en-US" sz="2000">
                <a:solidFill>
                  <a:schemeClr val="bg1">
                    <a:lumMod val="50000"/>
                  </a:schemeClr>
                </a:solidFill>
                <a:latin typeface="Dagny OT" panose="020B0504020201020104" pitchFamily="34" charset="77"/>
              </a:rPr>
              <a:t>Comparison of Countries – cups of tea drunk per week per person</a:t>
            </a:r>
          </a:p>
        </p:txBody>
      </p:sp>
    </p:spTree>
    <p:extLst>
      <p:ext uri="{BB962C8B-B14F-4D97-AF65-F5344CB8AC3E}">
        <p14:creationId xmlns:p14="http://schemas.microsoft.com/office/powerpoint/2010/main" val="2810535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Bar Chart (Vertical &amp; Horizontal)</a:t>
            </a:r>
          </a:p>
        </p:txBody>
      </p:sp>
      <p:sp>
        <p:nvSpPr>
          <p:cNvPr id="9" name="Content Placeholder 2">
            <a:extLst>
              <a:ext uri="{FF2B5EF4-FFF2-40B4-BE49-F238E27FC236}">
                <a16:creationId xmlns:a16="http://schemas.microsoft.com/office/drawing/2014/main" id="{B1B807F2-ED4D-4A0E-B4B8-AEF1A09867DF}"/>
              </a:ext>
            </a:extLst>
          </p:cNvPr>
          <p:cNvSpPr txBox="1">
            <a:spLocks/>
          </p:cNvSpPr>
          <p:nvPr/>
        </p:nvSpPr>
        <p:spPr>
          <a:xfrm>
            <a:off x="5895064" y="2192599"/>
            <a:ext cx="5651442" cy="43173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CA">
                <a:latin typeface="Dagny OT" panose="020B0504020201020104" pitchFamily="34" charset="77"/>
              </a:rPr>
              <a:t>Very versatile and useful.</a:t>
            </a:r>
          </a:p>
          <a:p>
            <a:pPr marL="0" indent="0" algn="just">
              <a:lnSpc>
                <a:spcPct val="100000"/>
              </a:lnSpc>
              <a:buNone/>
            </a:pPr>
            <a:endParaRPr lang="en-CA" sz="500">
              <a:latin typeface="Dagny OT" panose="020B0504020201020104" pitchFamily="34" charset="77"/>
            </a:endParaRPr>
          </a:p>
          <a:p>
            <a:pPr marL="0" indent="0" algn="just">
              <a:lnSpc>
                <a:spcPct val="100000"/>
              </a:lnSpc>
              <a:buNone/>
            </a:pPr>
            <a:r>
              <a:rPr lang="en-CA">
                <a:latin typeface="Dagny OT" panose="020B0504020201020104" pitchFamily="34" charset="77"/>
              </a:rPr>
              <a:t>ALWAYS (?) have a zero baseline.</a:t>
            </a:r>
          </a:p>
          <a:p>
            <a:pPr marL="0" indent="0" algn="just">
              <a:lnSpc>
                <a:spcPct val="100000"/>
              </a:lnSpc>
              <a:buNone/>
            </a:pPr>
            <a:endParaRPr lang="en-CA" sz="500">
              <a:latin typeface="Dagny OT" panose="020B0504020201020104" pitchFamily="34" charset="77"/>
            </a:endParaRPr>
          </a:p>
          <a:p>
            <a:pPr marL="0" indent="0" algn="just">
              <a:lnSpc>
                <a:spcPct val="100000"/>
              </a:lnSpc>
              <a:buNone/>
            </a:pPr>
            <a:r>
              <a:rPr lang="en-CA">
                <a:latin typeface="Dagny OT" panose="020B0504020201020104" pitchFamily="34" charset="77"/>
              </a:rPr>
              <a:t>Use graph axis OR data labels. Axis for broad statements, data labels for more detail.</a:t>
            </a:r>
          </a:p>
          <a:p>
            <a:pPr marL="0" indent="0" algn="just">
              <a:lnSpc>
                <a:spcPct val="100000"/>
              </a:lnSpc>
              <a:buNone/>
            </a:pPr>
            <a:endParaRPr lang="en-CA" sz="500">
              <a:latin typeface="Dagny OT" panose="020B0504020201020104" pitchFamily="34" charset="77"/>
            </a:endParaRPr>
          </a:p>
          <a:p>
            <a:pPr marL="0" indent="0" algn="just">
              <a:lnSpc>
                <a:spcPct val="100000"/>
              </a:lnSpc>
              <a:buNone/>
            </a:pPr>
            <a:r>
              <a:rPr lang="en-CA">
                <a:latin typeface="Dagny OT" panose="020B0504020201020104" pitchFamily="34" charset="77"/>
              </a:rPr>
              <a:t>Horizontal charts are apparently easier to read (according to many studies).</a:t>
            </a:r>
          </a:p>
          <a:p>
            <a:pPr marL="0" indent="0" algn="just">
              <a:lnSpc>
                <a:spcPct val="100000"/>
              </a:lnSpc>
              <a:buNone/>
            </a:pPr>
            <a:endParaRPr lang="en-CA" sz="500">
              <a:latin typeface="Dagny OT" panose="020B0504020201020104" pitchFamily="34" charset="77"/>
            </a:endParaRPr>
          </a:p>
          <a:p>
            <a:pPr marL="0" indent="0" algn="just">
              <a:lnSpc>
                <a:spcPct val="100000"/>
              </a:lnSpc>
              <a:buNone/>
            </a:pPr>
            <a:r>
              <a:rPr lang="en-CA">
                <a:latin typeface="Dagny OT" panose="020B0504020201020104" pitchFamily="34" charset="77"/>
              </a:rPr>
              <a:t>Think about the ordering of categories.</a:t>
            </a:r>
          </a:p>
          <a:p>
            <a:pPr marL="1371600" lvl="2" indent="-514350" algn="just">
              <a:buFont typeface="+mj-lt"/>
              <a:buAutoNum type="arabicPeriod"/>
            </a:pPr>
            <a:endParaRPr lang="en-CA">
              <a:latin typeface="Dagny OT" panose="020B0504020201020104" pitchFamily="34" charset="77"/>
            </a:endParaRPr>
          </a:p>
          <a:p>
            <a:pPr algn="just"/>
            <a:endParaRPr lang="en-CA">
              <a:latin typeface="Dagny OT" panose="020B0504020201020104" pitchFamily="34" charset="77"/>
            </a:endParaRPr>
          </a:p>
        </p:txBody>
      </p:sp>
      <p:graphicFrame>
        <p:nvGraphicFramePr>
          <p:cNvPr id="10" name="Chart 9">
            <a:extLst>
              <a:ext uri="{FF2B5EF4-FFF2-40B4-BE49-F238E27FC236}">
                <a16:creationId xmlns:a16="http://schemas.microsoft.com/office/drawing/2014/main" id="{ABC3B7BD-AB8C-49E9-98F1-8CE859BC19F7}"/>
              </a:ext>
            </a:extLst>
          </p:cNvPr>
          <p:cNvGraphicFramePr/>
          <p:nvPr/>
        </p:nvGraphicFramePr>
        <p:xfrm>
          <a:off x="1284373" y="2086651"/>
          <a:ext cx="3268855" cy="18939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5DAFA551-2F54-4F4C-9CF6-49BAFD0EF20D}"/>
              </a:ext>
            </a:extLst>
          </p:cNvPr>
          <p:cNvGraphicFramePr/>
          <p:nvPr/>
        </p:nvGraphicFramePr>
        <p:xfrm>
          <a:off x="645494" y="4351283"/>
          <a:ext cx="4546615" cy="19779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65304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STACKED Bar Chart (Vertical &amp; Horizontal)</a:t>
            </a:r>
          </a:p>
        </p:txBody>
      </p:sp>
      <p:sp>
        <p:nvSpPr>
          <p:cNvPr id="9" name="Content Placeholder 2">
            <a:extLst>
              <a:ext uri="{FF2B5EF4-FFF2-40B4-BE49-F238E27FC236}">
                <a16:creationId xmlns:a16="http://schemas.microsoft.com/office/drawing/2014/main" id="{B1B807F2-ED4D-4A0E-B4B8-AEF1A09867DF}"/>
              </a:ext>
            </a:extLst>
          </p:cNvPr>
          <p:cNvSpPr txBox="1">
            <a:spLocks/>
          </p:cNvSpPr>
          <p:nvPr/>
        </p:nvSpPr>
        <p:spPr>
          <a:xfrm>
            <a:off x="5895064" y="2540633"/>
            <a:ext cx="5651442" cy="4317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CA">
                <a:latin typeface="Dagny OT" panose="020B0504020201020104" pitchFamily="34" charset="77"/>
              </a:rPr>
              <a:t>Designed for </a:t>
            </a:r>
            <a:r>
              <a:rPr lang="en-CA" b="1">
                <a:latin typeface="Dagny OT" panose="020B0504020201020104" pitchFamily="34" charset="77"/>
              </a:rPr>
              <a:t>comparing totals</a:t>
            </a:r>
            <a:r>
              <a:rPr lang="en-CA">
                <a:latin typeface="Dagny OT" panose="020B0504020201020104" pitchFamily="34" charset="77"/>
              </a:rPr>
              <a:t>, but can quickly become </a:t>
            </a:r>
            <a:r>
              <a:rPr lang="en-CA" b="1">
                <a:latin typeface="Dagny OT" panose="020B0504020201020104" pitchFamily="34" charset="77"/>
              </a:rPr>
              <a:t>overwhelming</a:t>
            </a:r>
            <a:r>
              <a:rPr lang="en-CA">
                <a:latin typeface="Dagny OT" panose="020B0504020201020104" pitchFamily="34" charset="77"/>
              </a:rPr>
              <a:t>.</a:t>
            </a:r>
          </a:p>
          <a:p>
            <a:pPr marL="0" indent="0" algn="just">
              <a:lnSpc>
                <a:spcPct val="100000"/>
              </a:lnSpc>
              <a:buNone/>
            </a:pPr>
            <a:endParaRPr lang="en-CA" sz="500" b="1">
              <a:latin typeface="Dagny OT" panose="020B0504020201020104" pitchFamily="34" charset="77"/>
            </a:endParaRPr>
          </a:p>
          <a:p>
            <a:pPr marL="0" indent="0" algn="just">
              <a:lnSpc>
                <a:spcPct val="100000"/>
              </a:lnSpc>
              <a:buNone/>
            </a:pPr>
            <a:r>
              <a:rPr lang="en-CA">
                <a:latin typeface="Dagny OT" panose="020B0504020201020104" pitchFamily="34" charset="77"/>
              </a:rPr>
              <a:t>Hard to sort / order.</a:t>
            </a:r>
          </a:p>
          <a:p>
            <a:pPr marL="0" indent="0" algn="just">
              <a:lnSpc>
                <a:spcPct val="100000"/>
              </a:lnSpc>
              <a:buNone/>
            </a:pPr>
            <a:endParaRPr lang="en-CA" sz="500">
              <a:latin typeface="Dagny OT" panose="020B0504020201020104" pitchFamily="34" charset="77"/>
            </a:endParaRPr>
          </a:p>
          <a:p>
            <a:pPr marL="0" indent="0" algn="just">
              <a:lnSpc>
                <a:spcPct val="100000"/>
              </a:lnSpc>
              <a:buNone/>
            </a:pPr>
            <a:r>
              <a:rPr lang="en-CA">
                <a:latin typeface="Dagny OT" panose="020B0504020201020104" pitchFamily="34" charset="77"/>
              </a:rPr>
              <a:t>Filtering is complicated in Power BI (what do you click on &amp; how the chart responds when filter is clicked on?)</a:t>
            </a:r>
          </a:p>
        </p:txBody>
      </p:sp>
      <p:graphicFrame>
        <p:nvGraphicFramePr>
          <p:cNvPr id="6" name="Chart 5">
            <a:extLst>
              <a:ext uri="{FF2B5EF4-FFF2-40B4-BE49-F238E27FC236}">
                <a16:creationId xmlns:a16="http://schemas.microsoft.com/office/drawing/2014/main" id="{F9AE75E3-75CA-904E-8788-F4AD7DE84709}"/>
              </a:ext>
            </a:extLst>
          </p:cNvPr>
          <p:cNvGraphicFramePr/>
          <p:nvPr/>
        </p:nvGraphicFramePr>
        <p:xfrm>
          <a:off x="990085" y="1851068"/>
          <a:ext cx="3794371" cy="21548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A7FF607-CBD6-FD49-B8E4-8570964E6903}"/>
              </a:ext>
            </a:extLst>
          </p:cNvPr>
          <p:cNvGraphicFramePr/>
          <p:nvPr/>
        </p:nvGraphicFramePr>
        <p:xfrm>
          <a:off x="645494" y="4141076"/>
          <a:ext cx="4483554" cy="22625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78921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100% Bar Chart (Vertical &amp; Horizontal)</a:t>
            </a:r>
          </a:p>
        </p:txBody>
      </p:sp>
      <p:sp>
        <p:nvSpPr>
          <p:cNvPr id="6" name="Content Placeholder 2">
            <a:extLst>
              <a:ext uri="{FF2B5EF4-FFF2-40B4-BE49-F238E27FC236}">
                <a16:creationId xmlns:a16="http://schemas.microsoft.com/office/drawing/2014/main" id="{C5FD9DBB-D255-4C2F-8420-EE8A74E9091C}"/>
              </a:ext>
            </a:extLst>
          </p:cNvPr>
          <p:cNvSpPr txBox="1">
            <a:spLocks/>
          </p:cNvSpPr>
          <p:nvPr/>
        </p:nvSpPr>
        <p:spPr>
          <a:xfrm>
            <a:off x="6096000" y="2180498"/>
            <a:ext cx="5514806" cy="457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a:latin typeface="Dagny OT" panose="020B0504020201020104" pitchFamily="34" charset="77"/>
              </a:rPr>
              <a:t>Work well for visualizing portions of a whole on scale from negative to positive</a:t>
            </a:r>
          </a:p>
          <a:p>
            <a:pPr marL="0" indent="0">
              <a:buNone/>
            </a:pPr>
            <a:endParaRPr lang="en-CA" sz="500">
              <a:latin typeface="Dagny OT" panose="020B0504020201020104" pitchFamily="34" charset="77"/>
            </a:endParaRPr>
          </a:p>
          <a:p>
            <a:pPr marL="0" indent="0">
              <a:buNone/>
            </a:pPr>
            <a:r>
              <a:rPr lang="en-CA">
                <a:latin typeface="Dagny OT" panose="020B0504020201020104" pitchFamily="34" charset="77"/>
              </a:rPr>
              <a:t>Consistent baseline on far left and right</a:t>
            </a:r>
          </a:p>
          <a:p>
            <a:pPr marL="0" indent="0">
              <a:buNone/>
            </a:pPr>
            <a:endParaRPr lang="en-CA" sz="500">
              <a:latin typeface="Dagny OT" panose="020B0504020201020104" pitchFamily="34" charset="77"/>
            </a:endParaRPr>
          </a:p>
          <a:p>
            <a:pPr marL="0" indent="0">
              <a:buNone/>
            </a:pPr>
            <a:r>
              <a:rPr lang="en-CA">
                <a:latin typeface="Dagny OT" panose="020B0504020201020104" pitchFamily="34" charset="77"/>
              </a:rPr>
              <a:t>Easy to compare</a:t>
            </a:r>
          </a:p>
          <a:p>
            <a:pPr marL="0" indent="0">
              <a:buNone/>
            </a:pPr>
            <a:endParaRPr lang="en-CA" sz="500">
              <a:latin typeface="Dagny OT" panose="020B0504020201020104" pitchFamily="34" charset="77"/>
            </a:endParaRPr>
          </a:p>
          <a:p>
            <a:pPr marL="0" indent="0">
              <a:buNone/>
            </a:pPr>
            <a:r>
              <a:rPr lang="en-CA">
                <a:latin typeface="Dagny OT" panose="020B0504020201020104" pitchFamily="34" charset="77"/>
              </a:rPr>
              <a:t>Issue is no relative measure to magnitude of data</a:t>
            </a:r>
          </a:p>
          <a:p>
            <a:pPr marL="0" indent="0">
              <a:buNone/>
            </a:pPr>
            <a:endParaRPr lang="en-CA" sz="500">
              <a:latin typeface="Dagny OT" panose="020B0504020201020104" pitchFamily="34" charset="77"/>
            </a:endParaRPr>
          </a:p>
          <a:p>
            <a:pPr marL="0" indent="0">
              <a:buNone/>
            </a:pPr>
            <a:r>
              <a:rPr lang="en-CA">
                <a:latin typeface="Dagny OT" panose="020B0504020201020104" pitchFamily="34" charset="77"/>
              </a:rPr>
              <a:t>Research shows that horizonal is easier to process than vertical</a:t>
            </a:r>
          </a:p>
        </p:txBody>
      </p:sp>
      <p:graphicFrame>
        <p:nvGraphicFramePr>
          <p:cNvPr id="7" name="Chart 6">
            <a:extLst>
              <a:ext uri="{FF2B5EF4-FFF2-40B4-BE49-F238E27FC236}">
                <a16:creationId xmlns:a16="http://schemas.microsoft.com/office/drawing/2014/main" id="{893CC793-CBA9-498F-BF18-647E652ACE4A}"/>
              </a:ext>
            </a:extLst>
          </p:cNvPr>
          <p:cNvGraphicFramePr/>
          <p:nvPr/>
        </p:nvGraphicFramePr>
        <p:xfrm>
          <a:off x="662014" y="2017985"/>
          <a:ext cx="4961020" cy="19969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8140F6FF-D277-4E52-80F6-18FA13255FAC}"/>
              </a:ext>
            </a:extLst>
          </p:cNvPr>
          <p:cNvGraphicFramePr/>
          <p:nvPr/>
        </p:nvGraphicFramePr>
        <p:xfrm>
          <a:off x="662014" y="3878317"/>
          <a:ext cx="4961020" cy="24588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57515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Area Chart</a:t>
            </a:r>
          </a:p>
        </p:txBody>
      </p:sp>
      <p:sp>
        <p:nvSpPr>
          <p:cNvPr id="6" name="Content Placeholder 2">
            <a:extLst>
              <a:ext uri="{FF2B5EF4-FFF2-40B4-BE49-F238E27FC236}">
                <a16:creationId xmlns:a16="http://schemas.microsoft.com/office/drawing/2014/main" id="{D7A6ADF3-A9FD-4242-A17D-CAF379238A0F}"/>
              </a:ext>
            </a:extLst>
          </p:cNvPr>
          <p:cNvSpPr txBox="1">
            <a:spLocks/>
          </p:cNvSpPr>
          <p:nvPr/>
        </p:nvSpPr>
        <p:spPr>
          <a:xfrm>
            <a:off x="4393323" y="2100153"/>
            <a:ext cx="7346731" cy="2657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CA">
                <a:latin typeface="Dagny OT" panose="020B0504020201020104" pitchFamily="34" charset="77"/>
              </a:rPr>
              <a:t>Try to avoid: human brains have a hard time attributing a value to a 2D area…</a:t>
            </a:r>
          </a:p>
          <a:p>
            <a:pPr marL="0" indent="0" algn="just">
              <a:buNone/>
            </a:pPr>
            <a:endParaRPr lang="en-CA" sz="500">
              <a:latin typeface="Dagny OT" panose="020B0504020201020104" pitchFamily="34" charset="77"/>
            </a:endParaRPr>
          </a:p>
          <a:p>
            <a:pPr marL="0" indent="0" algn="just">
              <a:buNone/>
            </a:pPr>
            <a:r>
              <a:rPr lang="en-CA">
                <a:latin typeface="Dagny OT" panose="020B0504020201020104" pitchFamily="34" charset="77"/>
              </a:rPr>
              <a:t>… except for numbers with </a:t>
            </a:r>
            <a:r>
              <a:rPr lang="en-CA" b="1">
                <a:latin typeface="Dagny OT" panose="020B0504020201020104" pitchFamily="34" charset="77"/>
              </a:rPr>
              <a:t>vastly different </a:t>
            </a:r>
            <a:r>
              <a:rPr lang="en-CA">
                <a:latin typeface="Dagny OT" panose="020B0504020201020104" pitchFamily="34" charset="77"/>
              </a:rPr>
              <a:t>magnitudes.</a:t>
            </a:r>
          </a:p>
          <a:p>
            <a:pPr algn="just"/>
            <a:endParaRPr lang="en-CA">
              <a:latin typeface="Dagny OT" panose="020B0504020201020104" pitchFamily="34" charset="77"/>
            </a:endParaRPr>
          </a:p>
          <a:p>
            <a:pPr algn="just"/>
            <a:endParaRPr lang="en-CA">
              <a:latin typeface="Dagny OT" panose="020B0504020201020104" pitchFamily="34" charset="77"/>
            </a:endParaRPr>
          </a:p>
          <a:p>
            <a:pPr marL="0" indent="0" algn="just">
              <a:buFont typeface="Arial" panose="020B0604020202020204" pitchFamily="34" charset="0"/>
              <a:buNone/>
            </a:pPr>
            <a:endParaRPr lang="en-CA">
              <a:latin typeface="Dagny OT" panose="020B0504020201020104" pitchFamily="34" charset="77"/>
            </a:endParaRPr>
          </a:p>
          <a:p>
            <a:pPr algn="just"/>
            <a:endParaRPr lang="en-CA">
              <a:latin typeface="Dagny OT" panose="020B0504020201020104" pitchFamily="34" charset="77"/>
            </a:endParaRPr>
          </a:p>
          <a:p>
            <a:pPr marL="1371600" lvl="2" indent="-514350" algn="just">
              <a:buFont typeface="+mj-lt"/>
              <a:buAutoNum type="arabicPeriod"/>
            </a:pPr>
            <a:endParaRPr lang="en-CA">
              <a:latin typeface="Dagny OT" panose="020B0504020201020104" pitchFamily="34" charset="77"/>
            </a:endParaRPr>
          </a:p>
          <a:p>
            <a:pPr algn="just"/>
            <a:endParaRPr lang="en-CA">
              <a:latin typeface="Dagny OT" panose="020B0504020201020104" pitchFamily="34" charset="77"/>
            </a:endParaRPr>
          </a:p>
        </p:txBody>
      </p:sp>
      <p:pic>
        <p:nvPicPr>
          <p:cNvPr id="9" name="Picture 8">
            <a:extLst>
              <a:ext uri="{FF2B5EF4-FFF2-40B4-BE49-F238E27FC236}">
                <a16:creationId xmlns:a16="http://schemas.microsoft.com/office/drawing/2014/main" id="{2484E37E-D1E2-4396-80E3-764D3F034D0D}"/>
              </a:ext>
            </a:extLst>
          </p:cNvPr>
          <p:cNvPicPr>
            <a:picLocks noChangeAspect="1"/>
          </p:cNvPicPr>
          <p:nvPr/>
        </p:nvPicPr>
        <p:blipFill>
          <a:blip r:embed="rId3"/>
          <a:stretch>
            <a:fillRect/>
          </a:stretch>
        </p:blipFill>
        <p:spPr>
          <a:xfrm>
            <a:off x="581191" y="2180498"/>
            <a:ext cx="3563385" cy="3770468"/>
          </a:xfrm>
          <a:prstGeom prst="rect">
            <a:avLst/>
          </a:prstGeom>
        </p:spPr>
      </p:pic>
      <p:pic>
        <p:nvPicPr>
          <p:cNvPr id="11" name="Picture 10">
            <a:extLst>
              <a:ext uri="{FF2B5EF4-FFF2-40B4-BE49-F238E27FC236}">
                <a16:creationId xmlns:a16="http://schemas.microsoft.com/office/drawing/2014/main" id="{AB8F2A1C-86A5-4CA5-B2B1-38682ABCD235}"/>
              </a:ext>
            </a:extLst>
          </p:cNvPr>
          <p:cNvPicPr>
            <a:picLocks noChangeAspect="1"/>
          </p:cNvPicPr>
          <p:nvPr/>
        </p:nvPicPr>
        <p:blipFill>
          <a:blip r:embed="rId4"/>
          <a:stretch>
            <a:fillRect/>
          </a:stretch>
        </p:blipFill>
        <p:spPr>
          <a:xfrm>
            <a:off x="4277710" y="4108258"/>
            <a:ext cx="7914290" cy="2746995"/>
          </a:xfrm>
          <a:prstGeom prst="rect">
            <a:avLst/>
          </a:prstGeom>
        </p:spPr>
      </p:pic>
    </p:spTree>
    <p:extLst>
      <p:ext uri="{BB962C8B-B14F-4D97-AF65-F5344CB8AC3E}">
        <p14:creationId xmlns:p14="http://schemas.microsoft.com/office/powerpoint/2010/main" val="2706794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Waterfall</a:t>
            </a:r>
          </a:p>
        </p:txBody>
      </p:sp>
      <p:sp>
        <p:nvSpPr>
          <p:cNvPr id="6" name="Content Placeholder 2">
            <a:extLst>
              <a:ext uri="{FF2B5EF4-FFF2-40B4-BE49-F238E27FC236}">
                <a16:creationId xmlns:a16="http://schemas.microsoft.com/office/drawing/2014/main" id="{C854DF9F-CE59-4899-9187-3D744EE3D933}"/>
              </a:ext>
            </a:extLst>
          </p:cNvPr>
          <p:cNvSpPr txBox="1">
            <a:spLocks/>
          </p:cNvSpPr>
          <p:nvPr/>
        </p:nvSpPr>
        <p:spPr>
          <a:xfrm>
            <a:off x="5822731" y="2167758"/>
            <a:ext cx="5788077" cy="4576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CA">
                <a:latin typeface="Dagny OT" panose="020B0504020201020104" pitchFamily="34" charset="77"/>
              </a:rPr>
              <a:t>Shows how initial value increases or decreases using a series of intermediate values.</a:t>
            </a:r>
          </a:p>
          <a:p>
            <a:pPr marL="0" indent="0" algn="just">
              <a:buNone/>
            </a:pPr>
            <a:endParaRPr lang="en-CA" sz="500">
              <a:latin typeface="Dagny OT" panose="020B0504020201020104" pitchFamily="34" charset="77"/>
            </a:endParaRPr>
          </a:p>
          <a:p>
            <a:pPr marL="0" indent="0" algn="just">
              <a:buNone/>
            </a:pPr>
            <a:r>
              <a:rPr lang="en-CA">
                <a:latin typeface="Dagny OT" panose="020B0504020201020104" pitchFamily="34" charset="77"/>
              </a:rPr>
              <a:t>Different colours can be used for increases and decreases. </a:t>
            </a:r>
          </a:p>
          <a:p>
            <a:pPr marL="0" indent="0" algn="just">
              <a:buNone/>
            </a:pPr>
            <a:endParaRPr lang="en-CA" sz="500">
              <a:latin typeface="Dagny OT" panose="020B0504020201020104" pitchFamily="34" charset="77"/>
            </a:endParaRPr>
          </a:p>
          <a:p>
            <a:pPr marL="0" indent="0" algn="just">
              <a:buNone/>
            </a:pPr>
            <a:r>
              <a:rPr lang="en-CA">
                <a:latin typeface="Dagny OT" panose="020B0504020201020104" pitchFamily="34" charset="77"/>
              </a:rPr>
              <a:t>Hard to remove elements without removing context (hard to </a:t>
            </a:r>
            <a:r>
              <a:rPr lang="en-CA" b="1">
                <a:latin typeface="Dagny OT" panose="020B0504020201020104" pitchFamily="34" charset="77"/>
              </a:rPr>
              <a:t>declutter</a:t>
            </a:r>
            <a:r>
              <a:rPr lang="en-CA">
                <a:latin typeface="Dagny OT" panose="020B0504020201020104" pitchFamily="34" charset="77"/>
              </a:rPr>
              <a:t> the chart).</a:t>
            </a:r>
          </a:p>
          <a:p>
            <a:pPr marL="0" indent="0" algn="just">
              <a:buNone/>
            </a:pPr>
            <a:endParaRPr lang="en-CA" sz="500">
              <a:latin typeface="Dagny OT" panose="020B0504020201020104" pitchFamily="34" charset="77"/>
            </a:endParaRPr>
          </a:p>
          <a:p>
            <a:pPr marL="0" indent="0" algn="just">
              <a:buNone/>
            </a:pPr>
            <a:r>
              <a:rPr lang="en-CA">
                <a:latin typeface="Dagny OT" panose="020B0504020201020104" pitchFamily="34" charset="77"/>
              </a:rPr>
              <a:t>Large increases / decreases look odd…</a:t>
            </a:r>
          </a:p>
          <a:p>
            <a:pPr algn="just"/>
            <a:endParaRPr lang="en-CA">
              <a:latin typeface="Dagny OT" panose="020B0504020201020104" pitchFamily="34" charset="77"/>
            </a:endParaRPr>
          </a:p>
          <a:p>
            <a:pPr algn="just"/>
            <a:endParaRPr lang="en-CA">
              <a:latin typeface="Dagny OT" panose="020B0504020201020104" pitchFamily="34" charset="77"/>
            </a:endParaRPr>
          </a:p>
          <a:p>
            <a:pPr marL="0" indent="0" algn="just">
              <a:buFont typeface="Arial" panose="020B0604020202020204" pitchFamily="34" charset="0"/>
              <a:buNone/>
            </a:pPr>
            <a:endParaRPr lang="en-CA">
              <a:latin typeface="Dagny OT" panose="020B0504020201020104" pitchFamily="34" charset="77"/>
            </a:endParaRPr>
          </a:p>
          <a:p>
            <a:pPr algn="just"/>
            <a:endParaRPr lang="en-CA">
              <a:latin typeface="Dagny OT" panose="020B0504020201020104" pitchFamily="34" charset="77"/>
            </a:endParaRPr>
          </a:p>
          <a:p>
            <a:pPr marL="1371600" lvl="2" indent="-514350" algn="just">
              <a:buFont typeface="+mj-lt"/>
              <a:buAutoNum type="arabicPeriod"/>
            </a:pPr>
            <a:endParaRPr lang="en-CA">
              <a:latin typeface="Dagny OT" panose="020B0504020201020104" pitchFamily="34" charset="77"/>
            </a:endParaRPr>
          </a:p>
          <a:p>
            <a:pPr algn="just"/>
            <a:endParaRPr lang="en-CA">
              <a:latin typeface="Dagny OT" panose="020B0504020201020104" pitchFamily="34" charset="77"/>
            </a:endParaRPr>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7CF1821A-9F84-435E-A6A9-BB24BB686CD4}"/>
                  </a:ext>
                </a:extLst>
              </p:cNvPr>
              <p:cNvGraphicFramePr/>
              <p:nvPr/>
            </p:nvGraphicFramePr>
            <p:xfrm>
              <a:off x="662014" y="2167758"/>
              <a:ext cx="4593798" cy="194505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7CF1821A-9F84-435E-A6A9-BB24BB686CD4}"/>
                  </a:ext>
                </a:extLst>
              </p:cNvPr>
              <p:cNvPicPr>
                <a:picLocks noGrp="1" noRot="1" noChangeAspect="1" noMove="1" noResize="1" noEditPoints="1" noAdjustHandles="1" noChangeArrowheads="1" noChangeShapeType="1"/>
              </p:cNvPicPr>
              <p:nvPr/>
            </p:nvPicPr>
            <p:blipFill>
              <a:blip r:embed="rId4"/>
              <a:stretch>
                <a:fillRect/>
              </a:stretch>
            </p:blipFill>
            <p:spPr>
              <a:xfrm>
                <a:off x="662014" y="2167758"/>
                <a:ext cx="4593798" cy="194505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3E3E5B4A-85DF-428C-ABB3-E0E022407460}"/>
                  </a:ext>
                </a:extLst>
              </p:cNvPr>
              <p:cNvGraphicFramePr/>
              <p:nvPr/>
            </p:nvGraphicFramePr>
            <p:xfrm>
              <a:off x="662014" y="4393323"/>
              <a:ext cx="4593798" cy="205398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0" name="Chart 9">
                <a:extLst>
                  <a:ext uri="{FF2B5EF4-FFF2-40B4-BE49-F238E27FC236}">
                    <a16:creationId xmlns:a16="http://schemas.microsoft.com/office/drawing/2014/main" id="{3E3E5B4A-85DF-428C-ABB3-E0E022407460}"/>
                  </a:ext>
                </a:extLst>
              </p:cNvPr>
              <p:cNvPicPr>
                <a:picLocks noGrp="1" noRot="1" noChangeAspect="1" noMove="1" noResize="1" noEditPoints="1" noAdjustHandles="1" noChangeArrowheads="1" noChangeShapeType="1"/>
              </p:cNvPicPr>
              <p:nvPr/>
            </p:nvPicPr>
            <p:blipFill>
              <a:blip r:embed="rId6"/>
              <a:stretch>
                <a:fillRect/>
              </a:stretch>
            </p:blipFill>
            <p:spPr>
              <a:xfrm>
                <a:off x="662014" y="4393323"/>
                <a:ext cx="4593798" cy="2053983"/>
              </a:xfrm>
              <a:prstGeom prst="rect">
                <a:avLst/>
              </a:prstGeom>
            </p:spPr>
          </p:pic>
        </mc:Fallback>
      </mc:AlternateContent>
      <p:sp>
        <p:nvSpPr>
          <p:cNvPr id="11" name="TextBox 10">
            <a:extLst>
              <a:ext uri="{FF2B5EF4-FFF2-40B4-BE49-F238E27FC236}">
                <a16:creationId xmlns:a16="http://schemas.microsoft.com/office/drawing/2014/main" id="{53F9EA70-0A17-4A19-896A-E2C2DF6D51F0}"/>
              </a:ext>
            </a:extLst>
          </p:cNvPr>
          <p:cNvSpPr txBox="1"/>
          <p:nvPr/>
        </p:nvSpPr>
        <p:spPr>
          <a:xfrm>
            <a:off x="1722036" y="4112813"/>
            <a:ext cx="2473754" cy="400110"/>
          </a:xfrm>
          <a:prstGeom prst="rect">
            <a:avLst/>
          </a:prstGeom>
          <a:noFill/>
        </p:spPr>
        <p:txBody>
          <a:bodyPr wrap="none" rtlCol="0">
            <a:spAutoFit/>
          </a:bodyPr>
          <a:lstStyle/>
          <a:p>
            <a:r>
              <a:rPr lang="en-US" sz="2000">
                <a:solidFill>
                  <a:schemeClr val="bg1">
                    <a:lumMod val="50000"/>
                  </a:schemeClr>
                </a:solidFill>
                <a:latin typeface="Dagny OT" panose="020B0504020201020104" pitchFamily="34" charset="77"/>
              </a:rPr>
              <a:t>Number of Units Sold</a:t>
            </a:r>
          </a:p>
        </p:txBody>
      </p:sp>
    </p:spTree>
    <p:extLst>
      <p:ext uri="{BB962C8B-B14F-4D97-AF65-F5344CB8AC3E}">
        <p14:creationId xmlns:p14="http://schemas.microsoft.com/office/powerpoint/2010/main" val="2386509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22A643-8ECC-4508-BE1C-113457E25A80}"/>
              </a:ext>
            </a:extLst>
          </p:cNvPr>
          <p:cNvSpPr>
            <a:spLocks noGrp="1"/>
          </p:cNvSpPr>
          <p:nvPr>
            <p:ph type="title"/>
          </p:nvPr>
        </p:nvSpPr>
        <p:spPr/>
        <p:txBody>
          <a:bodyPr/>
          <a:lstStyle/>
          <a:p>
            <a:r>
              <a:rPr lang="en-US"/>
              <a:t>Matching Visualizations to Data</a:t>
            </a:r>
          </a:p>
        </p:txBody>
      </p:sp>
      <p:sp>
        <p:nvSpPr>
          <p:cNvPr id="3" name="Content Placeholder 2"/>
          <p:cNvSpPr>
            <a:spLocks noGrp="1"/>
          </p:cNvSpPr>
          <p:nvPr>
            <p:ph idx="1"/>
          </p:nvPr>
        </p:nvSpPr>
        <p:spPr/>
        <p:txBody>
          <a:bodyPr>
            <a:normAutofit fontScale="70000" lnSpcReduction="20000"/>
          </a:bodyPr>
          <a:lstStyle/>
          <a:p>
            <a:pPr marL="0" indent="0" algn="just">
              <a:lnSpc>
                <a:spcPct val="120000"/>
              </a:lnSpc>
              <a:buNone/>
            </a:pPr>
            <a:r>
              <a:rPr lang="en-CA" sz="3400" dirty="0"/>
              <a:t>With data displays, we try to highlight: </a:t>
            </a:r>
          </a:p>
          <a:p>
            <a:pPr marL="457200" indent="-457200" algn="just">
              <a:lnSpc>
                <a:spcPct val="120000"/>
              </a:lnSpc>
              <a:buFont typeface="+mj-lt"/>
              <a:buAutoNum type="arabicPeriod"/>
            </a:pPr>
            <a:r>
              <a:rPr lang="en-CA" sz="2900" dirty="0"/>
              <a:t>a</a:t>
            </a:r>
            <a:r>
              <a:rPr lang="en-CA" sz="2900" b="1" dirty="0"/>
              <a:t> relationship</a:t>
            </a:r>
            <a:r>
              <a:rPr lang="en-US" sz="2900" dirty="0"/>
              <a:t> –</a:t>
            </a:r>
            <a:r>
              <a:rPr lang="en-CA" sz="2900" dirty="0"/>
              <a:t> show a connection or correlation between two or more variables, such as the impact of an aging population on health care;</a:t>
            </a:r>
          </a:p>
          <a:p>
            <a:pPr marL="457200" indent="-457200" algn="just">
              <a:lnSpc>
                <a:spcPct val="120000"/>
              </a:lnSpc>
              <a:buFont typeface="+mj-lt"/>
              <a:buAutoNum type="arabicPeriod"/>
            </a:pPr>
            <a:r>
              <a:rPr lang="en-CA" sz="2900" dirty="0"/>
              <a:t>a</a:t>
            </a:r>
            <a:r>
              <a:rPr lang="en-CA" sz="2900" b="1" dirty="0"/>
              <a:t> comparison</a:t>
            </a:r>
            <a:r>
              <a:rPr lang="en-US" sz="2900" dirty="0"/>
              <a:t> –</a:t>
            </a:r>
            <a:r>
              <a:rPr lang="en-CA" sz="2900" dirty="0"/>
              <a:t> set some variables apart from others, and display how those two variables interact, or merely differ, such as the number of fans attending hockey games for different teams in a season;</a:t>
            </a:r>
          </a:p>
          <a:p>
            <a:pPr marL="457200" indent="-457200" algn="just">
              <a:lnSpc>
                <a:spcPct val="120000"/>
              </a:lnSpc>
              <a:buFont typeface="+mj-lt"/>
              <a:buAutoNum type="arabicPeriod"/>
            </a:pPr>
            <a:r>
              <a:rPr lang="en-CA" sz="2900" dirty="0"/>
              <a:t>a</a:t>
            </a:r>
            <a:r>
              <a:rPr lang="en-CA" sz="2900" b="1" dirty="0"/>
              <a:t> composition</a:t>
            </a:r>
            <a:r>
              <a:rPr lang="en-US" sz="2900" dirty="0"/>
              <a:t> – </a:t>
            </a:r>
            <a:r>
              <a:rPr lang="en-CA" sz="2900" dirty="0"/>
              <a:t>collect different types of information that make up a whole and display them together, such as the various search terms that visitors used to land on your site, or how many visitors came from various sources (links, search engines, or direct traffic), and  </a:t>
            </a:r>
          </a:p>
          <a:p>
            <a:pPr marL="457200" indent="-457200" algn="just">
              <a:lnSpc>
                <a:spcPct val="120000"/>
              </a:lnSpc>
              <a:buFont typeface="+mj-lt"/>
              <a:buAutoNum type="arabicPeriod"/>
            </a:pPr>
            <a:r>
              <a:rPr lang="en-CA" sz="2900" dirty="0"/>
              <a:t>a </a:t>
            </a:r>
            <a:r>
              <a:rPr lang="en-CA" sz="2900" b="1" dirty="0"/>
              <a:t>distribution</a:t>
            </a:r>
            <a:r>
              <a:rPr lang="en-US" sz="2900" dirty="0"/>
              <a:t> – </a:t>
            </a:r>
            <a:r>
              <a:rPr lang="en-CA" sz="2900" dirty="0"/>
              <a:t>lay out a collection of related or unrelated information to see how it correlates (if at all), and to understand if there's any interaction between the variables, such as the number of bugs reported during each month after a new software release. Also possible to look at just one variable. </a:t>
            </a:r>
          </a:p>
        </p:txBody>
      </p:sp>
    </p:spTree>
    <p:extLst>
      <p:ext uri="{BB962C8B-B14F-4D97-AF65-F5344CB8AC3E}">
        <p14:creationId xmlns:p14="http://schemas.microsoft.com/office/powerpoint/2010/main" val="1801312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err="1"/>
              <a:t>Treemap</a:t>
            </a:r>
            <a:endParaRPr lang="en-US"/>
          </a:p>
        </p:txBody>
      </p:sp>
      <p:sp>
        <p:nvSpPr>
          <p:cNvPr id="6" name="Content Placeholder 2">
            <a:extLst>
              <a:ext uri="{FF2B5EF4-FFF2-40B4-BE49-F238E27FC236}">
                <a16:creationId xmlns:a16="http://schemas.microsoft.com/office/drawing/2014/main" id="{F49AE507-B41B-4D43-9318-4B343FC7F240}"/>
              </a:ext>
            </a:extLst>
          </p:cNvPr>
          <p:cNvSpPr txBox="1">
            <a:spLocks/>
          </p:cNvSpPr>
          <p:nvPr/>
        </p:nvSpPr>
        <p:spPr>
          <a:xfrm>
            <a:off x="489097" y="1969913"/>
            <a:ext cx="5986131" cy="12845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CA" sz="2600">
                <a:latin typeface="Dagny OT" panose="020B0504020201020104" pitchFamily="34" charset="77"/>
              </a:rPr>
              <a:t>Simultaneously show big picture and can compare related easily.</a:t>
            </a:r>
          </a:p>
          <a:p>
            <a:pPr marL="0" indent="0">
              <a:lnSpc>
                <a:spcPct val="110000"/>
              </a:lnSpc>
              <a:buNone/>
            </a:pPr>
            <a:r>
              <a:rPr lang="en-CA" sz="2600">
                <a:latin typeface="Dagny OT" panose="020B0504020201020104" pitchFamily="34" charset="77"/>
              </a:rPr>
              <a:t>Easy to process data sub-categories.</a:t>
            </a:r>
          </a:p>
        </p:txBody>
      </p:sp>
      <p:sp>
        <p:nvSpPr>
          <p:cNvPr id="9" name="Content Placeholder 2">
            <a:extLst>
              <a:ext uri="{FF2B5EF4-FFF2-40B4-BE49-F238E27FC236}">
                <a16:creationId xmlns:a16="http://schemas.microsoft.com/office/drawing/2014/main" id="{AAA6CDA7-F9D8-4A98-A3B8-9559DBD9DA19}"/>
              </a:ext>
            </a:extLst>
          </p:cNvPr>
          <p:cNvSpPr txBox="1">
            <a:spLocks/>
          </p:cNvSpPr>
          <p:nvPr/>
        </p:nvSpPr>
        <p:spPr>
          <a:xfrm>
            <a:off x="6096000" y="1969913"/>
            <a:ext cx="5606903" cy="1308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CA" sz="2000">
              <a:latin typeface="Dagny OT" panose="020B0504020201020104" pitchFamily="34" charset="77"/>
            </a:endParaRPr>
          </a:p>
        </p:txBody>
      </p:sp>
      <p:pic>
        <p:nvPicPr>
          <p:cNvPr id="11" name="Picture 10">
            <a:extLst>
              <a:ext uri="{FF2B5EF4-FFF2-40B4-BE49-F238E27FC236}">
                <a16:creationId xmlns:a16="http://schemas.microsoft.com/office/drawing/2014/main" id="{D91720D6-04DE-4A64-8160-653D66DB7194}"/>
              </a:ext>
            </a:extLst>
          </p:cNvPr>
          <p:cNvPicPr>
            <a:picLocks noChangeAspect="1"/>
          </p:cNvPicPr>
          <p:nvPr/>
        </p:nvPicPr>
        <p:blipFill>
          <a:blip r:embed="rId3"/>
          <a:stretch>
            <a:fillRect/>
          </a:stretch>
        </p:blipFill>
        <p:spPr>
          <a:xfrm>
            <a:off x="402265" y="3254480"/>
            <a:ext cx="11387470" cy="3182798"/>
          </a:xfrm>
          <a:prstGeom prst="rect">
            <a:avLst/>
          </a:prstGeom>
        </p:spPr>
      </p:pic>
      <p:sp>
        <p:nvSpPr>
          <p:cNvPr id="8" name="Content Placeholder 2">
            <a:extLst>
              <a:ext uri="{FF2B5EF4-FFF2-40B4-BE49-F238E27FC236}">
                <a16:creationId xmlns:a16="http://schemas.microsoft.com/office/drawing/2014/main" id="{47AAF347-9054-AB4F-8105-707BFA6F38C0}"/>
              </a:ext>
            </a:extLst>
          </p:cNvPr>
          <p:cNvSpPr txBox="1">
            <a:spLocks/>
          </p:cNvSpPr>
          <p:nvPr/>
        </p:nvSpPr>
        <p:spPr>
          <a:xfrm>
            <a:off x="6096000" y="1972541"/>
            <a:ext cx="5986131" cy="128456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CA" sz="2600">
                <a:latin typeface="Dagny OT" panose="020B0504020201020104" pitchFamily="34" charset="77"/>
              </a:rPr>
              <a:t>Useful to prioritize “big ticket items” in dynamic dashboards.</a:t>
            </a:r>
          </a:p>
          <a:p>
            <a:pPr marL="0" indent="0">
              <a:lnSpc>
                <a:spcPct val="110000"/>
              </a:lnSpc>
              <a:buNone/>
            </a:pPr>
            <a:r>
              <a:rPr lang="en-CA" sz="2600">
                <a:latin typeface="Dagny OT" panose="020B0504020201020104" pitchFamily="34" charset="77"/>
              </a:rPr>
              <a:t>Labeling and colouring are tricky.</a:t>
            </a:r>
          </a:p>
        </p:txBody>
      </p:sp>
    </p:spTree>
    <p:extLst>
      <p:ext uri="{BB962C8B-B14F-4D97-AF65-F5344CB8AC3E}">
        <p14:creationId xmlns:p14="http://schemas.microsoft.com/office/powerpoint/2010/main" val="3937521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Funnel CHART</a:t>
            </a:r>
          </a:p>
        </p:txBody>
      </p:sp>
      <p:sp>
        <p:nvSpPr>
          <p:cNvPr id="6" name="Content Placeholder 2">
            <a:extLst>
              <a:ext uri="{FF2B5EF4-FFF2-40B4-BE49-F238E27FC236}">
                <a16:creationId xmlns:a16="http://schemas.microsoft.com/office/drawing/2014/main" id="{F6133473-93CC-40F9-B6C9-A0DAC8BCC1DB}"/>
              </a:ext>
            </a:extLst>
          </p:cNvPr>
          <p:cNvSpPr txBox="1">
            <a:spLocks/>
          </p:cNvSpPr>
          <p:nvPr/>
        </p:nvSpPr>
        <p:spPr>
          <a:xfrm>
            <a:off x="4109545" y="2227385"/>
            <a:ext cx="7501263" cy="3949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CA" dirty="0">
                <a:latin typeface="Dagny OT" panose="020B0504020201020104" pitchFamily="34" charset="77"/>
              </a:rPr>
              <a:t>Typically represents </a:t>
            </a:r>
            <a:r>
              <a:rPr lang="en-CA" b="1" dirty="0">
                <a:latin typeface="Dagny OT" panose="020B0504020201020104" pitchFamily="34" charset="77"/>
              </a:rPr>
              <a:t>decreasing proportions </a:t>
            </a:r>
            <a:r>
              <a:rPr lang="en-CA" dirty="0">
                <a:latin typeface="Dagny OT" panose="020B0504020201020104" pitchFamily="34" charset="77"/>
              </a:rPr>
              <a:t>amounting to 100% total (not always though).</a:t>
            </a:r>
          </a:p>
          <a:p>
            <a:pPr marL="0" indent="0" algn="just">
              <a:lnSpc>
                <a:spcPct val="100000"/>
              </a:lnSpc>
              <a:buNone/>
            </a:pPr>
            <a:endParaRPr lang="en-CA" sz="500" dirty="0">
              <a:latin typeface="Dagny OT" panose="020B0504020201020104" pitchFamily="34" charset="77"/>
            </a:endParaRPr>
          </a:p>
          <a:p>
            <a:pPr marL="0" indent="0" algn="just">
              <a:lnSpc>
                <a:spcPct val="100000"/>
              </a:lnSpc>
              <a:buNone/>
            </a:pPr>
            <a:r>
              <a:rPr lang="en-CA" dirty="0">
                <a:latin typeface="Dagny OT" panose="020B0504020201020104" pitchFamily="34" charset="77"/>
              </a:rPr>
              <a:t>Power BI does not default sort, so users should ALWAYS sort from high to low (otherwise, plot looks messy).</a:t>
            </a:r>
          </a:p>
          <a:p>
            <a:pPr marL="0" indent="0" algn="just">
              <a:lnSpc>
                <a:spcPct val="100000"/>
              </a:lnSpc>
              <a:buNone/>
            </a:pPr>
            <a:endParaRPr lang="en-CA" sz="500" dirty="0">
              <a:latin typeface="Dagny OT" panose="020B0504020201020104" pitchFamily="34" charset="77"/>
            </a:endParaRPr>
          </a:p>
          <a:p>
            <a:pPr marL="0" indent="0" algn="just">
              <a:lnSpc>
                <a:spcPct val="100000"/>
              </a:lnSpc>
              <a:buNone/>
            </a:pPr>
            <a:r>
              <a:rPr lang="en-CA" dirty="0">
                <a:latin typeface="Dagny OT" panose="020B0504020201020104" pitchFamily="34" charset="77"/>
              </a:rPr>
              <a:t>VERY useful to help audience quickly prioritize items without having to actively filter.</a:t>
            </a:r>
          </a:p>
          <a:p>
            <a:endParaRPr lang="en-CA" dirty="0">
              <a:latin typeface="Dagny OT" panose="020B0504020201020104" pitchFamily="34" charset="77"/>
            </a:endParaRPr>
          </a:p>
          <a:p>
            <a:endParaRPr lang="en-CA" dirty="0">
              <a:latin typeface="Dagny OT" panose="020B0504020201020104" pitchFamily="34" charset="77"/>
            </a:endParaRPr>
          </a:p>
          <a:p>
            <a:pPr marL="0" indent="0">
              <a:buFont typeface="Arial" panose="020B0604020202020204" pitchFamily="34" charset="0"/>
              <a:buNone/>
            </a:pPr>
            <a:endParaRPr lang="en-CA" dirty="0">
              <a:latin typeface="Dagny OT" panose="020B0504020201020104" pitchFamily="34" charset="77"/>
            </a:endParaRPr>
          </a:p>
          <a:p>
            <a:endParaRPr lang="en-CA" dirty="0">
              <a:latin typeface="Dagny OT" panose="020B0504020201020104" pitchFamily="34" charset="77"/>
            </a:endParaRPr>
          </a:p>
          <a:p>
            <a:pPr marL="1371600" lvl="2" indent="-514350">
              <a:buFont typeface="+mj-lt"/>
              <a:buAutoNum type="arabicPeriod"/>
            </a:pPr>
            <a:endParaRPr lang="en-CA" dirty="0">
              <a:latin typeface="Dagny OT" panose="020B0504020201020104" pitchFamily="34" charset="77"/>
            </a:endParaRPr>
          </a:p>
          <a:p>
            <a:endParaRPr lang="en-CA" dirty="0">
              <a:latin typeface="Dagny OT" panose="020B0504020201020104" pitchFamily="34" charset="77"/>
            </a:endParaRPr>
          </a:p>
        </p:txBody>
      </p:sp>
      <p:pic>
        <p:nvPicPr>
          <p:cNvPr id="10" name="Picture 9">
            <a:extLst>
              <a:ext uri="{FF2B5EF4-FFF2-40B4-BE49-F238E27FC236}">
                <a16:creationId xmlns:a16="http://schemas.microsoft.com/office/drawing/2014/main" id="{ADAD7ED0-1A2D-4713-921F-18599CDC0B17}"/>
              </a:ext>
            </a:extLst>
          </p:cNvPr>
          <p:cNvPicPr>
            <a:picLocks noChangeAspect="1"/>
          </p:cNvPicPr>
          <p:nvPr/>
        </p:nvPicPr>
        <p:blipFill>
          <a:blip r:embed="rId3"/>
          <a:stretch>
            <a:fillRect/>
          </a:stretch>
        </p:blipFill>
        <p:spPr>
          <a:xfrm>
            <a:off x="878601" y="1986455"/>
            <a:ext cx="3145286" cy="4456482"/>
          </a:xfrm>
          <a:prstGeom prst="rect">
            <a:avLst/>
          </a:prstGeom>
        </p:spPr>
      </p:pic>
    </p:spTree>
    <p:extLst>
      <p:ext uri="{BB962C8B-B14F-4D97-AF65-F5344CB8AC3E}">
        <p14:creationId xmlns:p14="http://schemas.microsoft.com/office/powerpoint/2010/main" val="1578749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err="1"/>
              <a:t>GaUge</a:t>
            </a:r>
            <a:endParaRPr lang="en-US"/>
          </a:p>
        </p:txBody>
      </p:sp>
      <p:sp>
        <p:nvSpPr>
          <p:cNvPr id="6" name="Content Placeholder 2">
            <a:extLst>
              <a:ext uri="{FF2B5EF4-FFF2-40B4-BE49-F238E27FC236}">
                <a16:creationId xmlns:a16="http://schemas.microsoft.com/office/drawing/2014/main" id="{69AE5B34-8931-4906-962B-65333D5A82D4}"/>
              </a:ext>
            </a:extLst>
          </p:cNvPr>
          <p:cNvSpPr txBox="1">
            <a:spLocks/>
          </p:cNvSpPr>
          <p:nvPr/>
        </p:nvSpPr>
        <p:spPr>
          <a:xfrm>
            <a:off x="6306208" y="2108761"/>
            <a:ext cx="5304600" cy="4219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CA" dirty="0">
                <a:latin typeface="Dagny OT" panose="020B0504020201020104" pitchFamily="34" charset="77"/>
              </a:rPr>
              <a:t>Often used as a dashboard  component (with or without needle).</a:t>
            </a:r>
          </a:p>
          <a:p>
            <a:pPr marL="0" indent="0" algn="just">
              <a:lnSpc>
                <a:spcPct val="100000"/>
              </a:lnSpc>
              <a:buNone/>
            </a:pPr>
            <a:endParaRPr lang="en-CA" sz="500" dirty="0">
              <a:latin typeface="Dagny OT" panose="020B0504020201020104" pitchFamily="34" charset="77"/>
            </a:endParaRPr>
          </a:p>
          <a:p>
            <a:pPr marL="0" indent="0" algn="just">
              <a:lnSpc>
                <a:spcPct val="100000"/>
              </a:lnSpc>
              <a:buNone/>
            </a:pPr>
            <a:r>
              <a:rPr lang="en-CA" dirty="0">
                <a:latin typeface="Dagny OT" panose="020B0504020201020104" pitchFamily="34" charset="77"/>
              </a:rPr>
              <a:t>Displays single value measures towards goal / KPI.</a:t>
            </a:r>
          </a:p>
          <a:p>
            <a:pPr marL="0" indent="0" algn="just">
              <a:lnSpc>
                <a:spcPct val="100000"/>
              </a:lnSpc>
              <a:buNone/>
            </a:pPr>
            <a:endParaRPr lang="en-CA" sz="500" dirty="0">
              <a:latin typeface="Dagny OT" panose="020B0504020201020104" pitchFamily="34" charset="77"/>
            </a:endParaRPr>
          </a:p>
          <a:p>
            <a:pPr marL="0" indent="0" algn="just">
              <a:lnSpc>
                <a:spcPct val="100000"/>
              </a:lnSpc>
              <a:buNone/>
            </a:pPr>
            <a:r>
              <a:rPr lang="en-CA" dirty="0">
                <a:latin typeface="Dagny OT" panose="020B0504020201020104" pitchFamily="34" charset="77"/>
              </a:rPr>
              <a:t>Great to show progress (a bit of a management fad, though…)</a:t>
            </a:r>
          </a:p>
          <a:p>
            <a:pPr marL="0" indent="0" algn="just">
              <a:lnSpc>
                <a:spcPct val="100000"/>
              </a:lnSpc>
              <a:buNone/>
            </a:pPr>
            <a:endParaRPr lang="en-CA" sz="500" dirty="0">
              <a:latin typeface="Dagny OT" panose="020B0504020201020104" pitchFamily="34" charset="77"/>
            </a:endParaRPr>
          </a:p>
          <a:p>
            <a:pPr marL="0" indent="0" algn="just">
              <a:lnSpc>
                <a:spcPct val="100000"/>
              </a:lnSpc>
              <a:buNone/>
            </a:pPr>
            <a:r>
              <a:rPr lang="en-CA" dirty="0">
                <a:latin typeface="Dagny OT" panose="020B0504020201020104" pitchFamily="34" charset="77"/>
              </a:rPr>
              <a:t>Displays information that can be quickly </a:t>
            </a:r>
            <a:r>
              <a:rPr lang="en-CA" b="1" dirty="0">
                <a:latin typeface="Dagny OT" panose="020B0504020201020104" pitchFamily="34" charset="77"/>
              </a:rPr>
              <a:t>scanned</a:t>
            </a:r>
            <a:r>
              <a:rPr lang="en-CA" dirty="0">
                <a:latin typeface="Dagny OT" panose="020B0504020201020104" pitchFamily="34" charset="77"/>
              </a:rPr>
              <a:t> and </a:t>
            </a:r>
            <a:r>
              <a:rPr lang="en-CA" b="1" dirty="0">
                <a:latin typeface="Dagny OT" panose="020B0504020201020104" pitchFamily="34" charset="77"/>
              </a:rPr>
              <a:t>understood</a:t>
            </a:r>
            <a:r>
              <a:rPr lang="en-CA" dirty="0">
                <a:latin typeface="Dagny OT" panose="020B0504020201020104" pitchFamily="34" charset="77"/>
              </a:rPr>
              <a:t>.</a:t>
            </a:r>
          </a:p>
        </p:txBody>
      </p:sp>
      <p:pic>
        <p:nvPicPr>
          <p:cNvPr id="8" name="Picture 7">
            <a:extLst>
              <a:ext uri="{FF2B5EF4-FFF2-40B4-BE49-F238E27FC236}">
                <a16:creationId xmlns:a16="http://schemas.microsoft.com/office/drawing/2014/main" id="{C037817B-70DE-4FB2-9D52-083219620C5A}"/>
              </a:ext>
            </a:extLst>
          </p:cNvPr>
          <p:cNvPicPr>
            <a:picLocks noChangeAspect="1"/>
          </p:cNvPicPr>
          <p:nvPr/>
        </p:nvPicPr>
        <p:blipFill>
          <a:blip r:embed="rId3"/>
          <a:stretch>
            <a:fillRect/>
          </a:stretch>
        </p:blipFill>
        <p:spPr>
          <a:xfrm>
            <a:off x="489600" y="2108761"/>
            <a:ext cx="5227251" cy="3634449"/>
          </a:xfrm>
          <a:prstGeom prst="rect">
            <a:avLst/>
          </a:prstGeom>
        </p:spPr>
      </p:pic>
    </p:spTree>
    <p:extLst>
      <p:ext uri="{BB962C8B-B14F-4D97-AF65-F5344CB8AC3E}">
        <p14:creationId xmlns:p14="http://schemas.microsoft.com/office/powerpoint/2010/main" val="310505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Histograms</a:t>
            </a:r>
            <a:endParaRPr lang="en-US" sz="240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2109" y="1911246"/>
            <a:ext cx="10013250" cy="3876096"/>
          </a:xfrm>
        </p:spPr>
      </p:pic>
      <p:sp>
        <p:nvSpPr>
          <p:cNvPr id="9" name="TextBox 8"/>
          <p:cNvSpPr txBox="1"/>
          <p:nvPr/>
        </p:nvSpPr>
        <p:spPr>
          <a:xfrm>
            <a:off x="9805563" y="0"/>
            <a:ext cx="2386437" cy="307777"/>
          </a:xfrm>
          <a:prstGeom prst="rect">
            <a:avLst/>
          </a:prstGeom>
          <a:noFill/>
        </p:spPr>
        <p:txBody>
          <a:bodyPr wrap="square" rtlCol="0">
            <a:spAutoFit/>
          </a:bodyPr>
          <a:lstStyle/>
          <a:p>
            <a:pPr algn="r"/>
            <a:r>
              <a:rPr lang="en-US" sz="1400">
                <a:solidFill>
                  <a:schemeClr val="tx2"/>
                </a:solidFill>
                <a:latin typeface="Dagny OT" panose="020B0504020201020104" pitchFamily="34" charset="0"/>
                <a:ea typeface="Helvetica Light" charset="0"/>
                <a:cs typeface="Helvetica Light" charset="0"/>
              </a:rPr>
              <a:t>[Personal file]</a:t>
            </a:r>
          </a:p>
        </p:txBody>
      </p:sp>
      <p:sp>
        <p:nvSpPr>
          <p:cNvPr id="4" name="Rectangle 3"/>
          <p:cNvSpPr/>
          <p:nvPr/>
        </p:nvSpPr>
        <p:spPr>
          <a:xfrm>
            <a:off x="1122745" y="3012029"/>
            <a:ext cx="405114" cy="1444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Dagny OT" panose="020B0504020201020104" pitchFamily="34" charset="77"/>
            </a:endParaRPr>
          </a:p>
        </p:txBody>
      </p:sp>
      <p:sp>
        <p:nvSpPr>
          <p:cNvPr id="10" name="Content Placeholder 2"/>
          <p:cNvSpPr txBox="1">
            <a:spLocks/>
          </p:cNvSpPr>
          <p:nvPr/>
        </p:nvSpPr>
        <p:spPr>
          <a:xfrm>
            <a:off x="2975593" y="5797174"/>
            <a:ext cx="6486282" cy="43548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sz="2400">
                <a:solidFill>
                  <a:schemeClr val="tx2"/>
                </a:solidFill>
                <a:latin typeface="Dagny OT" panose="020B0504020201020104" pitchFamily="34" charset="0"/>
                <a:ea typeface="Helvetica Light" charset="0"/>
                <a:cs typeface="Helvetica Light" charset="0"/>
              </a:rPr>
              <a:t>Reported work hours (1 specific week)</a:t>
            </a:r>
          </a:p>
        </p:txBody>
      </p:sp>
      <p:sp>
        <p:nvSpPr>
          <p:cNvPr id="11" name="Rectangle 10"/>
          <p:cNvSpPr/>
          <p:nvPr/>
        </p:nvSpPr>
        <p:spPr>
          <a:xfrm>
            <a:off x="1212109" y="2398426"/>
            <a:ext cx="376848" cy="708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bg1"/>
              </a:solidFill>
              <a:latin typeface="Dagny OT" panose="020B0504020201020104" pitchFamily="34" charset="77"/>
            </a:endParaRPr>
          </a:p>
        </p:txBody>
      </p:sp>
      <p:sp>
        <p:nvSpPr>
          <p:cNvPr id="8" name="Content Placeholder 2"/>
          <p:cNvSpPr txBox="1">
            <a:spLocks/>
          </p:cNvSpPr>
          <p:nvPr/>
        </p:nvSpPr>
        <p:spPr>
          <a:xfrm rot="16200000">
            <a:off x="418035" y="3351625"/>
            <a:ext cx="1964996" cy="48547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r>
              <a:rPr lang="en-US" sz="2400">
                <a:solidFill>
                  <a:schemeClr val="tx2"/>
                </a:solidFill>
                <a:latin typeface="Dagny OT" panose="020B0504020201020104" pitchFamily="34" charset="0"/>
                <a:ea typeface="Helvetica Light" charset="0"/>
                <a:cs typeface="Helvetica Light" charset="0"/>
              </a:rPr>
              <a:t>Frequency</a:t>
            </a:r>
          </a:p>
        </p:txBody>
      </p:sp>
      <p:sp>
        <p:nvSpPr>
          <p:cNvPr id="12" name="Content Placeholder 2"/>
          <p:cNvSpPr txBox="1">
            <a:spLocks/>
          </p:cNvSpPr>
          <p:nvPr/>
        </p:nvSpPr>
        <p:spPr>
          <a:xfrm>
            <a:off x="2585421" y="5429683"/>
            <a:ext cx="8859569" cy="435485"/>
          </a:xfrm>
          <a:prstGeom prst="rect">
            <a:avLst/>
          </a:prstGeom>
          <a:solidFill>
            <a:schemeClr val="bg1"/>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2800">
                <a:latin typeface="Dagny OT" panose="020B0504020201020104" pitchFamily="34" charset="77"/>
                <a:ea typeface="Helvetica Light" charset="0"/>
                <a:cs typeface="Helvetica Light" charset="0"/>
              </a:rPr>
              <a:t>0              20            40             60            80            100</a:t>
            </a:r>
          </a:p>
        </p:txBody>
      </p:sp>
      <p:sp>
        <p:nvSpPr>
          <p:cNvPr id="13" name="Content Placeholder 2"/>
          <p:cNvSpPr txBox="1">
            <a:spLocks/>
          </p:cNvSpPr>
          <p:nvPr/>
        </p:nvSpPr>
        <p:spPr>
          <a:xfrm rot="16200000">
            <a:off x="323809" y="3309866"/>
            <a:ext cx="3447598" cy="485470"/>
          </a:xfrm>
          <a:prstGeom prst="rect">
            <a:avLst/>
          </a:prstGeom>
          <a:solidFill>
            <a:schemeClr val="bg1"/>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r>
              <a:rPr lang="en-US" sz="2800">
                <a:latin typeface="Dagny OT" panose="020B0504020201020104" pitchFamily="34" charset="77"/>
                <a:ea typeface="Helvetica Light" charset="0"/>
                <a:cs typeface="Helvetica Light" charset="0"/>
              </a:rPr>
              <a:t>0   2    4   6    8  10</a:t>
            </a:r>
          </a:p>
        </p:txBody>
      </p:sp>
    </p:spTree>
    <p:extLst>
      <p:ext uri="{BB962C8B-B14F-4D97-AF65-F5344CB8AC3E}">
        <p14:creationId xmlns:p14="http://schemas.microsoft.com/office/powerpoint/2010/main" val="67290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Histograms</a:t>
            </a:r>
            <a:endParaRPr lang="en-US" sz="2400"/>
          </a:p>
        </p:txBody>
      </p:sp>
      <p:sp>
        <p:nvSpPr>
          <p:cNvPr id="3" name="Content Placeholder 2"/>
          <p:cNvSpPr>
            <a:spLocks noGrp="1"/>
          </p:cNvSpPr>
          <p:nvPr>
            <p:ph idx="1"/>
          </p:nvPr>
        </p:nvSpPr>
        <p:spPr/>
        <p:txBody>
          <a:bodyPr/>
          <a:lstStyle/>
          <a:p>
            <a:pPr marL="0" indent="0" algn="just">
              <a:buNone/>
            </a:pPr>
            <a:r>
              <a:rPr lang="en-US" b="1" dirty="0"/>
              <a:t>Pros: </a:t>
            </a:r>
          </a:p>
          <a:p>
            <a:pPr lvl="1" algn="just"/>
            <a:r>
              <a:rPr lang="en-US" dirty="0"/>
              <a:t>known by many non-technical individuals </a:t>
            </a:r>
          </a:p>
          <a:p>
            <a:pPr lvl="1" algn="just"/>
            <a:r>
              <a:rPr lang="en-US" dirty="0"/>
              <a:t>easy to read (looks like something right out of high-school)</a:t>
            </a:r>
          </a:p>
          <a:p>
            <a:pPr lvl="1" algn="just"/>
            <a:r>
              <a:rPr lang="en-US" dirty="0"/>
              <a:t>can be adorned with added information (median, mean, hairs, etc.)</a:t>
            </a:r>
          </a:p>
          <a:p>
            <a:pPr lvl="1" algn="just"/>
            <a:endParaRPr lang="en-US" sz="100" dirty="0"/>
          </a:p>
          <a:p>
            <a:pPr algn="just"/>
            <a:endParaRPr lang="en-US" sz="1000" b="1" dirty="0"/>
          </a:p>
          <a:p>
            <a:pPr marL="0" indent="0" algn="just">
              <a:buNone/>
            </a:pPr>
            <a:r>
              <a:rPr lang="en-US" b="1" dirty="0"/>
              <a:t>Cons: </a:t>
            </a:r>
          </a:p>
          <a:p>
            <a:pPr lvl="1" algn="just"/>
            <a:r>
              <a:rPr lang="en-US" dirty="0"/>
              <a:t>somewhat depressingly, a vast majority of the population does not know how to read them</a:t>
            </a:r>
            <a:r>
              <a:rPr lang="mr-IN" dirty="0"/>
              <a:t>…</a:t>
            </a:r>
            <a:r>
              <a:rPr lang="en-CA" dirty="0"/>
              <a:t> yet it’s conceivably one of the simplest graphical representations.</a:t>
            </a:r>
            <a:endParaRPr lang="en-US" dirty="0"/>
          </a:p>
        </p:txBody>
      </p:sp>
    </p:spTree>
    <p:extLst>
      <p:ext uri="{BB962C8B-B14F-4D97-AF65-F5344CB8AC3E}">
        <p14:creationId xmlns:p14="http://schemas.microsoft.com/office/powerpoint/2010/main" val="5476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0353F3-6383-B84B-B8B7-9EF1E9AB021D}"/>
              </a:ext>
            </a:extLst>
          </p:cNvPr>
          <p:cNvSpPr/>
          <p:nvPr/>
        </p:nvSpPr>
        <p:spPr>
          <a:xfrm>
            <a:off x="96032" y="6153496"/>
            <a:ext cx="11667599" cy="691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gny OT" panose="020B0504020201020104" pitchFamily="34" charset="77"/>
            </a:endParaRPr>
          </a:p>
        </p:txBody>
      </p:sp>
      <p:sp>
        <p:nvSpPr>
          <p:cNvPr id="2" name="Title 1"/>
          <p:cNvSpPr>
            <a:spLocks noGrp="1"/>
          </p:cNvSpPr>
          <p:nvPr>
            <p:ph type="title"/>
          </p:nvPr>
        </p:nvSpPr>
        <p:spPr/>
        <p:txBody>
          <a:bodyPr/>
          <a:lstStyle/>
          <a:p>
            <a:r>
              <a:rPr lang="en-US"/>
              <a:t>Maps</a:t>
            </a:r>
            <a:endParaRPr lang="en-US" sz="2400"/>
          </a:p>
        </p:txBody>
      </p:sp>
      <p:sp>
        <p:nvSpPr>
          <p:cNvPr id="3" name="Content Placeholder 2"/>
          <p:cNvSpPr>
            <a:spLocks noGrp="1"/>
          </p:cNvSpPr>
          <p:nvPr>
            <p:ph idx="1"/>
          </p:nvPr>
        </p:nvSpPr>
        <p:spPr>
          <a:xfrm>
            <a:off x="581194" y="2180498"/>
            <a:ext cx="4758559" cy="4140767"/>
          </a:xfrm>
        </p:spPr>
        <p:txBody>
          <a:bodyPr>
            <a:normAutofit lnSpcReduction="10000"/>
          </a:bodyPr>
          <a:lstStyle/>
          <a:p>
            <a:pPr marL="0" indent="0" algn="just">
              <a:buNone/>
            </a:pPr>
            <a:r>
              <a:rPr lang="en-US"/>
              <a:t>Most of us are quite familiar with geographical maps, so they tend to be easier to interpret.</a:t>
            </a:r>
          </a:p>
          <a:p>
            <a:pPr algn="just"/>
            <a:endParaRPr lang="en-US" sz="500"/>
          </a:p>
          <a:p>
            <a:pPr marL="0" indent="0" algn="just">
              <a:buNone/>
            </a:pPr>
            <a:r>
              <a:rPr lang="en-US"/>
              <a:t>Can produce a striking effect when the data visualization shows </a:t>
            </a:r>
            <a:r>
              <a:rPr lang="en-US" b="1"/>
              <a:t>un-expected results</a:t>
            </a:r>
          </a:p>
          <a:p>
            <a:pPr lvl="1"/>
            <a:r>
              <a:rPr lang="en-US"/>
              <a:t>which may mask significant information</a:t>
            </a:r>
          </a:p>
          <a:p>
            <a:pPr lvl="1"/>
            <a:r>
              <a:rPr lang="en-US"/>
              <a:t>or lack of significant information</a:t>
            </a:r>
          </a:p>
          <a:p>
            <a:pPr lvl="1"/>
            <a:r>
              <a:rPr lang="en-US"/>
              <a:t>or change the way you view things </a:t>
            </a:r>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51893" y="2022619"/>
            <a:ext cx="6649265" cy="4716384"/>
          </a:xfrm>
          <a:prstGeom prst="rect">
            <a:avLst/>
          </a:prstGeom>
        </p:spPr>
      </p:pic>
      <p:sp>
        <p:nvSpPr>
          <p:cNvPr id="8" name="Rectangle 7"/>
          <p:cNvSpPr/>
          <p:nvPr/>
        </p:nvSpPr>
        <p:spPr>
          <a:xfrm>
            <a:off x="10451124" y="0"/>
            <a:ext cx="1740878" cy="307775"/>
          </a:xfrm>
          <a:prstGeom prst="rect">
            <a:avLst/>
          </a:prstGeom>
        </p:spPr>
        <p:txBody>
          <a:bodyPr wrap="none" lIns="91436" tIns="45719" rIns="91436" bIns="45719">
            <a:spAutoFit/>
          </a:bodyPr>
          <a:lstStyle/>
          <a:p>
            <a:pPr algn="r"/>
            <a:r>
              <a:rPr lang="en-US" sz="1400">
                <a:solidFill>
                  <a:schemeClr val="tx2"/>
                </a:solidFill>
                <a:latin typeface="Dagny OT" panose="020B0504020201020104" pitchFamily="34" charset="77"/>
                <a:ea typeface="Helvetica Light" charset="0"/>
                <a:cs typeface="Helvetica Light" charset="0"/>
              </a:rPr>
              <a:t>[</a:t>
            </a:r>
            <a:r>
              <a:rPr lang="en-US" sz="1400">
                <a:latin typeface="Dagny OT" panose="020B0504020201020104" pitchFamily="34" charset="77"/>
                <a:ea typeface="Helvetica Light" charset="0"/>
                <a:cs typeface="Helvetica Light" charset="0"/>
                <a:hlinkClick r:id="rId3"/>
              </a:rPr>
              <a:t>Upside Down Maps</a:t>
            </a:r>
            <a:r>
              <a:rPr lang="en-US" sz="1400">
                <a:solidFill>
                  <a:schemeClr val="tx2"/>
                </a:solidFill>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329404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E917B4-B13A-7444-8FCF-08116FB10C8C}"/>
              </a:ext>
            </a:extLst>
          </p:cNvPr>
          <p:cNvSpPr/>
          <p:nvPr/>
        </p:nvSpPr>
        <p:spPr>
          <a:xfrm>
            <a:off x="96032" y="6153496"/>
            <a:ext cx="11667599" cy="691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gny OT" panose="020B0504020201020104" pitchFamily="34" charset="77"/>
            </a:endParaRPr>
          </a:p>
        </p:txBody>
      </p:sp>
      <p:sp>
        <p:nvSpPr>
          <p:cNvPr id="2" name="Title 1"/>
          <p:cNvSpPr>
            <a:spLocks noGrp="1"/>
          </p:cNvSpPr>
          <p:nvPr>
            <p:ph type="title"/>
          </p:nvPr>
        </p:nvSpPr>
        <p:spPr/>
        <p:txBody>
          <a:bodyPr/>
          <a:lstStyle/>
          <a:p>
            <a:r>
              <a:rPr lang="en-US"/>
              <a:t>Heat Maps (Choropleths)</a:t>
            </a:r>
            <a:endParaRPr lang="en-US" sz="2400"/>
          </a:p>
        </p:txBody>
      </p:sp>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41480" y="1867274"/>
            <a:ext cx="8029446" cy="4876521"/>
          </a:xfrm>
          <a:prstGeom prst="rect">
            <a:avLst/>
          </a:prstGeom>
        </p:spPr>
      </p:pic>
      <p:sp>
        <p:nvSpPr>
          <p:cNvPr id="8" name="TextBox 7"/>
          <p:cNvSpPr txBox="1"/>
          <p:nvPr/>
        </p:nvSpPr>
        <p:spPr>
          <a:xfrm>
            <a:off x="9805563" y="1032"/>
            <a:ext cx="2386437" cy="307777"/>
          </a:xfrm>
          <a:prstGeom prst="rect">
            <a:avLst/>
          </a:prstGeom>
          <a:noFill/>
        </p:spPr>
        <p:txBody>
          <a:bodyPr wrap="square" rtlCol="0">
            <a:spAutoFit/>
          </a:bodyPr>
          <a:lstStyle/>
          <a:p>
            <a:pPr algn="r"/>
            <a:r>
              <a:rPr lang="en-US" sz="1400">
                <a:latin typeface="Helvetica Light" charset="0"/>
                <a:ea typeface="Helvetica Light" charset="0"/>
                <a:cs typeface="Helvetica Light" charset="0"/>
              </a:rPr>
              <a:t>[Author unknown]</a:t>
            </a:r>
          </a:p>
        </p:txBody>
      </p:sp>
      <p:sp>
        <p:nvSpPr>
          <p:cNvPr id="9" name="Rectangle 8"/>
          <p:cNvSpPr/>
          <p:nvPr/>
        </p:nvSpPr>
        <p:spPr>
          <a:xfrm>
            <a:off x="4471487" y="1924637"/>
            <a:ext cx="4036682" cy="369332"/>
          </a:xfrm>
          <a:prstGeom prst="rect">
            <a:avLst/>
          </a:prstGeom>
        </p:spPr>
        <p:txBody>
          <a:bodyPr wrap="none">
            <a:spAutoFit/>
          </a:bodyPr>
          <a:lstStyle/>
          <a:p>
            <a:r>
              <a:rPr lang="en-US" b="1">
                <a:latin typeface="Dagny OT" panose="020B0504020201020104" pitchFamily="34" charset="77"/>
                <a:ea typeface="Helvetica Light" charset="0"/>
                <a:cs typeface="Helvetica Light" charset="0"/>
              </a:rPr>
              <a:t>Mean Elevation in Feet (by U.S. State)</a:t>
            </a:r>
          </a:p>
        </p:txBody>
      </p:sp>
      <p:sp>
        <p:nvSpPr>
          <p:cNvPr id="3" name="Rectangle 2"/>
          <p:cNvSpPr/>
          <p:nvPr/>
        </p:nvSpPr>
        <p:spPr>
          <a:xfrm>
            <a:off x="6596476" y="6287677"/>
            <a:ext cx="2280324"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gny OT" panose="020B0504020201020104" pitchFamily="34" charset="77"/>
            </a:endParaRPr>
          </a:p>
        </p:txBody>
      </p:sp>
    </p:spTree>
    <p:extLst>
      <p:ext uri="{BB962C8B-B14F-4D97-AF65-F5344CB8AC3E}">
        <p14:creationId xmlns:p14="http://schemas.microsoft.com/office/powerpoint/2010/main" val="8264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Heat Maps</a:t>
            </a:r>
            <a:endParaRPr lang="en-US" sz="2400"/>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val="0"/>
              </a:ext>
            </a:extLst>
          </a:blip>
          <a:srcRect b="10680"/>
          <a:stretch/>
        </p:blipFill>
        <p:spPr>
          <a:xfrm>
            <a:off x="207098" y="2533339"/>
            <a:ext cx="5793942" cy="3881370"/>
          </a:xfrm>
          <a:prstGeom prst="rect">
            <a:avLst/>
          </a:prstGeom>
        </p:spPr>
      </p:pic>
      <p:pic>
        <p:nvPicPr>
          <p:cNvPr id="8" name="Picture 7"/>
          <p:cNvPicPr>
            <a:picLocks noChangeAspect="1"/>
          </p:cNvPicPr>
          <p:nvPr/>
        </p:nvPicPr>
        <p:blipFill rotWithShape="1">
          <a:blip r:embed="rId3" cstate="email">
            <a:extLst>
              <a:ext uri="{28A0092B-C50C-407E-A947-70E740481C1C}">
                <a14:useLocalDpi xmlns:a14="http://schemas.microsoft.com/office/drawing/2010/main" val="0"/>
              </a:ext>
            </a:extLst>
          </a:blip>
          <a:srcRect t="-1" b="10422"/>
          <a:stretch/>
        </p:blipFill>
        <p:spPr>
          <a:xfrm>
            <a:off x="6205928" y="2532195"/>
            <a:ext cx="5778974" cy="3882514"/>
          </a:xfrm>
          <a:prstGeom prst="rect">
            <a:avLst/>
          </a:prstGeom>
        </p:spPr>
      </p:pic>
      <p:sp>
        <p:nvSpPr>
          <p:cNvPr id="11" name="TextBox 10"/>
          <p:cNvSpPr txBox="1"/>
          <p:nvPr/>
        </p:nvSpPr>
        <p:spPr>
          <a:xfrm>
            <a:off x="9805563" y="0"/>
            <a:ext cx="2386437" cy="307777"/>
          </a:xfrm>
          <a:prstGeom prst="rect">
            <a:avLst/>
          </a:prstGeom>
          <a:noFill/>
        </p:spPr>
        <p:txBody>
          <a:bodyPr wrap="square" rtlCol="0">
            <a:spAutoFit/>
          </a:bodyPr>
          <a:lstStyle/>
          <a:p>
            <a:pPr algn="r"/>
            <a:r>
              <a:rPr lang="en-US" sz="1400">
                <a:latin typeface="Dagny OT" panose="020B0504020201020104" pitchFamily="34" charset="77"/>
                <a:ea typeface="Helvetica Light" charset="0"/>
                <a:cs typeface="Helvetica Light" charset="0"/>
              </a:rPr>
              <a:t>[</a:t>
            </a:r>
            <a:r>
              <a:rPr lang="en-US" sz="1400">
                <a:latin typeface="Dagny OT" panose="020B0504020201020104" pitchFamily="34" charset="77"/>
                <a:ea typeface="Helvetica Light" charset="0"/>
                <a:cs typeface="Helvetica Light" charset="0"/>
                <a:hlinkClick r:id="rId4"/>
              </a:rPr>
              <a:t>NBAsavant.com</a:t>
            </a:r>
            <a:r>
              <a:rPr lang="en-US" sz="1400">
                <a:latin typeface="Dagny OT" panose="020B0504020201020104" pitchFamily="34" charset="77"/>
                <a:ea typeface="Helvetica Light" charset="0"/>
                <a:cs typeface="Helvetica Light" charset="0"/>
              </a:rPr>
              <a:t>]</a:t>
            </a:r>
          </a:p>
        </p:txBody>
      </p:sp>
      <p:sp>
        <p:nvSpPr>
          <p:cNvPr id="12" name="TextBox 11"/>
          <p:cNvSpPr txBox="1"/>
          <p:nvPr/>
        </p:nvSpPr>
        <p:spPr>
          <a:xfrm>
            <a:off x="1869157" y="2162863"/>
            <a:ext cx="2469823" cy="369332"/>
          </a:xfrm>
          <a:prstGeom prst="rect">
            <a:avLst/>
          </a:prstGeom>
          <a:noFill/>
        </p:spPr>
        <p:txBody>
          <a:bodyPr wrap="square" rtlCol="0">
            <a:spAutoFit/>
          </a:bodyPr>
          <a:lstStyle/>
          <a:p>
            <a:pPr algn="ctr"/>
            <a:r>
              <a:rPr lang="en-US">
                <a:solidFill>
                  <a:schemeClr val="tx2"/>
                </a:solidFill>
                <a:latin typeface="Dagny OT" panose="020B0504020201020104" pitchFamily="34" charset="77"/>
                <a:ea typeface="Helvetica Light" charset="0"/>
                <a:cs typeface="Helvetica Light" charset="0"/>
              </a:rPr>
              <a:t>Kyle Lowry</a:t>
            </a:r>
          </a:p>
        </p:txBody>
      </p:sp>
      <p:sp>
        <p:nvSpPr>
          <p:cNvPr id="13" name="TextBox 12"/>
          <p:cNvSpPr txBox="1"/>
          <p:nvPr/>
        </p:nvSpPr>
        <p:spPr>
          <a:xfrm>
            <a:off x="7860503" y="2162863"/>
            <a:ext cx="2469823" cy="369332"/>
          </a:xfrm>
          <a:prstGeom prst="rect">
            <a:avLst/>
          </a:prstGeom>
          <a:noFill/>
        </p:spPr>
        <p:txBody>
          <a:bodyPr wrap="square" rtlCol="0">
            <a:spAutoFit/>
          </a:bodyPr>
          <a:lstStyle/>
          <a:p>
            <a:pPr algn="ctr"/>
            <a:r>
              <a:rPr lang="en-US" err="1">
                <a:solidFill>
                  <a:schemeClr val="tx2"/>
                </a:solidFill>
                <a:latin typeface="Dagny OT" panose="020B0504020201020104" pitchFamily="34" charset="77"/>
                <a:ea typeface="Helvetica Light" charset="0"/>
                <a:cs typeface="Helvetica Light" charset="0"/>
              </a:rPr>
              <a:t>DeMar</a:t>
            </a:r>
            <a:r>
              <a:rPr lang="en-US">
                <a:solidFill>
                  <a:schemeClr val="tx2"/>
                </a:solidFill>
                <a:latin typeface="Dagny OT" panose="020B0504020201020104" pitchFamily="34" charset="77"/>
                <a:ea typeface="Helvetica Light" charset="0"/>
                <a:cs typeface="Helvetica Light" charset="0"/>
              </a:rPr>
              <a:t> DeRozan</a:t>
            </a:r>
          </a:p>
        </p:txBody>
      </p:sp>
      <p:sp>
        <p:nvSpPr>
          <p:cNvPr id="3" name="Rectangle 2"/>
          <p:cNvSpPr/>
          <p:nvPr/>
        </p:nvSpPr>
        <p:spPr>
          <a:xfrm>
            <a:off x="4888394" y="1900622"/>
            <a:ext cx="2225289" cy="369332"/>
          </a:xfrm>
          <a:prstGeom prst="rect">
            <a:avLst/>
          </a:prstGeom>
        </p:spPr>
        <p:txBody>
          <a:bodyPr wrap="none">
            <a:spAutoFit/>
          </a:bodyPr>
          <a:lstStyle/>
          <a:p>
            <a:r>
              <a:rPr lang="en-US" b="1">
                <a:solidFill>
                  <a:schemeClr val="tx2"/>
                </a:solidFill>
                <a:latin typeface="Dagny OT" panose="020B0504020201020104" pitchFamily="34" charset="77"/>
                <a:ea typeface="Helvetica Light" charset="0"/>
                <a:cs typeface="Helvetica Light" charset="0"/>
              </a:rPr>
              <a:t>NBA FG% (2015-16)</a:t>
            </a:r>
          </a:p>
        </p:txBody>
      </p:sp>
    </p:spTree>
    <p:extLst>
      <p:ext uri="{BB962C8B-B14F-4D97-AF65-F5344CB8AC3E}">
        <p14:creationId xmlns:p14="http://schemas.microsoft.com/office/powerpoint/2010/main" val="342198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Heat Maps</a:t>
            </a:r>
            <a:endParaRPr lang="en-US" sz="2400"/>
          </a:p>
        </p:txBody>
      </p:sp>
      <p:sp>
        <p:nvSpPr>
          <p:cNvPr id="3" name="Content Placeholder 2"/>
          <p:cNvSpPr>
            <a:spLocks noGrp="1"/>
          </p:cNvSpPr>
          <p:nvPr>
            <p:ph idx="1"/>
          </p:nvPr>
        </p:nvSpPr>
        <p:spPr/>
        <p:txBody>
          <a:bodyPr>
            <a:normAutofit lnSpcReduction="10000"/>
          </a:bodyPr>
          <a:lstStyle/>
          <a:p>
            <a:pPr marL="0" indent="0">
              <a:buNone/>
            </a:pPr>
            <a:r>
              <a:rPr lang="en-US" dirty="0"/>
              <a:t>Ideal to look at the relationship between 3 or 4 variables</a:t>
            </a:r>
          </a:p>
          <a:p>
            <a:pPr lvl="1"/>
            <a:r>
              <a:rPr lang="en-US" dirty="0"/>
              <a:t>if one of them represents a percentage or a value within a set range (in order to fix the colour scale, for comparison purposes)</a:t>
            </a:r>
          </a:p>
          <a:p>
            <a:pPr lvl="1"/>
            <a:r>
              <a:rPr lang="en-US" dirty="0"/>
              <a:t>and the other can act as categorical variables / size variables</a:t>
            </a:r>
          </a:p>
          <a:p>
            <a:endParaRPr lang="en-US" sz="100" dirty="0"/>
          </a:p>
          <a:p>
            <a:pPr marL="0" indent="0">
              <a:buNone/>
            </a:pPr>
            <a:r>
              <a:rPr lang="en-US" dirty="0"/>
              <a:t>Better to </a:t>
            </a:r>
            <a:r>
              <a:rPr lang="en-US" b="1" dirty="0">
                <a:latin typeface="Helvetica" pitchFamily="2" charset="0"/>
              </a:rPr>
              <a:t>bin the data</a:t>
            </a:r>
            <a:r>
              <a:rPr lang="en-US" dirty="0"/>
              <a:t>, even if the axes variables are continuous (decreases the number of required observations for usefulness)</a:t>
            </a:r>
          </a:p>
          <a:p>
            <a:endParaRPr lang="en-US" sz="100" dirty="0"/>
          </a:p>
          <a:p>
            <a:pPr marL="0" indent="0">
              <a:buNone/>
            </a:pPr>
            <a:r>
              <a:rPr lang="en-US" dirty="0"/>
              <a:t>Easier to read if </a:t>
            </a:r>
            <a:r>
              <a:rPr lang="en-US" dirty="0" err="1"/>
              <a:t>colours</a:t>
            </a:r>
            <a:r>
              <a:rPr lang="en-US" dirty="0"/>
              <a:t> are selected along natural colour gradients, such as </a:t>
            </a:r>
          </a:p>
          <a:p>
            <a:pPr marL="0" indent="0" algn="ctr">
              <a:buNone/>
            </a:pPr>
            <a:r>
              <a:rPr lang="en-US" b="1" dirty="0">
                <a:solidFill>
                  <a:srgbClr val="FF0000"/>
                </a:solidFill>
              </a:rPr>
              <a:t>Red</a:t>
            </a:r>
            <a:r>
              <a:rPr lang="en-US" dirty="0"/>
              <a:t> → </a:t>
            </a:r>
            <a:r>
              <a:rPr lang="en-US" b="1" dirty="0">
                <a:solidFill>
                  <a:srgbClr val="00B050"/>
                </a:solidFill>
              </a:rPr>
              <a:t>Green</a:t>
            </a:r>
            <a:r>
              <a:rPr lang="en-US" dirty="0"/>
              <a:t>   or   </a:t>
            </a:r>
            <a:r>
              <a:rPr lang="en-US" b="1" dirty="0">
                <a:solidFill>
                  <a:srgbClr val="FF0000"/>
                </a:solidFill>
              </a:rPr>
              <a:t>Red</a:t>
            </a:r>
            <a:r>
              <a:rPr lang="en-US" dirty="0"/>
              <a:t> → </a:t>
            </a:r>
            <a:r>
              <a:rPr lang="en-US" b="1" dirty="0">
                <a:solidFill>
                  <a:srgbClr val="FFC000"/>
                </a:solidFill>
              </a:rPr>
              <a:t>Yellow</a:t>
            </a:r>
            <a:r>
              <a:rPr lang="en-US" b="1" dirty="0"/>
              <a:t> </a:t>
            </a:r>
            <a:r>
              <a:rPr lang="en-US" dirty="0"/>
              <a:t>→ </a:t>
            </a:r>
            <a:r>
              <a:rPr lang="en-US" b="1" dirty="0">
                <a:solidFill>
                  <a:srgbClr val="00B050"/>
                </a:solidFill>
              </a:rPr>
              <a:t>Green</a:t>
            </a:r>
          </a:p>
          <a:p>
            <a:pPr marL="0" indent="0">
              <a:buNone/>
            </a:pPr>
            <a:r>
              <a:rPr lang="en-US" dirty="0"/>
              <a:t>for instance (but that’s not ideal if colour blind)</a:t>
            </a:r>
          </a:p>
        </p:txBody>
      </p:sp>
    </p:spTree>
    <p:extLst>
      <p:ext uri="{BB962C8B-B14F-4D97-AF65-F5344CB8AC3E}">
        <p14:creationId xmlns:p14="http://schemas.microsoft.com/office/powerpoint/2010/main" val="7749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6CBD2C7-2BF9-F046-95E1-2E6A04A8F3DC}"/>
              </a:ext>
            </a:extLst>
          </p:cNvPr>
          <p:cNvSpPr/>
          <p:nvPr/>
        </p:nvSpPr>
        <p:spPr>
          <a:xfrm>
            <a:off x="96032" y="6153496"/>
            <a:ext cx="11667599" cy="691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gny OT" panose="020B0504020201020104" pitchFamily="34" charset="77"/>
            </a:endParaRPr>
          </a:p>
        </p:txBody>
      </p:sp>
      <p:sp>
        <p:nvSpPr>
          <p:cNvPr id="2" name="Title 1"/>
          <p:cNvSpPr>
            <a:spLocks noGrp="1"/>
          </p:cNvSpPr>
          <p:nvPr>
            <p:ph type="title"/>
          </p:nvPr>
        </p:nvSpPr>
        <p:spPr/>
        <p:txBody>
          <a:bodyPr/>
          <a:lstStyle/>
          <a:p>
            <a:r>
              <a:rPr lang="en-US"/>
              <a:t>Bubble Charts</a:t>
            </a:r>
            <a:endParaRPr lang="en-US" sz="2400"/>
          </a:p>
        </p:txBody>
      </p:sp>
      <p:pic>
        <p:nvPicPr>
          <p:cNvPr id="3" name="Picture 3" descr="Chart, bubble chart&#10;&#10;Description automatically generated">
            <a:extLst>
              <a:ext uri="{FF2B5EF4-FFF2-40B4-BE49-F238E27FC236}">
                <a16:creationId xmlns:a16="http://schemas.microsoft.com/office/drawing/2014/main" id="{AA30FB79-0E17-4C14-BDD2-5249A0E5F54C}"/>
              </a:ext>
            </a:extLst>
          </p:cNvPr>
          <p:cNvPicPr>
            <a:picLocks noChangeAspect="1"/>
          </p:cNvPicPr>
          <p:nvPr/>
        </p:nvPicPr>
        <p:blipFill>
          <a:blip r:embed="rId3"/>
          <a:stretch>
            <a:fillRect/>
          </a:stretch>
        </p:blipFill>
        <p:spPr>
          <a:xfrm>
            <a:off x="431549" y="2758737"/>
            <a:ext cx="5134824" cy="2502389"/>
          </a:xfrm>
          <a:prstGeom prst="rect">
            <a:avLst/>
          </a:prstGeom>
        </p:spPr>
      </p:pic>
      <p:pic>
        <p:nvPicPr>
          <p:cNvPr id="4" name="Picture 4" descr="Chart, scatter chart&#10;&#10;Description automatically generated">
            <a:extLst>
              <a:ext uri="{FF2B5EF4-FFF2-40B4-BE49-F238E27FC236}">
                <a16:creationId xmlns:a16="http://schemas.microsoft.com/office/drawing/2014/main" id="{64B1F180-E30B-4BBB-8943-66AB1D944D69}"/>
              </a:ext>
            </a:extLst>
          </p:cNvPr>
          <p:cNvPicPr>
            <a:picLocks noChangeAspect="1"/>
          </p:cNvPicPr>
          <p:nvPr/>
        </p:nvPicPr>
        <p:blipFill>
          <a:blip r:embed="rId4"/>
          <a:stretch>
            <a:fillRect/>
          </a:stretch>
        </p:blipFill>
        <p:spPr>
          <a:xfrm>
            <a:off x="5690103" y="3287235"/>
            <a:ext cx="6553199" cy="2939211"/>
          </a:xfrm>
          <a:prstGeom prst="rect">
            <a:avLst/>
          </a:prstGeom>
        </p:spPr>
      </p:pic>
      <p:sp>
        <p:nvSpPr>
          <p:cNvPr id="5" name="TextBox 4">
            <a:extLst>
              <a:ext uri="{FF2B5EF4-FFF2-40B4-BE49-F238E27FC236}">
                <a16:creationId xmlns:a16="http://schemas.microsoft.com/office/drawing/2014/main" id="{04E24C4E-3A9C-46F5-A39E-BA5B115E7C47}"/>
              </a:ext>
            </a:extLst>
          </p:cNvPr>
          <p:cNvSpPr txBox="1"/>
          <p:nvPr/>
        </p:nvSpPr>
        <p:spPr>
          <a:xfrm>
            <a:off x="378737" y="5297786"/>
            <a:ext cx="524799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from: https://medium.muz.li/guide-to-data-</a:t>
            </a:r>
            <a:r>
              <a:rPr lang="en-US" sz="800" dirty="0"/>
              <a:t>visualization-comparison-part-1-678382ceef00</a:t>
            </a:r>
          </a:p>
        </p:txBody>
      </p:sp>
      <p:sp>
        <p:nvSpPr>
          <p:cNvPr id="12" name="TextBox 11">
            <a:extLst>
              <a:ext uri="{FF2B5EF4-FFF2-40B4-BE49-F238E27FC236}">
                <a16:creationId xmlns:a16="http://schemas.microsoft.com/office/drawing/2014/main" id="{28F3B548-2C21-41CE-94DB-9B41489B9259}"/>
              </a:ext>
            </a:extLst>
          </p:cNvPr>
          <p:cNvSpPr txBox="1"/>
          <p:nvPr/>
        </p:nvSpPr>
        <p:spPr>
          <a:xfrm>
            <a:off x="6286123" y="6172953"/>
            <a:ext cx="524799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t>from: </a:t>
            </a:r>
            <a:r>
              <a:rPr lang="en-US" sz="800" dirty="0">
                <a:ea typeface="+mn-lt"/>
                <a:cs typeface="+mn-lt"/>
              </a:rPr>
              <a:t>https://towardsdatascience.com/bubble-charts-why-how-f96d2c86d167</a:t>
            </a:r>
            <a:endParaRPr lang="en-US" sz="800"/>
          </a:p>
        </p:txBody>
      </p:sp>
      <p:sp>
        <p:nvSpPr>
          <p:cNvPr id="7" name="TextBox 6">
            <a:extLst>
              <a:ext uri="{FF2B5EF4-FFF2-40B4-BE49-F238E27FC236}">
                <a16:creationId xmlns:a16="http://schemas.microsoft.com/office/drawing/2014/main" id="{A32DB486-0516-42CD-B2D2-B62059681A43}"/>
              </a:ext>
            </a:extLst>
          </p:cNvPr>
          <p:cNvSpPr txBox="1"/>
          <p:nvPr/>
        </p:nvSpPr>
        <p:spPr>
          <a:xfrm>
            <a:off x="6572344" y="2920780"/>
            <a:ext cx="45538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Dagny OT"/>
              </a:rPr>
              <a:t>Wine Quality Relative to Three Factors</a:t>
            </a:r>
          </a:p>
        </p:txBody>
      </p:sp>
      <p:sp>
        <p:nvSpPr>
          <p:cNvPr id="13" name="TextBox 12">
            <a:extLst>
              <a:ext uri="{FF2B5EF4-FFF2-40B4-BE49-F238E27FC236}">
                <a16:creationId xmlns:a16="http://schemas.microsoft.com/office/drawing/2014/main" id="{8589697F-F8D3-466F-9E6D-66BC6C292445}"/>
              </a:ext>
            </a:extLst>
          </p:cNvPr>
          <p:cNvSpPr txBox="1"/>
          <p:nvPr/>
        </p:nvSpPr>
        <p:spPr>
          <a:xfrm>
            <a:off x="694664" y="1992328"/>
            <a:ext cx="45161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Dagny OT"/>
              </a:rPr>
              <a:t>Website Traffic from Different Channels Over a Four-Year Period</a:t>
            </a:r>
            <a:endParaRPr lang="en-US"/>
          </a:p>
        </p:txBody>
      </p:sp>
    </p:spTree>
    <p:extLst>
      <p:ext uri="{BB962C8B-B14F-4D97-AF65-F5344CB8AC3E}">
        <p14:creationId xmlns:p14="http://schemas.microsoft.com/office/powerpoint/2010/main" val="212419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B6AF55-AEC2-1E41-BD95-B8A6ED4A716E}"/>
              </a:ext>
            </a:extLst>
          </p:cNvPr>
          <p:cNvSpPr/>
          <p:nvPr/>
        </p:nvSpPr>
        <p:spPr>
          <a:xfrm>
            <a:off x="262200" y="343640"/>
            <a:ext cx="11667599" cy="1660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gny OT" panose="020B0504020201020104" pitchFamily="34" charset="77"/>
            </a:endParaRPr>
          </a:p>
        </p:txBody>
      </p:sp>
      <p:sp>
        <p:nvSpPr>
          <p:cNvPr id="5" name="Rectangle 4">
            <a:extLst>
              <a:ext uri="{FF2B5EF4-FFF2-40B4-BE49-F238E27FC236}">
                <a16:creationId xmlns:a16="http://schemas.microsoft.com/office/drawing/2014/main" id="{3EC913E4-F819-3A49-A4EE-4604CCFB0CA9}"/>
              </a:ext>
            </a:extLst>
          </p:cNvPr>
          <p:cNvSpPr/>
          <p:nvPr/>
        </p:nvSpPr>
        <p:spPr>
          <a:xfrm>
            <a:off x="96032" y="6153496"/>
            <a:ext cx="11667599" cy="6919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Dagny OT" panose="020B0504020201020104" pitchFamily="34" charset="77"/>
            </a:endParaRPr>
          </a:p>
        </p:txBody>
      </p:sp>
      <p:sp>
        <p:nvSpPr>
          <p:cNvPr id="2" name="Title 1"/>
          <p:cNvSpPr>
            <a:spLocks noGrp="1"/>
          </p:cNvSpPr>
          <p:nvPr>
            <p:ph type="title"/>
          </p:nvPr>
        </p:nvSpPr>
        <p:spPr/>
        <p:txBody>
          <a:bodyPr>
            <a:normAutofit/>
          </a:bodyPr>
          <a:lstStyle/>
          <a:p>
            <a:r>
              <a:rPr lang="en-CA"/>
              <a:t>Matching visualizations to data</a:t>
            </a:r>
          </a:p>
        </p:txBody>
      </p:sp>
      <p:pic>
        <p:nvPicPr>
          <p:cNvPr id="3" name="Picture 2" descr="Andrew Abela - Chart Chooser In Color">
            <a:extLst>
              <a:ext uri="{FF2B5EF4-FFF2-40B4-BE49-F238E27FC236}">
                <a16:creationId xmlns:a16="http://schemas.microsoft.com/office/drawing/2014/main" id="{B7E10221-8FBC-417D-9BD8-6F49219F441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405673" y="0"/>
            <a:ext cx="956947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430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Bubble Charts</a:t>
            </a:r>
            <a:endParaRPr lang="en-US" sz="2400"/>
          </a:p>
        </p:txBody>
      </p:sp>
      <p:sp>
        <p:nvSpPr>
          <p:cNvPr id="3" name="Content Placeholder 2"/>
          <p:cNvSpPr>
            <a:spLocks noGrp="1"/>
          </p:cNvSpPr>
          <p:nvPr>
            <p:ph idx="1"/>
          </p:nvPr>
        </p:nvSpPr>
        <p:spPr/>
        <p:txBody>
          <a:bodyPr/>
          <a:lstStyle/>
          <a:p>
            <a:pPr marL="0" indent="0">
              <a:buNone/>
            </a:pPr>
            <a:r>
              <a:rPr lang="en-US" b="1" dirty="0"/>
              <a:t>Colour</a:t>
            </a:r>
            <a:r>
              <a:rPr lang="en-US" dirty="0"/>
              <a:t> + </a:t>
            </a:r>
            <a:r>
              <a:rPr lang="en-US" b="1" dirty="0"/>
              <a:t>geometry</a:t>
            </a:r>
            <a:r>
              <a:rPr lang="en-US" dirty="0"/>
              <a:t> allow us to plot (at least) 2 extra variables on a 2D scatter plot</a:t>
            </a:r>
          </a:p>
          <a:p>
            <a:pPr marL="0" indent="0">
              <a:buNone/>
            </a:pPr>
            <a:endParaRPr lang="en-US" sz="500" dirty="0"/>
          </a:p>
          <a:p>
            <a:pPr marL="0" indent="0">
              <a:buNone/>
            </a:pPr>
            <a:r>
              <a:rPr lang="en-US" dirty="0"/>
              <a:t>May need to re-scale or bin the available data</a:t>
            </a:r>
          </a:p>
          <a:p>
            <a:pPr marL="0" indent="0">
              <a:buNone/>
            </a:pPr>
            <a:endParaRPr lang="en-US" sz="500" dirty="0"/>
          </a:p>
          <a:p>
            <a:pPr marL="0" indent="0">
              <a:buNone/>
            </a:pPr>
            <a:r>
              <a:rPr lang="en-US" dirty="0"/>
              <a:t>A movie could be used to visualize an additional ordinal variable</a:t>
            </a:r>
          </a:p>
          <a:p>
            <a:pPr marL="0" indent="0">
              <a:buNone/>
            </a:pPr>
            <a:endParaRPr lang="en-US" sz="500" dirty="0"/>
          </a:p>
          <a:p>
            <a:pPr marL="0" indent="0">
              <a:buNone/>
            </a:pPr>
            <a:r>
              <a:rPr lang="en-US" b="1" dirty="0"/>
              <a:t>Text can also be added </a:t>
            </a:r>
            <a:r>
              <a:rPr lang="en-US" dirty="0"/>
              <a:t>to visualize an additional categorical variable</a:t>
            </a:r>
          </a:p>
          <a:p>
            <a:pPr marL="0" indent="0">
              <a:buNone/>
            </a:pPr>
            <a:endParaRPr lang="en-US" sz="500" dirty="0"/>
          </a:p>
          <a:p>
            <a:pPr marL="0" indent="0">
              <a:buNone/>
            </a:pPr>
            <a:r>
              <a:rPr lang="en-US" dirty="0"/>
              <a:t>Works best when chart is </a:t>
            </a:r>
            <a:r>
              <a:rPr lang="en-US" b="1" dirty="0"/>
              <a:t>not too encumbered</a:t>
            </a:r>
          </a:p>
          <a:p>
            <a:pPr marL="0" indent="0">
              <a:buNone/>
            </a:pPr>
            <a:endParaRPr lang="en-US" sz="500" dirty="0"/>
          </a:p>
          <a:p>
            <a:pPr marL="0" indent="0">
              <a:buNone/>
            </a:pPr>
            <a:r>
              <a:rPr lang="en-US" dirty="0"/>
              <a:t>A </a:t>
            </a:r>
            <a:r>
              <a:rPr lang="en-US" b="1" dirty="0"/>
              <a:t>personal </a:t>
            </a:r>
            <a:r>
              <a:rPr lang="en-US" b="1" dirty="0" err="1"/>
              <a:t>favourite</a:t>
            </a:r>
            <a:r>
              <a:rPr lang="en-US" b="1" dirty="0"/>
              <a:t> </a:t>
            </a:r>
            <a:r>
              <a:rPr lang="en-US" dirty="0"/>
              <a:t>– a good mixture of traditional and modern features</a:t>
            </a:r>
          </a:p>
        </p:txBody>
      </p:sp>
    </p:spTree>
    <p:extLst>
      <p:ext uri="{BB962C8B-B14F-4D97-AF65-F5344CB8AC3E}">
        <p14:creationId xmlns:p14="http://schemas.microsoft.com/office/powerpoint/2010/main" val="10715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SPARKLINES and Small Multiples</a:t>
            </a:r>
            <a:endParaRPr lang="en-US" sz="2400" dirty="0"/>
          </a:p>
        </p:txBody>
      </p:sp>
      <p:pic>
        <p:nvPicPr>
          <p:cNvPr id="8" name="Content Placeholder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96816" y="1851164"/>
            <a:ext cx="9264089" cy="4621607"/>
          </a:xfrm>
          <a:prstGeom prst="rect">
            <a:avLst/>
          </a:prstGeom>
        </p:spPr>
      </p:pic>
      <p:sp>
        <p:nvSpPr>
          <p:cNvPr id="9" name="TextBox 8"/>
          <p:cNvSpPr txBox="1"/>
          <p:nvPr/>
        </p:nvSpPr>
        <p:spPr>
          <a:xfrm>
            <a:off x="9805563" y="0"/>
            <a:ext cx="2386437" cy="307777"/>
          </a:xfrm>
          <a:prstGeom prst="rect">
            <a:avLst/>
          </a:prstGeom>
          <a:noFill/>
        </p:spPr>
        <p:txBody>
          <a:bodyPr wrap="square" rtlCol="0">
            <a:spAutoFit/>
          </a:bodyPr>
          <a:lstStyle/>
          <a:p>
            <a:pPr algn="r"/>
            <a:r>
              <a:rPr lang="en-US" sz="1400">
                <a:latin typeface="Dagny OT" panose="020B0504020201020104" pitchFamily="34" charset="77"/>
                <a:ea typeface="Helvetica Light" charset="0"/>
                <a:cs typeface="Helvetica Light" charset="0"/>
              </a:rPr>
              <a:t>[Personal file]</a:t>
            </a:r>
          </a:p>
        </p:txBody>
      </p:sp>
      <p:sp>
        <p:nvSpPr>
          <p:cNvPr id="7" name="Content Placeholder 2"/>
          <p:cNvSpPr>
            <a:spLocks noGrp="1"/>
          </p:cNvSpPr>
          <p:nvPr>
            <p:ph idx="1"/>
          </p:nvPr>
        </p:nvSpPr>
        <p:spPr>
          <a:xfrm>
            <a:off x="694460" y="2200413"/>
            <a:ext cx="1186776" cy="359356"/>
          </a:xfrm>
        </p:spPr>
        <p:txBody>
          <a:bodyPr>
            <a:noAutofit/>
          </a:bodyPr>
          <a:lstStyle/>
          <a:p>
            <a:pPr marL="0" indent="0" algn="r">
              <a:buNone/>
            </a:pPr>
            <a:r>
              <a:rPr lang="en-US" sz="2000" b="1">
                <a:ea typeface="Helvetica Light" charset="0"/>
                <a:cs typeface="Helvetica Light" charset="0"/>
              </a:rPr>
              <a:t>TOTAL</a:t>
            </a:r>
          </a:p>
        </p:txBody>
      </p:sp>
      <p:sp>
        <p:nvSpPr>
          <p:cNvPr id="19" name="Content Placeholder 2"/>
          <p:cNvSpPr txBox="1">
            <a:spLocks/>
          </p:cNvSpPr>
          <p:nvPr/>
        </p:nvSpPr>
        <p:spPr>
          <a:xfrm>
            <a:off x="258904" y="2720248"/>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#1</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0" name="Content Placeholder 2"/>
          <p:cNvSpPr txBox="1">
            <a:spLocks/>
          </p:cNvSpPr>
          <p:nvPr/>
        </p:nvSpPr>
        <p:spPr>
          <a:xfrm>
            <a:off x="297695" y="3204986"/>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#2</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1" name="Content Placeholder 2"/>
          <p:cNvSpPr txBox="1">
            <a:spLocks/>
          </p:cNvSpPr>
          <p:nvPr/>
        </p:nvSpPr>
        <p:spPr>
          <a:xfrm>
            <a:off x="297695" y="3689724"/>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#3</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2" name="Content Placeholder 2"/>
          <p:cNvSpPr txBox="1">
            <a:spLocks/>
          </p:cNvSpPr>
          <p:nvPr/>
        </p:nvSpPr>
        <p:spPr>
          <a:xfrm>
            <a:off x="297695" y="4174462"/>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#4</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3" name="Content Placeholder 2"/>
          <p:cNvSpPr txBox="1">
            <a:spLocks/>
          </p:cNvSpPr>
          <p:nvPr/>
        </p:nvSpPr>
        <p:spPr>
          <a:xfrm>
            <a:off x="297695" y="4659200"/>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#5</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4" name="Content Placeholder 2"/>
          <p:cNvSpPr txBox="1">
            <a:spLocks/>
          </p:cNvSpPr>
          <p:nvPr/>
        </p:nvSpPr>
        <p:spPr>
          <a:xfrm>
            <a:off x="297695" y="5143938"/>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#6</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5" name="Content Placeholder 2"/>
          <p:cNvSpPr txBox="1">
            <a:spLocks/>
          </p:cNvSpPr>
          <p:nvPr/>
        </p:nvSpPr>
        <p:spPr>
          <a:xfrm>
            <a:off x="297695" y="5628676"/>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#7</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6" name="Content Placeholder 2"/>
          <p:cNvSpPr txBox="1">
            <a:spLocks/>
          </p:cNvSpPr>
          <p:nvPr/>
        </p:nvSpPr>
        <p:spPr>
          <a:xfrm>
            <a:off x="297695" y="6113415"/>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a:latin typeface="Dagny OT" panose="020B0504020201020104" pitchFamily="34" charset="77"/>
                <a:ea typeface="Helvetica Light" charset="0"/>
                <a:cs typeface="Helvetica Light" charset="0"/>
              </a:rPr>
              <a:t>Hospital #8</a:t>
            </a: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a:p>
            <a:pPr algn="r"/>
            <a:endParaRPr lang="en-US" sz="1000">
              <a:latin typeface="Dagny OT" panose="020B0504020201020104" pitchFamily="34" charset="77"/>
              <a:ea typeface="Helvetica Light" charset="0"/>
              <a:cs typeface="Helvetica Light" charset="0"/>
            </a:endParaRPr>
          </a:p>
        </p:txBody>
      </p:sp>
      <p:sp>
        <p:nvSpPr>
          <p:cNvPr id="27" name="Content Placeholder 2"/>
          <p:cNvSpPr txBox="1">
            <a:spLocks/>
          </p:cNvSpPr>
          <p:nvPr/>
        </p:nvSpPr>
        <p:spPr>
          <a:xfrm>
            <a:off x="1118992" y="6308990"/>
            <a:ext cx="1720176" cy="359356"/>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mr-IN">
                <a:latin typeface="Helvetica Light" charset="0"/>
                <a:ea typeface="Helvetica Light" charset="0"/>
                <a:cs typeface="Helvetica Light" charset="0"/>
              </a:rPr>
              <a:t>…</a:t>
            </a:r>
            <a:endParaRPr lang="en-US">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a:p>
            <a:endParaRPr lang="en-US" sz="1000">
              <a:latin typeface="Helvetica Light" charset="0"/>
              <a:ea typeface="Helvetica Light" charset="0"/>
              <a:cs typeface="Helvetica Light" charset="0"/>
            </a:endParaRPr>
          </a:p>
        </p:txBody>
      </p:sp>
    </p:spTree>
    <p:extLst>
      <p:ext uri="{BB962C8B-B14F-4D97-AF65-F5344CB8AC3E}">
        <p14:creationId xmlns:p14="http://schemas.microsoft.com/office/powerpoint/2010/main" val="8568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Small Multiples</a:t>
            </a:r>
            <a:endParaRPr lang="en-US" sz="2400"/>
          </a:p>
        </p:txBody>
      </p:sp>
      <p:pic>
        <p:nvPicPr>
          <p:cNvPr id="8" name="Content Placeholder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636787" y="1817247"/>
            <a:ext cx="6918427" cy="4595900"/>
          </a:xfrm>
          <a:prstGeom prst="rect">
            <a:avLst/>
          </a:prstGeom>
        </p:spPr>
      </p:pic>
      <p:sp>
        <p:nvSpPr>
          <p:cNvPr id="9" name="TextBox 8"/>
          <p:cNvSpPr txBox="1"/>
          <p:nvPr/>
        </p:nvSpPr>
        <p:spPr>
          <a:xfrm>
            <a:off x="9805564" y="0"/>
            <a:ext cx="2386437" cy="307775"/>
          </a:xfrm>
          <a:prstGeom prst="rect">
            <a:avLst/>
          </a:prstGeom>
          <a:noFill/>
        </p:spPr>
        <p:txBody>
          <a:bodyPr wrap="square" lIns="91436" tIns="45719" rIns="91436" bIns="45719" rtlCol="0">
            <a:spAutoFit/>
          </a:bodyPr>
          <a:lstStyle/>
          <a:p>
            <a:pPr algn="r"/>
            <a:r>
              <a:rPr lang="en-US" sz="1400">
                <a:latin typeface="Dagny OT" panose="020B0504020201020104" pitchFamily="34" charset="77"/>
              </a:rPr>
              <a:t>[</a:t>
            </a:r>
            <a:r>
              <a:rPr lang="en-US" sz="1400">
                <a:latin typeface="Dagny OT" panose="020B0504020201020104" pitchFamily="34" charset="77"/>
                <a:ea typeface="Helvetica Light" charset="0"/>
                <a:cs typeface="Helvetica Light" charset="0"/>
                <a:hlinkClick r:id="rId3"/>
              </a:rPr>
              <a:t>Metrocosm.com</a:t>
            </a:r>
            <a:r>
              <a:rPr lang="en-US" sz="1400">
                <a:latin typeface="Dagny OT" panose="020B0504020201020104" pitchFamily="34" charset="77"/>
              </a:rPr>
              <a:t>]</a:t>
            </a:r>
          </a:p>
        </p:txBody>
      </p:sp>
      <p:sp>
        <p:nvSpPr>
          <p:cNvPr id="11" name="Content Placeholder 2"/>
          <p:cNvSpPr>
            <a:spLocks noGrp="1"/>
          </p:cNvSpPr>
          <p:nvPr>
            <p:ph idx="1"/>
          </p:nvPr>
        </p:nvSpPr>
        <p:spPr>
          <a:xfrm>
            <a:off x="4881286" y="6413147"/>
            <a:ext cx="4465261" cy="263786"/>
          </a:xfrm>
        </p:spPr>
        <p:txBody>
          <a:bodyPr>
            <a:normAutofit fontScale="70000" lnSpcReduction="20000"/>
          </a:bodyPr>
          <a:lstStyle/>
          <a:p>
            <a:pPr marL="0" indent="0">
              <a:buNone/>
            </a:pPr>
            <a:r>
              <a:rPr lang="en-US" sz="1800" b="1"/>
              <a:t>U.S. Electoral College Results 1952 </a:t>
            </a:r>
            <a:r>
              <a:rPr lang="mr-IN" sz="1800" b="1"/>
              <a:t>–</a:t>
            </a:r>
            <a:r>
              <a:rPr lang="en-US" sz="1800" b="1"/>
              <a:t> 2012</a:t>
            </a:r>
          </a:p>
        </p:txBody>
      </p:sp>
    </p:spTree>
    <p:extLst>
      <p:ext uri="{BB962C8B-B14F-4D97-AF65-F5344CB8AC3E}">
        <p14:creationId xmlns:p14="http://schemas.microsoft.com/office/powerpoint/2010/main" val="82938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Charts to avoid</a:t>
            </a:r>
          </a:p>
        </p:txBody>
      </p:sp>
      <p:sp>
        <p:nvSpPr>
          <p:cNvPr id="3" name="Content Placeholder 2"/>
          <p:cNvSpPr>
            <a:spLocks noGrp="1"/>
          </p:cNvSpPr>
          <p:nvPr>
            <p:ph idx="1"/>
          </p:nvPr>
        </p:nvSpPr>
        <p:spPr>
          <a:xfrm>
            <a:off x="581194" y="2180498"/>
            <a:ext cx="7227357" cy="4140767"/>
          </a:xfrm>
        </p:spPr>
        <p:txBody>
          <a:bodyPr>
            <a:normAutofit/>
          </a:bodyPr>
          <a:lstStyle/>
          <a:p>
            <a:pPr marL="0" indent="0">
              <a:buNone/>
            </a:pPr>
            <a:r>
              <a:rPr lang="en-CA" b="1" dirty="0"/>
              <a:t>ANYTHING</a:t>
            </a:r>
            <a:r>
              <a:rPr lang="en-CA" dirty="0"/>
              <a:t> with an arc (except gauge)</a:t>
            </a:r>
          </a:p>
          <a:p>
            <a:pPr lvl="1"/>
            <a:r>
              <a:rPr lang="en-CA" sz="2000" dirty="0"/>
              <a:t>pie</a:t>
            </a:r>
          </a:p>
          <a:p>
            <a:pPr lvl="1"/>
            <a:r>
              <a:rPr lang="en-CA" sz="2000" dirty="0"/>
              <a:t>donut</a:t>
            </a:r>
          </a:p>
          <a:p>
            <a:pPr marL="0" indent="0">
              <a:buNone/>
            </a:pPr>
            <a:r>
              <a:rPr lang="en-CA" dirty="0"/>
              <a:t>Brains cannot compare arcs so they can be misleading: without labels, how easy is it to compare Steve &amp; Bob?</a:t>
            </a:r>
          </a:p>
          <a:p>
            <a:pPr marL="0" indent="0">
              <a:buNone/>
            </a:pPr>
            <a:endParaRPr lang="en-CA" sz="500" dirty="0"/>
          </a:p>
          <a:p>
            <a:pPr marL="0" indent="0">
              <a:buNone/>
            </a:pPr>
            <a:r>
              <a:rPr lang="en-CA" b="1" dirty="0"/>
              <a:t>ALL 3D IS EVIL!</a:t>
            </a:r>
          </a:p>
          <a:p>
            <a:pPr lvl="1"/>
            <a:r>
              <a:rPr lang="en-CA" sz="2000" dirty="0"/>
              <a:t>as with arcs, we cannot easily visually compare data series</a:t>
            </a:r>
          </a:p>
          <a:p>
            <a:pPr lvl="1"/>
            <a:r>
              <a:rPr lang="en-CA" sz="2000" dirty="0"/>
              <a:t>adds way too much clutter</a:t>
            </a:r>
          </a:p>
        </p:txBody>
      </p:sp>
      <p:graphicFrame>
        <p:nvGraphicFramePr>
          <p:cNvPr id="4" name="Chart 3">
            <a:extLst>
              <a:ext uri="{FF2B5EF4-FFF2-40B4-BE49-F238E27FC236}">
                <a16:creationId xmlns:a16="http://schemas.microsoft.com/office/drawing/2014/main" id="{DD027986-24B2-4D2F-A997-0EE24E678F45}"/>
              </a:ext>
            </a:extLst>
          </p:cNvPr>
          <p:cNvGraphicFramePr/>
          <p:nvPr/>
        </p:nvGraphicFramePr>
        <p:xfrm>
          <a:off x="7652067" y="4196858"/>
          <a:ext cx="4300175" cy="24669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4229629-C851-405E-BE32-C74BDAAE6F85}"/>
              </a:ext>
            </a:extLst>
          </p:cNvPr>
          <p:cNvGraphicFramePr/>
          <p:nvPr>
            <p:extLst>
              <p:ext uri="{D42A27DB-BD31-4B8C-83A1-F6EECF244321}">
                <p14:modId xmlns:p14="http://schemas.microsoft.com/office/powerpoint/2010/main" val="849365310"/>
              </p:ext>
            </p:extLst>
          </p:nvPr>
        </p:nvGraphicFramePr>
        <p:xfrm>
          <a:off x="7808551" y="1841891"/>
          <a:ext cx="3987209" cy="2697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6719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B54EF-F4C8-497B-8EFE-8F1DAD06E301}"/>
              </a:ext>
            </a:extLst>
          </p:cNvPr>
          <p:cNvPicPr>
            <a:picLocks noChangeAspect="1"/>
          </p:cNvPicPr>
          <p:nvPr/>
        </p:nvPicPr>
        <p:blipFill>
          <a:blip r:embed="rId2"/>
          <a:stretch>
            <a:fillRect/>
          </a:stretch>
        </p:blipFill>
        <p:spPr>
          <a:xfrm>
            <a:off x="0" y="7620"/>
            <a:ext cx="12192000" cy="6842760"/>
          </a:xfrm>
          <a:prstGeom prst="rect">
            <a:avLst/>
          </a:prstGeom>
        </p:spPr>
      </p:pic>
    </p:spTree>
    <p:extLst>
      <p:ext uri="{BB962C8B-B14F-4D97-AF65-F5344CB8AC3E}">
        <p14:creationId xmlns:p14="http://schemas.microsoft.com/office/powerpoint/2010/main" val="2150344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D173F-8948-433F-B6CB-837D820B4402}"/>
              </a:ext>
            </a:extLst>
          </p:cNvPr>
          <p:cNvPicPr>
            <a:picLocks noChangeAspect="1"/>
          </p:cNvPicPr>
          <p:nvPr/>
        </p:nvPicPr>
        <p:blipFill>
          <a:blip r:embed="rId2"/>
          <a:stretch>
            <a:fillRect/>
          </a:stretch>
        </p:blipFill>
        <p:spPr>
          <a:xfrm>
            <a:off x="190500" y="0"/>
            <a:ext cx="11811000" cy="6858000"/>
          </a:xfrm>
          <a:prstGeom prst="rect">
            <a:avLst/>
          </a:prstGeom>
        </p:spPr>
      </p:pic>
    </p:spTree>
    <p:extLst>
      <p:ext uri="{BB962C8B-B14F-4D97-AF65-F5344CB8AC3E}">
        <p14:creationId xmlns:p14="http://schemas.microsoft.com/office/powerpoint/2010/main" val="2170645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DF7C-219E-C040-8261-BB2BD405B8DC}"/>
              </a:ext>
            </a:extLst>
          </p:cNvPr>
          <p:cNvSpPr>
            <a:spLocks noGrp="1"/>
          </p:cNvSpPr>
          <p:nvPr>
            <p:ph type="title"/>
          </p:nvPr>
        </p:nvSpPr>
        <p:spPr/>
        <p:txBody>
          <a:bodyPr/>
          <a:lstStyle/>
          <a:p>
            <a:r>
              <a:rPr lang="en-US" b="1" dirty="0"/>
              <a:t>VISUALIZATION CATALOGUE</a:t>
            </a:r>
          </a:p>
        </p:txBody>
      </p:sp>
      <p:sp>
        <p:nvSpPr>
          <p:cNvPr id="5" name="Text Placeholder 4">
            <a:extLst>
              <a:ext uri="{FF2B5EF4-FFF2-40B4-BE49-F238E27FC236}">
                <a16:creationId xmlns:a16="http://schemas.microsoft.com/office/drawing/2014/main" id="{AB4B8201-BFDA-6C4B-98E7-CFF593E8B6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527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Dagny OT"/>
              </a:rPr>
              <a:t>Workhorse Data Visualizations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Dagny OT"/>
              </a:rPr>
              <a:t>Line Chart/Rug Chart/Number Line (data exploration)</a:t>
            </a:r>
            <a:endParaRPr lang="en-US" sz="2800" dirty="0"/>
          </a:p>
          <a:p>
            <a:pPr marL="0" indent="0">
              <a:buNone/>
            </a:pPr>
            <a:r>
              <a:rPr lang="en-US" sz="2800" dirty="0">
                <a:latin typeface="Dagny OT"/>
              </a:rPr>
              <a:t>Histogram (data exploration)</a:t>
            </a:r>
            <a:endParaRPr lang="en-US" sz="2800" dirty="0"/>
          </a:p>
          <a:p>
            <a:pPr marL="0" indent="0">
              <a:buNone/>
            </a:pPr>
            <a:r>
              <a:rPr lang="en-US" sz="2800" dirty="0">
                <a:latin typeface="Dagny OT"/>
              </a:rPr>
              <a:t>Boxplots (data exploration)</a:t>
            </a:r>
          </a:p>
          <a:p>
            <a:pPr marL="0" indent="0">
              <a:buNone/>
            </a:pPr>
            <a:r>
              <a:rPr lang="en-US" sz="2800" dirty="0">
                <a:latin typeface="Dagny OT"/>
              </a:rPr>
              <a:t>Line Graph (data presentation + data exploration)</a:t>
            </a:r>
            <a:endParaRPr lang="en-US" sz="2800" dirty="0"/>
          </a:p>
          <a:p>
            <a:pPr marL="0" indent="0">
              <a:buNone/>
            </a:pPr>
            <a:r>
              <a:rPr lang="en-US" sz="2800" dirty="0">
                <a:latin typeface="Dagny OT"/>
              </a:rPr>
              <a:t>Bar Chart (data presentation + data exploration)</a:t>
            </a:r>
            <a:endParaRPr lang="en-US" sz="2800"/>
          </a:p>
          <a:p>
            <a:pPr marL="0" indent="0">
              <a:buNone/>
            </a:pPr>
            <a:r>
              <a:rPr lang="en-US" sz="2800" dirty="0">
                <a:latin typeface="Dagny OT"/>
              </a:rPr>
              <a:t>Scatterplot (data presentation + data exploration)</a:t>
            </a:r>
            <a:endParaRPr lang="en-US" sz="2800" dirty="0"/>
          </a:p>
        </p:txBody>
      </p:sp>
    </p:spTree>
    <p:extLst>
      <p:ext uri="{BB962C8B-B14F-4D97-AF65-F5344CB8AC3E}">
        <p14:creationId xmlns:p14="http://schemas.microsoft.com/office/powerpoint/2010/main" val="213933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Simple Text</a:t>
            </a:r>
          </a:p>
        </p:txBody>
      </p:sp>
      <p:sp>
        <p:nvSpPr>
          <p:cNvPr id="3" name="Content Placeholder 2"/>
          <p:cNvSpPr>
            <a:spLocks noGrp="1"/>
          </p:cNvSpPr>
          <p:nvPr>
            <p:ph idx="1"/>
          </p:nvPr>
        </p:nvSpPr>
        <p:spPr>
          <a:xfrm>
            <a:off x="581194" y="2180498"/>
            <a:ext cx="5356143" cy="4140767"/>
          </a:xfrm>
        </p:spPr>
        <p:txBody>
          <a:bodyPr>
            <a:normAutofit/>
          </a:bodyPr>
          <a:lstStyle/>
          <a:p>
            <a:pPr marL="0" indent="0">
              <a:buNone/>
            </a:pPr>
            <a:r>
              <a:rPr lang="en-CA"/>
              <a:t>One or two numbers to focus on.</a:t>
            </a:r>
          </a:p>
          <a:p>
            <a:pPr marL="0" indent="0">
              <a:buNone/>
            </a:pPr>
            <a:endParaRPr lang="en-CA" sz="500"/>
          </a:p>
          <a:p>
            <a:pPr marL="0" indent="0">
              <a:buNone/>
            </a:pPr>
            <a:r>
              <a:rPr lang="en-CA"/>
              <a:t>Good at “setting the scene”.</a:t>
            </a:r>
          </a:p>
          <a:p>
            <a:pPr marL="0" indent="0">
              <a:buNone/>
            </a:pPr>
            <a:endParaRPr lang="en-CA" sz="500"/>
          </a:p>
          <a:p>
            <a:pPr marL="0" indent="0">
              <a:buNone/>
            </a:pPr>
            <a:r>
              <a:rPr lang="en-CA"/>
              <a:t>Draws focus to an area of the report.</a:t>
            </a:r>
          </a:p>
        </p:txBody>
      </p:sp>
      <p:graphicFrame>
        <p:nvGraphicFramePr>
          <p:cNvPr id="6" name="Chart 5">
            <a:extLst>
              <a:ext uri="{FF2B5EF4-FFF2-40B4-BE49-F238E27FC236}">
                <a16:creationId xmlns:a16="http://schemas.microsoft.com/office/drawing/2014/main" id="{0012241D-DB9C-4DEF-BCAC-C89C497E4CCF}"/>
              </a:ext>
            </a:extLst>
          </p:cNvPr>
          <p:cNvGraphicFramePr/>
          <p:nvPr/>
        </p:nvGraphicFramePr>
        <p:xfrm>
          <a:off x="7042863" y="1944378"/>
          <a:ext cx="3891537" cy="245569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132D75F-C9FE-44C7-A463-46B8486E5B82}"/>
              </a:ext>
            </a:extLst>
          </p:cNvPr>
          <p:cNvSpPr txBox="1"/>
          <p:nvPr/>
        </p:nvSpPr>
        <p:spPr>
          <a:xfrm>
            <a:off x="6171676" y="4628494"/>
            <a:ext cx="5973375" cy="1692771"/>
          </a:xfrm>
          <a:prstGeom prst="rect">
            <a:avLst/>
          </a:prstGeom>
          <a:noFill/>
        </p:spPr>
        <p:txBody>
          <a:bodyPr wrap="square" rtlCol="0">
            <a:spAutoFit/>
          </a:bodyPr>
          <a:lstStyle/>
          <a:p>
            <a:pPr algn="ctr"/>
            <a:r>
              <a:rPr lang="en-US" sz="4800">
                <a:solidFill>
                  <a:srgbClr val="33CCCC"/>
                </a:solidFill>
                <a:latin typeface="Dagny OT" panose="020B0504020201020104" pitchFamily="34" charset="77"/>
              </a:rPr>
              <a:t>95% </a:t>
            </a:r>
            <a:r>
              <a:rPr lang="en-US" sz="4400">
                <a:solidFill>
                  <a:schemeClr val="tx1">
                    <a:lumMod val="50000"/>
                    <a:lumOff val="50000"/>
                  </a:schemeClr>
                </a:solidFill>
                <a:latin typeface="Dagny OT" panose="020B0504020201020104" pitchFamily="34" charset="77"/>
              </a:rPr>
              <a:t>of the population </a:t>
            </a:r>
            <a:endParaRPr lang="en-US" sz="4800">
              <a:solidFill>
                <a:schemeClr val="tx1">
                  <a:lumMod val="50000"/>
                  <a:lumOff val="50000"/>
                </a:schemeClr>
              </a:solidFill>
              <a:latin typeface="Dagny OT" panose="020B0504020201020104" pitchFamily="34" charset="77"/>
            </a:endParaRPr>
          </a:p>
          <a:p>
            <a:pPr algn="ctr"/>
            <a:r>
              <a:rPr lang="en-US" sz="2800">
                <a:solidFill>
                  <a:schemeClr val="tx1">
                    <a:lumMod val="50000"/>
                    <a:lumOff val="50000"/>
                  </a:schemeClr>
                </a:solidFill>
                <a:latin typeface="Dagny OT" panose="020B0504020201020104" pitchFamily="34" charset="77"/>
              </a:rPr>
              <a:t>drinks tea today compared to </a:t>
            </a:r>
          </a:p>
          <a:p>
            <a:pPr algn="ctr"/>
            <a:r>
              <a:rPr lang="en-US" sz="2800">
                <a:solidFill>
                  <a:srgbClr val="33CCCC"/>
                </a:solidFill>
                <a:latin typeface="Dagny OT" panose="020B0504020201020104" pitchFamily="34" charset="77"/>
              </a:rPr>
              <a:t>75% </a:t>
            </a:r>
            <a:r>
              <a:rPr lang="en-US" sz="2800">
                <a:solidFill>
                  <a:schemeClr val="tx1">
                    <a:lumMod val="50000"/>
                    <a:lumOff val="50000"/>
                  </a:schemeClr>
                </a:solidFill>
                <a:latin typeface="Dagny OT" panose="020B0504020201020104" pitchFamily="34" charset="77"/>
              </a:rPr>
              <a:t>in 2007</a:t>
            </a:r>
          </a:p>
        </p:txBody>
      </p:sp>
    </p:spTree>
    <p:extLst>
      <p:ext uri="{BB962C8B-B14F-4D97-AF65-F5344CB8AC3E}">
        <p14:creationId xmlns:p14="http://schemas.microsoft.com/office/powerpoint/2010/main" val="28578016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Table</a:t>
            </a:r>
          </a:p>
        </p:txBody>
      </p:sp>
      <p:sp>
        <p:nvSpPr>
          <p:cNvPr id="6" name="Content Placeholder 2">
            <a:extLst>
              <a:ext uri="{FF2B5EF4-FFF2-40B4-BE49-F238E27FC236}">
                <a16:creationId xmlns:a16="http://schemas.microsoft.com/office/drawing/2014/main" id="{EDE4DF68-8DCB-4F1D-B708-7E737DB806B4}"/>
              </a:ext>
            </a:extLst>
          </p:cNvPr>
          <p:cNvSpPr>
            <a:spLocks noGrp="1"/>
          </p:cNvSpPr>
          <p:nvPr>
            <p:ph idx="1"/>
          </p:nvPr>
        </p:nvSpPr>
        <p:spPr>
          <a:xfrm>
            <a:off x="581194" y="2180498"/>
            <a:ext cx="6922074" cy="4140767"/>
          </a:xfrm>
        </p:spPr>
        <p:txBody>
          <a:bodyPr>
            <a:normAutofit/>
          </a:bodyPr>
          <a:lstStyle/>
          <a:p>
            <a:pPr marL="0" indent="0" algn="just">
              <a:buNone/>
            </a:pPr>
            <a:r>
              <a:rPr lang="en-CA"/>
              <a:t>Tables interact with our </a:t>
            </a:r>
            <a:r>
              <a:rPr lang="en-CA" b="1"/>
              <a:t>verbal</a:t>
            </a:r>
            <a:r>
              <a:rPr lang="en-CA"/>
              <a:t> system, which means we </a:t>
            </a:r>
            <a:r>
              <a:rPr lang="en-CA" b="1"/>
              <a:t>read</a:t>
            </a:r>
            <a:r>
              <a:rPr lang="en-CA"/>
              <a:t> them:</a:t>
            </a:r>
          </a:p>
          <a:p>
            <a:pPr lvl="1" algn="just">
              <a:buFont typeface="Wingdings" pitchFamily="2" charset="2"/>
              <a:buChar char="§"/>
            </a:pPr>
            <a:r>
              <a:rPr lang="en-CA"/>
              <a:t>used to </a:t>
            </a:r>
            <a:r>
              <a:rPr lang="en-CA" b="1"/>
              <a:t>compare</a:t>
            </a:r>
            <a:r>
              <a:rPr lang="en-CA"/>
              <a:t> values</a:t>
            </a:r>
          </a:p>
          <a:p>
            <a:pPr lvl="1" algn="just">
              <a:buFont typeface="Wingdings" pitchFamily="2" charset="2"/>
              <a:buChar char="§"/>
            </a:pPr>
            <a:r>
              <a:rPr lang="en-CA"/>
              <a:t>audiences will look for </a:t>
            </a:r>
            <a:r>
              <a:rPr lang="en-CA" b="1"/>
              <a:t>their</a:t>
            </a:r>
            <a:r>
              <a:rPr lang="en-CA"/>
              <a:t> rows</a:t>
            </a:r>
          </a:p>
          <a:p>
            <a:pPr marL="0" indent="0" algn="just">
              <a:buNone/>
            </a:pPr>
            <a:endParaRPr lang="en-CA" sz="500"/>
          </a:p>
          <a:p>
            <a:pPr marL="0" indent="0" algn="just">
              <a:buNone/>
            </a:pPr>
            <a:r>
              <a:rPr lang="en-CA"/>
              <a:t>Table design needs to blend into background</a:t>
            </a:r>
          </a:p>
          <a:p>
            <a:pPr lvl="1" algn="just">
              <a:buFont typeface="Wingdings" pitchFamily="2" charset="2"/>
              <a:buChar char="§"/>
            </a:pPr>
            <a:r>
              <a:rPr lang="en-CA"/>
              <a:t>the data should stand out, not the borders</a:t>
            </a:r>
          </a:p>
          <a:p>
            <a:pPr lvl="1" algn="just">
              <a:buFont typeface="Wingdings" pitchFamily="2" charset="2"/>
              <a:buChar char="§"/>
            </a:pPr>
            <a:r>
              <a:rPr lang="en-CA"/>
              <a:t>dense table/data: use </a:t>
            </a:r>
            <a:r>
              <a:rPr lang="en-CA" b="1"/>
              <a:t>alternating</a:t>
            </a:r>
            <a:r>
              <a:rPr lang="en-CA"/>
              <a:t> row colour</a:t>
            </a:r>
          </a:p>
        </p:txBody>
      </p:sp>
      <p:graphicFrame>
        <p:nvGraphicFramePr>
          <p:cNvPr id="7" name="Table 6">
            <a:extLst>
              <a:ext uri="{FF2B5EF4-FFF2-40B4-BE49-F238E27FC236}">
                <a16:creationId xmlns:a16="http://schemas.microsoft.com/office/drawing/2014/main" id="{400C113E-58EA-435F-8A94-46F9B39E7966}"/>
              </a:ext>
            </a:extLst>
          </p:cNvPr>
          <p:cNvGraphicFramePr>
            <a:graphicFrameLocks noGrp="1"/>
          </p:cNvGraphicFramePr>
          <p:nvPr/>
        </p:nvGraphicFramePr>
        <p:xfrm>
          <a:off x="7503268" y="2164550"/>
          <a:ext cx="3944103" cy="1463040"/>
        </p:xfrm>
        <a:graphic>
          <a:graphicData uri="http://schemas.openxmlformats.org/drawingml/2006/table">
            <a:tbl>
              <a:tblPr firstRow="1" bandRow="1">
                <a:tableStyleId>{073A0DAA-6AF3-43AB-8588-CEC1D06C72B9}</a:tableStyleId>
              </a:tblPr>
              <a:tblGrid>
                <a:gridCol w="1314701">
                  <a:extLst>
                    <a:ext uri="{9D8B030D-6E8A-4147-A177-3AD203B41FA5}">
                      <a16:colId xmlns:a16="http://schemas.microsoft.com/office/drawing/2014/main" val="1778181859"/>
                    </a:ext>
                  </a:extLst>
                </a:gridCol>
                <a:gridCol w="1314701">
                  <a:extLst>
                    <a:ext uri="{9D8B030D-6E8A-4147-A177-3AD203B41FA5}">
                      <a16:colId xmlns:a16="http://schemas.microsoft.com/office/drawing/2014/main" val="1661784330"/>
                    </a:ext>
                  </a:extLst>
                </a:gridCol>
                <a:gridCol w="1314701">
                  <a:extLst>
                    <a:ext uri="{9D8B030D-6E8A-4147-A177-3AD203B41FA5}">
                      <a16:colId xmlns:a16="http://schemas.microsoft.com/office/drawing/2014/main" val="3851005272"/>
                    </a:ext>
                  </a:extLst>
                </a:gridCol>
              </a:tblGrid>
              <a:tr h="291247">
                <a:tc>
                  <a:txBody>
                    <a:bodyPr/>
                    <a:lstStyle/>
                    <a:p>
                      <a:r>
                        <a:rPr lang="en-US" b="0" i="0">
                          <a:latin typeface="Dagny OT" panose="020B0504020201020104" pitchFamily="34" charset="77"/>
                        </a:rPr>
                        <a:t>Name</a:t>
                      </a:r>
                    </a:p>
                  </a:txBody>
                  <a:tcPr/>
                </a:tc>
                <a:tc>
                  <a:txBody>
                    <a:bodyPr/>
                    <a:lstStyle/>
                    <a:p>
                      <a:r>
                        <a:rPr lang="en-US" b="0" i="0">
                          <a:latin typeface="Dagny OT" panose="020B0504020201020104" pitchFamily="34" charset="77"/>
                        </a:rPr>
                        <a:t>Last Year</a:t>
                      </a:r>
                    </a:p>
                  </a:txBody>
                  <a:tcPr/>
                </a:tc>
                <a:tc>
                  <a:txBody>
                    <a:bodyPr/>
                    <a:lstStyle/>
                    <a:p>
                      <a:r>
                        <a:rPr lang="en-US" b="0" i="0">
                          <a:latin typeface="Dagny OT" panose="020B0504020201020104" pitchFamily="34" charset="77"/>
                        </a:rPr>
                        <a:t>This Year</a:t>
                      </a:r>
                    </a:p>
                  </a:txBody>
                  <a:tcPr/>
                </a:tc>
                <a:extLst>
                  <a:ext uri="{0D108BD9-81ED-4DB2-BD59-A6C34878D82A}">
                    <a16:rowId xmlns:a16="http://schemas.microsoft.com/office/drawing/2014/main" val="1774576630"/>
                  </a:ext>
                </a:extLst>
              </a:tr>
              <a:tr h="291247">
                <a:tc>
                  <a:txBody>
                    <a:bodyPr/>
                    <a:lstStyle/>
                    <a:p>
                      <a:r>
                        <a:rPr lang="en-US" b="0" i="0">
                          <a:latin typeface="Dagny OT" panose="020B0504020201020104" pitchFamily="34" charset="77"/>
                        </a:rPr>
                        <a:t>Bob</a:t>
                      </a:r>
                    </a:p>
                  </a:txBody>
                  <a:tcPr/>
                </a:tc>
                <a:tc>
                  <a:txBody>
                    <a:bodyPr/>
                    <a:lstStyle/>
                    <a:p>
                      <a:pPr algn="r"/>
                      <a:r>
                        <a:rPr lang="en-US" b="0" i="0">
                          <a:latin typeface="Dagny OT" panose="020B0504020201020104" pitchFamily="34" charset="77"/>
                        </a:rPr>
                        <a:t>20</a:t>
                      </a:r>
                    </a:p>
                  </a:txBody>
                  <a:tcPr/>
                </a:tc>
                <a:tc>
                  <a:txBody>
                    <a:bodyPr/>
                    <a:lstStyle/>
                    <a:p>
                      <a:pPr algn="r"/>
                      <a:r>
                        <a:rPr lang="en-US" b="0" i="0">
                          <a:latin typeface="Dagny OT" panose="020B0504020201020104" pitchFamily="34" charset="77"/>
                        </a:rPr>
                        <a:t>30</a:t>
                      </a:r>
                    </a:p>
                  </a:txBody>
                  <a:tcPr/>
                </a:tc>
                <a:extLst>
                  <a:ext uri="{0D108BD9-81ED-4DB2-BD59-A6C34878D82A}">
                    <a16:rowId xmlns:a16="http://schemas.microsoft.com/office/drawing/2014/main" val="3361584318"/>
                  </a:ext>
                </a:extLst>
              </a:tr>
              <a:tr h="291247">
                <a:tc>
                  <a:txBody>
                    <a:bodyPr/>
                    <a:lstStyle/>
                    <a:p>
                      <a:r>
                        <a:rPr lang="en-US" b="0" i="0">
                          <a:latin typeface="Dagny OT" panose="020B0504020201020104" pitchFamily="34" charset="77"/>
                        </a:rPr>
                        <a:t>Fred</a:t>
                      </a:r>
                    </a:p>
                  </a:txBody>
                  <a:tcPr/>
                </a:tc>
                <a:tc>
                  <a:txBody>
                    <a:bodyPr/>
                    <a:lstStyle/>
                    <a:p>
                      <a:pPr algn="r"/>
                      <a:r>
                        <a:rPr lang="en-US" b="0" i="0">
                          <a:latin typeface="Dagny OT" panose="020B0504020201020104" pitchFamily="34" charset="77"/>
                        </a:rPr>
                        <a:t>30</a:t>
                      </a:r>
                    </a:p>
                  </a:txBody>
                  <a:tcPr/>
                </a:tc>
                <a:tc>
                  <a:txBody>
                    <a:bodyPr/>
                    <a:lstStyle/>
                    <a:p>
                      <a:pPr algn="r"/>
                      <a:r>
                        <a:rPr lang="en-US" b="0" i="0">
                          <a:latin typeface="Dagny OT" panose="020B0504020201020104" pitchFamily="34" charset="77"/>
                        </a:rPr>
                        <a:t>40</a:t>
                      </a:r>
                    </a:p>
                  </a:txBody>
                  <a:tcPr/>
                </a:tc>
                <a:extLst>
                  <a:ext uri="{0D108BD9-81ED-4DB2-BD59-A6C34878D82A}">
                    <a16:rowId xmlns:a16="http://schemas.microsoft.com/office/drawing/2014/main" val="1316516947"/>
                  </a:ext>
                </a:extLst>
              </a:tr>
              <a:tr h="291247">
                <a:tc>
                  <a:txBody>
                    <a:bodyPr/>
                    <a:lstStyle/>
                    <a:p>
                      <a:r>
                        <a:rPr lang="en-US" b="0" i="0">
                          <a:latin typeface="Dagny OT" panose="020B0504020201020104" pitchFamily="34" charset="77"/>
                        </a:rPr>
                        <a:t>George</a:t>
                      </a:r>
                    </a:p>
                  </a:txBody>
                  <a:tcPr/>
                </a:tc>
                <a:tc>
                  <a:txBody>
                    <a:bodyPr/>
                    <a:lstStyle/>
                    <a:p>
                      <a:pPr algn="r"/>
                      <a:r>
                        <a:rPr lang="en-US" b="0" i="0">
                          <a:latin typeface="Dagny OT" panose="020B0504020201020104" pitchFamily="34" charset="77"/>
                        </a:rPr>
                        <a:t>10</a:t>
                      </a:r>
                    </a:p>
                  </a:txBody>
                  <a:tcPr/>
                </a:tc>
                <a:tc>
                  <a:txBody>
                    <a:bodyPr/>
                    <a:lstStyle/>
                    <a:p>
                      <a:pPr algn="r"/>
                      <a:r>
                        <a:rPr lang="en-US" b="0" i="0">
                          <a:latin typeface="Dagny OT" panose="020B0504020201020104" pitchFamily="34" charset="77"/>
                        </a:rPr>
                        <a:t>15</a:t>
                      </a:r>
                    </a:p>
                  </a:txBody>
                  <a:tcPr/>
                </a:tc>
                <a:extLst>
                  <a:ext uri="{0D108BD9-81ED-4DB2-BD59-A6C34878D82A}">
                    <a16:rowId xmlns:a16="http://schemas.microsoft.com/office/drawing/2014/main" val="2982423121"/>
                  </a:ext>
                </a:extLst>
              </a:tr>
            </a:tbl>
          </a:graphicData>
        </a:graphic>
      </p:graphicFrame>
      <p:graphicFrame>
        <p:nvGraphicFramePr>
          <p:cNvPr id="8" name="Table 7">
            <a:extLst>
              <a:ext uri="{FF2B5EF4-FFF2-40B4-BE49-F238E27FC236}">
                <a16:creationId xmlns:a16="http://schemas.microsoft.com/office/drawing/2014/main" id="{6DB984C0-6803-4FEA-969F-2E0D34FB2D03}"/>
              </a:ext>
            </a:extLst>
          </p:cNvPr>
          <p:cNvGraphicFramePr>
            <a:graphicFrameLocks noGrp="1"/>
          </p:cNvGraphicFramePr>
          <p:nvPr/>
        </p:nvGraphicFramePr>
        <p:xfrm>
          <a:off x="7503268" y="4250881"/>
          <a:ext cx="3944103" cy="1463040"/>
        </p:xfrm>
        <a:graphic>
          <a:graphicData uri="http://schemas.openxmlformats.org/drawingml/2006/table">
            <a:tbl>
              <a:tblPr firstRow="1"/>
              <a:tblGrid>
                <a:gridCol w="1039589">
                  <a:extLst>
                    <a:ext uri="{9D8B030D-6E8A-4147-A177-3AD203B41FA5}">
                      <a16:colId xmlns:a16="http://schemas.microsoft.com/office/drawing/2014/main" val="1778181859"/>
                    </a:ext>
                  </a:extLst>
                </a:gridCol>
                <a:gridCol w="275112">
                  <a:extLst>
                    <a:ext uri="{9D8B030D-6E8A-4147-A177-3AD203B41FA5}">
                      <a16:colId xmlns:a16="http://schemas.microsoft.com/office/drawing/2014/main" val="3058649322"/>
                    </a:ext>
                  </a:extLst>
                </a:gridCol>
                <a:gridCol w="1314701">
                  <a:extLst>
                    <a:ext uri="{9D8B030D-6E8A-4147-A177-3AD203B41FA5}">
                      <a16:colId xmlns:a16="http://schemas.microsoft.com/office/drawing/2014/main" val="1661784330"/>
                    </a:ext>
                  </a:extLst>
                </a:gridCol>
                <a:gridCol w="1314701">
                  <a:extLst>
                    <a:ext uri="{9D8B030D-6E8A-4147-A177-3AD203B41FA5}">
                      <a16:colId xmlns:a16="http://schemas.microsoft.com/office/drawing/2014/main" val="3851005272"/>
                    </a:ext>
                  </a:extLst>
                </a:gridCol>
              </a:tblGrid>
              <a:tr h="291247">
                <a:tc>
                  <a:txBody>
                    <a:bodyPr/>
                    <a:lstStyle/>
                    <a:p>
                      <a:pPr algn="ctr"/>
                      <a:r>
                        <a:rPr lang="en-US" b="1" i="0">
                          <a:latin typeface="Dagny OT" panose="020B0504020201020104" pitchFamily="34" charset="77"/>
                        </a:rPr>
                        <a:t>Name</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mpd="sng">
                      <a:noFill/>
                      <a:prstDash val="soli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1" i="0">
                        <a:latin typeface="Dagny OT" panose="020B0504020201020104" pitchFamily="34" charset="77"/>
                      </a:endParaRPr>
                    </a:p>
                  </a:txBody>
                  <a:tcPr>
                    <a:lnL w="12700" cap="flat" cmpd="sng" algn="ctr">
                      <a:solidFill>
                        <a:schemeClr val="bg1">
                          <a:lumMod val="85000"/>
                        </a:schemeClr>
                      </a:solidFill>
                      <a:prstDash val="solid"/>
                      <a:round/>
                      <a:headEnd type="none" w="med" len="med"/>
                      <a:tailEnd type="none" w="med" len="med"/>
                    </a:lnL>
                    <a:lnR w="12700" cmpd="sng">
                      <a:noFill/>
                      <a:prstDash val="solid"/>
                    </a:lnR>
                    <a:lnT w="12700" cmpd="sng">
                      <a:noFill/>
                      <a:prstDash val="soli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0">
                          <a:latin typeface="Dagny OT" panose="020B0504020201020104" pitchFamily="34" charset="77"/>
                        </a:rPr>
                        <a:t>Last Year</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mpd="sng">
                      <a:noFill/>
                      <a:prstDash val="soli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i="0">
                          <a:latin typeface="Dagny OT" panose="020B0504020201020104" pitchFamily="34" charset="77"/>
                        </a:rPr>
                        <a:t>This Year</a:t>
                      </a:r>
                    </a:p>
                  </a:txBody>
                  <a:tcPr>
                    <a:lnL w="12700" cap="flat" cmpd="sng" algn="ctr">
                      <a:solidFill>
                        <a:schemeClr val="bg1">
                          <a:lumMod val="85000"/>
                        </a:schemeClr>
                      </a:solidFill>
                      <a:prstDash val="solid"/>
                      <a:round/>
                      <a:headEnd type="none" w="med" len="med"/>
                      <a:tailEnd type="none" w="med" len="med"/>
                    </a:lnL>
                    <a:lnR w="12700" cmpd="sng">
                      <a:noFill/>
                      <a:prstDash val="solid"/>
                    </a:lnR>
                    <a:lnT w="12700" cmpd="sng">
                      <a:noFill/>
                      <a:prstDash val="soli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4576630"/>
                  </a:ext>
                </a:extLst>
              </a:tr>
              <a:tr h="291247">
                <a:tc>
                  <a:txBody>
                    <a:bodyPr/>
                    <a:lstStyle/>
                    <a:p>
                      <a:pPr algn="ctr"/>
                      <a:r>
                        <a:rPr lang="en-US" b="0" i="0">
                          <a:latin typeface="Dagny OT" panose="020B0504020201020104" pitchFamily="34" charset="77"/>
                        </a:rPr>
                        <a:t>Bob</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i="0">
                        <a:latin typeface="Dagny OT" panose="020B0504020201020104" pitchFamily="34" charset="77"/>
                      </a:endParaRPr>
                    </a:p>
                  </a:txBody>
                  <a:tcPr>
                    <a:lnL w="12700" cap="flat" cmpd="sng" algn="ctr">
                      <a:solidFill>
                        <a:schemeClr val="bg1">
                          <a:lumMod val="85000"/>
                        </a:schemeClr>
                      </a:solidFill>
                      <a:prstDash val="solid"/>
                      <a:round/>
                      <a:headEnd type="none" w="med" len="med"/>
                      <a:tailEnd type="none" w="med" len="med"/>
                    </a:lnL>
                    <a:lnR w="12700" cmpd="sng">
                      <a:noFill/>
                      <a:prstDash val="soli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a:latin typeface="Dagny OT" panose="020B0504020201020104" pitchFamily="34" charset="77"/>
                        </a:rPr>
                        <a:t>20</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a:latin typeface="Dagny OT" panose="020B0504020201020104" pitchFamily="34" charset="77"/>
                        </a:rPr>
                        <a:t>30</a:t>
                      </a:r>
                    </a:p>
                  </a:txBody>
                  <a:tcPr>
                    <a:lnL w="12700" cap="flat" cmpd="sng" algn="ctr">
                      <a:solidFill>
                        <a:schemeClr val="bg1">
                          <a:lumMod val="85000"/>
                        </a:schemeClr>
                      </a:solidFill>
                      <a:prstDash val="solid"/>
                      <a:round/>
                      <a:headEnd type="none" w="med" len="med"/>
                      <a:tailEnd type="none" w="med" len="med"/>
                    </a:lnL>
                    <a:lnR w="12700" cmpd="sng">
                      <a:noFill/>
                      <a:prstDash val="soli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1584318"/>
                  </a:ext>
                </a:extLst>
              </a:tr>
              <a:tr h="291247">
                <a:tc>
                  <a:txBody>
                    <a:bodyPr/>
                    <a:lstStyle/>
                    <a:p>
                      <a:pPr algn="ctr"/>
                      <a:r>
                        <a:rPr lang="en-US" b="0" i="0">
                          <a:latin typeface="Dagny OT" panose="020B0504020201020104" pitchFamily="34" charset="77"/>
                        </a:rPr>
                        <a:t>Fred</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b="0" i="0">
                        <a:latin typeface="Dagny OT" panose="020B0504020201020104" pitchFamily="34" charset="77"/>
                      </a:endParaRPr>
                    </a:p>
                  </a:txBody>
                  <a:tcPr>
                    <a:lnL w="12700" cap="flat" cmpd="sng" algn="ctr">
                      <a:solidFill>
                        <a:schemeClr val="bg1">
                          <a:lumMod val="85000"/>
                        </a:schemeClr>
                      </a:solidFill>
                      <a:prstDash val="solid"/>
                      <a:round/>
                      <a:headEnd type="none" w="med" len="med"/>
                      <a:tailEnd type="none" w="med" len="med"/>
                    </a:lnL>
                    <a:lnR w="12700" cmpd="sng">
                      <a:noFill/>
                      <a:prstDash val="soli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a:latin typeface="Dagny OT" panose="020B0504020201020104" pitchFamily="34" charset="77"/>
                        </a:rPr>
                        <a:t>30</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i="0">
                          <a:latin typeface="Dagny OT" panose="020B0504020201020104" pitchFamily="34" charset="77"/>
                        </a:rPr>
                        <a:t>40</a:t>
                      </a:r>
                    </a:p>
                  </a:txBody>
                  <a:tcPr>
                    <a:lnL w="12700" cap="flat" cmpd="sng" algn="ctr">
                      <a:solidFill>
                        <a:schemeClr val="bg1">
                          <a:lumMod val="85000"/>
                        </a:schemeClr>
                      </a:solidFill>
                      <a:prstDash val="solid"/>
                      <a:round/>
                      <a:headEnd type="none" w="med" len="med"/>
                      <a:tailEnd type="none" w="med" len="med"/>
                    </a:lnL>
                    <a:lnR w="12700" cmpd="sng">
                      <a:noFill/>
                      <a:prstDash val="soli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6516947"/>
                  </a:ext>
                </a:extLst>
              </a:tr>
              <a:tr h="291247">
                <a:tc>
                  <a:txBody>
                    <a:bodyPr/>
                    <a:lstStyle/>
                    <a:p>
                      <a:pPr algn="ctr"/>
                      <a:r>
                        <a:rPr lang="en-US" b="0" i="0">
                          <a:latin typeface="Dagny OT" panose="020B0504020201020104" pitchFamily="34" charset="77"/>
                        </a:rPr>
                        <a:t>George</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en-US" b="0" i="0">
                        <a:latin typeface="Dagny OT" panose="020B0504020201020104" pitchFamily="34" charset="77"/>
                      </a:endParaRPr>
                    </a:p>
                  </a:txBody>
                  <a:tcPr>
                    <a:lnL w="12700" cap="flat" cmpd="sng" algn="ctr">
                      <a:solidFill>
                        <a:schemeClr val="bg1">
                          <a:lumMod val="85000"/>
                        </a:schemeClr>
                      </a:solidFill>
                      <a:prstDash val="solid"/>
                      <a:round/>
                      <a:headEnd type="none" w="med" len="med"/>
                      <a:tailEnd type="none" w="med" len="med"/>
                    </a:lnL>
                    <a:lnR w="12700" cmpd="sng">
                      <a:noFill/>
                      <a:prstDash val="solid"/>
                    </a:lnR>
                    <a:lnT w="12700" cap="flat" cmpd="sng" algn="ctr">
                      <a:solidFill>
                        <a:schemeClr val="bg1">
                          <a:lumMod val="8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b="0" i="0">
                          <a:latin typeface="Dagny OT" panose="020B0504020201020104" pitchFamily="34" charset="77"/>
                        </a:rPr>
                        <a:t>10</a:t>
                      </a:r>
                    </a:p>
                  </a:txBody>
                  <a:tcPr>
                    <a:lnL w="12700" cmpd="sng">
                      <a:noFill/>
                      <a:prstDash val="soli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b="0" i="0">
                          <a:latin typeface="Dagny OT" panose="020B0504020201020104" pitchFamily="34" charset="77"/>
                        </a:rPr>
                        <a:t>15</a:t>
                      </a:r>
                    </a:p>
                  </a:txBody>
                  <a:tcPr>
                    <a:lnL w="12700" cap="flat" cmpd="sng" algn="ctr">
                      <a:solidFill>
                        <a:schemeClr val="bg1">
                          <a:lumMod val="85000"/>
                        </a:schemeClr>
                      </a:solidFill>
                      <a:prstDash val="solid"/>
                      <a:round/>
                      <a:headEnd type="none" w="med" len="med"/>
                      <a:tailEnd type="none" w="med" len="med"/>
                    </a:lnL>
                    <a:lnR w="12700" cmpd="sng">
                      <a:noFill/>
                      <a:prstDash val="solid"/>
                    </a:lnR>
                    <a:lnT w="12700" cap="flat" cmpd="sng" algn="ctr">
                      <a:solidFill>
                        <a:schemeClr val="bg1">
                          <a:lumMod val="85000"/>
                        </a:schemeClr>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82423121"/>
                  </a:ext>
                </a:extLst>
              </a:tr>
            </a:tbl>
          </a:graphicData>
        </a:graphic>
      </p:graphicFrame>
    </p:spTree>
    <p:extLst>
      <p:ext uri="{BB962C8B-B14F-4D97-AF65-F5344CB8AC3E}">
        <p14:creationId xmlns:p14="http://schemas.microsoft.com/office/powerpoint/2010/main" val="1258567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Table Heatmap</a:t>
            </a:r>
          </a:p>
        </p:txBody>
      </p:sp>
      <p:sp>
        <p:nvSpPr>
          <p:cNvPr id="6" name="Content Placeholder 2">
            <a:extLst>
              <a:ext uri="{FF2B5EF4-FFF2-40B4-BE49-F238E27FC236}">
                <a16:creationId xmlns:a16="http://schemas.microsoft.com/office/drawing/2014/main" id="{E8721A39-C73E-477C-8C74-939A30FF1CDC}"/>
              </a:ext>
            </a:extLst>
          </p:cNvPr>
          <p:cNvSpPr>
            <a:spLocks noGrp="1"/>
          </p:cNvSpPr>
          <p:nvPr>
            <p:ph idx="1"/>
          </p:nvPr>
        </p:nvSpPr>
        <p:spPr>
          <a:xfrm>
            <a:off x="581194" y="2180498"/>
            <a:ext cx="6996765" cy="4140767"/>
          </a:xfrm>
        </p:spPr>
        <p:txBody>
          <a:bodyPr>
            <a:normAutofit/>
          </a:bodyPr>
          <a:lstStyle/>
          <a:p>
            <a:pPr marL="0" indent="0" algn="just">
              <a:buNone/>
            </a:pPr>
            <a:r>
              <a:rPr lang="en-CA"/>
              <a:t>Leverage colour to convey magnitude</a:t>
            </a:r>
          </a:p>
          <a:p>
            <a:pPr lvl="1" algn="just">
              <a:buFont typeface="Wingdings" pitchFamily="2" charset="2"/>
              <a:buChar char="§"/>
            </a:pPr>
            <a:r>
              <a:rPr lang="en-CA"/>
              <a:t>use </a:t>
            </a:r>
            <a:r>
              <a:rPr lang="en-CA" b="1"/>
              <a:t>single colour saturation </a:t>
            </a:r>
            <a:r>
              <a:rPr lang="en-CA"/>
              <a:t>rather than differentiation (different colours)</a:t>
            </a:r>
          </a:p>
          <a:p>
            <a:pPr lvl="1" algn="just">
              <a:buFont typeface="Wingdings" pitchFamily="2" charset="2"/>
              <a:buChar char="§"/>
            </a:pPr>
            <a:r>
              <a:rPr lang="en-CA"/>
              <a:t>with a legend (white = low, blue = high), numbers can be removed without altering the message</a:t>
            </a:r>
          </a:p>
        </p:txBody>
      </p:sp>
      <p:pic>
        <p:nvPicPr>
          <p:cNvPr id="11" name="Picture 10">
            <a:extLst>
              <a:ext uri="{FF2B5EF4-FFF2-40B4-BE49-F238E27FC236}">
                <a16:creationId xmlns:a16="http://schemas.microsoft.com/office/drawing/2014/main" id="{75558165-E1D5-45CF-AE6E-0FDFDB0F4BFF}"/>
              </a:ext>
            </a:extLst>
          </p:cNvPr>
          <p:cNvPicPr>
            <a:picLocks noChangeAspect="1"/>
          </p:cNvPicPr>
          <p:nvPr/>
        </p:nvPicPr>
        <p:blipFill>
          <a:blip r:embed="rId3"/>
          <a:stretch>
            <a:fillRect/>
          </a:stretch>
        </p:blipFill>
        <p:spPr>
          <a:xfrm>
            <a:off x="7674897" y="1923393"/>
            <a:ext cx="3935908" cy="4397872"/>
          </a:xfrm>
          <a:prstGeom prst="rect">
            <a:avLst/>
          </a:prstGeom>
        </p:spPr>
      </p:pic>
    </p:spTree>
    <p:extLst>
      <p:ext uri="{BB962C8B-B14F-4D97-AF65-F5344CB8AC3E}">
        <p14:creationId xmlns:p14="http://schemas.microsoft.com/office/powerpoint/2010/main" val="11448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67E0E1-8C51-42F9-B149-9214F523AF7C}"/>
              </a:ext>
            </a:extLst>
          </p:cNvPr>
          <p:cNvSpPr>
            <a:spLocks noGrp="1"/>
          </p:cNvSpPr>
          <p:nvPr>
            <p:ph type="title"/>
          </p:nvPr>
        </p:nvSpPr>
        <p:spPr/>
        <p:txBody>
          <a:bodyPr/>
          <a:lstStyle/>
          <a:p>
            <a:r>
              <a:rPr lang="en-US"/>
              <a:t>Scatterplot</a:t>
            </a:r>
          </a:p>
        </p:txBody>
      </p:sp>
      <p:sp>
        <p:nvSpPr>
          <p:cNvPr id="6" name="Content Placeholder 2">
            <a:extLst>
              <a:ext uri="{FF2B5EF4-FFF2-40B4-BE49-F238E27FC236}">
                <a16:creationId xmlns:a16="http://schemas.microsoft.com/office/drawing/2014/main" id="{4C27A651-DB95-49D1-B7D5-9239FCFDF149}"/>
              </a:ext>
            </a:extLst>
          </p:cNvPr>
          <p:cNvSpPr>
            <a:spLocks noGrp="1"/>
          </p:cNvSpPr>
          <p:nvPr>
            <p:ph idx="1"/>
          </p:nvPr>
        </p:nvSpPr>
        <p:spPr>
          <a:xfrm>
            <a:off x="581195" y="2180498"/>
            <a:ext cx="7300704" cy="4140767"/>
          </a:xfrm>
        </p:spPr>
        <p:txBody>
          <a:bodyPr>
            <a:normAutofit/>
          </a:bodyPr>
          <a:lstStyle/>
          <a:p>
            <a:pPr marL="0" indent="0" algn="just">
              <a:buNone/>
            </a:pPr>
            <a:r>
              <a:rPr lang="en-CA"/>
              <a:t>Show relationship between 2 variables (</a:t>
            </a:r>
            <a:r>
              <a:rPr lang="en-CA" b="1"/>
              <a:t>scatterplot</a:t>
            </a:r>
            <a:r>
              <a:rPr lang="en-CA"/>
              <a:t>) or 3 variables (</a:t>
            </a:r>
            <a:r>
              <a:rPr lang="en-CA" b="1"/>
              <a:t>bubble plot</a:t>
            </a:r>
            <a:r>
              <a:rPr lang="en-CA"/>
              <a:t>)</a:t>
            </a:r>
          </a:p>
          <a:p>
            <a:pPr lvl="1" algn="just">
              <a:buFont typeface="Wingdings" pitchFamily="2" charset="2"/>
              <a:buChar char="§"/>
            </a:pPr>
            <a:r>
              <a:rPr lang="en-CA"/>
              <a:t>use average lines (dotted lines) to provide context</a:t>
            </a:r>
          </a:p>
          <a:p>
            <a:pPr lvl="1" algn="just">
              <a:buFont typeface="Wingdings" pitchFamily="2" charset="2"/>
              <a:buChar char="§"/>
            </a:pPr>
            <a:r>
              <a:rPr lang="en-CA"/>
              <a:t>far fewer options in Power BI than Excel</a:t>
            </a:r>
          </a:p>
          <a:p>
            <a:pPr lvl="1" algn="just">
              <a:buFont typeface="Wingdings" pitchFamily="2" charset="2"/>
              <a:buChar char="§"/>
            </a:pPr>
            <a:r>
              <a:rPr lang="en-CA"/>
              <a:t>consider using groupings to add clarity (e.g. </a:t>
            </a:r>
            <a:r>
              <a:rPr lang="en-CA" b="1"/>
              <a:t>colour gradients</a:t>
            </a:r>
            <a:r>
              <a:rPr lang="en-CA"/>
              <a:t>)</a:t>
            </a:r>
          </a:p>
        </p:txBody>
      </p:sp>
      <p:pic>
        <p:nvPicPr>
          <p:cNvPr id="7" name="Picture 6">
            <a:extLst>
              <a:ext uri="{FF2B5EF4-FFF2-40B4-BE49-F238E27FC236}">
                <a16:creationId xmlns:a16="http://schemas.microsoft.com/office/drawing/2014/main" id="{0C31420C-A743-4344-9262-38F47A47B793}"/>
              </a:ext>
            </a:extLst>
          </p:cNvPr>
          <p:cNvPicPr>
            <a:picLocks noChangeAspect="1"/>
          </p:cNvPicPr>
          <p:nvPr/>
        </p:nvPicPr>
        <p:blipFill>
          <a:blip r:embed="rId3"/>
          <a:stretch>
            <a:fillRect/>
          </a:stretch>
        </p:blipFill>
        <p:spPr>
          <a:xfrm>
            <a:off x="8178463" y="2370999"/>
            <a:ext cx="3432342" cy="3950266"/>
          </a:xfrm>
          <a:prstGeom prst="rect">
            <a:avLst/>
          </a:prstGeom>
        </p:spPr>
      </p:pic>
      <p:sp>
        <p:nvSpPr>
          <p:cNvPr id="8" name="TextBox 7">
            <a:extLst>
              <a:ext uri="{FF2B5EF4-FFF2-40B4-BE49-F238E27FC236}">
                <a16:creationId xmlns:a16="http://schemas.microsoft.com/office/drawing/2014/main" id="{A55D6BA0-E2B1-487A-84F1-EEB6B1E2C2AA}"/>
              </a:ext>
            </a:extLst>
          </p:cNvPr>
          <p:cNvSpPr txBox="1"/>
          <p:nvPr/>
        </p:nvSpPr>
        <p:spPr>
          <a:xfrm>
            <a:off x="7881899" y="1826555"/>
            <a:ext cx="3728906" cy="707886"/>
          </a:xfrm>
          <a:prstGeom prst="rect">
            <a:avLst/>
          </a:prstGeom>
          <a:noFill/>
        </p:spPr>
        <p:txBody>
          <a:bodyPr wrap="none" rtlCol="0">
            <a:spAutoFit/>
          </a:bodyPr>
          <a:lstStyle/>
          <a:p>
            <a:pPr algn="ctr"/>
            <a:r>
              <a:rPr lang="en-US" sz="2000">
                <a:solidFill>
                  <a:schemeClr val="bg1">
                    <a:lumMod val="50000"/>
                  </a:schemeClr>
                </a:solidFill>
                <a:latin typeface="Dagny OT" panose="020B0504020201020104" pitchFamily="34" charset="77"/>
              </a:rPr>
              <a:t>How long should the perfect cup </a:t>
            </a:r>
            <a:br>
              <a:rPr lang="en-US" sz="2000">
                <a:solidFill>
                  <a:schemeClr val="bg1">
                    <a:lumMod val="50000"/>
                  </a:schemeClr>
                </a:solidFill>
                <a:latin typeface="Dagny OT" panose="020B0504020201020104" pitchFamily="34" charset="77"/>
              </a:rPr>
            </a:br>
            <a:r>
              <a:rPr lang="en-US" sz="2000">
                <a:solidFill>
                  <a:schemeClr val="bg1">
                    <a:lumMod val="50000"/>
                  </a:schemeClr>
                </a:solidFill>
                <a:latin typeface="Dagny OT" panose="020B0504020201020104" pitchFamily="34" charset="77"/>
              </a:rPr>
              <a:t>of tea be steeped?</a:t>
            </a:r>
          </a:p>
        </p:txBody>
      </p:sp>
    </p:spTree>
    <p:extLst>
      <p:ext uri="{BB962C8B-B14F-4D97-AF65-F5344CB8AC3E}">
        <p14:creationId xmlns:p14="http://schemas.microsoft.com/office/powerpoint/2010/main" val="2482126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Dividend">
  <a:themeElements>
    <a:clrScheme name="Custom 11">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D55816"/>
      </a:hlink>
      <a:folHlink>
        <a:srgbClr val="B26B02"/>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8e51f69-d585-4695-9488-9f1e0dda2451">
      <Terms xmlns="http://schemas.microsoft.com/office/infopath/2007/PartnerControls"/>
    </lcf76f155ced4ddcb4097134ff3c332f>
    <TaxCatchAll xmlns="8af2e75b-a049-4411-93ed-ab3193f50e0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C320AD1FA7AF49AD3F65A6C6282314" ma:contentTypeVersion="13" ma:contentTypeDescription="Create a new document." ma:contentTypeScope="" ma:versionID="0b490748f079ae88b68d0b45c00d4d5e">
  <xsd:schema xmlns:xsd="http://www.w3.org/2001/XMLSchema" xmlns:xs="http://www.w3.org/2001/XMLSchema" xmlns:p="http://schemas.microsoft.com/office/2006/metadata/properties" xmlns:ns2="48e51f69-d585-4695-9488-9f1e0dda2451" xmlns:ns3="8af2e75b-a049-4411-93ed-ab3193f50e08" targetNamespace="http://schemas.microsoft.com/office/2006/metadata/properties" ma:root="true" ma:fieldsID="fb0a8822ad2523c0ac6614f4b86ca9cc" ns2:_="" ns3:_="">
    <xsd:import namespace="48e51f69-d585-4695-9488-9f1e0dda2451"/>
    <xsd:import namespace="8af2e75b-a049-4411-93ed-ab3193f50e08"/>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e51f69-d585-4695-9488-9f1e0dda24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697c125e-d6d8-4378-9252-3cf41b42e99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af2e75b-a049-4411-93ed-ab3193f50e0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cfb195f3-8cc8-4cd2-8a7d-b59319b37a0f}" ma:internalName="TaxCatchAll" ma:showField="CatchAllData" ma:web="8af2e75b-a049-4411-93ed-ab3193f50e0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DC264-CFF2-4234-A17E-9BCF5601879B}">
  <ds:schemaRefs>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http://schemas.microsoft.com/office/infopath/2007/PartnerControls"/>
    <ds:schemaRef ds:uri="8af2e75b-a049-4411-93ed-ab3193f50e08"/>
    <ds:schemaRef ds:uri="48e51f69-d585-4695-9488-9f1e0dda2451"/>
    <ds:schemaRef ds:uri="http://purl.org/dc/terms/"/>
  </ds:schemaRefs>
</ds:datastoreItem>
</file>

<file path=customXml/itemProps2.xml><?xml version="1.0" encoding="utf-8"?>
<ds:datastoreItem xmlns:ds="http://schemas.openxmlformats.org/officeDocument/2006/customXml" ds:itemID="{5A0F0741-6D81-4D26-AFB9-F349200AEC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e51f69-d585-4695-9488-9f1e0dda2451"/>
    <ds:schemaRef ds:uri="8af2e75b-a049-4411-93ed-ab3193f50e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371250-3F0A-4DD7-960E-8A2D865DFF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5269</TotalTime>
  <Words>1857</Words>
  <Application>Microsoft Macintosh PowerPoint</Application>
  <PresentationFormat>Widescreen</PresentationFormat>
  <Paragraphs>384</Paragraphs>
  <Slides>35</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Cambria Math</vt:lpstr>
      <vt:lpstr>Courier</vt:lpstr>
      <vt:lpstr>Dagny OT</vt:lpstr>
      <vt:lpstr>Gill Sans MT</vt:lpstr>
      <vt:lpstr>Helvetica</vt:lpstr>
      <vt:lpstr>Helvetica Light</vt:lpstr>
      <vt:lpstr>Tw Cen MT</vt:lpstr>
      <vt:lpstr>Wingdings</vt:lpstr>
      <vt:lpstr>Wingdings 2</vt:lpstr>
      <vt:lpstr>Dividend</vt:lpstr>
      <vt:lpstr>MATCHING VISUALIZATIONS TO DATA</vt:lpstr>
      <vt:lpstr>Matching Visualizations to Data</vt:lpstr>
      <vt:lpstr>Matching visualizations to data</vt:lpstr>
      <vt:lpstr>VISUALIZATION CATALOGUE</vt:lpstr>
      <vt:lpstr>Workhorse Data Visualizations</vt:lpstr>
      <vt:lpstr>Simple Text</vt:lpstr>
      <vt:lpstr>Table</vt:lpstr>
      <vt:lpstr>Table Heatmap</vt:lpstr>
      <vt:lpstr>Scatterplot</vt:lpstr>
      <vt:lpstr>PowerPoint Presentation</vt:lpstr>
      <vt:lpstr>PowerPoint Presentation</vt:lpstr>
      <vt:lpstr>PowerPoint Presentation</vt:lpstr>
      <vt:lpstr>Line Chart</vt:lpstr>
      <vt:lpstr>Line Chart</vt:lpstr>
      <vt:lpstr>Bar Chart (Vertical &amp; Horizontal)</vt:lpstr>
      <vt:lpstr>STACKED Bar Chart (Vertical &amp; Horizontal)</vt:lpstr>
      <vt:lpstr>100% Bar Chart (Vertical &amp; Horizontal)</vt:lpstr>
      <vt:lpstr>Area Chart</vt:lpstr>
      <vt:lpstr>Waterfall</vt:lpstr>
      <vt:lpstr>Treemap</vt:lpstr>
      <vt:lpstr>Funnel CHART</vt:lpstr>
      <vt:lpstr>GaUge</vt:lpstr>
      <vt:lpstr>Histograms</vt:lpstr>
      <vt:lpstr>Histograms</vt:lpstr>
      <vt:lpstr>Maps</vt:lpstr>
      <vt:lpstr>Heat Maps (Choropleths)</vt:lpstr>
      <vt:lpstr>Heat Maps</vt:lpstr>
      <vt:lpstr>Heat Maps</vt:lpstr>
      <vt:lpstr>Bubble Charts</vt:lpstr>
      <vt:lpstr>Bubble Charts</vt:lpstr>
      <vt:lpstr>SPARKLINES and Small Multiples</vt:lpstr>
      <vt:lpstr>Small Multiples</vt:lpstr>
      <vt:lpstr>Charts to avoid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EXPLORATION AND DATA VISUALIZATION</dc:title>
  <dc:creator>Patrick Boily</dc:creator>
  <cp:lastModifiedBy>Patrick Boily</cp:lastModifiedBy>
  <cp:revision>273</cp:revision>
  <dcterms:created xsi:type="dcterms:W3CDTF">2020-08-02T19:49:53Z</dcterms:created>
  <dcterms:modified xsi:type="dcterms:W3CDTF">2023-02-12T16:16:17Z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0x0101003BC320AD1FA7AF49AD3F65A6C6282314</vt:lpwstr>
  </property>
  <property fmtid="{D5CDD505-2E9C-101B-9397-08002B2CF9AE}" pid="3" name="MediaServiceImageTags">
    <vt:lpwstr/>
  </property>
</Properties>
</file>