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71" r:id="rId5"/>
    <p:sldId id="28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/>
    <p:restoredTop sz="94703"/>
  </p:normalViewPr>
  <p:slideViewPr>
    <p:cSldViewPr snapToGrid="0" snapToObjects="1">
      <p:cViewPr varScale="1">
        <p:scale>
          <a:sx n="98" d="100"/>
          <a:sy n="98" d="100"/>
        </p:scale>
        <p:origin x="232" y="26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13.09.2022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13.09.2022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potroshitelshuk/Iterative-Class-Discover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Iterative class discovery and feature selection using Minimal Spanning Trees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1800" dirty="0"/>
              <a:t>ФКН ПМИ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1" y="954157"/>
            <a:ext cx="2217738" cy="1008592"/>
          </a:xfrm>
        </p:spPr>
        <p:txBody>
          <a:bodyPr>
            <a:normAutofit/>
          </a:bodyPr>
          <a:lstStyle/>
          <a:p>
            <a:r>
              <a:rPr lang="ru-RU" sz="1400" dirty="0"/>
              <a:t>Соколов Ян</a:t>
            </a:r>
          </a:p>
          <a:p>
            <a:r>
              <a:rPr lang="ru-RU" sz="1400" dirty="0"/>
              <a:t>Екимов Егор</a:t>
            </a:r>
          </a:p>
          <a:p>
            <a:r>
              <a:rPr lang="ru-RU" sz="1400" dirty="0"/>
              <a:t>Васильев Демид</a:t>
            </a:r>
          </a:p>
          <a:p>
            <a:r>
              <a:rPr lang="ru-RU" sz="1400" dirty="0"/>
              <a:t>Конюх Александр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786720" y="954158"/>
            <a:ext cx="2217738" cy="887894"/>
          </a:xfrm>
        </p:spPr>
        <p:txBody>
          <a:bodyPr>
            <a:normAutofit/>
          </a:bodyPr>
          <a:lstStyle/>
          <a:p>
            <a:r>
              <a:rPr lang="ru-RU" sz="1400" dirty="0"/>
              <a:t>Москва</a:t>
            </a:r>
            <a:r>
              <a:rPr lang="en-US" sz="1400" dirty="0"/>
              <a:t>, </a:t>
            </a:r>
            <a:r>
              <a:rPr lang="ru-RU" sz="1400" dirty="0"/>
              <a:t>холодный сентябрь 2022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ru-RU" b="1" dirty="0"/>
              <a:t>Код алгоритма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47319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Мы разбили алгоритм на маленькие части</a:t>
            </a:r>
            <a:r>
              <a:rPr lang="en-US" sz="2000" dirty="0"/>
              <a:t>, </a:t>
            </a:r>
            <a:r>
              <a:rPr lang="ru-RU" sz="2000" dirty="0"/>
              <a:t>можно посмотреть на </a:t>
            </a:r>
            <a:r>
              <a:rPr lang="en-US" sz="2000" dirty="0">
                <a:hlinkClick r:id="rId2"/>
              </a:rPr>
              <a:t>GitHub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D4AE610F-E429-E3B0-7807-0F2804B8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61" y="1953850"/>
            <a:ext cx="5765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ru-RU" b="1" dirty="0"/>
              <a:t>Список литературы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07177"/>
            <a:ext cx="11453702" cy="44099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[1] Sudhir Varma, Richard Simon, Iterative class discovery and feature selection using Minimal Spanning Trees, doi:10.1186/1471-2105-5-126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81626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245560" cy="3805144"/>
          </a:xfrm>
        </p:spPr>
        <p:txBody>
          <a:bodyPr>
            <a:normAutofit/>
          </a:bodyPr>
          <a:lstStyle/>
          <a:p>
            <a:r>
              <a:rPr lang="ru-RU" sz="2000" dirty="0"/>
              <a:t>Кластеризация </a:t>
            </a:r>
            <a:r>
              <a:rPr lang="en-US" sz="2000" dirty="0"/>
              <a:t>-</a:t>
            </a:r>
            <a:r>
              <a:rPr lang="ru-RU" sz="2000" dirty="0"/>
              <a:t> один из распространённых методов для поиска скрытых структур</a:t>
            </a:r>
            <a:r>
              <a:rPr lang="en-US" sz="2000" dirty="0"/>
              <a:t>.</a:t>
            </a:r>
          </a:p>
          <a:p>
            <a:r>
              <a:rPr lang="ru-RU" sz="2000" dirty="0"/>
              <a:t>Как правило</a:t>
            </a:r>
            <a:r>
              <a:rPr lang="en-US" sz="2000" dirty="0"/>
              <a:t>, </a:t>
            </a:r>
            <a:r>
              <a:rPr lang="ru-RU" sz="2000" dirty="0"/>
              <a:t>для кластеризации используется расстояние</a:t>
            </a:r>
            <a:r>
              <a:rPr lang="en-US" sz="2000" dirty="0"/>
              <a:t>, </a:t>
            </a:r>
            <a:r>
              <a:rPr lang="ru-RU" sz="2000" dirty="0"/>
              <a:t>вычисленное по всем признакам сразу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  <a:p>
            <a:r>
              <a:rPr lang="ru-RU" sz="2000" dirty="0"/>
              <a:t>При таком подходе шумовые признаки при достаточно большом их количестве оказывают сильное влияние на итоговый ответ</a:t>
            </a:r>
            <a:r>
              <a:rPr lang="en-US" sz="2000" dirty="0"/>
              <a:t>, </a:t>
            </a:r>
            <a:r>
              <a:rPr lang="ru-RU" sz="2000" dirty="0"/>
              <a:t>поэтому может быть полезным применить отбор фичей и рассмотреть их отдельные группы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6EB78A5-49B5-9472-79A3-A7680BA9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44" y="1447789"/>
            <a:ext cx="4781550" cy="4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Minimal spanning tree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3"/>
            <a:ext cx="5373189" cy="2595164"/>
          </a:xfrm>
        </p:spPr>
        <p:txBody>
          <a:bodyPr>
            <a:normAutofit/>
          </a:bodyPr>
          <a:lstStyle/>
          <a:p>
            <a:r>
              <a:rPr lang="ru-RU" sz="2000" dirty="0"/>
              <a:t>В основе данного алгоритма лежит построение минимального </a:t>
            </a:r>
            <a:r>
              <a:rPr lang="ru-RU" sz="2000" dirty="0" err="1"/>
              <a:t>остовного</a:t>
            </a:r>
            <a:r>
              <a:rPr lang="ru-RU" sz="2000" dirty="0"/>
              <a:t> дерева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/>
              <a:t>MST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r>
              <a:rPr lang="en-US" sz="2000" dirty="0"/>
              <a:t>MST - </a:t>
            </a:r>
            <a:r>
              <a:rPr lang="ru-RU" sz="2000" dirty="0"/>
              <a:t>ациклический связный подграф неориентированного графа, содержащий все его вершины и имеющий минимальный суммарный вес ребер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1028" name="Picture 4" descr="Minimum spanning tree - Wikipedia">
            <a:extLst>
              <a:ext uri="{FF2B5EF4-FFF2-40B4-BE49-F238E27FC236}">
                <a16:creationId xmlns:a16="http://schemas.microsoft.com/office/drawing/2014/main" id="{6811F5C8-678D-FB24-296F-A119734E6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307" y="1611076"/>
            <a:ext cx="5373189" cy="433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24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076147"/>
            <a:ext cx="5245560" cy="777025"/>
          </a:xfrm>
        </p:spPr>
        <p:txBody>
          <a:bodyPr/>
          <a:lstStyle/>
          <a:p>
            <a:r>
              <a:rPr lang="ru-RU" b="1" dirty="0"/>
              <a:t>Алгоритм Прима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1598012"/>
            <a:ext cx="5373189" cy="46634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Искомый минимальный остов строится постепенно, добавлением в него рёбер по одному.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Изначально остов полагается состоящим из единственной вершины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Затем выбирается ребро минимального веса, исходящее из этой вершины, и добавляется в минимальный остов.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Всякий раз ищется минимальное по весу ребро, один конец которого — уже взятая в остов вершина, а другой конец — ещё не взятая, и это ребро добавляется в остов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3076" name="Picture 4" descr="Graphs in Python - Theory and Implementation - Minimum Spanning Trees - Prim's  Algorithm">
            <a:extLst>
              <a:ext uri="{FF2B5EF4-FFF2-40B4-BE49-F238E27FC236}">
                <a16:creationId xmlns:a16="http://schemas.microsoft.com/office/drawing/2014/main" id="{0AE63D98-F2D8-CED8-59B5-8723CFA0A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17" y="2152292"/>
            <a:ext cx="5413601" cy="255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1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ADEE4B61-678D-B27B-C4E9-4AFF0FC074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4" t="22574" r="28382" b="7753"/>
          <a:stretch/>
        </p:blipFill>
        <p:spPr>
          <a:xfrm>
            <a:off x="2476941" y="748866"/>
            <a:ext cx="9268498" cy="5746469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The algorithm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2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Алгоритм состоит из двух основных частей</a:t>
            </a:r>
            <a:r>
              <a:rPr lang="en-US" sz="2000" dirty="0"/>
              <a:t>: </a:t>
            </a:r>
            <a:r>
              <a:rPr lang="ru-RU" sz="2000" dirty="0"/>
              <a:t>Построение минимального </a:t>
            </a:r>
            <a:r>
              <a:rPr lang="ru-RU" sz="2000" dirty="0" err="1"/>
              <a:t>остовного</a:t>
            </a:r>
            <a:r>
              <a:rPr lang="ru-RU" sz="2000" dirty="0"/>
              <a:t> дерева и Отбор признаков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Строится </a:t>
            </a:r>
            <a:r>
              <a:rPr lang="en-US" sz="2000" dirty="0"/>
              <a:t>MST </a:t>
            </a:r>
            <a:r>
              <a:rPr lang="ru-RU" sz="2000" dirty="0"/>
              <a:t>по всему признаковому пространству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Затем производится перебор всевозможных бинарных разбиений путем удаления одного ребра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Выбирается разбиение с минимальной </a:t>
            </a:r>
            <a:r>
              <a:rPr lang="en-US" sz="2000" dirty="0"/>
              <a:t>FS</a:t>
            </a:r>
            <a:r>
              <a:rPr lang="ru-RU" sz="2000" dirty="0"/>
              <a:t> метрикой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127495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GB" b="1" dirty="0"/>
              <a:t>Fukuyama-</a:t>
            </a:r>
            <a:r>
              <a:rPr lang="en-GB" b="1" dirty="0" err="1"/>
              <a:t>Sugeno</a:t>
            </a:r>
            <a:r>
              <a:rPr lang="en-GB" b="1" dirty="0"/>
              <a:t> clustering</a:t>
            </a:r>
            <a:br>
              <a:rPr lang="en-GB" b="1" dirty="0"/>
            </a:br>
            <a:r>
              <a:rPr lang="en-GB" b="1" dirty="0"/>
              <a:t>measure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809467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Для вычисления </a:t>
            </a:r>
            <a:r>
              <a:rPr lang="en-US" sz="2000" dirty="0"/>
              <a:t>FS </a:t>
            </a:r>
            <a:r>
              <a:rPr lang="ru-RU" sz="2000" dirty="0"/>
              <a:t>меры необходимо иметь следующие величины</a:t>
            </a:r>
            <a:r>
              <a:rPr lang="en-US" sz="2000" dirty="0"/>
              <a:t>:</a:t>
            </a:r>
          </a:p>
          <a:p>
            <a:r>
              <a:rPr lang="el-GR" sz="2000" dirty="0"/>
              <a:t>μ</a:t>
            </a:r>
            <a:r>
              <a:rPr lang="ru-RU" sz="2000" dirty="0"/>
              <a:t> – усредненная сумма по всем объектам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l-GR" sz="2000" dirty="0"/>
              <a:t>μ</a:t>
            </a:r>
            <a:r>
              <a:rPr lang="en-US" sz="2000" dirty="0"/>
              <a:t>k – </a:t>
            </a:r>
            <a:r>
              <a:rPr lang="ru-RU" sz="2000" dirty="0"/>
              <a:t>усредненная сумма по всем объектам кластера</a:t>
            </a:r>
            <a:r>
              <a:rPr lang="en-US" sz="2000" dirty="0"/>
              <a:t> k.</a:t>
            </a:r>
          </a:p>
          <a:p>
            <a:r>
              <a:rPr lang="en-US" sz="2000" dirty="0" err="1"/>
              <a:t>X_j^k</a:t>
            </a:r>
            <a:r>
              <a:rPr lang="en-US" sz="2000" dirty="0"/>
              <a:t> – j – </a:t>
            </a:r>
            <a:r>
              <a:rPr lang="ru-RU" sz="2000" dirty="0" err="1"/>
              <a:t>ый</a:t>
            </a:r>
            <a:r>
              <a:rPr lang="ru-RU" sz="2000" dirty="0"/>
              <a:t> объект кластера </a:t>
            </a:r>
            <a:r>
              <a:rPr lang="en-US" sz="2000" dirty="0"/>
              <a:t>k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B5716-ACEF-B5FB-A914-D8FA73594AD7}"/>
                  </a:ext>
                </a:extLst>
              </p:cNvPr>
              <p:cNvSpPr txBox="1"/>
              <p:nvPr/>
            </p:nvSpPr>
            <p:spPr>
              <a:xfrm>
                <a:off x="5643152" y="2971799"/>
                <a:ext cx="6548847" cy="992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RU" sz="2400" dirty="0">
                    <a:latin typeface="HSE Sans" panose="02000000000000000000" pitchFamily="2" charset="0"/>
                  </a:rPr>
                  <a:t>) =</a:t>
                </a:r>
              </a:p>
              <a:p>
                <a:pPr algn="ctr"/>
                <a:r>
                  <a:rPr lang="en-RU" sz="2400" dirty="0">
                    <a:latin typeface="HSE Sans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RU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RU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RU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−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l-GR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RU" sz="2400" dirty="0">
                  <a:latin typeface="HSE Sans" panose="02000000000000000000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6B5716-ACEF-B5FB-A914-D8FA73594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2" y="2971799"/>
                <a:ext cx="6548847" cy="992323"/>
              </a:xfrm>
              <a:prstGeom prst="rect">
                <a:avLst/>
              </a:prstGeom>
              <a:blipFill>
                <a:blip r:embed="rId2"/>
                <a:stretch>
                  <a:fillRect t="-10127" b="-8734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7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Feature selection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2238092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На данном шаге происходит отбор признаков</a:t>
            </a:r>
            <a:r>
              <a:rPr lang="en-US" sz="2000" dirty="0"/>
              <a:t>, </a:t>
            </a:r>
            <a:r>
              <a:rPr lang="ru-RU" sz="2000" dirty="0"/>
              <a:t>оказывающих наибольшее влияние на полученное разбиение</a:t>
            </a:r>
            <a:r>
              <a:rPr lang="en-US" sz="2000" dirty="0"/>
              <a:t>, </a:t>
            </a:r>
            <a:r>
              <a:rPr lang="ru-RU" sz="2000" dirty="0"/>
              <a:t>с использованием </a:t>
            </a:r>
            <a:r>
              <a:rPr lang="en-US" sz="2000" dirty="0"/>
              <a:t>t-</a:t>
            </a:r>
            <a:r>
              <a:rPr lang="ru-RU" sz="2000" dirty="0"/>
              <a:t>статистики</a:t>
            </a:r>
            <a:r>
              <a:rPr lang="en-US" sz="2000" dirty="0"/>
              <a:t>. </a:t>
            </a:r>
            <a:endParaRPr lang="ru-RU" sz="2000" dirty="0"/>
          </a:p>
          <a:p>
            <a:r>
              <a:rPr lang="ru-RU" sz="2000" dirty="0"/>
              <a:t>Те фичи</a:t>
            </a:r>
            <a:r>
              <a:rPr lang="en-US" sz="2000" dirty="0"/>
              <a:t>, t-</a:t>
            </a:r>
            <a:r>
              <a:rPr lang="ru-RU" sz="2000" dirty="0"/>
              <a:t>статистика которых больше полученного порога </a:t>
            </a:r>
            <a:r>
              <a:rPr lang="en-US" sz="2000" dirty="0" err="1"/>
              <a:t>T_th</a:t>
            </a:r>
            <a:r>
              <a:rPr lang="en-US" sz="2000" dirty="0"/>
              <a:t> </a:t>
            </a:r>
            <a:r>
              <a:rPr lang="ru-RU" sz="2000" dirty="0"/>
              <a:t>остаются на следующую итерацию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en-US" sz="2000" dirty="0" err="1"/>
              <a:t>T_th</a:t>
            </a:r>
            <a:r>
              <a:rPr lang="en-US" sz="2000" dirty="0"/>
              <a:t> </a:t>
            </a:r>
            <a:r>
              <a:rPr lang="ru-RU" sz="2000" dirty="0"/>
              <a:t>рассчитывается как </a:t>
            </a:r>
            <a:r>
              <a:rPr lang="en-US" sz="2000" dirty="0" err="1"/>
              <a:t>P_th</a:t>
            </a:r>
            <a:r>
              <a:rPr lang="en-US" sz="2000" dirty="0"/>
              <a:t>/2 – </a:t>
            </a:r>
            <a:r>
              <a:rPr lang="ru-RU" sz="2000" dirty="0" err="1"/>
              <a:t>ый</a:t>
            </a:r>
            <a:r>
              <a:rPr lang="ru-RU" sz="2000" dirty="0"/>
              <a:t> перцентиль распределения Стьюдента</a:t>
            </a:r>
            <a:r>
              <a:rPr lang="en-US" sz="2000" dirty="0"/>
              <a:t> </a:t>
            </a:r>
            <a:r>
              <a:rPr lang="ru-RU" sz="2000" dirty="0"/>
              <a:t>с </a:t>
            </a:r>
            <a:r>
              <a:rPr lang="en-US" sz="2000" dirty="0"/>
              <a:t>N</a:t>
            </a:r>
            <a:r>
              <a:rPr lang="ru-RU" sz="2000" dirty="0"/>
              <a:t> </a:t>
            </a:r>
            <a:r>
              <a:rPr lang="en-US" sz="2000" dirty="0"/>
              <a:t>– 2 </a:t>
            </a:r>
            <a:r>
              <a:rPr lang="ru-RU" sz="2000" dirty="0"/>
              <a:t>степенями свободы</a:t>
            </a:r>
            <a:r>
              <a:rPr lang="en-US" sz="2000" dirty="0"/>
              <a:t>, </a:t>
            </a:r>
            <a:r>
              <a:rPr lang="ru-RU" sz="2000" dirty="0"/>
              <a:t>где </a:t>
            </a:r>
            <a:r>
              <a:rPr lang="en-US" sz="2000" dirty="0"/>
              <a:t>N – </a:t>
            </a:r>
            <a:r>
              <a:rPr lang="ru-RU" sz="2000" dirty="0"/>
              <a:t>количество объектов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P_th</a:t>
            </a:r>
            <a:r>
              <a:rPr lang="en-US" sz="2000" dirty="0"/>
              <a:t> </a:t>
            </a:r>
            <a:r>
              <a:rPr lang="ru-RU" sz="2000" dirty="0"/>
              <a:t>является входным параметром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  <p:pic>
        <p:nvPicPr>
          <p:cNvPr id="6146" name="Picture 2" descr="Student's t-distribution - Wikipedia">
            <a:extLst>
              <a:ext uri="{FF2B5EF4-FFF2-40B4-BE49-F238E27FC236}">
                <a16:creationId xmlns:a16="http://schemas.microsoft.com/office/drawing/2014/main" id="{39E35C76-4FD0-9796-B90E-3083D0C5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12" y="2238092"/>
            <a:ext cx="4995433" cy="399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4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3FE360E-2E8C-CBC0-3982-B571BF18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98" y="1446094"/>
            <a:ext cx="6351814" cy="508145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47319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В качестве эксперимента мы сгенерировали синтетические данные состоящие из двух целевых переменных</a:t>
            </a:r>
            <a:r>
              <a:rPr lang="en-US" sz="2000" dirty="0"/>
              <a:t>.</a:t>
            </a:r>
            <a:r>
              <a:rPr lang="ru-RU" sz="2000" dirty="0"/>
              <a:t> Для увеличения числа признаков мы добавили зашумленные </a:t>
            </a:r>
            <a:r>
              <a:rPr lang="ru-RU" sz="2000" dirty="0" err="1"/>
              <a:t>таргеты</a:t>
            </a:r>
            <a:r>
              <a:rPr lang="ru-RU" sz="2000" dirty="0"/>
              <a:t> и колонки с шумом</a:t>
            </a:r>
            <a:r>
              <a:rPr lang="en-US" sz="2000" dirty="0"/>
              <a:t>. </a:t>
            </a:r>
            <a:r>
              <a:rPr lang="ru-RU" sz="2000" dirty="0"/>
              <a:t>Общее количество признаков – 100</a:t>
            </a:r>
            <a:r>
              <a:rPr lang="en-US" sz="2000" dirty="0"/>
              <a:t>.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6065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19CF22D-7242-FFAE-9BB6-35897E9A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566" y="1267097"/>
            <a:ext cx="6498771" cy="5199017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D9090A9-1C7B-573D-3E7B-9E2883A0E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01" y="1461068"/>
            <a:ext cx="5245560" cy="777025"/>
          </a:xfrm>
        </p:spPr>
        <p:txBody>
          <a:bodyPr/>
          <a:lstStyle/>
          <a:p>
            <a:r>
              <a:rPr lang="en-US" b="1" dirty="0"/>
              <a:t>Experiments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F7E62-7DC2-AC80-75A3-5A41BE66DA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8001" y="1947319"/>
            <a:ext cx="5373189" cy="4079003"/>
          </a:xfrm>
        </p:spPr>
        <p:txBody>
          <a:bodyPr>
            <a:normAutofit/>
          </a:bodyPr>
          <a:lstStyle/>
          <a:p>
            <a:r>
              <a:rPr lang="ru-RU" sz="2000" dirty="0"/>
              <a:t>Мы получили идентичную кластеризацию</a:t>
            </a:r>
            <a:r>
              <a:rPr lang="en-US" sz="2000" dirty="0"/>
              <a:t>….</a:t>
            </a:r>
          </a:p>
          <a:p>
            <a:r>
              <a:rPr lang="ru-RU" sz="2000" dirty="0"/>
              <a:t>Группы признаков</a:t>
            </a:r>
            <a:r>
              <a:rPr lang="en-US" sz="2000" dirty="0"/>
              <a:t>:</a:t>
            </a:r>
          </a:p>
          <a:p>
            <a:r>
              <a:rPr lang="en-US" sz="2000" dirty="0"/>
              <a:t>F1 = …</a:t>
            </a:r>
          </a:p>
          <a:p>
            <a:r>
              <a:rPr lang="en-US" sz="2000" dirty="0"/>
              <a:t>F2 = …</a:t>
            </a:r>
          </a:p>
          <a:p>
            <a:r>
              <a:rPr lang="en-US" sz="2000" dirty="0"/>
              <a:t>F3 = …</a:t>
            </a:r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8AB9A-79C6-117B-AB17-505FF6041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ФКН ПМИ</a:t>
            </a:r>
          </a:p>
        </p:txBody>
      </p:sp>
    </p:spTree>
    <p:extLst>
      <p:ext uri="{BB962C8B-B14F-4D97-AF65-F5344CB8AC3E}">
        <p14:creationId xmlns:p14="http://schemas.microsoft.com/office/powerpoint/2010/main" val="221157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460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HSE Sans</vt:lpstr>
      <vt:lpstr>Office Theme</vt:lpstr>
      <vt:lpstr>Iterative class discovery and feature selection using Minimal Spanning Trees</vt:lpstr>
      <vt:lpstr>Постановка задачи</vt:lpstr>
      <vt:lpstr>Minimal spanning tree</vt:lpstr>
      <vt:lpstr>Алгоритм Прима</vt:lpstr>
      <vt:lpstr>The algorithm</vt:lpstr>
      <vt:lpstr>Fukuyama-Sugeno clustering measure</vt:lpstr>
      <vt:lpstr>Feature selection</vt:lpstr>
      <vt:lpstr>Experiments</vt:lpstr>
      <vt:lpstr>Experiments</vt:lpstr>
      <vt:lpstr>Код алгоритма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Соколов Ян Олегович</cp:lastModifiedBy>
  <cp:revision>41</cp:revision>
  <cp:lastPrinted>2021-11-11T13:08:42Z</cp:lastPrinted>
  <dcterms:created xsi:type="dcterms:W3CDTF">2021-11-11T08:52:47Z</dcterms:created>
  <dcterms:modified xsi:type="dcterms:W3CDTF">2022-09-13T22:10:47Z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