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1" r:id="rId5"/>
    <p:sldId id="286" r:id="rId6"/>
    <p:sldId id="302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1" r:id="rId15"/>
    <p:sldId id="300" r:id="rId16"/>
    <p:sldId id="299" r:id="rId1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280" y="16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114AFF9-91C7-05A4-2967-32F3672729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250217-8C58-DB36-9AA8-277A9AB6C6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4396A-6D45-439D-B479-C5B68D95E795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2F1870-4A17-CE85-5A67-FC4DE10711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BE8947-E980-D683-FDA1-879C3CAD11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8FA8E-4A25-4C68-8608-0EA3B3B08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33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28.09.2022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28.09.2022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potroshitelshuk/Iterative-Class-Discove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Iterative class discovery and feature selection using Minimal Spanning Trees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1800" dirty="0"/>
              <a:t>ФКН ПМИ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9421" y="954157"/>
            <a:ext cx="2217738" cy="1008592"/>
          </a:xfrm>
        </p:spPr>
        <p:txBody>
          <a:bodyPr>
            <a:normAutofit/>
          </a:bodyPr>
          <a:lstStyle/>
          <a:p>
            <a:r>
              <a:rPr lang="ru-RU" sz="1600" dirty="0"/>
              <a:t>Соколов Ян</a:t>
            </a:r>
          </a:p>
          <a:p>
            <a:r>
              <a:rPr lang="ru-RU" sz="1600" dirty="0"/>
              <a:t>Екимов Егор</a:t>
            </a:r>
          </a:p>
          <a:p>
            <a:r>
              <a:rPr lang="ru-RU" sz="1600" dirty="0"/>
              <a:t>Васильев Демид</a:t>
            </a:r>
          </a:p>
          <a:p>
            <a:r>
              <a:rPr lang="ru-RU" sz="1600"/>
              <a:t>Конюх Александр</a:t>
            </a:r>
            <a:endParaRPr lang="ru-RU" sz="16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786720" y="954158"/>
            <a:ext cx="2217738" cy="887894"/>
          </a:xfrm>
        </p:spPr>
        <p:txBody>
          <a:bodyPr>
            <a:normAutofit/>
          </a:bodyPr>
          <a:lstStyle/>
          <a:p>
            <a:r>
              <a:rPr lang="ru-RU" sz="1400" dirty="0"/>
              <a:t>Москва</a:t>
            </a:r>
            <a:r>
              <a:rPr lang="en-US" sz="1400" dirty="0"/>
              <a:t>, </a:t>
            </a:r>
            <a:r>
              <a:rPr lang="ru-RU" sz="1400" dirty="0"/>
              <a:t>холодный сентябрь 2022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19CF22D-7242-FFAE-9BB6-35897E9A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566" y="1267097"/>
            <a:ext cx="6498771" cy="5199017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US" b="1" dirty="0"/>
              <a:t>Experiments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F47F7E62-7DC2-AC80-75A3-5A41BE66DA7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38001" y="1960019"/>
                <a:ext cx="5373189" cy="4079003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000" dirty="0"/>
                  <a:t>Запустив алгоритм на данных признаках</a:t>
                </a:r>
                <a:r>
                  <a:rPr lang="en-US" sz="2000" dirty="0"/>
                  <a:t>, </a:t>
                </a:r>
                <a:r>
                  <a:rPr lang="ru-RU" sz="2000" dirty="0"/>
                  <a:t>мы получили несколько разбиений</a:t>
                </a:r>
                <a:r>
                  <a:rPr lang="en-US" sz="2000" dirty="0"/>
                  <a:t>, </a:t>
                </a:r>
                <a:r>
                  <a:rPr lang="ru-RU" sz="2000" dirty="0"/>
                  <a:t>одно из которых полностью совпало с ожидаемыми классами</a:t>
                </a:r>
                <a:r>
                  <a:rPr lang="en-US" sz="2000" dirty="0"/>
                  <a:t>.</a:t>
                </a:r>
              </a:p>
              <a:p>
                <a:r>
                  <a:rPr lang="ru-RU" sz="2000" dirty="0"/>
                  <a:t>Полученные разбиения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= 2, 3 – </a:t>
                </a:r>
                <a:r>
                  <a:rPr lang="ru-RU" sz="2000" dirty="0"/>
                  <a:t>зашумленные </a:t>
                </a:r>
                <a:r>
                  <a:rPr lang="ru-RU" sz="2000" dirty="0" err="1"/>
                  <a:t>таргеты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= 0, 1, 50, 66</a:t>
                </a:r>
                <a:r>
                  <a:rPr lang="ru-RU" sz="2000" dirty="0"/>
                  <a:t> – </a:t>
                </a:r>
                <a:r>
                  <a:rPr lang="ru-RU" sz="2000" dirty="0" err="1"/>
                  <a:t>таргеты</a:t>
                </a:r>
                <a:r>
                  <a:rPr lang="ru-RU" sz="2000" dirty="0"/>
                  <a:t> и два шума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= 40, 80, 81</a:t>
                </a:r>
                <a:r>
                  <a:rPr lang="ru-RU" sz="2000" dirty="0"/>
                  <a:t> – шумы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F47F7E62-7DC2-AC80-75A3-5A41BE66D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38001" y="1960019"/>
                <a:ext cx="5373189" cy="4079003"/>
              </a:xfrm>
              <a:blipFill>
                <a:blip r:embed="rId3"/>
                <a:stretch>
                  <a:fillRect l="-2830" t="-186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221157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664819-E38A-D5A2-CDC8-5883CE3ED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5" r="7807"/>
          <a:stretch/>
        </p:blipFill>
        <p:spPr>
          <a:xfrm>
            <a:off x="360829" y="1926050"/>
            <a:ext cx="10845464" cy="3670881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US" b="1" dirty="0"/>
              <a:t>Experiments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6406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ru-RU" b="1" dirty="0"/>
              <a:t>Код алгоритма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2238093"/>
            <a:ext cx="3856199" cy="4079003"/>
          </a:xfrm>
        </p:spPr>
        <p:txBody>
          <a:bodyPr>
            <a:normAutofit/>
          </a:bodyPr>
          <a:lstStyle/>
          <a:p>
            <a:r>
              <a:rPr lang="ru-RU" sz="2000" dirty="0"/>
              <a:t>Реализацию алгоритма и экспериментальный ноутбук можно найти в нашем репозитории на </a:t>
            </a:r>
            <a:r>
              <a:rPr lang="en-US" sz="2000" dirty="0">
                <a:hlinkClick r:id="rId2"/>
              </a:rPr>
              <a:t>GitHub</a:t>
            </a:r>
            <a:r>
              <a:rPr lang="ru-RU" sz="2000" dirty="0">
                <a:sym typeface="Wingdings" pitchFamily="2" charset="2"/>
              </a:rPr>
              <a:t>.</a:t>
            </a:r>
            <a:endParaRPr lang="en-US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59C99-7AFF-B421-A4BE-8F461377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2238093"/>
            <a:ext cx="7035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ru-RU" b="1" dirty="0"/>
              <a:t>Список литературы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1907177"/>
            <a:ext cx="11453702" cy="44099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[1] Sudhir Varma, Richard Simon, Iterative class discovery and feature selection using Minimal Spanning Trees, doi:10.1186/1471-2105-5-126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181626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Build a Binary Classification Model | jake learns data science">
            <a:extLst>
              <a:ext uri="{FF2B5EF4-FFF2-40B4-BE49-F238E27FC236}">
                <a16:creationId xmlns:a16="http://schemas.microsoft.com/office/drawing/2014/main" id="{896F7160-25A5-D7D5-A091-8459F3CE7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454" y="1836302"/>
            <a:ext cx="61849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Постановка задачи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245560" cy="3805144"/>
          </a:xfrm>
        </p:spPr>
        <p:txBody>
          <a:bodyPr>
            <a:normAutofit/>
          </a:bodyPr>
          <a:lstStyle/>
          <a:p>
            <a:r>
              <a:rPr lang="ru-RU" sz="2000" dirty="0"/>
              <a:t>Кластеризация </a:t>
            </a:r>
            <a:r>
              <a:rPr lang="en-US" sz="2000" dirty="0"/>
              <a:t>-</a:t>
            </a:r>
            <a:r>
              <a:rPr lang="ru-RU" sz="2000" dirty="0"/>
              <a:t> один из распространённых методов для поиска скрытых структур</a:t>
            </a:r>
            <a:r>
              <a:rPr lang="en-US" sz="2000" dirty="0"/>
              <a:t>.</a:t>
            </a:r>
          </a:p>
          <a:p>
            <a:r>
              <a:rPr lang="ru-RU" sz="2000" dirty="0"/>
              <a:t>Как правило</a:t>
            </a:r>
            <a:r>
              <a:rPr lang="en-US" sz="2000" dirty="0"/>
              <a:t>, </a:t>
            </a:r>
            <a:r>
              <a:rPr lang="ru-RU" sz="2000" dirty="0"/>
              <a:t>для кластеризации используется расстояние</a:t>
            </a:r>
            <a:r>
              <a:rPr lang="en-US" sz="2000" dirty="0"/>
              <a:t>, </a:t>
            </a:r>
            <a:r>
              <a:rPr lang="ru-RU" sz="2000" dirty="0"/>
              <a:t>вычисленное по всем признакам сразу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  <a:p>
            <a:r>
              <a:rPr lang="ru-RU" sz="2000" dirty="0"/>
              <a:t>При таком подходе шумовые признаки при достаточно большом их количестве оказывают сильное влияние на итоговый ответ</a:t>
            </a:r>
            <a:r>
              <a:rPr lang="en-US" sz="2000" dirty="0"/>
              <a:t>, </a:t>
            </a:r>
            <a:r>
              <a:rPr lang="ru-RU" sz="2000" dirty="0"/>
              <a:t>поэтому может быть полезным применить отбор фичей и рассмотреть их отдельные группы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268092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Постановка задачи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7BABB3-18E5-B716-FB05-EE6900C805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27582"/>
            <a:ext cx="11020205" cy="4289513"/>
          </a:xfrm>
        </p:spPr>
        <p:txBody>
          <a:bodyPr>
            <a:noAutofit/>
          </a:bodyPr>
          <a:lstStyle/>
          <a:p>
            <a:r>
              <a:rPr lang="en-RU" sz="2400" dirty="0"/>
              <a:t>Input:</a:t>
            </a:r>
          </a:p>
          <a:p>
            <a:r>
              <a:rPr lang="en-RU" sz="2400" b="1" dirty="0"/>
              <a:t>X</a:t>
            </a:r>
            <a:r>
              <a:rPr lang="en-RU" sz="2400" dirty="0"/>
              <a:t> = {X1,…, Xn} – objects; </a:t>
            </a:r>
            <a:r>
              <a:rPr lang="en-RU" sz="2400" b="1" dirty="0"/>
              <a:t>G</a:t>
            </a:r>
            <a:r>
              <a:rPr lang="en-RU" sz="2400" dirty="0"/>
              <a:t> = {g1,…, gd} – features/genes; </a:t>
            </a:r>
            <a:r>
              <a:rPr lang="en-RU" sz="2400" b="1" dirty="0"/>
              <a:t>maxN</a:t>
            </a:r>
            <a:r>
              <a:rPr lang="en-RU" sz="2400" dirty="0"/>
              <a:t> – max number of partitions;</a:t>
            </a:r>
          </a:p>
          <a:p>
            <a:r>
              <a:rPr lang="en-RU" sz="2400" dirty="0"/>
              <a:t>Output:</a:t>
            </a:r>
          </a:p>
          <a:p>
            <a:r>
              <a:rPr lang="en-RU" sz="2400" b="1" dirty="0"/>
              <a:t>P</a:t>
            </a:r>
            <a:r>
              <a:rPr lang="en-RU" sz="2400" dirty="0"/>
              <a:t> = {(P1, G1),…, (Pk, Gk)} – partitions</a:t>
            </a:r>
          </a:p>
          <a:p>
            <a:r>
              <a:rPr lang="en-GB" sz="2400" dirty="0"/>
              <a:t>k</a:t>
            </a:r>
            <a:r>
              <a:rPr lang="en-RU" sz="2400" dirty="0"/>
              <a:t> &lt;= </a:t>
            </a:r>
            <a:r>
              <a:rPr lang="en-RU" sz="2400" b="1" dirty="0"/>
              <a:t>maxN</a:t>
            </a:r>
          </a:p>
          <a:p>
            <a:r>
              <a:rPr lang="en-GB" sz="2400" dirty="0"/>
              <a:t>F</a:t>
            </a:r>
            <a:r>
              <a:rPr lang="en-RU" sz="2400" dirty="0"/>
              <a:t>or any </a:t>
            </a:r>
            <a:r>
              <a:rPr lang="en-GB" sz="2400" dirty="0"/>
              <a:t>i</a:t>
            </a:r>
            <a:r>
              <a:rPr lang="en-RU" sz="2400" dirty="0"/>
              <a:t> = 1,…,k: Pi = {S1, S2}, S1 ∪ S2 = </a:t>
            </a:r>
            <a:r>
              <a:rPr lang="en-RU" sz="2400" b="1" dirty="0"/>
              <a:t>X</a:t>
            </a:r>
            <a:r>
              <a:rPr lang="en-RU" sz="2400" dirty="0"/>
              <a:t>, S1 ∩ S2 = ∅</a:t>
            </a:r>
          </a:p>
          <a:p>
            <a:r>
              <a:rPr lang="en-RU" sz="2400" dirty="0"/>
              <a:t>Gi ⊆</a:t>
            </a:r>
            <a:r>
              <a:rPr lang="ru-RU" sz="2400" dirty="0"/>
              <a:t> </a:t>
            </a:r>
            <a:r>
              <a:rPr lang="en-US" sz="2400" b="1" dirty="0"/>
              <a:t>G</a:t>
            </a:r>
            <a:r>
              <a:rPr lang="en-US" sz="2400" dirty="0"/>
              <a:t> \ (G0 </a:t>
            </a:r>
            <a:r>
              <a:rPr lang="en-RU" sz="2400" dirty="0"/>
              <a:t>∪ G1 ∪ … ∪ G{i-1}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97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GB" b="1" dirty="0"/>
              <a:t>Minimal spanning tree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2238093"/>
            <a:ext cx="5373189" cy="2595164"/>
          </a:xfrm>
        </p:spPr>
        <p:txBody>
          <a:bodyPr>
            <a:normAutofit/>
          </a:bodyPr>
          <a:lstStyle/>
          <a:p>
            <a:r>
              <a:rPr lang="ru-RU" sz="2000" dirty="0"/>
              <a:t>В основе данного алгоритма лежит построение минимального </a:t>
            </a:r>
            <a:r>
              <a:rPr lang="ru-RU" sz="2000" dirty="0" err="1"/>
              <a:t>остовного</a:t>
            </a:r>
            <a:r>
              <a:rPr lang="ru-RU" sz="2000" dirty="0"/>
              <a:t> дерева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b="1" dirty="0"/>
              <a:t>MST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r>
              <a:rPr lang="en-US" sz="2000" dirty="0"/>
              <a:t>MST - </a:t>
            </a:r>
            <a:r>
              <a:rPr lang="ru-RU" sz="2000" dirty="0"/>
              <a:t>ациклический связный подграф неориентированного графа, содержащий все его вершины и имеющий минимальный суммарный вес ребер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pic>
        <p:nvPicPr>
          <p:cNvPr id="1028" name="Picture 4" descr="Minimum spanning tree - Wikipedia">
            <a:extLst>
              <a:ext uri="{FF2B5EF4-FFF2-40B4-BE49-F238E27FC236}">
                <a16:creationId xmlns:a16="http://schemas.microsoft.com/office/drawing/2014/main" id="{6811F5C8-678D-FB24-296F-A119734E6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307" y="1611076"/>
            <a:ext cx="5373189" cy="433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2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076147"/>
            <a:ext cx="5245560" cy="777025"/>
          </a:xfrm>
        </p:spPr>
        <p:txBody>
          <a:bodyPr/>
          <a:lstStyle/>
          <a:p>
            <a:r>
              <a:rPr lang="ru-RU" b="1" dirty="0"/>
              <a:t>Алгоритм Прима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1598012"/>
            <a:ext cx="5373189" cy="46634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Искомый минимальный остов строится постепенно, добавлением в него рёбер по одному.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Изначально остов полагается состоящим из единственной вершины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Затем выбирается ребро минимального веса, исходящее из этой вершины, и добавляется в минимальный остов.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Всякий раз ищется минимальное по весу ребро, один конец которого — уже взятая в остов вершина, а другой конец — ещё не взятая, и это ребро добавляется в остов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pic>
        <p:nvPicPr>
          <p:cNvPr id="3076" name="Picture 4" descr="Graphs in Python - Theory and Implementation - Minimum Spanning Trees - Prim's  Algorithm">
            <a:extLst>
              <a:ext uri="{FF2B5EF4-FFF2-40B4-BE49-F238E27FC236}">
                <a16:creationId xmlns:a16="http://schemas.microsoft.com/office/drawing/2014/main" id="{0AE63D98-F2D8-CED8-59B5-8723CFA0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17" y="2152292"/>
            <a:ext cx="5413601" cy="255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71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ADEE4B61-678D-B27B-C4E9-4AFF0FC07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4" t="22574" r="28382" b="7753"/>
          <a:stretch/>
        </p:blipFill>
        <p:spPr>
          <a:xfrm>
            <a:off x="2476941" y="956829"/>
            <a:ext cx="9268498" cy="5746469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GB" b="1" dirty="0"/>
              <a:t>The algorithm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2238092"/>
            <a:ext cx="5373189" cy="4079003"/>
          </a:xfrm>
        </p:spPr>
        <p:txBody>
          <a:bodyPr>
            <a:normAutofit/>
          </a:bodyPr>
          <a:lstStyle/>
          <a:p>
            <a:r>
              <a:rPr lang="ru-RU" sz="2000" dirty="0"/>
              <a:t>Описанный в статье алгоритм состоит из двух основных частей</a:t>
            </a:r>
            <a:r>
              <a:rPr lang="en-US" sz="2000" dirty="0"/>
              <a:t>: </a:t>
            </a:r>
            <a:r>
              <a:rPr lang="ru-RU" sz="2000" dirty="0"/>
              <a:t>Построение минимального </a:t>
            </a:r>
            <a:r>
              <a:rPr lang="ru-RU" sz="2000" dirty="0" err="1"/>
              <a:t>остовного</a:t>
            </a:r>
            <a:r>
              <a:rPr lang="ru-RU" sz="2000" dirty="0"/>
              <a:t> дерева и Отбор признаков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Строится </a:t>
            </a:r>
            <a:r>
              <a:rPr lang="en-US" sz="2000" dirty="0"/>
              <a:t>MST </a:t>
            </a:r>
            <a:r>
              <a:rPr lang="ru-RU" sz="2000" dirty="0"/>
              <a:t>по всему признаковому пространству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Затем производится перебор всевозможных бинарных разбиений путем удаления одного ребра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Выбирается разбиение с минимальной </a:t>
            </a:r>
            <a:r>
              <a:rPr lang="en-US" sz="2000" dirty="0"/>
              <a:t>FS</a:t>
            </a:r>
            <a:r>
              <a:rPr lang="ru-RU" sz="2000" dirty="0"/>
              <a:t> метрикой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127495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GB" b="1" dirty="0"/>
              <a:t>Fukuyama-</a:t>
            </a:r>
            <a:r>
              <a:rPr lang="en-GB" b="1" dirty="0" err="1"/>
              <a:t>Sugeno</a:t>
            </a:r>
            <a:r>
              <a:rPr lang="en-GB" b="1" dirty="0"/>
              <a:t> clustering</a:t>
            </a:r>
            <a:br>
              <a:rPr lang="en-GB" b="1" dirty="0"/>
            </a:br>
            <a:r>
              <a:rPr lang="en-GB" b="1" dirty="0"/>
              <a:t>measure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F47F7E62-7DC2-AC80-75A3-5A41BE66DA7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38001" y="2809467"/>
                <a:ext cx="5373189" cy="4079003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Для вычисления </a:t>
                </a:r>
                <a:r>
                  <a:rPr lang="en-US" sz="2000" dirty="0"/>
                  <a:t>FS </a:t>
                </a:r>
                <a:r>
                  <a:rPr lang="ru-RU" sz="2000" dirty="0"/>
                  <a:t>меры необходимо иметь следующие величины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sz="2000" dirty="0"/>
                  <a:t>– усредненная сумма по всем объектам</a:t>
                </a:r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усредненная сумма по всем объектам кластера</a:t>
                </a:r>
                <a:r>
                  <a:rPr lang="en-US" sz="2000" dirty="0"/>
                  <a:t> k.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000" dirty="0"/>
                  <a:t> – j – </a:t>
                </a:r>
                <a:r>
                  <a:rPr lang="ru-RU" sz="2000" dirty="0" err="1"/>
                  <a:t>ый</a:t>
                </a:r>
                <a:r>
                  <a:rPr lang="ru-RU" sz="2000" dirty="0"/>
                  <a:t> объект кластера </a:t>
                </a:r>
                <a:r>
                  <a:rPr lang="en-US" sz="2000" dirty="0"/>
                  <a:t>k</a:t>
                </a:r>
                <a:endParaRPr lang="ru-RU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F47F7E62-7DC2-AC80-75A3-5A41BE66D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38001" y="2809467"/>
                <a:ext cx="5373189" cy="4079003"/>
              </a:xfrm>
              <a:blipFill>
                <a:blip r:embed="rId2"/>
                <a:stretch>
                  <a:fillRect l="-2834" t="-1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6B5716-ACEF-B5FB-A914-D8FA73594AD7}"/>
                  </a:ext>
                </a:extLst>
              </p:cNvPr>
              <p:cNvSpPr txBox="1"/>
              <p:nvPr/>
            </p:nvSpPr>
            <p:spPr>
              <a:xfrm>
                <a:off x="5643152" y="2971799"/>
                <a:ext cx="6548847" cy="992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RU" sz="2400" dirty="0">
                    <a:latin typeface="HSE Sans" panose="02000000000000000000" pitchFamily="2" charset="0"/>
                  </a:rPr>
                  <a:t>) =</a:t>
                </a:r>
              </a:p>
              <a:p>
                <a:pPr algn="ctr"/>
                <a:r>
                  <a:rPr lang="en-RU" sz="2400" dirty="0">
                    <a:latin typeface="HSE Sans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RU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RU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b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24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l-GR" sz="24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RU" sz="2400" dirty="0"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6B5716-ACEF-B5FB-A914-D8FA73594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2" y="2971799"/>
                <a:ext cx="6548847" cy="992323"/>
              </a:xfrm>
              <a:prstGeom prst="rect">
                <a:avLst/>
              </a:prstGeom>
              <a:blipFill>
                <a:blip r:embed="rId3"/>
                <a:stretch>
                  <a:fillRect t="-10127" b="-8734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97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9F27EAA-8139-F6AB-976F-D679A0B5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06" y="1987826"/>
            <a:ext cx="6570959" cy="3979873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US" b="1" dirty="0"/>
              <a:t>Feature selection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F47F7E62-7DC2-AC80-75A3-5A41BE66DA7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38001" y="2238092"/>
                <a:ext cx="5373189" cy="4079003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На данном шаге происходит отбор признаков</a:t>
                </a:r>
                <a:r>
                  <a:rPr lang="en-US" sz="2000" dirty="0"/>
                  <a:t>, </a:t>
                </a:r>
                <a:r>
                  <a:rPr lang="ru-RU" sz="2000" dirty="0"/>
                  <a:t>оказывающих наибольшее влияние на полученное разбиение</a:t>
                </a:r>
                <a:r>
                  <a:rPr lang="en-US" sz="2000" dirty="0"/>
                  <a:t>, </a:t>
                </a:r>
                <a:r>
                  <a:rPr lang="ru-RU" sz="2000" dirty="0"/>
                  <a:t>с использованием </a:t>
                </a:r>
                <a:r>
                  <a:rPr lang="en-US" sz="2000" dirty="0"/>
                  <a:t>t-</a:t>
                </a:r>
                <a:r>
                  <a:rPr lang="ru-RU" sz="2000" dirty="0"/>
                  <a:t>статистики</a:t>
                </a:r>
                <a:r>
                  <a:rPr lang="en-US" sz="2000" dirty="0"/>
                  <a:t>. </a:t>
                </a:r>
                <a:endParaRPr lang="ru-RU" sz="2000" dirty="0"/>
              </a:p>
              <a:p>
                <a:r>
                  <a:rPr lang="ru-RU" sz="2000" dirty="0"/>
                  <a:t>Те фичи</a:t>
                </a:r>
                <a:r>
                  <a:rPr lang="en-US" sz="2000" dirty="0"/>
                  <a:t>, t-</a:t>
                </a:r>
                <a:r>
                  <a:rPr lang="ru-RU" sz="2000" dirty="0"/>
                  <a:t>статистика которых больше полученного порога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остаются на следующую итерацию</a:t>
                </a:r>
                <a:r>
                  <a:rPr lang="en-US" sz="2000" dirty="0"/>
                  <a:t>.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рассчитывается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 err="1"/>
                  <a:t>ый</a:t>
                </a:r>
                <a:r>
                  <a:rPr lang="ru-RU" sz="2000" dirty="0"/>
                  <a:t> перцентиль распределения Стьюдента</a:t>
                </a:r>
                <a:r>
                  <a:rPr lang="en-US" sz="2000" dirty="0"/>
                  <a:t> </a:t>
                </a:r>
                <a:r>
                  <a:rPr lang="ru-RU" sz="2000" dirty="0"/>
                  <a:t>с </a:t>
                </a:r>
                <a:r>
                  <a:rPr lang="en-US" sz="2000" dirty="0"/>
                  <a:t>N</a:t>
                </a:r>
                <a:r>
                  <a:rPr lang="ru-RU" sz="2000" dirty="0"/>
                  <a:t> </a:t>
                </a:r>
                <a:r>
                  <a:rPr lang="en-US" sz="2000" dirty="0"/>
                  <a:t>– 2 </a:t>
                </a:r>
                <a:r>
                  <a:rPr lang="ru-RU" sz="2000" dirty="0"/>
                  <a:t>степенями свободы</a:t>
                </a:r>
                <a:r>
                  <a:rPr lang="en-US" sz="2000" dirty="0"/>
                  <a:t>, </a:t>
                </a:r>
                <a:r>
                  <a:rPr lang="ru-RU" sz="2000" dirty="0"/>
                  <a:t>где </a:t>
                </a:r>
                <a:r>
                  <a:rPr lang="en-US" sz="2000" dirty="0"/>
                  <a:t>N – </a:t>
                </a:r>
                <a:r>
                  <a:rPr lang="ru-RU" sz="2000" dirty="0"/>
                  <a:t>количество объектов</a:t>
                </a:r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является входным параметром</a:t>
                </a:r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F47F7E62-7DC2-AC80-75A3-5A41BE66D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38001" y="2238092"/>
                <a:ext cx="5373189" cy="4079003"/>
              </a:xfrm>
              <a:blipFill>
                <a:blip r:embed="rId3"/>
                <a:stretch>
                  <a:fillRect l="-2834" t="-1943" r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136964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3FE360E-2E8C-CBC0-3982-B571BF18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98" y="1458794"/>
            <a:ext cx="6351814" cy="5081451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US" b="1" dirty="0"/>
              <a:t>Experiments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1947319"/>
            <a:ext cx="5373189" cy="4079003"/>
          </a:xfrm>
        </p:spPr>
        <p:txBody>
          <a:bodyPr>
            <a:normAutofit/>
          </a:bodyPr>
          <a:lstStyle/>
          <a:p>
            <a:r>
              <a:rPr lang="ru-RU" sz="2000" dirty="0"/>
              <a:t>В качестве эксперимента мы сгенерировали синтетические данные состоящие из двух целевых переменных</a:t>
            </a:r>
            <a:r>
              <a:rPr lang="en-US" sz="2000" dirty="0"/>
              <a:t>, </a:t>
            </a:r>
            <a:r>
              <a:rPr lang="ru-RU" sz="2000" dirty="0"/>
              <a:t>двух зашумленных </a:t>
            </a:r>
            <a:r>
              <a:rPr lang="ru-RU" sz="2000" dirty="0" err="1"/>
              <a:t>таргетов</a:t>
            </a:r>
            <a:r>
              <a:rPr lang="ru-RU" sz="2000" dirty="0"/>
              <a:t> и шумовых признаков</a:t>
            </a:r>
            <a:r>
              <a:rPr lang="en-US" sz="2000" dirty="0"/>
              <a:t>. </a:t>
            </a:r>
            <a:r>
              <a:rPr lang="ru-RU" sz="2000" dirty="0"/>
              <a:t>Общее количество признаков – 100</a:t>
            </a:r>
            <a:r>
              <a:rPr lang="en-US" sz="2000" dirty="0"/>
              <a:t>.</a:t>
            </a:r>
          </a:p>
          <a:p>
            <a:r>
              <a:rPr lang="ru-RU" sz="2000" dirty="0"/>
              <a:t>Все построения графиков выполнялись на 2</a:t>
            </a:r>
            <a:r>
              <a:rPr lang="en-US" sz="2000" dirty="0"/>
              <a:t>D </a:t>
            </a:r>
            <a:r>
              <a:rPr lang="ru-RU" sz="2000" dirty="0"/>
              <a:t>плоскости с использованием только двух переменных</a:t>
            </a:r>
            <a:r>
              <a:rPr lang="en-US" sz="2000" dirty="0"/>
              <a:t>.</a:t>
            </a:r>
            <a:endParaRPr lang="ru-RU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260656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596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HSE Sans</vt:lpstr>
      <vt:lpstr>Office Theme</vt:lpstr>
      <vt:lpstr>Iterative class discovery and feature selection using Minimal Spanning Trees</vt:lpstr>
      <vt:lpstr>Постановка задачи</vt:lpstr>
      <vt:lpstr>Постановка задачи</vt:lpstr>
      <vt:lpstr>Minimal spanning tree</vt:lpstr>
      <vt:lpstr>Алгоритм Прима</vt:lpstr>
      <vt:lpstr>The algorithm</vt:lpstr>
      <vt:lpstr>Fukuyama-Sugeno clustering measure</vt:lpstr>
      <vt:lpstr>Feature selection</vt:lpstr>
      <vt:lpstr>Experiments</vt:lpstr>
      <vt:lpstr>Experiments</vt:lpstr>
      <vt:lpstr>Experiments</vt:lpstr>
      <vt:lpstr>Код алгоритма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Соколов Ян Олегович</cp:lastModifiedBy>
  <cp:revision>54</cp:revision>
  <cp:lastPrinted>2021-11-11T13:08:42Z</cp:lastPrinted>
  <dcterms:created xsi:type="dcterms:W3CDTF">2021-11-11T08:52:47Z</dcterms:created>
  <dcterms:modified xsi:type="dcterms:W3CDTF">2022-09-28T10:01:32Z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