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8.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62"/>
  </p:notesMasterIdLst>
  <p:handoutMasterIdLst>
    <p:handoutMasterId r:id="rId63"/>
  </p:handoutMasterIdLst>
  <p:sldIdLst>
    <p:sldId id="256" r:id="rId2"/>
    <p:sldId id="257" r:id="rId3"/>
    <p:sldId id="261" r:id="rId4"/>
    <p:sldId id="259" r:id="rId5"/>
    <p:sldId id="263" r:id="rId6"/>
    <p:sldId id="316" r:id="rId7"/>
    <p:sldId id="317" r:id="rId8"/>
    <p:sldId id="265" r:id="rId9"/>
    <p:sldId id="267" r:id="rId10"/>
    <p:sldId id="268" r:id="rId11"/>
    <p:sldId id="331" r:id="rId12"/>
    <p:sldId id="269" r:id="rId13"/>
    <p:sldId id="301" r:id="rId14"/>
    <p:sldId id="320" r:id="rId15"/>
    <p:sldId id="270" r:id="rId16"/>
    <p:sldId id="334" r:id="rId17"/>
    <p:sldId id="273" r:id="rId18"/>
    <p:sldId id="318" r:id="rId19"/>
    <p:sldId id="319" r:id="rId20"/>
    <p:sldId id="274" r:id="rId21"/>
    <p:sldId id="302" r:id="rId22"/>
    <p:sldId id="321" r:id="rId23"/>
    <p:sldId id="298" r:id="rId24"/>
    <p:sldId id="322" r:id="rId25"/>
    <p:sldId id="323" r:id="rId26"/>
    <p:sldId id="278" r:id="rId27"/>
    <p:sldId id="324" r:id="rId28"/>
    <p:sldId id="277" r:id="rId29"/>
    <p:sldId id="281" r:id="rId30"/>
    <p:sldId id="325" r:id="rId31"/>
    <p:sldId id="326" r:id="rId32"/>
    <p:sldId id="305" r:id="rId33"/>
    <p:sldId id="306" r:id="rId34"/>
    <p:sldId id="327" r:id="rId35"/>
    <p:sldId id="282" r:id="rId36"/>
    <p:sldId id="307" r:id="rId37"/>
    <p:sldId id="328" r:id="rId38"/>
    <p:sldId id="313" r:id="rId39"/>
    <p:sldId id="330" r:id="rId40"/>
    <p:sldId id="310" r:id="rId41"/>
    <p:sldId id="314" r:id="rId42"/>
    <p:sldId id="311" r:id="rId43"/>
    <p:sldId id="280" r:id="rId44"/>
    <p:sldId id="332" r:id="rId45"/>
    <p:sldId id="304" r:id="rId46"/>
    <p:sldId id="285" r:id="rId47"/>
    <p:sldId id="292" r:id="rId48"/>
    <p:sldId id="296" r:id="rId49"/>
    <p:sldId id="286" r:id="rId50"/>
    <p:sldId id="290" r:id="rId51"/>
    <p:sldId id="297" r:id="rId52"/>
    <p:sldId id="293" r:id="rId53"/>
    <p:sldId id="294" r:id="rId54"/>
    <p:sldId id="291" r:id="rId55"/>
    <p:sldId id="333" r:id="rId56"/>
    <p:sldId id="299" r:id="rId57"/>
    <p:sldId id="329" r:id="rId58"/>
    <p:sldId id="289" r:id="rId59"/>
    <p:sldId id="315" r:id="rId60"/>
    <p:sldId id="30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g-Yang Chen" initials="SC" lastIdx="3" clrIdx="0">
    <p:extLst>
      <p:ext uri="{19B8F6BF-5375-455C-9EA6-DF929625EA0E}">
        <p15:presenceInfo xmlns:p15="http://schemas.microsoft.com/office/powerpoint/2012/main" userId="dfaace2967a5ba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2A0B3A-9BC5-42FA-8C65-13DA8981E326}" type="datetimeFigureOut">
              <a:rPr lang="zh-TW" altLang="en-US" smtClean="0"/>
              <a:t>2016/12/12</a:t>
            </a:fld>
            <a:endParaRPr lang="zh-TW"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C46A3-AA22-47C8-92F1-85EC135D0E68}" type="slidenum">
              <a:rPr lang="zh-TW" altLang="en-US" smtClean="0"/>
              <a:t>‹#›</a:t>
            </a:fld>
            <a:endParaRPr lang="zh-TW" altLang="en-US"/>
          </a:p>
        </p:txBody>
      </p:sp>
    </p:spTree>
    <p:extLst>
      <p:ext uri="{BB962C8B-B14F-4D97-AF65-F5344CB8AC3E}">
        <p14:creationId xmlns:p14="http://schemas.microsoft.com/office/powerpoint/2010/main" val="3537375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99A1B-D58E-4896-BFCD-73752A980959}" type="datetimeFigureOut">
              <a:rPr lang="zh-TW" altLang="en-US" smtClean="0"/>
              <a:t>2016/12/9</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DFF5A-2A77-48E9-BDA3-7EE4272DCC01}" type="slidenum">
              <a:rPr lang="zh-TW" altLang="en-US" smtClean="0"/>
              <a:t>‹#›</a:t>
            </a:fld>
            <a:endParaRPr lang="zh-TW" altLang="en-US"/>
          </a:p>
        </p:txBody>
      </p:sp>
    </p:spTree>
    <p:extLst>
      <p:ext uri="{BB962C8B-B14F-4D97-AF65-F5344CB8AC3E}">
        <p14:creationId xmlns:p14="http://schemas.microsoft.com/office/powerpoint/2010/main" val="18438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9</a:t>
            </a:fld>
            <a:endParaRPr lang="zh-TW" altLang="en-US"/>
          </a:p>
        </p:txBody>
      </p:sp>
    </p:spTree>
    <p:extLst>
      <p:ext uri="{BB962C8B-B14F-4D97-AF65-F5344CB8AC3E}">
        <p14:creationId xmlns:p14="http://schemas.microsoft.com/office/powerpoint/2010/main" val="150885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12</a:t>
            </a:fld>
            <a:endParaRPr lang="zh-TW" altLang="en-US"/>
          </a:p>
        </p:txBody>
      </p:sp>
    </p:spTree>
    <p:extLst>
      <p:ext uri="{BB962C8B-B14F-4D97-AF65-F5344CB8AC3E}">
        <p14:creationId xmlns:p14="http://schemas.microsoft.com/office/powerpoint/2010/main" val="380363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26</a:t>
            </a:fld>
            <a:endParaRPr lang="zh-TW" altLang="en-US"/>
          </a:p>
        </p:txBody>
      </p:sp>
    </p:spTree>
    <p:extLst>
      <p:ext uri="{BB962C8B-B14F-4D97-AF65-F5344CB8AC3E}">
        <p14:creationId xmlns:p14="http://schemas.microsoft.com/office/powerpoint/2010/main" val="274210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38</a:t>
            </a:fld>
            <a:endParaRPr lang="zh-TW" altLang="en-US"/>
          </a:p>
        </p:txBody>
      </p:sp>
    </p:spTree>
    <p:extLst>
      <p:ext uri="{BB962C8B-B14F-4D97-AF65-F5344CB8AC3E}">
        <p14:creationId xmlns:p14="http://schemas.microsoft.com/office/powerpoint/2010/main" val="356211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40</a:t>
            </a:fld>
            <a:endParaRPr lang="zh-TW" altLang="en-US"/>
          </a:p>
        </p:txBody>
      </p:sp>
    </p:spTree>
    <p:extLst>
      <p:ext uri="{BB962C8B-B14F-4D97-AF65-F5344CB8AC3E}">
        <p14:creationId xmlns:p14="http://schemas.microsoft.com/office/powerpoint/2010/main" val="83246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42</a:t>
            </a:fld>
            <a:endParaRPr lang="zh-TW" altLang="en-US"/>
          </a:p>
        </p:txBody>
      </p:sp>
    </p:spTree>
    <p:extLst>
      <p:ext uri="{BB962C8B-B14F-4D97-AF65-F5344CB8AC3E}">
        <p14:creationId xmlns:p14="http://schemas.microsoft.com/office/powerpoint/2010/main" val="4031525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52</a:t>
            </a:fld>
            <a:endParaRPr lang="zh-TW" altLang="en-US"/>
          </a:p>
        </p:txBody>
      </p:sp>
    </p:spTree>
    <p:extLst>
      <p:ext uri="{BB962C8B-B14F-4D97-AF65-F5344CB8AC3E}">
        <p14:creationId xmlns:p14="http://schemas.microsoft.com/office/powerpoint/2010/main" val="381163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53</a:t>
            </a:fld>
            <a:endParaRPr lang="zh-TW" altLang="en-US"/>
          </a:p>
        </p:txBody>
      </p:sp>
    </p:spTree>
    <p:extLst>
      <p:ext uri="{BB962C8B-B14F-4D97-AF65-F5344CB8AC3E}">
        <p14:creationId xmlns:p14="http://schemas.microsoft.com/office/powerpoint/2010/main" val="227309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69DFF5A-2A77-48E9-BDA3-7EE4272DCC01}" type="slidenum">
              <a:rPr lang="zh-TW" altLang="en-US" smtClean="0"/>
              <a:t>54</a:t>
            </a:fld>
            <a:endParaRPr lang="zh-TW" altLang="en-US"/>
          </a:p>
        </p:txBody>
      </p:sp>
    </p:spTree>
    <p:extLst>
      <p:ext uri="{BB962C8B-B14F-4D97-AF65-F5344CB8AC3E}">
        <p14:creationId xmlns:p14="http://schemas.microsoft.com/office/powerpoint/2010/main" val="94714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TW"/>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endParaRPr lang="en-US" dirty="0"/>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381501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TW"/>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380549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TW"/>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1363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TW"/>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171687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TW"/>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488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TW"/>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418448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4133749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286888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192970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TW"/>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139248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346165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4095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50449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406131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TW"/>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TW"/>
              <a:t>Edit Master text styles</a:t>
            </a:r>
          </a:p>
        </p:txBody>
      </p:sp>
      <p:sp>
        <p:nvSpPr>
          <p:cNvPr id="5" name="Date Placeholder 4"/>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7094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TW"/>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C617CB-3F06-46A9-A638-8A4AF10D4E9B}" type="slidenum">
              <a:rPr lang="zh-TW" altLang="en-US" smtClean="0"/>
              <a:t>‹#›</a:t>
            </a:fld>
            <a:endParaRPr lang="zh-TW" altLang="en-US"/>
          </a:p>
        </p:txBody>
      </p:sp>
      <p:sp>
        <p:nvSpPr>
          <p:cNvPr id="5" name="Date Placeholder 4"/>
          <p:cNvSpPr>
            <a:spLocks noGrp="1"/>
          </p:cNvSpPr>
          <p:nvPr>
            <p:ph type="dt" sz="half" idx="10"/>
          </p:nvPr>
        </p:nvSpPr>
        <p:spPr/>
        <p:txBody>
          <a:bodyPr/>
          <a:lstStyle/>
          <a:p>
            <a:fld id="{E1794F26-3603-47F7-9018-C6BF73C670E8}" type="datetimeFigureOut">
              <a:rPr lang="zh-TW" altLang="en-US" smtClean="0"/>
              <a:t>2016/12/9</a:t>
            </a:fld>
            <a:endParaRPr lang="zh-TW" altLang="en-US"/>
          </a:p>
        </p:txBody>
      </p:sp>
    </p:spTree>
    <p:extLst>
      <p:ext uri="{BB962C8B-B14F-4D97-AF65-F5344CB8AC3E}">
        <p14:creationId xmlns:p14="http://schemas.microsoft.com/office/powerpoint/2010/main" val="311630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794F26-3603-47F7-9018-C6BF73C670E8}" type="datetimeFigureOut">
              <a:rPr lang="zh-TW" altLang="en-US" smtClean="0"/>
              <a:t>2016/12/9</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C617CB-3F06-46A9-A638-8A4AF10D4E9B}" type="slidenum">
              <a:rPr lang="zh-TW" altLang="en-US" smtClean="0"/>
              <a:t>‹#›</a:t>
            </a:fld>
            <a:endParaRPr lang="zh-TW" altLang="en-US"/>
          </a:p>
        </p:txBody>
      </p:sp>
    </p:spTree>
    <p:extLst>
      <p:ext uri="{BB962C8B-B14F-4D97-AF65-F5344CB8AC3E}">
        <p14:creationId xmlns:p14="http://schemas.microsoft.com/office/powerpoint/2010/main" val="25578163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00.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023" y="609598"/>
            <a:ext cx="2106983" cy="36423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362" y="609599"/>
            <a:ext cx="3991623" cy="3642357"/>
          </a:xfrm>
          <a:prstGeom prst="rect">
            <a:avLst/>
          </a:prstGeom>
        </p:spPr>
      </p:pic>
      <p:sp>
        <p:nvSpPr>
          <p:cNvPr id="2" name="Title 1"/>
          <p:cNvSpPr>
            <a:spLocks noGrp="1"/>
          </p:cNvSpPr>
          <p:nvPr>
            <p:ph type="ctrTitle"/>
          </p:nvPr>
        </p:nvSpPr>
        <p:spPr>
          <a:xfrm>
            <a:off x="985968" y="4473225"/>
            <a:ext cx="8288035" cy="1095059"/>
          </a:xfrm>
        </p:spPr>
        <p:txBody>
          <a:bodyPr>
            <a:normAutofit/>
          </a:bodyPr>
          <a:lstStyle/>
          <a:p>
            <a:pPr algn="l">
              <a:lnSpc>
                <a:spcPct val="80000"/>
              </a:lnSpc>
            </a:pPr>
            <a:r>
              <a:rPr lang="en-US" altLang="zh-TW" sz="3700" b="1" dirty="0"/>
              <a:t>A Novel Algorithm to Infer Cell Lineage Tree from Enhancer Profiles</a:t>
            </a:r>
            <a:endParaRPr lang="zh-TW" altLang="en-US" sz="3700" b="1" dirty="0"/>
          </a:p>
        </p:txBody>
      </p:sp>
      <p:sp>
        <p:nvSpPr>
          <p:cNvPr id="3" name="Subtitle 2"/>
          <p:cNvSpPr>
            <a:spLocks noGrp="1"/>
          </p:cNvSpPr>
          <p:nvPr>
            <p:ph type="subTitle" idx="1"/>
          </p:nvPr>
        </p:nvSpPr>
        <p:spPr>
          <a:xfrm>
            <a:off x="985968" y="5569874"/>
            <a:ext cx="8288035" cy="471488"/>
          </a:xfrm>
        </p:spPr>
        <p:txBody>
          <a:bodyPr>
            <a:normAutofit/>
          </a:bodyPr>
          <a:lstStyle/>
          <a:p>
            <a:pPr algn="l">
              <a:lnSpc>
                <a:spcPct val="80000"/>
              </a:lnSpc>
            </a:pPr>
            <a:r>
              <a:rPr lang="en-US" altLang="zh-TW" sz="1000"/>
              <a:t>Shang-Yang Chen </a:t>
            </a:r>
          </a:p>
          <a:p>
            <a:pPr algn="l">
              <a:lnSpc>
                <a:spcPct val="80000"/>
              </a:lnSpc>
            </a:pPr>
            <a:r>
              <a:rPr lang="en-US" altLang="zh-TW" sz="1000"/>
              <a:t>DGP Biomedical Informatics Track</a:t>
            </a:r>
            <a:endParaRPr lang="zh-TW" altLang="en-US" sz="1000"/>
          </a:p>
        </p:txBody>
      </p:sp>
      <p:sp>
        <p:nvSpPr>
          <p:cNvPr id="27" name="Right Arrow 26"/>
          <p:cNvSpPr/>
          <p:nvPr/>
        </p:nvSpPr>
        <p:spPr>
          <a:xfrm>
            <a:off x="5349267" y="2155371"/>
            <a:ext cx="811763" cy="793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8610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763" y="354939"/>
            <a:ext cx="8596668" cy="839380"/>
          </a:xfrm>
        </p:spPr>
        <p:txBody>
          <a:bodyPr/>
          <a:lstStyle/>
          <a:p>
            <a:r>
              <a:rPr lang="en-US" altLang="zh-TW" b="1" dirty="0"/>
              <a:t>Chromatin Profiling: ChIP-seq</a:t>
            </a:r>
            <a:endParaRPr lang="zh-TW" altLang="en-US" b="1"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251" y="3345793"/>
            <a:ext cx="9465914" cy="1983521"/>
          </a:xfrm>
        </p:spPr>
      </p:pic>
      <p:sp>
        <p:nvSpPr>
          <p:cNvPr id="15" name="Content Placeholder 2"/>
          <p:cNvSpPr txBox="1">
            <a:spLocks/>
          </p:cNvSpPr>
          <p:nvPr/>
        </p:nvSpPr>
        <p:spPr>
          <a:xfrm>
            <a:off x="282744" y="1535654"/>
            <a:ext cx="9294380" cy="15901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a:t>ChIP-seq combines chromatin immunoprecipitation (</a:t>
            </a:r>
            <a:r>
              <a:rPr lang="en-US" altLang="zh-TW" sz="2000" dirty="0" err="1"/>
              <a:t>ChIP</a:t>
            </a:r>
            <a:r>
              <a:rPr lang="en-US" altLang="zh-TW" sz="2000" dirty="0"/>
              <a:t>) with massively parallel DNA sequencing to identify the binding sites of DNA-associated proteins =&gt; </a:t>
            </a:r>
            <a:r>
              <a:rPr lang="en-US" altLang="zh-TW" sz="2000" b="1" dirty="0">
                <a:solidFill>
                  <a:srgbClr val="FF0000"/>
                </a:solidFill>
              </a:rPr>
              <a:t>histone modifications</a:t>
            </a:r>
            <a:r>
              <a:rPr lang="en-US" altLang="zh-TW" sz="2000" dirty="0"/>
              <a:t>.</a:t>
            </a:r>
          </a:p>
          <a:p>
            <a:r>
              <a:rPr lang="en-US" altLang="zh-TW" sz="2000" dirty="0"/>
              <a:t>Align to the reference genome using open source algorithms (e.g. bowtie2)</a:t>
            </a:r>
            <a:endParaRPr lang="zh-TW" altLang="en-US" sz="2000" dirty="0"/>
          </a:p>
        </p:txBody>
      </p:sp>
    </p:spTree>
    <p:extLst>
      <p:ext uri="{BB962C8B-B14F-4D97-AF65-F5344CB8AC3E}">
        <p14:creationId xmlns:p14="http://schemas.microsoft.com/office/powerpoint/2010/main" val="35637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77863" y="395288"/>
            <a:ext cx="8596312" cy="7150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b="1" dirty="0"/>
              <a:t>Chromatin Profiling: Peak Calling</a:t>
            </a:r>
            <a:endParaRPr lang="zh-TW" alt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2758" y="1727349"/>
            <a:ext cx="4432047" cy="36195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16" y="2148885"/>
            <a:ext cx="5080911" cy="2924265"/>
          </a:xfrm>
          <a:prstGeom prst="rect">
            <a:avLst/>
          </a:prstGeom>
        </p:spPr>
      </p:pic>
      <p:sp>
        <p:nvSpPr>
          <p:cNvPr id="8" name="Left Arrow 7"/>
          <p:cNvSpPr/>
          <p:nvPr/>
        </p:nvSpPr>
        <p:spPr>
          <a:xfrm rot="10800000">
            <a:off x="5631350" y="3452326"/>
            <a:ext cx="536185" cy="317385"/>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Rectangle 8"/>
          <p:cNvSpPr/>
          <p:nvPr/>
        </p:nvSpPr>
        <p:spPr>
          <a:xfrm>
            <a:off x="415216" y="5270538"/>
            <a:ext cx="5676122" cy="646331"/>
          </a:xfrm>
          <a:prstGeom prst="rect">
            <a:avLst/>
          </a:prstGeom>
        </p:spPr>
        <p:txBody>
          <a:bodyPr wrap="square">
            <a:spAutoFit/>
          </a:bodyPr>
          <a:lstStyle/>
          <a:p>
            <a:pPr marL="285750" indent="-285750">
              <a:buFont typeface="Wingdings" panose="05000000000000000000" pitchFamily="2" charset="2"/>
              <a:buChar char="Ø"/>
            </a:pPr>
            <a:r>
              <a:rPr lang="en-US" altLang="zh-TW" dirty="0"/>
              <a:t>Use programs like HOMER to identify genomic regions enriched for specific histone modifications.</a:t>
            </a:r>
          </a:p>
        </p:txBody>
      </p:sp>
    </p:spTree>
    <p:extLst>
      <p:ext uri="{BB962C8B-B14F-4D97-AF65-F5344CB8AC3E}">
        <p14:creationId xmlns:p14="http://schemas.microsoft.com/office/powerpoint/2010/main" val="222831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2763" y="354938"/>
            <a:ext cx="8697221" cy="113339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b="1" dirty="0"/>
              <a:t>Chromatin Profiling: Identifying Differential Enhancers</a:t>
            </a:r>
            <a:endParaRPr lang="zh-TW" altLang="en-US" b="1"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2134" y="1488334"/>
            <a:ext cx="9348773" cy="4197122"/>
          </a:xfrm>
        </p:spPr>
      </p:pic>
      <p:sp>
        <p:nvSpPr>
          <p:cNvPr id="8" name="Content Placeholder 2"/>
          <p:cNvSpPr txBox="1">
            <a:spLocks/>
          </p:cNvSpPr>
          <p:nvPr/>
        </p:nvSpPr>
        <p:spPr>
          <a:xfrm>
            <a:off x="3338767" y="1731768"/>
            <a:ext cx="6288834" cy="3628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H3K4me1 peaks -&gt; enhancer sites</a:t>
            </a:r>
            <a:endParaRPr lang="zh-TW" alt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938" y="2600604"/>
            <a:ext cx="6734341" cy="275496"/>
          </a:xfrm>
          <a:prstGeom prst="rect">
            <a:avLst/>
          </a:prstGeom>
        </p:spPr>
      </p:pic>
      <p:sp>
        <p:nvSpPr>
          <p:cNvPr id="12" name="TextBox 11"/>
          <p:cNvSpPr txBox="1"/>
          <p:nvPr/>
        </p:nvSpPr>
        <p:spPr>
          <a:xfrm>
            <a:off x="3877099" y="2233756"/>
            <a:ext cx="300082" cy="338554"/>
          </a:xfrm>
          <a:prstGeom prst="rect">
            <a:avLst/>
          </a:prstGeom>
          <a:noFill/>
        </p:spPr>
        <p:txBody>
          <a:bodyPr wrap="none" rtlCol="0">
            <a:spAutoFit/>
          </a:bodyPr>
          <a:lstStyle/>
          <a:p>
            <a:r>
              <a:rPr lang="en-US" altLang="zh-TW" sz="1600" dirty="0"/>
              <a:t>B</a:t>
            </a:r>
            <a:endParaRPr lang="zh-TW" altLang="en-US" sz="1600" dirty="0"/>
          </a:p>
        </p:txBody>
      </p:sp>
      <p:sp>
        <p:nvSpPr>
          <p:cNvPr id="13" name="TextBox 12"/>
          <p:cNvSpPr txBox="1"/>
          <p:nvPr/>
        </p:nvSpPr>
        <p:spPr>
          <a:xfrm>
            <a:off x="4635017" y="2231272"/>
            <a:ext cx="542136" cy="338554"/>
          </a:xfrm>
          <a:prstGeom prst="rect">
            <a:avLst/>
          </a:prstGeom>
          <a:noFill/>
        </p:spPr>
        <p:txBody>
          <a:bodyPr wrap="none" rtlCol="0">
            <a:spAutoFit/>
          </a:bodyPr>
          <a:lstStyle/>
          <a:p>
            <a:r>
              <a:rPr lang="en-US" altLang="zh-TW" sz="1600" dirty="0"/>
              <a:t>CD4</a:t>
            </a:r>
            <a:endParaRPr lang="zh-TW" altLang="en-US" sz="1600" dirty="0"/>
          </a:p>
        </p:txBody>
      </p:sp>
      <p:sp>
        <p:nvSpPr>
          <p:cNvPr id="14" name="TextBox 13"/>
          <p:cNvSpPr txBox="1"/>
          <p:nvPr/>
        </p:nvSpPr>
        <p:spPr>
          <a:xfrm>
            <a:off x="5651451" y="2198615"/>
            <a:ext cx="542136" cy="338554"/>
          </a:xfrm>
          <a:prstGeom prst="rect">
            <a:avLst/>
          </a:prstGeom>
          <a:noFill/>
        </p:spPr>
        <p:txBody>
          <a:bodyPr wrap="none" rtlCol="0">
            <a:spAutoFit/>
          </a:bodyPr>
          <a:lstStyle/>
          <a:p>
            <a:r>
              <a:rPr lang="en-US" altLang="zh-TW" sz="1600" dirty="0"/>
              <a:t>CD8</a:t>
            </a:r>
            <a:endParaRPr lang="zh-TW" altLang="en-US" sz="1600" dirty="0"/>
          </a:p>
        </p:txBody>
      </p:sp>
      <p:sp>
        <p:nvSpPr>
          <p:cNvPr id="15" name="TextBox 14"/>
          <p:cNvSpPr txBox="1"/>
          <p:nvPr/>
        </p:nvSpPr>
        <p:spPr>
          <a:xfrm>
            <a:off x="6740660" y="2219290"/>
            <a:ext cx="526106" cy="338554"/>
          </a:xfrm>
          <a:prstGeom prst="rect">
            <a:avLst/>
          </a:prstGeom>
          <a:noFill/>
        </p:spPr>
        <p:txBody>
          <a:bodyPr wrap="none" rtlCol="0">
            <a:spAutoFit/>
          </a:bodyPr>
          <a:lstStyle/>
          <a:p>
            <a:r>
              <a:rPr lang="en-US" altLang="zh-TW" sz="1600" dirty="0"/>
              <a:t>CLP</a:t>
            </a:r>
            <a:endParaRPr lang="zh-TW" altLang="en-US" sz="1600" dirty="0"/>
          </a:p>
        </p:txBody>
      </p:sp>
      <p:sp>
        <p:nvSpPr>
          <p:cNvPr id="17" name="TextBox 16"/>
          <p:cNvSpPr txBox="1"/>
          <p:nvPr/>
        </p:nvSpPr>
        <p:spPr>
          <a:xfrm>
            <a:off x="7796659" y="2233756"/>
            <a:ext cx="567784" cy="338554"/>
          </a:xfrm>
          <a:prstGeom prst="rect">
            <a:avLst/>
          </a:prstGeom>
          <a:noFill/>
        </p:spPr>
        <p:txBody>
          <a:bodyPr wrap="none" rtlCol="0">
            <a:spAutoFit/>
          </a:bodyPr>
          <a:lstStyle/>
          <a:p>
            <a:r>
              <a:rPr lang="en-US" altLang="zh-TW" sz="1600" dirty="0"/>
              <a:t>CMP</a:t>
            </a:r>
            <a:endParaRPr lang="zh-TW" altLang="en-US" sz="1600" dirty="0"/>
          </a:p>
        </p:txBody>
      </p:sp>
      <p:sp>
        <p:nvSpPr>
          <p:cNvPr id="18" name="TextBox 17"/>
          <p:cNvSpPr txBox="1"/>
          <p:nvPr/>
        </p:nvSpPr>
        <p:spPr>
          <a:xfrm>
            <a:off x="8983237" y="2237803"/>
            <a:ext cx="434734" cy="338554"/>
          </a:xfrm>
          <a:prstGeom prst="rect">
            <a:avLst/>
          </a:prstGeom>
          <a:noFill/>
        </p:spPr>
        <p:txBody>
          <a:bodyPr wrap="none" rtlCol="0">
            <a:spAutoFit/>
          </a:bodyPr>
          <a:lstStyle/>
          <a:p>
            <a:r>
              <a:rPr lang="en-US" altLang="zh-TW" sz="1600" dirty="0"/>
              <a:t>DC</a:t>
            </a:r>
            <a:endParaRPr lang="zh-TW" altLang="en-US" sz="1600" dirty="0"/>
          </a:p>
        </p:txBody>
      </p:sp>
    </p:spTree>
    <p:extLst>
      <p:ext uri="{BB962C8B-B14F-4D97-AF65-F5344CB8AC3E}">
        <p14:creationId xmlns:p14="http://schemas.microsoft.com/office/powerpoint/2010/main" val="254468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885"/>
            <a:ext cx="10058400" cy="1450757"/>
          </a:xfrm>
        </p:spPr>
        <p:txBody>
          <a:bodyPr/>
          <a:lstStyle/>
          <a:p>
            <a:r>
              <a:rPr lang="en-US" altLang="zh-TW" b="1" dirty="0"/>
              <a:t>Outline</a:t>
            </a:r>
            <a:endParaRPr lang="zh-TW" altLang="en-US" b="1" dirty="0"/>
          </a:p>
        </p:txBody>
      </p:sp>
      <p:sp>
        <p:nvSpPr>
          <p:cNvPr id="3" name="Content Placeholder 2"/>
          <p:cNvSpPr>
            <a:spLocks noGrp="1"/>
          </p:cNvSpPr>
          <p:nvPr>
            <p:ph idx="1"/>
          </p:nvPr>
        </p:nvSpPr>
        <p:spPr>
          <a:xfrm>
            <a:off x="677334" y="1759372"/>
            <a:ext cx="8596668" cy="3880773"/>
          </a:xfrm>
        </p:spPr>
        <p:txBody>
          <a:bodyPr>
            <a:normAutofit/>
          </a:bodyPr>
          <a:lstStyle/>
          <a:p>
            <a:pPr>
              <a:buFont typeface="Wingdings" panose="05000000000000000000" pitchFamily="2" charset="2"/>
              <a:buChar char="n"/>
            </a:pPr>
            <a:r>
              <a:rPr lang="en-US" altLang="zh-TW" sz="2400" dirty="0"/>
              <a:t>A</a:t>
            </a:r>
            <a:r>
              <a:rPr lang="zh-TW" altLang="en-US" sz="2400" dirty="0"/>
              <a:t> </a:t>
            </a:r>
            <a:r>
              <a:rPr lang="en-US" altLang="zh-TW" sz="2400" dirty="0"/>
              <a:t>Primer on Chromatin Biology</a:t>
            </a:r>
          </a:p>
          <a:p>
            <a:pPr>
              <a:buFont typeface="Wingdings" panose="05000000000000000000" pitchFamily="2" charset="2"/>
              <a:buChar char="n"/>
            </a:pPr>
            <a:r>
              <a:rPr lang="en-US" altLang="zh-TW" sz="2400" b="1" dirty="0">
                <a:solidFill>
                  <a:srgbClr val="FF0000"/>
                </a:solidFill>
              </a:rPr>
              <a:t>Enhancer Profiles and Cellular Differentiation</a:t>
            </a:r>
          </a:p>
          <a:p>
            <a:pPr>
              <a:buFont typeface="Wingdings" panose="05000000000000000000" pitchFamily="2" charset="2"/>
              <a:buChar char="n"/>
            </a:pPr>
            <a:r>
              <a:rPr lang="en-US" altLang="zh-TW" sz="2400" dirty="0"/>
              <a:t>The Algorithm</a:t>
            </a:r>
            <a:endParaRPr lang="zh-TW" altLang="en-US" sz="2400" dirty="0"/>
          </a:p>
        </p:txBody>
      </p:sp>
    </p:spTree>
    <p:extLst>
      <p:ext uri="{BB962C8B-B14F-4D97-AF65-F5344CB8AC3E}">
        <p14:creationId xmlns:p14="http://schemas.microsoft.com/office/powerpoint/2010/main" val="6170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885"/>
            <a:ext cx="10058400" cy="851731"/>
          </a:xfrm>
        </p:spPr>
        <p:txBody>
          <a:bodyPr/>
          <a:lstStyle/>
          <a:p>
            <a:r>
              <a:rPr lang="en-US" altLang="zh-TW" b="1" dirty="0"/>
              <a:t>Cellular Differentiation</a:t>
            </a:r>
            <a:endParaRPr lang="zh-TW" altLang="en-US" b="1" dirty="0"/>
          </a:p>
        </p:txBody>
      </p:sp>
      <p:sp>
        <p:nvSpPr>
          <p:cNvPr id="4" name="Content Placeholder 3"/>
          <p:cNvSpPr>
            <a:spLocks noGrp="1"/>
          </p:cNvSpPr>
          <p:nvPr>
            <p:ph idx="1"/>
          </p:nvPr>
        </p:nvSpPr>
        <p:spPr>
          <a:xfrm>
            <a:off x="681018" y="1573254"/>
            <a:ext cx="6591213" cy="2774811"/>
          </a:xfrm>
        </p:spPr>
        <p:txBody>
          <a:bodyPr/>
          <a:lstStyle/>
          <a:p>
            <a:r>
              <a:rPr lang="en-US" altLang="zh-TW" sz="2000" dirty="0"/>
              <a:t>The process where a cell changes from one cell type to another, usually becoming more specialized.</a:t>
            </a:r>
          </a:p>
          <a:p>
            <a:r>
              <a:rPr lang="en-US" altLang="zh-TW" sz="2000" dirty="0"/>
              <a:t>How to distinguish between different cell types?</a:t>
            </a:r>
          </a:p>
          <a:p>
            <a:pPr lvl="1"/>
            <a:r>
              <a:rPr lang="en-US" altLang="zh-TW" sz="1800" dirty="0"/>
              <a:t>Cell markers: CD4, CD20, CD34… </a:t>
            </a:r>
            <a:r>
              <a:rPr lang="en-US" altLang="zh-TW" sz="1800" dirty="0" err="1"/>
              <a:t>etc</a:t>
            </a:r>
            <a:endParaRPr lang="en-US" altLang="zh-TW" sz="1800" dirty="0"/>
          </a:p>
          <a:p>
            <a:pPr lvl="1"/>
            <a:r>
              <a:rPr lang="en-US" altLang="zh-TW" sz="1800" dirty="0"/>
              <a:t>Gene expression: mRNA transcripts</a:t>
            </a:r>
          </a:p>
          <a:p>
            <a:pPr lvl="1"/>
            <a:r>
              <a:rPr lang="en-US" altLang="zh-TW" sz="1800" b="1" dirty="0">
                <a:solidFill>
                  <a:srgbClr val="FF0000"/>
                </a:solidFill>
              </a:rPr>
              <a:t>Enhancer profiles</a:t>
            </a:r>
          </a:p>
          <a:p>
            <a:endParaRPr lang="zh-TW"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616" y="2948443"/>
            <a:ext cx="3382069" cy="3374092"/>
          </a:xfrm>
          <a:prstGeom prst="rect">
            <a:avLst/>
          </a:prstGeom>
        </p:spPr>
      </p:pic>
      <p:sp>
        <p:nvSpPr>
          <p:cNvPr id="6" name="TextBox 5"/>
          <p:cNvSpPr txBox="1"/>
          <p:nvPr/>
        </p:nvSpPr>
        <p:spPr>
          <a:xfrm>
            <a:off x="4583287" y="4605703"/>
            <a:ext cx="2070473" cy="646331"/>
          </a:xfrm>
          <a:prstGeom prst="rect">
            <a:avLst/>
          </a:prstGeom>
          <a:noFill/>
        </p:spPr>
        <p:txBody>
          <a:bodyPr wrap="square" rtlCol="0">
            <a:spAutoFit/>
          </a:bodyPr>
          <a:lstStyle/>
          <a:p>
            <a:r>
              <a:rPr lang="en-US" altLang="zh-TW" dirty="0">
                <a:solidFill>
                  <a:srgbClr val="FF0000"/>
                </a:solidFill>
              </a:rPr>
              <a:t>Hematopoietic Cell Lineage</a:t>
            </a:r>
            <a:endParaRPr lang="zh-TW" altLang="en-US" dirty="0">
              <a:solidFill>
                <a:srgbClr val="FF0000"/>
              </a:solidFill>
            </a:endParaRPr>
          </a:p>
        </p:txBody>
      </p:sp>
    </p:spTree>
    <p:extLst>
      <p:ext uri="{BB962C8B-B14F-4D97-AF65-F5344CB8AC3E}">
        <p14:creationId xmlns:p14="http://schemas.microsoft.com/office/powerpoint/2010/main" val="326137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858610" y="1636270"/>
            <a:ext cx="8839891" cy="4198946"/>
          </a:xfrm>
          <a:prstGeom prst="rect">
            <a:avLst/>
          </a:prstGeom>
        </p:spPr>
      </p:pic>
      <p:sp>
        <p:nvSpPr>
          <p:cNvPr id="2" name="Title 1"/>
          <p:cNvSpPr>
            <a:spLocks noGrp="1"/>
          </p:cNvSpPr>
          <p:nvPr>
            <p:ph type="title"/>
          </p:nvPr>
        </p:nvSpPr>
        <p:spPr>
          <a:xfrm>
            <a:off x="677333" y="368985"/>
            <a:ext cx="9231777" cy="1403831"/>
          </a:xfrm>
        </p:spPr>
        <p:txBody>
          <a:bodyPr anchor="t">
            <a:normAutofit/>
          </a:bodyPr>
          <a:lstStyle/>
          <a:p>
            <a:r>
              <a:rPr lang="en-US" altLang="zh-TW" b="1" dirty="0"/>
              <a:t>Different Cell Types have Distinct Enhancer Patterns</a:t>
            </a:r>
            <a:endParaRPr lang="zh-TW" altLang="en-US" b="1" dirty="0"/>
          </a:p>
        </p:txBody>
      </p:sp>
      <p:sp>
        <p:nvSpPr>
          <p:cNvPr id="11" name="TextBox 10"/>
          <p:cNvSpPr txBox="1"/>
          <p:nvPr/>
        </p:nvSpPr>
        <p:spPr>
          <a:xfrm>
            <a:off x="1016799" y="5835216"/>
            <a:ext cx="8523514" cy="646331"/>
          </a:xfrm>
          <a:prstGeom prst="rect">
            <a:avLst/>
          </a:prstGeom>
          <a:noFill/>
        </p:spPr>
        <p:txBody>
          <a:bodyPr wrap="square" rtlCol="0">
            <a:spAutoFit/>
          </a:bodyPr>
          <a:lstStyle/>
          <a:p>
            <a:r>
              <a:rPr lang="en-US" altLang="zh-TW" dirty="0"/>
              <a:t>Representative examples of H3K4me1 signals in several loci. Displayed are normalized reads coverage in a 100 Kb region around the gene body.  </a:t>
            </a:r>
            <a:endParaRPr lang="zh-TW" altLang="en-US" dirty="0"/>
          </a:p>
        </p:txBody>
      </p:sp>
    </p:spTree>
    <p:extLst>
      <p:ext uri="{BB962C8B-B14F-4D97-AF65-F5344CB8AC3E}">
        <p14:creationId xmlns:p14="http://schemas.microsoft.com/office/powerpoint/2010/main" val="402207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75861"/>
            <a:ext cx="8755915" cy="1296955"/>
          </a:xfrm>
        </p:spPr>
        <p:txBody>
          <a:bodyPr>
            <a:normAutofit fontScale="90000"/>
          </a:bodyPr>
          <a:lstStyle/>
          <a:p>
            <a:r>
              <a:rPr lang="en-US" altLang="zh-TW" sz="4000" b="1" dirty="0"/>
              <a:t>Closely Related Cell Types have Similar Enhancer Patterns</a:t>
            </a:r>
            <a:br>
              <a:rPr lang="en-US" altLang="zh-TW" dirty="0"/>
            </a:br>
            <a:endParaRPr lang="zh-TW"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005" y="0"/>
            <a:ext cx="2178995" cy="2173855"/>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3" y="2126906"/>
            <a:ext cx="4644253" cy="3437340"/>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586" y="2126906"/>
            <a:ext cx="4725986" cy="3505407"/>
          </a:xfrm>
          <a:prstGeom prst="rect">
            <a:avLst/>
          </a:prstGeom>
        </p:spPr>
      </p:pic>
      <p:sp>
        <p:nvSpPr>
          <p:cNvPr id="9" name="TextBox 8"/>
          <p:cNvSpPr txBox="1"/>
          <p:nvPr/>
        </p:nvSpPr>
        <p:spPr>
          <a:xfrm>
            <a:off x="2357706" y="5733670"/>
            <a:ext cx="1458515" cy="369332"/>
          </a:xfrm>
          <a:prstGeom prst="rect">
            <a:avLst/>
          </a:prstGeom>
          <a:noFill/>
        </p:spPr>
        <p:txBody>
          <a:bodyPr wrap="square" rtlCol="0">
            <a:spAutoFit/>
          </a:bodyPr>
          <a:lstStyle/>
          <a:p>
            <a:r>
              <a:rPr lang="en-US" altLang="zh-TW" dirty="0"/>
              <a:t>CMP vs GMP</a:t>
            </a:r>
            <a:endParaRPr lang="zh-TW" altLang="en-US" dirty="0"/>
          </a:p>
        </p:txBody>
      </p:sp>
      <p:sp>
        <p:nvSpPr>
          <p:cNvPr id="10" name="TextBox 9"/>
          <p:cNvSpPr txBox="1"/>
          <p:nvPr/>
        </p:nvSpPr>
        <p:spPr>
          <a:xfrm>
            <a:off x="7212735" y="5733670"/>
            <a:ext cx="1458515" cy="369332"/>
          </a:xfrm>
          <a:prstGeom prst="rect">
            <a:avLst/>
          </a:prstGeom>
          <a:noFill/>
        </p:spPr>
        <p:txBody>
          <a:bodyPr wrap="square" rtlCol="0">
            <a:spAutoFit/>
          </a:bodyPr>
          <a:lstStyle/>
          <a:p>
            <a:r>
              <a:rPr lang="en-US" altLang="zh-TW" dirty="0"/>
              <a:t>CMP vs </a:t>
            </a:r>
            <a:r>
              <a:rPr lang="en-US" altLang="zh-TW" dirty="0" err="1"/>
              <a:t>EryA</a:t>
            </a:r>
            <a:endParaRPr lang="zh-TW" altLang="en-US" dirty="0"/>
          </a:p>
        </p:txBody>
      </p:sp>
    </p:spTree>
    <p:extLst>
      <p:ext uri="{BB962C8B-B14F-4D97-AF65-F5344CB8AC3E}">
        <p14:creationId xmlns:p14="http://schemas.microsoft.com/office/powerpoint/2010/main" val="1895252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764" y="1799770"/>
            <a:ext cx="3787412" cy="3874589"/>
          </a:xfrm>
          <a:prstGeom prst="rect">
            <a:avLst/>
          </a:prstGeom>
        </p:spPr>
      </p:pic>
      <p:sp>
        <p:nvSpPr>
          <p:cNvPr id="2" name="Title 1"/>
          <p:cNvSpPr>
            <a:spLocks noGrp="1"/>
          </p:cNvSpPr>
          <p:nvPr>
            <p:ph type="title"/>
          </p:nvPr>
        </p:nvSpPr>
        <p:spPr>
          <a:xfrm>
            <a:off x="677333" y="478971"/>
            <a:ext cx="8942527" cy="1320799"/>
          </a:xfrm>
        </p:spPr>
        <p:txBody>
          <a:bodyPr anchor="t">
            <a:normAutofit/>
          </a:bodyPr>
          <a:lstStyle/>
          <a:p>
            <a:r>
              <a:rPr lang="en-US" altLang="zh-TW" b="1" dirty="0"/>
              <a:t>Enhancer Patterns Change During Cellular Differentiation </a:t>
            </a:r>
            <a:endParaRPr lang="zh-TW" altLang="en-US" b="1" dirty="0"/>
          </a:p>
        </p:txBody>
      </p:sp>
      <p:sp>
        <p:nvSpPr>
          <p:cNvPr id="3" name="Content Placeholder 2"/>
          <p:cNvSpPr>
            <a:spLocks noGrp="1"/>
          </p:cNvSpPr>
          <p:nvPr>
            <p:ph idx="1"/>
          </p:nvPr>
        </p:nvSpPr>
        <p:spPr>
          <a:xfrm>
            <a:off x="677334" y="2160590"/>
            <a:ext cx="5220430" cy="2915263"/>
          </a:xfrm>
        </p:spPr>
        <p:txBody>
          <a:bodyPr>
            <a:normAutofit/>
          </a:bodyPr>
          <a:lstStyle/>
          <a:p>
            <a:r>
              <a:rPr lang="en-US" altLang="zh-TW" sz="2000" dirty="0"/>
              <a:t>90% of enhancers identified across 16 stages of hematopoietic differentiation changed state (gain/loss).</a:t>
            </a:r>
          </a:p>
          <a:p>
            <a:r>
              <a:rPr lang="en-US" altLang="zh-TW" sz="2000" dirty="0"/>
              <a:t>The pattern is consistent with the currently accepted view of cellular differentiation: there is a progressive closing of the regulatory potential of the genome. </a:t>
            </a:r>
            <a:endParaRPr lang="zh-TW" altLang="en-US" sz="2000" dirty="0"/>
          </a:p>
        </p:txBody>
      </p:sp>
    </p:spTree>
    <p:extLst>
      <p:ext uri="{BB962C8B-B14F-4D97-AF65-F5344CB8AC3E}">
        <p14:creationId xmlns:p14="http://schemas.microsoft.com/office/powerpoint/2010/main" val="114208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11022"/>
            <a:ext cx="8774575" cy="1377819"/>
          </a:xfrm>
        </p:spPr>
        <p:txBody>
          <a:bodyPr>
            <a:normAutofit/>
          </a:bodyPr>
          <a:lstStyle/>
          <a:p>
            <a:r>
              <a:rPr lang="en-US" altLang="zh-TW" b="1" dirty="0"/>
              <a:t>Maximum Parsimony (MP)</a:t>
            </a:r>
            <a:endParaRPr lang="zh-TW" altLang="en-US" b="1" dirty="0"/>
          </a:p>
        </p:txBody>
      </p:sp>
      <p:sp>
        <p:nvSpPr>
          <p:cNvPr id="3" name="Content Placeholder 2"/>
          <p:cNvSpPr>
            <a:spLocks noGrp="1"/>
          </p:cNvSpPr>
          <p:nvPr>
            <p:ph idx="1"/>
          </p:nvPr>
        </p:nvSpPr>
        <p:spPr>
          <a:xfrm>
            <a:off x="677334" y="1866122"/>
            <a:ext cx="3242515" cy="4170783"/>
          </a:xfrm>
        </p:spPr>
        <p:txBody>
          <a:bodyPr>
            <a:normAutofit/>
          </a:bodyPr>
          <a:lstStyle/>
          <a:p>
            <a:r>
              <a:rPr lang="en-US" altLang="zh-TW" sz="2000" dirty="0"/>
              <a:t>Assumes that the phylogenetic tree that requires the fewest evolutionary events (usually DNA base pair changes) is the most likely.</a:t>
            </a:r>
            <a:endParaRPr lang="zh-TW" alt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186" y="1594203"/>
            <a:ext cx="5818926" cy="3494280"/>
          </a:xfrm>
          <a:prstGeom prst="rect">
            <a:avLst/>
          </a:prstGeom>
        </p:spPr>
      </p:pic>
    </p:spTree>
    <p:extLst>
      <p:ext uri="{BB962C8B-B14F-4D97-AF65-F5344CB8AC3E}">
        <p14:creationId xmlns:p14="http://schemas.microsoft.com/office/powerpoint/2010/main" val="104027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18" y="283027"/>
            <a:ext cx="8867883" cy="1256523"/>
          </a:xfrm>
        </p:spPr>
        <p:txBody>
          <a:bodyPr>
            <a:normAutofit/>
          </a:bodyPr>
          <a:lstStyle/>
          <a:p>
            <a:r>
              <a:rPr lang="en-US" altLang="zh-TW" b="1" dirty="0"/>
              <a:t>Inferring Cell Lineage Trees from Enhancer Profiles Using MP</a:t>
            </a:r>
            <a:endParaRPr lang="zh-TW" altLang="en-US" b="1" dirty="0"/>
          </a:p>
        </p:txBody>
      </p:sp>
      <p:sp>
        <p:nvSpPr>
          <p:cNvPr id="3" name="Content Placeholder 2"/>
          <p:cNvSpPr>
            <a:spLocks noGrp="1"/>
          </p:cNvSpPr>
          <p:nvPr>
            <p:ph idx="1"/>
          </p:nvPr>
        </p:nvSpPr>
        <p:spPr>
          <a:xfrm>
            <a:off x="393680" y="2513754"/>
            <a:ext cx="7219306" cy="3559569"/>
          </a:xfrm>
        </p:spPr>
        <p:txBody>
          <a:bodyPr/>
          <a:lstStyle/>
          <a:p>
            <a:r>
              <a:rPr lang="en-US" altLang="zh-TW" sz="2000" dirty="0"/>
              <a:t>Adhering to maximum parsimony, we would expect the optimal/correct cell lineage tree to have the least amount of total enhancer state changes.</a:t>
            </a:r>
          </a:p>
          <a:p>
            <a:r>
              <a:rPr lang="en-US" altLang="zh-TW" sz="2000" b="1" dirty="0">
                <a:solidFill>
                  <a:schemeClr val="tx1"/>
                </a:solidFill>
              </a:rPr>
              <a:t>Now that we have enhancer profiles of all cell types, we can compute enhancer state changes between each cell type pair and search for the optimal tree that minimize total changes.</a:t>
            </a:r>
          </a:p>
          <a:p>
            <a:endParaRPr lang="en-US" altLang="zh-TW" dirty="0"/>
          </a:p>
          <a:p>
            <a:endParaRPr lang="zh-TW" altLang="en-US" dirty="0"/>
          </a:p>
        </p:txBody>
      </p:sp>
      <p:sp>
        <p:nvSpPr>
          <p:cNvPr id="4" name="TextBox 3"/>
          <p:cNvSpPr txBox="1"/>
          <p:nvPr/>
        </p:nvSpPr>
        <p:spPr>
          <a:xfrm>
            <a:off x="3144240" y="1817441"/>
            <a:ext cx="2099387" cy="369332"/>
          </a:xfrm>
          <a:prstGeom prst="rect">
            <a:avLst/>
          </a:prstGeom>
          <a:noFill/>
        </p:spPr>
        <p:txBody>
          <a:bodyPr wrap="square" rtlCol="0">
            <a:spAutoFit/>
          </a:bodyPr>
          <a:lstStyle/>
          <a:p>
            <a:r>
              <a:rPr lang="en-US" altLang="zh-TW" dirty="0"/>
              <a:t>Cell Lineage Trees </a:t>
            </a:r>
            <a:endParaRPr lang="zh-TW" altLang="en-US" dirty="0"/>
          </a:p>
        </p:txBody>
      </p:sp>
      <p:sp>
        <p:nvSpPr>
          <p:cNvPr id="5" name="Left-Right Arrow 4"/>
          <p:cNvSpPr/>
          <p:nvPr/>
        </p:nvSpPr>
        <p:spPr>
          <a:xfrm>
            <a:off x="2368417" y="1848843"/>
            <a:ext cx="699796" cy="3339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5"/>
          <p:cNvSpPr txBox="1"/>
          <p:nvPr/>
        </p:nvSpPr>
        <p:spPr>
          <a:xfrm>
            <a:off x="193003" y="1799753"/>
            <a:ext cx="2099387" cy="369332"/>
          </a:xfrm>
          <a:prstGeom prst="rect">
            <a:avLst/>
          </a:prstGeom>
          <a:noFill/>
        </p:spPr>
        <p:txBody>
          <a:bodyPr wrap="square" rtlCol="0">
            <a:spAutoFit/>
          </a:bodyPr>
          <a:lstStyle/>
          <a:p>
            <a:r>
              <a:rPr lang="en-US" altLang="zh-TW" dirty="0"/>
              <a:t>Phylogenetic Trees </a:t>
            </a:r>
            <a:endParaRPr lang="zh-TW" altLang="en-US" dirty="0"/>
          </a:p>
        </p:txBody>
      </p:sp>
      <p:sp>
        <p:nvSpPr>
          <p:cNvPr id="7" name="TextBox 6"/>
          <p:cNvSpPr txBox="1"/>
          <p:nvPr/>
        </p:nvSpPr>
        <p:spPr>
          <a:xfrm>
            <a:off x="7883328" y="1803727"/>
            <a:ext cx="2099387" cy="369332"/>
          </a:xfrm>
          <a:prstGeom prst="rect">
            <a:avLst/>
          </a:prstGeom>
          <a:noFill/>
        </p:spPr>
        <p:txBody>
          <a:bodyPr wrap="square" rtlCol="0">
            <a:spAutoFit/>
          </a:bodyPr>
          <a:lstStyle/>
          <a:p>
            <a:r>
              <a:rPr lang="en-US" altLang="zh-TW" dirty="0"/>
              <a:t>Enhancer changes</a:t>
            </a:r>
            <a:endParaRPr lang="zh-TW" altLang="en-US" dirty="0"/>
          </a:p>
        </p:txBody>
      </p:sp>
      <p:sp>
        <p:nvSpPr>
          <p:cNvPr id="8" name="Left-Right Arrow 7"/>
          <p:cNvSpPr/>
          <p:nvPr/>
        </p:nvSpPr>
        <p:spPr>
          <a:xfrm>
            <a:off x="7107505" y="1835129"/>
            <a:ext cx="699796" cy="3339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TextBox 8"/>
          <p:cNvSpPr txBox="1"/>
          <p:nvPr/>
        </p:nvSpPr>
        <p:spPr>
          <a:xfrm>
            <a:off x="5553439" y="1835129"/>
            <a:ext cx="1478039" cy="369332"/>
          </a:xfrm>
          <a:prstGeom prst="rect">
            <a:avLst/>
          </a:prstGeom>
          <a:noFill/>
        </p:spPr>
        <p:txBody>
          <a:bodyPr wrap="square" rtlCol="0">
            <a:spAutoFit/>
          </a:bodyPr>
          <a:lstStyle/>
          <a:p>
            <a:r>
              <a:rPr lang="en-US" altLang="zh-TW" dirty="0"/>
              <a:t>DNA changes</a:t>
            </a:r>
            <a:endParaRPr lang="zh-TW" alt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9804" y="2522026"/>
            <a:ext cx="3382069" cy="3374092"/>
          </a:xfrm>
          <a:prstGeom prst="rect">
            <a:avLst/>
          </a:prstGeom>
        </p:spPr>
      </p:pic>
    </p:spTree>
    <p:extLst>
      <p:ext uri="{BB962C8B-B14F-4D97-AF65-F5344CB8AC3E}">
        <p14:creationId xmlns:p14="http://schemas.microsoft.com/office/powerpoint/2010/main" val="112517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885"/>
            <a:ext cx="10058400" cy="1450757"/>
          </a:xfrm>
        </p:spPr>
        <p:txBody>
          <a:bodyPr/>
          <a:lstStyle/>
          <a:p>
            <a:r>
              <a:rPr lang="en-US" altLang="zh-TW" b="1" dirty="0"/>
              <a:t>Outline</a:t>
            </a:r>
            <a:endParaRPr lang="zh-TW" altLang="en-US" b="1" dirty="0"/>
          </a:p>
        </p:txBody>
      </p:sp>
      <p:sp>
        <p:nvSpPr>
          <p:cNvPr id="3" name="Content Placeholder 2"/>
          <p:cNvSpPr>
            <a:spLocks noGrp="1"/>
          </p:cNvSpPr>
          <p:nvPr>
            <p:ph idx="1"/>
          </p:nvPr>
        </p:nvSpPr>
        <p:spPr>
          <a:xfrm>
            <a:off x="677334" y="1759372"/>
            <a:ext cx="8596668" cy="3880773"/>
          </a:xfrm>
        </p:spPr>
        <p:txBody>
          <a:bodyPr>
            <a:normAutofit/>
          </a:bodyPr>
          <a:lstStyle/>
          <a:p>
            <a:pPr>
              <a:buFont typeface="Wingdings" panose="05000000000000000000" pitchFamily="2" charset="2"/>
              <a:buChar char="n"/>
            </a:pPr>
            <a:r>
              <a:rPr lang="en-US" altLang="zh-TW" sz="2400" b="1" dirty="0">
                <a:solidFill>
                  <a:srgbClr val="FF0000"/>
                </a:solidFill>
              </a:rPr>
              <a:t>A Primer on Chromatin Biology</a:t>
            </a:r>
          </a:p>
          <a:p>
            <a:pPr>
              <a:buFont typeface="Wingdings" panose="05000000000000000000" pitchFamily="2" charset="2"/>
              <a:buChar char="n"/>
            </a:pPr>
            <a:r>
              <a:rPr lang="en-US" altLang="zh-TW" sz="2400" dirty="0"/>
              <a:t>Enhancer Profiles and Cellular Differentiation</a:t>
            </a:r>
          </a:p>
          <a:p>
            <a:pPr>
              <a:buFont typeface="Wingdings" panose="05000000000000000000" pitchFamily="2" charset="2"/>
              <a:buChar char="n"/>
            </a:pPr>
            <a:r>
              <a:rPr lang="en-US" altLang="zh-TW" sz="2400" dirty="0"/>
              <a:t>The Algorithm</a:t>
            </a:r>
            <a:endParaRPr lang="zh-TW" altLang="en-US" sz="2400" dirty="0"/>
          </a:p>
        </p:txBody>
      </p:sp>
    </p:spTree>
    <p:extLst>
      <p:ext uri="{BB962C8B-B14F-4D97-AF65-F5344CB8AC3E}">
        <p14:creationId xmlns:p14="http://schemas.microsoft.com/office/powerpoint/2010/main" val="2156518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508" y="917830"/>
            <a:ext cx="8800355" cy="1584560"/>
          </a:xfrm>
        </p:spPr>
        <p:txBody>
          <a:bodyPr>
            <a:noAutofit/>
          </a:bodyPr>
          <a:lstStyle/>
          <a:p>
            <a:r>
              <a:rPr lang="en-US" altLang="zh-TW" sz="2800" b="1" dirty="0"/>
              <a:t>Can we devise an algorithm that computes the most likely cell lineage tree given the enhancer profiles (H3K4me1 signals) of different cell types?</a:t>
            </a:r>
            <a:endParaRPr lang="zh-TW" altLang="en-US" sz="28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618" y="2901516"/>
            <a:ext cx="3126403" cy="255322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9686" y="2936301"/>
            <a:ext cx="2559265" cy="2553229"/>
          </a:xfrm>
          <a:prstGeom prst="rect">
            <a:avLst/>
          </a:prstGeom>
        </p:spPr>
      </p:pic>
      <p:sp>
        <p:nvSpPr>
          <p:cNvPr id="11" name="Left Arrow 10"/>
          <p:cNvSpPr/>
          <p:nvPr/>
        </p:nvSpPr>
        <p:spPr>
          <a:xfrm rot="10800000">
            <a:off x="3388698" y="4077623"/>
            <a:ext cx="289487" cy="270587"/>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Left Arrow 11"/>
          <p:cNvSpPr/>
          <p:nvPr/>
        </p:nvSpPr>
        <p:spPr>
          <a:xfrm rot="10800000">
            <a:off x="7160240" y="4042838"/>
            <a:ext cx="289487" cy="270587"/>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88" y="2609702"/>
            <a:ext cx="2901565" cy="2865979"/>
          </a:xfrm>
          <a:prstGeom prst="rect">
            <a:avLst/>
          </a:prstGeom>
        </p:spPr>
      </p:pic>
    </p:spTree>
    <p:extLst>
      <p:ext uri="{BB962C8B-B14F-4D97-AF65-F5344CB8AC3E}">
        <p14:creationId xmlns:p14="http://schemas.microsoft.com/office/powerpoint/2010/main" val="1997388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885"/>
            <a:ext cx="10058400" cy="1450757"/>
          </a:xfrm>
        </p:spPr>
        <p:txBody>
          <a:bodyPr/>
          <a:lstStyle/>
          <a:p>
            <a:r>
              <a:rPr lang="en-US" altLang="zh-TW" b="1" dirty="0"/>
              <a:t>Outline</a:t>
            </a:r>
            <a:endParaRPr lang="zh-TW" altLang="en-US" b="1" dirty="0"/>
          </a:p>
        </p:txBody>
      </p:sp>
      <p:sp>
        <p:nvSpPr>
          <p:cNvPr id="3" name="Content Placeholder 2"/>
          <p:cNvSpPr>
            <a:spLocks noGrp="1"/>
          </p:cNvSpPr>
          <p:nvPr>
            <p:ph idx="1"/>
          </p:nvPr>
        </p:nvSpPr>
        <p:spPr>
          <a:xfrm>
            <a:off x="677334" y="1759372"/>
            <a:ext cx="8596668" cy="3880773"/>
          </a:xfrm>
        </p:spPr>
        <p:txBody>
          <a:bodyPr>
            <a:normAutofit/>
          </a:bodyPr>
          <a:lstStyle/>
          <a:p>
            <a:pPr>
              <a:buFont typeface="Wingdings" panose="05000000000000000000" pitchFamily="2" charset="2"/>
              <a:buChar char="n"/>
            </a:pPr>
            <a:r>
              <a:rPr lang="en-US" altLang="zh-TW" sz="2400" dirty="0"/>
              <a:t>A</a:t>
            </a:r>
            <a:r>
              <a:rPr lang="zh-TW" altLang="en-US" sz="2400" dirty="0"/>
              <a:t> </a:t>
            </a:r>
            <a:r>
              <a:rPr lang="en-US" altLang="zh-TW" sz="2400" dirty="0"/>
              <a:t>Primer on Chromatin Biology</a:t>
            </a:r>
          </a:p>
          <a:p>
            <a:pPr>
              <a:buFont typeface="Wingdings" panose="05000000000000000000" pitchFamily="2" charset="2"/>
              <a:buChar char="n"/>
            </a:pPr>
            <a:r>
              <a:rPr lang="en-US" altLang="zh-TW" sz="2400" dirty="0"/>
              <a:t>Enhancer Profiles and Cellular Differentiation</a:t>
            </a:r>
          </a:p>
          <a:p>
            <a:pPr>
              <a:buFont typeface="Wingdings" panose="05000000000000000000" pitchFamily="2" charset="2"/>
              <a:buChar char="n"/>
            </a:pPr>
            <a:r>
              <a:rPr lang="en-US" altLang="zh-TW" sz="2400" b="1" dirty="0">
                <a:solidFill>
                  <a:srgbClr val="FF0000"/>
                </a:solidFill>
              </a:rPr>
              <a:t>The Algorithm</a:t>
            </a:r>
          </a:p>
        </p:txBody>
      </p:sp>
    </p:spTree>
    <p:extLst>
      <p:ext uri="{BB962C8B-B14F-4D97-AF65-F5344CB8AC3E}">
        <p14:creationId xmlns:p14="http://schemas.microsoft.com/office/powerpoint/2010/main" val="181626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46190"/>
            <a:ext cx="8596668" cy="5117288"/>
          </a:xfrm>
        </p:spPr>
        <p:txBody>
          <a:bodyPr>
            <a:normAutofit/>
          </a:bodyPr>
          <a:lstStyle/>
          <a:p>
            <a:pPr>
              <a:buFont typeface="Wingdings" panose="05000000000000000000" pitchFamily="2" charset="2"/>
              <a:buChar char="n"/>
            </a:pPr>
            <a:r>
              <a:rPr lang="en-US" altLang="zh-TW" sz="2400" b="1" dirty="0">
                <a:solidFill>
                  <a:srgbClr val="FF0000"/>
                </a:solidFill>
              </a:rPr>
              <a:t>Tree Representation</a:t>
            </a:r>
          </a:p>
          <a:p>
            <a:pPr>
              <a:buFont typeface="Wingdings" panose="05000000000000000000" pitchFamily="2" charset="2"/>
              <a:buChar char="n"/>
            </a:pPr>
            <a:r>
              <a:rPr lang="en-US" altLang="zh-TW" sz="2400" dirty="0"/>
              <a:t>Scoring a Tree</a:t>
            </a:r>
          </a:p>
          <a:p>
            <a:pPr>
              <a:buFont typeface="Wingdings" panose="05000000000000000000" pitchFamily="2" charset="2"/>
              <a:buChar char="n"/>
            </a:pPr>
            <a:r>
              <a:rPr lang="en-US" altLang="zh-TW" sz="2400" dirty="0"/>
              <a:t>Monte Carlo Simulations</a:t>
            </a:r>
          </a:p>
          <a:p>
            <a:pPr>
              <a:buFont typeface="Wingdings" panose="05000000000000000000" pitchFamily="2" charset="2"/>
              <a:buChar char="n"/>
            </a:pPr>
            <a:r>
              <a:rPr lang="en-US" altLang="zh-TW" sz="2400" dirty="0"/>
              <a:t>Tree Generation</a:t>
            </a:r>
          </a:p>
          <a:p>
            <a:pPr lvl="1">
              <a:buFont typeface="Wingdings" panose="05000000000000000000" pitchFamily="2" charset="2"/>
              <a:buChar char="n"/>
            </a:pPr>
            <a:r>
              <a:rPr lang="en-US" altLang="zh-TW" sz="2200" dirty="0"/>
              <a:t>Choosing the Root Node</a:t>
            </a:r>
          </a:p>
          <a:p>
            <a:pPr lvl="1">
              <a:buFont typeface="Wingdings" panose="05000000000000000000" pitchFamily="2" charset="2"/>
              <a:buChar char="n"/>
            </a:pPr>
            <a:r>
              <a:rPr lang="en-US" altLang="zh-TW" sz="2200" dirty="0"/>
              <a:t>Adding Children</a:t>
            </a:r>
          </a:p>
          <a:p>
            <a:pPr lvl="1">
              <a:buFont typeface="Wingdings" panose="05000000000000000000" pitchFamily="2" charset="2"/>
              <a:buChar char="n"/>
            </a:pPr>
            <a:r>
              <a:rPr lang="en-US" altLang="zh-TW" sz="2200" dirty="0"/>
              <a:t>Growing the Tree</a:t>
            </a:r>
          </a:p>
          <a:p>
            <a:pPr>
              <a:buFont typeface="Wingdings" panose="05000000000000000000" pitchFamily="2" charset="2"/>
              <a:buChar char="n"/>
            </a:pPr>
            <a:r>
              <a:rPr lang="en-US" altLang="zh-TW" sz="2400" dirty="0"/>
              <a:t>Demonstration</a:t>
            </a:r>
          </a:p>
          <a:p>
            <a:pPr>
              <a:buFont typeface="Wingdings" panose="05000000000000000000" pitchFamily="2" charset="2"/>
              <a:buChar char="n"/>
            </a:pPr>
            <a:r>
              <a:rPr lang="en-US" altLang="zh-TW" sz="2400" dirty="0"/>
              <a:t>Results using 5 node Dataset</a:t>
            </a:r>
          </a:p>
          <a:p>
            <a:pPr>
              <a:buFont typeface="Wingdings" panose="05000000000000000000" pitchFamily="2" charset="2"/>
              <a:buChar char="n"/>
            </a:pPr>
            <a:r>
              <a:rPr lang="en-US" altLang="zh-TW" sz="2400" dirty="0"/>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4280639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510" y="338738"/>
            <a:ext cx="9315753" cy="1562758"/>
          </a:xfrm>
        </p:spPr>
        <p:txBody>
          <a:bodyPr>
            <a:normAutofit/>
          </a:bodyPr>
          <a:lstStyle/>
          <a:p>
            <a:r>
              <a:rPr lang="en-US" altLang="zh-TW" b="1" dirty="0"/>
              <a:t>Representing Trees in a Computer: Adjacency Matrix</a:t>
            </a:r>
            <a:endParaRPr lang="zh-TW" altLang="en-US" b="1" dirty="0"/>
          </a:p>
        </p:txBody>
      </p:sp>
      <p:graphicFrame>
        <p:nvGraphicFramePr>
          <p:cNvPr id="5" name="Content Placeholder 3"/>
          <p:cNvGraphicFramePr>
            <a:graphicFrameLocks/>
          </p:cNvGraphicFramePr>
          <p:nvPr>
            <p:extLst>
              <p:ext uri="{D42A27DB-BD31-4B8C-83A1-F6EECF244321}">
                <p14:modId xmlns:p14="http://schemas.microsoft.com/office/powerpoint/2010/main" val="1927330910"/>
              </p:ext>
            </p:extLst>
          </p:nvPr>
        </p:nvGraphicFramePr>
        <p:xfrm>
          <a:off x="1164906" y="4284470"/>
          <a:ext cx="2056536" cy="1974302"/>
        </p:xfrm>
        <a:graphic>
          <a:graphicData uri="http://schemas.openxmlformats.org/drawingml/2006/table">
            <a:tbl>
              <a:tblPr bandRow="1">
                <a:tableStyleId>{073A0DAA-6AF3-43AB-8588-CEC1D06C72B9}</a:tableStyleId>
              </a:tblPr>
              <a:tblGrid>
                <a:gridCol w="514134">
                  <a:extLst>
                    <a:ext uri="{9D8B030D-6E8A-4147-A177-3AD203B41FA5}">
                      <a16:colId xmlns:a16="http://schemas.microsoft.com/office/drawing/2014/main" val="2937726142"/>
                    </a:ext>
                  </a:extLst>
                </a:gridCol>
                <a:gridCol w="514134">
                  <a:extLst>
                    <a:ext uri="{9D8B030D-6E8A-4147-A177-3AD203B41FA5}">
                      <a16:colId xmlns:a16="http://schemas.microsoft.com/office/drawing/2014/main" val="3043110907"/>
                    </a:ext>
                  </a:extLst>
                </a:gridCol>
                <a:gridCol w="514134">
                  <a:extLst>
                    <a:ext uri="{9D8B030D-6E8A-4147-A177-3AD203B41FA5}">
                      <a16:colId xmlns:a16="http://schemas.microsoft.com/office/drawing/2014/main" val="1537725290"/>
                    </a:ext>
                  </a:extLst>
                </a:gridCol>
                <a:gridCol w="514134">
                  <a:extLst>
                    <a:ext uri="{9D8B030D-6E8A-4147-A177-3AD203B41FA5}">
                      <a16:colId xmlns:a16="http://schemas.microsoft.com/office/drawing/2014/main" val="3994033391"/>
                    </a:ext>
                  </a:extLst>
                </a:gridCol>
              </a:tblGrid>
              <a:tr h="512415">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extLst>
                  <a:ext uri="{0D108BD9-81ED-4DB2-BD59-A6C34878D82A}">
                    <a16:rowId xmlns:a16="http://schemas.microsoft.com/office/drawing/2014/main" val="3031944750"/>
                  </a:ext>
                </a:extLst>
              </a:tr>
              <a:tr h="512415">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3869395505"/>
                  </a:ext>
                </a:extLst>
              </a:tr>
              <a:tr h="474736">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1868783090"/>
                  </a:ext>
                </a:extLst>
              </a:tr>
              <a:tr h="474736">
                <a:tc>
                  <a:txBody>
                    <a:bodyPr/>
                    <a:lstStyle/>
                    <a:p>
                      <a:pPr algn="ctr"/>
                      <a:r>
                        <a:rPr lang="en-US" altLang="zh-TW" dirty="0"/>
                        <a:t>C</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2840480284"/>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392215616"/>
              </p:ext>
            </p:extLst>
          </p:nvPr>
        </p:nvGraphicFramePr>
        <p:xfrm>
          <a:off x="3960779" y="4312262"/>
          <a:ext cx="2056536" cy="1974302"/>
        </p:xfrm>
        <a:graphic>
          <a:graphicData uri="http://schemas.openxmlformats.org/drawingml/2006/table">
            <a:tbl>
              <a:tblPr bandRow="1">
                <a:tableStyleId>{073A0DAA-6AF3-43AB-8588-CEC1D06C72B9}</a:tableStyleId>
              </a:tblPr>
              <a:tblGrid>
                <a:gridCol w="514134">
                  <a:extLst>
                    <a:ext uri="{9D8B030D-6E8A-4147-A177-3AD203B41FA5}">
                      <a16:colId xmlns:a16="http://schemas.microsoft.com/office/drawing/2014/main" val="2937726142"/>
                    </a:ext>
                  </a:extLst>
                </a:gridCol>
                <a:gridCol w="514134">
                  <a:extLst>
                    <a:ext uri="{9D8B030D-6E8A-4147-A177-3AD203B41FA5}">
                      <a16:colId xmlns:a16="http://schemas.microsoft.com/office/drawing/2014/main" val="3043110907"/>
                    </a:ext>
                  </a:extLst>
                </a:gridCol>
                <a:gridCol w="515506">
                  <a:extLst>
                    <a:ext uri="{9D8B030D-6E8A-4147-A177-3AD203B41FA5}">
                      <a16:colId xmlns:a16="http://schemas.microsoft.com/office/drawing/2014/main" val="1537725290"/>
                    </a:ext>
                  </a:extLst>
                </a:gridCol>
                <a:gridCol w="512762">
                  <a:extLst>
                    <a:ext uri="{9D8B030D-6E8A-4147-A177-3AD203B41FA5}">
                      <a16:colId xmlns:a16="http://schemas.microsoft.com/office/drawing/2014/main" val="3994033391"/>
                    </a:ext>
                  </a:extLst>
                </a:gridCol>
              </a:tblGrid>
              <a:tr h="512415">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extLst>
                  <a:ext uri="{0D108BD9-81ED-4DB2-BD59-A6C34878D82A}">
                    <a16:rowId xmlns:a16="http://schemas.microsoft.com/office/drawing/2014/main" val="3031944750"/>
                  </a:ext>
                </a:extLst>
              </a:tr>
              <a:tr h="512415">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3869395505"/>
                  </a:ext>
                </a:extLst>
              </a:tr>
              <a:tr h="474736">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868783090"/>
                  </a:ext>
                </a:extLst>
              </a:tr>
              <a:tr h="474736">
                <a:tc>
                  <a:txBody>
                    <a:bodyPr/>
                    <a:lstStyle/>
                    <a:p>
                      <a:pPr algn="ctr"/>
                      <a:r>
                        <a:rPr lang="en-US" altLang="zh-TW" dirty="0"/>
                        <a:t>C</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2840480284"/>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85630441"/>
              </p:ext>
            </p:extLst>
          </p:nvPr>
        </p:nvGraphicFramePr>
        <p:xfrm>
          <a:off x="7043021" y="4053618"/>
          <a:ext cx="2585274" cy="2636776"/>
        </p:xfrm>
        <a:graphic>
          <a:graphicData uri="http://schemas.openxmlformats.org/drawingml/2006/table">
            <a:tbl>
              <a:tblPr bandRow="1">
                <a:tableStyleId>{073A0DAA-6AF3-43AB-8588-CEC1D06C72B9}</a:tableStyleId>
              </a:tblPr>
              <a:tblGrid>
                <a:gridCol w="430879">
                  <a:extLst>
                    <a:ext uri="{9D8B030D-6E8A-4147-A177-3AD203B41FA5}">
                      <a16:colId xmlns:a16="http://schemas.microsoft.com/office/drawing/2014/main" val="2937726142"/>
                    </a:ext>
                  </a:extLst>
                </a:gridCol>
                <a:gridCol w="430879">
                  <a:extLst>
                    <a:ext uri="{9D8B030D-6E8A-4147-A177-3AD203B41FA5}">
                      <a16:colId xmlns:a16="http://schemas.microsoft.com/office/drawing/2014/main" val="3043110907"/>
                    </a:ext>
                  </a:extLst>
                </a:gridCol>
                <a:gridCol w="430879">
                  <a:extLst>
                    <a:ext uri="{9D8B030D-6E8A-4147-A177-3AD203B41FA5}">
                      <a16:colId xmlns:a16="http://schemas.microsoft.com/office/drawing/2014/main" val="1537725290"/>
                    </a:ext>
                  </a:extLst>
                </a:gridCol>
                <a:gridCol w="430879">
                  <a:extLst>
                    <a:ext uri="{9D8B030D-6E8A-4147-A177-3AD203B41FA5}">
                      <a16:colId xmlns:a16="http://schemas.microsoft.com/office/drawing/2014/main" val="3994033391"/>
                    </a:ext>
                  </a:extLst>
                </a:gridCol>
                <a:gridCol w="430879">
                  <a:extLst>
                    <a:ext uri="{9D8B030D-6E8A-4147-A177-3AD203B41FA5}">
                      <a16:colId xmlns:a16="http://schemas.microsoft.com/office/drawing/2014/main" val="2756119893"/>
                    </a:ext>
                  </a:extLst>
                </a:gridCol>
                <a:gridCol w="430879">
                  <a:extLst>
                    <a:ext uri="{9D8B030D-6E8A-4147-A177-3AD203B41FA5}">
                      <a16:colId xmlns:a16="http://schemas.microsoft.com/office/drawing/2014/main" val="1542127290"/>
                    </a:ext>
                  </a:extLst>
                </a:gridCol>
              </a:tblGrid>
              <a:tr h="462116">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tc>
                  <a:txBody>
                    <a:bodyPr/>
                    <a:lstStyle/>
                    <a:p>
                      <a:pPr algn="ctr"/>
                      <a:r>
                        <a:rPr lang="en-US" altLang="zh-TW" dirty="0"/>
                        <a:t>D</a:t>
                      </a:r>
                      <a:endParaRPr lang="zh-TW" altLang="en-US" dirty="0"/>
                    </a:p>
                  </a:txBody>
                  <a:tcPr/>
                </a:tc>
                <a:tc>
                  <a:txBody>
                    <a:bodyPr/>
                    <a:lstStyle/>
                    <a:p>
                      <a:pPr algn="ctr"/>
                      <a:r>
                        <a:rPr lang="en-US" altLang="zh-TW" dirty="0"/>
                        <a:t>E</a:t>
                      </a:r>
                      <a:endParaRPr lang="zh-TW" altLang="en-US" dirty="0"/>
                    </a:p>
                  </a:txBody>
                  <a:tcPr/>
                </a:tc>
                <a:extLst>
                  <a:ext uri="{0D108BD9-81ED-4DB2-BD59-A6C34878D82A}">
                    <a16:rowId xmlns:a16="http://schemas.microsoft.com/office/drawing/2014/main" val="3031944750"/>
                  </a:ext>
                </a:extLst>
              </a:tr>
              <a:tr h="462116">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3869395505"/>
                  </a:ext>
                </a:extLst>
              </a:tr>
              <a:tr h="428136">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868783090"/>
                  </a:ext>
                </a:extLst>
              </a:tr>
              <a:tr h="428136">
                <a:tc>
                  <a:txBody>
                    <a:bodyPr/>
                    <a:lstStyle/>
                    <a:p>
                      <a:pPr algn="ctr"/>
                      <a:r>
                        <a:rPr lang="en-US" altLang="zh-TW" dirty="0"/>
                        <a:t>C</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2840480284"/>
                  </a:ext>
                </a:extLst>
              </a:tr>
              <a:tr h="428136">
                <a:tc>
                  <a:txBody>
                    <a:bodyPr/>
                    <a:lstStyle/>
                    <a:p>
                      <a:pPr algn="ctr"/>
                      <a:r>
                        <a:rPr lang="en-US" altLang="zh-TW" dirty="0"/>
                        <a:t>D</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3223556586"/>
                  </a:ext>
                </a:extLst>
              </a:tr>
              <a:tr h="428136">
                <a:tc>
                  <a:txBody>
                    <a:bodyPr/>
                    <a:lstStyle/>
                    <a:p>
                      <a:pPr algn="ctr"/>
                      <a:r>
                        <a:rPr lang="en-US" altLang="zh-TW" dirty="0"/>
                        <a:t>E</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3007083769"/>
                  </a:ext>
                </a:extLst>
              </a:tr>
            </a:tbl>
          </a:graphicData>
        </a:graphic>
      </p:graphicFrame>
      <p:sp>
        <p:nvSpPr>
          <p:cNvPr id="8" name="Oval 7"/>
          <p:cNvSpPr/>
          <p:nvPr/>
        </p:nvSpPr>
        <p:spPr>
          <a:xfrm>
            <a:off x="1650257" y="2106963"/>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9" name="Oval 8"/>
          <p:cNvSpPr/>
          <p:nvPr/>
        </p:nvSpPr>
        <p:spPr>
          <a:xfrm>
            <a:off x="1650257" y="2797791"/>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0" name="Left Arrow 9"/>
          <p:cNvSpPr/>
          <p:nvPr/>
        </p:nvSpPr>
        <p:spPr>
          <a:xfrm rot="16200000">
            <a:off x="1968487" y="2596620"/>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Oval 12"/>
          <p:cNvSpPr/>
          <p:nvPr/>
        </p:nvSpPr>
        <p:spPr>
          <a:xfrm>
            <a:off x="1650257" y="3488619"/>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14" name="Left Arrow 13"/>
          <p:cNvSpPr/>
          <p:nvPr/>
        </p:nvSpPr>
        <p:spPr>
          <a:xfrm rot="16200000">
            <a:off x="1968488" y="3287447"/>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 name="Oval 14"/>
          <p:cNvSpPr/>
          <p:nvPr/>
        </p:nvSpPr>
        <p:spPr>
          <a:xfrm>
            <a:off x="4408648" y="2373297"/>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16" name="Oval 15"/>
          <p:cNvSpPr/>
          <p:nvPr/>
        </p:nvSpPr>
        <p:spPr>
          <a:xfrm>
            <a:off x="3960779" y="3110143"/>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7" name="Left Arrow 16"/>
          <p:cNvSpPr/>
          <p:nvPr/>
        </p:nvSpPr>
        <p:spPr>
          <a:xfrm rot="18459098">
            <a:off x="4456290" y="2874368"/>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Oval 17"/>
          <p:cNvSpPr/>
          <p:nvPr/>
        </p:nvSpPr>
        <p:spPr>
          <a:xfrm>
            <a:off x="4937771" y="3110142"/>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19" name="Left Arrow 18"/>
          <p:cNvSpPr/>
          <p:nvPr/>
        </p:nvSpPr>
        <p:spPr>
          <a:xfrm rot="14138599">
            <a:off x="5020896" y="2874367"/>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Oval 19"/>
          <p:cNvSpPr/>
          <p:nvPr/>
        </p:nvSpPr>
        <p:spPr>
          <a:xfrm>
            <a:off x="7887789" y="1400583"/>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21" name="Oval 20"/>
          <p:cNvSpPr/>
          <p:nvPr/>
        </p:nvSpPr>
        <p:spPr>
          <a:xfrm>
            <a:off x="7439920" y="2137429"/>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22" name="Left Arrow 21"/>
          <p:cNvSpPr/>
          <p:nvPr/>
        </p:nvSpPr>
        <p:spPr>
          <a:xfrm rot="18459098">
            <a:off x="7935431" y="1901654"/>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Oval 22"/>
          <p:cNvSpPr/>
          <p:nvPr/>
        </p:nvSpPr>
        <p:spPr>
          <a:xfrm>
            <a:off x="8416912" y="2137428"/>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24" name="Left Arrow 23"/>
          <p:cNvSpPr/>
          <p:nvPr/>
        </p:nvSpPr>
        <p:spPr>
          <a:xfrm rot="14138599">
            <a:off x="8500037" y="1901653"/>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Oval 24"/>
          <p:cNvSpPr/>
          <p:nvPr/>
        </p:nvSpPr>
        <p:spPr>
          <a:xfrm>
            <a:off x="7465434" y="2843270"/>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26" name="Oval 25"/>
          <p:cNvSpPr/>
          <p:nvPr/>
        </p:nvSpPr>
        <p:spPr>
          <a:xfrm>
            <a:off x="7468544" y="3549111"/>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a:t>
            </a:r>
            <a:endParaRPr lang="zh-TW" altLang="en-US" dirty="0"/>
          </a:p>
        </p:txBody>
      </p:sp>
      <p:sp>
        <p:nvSpPr>
          <p:cNvPr id="27" name="Left Arrow 26"/>
          <p:cNvSpPr/>
          <p:nvPr/>
        </p:nvSpPr>
        <p:spPr>
          <a:xfrm rot="16200000">
            <a:off x="7783664" y="2634592"/>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Left Arrow 27"/>
          <p:cNvSpPr/>
          <p:nvPr/>
        </p:nvSpPr>
        <p:spPr>
          <a:xfrm rot="16200000">
            <a:off x="7783664" y="3326558"/>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TextBox 29"/>
          <p:cNvSpPr txBox="1"/>
          <p:nvPr/>
        </p:nvSpPr>
        <p:spPr>
          <a:xfrm>
            <a:off x="568816" y="1922297"/>
            <a:ext cx="710451" cy="369332"/>
          </a:xfrm>
          <a:prstGeom prst="rect">
            <a:avLst/>
          </a:prstGeom>
          <a:noFill/>
        </p:spPr>
        <p:txBody>
          <a:bodyPr wrap="none" rtlCol="0">
            <a:spAutoFit/>
          </a:bodyPr>
          <a:lstStyle/>
          <a:p>
            <a:r>
              <a:rPr lang="en-US" altLang="zh-TW" dirty="0"/>
              <a:t>Node</a:t>
            </a:r>
            <a:endParaRPr lang="zh-TW" altLang="en-US" dirty="0"/>
          </a:p>
        </p:txBody>
      </p:sp>
      <p:sp>
        <p:nvSpPr>
          <p:cNvPr id="31" name="TextBox 30"/>
          <p:cNvSpPr txBox="1"/>
          <p:nvPr/>
        </p:nvSpPr>
        <p:spPr>
          <a:xfrm>
            <a:off x="2427664" y="3110182"/>
            <a:ext cx="678391" cy="369332"/>
          </a:xfrm>
          <a:prstGeom prst="rect">
            <a:avLst/>
          </a:prstGeom>
          <a:noFill/>
        </p:spPr>
        <p:txBody>
          <a:bodyPr wrap="none" rtlCol="0">
            <a:spAutoFit/>
          </a:bodyPr>
          <a:lstStyle/>
          <a:p>
            <a:r>
              <a:rPr lang="en-US" altLang="zh-TW" dirty="0"/>
              <a:t>Edge</a:t>
            </a:r>
            <a:endParaRPr lang="zh-TW" altLang="en-US" dirty="0"/>
          </a:p>
        </p:txBody>
      </p:sp>
      <p:cxnSp>
        <p:nvCxnSpPr>
          <p:cNvPr id="4" name="Straight Connector 3"/>
          <p:cNvCxnSpPr>
            <a:endCxn id="31" idx="1"/>
          </p:cNvCxnSpPr>
          <p:nvPr/>
        </p:nvCxnSpPr>
        <p:spPr>
          <a:xfrm flipV="1">
            <a:off x="2193174" y="3294848"/>
            <a:ext cx="234490" cy="181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30098" y="2157523"/>
            <a:ext cx="246440" cy="460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089580" y="2456294"/>
            <a:ext cx="248473" cy="731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700848" y="3477866"/>
            <a:ext cx="113322" cy="1886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20609" y="2219739"/>
            <a:ext cx="858312" cy="369332"/>
          </a:xfrm>
          <a:prstGeom prst="rect">
            <a:avLst/>
          </a:prstGeom>
          <a:noFill/>
        </p:spPr>
        <p:txBody>
          <a:bodyPr wrap="none" rtlCol="0">
            <a:spAutoFit/>
          </a:bodyPr>
          <a:lstStyle/>
          <a:p>
            <a:r>
              <a:rPr lang="en-US" altLang="zh-TW" dirty="0"/>
              <a:t>Parent</a:t>
            </a:r>
            <a:endParaRPr lang="zh-TW" altLang="en-US" dirty="0"/>
          </a:p>
        </p:txBody>
      </p:sp>
      <p:sp>
        <p:nvSpPr>
          <p:cNvPr id="44" name="TextBox 43"/>
          <p:cNvSpPr txBox="1"/>
          <p:nvPr/>
        </p:nvSpPr>
        <p:spPr>
          <a:xfrm>
            <a:off x="5478283" y="3684286"/>
            <a:ext cx="710451" cy="369332"/>
          </a:xfrm>
          <a:prstGeom prst="rect">
            <a:avLst/>
          </a:prstGeom>
          <a:noFill/>
        </p:spPr>
        <p:txBody>
          <a:bodyPr wrap="none" rtlCol="0">
            <a:spAutoFit/>
          </a:bodyPr>
          <a:lstStyle/>
          <a:p>
            <a:r>
              <a:rPr lang="en-US" altLang="zh-TW" dirty="0"/>
              <a:t>Child</a:t>
            </a:r>
            <a:endParaRPr lang="zh-TW" altLang="en-US" dirty="0"/>
          </a:p>
        </p:txBody>
      </p:sp>
    </p:spTree>
    <p:extLst>
      <p:ext uri="{BB962C8B-B14F-4D97-AF65-F5344CB8AC3E}">
        <p14:creationId xmlns:p14="http://schemas.microsoft.com/office/powerpoint/2010/main" val="3268673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64851"/>
            <a:ext cx="8596668" cy="5117288"/>
          </a:xfrm>
        </p:spPr>
        <p:txBody>
          <a:bodyPr>
            <a:normAutofit/>
          </a:bodyPr>
          <a:lstStyle/>
          <a:p>
            <a:pPr>
              <a:buFont typeface="Wingdings" panose="05000000000000000000" pitchFamily="2" charset="2"/>
              <a:buChar char="n"/>
            </a:pPr>
            <a:r>
              <a:rPr lang="en-US" altLang="zh-TW" sz="2400" dirty="0"/>
              <a:t>Tree Representation</a:t>
            </a:r>
          </a:p>
          <a:p>
            <a:pPr>
              <a:buFont typeface="Wingdings" panose="05000000000000000000" pitchFamily="2" charset="2"/>
              <a:buChar char="n"/>
            </a:pPr>
            <a:r>
              <a:rPr lang="en-US" altLang="zh-TW" sz="2400" b="1" dirty="0">
                <a:solidFill>
                  <a:srgbClr val="FF0000"/>
                </a:solidFill>
              </a:rPr>
              <a:t>Scoring a Tree</a:t>
            </a:r>
          </a:p>
          <a:p>
            <a:pPr>
              <a:buFont typeface="Wingdings" panose="05000000000000000000" pitchFamily="2" charset="2"/>
              <a:buChar char="n"/>
            </a:pPr>
            <a:r>
              <a:rPr lang="en-US" altLang="zh-TW" sz="2400" dirty="0"/>
              <a:t>Monte Carlo Simulations</a:t>
            </a:r>
          </a:p>
          <a:p>
            <a:pPr>
              <a:buFont typeface="Wingdings" panose="05000000000000000000" pitchFamily="2" charset="2"/>
              <a:buChar char="n"/>
            </a:pPr>
            <a:r>
              <a:rPr lang="en-US" altLang="zh-TW" sz="2400" dirty="0"/>
              <a:t>Tree Generation</a:t>
            </a:r>
          </a:p>
          <a:p>
            <a:pPr lvl="1">
              <a:buFont typeface="Wingdings" panose="05000000000000000000" pitchFamily="2" charset="2"/>
              <a:buChar char="n"/>
            </a:pPr>
            <a:r>
              <a:rPr lang="en-US" altLang="zh-TW" sz="2200" dirty="0"/>
              <a:t>Choosing the Root Node</a:t>
            </a:r>
          </a:p>
          <a:p>
            <a:pPr lvl="1">
              <a:buFont typeface="Wingdings" panose="05000000000000000000" pitchFamily="2" charset="2"/>
              <a:buChar char="n"/>
            </a:pPr>
            <a:r>
              <a:rPr lang="en-US" altLang="zh-TW" sz="2200" dirty="0"/>
              <a:t>Adding Children</a:t>
            </a:r>
          </a:p>
          <a:p>
            <a:pPr lvl="1">
              <a:buFont typeface="Wingdings" panose="05000000000000000000" pitchFamily="2" charset="2"/>
              <a:buChar char="n"/>
            </a:pPr>
            <a:r>
              <a:rPr lang="en-US" altLang="zh-TW" sz="2200" dirty="0"/>
              <a:t>Growing the Tree</a:t>
            </a:r>
          </a:p>
          <a:p>
            <a:pPr>
              <a:buFont typeface="Wingdings" panose="05000000000000000000" pitchFamily="2" charset="2"/>
              <a:buChar char="n"/>
            </a:pPr>
            <a:r>
              <a:rPr lang="en-US" altLang="zh-TW" sz="2400" dirty="0"/>
              <a:t>Demonstration</a:t>
            </a:r>
          </a:p>
          <a:p>
            <a:pPr>
              <a:buFont typeface="Wingdings" panose="05000000000000000000" pitchFamily="2" charset="2"/>
              <a:buChar char="n"/>
            </a:pPr>
            <a:r>
              <a:rPr lang="en-US" altLang="zh-TW" sz="2400" dirty="0"/>
              <a:t>Results using 5 node Dataset</a:t>
            </a:r>
          </a:p>
          <a:p>
            <a:pPr>
              <a:buFont typeface="Wingdings" panose="05000000000000000000" pitchFamily="2" charset="2"/>
              <a:buChar char="n"/>
            </a:pPr>
            <a:r>
              <a:rPr lang="en-US" altLang="zh-TW" sz="2400" dirty="0"/>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1035441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49" y="458543"/>
            <a:ext cx="8755915" cy="743339"/>
          </a:xfrm>
        </p:spPr>
        <p:txBody>
          <a:bodyPr>
            <a:noAutofit/>
          </a:bodyPr>
          <a:lstStyle/>
          <a:p>
            <a:r>
              <a:rPr lang="en-US" altLang="zh-TW" b="1" dirty="0"/>
              <a:t>Quantifying Enhancer State Changes</a:t>
            </a:r>
            <a:endParaRPr lang="zh-TW" altLang="en-US" b="1" dirty="0"/>
          </a:p>
        </p:txBody>
      </p:sp>
      <p:sp>
        <p:nvSpPr>
          <p:cNvPr id="3" name="Content Placeholder 2"/>
          <p:cNvSpPr>
            <a:spLocks noGrp="1"/>
          </p:cNvSpPr>
          <p:nvPr>
            <p:ph idx="1"/>
          </p:nvPr>
        </p:nvSpPr>
        <p:spPr>
          <a:xfrm>
            <a:off x="548448" y="2273241"/>
            <a:ext cx="6199327" cy="2780523"/>
          </a:xfrm>
        </p:spPr>
        <p:txBody>
          <a:bodyPr/>
          <a:lstStyle/>
          <a:p>
            <a:r>
              <a:rPr lang="en-US" altLang="zh-TW" sz="2000" dirty="0"/>
              <a:t>Enhancer profiles came in the form of peak intensities.</a:t>
            </a:r>
          </a:p>
          <a:p>
            <a:r>
              <a:rPr lang="en-US" altLang="zh-TW" sz="2000" dirty="0"/>
              <a:t>Possible metrics we can use: binary, Pearson, Spearman, Euclidean</a:t>
            </a:r>
          </a:p>
          <a:p>
            <a:r>
              <a:rPr lang="en-US" altLang="zh-TW" dirty="0"/>
              <a:t>Two closely related cell types -&gt; low number of enhancer state changes -&gt; high correlation in peak intensities =&gt; </a:t>
            </a:r>
            <a:r>
              <a:rPr lang="en-US" altLang="zh-TW" b="1" dirty="0">
                <a:solidFill>
                  <a:schemeClr val="tx1"/>
                </a:solidFill>
              </a:rPr>
              <a:t>Pearson Correlation</a:t>
            </a:r>
          </a:p>
          <a:p>
            <a:endParaRPr lang="zh-TW"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793" y="1862696"/>
            <a:ext cx="4410142" cy="3601615"/>
          </a:xfrm>
          <a:prstGeom prst="rect">
            <a:avLst/>
          </a:prstGeom>
        </p:spPr>
      </p:pic>
      <p:sp>
        <p:nvSpPr>
          <p:cNvPr id="10" name="TextBox 9"/>
          <p:cNvSpPr txBox="1"/>
          <p:nvPr/>
        </p:nvSpPr>
        <p:spPr>
          <a:xfrm>
            <a:off x="6658793" y="1407155"/>
            <a:ext cx="2551058" cy="400110"/>
          </a:xfrm>
          <a:prstGeom prst="rect">
            <a:avLst/>
          </a:prstGeom>
          <a:noFill/>
        </p:spPr>
        <p:txBody>
          <a:bodyPr wrap="square" rtlCol="0">
            <a:spAutoFit/>
          </a:bodyPr>
          <a:lstStyle/>
          <a:p>
            <a:r>
              <a:rPr lang="en-US" altLang="zh-TW" sz="2000" b="1" dirty="0">
                <a:solidFill>
                  <a:schemeClr val="accent1">
                    <a:lumMod val="75000"/>
                  </a:schemeClr>
                </a:solidFill>
              </a:rPr>
              <a:t>Enhancer Profiles</a:t>
            </a:r>
            <a:endParaRPr lang="zh-TW" altLang="en-US" sz="2000" b="1" dirty="0">
              <a:solidFill>
                <a:schemeClr val="accent1">
                  <a:lumMod val="75000"/>
                </a:schemeClr>
              </a:solidFill>
            </a:endParaRPr>
          </a:p>
        </p:txBody>
      </p:sp>
    </p:spTree>
    <p:extLst>
      <p:ext uri="{BB962C8B-B14F-4D97-AF65-F5344CB8AC3E}">
        <p14:creationId xmlns:p14="http://schemas.microsoft.com/office/powerpoint/2010/main" val="2084195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32" y="301255"/>
            <a:ext cx="9391298" cy="810142"/>
          </a:xfrm>
        </p:spPr>
        <p:txBody>
          <a:bodyPr>
            <a:normAutofit/>
          </a:bodyPr>
          <a:lstStyle/>
          <a:p>
            <a:r>
              <a:rPr lang="en-US" altLang="zh-TW" b="1" dirty="0"/>
              <a:t>Scoring Trees Using Pearson Correlation</a:t>
            </a:r>
            <a:endParaRPr lang="zh-TW" altLang="en-US" b="1" dirty="0"/>
          </a:p>
        </p:txBody>
      </p:sp>
      <p:sp>
        <p:nvSpPr>
          <p:cNvPr id="5" name="TextBox 4"/>
          <p:cNvSpPr txBox="1"/>
          <p:nvPr/>
        </p:nvSpPr>
        <p:spPr>
          <a:xfrm>
            <a:off x="856960" y="4698223"/>
            <a:ext cx="2959260" cy="400110"/>
          </a:xfrm>
          <a:prstGeom prst="rect">
            <a:avLst/>
          </a:prstGeom>
          <a:noFill/>
        </p:spPr>
        <p:txBody>
          <a:bodyPr wrap="square" rtlCol="0">
            <a:spAutoFit/>
          </a:bodyPr>
          <a:lstStyle/>
          <a:p>
            <a:r>
              <a:rPr lang="en-US" altLang="zh-TW" sz="2000" b="1" dirty="0">
                <a:solidFill>
                  <a:schemeClr val="accent1">
                    <a:lumMod val="75000"/>
                  </a:schemeClr>
                </a:solidFill>
              </a:rPr>
              <a:t>Distance Matrix (1-r)</a:t>
            </a:r>
            <a:endParaRPr lang="zh-TW" altLang="en-US" sz="2000" b="1" dirty="0">
              <a:solidFill>
                <a:schemeClr val="accent1">
                  <a:lumMod val="7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60" y="5098333"/>
            <a:ext cx="4054706" cy="1431996"/>
          </a:xfrm>
          <a:prstGeom prst="rect">
            <a:avLst/>
          </a:prstGeom>
        </p:spPr>
      </p:pic>
      <p:sp>
        <p:nvSpPr>
          <p:cNvPr id="9" name="Oval 8"/>
          <p:cNvSpPr/>
          <p:nvPr/>
        </p:nvSpPr>
        <p:spPr>
          <a:xfrm>
            <a:off x="7527397" y="2197529"/>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MPP</a:t>
            </a:r>
            <a:endParaRPr lang="zh-TW" altLang="en-US" dirty="0"/>
          </a:p>
        </p:txBody>
      </p:sp>
      <p:sp>
        <p:nvSpPr>
          <p:cNvPr id="11" name="Left Arrow 10"/>
          <p:cNvSpPr/>
          <p:nvPr/>
        </p:nvSpPr>
        <p:spPr>
          <a:xfrm rot="16200000">
            <a:off x="7888458" y="2908067"/>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Oval 17"/>
          <p:cNvSpPr/>
          <p:nvPr/>
        </p:nvSpPr>
        <p:spPr>
          <a:xfrm>
            <a:off x="8338535" y="4031658"/>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GMP</a:t>
            </a:r>
            <a:endParaRPr lang="zh-TW" altLang="en-US" dirty="0"/>
          </a:p>
        </p:txBody>
      </p:sp>
      <p:sp>
        <p:nvSpPr>
          <p:cNvPr id="19" name="Oval 18"/>
          <p:cNvSpPr/>
          <p:nvPr/>
        </p:nvSpPr>
        <p:spPr>
          <a:xfrm>
            <a:off x="7527397" y="3217902"/>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CMP</a:t>
            </a:r>
            <a:endParaRPr lang="zh-TW" altLang="en-US" dirty="0"/>
          </a:p>
        </p:txBody>
      </p:sp>
      <p:sp>
        <p:nvSpPr>
          <p:cNvPr id="20" name="Oval 19"/>
          <p:cNvSpPr/>
          <p:nvPr/>
        </p:nvSpPr>
        <p:spPr>
          <a:xfrm>
            <a:off x="6794104" y="4031658"/>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MEP</a:t>
            </a:r>
            <a:endParaRPr lang="zh-TW" altLang="en-US" dirty="0"/>
          </a:p>
        </p:txBody>
      </p:sp>
      <p:sp>
        <p:nvSpPr>
          <p:cNvPr id="21" name="Oval 20"/>
          <p:cNvSpPr/>
          <p:nvPr/>
        </p:nvSpPr>
        <p:spPr>
          <a:xfrm>
            <a:off x="6743982" y="4987950"/>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EryA</a:t>
            </a:r>
            <a:endParaRPr lang="zh-TW" altLang="en-US" dirty="0"/>
          </a:p>
        </p:txBody>
      </p:sp>
      <p:sp>
        <p:nvSpPr>
          <p:cNvPr id="22" name="Left Arrow 21"/>
          <p:cNvSpPr/>
          <p:nvPr/>
        </p:nvSpPr>
        <p:spPr>
          <a:xfrm rot="14213813">
            <a:off x="8423772" y="3758954"/>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Left Arrow 22"/>
          <p:cNvSpPr/>
          <p:nvPr/>
        </p:nvSpPr>
        <p:spPr>
          <a:xfrm rot="17994614">
            <a:off x="7383139" y="3771888"/>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Left Arrow 23"/>
          <p:cNvSpPr/>
          <p:nvPr/>
        </p:nvSpPr>
        <p:spPr>
          <a:xfrm rot="16200000">
            <a:off x="7130771" y="4722522"/>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mc:Choice xmlns:a14="http://schemas.microsoft.com/office/drawing/2010/main" Requires="a14">
          <p:sp>
            <p:nvSpPr>
              <p:cNvPr id="25" name="TextBox 24"/>
              <p:cNvSpPr txBox="1"/>
              <p:nvPr/>
            </p:nvSpPr>
            <p:spPr>
              <a:xfrm>
                <a:off x="7433932" y="4623969"/>
                <a:ext cx="20087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rPr>
                        <m:t>𝐷</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𝑀𝐸𝑃</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𝐸𝑟𝑦𝐴</m:t>
                      </m:r>
                      <m:r>
                        <a:rPr lang="en-US" altLang="zh-TW" sz="1400" b="0" i="1" smtClean="0">
                          <a:latin typeface="Cambria Math" panose="02040503050406030204" pitchFamily="18" charset="0"/>
                        </a:rPr>
                        <m:t>)=0.43</m:t>
                      </m:r>
                    </m:oMath>
                  </m:oMathPara>
                </a14:m>
                <a:endParaRPr lang="zh-TW" altLang="en-US" sz="1400" dirty="0"/>
              </a:p>
            </p:txBody>
          </p:sp>
        </mc:Choice>
        <mc:Fallback>
          <p:sp>
            <p:nvSpPr>
              <p:cNvPr id="25" name="TextBox 24"/>
              <p:cNvSpPr txBox="1">
                <a:spLocks noRot="1" noChangeAspect="1" noMove="1" noResize="1" noEditPoints="1" noAdjustHandles="1" noChangeArrowheads="1" noChangeShapeType="1" noTextEdit="1"/>
              </p:cNvSpPr>
              <p:nvPr/>
            </p:nvSpPr>
            <p:spPr>
              <a:xfrm>
                <a:off x="7433932" y="4623969"/>
                <a:ext cx="2008730" cy="307777"/>
              </a:xfrm>
              <a:prstGeom prst="rect">
                <a:avLst/>
              </a:prstGeom>
              <a:blipFill>
                <a:blip r:embed="rId4"/>
                <a:stretch>
                  <a:fillRect b="-100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8622324" y="3638617"/>
                <a:ext cx="20087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rPr>
                        <m:t>𝐷</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𝐶𝑀𝑃</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𝐺𝑀𝑃</m:t>
                      </m:r>
                      <m:r>
                        <a:rPr lang="en-US" altLang="zh-TW" sz="1400" b="0" i="1" smtClean="0">
                          <a:latin typeface="Cambria Math" panose="02040503050406030204" pitchFamily="18" charset="0"/>
                        </a:rPr>
                        <m:t>)=0.15</m:t>
                      </m:r>
                    </m:oMath>
                  </m:oMathPara>
                </a14:m>
                <a:endParaRPr lang="zh-TW" altLang="en-US" sz="1400" dirty="0"/>
              </a:p>
            </p:txBody>
          </p:sp>
        </mc:Choice>
        <mc:Fallback>
          <p:sp>
            <p:nvSpPr>
              <p:cNvPr id="29" name="TextBox 28"/>
              <p:cNvSpPr txBox="1">
                <a:spLocks noRot="1" noChangeAspect="1" noMove="1" noResize="1" noEditPoints="1" noAdjustHandles="1" noChangeArrowheads="1" noChangeShapeType="1" noTextEdit="1"/>
              </p:cNvSpPr>
              <p:nvPr/>
            </p:nvSpPr>
            <p:spPr>
              <a:xfrm>
                <a:off x="8622324" y="3638617"/>
                <a:ext cx="2008730" cy="307777"/>
              </a:xfrm>
              <a:prstGeom prst="rect">
                <a:avLst/>
              </a:prstGeom>
              <a:blipFill>
                <a:blip r:embed="rId5"/>
                <a:stretch>
                  <a:fillRect b="-100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5421806" y="3638616"/>
                <a:ext cx="20087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rPr>
                        <m:t>𝐷</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𝐶𝑀𝑃</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𝑀𝐸𝑃</m:t>
                      </m:r>
                      <m:r>
                        <a:rPr lang="en-US" altLang="zh-TW" sz="1400" b="0" i="1" smtClean="0">
                          <a:latin typeface="Cambria Math" panose="02040503050406030204" pitchFamily="18" charset="0"/>
                        </a:rPr>
                        <m:t>)=0.99</m:t>
                      </m:r>
                    </m:oMath>
                  </m:oMathPara>
                </a14:m>
                <a:endParaRPr lang="zh-TW" altLang="en-US" sz="1400" dirty="0"/>
              </a:p>
            </p:txBody>
          </p:sp>
        </mc:Choice>
        <mc:Fallback>
          <p:sp>
            <p:nvSpPr>
              <p:cNvPr id="30" name="TextBox 29"/>
              <p:cNvSpPr txBox="1">
                <a:spLocks noRot="1" noChangeAspect="1" noMove="1" noResize="1" noEditPoints="1" noAdjustHandles="1" noChangeArrowheads="1" noChangeShapeType="1" noTextEdit="1"/>
              </p:cNvSpPr>
              <p:nvPr/>
            </p:nvSpPr>
            <p:spPr>
              <a:xfrm>
                <a:off x="5421806" y="3638616"/>
                <a:ext cx="2008730" cy="307777"/>
              </a:xfrm>
              <a:prstGeom prst="rect">
                <a:avLst/>
              </a:prstGeom>
              <a:blipFill>
                <a:blip r:embed="rId6"/>
                <a:stretch>
                  <a:fillRect b="-100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8151354" y="2841582"/>
                <a:ext cx="20087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rPr>
                        <m:t>𝐷</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𝑀𝑃𝑃</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𝐶𝑀𝑃</m:t>
                      </m:r>
                      <m:r>
                        <a:rPr lang="en-US" altLang="zh-TW" sz="1400" b="0" i="1" smtClean="0">
                          <a:latin typeface="Cambria Math" panose="02040503050406030204" pitchFamily="18" charset="0"/>
                        </a:rPr>
                        <m:t>)=0.41</m:t>
                      </m:r>
                    </m:oMath>
                  </m:oMathPara>
                </a14:m>
                <a:endParaRPr lang="zh-TW" altLang="en-US" sz="1400" dirty="0"/>
              </a:p>
            </p:txBody>
          </p:sp>
        </mc:Choice>
        <mc:Fallback>
          <p:sp>
            <p:nvSpPr>
              <p:cNvPr id="31" name="TextBox 30"/>
              <p:cNvSpPr txBox="1">
                <a:spLocks noRot="1" noChangeAspect="1" noMove="1" noResize="1" noEditPoints="1" noAdjustHandles="1" noChangeArrowheads="1" noChangeShapeType="1" noTextEdit="1"/>
              </p:cNvSpPr>
              <p:nvPr/>
            </p:nvSpPr>
            <p:spPr>
              <a:xfrm>
                <a:off x="8151354" y="2841582"/>
                <a:ext cx="2008730" cy="307777"/>
              </a:xfrm>
              <a:prstGeom prst="rect">
                <a:avLst/>
              </a:prstGeom>
              <a:blipFill>
                <a:blip r:embed="rId7"/>
                <a:stretch>
                  <a:fillRect b="-7843"/>
                </a:stretch>
              </a:blipFill>
            </p:spPr>
            <p:txBody>
              <a:bodyPr/>
              <a:lstStyle/>
              <a:p>
                <a:r>
                  <a:rPr lang="zh-TW" altLang="en-US">
                    <a:noFill/>
                  </a:rPr>
                  <a:t> </a:t>
                </a:r>
              </a:p>
            </p:txBody>
          </p:sp>
        </mc:Fallback>
      </mc:AlternateContent>
      <p:sp>
        <p:nvSpPr>
          <p:cNvPr id="32" name="TextBox 31"/>
          <p:cNvSpPr txBox="1"/>
          <p:nvPr/>
        </p:nvSpPr>
        <p:spPr>
          <a:xfrm>
            <a:off x="7212915" y="1533699"/>
            <a:ext cx="1568058" cy="400110"/>
          </a:xfrm>
          <a:prstGeom prst="rect">
            <a:avLst/>
          </a:prstGeom>
          <a:noFill/>
        </p:spPr>
        <p:txBody>
          <a:bodyPr wrap="none" rtlCol="0">
            <a:spAutoFit/>
          </a:bodyPr>
          <a:lstStyle/>
          <a:p>
            <a:r>
              <a:rPr lang="en-US" altLang="zh-TW" sz="2000" b="1" dirty="0"/>
              <a:t>Score: 1.98</a:t>
            </a:r>
            <a:endParaRPr lang="zh-TW" altLang="en-US" sz="2000" b="1" dirty="0"/>
          </a:p>
        </p:txBody>
      </p:sp>
      <p:sp>
        <p:nvSpPr>
          <p:cNvPr id="33" name="TextBox 32"/>
          <p:cNvSpPr txBox="1"/>
          <p:nvPr/>
        </p:nvSpPr>
        <p:spPr>
          <a:xfrm>
            <a:off x="5127525" y="6102891"/>
            <a:ext cx="2534989" cy="307777"/>
          </a:xfrm>
          <a:prstGeom prst="rect">
            <a:avLst/>
          </a:prstGeom>
          <a:noFill/>
        </p:spPr>
        <p:txBody>
          <a:bodyPr wrap="none" rtlCol="0">
            <a:spAutoFit/>
          </a:bodyPr>
          <a:lstStyle/>
          <a:p>
            <a:r>
              <a:rPr lang="en-US" altLang="zh-TW" sz="1400" dirty="0"/>
              <a:t>Values rounded to 2 decimals</a:t>
            </a:r>
            <a:endParaRPr lang="zh-TW" altLang="en-US" sz="1400" dirty="0"/>
          </a:p>
        </p:txBody>
      </p:sp>
      <p:sp>
        <p:nvSpPr>
          <p:cNvPr id="26" name="Content Placeholder 2"/>
          <p:cNvSpPr>
            <a:spLocks noGrp="1"/>
          </p:cNvSpPr>
          <p:nvPr>
            <p:ph idx="1"/>
          </p:nvPr>
        </p:nvSpPr>
        <p:spPr>
          <a:xfrm>
            <a:off x="733741" y="1383321"/>
            <a:ext cx="5917699" cy="1432883"/>
          </a:xfrm>
        </p:spPr>
        <p:txBody>
          <a:bodyPr>
            <a:normAutofit lnSpcReduction="10000"/>
          </a:bodyPr>
          <a:lstStyle/>
          <a:p>
            <a:r>
              <a:rPr lang="en-US" altLang="zh-TW" sz="2000" dirty="0"/>
              <a:t>Compute </a:t>
            </a:r>
            <a:r>
              <a:rPr lang="en-US" altLang="zh-TW" sz="2000" b="1" dirty="0">
                <a:solidFill>
                  <a:srgbClr val="FF0000"/>
                </a:solidFill>
              </a:rPr>
              <a:t>Pearson Correlation values (r) </a:t>
            </a:r>
            <a:r>
              <a:rPr lang="en-US" altLang="zh-TW" sz="2000" dirty="0"/>
              <a:t>for all possible combinations of cell types =&gt; correlation matrix.</a:t>
            </a:r>
          </a:p>
          <a:p>
            <a:r>
              <a:rPr lang="en-US" altLang="zh-TW" sz="2000" dirty="0"/>
              <a:t>Convert to distance matrix (1-r)</a:t>
            </a:r>
          </a:p>
          <a:p>
            <a:endParaRPr lang="zh-TW" altLang="en-US" dirty="0"/>
          </a:p>
        </p:txBody>
      </p:sp>
      <p:pic>
        <p:nvPicPr>
          <p:cNvPr id="27"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960" y="3235217"/>
            <a:ext cx="4037938" cy="1352918"/>
          </a:xfrm>
          <a:prstGeom prst="rect">
            <a:avLst/>
          </a:prstGeom>
        </p:spPr>
      </p:pic>
      <p:sp>
        <p:nvSpPr>
          <p:cNvPr id="28" name="TextBox 27"/>
          <p:cNvSpPr txBox="1"/>
          <p:nvPr/>
        </p:nvSpPr>
        <p:spPr>
          <a:xfrm>
            <a:off x="856960" y="2800369"/>
            <a:ext cx="2551058" cy="400110"/>
          </a:xfrm>
          <a:prstGeom prst="rect">
            <a:avLst/>
          </a:prstGeom>
          <a:noFill/>
        </p:spPr>
        <p:txBody>
          <a:bodyPr wrap="square" rtlCol="0">
            <a:spAutoFit/>
          </a:bodyPr>
          <a:lstStyle/>
          <a:p>
            <a:r>
              <a:rPr lang="en-US" altLang="zh-TW" sz="2000" b="1" dirty="0">
                <a:solidFill>
                  <a:schemeClr val="accent1">
                    <a:lumMod val="75000"/>
                  </a:schemeClr>
                </a:solidFill>
              </a:rPr>
              <a:t>Correlation Matrix</a:t>
            </a:r>
            <a:endParaRPr lang="zh-TW" altLang="en-US" sz="2000" b="1" dirty="0">
              <a:solidFill>
                <a:schemeClr val="accent1">
                  <a:lumMod val="75000"/>
                </a:schemeClr>
              </a:solidFill>
            </a:endParaRPr>
          </a:p>
        </p:txBody>
      </p:sp>
      <p:sp>
        <p:nvSpPr>
          <p:cNvPr id="6" name="Curved Left Arrow 5"/>
          <p:cNvSpPr/>
          <p:nvPr/>
        </p:nvSpPr>
        <p:spPr>
          <a:xfrm>
            <a:off x="5037054" y="3983585"/>
            <a:ext cx="569167" cy="18293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543691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46190"/>
            <a:ext cx="8596668" cy="5117288"/>
          </a:xfrm>
        </p:spPr>
        <p:txBody>
          <a:bodyPr>
            <a:normAutofit/>
          </a:bodyPr>
          <a:lstStyle/>
          <a:p>
            <a:pPr>
              <a:buFont typeface="Wingdings" panose="05000000000000000000" pitchFamily="2" charset="2"/>
              <a:buChar char="n"/>
            </a:pPr>
            <a:r>
              <a:rPr lang="en-US" altLang="zh-TW" sz="2400" dirty="0"/>
              <a:t>Tree Representation</a:t>
            </a:r>
          </a:p>
          <a:p>
            <a:pPr>
              <a:buFont typeface="Wingdings" panose="05000000000000000000" pitchFamily="2" charset="2"/>
              <a:buChar char="n"/>
            </a:pPr>
            <a:r>
              <a:rPr lang="en-US" altLang="zh-TW" sz="2400" dirty="0">
                <a:solidFill>
                  <a:schemeClr val="tx1"/>
                </a:solidFill>
              </a:rPr>
              <a:t>Scoring a Tree</a:t>
            </a:r>
          </a:p>
          <a:p>
            <a:pPr>
              <a:buFont typeface="Wingdings" panose="05000000000000000000" pitchFamily="2" charset="2"/>
              <a:buChar char="n"/>
            </a:pPr>
            <a:r>
              <a:rPr lang="en-US" altLang="zh-TW" sz="2400" b="1" dirty="0">
                <a:solidFill>
                  <a:srgbClr val="FF0000"/>
                </a:solidFill>
              </a:rPr>
              <a:t>Monte Carlo Simulations</a:t>
            </a:r>
          </a:p>
          <a:p>
            <a:pPr>
              <a:buFont typeface="Wingdings" panose="05000000000000000000" pitchFamily="2" charset="2"/>
              <a:buChar char="n"/>
            </a:pPr>
            <a:r>
              <a:rPr lang="en-US" altLang="zh-TW" sz="2400" dirty="0"/>
              <a:t>Tree Generation</a:t>
            </a:r>
          </a:p>
          <a:p>
            <a:pPr lvl="1">
              <a:buFont typeface="Wingdings" panose="05000000000000000000" pitchFamily="2" charset="2"/>
              <a:buChar char="n"/>
            </a:pPr>
            <a:r>
              <a:rPr lang="en-US" altLang="zh-TW" sz="2200" dirty="0"/>
              <a:t>Choosing the Root Node</a:t>
            </a:r>
          </a:p>
          <a:p>
            <a:pPr lvl="1">
              <a:buFont typeface="Wingdings" panose="05000000000000000000" pitchFamily="2" charset="2"/>
              <a:buChar char="n"/>
            </a:pPr>
            <a:r>
              <a:rPr lang="en-US" altLang="zh-TW" sz="2200" dirty="0"/>
              <a:t>Adding Children</a:t>
            </a:r>
          </a:p>
          <a:p>
            <a:pPr lvl="1">
              <a:buFont typeface="Wingdings" panose="05000000000000000000" pitchFamily="2" charset="2"/>
              <a:buChar char="n"/>
            </a:pPr>
            <a:r>
              <a:rPr lang="en-US" altLang="zh-TW" sz="2200" dirty="0"/>
              <a:t>Growing the Tree</a:t>
            </a:r>
          </a:p>
          <a:p>
            <a:pPr>
              <a:buFont typeface="Wingdings" panose="05000000000000000000" pitchFamily="2" charset="2"/>
              <a:buChar char="n"/>
            </a:pPr>
            <a:r>
              <a:rPr lang="en-US" altLang="zh-TW" sz="2400" dirty="0"/>
              <a:t>Demonstration</a:t>
            </a:r>
          </a:p>
          <a:p>
            <a:pPr>
              <a:buFont typeface="Wingdings" panose="05000000000000000000" pitchFamily="2" charset="2"/>
              <a:buChar char="n"/>
            </a:pPr>
            <a:r>
              <a:rPr lang="en-US" altLang="zh-TW" sz="2400" dirty="0"/>
              <a:t>Results using 5 node Dataset</a:t>
            </a:r>
          </a:p>
          <a:p>
            <a:pPr>
              <a:buFont typeface="Wingdings" panose="05000000000000000000" pitchFamily="2" charset="2"/>
              <a:buChar char="n"/>
            </a:pPr>
            <a:r>
              <a:rPr lang="en-US" altLang="zh-TW" sz="2400" dirty="0"/>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2917825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42"/>
            <a:ext cx="8429344" cy="964685"/>
          </a:xfrm>
        </p:spPr>
        <p:txBody>
          <a:bodyPr>
            <a:normAutofit fontScale="90000"/>
          </a:bodyPr>
          <a:lstStyle/>
          <a:p>
            <a:r>
              <a:rPr lang="en-US" altLang="zh-TW" b="1" dirty="0"/>
              <a:t>It is infeasible to iterate through all possible tree structures</a:t>
            </a:r>
            <a:endParaRPr lang="zh-TW" alt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813603"/>
                <a:ext cx="8596668" cy="3880773"/>
              </a:xfrm>
            </p:spPr>
            <p:txBody>
              <a:bodyPr/>
              <a:lstStyle/>
              <a:p>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𝑛</m:t>
                        </m:r>
                      </m:sub>
                    </m:sSub>
                    <m:r>
                      <a:rPr lang="en-US" altLang="zh-TW" sz="2400" b="0" i="1" smtClean="0">
                        <a:latin typeface="Cambria Math" panose="02040503050406030204" pitchFamily="18" charset="0"/>
                      </a:rPr>
                      <m:t>= </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+1</m:t>
                        </m:r>
                      </m:den>
                    </m:f>
                    <m:d>
                      <m:dPr>
                        <m:ctrlPr>
                          <a:rPr lang="en-US" altLang="zh-TW" sz="2400" b="0" i="1" smtClean="0">
                            <a:latin typeface="Cambria Math" panose="02040503050406030204" pitchFamily="18" charset="0"/>
                          </a:rPr>
                        </m:ctrlPr>
                      </m:dPr>
                      <m:e>
                        <m:f>
                          <m:fPr>
                            <m:type m:val="noBa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𝑛</m:t>
                            </m:r>
                          </m:num>
                          <m:den>
                            <m:r>
                              <a:rPr lang="en-US" altLang="zh-TW" sz="2400" b="0" i="1" smtClean="0">
                                <a:latin typeface="Cambria Math" panose="02040503050406030204" pitchFamily="18" charset="0"/>
                              </a:rPr>
                              <m:t>𝑛</m:t>
                            </m:r>
                          </m:den>
                        </m:f>
                      </m:e>
                    </m:d>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𝑛</m:t>
                    </m:r>
                    <m:r>
                      <a:rPr lang="en-US" altLang="zh-TW" sz="2400" b="0" i="1" smtClean="0">
                        <a:latin typeface="Cambria Math" panose="02040503050406030204" pitchFamily="18" charset="0"/>
                        <a:ea typeface="Cambria Math" panose="02040503050406030204" pitchFamily="18" charset="0"/>
                      </a:rPr>
                      <m:t>!=</m:t>
                    </m:r>
                    <m:f>
                      <m:fPr>
                        <m:ctrlPr>
                          <a:rPr lang="en-US" altLang="zh-TW" sz="2400" b="0" i="1" smtClean="0">
                            <a:latin typeface="Cambria Math" panose="02040503050406030204" pitchFamily="18" charset="0"/>
                            <a:ea typeface="Cambria Math" panose="02040503050406030204" pitchFamily="18" charset="0"/>
                          </a:rPr>
                        </m:ctrlPr>
                      </m:fPr>
                      <m:num>
                        <m:d>
                          <m:dPr>
                            <m:ctrlPr>
                              <a:rPr lang="en-US"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2</m:t>
                            </m:r>
                            <m:r>
                              <a:rPr lang="en-US" altLang="zh-TW" sz="2400" b="0" i="1" smtClean="0">
                                <a:latin typeface="Cambria Math" panose="02040503050406030204" pitchFamily="18" charset="0"/>
                                <a:ea typeface="Cambria Math" panose="02040503050406030204" pitchFamily="18" charset="0"/>
                              </a:rPr>
                              <m:t>𝑛</m:t>
                            </m:r>
                          </m:e>
                        </m:d>
                        <m:r>
                          <a:rPr lang="en-US" altLang="zh-TW" sz="2400" b="0" i="1" smtClean="0">
                            <a:latin typeface="Cambria Math" panose="02040503050406030204" pitchFamily="18" charset="0"/>
                            <a:ea typeface="Cambria Math" panose="02040503050406030204" pitchFamily="18" charset="0"/>
                          </a:rPr>
                          <m:t>!</m:t>
                        </m:r>
                      </m:num>
                      <m:den>
                        <m:d>
                          <m:dPr>
                            <m:ctrlPr>
                              <a:rPr lang="en-US"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𝑛</m:t>
                            </m:r>
                            <m:r>
                              <a:rPr lang="en-US" altLang="zh-TW" sz="2400" b="0" i="1" smtClean="0">
                                <a:latin typeface="Cambria Math" panose="02040503050406030204" pitchFamily="18" charset="0"/>
                                <a:ea typeface="Cambria Math" panose="02040503050406030204" pitchFamily="18" charset="0"/>
                              </a:rPr>
                              <m:t>+1</m:t>
                            </m:r>
                          </m:e>
                        </m:d>
                        <m:r>
                          <a:rPr lang="en-US" altLang="zh-TW" sz="2400" b="0" i="1" smtClean="0">
                            <a:latin typeface="Cambria Math" panose="02040503050406030204" pitchFamily="18" charset="0"/>
                            <a:ea typeface="Cambria Math" panose="02040503050406030204" pitchFamily="18" charset="0"/>
                          </a:rPr>
                          <m:t>!</m:t>
                        </m:r>
                      </m:den>
                    </m:f>
                  </m:oMath>
                </a14:m>
                <a:endParaRPr lang="en-US" altLang="zh-TW" sz="2400" b="0" dirty="0">
                  <a:ea typeface="Cambria Math" panose="02040503050406030204" pitchFamily="18" charset="0"/>
                </a:endParaRPr>
              </a:p>
              <a:p>
                <a:r>
                  <a:rPr lang="en-US" altLang="zh-TW" sz="2000" dirty="0">
                    <a:ea typeface="Cambria Math" panose="02040503050406030204" pitchFamily="18" charset="0"/>
                  </a:rPr>
                  <a:t>3 node =&gt; </a:t>
                </a:r>
                <a14:m>
                  <m:oMath xmlns:m="http://schemas.openxmlformats.org/officeDocument/2006/math">
                    <m:f>
                      <m:fPr>
                        <m:ctrlPr>
                          <a:rPr lang="en-US" altLang="zh-TW" sz="2000" i="1">
                            <a:latin typeface="Cambria Math" panose="02040503050406030204" pitchFamily="18" charset="0"/>
                            <a:ea typeface="Cambria Math" panose="02040503050406030204" pitchFamily="18" charset="0"/>
                          </a:rPr>
                        </m:ctrlPr>
                      </m:fPr>
                      <m:num>
                        <m:d>
                          <m:dPr>
                            <m:ctrlPr>
                              <a:rPr lang="en-US" altLang="zh-TW" sz="2000" i="1">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6</m:t>
                            </m:r>
                          </m:e>
                        </m:d>
                        <m:r>
                          <a:rPr lang="en-US" altLang="zh-TW" sz="2000" i="1">
                            <a:latin typeface="Cambria Math" panose="02040503050406030204" pitchFamily="18" charset="0"/>
                            <a:ea typeface="Cambria Math" panose="02040503050406030204" pitchFamily="18" charset="0"/>
                          </a:rPr>
                          <m:t>!</m:t>
                        </m:r>
                      </m:num>
                      <m:den>
                        <m:d>
                          <m:dPr>
                            <m:ctrlPr>
                              <a:rPr lang="en-US" altLang="zh-TW" sz="2000" i="1">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4</m:t>
                            </m:r>
                          </m:e>
                        </m:d>
                        <m:r>
                          <a:rPr lang="en-US" altLang="zh-TW" sz="2000" i="1">
                            <a:latin typeface="Cambria Math" panose="02040503050406030204" pitchFamily="18" charset="0"/>
                            <a:ea typeface="Cambria Math" panose="02040503050406030204" pitchFamily="18" charset="0"/>
                          </a:rPr>
                          <m:t>!</m:t>
                        </m:r>
                      </m:den>
                    </m:f>
                  </m:oMath>
                </a14:m>
                <a:r>
                  <a:rPr lang="en-US" altLang="zh-TW" sz="2000" b="0" dirty="0">
                    <a:ea typeface="Cambria Math" panose="02040503050406030204" pitchFamily="18" charset="0"/>
                  </a:rPr>
                  <a:t> = 30 trees</a:t>
                </a:r>
              </a:p>
              <a:p>
                <a:r>
                  <a:rPr lang="en-US" altLang="zh-TW" sz="2000" dirty="0">
                    <a:ea typeface="Cambria Math" panose="02040503050406030204" pitchFamily="18" charset="0"/>
                  </a:rPr>
                  <a:t>5 node =&gt; </a:t>
                </a:r>
                <a14:m>
                  <m:oMath xmlns:m="http://schemas.openxmlformats.org/officeDocument/2006/math">
                    <m:f>
                      <m:fPr>
                        <m:ctrlPr>
                          <a:rPr lang="en-US" altLang="zh-TW" sz="2000" i="1">
                            <a:latin typeface="Cambria Math" panose="02040503050406030204" pitchFamily="18" charset="0"/>
                            <a:ea typeface="Cambria Math" panose="02040503050406030204" pitchFamily="18" charset="0"/>
                          </a:rPr>
                        </m:ctrlPr>
                      </m:fPr>
                      <m:num>
                        <m:d>
                          <m:dPr>
                            <m:ctrlPr>
                              <a:rPr lang="en-US" altLang="zh-TW" sz="2000" i="1">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10</m:t>
                            </m:r>
                          </m:e>
                        </m:d>
                        <m:r>
                          <a:rPr lang="en-US" altLang="zh-TW" sz="2000" i="1">
                            <a:latin typeface="Cambria Math" panose="02040503050406030204" pitchFamily="18" charset="0"/>
                            <a:ea typeface="Cambria Math" panose="02040503050406030204" pitchFamily="18" charset="0"/>
                          </a:rPr>
                          <m:t>!</m:t>
                        </m:r>
                      </m:num>
                      <m:den>
                        <m:d>
                          <m:dPr>
                            <m:ctrlPr>
                              <a:rPr lang="en-US" altLang="zh-TW" sz="2000" i="1">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6</m:t>
                            </m:r>
                          </m:e>
                        </m:d>
                        <m:r>
                          <a:rPr lang="en-US" altLang="zh-TW" sz="2000" i="1">
                            <a:latin typeface="Cambria Math" panose="02040503050406030204" pitchFamily="18" charset="0"/>
                            <a:ea typeface="Cambria Math" panose="02040503050406030204" pitchFamily="18" charset="0"/>
                          </a:rPr>
                          <m:t>!</m:t>
                        </m:r>
                      </m:den>
                    </m:f>
                  </m:oMath>
                </a14:m>
                <a:r>
                  <a:rPr lang="en-US" altLang="zh-TW" sz="2000" b="0" dirty="0">
                    <a:ea typeface="Cambria Math" panose="02040503050406030204" pitchFamily="18" charset="0"/>
                  </a:rPr>
                  <a:t> = 5040 trees</a:t>
                </a:r>
              </a:p>
              <a:p>
                <a:r>
                  <a:rPr lang="en-US" altLang="zh-TW" sz="2000" dirty="0">
                    <a:ea typeface="Cambria Math" panose="02040503050406030204" pitchFamily="18" charset="0"/>
                  </a:rPr>
                  <a:t>17 node =&gt; </a:t>
                </a:r>
                <a14:m>
                  <m:oMath xmlns:m="http://schemas.openxmlformats.org/officeDocument/2006/math">
                    <m:f>
                      <m:fPr>
                        <m:ctrlPr>
                          <a:rPr lang="en-US" altLang="zh-TW" sz="2000" i="1">
                            <a:latin typeface="Cambria Math" panose="02040503050406030204" pitchFamily="18" charset="0"/>
                            <a:ea typeface="Cambria Math" panose="02040503050406030204" pitchFamily="18" charset="0"/>
                          </a:rPr>
                        </m:ctrlPr>
                      </m:fPr>
                      <m:num>
                        <m:d>
                          <m:dPr>
                            <m:ctrlPr>
                              <a:rPr lang="en-US" altLang="zh-TW" sz="2000" i="1">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34</m:t>
                            </m:r>
                          </m:e>
                        </m:d>
                        <m:r>
                          <a:rPr lang="en-US" altLang="zh-TW" sz="2000" i="1">
                            <a:latin typeface="Cambria Math" panose="02040503050406030204" pitchFamily="18" charset="0"/>
                            <a:ea typeface="Cambria Math" panose="02040503050406030204" pitchFamily="18" charset="0"/>
                          </a:rPr>
                          <m:t>!</m:t>
                        </m:r>
                      </m:num>
                      <m:den>
                        <m:d>
                          <m:dPr>
                            <m:ctrlPr>
                              <a:rPr lang="en-US" altLang="zh-TW" sz="2000" i="1">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18</m:t>
                            </m:r>
                          </m:e>
                        </m:d>
                        <m:r>
                          <a:rPr lang="en-US" altLang="zh-TW" sz="2000" i="1">
                            <a:latin typeface="Cambria Math" panose="02040503050406030204" pitchFamily="18" charset="0"/>
                            <a:ea typeface="Cambria Math" panose="02040503050406030204" pitchFamily="18" charset="0"/>
                          </a:rPr>
                          <m:t>!</m:t>
                        </m:r>
                      </m:den>
                    </m:f>
                  </m:oMath>
                </a14:m>
                <a:r>
                  <a:rPr lang="en-US" altLang="zh-TW" sz="2000" b="0" dirty="0">
                    <a:ea typeface="Cambria Math" panose="02040503050406030204" pitchFamily="18" charset="0"/>
                  </a:rPr>
                  <a:t> </a:t>
                </a:r>
                <a:r>
                  <a:rPr lang="en-US" altLang="zh-TW" sz="2000" dirty="0">
                    <a:ea typeface="Cambria Math" panose="02040503050406030204" pitchFamily="18" charset="0"/>
                  </a:rPr>
                  <a:t>= </a:t>
                </a:r>
                <a:r>
                  <a:rPr lang="en-US" altLang="zh-TW" sz="2000" dirty="0"/>
                  <a:t>4.6113022e+22 trees </a:t>
                </a:r>
                <a:endParaRPr lang="en-US" altLang="zh-TW" sz="2000" b="0" dirty="0">
                  <a:ea typeface="Cambria Math" panose="02040503050406030204" pitchFamily="18" charset="0"/>
                </a:endParaRPr>
              </a:p>
              <a:p>
                <a:endParaRPr lang="zh-TW"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813603"/>
                <a:ext cx="8596668" cy="3880773"/>
              </a:xfrm>
              <a:blipFill>
                <a:blip r:embed="rId2"/>
                <a:stretch>
                  <a:fillRect l="-284"/>
                </a:stretch>
              </a:blipFill>
            </p:spPr>
            <p:txBody>
              <a:bodyPr/>
              <a:lstStyle/>
              <a:p>
                <a:r>
                  <a:rPr lang="zh-TW" altLang="en-US">
                    <a:noFill/>
                  </a:rPr>
                  <a:t> </a:t>
                </a:r>
              </a:p>
            </p:txBody>
          </p:sp>
        </mc:Fallback>
      </mc:AlternateContent>
      <p:sp>
        <p:nvSpPr>
          <p:cNvPr id="4" name="Flowchart: Connector 3"/>
          <p:cNvSpPr/>
          <p:nvPr/>
        </p:nvSpPr>
        <p:spPr>
          <a:xfrm>
            <a:off x="1714658" y="1779941"/>
            <a:ext cx="1306287" cy="811077"/>
          </a:xfrm>
          <a:prstGeom prst="flowChartConnector">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dirty="0"/>
          </a:p>
        </p:txBody>
      </p:sp>
      <p:sp>
        <p:nvSpPr>
          <p:cNvPr id="5" name="Left Arrow 4"/>
          <p:cNvSpPr/>
          <p:nvPr/>
        </p:nvSpPr>
        <p:spPr>
          <a:xfrm rot="9916962">
            <a:off x="2930855" y="1557650"/>
            <a:ext cx="495378" cy="279920"/>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Box 5"/>
          <p:cNvSpPr txBox="1"/>
          <p:nvPr/>
        </p:nvSpPr>
        <p:spPr>
          <a:xfrm>
            <a:off x="3545520" y="1408020"/>
            <a:ext cx="1853392" cy="369332"/>
          </a:xfrm>
          <a:prstGeom prst="rect">
            <a:avLst/>
          </a:prstGeom>
          <a:noFill/>
        </p:spPr>
        <p:txBody>
          <a:bodyPr wrap="none" rtlCol="0">
            <a:spAutoFit/>
          </a:bodyPr>
          <a:lstStyle/>
          <a:p>
            <a:r>
              <a:rPr lang="en-US" altLang="zh-TW" dirty="0"/>
              <a:t>Catalan Number</a:t>
            </a:r>
            <a:endParaRPr lang="zh-TW" altLang="en-US" dirty="0"/>
          </a:p>
        </p:txBody>
      </p:sp>
      <p:sp>
        <p:nvSpPr>
          <p:cNvPr id="9" name="Oval 8"/>
          <p:cNvSpPr/>
          <p:nvPr/>
        </p:nvSpPr>
        <p:spPr>
          <a:xfrm>
            <a:off x="5991890" y="2826255"/>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MPP</a:t>
            </a:r>
            <a:endParaRPr lang="zh-TW" altLang="en-US" dirty="0"/>
          </a:p>
        </p:txBody>
      </p:sp>
      <p:sp>
        <p:nvSpPr>
          <p:cNvPr id="10" name="Oval 9"/>
          <p:cNvSpPr/>
          <p:nvPr/>
        </p:nvSpPr>
        <p:spPr>
          <a:xfrm>
            <a:off x="6497380" y="3617601"/>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GMP</a:t>
            </a:r>
            <a:endParaRPr lang="zh-TW" altLang="en-US" dirty="0"/>
          </a:p>
        </p:txBody>
      </p:sp>
      <p:sp>
        <p:nvSpPr>
          <p:cNvPr id="11" name="Oval 10"/>
          <p:cNvSpPr/>
          <p:nvPr/>
        </p:nvSpPr>
        <p:spPr>
          <a:xfrm>
            <a:off x="8330235" y="2818291"/>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CMP</a:t>
            </a:r>
            <a:endParaRPr lang="zh-TW" altLang="en-US" dirty="0"/>
          </a:p>
        </p:txBody>
      </p:sp>
      <p:sp>
        <p:nvSpPr>
          <p:cNvPr id="19" name="Left Arrow 18"/>
          <p:cNvSpPr/>
          <p:nvPr/>
        </p:nvSpPr>
        <p:spPr>
          <a:xfrm rot="18814581">
            <a:off x="5628107" y="4458943"/>
            <a:ext cx="727566" cy="324502"/>
          </a:xfrm>
          <a:prstGeom prst="leftArrow">
            <a:avLst>
              <a:gd name="adj1" fmla="val 50000"/>
              <a:gd name="adj2" fmla="val 52036"/>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58" y="4923627"/>
            <a:ext cx="331714" cy="1541497"/>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187" y="5129966"/>
            <a:ext cx="567661" cy="119614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3664" y="5122672"/>
            <a:ext cx="534740" cy="1210732"/>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6407" y="5076624"/>
            <a:ext cx="603637" cy="1197379"/>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0963" y="5200821"/>
            <a:ext cx="709287" cy="990916"/>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32219" y="5160796"/>
            <a:ext cx="654841" cy="1029036"/>
          </a:xfrm>
          <a:prstGeom prst="rect">
            <a:avLst/>
          </a:prstGeom>
        </p:spPr>
      </p:pic>
      <p:sp>
        <p:nvSpPr>
          <p:cNvPr id="30" name="Oval 29"/>
          <p:cNvSpPr/>
          <p:nvPr/>
        </p:nvSpPr>
        <p:spPr>
          <a:xfrm>
            <a:off x="7187060" y="2346952"/>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MEP</a:t>
            </a:r>
            <a:endParaRPr lang="zh-TW" altLang="en-US" dirty="0"/>
          </a:p>
        </p:txBody>
      </p:sp>
      <p:sp>
        <p:nvSpPr>
          <p:cNvPr id="31" name="Oval 30"/>
          <p:cNvSpPr/>
          <p:nvPr/>
        </p:nvSpPr>
        <p:spPr>
          <a:xfrm>
            <a:off x="7837613" y="3629143"/>
            <a:ext cx="940491" cy="377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EryA</a:t>
            </a:r>
            <a:endParaRPr lang="zh-TW" altLang="en-US" dirty="0"/>
          </a:p>
        </p:txBody>
      </p:sp>
    </p:spTree>
    <p:extLst>
      <p:ext uri="{BB962C8B-B14F-4D97-AF65-F5344CB8AC3E}">
        <p14:creationId xmlns:p14="http://schemas.microsoft.com/office/powerpoint/2010/main" val="173199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5665"/>
            <a:ext cx="8596668" cy="864637"/>
          </a:xfrm>
        </p:spPr>
        <p:txBody>
          <a:bodyPr/>
          <a:lstStyle/>
          <a:p>
            <a:r>
              <a:rPr lang="en-US" altLang="zh-TW" b="1" dirty="0"/>
              <a:t>Monte Carlo Approach</a:t>
            </a:r>
            <a:endParaRPr lang="zh-TW" altLang="en-US" b="1" dirty="0"/>
          </a:p>
        </p:txBody>
      </p:sp>
      <p:sp>
        <p:nvSpPr>
          <p:cNvPr id="3" name="Content Placeholder 2"/>
          <p:cNvSpPr>
            <a:spLocks noGrp="1"/>
          </p:cNvSpPr>
          <p:nvPr>
            <p:ph idx="1"/>
          </p:nvPr>
        </p:nvSpPr>
        <p:spPr>
          <a:xfrm>
            <a:off x="565366" y="1250302"/>
            <a:ext cx="9007841" cy="2840087"/>
          </a:xfrm>
        </p:spPr>
        <p:txBody>
          <a:bodyPr/>
          <a:lstStyle/>
          <a:p>
            <a:r>
              <a:rPr lang="en-US" altLang="zh-TW" dirty="0"/>
              <a:t>a broad class of computational algorithms that rely on repeated random sampling to obtain numerical results. Their essential idea is using randomness to solve problems that might be deterministic in principle.</a:t>
            </a:r>
          </a:p>
          <a:p>
            <a:r>
              <a:rPr lang="en-US" altLang="zh-TW" sz="2000" b="1" dirty="0"/>
              <a:t>Simulate binary tree building by computing a probabilistic model for edge adding based on the correlation matrix. Generate a large number of trees, and the tree that appears the most in the distribution should be the one that has the lowest distance score.</a:t>
            </a:r>
          </a:p>
          <a:p>
            <a:endParaRPr lang="en-US" altLang="zh-TW" dirty="0"/>
          </a:p>
          <a:p>
            <a:endParaRPr lang="zh-TW" altLang="en-US" dirty="0"/>
          </a:p>
        </p:txBody>
      </p:sp>
      <p:sp>
        <p:nvSpPr>
          <p:cNvPr id="4" name="Oval 3"/>
          <p:cNvSpPr/>
          <p:nvPr/>
        </p:nvSpPr>
        <p:spPr>
          <a:xfrm>
            <a:off x="1719308" y="3934217"/>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cxnSp>
        <p:nvCxnSpPr>
          <p:cNvPr id="6" name="Straight Arrow Connector 5"/>
          <p:cNvCxnSpPr/>
          <p:nvPr/>
        </p:nvCxnSpPr>
        <p:spPr>
          <a:xfrm flipH="1">
            <a:off x="1795081" y="4330093"/>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Arrow Connector 6"/>
          <p:cNvCxnSpPr/>
          <p:nvPr/>
        </p:nvCxnSpPr>
        <p:spPr>
          <a:xfrm>
            <a:off x="2342821" y="4330093"/>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1659787" y="4663254"/>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4" name="TextBox 13"/>
          <p:cNvSpPr txBox="1"/>
          <p:nvPr/>
        </p:nvSpPr>
        <p:spPr>
          <a:xfrm>
            <a:off x="2381782" y="4663254"/>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5" name="Oval 14"/>
          <p:cNvSpPr/>
          <p:nvPr/>
        </p:nvSpPr>
        <p:spPr>
          <a:xfrm>
            <a:off x="4522399" y="3920632"/>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16" name="Oval 15"/>
          <p:cNvSpPr/>
          <p:nvPr/>
        </p:nvSpPr>
        <p:spPr>
          <a:xfrm>
            <a:off x="4522399" y="4611460"/>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20" name="Left Arrow 19"/>
          <p:cNvSpPr/>
          <p:nvPr/>
        </p:nvSpPr>
        <p:spPr>
          <a:xfrm rot="16200000">
            <a:off x="4840629" y="4410289"/>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 name="TextBox 20"/>
              <p:cNvSpPr txBox="1"/>
              <p:nvPr/>
            </p:nvSpPr>
            <p:spPr>
              <a:xfrm>
                <a:off x="5066090" y="4280674"/>
                <a:ext cx="10152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𝑃</m:t>
                          </m:r>
                        </m:e>
                        <m:sub>
                          <m:r>
                            <a:rPr lang="en-US" altLang="zh-TW" sz="1400" b="0" i="1" smtClean="0">
                              <a:latin typeface="Cambria Math" panose="02040503050406030204" pitchFamily="18" charset="0"/>
                            </a:rPr>
                            <m:t>𝐵</m:t>
                          </m:r>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=0.4</m:t>
                      </m:r>
                    </m:oMath>
                  </m:oMathPara>
                </a14:m>
                <a:endParaRPr lang="zh-TW" altLang="en-US"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066090" y="4280674"/>
                <a:ext cx="1015236" cy="307777"/>
              </a:xfrm>
              <a:prstGeom prst="rect">
                <a:avLst/>
              </a:prstGeom>
              <a:blipFill>
                <a:blip r:embed="rId2"/>
                <a:stretch>
                  <a:fillRect/>
                </a:stretch>
              </a:blipFill>
            </p:spPr>
            <p:txBody>
              <a:bodyPr/>
              <a:lstStyle/>
              <a:p>
                <a:r>
                  <a:rPr lang="zh-TW" altLang="en-US">
                    <a:noFill/>
                  </a:rPr>
                  <a:t> </a:t>
                </a:r>
              </a:p>
            </p:txBody>
          </p:sp>
        </mc:Fallback>
      </mc:AlternateContent>
      <p:sp>
        <p:nvSpPr>
          <p:cNvPr id="23" name="Oval 22"/>
          <p:cNvSpPr/>
          <p:nvPr/>
        </p:nvSpPr>
        <p:spPr>
          <a:xfrm>
            <a:off x="7270939" y="3934217"/>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24" name="Oval 23"/>
          <p:cNvSpPr/>
          <p:nvPr/>
        </p:nvSpPr>
        <p:spPr>
          <a:xfrm>
            <a:off x="7270939" y="4625045"/>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25" name="Left Arrow 24"/>
          <p:cNvSpPr/>
          <p:nvPr/>
        </p:nvSpPr>
        <p:spPr>
          <a:xfrm rot="16200000">
            <a:off x="7589169" y="4423874"/>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 name="TextBox 25"/>
              <p:cNvSpPr txBox="1"/>
              <p:nvPr/>
            </p:nvSpPr>
            <p:spPr>
              <a:xfrm>
                <a:off x="6201433" y="4983977"/>
                <a:ext cx="10152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𝑃</m:t>
                          </m:r>
                        </m:e>
                        <m:sub>
                          <m:r>
                            <a:rPr lang="en-US" altLang="zh-TW" sz="1400" b="0" i="1" smtClean="0">
                              <a:latin typeface="Cambria Math" panose="02040503050406030204" pitchFamily="18" charset="0"/>
                            </a:rPr>
                            <m:t>𝐶</m:t>
                          </m:r>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=0.2</m:t>
                      </m:r>
                    </m:oMath>
                  </m:oMathPara>
                </a14:m>
                <a:endParaRPr lang="zh-TW" altLang="en-US" sz="1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201433" y="4983977"/>
                <a:ext cx="1015236" cy="307777"/>
              </a:xfrm>
              <a:prstGeom prst="rect">
                <a:avLst/>
              </a:prstGeom>
              <a:blipFill>
                <a:blip r:embed="rId3"/>
                <a:stretch>
                  <a:fillRect/>
                </a:stretch>
              </a:blipFill>
            </p:spPr>
            <p:txBody>
              <a:bodyPr/>
              <a:lstStyle/>
              <a:p>
                <a:r>
                  <a:rPr lang="zh-TW" altLang="en-US">
                    <a:noFill/>
                  </a:rPr>
                  <a:t> </a:t>
                </a:r>
              </a:p>
            </p:txBody>
          </p:sp>
        </mc:Fallback>
      </mc:AlternateContent>
      <p:sp>
        <p:nvSpPr>
          <p:cNvPr id="27" name="Oval 26"/>
          <p:cNvSpPr/>
          <p:nvPr/>
        </p:nvSpPr>
        <p:spPr>
          <a:xfrm>
            <a:off x="6797556" y="5315872"/>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28" name="Oval 27"/>
          <p:cNvSpPr/>
          <p:nvPr/>
        </p:nvSpPr>
        <p:spPr>
          <a:xfrm>
            <a:off x="7814630" y="5315873"/>
            <a:ext cx="895738" cy="33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29" name="Left Arrow 28"/>
          <p:cNvSpPr/>
          <p:nvPr/>
        </p:nvSpPr>
        <p:spPr>
          <a:xfrm rot="17737414">
            <a:off x="7235206" y="5120601"/>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Left Arrow 29"/>
          <p:cNvSpPr/>
          <p:nvPr/>
        </p:nvSpPr>
        <p:spPr>
          <a:xfrm rot="14599108">
            <a:off x="7956030" y="5112353"/>
            <a:ext cx="259278" cy="51027"/>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1" name="TextBox 30"/>
              <p:cNvSpPr txBox="1"/>
              <p:nvPr/>
            </p:nvSpPr>
            <p:spPr>
              <a:xfrm>
                <a:off x="7951355" y="4327632"/>
                <a:ext cx="10152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𝑃</m:t>
                          </m:r>
                        </m:e>
                        <m:sub>
                          <m:r>
                            <a:rPr lang="en-US" altLang="zh-TW" sz="1400" b="0" i="1" smtClean="0">
                              <a:latin typeface="Cambria Math" panose="02040503050406030204" pitchFamily="18" charset="0"/>
                            </a:rPr>
                            <m:t>𝐵</m:t>
                          </m:r>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=0.4</m:t>
                      </m:r>
                    </m:oMath>
                  </m:oMathPara>
                </a14:m>
                <a:endParaRPr lang="zh-TW" altLang="en-US" sz="1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7951355" y="4327632"/>
                <a:ext cx="1015236" cy="30777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219806" y="4927365"/>
                <a:ext cx="10152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𝑃</m:t>
                          </m:r>
                        </m:e>
                        <m:sub>
                          <m:r>
                            <a:rPr lang="en-US" altLang="zh-TW" sz="1400" b="0" i="1" smtClean="0">
                              <a:latin typeface="Cambria Math" panose="02040503050406030204" pitchFamily="18" charset="0"/>
                            </a:rPr>
                            <m:t>𝐷</m:t>
                          </m:r>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=0.3</m:t>
                      </m:r>
                    </m:oMath>
                  </m:oMathPara>
                </a14:m>
                <a:endParaRPr lang="zh-TW" altLang="en-US" sz="1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219806" y="4927365"/>
                <a:ext cx="1015236" cy="307777"/>
              </a:xfrm>
              <a:prstGeom prst="rect">
                <a:avLst/>
              </a:prstGeom>
              <a:blipFill>
                <a:blip r:embed="rId5"/>
                <a:stretch>
                  <a:fillRect/>
                </a:stretch>
              </a:blipFill>
            </p:spPr>
            <p:txBody>
              <a:bodyPr/>
              <a:lstStyle/>
              <a:p>
                <a:r>
                  <a:rPr lang="zh-TW" altLang="en-US">
                    <a:noFill/>
                  </a:rPr>
                  <a:t> </a:t>
                </a:r>
              </a:p>
            </p:txBody>
          </p:sp>
        </mc:Fallback>
      </mc:AlternateContent>
      <p:sp>
        <p:nvSpPr>
          <p:cNvPr id="33" name="Left Arrow 32"/>
          <p:cNvSpPr/>
          <p:nvPr/>
        </p:nvSpPr>
        <p:spPr>
          <a:xfrm rot="10800000">
            <a:off x="3212679" y="4260145"/>
            <a:ext cx="780624" cy="282192"/>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Left Arrow 33"/>
          <p:cNvSpPr/>
          <p:nvPr/>
        </p:nvSpPr>
        <p:spPr>
          <a:xfrm rot="10800000">
            <a:off x="6283282" y="4254991"/>
            <a:ext cx="780624" cy="282192"/>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 name="Straight Arrow Connector 34"/>
          <p:cNvCxnSpPr/>
          <p:nvPr/>
        </p:nvCxnSpPr>
        <p:spPr>
          <a:xfrm flipH="1">
            <a:off x="4600657" y="5000347"/>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Arrow Connector 35"/>
          <p:cNvCxnSpPr/>
          <p:nvPr/>
        </p:nvCxnSpPr>
        <p:spPr>
          <a:xfrm>
            <a:off x="5148397" y="5000347"/>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p:cNvSpPr txBox="1"/>
          <p:nvPr/>
        </p:nvSpPr>
        <p:spPr>
          <a:xfrm>
            <a:off x="4465363" y="5333508"/>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38" name="TextBox 37"/>
          <p:cNvSpPr txBox="1"/>
          <p:nvPr/>
        </p:nvSpPr>
        <p:spPr>
          <a:xfrm>
            <a:off x="5187358" y="5333508"/>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cxnSp>
        <p:nvCxnSpPr>
          <p:cNvPr id="39" name="Straight Arrow Connector 38"/>
          <p:cNvCxnSpPr/>
          <p:nvPr/>
        </p:nvCxnSpPr>
        <p:spPr>
          <a:xfrm flipH="1">
            <a:off x="6909599" y="5727180"/>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Arrow Connector 39"/>
          <p:cNvCxnSpPr/>
          <p:nvPr/>
        </p:nvCxnSpPr>
        <p:spPr>
          <a:xfrm>
            <a:off x="7457339" y="5727180"/>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p:cNvSpPr txBox="1"/>
          <p:nvPr/>
        </p:nvSpPr>
        <p:spPr>
          <a:xfrm>
            <a:off x="6774305" y="6060341"/>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42" name="TextBox 41"/>
          <p:cNvSpPr txBox="1"/>
          <p:nvPr/>
        </p:nvSpPr>
        <p:spPr>
          <a:xfrm>
            <a:off x="7496300" y="6060341"/>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cxnSp>
        <p:nvCxnSpPr>
          <p:cNvPr id="43" name="Straight Arrow Connector 42"/>
          <p:cNvCxnSpPr/>
          <p:nvPr/>
        </p:nvCxnSpPr>
        <p:spPr>
          <a:xfrm flipH="1">
            <a:off x="7908423" y="5702840"/>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Arrow Connector 43"/>
          <p:cNvCxnSpPr/>
          <p:nvPr/>
        </p:nvCxnSpPr>
        <p:spPr>
          <a:xfrm>
            <a:off x="8456163" y="5702840"/>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p:cNvSpPr txBox="1"/>
          <p:nvPr/>
        </p:nvSpPr>
        <p:spPr>
          <a:xfrm>
            <a:off x="7773129" y="6036001"/>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46" name="TextBox 45"/>
          <p:cNvSpPr txBox="1"/>
          <p:nvPr/>
        </p:nvSpPr>
        <p:spPr>
          <a:xfrm>
            <a:off x="8495124" y="6036001"/>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Tree>
    <p:extLst>
      <p:ext uri="{BB962C8B-B14F-4D97-AF65-F5344CB8AC3E}">
        <p14:creationId xmlns:p14="http://schemas.microsoft.com/office/powerpoint/2010/main" val="175365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50301"/>
            <a:ext cx="8266923" cy="4189445"/>
          </a:xfrm>
        </p:spPr>
        <p:txBody>
          <a:bodyPr>
            <a:normAutofit/>
          </a:bodyPr>
          <a:lstStyle/>
          <a:p>
            <a:r>
              <a:rPr lang="en-US" altLang="zh-TW" sz="2000" dirty="0"/>
              <a:t>Protein coding genes only made up 1-2% of the human genome.</a:t>
            </a:r>
          </a:p>
          <a:p>
            <a:r>
              <a:rPr lang="en-US" altLang="zh-TW" sz="2000" dirty="0"/>
              <a:t>How are gene expressions regulated so precisely and how do the rest of the genome contribute =&gt; </a:t>
            </a:r>
            <a:r>
              <a:rPr lang="en-US" altLang="zh-TW" sz="2000" b="1" dirty="0"/>
              <a:t>chromatin</a:t>
            </a:r>
          </a:p>
        </p:txBody>
      </p:sp>
      <p:pic>
        <p:nvPicPr>
          <p:cNvPr id="9"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487103"/>
            <a:ext cx="8230481" cy="3714329"/>
          </a:xfrm>
          <a:prstGeom prst="rect">
            <a:avLst/>
          </a:prstGeom>
        </p:spPr>
      </p:pic>
      <p:sp>
        <p:nvSpPr>
          <p:cNvPr id="4" name="Title 1"/>
          <p:cNvSpPr>
            <a:spLocks noGrp="1"/>
          </p:cNvSpPr>
          <p:nvPr>
            <p:ph type="title"/>
          </p:nvPr>
        </p:nvSpPr>
        <p:spPr>
          <a:xfrm>
            <a:off x="677334" y="370579"/>
            <a:ext cx="9800875" cy="1038344"/>
          </a:xfrm>
        </p:spPr>
        <p:txBody>
          <a:bodyPr/>
          <a:lstStyle/>
          <a:p>
            <a:r>
              <a:rPr lang="en-US" altLang="zh-TW" b="1" dirty="0"/>
              <a:t>The Central Dogma</a:t>
            </a:r>
            <a:endParaRPr lang="zh-TW" altLang="en-US" b="1" dirty="0"/>
          </a:p>
        </p:txBody>
      </p:sp>
    </p:spTree>
    <p:extLst>
      <p:ext uri="{BB962C8B-B14F-4D97-AF65-F5344CB8AC3E}">
        <p14:creationId xmlns:p14="http://schemas.microsoft.com/office/powerpoint/2010/main" val="1439170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46190"/>
            <a:ext cx="8596668" cy="5117288"/>
          </a:xfrm>
        </p:spPr>
        <p:txBody>
          <a:bodyPr>
            <a:normAutofit/>
          </a:bodyPr>
          <a:lstStyle/>
          <a:p>
            <a:pPr>
              <a:buFont typeface="Wingdings" panose="05000000000000000000" pitchFamily="2" charset="2"/>
              <a:buChar char="n"/>
            </a:pPr>
            <a:r>
              <a:rPr lang="en-US" altLang="zh-TW" sz="2400" dirty="0"/>
              <a:t>Tree Representation</a:t>
            </a:r>
          </a:p>
          <a:p>
            <a:pPr>
              <a:buFont typeface="Wingdings" panose="05000000000000000000" pitchFamily="2" charset="2"/>
              <a:buChar char="n"/>
            </a:pPr>
            <a:r>
              <a:rPr lang="en-US" altLang="zh-TW" sz="2400" dirty="0">
                <a:solidFill>
                  <a:schemeClr val="tx1"/>
                </a:solidFill>
              </a:rPr>
              <a:t>Scoring a Tree</a:t>
            </a:r>
          </a:p>
          <a:p>
            <a:pPr>
              <a:buFont typeface="Wingdings" panose="05000000000000000000" pitchFamily="2" charset="2"/>
              <a:buChar char="n"/>
            </a:pPr>
            <a:r>
              <a:rPr lang="en-US" altLang="zh-TW" sz="2400" dirty="0">
                <a:solidFill>
                  <a:schemeClr val="tx1"/>
                </a:solidFill>
              </a:rPr>
              <a:t>Monte Carlo Simulations</a:t>
            </a:r>
          </a:p>
          <a:p>
            <a:pPr>
              <a:buFont typeface="Wingdings" panose="05000000000000000000" pitchFamily="2" charset="2"/>
              <a:buChar char="n"/>
            </a:pPr>
            <a:r>
              <a:rPr lang="en-US" altLang="zh-TW" sz="2400" b="1" dirty="0">
                <a:solidFill>
                  <a:srgbClr val="FF0000"/>
                </a:solidFill>
              </a:rPr>
              <a:t>Tree Generation</a:t>
            </a:r>
          </a:p>
          <a:p>
            <a:pPr lvl="1">
              <a:buFont typeface="Wingdings" panose="05000000000000000000" pitchFamily="2" charset="2"/>
              <a:buChar char="n"/>
            </a:pPr>
            <a:r>
              <a:rPr lang="en-US" altLang="zh-TW" sz="2200" b="1" dirty="0">
                <a:solidFill>
                  <a:srgbClr val="FF0000"/>
                </a:solidFill>
              </a:rPr>
              <a:t>Choosing the Root Node</a:t>
            </a:r>
          </a:p>
          <a:p>
            <a:pPr lvl="1">
              <a:buFont typeface="Wingdings" panose="05000000000000000000" pitchFamily="2" charset="2"/>
              <a:buChar char="n"/>
            </a:pPr>
            <a:r>
              <a:rPr lang="en-US" altLang="zh-TW" sz="2200" dirty="0"/>
              <a:t>Adding Children</a:t>
            </a:r>
          </a:p>
          <a:p>
            <a:pPr lvl="1">
              <a:buFont typeface="Wingdings" panose="05000000000000000000" pitchFamily="2" charset="2"/>
              <a:buChar char="n"/>
            </a:pPr>
            <a:r>
              <a:rPr lang="en-US" altLang="zh-TW" sz="2200" dirty="0"/>
              <a:t>Growing the Tree</a:t>
            </a:r>
          </a:p>
          <a:p>
            <a:pPr>
              <a:buFont typeface="Wingdings" panose="05000000000000000000" pitchFamily="2" charset="2"/>
              <a:buChar char="n"/>
            </a:pPr>
            <a:r>
              <a:rPr lang="en-US" altLang="zh-TW" sz="2400" dirty="0"/>
              <a:t>Demonstration</a:t>
            </a:r>
          </a:p>
          <a:p>
            <a:pPr>
              <a:buFont typeface="Wingdings" panose="05000000000000000000" pitchFamily="2" charset="2"/>
              <a:buChar char="n"/>
            </a:pPr>
            <a:r>
              <a:rPr lang="en-US" altLang="zh-TW" sz="2400" dirty="0"/>
              <a:t>Results using 5 node Dataset</a:t>
            </a:r>
          </a:p>
          <a:p>
            <a:pPr>
              <a:buFont typeface="Wingdings" panose="05000000000000000000" pitchFamily="2" charset="2"/>
              <a:buChar char="n"/>
            </a:pPr>
            <a:r>
              <a:rPr lang="en-US" altLang="zh-TW" sz="2400" dirty="0"/>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371169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081" y="1148730"/>
            <a:ext cx="9320732" cy="3094351"/>
          </a:xfrm>
        </p:spPr>
        <p:txBody>
          <a:bodyPr>
            <a:normAutofit/>
          </a:bodyPr>
          <a:lstStyle/>
          <a:p>
            <a:r>
              <a:rPr lang="en-US" altLang="zh-TW" dirty="0"/>
              <a:t>We inferred that the optimal root node of a tree should have low variance in correlation values to other nodes.</a:t>
            </a:r>
          </a:p>
          <a:p>
            <a:r>
              <a:rPr lang="en-US" altLang="zh-TW" dirty="0"/>
              <a:t>Confirmed with the hematopoietic cell lineage dataset.</a:t>
            </a:r>
          </a:p>
          <a:p>
            <a:pPr lvl="1"/>
            <a:r>
              <a:rPr lang="en-US" altLang="zh-TW" dirty="0" err="1"/>
              <a:t>sd</a:t>
            </a:r>
            <a:r>
              <a:rPr lang="en-US" altLang="zh-TW" dirty="0"/>
              <a:t>(MPP) = 0.47</a:t>
            </a:r>
          </a:p>
          <a:p>
            <a:pPr lvl="1"/>
            <a:r>
              <a:rPr lang="en-US" altLang="zh-TW" dirty="0" err="1"/>
              <a:t>sd</a:t>
            </a:r>
            <a:r>
              <a:rPr lang="en-US" altLang="zh-TW" dirty="0"/>
              <a:t>(</a:t>
            </a:r>
            <a:r>
              <a:rPr lang="en-US" altLang="zh-TW" dirty="0" err="1"/>
              <a:t>EryA</a:t>
            </a:r>
            <a:r>
              <a:rPr lang="en-US" altLang="zh-TW" dirty="0"/>
              <a:t>) = 0.52</a:t>
            </a:r>
          </a:p>
          <a:p>
            <a:r>
              <a:rPr lang="en-US" altLang="zh-TW" b="1" dirty="0"/>
              <a:t>Compute standard deviations for each row (node) in the correlation matrix; the node with the lowest SD value should have the highest probability of being selected as the root node =&gt; Take inverse.</a:t>
            </a:r>
          </a:p>
          <a:p>
            <a:endParaRPr lang="zh-TW" altLang="en-US" dirty="0"/>
          </a:p>
        </p:txBody>
      </p:sp>
      <p:sp>
        <p:nvSpPr>
          <p:cNvPr id="4" name="Oval 3"/>
          <p:cNvSpPr/>
          <p:nvPr/>
        </p:nvSpPr>
        <p:spPr>
          <a:xfrm>
            <a:off x="6945367" y="3664637"/>
            <a:ext cx="971909" cy="641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Root</a:t>
            </a:r>
            <a:endParaRPr lang="zh-TW" altLang="en-US" dirty="0"/>
          </a:p>
        </p:txBody>
      </p:sp>
      <p:sp>
        <p:nvSpPr>
          <p:cNvPr id="5" name="Left Arrow 4"/>
          <p:cNvSpPr/>
          <p:nvPr/>
        </p:nvSpPr>
        <p:spPr>
          <a:xfrm rot="16200000">
            <a:off x="7267501" y="4437243"/>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Oval 5"/>
          <p:cNvSpPr/>
          <p:nvPr/>
        </p:nvSpPr>
        <p:spPr>
          <a:xfrm>
            <a:off x="6903915" y="4830683"/>
            <a:ext cx="1074936" cy="641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Child</a:t>
            </a:r>
            <a:endParaRPr lang="zh-TW" altLang="en-US" dirty="0"/>
          </a:p>
        </p:txBody>
      </p:sp>
      <p:sp>
        <p:nvSpPr>
          <p:cNvPr id="7" name="Left Arrow 6"/>
          <p:cNvSpPr/>
          <p:nvPr/>
        </p:nvSpPr>
        <p:spPr>
          <a:xfrm rot="18229592">
            <a:off x="6817416" y="5505151"/>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Left Arrow 7"/>
          <p:cNvSpPr/>
          <p:nvPr/>
        </p:nvSpPr>
        <p:spPr>
          <a:xfrm rot="13814558">
            <a:off x="7658439" y="5503809"/>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Oval 8"/>
          <p:cNvSpPr/>
          <p:nvPr/>
        </p:nvSpPr>
        <p:spPr>
          <a:xfrm>
            <a:off x="6258400" y="5869801"/>
            <a:ext cx="1074936" cy="641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Child</a:t>
            </a:r>
            <a:endParaRPr lang="zh-TW" altLang="en-US" dirty="0"/>
          </a:p>
        </p:txBody>
      </p:sp>
      <p:sp>
        <p:nvSpPr>
          <p:cNvPr id="10" name="Oval 9"/>
          <p:cNvSpPr/>
          <p:nvPr/>
        </p:nvSpPr>
        <p:spPr>
          <a:xfrm>
            <a:off x="7431321" y="5894006"/>
            <a:ext cx="1074936" cy="641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Child</a:t>
            </a:r>
            <a:endParaRPr lang="zh-TW" altLang="en-US" dirty="0"/>
          </a:p>
        </p:txBody>
      </p:sp>
      <p:sp>
        <p:nvSpPr>
          <p:cNvPr id="11" name="Curved Right Arrow 10"/>
          <p:cNvSpPr/>
          <p:nvPr/>
        </p:nvSpPr>
        <p:spPr>
          <a:xfrm>
            <a:off x="6651243" y="4179524"/>
            <a:ext cx="289249" cy="845139"/>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2" name="Curved Right Arrow 11"/>
          <p:cNvSpPr/>
          <p:nvPr/>
        </p:nvSpPr>
        <p:spPr>
          <a:xfrm>
            <a:off x="6204151" y="3985176"/>
            <a:ext cx="483708" cy="1880589"/>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Curved Left Arrow 12"/>
          <p:cNvSpPr/>
          <p:nvPr/>
        </p:nvSpPr>
        <p:spPr>
          <a:xfrm>
            <a:off x="8126282" y="3988263"/>
            <a:ext cx="509054" cy="1930319"/>
          </a:xfrm>
          <a:prstGeom prst="curvedLeftArrow">
            <a:avLst>
              <a:gd name="adj1" fmla="val 25000"/>
              <a:gd name="adj2" fmla="val 50000"/>
              <a:gd name="adj3" fmla="val 3178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524" y="4568661"/>
            <a:ext cx="4344330" cy="1455575"/>
          </a:xfrm>
          <a:prstGeom prst="rect">
            <a:avLst/>
          </a:prstGeom>
        </p:spPr>
      </p:pic>
      <p:sp>
        <p:nvSpPr>
          <p:cNvPr id="15" name="TextBox 14"/>
          <p:cNvSpPr txBox="1"/>
          <p:nvPr/>
        </p:nvSpPr>
        <p:spPr>
          <a:xfrm>
            <a:off x="1039169" y="4059440"/>
            <a:ext cx="2566227" cy="400110"/>
          </a:xfrm>
          <a:prstGeom prst="rect">
            <a:avLst/>
          </a:prstGeom>
          <a:noFill/>
        </p:spPr>
        <p:txBody>
          <a:bodyPr wrap="square" rtlCol="0">
            <a:spAutoFit/>
          </a:bodyPr>
          <a:lstStyle/>
          <a:p>
            <a:r>
              <a:rPr lang="en-US" altLang="zh-TW" sz="2000" b="1" dirty="0">
                <a:solidFill>
                  <a:schemeClr val="accent1">
                    <a:lumMod val="75000"/>
                  </a:schemeClr>
                </a:solidFill>
              </a:rPr>
              <a:t>Correlation Matrix</a:t>
            </a:r>
            <a:endParaRPr lang="zh-TW" altLang="en-US" sz="2000" b="1" dirty="0">
              <a:solidFill>
                <a:schemeClr val="accent1">
                  <a:lumMod val="75000"/>
                </a:schemeClr>
              </a:solidFill>
            </a:endParaRPr>
          </a:p>
        </p:txBody>
      </p:sp>
      <p:sp>
        <p:nvSpPr>
          <p:cNvPr id="17" name="Title 1"/>
          <p:cNvSpPr>
            <a:spLocks noGrp="1"/>
          </p:cNvSpPr>
          <p:nvPr>
            <p:ph type="title"/>
          </p:nvPr>
        </p:nvSpPr>
        <p:spPr>
          <a:xfrm>
            <a:off x="467081" y="283713"/>
            <a:ext cx="8596668" cy="799323"/>
          </a:xfrm>
        </p:spPr>
        <p:txBody>
          <a:bodyPr/>
          <a:lstStyle/>
          <a:p>
            <a:r>
              <a:rPr lang="en-US" altLang="zh-TW" b="1" dirty="0"/>
              <a:t>Choosing the Root Node: Intuition</a:t>
            </a:r>
            <a:endParaRPr lang="zh-TW" altLang="en-US" b="1" dirty="0"/>
          </a:p>
        </p:txBody>
      </p:sp>
    </p:spTree>
    <p:extLst>
      <p:ext uri="{BB962C8B-B14F-4D97-AF65-F5344CB8AC3E}">
        <p14:creationId xmlns:p14="http://schemas.microsoft.com/office/powerpoint/2010/main" val="3378714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20" y="1615422"/>
            <a:ext cx="9446380" cy="1123785"/>
          </a:xfrm>
        </p:spPr>
        <p:txBody>
          <a:bodyPr>
            <a:normAutofit/>
          </a:bodyPr>
          <a:lstStyle/>
          <a:p>
            <a:r>
              <a:rPr lang="en-US" altLang="zh-TW" sz="2000" dirty="0"/>
              <a:t>The resulting probabilities of being selected as the root node do not differ much from each other.</a:t>
            </a:r>
            <a:endParaRPr lang="zh-TW" altLang="en-US" sz="2000" dirty="0"/>
          </a:p>
        </p:txBody>
      </p:sp>
      <p:sp>
        <p:nvSpPr>
          <p:cNvPr id="4" name="Title 1"/>
          <p:cNvSpPr>
            <a:spLocks noGrp="1"/>
          </p:cNvSpPr>
          <p:nvPr>
            <p:ph type="title"/>
          </p:nvPr>
        </p:nvSpPr>
        <p:spPr>
          <a:xfrm>
            <a:off x="677334" y="367004"/>
            <a:ext cx="8494658" cy="659363"/>
          </a:xfrm>
        </p:spPr>
        <p:txBody>
          <a:bodyPr/>
          <a:lstStyle/>
          <a:p>
            <a:r>
              <a:rPr lang="en-US" altLang="zh-TW" b="1" dirty="0"/>
              <a:t>Choosing the Root Node: Problems</a:t>
            </a:r>
            <a:endParaRPr lang="zh-TW" altLang="en-US" b="1" dirty="0"/>
          </a:p>
        </p:txBody>
      </p:sp>
      <p:sp>
        <p:nvSpPr>
          <p:cNvPr id="5" name="Content Placeholder 2"/>
          <p:cNvSpPr txBox="1">
            <a:spLocks/>
          </p:cNvSpPr>
          <p:nvPr/>
        </p:nvSpPr>
        <p:spPr>
          <a:xfrm>
            <a:off x="612020" y="4149118"/>
            <a:ext cx="10043541" cy="13466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a:t>The differences approaches 0 when including more nodes in the dataset</a:t>
            </a:r>
          </a:p>
          <a:p>
            <a:r>
              <a:rPr lang="en-US" altLang="zh-TW" sz="2000" dirty="0"/>
              <a:t> </a:t>
            </a:r>
            <a:r>
              <a:rPr lang="en-US" altLang="zh-TW" sz="2000" b="1" dirty="0"/>
              <a:t>Need ways to enlarge the differences.</a:t>
            </a:r>
            <a:endParaRPr lang="zh-TW" altLang="en-US" sz="2000" b="1" dirty="0"/>
          </a:p>
        </p:txBody>
      </p:sp>
      <p:sp>
        <p:nvSpPr>
          <p:cNvPr id="8" name="TextBox 7"/>
          <p:cNvSpPr txBox="1"/>
          <p:nvPr/>
        </p:nvSpPr>
        <p:spPr>
          <a:xfrm>
            <a:off x="3451850" y="2593675"/>
            <a:ext cx="3210596" cy="400110"/>
          </a:xfrm>
          <a:prstGeom prst="rect">
            <a:avLst/>
          </a:prstGeom>
          <a:noFill/>
        </p:spPr>
        <p:txBody>
          <a:bodyPr wrap="square" rtlCol="0">
            <a:spAutoFit/>
          </a:bodyPr>
          <a:lstStyle/>
          <a:p>
            <a:r>
              <a:rPr lang="en-US" altLang="zh-TW" sz="2000" b="1" dirty="0">
                <a:solidFill>
                  <a:schemeClr val="accent1">
                    <a:lumMod val="75000"/>
                  </a:schemeClr>
                </a:solidFill>
              </a:rPr>
              <a:t>Root Node Probabilities</a:t>
            </a:r>
            <a:endParaRPr lang="zh-TW" altLang="en-US" sz="2000" b="1" dirty="0">
              <a:solidFill>
                <a:schemeClr val="accent1">
                  <a:lumMod val="7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535" y="3121642"/>
            <a:ext cx="3904256" cy="653025"/>
          </a:xfrm>
          <a:prstGeom prst="rect">
            <a:avLst/>
          </a:prstGeom>
        </p:spPr>
      </p:pic>
    </p:spTree>
    <p:extLst>
      <p:ext uri="{BB962C8B-B14F-4D97-AF65-F5344CB8AC3E}">
        <p14:creationId xmlns:p14="http://schemas.microsoft.com/office/powerpoint/2010/main" val="349387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8663" y="163725"/>
            <a:ext cx="6320674" cy="1203245"/>
          </a:xfrm>
        </p:spPr>
        <p:txBody>
          <a:bodyPr>
            <a:noAutofit/>
          </a:bodyPr>
          <a:lstStyle/>
          <a:p>
            <a:r>
              <a:rPr lang="en-US" altLang="zh-TW" b="1" dirty="0"/>
              <a:t>Choosing the Root Node: Proposed Solution </a:t>
            </a:r>
            <a:endParaRPr lang="zh-TW" altLang="en-US" b="1" dirty="0"/>
          </a:p>
        </p:txBody>
      </p:sp>
      <p:sp>
        <p:nvSpPr>
          <p:cNvPr id="9" name="Content Placeholder 8"/>
          <p:cNvSpPr>
            <a:spLocks noGrp="1"/>
          </p:cNvSpPr>
          <p:nvPr>
            <p:ph idx="1"/>
          </p:nvPr>
        </p:nvSpPr>
        <p:spPr>
          <a:xfrm>
            <a:off x="371901" y="1551593"/>
            <a:ext cx="9543240" cy="2938312"/>
          </a:xfrm>
        </p:spPr>
        <p:txBody>
          <a:bodyPr>
            <a:normAutofit/>
          </a:bodyPr>
          <a:lstStyle/>
          <a:p>
            <a:r>
              <a:rPr lang="en-US" altLang="zh-TW" sz="2000" dirty="0"/>
              <a:t>Instead of including all cell types in variance calculation, only account for those that has the lowest correlation values to the potential root node.</a:t>
            </a:r>
          </a:p>
          <a:p>
            <a:pPr lvl="1"/>
            <a:r>
              <a:rPr lang="en-US" altLang="zh-TW" sz="1800" dirty="0"/>
              <a:t>Low correlation values =&gt; more likely to be put at the bottom of the tree</a:t>
            </a:r>
          </a:p>
          <a:p>
            <a:r>
              <a:rPr lang="en-US" altLang="zh-TW" sz="2000" dirty="0"/>
              <a:t>Need to consider the total number of cell types to estimate the number of nodes at the bottom level</a:t>
            </a:r>
          </a:p>
        </p:txBody>
      </p:sp>
      <p:sp>
        <p:nvSpPr>
          <p:cNvPr id="25" name="Oval 24"/>
          <p:cNvSpPr/>
          <p:nvPr/>
        </p:nvSpPr>
        <p:spPr>
          <a:xfrm>
            <a:off x="7306388" y="3129559"/>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26" name="Oval 25"/>
          <p:cNvSpPr/>
          <p:nvPr/>
        </p:nvSpPr>
        <p:spPr>
          <a:xfrm>
            <a:off x="6419002" y="4260756"/>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27" name="Oval 26"/>
          <p:cNvSpPr/>
          <p:nvPr/>
        </p:nvSpPr>
        <p:spPr>
          <a:xfrm>
            <a:off x="8239306" y="4260755"/>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28" name="Oval 27"/>
          <p:cNvSpPr/>
          <p:nvPr/>
        </p:nvSpPr>
        <p:spPr>
          <a:xfrm>
            <a:off x="6877988" y="5395749"/>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E</a:t>
            </a:r>
            <a:endParaRPr lang="zh-TW" altLang="en-US" dirty="0">
              <a:solidFill>
                <a:srgbClr val="FF0000"/>
              </a:solidFill>
            </a:endParaRPr>
          </a:p>
        </p:txBody>
      </p:sp>
      <p:sp>
        <p:nvSpPr>
          <p:cNvPr id="29" name="Oval 28"/>
          <p:cNvSpPr/>
          <p:nvPr/>
        </p:nvSpPr>
        <p:spPr>
          <a:xfrm>
            <a:off x="5795235" y="5368030"/>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D</a:t>
            </a:r>
            <a:endParaRPr lang="zh-TW" altLang="en-US" dirty="0">
              <a:solidFill>
                <a:srgbClr val="FF0000"/>
              </a:solidFill>
            </a:endParaRPr>
          </a:p>
        </p:txBody>
      </p:sp>
      <p:sp>
        <p:nvSpPr>
          <p:cNvPr id="30" name="Oval 29"/>
          <p:cNvSpPr/>
          <p:nvPr/>
        </p:nvSpPr>
        <p:spPr>
          <a:xfrm>
            <a:off x="7781066" y="5398720"/>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F</a:t>
            </a:r>
            <a:endParaRPr lang="zh-TW" altLang="en-US" dirty="0">
              <a:solidFill>
                <a:srgbClr val="FF0000"/>
              </a:solidFill>
            </a:endParaRPr>
          </a:p>
        </p:txBody>
      </p:sp>
      <p:sp>
        <p:nvSpPr>
          <p:cNvPr id="31" name="Oval 30"/>
          <p:cNvSpPr/>
          <p:nvPr/>
        </p:nvSpPr>
        <p:spPr>
          <a:xfrm>
            <a:off x="8866920" y="5380714"/>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G</a:t>
            </a:r>
            <a:endParaRPr lang="zh-TW" altLang="en-US" dirty="0">
              <a:solidFill>
                <a:srgbClr val="FF0000"/>
              </a:solidFill>
            </a:endParaRPr>
          </a:p>
        </p:txBody>
      </p:sp>
      <p:sp>
        <p:nvSpPr>
          <p:cNvPr id="32" name="Left Arrow 31"/>
          <p:cNvSpPr/>
          <p:nvPr/>
        </p:nvSpPr>
        <p:spPr>
          <a:xfrm rot="14008108">
            <a:off x="7992180" y="3898357"/>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Left Arrow 32"/>
          <p:cNvSpPr/>
          <p:nvPr/>
        </p:nvSpPr>
        <p:spPr>
          <a:xfrm rot="17830639">
            <a:off x="6996011" y="3938836"/>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Left Arrow 33"/>
          <p:cNvSpPr/>
          <p:nvPr/>
        </p:nvSpPr>
        <p:spPr>
          <a:xfrm rot="14135864">
            <a:off x="8839578" y="5015155"/>
            <a:ext cx="393581" cy="279418"/>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Left Arrow 34"/>
          <p:cNvSpPr/>
          <p:nvPr/>
        </p:nvSpPr>
        <p:spPr>
          <a:xfrm rot="17777010">
            <a:off x="8069825" y="5030359"/>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Left Arrow 35"/>
          <p:cNvSpPr/>
          <p:nvPr/>
        </p:nvSpPr>
        <p:spPr>
          <a:xfrm rot="14614973">
            <a:off x="6979492" y="5017108"/>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Left Arrow 36"/>
          <p:cNvSpPr/>
          <p:nvPr/>
        </p:nvSpPr>
        <p:spPr>
          <a:xfrm rot="17812397">
            <a:off x="6194440" y="5034373"/>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38" name="Table 37"/>
          <p:cNvGraphicFramePr>
            <a:graphicFrameLocks noGrp="1"/>
          </p:cNvGraphicFramePr>
          <p:nvPr>
            <p:extLst>
              <p:ext uri="{D42A27DB-BD31-4B8C-83A1-F6EECF244321}">
                <p14:modId xmlns:p14="http://schemas.microsoft.com/office/powerpoint/2010/main" val="984308407"/>
              </p:ext>
            </p:extLst>
          </p:nvPr>
        </p:nvGraphicFramePr>
        <p:xfrm>
          <a:off x="771774" y="4399272"/>
          <a:ext cx="4822896" cy="741680"/>
        </p:xfrm>
        <a:graphic>
          <a:graphicData uri="http://schemas.openxmlformats.org/drawingml/2006/table">
            <a:tbl>
              <a:tblPr firstRow="1" bandRow="1">
                <a:tableStyleId>{5C22544A-7EE6-4342-B048-85BDC9FD1C3A}</a:tableStyleId>
              </a:tblPr>
              <a:tblGrid>
                <a:gridCol w="803816">
                  <a:extLst>
                    <a:ext uri="{9D8B030D-6E8A-4147-A177-3AD203B41FA5}">
                      <a16:colId xmlns:a16="http://schemas.microsoft.com/office/drawing/2014/main" val="1464801981"/>
                    </a:ext>
                  </a:extLst>
                </a:gridCol>
                <a:gridCol w="803816">
                  <a:extLst>
                    <a:ext uri="{9D8B030D-6E8A-4147-A177-3AD203B41FA5}">
                      <a16:colId xmlns:a16="http://schemas.microsoft.com/office/drawing/2014/main" val="2971562810"/>
                    </a:ext>
                  </a:extLst>
                </a:gridCol>
                <a:gridCol w="803816">
                  <a:extLst>
                    <a:ext uri="{9D8B030D-6E8A-4147-A177-3AD203B41FA5}">
                      <a16:colId xmlns:a16="http://schemas.microsoft.com/office/drawing/2014/main" val="1073260261"/>
                    </a:ext>
                  </a:extLst>
                </a:gridCol>
                <a:gridCol w="803816">
                  <a:extLst>
                    <a:ext uri="{9D8B030D-6E8A-4147-A177-3AD203B41FA5}">
                      <a16:colId xmlns:a16="http://schemas.microsoft.com/office/drawing/2014/main" val="3481123755"/>
                    </a:ext>
                  </a:extLst>
                </a:gridCol>
                <a:gridCol w="803816">
                  <a:extLst>
                    <a:ext uri="{9D8B030D-6E8A-4147-A177-3AD203B41FA5}">
                      <a16:colId xmlns:a16="http://schemas.microsoft.com/office/drawing/2014/main" val="1608913360"/>
                    </a:ext>
                  </a:extLst>
                </a:gridCol>
                <a:gridCol w="803816">
                  <a:extLst>
                    <a:ext uri="{9D8B030D-6E8A-4147-A177-3AD203B41FA5}">
                      <a16:colId xmlns:a16="http://schemas.microsoft.com/office/drawing/2014/main" val="2634309511"/>
                    </a:ext>
                  </a:extLst>
                </a:gridCol>
              </a:tblGrid>
              <a:tr h="370840">
                <a:tc>
                  <a:txBody>
                    <a:bodyPr/>
                    <a:lstStyle/>
                    <a:p>
                      <a:r>
                        <a:rPr lang="en-US" altLang="zh-TW" dirty="0"/>
                        <a:t>B</a:t>
                      </a:r>
                      <a:endParaRPr lang="zh-TW" altLang="en-US" dirty="0"/>
                    </a:p>
                  </a:txBody>
                  <a:tcPr/>
                </a:tc>
                <a:tc>
                  <a:txBody>
                    <a:bodyPr/>
                    <a:lstStyle/>
                    <a:p>
                      <a:r>
                        <a:rPr lang="en-US" altLang="zh-TW" dirty="0"/>
                        <a:t>C</a:t>
                      </a:r>
                      <a:endParaRPr lang="zh-TW" altLang="en-US" dirty="0"/>
                    </a:p>
                  </a:txBody>
                  <a:tcPr/>
                </a:tc>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tc>
                  <a:txBody>
                    <a:bodyPr/>
                    <a:lstStyle/>
                    <a:p>
                      <a:r>
                        <a:rPr lang="en-US" altLang="zh-TW" dirty="0"/>
                        <a:t>F</a:t>
                      </a:r>
                      <a:endParaRPr lang="zh-TW" altLang="en-US" dirty="0"/>
                    </a:p>
                  </a:txBody>
                  <a:tcPr/>
                </a:tc>
                <a:tc>
                  <a:txBody>
                    <a:bodyPr/>
                    <a:lstStyle/>
                    <a:p>
                      <a:r>
                        <a:rPr lang="en-US" altLang="zh-TW" dirty="0"/>
                        <a:t>G</a:t>
                      </a:r>
                      <a:endParaRPr lang="zh-TW" altLang="en-US" dirty="0"/>
                    </a:p>
                  </a:txBody>
                  <a:tcPr/>
                </a:tc>
                <a:extLst>
                  <a:ext uri="{0D108BD9-81ED-4DB2-BD59-A6C34878D82A}">
                    <a16:rowId xmlns:a16="http://schemas.microsoft.com/office/drawing/2014/main" val="91771460"/>
                  </a:ext>
                </a:extLst>
              </a:tr>
              <a:tr h="370840">
                <a:tc>
                  <a:txBody>
                    <a:bodyPr/>
                    <a:lstStyle/>
                    <a:p>
                      <a:r>
                        <a:rPr lang="en-US" altLang="zh-TW" dirty="0"/>
                        <a:t>0.5</a:t>
                      </a:r>
                      <a:endParaRPr lang="zh-TW" altLang="en-US" dirty="0"/>
                    </a:p>
                  </a:txBody>
                  <a:tcPr/>
                </a:tc>
                <a:tc>
                  <a:txBody>
                    <a:bodyPr/>
                    <a:lstStyle/>
                    <a:p>
                      <a:r>
                        <a:rPr lang="en-US" altLang="zh-TW" dirty="0"/>
                        <a:t>0.6</a:t>
                      </a:r>
                      <a:endParaRPr lang="zh-TW" altLang="en-US" dirty="0"/>
                    </a:p>
                  </a:txBody>
                  <a:tcPr/>
                </a:tc>
                <a:tc>
                  <a:txBody>
                    <a:bodyPr/>
                    <a:lstStyle/>
                    <a:p>
                      <a:r>
                        <a:rPr lang="en-US" altLang="zh-TW" dirty="0"/>
                        <a:t>0.2</a:t>
                      </a:r>
                      <a:endParaRPr lang="zh-TW" altLang="en-US" dirty="0"/>
                    </a:p>
                  </a:txBody>
                  <a:tcPr/>
                </a:tc>
                <a:tc>
                  <a:txBody>
                    <a:bodyPr/>
                    <a:lstStyle/>
                    <a:p>
                      <a:r>
                        <a:rPr lang="en-US" altLang="zh-TW" dirty="0"/>
                        <a:t>0.1</a:t>
                      </a:r>
                      <a:endParaRPr lang="zh-TW" altLang="en-US" dirty="0"/>
                    </a:p>
                  </a:txBody>
                  <a:tcPr/>
                </a:tc>
                <a:tc>
                  <a:txBody>
                    <a:bodyPr/>
                    <a:lstStyle/>
                    <a:p>
                      <a:r>
                        <a:rPr lang="en-US" altLang="zh-TW" dirty="0"/>
                        <a:t>0.1</a:t>
                      </a:r>
                      <a:endParaRPr lang="zh-TW" altLang="en-US" dirty="0"/>
                    </a:p>
                  </a:txBody>
                  <a:tcPr/>
                </a:tc>
                <a:tc>
                  <a:txBody>
                    <a:bodyPr/>
                    <a:lstStyle/>
                    <a:p>
                      <a:r>
                        <a:rPr lang="en-US" altLang="zh-TW" dirty="0"/>
                        <a:t>0.2</a:t>
                      </a:r>
                      <a:endParaRPr lang="zh-TW" altLang="en-US" dirty="0"/>
                    </a:p>
                  </a:txBody>
                  <a:tcPr/>
                </a:tc>
                <a:extLst>
                  <a:ext uri="{0D108BD9-81ED-4DB2-BD59-A6C34878D82A}">
                    <a16:rowId xmlns:a16="http://schemas.microsoft.com/office/drawing/2014/main" val="4238001802"/>
                  </a:ext>
                </a:extLst>
              </a:tr>
            </a:tbl>
          </a:graphicData>
        </a:graphic>
      </p:graphicFrame>
      <p:sp>
        <p:nvSpPr>
          <p:cNvPr id="39" name="TextBox 38"/>
          <p:cNvSpPr txBox="1"/>
          <p:nvPr/>
        </p:nvSpPr>
        <p:spPr>
          <a:xfrm>
            <a:off x="371901" y="4563889"/>
            <a:ext cx="330540" cy="369332"/>
          </a:xfrm>
          <a:prstGeom prst="rect">
            <a:avLst/>
          </a:prstGeom>
          <a:noFill/>
        </p:spPr>
        <p:txBody>
          <a:bodyPr wrap="none" rtlCol="0">
            <a:spAutoFit/>
          </a:bodyPr>
          <a:lstStyle/>
          <a:p>
            <a:r>
              <a:rPr lang="en-US" altLang="zh-TW" b="1" dirty="0"/>
              <a:t>A</a:t>
            </a:r>
            <a:endParaRPr lang="zh-TW" altLang="en-US" b="1" dirty="0"/>
          </a:p>
        </p:txBody>
      </p:sp>
      <p:cxnSp>
        <p:nvCxnSpPr>
          <p:cNvPr id="42" name="Straight Arrow Connector 41"/>
          <p:cNvCxnSpPr>
            <a:stCxn id="25" idx="4"/>
            <a:endCxn id="28" idx="0"/>
          </p:cNvCxnSpPr>
          <p:nvPr/>
        </p:nvCxnSpPr>
        <p:spPr>
          <a:xfrm flipH="1">
            <a:off x="7241882" y="3848016"/>
            <a:ext cx="428400" cy="1547733"/>
          </a:xfrm>
          <a:prstGeom prst="straightConnector1">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p:cNvCxnSpPr>
            <a:stCxn id="25" idx="4"/>
            <a:endCxn id="29" idx="0"/>
          </p:cNvCxnSpPr>
          <p:nvPr/>
        </p:nvCxnSpPr>
        <p:spPr>
          <a:xfrm flipH="1">
            <a:off x="6159129" y="3848016"/>
            <a:ext cx="1511153" cy="1520014"/>
          </a:xfrm>
          <a:prstGeom prst="straightConnector1">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p:cNvCxnSpPr>
            <a:stCxn id="25" idx="4"/>
            <a:endCxn id="30" idx="0"/>
          </p:cNvCxnSpPr>
          <p:nvPr/>
        </p:nvCxnSpPr>
        <p:spPr>
          <a:xfrm>
            <a:off x="7670282" y="3848016"/>
            <a:ext cx="474678" cy="1550704"/>
          </a:xfrm>
          <a:prstGeom prst="straightConnector1">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p:cNvCxnSpPr>
            <a:stCxn id="25" idx="4"/>
            <a:endCxn id="31" idx="0"/>
          </p:cNvCxnSpPr>
          <p:nvPr/>
        </p:nvCxnSpPr>
        <p:spPr>
          <a:xfrm>
            <a:off x="7670282" y="3848016"/>
            <a:ext cx="1560532" cy="1532698"/>
          </a:xfrm>
          <a:prstGeom prst="straightConnector1">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8905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46190"/>
            <a:ext cx="8596668" cy="5117288"/>
          </a:xfrm>
        </p:spPr>
        <p:txBody>
          <a:bodyPr>
            <a:normAutofit/>
          </a:bodyPr>
          <a:lstStyle/>
          <a:p>
            <a:pPr>
              <a:buFont typeface="Wingdings" panose="05000000000000000000" pitchFamily="2" charset="2"/>
              <a:buChar char="n"/>
            </a:pPr>
            <a:r>
              <a:rPr lang="en-US" altLang="zh-TW" sz="2400" dirty="0"/>
              <a:t>Tree Representation</a:t>
            </a:r>
          </a:p>
          <a:p>
            <a:pPr>
              <a:buFont typeface="Wingdings" panose="05000000000000000000" pitchFamily="2" charset="2"/>
              <a:buChar char="n"/>
            </a:pPr>
            <a:r>
              <a:rPr lang="en-US" altLang="zh-TW" sz="2400" dirty="0">
                <a:solidFill>
                  <a:schemeClr val="tx1"/>
                </a:solidFill>
              </a:rPr>
              <a:t>Scoring a Tree</a:t>
            </a:r>
          </a:p>
          <a:p>
            <a:pPr>
              <a:buFont typeface="Wingdings" panose="05000000000000000000" pitchFamily="2" charset="2"/>
              <a:buChar char="n"/>
            </a:pPr>
            <a:r>
              <a:rPr lang="en-US" altLang="zh-TW" sz="2400" dirty="0">
                <a:solidFill>
                  <a:schemeClr val="tx1"/>
                </a:solidFill>
              </a:rPr>
              <a:t>Monte Carlo Simulations</a:t>
            </a:r>
          </a:p>
          <a:p>
            <a:pPr>
              <a:buFont typeface="Wingdings" panose="05000000000000000000" pitchFamily="2" charset="2"/>
              <a:buChar char="n"/>
            </a:pPr>
            <a:r>
              <a:rPr lang="en-US" altLang="zh-TW" sz="2400" b="1" dirty="0">
                <a:solidFill>
                  <a:srgbClr val="FF0000"/>
                </a:solidFill>
              </a:rPr>
              <a:t>Tree Generation</a:t>
            </a:r>
          </a:p>
          <a:p>
            <a:pPr lvl="1">
              <a:buFont typeface="Wingdings" panose="05000000000000000000" pitchFamily="2" charset="2"/>
              <a:buChar char="n"/>
            </a:pPr>
            <a:r>
              <a:rPr lang="en-US" altLang="zh-TW" sz="2200" dirty="0">
                <a:solidFill>
                  <a:schemeClr val="tx1"/>
                </a:solidFill>
              </a:rPr>
              <a:t>Choosing the Root Node</a:t>
            </a:r>
          </a:p>
          <a:p>
            <a:pPr lvl="1">
              <a:buFont typeface="Wingdings" panose="05000000000000000000" pitchFamily="2" charset="2"/>
              <a:buChar char="n"/>
            </a:pPr>
            <a:r>
              <a:rPr lang="en-US" altLang="zh-TW" sz="2200" b="1" dirty="0">
                <a:solidFill>
                  <a:srgbClr val="FF0000"/>
                </a:solidFill>
              </a:rPr>
              <a:t>Adding Children</a:t>
            </a:r>
          </a:p>
          <a:p>
            <a:pPr lvl="1">
              <a:buFont typeface="Wingdings" panose="05000000000000000000" pitchFamily="2" charset="2"/>
              <a:buChar char="n"/>
            </a:pPr>
            <a:r>
              <a:rPr lang="en-US" altLang="zh-TW" sz="2200" dirty="0">
                <a:solidFill>
                  <a:schemeClr val="tx1"/>
                </a:solidFill>
              </a:rPr>
              <a:t>Growing the Tree</a:t>
            </a:r>
          </a:p>
          <a:p>
            <a:pPr>
              <a:buFont typeface="Wingdings" panose="05000000000000000000" pitchFamily="2" charset="2"/>
              <a:buChar char="n"/>
            </a:pPr>
            <a:r>
              <a:rPr lang="en-US" altLang="zh-TW" sz="2400" dirty="0">
                <a:solidFill>
                  <a:schemeClr val="tx1"/>
                </a:solidFill>
              </a:rPr>
              <a:t>Demonstration</a:t>
            </a:r>
          </a:p>
          <a:p>
            <a:pPr>
              <a:buFont typeface="Wingdings" panose="05000000000000000000" pitchFamily="2" charset="2"/>
              <a:buChar char="n"/>
            </a:pPr>
            <a:r>
              <a:rPr lang="en-US" altLang="zh-TW" sz="2400" dirty="0">
                <a:solidFill>
                  <a:schemeClr val="tx1"/>
                </a:solidFill>
              </a:rPr>
              <a:t>Results using 5 node Dataset</a:t>
            </a:r>
          </a:p>
          <a:p>
            <a:pPr>
              <a:buFont typeface="Wingdings" panose="05000000000000000000" pitchFamily="2" charset="2"/>
              <a:buChar char="n"/>
            </a:pPr>
            <a:r>
              <a:rPr lang="en-US" altLang="zh-TW" sz="2400" dirty="0">
                <a:solidFill>
                  <a:schemeClr val="tx1"/>
                </a:solidFill>
              </a:rPr>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259688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907"/>
            <a:ext cx="8596668" cy="779122"/>
          </a:xfrm>
        </p:spPr>
        <p:txBody>
          <a:bodyPr/>
          <a:lstStyle/>
          <a:p>
            <a:r>
              <a:rPr lang="en-US" altLang="zh-TW" b="1" dirty="0"/>
              <a:t>Adding Children: Intuition</a:t>
            </a:r>
            <a:endParaRPr lang="zh-TW" altLang="en-US" b="1" dirty="0"/>
          </a:p>
        </p:txBody>
      </p:sp>
      <p:sp>
        <p:nvSpPr>
          <p:cNvPr id="3" name="Content Placeholder 2"/>
          <p:cNvSpPr>
            <a:spLocks noGrp="1"/>
          </p:cNvSpPr>
          <p:nvPr>
            <p:ph idx="1"/>
          </p:nvPr>
        </p:nvSpPr>
        <p:spPr>
          <a:xfrm>
            <a:off x="677334" y="1595575"/>
            <a:ext cx="9203785" cy="2351313"/>
          </a:xfrm>
        </p:spPr>
        <p:txBody>
          <a:bodyPr/>
          <a:lstStyle/>
          <a:p>
            <a:r>
              <a:rPr lang="en-US" altLang="zh-TW" sz="2000" dirty="0"/>
              <a:t>Excluding itself, higher correlated nodes should have better chances of being added to the tree.</a:t>
            </a:r>
          </a:p>
          <a:p>
            <a:r>
              <a:rPr lang="en-US" altLang="zh-TW" sz="2000" dirty="0"/>
              <a:t>Each node gets two chances to select children.</a:t>
            </a:r>
          </a:p>
          <a:p>
            <a:r>
              <a:rPr lang="en-US" altLang="zh-TW" sz="2000" dirty="0"/>
              <a:t>After a children is selected, recalculate probabilities with the remaining nodes, and then select again.</a:t>
            </a:r>
          </a:p>
          <a:p>
            <a:endParaRPr lang="en-US" altLang="zh-TW" sz="2000" dirty="0"/>
          </a:p>
        </p:txBody>
      </p:sp>
      <p:sp>
        <p:nvSpPr>
          <p:cNvPr id="14" name="Oval 13"/>
          <p:cNvSpPr/>
          <p:nvPr/>
        </p:nvSpPr>
        <p:spPr>
          <a:xfrm>
            <a:off x="7374964" y="4000892"/>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CMP</a:t>
            </a:r>
            <a:endParaRPr lang="zh-TW" altLang="en-US" dirty="0">
              <a:solidFill>
                <a:srgbClr val="FF0000"/>
              </a:solidFill>
            </a:endParaRPr>
          </a:p>
        </p:txBody>
      </p:sp>
      <p:cxnSp>
        <p:nvCxnSpPr>
          <p:cNvPr id="15" name="Straight Arrow Connector 14"/>
          <p:cNvCxnSpPr>
            <a:endCxn id="17" idx="0"/>
          </p:cNvCxnSpPr>
          <p:nvPr/>
        </p:nvCxnSpPr>
        <p:spPr>
          <a:xfrm flipH="1">
            <a:off x="7510258" y="4632884"/>
            <a:ext cx="195942" cy="333161"/>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a:off x="8057998" y="4632884"/>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7374964" y="4966045"/>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8" name="TextBox 17"/>
          <p:cNvSpPr txBox="1"/>
          <p:nvPr/>
        </p:nvSpPr>
        <p:spPr>
          <a:xfrm>
            <a:off x="8096959" y="4966045"/>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154" y="4187218"/>
            <a:ext cx="4421821" cy="538497"/>
          </a:xfrm>
          <a:prstGeom prst="rect">
            <a:avLst/>
          </a:prstGeom>
        </p:spPr>
      </p:pic>
    </p:spTree>
    <p:extLst>
      <p:ext uri="{BB962C8B-B14F-4D97-AF65-F5344CB8AC3E}">
        <p14:creationId xmlns:p14="http://schemas.microsoft.com/office/powerpoint/2010/main" val="3467851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907"/>
            <a:ext cx="8596668" cy="779122"/>
          </a:xfrm>
        </p:spPr>
        <p:txBody>
          <a:bodyPr/>
          <a:lstStyle/>
          <a:p>
            <a:r>
              <a:rPr lang="en-US" altLang="zh-TW" b="1" dirty="0"/>
              <a:t>Adjusting the Correlation Matrix</a:t>
            </a:r>
            <a:endParaRPr lang="zh-TW" altLang="en-US" b="1" dirty="0"/>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677335" y="1258025"/>
                <a:ext cx="9073156" cy="1459082"/>
              </a:xfrm>
            </p:spPr>
            <p:txBody>
              <a:bodyPr/>
              <a:lstStyle/>
              <a:p>
                <a:r>
                  <a:rPr lang="en-US" altLang="zh-TW" sz="2000" dirty="0">
                    <a:latin typeface="+mj-lt"/>
                  </a:rPr>
                  <a:t>Can’t calculate probabilities with negative correlation values in the matrix.</a:t>
                </a:r>
              </a:p>
              <a:p>
                <a:r>
                  <a:rPr lang="en-US" altLang="zh-TW" sz="2000" dirty="0">
                    <a:latin typeface="+mj-lt"/>
                  </a:rPr>
                  <a:t>Replace all negative values in the matrix with a small positive constant </a:t>
                </a:r>
                <a:r>
                  <a:rPr lang="en-US" altLang="zh-TW" sz="2000" b="1" dirty="0">
                    <a:latin typeface="+mj-lt"/>
                  </a:rPr>
                  <a:t>(</a:t>
                </a:r>
                <a14:m>
                  <m:oMath xmlns:m="http://schemas.openxmlformats.org/officeDocument/2006/math">
                    <m:r>
                      <a:rPr lang="en-US" altLang="zh-TW" sz="2000" b="1" i="1">
                        <a:latin typeface="+mj-lt"/>
                      </a:rPr>
                      <m:t>𝒗</m:t>
                    </m:r>
                    <m:r>
                      <a:rPr lang="en-US" altLang="zh-TW" sz="2000" b="1" i="1">
                        <a:latin typeface="+mj-lt"/>
                      </a:rPr>
                      <m:t>=</m:t>
                    </m:r>
                    <m:sSup>
                      <m:sSupPr>
                        <m:ctrlPr>
                          <a:rPr lang="en-US" altLang="zh-TW" sz="2000" b="1" i="1">
                            <a:latin typeface="+mj-lt"/>
                            <a:ea typeface="Cambria Math" panose="02040503050406030204" pitchFamily="18" charset="0"/>
                          </a:rPr>
                        </m:ctrlPr>
                      </m:sSupPr>
                      <m:e>
                        <m:r>
                          <a:rPr lang="en-US" altLang="zh-TW" sz="2000" b="1" i="1">
                            <a:latin typeface="+mj-lt"/>
                            <a:ea typeface="Cambria Math" panose="02040503050406030204" pitchFamily="18" charset="0"/>
                          </a:rPr>
                          <m:t>𝟏𝟎</m:t>
                        </m:r>
                      </m:e>
                      <m:sup>
                        <m:r>
                          <a:rPr lang="en-US" altLang="zh-TW" sz="2000" b="1" i="1">
                            <a:latin typeface="+mj-lt"/>
                            <a:ea typeface="Cambria Math" panose="02040503050406030204" pitchFamily="18" charset="0"/>
                          </a:rPr>
                          <m:t>−</m:t>
                        </m:r>
                        <m:r>
                          <a:rPr lang="en-US" altLang="zh-TW" sz="2000" b="1" i="1">
                            <a:latin typeface="+mj-lt"/>
                            <a:ea typeface="Cambria Math" panose="02040503050406030204" pitchFamily="18" charset="0"/>
                          </a:rPr>
                          <m:t>𝟓</m:t>
                        </m:r>
                      </m:sup>
                    </m:sSup>
                  </m:oMath>
                </a14:m>
                <a:r>
                  <a:rPr lang="en-US" altLang="zh-TW" sz="2000" b="1" dirty="0">
                    <a:latin typeface="+mj-lt"/>
                  </a:rPr>
                  <a:t>)</a:t>
                </a:r>
              </a:p>
              <a:p>
                <a:endParaRPr lang="zh-TW" altLang="en-US" dirty="0"/>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677335" y="1258025"/>
                <a:ext cx="9073156" cy="1459082"/>
              </a:xfrm>
              <a:blipFill>
                <a:blip r:embed="rId2"/>
                <a:stretch>
                  <a:fillRect l="-269" t="-2500" r="-1680"/>
                </a:stretch>
              </a:blipFill>
            </p:spPr>
            <p:txBody>
              <a:bodyPr/>
              <a:lstStyle/>
              <a:p>
                <a:r>
                  <a:rPr lang="zh-TW" altLang="en-US">
                    <a:noFill/>
                  </a:rPr>
                  <a:t> </a:t>
                </a:r>
              </a:p>
            </p:txBody>
          </p:sp>
        </mc:Fallback>
      </mc:AlternateContent>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192" y="3194629"/>
            <a:ext cx="5002254" cy="1382689"/>
          </a:xfrm>
          <a:prstGeom prst="rect">
            <a:avLst/>
          </a:prstGeom>
        </p:spPr>
      </p:pic>
      <p:sp>
        <p:nvSpPr>
          <p:cNvPr id="18" name="Flowchart: Connector 17"/>
          <p:cNvSpPr/>
          <p:nvPr/>
        </p:nvSpPr>
        <p:spPr>
          <a:xfrm>
            <a:off x="7466167" y="3409847"/>
            <a:ext cx="941273" cy="308226"/>
          </a:xfrm>
          <a:prstGeom prst="flowChartConnector">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dirty="0"/>
          </a:p>
        </p:txBody>
      </p:sp>
      <p:sp>
        <p:nvSpPr>
          <p:cNvPr id="19" name="TextBox 18"/>
          <p:cNvSpPr txBox="1"/>
          <p:nvPr/>
        </p:nvSpPr>
        <p:spPr>
          <a:xfrm>
            <a:off x="6120281" y="2717106"/>
            <a:ext cx="1816523" cy="369332"/>
          </a:xfrm>
          <a:prstGeom prst="rect">
            <a:avLst/>
          </a:prstGeom>
          <a:noFill/>
        </p:spPr>
        <p:txBody>
          <a:bodyPr wrap="none" rtlCol="0">
            <a:spAutoFit/>
          </a:bodyPr>
          <a:lstStyle/>
          <a:p>
            <a:r>
              <a:rPr lang="en-US" altLang="zh-TW" dirty="0"/>
              <a:t>Adjusted Matrix</a:t>
            </a:r>
            <a:endParaRPr lang="zh-TW" altLang="en-US" dirty="0"/>
          </a:p>
        </p:txBody>
      </p:sp>
      <p:graphicFrame>
        <p:nvGraphicFramePr>
          <p:cNvPr id="20" name="Table 19"/>
          <p:cNvGraphicFramePr>
            <a:graphicFrameLocks noGrp="1"/>
          </p:cNvGraphicFramePr>
          <p:nvPr>
            <p:extLst>
              <p:ext uri="{D42A27DB-BD31-4B8C-83A1-F6EECF244321}">
                <p14:modId xmlns:p14="http://schemas.microsoft.com/office/powerpoint/2010/main" val="716033195"/>
              </p:ext>
            </p:extLst>
          </p:nvPr>
        </p:nvGraphicFramePr>
        <p:xfrm>
          <a:off x="1531867" y="5177815"/>
          <a:ext cx="7955464" cy="731520"/>
        </p:xfrm>
        <a:graphic>
          <a:graphicData uri="http://schemas.openxmlformats.org/drawingml/2006/table">
            <a:tbl>
              <a:tblPr firstRow="1" bandRow="1">
                <a:tableStyleId>{5C22544A-7EE6-4342-B048-85BDC9FD1C3A}</a:tableStyleId>
              </a:tblPr>
              <a:tblGrid>
                <a:gridCol w="1988866">
                  <a:extLst>
                    <a:ext uri="{9D8B030D-6E8A-4147-A177-3AD203B41FA5}">
                      <a16:colId xmlns:a16="http://schemas.microsoft.com/office/drawing/2014/main" val="1440134233"/>
                    </a:ext>
                  </a:extLst>
                </a:gridCol>
                <a:gridCol w="1988866">
                  <a:extLst>
                    <a:ext uri="{9D8B030D-6E8A-4147-A177-3AD203B41FA5}">
                      <a16:colId xmlns:a16="http://schemas.microsoft.com/office/drawing/2014/main" val="1173586232"/>
                    </a:ext>
                  </a:extLst>
                </a:gridCol>
                <a:gridCol w="1988866">
                  <a:extLst>
                    <a:ext uri="{9D8B030D-6E8A-4147-A177-3AD203B41FA5}">
                      <a16:colId xmlns:a16="http://schemas.microsoft.com/office/drawing/2014/main" val="45528447"/>
                    </a:ext>
                  </a:extLst>
                </a:gridCol>
                <a:gridCol w="1988866">
                  <a:extLst>
                    <a:ext uri="{9D8B030D-6E8A-4147-A177-3AD203B41FA5}">
                      <a16:colId xmlns:a16="http://schemas.microsoft.com/office/drawing/2014/main" val="1606131595"/>
                    </a:ext>
                  </a:extLst>
                </a:gridCol>
              </a:tblGrid>
              <a:tr h="351901">
                <a:tc>
                  <a:txBody>
                    <a:bodyPr/>
                    <a:lstStyle/>
                    <a:p>
                      <a:r>
                        <a:rPr lang="en-US" altLang="zh-TW" dirty="0" err="1"/>
                        <a:t>EryA</a:t>
                      </a:r>
                      <a:endParaRPr lang="zh-TW" altLang="en-US" dirty="0"/>
                    </a:p>
                  </a:txBody>
                  <a:tcPr/>
                </a:tc>
                <a:tc>
                  <a:txBody>
                    <a:bodyPr/>
                    <a:lstStyle/>
                    <a:p>
                      <a:r>
                        <a:rPr lang="en-US" altLang="zh-TW" dirty="0"/>
                        <a:t>GMP</a:t>
                      </a:r>
                      <a:endParaRPr lang="zh-TW" altLang="en-US" dirty="0"/>
                    </a:p>
                  </a:txBody>
                  <a:tcPr/>
                </a:tc>
                <a:tc>
                  <a:txBody>
                    <a:bodyPr/>
                    <a:lstStyle/>
                    <a:p>
                      <a:r>
                        <a:rPr lang="en-US" altLang="zh-TW" dirty="0"/>
                        <a:t>MEP</a:t>
                      </a:r>
                      <a:endParaRPr lang="zh-TW" altLang="en-US" dirty="0"/>
                    </a:p>
                  </a:txBody>
                  <a:tcPr/>
                </a:tc>
                <a:tc>
                  <a:txBody>
                    <a:bodyPr/>
                    <a:lstStyle/>
                    <a:p>
                      <a:r>
                        <a:rPr lang="en-US" altLang="zh-TW" dirty="0"/>
                        <a:t>MPP</a:t>
                      </a:r>
                      <a:endParaRPr lang="zh-TW" altLang="en-US" dirty="0"/>
                    </a:p>
                  </a:txBody>
                  <a:tcPr/>
                </a:tc>
                <a:extLst>
                  <a:ext uri="{0D108BD9-81ED-4DB2-BD59-A6C34878D82A}">
                    <a16:rowId xmlns:a16="http://schemas.microsoft.com/office/drawing/2014/main" val="4040062495"/>
                  </a:ext>
                </a:extLst>
              </a:tr>
              <a:tr h="351901">
                <a:tc>
                  <a:txBody>
                    <a:bodyPr/>
                    <a:lstStyle/>
                    <a:p>
                      <a:r>
                        <a:rPr lang="en-US" altLang="zh-TW" dirty="0"/>
                        <a:t>0.00001</a:t>
                      </a:r>
                      <a:endParaRPr lang="zh-TW" altLang="en-US" dirty="0"/>
                    </a:p>
                  </a:txBody>
                  <a:tcPr/>
                </a:tc>
                <a:tc>
                  <a:txBody>
                    <a:bodyPr/>
                    <a:lstStyle/>
                    <a:p>
                      <a:r>
                        <a:rPr lang="en-US" altLang="zh-TW" dirty="0"/>
                        <a:t>0.85</a:t>
                      </a:r>
                      <a:endParaRPr lang="zh-TW" altLang="en-US" dirty="0"/>
                    </a:p>
                  </a:txBody>
                  <a:tcPr/>
                </a:tc>
                <a:tc>
                  <a:txBody>
                    <a:bodyPr/>
                    <a:lstStyle/>
                    <a:p>
                      <a:r>
                        <a:rPr lang="en-US" altLang="zh-TW" dirty="0"/>
                        <a:t>0.01</a:t>
                      </a:r>
                      <a:endParaRPr lang="zh-TW" altLang="en-US" dirty="0"/>
                    </a:p>
                  </a:txBody>
                  <a:tcPr/>
                </a:tc>
                <a:tc>
                  <a:txBody>
                    <a:bodyPr/>
                    <a:lstStyle/>
                    <a:p>
                      <a:r>
                        <a:rPr lang="en-US" altLang="zh-TW" dirty="0"/>
                        <a:t>0.59</a:t>
                      </a:r>
                      <a:endParaRPr lang="zh-TW" altLang="en-US" dirty="0"/>
                    </a:p>
                  </a:txBody>
                  <a:tcPr/>
                </a:tc>
                <a:extLst>
                  <a:ext uri="{0D108BD9-81ED-4DB2-BD59-A6C34878D82A}">
                    <a16:rowId xmlns:a16="http://schemas.microsoft.com/office/drawing/2014/main" val="1299425781"/>
                  </a:ext>
                </a:extLst>
              </a:tr>
            </a:tbl>
          </a:graphicData>
        </a:graphic>
      </p:graphicFrame>
      <p:sp>
        <p:nvSpPr>
          <p:cNvPr id="21" name="TextBox 20"/>
          <p:cNvSpPr txBox="1"/>
          <p:nvPr/>
        </p:nvSpPr>
        <p:spPr>
          <a:xfrm>
            <a:off x="772540" y="5358909"/>
            <a:ext cx="633507" cy="369332"/>
          </a:xfrm>
          <a:prstGeom prst="rect">
            <a:avLst/>
          </a:prstGeom>
          <a:noFill/>
        </p:spPr>
        <p:txBody>
          <a:bodyPr wrap="none" rtlCol="0">
            <a:spAutoFit/>
          </a:bodyPr>
          <a:lstStyle/>
          <a:p>
            <a:r>
              <a:rPr lang="en-US" altLang="zh-TW" b="1" dirty="0"/>
              <a:t>CMP</a:t>
            </a:r>
            <a:endParaRPr lang="zh-TW" altLang="en-US" b="1" dirty="0"/>
          </a:p>
        </p:txBody>
      </p:sp>
      <p:sp>
        <p:nvSpPr>
          <p:cNvPr id="22" name="TextBox 21"/>
          <p:cNvSpPr txBox="1"/>
          <p:nvPr/>
        </p:nvSpPr>
        <p:spPr>
          <a:xfrm>
            <a:off x="903169" y="2717106"/>
            <a:ext cx="1709122" cy="369332"/>
          </a:xfrm>
          <a:prstGeom prst="rect">
            <a:avLst/>
          </a:prstGeom>
          <a:noFill/>
        </p:spPr>
        <p:txBody>
          <a:bodyPr wrap="none" rtlCol="0">
            <a:spAutoFit/>
          </a:bodyPr>
          <a:lstStyle/>
          <a:p>
            <a:r>
              <a:rPr lang="en-US" altLang="zh-TW" dirty="0"/>
              <a:t>Original Matrix</a:t>
            </a:r>
            <a:endParaRPr lang="zh-TW" alt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169" y="3194194"/>
            <a:ext cx="4127931" cy="1383125"/>
          </a:xfrm>
          <a:prstGeom prst="rect">
            <a:avLst/>
          </a:prstGeom>
        </p:spPr>
      </p:pic>
      <p:sp>
        <p:nvSpPr>
          <p:cNvPr id="23" name="Left Arrow 22"/>
          <p:cNvSpPr/>
          <p:nvPr/>
        </p:nvSpPr>
        <p:spPr>
          <a:xfrm rot="10800000">
            <a:off x="5183156" y="3718073"/>
            <a:ext cx="765963" cy="401069"/>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006274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301" y="323734"/>
            <a:ext cx="8596668" cy="864637"/>
          </a:xfrm>
        </p:spPr>
        <p:txBody>
          <a:bodyPr/>
          <a:lstStyle/>
          <a:p>
            <a:r>
              <a:rPr lang="en-US" altLang="zh-TW" b="1" dirty="0"/>
              <a:t>The Null Probability</a:t>
            </a:r>
            <a:endParaRPr lang="zh-TW" altLang="en-US" b="1" dirty="0"/>
          </a:p>
        </p:txBody>
      </p:sp>
      <p:sp>
        <p:nvSpPr>
          <p:cNvPr id="3" name="Content Placeholder 2"/>
          <p:cNvSpPr>
            <a:spLocks noGrp="1"/>
          </p:cNvSpPr>
          <p:nvPr>
            <p:ph idx="1"/>
          </p:nvPr>
        </p:nvSpPr>
        <p:spPr>
          <a:xfrm>
            <a:off x="853961" y="1246117"/>
            <a:ext cx="8596668" cy="3880773"/>
          </a:xfrm>
        </p:spPr>
        <p:txBody>
          <a:bodyPr/>
          <a:lstStyle/>
          <a:p>
            <a:r>
              <a:rPr lang="en-US" altLang="zh-TW" sz="2000" dirty="0"/>
              <a:t>We want to explore different tree structures.</a:t>
            </a:r>
          </a:p>
          <a:p>
            <a:endParaRPr lang="en-US" altLang="zh-TW" sz="2000" dirty="0"/>
          </a:p>
          <a:p>
            <a:endParaRPr lang="en-US" altLang="zh-TW" sz="2000" dirty="0"/>
          </a:p>
          <a:p>
            <a:endParaRPr lang="en-US" altLang="zh-TW" sz="2000" dirty="0"/>
          </a:p>
          <a:p>
            <a:endParaRPr lang="en-US" altLang="zh-TW" sz="2000" dirty="0"/>
          </a:p>
          <a:p>
            <a:r>
              <a:rPr lang="en-US" altLang="zh-TW" sz="2000" dirty="0"/>
              <a:t>Need a probability of not adding any children to the parent.</a:t>
            </a:r>
          </a:p>
          <a:p>
            <a:r>
              <a:rPr lang="en-US" altLang="zh-TW" sz="2000" b="1" dirty="0"/>
              <a:t>Divide each correlation value by the number of available nodes (p), and then assign the remaining portion (1- sum of p) as the probability of not adding any nodes. </a:t>
            </a:r>
          </a:p>
          <a:p>
            <a:endParaRPr lang="zh-TW"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856" y="5092765"/>
            <a:ext cx="4526743" cy="4647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7" y="1721803"/>
            <a:ext cx="698378" cy="15812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8858" y="1796365"/>
            <a:ext cx="1113893" cy="15561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6107" y="1796365"/>
            <a:ext cx="911342" cy="1432109"/>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188659025"/>
              </p:ext>
            </p:extLst>
          </p:nvPr>
        </p:nvGraphicFramePr>
        <p:xfrm>
          <a:off x="2634768" y="5708688"/>
          <a:ext cx="6580920" cy="741680"/>
        </p:xfrm>
        <a:graphic>
          <a:graphicData uri="http://schemas.openxmlformats.org/drawingml/2006/table">
            <a:tbl>
              <a:tblPr firstRow="1" bandRow="1">
                <a:tableStyleId>{5C22544A-7EE6-4342-B048-85BDC9FD1C3A}</a:tableStyleId>
              </a:tblPr>
              <a:tblGrid>
                <a:gridCol w="1316184">
                  <a:extLst>
                    <a:ext uri="{9D8B030D-6E8A-4147-A177-3AD203B41FA5}">
                      <a16:colId xmlns:a16="http://schemas.microsoft.com/office/drawing/2014/main" val="4212516918"/>
                    </a:ext>
                  </a:extLst>
                </a:gridCol>
                <a:gridCol w="1316184">
                  <a:extLst>
                    <a:ext uri="{9D8B030D-6E8A-4147-A177-3AD203B41FA5}">
                      <a16:colId xmlns:a16="http://schemas.microsoft.com/office/drawing/2014/main" val="3062870385"/>
                    </a:ext>
                  </a:extLst>
                </a:gridCol>
                <a:gridCol w="1316184">
                  <a:extLst>
                    <a:ext uri="{9D8B030D-6E8A-4147-A177-3AD203B41FA5}">
                      <a16:colId xmlns:a16="http://schemas.microsoft.com/office/drawing/2014/main" val="679495470"/>
                    </a:ext>
                  </a:extLst>
                </a:gridCol>
                <a:gridCol w="1316184">
                  <a:extLst>
                    <a:ext uri="{9D8B030D-6E8A-4147-A177-3AD203B41FA5}">
                      <a16:colId xmlns:a16="http://schemas.microsoft.com/office/drawing/2014/main" val="813321877"/>
                    </a:ext>
                  </a:extLst>
                </a:gridCol>
                <a:gridCol w="1316184">
                  <a:extLst>
                    <a:ext uri="{9D8B030D-6E8A-4147-A177-3AD203B41FA5}">
                      <a16:colId xmlns:a16="http://schemas.microsoft.com/office/drawing/2014/main" val="1717225445"/>
                    </a:ext>
                  </a:extLst>
                </a:gridCol>
              </a:tblGrid>
              <a:tr h="370840">
                <a:tc>
                  <a:txBody>
                    <a:bodyPr/>
                    <a:lstStyle/>
                    <a:p>
                      <a:r>
                        <a:rPr lang="en-US" altLang="zh-TW" dirty="0" err="1"/>
                        <a:t>EryA</a:t>
                      </a:r>
                      <a:endParaRPr lang="zh-TW" altLang="en-US" dirty="0"/>
                    </a:p>
                  </a:txBody>
                  <a:tcPr/>
                </a:tc>
                <a:tc>
                  <a:txBody>
                    <a:bodyPr/>
                    <a:lstStyle/>
                    <a:p>
                      <a:r>
                        <a:rPr lang="en-US" altLang="zh-TW" dirty="0"/>
                        <a:t>GMP</a:t>
                      </a:r>
                      <a:endParaRPr lang="zh-TW" altLang="en-US" dirty="0"/>
                    </a:p>
                  </a:txBody>
                  <a:tcPr/>
                </a:tc>
                <a:tc>
                  <a:txBody>
                    <a:bodyPr/>
                    <a:lstStyle/>
                    <a:p>
                      <a:r>
                        <a:rPr lang="en-US" altLang="zh-TW" dirty="0"/>
                        <a:t>MEP</a:t>
                      </a:r>
                      <a:endParaRPr lang="zh-TW" altLang="en-US" dirty="0"/>
                    </a:p>
                  </a:txBody>
                  <a:tcPr/>
                </a:tc>
                <a:tc>
                  <a:txBody>
                    <a:bodyPr/>
                    <a:lstStyle/>
                    <a:p>
                      <a:r>
                        <a:rPr lang="en-US" altLang="zh-TW" dirty="0"/>
                        <a:t>MPP</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151878020"/>
                  </a:ext>
                </a:extLst>
              </a:tr>
              <a:tr h="370840">
                <a:tc>
                  <a:txBody>
                    <a:bodyPr/>
                    <a:lstStyle/>
                    <a:p>
                      <a:r>
                        <a:rPr lang="en-US" altLang="zh-TW" dirty="0"/>
                        <a:t>2.5e-6</a:t>
                      </a:r>
                      <a:endParaRPr lang="zh-TW" altLang="en-US" dirty="0"/>
                    </a:p>
                  </a:txBody>
                  <a:tcPr/>
                </a:tc>
                <a:tc>
                  <a:txBody>
                    <a:bodyPr/>
                    <a:lstStyle/>
                    <a:p>
                      <a:r>
                        <a:rPr lang="en-US" altLang="zh-TW" dirty="0"/>
                        <a:t>0.21</a:t>
                      </a:r>
                      <a:endParaRPr lang="zh-TW" altLang="en-US" dirty="0"/>
                    </a:p>
                  </a:txBody>
                  <a:tcPr/>
                </a:tc>
                <a:tc>
                  <a:txBody>
                    <a:bodyPr/>
                    <a:lstStyle/>
                    <a:p>
                      <a:r>
                        <a:rPr lang="en-US" altLang="zh-TW" dirty="0"/>
                        <a:t>2.2e-3</a:t>
                      </a:r>
                      <a:endParaRPr lang="zh-TW" altLang="en-US" dirty="0"/>
                    </a:p>
                  </a:txBody>
                  <a:tcPr/>
                </a:tc>
                <a:tc>
                  <a:txBody>
                    <a:bodyPr/>
                    <a:lstStyle/>
                    <a:p>
                      <a:r>
                        <a:rPr lang="en-US" altLang="zh-TW" dirty="0"/>
                        <a:t>0.15</a:t>
                      </a:r>
                      <a:endParaRPr lang="zh-TW" altLang="en-US" dirty="0"/>
                    </a:p>
                  </a:txBody>
                  <a:tcPr/>
                </a:tc>
                <a:tc>
                  <a:txBody>
                    <a:bodyPr/>
                    <a:lstStyle/>
                    <a:p>
                      <a:r>
                        <a:rPr lang="en-US" altLang="zh-TW" dirty="0"/>
                        <a:t>0.64</a:t>
                      </a:r>
                      <a:endParaRPr lang="zh-TW" altLang="en-US" dirty="0"/>
                    </a:p>
                  </a:txBody>
                  <a:tcPr/>
                </a:tc>
                <a:extLst>
                  <a:ext uri="{0D108BD9-81ED-4DB2-BD59-A6C34878D82A}">
                    <a16:rowId xmlns:a16="http://schemas.microsoft.com/office/drawing/2014/main" val="2595559774"/>
                  </a:ext>
                </a:extLst>
              </a:tr>
            </a:tbl>
          </a:graphicData>
        </a:graphic>
      </p:graphicFrame>
      <p:sp>
        <p:nvSpPr>
          <p:cNvPr id="9" name="TextBox 8"/>
          <p:cNvSpPr txBox="1"/>
          <p:nvPr/>
        </p:nvSpPr>
        <p:spPr>
          <a:xfrm>
            <a:off x="1685351" y="5894862"/>
            <a:ext cx="633507" cy="369332"/>
          </a:xfrm>
          <a:prstGeom prst="rect">
            <a:avLst/>
          </a:prstGeom>
          <a:noFill/>
        </p:spPr>
        <p:txBody>
          <a:bodyPr wrap="none" rtlCol="0">
            <a:spAutoFit/>
          </a:bodyPr>
          <a:lstStyle/>
          <a:p>
            <a:r>
              <a:rPr lang="en-US" altLang="zh-TW" b="1" dirty="0"/>
              <a:t>CMP</a:t>
            </a:r>
            <a:endParaRPr lang="zh-TW" altLang="en-US" b="1" dirty="0"/>
          </a:p>
        </p:txBody>
      </p:sp>
    </p:spTree>
    <p:extLst>
      <p:ext uri="{BB962C8B-B14F-4D97-AF65-F5344CB8AC3E}">
        <p14:creationId xmlns:p14="http://schemas.microsoft.com/office/powerpoint/2010/main" val="824352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90207"/>
            <a:ext cx="9147801" cy="1608978"/>
          </a:xfrm>
        </p:spPr>
        <p:txBody>
          <a:bodyPr/>
          <a:lstStyle/>
          <a:p>
            <a:r>
              <a:rPr lang="en-US" altLang="zh-TW" dirty="0"/>
              <a:t>High null probability observed when there are few available nodes left – almost impossible to add edges.</a:t>
            </a:r>
          </a:p>
          <a:p>
            <a:r>
              <a:rPr lang="en-US" altLang="zh-TW" dirty="0"/>
              <a:t>Scaling the probabilities by the maximum value in each row can lower the null probability considerably</a:t>
            </a:r>
          </a:p>
          <a:p>
            <a:endParaRPr lang="zh-TW" altLang="en-US" dirty="0"/>
          </a:p>
        </p:txBody>
      </p:sp>
      <p:sp>
        <p:nvSpPr>
          <p:cNvPr id="4" name="Title 1"/>
          <p:cNvSpPr>
            <a:spLocks noGrp="1"/>
          </p:cNvSpPr>
          <p:nvPr>
            <p:ph type="title"/>
          </p:nvPr>
        </p:nvSpPr>
        <p:spPr>
          <a:xfrm>
            <a:off x="677334" y="265907"/>
            <a:ext cx="8596668" cy="779122"/>
          </a:xfrm>
        </p:spPr>
        <p:txBody>
          <a:bodyPr/>
          <a:lstStyle/>
          <a:p>
            <a:r>
              <a:rPr lang="en-US" altLang="zh-TW" b="1" dirty="0"/>
              <a:t>Lowering the Null Probability</a:t>
            </a:r>
            <a:endParaRPr lang="zh-TW" alt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681" y="3130986"/>
            <a:ext cx="4051560" cy="43330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669082306"/>
              </p:ext>
            </p:extLst>
          </p:nvPr>
        </p:nvGraphicFramePr>
        <p:xfrm>
          <a:off x="905060" y="3891471"/>
          <a:ext cx="4051560" cy="741680"/>
        </p:xfrm>
        <a:graphic>
          <a:graphicData uri="http://schemas.openxmlformats.org/drawingml/2006/table">
            <a:tbl>
              <a:tblPr firstRow="1" bandRow="1">
                <a:tableStyleId>{5C22544A-7EE6-4342-B048-85BDC9FD1C3A}</a:tableStyleId>
              </a:tblPr>
              <a:tblGrid>
                <a:gridCol w="1350520">
                  <a:extLst>
                    <a:ext uri="{9D8B030D-6E8A-4147-A177-3AD203B41FA5}">
                      <a16:colId xmlns:a16="http://schemas.microsoft.com/office/drawing/2014/main" val="869841452"/>
                    </a:ext>
                  </a:extLst>
                </a:gridCol>
                <a:gridCol w="1350520">
                  <a:extLst>
                    <a:ext uri="{9D8B030D-6E8A-4147-A177-3AD203B41FA5}">
                      <a16:colId xmlns:a16="http://schemas.microsoft.com/office/drawing/2014/main" val="3253591142"/>
                    </a:ext>
                  </a:extLst>
                </a:gridCol>
                <a:gridCol w="1350520">
                  <a:extLst>
                    <a:ext uri="{9D8B030D-6E8A-4147-A177-3AD203B41FA5}">
                      <a16:colId xmlns:a16="http://schemas.microsoft.com/office/drawing/2014/main" val="2235660235"/>
                    </a:ext>
                  </a:extLst>
                </a:gridCol>
              </a:tblGrid>
              <a:tr h="370840">
                <a:tc>
                  <a:txBody>
                    <a:bodyPr/>
                    <a:lstStyle/>
                    <a:p>
                      <a:r>
                        <a:rPr lang="en-US" altLang="zh-TW" dirty="0" err="1"/>
                        <a:t>EryA</a:t>
                      </a:r>
                      <a:endParaRPr lang="zh-TW" altLang="en-US" dirty="0"/>
                    </a:p>
                  </a:txBody>
                  <a:tcPr/>
                </a:tc>
                <a:tc>
                  <a:txBody>
                    <a:bodyPr/>
                    <a:lstStyle/>
                    <a:p>
                      <a:r>
                        <a:rPr lang="en-US" altLang="zh-TW" dirty="0"/>
                        <a:t>MEP</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2852712526"/>
                  </a:ext>
                </a:extLst>
              </a:tr>
              <a:tr h="370840">
                <a:tc>
                  <a:txBody>
                    <a:bodyPr/>
                    <a:lstStyle/>
                    <a:p>
                      <a:r>
                        <a:rPr lang="en-US" altLang="zh-TW" dirty="0"/>
                        <a:t>5e-6</a:t>
                      </a:r>
                      <a:endParaRPr lang="zh-TW" altLang="en-US" dirty="0"/>
                    </a:p>
                  </a:txBody>
                  <a:tcPr/>
                </a:tc>
                <a:tc>
                  <a:txBody>
                    <a:bodyPr/>
                    <a:lstStyle/>
                    <a:p>
                      <a:r>
                        <a:rPr lang="en-US" altLang="zh-TW" dirty="0"/>
                        <a:t>0.0045</a:t>
                      </a:r>
                      <a:endParaRPr lang="zh-TW" altLang="en-US" dirty="0"/>
                    </a:p>
                  </a:txBody>
                  <a:tcPr/>
                </a:tc>
                <a:tc>
                  <a:txBody>
                    <a:bodyPr/>
                    <a:lstStyle/>
                    <a:p>
                      <a:r>
                        <a:rPr lang="en-US" altLang="zh-TW" dirty="0"/>
                        <a:t>0.995</a:t>
                      </a:r>
                      <a:endParaRPr lang="zh-TW" altLang="en-US" dirty="0"/>
                    </a:p>
                  </a:txBody>
                  <a:tcPr/>
                </a:tc>
                <a:extLst>
                  <a:ext uri="{0D108BD9-81ED-4DB2-BD59-A6C34878D82A}">
                    <a16:rowId xmlns:a16="http://schemas.microsoft.com/office/drawing/2014/main" val="4271981116"/>
                  </a:ext>
                </a:extLst>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46" y="3130985"/>
            <a:ext cx="3996625" cy="410367"/>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662090238"/>
              </p:ext>
            </p:extLst>
          </p:nvPr>
        </p:nvGraphicFramePr>
        <p:xfrm>
          <a:off x="5973694" y="3891471"/>
          <a:ext cx="4051560" cy="741680"/>
        </p:xfrm>
        <a:graphic>
          <a:graphicData uri="http://schemas.openxmlformats.org/drawingml/2006/table">
            <a:tbl>
              <a:tblPr firstRow="1" bandRow="1">
                <a:tableStyleId>{5C22544A-7EE6-4342-B048-85BDC9FD1C3A}</a:tableStyleId>
              </a:tblPr>
              <a:tblGrid>
                <a:gridCol w="1350520">
                  <a:extLst>
                    <a:ext uri="{9D8B030D-6E8A-4147-A177-3AD203B41FA5}">
                      <a16:colId xmlns:a16="http://schemas.microsoft.com/office/drawing/2014/main" val="869841452"/>
                    </a:ext>
                  </a:extLst>
                </a:gridCol>
                <a:gridCol w="1350520">
                  <a:extLst>
                    <a:ext uri="{9D8B030D-6E8A-4147-A177-3AD203B41FA5}">
                      <a16:colId xmlns:a16="http://schemas.microsoft.com/office/drawing/2014/main" val="3253591142"/>
                    </a:ext>
                  </a:extLst>
                </a:gridCol>
                <a:gridCol w="1350520">
                  <a:extLst>
                    <a:ext uri="{9D8B030D-6E8A-4147-A177-3AD203B41FA5}">
                      <a16:colId xmlns:a16="http://schemas.microsoft.com/office/drawing/2014/main" val="2235660235"/>
                    </a:ext>
                  </a:extLst>
                </a:gridCol>
              </a:tblGrid>
              <a:tr h="370840">
                <a:tc>
                  <a:txBody>
                    <a:bodyPr/>
                    <a:lstStyle/>
                    <a:p>
                      <a:r>
                        <a:rPr lang="en-US" altLang="zh-TW" dirty="0" err="1"/>
                        <a:t>EryA</a:t>
                      </a:r>
                      <a:endParaRPr lang="zh-TW" altLang="en-US" dirty="0"/>
                    </a:p>
                  </a:txBody>
                  <a:tcPr/>
                </a:tc>
                <a:tc>
                  <a:txBody>
                    <a:bodyPr/>
                    <a:lstStyle/>
                    <a:p>
                      <a:r>
                        <a:rPr lang="en-US" altLang="zh-TW" dirty="0"/>
                        <a:t>MEP</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2852712526"/>
                  </a:ext>
                </a:extLst>
              </a:tr>
              <a:tr h="370840">
                <a:tc>
                  <a:txBody>
                    <a:bodyPr/>
                    <a:lstStyle/>
                    <a:p>
                      <a:r>
                        <a:rPr lang="en-US" altLang="zh-TW" dirty="0"/>
                        <a:t>5.6e-4</a:t>
                      </a:r>
                      <a:endParaRPr lang="zh-TW" altLang="en-US" dirty="0"/>
                    </a:p>
                  </a:txBody>
                  <a:tcPr/>
                </a:tc>
                <a:tc>
                  <a:txBody>
                    <a:bodyPr/>
                    <a:lstStyle/>
                    <a:p>
                      <a:r>
                        <a:rPr lang="en-US" altLang="zh-TW" dirty="0"/>
                        <a:t>0.50</a:t>
                      </a:r>
                      <a:endParaRPr lang="zh-TW" altLang="en-US" dirty="0"/>
                    </a:p>
                  </a:txBody>
                  <a:tcPr/>
                </a:tc>
                <a:tc>
                  <a:txBody>
                    <a:bodyPr/>
                    <a:lstStyle/>
                    <a:p>
                      <a:r>
                        <a:rPr lang="en-US" altLang="zh-TW" dirty="0"/>
                        <a:t>0.49</a:t>
                      </a:r>
                      <a:endParaRPr lang="zh-TW" altLang="en-US" dirty="0"/>
                    </a:p>
                  </a:txBody>
                  <a:tcPr/>
                </a:tc>
                <a:extLst>
                  <a:ext uri="{0D108BD9-81ED-4DB2-BD59-A6C34878D82A}">
                    <a16:rowId xmlns:a16="http://schemas.microsoft.com/office/drawing/2014/main" val="4271981116"/>
                  </a:ext>
                </a:extLst>
              </a:tr>
            </a:tbl>
          </a:graphicData>
        </a:graphic>
      </p:graphicFrame>
      <p:sp>
        <p:nvSpPr>
          <p:cNvPr id="9" name="TextBox 8"/>
          <p:cNvSpPr txBox="1"/>
          <p:nvPr/>
        </p:nvSpPr>
        <p:spPr>
          <a:xfrm>
            <a:off x="204739" y="4077645"/>
            <a:ext cx="633507" cy="369332"/>
          </a:xfrm>
          <a:prstGeom prst="rect">
            <a:avLst/>
          </a:prstGeom>
          <a:noFill/>
        </p:spPr>
        <p:txBody>
          <a:bodyPr wrap="none" rtlCol="0">
            <a:spAutoFit/>
          </a:bodyPr>
          <a:lstStyle/>
          <a:p>
            <a:r>
              <a:rPr lang="en-US" altLang="zh-TW" b="1" dirty="0"/>
              <a:t>CMP</a:t>
            </a:r>
            <a:endParaRPr lang="zh-TW" altLang="en-US" b="1" dirty="0"/>
          </a:p>
        </p:txBody>
      </p:sp>
      <p:sp>
        <p:nvSpPr>
          <p:cNvPr id="10" name="TextBox 9"/>
          <p:cNvSpPr txBox="1"/>
          <p:nvPr/>
        </p:nvSpPr>
        <p:spPr>
          <a:xfrm>
            <a:off x="5340187" y="4077645"/>
            <a:ext cx="633507" cy="369332"/>
          </a:xfrm>
          <a:prstGeom prst="rect">
            <a:avLst/>
          </a:prstGeom>
          <a:noFill/>
        </p:spPr>
        <p:txBody>
          <a:bodyPr wrap="none" rtlCol="0">
            <a:spAutoFit/>
          </a:bodyPr>
          <a:lstStyle/>
          <a:p>
            <a:r>
              <a:rPr lang="en-US" altLang="zh-TW" b="1" dirty="0"/>
              <a:t>CMP</a:t>
            </a:r>
            <a:endParaRPr lang="zh-TW" altLang="en-US" b="1" dirty="0"/>
          </a:p>
        </p:txBody>
      </p:sp>
      <p:sp>
        <p:nvSpPr>
          <p:cNvPr id="11" name="Left Arrow 10"/>
          <p:cNvSpPr/>
          <p:nvPr/>
        </p:nvSpPr>
        <p:spPr>
          <a:xfrm rot="10800000">
            <a:off x="4956620" y="3256183"/>
            <a:ext cx="528112" cy="182913"/>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2041" y="2340176"/>
            <a:ext cx="4069025" cy="495533"/>
          </a:xfrm>
          <a:prstGeom prst="rect">
            <a:avLst/>
          </a:prstGeom>
        </p:spPr>
      </p:pic>
      <p:sp>
        <p:nvSpPr>
          <p:cNvPr id="14" name="Content Placeholder 2"/>
          <p:cNvSpPr txBox="1">
            <a:spLocks/>
          </p:cNvSpPr>
          <p:nvPr/>
        </p:nvSpPr>
        <p:spPr>
          <a:xfrm>
            <a:off x="688046" y="4854006"/>
            <a:ext cx="9417007" cy="1845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Scaling by maximum correlation value doesn’t work when there’s only one node left to add- revert to the original method.</a:t>
            </a:r>
          </a:p>
          <a:p>
            <a:pPr marL="0" indent="0">
              <a:buNone/>
            </a:pPr>
            <a:endParaRPr lang="en-US" altLang="zh-TW" dirty="0"/>
          </a:p>
          <a:p>
            <a:r>
              <a:rPr lang="en-US" altLang="zh-TW" dirty="0"/>
              <a:t>We’re still trying to find a more efficient way to model the null probability.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2382942479"/>
              </p:ext>
            </p:extLst>
          </p:nvPr>
        </p:nvGraphicFramePr>
        <p:xfrm>
          <a:off x="6298164" y="5182615"/>
          <a:ext cx="2975838" cy="731520"/>
        </p:xfrm>
        <a:graphic>
          <a:graphicData uri="http://schemas.openxmlformats.org/drawingml/2006/table">
            <a:tbl>
              <a:tblPr firstRow="1" bandRow="1">
                <a:tableStyleId>{5C22544A-7EE6-4342-B048-85BDC9FD1C3A}</a:tableStyleId>
              </a:tblPr>
              <a:tblGrid>
                <a:gridCol w="1487919">
                  <a:extLst>
                    <a:ext uri="{9D8B030D-6E8A-4147-A177-3AD203B41FA5}">
                      <a16:colId xmlns:a16="http://schemas.microsoft.com/office/drawing/2014/main" val="3501681464"/>
                    </a:ext>
                  </a:extLst>
                </a:gridCol>
                <a:gridCol w="1487919">
                  <a:extLst>
                    <a:ext uri="{9D8B030D-6E8A-4147-A177-3AD203B41FA5}">
                      <a16:colId xmlns:a16="http://schemas.microsoft.com/office/drawing/2014/main" val="4129217191"/>
                    </a:ext>
                  </a:extLst>
                </a:gridCol>
              </a:tblGrid>
              <a:tr h="270839">
                <a:tc>
                  <a:txBody>
                    <a:bodyPr/>
                    <a:lstStyle/>
                    <a:p>
                      <a:r>
                        <a:rPr lang="en-US" altLang="zh-TW" dirty="0" err="1"/>
                        <a:t>EryA</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1254504102"/>
                  </a:ext>
                </a:extLst>
              </a:tr>
              <a:tr h="270839">
                <a:tc>
                  <a:txBody>
                    <a:bodyPr/>
                    <a:lstStyle/>
                    <a:p>
                      <a:r>
                        <a:rPr lang="en-US" altLang="zh-TW" dirty="0"/>
                        <a:t>1</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678405926"/>
                  </a:ext>
                </a:extLst>
              </a:tr>
            </a:tbl>
          </a:graphicData>
        </a:graphic>
      </p:graphicFrame>
      <p:sp>
        <p:nvSpPr>
          <p:cNvPr id="16" name="TextBox 15"/>
          <p:cNvSpPr txBox="1"/>
          <p:nvPr/>
        </p:nvSpPr>
        <p:spPr>
          <a:xfrm>
            <a:off x="5467113" y="5389296"/>
            <a:ext cx="633507" cy="369332"/>
          </a:xfrm>
          <a:prstGeom prst="rect">
            <a:avLst/>
          </a:prstGeom>
          <a:noFill/>
        </p:spPr>
        <p:txBody>
          <a:bodyPr wrap="none" rtlCol="0">
            <a:spAutoFit/>
          </a:bodyPr>
          <a:lstStyle/>
          <a:p>
            <a:r>
              <a:rPr lang="en-US" altLang="zh-TW" b="1" dirty="0"/>
              <a:t>CMP</a:t>
            </a:r>
            <a:endParaRPr lang="zh-TW" altLang="en-US" b="1" dirty="0"/>
          </a:p>
        </p:txBody>
      </p:sp>
    </p:spTree>
    <p:extLst>
      <p:ext uri="{BB962C8B-B14F-4D97-AF65-F5344CB8AC3E}">
        <p14:creationId xmlns:p14="http://schemas.microsoft.com/office/powerpoint/2010/main" val="3467229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46190"/>
            <a:ext cx="8596668" cy="5117288"/>
          </a:xfrm>
        </p:spPr>
        <p:txBody>
          <a:bodyPr>
            <a:normAutofit/>
          </a:bodyPr>
          <a:lstStyle/>
          <a:p>
            <a:pPr>
              <a:buFont typeface="Wingdings" panose="05000000000000000000" pitchFamily="2" charset="2"/>
              <a:buChar char="n"/>
            </a:pPr>
            <a:r>
              <a:rPr lang="en-US" altLang="zh-TW" sz="2400" dirty="0"/>
              <a:t>Tree Representation</a:t>
            </a:r>
          </a:p>
          <a:p>
            <a:pPr>
              <a:buFont typeface="Wingdings" panose="05000000000000000000" pitchFamily="2" charset="2"/>
              <a:buChar char="n"/>
            </a:pPr>
            <a:r>
              <a:rPr lang="en-US" altLang="zh-TW" sz="2400" dirty="0">
                <a:solidFill>
                  <a:schemeClr val="tx1"/>
                </a:solidFill>
              </a:rPr>
              <a:t>Scoring a Tree</a:t>
            </a:r>
          </a:p>
          <a:p>
            <a:pPr>
              <a:buFont typeface="Wingdings" panose="05000000000000000000" pitchFamily="2" charset="2"/>
              <a:buChar char="n"/>
            </a:pPr>
            <a:r>
              <a:rPr lang="en-US" altLang="zh-TW" sz="2400" dirty="0">
                <a:solidFill>
                  <a:schemeClr val="tx1"/>
                </a:solidFill>
              </a:rPr>
              <a:t>Monte Carlo Simulations</a:t>
            </a:r>
          </a:p>
          <a:p>
            <a:pPr>
              <a:buFont typeface="Wingdings" panose="05000000000000000000" pitchFamily="2" charset="2"/>
              <a:buChar char="n"/>
            </a:pPr>
            <a:r>
              <a:rPr lang="en-US" altLang="zh-TW" sz="2400" b="1" dirty="0">
                <a:solidFill>
                  <a:srgbClr val="FF0000"/>
                </a:solidFill>
              </a:rPr>
              <a:t>Tree Generation</a:t>
            </a:r>
          </a:p>
          <a:p>
            <a:pPr lvl="1">
              <a:buFont typeface="Wingdings" panose="05000000000000000000" pitchFamily="2" charset="2"/>
              <a:buChar char="n"/>
            </a:pPr>
            <a:r>
              <a:rPr lang="en-US" altLang="zh-TW" sz="2200" dirty="0">
                <a:solidFill>
                  <a:schemeClr val="tx1"/>
                </a:solidFill>
              </a:rPr>
              <a:t>Choosing the Root Node</a:t>
            </a:r>
          </a:p>
          <a:p>
            <a:pPr lvl="1">
              <a:buFont typeface="Wingdings" panose="05000000000000000000" pitchFamily="2" charset="2"/>
              <a:buChar char="n"/>
            </a:pPr>
            <a:r>
              <a:rPr lang="en-US" altLang="zh-TW" sz="2200" dirty="0">
                <a:solidFill>
                  <a:schemeClr val="tx1"/>
                </a:solidFill>
              </a:rPr>
              <a:t>Adding Children</a:t>
            </a:r>
          </a:p>
          <a:p>
            <a:pPr lvl="1">
              <a:buFont typeface="Wingdings" panose="05000000000000000000" pitchFamily="2" charset="2"/>
              <a:buChar char="n"/>
            </a:pPr>
            <a:r>
              <a:rPr lang="en-US" altLang="zh-TW" sz="2200" b="1" dirty="0">
                <a:solidFill>
                  <a:srgbClr val="FF0000"/>
                </a:solidFill>
              </a:rPr>
              <a:t>Growing the Tree</a:t>
            </a:r>
          </a:p>
          <a:p>
            <a:pPr>
              <a:buFont typeface="Wingdings" panose="05000000000000000000" pitchFamily="2" charset="2"/>
              <a:buChar char="n"/>
            </a:pPr>
            <a:r>
              <a:rPr lang="en-US" altLang="zh-TW" sz="2400" dirty="0">
                <a:solidFill>
                  <a:schemeClr val="tx1"/>
                </a:solidFill>
              </a:rPr>
              <a:t>Demonstration</a:t>
            </a:r>
          </a:p>
          <a:p>
            <a:pPr>
              <a:buFont typeface="Wingdings" panose="05000000000000000000" pitchFamily="2" charset="2"/>
              <a:buChar char="n"/>
            </a:pPr>
            <a:r>
              <a:rPr lang="en-US" altLang="zh-TW" sz="2400" dirty="0">
                <a:solidFill>
                  <a:schemeClr val="tx1"/>
                </a:solidFill>
              </a:rPr>
              <a:t>Results using 5 node Dataset</a:t>
            </a:r>
          </a:p>
          <a:p>
            <a:pPr>
              <a:buFont typeface="Wingdings" panose="05000000000000000000" pitchFamily="2" charset="2"/>
              <a:buChar char="n"/>
            </a:pPr>
            <a:r>
              <a:rPr lang="en-US" altLang="zh-TW" sz="2400" dirty="0">
                <a:solidFill>
                  <a:schemeClr val="tx1"/>
                </a:solidFill>
              </a:rPr>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312215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509" y="161731"/>
            <a:ext cx="9265298" cy="1191208"/>
          </a:xfrm>
        </p:spPr>
        <p:txBody>
          <a:bodyPr>
            <a:normAutofit/>
          </a:bodyPr>
          <a:lstStyle/>
          <a:p>
            <a:r>
              <a:rPr lang="en-US" altLang="zh-TW" b="1" dirty="0"/>
              <a:t>The Basic Repeat Element of </a:t>
            </a:r>
            <a:r>
              <a:rPr lang="en-US" altLang="zh-TW" sz="3200" b="1" dirty="0"/>
              <a:t>Chromatin</a:t>
            </a:r>
            <a:r>
              <a:rPr lang="en-US" altLang="zh-TW" b="1" dirty="0"/>
              <a:t> is the Nucleosome</a:t>
            </a:r>
            <a:endParaRPr lang="zh-TW" altLang="en-US"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180" y="1187171"/>
            <a:ext cx="5533957" cy="5447489"/>
          </a:xfrm>
        </p:spPr>
      </p:pic>
      <p:sp>
        <p:nvSpPr>
          <p:cNvPr id="8" name="TextBox 7"/>
          <p:cNvSpPr txBox="1"/>
          <p:nvPr/>
        </p:nvSpPr>
        <p:spPr>
          <a:xfrm>
            <a:off x="2876549" y="6265328"/>
            <a:ext cx="1466851" cy="369332"/>
          </a:xfrm>
          <a:prstGeom prst="rect">
            <a:avLst/>
          </a:prstGeom>
          <a:solidFill>
            <a:schemeClr val="bg1"/>
          </a:solidFill>
        </p:spPr>
        <p:txBody>
          <a:bodyPr wrap="square" rtlCol="0">
            <a:spAutoFit/>
          </a:bodyPr>
          <a:lstStyle/>
          <a:p>
            <a:r>
              <a:rPr lang="en-US" altLang="zh-TW" dirty="0">
                <a:solidFill>
                  <a:srgbClr val="FF0000"/>
                </a:solidFill>
              </a:rPr>
              <a:t>Nucleosome</a:t>
            </a:r>
            <a:endParaRPr lang="zh-TW" altLang="en-US" dirty="0">
              <a:solidFill>
                <a:srgbClr val="FF0000"/>
              </a:solidFill>
            </a:endParaRPr>
          </a:p>
        </p:txBody>
      </p:sp>
      <p:sp>
        <p:nvSpPr>
          <p:cNvPr id="9" name="TextBox 8"/>
          <p:cNvSpPr txBox="1"/>
          <p:nvPr/>
        </p:nvSpPr>
        <p:spPr>
          <a:xfrm>
            <a:off x="6249046" y="6265328"/>
            <a:ext cx="5431131" cy="523220"/>
          </a:xfrm>
          <a:prstGeom prst="rect">
            <a:avLst/>
          </a:prstGeom>
          <a:noFill/>
        </p:spPr>
        <p:txBody>
          <a:bodyPr wrap="square" rtlCol="0">
            <a:spAutoFit/>
          </a:bodyPr>
          <a:lstStyle/>
          <a:p>
            <a:r>
              <a:rPr lang="en-US" altLang="zh-TW" sz="1400" dirty="0">
                <a:solidFill>
                  <a:schemeClr val="bg1">
                    <a:lumMod val="50000"/>
                  </a:schemeClr>
                </a:solidFill>
              </a:rPr>
              <a:t>Rosa S, Shaw P. Insights into Chromatin Structure and Dynamics in Plants. </a:t>
            </a:r>
            <a:r>
              <a:rPr lang="en-US" altLang="zh-TW" sz="1400" i="1" dirty="0">
                <a:solidFill>
                  <a:schemeClr val="bg1">
                    <a:lumMod val="50000"/>
                  </a:schemeClr>
                </a:solidFill>
              </a:rPr>
              <a:t>Biology</a:t>
            </a:r>
            <a:r>
              <a:rPr lang="en-US" altLang="zh-TW" sz="1400" dirty="0">
                <a:solidFill>
                  <a:schemeClr val="bg1">
                    <a:lumMod val="50000"/>
                  </a:schemeClr>
                </a:solidFill>
              </a:rPr>
              <a:t>. 2013; 2(4):1378-1410.</a:t>
            </a:r>
            <a:endParaRPr lang="zh-TW" altLang="en-US" sz="1400" dirty="0">
              <a:solidFill>
                <a:schemeClr val="bg1">
                  <a:lumMod val="50000"/>
                </a:schemeClr>
              </a:solidFill>
            </a:endParaRPr>
          </a:p>
        </p:txBody>
      </p:sp>
    </p:spTree>
    <p:extLst>
      <p:ext uri="{BB962C8B-B14F-4D97-AF65-F5344CB8AC3E}">
        <p14:creationId xmlns:p14="http://schemas.microsoft.com/office/powerpoint/2010/main" val="3777347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445" y="218824"/>
            <a:ext cx="8596668" cy="779122"/>
          </a:xfrm>
        </p:spPr>
        <p:txBody>
          <a:bodyPr/>
          <a:lstStyle/>
          <a:p>
            <a:r>
              <a:rPr lang="en-US" altLang="zh-TW" b="1" dirty="0"/>
              <a:t>Growing the Tree: Enlarging the Matrix</a:t>
            </a:r>
            <a:endParaRPr lang="zh-TW" altLang="en-US" b="1" dirty="0"/>
          </a:p>
        </p:txBody>
      </p:sp>
      <p:sp>
        <p:nvSpPr>
          <p:cNvPr id="7" name="Content Placeholder 6"/>
          <p:cNvSpPr>
            <a:spLocks noGrp="1"/>
          </p:cNvSpPr>
          <p:nvPr>
            <p:ph idx="1"/>
          </p:nvPr>
        </p:nvSpPr>
        <p:spPr>
          <a:xfrm>
            <a:off x="714523" y="1143786"/>
            <a:ext cx="5770253" cy="3161829"/>
          </a:xfrm>
        </p:spPr>
        <p:txBody>
          <a:bodyPr>
            <a:normAutofit lnSpcReduction="10000"/>
          </a:bodyPr>
          <a:lstStyle/>
          <a:p>
            <a:r>
              <a:rPr lang="en-US" altLang="zh-TW" dirty="0"/>
              <a:t>Initialize the adjacency matrix (</a:t>
            </a:r>
            <a:r>
              <a:rPr lang="en-US" altLang="zh-TW" dirty="0" err="1"/>
              <a:t>adj.m</a:t>
            </a:r>
            <a:r>
              <a:rPr lang="en-US" altLang="zh-TW" dirty="0"/>
              <a:t>) with the root node.</a:t>
            </a:r>
          </a:p>
          <a:p>
            <a:r>
              <a:rPr lang="en-US" altLang="zh-TW" dirty="0"/>
              <a:t>Calculate probabilities of adding edges to the root node.</a:t>
            </a:r>
          </a:p>
          <a:p>
            <a:r>
              <a:rPr lang="en-US" altLang="zh-TW" dirty="0"/>
              <a:t>Enlarge </a:t>
            </a:r>
            <a:r>
              <a:rPr lang="en-US" altLang="zh-TW" dirty="0" err="1"/>
              <a:t>adj.m</a:t>
            </a:r>
            <a:r>
              <a:rPr lang="en-US" altLang="zh-TW" dirty="0"/>
              <a:t> with the selected children and assign edges to them (0 -&gt; 1)</a:t>
            </a:r>
          </a:p>
          <a:p>
            <a:r>
              <a:rPr lang="en-US" altLang="zh-TW" dirty="0"/>
              <a:t>Move on to the children and compute probabilities of adding edges to them.</a:t>
            </a:r>
          </a:p>
          <a:p>
            <a:r>
              <a:rPr lang="en-US" altLang="zh-TW" dirty="0"/>
              <a:t>Continue until all nodes are incorporated into </a:t>
            </a:r>
            <a:r>
              <a:rPr lang="en-US" altLang="zh-TW" dirty="0" err="1"/>
              <a:t>adj.m</a:t>
            </a:r>
            <a:r>
              <a:rPr lang="en-US" altLang="zh-TW" dirty="0"/>
              <a:t> </a:t>
            </a:r>
            <a:endParaRPr lang="zh-TW" alt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851" y="2046356"/>
            <a:ext cx="5002254" cy="1382689"/>
          </a:xfrm>
          <a:prstGeom prst="rect">
            <a:avLst/>
          </a:prstGeom>
        </p:spPr>
      </p:pic>
      <p:sp>
        <p:nvSpPr>
          <p:cNvPr id="20" name="Oval 19"/>
          <p:cNvSpPr/>
          <p:nvPr/>
        </p:nvSpPr>
        <p:spPr>
          <a:xfrm>
            <a:off x="374242" y="4661120"/>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MPP</a:t>
            </a:r>
            <a:endParaRPr lang="zh-TW" altLang="en-US" dirty="0">
              <a:solidFill>
                <a:srgbClr val="FF0000"/>
              </a:solidFill>
            </a:endParaRPr>
          </a:p>
        </p:txBody>
      </p:sp>
      <p:sp>
        <p:nvSpPr>
          <p:cNvPr id="34" name="Oval 33"/>
          <p:cNvSpPr/>
          <p:nvPr/>
        </p:nvSpPr>
        <p:spPr>
          <a:xfrm>
            <a:off x="8265111" y="4065068"/>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MPP</a:t>
            </a:r>
            <a:endParaRPr lang="zh-TW" altLang="en-US" dirty="0"/>
          </a:p>
        </p:txBody>
      </p:sp>
      <p:sp>
        <p:nvSpPr>
          <p:cNvPr id="35" name="Left Arrow 34"/>
          <p:cNvSpPr/>
          <p:nvPr/>
        </p:nvSpPr>
        <p:spPr>
          <a:xfrm rot="16200000">
            <a:off x="8626173" y="4777840"/>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Oval 35"/>
          <p:cNvSpPr/>
          <p:nvPr/>
        </p:nvSpPr>
        <p:spPr>
          <a:xfrm>
            <a:off x="8277314" y="5087756"/>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CMP</a:t>
            </a:r>
            <a:endParaRPr lang="zh-TW" altLang="en-US" dirty="0">
              <a:solidFill>
                <a:srgbClr val="FF0000"/>
              </a:solidFill>
            </a:endParaRPr>
          </a:p>
        </p:txBody>
      </p:sp>
      <p:cxnSp>
        <p:nvCxnSpPr>
          <p:cNvPr id="37" name="Straight Arrow Connector 36"/>
          <p:cNvCxnSpPr/>
          <p:nvPr/>
        </p:nvCxnSpPr>
        <p:spPr>
          <a:xfrm flipH="1">
            <a:off x="474500" y="5293112"/>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p:cNvCxnSpPr/>
          <p:nvPr/>
        </p:nvCxnSpPr>
        <p:spPr>
          <a:xfrm>
            <a:off x="1131212" y="5293112"/>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61040" y="5626273"/>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40" name="TextBox 39"/>
          <p:cNvSpPr txBox="1"/>
          <p:nvPr/>
        </p:nvSpPr>
        <p:spPr>
          <a:xfrm>
            <a:off x="1239871" y="5626273"/>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graphicFrame>
        <p:nvGraphicFramePr>
          <p:cNvPr id="41" name="Content Placeholder 3"/>
          <p:cNvGraphicFramePr>
            <a:graphicFrameLocks/>
          </p:cNvGraphicFramePr>
          <p:nvPr>
            <p:extLst>
              <p:ext uri="{D42A27DB-BD31-4B8C-83A1-F6EECF244321}">
                <p14:modId xmlns:p14="http://schemas.microsoft.com/office/powerpoint/2010/main" val="584125568"/>
              </p:ext>
            </p:extLst>
          </p:nvPr>
        </p:nvGraphicFramePr>
        <p:xfrm>
          <a:off x="1506554" y="4541778"/>
          <a:ext cx="1431384" cy="1186028"/>
        </p:xfrm>
        <a:graphic>
          <a:graphicData uri="http://schemas.openxmlformats.org/drawingml/2006/table">
            <a:tbl>
              <a:tblPr bandRow="1">
                <a:tableStyleId>{073A0DAA-6AF3-43AB-8588-CEC1D06C72B9}</a:tableStyleId>
              </a:tblPr>
              <a:tblGrid>
                <a:gridCol w="715692">
                  <a:extLst>
                    <a:ext uri="{9D8B030D-6E8A-4147-A177-3AD203B41FA5}">
                      <a16:colId xmlns:a16="http://schemas.microsoft.com/office/drawing/2014/main" val="2937726142"/>
                    </a:ext>
                  </a:extLst>
                </a:gridCol>
                <a:gridCol w="715692">
                  <a:extLst>
                    <a:ext uri="{9D8B030D-6E8A-4147-A177-3AD203B41FA5}">
                      <a16:colId xmlns:a16="http://schemas.microsoft.com/office/drawing/2014/main" val="3043110907"/>
                    </a:ext>
                  </a:extLst>
                </a:gridCol>
              </a:tblGrid>
              <a:tr h="593014">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MPP</a:t>
                      </a:r>
                      <a:endParaRPr lang="zh-TW" altLang="en-US" dirty="0"/>
                    </a:p>
                  </a:txBody>
                  <a:tcPr/>
                </a:tc>
                <a:extLst>
                  <a:ext uri="{0D108BD9-81ED-4DB2-BD59-A6C34878D82A}">
                    <a16:rowId xmlns:a16="http://schemas.microsoft.com/office/drawing/2014/main" val="3031944750"/>
                  </a:ext>
                </a:extLst>
              </a:tr>
              <a:tr h="593014">
                <a:tc>
                  <a:txBody>
                    <a:bodyPr/>
                    <a:lstStyle/>
                    <a:p>
                      <a:pPr algn="ctr"/>
                      <a:r>
                        <a:rPr lang="en-US" altLang="zh-TW" dirty="0"/>
                        <a:t>MPP</a:t>
                      </a:r>
                      <a:endParaRPr lang="zh-TW" altLang="en-US" dirty="0"/>
                    </a:p>
                  </a:txBody>
                  <a:tcPr/>
                </a:tc>
                <a:tc>
                  <a:txBody>
                    <a:bodyPr/>
                    <a:lstStyle/>
                    <a:p>
                      <a:pPr algn="ctr"/>
                      <a:r>
                        <a:rPr lang="en-US" altLang="zh-TW" sz="2000" baseline="0" dirty="0"/>
                        <a:t>0</a:t>
                      </a:r>
                      <a:endParaRPr lang="zh-TW" altLang="en-US" sz="2000" dirty="0"/>
                    </a:p>
                  </a:txBody>
                  <a:tcPr/>
                </a:tc>
                <a:extLst>
                  <a:ext uri="{0D108BD9-81ED-4DB2-BD59-A6C34878D82A}">
                    <a16:rowId xmlns:a16="http://schemas.microsoft.com/office/drawing/2014/main" val="3869395505"/>
                  </a:ext>
                </a:extLst>
              </a:tr>
            </a:tbl>
          </a:graphicData>
        </a:graphic>
      </p:graphicFrame>
      <p:sp>
        <p:nvSpPr>
          <p:cNvPr id="42" name="Left Arrow 41"/>
          <p:cNvSpPr/>
          <p:nvPr/>
        </p:nvSpPr>
        <p:spPr>
          <a:xfrm rot="10800000">
            <a:off x="3165199" y="5231344"/>
            <a:ext cx="528112" cy="182913"/>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43" name="Content Placeholder 3"/>
          <p:cNvGraphicFramePr>
            <a:graphicFrameLocks/>
          </p:cNvGraphicFramePr>
          <p:nvPr>
            <p:extLst>
              <p:ext uri="{D42A27DB-BD31-4B8C-83A1-F6EECF244321}">
                <p14:modId xmlns:p14="http://schemas.microsoft.com/office/powerpoint/2010/main" val="909952362"/>
              </p:ext>
            </p:extLst>
          </p:nvPr>
        </p:nvGraphicFramePr>
        <p:xfrm>
          <a:off x="4830822" y="4065068"/>
          <a:ext cx="2495073" cy="2176566"/>
        </p:xfrm>
        <a:graphic>
          <a:graphicData uri="http://schemas.openxmlformats.org/drawingml/2006/table">
            <a:tbl>
              <a:tblPr bandRow="1">
                <a:tableStyleId>{073A0DAA-6AF3-43AB-8588-CEC1D06C72B9}</a:tableStyleId>
              </a:tblPr>
              <a:tblGrid>
                <a:gridCol w="831691">
                  <a:extLst>
                    <a:ext uri="{9D8B030D-6E8A-4147-A177-3AD203B41FA5}">
                      <a16:colId xmlns:a16="http://schemas.microsoft.com/office/drawing/2014/main" val="2937726142"/>
                    </a:ext>
                  </a:extLst>
                </a:gridCol>
                <a:gridCol w="831691">
                  <a:extLst>
                    <a:ext uri="{9D8B030D-6E8A-4147-A177-3AD203B41FA5}">
                      <a16:colId xmlns:a16="http://schemas.microsoft.com/office/drawing/2014/main" val="3043110907"/>
                    </a:ext>
                  </a:extLst>
                </a:gridCol>
                <a:gridCol w="831691">
                  <a:extLst>
                    <a:ext uri="{9D8B030D-6E8A-4147-A177-3AD203B41FA5}">
                      <a16:colId xmlns:a16="http://schemas.microsoft.com/office/drawing/2014/main" val="1537725290"/>
                    </a:ext>
                  </a:extLst>
                </a:gridCol>
              </a:tblGrid>
              <a:tr h="736865">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MPP</a:t>
                      </a:r>
                      <a:endParaRPr lang="zh-TW" altLang="en-US" dirty="0"/>
                    </a:p>
                  </a:txBody>
                  <a:tcPr/>
                </a:tc>
                <a:tc>
                  <a:txBody>
                    <a:bodyPr/>
                    <a:lstStyle/>
                    <a:p>
                      <a:pPr algn="ctr"/>
                      <a:r>
                        <a:rPr lang="en-US" altLang="zh-TW" dirty="0"/>
                        <a:t>CMP</a:t>
                      </a:r>
                      <a:endParaRPr lang="zh-TW" altLang="en-US" dirty="0"/>
                    </a:p>
                  </a:txBody>
                  <a:tcPr/>
                </a:tc>
                <a:extLst>
                  <a:ext uri="{0D108BD9-81ED-4DB2-BD59-A6C34878D82A}">
                    <a16:rowId xmlns:a16="http://schemas.microsoft.com/office/drawing/2014/main" val="3031944750"/>
                  </a:ext>
                </a:extLst>
              </a:tr>
              <a:tr h="757018">
                <a:tc>
                  <a:txBody>
                    <a:bodyPr/>
                    <a:lstStyle/>
                    <a:p>
                      <a:pPr algn="ctr"/>
                      <a:r>
                        <a:rPr lang="en-US" altLang="zh-TW" dirty="0"/>
                        <a:t>MPP</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3869395505"/>
                  </a:ext>
                </a:extLst>
              </a:tr>
              <a:tr h="682683">
                <a:tc>
                  <a:txBody>
                    <a:bodyPr/>
                    <a:lstStyle/>
                    <a:p>
                      <a:pPr algn="ctr"/>
                      <a:r>
                        <a:rPr lang="en-US" altLang="zh-TW" dirty="0"/>
                        <a:t>CMP</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868783090"/>
                  </a:ext>
                </a:extLst>
              </a:tr>
            </a:tbl>
          </a:graphicData>
        </a:graphic>
      </p:graphicFrame>
      <p:sp>
        <p:nvSpPr>
          <p:cNvPr id="44" name="Left Arrow 43"/>
          <p:cNvSpPr/>
          <p:nvPr/>
        </p:nvSpPr>
        <p:spPr>
          <a:xfrm rot="10800000">
            <a:off x="7445727" y="5240749"/>
            <a:ext cx="528112" cy="182913"/>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5" name="Straight Arrow Connector 44"/>
          <p:cNvCxnSpPr/>
          <p:nvPr/>
        </p:nvCxnSpPr>
        <p:spPr>
          <a:xfrm flipH="1">
            <a:off x="8395193" y="5682509"/>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Arrow Connector 45"/>
          <p:cNvCxnSpPr/>
          <p:nvPr/>
        </p:nvCxnSpPr>
        <p:spPr>
          <a:xfrm>
            <a:off x="9075668" y="5672922"/>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TextBox 46"/>
          <p:cNvSpPr txBox="1"/>
          <p:nvPr/>
        </p:nvSpPr>
        <p:spPr>
          <a:xfrm>
            <a:off x="8187488" y="6004044"/>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48" name="TextBox 47"/>
          <p:cNvSpPr txBox="1"/>
          <p:nvPr/>
        </p:nvSpPr>
        <p:spPr>
          <a:xfrm>
            <a:off x="9212649" y="5954129"/>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49" name="Oval 48"/>
          <p:cNvSpPr/>
          <p:nvPr/>
        </p:nvSpPr>
        <p:spPr>
          <a:xfrm>
            <a:off x="3613498" y="4429117"/>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MPP</a:t>
            </a:r>
            <a:endParaRPr lang="zh-TW" altLang="en-US" dirty="0"/>
          </a:p>
        </p:txBody>
      </p:sp>
      <p:sp>
        <p:nvSpPr>
          <p:cNvPr id="50" name="Left Arrow 49"/>
          <p:cNvSpPr/>
          <p:nvPr/>
        </p:nvSpPr>
        <p:spPr>
          <a:xfrm rot="16200000">
            <a:off x="3974559" y="5165711"/>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Oval 50"/>
          <p:cNvSpPr/>
          <p:nvPr/>
        </p:nvSpPr>
        <p:spPr>
          <a:xfrm>
            <a:off x="3613498" y="5499463"/>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CMP</a:t>
            </a:r>
            <a:endParaRPr lang="zh-TW" altLang="en-US" dirty="0"/>
          </a:p>
        </p:txBody>
      </p:sp>
      <p:sp>
        <p:nvSpPr>
          <p:cNvPr id="4" name="Rectangle 3"/>
          <p:cNvSpPr/>
          <p:nvPr/>
        </p:nvSpPr>
        <p:spPr>
          <a:xfrm>
            <a:off x="6653851" y="3191667"/>
            <a:ext cx="5002254" cy="2373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Rectangle 55"/>
          <p:cNvSpPr/>
          <p:nvPr/>
        </p:nvSpPr>
        <p:spPr>
          <a:xfrm>
            <a:off x="6653851" y="2273795"/>
            <a:ext cx="5002254" cy="2373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86864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907"/>
            <a:ext cx="8596668" cy="779122"/>
          </a:xfrm>
        </p:spPr>
        <p:txBody>
          <a:bodyPr/>
          <a:lstStyle/>
          <a:p>
            <a:r>
              <a:rPr lang="en-US" altLang="zh-TW" b="1" dirty="0"/>
              <a:t>Randomizing the Order of Edge Adding</a:t>
            </a:r>
            <a:endParaRPr lang="zh-TW" altLang="en-US" b="1" dirty="0"/>
          </a:p>
        </p:txBody>
      </p:sp>
      <p:sp>
        <p:nvSpPr>
          <p:cNvPr id="7" name="Content Placeholder 6"/>
          <p:cNvSpPr>
            <a:spLocks noGrp="1"/>
          </p:cNvSpPr>
          <p:nvPr>
            <p:ph idx="1"/>
          </p:nvPr>
        </p:nvSpPr>
        <p:spPr>
          <a:xfrm>
            <a:off x="3997695" y="1310038"/>
            <a:ext cx="5958068" cy="1881031"/>
          </a:xfrm>
        </p:spPr>
        <p:txBody>
          <a:bodyPr>
            <a:normAutofit/>
          </a:bodyPr>
          <a:lstStyle/>
          <a:p>
            <a:r>
              <a:rPr lang="en-US" altLang="zh-TW" sz="2000" dirty="0"/>
              <a:t>Which node do we start adding edges to?</a:t>
            </a:r>
          </a:p>
          <a:p>
            <a:r>
              <a:rPr lang="en-US" altLang="zh-TW" sz="2000" dirty="0"/>
              <a:t>Need to randomize the order of nodes on the same level to avoid biases and maintain a balanced tree.</a:t>
            </a:r>
          </a:p>
          <a:p>
            <a:r>
              <a:rPr lang="en-US" altLang="zh-TW" sz="2000" dirty="0"/>
              <a:t>Implementation: queue-like data structure</a:t>
            </a:r>
          </a:p>
          <a:p>
            <a:endParaRPr lang="zh-TW" altLang="en-US" dirty="0"/>
          </a:p>
        </p:txBody>
      </p:sp>
      <p:sp>
        <p:nvSpPr>
          <p:cNvPr id="3" name="Oval 2"/>
          <p:cNvSpPr/>
          <p:nvPr/>
        </p:nvSpPr>
        <p:spPr>
          <a:xfrm>
            <a:off x="1932137" y="2365300"/>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6" name="Oval 5"/>
          <p:cNvSpPr/>
          <p:nvPr/>
        </p:nvSpPr>
        <p:spPr>
          <a:xfrm>
            <a:off x="1043470" y="3494313"/>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8" name="Oval 7"/>
          <p:cNvSpPr/>
          <p:nvPr/>
        </p:nvSpPr>
        <p:spPr>
          <a:xfrm>
            <a:off x="2863774" y="3494312"/>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9" name="Oval 8"/>
          <p:cNvSpPr/>
          <p:nvPr/>
        </p:nvSpPr>
        <p:spPr>
          <a:xfrm>
            <a:off x="1502456" y="4629306"/>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E</a:t>
            </a:r>
            <a:endParaRPr lang="zh-TW" altLang="en-US" dirty="0">
              <a:solidFill>
                <a:srgbClr val="FF0000"/>
              </a:solidFill>
            </a:endParaRPr>
          </a:p>
        </p:txBody>
      </p:sp>
      <p:sp>
        <p:nvSpPr>
          <p:cNvPr id="10" name="Oval 9"/>
          <p:cNvSpPr/>
          <p:nvPr/>
        </p:nvSpPr>
        <p:spPr>
          <a:xfrm>
            <a:off x="419703" y="4601587"/>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D</a:t>
            </a:r>
            <a:endParaRPr lang="zh-TW" altLang="en-US" dirty="0">
              <a:solidFill>
                <a:srgbClr val="FF0000"/>
              </a:solidFill>
            </a:endParaRPr>
          </a:p>
        </p:txBody>
      </p:sp>
      <p:sp>
        <p:nvSpPr>
          <p:cNvPr id="11" name="Oval 10"/>
          <p:cNvSpPr/>
          <p:nvPr/>
        </p:nvSpPr>
        <p:spPr>
          <a:xfrm>
            <a:off x="2405534" y="4632277"/>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F</a:t>
            </a:r>
            <a:endParaRPr lang="zh-TW" altLang="en-US" dirty="0">
              <a:solidFill>
                <a:srgbClr val="FF0000"/>
              </a:solidFill>
            </a:endParaRPr>
          </a:p>
        </p:txBody>
      </p:sp>
      <p:sp>
        <p:nvSpPr>
          <p:cNvPr id="12" name="Oval 11"/>
          <p:cNvSpPr/>
          <p:nvPr/>
        </p:nvSpPr>
        <p:spPr>
          <a:xfrm>
            <a:off x="3491388" y="4614271"/>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G</a:t>
            </a:r>
            <a:endParaRPr lang="zh-TW" altLang="en-US" dirty="0">
              <a:solidFill>
                <a:srgbClr val="FF0000"/>
              </a:solidFill>
            </a:endParaRPr>
          </a:p>
        </p:txBody>
      </p:sp>
      <p:sp>
        <p:nvSpPr>
          <p:cNvPr id="13" name="Left Arrow 12"/>
          <p:cNvSpPr/>
          <p:nvPr/>
        </p:nvSpPr>
        <p:spPr>
          <a:xfrm rot="14008108">
            <a:off x="2616648" y="3131914"/>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Left Arrow 13"/>
          <p:cNvSpPr/>
          <p:nvPr/>
        </p:nvSpPr>
        <p:spPr>
          <a:xfrm rot="17830639">
            <a:off x="1620479" y="3172393"/>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 name="Left Arrow 14"/>
          <p:cNvSpPr/>
          <p:nvPr/>
        </p:nvSpPr>
        <p:spPr>
          <a:xfrm rot="14135864">
            <a:off x="3464046" y="4248712"/>
            <a:ext cx="393581" cy="279418"/>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Left Arrow 15"/>
          <p:cNvSpPr/>
          <p:nvPr/>
        </p:nvSpPr>
        <p:spPr>
          <a:xfrm rot="17777010">
            <a:off x="2694293" y="4263916"/>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Left Arrow 16"/>
          <p:cNvSpPr/>
          <p:nvPr/>
        </p:nvSpPr>
        <p:spPr>
          <a:xfrm rot="14614973">
            <a:off x="1603960" y="4250665"/>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Left Arrow 17"/>
          <p:cNvSpPr/>
          <p:nvPr/>
        </p:nvSpPr>
        <p:spPr>
          <a:xfrm rot="17812397">
            <a:off x="818908" y="4267930"/>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5" name="Table 4"/>
          <p:cNvGraphicFramePr>
            <a:graphicFrameLocks noGrp="1"/>
          </p:cNvGraphicFramePr>
          <p:nvPr>
            <p:extLst>
              <p:ext uri="{D42A27DB-BD31-4B8C-83A1-F6EECF244321}">
                <p14:modId xmlns:p14="http://schemas.microsoft.com/office/powerpoint/2010/main" val="3618512298"/>
              </p:ext>
            </p:extLst>
          </p:nvPr>
        </p:nvGraphicFramePr>
        <p:xfrm>
          <a:off x="5174870" y="3355347"/>
          <a:ext cx="3702168" cy="365760"/>
        </p:xfrm>
        <a:graphic>
          <a:graphicData uri="http://schemas.openxmlformats.org/drawingml/2006/table">
            <a:tbl>
              <a:tblPr firstRow="1" bandRow="1">
                <a:tableStyleId>{5C22544A-7EE6-4342-B048-85BDC9FD1C3A}</a:tableStyleId>
              </a:tblPr>
              <a:tblGrid>
                <a:gridCol w="925542">
                  <a:extLst>
                    <a:ext uri="{9D8B030D-6E8A-4147-A177-3AD203B41FA5}">
                      <a16:colId xmlns:a16="http://schemas.microsoft.com/office/drawing/2014/main" val="933927799"/>
                    </a:ext>
                  </a:extLst>
                </a:gridCol>
                <a:gridCol w="925542">
                  <a:extLst>
                    <a:ext uri="{9D8B030D-6E8A-4147-A177-3AD203B41FA5}">
                      <a16:colId xmlns:a16="http://schemas.microsoft.com/office/drawing/2014/main" val="3714016922"/>
                    </a:ext>
                  </a:extLst>
                </a:gridCol>
                <a:gridCol w="925542">
                  <a:extLst>
                    <a:ext uri="{9D8B030D-6E8A-4147-A177-3AD203B41FA5}">
                      <a16:colId xmlns:a16="http://schemas.microsoft.com/office/drawing/2014/main" val="3214729123"/>
                    </a:ext>
                  </a:extLst>
                </a:gridCol>
                <a:gridCol w="925542">
                  <a:extLst>
                    <a:ext uri="{9D8B030D-6E8A-4147-A177-3AD203B41FA5}">
                      <a16:colId xmlns:a16="http://schemas.microsoft.com/office/drawing/2014/main" val="369434220"/>
                    </a:ext>
                  </a:extLst>
                </a:gridCol>
              </a:tblGrid>
              <a:tr h="277710">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tc>
                  <a:txBody>
                    <a:bodyPr/>
                    <a:lstStyle/>
                    <a:p>
                      <a:r>
                        <a:rPr lang="en-US" altLang="zh-TW" dirty="0"/>
                        <a:t>F</a:t>
                      </a:r>
                      <a:endParaRPr lang="zh-TW" altLang="en-US" dirty="0"/>
                    </a:p>
                  </a:txBody>
                  <a:tcPr/>
                </a:tc>
                <a:tc>
                  <a:txBody>
                    <a:bodyPr/>
                    <a:lstStyle/>
                    <a:p>
                      <a:r>
                        <a:rPr lang="en-US" altLang="zh-TW" dirty="0"/>
                        <a:t>G</a:t>
                      </a:r>
                      <a:endParaRPr lang="zh-TW" altLang="en-US" dirty="0"/>
                    </a:p>
                  </a:txBody>
                  <a:tcPr/>
                </a:tc>
                <a:extLst>
                  <a:ext uri="{0D108BD9-81ED-4DB2-BD59-A6C34878D82A}">
                    <a16:rowId xmlns:a16="http://schemas.microsoft.com/office/drawing/2014/main" val="4283681600"/>
                  </a:ext>
                </a:extLst>
              </a:tr>
            </a:tbl>
          </a:graphicData>
        </a:graphic>
      </p:graphicFrame>
      <p:sp>
        <p:nvSpPr>
          <p:cNvPr id="19" name="Left Arrow 18"/>
          <p:cNvSpPr/>
          <p:nvPr/>
        </p:nvSpPr>
        <p:spPr>
          <a:xfrm rot="16200000">
            <a:off x="6743803" y="3930618"/>
            <a:ext cx="377156" cy="187146"/>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20" name="Table 19"/>
          <p:cNvGraphicFramePr>
            <a:graphicFrameLocks noGrp="1"/>
          </p:cNvGraphicFramePr>
          <p:nvPr>
            <p:extLst>
              <p:ext uri="{D42A27DB-BD31-4B8C-83A1-F6EECF244321}">
                <p14:modId xmlns:p14="http://schemas.microsoft.com/office/powerpoint/2010/main" val="8051746"/>
              </p:ext>
            </p:extLst>
          </p:nvPr>
        </p:nvGraphicFramePr>
        <p:xfrm>
          <a:off x="5174870" y="4394871"/>
          <a:ext cx="3702168" cy="365760"/>
        </p:xfrm>
        <a:graphic>
          <a:graphicData uri="http://schemas.openxmlformats.org/drawingml/2006/table">
            <a:tbl>
              <a:tblPr firstRow="1" bandRow="1">
                <a:tableStyleId>{5C22544A-7EE6-4342-B048-85BDC9FD1C3A}</a:tableStyleId>
              </a:tblPr>
              <a:tblGrid>
                <a:gridCol w="925542">
                  <a:extLst>
                    <a:ext uri="{9D8B030D-6E8A-4147-A177-3AD203B41FA5}">
                      <a16:colId xmlns:a16="http://schemas.microsoft.com/office/drawing/2014/main" val="933927799"/>
                    </a:ext>
                  </a:extLst>
                </a:gridCol>
                <a:gridCol w="925542">
                  <a:extLst>
                    <a:ext uri="{9D8B030D-6E8A-4147-A177-3AD203B41FA5}">
                      <a16:colId xmlns:a16="http://schemas.microsoft.com/office/drawing/2014/main" val="3714016922"/>
                    </a:ext>
                  </a:extLst>
                </a:gridCol>
                <a:gridCol w="925542">
                  <a:extLst>
                    <a:ext uri="{9D8B030D-6E8A-4147-A177-3AD203B41FA5}">
                      <a16:colId xmlns:a16="http://schemas.microsoft.com/office/drawing/2014/main" val="3214729123"/>
                    </a:ext>
                  </a:extLst>
                </a:gridCol>
                <a:gridCol w="925542">
                  <a:extLst>
                    <a:ext uri="{9D8B030D-6E8A-4147-A177-3AD203B41FA5}">
                      <a16:colId xmlns:a16="http://schemas.microsoft.com/office/drawing/2014/main" val="369434220"/>
                    </a:ext>
                  </a:extLst>
                </a:gridCol>
              </a:tblGrid>
              <a:tr h="277710">
                <a:tc>
                  <a:txBody>
                    <a:bodyPr/>
                    <a:lstStyle/>
                    <a:p>
                      <a:r>
                        <a:rPr lang="en-US" altLang="zh-TW" dirty="0"/>
                        <a:t>F</a:t>
                      </a:r>
                      <a:endParaRPr lang="zh-TW" altLang="en-US" dirty="0"/>
                    </a:p>
                  </a:txBody>
                  <a:tcPr/>
                </a:tc>
                <a:tc>
                  <a:txBody>
                    <a:bodyPr/>
                    <a:lstStyle/>
                    <a:p>
                      <a:r>
                        <a:rPr lang="en-US" altLang="zh-TW" dirty="0"/>
                        <a:t>D</a:t>
                      </a:r>
                      <a:endParaRPr lang="zh-TW" altLang="en-US" dirty="0"/>
                    </a:p>
                  </a:txBody>
                  <a:tcPr/>
                </a:tc>
                <a:tc>
                  <a:txBody>
                    <a:bodyPr/>
                    <a:lstStyle/>
                    <a:p>
                      <a:r>
                        <a:rPr lang="en-US" altLang="zh-TW" dirty="0"/>
                        <a:t>G</a:t>
                      </a:r>
                      <a:endParaRPr lang="zh-TW" altLang="en-US" dirty="0"/>
                    </a:p>
                  </a:txBody>
                  <a:tcPr/>
                </a:tc>
                <a:tc>
                  <a:txBody>
                    <a:bodyPr/>
                    <a:lstStyle/>
                    <a:p>
                      <a:r>
                        <a:rPr lang="en-US" altLang="zh-TW" dirty="0"/>
                        <a:t>E</a:t>
                      </a:r>
                      <a:endParaRPr lang="zh-TW" altLang="en-US" dirty="0"/>
                    </a:p>
                  </a:txBody>
                  <a:tcPr/>
                </a:tc>
                <a:extLst>
                  <a:ext uri="{0D108BD9-81ED-4DB2-BD59-A6C34878D82A}">
                    <a16:rowId xmlns:a16="http://schemas.microsoft.com/office/drawing/2014/main" val="4283681600"/>
                  </a:ext>
                </a:extLst>
              </a:tr>
            </a:tbl>
          </a:graphicData>
        </a:graphic>
      </p:graphicFrame>
      <p:sp>
        <p:nvSpPr>
          <p:cNvPr id="21" name="TextBox 20"/>
          <p:cNvSpPr txBox="1"/>
          <p:nvPr/>
        </p:nvSpPr>
        <p:spPr>
          <a:xfrm>
            <a:off x="7248442" y="3790822"/>
            <a:ext cx="1372492" cy="369332"/>
          </a:xfrm>
          <a:prstGeom prst="rect">
            <a:avLst/>
          </a:prstGeom>
          <a:noFill/>
        </p:spPr>
        <p:txBody>
          <a:bodyPr wrap="none" rtlCol="0">
            <a:spAutoFit/>
          </a:bodyPr>
          <a:lstStyle/>
          <a:p>
            <a:r>
              <a:rPr lang="en-US" altLang="zh-TW" b="1" dirty="0"/>
              <a:t>Randomize</a:t>
            </a:r>
            <a:endParaRPr lang="zh-TW" altLang="en-US" b="1" dirty="0"/>
          </a:p>
        </p:txBody>
      </p:sp>
      <p:graphicFrame>
        <p:nvGraphicFramePr>
          <p:cNvPr id="22" name="Table 21"/>
          <p:cNvGraphicFramePr>
            <a:graphicFrameLocks noGrp="1"/>
          </p:cNvGraphicFramePr>
          <p:nvPr>
            <p:extLst>
              <p:ext uri="{D42A27DB-BD31-4B8C-83A1-F6EECF244321}">
                <p14:modId xmlns:p14="http://schemas.microsoft.com/office/powerpoint/2010/main" val="3443125684"/>
              </p:ext>
            </p:extLst>
          </p:nvPr>
        </p:nvGraphicFramePr>
        <p:xfrm>
          <a:off x="5645136" y="5770307"/>
          <a:ext cx="2761635" cy="365760"/>
        </p:xfrm>
        <a:graphic>
          <a:graphicData uri="http://schemas.openxmlformats.org/drawingml/2006/table">
            <a:tbl>
              <a:tblPr firstRow="1" bandRow="1">
                <a:tableStyleId>{5C22544A-7EE6-4342-B048-85BDC9FD1C3A}</a:tableStyleId>
              </a:tblPr>
              <a:tblGrid>
                <a:gridCol w="920545">
                  <a:extLst>
                    <a:ext uri="{9D8B030D-6E8A-4147-A177-3AD203B41FA5}">
                      <a16:colId xmlns:a16="http://schemas.microsoft.com/office/drawing/2014/main" val="4042331867"/>
                    </a:ext>
                  </a:extLst>
                </a:gridCol>
                <a:gridCol w="920545">
                  <a:extLst>
                    <a:ext uri="{9D8B030D-6E8A-4147-A177-3AD203B41FA5}">
                      <a16:colId xmlns:a16="http://schemas.microsoft.com/office/drawing/2014/main" val="1732840495"/>
                    </a:ext>
                  </a:extLst>
                </a:gridCol>
                <a:gridCol w="920545">
                  <a:extLst>
                    <a:ext uri="{9D8B030D-6E8A-4147-A177-3AD203B41FA5}">
                      <a16:colId xmlns:a16="http://schemas.microsoft.com/office/drawing/2014/main" val="1755947772"/>
                    </a:ext>
                  </a:extLst>
                </a:gridCol>
              </a:tblGrid>
              <a:tr h="0">
                <a:tc>
                  <a:txBody>
                    <a:bodyPr/>
                    <a:lstStyle/>
                    <a:p>
                      <a:r>
                        <a:rPr lang="en-US" altLang="zh-TW" dirty="0"/>
                        <a:t>D</a:t>
                      </a:r>
                      <a:endParaRPr lang="zh-TW" altLang="en-US" dirty="0"/>
                    </a:p>
                  </a:txBody>
                  <a:tcPr/>
                </a:tc>
                <a:tc>
                  <a:txBody>
                    <a:bodyPr/>
                    <a:lstStyle/>
                    <a:p>
                      <a:r>
                        <a:rPr lang="en-US" altLang="zh-TW" dirty="0"/>
                        <a:t>G</a:t>
                      </a:r>
                      <a:endParaRPr lang="zh-TW" altLang="en-US" dirty="0"/>
                    </a:p>
                  </a:txBody>
                  <a:tcPr/>
                </a:tc>
                <a:tc>
                  <a:txBody>
                    <a:bodyPr/>
                    <a:lstStyle/>
                    <a:p>
                      <a:r>
                        <a:rPr lang="en-US" altLang="zh-TW" dirty="0"/>
                        <a:t>E</a:t>
                      </a:r>
                      <a:endParaRPr lang="zh-TW" altLang="en-US" dirty="0"/>
                    </a:p>
                  </a:txBody>
                  <a:tcPr/>
                </a:tc>
                <a:extLst>
                  <a:ext uri="{0D108BD9-81ED-4DB2-BD59-A6C34878D82A}">
                    <a16:rowId xmlns:a16="http://schemas.microsoft.com/office/drawing/2014/main" val="285236253"/>
                  </a:ext>
                </a:extLst>
              </a:tr>
            </a:tbl>
          </a:graphicData>
        </a:graphic>
      </p:graphicFrame>
      <p:sp>
        <p:nvSpPr>
          <p:cNvPr id="23" name="Left Arrow 22"/>
          <p:cNvSpPr/>
          <p:nvPr/>
        </p:nvSpPr>
        <p:spPr>
          <a:xfrm rot="16200000">
            <a:off x="6777749" y="4981538"/>
            <a:ext cx="377156" cy="187146"/>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TextBox 23"/>
          <p:cNvSpPr txBox="1"/>
          <p:nvPr/>
        </p:nvSpPr>
        <p:spPr>
          <a:xfrm>
            <a:off x="7248442" y="4857326"/>
            <a:ext cx="2614818" cy="369332"/>
          </a:xfrm>
          <a:prstGeom prst="rect">
            <a:avLst/>
          </a:prstGeom>
          <a:noFill/>
        </p:spPr>
        <p:txBody>
          <a:bodyPr wrap="none" rtlCol="0">
            <a:spAutoFit/>
          </a:bodyPr>
          <a:lstStyle/>
          <a:p>
            <a:r>
              <a:rPr lang="en-US" altLang="zh-TW" b="1" dirty="0" err="1"/>
              <a:t>Dequeue</a:t>
            </a:r>
            <a:r>
              <a:rPr lang="en-US" altLang="zh-TW" b="1" dirty="0"/>
              <a:t> first element</a:t>
            </a:r>
            <a:endParaRPr lang="zh-TW" altLang="en-US" b="1" dirty="0"/>
          </a:p>
        </p:txBody>
      </p:sp>
      <p:sp>
        <p:nvSpPr>
          <p:cNvPr id="25" name="TextBox 24"/>
          <p:cNvSpPr txBox="1"/>
          <p:nvPr/>
        </p:nvSpPr>
        <p:spPr>
          <a:xfrm>
            <a:off x="6043355" y="5349010"/>
            <a:ext cx="1778051" cy="369332"/>
          </a:xfrm>
          <a:prstGeom prst="rect">
            <a:avLst/>
          </a:prstGeom>
          <a:noFill/>
        </p:spPr>
        <p:txBody>
          <a:bodyPr wrap="none" rtlCol="0">
            <a:spAutoFit/>
          </a:bodyPr>
          <a:lstStyle/>
          <a:p>
            <a:r>
              <a:rPr lang="en-US" altLang="zh-TW" b="1" dirty="0"/>
              <a:t>Add edges to F</a:t>
            </a:r>
            <a:endParaRPr lang="zh-TW" altLang="en-US" b="1" dirty="0"/>
          </a:p>
        </p:txBody>
      </p:sp>
      <p:cxnSp>
        <p:nvCxnSpPr>
          <p:cNvPr id="26" name="Straight Arrow Connector 25"/>
          <p:cNvCxnSpPr/>
          <p:nvPr/>
        </p:nvCxnSpPr>
        <p:spPr>
          <a:xfrm flipH="1">
            <a:off x="2355333" y="5448772"/>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p:nvPr/>
        </p:nvCxnSpPr>
        <p:spPr>
          <a:xfrm>
            <a:off x="3035808" y="5439185"/>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2147628" y="5770307"/>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29" name="TextBox 28"/>
          <p:cNvSpPr txBox="1"/>
          <p:nvPr/>
        </p:nvSpPr>
        <p:spPr>
          <a:xfrm>
            <a:off x="3172789" y="5720392"/>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Tree>
    <p:extLst>
      <p:ext uri="{BB962C8B-B14F-4D97-AF65-F5344CB8AC3E}">
        <p14:creationId xmlns:p14="http://schemas.microsoft.com/office/powerpoint/2010/main" val="35428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907"/>
            <a:ext cx="8596668" cy="779122"/>
          </a:xfrm>
        </p:spPr>
        <p:txBody>
          <a:bodyPr/>
          <a:lstStyle/>
          <a:p>
            <a:r>
              <a:rPr lang="en-US" altLang="zh-TW" b="1" dirty="0"/>
              <a:t>The Problem of Incomplete Trees</a:t>
            </a:r>
            <a:endParaRPr lang="zh-TW" altLang="en-US" b="1" dirty="0"/>
          </a:p>
        </p:txBody>
      </p:sp>
      <p:sp>
        <p:nvSpPr>
          <p:cNvPr id="7" name="Content Placeholder 6"/>
          <p:cNvSpPr>
            <a:spLocks noGrp="1"/>
          </p:cNvSpPr>
          <p:nvPr>
            <p:ph idx="1"/>
          </p:nvPr>
        </p:nvSpPr>
        <p:spPr>
          <a:xfrm>
            <a:off x="648458" y="1380791"/>
            <a:ext cx="6151582" cy="4548122"/>
          </a:xfrm>
        </p:spPr>
        <p:txBody>
          <a:bodyPr>
            <a:normAutofit/>
          </a:bodyPr>
          <a:lstStyle/>
          <a:p>
            <a:r>
              <a:rPr lang="en-US" altLang="zh-TW" sz="2000" dirty="0"/>
              <a:t>Prematurely terminated trees will arise due to null probabilities.</a:t>
            </a:r>
          </a:p>
          <a:p>
            <a:r>
              <a:rPr lang="en-US" altLang="zh-TW" sz="2000" dirty="0"/>
              <a:t>Only 1768 trees out of 5000 simulations achieve completion using 5 node dataset (MPP, CMP, GMP, MEP, </a:t>
            </a:r>
            <a:r>
              <a:rPr lang="en-US" altLang="zh-TW" sz="2000" dirty="0" err="1"/>
              <a:t>EryA</a:t>
            </a:r>
            <a:r>
              <a:rPr lang="en-US" altLang="zh-TW" sz="2000" dirty="0"/>
              <a:t>).</a:t>
            </a:r>
          </a:p>
          <a:p>
            <a:r>
              <a:rPr lang="en-US" altLang="zh-TW" sz="2000" b="1" dirty="0"/>
              <a:t>Solution: force adding one node to the last node in the queue if no children was selected beforehand.</a:t>
            </a:r>
          </a:p>
          <a:p>
            <a:r>
              <a:rPr lang="en-US" altLang="zh-TW" sz="2000" dirty="0"/>
              <a:t>Remove the null probability</a:t>
            </a:r>
            <a:endParaRPr lang="zh-TW" altLang="en-US" sz="2000" dirty="0"/>
          </a:p>
        </p:txBody>
      </p:sp>
      <p:sp>
        <p:nvSpPr>
          <p:cNvPr id="4" name="Oval 3"/>
          <p:cNvSpPr/>
          <p:nvPr/>
        </p:nvSpPr>
        <p:spPr>
          <a:xfrm>
            <a:off x="8370259" y="1478892"/>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5" name="Oval 4"/>
          <p:cNvSpPr/>
          <p:nvPr/>
        </p:nvSpPr>
        <p:spPr>
          <a:xfrm>
            <a:off x="7481592" y="2607905"/>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6" name="Oval 5"/>
          <p:cNvSpPr/>
          <p:nvPr/>
        </p:nvSpPr>
        <p:spPr>
          <a:xfrm>
            <a:off x="9301896" y="2607904"/>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C</a:t>
            </a:r>
            <a:endParaRPr lang="zh-TW" altLang="en-US" dirty="0">
              <a:solidFill>
                <a:srgbClr val="FF0000"/>
              </a:solidFill>
            </a:endParaRPr>
          </a:p>
        </p:txBody>
      </p:sp>
      <p:sp>
        <p:nvSpPr>
          <p:cNvPr id="8" name="Left Arrow 7"/>
          <p:cNvSpPr/>
          <p:nvPr/>
        </p:nvSpPr>
        <p:spPr>
          <a:xfrm rot="14008108">
            <a:off x="9075081" y="2293628"/>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Left Arrow 8"/>
          <p:cNvSpPr/>
          <p:nvPr/>
        </p:nvSpPr>
        <p:spPr>
          <a:xfrm rot="17830639">
            <a:off x="8058601" y="2285985"/>
            <a:ext cx="393581" cy="261911"/>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Oval 9"/>
          <p:cNvSpPr/>
          <p:nvPr/>
        </p:nvSpPr>
        <p:spPr>
          <a:xfrm>
            <a:off x="8907977" y="4931225"/>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rPr>
              <a:t>E</a:t>
            </a:r>
            <a:endParaRPr lang="zh-TW" altLang="en-US" dirty="0">
              <a:solidFill>
                <a:schemeClr val="bg1"/>
              </a:solidFill>
            </a:endParaRPr>
          </a:p>
        </p:txBody>
      </p:sp>
      <p:sp>
        <p:nvSpPr>
          <p:cNvPr id="11" name="Oval 10"/>
          <p:cNvSpPr/>
          <p:nvPr/>
        </p:nvSpPr>
        <p:spPr>
          <a:xfrm>
            <a:off x="8006365" y="4931225"/>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rPr>
              <a:t>D</a:t>
            </a:r>
            <a:endParaRPr lang="zh-TW" altLang="en-US" dirty="0">
              <a:solidFill>
                <a:schemeClr val="bg1"/>
              </a:solidFill>
            </a:endParaRPr>
          </a:p>
        </p:txBody>
      </p:sp>
      <p:sp>
        <p:nvSpPr>
          <p:cNvPr id="12" name="Oval 11"/>
          <p:cNvSpPr/>
          <p:nvPr/>
        </p:nvSpPr>
        <p:spPr>
          <a:xfrm>
            <a:off x="8907977" y="4150169"/>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rPr>
              <a:t>F</a:t>
            </a:r>
            <a:endParaRPr lang="zh-TW" altLang="en-US" dirty="0">
              <a:solidFill>
                <a:schemeClr val="bg1"/>
              </a:solidFill>
            </a:endParaRPr>
          </a:p>
        </p:txBody>
      </p:sp>
      <p:sp>
        <p:nvSpPr>
          <p:cNvPr id="13" name="Oval 12"/>
          <p:cNvSpPr/>
          <p:nvPr/>
        </p:nvSpPr>
        <p:spPr>
          <a:xfrm>
            <a:off x="7984848" y="4150169"/>
            <a:ext cx="727788"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rPr>
              <a:t>G</a:t>
            </a:r>
            <a:endParaRPr lang="zh-TW" altLang="en-US" dirty="0">
              <a:solidFill>
                <a:schemeClr val="bg1"/>
              </a:solidFill>
            </a:endParaRPr>
          </a:p>
        </p:txBody>
      </p:sp>
      <p:cxnSp>
        <p:nvCxnSpPr>
          <p:cNvPr id="14" name="Straight Arrow Connector 13"/>
          <p:cNvCxnSpPr>
            <a:endCxn id="15" idx="0"/>
          </p:cNvCxnSpPr>
          <p:nvPr/>
        </p:nvCxnSpPr>
        <p:spPr>
          <a:xfrm flipH="1">
            <a:off x="7481592" y="3335133"/>
            <a:ext cx="195942" cy="333161"/>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7346298" y="3668294"/>
            <a:ext cx="270588" cy="369332"/>
          </a:xfrm>
          <a:prstGeom prst="rect">
            <a:avLst/>
          </a:prstGeom>
          <a:noFill/>
        </p:spPr>
        <p:txBody>
          <a:bodyPr wrap="square" rtlCol="0">
            <a:spAutoFit/>
          </a:bodyPr>
          <a:lstStyle/>
          <a:p>
            <a:r>
              <a:rPr lang="en-US" altLang="zh-TW" dirty="0">
                <a:solidFill>
                  <a:schemeClr val="accent1">
                    <a:lumMod val="75000"/>
                  </a:schemeClr>
                </a:solidFill>
              </a:rPr>
              <a:t>X</a:t>
            </a:r>
            <a:endParaRPr lang="zh-TW" altLang="en-US" dirty="0">
              <a:solidFill>
                <a:schemeClr val="accent1">
                  <a:lumMod val="75000"/>
                </a:schemeClr>
              </a:solidFill>
            </a:endParaRPr>
          </a:p>
        </p:txBody>
      </p:sp>
      <p:cxnSp>
        <p:nvCxnSpPr>
          <p:cNvPr id="16" name="Straight Arrow Connector 15"/>
          <p:cNvCxnSpPr/>
          <p:nvPr/>
        </p:nvCxnSpPr>
        <p:spPr>
          <a:xfrm>
            <a:off x="9941921" y="3346558"/>
            <a:ext cx="162866" cy="331798"/>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9990125" y="3686464"/>
            <a:ext cx="229324" cy="369332"/>
          </a:xfrm>
          <a:prstGeom prst="rect">
            <a:avLst/>
          </a:prstGeom>
          <a:noFill/>
        </p:spPr>
        <p:txBody>
          <a:bodyPr wrap="square" rtlCol="0">
            <a:spAutoFit/>
          </a:bodyPr>
          <a:lstStyle/>
          <a:p>
            <a:r>
              <a:rPr lang="en-US" altLang="zh-TW" dirty="0">
                <a:solidFill>
                  <a:srgbClr val="FF0000"/>
                </a:solidFill>
              </a:rPr>
              <a:t>?</a:t>
            </a:r>
            <a:endParaRPr lang="zh-TW" altLang="en-US" dirty="0">
              <a:solidFill>
                <a:srgbClr val="FF0000"/>
              </a:solidFill>
            </a:endParaRPr>
          </a:p>
        </p:txBody>
      </p:sp>
      <p:cxnSp>
        <p:nvCxnSpPr>
          <p:cNvPr id="20" name="Straight Arrow Connector 19"/>
          <p:cNvCxnSpPr/>
          <p:nvPr/>
        </p:nvCxnSpPr>
        <p:spPr>
          <a:xfrm flipH="1" flipV="1">
            <a:off x="8098620" y="3323630"/>
            <a:ext cx="150421" cy="264544"/>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p:cNvSpPr txBox="1"/>
          <p:nvPr/>
        </p:nvSpPr>
        <p:spPr>
          <a:xfrm>
            <a:off x="8141319" y="3654852"/>
            <a:ext cx="270588" cy="369332"/>
          </a:xfrm>
          <a:prstGeom prst="rect">
            <a:avLst/>
          </a:prstGeom>
          <a:noFill/>
        </p:spPr>
        <p:txBody>
          <a:bodyPr wrap="square" rtlCol="0">
            <a:spAutoFit/>
          </a:bodyPr>
          <a:lstStyle/>
          <a:p>
            <a:r>
              <a:rPr lang="en-US" altLang="zh-TW" dirty="0">
                <a:solidFill>
                  <a:schemeClr val="accent1">
                    <a:lumMod val="75000"/>
                  </a:schemeClr>
                </a:solidFill>
              </a:rPr>
              <a:t>X</a:t>
            </a:r>
            <a:endParaRPr lang="zh-TW" altLang="en-US" dirty="0">
              <a:solidFill>
                <a:schemeClr val="accent1">
                  <a:lumMod val="75000"/>
                </a:schemeClr>
              </a:solidFill>
            </a:endParaRPr>
          </a:p>
        </p:txBody>
      </p:sp>
      <p:cxnSp>
        <p:nvCxnSpPr>
          <p:cNvPr id="25" name="Straight Arrow Connector 24"/>
          <p:cNvCxnSpPr>
            <a:endCxn id="26" idx="0"/>
          </p:cNvCxnSpPr>
          <p:nvPr/>
        </p:nvCxnSpPr>
        <p:spPr>
          <a:xfrm flipH="1">
            <a:off x="9370414" y="3346558"/>
            <a:ext cx="195942" cy="333161"/>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9235120" y="3679719"/>
            <a:ext cx="270588" cy="369332"/>
          </a:xfrm>
          <a:prstGeom prst="rect">
            <a:avLst/>
          </a:prstGeom>
          <a:noFill/>
        </p:spPr>
        <p:txBody>
          <a:bodyPr wrap="square" rtlCol="0">
            <a:spAutoFit/>
          </a:bodyPr>
          <a:lstStyle/>
          <a:p>
            <a:r>
              <a:rPr lang="en-US" altLang="zh-TW" dirty="0">
                <a:solidFill>
                  <a:schemeClr val="accent1">
                    <a:lumMod val="75000"/>
                  </a:schemeClr>
                </a:solidFill>
              </a:rPr>
              <a:t>X</a:t>
            </a:r>
            <a:endParaRPr lang="zh-TW" altLang="en-US" dirty="0">
              <a:solidFill>
                <a:schemeClr val="accent1">
                  <a:lumMod val="75000"/>
                </a:schemeClr>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833409215"/>
              </p:ext>
            </p:extLst>
          </p:nvPr>
        </p:nvGraphicFramePr>
        <p:xfrm>
          <a:off x="1591171" y="5426688"/>
          <a:ext cx="5596720" cy="731520"/>
        </p:xfrm>
        <a:graphic>
          <a:graphicData uri="http://schemas.openxmlformats.org/drawingml/2006/table">
            <a:tbl>
              <a:tblPr firstRow="1" bandRow="1">
                <a:tableStyleId>{5C22544A-7EE6-4342-B048-85BDC9FD1C3A}</a:tableStyleId>
              </a:tblPr>
              <a:tblGrid>
                <a:gridCol w="1399180">
                  <a:extLst>
                    <a:ext uri="{9D8B030D-6E8A-4147-A177-3AD203B41FA5}">
                      <a16:colId xmlns:a16="http://schemas.microsoft.com/office/drawing/2014/main" val="1440134233"/>
                    </a:ext>
                  </a:extLst>
                </a:gridCol>
                <a:gridCol w="1399180">
                  <a:extLst>
                    <a:ext uri="{9D8B030D-6E8A-4147-A177-3AD203B41FA5}">
                      <a16:colId xmlns:a16="http://schemas.microsoft.com/office/drawing/2014/main" val="1173586232"/>
                    </a:ext>
                  </a:extLst>
                </a:gridCol>
                <a:gridCol w="1399180">
                  <a:extLst>
                    <a:ext uri="{9D8B030D-6E8A-4147-A177-3AD203B41FA5}">
                      <a16:colId xmlns:a16="http://schemas.microsoft.com/office/drawing/2014/main" val="45528447"/>
                    </a:ext>
                  </a:extLst>
                </a:gridCol>
                <a:gridCol w="1399180">
                  <a:extLst>
                    <a:ext uri="{9D8B030D-6E8A-4147-A177-3AD203B41FA5}">
                      <a16:colId xmlns:a16="http://schemas.microsoft.com/office/drawing/2014/main" val="1606131595"/>
                    </a:ext>
                  </a:extLst>
                </a:gridCol>
              </a:tblGrid>
              <a:tr h="351901">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tc>
                  <a:txBody>
                    <a:bodyPr/>
                    <a:lstStyle/>
                    <a:p>
                      <a:r>
                        <a:rPr lang="en-US" altLang="zh-TW" dirty="0"/>
                        <a:t>F</a:t>
                      </a:r>
                      <a:endParaRPr lang="zh-TW" altLang="en-US" dirty="0"/>
                    </a:p>
                  </a:txBody>
                  <a:tcPr/>
                </a:tc>
                <a:tc>
                  <a:txBody>
                    <a:bodyPr/>
                    <a:lstStyle/>
                    <a:p>
                      <a:r>
                        <a:rPr lang="en-US" altLang="zh-TW" dirty="0"/>
                        <a:t>G</a:t>
                      </a:r>
                      <a:endParaRPr lang="zh-TW" altLang="en-US" dirty="0"/>
                    </a:p>
                  </a:txBody>
                  <a:tcPr/>
                </a:tc>
                <a:extLst>
                  <a:ext uri="{0D108BD9-81ED-4DB2-BD59-A6C34878D82A}">
                    <a16:rowId xmlns:a16="http://schemas.microsoft.com/office/drawing/2014/main" val="4040062495"/>
                  </a:ext>
                </a:extLst>
              </a:tr>
              <a:tr h="351901">
                <a:tc>
                  <a:txBody>
                    <a:bodyPr/>
                    <a:lstStyle/>
                    <a:p>
                      <a:r>
                        <a:rPr lang="en-US" altLang="zh-TW" dirty="0"/>
                        <a:t>0.20</a:t>
                      </a:r>
                      <a:endParaRPr lang="zh-TW" altLang="en-US" dirty="0"/>
                    </a:p>
                  </a:txBody>
                  <a:tcPr/>
                </a:tc>
                <a:tc>
                  <a:txBody>
                    <a:bodyPr/>
                    <a:lstStyle/>
                    <a:p>
                      <a:r>
                        <a:rPr lang="en-US" altLang="zh-TW" dirty="0"/>
                        <a:t>0.60</a:t>
                      </a:r>
                      <a:endParaRPr lang="zh-TW" altLang="en-US" dirty="0"/>
                    </a:p>
                  </a:txBody>
                  <a:tcPr/>
                </a:tc>
                <a:tc>
                  <a:txBody>
                    <a:bodyPr/>
                    <a:lstStyle/>
                    <a:p>
                      <a:r>
                        <a:rPr lang="en-US" altLang="zh-TW" dirty="0"/>
                        <a:t>0.10</a:t>
                      </a:r>
                      <a:endParaRPr lang="zh-TW" altLang="en-US" dirty="0"/>
                    </a:p>
                  </a:txBody>
                  <a:tcPr/>
                </a:tc>
                <a:tc>
                  <a:txBody>
                    <a:bodyPr/>
                    <a:lstStyle/>
                    <a:p>
                      <a:r>
                        <a:rPr lang="en-US" altLang="zh-TW" dirty="0"/>
                        <a:t>0.10</a:t>
                      </a:r>
                      <a:endParaRPr lang="zh-TW" altLang="en-US" dirty="0"/>
                    </a:p>
                  </a:txBody>
                  <a:tcPr/>
                </a:tc>
                <a:extLst>
                  <a:ext uri="{0D108BD9-81ED-4DB2-BD59-A6C34878D82A}">
                    <a16:rowId xmlns:a16="http://schemas.microsoft.com/office/drawing/2014/main" val="1299425781"/>
                  </a:ext>
                </a:extLst>
              </a:tr>
            </a:tbl>
          </a:graphicData>
        </a:graphic>
      </p:graphicFrame>
      <p:sp>
        <p:nvSpPr>
          <p:cNvPr id="30" name="TextBox 29"/>
          <p:cNvSpPr txBox="1"/>
          <p:nvPr/>
        </p:nvSpPr>
        <p:spPr>
          <a:xfrm>
            <a:off x="1117903" y="5607782"/>
            <a:ext cx="386356" cy="369332"/>
          </a:xfrm>
          <a:prstGeom prst="rect">
            <a:avLst/>
          </a:prstGeom>
          <a:noFill/>
        </p:spPr>
        <p:txBody>
          <a:bodyPr wrap="square" rtlCol="0">
            <a:spAutoFit/>
          </a:bodyPr>
          <a:lstStyle/>
          <a:p>
            <a:r>
              <a:rPr lang="en-US" altLang="zh-TW" b="1" dirty="0"/>
              <a:t>C</a:t>
            </a:r>
            <a:endParaRPr lang="zh-TW" altLang="en-US" b="1" dirty="0"/>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171" y="4851044"/>
            <a:ext cx="2655689" cy="271842"/>
          </a:xfrm>
          <a:prstGeom prst="rect">
            <a:avLst/>
          </a:prstGeom>
        </p:spPr>
      </p:pic>
    </p:spTree>
    <p:extLst>
      <p:ext uri="{BB962C8B-B14F-4D97-AF65-F5344CB8AC3E}">
        <p14:creationId xmlns:p14="http://schemas.microsoft.com/office/powerpoint/2010/main" val="1115919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758" y="1700942"/>
            <a:ext cx="2169587" cy="375058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altLang="zh-TW" b="1" dirty="0"/>
              <a:t>Simulation</a:t>
            </a:r>
            <a:endParaRPr lang="zh-TW" altLang="en-US" b="1" dirty="0"/>
          </a:p>
        </p:txBody>
      </p:sp>
      <p:sp>
        <p:nvSpPr>
          <p:cNvPr id="3" name="Content Placeholder 2"/>
          <p:cNvSpPr>
            <a:spLocks noGrp="1"/>
          </p:cNvSpPr>
          <p:nvPr>
            <p:ph idx="1"/>
          </p:nvPr>
        </p:nvSpPr>
        <p:spPr>
          <a:xfrm>
            <a:off x="602689" y="2414963"/>
            <a:ext cx="6217988" cy="3279157"/>
          </a:xfrm>
        </p:spPr>
        <p:txBody>
          <a:bodyPr>
            <a:normAutofit/>
          </a:bodyPr>
          <a:lstStyle/>
          <a:p>
            <a:pPr>
              <a:lnSpc>
                <a:spcPct val="90000"/>
              </a:lnSpc>
            </a:pPr>
            <a:r>
              <a:rPr lang="en-US" altLang="zh-TW" sz="2000" dirty="0"/>
              <a:t>Repeat tree generation many times (N = 5000) </a:t>
            </a:r>
          </a:p>
          <a:p>
            <a:pPr>
              <a:lnSpc>
                <a:spcPct val="90000"/>
              </a:lnSpc>
            </a:pPr>
            <a:r>
              <a:rPr lang="en-US" altLang="zh-TW" sz="2000" dirty="0"/>
              <a:t>Compute the distribution and obtain the top matrices that appears the most</a:t>
            </a:r>
          </a:p>
          <a:p>
            <a:pPr>
              <a:lnSpc>
                <a:spcPct val="90000"/>
              </a:lnSpc>
            </a:pPr>
            <a:r>
              <a:rPr lang="en-US" altLang="zh-TW" sz="2000" dirty="0"/>
              <a:t>Report the score, parse the matrices into </a:t>
            </a:r>
            <a:r>
              <a:rPr lang="en-US" altLang="zh-TW" sz="2000" dirty="0" err="1"/>
              <a:t>data.tree</a:t>
            </a:r>
            <a:r>
              <a:rPr lang="en-US" altLang="zh-TW" sz="2000" dirty="0"/>
              <a:t> objects and visualize the trees</a:t>
            </a:r>
          </a:p>
        </p:txBody>
      </p:sp>
    </p:spTree>
    <p:extLst>
      <p:ext uri="{BB962C8B-B14F-4D97-AF65-F5344CB8AC3E}">
        <p14:creationId xmlns:p14="http://schemas.microsoft.com/office/powerpoint/2010/main" val="4015232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46190"/>
            <a:ext cx="8596668" cy="5117288"/>
          </a:xfrm>
        </p:spPr>
        <p:txBody>
          <a:bodyPr>
            <a:normAutofit/>
          </a:bodyPr>
          <a:lstStyle/>
          <a:p>
            <a:pPr>
              <a:buFont typeface="Wingdings" panose="05000000000000000000" pitchFamily="2" charset="2"/>
              <a:buChar char="n"/>
            </a:pPr>
            <a:r>
              <a:rPr lang="en-US" altLang="zh-TW" sz="2400" dirty="0"/>
              <a:t>Tree Representation</a:t>
            </a:r>
          </a:p>
          <a:p>
            <a:pPr>
              <a:buFont typeface="Wingdings" panose="05000000000000000000" pitchFamily="2" charset="2"/>
              <a:buChar char="n"/>
            </a:pPr>
            <a:r>
              <a:rPr lang="en-US" altLang="zh-TW" sz="2400" dirty="0">
                <a:solidFill>
                  <a:schemeClr val="tx1"/>
                </a:solidFill>
              </a:rPr>
              <a:t>Scoring a Tree</a:t>
            </a:r>
          </a:p>
          <a:p>
            <a:pPr>
              <a:buFont typeface="Wingdings" panose="05000000000000000000" pitchFamily="2" charset="2"/>
              <a:buChar char="n"/>
            </a:pPr>
            <a:r>
              <a:rPr lang="en-US" altLang="zh-TW" sz="2400" dirty="0">
                <a:solidFill>
                  <a:schemeClr val="tx1"/>
                </a:solidFill>
              </a:rPr>
              <a:t>Monte Carlo Simulations</a:t>
            </a:r>
          </a:p>
          <a:p>
            <a:pPr>
              <a:buFont typeface="Wingdings" panose="05000000000000000000" pitchFamily="2" charset="2"/>
              <a:buChar char="n"/>
            </a:pPr>
            <a:r>
              <a:rPr lang="en-US" altLang="zh-TW" sz="2400" dirty="0">
                <a:solidFill>
                  <a:schemeClr val="tx1"/>
                </a:solidFill>
              </a:rPr>
              <a:t>Tree Generation</a:t>
            </a:r>
          </a:p>
          <a:p>
            <a:pPr lvl="1">
              <a:buFont typeface="Wingdings" panose="05000000000000000000" pitchFamily="2" charset="2"/>
              <a:buChar char="n"/>
            </a:pPr>
            <a:r>
              <a:rPr lang="en-US" altLang="zh-TW" sz="2200" dirty="0">
                <a:solidFill>
                  <a:schemeClr val="tx1"/>
                </a:solidFill>
              </a:rPr>
              <a:t>Choosing the Root Node</a:t>
            </a:r>
          </a:p>
          <a:p>
            <a:pPr lvl="1">
              <a:buFont typeface="Wingdings" panose="05000000000000000000" pitchFamily="2" charset="2"/>
              <a:buChar char="n"/>
            </a:pPr>
            <a:r>
              <a:rPr lang="en-US" altLang="zh-TW" sz="2200" dirty="0">
                <a:solidFill>
                  <a:schemeClr val="tx1"/>
                </a:solidFill>
              </a:rPr>
              <a:t>Adding Children</a:t>
            </a:r>
          </a:p>
          <a:p>
            <a:pPr lvl="1">
              <a:buFont typeface="Wingdings" panose="05000000000000000000" pitchFamily="2" charset="2"/>
              <a:buChar char="n"/>
            </a:pPr>
            <a:r>
              <a:rPr lang="en-US" altLang="zh-TW" sz="2200" dirty="0">
                <a:solidFill>
                  <a:schemeClr val="tx1"/>
                </a:solidFill>
              </a:rPr>
              <a:t>Growing the Tree &amp; Simulation</a:t>
            </a:r>
          </a:p>
          <a:p>
            <a:pPr>
              <a:buFont typeface="Wingdings" panose="05000000000000000000" pitchFamily="2" charset="2"/>
              <a:buChar char="n"/>
            </a:pPr>
            <a:r>
              <a:rPr lang="en-US" altLang="zh-TW" sz="2400" b="1" dirty="0">
                <a:solidFill>
                  <a:srgbClr val="FF0000"/>
                </a:solidFill>
              </a:rPr>
              <a:t>Demonstration</a:t>
            </a:r>
          </a:p>
          <a:p>
            <a:pPr>
              <a:buFont typeface="Wingdings" panose="05000000000000000000" pitchFamily="2" charset="2"/>
              <a:buChar char="n"/>
            </a:pPr>
            <a:r>
              <a:rPr lang="en-US" altLang="zh-TW" sz="2400" dirty="0">
                <a:solidFill>
                  <a:schemeClr val="tx1"/>
                </a:solidFill>
              </a:rPr>
              <a:t>Results using 5 node Dataset</a:t>
            </a:r>
          </a:p>
          <a:p>
            <a:pPr>
              <a:buFont typeface="Wingdings" panose="05000000000000000000" pitchFamily="2" charset="2"/>
              <a:buChar char="n"/>
            </a:pPr>
            <a:r>
              <a:rPr lang="en-US" altLang="zh-TW" sz="2400" dirty="0">
                <a:solidFill>
                  <a:schemeClr val="tx1"/>
                </a:solidFill>
              </a:rPr>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650810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533" y="320353"/>
            <a:ext cx="7914260" cy="759438"/>
          </a:xfrm>
        </p:spPr>
        <p:txBody>
          <a:bodyPr/>
          <a:lstStyle/>
          <a:p>
            <a:r>
              <a:rPr lang="en-US" altLang="zh-TW" b="1" dirty="0"/>
              <a:t>Demonstration</a:t>
            </a:r>
            <a:endParaRPr lang="zh-TW" alt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9625359"/>
              </p:ext>
            </p:extLst>
          </p:nvPr>
        </p:nvGraphicFramePr>
        <p:xfrm>
          <a:off x="2792597" y="1817992"/>
          <a:ext cx="3930132" cy="2229063"/>
        </p:xfrm>
        <a:graphic>
          <a:graphicData uri="http://schemas.openxmlformats.org/drawingml/2006/table">
            <a:tbl>
              <a:tblPr firstRow="1" firstCol="1" bandRow="1">
                <a:tableStyleId>{5C22544A-7EE6-4342-B048-85BDC9FD1C3A}</a:tableStyleId>
              </a:tblPr>
              <a:tblGrid>
                <a:gridCol w="655022">
                  <a:extLst>
                    <a:ext uri="{9D8B030D-6E8A-4147-A177-3AD203B41FA5}">
                      <a16:colId xmlns:a16="http://schemas.microsoft.com/office/drawing/2014/main" val="469118543"/>
                    </a:ext>
                  </a:extLst>
                </a:gridCol>
                <a:gridCol w="655022">
                  <a:extLst>
                    <a:ext uri="{9D8B030D-6E8A-4147-A177-3AD203B41FA5}">
                      <a16:colId xmlns:a16="http://schemas.microsoft.com/office/drawing/2014/main" val="848864133"/>
                    </a:ext>
                  </a:extLst>
                </a:gridCol>
                <a:gridCol w="655022">
                  <a:extLst>
                    <a:ext uri="{9D8B030D-6E8A-4147-A177-3AD203B41FA5}">
                      <a16:colId xmlns:a16="http://schemas.microsoft.com/office/drawing/2014/main" val="2023117716"/>
                    </a:ext>
                  </a:extLst>
                </a:gridCol>
                <a:gridCol w="655022">
                  <a:extLst>
                    <a:ext uri="{9D8B030D-6E8A-4147-A177-3AD203B41FA5}">
                      <a16:colId xmlns:a16="http://schemas.microsoft.com/office/drawing/2014/main" val="91994162"/>
                    </a:ext>
                  </a:extLst>
                </a:gridCol>
                <a:gridCol w="655022">
                  <a:extLst>
                    <a:ext uri="{9D8B030D-6E8A-4147-A177-3AD203B41FA5}">
                      <a16:colId xmlns:a16="http://schemas.microsoft.com/office/drawing/2014/main" val="438307219"/>
                    </a:ext>
                  </a:extLst>
                </a:gridCol>
                <a:gridCol w="655022">
                  <a:extLst>
                    <a:ext uri="{9D8B030D-6E8A-4147-A177-3AD203B41FA5}">
                      <a16:colId xmlns:a16="http://schemas.microsoft.com/office/drawing/2014/main" val="2130666783"/>
                    </a:ext>
                  </a:extLst>
                </a:gridCol>
              </a:tblGrid>
              <a:tr h="348634">
                <a:tc>
                  <a:txBody>
                    <a:bodyPr/>
                    <a:lstStyle/>
                    <a:p>
                      <a:endParaRPr lang="zh-TW" altLang="en-US" dirty="0"/>
                    </a:p>
                  </a:txBody>
                  <a:tcPr>
                    <a:solidFill>
                      <a:schemeClr val="bg1"/>
                    </a:solidFill>
                  </a:tcPr>
                </a:tc>
                <a:tc>
                  <a:txBody>
                    <a:bodyPr/>
                    <a:lstStyle/>
                    <a:p>
                      <a:r>
                        <a:rPr lang="en-US" altLang="zh-TW" dirty="0"/>
                        <a:t>A</a:t>
                      </a:r>
                      <a:endParaRPr lang="zh-TW" altLang="en-US" dirty="0"/>
                    </a:p>
                  </a:txBody>
                  <a:tcPr/>
                </a:tc>
                <a:tc>
                  <a:txBody>
                    <a:bodyPr/>
                    <a:lstStyle/>
                    <a:p>
                      <a:r>
                        <a:rPr lang="en-US" altLang="zh-TW" dirty="0"/>
                        <a:t>B</a:t>
                      </a:r>
                      <a:endParaRPr lang="zh-TW" altLang="en-US" dirty="0"/>
                    </a:p>
                  </a:txBody>
                  <a:tcPr/>
                </a:tc>
                <a:tc>
                  <a:txBody>
                    <a:bodyPr/>
                    <a:lstStyle/>
                    <a:p>
                      <a:r>
                        <a:rPr lang="en-US" altLang="zh-TW" dirty="0"/>
                        <a:t>C</a:t>
                      </a:r>
                      <a:endParaRPr lang="zh-TW" altLang="en-US" dirty="0"/>
                    </a:p>
                  </a:txBody>
                  <a:tcPr/>
                </a:tc>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extLst>
                  <a:ext uri="{0D108BD9-81ED-4DB2-BD59-A6C34878D82A}">
                    <a16:rowId xmlns:a16="http://schemas.microsoft.com/office/drawing/2014/main" val="2512584217"/>
                  </a:ext>
                </a:extLst>
              </a:tr>
              <a:tr h="348634">
                <a:tc>
                  <a:txBody>
                    <a:bodyPr/>
                    <a:lstStyle/>
                    <a:p>
                      <a:r>
                        <a:rPr lang="en-US" altLang="zh-TW" dirty="0"/>
                        <a:t>A</a:t>
                      </a:r>
                      <a:endParaRPr lang="zh-TW" altLang="en-US" dirty="0"/>
                    </a:p>
                  </a:txBody>
                  <a:tcPr/>
                </a:tc>
                <a:tc>
                  <a:txBody>
                    <a:bodyPr/>
                    <a:lstStyle/>
                    <a:p>
                      <a:r>
                        <a:rPr lang="en-US" altLang="zh-TW" dirty="0"/>
                        <a:t>1.0</a:t>
                      </a:r>
                      <a:endParaRPr lang="zh-TW" altLang="en-US" dirty="0"/>
                    </a:p>
                  </a:txBody>
                  <a:tcPr/>
                </a:tc>
                <a:tc>
                  <a:txBody>
                    <a:bodyPr/>
                    <a:lstStyle/>
                    <a:p>
                      <a:r>
                        <a:rPr lang="en-US" altLang="zh-TW" dirty="0"/>
                        <a:t>0.8</a:t>
                      </a:r>
                      <a:endParaRPr lang="zh-TW" altLang="en-US" dirty="0"/>
                    </a:p>
                  </a:txBody>
                  <a:tcPr/>
                </a:tc>
                <a:tc>
                  <a:txBody>
                    <a:bodyPr/>
                    <a:lstStyle/>
                    <a:p>
                      <a:r>
                        <a:rPr lang="en-US" altLang="zh-TW" dirty="0"/>
                        <a:t>0.2</a:t>
                      </a:r>
                      <a:endParaRPr lang="zh-TW" altLang="en-US" dirty="0"/>
                    </a:p>
                  </a:txBody>
                  <a:tcPr/>
                </a:tc>
                <a:tc>
                  <a:txBody>
                    <a:bodyPr/>
                    <a:lstStyle/>
                    <a:p>
                      <a:r>
                        <a:rPr lang="en-US" altLang="zh-TW" dirty="0"/>
                        <a:t>0.1</a:t>
                      </a:r>
                      <a:endParaRPr lang="zh-TW" altLang="en-US" dirty="0"/>
                    </a:p>
                  </a:txBody>
                  <a:tcPr/>
                </a:tc>
                <a:tc>
                  <a:txBody>
                    <a:bodyPr/>
                    <a:lstStyle/>
                    <a:p>
                      <a:r>
                        <a:rPr lang="en-US" altLang="zh-TW" dirty="0"/>
                        <a:t>0.1</a:t>
                      </a:r>
                      <a:endParaRPr lang="zh-TW" altLang="en-US" dirty="0"/>
                    </a:p>
                  </a:txBody>
                  <a:tcPr/>
                </a:tc>
                <a:extLst>
                  <a:ext uri="{0D108BD9-81ED-4DB2-BD59-A6C34878D82A}">
                    <a16:rowId xmlns:a16="http://schemas.microsoft.com/office/drawing/2014/main" val="1584459941"/>
                  </a:ext>
                </a:extLst>
              </a:tr>
              <a:tr h="348634">
                <a:tc>
                  <a:txBody>
                    <a:bodyPr/>
                    <a:lstStyle/>
                    <a:p>
                      <a:r>
                        <a:rPr lang="en-US" altLang="zh-TW" dirty="0"/>
                        <a:t>B</a:t>
                      </a:r>
                      <a:endParaRPr lang="zh-TW" altLang="en-US" dirty="0"/>
                    </a:p>
                  </a:txBody>
                  <a:tcPr/>
                </a:tc>
                <a:tc>
                  <a:txBody>
                    <a:bodyPr/>
                    <a:lstStyle/>
                    <a:p>
                      <a:r>
                        <a:rPr lang="en-US" altLang="zh-TW" dirty="0"/>
                        <a:t>0.8</a:t>
                      </a:r>
                      <a:endParaRPr lang="zh-TW" altLang="en-US" dirty="0"/>
                    </a:p>
                  </a:txBody>
                  <a:tcPr/>
                </a:tc>
                <a:tc>
                  <a:txBody>
                    <a:bodyPr/>
                    <a:lstStyle/>
                    <a:p>
                      <a:r>
                        <a:rPr lang="en-US" altLang="zh-TW" dirty="0"/>
                        <a:t>1.0</a:t>
                      </a:r>
                      <a:endParaRPr lang="zh-TW" altLang="en-US" dirty="0"/>
                    </a:p>
                  </a:txBody>
                  <a:tcPr/>
                </a:tc>
                <a:tc>
                  <a:txBody>
                    <a:bodyPr/>
                    <a:lstStyle/>
                    <a:p>
                      <a:r>
                        <a:rPr lang="en-US" altLang="zh-TW" dirty="0"/>
                        <a:t>0.9</a:t>
                      </a:r>
                      <a:endParaRPr lang="zh-TW" altLang="en-US" dirty="0"/>
                    </a:p>
                  </a:txBody>
                  <a:tcPr/>
                </a:tc>
                <a:tc>
                  <a:txBody>
                    <a:bodyPr/>
                    <a:lstStyle/>
                    <a:p>
                      <a:r>
                        <a:rPr lang="en-US" altLang="zh-TW" dirty="0"/>
                        <a:t>0.7</a:t>
                      </a:r>
                      <a:endParaRPr lang="zh-TW" altLang="en-US" dirty="0"/>
                    </a:p>
                  </a:txBody>
                  <a:tcPr/>
                </a:tc>
                <a:tc>
                  <a:txBody>
                    <a:bodyPr/>
                    <a:lstStyle/>
                    <a:p>
                      <a:r>
                        <a:rPr lang="en-US" altLang="zh-TW" dirty="0"/>
                        <a:t>0.1</a:t>
                      </a:r>
                      <a:endParaRPr lang="zh-TW" altLang="en-US" dirty="0"/>
                    </a:p>
                  </a:txBody>
                  <a:tcPr/>
                </a:tc>
                <a:extLst>
                  <a:ext uri="{0D108BD9-81ED-4DB2-BD59-A6C34878D82A}">
                    <a16:rowId xmlns:a16="http://schemas.microsoft.com/office/drawing/2014/main" val="1864339232"/>
                  </a:ext>
                </a:extLst>
              </a:tr>
              <a:tr h="348634">
                <a:tc>
                  <a:txBody>
                    <a:bodyPr/>
                    <a:lstStyle/>
                    <a:p>
                      <a:r>
                        <a:rPr lang="en-US" altLang="zh-TW" dirty="0"/>
                        <a:t>C</a:t>
                      </a:r>
                      <a:endParaRPr lang="zh-TW" altLang="en-US" dirty="0"/>
                    </a:p>
                  </a:txBody>
                  <a:tcPr/>
                </a:tc>
                <a:tc>
                  <a:txBody>
                    <a:bodyPr/>
                    <a:lstStyle/>
                    <a:p>
                      <a:r>
                        <a:rPr lang="en-US" altLang="zh-TW" dirty="0"/>
                        <a:t>0.2</a:t>
                      </a:r>
                      <a:endParaRPr lang="zh-TW" altLang="en-US" dirty="0"/>
                    </a:p>
                  </a:txBody>
                  <a:tcPr/>
                </a:tc>
                <a:tc>
                  <a:txBody>
                    <a:bodyPr/>
                    <a:lstStyle/>
                    <a:p>
                      <a:r>
                        <a:rPr lang="en-US" altLang="zh-TW" dirty="0"/>
                        <a:t>0.9</a:t>
                      </a:r>
                      <a:endParaRPr lang="zh-TW" altLang="en-US" dirty="0"/>
                    </a:p>
                  </a:txBody>
                  <a:tcPr/>
                </a:tc>
                <a:tc>
                  <a:txBody>
                    <a:bodyPr/>
                    <a:lstStyle/>
                    <a:p>
                      <a:r>
                        <a:rPr lang="en-US" altLang="zh-TW" dirty="0"/>
                        <a:t>1.0</a:t>
                      </a:r>
                      <a:endParaRPr lang="zh-TW" altLang="en-US" dirty="0"/>
                    </a:p>
                  </a:txBody>
                  <a:tcPr/>
                </a:tc>
                <a:tc>
                  <a:txBody>
                    <a:bodyPr/>
                    <a:lstStyle/>
                    <a:p>
                      <a:r>
                        <a:rPr lang="en-US" altLang="zh-TW" dirty="0"/>
                        <a:t>0.2</a:t>
                      </a:r>
                      <a:endParaRPr lang="zh-TW" altLang="en-US" dirty="0"/>
                    </a:p>
                  </a:txBody>
                  <a:tcPr/>
                </a:tc>
                <a:tc>
                  <a:txBody>
                    <a:bodyPr/>
                    <a:lstStyle/>
                    <a:p>
                      <a:r>
                        <a:rPr lang="en-US" altLang="zh-TW" dirty="0"/>
                        <a:t>0.2</a:t>
                      </a:r>
                      <a:endParaRPr lang="zh-TW" altLang="en-US" dirty="0"/>
                    </a:p>
                  </a:txBody>
                  <a:tcPr/>
                </a:tc>
                <a:extLst>
                  <a:ext uri="{0D108BD9-81ED-4DB2-BD59-A6C34878D82A}">
                    <a16:rowId xmlns:a16="http://schemas.microsoft.com/office/drawing/2014/main" val="1052149571"/>
                  </a:ext>
                </a:extLst>
              </a:tr>
              <a:tr h="400263">
                <a:tc>
                  <a:txBody>
                    <a:bodyPr/>
                    <a:lstStyle/>
                    <a:p>
                      <a:r>
                        <a:rPr lang="en-US" altLang="zh-TW" dirty="0"/>
                        <a:t>D</a:t>
                      </a:r>
                      <a:endParaRPr lang="zh-TW" altLang="en-US" dirty="0"/>
                    </a:p>
                  </a:txBody>
                  <a:tcPr/>
                </a:tc>
                <a:tc>
                  <a:txBody>
                    <a:bodyPr/>
                    <a:lstStyle/>
                    <a:p>
                      <a:r>
                        <a:rPr lang="en-US" altLang="zh-TW" dirty="0"/>
                        <a:t>0.1</a:t>
                      </a:r>
                      <a:endParaRPr lang="zh-TW" altLang="en-US" dirty="0"/>
                    </a:p>
                  </a:txBody>
                  <a:tcPr/>
                </a:tc>
                <a:tc>
                  <a:txBody>
                    <a:bodyPr/>
                    <a:lstStyle/>
                    <a:p>
                      <a:r>
                        <a:rPr lang="en-US" altLang="zh-TW" dirty="0"/>
                        <a:t>0.7</a:t>
                      </a:r>
                      <a:endParaRPr lang="zh-TW" altLang="en-US" dirty="0"/>
                    </a:p>
                  </a:txBody>
                  <a:tcPr/>
                </a:tc>
                <a:tc>
                  <a:txBody>
                    <a:bodyPr/>
                    <a:lstStyle/>
                    <a:p>
                      <a:r>
                        <a:rPr lang="en-US" altLang="zh-TW" dirty="0"/>
                        <a:t>0.2</a:t>
                      </a:r>
                      <a:endParaRPr lang="zh-TW" altLang="en-US" dirty="0"/>
                    </a:p>
                  </a:txBody>
                  <a:tcPr/>
                </a:tc>
                <a:tc>
                  <a:txBody>
                    <a:bodyPr/>
                    <a:lstStyle/>
                    <a:p>
                      <a:r>
                        <a:rPr lang="en-US" altLang="zh-TW" dirty="0"/>
                        <a:t>1.0</a:t>
                      </a:r>
                      <a:endParaRPr lang="zh-TW" altLang="en-US" dirty="0"/>
                    </a:p>
                  </a:txBody>
                  <a:tcPr/>
                </a:tc>
                <a:tc>
                  <a:txBody>
                    <a:bodyPr/>
                    <a:lstStyle/>
                    <a:p>
                      <a:r>
                        <a:rPr lang="en-US" altLang="zh-TW" dirty="0"/>
                        <a:t>0.6</a:t>
                      </a:r>
                      <a:endParaRPr lang="zh-TW" altLang="en-US" dirty="0"/>
                    </a:p>
                  </a:txBody>
                  <a:tcPr/>
                </a:tc>
                <a:extLst>
                  <a:ext uri="{0D108BD9-81ED-4DB2-BD59-A6C34878D82A}">
                    <a16:rowId xmlns:a16="http://schemas.microsoft.com/office/drawing/2014/main" val="1844498418"/>
                  </a:ext>
                </a:extLst>
              </a:tr>
              <a:tr h="348634">
                <a:tc>
                  <a:txBody>
                    <a:bodyPr/>
                    <a:lstStyle/>
                    <a:p>
                      <a:r>
                        <a:rPr lang="en-US" altLang="zh-TW" dirty="0"/>
                        <a:t>E</a:t>
                      </a:r>
                      <a:endParaRPr lang="zh-TW" altLang="en-US" dirty="0"/>
                    </a:p>
                  </a:txBody>
                  <a:tcPr/>
                </a:tc>
                <a:tc>
                  <a:txBody>
                    <a:bodyPr/>
                    <a:lstStyle/>
                    <a:p>
                      <a:r>
                        <a:rPr lang="en-US" altLang="zh-TW" dirty="0"/>
                        <a:t>0.6</a:t>
                      </a:r>
                      <a:endParaRPr lang="zh-TW" altLang="en-US" dirty="0"/>
                    </a:p>
                  </a:txBody>
                  <a:tcPr/>
                </a:tc>
                <a:tc>
                  <a:txBody>
                    <a:bodyPr/>
                    <a:lstStyle/>
                    <a:p>
                      <a:r>
                        <a:rPr lang="en-US" altLang="zh-TW" dirty="0"/>
                        <a:t>0.1</a:t>
                      </a:r>
                      <a:endParaRPr lang="zh-TW" altLang="en-US" dirty="0"/>
                    </a:p>
                  </a:txBody>
                  <a:tcPr/>
                </a:tc>
                <a:tc>
                  <a:txBody>
                    <a:bodyPr/>
                    <a:lstStyle/>
                    <a:p>
                      <a:r>
                        <a:rPr lang="en-US" altLang="zh-TW" dirty="0"/>
                        <a:t>0.2</a:t>
                      </a:r>
                      <a:endParaRPr lang="zh-TW" altLang="en-US" dirty="0"/>
                    </a:p>
                  </a:txBody>
                  <a:tcPr/>
                </a:tc>
                <a:tc>
                  <a:txBody>
                    <a:bodyPr/>
                    <a:lstStyle/>
                    <a:p>
                      <a:r>
                        <a:rPr lang="en-US" altLang="zh-TW" dirty="0"/>
                        <a:t>0.1</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709991673"/>
                  </a:ext>
                </a:extLst>
              </a:tr>
            </a:tbl>
          </a:graphicData>
        </a:graphic>
      </p:graphicFrame>
      <p:sp>
        <p:nvSpPr>
          <p:cNvPr id="5" name="TextBox 4"/>
          <p:cNvSpPr txBox="1"/>
          <p:nvPr/>
        </p:nvSpPr>
        <p:spPr>
          <a:xfrm>
            <a:off x="2792597" y="1248836"/>
            <a:ext cx="3107791" cy="400110"/>
          </a:xfrm>
          <a:prstGeom prst="rect">
            <a:avLst/>
          </a:prstGeom>
          <a:noFill/>
        </p:spPr>
        <p:txBody>
          <a:bodyPr wrap="square" rtlCol="0">
            <a:spAutoFit/>
          </a:bodyPr>
          <a:lstStyle/>
          <a:p>
            <a:r>
              <a:rPr lang="en-US" altLang="zh-TW" sz="2000" b="1" dirty="0">
                <a:solidFill>
                  <a:schemeClr val="accent1">
                    <a:lumMod val="75000"/>
                  </a:schemeClr>
                </a:solidFill>
              </a:rPr>
              <a:t>Correlation Matrix e</a:t>
            </a:r>
            <a:endParaRPr lang="zh-TW" altLang="en-US" sz="2000" b="1" dirty="0">
              <a:solidFill>
                <a:schemeClr val="accent1">
                  <a:lumMod val="75000"/>
                </a:schemeClr>
              </a:solidFill>
            </a:endParaRPr>
          </a:p>
        </p:txBody>
      </p:sp>
      <p:sp>
        <p:nvSpPr>
          <p:cNvPr id="6" name="TextBox 5"/>
          <p:cNvSpPr txBox="1"/>
          <p:nvPr/>
        </p:nvSpPr>
        <p:spPr>
          <a:xfrm>
            <a:off x="2038064" y="4857392"/>
            <a:ext cx="3787679" cy="400110"/>
          </a:xfrm>
          <a:prstGeom prst="rect">
            <a:avLst/>
          </a:prstGeom>
          <a:noFill/>
        </p:spPr>
        <p:txBody>
          <a:bodyPr wrap="square" rtlCol="0">
            <a:spAutoFit/>
          </a:bodyPr>
          <a:lstStyle/>
          <a:p>
            <a:r>
              <a:rPr lang="en-US" altLang="zh-TW" sz="2000" b="1" dirty="0">
                <a:solidFill>
                  <a:schemeClr val="accent1">
                    <a:lumMod val="75000"/>
                  </a:schemeClr>
                </a:solidFill>
              </a:rPr>
              <a:t>Root Node Probabilities</a:t>
            </a:r>
            <a:endParaRPr lang="zh-TW" altLang="en-US" sz="2000" b="1"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162405000"/>
              </p:ext>
            </p:extLst>
          </p:nvPr>
        </p:nvGraphicFramePr>
        <p:xfrm>
          <a:off x="2139475" y="5257502"/>
          <a:ext cx="5236375" cy="741680"/>
        </p:xfrm>
        <a:graphic>
          <a:graphicData uri="http://schemas.openxmlformats.org/drawingml/2006/table">
            <a:tbl>
              <a:tblPr firstRow="1" bandRow="1">
                <a:tableStyleId>{5C22544A-7EE6-4342-B048-85BDC9FD1C3A}</a:tableStyleId>
              </a:tblPr>
              <a:tblGrid>
                <a:gridCol w="1047275">
                  <a:extLst>
                    <a:ext uri="{9D8B030D-6E8A-4147-A177-3AD203B41FA5}">
                      <a16:colId xmlns:a16="http://schemas.microsoft.com/office/drawing/2014/main" val="1331170959"/>
                    </a:ext>
                  </a:extLst>
                </a:gridCol>
                <a:gridCol w="1047275">
                  <a:extLst>
                    <a:ext uri="{9D8B030D-6E8A-4147-A177-3AD203B41FA5}">
                      <a16:colId xmlns:a16="http://schemas.microsoft.com/office/drawing/2014/main" val="2394355894"/>
                    </a:ext>
                  </a:extLst>
                </a:gridCol>
                <a:gridCol w="1117081">
                  <a:extLst>
                    <a:ext uri="{9D8B030D-6E8A-4147-A177-3AD203B41FA5}">
                      <a16:colId xmlns:a16="http://schemas.microsoft.com/office/drawing/2014/main" val="2887667374"/>
                    </a:ext>
                  </a:extLst>
                </a:gridCol>
                <a:gridCol w="977469">
                  <a:extLst>
                    <a:ext uri="{9D8B030D-6E8A-4147-A177-3AD203B41FA5}">
                      <a16:colId xmlns:a16="http://schemas.microsoft.com/office/drawing/2014/main" val="2496201732"/>
                    </a:ext>
                  </a:extLst>
                </a:gridCol>
                <a:gridCol w="1047275">
                  <a:extLst>
                    <a:ext uri="{9D8B030D-6E8A-4147-A177-3AD203B41FA5}">
                      <a16:colId xmlns:a16="http://schemas.microsoft.com/office/drawing/2014/main" val="663928094"/>
                    </a:ext>
                  </a:extLst>
                </a:gridCol>
              </a:tblGrid>
              <a:tr h="370840">
                <a:tc>
                  <a:txBody>
                    <a:bodyPr/>
                    <a:lstStyle/>
                    <a:p>
                      <a:r>
                        <a:rPr lang="en-US" altLang="zh-TW" dirty="0"/>
                        <a:t>A</a:t>
                      </a:r>
                      <a:endParaRPr lang="zh-TW" altLang="en-US" dirty="0"/>
                    </a:p>
                  </a:txBody>
                  <a:tcPr/>
                </a:tc>
                <a:tc>
                  <a:txBody>
                    <a:bodyPr/>
                    <a:lstStyle/>
                    <a:p>
                      <a:r>
                        <a:rPr lang="en-US" altLang="zh-TW" dirty="0"/>
                        <a:t>B</a:t>
                      </a:r>
                      <a:endParaRPr lang="zh-TW" altLang="en-US" dirty="0"/>
                    </a:p>
                  </a:txBody>
                  <a:tcPr/>
                </a:tc>
                <a:tc>
                  <a:txBody>
                    <a:bodyPr/>
                    <a:lstStyle/>
                    <a:p>
                      <a:r>
                        <a:rPr lang="en-US" altLang="zh-TW" dirty="0"/>
                        <a:t>C</a:t>
                      </a:r>
                      <a:endParaRPr lang="zh-TW" altLang="en-US" dirty="0"/>
                    </a:p>
                  </a:txBody>
                  <a:tcPr/>
                </a:tc>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extLst>
                  <a:ext uri="{0D108BD9-81ED-4DB2-BD59-A6C34878D82A}">
                    <a16:rowId xmlns:a16="http://schemas.microsoft.com/office/drawing/2014/main" val="1577372336"/>
                  </a:ext>
                </a:extLst>
              </a:tr>
              <a:tr h="370840">
                <a:tc>
                  <a:txBody>
                    <a:bodyPr/>
                    <a:lstStyle/>
                    <a:p>
                      <a:r>
                        <a:rPr lang="en-US" altLang="zh-TW" dirty="0"/>
                        <a:t>0.6</a:t>
                      </a:r>
                      <a:endParaRPr lang="zh-TW" altLang="en-US" dirty="0"/>
                    </a:p>
                  </a:txBody>
                  <a:tcPr/>
                </a:tc>
                <a:tc>
                  <a:txBody>
                    <a:bodyPr/>
                    <a:lstStyle/>
                    <a:p>
                      <a:r>
                        <a:rPr lang="en-US" altLang="zh-TW" dirty="0"/>
                        <a:t>0.11</a:t>
                      </a:r>
                      <a:endParaRPr lang="zh-TW" altLang="en-US" dirty="0"/>
                    </a:p>
                  </a:txBody>
                  <a:tcPr/>
                </a:tc>
                <a:tc>
                  <a:txBody>
                    <a:bodyPr/>
                    <a:lstStyle/>
                    <a:p>
                      <a:r>
                        <a:rPr lang="en-US" altLang="zh-TW" dirty="0"/>
                        <a:t>0.10</a:t>
                      </a:r>
                      <a:endParaRPr lang="zh-TW" altLang="en-US" dirty="0"/>
                    </a:p>
                  </a:txBody>
                  <a:tcPr/>
                </a:tc>
                <a:tc>
                  <a:txBody>
                    <a:bodyPr/>
                    <a:lstStyle/>
                    <a:p>
                      <a:r>
                        <a:rPr lang="en-US" altLang="zh-TW" dirty="0"/>
                        <a:t>0.10</a:t>
                      </a:r>
                      <a:endParaRPr lang="zh-TW" altLang="en-US" dirty="0"/>
                    </a:p>
                  </a:txBody>
                  <a:tcPr/>
                </a:tc>
                <a:tc>
                  <a:txBody>
                    <a:bodyPr/>
                    <a:lstStyle/>
                    <a:p>
                      <a:r>
                        <a:rPr lang="en-US" altLang="zh-TW" dirty="0"/>
                        <a:t>0.10</a:t>
                      </a:r>
                      <a:endParaRPr lang="zh-TW" altLang="en-US" dirty="0"/>
                    </a:p>
                  </a:txBody>
                  <a:tcPr/>
                </a:tc>
                <a:extLst>
                  <a:ext uri="{0D108BD9-81ED-4DB2-BD59-A6C34878D82A}">
                    <a16:rowId xmlns:a16="http://schemas.microsoft.com/office/drawing/2014/main" val="1910289572"/>
                  </a:ext>
                </a:extLst>
              </a:tr>
            </a:tbl>
          </a:graphicData>
        </a:graphic>
      </p:graphicFrame>
      <p:sp>
        <p:nvSpPr>
          <p:cNvPr id="15" name="Left Arrow 14"/>
          <p:cNvSpPr/>
          <p:nvPr/>
        </p:nvSpPr>
        <p:spPr>
          <a:xfrm rot="16200000">
            <a:off x="4569084" y="4399473"/>
            <a:ext cx="377156" cy="187146"/>
          </a:xfrm>
          <a:prstGeom prst="leftArrow">
            <a:avLst>
              <a:gd name="adj1" fmla="val 50000"/>
              <a:gd name="adj2" fmla="val 5203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4228587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3612911"/>
              </p:ext>
            </p:extLst>
          </p:nvPr>
        </p:nvGraphicFramePr>
        <p:xfrm>
          <a:off x="2146861" y="2048413"/>
          <a:ext cx="1431384" cy="1186028"/>
        </p:xfrm>
        <a:graphic>
          <a:graphicData uri="http://schemas.openxmlformats.org/drawingml/2006/table">
            <a:tbl>
              <a:tblPr bandRow="1">
                <a:tableStyleId>{073A0DAA-6AF3-43AB-8588-CEC1D06C72B9}</a:tableStyleId>
              </a:tblPr>
              <a:tblGrid>
                <a:gridCol w="715692">
                  <a:extLst>
                    <a:ext uri="{9D8B030D-6E8A-4147-A177-3AD203B41FA5}">
                      <a16:colId xmlns:a16="http://schemas.microsoft.com/office/drawing/2014/main" val="2937726142"/>
                    </a:ext>
                  </a:extLst>
                </a:gridCol>
                <a:gridCol w="715692">
                  <a:extLst>
                    <a:ext uri="{9D8B030D-6E8A-4147-A177-3AD203B41FA5}">
                      <a16:colId xmlns:a16="http://schemas.microsoft.com/office/drawing/2014/main" val="3043110907"/>
                    </a:ext>
                  </a:extLst>
                </a:gridCol>
              </a:tblGrid>
              <a:tr h="593014">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extLst>
                  <a:ext uri="{0D108BD9-81ED-4DB2-BD59-A6C34878D82A}">
                    <a16:rowId xmlns:a16="http://schemas.microsoft.com/office/drawing/2014/main" val="3031944750"/>
                  </a:ext>
                </a:extLst>
              </a:tr>
              <a:tr h="593014">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extLst>
                  <a:ext uri="{0D108BD9-81ED-4DB2-BD59-A6C34878D82A}">
                    <a16:rowId xmlns:a16="http://schemas.microsoft.com/office/drawing/2014/main" val="3869395505"/>
                  </a:ext>
                </a:extLst>
              </a:tr>
            </a:tbl>
          </a:graphicData>
        </a:graphic>
      </p:graphicFrame>
      <p:sp>
        <p:nvSpPr>
          <p:cNvPr id="7" name="Oval 6"/>
          <p:cNvSpPr/>
          <p:nvPr/>
        </p:nvSpPr>
        <p:spPr>
          <a:xfrm>
            <a:off x="6286978" y="2176639"/>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A</a:t>
            </a:r>
            <a:endParaRPr lang="zh-TW" altLang="en-US" dirty="0">
              <a:solidFill>
                <a:srgbClr val="FF0000"/>
              </a:solidFill>
            </a:endParaRPr>
          </a:p>
        </p:txBody>
      </p:sp>
      <p:cxnSp>
        <p:nvCxnSpPr>
          <p:cNvPr id="8" name="Straight Arrow Connector 7"/>
          <p:cNvCxnSpPr>
            <a:endCxn id="10" idx="0"/>
          </p:cNvCxnSpPr>
          <p:nvPr/>
        </p:nvCxnSpPr>
        <p:spPr>
          <a:xfrm flipH="1">
            <a:off x="6463418" y="2808631"/>
            <a:ext cx="195942" cy="333161"/>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a:off x="7011158" y="2808631"/>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6328124" y="3141792"/>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1" name="TextBox 10"/>
          <p:cNvSpPr txBox="1"/>
          <p:nvPr/>
        </p:nvSpPr>
        <p:spPr>
          <a:xfrm>
            <a:off x="7050119" y="3141792"/>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994328044"/>
              </p:ext>
            </p:extLst>
          </p:nvPr>
        </p:nvGraphicFramePr>
        <p:xfrm>
          <a:off x="1385919" y="4988057"/>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506102392"/>
                    </a:ext>
                  </a:extLst>
                </a:gridCol>
                <a:gridCol w="1625600">
                  <a:extLst>
                    <a:ext uri="{9D8B030D-6E8A-4147-A177-3AD203B41FA5}">
                      <a16:colId xmlns:a16="http://schemas.microsoft.com/office/drawing/2014/main" val="76896944"/>
                    </a:ext>
                  </a:extLst>
                </a:gridCol>
                <a:gridCol w="1625600">
                  <a:extLst>
                    <a:ext uri="{9D8B030D-6E8A-4147-A177-3AD203B41FA5}">
                      <a16:colId xmlns:a16="http://schemas.microsoft.com/office/drawing/2014/main" val="2550508881"/>
                    </a:ext>
                  </a:extLst>
                </a:gridCol>
                <a:gridCol w="1625600">
                  <a:extLst>
                    <a:ext uri="{9D8B030D-6E8A-4147-A177-3AD203B41FA5}">
                      <a16:colId xmlns:a16="http://schemas.microsoft.com/office/drawing/2014/main" val="2039876421"/>
                    </a:ext>
                  </a:extLst>
                </a:gridCol>
                <a:gridCol w="1625600">
                  <a:extLst>
                    <a:ext uri="{9D8B030D-6E8A-4147-A177-3AD203B41FA5}">
                      <a16:colId xmlns:a16="http://schemas.microsoft.com/office/drawing/2014/main" val="2562105833"/>
                    </a:ext>
                  </a:extLst>
                </a:gridCol>
              </a:tblGrid>
              <a:tr h="370840">
                <a:tc>
                  <a:txBody>
                    <a:bodyPr/>
                    <a:lstStyle/>
                    <a:p>
                      <a:r>
                        <a:rPr lang="en-US" altLang="zh-TW" dirty="0"/>
                        <a:t>B</a:t>
                      </a:r>
                      <a:endParaRPr lang="zh-TW" altLang="en-US" dirty="0"/>
                    </a:p>
                  </a:txBody>
                  <a:tcPr/>
                </a:tc>
                <a:tc>
                  <a:txBody>
                    <a:bodyPr/>
                    <a:lstStyle/>
                    <a:p>
                      <a:r>
                        <a:rPr lang="en-US" altLang="zh-TW" dirty="0"/>
                        <a:t>C</a:t>
                      </a:r>
                      <a:endParaRPr lang="zh-TW" altLang="en-US" dirty="0"/>
                    </a:p>
                  </a:txBody>
                  <a:tcPr/>
                </a:tc>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2450646266"/>
                  </a:ext>
                </a:extLst>
              </a:tr>
              <a:tr h="370840">
                <a:tc>
                  <a:txBody>
                    <a:bodyPr/>
                    <a:lstStyle/>
                    <a:p>
                      <a:r>
                        <a:rPr lang="en-US" altLang="zh-TW" dirty="0"/>
                        <a:t>0.25</a:t>
                      </a:r>
                      <a:endParaRPr lang="zh-TW" altLang="en-US" dirty="0"/>
                    </a:p>
                  </a:txBody>
                  <a:tcPr/>
                </a:tc>
                <a:tc>
                  <a:txBody>
                    <a:bodyPr/>
                    <a:lstStyle/>
                    <a:p>
                      <a:r>
                        <a:rPr lang="en-US" altLang="zh-TW" dirty="0"/>
                        <a:t>0.06</a:t>
                      </a:r>
                      <a:endParaRPr lang="zh-TW" altLang="en-US" dirty="0"/>
                    </a:p>
                  </a:txBody>
                  <a:tcPr/>
                </a:tc>
                <a:tc>
                  <a:txBody>
                    <a:bodyPr/>
                    <a:lstStyle/>
                    <a:p>
                      <a:r>
                        <a:rPr lang="en-US" altLang="zh-TW" dirty="0"/>
                        <a:t>0.09</a:t>
                      </a:r>
                      <a:endParaRPr lang="zh-TW" altLang="en-US" dirty="0"/>
                    </a:p>
                  </a:txBody>
                  <a:tcPr/>
                </a:tc>
                <a:tc>
                  <a:txBody>
                    <a:bodyPr/>
                    <a:lstStyle/>
                    <a:p>
                      <a:r>
                        <a:rPr lang="en-US" altLang="zh-TW" dirty="0"/>
                        <a:t>0.13</a:t>
                      </a:r>
                      <a:endParaRPr lang="zh-TW" altLang="en-US" dirty="0"/>
                    </a:p>
                  </a:txBody>
                  <a:tcPr/>
                </a:tc>
                <a:tc>
                  <a:txBody>
                    <a:bodyPr/>
                    <a:lstStyle/>
                    <a:p>
                      <a:r>
                        <a:rPr lang="en-US" altLang="zh-TW" dirty="0"/>
                        <a:t>0.47</a:t>
                      </a:r>
                      <a:endParaRPr lang="zh-TW" altLang="en-US" dirty="0"/>
                    </a:p>
                  </a:txBody>
                  <a:tcPr/>
                </a:tc>
                <a:extLst>
                  <a:ext uri="{0D108BD9-81ED-4DB2-BD59-A6C34878D82A}">
                    <a16:rowId xmlns:a16="http://schemas.microsoft.com/office/drawing/2014/main" val="1105005860"/>
                  </a:ext>
                </a:extLst>
              </a:tr>
            </a:tbl>
          </a:graphicData>
        </a:graphic>
      </p:graphicFrame>
      <p:sp>
        <p:nvSpPr>
          <p:cNvPr id="13" name="TextBox 12"/>
          <p:cNvSpPr txBox="1"/>
          <p:nvPr/>
        </p:nvSpPr>
        <p:spPr>
          <a:xfrm>
            <a:off x="873277" y="5103916"/>
            <a:ext cx="330540" cy="369332"/>
          </a:xfrm>
          <a:prstGeom prst="rect">
            <a:avLst/>
          </a:prstGeom>
          <a:noFill/>
        </p:spPr>
        <p:txBody>
          <a:bodyPr wrap="none" rtlCol="0">
            <a:spAutoFit/>
          </a:bodyPr>
          <a:lstStyle/>
          <a:p>
            <a:r>
              <a:rPr lang="en-US" altLang="zh-TW" b="1" dirty="0"/>
              <a:t>A</a:t>
            </a:r>
            <a:endParaRPr lang="zh-TW" altLang="en-US" b="1" dirty="0"/>
          </a:p>
        </p:txBody>
      </p:sp>
      <p:sp>
        <p:nvSpPr>
          <p:cNvPr id="3" name="TextBox 2"/>
          <p:cNvSpPr txBox="1"/>
          <p:nvPr/>
        </p:nvSpPr>
        <p:spPr>
          <a:xfrm>
            <a:off x="1986384" y="4394040"/>
            <a:ext cx="1229824" cy="369332"/>
          </a:xfrm>
          <a:prstGeom prst="rect">
            <a:avLst/>
          </a:prstGeom>
          <a:noFill/>
        </p:spPr>
        <p:txBody>
          <a:bodyPr wrap="none" rtlCol="0">
            <a:spAutoFit/>
          </a:bodyPr>
          <a:lstStyle/>
          <a:p>
            <a:r>
              <a:rPr lang="en-US" altLang="zh-TW" dirty="0"/>
              <a:t>Selected: </a:t>
            </a:r>
            <a:endParaRPr lang="zh-TW" altLang="en-US" dirty="0"/>
          </a:p>
        </p:txBody>
      </p:sp>
      <p:sp>
        <p:nvSpPr>
          <p:cNvPr id="15" name="Title 1"/>
          <p:cNvSpPr txBox="1">
            <a:spLocks/>
          </p:cNvSpPr>
          <p:nvPr/>
        </p:nvSpPr>
        <p:spPr>
          <a:xfrm>
            <a:off x="714656" y="365843"/>
            <a:ext cx="7914260" cy="7594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b="1" dirty="0"/>
              <a:t>Demonstration</a:t>
            </a:r>
            <a:endParaRPr lang="zh-TW" altLang="en-US" b="1" dirty="0"/>
          </a:p>
        </p:txBody>
      </p:sp>
    </p:spTree>
    <p:extLst>
      <p:ext uri="{BB962C8B-B14F-4D97-AF65-F5344CB8AC3E}">
        <p14:creationId xmlns:p14="http://schemas.microsoft.com/office/powerpoint/2010/main" val="4188329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sp>
        <p:nvSpPr>
          <p:cNvPr id="6" name="Oval 5"/>
          <p:cNvSpPr/>
          <p:nvPr/>
        </p:nvSpPr>
        <p:spPr>
          <a:xfrm>
            <a:off x="6405821" y="2134062"/>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A</a:t>
            </a:r>
            <a:endParaRPr lang="zh-TW" altLang="en-US" dirty="0">
              <a:solidFill>
                <a:srgbClr val="FF0000"/>
              </a:solidFill>
            </a:endParaRPr>
          </a:p>
        </p:txBody>
      </p:sp>
      <p:sp>
        <p:nvSpPr>
          <p:cNvPr id="7" name="Left Arrow 6"/>
          <p:cNvSpPr/>
          <p:nvPr/>
        </p:nvSpPr>
        <p:spPr>
          <a:xfrm rot="18107895">
            <a:off x="6361547" y="2818216"/>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9" name="Table 8"/>
          <p:cNvGraphicFramePr>
            <a:graphicFrameLocks noGrp="1"/>
          </p:cNvGraphicFramePr>
          <p:nvPr>
            <p:extLst>
              <p:ext uri="{D42A27DB-BD31-4B8C-83A1-F6EECF244321}">
                <p14:modId xmlns:p14="http://schemas.microsoft.com/office/powerpoint/2010/main" val="3735984261"/>
              </p:ext>
            </p:extLst>
          </p:nvPr>
        </p:nvGraphicFramePr>
        <p:xfrm>
          <a:off x="1909214" y="4822870"/>
          <a:ext cx="6881612" cy="810554"/>
        </p:xfrm>
        <a:graphic>
          <a:graphicData uri="http://schemas.openxmlformats.org/drawingml/2006/table">
            <a:tbl>
              <a:tblPr firstRow="1" bandRow="1">
                <a:tableStyleId>{5C22544A-7EE6-4342-B048-85BDC9FD1C3A}</a:tableStyleId>
              </a:tblPr>
              <a:tblGrid>
                <a:gridCol w="1720403">
                  <a:extLst>
                    <a:ext uri="{9D8B030D-6E8A-4147-A177-3AD203B41FA5}">
                      <a16:colId xmlns:a16="http://schemas.microsoft.com/office/drawing/2014/main" val="2786765007"/>
                    </a:ext>
                  </a:extLst>
                </a:gridCol>
                <a:gridCol w="1720403">
                  <a:extLst>
                    <a:ext uri="{9D8B030D-6E8A-4147-A177-3AD203B41FA5}">
                      <a16:colId xmlns:a16="http://schemas.microsoft.com/office/drawing/2014/main" val="941364047"/>
                    </a:ext>
                  </a:extLst>
                </a:gridCol>
                <a:gridCol w="1720403">
                  <a:extLst>
                    <a:ext uri="{9D8B030D-6E8A-4147-A177-3AD203B41FA5}">
                      <a16:colId xmlns:a16="http://schemas.microsoft.com/office/drawing/2014/main" val="4182770388"/>
                    </a:ext>
                  </a:extLst>
                </a:gridCol>
                <a:gridCol w="1720403">
                  <a:extLst>
                    <a:ext uri="{9D8B030D-6E8A-4147-A177-3AD203B41FA5}">
                      <a16:colId xmlns:a16="http://schemas.microsoft.com/office/drawing/2014/main" val="3004406986"/>
                    </a:ext>
                  </a:extLst>
                </a:gridCol>
              </a:tblGrid>
              <a:tr h="405277">
                <a:tc>
                  <a:txBody>
                    <a:bodyPr/>
                    <a:lstStyle/>
                    <a:p>
                      <a:r>
                        <a:rPr lang="en-US" altLang="zh-TW" dirty="0"/>
                        <a:t>B</a:t>
                      </a:r>
                      <a:endParaRPr lang="zh-TW" altLang="en-US" dirty="0"/>
                    </a:p>
                  </a:txBody>
                  <a:tcPr/>
                </a:tc>
                <a:tc>
                  <a:txBody>
                    <a:bodyPr/>
                    <a:lstStyle/>
                    <a:p>
                      <a:r>
                        <a:rPr lang="en-US" altLang="zh-TW" dirty="0"/>
                        <a:t>C</a:t>
                      </a:r>
                      <a:endParaRPr lang="zh-TW" altLang="en-US" dirty="0"/>
                    </a:p>
                  </a:txBody>
                  <a:tcPr/>
                </a:tc>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extLst>
                  <a:ext uri="{0D108BD9-81ED-4DB2-BD59-A6C34878D82A}">
                    <a16:rowId xmlns:a16="http://schemas.microsoft.com/office/drawing/2014/main" val="2395274347"/>
                  </a:ext>
                </a:extLst>
              </a:tr>
              <a:tr h="405277">
                <a:tc>
                  <a:txBody>
                    <a:bodyPr/>
                    <a:lstStyle/>
                    <a:p>
                      <a:r>
                        <a:rPr lang="en-US" altLang="zh-TW" dirty="0"/>
                        <a:t>0.67</a:t>
                      </a:r>
                      <a:endParaRPr lang="zh-TW" altLang="en-US" dirty="0"/>
                    </a:p>
                  </a:txBody>
                  <a:tcPr/>
                </a:tc>
                <a:tc>
                  <a:txBody>
                    <a:bodyPr/>
                    <a:lstStyle/>
                    <a:p>
                      <a:r>
                        <a:rPr lang="en-US" altLang="zh-TW" dirty="0"/>
                        <a:t>0.17</a:t>
                      </a:r>
                      <a:endParaRPr lang="zh-TW" altLang="en-US" dirty="0"/>
                    </a:p>
                  </a:txBody>
                  <a:tcPr/>
                </a:tc>
                <a:tc>
                  <a:txBody>
                    <a:bodyPr/>
                    <a:lstStyle/>
                    <a:p>
                      <a:r>
                        <a:rPr lang="en-US" altLang="zh-TW" dirty="0"/>
                        <a:t>0.08</a:t>
                      </a:r>
                      <a:endParaRPr lang="zh-TW" altLang="en-US" dirty="0"/>
                    </a:p>
                  </a:txBody>
                  <a:tcPr/>
                </a:tc>
                <a:tc>
                  <a:txBody>
                    <a:bodyPr/>
                    <a:lstStyle/>
                    <a:p>
                      <a:r>
                        <a:rPr lang="en-US" altLang="zh-TW" dirty="0"/>
                        <a:t>0.08</a:t>
                      </a:r>
                      <a:endParaRPr lang="zh-TW" altLang="en-US" dirty="0"/>
                    </a:p>
                  </a:txBody>
                  <a:tcPr/>
                </a:tc>
                <a:extLst>
                  <a:ext uri="{0D108BD9-81ED-4DB2-BD59-A6C34878D82A}">
                    <a16:rowId xmlns:a16="http://schemas.microsoft.com/office/drawing/2014/main" val="2449363568"/>
                  </a:ext>
                </a:extLst>
              </a:tr>
            </a:tbl>
          </a:graphicData>
        </a:graphic>
      </p:graphicFrame>
      <p:sp>
        <p:nvSpPr>
          <p:cNvPr id="10" name="TextBox 9"/>
          <p:cNvSpPr txBox="1"/>
          <p:nvPr/>
        </p:nvSpPr>
        <p:spPr>
          <a:xfrm>
            <a:off x="1249394" y="5024918"/>
            <a:ext cx="330540" cy="369332"/>
          </a:xfrm>
          <a:prstGeom prst="rect">
            <a:avLst/>
          </a:prstGeom>
          <a:noFill/>
        </p:spPr>
        <p:txBody>
          <a:bodyPr wrap="none" rtlCol="0">
            <a:spAutoFit/>
          </a:bodyPr>
          <a:lstStyle/>
          <a:p>
            <a:r>
              <a:rPr lang="en-US" altLang="zh-TW" b="1" dirty="0"/>
              <a:t>A</a:t>
            </a:r>
            <a:endParaRPr lang="zh-TW" altLang="en-US" b="1" dirty="0"/>
          </a:p>
        </p:txBody>
      </p:sp>
      <p:cxnSp>
        <p:nvCxnSpPr>
          <p:cNvPr id="15" name="Straight Arrow Connector 14"/>
          <p:cNvCxnSpPr/>
          <p:nvPr/>
        </p:nvCxnSpPr>
        <p:spPr>
          <a:xfrm>
            <a:off x="7317829" y="2712050"/>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p:cNvSpPr txBox="1"/>
          <p:nvPr/>
        </p:nvSpPr>
        <p:spPr>
          <a:xfrm>
            <a:off x="7476450" y="3024018"/>
            <a:ext cx="225367"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graphicFrame>
        <p:nvGraphicFramePr>
          <p:cNvPr id="13" name="Content Placeholder 3"/>
          <p:cNvGraphicFramePr>
            <a:graphicFrameLocks noGrp="1"/>
          </p:cNvGraphicFramePr>
          <p:nvPr>
            <p:ph idx="1"/>
            <p:extLst>
              <p:ext uri="{D42A27DB-BD31-4B8C-83A1-F6EECF244321}">
                <p14:modId xmlns:p14="http://schemas.microsoft.com/office/powerpoint/2010/main" val="3305965037"/>
              </p:ext>
            </p:extLst>
          </p:nvPr>
        </p:nvGraphicFramePr>
        <p:xfrm>
          <a:off x="2254207" y="1982489"/>
          <a:ext cx="1431384" cy="1186028"/>
        </p:xfrm>
        <a:graphic>
          <a:graphicData uri="http://schemas.openxmlformats.org/drawingml/2006/table">
            <a:tbl>
              <a:tblPr bandRow="1">
                <a:tableStyleId>{073A0DAA-6AF3-43AB-8588-CEC1D06C72B9}</a:tableStyleId>
              </a:tblPr>
              <a:tblGrid>
                <a:gridCol w="715692">
                  <a:extLst>
                    <a:ext uri="{9D8B030D-6E8A-4147-A177-3AD203B41FA5}">
                      <a16:colId xmlns:a16="http://schemas.microsoft.com/office/drawing/2014/main" val="2937726142"/>
                    </a:ext>
                  </a:extLst>
                </a:gridCol>
                <a:gridCol w="715692">
                  <a:extLst>
                    <a:ext uri="{9D8B030D-6E8A-4147-A177-3AD203B41FA5}">
                      <a16:colId xmlns:a16="http://schemas.microsoft.com/office/drawing/2014/main" val="3043110907"/>
                    </a:ext>
                  </a:extLst>
                </a:gridCol>
              </a:tblGrid>
              <a:tr h="593014">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extLst>
                  <a:ext uri="{0D108BD9-81ED-4DB2-BD59-A6C34878D82A}">
                    <a16:rowId xmlns:a16="http://schemas.microsoft.com/office/drawing/2014/main" val="3031944750"/>
                  </a:ext>
                </a:extLst>
              </a:tr>
              <a:tr h="593014">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extLst>
                  <a:ext uri="{0D108BD9-81ED-4DB2-BD59-A6C34878D82A}">
                    <a16:rowId xmlns:a16="http://schemas.microsoft.com/office/drawing/2014/main" val="3869395505"/>
                  </a:ext>
                </a:extLst>
              </a:tr>
            </a:tbl>
          </a:graphicData>
        </a:graphic>
      </p:graphicFrame>
      <p:sp>
        <p:nvSpPr>
          <p:cNvPr id="14" name="TextBox 13"/>
          <p:cNvSpPr txBox="1"/>
          <p:nvPr/>
        </p:nvSpPr>
        <p:spPr>
          <a:xfrm>
            <a:off x="2090059" y="4309329"/>
            <a:ext cx="1229824" cy="369332"/>
          </a:xfrm>
          <a:prstGeom prst="rect">
            <a:avLst/>
          </a:prstGeom>
          <a:noFill/>
        </p:spPr>
        <p:txBody>
          <a:bodyPr wrap="none" rtlCol="0">
            <a:spAutoFit/>
          </a:bodyPr>
          <a:lstStyle/>
          <a:p>
            <a:r>
              <a:rPr lang="en-US" altLang="zh-TW" dirty="0"/>
              <a:t>Selected: </a:t>
            </a:r>
            <a:endParaRPr lang="zh-TW" altLang="en-US" dirty="0"/>
          </a:p>
        </p:txBody>
      </p:sp>
      <p:sp>
        <p:nvSpPr>
          <p:cNvPr id="12" name="TextBox 11"/>
          <p:cNvSpPr txBox="1"/>
          <p:nvPr/>
        </p:nvSpPr>
        <p:spPr>
          <a:xfrm>
            <a:off x="3501085" y="4265231"/>
            <a:ext cx="369012" cy="461665"/>
          </a:xfrm>
          <a:prstGeom prst="rect">
            <a:avLst/>
          </a:prstGeom>
          <a:noFill/>
        </p:spPr>
        <p:txBody>
          <a:bodyPr wrap="none" rtlCol="0">
            <a:spAutoFit/>
          </a:bodyPr>
          <a:lstStyle/>
          <a:p>
            <a:r>
              <a:rPr lang="en-US" altLang="zh-TW" sz="2400" b="1" dirty="0"/>
              <a:t>X</a:t>
            </a:r>
            <a:endParaRPr lang="zh-TW" altLang="en-US" sz="2400" b="1" dirty="0"/>
          </a:p>
        </p:txBody>
      </p:sp>
    </p:spTree>
    <p:extLst>
      <p:ext uri="{BB962C8B-B14F-4D97-AF65-F5344CB8AC3E}">
        <p14:creationId xmlns:p14="http://schemas.microsoft.com/office/powerpoint/2010/main" val="2119894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sp>
        <p:nvSpPr>
          <p:cNvPr id="6" name="Oval 5"/>
          <p:cNvSpPr/>
          <p:nvPr/>
        </p:nvSpPr>
        <p:spPr>
          <a:xfrm>
            <a:off x="5939290" y="2167616"/>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A</a:t>
            </a:r>
            <a:endParaRPr lang="zh-TW" altLang="en-US" dirty="0">
              <a:solidFill>
                <a:srgbClr val="FF0000"/>
              </a:solidFill>
            </a:endParaRPr>
          </a:p>
        </p:txBody>
      </p:sp>
      <p:sp>
        <p:nvSpPr>
          <p:cNvPr id="7" name="Left Arrow 6"/>
          <p:cNvSpPr/>
          <p:nvPr/>
        </p:nvSpPr>
        <p:spPr>
          <a:xfrm rot="18107895">
            <a:off x="5895016" y="2858778"/>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Oval 7"/>
          <p:cNvSpPr/>
          <p:nvPr/>
        </p:nvSpPr>
        <p:spPr>
          <a:xfrm>
            <a:off x="5701112" y="4775392"/>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graphicFrame>
        <p:nvGraphicFramePr>
          <p:cNvPr id="13" name="Content Placeholder 3"/>
          <p:cNvGraphicFramePr>
            <a:graphicFrameLocks noGrp="1"/>
          </p:cNvGraphicFramePr>
          <p:nvPr>
            <p:ph idx="1"/>
            <p:extLst>
              <p:ext uri="{D42A27DB-BD31-4B8C-83A1-F6EECF244321}">
                <p14:modId xmlns:p14="http://schemas.microsoft.com/office/powerpoint/2010/main" val="2908641069"/>
              </p:ext>
            </p:extLst>
          </p:nvPr>
        </p:nvGraphicFramePr>
        <p:xfrm>
          <a:off x="2613306" y="2167616"/>
          <a:ext cx="1431384" cy="1186028"/>
        </p:xfrm>
        <a:graphic>
          <a:graphicData uri="http://schemas.openxmlformats.org/drawingml/2006/table">
            <a:tbl>
              <a:tblPr bandRow="1">
                <a:tableStyleId>{073A0DAA-6AF3-43AB-8588-CEC1D06C72B9}</a:tableStyleId>
              </a:tblPr>
              <a:tblGrid>
                <a:gridCol w="715692">
                  <a:extLst>
                    <a:ext uri="{9D8B030D-6E8A-4147-A177-3AD203B41FA5}">
                      <a16:colId xmlns:a16="http://schemas.microsoft.com/office/drawing/2014/main" val="2937726142"/>
                    </a:ext>
                  </a:extLst>
                </a:gridCol>
                <a:gridCol w="715692">
                  <a:extLst>
                    <a:ext uri="{9D8B030D-6E8A-4147-A177-3AD203B41FA5}">
                      <a16:colId xmlns:a16="http://schemas.microsoft.com/office/drawing/2014/main" val="3043110907"/>
                    </a:ext>
                  </a:extLst>
                </a:gridCol>
              </a:tblGrid>
              <a:tr h="593014">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extLst>
                  <a:ext uri="{0D108BD9-81ED-4DB2-BD59-A6C34878D82A}">
                    <a16:rowId xmlns:a16="http://schemas.microsoft.com/office/drawing/2014/main" val="3031944750"/>
                  </a:ext>
                </a:extLst>
              </a:tr>
              <a:tr h="593014">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extLst>
                  <a:ext uri="{0D108BD9-81ED-4DB2-BD59-A6C34878D82A}">
                    <a16:rowId xmlns:a16="http://schemas.microsoft.com/office/drawing/2014/main" val="3869395505"/>
                  </a:ext>
                </a:extLst>
              </a:tr>
            </a:tbl>
          </a:graphicData>
        </a:graphic>
      </p:graphicFrame>
      <p:sp>
        <p:nvSpPr>
          <p:cNvPr id="14" name="TextBox 13"/>
          <p:cNvSpPr txBox="1"/>
          <p:nvPr/>
        </p:nvSpPr>
        <p:spPr>
          <a:xfrm>
            <a:off x="3144418" y="4821559"/>
            <a:ext cx="1229824" cy="369332"/>
          </a:xfrm>
          <a:prstGeom prst="rect">
            <a:avLst/>
          </a:prstGeom>
          <a:noFill/>
        </p:spPr>
        <p:txBody>
          <a:bodyPr wrap="none" rtlCol="0">
            <a:spAutoFit/>
          </a:bodyPr>
          <a:lstStyle/>
          <a:p>
            <a:r>
              <a:rPr lang="en-US" altLang="zh-TW" dirty="0"/>
              <a:t>Selected: </a:t>
            </a:r>
            <a:endParaRPr lang="zh-TW" altLang="en-US" dirty="0"/>
          </a:p>
        </p:txBody>
      </p:sp>
      <p:sp>
        <p:nvSpPr>
          <p:cNvPr id="3" name="TextBox 2"/>
          <p:cNvSpPr txBox="1"/>
          <p:nvPr/>
        </p:nvSpPr>
        <p:spPr>
          <a:xfrm>
            <a:off x="4681793" y="4833554"/>
            <a:ext cx="369012" cy="461665"/>
          </a:xfrm>
          <a:prstGeom prst="rect">
            <a:avLst/>
          </a:prstGeom>
          <a:noFill/>
        </p:spPr>
        <p:txBody>
          <a:bodyPr wrap="none" rtlCol="0">
            <a:spAutoFit/>
          </a:bodyPr>
          <a:lstStyle/>
          <a:p>
            <a:r>
              <a:rPr lang="en-US" altLang="zh-TW" sz="2400" b="1" dirty="0"/>
              <a:t>X</a:t>
            </a:r>
            <a:endParaRPr lang="zh-TW" altLang="en-US" sz="2400" b="1" dirty="0"/>
          </a:p>
        </p:txBody>
      </p:sp>
      <p:sp>
        <p:nvSpPr>
          <p:cNvPr id="17" name="Left Arrow 16"/>
          <p:cNvSpPr/>
          <p:nvPr/>
        </p:nvSpPr>
        <p:spPr>
          <a:xfrm rot="14371059">
            <a:off x="6670881" y="2852098"/>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299324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graphicFrame>
        <p:nvGraphicFramePr>
          <p:cNvPr id="4" name="Content Placeholder 3"/>
          <p:cNvGraphicFramePr>
            <a:graphicFrameLocks/>
          </p:cNvGraphicFramePr>
          <p:nvPr>
            <p:extLst>
              <p:ext uri="{D42A27DB-BD31-4B8C-83A1-F6EECF244321}">
                <p14:modId xmlns:p14="http://schemas.microsoft.com/office/powerpoint/2010/main" val="2616231765"/>
              </p:ext>
            </p:extLst>
          </p:nvPr>
        </p:nvGraphicFramePr>
        <p:xfrm>
          <a:off x="2467694" y="1804595"/>
          <a:ext cx="2495073" cy="2156413"/>
        </p:xfrm>
        <a:graphic>
          <a:graphicData uri="http://schemas.openxmlformats.org/drawingml/2006/table">
            <a:tbl>
              <a:tblPr bandRow="1">
                <a:tableStyleId>{073A0DAA-6AF3-43AB-8588-CEC1D06C72B9}</a:tableStyleId>
              </a:tblPr>
              <a:tblGrid>
                <a:gridCol w="831691">
                  <a:extLst>
                    <a:ext uri="{9D8B030D-6E8A-4147-A177-3AD203B41FA5}">
                      <a16:colId xmlns:a16="http://schemas.microsoft.com/office/drawing/2014/main" val="2937726142"/>
                    </a:ext>
                  </a:extLst>
                </a:gridCol>
                <a:gridCol w="831691">
                  <a:extLst>
                    <a:ext uri="{9D8B030D-6E8A-4147-A177-3AD203B41FA5}">
                      <a16:colId xmlns:a16="http://schemas.microsoft.com/office/drawing/2014/main" val="3043110907"/>
                    </a:ext>
                  </a:extLst>
                </a:gridCol>
                <a:gridCol w="831691">
                  <a:extLst>
                    <a:ext uri="{9D8B030D-6E8A-4147-A177-3AD203B41FA5}">
                      <a16:colId xmlns:a16="http://schemas.microsoft.com/office/drawing/2014/main" val="1537725290"/>
                    </a:ext>
                  </a:extLst>
                </a:gridCol>
              </a:tblGrid>
              <a:tr h="736865">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extLst>
                  <a:ext uri="{0D108BD9-81ED-4DB2-BD59-A6C34878D82A}">
                    <a16:rowId xmlns:a16="http://schemas.microsoft.com/office/drawing/2014/main" val="3031944750"/>
                  </a:ext>
                </a:extLst>
              </a:tr>
              <a:tr h="736865">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3869395505"/>
                  </a:ext>
                </a:extLst>
              </a:tr>
              <a:tr h="682683">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868783090"/>
                  </a:ext>
                </a:extLst>
              </a:tr>
            </a:tbl>
          </a:graphicData>
        </a:graphic>
      </p:graphicFrame>
      <p:sp>
        <p:nvSpPr>
          <p:cNvPr id="6" name="Oval 5"/>
          <p:cNvSpPr/>
          <p:nvPr/>
        </p:nvSpPr>
        <p:spPr>
          <a:xfrm>
            <a:off x="6709669" y="1733181"/>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7" name="Left Arrow 6"/>
          <p:cNvSpPr/>
          <p:nvPr/>
        </p:nvSpPr>
        <p:spPr>
          <a:xfrm rot="16200000">
            <a:off x="7070730" y="2443719"/>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Oval 7"/>
          <p:cNvSpPr/>
          <p:nvPr/>
        </p:nvSpPr>
        <p:spPr>
          <a:xfrm>
            <a:off x="6709669" y="2753554"/>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B</a:t>
            </a:r>
            <a:endParaRPr lang="zh-TW" altLang="en-US" b="1" dirty="0">
              <a:solidFill>
                <a:srgbClr val="FF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71855436"/>
              </p:ext>
            </p:extLst>
          </p:nvPr>
        </p:nvGraphicFramePr>
        <p:xfrm>
          <a:off x="1868074" y="5133456"/>
          <a:ext cx="6881612" cy="810554"/>
        </p:xfrm>
        <a:graphic>
          <a:graphicData uri="http://schemas.openxmlformats.org/drawingml/2006/table">
            <a:tbl>
              <a:tblPr firstRow="1" bandRow="1">
                <a:tableStyleId>{5C22544A-7EE6-4342-B048-85BDC9FD1C3A}</a:tableStyleId>
              </a:tblPr>
              <a:tblGrid>
                <a:gridCol w="1720403">
                  <a:extLst>
                    <a:ext uri="{9D8B030D-6E8A-4147-A177-3AD203B41FA5}">
                      <a16:colId xmlns:a16="http://schemas.microsoft.com/office/drawing/2014/main" val="2786765007"/>
                    </a:ext>
                  </a:extLst>
                </a:gridCol>
                <a:gridCol w="1720403">
                  <a:extLst>
                    <a:ext uri="{9D8B030D-6E8A-4147-A177-3AD203B41FA5}">
                      <a16:colId xmlns:a16="http://schemas.microsoft.com/office/drawing/2014/main" val="941364047"/>
                    </a:ext>
                  </a:extLst>
                </a:gridCol>
                <a:gridCol w="1720403">
                  <a:extLst>
                    <a:ext uri="{9D8B030D-6E8A-4147-A177-3AD203B41FA5}">
                      <a16:colId xmlns:a16="http://schemas.microsoft.com/office/drawing/2014/main" val="4182770388"/>
                    </a:ext>
                  </a:extLst>
                </a:gridCol>
                <a:gridCol w="1720403">
                  <a:extLst>
                    <a:ext uri="{9D8B030D-6E8A-4147-A177-3AD203B41FA5}">
                      <a16:colId xmlns:a16="http://schemas.microsoft.com/office/drawing/2014/main" val="3004406986"/>
                    </a:ext>
                  </a:extLst>
                </a:gridCol>
              </a:tblGrid>
              <a:tr h="405277">
                <a:tc>
                  <a:txBody>
                    <a:bodyPr/>
                    <a:lstStyle/>
                    <a:p>
                      <a:r>
                        <a:rPr lang="en-US" altLang="zh-TW" dirty="0"/>
                        <a:t>C</a:t>
                      </a:r>
                      <a:endParaRPr lang="zh-TW" altLang="en-US" dirty="0"/>
                    </a:p>
                  </a:txBody>
                  <a:tcPr/>
                </a:tc>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2395274347"/>
                  </a:ext>
                </a:extLst>
              </a:tr>
              <a:tr h="405277">
                <a:tc>
                  <a:txBody>
                    <a:bodyPr/>
                    <a:lstStyle/>
                    <a:p>
                      <a:r>
                        <a:rPr lang="en-US" altLang="zh-TW" dirty="0"/>
                        <a:t>0.33</a:t>
                      </a:r>
                      <a:endParaRPr lang="zh-TW" altLang="en-US" dirty="0"/>
                    </a:p>
                  </a:txBody>
                  <a:tcPr/>
                </a:tc>
                <a:tc>
                  <a:txBody>
                    <a:bodyPr/>
                    <a:lstStyle/>
                    <a:p>
                      <a:r>
                        <a:rPr lang="en-US" altLang="zh-TW" dirty="0"/>
                        <a:t>0.26</a:t>
                      </a:r>
                      <a:endParaRPr lang="zh-TW" altLang="en-US" dirty="0"/>
                    </a:p>
                  </a:txBody>
                  <a:tcPr/>
                </a:tc>
                <a:tc>
                  <a:txBody>
                    <a:bodyPr/>
                    <a:lstStyle/>
                    <a:p>
                      <a:r>
                        <a:rPr lang="en-US" altLang="zh-TW" dirty="0"/>
                        <a:t>0.08</a:t>
                      </a:r>
                      <a:endParaRPr lang="zh-TW" altLang="en-US" dirty="0"/>
                    </a:p>
                  </a:txBody>
                  <a:tcPr/>
                </a:tc>
                <a:tc>
                  <a:txBody>
                    <a:bodyPr/>
                    <a:lstStyle/>
                    <a:p>
                      <a:r>
                        <a:rPr lang="en-US" altLang="zh-TW" dirty="0"/>
                        <a:t>0.37</a:t>
                      </a:r>
                      <a:endParaRPr lang="zh-TW" altLang="en-US" dirty="0"/>
                    </a:p>
                  </a:txBody>
                  <a:tcPr/>
                </a:tc>
                <a:extLst>
                  <a:ext uri="{0D108BD9-81ED-4DB2-BD59-A6C34878D82A}">
                    <a16:rowId xmlns:a16="http://schemas.microsoft.com/office/drawing/2014/main" val="2449363568"/>
                  </a:ext>
                </a:extLst>
              </a:tr>
            </a:tbl>
          </a:graphicData>
        </a:graphic>
      </p:graphicFrame>
      <p:sp>
        <p:nvSpPr>
          <p:cNvPr id="10" name="TextBox 9"/>
          <p:cNvSpPr txBox="1"/>
          <p:nvPr/>
        </p:nvSpPr>
        <p:spPr>
          <a:xfrm>
            <a:off x="1185962" y="5354067"/>
            <a:ext cx="322524" cy="369332"/>
          </a:xfrm>
          <a:prstGeom prst="rect">
            <a:avLst/>
          </a:prstGeom>
          <a:noFill/>
        </p:spPr>
        <p:txBody>
          <a:bodyPr wrap="none" rtlCol="0">
            <a:spAutoFit/>
          </a:bodyPr>
          <a:lstStyle/>
          <a:p>
            <a:r>
              <a:rPr lang="en-US" altLang="zh-TW" b="1" dirty="0"/>
              <a:t>B</a:t>
            </a:r>
            <a:endParaRPr lang="zh-TW" altLang="en-US" b="1" dirty="0"/>
          </a:p>
        </p:txBody>
      </p:sp>
      <p:cxnSp>
        <p:nvCxnSpPr>
          <p:cNvPr id="11" name="Straight Arrow Connector 10"/>
          <p:cNvCxnSpPr/>
          <p:nvPr/>
        </p:nvCxnSpPr>
        <p:spPr>
          <a:xfrm flipH="1">
            <a:off x="6823129" y="3421842"/>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7479841" y="3421842"/>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6709669" y="3755003"/>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4" name="TextBox 13"/>
          <p:cNvSpPr txBox="1"/>
          <p:nvPr/>
        </p:nvSpPr>
        <p:spPr>
          <a:xfrm>
            <a:off x="7588500" y="3755003"/>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5" name="TextBox 14"/>
          <p:cNvSpPr txBox="1"/>
          <p:nvPr/>
        </p:nvSpPr>
        <p:spPr>
          <a:xfrm>
            <a:off x="2129195" y="4624209"/>
            <a:ext cx="1229824" cy="369332"/>
          </a:xfrm>
          <a:prstGeom prst="rect">
            <a:avLst/>
          </a:prstGeom>
          <a:noFill/>
        </p:spPr>
        <p:txBody>
          <a:bodyPr wrap="none" rtlCol="0">
            <a:spAutoFit/>
          </a:bodyPr>
          <a:lstStyle/>
          <a:p>
            <a:r>
              <a:rPr lang="en-US" altLang="zh-TW" dirty="0"/>
              <a:t>Selected: </a:t>
            </a:r>
            <a:endParaRPr lang="zh-TW" altLang="en-US" dirty="0"/>
          </a:p>
        </p:txBody>
      </p:sp>
    </p:spTree>
    <p:extLst>
      <p:ext uri="{BB962C8B-B14F-4D97-AF65-F5344CB8AC3E}">
        <p14:creationId xmlns:p14="http://schemas.microsoft.com/office/powerpoint/2010/main" val="8173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951" r="7549" b="-1"/>
          <a:stretch/>
        </p:blipFill>
        <p:spPr>
          <a:xfrm>
            <a:off x="677334" y="1930400"/>
            <a:ext cx="5423429" cy="3882362"/>
          </a:xfrm>
          <a:prstGeom prst="rect">
            <a:avLst/>
          </a:prstGeom>
        </p:spPr>
      </p:pic>
      <p:sp>
        <p:nvSpPr>
          <p:cNvPr id="2" name="Title 1"/>
          <p:cNvSpPr>
            <a:spLocks noGrp="1"/>
          </p:cNvSpPr>
          <p:nvPr>
            <p:ph type="title"/>
          </p:nvPr>
        </p:nvSpPr>
        <p:spPr>
          <a:xfrm>
            <a:off x="677334" y="329681"/>
            <a:ext cx="8457335" cy="827315"/>
          </a:xfrm>
        </p:spPr>
        <p:txBody>
          <a:bodyPr anchor="t">
            <a:normAutofit/>
          </a:bodyPr>
          <a:lstStyle/>
          <a:p>
            <a:r>
              <a:rPr lang="en-US" altLang="zh-TW" b="1" dirty="0"/>
              <a:t>The Structure of Nucleosome</a:t>
            </a:r>
            <a:endParaRPr lang="zh-TW" altLang="en-US" b="1" dirty="0"/>
          </a:p>
        </p:txBody>
      </p:sp>
      <p:sp>
        <p:nvSpPr>
          <p:cNvPr id="3" name="Content Placeholder 2"/>
          <p:cNvSpPr>
            <a:spLocks noGrp="1"/>
          </p:cNvSpPr>
          <p:nvPr>
            <p:ph idx="1"/>
          </p:nvPr>
        </p:nvSpPr>
        <p:spPr>
          <a:xfrm>
            <a:off x="6298964" y="2776410"/>
            <a:ext cx="3796758" cy="3988284"/>
          </a:xfrm>
        </p:spPr>
        <p:txBody>
          <a:bodyPr>
            <a:normAutofit/>
          </a:bodyPr>
          <a:lstStyle/>
          <a:p>
            <a:r>
              <a:rPr lang="en-US" altLang="zh-TW" b="1" dirty="0"/>
              <a:t>Around 146 </a:t>
            </a:r>
            <a:r>
              <a:rPr lang="en-US" altLang="zh-TW" b="1" dirty="0" err="1"/>
              <a:t>basepairs</a:t>
            </a:r>
            <a:r>
              <a:rPr lang="en-US" altLang="zh-TW" b="1" dirty="0"/>
              <a:t> (</a:t>
            </a:r>
            <a:r>
              <a:rPr lang="en-US" altLang="zh-TW" b="1" dirty="0" err="1"/>
              <a:t>bp</a:t>
            </a:r>
            <a:r>
              <a:rPr lang="en-US" altLang="zh-TW" b="1" dirty="0"/>
              <a:t>) of </a:t>
            </a:r>
            <a:r>
              <a:rPr lang="en-US" altLang="zh-TW" b="1" dirty="0" err="1"/>
              <a:t>superhelical</a:t>
            </a:r>
            <a:r>
              <a:rPr lang="en-US" altLang="zh-TW" b="1" dirty="0"/>
              <a:t> DNA wrapped around a histone </a:t>
            </a:r>
            <a:r>
              <a:rPr lang="en-US" altLang="zh-TW" b="1" dirty="0" err="1"/>
              <a:t>octomer</a:t>
            </a:r>
            <a:r>
              <a:rPr lang="en-US" altLang="zh-TW" b="1" dirty="0"/>
              <a:t>, which contains two copies each of the histone core proteins (H2A, H2B, H3 and H4).</a:t>
            </a:r>
            <a:endParaRPr lang="zh-TW" altLang="en-US" b="1" dirty="0"/>
          </a:p>
        </p:txBody>
      </p:sp>
    </p:spTree>
    <p:extLst>
      <p:ext uri="{BB962C8B-B14F-4D97-AF65-F5344CB8AC3E}">
        <p14:creationId xmlns:p14="http://schemas.microsoft.com/office/powerpoint/2010/main" val="3953020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sp>
        <p:nvSpPr>
          <p:cNvPr id="8" name="Oval 7"/>
          <p:cNvSpPr/>
          <p:nvPr/>
        </p:nvSpPr>
        <p:spPr>
          <a:xfrm>
            <a:off x="6423688" y="1776875"/>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9" name="Left Arrow 8"/>
          <p:cNvSpPr/>
          <p:nvPr/>
        </p:nvSpPr>
        <p:spPr>
          <a:xfrm rot="16200000">
            <a:off x="6784749" y="2487413"/>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Oval 9"/>
          <p:cNvSpPr/>
          <p:nvPr/>
        </p:nvSpPr>
        <p:spPr>
          <a:xfrm>
            <a:off x="4195188" y="4425756"/>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11" name="Oval 10"/>
          <p:cNvSpPr/>
          <p:nvPr/>
        </p:nvSpPr>
        <p:spPr>
          <a:xfrm>
            <a:off x="6423688" y="2797248"/>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B</a:t>
            </a:r>
            <a:endParaRPr lang="zh-TW" altLang="en-US" b="1" dirty="0">
              <a:solidFill>
                <a:srgbClr val="FF0000"/>
              </a:solidFill>
            </a:endParaRPr>
          </a:p>
        </p:txBody>
      </p:sp>
      <p:sp>
        <p:nvSpPr>
          <p:cNvPr id="14" name="Left Arrow 13"/>
          <p:cNvSpPr/>
          <p:nvPr/>
        </p:nvSpPr>
        <p:spPr>
          <a:xfrm rot="17994614">
            <a:off x="6376474" y="3415453"/>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 name="Straight Arrow Connector 14"/>
          <p:cNvCxnSpPr/>
          <p:nvPr/>
        </p:nvCxnSpPr>
        <p:spPr>
          <a:xfrm>
            <a:off x="7316030" y="3299794"/>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p:cNvSpPr txBox="1"/>
          <p:nvPr/>
        </p:nvSpPr>
        <p:spPr>
          <a:xfrm>
            <a:off x="7400847" y="3632955"/>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972657618"/>
              </p:ext>
            </p:extLst>
          </p:nvPr>
        </p:nvGraphicFramePr>
        <p:xfrm>
          <a:off x="2360646" y="5280771"/>
          <a:ext cx="5810343" cy="736600"/>
        </p:xfrm>
        <a:graphic>
          <a:graphicData uri="http://schemas.openxmlformats.org/drawingml/2006/table">
            <a:tbl>
              <a:tblPr firstRow="1" bandRow="1">
                <a:tableStyleId>{5C22544A-7EE6-4342-B048-85BDC9FD1C3A}</a:tableStyleId>
              </a:tblPr>
              <a:tblGrid>
                <a:gridCol w="1936781">
                  <a:extLst>
                    <a:ext uri="{9D8B030D-6E8A-4147-A177-3AD203B41FA5}">
                      <a16:colId xmlns:a16="http://schemas.microsoft.com/office/drawing/2014/main" val="2630774008"/>
                    </a:ext>
                  </a:extLst>
                </a:gridCol>
                <a:gridCol w="1936781">
                  <a:extLst>
                    <a:ext uri="{9D8B030D-6E8A-4147-A177-3AD203B41FA5}">
                      <a16:colId xmlns:a16="http://schemas.microsoft.com/office/drawing/2014/main" val="2721767529"/>
                    </a:ext>
                  </a:extLst>
                </a:gridCol>
                <a:gridCol w="1936781">
                  <a:extLst>
                    <a:ext uri="{9D8B030D-6E8A-4147-A177-3AD203B41FA5}">
                      <a16:colId xmlns:a16="http://schemas.microsoft.com/office/drawing/2014/main" val="3840210233"/>
                    </a:ext>
                  </a:extLst>
                </a:gridCol>
              </a:tblGrid>
              <a:tr h="309006">
                <a:tc>
                  <a:txBody>
                    <a:bodyPr/>
                    <a:lstStyle/>
                    <a:p>
                      <a:r>
                        <a:rPr lang="en-US" altLang="zh-TW" dirty="0"/>
                        <a:t>D</a:t>
                      </a:r>
                      <a:endParaRPr lang="zh-TW" altLang="en-US" dirty="0"/>
                    </a:p>
                  </a:txBody>
                  <a:tcPr/>
                </a:tc>
                <a:tc>
                  <a:txBody>
                    <a:bodyPr/>
                    <a:lstStyle/>
                    <a:p>
                      <a:r>
                        <a:rPr lang="en-US" altLang="zh-TW" dirty="0"/>
                        <a:t>E</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265092803"/>
                  </a:ext>
                </a:extLst>
              </a:tr>
              <a:tr h="370840">
                <a:tc>
                  <a:txBody>
                    <a:bodyPr/>
                    <a:lstStyle/>
                    <a:p>
                      <a:r>
                        <a:rPr lang="en-US" altLang="zh-TW" dirty="0"/>
                        <a:t>0.50</a:t>
                      </a:r>
                      <a:endParaRPr lang="zh-TW" altLang="en-US" dirty="0"/>
                    </a:p>
                  </a:txBody>
                  <a:tcPr/>
                </a:tc>
                <a:tc>
                  <a:txBody>
                    <a:bodyPr/>
                    <a:lstStyle/>
                    <a:p>
                      <a:r>
                        <a:rPr lang="en-US" altLang="zh-TW" dirty="0"/>
                        <a:t>0.07</a:t>
                      </a:r>
                      <a:endParaRPr lang="zh-TW" altLang="en-US" dirty="0"/>
                    </a:p>
                  </a:txBody>
                  <a:tcPr/>
                </a:tc>
                <a:tc>
                  <a:txBody>
                    <a:bodyPr/>
                    <a:lstStyle/>
                    <a:p>
                      <a:r>
                        <a:rPr lang="en-US" altLang="zh-TW" dirty="0"/>
                        <a:t>0.43</a:t>
                      </a:r>
                      <a:endParaRPr lang="zh-TW" altLang="en-US" dirty="0"/>
                    </a:p>
                  </a:txBody>
                  <a:tcPr/>
                </a:tc>
                <a:extLst>
                  <a:ext uri="{0D108BD9-81ED-4DB2-BD59-A6C34878D82A}">
                    <a16:rowId xmlns:a16="http://schemas.microsoft.com/office/drawing/2014/main" val="3455211978"/>
                  </a:ext>
                </a:extLst>
              </a:tr>
            </a:tbl>
          </a:graphicData>
        </a:graphic>
      </p:graphicFrame>
      <p:sp>
        <p:nvSpPr>
          <p:cNvPr id="18" name="TextBox 17"/>
          <p:cNvSpPr txBox="1"/>
          <p:nvPr/>
        </p:nvSpPr>
        <p:spPr>
          <a:xfrm>
            <a:off x="1809230" y="5464405"/>
            <a:ext cx="322524" cy="369332"/>
          </a:xfrm>
          <a:prstGeom prst="rect">
            <a:avLst/>
          </a:prstGeom>
          <a:noFill/>
        </p:spPr>
        <p:txBody>
          <a:bodyPr wrap="none" rtlCol="0">
            <a:spAutoFit/>
          </a:bodyPr>
          <a:lstStyle/>
          <a:p>
            <a:r>
              <a:rPr lang="en-US" altLang="zh-TW" b="1" dirty="0"/>
              <a:t>B</a:t>
            </a:r>
            <a:endParaRPr lang="zh-TW" altLang="en-US" b="1" dirty="0"/>
          </a:p>
        </p:txBody>
      </p:sp>
      <p:graphicFrame>
        <p:nvGraphicFramePr>
          <p:cNvPr id="13" name="Content Placeholder 3"/>
          <p:cNvGraphicFramePr>
            <a:graphicFrameLocks/>
          </p:cNvGraphicFramePr>
          <p:nvPr>
            <p:extLst>
              <p:ext uri="{D42A27DB-BD31-4B8C-83A1-F6EECF244321}">
                <p14:modId xmlns:p14="http://schemas.microsoft.com/office/powerpoint/2010/main" val="381218715"/>
              </p:ext>
            </p:extLst>
          </p:nvPr>
        </p:nvGraphicFramePr>
        <p:xfrm>
          <a:off x="2360646" y="1704613"/>
          <a:ext cx="2495073" cy="2156413"/>
        </p:xfrm>
        <a:graphic>
          <a:graphicData uri="http://schemas.openxmlformats.org/drawingml/2006/table">
            <a:tbl>
              <a:tblPr bandRow="1">
                <a:tableStyleId>{073A0DAA-6AF3-43AB-8588-CEC1D06C72B9}</a:tableStyleId>
              </a:tblPr>
              <a:tblGrid>
                <a:gridCol w="831691">
                  <a:extLst>
                    <a:ext uri="{9D8B030D-6E8A-4147-A177-3AD203B41FA5}">
                      <a16:colId xmlns:a16="http://schemas.microsoft.com/office/drawing/2014/main" val="2937726142"/>
                    </a:ext>
                  </a:extLst>
                </a:gridCol>
                <a:gridCol w="831691">
                  <a:extLst>
                    <a:ext uri="{9D8B030D-6E8A-4147-A177-3AD203B41FA5}">
                      <a16:colId xmlns:a16="http://schemas.microsoft.com/office/drawing/2014/main" val="3043110907"/>
                    </a:ext>
                  </a:extLst>
                </a:gridCol>
                <a:gridCol w="831691">
                  <a:extLst>
                    <a:ext uri="{9D8B030D-6E8A-4147-A177-3AD203B41FA5}">
                      <a16:colId xmlns:a16="http://schemas.microsoft.com/office/drawing/2014/main" val="1537725290"/>
                    </a:ext>
                  </a:extLst>
                </a:gridCol>
              </a:tblGrid>
              <a:tr h="736865">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extLst>
                  <a:ext uri="{0D108BD9-81ED-4DB2-BD59-A6C34878D82A}">
                    <a16:rowId xmlns:a16="http://schemas.microsoft.com/office/drawing/2014/main" val="3031944750"/>
                  </a:ext>
                </a:extLst>
              </a:tr>
              <a:tr h="736865">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3869395505"/>
                  </a:ext>
                </a:extLst>
              </a:tr>
              <a:tr h="682683">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868783090"/>
                  </a:ext>
                </a:extLst>
              </a:tr>
            </a:tbl>
          </a:graphicData>
        </a:graphic>
      </p:graphicFrame>
      <p:sp>
        <p:nvSpPr>
          <p:cNvPr id="19" name="TextBox 18"/>
          <p:cNvSpPr txBox="1"/>
          <p:nvPr/>
        </p:nvSpPr>
        <p:spPr>
          <a:xfrm>
            <a:off x="2763677" y="4530084"/>
            <a:ext cx="1229824" cy="369332"/>
          </a:xfrm>
          <a:prstGeom prst="rect">
            <a:avLst/>
          </a:prstGeom>
          <a:noFill/>
        </p:spPr>
        <p:txBody>
          <a:bodyPr wrap="none" rtlCol="0">
            <a:spAutoFit/>
          </a:bodyPr>
          <a:lstStyle/>
          <a:p>
            <a:r>
              <a:rPr lang="en-US" altLang="zh-TW" dirty="0"/>
              <a:t>Selected: </a:t>
            </a:r>
            <a:endParaRPr lang="zh-TW" altLang="en-US" dirty="0"/>
          </a:p>
        </p:txBody>
      </p:sp>
    </p:spTree>
    <p:extLst>
      <p:ext uri="{BB962C8B-B14F-4D97-AF65-F5344CB8AC3E}">
        <p14:creationId xmlns:p14="http://schemas.microsoft.com/office/powerpoint/2010/main" val="41155783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sp>
        <p:nvSpPr>
          <p:cNvPr id="8" name="Oval 7"/>
          <p:cNvSpPr/>
          <p:nvPr/>
        </p:nvSpPr>
        <p:spPr>
          <a:xfrm>
            <a:off x="6399368" y="1732512"/>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9" name="Left Arrow 8"/>
          <p:cNvSpPr/>
          <p:nvPr/>
        </p:nvSpPr>
        <p:spPr>
          <a:xfrm rot="16200000">
            <a:off x="6760429" y="2443050"/>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Oval 9"/>
          <p:cNvSpPr/>
          <p:nvPr/>
        </p:nvSpPr>
        <p:spPr>
          <a:xfrm>
            <a:off x="4195188" y="4425756"/>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11" name="Oval 10"/>
          <p:cNvSpPr/>
          <p:nvPr/>
        </p:nvSpPr>
        <p:spPr>
          <a:xfrm>
            <a:off x="6399368" y="2752885"/>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B</a:t>
            </a:r>
            <a:endParaRPr lang="zh-TW" altLang="en-US" b="1" dirty="0">
              <a:solidFill>
                <a:srgbClr val="FF0000"/>
              </a:solidFill>
            </a:endParaRPr>
          </a:p>
        </p:txBody>
      </p:sp>
      <p:sp>
        <p:nvSpPr>
          <p:cNvPr id="14" name="Left Arrow 13"/>
          <p:cNvSpPr/>
          <p:nvPr/>
        </p:nvSpPr>
        <p:spPr>
          <a:xfrm rot="17994614">
            <a:off x="6352154" y="3371090"/>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3" name="Content Placeholder 3"/>
          <p:cNvGraphicFramePr>
            <a:graphicFrameLocks/>
          </p:cNvGraphicFramePr>
          <p:nvPr>
            <p:extLst>
              <p:ext uri="{D42A27DB-BD31-4B8C-83A1-F6EECF244321}">
                <p14:modId xmlns:p14="http://schemas.microsoft.com/office/powerpoint/2010/main" val="2044721127"/>
              </p:ext>
            </p:extLst>
          </p:nvPr>
        </p:nvGraphicFramePr>
        <p:xfrm>
          <a:off x="2480595" y="1674678"/>
          <a:ext cx="2495073" cy="2156413"/>
        </p:xfrm>
        <a:graphic>
          <a:graphicData uri="http://schemas.openxmlformats.org/drawingml/2006/table">
            <a:tbl>
              <a:tblPr bandRow="1">
                <a:tableStyleId>{073A0DAA-6AF3-43AB-8588-CEC1D06C72B9}</a:tableStyleId>
              </a:tblPr>
              <a:tblGrid>
                <a:gridCol w="831691">
                  <a:extLst>
                    <a:ext uri="{9D8B030D-6E8A-4147-A177-3AD203B41FA5}">
                      <a16:colId xmlns:a16="http://schemas.microsoft.com/office/drawing/2014/main" val="2937726142"/>
                    </a:ext>
                  </a:extLst>
                </a:gridCol>
                <a:gridCol w="831691">
                  <a:extLst>
                    <a:ext uri="{9D8B030D-6E8A-4147-A177-3AD203B41FA5}">
                      <a16:colId xmlns:a16="http://schemas.microsoft.com/office/drawing/2014/main" val="3043110907"/>
                    </a:ext>
                  </a:extLst>
                </a:gridCol>
                <a:gridCol w="831691">
                  <a:extLst>
                    <a:ext uri="{9D8B030D-6E8A-4147-A177-3AD203B41FA5}">
                      <a16:colId xmlns:a16="http://schemas.microsoft.com/office/drawing/2014/main" val="1537725290"/>
                    </a:ext>
                  </a:extLst>
                </a:gridCol>
              </a:tblGrid>
              <a:tr h="736865">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extLst>
                  <a:ext uri="{0D108BD9-81ED-4DB2-BD59-A6C34878D82A}">
                    <a16:rowId xmlns:a16="http://schemas.microsoft.com/office/drawing/2014/main" val="3031944750"/>
                  </a:ext>
                </a:extLst>
              </a:tr>
              <a:tr h="736865">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3869395505"/>
                  </a:ext>
                </a:extLst>
              </a:tr>
              <a:tr h="682683">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868783090"/>
                  </a:ext>
                </a:extLst>
              </a:tr>
            </a:tbl>
          </a:graphicData>
        </a:graphic>
      </p:graphicFrame>
      <p:sp>
        <p:nvSpPr>
          <p:cNvPr id="19" name="TextBox 18"/>
          <p:cNvSpPr txBox="1"/>
          <p:nvPr/>
        </p:nvSpPr>
        <p:spPr>
          <a:xfrm>
            <a:off x="2763677" y="4530084"/>
            <a:ext cx="1229824" cy="369332"/>
          </a:xfrm>
          <a:prstGeom prst="rect">
            <a:avLst/>
          </a:prstGeom>
          <a:noFill/>
        </p:spPr>
        <p:txBody>
          <a:bodyPr wrap="none" rtlCol="0">
            <a:spAutoFit/>
          </a:bodyPr>
          <a:lstStyle/>
          <a:p>
            <a:r>
              <a:rPr lang="en-US" altLang="zh-TW" dirty="0"/>
              <a:t>Selected: </a:t>
            </a:r>
            <a:endParaRPr lang="zh-TW" altLang="en-US" dirty="0"/>
          </a:p>
        </p:txBody>
      </p:sp>
      <p:sp>
        <p:nvSpPr>
          <p:cNvPr id="20" name="Left Arrow 19"/>
          <p:cNvSpPr/>
          <p:nvPr/>
        </p:nvSpPr>
        <p:spPr>
          <a:xfrm rot="14371059">
            <a:off x="7183678" y="3370980"/>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Oval 20"/>
          <p:cNvSpPr/>
          <p:nvPr/>
        </p:nvSpPr>
        <p:spPr>
          <a:xfrm>
            <a:off x="5622736" y="4425756"/>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Tree>
    <p:extLst>
      <p:ext uri="{BB962C8B-B14F-4D97-AF65-F5344CB8AC3E}">
        <p14:creationId xmlns:p14="http://schemas.microsoft.com/office/powerpoint/2010/main" val="1156367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graphicFrame>
        <p:nvGraphicFramePr>
          <p:cNvPr id="4" name="Content Placeholder 3"/>
          <p:cNvGraphicFramePr>
            <a:graphicFrameLocks/>
          </p:cNvGraphicFramePr>
          <p:nvPr>
            <p:extLst>
              <p:ext uri="{D42A27DB-BD31-4B8C-83A1-F6EECF244321}">
                <p14:modId xmlns:p14="http://schemas.microsoft.com/office/powerpoint/2010/main" val="3701344457"/>
              </p:ext>
            </p:extLst>
          </p:nvPr>
        </p:nvGraphicFramePr>
        <p:xfrm>
          <a:off x="1359428" y="1259211"/>
          <a:ext cx="3820020" cy="3528011"/>
        </p:xfrm>
        <a:graphic>
          <a:graphicData uri="http://schemas.openxmlformats.org/drawingml/2006/table">
            <a:tbl>
              <a:tblPr bandRow="1">
                <a:tableStyleId>{073A0DAA-6AF3-43AB-8588-CEC1D06C72B9}</a:tableStyleId>
              </a:tblPr>
              <a:tblGrid>
                <a:gridCol w="764004">
                  <a:extLst>
                    <a:ext uri="{9D8B030D-6E8A-4147-A177-3AD203B41FA5}">
                      <a16:colId xmlns:a16="http://schemas.microsoft.com/office/drawing/2014/main" val="2937726142"/>
                    </a:ext>
                  </a:extLst>
                </a:gridCol>
                <a:gridCol w="764004">
                  <a:extLst>
                    <a:ext uri="{9D8B030D-6E8A-4147-A177-3AD203B41FA5}">
                      <a16:colId xmlns:a16="http://schemas.microsoft.com/office/drawing/2014/main" val="3043110907"/>
                    </a:ext>
                  </a:extLst>
                </a:gridCol>
                <a:gridCol w="764004">
                  <a:extLst>
                    <a:ext uri="{9D8B030D-6E8A-4147-A177-3AD203B41FA5}">
                      <a16:colId xmlns:a16="http://schemas.microsoft.com/office/drawing/2014/main" val="1537725290"/>
                    </a:ext>
                  </a:extLst>
                </a:gridCol>
                <a:gridCol w="764004">
                  <a:extLst>
                    <a:ext uri="{9D8B030D-6E8A-4147-A177-3AD203B41FA5}">
                      <a16:colId xmlns:a16="http://schemas.microsoft.com/office/drawing/2014/main" val="319027599"/>
                    </a:ext>
                  </a:extLst>
                </a:gridCol>
                <a:gridCol w="764004">
                  <a:extLst>
                    <a:ext uri="{9D8B030D-6E8A-4147-A177-3AD203B41FA5}">
                      <a16:colId xmlns:a16="http://schemas.microsoft.com/office/drawing/2014/main" val="2618119683"/>
                    </a:ext>
                  </a:extLst>
                </a:gridCol>
              </a:tblGrid>
              <a:tr h="738169">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tc>
                  <a:txBody>
                    <a:bodyPr/>
                    <a:lstStyle/>
                    <a:p>
                      <a:pPr algn="ctr"/>
                      <a:r>
                        <a:rPr lang="en-US" altLang="zh-TW" dirty="0"/>
                        <a:t>D</a:t>
                      </a:r>
                      <a:endParaRPr lang="zh-TW" altLang="en-US" dirty="0"/>
                    </a:p>
                  </a:txBody>
                  <a:tcPr/>
                </a:tc>
                <a:extLst>
                  <a:ext uri="{0D108BD9-81ED-4DB2-BD59-A6C34878D82A}">
                    <a16:rowId xmlns:a16="http://schemas.microsoft.com/office/drawing/2014/main" val="3031944750"/>
                  </a:ext>
                </a:extLst>
              </a:tr>
              <a:tr h="738169">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3869395505"/>
                  </a:ext>
                </a:extLst>
              </a:tr>
              <a:tr h="683891">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1868783090"/>
                  </a:ext>
                </a:extLst>
              </a:tr>
              <a:tr h="683891">
                <a:tc>
                  <a:txBody>
                    <a:bodyPr/>
                    <a:lstStyle/>
                    <a:p>
                      <a:pPr algn="ctr"/>
                      <a:r>
                        <a:rPr lang="en-US" altLang="zh-TW" dirty="0"/>
                        <a:t>C</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466499118"/>
                  </a:ext>
                </a:extLst>
              </a:tr>
              <a:tr h="683891">
                <a:tc>
                  <a:txBody>
                    <a:bodyPr/>
                    <a:lstStyle/>
                    <a:p>
                      <a:pPr algn="ctr"/>
                      <a:r>
                        <a:rPr lang="en-US" altLang="zh-TW" dirty="0"/>
                        <a:t>D</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206896012"/>
                  </a:ext>
                </a:extLst>
              </a:tr>
            </a:tbl>
          </a:graphicData>
        </a:graphic>
      </p:graphicFrame>
      <p:sp>
        <p:nvSpPr>
          <p:cNvPr id="8" name="Oval 7"/>
          <p:cNvSpPr/>
          <p:nvPr/>
        </p:nvSpPr>
        <p:spPr>
          <a:xfrm>
            <a:off x="6881373" y="1558744"/>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9" name="Left Arrow 8"/>
          <p:cNvSpPr/>
          <p:nvPr/>
        </p:nvSpPr>
        <p:spPr>
          <a:xfrm rot="16200000">
            <a:off x="7242434" y="2276348"/>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Oval 9"/>
          <p:cNvSpPr/>
          <p:nvPr/>
        </p:nvSpPr>
        <p:spPr>
          <a:xfrm>
            <a:off x="6211414" y="3421778"/>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C</a:t>
            </a:r>
            <a:endParaRPr lang="zh-TW" altLang="en-US" b="1" dirty="0">
              <a:solidFill>
                <a:srgbClr val="FF0000"/>
              </a:solidFill>
            </a:endParaRPr>
          </a:p>
        </p:txBody>
      </p:sp>
      <p:sp>
        <p:nvSpPr>
          <p:cNvPr id="11" name="Oval 10"/>
          <p:cNvSpPr/>
          <p:nvPr/>
        </p:nvSpPr>
        <p:spPr>
          <a:xfrm>
            <a:off x="6881373" y="2585484"/>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2" name="Oval 11"/>
          <p:cNvSpPr/>
          <p:nvPr/>
        </p:nvSpPr>
        <p:spPr>
          <a:xfrm>
            <a:off x="7687814" y="3410259"/>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13" name="Left Arrow 12"/>
          <p:cNvSpPr/>
          <p:nvPr/>
        </p:nvSpPr>
        <p:spPr>
          <a:xfrm rot="14213813">
            <a:off x="7800286" y="3141032"/>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Left Arrow 13"/>
          <p:cNvSpPr/>
          <p:nvPr/>
        </p:nvSpPr>
        <p:spPr>
          <a:xfrm rot="17994614">
            <a:off x="6678884" y="3141896"/>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 name="Straight Arrow Connector 14"/>
          <p:cNvCxnSpPr/>
          <p:nvPr/>
        </p:nvCxnSpPr>
        <p:spPr>
          <a:xfrm flipH="1">
            <a:off x="6319184" y="4094756"/>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a:off x="6975896" y="4094756"/>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6205724" y="4427917"/>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8" name="TextBox 17"/>
          <p:cNvSpPr txBox="1"/>
          <p:nvPr/>
        </p:nvSpPr>
        <p:spPr>
          <a:xfrm>
            <a:off x="7014857" y="4427917"/>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76193804"/>
              </p:ext>
            </p:extLst>
          </p:nvPr>
        </p:nvGraphicFramePr>
        <p:xfrm>
          <a:off x="3542846" y="5333030"/>
          <a:ext cx="3834534" cy="736600"/>
        </p:xfrm>
        <a:graphic>
          <a:graphicData uri="http://schemas.openxmlformats.org/drawingml/2006/table">
            <a:tbl>
              <a:tblPr firstRow="1" bandRow="1">
                <a:tableStyleId>{5C22544A-7EE6-4342-B048-85BDC9FD1C3A}</a:tableStyleId>
              </a:tblPr>
              <a:tblGrid>
                <a:gridCol w="1917267">
                  <a:extLst>
                    <a:ext uri="{9D8B030D-6E8A-4147-A177-3AD203B41FA5}">
                      <a16:colId xmlns:a16="http://schemas.microsoft.com/office/drawing/2014/main" val="1314024027"/>
                    </a:ext>
                  </a:extLst>
                </a:gridCol>
                <a:gridCol w="1917267">
                  <a:extLst>
                    <a:ext uri="{9D8B030D-6E8A-4147-A177-3AD203B41FA5}">
                      <a16:colId xmlns:a16="http://schemas.microsoft.com/office/drawing/2014/main" val="2957754429"/>
                    </a:ext>
                  </a:extLst>
                </a:gridCol>
              </a:tblGrid>
              <a:tr h="0">
                <a:tc>
                  <a:txBody>
                    <a:bodyPr/>
                    <a:lstStyle/>
                    <a:p>
                      <a:r>
                        <a:rPr lang="en-US" altLang="zh-TW" dirty="0"/>
                        <a:t>E</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2018947539"/>
                  </a:ext>
                </a:extLst>
              </a:tr>
              <a:tr h="370840">
                <a:tc>
                  <a:txBody>
                    <a:bodyPr/>
                    <a:lstStyle/>
                    <a:p>
                      <a:r>
                        <a:rPr lang="en-US" altLang="zh-TW" dirty="0"/>
                        <a:t>0.20</a:t>
                      </a:r>
                      <a:endParaRPr lang="zh-TW" altLang="en-US" dirty="0"/>
                    </a:p>
                  </a:txBody>
                  <a:tcPr/>
                </a:tc>
                <a:tc>
                  <a:txBody>
                    <a:bodyPr/>
                    <a:lstStyle/>
                    <a:p>
                      <a:r>
                        <a:rPr lang="en-US" altLang="zh-TW" dirty="0"/>
                        <a:t>0.80</a:t>
                      </a:r>
                      <a:endParaRPr lang="zh-TW" altLang="en-US" dirty="0"/>
                    </a:p>
                  </a:txBody>
                  <a:tcPr/>
                </a:tc>
                <a:extLst>
                  <a:ext uri="{0D108BD9-81ED-4DB2-BD59-A6C34878D82A}">
                    <a16:rowId xmlns:a16="http://schemas.microsoft.com/office/drawing/2014/main" val="2652137221"/>
                  </a:ext>
                </a:extLst>
              </a:tr>
            </a:tbl>
          </a:graphicData>
        </a:graphic>
      </p:graphicFrame>
      <p:sp>
        <p:nvSpPr>
          <p:cNvPr id="23" name="TextBox 22"/>
          <p:cNvSpPr txBox="1"/>
          <p:nvPr/>
        </p:nvSpPr>
        <p:spPr>
          <a:xfrm>
            <a:off x="3111382" y="5516664"/>
            <a:ext cx="325730" cy="369332"/>
          </a:xfrm>
          <a:prstGeom prst="rect">
            <a:avLst/>
          </a:prstGeom>
          <a:noFill/>
        </p:spPr>
        <p:txBody>
          <a:bodyPr wrap="none" rtlCol="0">
            <a:spAutoFit/>
          </a:bodyPr>
          <a:lstStyle/>
          <a:p>
            <a:r>
              <a:rPr lang="en-US" altLang="zh-TW" b="1" dirty="0"/>
              <a:t>C</a:t>
            </a:r>
            <a:endParaRPr lang="zh-TW" altLang="en-US" b="1" dirty="0"/>
          </a:p>
        </p:txBody>
      </p:sp>
    </p:spTree>
    <p:extLst>
      <p:ext uri="{BB962C8B-B14F-4D97-AF65-F5344CB8AC3E}">
        <p14:creationId xmlns:p14="http://schemas.microsoft.com/office/powerpoint/2010/main" val="1799081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graphicFrame>
        <p:nvGraphicFramePr>
          <p:cNvPr id="4" name="Content Placeholder 3"/>
          <p:cNvGraphicFramePr>
            <a:graphicFrameLocks/>
          </p:cNvGraphicFramePr>
          <p:nvPr>
            <p:extLst>
              <p:ext uri="{D42A27DB-BD31-4B8C-83A1-F6EECF244321}">
                <p14:modId xmlns:p14="http://schemas.microsoft.com/office/powerpoint/2010/main" val="1446366508"/>
              </p:ext>
            </p:extLst>
          </p:nvPr>
        </p:nvGraphicFramePr>
        <p:xfrm>
          <a:off x="1387420" y="1389841"/>
          <a:ext cx="3820020" cy="3528011"/>
        </p:xfrm>
        <a:graphic>
          <a:graphicData uri="http://schemas.openxmlformats.org/drawingml/2006/table">
            <a:tbl>
              <a:tblPr bandRow="1">
                <a:tableStyleId>{073A0DAA-6AF3-43AB-8588-CEC1D06C72B9}</a:tableStyleId>
              </a:tblPr>
              <a:tblGrid>
                <a:gridCol w="764004">
                  <a:extLst>
                    <a:ext uri="{9D8B030D-6E8A-4147-A177-3AD203B41FA5}">
                      <a16:colId xmlns:a16="http://schemas.microsoft.com/office/drawing/2014/main" val="2937726142"/>
                    </a:ext>
                  </a:extLst>
                </a:gridCol>
                <a:gridCol w="764004">
                  <a:extLst>
                    <a:ext uri="{9D8B030D-6E8A-4147-A177-3AD203B41FA5}">
                      <a16:colId xmlns:a16="http://schemas.microsoft.com/office/drawing/2014/main" val="3043110907"/>
                    </a:ext>
                  </a:extLst>
                </a:gridCol>
                <a:gridCol w="764004">
                  <a:extLst>
                    <a:ext uri="{9D8B030D-6E8A-4147-A177-3AD203B41FA5}">
                      <a16:colId xmlns:a16="http://schemas.microsoft.com/office/drawing/2014/main" val="1537725290"/>
                    </a:ext>
                  </a:extLst>
                </a:gridCol>
                <a:gridCol w="764004">
                  <a:extLst>
                    <a:ext uri="{9D8B030D-6E8A-4147-A177-3AD203B41FA5}">
                      <a16:colId xmlns:a16="http://schemas.microsoft.com/office/drawing/2014/main" val="319027599"/>
                    </a:ext>
                  </a:extLst>
                </a:gridCol>
                <a:gridCol w="764004">
                  <a:extLst>
                    <a:ext uri="{9D8B030D-6E8A-4147-A177-3AD203B41FA5}">
                      <a16:colId xmlns:a16="http://schemas.microsoft.com/office/drawing/2014/main" val="2618119683"/>
                    </a:ext>
                  </a:extLst>
                </a:gridCol>
              </a:tblGrid>
              <a:tr h="738169">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tc>
                  <a:txBody>
                    <a:bodyPr/>
                    <a:lstStyle/>
                    <a:p>
                      <a:pPr algn="ctr"/>
                      <a:r>
                        <a:rPr lang="en-US" altLang="zh-TW" dirty="0"/>
                        <a:t>D</a:t>
                      </a:r>
                      <a:endParaRPr lang="zh-TW" altLang="en-US" dirty="0"/>
                    </a:p>
                  </a:txBody>
                  <a:tcPr/>
                </a:tc>
                <a:extLst>
                  <a:ext uri="{0D108BD9-81ED-4DB2-BD59-A6C34878D82A}">
                    <a16:rowId xmlns:a16="http://schemas.microsoft.com/office/drawing/2014/main" val="3031944750"/>
                  </a:ext>
                </a:extLst>
              </a:tr>
              <a:tr h="738169">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3869395505"/>
                  </a:ext>
                </a:extLst>
              </a:tr>
              <a:tr h="683891">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1868783090"/>
                  </a:ext>
                </a:extLst>
              </a:tr>
              <a:tr h="683891">
                <a:tc>
                  <a:txBody>
                    <a:bodyPr/>
                    <a:lstStyle/>
                    <a:p>
                      <a:pPr algn="ctr"/>
                      <a:r>
                        <a:rPr lang="en-US" altLang="zh-TW" dirty="0"/>
                        <a:t>C</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466499118"/>
                  </a:ext>
                </a:extLst>
              </a:tr>
              <a:tr h="683891">
                <a:tc>
                  <a:txBody>
                    <a:bodyPr/>
                    <a:lstStyle/>
                    <a:p>
                      <a:pPr algn="ctr"/>
                      <a:r>
                        <a:rPr lang="en-US" altLang="zh-TW" dirty="0"/>
                        <a:t>D</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206896012"/>
                  </a:ext>
                </a:extLst>
              </a:tr>
            </a:tbl>
          </a:graphicData>
        </a:graphic>
      </p:graphicFrame>
      <p:sp>
        <p:nvSpPr>
          <p:cNvPr id="8" name="Oval 7"/>
          <p:cNvSpPr/>
          <p:nvPr/>
        </p:nvSpPr>
        <p:spPr>
          <a:xfrm>
            <a:off x="6909365" y="1696440"/>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9" name="Left Arrow 8"/>
          <p:cNvSpPr/>
          <p:nvPr/>
        </p:nvSpPr>
        <p:spPr>
          <a:xfrm rot="16200000">
            <a:off x="7270426" y="2406978"/>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Oval 9"/>
          <p:cNvSpPr/>
          <p:nvPr/>
        </p:nvSpPr>
        <p:spPr>
          <a:xfrm>
            <a:off x="6240319" y="3540889"/>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11" name="Oval 10"/>
          <p:cNvSpPr/>
          <p:nvPr/>
        </p:nvSpPr>
        <p:spPr>
          <a:xfrm>
            <a:off x="6931902" y="2705559"/>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2" name="Oval 11"/>
          <p:cNvSpPr/>
          <p:nvPr/>
        </p:nvSpPr>
        <p:spPr>
          <a:xfrm>
            <a:off x="7715806" y="3540889"/>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D</a:t>
            </a:r>
            <a:endParaRPr lang="zh-TW" altLang="en-US" b="1" dirty="0">
              <a:solidFill>
                <a:srgbClr val="FF0000"/>
              </a:solidFill>
            </a:endParaRPr>
          </a:p>
        </p:txBody>
      </p:sp>
      <p:sp>
        <p:nvSpPr>
          <p:cNvPr id="13" name="Left Arrow 12"/>
          <p:cNvSpPr/>
          <p:nvPr/>
        </p:nvSpPr>
        <p:spPr>
          <a:xfrm rot="14213813">
            <a:off x="7828278" y="3271662"/>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Left Arrow 13"/>
          <p:cNvSpPr/>
          <p:nvPr/>
        </p:nvSpPr>
        <p:spPr>
          <a:xfrm rot="17994614">
            <a:off x="6765105" y="3272525"/>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 name="Straight Arrow Connector 14"/>
          <p:cNvCxnSpPr/>
          <p:nvPr/>
        </p:nvCxnSpPr>
        <p:spPr>
          <a:xfrm flipH="1">
            <a:off x="7829266" y="4214687"/>
            <a:ext cx="195942"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a:off x="8485978" y="4214687"/>
            <a:ext cx="158621" cy="279157"/>
          </a:xfrm>
          <a:prstGeom prst="straightConnector1">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7715806" y="4547848"/>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sp>
        <p:nvSpPr>
          <p:cNvPr id="18" name="TextBox 17"/>
          <p:cNvSpPr txBox="1"/>
          <p:nvPr/>
        </p:nvSpPr>
        <p:spPr>
          <a:xfrm>
            <a:off x="8524939" y="4547848"/>
            <a:ext cx="270588" cy="369332"/>
          </a:xfrm>
          <a:prstGeom prst="rect">
            <a:avLst/>
          </a:prstGeom>
          <a:noFill/>
        </p:spPr>
        <p:txBody>
          <a:bodyPr wrap="square" rtlCol="0">
            <a:spAutoFit/>
          </a:bodyPr>
          <a:lstStyle/>
          <a:p>
            <a:r>
              <a:rPr lang="en-US" altLang="zh-TW" dirty="0">
                <a:solidFill>
                  <a:schemeClr val="accent1">
                    <a:lumMod val="75000"/>
                  </a:schemeClr>
                </a:solidFill>
              </a:rPr>
              <a:t>?</a:t>
            </a:r>
            <a:endParaRPr lang="zh-TW" altLang="en-US" dirty="0">
              <a:solidFill>
                <a:schemeClr val="accent1">
                  <a:lumMod val="7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74067017"/>
              </p:ext>
            </p:extLst>
          </p:nvPr>
        </p:nvGraphicFramePr>
        <p:xfrm>
          <a:off x="3542846" y="5333030"/>
          <a:ext cx="3834534" cy="736600"/>
        </p:xfrm>
        <a:graphic>
          <a:graphicData uri="http://schemas.openxmlformats.org/drawingml/2006/table">
            <a:tbl>
              <a:tblPr firstRow="1" bandRow="1">
                <a:tableStyleId>{5C22544A-7EE6-4342-B048-85BDC9FD1C3A}</a:tableStyleId>
              </a:tblPr>
              <a:tblGrid>
                <a:gridCol w="1917267">
                  <a:extLst>
                    <a:ext uri="{9D8B030D-6E8A-4147-A177-3AD203B41FA5}">
                      <a16:colId xmlns:a16="http://schemas.microsoft.com/office/drawing/2014/main" val="1314024027"/>
                    </a:ext>
                  </a:extLst>
                </a:gridCol>
                <a:gridCol w="1917267">
                  <a:extLst>
                    <a:ext uri="{9D8B030D-6E8A-4147-A177-3AD203B41FA5}">
                      <a16:colId xmlns:a16="http://schemas.microsoft.com/office/drawing/2014/main" val="2957754429"/>
                    </a:ext>
                  </a:extLst>
                </a:gridCol>
              </a:tblGrid>
              <a:tr h="0">
                <a:tc>
                  <a:txBody>
                    <a:bodyPr/>
                    <a:lstStyle/>
                    <a:p>
                      <a:r>
                        <a:rPr lang="en-US" altLang="zh-TW" dirty="0"/>
                        <a:t>E</a:t>
                      </a:r>
                      <a:endParaRPr lang="zh-TW" altLang="en-US" dirty="0"/>
                    </a:p>
                  </a:txBody>
                  <a:tcPr/>
                </a:tc>
                <a:tc>
                  <a:txBody>
                    <a:bodyPr/>
                    <a:lstStyle/>
                    <a:p>
                      <a:r>
                        <a:rPr lang="en-US" altLang="zh-TW" dirty="0"/>
                        <a:t>Null</a:t>
                      </a:r>
                      <a:endParaRPr lang="zh-TW" altLang="en-US" dirty="0"/>
                    </a:p>
                  </a:txBody>
                  <a:tcPr/>
                </a:tc>
                <a:extLst>
                  <a:ext uri="{0D108BD9-81ED-4DB2-BD59-A6C34878D82A}">
                    <a16:rowId xmlns:a16="http://schemas.microsoft.com/office/drawing/2014/main" val="2018947539"/>
                  </a:ext>
                </a:extLst>
              </a:tr>
              <a:tr h="370840">
                <a:tc>
                  <a:txBody>
                    <a:bodyPr/>
                    <a:lstStyle/>
                    <a:p>
                      <a:r>
                        <a:rPr lang="en-US" altLang="zh-TW" dirty="0"/>
                        <a:t>0.60</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2652137221"/>
                  </a:ext>
                </a:extLst>
              </a:tr>
            </a:tbl>
          </a:graphicData>
        </a:graphic>
      </p:graphicFrame>
      <p:sp>
        <p:nvSpPr>
          <p:cNvPr id="23" name="TextBox 22"/>
          <p:cNvSpPr txBox="1"/>
          <p:nvPr/>
        </p:nvSpPr>
        <p:spPr>
          <a:xfrm>
            <a:off x="2981318" y="5516664"/>
            <a:ext cx="333746" cy="369332"/>
          </a:xfrm>
          <a:prstGeom prst="rect">
            <a:avLst/>
          </a:prstGeom>
          <a:noFill/>
        </p:spPr>
        <p:txBody>
          <a:bodyPr wrap="none" rtlCol="0">
            <a:spAutoFit/>
          </a:bodyPr>
          <a:lstStyle/>
          <a:p>
            <a:r>
              <a:rPr lang="en-US" altLang="zh-TW" b="1" dirty="0"/>
              <a:t>D</a:t>
            </a:r>
            <a:endParaRPr lang="zh-TW" altLang="en-US" b="1" dirty="0"/>
          </a:p>
        </p:txBody>
      </p:sp>
    </p:spTree>
    <p:extLst>
      <p:ext uri="{BB962C8B-B14F-4D97-AF65-F5344CB8AC3E}">
        <p14:creationId xmlns:p14="http://schemas.microsoft.com/office/powerpoint/2010/main" val="1757312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1320800"/>
          </a:xfrm>
        </p:spPr>
        <p:txBody>
          <a:bodyPr/>
          <a:lstStyle/>
          <a:p>
            <a:r>
              <a:rPr lang="en-US" altLang="zh-TW" b="1" dirty="0"/>
              <a:t>Demonstration</a:t>
            </a:r>
            <a:endParaRPr lang="zh-TW" altLang="en-US" b="1" dirty="0"/>
          </a:p>
        </p:txBody>
      </p:sp>
      <p:graphicFrame>
        <p:nvGraphicFramePr>
          <p:cNvPr id="4" name="Content Placeholder 3"/>
          <p:cNvGraphicFramePr>
            <a:graphicFrameLocks/>
          </p:cNvGraphicFramePr>
          <p:nvPr>
            <p:extLst>
              <p:ext uri="{D42A27DB-BD31-4B8C-83A1-F6EECF244321}">
                <p14:modId xmlns:p14="http://schemas.microsoft.com/office/powerpoint/2010/main" val="169057567"/>
              </p:ext>
            </p:extLst>
          </p:nvPr>
        </p:nvGraphicFramePr>
        <p:xfrm>
          <a:off x="1171857" y="1282999"/>
          <a:ext cx="4314546" cy="4246470"/>
        </p:xfrm>
        <a:graphic>
          <a:graphicData uri="http://schemas.openxmlformats.org/drawingml/2006/table">
            <a:tbl>
              <a:tblPr bandRow="1">
                <a:tableStyleId>{073A0DAA-6AF3-43AB-8588-CEC1D06C72B9}</a:tableStyleId>
              </a:tblPr>
              <a:tblGrid>
                <a:gridCol w="719091">
                  <a:extLst>
                    <a:ext uri="{9D8B030D-6E8A-4147-A177-3AD203B41FA5}">
                      <a16:colId xmlns:a16="http://schemas.microsoft.com/office/drawing/2014/main" val="2937726142"/>
                    </a:ext>
                  </a:extLst>
                </a:gridCol>
                <a:gridCol w="719091">
                  <a:extLst>
                    <a:ext uri="{9D8B030D-6E8A-4147-A177-3AD203B41FA5}">
                      <a16:colId xmlns:a16="http://schemas.microsoft.com/office/drawing/2014/main" val="3043110907"/>
                    </a:ext>
                  </a:extLst>
                </a:gridCol>
                <a:gridCol w="719091">
                  <a:extLst>
                    <a:ext uri="{9D8B030D-6E8A-4147-A177-3AD203B41FA5}">
                      <a16:colId xmlns:a16="http://schemas.microsoft.com/office/drawing/2014/main" val="1537725290"/>
                    </a:ext>
                  </a:extLst>
                </a:gridCol>
                <a:gridCol w="719091">
                  <a:extLst>
                    <a:ext uri="{9D8B030D-6E8A-4147-A177-3AD203B41FA5}">
                      <a16:colId xmlns:a16="http://schemas.microsoft.com/office/drawing/2014/main" val="319027599"/>
                    </a:ext>
                  </a:extLst>
                </a:gridCol>
                <a:gridCol w="719091">
                  <a:extLst>
                    <a:ext uri="{9D8B030D-6E8A-4147-A177-3AD203B41FA5}">
                      <a16:colId xmlns:a16="http://schemas.microsoft.com/office/drawing/2014/main" val="2618119683"/>
                    </a:ext>
                  </a:extLst>
                </a:gridCol>
                <a:gridCol w="719091">
                  <a:extLst>
                    <a:ext uri="{9D8B030D-6E8A-4147-A177-3AD203B41FA5}">
                      <a16:colId xmlns:a16="http://schemas.microsoft.com/office/drawing/2014/main" val="3687698679"/>
                    </a:ext>
                  </a:extLst>
                </a:gridCol>
              </a:tblGrid>
              <a:tr h="744227">
                <a:tc>
                  <a:txBody>
                    <a:bodyPr/>
                    <a:lstStyle/>
                    <a:p>
                      <a:pPr algn="ctr"/>
                      <a:endParaRPr lang="zh-TW"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tc>
                  <a:txBody>
                    <a:bodyPr/>
                    <a:lstStyle/>
                    <a:p>
                      <a:pPr algn="ctr"/>
                      <a:r>
                        <a:rPr lang="en-US" altLang="zh-TW" dirty="0"/>
                        <a:t>D</a:t>
                      </a:r>
                      <a:endParaRPr lang="zh-TW" altLang="en-US" dirty="0"/>
                    </a:p>
                  </a:txBody>
                  <a:tcPr/>
                </a:tc>
                <a:tc>
                  <a:txBody>
                    <a:bodyPr/>
                    <a:lstStyle/>
                    <a:p>
                      <a:pPr algn="ctr"/>
                      <a:r>
                        <a:rPr lang="en-US" altLang="zh-TW" dirty="0"/>
                        <a:t>E</a:t>
                      </a:r>
                      <a:endParaRPr lang="zh-TW" altLang="en-US" dirty="0"/>
                    </a:p>
                  </a:txBody>
                  <a:tcPr/>
                </a:tc>
                <a:extLst>
                  <a:ext uri="{0D108BD9-81ED-4DB2-BD59-A6C34878D82A}">
                    <a16:rowId xmlns:a16="http://schemas.microsoft.com/office/drawing/2014/main" val="3031944750"/>
                  </a:ext>
                </a:extLst>
              </a:tr>
              <a:tr h="744227">
                <a:tc>
                  <a:txBody>
                    <a:bodyPr/>
                    <a:lstStyle/>
                    <a:p>
                      <a:pPr algn="ctr"/>
                      <a:r>
                        <a:rPr lang="en-US" altLang="zh-TW" dirty="0"/>
                        <a:t>A</a:t>
                      </a:r>
                      <a:endParaRPr lang="zh-TW" altLang="en-US" dirty="0"/>
                    </a:p>
                  </a:txBody>
                  <a:tcPr/>
                </a:tc>
                <a:tc>
                  <a:txBody>
                    <a:bodyPr/>
                    <a:lstStyle/>
                    <a:p>
                      <a:pPr algn="ctr"/>
                      <a:r>
                        <a:rPr lang="en-US" altLang="zh-TW" sz="2000" baseline="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3869395505"/>
                  </a:ext>
                </a:extLst>
              </a:tr>
              <a:tr h="689504">
                <a:tc>
                  <a:txBody>
                    <a:bodyPr/>
                    <a:lstStyle/>
                    <a:p>
                      <a:pPr algn="ctr"/>
                      <a:r>
                        <a:rPr lang="en-US" altLang="zh-TW" dirty="0"/>
                        <a:t>B</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1</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1868783090"/>
                  </a:ext>
                </a:extLst>
              </a:tr>
              <a:tr h="689504">
                <a:tc>
                  <a:txBody>
                    <a:bodyPr/>
                    <a:lstStyle/>
                    <a:p>
                      <a:pPr algn="ctr"/>
                      <a:r>
                        <a:rPr lang="en-US" altLang="zh-TW" dirty="0"/>
                        <a:t>C</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466499118"/>
                  </a:ext>
                </a:extLst>
              </a:tr>
              <a:tr h="689504">
                <a:tc>
                  <a:txBody>
                    <a:bodyPr/>
                    <a:lstStyle/>
                    <a:p>
                      <a:pPr algn="ctr"/>
                      <a:r>
                        <a:rPr lang="en-US" altLang="zh-TW" dirty="0"/>
                        <a:t>D</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1</a:t>
                      </a:r>
                      <a:endParaRPr lang="zh-TW" altLang="en-US" sz="2000" dirty="0"/>
                    </a:p>
                  </a:txBody>
                  <a:tcPr/>
                </a:tc>
                <a:extLst>
                  <a:ext uri="{0D108BD9-81ED-4DB2-BD59-A6C34878D82A}">
                    <a16:rowId xmlns:a16="http://schemas.microsoft.com/office/drawing/2014/main" val="206896012"/>
                  </a:ext>
                </a:extLst>
              </a:tr>
              <a:tr h="689504">
                <a:tc>
                  <a:txBody>
                    <a:bodyPr/>
                    <a:lstStyle/>
                    <a:p>
                      <a:pPr algn="ctr"/>
                      <a:r>
                        <a:rPr lang="en-US" altLang="zh-TW" dirty="0"/>
                        <a:t>E</a:t>
                      </a:r>
                      <a:endParaRPr lang="zh-TW" altLang="en-US"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tc>
                  <a:txBody>
                    <a:bodyPr/>
                    <a:lstStyle/>
                    <a:p>
                      <a:pPr algn="ctr"/>
                      <a:r>
                        <a:rPr lang="en-US" altLang="zh-TW" sz="2000" dirty="0"/>
                        <a:t>0</a:t>
                      </a:r>
                      <a:endParaRPr lang="zh-TW" altLang="en-US" sz="2000" dirty="0"/>
                    </a:p>
                  </a:txBody>
                  <a:tcPr/>
                </a:tc>
                <a:extLst>
                  <a:ext uri="{0D108BD9-81ED-4DB2-BD59-A6C34878D82A}">
                    <a16:rowId xmlns:a16="http://schemas.microsoft.com/office/drawing/2014/main" val="241135179"/>
                  </a:ext>
                </a:extLst>
              </a:tr>
            </a:tbl>
          </a:graphicData>
        </a:graphic>
      </p:graphicFrame>
      <p:sp>
        <p:nvSpPr>
          <p:cNvPr id="5" name="Oval 4"/>
          <p:cNvSpPr/>
          <p:nvPr/>
        </p:nvSpPr>
        <p:spPr>
          <a:xfrm>
            <a:off x="7462755" y="1547988"/>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6" name="Left Arrow 5"/>
          <p:cNvSpPr/>
          <p:nvPr/>
        </p:nvSpPr>
        <p:spPr>
          <a:xfrm rot="16200000">
            <a:off x="7823816" y="2258526"/>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Oval 6"/>
          <p:cNvSpPr/>
          <p:nvPr/>
        </p:nvSpPr>
        <p:spPr>
          <a:xfrm>
            <a:off x="6793709" y="3408115"/>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8" name="Oval 7"/>
          <p:cNvSpPr/>
          <p:nvPr/>
        </p:nvSpPr>
        <p:spPr>
          <a:xfrm>
            <a:off x="7462755" y="2568361"/>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9" name="Oval 8"/>
          <p:cNvSpPr/>
          <p:nvPr/>
        </p:nvSpPr>
        <p:spPr>
          <a:xfrm>
            <a:off x="8101015" y="3422038"/>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10" name="Oval 9"/>
          <p:cNvSpPr/>
          <p:nvPr/>
        </p:nvSpPr>
        <p:spPr>
          <a:xfrm>
            <a:off x="8101015" y="4419312"/>
            <a:ext cx="1070629" cy="577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a:t>
            </a:r>
            <a:endParaRPr lang="zh-TW" altLang="en-US" dirty="0"/>
          </a:p>
        </p:txBody>
      </p:sp>
      <p:sp>
        <p:nvSpPr>
          <p:cNvPr id="11" name="Left Arrow 10"/>
          <p:cNvSpPr/>
          <p:nvPr/>
        </p:nvSpPr>
        <p:spPr>
          <a:xfrm rot="14213813">
            <a:off x="8391613" y="3139015"/>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Left Arrow 11"/>
          <p:cNvSpPr/>
          <p:nvPr/>
        </p:nvSpPr>
        <p:spPr>
          <a:xfrm rot="17994614">
            <a:off x="7318495" y="3139878"/>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Left Arrow 12"/>
          <p:cNvSpPr/>
          <p:nvPr/>
        </p:nvSpPr>
        <p:spPr>
          <a:xfrm rot="16200000">
            <a:off x="8480256" y="4115240"/>
            <a:ext cx="348507" cy="177284"/>
          </a:xfrm>
          <a:prstGeom prst="leftArrow">
            <a:avLst>
              <a:gd name="adj1" fmla="val 50000"/>
              <a:gd name="adj2" fmla="val 52036"/>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1548585825"/>
              </p:ext>
            </p:extLst>
          </p:nvPr>
        </p:nvGraphicFramePr>
        <p:xfrm>
          <a:off x="6670992" y="5359428"/>
          <a:ext cx="1056433" cy="741680"/>
        </p:xfrm>
        <a:graphic>
          <a:graphicData uri="http://schemas.openxmlformats.org/drawingml/2006/table">
            <a:tbl>
              <a:tblPr firstRow="1" bandRow="1">
                <a:tableStyleId>{5C22544A-7EE6-4342-B048-85BDC9FD1C3A}</a:tableStyleId>
              </a:tblPr>
              <a:tblGrid>
                <a:gridCol w="1056433">
                  <a:extLst>
                    <a:ext uri="{9D8B030D-6E8A-4147-A177-3AD203B41FA5}">
                      <a16:colId xmlns:a16="http://schemas.microsoft.com/office/drawing/2014/main" val="965411826"/>
                    </a:ext>
                  </a:extLst>
                </a:gridCol>
              </a:tblGrid>
              <a:tr h="370840">
                <a:tc>
                  <a:txBody>
                    <a:bodyPr/>
                    <a:lstStyle/>
                    <a:p>
                      <a:r>
                        <a:rPr lang="en-US" altLang="zh-TW" dirty="0"/>
                        <a:t>Null</a:t>
                      </a:r>
                      <a:endParaRPr lang="zh-TW" altLang="en-US" dirty="0"/>
                    </a:p>
                  </a:txBody>
                  <a:tcPr/>
                </a:tc>
                <a:extLst>
                  <a:ext uri="{0D108BD9-81ED-4DB2-BD59-A6C34878D82A}">
                    <a16:rowId xmlns:a16="http://schemas.microsoft.com/office/drawing/2014/main" val="4263071572"/>
                  </a:ext>
                </a:extLst>
              </a:tr>
              <a:tr h="370840">
                <a:tc>
                  <a:txBody>
                    <a:bodyPr/>
                    <a:lstStyle/>
                    <a:p>
                      <a:r>
                        <a:rPr lang="en-US" altLang="zh-TW" dirty="0"/>
                        <a:t>1</a:t>
                      </a:r>
                      <a:endParaRPr lang="zh-TW" altLang="en-US" dirty="0"/>
                    </a:p>
                  </a:txBody>
                  <a:tcPr/>
                </a:tc>
                <a:extLst>
                  <a:ext uri="{0D108BD9-81ED-4DB2-BD59-A6C34878D82A}">
                    <a16:rowId xmlns:a16="http://schemas.microsoft.com/office/drawing/2014/main" val="2537166253"/>
                  </a:ext>
                </a:extLst>
              </a:tr>
            </a:tbl>
          </a:graphicData>
        </a:graphic>
      </p:graphicFrame>
      <p:sp>
        <p:nvSpPr>
          <p:cNvPr id="16" name="TextBox 15"/>
          <p:cNvSpPr txBox="1"/>
          <p:nvPr/>
        </p:nvSpPr>
        <p:spPr>
          <a:xfrm>
            <a:off x="6074596" y="5545602"/>
            <a:ext cx="333746" cy="369332"/>
          </a:xfrm>
          <a:prstGeom prst="rect">
            <a:avLst/>
          </a:prstGeom>
          <a:noFill/>
        </p:spPr>
        <p:txBody>
          <a:bodyPr wrap="none" rtlCol="0">
            <a:spAutoFit/>
          </a:bodyPr>
          <a:lstStyle/>
          <a:p>
            <a:r>
              <a:rPr lang="en-US" altLang="zh-TW" b="1" dirty="0"/>
              <a:t>D</a:t>
            </a:r>
            <a:endParaRPr lang="zh-TW" altLang="en-US" b="1" dirty="0"/>
          </a:p>
        </p:txBody>
      </p:sp>
    </p:spTree>
    <p:extLst>
      <p:ext uri="{BB962C8B-B14F-4D97-AF65-F5344CB8AC3E}">
        <p14:creationId xmlns:p14="http://schemas.microsoft.com/office/powerpoint/2010/main" val="2922500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335"/>
            <a:ext cx="8596668" cy="789992"/>
          </a:xfrm>
        </p:spPr>
        <p:txBody>
          <a:bodyPr/>
          <a:lstStyle/>
          <a:p>
            <a:r>
              <a:rPr lang="en-US" altLang="zh-TW" b="1" dirty="0"/>
              <a:t>The Algorithm: Outline</a:t>
            </a:r>
            <a:endParaRPr lang="zh-TW" altLang="en-US" b="1" dirty="0"/>
          </a:p>
        </p:txBody>
      </p:sp>
      <p:sp>
        <p:nvSpPr>
          <p:cNvPr id="3" name="Content Placeholder 2"/>
          <p:cNvSpPr>
            <a:spLocks noGrp="1"/>
          </p:cNvSpPr>
          <p:nvPr>
            <p:ph idx="1"/>
          </p:nvPr>
        </p:nvSpPr>
        <p:spPr>
          <a:xfrm>
            <a:off x="677334" y="1246190"/>
            <a:ext cx="8596668" cy="5117288"/>
          </a:xfrm>
        </p:spPr>
        <p:txBody>
          <a:bodyPr>
            <a:normAutofit/>
          </a:bodyPr>
          <a:lstStyle/>
          <a:p>
            <a:pPr>
              <a:buFont typeface="Wingdings" panose="05000000000000000000" pitchFamily="2" charset="2"/>
              <a:buChar char="n"/>
            </a:pPr>
            <a:r>
              <a:rPr lang="en-US" altLang="zh-TW" sz="2400" dirty="0"/>
              <a:t>Tree Representation</a:t>
            </a:r>
          </a:p>
          <a:p>
            <a:pPr>
              <a:buFont typeface="Wingdings" panose="05000000000000000000" pitchFamily="2" charset="2"/>
              <a:buChar char="n"/>
            </a:pPr>
            <a:r>
              <a:rPr lang="en-US" altLang="zh-TW" sz="2400" dirty="0">
                <a:solidFill>
                  <a:schemeClr val="tx1"/>
                </a:solidFill>
              </a:rPr>
              <a:t>Scoring a Tree</a:t>
            </a:r>
          </a:p>
          <a:p>
            <a:pPr>
              <a:buFont typeface="Wingdings" panose="05000000000000000000" pitchFamily="2" charset="2"/>
              <a:buChar char="n"/>
            </a:pPr>
            <a:r>
              <a:rPr lang="en-US" altLang="zh-TW" sz="2400" dirty="0">
                <a:solidFill>
                  <a:schemeClr val="tx1"/>
                </a:solidFill>
              </a:rPr>
              <a:t>Monte Carlo Simulations</a:t>
            </a:r>
          </a:p>
          <a:p>
            <a:pPr>
              <a:buFont typeface="Wingdings" panose="05000000000000000000" pitchFamily="2" charset="2"/>
              <a:buChar char="n"/>
            </a:pPr>
            <a:r>
              <a:rPr lang="en-US" altLang="zh-TW" sz="2400" dirty="0">
                <a:solidFill>
                  <a:schemeClr val="tx1"/>
                </a:solidFill>
              </a:rPr>
              <a:t>Tree Generation</a:t>
            </a:r>
          </a:p>
          <a:p>
            <a:pPr lvl="1">
              <a:buFont typeface="Wingdings" panose="05000000000000000000" pitchFamily="2" charset="2"/>
              <a:buChar char="n"/>
            </a:pPr>
            <a:r>
              <a:rPr lang="en-US" altLang="zh-TW" sz="2200" dirty="0">
                <a:solidFill>
                  <a:schemeClr val="tx1"/>
                </a:solidFill>
              </a:rPr>
              <a:t>Choosing the Root Node</a:t>
            </a:r>
          </a:p>
          <a:p>
            <a:pPr lvl="1">
              <a:buFont typeface="Wingdings" panose="05000000000000000000" pitchFamily="2" charset="2"/>
              <a:buChar char="n"/>
            </a:pPr>
            <a:r>
              <a:rPr lang="en-US" altLang="zh-TW" sz="2200" dirty="0">
                <a:solidFill>
                  <a:schemeClr val="tx1"/>
                </a:solidFill>
              </a:rPr>
              <a:t>Adding Children</a:t>
            </a:r>
          </a:p>
          <a:p>
            <a:pPr lvl="1">
              <a:buFont typeface="Wingdings" panose="05000000000000000000" pitchFamily="2" charset="2"/>
              <a:buChar char="n"/>
            </a:pPr>
            <a:r>
              <a:rPr lang="en-US" altLang="zh-TW" sz="2200" dirty="0">
                <a:solidFill>
                  <a:schemeClr val="tx1"/>
                </a:solidFill>
              </a:rPr>
              <a:t>Growing the Tree</a:t>
            </a:r>
          </a:p>
          <a:p>
            <a:pPr>
              <a:buFont typeface="Wingdings" panose="05000000000000000000" pitchFamily="2" charset="2"/>
              <a:buChar char="n"/>
            </a:pPr>
            <a:r>
              <a:rPr lang="en-US" altLang="zh-TW" sz="2400" dirty="0">
                <a:solidFill>
                  <a:schemeClr val="tx1"/>
                </a:solidFill>
              </a:rPr>
              <a:t>Demonstration</a:t>
            </a:r>
          </a:p>
          <a:p>
            <a:pPr>
              <a:buFont typeface="Wingdings" panose="05000000000000000000" pitchFamily="2" charset="2"/>
              <a:buChar char="n"/>
            </a:pPr>
            <a:r>
              <a:rPr lang="en-US" altLang="zh-TW" sz="2400" b="1" dirty="0">
                <a:solidFill>
                  <a:srgbClr val="FF0000"/>
                </a:solidFill>
              </a:rPr>
              <a:t>Results using 5 node Dataset</a:t>
            </a:r>
          </a:p>
          <a:p>
            <a:pPr>
              <a:buFont typeface="Wingdings" panose="05000000000000000000" pitchFamily="2" charset="2"/>
              <a:buChar char="n"/>
            </a:pPr>
            <a:r>
              <a:rPr lang="en-US" altLang="zh-TW" sz="2400" dirty="0">
                <a:solidFill>
                  <a:schemeClr val="tx1"/>
                </a:solidFill>
              </a:rPr>
              <a:t>Future Directions</a:t>
            </a:r>
          </a:p>
          <a:p>
            <a:pPr>
              <a:buFont typeface="Wingdings" panose="05000000000000000000" pitchFamily="2" charset="2"/>
              <a:buChar char="n"/>
            </a:pPr>
            <a:endParaRPr lang="zh-TW" altLang="en-US" sz="2400" dirty="0"/>
          </a:p>
        </p:txBody>
      </p:sp>
    </p:spTree>
    <p:extLst>
      <p:ext uri="{BB962C8B-B14F-4D97-AF65-F5344CB8AC3E}">
        <p14:creationId xmlns:p14="http://schemas.microsoft.com/office/powerpoint/2010/main" val="1139167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9682"/>
            <a:ext cx="8596668" cy="789991"/>
          </a:xfrm>
        </p:spPr>
        <p:txBody>
          <a:bodyPr/>
          <a:lstStyle/>
          <a:p>
            <a:r>
              <a:rPr lang="en-US" altLang="zh-TW" b="1" dirty="0"/>
              <a:t>Results Using 5 Nodes Dataset</a:t>
            </a:r>
            <a:endParaRPr lang="zh-TW" altLang="en-US" b="1" dirty="0"/>
          </a:p>
        </p:txBody>
      </p:sp>
      <p:sp>
        <p:nvSpPr>
          <p:cNvPr id="3" name="Content Placeholder 2"/>
          <p:cNvSpPr>
            <a:spLocks noGrp="1"/>
          </p:cNvSpPr>
          <p:nvPr>
            <p:ph idx="1"/>
          </p:nvPr>
        </p:nvSpPr>
        <p:spPr>
          <a:xfrm>
            <a:off x="789301" y="1230605"/>
            <a:ext cx="8056119" cy="420914"/>
          </a:xfrm>
        </p:spPr>
        <p:txBody>
          <a:bodyPr>
            <a:normAutofit/>
          </a:bodyPr>
          <a:lstStyle/>
          <a:p>
            <a:r>
              <a:rPr lang="en-US" altLang="zh-TW" sz="2000" dirty="0"/>
              <a:t>Top three trees generated after 5000 simulations.</a:t>
            </a:r>
            <a:endParaRPr lang="zh-TW" alt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76" y="1901106"/>
            <a:ext cx="2288519" cy="3823018"/>
          </a:xfrm>
          <a:prstGeom prst="rect">
            <a:avLst/>
          </a:prstGeom>
        </p:spPr>
      </p:pic>
      <p:sp>
        <p:nvSpPr>
          <p:cNvPr id="6" name="TextBox 5"/>
          <p:cNvSpPr txBox="1"/>
          <p:nvPr/>
        </p:nvSpPr>
        <p:spPr>
          <a:xfrm>
            <a:off x="1522998" y="5869867"/>
            <a:ext cx="1724865" cy="369332"/>
          </a:xfrm>
          <a:prstGeom prst="rect">
            <a:avLst/>
          </a:prstGeom>
          <a:noFill/>
        </p:spPr>
        <p:txBody>
          <a:bodyPr wrap="square" rtlCol="0">
            <a:spAutoFit/>
          </a:bodyPr>
          <a:lstStyle/>
          <a:p>
            <a:r>
              <a:rPr lang="en-US" altLang="zh-TW" dirty="0"/>
              <a:t>198 =&gt; 3.96 %</a:t>
            </a:r>
            <a:endParaRPr lang="zh-TW" alt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299" y="1832929"/>
            <a:ext cx="2368738" cy="3959373"/>
          </a:xfrm>
          <a:prstGeom prst="rect">
            <a:avLst/>
          </a:prstGeom>
        </p:spPr>
      </p:pic>
      <p:sp>
        <p:nvSpPr>
          <p:cNvPr id="8" name="TextBox 7"/>
          <p:cNvSpPr txBox="1"/>
          <p:nvPr/>
        </p:nvSpPr>
        <p:spPr>
          <a:xfrm>
            <a:off x="4170315" y="5870429"/>
            <a:ext cx="1724865" cy="369332"/>
          </a:xfrm>
          <a:prstGeom prst="rect">
            <a:avLst/>
          </a:prstGeom>
          <a:noFill/>
        </p:spPr>
        <p:txBody>
          <a:bodyPr wrap="square" rtlCol="0">
            <a:spAutoFit/>
          </a:bodyPr>
          <a:lstStyle/>
          <a:p>
            <a:r>
              <a:rPr lang="en-US" altLang="zh-TW" dirty="0"/>
              <a:t>184 =&gt; 3.68 %</a:t>
            </a:r>
            <a:endParaRPr lang="zh-TW" alt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489" y="1762451"/>
            <a:ext cx="2216425" cy="3959373"/>
          </a:xfrm>
          <a:prstGeom prst="rect">
            <a:avLst/>
          </a:prstGeom>
        </p:spPr>
      </p:pic>
      <p:sp>
        <p:nvSpPr>
          <p:cNvPr id="10" name="TextBox 9"/>
          <p:cNvSpPr txBox="1"/>
          <p:nvPr/>
        </p:nvSpPr>
        <p:spPr>
          <a:xfrm>
            <a:off x="7120555" y="5865266"/>
            <a:ext cx="1724865" cy="369332"/>
          </a:xfrm>
          <a:prstGeom prst="rect">
            <a:avLst/>
          </a:prstGeom>
          <a:noFill/>
        </p:spPr>
        <p:txBody>
          <a:bodyPr wrap="square" rtlCol="0">
            <a:spAutoFit/>
          </a:bodyPr>
          <a:lstStyle/>
          <a:p>
            <a:r>
              <a:rPr lang="en-US" altLang="zh-TW" dirty="0"/>
              <a:t>177 =&gt; 3.54 %</a:t>
            </a:r>
            <a:endParaRPr lang="zh-TW" altLang="en-US" dirty="0"/>
          </a:p>
        </p:txBody>
      </p:sp>
      <p:sp>
        <p:nvSpPr>
          <p:cNvPr id="12" name="Rounded Rectangle 11"/>
          <p:cNvSpPr/>
          <p:nvPr/>
        </p:nvSpPr>
        <p:spPr>
          <a:xfrm>
            <a:off x="3718487" y="1762451"/>
            <a:ext cx="2441550" cy="405267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TextBox 12"/>
          <p:cNvSpPr txBox="1"/>
          <p:nvPr/>
        </p:nvSpPr>
        <p:spPr>
          <a:xfrm>
            <a:off x="1773413" y="6149830"/>
            <a:ext cx="1491399" cy="338554"/>
          </a:xfrm>
          <a:prstGeom prst="rect">
            <a:avLst/>
          </a:prstGeom>
          <a:noFill/>
        </p:spPr>
        <p:txBody>
          <a:bodyPr wrap="square" rtlCol="0">
            <a:spAutoFit/>
          </a:bodyPr>
          <a:lstStyle/>
          <a:p>
            <a:r>
              <a:rPr lang="en-US" altLang="zh-TW" sz="1600" dirty="0"/>
              <a:t>Score: 1.98</a:t>
            </a:r>
            <a:endParaRPr lang="zh-TW" altLang="en-US" sz="1600" dirty="0"/>
          </a:p>
        </p:txBody>
      </p:sp>
      <p:sp>
        <p:nvSpPr>
          <p:cNvPr id="14" name="TextBox 13"/>
          <p:cNvSpPr txBox="1"/>
          <p:nvPr/>
        </p:nvSpPr>
        <p:spPr>
          <a:xfrm>
            <a:off x="4287047" y="6149830"/>
            <a:ext cx="1491399" cy="338554"/>
          </a:xfrm>
          <a:prstGeom prst="rect">
            <a:avLst/>
          </a:prstGeom>
          <a:noFill/>
        </p:spPr>
        <p:txBody>
          <a:bodyPr wrap="square" rtlCol="0">
            <a:spAutoFit/>
          </a:bodyPr>
          <a:lstStyle/>
          <a:p>
            <a:r>
              <a:rPr lang="en-US" altLang="zh-TW" sz="1600" dirty="0"/>
              <a:t>Score: 1.98</a:t>
            </a:r>
            <a:endParaRPr lang="zh-TW" altLang="en-US" sz="1600" dirty="0"/>
          </a:p>
        </p:txBody>
      </p:sp>
      <p:sp>
        <p:nvSpPr>
          <p:cNvPr id="16" name="TextBox 15"/>
          <p:cNvSpPr txBox="1"/>
          <p:nvPr/>
        </p:nvSpPr>
        <p:spPr>
          <a:xfrm>
            <a:off x="7237289" y="6141745"/>
            <a:ext cx="1491399" cy="338554"/>
          </a:xfrm>
          <a:prstGeom prst="rect">
            <a:avLst/>
          </a:prstGeom>
          <a:noFill/>
        </p:spPr>
        <p:txBody>
          <a:bodyPr wrap="square" rtlCol="0">
            <a:spAutoFit/>
          </a:bodyPr>
          <a:lstStyle/>
          <a:p>
            <a:r>
              <a:rPr lang="en-US" altLang="zh-TW" sz="1600" dirty="0"/>
              <a:t>Score: 2.23</a:t>
            </a:r>
            <a:endParaRPr lang="zh-TW" altLang="en-US" sz="1600" dirty="0"/>
          </a:p>
        </p:txBody>
      </p:sp>
    </p:spTree>
    <p:extLst>
      <p:ext uri="{BB962C8B-B14F-4D97-AF65-F5344CB8AC3E}">
        <p14:creationId xmlns:p14="http://schemas.microsoft.com/office/powerpoint/2010/main" val="943513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43"/>
            <a:ext cx="8596668" cy="1320800"/>
          </a:xfrm>
        </p:spPr>
        <p:txBody>
          <a:bodyPr/>
          <a:lstStyle/>
          <a:p>
            <a:r>
              <a:rPr lang="en-US" altLang="zh-TW" b="1" dirty="0"/>
              <a:t>Results Using 5 Nodes Dataset</a:t>
            </a:r>
            <a:endParaRPr lang="zh-TW" altLang="en-US" dirty="0"/>
          </a:p>
        </p:txBody>
      </p:sp>
      <p:sp>
        <p:nvSpPr>
          <p:cNvPr id="3" name="Content Placeholder 2"/>
          <p:cNvSpPr>
            <a:spLocks noGrp="1"/>
          </p:cNvSpPr>
          <p:nvPr>
            <p:ph idx="1"/>
          </p:nvPr>
        </p:nvSpPr>
        <p:spPr>
          <a:xfrm>
            <a:off x="677334" y="1271403"/>
            <a:ext cx="7104794" cy="635218"/>
          </a:xfrm>
        </p:spPr>
        <p:txBody>
          <a:bodyPr>
            <a:normAutofit/>
          </a:bodyPr>
          <a:lstStyle/>
          <a:p>
            <a:r>
              <a:rPr lang="en-US" altLang="zh-TW" dirty="0"/>
              <a:t>75 unique trees generated</a:t>
            </a:r>
            <a:endParaRPr lang="zh-TW"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92" y="1978090"/>
            <a:ext cx="5580774" cy="35964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66" y="1978090"/>
            <a:ext cx="5819184" cy="3591471"/>
          </a:xfrm>
          <a:prstGeom prst="rect">
            <a:avLst/>
          </a:prstGeom>
        </p:spPr>
      </p:pic>
      <p:sp>
        <p:nvSpPr>
          <p:cNvPr id="6" name="TextBox 5"/>
          <p:cNvSpPr txBox="1"/>
          <p:nvPr/>
        </p:nvSpPr>
        <p:spPr>
          <a:xfrm>
            <a:off x="2432429" y="5698870"/>
            <a:ext cx="1268296" cy="369332"/>
          </a:xfrm>
          <a:prstGeom prst="rect">
            <a:avLst/>
          </a:prstGeom>
          <a:noFill/>
        </p:spPr>
        <p:txBody>
          <a:bodyPr wrap="none" rtlCol="0">
            <a:spAutoFit/>
          </a:bodyPr>
          <a:lstStyle/>
          <a:p>
            <a:r>
              <a:rPr lang="en-US" altLang="zh-TW" dirty="0"/>
              <a:t>5000 trees</a:t>
            </a:r>
            <a:endParaRPr lang="zh-TW" altLang="en-US" dirty="0"/>
          </a:p>
        </p:txBody>
      </p:sp>
      <p:sp>
        <p:nvSpPr>
          <p:cNvPr id="7" name="TextBox 6"/>
          <p:cNvSpPr txBox="1"/>
          <p:nvPr/>
        </p:nvSpPr>
        <p:spPr>
          <a:xfrm>
            <a:off x="7996584" y="5706067"/>
            <a:ext cx="1794081" cy="369332"/>
          </a:xfrm>
          <a:prstGeom prst="rect">
            <a:avLst/>
          </a:prstGeom>
          <a:noFill/>
        </p:spPr>
        <p:txBody>
          <a:bodyPr wrap="none" rtlCol="0">
            <a:spAutoFit/>
          </a:bodyPr>
          <a:lstStyle/>
          <a:p>
            <a:r>
              <a:rPr lang="en-US" altLang="zh-TW" dirty="0"/>
              <a:t>75 unique trees</a:t>
            </a:r>
            <a:endParaRPr lang="zh-TW" altLang="en-US" dirty="0"/>
          </a:p>
        </p:txBody>
      </p:sp>
    </p:spTree>
    <p:extLst>
      <p:ext uri="{BB962C8B-B14F-4D97-AF65-F5344CB8AC3E}">
        <p14:creationId xmlns:p14="http://schemas.microsoft.com/office/powerpoint/2010/main" val="3774470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799322"/>
          </a:xfrm>
        </p:spPr>
        <p:txBody>
          <a:bodyPr/>
          <a:lstStyle/>
          <a:p>
            <a:r>
              <a:rPr lang="en-US" altLang="zh-TW" b="1" dirty="0"/>
              <a:t>Future Directions</a:t>
            </a:r>
            <a:endParaRPr lang="zh-TW" altLang="en-US" b="1" dirty="0"/>
          </a:p>
        </p:txBody>
      </p:sp>
      <p:sp>
        <p:nvSpPr>
          <p:cNvPr id="3" name="Content Placeholder 2"/>
          <p:cNvSpPr>
            <a:spLocks noGrp="1"/>
          </p:cNvSpPr>
          <p:nvPr>
            <p:ph idx="1"/>
          </p:nvPr>
        </p:nvSpPr>
        <p:spPr>
          <a:xfrm>
            <a:off x="677334" y="1557176"/>
            <a:ext cx="8596668" cy="2660262"/>
          </a:xfrm>
        </p:spPr>
        <p:txBody>
          <a:bodyPr/>
          <a:lstStyle/>
          <a:p>
            <a:r>
              <a:rPr lang="en-US" altLang="zh-TW" sz="2000" dirty="0"/>
              <a:t>Implement the proposed solution for root node selection</a:t>
            </a:r>
          </a:p>
          <a:p>
            <a:r>
              <a:rPr lang="en-US" altLang="zh-TW" sz="2000" dirty="0"/>
              <a:t>Improve the model for computing null probability</a:t>
            </a:r>
          </a:p>
          <a:p>
            <a:r>
              <a:rPr lang="en-US" altLang="zh-TW" sz="2000" dirty="0"/>
              <a:t>Incorporate more hematopoietic cell types</a:t>
            </a:r>
          </a:p>
          <a:p>
            <a:r>
              <a:rPr lang="en-US" altLang="zh-TW" sz="2000" dirty="0"/>
              <a:t>Test with other datasets</a:t>
            </a:r>
          </a:p>
          <a:p>
            <a:r>
              <a:rPr lang="en-US" altLang="zh-TW" sz="2000" dirty="0"/>
              <a:t>Integration with other metrics (e.g. Spearman, Euclidean)</a:t>
            </a:r>
          </a:p>
          <a:p>
            <a:r>
              <a:rPr lang="en-US" altLang="zh-TW" sz="2000" dirty="0"/>
              <a:t>Improve user interface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837" y="4014204"/>
            <a:ext cx="3810000" cy="2543175"/>
          </a:xfrm>
          <a:prstGeom prst="rect">
            <a:avLst/>
          </a:prstGeom>
        </p:spPr>
      </p:pic>
    </p:spTree>
    <p:extLst>
      <p:ext uri="{BB962C8B-B14F-4D97-AF65-F5344CB8AC3E}">
        <p14:creationId xmlns:p14="http://schemas.microsoft.com/office/powerpoint/2010/main" val="4115431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3698"/>
            <a:ext cx="8596668" cy="799322"/>
          </a:xfrm>
        </p:spPr>
        <p:txBody>
          <a:bodyPr/>
          <a:lstStyle/>
          <a:p>
            <a:r>
              <a:rPr lang="en-US" altLang="zh-TW" b="1" dirty="0"/>
              <a:t>Acknowledgments </a:t>
            </a:r>
            <a:endParaRPr lang="zh-TW" altLang="en-US" b="1" dirty="0"/>
          </a:p>
        </p:txBody>
      </p:sp>
      <p:sp>
        <p:nvSpPr>
          <p:cNvPr id="3" name="Content Placeholder 2"/>
          <p:cNvSpPr>
            <a:spLocks noGrp="1"/>
          </p:cNvSpPr>
          <p:nvPr>
            <p:ph idx="1"/>
          </p:nvPr>
        </p:nvSpPr>
        <p:spPr>
          <a:xfrm>
            <a:off x="677334" y="1575837"/>
            <a:ext cx="8596668" cy="1932474"/>
          </a:xfrm>
        </p:spPr>
        <p:txBody>
          <a:bodyPr>
            <a:normAutofit/>
          </a:bodyPr>
          <a:lstStyle/>
          <a:p>
            <a:r>
              <a:rPr lang="en-US" altLang="zh-TW" sz="2000" dirty="0"/>
              <a:t>Deborah R. Winter, PhD</a:t>
            </a:r>
          </a:p>
          <a:p>
            <a:pPr marL="457200" lvl="1" indent="0">
              <a:buNone/>
            </a:pPr>
            <a:r>
              <a:rPr lang="en-US" altLang="zh-TW" sz="2000" dirty="0"/>
              <a:t>	Assistant Professor of Medicine (Rheumatology)</a:t>
            </a:r>
          </a:p>
          <a:p>
            <a:pPr marL="0" indent="0">
              <a:buNone/>
            </a:pPr>
            <a:r>
              <a:rPr lang="en-US" altLang="zh-TW" sz="2000" dirty="0"/>
              <a:t>		Northwestern University Feinberg School of Medicine</a:t>
            </a:r>
          </a:p>
          <a:p>
            <a:r>
              <a:rPr lang="en-US" altLang="zh-TW" sz="2000" dirty="0" err="1"/>
              <a:t>Driskill</a:t>
            </a:r>
            <a:r>
              <a:rPr lang="en-US" altLang="zh-TW" sz="2000" dirty="0"/>
              <a:t> Graduate Program in Life Sciences (DGP)</a:t>
            </a:r>
          </a:p>
        </p:txBody>
      </p:sp>
    </p:spTree>
    <p:extLst>
      <p:ext uri="{BB962C8B-B14F-4D97-AF65-F5344CB8AC3E}">
        <p14:creationId xmlns:p14="http://schemas.microsoft.com/office/powerpoint/2010/main" val="65986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343" y="208383"/>
            <a:ext cx="8905205" cy="1741714"/>
          </a:xfrm>
        </p:spPr>
        <p:txBody>
          <a:bodyPr>
            <a:normAutofit fontScale="90000"/>
          </a:bodyPr>
          <a:lstStyle/>
          <a:p>
            <a:r>
              <a:rPr lang="en-US" altLang="zh-TW" b="1" dirty="0"/>
              <a:t>Histones undergo posttranslational modifications that alter their interaction with DNA and nuclear proteins</a:t>
            </a:r>
            <a:endParaRPr lang="zh-TW" alt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539" y="1950097"/>
            <a:ext cx="6594811" cy="4606426"/>
          </a:xfrm>
        </p:spPr>
      </p:pic>
    </p:spTree>
    <p:extLst>
      <p:ext uri="{BB962C8B-B14F-4D97-AF65-F5344CB8AC3E}">
        <p14:creationId xmlns:p14="http://schemas.microsoft.com/office/powerpoint/2010/main" val="2014442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6" name="Group 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 name="Freeform 14"/>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53" y="719826"/>
            <a:ext cx="8507714" cy="4022933"/>
          </a:xfrm>
          <a:prstGeom prst="rect">
            <a:avLst/>
          </a:prstGeom>
        </p:spPr>
      </p:pic>
      <p:sp>
        <p:nvSpPr>
          <p:cNvPr id="2" name="Title 1"/>
          <p:cNvSpPr>
            <a:spLocks noGrp="1"/>
          </p:cNvSpPr>
          <p:nvPr>
            <p:ph type="title"/>
          </p:nvPr>
        </p:nvSpPr>
        <p:spPr>
          <a:xfrm>
            <a:off x="1310209" y="4832344"/>
            <a:ext cx="7673801" cy="1087656"/>
          </a:xfrm>
        </p:spPr>
        <p:txBody>
          <a:bodyPr vert="horz" lIns="91440" tIns="45720" rIns="91440" bIns="45720" rtlCol="0" anchor="b">
            <a:normAutofit/>
          </a:bodyPr>
          <a:lstStyle/>
          <a:p>
            <a:r>
              <a:rPr lang="en-US" altLang="zh-TW" sz="4400" b="1" dirty="0"/>
              <a:t>Thank you! Happy Holidays!</a:t>
            </a:r>
          </a:p>
        </p:txBody>
      </p:sp>
    </p:spTree>
    <p:extLst>
      <p:ext uri="{BB962C8B-B14F-4D97-AF65-F5344CB8AC3E}">
        <p14:creationId xmlns:p14="http://schemas.microsoft.com/office/powerpoint/2010/main" val="174914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95" y="305800"/>
            <a:ext cx="8783907" cy="1191207"/>
          </a:xfrm>
        </p:spPr>
        <p:txBody>
          <a:bodyPr/>
          <a:lstStyle/>
          <a:p>
            <a:r>
              <a:rPr lang="en-US" altLang="zh-TW" b="1" dirty="0"/>
              <a:t>Enhancers are Cis-acting Distal Regulatory Elements</a:t>
            </a:r>
            <a:endParaRPr lang="zh-TW" altLang="en-US"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874" y="1759371"/>
            <a:ext cx="7379338" cy="4333639"/>
          </a:xfrm>
        </p:spPr>
      </p:pic>
      <p:cxnSp>
        <p:nvCxnSpPr>
          <p:cNvPr id="10" name="Straight Connector 9"/>
          <p:cNvCxnSpPr/>
          <p:nvPr/>
        </p:nvCxnSpPr>
        <p:spPr>
          <a:xfrm>
            <a:off x="4739951" y="4935894"/>
            <a:ext cx="5131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739951" y="3163078"/>
            <a:ext cx="256592" cy="7464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5253135" y="4702629"/>
            <a:ext cx="1045028" cy="737118"/>
          </a:xfrm>
          <a:prstGeom prst="bentConnector3">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247745" y="5239692"/>
            <a:ext cx="2488886" cy="400110"/>
          </a:xfrm>
          <a:prstGeom prst="rect">
            <a:avLst/>
          </a:prstGeom>
          <a:noFill/>
        </p:spPr>
        <p:txBody>
          <a:bodyPr wrap="none" rtlCol="0">
            <a:spAutoFit/>
          </a:bodyPr>
          <a:lstStyle/>
          <a:p>
            <a:r>
              <a:rPr lang="en-US" altLang="zh-TW" sz="2000" dirty="0"/>
              <a:t>Transcription Factor</a:t>
            </a:r>
            <a:endParaRPr lang="zh-TW" altLang="en-US" sz="2000" dirty="0"/>
          </a:p>
        </p:txBody>
      </p:sp>
      <p:sp>
        <p:nvSpPr>
          <p:cNvPr id="19" name="TextBox 18"/>
          <p:cNvSpPr txBox="1"/>
          <p:nvPr/>
        </p:nvSpPr>
        <p:spPr>
          <a:xfrm>
            <a:off x="5775649" y="1828800"/>
            <a:ext cx="2023567" cy="400110"/>
          </a:xfrm>
          <a:prstGeom prst="rect">
            <a:avLst/>
          </a:prstGeom>
          <a:noFill/>
        </p:spPr>
        <p:txBody>
          <a:bodyPr wrap="none" rtlCol="0">
            <a:spAutoFit/>
          </a:bodyPr>
          <a:lstStyle/>
          <a:p>
            <a:r>
              <a:rPr lang="en-US" altLang="zh-TW" sz="2000" dirty="0"/>
              <a:t>RNA polymerase</a:t>
            </a:r>
            <a:endParaRPr lang="zh-TW" altLang="en-US" sz="2000" dirty="0"/>
          </a:p>
        </p:txBody>
      </p:sp>
      <p:cxnSp>
        <p:nvCxnSpPr>
          <p:cNvPr id="21" name="Straight Arrow Connector 20"/>
          <p:cNvCxnSpPr>
            <a:endCxn id="19" idx="1"/>
          </p:cNvCxnSpPr>
          <p:nvPr/>
        </p:nvCxnSpPr>
        <p:spPr>
          <a:xfrm flipV="1">
            <a:off x="5353871" y="2028855"/>
            <a:ext cx="421778" cy="462419"/>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48457" y="4825986"/>
            <a:ext cx="1496172" cy="608546"/>
          </a:xfrm>
          <a:prstGeom prst="ellipse">
            <a:avLst/>
          </a:prstGeom>
          <a:noFill/>
          <a:ln w="571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Tree>
    <p:extLst>
      <p:ext uri="{BB962C8B-B14F-4D97-AF65-F5344CB8AC3E}">
        <p14:creationId xmlns:p14="http://schemas.microsoft.com/office/powerpoint/2010/main" val="380470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77333" y="367003"/>
            <a:ext cx="9483703" cy="1452465"/>
          </a:xfrm>
        </p:spPr>
        <p:txBody>
          <a:bodyPr>
            <a:normAutofit/>
          </a:bodyPr>
          <a:lstStyle/>
          <a:p>
            <a:r>
              <a:rPr lang="en-US" altLang="zh-TW" sz="3200" b="1" dirty="0"/>
              <a:t>Enhancer Regulates Gene Expression by Recruiting TFs to the Transcription Complex</a:t>
            </a:r>
            <a:endParaRPr lang="zh-TW" altLang="en-US" sz="3200" b="1" dirty="0"/>
          </a:p>
        </p:txBody>
      </p:sp>
      <p:sp>
        <p:nvSpPr>
          <p:cNvPr id="2" name="Content Placeholder 1"/>
          <p:cNvSpPr>
            <a:spLocks noGrp="1"/>
          </p:cNvSpPr>
          <p:nvPr>
            <p:ph idx="1"/>
          </p:nvPr>
        </p:nvSpPr>
        <p:spPr>
          <a:xfrm>
            <a:off x="677333" y="1707501"/>
            <a:ext cx="8596668" cy="1903446"/>
          </a:xfrm>
        </p:spPr>
        <p:txBody>
          <a:bodyPr>
            <a:normAutofit/>
          </a:bodyPr>
          <a:lstStyle/>
          <a:p>
            <a:r>
              <a:rPr lang="en-US" altLang="zh-TW" sz="2000" dirty="0"/>
              <a:t>Distal regulatory elements that may function in combination with promotors or other enhancers to influence the transcription of one or more genes through the binding of transcription factors.</a:t>
            </a:r>
          </a:p>
          <a:p>
            <a:r>
              <a:rPr lang="en-US" altLang="zh-TW" sz="2000" dirty="0"/>
              <a:t>Small discrete DNA elements (50-1500 </a:t>
            </a:r>
            <a:r>
              <a:rPr lang="en-US" altLang="zh-TW" sz="2000" dirty="0" err="1"/>
              <a:t>bp</a:t>
            </a:r>
            <a:r>
              <a:rPr lang="en-US" altLang="zh-TW" sz="2000" dirty="0"/>
              <a:t>) characterized by densely clustered TF-binding motifs.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028" y="3894518"/>
            <a:ext cx="6259422" cy="1909124"/>
          </a:xfrm>
          <a:prstGeom prst="rect">
            <a:avLst/>
          </a:prstGeom>
        </p:spPr>
      </p:pic>
    </p:spTree>
    <p:extLst>
      <p:ext uri="{BB962C8B-B14F-4D97-AF65-F5344CB8AC3E}">
        <p14:creationId xmlns:p14="http://schemas.microsoft.com/office/powerpoint/2010/main" val="155564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864" r="4309" b="3"/>
          <a:stretch/>
        </p:blipFill>
        <p:spPr>
          <a:xfrm>
            <a:off x="4975668" y="1506060"/>
            <a:ext cx="4282092" cy="3765446"/>
          </a:xfrm>
          <a:prstGeom prst="rect">
            <a:avLst/>
          </a:prstGeom>
        </p:spPr>
      </p:pic>
      <p:sp>
        <p:nvSpPr>
          <p:cNvPr id="2" name="Title 1"/>
          <p:cNvSpPr>
            <a:spLocks noGrp="1"/>
          </p:cNvSpPr>
          <p:nvPr>
            <p:ph type="title"/>
          </p:nvPr>
        </p:nvSpPr>
        <p:spPr>
          <a:xfrm>
            <a:off x="677334" y="440621"/>
            <a:ext cx="8596668" cy="1320800"/>
          </a:xfrm>
        </p:spPr>
        <p:txBody>
          <a:bodyPr anchor="t">
            <a:normAutofit fontScale="90000"/>
          </a:bodyPr>
          <a:lstStyle/>
          <a:p>
            <a:r>
              <a:rPr lang="en-US" altLang="zh-TW" b="1" dirty="0"/>
              <a:t>Promoters and Enhancers are Associated with Specific Histone Modifications</a:t>
            </a:r>
            <a:endParaRPr lang="zh-TW" altLang="en-US" dirty="0"/>
          </a:p>
        </p:txBody>
      </p:sp>
      <p:sp>
        <p:nvSpPr>
          <p:cNvPr id="3" name="Content Placeholder 2"/>
          <p:cNvSpPr>
            <a:spLocks noGrp="1"/>
          </p:cNvSpPr>
          <p:nvPr>
            <p:ph idx="1"/>
          </p:nvPr>
        </p:nvSpPr>
        <p:spPr>
          <a:xfrm>
            <a:off x="677334" y="2096775"/>
            <a:ext cx="4482495" cy="2331546"/>
          </a:xfrm>
        </p:spPr>
        <p:txBody>
          <a:bodyPr>
            <a:normAutofit/>
          </a:bodyPr>
          <a:lstStyle/>
          <a:p>
            <a:r>
              <a:rPr lang="en-US" altLang="zh-TW" sz="2000" b="1" i="1" dirty="0"/>
              <a:t>Promoter</a:t>
            </a:r>
            <a:r>
              <a:rPr lang="en-US" altLang="zh-TW" sz="2000" dirty="0"/>
              <a:t> &lt;- high H3K4me3</a:t>
            </a:r>
          </a:p>
          <a:p>
            <a:r>
              <a:rPr lang="en-US" altLang="zh-TW" sz="2000" b="1" i="1" dirty="0"/>
              <a:t>Poised Enhancer</a:t>
            </a:r>
            <a:r>
              <a:rPr lang="en-US" altLang="zh-TW" sz="2000" dirty="0"/>
              <a:t> &lt;- high H3K4me1/2 &amp; low H3K4me3</a:t>
            </a:r>
          </a:p>
          <a:p>
            <a:r>
              <a:rPr lang="en-US" altLang="zh-TW" sz="2000" b="1" i="1" dirty="0"/>
              <a:t>Active Enhancer </a:t>
            </a:r>
            <a:r>
              <a:rPr lang="en-US" altLang="zh-TW" sz="2000" dirty="0"/>
              <a:t>&lt;- high H3K27ac &amp; high RNA expression levels of the nearest gene</a:t>
            </a:r>
          </a:p>
        </p:txBody>
      </p:sp>
      <p:sp>
        <p:nvSpPr>
          <p:cNvPr id="4" name="TextBox 3"/>
          <p:cNvSpPr txBox="1"/>
          <p:nvPr/>
        </p:nvSpPr>
        <p:spPr>
          <a:xfrm>
            <a:off x="677334" y="4763675"/>
            <a:ext cx="8714792"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000" b="1" dirty="0"/>
              <a:t>The sites of cis-acting regulatory elements can be identified through whole genome profiling of histone modifications </a:t>
            </a:r>
          </a:p>
          <a:p>
            <a:pPr marL="285750" indent="-285750">
              <a:buFont typeface="Wingdings" panose="05000000000000000000" pitchFamily="2" charset="2"/>
              <a:buChar char="Ø"/>
            </a:pPr>
            <a:r>
              <a:rPr lang="en-US" altLang="zh-TW" sz="2000" b="1" dirty="0">
                <a:solidFill>
                  <a:srgbClr val="FF0000"/>
                </a:solidFill>
              </a:rPr>
              <a:t>Chromatin Profiling</a:t>
            </a:r>
            <a:endParaRPr lang="zh-TW" altLang="en-US" sz="2000" b="1" dirty="0">
              <a:solidFill>
                <a:srgbClr val="FF0000"/>
              </a:solidFill>
            </a:endParaRPr>
          </a:p>
        </p:txBody>
      </p:sp>
    </p:spTree>
    <p:extLst>
      <p:ext uri="{BB962C8B-B14F-4D97-AF65-F5344CB8AC3E}">
        <p14:creationId xmlns:p14="http://schemas.microsoft.com/office/powerpoint/2010/main" val="15132929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10803</TotalTime>
  <Words>2349</Words>
  <Application>Microsoft Office PowerPoint</Application>
  <PresentationFormat>Widescreen</PresentationFormat>
  <Paragraphs>784</Paragraphs>
  <Slides>60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微軟正黑體</vt:lpstr>
      <vt:lpstr>新細明體</vt:lpstr>
      <vt:lpstr>Arial</vt:lpstr>
      <vt:lpstr>Calibri</vt:lpstr>
      <vt:lpstr>Cambria Math</vt:lpstr>
      <vt:lpstr>Trebuchet MS</vt:lpstr>
      <vt:lpstr>Wingdings</vt:lpstr>
      <vt:lpstr>Wingdings 3</vt:lpstr>
      <vt:lpstr>Facet</vt:lpstr>
      <vt:lpstr>A Novel Algorithm to Infer Cell Lineage Tree from Enhancer Profiles</vt:lpstr>
      <vt:lpstr>Outline</vt:lpstr>
      <vt:lpstr>The Central Dogma</vt:lpstr>
      <vt:lpstr>The Basic Repeat Element of Chromatin is the Nucleosome</vt:lpstr>
      <vt:lpstr>The Structure of Nucleosome</vt:lpstr>
      <vt:lpstr>Histones undergo posttranslational modifications that alter their interaction with DNA and nuclear proteins</vt:lpstr>
      <vt:lpstr>Enhancers are Cis-acting Distal Regulatory Elements</vt:lpstr>
      <vt:lpstr>Enhancer Regulates Gene Expression by Recruiting TFs to the Transcription Complex</vt:lpstr>
      <vt:lpstr>Promoters and Enhancers are Associated with Specific Histone Modifications</vt:lpstr>
      <vt:lpstr>Chromatin Profiling: ChIP-seq</vt:lpstr>
      <vt:lpstr>Chromatin Profiling: Peak Calling</vt:lpstr>
      <vt:lpstr>PowerPoint Presentation</vt:lpstr>
      <vt:lpstr>Outline</vt:lpstr>
      <vt:lpstr>Cellular Differentiation</vt:lpstr>
      <vt:lpstr>Different Cell Types have Distinct Enhancer Patterns</vt:lpstr>
      <vt:lpstr>Closely Related Cell Types have Similar Enhancer Patterns </vt:lpstr>
      <vt:lpstr>Enhancer Patterns Change During Cellular Differentiation </vt:lpstr>
      <vt:lpstr>Maximum Parsimony (MP)</vt:lpstr>
      <vt:lpstr>Inferring Cell Lineage Trees from Enhancer Profiles Using MP</vt:lpstr>
      <vt:lpstr>PowerPoint Presentation</vt:lpstr>
      <vt:lpstr>Outline</vt:lpstr>
      <vt:lpstr>The Algorithm: Outline</vt:lpstr>
      <vt:lpstr>Representing Trees in a Computer: Adjacency Matrix</vt:lpstr>
      <vt:lpstr>The Algorithm: Outline</vt:lpstr>
      <vt:lpstr>Quantifying Enhancer State Changes</vt:lpstr>
      <vt:lpstr>Scoring Trees Using Pearson Correlation</vt:lpstr>
      <vt:lpstr>The Algorithm: Outline</vt:lpstr>
      <vt:lpstr>It is infeasible to iterate through all possible tree structures</vt:lpstr>
      <vt:lpstr>Monte Carlo Approach</vt:lpstr>
      <vt:lpstr>The Algorithm: Outline</vt:lpstr>
      <vt:lpstr>Choosing the Root Node: Intuition</vt:lpstr>
      <vt:lpstr>Choosing the Root Node: Problems</vt:lpstr>
      <vt:lpstr>Choosing the Root Node: Proposed Solution </vt:lpstr>
      <vt:lpstr>The Algorithm: Outline</vt:lpstr>
      <vt:lpstr>Adding Children: Intuition</vt:lpstr>
      <vt:lpstr>Adjusting the Correlation Matrix</vt:lpstr>
      <vt:lpstr>The Null Probability</vt:lpstr>
      <vt:lpstr>Lowering the Null Probability</vt:lpstr>
      <vt:lpstr>The Algorithm: Outline</vt:lpstr>
      <vt:lpstr>Growing the Tree: Enlarging the Matrix</vt:lpstr>
      <vt:lpstr>Randomizing the Order of Edge Adding</vt:lpstr>
      <vt:lpstr>The Problem of Incomplete Trees</vt:lpstr>
      <vt:lpstr>Simulation</vt:lpstr>
      <vt:lpstr>The Algorithm: Outline</vt:lpstr>
      <vt:lpstr>Demonstration</vt:lpstr>
      <vt:lpstr>PowerPoint Presentation</vt:lpstr>
      <vt:lpstr>Demonstration</vt:lpstr>
      <vt:lpstr>Demonstration</vt:lpstr>
      <vt:lpstr>Demonstration</vt:lpstr>
      <vt:lpstr>Demonstration</vt:lpstr>
      <vt:lpstr>Demonstration</vt:lpstr>
      <vt:lpstr>Demonstration</vt:lpstr>
      <vt:lpstr>Demonstration</vt:lpstr>
      <vt:lpstr>Demonstration</vt:lpstr>
      <vt:lpstr>The Algorithm: Outline</vt:lpstr>
      <vt:lpstr>Results Using 5 Nodes Dataset</vt:lpstr>
      <vt:lpstr>Results Using 5 Nodes Dataset</vt:lpstr>
      <vt:lpstr>Future Directions</vt:lpstr>
      <vt:lpstr>Acknowledgments </vt:lpstr>
      <vt:lpstr>Thank you! Happy Holidays!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Shang-Yang Chen</dc:creator>
  <cp:lastModifiedBy>Shang-Yang Chen</cp:lastModifiedBy>
  <cp:revision>223</cp:revision>
  <dcterms:created xsi:type="dcterms:W3CDTF">2016-11-25T20:35:02Z</dcterms:created>
  <dcterms:modified xsi:type="dcterms:W3CDTF">2016-12-14T08:23:34Z</dcterms:modified>
</cp:coreProperties>
</file>