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72" r:id="rId3"/>
  </p:sldMasterIdLst>
  <p:notesMasterIdLst>
    <p:notesMasterId r:id="rId15"/>
  </p:notesMasterIdLst>
  <p:handoutMasterIdLst>
    <p:handoutMasterId r:id="rId16"/>
  </p:handoutMasterIdLst>
  <p:sldIdLst>
    <p:sldId id="256" r:id="rId4"/>
    <p:sldId id="260" r:id="rId5"/>
    <p:sldId id="257" r:id="rId6"/>
    <p:sldId id="259" r:id="rId7"/>
    <p:sldId id="261" r:id="rId8"/>
    <p:sldId id="268" r:id="rId9"/>
    <p:sldId id="269" r:id="rId10"/>
    <p:sldId id="271" r:id="rId11"/>
    <p:sldId id="265" r:id="rId12"/>
    <p:sldId id="266" r:id="rId13"/>
    <p:sldId id="267" r:id="rId14"/>
  </p:sldIdLst>
  <p:sldSz cx="9144000" cy="5145088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482B"/>
    <a:srgbClr val="C75806"/>
    <a:srgbClr val="000000"/>
    <a:srgbClr val="00499F"/>
    <a:srgbClr val="0CC1E0"/>
    <a:srgbClr val="1B00FE"/>
    <a:srgbClr val="0CA3D7"/>
    <a:srgbClr val="E20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48" autoAdjust="0"/>
    <p:restoredTop sz="94291" autoAdjust="0"/>
  </p:normalViewPr>
  <p:slideViewPr>
    <p:cSldViewPr>
      <p:cViewPr varScale="1">
        <p:scale>
          <a:sx n="56" d="100"/>
          <a:sy n="56" d="100"/>
        </p:scale>
        <p:origin x="44" y="5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947AF73F-CFFB-2F97-269B-C4CDFD138C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en-US"/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D42001F1-9F12-6CEA-13BD-4BDA25CAF4A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 altLang="en-US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03C2663E-5C07-DF66-00B9-9A5AE6580CE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637" name="Rectangle 5">
            <a:extLst>
              <a:ext uri="{FF2B5EF4-FFF2-40B4-BE49-F238E27FC236}">
                <a16:creationId xmlns:a16="http://schemas.microsoft.com/office/drawing/2014/main" id="{EF35F17E-B9A0-DB72-F2FA-E7C175CB665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text styles</a:t>
            </a:r>
          </a:p>
          <a:p>
            <a:pPr lvl="1"/>
            <a:r>
              <a:rPr lang="ru-RU" altLang="en-US"/>
              <a:t>Second level</a:t>
            </a:r>
          </a:p>
          <a:p>
            <a:pPr lvl="2"/>
            <a:r>
              <a:rPr lang="ru-RU" altLang="en-US"/>
              <a:t>Third level</a:t>
            </a:r>
          </a:p>
          <a:p>
            <a:pPr lvl="3"/>
            <a:r>
              <a:rPr lang="ru-RU" altLang="en-US"/>
              <a:t>Fourth level</a:t>
            </a:r>
          </a:p>
          <a:p>
            <a:pPr lvl="4"/>
            <a:r>
              <a:rPr lang="ru-RU" altLang="en-US"/>
              <a:t>Fifth level</a:t>
            </a:r>
          </a:p>
        </p:txBody>
      </p:sp>
      <p:sp>
        <p:nvSpPr>
          <p:cNvPr id="69638" name="Rectangle 6">
            <a:extLst>
              <a:ext uri="{FF2B5EF4-FFF2-40B4-BE49-F238E27FC236}">
                <a16:creationId xmlns:a16="http://schemas.microsoft.com/office/drawing/2014/main" id="{40A10A30-55D5-FED1-C78F-F86A1427BE4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 altLang="en-US"/>
          </a:p>
        </p:txBody>
      </p:sp>
      <p:sp>
        <p:nvSpPr>
          <p:cNvPr id="69639" name="Rectangle 7">
            <a:extLst>
              <a:ext uri="{FF2B5EF4-FFF2-40B4-BE49-F238E27FC236}">
                <a16:creationId xmlns:a16="http://schemas.microsoft.com/office/drawing/2014/main" id="{F9B85F38-F16E-780D-0923-B9A681394F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B1DBDFEF-3663-4392-841D-86BFF6F5379F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BDFEF-3663-4392-841D-86BFF6F5379F}" type="slidenum">
              <a:rPr lang="ru-RU" altLang="en-US" smtClean="0"/>
              <a:pPr/>
              <a:t>4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5440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6237F82-E069-053E-1E1A-2E3B2CEA5B7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42988" y="2932113"/>
            <a:ext cx="7058025" cy="11350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ru-RU" altLang="en-US" noProof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30DC453F-7257-ACFD-F1CB-7CD3C16F35B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42988" y="4084638"/>
            <a:ext cx="7058025" cy="377825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ru-RU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6C11C-F8A1-BDF0-EFCE-0E83B7929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337A4-DADF-7241-32BC-ED0951F05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58155-A492-2EA7-DF77-E5B613762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E7CD5-0B40-E86E-FC7F-B348051F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16FBB-9B15-2218-F0FE-9356A268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770E2-4DAE-4D3D-B6F3-7EB23C1E0D1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6330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6A7E5-BCC0-5CDB-8140-9FDB6527F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4638" y="123825"/>
            <a:ext cx="2051050" cy="41417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629CB-B901-AC31-D23F-37C3E92C4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123825"/>
            <a:ext cx="6003925" cy="41417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585A3-BF9A-7F08-C142-4E7D3E0EE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A4F0D-2F57-161B-780E-696A40AB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4F400-F29B-21F4-E281-DED23430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23470E-75F4-4F72-923B-937018FF252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17658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62C2-276D-E8E8-2871-6D2F158F6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22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8CA5A-165D-7D9E-130E-CF1573090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79D50-920E-887E-4554-FE8E0FCB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DC105-1798-FD33-0579-E047E3A6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220DC-6BA0-CED6-4646-E1F0D5D7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8D66BB-56A8-4D56-80A1-976DAA075721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22814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3383-C48C-F415-7335-FE4AC50D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F88CF-1461-629E-63F2-067EFA505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CECA8-510C-34B9-5FAC-B7BA4AC7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780E5-4B44-1562-0FFD-6764BA2BE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D5D81-A66C-0C69-9F0B-43C373E9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D7E2ED-A665-4303-834B-F150F3EDADF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877666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1325B-27AC-EE11-1F17-8F2FC49E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E77E3-9C4F-D3C8-99A9-F5DAFAC7E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288"/>
            <a:ext cx="7886700" cy="112553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3591B-6DA0-C287-C819-4CD0098B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262B1-9059-5F03-A2F9-C12077D37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B75D9-BEA5-6CBD-3104-8A88CCE2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AE40E-22B4-482C-9C61-A00976A17F7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331111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0D41-A221-8715-FB42-EB4CECCF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C0F4-EC20-73A0-847B-D1E2D17A9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913" y="1204913"/>
            <a:ext cx="3600450" cy="3395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0F53F-BC6B-EE63-0255-646B8986E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4763" y="1204913"/>
            <a:ext cx="3602037" cy="3395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85DB3-BCA2-6E4B-8941-C8F09FE4A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1D9DE-D498-75FD-D04D-3E47E06E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9B706-4277-3363-ED9E-5F61EFAD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ABB1B8-0256-4586-825D-BB72C552B7A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221945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6B64-7A63-2F09-8933-4EF3756F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A80D8-7429-22F5-F1A9-AF86318C0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59DD5-5159-BA13-60DD-4FDE0C89D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58685-9566-8408-2482-A792FD2E4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3DE19-4AF2-B0BF-739A-E62C6F0EF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17AD01-7242-DFB1-2C77-480D82CF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05B58F-60D1-B65A-436F-2C289AA7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0AAF1-2B03-4BB2-8793-06744011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9D9AA3-E360-49E1-A357-2F9A519256E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637592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6C54-BA6D-09B4-2B1A-CAB29DC4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A13CE-B770-349D-7290-F7B6A47A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F376E-AAFD-E343-1259-03A40EE3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06C82-854A-8040-DB1E-A0D97AC9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FF200F-A73C-4EBC-A19F-143E8474588D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86420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75F835-35C3-8B03-AEEC-7DDAB58B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4D862B-B589-077B-02A9-05305828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D19BA-26B3-3BFF-904E-624D54B7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D0018-C8A0-4438-8A2E-471B10E3C8A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23971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6540-49B8-9F56-BA9F-202B965E5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3EB5C-2124-804E-F25A-92678DAEF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60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92BC6-4176-B7B0-4432-3F150BE21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60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63841-3341-8514-3D27-849C34E8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D0AD1-4D98-C995-54D8-E670EC0D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CA7A8-A27E-DA76-6467-34B62F1E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5D007D-5190-4ECA-A7E0-700ABAA4BDD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5027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8C48-FF56-1422-6173-D2266E4C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198C5-C0BE-5D57-D729-5D137DC96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D310C-7FE0-9C99-BC7C-73E6DB2F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092BB-1D71-77D4-C33C-9A071B84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7420D-9463-EAD8-FB7C-0F410DD2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6471A-EF7F-4EC5-8436-F8C89C8DDD5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046417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9334-4A2F-41FB-767A-6A19DBEF2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831D84-49D5-3FEB-0529-BD051BB44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6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625E7-F8CB-AF83-57F7-98FEF2C52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60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81560-AEE0-4A6E-C28A-0DE96734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7AAFB-368B-86F1-6060-D2302EF4C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08FF8-4497-BB73-7C3E-3BAC703F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2579D1-690A-47D9-BD32-00453A4CFC2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553384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62EA-BD57-E288-2F27-18670169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5B43F-DF54-C691-75CE-3BEAC4F46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7AE39-3C5E-1C1B-E41B-DFDAF11E2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4CC0A-261E-90C1-7454-38E36B0A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F6064-5DB3-5640-A30F-44969EC7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D7E8B3-3F86-421D-9C4B-A579FD4DAD2A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264045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04166-6D8A-3998-6474-B1260E39F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48475" y="201613"/>
            <a:ext cx="1838325" cy="4398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C42C1B-2208-83F1-9E18-AB6EFC26A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31913" y="201613"/>
            <a:ext cx="5364162" cy="4398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9A338-FA2C-3A61-11F3-E12348DF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A8752-6CB1-8C5B-D257-53A1CF72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29A96-667B-8CF4-6785-1AD401D5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3A076D-AC01-44A2-8C0F-C26432F6AA55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197005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247255" y="-44546"/>
            <a:ext cx="9386888" cy="5194452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251970" y="890137"/>
            <a:ext cx="6636259" cy="3359487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9428" y="1557109"/>
            <a:ext cx="6509936" cy="1311952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05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428" y="2930604"/>
            <a:ext cx="6505070" cy="99224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35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104"/>
            <a:ext cx="2743200" cy="240104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1740"/>
            <a:ext cx="7941564" cy="240104"/>
          </a:xfrm>
        </p:spPr>
        <p:txBody>
          <a:bodyPr/>
          <a:lstStyle>
            <a:lvl1pPr algn="ctr"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104"/>
            <a:ext cx="685800" cy="240104"/>
          </a:xfrm>
        </p:spPr>
        <p:txBody>
          <a:bodyPr/>
          <a:lstStyle/>
          <a:p>
            <a:fld id="{D68D66BB-56A8-4D56-80A1-976DAA075721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496523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313135" y="0"/>
            <a:ext cx="9438086" cy="5141515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600108" y="1275086"/>
            <a:ext cx="2755857" cy="2603619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988"/>
            <a:ext cx="2624234" cy="1842900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6" y="602575"/>
            <a:ext cx="4711405" cy="393768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E2ED-A665-4303-834B-F150F3EDADFD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5229642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247255" y="-44546"/>
            <a:ext cx="9386888" cy="5194452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2444659" y="890137"/>
            <a:ext cx="4249609" cy="3359487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162" y="1556528"/>
            <a:ext cx="4117668" cy="1267434"/>
          </a:xfrm>
        </p:spPr>
        <p:txBody>
          <a:bodyPr bIns="0" anchor="b">
            <a:normAutofit/>
          </a:bodyPr>
          <a:lstStyle>
            <a:lvl1pPr algn="ctr">
              <a:defRPr sz="33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162" y="2886029"/>
            <a:ext cx="4117667" cy="1038148"/>
          </a:xfrm>
        </p:spPr>
        <p:txBody>
          <a:bodyPr tIns="0"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104"/>
            <a:ext cx="2743200" cy="240104"/>
          </a:xfrm>
        </p:spPr>
        <p:txBody>
          <a:bodyPr/>
          <a:lstStyle/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1740"/>
            <a:ext cx="7941564" cy="240104"/>
          </a:xfrm>
        </p:spPr>
        <p:txBody>
          <a:bodyPr/>
          <a:lstStyle>
            <a:lvl1pPr algn="ctr">
              <a:defRPr/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104"/>
            <a:ext cx="685800" cy="240104"/>
          </a:xfrm>
        </p:spPr>
        <p:txBody>
          <a:bodyPr/>
          <a:lstStyle/>
          <a:p>
            <a:fld id="{38AAE40E-22B4-482C-9C61-A00976A17F79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8506253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313135" y="0"/>
            <a:ext cx="9438086" cy="5141515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00108" y="1275086"/>
            <a:ext cx="2755857" cy="2603619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0" y="1755294"/>
            <a:ext cx="2625621" cy="1853121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40659" y="602577"/>
            <a:ext cx="4702193" cy="17875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38835" y="2754972"/>
            <a:ext cx="4704017" cy="17882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104"/>
            <a:ext cx="2743200" cy="240104"/>
          </a:xfrm>
        </p:spPr>
        <p:txBody>
          <a:bodyPr/>
          <a:lstStyle/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4" y="4671740"/>
            <a:ext cx="7941564" cy="240104"/>
          </a:xfrm>
        </p:spPr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2410" y="240104"/>
            <a:ext cx="685800" cy="240104"/>
          </a:xfrm>
        </p:spPr>
        <p:txBody>
          <a:bodyPr/>
          <a:lstStyle/>
          <a:p>
            <a:fld id="{11ABB1B8-0256-4586-825D-BB72C552B7A5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9457714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313135" y="0"/>
            <a:ext cx="9438086" cy="5141515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600108" y="1275086"/>
            <a:ext cx="2755857" cy="2603619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1" y="1773484"/>
            <a:ext cx="2625621" cy="1845942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43853" y="602575"/>
            <a:ext cx="4698816" cy="51450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43979" y="1117084"/>
            <a:ext cx="4698263" cy="127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38989" y="2750264"/>
            <a:ext cx="4698311" cy="51450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38835" y="3264773"/>
            <a:ext cx="4699191" cy="1278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3504" y="240104"/>
            <a:ext cx="2743200" cy="240104"/>
          </a:xfrm>
        </p:spPr>
        <p:txBody>
          <a:bodyPr/>
          <a:lstStyle/>
          <a:p>
            <a:endParaRPr lang="ru-R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3504" y="4671740"/>
            <a:ext cx="7941564" cy="240104"/>
          </a:xfrm>
        </p:spPr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52410" y="240104"/>
            <a:ext cx="685800" cy="240104"/>
          </a:xfrm>
        </p:spPr>
        <p:txBody>
          <a:bodyPr/>
          <a:lstStyle/>
          <a:p>
            <a:fld id="{D99D9AA3-E360-49E1-A357-2F9A519256ED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388362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13135" y="0"/>
            <a:ext cx="9438086" cy="5141515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600108" y="1275086"/>
            <a:ext cx="2755857" cy="2603619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988"/>
            <a:ext cx="2625897" cy="1842900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F200F-A73C-4EBC-A19F-143E8474588D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9109959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3504" y="240104"/>
            <a:ext cx="2743200" cy="240104"/>
          </a:xfrm>
        </p:spPr>
        <p:txBody>
          <a:bodyPr/>
          <a:lstStyle/>
          <a:p>
            <a:endParaRPr lang="ru-R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3504" y="4671740"/>
            <a:ext cx="7941564" cy="240104"/>
          </a:xfrm>
        </p:spPr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52410" y="240104"/>
            <a:ext cx="685800" cy="240104"/>
          </a:xfrm>
        </p:spPr>
        <p:txBody>
          <a:bodyPr/>
          <a:lstStyle/>
          <a:p>
            <a:fld id="{29ED0018-C8A0-4438-8A2E-471B10E3C8A4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05600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B4430-372E-8978-21AF-27B59330C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164DA-E0E3-9530-F218-42C26CEFA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288"/>
            <a:ext cx="7886700" cy="112553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E77E5-BB3E-415F-A989-EA38625D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643B7-C538-B69D-628D-21395330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C895C-F7F4-88BE-B1CE-AF4C51B4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3C92F1-DB1A-448D-849A-7D92328CEAD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42488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313135" y="0"/>
            <a:ext cx="9438086" cy="5141515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600108" y="1275086"/>
            <a:ext cx="2755857" cy="2603619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4564"/>
            <a:ext cx="2625898" cy="917757"/>
          </a:xfrm>
        </p:spPr>
        <p:txBody>
          <a:bodyPr bIns="0" anchor="b">
            <a:noAutofit/>
          </a:bodyPr>
          <a:lstStyle>
            <a:lvl1pPr algn="ctr">
              <a:defRPr sz="2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488" y="602292"/>
            <a:ext cx="4706276" cy="393867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6474" y="2685968"/>
            <a:ext cx="2625898" cy="916156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D007D-5190-4ECA-A7E0-700ABAA4BDDA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133697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247255" y="-44546"/>
            <a:ext cx="9386888" cy="5194452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604002" y="1274142"/>
            <a:ext cx="4456155" cy="2603619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7632" y="0"/>
            <a:ext cx="3486368" cy="5145088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082" y="1770738"/>
            <a:ext cx="4332485" cy="883797"/>
          </a:xfrm>
        </p:spPr>
        <p:txBody>
          <a:bodyPr bIns="0" anchor="b">
            <a:normAutofit/>
          </a:bodyPr>
          <a:lstStyle>
            <a:lvl1pPr>
              <a:defRPr sz="27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082" y="2659580"/>
            <a:ext cx="4332485" cy="955944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3504" y="240104"/>
            <a:ext cx="2743200" cy="240104"/>
          </a:xfrm>
        </p:spPr>
        <p:txBody>
          <a:bodyPr/>
          <a:lstStyle/>
          <a:p>
            <a:endParaRPr lang="ru-R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3505" y="4671740"/>
            <a:ext cx="4456652" cy="240104"/>
          </a:xfrm>
        </p:spPr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71283" y="240104"/>
            <a:ext cx="685800" cy="240104"/>
          </a:xfrm>
        </p:spPr>
        <p:txBody>
          <a:bodyPr/>
          <a:lstStyle/>
          <a:p>
            <a:fld id="{642579D1-690A-47D9-BD32-00453A4CFC29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114399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313135" y="0"/>
            <a:ext cx="9438086" cy="5141515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600108" y="1275086"/>
            <a:ext cx="2755857" cy="2603619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4" y="1762988"/>
            <a:ext cx="2625897" cy="1842900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32488" y="596223"/>
            <a:ext cx="4706276" cy="39440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7E8B3-3F86-421D-9C4B-A579FD4DAD2A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47519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9438086" cy="5141515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5789211" y="1275086"/>
            <a:ext cx="2755857" cy="2603619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55578" y="1762988"/>
            <a:ext cx="2625896" cy="1842900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2060" y="599018"/>
            <a:ext cx="4701467" cy="39441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504" y="240104"/>
            <a:ext cx="2743200" cy="240104"/>
          </a:xfrm>
        </p:spPr>
        <p:txBody>
          <a:bodyPr/>
          <a:lstStyle/>
          <a:p>
            <a:endParaRPr lang="ru-R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3504" y="4671740"/>
            <a:ext cx="7941564" cy="240104"/>
          </a:xfrm>
        </p:spPr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2410" y="240104"/>
            <a:ext cx="685800" cy="240104"/>
          </a:xfrm>
        </p:spPr>
        <p:txBody>
          <a:bodyPr/>
          <a:lstStyle/>
          <a:p>
            <a:fld id="{153A076D-AC01-44A2-8C0F-C26432F6AA55}" type="slidenum">
              <a:rPr lang="ru-RU" altLang="en-US" smtClean="0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81528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62B7-A70A-B62E-DE84-2CA1E07B7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0208B-6613-0ABD-923E-817C121AD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347788"/>
            <a:ext cx="4027487" cy="291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A7FC0-0ECB-76B0-5AA6-4F23DC244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47788"/>
            <a:ext cx="4027488" cy="291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C2387-A238-502B-C642-B1A901FD4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B5DC4-CB28-B961-1CD9-C33F0285B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D82DF-826C-BDE2-FA56-11B759BC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26062A-9F02-4F26-A837-E2B010B2DDE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1915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E0ED-6820-7F6F-7402-6C5BAE3D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4D5C2-E631-7975-9BE5-15749A9F7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6A0CF-AD59-F268-B496-71651159E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D0C163-4BAE-8406-75CE-69E5C5675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0C1868-5B0F-4A2B-F9D0-F632416281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D3DEC-C7AC-8A7A-AED5-562FEA22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78CF1-6990-107E-70EC-47ED9740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5373DB-9DB1-17D9-F47C-584CFA1D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F8E3D-2CB5-4357-991C-D266ABA449E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261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0A93-E527-E7F0-ED99-DE89AE2E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67227-B872-F4BF-EB44-11976D8F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932B1-E171-772F-A11B-717A0DAD0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CEB44-1D42-444B-0044-E590F1D6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C17362-6E6C-4C7D-AEE7-398D6FAEF53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1980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67C43-244E-184D-DC7E-37A95143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827D3-18CE-6192-476A-FA2EDB6D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119B4-F304-D84C-E405-B9F7F731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07436-D60E-4AE8-8CC0-0570F663F60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1489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8CA6-404F-7060-CD95-01B0F6DC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3199C-CA25-A31C-DE20-E6566E68F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60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0F03D-A3D4-0684-8E12-DFD67F507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60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C1534-A7B1-53AA-85A8-85A4544A6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806B5-FF46-4385-0504-8BE297A2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14B0C-D05C-3195-360A-B3B46A78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351B68-D1FF-4911-AF6F-1F140389069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4311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6E56-541E-53ED-4F29-63208F513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D63BDE-FBC6-C9A3-40A8-187E1C9BA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6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7EAA5-AF72-9A8F-B4B8-4632B6D15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60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F1013-F211-289D-127C-346E5F6F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3EE04-26B8-A6C7-35F1-D83F33D5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3ACB5-28A6-6FDB-A676-725246203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F547F-8435-49DF-821F-AA66ABAF240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8348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1135718-2224-B3BD-C491-FDE7FCC4D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23825"/>
            <a:ext cx="82073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ru-RU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74B7B62-BD38-5827-C9DE-21A5301DDE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7788"/>
            <a:ext cx="8207375" cy="291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ru-RU" altLang="en-US"/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392AFAB0-8880-9EEB-DCC6-0875600FCAD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838700"/>
            <a:ext cx="21336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D8A44067-B009-355E-7CB5-6B9AB34C367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38700"/>
            <a:ext cx="2895600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 altLang="en-US"/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82992F9A-F6A3-F845-DC94-4C84C5AB02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838700"/>
            <a:ext cx="2122488" cy="25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bg1"/>
                </a:solidFill>
                <a:latin typeface="+mn-lt"/>
              </a:defRPr>
            </a:lvl1pPr>
          </a:lstStyle>
          <a:p>
            <a:fld id="{0EF464D0-A3EC-4C2C-A0AA-CBF9499A407F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Georgia" panose="02040502050405020303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Georgia" panose="02040502050405020303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Georgia" panose="02040502050405020303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Georgia" panose="02040502050405020303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Georgia" panose="02040502050405020303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Georgia" panose="02040502050405020303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Georgia" panose="02040502050405020303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Georgia" panose="02040502050405020303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F0AC3D65-1D1F-4A7A-FB57-F1E56362E7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33500" y="201613"/>
            <a:ext cx="7342188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title style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CA997D81-1995-17DF-506F-9007C0990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31913" y="1204913"/>
            <a:ext cx="7354887" cy="339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/>
              <a:t>Click to edit Master text styles</a:t>
            </a:r>
          </a:p>
          <a:p>
            <a:pPr lvl="1"/>
            <a:r>
              <a:rPr lang="ru-RU" altLang="en-US"/>
              <a:t>Second level</a:t>
            </a:r>
          </a:p>
          <a:p>
            <a:pPr lvl="2"/>
            <a:r>
              <a:rPr lang="ru-RU" altLang="en-US"/>
              <a:t>Third level</a:t>
            </a:r>
          </a:p>
          <a:p>
            <a:pPr lvl="3"/>
            <a:r>
              <a:rPr lang="ru-RU" altLang="en-US"/>
              <a:t>Fourth level</a:t>
            </a:r>
          </a:p>
          <a:p>
            <a:pPr lvl="4"/>
            <a:r>
              <a:rPr lang="ru-RU" altLang="en-US"/>
              <a:t>Fifth level</a:t>
            </a:r>
          </a:p>
        </p:txBody>
      </p:sp>
      <p:sp>
        <p:nvSpPr>
          <p:cNvPr id="190468" name="Rectangle 4">
            <a:extLst>
              <a:ext uri="{FF2B5EF4-FFF2-40B4-BE49-F238E27FC236}">
                <a16:creationId xmlns:a16="http://schemas.microsoft.com/office/drawing/2014/main" id="{25D39553-3190-BC05-6657-FDFEEBFDA29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841875"/>
            <a:ext cx="2133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 b="0">
                <a:latin typeface="+mn-lt"/>
              </a:defRPr>
            </a:lvl1pPr>
          </a:lstStyle>
          <a:p>
            <a:endParaRPr lang="ru-RU" altLang="en-US"/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60B31321-9CE4-37DE-5AEF-9881AD28DEB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41875"/>
            <a:ext cx="2895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b="0">
                <a:latin typeface="+mn-lt"/>
              </a:defRPr>
            </a:lvl1pPr>
          </a:lstStyle>
          <a:p>
            <a:endParaRPr lang="ru-RU" altLang="en-US"/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16767D8A-FDEC-7547-E981-A33782A482C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841875"/>
            <a:ext cx="2133600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 b="0">
                <a:latin typeface="+mn-lt"/>
              </a:defRPr>
            </a:lvl1pPr>
          </a:lstStyle>
          <a:p>
            <a:fld id="{2B88DC63-BC3F-49EE-8663-0ED6C19A0E8B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Georgia" panose="02040502050405020303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Georgia" panose="02040502050405020303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Georgia" panose="02040502050405020303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Georgia" panose="020405020504050203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Georgia" panose="020405020504050203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Georgia" panose="020405020504050203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Georgia" panose="020405020504050203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0000"/>
          </a:solidFill>
          <a:latin typeface="Georgia" panose="02040502050405020303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1" y="1769340"/>
            <a:ext cx="2624000" cy="1842933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6237" y="596223"/>
            <a:ext cx="4462527" cy="3944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04" y="240104"/>
            <a:ext cx="2743200" cy="240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3504" y="4671740"/>
            <a:ext cx="7941564" cy="240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240104"/>
            <a:ext cx="685800" cy="240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464D0-A3EC-4C2C-A0AA-CBF9499A407F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100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0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05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2B2F1F54-AC7D-111C-FF8B-26906043D3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42988" y="2801145"/>
            <a:ext cx="7058025" cy="1143000"/>
          </a:xfrm>
          <a:noFill/>
        </p:spPr>
        <p:txBody>
          <a:bodyPr/>
          <a:lstStyle/>
          <a:p>
            <a:r>
              <a:rPr lang="en-US" altLang="en-US" dirty="0"/>
              <a:t>Sentiment Analysis of Tweets Using NLP</a:t>
            </a:r>
          </a:p>
        </p:txBody>
      </p:sp>
      <p:sp>
        <p:nvSpPr>
          <p:cNvPr id="34830" name="Rectangle 14">
            <a:extLst>
              <a:ext uri="{FF2B5EF4-FFF2-40B4-BE49-F238E27FC236}">
                <a16:creationId xmlns:a16="http://schemas.microsoft.com/office/drawing/2014/main" id="{F206352B-681D-11A3-37BA-21FAAE10E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868738"/>
            <a:ext cx="7058025" cy="3778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2pPr>
            <a:lvl3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Georgia" panose="02040502050405020303" pitchFamily="18" charset="0"/>
              </a:defRPr>
            </a:lvl9pPr>
          </a:lstStyle>
          <a:p>
            <a:r>
              <a:rPr lang="en-US" altLang="en-US" b="0" dirty="0">
                <a:latin typeface="+mn-lt"/>
              </a:rPr>
              <a:t>An End-to-End NLP Project (Group 5)</a:t>
            </a:r>
            <a:endParaRPr lang="uk-UA" altLang="en-US" b="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F7040-18F5-5B26-5A87-52F248B0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Recommendations (Next Steps)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C4758-36A1-F922-B2F5-178DFC0BC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insights from positive tweets to identify what customers love and amplify those product features.</a:t>
            </a:r>
          </a:p>
          <a:p>
            <a:endParaRPr lang="en-US" dirty="0"/>
          </a:p>
          <a:p>
            <a:r>
              <a:rPr lang="en-US" dirty="0"/>
              <a:t>Implement a live dashboard or API port that uses the trained model to monitor twitter sentiment continuously. </a:t>
            </a:r>
          </a:p>
          <a:p>
            <a:endParaRPr lang="en-US" dirty="0"/>
          </a:p>
          <a:p>
            <a:r>
              <a:rPr lang="en-US" dirty="0"/>
              <a:t>Engage promptly with users who post negative sentiment tweets to resolve issues and protect brand reputation.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FEBC1-46B1-D357-F709-3057DFE2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471A-EF7F-4EC5-8436-F8C89C8DDD56}" type="slidenum">
              <a:rPr lang="en-GB" altLang="en-US" smtClean="0"/>
              <a:pPr/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02117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4C3A-4C44-2CB7-BC31-0190B24FF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486944"/>
            <a:ext cx="7058025" cy="1135062"/>
          </a:xfrm>
        </p:spPr>
        <p:txBody>
          <a:bodyPr/>
          <a:lstStyle/>
          <a:p>
            <a:pPr algn="r"/>
            <a:r>
              <a:rPr lang="en-US" sz="1100" dirty="0"/>
              <a:t>James </a:t>
            </a:r>
            <a:r>
              <a:rPr lang="en-US" sz="1100" dirty="0" err="1"/>
              <a:t>wachira</a:t>
            </a:r>
            <a:br>
              <a:rPr lang="en-US" sz="1100" dirty="0"/>
            </a:br>
            <a:r>
              <a:rPr lang="en-US" sz="1100" dirty="0"/>
              <a:t>Tim </a:t>
            </a:r>
            <a:r>
              <a:rPr lang="en-US" sz="1100" dirty="0" err="1"/>
              <a:t>Musungu</a:t>
            </a:r>
            <a:br>
              <a:rPr lang="en-US" sz="1100" dirty="0"/>
            </a:br>
            <a:r>
              <a:rPr lang="en-US" sz="1100" dirty="0"/>
              <a:t>Vivian </a:t>
            </a:r>
            <a:r>
              <a:rPr lang="en-US" sz="1100" dirty="0" err="1"/>
              <a:t>Kwamboka</a:t>
            </a:r>
            <a:br>
              <a:rPr lang="en-US" sz="1100" dirty="0"/>
            </a:br>
            <a:r>
              <a:rPr lang="en-US" sz="1100" dirty="0"/>
              <a:t>Calvin Mutua</a:t>
            </a:r>
            <a:br>
              <a:rPr lang="en-US" sz="1100" dirty="0"/>
            </a:br>
            <a:r>
              <a:rPr lang="en-US" sz="1100" dirty="0"/>
              <a:t>Hashim Ibrahim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7A921-2DEA-10A8-8274-AAAFF5805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801144"/>
            <a:ext cx="7058025" cy="533400"/>
          </a:xfrm>
        </p:spPr>
        <p:txBody>
          <a:bodyPr/>
          <a:lstStyle/>
          <a:p>
            <a:r>
              <a:rPr lang="en-US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2516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5FB8-4296-7C65-7B1D-BF62C1CA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FDBA7-7EAF-DC07-B0DD-0E3695BC8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200944"/>
            <a:ext cx="8207375" cy="3124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This project aims to build a sentiment classification model using a dataset of tweets relating to Apple and Google Products applying Natural Language Processing (NLP) techniques</a:t>
            </a:r>
          </a:p>
          <a:p>
            <a:pPr lvl="1"/>
            <a:r>
              <a:rPr lang="en-US" dirty="0"/>
              <a:t>Dataset: ~9000 tweets</a:t>
            </a:r>
          </a:p>
          <a:p>
            <a:pPr lvl="1"/>
            <a:endParaRPr lang="en-US" dirty="0"/>
          </a:p>
          <a:p>
            <a:r>
              <a:rPr lang="en-US" dirty="0"/>
              <a:t>Value Proposition for this model:</a:t>
            </a:r>
          </a:p>
          <a:p>
            <a:pPr lvl="1"/>
            <a:r>
              <a:rPr lang="en-US" dirty="0"/>
              <a:t>Understanding Customer Sentiment</a:t>
            </a:r>
          </a:p>
          <a:p>
            <a:pPr lvl="1"/>
            <a:r>
              <a:rPr lang="en-US" dirty="0"/>
              <a:t>Monitoring Brand Reputation</a:t>
            </a:r>
          </a:p>
          <a:p>
            <a:pPr lvl="1"/>
            <a:r>
              <a:rPr lang="en-US" dirty="0"/>
              <a:t>Getting Product Specific Insights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D1B85-C802-633F-9166-60472255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471A-EF7F-4EC5-8436-F8C89C8DDD56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9212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838913-3137-7718-2918-317DE267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98B20-7A7E-4A8C-9220-96F73E143E1C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581ECE3-F797-34D3-8BEF-1E91158B14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29544"/>
            <a:ext cx="8350250" cy="3529013"/>
          </a:xfrm>
        </p:spPr>
        <p:txBody>
          <a:bodyPr/>
          <a:lstStyle/>
          <a:p>
            <a:r>
              <a:rPr lang="en-US" altLang="ko-KR" sz="1800" b="1" dirty="0">
                <a:ea typeface="Gulim" panose="020B0600000101010101" pitchFamily="34" charset="-127"/>
              </a:rPr>
              <a:t>Convert: </a:t>
            </a:r>
            <a:r>
              <a:rPr lang="en-US" altLang="ko-KR" sz="1800" dirty="0">
                <a:ea typeface="Gulim" panose="020B0600000101010101" pitchFamily="34" charset="-127"/>
              </a:rPr>
              <a:t>unstructured tweet text into structured input for modeling by applying text preprocessing and feature engineering.</a:t>
            </a:r>
          </a:p>
          <a:p>
            <a:endParaRPr lang="en-US" altLang="ko-KR" sz="1800" dirty="0">
              <a:ea typeface="Gulim" panose="020B0600000101010101" pitchFamily="34" charset="-127"/>
            </a:endParaRPr>
          </a:p>
          <a:p>
            <a:r>
              <a:rPr lang="en-US" altLang="ko-KR" sz="1800" b="1" dirty="0">
                <a:ea typeface="Gulim" panose="020B0600000101010101" pitchFamily="34" charset="-127"/>
              </a:rPr>
              <a:t>Develop: </a:t>
            </a:r>
            <a:r>
              <a:rPr lang="en-US" altLang="ko-KR" sz="1800" dirty="0">
                <a:ea typeface="Gulim" panose="020B0600000101010101" pitchFamily="34" charset="-127"/>
              </a:rPr>
              <a:t>an NLP-based classification model that categorizes tweet sentiments into </a:t>
            </a:r>
            <a:r>
              <a:rPr lang="en-US" altLang="ko-KR" sz="1800" b="1" dirty="0">
                <a:ea typeface="Gulim" panose="020B0600000101010101" pitchFamily="34" charset="-127"/>
              </a:rPr>
              <a:t>Positive</a:t>
            </a:r>
            <a:r>
              <a:rPr lang="en-US" altLang="ko-KR" sz="1800" dirty="0">
                <a:ea typeface="Gulim" panose="020B0600000101010101" pitchFamily="34" charset="-127"/>
              </a:rPr>
              <a:t>, </a:t>
            </a:r>
            <a:r>
              <a:rPr lang="en-US" altLang="ko-KR" sz="1800" b="1" dirty="0">
                <a:ea typeface="Gulim" panose="020B0600000101010101" pitchFamily="34" charset="-127"/>
              </a:rPr>
              <a:t>Neutral </a:t>
            </a:r>
            <a:r>
              <a:rPr lang="en-US" altLang="ko-KR" sz="1800" dirty="0">
                <a:ea typeface="Gulim" panose="020B0600000101010101" pitchFamily="34" charset="-127"/>
              </a:rPr>
              <a:t>or </a:t>
            </a:r>
            <a:r>
              <a:rPr lang="en-US" altLang="ko-KR" sz="1800" b="1" dirty="0">
                <a:ea typeface="Gulim" panose="020B0600000101010101" pitchFamily="34" charset="-127"/>
              </a:rPr>
              <a:t>Negative </a:t>
            </a:r>
            <a:r>
              <a:rPr lang="en-US" altLang="ko-KR" sz="1800" dirty="0">
                <a:ea typeface="Gulim" panose="020B0600000101010101" pitchFamily="34" charset="-127"/>
              </a:rPr>
              <a:t>using machine learning techniques.</a:t>
            </a:r>
          </a:p>
          <a:p>
            <a:pPr marL="0" indent="0">
              <a:buNone/>
            </a:pPr>
            <a:endParaRPr lang="en-US" altLang="ko-KR" sz="1800" dirty="0">
              <a:ea typeface="Gulim" panose="020B0600000101010101" pitchFamily="34" charset="-127"/>
            </a:endParaRPr>
          </a:p>
          <a:p>
            <a:r>
              <a:rPr lang="en-US" altLang="ko-KR" sz="1800" b="1" dirty="0">
                <a:ea typeface="Gulim" panose="020B0600000101010101" pitchFamily="34" charset="-127"/>
              </a:rPr>
              <a:t>Evaluate:</a:t>
            </a:r>
            <a:r>
              <a:rPr lang="en-US" altLang="ko-KR" sz="1800" dirty="0">
                <a:ea typeface="Gulim" panose="020B0600000101010101" pitchFamily="34" charset="-127"/>
              </a:rPr>
              <a:t> and compare multiple classification algorithms such as Naïve Bayes, Random Forest and </a:t>
            </a:r>
            <a:r>
              <a:rPr lang="en-US" altLang="ko-KR" sz="1800" dirty="0" err="1">
                <a:ea typeface="Gulim" panose="020B0600000101010101" pitchFamily="34" charset="-127"/>
              </a:rPr>
              <a:t>XGBand</a:t>
            </a:r>
            <a:r>
              <a:rPr lang="en-US" altLang="ko-KR" sz="1800" dirty="0">
                <a:ea typeface="Gulim" panose="020B0600000101010101" pitchFamily="34" charset="-127"/>
              </a:rPr>
              <a:t> optimize performance using techniques like SMOTE and </a:t>
            </a:r>
            <a:r>
              <a:rPr lang="en-US" altLang="ko-KR" sz="1800" dirty="0" err="1">
                <a:ea typeface="Gulim" panose="020B0600000101010101" pitchFamily="34" charset="-127"/>
              </a:rPr>
              <a:t>GridSearchCV</a:t>
            </a:r>
            <a:r>
              <a:rPr lang="en-US" altLang="ko-KR" sz="1800" dirty="0">
                <a:ea typeface="Gulim" panose="020B0600000101010101" pitchFamily="34" charset="-127"/>
              </a:rPr>
              <a:t>.</a:t>
            </a:r>
          </a:p>
          <a:p>
            <a:endParaRPr lang="en-US" altLang="ko-KR" sz="1800" dirty="0">
              <a:ea typeface="Gulim" panose="020B0600000101010101" pitchFamily="34" charset="-127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16471E-21F8-F528-3EF9-63D48476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2D1AFDB9-8BFD-BE4F-C60A-2508C9EC3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339725"/>
            <a:ext cx="7489825" cy="53181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Text Preprocessing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E2744065-49A0-A86B-E5EB-9BEBB96E08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33800" y="894546"/>
            <a:ext cx="5181600" cy="432515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b="1" dirty="0">
                <a:latin typeface="Georgia" panose="02040502050405020303" pitchFamily="18" charset="0"/>
                <a:ea typeface="Gulim" panose="020B0600000101010101" pitchFamily="34" charset="-127"/>
              </a:rPr>
              <a:t>Data Cleaning and Text Preprocessing:</a:t>
            </a:r>
          </a:p>
          <a:p>
            <a:pPr lvl="1">
              <a:lnSpc>
                <a:spcPct val="90000"/>
              </a:lnSpc>
            </a:pPr>
            <a:r>
              <a:rPr lang="en-US" altLang="ko-KR" sz="1450" dirty="0">
                <a:latin typeface="Georgia" panose="02040502050405020303" pitchFamily="18" charset="0"/>
                <a:ea typeface="Gulim" panose="020B0600000101010101" pitchFamily="34" charset="-127"/>
              </a:rPr>
              <a:t>Removed null values, duplicates and columns</a:t>
            </a:r>
          </a:p>
          <a:p>
            <a:pPr lvl="1">
              <a:lnSpc>
                <a:spcPct val="90000"/>
              </a:lnSpc>
            </a:pPr>
            <a:r>
              <a:rPr lang="en-US" altLang="ko-KR" sz="1450" dirty="0">
                <a:latin typeface="Georgia" panose="02040502050405020303" pitchFamily="18" charset="0"/>
                <a:ea typeface="Gulim" panose="020B0600000101010101" pitchFamily="34" charset="-127"/>
              </a:rPr>
              <a:t>Lowercasing and removing special characters</a:t>
            </a:r>
          </a:p>
          <a:p>
            <a:pPr lvl="1">
              <a:lnSpc>
                <a:spcPct val="90000"/>
              </a:lnSpc>
            </a:pPr>
            <a:r>
              <a:rPr lang="en-US" altLang="ko-KR" sz="1450" dirty="0" err="1">
                <a:latin typeface="Georgia" panose="02040502050405020303" pitchFamily="18" charset="0"/>
                <a:ea typeface="Gulim" panose="020B0600000101010101" pitchFamily="34" charset="-127"/>
              </a:rPr>
              <a:t>Stopword</a:t>
            </a:r>
            <a:r>
              <a:rPr lang="en-US" altLang="ko-KR" sz="1450" dirty="0">
                <a:latin typeface="Georgia" panose="02040502050405020303" pitchFamily="18" charset="0"/>
                <a:ea typeface="Gulim" panose="020B0600000101010101" pitchFamily="34" charset="-127"/>
              </a:rPr>
              <a:t> removal</a:t>
            </a:r>
          </a:p>
          <a:p>
            <a:pPr lvl="1">
              <a:lnSpc>
                <a:spcPct val="90000"/>
              </a:lnSpc>
            </a:pPr>
            <a:r>
              <a:rPr lang="en-US" altLang="ko-KR" sz="1450" b="1" dirty="0">
                <a:latin typeface="Georgia" panose="02040502050405020303" pitchFamily="18" charset="0"/>
                <a:ea typeface="Gulim" panose="020B0600000101010101" pitchFamily="34" charset="-127"/>
              </a:rPr>
              <a:t>Tokenization </a:t>
            </a:r>
            <a:r>
              <a:rPr lang="en-US" altLang="ko-KR" sz="1450" dirty="0">
                <a:latin typeface="Georgia" panose="02040502050405020303" pitchFamily="18" charset="0"/>
                <a:ea typeface="Gulim" panose="020B0600000101010101" pitchFamily="34" charset="-127"/>
              </a:rPr>
              <a:t>using </a:t>
            </a:r>
            <a:r>
              <a:rPr lang="en-US" altLang="ko-KR" sz="1450" dirty="0" err="1">
                <a:latin typeface="Georgia" panose="02040502050405020303" pitchFamily="18" charset="0"/>
                <a:ea typeface="Gulim" panose="020B0600000101010101" pitchFamily="34" charset="-127"/>
              </a:rPr>
              <a:t>TweetTokenizer</a:t>
            </a:r>
            <a:endParaRPr lang="en-US" altLang="ko-KR" sz="1450" b="1" dirty="0">
              <a:latin typeface="Georgia" panose="02040502050405020303" pitchFamily="18" charset="0"/>
              <a:ea typeface="Gulim" panose="020B0600000101010101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450" b="1" dirty="0">
                <a:latin typeface="Georgia" panose="02040502050405020303" pitchFamily="18" charset="0"/>
                <a:ea typeface="Gulim" panose="020B0600000101010101" pitchFamily="34" charset="-127"/>
              </a:rPr>
              <a:t>Lemmatization</a:t>
            </a:r>
            <a:r>
              <a:rPr lang="en-US" altLang="ko-KR" sz="1450" dirty="0">
                <a:latin typeface="Georgia" panose="02040502050405020303" pitchFamily="18" charset="0"/>
                <a:ea typeface="Gulim" panose="020B0600000101010101" pitchFamily="34" charset="-127"/>
              </a:rPr>
              <a:t> with </a:t>
            </a:r>
            <a:r>
              <a:rPr lang="en-US" altLang="ko-KR" sz="1450" dirty="0" err="1">
                <a:latin typeface="Georgia" panose="02040502050405020303" pitchFamily="18" charset="0"/>
                <a:ea typeface="Gulim" panose="020B0600000101010101" pitchFamily="34" charset="-127"/>
              </a:rPr>
              <a:t>WordNetLemmatizer</a:t>
            </a:r>
            <a:endParaRPr lang="en-US" altLang="ko-KR" sz="1450" dirty="0">
              <a:latin typeface="Georgia" panose="02040502050405020303" pitchFamily="18" charset="0"/>
              <a:ea typeface="Gulim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1600" b="1" dirty="0">
                <a:latin typeface="Georgia" panose="02040502050405020303" pitchFamily="18" charset="0"/>
                <a:ea typeface="Gulim" panose="020B0600000101010101" pitchFamily="34" charset="-127"/>
              </a:rPr>
              <a:t>Feature engineering</a:t>
            </a:r>
            <a:r>
              <a:rPr lang="en-US" altLang="ko-KR" sz="1600" dirty="0">
                <a:latin typeface="Georgia" panose="02040502050405020303" pitchFamily="18" charset="0"/>
                <a:ea typeface="Gulim" panose="020B0600000101010101" pitchFamily="34" charset="-127"/>
              </a:rPr>
              <a:t>: Product Category, Chars, Words</a:t>
            </a:r>
          </a:p>
          <a:p>
            <a:pPr>
              <a:lnSpc>
                <a:spcPct val="90000"/>
              </a:lnSpc>
            </a:pPr>
            <a:r>
              <a:rPr lang="en-US" altLang="ko-KR" sz="1600" b="1" dirty="0">
                <a:latin typeface="Georgia" panose="02040502050405020303" pitchFamily="18" charset="0"/>
                <a:ea typeface="Gulim" panose="020B0600000101010101" pitchFamily="34" charset="-127"/>
              </a:rPr>
              <a:t>Exploratory Data Analysis: </a:t>
            </a:r>
            <a:r>
              <a:rPr lang="en-US" altLang="ko-KR" sz="1600" dirty="0">
                <a:latin typeface="Georgia" panose="02040502050405020303" pitchFamily="18" charset="0"/>
                <a:ea typeface="Gulim" panose="020B0600000101010101" pitchFamily="34" charset="-127"/>
              </a:rPr>
              <a:t>class distribution</a:t>
            </a:r>
          </a:p>
          <a:p>
            <a:pPr>
              <a:lnSpc>
                <a:spcPct val="90000"/>
              </a:lnSpc>
            </a:pPr>
            <a:r>
              <a:rPr lang="en-US" altLang="ko-KR" sz="1600" b="1" dirty="0">
                <a:latin typeface="Georgia" panose="02040502050405020303" pitchFamily="18" charset="0"/>
                <a:ea typeface="Gulim" panose="020B0600000101010101" pitchFamily="34" charset="-127"/>
              </a:rPr>
              <a:t>Model Training &amp; Evaluation: </a:t>
            </a:r>
          </a:p>
          <a:p>
            <a:pPr lvl="1">
              <a:lnSpc>
                <a:spcPct val="90000"/>
              </a:lnSpc>
            </a:pPr>
            <a:r>
              <a:rPr lang="en-US" altLang="ko-KR" sz="1450" dirty="0">
                <a:latin typeface="Georgia" panose="02040502050405020303" pitchFamily="18" charset="0"/>
                <a:ea typeface="Gulim" panose="020B0600000101010101" pitchFamily="34" charset="-127"/>
              </a:rPr>
              <a:t>Baseline Model: </a:t>
            </a:r>
            <a:r>
              <a:rPr lang="en-US" altLang="ko-KR" sz="1450" dirty="0" err="1">
                <a:latin typeface="Georgia" panose="02040502050405020303" pitchFamily="18" charset="0"/>
                <a:ea typeface="Gulim" panose="020B0600000101010101" pitchFamily="34" charset="-127"/>
              </a:rPr>
              <a:t>RandomForest</a:t>
            </a:r>
            <a:r>
              <a:rPr lang="en-US" altLang="ko-KR" sz="1450" dirty="0">
                <a:latin typeface="Georgia" panose="02040502050405020303" pitchFamily="18" charset="0"/>
                <a:ea typeface="Gulim" panose="020B0600000101010101" pitchFamily="34" charset="-127"/>
              </a:rPr>
              <a:t> Classifier</a:t>
            </a:r>
          </a:p>
          <a:p>
            <a:pPr lvl="1">
              <a:lnSpc>
                <a:spcPct val="90000"/>
              </a:lnSpc>
            </a:pPr>
            <a:r>
              <a:rPr lang="en-US" altLang="ko-KR" sz="1450" dirty="0">
                <a:latin typeface="Georgia" panose="02040502050405020303" pitchFamily="18" charset="0"/>
                <a:ea typeface="Gulim" panose="020B0600000101010101" pitchFamily="34" charset="-127"/>
              </a:rPr>
              <a:t>Tuning: using TF-IDF, SMOTE, </a:t>
            </a:r>
            <a:r>
              <a:rPr lang="en-US" altLang="ko-KR" sz="1450" dirty="0" err="1">
                <a:latin typeface="Georgia" panose="02040502050405020303" pitchFamily="18" charset="0"/>
                <a:ea typeface="Gulim" panose="020B0600000101010101" pitchFamily="34" charset="-127"/>
              </a:rPr>
              <a:t>GridSearchCV</a:t>
            </a:r>
            <a:endParaRPr lang="en-US" altLang="ko-KR" sz="1450" dirty="0">
              <a:latin typeface="Georgia" panose="02040502050405020303" pitchFamily="18" charset="0"/>
              <a:ea typeface="Gulim" panose="020B0600000101010101" pitchFamily="34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450" dirty="0">
                <a:latin typeface="Georgia" panose="02040502050405020303" pitchFamily="18" charset="0"/>
                <a:ea typeface="Gulim" panose="020B0600000101010101" pitchFamily="34" charset="-127"/>
              </a:rPr>
              <a:t>Benchmarking: </a:t>
            </a:r>
            <a:r>
              <a:rPr lang="en-US" altLang="ko-KR" sz="1450" dirty="0" err="1">
                <a:latin typeface="Georgia" panose="02040502050405020303" pitchFamily="18" charset="0"/>
                <a:ea typeface="Gulim" panose="020B0600000101010101" pitchFamily="34" charset="-127"/>
              </a:rPr>
              <a:t>XGBClassifier</a:t>
            </a:r>
            <a:r>
              <a:rPr lang="en-US" altLang="ko-KR" sz="1450" dirty="0">
                <a:latin typeface="Georgia" panose="02040502050405020303" pitchFamily="18" charset="0"/>
                <a:ea typeface="Gulim" panose="020B0600000101010101" pitchFamily="34" charset="-127"/>
              </a:rPr>
              <a:t>, Naïve Bayes</a:t>
            </a:r>
          </a:p>
          <a:p>
            <a:pPr lvl="1">
              <a:lnSpc>
                <a:spcPct val="90000"/>
              </a:lnSpc>
            </a:pPr>
            <a:r>
              <a:rPr lang="en-US" altLang="ko-KR" sz="1450" dirty="0">
                <a:latin typeface="Georgia" panose="02040502050405020303" pitchFamily="18" charset="0"/>
                <a:ea typeface="Gulim" panose="020B0600000101010101" pitchFamily="34" charset="-127"/>
              </a:rPr>
              <a:t>Evaluation metrics: Accuracy, F1 Score, ROC-AUC Score</a:t>
            </a:r>
          </a:p>
          <a:p>
            <a:pPr>
              <a:lnSpc>
                <a:spcPct val="90000"/>
              </a:lnSpc>
            </a:pPr>
            <a:r>
              <a:rPr lang="en-US" altLang="ko-KR" sz="1600" b="1" dirty="0">
                <a:latin typeface="Georgia" panose="02040502050405020303" pitchFamily="18" charset="0"/>
                <a:ea typeface="Gulim" panose="020B0600000101010101" pitchFamily="34" charset="-127"/>
              </a:rPr>
              <a:t>Reporting: </a:t>
            </a:r>
            <a:r>
              <a:rPr lang="en-US" altLang="ko-KR" sz="1600" dirty="0">
                <a:latin typeface="Georgia" panose="02040502050405020303" pitchFamily="18" charset="0"/>
                <a:ea typeface="Gulim" panose="020B0600000101010101" pitchFamily="34" charset="-127"/>
              </a:rPr>
              <a:t>Conclusions &amp; Recommendations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sz="1600" dirty="0">
              <a:latin typeface="Georgia" panose="02040502050405020303" pitchFamily="18" charset="0"/>
              <a:ea typeface="Gulim" panose="020B0600000101010101" pitchFamily="34" charset="-127"/>
            </a:endParaRPr>
          </a:p>
          <a:p>
            <a:pPr>
              <a:lnSpc>
                <a:spcPct val="90000"/>
              </a:lnSpc>
            </a:pPr>
            <a:endParaRPr lang="en-US" altLang="ko-KR" sz="1800" dirty="0">
              <a:ea typeface="Gulim" panose="020B0600000101010101" pitchFamily="34" charset="-127"/>
            </a:endParaRPr>
          </a:p>
          <a:p>
            <a:pPr>
              <a:lnSpc>
                <a:spcPct val="90000"/>
              </a:lnSpc>
            </a:pPr>
            <a:endParaRPr lang="en-US" altLang="en-US" sz="18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B578DE4-D586-43FA-5E0A-0DD41EB3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70B8B-0442-4A43-8041-A6E298E800DC}" type="slidenum">
              <a:rPr lang="ru-RU" altLang="en-US"/>
              <a:pPr/>
              <a:t>4</a:t>
            </a:fld>
            <a:endParaRPr lang="ru-RU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C12A4-B858-0E3C-7C42-2E863B60544C}"/>
              </a:ext>
            </a:extLst>
          </p:cNvPr>
          <p:cNvSpPr txBox="1"/>
          <p:nvPr/>
        </p:nvSpPr>
        <p:spPr>
          <a:xfrm>
            <a:off x="609600" y="2267744"/>
            <a:ext cx="274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altLang="ko-KR" sz="3000" dirty="0">
                <a:solidFill>
                  <a:schemeClr val="bg1"/>
                </a:solidFill>
                <a:latin typeface="+mj-lt"/>
                <a:ea typeface="Gulim" panose="020B0600000101010101" pitchFamily="34" charset="-127"/>
              </a:rPr>
              <a:t>Data Methodology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8658-9A67-7013-F64D-BD52D17C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A Case of Class Imbalance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12C6C7-18C5-43BB-8E69-D7B0940AA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4" y="667543"/>
            <a:ext cx="4772025" cy="3733801"/>
          </a:xfr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E42D9-D622-26A4-CD96-BF22698C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E2ED-A665-4303-834B-F150F3EDADFD}" type="slidenum">
              <a:rPr lang="ru-RU" altLang="en-US" smtClean="0"/>
              <a:pPr/>
              <a:t>5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6368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5051-74F3-F69D-673B-F364B808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8F314-EFC9-65CD-8B6A-C4D7B35B3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347788"/>
            <a:ext cx="8207375" cy="3586956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Models Trained:</a:t>
            </a:r>
          </a:p>
          <a:p>
            <a:r>
              <a:rPr lang="en-US" sz="1600" dirty="0"/>
              <a:t>Random Forest Classifier (baseline)</a:t>
            </a:r>
          </a:p>
          <a:p>
            <a:r>
              <a:rPr lang="en-US" sz="1600" dirty="0"/>
              <a:t>Ensemble methods: XGB Classifier</a:t>
            </a:r>
          </a:p>
          <a:p>
            <a:r>
              <a:rPr lang="en-US" sz="1600" dirty="0"/>
              <a:t>Naïve Bayes Classifiers: Multinomial + Complement Naïve Bayes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Techniques used:</a:t>
            </a:r>
          </a:p>
          <a:p>
            <a:r>
              <a:rPr lang="en-US" sz="1600" dirty="0"/>
              <a:t>Pipelines – for consistent preprocessing and modeling</a:t>
            </a:r>
          </a:p>
          <a:p>
            <a:r>
              <a:rPr lang="en-US" sz="1600" dirty="0"/>
              <a:t>Vectorization techniques: </a:t>
            </a:r>
            <a:r>
              <a:rPr lang="en-US" sz="1600" dirty="0" err="1"/>
              <a:t>CountVectorizer</a:t>
            </a:r>
            <a:r>
              <a:rPr lang="en-US" sz="1600" dirty="0"/>
              <a:t> and TF-IDF</a:t>
            </a:r>
          </a:p>
          <a:p>
            <a:r>
              <a:rPr lang="en-US" sz="1600" dirty="0"/>
              <a:t>SMOTE – to balance class distribution</a:t>
            </a:r>
          </a:p>
          <a:p>
            <a:r>
              <a:rPr lang="en-US" sz="1600" dirty="0" err="1"/>
              <a:t>GridSearchCV</a:t>
            </a:r>
            <a:r>
              <a:rPr lang="en-US" sz="1600" dirty="0"/>
              <a:t> – for hyperparameter tuning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Evaluation metrics: </a:t>
            </a:r>
            <a:r>
              <a:rPr lang="en-US" sz="1600"/>
              <a:t>(</a:t>
            </a:r>
            <a:r>
              <a:rPr lang="en-US" sz="1600" i="1"/>
              <a:t>Cross-validated) </a:t>
            </a:r>
            <a:r>
              <a:rPr lang="en-US" altLang="ko-KR" sz="1600" i="1">
                <a:latin typeface="Georgia" panose="02040502050405020303" pitchFamily="18" charset="0"/>
                <a:ea typeface="Gulim" panose="020B0600000101010101" pitchFamily="34" charset="-127"/>
              </a:rPr>
              <a:t>Accuracy</a:t>
            </a:r>
            <a:r>
              <a:rPr lang="en-US" altLang="ko-KR" sz="1600" i="1" dirty="0">
                <a:latin typeface="Georgia" panose="02040502050405020303" pitchFamily="18" charset="0"/>
                <a:ea typeface="Gulim" panose="020B0600000101010101" pitchFamily="34" charset="-127"/>
              </a:rPr>
              <a:t>, Weighted F1 Score, ROC-AUC Score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01A1E-398C-AA4C-05DF-4DFE0068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471A-EF7F-4EC5-8436-F8C89C8DDD56}" type="slidenum">
              <a:rPr lang="en-GB" altLang="en-US" smtClean="0"/>
              <a:pPr/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5440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F8196-EEA7-5019-6039-FD4D6C4C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Comparison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FED6861-05B2-D1FC-0710-DE0ED52F9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737696"/>
              </p:ext>
            </p:extLst>
          </p:nvPr>
        </p:nvGraphicFramePr>
        <p:xfrm>
          <a:off x="3657600" y="286514"/>
          <a:ext cx="5334000" cy="4572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69582629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142714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5435755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22610675"/>
                    </a:ext>
                  </a:extLst>
                </a:gridCol>
              </a:tblGrid>
              <a:tr h="516848">
                <a:tc>
                  <a:txBody>
                    <a:bodyPr/>
                    <a:lstStyle/>
                    <a:p>
                      <a:r>
                        <a:rPr lang="en-US" sz="1100" dirty="0"/>
                        <a:t>Model</a:t>
                      </a:r>
                    </a:p>
                  </a:txBody>
                  <a:tcPr marL="58578" marR="5857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Accuracy (cross-validated)</a:t>
                      </a:r>
                    </a:p>
                  </a:txBody>
                  <a:tcPr marL="58578" marR="5857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F1 Score (Weighted)</a:t>
                      </a:r>
                    </a:p>
                  </a:txBody>
                  <a:tcPr marL="58578" marR="58578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ROC – AUC Score</a:t>
                      </a:r>
                    </a:p>
                  </a:txBody>
                  <a:tcPr marL="58578" marR="58578"/>
                </a:tc>
                <a:extLst>
                  <a:ext uri="{0D108BD9-81ED-4DB2-BD59-A6C34878D82A}">
                    <a16:rowId xmlns:a16="http://schemas.microsoft.com/office/drawing/2014/main" val="1942116034"/>
                  </a:ext>
                </a:extLst>
              </a:tr>
              <a:tr h="600210">
                <a:tc>
                  <a:txBody>
                    <a:bodyPr/>
                    <a:lstStyle/>
                    <a:p>
                      <a:r>
                        <a:rPr lang="en-US" sz="1050" b="0" dirty="0"/>
                        <a:t>Random Forest (Original Baseline)</a:t>
                      </a:r>
                    </a:p>
                  </a:txBody>
                  <a:tcPr marL="58578" marR="58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40.88%</a:t>
                      </a:r>
                    </a:p>
                  </a:txBody>
                  <a:tcPr marL="58578" marR="58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38.42%</a:t>
                      </a:r>
                    </a:p>
                  </a:txBody>
                  <a:tcPr marL="58578" marR="58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65.38%</a:t>
                      </a:r>
                    </a:p>
                  </a:txBody>
                  <a:tcPr marL="58578" marR="58578"/>
                </a:tc>
                <a:extLst>
                  <a:ext uri="{0D108BD9-81ED-4DB2-BD59-A6C34878D82A}">
                    <a16:rowId xmlns:a16="http://schemas.microsoft.com/office/drawing/2014/main" val="442232546"/>
                  </a:ext>
                </a:extLst>
              </a:tr>
              <a:tr h="600210">
                <a:tc>
                  <a:txBody>
                    <a:bodyPr/>
                    <a:lstStyle/>
                    <a:p>
                      <a:r>
                        <a:rPr lang="en-US" sz="1050" dirty="0"/>
                        <a:t>Random Forest</a:t>
                      </a:r>
                    </a:p>
                    <a:p>
                      <a:r>
                        <a:rPr lang="en-US" sz="1050" b="0" dirty="0"/>
                        <a:t>(New Baseline)</a:t>
                      </a:r>
                    </a:p>
                  </a:txBody>
                  <a:tcPr marL="58578" marR="58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55.09%</a:t>
                      </a:r>
                    </a:p>
                  </a:txBody>
                  <a:tcPr marL="58578" marR="58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45.53%</a:t>
                      </a:r>
                    </a:p>
                  </a:txBody>
                  <a:tcPr marL="58578" marR="58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68.19%</a:t>
                      </a:r>
                    </a:p>
                  </a:txBody>
                  <a:tcPr marL="58578" marR="58578"/>
                </a:tc>
                <a:extLst>
                  <a:ext uri="{0D108BD9-81ED-4DB2-BD59-A6C34878D82A}">
                    <a16:rowId xmlns:a16="http://schemas.microsoft.com/office/drawing/2014/main" val="218283071"/>
                  </a:ext>
                </a:extLst>
              </a:tr>
              <a:tr h="453952">
                <a:tc>
                  <a:txBody>
                    <a:bodyPr/>
                    <a:lstStyle/>
                    <a:p>
                      <a:r>
                        <a:rPr lang="en-US" sz="1050" b="0" dirty="0"/>
                        <a:t>Tuned RF (</a:t>
                      </a:r>
                      <a:r>
                        <a:rPr lang="en-US" sz="1050" b="0" dirty="0" err="1"/>
                        <a:t>Gridsearch</a:t>
                      </a:r>
                      <a:r>
                        <a:rPr lang="en-US" sz="1050" b="0" dirty="0"/>
                        <a:t>)</a:t>
                      </a:r>
                    </a:p>
                  </a:txBody>
                  <a:tcPr marL="58578" marR="58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66.66%</a:t>
                      </a:r>
                    </a:p>
                  </a:txBody>
                  <a:tcPr marL="58578" marR="58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66.94%</a:t>
                      </a:r>
                    </a:p>
                  </a:txBody>
                  <a:tcPr marL="58578" marR="58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78.53%</a:t>
                      </a:r>
                    </a:p>
                  </a:txBody>
                  <a:tcPr marL="58578" marR="58578"/>
                </a:tc>
                <a:extLst>
                  <a:ext uri="{0D108BD9-81ED-4DB2-BD59-A6C34878D82A}">
                    <a16:rowId xmlns:a16="http://schemas.microsoft.com/office/drawing/2014/main" val="2696077583"/>
                  </a:ext>
                </a:extLst>
              </a:tr>
              <a:tr h="422369">
                <a:tc>
                  <a:txBody>
                    <a:bodyPr/>
                    <a:lstStyle/>
                    <a:p>
                      <a:r>
                        <a:rPr lang="en-US" sz="1050" b="0" dirty="0"/>
                        <a:t>XGB Classifier (no SMOTE)</a:t>
                      </a:r>
                    </a:p>
                  </a:txBody>
                  <a:tcPr marL="58578" marR="58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67.06%</a:t>
                      </a:r>
                    </a:p>
                  </a:txBody>
                  <a:tcPr marL="58578" marR="58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65.76%</a:t>
                      </a:r>
                    </a:p>
                  </a:txBody>
                  <a:tcPr marL="58578" marR="58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68.19%</a:t>
                      </a:r>
                    </a:p>
                  </a:txBody>
                  <a:tcPr marL="58578" marR="58578"/>
                </a:tc>
                <a:extLst>
                  <a:ext uri="{0D108BD9-81ED-4DB2-BD59-A6C34878D82A}">
                    <a16:rowId xmlns:a16="http://schemas.microsoft.com/office/drawing/2014/main" val="3946027679"/>
                  </a:ext>
                </a:extLst>
              </a:tr>
              <a:tr h="600210">
                <a:tc>
                  <a:txBody>
                    <a:bodyPr/>
                    <a:lstStyle/>
                    <a:p>
                      <a:r>
                        <a:rPr lang="en-US" sz="1050" b="0" dirty="0"/>
                        <a:t>XGB Classifier (SMOTE)</a:t>
                      </a:r>
                    </a:p>
                  </a:txBody>
                  <a:tcPr marL="58578" marR="58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67.25%</a:t>
                      </a:r>
                    </a:p>
                  </a:txBody>
                  <a:tcPr marL="58578" marR="58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64.28%</a:t>
                      </a:r>
                    </a:p>
                  </a:txBody>
                  <a:tcPr marL="58578" marR="58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76.64%</a:t>
                      </a:r>
                    </a:p>
                  </a:txBody>
                  <a:tcPr marL="58578" marR="58578"/>
                </a:tc>
                <a:extLst>
                  <a:ext uri="{0D108BD9-81ED-4DB2-BD59-A6C34878D82A}">
                    <a16:rowId xmlns:a16="http://schemas.microsoft.com/office/drawing/2014/main" val="206677705"/>
                  </a:ext>
                </a:extLst>
              </a:tr>
              <a:tr h="600210">
                <a:tc>
                  <a:txBody>
                    <a:bodyPr/>
                    <a:lstStyle/>
                    <a:p>
                      <a:r>
                        <a:rPr lang="en-US" sz="1050" dirty="0"/>
                        <a:t>Multinomial Bayes</a:t>
                      </a:r>
                    </a:p>
                  </a:txBody>
                  <a:tcPr marL="58578" marR="58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60.03%</a:t>
                      </a:r>
                    </a:p>
                  </a:txBody>
                  <a:tcPr marL="58578" marR="58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57.56%</a:t>
                      </a:r>
                    </a:p>
                  </a:txBody>
                  <a:tcPr marL="58578" marR="58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55.53%</a:t>
                      </a:r>
                    </a:p>
                  </a:txBody>
                  <a:tcPr marL="58578" marR="58578"/>
                </a:tc>
                <a:extLst>
                  <a:ext uri="{0D108BD9-81ED-4DB2-BD59-A6C34878D82A}">
                    <a16:rowId xmlns:a16="http://schemas.microsoft.com/office/drawing/2014/main" val="1038021461"/>
                  </a:ext>
                </a:extLst>
              </a:tr>
              <a:tr h="778050">
                <a:tc>
                  <a:txBody>
                    <a:bodyPr/>
                    <a:lstStyle/>
                    <a:p>
                      <a:r>
                        <a:rPr lang="en-US" sz="1050" b="0" dirty="0"/>
                        <a:t>Complement Naïve Bayes</a:t>
                      </a:r>
                    </a:p>
                  </a:txBody>
                  <a:tcPr marL="58578" marR="58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67.06%</a:t>
                      </a:r>
                    </a:p>
                  </a:txBody>
                  <a:tcPr marL="58578" marR="58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63.51%</a:t>
                      </a:r>
                    </a:p>
                  </a:txBody>
                  <a:tcPr marL="58578" marR="5857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76.06%</a:t>
                      </a:r>
                    </a:p>
                  </a:txBody>
                  <a:tcPr marL="58578" marR="58578"/>
                </a:tc>
                <a:extLst>
                  <a:ext uri="{0D108BD9-81ED-4DB2-BD59-A6C34878D82A}">
                    <a16:rowId xmlns:a16="http://schemas.microsoft.com/office/drawing/2014/main" val="116802904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23AF8-B2AD-9DDF-5F65-401C60FF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E2ED-A665-4303-834B-F150F3EDADFD}" type="slidenum">
              <a:rPr lang="ru-RU" altLang="en-US" smtClean="0"/>
              <a:pPr/>
              <a:t>7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46968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1834-A01D-4C85-AD70-97B6AFF74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1"/>
                </a:solidFill>
              </a:rPr>
              <a:t>Model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91B08-E1AA-4920-800A-5A9BAD45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7E2ED-A665-4303-834B-F150F3EDADFD}" type="slidenum">
              <a:rPr lang="ru-RU" altLang="en-US" smtClean="0"/>
              <a:pPr/>
              <a:t>8</a:t>
            </a:fld>
            <a:endParaRPr lang="ru-RU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DFA0FE-4FD9-4D31-B735-26E462EBF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058864"/>
            <a:ext cx="7010400" cy="3723480"/>
          </a:xfrm>
        </p:spPr>
      </p:pic>
    </p:spTree>
    <p:extLst>
      <p:ext uri="{BB962C8B-B14F-4D97-AF65-F5344CB8AC3E}">
        <p14:creationId xmlns:p14="http://schemas.microsoft.com/office/powerpoint/2010/main" val="3524627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49A38-652C-74EB-5CC7-6C589DC1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0E6C7-5345-B128-C67E-48C3EC99E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347788"/>
            <a:ext cx="8207375" cy="3129756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Key Takeaways</a:t>
            </a:r>
            <a:r>
              <a:rPr lang="en-US" sz="1600" dirty="0"/>
              <a:t>:</a:t>
            </a:r>
          </a:p>
          <a:p>
            <a:r>
              <a:rPr lang="en-US" sz="1600" dirty="0" err="1"/>
              <a:t>XGBClassifier</a:t>
            </a:r>
            <a:r>
              <a:rPr lang="en-US" sz="1600" dirty="0"/>
              <a:t> is the best overall model by Accuracy</a:t>
            </a:r>
          </a:p>
          <a:p>
            <a:r>
              <a:rPr lang="en-US" sz="1600" dirty="0"/>
              <a:t>Tuned RF is the best by F1 Score and ROC-AUC Score: shows proof of good performance gains from hyperparameter tuning and feature engineering</a:t>
            </a:r>
          </a:p>
          <a:p>
            <a:r>
              <a:rPr lang="en-US" sz="1600" dirty="0"/>
              <a:t>SMOTE Benefit: increase ROC-AUC Score</a:t>
            </a:r>
          </a:p>
          <a:p>
            <a:r>
              <a:rPr lang="en-US" sz="1600" dirty="0"/>
              <a:t>Complement Naïve Bayes’ performance is second only to </a:t>
            </a:r>
            <a:r>
              <a:rPr lang="en-US" sz="1600" dirty="0" err="1"/>
              <a:t>XGBClassifier</a:t>
            </a:r>
            <a:r>
              <a:rPr lang="en-US" sz="1600" dirty="0"/>
              <a:t> and Tuned RF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Challenges Faced</a:t>
            </a:r>
            <a:r>
              <a:rPr lang="en-US" sz="1600" dirty="0"/>
              <a:t>:</a:t>
            </a:r>
          </a:p>
          <a:p>
            <a:r>
              <a:rPr lang="en-US" sz="1600" dirty="0"/>
              <a:t>Handling noise and short text</a:t>
            </a:r>
          </a:p>
          <a:p>
            <a:r>
              <a:rPr lang="en-US" sz="1600" dirty="0"/>
              <a:t>Highly Imbalanced classes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AFCDB-6584-48A6-1852-EED388D15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471A-EF7F-4EC5-8436-F8C89C8DDD56}" type="slidenum">
              <a:rPr lang="en-GB" altLang="en-US" smtClean="0"/>
              <a:pPr/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8514779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template-169</Template>
  <TotalTime>4109</TotalTime>
  <Words>533</Words>
  <Application>Microsoft Office PowerPoint</Application>
  <PresentationFormat>Custom</PresentationFormat>
  <Paragraphs>112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 Light</vt:lpstr>
      <vt:lpstr>Cambria Math</vt:lpstr>
      <vt:lpstr>Georgia</vt:lpstr>
      <vt:lpstr>Rockwell</vt:lpstr>
      <vt:lpstr>Wingdings</vt:lpstr>
      <vt:lpstr>template</vt:lpstr>
      <vt:lpstr>Custom Design</vt:lpstr>
      <vt:lpstr>Atlas</vt:lpstr>
      <vt:lpstr>Sentiment Analysis of Tweets Using NLP</vt:lpstr>
      <vt:lpstr>Problem Statement</vt:lpstr>
      <vt:lpstr>Project Objectives</vt:lpstr>
      <vt:lpstr>Text Preprocessing</vt:lpstr>
      <vt:lpstr>EDA: A Case of Class Imbalance</vt:lpstr>
      <vt:lpstr>Model Training and Evaluation</vt:lpstr>
      <vt:lpstr>Results Comparison</vt:lpstr>
      <vt:lpstr>Model Comparison</vt:lpstr>
      <vt:lpstr>Conclusion</vt:lpstr>
      <vt:lpstr>Business Recommendations (Next Steps)</vt:lpstr>
      <vt:lpstr>James wachira Tim Musungu Vivian Kwamboka Calvin Mutua Hashim Ibrahim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Classification of Tweets Using NLP</dc:title>
  <dc:creator>Obara Vivian</dc:creator>
  <cp:lastModifiedBy>Avedi Musungu</cp:lastModifiedBy>
  <cp:revision>10</cp:revision>
  <dcterms:created xsi:type="dcterms:W3CDTF">2025-07-13T12:56:54Z</dcterms:created>
  <dcterms:modified xsi:type="dcterms:W3CDTF">2025-07-17T06:05:44Z</dcterms:modified>
</cp:coreProperties>
</file>