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8" r:id="rId3"/>
    <p:sldId id="283" r:id="rId4"/>
    <p:sldId id="299" r:id="rId5"/>
    <p:sldId id="300" r:id="rId6"/>
    <p:sldId id="271" r:id="rId7"/>
    <p:sldId id="303" r:id="rId8"/>
    <p:sldId id="289" r:id="rId9"/>
    <p:sldId id="304" r:id="rId10"/>
    <p:sldId id="291" r:id="rId11"/>
    <p:sldId id="292" r:id="rId12"/>
    <p:sldId id="297" r:id="rId13"/>
    <p:sldId id="301" r:id="rId14"/>
    <p:sldId id="305" r:id="rId15"/>
    <p:sldId id="298" r:id="rId16"/>
    <p:sldId id="293" r:id="rId17"/>
    <p:sldId id="294" r:id="rId18"/>
    <p:sldId id="306" r:id="rId19"/>
    <p:sldId id="302" r:id="rId20"/>
    <p:sldId id="295" r:id="rId21"/>
    <p:sldId id="30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C19"/>
    <a:srgbClr val="5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94940" autoAdjust="0"/>
  </p:normalViewPr>
  <p:slideViewPr>
    <p:cSldViewPr>
      <p:cViewPr varScale="1">
        <p:scale>
          <a:sx n="84" d="100"/>
          <a:sy n="84" d="100"/>
        </p:scale>
        <p:origin x="146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D6262-E715-48C0-8C23-D1B634F53C71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9D915-134C-4937-B12F-EB20168E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0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all three solutions</a:t>
            </a:r>
            <a:r>
              <a:rPr lang="en-US" baseline="0" dirty="0" smtClean="0"/>
              <a:t> open.</a:t>
            </a:r>
          </a:p>
          <a:p>
            <a:r>
              <a:rPr lang="en-US" baseline="0" dirty="0" smtClean="0"/>
              <a:t>Have Euler9 open in Vim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[kick off joke] – ?</a:t>
            </a:r>
          </a:p>
          <a:p>
            <a:endParaRPr lang="en-US" dirty="0" smtClean="0"/>
          </a:p>
          <a:p>
            <a:r>
              <a:rPr lang="en-US" dirty="0" smtClean="0"/>
              <a:t>Roslyn is FASCINATING (intriguing)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.Net</a:t>
            </a:r>
            <a:r>
              <a:rPr lang="en-US" dirty="0" smtClean="0"/>
              <a:t> Compiler Platform”</a:t>
            </a:r>
          </a:p>
          <a:p>
            <a:endParaRPr lang="en-US" dirty="0" smtClean="0"/>
          </a:p>
          <a:p>
            <a:r>
              <a:rPr lang="en-US" dirty="0" smtClean="0"/>
              <a:t>Thanks for coming out.</a:t>
            </a:r>
          </a:p>
          <a:p>
            <a:r>
              <a:rPr lang="en-US" dirty="0" smtClean="0"/>
              <a:t>I hope you have some new tools in your tool box.</a:t>
            </a:r>
          </a:p>
          <a:p>
            <a:r>
              <a:rPr lang="en-US" dirty="0" smtClean="0"/>
              <a:t>The tool</a:t>
            </a:r>
            <a:r>
              <a:rPr lang="en-US" baseline="0" dirty="0" smtClean="0"/>
              <a:t> are going to look at in this session is Roslyn.</a:t>
            </a:r>
          </a:p>
          <a:p>
            <a:r>
              <a:rPr lang="en-US" baseline="0" dirty="0" smtClean="0"/>
              <a:t>Benefits from improved language and IDE.</a:t>
            </a:r>
          </a:p>
          <a:p>
            <a:r>
              <a:rPr lang="en-US" baseline="0" dirty="0" smtClean="0"/>
              <a:t>Fascinating way to analyze code with code</a:t>
            </a: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8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Diagnostic with Code Fix</a:t>
            </a:r>
            <a:r>
              <a:rPr lang="en-US" baseline="0" dirty="0" smtClean="0"/>
              <a:t>: Custom Red Squiggles -&gt; empty catch blocks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11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programmers we often need to work with code we didn’t write.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programmers we often need to know something about the quality of someone else’s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6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intro [RoslynIntro.sln]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Microsoft.CodeAnalysis.Csharp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syntax tree class diagram [RoslynTreeViewer.sln]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syntax tree visualizer [RoslynTreeViewer.sln]</a:t>
            </a:r>
          </a:p>
          <a:p>
            <a:pPr marL="628650" lvl="1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euler9.cs and then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MainWindow.xaml.cs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A Visual Studio Extension [Synopsis.sln]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GameOfLifeTDD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good test solution)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SyntaxAnalyzer.cs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MembersByAccessModifier.cs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Another visualizer (arcs}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[RoslynExploration.sln]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D:\Projects\exploratory\RoslynExploration\RoslynExploration\TestClass.cs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Semantic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Analyzer.cs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MethodCalls.cs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ideas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Commented out code delete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block visualizer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5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all </a:t>
            </a:r>
            <a:r>
              <a:rPr lang="en-US" baseline="0" dirty="0" err="1" smtClean="0"/>
              <a:t>toolsmiths</a:t>
            </a:r>
            <a:r>
              <a:rPr lang="en-US" baseline="0" dirty="0" smtClean="0"/>
              <a:t>, lets </a:t>
            </a:r>
            <a:r>
              <a:rPr lang="en-US" baseline="0" smtClean="0"/>
              <a:t>go build some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5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programmers we often need to work with code we didn’t write.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programmers we often need to know something about the quality of someone else’s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Joke:</a:t>
            </a:r>
            <a:r>
              <a:rPr lang="en-US" baseline="0" dirty="0" smtClean="0"/>
              <a:t> 5 kids -&gt; software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6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 it is a compiler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it is a compiler with an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 have been black boxes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07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Compiler: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Who knows</a:t>
            </a:r>
            <a:r>
              <a:rPr lang="en-US" baseline="0" dirty="0" smtClean="0"/>
              <a:t> what language the C# compiler is written in?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Written in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Started development in the late 90s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According to Dustin Campbell,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Program Manager on C#, VB, Project Roslyn, the compilers are getting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hard to maintain.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hard to continue to update Visual Studio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6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-Compiler as a service is not visualstudio.com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</a:t>
            </a:r>
            <a:r>
              <a:rPr lang="en-US" dirty="0" err="1" smtClean="0"/>
              <a:t>ScriptCS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-</a:t>
            </a:r>
            <a:r>
              <a:rPr lang="en-US" baseline="0" dirty="0" smtClean="0"/>
              <a:t> strings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- </a:t>
            </a:r>
            <a:r>
              <a:rPr lang="en-US" baseline="0" dirty="0" err="1" smtClean="0"/>
              <a:t>DateTime.Now</a:t>
            </a:r>
            <a:r>
              <a:rPr lang="en-US" baseline="0" dirty="0" smtClean="0"/>
              <a:t> vs </a:t>
            </a:r>
            <a:r>
              <a:rPr lang="en-US" baseline="0" dirty="0" err="1" smtClean="0"/>
              <a:t>DateTime.UtcNow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Why was it created?      b. Why do we want a compiler with an API?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- Analysis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- Code Issues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- Code Generation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-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Refactorings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3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the Roslyn Solution</a:t>
            </a:r>
          </a:p>
          <a:p>
            <a:endParaRPr lang="en-US" dirty="0" smtClean="0"/>
          </a:p>
          <a:p>
            <a:r>
              <a:rPr lang="en-US" dirty="0" smtClean="0"/>
              <a:t>Andres did a demo at build where he added</a:t>
            </a:r>
            <a:r>
              <a:rPr lang="en-US" baseline="0" dirty="0" smtClean="0"/>
              <a:t> French quotes to the language on stage.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could add an unless keyword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Feature APIs are dependent on Visual Studio.</a:t>
            </a:r>
          </a:p>
          <a:p>
            <a:endParaRPr lang="en-US" dirty="0" smtClean="0"/>
          </a:p>
          <a:p>
            <a:r>
              <a:rPr lang="en-US" dirty="0" smtClean="0"/>
              <a:t>We are going to focus on the compiler API.</a:t>
            </a:r>
          </a:p>
          <a:p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Provides data structures for the syntactic and semantic aspects of the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4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the SDK Preview.</a:t>
            </a:r>
          </a:p>
          <a:p>
            <a:r>
              <a:rPr lang="en-US" dirty="0" smtClean="0"/>
              <a:t>The End User Preview</a:t>
            </a:r>
            <a:r>
              <a:rPr lang="en-US" baseline="0" dirty="0" smtClean="0"/>
              <a:t> gives you a new compiler.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9D915-134C-4937-B12F-EB20168E0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8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9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8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2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5710-A4B3-4985-BD7E-97BC974C6C8F}" type="datetimeFigureOut">
              <a:rPr lang="en-US" smtClean="0"/>
              <a:pPr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2E16B-E800-4C5B-B929-FCD5A36868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nl-NL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  <a:ea typeface="+mn-ea"/>
                <a:cs typeface="+mn-cs"/>
              </a:rPr>
              <a:t>C# Inception: </a:t>
            </a:r>
            <a:br>
              <a:rPr lang="nl-NL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  <a:ea typeface="+mn-ea"/>
                <a:cs typeface="+mn-cs"/>
              </a:rPr>
            </a:br>
            <a:r>
              <a:rPr lang="nl-NL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  <a:ea typeface="+mn-ea"/>
                <a:cs typeface="+mn-cs"/>
              </a:rPr>
              <a:t>Analyzing </a:t>
            </a:r>
            <a:r>
              <a:rPr lang="nl-NL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  <a:ea typeface="+mn-ea"/>
                <a:cs typeface="+mn-cs"/>
              </a:rPr>
              <a:t>.Net </a:t>
            </a:r>
            <a:r>
              <a:rPr lang="nl-NL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  <a:ea typeface="+mn-ea"/>
                <a:cs typeface="+mn-cs"/>
              </a:rPr>
              <a:t>Code With </a:t>
            </a:r>
            <a:r>
              <a:rPr lang="nl-NL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  <a:ea typeface="+mn-ea"/>
                <a:cs typeface="+mn-cs"/>
              </a:rPr>
              <a:t>Project Roslyn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Med Cn" pitchFamily="34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Potter / @</a:t>
            </a:r>
            <a:r>
              <a:rPr lang="en-US" dirty="0" err="1" smtClean="0"/>
              <a:t>pottereric</a:t>
            </a:r>
            <a:endParaRPr lang="en-US" dirty="0" smtClean="0"/>
          </a:p>
          <a:p>
            <a:r>
              <a:rPr lang="en-US" dirty="0" err="1" smtClean="0"/>
              <a:t>Aptera</a:t>
            </a:r>
            <a:r>
              <a:rPr lang="en-US" dirty="0" smtClean="0"/>
              <a:t>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838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</a:rPr>
              <a:t>INSTALLING THE ROSLYN SDK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Med C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838200" y="914400"/>
            <a:ext cx="8686800" cy="9144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HelveticaNeueLT Std Med Cn" pitchFamily="34" charset="0"/>
              </a:rPr>
              <a:t>INSTALL OPTIONS </a:t>
            </a:r>
            <a:endParaRPr lang="en-US" sz="31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2438400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Roslyn SDK</a:t>
            </a:r>
          </a:p>
          <a:p>
            <a:pPr marL="742950" lvl="1" indent="-285750"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Console Application</a:t>
            </a:r>
          </a:p>
          <a:p>
            <a:pPr marL="742950" lvl="1" indent="-285750"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Diagnostic with Code Fix</a:t>
            </a:r>
          </a:p>
          <a:p>
            <a:pPr marL="742950" lvl="1" indent="-285750"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Code Refactoring</a:t>
            </a:r>
          </a:p>
          <a:p>
            <a:pPr lvl="1"/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dirty="0" err="1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NuGet</a:t>
            </a: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800100" lvl="2" indent="-342900"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Microsoft.CodeAnalysis.*</a:t>
            </a:r>
          </a:p>
          <a:p>
            <a:pPr marL="457200" lvl="2"/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Visual Studio 2015</a:t>
            </a:r>
          </a:p>
          <a:p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838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</a:rPr>
              <a:t>DIGGING INTO THE COMPILER API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Med C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838200" y="914400"/>
            <a:ext cx="8686800" cy="9144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HelveticaNeueLT Std Med Cn" pitchFamily="34" charset="0"/>
              </a:rPr>
              <a:t>CODE ANALYSIS </a:t>
            </a:r>
            <a:endParaRPr lang="en-US" sz="31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2438400"/>
            <a:ext cx="708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Analyze Code</a:t>
            </a:r>
          </a:p>
          <a:p>
            <a:pPr>
              <a:buSzPct val="100000"/>
            </a:pP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285750" indent="-28575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Visualize Code</a:t>
            </a:r>
          </a:p>
          <a:p>
            <a:pPr marL="285750" indent="-285750">
              <a:buBlip>
                <a:blip r:embed="rId3"/>
              </a:buBlip>
            </a:pP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Refactor Code</a:t>
            </a:r>
          </a:p>
          <a:p>
            <a:pPr marL="342900" lvl="1" indent="-342900">
              <a:buBlip>
                <a:blip r:embed="rId3"/>
              </a:buBlip>
            </a:pP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285750" indent="-285750">
              <a:buBlip>
                <a:blip r:embed="rId3"/>
              </a:buBlip>
            </a:pP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In the same way that unit test’s allow us to test code with </a:t>
            </a:r>
            <a:r>
              <a:rPr lang="en-US" dirty="0" smtClean="0">
                <a:solidFill>
                  <a:schemeClr val="bg1"/>
                </a:solidFill>
              </a:rPr>
              <a:t>code, </a:t>
            </a:r>
            <a:r>
              <a:rPr lang="en-US" dirty="0">
                <a:solidFill>
                  <a:schemeClr val="bg1"/>
                </a:solidFill>
              </a:rPr>
              <a:t>Roslyn allows us to understand code with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838200" y="914400"/>
            <a:ext cx="8686800" cy="9144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HelveticaNeueLT Std Med Cn" pitchFamily="34" charset="0"/>
              </a:rPr>
              <a:t>TREE STRUCTURE </a:t>
            </a:r>
            <a:endParaRPr lang="en-US" sz="31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2438400"/>
            <a:ext cx="708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dirty="0" err="1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SyntaxTree</a:t>
            </a: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742950" lvl="1" indent="-285750">
              <a:buBlip>
                <a:blip r:embed="rId3"/>
              </a:buBlip>
            </a:pPr>
            <a:r>
              <a:rPr lang="en-US" dirty="0" err="1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SyntaxNodes</a:t>
            </a: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742950" lvl="1" indent="-285750">
              <a:buBlip>
                <a:blip r:embed="rId3"/>
              </a:buBlip>
            </a:pPr>
            <a:r>
              <a:rPr lang="en-US" dirty="0" err="1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SyntaxTokens</a:t>
            </a: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742950" lvl="1" indent="-285750">
              <a:buBlip>
                <a:blip r:embed="rId3"/>
              </a:buBlip>
            </a:pPr>
            <a:r>
              <a:rPr lang="en-US" dirty="0" err="1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SyntaxTrivia</a:t>
            </a: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0" lvl="1"/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</a:rPr>
              <a:t>SAMPLES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Med C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838200" y="914400"/>
            <a:ext cx="8686800" cy="9144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HelveticaNeueLT Std Med Cn" pitchFamily="34" charset="0"/>
              </a:rPr>
              <a:t>Demos</a:t>
            </a:r>
            <a:endParaRPr lang="en-US" sz="31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24384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Getting the access modifier information for all class members.</a:t>
            </a:r>
          </a:p>
          <a:p>
            <a:pPr marL="285750" indent="-285750">
              <a:buBlip>
                <a:blip r:embed="rId3"/>
              </a:buBlip>
            </a:pP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Getting location information for all method calls.</a:t>
            </a:r>
          </a:p>
          <a:p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4125"/>
            <a:ext cx="8229600" cy="4158113"/>
          </a:xfrm>
        </p:spPr>
      </p:pic>
    </p:spTree>
    <p:extLst>
      <p:ext uri="{BB962C8B-B14F-4D97-AF65-F5344CB8AC3E}">
        <p14:creationId xmlns:p14="http://schemas.microsoft.com/office/powerpoint/2010/main" val="15303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838200" y="914400"/>
            <a:ext cx="86868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HelveticaNeueLT Std Med Cn" pitchFamily="34" charset="0"/>
              </a:rPr>
              <a:t>Q: WHAT IS THE COOLEST THING ABOUT ROSLYN?</a:t>
            </a:r>
            <a:endParaRPr lang="en-US" sz="31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32004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CBC19"/>
                </a:solidFill>
                <a:latin typeface="Helvetica Narrow" pitchFamily="34" charset="0"/>
                <a:cs typeface="Arial" pitchFamily="34" charset="0"/>
              </a:rPr>
              <a:t>A: What you and I will do with it!</a:t>
            </a:r>
          </a:p>
        </p:txBody>
      </p:sp>
    </p:spTree>
    <p:extLst>
      <p:ext uri="{BB962C8B-B14F-4D97-AF65-F5344CB8AC3E}">
        <p14:creationId xmlns:p14="http://schemas.microsoft.com/office/powerpoint/2010/main" val="26138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HelveticaNeueLT Std Med Cn" pitchFamily="34" charset="0"/>
              </a:rPr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4" y="1683672"/>
            <a:ext cx="7688926" cy="44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</a:rPr>
              <a:t>QUESTIONS?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Med C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838200" y="914400"/>
            <a:ext cx="8686800" cy="9144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HelveticaNeueLT Std Med Cn" pitchFamily="34" charset="0"/>
              </a:rPr>
              <a:t>Thank you</a:t>
            </a:r>
            <a:endParaRPr lang="en-US" sz="31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438400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The code will be up on GitHub at GitHub.com/</a:t>
            </a:r>
            <a:r>
              <a:rPr lang="en-US" dirty="0" err="1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Pottereric</a:t>
            </a: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I’ll blog about the details of creating a Diagnostic at Humbletoolsmith.com</a:t>
            </a: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342900" lvl="1" indent="-342900">
              <a:buBlip>
                <a:blip r:embed="rId3"/>
              </a:buBlip>
            </a:pP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285750" indent="-285750">
              <a:buBlip>
                <a:blip r:embed="rId3"/>
              </a:buBlip>
            </a:pP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</a:rPr>
              <a:t>WHAT IS ROSLYN?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Med C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NeueLT Std Med Cn" pitchFamily="34" charset="0"/>
              </a:rPr>
              <a:t>Traditional Compilers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3216898"/>
            <a:ext cx="8229600" cy="1292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5791200"/>
            <a:ext cx="5311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chemeClr val="bg1"/>
                </a:solidFill>
              </a:rPr>
              <a:t>* Image from </a:t>
            </a:r>
            <a:r>
              <a:rPr lang="en-US" sz="1400" dirty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http://</a:t>
            </a:r>
            <a:r>
              <a:rPr lang="en-US" sz="1400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msdn.microsoft.com/en-us/vstudio/roslyn.aspx</a:t>
            </a:r>
            <a:endParaRPr lang="en-US" sz="1400" dirty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HelveticaNeueLT Std Med Cn" pitchFamily="34" charset="0"/>
              </a:rPr>
              <a:t>Roslyn</a:t>
            </a:r>
            <a:endParaRPr lang="en-US" sz="4000" b="1" dirty="0">
              <a:solidFill>
                <a:schemeClr val="bg1"/>
              </a:solidFill>
              <a:latin typeface="HelveticaNeueLT Std Med Cn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556345"/>
            <a:ext cx="8229600" cy="2613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5791200"/>
            <a:ext cx="5311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chemeClr val="bg1"/>
                </a:solidFill>
              </a:rPr>
              <a:t>* Image from </a:t>
            </a:r>
            <a:r>
              <a:rPr lang="en-US" sz="1400" dirty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http://</a:t>
            </a:r>
            <a:r>
              <a:rPr lang="en-US" sz="1400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msdn.microsoft.com/en-us/vstudio/roslyn.aspx</a:t>
            </a:r>
            <a:endParaRPr lang="en-US" sz="1400" dirty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838200" y="914400"/>
            <a:ext cx="8686800" cy="9144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HelveticaNeueLT Std Med Cn" pitchFamily="34" charset="0"/>
              </a:rPr>
              <a:t>ROSLYN </a:t>
            </a:r>
            <a:endParaRPr lang="en-US" sz="3100" b="1" dirty="0">
              <a:solidFill>
                <a:srgbClr val="FFC000"/>
              </a:solidFill>
              <a:latin typeface="HelveticaNeueLT Std Med Cn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2438400"/>
            <a:ext cx="708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Languages: C# and VB</a:t>
            </a:r>
          </a:p>
          <a:p>
            <a:pPr>
              <a:buSzPct val="100000"/>
            </a:pP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285750" indent="-28575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Compiler as a service? Yes and No</a:t>
            </a:r>
          </a:p>
          <a:p>
            <a:pPr marL="285750" indent="-285750">
              <a:buBlip>
                <a:blip r:embed="rId3"/>
              </a:buBlip>
            </a:pP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Used in </a:t>
            </a:r>
            <a:r>
              <a:rPr lang="en-US" dirty="0" err="1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ScriptCS</a:t>
            </a: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0" lvl="1"/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  <a:p>
            <a:pPr marL="342900" lvl="1" indent="-342900">
              <a:buBlip>
                <a:blip r:embed="rId3"/>
              </a:buBlip>
            </a:pP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Used by </a:t>
            </a:r>
            <a:r>
              <a:rPr lang="en-US" dirty="0" err="1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ASP.Net</a:t>
            </a:r>
            <a:r>
              <a:rPr lang="en-US" dirty="0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Helvetica Narrow" pitchFamily="34" charset="0"/>
                <a:cs typeface="Arial" pitchFamily="34" charset="0"/>
              </a:rPr>
              <a:t>vNext</a:t>
            </a:r>
            <a:endParaRPr lang="en-US" dirty="0" smtClean="0">
              <a:solidFill>
                <a:schemeClr val="bg1"/>
              </a:solidFill>
              <a:latin typeface="Helvetica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9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https://github.com/dotnet/roslyn</a:t>
            </a:r>
          </a:p>
        </p:txBody>
      </p:sp>
    </p:spTree>
    <p:extLst>
      <p:ext uri="{BB962C8B-B14F-4D97-AF65-F5344CB8AC3E}">
        <p14:creationId xmlns:p14="http://schemas.microsoft.com/office/powerpoint/2010/main" val="37276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LT Std Med Cn" pitchFamily="34" charset="0"/>
              </a:rPr>
              <a:t>A BRIEF TOUR OF THE API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LT Std Med C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API Layers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alex-api-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41764"/>
            <a:ext cx="704658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4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12023</TotalTime>
  <Words>617</Words>
  <Application>Microsoft Office PowerPoint</Application>
  <PresentationFormat>On-screen Show (4:3)</PresentationFormat>
  <Paragraphs>146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 Narrow</vt:lpstr>
      <vt:lpstr>HelveticaNeueLT Std Med Cn</vt:lpstr>
      <vt:lpstr>Office Theme</vt:lpstr>
      <vt:lpstr>C# Inception:  Analyzing .Net Code With Project Roslyn</vt:lpstr>
      <vt:lpstr>BIO</vt:lpstr>
      <vt:lpstr>PowerPoint Presentation</vt:lpstr>
      <vt:lpstr>Traditional Compilers</vt:lpstr>
      <vt:lpstr>Roslyn</vt:lpstr>
      <vt:lpstr>ROSLYN </vt:lpstr>
      <vt:lpstr>Open Source</vt:lpstr>
      <vt:lpstr>PowerPoint Presentation</vt:lpstr>
      <vt:lpstr>API Layers</vt:lpstr>
      <vt:lpstr>PowerPoint Presentation</vt:lpstr>
      <vt:lpstr>INSTALL OPTIONS </vt:lpstr>
      <vt:lpstr>PowerPoint Presentation</vt:lpstr>
      <vt:lpstr>CODE ANALYSIS </vt:lpstr>
      <vt:lpstr>PowerPoint Presentation</vt:lpstr>
      <vt:lpstr>TREE STRUCTURE </vt:lpstr>
      <vt:lpstr>PowerPoint Presentation</vt:lpstr>
      <vt:lpstr>Demos</vt:lpstr>
      <vt:lpstr>PowerPoint Presentation</vt:lpstr>
      <vt:lpstr>Q: WHAT IS THE COOLEST THING ABOUT ROSLYN?</vt:lpstr>
      <vt:lpstr>PowerPoint Presentation</vt:lpstr>
      <vt:lpstr>Thank you</vt:lpstr>
    </vt:vector>
  </TitlesOfParts>
  <Company>Aptera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Ray Harvey</dc:creator>
  <cp:lastModifiedBy>Eric Potter</cp:lastModifiedBy>
  <cp:revision>117</cp:revision>
  <dcterms:created xsi:type="dcterms:W3CDTF">2010-12-08T01:34:19Z</dcterms:created>
  <dcterms:modified xsi:type="dcterms:W3CDTF">2015-05-01T19:12:32Z</dcterms:modified>
</cp:coreProperties>
</file>