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52" d="100"/>
          <a:sy n="52" d="100"/>
        </p:scale>
        <p:origin x="58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23-Jan-23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23-Jan-23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23-Jan-23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23-Jan-23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23-Jan-23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23-Jan-23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23-Jan-23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23-Jan-23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23-Jan-23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23-Jan-23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23-Jan-23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23-Jan-23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23-Jan-23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23-Jan-23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23-Jan-23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23-Jan-23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23-Jan-23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23-Jan-23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47836" y="989013"/>
            <a:ext cx="8791575" cy="2387600"/>
          </a:xfrm>
        </p:spPr>
        <p:txBody>
          <a:bodyPr/>
          <a:lstStyle/>
          <a:p>
            <a:r>
              <a:rPr lang="en-US" dirty="0" smtClean="0">
                <a:solidFill>
                  <a:schemeClr val="bg1"/>
                </a:solidFill>
              </a:rPr>
              <a:t>PROJECT TITLE : BLAZE DEMO</a:t>
            </a:r>
            <a:endParaRPr lang="en-US" dirty="0">
              <a:solidFill>
                <a:schemeClr val="bg1"/>
              </a:solidFill>
            </a:endParaRPr>
          </a:p>
        </p:txBody>
      </p:sp>
      <p:sp>
        <p:nvSpPr>
          <p:cNvPr id="3" name="Subtitle 2"/>
          <p:cNvSpPr>
            <a:spLocks noGrp="1"/>
          </p:cNvSpPr>
          <p:nvPr>
            <p:ph type="subTitle" idx="1"/>
          </p:nvPr>
        </p:nvSpPr>
        <p:spPr>
          <a:xfrm>
            <a:off x="6772274" y="3986213"/>
            <a:ext cx="10086976" cy="2109788"/>
          </a:xfrm>
        </p:spPr>
        <p:txBody>
          <a:bodyPr>
            <a:normAutofit lnSpcReduction="10000"/>
          </a:bodyPr>
          <a:lstStyle/>
          <a:p>
            <a:r>
              <a:rPr lang="en-US" dirty="0" smtClean="0">
                <a:solidFill>
                  <a:schemeClr val="bg1"/>
                </a:solidFill>
              </a:rPr>
              <a:t>      </a:t>
            </a:r>
            <a:r>
              <a:rPr lang="en-US" sz="2400" dirty="0" smtClean="0">
                <a:solidFill>
                  <a:schemeClr val="bg1"/>
                </a:solidFill>
              </a:rPr>
              <a:t>BATCH NO: 7426 </a:t>
            </a:r>
          </a:p>
          <a:p>
            <a:r>
              <a:rPr lang="en-US" sz="2400" dirty="0">
                <a:solidFill>
                  <a:schemeClr val="bg1"/>
                </a:solidFill>
              </a:rPr>
              <a:t> </a:t>
            </a:r>
            <a:r>
              <a:rPr lang="en-US" sz="2400" dirty="0" smtClean="0">
                <a:solidFill>
                  <a:schemeClr val="bg1"/>
                </a:solidFill>
              </a:rPr>
              <a:t>            BY                                 </a:t>
            </a:r>
          </a:p>
          <a:p>
            <a:r>
              <a:rPr lang="en-US" sz="2400" dirty="0" smtClean="0">
                <a:solidFill>
                  <a:schemeClr val="bg1"/>
                </a:solidFill>
              </a:rPr>
              <a:t>      POTTRI SELVAM V</a:t>
            </a:r>
          </a:p>
          <a:p>
            <a:r>
              <a:rPr lang="en-US" dirty="0">
                <a:solidFill>
                  <a:schemeClr val="bg1"/>
                </a:solidFill>
              </a:rPr>
              <a:t> </a:t>
            </a:r>
            <a:r>
              <a:rPr lang="en-US" dirty="0" smtClean="0">
                <a:solidFill>
                  <a:schemeClr val="bg1"/>
                </a:solidFill>
              </a:rPr>
              <a:t>                                   </a:t>
            </a:r>
            <a:endParaRPr lang="en-US" dirty="0">
              <a:solidFill>
                <a:schemeClr val="bg1"/>
              </a:solidFill>
            </a:endParaRPr>
          </a:p>
        </p:txBody>
      </p:sp>
    </p:spTree>
    <p:extLst>
      <p:ext uri="{BB962C8B-B14F-4D97-AF65-F5344CB8AC3E}">
        <p14:creationId xmlns:p14="http://schemas.microsoft.com/office/powerpoint/2010/main" val="2715379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0963" y="2618768"/>
            <a:ext cx="9905998" cy="1095982"/>
          </a:xfrm>
        </p:spPr>
        <p:txBody>
          <a:bodyPr>
            <a:normAutofit fontScale="90000"/>
          </a:bodyPr>
          <a:lstStyle/>
          <a:p>
            <a:r>
              <a:rPr lang="en-US" dirty="0" smtClean="0"/>
              <a:t>                     </a:t>
            </a:r>
            <a:r>
              <a:rPr lang="en-US" b="1" dirty="0" smtClean="0">
                <a:solidFill>
                  <a:schemeClr val="bg1"/>
                </a:solidFill>
              </a:rPr>
              <a:t>CONCEPTS USED</a:t>
            </a:r>
            <a:r>
              <a:rPr lang="en-US" dirty="0" smtClean="0"/>
              <a:t/>
            </a:r>
            <a:br>
              <a:rPr lang="en-US" dirty="0" smtClean="0"/>
            </a:br>
            <a:r>
              <a:rPr lang="en-US" dirty="0">
                <a:solidFill>
                  <a:schemeClr val="bg1"/>
                </a:solidFill>
              </a:rPr>
              <a:t/>
            </a:r>
            <a:br>
              <a:rPr lang="en-US" dirty="0">
                <a:solidFill>
                  <a:schemeClr val="bg1"/>
                </a:solidFill>
              </a:rPr>
            </a:br>
            <a:r>
              <a:rPr lang="en-US" dirty="0" smtClean="0">
                <a:solidFill>
                  <a:schemeClr val="bg1"/>
                </a:solidFill>
              </a:rPr>
              <a:t>LOCATORS</a:t>
            </a:r>
            <a:br>
              <a:rPr lang="en-US" dirty="0" smtClean="0">
                <a:solidFill>
                  <a:schemeClr val="bg1"/>
                </a:solidFill>
              </a:rPr>
            </a:br>
            <a:r>
              <a:rPr lang="en-US" dirty="0">
                <a:solidFill>
                  <a:schemeClr val="bg1"/>
                </a:solidFill>
              </a:rPr>
              <a:t> </a:t>
            </a:r>
            <a:r>
              <a:rPr lang="en-US" dirty="0" smtClean="0">
                <a:solidFill>
                  <a:schemeClr val="bg1"/>
                </a:solidFill>
              </a:rPr>
              <a:t>    </a:t>
            </a:r>
            <a:r>
              <a:rPr lang="en-US" sz="2700" dirty="0" err="1">
                <a:solidFill>
                  <a:schemeClr val="bg1"/>
                </a:solidFill>
              </a:rPr>
              <a:t>Locators</a:t>
            </a:r>
            <a:r>
              <a:rPr lang="en-US" sz="2700" dirty="0">
                <a:solidFill>
                  <a:schemeClr val="bg1"/>
                </a:solidFill>
              </a:rPr>
              <a:t> are basically </a:t>
            </a:r>
            <a:r>
              <a:rPr lang="en-US" sz="2700" b="1" dirty="0">
                <a:solidFill>
                  <a:schemeClr val="bg1"/>
                </a:solidFill>
              </a:rPr>
              <a:t>the HTML attributes of a web element</a:t>
            </a:r>
            <a:r>
              <a:rPr lang="en-US" sz="2700" dirty="0">
                <a:solidFill>
                  <a:schemeClr val="bg1"/>
                </a:solidFill>
              </a:rPr>
              <a:t>. They help identify unique web elements on a page and command testing frameworks, such as Selenium WebDriver, to perform the action on those elements. Locators are also known as </a:t>
            </a:r>
            <a:r>
              <a:rPr lang="en-US" sz="2700" dirty="0" err="1" smtClean="0">
                <a:solidFill>
                  <a:schemeClr val="bg1"/>
                </a:solidFill>
              </a:rPr>
              <a:t>selectorS</a:t>
            </a:r>
            <a:r>
              <a:rPr lang="en-US" dirty="0" smtClean="0">
                <a:solidFill>
                  <a:schemeClr val="bg1"/>
                </a:solidFill>
              </a:rPr>
              <a:t/>
            </a:r>
            <a:br>
              <a:rPr lang="en-US" dirty="0" smtClean="0">
                <a:solidFill>
                  <a:schemeClr val="bg1"/>
                </a:solidFill>
              </a:rPr>
            </a:br>
            <a:r>
              <a:rPr lang="en-US" dirty="0">
                <a:solidFill>
                  <a:schemeClr val="bg1"/>
                </a:solidFill>
              </a:rPr>
              <a:t/>
            </a:r>
            <a:br>
              <a:rPr lang="en-US" dirty="0">
                <a:solidFill>
                  <a:schemeClr val="bg1"/>
                </a:solidFill>
              </a:rPr>
            </a:br>
            <a:r>
              <a:rPr lang="en-US" dirty="0" smtClean="0">
                <a:solidFill>
                  <a:schemeClr val="bg1"/>
                </a:solidFill>
              </a:rPr>
              <a:t>XPATH</a:t>
            </a:r>
            <a:br>
              <a:rPr lang="en-US" dirty="0" smtClean="0">
                <a:solidFill>
                  <a:schemeClr val="bg1"/>
                </a:solidFill>
              </a:rPr>
            </a:br>
            <a:r>
              <a:rPr lang="en-US" sz="2700" dirty="0">
                <a:solidFill>
                  <a:schemeClr val="bg1"/>
                </a:solidFill>
              </a:rPr>
              <a:t> </a:t>
            </a:r>
            <a:r>
              <a:rPr lang="en-US" sz="2700" dirty="0" smtClean="0">
                <a:solidFill>
                  <a:schemeClr val="bg1"/>
                </a:solidFill>
              </a:rPr>
              <a:t>    </a:t>
            </a:r>
            <a:r>
              <a:rPr lang="en-US" sz="2700" dirty="0" err="1">
                <a:solidFill>
                  <a:schemeClr val="bg1"/>
                </a:solidFill>
              </a:rPr>
              <a:t>XPath</a:t>
            </a:r>
            <a:r>
              <a:rPr lang="en-US" sz="2700" dirty="0">
                <a:solidFill>
                  <a:schemeClr val="bg1"/>
                </a:solidFill>
              </a:rPr>
              <a:t> is </a:t>
            </a:r>
            <a:r>
              <a:rPr lang="en-US" sz="2700" b="1" dirty="0">
                <a:solidFill>
                  <a:schemeClr val="bg1"/>
                </a:solidFill>
              </a:rPr>
              <a:t>a Selenium technique to navigate through a page's HTML structure</a:t>
            </a:r>
            <a:r>
              <a:rPr lang="en-US" sz="2700" dirty="0">
                <a:solidFill>
                  <a:schemeClr val="bg1"/>
                </a:solidFill>
              </a:rPr>
              <a:t>. It enables testers to navigate through any document's XML structure, which can be used on both HTML and XML documents</a:t>
            </a:r>
          </a:p>
        </p:txBody>
      </p:sp>
    </p:spTree>
    <p:extLst>
      <p:ext uri="{BB962C8B-B14F-4D97-AF65-F5344CB8AC3E}">
        <p14:creationId xmlns:p14="http://schemas.microsoft.com/office/powerpoint/2010/main" val="3591861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5763232"/>
          </a:xfrm>
        </p:spPr>
        <p:txBody>
          <a:bodyPr>
            <a:normAutofit/>
          </a:bodyPr>
          <a:lstStyle/>
          <a:p>
            <a:r>
              <a:rPr lang="en-US" dirty="0" smtClean="0"/>
              <a:t>                       COLLECTIONS</a:t>
            </a:r>
            <a:br>
              <a:rPr lang="en-US" dirty="0" smtClean="0"/>
            </a:br>
            <a:r>
              <a:rPr lang="en-US" dirty="0"/>
              <a:t> </a:t>
            </a:r>
            <a:r>
              <a:rPr lang="en-US" dirty="0" smtClean="0"/>
              <a:t/>
            </a:r>
            <a:br>
              <a:rPr lang="en-US" dirty="0" smtClean="0"/>
            </a:br>
            <a:r>
              <a:rPr lang="en-US" dirty="0"/>
              <a:t> </a:t>
            </a:r>
            <a:r>
              <a:rPr lang="en-US" dirty="0" smtClean="0"/>
              <a:t>    </a:t>
            </a:r>
            <a:r>
              <a:rPr lang="en-US" dirty="0"/>
              <a:t>A </a:t>
            </a:r>
            <a:r>
              <a:rPr lang="en-US" sz="2700" dirty="0"/>
              <a:t>collection is </a:t>
            </a:r>
            <a:r>
              <a:rPr lang="en-US" sz="2700" b="1" dirty="0"/>
              <a:t>an object that represents a group of individual objects represented as a single unit</a:t>
            </a:r>
            <a:r>
              <a:rPr lang="en-US" sz="2700" dirty="0"/>
              <a:t>. Collection is a dynamic array where we can add elements and reduce </a:t>
            </a:r>
            <a:r>
              <a:rPr lang="en-US" sz="2700" dirty="0" smtClean="0"/>
              <a:t>elements</a:t>
            </a:r>
            <a:r>
              <a:rPr lang="en-US" dirty="0" smtClean="0"/>
              <a:t/>
            </a:r>
            <a:br>
              <a:rPr lang="en-US" dirty="0" smtClean="0"/>
            </a:br>
            <a:r>
              <a:rPr lang="en-US" dirty="0"/>
              <a:t/>
            </a:r>
            <a:br>
              <a:rPr lang="en-US" dirty="0"/>
            </a:br>
            <a:r>
              <a:rPr lang="en-US" dirty="0" smtClean="0"/>
              <a:t>     </a:t>
            </a:r>
            <a:endParaRPr lang="en-US" sz="2700" dirty="0"/>
          </a:p>
        </p:txBody>
      </p:sp>
    </p:spTree>
    <p:extLst>
      <p:ext uri="{BB962C8B-B14F-4D97-AF65-F5344CB8AC3E}">
        <p14:creationId xmlns:p14="http://schemas.microsoft.com/office/powerpoint/2010/main" val="1857500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4048732"/>
          </a:xfrm>
        </p:spPr>
        <p:txBody>
          <a:bodyPr>
            <a:normAutofit/>
          </a:bodyPr>
          <a:lstStyle/>
          <a:p>
            <a:r>
              <a:rPr lang="en-US" dirty="0" smtClean="0">
                <a:solidFill>
                  <a:schemeClr val="bg1"/>
                </a:solidFill>
              </a:rPr>
              <a:t>                         </a:t>
            </a:r>
            <a:r>
              <a:rPr lang="en-US" b="1" dirty="0" smtClean="0">
                <a:solidFill>
                  <a:schemeClr val="bg1"/>
                </a:solidFill>
              </a:rPr>
              <a:t>VALIDATIONS</a:t>
            </a:r>
            <a:r>
              <a:rPr lang="en-US" dirty="0" smtClean="0"/>
              <a:t/>
            </a:r>
            <a:br>
              <a:rPr lang="en-US" dirty="0" smtClean="0"/>
            </a:br>
            <a:r>
              <a:rPr lang="en-US" sz="2800" dirty="0">
                <a:solidFill>
                  <a:schemeClr val="bg1"/>
                </a:solidFill>
              </a:rPr>
              <a:t/>
            </a:r>
            <a:br>
              <a:rPr lang="en-US" sz="2800" dirty="0">
                <a:solidFill>
                  <a:schemeClr val="bg1"/>
                </a:solidFill>
              </a:rPr>
            </a:br>
            <a:r>
              <a:rPr lang="en-US" sz="2800" dirty="0" smtClean="0">
                <a:solidFill>
                  <a:schemeClr val="bg1"/>
                </a:solidFill>
              </a:rPr>
              <a:t/>
            </a:r>
            <a:br>
              <a:rPr lang="en-US" sz="2800" dirty="0" smtClean="0">
                <a:solidFill>
                  <a:schemeClr val="bg1"/>
                </a:solidFill>
              </a:rPr>
            </a:br>
            <a:r>
              <a:rPr lang="en-US" sz="2800" dirty="0">
                <a:solidFill>
                  <a:schemeClr val="bg1"/>
                </a:solidFill>
              </a:rPr>
              <a:t> </a:t>
            </a:r>
            <a:r>
              <a:rPr lang="en-US" sz="2800" dirty="0" smtClean="0">
                <a:solidFill>
                  <a:schemeClr val="bg1"/>
                </a:solidFill>
              </a:rPr>
              <a:t>1. </a:t>
            </a:r>
            <a:r>
              <a:rPr lang="en-US" sz="2800" dirty="0" err="1" smtClean="0">
                <a:solidFill>
                  <a:schemeClr val="bg1"/>
                </a:solidFill>
              </a:rPr>
              <a:t>ChEcking</a:t>
            </a:r>
            <a:r>
              <a:rPr lang="en-US" sz="2800" dirty="0" smtClean="0">
                <a:solidFill>
                  <a:schemeClr val="bg1"/>
                </a:solidFill>
              </a:rPr>
              <a:t> title of the page</a:t>
            </a:r>
            <a:br>
              <a:rPr lang="en-US" sz="2800" dirty="0" smtClean="0">
                <a:solidFill>
                  <a:schemeClr val="bg1"/>
                </a:solidFill>
              </a:rPr>
            </a:br>
            <a:r>
              <a:rPr lang="en-US" sz="2800" dirty="0" smtClean="0">
                <a:solidFill>
                  <a:schemeClr val="bg1"/>
                </a:solidFill>
              </a:rPr>
              <a:t> 2. purchasing a ticket through  </a:t>
            </a:r>
            <a:r>
              <a:rPr lang="en-US" sz="2800" dirty="0" err="1" smtClean="0">
                <a:solidFill>
                  <a:schemeClr val="bg1"/>
                </a:solidFill>
              </a:rPr>
              <a:t>blazedemo</a:t>
            </a:r>
            <a:r>
              <a:rPr lang="en-US" sz="2800" dirty="0" smtClean="0">
                <a:solidFill>
                  <a:schemeClr val="bg1"/>
                </a:solidFill>
              </a:rPr>
              <a:t/>
            </a:r>
            <a:br>
              <a:rPr lang="en-US" sz="2800" dirty="0" smtClean="0">
                <a:solidFill>
                  <a:schemeClr val="bg1"/>
                </a:solidFill>
              </a:rPr>
            </a:br>
            <a:r>
              <a:rPr lang="en-US" sz="2800" dirty="0" smtClean="0">
                <a:solidFill>
                  <a:schemeClr val="bg1"/>
                </a:solidFill>
              </a:rPr>
              <a:t> 3. total number of hyperlinks and images print in   console</a:t>
            </a:r>
            <a:r>
              <a:rPr lang="en-US" sz="2800" dirty="0">
                <a:solidFill>
                  <a:schemeClr val="bg1"/>
                </a:solidFill>
              </a:rPr>
              <a:t/>
            </a:r>
            <a:br>
              <a:rPr lang="en-US" sz="2800" dirty="0">
                <a:solidFill>
                  <a:schemeClr val="bg1"/>
                </a:solidFill>
              </a:rPr>
            </a:br>
            <a:endParaRPr lang="en-US" sz="2800" dirty="0">
              <a:solidFill>
                <a:schemeClr val="bg1"/>
              </a:solidFill>
            </a:endParaRPr>
          </a:p>
        </p:txBody>
      </p:sp>
    </p:spTree>
    <p:extLst>
      <p:ext uri="{BB962C8B-B14F-4D97-AF65-F5344CB8AC3E}">
        <p14:creationId xmlns:p14="http://schemas.microsoft.com/office/powerpoint/2010/main" val="2948551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500" y="885218"/>
            <a:ext cx="11771311" cy="4524982"/>
          </a:xfrm>
        </p:spPr>
        <p:txBody>
          <a:bodyPr/>
          <a:lstStyle/>
          <a:p>
            <a:r>
              <a:rPr lang="en-US" b="1" dirty="0" smtClean="0">
                <a:latin typeface="Algerian" panose="04020705040A02060702" pitchFamily="82" charset="0"/>
              </a:rPr>
              <a:t>Thank you</a:t>
            </a:r>
            <a:endParaRPr lang="en-US" b="1" dirty="0">
              <a:latin typeface="Algerian" panose="04020705040A02060702" pitchFamily="82" charset="0"/>
            </a:endParaRPr>
          </a:p>
        </p:txBody>
      </p:sp>
    </p:spTree>
    <p:extLst>
      <p:ext uri="{BB962C8B-B14F-4D97-AF65-F5344CB8AC3E}">
        <p14:creationId xmlns:p14="http://schemas.microsoft.com/office/powerpoint/2010/main" val="2416925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9524" y="-896937"/>
            <a:ext cx="8791575" cy="2387600"/>
          </a:xfrm>
        </p:spPr>
        <p:txBody>
          <a:bodyPr/>
          <a:lstStyle/>
          <a:p>
            <a:r>
              <a:rPr lang="en-US" b="1" dirty="0" smtClean="0"/>
              <a:t>AGENDA</a:t>
            </a:r>
            <a:endParaRPr lang="en-US" b="1" dirty="0"/>
          </a:p>
        </p:txBody>
      </p:sp>
      <p:sp>
        <p:nvSpPr>
          <p:cNvPr id="3" name="Subtitle 2"/>
          <p:cNvSpPr>
            <a:spLocks noGrp="1"/>
          </p:cNvSpPr>
          <p:nvPr>
            <p:ph type="subTitle" idx="1"/>
          </p:nvPr>
        </p:nvSpPr>
        <p:spPr>
          <a:xfrm>
            <a:off x="1914524" y="1490662"/>
            <a:ext cx="10277476" cy="4452938"/>
          </a:xfrm>
        </p:spPr>
        <p:txBody>
          <a:bodyPr>
            <a:normAutofit/>
          </a:bodyPr>
          <a:lstStyle/>
          <a:p>
            <a:pPr marL="342900" indent="-342900">
              <a:buFont typeface="Arial" panose="020B0604020202020204" pitchFamily="34" charset="0"/>
              <a:buChar char="•"/>
            </a:pPr>
            <a:r>
              <a:rPr lang="en-US" dirty="0" smtClean="0">
                <a:solidFill>
                  <a:schemeClr val="bg1"/>
                </a:solidFill>
                <a:latin typeface="Arial" panose="020B0604020202020204" pitchFamily="34" charset="0"/>
                <a:cs typeface="Arial" panose="020B0604020202020204" pitchFamily="34" charset="0"/>
              </a:rPr>
              <a:t>MANUAL TESTING</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        FRS</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        TEST CASE</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         BUG REPORT</a:t>
            </a:r>
          </a:p>
          <a:p>
            <a:pPr marL="342900" indent="-342900">
              <a:buFont typeface="Arial" panose="020B0604020202020204" pitchFamily="34" charset="0"/>
              <a:buChar char="•"/>
            </a:pPr>
            <a:r>
              <a:rPr lang="en-US" dirty="0" smtClean="0">
                <a:solidFill>
                  <a:schemeClr val="bg1"/>
                </a:solidFill>
                <a:latin typeface="Arial" panose="020B0604020202020204" pitchFamily="34" charset="0"/>
                <a:cs typeface="Arial" panose="020B0604020202020204" pitchFamily="34" charset="0"/>
              </a:rPr>
              <a:t>AUTOMATION TESTING</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           ECLLIPSE IDE VERSION</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           AUTOMATION TOOLS-SELENIUM WEB DRIVER    </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           PLUG IN - CHROPATH</a:t>
            </a:r>
          </a:p>
          <a:p>
            <a:endParaRPr lang="en-US"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65543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1774" y="-820737"/>
            <a:ext cx="8791575" cy="2387600"/>
          </a:xfrm>
        </p:spPr>
        <p:txBody>
          <a:bodyPr/>
          <a:lstStyle/>
          <a:p>
            <a:r>
              <a:rPr lang="en-US" dirty="0" smtClean="0">
                <a:solidFill>
                  <a:schemeClr val="bg1"/>
                </a:solidFill>
              </a:rPr>
              <a:t>CONCEPT IMPLEMENTED</a:t>
            </a:r>
            <a:endParaRPr lang="en-US" dirty="0">
              <a:solidFill>
                <a:schemeClr val="bg1"/>
              </a:solidFill>
            </a:endParaRPr>
          </a:p>
        </p:txBody>
      </p:sp>
      <p:sp>
        <p:nvSpPr>
          <p:cNvPr id="3" name="Subtitle 2"/>
          <p:cNvSpPr>
            <a:spLocks noGrp="1"/>
          </p:cNvSpPr>
          <p:nvPr>
            <p:ph type="subTitle" idx="1"/>
          </p:nvPr>
        </p:nvSpPr>
        <p:spPr>
          <a:xfrm>
            <a:off x="2238374" y="1792288"/>
            <a:ext cx="9077326" cy="1827212"/>
          </a:xfrm>
        </p:spPr>
        <p:txBody>
          <a:bodyPr/>
          <a:lstStyle/>
          <a:p>
            <a:pPr marL="342900" indent="-342900">
              <a:buFont typeface="Arial" panose="020B0604020202020204" pitchFamily="34" charset="0"/>
              <a:buChar char="•"/>
            </a:pPr>
            <a:r>
              <a:rPr lang="en-US" dirty="0" smtClean="0">
                <a:solidFill>
                  <a:schemeClr val="bg1"/>
                </a:solidFill>
              </a:rPr>
              <a:t>LOCATORS</a:t>
            </a:r>
          </a:p>
          <a:p>
            <a:pPr marL="342900" indent="-342900">
              <a:buFont typeface="Arial" panose="020B0604020202020204" pitchFamily="34" charset="0"/>
              <a:buChar char="•"/>
            </a:pPr>
            <a:r>
              <a:rPr lang="en-US" dirty="0" smtClean="0">
                <a:solidFill>
                  <a:schemeClr val="bg1"/>
                </a:solidFill>
              </a:rPr>
              <a:t>XPATH</a:t>
            </a:r>
          </a:p>
          <a:p>
            <a:pPr marL="342900" indent="-342900">
              <a:buFont typeface="Arial" panose="020B0604020202020204" pitchFamily="34" charset="0"/>
              <a:buChar char="•"/>
            </a:pPr>
            <a:r>
              <a:rPr lang="en-US" dirty="0" smtClean="0">
                <a:solidFill>
                  <a:schemeClr val="bg1"/>
                </a:solidFill>
              </a:rPr>
              <a:t>COLLECTIONS</a:t>
            </a:r>
            <a:endParaRPr lang="en-US" dirty="0">
              <a:solidFill>
                <a:schemeClr val="bg1"/>
              </a:solidFill>
            </a:endParaRPr>
          </a:p>
        </p:txBody>
      </p:sp>
    </p:spTree>
    <p:extLst>
      <p:ext uri="{BB962C8B-B14F-4D97-AF65-F5344CB8AC3E}">
        <p14:creationId xmlns:p14="http://schemas.microsoft.com/office/powerpoint/2010/main" val="3044412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4174190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00425" y="-611187"/>
            <a:ext cx="8791575" cy="2387600"/>
          </a:xfrm>
        </p:spPr>
        <p:txBody>
          <a:bodyPr/>
          <a:lstStyle/>
          <a:p>
            <a:r>
              <a:rPr lang="en-US" dirty="0" smtClean="0"/>
              <a:t>MANUAL TESTING</a:t>
            </a:r>
            <a:br>
              <a:rPr lang="en-US" dirty="0" smtClean="0"/>
            </a:br>
            <a:endParaRPr lang="en-US" dirty="0"/>
          </a:p>
        </p:txBody>
      </p:sp>
      <p:sp>
        <p:nvSpPr>
          <p:cNvPr id="3" name="Subtitle 2"/>
          <p:cNvSpPr>
            <a:spLocks noGrp="1"/>
          </p:cNvSpPr>
          <p:nvPr>
            <p:ph type="subTitle" idx="1"/>
          </p:nvPr>
        </p:nvSpPr>
        <p:spPr>
          <a:xfrm>
            <a:off x="2247900" y="1395412"/>
            <a:ext cx="9467850" cy="4643438"/>
          </a:xfrm>
        </p:spPr>
        <p:txBody>
          <a:bodyPr>
            <a:normAutofit lnSpcReduction="10000"/>
          </a:bodyPr>
          <a:lstStyle/>
          <a:p>
            <a:r>
              <a:rPr lang="en-US" sz="4400" b="1" dirty="0" smtClean="0">
                <a:solidFill>
                  <a:schemeClr val="bg1"/>
                </a:solidFill>
              </a:rPr>
              <a:t>FRS</a:t>
            </a:r>
          </a:p>
          <a:p>
            <a:r>
              <a:rPr lang="en-US" dirty="0" smtClean="0"/>
              <a:t>     An </a:t>
            </a:r>
            <a:r>
              <a:rPr lang="en-US" dirty="0"/>
              <a:t>FRS or functional requirement specification is </a:t>
            </a:r>
            <a:r>
              <a:rPr lang="en-US" b="1" dirty="0"/>
              <a:t>the document that describes all the functions that software or product has to perform</a:t>
            </a:r>
            <a:r>
              <a:rPr lang="en-US" dirty="0"/>
              <a:t>. In fact, it's a step-by-step sequence of all operations required to develop a product from very start to end</a:t>
            </a:r>
            <a:r>
              <a:rPr lang="en-US" dirty="0" smtClean="0"/>
              <a:t>.</a:t>
            </a:r>
          </a:p>
          <a:p>
            <a:r>
              <a:rPr lang="en-US" sz="3800" b="1" dirty="0" smtClean="0">
                <a:solidFill>
                  <a:schemeClr val="bg1"/>
                </a:solidFill>
              </a:rPr>
              <a:t>Test case</a:t>
            </a:r>
          </a:p>
          <a:p>
            <a:r>
              <a:rPr lang="en-US" dirty="0"/>
              <a:t> </a:t>
            </a:r>
            <a:r>
              <a:rPr lang="en-US" dirty="0" smtClean="0"/>
              <a:t>    </a:t>
            </a:r>
            <a:r>
              <a:rPr lang="en-US" dirty="0"/>
              <a:t>A test case is </a:t>
            </a:r>
            <a:r>
              <a:rPr lang="en-US" b="1" dirty="0"/>
              <a:t>a singular set of actions or instructions for a tester to perform that validates a specific aspect of a product or application functionality</a:t>
            </a:r>
            <a:r>
              <a:rPr lang="en-US" dirty="0"/>
              <a:t>. If the test fails, the result might be a software defect that the organization can triage</a:t>
            </a:r>
          </a:p>
        </p:txBody>
      </p:sp>
    </p:spTree>
    <p:extLst>
      <p:ext uri="{BB962C8B-B14F-4D97-AF65-F5344CB8AC3E}">
        <p14:creationId xmlns:p14="http://schemas.microsoft.com/office/powerpoint/2010/main" val="539804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306387"/>
            <a:ext cx="8791575" cy="2387600"/>
          </a:xfrm>
        </p:spPr>
        <p:txBody>
          <a:bodyPr>
            <a:normAutofit/>
          </a:bodyPr>
          <a:lstStyle/>
          <a:p>
            <a:r>
              <a:rPr lang="en-US" sz="3200" dirty="0" smtClean="0">
                <a:solidFill>
                  <a:schemeClr val="bg1"/>
                </a:solidFill>
              </a:rPr>
              <a:t>Bug report</a:t>
            </a:r>
            <a:endParaRPr lang="en-US" sz="3200" dirty="0">
              <a:solidFill>
                <a:schemeClr val="bg1"/>
              </a:solidFill>
            </a:endParaRPr>
          </a:p>
        </p:txBody>
      </p:sp>
      <p:sp>
        <p:nvSpPr>
          <p:cNvPr id="3" name="Subtitle 2"/>
          <p:cNvSpPr>
            <a:spLocks noGrp="1"/>
          </p:cNvSpPr>
          <p:nvPr>
            <p:ph type="subTitle" idx="1"/>
          </p:nvPr>
        </p:nvSpPr>
        <p:spPr>
          <a:xfrm>
            <a:off x="2143124" y="2497138"/>
            <a:ext cx="8829676" cy="2532062"/>
          </a:xfrm>
        </p:spPr>
        <p:txBody>
          <a:bodyPr/>
          <a:lstStyle/>
          <a:p>
            <a:r>
              <a:rPr lang="en-US" dirty="0" smtClean="0">
                <a:solidFill>
                  <a:schemeClr val="bg1"/>
                </a:solidFill>
              </a:rPr>
              <a:t>     </a:t>
            </a:r>
            <a:r>
              <a:rPr lang="en-US" dirty="0">
                <a:solidFill>
                  <a:schemeClr val="bg1"/>
                </a:solidFill>
              </a:rPr>
              <a:t>A Bug Report in Software Testing is </a:t>
            </a:r>
            <a:r>
              <a:rPr lang="en-US" b="1" dirty="0">
                <a:solidFill>
                  <a:schemeClr val="bg1"/>
                </a:solidFill>
              </a:rPr>
              <a:t>a detailed document about bugs found in the software application</a:t>
            </a:r>
            <a:r>
              <a:rPr lang="en-US" dirty="0">
                <a:solidFill>
                  <a:schemeClr val="bg1"/>
                </a:solidFill>
              </a:rPr>
              <a:t>. Bug report contains each detail about </a:t>
            </a:r>
            <a:r>
              <a:rPr lang="en-US" sz="2400" dirty="0">
                <a:solidFill>
                  <a:schemeClr val="bg1"/>
                </a:solidFill>
              </a:rPr>
              <a:t>bugs</a:t>
            </a:r>
            <a:r>
              <a:rPr lang="en-US" dirty="0">
                <a:solidFill>
                  <a:schemeClr val="bg1"/>
                </a:solidFill>
              </a:rPr>
              <a:t> like description, date when bug was found, name of tester who found it, name of developer who fixed it</a:t>
            </a:r>
          </a:p>
        </p:txBody>
      </p:sp>
    </p:spTree>
    <p:extLst>
      <p:ext uri="{BB962C8B-B14F-4D97-AF65-F5344CB8AC3E}">
        <p14:creationId xmlns:p14="http://schemas.microsoft.com/office/powerpoint/2010/main" val="3147203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6163" y="2599718"/>
            <a:ext cx="9905998" cy="1478570"/>
          </a:xfrm>
        </p:spPr>
        <p:txBody>
          <a:bodyPr>
            <a:normAutofit fontScale="90000"/>
          </a:bodyPr>
          <a:lstStyle/>
          <a:p>
            <a:r>
              <a:rPr lang="en-US" dirty="0" smtClean="0"/>
              <a:t>               </a:t>
            </a:r>
            <a:r>
              <a:rPr lang="en-US" dirty="0" smtClean="0">
                <a:solidFill>
                  <a:schemeClr val="bg1"/>
                </a:solidFill>
              </a:rPr>
              <a:t>     AUTOMATION TESTING</a:t>
            </a:r>
            <a:r>
              <a:rPr lang="en-US" dirty="0" smtClean="0"/>
              <a:t/>
            </a:r>
            <a:br>
              <a:rPr lang="en-US" dirty="0" smtClean="0"/>
            </a:br>
            <a:r>
              <a:rPr lang="en-US" sz="2700" dirty="0" smtClean="0"/>
              <a:t/>
            </a:r>
            <a:br>
              <a:rPr lang="en-US" sz="2700" dirty="0" smtClean="0"/>
            </a:br>
            <a:r>
              <a:rPr lang="en-US" sz="2700" dirty="0"/>
              <a:t> </a:t>
            </a:r>
            <a:r>
              <a:rPr lang="en-US" sz="2700" dirty="0" smtClean="0"/>
              <a:t>    Automated </a:t>
            </a:r>
            <a:r>
              <a:rPr lang="en-US" sz="2700" dirty="0"/>
              <a:t>testing is </a:t>
            </a:r>
            <a:r>
              <a:rPr lang="en-US" sz="2700" b="1" dirty="0"/>
              <a:t>a process that validates if software is functioning appropriately and meeting requirements before it is released into production</a:t>
            </a:r>
            <a:r>
              <a:rPr lang="en-US" sz="2700" dirty="0"/>
              <a:t>. This software testing method uses scripted sequences that are executed by testing tools</a:t>
            </a:r>
            <a:r>
              <a:rPr lang="en-US" sz="2700" dirty="0" smtClean="0"/>
              <a:t>.</a:t>
            </a:r>
            <a:br>
              <a:rPr lang="en-US" sz="2700" dirty="0" smtClean="0"/>
            </a:br>
            <a:r>
              <a:rPr lang="en-US" sz="2700" dirty="0" smtClean="0">
                <a:solidFill>
                  <a:schemeClr val="bg1"/>
                </a:solidFill>
              </a:rPr>
              <a:t/>
            </a:r>
            <a:br>
              <a:rPr lang="en-US" sz="2700" dirty="0" smtClean="0">
                <a:solidFill>
                  <a:schemeClr val="bg1"/>
                </a:solidFill>
              </a:rPr>
            </a:br>
            <a:r>
              <a:rPr lang="en-US" dirty="0" smtClean="0">
                <a:solidFill>
                  <a:schemeClr val="bg1"/>
                </a:solidFill>
              </a:rPr>
              <a:t>ECLLIPSE IDE VERSION</a:t>
            </a:r>
            <a:br>
              <a:rPr lang="en-US" dirty="0" smtClean="0">
                <a:solidFill>
                  <a:schemeClr val="bg1"/>
                </a:solidFill>
              </a:rPr>
            </a:br>
            <a:r>
              <a:rPr lang="en-US" sz="2700" dirty="0" smtClean="0"/>
              <a:t>     </a:t>
            </a:r>
            <a:r>
              <a:rPr lang="en-US" sz="2400" dirty="0"/>
              <a:t>Eclipse is a free, Java-based development platform known for its plugins that </a:t>
            </a:r>
            <a:r>
              <a:rPr lang="en-US" sz="2400" b="1" dirty="0"/>
              <a:t>allow developers to develop and test code written in other programming languages</a:t>
            </a:r>
            <a:r>
              <a:rPr lang="en-US" sz="2400" dirty="0" smtClean="0"/>
              <a:t>.</a:t>
            </a:r>
            <a:br>
              <a:rPr lang="en-US" sz="2400" dirty="0" smtClean="0"/>
            </a:br>
            <a:r>
              <a:rPr lang="en-US" sz="2400" dirty="0" smtClean="0"/>
              <a:t/>
            </a:r>
            <a:br>
              <a:rPr lang="en-US" sz="2400" dirty="0" smtClean="0"/>
            </a:br>
            <a:r>
              <a:rPr lang="en-US" dirty="0" smtClean="0">
                <a:solidFill>
                  <a:schemeClr val="bg1"/>
                </a:solidFill>
              </a:rPr>
              <a:t>JDK 8</a:t>
            </a:r>
            <a:r>
              <a:rPr lang="en-US" sz="2400" dirty="0"/>
              <a:t/>
            </a:r>
            <a:br>
              <a:rPr lang="en-US" sz="2400" dirty="0"/>
            </a:br>
            <a:r>
              <a:rPr lang="en-US" sz="2400" dirty="0"/>
              <a:t>The Java Platform, Standard Edition 8 Development Kit (JDK 8) is </a:t>
            </a:r>
            <a:r>
              <a:rPr lang="en-US" sz="2400" b="1" dirty="0"/>
              <a:t>a feature release of the Java SE platform</a:t>
            </a:r>
            <a:r>
              <a:rPr lang="en-US" sz="2400" dirty="0"/>
              <a:t>. It contains new features and enhancements in many functional areas.</a:t>
            </a:r>
            <a:br>
              <a:rPr lang="en-US" sz="2400" dirty="0"/>
            </a:br>
            <a:endParaRPr lang="en-US" sz="2700" dirty="0"/>
          </a:p>
        </p:txBody>
      </p:sp>
    </p:spTree>
    <p:extLst>
      <p:ext uri="{BB962C8B-B14F-4D97-AF65-F5344CB8AC3E}">
        <p14:creationId xmlns:p14="http://schemas.microsoft.com/office/powerpoint/2010/main" val="846581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3" y="1456718"/>
            <a:ext cx="9905998" cy="4010632"/>
          </a:xfrm>
        </p:spPr>
        <p:txBody>
          <a:bodyPr>
            <a:normAutofit fontScale="90000"/>
          </a:bodyPr>
          <a:lstStyle/>
          <a:p>
            <a:r>
              <a:rPr lang="en-US" dirty="0" smtClean="0"/>
              <a:t>                   </a:t>
            </a:r>
            <a:r>
              <a:rPr lang="en-US" dirty="0" smtClean="0">
                <a:solidFill>
                  <a:schemeClr val="bg1"/>
                </a:solidFill>
              </a:rPr>
              <a:t>AUTOMATION TOOLS</a:t>
            </a:r>
            <a:r>
              <a:rPr lang="en-US" dirty="0" smtClean="0"/>
              <a:t/>
            </a:r>
            <a:br>
              <a:rPr lang="en-US" dirty="0" smtClean="0"/>
            </a:br>
            <a:r>
              <a:rPr lang="en-US" dirty="0"/>
              <a:t> </a:t>
            </a:r>
            <a:r>
              <a:rPr lang="en-US" dirty="0" smtClean="0"/>
              <a:t>  </a:t>
            </a:r>
            <a:br>
              <a:rPr lang="en-US" dirty="0" smtClean="0"/>
            </a:br>
            <a:r>
              <a:rPr lang="en-US" dirty="0" smtClean="0"/>
              <a:t>SELENIUM WEBDRIVER</a:t>
            </a:r>
            <a:br>
              <a:rPr lang="en-US" dirty="0" smtClean="0"/>
            </a:br>
            <a:r>
              <a:rPr lang="en-US" dirty="0" smtClean="0"/>
              <a:t/>
            </a:r>
            <a:br>
              <a:rPr lang="en-US" dirty="0" smtClean="0"/>
            </a:br>
            <a:r>
              <a:rPr lang="en-US" sz="2700" dirty="0" smtClean="0"/>
              <a:t>    Selenium </a:t>
            </a:r>
            <a:r>
              <a:rPr lang="en-US" sz="2700" dirty="0"/>
              <a:t>WebDriver is </a:t>
            </a:r>
            <a:r>
              <a:rPr lang="en-US" sz="2700" b="1" dirty="0"/>
              <a:t>a web framework that permits you to execute cross-browser tests</a:t>
            </a:r>
            <a:r>
              <a:rPr lang="en-US" sz="2700" dirty="0"/>
              <a:t>. This tool is used for automating web-based application testing to verify that it performs expectedly. Selenium WebDriver allows you to choose a programming language to create test scripts</a:t>
            </a:r>
            <a:r>
              <a:rPr lang="en-US" sz="2700" dirty="0" smtClean="0"/>
              <a:t>.</a:t>
            </a:r>
            <a:br>
              <a:rPr lang="en-US" sz="2700" dirty="0" smtClean="0"/>
            </a:br>
            <a:r>
              <a:rPr lang="en-US" sz="2700" dirty="0" smtClean="0"/>
              <a:t/>
            </a:r>
            <a:br>
              <a:rPr lang="en-US" sz="2700" dirty="0" smtClean="0"/>
            </a:br>
            <a:r>
              <a:rPr lang="en-US" sz="2700" dirty="0"/>
              <a:t> </a:t>
            </a:r>
            <a:r>
              <a:rPr lang="en-US" sz="2700" dirty="0" smtClean="0"/>
              <a:t>    </a:t>
            </a:r>
            <a:r>
              <a:rPr lang="en-US" sz="2700" dirty="0"/>
              <a:t>Selenium WebDriver is used </a:t>
            </a:r>
            <a:r>
              <a:rPr lang="en-US" sz="2700" b="1" dirty="0"/>
              <a:t>to automate web application testing to verify that it works as expected</a:t>
            </a:r>
            <a:r>
              <a:rPr lang="en-US" sz="2700" dirty="0"/>
              <a:t>. It supports many browsers such as Firefox, Chrome, IE, and Safari. However, using the Selenium WebDriver, we can automate testing for web applications only.</a:t>
            </a:r>
          </a:p>
        </p:txBody>
      </p:sp>
    </p:spTree>
    <p:extLst>
      <p:ext uri="{BB962C8B-B14F-4D97-AF65-F5344CB8AC3E}">
        <p14:creationId xmlns:p14="http://schemas.microsoft.com/office/powerpoint/2010/main" val="2137328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4263" y="1894868"/>
            <a:ext cx="9905998" cy="2429482"/>
          </a:xfrm>
        </p:spPr>
        <p:txBody>
          <a:bodyPr>
            <a:normAutofit fontScale="90000"/>
          </a:bodyPr>
          <a:lstStyle/>
          <a:p>
            <a:r>
              <a:rPr lang="en-US" b="1" dirty="0" smtClean="0"/>
              <a:t>PLUG IN – CHROPATH</a:t>
            </a:r>
            <a:br>
              <a:rPr lang="en-US" b="1" dirty="0" smtClean="0"/>
            </a:br>
            <a:r>
              <a:rPr lang="en-US" b="1" dirty="0"/>
              <a:t/>
            </a:r>
            <a:br>
              <a:rPr lang="en-US" b="1" dirty="0"/>
            </a:br>
            <a:r>
              <a:rPr lang="en-US" sz="2700" b="1" dirty="0" smtClean="0"/>
              <a:t>     </a:t>
            </a:r>
            <a:r>
              <a:rPr lang="en-US" sz="2700" dirty="0" err="1" smtClean="0"/>
              <a:t>ChroPath</a:t>
            </a:r>
            <a:r>
              <a:rPr lang="en-US" sz="2700" dirty="0" smtClean="0"/>
              <a:t> </a:t>
            </a:r>
            <a:r>
              <a:rPr lang="en-US" sz="2700" dirty="0"/>
              <a:t>is considered as </a:t>
            </a:r>
            <a:r>
              <a:rPr lang="en-US" sz="2700" b="1" dirty="0"/>
              <a:t>a development tool to edit, inspect and generate XPath and CSS Selectors</a:t>
            </a:r>
            <a:r>
              <a:rPr lang="en-US" sz="2700" dirty="0"/>
              <a:t>. On using </a:t>
            </a:r>
            <a:r>
              <a:rPr lang="en-US" sz="2700" dirty="0" err="1"/>
              <a:t>ChroPath</a:t>
            </a:r>
            <a:r>
              <a:rPr lang="en-US" sz="2700" dirty="0"/>
              <a:t>, it makes us easy to write, edit, extract and evaluate XPath and CSS queries on any webpage and saves at least 40–50% manual effort in automation script writing</a:t>
            </a:r>
            <a:r>
              <a:rPr lang="en-US" sz="2700" dirty="0" smtClean="0"/>
              <a:t>.</a:t>
            </a:r>
            <a:br>
              <a:rPr lang="en-US" sz="2700" dirty="0" smtClean="0"/>
            </a:br>
            <a:r>
              <a:rPr lang="en-US" sz="2700" dirty="0"/>
              <a:t/>
            </a:r>
            <a:br>
              <a:rPr lang="en-US" sz="2700" dirty="0"/>
            </a:br>
            <a:r>
              <a:rPr lang="en-US" sz="2700" dirty="0" smtClean="0"/>
              <a:t>     </a:t>
            </a:r>
            <a:r>
              <a:rPr lang="en-US" sz="2400" dirty="0" err="1"/>
              <a:t>ChroPath</a:t>
            </a:r>
            <a:r>
              <a:rPr lang="en-US" sz="2400" dirty="0"/>
              <a:t> </a:t>
            </a:r>
            <a:r>
              <a:rPr lang="en-US" sz="2400" b="1" dirty="0"/>
              <a:t>helps to generate and validate selectors like relative </a:t>
            </a:r>
            <a:r>
              <a:rPr lang="en-US" sz="2400" b="1" dirty="0" err="1"/>
              <a:t>xpath</a:t>
            </a:r>
            <a:r>
              <a:rPr lang="en-US" sz="2400" b="1" dirty="0"/>
              <a:t>, </a:t>
            </a:r>
            <a:r>
              <a:rPr lang="en-US" sz="2400" b="1" dirty="0" err="1"/>
              <a:t>cssSelector</a:t>
            </a:r>
            <a:r>
              <a:rPr lang="en-US" sz="2400" b="1" dirty="0"/>
              <a:t> </a:t>
            </a:r>
            <a:r>
              <a:rPr lang="en-US" sz="2400" b="1" dirty="0" err="1"/>
              <a:t>etc</a:t>
            </a:r>
            <a:r>
              <a:rPr lang="en-US" sz="2400" b="1" dirty="0"/>
              <a:t> with iframe support</a:t>
            </a:r>
            <a:r>
              <a:rPr lang="en-US" sz="2400" dirty="0"/>
              <a:t>. Very Important for Firefox 70 users: By default you won't be able to type / and ' in </a:t>
            </a:r>
            <a:r>
              <a:rPr lang="en-US" sz="2400" dirty="0" err="1"/>
              <a:t>ChroPath</a:t>
            </a:r>
            <a:r>
              <a:rPr lang="en-US" sz="2400" dirty="0"/>
              <a:t> selector box because of below preference, so please change it.</a:t>
            </a:r>
            <a:endParaRPr lang="en-US" sz="2700" b="1" dirty="0"/>
          </a:p>
        </p:txBody>
      </p:sp>
    </p:spTree>
    <p:extLst>
      <p:ext uri="{BB962C8B-B14F-4D97-AF65-F5344CB8AC3E}">
        <p14:creationId xmlns:p14="http://schemas.microsoft.com/office/powerpoint/2010/main" val="34105396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157</TotalTime>
  <Words>89</Words>
  <Application>Microsoft Office PowerPoint</Application>
  <PresentationFormat>Widescreen</PresentationFormat>
  <Paragraphs>32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Algerian</vt:lpstr>
      <vt:lpstr>Arial</vt:lpstr>
      <vt:lpstr>Trebuchet MS</vt:lpstr>
      <vt:lpstr>Tw Cen MT</vt:lpstr>
      <vt:lpstr>Circuit</vt:lpstr>
      <vt:lpstr>PROJECT TITLE : BLAZE DEMO</vt:lpstr>
      <vt:lpstr>AGENDA</vt:lpstr>
      <vt:lpstr>CONCEPT IMPLEMENTED</vt:lpstr>
      <vt:lpstr>PowerPoint Presentation</vt:lpstr>
      <vt:lpstr>MANUAL TESTING </vt:lpstr>
      <vt:lpstr>Bug report</vt:lpstr>
      <vt:lpstr>                    AUTOMATION TESTING       Automated testing is a process that validates if software is functioning appropriately and meeting requirements before it is released into production. This software testing method uses scripted sequences that are executed by testing tools.  ECLLIPSE IDE VERSION      Eclipse is a free, Java-based development platform known for its plugins that allow developers to develop and test code written in other programming languages.  JDK 8 The Java Platform, Standard Edition 8 Development Kit (JDK 8) is a feature release of the Java SE platform. It contains new features and enhancements in many functional areas. </vt:lpstr>
      <vt:lpstr>                   AUTOMATION TOOLS     SELENIUM WEBDRIVER      Selenium WebDriver is a web framework that permits you to execute cross-browser tests. This tool is used for automating web-based application testing to verify that it performs expectedly. Selenium WebDriver allows you to choose a programming language to create test scripts.       Selenium WebDriver is used to automate web application testing to verify that it works as expected. It supports many browsers such as Firefox, Chrome, IE, and Safari. However, using the Selenium WebDriver, we can automate testing for web applications only.</vt:lpstr>
      <vt:lpstr>PLUG IN – CHROPATH       ChroPath is considered as a development tool to edit, inspect and generate XPath and CSS Selectors. On using ChroPath, it makes us easy to write, edit, extract and evaluate XPath and CSS queries on any webpage and saves at least 40–50% manual effort in automation script writing.       ChroPath helps to generate and validate selectors like relative xpath, cssSelector etc with iframe support. Very Important for Firefox 70 users: By default you won't be able to type / and ' in ChroPath selector box because of below preference, so please change it.</vt:lpstr>
      <vt:lpstr>                     CONCEPTS USED  LOCATORS      Locators are basically the HTML attributes of a web element. They help identify unique web elements on a page and command testing frameworks, such as Selenium WebDriver, to perform the action on those elements. Locators are also known as selectorS  XPATH      XPath is a Selenium technique to navigate through a page's HTML structure. It enables testers to navigate through any document's XML structure, which can be used on both HTML and XML documents</vt:lpstr>
      <vt:lpstr>                       COLLECTIONS        A collection is an object that represents a group of individual objects represented as a single unit. Collection is a dynamic array where we can add elements and reduce elements       </vt:lpstr>
      <vt:lpstr>                         VALIDATIONS    1. ChEcking title of the page  2. purchasing a ticket through  blazedemo  3. total number of hyperlinks and images print in   console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 BLAZE DEMO</dc:title>
  <dc:creator>Pottri</dc:creator>
  <cp:lastModifiedBy>Pottri</cp:lastModifiedBy>
  <cp:revision>11</cp:revision>
  <dcterms:created xsi:type="dcterms:W3CDTF">2023-01-22T13:37:07Z</dcterms:created>
  <dcterms:modified xsi:type="dcterms:W3CDTF">2023-01-23T03:21:58Z</dcterms:modified>
</cp:coreProperties>
</file>