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693"/>
  </p:normalViewPr>
  <p:slideViewPr>
    <p:cSldViewPr snapToGrid="0">
      <p:cViewPr varScale="1">
        <p:scale>
          <a:sx n="73" d="100"/>
          <a:sy n="73" d="100"/>
        </p:scale>
        <p:origin x="224" y="1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29B9FA-3BF3-194A-9E45-198E6D43AF75}" type="datetimeFigureOut">
              <a:rPr lang="en-US" smtClean="0"/>
              <a:t>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5B274-E7D5-344D-BC0C-D177F3AE291F}" type="slidenum">
              <a:rPr lang="en-US" smtClean="0"/>
              <a:t>‹#›</a:t>
            </a:fld>
            <a:endParaRPr lang="en-US"/>
          </a:p>
        </p:txBody>
      </p:sp>
    </p:spTree>
    <p:extLst>
      <p:ext uri="{BB962C8B-B14F-4D97-AF65-F5344CB8AC3E}">
        <p14:creationId xmlns:p14="http://schemas.microsoft.com/office/powerpoint/2010/main" val="314697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55B274-E7D5-344D-BC0C-D177F3AE291F}" type="slidenum">
              <a:rPr lang="en-US" smtClean="0"/>
              <a:t>4</a:t>
            </a:fld>
            <a:endParaRPr lang="en-US"/>
          </a:p>
        </p:txBody>
      </p:sp>
    </p:spTree>
    <p:extLst>
      <p:ext uri="{BB962C8B-B14F-4D97-AF65-F5344CB8AC3E}">
        <p14:creationId xmlns:p14="http://schemas.microsoft.com/office/powerpoint/2010/main" val="170188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5/20/24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37280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5/20/24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1607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5/20/24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9921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5/20/24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1865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5/20/24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3392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5/20/24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6608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5/20/24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8752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5/20/24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4314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5/20/24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916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5/20/24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51905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5/20/24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9994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5/20/24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563053533"/>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6" r:id="rId6"/>
    <p:sldLayoutId id="2147483751" r:id="rId7"/>
    <p:sldLayoutId id="2147483752" r:id="rId8"/>
    <p:sldLayoutId id="2147483753" r:id="rId9"/>
    <p:sldLayoutId id="2147483755" r:id="rId10"/>
    <p:sldLayoutId id="2147483754"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C978CD5-696C-47A1-9AEC-EEB8D7D44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95B019-8246-AB4B-07A8-CB1D75F1712B}"/>
              </a:ext>
            </a:extLst>
          </p:cNvPr>
          <p:cNvSpPr>
            <a:spLocks noGrp="1"/>
          </p:cNvSpPr>
          <p:nvPr>
            <p:ph type="ctrTitle"/>
          </p:nvPr>
        </p:nvSpPr>
        <p:spPr>
          <a:xfrm>
            <a:off x="609600" y="868964"/>
            <a:ext cx="5598097" cy="2819626"/>
          </a:xfrm>
        </p:spPr>
        <p:txBody>
          <a:bodyPr>
            <a:normAutofit/>
          </a:bodyPr>
          <a:lstStyle/>
          <a:p>
            <a:pPr>
              <a:lnSpc>
                <a:spcPct val="90000"/>
              </a:lnSpc>
            </a:pPr>
            <a:r>
              <a:rPr lang="en-US" sz="4600" err="1"/>
              <a:t>AudiCrypt</a:t>
            </a:r>
            <a:r>
              <a:rPr lang="en-US" sz="4600"/>
              <a:t>: A Cryptographically-Verifiable Receipt Generator</a:t>
            </a:r>
          </a:p>
        </p:txBody>
      </p:sp>
      <p:sp>
        <p:nvSpPr>
          <p:cNvPr id="3" name="Subtitle 2">
            <a:extLst>
              <a:ext uri="{FF2B5EF4-FFF2-40B4-BE49-F238E27FC236}">
                <a16:creationId xmlns:a16="http://schemas.microsoft.com/office/drawing/2014/main" id="{C68DAD04-8535-72FD-0BCE-4C88C746D656}"/>
              </a:ext>
            </a:extLst>
          </p:cNvPr>
          <p:cNvSpPr>
            <a:spLocks noGrp="1"/>
          </p:cNvSpPr>
          <p:nvPr>
            <p:ph type="subTitle" idx="1"/>
          </p:nvPr>
        </p:nvSpPr>
        <p:spPr>
          <a:xfrm>
            <a:off x="609600" y="3902206"/>
            <a:ext cx="5598097" cy="2240529"/>
          </a:xfrm>
        </p:spPr>
        <p:txBody>
          <a:bodyPr>
            <a:normAutofit/>
          </a:bodyPr>
          <a:lstStyle/>
          <a:p>
            <a:r>
              <a:rPr lang="en-US" dirty="0"/>
              <a:t>Matthew Potts </a:t>
            </a:r>
          </a:p>
          <a:p>
            <a:r>
              <a:rPr lang="en-US" dirty="0"/>
              <a:t>Integrated Master of Computer Science (</a:t>
            </a:r>
            <a:r>
              <a:rPr lang="en-US" dirty="0" err="1"/>
              <a:t>MSci</a:t>
            </a:r>
            <a:r>
              <a:rPr lang="en-US" dirty="0"/>
              <a:t>)</a:t>
            </a:r>
          </a:p>
          <a:p>
            <a:r>
              <a:rPr lang="en-US" dirty="0"/>
              <a:t>Birmingham City University</a:t>
            </a:r>
          </a:p>
        </p:txBody>
      </p:sp>
      <p:pic>
        <p:nvPicPr>
          <p:cNvPr id="4" name="Picture 3" descr="A close-up of a colorful cube&#10;&#10;Description automatically generated">
            <a:extLst>
              <a:ext uri="{FF2B5EF4-FFF2-40B4-BE49-F238E27FC236}">
                <a16:creationId xmlns:a16="http://schemas.microsoft.com/office/drawing/2014/main" id="{AB6144D9-EADC-A0BD-B2F7-2B767EB74BBB}"/>
              </a:ext>
            </a:extLst>
          </p:cNvPr>
          <p:cNvPicPr>
            <a:picLocks noChangeAspect="1"/>
          </p:cNvPicPr>
          <p:nvPr/>
        </p:nvPicPr>
        <p:blipFill rotWithShape="1">
          <a:blip r:embed="rId2"/>
          <a:srcRect r="3" b="4006"/>
          <a:stretch/>
        </p:blipFill>
        <p:spPr>
          <a:xfrm>
            <a:off x="6480316" y="1"/>
            <a:ext cx="5726654" cy="6857999"/>
          </a:xfrm>
          <a:custGeom>
            <a:avLst/>
            <a:gdLst/>
            <a:ahLst/>
            <a:cxnLst/>
            <a:rect l="l" t="t" r="r" b="b"/>
            <a:pathLst>
              <a:path w="5726654" h="6857999">
                <a:moveTo>
                  <a:pt x="615191" y="3536634"/>
                </a:moveTo>
                <a:cubicBezTo>
                  <a:pt x="896629" y="3536634"/>
                  <a:pt x="1124779" y="3764784"/>
                  <a:pt x="1124779" y="4046222"/>
                </a:cubicBezTo>
                <a:cubicBezTo>
                  <a:pt x="1124779" y="4327660"/>
                  <a:pt x="896629" y="4555810"/>
                  <a:pt x="615191" y="4555810"/>
                </a:cubicBezTo>
                <a:cubicBezTo>
                  <a:pt x="333753" y="4555810"/>
                  <a:pt x="105603" y="4327660"/>
                  <a:pt x="105603" y="4046222"/>
                </a:cubicBezTo>
                <a:cubicBezTo>
                  <a:pt x="105603" y="3764784"/>
                  <a:pt x="333753" y="3536634"/>
                  <a:pt x="615191" y="3536634"/>
                </a:cubicBezTo>
                <a:close/>
                <a:moveTo>
                  <a:pt x="1497781" y="0"/>
                </a:moveTo>
                <a:lnTo>
                  <a:pt x="5726654" y="0"/>
                </a:lnTo>
                <a:lnTo>
                  <a:pt x="5726654" y="6857999"/>
                </a:lnTo>
                <a:lnTo>
                  <a:pt x="311758" y="6857999"/>
                </a:lnTo>
                <a:lnTo>
                  <a:pt x="314131" y="6707669"/>
                </a:lnTo>
                <a:cubicBezTo>
                  <a:pt x="335133" y="6366408"/>
                  <a:pt x="433652" y="6019041"/>
                  <a:pt x="599703" y="5670857"/>
                </a:cubicBezTo>
                <a:cubicBezTo>
                  <a:pt x="770258" y="5311555"/>
                  <a:pt x="1010814" y="4986831"/>
                  <a:pt x="1211434" y="4641254"/>
                </a:cubicBezTo>
                <a:cubicBezTo>
                  <a:pt x="1493037" y="4154455"/>
                  <a:pt x="1511836" y="3622743"/>
                  <a:pt x="1053042" y="3164268"/>
                </a:cubicBezTo>
                <a:cubicBezTo>
                  <a:pt x="881978" y="2993263"/>
                  <a:pt x="700423" y="2805522"/>
                  <a:pt x="607049" y="2589404"/>
                </a:cubicBezTo>
                <a:cubicBezTo>
                  <a:pt x="366280" y="2032157"/>
                  <a:pt x="541126" y="1508060"/>
                  <a:pt x="1054916" y="1068098"/>
                </a:cubicBezTo>
                <a:cubicBezTo>
                  <a:pt x="1261028" y="891534"/>
                  <a:pt x="1489689" y="709487"/>
                  <a:pt x="1502878" y="419994"/>
                </a:cubicBezTo>
                <a:cubicBezTo>
                  <a:pt x="1506390" y="341909"/>
                  <a:pt x="1507263" y="263519"/>
                  <a:pt x="1505905" y="184995"/>
                </a:cubicBezTo>
                <a:close/>
                <a:moveTo>
                  <a:pt x="14544" y="0"/>
                </a:moveTo>
                <a:lnTo>
                  <a:pt x="879353" y="0"/>
                </a:lnTo>
                <a:lnTo>
                  <a:pt x="892054" y="78051"/>
                </a:lnTo>
                <a:cubicBezTo>
                  <a:pt x="904493" y="285270"/>
                  <a:pt x="770272" y="479620"/>
                  <a:pt x="561941" y="535442"/>
                </a:cubicBezTo>
                <a:cubicBezTo>
                  <a:pt x="323847" y="599239"/>
                  <a:pt x="79117" y="457944"/>
                  <a:pt x="15320" y="219851"/>
                </a:cubicBezTo>
                <a:cubicBezTo>
                  <a:pt x="-630" y="160328"/>
                  <a:pt x="-3761" y="100390"/>
                  <a:pt x="4235" y="42968"/>
                </a:cubicBezTo>
                <a:close/>
              </a:path>
            </a:pathLst>
          </a:custGeom>
        </p:spPr>
      </p:pic>
    </p:spTree>
    <p:extLst>
      <p:ext uri="{BB962C8B-B14F-4D97-AF65-F5344CB8AC3E}">
        <p14:creationId xmlns:p14="http://schemas.microsoft.com/office/powerpoint/2010/main" val="3747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32F4-AB3F-FE09-6BCE-1262A97FAB14}"/>
              </a:ext>
            </a:extLst>
          </p:cNvPr>
          <p:cNvSpPr>
            <a:spLocks noGrp="1"/>
          </p:cNvSpPr>
          <p:nvPr>
            <p:ph type="title"/>
          </p:nvPr>
        </p:nvSpPr>
        <p:spPr/>
        <p:txBody>
          <a:bodyPr>
            <a:normAutofit/>
          </a:bodyPr>
          <a:lstStyle/>
          <a:p>
            <a:r>
              <a:rPr lang="en-US" sz="3200" dirty="0"/>
              <a:t>An Overview of the Project.</a:t>
            </a:r>
          </a:p>
        </p:txBody>
      </p:sp>
      <p:sp>
        <p:nvSpPr>
          <p:cNvPr id="3" name="Content Placeholder 2">
            <a:extLst>
              <a:ext uri="{FF2B5EF4-FFF2-40B4-BE49-F238E27FC236}">
                <a16:creationId xmlns:a16="http://schemas.microsoft.com/office/drawing/2014/main" id="{FD6E28B4-3585-6FFB-0F47-28EEAAD8B33B}"/>
              </a:ext>
            </a:extLst>
          </p:cNvPr>
          <p:cNvSpPr>
            <a:spLocks noGrp="1"/>
          </p:cNvSpPr>
          <p:nvPr>
            <p:ph idx="1"/>
          </p:nvPr>
        </p:nvSpPr>
        <p:spPr>
          <a:xfrm>
            <a:off x="591493" y="2115257"/>
            <a:ext cx="10972800" cy="4036534"/>
          </a:xfrm>
        </p:spPr>
        <p:txBody>
          <a:bodyPr>
            <a:normAutofit/>
          </a:bodyPr>
          <a:lstStyle/>
          <a:p>
            <a:r>
              <a:rPr lang="en-GB" sz="1600" dirty="0" err="1"/>
              <a:t>AudiCrypt</a:t>
            </a:r>
            <a:r>
              <a:rPr lang="en-GB" sz="1600" dirty="0"/>
              <a:t>, a cryptographically-verifiable receipt generator, integrates maximized security, and low overhead into single discrete application. Based entirely off a colour-coordinated terminal user interface, for improved visibility, and built entirely with Python – </a:t>
            </a:r>
            <a:r>
              <a:rPr lang="en-GB" sz="1600" dirty="0" err="1"/>
              <a:t>AudiCrypt</a:t>
            </a:r>
            <a:r>
              <a:rPr lang="en-GB" sz="1600" dirty="0"/>
              <a:t> is designed ideally for enterprise-based networks – where accountability, and non-repudiation is essential.</a:t>
            </a:r>
          </a:p>
          <a:p>
            <a:r>
              <a:rPr lang="en-GB" sz="1600" dirty="0"/>
              <a:t>In modern-day enterprise, data protection is a highly significant aspect of individual organisations – it’s answerable to both domestic, and international legislation, including the Data Protection Act 2018, and GDPR. As such, user activity within local Enterprise networks must be tracked, in an immutable manner, to ensure all data modification is recorded – this can be used as crucial evidence in case a disciplinary investigation is launched.</a:t>
            </a:r>
          </a:p>
          <a:p>
            <a:r>
              <a:rPr lang="en-GB" sz="1600" dirty="0" err="1"/>
              <a:t>AudiCrypt</a:t>
            </a:r>
            <a:r>
              <a:rPr lang="en-GB" sz="1600" dirty="0"/>
              <a:t> ensures a network, and an enterprise, is protected against malicious users – by maintaining discipline, enterprise compliance can be achieved. </a:t>
            </a:r>
            <a:r>
              <a:rPr lang="en-GB" sz="1600" dirty="0" err="1"/>
              <a:t>AudiCrypt</a:t>
            </a:r>
            <a:r>
              <a:rPr lang="en-GB" sz="1600" dirty="0"/>
              <a:t> acts, fundamentally, as a deterrent in this regard.</a:t>
            </a:r>
          </a:p>
        </p:txBody>
      </p:sp>
    </p:spTree>
    <p:extLst>
      <p:ext uri="{BB962C8B-B14F-4D97-AF65-F5344CB8AC3E}">
        <p14:creationId xmlns:p14="http://schemas.microsoft.com/office/powerpoint/2010/main" val="246158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32F4-AB3F-FE09-6BCE-1262A97FAB14}"/>
              </a:ext>
            </a:extLst>
          </p:cNvPr>
          <p:cNvSpPr>
            <a:spLocks noGrp="1"/>
          </p:cNvSpPr>
          <p:nvPr>
            <p:ph type="title"/>
          </p:nvPr>
        </p:nvSpPr>
        <p:spPr/>
        <p:txBody>
          <a:bodyPr>
            <a:normAutofit/>
          </a:bodyPr>
          <a:lstStyle/>
          <a:p>
            <a:r>
              <a:rPr lang="en-US" sz="3200" dirty="0"/>
              <a:t>Methodology.</a:t>
            </a:r>
          </a:p>
        </p:txBody>
      </p:sp>
      <p:sp>
        <p:nvSpPr>
          <p:cNvPr id="3" name="Content Placeholder 2">
            <a:extLst>
              <a:ext uri="{FF2B5EF4-FFF2-40B4-BE49-F238E27FC236}">
                <a16:creationId xmlns:a16="http://schemas.microsoft.com/office/drawing/2014/main" id="{FD6E28B4-3585-6FFB-0F47-28EEAAD8B33B}"/>
              </a:ext>
            </a:extLst>
          </p:cNvPr>
          <p:cNvSpPr>
            <a:spLocks noGrp="1"/>
          </p:cNvSpPr>
          <p:nvPr>
            <p:ph idx="1"/>
          </p:nvPr>
        </p:nvSpPr>
        <p:spPr>
          <a:xfrm>
            <a:off x="609600" y="2106204"/>
            <a:ext cx="10972800" cy="4036534"/>
          </a:xfrm>
        </p:spPr>
        <p:txBody>
          <a:bodyPr>
            <a:normAutofit/>
          </a:bodyPr>
          <a:lstStyle/>
          <a:p>
            <a:r>
              <a:rPr lang="en-US" sz="1600" dirty="0"/>
              <a:t>Right from the off, I decided on implementing a Spiral-like approach into my project; stemming off a basic framework – with a terminal interface – which would then progress into a complete Graphical User Interface if time constraints permitted. I wanted to ensure that mechanisms of both asymmetric, and symmetric, cryptography – were fully in place, and operating before anything, like a GUI, were in the mix.</a:t>
            </a:r>
          </a:p>
          <a:p>
            <a:r>
              <a:rPr lang="en-US" sz="1600" dirty="0"/>
              <a:t>The majority of my project, including my design, and theory, have all been documented on; I constructed my software with PyCharm, by </a:t>
            </a:r>
            <a:r>
              <a:rPr lang="en-US" sz="1600" dirty="0" err="1"/>
              <a:t>Jetbrains</a:t>
            </a:r>
            <a:r>
              <a:rPr lang="en-US" sz="1600" dirty="0"/>
              <a:t>. </a:t>
            </a:r>
            <a:r>
              <a:rPr lang="en-US" sz="1600" dirty="0" err="1"/>
              <a:t>AudiCrypt</a:t>
            </a:r>
            <a:r>
              <a:rPr lang="en-US" sz="1600" dirty="0"/>
              <a:t> is split into 6 ‘.</a:t>
            </a:r>
            <a:r>
              <a:rPr lang="en-US" sz="1600" dirty="0" err="1"/>
              <a:t>py</a:t>
            </a:r>
            <a:r>
              <a:rPr lang="en-US" sz="1600" dirty="0"/>
              <a:t>’ files, all of which operate with one another. Although this does work, due to a hard-coded limit in terminals across all major operating systems – an input asking for a user’s Private Key can’t be fulfilled (this issue will be discussed during the Demonstration).</a:t>
            </a:r>
          </a:p>
          <a:p>
            <a:r>
              <a:rPr lang="en-US" sz="1600" dirty="0"/>
              <a:t>All modern computers can handle predominant hashing, and encryption algorithms, including SHA-256, and AES256; and although built in Python, particular functions (e.g. those in ‘</a:t>
            </a:r>
            <a:r>
              <a:rPr lang="en-US" sz="1600" dirty="0" err="1"/>
              <a:t>pycryptodomex</a:t>
            </a:r>
            <a:r>
              <a:rPr lang="en-US" sz="1600" dirty="0"/>
              <a:t>’) are produced in C; therefore execution time is not too degraded at all.</a:t>
            </a:r>
          </a:p>
          <a:p>
            <a:r>
              <a:rPr lang="en-US" sz="1600" dirty="0"/>
              <a:t>I completed GUI, Class, and Database Designs on both “</a:t>
            </a:r>
            <a:r>
              <a:rPr lang="en-US" sz="1600" dirty="0" err="1"/>
              <a:t>draw.io</a:t>
            </a:r>
            <a:r>
              <a:rPr lang="en-US" sz="1600" dirty="0"/>
              <a:t>”, and ”Figma”. Copies of each can all be found in the Appendices of my Report.</a:t>
            </a:r>
          </a:p>
        </p:txBody>
      </p:sp>
    </p:spTree>
    <p:extLst>
      <p:ext uri="{BB962C8B-B14F-4D97-AF65-F5344CB8AC3E}">
        <p14:creationId xmlns:p14="http://schemas.microsoft.com/office/powerpoint/2010/main" val="414406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32F4-AB3F-FE09-6BCE-1262A97FAB14}"/>
              </a:ext>
            </a:extLst>
          </p:cNvPr>
          <p:cNvSpPr>
            <a:spLocks noGrp="1"/>
          </p:cNvSpPr>
          <p:nvPr>
            <p:ph type="title"/>
          </p:nvPr>
        </p:nvSpPr>
        <p:spPr/>
        <p:txBody>
          <a:bodyPr>
            <a:normAutofit/>
          </a:bodyPr>
          <a:lstStyle/>
          <a:p>
            <a:r>
              <a:rPr lang="en-US" sz="3200" dirty="0"/>
              <a:t>Summary of Findings &amp; Other Results.</a:t>
            </a:r>
          </a:p>
        </p:txBody>
      </p:sp>
      <p:sp>
        <p:nvSpPr>
          <p:cNvPr id="3" name="Content Placeholder 2">
            <a:extLst>
              <a:ext uri="{FF2B5EF4-FFF2-40B4-BE49-F238E27FC236}">
                <a16:creationId xmlns:a16="http://schemas.microsoft.com/office/drawing/2014/main" id="{FD6E28B4-3585-6FFB-0F47-28EEAAD8B33B}"/>
              </a:ext>
            </a:extLst>
          </p:cNvPr>
          <p:cNvSpPr>
            <a:spLocks noGrp="1"/>
          </p:cNvSpPr>
          <p:nvPr>
            <p:ph idx="1"/>
          </p:nvPr>
        </p:nvSpPr>
        <p:spPr>
          <a:xfrm>
            <a:off x="609600" y="2071034"/>
            <a:ext cx="10972800" cy="4036534"/>
          </a:xfrm>
        </p:spPr>
        <p:txBody>
          <a:bodyPr>
            <a:normAutofit/>
          </a:bodyPr>
          <a:lstStyle/>
          <a:p>
            <a:r>
              <a:rPr lang="en-US" sz="1600" dirty="0"/>
              <a:t>The </a:t>
            </a:r>
            <a:r>
              <a:rPr lang="en-US" sz="1600" i="1" dirty="0" err="1"/>
              <a:t>lionshare</a:t>
            </a:r>
            <a:r>
              <a:rPr lang="en-US" sz="1600" dirty="0"/>
              <a:t> of my software works as expected, and throughout development – I ensured to develop my software as defensively as possible. In this context, that means using vast ‘while’, and ‘try, except’ statements to ensure user inputs are of a desired format before they’re passed to any further logic. I made use of Python’s ‘signal’ library to clear all variables from memory in case of a random exit by the user – for security’s sake. This also ensured that any networking instances instantiated by the ‘</a:t>
            </a:r>
            <a:r>
              <a:rPr lang="en-US" sz="1600" dirty="0" err="1"/>
              <a:t>asyncio</a:t>
            </a:r>
            <a:r>
              <a:rPr lang="en-US" sz="1600" dirty="0"/>
              <a:t>’ library could be killed in a safe, </a:t>
            </a:r>
            <a:r>
              <a:rPr lang="en-US" sz="1600" dirty="0" err="1"/>
              <a:t>organised</a:t>
            </a:r>
            <a:r>
              <a:rPr lang="en-US" sz="1600" dirty="0"/>
              <a:t> manner.</a:t>
            </a:r>
          </a:p>
          <a:p>
            <a:r>
              <a:rPr lang="en-US" sz="1600" dirty="0"/>
              <a:t>Throughout my development, I’ve been thoroughly impressed by both ‘</a:t>
            </a:r>
            <a:r>
              <a:rPr lang="en-US" sz="1600" dirty="0" err="1"/>
              <a:t>pycryptodomex</a:t>
            </a:r>
            <a:r>
              <a:rPr lang="en-US" sz="1600" dirty="0"/>
              <a:t>’, and ‘Fabric’ – the latter a further development on top of Python’s infamous SSH library – ‘</a:t>
            </a:r>
            <a:r>
              <a:rPr lang="en-US" sz="1600" dirty="0" err="1"/>
              <a:t>paramiko</a:t>
            </a:r>
            <a:r>
              <a:rPr lang="en-US" sz="1600" dirty="0"/>
              <a:t>’ – which I had a lot of trouble utilizing – as the majority of my commands require ‘</a:t>
            </a:r>
            <a:r>
              <a:rPr lang="en-US" sz="1600" dirty="0" err="1"/>
              <a:t>sudo</a:t>
            </a:r>
            <a:r>
              <a:rPr lang="en-US" sz="1600" dirty="0"/>
              <a:t>’ elevation privileges. The ‘</a:t>
            </a:r>
            <a:r>
              <a:rPr lang="en-US" sz="1600" dirty="0" err="1"/>
              <a:t>pycryptodomex</a:t>
            </a:r>
            <a:r>
              <a:rPr lang="en-US" sz="1600" dirty="0"/>
              <a:t>’ library encapsulates numerous different cryptographic algorithms – I was surprised as to how straight forward it is to manipulate data with this library – and how little trouble it causes computationally during runtime.</a:t>
            </a:r>
          </a:p>
          <a:p>
            <a:r>
              <a:rPr lang="en-US" sz="1600" dirty="0"/>
              <a:t>Although there is a formatting error with the live receipt log feature on the Admin’s dashboard, I believe this can be easily rectified – apart from that, it updates perfectly with the database – and shows all receipts in a concise manner.</a:t>
            </a:r>
          </a:p>
          <a:p>
            <a:endParaRPr lang="en-US" sz="1600" dirty="0"/>
          </a:p>
        </p:txBody>
      </p:sp>
    </p:spTree>
    <p:extLst>
      <p:ext uri="{BB962C8B-B14F-4D97-AF65-F5344CB8AC3E}">
        <p14:creationId xmlns:p14="http://schemas.microsoft.com/office/powerpoint/2010/main" val="209414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32F4-AB3F-FE09-6BCE-1262A97FAB14}"/>
              </a:ext>
            </a:extLst>
          </p:cNvPr>
          <p:cNvSpPr>
            <a:spLocks noGrp="1"/>
          </p:cNvSpPr>
          <p:nvPr>
            <p:ph type="title"/>
          </p:nvPr>
        </p:nvSpPr>
        <p:spPr/>
        <p:txBody>
          <a:bodyPr>
            <a:normAutofit/>
          </a:bodyPr>
          <a:lstStyle/>
          <a:p>
            <a:r>
              <a:rPr lang="en-US" sz="3200" dirty="0"/>
              <a:t>Recommendations for Future Work.</a:t>
            </a:r>
          </a:p>
        </p:txBody>
      </p:sp>
      <p:sp>
        <p:nvSpPr>
          <p:cNvPr id="3" name="Content Placeholder 2">
            <a:extLst>
              <a:ext uri="{FF2B5EF4-FFF2-40B4-BE49-F238E27FC236}">
                <a16:creationId xmlns:a16="http://schemas.microsoft.com/office/drawing/2014/main" id="{FD6E28B4-3585-6FFB-0F47-28EEAAD8B33B}"/>
              </a:ext>
            </a:extLst>
          </p:cNvPr>
          <p:cNvSpPr>
            <a:spLocks noGrp="1"/>
          </p:cNvSpPr>
          <p:nvPr>
            <p:ph idx="1"/>
          </p:nvPr>
        </p:nvSpPr>
        <p:spPr>
          <a:xfrm>
            <a:off x="628261" y="2087543"/>
            <a:ext cx="10972800" cy="4036534"/>
          </a:xfrm>
        </p:spPr>
        <p:txBody>
          <a:bodyPr>
            <a:normAutofit/>
          </a:bodyPr>
          <a:lstStyle/>
          <a:p>
            <a:r>
              <a:rPr lang="en-US" sz="1600" dirty="0"/>
              <a:t>I like to believe that my software will act as a framework for future maintenance, and updates. </a:t>
            </a:r>
            <a:r>
              <a:rPr lang="en-US" sz="1600" dirty="0" err="1"/>
              <a:t>AudiCrypt</a:t>
            </a:r>
            <a:r>
              <a:rPr lang="en-US" sz="1600" dirty="0"/>
              <a:t> doesn’t have a limit to how much it can be expanded on – theoretically it could support a wide-ranging network given SSH access is maintained. </a:t>
            </a:r>
            <a:r>
              <a:rPr lang="en-US" sz="1600" dirty="0" err="1"/>
              <a:t>PostGreSQL</a:t>
            </a:r>
            <a:r>
              <a:rPr lang="en-US" sz="1600" dirty="0"/>
              <a:t> is hallmarked as a DBMS with massive scalability, and </a:t>
            </a:r>
            <a:r>
              <a:rPr lang="en-US" sz="1600" dirty="0" err="1"/>
              <a:t>AudiCrypt</a:t>
            </a:r>
            <a:r>
              <a:rPr lang="en-US" sz="1600" dirty="0"/>
              <a:t> can utilize this, in tandem, to massively promote the opportunities associated with this software.</a:t>
            </a:r>
          </a:p>
          <a:p>
            <a:r>
              <a:rPr lang="en-US" sz="1600" dirty="0"/>
              <a:t>There have been a few stages during this software’s development, where I have considered whether a high-level programming language, like Python, was the right choice. However, a majority of all third-party libraries work perfectly well, and Python can be compiled, and distributed, with third-party tools - like </a:t>
            </a:r>
            <a:r>
              <a:rPr lang="en-US" sz="1600" dirty="0" err="1"/>
              <a:t>Nuitka</a:t>
            </a:r>
            <a:r>
              <a:rPr lang="en-US" sz="1600" dirty="0"/>
              <a:t>.</a:t>
            </a:r>
          </a:p>
          <a:p>
            <a:r>
              <a:rPr lang="en-US" sz="1600" dirty="0" err="1"/>
              <a:t>AudiCrypt</a:t>
            </a:r>
            <a:r>
              <a:rPr lang="en-US" sz="1600" dirty="0"/>
              <a:t>, hypothetically, will also receive a Graphical User Interface at some stage. I wanted to ensure that this software has a Console output at least. I feel a GUI frontend could be better implemented with other programming languages thought – e.g. C++, or Java. The existing Python code would be used as a backend.</a:t>
            </a:r>
          </a:p>
          <a:p>
            <a:r>
              <a:rPr lang="en-US" sz="1600" dirty="0"/>
              <a:t>Depending on how advanced </a:t>
            </a:r>
            <a:r>
              <a:rPr lang="en-US" sz="1600" dirty="0" err="1"/>
              <a:t>AudiCrypt</a:t>
            </a:r>
            <a:r>
              <a:rPr lang="en-US" sz="1600" dirty="0"/>
              <a:t> could hypothetically get, libraries (e.g. </a:t>
            </a:r>
            <a:r>
              <a:rPr lang="en-US" sz="1600" dirty="0" err="1"/>
              <a:t>Numba</a:t>
            </a:r>
            <a:r>
              <a:rPr lang="en-US" sz="1600" dirty="0"/>
              <a:t>) – do exist within Python, that provide multithreading, multi-core support – I doubt whether this stage would ever be reached though.</a:t>
            </a:r>
          </a:p>
        </p:txBody>
      </p:sp>
    </p:spTree>
    <p:extLst>
      <p:ext uri="{BB962C8B-B14F-4D97-AF65-F5344CB8AC3E}">
        <p14:creationId xmlns:p14="http://schemas.microsoft.com/office/powerpoint/2010/main" val="217365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32F4-AB3F-FE09-6BCE-1262A97FAB14}"/>
              </a:ext>
            </a:extLst>
          </p:cNvPr>
          <p:cNvSpPr>
            <a:spLocks noGrp="1"/>
          </p:cNvSpPr>
          <p:nvPr>
            <p:ph type="title"/>
          </p:nvPr>
        </p:nvSpPr>
        <p:spPr/>
        <p:txBody>
          <a:bodyPr>
            <a:normAutofit/>
          </a:bodyPr>
          <a:lstStyle/>
          <a:p>
            <a:r>
              <a:rPr lang="en-US" sz="3200" dirty="0"/>
              <a:t>Demonstration.</a:t>
            </a:r>
          </a:p>
        </p:txBody>
      </p:sp>
      <p:sp>
        <p:nvSpPr>
          <p:cNvPr id="3" name="Content Placeholder 2">
            <a:extLst>
              <a:ext uri="{FF2B5EF4-FFF2-40B4-BE49-F238E27FC236}">
                <a16:creationId xmlns:a16="http://schemas.microsoft.com/office/drawing/2014/main" id="{FD6E28B4-3585-6FFB-0F47-28EEAAD8B33B}"/>
              </a:ext>
            </a:extLst>
          </p:cNvPr>
          <p:cNvSpPr>
            <a:spLocks noGrp="1"/>
          </p:cNvSpPr>
          <p:nvPr>
            <p:ph idx="1"/>
          </p:nvPr>
        </p:nvSpPr>
        <p:spPr/>
        <p:txBody>
          <a:bodyPr>
            <a:normAutofit/>
          </a:bodyPr>
          <a:lstStyle/>
          <a:p>
            <a:r>
              <a:rPr lang="en-US" sz="1600" dirty="0"/>
              <a:t>text</a:t>
            </a:r>
          </a:p>
        </p:txBody>
      </p:sp>
    </p:spTree>
    <p:extLst>
      <p:ext uri="{BB962C8B-B14F-4D97-AF65-F5344CB8AC3E}">
        <p14:creationId xmlns:p14="http://schemas.microsoft.com/office/powerpoint/2010/main" val="1905860990"/>
      </p:ext>
    </p:extLst>
  </p:cSld>
  <p:clrMapOvr>
    <a:masterClrMapping/>
  </p:clrMapOvr>
</p:sld>
</file>

<file path=ppt/theme/theme1.xml><?xml version="1.0" encoding="utf-8"?>
<a:theme xmlns:a="http://schemas.openxmlformats.org/drawingml/2006/main" name="SplashVTI">
  <a:themeElements>
    <a:clrScheme name="AnalogousFromDarkSeedLeftStep">
      <a:dk1>
        <a:srgbClr val="000000"/>
      </a:dk1>
      <a:lt1>
        <a:srgbClr val="FFFFFF"/>
      </a:lt1>
      <a:dk2>
        <a:srgbClr val="413024"/>
      </a:dk2>
      <a:lt2>
        <a:srgbClr val="E8E2E7"/>
      </a:lt2>
      <a:accent1>
        <a:srgbClr val="47B662"/>
      </a:accent1>
      <a:accent2>
        <a:srgbClr val="50B13B"/>
      </a:accent2>
      <a:accent3>
        <a:srgbClr val="84AE44"/>
      </a:accent3>
      <a:accent4>
        <a:srgbClr val="A7A537"/>
      </a:accent4>
      <a:accent5>
        <a:srgbClr val="C3904D"/>
      </a:accent5>
      <a:accent6>
        <a:srgbClr val="B14D3B"/>
      </a:accent6>
      <a:hlink>
        <a:srgbClr val="9A7F33"/>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946</Words>
  <Application>Microsoft Macintosh PowerPoint</Application>
  <PresentationFormat>Widescreen</PresentationFormat>
  <Paragraphs>25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Avenir Next LT Pro</vt:lpstr>
      <vt:lpstr>Posterama</vt:lpstr>
      <vt:lpstr>SplashVTI</vt:lpstr>
      <vt:lpstr>AudiCrypt: A Cryptographically-Verifiable Receipt Generator</vt:lpstr>
      <vt:lpstr>An Overview of the Project.</vt:lpstr>
      <vt:lpstr>Methodology.</vt:lpstr>
      <vt:lpstr>Summary of Findings &amp; Other Results.</vt:lpstr>
      <vt:lpstr>Recommendations for Future Work.</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Potts</dc:creator>
  <cp:lastModifiedBy>Matthew Potts</cp:lastModifiedBy>
  <cp:revision>56</cp:revision>
  <dcterms:created xsi:type="dcterms:W3CDTF">2024-05-19T23:33:53Z</dcterms:created>
  <dcterms:modified xsi:type="dcterms:W3CDTF">2024-05-20T10:47:33Z</dcterms:modified>
</cp:coreProperties>
</file>