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256" r:id="rId2"/>
    <p:sldId id="273" r:id="rId3"/>
    <p:sldId id="257" r:id="rId4"/>
    <p:sldId id="289" r:id="rId5"/>
    <p:sldId id="290" r:id="rId6"/>
    <p:sldId id="280" r:id="rId7"/>
    <p:sldId id="281" r:id="rId8"/>
    <p:sldId id="282" r:id="rId9"/>
    <p:sldId id="284" r:id="rId10"/>
    <p:sldId id="294" r:id="rId11"/>
    <p:sldId id="285" r:id="rId12"/>
    <p:sldId id="286" r:id="rId13"/>
    <p:sldId id="287" r:id="rId14"/>
    <p:sldId id="288" r:id="rId15"/>
    <p:sldId id="291" r:id="rId16"/>
    <p:sldId id="292" r:id="rId17"/>
    <p:sldId id="279"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1" d="100"/>
          <a:sy n="111" d="100"/>
        </p:scale>
        <p:origin x="672" y="19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30/08/23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30/08/23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214G1A3223</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 HARSHITHA</a:t>
            </a:r>
          </a:p>
          <a:p>
            <a:pPr>
              <a:spcBef>
                <a:spcPts val="300"/>
              </a:spcBef>
            </a:pPr>
            <a:r>
              <a:rPr lang="en-US" sz="1200" b="0" dirty="0"/>
              <a:t>Roll No. 214G1A3223</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1908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430" y="1045763"/>
            <a:ext cx="11779135" cy="5394960"/>
          </a:xfrm>
        </p:spPr>
        <p:txBody>
          <a:bodyPr>
            <a:noAutofit/>
          </a:bodyPr>
          <a:lstStyle/>
          <a:p>
            <a:endParaRPr lang="en-US" sz="2400" dirty="0"/>
          </a:p>
          <a:p>
            <a:endParaRPr lang="en-US" sz="2400" dirty="0"/>
          </a:p>
          <a:p>
            <a:pPr>
              <a:buNone/>
            </a:pPr>
            <a:r>
              <a:rPr lang="en-US" sz="2400" dirty="0"/>
              <a:t>        </a:t>
            </a:r>
          </a:p>
        </p:txBody>
      </p:sp>
      <p:sp>
        <p:nvSpPr>
          <p:cNvPr id="4" name="Title 3"/>
          <p:cNvSpPr>
            <a:spLocks noGrp="1"/>
          </p:cNvSpPr>
          <p:nvPr>
            <p:ph type="title"/>
          </p:nvPr>
        </p:nvSpPr>
        <p:spPr/>
        <p:txBody>
          <a:bodyPr/>
          <a:lstStyle/>
          <a:p>
            <a:r>
              <a:rPr lang="en-US" dirty="0"/>
              <a:t>Modules</a:t>
            </a:r>
          </a:p>
        </p:txBody>
      </p:sp>
      <p:pic>
        <p:nvPicPr>
          <p:cNvPr id="2" name="Picture 12" descr="https://th.bing.com/th?id=OIP.ezlj5l9p43aluVhVPQmChAHaJA&amp;w=139&amp;h=170&amp;rs=1&amp;qlt=80&amp;o=6&amp;dpr=1.6&amp;pid=3.1">
            <a:extLst>
              <a:ext uri="{FF2B5EF4-FFF2-40B4-BE49-F238E27FC236}">
                <a16:creationId xmlns:a16="http://schemas.microsoft.com/office/drawing/2014/main" id="{40950457-ACEC-5F8D-74EA-D1CA5B33C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632" y="1506828"/>
            <a:ext cx="3849480" cy="471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7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Modules</a:t>
            </a:r>
          </a:p>
        </p:txBody>
      </p:sp>
      <p:sp>
        <p:nvSpPr>
          <p:cNvPr id="3" name="Content Placeholder 2"/>
          <p:cNvSpPr>
            <a:spLocks noGrp="1"/>
          </p:cNvSpPr>
          <p:nvPr>
            <p:ph idx="1"/>
          </p:nvPr>
        </p:nvSpPr>
        <p:spPr/>
        <p:txBody>
          <a:bodyPr>
            <a:noAutofit/>
          </a:bodyPr>
          <a:lstStyle/>
          <a:p>
            <a:pPr marL="0" indent="0">
              <a:lnSpc>
                <a:spcPct val="110000"/>
              </a:lnSpc>
              <a:spcBef>
                <a:spcPts val="500"/>
              </a:spcBef>
              <a:spcAft>
                <a:spcPts val="500"/>
              </a:spcAft>
              <a:buNone/>
            </a:pPr>
            <a:r>
              <a:rPr lang="en-US" b="1" dirty="0"/>
              <a:t>Why is process mining important?</a:t>
            </a:r>
            <a:endParaRPr lang="en-US" dirty="0"/>
          </a:p>
          <a:p>
            <a:pPr>
              <a:lnSpc>
                <a:spcPct val="110000"/>
              </a:lnSpc>
              <a:spcBef>
                <a:spcPts val="500"/>
              </a:spcBef>
              <a:spcAft>
                <a:spcPts val="500"/>
              </a:spcAft>
            </a:pPr>
            <a:r>
              <a:rPr lang="en-US" b="1" dirty="0"/>
              <a:t>Data Quality: </a:t>
            </a:r>
            <a:r>
              <a:rPr lang="en-US" dirty="0"/>
              <a:t>Finding, merging and cleaning data is usually required to enable process mining. Data might be distributed over various data sources. It can also be incomplete or contain different labels or levels of granularity. Accounting for these differences will be important to the information that a process model yields.</a:t>
            </a:r>
          </a:p>
          <a:p>
            <a:pPr>
              <a:lnSpc>
                <a:spcPct val="110000"/>
              </a:lnSpc>
              <a:spcBef>
                <a:spcPts val="500"/>
              </a:spcBef>
              <a:spcAft>
                <a:spcPts val="500"/>
              </a:spcAft>
            </a:pPr>
            <a:r>
              <a:rPr lang="en-US" b="1" dirty="0"/>
              <a:t>Concept drift: </a:t>
            </a:r>
            <a:r>
              <a:rPr lang="en-US" dirty="0"/>
              <a:t>Sometimes processes change as they are being analyzed, resulting in concept drift.</a:t>
            </a:r>
            <a:endParaRPr lang="en-US" sz="2400" dirty="0"/>
          </a:p>
          <a:p>
            <a:endParaRPr lang="en-US" sz="2400" dirty="0"/>
          </a:p>
          <a:p>
            <a:pPr>
              <a:buNone/>
            </a:pPr>
            <a:r>
              <a:rPr lang="en-US" sz="2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p>
        </p:txBody>
      </p:sp>
      <p:sp>
        <p:nvSpPr>
          <p:cNvPr id="3" name="Content Placeholder 2"/>
          <p:cNvSpPr>
            <a:spLocks noGrp="1"/>
          </p:cNvSpPr>
          <p:nvPr>
            <p:ph idx="1"/>
          </p:nvPr>
        </p:nvSpPr>
        <p:spPr/>
        <p:txBody>
          <a:bodyPr>
            <a:noAutofit/>
          </a:bodyPr>
          <a:lstStyle/>
          <a:p>
            <a:pPr marL="0" indent="0">
              <a:lnSpc>
                <a:spcPct val="100000"/>
              </a:lnSpc>
              <a:spcBef>
                <a:spcPts val="500"/>
              </a:spcBef>
              <a:spcAft>
                <a:spcPts val="500"/>
              </a:spcAft>
              <a:buNone/>
            </a:pPr>
            <a:r>
              <a:rPr lang="en-US" b="1" dirty="0"/>
              <a:t>1. Supply Chain Optimization: </a:t>
            </a:r>
            <a:r>
              <a:rPr lang="en-US" dirty="0"/>
              <a:t>Process mining can be used to analyze and optimize supply chain processes in real-time. It helps identify bottlenecks, inefficiencies, and deviations from the ideal process flow, enabling organizations to make informed decisions and   adjustments on the fly.</a:t>
            </a:r>
          </a:p>
          <a:p>
            <a:pPr marL="0" indent="0">
              <a:lnSpc>
                <a:spcPct val="100000"/>
              </a:lnSpc>
              <a:spcBef>
                <a:spcPts val="500"/>
              </a:spcBef>
              <a:spcAft>
                <a:spcPts val="500"/>
              </a:spcAft>
              <a:buNone/>
            </a:pPr>
            <a:r>
              <a:rPr lang="en-US" b="1" dirty="0"/>
              <a:t>2. Healthcare Process Improvement: </a:t>
            </a:r>
            <a:r>
              <a:rPr lang="en-US" dirty="0"/>
              <a:t>In healthcare, process mining can be applied to analyze patient treatment pathways, identify variations, and optimize resource allocation in real-time. This can lead to improved patient care and reduced wait times.</a:t>
            </a:r>
          </a:p>
          <a:p>
            <a:pPr marL="0" indent="0">
              <a:lnSpc>
                <a:spcPct val="100000"/>
              </a:lnSpc>
              <a:spcBef>
                <a:spcPts val="500"/>
              </a:spcBef>
              <a:spcAft>
                <a:spcPts val="500"/>
              </a:spcAft>
              <a:buNone/>
            </a:pPr>
            <a:r>
              <a:rPr lang="en-US" b="1" dirty="0"/>
              <a:t>3. Manufacturing Process Analysis: </a:t>
            </a:r>
            <a:r>
              <a:rPr lang="en-US" dirty="0"/>
              <a:t>Process mining can monitor and analyze manufacturing processes in real-time to ensure that production is running smoothly, detect anomalies or deviations from the standard process, and make immediate adjustments to prevent  defects or disruptions.</a:t>
            </a:r>
          </a:p>
          <a:p>
            <a:pPr>
              <a:buNone/>
            </a:pPr>
            <a:endParaRPr lang="en-US" dirty="0"/>
          </a:p>
          <a:p>
            <a:pPr>
              <a:buNone/>
            </a:pPr>
            <a:r>
              <a:rPr lang="en-US" dirty="0"/>
              <a:t> </a:t>
            </a:r>
          </a:p>
          <a:p>
            <a:endParaRPr lang="en-US" dirty="0"/>
          </a:p>
          <a:p>
            <a:endParaRPr lang="en-US" dirty="0"/>
          </a:p>
          <a:p>
            <a:endParaRPr lang="en-US" dirty="0"/>
          </a:p>
          <a:p>
            <a:endParaRPr lang="en-US" dirty="0"/>
          </a:p>
          <a:p>
            <a:endParaRPr lang="en-US" dirty="0"/>
          </a:p>
          <a:p>
            <a:r>
              <a:rPr lang="en-US" dirty="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br>
              <a:rPr lang="en-US" dirty="0"/>
            </a:br>
            <a:r>
              <a:rPr lang="en-US" dirty="0"/>
              <a:t>   </a:t>
            </a:r>
          </a:p>
        </p:txBody>
      </p:sp>
      <p:sp>
        <p:nvSpPr>
          <p:cNvPr id="3" name="Content Placeholder 2"/>
          <p:cNvSpPr>
            <a:spLocks noGrp="1"/>
          </p:cNvSpPr>
          <p:nvPr>
            <p:ph idx="1"/>
          </p:nvPr>
        </p:nvSpPr>
        <p:spPr/>
        <p:txBody>
          <a:bodyPr>
            <a:noAutofit/>
          </a:bodyPr>
          <a:lstStyle/>
          <a:p>
            <a:pPr>
              <a:lnSpc>
                <a:spcPct val="100000"/>
              </a:lnSpc>
              <a:spcBef>
                <a:spcPts val="500"/>
              </a:spcBef>
              <a:spcAft>
                <a:spcPts val="500"/>
              </a:spcAft>
              <a:buNone/>
            </a:pPr>
            <a:r>
              <a:rPr lang="en-US" b="1" dirty="0"/>
              <a:t>4. Financial Transaction Monitoring: </a:t>
            </a:r>
            <a:r>
              <a:rPr lang="en-US" dirty="0"/>
              <a:t>Process mining can be used in the financial sector to monitor and detect fraudulent activities in real-time. By analyzing transaction logs, it can identify patterns of suspicious behavior and trigger alerts for further investigation.</a:t>
            </a:r>
          </a:p>
          <a:p>
            <a:pPr>
              <a:lnSpc>
                <a:spcPct val="100000"/>
              </a:lnSpc>
              <a:spcBef>
                <a:spcPts val="500"/>
              </a:spcBef>
              <a:spcAft>
                <a:spcPts val="500"/>
              </a:spcAft>
              <a:buNone/>
            </a:pPr>
            <a:r>
              <a:rPr lang="en-US" b="1" dirty="0"/>
              <a:t>5. IT Service Management: </a:t>
            </a:r>
            <a:r>
              <a:rPr lang="en-US" dirty="0"/>
              <a:t>Process mining can help IT departments optimize their service management processes by monitoring the flow of IT service requests, identifying bottlenecks, and streamlining incident resolution and request fulfillment.</a:t>
            </a:r>
          </a:p>
          <a:p>
            <a:pPr>
              <a:lnSpc>
                <a:spcPct val="100000"/>
              </a:lnSpc>
              <a:spcBef>
                <a:spcPts val="500"/>
              </a:spcBef>
              <a:spcAft>
                <a:spcPts val="500"/>
              </a:spcAft>
              <a:buNone/>
            </a:pPr>
            <a:r>
              <a:rPr lang="en-US" b="1" dirty="0"/>
              <a:t>6. Logistics and Transportation: </a:t>
            </a:r>
            <a:r>
              <a:rPr lang="en-US" dirty="0"/>
              <a:t>Real-time process mining can be applied to logistics and transportation operations to monitor the movement of goods, track delivery routes, and optimize the overall supply chain to ensure timely and efficient deliveries.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Real Time Applications</a:t>
            </a:r>
          </a:p>
        </p:txBody>
      </p:sp>
      <p:sp>
        <p:nvSpPr>
          <p:cNvPr id="3" name="Content Placeholder 2"/>
          <p:cNvSpPr>
            <a:spLocks noGrp="1"/>
          </p:cNvSpPr>
          <p:nvPr>
            <p:ph idx="1"/>
          </p:nvPr>
        </p:nvSpPr>
        <p:spPr/>
        <p:txBody>
          <a:bodyPr>
            <a:normAutofit/>
          </a:bodyPr>
          <a:lstStyle/>
          <a:p>
            <a:pPr marL="0" indent="0">
              <a:lnSpc>
                <a:spcPct val="100000"/>
              </a:lnSpc>
              <a:spcBef>
                <a:spcPts val="500"/>
              </a:spcBef>
              <a:spcAft>
                <a:spcPts val="500"/>
              </a:spcAft>
              <a:buNone/>
            </a:pPr>
            <a:r>
              <a:rPr lang="en-US" b="1" dirty="0"/>
              <a:t>7.Customer Journey Analysis: </a:t>
            </a:r>
            <a:r>
              <a:rPr lang="en-US" dirty="0"/>
              <a:t>Process mining can provide insights into customer interactions and behaviors across various touchpoints in real-</a:t>
            </a:r>
            <a:r>
              <a:rPr lang="en-US" dirty="0" err="1"/>
              <a:t>time.This</a:t>
            </a:r>
            <a:r>
              <a:rPr lang="en-US" dirty="0"/>
              <a:t> information can be used to improve customer experiences and optimize marketing and sales strategies.</a:t>
            </a:r>
          </a:p>
          <a:p>
            <a:pPr marL="0" indent="0">
              <a:lnSpc>
                <a:spcPct val="100000"/>
              </a:lnSpc>
              <a:spcBef>
                <a:spcPts val="500"/>
              </a:spcBef>
              <a:spcAft>
                <a:spcPts val="500"/>
              </a:spcAft>
              <a:buNone/>
            </a:pPr>
            <a:r>
              <a:rPr lang="en-US" b="1" dirty="0"/>
              <a:t>8.Energy Management: </a:t>
            </a:r>
            <a:r>
              <a:rPr lang="en-US" dirty="0"/>
              <a:t>Process mining can monitor energy consumption patterns in real-time to identify energy wastage, optimize energy usage, and reduce operational costs for industrial facilities and buildings.</a:t>
            </a:r>
          </a:p>
          <a:p>
            <a:pPr marL="0" indent="0">
              <a:lnSpc>
                <a:spcPct val="100000"/>
              </a:lnSpc>
              <a:spcBef>
                <a:spcPts val="500"/>
              </a:spcBef>
              <a:spcAft>
                <a:spcPts val="500"/>
              </a:spcAft>
              <a:buNone/>
            </a:pPr>
            <a:r>
              <a:rPr lang="en-US" b="1" dirty="0"/>
              <a:t>9.Emergency Response and Disaster Management:</a:t>
            </a:r>
            <a:r>
              <a:rPr lang="en-US" dirty="0"/>
              <a:t> During emergency situations, process mining can help emergency responders analyze data in real-time to allocate resources effectively, optimize response times, and make informed decisions to manage crises.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OUTCOMES</a:t>
            </a:r>
          </a:p>
        </p:txBody>
      </p:sp>
      <p:sp>
        <p:nvSpPr>
          <p:cNvPr id="3" name="Content Placeholder 2"/>
          <p:cNvSpPr>
            <a:spLocks noGrp="1"/>
          </p:cNvSpPr>
          <p:nvPr>
            <p:ph idx="1"/>
          </p:nvPr>
        </p:nvSpPr>
        <p:spPr/>
        <p:txBody>
          <a:bodyPr>
            <a:noAutofit/>
          </a:bodyPr>
          <a:lstStyle/>
          <a:p>
            <a:pPr eaLnBrk="0" fontAlgn="base">
              <a:lnSpc>
                <a:spcPct val="100000"/>
              </a:lnSpc>
              <a:spcBef>
                <a:spcPts val="500"/>
              </a:spcBef>
              <a:spcAft>
                <a:spcPts val="500"/>
              </a:spcAft>
            </a:pPr>
            <a:r>
              <a:rPr lang="en-US" dirty="0"/>
              <a:t>After completing this Training Track, you will be able to:</a:t>
            </a:r>
          </a:p>
          <a:p>
            <a:pPr eaLnBrk="0" fontAlgn="base">
              <a:lnSpc>
                <a:spcPct val="100000"/>
              </a:lnSpc>
              <a:spcBef>
                <a:spcPts val="500"/>
              </a:spcBef>
              <a:spcAft>
                <a:spcPts val="500"/>
              </a:spcAft>
              <a:buNone/>
            </a:pPr>
            <a:r>
              <a:rPr lang="en-US" dirty="0"/>
              <a:t>•Interpret process visualizations and leverage analyses to identify process inefficiencies.</a:t>
            </a:r>
          </a:p>
          <a:p>
            <a:pPr eaLnBrk="0" fontAlgn="base">
              <a:lnSpc>
                <a:spcPct val="100000"/>
              </a:lnSpc>
              <a:spcBef>
                <a:spcPts val="500"/>
              </a:spcBef>
              <a:spcAft>
                <a:spcPts val="500"/>
              </a:spcAft>
              <a:buNone/>
            </a:pPr>
            <a:r>
              <a:rPr lang="en-US" dirty="0"/>
              <a:t>•Conceptualize your process in terms of activities and cases.</a:t>
            </a:r>
          </a:p>
          <a:p>
            <a:pPr eaLnBrk="0" fontAlgn="base">
              <a:lnSpc>
                <a:spcPct val="100000"/>
              </a:lnSpc>
              <a:spcBef>
                <a:spcPts val="500"/>
              </a:spcBef>
              <a:spcAft>
                <a:spcPts val="500"/>
              </a:spcAft>
              <a:buNone/>
            </a:pPr>
            <a:r>
              <a:rPr lang="en-US" dirty="0"/>
              <a:t>•Save an analysis selection for future reference and share it with your team, export visualizations and process data.</a:t>
            </a:r>
          </a:p>
          <a:p>
            <a:pPr eaLnBrk="0" fontAlgn="base">
              <a:lnSpc>
                <a:spcPct val="100000"/>
              </a:lnSpc>
              <a:spcBef>
                <a:spcPts val="500"/>
              </a:spcBef>
              <a:spcAft>
                <a:spcPts val="500"/>
              </a:spcAft>
              <a:buNone/>
            </a:pPr>
            <a:r>
              <a:rPr lang="en-US" dirty="0"/>
              <a:t>•Perform the basic tasks necessary to build Celonis analyses.</a:t>
            </a:r>
          </a:p>
          <a:p>
            <a:pPr eaLnBrk="0" fontAlgn="base">
              <a:lnSpc>
                <a:spcPct val="100000"/>
              </a:lnSpc>
              <a:spcBef>
                <a:spcPts val="500"/>
              </a:spcBef>
              <a:spcAft>
                <a:spcPts val="500"/>
              </a:spcAft>
              <a:buNone/>
            </a:pPr>
            <a:r>
              <a:rPr lang="en-US" dirty="0"/>
              <a:t>•Become familiar with Analysis Settings and Permissions.</a:t>
            </a:r>
          </a:p>
          <a:p>
            <a:pPr eaLnBrk="0" fontAlgn="base">
              <a:lnSpc>
                <a:spcPct val="100000"/>
              </a:lnSpc>
              <a:spcBef>
                <a:spcPts val="500"/>
              </a:spcBef>
              <a:spcAft>
                <a:spcPts val="500"/>
              </a:spcAft>
              <a:buNone/>
            </a:pPr>
            <a:r>
              <a:rPr lang="en-US" dirty="0"/>
              <a:t>•Put your knowledge about the theoretical foundations of Process Mining into practice.</a:t>
            </a:r>
          </a:p>
          <a:p>
            <a:pPr eaLnBrk="0" fontAlgn="base">
              <a:buNone/>
            </a:pPr>
            <a:br>
              <a:rPr lang="en-US" dirty="0"/>
            </a:b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Conclusion</a:t>
            </a:r>
          </a:p>
        </p:txBody>
      </p:sp>
      <p:sp>
        <p:nvSpPr>
          <p:cNvPr id="3" name="Content Placeholder 2"/>
          <p:cNvSpPr>
            <a:spLocks noGrp="1"/>
          </p:cNvSpPr>
          <p:nvPr>
            <p:ph idx="1"/>
          </p:nvPr>
        </p:nvSpPr>
        <p:spPr/>
        <p:txBody>
          <a:bodyPr/>
          <a:lstStyle/>
          <a:p>
            <a:r>
              <a:rPr lang="en-US" dirty="0"/>
              <a:t>This course  explains the key analysis techniques in process mining will learn various process discovery algorithms. These can automatically learn process models from raw event data various analysis techniques that use event data will be presented.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lnSpc>
                <a:spcPct val="100000"/>
              </a:lnSpc>
              <a:spcBef>
                <a:spcPts val="500"/>
              </a:spcBef>
              <a:spcAft>
                <a:spcPts val="500"/>
              </a:spcAft>
            </a:pPr>
            <a:r>
              <a:rPr lang="en-US" dirty="0"/>
              <a:t>Understanding the fundamental concepts and principles of process mining.</a:t>
            </a:r>
          </a:p>
          <a:p>
            <a:pPr marL="457200" indent="-457200">
              <a:lnSpc>
                <a:spcPct val="100000"/>
              </a:lnSpc>
              <a:spcBef>
                <a:spcPts val="500"/>
              </a:spcBef>
              <a:spcAft>
                <a:spcPts val="500"/>
              </a:spcAft>
            </a:pPr>
            <a:r>
              <a:rPr lang="en-US" dirty="0"/>
              <a:t>Gaining knowledge in using process mining tools and software.</a:t>
            </a:r>
          </a:p>
          <a:p>
            <a:pPr marL="457200" indent="-457200">
              <a:lnSpc>
                <a:spcPct val="100000"/>
              </a:lnSpc>
              <a:spcBef>
                <a:spcPts val="500"/>
              </a:spcBef>
              <a:spcAft>
                <a:spcPts val="500"/>
              </a:spcAft>
            </a:pPr>
            <a:r>
              <a:rPr lang="en-US" dirty="0">
                <a:solidFill>
                  <a:prstClr val="black"/>
                </a:solidFill>
              </a:rPr>
              <a:t>Understand different algorithms and methods used for process discovery and their respective strengths and limitations.</a:t>
            </a:r>
          </a:p>
          <a:p>
            <a:pPr marL="457200" indent="-457200">
              <a:lnSpc>
                <a:spcPct val="100000"/>
              </a:lnSpc>
              <a:spcBef>
                <a:spcPts val="500"/>
              </a:spcBef>
              <a:spcAft>
                <a:spcPts val="500"/>
              </a:spcAft>
            </a:pPr>
            <a:r>
              <a:rPr lang="en-US" b="1" dirty="0">
                <a:solidFill>
                  <a:prstClr val="black"/>
                </a:solidFill>
              </a:rPr>
              <a:t>Understanding Process Mining Concepts: </a:t>
            </a:r>
            <a:r>
              <a:rPr lang="en-US" dirty="0">
                <a:solidFill>
                  <a:prstClr val="black"/>
                </a:solidFill>
              </a:rPr>
              <a:t>Gain a solid grasp of the fundamental concepts of process mining, including process discovery, conformance checking, and enhancement. Understand how process mining fits into the broader context of business process management.</a:t>
            </a:r>
          </a:p>
          <a:p>
            <a:pPr marL="457200" indent="-457200">
              <a:lnSpc>
                <a:spcPct val="100000"/>
              </a:lnSpc>
              <a:spcBef>
                <a:spcPts val="500"/>
              </a:spcBef>
              <a:spcAft>
                <a:spcPts val="500"/>
              </a:spcAft>
            </a:pPr>
            <a:endParaRPr lang="en-US" dirty="0"/>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p:txBody>
          <a:bodyPr>
            <a:normAutofit/>
          </a:bodyPr>
          <a:lstStyle/>
          <a:p>
            <a:pPr eaLnBrk="0" fontAlgn="base">
              <a:lnSpc>
                <a:spcPct val="100000"/>
              </a:lnSpc>
              <a:spcBef>
                <a:spcPts val="500"/>
              </a:spcBef>
              <a:spcAft>
                <a:spcPts val="500"/>
              </a:spcAft>
            </a:pPr>
            <a:r>
              <a:rPr lang="en-US" dirty="0"/>
              <a:t>Process Mining is often described as occupying the area between business process management and data mining. The speed, accuracy, and  these  technologies deliver can result in significant cost savings and much faster time to market.</a:t>
            </a:r>
          </a:p>
          <a:p>
            <a:pPr eaLnBrk="0" fontAlgn="base">
              <a:buNone/>
            </a:pPr>
            <a:endParaRPr lang="en-US" dirty="0"/>
          </a:p>
          <a:p>
            <a:endParaRPr lang="en-US" dirty="0"/>
          </a:p>
        </p:txBody>
      </p:sp>
      <p:pic>
        <p:nvPicPr>
          <p:cNvPr id="4" name="IM 6"/>
          <p:cNvPicPr/>
          <p:nvPr/>
        </p:nvPicPr>
        <p:blipFill>
          <a:blip r:embed="rId2"/>
          <a:stretch>
            <a:fillRect/>
          </a:stretch>
        </p:blipFill>
        <p:spPr>
          <a:xfrm>
            <a:off x="2338252" y="2756262"/>
            <a:ext cx="6139542" cy="35922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eaLnBrk="0" fontAlgn="base">
              <a:lnSpc>
                <a:spcPct val="100000"/>
              </a:lnSpc>
              <a:spcBef>
                <a:spcPts val="500"/>
              </a:spcBef>
              <a:spcAft>
                <a:spcPts val="500"/>
              </a:spcAft>
            </a:pPr>
            <a:r>
              <a:rPr lang="en-US" dirty="0"/>
              <a:t>It is a technique in the field of process management that supports the analysis of business processes based on event logs and drives improved efficiency, effectiveness  and  compliance  through  its  insights.</a:t>
            </a:r>
          </a:p>
          <a:p>
            <a:pPr eaLnBrk="0" fontAlgn="base">
              <a:lnSpc>
                <a:spcPct val="100000"/>
              </a:lnSpc>
              <a:spcBef>
                <a:spcPts val="500"/>
              </a:spcBef>
              <a:spcAft>
                <a:spcPts val="500"/>
              </a:spcAft>
            </a:pPr>
            <a:r>
              <a:rPr lang="en-US" dirty="0"/>
              <a:t>The real-world examples of process mining are:</a:t>
            </a:r>
          </a:p>
          <a:p>
            <a:pPr eaLnBrk="0" fontAlgn="base">
              <a:lnSpc>
                <a:spcPct val="100000"/>
              </a:lnSpc>
              <a:spcBef>
                <a:spcPts val="500"/>
              </a:spcBef>
              <a:spcAft>
                <a:spcPts val="500"/>
              </a:spcAft>
              <a:buNone/>
            </a:pPr>
            <a:r>
              <a:rPr lang="en-US" dirty="0"/>
              <a:t>                               1. Sales order </a:t>
            </a:r>
          </a:p>
          <a:p>
            <a:pPr eaLnBrk="0" fontAlgn="base">
              <a:lnSpc>
                <a:spcPct val="100000"/>
              </a:lnSpc>
              <a:spcBef>
                <a:spcPts val="500"/>
              </a:spcBef>
              <a:spcAft>
                <a:spcPts val="500"/>
              </a:spcAft>
              <a:buNone/>
            </a:pPr>
            <a:r>
              <a:rPr lang="en-US" dirty="0"/>
              <a:t>                               2. Telecommunications</a:t>
            </a:r>
          </a:p>
          <a:p>
            <a:pPr eaLnBrk="0" fontAlgn="base">
              <a:lnSpc>
                <a:spcPct val="100000"/>
              </a:lnSpc>
              <a:spcBef>
                <a:spcPts val="500"/>
              </a:spcBef>
              <a:spcAft>
                <a:spcPts val="500"/>
              </a:spcAft>
              <a:buNone/>
            </a:pPr>
            <a:r>
              <a:rPr lang="en-US" dirty="0"/>
              <a:t>                               3. Manufacturing</a:t>
            </a:r>
          </a:p>
          <a:p>
            <a:pPr eaLnBrk="0" fontAlgn="base">
              <a:lnSpc>
                <a:spcPct val="100000"/>
              </a:lnSpc>
              <a:spcBef>
                <a:spcPts val="500"/>
              </a:spcBef>
              <a:spcAft>
                <a:spcPts val="500"/>
              </a:spcAft>
              <a:buNone/>
            </a:pPr>
            <a:r>
              <a:rPr lang="en-US" dirty="0"/>
              <a:t>                               4. Automotive</a:t>
            </a:r>
          </a:p>
          <a:p>
            <a:pPr eaLnBrk="0" fontAlgn="base">
              <a:lnSpc>
                <a:spcPct val="100000"/>
              </a:lnSpc>
              <a:spcBef>
                <a:spcPts val="500"/>
              </a:spcBef>
              <a:spcAft>
                <a:spcPts val="500"/>
              </a:spcAft>
              <a:buNone/>
            </a:pPr>
            <a:r>
              <a:rPr lang="en-US" dirty="0"/>
              <a:t>                               5. Customer service desk</a:t>
            </a:r>
          </a:p>
          <a:p>
            <a:pPr lvl="1" algn="l" eaLnBrk="0" fontAlgn="base">
              <a:lnSpc>
                <a:spcPct val="120000"/>
              </a:lnSpc>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Technology</a:t>
            </a:r>
          </a:p>
        </p:txBody>
      </p:sp>
      <p:sp>
        <p:nvSpPr>
          <p:cNvPr id="3" name="Content Placeholder 2"/>
          <p:cNvSpPr>
            <a:spLocks noGrp="1"/>
          </p:cNvSpPr>
          <p:nvPr>
            <p:ph idx="1"/>
          </p:nvPr>
        </p:nvSpPr>
        <p:spPr/>
        <p:txBody>
          <a:bodyPr>
            <a:noAutofit/>
          </a:bodyPr>
          <a:lstStyle/>
          <a:p>
            <a:pPr>
              <a:lnSpc>
                <a:spcPct val="120000"/>
              </a:lnSpc>
              <a:spcBef>
                <a:spcPts val="500"/>
              </a:spcBef>
              <a:spcAft>
                <a:spcPts val="500"/>
              </a:spcAft>
            </a:pPr>
            <a:r>
              <a:rPr lang="en-US" dirty="0"/>
              <a:t>By using process mining technology, companies can also enhance the quality of their internal processes. This may encourage staff members to think more creatively when developing new project ideas and receive more high-quality data from each step in the process.</a:t>
            </a:r>
          </a:p>
          <a:p>
            <a:pPr>
              <a:lnSpc>
                <a:spcPct val="120000"/>
              </a:lnSpc>
              <a:spcBef>
                <a:spcPts val="500"/>
              </a:spcBef>
              <a:spcAft>
                <a:spcPts val="500"/>
              </a:spcAft>
              <a:buNone/>
            </a:pPr>
            <a:r>
              <a:rPr lang="en-US" b="1" dirty="0"/>
              <a:t>Techniques:</a:t>
            </a:r>
            <a:endParaRPr lang="en-US" dirty="0"/>
          </a:p>
          <a:p>
            <a:pPr>
              <a:lnSpc>
                <a:spcPct val="120000"/>
              </a:lnSpc>
              <a:spcBef>
                <a:spcPts val="500"/>
              </a:spcBef>
              <a:spcAft>
                <a:spcPts val="500"/>
              </a:spcAft>
              <a:buFont typeface="Wingdings" pitchFamily="2" charset="2"/>
              <a:buChar char="v"/>
            </a:pPr>
            <a:r>
              <a:rPr lang="en-US" b="1" dirty="0"/>
              <a:t> Process Discovery: </a:t>
            </a:r>
            <a:r>
              <a:rPr lang="en-US" dirty="0"/>
              <a:t>Uncover hidden process models from event data</a:t>
            </a:r>
          </a:p>
          <a:p>
            <a:pPr>
              <a:lnSpc>
                <a:spcPct val="120000"/>
              </a:lnSpc>
              <a:spcBef>
                <a:spcPts val="500"/>
              </a:spcBef>
              <a:spcAft>
                <a:spcPts val="500"/>
              </a:spcAft>
              <a:buFont typeface="Wingdings" pitchFamily="2" charset="2"/>
              <a:buChar char="v"/>
            </a:pPr>
            <a:r>
              <a:rPr lang="en-US" b="1" dirty="0"/>
              <a:t> Conformance: </a:t>
            </a:r>
            <a:r>
              <a:rPr lang="en-US" dirty="0"/>
              <a:t>Identify deviations and compliance issues.</a:t>
            </a:r>
          </a:p>
          <a:p>
            <a:pPr>
              <a:lnSpc>
                <a:spcPct val="120000"/>
              </a:lnSpc>
              <a:spcBef>
                <a:spcPts val="500"/>
              </a:spcBef>
              <a:spcAft>
                <a:spcPts val="500"/>
              </a:spcAft>
              <a:buFont typeface="Wingdings" pitchFamily="2" charset="2"/>
              <a:buChar char="v"/>
            </a:pPr>
            <a:r>
              <a:rPr lang="en-US" b="1" dirty="0"/>
              <a:t>Process Enhancement: </a:t>
            </a:r>
            <a:r>
              <a:rPr lang="en-US" dirty="0"/>
              <a:t>Optimize processes through insights and analysis.</a:t>
            </a:r>
          </a:p>
          <a:p>
            <a:pPr>
              <a:buNone/>
            </a:pPr>
            <a:endParaRPr lang="en-US" dirty="0"/>
          </a:p>
          <a:p>
            <a:endParaRPr lang="en-US" dirty="0"/>
          </a:p>
          <a:p>
            <a:pPr eaLnBrk="0" fontAlgn="base"/>
            <a:endParaRPr lang="en-US" dirty="0"/>
          </a:p>
          <a:p>
            <a:pPr eaLnBrk="0" fontAlgn="base"/>
            <a:endParaRPr lang="en-US" dirty="0"/>
          </a:p>
          <a:p>
            <a:pPr>
              <a:buNone/>
            </a:pPr>
            <a:endParaRPr lang="en-US" b="1" u="sng" dirty="0"/>
          </a:p>
          <a:p>
            <a:pPr>
              <a:buNone/>
            </a:pPr>
            <a:r>
              <a:rPr lang="en-US" b="1" u="sng" dirty="0"/>
              <a:t>              </a:t>
            </a: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lang="en-US" dirty="0"/>
              <a:t> </a:t>
            </a:r>
            <a:endParaRPr lang="en-US" sz="9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eaLnBrk="0" fontAlgn="base"/>
            <a:endParaRPr lang="en-US" sz="9600" dirty="0"/>
          </a:p>
          <a:p>
            <a:pPr eaLnBrk="0" fontAlgn="base"/>
            <a:endParaRPr lang="en-US" sz="9600" dirty="0"/>
          </a:p>
          <a:p>
            <a:pPr eaLnBrk="0" fontAlgn="base"/>
            <a:endParaRPr lang="en-US" sz="9600" dirty="0"/>
          </a:p>
          <a:p>
            <a:pPr eaLnBrk="0" fontAlgn="base"/>
            <a:endParaRPr lang="en-US" sz="9600" dirty="0"/>
          </a:p>
          <a:p>
            <a:pPr eaLnBrk="0" fontAlgn="base"/>
            <a:endParaRPr lang="en-US" sz="9600" dirty="0"/>
          </a:p>
          <a:p>
            <a:endParaRPr lang="en-US" sz="5100" dirty="0"/>
          </a:p>
          <a:p>
            <a:endParaRPr lang="en-US" dirty="0"/>
          </a:p>
          <a:p>
            <a:endParaRPr lang="en-US" dirty="0"/>
          </a:p>
          <a:p>
            <a:endParaRPr lang="en-US" dirty="0"/>
          </a:p>
          <a:p>
            <a:endParaRPr lang="en-US" dirty="0"/>
          </a:p>
          <a:p>
            <a:endParaRPr lang="en-US" dirty="0"/>
          </a:p>
          <a:p>
            <a:pPr>
              <a:buNone/>
            </a:pPr>
            <a:r>
              <a:rPr lang="en-US" dirty="0"/>
              <a:t> </a:t>
            </a:r>
          </a:p>
          <a:p>
            <a:pPr>
              <a:buNone/>
            </a:pPr>
            <a:r>
              <a:rPr lang="en-US" dirty="0"/>
              <a:t>   </a:t>
            </a:r>
          </a:p>
          <a:p>
            <a:pPr>
              <a:buNone/>
            </a:pPr>
            <a:endParaRPr lang="en-US" dirty="0"/>
          </a:p>
          <a:p>
            <a:pPr>
              <a:buNone/>
            </a:pPr>
            <a:endParaRPr lang="en-US" dirty="0"/>
          </a:p>
          <a:p>
            <a:pPr>
              <a:buNone/>
            </a:pPr>
            <a:endParaRPr lang="en-US" dirty="0"/>
          </a:p>
          <a:p>
            <a:pPr>
              <a:buNone/>
            </a:pPr>
            <a:endParaRPr lang="en-US" dirty="0"/>
          </a:p>
        </p:txBody>
      </p:sp>
      <p:sp>
        <p:nvSpPr>
          <p:cNvPr id="5" name="Title 4"/>
          <p:cNvSpPr>
            <a:spLocks noGrp="1"/>
          </p:cNvSpPr>
          <p:nvPr>
            <p:ph type="title"/>
          </p:nvPr>
        </p:nvSpPr>
        <p:spPr/>
        <p:txBody>
          <a:bodyPr/>
          <a:lstStyle/>
          <a:p>
            <a:r>
              <a:rPr lang="en-US" dirty="0"/>
              <a:t>   Applications</a:t>
            </a:r>
          </a:p>
        </p:txBody>
      </p:sp>
      <p:pic>
        <p:nvPicPr>
          <p:cNvPr id="14338" name="Picture 2" descr="Types and Applications of Process Mining | Analytics Steps"/>
          <p:cNvPicPr>
            <a:picLocks noChangeAspect="1" noChangeArrowheads="1"/>
          </p:cNvPicPr>
          <p:nvPr/>
        </p:nvPicPr>
        <p:blipFill>
          <a:blip r:embed="rId2"/>
          <a:srcRect/>
          <a:stretch>
            <a:fillRect/>
          </a:stretch>
        </p:blipFill>
        <p:spPr bwMode="auto">
          <a:xfrm>
            <a:off x="1281510" y="1334127"/>
            <a:ext cx="8728633" cy="418974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505" y="1097278"/>
            <a:ext cx="11779135" cy="5527963"/>
          </a:xfrm>
        </p:spPr>
        <p:txBody>
          <a:bodyPr>
            <a:noAutofit/>
          </a:bodyPr>
          <a:lstStyle/>
          <a:p>
            <a:pPr>
              <a:lnSpc>
                <a:spcPct val="100000"/>
              </a:lnSpc>
              <a:spcBef>
                <a:spcPts val="500"/>
              </a:spcBef>
              <a:spcAft>
                <a:spcPts val="500"/>
              </a:spcAft>
            </a:pPr>
            <a:r>
              <a:rPr lang="en-US" dirty="0"/>
              <a:t>Process Mining can be applied in different sectors, mentioned few application areas where process mining is implemented</a:t>
            </a:r>
            <a:endParaRPr lang="en-US" sz="7400" dirty="0"/>
          </a:p>
          <a:p>
            <a:pPr>
              <a:lnSpc>
                <a:spcPct val="100000"/>
              </a:lnSpc>
              <a:spcBef>
                <a:spcPts val="500"/>
              </a:spcBef>
              <a:spcAft>
                <a:spcPts val="500"/>
              </a:spcAft>
              <a:buNone/>
            </a:pPr>
            <a:r>
              <a:rPr lang="en-US" dirty="0"/>
              <a:t>1. Manufacturing</a:t>
            </a:r>
          </a:p>
          <a:p>
            <a:pPr>
              <a:lnSpc>
                <a:spcPct val="100000"/>
              </a:lnSpc>
              <a:spcBef>
                <a:spcPts val="500"/>
              </a:spcBef>
              <a:spcAft>
                <a:spcPts val="500"/>
              </a:spcAft>
              <a:buNone/>
            </a:pPr>
            <a:r>
              <a:rPr lang="en-US" dirty="0"/>
              <a:t>2. Services</a:t>
            </a:r>
          </a:p>
          <a:p>
            <a:pPr>
              <a:lnSpc>
                <a:spcPct val="100000"/>
              </a:lnSpc>
              <a:spcBef>
                <a:spcPts val="500"/>
              </a:spcBef>
              <a:spcAft>
                <a:spcPts val="500"/>
              </a:spcAft>
              <a:buNone/>
            </a:pPr>
            <a:r>
              <a:rPr lang="en-US" dirty="0"/>
              <a:t>3. Health Care</a:t>
            </a:r>
          </a:p>
          <a:p>
            <a:pPr>
              <a:lnSpc>
                <a:spcPct val="100000"/>
              </a:lnSpc>
              <a:spcBef>
                <a:spcPts val="500"/>
              </a:spcBef>
              <a:spcAft>
                <a:spcPts val="500"/>
              </a:spcAft>
              <a:buNone/>
            </a:pPr>
            <a:r>
              <a:rPr lang="en-US" dirty="0"/>
              <a:t>4.  Audit &amp; Banking</a:t>
            </a:r>
          </a:p>
          <a:p>
            <a:pPr>
              <a:lnSpc>
                <a:spcPct val="100000"/>
              </a:lnSpc>
              <a:spcBef>
                <a:spcPts val="500"/>
              </a:spcBef>
              <a:spcAft>
                <a:spcPts val="500"/>
              </a:spcAft>
              <a:buNone/>
            </a:pPr>
            <a:r>
              <a:rPr lang="en-US" dirty="0"/>
              <a:t>5. Telecommunications</a:t>
            </a:r>
          </a:p>
          <a:p>
            <a:pPr>
              <a:lnSpc>
                <a:spcPct val="100000"/>
              </a:lnSpc>
              <a:spcBef>
                <a:spcPts val="500"/>
              </a:spcBef>
              <a:spcAft>
                <a:spcPts val="500"/>
              </a:spcAft>
              <a:buNone/>
            </a:pPr>
            <a:r>
              <a:rPr lang="en-US" dirty="0"/>
              <a:t>6. Consumer Goods</a:t>
            </a:r>
          </a:p>
          <a:p>
            <a:pPr>
              <a:lnSpc>
                <a:spcPct val="100000"/>
              </a:lnSpc>
              <a:spcBef>
                <a:spcPts val="500"/>
              </a:spcBef>
              <a:spcAft>
                <a:spcPts val="500"/>
              </a:spcAft>
              <a:buNone/>
            </a:pPr>
            <a:r>
              <a:rPr lang="en-US" dirty="0"/>
              <a:t>7. Educational/Research</a:t>
            </a:r>
          </a:p>
          <a:p>
            <a:pPr>
              <a:buNone/>
            </a:pPr>
            <a:endParaRPr lang="en-US" dirty="0"/>
          </a:p>
        </p:txBody>
      </p:sp>
      <p:sp>
        <p:nvSpPr>
          <p:cNvPr id="5" name="Title 4"/>
          <p:cNvSpPr>
            <a:spLocks noGrp="1"/>
          </p:cNvSpPr>
          <p:nvPr>
            <p:ph type="title"/>
          </p:nvPr>
        </p:nvSpPr>
        <p:spPr/>
        <p:txBody>
          <a:bodyPr/>
          <a:lstStyle/>
          <a:p>
            <a:r>
              <a:rPr lang="en-US" dirty="0"/>
              <a:t>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nSpc>
                <a:spcPct val="100000"/>
              </a:lnSpc>
              <a:spcBef>
                <a:spcPts val="500"/>
              </a:spcBef>
              <a:spcAft>
                <a:spcPts val="500"/>
              </a:spcAft>
              <a:buNone/>
            </a:pPr>
            <a:r>
              <a:rPr lang="en-US" dirty="0"/>
              <a:t>Process mining modules are software components that enable you to analyze and improve your business processes based on data from your underlying systems.</a:t>
            </a:r>
          </a:p>
          <a:p>
            <a:pPr>
              <a:lnSpc>
                <a:spcPct val="100000"/>
              </a:lnSpc>
              <a:spcBef>
                <a:spcPts val="500"/>
              </a:spcBef>
              <a:spcAft>
                <a:spcPts val="500"/>
              </a:spcAft>
            </a:pPr>
            <a:r>
              <a:rPr lang="en-US" b="1" dirty="0"/>
              <a:t>Modules:</a:t>
            </a:r>
          </a:p>
          <a:p>
            <a:pPr marL="0" indent="0">
              <a:lnSpc>
                <a:spcPct val="100000"/>
              </a:lnSpc>
              <a:spcBef>
                <a:spcPts val="500"/>
              </a:spcBef>
              <a:spcAft>
                <a:spcPts val="500"/>
              </a:spcAft>
              <a:buNone/>
            </a:pPr>
            <a:r>
              <a:rPr lang="en-US" dirty="0"/>
              <a:t>1. Data Intake The first step in process mining is obtaining data.</a:t>
            </a:r>
          </a:p>
          <a:p>
            <a:pPr marL="0" indent="0">
              <a:lnSpc>
                <a:spcPct val="100000"/>
              </a:lnSpc>
              <a:spcBef>
                <a:spcPts val="500"/>
              </a:spcBef>
              <a:spcAft>
                <a:spcPts val="500"/>
              </a:spcAft>
              <a:buNone/>
            </a:pPr>
            <a:r>
              <a:rPr lang="en-US" dirty="0"/>
              <a:t>2. Process Discovery Once the system collects your data, it begins to analyze it.</a:t>
            </a:r>
          </a:p>
          <a:p>
            <a:pPr marL="0" indent="0">
              <a:lnSpc>
                <a:spcPct val="100000"/>
              </a:lnSpc>
              <a:spcBef>
                <a:spcPts val="500"/>
              </a:spcBef>
              <a:spcAft>
                <a:spcPts val="500"/>
              </a:spcAft>
              <a:buNone/>
            </a:pPr>
            <a:r>
              <a:rPr lang="en-US" dirty="0"/>
              <a:t>3. Process Analytics Next, you can study any gaps or inefficiencies that the data intake might have identified.</a:t>
            </a:r>
          </a:p>
          <a:p>
            <a:pPr marL="0" indent="0">
              <a:lnSpc>
                <a:spcPct val="100000"/>
              </a:lnSpc>
              <a:spcBef>
                <a:spcPts val="500"/>
              </a:spcBef>
              <a:spcAft>
                <a:spcPts val="500"/>
              </a:spcAft>
              <a:buNone/>
            </a:pPr>
            <a:r>
              <a:rPr lang="en-US" dirty="0"/>
              <a:t>4. Process Comparison Many organizations also engage in process comparison during data mining.</a:t>
            </a:r>
          </a:p>
          <a:p>
            <a:pPr marL="0" indent="0">
              <a:lnSpc>
                <a:spcPct val="100000"/>
              </a:lnSpc>
              <a:spcBef>
                <a:spcPts val="500"/>
              </a:spcBef>
              <a:spcAft>
                <a:spcPts val="500"/>
              </a:spcAft>
              <a:buNone/>
            </a:pPr>
            <a:r>
              <a:rPr lang="en-US" dirty="0"/>
              <a:t>5. Conformance Checking</a:t>
            </a:r>
          </a:p>
          <a:p>
            <a:endParaRPr lang="en-US" sz="2400" dirty="0"/>
          </a:p>
          <a:p>
            <a:endParaRPr lang="en-US" sz="2400" dirty="0"/>
          </a:p>
          <a:p>
            <a:endParaRPr lang="en-US" dirty="0"/>
          </a:p>
        </p:txBody>
      </p:sp>
      <p:sp>
        <p:nvSpPr>
          <p:cNvPr id="5" name="Title 4"/>
          <p:cNvSpPr>
            <a:spLocks noGrp="1"/>
          </p:cNvSpPr>
          <p:nvPr>
            <p:ph type="title"/>
          </p:nvPr>
        </p:nvSpPr>
        <p:spPr/>
        <p:txBody>
          <a:bodyPr/>
          <a:lstStyle/>
          <a:p>
            <a:r>
              <a:rPr lang="en-US"/>
              <a:t>Modules</a:t>
            </a:r>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1022</TotalTime>
  <Words>1120</Words>
  <Application>Microsoft Macintosh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Custom Design</vt:lpstr>
      <vt:lpstr>PowerPoint Presentation</vt:lpstr>
      <vt:lpstr>Contents</vt:lpstr>
      <vt:lpstr>Course Objective</vt:lpstr>
      <vt:lpstr>                 INTRODUCTION</vt:lpstr>
      <vt:lpstr>Introduction</vt:lpstr>
      <vt:lpstr>   Technology</vt:lpstr>
      <vt:lpstr>   Applications</vt:lpstr>
      <vt:lpstr>Applications</vt:lpstr>
      <vt:lpstr>Modules</vt:lpstr>
      <vt:lpstr>Modules</vt:lpstr>
      <vt:lpstr> Modules</vt:lpstr>
      <vt:lpstr>Real Time Applications</vt:lpstr>
      <vt:lpstr>Real Time Applications    </vt:lpstr>
      <vt:lpstr>   Real Time Applications</vt:lpstr>
      <vt:lpstr>                        OUTCOMES</vt:lpstr>
      <vt:lpstr>               Conclusion</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KANAMA GREESHMA</cp:lastModifiedBy>
  <cp:revision>153</cp:revision>
  <dcterms:created xsi:type="dcterms:W3CDTF">2019-06-11T05:35:51Z</dcterms:created>
  <dcterms:modified xsi:type="dcterms:W3CDTF">2023-08-30T16:22:36Z</dcterms:modified>
</cp:coreProperties>
</file>