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68" r:id="rId17"/>
    <p:sldId id="269" r:id="rId18"/>
    <p:sldId id="27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UsW/+T1iwA1gulfzq7yNGv+DW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896"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7"/>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17"/>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17"/>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17"/>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17"/>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8"/>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Dept. of Computer Science and Engineering (Data Science)</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18"/>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18"/>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18"/>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u="none" strike="noStrike" cap="none" dirty="0">
                <a:solidFill>
                  <a:schemeClr val="lt1"/>
                </a:solidFill>
                <a:latin typeface="Times New Roman"/>
                <a:ea typeface="Times New Roman"/>
                <a:cs typeface="Times New Roman"/>
                <a:sym typeface="Times New Roman"/>
              </a:rPr>
              <a:t>AWS Cloud Virtual Internship</a:t>
            </a:r>
            <a:endParaRPr sz="1500" b="1" i="1" u="none" strike="noStrike" cap="none" dirty="0">
              <a:solidFill>
                <a:schemeClr val="lt1"/>
              </a:solidFill>
              <a:latin typeface="Times New Roman"/>
              <a:ea typeface="Times New Roman"/>
              <a:cs typeface="Times New Roman"/>
              <a:sym typeface="Times New Roman"/>
            </a:endParaRPr>
          </a:p>
        </p:txBody>
      </p:sp>
      <p:pic>
        <p:nvPicPr>
          <p:cNvPr id="24" name="Google Shape;24;p18"/>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18"/>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dirty="0">
                <a:solidFill>
                  <a:schemeClr val="lt1"/>
                </a:solidFill>
                <a:latin typeface="Times New Roman"/>
                <a:ea typeface="Times New Roman"/>
                <a:cs typeface="Times New Roman"/>
                <a:sym typeface="Times New Roman"/>
              </a:rPr>
              <a:t> 214G1A3223</a:t>
            </a:r>
            <a:endParaRPr sz="1600" b="0" i="0" u="none" strike="noStrike" cap="small" dirty="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ntellipaat.com/blog/what-is-big-data/" TargetMode="External"/><Relationship Id="rId2" Type="http://schemas.openxmlformats.org/officeDocument/2006/relationships/hyperlink" Target="https://intellipaat.com/blog/what-is-amazon-s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US" sz="2600" b="0" i="0" u="none" strike="noStrike" cap="none">
                <a:solidFill>
                  <a:schemeClr val="dk1"/>
                </a:solidFill>
                <a:latin typeface="Times New Roman"/>
                <a:ea typeface="Times New Roman"/>
                <a:cs typeface="Times New Roman"/>
                <a:sym typeface="Times New Roman"/>
              </a:rPr>
              <a:t>P.HARSHITHA</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Roll No. 214G1A3223</a:t>
            </a:r>
            <a:endParaRPr sz="1200" b="0" i="0" u="none" strike="noStrike" cap="none">
              <a:solidFill>
                <a:schemeClr val="dk1"/>
              </a:solidFill>
              <a:latin typeface="Times New Roman"/>
              <a:ea typeface="Times New Roman"/>
              <a:cs typeface="Times New Roman"/>
              <a:sym typeface="Times New Roman"/>
            </a:endParaRPr>
          </a:p>
        </p:txBody>
      </p:sp>
      <p:sp>
        <p:nvSpPr>
          <p:cNvPr id="31" name="Google Shape;31;p1"/>
          <p:cNvSpPr txBox="1"/>
          <p:nvPr/>
        </p:nvSpPr>
        <p:spPr>
          <a:xfrm>
            <a:off x="1514475" y="4776301"/>
            <a:ext cx="9162900" cy="1580100"/>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a:solidFill>
                  <a:schemeClr val="dk1"/>
                </a:solidFill>
                <a:latin typeface="Times New Roman"/>
                <a:ea typeface="Times New Roman"/>
                <a:cs typeface="Times New Roman"/>
                <a:sym typeface="Times New Roman"/>
              </a:rPr>
              <a:t>Department of Computer Science and Engineering (Data Science)      </a:t>
            </a:r>
            <a:endParaRPr/>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a:solidFill>
                  <a:srgbClr val="FF0000"/>
                </a:solidFill>
                <a:latin typeface="Times New Roman"/>
                <a:ea typeface="Times New Roman"/>
                <a:cs typeface="Times New Roman"/>
                <a:sym typeface="Times New Roman"/>
              </a:rPr>
              <a:t>Srinivasa Ramanujan Institute of Technology</a:t>
            </a:r>
            <a:endParaRPr/>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a:solidFill>
                  <a:srgbClr val="1E4E79"/>
                </a:solidFill>
                <a:latin typeface="Times New Roman"/>
                <a:ea typeface="Times New Roman"/>
                <a:cs typeface="Times New Roman"/>
                <a:sym typeface="Times New Roman"/>
              </a:rPr>
              <a:t>202</a:t>
            </a:r>
            <a:r>
              <a:rPr lang="en-US" sz="2500" b="1">
                <a:solidFill>
                  <a:srgbClr val="1E4E79"/>
                </a:solidFill>
                <a:latin typeface="Times New Roman"/>
                <a:ea typeface="Times New Roman"/>
                <a:cs typeface="Times New Roman"/>
                <a:sym typeface="Times New Roman"/>
              </a:rPr>
              <a:t>4</a:t>
            </a:r>
            <a:r>
              <a:rPr lang="en-US" sz="2500" b="1" i="0" u="none" strike="noStrike" cap="none">
                <a:solidFill>
                  <a:srgbClr val="1E4E79"/>
                </a:solidFill>
                <a:latin typeface="Times New Roman"/>
                <a:ea typeface="Times New Roman"/>
                <a:cs typeface="Times New Roman"/>
                <a:sym typeface="Times New Roman"/>
              </a:rPr>
              <a:t> - 202</a:t>
            </a:r>
            <a:r>
              <a:rPr lang="en-US" sz="2500" b="1">
                <a:solidFill>
                  <a:srgbClr val="1E4E79"/>
                </a:solidFill>
                <a:latin typeface="Times New Roman"/>
                <a:ea typeface="Times New Roman"/>
                <a:cs typeface="Times New Roman"/>
                <a:sym typeface="Times New Roman"/>
              </a:rPr>
              <a:t>5</a:t>
            </a:r>
            <a:endParaRPr sz="2500" b="1">
              <a:solidFill>
                <a:srgbClr val="1E4E79"/>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SzPts val="1100"/>
              <a:buNone/>
            </a:pPr>
            <a:endParaRPr sz="3200">
              <a:solidFill>
                <a:srgbClr val="FFFFFF"/>
              </a:solidFill>
            </a:endParaRPr>
          </a:p>
          <a:p>
            <a:pPr marL="0" lvl="0" indent="0" algn="ctr" rtl="0">
              <a:lnSpc>
                <a:spcPct val="115000"/>
              </a:lnSpc>
              <a:spcBef>
                <a:spcPts val="0"/>
              </a:spcBef>
              <a:spcAft>
                <a:spcPts val="0"/>
              </a:spcAft>
              <a:buClr>
                <a:schemeClr val="dk1"/>
              </a:buClr>
              <a:buSzPts val="1100"/>
              <a:buFont typeface="Arial"/>
              <a:buNone/>
            </a:pPr>
            <a:r>
              <a:rPr lang="en-US" sz="3200">
                <a:solidFill>
                  <a:srgbClr val="FFFFFF"/>
                </a:solidFill>
              </a:rPr>
              <a:t>Aws Cloud Virtual Internship</a:t>
            </a:r>
            <a:endParaRPr sz="3200">
              <a:solidFill>
                <a:srgbClr val="FFFFFF"/>
              </a:solidFill>
            </a:endParaRPr>
          </a:p>
          <a:p>
            <a:pPr marL="0" marR="0" lvl="0" indent="0" algn="ctr" rtl="0">
              <a:spcBef>
                <a:spcPts val="0"/>
              </a:spcBef>
              <a:spcAft>
                <a:spcPts val="0"/>
              </a:spcAft>
              <a:buNone/>
            </a:pPr>
            <a:endParaRPr sz="3200">
              <a:solidFill>
                <a:schemeClr val="lt1"/>
              </a:solidFill>
              <a:latin typeface="Times New Roman"/>
              <a:ea typeface="Times New Roman"/>
              <a:cs typeface="Times New Roman"/>
              <a:sym typeface="Times New Roman"/>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4" name="Google Shape;34;p1"/>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solidFill>
                  <a:srgbClr val="FFFFFF"/>
                </a:solidFill>
                <a:latin typeface="Arial"/>
                <a:ea typeface="Arial"/>
                <a:cs typeface="Arial"/>
                <a:sym typeface="Arial"/>
              </a:rPr>
              <a:t>How Does Aws Works?</a:t>
            </a:r>
            <a:endParaRPr/>
          </a:p>
        </p:txBody>
      </p:sp>
      <p:sp>
        <p:nvSpPr>
          <p:cNvPr id="89" name="Google Shape;89;p11"/>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r>
              <a:rPr lang="en-IN" sz="2400" b="0" i="0" u="none" strike="noStrike" dirty="0">
                <a:solidFill>
                  <a:srgbClr val="000000"/>
                </a:solidFill>
                <a:effectLst/>
              </a:rPr>
              <a:t>It offers cloud capability by using its data centres established in all the concerned locations and works via a fibre network. </a:t>
            </a:r>
          </a:p>
          <a:p>
            <a:r>
              <a:rPr lang="en-IN" sz="2400" b="0" i="0" u="none" strike="noStrike" dirty="0">
                <a:solidFill>
                  <a:srgbClr val="000000"/>
                </a:solidFill>
                <a:effectLst/>
              </a:rPr>
              <a:t>Amazon web services, being a widely adopted cloud platform can be used for any cloud work.</a:t>
            </a:r>
          </a:p>
          <a:p>
            <a:r>
              <a:rPr lang="en-IN" sz="2400" b="0" i="0" u="none" strike="noStrike" dirty="0">
                <a:solidFill>
                  <a:srgbClr val="000000"/>
                </a:solidFill>
                <a:effectLst/>
              </a:rPr>
              <a:t> The Same AWS can be used in all industries for their cloud needs. Small-sized, medium businesses, and large enterprises can easily use AWS to experiment, innovate faster, lower costs, and become more agile in terms of efficiency and development. </a:t>
            </a:r>
          </a:p>
          <a:p>
            <a:r>
              <a:rPr lang="en-IN" sz="2400" dirty="0">
                <a:solidFill>
                  <a:srgbClr val="000000"/>
                </a:solidFill>
              </a:rPr>
              <a:t> </a:t>
            </a:r>
            <a:r>
              <a:rPr lang="en-IN" sz="2400" b="0" i="0" u="none" strike="noStrike" dirty="0">
                <a:solidFill>
                  <a:srgbClr val="000000"/>
                </a:solidFill>
                <a:effectLst/>
              </a:rPr>
              <a:t>Suppose you work on your own eCommerce store,  and you are responsible for all data changes such as updates and security patches, scaling, backups, failovers, and more.</a:t>
            </a:r>
          </a:p>
          <a:p>
            <a:r>
              <a:rPr lang="en-IN" sz="2400" b="0" i="0" u="none" strike="noStrike" dirty="0">
                <a:solidFill>
                  <a:srgbClr val="000000"/>
                </a:solidFill>
                <a:effectLst/>
              </a:rPr>
              <a:t>All you need to do that manually. But you can use </a:t>
            </a:r>
            <a:r>
              <a:rPr lang="en-IN" sz="2400" b="1" i="0" u="none" strike="noStrike" dirty="0">
                <a:effectLst/>
              </a:rPr>
              <a:t>Amazon Relational Database Service</a:t>
            </a:r>
            <a:r>
              <a:rPr lang="en-IN" sz="2400" b="0" i="0" u="none" strike="noStrike" dirty="0">
                <a:effectLst/>
              </a:rPr>
              <a:t> </a:t>
            </a:r>
            <a:r>
              <a:rPr lang="en-IN" sz="2400" b="0" i="0" u="none" strike="noStrike" dirty="0">
                <a:solidFill>
                  <a:srgbClr val="000000"/>
                </a:solidFill>
                <a:effectLst/>
              </a:rPr>
              <a:t>(Amazon RDS). Just in a few clicks, you can run the relational Database of your choice.</a:t>
            </a:r>
          </a:p>
          <a:p>
            <a:pPr marL="0" indent="0">
              <a:buNone/>
            </a:pPr>
            <a:br>
              <a:rPr lang="en-IN" sz="2400" dirty="0"/>
            </a:br>
            <a:endParaRPr lang="en-IN" sz="2400" dirty="0"/>
          </a:p>
          <a:p>
            <a:pPr marL="228600" lvl="0" indent="-50800" algn="just" rtl="0">
              <a:lnSpc>
                <a:spcPct val="90000"/>
              </a:lnSpc>
              <a:spcBef>
                <a:spcPts val="0"/>
              </a:spcBef>
              <a:spcAft>
                <a:spcPts val="0"/>
              </a:spcAft>
              <a:buClr>
                <a:schemeClr val="dk1"/>
              </a:buClr>
              <a:buSzPts val="2800"/>
              <a:buFont typeface="Noto Sans Symbols"/>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Example of AWS</a:t>
            </a:r>
            <a:endParaRPr/>
          </a:p>
        </p:txBody>
      </p:sp>
      <p:sp>
        <p:nvSpPr>
          <p:cNvPr id="95" name="Google Shape;95;p10"/>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indent="0">
              <a:buNone/>
            </a:pPr>
            <a:r>
              <a:rPr lang="en-US" sz="2400" dirty="0">
                <a:latin typeface="Arial"/>
                <a:ea typeface="Arial"/>
                <a:cs typeface="Arial"/>
                <a:sym typeface="Arial"/>
              </a:rPr>
              <a:t>    </a:t>
            </a:r>
            <a:r>
              <a:rPr lang="en-IN" sz="2400" b="0" i="0" u="none" strike="noStrike" dirty="0">
                <a:solidFill>
                  <a:srgbClr val="3A3A3A"/>
                </a:solidFill>
                <a:effectLst/>
              </a:rPr>
              <a:t>Netflix is an entertainment platform that </a:t>
            </a:r>
          </a:p>
          <a:p>
            <a:pPr marL="0" indent="0">
              <a:buNone/>
            </a:pPr>
            <a:r>
              <a:rPr lang="en-IN" sz="2400" b="0" i="0" u="none" strike="noStrike" dirty="0" err="1">
                <a:solidFill>
                  <a:srgbClr val="3A3A3A"/>
                </a:solidFill>
                <a:effectLst/>
              </a:rPr>
              <a:t>started</a:t>
            </a:r>
            <a:r>
              <a:rPr lang="en-IN" sz="2400" b="1" dirty="0" err="1">
                <a:solidFill>
                  <a:srgbClr val="3A3A3A"/>
                </a:solidFill>
              </a:rPr>
              <a:t>Netflix</a:t>
            </a:r>
            <a:r>
              <a:rPr lang="en-IN" sz="2400" b="1" dirty="0">
                <a:solidFill>
                  <a:srgbClr val="3A3A3A"/>
                </a:solidFill>
              </a:rPr>
              <a:t>                                                                                 </a:t>
            </a:r>
          </a:p>
          <a:p>
            <a:pPr marL="0" indent="0">
              <a:buNone/>
            </a:pPr>
            <a:r>
              <a:rPr lang="en-IN" sz="2400" b="0" i="0" u="none" strike="noStrike" dirty="0">
                <a:solidFill>
                  <a:srgbClr val="3A3A3A"/>
                </a:solidFill>
                <a:effectLst/>
              </a:rPr>
              <a:t> in the United States, but eventually, it expanded to </a:t>
            </a:r>
          </a:p>
          <a:p>
            <a:pPr marL="0" indent="0">
              <a:buNone/>
            </a:pPr>
            <a:r>
              <a:rPr lang="en-IN" sz="2400" b="0" i="0" u="none" strike="noStrike" dirty="0">
                <a:solidFill>
                  <a:srgbClr val="3A3A3A"/>
                </a:solidFill>
                <a:effectLst/>
              </a:rPr>
              <a:t>many countries and soon became popular. </a:t>
            </a:r>
          </a:p>
          <a:p>
            <a:pPr marL="0" indent="0">
              <a:buNone/>
            </a:pPr>
            <a:r>
              <a:rPr lang="en-IN" sz="2400" b="0" i="0" u="none" strike="noStrike" dirty="0">
                <a:solidFill>
                  <a:srgbClr val="3A3A3A"/>
                </a:solidFill>
                <a:effectLst/>
              </a:rPr>
              <a:t>However, once Netflix confronted the scalability </a:t>
            </a:r>
          </a:p>
          <a:p>
            <a:pPr marL="0" indent="0">
              <a:buNone/>
            </a:pPr>
            <a:r>
              <a:rPr lang="en-IN" sz="2400" b="0" i="0" u="none" strike="noStrike" dirty="0">
                <a:solidFill>
                  <a:srgbClr val="3A3A3A"/>
                </a:solidFill>
                <a:effectLst/>
              </a:rPr>
              <a:t>problem because of the sudden increase in </a:t>
            </a:r>
          </a:p>
          <a:p>
            <a:pPr marL="0" indent="0">
              <a:buNone/>
            </a:pPr>
            <a:r>
              <a:rPr lang="en-IN" sz="2400" b="0" i="0" u="none" strike="noStrike" dirty="0">
                <a:solidFill>
                  <a:srgbClr val="3A3A3A"/>
                </a:solidFill>
                <a:effectLst/>
              </a:rPr>
              <a:t>viewers. That made Netflix choose </a:t>
            </a:r>
            <a:r>
              <a:rPr lang="en-IN" sz="2400" b="0" i="0" u="none" strike="noStrike" dirty="0">
                <a:effectLst/>
              </a:rPr>
              <a:t>AWS services</a:t>
            </a:r>
            <a:r>
              <a:rPr lang="en-IN" sz="2400" b="0" i="0" u="none" strike="noStrike" dirty="0">
                <a:solidFill>
                  <a:srgbClr val="3A3A3A"/>
                </a:solidFill>
                <a:effectLst/>
              </a:rPr>
              <a:t>. </a:t>
            </a:r>
          </a:p>
          <a:p>
            <a:pPr marL="0" indent="0">
              <a:buNone/>
            </a:pPr>
            <a:r>
              <a:rPr lang="en-IN" sz="2400" b="0" i="0" u="none" strike="noStrike" dirty="0">
                <a:solidFill>
                  <a:srgbClr val="3A3A3A"/>
                </a:solidFill>
                <a:effectLst/>
              </a:rPr>
              <a:t>Netflix reports that when it started using AWS </a:t>
            </a:r>
          </a:p>
          <a:p>
            <a:pPr marL="0" indent="0">
              <a:buNone/>
            </a:pPr>
            <a:r>
              <a:rPr lang="en-IN" sz="2400" b="0" i="0" u="none" strike="noStrike" dirty="0">
                <a:solidFill>
                  <a:srgbClr val="3A3A3A"/>
                </a:solidFill>
                <a:effectLst/>
              </a:rPr>
              <a:t>services like </a:t>
            </a:r>
            <a:r>
              <a:rPr lang="en-IN" sz="2400" b="0" i="0" u="none" strike="noStrike" dirty="0">
                <a:effectLst/>
              </a:rPr>
              <a:t>DynamoDB </a:t>
            </a:r>
            <a:r>
              <a:rPr lang="en-IN" sz="2400" b="0" i="0" u="none" strike="noStrike" dirty="0">
                <a:solidFill>
                  <a:srgbClr val="3A3A3A"/>
                </a:solidFill>
                <a:effectLst/>
              </a:rPr>
              <a:t>and </a:t>
            </a:r>
            <a:r>
              <a:rPr lang="en-IN" sz="2400" b="0" i="0" u="none" strike="noStrike" dirty="0">
                <a:effectLst/>
              </a:rPr>
              <a:t>Cassandra</a:t>
            </a:r>
            <a:r>
              <a:rPr lang="en-IN" sz="2400" b="0" i="0" u="none" strike="noStrike" dirty="0">
                <a:solidFill>
                  <a:srgbClr val="3A3A3A"/>
                </a:solidFill>
                <a:effectLst/>
              </a:rPr>
              <a:t> for its </a:t>
            </a:r>
          </a:p>
          <a:p>
            <a:pPr marL="0" indent="0">
              <a:buNone/>
            </a:pPr>
            <a:r>
              <a:rPr lang="en-IN" sz="2400" b="0" i="0" u="none" strike="noStrike" dirty="0">
                <a:solidFill>
                  <a:srgbClr val="3A3A3A"/>
                </a:solidFill>
                <a:effectLst/>
              </a:rPr>
              <a:t>distributed databases, it could handle the data easily.</a:t>
            </a:r>
          </a:p>
          <a:p>
            <a:pPr marL="228600" lvl="0" indent="-50800" algn="just" rtl="0">
              <a:lnSpc>
                <a:spcPct val="90000"/>
              </a:lnSpc>
              <a:spcBef>
                <a:spcPts val="0"/>
              </a:spcBef>
              <a:spcAft>
                <a:spcPts val="0"/>
              </a:spcAft>
              <a:buClr>
                <a:schemeClr val="dk1"/>
              </a:buClr>
              <a:buSzPts val="2800"/>
              <a:buFont typeface="Noto Sans Symbols"/>
              <a:buNone/>
            </a:pPr>
            <a:endParaRPr dirty="0"/>
          </a:p>
        </p:txBody>
      </p:sp>
      <p:pic>
        <p:nvPicPr>
          <p:cNvPr id="2" name="Picture 1" descr="A group of logos on a white background&#10;&#10;Description automatically generated">
            <a:extLst>
              <a:ext uri="{FF2B5EF4-FFF2-40B4-BE49-F238E27FC236}">
                <a16:creationId xmlns:a16="http://schemas.microsoft.com/office/drawing/2014/main" id="{638BF509-A91C-E5A7-A6E9-2E3E7CF77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187" y="1628118"/>
            <a:ext cx="4943308" cy="36017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REAL TIME APPLICATIONS</a:t>
            </a:r>
            <a:endParaRPr/>
          </a:p>
        </p:txBody>
      </p:sp>
      <p:sp>
        <p:nvSpPr>
          <p:cNvPr id="101" name="Google Shape;101;p1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•Storage and Backup</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•﻿Big Data</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•﻿Enterprise IT</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•﻿Social Networking</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•﻿Mobile Apps</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•﻿Websites</a:t>
            </a:r>
            <a:endParaRPr sz="240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a:latin typeface="Arial"/>
                <a:ea typeface="Arial"/>
                <a:cs typeface="Arial"/>
                <a:sym typeface="Arial"/>
              </a:rPr>
              <a:t>•Gaming</a:t>
            </a:r>
            <a:endParaRPr sz="240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Font typeface="Noto Sans Symbols"/>
              <a:buNone/>
            </a:pPr>
            <a:endParaRPr/>
          </a:p>
        </p:txBody>
      </p:sp>
      <p:pic>
        <p:nvPicPr>
          <p:cNvPr id="4" name="Picture 3">
            <a:extLst>
              <a:ext uri="{FF2B5EF4-FFF2-40B4-BE49-F238E27FC236}">
                <a16:creationId xmlns:a16="http://schemas.microsoft.com/office/drawing/2014/main" id="{18623D57-5BB9-3272-37E9-350BC00C90E9}"/>
              </a:ext>
            </a:extLst>
          </p:cNvPr>
          <p:cNvPicPr>
            <a:picLocks noChangeAspect="1"/>
          </p:cNvPicPr>
          <p:nvPr/>
        </p:nvPicPr>
        <p:blipFill>
          <a:blip r:embed="rId3"/>
          <a:stretch>
            <a:fillRect/>
          </a:stretch>
        </p:blipFill>
        <p:spPr>
          <a:xfrm>
            <a:off x="5559818" y="1435087"/>
            <a:ext cx="6125098" cy="43256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7BC9-FA90-A907-40EF-129461FDAC17}"/>
              </a:ext>
            </a:extLst>
          </p:cNvPr>
          <p:cNvSpPr>
            <a:spLocks noGrp="1"/>
          </p:cNvSpPr>
          <p:nvPr>
            <p:ph type="title"/>
          </p:nvPr>
        </p:nvSpPr>
        <p:spPr/>
        <p:txBody>
          <a:bodyPr/>
          <a:lstStyle/>
          <a:p>
            <a:r>
              <a:rPr lang="en-IN" dirty="0"/>
              <a:t>REAL TIME APPLICATIONS</a:t>
            </a:r>
          </a:p>
        </p:txBody>
      </p:sp>
      <p:sp>
        <p:nvSpPr>
          <p:cNvPr id="3" name="Text Placeholder 2">
            <a:extLst>
              <a:ext uri="{FF2B5EF4-FFF2-40B4-BE49-F238E27FC236}">
                <a16:creationId xmlns:a16="http://schemas.microsoft.com/office/drawing/2014/main" id="{C5555AC4-856D-9FC4-77C2-8B3DBA854A14}"/>
              </a:ext>
            </a:extLst>
          </p:cNvPr>
          <p:cNvSpPr>
            <a:spLocks noGrp="1"/>
          </p:cNvSpPr>
          <p:nvPr>
            <p:ph type="body" idx="1"/>
          </p:nvPr>
        </p:nvSpPr>
        <p:spPr/>
        <p:txBody>
          <a:bodyPr>
            <a:normAutofit fontScale="32500" lnSpcReduction="20000"/>
          </a:bodyPr>
          <a:lstStyle/>
          <a:p>
            <a:pPr>
              <a:lnSpc>
                <a:spcPct val="100000"/>
              </a:lnSpc>
              <a:buFont typeface="Arial" panose="020B0604020202020204" pitchFamily="34" charset="0"/>
              <a:buChar char="•"/>
            </a:pPr>
            <a:r>
              <a:rPr lang="en-IN" sz="7000" b="1" dirty="0"/>
              <a:t>Storage and Backup:</a:t>
            </a:r>
          </a:p>
          <a:p>
            <a:pPr marL="457200" lvl="1" indent="0">
              <a:lnSpc>
                <a:spcPct val="100000"/>
              </a:lnSpc>
              <a:buNone/>
            </a:pPr>
            <a:r>
              <a:rPr lang="en-US" sz="7000" dirty="0"/>
              <a:t>Storage and backup are important for any Cloud Computing service. AWS provides you with reliable storage services like </a:t>
            </a:r>
            <a:r>
              <a:rPr lang="en-US" sz="7000" u="sng" dirty="0">
                <a:hlinkClick r:id="rId2"/>
              </a:rPr>
              <a:t>Amazon Simple Storage Service</a:t>
            </a:r>
            <a:r>
              <a:rPr lang="en-US" sz="7000" dirty="0"/>
              <a:t> to store large-scale data and backup services like AWS Backup to take backups of this data, which is stored in other AWS services.</a:t>
            </a:r>
            <a:endParaRPr lang="en-IN" sz="7000" dirty="0"/>
          </a:p>
          <a:p>
            <a:pPr>
              <a:lnSpc>
                <a:spcPct val="100000"/>
              </a:lnSpc>
              <a:buFont typeface="Arial" panose="020B0604020202020204" pitchFamily="34" charset="0"/>
              <a:buChar char="•"/>
            </a:pPr>
            <a:r>
              <a:rPr lang="en-IN" sz="7000" dirty="0"/>
              <a:t>﻿</a:t>
            </a:r>
            <a:r>
              <a:rPr lang="en-IN" sz="7000" b="1" dirty="0"/>
              <a:t>Big Data:</a:t>
            </a:r>
          </a:p>
          <a:p>
            <a:pPr marL="457200" lvl="1" indent="0">
              <a:lnSpc>
                <a:spcPct val="100000"/>
              </a:lnSpc>
              <a:buNone/>
            </a:pPr>
            <a:r>
              <a:rPr lang="en-US" sz="7000" dirty="0"/>
              <a:t>One of the biggest challenges faced by companies these days is </a:t>
            </a:r>
            <a:r>
              <a:rPr lang="en-US" sz="7000" dirty="0">
                <a:solidFill>
                  <a:srgbClr val="FF0000"/>
                </a:solidFill>
                <a:hlinkClick r:id="rId3"/>
              </a:rPr>
              <a:t>Big Data</a:t>
            </a:r>
            <a:r>
              <a:rPr lang="en-US" sz="7000" dirty="0"/>
              <a:t>. The companies are struggling to store their large amounts of data using traditional methods.</a:t>
            </a:r>
            <a:endParaRPr lang="en-IN" sz="7000" dirty="0"/>
          </a:p>
          <a:p>
            <a:pPr>
              <a:lnSpc>
                <a:spcPct val="100000"/>
              </a:lnSpc>
              <a:buFont typeface="Arial" panose="020B0604020202020204" pitchFamily="34" charset="0"/>
              <a:buChar char="•"/>
            </a:pPr>
            <a:r>
              <a:rPr lang="en-IN" sz="7000" dirty="0"/>
              <a:t>﻿</a:t>
            </a:r>
            <a:r>
              <a:rPr lang="en-IN" sz="7000" b="1" dirty="0"/>
              <a:t>Mobile Apps:</a:t>
            </a:r>
          </a:p>
          <a:p>
            <a:pPr marL="457200" lvl="1" indent="0">
              <a:lnSpc>
                <a:spcPct val="100000"/>
              </a:lnSpc>
              <a:buNone/>
            </a:pPr>
            <a:r>
              <a:rPr lang="en-US" sz="7000" dirty="0"/>
              <a:t>Mobile applications are embedded with day-to-day life. With AWS, you have the facility to create an app in your desired programming language. </a:t>
            </a:r>
            <a:endParaRPr lang="en-IN" sz="7000" dirty="0"/>
          </a:p>
          <a:p>
            <a:pPr>
              <a:lnSpc>
                <a:spcPct val="100000"/>
              </a:lnSpc>
              <a:buFont typeface="Arial" panose="020B0604020202020204" pitchFamily="34" charset="0"/>
              <a:buChar char="•"/>
            </a:pPr>
            <a:r>
              <a:rPr lang="en-IN" sz="7000" dirty="0"/>
              <a:t>﻿</a:t>
            </a:r>
            <a:r>
              <a:rPr lang="en-IN" sz="7000" b="1" dirty="0"/>
              <a:t>Websites:</a:t>
            </a:r>
          </a:p>
          <a:p>
            <a:pPr marL="457200" lvl="1" indent="0">
              <a:lnSpc>
                <a:spcPct val="100000"/>
              </a:lnSpc>
              <a:buNone/>
            </a:pPr>
            <a:r>
              <a:rPr lang="en-US" sz="7000" dirty="0"/>
              <a:t>AWS offers a wide range of website hosting options to create the best website for customers. </a:t>
            </a:r>
            <a:endParaRPr lang="en-IN" sz="7000" dirty="0"/>
          </a:p>
          <a:p>
            <a:pPr>
              <a:lnSpc>
                <a:spcPct val="100000"/>
              </a:lnSpc>
              <a:buFont typeface="Arial" panose="020B0604020202020204" pitchFamily="34" charset="0"/>
              <a:buChar char="•"/>
            </a:pPr>
            <a:r>
              <a:rPr lang="en-IN" sz="7000" b="1" dirty="0"/>
              <a:t>Gaming:</a:t>
            </a:r>
          </a:p>
          <a:p>
            <a:pPr marL="457200" lvl="1" indent="0">
              <a:lnSpc>
                <a:spcPct val="100000"/>
              </a:lnSpc>
              <a:buNone/>
            </a:pPr>
            <a:r>
              <a:rPr lang="en-US" sz="7000" dirty="0"/>
              <a:t>AWS has been serving many gaming studios. Combining Amazon EC2 and S3 services.</a:t>
            </a:r>
            <a:endParaRPr lang="en-IN" sz="7000" dirty="0"/>
          </a:p>
          <a:p>
            <a:endParaRPr lang="en-IN" dirty="0"/>
          </a:p>
        </p:txBody>
      </p:sp>
    </p:spTree>
    <p:extLst>
      <p:ext uri="{BB962C8B-B14F-4D97-AF65-F5344CB8AC3E}">
        <p14:creationId xmlns:p14="http://schemas.microsoft.com/office/powerpoint/2010/main" val="321949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7EF3-EFE8-CE08-05BA-EF9A88CB94B5}"/>
              </a:ext>
            </a:extLst>
          </p:cNvPr>
          <p:cNvSpPr>
            <a:spLocks noGrp="1"/>
          </p:cNvSpPr>
          <p:nvPr>
            <p:ph type="title"/>
          </p:nvPr>
        </p:nvSpPr>
        <p:spPr/>
        <p:txBody>
          <a:bodyPr/>
          <a:lstStyle/>
          <a:p>
            <a:r>
              <a:rPr lang="en-US" dirty="0"/>
              <a:t>Learning Outcomes</a:t>
            </a:r>
            <a:endParaRPr lang="en-IN" dirty="0"/>
          </a:p>
        </p:txBody>
      </p:sp>
      <p:sp>
        <p:nvSpPr>
          <p:cNvPr id="3" name="Text Placeholder 2">
            <a:extLst>
              <a:ext uri="{FF2B5EF4-FFF2-40B4-BE49-F238E27FC236}">
                <a16:creationId xmlns:a16="http://schemas.microsoft.com/office/drawing/2014/main" id="{35833B7E-6EAD-0237-4C17-1AD776C24E83}"/>
              </a:ext>
            </a:extLst>
          </p:cNvPr>
          <p:cNvSpPr>
            <a:spLocks noGrp="1"/>
          </p:cNvSpPr>
          <p:nvPr>
            <p:ph type="body" idx="1"/>
          </p:nvPr>
        </p:nvSpPr>
        <p:spPr/>
        <p:txBody>
          <a:bodyPr>
            <a:normAutofit fontScale="92500" lnSpcReduction="10000"/>
          </a:bodyPr>
          <a:lstStyle/>
          <a:p>
            <a:pPr>
              <a:lnSpc>
                <a:spcPct val="100000"/>
              </a:lnSpc>
              <a:spcAft>
                <a:spcPts val="100"/>
              </a:spcAft>
            </a:pPr>
            <a:r>
              <a:rPr lang="en-IN" sz="2800" dirty="0"/>
              <a:t>Aws is a cloud-based platform for building business solutions using interconnected web services.</a:t>
            </a:r>
          </a:p>
          <a:p>
            <a:pPr>
              <a:lnSpc>
                <a:spcPct val="100000"/>
              </a:lnSpc>
              <a:buFont typeface="Courier New" panose="02070309020205020404" pitchFamily="49" charset="0"/>
              <a:buChar char="o"/>
            </a:pPr>
            <a:r>
              <a:rPr lang="en-IN" sz="2800" b="1" i="0" u="none" strike="noStrike" dirty="0">
                <a:solidFill>
                  <a:srgbClr val="000000"/>
                </a:solidFill>
                <a:effectLst/>
              </a:rPr>
              <a:t>Understanding Cloud Computing Concepts: </a:t>
            </a:r>
            <a:r>
              <a:rPr lang="en-IN" sz="2800" b="0" i="0" u="none" strike="noStrike" dirty="0">
                <a:solidFill>
                  <a:srgbClr val="000000"/>
                </a:solidFill>
                <a:effectLst/>
              </a:rPr>
              <a:t>Gain a solid understanding of cloud computing, including key concepts such as on-demand resource provisioning, scalability, and cost management.</a:t>
            </a:r>
            <a:endParaRPr lang="en-IN" sz="2800" kern="100" dirty="0">
              <a:solidFill>
                <a:srgbClr val="000000"/>
              </a:solidFill>
              <a:effectLst/>
              <a:ea typeface="Times New Roman" panose="02020603050405020304" pitchFamily="18" charset="0"/>
            </a:endParaRPr>
          </a:p>
          <a:p>
            <a:pPr>
              <a:lnSpc>
                <a:spcPct val="100000"/>
              </a:lnSpc>
              <a:buFont typeface="Courier New" panose="02070309020205020404" pitchFamily="49" charset="0"/>
              <a:buChar char="o"/>
            </a:pPr>
            <a:r>
              <a:rPr lang="en-IN" sz="2800" b="1" i="0" u="none" strike="noStrike" dirty="0">
                <a:solidFill>
                  <a:srgbClr val="000000"/>
                </a:solidFill>
                <a:effectLst/>
              </a:rPr>
              <a:t>Proficiency in AWS Services: </a:t>
            </a:r>
            <a:r>
              <a:rPr lang="en-IN" sz="2800" b="0" i="0" u="none" strike="noStrike" dirty="0">
                <a:solidFill>
                  <a:srgbClr val="000000"/>
                </a:solidFill>
                <a:effectLst/>
              </a:rPr>
              <a:t>Learn to deploy and manage virtual servers (EC2), serverless functions (Lambda), and containerized applications (ECS, EKS). </a:t>
            </a:r>
          </a:p>
          <a:p>
            <a:pPr algn="l">
              <a:buFont typeface="Courier New" panose="02070309020205020404" pitchFamily="49" charset="0"/>
              <a:buChar char="o"/>
            </a:pPr>
            <a:r>
              <a:rPr lang="en-IN" sz="2800" b="1" i="0" u="none" strike="noStrike" dirty="0">
                <a:solidFill>
                  <a:srgbClr val="000000"/>
                </a:solidFill>
                <a:effectLst/>
              </a:rPr>
              <a:t>Skills in Designing Cloud Architectures: </a:t>
            </a:r>
            <a:r>
              <a:rPr lang="en-IN" sz="2800" b="0" i="0" u="none" strike="noStrike" dirty="0">
                <a:solidFill>
                  <a:srgbClr val="000000"/>
                </a:solidFill>
                <a:effectLst/>
              </a:rPr>
              <a:t>Learn to design scalable, high-availability, and fault-tolerant architectures using AWS services.</a:t>
            </a:r>
          </a:p>
          <a:p>
            <a:pPr algn="l">
              <a:buFont typeface="Courier New" panose="02070309020205020404" pitchFamily="49" charset="0"/>
              <a:buChar char="o"/>
            </a:pPr>
            <a:r>
              <a:rPr lang="en-IN" sz="2800" b="1" i="0" u="none" strike="noStrike" dirty="0">
                <a:solidFill>
                  <a:srgbClr val="000000"/>
                </a:solidFill>
                <a:effectLst/>
              </a:rPr>
              <a:t>Hands-On Experience with AWS Tools: </a:t>
            </a:r>
            <a:r>
              <a:rPr lang="en-IN" sz="2800" b="0" i="0" u="none" strike="noStrike" dirty="0">
                <a:solidFill>
                  <a:srgbClr val="000000"/>
                </a:solidFill>
                <a:effectLst/>
              </a:rPr>
              <a:t>Become proficient in using AWS Management Console, CLI, and SDKs for managing resources.</a:t>
            </a:r>
          </a:p>
          <a:p>
            <a:pPr algn="l">
              <a:buFont typeface="Courier New" panose="02070309020205020404" pitchFamily="49" charset="0"/>
              <a:buChar char="o"/>
            </a:pPr>
            <a:r>
              <a:rPr lang="en-IN" sz="2800" b="1" i="0" u="none" strike="noStrike" dirty="0">
                <a:solidFill>
                  <a:srgbClr val="000000"/>
                </a:solidFill>
                <a:effectLst/>
              </a:rPr>
              <a:t>Problem-Solving Skills</a:t>
            </a:r>
            <a:endParaRPr lang="en-IN" sz="2800" b="1" dirty="0">
              <a:solidFill>
                <a:srgbClr val="000000"/>
              </a:solidFill>
            </a:endParaRPr>
          </a:p>
          <a:p>
            <a:pPr algn="l">
              <a:buFont typeface="Courier New" panose="02070309020205020404" pitchFamily="49" charset="0"/>
              <a:buChar char="o"/>
            </a:pPr>
            <a:r>
              <a:rPr lang="en-IN" sz="2800" b="1" i="0" u="none" strike="noStrike" dirty="0">
                <a:solidFill>
                  <a:srgbClr val="000000"/>
                </a:solidFill>
                <a:effectLst/>
              </a:rPr>
              <a:t>Integration with Other Technologies</a:t>
            </a:r>
            <a:endParaRPr lang="en-IN" sz="2800" b="1" kern="100" dirty="0">
              <a:solidFill>
                <a:srgbClr val="000000"/>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74474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C58C-6B4B-CE3C-47DA-B99BA69AB323}"/>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F17754E-DCD7-4635-62F7-F7464669CCCD}"/>
              </a:ext>
            </a:extLst>
          </p:cNvPr>
          <p:cNvSpPr>
            <a:spLocks noGrp="1"/>
          </p:cNvSpPr>
          <p:nvPr>
            <p:ph type="body" idx="1"/>
          </p:nvPr>
        </p:nvSpPr>
        <p:spPr/>
        <p:txBody>
          <a:bodyPr/>
          <a:lstStyle/>
          <a:p>
            <a:r>
              <a:rPr lang="en-IN" sz="2800" kern="100" dirty="0">
                <a:solidFill>
                  <a:srgbClr val="000000"/>
                </a:solidFill>
                <a:effectLst/>
                <a:latin typeface="Times New Roman" panose="02020603050405020304" pitchFamily="18" charset="0"/>
                <a:ea typeface="Times New Roman" panose="02020603050405020304" pitchFamily="18" charset="0"/>
              </a:rPr>
              <a:t>In conclusion, </a:t>
            </a:r>
            <a:r>
              <a:rPr lang="en-IN" sz="2800" b="0" u="none" strike="noStrike" dirty="0">
                <a:effectLst/>
              </a:rPr>
              <a:t>AWS is one of the most effective and path-breaking Cloud services. </a:t>
            </a:r>
          </a:p>
          <a:p>
            <a:r>
              <a:rPr lang="en-IN" sz="2800" b="0" u="none" strike="noStrike" dirty="0">
                <a:effectLst/>
              </a:rPr>
              <a:t>It has given a competitive edge to cloud computing technology by making it feasible and accessible to the entire world with minimum cost and world-class support. </a:t>
            </a:r>
          </a:p>
          <a:p>
            <a:r>
              <a:rPr lang="en-IN" sz="2800" b="0" u="none" strike="noStrike" dirty="0">
                <a:effectLst/>
              </a:rPr>
              <a:t>AWS has slowly become a preferred necessity for IT industries looking to host their data on the cloud. </a:t>
            </a:r>
            <a:endParaRPr lang="en-IN" sz="2800" dirty="0">
              <a:effectLst/>
            </a:endParaRPr>
          </a:p>
          <a:p>
            <a:r>
              <a:rPr lang="en-IN" sz="2800" b="0" i="0" u="none" strike="noStrike" dirty="0">
                <a:solidFill>
                  <a:srgbClr val="000000"/>
                </a:solidFill>
                <a:effectLst/>
              </a:rPr>
              <a:t>The platform’s emphasis on security and compliance helps businesses protect their data and meet regulatory requirements.</a:t>
            </a:r>
          </a:p>
          <a:p>
            <a:r>
              <a:rPr lang="en-IN" sz="2800" b="0" i="0" u="none" strike="noStrike" dirty="0">
                <a:solidFill>
                  <a:srgbClr val="000000"/>
                </a:solidFill>
                <a:effectLst/>
              </a:rPr>
              <a:t>Overall, AWS Cloud is an essential resource for businesses seeking to leverage cloud technology to enhance their operations, drive growth, and stay competitive in the digital age.</a:t>
            </a:r>
            <a:endParaRPr lang="en-IN" sz="2800" dirty="0">
              <a:effectLst/>
            </a:endParaRPr>
          </a:p>
          <a:p>
            <a:endParaRPr lang="en-IN" sz="2800" dirty="0">
              <a:effectLst/>
            </a:endParaRPr>
          </a:p>
          <a:p>
            <a:endParaRPr lang="en-IN" dirty="0"/>
          </a:p>
        </p:txBody>
      </p:sp>
    </p:spTree>
    <p:extLst>
      <p:ext uri="{BB962C8B-B14F-4D97-AF65-F5344CB8AC3E}">
        <p14:creationId xmlns:p14="http://schemas.microsoft.com/office/powerpoint/2010/main" val="55159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4400"/>
              <a:buFont typeface="Times New Roman"/>
              <a:buNone/>
            </a:pPr>
            <a:r>
              <a:rPr lang="en-US" sz="4400" b="0" strike="noStrike">
                <a:solidFill>
                  <a:srgbClr val="FFFFFF"/>
                </a:solidFill>
                <a:latin typeface="Times New Roman"/>
                <a:ea typeface="Times New Roman"/>
                <a:cs typeface="Times New Roman"/>
                <a:sym typeface="Times New Roman"/>
              </a:rPr>
              <a:t>Git Hub Dashboard</a:t>
            </a:r>
            <a:endParaRPr/>
          </a:p>
        </p:txBody>
      </p:sp>
      <p:pic>
        <p:nvPicPr>
          <p:cNvPr id="107" name="Google Shape;107;p13"/>
          <p:cNvPicPr preferRelativeResize="0">
            <a:picLocks noGrp="1"/>
          </p:cNvPicPr>
          <p:nvPr>
            <p:ph type="body" idx="1"/>
          </p:nvPr>
        </p:nvPicPr>
        <p:blipFill rotWithShape="1">
          <a:blip r:embed="rId3">
            <a:alphaModFix/>
          </a:blip>
          <a:srcRect/>
          <a:stretch/>
        </p:blipFill>
        <p:spPr>
          <a:xfrm>
            <a:off x="1140884" y="1107038"/>
            <a:ext cx="9592732" cy="4128180"/>
          </a:xfrm>
          <a:prstGeom prst="rect">
            <a:avLst/>
          </a:prstGeom>
          <a:noFill/>
          <a:ln>
            <a:noFill/>
          </a:ln>
        </p:spPr>
      </p:pic>
      <p:sp>
        <p:nvSpPr>
          <p:cNvPr id="108" name="Google Shape;108;p13"/>
          <p:cNvSpPr txBox="1"/>
          <p:nvPr/>
        </p:nvSpPr>
        <p:spPr>
          <a:xfrm>
            <a:off x="199505" y="5497285"/>
            <a:ext cx="11779135" cy="994953"/>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Repository Name Like: Summer Internship - I</a:t>
            </a:r>
            <a:endParaRPr/>
          </a:p>
          <a:p>
            <a:pPr marL="457200" marR="0" lvl="0" indent="-457200" algn="just" rtl="0">
              <a:lnSpc>
                <a:spcPct val="90000"/>
              </a:lnSpc>
              <a:spcBef>
                <a:spcPts val="100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Under that include document, presentation and Certificate(Pdf).</a:t>
            </a:r>
            <a:endParaRPr/>
          </a:p>
        </p:txBody>
      </p:sp>
      <p:pic>
        <p:nvPicPr>
          <p:cNvPr id="109" name="Google Shape;109;p13"/>
          <p:cNvPicPr preferRelativeResize="0"/>
          <p:nvPr/>
        </p:nvPicPr>
        <p:blipFill rotWithShape="1">
          <a:blip r:embed="rId4">
            <a:alphaModFix/>
          </a:blip>
          <a:srcRect l="1625" t="24605" r="78751" b="18256"/>
          <a:stretch/>
        </p:blipFill>
        <p:spPr>
          <a:xfrm>
            <a:off x="2198915" y="4125685"/>
            <a:ext cx="468086" cy="195943"/>
          </a:xfrm>
          <a:prstGeom prst="rect">
            <a:avLst/>
          </a:prstGeom>
          <a:noFill/>
          <a:ln>
            <a:noFill/>
          </a:ln>
        </p:spPr>
      </p:pic>
      <p:pic>
        <p:nvPicPr>
          <p:cNvPr id="110" name="Google Shape;110;p13"/>
          <p:cNvPicPr preferRelativeResize="0"/>
          <p:nvPr/>
        </p:nvPicPr>
        <p:blipFill rotWithShape="1">
          <a:blip r:embed="rId4">
            <a:alphaModFix/>
          </a:blip>
          <a:srcRect l="1625" t="24605" r="78751" b="18256"/>
          <a:stretch/>
        </p:blipFill>
        <p:spPr>
          <a:xfrm>
            <a:off x="2057401" y="2166256"/>
            <a:ext cx="468086" cy="217716"/>
          </a:xfrm>
          <a:prstGeom prst="rect">
            <a:avLst/>
          </a:prstGeom>
          <a:noFill/>
          <a:ln>
            <a:noFill/>
          </a:ln>
        </p:spPr>
      </p:pic>
      <p:pic>
        <p:nvPicPr>
          <p:cNvPr id="111" name="Google Shape;111;p13"/>
          <p:cNvPicPr preferRelativeResize="0"/>
          <p:nvPr/>
        </p:nvPicPr>
        <p:blipFill rotWithShape="1">
          <a:blip r:embed="rId4">
            <a:alphaModFix/>
          </a:blip>
          <a:srcRect l="1625" t="24605" r="78751" b="18256"/>
          <a:stretch/>
        </p:blipFill>
        <p:spPr>
          <a:xfrm>
            <a:off x="2302331" y="1654925"/>
            <a:ext cx="468086" cy="195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p:nvPr/>
        </p:nvSpPr>
        <p:spPr>
          <a:xfrm>
            <a:off x="2753613" y="2375670"/>
            <a:ext cx="6920484"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
        <p:nvSpPr>
          <p:cNvPr id="2" name="Title 1">
            <a:extLst>
              <a:ext uri="{FF2B5EF4-FFF2-40B4-BE49-F238E27FC236}">
                <a16:creationId xmlns:a16="http://schemas.microsoft.com/office/drawing/2014/main" id="{2D34C6AF-E0C0-C591-2A8A-3B6FABEC39B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42904EA-E714-F8A5-CBDC-89B45ACDC937}"/>
              </a:ext>
            </a:extLst>
          </p:cNvPr>
          <p:cNvSpPr>
            <a:spLocks noGrp="1"/>
          </p:cNvSpPr>
          <p:nvPr>
            <p:ph type="body"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dirty="0"/>
              <a:t>Contents</a:t>
            </a:r>
            <a:endParaRPr dirty="0"/>
          </a:p>
        </p:txBody>
      </p:sp>
      <p:sp>
        <p:nvSpPr>
          <p:cNvPr id="40" name="Google Shape;40;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Types</a:t>
            </a:r>
            <a:endParaRPr/>
          </a:p>
          <a:p>
            <a:pPr marL="461963" lvl="0" indent="-461963" algn="just" rtl="0">
              <a:lnSpc>
                <a:spcPct val="150000"/>
              </a:lnSpc>
              <a:spcBef>
                <a:spcPts val="1000"/>
              </a:spcBef>
              <a:spcAft>
                <a:spcPts val="0"/>
              </a:spcAft>
              <a:buClr>
                <a:schemeClr val="dk1"/>
              </a:buClr>
              <a:buSzPct val="100000"/>
              <a:buChar char="•"/>
            </a:pPr>
            <a:r>
              <a:rPr lang="en-US"/>
              <a:t>Advantages</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Outcomes</a:t>
            </a:r>
            <a:endParaRPr/>
          </a:p>
          <a:p>
            <a:pPr marL="461963" lvl="0" indent="-461963" algn="just" rtl="0">
              <a:lnSpc>
                <a:spcPct val="150000"/>
              </a:lnSpc>
              <a:spcBef>
                <a:spcPts val="1000"/>
              </a:spcBef>
              <a:spcAft>
                <a:spcPts val="0"/>
              </a:spcAft>
              <a:buClr>
                <a:schemeClr val="dk1"/>
              </a:buClr>
              <a:buSzPct val="100000"/>
              <a:buChar char="•"/>
            </a:pPr>
            <a:r>
              <a:rPr lang="en-US"/>
              <a:t>conclusion</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Course Objective</a:t>
            </a:r>
            <a:endParaRPr/>
          </a:p>
        </p:txBody>
      </p:sp>
      <p:sp>
        <p:nvSpPr>
          <p:cNvPr id="46" name="Google Shape;46;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228600" lvl="0" indent="-203200" algn="just" rtl="0">
              <a:lnSpc>
                <a:spcPct val="150000"/>
              </a:lnSpc>
              <a:spcBef>
                <a:spcPts val="500"/>
              </a:spcBef>
              <a:spcAft>
                <a:spcPts val="0"/>
              </a:spcAft>
              <a:buSzPts val="2400"/>
              <a:buChar char="⮚"/>
            </a:pPr>
            <a:r>
              <a:rPr lang="en-US" sz="2400" b="1">
                <a:latin typeface="Arial"/>
                <a:ea typeface="Arial"/>
                <a:cs typeface="Arial"/>
                <a:sym typeface="Arial"/>
              </a:rPr>
              <a:t>Understand Cloud Concepts</a:t>
            </a:r>
            <a:r>
              <a:rPr lang="en-US" sz="2400">
                <a:latin typeface="Arial"/>
                <a:ea typeface="Arial"/>
                <a:cs typeface="Arial"/>
                <a:sym typeface="Arial"/>
              </a:rPr>
              <a:t>: Learn the basics of cloud computing and AWS services.</a:t>
            </a:r>
            <a:endParaRPr sz="2400">
              <a:latin typeface="Arial"/>
              <a:ea typeface="Arial"/>
              <a:cs typeface="Arial"/>
              <a:sym typeface="Arial"/>
            </a:endParaRPr>
          </a:p>
          <a:p>
            <a:pPr marL="228600" lvl="0" indent="-203200" algn="just" rtl="0">
              <a:lnSpc>
                <a:spcPct val="150000"/>
              </a:lnSpc>
              <a:spcBef>
                <a:spcPts val="0"/>
              </a:spcBef>
              <a:spcAft>
                <a:spcPts val="0"/>
              </a:spcAft>
              <a:buSzPts val="2400"/>
              <a:buChar char="⮚"/>
            </a:pPr>
            <a:r>
              <a:rPr lang="en-US" sz="2400">
                <a:latin typeface="Arial"/>
                <a:ea typeface="Arial"/>
                <a:cs typeface="Arial"/>
                <a:sym typeface="Arial"/>
              </a:rPr>
              <a:t>Different types of cloud computing models.</a:t>
            </a:r>
            <a:endParaRPr sz="2400">
              <a:latin typeface="Arial"/>
              <a:ea typeface="Arial"/>
              <a:cs typeface="Arial"/>
              <a:sym typeface="Arial"/>
            </a:endParaRPr>
          </a:p>
          <a:p>
            <a:pPr marL="228600" lvl="0" indent="-203200" algn="just" rtl="0">
              <a:lnSpc>
                <a:spcPct val="150000"/>
              </a:lnSpc>
              <a:spcBef>
                <a:spcPts val="0"/>
              </a:spcBef>
              <a:spcAft>
                <a:spcPts val="0"/>
              </a:spcAft>
              <a:buSzPts val="2400"/>
              <a:buChar char="⮚"/>
            </a:pPr>
            <a:r>
              <a:rPr lang="en-US" sz="2400">
                <a:latin typeface="Arial"/>
                <a:ea typeface="Arial"/>
                <a:cs typeface="Arial"/>
                <a:sym typeface="Arial"/>
              </a:rPr>
              <a:t>Understand Different Aws Cloud Concepts.</a:t>
            </a:r>
            <a:endParaRPr sz="2400">
              <a:latin typeface="Arial"/>
              <a:ea typeface="Arial"/>
              <a:cs typeface="Arial"/>
              <a:sym typeface="Arial"/>
            </a:endParaRPr>
          </a:p>
          <a:p>
            <a:pPr marL="228600" lvl="0" indent="-203200" algn="just" rtl="0">
              <a:lnSpc>
                <a:spcPct val="150000"/>
              </a:lnSpc>
              <a:spcBef>
                <a:spcPts val="0"/>
              </a:spcBef>
              <a:spcAft>
                <a:spcPts val="0"/>
              </a:spcAft>
              <a:buSzPts val="2400"/>
              <a:buChar char="⮚"/>
            </a:pPr>
            <a:r>
              <a:rPr lang="en-US" sz="2400">
                <a:latin typeface="Arial"/>
                <a:ea typeface="Arial"/>
                <a:cs typeface="Arial"/>
                <a:sym typeface="Arial"/>
              </a:rPr>
              <a:t>Selecting a Service based on Requirements.</a:t>
            </a:r>
            <a:endParaRPr sz="2400">
              <a:latin typeface="Arial"/>
              <a:ea typeface="Arial"/>
              <a:cs typeface="Arial"/>
              <a:sym typeface="Arial"/>
            </a:endParaRPr>
          </a:p>
          <a:p>
            <a:pPr marL="228600" lvl="0" indent="-203200" algn="just" rtl="0">
              <a:lnSpc>
                <a:spcPct val="150000"/>
              </a:lnSpc>
              <a:spcBef>
                <a:spcPts val="0"/>
              </a:spcBef>
              <a:spcAft>
                <a:spcPts val="0"/>
              </a:spcAft>
              <a:buSzPts val="2400"/>
              <a:buChar char="⮚"/>
            </a:pPr>
            <a:r>
              <a:rPr lang="en-US" sz="2400">
                <a:latin typeface="Arial"/>
                <a:ea typeface="Arial"/>
                <a:cs typeface="Arial"/>
                <a:sym typeface="Arial"/>
              </a:rPr>
              <a:t>Basics of networking.</a:t>
            </a:r>
            <a:endParaRPr sz="2400">
              <a:latin typeface="Arial"/>
              <a:ea typeface="Arial"/>
              <a:cs typeface="Arial"/>
              <a:sym typeface="Arial"/>
            </a:endParaRPr>
          </a:p>
          <a:p>
            <a:pPr marL="228600" lvl="0" indent="-203200" algn="just" rtl="0">
              <a:lnSpc>
                <a:spcPct val="150000"/>
              </a:lnSpc>
              <a:spcBef>
                <a:spcPts val="0"/>
              </a:spcBef>
              <a:spcAft>
                <a:spcPts val="0"/>
              </a:spcAft>
              <a:buSzPts val="2400"/>
              <a:buChar char="⮚"/>
            </a:pPr>
            <a:r>
              <a:rPr lang="en-US" sz="2400">
                <a:latin typeface="Arial"/>
                <a:ea typeface="Arial"/>
                <a:cs typeface="Arial"/>
                <a:sym typeface="Arial"/>
              </a:rPr>
              <a:t>Throughout the internship, participants will gain hands-on experience in Technical Skills Development to enhance skills in cloud computing technologies, including services like virtual machines, databases, and storage solutions.</a:t>
            </a:r>
            <a:endParaRPr sz="2400">
              <a:latin typeface="Arial"/>
              <a:ea typeface="Arial"/>
              <a:cs typeface="Arial"/>
              <a:sym typeface="Arial"/>
            </a:endParaRPr>
          </a:p>
          <a:p>
            <a:pPr marL="0" lvl="0" indent="0" algn="just" rtl="0">
              <a:lnSpc>
                <a:spcPct val="90000"/>
              </a:lnSpc>
              <a:spcBef>
                <a:spcPts val="500"/>
              </a:spcBef>
              <a:spcAft>
                <a:spcPts val="0"/>
              </a:spcAft>
              <a:buNone/>
            </a:pPr>
            <a:endParaRPr/>
          </a:p>
          <a:p>
            <a:pPr marL="457200" lvl="0" indent="-304800" algn="just" rtl="0">
              <a:lnSpc>
                <a:spcPct val="90000"/>
              </a:lnSpc>
              <a:spcBef>
                <a:spcPts val="1000"/>
              </a:spcBef>
              <a:spcAft>
                <a:spcPts val="0"/>
              </a:spcAft>
              <a:buClr>
                <a:schemeClr val="dk1"/>
              </a:buClr>
              <a:buSzPts val="2400"/>
              <a:buNone/>
            </a:pPr>
            <a:endParaRPr sz="2400" b="1"/>
          </a:p>
          <a:p>
            <a:pPr marL="228600" lvl="0" indent="0" algn="just" rtl="0">
              <a:lnSpc>
                <a:spcPct val="90000"/>
              </a:lnSpc>
              <a:spcBef>
                <a:spcPts val="1000"/>
              </a:spcBef>
              <a:spcAft>
                <a:spcPts val="0"/>
              </a:spcAft>
              <a:buNone/>
            </a:pPr>
            <a:endParaRPr/>
          </a:p>
          <a:p>
            <a:pPr marL="0" lvl="0" indent="0" algn="just" rtl="0">
              <a:lnSpc>
                <a:spcPct val="90000"/>
              </a:lnSpc>
              <a:spcBef>
                <a:spcPts val="1000"/>
              </a:spcBef>
              <a:spcAft>
                <a:spcPts val="0"/>
              </a:spcAft>
              <a:buClr>
                <a:schemeClr val="dk1"/>
              </a:buClr>
              <a:buSzPts val="2400"/>
              <a:buNone/>
            </a:pP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  INTRODUCTION</a:t>
            </a:r>
            <a:endParaRPr/>
          </a:p>
        </p:txBody>
      </p:sp>
      <p:sp>
        <p:nvSpPr>
          <p:cNvPr id="52" name="Google Shape;52;p4"/>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a:lnSpc>
                <a:spcPct val="100000"/>
              </a:lnSpc>
              <a:spcBef>
                <a:spcPts val="500"/>
              </a:spcBef>
              <a:spcAft>
                <a:spcPts val="500"/>
              </a:spcAft>
            </a:pPr>
            <a:r>
              <a:rPr lang="en-US" sz="3600" dirty="0">
                <a:latin typeface="Arial"/>
                <a:ea typeface="Arial"/>
                <a:cs typeface="Arial"/>
                <a:sym typeface="Arial"/>
              </a:rPr>
              <a:t>    </a:t>
            </a:r>
            <a:r>
              <a:rPr lang="en-IN" sz="4400" dirty="0"/>
              <a:t>What is Cloud Computing?</a:t>
            </a:r>
            <a:endParaRPr lang="en-US" sz="3200" dirty="0"/>
          </a:p>
          <a:p>
            <a:pPr marL="0" indent="0">
              <a:lnSpc>
                <a:spcPct val="150000"/>
              </a:lnSpc>
              <a:spcBef>
                <a:spcPts val="500"/>
              </a:spcBef>
              <a:spcAft>
                <a:spcPts val="500"/>
              </a:spcAft>
              <a:buNone/>
            </a:pPr>
            <a:r>
              <a:rPr lang="en-IN" sz="3600" dirty="0"/>
              <a:t>	Cloud computing is the on-demand                </a:t>
            </a:r>
          </a:p>
          <a:p>
            <a:pPr marL="0" indent="0">
              <a:lnSpc>
                <a:spcPct val="150000"/>
              </a:lnSpc>
              <a:spcBef>
                <a:spcPts val="500"/>
              </a:spcBef>
              <a:spcAft>
                <a:spcPts val="500"/>
              </a:spcAft>
              <a:buNone/>
            </a:pPr>
            <a:r>
              <a:rPr lang="en-IN" sz="3600" dirty="0"/>
              <a:t>delivery of compute power, database, </a:t>
            </a:r>
          </a:p>
          <a:p>
            <a:pPr marL="0" indent="0">
              <a:lnSpc>
                <a:spcPct val="150000"/>
              </a:lnSpc>
              <a:spcBef>
                <a:spcPts val="500"/>
              </a:spcBef>
              <a:spcAft>
                <a:spcPts val="500"/>
              </a:spcAft>
              <a:buNone/>
            </a:pPr>
            <a:r>
              <a:rPr lang="en-IN" sz="3600" dirty="0"/>
              <a:t>storage, applications, and other IT </a:t>
            </a:r>
          </a:p>
          <a:p>
            <a:pPr marL="0" indent="0">
              <a:lnSpc>
                <a:spcPct val="150000"/>
              </a:lnSpc>
              <a:spcBef>
                <a:spcPts val="500"/>
              </a:spcBef>
              <a:spcAft>
                <a:spcPts val="500"/>
              </a:spcAft>
              <a:buNone/>
            </a:pPr>
            <a:r>
              <a:rPr lang="en-IN" sz="3600" dirty="0"/>
              <a:t>resources via the internet with </a:t>
            </a:r>
          </a:p>
          <a:p>
            <a:pPr marL="0" indent="0">
              <a:lnSpc>
                <a:spcPct val="150000"/>
              </a:lnSpc>
              <a:spcBef>
                <a:spcPts val="500"/>
              </a:spcBef>
              <a:spcAft>
                <a:spcPts val="500"/>
              </a:spcAft>
              <a:buNone/>
            </a:pPr>
            <a:r>
              <a:rPr lang="en-IN" sz="3600" dirty="0"/>
              <a:t>pay-as-you-go pricing.</a:t>
            </a:r>
            <a:endParaRPr lang="en-US" sz="3600" dirty="0"/>
          </a:p>
          <a:p>
            <a:pPr marL="0" indent="0">
              <a:lnSpc>
                <a:spcPct val="150000"/>
              </a:lnSpc>
              <a:spcBef>
                <a:spcPts val="500"/>
              </a:spcBef>
              <a:spcAft>
                <a:spcPts val="500"/>
              </a:spcAft>
              <a:buNone/>
            </a:pPr>
            <a:r>
              <a:rPr lang="en-US" sz="3600" b="1" dirty="0"/>
              <a:t> </a:t>
            </a:r>
            <a:r>
              <a:rPr lang="en-IN" sz="2000" b="0" i="0" u="none" strike="noStrike" dirty="0">
                <a:solidFill>
                  <a:srgbClr val="FFFFFF"/>
                </a:solidFill>
                <a:effectLst/>
                <a:latin typeface="Poppins" pitchFamily="2" charset="77"/>
              </a:rPr>
              <a:t>so on. When</a:t>
            </a:r>
            <a:endParaRPr lang="en-US" sz="3200" b="1" dirty="0"/>
          </a:p>
          <a:p>
            <a:pPr marL="228600" lvl="0" indent="-50800" algn="just" rtl="0">
              <a:lnSpc>
                <a:spcPct val="90000"/>
              </a:lnSpc>
              <a:spcBef>
                <a:spcPts val="500"/>
              </a:spcBef>
              <a:spcAft>
                <a:spcPts val="0"/>
              </a:spcAft>
              <a:buClr>
                <a:schemeClr val="dk1"/>
              </a:buClr>
              <a:buSzPts val="2800"/>
              <a:buFont typeface="Noto Sans Symbols"/>
              <a:buNone/>
            </a:pPr>
            <a:endParaRPr dirty="0"/>
          </a:p>
        </p:txBody>
      </p:sp>
      <p:pic>
        <p:nvPicPr>
          <p:cNvPr id="3" name="Picture 2">
            <a:extLst>
              <a:ext uri="{FF2B5EF4-FFF2-40B4-BE49-F238E27FC236}">
                <a16:creationId xmlns:a16="http://schemas.microsoft.com/office/drawing/2014/main" id="{42CC7A75-6EFA-F830-72FB-3CDAFC3811ED}"/>
              </a:ext>
            </a:extLst>
          </p:cNvPr>
          <p:cNvPicPr>
            <a:picLocks noChangeAspect="1"/>
          </p:cNvPicPr>
          <p:nvPr/>
        </p:nvPicPr>
        <p:blipFill>
          <a:blip r:embed="rId3"/>
          <a:stretch>
            <a:fillRect/>
          </a:stretch>
        </p:blipFill>
        <p:spPr>
          <a:xfrm>
            <a:off x="7567774" y="1684961"/>
            <a:ext cx="3959831" cy="38665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  INTRODUCTION</a:t>
            </a:r>
            <a:endParaRPr/>
          </a:p>
        </p:txBody>
      </p:sp>
      <p:sp>
        <p:nvSpPr>
          <p:cNvPr id="59" name="Google Shape;59;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pPr marL="0" indent="0">
              <a:lnSpc>
                <a:spcPct val="100000"/>
              </a:lnSpc>
              <a:spcBef>
                <a:spcPts val="500"/>
              </a:spcBef>
              <a:spcAft>
                <a:spcPts val="100"/>
              </a:spcAft>
              <a:buNone/>
            </a:pPr>
            <a:r>
              <a:rPr lang="en-US" sz="2800" b="1" dirty="0"/>
              <a:t>What is </a:t>
            </a:r>
            <a:r>
              <a:rPr lang="en-US" b="1" dirty="0"/>
              <a:t>Aws</a:t>
            </a:r>
            <a:r>
              <a:rPr lang="en-US" sz="2800" b="1" dirty="0"/>
              <a:t>?</a:t>
            </a:r>
          </a:p>
          <a:p>
            <a:pPr>
              <a:lnSpc>
                <a:spcPct val="100000"/>
              </a:lnSpc>
              <a:spcAft>
                <a:spcPts val="100"/>
              </a:spcAft>
            </a:pPr>
            <a:r>
              <a:rPr lang="en-IN" sz="2400" dirty="0"/>
              <a:t>Aws is a cloud-based platform for building business solutions using interconnected web services.</a:t>
            </a:r>
          </a:p>
          <a:p>
            <a:pPr>
              <a:lnSpc>
                <a:spcPct val="100000"/>
              </a:lnSpc>
              <a:spcAft>
                <a:spcPts val="100"/>
              </a:spcAft>
            </a:pPr>
            <a:r>
              <a:rPr lang="en-IN" sz="2400" dirty="0"/>
              <a:t>Provides a variety of pre-built services to help businesses create custom cloud-based solutions.</a:t>
            </a:r>
          </a:p>
          <a:p>
            <a:pPr>
              <a:lnSpc>
                <a:spcPct val="100000"/>
              </a:lnSpc>
              <a:spcAft>
                <a:spcPts val="100"/>
              </a:spcAft>
            </a:pPr>
            <a:r>
              <a:rPr lang="en-IN" sz="2400" dirty="0"/>
              <a:t>Trusted by both small and large firms due to its comprehensive features. Supports a wide range of workloads, including:</a:t>
            </a:r>
          </a:p>
          <a:p>
            <a:pPr lvl="1">
              <a:lnSpc>
                <a:spcPct val="100000"/>
              </a:lnSpc>
              <a:spcAft>
                <a:spcPts val="100"/>
              </a:spcAft>
              <a:buFont typeface="Arial" panose="020B0604020202020204" pitchFamily="34" charset="0"/>
              <a:buChar char="•"/>
            </a:pPr>
            <a:r>
              <a:rPr lang="en-IN" dirty="0"/>
              <a:t>Game development</a:t>
            </a:r>
          </a:p>
          <a:p>
            <a:pPr lvl="1">
              <a:lnSpc>
                <a:spcPct val="100000"/>
              </a:lnSpc>
              <a:spcAft>
                <a:spcPts val="100"/>
              </a:spcAft>
              <a:buFont typeface="Arial" panose="020B0604020202020204" pitchFamily="34" charset="0"/>
              <a:buChar char="•"/>
            </a:pPr>
            <a:r>
              <a:rPr lang="en-IN" dirty="0"/>
              <a:t>Data processing</a:t>
            </a:r>
          </a:p>
          <a:p>
            <a:pPr lvl="1">
              <a:lnSpc>
                <a:spcPct val="100000"/>
              </a:lnSpc>
              <a:spcAft>
                <a:spcPts val="100"/>
              </a:spcAft>
              <a:buFont typeface="Arial" panose="020B0604020202020204" pitchFamily="34" charset="0"/>
              <a:buChar char="•"/>
            </a:pPr>
            <a:r>
              <a:rPr lang="en-IN" dirty="0"/>
              <a:t>Data warehousing</a:t>
            </a:r>
          </a:p>
          <a:p>
            <a:pPr lvl="1">
              <a:lnSpc>
                <a:spcPct val="100000"/>
              </a:lnSpc>
              <a:spcAft>
                <a:spcPts val="100"/>
              </a:spcAft>
              <a:buFont typeface="Arial" panose="020B0604020202020204" pitchFamily="34" charset="0"/>
              <a:buChar char="•"/>
            </a:pPr>
            <a:r>
              <a:rPr lang="en-IN" dirty="0"/>
              <a:t>Archiving</a:t>
            </a:r>
          </a:p>
          <a:p>
            <a:pPr lvl="1">
              <a:lnSpc>
                <a:spcPct val="100000"/>
              </a:lnSpc>
              <a:spcAft>
                <a:spcPts val="100"/>
              </a:spcAft>
              <a:buFont typeface="Arial" panose="020B0604020202020204" pitchFamily="34" charset="0"/>
              <a:buChar char="•"/>
            </a:pPr>
            <a:r>
              <a:rPr lang="en-IN" dirty="0"/>
              <a:t>Software development</a:t>
            </a:r>
          </a:p>
          <a:p>
            <a:pPr marL="228600" lvl="0" indent="-50800" algn="just" rtl="0">
              <a:lnSpc>
                <a:spcPct val="90000"/>
              </a:lnSpc>
              <a:spcBef>
                <a:spcPts val="100"/>
              </a:spcBef>
              <a:spcAft>
                <a:spcPts val="0"/>
              </a:spcAft>
              <a:buClr>
                <a:schemeClr val="dk1"/>
              </a:buClr>
              <a:buSzPts val="28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  TYPES OF CLOUD COMPUTING</a:t>
            </a:r>
            <a:endParaRPr/>
          </a:p>
        </p:txBody>
      </p:sp>
      <p:sp>
        <p:nvSpPr>
          <p:cNvPr id="65" name="Google Shape;65;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5000"/>
              </a:lnSpc>
              <a:spcBef>
                <a:spcPts val="1000"/>
              </a:spcBef>
              <a:spcAft>
                <a:spcPts val="0"/>
              </a:spcAft>
              <a:buClr>
                <a:schemeClr val="dk1"/>
              </a:buClr>
              <a:buSzPts val="1100"/>
              <a:buFont typeface="Arial"/>
              <a:buNone/>
            </a:pPr>
            <a:r>
              <a:rPr lang="en-US" sz="2600" b="1" dirty="0">
                <a:solidFill>
                  <a:srgbClr val="1F1F1F"/>
                </a:solidFill>
                <a:latin typeface="Arial"/>
                <a:ea typeface="Arial"/>
                <a:cs typeface="Arial"/>
                <a:sym typeface="Arial"/>
              </a:rPr>
              <a:t>1.</a:t>
            </a:r>
            <a:r>
              <a:rPr lang="en-US" sz="2600" b="1" dirty="0">
                <a:latin typeface="Arial"/>
                <a:ea typeface="Arial"/>
                <a:cs typeface="Arial"/>
                <a:sym typeface="Arial"/>
              </a:rPr>
              <a:t> Infrastructure as a Service (IaaS):</a:t>
            </a:r>
            <a:endParaRPr sz="2600" b="1" dirty="0">
              <a:latin typeface="Arial"/>
              <a:ea typeface="Arial"/>
              <a:cs typeface="Arial"/>
              <a:sym typeface="Arial"/>
            </a:endParaRPr>
          </a:p>
          <a:p>
            <a:pPr marL="0" lvl="0" indent="0" algn="just" rtl="0">
              <a:lnSpc>
                <a:spcPct val="115000"/>
              </a:lnSpc>
              <a:spcBef>
                <a:spcPts val="1000"/>
              </a:spcBef>
              <a:spcAft>
                <a:spcPts val="0"/>
              </a:spcAft>
              <a:buClr>
                <a:schemeClr val="dk1"/>
              </a:buClr>
              <a:buSzPts val="1100"/>
              <a:buFont typeface="Arial"/>
              <a:buNone/>
            </a:pPr>
            <a:r>
              <a:rPr lang="en-US" dirty="0">
                <a:latin typeface="Arial"/>
                <a:ea typeface="Arial"/>
                <a:cs typeface="Arial"/>
                <a:sym typeface="Arial"/>
              </a:rPr>
              <a:t>  </a:t>
            </a:r>
            <a:r>
              <a:rPr lang="en-US" sz="2400" dirty="0">
                <a:latin typeface="Arial"/>
                <a:ea typeface="Arial"/>
                <a:cs typeface="Arial"/>
                <a:sym typeface="Arial"/>
              </a:rPr>
              <a:t>IaaS contains the basic building blocks for cloud IT. It typically provides access to networking features, computers (virtual or on dedicated hardware), and data storage space. IaaS gives you the highest level of flexibility and management control over your IT resources. It is most similar to the existing IT resources with which many IT departments and developers are familiar.</a:t>
            </a:r>
            <a:endParaRPr sz="2400" dirty="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600" b="1" dirty="0">
                <a:solidFill>
                  <a:srgbClr val="1F1F1F"/>
                </a:solidFill>
                <a:latin typeface="Arial"/>
                <a:ea typeface="Arial"/>
                <a:cs typeface="Arial"/>
                <a:sym typeface="Arial"/>
              </a:rPr>
              <a:t>2.</a:t>
            </a:r>
            <a:r>
              <a:rPr lang="en-US" sz="2600" b="1" dirty="0">
                <a:latin typeface="Arial"/>
                <a:ea typeface="Arial"/>
                <a:cs typeface="Arial"/>
                <a:sym typeface="Arial"/>
              </a:rPr>
              <a:t> Platform as a Service (PaaS):</a:t>
            </a:r>
            <a:endParaRPr sz="2600" b="1" dirty="0">
              <a:latin typeface="Arial"/>
              <a:ea typeface="Arial"/>
              <a:cs typeface="Arial"/>
              <a:sym typeface="Arial"/>
            </a:endParaRPr>
          </a:p>
          <a:p>
            <a:pPr marL="0" lvl="0" indent="0" algn="just" rtl="0">
              <a:spcBef>
                <a:spcPts val="1000"/>
              </a:spcBef>
              <a:spcAft>
                <a:spcPts val="0"/>
              </a:spcAft>
              <a:buClr>
                <a:schemeClr val="dk1"/>
              </a:buClr>
              <a:buSzPts val="1100"/>
              <a:buFont typeface="Arial"/>
              <a:buNone/>
            </a:pPr>
            <a:r>
              <a:rPr lang="en-US" sz="2400" dirty="0">
                <a:latin typeface="Arial"/>
                <a:ea typeface="Arial"/>
                <a:cs typeface="Arial"/>
                <a:sym typeface="Arial"/>
              </a:rPr>
              <a:t>  PaaS removes the need for you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endParaRPr sz="24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Font typeface="Noto Sans Symbols"/>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  TYPES OF CLOUD COMPUTING</a:t>
            </a:r>
            <a:endParaRPr/>
          </a:p>
        </p:txBody>
      </p:sp>
      <p:sp>
        <p:nvSpPr>
          <p:cNvPr id="71" name="Google Shape;71;p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12700" lvl="0" indent="0" algn="just" rtl="0">
              <a:lnSpc>
                <a:spcPct val="150000"/>
              </a:lnSpc>
              <a:spcBef>
                <a:spcPts val="500"/>
              </a:spcBef>
              <a:spcAft>
                <a:spcPts val="0"/>
              </a:spcAft>
              <a:buClr>
                <a:schemeClr val="dk1"/>
              </a:buClr>
              <a:buSzPts val="1100"/>
              <a:buFont typeface="Arial"/>
              <a:buNone/>
            </a:pPr>
            <a:r>
              <a:rPr lang="en-US" sz="2600" b="1">
                <a:latin typeface="Arial"/>
                <a:ea typeface="Arial"/>
                <a:cs typeface="Arial"/>
                <a:sym typeface="Arial"/>
              </a:rPr>
              <a:t>3. Software as a Service (SaaS):</a:t>
            </a:r>
            <a:endParaRPr sz="2600" b="1">
              <a:latin typeface="Arial"/>
              <a:ea typeface="Arial"/>
              <a:cs typeface="Arial"/>
              <a:sym typeface="Arial"/>
            </a:endParaRPr>
          </a:p>
          <a:p>
            <a:pPr marL="12700" lvl="0" indent="0" algn="just" rtl="0">
              <a:lnSpc>
                <a:spcPct val="115000"/>
              </a:lnSpc>
              <a:spcBef>
                <a:spcPts val="500"/>
              </a:spcBef>
              <a:spcAft>
                <a:spcPts val="0"/>
              </a:spcAft>
              <a:buClr>
                <a:schemeClr val="dk1"/>
              </a:buClr>
              <a:buSzPts val="1100"/>
              <a:buFont typeface="Arial"/>
              <a:buNone/>
            </a:pPr>
            <a:r>
              <a:rPr lang="en-US" sz="2400">
                <a:latin typeface="Arial"/>
                <a:ea typeface="Arial"/>
                <a:cs typeface="Arial"/>
                <a:sym typeface="Arial"/>
              </a:rPr>
              <a:t>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a:t>
            </a:r>
            <a:endParaRPr sz="2400">
              <a:latin typeface="Arial"/>
              <a:ea typeface="Arial"/>
              <a:cs typeface="Arial"/>
              <a:sym typeface="Arial"/>
            </a:endParaRPr>
          </a:p>
          <a:p>
            <a:pPr marL="228600" lvl="0" indent="-50800" algn="just" rtl="0">
              <a:lnSpc>
                <a:spcPct val="90000"/>
              </a:lnSpc>
              <a:spcBef>
                <a:spcPts val="500"/>
              </a:spcBef>
              <a:spcAft>
                <a:spcPts val="0"/>
              </a:spcAft>
              <a:buClr>
                <a:schemeClr val="dk1"/>
              </a:buClr>
              <a:buSzPts val="2800"/>
              <a:buFont typeface="Noto Sans Symbols"/>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 Advantages of cloud computing</a:t>
            </a:r>
            <a:endParaRPr/>
          </a:p>
        </p:txBody>
      </p:sp>
      <p:sp>
        <p:nvSpPr>
          <p:cNvPr id="77" name="Google Shape;77;p8"/>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lnSpcReduction="20000"/>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4000" b="1" dirty="0"/>
              <a:t>Advantages of cloud computing</a:t>
            </a:r>
            <a:r>
              <a:rPr lang="en-IN" sz="3200" b="1" dirty="0">
                <a:solidFill>
                  <a:prstClr val="black"/>
                </a:solidFill>
              </a:rPr>
              <a:t>:</a:t>
            </a:r>
          </a:p>
          <a:p>
            <a:pPr>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US" sz="3200" dirty="0"/>
              <a:t>Trade capital expense for variable expense:</a:t>
            </a:r>
          </a:p>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US" sz="3200" dirty="0"/>
              <a:t>	</a:t>
            </a:r>
            <a:r>
              <a:rPr lang="en-IN" sz="3200" dirty="0"/>
              <a:t>Capital expenses (capex) are funds that a company uses to acquire, upgrade, and maintain physical assets such as property, industrial buildings, or equipment.</a:t>
            </a:r>
            <a:endParaRPr lang="en-IN" sz="2800" dirty="0"/>
          </a:p>
          <a:p>
            <a:pPr>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3200" dirty="0"/>
              <a:t>User-friendly</a:t>
            </a:r>
          </a:p>
          <a:p>
            <a:pPr>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US" sz="3200" dirty="0"/>
              <a:t>Stop spending money on running and maintaining data centers.</a:t>
            </a:r>
          </a:p>
          <a:p>
            <a:pPr>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3200" dirty="0"/>
              <a:t>Go global in minutes: </a:t>
            </a:r>
          </a:p>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3200" dirty="0"/>
              <a:t>	You can deploy your application in multiple AWS Regions around the world with just a few clicks. As a result, you can provide a lower latency and better experience for your customers simply and at minimal cost.</a:t>
            </a:r>
          </a:p>
          <a:p>
            <a:pPr marL="228600" lvl="0" indent="-50800" algn="just" rtl="0">
              <a:lnSpc>
                <a:spcPct val="90000"/>
              </a:lnSpc>
              <a:spcBef>
                <a:spcPts val="0"/>
              </a:spcBef>
              <a:spcAft>
                <a:spcPts val="0"/>
              </a:spcAft>
              <a:buClr>
                <a:schemeClr val="dk1"/>
              </a:buClr>
              <a:buSzPts val="2800"/>
              <a:buFont typeface="Noto Sans Symbols"/>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why companies need AWS</a:t>
            </a:r>
            <a:endParaRPr/>
          </a:p>
        </p:txBody>
      </p:sp>
      <p:sp>
        <p:nvSpPr>
          <p:cNvPr id="83" name="Google Shape;83;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1.</a:t>
            </a:r>
            <a:r>
              <a:rPr lang="en-US" sz="2400" b="1" dirty="0">
                <a:solidFill>
                  <a:srgbClr val="1F3D5C"/>
                </a:solidFill>
                <a:latin typeface="Arial"/>
                <a:ea typeface="Arial"/>
                <a:cs typeface="Arial"/>
                <a:sym typeface="Arial"/>
              </a:rPr>
              <a:t>Easy to use: </a:t>
            </a:r>
            <a:r>
              <a:rPr lang="en-US" sz="2400" dirty="0">
                <a:solidFill>
                  <a:srgbClr val="333333"/>
                </a:solidFill>
                <a:latin typeface="Arial"/>
                <a:ea typeface="Arial"/>
                <a:cs typeface="Arial"/>
                <a:sym typeface="Arial"/>
              </a:rPr>
              <a:t>AWS is designed to allow application providers, ISVs, and vendors to quickly and securely host your applications – whether an existing application or a new SaaS-based application.</a:t>
            </a:r>
          </a:p>
          <a:p>
            <a:pPr marL="12700" lvl="0" indent="0" algn="l" rtl="0">
              <a:spcBef>
                <a:spcPts val="1000"/>
              </a:spcBef>
              <a:spcAft>
                <a:spcPts val="0"/>
              </a:spcAft>
              <a:buClr>
                <a:schemeClr val="dk1"/>
              </a:buClr>
              <a:buSzPts val="1100"/>
              <a:buFont typeface="Arial"/>
              <a:buNone/>
            </a:pPr>
            <a:endParaRPr sz="2400" dirty="0">
              <a:solidFill>
                <a:srgbClr val="333333"/>
              </a:solidFill>
              <a:latin typeface="Arial"/>
              <a:ea typeface="Arial"/>
              <a:cs typeface="Arial"/>
              <a:sym typeface="Arial"/>
            </a:endParaRPr>
          </a:p>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2.</a:t>
            </a:r>
            <a:r>
              <a:rPr lang="en-US" sz="2400" b="1" dirty="0">
                <a:solidFill>
                  <a:srgbClr val="1F3D5C"/>
                </a:solidFill>
                <a:latin typeface="Arial"/>
                <a:ea typeface="Arial"/>
                <a:cs typeface="Arial"/>
                <a:sym typeface="Arial"/>
              </a:rPr>
              <a:t>Flexible</a:t>
            </a:r>
            <a:r>
              <a:rPr lang="en-US" sz="2400" dirty="0">
                <a:solidFill>
                  <a:srgbClr val="1F3D5C"/>
                </a:solidFill>
                <a:latin typeface="Arial"/>
                <a:ea typeface="Arial"/>
                <a:cs typeface="Arial"/>
                <a:sym typeface="Arial"/>
              </a:rPr>
              <a:t>: </a:t>
            </a:r>
            <a:r>
              <a:rPr lang="en-US" sz="2400" dirty="0">
                <a:solidFill>
                  <a:srgbClr val="333333"/>
                </a:solidFill>
                <a:latin typeface="Arial"/>
                <a:ea typeface="Arial"/>
                <a:cs typeface="Arial"/>
                <a:sym typeface="Arial"/>
              </a:rPr>
              <a:t>AWS enables you to select the operating system, programming language, web application platform, database, and other services you need.</a:t>
            </a:r>
          </a:p>
          <a:p>
            <a:pPr marL="12700" lvl="0" indent="0" algn="l" rtl="0">
              <a:spcBef>
                <a:spcPts val="1000"/>
              </a:spcBef>
              <a:spcAft>
                <a:spcPts val="0"/>
              </a:spcAft>
              <a:buClr>
                <a:schemeClr val="dk1"/>
              </a:buClr>
              <a:buSzPts val="1100"/>
              <a:buFont typeface="Arial"/>
              <a:buNone/>
            </a:pPr>
            <a:endParaRPr sz="2400" dirty="0">
              <a:solidFill>
                <a:srgbClr val="333333"/>
              </a:solidFill>
              <a:latin typeface="Arial"/>
              <a:ea typeface="Arial"/>
              <a:cs typeface="Arial"/>
              <a:sym typeface="Arial"/>
            </a:endParaRPr>
          </a:p>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3.</a:t>
            </a:r>
            <a:r>
              <a:rPr lang="en-US" sz="2400" b="1" dirty="0">
                <a:solidFill>
                  <a:srgbClr val="1F3D5C"/>
                </a:solidFill>
                <a:latin typeface="Arial"/>
                <a:ea typeface="Arial"/>
                <a:cs typeface="Arial"/>
                <a:sym typeface="Arial"/>
              </a:rPr>
              <a:t>Cost-Effective: </a:t>
            </a:r>
            <a:r>
              <a:rPr lang="en-US" sz="2400" dirty="0">
                <a:solidFill>
                  <a:srgbClr val="333333"/>
                </a:solidFill>
                <a:latin typeface="Arial"/>
                <a:ea typeface="Arial"/>
                <a:cs typeface="Arial"/>
                <a:sym typeface="Arial"/>
              </a:rPr>
              <a:t>You pay only for the compute power, storage, and other resources you use, with no long-term contracts or up-front commitments.</a:t>
            </a:r>
          </a:p>
          <a:p>
            <a:pPr marL="12700" lvl="0" indent="0" algn="l" rtl="0">
              <a:spcBef>
                <a:spcPts val="1000"/>
              </a:spcBef>
              <a:spcAft>
                <a:spcPts val="0"/>
              </a:spcAft>
              <a:buClr>
                <a:schemeClr val="dk1"/>
              </a:buClr>
              <a:buSzPts val="1100"/>
              <a:buFont typeface="Arial"/>
              <a:buNone/>
            </a:pPr>
            <a:endParaRPr sz="2400" dirty="0">
              <a:solidFill>
                <a:srgbClr val="333333"/>
              </a:solidFill>
              <a:latin typeface="Arial"/>
              <a:ea typeface="Arial"/>
              <a:cs typeface="Arial"/>
              <a:sym typeface="Arial"/>
            </a:endParaRPr>
          </a:p>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4.</a:t>
            </a:r>
            <a:r>
              <a:rPr lang="en-US" sz="2400" b="1" dirty="0">
                <a:solidFill>
                  <a:srgbClr val="1F3D5C"/>
                </a:solidFill>
                <a:latin typeface="Arial"/>
                <a:ea typeface="Arial"/>
                <a:cs typeface="Arial"/>
                <a:sym typeface="Arial"/>
              </a:rPr>
              <a:t>Reliable: </a:t>
            </a:r>
            <a:r>
              <a:rPr lang="en-US" sz="2400" dirty="0">
                <a:solidFill>
                  <a:srgbClr val="333333"/>
                </a:solidFill>
                <a:latin typeface="Arial"/>
                <a:ea typeface="Arial"/>
                <a:cs typeface="Arial"/>
                <a:sym typeface="Arial"/>
              </a:rPr>
              <a:t>With AWS, you take advantage of a scalable, reliable, and secure global computing infrastructure, the virtual backbone of Amazon.</a:t>
            </a:r>
          </a:p>
          <a:p>
            <a:pPr marL="12700" lvl="0" indent="0" algn="l" rtl="0">
              <a:spcBef>
                <a:spcPts val="1000"/>
              </a:spcBef>
              <a:spcAft>
                <a:spcPts val="0"/>
              </a:spcAft>
              <a:buClr>
                <a:schemeClr val="dk1"/>
              </a:buClr>
              <a:buSzPts val="1100"/>
              <a:buFont typeface="Arial"/>
              <a:buNone/>
            </a:pPr>
            <a:endParaRPr sz="2400" dirty="0">
              <a:solidFill>
                <a:srgbClr val="333333"/>
              </a:solidFill>
              <a:latin typeface="Arial"/>
              <a:ea typeface="Arial"/>
              <a:cs typeface="Arial"/>
              <a:sym typeface="Arial"/>
            </a:endParaRPr>
          </a:p>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5.</a:t>
            </a:r>
            <a:r>
              <a:rPr lang="en-US" sz="2400" b="1" dirty="0">
                <a:solidFill>
                  <a:srgbClr val="1F3D5C"/>
                </a:solidFill>
                <a:latin typeface="Arial"/>
                <a:ea typeface="Arial"/>
                <a:cs typeface="Arial"/>
                <a:sym typeface="Arial"/>
              </a:rPr>
              <a:t>Scalable and high-performance: </a:t>
            </a:r>
            <a:r>
              <a:rPr lang="en-US" sz="2400" dirty="0">
                <a:solidFill>
                  <a:srgbClr val="333333"/>
                </a:solidFill>
                <a:latin typeface="Arial"/>
                <a:ea typeface="Arial"/>
                <a:cs typeface="Arial"/>
                <a:sym typeface="Arial"/>
              </a:rPr>
              <a:t>Using AWS tools, Auto Scaling, and Elastic Load Balancing, your application can scale up or down based on demand.</a:t>
            </a:r>
          </a:p>
          <a:p>
            <a:pPr marL="12700" lvl="0" indent="0" algn="l" rtl="0">
              <a:spcBef>
                <a:spcPts val="1000"/>
              </a:spcBef>
              <a:spcAft>
                <a:spcPts val="0"/>
              </a:spcAft>
              <a:buClr>
                <a:schemeClr val="dk1"/>
              </a:buClr>
              <a:buSzPts val="1100"/>
              <a:buFont typeface="Arial"/>
              <a:buNone/>
            </a:pPr>
            <a:endParaRPr sz="2400" dirty="0">
              <a:solidFill>
                <a:srgbClr val="333333"/>
              </a:solidFill>
              <a:latin typeface="Arial"/>
              <a:ea typeface="Arial"/>
              <a:cs typeface="Arial"/>
              <a:sym typeface="Arial"/>
            </a:endParaRPr>
          </a:p>
          <a:p>
            <a:pPr marL="12700" lvl="0" indent="0" algn="l" rtl="0">
              <a:spcBef>
                <a:spcPts val="1000"/>
              </a:spcBef>
              <a:spcAft>
                <a:spcPts val="0"/>
              </a:spcAft>
              <a:buClr>
                <a:schemeClr val="dk1"/>
              </a:buClr>
              <a:buSzPts val="1100"/>
              <a:buFont typeface="Arial"/>
              <a:buNone/>
            </a:pPr>
            <a:r>
              <a:rPr lang="en-US" sz="2400" dirty="0">
                <a:latin typeface="Arial"/>
                <a:ea typeface="Arial"/>
                <a:cs typeface="Arial"/>
                <a:sym typeface="Arial"/>
              </a:rPr>
              <a:t>6.</a:t>
            </a:r>
            <a:r>
              <a:rPr lang="en-US" sz="2400" b="1" dirty="0">
                <a:solidFill>
                  <a:srgbClr val="1F3D5C"/>
                </a:solidFill>
                <a:latin typeface="Arial"/>
                <a:ea typeface="Arial"/>
                <a:cs typeface="Arial"/>
                <a:sym typeface="Arial"/>
              </a:rPr>
              <a:t>Secure: </a:t>
            </a:r>
            <a:r>
              <a:rPr lang="en-US" sz="2400" dirty="0">
                <a:solidFill>
                  <a:srgbClr val="333333"/>
                </a:solidFill>
                <a:latin typeface="Arial"/>
                <a:ea typeface="Arial"/>
                <a:cs typeface="Arial"/>
                <a:sym typeface="Arial"/>
              </a:rPr>
              <a:t>AWS utilizes an end-to-end approach to secure and harden our infrastructure, including physical, operational, and software measures.</a:t>
            </a:r>
            <a:endParaRPr sz="2400" dirty="0">
              <a:solidFill>
                <a:srgbClr val="333333"/>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sz="24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Font typeface="Noto Sans Symbols"/>
              <a:buNone/>
            </a:pPr>
            <a:endParaRPr dirty="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1455</Words>
  <Application>Microsoft Macintosh PowerPoint</Application>
  <PresentationFormat>Widescreen</PresentationFormat>
  <Paragraphs>131</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Noto Sans Symbols</vt:lpstr>
      <vt:lpstr>Poppins</vt:lpstr>
      <vt:lpstr>Times New Roman</vt:lpstr>
      <vt:lpstr>Custom Design</vt:lpstr>
      <vt:lpstr>PowerPoint Presentation</vt:lpstr>
      <vt:lpstr>Contents</vt:lpstr>
      <vt:lpstr>Course Objective</vt:lpstr>
      <vt:lpstr>  INTRODUCTION</vt:lpstr>
      <vt:lpstr>  INTRODUCTION</vt:lpstr>
      <vt:lpstr>  TYPES OF CLOUD COMPUTING</vt:lpstr>
      <vt:lpstr>  TYPES OF CLOUD COMPUTING</vt:lpstr>
      <vt:lpstr> Advantages of cloud computing</vt:lpstr>
      <vt:lpstr>why companies need AWS</vt:lpstr>
      <vt:lpstr>How Does Aws Works?</vt:lpstr>
      <vt:lpstr>Example of AWS</vt:lpstr>
      <vt:lpstr>REAL TIME APPLICATIONS</vt:lpstr>
      <vt:lpstr>REAL TIME APPLICATIONS</vt:lpstr>
      <vt:lpstr>Learning Outcomes</vt:lpstr>
      <vt:lpstr>Conclusion</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KANAMA GREESHMA</cp:lastModifiedBy>
  <cp:revision>13</cp:revision>
  <dcterms:created xsi:type="dcterms:W3CDTF">2019-06-11T05:35:51Z</dcterms:created>
  <dcterms:modified xsi:type="dcterms:W3CDTF">2024-08-10T14:57:51Z</dcterms:modified>
</cp:coreProperties>
</file>