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5" r:id="rId6"/>
    <p:sldId id="266" r:id="rId7"/>
    <p:sldId id="267" r:id="rId8"/>
    <p:sldId id="268" r:id="rId9"/>
    <p:sldId id="259" r:id="rId10"/>
    <p:sldId id="261" r:id="rId11"/>
    <p:sldId id="262" r:id="rId12"/>
    <p:sldId id="275" r:id="rId13"/>
    <p:sldId id="276" r:id="rId14"/>
    <p:sldId id="263" r:id="rId15"/>
    <p:sldId id="269" r:id="rId16"/>
    <p:sldId id="270" r:id="rId17"/>
    <p:sldId id="273"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FEDDBAD-0815-4B82-B21A-2E6C3A170281}" type="datetimeFigureOut">
              <a:rPr lang="en-IN" smtClean="0"/>
              <a:pPr/>
              <a:t>03-02-2022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099146-04CC-44AB-AD66-FACB5F44C30F}"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FEDDBAD-0815-4B82-B21A-2E6C3A170281}" type="datetimeFigureOut">
              <a:rPr lang="en-IN" smtClean="0"/>
              <a:pPr/>
              <a:t>03-02-2022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099146-04CC-44AB-AD66-FACB5F44C30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FEDDBAD-0815-4B82-B21A-2E6C3A170281}" type="datetimeFigureOut">
              <a:rPr lang="en-IN" smtClean="0"/>
              <a:pPr/>
              <a:t>03-02-2022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099146-04CC-44AB-AD66-FACB5F44C30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FEDDBAD-0815-4B82-B21A-2E6C3A170281}" type="datetimeFigureOut">
              <a:rPr lang="en-IN" smtClean="0"/>
              <a:pPr/>
              <a:t>03-02-2022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099146-04CC-44AB-AD66-FACB5F44C30F}"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EDDBAD-0815-4B82-B21A-2E6C3A170281}" type="datetimeFigureOut">
              <a:rPr lang="en-IN" smtClean="0"/>
              <a:pPr/>
              <a:t>03-02-2022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099146-04CC-44AB-AD66-FACB5F44C30F}"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FEDDBAD-0815-4B82-B21A-2E6C3A170281}" type="datetimeFigureOut">
              <a:rPr lang="en-IN" smtClean="0"/>
              <a:pPr/>
              <a:t>03-02-2022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099146-04CC-44AB-AD66-FACB5F44C30F}"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FEDDBAD-0815-4B82-B21A-2E6C3A170281}" type="datetimeFigureOut">
              <a:rPr lang="en-IN" smtClean="0"/>
              <a:pPr/>
              <a:t>03-02-2022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099146-04CC-44AB-AD66-FACB5F44C30F}"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FEDDBAD-0815-4B82-B21A-2E6C3A170281}" type="datetimeFigureOut">
              <a:rPr lang="en-IN" smtClean="0"/>
              <a:pPr/>
              <a:t>03-02-2022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099146-04CC-44AB-AD66-FACB5F44C30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EDDBAD-0815-4B82-B21A-2E6C3A170281}" type="datetimeFigureOut">
              <a:rPr lang="en-IN" smtClean="0"/>
              <a:pPr/>
              <a:t>03-02-2022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099146-04CC-44AB-AD66-FACB5F44C30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EDDBAD-0815-4B82-B21A-2E6C3A170281}" type="datetimeFigureOut">
              <a:rPr lang="en-IN" smtClean="0"/>
              <a:pPr/>
              <a:t>03-02-2022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099146-04CC-44AB-AD66-FACB5F44C30F}"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EDDBAD-0815-4B82-B21A-2E6C3A170281}" type="datetimeFigureOut">
              <a:rPr lang="en-IN" smtClean="0"/>
              <a:pPr/>
              <a:t>03-02-2022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099146-04CC-44AB-AD66-FACB5F44C30F}"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11000" r="-1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EDDBAD-0815-4B82-B21A-2E6C3A170281}" type="datetimeFigureOut">
              <a:rPr lang="en-IN" smtClean="0"/>
              <a:pPr/>
              <a:t>03-02-2022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099146-04CC-44AB-AD66-FACB5F44C30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347864" y="4941168"/>
            <a:ext cx="5652120" cy="1384995"/>
          </a:xfrm>
          <a:prstGeom prst="rect">
            <a:avLst/>
          </a:prstGeom>
          <a:noFill/>
        </p:spPr>
        <p:txBody>
          <a:bodyPr wrap="square" rtlCol="0">
            <a:spAutoFit/>
          </a:bodyPr>
          <a:lstStyle/>
          <a:p>
            <a:pPr algn="ctr"/>
            <a:r>
              <a:rPr lang="en-IN" sz="2800" b="1" dirty="0" smtClean="0">
                <a:solidFill>
                  <a:schemeClr val="bg1"/>
                </a:solidFill>
                <a:latin typeface="Castellar" pitchFamily="18" charset="0"/>
              </a:rPr>
              <a:t>PPT PRESENTED </a:t>
            </a:r>
          </a:p>
          <a:p>
            <a:pPr algn="ctr"/>
            <a:r>
              <a:rPr lang="en-IN" sz="2800" b="1" dirty="0" smtClean="0">
                <a:solidFill>
                  <a:schemeClr val="bg1"/>
                </a:solidFill>
                <a:latin typeface="Castellar" pitchFamily="18" charset="0"/>
              </a:rPr>
              <a:t>BY </a:t>
            </a:r>
          </a:p>
          <a:p>
            <a:pPr algn="ctr"/>
            <a:r>
              <a:rPr lang="en-IN" sz="2800" b="1" dirty="0" smtClean="0">
                <a:solidFill>
                  <a:schemeClr val="bg1"/>
                </a:solidFill>
                <a:latin typeface="Castellar" pitchFamily="18" charset="0"/>
              </a:rPr>
              <a:t>POTUKANUMA JEEVITHA</a:t>
            </a:r>
            <a:endParaRPr lang="en-IN" sz="2800" b="1" dirty="0">
              <a:solidFill>
                <a:schemeClr val="bg1"/>
              </a:solidFill>
              <a:latin typeface="Castellar" pitchFamily="18" charset="0"/>
            </a:endParaRPr>
          </a:p>
        </p:txBody>
      </p:sp>
      <p:sp>
        <p:nvSpPr>
          <p:cNvPr id="5" name="TextBox 4"/>
          <p:cNvSpPr txBox="1"/>
          <p:nvPr/>
        </p:nvSpPr>
        <p:spPr>
          <a:xfrm>
            <a:off x="2555776" y="2132856"/>
            <a:ext cx="5832648" cy="2123658"/>
          </a:xfrm>
          <a:prstGeom prst="rect">
            <a:avLst/>
          </a:prstGeom>
          <a:noFill/>
        </p:spPr>
        <p:txBody>
          <a:bodyPr wrap="square" rtlCol="0">
            <a:spAutoFit/>
          </a:bodyPr>
          <a:lstStyle/>
          <a:p>
            <a:r>
              <a:rPr lang="en-IN" sz="4400" b="1" dirty="0" smtClean="0">
                <a:latin typeface="Algerian" pitchFamily="82" charset="0"/>
              </a:rPr>
              <a:t>Bubble sort</a:t>
            </a:r>
          </a:p>
          <a:p>
            <a:r>
              <a:rPr lang="en-IN" sz="4400" b="1" dirty="0" smtClean="0">
                <a:latin typeface="Algerian" pitchFamily="82" charset="0"/>
              </a:rPr>
              <a:t>Linear search</a:t>
            </a:r>
          </a:p>
          <a:p>
            <a:r>
              <a:rPr lang="en-IN" sz="4400" b="1" dirty="0" smtClean="0">
                <a:latin typeface="Algerian" pitchFamily="82" charset="0"/>
              </a:rPr>
              <a:t>BINARY SEARCH</a:t>
            </a:r>
            <a:endParaRPr lang="en-IN" sz="4400" b="1" dirty="0">
              <a:latin typeface="Algerian"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476672"/>
            <a:ext cx="1744388" cy="584775"/>
          </a:xfrm>
          <a:prstGeom prst="rect">
            <a:avLst/>
          </a:prstGeom>
          <a:noFill/>
        </p:spPr>
        <p:txBody>
          <a:bodyPr wrap="none" rtlCol="0">
            <a:spAutoFit/>
          </a:bodyPr>
          <a:lstStyle/>
          <a:p>
            <a:r>
              <a:rPr lang="en-IN" sz="3200" b="1" dirty="0" smtClean="0">
                <a:solidFill>
                  <a:schemeClr val="bg1"/>
                </a:solidFill>
              </a:rPr>
              <a:t>Example:</a:t>
            </a:r>
            <a:endParaRPr lang="en-IN" sz="3200" b="1" dirty="0">
              <a:solidFill>
                <a:schemeClr val="bg1"/>
              </a:solidFill>
            </a:endParaRPr>
          </a:p>
        </p:txBody>
      </p:sp>
      <p:pic>
        <p:nvPicPr>
          <p:cNvPr id="2050" name="Picture 2"/>
          <p:cNvPicPr>
            <a:picLocks noChangeAspect="1" noChangeArrowheads="1"/>
          </p:cNvPicPr>
          <p:nvPr/>
        </p:nvPicPr>
        <p:blipFill>
          <a:blip r:embed="rId2" cstate="print"/>
          <a:srcRect/>
          <a:stretch>
            <a:fillRect/>
          </a:stretch>
        </p:blipFill>
        <p:spPr bwMode="auto">
          <a:xfrm>
            <a:off x="1331640" y="1412776"/>
            <a:ext cx="1581150" cy="3486150"/>
          </a:xfrm>
          <a:prstGeom prst="rect">
            <a:avLst/>
          </a:prstGeom>
          <a:noFill/>
          <a:ln w="9525">
            <a:noFill/>
            <a:miter lim="800000"/>
            <a:headEnd/>
            <a:tailEnd/>
          </a:ln>
        </p:spPr>
      </p:pic>
      <p:sp>
        <p:nvSpPr>
          <p:cNvPr id="4" name="TextBox 3"/>
          <p:cNvSpPr txBox="1"/>
          <p:nvPr/>
        </p:nvSpPr>
        <p:spPr>
          <a:xfrm>
            <a:off x="3635896" y="1700808"/>
            <a:ext cx="1018227" cy="400110"/>
          </a:xfrm>
          <a:prstGeom prst="rect">
            <a:avLst/>
          </a:prstGeom>
          <a:noFill/>
        </p:spPr>
        <p:txBody>
          <a:bodyPr wrap="none" rtlCol="0">
            <a:spAutoFit/>
          </a:bodyPr>
          <a:lstStyle/>
          <a:p>
            <a:r>
              <a:rPr lang="en-IN" sz="2000" dirty="0" smtClean="0">
                <a:solidFill>
                  <a:schemeClr val="bg1"/>
                </a:solidFill>
              </a:rPr>
              <a:t>Find 20:</a:t>
            </a:r>
            <a:endParaRPr lang="en-IN" sz="2000" dirty="0">
              <a:solidFill>
                <a:schemeClr val="bg1"/>
              </a:solidFill>
            </a:endParaRPr>
          </a:p>
        </p:txBody>
      </p:sp>
      <p:sp>
        <p:nvSpPr>
          <p:cNvPr id="5" name="TextBox 4"/>
          <p:cNvSpPr txBox="1"/>
          <p:nvPr/>
        </p:nvSpPr>
        <p:spPr>
          <a:xfrm>
            <a:off x="3131840" y="2276872"/>
            <a:ext cx="5760641" cy="830997"/>
          </a:xfrm>
          <a:prstGeom prst="rect">
            <a:avLst/>
          </a:prstGeom>
          <a:noFill/>
        </p:spPr>
        <p:txBody>
          <a:bodyPr wrap="square" rtlCol="0">
            <a:spAutoFit/>
          </a:bodyPr>
          <a:lstStyle/>
          <a:p>
            <a:r>
              <a:rPr lang="en-IN" dirty="0" smtClean="0"/>
              <a:t>	</a:t>
            </a:r>
            <a:r>
              <a:rPr lang="en-IN" sz="2400" dirty="0" smtClean="0">
                <a:solidFill>
                  <a:schemeClr val="bg1"/>
                </a:solidFill>
              </a:rPr>
              <a:t>Every item is checked but no match is found Till the end of the data collection.</a:t>
            </a:r>
            <a:endParaRPr lang="en-IN" sz="2400" dirty="0">
              <a:solidFill>
                <a:schemeClr val="bg1"/>
              </a:solidFill>
            </a:endParaRPr>
          </a:p>
        </p:txBody>
      </p:sp>
      <p:sp>
        <p:nvSpPr>
          <p:cNvPr id="6" name="TextBox 5"/>
          <p:cNvSpPr txBox="1"/>
          <p:nvPr/>
        </p:nvSpPr>
        <p:spPr>
          <a:xfrm>
            <a:off x="323528" y="1628800"/>
            <a:ext cx="1114985" cy="369332"/>
          </a:xfrm>
          <a:prstGeom prst="rect">
            <a:avLst/>
          </a:prstGeom>
          <a:noFill/>
        </p:spPr>
        <p:txBody>
          <a:bodyPr wrap="none" rtlCol="0">
            <a:spAutoFit/>
          </a:bodyPr>
          <a:lstStyle/>
          <a:p>
            <a:r>
              <a:rPr lang="en-IN" dirty="0" smtClean="0">
                <a:solidFill>
                  <a:schemeClr val="bg1"/>
                </a:solidFill>
              </a:rPr>
              <a:t>Start here</a:t>
            </a:r>
            <a:endParaRPr lang="en-IN" dirty="0">
              <a:solidFill>
                <a:schemeClr val="bg1"/>
              </a:solidFill>
            </a:endParaRPr>
          </a:p>
        </p:txBody>
      </p:sp>
      <p:sp>
        <p:nvSpPr>
          <p:cNvPr id="7" name="TextBox 6"/>
          <p:cNvSpPr txBox="1"/>
          <p:nvPr/>
        </p:nvSpPr>
        <p:spPr>
          <a:xfrm>
            <a:off x="323528" y="4365104"/>
            <a:ext cx="1091517" cy="369332"/>
          </a:xfrm>
          <a:prstGeom prst="rect">
            <a:avLst/>
          </a:prstGeom>
          <a:noFill/>
        </p:spPr>
        <p:txBody>
          <a:bodyPr wrap="none" rtlCol="0">
            <a:spAutoFit/>
          </a:bodyPr>
          <a:lstStyle/>
          <a:p>
            <a:r>
              <a:rPr lang="en-IN" dirty="0" smtClean="0">
                <a:solidFill>
                  <a:schemeClr val="bg1"/>
                </a:solidFill>
              </a:rPr>
              <a:t>Stop here</a:t>
            </a:r>
            <a:endParaRPr lang="en-IN" dirty="0">
              <a:solidFill>
                <a:schemeClr val="bg1"/>
              </a:solidFill>
            </a:endParaRPr>
          </a:p>
        </p:txBody>
      </p:sp>
      <p:sp>
        <p:nvSpPr>
          <p:cNvPr id="8" name="TextBox 7"/>
          <p:cNvSpPr txBox="1"/>
          <p:nvPr/>
        </p:nvSpPr>
        <p:spPr>
          <a:xfrm rot="5400000">
            <a:off x="-392197" y="2992597"/>
            <a:ext cx="2448273" cy="584775"/>
          </a:xfrm>
          <a:prstGeom prst="rect">
            <a:avLst/>
          </a:prstGeom>
          <a:noFill/>
        </p:spPr>
        <p:txBody>
          <a:bodyPr wrap="square" rtlCol="0">
            <a:spAutoFit/>
          </a:bodyPr>
          <a:lstStyle/>
          <a:p>
            <a:r>
              <a:rPr lang="en-IN" sz="1600" dirty="0" smtClean="0">
                <a:solidFill>
                  <a:schemeClr val="bg1"/>
                </a:solidFill>
              </a:rPr>
              <a:t>..Go through these, to the end.....</a:t>
            </a:r>
            <a:endParaRPr lang="en-IN" sz="1600"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971600" y="1412776"/>
            <a:ext cx="1581150" cy="3486150"/>
          </a:xfrm>
          <a:prstGeom prst="rect">
            <a:avLst/>
          </a:prstGeom>
          <a:noFill/>
          <a:ln w="9525">
            <a:noFill/>
            <a:miter lim="800000"/>
            <a:headEnd/>
            <a:tailEnd/>
          </a:ln>
        </p:spPr>
      </p:pic>
      <p:sp>
        <p:nvSpPr>
          <p:cNvPr id="3" name="TextBox 2"/>
          <p:cNvSpPr txBox="1"/>
          <p:nvPr/>
        </p:nvSpPr>
        <p:spPr>
          <a:xfrm>
            <a:off x="4067944" y="1556792"/>
            <a:ext cx="1018227" cy="400110"/>
          </a:xfrm>
          <a:prstGeom prst="rect">
            <a:avLst/>
          </a:prstGeom>
          <a:noFill/>
        </p:spPr>
        <p:txBody>
          <a:bodyPr wrap="none" rtlCol="0">
            <a:spAutoFit/>
          </a:bodyPr>
          <a:lstStyle/>
          <a:p>
            <a:r>
              <a:rPr lang="en-IN" sz="2000" dirty="0" smtClean="0">
                <a:solidFill>
                  <a:schemeClr val="bg1"/>
                </a:solidFill>
              </a:rPr>
              <a:t>Find 78:</a:t>
            </a:r>
            <a:endParaRPr lang="en-IN" sz="2000" dirty="0">
              <a:solidFill>
                <a:schemeClr val="bg1"/>
              </a:solidFill>
            </a:endParaRPr>
          </a:p>
        </p:txBody>
      </p:sp>
      <p:sp>
        <p:nvSpPr>
          <p:cNvPr id="4" name="TextBox 3"/>
          <p:cNvSpPr txBox="1"/>
          <p:nvPr/>
        </p:nvSpPr>
        <p:spPr>
          <a:xfrm>
            <a:off x="4644008" y="2420888"/>
            <a:ext cx="3397853" cy="461665"/>
          </a:xfrm>
          <a:prstGeom prst="rect">
            <a:avLst/>
          </a:prstGeom>
          <a:noFill/>
        </p:spPr>
        <p:txBody>
          <a:bodyPr wrap="none" rtlCol="0">
            <a:spAutoFit/>
          </a:bodyPr>
          <a:lstStyle/>
          <a:p>
            <a:r>
              <a:rPr lang="en-IN" sz="2400" dirty="0" smtClean="0">
                <a:solidFill>
                  <a:schemeClr val="bg1"/>
                </a:solidFill>
              </a:rPr>
              <a:t>Found a match at index 2.</a:t>
            </a:r>
            <a:endParaRPr lang="en-IN" sz="2400" dirty="0">
              <a:solidFill>
                <a:schemeClr val="bg1"/>
              </a:solidFill>
            </a:endParaRPr>
          </a:p>
        </p:txBody>
      </p:sp>
      <p:sp>
        <p:nvSpPr>
          <p:cNvPr id="5" name="TextBox 4"/>
          <p:cNvSpPr txBox="1"/>
          <p:nvPr/>
        </p:nvSpPr>
        <p:spPr>
          <a:xfrm>
            <a:off x="323528" y="1628800"/>
            <a:ext cx="867289" cy="369332"/>
          </a:xfrm>
          <a:prstGeom prst="rect">
            <a:avLst/>
          </a:prstGeom>
          <a:noFill/>
        </p:spPr>
        <p:txBody>
          <a:bodyPr wrap="none" rtlCol="0">
            <a:spAutoFit/>
          </a:bodyPr>
          <a:lstStyle/>
          <a:p>
            <a:r>
              <a:rPr lang="en-IN" dirty="0" smtClean="0">
                <a:solidFill>
                  <a:schemeClr val="bg1"/>
                </a:solidFill>
              </a:rPr>
              <a:t>Index</a:t>
            </a:r>
            <a:r>
              <a:rPr lang="en-IN" dirty="0" smtClean="0"/>
              <a:t> 0</a:t>
            </a:r>
            <a:endParaRPr lang="en-IN" dirty="0"/>
          </a:p>
        </p:txBody>
      </p:sp>
      <p:sp>
        <p:nvSpPr>
          <p:cNvPr id="6" name="TextBox 5"/>
          <p:cNvSpPr txBox="1"/>
          <p:nvPr/>
        </p:nvSpPr>
        <p:spPr>
          <a:xfrm>
            <a:off x="899592" y="2060848"/>
            <a:ext cx="301686" cy="369332"/>
          </a:xfrm>
          <a:prstGeom prst="rect">
            <a:avLst/>
          </a:prstGeom>
          <a:noFill/>
        </p:spPr>
        <p:txBody>
          <a:bodyPr wrap="none" rtlCol="0">
            <a:spAutoFit/>
          </a:bodyPr>
          <a:lstStyle/>
          <a:p>
            <a:r>
              <a:rPr lang="en-IN" dirty="0" smtClean="0"/>
              <a:t>1</a:t>
            </a:r>
            <a:endParaRPr lang="en-IN" dirty="0"/>
          </a:p>
        </p:txBody>
      </p:sp>
      <p:sp>
        <p:nvSpPr>
          <p:cNvPr id="7" name="TextBox 6"/>
          <p:cNvSpPr txBox="1"/>
          <p:nvPr/>
        </p:nvSpPr>
        <p:spPr>
          <a:xfrm>
            <a:off x="899592" y="2492896"/>
            <a:ext cx="301686" cy="369332"/>
          </a:xfrm>
          <a:prstGeom prst="rect">
            <a:avLst/>
          </a:prstGeom>
          <a:noFill/>
        </p:spPr>
        <p:txBody>
          <a:bodyPr wrap="none" rtlCol="0">
            <a:spAutoFit/>
          </a:bodyPr>
          <a:lstStyle/>
          <a:p>
            <a:r>
              <a:rPr lang="en-IN" dirty="0" smtClean="0"/>
              <a:t>2</a:t>
            </a:r>
            <a:endParaRPr lang="en-IN" dirty="0"/>
          </a:p>
        </p:txBody>
      </p:sp>
      <p:sp>
        <p:nvSpPr>
          <p:cNvPr id="8" name="TextBox 7"/>
          <p:cNvSpPr txBox="1"/>
          <p:nvPr/>
        </p:nvSpPr>
        <p:spPr>
          <a:xfrm>
            <a:off x="899592" y="2852936"/>
            <a:ext cx="301686" cy="369332"/>
          </a:xfrm>
          <a:prstGeom prst="rect">
            <a:avLst/>
          </a:prstGeom>
          <a:noFill/>
        </p:spPr>
        <p:txBody>
          <a:bodyPr wrap="none" rtlCol="0">
            <a:spAutoFit/>
          </a:bodyPr>
          <a:lstStyle/>
          <a:p>
            <a:r>
              <a:rPr lang="en-IN" dirty="0" smtClean="0"/>
              <a:t>3</a:t>
            </a:r>
            <a:endParaRPr lang="en-IN" dirty="0"/>
          </a:p>
        </p:txBody>
      </p:sp>
      <p:sp>
        <p:nvSpPr>
          <p:cNvPr id="9" name="TextBox 8"/>
          <p:cNvSpPr txBox="1"/>
          <p:nvPr/>
        </p:nvSpPr>
        <p:spPr>
          <a:xfrm>
            <a:off x="899592" y="3212976"/>
            <a:ext cx="301686" cy="369332"/>
          </a:xfrm>
          <a:prstGeom prst="rect">
            <a:avLst/>
          </a:prstGeom>
          <a:noFill/>
        </p:spPr>
        <p:txBody>
          <a:bodyPr wrap="none" rtlCol="0">
            <a:spAutoFit/>
          </a:bodyPr>
          <a:lstStyle/>
          <a:p>
            <a:r>
              <a:rPr lang="en-IN" dirty="0" smtClean="0"/>
              <a:t>4</a:t>
            </a:r>
            <a:endParaRPr lang="en-IN" dirty="0"/>
          </a:p>
        </p:txBody>
      </p:sp>
      <p:sp>
        <p:nvSpPr>
          <p:cNvPr id="10" name="TextBox 9"/>
          <p:cNvSpPr txBox="1"/>
          <p:nvPr/>
        </p:nvSpPr>
        <p:spPr>
          <a:xfrm>
            <a:off x="899592" y="3573016"/>
            <a:ext cx="301686" cy="369332"/>
          </a:xfrm>
          <a:prstGeom prst="rect">
            <a:avLst/>
          </a:prstGeom>
          <a:noFill/>
        </p:spPr>
        <p:txBody>
          <a:bodyPr wrap="none" rtlCol="0">
            <a:spAutoFit/>
          </a:bodyPr>
          <a:lstStyle/>
          <a:p>
            <a:r>
              <a:rPr lang="en-IN" dirty="0" smtClean="0"/>
              <a:t>5</a:t>
            </a:r>
            <a:endParaRPr lang="en-IN" dirty="0"/>
          </a:p>
        </p:txBody>
      </p:sp>
      <p:sp>
        <p:nvSpPr>
          <p:cNvPr id="11" name="TextBox 10"/>
          <p:cNvSpPr txBox="1"/>
          <p:nvPr/>
        </p:nvSpPr>
        <p:spPr>
          <a:xfrm>
            <a:off x="899592" y="4005064"/>
            <a:ext cx="301686" cy="369332"/>
          </a:xfrm>
          <a:prstGeom prst="rect">
            <a:avLst/>
          </a:prstGeom>
          <a:noFill/>
        </p:spPr>
        <p:txBody>
          <a:bodyPr wrap="none" rtlCol="0">
            <a:spAutoFit/>
          </a:bodyPr>
          <a:lstStyle/>
          <a:p>
            <a:r>
              <a:rPr lang="en-IN" dirty="0" smtClean="0"/>
              <a:t>6</a:t>
            </a:r>
            <a:endParaRPr lang="en-IN" dirty="0"/>
          </a:p>
        </p:txBody>
      </p:sp>
      <p:sp>
        <p:nvSpPr>
          <p:cNvPr id="12" name="TextBox 11"/>
          <p:cNvSpPr txBox="1"/>
          <p:nvPr/>
        </p:nvSpPr>
        <p:spPr>
          <a:xfrm>
            <a:off x="899592" y="4365104"/>
            <a:ext cx="301686" cy="369332"/>
          </a:xfrm>
          <a:prstGeom prst="rect">
            <a:avLst/>
          </a:prstGeom>
          <a:noFill/>
        </p:spPr>
        <p:txBody>
          <a:bodyPr wrap="none" rtlCol="0">
            <a:spAutoFit/>
          </a:bodyPr>
          <a:lstStyle/>
          <a:p>
            <a:r>
              <a:rPr lang="en-IN" dirty="0" smtClean="0"/>
              <a:t>7</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116632"/>
            <a:ext cx="1249253" cy="584775"/>
          </a:xfrm>
          <a:prstGeom prst="rect">
            <a:avLst/>
          </a:prstGeom>
          <a:noFill/>
        </p:spPr>
        <p:txBody>
          <a:bodyPr wrap="none" rtlCol="0">
            <a:spAutoFit/>
          </a:bodyPr>
          <a:lstStyle/>
          <a:p>
            <a:r>
              <a:rPr lang="en-IN" sz="3200" b="1" dirty="0" smtClean="0">
                <a:solidFill>
                  <a:schemeClr val="bg1"/>
                </a:solidFill>
              </a:rPr>
              <a:t>CODE:</a:t>
            </a:r>
            <a:endParaRPr lang="en-IN" sz="3200" b="1" dirty="0">
              <a:solidFill>
                <a:schemeClr val="bg1"/>
              </a:solidFill>
            </a:endParaRPr>
          </a:p>
        </p:txBody>
      </p:sp>
      <p:sp>
        <p:nvSpPr>
          <p:cNvPr id="3" name="TextBox 2"/>
          <p:cNvSpPr txBox="1"/>
          <p:nvPr/>
        </p:nvSpPr>
        <p:spPr>
          <a:xfrm>
            <a:off x="2123728" y="692696"/>
            <a:ext cx="4528804" cy="5601533"/>
          </a:xfrm>
          <a:prstGeom prst="rect">
            <a:avLst/>
          </a:prstGeom>
          <a:solidFill>
            <a:schemeClr val="bg1"/>
          </a:solidFill>
        </p:spPr>
        <p:txBody>
          <a:bodyPr wrap="none" rtlCol="0">
            <a:spAutoFit/>
          </a:bodyPr>
          <a:lstStyle/>
          <a:p>
            <a:r>
              <a:rPr lang="en-IN" sz="1000" dirty="0" smtClean="0"/>
              <a:t>using System;</a:t>
            </a:r>
          </a:p>
          <a:p>
            <a:r>
              <a:rPr lang="en-IN" sz="1000" dirty="0" smtClean="0"/>
              <a:t>using </a:t>
            </a:r>
            <a:r>
              <a:rPr lang="en-IN" sz="1000" dirty="0" err="1" smtClean="0"/>
              <a:t>System.Collections.Generic</a:t>
            </a:r>
            <a:r>
              <a:rPr lang="en-IN" sz="1000" dirty="0" smtClean="0"/>
              <a:t>;</a:t>
            </a:r>
          </a:p>
          <a:p>
            <a:r>
              <a:rPr lang="en-IN" sz="1000" dirty="0" smtClean="0"/>
              <a:t>using </a:t>
            </a:r>
            <a:r>
              <a:rPr lang="en-IN" sz="1000" dirty="0" err="1" smtClean="0"/>
              <a:t>System.Linq</a:t>
            </a:r>
            <a:r>
              <a:rPr lang="en-IN" sz="1000" dirty="0" smtClean="0"/>
              <a:t>;</a:t>
            </a:r>
          </a:p>
          <a:p>
            <a:r>
              <a:rPr lang="en-IN" sz="1000" dirty="0" smtClean="0"/>
              <a:t>using </a:t>
            </a:r>
            <a:r>
              <a:rPr lang="en-IN" sz="1000" dirty="0" err="1" smtClean="0"/>
              <a:t>System.Text</a:t>
            </a:r>
            <a:r>
              <a:rPr lang="en-IN" sz="1000" dirty="0" smtClean="0"/>
              <a:t>;</a:t>
            </a:r>
          </a:p>
          <a:p>
            <a:r>
              <a:rPr lang="en-IN" sz="1000" dirty="0" smtClean="0"/>
              <a:t>using </a:t>
            </a:r>
            <a:r>
              <a:rPr lang="en-IN" sz="1000" dirty="0" err="1" smtClean="0"/>
              <a:t>System.Threading.Tasks</a:t>
            </a:r>
            <a:r>
              <a:rPr lang="en-IN" sz="1000" dirty="0" smtClean="0"/>
              <a:t>;</a:t>
            </a:r>
          </a:p>
          <a:p>
            <a:r>
              <a:rPr lang="en-IN" sz="1000" dirty="0" smtClean="0"/>
              <a:t>namespace </a:t>
            </a:r>
            <a:r>
              <a:rPr lang="en-IN" sz="1000" dirty="0" err="1" smtClean="0"/>
              <a:t>linear_search</a:t>
            </a:r>
            <a:endParaRPr lang="en-IN" sz="1000" dirty="0" smtClean="0"/>
          </a:p>
          <a:p>
            <a:r>
              <a:rPr lang="en-IN" sz="1000" dirty="0" smtClean="0"/>
              <a:t>{</a:t>
            </a:r>
          </a:p>
          <a:p>
            <a:r>
              <a:rPr lang="en-IN" sz="1000" dirty="0" smtClean="0"/>
              <a:t>    internal class Search</a:t>
            </a:r>
          </a:p>
          <a:p>
            <a:r>
              <a:rPr lang="en-IN" sz="1000" dirty="0" smtClean="0"/>
              <a:t>    {</a:t>
            </a:r>
          </a:p>
          <a:p>
            <a:r>
              <a:rPr lang="en-IN" sz="1000" dirty="0" smtClean="0"/>
              <a:t>        static void Main(string[] </a:t>
            </a:r>
            <a:r>
              <a:rPr lang="en-IN" sz="1000" dirty="0" err="1" smtClean="0"/>
              <a:t>args</a:t>
            </a:r>
            <a:r>
              <a:rPr lang="en-IN" sz="1000" dirty="0" smtClean="0"/>
              <a:t>)</a:t>
            </a:r>
          </a:p>
          <a:p>
            <a:r>
              <a:rPr lang="en-IN" sz="1000" dirty="0" smtClean="0"/>
              <a:t>        {</a:t>
            </a:r>
          </a:p>
          <a:p>
            <a:r>
              <a:rPr lang="en-IN" sz="1000" dirty="0" smtClean="0"/>
              <a:t>            Search </a:t>
            </a:r>
            <a:r>
              <a:rPr lang="en-IN" sz="1000" dirty="0" err="1" smtClean="0"/>
              <a:t>search</a:t>
            </a:r>
            <a:r>
              <a:rPr lang="en-IN" sz="1000" dirty="0" smtClean="0"/>
              <a:t> = new Search();</a:t>
            </a:r>
          </a:p>
          <a:p>
            <a:r>
              <a:rPr lang="en-IN" sz="1000" dirty="0" smtClean="0"/>
              <a:t>            </a:t>
            </a:r>
            <a:r>
              <a:rPr lang="en-IN" sz="1000" dirty="0" err="1" smtClean="0"/>
              <a:t>int</a:t>
            </a:r>
            <a:r>
              <a:rPr lang="en-IN" sz="1000" dirty="0" smtClean="0"/>
              <a:t>[] </a:t>
            </a:r>
            <a:r>
              <a:rPr lang="en-IN" sz="1000" dirty="0" err="1" smtClean="0"/>
              <a:t>search_list</a:t>
            </a:r>
            <a:r>
              <a:rPr lang="en-IN" sz="1000" dirty="0" smtClean="0"/>
              <a:t> = new </a:t>
            </a:r>
            <a:r>
              <a:rPr lang="en-IN" sz="1000" dirty="0" err="1" smtClean="0"/>
              <a:t>int</a:t>
            </a:r>
            <a:r>
              <a:rPr lang="en-IN" sz="1000" dirty="0" smtClean="0"/>
              <a:t>[] { 7, 8, 4, 2, 9, 6 };</a:t>
            </a:r>
          </a:p>
          <a:p>
            <a:r>
              <a:rPr lang="en-IN" sz="1000" dirty="0" smtClean="0"/>
              <a:t>            </a:t>
            </a:r>
            <a:r>
              <a:rPr lang="en-IN" sz="1000" dirty="0" err="1" smtClean="0"/>
              <a:t>int</a:t>
            </a:r>
            <a:r>
              <a:rPr lang="en-IN" sz="1000" dirty="0" smtClean="0"/>
              <a:t> n, res;</a:t>
            </a:r>
          </a:p>
          <a:p>
            <a:r>
              <a:rPr lang="en-IN" sz="1000" dirty="0" smtClean="0"/>
              <a:t>            </a:t>
            </a:r>
            <a:r>
              <a:rPr lang="en-IN" sz="1000" dirty="0" err="1" smtClean="0"/>
              <a:t>Console.WriteLine</a:t>
            </a:r>
            <a:r>
              <a:rPr lang="en-IN" sz="1000" dirty="0" smtClean="0"/>
              <a:t>("Enter a number to search: ");</a:t>
            </a:r>
          </a:p>
          <a:p>
            <a:r>
              <a:rPr lang="en-IN" sz="1000" dirty="0" smtClean="0"/>
              <a:t>            n = Convert.ToInt32(</a:t>
            </a:r>
            <a:r>
              <a:rPr lang="en-IN" sz="1000" dirty="0" err="1" smtClean="0"/>
              <a:t>Console.ReadLine</a:t>
            </a:r>
            <a:r>
              <a:rPr lang="en-IN" sz="1000" dirty="0" smtClean="0"/>
              <a:t>());</a:t>
            </a:r>
          </a:p>
          <a:p>
            <a:r>
              <a:rPr lang="en-IN" sz="1000" dirty="0" smtClean="0"/>
              <a:t>            res = </a:t>
            </a:r>
            <a:r>
              <a:rPr lang="en-IN" sz="1000" dirty="0" err="1" smtClean="0"/>
              <a:t>search.LinearSearch</a:t>
            </a:r>
            <a:r>
              <a:rPr lang="en-IN" sz="1000" dirty="0" smtClean="0"/>
              <a:t>(</a:t>
            </a:r>
            <a:r>
              <a:rPr lang="en-IN" sz="1000" dirty="0" err="1" smtClean="0"/>
              <a:t>search_list</a:t>
            </a:r>
            <a:r>
              <a:rPr lang="en-IN" sz="1000" dirty="0" smtClean="0"/>
              <a:t>, n);</a:t>
            </a:r>
          </a:p>
          <a:p>
            <a:r>
              <a:rPr lang="en-IN" sz="1000" dirty="0" smtClean="0"/>
              <a:t>         if (res &gt; 0)</a:t>
            </a:r>
          </a:p>
          <a:p>
            <a:r>
              <a:rPr lang="en-IN" sz="1000" dirty="0" smtClean="0"/>
              <a:t>                   </a:t>
            </a:r>
            <a:r>
              <a:rPr lang="en-IN" sz="1000" dirty="0" err="1" smtClean="0"/>
              <a:t>Console.WriteLine</a:t>
            </a:r>
            <a:r>
              <a:rPr lang="en-IN" sz="1000" dirty="0" smtClean="0"/>
              <a:t>("The target number " + n + " is found at Index " + res);</a:t>
            </a:r>
          </a:p>
          <a:p>
            <a:r>
              <a:rPr lang="en-IN" sz="1000" dirty="0" smtClean="0"/>
              <a:t>            else</a:t>
            </a:r>
          </a:p>
          <a:p>
            <a:r>
              <a:rPr lang="en-IN" sz="1000" dirty="0" smtClean="0"/>
              <a:t>                </a:t>
            </a:r>
            <a:r>
              <a:rPr lang="en-IN" sz="1000" dirty="0" err="1" smtClean="0"/>
              <a:t>Console.WriteLine</a:t>
            </a:r>
            <a:r>
              <a:rPr lang="en-IN" sz="1000" dirty="0" smtClean="0"/>
              <a:t>("Target Not Found");</a:t>
            </a:r>
          </a:p>
          <a:p>
            <a:r>
              <a:rPr lang="en-IN" sz="1000" dirty="0" smtClean="0"/>
              <a:t>                </a:t>
            </a:r>
            <a:r>
              <a:rPr lang="en-IN" sz="1000" dirty="0" err="1" smtClean="0"/>
              <a:t>Console.ReadLine</a:t>
            </a:r>
            <a:r>
              <a:rPr lang="en-IN" sz="1000" dirty="0" smtClean="0"/>
              <a:t>();</a:t>
            </a:r>
          </a:p>
          <a:p>
            <a:r>
              <a:rPr lang="en-IN" sz="1000" dirty="0" smtClean="0"/>
              <a:t>  }</a:t>
            </a:r>
          </a:p>
          <a:p>
            <a:r>
              <a:rPr lang="en-IN" sz="1000" dirty="0" smtClean="0"/>
              <a:t>        </a:t>
            </a:r>
            <a:r>
              <a:rPr lang="en-IN" sz="1000" dirty="0" err="1" smtClean="0"/>
              <a:t>int</a:t>
            </a:r>
            <a:r>
              <a:rPr lang="en-IN" sz="1000" dirty="0" smtClean="0"/>
              <a:t> </a:t>
            </a:r>
            <a:r>
              <a:rPr lang="en-IN" sz="1000" dirty="0" err="1" smtClean="0"/>
              <a:t>LinearSearch</a:t>
            </a:r>
            <a:r>
              <a:rPr lang="en-IN" sz="1000" dirty="0" smtClean="0"/>
              <a:t>(</a:t>
            </a:r>
            <a:r>
              <a:rPr lang="en-IN" sz="1000" dirty="0" err="1" smtClean="0"/>
              <a:t>int</a:t>
            </a:r>
            <a:r>
              <a:rPr lang="en-IN" sz="1000" dirty="0" smtClean="0"/>
              <a:t>[] </a:t>
            </a:r>
            <a:r>
              <a:rPr lang="en-IN" sz="1000" dirty="0" err="1" smtClean="0"/>
              <a:t>arr</a:t>
            </a:r>
            <a:r>
              <a:rPr lang="en-IN" sz="1000" dirty="0" smtClean="0"/>
              <a:t>, </a:t>
            </a:r>
            <a:r>
              <a:rPr lang="en-IN" sz="1000" dirty="0" err="1" smtClean="0"/>
              <a:t>int</a:t>
            </a:r>
            <a:r>
              <a:rPr lang="en-IN" sz="1000" dirty="0" smtClean="0"/>
              <a:t> target)</a:t>
            </a:r>
          </a:p>
          <a:p>
            <a:r>
              <a:rPr lang="en-IN" sz="1000" dirty="0" smtClean="0"/>
              <a:t>        {</a:t>
            </a:r>
          </a:p>
          <a:p>
            <a:r>
              <a:rPr lang="nn-NO" sz="1000" dirty="0" smtClean="0"/>
              <a:t>            for (int i = 0; i &lt; arr.Length; i++)</a:t>
            </a:r>
          </a:p>
          <a:p>
            <a:r>
              <a:rPr lang="en-IN" sz="1000" dirty="0" smtClean="0"/>
              <a:t>            {</a:t>
            </a:r>
          </a:p>
          <a:p>
            <a:r>
              <a:rPr lang="en-IN" sz="1000" dirty="0" smtClean="0"/>
              <a:t>                if (target == </a:t>
            </a:r>
            <a:r>
              <a:rPr lang="en-IN" sz="1000" dirty="0" err="1" smtClean="0"/>
              <a:t>arr</a:t>
            </a:r>
            <a:r>
              <a:rPr lang="en-IN" sz="1000" dirty="0" smtClean="0"/>
              <a:t>[</a:t>
            </a:r>
            <a:r>
              <a:rPr lang="en-IN" sz="1000" dirty="0" err="1" smtClean="0"/>
              <a:t>i</a:t>
            </a:r>
            <a:r>
              <a:rPr lang="en-IN" sz="1000" dirty="0" smtClean="0"/>
              <a:t>])</a:t>
            </a:r>
          </a:p>
          <a:p>
            <a:r>
              <a:rPr lang="en-IN" sz="1000" dirty="0" smtClean="0"/>
              <a:t>                    return (</a:t>
            </a:r>
            <a:r>
              <a:rPr lang="en-IN" sz="1000" dirty="0" err="1" smtClean="0"/>
              <a:t>i</a:t>
            </a:r>
            <a:r>
              <a:rPr lang="en-IN" sz="1000" dirty="0" smtClean="0"/>
              <a:t> + 1);</a:t>
            </a:r>
          </a:p>
          <a:p>
            <a:r>
              <a:rPr lang="en-IN" sz="1000" dirty="0" smtClean="0"/>
              <a:t>            }</a:t>
            </a:r>
          </a:p>
          <a:p>
            <a:r>
              <a:rPr lang="en-IN" sz="1000" dirty="0" smtClean="0"/>
              <a:t>               return -1;</a:t>
            </a:r>
          </a:p>
          <a:p>
            <a:r>
              <a:rPr lang="en-IN" sz="1000" dirty="0" smtClean="0"/>
              <a:t>       }</a:t>
            </a:r>
          </a:p>
          <a:p>
            <a:r>
              <a:rPr lang="en-IN" sz="1000" dirty="0" smtClean="0"/>
              <a:t>    }</a:t>
            </a:r>
          </a:p>
          <a:p>
            <a:r>
              <a:rPr lang="en-IN" sz="1000" dirty="0" smtClean="0"/>
              <a:t>}</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31640" y="404664"/>
            <a:ext cx="1719125" cy="584775"/>
          </a:xfrm>
          <a:prstGeom prst="rect">
            <a:avLst/>
          </a:prstGeom>
          <a:noFill/>
        </p:spPr>
        <p:txBody>
          <a:bodyPr wrap="none" rtlCol="0">
            <a:spAutoFit/>
          </a:bodyPr>
          <a:lstStyle/>
          <a:p>
            <a:r>
              <a:rPr lang="en-IN" sz="3200" b="1" dirty="0" smtClean="0">
                <a:solidFill>
                  <a:schemeClr val="bg1"/>
                </a:solidFill>
              </a:rPr>
              <a:t>OUTPUT:</a:t>
            </a:r>
            <a:endParaRPr lang="en-IN" sz="3200" b="1" dirty="0">
              <a:solidFill>
                <a:schemeClr val="bg1"/>
              </a:solidFill>
            </a:endParaRPr>
          </a:p>
        </p:txBody>
      </p:sp>
      <p:pic>
        <p:nvPicPr>
          <p:cNvPr id="1026" name="Picture 2"/>
          <p:cNvPicPr>
            <a:picLocks noChangeAspect="1" noChangeArrowheads="1"/>
          </p:cNvPicPr>
          <p:nvPr/>
        </p:nvPicPr>
        <p:blipFill>
          <a:blip r:embed="rId2" cstate="print"/>
          <a:srcRect/>
          <a:stretch>
            <a:fillRect/>
          </a:stretch>
        </p:blipFill>
        <p:spPr bwMode="auto">
          <a:xfrm>
            <a:off x="1979712" y="1484784"/>
            <a:ext cx="6181725" cy="1304925"/>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2123728" y="3429000"/>
            <a:ext cx="5838825" cy="165735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11760" y="620688"/>
            <a:ext cx="5436425" cy="584775"/>
          </a:xfrm>
          <a:prstGeom prst="rect">
            <a:avLst/>
          </a:prstGeom>
          <a:noFill/>
        </p:spPr>
        <p:txBody>
          <a:bodyPr wrap="none" rtlCol="0">
            <a:spAutoFit/>
          </a:bodyPr>
          <a:lstStyle/>
          <a:p>
            <a:r>
              <a:rPr lang="en-IN" sz="3200" b="1" dirty="0" smtClean="0">
                <a:solidFill>
                  <a:schemeClr val="bg1"/>
                </a:solidFill>
              </a:rPr>
              <a:t>Advantages and Disadvantages</a:t>
            </a:r>
            <a:endParaRPr lang="en-IN" sz="3200" b="1" dirty="0">
              <a:solidFill>
                <a:schemeClr val="bg1"/>
              </a:solidFill>
            </a:endParaRPr>
          </a:p>
        </p:txBody>
      </p:sp>
      <p:sp>
        <p:nvSpPr>
          <p:cNvPr id="3" name="TextBox 2"/>
          <p:cNvSpPr txBox="1"/>
          <p:nvPr/>
        </p:nvSpPr>
        <p:spPr>
          <a:xfrm>
            <a:off x="971600" y="1628800"/>
            <a:ext cx="1754711" cy="461665"/>
          </a:xfrm>
          <a:prstGeom prst="rect">
            <a:avLst/>
          </a:prstGeom>
          <a:noFill/>
        </p:spPr>
        <p:txBody>
          <a:bodyPr wrap="none" rtlCol="0">
            <a:spAutoFit/>
          </a:bodyPr>
          <a:lstStyle/>
          <a:p>
            <a:r>
              <a:rPr lang="en-IN" sz="2400" b="1" dirty="0" smtClean="0">
                <a:solidFill>
                  <a:schemeClr val="bg1"/>
                </a:solidFill>
              </a:rPr>
              <a:t>Advantages:</a:t>
            </a:r>
            <a:endParaRPr lang="en-IN" sz="2400" b="1" dirty="0">
              <a:solidFill>
                <a:schemeClr val="bg1"/>
              </a:solidFill>
            </a:endParaRPr>
          </a:p>
        </p:txBody>
      </p:sp>
      <p:sp>
        <p:nvSpPr>
          <p:cNvPr id="4" name="TextBox 3"/>
          <p:cNvSpPr txBox="1"/>
          <p:nvPr/>
        </p:nvSpPr>
        <p:spPr>
          <a:xfrm>
            <a:off x="2195736" y="2204864"/>
            <a:ext cx="5705857" cy="1569660"/>
          </a:xfrm>
          <a:prstGeom prst="rect">
            <a:avLst/>
          </a:prstGeom>
          <a:noFill/>
        </p:spPr>
        <p:txBody>
          <a:bodyPr wrap="none" rtlCol="0">
            <a:spAutoFit/>
          </a:bodyPr>
          <a:lstStyle/>
          <a:p>
            <a:pPr>
              <a:buFont typeface="Wingdings" pitchFamily="2" charset="2"/>
              <a:buChar char="v"/>
            </a:pPr>
            <a:r>
              <a:rPr lang="en-IN" sz="2400" dirty="0" smtClean="0">
                <a:solidFill>
                  <a:schemeClr val="bg1"/>
                </a:solidFill>
              </a:rPr>
              <a:t>Easiest to understand and implement.  </a:t>
            </a:r>
          </a:p>
          <a:p>
            <a:pPr>
              <a:buFont typeface="Wingdings" pitchFamily="2" charset="2"/>
              <a:buChar char="v"/>
            </a:pPr>
            <a:r>
              <a:rPr lang="en-IN" sz="2400" dirty="0" smtClean="0">
                <a:solidFill>
                  <a:schemeClr val="bg1"/>
                </a:solidFill>
              </a:rPr>
              <a:t>No sorting required.</a:t>
            </a:r>
          </a:p>
          <a:p>
            <a:pPr>
              <a:buFont typeface="Wingdings" pitchFamily="2" charset="2"/>
              <a:buChar char="v"/>
            </a:pPr>
            <a:r>
              <a:rPr lang="en-IN" sz="2400" dirty="0" smtClean="0">
                <a:solidFill>
                  <a:schemeClr val="bg1"/>
                </a:solidFill>
              </a:rPr>
              <a:t>Suitable for small list sizes.  </a:t>
            </a:r>
          </a:p>
          <a:p>
            <a:pPr>
              <a:buFont typeface="Wingdings" pitchFamily="2" charset="2"/>
              <a:buChar char="v"/>
            </a:pPr>
            <a:r>
              <a:rPr lang="en-IN" sz="2400" dirty="0" smtClean="0">
                <a:solidFill>
                  <a:schemeClr val="bg1"/>
                </a:solidFill>
              </a:rPr>
              <a:t>Works fine for small number of elements. </a:t>
            </a:r>
            <a:endParaRPr lang="en-IN" sz="2400" dirty="0">
              <a:solidFill>
                <a:schemeClr val="bg1"/>
              </a:solidFill>
            </a:endParaRPr>
          </a:p>
        </p:txBody>
      </p:sp>
      <p:sp>
        <p:nvSpPr>
          <p:cNvPr id="5" name="TextBox 4"/>
          <p:cNvSpPr txBox="1"/>
          <p:nvPr/>
        </p:nvSpPr>
        <p:spPr>
          <a:xfrm>
            <a:off x="971600" y="3789040"/>
            <a:ext cx="2113784" cy="461665"/>
          </a:xfrm>
          <a:prstGeom prst="rect">
            <a:avLst/>
          </a:prstGeom>
          <a:noFill/>
        </p:spPr>
        <p:txBody>
          <a:bodyPr wrap="none" rtlCol="0">
            <a:spAutoFit/>
          </a:bodyPr>
          <a:lstStyle/>
          <a:p>
            <a:r>
              <a:rPr lang="en-IN" sz="2400" b="1" dirty="0" smtClean="0">
                <a:solidFill>
                  <a:schemeClr val="bg1"/>
                </a:solidFill>
              </a:rPr>
              <a:t>Disadvantages:</a:t>
            </a:r>
            <a:endParaRPr lang="en-IN" sz="2400" b="1" dirty="0">
              <a:solidFill>
                <a:schemeClr val="bg1"/>
              </a:solidFill>
            </a:endParaRPr>
          </a:p>
        </p:txBody>
      </p:sp>
      <p:sp>
        <p:nvSpPr>
          <p:cNvPr id="6" name="TextBox 5"/>
          <p:cNvSpPr txBox="1"/>
          <p:nvPr/>
        </p:nvSpPr>
        <p:spPr>
          <a:xfrm>
            <a:off x="2339752" y="4437112"/>
            <a:ext cx="6704592" cy="830997"/>
          </a:xfrm>
          <a:prstGeom prst="rect">
            <a:avLst/>
          </a:prstGeom>
          <a:noFill/>
        </p:spPr>
        <p:txBody>
          <a:bodyPr wrap="none" rtlCol="0">
            <a:spAutoFit/>
          </a:bodyPr>
          <a:lstStyle/>
          <a:p>
            <a:pPr>
              <a:buFont typeface="Wingdings" pitchFamily="2" charset="2"/>
              <a:buChar char="v"/>
            </a:pPr>
            <a:r>
              <a:rPr lang="en-IN" sz="2400" dirty="0" smtClean="0">
                <a:solidFill>
                  <a:schemeClr val="bg1"/>
                </a:solidFill>
              </a:rPr>
              <a:t>Time inefficient as compared to other algorithms. </a:t>
            </a:r>
          </a:p>
          <a:p>
            <a:pPr>
              <a:buFont typeface="Wingdings" pitchFamily="2" charset="2"/>
              <a:buChar char="v"/>
            </a:pPr>
            <a:r>
              <a:rPr lang="en-IN" sz="2400" dirty="0" smtClean="0">
                <a:solidFill>
                  <a:schemeClr val="bg1"/>
                </a:solidFill>
              </a:rPr>
              <a:t>Not suitable for large-sized lists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43808" y="620688"/>
            <a:ext cx="2916568" cy="584775"/>
          </a:xfrm>
          <a:prstGeom prst="rect">
            <a:avLst/>
          </a:prstGeom>
          <a:noFill/>
        </p:spPr>
        <p:txBody>
          <a:bodyPr wrap="none" rtlCol="0">
            <a:spAutoFit/>
          </a:bodyPr>
          <a:lstStyle/>
          <a:p>
            <a:r>
              <a:rPr lang="en-IN" sz="3200" b="1" dirty="0" smtClean="0">
                <a:solidFill>
                  <a:schemeClr val="bg1"/>
                </a:solidFill>
              </a:rPr>
              <a:t>BINARY SEARCH</a:t>
            </a:r>
            <a:endParaRPr lang="en-IN" sz="3200" b="1" dirty="0">
              <a:solidFill>
                <a:schemeClr val="bg1"/>
              </a:solidFill>
            </a:endParaRPr>
          </a:p>
        </p:txBody>
      </p:sp>
      <p:sp>
        <p:nvSpPr>
          <p:cNvPr id="3" name="TextBox 2"/>
          <p:cNvSpPr txBox="1"/>
          <p:nvPr/>
        </p:nvSpPr>
        <p:spPr>
          <a:xfrm>
            <a:off x="179512" y="1916832"/>
            <a:ext cx="8784976" cy="1200329"/>
          </a:xfrm>
          <a:prstGeom prst="rect">
            <a:avLst/>
          </a:prstGeom>
          <a:noFill/>
        </p:spPr>
        <p:txBody>
          <a:bodyPr wrap="square" rtlCol="0">
            <a:spAutoFit/>
          </a:bodyPr>
          <a:lstStyle/>
          <a:p>
            <a:pPr algn="just"/>
            <a:r>
              <a:rPr lang="en-IN" sz="2400" dirty="0" smtClean="0">
                <a:solidFill>
                  <a:schemeClr val="bg1"/>
                </a:solidFill>
              </a:rPr>
              <a:t>	Binary search is the search technique that works efficiently on sorted lists. Hence, to search an element into some list using the binary search technique,  we must ensure that the list is sorted.</a:t>
            </a:r>
            <a:endParaRPr lang="en-IN" sz="2400" dirty="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836712"/>
            <a:ext cx="1744388" cy="584775"/>
          </a:xfrm>
          <a:prstGeom prst="rect">
            <a:avLst/>
          </a:prstGeom>
          <a:noFill/>
        </p:spPr>
        <p:txBody>
          <a:bodyPr wrap="none" rtlCol="0">
            <a:spAutoFit/>
          </a:bodyPr>
          <a:lstStyle/>
          <a:p>
            <a:r>
              <a:rPr lang="en-IN" sz="3200" b="1" dirty="0" smtClean="0">
                <a:solidFill>
                  <a:schemeClr val="bg1"/>
                </a:solidFill>
              </a:rPr>
              <a:t>Example:</a:t>
            </a:r>
            <a:endParaRPr lang="en-IN" sz="3200" b="1" dirty="0">
              <a:solidFill>
                <a:schemeClr val="bg1"/>
              </a:solidFill>
            </a:endParaRPr>
          </a:p>
        </p:txBody>
      </p:sp>
      <p:pic>
        <p:nvPicPr>
          <p:cNvPr id="3" name="Picture 2" descr="WhatsApp Image 2022-02-03 at 5.45.38 PM.jpeg"/>
          <p:cNvPicPr>
            <a:picLocks noChangeAspect="1"/>
          </p:cNvPicPr>
          <p:nvPr/>
        </p:nvPicPr>
        <p:blipFill>
          <a:blip r:embed="rId2" cstate="print"/>
          <a:stretch>
            <a:fillRect/>
          </a:stretch>
        </p:blipFill>
        <p:spPr>
          <a:xfrm>
            <a:off x="1691640" y="1809750"/>
            <a:ext cx="5760720" cy="32385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7664" y="548680"/>
            <a:ext cx="6317050" cy="584775"/>
          </a:xfrm>
          <a:prstGeom prst="rect">
            <a:avLst/>
          </a:prstGeom>
          <a:noFill/>
        </p:spPr>
        <p:txBody>
          <a:bodyPr wrap="none" rtlCol="0">
            <a:spAutoFit/>
          </a:bodyPr>
          <a:lstStyle/>
          <a:p>
            <a:r>
              <a:rPr lang="en-IN" sz="3200" b="1" dirty="0" smtClean="0">
                <a:solidFill>
                  <a:schemeClr val="bg1"/>
                </a:solidFill>
              </a:rPr>
              <a:t>ADVANTAGES AND DISADVANTAGES</a:t>
            </a:r>
            <a:endParaRPr lang="en-IN" sz="3200" b="1" dirty="0">
              <a:solidFill>
                <a:schemeClr val="bg1"/>
              </a:solidFill>
            </a:endParaRPr>
          </a:p>
        </p:txBody>
      </p:sp>
      <p:sp>
        <p:nvSpPr>
          <p:cNvPr id="3" name="TextBox 2"/>
          <p:cNvSpPr txBox="1"/>
          <p:nvPr/>
        </p:nvSpPr>
        <p:spPr>
          <a:xfrm>
            <a:off x="442279" y="1700808"/>
            <a:ext cx="8953348" cy="2308324"/>
          </a:xfrm>
          <a:prstGeom prst="rect">
            <a:avLst/>
          </a:prstGeom>
          <a:noFill/>
        </p:spPr>
        <p:txBody>
          <a:bodyPr wrap="none" rtlCol="0">
            <a:spAutoFit/>
          </a:bodyPr>
          <a:lstStyle/>
          <a:p>
            <a:pPr algn="just">
              <a:buFont typeface="Wingdings" pitchFamily="2" charset="2"/>
              <a:buChar char="v"/>
            </a:pPr>
            <a:r>
              <a:rPr lang="en-IN" sz="2400" dirty="0" smtClean="0">
                <a:solidFill>
                  <a:schemeClr val="bg1"/>
                </a:solidFill>
              </a:rPr>
              <a:t>It eliminates half of the list from further searching by using the </a:t>
            </a:r>
            <a:endParaRPr lang="en-IN" sz="2400" dirty="0" smtClean="0">
              <a:solidFill>
                <a:schemeClr val="bg1"/>
              </a:solidFill>
            </a:endParaRPr>
          </a:p>
          <a:p>
            <a:pPr algn="just"/>
            <a:r>
              <a:rPr lang="en-IN" sz="2400" dirty="0" smtClean="0">
                <a:solidFill>
                  <a:schemeClr val="bg1"/>
                </a:solidFill>
              </a:rPr>
              <a:t>    result </a:t>
            </a:r>
            <a:r>
              <a:rPr lang="en-IN" sz="2400" dirty="0" smtClean="0">
                <a:solidFill>
                  <a:schemeClr val="bg1"/>
                </a:solidFill>
              </a:rPr>
              <a:t>of each comparison</a:t>
            </a:r>
            <a:r>
              <a:rPr lang="en-IN" sz="2400" dirty="0" smtClean="0">
                <a:solidFill>
                  <a:schemeClr val="bg1"/>
                </a:solidFill>
              </a:rPr>
              <a:t>.</a:t>
            </a:r>
          </a:p>
          <a:p>
            <a:pPr algn="just">
              <a:buFont typeface="Wingdings" pitchFamily="2" charset="2"/>
              <a:buChar char="v"/>
            </a:pPr>
            <a:r>
              <a:rPr lang="en-IN" sz="2400" dirty="0" smtClean="0">
                <a:solidFill>
                  <a:schemeClr val="bg1"/>
                </a:solidFill>
              </a:rPr>
              <a:t>It </a:t>
            </a:r>
            <a:r>
              <a:rPr lang="en-IN" sz="2400" dirty="0" smtClean="0">
                <a:solidFill>
                  <a:schemeClr val="bg1"/>
                </a:solidFill>
              </a:rPr>
              <a:t>indicates whether the element being searched is before or after </a:t>
            </a:r>
            <a:endParaRPr lang="en-IN" sz="2400" dirty="0" smtClean="0">
              <a:solidFill>
                <a:schemeClr val="bg1"/>
              </a:solidFill>
            </a:endParaRPr>
          </a:p>
          <a:p>
            <a:pPr algn="just"/>
            <a:r>
              <a:rPr lang="en-IN" sz="2400" dirty="0" smtClean="0">
                <a:solidFill>
                  <a:schemeClr val="bg1"/>
                </a:solidFill>
              </a:rPr>
              <a:t>     the </a:t>
            </a:r>
            <a:r>
              <a:rPr lang="en-IN" sz="2400" dirty="0" smtClean="0">
                <a:solidFill>
                  <a:schemeClr val="bg1"/>
                </a:solidFill>
              </a:rPr>
              <a:t>current position in the </a:t>
            </a:r>
            <a:r>
              <a:rPr lang="en-IN" sz="2400" dirty="0" smtClean="0">
                <a:solidFill>
                  <a:schemeClr val="bg1"/>
                </a:solidFill>
              </a:rPr>
              <a:t>list</a:t>
            </a:r>
          </a:p>
          <a:p>
            <a:pPr algn="just">
              <a:buFont typeface="Wingdings" pitchFamily="2" charset="2"/>
              <a:buChar char="v"/>
            </a:pPr>
            <a:r>
              <a:rPr lang="en-IN" sz="2400" dirty="0" smtClean="0">
                <a:solidFill>
                  <a:schemeClr val="bg1"/>
                </a:solidFill>
              </a:rPr>
              <a:t>This </a:t>
            </a:r>
            <a:r>
              <a:rPr lang="en-IN" sz="2400" dirty="0" smtClean="0">
                <a:solidFill>
                  <a:schemeClr val="bg1"/>
                </a:solidFill>
              </a:rPr>
              <a:t>information is used to narrow the search</a:t>
            </a:r>
            <a:r>
              <a:rPr lang="en-IN" sz="2400" dirty="0" smtClean="0">
                <a:solidFill>
                  <a:schemeClr val="bg1"/>
                </a:solidFill>
              </a:rPr>
              <a:t>.</a:t>
            </a:r>
          </a:p>
          <a:p>
            <a:pPr algn="just">
              <a:buFont typeface="Wingdings" pitchFamily="2" charset="2"/>
              <a:buChar char="v"/>
            </a:pPr>
            <a:r>
              <a:rPr lang="en-IN" sz="2400" dirty="0" smtClean="0">
                <a:solidFill>
                  <a:schemeClr val="bg1"/>
                </a:solidFill>
              </a:rPr>
              <a:t>For </a:t>
            </a:r>
            <a:r>
              <a:rPr lang="en-IN" sz="2400" dirty="0" smtClean="0">
                <a:solidFill>
                  <a:schemeClr val="bg1"/>
                </a:solidFill>
              </a:rPr>
              <a:t>large lists of data</a:t>
            </a:r>
            <a:r>
              <a:rPr lang="en-IN" sz="2400" dirty="0" smtClean="0">
                <a:solidFill>
                  <a:schemeClr val="bg1"/>
                </a:solidFill>
              </a:rPr>
              <a:t>, </a:t>
            </a:r>
            <a:r>
              <a:rPr lang="en-IN" sz="2400" dirty="0" smtClean="0">
                <a:solidFill>
                  <a:schemeClr val="bg1"/>
                </a:solidFill>
              </a:rPr>
              <a:t>it works significantly better than linear search.</a:t>
            </a:r>
            <a:endParaRPr lang="en-IN" sz="2400" dirty="0">
              <a:solidFill>
                <a:schemeClr val="bg1"/>
              </a:solidFill>
            </a:endParaRPr>
          </a:p>
        </p:txBody>
      </p:sp>
      <p:sp>
        <p:nvSpPr>
          <p:cNvPr id="4" name="TextBox 3"/>
          <p:cNvSpPr txBox="1"/>
          <p:nvPr/>
        </p:nvSpPr>
        <p:spPr>
          <a:xfrm>
            <a:off x="467544" y="1196752"/>
            <a:ext cx="1754711" cy="461665"/>
          </a:xfrm>
          <a:prstGeom prst="rect">
            <a:avLst/>
          </a:prstGeom>
          <a:noFill/>
        </p:spPr>
        <p:txBody>
          <a:bodyPr wrap="none" rtlCol="0">
            <a:spAutoFit/>
          </a:bodyPr>
          <a:lstStyle/>
          <a:p>
            <a:r>
              <a:rPr lang="en-IN" sz="2400" b="1" dirty="0" smtClean="0">
                <a:solidFill>
                  <a:schemeClr val="bg1"/>
                </a:solidFill>
              </a:rPr>
              <a:t>Advantages:</a:t>
            </a:r>
            <a:endParaRPr lang="en-IN" sz="2400" b="1" dirty="0">
              <a:solidFill>
                <a:schemeClr val="bg1"/>
              </a:solidFill>
            </a:endParaRPr>
          </a:p>
        </p:txBody>
      </p:sp>
      <p:sp>
        <p:nvSpPr>
          <p:cNvPr id="5" name="TextBox 4"/>
          <p:cNvSpPr txBox="1"/>
          <p:nvPr/>
        </p:nvSpPr>
        <p:spPr>
          <a:xfrm>
            <a:off x="611560" y="4221088"/>
            <a:ext cx="2113784" cy="461665"/>
          </a:xfrm>
          <a:prstGeom prst="rect">
            <a:avLst/>
          </a:prstGeom>
          <a:noFill/>
        </p:spPr>
        <p:txBody>
          <a:bodyPr wrap="none" rtlCol="0">
            <a:spAutoFit/>
          </a:bodyPr>
          <a:lstStyle/>
          <a:p>
            <a:r>
              <a:rPr lang="en-IN" sz="2400" b="1" dirty="0" smtClean="0">
                <a:solidFill>
                  <a:schemeClr val="bg1"/>
                </a:solidFill>
              </a:rPr>
              <a:t>Disadvantages:</a:t>
            </a:r>
            <a:endParaRPr lang="en-IN" sz="2400" b="1" dirty="0">
              <a:solidFill>
                <a:schemeClr val="bg1"/>
              </a:solidFill>
            </a:endParaRPr>
          </a:p>
        </p:txBody>
      </p:sp>
      <p:sp>
        <p:nvSpPr>
          <p:cNvPr id="6" name="TextBox 5"/>
          <p:cNvSpPr txBox="1"/>
          <p:nvPr/>
        </p:nvSpPr>
        <p:spPr>
          <a:xfrm>
            <a:off x="611560" y="4797152"/>
            <a:ext cx="10274362" cy="1569660"/>
          </a:xfrm>
          <a:prstGeom prst="rect">
            <a:avLst/>
          </a:prstGeom>
          <a:noFill/>
        </p:spPr>
        <p:txBody>
          <a:bodyPr wrap="square" rtlCol="0">
            <a:spAutoFit/>
          </a:bodyPr>
          <a:lstStyle/>
          <a:p>
            <a:pPr>
              <a:buFont typeface="Wingdings" pitchFamily="2" charset="2"/>
              <a:buChar char="v"/>
            </a:pPr>
            <a:r>
              <a:rPr lang="en-IN" sz="2400" dirty="0" smtClean="0">
                <a:solidFill>
                  <a:schemeClr val="bg1"/>
                </a:solidFill>
              </a:rPr>
              <a:t>It employs recursive approach which requires more stack space</a:t>
            </a:r>
            <a:r>
              <a:rPr lang="en-IN" sz="2400" dirty="0" smtClean="0">
                <a:solidFill>
                  <a:schemeClr val="bg1"/>
                </a:solidFill>
              </a:rPr>
              <a:t>.</a:t>
            </a:r>
          </a:p>
          <a:p>
            <a:pPr>
              <a:buFont typeface="Wingdings" pitchFamily="2" charset="2"/>
              <a:buChar char="v"/>
            </a:pPr>
            <a:r>
              <a:rPr lang="en-IN" sz="2400" dirty="0" smtClean="0">
                <a:solidFill>
                  <a:schemeClr val="bg1"/>
                </a:solidFill>
              </a:rPr>
              <a:t>Programming </a:t>
            </a:r>
            <a:r>
              <a:rPr lang="en-IN" sz="2400" dirty="0" smtClean="0">
                <a:solidFill>
                  <a:schemeClr val="bg1"/>
                </a:solidFill>
              </a:rPr>
              <a:t>binary </a:t>
            </a:r>
            <a:r>
              <a:rPr lang="en-IN" sz="2400" dirty="0" smtClean="0">
                <a:solidFill>
                  <a:schemeClr val="bg1"/>
                </a:solidFill>
              </a:rPr>
              <a:t>search </a:t>
            </a:r>
            <a:r>
              <a:rPr lang="en-IN" sz="2400" dirty="0" smtClean="0">
                <a:solidFill>
                  <a:schemeClr val="bg1"/>
                </a:solidFill>
              </a:rPr>
              <a:t>algorithm is error prone and difficult</a:t>
            </a:r>
            <a:r>
              <a:rPr lang="en-IN" sz="2400" dirty="0" smtClean="0">
                <a:solidFill>
                  <a:schemeClr val="bg1"/>
                </a:solidFill>
              </a:rPr>
              <a:t>.</a:t>
            </a:r>
          </a:p>
          <a:p>
            <a:pPr>
              <a:buFont typeface="Wingdings" pitchFamily="2" charset="2"/>
              <a:buChar char="v"/>
            </a:pPr>
            <a:r>
              <a:rPr lang="en-IN" sz="2400" dirty="0" smtClean="0">
                <a:solidFill>
                  <a:schemeClr val="bg1"/>
                </a:solidFill>
              </a:rPr>
              <a:t>The </a:t>
            </a:r>
            <a:r>
              <a:rPr lang="en-IN" sz="2400" dirty="0" smtClean="0">
                <a:solidFill>
                  <a:schemeClr val="bg1"/>
                </a:solidFill>
              </a:rPr>
              <a:t>interaction </a:t>
            </a:r>
            <a:r>
              <a:rPr lang="en-IN" sz="2400" dirty="0" smtClean="0">
                <a:solidFill>
                  <a:schemeClr val="bg1"/>
                </a:solidFill>
              </a:rPr>
              <a:t>of </a:t>
            </a:r>
            <a:r>
              <a:rPr lang="en-IN" sz="2400" dirty="0" smtClean="0">
                <a:solidFill>
                  <a:schemeClr val="bg1"/>
                </a:solidFill>
              </a:rPr>
              <a:t>binary search with memory hierarchy i.e. </a:t>
            </a:r>
            <a:endParaRPr lang="en-IN" sz="2400" dirty="0" smtClean="0">
              <a:solidFill>
                <a:schemeClr val="bg1"/>
              </a:solidFill>
            </a:endParaRPr>
          </a:p>
          <a:p>
            <a:r>
              <a:rPr lang="en-IN" sz="2400" dirty="0" smtClean="0">
                <a:solidFill>
                  <a:schemeClr val="bg1"/>
                </a:solidFill>
              </a:rPr>
              <a:t>     caching </a:t>
            </a:r>
            <a:r>
              <a:rPr lang="en-IN" sz="2400" dirty="0" smtClean="0">
                <a:solidFill>
                  <a:schemeClr val="bg1"/>
                </a:solidFill>
              </a:rPr>
              <a:t>is poor.</a:t>
            </a:r>
            <a:endParaRPr lang="en-IN" sz="2400" dirty="0">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25000" r="-25000"/>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764704"/>
            <a:ext cx="1343445" cy="861774"/>
          </a:xfrm>
          <a:prstGeom prst="rect">
            <a:avLst/>
          </a:prstGeom>
          <a:noFill/>
        </p:spPr>
        <p:txBody>
          <a:bodyPr wrap="none" rtlCol="0">
            <a:spAutoFit/>
          </a:bodyPr>
          <a:lstStyle/>
          <a:p>
            <a:r>
              <a:rPr lang="en-IN" sz="3200" b="1" dirty="0" smtClean="0">
                <a:solidFill>
                  <a:schemeClr val="bg1"/>
                </a:solidFill>
              </a:rPr>
              <a:t>Topics:</a:t>
            </a:r>
          </a:p>
          <a:p>
            <a:endParaRPr lang="en-IN" dirty="0"/>
          </a:p>
        </p:txBody>
      </p:sp>
      <p:sp>
        <p:nvSpPr>
          <p:cNvPr id="3" name="TextBox 2"/>
          <p:cNvSpPr txBox="1"/>
          <p:nvPr/>
        </p:nvSpPr>
        <p:spPr>
          <a:xfrm>
            <a:off x="1475656" y="1628800"/>
            <a:ext cx="7573163" cy="3108543"/>
          </a:xfrm>
          <a:prstGeom prst="rect">
            <a:avLst/>
          </a:prstGeom>
          <a:noFill/>
        </p:spPr>
        <p:txBody>
          <a:bodyPr wrap="none" rtlCol="0">
            <a:spAutoFit/>
          </a:bodyPr>
          <a:lstStyle/>
          <a:p>
            <a:pPr>
              <a:buFont typeface="Wingdings" pitchFamily="2" charset="2"/>
              <a:buChar char="Ø"/>
            </a:pPr>
            <a:r>
              <a:rPr lang="en-IN" sz="2800" dirty="0" smtClean="0">
                <a:solidFill>
                  <a:schemeClr val="bg1"/>
                </a:solidFill>
              </a:rPr>
              <a:t>INTRODUCTION:</a:t>
            </a:r>
          </a:p>
          <a:p>
            <a:pPr>
              <a:buFont typeface="Wingdings" pitchFamily="2" charset="2"/>
              <a:buChar char="Ø"/>
            </a:pPr>
            <a:r>
              <a:rPr lang="en-IN" sz="2800" dirty="0" smtClean="0">
                <a:solidFill>
                  <a:schemeClr val="bg1"/>
                </a:solidFill>
              </a:rPr>
              <a:t>BUBBLE SORT—Example, Code, Output, </a:t>
            </a:r>
          </a:p>
          <a:p>
            <a:r>
              <a:rPr lang="en-IN" sz="2800" dirty="0" smtClean="0">
                <a:solidFill>
                  <a:schemeClr val="bg1"/>
                </a:solidFill>
              </a:rPr>
              <a:t>                                Advantages and Disadvantages</a:t>
            </a:r>
          </a:p>
          <a:p>
            <a:pPr>
              <a:buFont typeface="Wingdings" pitchFamily="2" charset="2"/>
              <a:buChar char="Ø"/>
            </a:pPr>
            <a:r>
              <a:rPr lang="en-IN" sz="2800" dirty="0" smtClean="0">
                <a:solidFill>
                  <a:schemeClr val="bg1"/>
                </a:solidFill>
              </a:rPr>
              <a:t>LINEAR SEARCH—Example, Code, Output, </a:t>
            </a:r>
          </a:p>
          <a:p>
            <a:r>
              <a:rPr lang="en-IN" sz="2800" dirty="0" smtClean="0">
                <a:solidFill>
                  <a:schemeClr val="bg1"/>
                </a:solidFill>
              </a:rPr>
              <a:t>   </a:t>
            </a:r>
            <a:r>
              <a:rPr lang="en-IN" sz="2800" dirty="0">
                <a:solidFill>
                  <a:schemeClr val="bg1"/>
                </a:solidFill>
              </a:rPr>
              <a:t>	 </a:t>
            </a:r>
            <a:r>
              <a:rPr lang="en-IN" sz="2800" dirty="0" smtClean="0">
                <a:solidFill>
                  <a:schemeClr val="bg1"/>
                </a:solidFill>
              </a:rPr>
              <a:t>                       Advantages and Disadvantages</a:t>
            </a:r>
          </a:p>
          <a:p>
            <a:pPr>
              <a:buFont typeface="Wingdings" pitchFamily="2" charset="2"/>
              <a:buChar char="Ø"/>
            </a:pPr>
            <a:r>
              <a:rPr lang="en-IN" sz="2800" dirty="0" smtClean="0">
                <a:solidFill>
                  <a:schemeClr val="bg1"/>
                </a:solidFill>
              </a:rPr>
              <a:t>BINARY SEARCH--Example, Code, Output, </a:t>
            </a:r>
          </a:p>
          <a:p>
            <a:r>
              <a:rPr lang="en-IN" sz="2800" dirty="0" smtClean="0">
                <a:solidFill>
                  <a:schemeClr val="bg1"/>
                </a:solidFill>
              </a:rPr>
              <a:t>                                   Advantages and Disadvantages</a:t>
            </a:r>
            <a:endParaRPr lang="en-IN" sz="28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59832" y="1124744"/>
            <a:ext cx="3168352" cy="584775"/>
          </a:xfrm>
          <a:prstGeom prst="rect">
            <a:avLst/>
          </a:prstGeom>
          <a:noFill/>
        </p:spPr>
        <p:txBody>
          <a:bodyPr wrap="square" rtlCol="0">
            <a:spAutoFit/>
          </a:bodyPr>
          <a:lstStyle/>
          <a:p>
            <a:pPr algn="ctr"/>
            <a:r>
              <a:rPr lang="en-IN" sz="3200" b="1" dirty="0" smtClean="0">
                <a:solidFill>
                  <a:schemeClr val="bg1"/>
                </a:solidFill>
              </a:rPr>
              <a:t>INTRODUCTION</a:t>
            </a:r>
            <a:endParaRPr lang="en-IN" sz="3200" b="1" dirty="0">
              <a:solidFill>
                <a:schemeClr val="bg1"/>
              </a:solidFill>
            </a:endParaRPr>
          </a:p>
        </p:txBody>
      </p:sp>
      <p:sp>
        <p:nvSpPr>
          <p:cNvPr id="3" name="TextBox 2"/>
          <p:cNvSpPr txBox="1"/>
          <p:nvPr/>
        </p:nvSpPr>
        <p:spPr>
          <a:xfrm>
            <a:off x="1331640" y="2348880"/>
            <a:ext cx="7961090" cy="1815882"/>
          </a:xfrm>
          <a:prstGeom prst="rect">
            <a:avLst/>
          </a:prstGeom>
          <a:noFill/>
        </p:spPr>
        <p:txBody>
          <a:bodyPr wrap="none" rtlCol="0">
            <a:spAutoFit/>
          </a:bodyPr>
          <a:lstStyle/>
          <a:p>
            <a:r>
              <a:rPr lang="en-IN" sz="2800" dirty="0" smtClean="0">
                <a:solidFill>
                  <a:schemeClr val="bg1"/>
                </a:solidFill>
              </a:rPr>
              <a:t>SEARCHING:</a:t>
            </a:r>
          </a:p>
          <a:p>
            <a:r>
              <a:rPr lang="en-IN" sz="2800" dirty="0">
                <a:solidFill>
                  <a:schemeClr val="bg1"/>
                </a:solidFill>
              </a:rPr>
              <a:t> </a:t>
            </a:r>
            <a:r>
              <a:rPr lang="en-IN" sz="2800" dirty="0" smtClean="0">
                <a:solidFill>
                  <a:schemeClr val="bg1"/>
                </a:solidFill>
              </a:rPr>
              <a:t>         </a:t>
            </a:r>
          </a:p>
          <a:p>
            <a:r>
              <a:rPr lang="en-IN" sz="2800" dirty="0">
                <a:solidFill>
                  <a:schemeClr val="bg1"/>
                </a:solidFill>
              </a:rPr>
              <a:t> </a:t>
            </a:r>
            <a:r>
              <a:rPr lang="en-IN" sz="2800" dirty="0" smtClean="0">
                <a:solidFill>
                  <a:schemeClr val="bg1"/>
                </a:solidFill>
              </a:rPr>
              <a:t>                 The definition of a search is the process of</a:t>
            </a:r>
          </a:p>
          <a:p>
            <a:r>
              <a:rPr lang="en-IN" sz="2800" dirty="0" smtClean="0">
                <a:solidFill>
                  <a:schemeClr val="bg1"/>
                </a:solidFill>
              </a:rPr>
              <a:t> looking for Something.</a:t>
            </a:r>
            <a:endParaRPr lang="en-IN" sz="28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99792" y="692696"/>
            <a:ext cx="3456384" cy="646331"/>
          </a:xfrm>
          <a:prstGeom prst="rect">
            <a:avLst/>
          </a:prstGeom>
          <a:noFill/>
        </p:spPr>
        <p:txBody>
          <a:bodyPr wrap="square" rtlCol="0">
            <a:spAutoFit/>
          </a:bodyPr>
          <a:lstStyle/>
          <a:p>
            <a:pPr algn="ctr"/>
            <a:r>
              <a:rPr lang="en-IN" sz="3600" b="1" dirty="0" smtClean="0">
                <a:solidFill>
                  <a:schemeClr val="bg1"/>
                </a:solidFill>
              </a:rPr>
              <a:t>Bubble Sort</a:t>
            </a:r>
            <a:endParaRPr lang="en-IN" sz="3600" b="1" dirty="0">
              <a:solidFill>
                <a:schemeClr val="bg1"/>
              </a:solidFill>
            </a:endParaRPr>
          </a:p>
        </p:txBody>
      </p:sp>
      <p:sp>
        <p:nvSpPr>
          <p:cNvPr id="3" name="TextBox 2"/>
          <p:cNvSpPr txBox="1"/>
          <p:nvPr/>
        </p:nvSpPr>
        <p:spPr>
          <a:xfrm>
            <a:off x="323528" y="1556792"/>
            <a:ext cx="8496945" cy="2677656"/>
          </a:xfrm>
          <a:prstGeom prst="rect">
            <a:avLst/>
          </a:prstGeom>
          <a:noFill/>
        </p:spPr>
        <p:txBody>
          <a:bodyPr wrap="square" rtlCol="0">
            <a:spAutoFit/>
          </a:bodyPr>
          <a:lstStyle/>
          <a:p>
            <a:pPr algn="just"/>
            <a:r>
              <a:rPr lang="en-IN" sz="2800" dirty="0" smtClean="0"/>
              <a:t>	</a:t>
            </a:r>
            <a:r>
              <a:rPr lang="en-IN" sz="2800" dirty="0" smtClean="0">
                <a:solidFill>
                  <a:schemeClr val="bg1"/>
                </a:solidFill>
              </a:rPr>
              <a:t>Bubble </a:t>
            </a:r>
            <a:r>
              <a:rPr lang="en-IN" sz="2800" dirty="0">
                <a:solidFill>
                  <a:schemeClr val="bg1"/>
                </a:solidFill>
              </a:rPr>
              <a:t>sort is a sorting algorithm that works by repeatedly stepping through </a:t>
            </a:r>
            <a:r>
              <a:rPr lang="en-IN" sz="2800" dirty="0" smtClean="0">
                <a:solidFill>
                  <a:schemeClr val="bg1"/>
                </a:solidFill>
              </a:rPr>
              <a:t>lists that </a:t>
            </a:r>
            <a:r>
              <a:rPr lang="en-IN" sz="2800" dirty="0">
                <a:solidFill>
                  <a:schemeClr val="bg1"/>
                </a:solidFill>
              </a:rPr>
              <a:t>need to be sorted, comparing each pair of adjacent items and swapping </a:t>
            </a:r>
            <a:r>
              <a:rPr lang="en-IN" sz="2800" dirty="0" smtClean="0">
                <a:solidFill>
                  <a:schemeClr val="bg1"/>
                </a:solidFill>
              </a:rPr>
              <a:t>them if </a:t>
            </a:r>
            <a:r>
              <a:rPr lang="en-IN" sz="2800" dirty="0">
                <a:solidFill>
                  <a:schemeClr val="bg1"/>
                </a:solidFill>
              </a:rPr>
              <a:t>they are in the wrong order. This passing procedure is repeated until no swaps </a:t>
            </a:r>
            <a:r>
              <a:rPr lang="en-IN" sz="2800" dirty="0" smtClean="0">
                <a:solidFill>
                  <a:schemeClr val="bg1"/>
                </a:solidFill>
              </a:rPr>
              <a:t>are required</a:t>
            </a:r>
            <a:r>
              <a:rPr lang="en-IN" sz="2800" dirty="0">
                <a:solidFill>
                  <a:schemeClr val="bg1"/>
                </a:solidFill>
              </a:rPr>
              <a:t>, indicating that the list is sorted.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7624" y="404664"/>
            <a:ext cx="1744388" cy="584775"/>
          </a:xfrm>
          <a:prstGeom prst="rect">
            <a:avLst/>
          </a:prstGeom>
          <a:noFill/>
        </p:spPr>
        <p:txBody>
          <a:bodyPr wrap="none" rtlCol="0">
            <a:spAutoFit/>
          </a:bodyPr>
          <a:lstStyle/>
          <a:p>
            <a:r>
              <a:rPr lang="en-IN" sz="3200" b="1" dirty="0" smtClean="0">
                <a:solidFill>
                  <a:schemeClr val="bg1"/>
                </a:solidFill>
              </a:rPr>
              <a:t>Example:</a:t>
            </a:r>
            <a:endParaRPr lang="en-IN" sz="3200" b="1" dirty="0">
              <a:solidFill>
                <a:schemeClr val="bg1"/>
              </a:solidFill>
            </a:endParaRPr>
          </a:p>
        </p:txBody>
      </p:sp>
      <p:sp>
        <p:nvSpPr>
          <p:cNvPr id="3" name="TextBox 2"/>
          <p:cNvSpPr txBox="1"/>
          <p:nvPr/>
        </p:nvSpPr>
        <p:spPr>
          <a:xfrm>
            <a:off x="683568" y="1340768"/>
            <a:ext cx="8321958" cy="646331"/>
          </a:xfrm>
          <a:prstGeom prst="rect">
            <a:avLst/>
          </a:prstGeom>
          <a:noFill/>
        </p:spPr>
        <p:txBody>
          <a:bodyPr wrap="none" rtlCol="0">
            <a:spAutoFit/>
          </a:bodyPr>
          <a:lstStyle/>
          <a:p>
            <a:r>
              <a:rPr lang="en-IN" dirty="0" smtClean="0">
                <a:solidFill>
                  <a:schemeClr val="bg1"/>
                </a:solidFill>
              </a:rPr>
              <a:t>[7,1,3,8]</a:t>
            </a:r>
            <a:r>
              <a:rPr lang="en-IN" dirty="0" smtClean="0">
                <a:solidFill>
                  <a:schemeClr val="bg1"/>
                </a:solidFill>
                <a:sym typeface="Wingdings" pitchFamily="2" charset="2"/>
              </a:rPr>
              <a:t>[1,7,3,8], </a:t>
            </a:r>
            <a:r>
              <a:rPr lang="en-IN" dirty="0">
                <a:solidFill>
                  <a:schemeClr val="bg1"/>
                </a:solidFill>
              </a:rPr>
              <a:t> Here, algorithm compares the first two elements, and swaps </a:t>
            </a:r>
            <a:r>
              <a:rPr lang="en-IN" dirty="0" smtClean="0">
                <a:solidFill>
                  <a:schemeClr val="bg1"/>
                </a:solidFill>
              </a:rPr>
              <a:t>since</a:t>
            </a:r>
          </a:p>
          <a:p>
            <a:r>
              <a:rPr lang="en-IN" dirty="0" smtClean="0">
                <a:solidFill>
                  <a:schemeClr val="bg1"/>
                </a:solidFill>
              </a:rPr>
              <a:t> 7 </a:t>
            </a:r>
            <a:r>
              <a:rPr lang="en-IN" dirty="0">
                <a:solidFill>
                  <a:schemeClr val="bg1"/>
                </a:solidFill>
              </a:rPr>
              <a:t>&gt; 1. </a:t>
            </a:r>
          </a:p>
        </p:txBody>
      </p:sp>
      <p:sp>
        <p:nvSpPr>
          <p:cNvPr id="4" name="TextBox 3"/>
          <p:cNvSpPr txBox="1"/>
          <p:nvPr/>
        </p:nvSpPr>
        <p:spPr>
          <a:xfrm>
            <a:off x="683568" y="2348880"/>
            <a:ext cx="5042791" cy="369332"/>
          </a:xfrm>
          <a:prstGeom prst="rect">
            <a:avLst/>
          </a:prstGeom>
          <a:noFill/>
        </p:spPr>
        <p:txBody>
          <a:bodyPr wrap="none" rtlCol="0">
            <a:spAutoFit/>
          </a:bodyPr>
          <a:lstStyle/>
          <a:p>
            <a:r>
              <a:rPr lang="en-IN" dirty="0" smtClean="0">
                <a:solidFill>
                  <a:schemeClr val="bg1"/>
                </a:solidFill>
              </a:rPr>
              <a:t>[1,7,3,8]</a:t>
            </a:r>
            <a:r>
              <a:rPr lang="en-IN" dirty="0" smtClean="0">
                <a:solidFill>
                  <a:schemeClr val="bg1"/>
                </a:solidFill>
                <a:sym typeface="Wingdings" pitchFamily="2" charset="2"/>
              </a:rPr>
              <a:t>[1,3,7,8],  Here, again swap the numbers.</a:t>
            </a:r>
            <a:endParaRPr lang="en-IN" dirty="0">
              <a:solidFill>
                <a:schemeClr val="bg1"/>
              </a:solidFill>
            </a:endParaRPr>
          </a:p>
        </p:txBody>
      </p:sp>
      <p:sp>
        <p:nvSpPr>
          <p:cNvPr id="5" name="TextBox 4"/>
          <p:cNvSpPr txBox="1"/>
          <p:nvPr/>
        </p:nvSpPr>
        <p:spPr>
          <a:xfrm>
            <a:off x="683568" y="3140968"/>
            <a:ext cx="4380110" cy="369332"/>
          </a:xfrm>
          <a:prstGeom prst="rect">
            <a:avLst/>
          </a:prstGeom>
          <a:noFill/>
        </p:spPr>
        <p:txBody>
          <a:bodyPr wrap="none" rtlCol="0">
            <a:spAutoFit/>
          </a:bodyPr>
          <a:lstStyle/>
          <a:p>
            <a:r>
              <a:rPr lang="en-IN" dirty="0" smtClean="0">
                <a:solidFill>
                  <a:schemeClr val="bg1"/>
                </a:solidFill>
              </a:rPr>
              <a:t>[1,3,7,8]</a:t>
            </a:r>
            <a:r>
              <a:rPr lang="en-IN" dirty="0" smtClean="0">
                <a:solidFill>
                  <a:schemeClr val="bg1"/>
                </a:solidFill>
                <a:sym typeface="Wingdings" pitchFamily="2" charset="2"/>
              </a:rPr>
              <a:t>[1,3,7,8],  Now the array is sorted.</a:t>
            </a:r>
            <a:endParaRPr lang="en-IN"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16632"/>
            <a:ext cx="1237455" cy="584775"/>
          </a:xfrm>
          <a:prstGeom prst="rect">
            <a:avLst/>
          </a:prstGeom>
          <a:noFill/>
        </p:spPr>
        <p:txBody>
          <a:bodyPr wrap="none" rtlCol="0">
            <a:spAutoFit/>
          </a:bodyPr>
          <a:lstStyle/>
          <a:p>
            <a:r>
              <a:rPr lang="en-IN" sz="3200" b="1" dirty="0" smtClean="0">
                <a:solidFill>
                  <a:schemeClr val="bg1"/>
                </a:solidFill>
              </a:rPr>
              <a:t>CODE:</a:t>
            </a:r>
            <a:endParaRPr lang="en-IN" sz="3200" b="1" dirty="0">
              <a:solidFill>
                <a:schemeClr val="bg1"/>
              </a:solidFill>
            </a:endParaRPr>
          </a:p>
        </p:txBody>
      </p:sp>
      <p:sp>
        <p:nvSpPr>
          <p:cNvPr id="3" name="TextBox 2"/>
          <p:cNvSpPr txBox="1"/>
          <p:nvPr/>
        </p:nvSpPr>
        <p:spPr>
          <a:xfrm>
            <a:off x="1547664" y="692696"/>
            <a:ext cx="5256584" cy="5909310"/>
          </a:xfrm>
          <a:prstGeom prst="rect">
            <a:avLst/>
          </a:prstGeom>
          <a:solidFill>
            <a:schemeClr val="bg1"/>
          </a:solidFill>
          <a:ln>
            <a:solidFill>
              <a:srgbClr val="00B050"/>
            </a:solidFill>
          </a:ln>
        </p:spPr>
        <p:txBody>
          <a:bodyPr wrap="square" rtlCol="0">
            <a:spAutoFit/>
          </a:bodyPr>
          <a:lstStyle/>
          <a:p>
            <a:r>
              <a:rPr lang="en-IN" sz="1050" dirty="0"/>
              <a:t>using System;</a:t>
            </a:r>
          </a:p>
          <a:p>
            <a:r>
              <a:rPr lang="en-IN" sz="1050" dirty="0"/>
              <a:t>using </a:t>
            </a:r>
            <a:r>
              <a:rPr lang="en-IN" sz="1050" dirty="0" err="1"/>
              <a:t>System.Collections.Generic</a:t>
            </a:r>
            <a:r>
              <a:rPr lang="en-IN" sz="1050" dirty="0"/>
              <a:t>;</a:t>
            </a:r>
          </a:p>
          <a:p>
            <a:r>
              <a:rPr lang="en-IN" sz="1050" dirty="0"/>
              <a:t>using </a:t>
            </a:r>
            <a:r>
              <a:rPr lang="en-IN" sz="1050" dirty="0" err="1"/>
              <a:t>System.Linq</a:t>
            </a:r>
            <a:r>
              <a:rPr lang="en-IN" sz="1050" dirty="0"/>
              <a:t>;</a:t>
            </a:r>
          </a:p>
          <a:p>
            <a:r>
              <a:rPr lang="en-IN" sz="1050" dirty="0"/>
              <a:t>using </a:t>
            </a:r>
            <a:r>
              <a:rPr lang="en-IN" sz="1050" dirty="0" err="1"/>
              <a:t>System.Text</a:t>
            </a:r>
            <a:r>
              <a:rPr lang="en-IN" sz="1050" dirty="0"/>
              <a:t>;</a:t>
            </a:r>
          </a:p>
          <a:p>
            <a:r>
              <a:rPr lang="en-IN" sz="1050" dirty="0"/>
              <a:t>using </a:t>
            </a:r>
            <a:r>
              <a:rPr lang="en-IN" sz="1050" dirty="0" err="1"/>
              <a:t>System.Threading.Tasks</a:t>
            </a:r>
            <a:r>
              <a:rPr lang="en-IN" sz="1050" dirty="0"/>
              <a:t>;</a:t>
            </a:r>
          </a:p>
          <a:p>
            <a:endParaRPr lang="en-IN" sz="1050" dirty="0"/>
          </a:p>
          <a:p>
            <a:r>
              <a:rPr lang="en-IN" sz="1050" dirty="0"/>
              <a:t>namespace BUBBLE_SORT</a:t>
            </a:r>
          </a:p>
          <a:p>
            <a:r>
              <a:rPr lang="en-IN" sz="1050" dirty="0"/>
              <a:t>{</a:t>
            </a:r>
          </a:p>
          <a:p>
            <a:r>
              <a:rPr lang="en-IN" sz="1050" dirty="0"/>
              <a:t>    internal class Program</a:t>
            </a:r>
          </a:p>
          <a:p>
            <a:r>
              <a:rPr lang="en-IN" sz="1050" dirty="0"/>
              <a:t>    {</a:t>
            </a:r>
          </a:p>
          <a:p>
            <a:r>
              <a:rPr lang="en-IN" sz="1050" dirty="0"/>
              <a:t>        static void Main(string[] </a:t>
            </a:r>
            <a:r>
              <a:rPr lang="en-IN" sz="1050" dirty="0" err="1"/>
              <a:t>args</a:t>
            </a:r>
            <a:r>
              <a:rPr lang="en-IN" sz="1050" dirty="0"/>
              <a:t>)</a:t>
            </a:r>
          </a:p>
          <a:p>
            <a:r>
              <a:rPr lang="en-IN" sz="1050" dirty="0"/>
              <a:t>        {</a:t>
            </a:r>
          </a:p>
          <a:p>
            <a:r>
              <a:rPr lang="en-IN" sz="1050" dirty="0"/>
              <a:t>            </a:t>
            </a:r>
            <a:r>
              <a:rPr lang="en-IN" sz="1050" dirty="0" err="1"/>
              <a:t>int</a:t>
            </a:r>
            <a:r>
              <a:rPr lang="en-IN" sz="1050" dirty="0"/>
              <a:t>[] </a:t>
            </a:r>
            <a:r>
              <a:rPr lang="en-IN" sz="1050" dirty="0" err="1"/>
              <a:t>arr</a:t>
            </a:r>
            <a:r>
              <a:rPr lang="en-IN" sz="1050" dirty="0"/>
              <a:t> = new </a:t>
            </a:r>
            <a:r>
              <a:rPr lang="en-IN" sz="1050" dirty="0" err="1"/>
              <a:t>int</a:t>
            </a:r>
            <a:r>
              <a:rPr lang="en-IN" sz="1050" dirty="0"/>
              <a:t>[6] { 14, 30, 7, 8, 11, 3 </a:t>
            </a:r>
            <a:r>
              <a:rPr lang="en-IN" sz="1050" dirty="0" smtClean="0"/>
              <a:t>}; </a:t>
            </a:r>
            <a:endParaRPr lang="en-IN" sz="1050" dirty="0"/>
          </a:p>
          <a:p>
            <a:r>
              <a:rPr lang="en-IN" sz="1050" dirty="0"/>
              <a:t>            </a:t>
            </a:r>
            <a:r>
              <a:rPr lang="en-IN" sz="1050" dirty="0" err="1"/>
              <a:t>bubblesort</a:t>
            </a:r>
            <a:r>
              <a:rPr lang="en-IN" sz="1050" dirty="0"/>
              <a:t>(</a:t>
            </a:r>
            <a:r>
              <a:rPr lang="en-IN" sz="1050" dirty="0" err="1"/>
              <a:t>arr</a:t>
            </a:r>
            <a:r>
              <a:rPr lang="en-IN" sz="1050" dirty="0"/>
              <a:t>, 6);</a:t>
            </a:r>
          </a:p>
          <a:p>
            <a:r>
              <a:rPr lang="en-IN" sz="1050" dirty="0"/>
              <a:t>            </a:t>
            </a:r>
            <a:r>
              <a:rPr lang="en-IN" sz="1050" dirty="0" err="1"/>
              <a:t>int</a:t>
            </a:r>
            <a:r>
              <a:rPr lang="en-IN" sz="1050" dirty="0"/>
              <a:t> a;</a:t>
            </a:r>
          </a:p>
          <a:p>
            <a:r>
              <a:rPr lang="en-IN" sz="1050" dirty="0"/>
              <a:t>            for (a = 0; a &lt; 6; a++)</a:t>
            </a:r>
          </a:p>
          <a:p>
            <a:r>
              <a:rPr lang="en-IN" sz="1050" dirty="0"/>
              <a:t>                </a:t>
            </a:r>
            <a:r>
              <a:rPr lang="en-IN" sz="1050" dirty="0" err="1"/>
              <a:t>Console.Write</a:t>
            </a:r>
            <a:r>
              <a:rPr lang="en-IN" sz="1050" dirty="0"/>
              <a:t>(</a:t>
            </a:r>
            <a:r>
              <a:rPr lang="en-IN" sz="1050" dirty="0" err="1"/>
              <a:t>arr</a:t>
            </a:r>
            <a:r>
              <a:rPr lang="en-IN" sz="1050" dirty="0"/>
              <a:t>[a] + "\t</a:t>
            </a:r>
            <a:r>
              <a:rPr lang="en-IN" sz="1050" dirty="0" smtClean="0"/>
              <a:t>"); </a:t>
            </a:r>
            <a:endParaRPr lang="en-IN" sz="1050" dirty="0"/>
          </a:p>
          <a:p>
            <a:r>
              <a:rPr lang="en-IN" sz="1050" dirty="0"/>
              <a:t>            </a:t>
            </a:r>
            <a:r>
              <a:rPr lang="en-IN" sz="1050" dirty="0" err="1"/>
              <a:t>Console.ReadLine</a:t>
            </a:r>
            <a:r>
              <a:rPr lang="en-IN" sz="1050" dirty="0"/>
              <a:t>();</a:t>
            </a:r>
          </a:p>
          <a:p>
            <a:r>
              <a:rPr lang="en-IN" sz="1050" dirty="0"/>
              <a:t>        }</a:t>
            </a:r>
          </a:p>
          <a:p>
            <a:r>
              <a:rPr lang="en-IN" sz="1050" dirty="0"/>
              <a:t>        //bubble sort</a:t>
            </a:r>
          </a:p>
          <a:p>
            <a:r>
              <a:rPr lang="en-IN" sz="1050" dirty="0"/>
              <a:t>        static void </a:t>
            </a:r>
            <a:r>
              <a:rPr lang="en-IN" sz="1050" dirty="0" err="1"/>
              <a:t>bubblesort</a:t>
            </a:r>
            <a:r>
              <a:rPr lang="en-IN" sz="1050" dirty="0"/>
              <a:t>(</a:t>
            </a:r>
            <a:r>
              <a:rPr lang="en-IN" sz="1050" dirty="0" err="1"/>
              <a:t>int</a:t>
            </a:r>
            <a:r>
              <a:rPr lang="en-IN" sz="1050" dirty="0"/>
              <a:t>[] data, </a:t>
            </a:r>
            <a:r>
              <a:rPr lang="en-IN" sz="1050" dirty="0" err="1"/>
              <a:t>int</a:t>
            </a:r>
            <a:r>
              <a:rPr lang="en-IN" sz="1050" dirty="0"/>
              <a:t> n)</a:t>
            </a:r>
          </a:p>
          <a:p>
            <a:r>
              <a:rPr lang="en-IN" sz="1050" dirty="0"/>
              <a:t>        {</a:t>
            </a:r>
          </a:p>
          <a:p>
            <a:r>
              <a:rPr lang="en-IN" sz="1050" dirty="0"/>
              <a:t>            </a:t>
            </a:r>
            <a:r>
              <a:rPr lang="en-IN" sz="1050" dirty="0" err="1"/>
              <a:t>int</a:t>
            </a:r>
            <a:r>
              <a:rPr lang="en-IN" sz="1050" dirty="0"/>
              <a:t> a;</a:t>
            </a:r>
          </a:p>
          <a:p>
            <a:r>
              <a:rPr lang="en-IN" sz="1050" dirty="0"/>
              <a:t>            </a:t>
            </a:r>
            <a:r>
              <a:rPr lang="en-IN" sz="1050" dirty="0" err="1"/>
              <a:t>int</a:t>
            </a:r>
            <a:r>
              <a:rPr lang="en-IN" sz="1050" dirty="0"/>
              <a:t> b;</a:t>
            </a:r>
          </a:p>
          <a:p>
            <a:r>
              <a:rPr lang="pt-BR" sz="1050" dirty="0"/>
              <a:t>            for (a = 0; a &lt; n; a++)</a:t>
            </a:r>
          </a:p>
          <a:p>
            <a:r>
              <a:rPr lang="pt-BR" sz="1050" dirty="0"/>
              <a:t>                for (b = n - 1; b &gt; a; b--)</a:t>
            </a:r>
          </a:p>
          <a:p>
            <a:r>
              <a:rPr lang="en-IN" sz="1050" dirty="0"/>
              <a:t>                    if (data[b] &lt; data[b - 1</a:t>
            </a:r>
            <a:r>
              <a:rPr lang="en-IN" sz="1050" dirty="0" smtClean="0"/>
              <a:t>]) </a:t>
            </a:r>
            <a:endParaRPr lang="en-IN" sz="1050" dirty="0"/>
          </a:p>
          <a:p>
            <a:r>
              <a:rPr lang="en-IN" sz="1050" dirty="0"/>
              <a:t>                    {</a:t>
            </a:r>
          </a:p>
          <a:p>
            <a:r>
              <a:rPr lang="en-IN" sz="1050" dirty="0"/>
              <a:t>                        </a:t>
            </a:r>
            <a:r>
              <a:rPr lang="en-IN" sz="1050" dirty="0" err="1"/>
              <a:t>int</a:t>
            </a:r>
            <a:r>
              <a:rPr lang="en-IN" sz="1050" dirty="0"/>
              <a:t> temp = data[b];</a:t>
            </a:r>
          </a:p>
          <a:p>
            <a:r>
              <a:rPr lang="en-IN" sz="1050" dirty="0"/>
              <a:t>                        data[b] = data[b - 1];</a:t>
            </a:r>
          </a:p>
          <a:p>
            <a:r>
              <a:rPr lang="en-IN" sz="1050" dirty="0"/>
              <a:t>                        data[b - 1] = temp;</a:t>
            </a:r>
          </a:p>
          <a:p>
            <a:r>
              <a:rPr lang="en-IN" sz="1050" dirty="0"/>
              <a:t>                    }</a:t>
            </a:r>
          </a:p>
          <a:p>
            <a:endParaRPr lang="en-IN" sz="1050" dirty="0"/>
          </a:p>
          <a:p>
            <a:r>
              <a:rPr lang="en-IN" sz="1050" dirty="0"/>
              <a:t>        }</a:t>
            </a:r>
          </a:p>
          <a:p>
            <a:r>
              <a:rPr lang="en-IN" sz="1050" dirty="0"/>
              <a:t>    }</a:t>
            </a:r>
          </a:p>
          <a:p>
            <a:r>
              <a:rPr lang="en-IN" sz="1050" dirty="0" smtClean="0"/>
              <a:t>}</a:t>
            </a:r>
            <a:endParaRPr lang="en-IN" sz="10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763688" y="2204864"/>
            <a:ext cx="6583065" cy="1685925"/>
          </a:xfrm>
          <a:prstGeom prst="rect">
            <a:avLst/>
          </a:prstGeom>
          <a:noFill/>
          <a:ln w="9525">
            <a:noFill/>
            <a:miter lim="800000"/>
            <a:headEnd/>
            <a:tailEnd/>
          </a:ln>
        </p:spPr>
      </p:pic>
      <p:sp>
        <p:nvSpPr>
          <p:cNvPr id="4" name="TextBox 3"/>
          <p:cNvSpPr txBox="1"/>
          <p:nvPr/>
        </p:nvSpPr>
        <p:spPr>
          <a:xfrm>
            <a:off x="971600" y="1052736"/>
            <a:ext cx="1719125" cy="584775"/>
          </a:xfrm>
          <a:prstGeom prst="rect">
            <a:avLst/>
          </a:prstGeom>
          <a:noFill/>
        </p:spPr>
        <p:txBody>
          <a:bodyPr wrap="none" rtlCol="0">
            <a:spAutoFit/>
          </a:bodyPr>
          <a:lstStyle/>
          <a:p>
            <a:r>
              <a:rPr lang="en-IN" sz="3200" b="1" dirty="0" smtClean="0">
                <a:solidFill>
                  <a:schemeClr val="bg1"/>
                </a:solidFill>
              </a:rPr>
              <a:t>OUTPUT:</a:t>
            </a:r>
            <a:endParaRPr lang="en-IN" sz="3200" b="1"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9632" y="476672"/>
            <a:ext cx="6398226" cy="584775"/>
          </a:xfrm>
          <a:prstGeom prst="rect">
            <a:avLst/>
          </a:prstGeom>
          <a:noFill/>
        </p:spPr>
        <p:txBody>
          <a:bodyPr wrap="none" rtlCol="0">
            <a:spAutoFit/>
          </a:bodyPr>
          <a:lstStyle/>
          <a:p>
            <a:r>
              <a:rPr lang="en-IN" sz="3200" b="1" dirty="0" smtClean="0">
                <a:solidFill>
                  <a:schemeClr val="bg1"/>
                </a:solidFill>
              </a:rPr>
              <a:t>Advantages and Disadvantages of BS</a:t>
            </a:r>
            <a:endParaRPr lang="en-IN" sz="3200" b="1" dirty="0">
              <a:solidFill>
                <a:schemeClr val="bg1"/>
              </a:solidFill>
            </a:endParaRPr>
          </a:p>
        </p:txBody>
      </p:sp>
      <p:sp>
        <p:nvSpPr>
          <p:cNvPr id="3" name="TextBox 2"/>
          <p:cNvSpPr txBox="1"/>
          <p:nvPr/>
        </p:nvSpPr>
        <p:spPr>
          <a:xfrm>
            <a:off x="683568" y="1556792"/>
            <a:ext cx="1754711" cy="461665"/>
          </a:xfrm>
          <a:prstGeom prst="rect">
            <a:avLst/>
          </a:prstGeom>
          <a:noFill/>
        </p:spPr>
        <p:txBody>
          <a:bodyPr wrap="none" rtlCol="0">
            <a:spAutoFit/>
          </a:bodyPr>
          <a:lstStyle/>
          <a:p>
            <a:r>
              <a:rPr lang="en-IN" sz="2400" b="1" dirty="0" smtClean="0">
                <a:solidFill>
                  <a:schemeClr val="bg1"/>
                </a:solidFill>
              </a:rPr>
              <a:t>Advantages:</a:t>
            </a:r>
            <a:endParaRPr lang="en-IN" sz="2400" b="1" dirty="0">
              <a:solidFill>
                <a:schemeClr val="bg1"/>
              </a:solidFill>
            </a:endParaRPr>
          </a:p>
        </p:txBody>
      </p:sp>
      <p:sp>
        <p:nvSpPr>
          <p:cNvPr id="4" name="TextBox 3"/>
          <p:cNvSpPr txBox="1"/>
          <p:nvPr/>
        </p:nvSpPr>
        <p:spPr>
          <a:xfrm>
            <a:off x="1835696" y="2060848"/>
            <a:ext cx="6606424" cy="1846659"/>
          </a:xfrm>
          <a:prstGeom prst="rect">
            <a:avLst/>
          </a:prstGeom>
          <a:noFill/>
        </p:spPr>
        <p:txBody>
          <a:bodyPr wrap="none" rtlCol="0">
            <a:spAutoFit/>
          </a:bodyPr>
          <a:lstStyle/>
          <a:p>
            <a:pPr>
              <a:buFont typeface="Wingdings" pitchFamily="2" charset="2"/>
              <a:buChar char="v"/>
            </a:pPr>
            <a:r>
              <a:rPr lang="en-IN" sz="2400" dirty="0">
                <a:solidFill>
                  <a:schemeClr val="bg1"/>
                </a:solidFill>
              </a:rPr>
              <a:t>Easy to understand.</a:t>
            </a:r>
          </a:p>
          <a:p>
            <a:pPr>
              <a:buFont typeface="Wingdings" pitchFamily="2" charset="2"/>
              <a:buChar char="v"/>
            </a:pPr>
            <a:r>
              <a:rPr lang="en-IN" sz="2400" dirty="0">
                <a:solidFill>
                  <a:schemeClr val="bg1"/>
                </a:solidFill>
              </a:rPr>
              <a:t>Easy to implement.</a:t>
            </a:r>
          </a:p>
          <a:p>
            <a:pPr>
              <a:buFont typeface="Wingdings" pitchFamily="2" charset="2"/>
              <a:buChar char="v"/>
            </a:pPr>
            <a:r>
              <a:rPr lang="en-IN" sz="2400" dirty="0">
                <a:solidFill>
                  <a:schemeClr val="bg1"/>
                </a:solidFill>
              </a:rPr>
              <a:t>In-place, no external memory is needed.</a:t>
            </a:r>
          </a:p>
          <a:p>
            <a:pPr>
              <a:buFont typeface="Wingdings" pitchFamily="2" charset="2"/>
              <a:buChar char="v"/>
            </a:pPr>
            <a:r>
              <a:rPr lang="en-IN" sz="2400" dirty="0">
                <a:solidFill>
                  <a:schemeClr val="bg1"/>
                </a:solidFill>
              </a:rPr>
              <a:t>Performs greatly when the array is almost sorted.</a:t>
            </a:r>
          </a:p>
          <a:p>
            <a:endParaRPr lang="en-IN" dirty="0"/>
          </a:p>
        </p:txBody>
      </p:sp>
      <p:sp>
        <p:nvSpPr>
          <p:cNvPr id="5" name="TextBox 4"/>
          <p:cNvSpPr txBox="1"/>
          <p:nvPr/>
        </p:nvSpPr>
        <p:spPr>
          <a:xfrm>
            <a:off x="395536" y="3573016"/>
            <a:ext cx="2113784" cy="461665"/>
          </a:xfrm>
          <a:prstGeom prst="rect">
            <a:avLst/>
          </a:prstGeom>
          <a:noFill/>
        </p:spPr>
        <p:txBody>
          <a:bodyPr wrap="none" rtlCol="0">
            <a:spAutoFit/>
          </a:bodyPr>
          <a:lstStyle/>
          <a:p>
            <a:r>
              <a:rPr lang="en-IN" sz="2400" b="1" dirty="0" smtClean="0">
                <a:solidFill>
                  <a:schemeClr val="bg1"/>
                </a:solidFill>
              </a:rPr>
              <a:t>Disadvantages:</a:t>
            </a:r>
            <a:endParaRPr lang="en-IN" sz="2400" b="1" dirty="0">
              <a:solidFill>
                <a:schemeClr val="bg1"/>
              </a:solidFill>
            </a:endParaRPr>
          </a:p>
        </p:txBody>
      </p:sp>
      <p:sp>
        <p:nvSpPr>
          <p:cNvPr id="6" name="TextBox 5"/>
          <p:cNvSpPr txBox="1"/>
          <p:nvPr/>
        </p:nvSpPr>
        <p:spPr>
          <a:xfrm>
            <a:off x="2051720" y="4077072"/>
            <a:ext cx="5415521" cy="830997"/>
          </a:xfrm>
          <a:prstGeom prst="rect">
            <a:avLst/>
          </a:prstGeom>
          <a:noFill/>
        </p:spPr>
        <p:txBody>
          <a:bodyPr wrap="none" rtlCol="0">
            <a:spAutoFit/>
          </a:bodyPr>
          <a:lstStyle/>
          <a:p>
            <a:pPr>
              <a:buFont typeface="Wingdings" pitchFamily="2" charset="2"/>
              <a:buChar char="v"/>
            </a:pPr>
            <a:r>
              <a:rPr lang="en-IN" sz="2400" dirty="0" smtClean="0">
                <a:solidFill>
                  <a:schemeClr val="bg1"/>
                </a:solidFill>
              </a:rPr>
              <a:t>It </a:t>
            </a:r>
            <a:r>
              <a:rPr lang="en-IN" sz="2400" dirty="0">
                <a:solidFill>
                  <a:schemeClr val="bg1"/>
                </a:solidFill>
              </a:rPr>
              <a:t>is highly inefficient for large data </a:t>
            </a:r>
            <a:r>
              <a:rPr lang="en-IN" sz="2400" dirty="0" smtClean="0">
                <a:solidFill>
                  <a:schemeClr val="bg1"/>
                </a:solidFill>
              </a:rPr>
              <a:t>sets.</a:t>
            </a:r>
          </a:p>
          <a:p>
            <a:pPr>
              <a:buFont typeface="Wingdings" pitchFamily="2" charset="2"/>
              <a:buChar char="v"/>
            </a:pPr>
            <a:r>
              <a:rPr lang="en-IN" sz="2400" dirty="0" smtClean="0">
                <a:solidFill>
                  <a:schemeClr val="bg1"/>
                </a:solidFill>
              </a:rPr>
              <a:t>The amount of time it takes to sort.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3768" y="1196752"/>
            <a:ext cx="3323804" cy="646331"/>
          </a:xfrm>
          <a:prstGeom prst="rect">
            <a:avLst/>
          </a:prstGeom>
          <a:noFill/>
        </p:spPr>
        <p:txBody>
          <a:bodyPr wrap="square" rtlCol="0">
            <a:spAutoFit/>
          </a:bodyPr>
          <a:lstStyle/>
          <a:p>
            <a:pPr algn="ctr"/>
            <a:r>
              <a:rPr lang="en-IN" sz="3600" b="1" dirty="0" smtClean="0">
                <a:solidFill>
                  <a:schemeClr val="bg1"/>
                </a:solidFill>
              </a:rPr>
              <a:t>Linear Search</a:t>
            </a:r>
            <a:endParaRPr lang="en-IN" sz="3600" b="1" dirty="0">
              <a:solidFill>
                <a:schemeClr val="bg1"/>
              </a:solidFill>
            </a:endParaRPr>
          </a:p>
        </p:txBody>
      </p:sp>
      <p:sp>
        <p:nvSpPr>
          <p:cNvPr id="3" name="TextBox 2"/>
          <p:cNvSpPr txBox="1"/>
          <p:nvPr/>
        </p:nvSpPr>
        <p:spPr>
          <a:xfrm>
            <a:off x="323528" y="2420888"/>
            <a:ext cx="8775229" cy="2308324"/>
          </a:xfrm>
          <a:prstGeom prst="rect">
            <a:avLst/>
          </a:prstGeom>
          <a:noFill/>
        </p:spPr>
        <p:txBody>
          <a:bodyPr wrap="square" rtlCol="0">
            <a:spAutoFit/>
          </a:bodyPr>
          <a:lstStyle/>
          <a:p>
            <a:pPr algn="just"/>
            <a:r>
              <a:rPr lang="en-IN" sz="3600" dirty="0" smtClean="0"/>
              <a:t>	</a:t>
            </a:r>
            <a:r>
              <a:rPr lang="en-IN" sz="3600" dirty="0" smtClean="0">
                <a:solidFill>
                  <a:schemeClr val="bg1"/>
                </a:solidFill>
              </a:rPr>
              <a:t>Linear Search involves checking all the </a:t>
            </a:r>
          </a:p>
          <a:p>
            <a:pPr algn="just"/>
            <a:r>
              <a:rPr lang="en-IN" sz="3600" dirty="0" smtClean="0">
                <a:solidFill>
                  <a:schemeClr val="bg1"/>
                </a:solidFill>
              </a:rPr>
              <a:t>elements of the array (or any other structure) one by one and in sequence until the desired result is found.</a:t>
            </a:r>
            <a:endParaRPr lang="en-IN" sz="3600" dirty="0">
              <a:solidFill>
                <a:schemeClr val="bg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360</TotalTime>
  <Words>703</Words>
  <Application>Microsoft Office PowerPoint</Application>
  <PresentationFormat>On-screen Show (4:3)</PresentationFormat>
  <Paragraphs>153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Jeevitha Reddy</dc:creator>
  <cp:lastModifiedBy>Jeevitha Reddy</cp:lastModifiedBy>
  <cp:revision>37</cp:revision>
  <dcterms:created xsi:type="dcterms:W3CDTF">2022-02-03T04:04:50Z</dcterms:created>
  <dcterms:modified xsi:type="dcterms:W3CDTF">2022-02-03T12:50:14Z</dcterms:modified>
</cp:coreProperties>
</file>