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7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6554EF-FD39-4FCE-B050-9E9CFC89886B}"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299030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6554EF-FD39-4FCE-B050-9E9CFC89886B}"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385655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6554EF-FD39-4FCE-B050-9E9CFC89886B}"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228788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6554EF-FD39-4FCE-B050-9E9CFC89886B}"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163296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6554EF-FD39-4FCE-B050-9E9CFC89886B}"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389397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76554EF-FD39-4FCE-B050-9E9CFC89886B}"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324040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76554EF-FD39-4FCE-B050-9E9CFC89886B}" type="datetimeFigureOut">
              <a:rPr lang="en-IN" smtClean="0"/>
              <a:t>04-03-2023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151942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76554EF-FD39-4FCE-B050-9E9CFC89886B}" type="datetimeFigureOut">
              <a:rPr lang="en-IN" smtClean="0"/>
              <a:t>04-03-2023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224627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554EF-FD39-4FCE-B050-9E9CFC89886B}" type="datetimeFigureOut">
              <a:rPr lang="en-IN" smtClean="0"/>
              <a:t>04-03-2023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131448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6554EF-FD39-4FCE-B050-9E9CFC89886B}"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108255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6554EF-FD39-4FCE-B050-9E9CFC89886B}"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E7B1D-0677-4B08-B615-CD4050761ADD}" type="slidenum">
              <a:rPr lang="en-IN" smtClean="0"/>
              <a:t>‹#›</a:t>
            </a:fld>
            <a:endParaRPr lang="en-IN"/>
          </a:p>
        </p:txBody>
      </p:sp>
    </p:spTree>
    <p:extLst>
      <p:ext uri="{BB962C8B-B14F-4D97-AF65-F5344CB8AC3E}">
        <p14:creationId xmlns:p14="http://schemas.microsoft.com/office/powerpoint/2010/main" val="317859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554EF-FD39-4FCE-B050-9E9CFC89886B}" type="datetimeFigureOut">
              <a:rPr lang="en-IN" smtClean="0"/>
              <a:t>04-03-2023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E7B1D-0677-4B08-B615-CD4050761ADD}" type="slidenum">
              <a:rPr lang="en-IN" smtClean="0"/>
              <a:t>‹#›</a:t>
            </a:fld>
            <a:endParaRPr lang="en-IN"/>
          </a:p>
        </p:txBody>
      </p:sp>
    </p:spTree>
    <p:extLst>
      <p:ext uri="{BB962C8B-B14F-4D97-AF65-F5344CB8AC3E}">
        <p14:creationId xmlns:p14="http://schemas.microsoft.com/office/powerpoint/2010/main" val="4284166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ea.org/data-and-statistics/data-s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1026" name="Picture 2" descr="Energy efficiency indica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05"/>
            <a:ext cx="12192000" cy="68663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5248" y="2446678"/>
            <a:ext cx="3163045" cy="2585323"/>
          </a:xfrm>
          <a:prstGeom prst="rect">
            <a:avLst/>
          </a:prstGeom>
          <a:noFill/>
        </p:spPr>
        <p:txBody>
          <a:bodyPr wrap="none" lIns="91440" tIns="45720" rIns="91440" bIns="45720">
            <a:spAutoFit/>
          </a:bodyPr>
          <a:lstStyle/>
          <a:p>
            <a:pPr algn="ctr"/>
            <a:r>
              <a:rPr lang="en-US" sz="5400" b="1" cap="none" spc="0" dirty="0" smtClean="0">
                <a:ln w="10160">
                  <a:solidFill>
                    <a:schemeClr val="bg1"/>
                  </a:solidFill>
                  <a:prstDash val="solid"/>
                </a:ln>
                <a:effectLst>
                  <a:outerShdw blurRad="38100" dist="22860" dir="5400000" algn="tl" rotWithShape="0">
                    <a:srgbClr val="000000">
                      <a:alpha val="30000"/>
                    </a:srgbClr>
                  </a:outerShdw>
                </a:effectLst>
              </a:rPr>
              <a:t> Analytics </a:t>
            </a:r>
          </a:p>
          <a:p>
            <a:pPr algn="ctr"/>
            <a:r>
              <a:rPr lang="en-US" sz="5400" b="1" cap="none" spc="0" dirty="0" smtClean="0">
                <a:ln w="10160">
                  <a:solidFill>
                    <a:schemeClr val="bg1"/>
                  </a:solidFill>
                  <a:prstDash val="solid"/>
                </a:ln>
                <a:effectLst>
                  <a:outerShdw blurRad="38100" dist="22860" dir="5400000" algn="tl" rotWithShape="0">
                    <a:srgbClr val="000000">
                      <a:alpha val="30000"/>
                    </a:srgbClr>
                  </a:outerShdw>
                </a:effectLst>
              </a:rPr>
              <a:t>On </a:t>
            </a:r>
          </a:p>
          <a:p>
            <a:pPr algn="ctr"/>
            <a:r>
              <a:rPr lang="en-US" sz="5400" b="1" cap="none" spc="0" dirty="0" smtClean="0">
                <a:ln w="10160">
                  <a:solidFill>
                    <a:schemeClr val="bg1"/>
                  </a:solidFill>
                  <a:prstDash val="solid"/>
                </a:ln>
                <a:effectLst>
                  <a:outerShdw blurRad="38100" dist="22860" dir="5400000" algn="tl" rotWithShape="0">
                    <a:srgbClr val="000000">
                      <a:alpha val="30000"/>
                    </a:srgbClr>
                  </a:outerShdw>
                </a:effectLst>
              </a:rPr>
              <a:t>E-Mobility</a:t>
            </a:r>
            <a:endParaRPr lang="en-US" sz="5400" b="1" cap="none" spc="0" dirty="0">
              <a:ln w="10160">
                <a:solidFill>
                  <a:schemeClr val="bg1"/>
                </a:solidFill>
                <a:prstDash val="solid"/>
              </a:ln>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0646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8232"/>
          <a:stretch/>
        </p:blipFill>
        <p:spPr>
          <a:xfrm>
            <a:off x="2496457" y="1895212"/>
            <a:ext cx="6617463" cy="2778387"/>
          </a:xfrm>
          <a:prstGeom prst="rect">
            <a:avLst/>
          </a:prstGeom>
        </p:spPr>
      </p:pic>
    </p:spTree>
    <p:extLst>
      <p:ext uri="{BB962C8B-B14F-4D97-AF65-F5344CB8AC3E}">
        <p14:creationId xmlns:p14="http://schemas.microsoft.com/office/powerpoint/2010/main" val="293146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04"/>
            <a:ext cx="10515600" cy="1325563"/>
          </a:xfrm>
        </p:spPr>
        <p:txBody>
          <a:bodyPr>
            <a:normAutofit/>
          </a:bodyPr>
          <a:lstStyle/>
          <a:p>
            <a:r>
              <a:rPr lang="en-IN" sz="3600" b="1" dirty="0" smtClean="0">
                <a:solidFill>
                  <a:schemeClr val="accent2"/>
                </a:solidFill>
                <a:latin typeface="Times New Roman" panose="02020603050405020304" pitchFamily="18" charset="0"/>
                <a:cs typeface="Times New Roman" panose="02020603050405020304" pitchFamily="18" charset="0"/>
              </a:rPr>
              <a:t>Project Steps:</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1967"/>
            <a:ext cx="10515600" cy="4351338"/>
          </a:xfrm>
        </p:spPr>
        <p:txBody>
          <a:bodyPr/>
          <a:lstStyle/>
          <a:p>
            <a:r>
              <a:rPr lang="en-IN" dirty="0" smtClean="0"/>
              <a:t>Project Description</a:t>
            </a:r>
          </a:p>
          <a:p>
            <a:r>
              <a:rPr lang="en-IN" dirty="0" smtClean="0"/>
              <a:t>Data Description</a:t>
            </a:r>
          </a:p>
          <a:p>
            <a:r>
              <a:rPr lang="en-IN" dirty="0" smtClean="0"/>
              <a:t>Data Cleaning </a:t>
            </a:r>
          </a:p>
          <a:p>
            <a:r>
              <a:rPr lang="en-IN" dirty="0" smtClean="0"/>
              <a:t>Dashboard</a:t>
            </a:r>
          </a:p>
          <a:p>
            <a:r>
              <a:rPr lang="en-IN" dirty="0" smtClean="0"/>
              <a:t>Interpretations </a:t>
            </a:r>
          </a:p>
          <a:p>
            <a:endParaRPr lang="en-IN" dirty="0" smtClean="0"/>
          </a:p>
        </p:txBody>
      </p:sp>
      <p:sp>
        <p:nvSpPr>
          <p:cNvPr id="4" name="Rectangle 3"/>
          <p:cNvSpPr/>
          <p:nvPr/>
        </p:nvSpPr>
        <p:spPr>
          <a:xfrm>
            <a:off x="0" y="6313714"/>
            <a:ext cx="12192000" cy="54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635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04"/>
            <a:ext cx="10515600" cy="1325563"/>
          </a:xfrm>
        </p:spPr>
        <p:txBody>
          <a:bodyPr>
            <a:normAutofit/>
          </a:bodyPr>
          <a:lstStyle/>
          <a:p>
            <a:r>
              <a:rPr lang="en-IN" sz="3600" b="1" dirty="0" smtClean="0">
                <a:solidFill>
                  <a:schemeClr val="accent2"/>
                </a:solidFill>
                <a:latin typeface="Times New Roman" panose="02020603050405020304" pitchFamily="18" charset="0"/>
                <a:cs typeface="Times New Roman" panose="02020603050405020304" pitchFamily="18" charset="0"/>
              </a:rPr>
              <a:t>Project Description:</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4" name="Rectangle 3"/>
          <p:cNvSpPr/>
          <p:nvPr/>
        </p:nvSpPr>
        <p:spPr>
          <a:xfrm>
            <a:off x="0" y="6313714"/>
            <a:ext cx="12192000" cy="54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p:cNvSpPr>
            <a:spLocks noGrp="1"/>
          </p:cNvSpPr>
          <p:nvPr>
            <p:ph idx="1"/>
          </p:nvPr>
        </p:nvSpPr>
        <p:spPr>
          <a:xfrm>
            <a:off x="838200" y="1411967"/>
            <a:ext cx="10515600" cy="4351338"/>
          </a:xfrm>
        </p:spPr>
        <p:txBody>
          <a:bodyPr/>
          <a:lstStyle/>
          <a:p>
            <a:pPr algn="just"/>
            <a:r>
              <a:rPr lang="en-IN" dirty="0" smtClean="0"/>
              <a:t>We collected the </a:t>
            </a:r>
            <a:r>
              <a:rPr lang="en-IN" dirty="0"/>
              <a:t>data from various sources related to energy consumptions, other macroeconomic and energy related details across various countries. Then we are going to analyse the trends of the consumption, spends and other factors across countries primarily focusing on the E-Mobility and present as a </a:t>
            </a:r>
            <a:r>
              <a:rPr lang="en-IN" dirty="0" smtClean="0"/>
              <a:t>dashboard.</a:t>
            </a:r>
          </a:p>
          <a:p>
            <a:pPr algn="just"/>
            <a:endParaRPr lang="en-IN" dirty="0"/>
          </a:p>
          <a:p>
            <a:pPr algn="just"/>
            <a:r>
              <a:rPr lang="en-IN" dirty="0" smtClean="0"/>
              <a:t>Data is collected from the website IEA (</a:t>
            </a:r>
            <a:r>
              <a:rPr lang="en-IN" dirty="0" smtClean="0">
                <a:hlinkClick r:id="rId2"/>
              </a:rPr>
              <a:t>International Energy Agency</a:t>
            </a:r>
            <a:r>
              <a:rPr lang="en-IN" dirty="0" smtClean="0"/>
              <a:t>);</a:t>
            </a:r>
          </a:p>
          <a:p>
            <a:pPr marL="0" indent="0" algn="just">
              <a:buNone/>
            </a:pPr>
            <a:r>
              <a:rPr lang="en-IN" dirty="0" smtClean="0"/>
              <a:t>Total 24 datasets are collected and out of all those we selected one particular dataset which is relevant to our project objective.</a:t>
            </a:r>
          </a:p>
        </p:txBody>
      </p:sp>
    </p:spTree>
    <p:extLst>
      <p:ext uri="{BB962C8B-B14F-4D97-AF65-F5344CB8AC3E}">
        <p14:creationId xmlns:p14="http://schemas.microsoft.com/office/powerpoint/2010/main" val="234390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8718"/>
            <a:ext cx="4938486" cy="3088598"/>
          </a:xfrm>
        </p:spPr>
        <p:txBody>
          <a:bodyPr/>
          <a:lstStyle/>
          <a:p>
            <a:r>
              <a:rPr lang="en-IN" sz="2400" dirty="0" smtClean="0"/>
              <a:t>In our dataset we have details of 4 different sectors :</a:t>
            </a:r>
          </a:p>
          <a:p>
            <a:endParaRPr lang="en-IN" sz="2400" dirty="0" smtClean="0"/>
          </a:p>
          <a:p>
            <a:pPr lvl="1"/>
            <a:r>
              <a:rPr lang="en-IN" dirty="0" smtClean="0"/>
              <a:t>Industries</a:t>
            </a:r>
          </a:p>
          <a:p>
            <a:pPr lvl="1"/>
            <a:r>
              <a:rPr lang="en-IN" dirty="0" smtClean="0"/>
              <a:t>Residential</a:t>
            </a:r>
          </a:p>
          <a:p>
            <a:pPr lvl="1"/>
            <a:r>
              <a:rPr lang="en-IN" dirty="0" smtClean="0"/>
              <a:t>Services</a:t>
            </a:r>
          </a:p>
          <a:p>
            <a:pPr lvl="1"/>
            <a:r>
              <a:rPr lang="en-IN" dirty="0" smtClean="0"/>
              <a:t>Transport</a:t>
            </a:r>
          </a:p>
          <a:p>
            <a:pPr marL="914400" lvl="2" indent="0">
              <a:buNone/>
            </a:pPr>
            <a:endParaRPr lang="en-IN" dirty="0"/>
          </a:p>
          <a:p>
            <a:pPr marL="914400" lvl="2" indent="0">
              <a:buNone/>
            </a:pPr>
            <a:endParaRPr lang="en-IN" dirty="0" smtClean="0"/>
          </a:p>
        </p:txBody>
      </p:sp>
      <p:sp>
        <p:nvSpPr>
          <p:cNvPr id="4" name="Rectangle 3"/>
          <p:cNvSpPr/>
          <p:nvPr/>
        </p:nvSpPr>
        <p:spPr>
          <a:xfrm>
            <a:off x="0" y="6313714"/>
            <a:ext cx="12192000" cy="54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p:cNvSpPr txBox="1">
            <a:spLocks/>
          </p:cNvSpPr>
          <p:nvPr/>
        </p:nvSpPr>
        <p:spPr>
          <a:xfrm>
            <a:off x="838200" y="864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smtClean="0">
                <a:solidFill>
                  <a:schemeClr val="accent2"/>
                </a:solidFill>
                <a:latin typeface="Times New Roman" panose="02020603050405020304" pitchFamily="18" charset="0"/>
                <a:cs typeface="Times New Roman" panose="02020603050405020304" pitchFamily="18" charset="0"/>
              </a:rPr>
              <a:t>Data Description:</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6738257" y="1548718"/>
            <a:ext cx="4938486" cy="3088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In our dataset we have data of different resources for each sector:</a:t>
            </a:r>
          </a:p>
          <a:p>
            <a:endParaRPr lang="en-IN" sz="2400" dirty="0" smtClean="0"/>
          </a:p>
          <a:p>
            <a:pPr lvl="1"/>
            <a:r>
              <a:rPr lang="en-IN" dirty="0" smtClean="0"/>
              <a:t>Energy</a:t>
            </a:r>
          </a:p>
          <a:p>
            <a:pPr lvl="1"/>
            <a:r>
              <a:rPr lang="en-IN" dirty="0" smtClean="0"/>
              <a:t>Emissions</a:t>
            </a:r>
          </a:p>
          <a:p>
            <a:pPr lvl="1"/>
            <a:r>
              <a:rPr lang="en-IN" dirty="0" smtClean="0"/>
              <a:t>Carbon Indicators</a:t>
            </a:r>
          </a:p>
          <a:p>
            <a:pPr lvl="1"/>
            <a:r>
              <a:rPr lang="en-IN" dirty="0" smtClean="0"/>
              <a:t>Energy Indicators</a:t>
            </a:r>
          </a:p>
          <a:p>
            <a:pPr marL="914400" lvl="2" indent="0">
              <a:buFont typeface="Arial" panose="020B0604020202020204" pitchFamily="34" charset="0"/>
              <a:buNone/>
            </a:pPr>
            <a:endParaRPr lang="en-IN" dirty="0" smtClean="0"/>
          </a:p>
        </p:txBody>
      </p:sp>
      <p:sp>
        <p:nvSpPr>
          <p:cNvPr id="7" name="Content Placeholder 2"/>
          <p:cNvSpPr txBox="1">
            <a:spLocks/>
          </p:cNvSpPr>
          <p:nvPr/>
        </p:nvSpPr>
        <p:spPr>
          <a:xfrm>
            <a:off x="497115" y="4926465"/>
            <a:ext cx="10856685" cy="2220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t>Overall we have made the data into 16 sheets i.e. resources data for each sector.</a:t>
            </a:r>
          </a:p>
          <a:p>
            <a:pPr marL="0" indent="0">
              <a:buNone/>
            </a:pPr>
            <a:r>
              <a:rPr lang="en-IN" sz="2400" dirty="0" smtClean="0"/>
              <a:t>There are 61 unique countries data overall for the years : </a:t>
            </a:r>
          </a:p>
          <a:p>
            <a:pPr marL="0" indent="0">
              <a:buNone/>
            </a:pPr>
            <a:r>
              <a:rPr lang="en-IN" sz="2400" dirty="0"/>
              <a:t> </a:t>
            </a:r>
            <a:r>
              <a:rPr lang="en-IN" sz="2400" dirty="0" smtClean="0"/>
              <a:t>   2000,2005, 2010,2015,2016,2017,2018,2019 &amp; 2020</a:t>
            </a:r>
            <a:endParaRPr lang="en-IN" dirty="0" smtClean="0"/>
          </a:p>
        </p:txBody>
      </p:sp>
    </p:spTree>
    <p:extLst>
      <p:ext uri="{BB962C8B-B14F-4D97-AF65-F5344CB8AC3E}">
        <p14:creationId xmlns:p14="http://schemas.microsoft.com/office/powerpoint/2010/main" val="58216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13714"/>
            <a:ext cx="12192000" cy="54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I have made some custom functions in order to repeat the same steps and get the required output for all 16 data frames.</a:t>
            </a:r>
            <a:endParaRPr lang="en-IN" dirty="0"/>
          </a:p>
        </p:txBody>
      </p:sp>
      <p:sp>
        <p:nvSpPr>
          <p:cNvPr id="5" name="Title 1"/>
          <p:cNvSpPr txBox="1">
            <a:spLocks/>
          </p:cNvSpPr>
          <p:nvPr/>
        </p:nvSpPr>
        <p:spPr>
          <a:xfrm>
            <a:off x="838200" y="864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smtClean="0">
                <a:solidFill>
                  <a:schemeClr val="accent2"/>
                </a:solidFill>
                <a:latin typeface="Times New Roman" panose="02020603050405020304" pitchFamily="18" charset="0"/>
                <a:cs typeface="Times New Roman" panose="02020603050405020304" pitchFamily="18" charset="0"/>
              </a:rPr>
              <a:t>Data Cleaning:</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838200" y="1411967"/>
            <a:ext cx="10515600" cy="4351338"/>
          </a:xfrm>
        </p:spPr>
        <p:txBody>
          <a:bodyPr>
            <a:normAutofit fontScale="92500"/>
          </a:bodyPr>
          <a:lstStyle/>
          <a:p>
            <a:r>
              <a:rPr lang="en-IN" dirty="0" smtClean="0"/>
              <a:t>We have read the data of each sheet required into one separate variable. (16 variables :: 16 sheets)</a:t>
            </a:r>
          </a:p>
          <a:p>
            <a:r>
              <a:rPr lang="en-IN" dirty="0" smtClean="0"/>
              <a:t>Years are in columns , we changed them to a single column name year and all the years and their corresponding values to other column names values.</a:t>
            </a:r>
          </a:p>
          <a:p>
            <a:r>
              <a:rPr lang="en-IN" dirty="0" smtClean="0"/>
              <a:t>Then we found there are few missing values and dropped all the records with missing values. </a:t>
            </a:r>
          </a:p>
          <a:p>
            <a:r>
              <a:rPr lang="en-IN" dirty="0" smtClean="0"/>
              <a:t>We created a dim table for countries by getting all the unique countries from all sheets and given code to them. </a:t>
            </a:r>
          </a:p>
          <a:p>
            <a:r>
              <a:rPr lang="en-IN" dirty="0" smtClean="0"/>
              <a:t>Finally we saved these 16 variables with each data frame as csv files to make it input for the dashboard.</a:t>
            </a:r>
            <a:endParaRPr lang="en-IN" dirty="0"/>
          </a:p>
        </p:txBody>
      </p:sp>
    </p:spTree>
    <p:extLst>
      <p:ext uri="{BB962C8B-B14F-4D97-AF65-F5344CB8AC3E}">
        <p14:creationId xmlns:p14="http://schemas.microsoft.com/office/powerpoint/2010/main" val="14011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13714"/>
            <a:ext cx="12192000" cy="54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0" y="406400"/>
            <a:ext cx="6096000" cy="461665"/>
          </a:xfrm>
          <a:prstGeom prst="rect">
            <a:avLst/>
          </a:prstGeom>
          <a:noFill/>
        </p:spPr>
        <p:txBody>
          <a:bodyPr wrap="square" rtlCol="0">
            <a:spAutoFit/>
          </a:bodyPr>
          <a:lstStyle/>
          <a:p>
            <a:pPr algn="ctr"/>
            <a:r>
              <a:rPr lang="en-IN" sz="2400" b="1" dirty="0" smtClean="0"/>
              <a:t>ENERGY</a:t>
            </a:r>
            <a:endParaRPr lang="en-IN" sz="2400" b="1" dirty="0"/>
          </a:p>
        </p:txBody>
      </p:sp>
      <p:sp>
        <p:nvSpPr>
          <p:cNvPr id="6" name="TextBox 5"/>
          <p:cNvSpPr txBox="1"/>
          <p:nvPr/>
        </p:nvSpPr>
        <p:spPr>
          <a:xfrm>
            <a:off x="6096000" y="3451165"/>
            <a:ext cx="6096000" cy="461665"/>
          </a:xfrm>
          <a:prstGeom prst="rect">
            <a:avLst/>
          </a:prstGeom>
          <a:noFill/>
        </p:spPr>
        <p:txBody>
          <a:bodyPr wrap="square" rtlCol="0">
            <a:spAutoFit/>
          </a:bodyPr>
          <a:lstStyle>
            <a:defPPr>
              <a:defRPr lang="en-US"/>
            </a:defPPr>
            <a:lvl1pPr algn="ctr">
              <a:defRPr sz="2400" b="1"/>
            </a:lvl1pPr>
          </a:lstStyle>
          <a:p>
            <a:r>
              <a:rPr lang="en-IN" dirty="0"/>
              <a:t>CARBON INDICATORS</a:t>
            </a:r>
          </a:p>
        </p:txBody>
      </p:sp>
      <p:sp>
        <p:nvSpPr>
          <p:cNvPr id="7" name="TextBox 6"/>
          <p:cNvSpPr txBox="1"/>
          <p:nvPr/>
        </p:nvSpPr>
        <p:spPr>
          <a:xfrm>
            <a:off x="0" y="3436647"/>
            <a:ext cx="6096000" cy="461665"/>
          </a:xfrm>
          <a:prstGeom prst="rect">
            <a:avLst/>
          </a:prstGeom>
          <a:noFill/>
        </p:spPr>
        <p:txBody>
          <a:bodyPr wrap="square" rtlCol="0">
            <a:spAutoFit/>
          </a:bodyPr>
          <a:lstStyle>
            <a:defPPr>
              <a:defRPr lang="en-US"/>
            </a:defPPr>
            <a:lvl1pPr algn="ctr">
              <a:defRPr sz="2400" b="1"/>
            </a:lvl1pPr>
          </a:lstStyle>
          <a:p>
            <a:r>
              <a:rPr lang="en-IN" dirty="0"/>
              <a:t>ENERGY INDICATORS</a:t>
            </a:r>
          </a:p>
        </p:txBody>
      </p:sp>
      <p:sp>
        <p:nvSpPr>
          <p:cNvPr id="8" name="TextBox 7"/>
          <p:cNvSpPr txBox="1"/>
          <p:nvPr/>
        </p:nvSpPr>
        <p:spPr>
          <a:xfrm>
            <a:off x="6096000" y="406400"/>
            <a:ext cx="6096000" cy="461665"/>
          </a:xfrm>
          <a:prstGeom prst="rect">
            <a:avLst/>
          </a:prstGeom>
          <a:noFill/>
        </p:spPr>
        <p:txBody>
          <a:bodyPr wrap="square" rtlCol="0">
            <a:spAutoFit/>
          </a:bodyPr>
          <a:lstStyle>
            <a:defPPr>
              <a:defRPr lang="en-US"/>
            </a:defPPr>
            <a:lvl1pPr algn="ctr">
              <a:defRPr sz="2400" b="1"/>
            </a:lvl1pPr>
          </a:lstStyle>
          <a:p>
            <a:r>
              <a:rPr lang="en-IN" dirty="0"/>
              <a:t>EMISSIONS</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26637" y="4115469"/>
            <a:ext cx="485533" cy="48553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637" y="5826317"/>
            <a:ext cx="479362" cy="479362"/>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637" y="5244981"/>
            <a:ext cx="554868" cy="55486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637" y="4661493"/>
            <a:ext cx="485533" cy="485533"/>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45628" y="1032591"/>
            <a:ext cx="485533" cy="485533"/>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93" y="2743503"/>
            <a:ext cx="479362" cy="479362"/>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293" y="2162167"/>
            <a:ext cx="554868" cy="554868"/>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628" y="1605772"/>
            <a:ext cx="485533" cy="485533"/>
          </a:xfrm>
          <a:prstGeom prst="rect">
            <a:avLst/>
          </a:prstGeom>
        </p:spPr>
      </p:pic>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313522" y="4120318"/>
            <a:ext cx="485533" cy="485533"/>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180" y="5799849"/>
            <a:ext cx="479362" cy="479362"/>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2180" y="5218513"/>
            <a:ext cx="554868" cy="554868"/>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2180" y="4661492"/>
            <a:ext cx="485533" cy="485533"/>
          </a:xfrm>
          <a:prstGeom prst="rect">
            <a:avLst/>
          </a:prstGeom>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338668" y="1035095"/>
            <a:ext cx="485533" cy="485533"/>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1836" y="2717035"/>
            <a:ext cx="479362" cy="479362"/>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1836" y="2135699"/>
            <a:ext cx="554868" cy="554868"/>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1836" y="1568808"/>
            <a:ext cx="485533" cy="485533"/>
          </a:xfrm>
          <a:prstGeom prst="rect">
            <a:avLst/>
          </a:prstGeom>
        </p:spPr>
      </p:pic>
      <p:sp>
        <p:nvSpPr>
          <p:cNvPr id="25" name="TextBox 24"/>
          <p:cNvSpPr txBox="1"/>
          <p:nvPr/>
        </p:nvSpPr>
        <p:spPr>
          <a:xfrm>
            <a:off x="4447952" y="17847"/>
            <a:ext cx="3296095" cy="461665"/>
          </a:xfrm>
          <a:prstGeom prst="rect">
            <a:avLst/>
          </a:prstGeom>
          <a:noFill/>
        </p:spPr>
        <p:txBody>
          <a:bodyPr wrap="none" rtlCol="0">
            <a:spAutoFit/>
          </a:bodyPr>
          <a:lstStyle/>
          <a:p>
            <a:r>
              <a:rPr lang="en-IN" sz="2400" b="1" dirty="0" smtClean="0">
                <a:solidFill>
                  <a:schemeClr val="accent2"/>
                </a:solidFill>
              </a:rPr>
              <a:t>Columns in each dataset</a:t>
            </a:r>
            <a:endParaRPr lang="en-IN" sz="2400" b="1" dirty="0">
              <a:solidFill>
                <a:schemeClr val="accent2"/>
              </a:solidFill>
            </a:endParaRPr>
          </a:p>
        </p:txBody>
      </p:sp>
      <p:sp>
        <p:nvSpPr>
          <p:cNvPr id="26" name="TextBox 25"/>
          <p:cNvSpPr txBox="1"/>
          <p:nvPr/>
        </p:nvSpPr>
        <p:spPr>
          <a:xfrm>
            <a:off x="7315199" y="5826317"/>
            <a:ext cx="4233980" cy="369332"/>
          </a:xfrm>
          <a:prstGeom prst="rect">
            <a:avLst/>
          </a:prstGeom>
          <a:noFill/>
        </p:spPr>
        <p:txBody>
          <a:bodyPr wrap="none" rtlCol="0">
            <a:spAutoFit/>
          </a:bodyPr>
          <a:lstStyle/>
          <a:p>
            <a:r>
              <a:rPr lang="en-IN" dirty="0" smtClean="0"/>
              <a:t>Country , Subsector, Indicator, Years ,Values</a:t>
            </a:r>
            <a:endParaRPr lang="en-IN" dirty="0"/>
          </a:p>
        </p:txBody>
      </p:sp>
      <p:sp>
        <p:nvSpPr>
          <p:cNvPr id="27" name="TextBox 26"/>
          <p:cNvSpPr txBox="1"/>
          <p:nvPr/>
        </p:nvSpPr>
        <p:spPr>
          <a:xfrm>
            <a:off x="7315199" y="2798518"/>
            <a:ext cx="4153766" cy="369332"/>
          </a:xfrm>
          <a:prstGeom prst="rect">
            <a:avLst/>
          </a:prstGeom>
          <a:noFill/>
        </p:spPr>
        <p:txBody>
          <a:bodyPr wrap="none" rtlCol="0">
            <a:spAutoFit/>
          </a:bodyPr>
          <a:lstStyle/>
          <a:p>
            <a:r>
              <a:rPr lang="en-IN" dirty="0" smtClean="0"/>
              <a:t>Country , Subsector, Product, Years ,Values</a:t>
            </a:r>
            <a:endParaRPr lang="en-IN" dirty="0"/>
          </a:p>
        </p:txBody>
      </p:sp>
      <p:sp>
        <p:nvSpPr>
          <p:cNvPr id="28" name="TextBox 27"/>
          <p:cNvSpPr txBox="1"/>
          <p:nvPr/>
        </p:nvSpPr>
        <p:spPr>
          <a:xfrm>
            <a:off x="1429656" y="5835623"/>
            <a:ext cx="4233980" cy="369332"/>
          </a:xfrm>
          <a:prstGeom prst="rect">
            <a:avLst/>
          </a:prstGeom>
          <a:noFill/>
        </p:spPr>
        <p:txBody>
          <a:bodyPr wrap="none" rtlCol="0">
            <a:spAutoFit/>
          </a:bodyPr>
          <a:lstStyle/>
          <a:p>
            <a:r>
              <a:rPr lang="en-IN" dirty="0" smtClean="0"/>
              <a:t>Country , Subsector, Indicator, Years ,Values</a:t>
            </a:r>
            <a:endParaRPr lang="en-IN" dirty="0"/>
          </a:p>
        </p:txBody>
      </p:sp>
      <p:sp>
        <p:nvSpPr>
          <p:cNvPr id="29" name="TextBox 28"/>
          <p:cNvSpPr txBox="1"/>
          <p:nvPr/>
        </p:nvSpPr>
        <p:spPr>
          <a:xfrm>
            <a:off x="1429656" y="2807824"/>
            <a:ext cx="4153766" cy="369332"/>
          </a:xfrm>
          <a:prstGeom prst="rect">
            <a:avLst/>
          </a:prstGeom>
          <a:noFill/>
        </p:spPr>
        <p:txBody>
          <a:bodyPr wrap="none" rtlCol="0">
            <a:spAutoFit/>
          </a:bodyPr>
          <a:lstStyle/>
          <a:p>
            <a:r>
              <a:rPr lang="en-IN" dirty="0" smtClean="0"/>
              <a:t>Country , Subsector, Product, Years ,Values</a:t>
            </a:r>
            <a:endParaRPr lang="en-IN" dirty="0"/>
          </a:p>
        </p:txBody>
      </p:sp>
      <p:sp>
        <p:nvSpPr>
          <p:cNvPr id="30" name="TextBox 29"/>
          <p:cNvSpPr txBox="1"/>
          <p:nvPr/>
        </p:nvSpPr>
        <p:spPr>
          <a:xfrm>
            <a:off x="7315199" y="5305472"/>
            <a:ext cx="4087273" cy="369332"/>
          </a:xfrm>
          <a:prstGeom prst="rect">
            <a:avLst/>
          </a:prstGeom>
          <a:noFill/>
        </p:spPr>
        <p:txBody>
          <a:bodyPr wrap="none" rtlCol="0">
            <a:spAutoFit/>
          </a:bodyPr>
          <a:lstStyle/>
          <a:p>
            <a:r>
              <a:rPr lang="en-IN" dirty="0" smtClean="0"/>
              <a:t>Country , End Use, Indicator, Years ,Values</a:t>
            </a:r>
            <a:endParaRPr lang="en-IN" dirty="0"/>
          </a:p>
        </p:txBody>
      </p:sp>
      <p:sp>
        <p:nvSpPr>
          <p:cNvPr id="31" name="TextBox 30"/>
          <p:cNvSpPr txBox="1"/>
          <p:nvPr/>
        </p:nvSpPr>
        <p:spPr>
          <a:xfrm>
            <a:off x="7315199" y="2277673"/>
            <a:ext cx="4007059" cy="369332"/>
          </a:xfrm>
          <a:prstGeom prst="rect">
            <a:avLst/>
          </a:prstGeom>
          <a:noFill/>
        </p:spPr>
        <p:txBody>
          <a:bodyPr wrap="none" rtlCol="0">
            <a:spAutoFit/>
          </a:bodyPr>
          <a:lstStyle/>
          <a:p>
            <a:r>
              <a:rPr lang="en-IN" dirty="0" smtClean="0"/>
              <a:t>Country , End Use, Product, Years ,Values</a:t>
            </a:r>
            <a:endParaRPr lang="en-IN" dirty="0"/>
          </a:p>
        </p:txBody>
      </p:sp>
      <p:sp>
        <p:nvSpPr>
          <p:cNvPr id="32" name="TextBox 31"/>
          <p:cNvSpPr txBox="1"/>
          <p:nvPr/>
        </p:nvSpPr>
        <p:spPr>
          <a:xfrm>
            <a:off x="1429656" y="5314778"/>
            <a:ext cx="4087273" cy="369332"/>
          </a:xfrm>
          <a:prstGeom prst="rect">
            <a:avLst/>
          </a:prstGeom>
          <a:noFill/>
        </p:spPr>
        <p:txBody>
          <a:bodyPr wrap="none" rtlCol="0">
            <a:spAutoFit/>
          </a:bodyPr>
          <a:lstStyle/>
          <a:p>
            <a:r>
              <a:rPr lang="en-IN" dirty="0" smtClean="0"/>
              <a:t>Country , End Use, Indicator, Years ,Values</a:t>
            </a:r>
            <a:endParaRPr lang="en-IN" dirty="0"/>
          </a:p>
        </p:txBody>
      </p:sp>
      <p:sp>
        <p:nvSpPr>
          <p:cNvPr id="33" name="TextBox 32"/>
          <p:cNvSpPr txBox="1"/>
          <p:nvPr/>
        </p:nvSpPr>
        <p:spPr>
          <a:xfrm>
            <a:off x="1429656" y="2286979"/>
            <a:ext cx="4007059" cy="369332"/>
          </a:xfrm>
          <a:prstGeom prst="rect">
            <a:avLst/>
          </a:prstGeom>
          <a:noFill/>
        </p:spPr>
        <p:txBody>
          <a:bodyPr wrap="none" rtlCol="0">
            <a:spAutoFit/>
          </a:bodyPr>
          <a:lstStyle/>
          <a:p>
            <a:r>
              <a:rPr lang="en-IN" dirty="0" smtClean="0"/>
              <a:t>Country , End Use, Product, Years ,Values</a:t>
            </a:r>
            <a:endParaRPr lang="en-IN" dirty="0"/>
          </a:p>
        </p:txBody>
      </p:sp>
      <p:sp>
        <p:nvSpPr>
          <p:cNvPr id="34" name="TextBox 33"/>
          <p:cNvSpPr txBox="1"/>
          <p:nvPr/>
        </p:nvSpPr>
        <p:spPr>
          <a:xfrm>
            <a:off x="7315199" y="4703591"/>
            <a:ext cx="4648067" cy="369332"/>
          </a:xfrm>
          <a:prstGeom prst="rect">
            <a:avLst/>
          </a:prstGeom>
          <a:noFill/>
        </p:spPr>
        <p:txBody>
          <a:bodyPr wrap="none" rtlCol="0">
            <a:spAutoFit/>
          </a:bodyPr>
          <a:lstStyle/>
          <a:p>
            <a:r>
              <a:rPr lang="en-IN" dirty="0" smtClean="0"/>
              <a:t>Country , Mode/Vehicle, Indicator, Years ,Values</a:t>
            </a:r>
            <a:endParaRPr lang="en-IN" dirty="0"/>
          </a:p>
        </p:txBody>
      </p:sp>
      <p:sp>
        <p:nvSpPr>
          <p:cNvPr id="35" name="TextBox 34"/>
          <p:cNvSpPr txBox="1"/>
          <p:nvPr/>
        </p:nvSpPr>
        <p:spPr>
          <a:xfrm>
            <a:off x="7315199" y="1675792"/>
            <a:ext cx="4567854" cy="369332"/>
          </a:xfrm>
          <a:prstGeom prst="rect">
            <a:avLst/>
          </a:prstGeom>
          <a:noFill/>
        </p:spPr>
        <p:txBody>
          <a:bodyPr wrap="none" rtlCol="0">
            <a:spAutoFit/>
          </a:bodyPr>
          <a:lstStyle/>
          <a:p>
            <a:r>
              <a:rPr lang="en-IN" dirty="0" smtClean="0"/>
              <a:t>Country , Mode/Vehicle, Product, Years ,Values</a:t>
            </a:r>
            <a:endParaRPr lang="en-IN" dirty="0"/>
          </a:p>
        </p:txBody>
      </p:sp>
      <p:sp>
        <p:nvSpPr>
          <p:cNvPr id="36" name="TextBox 35"/>
          <p:cNvSpPr txBox="1"/>
          <p:nvPr/>
        </p:nvSpPr>
        <p:spPr>
          <a:xfrm>
            <a:off x="1429656" y="4712897"/>
            <a:ext cx="4648067" cy="369332"/>
          </a:xfrm>
          <a:prstGeom prst="rect">
            <a:avLst/>
          </a:prstGeom>
          <a:noFill/>
        </p:spPr>
        <p:txBody>
          <a:bodyPr wrap="none" rtlCol="0">
            <a:spAutoFit/>
          </a:bodyPr>
          <a:lstStyle/>
          <a:p>
            <a:r>
              <a:rPr lang="en-IN" dirty="0" smtClean="0"/>
              <a:t>Country , Mode/Vehicle, Indicator, Years ,Values</a:t>
            </a:r>
            <a:endParaRPr lang="en-IN" dirty="0"/>
          </a:p>
        </p:txBody>
      </p:sp>
      <p:sp>
        <p:nvSpPr>
          <p:cNvPr id="37" name="TextBox 36"/>
          <p:cNvSpPr txBox="1"/>
          <p:nvPr/>
        </p:nvSpPr>
        <p:spPr>
          <a:xfrm>
            <a:off x="1429656" y="1685098"/>
            <a:ext cx="4567854" cy="369332"/>
          </a:xfrm>
          <a:prstGeom prst="rect">
            <a:avLst/>
          </a:prstGeom>
          <a:noFill/>
        </p:spPr>
        <p:txBody>
          <a:bodyPr wrap="none" rtlCol="0">
            <a:spAutoFit/>
          </a:bodyPr>
          <a:lstStyle/>
          <a:p>
            <a:r>
              <a:rPr lang="en-IN" dirty="0" smtClean="0"/>
              <a:t>Country , Mode/Vehicle, Product, Years ,Values</a:t>
            </a:r>
            <a:endParaRPr lang="en-IN" dirty="0"/>
          </a:p>
        </p:txBody>
      </p:sp>
      <p:sp>
        <p:nvSpPr>
          <p:cNvPr id="38" name="TextBox 37"/>
          <p:cNvSpPr txBox="1"/>
          <p:nvPr/>
        </p:nvSpPr>
        <p:spPr>
          <a:xfrm>
            <a:off x="7315199" y="4182746"/>
            <a:ext cx="4087273" cy="369332"/>
          </a:xfrm>
          <a:prstGeom prst="rect">
            <a:avLst/>
          </a:prstGeom>
          <a:noFill/>
        </p:spPr>
        <p:txBody>
          <a:bodyPr wrap="none" rtlCol="0">
            <a:spAutoFit/>
          </a:bodyPr>
          <a:lstStyle/>
          <a:p>
            <a:r>
              <a:rPr lang="en-IN" dirty="0" smtClean="0"/>
              <a:t>Country , End Use, Indicator, Years ,Values</a:t>
            </a:r>
            <a:endParaRPr lang="en-IN" dirty="0"/>
          </a:p>
        </p:txBody>
      </p:sp>
      <p:sp>
        <p:nvSpPr>
          <p:cNvPr id="39" name="TextBox 38"/>
          <p:cNvSpPr txBox="1"/>
          <p:nvPr/>
        </p:nvSpPr>
        <p:spPr>
          <a:xfrm>
            <a:off x="7315199" y="1154947"/>
            <a:ext cx="4007059" cy="369332"/>
          </a:xfrm>
          <a:prstGeom prst="rect">
            <a:avLst/>
          </a:prstGeom>
          <a:noFill/>
        </p:spPr>
        <p:txBody>
          <a:bodyPr wrap="none" rtlCol="0">
            <a:spAutoFit/>
          </a:bodyPr>
          <a:lstStyle/>
          <a:p>
            <a:r>
              <a:rPr lang="en-IN" dirty="0" smtClean="0"/>
              <a:t>Country , End Use, Product, Years ,Values</a:t>
            </a:r>
            <a:endParaRPr lang="en-IN" dirty="0"/>
          </a:p>
        </p:txBody>
      </p:sp>
      <p:sp>
        <p:nvSpPr>
          <p:cNvPr id="40" name="TextBox 39"/>
          <p:cNvSpPr txBox="1"/>
          <p:nvPr/>
        </p:nvSpPr>
        <p:spPr>
          <a:xfrm>
            <a:off x="1429656" y="4192052"/>
            <a:ext cx="4087273" cy="369332"/>
          </a:xfrm>
          <a:prstGeom prst="rect">
            <a:avLst/>
          </a:prstGeom>
          <a:noFill/>
        </p:spPr>
        <p:txBody>
          <a:bodyPr wrap="none" rtlCol="0">
            <a:spAutoFit/>
          </a:bodyPr>
          <a:lstStyle/>
          <a:p>
            <a:r>
              <a:rPr lang="en-IN" dirty="0" smtClean="0"/>
              <a:t>Country , End Use, Indicator, Years ,Values</a:t>
            </a:r>
            <a:endParaRPr lang="en-IN" dirty="0"/>
          </a:p>
        </p:txBody>
      </p:sp>
      <p:sp>
        <p:nvSpPr>
          <p:cNvPr id="41" name="TextBox 40"/>
          <p:cNvSpPr txBox="1"/>
          <p:nvPr/>
        </p:nvSpPr>
        <p:spPr>
          <a:xfrm>
            <a:off x="1429656" y="1164253"/>
            <a:ext cx="4007059" cy="369332"/>
          </a:xfrm>
          <a:prstGeom prst="rect">
            <a:avLst/>
          </a:prstGeom>
          <a:noFill/>
        </p:spPr>
        <p:txBody>
          <a:bodyPr wrap="none" rtlCol="0">
            <a:spAutoFit/>
          </a:bodyPr>
          <a:lstStyle/>
          <a:p>
            <a:r>
              <a:rPr lang="en-IN" dirty="0" smtClean="0"/>
              <a:t>Country , End Use, Product, Years ,Values</a:t>
            </a:r>
            <a:endParaRPr lang="en-IN" dirty="0"/>
          </a:p>
        </p:txBody>
      </p:sp>
    </p:spTree>
    <p:extLst>
      <p:ext uri="{BB962C8B-B14F-4D97-AF65-F5344CB8AC3E}">
        <p14:creationId xmlns:p14="http://schemas.microsoft.com/office/powerpoint/2010/main" val="320436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13714"/>
            <a:ext cx="12192000" cy="54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p:cNvSpPr txBox="1">
            <a:spLocks/>
          </p:cNvSpPr>
          <p:nvPr/>
        </p:nvSpPr>
        <p:spPr>
          <a:xfrm>
            <a:off x="838200" y="864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smtClean="0">
                <a:solidFill>
                  <a:schemeClr val="accent2"/>
                </a:solidFill>
                <a:latin typeface="Times New Roman" panose="02020603050405020304" pitchFamily="18" charset="0"/>
                <a:cs typeface="Times New Roman" panose="02020603050405020304" pitchFamily="18" charset="0"/>
              </a:rPr>
              <a:t>Steps performed in PowerBI:</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838200" y="1411967"/>
            <a:ext cx="10515600" cy="4351338"/>
          </a:xfrm>
        </p:spPr>
        <p:txBody>
          <a:bodyPr>
            <a:normAutofit lnSpcReduction="10000"/>
          </a:bodyPr>
          <a:lstStyle/>
          <a:p>
            <a:r>
              <a:rPr lang="en-IN" dirty="0" smtClean="0"/>
              <a:t>We loaded all the 16 datasets and country dim table csv into </a:t>
            </a:r>
            <a:r>
              <a:rPr lang="en-IN" dirty="0" err="1" smtClean="0"/>
              <a:t>powerbi</a:t>
            </a:r>
            <a:r>
              <a:rPr lang="en-IN" dirty="0" smtClean="0"/>
              <a:t>.</a:t>
            </a:r>
          </a:p>
          <a:p>
            <a:r>
              <a:rPr lang="en-IN" dirty="0" smtClean="0"/>
              <a:t>Used first row as header, converted the columns into correct data types as required.</a:t>
            </a:r>
          </a:p>
          <a:p>
            <a:r>
              <a:rPr lang="en-IN" dirty="0" smtClean="0"/>
              <a:t>For each sheet we made new measure i.e. the average value.</a:t>
            </a:r>
          </a:p>
          <a:p>
            <a:r>
              <a:rPr lang="en-IN" dirty="0" smtClean="0"/>
              <a:t>Plotted the data of all countries on map with bubble size based on average value. </a:t>
            </a:r>
          </a:p>
          <a:p>
            <a:r>
              <a:rPr lang="en-IN" dirty="0" smtClean="0"/>
              <a:t>Added functionalities to filter the data by year, subsector/ product/ vehicle type as applicable for the dataset.</a:t>
            </a:r>
          </a:p>
          <a:p>
            <a:r>
              <a:rPr lang="en-IN" dirty="0" smtClean="0"/>
              <a:t>We can also find the min and max countries with corresponding values, sector and measures.</a:t>
            </a:r>
            <a:endParaRPr lang="en-IN" dirty="0"/>
          </a:p>
        </p:txBody>
      </p:sp>
    </p:spTree>
    <p:extLst>
      <p:ext uri="{BB962C8B-B14F-4D97-AF65-F5344CB8AC3E}">
        <p14:creationId xmlns:p14="http://schemas.microsoft.com/office/powerpoint/2010/main" val="241810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13714"/>
            <a:ext cx="12192000" cy="54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Click or hover on the map or the bubble to see the country name, and value </a:t>
            </a:r>
            <a:endParaRPr lang="en-IN" dirty="0"/>
          </a:p>
        </p:txBody>
      </p:sp>
      <p:pic>
        <p:nvPicPr>
          <p:cNvPr id="5" name="Picture 4"/>
          <p:cNvPicPr>
            <a:picLocks noChangeAspect="1"/>
          </p:cNvPicPr>
          <p:nvPr/>
        </p:nvPicPr>
        <p:blipFill>
          <a:blip r:embed="rId2"/>
          <a:stretch>
            <a:fillRect/>
          </a:stretch>
        </p:blipFill>
        <p:spPr>
          <a:xfrm>
            <a:off x="144689" y="1052512"/>
            <a:ext cx="8477250" cy="4752975"/>
          </a:xfrm>
          <a:prstGeom prst="rect">
            <a:avLst/>
          </a:prstGeom>
        </p:spPr>
      </p:pic>
      <p:sp>
        <p:nvSpPr>
          <p:cNvPr id="6" name="TextBox 5"/>
          <p:cNvSpPr txBox="1"/>
          <p:nvPr/>
        </p:nvSpPr>
        <p:spPr>
          <a:xfrm>
            <a:off x="4078514" y="261257"/>
            <a:ext cx="4870821" cy="461665"/>
          </a:xfrm>
          <a:prstGeom prst="rect">
            <a:avLst/>
          </a:prstGeom>
          <a:noFill/>
        </p:spPr>
        <p:txBody>
          <a:bodyPr wrap="none" rtlCol="0">
            <a:spAutoFit/>
          </a:bodyPr>
          <a:lstStyle/>
          <a:p>
            <a:r>
              <a:rPr lang="en-IN" sz="2400" b="1" dirty="0" smtClean="0">
                <a:solidFill>
                  <a:schemeClr val="accent2"/>
                </a:solidFill>
              </a:rPr>
              <a:t>Sample picture from PowerBI report </a:t>
            </a:r>
            <a:endParaRPr lang="en-IN" sz="2400" b="1" dirty="0">
              <a:solidFill>
                <a:schemeClr val="accent2"/>
              </a:solidFill>
            </a:endParaRPr>
          </a:p>
        </p:txBody>
      </p:sp>
      <p:sp>
        <p:nvSpPr>
          <p:cNvPr id="7" name="TextBox 6"/>
          <p:cNvSpPr txBox="1"/>
          <p:nvPr/>
        </p:nvSpPr>
        <p:spPr>
          <a:xfrm>
            <a:off x="301497" y="5874934"/>
            <a:ext cx="11589006" cy="369332"/>
          </a:xfrm>
          <a:prstGeom prst="rect">
            <a:avLst/>
          </a:prstGeom>
          <a:noFill/>
        </p:spPr>
        <p:txBody>
          <a:bodyPr wrap="none" rtlCol="0">
            <a:spAutoFit/>
          </a:bodyPr>
          <a:lstStyle/>
          <a:p>
            <a:r>
              <a:rPr lang="en-IN" dirty="0" smtClean="0"/>
              <a:t>From the above image we can see that there are  53 countries data for all the years together in Industry Carbon Indicators </a:t>
            </a:r>
            <a:endParaRPr lang="en-IN" dirty="0"/>
          </a:p>
        </p:txBody>
      </p:sp>
      <p:sp>
        <p:nvSpPr>
          <p:cNvPr id="8" name="TextBox 7"/>
          <p:cNvSpPr txBox="1"/>
          <p:nvPr/>
        </p:nvSpPr>
        <p:spPr>
          <a:xfrm>
            <a:off x="8801821" y="1373503"/>
            <a:ext cx="3235281" cy="4247317"/>
          </a:xfrm>
          <a:prstGeom prst="rect">
            <a:avLst/>
          </a:prstGeom>
          <a:noFill/>
        </p:spPr>
        <p:txBody>
          <a:bodyPr wrap="square" rtlCol="0">
            <a:spAutoFit/>
          </a:bodyPr>
          <a:lstStyle/>
          <a:p>
            <a:r>
              <a:rPr lang="en-IN" dirty="0" smtClean="0"/>
              <a:t>Year : </a:t>
            </a:r>
          </a:p>
          <a:p>
            <a:r>
              <a:rPr lang="en-IN" dirty="0" smtClean="0"/>
              <a:t>From the dropdown we can select particular or multiple years and find relevant data. </a:t>
            </a:r>
          </a:p>
          <a:p>
            <a:endParaRPr lang="en-IN" dirty="0"/>
          </a:p>
          <a:p>
            <a:r>
              <a:rPr lang="en-IN" dirty="0" smtClean="0"/>
              <a:t>Sub sector: </a:t>
            </a:r>
          </a:p>
          <a:p>
            <a:r>
              <a:rPr lang="en-IN" dirty="0" smtClean="0"/>
              <a:t>We can also filter based on the required subsector </a:t>
            </a:r>
          </a:p>
          <a:p>
            <a:endParaRPr lang="en-IN" dirty="0"/>
          </a:p>
          <a:p>
            <a:r>
              <a:rPr lang="en-IN" dirty="0" smtClean="0"/>
              <a:t>Min/Max Country: </a:t>
            </a:r>
          </a:p>
          <a:p>
            <a:r>
              <a:rPr lang="en-IN" dirty="0" smtClean="0"/>
              <a:t>Will display the country name and value as per the filtered conditions</a:t>
            </a:r>
          </a:p>
          <a:p>
            <a:endParaRPr lang="en-IN" dirty="0" smtClean="0"/>
          </a:p>
          <a:p>
            <a:r>
              <a:rPr lang="en-IN" dirty="0" smtClean="0"/>
              <a:t> </a:t>
            </a:r>
            <a:endParaRPr lang="en-IN" dirty="0"/>
          </a:p>
        </p:txBody>
      </p:sp>
      <p:cxnSp>
        <p:nvCxnSpPr>
          <p:cNvPr id="10" name="Straight Arrow Connector 9"/>
          <p:cNvCxnSpPr/>
          <p:nvPr/>
        </p:nvCxnSpPr>
        <p:spPr>
          <a:xfrm flipV="1">
            <a:off x="8352116" y="882497"/>
            <a:ext cx="899410" cy="373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497173" y="796192"/>
            <a:ext cx="899410" cy="373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9308892" y="700846"/>
            <a:ext cx="2263505" cy="369332"/>
          </a:xfrm>
          <a:prstGeom prst="rect">
            <a:avLst/>
          </a:prstGeom>
          <a:noFill/>
        </p:spPr>
        <p:txBody>
          <a:bodyPr wrap="none" rtlCol="0">
            <a:spAutoFit/>
          </a:bodyPr>
          <a:lstStyle/>
          <a:p>
            <a:r>
              <a:rPr lang="en-IN" dirty="0" smtClean="0"/>
              <a:t>Button to Reset Filters</a:t>
            </a:r>
            <a:endParaRPr lang="en-IN" dirty="0"/>
          </a:p>
        </p:txBody>
      </p:sp>
      <p:sp>
        <p:nvSpPr>
          <p:cNvPr id="13" name="TextBox 12"/>
          <p:cNvSpPr txBox="1"/>
          <p:nvPr/>
        </p:nvSpPr>
        <p:spPr>
          <a:xfrm>
            <a:off x="1396583" y="435717"/>
            <a:ext cx="1657441" cy="646331"/>
          </a:xfrm>
          <a:prstGeom prst="rect">
            <a:avLst/>
          </a:prstGeom>
          <a:noFill/>
        </p:spPr>
        <p:txBody>
          <a:bodyPr wrap="none" rtlCol="0">
            <a:spAutoFit/>
          </a:bodyPr>
          <a:lstStyle/>
          <a:p>
            <a:r>
              <a:rPr lang="en-IN" dirty="0" smtClean="0"/>
              <a:t>Button to go to </a:t>
            </a:r>
          </a:p>
          <a:p>
            <a:r>
              <a:rPr lang="en-IN" dirty="0" smtClean="0"/>
              <a:t>Home Page</a:t>
            </a:r>
            <a:endParaRPr lang="en-IN" dirty="0"/>
          </a:p>
        </p:txBody>
      </p:sp>
    </p:spTree>
    <p:extLst>
      <p:ext uri="{BB962C8B-B14F-4D97-AF65-F5344CB8AC3E}">
        <p14:creationId xmlns:p14="http://schemas.microsoft.com/office/powerpoint/2010/main" val="383398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13714"/>
            <a:ext cx="12192000" cy="54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pic>
        <p:nvPicPr>
          <p:cNvPr id="5" name="Picture 4"/>
          <p:cNvPicPr>
            <a:picLocks noChangeAspect="1"/>
          </p:cNvPicPr>
          <p:nvPr/>
        </p:nvPicPr>
        <p:blipFill>
          <a:blip r:embed="rId2"/>
          <a:stretch>
            <a:fillRect/>
          </a:stretch>
        </p:blipFill>
        <p:spPr>
          <a:xfrm>
            <a:off x="1" y="584616"/>
            <a:ext cx="8604354" cy="5336498"/>
          </a:xfrm>
          <a:prstGeom prst="rect">
            <a:avLst/>
          </a:prstGeom>
        </p:spPr>
      </p:pic>
      <p:sp>
        <p:nvSpPr>
          <p:cNvPr id="6" name="TextBox 5"/>
          <p:cNvSpPr txBox="1"/>
          <p:nvPr/>
        </p:nvSpPr>
        <p:spPr>
          <a:xfrm>
            <a:off x="8801821" y="1373503"/>
            <a:ext cx="3235281" cy="4524315"/>
          </a:xfrm>
          <a:prstGeom prst="rect">
            <a:avLst/>
          </a:prstGeom>
          <a:noFill/>
        </p:spPr>
        <p:txBody>
          <a:bodyPr wrap="square" rtlCol="0">
            <a:spAutoFit/>
          </a:bodyPr>
          <a:lstStyle/>
          <a:p>
            <a:r>
              <a:rPr lang="en-IN" dirty="0" smtClean="0"/>
              <a:t>From this plot we can see how are the values of each measure</a:t>
            </a:r>
          </a:p>
          <a:p>
            <a:r>
              <a:rPr lang="en-IN" dirty="0" smtClean="0"/>
              <a:t>Carbon/Energy Indicators , Energy, Emissions average value for different years by different sectors. </a:t>
            </a:r>
          </a:p>
          <a:p>
            <a:endParaRPr lang="en-IN" dirty="0"/>
          </a:p>
          <a:p>
            <a:r>
              <a:rPr lang="en-IN" dirty="0" smtClean="0"/>
              <a:t>We can filter out by country wise and look into these factors and finally decide or conclude weather it’s a good choice or not to work or  establish plants for manufacturing EV vehicles etc. </a:t>
            </a:r>
          </a:p>
          <a:p>
            <a:endParaRPr lang="en-IN" dirty="0" smtClean="0"/>
          </a:p>
          <a:p>
            <a:r>
              <a:rPr lang="en-IN" dirty="0" smtClean="0"/>
              <a:t> </a:t>
            </a:r>
            <a:endParaRPr lang="en-IN" dirty="0"/>
          </a:p>
        </p:txBody>
      </p:sp>
    </p:spTree>
    <p:extLst>
      <p:ext uri="{BB962C8B-B14F-4D97-AF65-F5344CB8AC3E}">
        <p14:creationId xmlns:p14="http://schemas.microsoft.com/office/powerpoint/2010/main" val="2089046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741</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Project Steps:</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2023-03-03T19:00:46Z</dcterms:created>
  <dcterms:modified xsi:type="dcterms:W3CDTF">2023-03-03T20:53:51Z</dcterms:modified>
</cp:coreProperties>
</file>