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60" r:id="rId2"/>
    <p:sldMasterId id="2147483661" r:id="rId3"/>
    <p:sldMasterId id="2147483662" r:id="rId4"/>
    <p:sldMasterId id="2147483831" r:id="rId5"/>
    <p:sldMasterId id="2147483843" r:id="rId6"/>
  </p:sldMasterIdLst>
  <p:notesMasterIdLst>
    <p:notesMasterId r:id="rId38"/>
  </p:notesMasterIdLst>
  <p:handoutMasterIdLst>
    <p:handoutMasterId r:id="rId39"/>
  </p:handoutMasterIdLst>
  <p:sldIdLst>
    <p:sldId id="359" r:id="rId7"/>
    <p:sldId id="365" r:id="rId8"/>
    <p:sldId id="364" r:id="rId9"/>
    <p:sldId id="360" r:id="rId10"/>
    <p:sldId id="361" r:id="rId11"/>
    <p:sldId id="330" r:id="rId12"/>
    <p:sldId id="349" r:id="rId13"/>
    <p:sldId id="352" r:id="rId14"/>
    <p:sldId id="353" r:id="rId15"/>
    <p:sldId id="354" r:id="rId16"/>
    <p:sldId id="356" r:id="rId17"/>
    <p:sldId id="357" r:id="rId18"/>
    <p:sldId id="334" r:id="rId19"/>
    <p:sldId id="335" r:id="rId20"/>
    <p:sldId id="336" r:id="rId21"/>
    <p:sldId id="321" r:id="rId22"/>
    <p:sldId id="324" r:id="rId23"/>
    <p:sldId id="327" r:id="rId24"/>
    <p:sldId id="337" r:id="rId25"/>
    <p:sldId id="345" r:id="rId26"/>
    <p:sldId id="346" r:id="rId27"/>
    <p:sldId id="347" r:id="rId28"/>
    <p:sldId id="339" r:id="rId29"/>
    <p:sldId id="340" r:id="rId30"/>
    <p:sldId id="341" r:id="rId31"/>
    <p:sldId id="363" r:id="rId32"/>
    <p:sldId id="343" r:id="rId33"/>
    <p:sldId id="344" r:id="rId34"/>
    <p:sldId id="362" r:id="rId35"/>
    <p:sldId id="338" r:id="rId36"/>
    <p:sldId id="29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3A4EC-E725-42EE-B563-D12908FD334F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DEF10-77C9-45F4-AB10-7358884E86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84825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04BCB-9662-4DD1-AFE8-EB950CB0F882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8D739-165B-4D29-9DE6-9D53C9FF8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47797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402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7115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113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04" name="Picture 8" descr="M62GMIS004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3650" y="1446213"/>
            <a:ext cx="7772400" cy="1470025"/>
          </a:xfrm>
          <a:ln/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49450" y="3201988"/>
            <a:ext cx="6400800" cy="1752600"/>
          </a:xfrm>
          <a:ln/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2105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1358900" y="6340475"/>
            <a:ext cx="2133600" cy="2571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32106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736975" y="6340475"/>
            <a:ext cx="2895600" cy="2571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32107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77050" y="6340475"/>
            <a:ext cx="2133600" cy="2571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5BD90A-8682-43DB-9CBD-7AF13B4815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/>
      <p:bldP spid="13209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2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2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6E985-EA08-400A-BF9C-6EC1B8EDB2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3900" y="439738"/>
            <a:ext cx="1962150" cy="5894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450" y="439738"/>
            <a:ext cx="5734050" cy="5894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D02C-2AE5-4B42-9E66-E96A8D508E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CBFED-A698-4D9C-A1BE-037F0888C7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5FB14-E628-4F5E-83F7-C378039B71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32705-6974-4CDC-81C9-5B5617511C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450" y="1052513"/>
            <a:ext cx="3848100" cy="5281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7950" y="1052513"/>
            <a:ext cx="3848100" cy="5281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01562-49F1-4F16-B661-C512149B89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88E36-1548-4E7D-8E3B-24593C46BE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5B60-CB0D-4DF9-9A03-BDD896C2E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D1D80-6C05-4EDA-8F0E-F381CA4ED0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8E9E-760A-4D41-87C2-C507B76461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05451-7AF7-485E-A3A2-2AFBAD30BF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CBA03-70AE-435D-975A-0F84141A97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BDFE2-D7CC-4DBC-91E8-404D320416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3900" y="439738"/>
            <a:ext cx="1962150" cy="5894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450" y="439738"/>
            <a:ext cx="5734050" cy="5894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1B7C1-5B67-4CD1-AE5F-480DAABF66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7D7849-6170-4F17-9B13-1E85B402F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3FA4F-39D1-46F5-A312-C5AE889DFA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517F9-DD1D-426E-93DF-3C58779600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450" y="1052513"/>
            <a:ext cx="3848100" cy="5281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7950" y="1052513"/>
            <a:ext cx="3848100" cy="5281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528A6-7792-4AED-B3C2-596D1B51DD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8BD76-CB3F-43D1-84DA-2BFFAC3D9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241A3-DD39-4A73-95DB-C96F4620E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7E542-B675-4C04-8E16-38B914D4AE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4DEE9-0A03-4052-BD26-C10ECD51B4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8A7F3-D496-4F4E-8859-79ABD9B0C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985F8-05C2-4616-9516-5416B5F986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CD002-AA47-42F1-A895-FE711FEFD5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3900" y="439738"/>
            <a:ext cx="1962150" cy="5894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450" y="439738"/>
            <a:ext cx="5734050" cy="5894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D6554-0B55-4097-A988-4A236A229A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450" y="1052513"/>
            <a:ext cx="3848100" cy="5281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7950" y="1052513"/>
            <a:ext cx="3848100" cy="5281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1EAD8-436F-4590-A233-C1BD79E55A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04" name="Picture 8" descr="M62GMIS004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3650" y="1446213"/>
            <a:ext cx="7772400" cy="1470025"/>
          </a:xfrm>
          <a:ln/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49450" y="3201988"/>
            <a:ext cx="6400800" cy="1752600"/>
          </a:xfrm>
          <a:ln/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2105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1358900" y="6340475"/>
            <a:ext cx="2133600" cy="2571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2106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736975" y="6340475"/>
            <a:ext cx="2895600" cy="2571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2107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77050" y="6340475"/>
            <a:ext cx="2133600" cy="2571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5BD90A-8682-43DB-9CBD-7AF13B48155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43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/>
      <p:bldP spid="13209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2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2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05451-7AF7-485E-A3A2-2AFBAD30BF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46042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4DEE9-0A03-4052-BD26-C10ECD51B44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7338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450" y="1052513"/>
            <a:ext cx="3848100" cy="5281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7950" y="1052513"/>
            <a:ext cx="3848100" cy="5281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1EAD8-436F-4590-A233-C1BD79E55A7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86587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022B3-B2DF-4B06-85E3-D23A44643E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43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022B3-B2DF-4B06-85E3-D23A44643E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CB8A8-461D-4F9C-AEC9-83B9E4D043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11802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92510-3B72-471C-B045-8E306A0F07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28456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EE3D7-8672-40AC-BE39-622A1CD4DAE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84453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AB25F-0833-47D0-BCD6-E8C7CBD0CF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19070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6E985-EA08-400A-BF9C-6EC1B8EDB2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7400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3900" y="439738"/>
            <a:ext cx="1962150" cy="5894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450" y="439738"/>
            <a:ext cx="5734050" cy="5894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D02C-2AE5-4B42-9E66-E96A8D508E9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11984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D90A-8682-43DB-9CBD-7AF13B48155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972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5451-7AF7-485E-A3A2-2AFBAD30BF7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6802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EE9-0A03-4052-BD26-C10ECD51B44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2223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EAD8-436F-4590-A233-C1BD79E55A7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786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CB8A8-461D-4F9C-AEC9-83B9E4D043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22B3-B2DF-4B06-85E3-D23A44643E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1358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B8A8-461D-4F9C-AEC9-83B9E4D043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6757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510-3B72-471C-B045-8E306A0F07A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85923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3D7-8672-40AC-BE39-622A1CD4DAE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039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B25F-0833-47D0-BCD6-E8C7CBD0CF2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399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E985-EA08-400A-BF9C-6EC1B8EDB24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6929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D02C-2AE5-4B42-9E66-E96A8D508E9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1867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D19B829-C7F5-4AC1-967C-4CA3CB2B6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25714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27C5173-3D40-4FAE-80BD-EC085DE4AC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62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92510-3B72-471C-B045-8E306A0F07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EE3D7-8672-40AC-BE39-622A1CD4DA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AB25F-0833-47D0-BCD6-E8C7CBD0CF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18" Type="http://schemas.openxmlformats.org/officeDocument/2006/relationships/hyperlink" Target="http://www.m62.net/powerpoint-slides/" TargetMode="Externa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35.xml"/><Relationship Id="rId16" Type="http://schemas.openxmlformats.org/officeDocument/2006/relationships/hyperlink" Target="http://www.m62.net/presentation-theory/bullet-points-dont-work/beyond-bullet-points/" TargetMode="External"/><Relationship Id="rId20" Type="http://schemas.openxmlformats.org/officeDocument/2006/relationships/hyperlink" Target="http://www.m62.net/powerpoint-training/" TargetMode="Externa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hyperlink" Target="http://www.m62.net/" TargetMode="External"/><Relationship Id="rId22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61" name="Picture 13" descr="M62GMIS00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30060" name="Picture 12" descr="M62GMIS004-titleba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33475" y="358775"/>
            <a:ext cx="8010525" cy="609600"/>
          </a:xfrm>
          <a:prstGeom prst="rect">
            <a:avLst/>
          </a:prstGeom>
          <a:noFill/>
        </p:spPr>
      </p:pic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4925" y="439738"/>
            <a:ext cx="7731125" cy="468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052513"/>
            <a:ext cx="7848600" cy="5281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0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8900" y="6484938"/>
            <a:ext cx="2133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0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6975" y="6484938"/>
            <a:ext cx="2895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00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484938"/>
            <a:ext cx="2133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E36C6E-FA44-4263-B4FE-78A28FBA82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  <p:bldP spid="13005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3005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005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005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005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00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 descr="M62GMIS00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60771" name="Picture 3" descr="M62GMIS004-titleba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33475" y="358775"/>
            <a:ext cx="8010525" cy="609600"/>
          </a:xfrm>
          <a:prstGeom prst="rect">
            <a:avLst/>
          </a:prstGeom>
          <a:noFill/>
        </p:spPr>
      </p:pic>
      <p:sp>
        <p:nvSpPr>
          <p:cNvPr id="1607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04925" y="439738"/>
            <a:ext cx="7731125" cy="468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052513"/>
            <a:ext cx="7848600" cy="5281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8900" y="6484938"/>
            <a:ext cx="2133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6975" y="6484938"/>
            <a:ext cx="2895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60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484938"/>
            <a:ext cx="2133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593E4C-751D-403E-BD1B-E25FD24580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8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8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0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077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0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077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0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077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0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077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0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077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 descr="M62GMIS00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04925" y="439738"/>
            <a:ext cx="7731125" cy="468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052513"/>
            <a:ext cx="7848600" cy="5281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8900" y="6484938"/>
            <a:ext cx="2133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6975" y="6484938"/>
            <a:ext cx="2895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628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484938"/>
            <a:ext cx="2133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C0F9FC-6938-4345-9D04-93B58B34C5A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8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8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2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2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/>
      <p:bldP spid="1628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-93663" y="6453188"/>
            <a:ext cx="8532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/>
            <a:r>
              <a:rPr lang="en-US" sz="1200">
                <a:solidFill>
                  <a:srgbClr val="4D4D4D"/>
                </a:solidFill>
                <a:latin typeface="Neo Sans" pitchFamily="34" charset="0"/>
              </a:rPr>
              <a:t>m62 visualcommunications is the global leader in presentation effectiveness, from offices in the UK, USA, and Singapore</a:t>
            </a:r>
          </a:p>
        </p:txBody>
      </p:sp>
      <p:pic>
        <p:nvPicPr>
          <p:cNvPr id="168964" name="Picture 4" descr="m62-logo">
            <a:hlinkClick r:id="rId14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502650" y="6484938"/>
            <a:ext cx="381000" cy="257175"/>
          </a:xfrm>
          <a:prstGeom prst="rect">
            <a:avLst/>
          </a:prstGeom>
          <a:noFill/>
        </p:spPr>
      </p:pic>
      <p:pic>
        <p:nvPicPr>
          <p:cNvPr id="168965" name="Picture 5" descr="1">
            <a:hlinkClick r:id="rId16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60350" y="777875"/>
            <a:ext cx="2000250" cy="1457325"/>
          </a:xfrm>
          <a:prstGeom prst="rect">
            <a:avLst/>
          </a:prstGeom>
          <a:noFill/>
        </p:spPr>
      </p:pic>
      <p:pic>
        <p:nvPicPr>
          <p:cNvPr id="168966" name="Picture 6" descr="2">
            <a:hlinkClick r:id="rId18"/>
          </p:cNvPr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87338" y="2673350"/>
            <a:ext cx="2000250" cy="1457325"/>
          </a:xfrm>
          <a:prstGeom prst="rect">
            <a:avLst/>
          </a:prstGeom>
          <a:noFill/>
        </p:spPr>
      </p:pic>
      <p:pic>
        <p:nvPicPr>
          <p:cNvPr id="168967" name="Picture 7" descr="3">
            <a:hlinkClick r:id="rId20"/>
          </p:cNvPr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287338" y="4568825"/>
            <a:ext cx="2000250" cy="1457325"/>
          </a:xfrm>
          <a:prstGeom prst="rect">
            <a:avLst/>
          </a:prstGeom>
          <a:noFill/>
        </p:spPr>
      </p:pic>
      <p:sp>
        <p:nvSpPr>
          <p:cNvPr id="168968" name="Text Box 8">
            <a:hlinkClick r:id="rId16"/>
          </p:cNvPr>
          <p:cNvSpPr txBox="1">
            <a:spLocks noChangeArrowheads="1"/>
          </p:cNvSpPr>
          <p:nvPr/>
        </p:nvSpPr>
        <p:spPr bwMode="auto">
          <a:xfrm>
            <a:off x="379413" y="2290763"/>
            <a:ext cx="1636712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r>
              <a:rPr lang="en-US" sz="1400">
                <a:solidFill>
                  <a:srgbClr val="135971"/>
                </a:solidFill>
                <a:latin typeface="Neo Sans" pitchFamily="34" charset="0"/>
              </a:rPr>
              <a:t>Beyond Bullet Points</a:t>
            </a:r>
          </a:p>
        </p:txBody>
      </p:sp>
      <p:sp>
        <p:nvSpPr>
          <p:cNvPr id="168969" name="Text Box 9">
            <a:hlinkClick r:id="rId18"/>
          </p:cNvPr>
          <p:cNvSpPr txBox="1">
            <a:spLocks noChangeArrowheads="1"/>
          </p:cNvSpPr>
          <p:nvPr/>
        </p:nvSpPr>
        <p:spPr bwMode="auto">
          <a:xfrm>
            <a:off x="379413" y="4189413"/>
            <a:ext cx="1417637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r>
              <a:rPr lang="en-US" sz="1400">
                <a:solidFill>
                  <a:srgbClr val="135971"/>
                </a:solidFill>
                <a:latin typeface="Neo Sans" pitchFamily="34" charset="0"/>
              </a:rPr>
              <a:t>PowerPoint Slides</a:t>
            </a:r>
          </a:p>
        </p:txBody>
      </p:sp>
      <p:sp>
        <p:nvSpPr>
          <p:cNvPr id="168970" name="Text Box 10">
            <a:hlinkClick r:id="rId20"/>
          </p:cNvPr>
          <p:cNvSpPr txBox="1">
            <a:spLocks noChangeArrowheads="1"/>
          </p:cNvSpPr>
          <p:nvPr/>
        </p:nvSpPr>
        <p:spPr bwMode="auto">
          <a:xfrm>
            <a:off x="379413" y="6084888"/>
            <a:ext cx="1598612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r>
              <a:rPr lang="en-US" sz="1400">
                <a:solidFill>
                  <a:srgbClr val="135971"/>
                </a:solidFill>
                <a:latin typeface="Neo Sans" pitchFamily="34" charset="0"/>
              </a:rPr>
              <a:t>PowerPoint Training</a:t>
            </a:r>
          </a:p>
        </p:txBody>
      </p:sp>
      <p:pic>
        <p:nvPicPr>
          <p:cNvPr id="168971" name="Picture 11" descr="bg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2520950" y="777875"/>
            <a:ext cx="6362700" cy="5248275"/>
          </a:xfrm>
          <a:prstGeom prst="rect">
            <a:avLst/>
          </a:prstGeom>
          <a:noFill/>
        </p:spPr>
      </p:pic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28575" y="188913"/>
            <a:ext cx="91154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100">
                <a:solidFill>
                  <a:srgbClr val="333333"/>
                </a:solidFill>
                <a:latin typeface="Neo Sans" pitchFamily="34" charset="0"/>
              </a:rPr>
              <a:t>It’s not the </a:t>
            </a:r>
            <a:r>
              <a:rPr lang="en-US" sz="2100" b="1">
                <a:solidFill>
                  <a:srgbClr val="333333"/>
                </a:solidFill>
                <a:latin typeface="Neo Sans" pitchFamily="34" charset="0"/>
              </a:rPr>
              <a:t>design</a:t>
            </a:r>
            <a:r>
              <a:rPr lang="en-US" sz="2100">
                <a:solidFill>
                  <a:srgbClr val="333333"/>
                </a:solidFill>
                <a:latin typeface="Neo Sans" pitchFamily="34" charset="0"/>
              </a:rPr>
              <a:t> of your template, it’s what you </a:t>
            </a:r>
            <a:r>
              <a:rPr lang="en-US" sz="2100" b="1">
                <a:solidFill>
                  <a:srgbClr val="333333"/>
                </a:solidFill>
                <a:latin typeface="Neo Sans" pitchFamily="34" charset="0"/>
              </a:rPr>
              <a:t>do with it</a:t>
            </a:r>
            <a:r>
              <a:rPr lang="en-US" sz="2100">
                <a:solidFill>
                  <a:srgbClr val="333333"/>
                </a:solidFill>
                <a:latin typeface="Neo Sans" pitchFamily="34" charset="0"/>
              </a:rPr>
              <a:t> that counts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61" name="Picture 13" descr="M62GMIS00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30060" name="Picture 12" descr="M62GMIS004-titleba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33475" y="358775"/>
            <a:ext cx="8010525" cy="609600"/>
          </a:xfrm>
          <a:prstGeom prst="rect">
            <a:avLst/>
          </a:prstGeom>
          <a:noFill/>
        </p:spPr>
      </p:pic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4925" y="439738"/>
            <a:ext cx="7731125" cy="468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052513"/>
            <a:ext cx="7848600" cy="5281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0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8900" y="6484938"/>
            <a:ext cx="2133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0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6975" y="6484938"/>
            <a:ext cx="2895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00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484938"/>
            <a:ext cx="2133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E36C6E-FA44-4263-B4FE-78A28FBA826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164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  <p:bldP spid="13005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3005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005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005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005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00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6C6E-FA44-4263-B4FE-78A28FBA82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846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74893"/>
            <a:ext cx="9144000" cy="1470025"/>
          </a:xfrm>
        </p:spPr>
        <p:txBody>
          <a:bodyPr/>
          <a:lstStyle/>
          <a:p>
            <a:r>
              <a:rPr lang="en-US" sz="1800" dirty="0" smtClean="0">
                <a:solidFill>
                  <a:srgbClr val="04617B"/>
                </a:solidFill>
                <a:latin typeface="Calibri"/>
              </a:rPr>
              <a:t>FINAL REVIEW ON</a:t>
            </a:r>
            <a:br>
              <a:rPr lang="en-US" sz="1800" dirty="0" smtClean="0">
                <a:solidFill>
                  <a:srgbClr val="04617B"/>
                </a:solidFill>
                <a:latin typeface="Calibri"/>
              </a:rPr>
            </a:br>
            <a:r>
              <a:rPr lang="en-US" sz="2800" dirty="0" smtClean="0">
                <a:solidFill>
                  <a:srgbClr val="04617B"/>
                </a:solidFill>
                <a:latin typeface="Calibri"/>
              </a:rPr>
              <a:t>POWER QUALITY IMPROVEMENT IN GRID CONNECTED WIND ENERGY SYSTEM USING UPQC</a:t>
            </a:r>
            <a:r>
              <a:rPr lang="en-US" sz="2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itchFamily="34" charset="0"/>
                <a:cs typeface="Calibri" pitchFamily="34" charset="0"/>
              </a:rPr>
            </a:b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" y="551694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DEPARTMENT OF ELECTRICAL &amp; ELECTRONICS ENGINEERING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YOGANANDA INSTITUTE OF TECHNOLOGY AND SCIENCE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alibri"/>
              </a:rPr>
            </a:br>
            <a:r>
              <a:rPr lang="en-US" sz="1200" dirty="0">
                <a:solidFill>
                  <a:prstClr val="black"/>
                </a:solidFill>
                <a:latin typeface="Calibri"/>
              </a:rPr>
              <a:t>(Approved by AICTE, New Delhi &amp; Affiliated to JNTUA, 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Ananthapur)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1200" dirty="0">
                <a:solidFill>
                  <a:prstClr val="black"/>
                </a:solidFill>
                <a:latin typeface="Calibri"/>
              </a:rPr>
            </a:br>
            <a:r>
              <a:rPr lang="en-US" sz="1200" dirty="0">
                <a:solidFill>
                  <a:prstClr val="black"/>
                </a:solidFill>
                <a:latin typeface="Calibri"/>
              </a:rPr>
              <a:t>MOHANREDDY NAGAR, ELAMANDAYAM (V), RENIGUNTA(M),TIRUPATI-517 520, A.P.</a:t>
            </a:r>
            <a:br>
              <a:rPr lang="en-US" sz="1200" dirty="0">
                <a:solidFill>
                  <a:prstClr val="black"/>
                </a:solidFill>
                <a:latin typeface="Calibri"/>
              </a:rPr>
            </a:br>
            <a:r>
              <a:rPr lang="en-US" sz="1600" b="1" i="1" dirty="0">
                <a:solidFill>
                  <a:prstClr val="black"/>
                </a:solidFill>
                <a:latin typeface="Calibri"/>
              </a:rPr>
              <a:t>2012 – 2016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1200" dirty="0">
                <a:solidFill>
                  <a:prstClr val="black"/>
                </a:solidFill>
                <a:latin typeface="Calibri"/>
              </a:rPr>
            </a:br>
            <a:endParaRPr lang="en-US" dirty="0" smtClean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1270980"/>
            <a:ext cx="4572000" cy="6340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PRESENTED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BY</a:t>
            </a:r>
          </a:p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4356289"/>
            <a:ext cx="1752600" cy="106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295400" y="1600200"/>
            <a:ext cx="7010400" cy="291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A.LAVANYA                                     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124P1A0203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                              </a:t>
            </a:r>
          </a:p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P.MRUDUBHASHINI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CHOWDARY	123G1A0209                                 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K.DILEEP     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                                     124P1A0216  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D.VISWAKANTH BABU                   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124P1A0208 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Y.GOPALA KRISHNA                         124P1A0245</a:t>
            </a:r>
            <a:br>
              <a:rPr lang="en-US" sz="1600" dirty="0">
                <a:solidFill>
                  <a:prstClr val="black"/>
                </a:solidFill>
                <a:latin typeface="Calibri"/>
              </a:rPr>
            </a:b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Under the esteemed guidance of</a:t>
            </a:r>
            <a:br>
              <a:rPr lang="en-US" sz="1600" dirty="0" smtClean="0">
                <a:solidFill>
                  <a:prstClr val="black"/>
                </a:solidFill>
                <a:latin typeface="Calibri"/>
              </a:rPr>
            </a:br>
            <a:r>
              <a:rPr lang="en-US" sz="1600" dirty="0" err="1" smtClean="0">
                <a:solidFill>
                  <a:prstClr val="black"/>
                </a:solidFill>
                <a:latin typeface="Calibri"/>
              </a:rPr>
              <a:t>Mr.</a:t>
            </a:r>
            <a:r>
              <a:rPr lang="en-US" sz="1600" b="1" dirty="0" err="1" smtClean="0">
                <a:solidFill>
                  <a:prstClr val="black"/>
                </a:solidFill>
                <a:latin typeface="Calibri"/>
              </a:rPr>
              <a:t>M.LAKSHMIKAANTH</a:t>
            </a:r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 REDDY  </a:t>
            </a:r>
            <a:r>
              <a:rPr lang="en-US" sz="1600" dirty="0" err="1" smtClean="0">
                <a:solidFill>
                  <a:prstClr val="black"/>
                </a:solidFill>
                <a:latin typeface="Calibri"/>
              </a:rPr>
              <a:t>M.Tech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,(</a:t>
            </a:r>
            <a:r>
              <a:rPr lang="en-US" sz="1600" dirty="0" err="1" smtClean="0">
                <a:solidFill>
                  <a:prstClr val="black"/>
                </a:solidFill>
                <a:latin typeface="Calibri"/>
              </a:rPr>
              <a:t>Ph.D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)</a:t>
            </a:r>
            <a:br>
              <a:rPr lang="en-US" sz="1600" dirty="0" smtClean="0">
                <a:solidFill>
                  <a:prstClr val="black"/>
                </a:solidFill>
                <a:latin typeface="Calibri"/>
              </a:rPr>
            </a:br>
            <a:r>
              <a:rPr lang="en-US" sz="1050" dirty="0" smtClean="0">
                <a:solidFill>
                  <a:prstClr val="black"/>
                </a:solidFill>
                <a:latin typeface="Calibri"/>
              </a:rPr>
              <a:t>Associative professor &amp; HOD</a:t>
            </a:r>
          </a:p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31380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914400" y="0"/>
            <a:ext cx="72390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 dirty="0">
                <a:solidFill>
                  <a:schemeClr val="hlink"/>
                </a:solidFill>
              </a:rPr>
              <a:t>SMALL TURBINES: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0" dirty="0">
                <a:solidFill>
                  <a:schemeClr val="hlink"/>
                </a:solidFill>
              </a:rPr>
              <a:t> </a:t>
            </a:r>
            <a:r>
              <a:rPr lang="en-US" sz="2000" b="0" dirty="0"/>
              <a:t>Local electrical grids may not be able to handle the large electrical output from a large turbine, so smaller turbines may be more suitable.</a:t>
            </a:r>
            <a:endParaRPr lang="en-US" sz="2000" b="0" dirty="0">
              <a:solidFill>
                <a:schemeClr val="hlink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0" dirty="0">
                <a:solidFill>
                  <a:schemeClr val="hlink"/>
                </a:solidFill>
              </a:rPr>
              <a:t> </a:t>
            </a:r>
            <a:r>
              <a:rPr lang="en-US" sz="2000" b="0" dirty="0"/>
              <a:t>High costs for foundations for large turbines may not be economical in some areas.</a:t>
            </a:r>
            <a:endParaRPr lang="en-US" sz="2000" b="0" dirty="0">
              <a:solidFill>
                <a:schemeClr val="hlink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0" dirty="0">
                <a:solidFill>
                  <a:schemeClr val="hlink"/>
                </a:solidFill>
              </a:rPr>
              <a:t> </a:t>
            </a:r>
            <a:r>
              <a:rPr lang="en-US" sz="2000" b="0" dirty="0"/>
              <a:t>Landscape considerations </a:t>
            </a:r>
            <a:endParaRPr lang="en-US" sz="2000" b="0" dirty="0">
              <a:solidFill>
                <a:schemeClr val="hlink"/>
              </a:solidFill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970213" y="1760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6869" name="Picture 5" descr="Kappel Wind Fa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54313"/>
            <a:ext cx="6781800" cy="4019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3820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="" xmlns:p14="http://schemas.microsoft.com/office/powerpoint/2010/main" val="18770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WordArt 2"/>
          <p:cNvSpPr>
            <a:spLocks noChangeArrowheads="1" noChangeShapeType="1" noTextEdit="1"/>
          </p:cNvSpPr>
          <p:nvPr/>
        </p:nvSpPr>
        <p:spPr bwMode="auto">
          <a:xfrm>
            <a:off x="0" y="228600"/>
            <a:ext cx="4953000" cy="1143000"/>
          </a:xfrm>
          <a:prstGeom prst="rect">
            <a:avLst/>
          </a:prstGeom>
          <a:extLst>
            <a:ext uri="{AF507438-7753-43E0-B8FC-AC1667EBCBE1}">
              <a14:hiddenEffects xmlns=""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endParaRPr lang="en-US" sz="3600" i="1" kern="10" dirty="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09600" y="59436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906713" y="2178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1990" name="Picture 6" descr="Induction generato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1750"/>
            <a:ext cx="4343400" cy="3498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5105400" y="517525"/>
            <a:ext cx="35052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/>
              <a:t> Wind power generators convert wind energy (mechanical energy) to electrical energy.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/>
              <a:t> The generator is attached at one end to the wind turbine, which provides the mechanical energy.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/>
              <a:t> At the other end, the generator is connected to the electrical grid.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/>
              <a:t> The generator needs to have a cooling system to make sure there is no overheating.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524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WIND TURBINE GENERATORS</a:t>
            </a:r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3820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6439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838200" y="517525"/>
            <a:ext cx="7086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 dirty="0">
                <a:solidFill>
                  <a:schemeClr val="hlink"/>
                </a:solidFill>
              </a:rPr>
              <a:t>SMALL GENERATORS: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Require </a:t>
            </a:r>
            <a:r>
              <a:rPr lang="en-US" sz="2000" b="0" dirty="0"/>
              <a:t>less force to turn than a larger ones, but give much lower power output.</a:t>
            </a:r>
            <a:endParaRPr lang="en-US" sz="2000" b="0" dirty="0">
              <a:solidFill>
                <a:schemeClr val="hlink"/>
              </a:solidFill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Less </a:t>
            </a:r>
            <a:r>
              <a:rPr lang="en-US" sz="2000" b="0" dirty="0"/>
              <a:t>efficient</a:t>
            </a:r>
            <a:endParaRPr lang="en-US" sz="2000" b="0" dirty="0">
              <a:solidFill>
                <a:schemeClr val="hlink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 smtClean="0">
                <a:solidFill>
                  <a:schemeClr val="hlink"/>
                </a:solidFill>
              </a:rPr>
              <a:t>  i.e.. </a:t>
            </a:r>
            <a:r>
              <a:rPr lang="en-US" sz="2000" b="0" dirty="0" smtClean="0"/>
              <a:t>If </a:t>
            </a:r>
            <a:r>
              <a:rPr lang="en-US" sz="2000" b="0" dirty="0"/>
              <a:t>you fit a large wind turbine rotor with a small generator it will be producing electricity during many hours of the year, but it will capture only a small part of the energy content of the wind at high wind speeds.</a:t>
            </a:r>
            <a:br>
              <a:rPr lang="en-US" sz="2000" b="0" dirty="0"/>
            </a:br>
            <a:endParaRPr lang="en-US" sz="2000" b="0" dirty="0">
              <a:solidFill>
                <a:schemeClr val="hlink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000" u="sng" dirty="0">
                <a:solidFill>
                  <a:schemeClr val="hlink"/>
                </a:solidFill>
              </a:rPr>
              <a:t>LARGE GENERATORS: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Very </a:t>
            </a:r>
            <a:r>
              <a:rPr lang="en-US" sz="2000" b="0" dirty="0"/>
              <a:t>efficient at high wind speeds, but unable to turn at low wind speeds.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0" dirty="0">
                <a:solidFill>
                  <a:schemeClr val="hlink"/>
                </a:solidFill>
              </a:rPr>
              <a:t>i.e.. </a:t>
            </a:r>
            <a:r>
              <a:rPr lang="en-US" sz="2000" b="0" dirty="0"/>
              <a:t>If the generator has larger coils, and/or a stronger internal magnet, it will require more force (mechanical) to start in motion.</a:t>
            </a:r>
            <a:endParaRPr lang="en-US" sz="2000" b="0" dirty="0">
              <a:solidFill>
                <a:schemeClr val="hlink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3820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11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23952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45273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PROBLEMS EFFECTING THE POWER QUALITY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914400"/>
            <a:ext cx="7924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The main problems affect the power quality are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Transients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Voltage variations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Voltage sag/swells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Harmonics in current and voltages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In order to overcome the above problems many devices were designed. 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83820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12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METHODS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229600" cy="48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Active power filters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DSATCOM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Surge arrestors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Fault current limiter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Energy storage systems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But the above devices may not deal with all power quality problems simultaneously.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077200" y="6019800"/>
            <a:ext cx="81915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3810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PROPOSED METHOD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9144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order to handle the above problems UPQC is the better solution due to following reasons.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240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Eliminates the harmonics in the supply current thus improves the power quality for non linear loads.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UPQC maintains load end voltage at the rated value even in the presence of supply voltage sag.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The voltage injected by UPQC to maintain the load end voltage at the desired value is taken from the same dc link.</a:t>
            </a:r>
          </a:p>
        </p:txBody>
      </p:sp>
      <p:sp>
        <p:nvSpPr>
          <p:cNvPr id="8" name="Oval 7"/>
          <p:cNvSpPr/>
          <p:nvPr/>
        </p:nvSpPr>
        <p:spPr>
          <a:xfrm>
            <a:off x="8229600" y="5943600"/>
            <a:ext cx="7620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BLOCK DIAGRAM FOR UPQC</a:t>
            </a:r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14400" y="1676400"/>
            <a:ext cx="46386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05000" y="5181600"/>
            <a:ext cx="299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Fig 1: Block diagram for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UPQC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305800" y="6019800"/>
            <a:ext cx="7620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4"/>
          </a:xfrm>
        </p:spPr>
        <p:txBody>
          <a:bodyPr>
            <a:noAutofit/>
          </a:bodyPr>
          <a:lstStyle/>
          <a:p>
            <a:pPr algn="just"/>
            <a:r>
              <a:rPr lang="en-GB" sz="2400" b="1" dirty="0" smtClean="0">
                <a:latin typeface="Arial" pitchFamily="34" charset="0"/>
                <a:cs typeface="Arial" pitchFamily="34" charset="0"/>
              </a:rPr>
              <a:t>SHUNT CONTROL OBJECTIVES OF UPQC</a:t>
            </a:r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2816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To balance the source currents by injecting negative and zero sequence components required by the load.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To control the power factor by injecting the required reactive current (at fundamental frequency).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29600" y="6019800"/>
            <a:ext cx="7620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99"/>
            <a:ext cx="7143750" cy="609601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SERIES CONTROL OBJECTIVES OF UPQC</a:t>
            </a:r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836295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To isolate the load bus from harmonics present in the source voltages by injecting the harmonic voltages.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To regulate the magnitude of the load bus voltage by injecting the required active and reactive components (at fundamental frequency) depending on the power factor on the source side.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582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17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4572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Control strategy for UPQC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914400" y="6076890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Figure 2. control system of the UPQC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83820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18</a:t>
            </a:r>
            <a:endParaRPr lang="en-US" sz="2000" dirty="0"/>
          </a:p>
        </p:txBody>
      </p:sp>
      <p:pic>
        <p:nvPicPr>
          <p:cNvPr id="7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995065"/>
            <a:ext cx="8382000" cy="4872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357166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PROJECT TITLE: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1371415"/>
            <a:ext cx="7858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quality improvement in grid connected wind energy system using UPQC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5334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BLOCK DIAGRAM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473" t="13927" r="2819" b="9589"/>
          <a:stretch>
            <a:fillRect/>
          </a:stretch>
        </p:blipFill>
        <p:spPr bwMode="auto">
          <a:xfrm>
            <a:off x="762000" y="995065"/>
            <a:ext cx="8077200" cy="5558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83820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19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143108" y="5929330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 3: Simulation block diagram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9969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533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CONTROL </a:t>
            </a:r>
            <a:r>
              <a:rPr lang="en-US" b="1" dirty="0" smtClean="0"/>
              <a:t>STRATEGY OF SERIES CONVERTER 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l="1089" t="12100" r="5573" b="8904"/>
          <a:stretch>
            <a:fillRect/>
          </a:stretch>
        </p:blipFill>
        <p:spPr bwMode="auto">
          <a:xfrm>
            <a:off x="609600" y="1319234"/>
            <a:ext cx="830579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83820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857356" y="5715016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Fig </a:t>
            </a:r>
            <a:r>
              <a:rPr lang="en-IN" sz="2000" dirty="0" smtClean="0"/>
              <a:t>4</a:t>
            </a:r>
            <a:r>
              <a:rPr lang="en-IN" sz="2000" dirty="0" smtClean="0"/>
              <a:t>: </a:t>
            </a:r>
            <a:r>
              <a:rPr lang="en-IN" sz="2000" dirty="0" smtClean="0"/>
              <a:t>Series converter 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9145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 l="1217" t="13014" r="8077" b="12957"/>
          <a:stretch>
            <a:fillRect/>
          </a:stretch>
        </p:blipFill>
        <p:spPr bwMode="auto">
          <a:xfrm>
            <a:off x="762000" y="1295400"/>
            <a:ext cx="8077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83820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857356" y="5214950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Fig 5: </a:t>
            </a:r>
            <a:r>
              <a:rPr lang="en-IN" sz="2000" dirty="0" smtClean="0"/>
              <a:t>Shunt converter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428604"/>
            <a:ext cx="771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CONTROL STRATEGY OF SHUNT CONVERTER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76543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762000"/>
            <a:ext cx="2013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Line Current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04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SIMULATION RESULTS</a:t>
            </a:r>
            <a:endParaRPr lang="en-US" sz="28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23665"/>
            <a:ext cx="8077200" cy="4948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8382000" y="62484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22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685800"/>
            <a:ext cx="431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THD analysis Without UPQC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7466"/>
            <a:ext cx="8305800" cy="493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8382000" y="61722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23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685800"/>
            <a:ext cx="3840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THD analysis With UPQC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7465"/>
            <a:ext cx="8153400" cy="525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8382000" y="63246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24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17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6200" y="679912"/>
            <a:ext cx="88392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UPQC can compensate voltage related problems such as </a:t>
            </a:r>
          </a:p>
          <a:p>
            <a:pPr marL="1257300" lvl="2" indent="-342900" algn="just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voltage harmonics,</a:t>
            </a:r>
          </a:p>
          <a:p>
            <a:pPr marL="1257300" lvl="2" indent="-342900" algn="just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voltage sags/swells, </a:t>
            </a:r>
          </a:p>
          <a:p>
            <a:pPr marL="1257300" lvl="2" indent="-342900" algn="just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voltage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flicker and</a:t>
            </a:r>
          </a:p>
          <a:p>
            <a:pPr marL="1257300" lvl="2" indent="-342900"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Current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related problems like </a:t>
            </a:r>
          </a:p>
          <a:p>
            <a:pPr marL="1257300" lvl="2" indent="-342900" algn="just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reactive power compensation, </a:t>
            </a:r>
          </a:p>
          <a:p>
            <a:pPr marL="1257300" lvl="2" indent="-342900" algn="just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power factor correction, </a:t>
            </a:r>
          </a:p>
          <a:p>
            <a:pPr marL="1257300" lvl="2" indent="-342900" algn="just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current harmonics and load unbalance compensation.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Oval 7"/>
          <p:cNvSpPr/>
          <p:nvPr/>
        </p:nvSpPr>
        <p:spPr>
          <a:xfrm>
            <a:off x="8458200" y="60960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17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52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457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9906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From the expected results, the following conclusions can be drawn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has a capability to cancel out the harmonic parts of the load current.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maintains the source voltage and current in-phase and support the reactive power demand for the  grid.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8382000" y="63246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25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810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FUTURE SCOPE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9906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/>
              <a:t>Although various power quality problems have been successfully tackled by the proposed control methods for the UPQC in this </a:t>
            </a:r>
            <a:r>
              <a:rPr lang="en-US" sz="1800" dirty="0" err="1" smtClean="0"/>
              <a:t>work,there</a:t>
            </a:r>
            <a:r>
              <a:rPr lang="en-US" sz="1800" dirty="0" smtClean="0"/>
              <a:t> </a:t>
            </a:r>
            <a:r>
              <a:rPr lang="en-US" sz="1800" dirty="0" smtClean="0"/>
              <a:t>are some possibilities  in the future research. They can be suggested as</a:t>
            </a:r>
          </a:p>
          <a:p>
            <a:pPr algn="just">
              <a:lnSpc>
                <a:spcPct val="150000"/>
              </a:lnSpc>
            </a:pPr>
            <a:endParaRPr lang="en-US" sz="18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Developing intelligent and adaptive control for UPQC to optimize control objectives under different conditions of supply voltage and loads.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Investigating the operation of UPQC for the power quality enhancement in the micro-grid system.</a:t>
            </a:r>
          </a:p>
        </p:txBody>
      </p:sp>
      <p:sp>
        <p:nvSpPr>
          <p:cNvPr id="5" name="Oval 4"/>
          <p:cNvSpPr/>
          <p:nvPr/>
        </p:nvSpPr>
        <p:spPr>
          <a:xfrm>
            <a:off x="83820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26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1"/>
            <a:ext cx="9067800" cy="535781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[1]. 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Hingorani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“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Introducing Custom  Power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” IEEE Spectrum, Vol.32, Issue: 6, Page(s): 41-48, June 1995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[2]. Juan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W. Dixon, Gustavo Venegas and Luis A. Moran, “A Series Active Power Filter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Based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on a Sinusoidal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Current-Controlled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Voltage-Source Inverter” IEEE Transactions on Industrial Electronics, Vol. 44, Issue: 5, Page(s): 612 - 620, October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1997</a:t>
            </a:r>
          </a:p>
          <a:p>
            <a:pPr algn="just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[3].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Yash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Pal, A.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Swarup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and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Bhim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Singh, “A Review of Compensating Type Custom Power Devices for Power Quality Improvement” 2008 Joint International Conference on Power System Technology (POWERCON) and IEEE Power India Conference New Delhi, India.  </a:t>
            </a:r>
          </a:p>
          <a:p>
            <a:pPr algn="just" hangingPunc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[4].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Mojtaba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Nemati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Hesam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Addin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Yousefian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Rouhollah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Afshari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“Recognize the Role of DVR in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Power Systems, International  Journal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of Recent Trends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in Engineering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Vol. 2, Page(s): 13 - 15, November 2009.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hangingPunc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5].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Barros, M. de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Apraiz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and R. I. Diego, “Measurement of Subharmonics In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Power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Voltages”, Power Tech, IEEE Lausanne, Page(s): 1736 – 1740, 2007.  </a:t>
            </a:r>
          </a:p>
        </p:txBody>
      </p:sp>
      <p:sp>
        <p:nvSpPr>
          <p:cNvPr id="5" name="Oval 4"/>
          <p:cNvSpPr/>
          <p:nvPr/>
        </p:nvSpPr>
        <p:spPr>
          <a:xfrm>
            <a:off x="84582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27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0673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04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046241"/>
            <a:ext cx="8153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Introduction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Objective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Abstract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Existing methods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Proposed method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Control strategy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Advantages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References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19742989">
            <a:off x="1959724" y="2707273"/>
            <a:ext cx="4814579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QUIERIES?</a:t>
            </a:r>
            <a:endParaRPr lang="en-US" sz="4400" b="1" dirty="0"/>
          </a:p>
        </p:txBody>
      </p:sp>
      <p:sp>
        <p:nvSpPr>
          <p:cNvPr id="5" name="Oval 4"/>
          <p:cNvSpPr/>
          <p:nvPr/>
        </p:nvSpPr>
        <p:spPr>
          <a:xfrm>
            <a:off x="84582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28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0" y="2794337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THANK YOU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83820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29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6218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8915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To deal with various power quality problems such as current and voltage harmonics and  voltage sag/swell.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o maintain the power quality of distribution line in grid connected Wind Energy System (WES) using UPQC.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32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4572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ABSTRACT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8077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Interconnection of wind Energy Source (WES)generation with the Grid leads to Power Quality  problems due to wind fluctuations.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This project proposes the Unified Power Quality Conditioner(UPQC) which can handle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the PQ problem effectively.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proposed UPQC can compensate the, harmonic current, voltage sag and swell, and voltage interruption.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The Battery Energy Storage System(BESS) is integrated to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suppoet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the real   power source under fluctuating wind power</a:t>
            </a:r>
            <a:r>
              <a:rPr lang="en-GB" sz="2000" i="1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performance of the proposed system will be analyzed through MATLAB/SIMULINK.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50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381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914400"/>
            <a:ext cx="8229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Power quality problems can be classified into two main categories: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first is steady-state problems such as voltage and current harmonics.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second is transient problems such as voltage disturbances, voltage sag/swell, and interrupts.</a:t>
            </a:r>
          </a:p>
          <a:p>
            <a:pPr algn="just">
              <a:lnSpc>
                <a:spcPct val="150000"/>
              </a:lnSpc>
            </a:pPr>
            <a:endParaRPr lang="en-US" sz="20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/>
          </a:p>
        </p:txBody>
      </p:sp>
      <p:sp>
        <p:nvSpPr>
          <p:cNvPr id="7" name="Oval 6"/>
          <p:cNvSpPr/>
          <p:nvPr/>
        </p:nvSpPr>
        <p:spPr>
          <a:xfrm>
            <a:off x="83820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2400" b="1" i="1" dirty="0">
                <a:latin typeface="Arial" pitchFamily="34" charset="0"/>
                <a:cs typeface="Arial" pitchFamily="34" charset="0"/>
              </a:rPr>
              <a:t>WIND POWER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- What is it?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915400" cy="3505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All renewable energy (except tidal and geothermal power), ultimately comes from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sun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The earth receives 1.74 x 10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17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watts of power (per hour) from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sun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About one or 2 percent of this energy is converted to wind energy (which is about 50-100 times more than the energy converted to biomass by all plants 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earth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Differential heating of the earth’s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surface and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atmosphere induces vertical 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horizontal air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currents that are affected by the earth’s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rotation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contours of the land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WIND.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/>
              <a:t>     </a:t>
            </a:r>
          </a:p>
        </p:txBody>
      </p:sp>
      <p:sp>
        <p:nvSpPr>
          <p:cNvPr id="4" name="Oval 3"/>
          <p:cNvSpPr/>
          <p:nvPr/>
        </p:nvSpPr>
        <p:spPr>
          <a:xfrm>
            <a:off x="83820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="" xmlns:p14="http://schemas.microsoft.com/office/powerpoint/2010/main" val="5975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52400"/>
            <a:ext cx="6629400" cy="1143000"/>
          </a:xfrm>
        </p:spPr>
        <p:txBody>
          <a:bodyPr/>
          <a:lstStyle/>
          <a:p>
            <a:r>
              <a:rPr lang="en-US" b="1" dirty="0"/>
              <a:t>WINDMILL DESIGN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762000"/>
            <a:ext cx="3581400" cy="5715000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Windmill captures wind energy and then uses a generator to convert it to electrical energy.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The design of a windmill is an integral part of how efficient it will be.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When designing a windmill, one must decide on the size of the turbine, and the size of the generator.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3" name="Picture 5" descr="C:\My Documents\My Pictures\mil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4044950" cy="54562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3820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="" xmlns:p14="http://schemas.microsoft.com/office/powerpoint/2010/main" val="11907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49530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000" dirty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000" b="1" u="sng" dirty="0">
                <a:solidFill>
                  <a:schemeClr val="hlink"/>
                </a:solidFill>
              </a:rPr>
              <a:t>LARGE TURBINES</a:t>
            </a:r>
            <a:r>
              <a:rPr lang="en-US" sz="2000" b="1" u="sng" dirty="0" smtClean="0">
                <a:solidFill>
                  <a:schemeClr val="hlink"/>
                </a:solidFill>
              </a:rPr>
              <a:t>:</a:t>
            </a:r>
            <a:endParaRPr lang="en-US" sz="2000" b="1" u="sng" dirty="0"/>
          </a:p>
          <a:p>
            <a:pPr>
              <a:buClr>
                <a:schemeClr val="hlink"/>
              </a:buClr>
              <a:buFontTx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Able to deliver electricity at lower cost than smaller turbines, because foundation costs, planning costs, etc. are independent of size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hlink"/>
              </a:buClr>
              <a:buFontTx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Well-suited for offshore wind plants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hlink"/>
              </a:buClr>
              <a:buFontTx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 areas where it is difficult to find sites, one large turbine on a tall tower uses the wind extremely efficiently.</a:t>
            </a:r>
          </a:p>
        </p:txBody>
      </p:sp>
      <p:pic>
        <p:nvPicPr>
          <p:cNvPr id="33798" name="Picture 6" descr="NEG Micon 1.5 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6799"/>
            <a:ext cx="3400425" cy="4572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01" name="WordArt 9" descr="Green marble"/>
          <p:cNvSpPr>
            <a:spLocks noChangeArrowheads="1" noChangeShapeType="1" noTextEdit="1"/>
          </p:cNvSpPr>
          <p:nvPr/>
        </p:nvSpPr>
        <p:spPr bwMode="auto">
          <a:xfrm>
            <a:off x="381000" y="152400"/>
            <a:ext cx="4191000" cy="1143000"/>
          </a:xfrm>
          <a:prstGeom prst="rect">
            <a:avLst/>
          </a:prstGeom>
          <a:extLst>
            <a:ext uri="{AF507438-7753-43E0-B8FC-AC1667EBCBE1}">
              <a14:hiddenEffects xmlns=""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blipFill dpi="0" rotWithShape="0">
                <a:blip r:embed="rId3"/>
                <a:srcRect/>
                <a:tile tx="0" ty="0" sx="100000" sy="100000" flip="none" algn="tl"/>
              </a:blipFill>
              <a:latin typeface="Impac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457200"/>
            <a:ext cx="332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WIND TURBINES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382000" y="6019800"/>
            <a:ext cx="6858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="" xmlns:p14="http://schemas.microsoft.com/office/powerpoint/2010/main" val="20320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62-beach-art">
  <a:themeElements>
    <a:clrScheme name="m62-beach-art 15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3D7E9E"/>
      </a:accent1>
      <a:accent2>
        <a:srgbClr val="9ED9F7"/>
      </a:accent2>
      <a:accent3>
        <a:srgbClr val="FFFFFF"/>
      </a:accent3>
      <a:accent4>
        <a:srgbClr val="000000"/>
      </a:accent4>
      <a:accent5>
        <a:srgbClr val="AFC0CC"/>
      </a:accent5>
      <a:accent6>
        <a:srgbClr val="8FC4E0"/>
      </a:accent6>
      <a:hlink>
        <a:srgbClr val="0F4E6D"/>
      </a:hlink>
      <a:folHlink>
        <a:srgbClr val="C6C6C6"/>
      </a:folHlink>
    </a:clrScheme>
    <a:fontScheme name="m62-beach-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62-beach-a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beach-a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beach-a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beach-a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beach-a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beach-a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beach-a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beach-a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beach-a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beach-a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beach-a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beach-a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beach-art 13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5B7083"/>
        </a:accent1>
        <a:accent2>
          <a:srgbClr val="909EAB"/>
        </a:accent2>
        <a:accent3>
          <a:srgbClr val="FFFFFF"/>
        </a:accent3>
        <a:accent4>
          <a:srgbClr val="000000"/>
        </a:accent4>
        <a:accent5>
          <a:srgbClr val="B5BBC1"/>
        </a:accent5>
        <a:accent6>
          <a:srgbClr val="828F9B"/>
        </a:accent6>
        <a:hlink>
          <a:srgbClr val="394E61"/>
        </a:hlink>
        <a:folHlink>
          <a:srgbClr val="BBCA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beach-art 14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3D7E9E"/>
        </a:accent1>
        <a:accent2>
          <a:srgbClr val="9ED9F7"/>
        </a:accent2>
        <a:accent3>
          <a:srgbClr val="FFFFFF"/>
        </a:accent3>
        <a:accent4>
          <a:srgbClr val="000000"/>
        </a:accent4>
        <a:accent5>
          <a:srgbClr val="AFC0CC"/>
        </a:accent5>
        <a:accent6>
          <a:srgbClr val="8FC4E0"/>
        </a:accent6>
        <a:hlink>
          <a:srgbClr val="394E61"/>
        </a:hlink>
        <a:folHlink>
          <a:srgbClr val="BBCA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beach-art 15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3D7E9E"/>
        </a:accent1>
        <a:accent2>
          <a:srgbClr val="9ED9F7"/>
        </a:accent2>
        <a:accent3>
          <a:srgbClr val="FFFFFF"/>
        </a:accent3>
        <a:accent4>
          <a:srgbClr val="000000"/>
        </a:accent4>
        <a:accent5>
          <a:srgbClr val="AFC0CC"/>
        </a:accent5>
        <a:accent6>
          <a:srgbClr val="8FC4E0"/>
        </a:accent6>
        <a:hlink>
          <a:srgbClr val="0F4E6D"/>
        </a:hlink>
        <a:folHlink>
          <a:srgbClr val="C6C6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62GMIS004">
  <a:themeElements>
    <a:clrScheme name="1_M62GMIS004 15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3D7E9E"/>
      </a:accent1>
      <a:accent2>
        <a:srgbClr val="9ED9F7"/>
      </a:accent2>
      <a:accent3>
        <a:srgbClr val="FFFFFF"/>
      </a:accent3>
      <a:accent4>
        <a:srgbClr val="000000"/>
      </a:accent4>
      <a:accent5>
        <a:srgbClr val="AFC0CC"/>
      </a:accent5>
      <a:accent6>
        <a:srgbClr val="8FC4E0"/>
      </a:accent6>
      <a:hlink>
        <a:srgbClr val="0F4E6D"/>
      </a:hlink>
      <a:folHlink>
        <a:srgbClr val="C6C6C6"/>
      </a:folHlink>
    </a:clrScheme>
    <a:fontScheme name="1_M62GMIS0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62GMIS0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MIS0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MIS0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MIS0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MIS0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MIS0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MIS0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MIS0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MIS0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MIS0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MIS0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MIS0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MIS004 13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5B7083"/>
        </a:accent1>
        <a:accent2>
          <a:srgbClr val="909EAB"/>
        </a:accent2>
        <a:accent3>
          <a:srgbClr val="FFFFFF"/>
        </a:accent3>
        <a:accent4>
          <a:srgbClr val="000000"/>
        </a:accent4>
        <a:accent5>
          <a:srgbClr val="B5BBC1"/>
        </a:accent5>
        <a:accent6>
          <a:srgbClr val="828F9B"/>
        </a:accent6>
        <a:hlink>
          <a:srgbClr val="394E61"/>
        </a:hlink>
        <a:folHlink>
          <a:srgbClr val="BBCA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MIS004 14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3D7E9E"/>
        </a:accent1>
        <a:accent2>
          <a:srgbClr val="9ED9F7"/>
        </a:accent2>
        <a:accent3>
          <a:srgbClr val="FFFFFF"/>
        </a:accent3>
        <a:accent4>
          <a:srgbClr val="000000"/>
        </a:accent4>
        <a:accent5>
          <a:srgbClr val="AFC0CC"/>
        </a:accent5>
        <a:accent6>
          <a:srgbClr val="8FC4E0"/>
        </a:accent6>
        <a:hlink>
          <a:srgbClr val="394E61"/>
        </a:hlink>
        <a:folHlink>
          <a:srgbClr val="BBCA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MIS004 15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3D7E9E"/>
        </a:accent1>
        <a:accent2>
          <a:srgbClr val="9ED9F7"/>
        </a:accent2>
        <a:accent3>
          <a:srgbClr val="FFFFFF"/>
        </a:accent3>
        <a:accent4>
          <a:srgbClr val="000000"/>
        </a:accent4>
        <a:accent5>
          <a:srgbClr val="AFC0CC"/>
        </a:accent5>
        <a:accent6>
          <a:srgbClr val="8FC4E0"/>
        </a:accent6>
        <a:hlink>
          <a:srgbClr val="0F4E6D"/>
        </a:hlink>
        <a:folHlink>
          <a:srgbClr val="C6C6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M62GMIS004">
  <a:themeElements>
    <a:clrScheme name="2_M62GMIS004 15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3D7E9E"/>
      </a:accent1>
      <a:accent2>
        <a:srgbClr val="9ED9F7"/>
      </a:accent2>
      <a:accent3>
        <a:srgbClr val="FFFFFF"/>
      </a:accent3>
      <a:accent4>
        <a:srgbClr val="000000"/>
      </a:accent4>
      <a:accent5>
        <a:srgbClr val="AFC0CC"/>
      </a:accent5>
      <a:accent6>
        <a:srgbClr val="8FC4E0"/>
      </a:accent6>
      <a:hlink>
        <a:srgbClr val="0F4E6D"/>
      </a:hlink>
      <a:folHlink>
        <a:srgbClr val="C6C6C6"/>
      </a:folHlink>
    </a:clrScheme>
    <a:fontScheme name="2_M62GMIS0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M62GMIS0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MIS0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MIS0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MIS0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MIS0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MIS0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MIS0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MIS0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MIS0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MIS0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MIS0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MIS0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MIS004 13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5B7083"/>
        </a:accent1>
        <a:accent2>
          <a:srgbClr val="909EAB"/>
        </a:accent2>
        <a:accent3>
          <a:srgbClr val="FFFFFF"/>
        </a:accent3>
        <a:accent4>
          <a:srgbClr val="000000"/>
        </a:accent4>
        <a:accent5>
          <a:srgbClr val="B5BBC1"/>
        </a:accent5>
        <a:accent6>
          <a:srgbClr val="828F9B"/>
        </a:accent6>
        <a:hlink>
          <a:srgbClr val="394E61"/>
        </a:hlink>
        <a:folHlink>
          <a:srgbClr val="BBCA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MIS004 14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3D7E9E"/>
        </a:accent1>
        <a:accent2>
          <a:srgbClr val="9ED9F7"/>
        </a:accent2>
        <a:accent3>
          <a:srgbClr val="FFFFFF"/>
        </a:accent3>
        <a:accent4>
          <a:srgbClr val="000000"/>
        </a:accent4>
        <a:accent5>
          <a:srgbClr val="AFC0CC"/>
        </a:accent5>
        <a:accent6>
          <a:srgbClr val="8FC4E0"/>
        </a:accent6>
        <a:hlink>
          <a:srgbClr val="394E61"/>
        </a:hlink>
        <a:folHlink>
          <a:srgbClr val="BBCA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MIS004 15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3D7E9E"/>
        </a:accent1>
        <a:accent2>
          <a:srgbClr val="9ED9F7"/>
        </a:accent2>
        <a:accent3>
          <a:srgbClr val="FFFFFF"/>
        </a:accent3>
        <a:accent4>
          <a:srgbClr val="000000"/>
        </a:accent4>
        <a:accent5>
          <a:srgbClr val="AFC0CC"/>
        </a:accent5>
        <a:accent6>
          <a:srgbClr val="8FC4E0"/>
        </a:accent6>
        <a:hlink>
          <a:srgbClr val="0F4E6D"/>
        </a:hlink>
        <a:folHlink>
          <a:srgbClr val="C6C6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It’s not the design of your template">
  <a:themeElements>
    <a:clrScheme name="1_It’s not the design of your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135971"/>
      </a:hlink>
      <a:folHlink>
        <a:srgbClr val="99CC00"/>
      </a:folHlink>
    </a:clrScheme>
    <a:fontScheme name="1_It’s not the design of your template">
      <a:majorFont>
        <a:latin typeface="Neo San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t’s not the design of you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13597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m62-beach-art">
  <a:themeElements>
    <a:clrScheme name="m62-beach-art 15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3D7E9E"/>
      </a:accent1>
      <a:accent2>
        <a:srgbClr val="9ED9F7"/>
      </a:accent2>
      <a:accent3>
        <a:srgbClr val="FFFFFF"/>
      </a:accent3>
      <a:accent4>
        <a:srgbClr val="000000"/>
      </a:accent4>
      <a:accent5>
        <a:srgbClr val="AFC0CC"/>
      </a:accent5>
      <a:accent6>
        <a:srgbClr val="8FC4E0"/>
      </a:accent6>
      <a:hlink>
        <a:srgbClr val="0F4E6D"/>
      </a:hlink>
      <a:folHlink>
        <a:srgbClr val="C6C6C6"/>
      </a:folHlink>
    </a:clrScheme>
    <a:fontScheme name="m62-beach-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62-beach-a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beach-a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beach-a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beach-a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beach-a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beach-a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beach-a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beach-a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beach-a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beach-a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beach-a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beach-a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beach-art 13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5B7083"/>
        </a:accent1>
        <a:accent2>
          <a:srgbClr val="909EAB"/>
        </a:accent2>
        <a:accent3>
          <a:srgbClr val="FFFFFF"/>
        </a:accent3>
        <a:accent4>
          <a:srgbClr val="000000"/>
        </a:accent4>
        <a:accent5>
          <a:srgbClr val="B5BBC1"/>
        </a:accent5>
        <a:accent6>
          <a:srgbClr val="828F9B"/>
        </a:accent6>
        <a:hlink>
          <a:srgbClr val="394E61"/>
        </a:hlink>
        <a:folHlink>
          <a:srgbClr val="BBCA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beach-art 14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3D7E9E"/>
        </a:accent1>
        <a:accent2>
          <a:srgbClr val="9ED9F7"/>
        </a:accent2>
        <a:accent3>
          <a:srgbClr val="FFFFFF"/>
        </a:accent3>
        <a:accent4>
          <a:srgbClr val="000000"/>
        </a:accent4>
        <a:accent5>
          <a:srgbClr val="AFC0CC"/>
        </a:accent5>
        <a:accent6>
          <a:srgbClr val="8FC4E0"/>
        </a:accent6>
        <a:hlink>
          <a:srgbClr val="394E61"/>
        </a:hlink>
        <a:folHlink>
          <a:srgbClr val="BBCA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beach-art 15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3D7E9E"/>
        </a:accent1>
        <a:accent2>
          <a:srgbClr val="9ED9F7"/>
        </a:accent2>
        <a:accent3>
          <a:srgbClr val="FFFFFF"/>
        </a:accent3>
        <a:accent4>
          <a:srgbClr val="000000"/>
        </a:accent4>
        <a:accent5>
          <a:srgbClr val="AFC0CC"/>
        </a:accent5>
        <a:accent6>
          <a:srgbClr val="8FC4E0"/>
        </a:accent6>
        <a:hlink>
          <a:srgbClr val="0F4E6D"/>
        </a:hlink>
        <a:folHlink>
          <a:srgbClr val="C6C6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m62-beach-art</Template>
  <TotalTime>1642</TotalTime>
  <Words>1236</Words>
  <Application>Microsoft Office PowerPoint</Application>
  <PresentationFormat>On-screen Show (4:3)</PresentationFormat>
  <Paragraphs>161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m62-beach-art</vt:lpstr>
      <vt:lpstr>1_M62GMIS004</vt:lpstr>
      <vt:lpstr>2_M62GMIS004</vt:lpstr>
      <vt:lpstr>1_It’s not the design of your template</vt:lpstr>
      <vt:lpstr>1_m62-beach-art</vt:lpstr>
      <vt:lpstr>Office Theme</vt:lpstr>
      <vt:lpstr>FINAL REVIEW ON POWER QUALITY IMPROVEMENT IN GRID CONNECTED WIND ENERGY SYSTEM USING UPQC  </vt:lpstr>
      <vt:lpstr>Slide 2</vt:lpstr>
      <vt:lpstr>Slide 3</vt:lpstr>
      <vt:lpstr>Slide 4</vt:lpstr>
      <vt:lpstr>Slide 5</vt:lpstr>
      <vt:lpstr>Slide 6</vt:lpstr>
      <vt:lpstr>WIND POWER - What is it?</vt:lpstr>
      <vt:lpstr>WINDMILL DESIGN</vt:lpstr>
      <vt:lpstr>Slide 9</vt:lpstr>
      <vt:lpstr>Slide 10</vt:lpstr>
      <vt:lpstr>Slide 11</vt:lpstr>
      <vt:lpstr>Slide 12</vt:lpstr>
      <vt:lpstr>Slide 13</vt:lpstr>
      <vt:lpstr>EXISTING METHODS</vt:lpstr>
      <vt:lpstr>Slide 15</vt:lpstr>
      <vt:lpstr>BLOCK DIAGRAM FOR UPQC</vt:lpstr>
      <vt:lpstr>SHUNT CONTROL OBJECTIVES OF UPQC</vt:lpstr>
      <vt:lpstr> SERIES CONTROL OBJECTIVES OF UPQC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REFERENCES</vt:lpstr>
      <vt:lpstr>Slide 30</vt:lpstr>
      <vt:lpstr>Slide 31</vt:lpstr>
    </vt:vector>
  </TitlesOfParts>
  <Manager>+44 151 259 6262</Manager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KRISHNA</cp:lastModifiedBy>
  <cp:revision>303</cp:revision>
  <dcterms:created xsi:type="dcterms:W3CDTF">2014-03-16T08:46:15Z</dcterms:created>
  <dcterms:modified xsi:type="dcterms:W3CDTF">2016-03-28T03:51:49Z</dcterms:modified>
</cp:coreProperties>
</file>