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AEEA8C-D79B-4D7E-9B24-9CDE292BA524}" type="datetime1">
              <a:rPr lang="hu-HU" smtClean="0"/>
              <a:t>2024. 12. 13.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47FBB5-06FC-4B7C-805A-71D5B2DC73D7}" type="datetime1">
              <a:rPr lang="hu-HU" smtClean="0"/>
              <a:t>2024. 12. 13.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9E5F8B-C0C0-4B90-909B-D74267390778}" type="datetime1">
              <a:rPr lang="hu-HU" smtClean="0"/>
              <a:t>2024. 12. 13.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2378-D795-4356-944B-E8E7E6619F8D}" type="datetime1">
              <a:rPr lang="hu-HU" smtClean="0"/>
              <a:t>2024. 12. 13.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C19FB-55E1-406B-B7E8-13185ED76BF1}" type="datetime1">
              <a:rPr lang="hu-HU" smtClean="0"/>
              <a:t>2024. 12. 13.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00C9-4F95-417E-BC75-9AB88F3EB5E6}" type="datetime1">
              <a:rPr lang="hu-HU" smtClean="0"/>
              <a:t>2024. 12. 13.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DFAF3-0D62-4D1D-BD8E-B3574060A218}" type="datetime1">
              <a:rPr lang="hu-HU" smtClean="0"/>
              <a:t>2024. 12. 13.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56D3F-AD39-462A-9AE5-D8B4258A7D70}" type="datetime1">
              <a:rPr lang="hu-HU" smtClean="0"/>
              <a:t>2024. 12. 13.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DB4B0B-F58C-4E09-A8D0-6C9829E738F5}" type="datetime1">
              <a:rPr lang="hu-HU" smtClean="0"/>
              <a:t>2024. 12. 13.</a:t>
            </a:fld>
            <a:endParaRPr lang="en-US" dirty="0"/>
          </a:p>
        </p:txBody>
      </p:sp>
      <p:sp>
        <p:nvSpPr>
          <p:cNvPr id="11" name="Élőláb hely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F97517-8E79-4B36-BDAC-B491A8C38CFF}" type="datetime1">
              <a:rPr lang="hu-HU" smtClean="0"/>
              <a:t>2024. 12. 13.</a:t>
            </a:fld>
            <a:endParaRPr lang="en-US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DBA4BE-2F5E-4084-A7CE-4E56814F3F42}" type="datetime1">
              <a:rPr lang="hu-HU" smtClean="0"/>
              <a:t>2024. 12. 13.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76829ACE-307A-417A-8C22-FF9BAE9008E7}" type="datetime1">
              <a:rPr lang="hu-HU" smtClean="0"/>
              <a:t>2024. 12. 13.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811A51D-7981-47DF-A25B-B843283A527C}" type="datetime1">
              <a:rPr lang="hu-HU" smtClean="0"/>
              <a:t>2024. 12. 13.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BB79EBFC-01B3-48F8-A130-8344AF273ED8}" type="datetime1">
              <a:rPr lang="hu-HU" smtClean="0"/>
              <a:t>2024. 12. 13.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Nemes2000/isic_2024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Téglalap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sz="8000" dirty="0"/>
              <a:t>Skin Cancer Detection with 3D-TBP</a:t>
            </a:r>
            <a:endParaRPr lang="hu" sz="8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hu-H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Attila Nemes (B6RYIK), Csaba </a:t>
            </a:r>
            <a:r>
              <a:rPr lang="hu-H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Potyok</a:t>
            </a:r>
            <a:r>
              <a:rPr lang="hu-H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(OZNVQ4)</a:t>
            </a:r>
            <a:br>
              <a:rPr lang="hu-H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hu-H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Peter Arany (U4VQHM)</a:t>
            </a:r>
          </a:p>
          <a:p>
            <a:pPr rtl="0"/>
            <a:r>
              <a:rPr lang="hu-H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IsIcTeam2024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106432"/>
            <a:ext cx="4635315" cy="4645136"/>
          </a:xfrm>
          <a:prstGeom prst="rect">
            <a:avLst/>
          </a:prstGeom>
        </p:spPr>
      </p:pic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5B99F5-2125-693D-3F51-7D11FEC2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Conclusion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C44A32-822C-E301-799E-FAB0E3CD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Tried</a:t>
            </a:r>
            <a:r>
              <a:rPr lang="hu-HU" dirty="0"/>
              <a:t> </a:t>
            </a:r>
            <a:r>
              <a:rPr lang="hu-HU" dirty="0" err="1"/>
              <a:t>several</a:t>
            </a:r>
            <a:r>
              <a:rPr lang="hu-HU" dirty="0"/>
              <a:t> </a:t>
            </a:r>
            <a:r>
              <a:rPr lang="hu-HU" dirty="0" err="1"/>
              <a:t>methods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Learnt</a:t>
            </a:r>
            <a:r>
              <a:rPr lang="hu-HU" dirty="0"/>
              <a:t> a </a:t>
            </a:r>
            <a:r>
              <a:rPr lang="hu-HU" dirty="0" err="1"/>
              <a:t>lot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computer </a:t>
            </a:r>
            <a:r>
              <a:rPr lang="hu-HU" dirty="0" err="1"/>
              <a:t>vision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Got </a:t>
            </a:r>
            <a:r>
              <a:rPr lang="hu-HU" dirty="0" err="1"/>
              <a:t>correct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 (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improve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Made</a:t>
            </a:r>
            <a:r>
              <a:rPr lang="hu-HU" dirty="0"/>
              <a:t> a </a:t>
            </a:r>
            <a:r>
              <a:rPr lang="hu-HU" dirty="0" err="1"/>
              <a:t>working</a:t>
            </a:r>
            <a:r>
              <a:rPr lang="hu-HU" dirty="0"/>
              <a:t> AI service (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Gradio</a:t>
            </a:r>
            <a:r>
              <a:rPr lang="hu-HU" dirty="0"/>
              <a:t>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511F92-6E6D-FC68-D9F9-6E9D5FD1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DC00C9-4F95-417E-BC75-9AB88F3EB5E6}" type="datetime1">
              <a:rPr lang="hu-HU" smtClean="0"/>
              <a:t>2024. 12. 13.</a:t>
            </a:fld>
            <a:endParaRPr lang="en-US" dirty="0"/>
          </a:p>
        </p:txBody>
      </p:sp>
      <p:pic>
        <p:nvPicPr>
          <p:cNvPr id="5" name="Kép 4" descr="A képen képernyőkép, szöveg látható&#10;&#10;Automatikusan generált leírás">
            <a:extLst>
              <a:ext uri="{FF2B5EF4-FFF2-40B4-BE49-F238E27FC236}">
                <a16:creationId xmlns:a16="http://schemas.microsoft.com/office/drawing/2014/main" id="{8D8330E1-4775-CD83-BDAB-B020F83F9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09" y="2652197"/>
            <a:ext cx="5412505" cy="284605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A1480B8-2BEA-4C63-6190-0331103841DB}"/>
              </a:ext>
            </a:extLst>
          </p:cNvPr>
          <p:cNvSpPr txBox="1"/>
          <p:nvPr/>
        </p:nvSpPr>
        <p:spPr>
          <a:xfrm>
            <a:off x="7104079" y="5603967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AI service </a:t>
            </a:r>
            <a:r>
              <a:rPr lang="hu-HU" b="1" dirty="0" err="1"/>
              <a:t>on</a:t>
            </a:r>
            <a:r>
              <a:rPr lang="hu-HU" b="1" dirty="0"/>
              <a:t> </a:t>
            </a:r>
            <a:r>
              <a:rPr lang="hu-HU" b="1" dirty="0" err="1">
                <a:hlinkClick r:id="rId3"/>
              </a:rPr>
              <a:t>Huggingface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4758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CF975C-C4D9-32B1-0CB9-EDD6101D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challenge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1B7B79-3F87-614A-3A83-FC7FBA6B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Stored</a:t>
            </a:r>
            <a:r>
              <a:rPr lang="hu-HU" dirty="0"/>
              <a:t> in ZIP (</a:t>
            </a:r>
            <a:r>
              <a:rPr lang="hu-HU" dirty="0" err="1"/>
              <a:t>Dropbox</a:t>
            </a:r>
            <a:r>
              <a:rPr lang="hu-HU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Images</a:t>
            </a:r>
            <a:r>
              <a:rPr lang="hu-HU" dirty="0"/>
              <a:t> + </a:t>
            </a:r>
            <a:r>
              <a:rPr lang="hu-HU" dirty="0" err="1"/>
              <a:t>metadata</a:t>
            </a:r>
            <a:r>
              <a:rPr lang="hu-HU" dirty="0"/>
              <a:t> (hdf5 </a:t>
            </a:r>
            <a:r>
              <a:rPr lang="hu-HU" dirty="0" err="1"/>
              <a:t>format</a:t>
            </a:r>
            <a:r>
              <a:rPr lang="hu-HU" dirty="0"/>
              <a:t> + </a:t>
            </a:r>
            <a:r>
              <a:rPr lang="hu-HU" dirty="0" err="1"/>
              <a:t>csv</a:t>
            </a:r>
            <a:r>
              <a:rPr lang="hu-HU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Classification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+ computer </a:t>
            </a:r>
            <a:r>
              <a:rPr lang="hu-HU" dirty="0" err="1"/>
              <a:t>vision</a:t>
            </a:r>
            <a:endParaRPr lang="hu-H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err="1"/>
              <a:t>Benign</a:t>
            </a:r>
            <a:r>
              <a:rPr lang="hu-HU" dirty="0"/>
              <a:t> </a:t>
            </a:r>
            <a:r>
              <a:rPr lang="hu-HU" dirty="0" err="1"/>
              <a:t>vs</a:t>
            </a:r>
            <a:r>
              <a:rPr lang="hu-HU" dirty="0"/>
              <a:t>. </a:t>
            </a:r>
            <a:r>
              <a:rPr lang="hu-HU" dirty="0" err="1"/>
              <a:t>Malignant</a:t>
            </a:r>
            <a:endParaRPr lang="hu-H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err="1"/>
              <a:t>Unbalanced</a:t>
            </a:r>
            <a:r>
              <a:rPr lang="hu-HU" dirty="0"/>
              <a:t> </a:t>
            </a:r>
            <a:r>
              <a:rPr lang="hu-HU" dirty="0" err="1"/>
              <a:t>dataset</a:t>
            </a:r>
            <a:endParaRPr lang="hu-HU" dirty="0"/>
          </a:p>
          <a:p>
            <a:pPr lvl="1">
              <a:buFont typeface="Wingdings" panose="05000000000000000000" pitchFamily="2" charset="2"/>
              <a:buChar char="§"/>
            </a:pPr>
            <a:endParaRPr lang="hu-HU" dirty="0"/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E6EA39-A35B-EEF6-4A14-7FAEC341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DC00C9-4F95-417E-BC75-9AB88F3EB5E6}" type="datetime1">
              <a:rPr lang="hu-HU" smtClean="0"/>
              <a:t>2024. 12. 13.</a:t>
            </a:fld>
            <a:endParaRPr lang="en-US" dirty="0"/>
          </a:p>
        </p:txBody>
      </p:sp>
      <p:pic>
        <p:nvPicPr>
          <p:cNvPr id="7" name="Kép 6" descr="A képen szöveg, képernyőkép, diagram, Párhuzamos látható&#10;&#10;Automatikusan generált leírás">
            <a:extLst>
              <a:ext uri="{FF2B5EF4-FFF2-40B4-BE49-F238E27FC236}">
                <a16:creationId xmlns:a16="http://schemas.microsoft.com/office/drawing/2014/main" id="{B52F41D1-5860-0BBF-5187-ADC0C418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8201"/>
            <a:ext cx="4466467" cy="392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32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AFF992-E5E0-1DEC-FBD4-039AF3B1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Preprocessing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EE0D8A-F766-67C9-A7F5-B4E97E9CE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PytorchLightningDatamodule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dataloading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Data </a:t>
            </a:r>
            <a:r>
              <a:rPr lang="hu-HU" dirty="0" err="1"/>
              <a:t>augmentation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transforms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Resampling</a:t>
            </a:r>
            <a:r>
              <a:rPr lang="hu-HU" dirty="0"/>
              <a:t> and </a:t>
            </a:r>
            <a:r>
              <a:rPr lang="hu-HU" dirty="0" err="1"/>
              <a:t>balancing</a:t>
            </a:r>
            <a:r>
              <a:rPr lang="hu-HU" dirty="0"/>
              <a:t> </a:t>
            </a:r>
            <a:r>
              <a:rPr lang="hu-HU" dirty="0" err="1"/>
              <a:t>dataset</a:t>
            </a:r>
            <a:r>
              <a:rPr lang="hu-HU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75-75 </a:t>
            </a:r>
            <a:r>
              <a:rPr lang="hu-HU" dirty="0" err="1"/>
              <a:t>positive</a:t>
            </a:r>
            <a:r>
              <a:rPr lang="hu-HU" dirty="0"/>
              <a:t> and </a:t>
            </a:r>
            <a:r>
              <a:rPr lang="hu-HU" dirty="0" err="1"/>
              <a:t>negative</a:t>
            </a:r>
            <a:r>
              <a:rPr lang="hu-HU" dirty="0"/>
              <a:t> </a:t>
            </a:r>
            <a:r>
              <a:rPr lang="hu-HU" dirty="0" err="1"/>
              <a:t>samples</a:t>
            </a:r>
            <a:r>
              <a:rPr lang="hu-HU" dirty="0"/>
              <a:t> in test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75-75 </a:t>
            </a:r>
            <a:r>
              <a:rPr lang="hu-HU" dirty="0" err="1"/>
              <a:t>positive</a:t>
            </a:r>
            <a:r>
              <a:rPr lang="hu-HU" dirty="0"/>
              <a:t> and </a:t>
            </a:r>
            <a:r>
              <a:rPr lang="hu-HU" dirty="0" err="1"/>
              <a:t>negative</a:t>
            </a:r>
            <a:r>
              <a:rPr lang="hu-HU" dirty="0"/>
              <a:t> </a:t>
            </a:r>
            <a:r>
              <a:rPr lang="hu-HU" dirty="0" err="1"/>
              <a:t>samples</a:t>
            </a:r>
            <a:r>
              <a:rPr lang="hu-HU" dirty="0"/>
              <a:t> in </a:t>
            </a:r>
            <a:r>
              <a:rPr lang="hu-HU" dirty="0" err="1"/>
              <a:t>validation</a:t>
            </a:r>
            <a:endParaRPr lang="hu-H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err="1"/>
              <a:t>resampled</a:t>
            </a:r>
            <a:r>
              <a:rPr lang="hu-HU" dirty="0"/>
              <a:t> and </a:t>
            </a:r>
            <a:r>
              <a:rPr lang="hu-HU" dirty="0" err="1"/>
              <a:t>balanced</a:t>
            </a:r>
            <a:r>
              <a:rPr lang="hu-HU" dirty="0"/>
              <a:t> </a:t>
            </a:r>
            <a:r>
              <a:rPr lang="hu-HU" dirty="0" err="1"/>
              <a:t>samples</a:t>
            </a:r>
            <a:r>
              <a:rPr lang="hu-HU" dirty="0"/>
              <a:t> in </a:t>
            </a:r>
            <a:r>
              <a:rPr lang="hu-HU" dirty="0" err="1"/>
              <a:t>train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1FB788-45FD-AC65-48F6-0790D3A7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DC00C9-4F95-417E-BC75-9AB88F3EB5E6}" type="datetime1">
              <a:rPr lang="hu-HU" smtClean="0"/>
              <a:t>2024. 12. 13.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85A055-0B47-103B-B6AB-D0F88BEA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7280" y="5023523"/>
            <a:ext cx="4347443" cy="89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A képen penész látható&#10;&#10;Automatikusan generált leírás közepes megbízhatósággal">
            <a:extLst>
              <a:ext uri="{FF2B5EF4-FFF2-40B4-BE49-F238E27FC236}">
                <a16:creationId xmlns:a16="http://schemas.microsoft.com/office/drawing/2014/main" id="{CAC86300-CE5D-829F-EBC1-1A72B4E6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83" y="2174203"/>
            <a:ext cx="3629608" cy="374085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6BA7F4D3-830F-A0B8-667F-32AE9A950F19}"/>
              </a:ext>
            </a:extLst>
          </p:cNvPr>
          <p:cNvSpPr txBox="1"/>
          <p:nvPr/>
        </p:nvSpPr>
        <p:spPr>
          <a:xfrm>
            <a:off x="1097280" y="5915060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Squeeze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(</a:t>
            </a:r>
            <a:r>
              <a:rPr lang="hu-HU" dirty="0" err="1"/>
              <a:t>Shinde</a:t>
            </a:r>
            <a:r>
              <a:rPr lang="hu-HU" dirty="0"/>
              <a:t> R. </a:t>
            </a:r>
            <a:r>
              <a:rPr lang="hu-HU" i="1" dirty="0" err="1"/>
              <a:t>etal</a:t>
            </a:r>
            <a:r>
              <a:rPr lang="hu-HU" i="1" dirty="0"/>
              <a:t>.</a:t>
            </a:r>
            <a:r>
              <a:rPr lang="hu-HU" dirty="0"/>
              <a:t>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8FE1E9A-7E06-59A6-DC95-E4C7FF42481A}"/>
              </a:ext>
            </a:extLst>
          </p:cNvPr>
          <p:cNvSpPr txBox="1"/>
          <p:nvPr/>
        </p:nvSpPr>
        <p:spPr>
          <a:xfrm>
            <a:off x="6961883" y="5936801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Free-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deformation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298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EEBE4C-49F9-9573-C609-FBBBB051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works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2CD968-33AE-EEEE-65AB-EBB9FD9A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174100" cy="37608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b="1" dirty="0" err="1"/>
              <a:t>Review</a:t>
            </a:r>
            <a:r>
              <a:rPr lang="hu-HU" b="1" dirty="0"/>
              <a:t> </a:t>
            </a:r>
            <a:r>
              <a:rPr lang="hu-HU" b="1" dirty="0" err="1"/>
              <a:t>about</a:t>
            </a:r>
            <a:r>
              <a:rPr lang="hu-HU" b="1" dirty="0"/>
              <a:t> </a:t>
            </a:r>
            <a:r>
              <a:rPr lang="hu-HU" b="1" dirty="0" err="1"/>
              <a:t>solutions</a:t>
            </a:r>
            <a:r>
              <a:rPr lang="hu-HU" b="1" dirty="0"/>
              <a:t> </a:t>
            </a:r>
            <a:r>
              <a:rPr lang="hu-HU" dirty="0"/>
              <a:t>(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Naqvi, M., </a:t>
            </a:r>
            <a:r>
              <a:rPr lang="hu-HU" sz="1800" i="1" dirty="0" err="1">
                <a:effectLst/>
                <a:ea typeface="Times New Roman" panose="02020603050405020304" pitchFamily="18" charset="0"/>
              </a:rPr>
              <a:t>etal</a:t>
            </a:r>
            <a:r>
              <a:rPr lang="hu-HU" sz="1800" i="1" dirty="0">
                <a:effectLst/>
                <a:ea typeface="Times New Roman" panose="02020603050405020304" pitchFamily="18" charset="0"/>
              </a:rPr>
              <a:t>.</a:t>
            </a:r>
            <a:r>
              <a:rPr lang="hu-HU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(2023). Skin Cancer Detection Using Deep Learning-A Review.</a:t>
            </a:r>
            <a:r>
              <a:rPr lang="hu-HU" sz="1800" dirty="0">
                <a:effectLst/>
                <a:ea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err="1"/>
              <a:t>AlexNet</a:t>
            </a:r>
            <a:r>
              <a:rPr lang="hu-HU" dirty="0"/>
              <a:t>, </a:t>
            </a:r>
            <a:r>
              <a:rPr lang="hu-HU" dirty="0" err="1"/>
              <a:t>MobileNet</a:t>
            </a:r>
            <a:r>
              <a:rPr lang="hu-HU" dirty="0"/>
              <a:t>, </a:t>
            </a:r>
            <a:r>
              <a:rPr lang="hu-HU" dirty="0" err="1"/>
              <a:t>ResNet</a:t>
            </a:r>
            <a:r>
              <a:rPr lang="hu-HU" dirty="0"/>
              <a:t>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b="1" dirty="0" err="1"/>
              <a:t>Hair</a:t>
            </a:r>
            <a:r>
              <a:rPr lang="hu-HU" b="1" dirty="0"/>
              <a:t> </a:t>
            </a:r>
            <a:r>
              <a:rPr lang="hu-HU" b="1" dirty="0" err="1"/>
              <a:t>removing</a:t>
            </a:r>
            <a:r>
              <a:rPr lang="hu-HU" b="1" dirty="0"/>
              <a:t> (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Shinde, R. K., </a:t>
            </a:r>
            <a:r>
              <a:rPr lang="hu-HU" sz="1800" dirty="0" err="1">
                <a:effectLst/>
                <a:ea typeface="Times New Roman" panose="02020603050405020304" pitchFamily="18" charset="0"/>
              </a:rPr>
              <a:t>etal</a:t>
            </a:r>
            <a:r>
              <a:rPr lang="hu-HU" sz="1800" dirty="0">
                <a:effectLst/>
                <a:ea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(2023). Squeeze-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MNet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: Precise Skin Cancer Detection Model for Low Computing IoT Devices Using Transfer Learning.</a:t>
            </a:r>
            <a:r>
              <a:rPr lang="hu-HU" sz="1800" dirty="0">
                <a:effectLst/>
                <a:ea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err="1"/>
              <a:t>Squeeze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+ </a:t>
            </a:r>
            <a:r>
              <a:rPr lang="hu-HU" dirty="0" err="1"/>
              <a:t>MobileNet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sz="1800" b="1" dirty="0"/>
              <a:t>Data </a:t>
            </a:r>
            <a:r>
              <a:rPr lang="hu-HU" sz="1800" b="1" dirty="0" err="1"/>
              <a:t>preprocessing</a:t>
            </a:r>
            <a:r>
              <a:rPr lang="hu-HU" sz="1800" b="1" dirty="0"/>
              <a:t> </a:t>
            </a:r>
            <a:r>
              <a:rPr lang="hu-HU" sz="1800" dirty="0"/>
              <a:t>(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Thomas W.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Sederberg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and Scott R. Parry. 1986. Free-form deformation of solid geometric models</a:t>
            </a:r>
            <a:r>
              <a:rPr lang="hu-HU" sz="1800" dirty="0">
                <a:effectLst/>
                <a:ea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1800" b="1" dirty="0" err="1"/>
              <a:t>Balancing</a:t>
            </a:r>
            <a:r>
              <a:rPr lang="hu-HU" sz="1800" b="1" dirty="0"/>
              <a:t> </a:t>
            </a:r>
            <a:r>
              <a:rPr lang="hu-HU" sz="1800" b="1" dirty="0" err="1"/>
              <a:t>dataset</a:t>
            </a:r>
            <a:r>
              <a:rPr lang="hu-HU" sz="1800" b="1" dirty="0"/>
              <a:t> </a:t>
            </a:r>
            <a:r>
              <a:rPr lang="hu-HU" sz="1800" dirty="0"/>
              <a:t>(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Yun-Chun Wang, Ching-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Hsue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Cheng, A multiple combined method for rebalancing medical data with class imbalances, Computers in Biology and Medicine</a:t>
            </a:r>
            <a:r>
              <a:rPr lang="hu-HU" sz="1800" dirty="0">
                <a:effectLst/>
                <a:ea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1800" dirty="0"/>
              <a:t>etc.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C130F1-DD68-8EA7-2A78-3808F2DA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DC00C9-4F95-417E-BC75-9AB88F3EB5E6}" type="datetime1">
              <a:rPr lang="hu-HU" smtClean="0"/>
              <a:t>2024. 12. 13.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6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E3E50B-69EE-DEF6-D8C1-B3F7D32C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Architecture</a:t>
            </a:r>
            <a:r>
              <a:rPr lang="hu-HU" dirty="0"/>
              <a:t> I.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C188DD-408C-300E-0CDD-839FC572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DC00C9-4F95-417E-BC75-9AB88F3EB5E6}" type="datetime1">
              <a:rPr lang="hu-HU" smtClean="0"/>
              <a:t>2024. 12. 13.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15BC9B2-E308-067D-65F5-CE1BA66A8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1" y="2061800"/>
            <a:ext cx="3627455" cy="3322575"/>
          </a:xfrm>
          <a:prstGeom prst="rect">
            <a:avLst/>
          </a:prstGeom>
        </p:spPr>
      </p:pic>
      <p:pic>
        <p:nvPicPr>
          <p:cNvPr id="6" name="Kép 5" descr="A képen szöveg, Színesség látható&#10;&#10;Automatikusan generált leírás">
            <a:extLst>
              <a:ext uri="{FF2B5EF4-FFF2-40B4-BE49-F238E27FC236}">
                <a16:creationId xmlns:a16="http://schemas.microsoft.com/office/drawing/2014/main" id="{CACE5CA6-D7A9-83D7-998E-D998F5C70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34" y="2515248"/>
            <a:ext cx="5904244" cy="18275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2F38E14-0A94-BA60-B5D9-A80519B4CF5D}"/>
              </a:ext>
            </a:extLst>
          </p:cNvPr>
          <p:cNvSpPr txBox="1"/>
          <p:nvPr/>
        </p:nvSpPr>
        <p:spPr>
          <a:xfrm>
            <a:off x="1602021" y="4614650"/>
            <a:ext cx="339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ea typeface="Times New Roman" panose="02020603050405020304" pitchFamily="18" charset="0"/>
              </a:rPr>
              <a:t>MobileNetv3-based </a:t>
            </a:r>
            <a:endParaRPr lang="hu-HU" b="1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E459D4D-C184-F87C-BFE6-08224E19B9AA}"/>
              </a:ext>
            </a:extLst>
          </p:cNvPr>
          <p:cNvSpPr txBox="1"/>
          <p:nvPr/>
        </p:nvSpPr>
        <p:spPr>
          <a:xfrm>
            <a:off x="7291017" y="5384987"/>
            <a:ext cx="339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ea typeface="Times New Roman" panose="02020603050405020304" pitchFamily="18" charset="0"/>
              </a:rPr>
              <a:t>combined model</a:t>
            </a:r>
            <a:r>
              <a:rPr lang="hu-HU" sz="1800" b="1" dirty="0">
                <a:effectLst/>
                <a:ea typeface="Times New Roman" panose="02020603050405020304" pitchFamily="18" charset="0"/>
              </a:rPr>
              <a:t>s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5248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115C31-6A73-749E-A676-9F452F91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Architecture</a:t>
            </a:r>
            <a:r>
              <a:rPr lang="hu-HU" dirty="0"/>
              <a:t> II.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9D9C4F-3EB8-C046-522B-7F167116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DC00C9-4F95-417E-BC75-9AB88F3EB5E6}" type="datetime1">
              <a:rPr lang="hu-HU" smtClean="0"/>
              <a:t>2024. 12. 13.</a:t>
            </a:fld>
            <a:endParaRPr lang="en-US" dirty="0"/>
          </a:p>
        </p:txBody>
      </p:sp>
      <p:pic>
        <p:nvPicPr>
          <p:cNvPr id="5" name="Kép 4" descr="A képen szöveg, képernyőkép, Színesség látható&#10;&#10;Automatikusan generált leírás">
            <a:extLst>
              <a:ext uri="{FF2B5EF4-FFF2-40B4-BE49-F238E27FC236}">
                <a16:creationId xmlns:a16="http://schemas.microsoft.com/office/drawing/2014/main" id="{F3F5C646-92DB-8E71-9A94-04FD0261A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14" y="2030893"/>
            <a:ext cx="5230858" cy="32234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8C896C1-6995-D452-5C64-8C795F4E5341}"/>
              </a:ext>
            </a:extLst>
          </p:cNvPr>
          <p:cNvSpPr txBox="1"/>
          <p:nvPr/>
        </p:nvSpPr>
        <p:spPr>
          <a:xfrm>
            <a:off x="1602021" y="4614650"/>
            <a:ext cx="339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err="1"/>
              <a:t>AlexNet-based</a:t>
            </a:r>
            <a:endParaRPr lang="hu-HU" b="1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559FA1A-8054-005B-E7F1-5BC0CE9066C4}"/>
              </a:ext>
            </a:extLst>
          </p:cNvPr>
          <p:cNvSpPr txBox="1"/>
          <p:nvPr/>
        </p:nvSpPr>
        <p:spPr>
          <a:xfrm>
            <a:off x="6955596" y="5254309"/>
            <a:ext cx="387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ea typeface="Times New Roman" panose="02020603050405020304" pitchFamily="18" charset="0"/>
              </a:rPr>
              <a:t>model for images and tabular data</a:t>
            </a:r>
            <a:endParaRPr lang="hu-HU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C211E5-888C-2236-B664-1F93E628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93" y="2812273"/>
            <a:ext cx="5379587" cy="166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48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88E445-8D7C-CFB5-DCA7-7720879A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Architecture</a:t>
            </a:r>
            <a:r>
              <a:rPr lang="hu-HU" dirty="0"/>
              <a:t> III.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FE508A-211A-E80A-6F99-F4369FB8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DC00C9-4F95-417E-BC75-9AB88F3EB5E6}" type="datetime1">
              <a:rPr lang="hu-HU" smtClean="0"/>
              <a:t>2024. 12. 13.</a:t>
            </a:fld>
            <a:endParaRPr lang="en-US" dirty="0"/>
          </a:p>
        </p:txBody>
      </p:sp>
      <p:pic>
        <p:nvPicPr>
          <p:cNvPr id="5" name="Picture 753233301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6E4AA351-48A1-44AF-3588-48CC2E384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9" y="2046965"/>
            <a:ext cx="5095271" cy="2956907"/>
          </a:xfrm>
          <a:prstGeom prst="rect">
            <a:avLst/>
          </a:prstGeom>
        </p:spPr>
      </p:pic>
      <p:pic>
        <p:nvPicPr>
          <p:cNvPr id="6" name="Picture 1373461320" descr="A képen szöveg, diagram, sor, képernyőkép látható&#10;&#10;Automatikusan generált leírás">
            <a:extLst>
              <a:ext uri="{FF2B5EF4-FFF2-40B4-BE49-F238E27FC236}">
                <a16:creationId xmlns:a16="http://schemas.microsoft.com/office/drawing/2014/main" id="{8E51336E-9F53-50F9-F8F6-591AFB81A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712" y="2094440"/>
            <a:ext cx="5827944" cy="2861958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A9CEEDDD-BD91-DE5F-E959-B020C2AD84B6}"/>
              </a:ext>
            </a:extLst>
          </p:cNvPr>
          <p:cNvSpPr txBox="1"/>
          <p:nvPr/>
        </p:nvSpPr>
        <p:spPr>
          <a:xfrm>
            <a:off x="1297173" y="5025197"/>
            <a:ext cx="339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effectLst/>
                <a:ea typeface="Times New Roman" panose="02020603050405020304" pitchFamily="18" charset="0"/>
              </a:rPr>
              <a:t>MobileNet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-based complex </a:t>
            </a:r>
            <a:endParaRPr lang="hu-HU" b="1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F2FA85F-EDAD-9135-93F8-ECDF84053730}"/>
              </a:ext>
            </a:extLst>
          </p:cNvPr>
          <p:cNvSpPr txBox="1"/>
          <p:nvPr/>
        </p:nvSpPr>
        <p:spPr>
          <a:xfrm>
            <a:off x="7282153" y="5025197"/>
            <a:ext cx="36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800" b="1" dirty="0">
                <a:effectLst/>
                <a:ea typeface="Times New Roman" panose="02020603050405020304" pitchFamily="18" charset="0"/>
              </a:rPr>
              <a:t>c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ombined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model with tabular data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5888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C35D4B-ED12-3688-E440-151A1A76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hu-HU" dirty="0" err="1"/>
              <a:t>Train</a:t>
            </a:r>
            <a:r>
              <a:rPr lang="hu-HU" dirty="0"/>
              <a:t> and </a:t>
            </a:r>
            <a:r>
              <a:rPr lang="hu-HU" dirty="0" err="1"/>
              <a:t>hyperopt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A0FBF3-965F-3FDA-D861-925CD2A46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PytorchLightning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making</a:t>
            </a:r>
            <a:r>
              <a:rPr lang="hu-HU" dirty="0"/>
              <a:t> </a:t>
            </a:r>
            <a:r>
              <a:rPr lang="hu-HU" dirty="0" err="1"/>
              <a:t>pipeline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Wandb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hyperopt</a:t>
            </a:r>
            <a:r>
              <a:rPr lang="hu-HU" dirty="0"/>
              <a:t> (</a:t>
            </a:r>
            <a:r>
              <a:rPr lang="hu-HU" dirty="0" err="1"/>
              <a:t>Bayesian</a:t>
            </a:r>
            <a:r>
              <a:rPr lang="hu-HU" dirty="0"/>
              <a:t> and random)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EarlyStopping</a:t>
            </a:r>
            <a:r>
              <a:rPr lang="hu-HU" dirty="0"/>
              <a:t> + </a:t>
            </a:r>
            <a:r>
              <a:rPr lang="hu-HU" dirty="0" err="1"/>
              <a:t>ModelCheckpoint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Running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Colab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5" name="Kép 4" descr="A képen szöveg, képernyőkép, sor, Diagram látható&#10;&#10;Automatikusan generált leírás">
            <a:extLst>
              <a:ext uri="{FF2B5EF4-FFF2-40B4-BE49-F238E27FC236}">
                <a16:creationId xmlns:a16="http://schemas.microsoft.com/office/drawing/2014/main" id="{A800560E-03FD-09AC-8996-AF669FDE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6" y="4094609"/>
            <a:ext cx="4110523" cy="2158024"/>
          </a:xfrm>
          <a:prstGeom prst="rect">
            <a:avLst/>
          </a:prstGeom>
          <a:noFill/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E86060DA-ED45-FE92-776E-6A7B1A3B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3DC00C9-4F95-417E-BC75-9AB88F3EB5E6}" type="datetime1">
              <a:rPr lang="hu-HU" smtClean="0"/>
              <a:pPr rtl="0">
                <a:spcAft>
                  <a:spcPts val="600"/>
                </a:spcAft>
              </a:pPr>
              <a:t>2024. 12. 13.</a:t>
            </a:fld>
            <a:endParaRPr lang="en-US"/>
          </a:p>
        </p:txBody>
      </p:sp>
      <p:pic>
        <p:nvPicPr>
          <p:cNvPr id="6" name="Kép 5" descr="A képen szöveg, diagram, sor, Diagram látható&#10;&#10;Automatikusan generált leírás">
            <a:extLst>
              <a:ext uri="{FF2B5EF4-FFF2-40B4-BE49-F238E27FC236}">
                <a16:creationId xmlns:a16="http://schemas.microsoft.com/office/drawing/2014/main" id="{8CF174DF-CB50-B11B-2E53-A7AC91EB5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015" y="2557597"/>
            <a:ext cx="5472453" cy="28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3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4CD7ED-8743-7673-197A-2F156E74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hu-HU" dirty="0" err="1"/>
              <a:t>Results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581777-13C8-61F3-8D30-5849CB34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3DC00C9-4F95-417E-BC75-9AB88F3EB5E6}" type="datetime1">
              <a:rPr lang="hu-HU" smtClean="0"/>
              <a:pPr rtl="0">
                <a:spcAft>
                  <a:spcPts val="600"/>
                </a:spcAft>
              </a:pPr>
              <a:t>2024. 12. 13.</a:t>
            </a:fld>
            <a:endParaRPr lang="en-US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B893E1C6-6B5E-93A2-5B7C-32B5192E5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56228"/>
              </p:ext>
            </p:extLst>
          </p:nvPr>
        </p:nvGraphicFramePr>
        <p:xfrm>
          <a:off x="1097280" y="2450940"/>
          <a:ext cx="10058403" cy="307542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285611">
                  <a:extLst>
                    <a:ext uri="{9D8B030D-6E8A-4147-A177-3AD203B41FA5}">
                      <a16:colId xmlns:a16="http://schemas.microsoft.com/office/drawing/2014/main" val="1219597847"/>
                    </a:ext>
                  </a:extLst>
                </a:gridCol>
                <a:gridCol w="1484113">
                  <a:extLst>
                    <a:ext uri="{9D8B030D-6E8A-4147-A177-3AD203B41FA5}">
                      <a16:colId xmlns:a16="http://schemas.microsoft.com/office/drawing/2014/main" val="1052601618"/>
                    </a:ext>
                  </a:extLst>
                </a:gridCol>
                <a:gridCol w="1484113">
                  <a:extLst>
                    <a:ext uri="{9D8B030D-6E8A-4147-A177-3AD203B41FA5}">
                      <a16:colId xmlns:a16="http://schemas.microsoft.com/office/drawing/2014/main" val="4036774932"/>
                    </a:ext>
                  </a:extLst>
                </a:gridCol>
                <a:gridCol w="1836340">
                  <a:extLst>
                    <a:ext uri="{9D8B030D-6E8A-4147-A177-3AD203B41FA5}">
                      <a16:colId xmlns:a16="http://schemas.microsoft.com/office/drawing/2014/main" val="3178720825"/>
                    </a:ext>
                  </a:extLst>
                </a:gridCol>
                <a:gridCol w="1484113">
                  <a:extLst>
                    <a:ext uri="{9D8B030D-6E8A-4147-A177-3AD203B41FA5}">
                      <a16:colId xmlns:a16="http://schemas.microsoft.com/office/drawing/2014/main" val="2960046714"/>
                    </a:ext>
                  </a:extLst>
                </a:gridCol>
                <a:gridCol w="1484113">
                  <a:extLst>
                    <a:ext uri="{9D8B030D-6E8A-4147-A177-3AD203B41FA5}">
                      <a16:colId xmlns:a16="http://schemas.microsoft.com/office/drawing/2014/main" val="1200948129"/>
                    </a:ext>
                  </a:extLst>
                </a:gridCol>
              </a:tblGrid>
              <a:tr h="27396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Model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i="0" dirty="0" err="1">
                          <a:effectLst/>
                        </a:rPr>
                        <a:t>pAUC</a:t>
                      </a:r>
                      <a:endParaRPr lang="hu-HU" sz="14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f1-score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loss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 anchor="ctr"/>
                </a:tc>
                <a:extLst>
                  <a:ext uri="{0D108BD9-81ED-4DB2-BD59-A6C34878D82A}">
                    <a16:rowId xmlns:a16="http://schemas.microsoft.com/office/drawing/2014/main" val="771991203"/>
                  </a:ext>
                </a:extLst>
              </a:tr>
              <a:tr h="273960"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Baseline</a:t>
                      </a:r>
                      <a:endParaRPr lang="hu-HU" sz="1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effectLst/>
                        </a:rPr>
                        <a:t>0.077</a:t>
                      </a:r>
                      <a:endParaRPr lang="hu-HU" sz="1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effectLst/>
                        </a:rPr>
                        <a:t>0.573</a:t>
                      </a:r>
                      <a:endParaRPr lang="hu-HU" sz="1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effectLst/>
                        </a:rPr>
                        <a:t>0.860</a:t>
                      </a:r>
                      <a:endParaRPr lang="hu-HU" sz="1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effectLst/>
                        </a:rPr>
                        <a:t>0.688</a:t>
                      </a:r>
                      <a:endParaRPr lang="hu-HU" sz="1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effectLst/>
                        </a:rPr>
                        <a:t>0.574</a:t>
                      </a:r>
                      <a:endParaRPr lang="hu-HU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extLst>
                  <a:ext uri="{0D108BD9-81ED-4DB2-BD59-A6C34878D82A}">
                    <a16:rowId xmlns:a16="http://schemas.microsoft.com/office/drawing/2014/main" val="1705763917"/>
                  </a:ext>
                </a:extLst>
              </a:tr>
              <a:tr h="2739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AlexNet based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0.116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0.800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0.822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0.811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0.434</a:t>
                      </a:r>
                      <a:endParaRPr lang="hu-H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extLst>
                  <a:ext uri="{0D108BD9-81ED-4DB2-BD59-A6C34878D82A}">
                    <a16:rowId xmlns:a16="http://schemas.microsoft.com/office/drawing/2014/main" val="778268016"/>
                  </a:ext>
                </a:extLst>
              </a:tr>
              <a:tr h="2739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MobileNetv3 based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0.159</a:t>
                      </a:r>
                      <a:endParaRPr lang="hu-H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0.760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0.950</a:t>
                      </a:r>
                      <a:endParaRPr lang="hu-H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0.844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0.445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extLst>
                  <a:ext uri="{0D108BD9-81ED-4DB2-BD59-A6C34878D82A}">
                    <a16:rowId xmlns:a16="http://schemas.microsoft.com/office/drawing/2014/main" val="3792724668"/>
                  </a:ext>
                </a:extLst>
              </a:tr>
              <a:tr h="49489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Combined (AlexNet + MobileNet v3)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0.134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0.840</a:t>
                      </a:r>
                      <a:endParaRPr lang="hu-H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0.900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0.869</a:t>
                      </a:r>
                      <a:endParaRPr lang="hu-H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0.455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extLst>
                  <a:ext uri="{0D108BD9-81ED-4DB2-BD59-A6C34878D82A}">
                    <a16:rowId xmlns:a16="http://schemas.microsoft.com/office/drawing/2014/main" val="4104520315"/>
                  </a:ext>
                </a:extLst>
              </a:tr>
              <a:tr h="49489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Complex (images + tabular data)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0.125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0.840</a:t>
                      </a:r>
                      <a:endParaRPr lang="hu-H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0.851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0.846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0.446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extLst>
                  <a:ext uri="{0D108BD9-81ED-4DB2-BD59-A6C34878D82A}">
                    <a16:rowId xmlns:a16="http://schemas.microsoft.com/office/drawing/2014/main" val="94103107"/>
                  </a:ext>
                </a:extLst>
              </a:tr>
              <a:tr h="49489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Complex (images + tabular data MobilNetv3)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0.151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0.600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0.918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0.725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0.503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extLst>
                  <a:ext uri="{0D108BD9-81ED-4DB2-BD59-A6C34878D82A}">
                    <a16:rowId xmlns:a16="http://schemas.microsoft.com/office/drawing/2014/main" val="1961769762"/>
                  </a:ext>
                </a:extLst>
              </a:tr>
              <a:tr h="49489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Combined + tabular data</a:t>
                      </a:r>
                      <a:endParaRPr lang="hu-HU" sz="1400">
                        <a:effectLst/>
                      </a:endParaRPr>
                    </a:p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0.086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0.773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0.734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0.753</a:t>
                      </a:r>
                      <a:endParaRPr lang="hu-H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0.537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9421" marR="99421" marT="0" marB="0"/>
                </a:tc>
                <a:extLst>
                  <a:ext uri="{0D108BD9-81ED-4DB2-BD59-A6C34878D82A}">
                    <a16:rowId xmlns:a16="http://schemas.microsoft.com/office/drawing/2014/main" val="3480251240"/>
                  </a:ext>
                </a:extLst>
              </a:tr>
            </a:tbl>
          </a:graphicData>
        </a:graphic>
      </p:graphicFrame>
      <p:pic>
        <p:nvPicPr>
          <p:cNvPr id="6" name="Kép 5" descr="&quot;pAUC defined by constraining TPR&quot; by ProfGigio is licensed under CC-BY-SA-4.0">
            <a:extLst>
              <a:ext uri="{FF2B5EF4-FFF2-40B4-BE49-F238E27FC236}">
                <a16:creationId xmlns:a16="http://schemas.microsoft.com/office/drawing/2014/main" id="{429272EF-E517-7E02-A8D9-7E48F2BD1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749" y="327832"/>
            <a:ext cx="2025931" cy="200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C4BD66E-D7A6-2F44-56EF-CB9A96E2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11" y="286603"/>
            <a:ext cx="1999438" cy="20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223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0_TF56160789" id="{BB0F2CB6-EB6B-4B4F-902F-BC5253E073DA}" vid="{8BD6316C-6CB0-4ED3-ADEE-F4BB938ED12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{49CF6108-F3ED-4B17-9764-37EE63D7B5E0}tf56160789_win32</Template>
  <TotalTime>67</TotalTime>
  <Words>378</Words>
  <Application>Microsoft Office PowerPoint</Application>
  <PresentationFormat>Szélesvásznú</PresentationFormat>
  <Paragraphs>105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Skin Cancer Detection with 3D-TBP</vt:lpstr>
      <vt:lpstr>About the challenge</vt:lpstr>
      <vt:lpstr>Preprocessing the dataset</vt:lpstr>
      <vt:lpstr>Related works</vt:lpstr>
      <vt:lpstr>Architecture I.</vt:lpstr>
      <vt:lpstr>Architecture II.</vt:lpstr>
      <vt:lpstr>Architecture III.</vt:lpstr>
      <vt:lpstr>Train and hyperopt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Potyók Csaba</dc:creator>
  <cp:lastModifiedBy>Potyók Csaba</cp:lastModifiedBy>
  <cp:revision>8</cp:revision>
  <dcterms:created xsi:type="dcterms:W3CDTF">2024-12-13T16:59:10Z</dcterms:created>
  <dcterms:modified xsi:type="dcterms:W3CDTF">2024-12-13T18:07:08Z</dcterms:modified>
</cp:coreProperties>
</file>