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9" r:id="rId3"/>
    <p:sldId id="274" r:id="rId4"/>
    <p:sldId id="261" r:id="rId5"/>
    <p:sldId id="262" r:id="rId6"/>
    <p:sldId id="264" r:id="rId7"/>
    <p:sldId id="265" r:id="rId8"/>
    <p:sldId id="266" r:id="rId9"/>
    <p:sldId id="267" r:id="rId10"/>
    <p:sldId id="272" r:id="rId11"/>
    <p:sldId id="268" r:id="rId12"/>
    <p:sldId id="269" r:id="rId13"/>
    <p:sldId id="286" r:id="rId14"/>
    <p:sldId id="258" r:id="rId15"/>
    <p:sldId id="287" r:id="rId16"/>
    <p:sldId id="260" r:id="rId17"/>
    <p:sldId id="288" r:id="rId18"/>
    <p:sldId id="289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11A020-B363-4F1E-A8FE-CBFE0B336F9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D516B-647F-4CCF-8257-B44CFD5630B2}">
      <dgm:prSet custT="1"/>
      <dgm:spPr/>
      <dgm:t>
        <a:bodyPr/>
        <a:lstStyle/>
        <a:p>
          <a:r>
            <a:rPr lang="en-US" sz="2800" dirty="0"/>
            <a:t>$14 trillion consumer debt in 2018*</a:t>
          </a:r>
        </a:p>
      </dgm:t>
    </dgm:pt>
    <dgm:pt modelId="{E92DF9CB-ACD8-45CE-82CE-8FF91E7AF1B9}" type="parTrans" cxnId="{697D37BB-F053-41F3-B540-84130647FA0E}">
      <dgm:prSet/>
      <dgm:spPr/>
      <dgm:t>
        <a:bodyPr/>
        <a:lstStyle/>
        <a:p>
          <a:endParaRPr lang="en-US"/>
        </a:p>
      </dgm:t>
    </dgm:pt>
    <dgm:pt modelId="{A95AD546-EB57-449D-A019-2523781B2BC0}" type="sibTrans" cxnId="{697D37BB-F053-41F3-B540-84130647FA0E}">
      <dgm:prSet/>
      <dgm:spPr/>
      <dgm:t>
        <a:bodyPr/>
        <a:lstStyle/>
        <a:p>
          <a:endParaRPr lang="en-US"/>
        </a:p>
      </dgm:t>
    </dgm:pt>
    <dgm:pt modelId="{07D94C2E-2DD9-4B6F-BBA7-BADB2E08C276}">
      <dgm:prSet custT="1"/>
      <dgm:spPr/>
      <dgm:t>
        <a:bodyPr/>
        <a:lstStyle/>
        <a:p>
          <a:r>
            <a:rPr lang="en-US" sz="2800" dirty="0"/>
            <a:t>Loan delinquency/Loan default</a:t>
          </a:r>
        </a:p>
      </dgm:t>
    </dgm:pt>
    <dgm:pt modelId="{68A28C51-BD17-4040-B6ED-582FCE9A95DC}" type="parTrans" cxnId="{2B72FFC8-2859-41B6-A4F6-7CC8FA06FBF7}">
      <dgm:prSet/>
      <dgm:spPr/>
      <dgm:t>
        <a:bodyPr/>
        <a:lstStyle/>
        <a:p>
          <a:endParaRPr lang="en-US"/>
        </a:p>
      </dgm:t>
    </dgm:pt>
    <dgm:pt modelId="{EF04ED66-DD4F-49A2-BAD1-33466AFDD49D}" type="sibTrans" cxnId="{2B72FFC8-2859-41B6-A4F6-7CC8FA06FBF7}">
      <dgm:prSet/>
      <dgm:spPr/>
      <dgm:t>
        <a:bodyPr/>
        <a:lstStyle/>
        <a:p>
          <a:endParaRPr lang="en-US"/>
        </a:p>
      </dgm:t>
    </dgm:pt>
    <dgm:pt modelId="{F698EEF8-9C46-48C2-AD6A-AE0B2B9A1FE6}">
      <dgm:prSet custT="1"/>
      <dgm:spPr/>
      <dgm:t>
        <a:bodyPr/>
        <a:lstStyle/>
        <a:p>
          <a:r>
            <a:rPr lang="en-US" sz="2800" dirty="0"/>
            <a:t>Financial strain on loan lending organizations</a:t>
          </a:r>
        </a:p>
      </dgm:t>
    </dgm:pt>
    <dgm:pt modelId="{9264DF6D-93BA-4494-829F-BC9A6736EDA8}" type="parTrans" cxnId="{A631015B-3241-4025-ADC2-948D6FB68F09}">
      <dgm:prSet/>
      <dgm:spPr/>
      <dgm:t>
        <a:bodyPr/>
        <a:lstStyle/>
        <a:p>
          <a:endParaRPr lang="en-US"/>
        </a:p>
      </dgm:t>
    </dgm:pt>
    <dgm:pt modelId="{41E19061-EE9E-4B42-B09F-3366CC0B888C}" type="sibTrans" cxnId="{A631015B-3241-4025-ADC2-948D6FB68F09}">
      <dgm:prSet/>
      <dgm:spPr/>
      <dgm:t>
        <a:bodyPr/>
        <a:lstStyle/>
        <a:p>
          <a:endParaRPr lang="en-US"/>
        </a:p>
      </dgm:t>
    </dgm:pt>
    <dgm:pt modelId="{AFE73A4F-80A8-47BE-A296-B8AA0BB1A7D8}" type="pres">
      <dgm:prSet presAssocID="{3411A020-B363-4F1E-A8FE-CBFE0B336F92}" presName="CompostProcess" presStyleCnt="0">
        <dgm:presLayoutVars>
          <dgm:dir/>
          <dgm:resizeHandles val="exact"/>
        </dgm:presLayoutVars>
      </dgm:prSet>
      <dgm:spPr/>
    </dgm:pt>
    <dgm:pt modelId="{221D8482-3E1A-4D47-A6DD-CFAAAA234E17}" type="pres">
      <dgm:prSet presAssocID="{3411A020-B363-4F1E-A8FE-CBFE0B336F92}" presName="arrow" presStyleLbl="bgShp" presStyleIdx="0" presStyleCnt="1"/>
      <dgm:spPr/>
    </dgm:pt>
    <dgm:pt modelId="{154347BD-B77A-4BEB-9360-9D1B53825785}" type="pres">
      <dgm:prSet presAssocID="{3411A020-B363-4F1E-A8FE-CBFE0B336F92}" presName="linearProcess" presStyleCnt="0"/>
      <dgm:spPr/>
    </dgm:pt>
    <dgm:pt modelId="{EA784AC3-68E5-44F7-8D36-5AEF6608A486}" type="pres">
      <dgm:prSet presAssocID="{246D516B-647F-4CCF-8257-B44CFD5630B2}" presName="textNode" presStyleLbl="node1" presStyleIdx="0" presStyleCnt="3">
        <dgm:presLayoutVars>
          <dgm:bulletEnabled val="1"/>
        </dgm:presLayoutVars>
      </dgm:prSet>
      <dgm:spPr/>
    </dgm:pt>
    <dgm:pt modelId="{026A25A5-3404-4BA3-BBA7-75CC34E0D9A2}" type="pres">
      <dgm:prSet presAssocID="{A95AD546-EB57-449D-A019-2523781B2BC0}" presName="sibTrans" presStyleCnt="0"/>
      <dgm:spPr/>
    </dgm:pt>
    <dgm:pt modelId="{54335FDF-7FD6-4A0B-B06F-76F4DA86AF4A}" type="pres">
      <dgm:prSet presAssocID="{07D94C2E-2DD9-4B6F-BBA7-BADB2E08C276}" presName="textNode" presStyleLbl="node1" presStyleIdx="1" presStyleCnt="3">
        <dgm:presLayoutVars>
          <dgm:bulletEnabled val="1"/>
        </dgm:presLayoutVars>
      </dgm:prSet>
      <dgm:spPr/>
    </dgm:pt>
    <dgm:pt modelId="{03573CFC-FCB4-4E0E-B4C1-2A0A2BA99D14}" type="pres">
      <dgm:prSet presAssocID="{EF04ED66-DD4F-49A2-BAD1-33466AFDD49D}" presName="sibTrans" presStyleCnt="0"/>
      <dgm:spPr/>
    </dgm:pt>
    <dgm:pt modelId="{DB7C1B25-95AD-4A20-A611-30E73DE1D1CD}" type="pres">
      <dgm:prSet presAssocID="{F698EEF8-9C46-48C2-AD6A-AE0B2B9A1FE6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A631015B-3241-4025-ADC2-948D6FB68F09}" srcId="{3411A020-B363-4F1E-A8FE-CBFE0B336F92}" destId="{F698EEF8-9C46-48C2-AD6A-AE0B2B9A1FE6}" srcOrd="2" destOrd="0" parTransId="{9264DF6D-93BA-4494-829F-BC9A6736EDA8}" sibTransId="{41E19061-EE9E-4B42-B09F-3366CC0B888C}"/>
    <dgm:cxn modelId="{04AFF36A-7C5F-4F34-851F-F9EEB6FD9E2F}" type="presOf" srcId="{07D94C2E-2DD9-4B6F-BBA7-BADB2E08C276}" destId="{54335FDF-7FD6-4A0B-B06F-76F4DA86AF4A}" srcOrd="0" destOrd="0" presId="urn:microsoft.com/office/officeart/2005/8/layout/hProcess9"/>
    <dgm:cxn modelId="{752E809D-C0B4-4356-BFAB-03C27CACC726}" type="presOf" srcId="{246D516B-647F-4CCF-8257-B44CFD5630B2}" destId="{EA784AC3-68E5-44F7-8D36-5AEF6608A486}" srcOrd="0" destOrd="0" presId="urn:microsoft.com/office/officeart/2005/8/layout/hProcess9"/>
    <dgm:cxn modelId="{D73A9DA3-CD45-482E-9050-D0B190F7C4AD}" type="presOf" srcId="{3411A020-B363-4F1E-A8FE-CBFE0B336F92}" destId="{AFE73A4F-80A8-47BE-A296-B8AA0BB1A7D8}" srcOrd="0" destOrd="0" presId="urn:microsoft.com/office/officeart/2005/8/layout/hProcess9"/>
    <dgm:cxn modelId="{697D37BB-F053-41F3-B540-84130647FA0E}" srcId="{3411A020-B363-4F1E-A8FE-CBFE0B336F92}" destId="{246D516B-647F-4CCF-8257-B44CFD5630B2}" srcOrd="0" destOrd="0" parTransId="{E92DF9CB-ACD8-45CE-82CE-8FF91E7AF1B9}" sibTransId="{A95AD546-EB57-449D-A019-2523781B2BC0}"/>
    <dgm:cxn modelId="{2B72FFC8-2859-41B6-A4F6-7CC8FA06FBF7}" srcId="{3411A020-B363-4F1E-A8FE-CBFE0B336F92}" destId="{07D94C2E-2DD9-4B6F-BBA7-BADB2E08C276}" srcOrd="1" destOrd="0" parTransId="{68A28C51-BD17-4040-B6ED-582FCE9A95DC}" sibTransId="{EF04ED66-DD4F-49A2-BAD1-33466AFDD49D}"/>
    <dgm:cxn modelId="{DEB697F0-BBD5-486E-882B-9DBC44991155}" type="presOf" srcId="{F698EEF8-9C46-48C2-AD6A-AE0B2B9A1FE6}" destId="{DB7C1B25-95AD-4A20-A611-30E73DE1D1CD}" srcOrd="0" destOrd="0" presId="urn:microsoft.com/office/officeart/2005/8/layout/hProcess9"/>
    <dgm:cxn modelId="{611931DB-51E9-47E3-9EB5-1A949520D151}" type="presParOf" srcId="{AFE73A4F-80A8-47BE-A296-B8AA0BB1A7D8}" destId="{221D8482-3E1A-4D47-A6DD-CFAAAA234E17}" srcOrd="0" destOrd="0" presId="urn:microsoft.com/office/officeart/2005/8/layout/hProcess9"/>
    <dgm:cxn modelId="{CFD5367F-83B5-4B4A-A990-AC49D462FCA0}" type="presParOf" srcId="{AFE73A4F-80A8-47BE-A296-B8AA0BB1A7D8}" destId="{154347BD-B77A-4BEB-9360-9D1B53825785}" srcOrd="1" destOrd="0" presId="urn:microsoft.com/office/officeart/2005/8/layout/hProcess9"/>
    <dgm:cxn modelId="{CBA47303-7EEA-46E4-BDC2-44B5F63D9932}" type="presParOf" srcId="{154347BD-B77A-4BEB-9360-9D1B53825785}" destId="{EA784AC3-68E5-44F7-8D36-5AEF6608A486}" srcOrd="0" destOrd="0" presId="urn:microsoft.com/office/officeart/2005/8/layout/hProcess9"/>
    <dgm:cxn modelId="{81290EA4-3656-4C94-A500-43E726479BE2}" type="presParOf" srcId="{154347BD-B77A-4BEB-9360-9D1B53825785}" destId="{026A25A5-3404-4BA3-BBA7-75CC34E0D9A2}" srcOrd="1" destOrd="0" presId="urn:microsoft.com/office/officeart/2005/8/layout/hProcess9"/>
    <dgm:cxn modelId="{4E6B6090-1481-468D-BC6E-A7D14F329DB3}" type="presParOf" srcId="{154347BD-B77A-4BEB-9360-9D1B53825785}" destId="{54335FDF-7FD6-4A0B-B06F-76F4DA86AF4A}" srcOrd="2" destOrd="0" presId="urn:microsoft.com/office/officeart/2005/8/layout/hProcess9"/>
    <dgm:cxn modelId="{CAED9550-ECD3-4E68-86F7-72B8FE73AAEA}" type="presParOf" srcId="{154347BD-B77A-4BEB-9360-9D1B53825785}" destId="{03573CFC-FCB4-4E0E-B4C1-2A0A2BA99D14}" srcOrd="3" destOrd="0" presId="urn:microsoft.com/office/officeart/2005/8/layout/hProcess9"/>
    <dgm:cxn modelId="{592FCA29-C5F0-40A0-9582-388B77B45C4B}" type="presParOf" srcId="{154347BD-B77A-4BEB-9360-9D1B53825785}" destId="{DB7C1B25-95AD-4A20-A611-30E73DE1D1C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D8482-3E1A-4D47-A6DD-CFAAAA234E17}">
      <dsp:nvSpPr>
        <dsp:cNvPr id="0" name=""/>
        <dsp:cNvSpPr/>
      </dsp:nvSpPr>
      <dsp:spPr>
        <a:xfrm>
          <a:off x="897387" y="0"/>
          <a:ext cx="10170389" cy="246766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784AC3-68E5-44F7-8D36-5AEF6608A486}">
      <dsp:nvSpPr>
        <dsp:cNvPr id="0" name=""/>
        <dsp:cNvSpPr/>
      </dsp:nvSpPr>
      <dsp:spPr>
        <a:xfrm>
          <a:off x="5751" y="740300"/>
          <a:ext cx="3765659" cy="9870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$14 trillion consumer debt in 2018*</a:t>
          </a:r>
        </a:p>
      </dsp:txBody>
      <dsp:txXfrm>
        <a:off x="53936" y="788485"/>
        <a:ext cx="3669289" cy="890697"/>
      </dsp:txXfrm>
    </dsp:sp>
    <dsp:sp modelId="{54335FDF-7FD6-4A0B-B06F-76F4DA86AF4A}">
      <dsp:nvSpPr>
        <dsp:cNvPr id="0" name=""/>
        <dsp:cNvSpPr/>
      </dsp:nvSpPr>
      <dsp:spPr>
        <a:xfrm>
          <a:off x="4099752" y="740300"/>
          <a:ext cx="3765659" cy="9870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Loan delinquency/Loan default</a:t>
          </a:r>
        </a:p>
      </dsp:txBody>
      <dsp:txXfrm>
        <a:off x="4147937" y="788485"/>
        <a:ext cx="3669289" cy="890697"/>
      </dsp:txXfrm>
    </dsp:sp>
    <dsp:sp modelId="{DB7C1B25-95AD-4A20-A611-30E73DE1D1CD}">
      <dsp:nvSpPr>
        <dsp:cNvPr id="0" name=""/>
        <dsp:cNvSpPr/>
      </dsp:nvSpPr>
      <dsp:spPr>
        <a:xfrm>
          <a:off x="8193752" y="740300"/>
          <a:ext cx="3765659" cy="9870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Financial strain on loan lending organizations</a:t>
          </a:r>
        </a:p>
      </dsp:txBody>
      <dsp:txXfrm>
        <a:off x="8241937" y="788485"/>
        <a:ext cx="3669289" cy="8906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065A8-9F69-484E-81C3-BAD176671508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8284D-20B7-42EA-878A-7B4DBDA0C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48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New York Federal Reserve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Lending primarily to people with little or no credit history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8284D-20B7-42EA-878A-7B4DBDA0C6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75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8105-44C1-49C4-B51B-1794B5CFC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6DA75-9BD9-485F-8257-0A8D71926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BFF37-1D5C-41C5-82EB-53FECF50D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4562-CDB9-428A-AFC5-8C6FF945256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D2701-E7F1-4B9D-A14B-DE1D98CA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B573C-B080-4A46-8FB3-FF9D6E20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09FAF-57B4-4517-B66E-43C86F294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3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D2B07-E6A6-432B-81CE-FAF5C231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C86A1-BD31-40EF-BFC6-BE5324D79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F43FC-C160-4203-B5FF-DD0CE1CB3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4562-CDB9-428A-AFC5-8C6FF945256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7510D-A60C-4364-AB2D-3C7E5502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3BADD-608D-4154-9953-28B329F1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09FAF-57B4-4517-B66E-43C86F294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6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CA1076-C7C5-4C0E-8501-4B4C0E151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73608-50CC-43D9-898C-A8892E5E8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D5E4A-8E54-409D-8D7E-1CA3CCC2C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4562-CDB9-428A-AFC5-8C6FF945256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FED47-F63C-4DAC-9420-D1664AE0A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A0FF2-DB8A-422B-912D-44295017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09FAF-57B4-4517-B66E-43C86F294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3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8A7FC-85AB-474E-B094-18A44BFE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DBAB9-932B-4426-B3D1-BD29A1D22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1BC26-38D8-411B-9937-94ED5CC7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4562-CDB9-428A-AFC5-8C6FF945256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B5E2B-5A4E-4503-95F1-173962DEC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4B0EF-CD83-4B87-AF28-D4B2C6233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09FAF-57B4-4517-B66E-43C86F294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6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3D558-80F2-48D2-85CD-F40375A4F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B8D78-243D-48B0-926E-8B0A1D8EC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41F5B-8D7E-407B-89B4-771F65E5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4562-CDB9-428A-AFC5-8C6FF945256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0BBC9-48D5-4BAB-A95D-F87C924A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9D5BF-A28B-4AD3-AFF3-DA5D97F9B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09FAF-57B4-4517-B66E-43C86F294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F3CE-4D03-44D1-91CC-157C8F89D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D4D38-780C-487C-9B54-AB85FFDA3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CA8B4-3669-41FD-A7C6-A4053F0D5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3D31E-8326-4A13-811C-2BF97CBAB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4562-CDB9-428A-AFC5-8C6FF945256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848C3-956F-49F8-B18F-45B156F56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9C203-929B-454C-A8C2-807B16A43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09FAF-57B4-4517-B66E-43C86F294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2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8143-83BC-4789-A2B0-4A3C28949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65DE0-5573-4CAF-B000-6A891C2D7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1E371-7C0C-47BF-8DD8-080A23252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9365E-6870-41D9-BD17-5382B4142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5FF418-49F8-4929-8F2B-EF18002EA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84BDB0-3731-4A85-90E0-AF6125407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4562-CDB9-428A-AFC5-8C6FF945256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29752B-C9B0-4F3F-8FF6-1121071BD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516E96-F31B-4EB8-83F7-F74B8A6C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09FAF-57B4-4517-B66E-43C86F294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DDB8A-3B81-46C8-9DB1-282472EF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041443-BC59-4680-891C-C356A4AAE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4562-CDB9-428A-AFC5-8C6FF945256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DF719-E7A7-442A-8D06-121EA726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30E0B-1158-4308-B7C7-2A693E41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09FAF-57B4-4517-B66E-43C86F294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0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96AFEC-5A6F-48E6-90AD-EC2BF0991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4562-CDB9-428A-AFC5-8C6FF945256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7C9921-2BE7-4258-86E8-2833953E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1EFA1-B013-4D5B-9A10-80FC73177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09FAF-57B4-4517-B66E-43C86F294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40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21D2E-8678-4F1C-80B0-E9912C03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DBEED-6589-4897-8056-D194A74F5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3AACF-03E9-4208-89AA-5FB3FEBC5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8C2CB-5365-4BAA-9F46-075FA06D6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4562-CDB9-428A-AFC5-8C6FF945256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0AF4B-8CD5-456E-8653-36B23C00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79E7A-AD73-4DA4-B9B0-8BF6BD31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09FAF-57B4-4517-B66E-43C86F294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4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5521-EC49-4D62-BBC0-1DECBF3C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57F55-5C61-486A-8155-0AEBEF355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04BB5-DA9A-4968-B582-292E5F7AA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3813D-0583-4249-B3AD-C083D3DC0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4562-CDB9-428A-AFC5-8C6FF945256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BAAF1-13F9-474F-9E3A-9D64FB57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42031-5A70-4460-B48C-87896B89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09FAF-57B4-4517-B66E-43C86F294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7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10EFDF-7EB1-4119-BCBF-F58DA9D06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F8638-F308-46D6-B4AD-D4A382421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EB82C-F7AC-4096-A188-2316E1E3F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D4562-CDB9-428A-AFC5-8C6FF945256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2CABE-E82A-43D6-8F91-5CEC7198F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033B9-BFDD-4B57-9C87-1B2149041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09FAF-57B4-4517-B66E-43C86F294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7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3" y="0"/>
            <a:ext cx="12192003" cy="1764632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1320623"/>
            <a:ext cx="12192000" cy="372617"/>
          </a:xfrm>
          <a:prstGeom prst="rect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30762" y="284506"/>
            <a:ext cx="819375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4000" dirty="0">
                <a:solidFill>
                  <a:srgbClr val="FFFFFF"/>
                </a:solidFill>
                <a:latin typeface="Atlas Grotesk"/>
              </a:rPr>
              <a:t>          Loan Default Risk</a:t>
            </a:r>
          </a:p>
          <a:p>
            <a:endParaRPr lang="en-US" sz="3600" b="1" dirty="0">
              <a:solidFill>
                <a:schemeClr val="bg1"/>
              </a:solidFill>
              <a:latin typeface="HP Simplified" panose="020B0604020204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63466" y="3257014"/>
            <a:ext cx="57309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00CC"/>
                </a:solidFill>
                <a:latin typeface="Century Gothic" panose="020B0502020202020204" pitchFamily="34" charset="0"/>
              </a:rPr>
              <a:t>Aman Panwar</a:t>
            </a:r>
          </a:p>
          <a:p>
            <a:r>
              <a:rPr lang="en-US" sz="4000" dirty="0">
                <a:solidFill>
                  <a:srgbClr val="0000CC"/>
                </a:solidFill>
                <a:latin typeface="Century Gothic" panose="020B0502020202020204" pitchFamily="34" charset="0"/>
              </a:rPr>
              <a:t>Anurag Sharma</a:t>
            </a:r>
          </a:p>
          <a:p>
            <a:r>
              <a:rPr lang="en-US" sz="4000" dirty="0">
                <a:solidFill>
                  <a:srgbClr val="0000CC"/>
                </a:solidFill>
                <a:latin typeface="Century Gothic" panose="020B0502020202020204" pitchFamily="34" charset="0"/>
              </a:rPr>
              <a:t>Dinesh Poudel</a:t>
            </a:r>
            <a:endParaRPr lang="en-US" sz="3600" dirty="0">
              <a:latin typeface="Lucida Console" panose="020B0609040504020204" pitchFamily="49" charset="0"/>
            </a:endParaRPr>
          </a:p>
          <a:p>
            <a:endParaRPr lang="en-US" sz="3600" dirty="0">
              <a:latin typeface="Lucida Console" panose="020B0609040504020204" pitchFamily="49" charset="0"/>
            </a:endParaRPr>
          </a:p>
          <a:p>
            <a:endParaRPr lang="en-US" sz="3600" dirty="0">
              <a:latin typeface="Lucida Console" panose="020B060904050402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1776459"/>
            <a:ext cx="1220781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82" y="1272270"/>
            <a:ext cx="1218511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Introduction</a:t>
            </a: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        Data Source/Analysis        Data  Merging/Cleaning      Data Visualization/Correlation        Conclusion         </a:t>
            </a:r>
          </a:p>
        </p:txBody>
      </p:sp>
      <p:sp>
        <p:nvSpPr>
          <p:cNvPr id="21" name="Rectangle 20"/>
          <p:cNvSpPr/>
          <p:nvPr/>
        </p:nvSpPr>
        <p:spPr>
          <a:xfrm flipV="1">
            <a:off x="-15822" y="1297540"/>
            <a:ext cx="1220782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flipV="1">
            <a:off x="0" y="1680730"/>
            <a:ext cx="1220782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A7071C-A913-4968-9921-6C329D222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51" y="40414"/>
            <a:ext cx="1028465" cy="11631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6D3F70-1C73-4552-8D8B-8266C9D6B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347" y="150165"/>
            <a:ext cx="1925826" cy="9924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49877F-D7F8-44CB-B3F0-9448E6481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09" y="2731954"/>
            <a:ext cx="51339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3" y="0"/>
            <a:ext cx="12192003" cy="1764632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1320623"/>
            <a:ext cx="12192000" cy="372617"/>
          </a:xfrm>
          <a:prstGeom prst="rect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70693" y="304948"/>
            <a:ext cx="819375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4000" dirty="0">
                <a:solidFill>
                  <a:srgbClr val="FFFFFF"/>
                </a:solidFill>
                <a:latin typeface="Atlas Grotesk"/>
              </a:rPr>
              <a:t>          Loan Default Risk</a:t>
            </a:r>
          </a:p>
          <a:p>
            <a:endParaRPr lang="en-US" sz="3600" b="1" dirty="0">
              <a:solidFill>
                <a:schemeClr val="bg1"/>
              </a:solidFill>
              <a:latin typeface="HP Simplified" panose="020B0604020204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1776459"/>
            <a:ext cx="1220781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82" y="1272270"/>
            <a:ext cx="1218511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Introduction    Data Source/Analysis </a:t>
            </a:r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 Data  Merging/Cleaning</a:t>
            </a: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      Data Visualization/Correlation     Conclusion         </a:t>
            </a:r>
          </a:p>
        </p:txBody>
      </p:sp>
      <p:sp>
        <p:nvSpPr>
          <p:cNvPr id="21" name="Rectangle 20"/>
          <p:cNvSpPr/>
          <p:nvPr/>
        </p:nvSpPr>
        <p:spPr>
          <a:xfrm flipV="1">
            <a:off x="-15822" y="1297540"/>
            <a:ext cx="1220782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flipV="1">
            <a:off x="0" y="1680730"/>
            <a:ext cx="1220782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A7071C-A913-4968-9921-6C329D222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51" y="40414"/>
            <a:ext cx="1028465" cy="11631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6D3F70-1C73-4552-8D8B-8266C9D6B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347" y="150165"/>
            <a:ext cx="1925826" cy="99247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C7BCDD5-E048-4A10-ACB7-71FF30DA1B8D}"/>
              </a:ext>
            </a:extLst>
          </p:cNvPr>
          <p:cNvSpPr/>
          <p:nvPr/>
        </p:nvSpPr>
        <p:spPr>
          <a:xfrm>
            <a:off x="109596" y="1974056"/>
            <a:ext cx="106283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CC0000"/>
                </a:solidFill>
              </a:rPr>
              <a:t>Slicing: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169AE1-AF18-4918-A0CF-0BD127DE42B1}"/>
              </a:ext>
            </a:extLst>
          </p:cNvPr>
          <p:cNvSpPr/>
          <p:nvPr/>
        </p:nvSpPr>
        <p:spPr>
          <a:xfrm>
            <a:off x="0" y="2758303"/>
            <a:ext cx="11987868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600" dirty="0"/>
              <a:t>             </a:t>
            </a:r>
          </a:p>
          <a:p>
            <a:pPr lvl="1"/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402506-A91F-42D9-ACFE-F3C409798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266" y="4812367"/>
            <a:ext cx="1638299" cy="13365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8589DC-07E5-40F2-87AF-2D59D0774E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8734" y="2518182"/>
            <a:ext cx="1899507" cy="13252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E8A721-2239-4FDC-9D86-D434AEBE76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4758" y="2245859"/>
            <a:ext cx="6562483" cy="390301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522D070-464D-4A9C-ADDD-F9F28C99CD61}"/>
              </a:ext>
            </a:extLst>
          </p:cNvPr>
          <p:cNvSpPr/>
          <p:nvPr/>
        </p:nvSpPr>
        <p:spPr>
          <a:xfrm>
            <a:off x="2814758" y="2245859"/>
            <a:ext cx="6366564" cy="3903015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163A6B-17A5-4C99-A7C8-9D09CA5FEF1A}"/>
              </a:ext>
            </a:extLst>
          </p:cNvPr>
          <p:cNvSpPr/>
          <p:nvPr/>
        </p:nvSpPr>
        <p:spPr>
          <a:xfrm>
            <a:off x="2939143" y="2334622"/>
            <a:ext cx="6438098" cy="252662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661198-954C-442A-B2E9-FFFE7DED0FC8}"/>
              </a:ext>
            </a:extLst>
          </p:cNvPr>
          <p:cNvSpPr/>
          <p:nvPr/>
        </p:nvSpPr>
        <p:spPr>
          <a:xfrm>
            <a:off x="5131837" y="4954555"/>
            <a:ext cx="3974841" cy="1119674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1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3" y="0"/>
            <a:ext cx="12192003" cy="1764632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1320623"/>
            <a:ext cx="12192000" cy="372617"/>
          </a:xfrm>
          <a:prstGeom prst="rect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70693" y="304948"/>
            <a:ext cx="819375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4000" dirty="0">
                <a:solidFill>
                  <a:srgbClr val="FFFFFF"/>
                </a:solidFill>
                <a:latin typeface="Atlas Grotesk"/>
              </a:rPr>
              <a:t>          Loan Default Risk</a:t>
            </a:r>
          </a:p>
          <a:p>
            <a:endParaRPr lang="en-US" sz="3600" b="1" dirty="0">
              <a:solidFill>
                <a:schemeClr val="bg1"/>
              </a:solidFill>
              <a:latin typeface="HP Simplified" panose="020B0604020204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1776459"/>
            <a:ext cx="1220781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82" y="1272270"/>
            <a:ext cx="1218511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Introduction    Data Source/Analysis </a:t>
            </a:r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 Data  Merging/Cleaning</a:t>
            </a: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      Data Visualization/Correlation     Conclusion         </a:t>
            </a:r>
          </a:p>
        </p:txBody>
      </p:sp>
      <p:sp>
        <p:nvSpPr>
          <p:cNvPr id="21" name="Rectangle 20"/>
          <p:cNvSpPr/>
          <p:nvPr/>
        </p:nvSpPr>
        <p:spPr>
          <a:xfrm flipV="1">
            <a:off x="-15822" y="1297540"/>
            <a:ext cx="1220782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flipV="1">
            <a:off x="0" y="1680730"/>
            <a:ext cx="1220782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A7071C-A913-4968-9921-6C329D222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51" y="40414"/>
            <a:ext cx="1028465" cy="11631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6D3F70-1C73-4552-8D8B-8266C9D6B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347" y="150165"/>
            <a:ext cx="1925826" cy="99247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C7BCDD5-E048-4A10-ACB7-71FF30DA1B8D}"/>
              </a:ext>
            </a:extLst>
          </p:cNvPr>
          <p:cNvSpPr/>
          <p:nvPr/>
        </p:nvSpPr>
        <p:spPr>
          <a:xfrm>
            <a:off x="109596" y="1974056"/>
            <a:ext cx="106283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CC0000"/>
                </a:solidFill>
              </a:rPr>
              <a:t>Join 4 datasets: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169AE1-AF18-4918-A0CF-0BD127DE42B1}"/>
              </a:ext>
            </a:extLst>
          </p:cNvPr>
          <p:cNvSpPr/>
          <p:nvPr/>
        </p:nvSpPr>
        <p:spPr>
          <a:xfrm>
            <a:off x="0" y="2758303"/>
            <a:ext cx="11987868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3600" dirty="0"/>
              <a:t>Assign mapping values to distinguish missing </a:t>
            </a:r>
          </a:p>
          <a:p>
            <a:pPr lvl="1"/>
            <a:r>
              <a:rPr lang="en-US" sz="3600" dirty="0"/>
              <a:t>        applicant’s record vs missing values.</a:t>
            </a:r>
          </a:p>
          <a:p>
            <a:pPr lvl="1"/>
            <a:r>
              <a:rPr lang="en-US" sz="3600" dirty="0"/>
              <a:t>        - Assign “-1” for Missing Bureau Record</a:t>
            </a:r>
          </a:p>
          <a:p>
            <a:pPr lvl="1"/>
            <a:r>
              <a:rPr lang="en-US" sz="3600" dirty="0"/>
              <a:t>        - Assign “-2” for Missing Credit Balance Record</a:t>
            </a:r>
          </a:p>
          <a:p>
            <a:pPr lvl="1"/>
            <a:r>
              <a:rPr lang="en-US" sz="3600" dirty="0"/>
              <a:t>        - Assign “-3” for Missing Prior Application Record</a:t>
            </a:r>
          </a:p>
          <a:p>
            <a:pPr marL="1028700" lvl="1" indent="-571500">
              <a:buFontTx/>
              <a:buChar char="-"/>
            </a:pPr>
            <a:endParaRPr lang="en-US" sz="3600" dirty="0"/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             </a:t>
            </a:r>
          </a:p>
          <a:p>
            <a:pPr lvl="1"/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402506-A91F-42D9-ACFE-F3C409798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9110" y="1872188"/>
            <a:ext cx="1638299" cy="133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35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3" y="0"/>
            <a:ext cx="12192003" cy="1764632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1320623"/>
            <a:ext cx="12192000" cy="372617"/>
          </a:xfrm>
          <a:prstGeom prst="rect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70693" y="304948"/>
            <a:ext cx="819375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4000" dirty="0">
                <a:solidFill>
                  <a:srgbClr val="FFFFFF"/>
                </a:solidFill>
                <a:latin typeface="Atlas Grotesk"/>
              </a:rPr>
              <a:t>          Loan Default Risk</a:t>
            </a:r>
          </a:p>
          <a:p>
            <a:endParaRPr lang="en-US" sz="3600" b="1" dirty="0">
              <a:solidFill>
                <a:schemeClr val="bg1"/>
              </a:solidFill>
              <a:latin typeface="HP Simplified" panose="020B0604020204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1776459"/>
            <a:ext cx="1220781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82" y="1272270"/>
            <a:ext cx="1218511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Introduction    Data Source/Analysis </a:t>
            </a:r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 Data  Merging/Cleaning</a:t>
            </a: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      Data Visualization/Correlation     Conclusion         </a:t>
            </a:r>
          </a:p>
        </p:txBody>
      </p:sp>
      <p:sp>
        <p:nvSpPr>
          <p:cNvPr id="21" name="Rectangle 20"/>
          <p:cNvSpPr/>
          <p:nvPr/>
        </p:nvSpPr>
        <p:spPr>
          <a:xfrm flipV="1">
            <a:off x="-15822" y="1297540"/>
            <a:ext cx="1220782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flipV="1">
            <a:off x="0" y="1680730"/>
            <a:ext cx="1220782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A7071C-A913-4968-9921-6C329D222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51" y="40414"/>
            <a:ext cx="1028465" cy="11631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6D3F70-1C73-4552-8D8B-8266C9D6B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347" y="150165"/>
            <a:ext cx="1925826" cy="99247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C7BCDD5-E048-4A10-ACB7-71FF30DA1B8D}"/>
              </a:ext>
            </a:extLst>
          </p:cNvPr>
          <p:cNvSpPr/>
          <p:nvPr/>
        </p:nvSpPr>
        <p:spPr>
          <a:xfrm>
            <a:off x="109596" y="1974056"/>
            <a:ext cx="106283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CC0000"/>
                </a:solidFill>
              </a:rPr>
              <a:t>Filling Missing Values: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169AE1-AF18-4918-A0CF-0BD127DE42B1}"/>
              </a:ext>
            </a:extLst>
          </p:cNvPr>
          <p:cNvSpPr/>
          <p:nvPr/>
        </p:nvSpPr>
        <p:spPr>
          <a:xfrm>
            <a:off x="0" y="2758303"/>
            <a:ext cx="11987868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3200" dirty="0"/>
              <a:t>Occupation Type</a:t>
            </a:r>
          </a:p>
          <a:p>
            <a:pPr lvl="1"/>
            <a:r>
              <a:rPr lang="en-US" sz="3200" dirty="0"/>
              <a:t>       - Replace with “unknown”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3200" dirty="0"/>
              <a:t>Goods Price(for which Loan was requested)</a:t>
            </a:r>
          </a:p>
          <a:p>
            <a:pPr lvl="1"/>
            <a:r>
              <a:rPr lang="en-US" sz="3200" dirty="0"/>
              <a:t>       - Replace with  mean of goods price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3200" dirty="0"/>
              <a:t>Number of Credit Requests(Per year)</a:t>
            </a:r>
          </a:p>
          <a:p>
            <a:pPr lvl="1"/>
            <a:r>
              <a:rPr lang="en-US" sz="3200" dirty="0"/>
              <a:t>       - Replace with  0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3200" dirty="0"/>
              <a:t>Number of Family Members</a:t>
            </a:r>
          </a:p>
          <a:p>
            <a:pPr lvl="1"/>
            <a:r>
              <a:rPr lang="en-US" sz="3200" dirty="0"/>
              <a:t>     - Replace with  mean of family members count</a:t>
            </a:r>
            <a:endParaRPr lang="en-US" sz="3600" dirty="0"/>
          </a:p>
          <a:p>
            <a:pPr lvl="1"/>
            <a:r>
              <a:rPr lang="en-US" sz="3600" dirty="0"/>
              <a:t>             </a:t>
            </a:r>
          </a:p>
          <a:p>
            <a:pPr lvl="1"/>
            <a:endParaRPr lang="en-US" sz="4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42FB29-1653-460D-A31D-EC8D42BEA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264" y="2173092"/>
            <a:ext cx="28289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8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D7A8B10D-76FF-4BFB-93B5-E14F591EB2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4" b="3556"/>
          <a:stretch/>
        </p:blipFill>
        <p:spPr>
          <a:xfrm>
            <a:off x="70196" y="728254"/>
            <a:ext cx="12051606" cy="612974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02E73CC-DEDA-4492-A2B6-BCA3D25B42EB}"/>
              </a:ext>
            </a:extLst>
          </p:cNvPr>
          <p:cNvSpPr/>
          <p:nvPr/>
        </p:nvSpPr>
        <p:spPr>
          <a:xfrm>
            <a:off x="35098" y="-39430"/>
            <a:ext cx="12121803" cy="663898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                                   Data Visualization/Correlation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D6F3-5E6F-47A1-82D5-37A0CBEE00A4}"/>
              </a:ext>
            </a:extLst>
          </p:cNvPr>
          <p:cNvSpPr txBox="1"/>
          <p:nvPr/>
        </p:nvSpPr>
        <p:spPr>
          <a:xfrm>
            <a:off x="1367405" y="1085646"/>
            <a:ext cx="4387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Cramér’s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V correlation, r= 0.08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61BFA6F5-7B53-4BD6-B59A-87EED09AA8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0" b="3259"/>
          <a:stretch/>
        </p:blipFill>
        <p:spPr>
          <a:xfrm>
            <a:off x="296764" y="386080"/>
            <a:ext cx="11598472" cy="6248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3BEA652-398C-4A06-8024-4EB3B7097F85}"/>
              </a:ext>
            </a:extLst>
          </p:cNvPr>
          <p:cNvSpPr/>
          <p:nvPr/>
        </p:nvSpPr>
        <p:spPr>
          <a:xfrm>
            <a:off x="59494" y="27682"/>
            <a:ext cx="12073011" cy="46166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                        </a:t>
            </a:r>
            <a:r>
              <a:rPr lang="en-US" sz="2600" dirty="0">
                <a:solidFill>
                  <a:schemeClr val="bg1"/>
                </a:solidFill>
                <a:latin typeface="Century Gothic" panose="020B0502020202020204" pitchFamily="34" charset="0"/>
              </a:rPr>
              <a:t>Data Visualization/Correl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ation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909392-168D-4EAA-B49F-A5C870E6A1BA}"/>
              </a:ext>
            </a:extLst>
          </p:cNvPr>
          <p:cNvSpPr/>
          <p:nvPr/>
        </p:nvSpPr>
        <p:spPr>
          <a:xfrm>
            <a:off x="3707927" y="1239366"/>
            <a:ext cx="39933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Cramér’s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V correlation, r= 0.07</a:t>
            </a:r>
          </a:p>
        </p:txBody>
      </p:sp>
    </p:spTree>
    <p:extLst>
      <p:ext uri="{BB962C8B-B14F-4D97-AF65-F5344CB8AC3E}">
        <p14:creationId xmlns:p14="http://schemas.microsoft.com/office/powerpoint/2010/main" val="2738607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129E0A93-2853-43B8-82CF-C1004F492E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8" b="6370"/>
          <a:stretch/>
        </p:blipFill>
        <p:spPr>
          <a:xfrm>
            <a:off x="189571" y="698490"/>
            <a:ext cx="11853746" cy="60248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28B9C59-6518-44D2-BCEF-1B1D9C03D6AF}"/>
              </a:ext>
            </a:extLst>
          </p:cNvPr>
          <p:cNvSpPr/>
          <p:nvPr/>
        </p:nvSpPr>
        <p:spPr>
          <a:xfrm>
            <a:off x="35098" y="-39430"/>
            <a:ext cx="12121803" cy="663898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                                                   Data Visualization/Correlation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F14F5A-501B-477A-A34B-867BFBADC3FB}"/>
              </a:ext>
            </a:extLst>
          </p:cNvPr>
          <p:cNvSpPr/>
          <p:nvPr/>
        </p:nvSpPr>
        <p:spPr>
          <a:xfrm>
            <a:off x="4119775" y="1633647"/>
            <a:ext cx="39933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Cramér’s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V correlation, r= 0.06</a:t>
            </a:r>
          </a:p>
        </p:txBody>
      </p:sp>
    </p:spTree>
    <p:extLst>
      <p:ext uri="{BB962C8B-B14F-4D97-AF65-F5344CB8AC3E}">
        <p14:creationId xmlns:p14="http://schemas.microsoft.com/office/powerpoint/2010/main" val="461075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519CF9D0-4210-4619-99C7-48F5B9BF51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5" b="3408"/>
          <a:stretch/>
        </p:blipFill>
        <p:spPr>
          <a:xfrm>
            <a:off x="35097" y="863600"/>
            <a:ext cx="11930161" cy="5994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CBE61D4-0B02-4124-82E2-3C2D115ED5D9}"/>
              </a:ext>
            </a:extLst>
          </p:cNvPr>
          <p:cNvSpPr/>
          <p:nvPr/>
        </p:nvSpPr>
        <p:spPr>
          <a:xfrm>
            <a:off x="35098" y="-39430"/>
            <a:ext cx="12121803" cy="663898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                                    Data Visualization/Correlation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2E7618-4231-4598-A923-1728A8E6B8E2}"/>
              </a:ext>
            </a:extLst>
          </p:cNvPr>
          <p:cNvSpPr/>
          <p:nvPr/>
        </p:nvSpPr>
        <p:spPr>
          <a:xfrm>
            <a:off x="3196986" y="945750"/>
            <a:ext cx="45118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Point Biserial correlation, r= -0.004</a:t>
            </a:r>
          </a:p>
        </p:txBody>
      </p:sp>
    </p:spTree>
    <p:extLst>
      <p:ext uri="{BB962C8B-B14F-4D97-AF65-F5344CB8AC3E}">
        <p14:creationId xmlns:p14="http://schemas.microsoft.com/office/powerpoint/2010/main" val="2055146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153F2925-DF4B-42E4-919C-6009FC64B7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0" b="4000"/>
          <a:stretch/>
        </p:blipFill>
        <p:spPr>
          <a:xfrm>
            <a:off x="75986" y="647690"/>
            <a:ext cx="11833516" cy="6197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CF80CF4-E20F-4BAA-8ACF-6192074D4562}"/>
              </a:ext>
            </a:extLst>
          </p:cNvPr>
          <p:cNvSpPr/>
          <p:nvPr/>
        </p:nvSpPr>
        <p:spPr>
          <a:xfrm>
            <a:off x="35098" y="-39430"/>
            <a:ext cx="12121803" cy="663898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                             Data Visualization/Correlation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979866-BAB9-4B71-96C1-094D294CC3C4}"/>
              </a:ext>
            </a:extLst>
          </p:cNvPr>
          <p:cNvSpPr/>
          <p:nvPr/>
        </p:nvSpPr>
        <p:spPr>
          <a:xfrm>
            <a:off x="3968774" y="861860"/>
            <a:ext cx="36390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Pearson correlation, r= 0.98</a:t>
            </a:r>
          </a:p>
        </p:txBody>
      </p:sp>
    </p:spTree>
    <p:extLst>
      <p:ext uri="{BB962C8B-B14F-4D97-AF65-F5344CB8AC3E}">
        <p14:creationId xmlns:p14="http://schemas.microsoft.com/office/powerpoint/2010/main" val="1168164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1F160A6A-F969-415A-A610-0F8C013E8D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2" b="3259"/>
          <a:stretch/>
        </p:blipFill>
        <p:spPr>
          <a:xfrm>
            <a:off x="296764" y="566978"/>
            <a:ext cx="11598472" cy="6045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5DEFBB3-C054-43E5-8CFB-24A3F5E054B9}"/>
              </a:ext>
            </a:extLst>
          </p:cNvPr>
          <p:cNvSpPr/>
          <p:nvPr/>
        </p:nvSpPr>
        <p:spPr>
          <a:xfrm>
            <a:off x="35098" y="-39430"/>
            <a:ext cx="12121803" cy="663898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                              Data Visualization/Correlation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3EDDB5-F047-4773-8017-CBDB0EA46C63}"/>
              </a:ext>
            </a:extLst>
          </p:cNvPr>
          <p:cNvSpPr/>
          <p:nvPr/>
        </p:nvSpPr>
        <p:spPr>
          <a:xfrm>
            <a:off x="4168948" y="1079974"/>
            <a:ext cx="36390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Pearson correlation, r= 0.78</a:t>
            </a:r>
          </a:p>
        </p:txBody>
      </p:sp>
    </p:spTree>
    <p:extLst>
      <p:ext uri="{BB962C8B-B14F-4D97-AF65-F5344CB8AC3E}">
        <p14:creationId xmlns:p14="http://schemas.microsoft.com/office/powerpoint/2010/main" val="1375552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3" y="0"/>
            <a:ext cx="12192003" cy="1764632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1320623"/>
            <a:ext cx="12192000" cy="372617"/>
          </a:xfrm>
          <a:prstGeom prst="rect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70693" y="304948"/>
            <a:ext cx="819375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4000" dirty="0">
                <a:solidFill>
                  <a:srgbClr val="FFFFFF"/>
                </a:solidFill>
                <a:latin typeface="Atlas Grotesk"/>
              </a:rPr>
              <a:t>          Loan Default Risk</a:t>
            </a:r>
          </a:p>
          <a:p>
            <a:endParaRPr lang="en-US" sz="3600" b="1" dirty="0">
              <a:solidFill>
                <a:schemeClr val="bg1"/>
              </a:solidFill>
              <a:latin typeface="HP Simplified" panose="020B0604020204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1776459"/>
            <a:ext cx="1220781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82" y="1272270"/>
            <a:ext cx="1218511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Introduction   Data Source/Analysis </a:t>
            </a:r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Data  Merging/Cleaning  Data Visualization/Correlation   </a:t>
            </a:r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Conclusion</a:t>
            </a: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         </a:t>
            </a:r>
          </a:p>
        </p:txBody>
      </p:sp>
      <p:sp>
        <p:nvSpPr>
          <p:cNvPr id="21" name="Rectangle 20"/>
          <p:cNvSpPr/>
          <p:nvPr/>
        </p:nvSpPr>
        <p:spPr>
          <a:xfrm flipV="1">
            <a:off x="-15822" y="1297540"/>
            <a:ext cx="1220782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flipV="1">
            <a:off x="0" y="1680730"/>
            <a:ext cx="1220782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A7071C-A913-4968-9921-6C329D222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51" y="40414"/>
            <a:ext cx="1028465" cy="11631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6D3F70-1C73-4552-8D8B-8266C9D6B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347" y="150165"/>
            <a:ext cx="1925826" cy="99247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C7BCDD5-E048-4A10-ACB7-71FF30DA1B8D}"/>
              </a:ext>
            </a:extLst>
          </p:cNvPr>
          <p:cNvSpPr/>
          <p:nvPr/>
        </p:nvSpPr>
        <p:spPr>
          <a:xfrm>
            <a:off x="109596" y="1974056"/>
            <a:ext cx="10628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C0000"/>
                </a:solidFill>
              </a:rPr>
              <a:t>Conclusion and Recommendations: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169AE1-AF18-4918-A0CF-0BD127DE42B1}"/>
              </a:ext>
            </a:extLst>
          </p:cNvPr>
          <p:cNvSpPr/>
          <p:nvPr/>
        </p:nvSpPr>
        <p:spPr>
          <a:xfrm>
            <a:off x="0" y="2758303"/>
            <a:ext cx="119878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800" dirty="0"/>
              <a:t>Linear regression model unsuitable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Additional screening for the cases with high risk factors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Remove one variable from pair of highly correlated </a:t>
            </a: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        variables for ML model</a:t>
            </a:r>
            <a:endParaRPr lang="en-US" sz="2800" dirty="0"/>
          </a:p>
          <a:p>
            <a:pPr lvl="1"/>
            <a:r>
              <a:rPr lang="en-US" sz="2800" dirty="0"/>
              <a:t>                    </a:t>
            </a:r>
          </a:p>
          <a:p>
            <a:pPr lvl="1"/>
            <a:endParaRPr lang="en-US" sz="4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BF75F6-377C-48CF-AE39-A0CCEF985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7590" y="2173092"/>
            <a:ext cx="2333583" cy="319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4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3" y="0"/>
            <a:ext cx="12192003" cy="1764632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1320623"/>
            <a:ext cx="12192000" cy="372617"/>
          </a:xfrm>
          <a:prstGeom prst="rect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70693" y="304948"/>
            <a:ext cx="819375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4000" dirty="0">
                <a:solidFill>
                  <a:srgbClr val="FFFFFF"/>
                </a:solidFill>
                <a:latin typeface="Atlas Grotesk"/>
              </a:rPr>
              <a:t>          Loan Default Risk</a:t>
            </a:r>
          </a:p>
          <a:p>
            <a:endParaRPr lang="en-US" sz="3600" b="1" dirty="0">
              <a:solidFill>
                <a:schemeClr val="bg1"/>
              </a:solidFill>
              <a:latin typeface="HP Simplified" panose="020B0604020204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1776459"/>
            <a:ext cx="1220781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82" y="1272270"/>
            <a:ext cx="1218511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Introduction</a:t>
            </a: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        Data Source/Analysis        Data  Merging/Cleaning      Data Visualization/Correlation        Conclusion         </a:t>
            </a:r>
          </a:p>
        </p:txBody>
      </p:sp>
      <p:sp>
        <p:nvSpPr>
          <p:cNvPr id="21" name="Rectangle 20"/>
          <p:cNvSpPr/>
          <p:nvPr/>
        </p:nvSpPr>
        <p:spPr>
          <a:xfrm flipV="1">
            <a:off x="-15822" y="1297540"/>
            <a:ext cx="1220782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flipV="1">
            <a:off x="0" y="1680730"/>
            <a:ext cx="1220782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A7071C-A913-4968-9921-6C329D22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51" y="40414"/>
            <a:ext cx="1028465" cy="11631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6D3F70-1C73-4552-8D8B-8266C9D6B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5347" y="150165"/>
            <a:ext cx="1925826" cy="99247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C7BCDD5-E048-4A10-ACB7-71FF30DA1B8D}"/>
              </a:ext>
            </a:extLst>
          </p:cNvPr>
          <p:cNvSpPr/>
          <p:nvPr/>
        </p:nvSpPr>
        <p:spPr>
          <a:xfrm>
            <a:off x="109596" y="1974056"/>
            <a:ext cx="36188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CC0000"/>
                </a:solidFill>
              </a:rPr>
              <a:t>Background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42C8371-E455-4326-BB8E-376B96F5D3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2852348"/>
              </p:ext>
            </p:extLst>
          </p:nvPr>
        </p:nvGraphicFramePr>
        <p:xfrm>
          <a:off x="6882" y="3023988"/>
          <a:ext cx="11965164" cy="2467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66AD6713-8A62-4208-98DF-C9A5EA7DFB9D}"/>
              </a:ext>
            </a:extLst>
          </p:cNvPr>
          <p:cNvSpPr/>
          <p:nvPr/>
        </p:nvSpPr>
        <p:spPr>
          <a:xfrm>
            <a:off x="9468434" y="6488668"/>
            <a:ext cx="2723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*New York Federal Reserve</a:t>
            </a:r>
          </a:p>
        </p:txBody>
      </p:sp>
    </p:spTree>
    <p:extLst>
      <p:ext uri="{BB962C8B-B14F-4D97-AF65-F5344CB8AC3E}">
        <p14:creationId xmlns:p14="http://schemas.microsoft.com/office/powerpoint/2010/main" val="398439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3" y="0"/>
            <a:ext cx="12192003" cy="1764632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1320623"/>
            <a:ext cx="12192000" cy="372617"/>
          </a:xfrm>
          <a:prstGeom prst="rect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70693" y="304948"/>
            <a:ext cx="819375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4000" dirty="0">
                <a:solidFill>
                  <a:srgbClr val="FFFFFF"/>
                </a:solidFill>
                <a:latin typeface="Atlas Grotesk"/>
              </a:rPr>
              <a:t>          Loan Default Risk</a:t>
            </a:r>
          </a:p>
          <a:p>
            <a:endParaRPr lang="en-US" sz="3600" b="1" dirty="0">
              <a:solidFill>
                <a:schemeClr val="bg1"/>
              </a:solidFill>
              <a:latin typeface="HP Simplified" panose="020B0604020204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1776459"/>
            <a:ext cx="1220781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82" y="1272270"/>
            <a:ext cx="1218511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Introduction</a:t>
            </a: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        Data Source/Analysis        Data  Merging/Cleaning      Data Visualization/Correlation        Conclusion         </a:t>
            </a:r>
          </a:p>
        </p:txBody>
      </p:sp>
      <p:sp>
        <p:nvSpPr>
          <p:cNvPr id="21" name="Rectangle 20"/>
          <p:cNvSpPr/>
          <p:nvPr/>
        </p:nvSpPr>
        <p:spPr>
          <a:xfrm flipV="1">
            <a:off x="-15822" y="1297540"/>
            <a:ext cx="1220782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flipV="1">
            <a:off x="0" y="1680730"/>
            <a:ext cx="1220782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A7071C-A913-4968-9921-6C329D222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51" y="40414"/>
            <a:ext cx="1028465" cy="11631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6D3F70-1C73-4552-8D8B-8266C9D6B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347" y="150165"/>
            <a:ext cx="1925826" cy="99247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0E6C91-B9B0-4FCB-88F4-0811B03ABD60}"/>
              </a:ext>
            </a:extLst>
          </p:cNvPr>
          <p:cNvSpPr/>
          <p:nvPr/>
        </p:nvSpPr>
        <p:spPr>
          <a:xfrm>
            <a:off x="4696355" y="1992430"/>
            <a:ext cx="7157289" cy="1463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Financial inclusion of unbanked population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Positive and safe borrowing experience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91620F3-38BA-4C7E-BC7F-28CA84BD1596}"/>
              </a:ext>
            </a:extLst>
          </p:cNvPr>
          <p:cNvSpPr/>
          <p:nvPr/>
        </p:nvSpPr>
        <p:spPr>
          <a:xfrm>
            <a:off x="5008590" y="5035823"/>
            <a:ext cx="6575072" cy="1296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Machine learning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Identify the high-risk behavior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8555748-506F-431A-94F7-650C566B7FA8}"/>
              </a:ext>
            </a:extLst>
          </p:cNvPr>
          <p:cNvSpPr/>
          <p:nvPr/>
        </p:nvSpPr>
        <p:spPr>
          <a:xfrm>
            <a:off x="6504074" y="3863356"/>
            <a:ext cx="2989911" cy="9065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Processed dataset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199D4B-3CBA-4C4B-B0DF-843454D59389}"/>
              </a:ext>
            </a:extLst>
          </p:cNvPr>
          <p:cNvSpPr/>
          <p:nvPr/>
        </p:nvSpPr>
        <p:spPr>
          <a:xfrm>
            <a:off x="109596" y="1974056"/>
            <a:ext cx="36188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CC0000"/>
                </a:solidFill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410971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3" y="0"/>
            <a:ext cx="12192003" cy="1764632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1320623"/>
            <a:ext cx="12192000" cy="372617"/>
          </a:xfrm>
          <a:prstGeom prst="rect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70693" y="304948"/>
            <a:ext cx="819375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4000" dirty="0">
                <a:solidFill>
                  <a:srgbClr val="FFFFFF"/>
                </a:solidFill>
                <a:latin typeface="Atlas Grotesk"/>
              </a:rPr>
              <a:t>          Loan Default Risk</a:t>
            </a:r>
          </a:p>
          <a:p>
            <a:endParaRPr lang="en-US" sz="3600" b="1" dirty="0">
              <a:solidFill>
                <a:schemeClr val="bg1"/>
              </a:solidFill>
              <a:latin typeface="HP Simplified" panose="020B0604020204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1776459"/>
            <a:ext cx="1220781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82" y="1272270"/>
            <a:ext cx="1218511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Introduction</a:t>
            </a: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        Data Source/Analysis        Data  Merging/Cleaning      Data Visualization/Correlation        Conclusion         </a:t>
            </a:r>
          </a:p>
        </p:txBody>
      </p:sp>
      <p:sp>
        <p:nvSpPr>
          <p:cNvPr id="21" name="Rectangle 20"/>
          <p:cNvSpPr/>
          <p:nvPr/>
        </p:nvSpPr>
        <p:spPr>
          <a:xfrm flipV="1">
            <a:off x="-15822" y="1297540"/>
            <a:ext cx="1220782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flipV="1">
            <a:off x="0" y="1680730"/>
            <a:ext cx="1220782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A7071C-A913-4968-9921-6C329D222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51" y="40414"/>
            <a:ext cx="1028465" cy="11631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6D3F70-1C73-4552-8D8B-8266C9D6B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347" y="150165"/>
            <a:ext cx="1925826" cy="992476"/>
          </a:xfrm>
          <a:prstGeom prst="rect">
            <a:avLst/>
          </a:prstGeom>
        </p:spPr>
      </p:pic>
      <p:pic>
        <p:nvPicPr>
          <p:cNvPr id="1026" name="Picture 2" descr="Image preview">
            <a:extLst>
              <a:ext uri="{FF2B5EF4-FFF2-40B4-BE49-F238E27FC236}">
                <a16:creationId xmlns:a16="http://schemas.microsoft.com/office/drawing/2014/main" id="{E1497712-65D3-418C-8A8F-9DD442516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908" y="1984103"/>
            <a:ext cx="9456234" cy="488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7C2EAC-E302-4802-8CFD-9321751F615E}"/>
              </a:ext>
            </a:extLst>
          </p:cNvPr>
          <p:cNvSpPr/>
          <p:nvPr/>
        </p:nvSpPr>
        <p:spPr>
          <a:xfrm>
            <a:off x="149154" y="1792909"/>
            <a:ext cx="30430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CC0000"/>
                </a:solidFill>
              </a:rPr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350745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3" y="0"/>
            <a:ext cx="12192003" cy="1764632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1320623"/>
            <a:ext cx="12192000" cy="372617"/>
          </a:xfrm>
          <a:prstGeom prst="rect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70693" y="304948"/>
            <a:ext cx="819375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4000" dirty="0">
                <a:solidFill>
                  <a:srgbClr val="FFFFFF"/>
                </a:solidFill>
                <a:latin typeface="Atlas Grotesk"/>
              </a:rPr>
              <a:t>          Loan Default Risk</a:t>
            </a:r>
          </a:p>
          <a:p>
            <a:endParaRPr lang="en-US" sz="3600" b="1" dirty="0">
              <a:solidFill>
                <a:schemeClr val="bg1"/>
              </a:solidFill>
              <a:latin typeface="HP Simplified" panose="020B0604020204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1776459"/>
            <a:ext cx="1220781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82" y="1272270"/>
            <a:ext cx="1218511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Introduction     </a:t>
            </a:r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Data Source/Analysis   </a:t>
            </a: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Data  Merging/Cleaning      Data Visualization/Correlation     Conclusion         </a:t>
            </a:r>
          </a:p>
        </p:txBody>
      </p:sp>
      <p:sp>
        <p:nvSpPr>
          <p:cNvPr id="21" name="Rectangle 20"/>
          <p:cNvSpPr/>
          <p:nvPr/>
        </p:nvSpPr>
        <p:spPr>
          <a:xfrm flipV="1">
            <a:off x="-15822" y="1297540"/>
            <a:ext cx="1220782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flipV="1">
            <a:off x="0" y="1680730"/>
            <a:ext cx="1220782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A7071C-A913-4968-9921-6C329D222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51" y="40414"/>
            <a:ext cx="1028465" cy="11631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6D3F70-1C73-4552-8D8B-8266C9D6B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347" y="150165"/>
            <a:ext cx="1925826" cy="99247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C7BCDD5-E048-4A10-ACB7-71FF30DA1B8D}"/>
              </a:ext>
            </a:extLst>
          </p:cNvPr>
          <p:cNvSpPr/>
          <p:nvPr/>
        </p:nvSpPr>
        <p:spPr>
          <a:xfrm>
            <a:off x="109596" y="1974056"/>
            <a:ext cx="106283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CC0000"/>
                </a:solidFill>
              </a:rPr>
              <a:t>Data Source/Analysis of 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169AE1-AF18-4918-A0CF-0BD127DE42B1}"/>
              </a:ext>
            </a:extLst>
          </p:cNvPr>
          <p:cNvSpPr/>
          <p:nvPr/>
        </p:nvSpPr>
        <p:spPr>
          <a:xfrm>
            <a:off x="0" y="2758303"/>
            <a:ext cx="119878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3600" dirty="0"/>
              <a:t>Loan application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3600" dirty="0"/>
              <a:t>Credit Bureau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3600" dirty="0"/>
              <a:t>Previous application history 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3600" dirty="0"/>
              <a:t>Credit balance</a:t>
            </a:r>
          </a:p>
          <a:p>
            <a:pPr lvl="1"/>
            <a:endParaRPr lang="en-US" sz="4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277EC6-266C-4B4C-A3D4-3A5234327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4658" y="1990376"/>
            <a:ext cx="3223210" cy="13443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4F45273-7229-4270-A459-97493461E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532" y="5177270"/>
            <a:ext cx="1925826" cy="99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3" y="0"/>
            <a:ext cx="12192003" cy="1764632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1320623"/>
            <a:ext cx="12192000" cy="372617"/>
          </a:xfrm>
          <a:prstGeom prst="rect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70693" y="304948"/>
            <a:ext cx="819375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4000" dirty="0">
                <a:solidFill>
                  <a:srgbClr val="FFFFFF"/>
                </a:solidFill>
                <a:latin typeface="Atlas Grotesk"/>
              </a:rPr>
              <a:t>          Loan Default Risk</a:t>
            </a:r>
          </a:p>
          <a:p>
            <a:endParaRPr lang="en-US" sz="3600" b="1" dirty="0">
              <a:solidFill>
                <a:schemeClr val="bg1"/>
              </a:solidFill>
              <a:latin typeface="HP Simplified" panose="020B0604020204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1776459"/>
            <a:ext cx="1220781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82" y="1272270"/>
            <a:ext cx="1218511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Introduction     </a:t>
            </a:r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Data Source/Analysis   </a:t>
            </a: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Data  Merging/Cleaning      Data Visualization/Correlation     Conclusion         </a:t>
            </a:r>
          </a:p>
        </p:txBody>
      </p:sp>
      <p:sp>
        <p:nvSpPr>
          <p:cNvPr id="21" name="Rectangle 20"/>
          <p:cNvSpPr/>
          <p:nvPr/>
        </p:nvSpPr>
        <p:spPr>
          <a:xfrm flipV="1">
            <a:off x="-15822" y="1297540"/>
            <a:ext cx="1220782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flipV="1">
            <a:off x="0" y="1680730"/>
            <a:ext cx="1220782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A7071C-A913-4968-9921-6C329D222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51" y="40414"/>
            <a:ext cx="1028465" cy="11631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6D3F70-1C73-4552-8D8B-8266C9D6B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347" y="150165"/>
            <a:ext cx="1925826" cy="99247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C7BCDD5-E048-4A10-ACB7-71FF30DA1B8D}"/>
              </a:ext>
            </a:extLst>
          </p:cNvPr>
          <p:cNvSpPr/>
          <p:nvPr/>
        </p:nvSpPr>
        <p:spPr>
          <a:xfrm>
            <a:off x="109595" y="1974056"/>
            <a:ext cx="97548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CC0000"/>
                </a:solidFill>
              </a:rPr>
              <a:t>Datasets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169AE1-AF18-4918-A0CF-0BD127DE42B1}"/>
              </a:ext>
            </a:extLst>
          </p:cNvPr>
          <p:cNvSpPr/>
          <p:nvPr/>
        </p:nvSpPr>
        <p:spPr>
          <a:xfrm>
            <a:off x="0" y="2758303"/>
            <a:ext cx="119878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000" dirty="0"/>
              <a:t>Total 30 variables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000" dirty="0"/>
              <a:t>Data type: Continuous and Categorical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000" dirty="0"/>
              <a:t>Most common Dependent variable</a:t>
            </a:r>
          </a:p>
          <a:p>
            <a:pPr lvl="1"/>
            <a:r>
              <a:rPr lang="en-US" sz="4000" dirty="0"/>
              <a:t>           - “Target” Variable(Risky(1), Non-Risky(0))</a:t>
            </a:r>
          </a:p>
          <a:p>
            <a:pPr lvl="1"/>
            <a:r>
              <a:rPr lang="en-US" sz="4000" dirty="0"/>
              <a:t> </a:t>
            </a:r>
          </a:p>
          <a:p>
            <a:pPr lvl="1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38523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3" y="0"/>
            <a:ext cx="12192003" cy="1764632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1320623"/>
            <a:ext cx="12192000" cy="372617"/>
          </a:xfrm>
          <a:prstGeom prst="rect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70693" y="304948"/>
            <a:ext cx="819375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4000" dirty="0">
                <a:solidFill>
                  <a:srgbClr val="FFFFFF"/>
                </a:solidFill>
                <a:latin typeface="Atlas Grotesk"/>
              </a:rPr>
              <a:t>          Loan Default Risk</a:t>
            </a:r>
          </a:p>
          <a:p>
            <a:endParaRPr lang="en-US" sz="3600" b="1" dirty="0">
              <a:solidFill>
                <a:schemeClr val="bg1"/>
              </a:solidFill>
              <a:latin typeface="HP Simplified" panose="020B0604020204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1776459"/>
            <a:ext cx="1220781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82" y="1272270"/>
            <a:ext cx="1218511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Introduction    Data Source/Analysis </a:t>
            </a:r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 Data  Merging/Cleaning</a:t>
            </a: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      Data Visualization/Correlation     Conclusion         </a:t>
            </a:r>
          </a:p>
        </p:txBody>
      </p:sp>
      <p:sp>
        <p:nvSpPr>
          <p:cNvPr id="21" name="Rectangle 20"/>
          <p:cNvSpPr/>
          <p:nvPr/>
        </p:nvSpPr>
        <p:spPr>
          <a:xfrm flipV="1">
            <a:off x="-15822" y="1297540"/>
            <a:ext cx="1220782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flipV="1">
            <a:off x="0" y="1680730"/>
            <a:ext cx="1220782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A7071C-A913-4968-9921-6C329D222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51" y="40414"/>
            <a:ext cx="1028465" cy="11631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6D3F70-1C73-4552-8D8B-8266C9D6B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347" y="150165"/>
            <a:ext cx="1925826" cy="99247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C7BCDD5-E048-4A10-ACB7-71FF30DA1B8D}"/>
              </a:ext>
            </a:extLst>
          </p:cNvPr>
          <p:cNvSpPr/>
          <p:nvPr/>
        </p:nvSpPr>
        <p:spPr>
          <a:xfrm>
            <a:off x="109596" y="1974056"/>
            <a:ext cx="106283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CC0000"/>
                </a:solidFill>
              </a:rPr>
              <a:t>Data Merging/Cleaning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169AE1-AF18-4918-A0CF-0BD127DE42B1}"/>
              </a:ext>
            </a:extLst>
          </p:cNvPr>
          <p:cNvSpPr/>
          <p:nvPr/>
        </p:nvSpPr>
        <p:spPr>
          <a:xfrm>
            <a:off x="0" y="2758303"/>
            <a:ext cx="1198786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3600" dirty="0"/>
              <a:t>All data in CSV format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3600" dirty="0"/>
              <a:t>Common elements: SK_ID_CURR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3600" dirty="0"/>
              <a:t>Bureau, credit balance and previous application data</a:t>
            </a:r>
          </a:p>
          <a:p>
            <a:pPr lvl="1"/>
            <a:r>
              <a:rPr lang="en-US" sz="3600" dirty="0"/>
              <a:t>       Issues:</a:t>
            </a:r>
          </a:p>
          <a:p>
            <a:pPr lvl="1"/>
            <a:r>
              <a:rPr lang="en-US" sz="3600" dirty="0"/>
              <a:t>           - Multiple rows with same SK_ID_CURR</a:t>
            </a:r>
          </a:p>
          <a:p>
            <a:pPr lvl="1"/>
            <a:r>
              <a:rPr lang="en-US" sz="3600" dirty="0"/>
              <a:t>           - Multiple Categorical Data within same column</a:t>
            </a:r>
          </a:p>
          <a:p>
            <a:pPr lvl="1"/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C5EB60-5F48-417A-8D1D-16E84FC31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316" y="1987377"/>
            <a:ext cx="3446061" cy="146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95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3" y="0"/>
            <a:ext cx="12192003" cy="1764632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1320623"/>
            <a:ext cx="12192000" cy="372617"/>
          </a:xfrm>
          <a:prstGeom prst="rect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70693" y="304948"/>
            <a:ext cx="819375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4000" dirty="0">
                <a:solidFill>
                  <a:srgbClr val="FFFFFF"/>
                </a:solidFill>
                <a:latin typeface="Atlas Grotesk"/>
              </a:rPr>
              <a:t>          Loan Default Risk</a:t>
            </a:r>
          </a:p>
          <a:p>
            <a:endParaRPr lang="en-US" sz="3600" b="1" dirty="0">
              <a:solidFill>
                <a:schemeClr val="bg1"/>
              </a:solidFill>
              <a:latin typeface="HP Simplified" panose="020B0604020204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1776459"/>
            <a:ext cx="1220781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82" y="1272270"/>
            <a:ext cx="1218511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Introduction    Data Source/Analysis </a:t>
            </a:r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 Data  Merging/Cleaning</a:t>
            </a: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      Data Visualization/Correlation     Conclusion         </a:t>
            </a:r>
          </a:p>
        </p:txBody>
      </p:sp>
      <p:sp>
        <p:nvSpPr>
          <p:cNvPr id="21" name="Rectangle 20"/>
          <p:cNvSpPr/>
          <p:nvPr/>
        </p:nvSpPr>
        <p:spPr>
          <a:xfrm flipV="1">
            <a:off x="-15822" y="1297540"/>
            <a:ext cx="1220782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flipV="1">
            <a:off x="0" y="1680730"/>
            <a:ext cx="1220782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A7071C-A913-4968-9921-6C329D222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51" y="40414"/>
            <a:ext cx="1028465" cy="11631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6D3F70-1C73-4552-8D8B-8266C9D6B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347" y="150165"/>
            <a:ext cx="1925826" cy="99247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C7BCDD5-E048-4A10-ACB7-71FF30DA1B8D}"/>
              </a:ext>
            </a:extLst>
          </p:cNvPr>
          <p:cNvSpPr/>
          <p:nvPr/>
        </p:nvSpPr>
        <p:spPr>
          <a:xfrm>
            <a:off x="255051" y="1716323"/>
            <a:ext cx="106283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CC0000"/>
                </a:solidFill>
              </a:rPr>
              <a:t>Resolution: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E42446-628E-4862-A842-D822DEBB3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5299" y="2747998"/>
            <a:ext cx="3219450" cy="3324225"/>
          </a:xfrm>
          <a:prstGeom prst="rect">
            <a:avLst/>
          </a:prstGeom>
        </p:spPr>
      </p:pic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2CAB952D-1B94-4480-930E-CC2ED493BBD3}"/>
              </a:ext>
            </a:extLst>
          </p:cNvPr>
          <p:cNvSpPr/>
          <p:nvPr/>
        </p:nvSpPr>
        <p:spPr>
          <a:xfrm>
            <a:off x="8335611" y="2995127"/>
            <a:ext cx="827050" cy="3053954"/>
          </a:xfrm>
          <a:prstGeom prst="flowChartProcess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B8A508-788B-4B0D-B426-457D35B6E974}"/>
              </a:ext>
            </a:extLst>
          </p:cNvPr>
          <p:cNvSpPr/>
          <p:nvPr/>
        </p:nvSpPr>
        <p:spPr>
          <a:xfrm>
            <a:off x="10191460" y="2995127"/>
            <a:ext cx="827049" cy="51170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AACF28-784F-4987-B68C-B26172FE6660}"/>
              </a:ext>
            </a:extLst>
          </p:cNvPr>
          <p:cNvSpPr/>
          <p:nvPr/>
        </p:nvSpPr>
        <p:spPr>
          <a:xfrm>
            <a:off x="10191461" y="3769567"/>
            <a:ext cx="827048" cy="345233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0D545A-01D9-4A68-9E6B-BD643C1C3B8C}"/>
              </a:ext>
            </a:extLst>
          </p:cNvPr>
          <p:cNvSpPr/>
          <p:nvPr/>
        </p:nvSpPr>
        <p:spPr>
          <a:xfrm>
            <a:off x="10191461" y="5306934"/>
            <a:ext cx="870018" cy="76528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A9D5E1E-4595-4D77-BA67-9DC08FCA4A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258" y="5896363"/>
            <a:ext cx="5528880" cy="59003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A588F23-0133-4E4B-B19A-1EADD3001A53}"/>
              </a:ext>
            </a:extLst>
          </p:cNvPr>
          <p:cNvSpPr txBox="1"/>
          <p:nvPr/>
        </p:nvSpPr>
        <p:spPr>
          <a:xfrm>
            <a:off x="8798767" y="2052735"/>
            <a:ext cx="2219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Original Issue: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042FED-BA5F-4A01-A1A5-CFBECEBDC2CD}"/>
              </a:ext>
            </a:extLst>
          </p:cNvPr>
          <p:cNvSpPr txBox="1"/>
          <p:nvPr/>
        </p:nvSpPr>
        <p:spPr>
          <a:xfrm>
            <a:off x="828258" y="5435468"/>
            <a:ext cx="2219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Final output:</a:t>
            </a: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921B6D8F-32AB-4FA0-95AA-69261AED3092}"/>
              </a:ext>
            </a:extLst>
          </p:cNvPr>
          <p:cNvSpPr/>
          <p:nvPr/>
        </p:nvSpPr>
        <p:spPr>
          <a:xfrm>
            <a:off x="828258" y="6195527"/>
            <a:ext cx="5423252" cy="261257"/>
          </a:xfrm>
          <a:prstGeom prst="flowChartProcess">
            <a:avLst/>
          </a:prstGeom>
          <a:noFill/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E84FD0E-3CDD-450C-AB1E-CE8962B525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881" y="2708069"/>
            <a:ext cx="5898600" cy="119581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A697659-A3DC-4F9C-9517-C1B18EF2F037}"/>
              </a:ext>
            </a:extLst>
          </p:cNvPr>
          <p:cNvSpPr txBox="1"/>
          <p:nvPr/>
        </p:nvSpPr>
        <p:spPr>
          <a:xfrm>
            <a:off x="604837" y="4106605"/>
            <a:ext cx="6141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Convert each unique category to new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Find total count for each ID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136624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 animBg="1"/>
      <p:bldP spid="25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3" y="0"/>
            <a:ext cx="12192003" cy="1764632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1320623"/>
            <a:ext cx="12192000" cy="372617"/>
          </a:xfrm>
          <a:prstGeom prst="rect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70693" y="304948"/>
            <a:ext cx="819375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4000" dirty="0">
                <a:solidFill>
                  <a:srgbClr val="FFFFFF"/>
                </a:solidFill>
                <a:latin typeface="Atlas Grotesk"/>
              </a:rPr>
              <a:t>          Loan Default Risk</a:t>
            </a:r>
          </a:p>
          <a:p>
            <a:endParaRPr lang="en-US" sz="3600" b="1" dirty="0">
              <a:solidFill>
                <a:schemeClr val="bg1"/>
              </a:solidFill>
              <a:latin typeface="HP Simplified" panose="020B0604020204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1776459"/>
            <a:ext cx="1220781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82" y="1272270"/>
            <a:ext cx="1218511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Introduction    Data Source/Analysis </a:t>
            </a:r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 Data  Merging/Cleaning</a:t>
            </a: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      Data Visualization/Correlation     Conclusion         </a:t>
            </a:r>
          </a:p>
        </p:txBody>
      </p:sp>
      <p:sp>
        <p:nvSpPr>
          <p:cNvPr id="21" name="Rectangle 20"/>
          <p:cNvSpPr/>
          <p:nvPr/>
        </p:nvSpPr>
        <p:spPr>
          <a:xfrm flipV="1">
            <a:off x="-15822" y="1297540"/>
            <a:ext cx="1220782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flipV="1">
            <a:off x="0" y="1680730"/>
            <a:ext cx="1220782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A7071C-A913-4968-9921-6C329D222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51" y="40414"/>
            <a:ext cx="1028465" cy="11631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6D3F70-1C73-4552-8D8B-8266C9D6B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347" y="150165"/>
            <a:ext cx="1925826" cy="99247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C7BCDD5-E048-4A10-ACB7-71FF30DA1B8D}"/>
              </a:ext>
            </a:extLst>
          </p:cNvPr>
          <p:cNvSpPr/>
          <p:nvPr/>
        </p:nvSpPr>
        <p:spPr>
          <a:xfrm>
            <a:off x="109596" y="1974056"/>
            <a:ext cx="106283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CC0000"/>
                </a:solidFill>
              </a:rPr>
              <a:t>Join 4 datasets: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169AE1-AF18-4918-A0CF-0BD127DE42B1}"/>
              </a:ext>
            </a:extLst>
          </p:cNvPr>
          <p:cNvSpPr/>
          <p:nvPr/>
        </p:nvSpPr>
        <p:spPr>
          <a:xfrm>
            <a:off x="0" y="2758303"/>
            <a:ext cx="11987868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3600" dirty="0"/>
              <a:t>Two different outputs:</a:t>
            </a:r>
          </a:p>
          <a:p>
            <a:pPr lvl="1"/>
            <a:r>
              <a:rPr lang="en-US" sz="3600" dirty="0"/>
              <a:t>          - Inner Join-Data for common ID’s- 74,611 rows</a:t>
            </a:r>
          </a:p>
          <a:p>
            <a:pPr lvl="1"/>
            <a:r>
              <a:rPr lang="en-US" sz="3600" dirty="0"/>
              <a:t>             Issues: Do not account for all data in application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          - Left join- Application Data- 307,511 rows</a:t>
            </a:r>
          </a:p>
          <a:p>
            <a:pPr lvl="1"/>
            <a:r>
              <a:rPr lang="en-US" sz="3600" dirty="0"/>
              <a:t>             Issues: Missing values for applicant with no prior              			    credit history.</a:t>
            </a:r>
          </a:p>
          <a:p>
            <a:pPr lvl="1"/>
            <a:r>
              <a:rPr lang="en-US" sz="3600" dirty="0"/>
              <a:t>             </a:t>
            </a:r>
          </a:p>
          <a:p>
            <a:pPr lvl="1"/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402506-A91F-42D9-ACFE-F3C409798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9569" y="4376637"/>
            <a:ext cx="1638299" cy="13365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8589DC-07E5-40F2-87AF-2D59D0774E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7692" y="1988068"/>
            <a:ext cx="1899507" cy="132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1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677</Words>
  <Application>Microsoft Office PowerPoint</Application>
  <PresentationFormat>Widescreen</PresentationFormat>
  <Paragraphs>115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Atlas Grotesk</vt:lpstr>
      <vt:lpstr>Calibri</vt:lpstr>
      <vt:lpstr>Calibri Light</vt:lpstr>
      <vt:lpstr>Century Gothic</vt:lpstr>
      <vt:lpstr>HP Simplified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Dinesh Poudel</dc:creator>
  <cp:lastModifiedBy>Dinesh Poudel</cp:lastModifiedBy>
  <cp:revision>74</cp:revision>
  <dcterms:created xsi:type="dcterms:W3CDTF">2019-10-06T23:32:22Z</dcterms:created>
  <dcterms:modified xsi:type="dcterms:W3CDTF">2019-10-08T15:55:49Z</dcterms:modified>
</cp:coreProperties>
</file>