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0" r:id="rId6"/>
    <p:sldId id="260" r:id="rId7"/>
    <p:sldId id="261"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82"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02" r:id="rId41"/>
    <p:sldId id="303" r:id="rId42"/>
    <p:sldId id="304" r:id="rId43"/>
    <p:sldId id="305" r:id="rId44"/>
    <p:sldId id="296" r:id="rId45"/>
    <p:sldId id="297" r:id="rId46"/>
    <p:sldId id="298" r:id="rId47"/>
    <p:sldId id="306" r:id="rId48"/>
    <p:sldId id="299" r:id="rId49"/>
    <p:sldId id="300" r:id="rId50"/>
    <p:sldId id="307" r:id="rId51"/>
    <p:sldId id="308" r:id="rId52"/>
    <p:sldId id="309" r:id="rId53"/>
    <p:sldId id="301" r:id="rId54"/>
    <p:sldId id="310" r:id="rId55"/>
    <p:sldId id="311" r:id="rId56"/>
    <p:sldId id="312" r:id="rId57"/>
    <p:sldId id="313" r:id="rId58"/>
    <p:sldId id="315"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F36C3-736D-46B9-A81F-940C8C1BA056}"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F36C3-736D-46B9-A81F-940C8C1BA056}"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F36C3-736D-46B9-A81F-940C8C1BA056}" type="datetimeFigureOut">
              <a:rPr lang="en-US" smtClean="0"/>
              <a:pPr/>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F36C3-736D-46B9-A81F-940C8C1BA056}" type="datetimeFigureOut">
              <a:rPr lang="en-US" smtClean="0"/>
              <a:pPr/>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F36C3-736D-46B9-A81F-940C8C1BA056}" type="datetimeFigureOut">
              <a:rPr lang="en-US" smtClean="0"/>
              <a:pPr/>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F36C3-736D-46B9-A81F-940C8C1BA056}"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F36C3-736D-46B9-A81F-940C8C1BA056}"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F36C3-736D-46B9-A81F-940C8C1BA056}" type="datetimeFigureOut">
              <a:rPr lang="en-US" smtClean="0"/>
              <a:pPr/>
              <a:t>3/16/2019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13D7D-0637-4B60-8D4E-431311AF6B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SAROJ ARYAL</a:t>
            </a:r>
            <a:endParaRPr lang="en-US" dirty="0"/>
          </a:p>
        </p:txBody>
      </p:sp>
      <p:sp>
        <p:nvSpPr>
          <p:cNvPr id="3" name="Subtitle 2"/>
          <p:cNvSpPr>
            <a:spLocks noGrp="1"/>
          </p:cNvSpPr>
          <p:nvPr>
            <p:ph type="subTitle" idx="1"/>
          </p:nvPr>
        </p:nvSpPr>
        <p:spPr/>
        <p:txBody>
          <a:bodyPr>
            <a:normAutofit/>
          </a:bodyPr>
          <a:lstStyle/>
          <a:p>
            <a:r>
              <a:rPr lang="en-US" dirty="0" smtClean="0"/>
              <a:t>MSC. IT </a:t>
            </a:r>
            <a:r>
              <a:rPr lang="en-US" dirty="0" err="1" smtClean="0"/>
              <a:t>Madrass</a:t>
            </a:r>
            <a:r>
              <a:rPr lang="en-US" dirty="0" smtClean="0"/>
              <a:t> University</a:t>
            </a:r>
          </a:p>
          <a:p>
            <a:pPr algn="l"/>
            <a:r>
              <a:rPr lang="en-US" dirty="0" smtClean="0"/>
              <a:t>	OCP 10g, RHCE 6.0</a:t>
            </a:r>
          </a:p>
          <a:p>
            <a:pPr algn="l"/>
            <a:r>
              <a:rPr lang="en-US" dirty="0" smtClean="0"/>
              <a:t>                                        </a:t>
            </a:r>
            <a:endParaRPr lang="en-US" dirty="0"/>
          </a:p>
        </p:txBody>
      </p:sp>
      <p:sp>
        <p:nvSpPr>
          <p:cNvPr id="5" name="TextBox 4"/>
          <p:cNvSpPr txBox="1"/>
          <p:nvPr/>
        </p:nvSpPr>
        <p:spPr>
          <a:xfrm>
            <a:off x="5181600" y="5943600"/>
            <a:ext cx="3733800" cy="646331"/>
          </a:xfrm>
          <a:prstGeom prst="rect">
            <a:avLst/>
          </a:prstGeom>
          <a:noFill/>
        </p:spPr>
        <p:txBody>
          <a:bodyPr wrap="square" rtlCol="0">
            <a:spAutoFit/>
          </a:bodyPr>
          <a:lstStyle/>
          <a:p>
            <a:r>
              <a:rPr lang="en-US" dirty="0" smtClean="0"/>
              <a:t>Database Administration(DBA)</a:t>
            </a:r>
          </a:p>
          <a:p>
            <a:r>
              <a:rPr lang="en-US" dirty="0" smtClean="0"/>
              <a:t>CSIT 7 </a:t>
            </a:r>
            <a:r>
              <a:rPr lang="en-US" dirty="0" err="1" smtClean="0"/>
              <a:t>Semister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External Level or View Level</a:t>
            </a:r>
          </a:p>
          <a:p>
            <a:pPr>
              <a:buNone/>
            </a:pPr>
            <a:r>
              <a:rPr lang="en-US" dirty="0" smtClean="0"/>
              <a:t>    It is used for end user. User can interact with view level. This level describes that part of db that is relevant to each user.</a:t>
            </a:r>
          </a:p>
          <a:p>
            <a:pPr>
              <a:buNone/>
            </a:pP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Conceptual level or Logical Level</a:t>
            </a:r>
          </a:p>
          <a:p>
            <a:pPr>
              <a:buNone/>
            </a:pPr>
            <a:r>
              <a:rPr lang="en-US" dirty="0" smtClean="0"/>
              <a:t>	This describes what data is stored in db and relationship among the data. </a:t>
            </a:r>
          </a:p>
          <a:p>
            <a:pPr>
              <a:buNone/>
            </a:pPr>
            <a:r>
              <a:rPr lang="en-US" dirty="0" smtClean="0"/>
              <a:t>    It describes:</a:t>
            </a:r>
          </a:p>
          <a:p>
            <a:pPr>
              <a:buNone/>
            </a:pPr>
            <a:r>
              <a:rPr lang="en-US" dirty="0" smtClean="0"/>
              <a:t>    a) all entities, attributes and their relationship</a:t>
            </a:r>
          </a:p>
          <a:p>
            <a:pPr>
              <a:buNone/>
            </a:pPr>
            <a:r>
              <a:rPr lang="en-US" dirty="0" smtClean="0"/>
              <a:t>    b) constrains on the data</a:t>
            </a:r>
          </a:p>
          <a:p>
            <a:pPr>
              <a:buNone/>
            </a:pPr>
            <a:r>
              <a:rPr lang="en-US" dirty="0" smtClean="0"/>
              <a:t>    c) security and integrity information</a:t>
            </a:r>
          </a:p>
          <a:p>
            <a:pPr>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Internal or Physical Level or Storage Level</a:t>
            </a:r>
          </a:p>
          <a:p>
            <a:pPr>
              <a:buNone/>
            </a:pPr>
            <a:r>
              <a:rPr lang="en-US" dirty="0" smtClean="0"/>
              <a:t>    It is the physical representation of DB. This level describes how the data is stored in DB . It covers the data structures and file organization.</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dirty="0" smtClean="0"/>
              <a:t>1, 2-tier, 3-tier and n-tier DBMS architecture</a:t>
            </a:r>
          </a:p>
          <a:p>
            <a:pPr>
              <a:buNone/>
            </a:pPr>
            <a:r>
              <a:rPr lang="en-US" dirty="0" smtClean="0"/>
              <a:t>    </a:t>
            </a:r>
          </a:p>
          <a:p>
            <a:pPr>
              <a:buNone/>
            </a:pPr>
            <a:endParaRPr lang="en-US" dirty="0" smtClean="0"/>
          </a:p>
        </p:txBody>
      </p:sp>
      <p:pic>
        <p:nvPicPr>
          <p:cNvPr id="4" name="Picture 3" descr="2-tier architecture.jpg"/>
          <p:cNvPicPr>
            <a:picLocks noChangeAspect="1"/>
          </p:cNvPicPr>
          <p:nvPr/>
        </p:nvPicPr>
        <p:blipFill>
          <a:blip r:embed="rId2" cstate="print"/>
          <a:stretch>
            <a:fillRect/>
          </a:stretch>
        </p:blipFill>
        <p:spPr>
          <a:xfrm>
            <a:off x="838200" y="1147762"/>
            <a:ext cx="7315199" cy="51006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tier-architecture.jpg"/>
          <p:cNvPicPr>
            <a:picLocks noGrp="1" noChangeAspect="1"/>
          </p:cNvPicPr>
          <p:nvPr>
            <p:ph idx="1"/>
          </p:nvPr>
        </p:nvPicPr>
        <p:blipFill>
          <a:blip r:embed="rId2" cstate="print"/>
          <a:stretch>
            <a:fillRect/>
          </a:stretch>
        </p:blipFill>
        <p:spPr>
          <a:xfrm>
            <a:off x="609600" y="1124744"/>
            <a:ext cx="7467599" cy="497125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Data independency also known as data abstraction is one of the strong feature of three layered architecture of DBMS. It is the ability to change the schema at one level of the database system without affecting the other levels.</a:t>
            </a:r>
          </a:p>
          <a:p>
            <a:pPr>
              <a:buNone/>
            </a:pPr>
            <a:r>
              <a:rPr lang="en-US" dirty="0" smtClean="0"/>
              <a:t>Types:</a:t>
            </a:r>
          </a:p>
          <a:p>
            <a:pPr lvl="0"/>
            <a:r>
              <a:rPr lang="en-US" dirty="0" smtClean="0"/>
              <a:t>Logical data Independency</a:t>
            </a:r>
          </a:p>
          <a:p>
            <a:pPr lvl="0"/>
            <a:r>
              <a:rPr lang="en-US" dirty="0" smtClean="0"/>
              <a:t>Physical data independency</a:t>
            </a:r>
          </a:p>
          <a:p>
            <a:pPr>
              <a:buNone/>
            </a:pPr>
            <a:r>
              <a:rPr lang="en-US" dirty="0" smtClean="0"/>
              <a:t>     Logical data independency is the ability to change the conceptual layer without affecting the external layer.</a:t>
            </a:r>
          </a:p>
          <a:p>
            <a:pPr>
              <a:buNone/>
            </a:pPr>
            <a:r>
              <a:rPr lang="en-US" dirty="0" smtClean="0"/>
              <a:t>     </a:t>
            </a:r>
            <a:r>
              <a:rPr lang="en-US" dirty="0" err="1" smtClean="0"/>
              <a:t>Eg</a:t>
            </a:r>
            <a:r>
              <a:rPr lang="en-US" dirty="0" smtClean="0"/>
              <a:t>: insert/delete/update data</a:t>
            </a:r>
          </a:p>
          <a:p>
            <a:r>
              <a:rPr lang="en-US" dirty="0" smtClean="0"/>
              <a:t>Physical data Independency is the ability to change the internal layer without affecting the conceptual or external layer.</a:t>
            </a:r>
          </a:p>
          <a:p>
            <a:pPr>
              <a:buNone/>
            </a:pPr>
            <a:r>
              <a:rPr lang="en-US" dirty="0" smtClean="0"/>
              <a:t>     </a:t>
            </a:r>
            <a:r>
              <a:rPr lang="en-US" dirty="0" err="1" smtClean="0"/>
              <a:t>Eg</a:t>
            </a:r>
            <a:r>
              <a:rPr lang="en-US" dirty="0" smtClean="0"/>
              <a:t>: change of storage location, addition of indexes, </a:t>
            </a:r>
            <a:r>
              <a:rPr lang="en-US" dirty="0" err="1" smtClean="0"/>
              <a:t>tablespace</a:t>
            </a:r>
            <a:r>
              <a:rPr lang="en-US" dirty="0" smtClean="0"/>
              <a:t> changes etc.</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DBA Roles and Responsibilities</a:t>
            </a:r>
            <a:endParaRPr lang="en-US" dirty="0"/>
          </a:p>
        </p:txBody>
      </p:sp>
      <p:sp>
        <p:nvSpPr>
          <p:cNvPr id="3" name="Content Placeholder 2"/>
          <p:cNvSpPr>
            <a:spLocks noGrp="1"/>
          </p:cNvSpPr>
          <p:nvPr>
            <p:ph idx="1"/>
          </p:nvPr>
        </p:nvSpPr>
        <p:spPr/>
        <p:txBody>
          <a:bodyPr/>
          <a:lstStyle/>
          <a:p>
            <a:r>
              <a:rPr lang="en-US" dirty="0" smtClean="0"/>
              <a:t>A database administrator’s (DBA) primary job is to ensure that data is available, protected from loss and corruption, and easily accessible as needed. </a:t>
            </a:r>
          </a:p>
          <a:p>
            <a:pPr>
              <a:buNone/>
            </a:pPr>
            <a:r>
              <a:rPr lang="en-US" dirty="0" smtClean="0"/>
              <a:t>   Below are some of the chief responsibilities that make up the day-to-day work of a DBA:</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b="1" dirty="0" smtClean="0"/>
              <a:t>1) Software installation and Maintenance</a:t>
            </a:r>
            <a:endParaRPr lang="en-US" dirty="0" smtClean="0"/>
          </a:p>
          <a:p>
            <a:pPr>
              <a:buNone/>
            </a:pPr>
            <a:r>
              <a:rPr lang="en-US" dirty="0" smtClean="0"/>
              <a:t>   This includes installation of oracle software and database, its maintenance, application of patches, etc.</a:t>
            </a:r>
          </a:p>
          <a:p>
            <a:pPr>
              <a:buNone/>
            </a:pPr>
            <a:r>
              <a:rPr lang="en-US" dirty="0" smtClean="0"/>
              <a:t>2) </a:t>
            </a:r>
            <a:r>
              <a:rPr lang="en-US" b="1" dirty="0" smtClean="0"/>
              <a:t>Data Extraction, Transformation, and Loading</a:t>
            </a:r>
            <a:endParaRPr lang="en-US" dirty="0" smtClean="0"/>
          </a:p>
          <a:p>
            <a:pPr>
              <a:buNone/>
            </a:pPr>
            <a:r>
              <a:rPr lang="en-US" dirty="0" smtClean="0"/>
              <a:t>    Known as ETL and it refers to efficiently importing large volumes of data that have been extracted from multiple systems into a data warehouse environment.</a:t>
            </a:r>
          </a:p>
          <a:p>
            <a:pPr>
              <a:buNone/>
            </a:pPr>
            <a:r>
              <a:rPr lang="en-US" dirty="0" smtClean="0"/>
              <a:t>3) </a:t>
            </a:r>
            <a:r>
              <a:rPr lang="en-US" b="1" dirty="0" smtClean="0"/>
              <a:t>Database Backup and Recovery</a:t>
            </a:r>
            <a:endParaRPr lang="en-US" dirty="0" smtClean="0"/>
          </a:p>
          <a:p>
            <a:pPr>
              <a:buNone/>
            </a:pPr>
            <a:r>
              <a:rPr lang="en-US" dirty="0" smtClean="0"/>
              <a:t>    DBAs create backup and recovery plans and procedures based on industry best practices.</a:t>
            </a:r>
          </a:p>
          <a:p>
            <a:pPr>
              <a:buNone/>
            </a:pPr>
            <a:r>
              <a:rPr lang="en-US" dirty="0" smtClean="0"/>
              <a:t>     In the case of a server failure or other form of data loss, the DBA will use existing backups to restore lost information to the system. Different types of failures may require different recovery strategies, and the DBA must be prepared for any eventuality.</a:t>
            </a:r>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20000"/>
          </a:bodyPr>
          <a:lstStyle/>
          <a:p>
            <a:pPr>
              <a:buNone/>
            </a:pPr>
            <a:r>
              <a:rPr lang="en-US" dirty="0" smtClean="0"/>
              <a:t>4) </a:t>
            </a:r>
            <a:r>
              <a:rPr lang="en-US" b="1" dirty="0" smtClean="0"/>
              <a:t>Security</a:t>
            </a:r>
            <a:endParaRPr lang="en-US" dirty="0" smtClean="0"/>
          </a:p>
          <a:p>
            <a:pPr>
              <a:buNone/>
            </a:pPr>
            <a:r>
              <a:rPr lang="en-US" dirty="0" smtClean="0"/>
              <a:t>    A DBA needs to know potential weaknesses of the database software and the company’s overall system and work to </a:t>
            </a:r>
            <a:r>
              <a:rPr lang="en-US" dirty="0" err="1" smtClean="0"/>
              <a:t>minimise</a:t>
            </a:r>
            <a:r>
              <a:rPr lang="en-US" dirty="0" smtClean="0"/>
              <a:t> risks. </a:t>
            </a:r>
          </a:p>
          <a:p>
            <a:pPr>
              <a:buNone/>
            </a:pPr>
            <a:r>
              <a:rPr lang="en-US" dirty="0" smtClean="0"/>
              <a:t>    In the case of a security breach or irregularity, the DBA can consult audit logs to see who has done what to the data</a:t>
            </a:r>
          </a:p>
          <a:p>
            <a:pPr>
              <a:buNone/>
            </a:pPr>
            <a:r>
              <a:rPr lang="en-US" dirty="0" smtClean="0"/>
              <a:t>5) </a:t>
            </a:r>
            <a:r>
              <a:rPr lang="en-US" b="1" dirty="0" smtClean="0"/>
              <a:t>Authentication</a:t>
            </a:r>
          </a:p>
          <a:p>
            <a:pPr>
              <a:buNone/>
            </a:pPr>
            <a:r>
              <a:rPr lang="en-US" dirty="0" smtClean="0"/>
              <a:t>     Setting up employee access and control who has access and what type of access they are allowed. </a:t>
            </a:r>
          </a:p>
          <a:p>
            <a:pPr>
              <a:buNone/>
            </a:pPr>
            <a:r>
              <a:rPr lang="en-US" dirty="0" smtClean="0"/>
              <a:t>6) </a:t>
            </a:r>
            <a:r>
              <a:rPr lang="en-US" b="1" dirty="0" smtClean="0"/>
              <a:t>Capacity Planning</a:t>
            </a:r>
            <a:endParaRPr lang="en-US" dirty="0" smtClean="0"/>
          </a:p>
          <a:p>
            <a:pPr>
              <a:buNone/>
            </a:pPr>
            <a:r>
              <a:rPr lang="en-US" dirty="0" smtClean="0"/>
              <a:t>    The DBA needs to know how large the database currently is and how fast it is growing in order to make predictions about future needs.</a:t>
            </a:r>
          </a:p>
          <a:p>
            <a:pPr>
              <a:buNone/>
            </a:pP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buNone/>
            </a:pPr>
            <a:r>
              <a:rPr lang="en-US" dirty="0" smtClean="0"/>
              <a:t>7) </a:t>
            </a:r>
            <a:r>
              <a:rPr lang="en-US" b="1" dirty="0" smtClean="0"/>
              <a:t>Performance Monitoring</a:t>
            </a:r>
            <a:endParaRPr lang="en-US" dirty="0" smtClean="0"/>
          </a:p>
          <a:p>
            <a:pPr>
              <a:buNone/>
            </a:pPr>
            <a:r>
              <a:rPr lang="en-US" dirty="0" smtClean="0"/>
              <a:t>    Monitoring databases for performance issues is part of the on-going system maintenance a DBA performs. If some part of the system is slowing down processing, the DBA may need to make configuration changes to the software or add additional hardware capacity.</a:t>
            </a:r>
          </a:p>
          <a:p>
            <a:pPr>
              <a:buNone/>
            </a:pPr>
            <a:r>
              <a:rPr lang="en-US" dirty="0" smtClean="0"/>
              <a:t>8) </a:t>
            </a:r>
            <a:r>
              <a:rPr lang="en-US" b="1" dirty="0" smtClean="0"/>
              <a:t>Database Tuning</a:t>
            </a:r>
            <a:endParaRPr lang="en-US" dirty="0" smtClean="0"/>
          </a:p>
          <a:p>
            <a:pPr>
              <a:buNone/>
            </a:pPr>
            <a:r>
              <a:rPr lang="en-US" dirty="0" smtClean="0"/>
              <a:t>    Performance monitoring shows where the database should be tweaked to operate as efficiently as possible.</a:t>
            </a:r>
          </a:p>
          <a:p>
            <a:pPr>
              <a:buNone/>
            </a:pPr>
            <a:r>
              <a:rPr lang="en-US" dirty="0" smtClean="0"/>
              <a:t>9) </a:t>
            </a:r>
            <a:r>
              <a:rPr lang="en-US" b="1" dirty="0" smtClean="0"/>
              <a:t>Troubleshooting</a:t>
            </a:r>
            <a:endParaRPr lang="en-US" dirty="0" smtClean="0"/>
          </a:p>
          <a:p>
            <a:pPr>
              <a:buNone/>
            </a:pPr>
            <a:r>
              <a:rPr lang="en-US" dirty="0" smtClean="0"/>
              <a:t>    DBAs are on call for troubleshooting in case of any problems. Whether they need to quickly restore lost data or correct an issue to </a:t>
            </a:r>
            <a:r>
              <a:rPr lang="en-US" dirty="0" err="1" smtClean="0"/>
              <a:t>minimise</a:t>
            </a:r>
            <a:r>
              <a:rPr lang="en-US" dirty="0" smtClean="0"/>
              <a:t> damage, a DBA needs to quickly understand and respond to problems when they occur.</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DATABASE SERVER</a:t>
            </a:r>
            <a:endParaRPr lang="en-US" dirty="0"/>
          </a:p>
        </p:txBody>
      </p:sp>
      <p:pic>
        <p:nvPicPr>
          <p:cNvPr id="4" name="Content Placeholder 3" descr="Oracle Database Server Structure.jpg"/>
          <p:cNvPicPr>
            <a:picLocks noGrp="1" noChangeAspect="1"/>
          </p:cNvPicPr>
          <p:nvPr>
            <p:ph idx="1"/>
          </p:nvPr>
        </p:nvPicPr>
        <p:blipFill>
          <a:blip r:embed="rId2" cstate="print"/>
          <a:stretch>
            <a:fillRect/>
          </a:stretch>
        </p:blipFill>
        <p:spPr>
          <a:xfrm>
            <a:off x="1066800" y="1600200"/>
            <a:ext cx="7086600" cy="48006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SQL*Plus Overview</a:t>
            </a:r>
            <a:endParaRPr lang="en-US" b="1" dirty="0"/>
          </a:p>
        </p:txBody>
      </p:sp>
      <p:sp>
        <p:nvSpPr>
          <p:cNvPr id="3" name="Content Placeholder 2"/>
          <p:cNvSpPr>
            <a:spLocks noGrp="1"/>
          </p:cNvSpPr>
          <p:nvPr>
            <p:ph idx="1"/>
          </p:nvPr>
        </p:nvSpPr>
        <p:spPr>
          <a:xfrm>
            <a:off x="457200" y="1371600"/>
            <a:ext cx="8458200" cy="5257800"/>
          </a:xfrm>
        </p:spPr>
        <p:txBody>
          <a:bodyPr>
            <a:normAutofit fontScale="70000" lnSpcReduction="20000"/>
          </a:bodyPr>
          <a:lstStyle/>
          <a:p>
            <a:r>
              <a:rPr lang="en-US" dirty="0" smtClean="0"/>
              <a:t>SQL*Plus stands for Structured Query Language. It is command-line interface to the Oracle database which allows us to enter and execute SQL statements and PL/SQL code blocks. </a:t>
            </a:r>
          </a:p>
          <a:p>
            <a:pPr>
              <a:buNone/>
            </a:pPr>
            <a:r>
              <a:rPr lang="en-US" b="1" dirty="0" smtClean="0"/>
              <a:t>Advantages:</a:t>
            </a:r>
          </a:p>
          <a:p>
            <a:pPr>
              <a:buNone/>
            </a:pPr>
            <a:r>
              <a:rPr lang="en-US" dirty="0" smtClean="0"/>
              <a:t>With SQL*Plus, we can do the following:</a:t>
            </a:r>
          </a:p>
          <a:p>
            <a:pPr lvl="0"/>
            <a:r>
              <a:rPr lang="en-US" dirty="0" smtClean="0"/>
              <a:t>Issue a SELECT query and view the results</a:t>
            </a:r>
          </a:p>
          <a:p>
            <a:pPr lvl="0"/>
            <a:r>
              <a:rPr lang="en-US" dirty="0" smtClean="0"/>
              <a:t>Insert, update, and delete data from database tables</a:t>
            </a:r>
          </a:p>
          <a:p>
            <a:pPr lvl="0"/>
            <a:r>
              <a:rPr lang="en-US" dirty="0" smtClean="0"/>
              <a:t>Submit PL/SQL blocks to the Oracle server for execution</a:t>
            </a:r>
          </a:p>
          <a:p>
            <a:pPr lvl="0"/>
            <a:r>
              <a:rPr lang="en-US" dirty="0" smtClean="0"/>
              <a:t>Issue DDL commands, such as those used to create, alter, or drop database   </a:t>
            </a:r>
          </a:p>
          <a:p>
            <a:r>
              <a:rPr lang="en-US" dirty="0" smtClean="0"/>
              <a:t>             objects such as tables, indexes, and users</a:t>
            </a:r>
          </a:p>
          <a:p>
            <a:pPr lvl="0"/>
            <a:r>
              <a:rPr lang="en-US" dirty="0" smtClean="0"/>
              <a:t>Execute SQL*Plus script files</a:t>
            </a:r>
          </a:p>
          <a:p>
            <a:pPr lvl="0"/>
            <a:r>
              <a:rPr lang="en-US" dirty="0" smtClean="0"/>
              <a:t>Write output to a file</a:t>
            </a:r>
          </a:p>
          <a:p>
            <a:pPr lvl="0"/>
            <a:r>
              <a:rPr lang="en-US" dirty="0" smtClean="0"/>
              <a:t>Execute procedures and functions that are stored in a database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t>
            </a:r>
            <a:endParaRPr lang="en-US" dirty="0"/>
          </a:p>
        </p:txBody>
      </p:sp>
      <p:sp>
        <p:nvSpPr>
          <p:cNvPr id="3" name="Content Placeholder 2"/>
          <p:cNvSpPr>
            <a:spLocks noGrp="1"/>
          </p:cNvSpPr>
          <p:nvPr>
            <p:ph idx="1"/>
          </p:nvPr>
        </p:nvSpPr>
        <p:spPr/>
        <p:txBody>
          <a:bodyPr/>
          <a:lstStyle/>
          <a:p>
            <a:r>
              <a:rPr lang="en-US" dirty="0" smtClean="0"/>
              <a:t>An operator manipulates individual data items and returns a result. The data items are called </a:t>
            </a:r>
            <a:r>
              <a:rPr lang="en-US" b="1" dirty="0" smtClean="0"/>
              <a:t>operands</a:t>
            </a:r>
            <a:r>
              <a:rPr lang="en-US" dirty="0" smtClean="0"/>
              <a:t> or </a:t>
            </a:r>
            <a:r>
              <a:rPr lang="en-US" b="1" dirty="0" smtClean="0"/>
              <a:t>arguments</a:t>
            </a:r>
            <a:r>
              <a:rPr lang="en-US" dirty="0" smtClean="0"/>
              <a:t>. Operators are represented by special characters or by keywords. For example, the multiplication operator is represented by an asterisk (*) and the operator that tests for nulls is represented by the keywords IS NULL.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smtClean="0"/>
              <a:t>Unary and Binary Operators</a:t>
            </a:r>
          </a:p>
          <a:p>
            <a:pPr>
              <a:buNone/>
            </a:pPr>
            <a:r>
              <a:rPr lang="en-US" dirty="0" smtClean="0"/>
              <a:t>The two general classes of operators are:</a:t>
            </a:r>
          </a:p>
          <a:p>
            <a:r>
              <a:rPr lang="en-US" dirty="0" smtClean="0"/>
              <a:t>unary </a:t>
            </a:r>
          </a:p>
          <a:p>
            <a:pPr>
              <a:buNone/>
            </a:pPr>
            <a:r>
              <a:rPr lang="en-US" dirty="0" smtClean="0"/>
              <a:t>    A unary operator operates on only one operand. </a:t>
            </a:r>
            <a:r>
              <a:rPr lang="en-US" dirty="0" err="1" smtClean="0"/>
              <a:t>Eg</a:t>
            </a:r>
            <a:r>
              <a:rPr lang="en-US" dirty="0" smtClean="0"/>
              <a:t>:</a:t>
            </a:r>
          </a:p>
          <a:p>
            <a:pPr>
              <a:buNone/>
            </a:pPr>
            <a:r>
              <a:rPr lang="en-US" sz="2400" dirty="0" smtClean="0"/>
              <a:t>     SELECT * FROM orders WHERE </a:t>
            </a:r>
            <a:r>
              <a:rPr lang="en-US" sz="2400" dirty="0" err="1" smtClean="0"/>
              <a:t>qtysold</a:t>
            </a:r>
            <a:r>
              <a:rPr lang="en-US" sz="2400" dirty="0" smtClean="0"/>
              <a:t> = -1; SELECT * FROM </a:t>
            </a:r>
            <a:r>
              <a:rPr lang="en-US" sz="2400" dirty="0" err="1" smtClean="0"/>
              <a:t>emp</a:t>
            </a:r>
            <a:r>
              <a:rPr lang="en-US" sz="2400" dirty="0" smtClean="0"/>
              <a:t> WHERE </a:t>
            </a:r>
            <a:r>
              <a:rPr lang="en-US" sz="2400" dirty="0" err="1" smtClean="0"/>
              <a:t>sal</a:t>
            </a:r>
            <a:r>
              <a:rPr lang="en-US" sz="2400" dirty="0" smtClean="0"/>
              <a:t> &lt; 0;</a:t>
            </a:r>
            <a:endParaRPr lang="en-US" dirty="0" smtClean="0"/>
          </a:p>
          <a:p>
            <a:r>
              <a:rPr lang="en-US" dirty="0" smtClean="0"/>
              <a:t>A binary operator operates on two operands. </a:t>
            </a:r>
          </a:p>
          <a:p>
            <a:pPr>
              <a:buNone/>
            </a:pPr>
            <a:r>
              <a:rPr lang="en-US" dirty="0" smtClean="0"/>
              <a:t>   </a:t>
            </a:r>
            <a:r>
              <a:rPr lang="en-US" sz="2400" dirty="0" smtClean="0"/>
              <a:t>SELECT </a:t>
            </a:r>
            <a:r>
              <a:rPr lang="en-US" sz="2400" dirty="0" err="1" smtClean="0"/>
              <a:t>sal</a:t>
            </a:r>
            <a:r>
              <a:rPr lang="en-US" sz="2400" dirty="0" smtClean="0"/>
              <a:t> + </a:t>
            </a:r>
            <a:r>
              <a:rPr lang="en-US" sz="2400" dirty="0" err="1" smtClean="0"/>
              <a:t>comm</a:t>
            </a:r>
            <a:r>
              <a:rPr lang="en-US" sz="2400" dirty="0" smtClean="0"/>
              <a:t> FROM </a:t>
            </a:r>
            <a:r>
              <a:rPr lang="en-US" sz="2400" dirty="0" err="1" smtClean="0"/>
              <a:t>emp</a:t>
            </a:r>
            <a:r>
              <a:rPr lang="en-US" sz="2400" dirty="0" smtClean="0"/>
              <a:t> WHERE SYSDATE - </a:t>
            </a:r>
            <a:r>
              <a:rPr lang="en-US" sz="2400" dirty="0" err="1" smtClean="0"/>
              <a:t>hiredate</a:t>
            </a:r>
            <a:r>
              <a:rPr lang="en-US" sz="2400" dirty="0" smtClean="0"/>
              <a:t> &gt; 365;</a:t>
            </a:r>
          </a:p>
          <a:p>
            <a:pPr>
              <a:buNone/>
            </a:pPr>
            <a:r>
              <a:rPr lang="en-US" sz="2400" dirty="0" smtClean="0"/>
              <a:t>    UPDATE </a:t>
            </a:r>
            <a:r>
              <a:rPr lang="en-US" sz="2400" dirty="0" err="1" smtClean="0"/>
              <a:t>emp</a:t>
            </a:r>
            <a:r>
              <a:rPr lang="en-US" sz="2400" dirty="0" smtClean="0"/>
              <a:t> SET </a:t>
            </a:r>
            <a:r>
              <a:rPr lang="en-US" sz="2400" dirty="0" err="1" smtClean="0"/>
              <a:t>sal</a:t>
            </a:r>
            <a:r>
              <a:rPr lang="en-US" sz="2400" dirty="0" smtClean="0"/>
              <a:t> = </a:t>
            </a:r>
            <a:r>
              <a:rPr lang="en-US" sz="2400" dirty="0" err="1" smtClean="0"/>
              <a:t>sal</a:t>
            </a:r>
            <a:r>
              <a:rPr lang="en-US" sz="2400" dirty="0" smtClean="0"/>
              <a:t> * 1.1;</a:t>
            </a:r>
            <a:endParaRPr lang="en-US" dirty="0" smtClean="0"/>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pPr>
              <a:buNone/>
            </a:pPr>
            <a:r>
              <a:rPr lang="en-US" b="1" dirty="0" smtClean="0"/>
              <a:t>Arithmetic Operators </a:t>
            </a:r>
          </a:p>
          <a:p>
            <a:pPr>
              <a:buNone/>
            </a:pPr>
            <a:r>
              <a:rPr lang="en-US" dirty="0" smtClean="0"/>
              <a:t>+, - , /,*</a:t>
            </a:r>
          </a:p>
          <a:p>
            <a:pPr>
              <a:buNone/>
            </a:pPr>
            <a:r>
              <a:rPr lang="en-US" b="1" dirty="0" smtClean="0"/>
              <a:t>Concatenation Operator</a:t>
            </a:r>
          </a:p>
          <a:p>
            <a:pPr>
              <a:buNone/>
            </a:pPr>
            <a:r>
              <a:rPr lang="en-US" dirty="0" smtClean="0"/>
              <a:t>SELECT 'Name is ' || </a:t>
            </a:r>
            <a:r>
              <a:rPr lang="en-US" dirty="0" err="1" smtClean="0"/>
              <a:t>ename</a:t>
            </a:r>
            <a:r>
              <a:rPr lang="en-US" dirty="0" smtClean="0"/>
              <a:t> FROM </a:t>
            </a:r>
            <a:r>
              <a:rPr lang="en-US" dirty="0" err="1" smtClean="0"/>
              <a:t>emp</a:t>
            </a:r>
            <a:r>
              <a:rPr lang="en-US" dirty="0" smtClean="0"/>
              <a:t>;</a:t>
            </a:r>
          </a:p>
          <a:p>
            <a:pPr>
              <a:buNone/>
            </a:pPr>
            <a:r>
              <a:rPr lang="en-US" b="1" dirty="0" smtClean="0"/>
              <a:t>Comparison Operators</a:t>
            </a:r>
          </a:p>
          <a:p>
            <a:pPr>
              <a:buNone/>
            </a:pPr>
            <a:r>
              <a:rPr lang="en-US" dirty="0" smtClean="0"/>
              <a:t>=</a:t>
            </a:r>
          </a:p>
          <a:p>
            <a:pPr>
              <a:buNone/>
            </a:pPr>
            <a:r>
              <a:rPr lang="en-US" dirty="0" smtClean="0"/>
              <a:t>!= or ^= or &lt; &gt;</a:t>
            </a:r>
          </a:p>
          <a:p>
            <a:pPr>
              <a:buNone/>
            </a:pPr>
            <a:r>
              <a:rPr lang="en-US" dirty="0" smtClean="0"/>
              <a:t>&gt;</a:t>
            </a:r>
          </a:p>
          <a:p>
            <a:pPr>
              <a:buNone/>
            </a:pPr>
            <a:r>
              <a:rPr lang="en-US" dirty="0" smtClean="0"/>
              <a:t>&lt;</a:t>
            </a:r>
          </a:p>
          <a:p>
            <a:pPr>
              <a:buNone/>
            </a:pPr>
            <a:r>
              <a:rPr lang="en-US" dirty="0" smtClean="0"/>
              <a:t>&gt;=</a:t>
            </a:r>
          </a:p>
          <a:p>
            <a:pPr>
              <a:buNone/>
            </a:pPr>
            <a:r>
              <a:rPr lang="en-US" dirty="0" smtClean="0"/>
              <a:t>&lt;=</a:t>
            </a:r>
          </a:p>
          <a:p>
            <a:pPr>
              <a:buNone/>
            </a:pPr>
            <a:r>
              <a:rPr lang="en-US" dirty="0" smtClean="0"/>
              <a:t>IN               Equivalent to "= ANY</a:t>
            </a:r>
          </a:p>
          <a:p>
            <a:pPr>
              <a:buNone/>
            </a:pPr>
            <a:r>
              <a:rPr lang="en-US" dirty="0" smtClean="0"/>
              <a:t>NOT IN      Equivalent to “!=ALL”</a:t>
            </a:r>
          </a:p>
          <a:p>
            <a:pPr>
              <a:buNone/>
            </a:pPr>
            <a:r>
              <a:rPr lang="en-US" dirty="0" smtClean="0"/>
              <a:t>ANY           Compares a value to each value in a list or            	      returned by a query.</a:t>
            </a:r>
          </a:p>
          <a:p>
            <a:pPr>
              <a:buNone/>
            </a:pPr>
            <a:r>
              <a:rPr lang="en-US" dirty="0" err="1" smtClean="0"/>
              <a:t>Eg</a:t>
            </a:r>
            <a:r>
              <a:rPr lang="en-US" dirty="0" smtClean="0"/>
              <a:t>:</a:t>
            </a:r>
            <a:r>
              <a:rPr lang="en-US" sz="3100" dirty="0" smtClean="0"/>
              <a:t> SELECT * FROM </a:t>
            </a:r>
            <a:r>
              <a:rPr lang="en-US" sz="3100" dirty="0" err="1" smtClean="0"/>
              <a:t>emp</a:t>
            </a:r>
            <a:r>
              <a:rPr lang="en-US" sz="3100" dirty="0" smtClean="0"/>
              <a:t> WHERE </a:t>
            </a:r>
            <a:r>
              <a:rPr lang="en-US" sz="3100" dirty="0" err="1" smtClean="0"/>
              <a:t>sal</a:t>
            </a:r>
            <a:r>
              <a:rPr lang="en-US" sz="3100" dirty="0" smtClean="0"/>
              <a:t> = ANY (SELECT </a:t>
            </a:r>
            <a:r>
              <a:rPr lang="en-US" sz="3100" dirty="0" err="1" smtClean="0"/>
              <a:t>sal</a:t>
            </a:r>
            <a:r>
              <a:rPr lang="en-US" sz="3100" dirty="0" smtClean="0"/>
              <a:t> FROM </a:t>
            </a:r>
            <a:r>
              <a:rPr lang="en-US" sz="3100" dirty="0" err="1" smtClean="0"/>
              <a:t>emp</a:t>
            </a:r>
            <a:r>
              <a:rPr lang="en-US" sz="3100" dirty="0" smtClean="0"/>
              <a:t> WHERE </a:t>
            </a:r>
            <a:r>
              <a:rPr lang="en-US" sz="3100" dirty="0" err="1" smtClean="0"/>
              <a:t>deptno</a:t>
            </a:r>
            <a:r>
              <a:rPr lang="en-US" sz="3100" dirty="0" smtClean="0"/>
              <a:t> = 30);</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a:buNone/>
            </a:pPr>
            <a:r>
              <a:rPr lang="en-US" b="1" dirty="0" smtClean="0"/>
              <a:t>BETWEEN</a:t>
            </a:r>
          </a:p>
          <a:p>
            <a:pPr>
              <a:buNone/>
            </a:pPr>
            <a:r>
              <a:rPr lang="en-US" dirty="0" smtClean="0"/>
              <a:t>[Not] greater than or equal to </a:t>
            </a:r>
            <a:r>
              <a:rPr lang="en-US" i="1" dirty="0" smtClean="0"/>
              <a:t>x</a:t>
            </a:r>
            <a:r>
              <a:rPr lang="en-US" dirty="0" smtClean="0"/>
              <a:t> and less than or equal to </a:t>
            </a:r>
            <a:r>
              <a:rPr lang="en-US" i="1" dirty="0" smtClean="0"/>
              <a:t>y</a:t>
            </a:r>
            <a:r>
              <a:rPr lang="en-US" dirty="0" smtClean="0"/>
              <a:t>. </a:t>
            </a:r>
          </a:p>
          <a:p>
            <a:pPr>
              <a:buNone/>
            </a:pPr>
            <a:r>
              <a:rPr lang="en-US" dirty="0" smtClean="0"/>
              <a:t>    </a:t>
            </a:r>
            <a:r>
              <a:rPr lang="en-US" sz="2800" dirty="0" smtClean="0"/>
              <a:t>SELECT * FROM </a:t>
            </a:r>
            <a:r>
              <a:rPr lang="en-US" sz="2800" dirty="0" err="1" smtClean="0"/>
              <a:t>emp</a:t>
            </a:r>
            <a:r>
              <a:rPr lang="en-US" sz="2800" dirty="0" smtClean="0"/>
              <a:t> WHERE </a:t>
            </a:r>
            <a:r>
              <a:rPr lang="en-US" sz="2800" dirty="0" err="1" smtClean="0"/>
              <a:t>sal</a:t>
            </a:r>
            <a:r>
              <a:rPr lang="en-US" sz="2800" dirty="0" smtClean="0"/>
              <a:t> BETWEEN 2000 AND 3000;</a:t>
            </a:r>
            <a:endParaRPr lang="en-US" dirty="0" smtClean="0"/>
          </a:p>
          <a:p>
            <a:pPr>
              <a:buNone/>
            </a:pPr>
            <a:r>
              <a:rPr lang="en-US" b="1" dirty="0" smtClean="0"/>
              <a:t>EXISTS</a:t>
            </a:r>
          </a:p>
          <a:p>
            <a:pPr>
              <a:buNone/>
            </a:pPr>
            <a:r>
              <a:rPr lang="en-US" dirty="0" smtClean="0"/>
              <a:t>TRUE if a </a:t>
            </a:r>
            <a:r>
              <a:rPr lang="en-US" dirty="0" err="1" smtClean="0"/>
              <a:t>subquery</a:t>
            </a:r>
            <a:r>
              <a:rPr lang="en-US" dirty="0" smtClean="0"/>
              <a:t> returns at least one row.</a:t>
            </a:r>
          </a:p>
          <a:p>
            <a:pPr>
              <a:buNone/>
            </a:pPr>
            <a:r>
              <a:rPr lang="en-US" dirty="0" smtClean="0"/>
              <a:t>   </a:t>
            </a:r>
            <a:r>
              <a:rPr lang="en-US" sz="2800" dirty="0" smtClean="0"/>
              <a:t>SELECT </a:t>
            </a:r>
            <a:r>
              <a:rPr lang="en-US" sz="2800" dirty="0" err="1" smtClean="0"/>
              <a:t>ename</a:t>
            </a:r>
            <a:r>
              <a:rPr lang="en-US" sz="2800" dirty="0" smtClean="0"/>
              <a:t>, </a:t>
            </a:r>
            <a:r>
              <a:rPr lang="en-US" sz="2800" dirty="0" err="1" smtClean="0"/>
              <a:t>deptno</a:t>
            </a:r>
            <a:r>
              <a:rPr lang="en-US" sz="2800" dirty="0" smtClean="0"/>
              <a:t> FROM dept WHERE EXISTS (SELECT * FROM </a:t>
            </a:r>
            <a:r>
              <a:rPr lang="en-US" sz="2800" dirty="0" err="1" smtClean="0"/>
              <a:t>emp</a:t>
            </a:r>
            <a:r>
              <a:rPr lang="en-US" sz="2800" dirty="0" smtClean="0"/>
              <a:t> WHERE </a:t>
            </a:r>
            <a:r>
              <a:rPr lang="en-US" sz="2800" dirty="0" err="1" smtClean="0"/>
              <a:t>dept.deptno</a:t>
            </a:r>
            <a:r>
              <a:rPr lang="en-US" sz="2800" dirty="0" smtClean="0"/>
              <a:t> = </a:t>
            </a:r>
            <a:r>
              <a:rPr lang="en-US" sz="2800" dirty="0" err="1" smtClean="0"/>
              <a:t>emp.deptno</a:t>
            </a:r>
            <a:r>
              <a:rPr lang="en-US" sz="2800" dirty="0" smtClean="0"/>
              <a:t>);</a:t>
            </a:r>
            <a:endParaRPr lang="en-US" dirty="0" smtClean="0"/>
          </a:p>
          <a:p>
            <a:pPr>
              <a:buNone/>
            </a:pPr>
            <a:r>
              <a:rPr lang="en-US" b="1" dirty="0" smtClean="0"/>
              <a:t>IS [NOT] NULL </a:t>
            </a:r>
          </a:p>
          <a:p>
            <a:pPr>
              <a:buNone/>
            </a:pPr>
            <a:r>
              <a:rPr lang="en-US" dirty="0" smtClean="0"/>
              <a:t>    Tests for nulls. This is the only operator that you should use to test for nulls.</a:t>
            </a:r>
          </a:p>
          <a:p>
            <a:pPr>
              <a:buNone/>
            </a:pPr>
            <a:r>
              <a:rPr lang="en-US" sz="2800" dirty="0" smtClean="0"/>
              <a:t>     SELECT </a:t>
            </a:r>
            <a:r>
              <a:rPr lang="en-US" sz="2800" dirty="0" err="1" smtClean="0"/>
              <a:t>ename</a:t>
            </a:r>
            <a:r>
              <a:rPr lang="en-US" sz="2800" dirty="0" smtClean="0"/>
              <a:t>, </a:t>
            </a:r>
            <a:r>
              <a:rPr lang="en-US" sz="2800" dirty="0" err="1" smtClean="0"/>
              <a:t>deptno</a:t>
            </a:r>
            <a:r>
              <a:rPr lang="en-US" sz="2800" dirty="0" smtClean="0"/>
              <a:t> FROM </a:t>
            </a:r>
            <a:r>
              <a:rPr lang="en-US" sz="2800" dirty="0" err="1" smtClean="0"/>
              <a:t>emp</a:t>
            </a:r>
            <a:r>
              <a:rPr lang="en-US" sz="2800" dirty="0" smtClean="0"/>
              <a:t> WHERE </a:t>
            </a:r>
            <a:r>
              <a:rPr lang="en-US" sz="2800" dirty="0" err="1" smtClean="0"/>
              <a:t>comm</a:t>
            </a:r>
            <a:r>
              <a:rPr lang="en-US" sz="2800" dirty="0" smtClean="0"/>
              <a:t> IS NULL;</a:t>
            </a:r>
          </a:p>
          <a:p>
            <a:pPr>
              <a:buNone/>
            </a:pPr>
            <a:r>
              <a:rPr lang="en-US" b="1" dirty="0" smtClean="0"/>
              <a:t>ALL </a:t>
            </a:r>
          </a:p>
          <a:p>
            <a:pPr>
              <a:buNone/>
            </a:pPr>
            <a:r>
              <a:rPr lang="en-US" dirty="0" smtClean="0"/>
              <a:t>Compares a value to every value in a list or returned by a query. Must be preceded by =, !=, &gt;, &lt;, &lt;=, &gt;=.</a:t>
            </a:r>
          </a:p>
          <a:p>
            <a:pPr>
              <a:buNone/>
            </a:pPr>
            <a:r>
              <a:rPr lang="en-US" dirty="0" smtClean="0"/>
              <a:t>SELECT * FROM </a:t>
            </a:r>
            <a:r>
              <a:rPr lang="en-US" dirty="0" err="1" smtClean="0"/>
              <a:t>emp</a:t>
            </a:r>
            <a:r>
              <a:rPr lang="en-US" dirty="0" smtClean="0"/>
              <a:t> WHERE </a:t>
            </a:r>
            <a:r>
              <a:rPr lang="en-US" dirty="0" err="1" smtClean="0"/>
              <a:t>sal</a:t>
            </a:r>
            <a:r>
              <a:rPr lang="en-US" dirty="0" smtClean="0"/>
              <a:t> &gt;= ALL ( 1400, 3000); </a:t>
            </a:r>
          </a:p>
          <a:p>
            <a:pPr>
              <a:buNone/>
            </a:pPr>
            <a:r>
              <a:rPr lang="en-US" b="1" dirty="0" smtClean="0"/>
              <a:t>LIKE</a:t>
            </a:r>
            <a:r>
              <a:rPr lang="en-US" dirty="0" smtClean="0"/>
              <a:t> </a:t>
            </a:r>
          </a:p>
          <a:p>
            <a:pPr>
              <a:buNone/>
            </a:pPr>
            <a:r>
              <a:rPr lang="en-US" dirty="0" smtClean="0"/>
              <a:t> Used for matching the content</a:t>
            </a:r>
          </a:p>
          <a:p>
            <a:pPr>
              <a:buNone/>
            </a:pPr>
            <a:r>
              <a:rPr lang="en-US" dirty="0" smtClean="0"/>
              <a:t>SELECT * FROM tab1 WHERE NAME LIKE ‘BIKASH%‘</a:t>
            </a:r>
          </a:p>
          <a:p>
            <a:pPr>
              <a:buNone/>
            </a:pPr>
            <a:r>
              <a:rPr lang="en-US" dirty="0" smtClean="0"/>
              <a:t>It uses ESCAPE keyword to filter special character</a:t>
            </a:r>
          </a:p>
          <a:p>
            <a:pPr>
              <a:buNone/>
            </a:pPr>
            <a:r>
              <a:rPr lang="en-US" dirty="0" smtClean="0"/>
              <a:t>To search for employees with the pattern 'A_B' in their name:</a:t>
            </a:r>
          </a:p>
          <a:p>
            <a:pPr>
              <a:buNone/>
            </a:pPr>
            <a:r>
              <a:rPr lang="en-US" dirty="0" smtClean="0"/>
              <a:t>SELECT </a:t>
            </a:r>
            <a:r>
              <a:rPr lang="en-US" dirty="0" err="1" smtClean="0"/>
              <a:t>ename</a:t>
            </a:r>
            <a:r>
              <a:rPr lang="en-US" dirty="0" smtClean="0"/>
              <a:t> FROM </a:t>
            </a:r>
            <a:r>
              <a:rPr lang="en-US" dirty="0" err="1" smtClean="0"/>
              <a:t>emp</a:t>
            </a:r>
            <a:r>
              <a:rPr lang="en-US" dirty="0" smtClean="0"/>
              <a:t> WHERE </a:t>
            </a:r>
            <a:r>
              <a:rPr lang="en-US" dirty="0" err="1" smtClean="0"/>
              <a:t>ename</a:t>
            </a:r>
            <a:r>
              <a:rPr lang="en-US" dirty="0" smtClean="0"/>
              <a:t> LIKE '%A\_B%' ESCAPE '\';</a:t>
            </a:r>
            <a:br>
              <a:rPr lang="en-US" dirty="0" smtClean="0"/>
            </a:b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Logical Operators: NOT, AND, OR</a:t>
            </a:r>
            <a:br>
              <a:rPr lang="en-US" b="1" dirty="0" smtClean="0"/>
            </a:br>
            <a:endParaRPr lang="en-US" dirty="0"/>
          </a:p>
        </p:txBody>
      </p:sp>
      <p:sp>
        <p:nvSpPr>
          <p:cNvPr id="3" name="Content Placeholder 2"/>
          <p:cNvSpPr>
            <a:spLocks noGrp="1"/>
          </p:cNvSpPr>
          <p:nvPr>
            <p:ph idx="1"/>
          </p:nvPr>
        </p:nvSpPr>
        <p:spPr>
          <a:xfrm>
            <a:off x="228600" y="1066800"/>
            <a:ext cx="8915400" cy="5059363"/>
          </a:xfrm>
        </p:spPr>
        <p:txBody>
          <a:bodyPr>
            <a:normAutofit fontScale="77500" lnSpcReduction="20000"/>
          </a:bodyPr>
          <a:lstStyle/>
          <a:p>
            <a:r>
              <a:rPr lang="en-US" dirty="0" smtClean="0"/>
              <a:t>A logical operator combines the results of two component conditions to produce a single result based on them or to invert the result of a single condition.</a:t>
            </a:r>
          </a:p>
          <a:p>
            <a:pPr>
              <a:buNone/>
            </a:pPr>
            <a:endParaRPr lang="en-US" b="1" dirty="0" smtClean="0"/>
          </a:p>
          <a:p>
            <a:pPr>
              <a:buNone/>
            </a:pPr>
            <a:r>
              <a:rPr lang="en-US" b="1" dirty="0" smtClean="0"/>
              <a:t>NOT</a:t>
            </a:r>
            <a:r>
              <a:rPr lang="en-US" dirty="0" smtClean="0"/>
              <a:t> </a:t>
            </a:r>
          </a:p>
          <a:p>
            <a:pPr>
              <a:buNone/>
            </a:pPr>
            <a:r>
              <a:rPr lang="en-US" dirty="0" smtClean="0"/>
              <a:t>    Returns TRUE if the following condition is FALSE. Returns FALSE if it is TRUE. If it is UNKNOWN, it remains UNKNOWN. </a:t>
            </a:r>
          </a:p>
          <a:p>
            <a:pPr>
              <a:buNone/>
            </a:pPr>
            <a:r>
              <a:rPr lang="en-US" dirty="0" smtClean="0"/>
              <a:t>    </a:t>
            </a:r>
          </a:p>
          <a:p>
            <a:pPr>
              <a:buNone/>
            </a:pPr>
            <a:r>
              <a:rPr lang="en-US" dirty="0" smtClean="0"/>
              <a:t>     SELECT * FROM </a:t>
            </a:r>
            <a:r>
              <a:rPr lang="en-US" dirty="0" err="1" smtClean="0"/>
              <a:t>emp</a:t>
            </a:r>
            <a:r>
              <a:rPr lang="en-US" dirty="0" smtClean="0"/>
              <a:t> WHERE NOT (job IS NULL); </a:t>
            </a:r>
          </a:p>
          <a:p>
            <a:pPr>
              <a:buNone/>
            </a:pPr>
            <a:r>
              <a:rPr lang="en-US" dirty="0" smtClean="0"/>
              <a:t>     SELECT * FROM </a:t>
            </a:r>
            <a:r>
              <a:rPr lang="en-US" dirty="0" err="1" smtClean="0"/>
              <a:t>emp</a:t>
            </a:r>
            <a:r>
              <a:rPr lang="en-US" dirty="0" smtClean="0"/>
              <a:t> WHERE NOT (</a:t>
            </a:r>
            <a:r>
              <a:rPr lang="en-US" dirty="0" err="1" smtClean="0"/>
              <a:t>sal</a:t>
            </a:r>
            <a:r>
              <a:rPr lang="en-US" dirty="0" smtClean="0"/>
              <a:t> BETWEEN 1000 AND 2000);</a:t>
            </a:r>
          </a:p>
          <a:p>
            <a:pPr>
              <a:buNone/>
            </a:pPr>
            <a:endParaRPr lang="en-US" b="1"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endParaRPr lang="en-US" dirty="0" smtClean="0"/>
          </a:p>
          <a:p>
            <a:pPr>
              <a:buNone/>
            </a:pPr>
            <a:r>
              <a:rPr lang="en-US" b="1" dirty="0" smtClean="0"/>
              <a:t>AND</a:t>
            </a:r>
          </a:p>
          <a:p>
            <a:pPr>
              <a:buNone/>
            </a:pPr>
            <a:r>
              <a:rPr lang="en-US" dirty="0" smtClean="0"/>
              <a:t>    Returns TRUE if both component conditions are TRUE. Returns FALSE if either is FALSE. Otherwise returns UNKNOWN. </a:t>
            </a:r>
          </a:p>
          <a:p>
            <a:pPr>
              <a:buNone/>
            </a:pPr>
            <a:r>
              <a:rPr lang="en-US" sz="2900" dirty="0" smtClean="0"/>
              <a:t>      SELECT * FROM </a:t>
            </a:r>
            <a:r>
              <a:rPr lang="en-US" sz="2900" dirty="0" err="1" smtClean="0"/>
              <a:t>emp</a:t>
            </a:r>
            <a:r>
              <a:rPr lang="en-US" sz="2900" dirty="0" smtClean="0"/>
              <a:t> WHERE job = 'CLERK' AND </a:t>
            </a:r>
            <a:r>
              <a:rPr lang="en-US" sz="2900" dirty="0" err="1" smtClean="0"/>
              <a:t>deptno</a:t>
            </a:r>
            <a:r>
              <a:rPr lang="en-US" sz="2900" dirty="0" smtClean="0"/>
              <a:t> = 10;  </a:t>
            </a:r>
          </a:p>
          <a:p>
            <a:pPr>
              <a:buNone/>
            </a:pPr>
            <a:endParaRPr lang="en-US" sz="2900" dirty="0" smtClean="0"/>
          </a:p>
          <a:p>
            <a:pPr>
              <a:buNone/>
            </a:pPr>
            <a:r>
              <a:rPr lang="en-US" b="1" dirty="0" smtClean="0"/>
              <a:t>OR</a:t>
            </a:r>
          </a:p>
          <a:p>
            <a:pPr>
              <a:buNone/>
            </a:pPr>
            <a:r>
              <a:rPr lang="en-US" dirty="0" smtClean="0"/>
              <a:t>    Returns TRUE if either component condition is TRUE. Returns FALSE if both are FALSE. Otherwise returns UNKNOWN. </a:t>
            </a:r>
          </a:p>
          <a:p>
            <a:pPr>
              <a:buNone/>
            </a:pPr>
            <a:r>
              <a:rPr lang="en-US" sz="2600" dirty="0" smtClean="0"/>
              <a:t>     SELECT * FROM </a:t>
            </a:r>
            <a:r>
              <a:rPr lang="en-US" sz="2600" dirty="0" err="1" smtClean="0"/>
              <a:t>emp</a:t>
            </a:r>
            <a:r>
              <a:rPr lang="en-US" sz="2600" dirty="0" smtClean="0"/>
              <a:t> WHERE job = 'CLERK' OR </a:t>
            </a:r>
            <a:r>
              <a:rPr lang="en-US" sz="2600" dirty="0" err="1" smtClean="0"/>
              <a:t>deptno</a:t>
            </a:r>
            <a:r>
              <a:rPr lang="en-US" sz="2600" dirty="0" smtClean="0"/>
              <a:t> = 10;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Producing Readable Output with SQL*Plus</a:t>
            </a:r>
            <a:endParaRPr lang="en-US" dirty="0"/>
          </a:p>
        </p:txBody>
      </p:sp>
      <p:sp>
        <p:nvSpPr>
          <p:cNvPr id="3" name="Content Placeholder 2"/>
          <p:cNvSpPr>
            <a:spLocks noGrp="1"/>
          </p:cNvSpPr>
          <p:nvPr>
            <p:ph idx="1"/>
          </p:nvPr>
        </p:nvSpPr>
        <p:spPr/>
        <p:txBody>
          <a:bodyPr>
            <a:normAutofit/>
          </a:bodyPr>
          <a:lstStyle/>
          <a:p>
            <a:pPr>
              <a:buNone/>
            </a:pPr>
            <a:r>
              <a:rPr lang="en-US" dirty="0" smtClean="0"/>
              <a:t>Produce queries that require an input variable</a:t>
            </a:r>
          </a:p>
          <a:p>
            <a:pPr>
              <a:buNone/>
            </a:pPr>
            <a:r>
              <a:rPr lang="en-US" dirty="0" smtClean="0"/>
              <a:t>   Use SQL*Plus substitution variables to temporarily store values. </a:t>
            </a:r>
          </a:p>
          <a:p>
            <a:r>
              <a:rPr lang="en-US" dirty="0" smtClean="0"/>
              <a:t>Single ampersand (&amp;) </a:t>
            </a:r>
          </a:p>
          <a:p>
            <a:r>
              <a:rPr lang="en-US" dirty="0" smtClean="0"/>
              <a:t>Double ampersand (&amp;&amp;) </a:t>
            </a:r>
          </a:p>
          <a:p>
            <a:r>
              <a:rPr lang="en-US" dirty="0" smtClean="0"/>
              <a:t>DEFINE and ACCEPT commands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Pass variable values between SOL statements.</a:t>
            </a:r>
          </a:p>
          <a:p>
            <a:pPr>
              <a:buNone/>
            </a:pPr>
            <a:r>
              <a:rPr lang="en-US" dirty="0" smtClean="0"/>
              <a:t>    &amp;   is used to create a temporary substitution variable that will prompt you for a value every time it is </a:t>
            </a:r>
            <a:r>
              <a:rPr lang="en-US" dirty="0" err="1" smtClean="0"/>
              <a:t>reffered</a:t>
            </a:r>
            <a:r>
              <a:rPr lang="en-US" dirty="0" smtClean="0"/>
              <a:t>.</a:t>
            </a:r>
          </a:p>
          <a:p>
            <a:pPr>
              <a:buNone/>
            </a:pPr>
            <a:r>
              <a:rPr lang="en-US" dirty="0" smtClean="0"/>
              <a:t>    </a:t>
            </a:r>
            <a:r>
              <a:rPr lang="en-US" dirty="0" err="1" smtClean="0"/>
              <a:t>Eg</a:t>
            </a:r>
            <a:r>
              <a:rPr lang="en-US" dirty="0" smtClean="0"/>
              <a:t>: SQL&gt;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 '&amp;NAME';</a:t>
            </a:r>
            <a:br>
              <a:rPr lang="en-US" dirty="0" smtClean="0"/>
            </a:br>
            <a:r>
              <a:rPr lang="en-US" dirty="0" smtClean="0"/>
              <a:t/>
            </a:r>
            <a:br>
              <a:rPr lang="en-US" dirty="0" smtClean="0"/>
            </a:br>
            <a:r>
              <a:rPr lang="en-US" dirty="0" smtClean="0"/>
              <a:t>Enter value for name: SCOTT</a:t>
            </a:r>
            <a:br>
              <a:rPr lang="en-US" dirty="0" smtClean="0"/>
            </a:br>
            <a:r>
              <a:rPr lang="en-US" dirty="0" smtClean="0"/>
              <a:t>old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  '&amp;NAME'</a:t>
            </a:r>
            <a:br>
              <a:rPr lang="en-US" dirty="0" smtClean="0"/>
            </a:br>
            <a:r>
              <a:rPr lang="en-US" dirty="0" smtClean="0"/>
              <a:t>new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 'SCOTT'</a:t>
            </a:r>
            <a:br>
              <a:rPr lang="en-US" dirty="0" smtClean="0"/>
            </a:br>
            <a:r>
              <a:rPr lang="en-US" dirty="0" smtClean="0"/>
              <a:t/>
            </a:r>
            <a:br>
              <a:rPr lang="en-US" dirty="0" smtClean="0"/>
            </a:br>
            <a:r>
              <a:rPr lang="en-US" dirty="0" smtClean="0"/>
              <a:t>SAL</a:t>
            </a:r>
            <a:br>
              <a:rPr lang="en-US" dirty="0" smtClean="0"/>
            </a:br>
            <a:r>
              <a:rPr lang="en-US" dirty="0" smtClean="0"/>
              <a:t>----------</a:t>
            </a:r>
            <a:br>
              <a:rPr lang="en-US" dirty="0" smtClean="0"/>
            </a:br>
            <a:r>
              <a:rPr lang="en-US" dirty="0" smtClean="0"/>
              <a:t>3000 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&amp;&amp; - is used to create a permanent substitution variable for the session. Once you have entered a value its value will used every time the variable is referenced.</a:t>
            </a:r>
          </a:p>
          <a:p>
            <a:pPr>
              <a:buNone/>
            </a:pPr>
            <a:r>
              <a:rPr lang="en-US" dirty="0" smtClean="0"/>
              <a:t/>
            </a:r>
            <a:br>
              <a:rPr lang="en-US" dirty="0" smtClean="0"/>
            </a:br>
            <a:r>
              <a:rPr lang="en-US" dirty="0" err="1" smtClean="0"/>
              <a:t>Eg</a:t>
            </a:r>
            <a:r>
              <a:rPr lang="en-US" dirty="0" smtClean="0"/>
              <a:t>: SQL&gt;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'&amp;&amp;NAME';</a:t>
            </a:r>
            <a:br>
              <a:rPr lang="en-US" dirty="0" smtClean="0"/>
            </a:br>
            <a:r>
              <a:rPr lang="en-US" dirty="0" smtClean="0"/>
              <a:t/>
            </a:r>
            <a:br>
              <a:rPr lang="en-US" dirty="0" smtClean="0"/>
            </a:br>
            <a:r>
              <a:rPr lang="en-US" dirty="0" smtClean="0"/>
              <a:t>Enter value for name: SCOTT</a:t>
            </a:r>
            <a:br>
              <a:rPr lang="en-US" dirty="0" smtClean="0"/>
            </a:br>
            <a:r>
              <a:rPr lang="en-US" dirty="0" smtClean="0"/>
              <a:t>old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'&amp;&amp;NAME'</a:t>
            </a:r>
            <a:br>
              <a:rPr lang="en-US" dirty="0" smtClean="0"/>
            </a:br>
            <a:r>
              <a:rPr lang="en-US" dirty="0" smtClean="0"/>
              <a:t>new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'SCOTT'</a:t>
            </a:r>
            <a:br>
              <a:rPr lang="en-US" dirty="0" smtClean="0"/>
            </a:br>
            <a:r>
              <a:rPr lang="en-US" dirty="0" smtClean="0"/>
              <a:t/>
            </a:r>
            <a:br>
              <a:rPr lang="en-US" dirty="0" smtClean="0"/>
            </a:br>
            <a:r>
              <a:rPr lang="en-US" dirty="0" smtClean="0"/>
              <a:t>SAL</a:t>
            </a:r>
            <a:br>
              <a:rPr lang="en-US" dirty="0" smtClean="0"/>
            </a:br>
            <a:r>
              <a:rPr lang="en-US" dirty="0" smtClean="0"/>
              <a:t>----------</a:t>
            </a:r>
            <a:br>
              <a:rPr lang="en-US" dirty="0" smtClean="0"/>
            </a:br>
            <a:r>
              <a:rPr lang="en-US" dirty="0" smtClean="0"/>
              <a:t>3000</a:t>
            </a:r>
            <a:br>
              <a:rPr lang="en-US" dirty="0" smtClean="0"/>
            </a:br>
            <a:r>
              <a:rPr lang="en-US" dirty="0" smtClean="0"/>
              <a:t/>
            </a:r>
            <a:br>
              <a:rPr lang="en-US" dirty="0" smtClean="0"/>
            </a:br>
            <a:r>
              <a:rPr lang="en-US" dirty="0" smtClean="0"/>
              <a:t>SQL&gt; /</a:t>
            </a:r>
            <a:br>
              <a:rPr lang="en-US" dirty="0" smtClean="0"/>
            </a:br>
            <a:r>
              <a:rPr lang="en-US" dirty="0" smtClean="0"/>
              <a:t/>
            </a:r>
            <a:br>
              <a:rPr lang="en-US" dirty="0" smtClean="0"/>
            </a:br>
            <a:r>
              <a:rPr lang="en-US" dirty="0" smtClean="0"/>
              <a:t>old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'&amp;&amp;NAME'</a:t>
            </a:r>
            <a:br>
              <a:rPr lang="en-US" dirty="0" smtClean="0"/>
            </a:br>
            <a:r>
              <a:rPr lang="en-US" dirty="0" smtClean="0"/>
              <a:t>new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'SCOTT'</a:t>
            </a:r>
            <a:br>
              <a:rPr lang="en-US" dirty="0" smtClean="0"/>
            </a:br>
            <a:r>
              <a:rPr lang="en-US" dirty="0" smtClean="0"/>
              <a:t/>
            </a:r>
            <a:br>
              <a:rPr lang="en-US" dirty="0" smtClean="0"/>
            </a:br>
            <a:r>
              <a:rPr lang="en-US" dirty="0" smtClean="0"/>
              <a:t>SAL</a:t>
            </a:r>
            <a:br>
              <a:rPr lang="en-US" dirty="0" smtClean="0"/>
            </a:br>
            <a:r>
              <a:rPr lang="en-US" dirty="0" smtClean="0"/>
              <a:t>----------</a:t>
            </a:r>
            <a:br>
              <a:rPr lang="en-US" dirty="0" smtClean="0"/>
            </a:br>
            <a:r>
              <a:rPr lang="en-US" dirty="0" smtClean="0"/>
              <a:t>3000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Instance and Database</a:t>
            </a:r>
            <a:endParaRPr lang="en-US" dirty="0"/>
          </a:p>
        </p:txBody>
      </p:sp>
      <p:sp>
        <p:nvSpPr>
          <p:cNvPr id="3" name="Content Placeholder 2"/>
          <p:cNvSpPr>
            <a:spLocks noGrp="1"/>
          </p:cNvSpPr>
          <p:nvPr>
            <p:ph idx="1"/>
          </p:nvPr>
        </p:nvSpPr>
        <p:spPr/>
        <p:txBody>
          <a:bodyPr>
            <a:normAutofit fontScale="92500"/>
          </a:bodyPr>
          <a:lstStyle/>
          <a:p>
            <a:r>
              <a:rPr lang="en-US" dirty="0" smtClean="0"/>
              <a:t>A database instance is a set of memory structures and background processes that manage database files. The instance manages its associated data and serves the users of the database.</a:t>
            </a:r>
          </a:p>
          <a:p>
            <a:r>
              <a:rPr lang="en-US" dirty="0" smtClean="0"/>
              <a:t>Every </a:t>
            </a:r>
            <a:r>
              <a:rPr lang="en-US" dirty="0"/>
              <a:t>running Oracle database is associated with at least one Oracle database instance. Because an instance exists in memory and a database exists on disk, an instance can exist without a database and a database can exist without an instance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629400"/>
          </a:xfrm>
        </p:spPr>
        <p:txBody>
          <a:bodyPr>
            <a:normAutofit fontScale="85000" lnSpcReduction="20000"/>
          </a:bodyPr>
          <a:lstStyle/>
          <a:p>
            <a:r>
              <a:rPr lang="en-US" dirty="0" smtClean="0"/>
              <a:t>Specifying Column Names, Expressions, and Text at Runtime </a:t>
            </a:r>
          </a:p>
          <a:p>
            <a:pPr>
              <a:buNone/>
            </a:pPr>
            <a:r>
              <a:rPr lang="en-US" dirty="0" smtClean="0"/>
              <a:t>    </a:t>
            </a:r>
          </a:p>
          <a:p>
            <a:pPr>
              <a:buNone/>
            </a:pPr>
            <a:r>
              <a:rPr lang="en-US" dirty="0" smtClean="0"/>
              <a:t>    Use substitution variables to supplement the following: </a:t>
            </a:r>
          </a:p>
          <a:p>
            <a:pPr>
              <a:buNone/>
            </a:pPr>
            <a:r>
              <a:rPr lang="en-US" dirty="0" smtClean="0"/>
              <a:t>	•WHERE condition </a:t>
            </a:r>
          </a:p>
          <a:p>
            <a:pPr>
              <a:buNone/>
            </a:pPr>
            <a:r>
              <a:rPr lang="en-US" dirty="0" smtClean="0"/>
              <a:t>	•ORDER BY clause </a:t>
            </a:r>
          </a:p>
          <a:p>
            <a:pPr>
              <a:buNone/>
            </a:pPr>
            <a:r>
              <a:rPr lang="en-US" dirty="0" smtClean="0"/>
              <a:t>	•Column expression </a:t>
            </a:r>
          </a:p>
          <a:p>
            <a:pPr>
              <a:buNone/>
            </a:pPr>
            <a:r>
              <a:rPr lang="en-US" dirty="0" smtClean="0"/>
              <a:t>	•Table name </a:t>
            </a:r>
          </a:p>
          <a:p>
            <a:pPr>
              <a:buNone/>
            </a:pPr>
            <a:r>
              <a:rPr lang="en-US" dirty="0" smtClean="0"/>
              <a:t>	•Entire SELECT statement</a:t>
            </a:r>
          </a:p>
          <a:p>
            <a:pPr>
              <a:buNone/>
            </a:pPr>
            <a:r>
              <a:rPr lang="en-US" dirty="0" smtClean="0"/>
              <a:t> </a:t>
            </a:r>
          </a:p>
          <a:p>
            <a:pPr>
              <a:buNone/>
            </a:pPr>
            <a:r>
              <a:rPr lang="en-US" dirty="0" smtClean="0"/>
              <a:t>    SELECT </a:t>
            </a:r>
            <a:r>
              <a:rPr lang="en-US" dirty="0" err="1" smtClean="0"/>
              <a:t>empno</a:t>
            </a:r>
            <a:r>
              <a:rPr lang="en-US" dirty="0" smtClean="0"/>
              <a:t>, &amp;</a:t>
            </a:r>
            <a:r>
              <a:rPr lang="en-US" dirty="0" err="1" smtClean="0"/>
              <a:t>column_name</a:t>
            </a:r>
            <a:r>
              <a:rPr lang="en-US" dirty="0" smtClean="0"/>
              <a:t> FROM </a:t>
            </a:r>
            <a:r>
              <a:rPr lang="en-US" dirty="0" err="1" smtClean="0"/>
              <a:t>emp</a:t>
            </a:r>
            <a:r>
              <a:rPr lang="en-US" dirty="0" smtClean="0"/>
              <a:t> WHERE &amp;condition; </a:t>
            </a:r>
          </a:p>
          <a:p>
            <a:pPr>
              <a:buNone/>
            </a:pPr>
            <a:r>
              <a:rPr lang="en-US" dirty="0" smtClean="0"/>
              <a:t>     Enter value for </a:t>
            </a:r>
            <a:r>
              <a:rPr lang="en-US" dirty="0" err="1" smtClean="0"/>
              <a:t>column_name</a:t>
            </a:r>
            <a:r>
              <a:rPr lang="en-US" dirty="0" smtClean="0"/>
              <a:t>: job </a:t>
            </a:r>
          </a:p>
          <a:p>
            <a:pPr>
              <a:buNone/>
            </a:pPr>
            <a:r>
              <a:rPr lang="en-US" dirty="0" smtClean="0"/>
              <a:t>	Enter value for condition: </a:t>
            </a:r>
            <a:r>
              <a:rPr lang="en-US" dirty="0" err="1" smtClean="0"/>
              <a:t>deptno</a:t>
            </a:r>
            <a:r>
              <a:rPr lang="en-US" dirty="0" smtClean="0"/>
              <a:t>=10</a:t>
            </a:r>
          </a:p>
          <a:p>
            <a:pPr>
              <a:buNone/>
            </a:pPr>
            <a:r>
              <a:rPr lang="en-US" dirty="0" smtClean="0"/>
              <a:t>	old 3: WHERE &amp;condition</a:t>
            </a:r>
          </a:p>
          <a:p>
            <a:pPr>
              <a:buNone/>
            </a:pPr>
            <a:r>
              <a:rPr lang="en-US" dirty="0" smtClean="0"/>
              <a:t>	new 3: WHERE </a:t>
            </a:r>
            <a:r>
              <a:rPr lang="en-US" dirty="0" err="1" smtClean="0"/>
              <a:t>deptno</a:t>
            </a:r>
            <a:r>
              <a:rPr lang="en-US" dirty="0" smtClean="0"/>
              <a:t>=10</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	</a:t>
            </a:r>
          </a:p>
          <a:p>
            <a:pPr>
              <a:buNone/>
            </a:pPr>
            <a:r>
              <a:rPr lang="en-US" dirty="0" smtClean="0"/>
              <a:t>	SELECT </a:t>
            </a:r>
            <a:r>
              <a:rPr lang="en-US" dirty="0" err="1" smtClean="0"/>
              <a:t>empno</a:t>
            </a:r>
            <a:r>
              <a:rPr lang="en-US" dirty="0" smtClean="0"/>
              <a:t>, </a:t>
            </a:r>
            <a:r>
              <a:rPr lang="en-US" dirty="0" err="1" smtClean="0"/>
              <a:t>ename</a:t>
            </a:r>
            <a:r>
              <a:rPr lang="en-US" dirty="0" smtClean="0"/>
              <a:t>, &amp;</a:t>
            </a:r>
            <a:r>
              <a:rPr lang="en-US" dirty="0" err="1" smtClean="0"/>
              <a:t>column_name</a:t>
            </a:r>
            <a:r>
              <a:rPr lang="en-US" dirty="0" smtClean="0"/>
              <a:t> FROM </a:t>
            </a:r>
            <a:r>
              <a:rPr lang="en-US" dirty="0" err="1" smtClean="0"/>
              <a:t>emp</a:t>
            </a:r>
            <a:r>
              <a:rPr lang="en-US" dirty="0" smtClean="0"/>
              <a:t> WHERE &amp;condition ORDER BY &amp;</a:t>
            </a:r>
            <a:r>
              <a:rPr lang="en-US" dirty="0" err="1" smtClean="0"/>
              <a:t>order_column</a:t>
            </a:r>
            <a:r>
              <a:rPr lang="en-US" dirty="0" smtClean="0"/>
              <a:t> ; </a:t>
            </a:r>
          </a:p>
          <a:p>
            <a:pPr>
              <a:buNone/>
            </a:pPr>
            <a:endParaRPr lang="en-US" dirty="0" smtClean="0"/>
          </a:p>
          <a:p>
            <a:pPr>
              <a:buNone/>
            </a:pPr>
            <a:r>
              <a:rPr lang="en-US" dirty="0" smtClean="0"/>
              <a:t>	 Enter value for </a:t>
            </a:r>
            <a:r>
              <a:rPr lang="en-US" dirty="0" err="1" smtClean="0"/>
              <a:t>column_name</a:t>
            </a:r>
            <a:r>
              <a:rPr lang="en-US" dirty="0" smtClean="0"/>
              <a:t> : </a:t>
            </a:r>
            <a:r>
              <a:rPr lang="en-US" dirty="0" err="1" smtClean="0"/>
              <a:t>sal</a:t>
            </a:r>
            <a:endParaRPr lang="en-US" dirty="0" smtClean="0"/>
          </a:p>
          <a:p>
            <a:pPr>
              <a:buNone/>
            </a:pPr>
            <a:r>
              <a:rPr lang="en-US" dirty="0" smtClean="0"/>
              <a:t>	 Enter value for condition : </a:t>
            </a:r>
            <a:r>
              <a:rPr lang="en-US" dirty="0" err="1" smtClean="0"/>
              <a:t>sal</a:t>
            </a:r>
            <a:r>
              <a:rPr lang="en-US" dirty="0" smtClean="0"/>
              <a:t> &gt;= 3000</a:t>
            </a:r>
          </a:p>
          <a:p>
            <a:pPr>
              <a:buNone/>
            </a:pPr>
            <a:r>
              <a:rPr lang="en-US" dirty="0" smtClean="0"/>
              <a:t>	 Enter value for order </a:t>
            </a:r>
            <a:r>
              <a:rPr lang="en-US" dirty="0" err="1" smtClean="0"/>
              <a:t>aolumn</a:t>
            </a:r>
            <a:r>
              <a:rPr lang="en-US" dirty="0" smtClean="0"/>
              <a:t> : </a:t>
            </a:r>
            <a:r>
              <a:rPr lang="en-US" dirty="0" err="1" smtClean="0"/>
              <a:t>ename</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096000"/>
          </a:xfrm>
        </p:spPr>
        <p:txBody>
          <a:bodyPr>
            <a:normAutofit fontScale="92500" lnSpcReduction="20000"/>
          </a:bodyPr>
          <a:lstStyle/>
          <a:p>
            <a:pPr>
              <a:buNone/>
            </a:pPr>
            <a:r>
              <a:rPr lang="en-US" b="1" dirty="0" smtClean="0"/>
              <a:t>The ACCEPT Command </a:t>
            </a:r>
            <a:endParaRPr lang="en-US" dirty="0" smtClean="0"/>
          </a:p>
          <a:p>
            <a:pPr>
              <a:buNone/>
            </a:pPr>
            <a:r>
              <a:rPr lang="en-US" dirty="0" smtClean="0"/>
              <a:t>	Creates a customized prompt when accepting user input. When using the ACCEPT command, use single quotation marks (' ') to enclose a string that contains an embedded space.</a:t>
            </a:r>
          </a:p>
          <a:p>
            <a:pPr>
              <a:buNone/>
            </a:pPr>
            <a:r>
              <a:rPr lang="en-US" dirty="0" smtClean="0"/>
              <a:t>		</a:t>
            </a:r>
          </a:p>
          <a:p>
            <a:pPr>
              <a:buNone/>
            </a:pPr>
            <a:r>
              <a:rPr lang="en-US" dirty="0" smtClean="0"/>
              <a:t>	ACCEPT dept PROMPT ‘ Provide the department name: ‘</a:t>
            </a:r>
          </a:p>
          <a:p>
            <a:pPr>
              <a:buNone/>
            </a:pPr>
            <a:r>
              <a:rPr lang="en-US" dirty="0" smtClean="0"/>
              <a:t>	SELECT * FROM dept WHERE </a:t>
            </a:r>
            <a:r>
              <a:rPr lang="en-US" dirty="0" err="1" smtClean="0"/>
              <a:t>dname</a:t>
            </a:r>
            <a:r>
              <a:rPr lang="en-US" dirty="0" smtClean="0"/>
              <a:t> = UPPER( ‘&amp;dept’ ) ;</a:t>
            </a:r>
          </a:p>
          <a:p>
            <a:pPr>
              <a:buNone/>
            </a:pPr>
            <a:r>
              <a:rPr lang="en-US" dirty="0" smtClean="0"/>
              <a:t>	</a:t>
            </a:r>
          </a:p>
          <a:p>
            <a:pPr>
              <a:buNone/>
            </a:pPr>
            <a:r>
              <a:rPr lang="en-US" dirty="0" smtClean="0"/>
              <a:t>	Provide the department name: sales </a:t>
            </a:r>
          </a:p>
          <a:p>
            <a:pPr>
              <a:buNone/>
            </a:pPr>
            <a:r>
              <a:rPr lang="en-US" dirty="0" smtClean="0"/>
              <a:t>	old 3: WHERE </a:t>
            </a:r>
            <a:r>
              <a:rPr lang="en-US" dirty="0" err="1" smtClean="0"/>
              <a:t>dname</a:t>
            </a:r>
            <a:r>
              <a:rPr lang="en-US" dirty="0" smtClean="0"/>
              <a:t>= UPPER('&amp;dept')</a:t>
            </a:r>
          </a:p>
          <a:p>
            <a:pPr>
              <a:buNone/>
            </a:pPr>
            <a:r>
              <a:rPr lang="en-US" dirty="0" smtClean="0"/>
              <a:t>	new 3: WHERE </a:t>
            </a:r>
            <a:r>
              <a:rPr lang="en-US" dirty="0" err="1" smtClean="0"/>
              <a:t>dname</a:t>
            </a:r>
            <a:r>
              <a:rPr lang="en-US" dirty="0" smtClean="0"/>
              <a:t>= UPPER('sales')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5867400"/>
          </a:xfrm>
        </p:spPr>
        <p:txBody>
          <a:bodyPr>
            <a:normAutofit fontScale="85000" lnSpcReduction="20000"/>
          </a:bodyPr>
          <a:lstStyle/>
          <a:p>
            <a:r>
              <a:rPr lang="en-US" b="1" dirty="0" smtClean="0"/>
              <a:t>Using the DEFINE Command</a:t>
            </a:r>
          </a:p>
          <a:p>
            <a:pPr>
              <a:buNone/>
            </a:pPr>
            <a:r>
              <a:rPr lang="en-US" dirty="0" smtClean="0"/>
              <a:t>	Use the DEFINE </a:t>
            </a:r>
            <a:r>
              <a:rPr lang="en-US" dirty="0" err="1" smtClean="0"/>
              <a:t>cornmand</a:t>
            </a:r>
            <a:r>
              <a:rPr lang="en-US" dirty="0" smtClean="0"/>
              <a:t> to create a variable and then use the variables:</a:t>
            </a:r>
          </a:p>
          <a:p>
            <a:pPr>
              <a:buNone/>
            </a:pPr>
            <a:r>
              <a:rPr lang="en-US" dirty="0" smtClean="0"/>
              <a:t>	DEFINE occupation=clerk </a:t>
            </a:r>
          </a:p>
          <a:p>
            <a:pPr>
              <a:buNone/>
            </a:pPr>
            <a:r>
              <a:rPr lang="en-US" dirty="0" smtClean="0"/>
              <a:t>	SELECT * FROM </a:t>
            </a:r>
            <a:r>
              <a:rPr lang="en-US" dirty="0" err="1" smtClean="0"/>
              <a:t>emp</a:t>
            </a:r>
            <a:r>
              <a:rPr lang="en-US" dirty="0" smtClean="0"/>
              <a:t> WHERE job = UPPER( '&amp;occupation' );</a:t>
            </a:r>
          </a:p>
          <a:p>
            <a:pPr>
              <a:buNone/>
            </a:pPr>
            <a:endParaRPr lang="en-US" dirty="0" smtClean="0"/>
          </a:p>
          <a:p>
            <a:pPr>
              <a:buNone/>
            </a:pPr>
            <a:r>
              <a:rPr lang="en-US" dirty="0" smtClean="0"/>
              <a:t>	old 3: WHERE job = UPPER( '&amp;occupation' ) </a:t>
            </a:r>
          </a:p>
          <a:p>
            <a:pPr>
              <a:buNone/>
            </a:pPr>
            <a:r>
              <a:rPr lang="en-US" dirty="0" smtClean="0"/>
              <a:t>	new 3: WHERE job = UPPER( 'clerk' )</a:t>
            </a:r>
          </a:p>
          <a:p>
            <a:r>
              <a:rPr lang="en-US" b="1" dirty="0" smtClean="0"/>
              <a:t>Using UNDEFINE Commands</a:t>
            </a:r>
            <a:endParaRPr lang="en-US" dirty="0" smtClean="0"/>
          </a:p>
          <a:p>
            <a:pPr>
              <a:buNone/>
            </a:pPr>
            <a:r>
              <a:rPr lang="en-US" dirty="0" smtClean="0"/>
              <a:t>	 A variable remains defined until you either: </a:t>
            </a:r>
          </a:p>
          <a:p>
            <a:pPr>
              <a:buNone/>
            </a:pPr>
            <a:r>
              <a:rPr lang="en-US" dirty="0" smtClean="0"/>
              <a:t>	-- Use the UNDEFINE command to clear it </a:t>
            </a:r>
          </a:p>
          <a:p>
            <a:pPr>
              <a:buNone/>
            </a:pPr>
            <a:r>
              <a:rPr lang="en-US" dirty="0" smtClean="0"/>
              <a:t>    -- Exit SQL*Plus </a:t>
            </a:r>
          </a:p>
          <a:p>
            <a:pPr>
              <a:buNone/>
            </a:pPr>
            <a:r>
              <a:rPr lang="en-US" dirty="0" smtClean="0"/>
              <a:t>    </a:t>
            </a:r>
          </a:p>
          <a:p>
            <a:pPr>
              <a:buNone/>
            </a:pPr>
            <a:r>
              <a:rPr lang="en-US" dirty="0" smtClean="0"/>
              <a:t>   We can verify the changes with the DEFINE command.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172200" cy="715962"/>
          </a:xfrm>
        </p:spPr>
        <p:txBody>
          <a:bodyPr>
            <a:normAutofit fontScale="90000"/>
          </a:bodyPr>
          <a:lstStyle/>
          <a:p>
            <a:r>
              <a:rPr lang="en-US" b="1" dirty="0" smtClean="0"/>
              <a:t>Data types in Oracle</a:t>
            </a:r>
            <a:r>
              <a:rPr lang="en-US" dirty="0" smtClean="0"/>
              <a:t>	</a:t>
            </a:r>
            <a:endParaRPr lang="en-US" dirty="0"/>
          </a:p>
        </p:txBody>
      </p:sp>
      <p:sp>
        <p:nvSpPr>
          <p:cNvPr id="3" name="Content Placeholder 2"/>
          <p:cNvSpPr>
            <a:spLocks noGrp="1"/>
          </p:cNvSpPr>
          <p:nvPr>
            <p:ph idx="1"/>
          </p:nvPr>
        </p:nvSpPr>
        <p:spPr>
          <a:xfrm>
            <a:off x="228600" y="1143000"/>
            <a:ext cx="8915400" cy="5334000"/>
          </a:xfrm>
        </p:spPr>
        <p:txBody>
          <a:bodyPr>
            <a:normAutofit fontScale="92500" lnSpcReduction="20000"/>
          </a:bodyPr>
          <a:lstStyle/>
          <a:p>
            <a:r>
              <a:rPr lang="en-US" b="1" dirty="0" smtClean="0"/>
              <a:t>CHAR </a:t>
            </a:r>
            <a:r>
              <a:rPr lang="en-US" b="1" dirty="0" err="1" smtClean="0"/>
              <a:t>Datatype</a:t>
            </a:r>
            <a:endParaRPr lang="en-US" b="1" dirty="0" smtClean="0"/>
          </a:p>
          <a:p>
            <a:pPr>
              <a:buNone/>
            </a:pPr>
            <a:r>
              <a:rPr lang="en-US" dirty="0" smtClean="0"/>
              <a:t>	The CHAR </a:t>
            </a:r>
            <a:r>
              <a:rPr lang="en-US" dirty="0" err="1" smtClean="0"/>
              <a:t>datatype</a:t>
            </a:r>
            <a:r>
              <a:rPr lang="en-US" dirty="0" smtClean="0"/>
              <a:t> stores fixed-length character strings.</a:t>
            </a:r>
          </a:p>
          <a:p>
            <a:r>
              <a:rPr lang="en-US" b="1" dirty="0" smtClean="0"/>
              <a:t>VARCHAR2 and VARCHAR </a:t>
            </a:r>
            <a:r>
              <a:rPr lang="en-US" b="1" dirty="0" err="1" smtClean="0"/>
              <a:t>Datatypes</a:t>
            </a:r>
            <a:endParaRPr lang="en-US" b="1" dirty="0" smtClean="0"/>
          </a:p>
          <a:p>
            <a:pPr>
              <a:buNone/>
            </a:pPr>
            <a:r>
              <a:rPr lang="en-US" dirty="0" smtClean="0"/>
              <a:t>	The VARCHAR2 </a:t>
            </a:r>
            <a:r>
              <a:rPr lang="en-US" dirty="0" err="1" smtClean="0"/>
              <a:t>datatype</a:t>
            </a:r>
            <a:r>
              <a:rPr lang="en-US" dirty="0" smtClean="0"/>
              <a:t> stores variable-length character strings. When you create a table with a VARCHAR2 column, you specify a maximum string length (in bytes or characters) between 1 and 4000 bytes for the VARCHAR2 column.</a:t>
            </a:r>
          </a:p>
          <a:p>
            <a:pPr>
              <a:buNone/>
            </a:pPr>
            <a:r>
              <a:rPr lang="en-US" dirty="0" smtClean="0"/>
              <a:t>     The VARCHAR </a:t>
            </a:r>
            <a:r>
              <a:rPr lang="en-US" dirty="0" err="1" smtClean="0"/>
              <a:t>datatype</a:t>
            </a:r>
            <a:r>
              <a:rPr lang="en-US" dirty="0" smtClean="0"/>
              <a:t> is synonymous with the VARCHAR2 </a:t>
            </a:r>
            <a:r>
              <a:rPr lang="en-US" dirty="0" err="1" smtClean="0"/>
              <a:t>datatype</a:t>
            </a:r>
            <a:r>
              <a:rPr lang="en-US" dirty="0" smtClean="0"/>
              <a:t>. To avoid possible changes in behavior, always use the VARCHAR2 </a:t>
            </a:r>
            <a:r>
              <a:rPr lang="en-US" dirty="0" err="1" smtClean="0"/>
              <a:t>datatype</a:t>
            </a:r>
            <a:r>
              <a:rPr lang="en-US" dirty="0" smtClean="0"/>
              <a:t> to store variable-length character strings.</a:t>
            </a:r>
          </a:p>
          <a:p>
            <a:pPr>
              <a:buNone/>
            </a:pPr>
            <a:endParaRPr lang="en-US"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5745163"/>
          </a:xfrm>
        </p:spPr>
        <p:txBody>
          <a:bodyPr>
            <a:normAutofit fontScale="77500" lnSpcReduction="20000"/>
          </a:bodyPr>
          <a:lstStyle/>
          <a:p>
            <a:r>
              <a:rPr lang="en-US" dirty="0" smtClean="0"/>
              <a:t>LOB Character </a:t>
            </a:r>
            <a:r>
              <a:rPr lang="en-US" dirty="0" err="1" smtClean="0"/>
              <a:t>Datatypes</a:t>
            </a:r>
            <a:endParaRPr lang="en-US" dirty="0" smtClean="0"/>
          </a:p>
          <a:p>
            <a:pPr>
              <a:buNone/>
            </a:pPr>
            <a:r>
              <a:rPr lang="en-US" dirty="0" smtClean="0"/>
              <a:t>    The LOB </a:t>
            </a:r>
            <a:r>
              <a:rPr lang="en-US" dirty="0" err="1" smtClean="0"/>
              <a:t>datatypes</a:t>
            </a:r>
            <a:r>
              <a:rPr lang="en-US" dirty="0" smtClean="0"/>
              <a:t> stores character data and they can store up to 8 terabytes of character data.</a:t>
            </a:r>
          </a:p>
          <a:p>
            <a:pPr>
              <a:buNone/>
            </a:pPr>
            <a:r>
              <a:rPr lang="en-US" dirty="0" smtClean="0"/>
              <a:t>     The LOB </a:t>
            </a:r>
            <a:r>
              <a:rPr lang="en-US" dirty="0" err="1" smtClean="0"/>
              <a:t>datatypes</a:t>
            </a:r>
            <a:r>
              <a:rPr lang="en-US" dirty="0" smtClean="0"/>
              <a:t> BLOB, CLOB, NCLOB, and BFILE enable you to store and manipulate large blocks of unstructured data (such as text, graphic images, video clips, and sound waveforms) in binary or character format. They provide efficient, random, piece-wise access to the data.</a:t>
            </a:r>
          </a:p>
          <a:p>
            <a:r>
              <a:rPr lang="en-US" dirty="0" smtClean="0"/>
              <a:t>NUMBER </a:t>
            </a:r>
            <a:r>
              <a:rPr lang="en-US" dirty="0" err="1" smtClean="0"/>
              <a:t>Datatype</a:t>
            </a:r>
            <a:endParaRPr lang="en-US" dirty="0" smtClean="0"/>
          </a:p>
          <a:p>
            <a:pPr>
              <a:buNone/>
            </a:pPr>
            <a:r>
              <a:rPr lang="en-US" dirty="0" smtClean="0"/>
              <a:t>     The number </a:t>
            </a:r>
            <a:r>
              <a:rPr lang="en-US" dirty="0" err="1" smtClean="0"/>
              <a:t>datatypes</a:t>
            </a:r>
            <a:r>
              <a:rPr lang="en-US" dirty="0" smtClean="0"/>
              <a:t> store positive and negative fixed and floating-point numbers, zero, infinity</a:t>
            </a:r>
          </a:p>
          <a:p>
            <a:r>
              <a:rPr lang="en-US" dirty="0" smtClean="0"/>
              <a:t>DATE </a:t>
            </a:r>
            <a:r>
              <a:rPr lang="en-US" dirty="0" err="1" smtClean="0"/>
              <a:t>Datatype</a:t>
            </a:r>
            <a:endParaRPr lang="en-US" dirty="0" smtClean="0"/>
          </a:p>
          <a:p>
            <a:pPr>
              <a:buNone/>
            </a:pPr>
            <a:r>
              <a:rPr lang="en-US" dirty="0" smtClean="0"/>
              <a:t>    The DATE </a:t>
            </a:r>
            <a:r>
              <a:rPr lang="en-US" dirty="0" err="1" smtClean="0"/>
              <a:t>datatype</a:t>
            </a:r>
            <a:r>
              <a:rPr lang="en-US" dirty="0" smtClean="0"/>
              <a:t> stores point-in-time values (dates and times) in a table. The DATE </a:t>
            </a:r>
            <a:r>
              <a:rPr lang="en-US" dirty="0" err="1" smtClean="0"/>
              <a:t>datatype</a:t>
            </a:r>
            <a:r>
              <a:rPr lang="en-US" dirty="0" smtClean="0"/>
              <a:t> stores the year (including the century), the month, the day, the hours, the minutes, and the seconds (after midnight), format is DD-MON-YY</a:t>
            </a:r>
          </a:p>
          <a:p>
            <a:pPr>
              <a:buNone/>
            </a:pPr>
            <a:endParaRPr lang="en-US" b="1" dirty="0" smtClean="0"/>
          </a:p>
          <a:p>
            <a:pPr>
              <a:buNone/>
            </a:pPr>
            <a:endParaRPr lang="en-US" dirty="0" smtClean="0"/>
          </a:p>
          <a:p>
            <a:pPr>
              <a:buNone/>
            </a:pPr>
            <a:endParaRPr lang="en-US"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t>Files in Oracle Database</a:t>
            </a:r>
          </a:p>
          <a:p>
            <a:pPr>
              <a:buNone/>
            </a:pPr>
            <a:r>
              <a:rPr lang="en-US" dirty="0" smtClean="0"/>
              <a:t>    Parameter Files</a:t>
            </a:r>
          </a:p>
          <a:p>
            <a:pPr>
              <a:buNone/>
            </a:pPr>
            <a:r>
              <a:rPr lang="en-US" dirty="0" smtClean="0"/>
              <a:t>    Alert Log Files</a:t>
            </a:r>
          </a:p>
          <a:p>
            <a:pPr>
              <a:buNone/>
            </a:pPr>
            <a:r>
              <a:rPr lang="en-US" dirty="0" smtClean="0"/>
              <a:t> 	Trace Files</a:t>
            </a:r>
          </a:p>
          <a:p>
            <a:pPr>
              <a:buNone/>
            </a:pPr>
            <a:r>
              <a:rPr lang="en-US" dirty="0" smtClean="0"/>
              <a:t>	Data Files</a:t>
            </a:r>
          </a:p>
          <a:p>
            <a:pPr>
              <a:buNone/>
            </a:pPr>
            <a:r>
              <a:rPr lang="en-US" dirty="0" smtClean="0"/>
              <a:t>	Temp Files</a:t>
            </a:r>
          </a:p>
          <a:p>
            <a:pPr>
              <a:buNone/>
            </a:pPr>
            <a:r>
              <a:rPr lang="en-US" dirty="0" smtClean="0"/>
              <a:t>	Control Files</a:t>
            </a:r>
          </a:p>
          <a:p>
            <a:pPr>
              <a:buNone/>
            </a:pPr>
            <a:r>
              <a:rPr lang="en-US" dirty="0" smtClean="0"/>
              <a:t>	Redo Log Files</a:t>
            </a:r>
          </a:p>
          <a:p>
            <a:pPr>
              <a:buNone/>
            </a:pPr>
            <a:r>
              <a:rPr lang="en-US" dirty="0" smtClean="0"/>
              <a:t>	Password Files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Files</a:t>
            </a:r>
            <a:endParaRPr lang="en-US" dirty="0"/>
          </a:p>
        </p:txBody>
      </p:sp>
      <p:sp>
        <p:nvSpPr>
          <p:cNvPr id="3" name="Content Placeholder 2"/>
          <p:cNvSpPr>
            <a:spLocks noGrp="1"/>
          </p:cNvSpPr>
          <p:nvPr>
            <p:ph idx="1"/>
          </p:nvPr>
        </p:nvSpPr>
        <p:spPr/>
        <p:txBody>
          <a:bodyPr/>
          <a:lstStyle/>
          <a:p>
            <a:r>
              <a:rPr lang="en-US" dirty="0" smtClean="0"/>
              <a:t>A control file is a binary file which contains information about the associated database that is required for access by an instance, both at startup and during normal operation. Control file information can be modified only by Oracle; no database administrator or user can edit a control file.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a:buNone/>
            </a:pPr>
            <a:r>
              <a:rPr lang="en-US" dirty="0" smtClean="0"/>
              <a:t>Among other things, a control file contains information such as:</a:t>
            </a:r>
          </a:p>
          <a:p>
            <a:pPr lvl="0"/>
            <a:r>
              <a:rPr lang="en-US" dirty="0" smtClean="0"/>
              <a:t>The database name</a:t>
            </a:r>
          </a:p>
          <a:p>
            <a:pPr lvl="0"/>
            <a:r>
              <a:rPr lang="en-US" dirty="0" smtClean="0"/>
              <a:t>The timestamp of database creation</a:t>
            </a:r>
          </a:p>
          <a:p>
            <a:pPr lvl="0"/>
            <a:r>
              <a:rPr lang="en-US" dirty="0" smtClean="0"/>
              <a:t>The names and locations of associated </a:t>
            </a:r>
            <a:r>
              <a:rPr lang="en-US" dirty="0" err="1" smtClean="0"/>
              <a:t>datafiles</a:t>
            </a:r>
            <a:r>
              <a:rPr lang="en-US" dirty="0" smtClean="0"/>
              <a:t> and redo log files</a:t>
            </a:r>
          </a:p>
          <a:p>
            <a:pPr lvl="0"/>
            <a:r>
              <a:rPr lang="en-US" dirty="0" err="1" smtClean="0"/>
              <a:t>Tablespace</a:t>
            </a:r>
            <a:r>
              <a:rPr lang="en-US" dirty="0" smtClean="0"/>
              <a:t> information</a:t>
            </a:r>
          </a:p>
          <a:p>
            <a:pPr lvl="0"/>
            <a:r>
              <a:rPr lang="en-US" dirty="0" smtClean="0"/>
              <a:t>The log history</a:t>
            </a:r>
          </a:p>
          <a:p>
            <a:pPr lvl="0"/>
            <a:r>
              <a:rPr lang="en-US" dirty="0" smtClean="0"/>
              <a:t>Archived log information</a:t>
            </a:r>
          </a:p>
          <a:p>
            <a:pPr lvl="0"/>
            <a:r>
              <a:rPr lang="en-US" dirty="0" smtClean="0"/>
              <a:t>Backup set and backup piece information</a:t>
            </a:r>
          </a:p>
          <a:p>
            <a:pPr lvl="0"/>
            <a:r>
              <a:rPr lang="en-US" dirty="0" smtClean="0"/>
              <a:t>Backup </a:t>
            </a:r>
            <a:r>
              <a:rPr lang="en-US" dirty="0" err="1" smtClean="0"/>
              <a:t>datafile</a:t>
            </a:r>
            <a:r>
              <a:rPr lang="en-US" dirty="0" smtClean="0"/>
              <a:t> and redo log information</a:t>
            </a:r>
          </a:p>
          <a:p>
            <a:pPr lvl="0"/>
            <a:r>
              <a:rPr lang="en-US" dirty="0" err="1" smtClean="0"/>
              <a:t>Datafile</a:t>
            </a:r>
            <a:r>
              <a:rPr lang="en-US" dirty="0" smtClean="0"/>
              <a:t> copy information</a:t>
            </a:r>
          </a:p>
          <a:p>
            <a:pPr lvl="0"/>
            <a:r>
              <a:rPr lang="en-US" dirty="0" smtClean="0"/>
              <a:t>The current log sequence number</a:t>
            </a:r>
          </a:p>
          <a:p>
            <a:pPr lvl="0"/>
            <a:r>
              <a:rPr lang="en-US" dirty="0" smtClean="0"/>
              <a:t>Checkpoint information</a:t>
            </a:r>
          </a:p>
          <a:p>
            <a:pPr>
              <a:buNone/>
            </a:pPr>
            <a:endParaRPr lang="en-US" dirty="0" smtClean="0"/>
          </a:p>
          <a:p>
            <a:pPr>
              <a:buNone/>
            </a:pPr>
            <a:r>
              <a:rPr lang="en-US" dirty="0" smtClean="0"/>
              <a:t>       Control files also record information about checkpoints. Every three seconds, the checkpoint process (CKPT) records information in the control file about the checkpoint position in the redo log. This information is used during database recovery to tell Oracle that all redo entries recorded before this point in the redo log group are not necessary for database recovery; they were already written to the </a:t>
            </a:r>
            <a:r>
              <a:rPr lang="en-US" dirty="0" err="1" smtClean="0"/>
              <a:t>datafiles</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Multiplexed Control Files</a:t>
            </a:r>
            <a:r>
              <a:rPr lang="en-US" b="1" dirty="0" smtClean="0"/>
              <a:t/>
            </a:r>
            <a:br>
              <a:rPr lang="en-US" b="1" dirty="0" smtClean="0"/>
            </a:br>
            <a:endParaRPr lang="en-US" dirty="0"/>
          </a:p>
        </p:txBody>
      </p:sp>
      <p:sp>
        <p:nvSpPr>
          <p:cNvPr id="3" name="Content Placeholder 2"/>
          <p:cNvSpPr>
            <a:spLocks noGrp="1"/>
          </p:cNvSpPr>
          <p:nvPr>
            <p:ph idx="1"/>
          </p:nvPr>
        </p:nvSpPr>
        <p:spPr>
          <a:xfrm>
            <a:off x="304800" y="914400"/>
            <a:ext cx="8610600" cy="5638800"/>
          </a:xfrm>
        </p:spPr>
        <p:txBody>
          <a:bodyPr>
            <a:normAutofit fontScale="70000" lnSpcReduction="20000"/>
          </a:bodyPr>
          <a:lstStyle/>
          <a:p>
            <a:r>
              <a:rPr lang="en-US" dirty="0" smtClean="0"/>
              <a:t>Oracle enables multiple, identical control files to be open concurrently and written for the same database. By storing multiple control files for a single database on different disks, we can safeguard against a single point of failure with respect to control files. If a single disk that contained a control file crashes, then the current instance fails when Oracle attempts to access the damaged control file. However, when other copies of the current control file are available on different disks, an instance can be restarted without the need for database recovery.</a:t>
            </a:r>
          </a:p>
          <a:p>
            <a:r>
              <a:rPr lang="en-US" dirty="0" smtClean="0"/>
              <a:t>We can have maximum of 5 copies of control files in one database.</a:t>
            </a:r>
          </a:p>
          <a:p>
            <a:pPr>
              <a:buNone/>
            </a:pPr>
            <a:endParaRPr lang="en-US" dirty="0" smtClean="0"/>
          </a:p>
          <a:p>
            <a:pPr>
              <a:buNone/>
            </a:pPr>
            <a:r>
              <a:rPr lang="en-US" dirty="0" smtClean="0"/>
              <a:t>It is strongly recommended that you adhere to the following:</a:t>
            </a:r>
          </a:p>
          <a:p>
            <a:pPr lvl="0"/>
            <a:r>
              <a:rPr lang="en-US" dirty="0" smtClean="0"/>
              <a:t>Use multiplexed control files with each database</a:t>
            </a:r>
          </a:p>
          <a:p>
            <a:pPr lvl="0"/>
            <a:r>
              <a:rPr lang="en-US" dirty="0" smtClean="0"/>
              <a:t>Store each copy on a different physical disk</a:t>
            </a:r>
          </a:p>
          <a:p>
            <a:pPr lvl="0"/>
            <a:r>
              <a:rPr lang="en-US" dirty="0" smtClean="0"/>
              <a:t>Use operating system mirroring</a:t>
            </a:r>
          </a:p>
          <a:p>
            <a:pPr lvl="0"/>
            <a:r>
              <a:rPr lang="en-US" dirty="0" smtClean="0"/>
              <a:t>Monitor backups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Instance Structure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When an instance is started, Oracle Database allocates a memory area called </a:t>
            </a:r>
            <a:r>
              <a:rPr lang="en-US" dirty="0" smtClean="0"/>
              <a:t>the system global area(SGA)</a:t>
            </a:r>
            <a:r>
              <a:rPr lang="en-US" dirty="0"/>
              <a:t> and starts one or </a:t>
            </a:r>
            <a:r>
              <a:rPr lang="en-US" dirty="0" smtClean="0"/>
              <a:t>more background processes. </a:t>
            </a:r>
            <a:r>
              <a:rPr lang="en-US" dirty="0"/>
              <a:t>The SGA serves various purposes, including the following:</a:t>
            </a:r>
          </a:p>
          <a:p>
            <a:r>
              <a:rPr lang="en-US" dirty="0"/>
              <a:t>Maintaining internal data structures that are accessed by many processes and threads concurrently</a:t>
            </a:r>
          </a:p>
          <a:p>
            <a:r>
              <a:rPr lang="en-US" dirty="0"/>
              <a:t>Caching data blocks read from disk</a:t>
            </a:r>
          </a:p>
          <a:p>
            <a:r>
              <a:rPr lang="en-US" dirty="0"/>
              <a:t>Buffering redo data before writing it to the online redo log files</a:t>
            </a:r>
          </a:p>
          <a:p>
            <a:r>
              <a:rPr lang="en-US" dirty="0"/>
              <a:t>Storing </a:t>
            </a:r>
            <a:r>
              <a:rPr lang="en-US" dirty="0" smtClean="0"/>
              <a:t>SQL execution plans</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85000" lnSpcReduction="10000"/>
          </a:bodyPr>
          <a:lstStyle/>
          <a:p>
            <a:pPr>
              <a:buNone/>
            </a:pPr>
            <a:r>
              <a:rPr lang="en-US" b="1" u="sng" dirty="0" smtClean="0"/>
              <a:t>Multiplexing Control Files Using init.ora</a:t>
            </a:r>
          </a:p>
          <a:p>
            <a:pPr lvl="0"/>
            <a:r>
              <a:rPr lang="en-US" dirty="0" smtClean="0"/>
              <a:t>Shut down the database.</a:t>
            </a:r>
          </a:p>
          <a:p>
            <a:pPr lvl="0"/>
            <a:r>
              <a:rPr lang="en-US" dirty="0" smtClean="0"/>
              <a:t>Copy the control file to more locations by using an operating system command.</a:t>
            </a:r>
          </a:p>
          <a:p>
            <a:pPr lvl="0"/>
            <a:r>
              <a:rPr lang="en-US" dirty="0" smtClean="0"/>
              <a:t>Change the initialization parameter file to include the new control file name(s) in the parameter CONTROL_FILES</a:t>
            </a:r>
          </a:p>
          <a:p>
            <a:pPr lvl="0">
              <a:buNone/>
            </a:pPr>
            <a:r>
              <a:rPr lang="en-US" dirty="0" smtClean="0"/>
              <a:t>  </a:t>
            </a:r>
            <a:r>
              <a:rPr lang="en-US" dirty="0" err="1" smtClean="0"/>
              <a:t>Eg</a:t>
            </a:r>
            <a:r>
              <a:rPr lang="en-US" dirty="0" smtClean="0"/>
              <a:t>: add following lines in init.ora file</a:t>
            </a:r>
          </a:p>
          <a:p>
            <a:pPr>
              <a:buNone/>
            </a:pPr>
            <a:r>
              <a:rPr lang="en-US" dirty="0" smtClean="0"/>
              <a:t> </a:t>
            </a:r>
            <a:r>
              <a:rPr lang="en-US" sz="2800" dirty="0" smtClean="0"/>
              <a:t>CONTROL_FILES </a:t>
            </a:r>
            <a:r>
              <a:rPr lang="en-US" dirty="0" smtClean="0"/>
              <a:t>= (‘/ora01/</a:t>
            </a:r>
            <a:r>
              <a:rPr lang="en-US" dirty="0" err="1" smtClean="0"/>
              <a:t>oradata</a:t>
            </a:r>
            <a:r>
              <a:rPr lang="en-US" dirty="0" smtClean="0"/>
              <a:t>/MYDB/ctrlMYDB01.ctl’, ‘/ora02/</a:t>
            </a:r>
            <a:r>
              <a:rPr lang="en-US" dirty="0" err="1" smtClean="0"/>
              <a:t>oradata</a:t>
            </a:r>
            <a:r>
              <a:rPr lang="en-US" dirty="0" smtClean="0"/>
              <a:t>/MYDB/ctrlMYDB02.ctl’, ‘/ora03/</a:t>
            </a:r>
            <a:r>
              <a:rPr lang="en-US" dirty="0" err="1" smtClean="0"/>
              <a:t>oradata</a:t>
            </a:r>
            <a:r>
              <a:rPr lang="en-US" dirty="0" smtClean="0"/>
              <a:t>/MYDB/ctrlMYDB03.ctl’)</a:t>
            </a:r>
          </a:p>
          <a:p>
            <a:pPr lvl="0">
              <a:buNone/>
            </a:pPr>
            <a:endParaRPr lang="en-US" dirty="0" smtClean="0"/>
          </a:p>
          <a:p>
            <a:pPr lvl="0"/>
            <a:r>
              <a:rPr lang="en-US" dirty="0" smtClean="0"/>
              <a:t>Start up the database using init.ora file</a:t>
            </a:r>
          </a:p>
          <a:p>
            <a:pPr lvl="0"/>
            <a:r>
              <a:rPr lang="en-US" dirty="0" smtClean="0"/>
              <a:t>For permanent defining control file in multiple locations, create </a:t>
            </a:r>
            <a:r>
              <a:rPr lang="en-US" dirty="0" err="1" smtClean="0"/>
              <a:t>spfile</a:t>
            </a:r>
            <a:r>
              <a:rPr lang="en-US" dirty="0" smtClean="0"/>
              <a:t> from init.ora file</a:t>
            </a:r>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6400800"/>
          </a:xfrm>
        </p:spPr>
        <p:txBody>
          <a:bodyPr>
            <a:normAutofit fontScale="55000" lnSpcReduction="20000"/>
          </a:bodyPr>
          <a:lstStyle/>
          <a:p>
            <a:r>
              <a:rPr lang="en-US" b="1" u="heavy" dirty="0" smtClean="0"/>
              <a:t>Multiplexing Control Files Using an SPFILE</a:t>
            </a:r>
            <a:endParaRPr lang="en-US" b="1" u="sng" dirty="0" smtClean="0"/>
          </a:p>
          <a:p>
            <a:r>
              <a:rPr lang="en-US" dirty="0" smtClean="0"/>
              <a:t>Multiplexing using an SPFILE is similar to multiplexing using </a:t>
            </a:r>
            <a:r>
              <a:rPr lang="en-US" i="1" dirty="0" smtClean="0"/>
              <a:t>init.ora</a:t>
            </a:r>
            <a:r>
              <a:rPr lang="en-US" dirty="0" smtClean="0"/>
              <a:t>; the major difference being how the CONTROL_FILES parameter is changed.</a:t>
            </a:r>
            <a:br>
              <a:rPr lang="en-US" dirty="0" smtClean="0"/>
            </a:br>
            <a:endParaRPr lang="en-US" dirty="0" smtClean="0"/>
          </a:p>
          <a:p>
            <a:pPr>
              <a:buNone/>
            </a:pPr>
            <a:r>
              <a:rPr lang="en-US" dirty="0" smtClean="0"/>
              <a:t>Follow these steps:</a:t>
            </a:r>
          </a:p>
          <a:p>
            <a:pPr>
              <a:buNone/>
            </a:pPr>
            <a:r>
              <a:rPr lang="en-US" dirty="0" smtClean="0"/>
              <a:t>Alter the SPFILE while the database is still open:</a:t>
            </a:r>
          </a:p>
          <a:p>
            <a:r>
              <a:rPr lang="en-US" dirty="0" smtClean="0"/>
              <a:t>SQL&gt; ALTER SYSTEM SET CONTROL_FILES =</a:t>
            </a:r>
          </a:p>
          <a:p>
            <a:r>
              <a:rPr lang="en-US" dirty="0" smtClean="0"/>
              <a:t>‘/ora01/</a:t>
            </a:r>
            <a:r>
              <a:rPr lang="en-US" dirty="0" err="1" smtClean="0"/>
              <a:t>oradata</a:t>
            </a:r>
            <a:r>
              <a:rPr lang="en-US" dirty="0" smtClean="0"/>
              <a:t>/MYDB/ctrlMYDB01.ctl’, ‘/ora02/</a:t>
            </a:r>
            <a:r>
              <a:rPr lang="en-US" dirty="0" err="1" smtClean="0"/>
              <a:t>oradata</a:t>
            </a:r>
            <a:r>
              <a:rPr lang="en-US" dirty="0" smtClean="0"/>
              <a:t>/MYDB/ctrlMYDB02.ctl’, ‘/ora03/</a:t>
            </a:r>
            <a:r>
              <a:rPr lang="en-US" dirty="0" err="1" smtClean="0"/>
              <a:t>oradata</a:t>
            </a:r>
            <a:r>
              <a:rPr lang="en-US" dirty="0" smtClean="0"/>
              <a:t>/MYDB/ctrlMYDB03.ctl’, ‘/ora04/</a:t>
            </a:r>
            <a:r>
              <a:rPr lang="en-US" dirty="0" err="1" smtClean="0"/>
              <a:t>oradata</a:t>
            </a:r>
            <a:r>
              <a:rPr lang="en-US" dirty="0" smtClean="0"/>
              <a:t>/MYDB/ctrlMYDB04.ctl’ SCOPE=SPFILE;</a:t>
            </a:r>
          </a:p>
          <a:p>
            <a:pPr>
              <a:buNone/>
            </a:pPr>
            <a:r>
              <a:rPr lang="en-US" dirty="0" smtClean="0"/>
              <a:t> </a:t>
            </a:r>
          </a:p>
          <a:p>
            <a:pPr>
              <a:buNone/>
            </a:pPr>
            <a:r>
              <a:rPr lang="en-US" dirty="0" smtClean="0"/>
              <a:t>      This parameter change will only take effect after the next instance restart by using the SCOPE=SPFILE qualifier. The contents of the binary SPFILE are changed immediately, but the old specification of CONTROL_FILES will be used until the instance is restarted.</a:t>
            </a:r>
          </a:p>
          <a:p>
            <a:pPr lvl="0"/>
            <a:r>
              <a:rPr lang="en-US" dirty="0" smtClean="0"/>
              <a:t>Shut down the database.</a:t>
            </a:r>
          </a:p>
          <a:p>
            <a:pPr>
              <a:buNone/>
            </a:pPr>
            <a:r>
              <a:rPr lang="en-US" dirty="0" smtClean="0"/>
              <a:t>	SQL&gt; SHUTDOWN NORMAL</a:t>
            </a:r>
          </a:p>
          <a:p>
            <a:pPr lvl="0"/>
            <a:r>
              <a:rPr lang="en-US" dirty="0" smtClean="0"/>
              <a:t>Copy an existing control file to the new location:</a:t>
            </a:r>
          </a:p>
          <a:p>
            <a:pPr>
              <a:buNone/>
            </a:pPr>
            <a:r>
              <a:rPr lang="en-US" dirty="0" smtClean="0"/>
              <a:t>	$ cp /ora01/</a:t>
            </a:r>
            <a:r>
              <a:rPr lang="en-US" dirty="0" err="1" smtClean="0"/>
              <a:t>oradata</a:t>
            </a:r>
            <a:r>
              <a:rPr lang="en-US" dirty="0" smtClean="0"/>
              <a:t>/MYDB/ctrlMYDB01.ctl</a:t>
            </a:r>
          </a:p>
          <a:p>
            <a:pPr>
              <a:buNone/>
            </a:pPr>
            <a:r>
              <a:rPr lang="en-US" dirty="0" smtClean="0"/>
              <a:t>	/ora04/</a:t>
            </a:r>
            <a:r>
              <a:rPr lang="en-US" dirty="0" err="1" smtClean="0"/>
              <a:t>oradata</a:t>
            </a:r>
            <a:r>
              <a:rPr lang="en-US" dirty="0" smtClean="0"/>
              <a:t>/MYDB/ctrlMYDB04.ctl</a:t>
            </a:r>
          </a:p>
          <a:p>
            <a:pPr lvl="0"/>
            <a:r>
              <a:rPr lang="en-US" dirty="0" smtClean="0"/>
              <a:t>Start the instance.</a:t>
            </a:r>
          </a:p>
          <a:p>
            <a:pPr>
              <a:buNone/>
            </a:pPr>
            <a:r>
              <a:rPr lang="en-US" dirty="0" smtClean="0"/>
              <a:t>	SQL&gt; STARTUP</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Using OMF to Manage Control Files</a:t>
            </a:r>
            <a:r>
              <a:rPr lang="en-US" b="1" u="sng" dirty="0" smtClean="0"/>
              <a:t/>
            </a:r>
            <a:br>
              <a:rPr lang="en-US" b="1" u="sng"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err="1" smtClean="0"/>
              <a:t>DB_CREATE_ONLINE_LOG_DEST_n</a:t>
            </a:r>
            <a:r>
              <a:rPr lang="en-US" dirty="0" smtClean="0"/>
              <a:t> is specified in init.ora file</a:t>
            </a:r>
          </a:p>
          <a:p>
            <a:r>
              <a:rPr lang="en-US" i="1" dirty="0" smtClean="0"/>
              <a:t>n </a:t>
            </a:r>
            <a:r>
              <a:rPr lang="en-US" dirty="0" smtClean="0"/>
              <a:t>is the number of desired control files to be created. The actual names of the control files are system generated and can be found in the alert logs located in $ORACLE_HOME/admin/</a:t>
            </a:r>
            <a:r>
              <a:rPr lang="en-US" dirty="0" err="1" smtClean="0"/>
              <a:t>bdump</a:t>
            </a:r>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Querying Control File Information</a:t>
            </a:r>
            <a:r>
              <a:rPr lang="en-US" b="1" u="sng" dirty="0" smtClean="0"/>
              <a:t/>
            </a:r>
            <a:br>
              <a:rPr lang="en-US" b="1" u="sng" dirty="0" smtClean="0"/>
            </a:br>
            <a:endParaRPr lang="en-US" dirty="0"/>
          </a:p>
        </p:txBody>
      </p:sp>
      <p:sp>
        <p:nvSpPr>
          <p:cNvPr id="3" name="Content Placeholder 2"/>
          <p:cNvSpPr>
            <a:spLocks noGrp="1"/>
          </p:cNvSpPr>
          <p:nvPr>
            <p:ph idx="1"/>
          </p:nvPr>
        </p:nvSpPr>
        <p:spPr/>
        <p:txBody>
          <a:bodyPr/>
          <a:lstStyle/>
          <a:p>
            <a:r>
              <a:rPr lang="en-US" dirty="0" smtClean="0"/>
              <a:t>V$CONTROLFILE lists the names of the control files for the database</a:t>
            </a:r>
          </a:p>
          <a:p>
            <a:r>
              <a:rPr lang="en-US" dirty="0" smtClean="0"/>
              <a:t>You can also use the SHOW PARAMETER command to retrieve the names of the control files.</a:t>
            </a:r>
          </a:p>
          <a:p>
            <a:pPr>
              <a:buNone/>
            </a:pPr>
            <a:r>
              <a:rPr lang="en-US" dirty="0" smtClean="0"/>
              <a:t>SQL&gt; show parameter </a:t>
            </a:r>
            <a:r>
              <a:rPr lang="en-US" dirty="0" err="1" smtClean="0"/>
              <a:t>control_files</a:t>
            </a:r>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Manually Creating Control File</a:t>
            </a:r>
            <a:endParaRPr lang="en-US" dirty="0"/>
          </a:p>
        </p:txBody>
      </p:sp>
      <p:sp>
        <p:nvSpPr>
          <p:cNvPr id="3" name="Content Placeholder 2"/>
          <p:cNvSpPr>
            <a:spLocks noGrp="1"/>
          </p:cNvSpPr>
          <p:nvPr>
            <p:ph idx="1"/>
          </p:nvPr>
        </p:nvSpPr>
        <p:spPr/>
        <p:txBody>
          <a:bodyPr/>
          <a:lstStyle/>
          <a:p>
            <a:pPr lvl="0"/>
            <a:r>
              <a:rPr lang="en-US" dirty="0" smtClean="0"/>
              <a:t>ALTER DATABASE </a:t>
            </a:r>
            <a:r>
              <a:rPr lang="en-US" b="1" dirty="0" smtClean="0"/>
              <a:t>BACKUP CONTROLFILE</a:t>
            </a:r>
            <a:r>
              <a:rPr lang="en-US" dirty="0" smtClean="0"/>
              <a:t>TO '/oracle/</a:t>
            </a:r>
            <a:r>
              <a:rPr lang="en-US" b="1" dirty="0" smtClean="0"/>
              <a:t>backup</a:t>
            </a:r>
            <a:r>
              <a:rPr lang="en-US" dirty="0" smtClean="0"/>
              <a:t>/</a:t>
            </a:r>
            <a:r>
              <a:rPr lang="en-US" b="1" dirty="0" smtClean="0"/>
              <a:t>control</a:t>
            </a:r>
            <a:r>
              <a:rPr lang="en-US" dirty="0" smtClean="0"/>
              <a:t>.bkp';</a:t>
            </a:r>
          </a:p>
          <a:p>
            <a:pPr>
              <a:buNone/>
            </a:pPr>
            <a:endParaRPr lang="en-US" dirty="0" smtClean="0"/>
          </a:p>
          <a:p>
            <a:pPr>
              <a:buNone/>
            </a:pPr>
            <a:r>
              <a:rPr lang="en-US" dirty="0" smtClean="0"/>
              <a:t>				OR</a:t>
            </a:r>
          </a:p>
          <a:p>
            <a:pPr>
              <a:buNone/>
            </a:pPr>
            <a:r>
              <a:rPr lang="en-US" dirty="0" smtClean="0"/>
              <a:t>	ALTER DATABASE </a:t>
            </a:r>
            <a:r>
              <a:rPr lang="en-US" b="1" dirty="0" smtClean="0"/>
              <a:t>BACKUP CONTROLFILE</a:t>
            </a:r>
            <a:r>
              <a:rPr lang="en-US" dirty="0" smtClean="0"/>
              <a:t> TO TRACE;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Log Files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Redo </a:t>
            </a:r>
            <a:r>
              <a:rPr lang="en-US" dirty="0" err="1" smtClean="0"/>
              <a:t>LOg</a:t>
            </a:r>
            <a:r>
              <a:rPr lang="en-US" dirty="0" smtClean="0"/>
              <a:t> files:</a:t>
            </a:r>
          </a:p>
          <a:p>
            <a:pPr>
              <a:buNone/>
            </a:pPr>
            <a:r>
              <a:rPr lang="en-US" dirty="0" smtClean="0"/>
              <a:t>	Is the transaction log of the database. By following the redo log file we can take database to any desired state. </a:t>
            </a:r>
          </a:p>
          <a:p>
            <a:r>
              <a:rPr lang="en-US" dirty="0" smtClean="0"/>
              <a:t>Redo log files are filled with </a:t>
            </a:r>
            <a:r>
              <a:rPr lang="en-US" b="1" dirty="0" smtClean="0"/>
              <a:t>redo records</a:t>
            </a:r>
            <a:r>
              <a:rPr lang="en-US" dirty="0" smtClean="0"/>
              <a:t>. A redo record, also called a </a:t>
            </a:r>
            <a:r>
              <a:rPr lang="en-US" b="1" dirty="0" smtClean="0"/>
              <a:t>redo entry</a:t>
            </a:r>
            <a:r>
              <a:rPr lang="en-US" dirty="0" smtClean="0"/>
              <a:t>, is made up of a group of </a:t>
            </a:r>
            <a:r>
              <a:rPr lang="en-US" b="1" dirty="0" smtClean="0"/>
              <a:t>change vectors</a:t>
            </a:r>
            <a:r>
              <a:rPr lang="en-US" dirty="0" smtClean="0"/>
              <a:t>, each of which is a description of a change made to a single block in the database. For example, if you change a salary value in an employee table, you generate a redo record containing change vectors that describe changes to the database.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791200"/>
          </a:xfrm>
        </p:spPr>
        <p:txBody>
          <a:bodyPr>
            <a:normAutofit/>
          </a:bodyPr>
          <a:lstStyle/>
          <a:p>
            <a:r>
              <a:rPr lang="en-US" dirty="0" smtClean="0"/>
              <a:t>Redo records are buffered in a circular fashion in the redo log buffer of the SGA and are written to one of the redo log files by the Log Writer (LGWR) database background process. Whenever a transaction is committed, LGWR writes the transaction redo records from the redo log buffer of the SGA to a redo log file, and assigns a </a:t>
            </a:r>
            <a:r>
              <a:rPr lang="en-US" b="1" dirty="0" smtClean="0"/>
              <a:t>system change number</a:t>
            </a:r>
            <a:r>
              <a:rPr lang="en-US" dirty="0" smtClean="0"/>
              <a:t> (SCN) to identify the redo records for each committed transaction.</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u="heavy" dirty="0" smtClean="0"/>
              <a:t>Log Switch Operations</a:t>
            </a:r>
            <a:r>
              <a:rPr lang="en-US" b="1" u="sng" dirty="0" smtClean="0"/>
              <a:t/>
            </a:r>
            <a:br>
              <a:rPr lang="en-US" b="1" u="sng" dirty="0" smtClean="0"/>
            </a:br>
            <a:endParaRPr lang="en-US" dirty="0"/>
          </a:p>
        </p:txBody>
      </p:sp>
      <p:sp>
        <p:nvSpPr>
          <p:cNvPr id="6" name="Content Placeholder 5"/>
          <p:cNvSpPr>
            <a:spLocks noGrp="1"/>
          </p:cNvSpPr>
          <p:nvPr>
            <p:ph idx="1"/>
          </p:nvPr>
        </p:nvSpPr>
        <p:spPr/>
        <p:txBody>
          <a:bodyPr/>
          <a:lstStyle/>
          <a:p>
            <a:r>
              <a:rPr lang="en-US" dirty="0" smtClean="0"/>
              <a:t>The LGWR process writes to only one redo log file group at any time. The file that is actively being written to is known as the current log file</a:t>
            </a:r>
          </a:p>
          <a:p>
            <a:r>
              <a:rPr lang="en-US" dirty="0" smtClean="0"/>
              <a:t>Manual log switch:</a:t>
            </a:r>
          </a:p>
          <a:p>
            <a:pPr>
              <a:buNone/>
            </a:pPr>
            <a:r>
              <a:rPr lang="en-US" dirty="0" smtClean="0"/>
              <a:t>ALTER SYSTEM SWITCH LOGFILE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Multiplexing Redo Log Files</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r>
              <a:rPr lang="en-US" dirty="0" smtClean="0"/>
              <a:t>To protect against a failure involving the redo log itself, Oracle Database allows a </a:t>
            </a:r>
            <a:r>
              <a:rPr lang="en-US" b="1" dirty="0" smtClean="0"/>
              <a:t>multiplexed</a:t>
            </a:r>
            <a:r>
              <a:rPr lang="en-US" dirty="0" smtClean="0"/>
              <a:t> redo log, meaning that two or more identical copies of the redo log can be automatically maintained in separate locations. For the most benefit, these locations should be on separate disks.</a:t>
            </a:r>
          </a:p>
          <a:p>
            <a:r>
              <a:rPr lang="en-US" dirty="0" smtClean="0"/>
              <a:t>When redo log files are multiplexed, LGWR concurrently writes the same redo log information to multiple identical redo log files, thereby eliminating a single point of redo log failure.</a:t>
            </a:r>
          </a:p>
          <a:p>
            <a:r>
              <a:rPr lang="en-US" dirty="0" smtClean="0"/>
              <a:t>Syntax:</a:t>
            </a:r>
          </a:p>
          <a:p>
            <a:pPr>
              <a:buNone/>
            </a:pPr>
            <a:r>
              <a:rPr lang="en-US" dirty="0" smtClean="0"/>
              <a:t>    ALTER DATABASE ADD LOGFILE GROUP 1 ('/oracle1/</a:t>
            </a:r>
            <a:r>
              <a:rPr lang="en-US" dirty="0" err="1" smtClean="0"/>
              <a:t>dbs</a:t>
            </a:r>
            <a:r>
              <a:rPr lang="en-US" dirty="0" smtClean="0"/>
              <a:t>/log101.log', '/oracle2/</a:t>
            </a:r>
            <a:r>
              <a:rPr lang="en-US" dirty="0" err="1" smtClean="0"/>
              <a:t>dbs</a:t>
            </a:r>
            <a:r>
              <a:rPr lang="en-US" dirty="0" smtClean="0"/>
              <a:t>/log102.log') SIZE 4M;</a:t>
            </a:r>
          </a:p>
          <a:p>
            <a:pPr>
              <a:buNone/>
            </a:pPr>
            <a:r>
              <a:rPr lang="en-US" dirty="0" smtClean="0"/>
              <a:t>   ALTER DATABASE ADD LOGFILE GROUP 2 ('/oracle1/</a:t>
            </a:r>
            <a:r>
              <a:rPr lang="en-US" dirty="0" err="1" smtClean="0"/>
              <a:t>dbs</a:t>
            </a:r>
            <a:r>
              <a:rPr lang="en-US" dirty="0" smtClean="0"/>
              <a:t>/log201.log', '/oracle2/</a:t>
            </a:r>
            <a:r>
              <a:rPr lang="en-US" dirty="0" err="1" smtClean="0"/>
              <a:t>dbs</a:t>
            </a:r>
            <a:r>
              <a:rPr lang="en-US" dirty="0" smtClean="0"/>
              <a:t>/log202.log') SIZE 4M;</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do_log.png"/>
          <p:cNvPicPr>
            <a:picLocks noGrp="1" noChangeAspect="1"/>
          </p:cNvPicPr>
          <p:nvPr>
            <p:ph idx="1"/>
          </p:nvPr>
        </p:nvPicPr>
        <p:blipFill>
          <a:blip r:embed="rId2" cstate="print"/>
          <a:stretch>
            <a:fillRect/>
          </a:stretch>
        </p:blipFill>
        <p:spPr>
          <a:xfrm>
            <a:off x="4191000" y="1143000"/>
            <a:ext cx="4800600" cy="4419600"/>
          </a:xfrm>
        </p:spPr>
      </p:pic>
      <p:sp>
        <p:nvSpPr>
          <p:cNvPr id="6" name="Text Placeholder 5"/>
          <p:cNvSpPr>
            <a:spLocks noGrp="1"/>
          </p:cNvSpPr>
          <p:nvPr>
            <p:ph type="body" sz="half" idx="2"/>
          </p:nvPr>
        </p:nvSpPr>
        <p:spPr>
          <a:xfrm>
            <a:off x="457200" y="457200"/>
            <a:ext cx="3733800" cy="5668963"/>
          </a:xfrm>
        </p:spPr>
        <p:txBody>
          <a:bodyPr>
            <a:normAutofit fontScale="92500" lnSpcReduction="20000"/>
          </a:bodyPr>
          <a:lstStyle/>
          <a:p>
            <a:r>
              <a:rPr lang="en-US" dirty="0" smtClean="0"/>
              <a:t> </a:t>
            </a:r>
          </a:p>
          <a:p>
            <a:r>
              <a:rPr lang="en-US" sz="1900" dirty="0" smtClean="0"/>
              <a:t>Multiplexing is implemented by creating </a:t>
            </a:r>
            <a:r>
              <a:rPr lang="en-US" sz="1900" i="1" dirty="0" smtClean="0"/>
              <a:t>groups</a:t>
            </a:r>
            <a:r>
              <a:rPr lang="en-US" sz="1900" dirty="0" smtClean="0"/>
              <a:t> of redo log files. A </a:t>
            </a:r>
            <a:r>
              <a:rPr lang="en-US" sz="1900" b="1" dirty="0" smtClean="0"/>
              <a:t>group</a:t>
            </a:r>
            <a:r>
              <a:rPr lang="en-US" sz="1900" dirty="0" smtClean="0"/>
              <a:t> consists of a redo log file and its multiplexed copies. Each identical copy is said to be a </a:t>
            </a:r>
            <a:r>
              <a:rPr lang="en-US" sz="1900" b="1" dirty="0" smtClean="0"/>
              <a:t>member</a:t>
            </a:r>
            <a:r>
              <a:rPr lang="en-US" sz="1900" dirty="0" smtClean="0"/>
              <a:t> of the group. Each redo log group is defined by a number, such as group 1, group 2, and so on.</a:t>
            </a:r>
            <a:endParaRPr lang="en-US" sz="1800" dirty="0" smtClean="0"/>
          </a:p>
          <a:p>
            <a:endParaRPr lang="en-US" sz="2200" dirty="0" smtClean="0"/>
          </a:p>
          <a:p>
            <a:r>
              <a:rPr lang="en-US" sz="2200" dirty="0" smtClean="0"/>
              <a:t>Here, </a:t>
            </a:r>
            <a:r>
              <a:rPr lang="en-US" sz="1900" dirty="0" smtClean="0"/>
              <a:t>A_LOG1 and B_LOG1 are both members of Group 1, A_LOG2 and B_LOG2 are both members of Group 2, and so forth. Each member in a group must be exactly the same size.</a:t>
            </a:r>
          </a:p>
          <a:p>
            <a:endParaRPr lang="en-US" sz="1900" dirty="0" smtClean="0"/>
          </a:p>
          <a:p>
            <a:r>
              <a:rPr lang="en-US" sz="1900" dirty="0" smtClean="0"/>
              <a:t>First LGWR writes concurrently to both A_LOG1 and B_LOG1. Then it writes concurrently to both A_LOG2 and B_LOG2, and so on. LGWR never writes concurrently to members of different groups</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Oracle Client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client is a database application that initiates a request for an operation to be performed on the database server. It requests, processes, and presents data managed by the server. The client workstation can be optimized for its job. For example, it might not need large disk capacity, or it might benefit from graphic capabilities.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u="heavy" dirty="0" smtClean="0"/>
              <a:t>Creating New Groups</a:t>
            </a:r>
            <a:r>
              <a:rPr lang="en-US" b="1" u="sng" dirty="0" smtClean="0"/>
              <a:t/>
            </a:r>
            <a:br>
              <a:rPr lang="en-US" b="1" u="sng" dirty="0" smtClean="0"/>
            </a:br>
            <a:endParaRPr lang="en-US" dirty="0"/>
          </a:p>
        </p:txBody>
      </p:sp>
      <p:sp>
        <p:nvSpPr>
          <p:cNvPr id="6" name="Content Placeholder 5"/>
          <p:cNvSpPr>
            <a:spLocks noGrp="1"/>
          </p:cNvSpPr>
          <p:nvPr>
            <p:ph idx="1"/>
          </p:nvPr>
        </p:nvSpPr>
        <p:spPr>
          <a:xfrm>
            <a:off x="457200" y="1066800"/>
            <a:ext cx="8229600" cy="5562600"/>
          </a:xfrm>
        </p:spPr>
        <p:txBody>
          <a:bodyPr>
            <a:normAutofit fontScale="92500"/>
          </a:bodyPr>
          <a:lstStyle/>
          <a:p>
            <a:r>
              <a:rPr lang="en-US" dirty="0" smtClean="0"/>
              <a:t>You can create and add more redo log groups to the database by using the ALTER DATABASE command:</a:t>
            </a:r>
          </a:p>
          <a:p>
            <a:r>
              <a:rPr lang="en-US" dirty="0" smtClean="0"/>
              <a:t>ALTER DATABASE ADD LOGFILE GROUP 3 (‘/ora02/</a:t>
            </a:r>
            <a:r>
              <a:rPr lang="en-US" dirty="0" err="1" smtClean="0"/>
              <a:t>oradata</a:t>
            </a:r>
            <a:r>
              <a:rPr lang="en-US" dirty="0" smtClean="0"/>
              <a:t>/MYDB01/redo0301.log’, ‘/ora03/</a:t>
            </a:r>
            <a:r>
              <a:rPr lang="en-US" dirty="0" err="1" smtClean="0"/>
              <a:t>oradata</a:t>
            </a:r>
            <a:r>
              <a:rPr lang="en-US" dirty="0" smtClean="0"/>
              <a:t>/MYDB01/redo0402.log’) SIZE 10M;</a:t>
            </a:r>
          </a:p>
          <a:p>
            <a:r>
              <a:rPr lang="en-US" dirty="0" smtClean="0"/>
              <a:t>To create a new group without multiplexing, use the following statement.</a:t>
            </a:r>
          </a:p>
          <a:p>
            <a:r>
              <a:rPr lang="en-US" dirty="0" smtClean="0"/>
              <a:t>ALTER DATABASE ADD LOGFILE</a:t>
            </a:r>
          </a:p>
          <a:p>
            <a:pPr>
              <a:buNone/>
            </a:pPr>
            <a:r>
              <a:rPr lang="en-US" dirty="0" smtClean="0"/>
              <a:t>    ‘/ora02/</a:t>
            </a:r>
            <a:r>
              <a:rPr lang="en-US" dirty="0" err="1" smtClean="0"/>
              <a:t>oradata</a:t>
            </a:r>
            <a:r>
              <a:rPr lang="en-US" dirty="0" smtClean="0"/>
              <a:t>/MYDB01/redo0301.log’ REUSE;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b="1" u="heavy" dirty="0" smtClean="0"/>
              <a:t>Adding New Members</a:t>
            </a:r>
            <a:endParaRPr lang="en-US" b="1" u="sng" dirty="0" smtClean="0"/>
          </a:p>
          <a:p>
            <a:pPr>
              <a:buNone/>
            </a:pPr>
            <a:r>
              <a:rPr lang="en-US" dirty="0" smtClean="0"/>
              <a:t>   If you forgot to multiplex the redo log files when creating the database or if you need to add more redo log members, you can do so by using the ALTER DATABASE command:</a:t>
            </a:r>
          </a:p>
          <a:p>
            <a:pPr>
              <a:buNone/>
            </a:pPr>
            <a:r>
              <a:rPr lang="en-US" dirty="0" smtClean="0"/>
              <a:t>   ALTER DATABASE ADD LOGFILE MEMBER</a:t>
            </a:r>
          </a:p>
          <a:p>
            <a:pPr>
              <a:buNone/>
            </a:pPr>
            <a:r>
              <a:rPr lang="en-US" dirty="0" smtClean="0"/>
              <a:t>   ‘/ora04/</a:t>
            </a:r>
            <a:r>
              <a:rPr lang="en-US" dirty="0" err="1" smtClean="0"/>
              <a:t>oradata</a:t>
            </a:r>
            <a:r>
              <a:rPr lang="en-US" dirty="0" smtClean="0"/>
              <a:t>/MYDB01/redo0203.log’ TO GROUP 2;</a:t>
            </a:r>
          </a:p>
          <a:p>
            <a:pPr>
              <a:buNone/>
            </a:pPr>
            <a:r>
              <a:rPr lang="en-US" b="1" u="heavy" dirty="0" smtClean="0"/>
              <a:t>Renaming Log Members</a:t>
            </a:r>
            <a:endParaRPr lang="en-US" b="1" u="sng" dirty="0" smtClean="0"/>
          </a:p>
          <a:p>
            <a:pPr lvl="0"/>
            <a:r>
              <a:rPr lang="en-US" dirty="0" smtClean="0"/>
              <a:t>Shut down the database (a complete backup is recommended).</a:t>
            </a:r>
          </a:p>
          <a:p>
            <a:pPr lvl="0"/>
            <a:r>
              <a:rPr lang="en-US" dirty="0" smtClean="0"/>
              <a:t>Copy/rename the redo log file member to the new location by using an operating system command.</a:t>
            </a:r>
          </a:p>
          <a:p>
            <a:pPr lvl="0"/>
            <a:r>
              <a:rPr lang="en-US" dirty="0" smtClean="0"/>
              <a:t>Start up the instance and mount the database (STARTUP MOUNT).</a:t>
            </a:r>
          </a:p>
          <a:p>
            <a:pPr lvl="0"/>
            <a:r>
              <a:rPr lang="en-US" dirty="0" smtClean="0"/>
              <a:t>Rename the log file member in the control file. Use ALTER DATABASE RENAME FILE ‘&lt;</a:t>
            </a:r>
            <a:r>
              <a:rPr lang="en-US" dirty="0" err="1" smtClean="0"/>
              <a:t>old_redo_file_name</a:t>
            </a:r>
            <a:r>
              <a:rPr lang="en-US" dirty="0" smtClean="0"/>
              <a:t>&gt;’ TO ‘&lt;</a:t>
            </a:r>
            <a:r>
              <a:rPr lang="en-US" dirty="0" err="1" smtClean="0"/>
              <a:t>new_redo_file_name</a:t>
            </a:r>
            <a:r>
              <a:rPr lang="en-US" dirty="0" smtClean="0"/>
              <a:t>&gt;’;</a:t>
            </a:r>
          </a:p>
          <a:p>
            <a:pPr lvl="0"/>
            <a:r>
              <a:rPr lang="en-US" dirty="0" smtClean="0"/>
              <a:t>Open the database (ALTER DATABASE OPEN).</a:t>
            </a:r>
          </a:p>
          <a:p>
            <a:pPr>
              <a:buNone/>
            </a:pPr>
            <a:endParaRPr lang="en-US"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a:buNone/>
            </a:pPr>
            <a:r>
              <a:rPr lang="en-US" b="1" u="heavy" dirty="0" smtClean="0"/>
              <a:t>Dropping Redo Log Groups</a:t>
            </a:r>
            <a:endParaRPr lang="en-US" b="1" u="sng" dirty="0" smtClean="0"/>
          </a:p>
          <a:p>
            <a:r>
              <a:rPr lang="en-US" dirty="0" smtClean="0"/>
              <a:t>ALTER DATABASE DROP LOGFILE GROUP 3;</a:t>
            </a:r>
          </a:p>
          <a:p>
            <a:pPr>
              <a:buNone/>
            </a:pPr>
            <a:r>
              <a:rPr lang="en-US" dirty="0" smtClean="0"/>
              <a:t>   Note: Group must have log file in INACTIVE   state. If its in active or current state/status, run the following command till the desired log group’s log file is INACTIVE:</a:t>
            </a:r>
          </a:p>
          <a:p>
            <a:pPr>
              <a:buNone/>
            </a:pPr>
            <a:r>
              <a:rPr lang="en-US" dirty="0" smtClean="0"/>
              <a:t>ALTER SYSTEM SWITCH LOGFILE;</a:t>
            </a:r>
          </a:p>
          <a:p>
            <a:pPr>
              <a:buNone/>
            </a:pPr>
            <a:r>
              <a:rPr lang="en-US" b="1" u="heavy" dirty="0" smtClean="0"/>
              <a:t>Dropping Redo Log Members</a:t>
            </a:r>
          </a:p>
          <a:p>
            <a:r>
              <a:rPr lang="en-US" dirty="0" smtClean="0"/>
              <a:t>To drop the log member, use the DROP LOGFILE MEMBER clause of the ALTER DATABASE command.</a:t>
            </a:r>
          </a:p>
          <a:p>
            <a:pPr>
              <a:buNone/>
            </a:pPr>
            <a:r>
              <a:rPr lang="en-US" dirty="0" smtClean="0"/>
              <a:t>     </a:t>
            </a:r>
          </a:p>
          <a:p>
            <a:pPr>
              <a:buNone/>
            </a:pPr>
            <a:r>
              <a:rPr lang="en-US" dirty="0" smtClean="0"/>
              <a:t>     ALTER DATABASE DROP LOGFILE MEMBER ‘/ora04/</a:t>
            </a:r>
            <a:r>
              <a:rPr lang="en-US" dirty="0" err="1" smtClean="0"/>
              <a:t>oradata</a:t>
            </a:r>
            <a:r>
              <a:rPr lang="en-US" dirty="0" smtClean="0"/>
              <a:t>/MYDB01/redo0203.log’;</a:t>
            </a:r>
          </a:p>
          <a:p>
            <a:pPr>
              <a:buNone/>
            </a:pPr>
            <a:endParaRPr lang="en-US" b="1" u="sng" dirty="0" smtClean="0"/>
          </a:p>
          <a:p>
            <a:pPr>
              <a:buNone/>
            </a:pPr>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rmAutofit fontScale="90000"/>
          </a:bodyPr>
          <a:lstStyle/>
          <a:p>
            <a:r>
              <a:rPr lang="en-US" dirty="0" smtClean="0"/>
              <a:t>Log status</a:t>
            </a:r>
            <a:br>
              <a:rPr lang="en-US" dirty="0" smtClean="0"/>
            </a:br>
            <a:endParaRPr lang="en-US" dirty="0"/>
          </a:p>
        </p:txBody>
      </p:sp>
      <p:sp>
        <p:nvSpPr>
          <p:cNvPr id="6" name="Content Placeholder 5"/>
          <p:cNvSpPr>
            <a:spLocks noGrp="1"/>
          </p:cNvSpPr>
          <p:nvPr>
            <p:ph idx="1"/>
          </p:nvPr>
        </p:nvSpPr>
        <p:spPr>
          <a:xfrm>
            <a:off x="457200" y="1219200"/>
            <a:ext cx="8229600" cy="5105400"/>
          </a:xfrm>
        </p:spPr>
        <p:txBody>
          <a:bodyPr>
            <a:normAutofit fontScale="70000" lnSpcReduction="20000"/>
          </a:bodyPr>
          <a:lstStyle/>
          <a:p>
            <a:pPr lvl="0"/>
            <a:r>
              <a:rPr lang="en-US" dirty="0" smtClean="0"/>
              <a:t>UNUSED - Online redo log has never been written to. This is the state of a redo log that was just added, or just after a RESETLOGS, when it is not the current redo log.</a:t>
            </a:r>
          </a:p>
          <a:p>
            <a:pPr lvl="0"/>
            <a:r>
              <a:rPr lang="en-US" dirty="0" smtClean="0"/>
              <a:t>CURRENT - Current redo log. This implies that the redo log is active. The redo log could be open or closed.</a:t>
            </a:r>
          </a:p>
          <a:p>
            <a:pPr lvl="0"/>
            <a:r>
              <a:rPr lang="en-US" dirty="0" smtClean="0"/>
              <a:t>ACTIVE - Log is active but is not the current log. It is needed for crash recovery. It may be in use for block recovery. It may or may not be archived.</a:t>
            </a:r>
          </a:p>
          <a:p>
            <a:pPr lvl="0"/>
            <a:r>
              <a:rPr lang="en-US" dirty="0" smtClean="0"/>
              <a:t>CLEARING - Log is being re-created as an empty log after an ALTER DATABASE CLEAR LOGFILE statement. After the log is cleared, the status changes to UNUSED.</a:t>
            </a:r>
          </a:p>
          <a:p>
            <a:pPr lvl="0"/>
            <a:r>
              <a:rPr lang="en-US" dirty="0" smtClean="0"/>
              <a:t>CLEARING_CURRENT - Current log is being cleared of a closed thread. The log can stay in this status if there is some failure in the switch such as an I/O error writing the new log header.</a:t>
            </a:r>
          </a:p>
          <a:p>
            <a:pPr lvl="0"/>
            <a:r>
              <a:rPr lang="en-US" dirty="0" smtClean="0"/>
              <a:t>INACTIVE - Log is no longer needed for instance recovery. It may be in use for media recovery. It might or might not be archived.</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Archive Log Files</a:t>
            </a:r>
            <a:r>
              <a:rPr lang="en-US" b="1" u="sng" dirty="0" smtClean="0"/>
              <a:t/>
            </a:r>
            <a:br>
              <a:rPr lang="en-US" b="1" u="sng" dirty="0" smtClean="0"/>
            </a:br>
            <a:endParaRPr lang="en-US"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US" dirty="0" smtClean="0"/>
              <a:t>When an online redo log file is full, and LGWR starts writing to the next redo log file, </a:t>
            </a:r>
            <a:r>
              <a:rPr lang="en-US" dirty="0" err="1" smtClean="0"/>
              <a:t>ARC</a:t>
            </a:r>
            <a:r>
              <a:rPr lang="en-US" i="1" dirty="0" err="1" smtClean="0"/>
              <a:t>n</a:t>
            </a:r>
            <a:r>
              <a:rPr lang="en-US" i="1" dirty="0" smtClean="0"/>
              <a:t> </a:t>
            </a:r>
            <a:r>
              <a:rPr lang="en-US" dirty="0" smtClean="0"/>
              <a:t>copies the completed redo log file to the archive destination and it is called Archiving.</a:t>
            </a:r>
          </a:p>
          <a:p>
            <a:r>
              <a:rPr lang="en-US" dirty="0" smtClean="0"/>
              <a:t> It is possible to specify more than one archive destination. The LGWR process waits for the </a:t>
            </a:r>
            <a:r>
              <a:rPr lang="en-US" dirty="0" err="1" smtClean="0"/>
              <a:t>ARC</a:t>
            </a:r>
            <a:r>
              <a:rPr lang="en-US" i="1" dirty="0" err="1" smtClean="0"/>
              <a:t>n</a:t>
            </a:r>
            <a:r>
              <a:rPr lang="en-US" i="1" dirty="0" smtClean="0"/>
              <a:t> </a:t>
            </a:r>
            <a:r>
              <a:rPr lang="en-US" dirty="0" smtClean="0"/>
              <a:t>process to complete the copy operation before overwriting any online redo log file. </a:t>
            </a:r>
          </a:p>
          <a:p>
            <a:pPr>
              <a:buNone/>
            </a:pPr>
            <a:endParaRPr lang="en-US" dirty="0" smtClean="0"/>
          </a:p>
          <a:p>
            <a:pPr>
              <a:buNone/>
            </a:pPr>
            <a:r>
              <a:rPr lang="en-US" dirty="0" smtClean="0"/>
              <a:t>   Check the archival or no archive status of database:</a:t>
            </a:r>
          </a:p>
          <a:p>
            <a:pPr>
              <a:buNone/>
            </a:pPr>
            <a:r>
              <a:rPr lang="en-US" dirty="0" smtClean="0"/>
              <a:t>SQL&gt; archive log list;</a:t>
            </a:r>
          </a:p>
          <a:p>
            <a:pPr>
              <a:buNone/>
            </a:pPr>
            <a:endParaRPr lang="en-US" dirty="0" smtClean="0"/>
          </a:p>
          <a:p>
            <a:pPr>
              <a:buNone/>
            </a:pPr>
            <a:r>
              <a:rPr lang="en-US" b="1" u="sng" dirty="0" smtClean="0"/>
              <a:t>Enable Archiving</a:t>
            </a:r>
          </a:p>
          <a:p>
            <a:pPr>
              <a:buNone/>
            </a:pPr>
            <a:r>
              <a:rPr lang="en-US" dirty="0" smtClean="0"/>
              <a:t>Check the archiving is enabled or not by using following command:</a:t>
            </a:r>
          </a:p>
          <a:p>
            <a:pPr marL="514350" indent="-514350">
              <a:buNone/>
            </a:pPr>
            <a:r>
              <a:rPr lang="en-US" dirty="0" smtClean="0"/>
              <a:t>          </a:t>
            </a:r>
            <a:r>
              <a:rPr lang="en-US" dirty="0" err="1" smtClean="0"/>
              <a:t>sql</a:t>
            </a:r>
            <a:r>
              <a:rPr lang="en-US" dirty="0" smtClean="0"/>
              <a:t>&gt; archive log list;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20000"/>
          </a:bodyPr>
          <a:lstStyle/>
          <a:p>
            <a:pPr>
              <a:buNone/>
            </a:pPr>
            <a:r>
              <a:rPr lang="en-US" dirty="0" smtClean="0"/>
              <a:t>If not then follow the steps:</a:t>
            </a:r>
          </a:p>
          <a:p>
            <a:r>
              <a:rPr lang="en-US" dirty="0" smtClean="0"/>
              <a:t>     Shutdown the database</a:t>
            </a:r>
          </a:p>
          <a:p>
            <a:pPr>
              <a:buNone/>
            </a:pPr>
            <a:r>
              <a:rPr lang="en-US" dirty="0" smtClean="0"/>
              <a:t>	     </a:t>
            </a:r>
            <a:r>
              <a:rPr lang="en-US" dirty="0" err="1" smtClean="0"/>
              <a:t>sql</a:t>
            </a:r>
            <a:r>
              <a:rPr lang="en-US" dirty="0" smtClean="0"/>
              <a:t>&gt; shutdown immediate;</a:t>
            </a:r>
          </a:p>
          <a:p>
            <a:r>
              <a:rPr lang="en-US" dirty="0" smtClean="0"/>
              <a:t>     Startup in mount mode </a:t>
            </a:r>
          </a:p>
          <a:p>
            <a:pPr>
              <a:buNone/>
            </a:pPr>
            <a:r>
              <a:rPr lang="en-US" dirty="0" smtClean="0"/>
              <a:t>	     </a:t>
            </a:r>
            <a:r>
              <a:rPr lang="en-US" dirty="0" err="1" smtClean="0"/>
              <a:t>sql</a:t>
            </a:r>
            <a:r>
              <a:rPr lang="en-US" dirty="0" smtClean="0"/>
              <a:t>&gt;startup mount;</a:t>
            </a:r>
          </a:p>
          <a:p>
            <a:r>
              <a:rPr lang="en-US" dirty="0" smtClean="0"/>
              <a:t>     Enable Archiving:</a:t>
            </a:r>
          </a:p>
          <a:p>
            <a:pPr>
              <a:buNone/>
            </a:pPr>
            <a:r>
              <a:rPr lang="en-US" dirty="0" smtClean="0"/>
              <a:t>	     Alter database </a:t>
            </a:r>
            <a:r>
              <a:rPr lang="en-US" dirty="0" err="1" smtClean="0"/>
              <a:t>archivelog</a:t>
            </a:r>
            <a:r>
              <a:rPr lang="en-US" dirty="0" smtClean="0"/>
              <a:t>;</a:t>
            </a:r>
          </a:p>
          <a:p>
            <a:r>
              <a:rPr lang="en-US" dirty="0" smtClean="0"/>
              <a:t>     Open database:</a:t>
            </a:r>
          </a:p>
          <a:p>
            <a:pPr>
              <a:buNone/>
            </a:pPr>
            <a:r>
              <a:rPr lang="en-US" dirty="0" smtClean="0"/>
              <a:t>	     Alter database open;</a:t>
            </a:r>
          </a:p>
          <a:p>
            <a:r>
              <a:rPr lang="en-US" dirty="0" smtClean="0"/>
              <a:t>     Check the archival status:</a:t>
            </a:r>
          </a:p>
          <a:p>
            <a:pPr>
              <a:buNone/>
            </a:pPr>
            <a:r>
              <a:rPr lang="en-US" dirty="0" smtClean="0"/>
              <a:t>	     </a:t>
            </a:r>
            <a:r>
              <a:rPr lang="en-US" dirty="0" err="1" smtClean="0"/>
              <a:t>sql</a:t>
            </a:r>
            <a:r>
              <a:rPr lang="en-US" dirty="0" smtClean="0"/>
              <a:t>&gt;archive log list;</a:t>
            </a:r>
          </a:p>
          <a:p>
            <a:pPr>
              <a:buNone/>
            </a:pPr>
            <a:r>
              <a:rPr lang="en-US" dirty="0" smtClean="0"/>
              <a:t>(default to </a:t>
            </a:r>
            <a:r>
              <a:rPr lang="en-US" dirty="0" err="1" smtClean="0"/>
              <a:t>db_recovery_file_dest</a:t>
            </a:r>
            <a:r>
              <a:rPr lang="en-US" dirty="0" smtClean="0"/>
              <a:t>  location)</a:t>
            </a:r>
          </a:p>
          <a:p>
            <a:pPr>
              <a:buNone/>
            </a:pPr>
            <a:r>
              <a:rPr lang="en-US" dirty="0" smtClean="0"/>
              <a:t> </a:t>
            </a:r>
          </a:p>
          <a:p>
            <a:pPr>
              <a:buNone/>
            </a:pPr>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324600"/>
          </a:xfrm>
        </p:spPr>
        <p:txBody>
          <a:bodyPr>
            <a:normAutofit fontScale="92500" lnSpcReduction="20000"/>
          </a:bodyPr>
          <a:lstStyle/>
          <a:p>
            <a:r>
              <a:rPr lang="en-US" dirty="0" smtClean="0"/>
              <a:t>Setting Archive Destination:</a:t>
            </a:r>
          </a:p>
          <a:p>
            <a:pPr>
              <a:buNone/>
            </a:pPr>
            <a:r>
              <a:rPr lang="en-US" dirty="0" smtClean="0"/>
              <a:t>  Two ways:</a:t>
            </a:r>
          </a:p>
          <a:p>
            <a:pPr marL="514350" indent="-514350">
              <a:buAutoNum type="arabicParenR"/>
            </a:pPr>
            <a:r>
              <a:rPr lang="en-US" dirty="0" smtClean="0"/>
              <a:t>Defining in initialization parameter</a:t>
            </a:r>
          </a:p>
          <a:p>
            <a:pPr marL="514350" indent="-514350">
              <a:buNone/>
            </a:pPr>
            <a:r>
              <a:rPr lang="en-US" dirty="0" smtClean="0"/>
              <a:t>      Add following line in init.ora file and start database using init.ora file:</a:t>
            </a:r>
          </a:p>
          <a:p>
            <a:pPr marL="514350" indent="-514350">
              <a:buNone/>
            </a:pPr>
            <a:r>
              <a:rPr lang="en-US" dirty="0" smtClean="0"/>
              <a:t>     log_archive_dest_1='LOCATION=d:\arch‘</a:t>
            </a:r>
          </a:p>
          <a:p>
            <a:pPr marL="514350" indent="-514350">
              <a:buNone/>
            </a:pPr>
            <a:r>
              <a:rPr lang="en-US" dirty="0" smtClean="0"/>
              <a:t>     Since we are using initialization parameter, the above process require database down time </a:t>
            </a:r>
          </a:p>
          <a:p>
            <a:pPr marL="514350" indent="-514350">
              <a:buNone/>
            </a:pPr>
            <a:r>
              <a:rPr lang="en-US" dirty="0" smtClean="0"/>
              <a:t>2) By running following command:</a:t>
            </a:r>
          </a:p>
          <a:p>
            <a:pPr marL="514350" indent="-514350">
              <a:buNone/>
            </a:pPr>
            <a:r>
              <a:rPr lang="en-US" dirty="0" smtClean="0"/>
              <a:t>     alter system set log_archive_dest_1='LOCATION=d:\arch' scope = both;</a:t>
            </a:r>
          </a:p>
          <a:p>
            <a:pPr marL="514350" indent="-514350">
              <a:buNone/>
            </a:pPr>
            <a:r>
              <a:rPr lang="en-US" dirty="0" smtClean="0"/>
              <a:t>     The above command updates the new archival destination and gets into effect immediately.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10000"/>
          </a:bodyPr>
          <a:lstStyle/>
          <a:p>
            <a:r>
              <a:rPr lang="en-US" b="1" dirty="0" smtClean="0"/>
              <a:t>LOG_ARCHIVE_DEST </a:t>
            </a:r>
            <a:r>
              <a:rPr lang="en-US" dirty="0" smtClean="0"/>
              <a:t>Specifies the destination to write archive log files.</a:t>
            </a:r>
          </a:p>
          <a:p>
            <a:r>
              <a:rPr lang="en-US" b="1" dirty="0" smtClean="0"/>
              <a:t>LOG_ARCHIVE_DUPLEX_DEST </a:t>
            </a:r>
            <a:r>
              <a:rPr lang="en-US" dirty="0" smtClean="0"/>
              <a:t>Specifies a second destination to write the archive log files. This destination must be a location on the server where the database is located</a:t>
            </a:r>
          </a:p>
          <a:p>
            <a:r>
              <a:rPr lang="en-US" b="1" dirty="0" err="1" smtClean="0"/>
              <a:t>LOG_ARCHIVE_DEST_</a:t>
            </a:r>
            <a:r>
              <a:rPr lang="en-US" b="1" i="1" dirty="0" err="1" smtClean="0"/>
              <a:t>n</a:t>
            </a:r>
            <a:r>
              <a:rPr lang="en-US" b="1" i="1" dirty="0" smtClean="0"/>
              <a:t> </a:t>
            </a:r>
            <a:r>
              <a:rPr lang="en-US" dirty="0" smtClean="0"/>
              <a:t>Using this parameter, you can specify as many as five archiving destinations. These archive locations can be either on the local machine or on a remote machine where the standby database is located. When these parameters are used, you cannot use the LOG_ARCHIVE_DEST or LOG_ARCHIVE_DUPLEX_DEST parameters to specify the archiving location.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lnSpcReduction="20000"/>
          </a:bodyPr>
          <a:lstStyle/>
          <a:p>
            <a:r>
              <a:rPr lang="en-US" b="1" dirty="0" smtClean="0"/>
              <a:t>LOG_ARCHIVE_FORMAT </a:t>
            </a:r>
            <a:r>
              <a:rPr lang="en-US" dirty="0" smtClean="0"/>
              <a:t>Specifies the format in which to write the filename of the archived redo log files. It takes following variables:</a:t>
            </a:r>
          </a:p>
          <a:p>
            <a:r>
              <a:rPr lang="en-US" dirty="0" smtClean="0"/>
              <a:t>%s Log sequence number</a:t>
            </a:r>
          </a:p>
          <a:p>
            <a:r>
              <a:rPr lang="en-US" dirty="0" smtClean="0"/>
              <a:t>%S Log sequence number, zero filled</a:t>
            </a:r>
          </a:p>
          <a:p>
            <a:r>
              <a:rPr lang="en-US" dirty="0" smtClean="0"/>
              <a:t>%t Thread number</a:t>
            </a:r>
          </a:p>
          <a:p>
            <a:r>
              <a:rPr lang="en-US" dirty="0" smtClean="0"/>
              <a:t>%T Thread number, zero filled</a:t>
            </a:r>
          </a:p>
          <a:p>
            <a:pPr>
              <a:buNone/>
            </a:pPr>
            <a:r>
              <a:rPr lang="en-US" dirty="0" err="1" smtClean="0"/>
              <a:t>Eg</a:t>
            </a:r>
            <a:r>
              <a:rPr lang="en-US" dirty="0" smtClean="0"/>
              <a:t>: LOG_ARCHIVE_FORMAT = ‘</a:t>
            </a:r>
            <a:r>
              <a:rPr lang="en-US" dirty="0" err="1" smtClean="0"/>
              <a:t>arch_%t_%s</a:t>
            </a:r>
            <a:r>
              <a:rPr lang="en-US" dirty="0" smtClean="0"/>
              <a:t>’  then archive file name will be like arch_1_101</a:t>
            </a:r>
          </a:p>
          <a:p>
            <a:pPr>
              <a:buNone/>
            </a:pPr>
            <a:r>
              <a:rPr lang="en-US" dirty="0" smtClean="0"/>
              <a:t>If LOG_ARCHIVE_FORMAT = ‘</a:t>
            </a:r>
            <a:r>
              <a:rPr lang="en-US" dirty="0" err="1" smtClean="0"/>
              <a:t>arch_%S</a:t>
            </a:r>
            <a:r>
              <a:rPr lang="en-US" dirty="0" smtClean="0"/>
              <a:t>’ then archive file name will be like arch_00000101</a:t>
            </a:r>
          </a:p>
          <a:p>
            <a:pPr>
              <a:buNone/>
            </a:pPr>
            <a:r>
              <a:rPr lang="en-US" b="1" dirty="0" smtClean="0"/>
              <a:t>LOG_ARCHIVE_MAX_PROCESSES </a:t>
            </a:r>
            <a:r>
              <a:rPr lang="en-US" dirty="0" smtClean="0"/>
              <a:t>Specifies the maximum number of </a:t>
            </a:r>
            <a:r>
              <a:rPr lang="en-US" dirty="0" err="1" smtClean="0"/>
              <a:t>ARC</a:t>
            </a:r>
            <a:r>
              <a:rPr lang="en-US" i="1" dirty="0" err="1" smtClean="0"/>
              <a:t>n</a:t>
            </a:r>
            <a:r>
              <a:rPr lang="en-US" i="1" dirty="0" smtClean="0"/>
              <a:t> </a:t>
            </a:r>
            <a:r>
              <a:rPr lang="en-US" dirty="0" smtClean="0"/>
              <a:t>processes Oracle should start when starting up the database. By default the value is 1.</a:t>
            </a:r>
          </a:p>
          <a:p>
            <a:pPr>
              <a:buNone/>
            </a:pPr>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pPr>
              <a:buNone/>
            </a:pPr>
            <a:r>
              <a:rPr lang="en-US" b="1" u="sng" dirty="0" smtClean="0"/>
              <a:t>Disable Archiving</a:t>
            </a:r>
          </a:p>
          <a:p>
            <a:r>
              <a:rPr lang="en-US" dirty="0" smtClean="0"/>
              <a:t>Shutdown the database</a:t>
            </a:r>
          </a:p>
          <a:p>
            <a:pPr>
              <a:buNone/>
            </a:pPr>
            <a:r>
              <a:rPr lang="en-US" dirty="0" smtClean="0"/>
              <a:t>	</a:t>
            </a:r>
            <a:r>
              <a:rPr lang="en-US" dirty="0" err="1" smtClean="0"/>
              <a:t>Sql</a:t>
            </a:r>
            <a:r>
              <a:rPr lang="en-US" dirty="0" smtClean="0"/>
              <a:t>&gt;shutdown immediate;</a:t>
            </a:r>
          </a:p>
          <a:p>
            <a:r>
              <a:rPr lang="en-US" dirty="0" smtClean="0"/>
              <a:t>Startup in mount mode</a:t>
            </a:r>
          </a:p>
          <a:p>
            <a:pPr>
              <a:buNone/>
            </a:pPr>
            <a:r>
              <a:rPr lang="en-US" dirty="0" smtClean="0"/>
              <a:t>	</a:t>
            </a:r>
            <a:r>
              <a:rPr lang="en-US" dirty="0" err="1" smtClean="0"/>
              <a:t>Sql</a:t>
            </a:r>
            <a:r>
              <a:rPr lang="en-US" dirty="0" smtClean="0"/>
              <a:t>&gt;startup mount;</a:t>
            </a:r>
          </a:p>
          <a:p>
            <a:r>
              <a:rPr lang="en-US" dirty="0" smtClean="0"/>
              <a:t>Run the following command</a:t>
            </a:r>
          </a:p>
          <a:p>
            <a:pPr>
              <a:buNone/>
            </a:pPr>
            <a:r>
              <a:rPr lang="en-US" dirty="0" smtClean="0"/>
              <a:t>	</a:t>
            </a:r>
            <a:r>
              <a:rPr lang="en-US" dirty="0" err="1" smtClean="0"/>
              <a:t>Sql</a:t>
            </a:r>
            <a:r>
              <a:rPr lang="en-US" dirty="0" smtClean="0"/>
              <a:t>&gt;alter database </a:t>
            </a:r>
            <a:r>
              <a:rPr lang="en-US" dirty="0" err="1" smtClean="0"/>
              <a:t>noarchivelog</a:t>
            </a:r>
            <a:r>
              <a:rPr lang="en-US" dirty="0" smtClean="0"/>
              <a:t>;</a:t>
            </a:r>
          </a:p>
          <a:p>
            <a:r>
              <a:rPr lang="en-US" dirty="0" smtClean="0"/>
              <a:t>Check the archival status</a:t>
            </a:r>
          </a:p>
          <a:p>
            <a:pPr>
              <a:buNone/>
            </a:pPr>
            <a:r>
              <a:rPr lang="en-US" dirty="0" smtClean="0"/>
              <a:t>	</a:t>
            </a:r>
            <a:r>
              <a:rPr lang="en-US" dirty="0" err="1" smtClean="0"/>
              <a:t>Sql</a:t>
            </a:r>
            <a:r>
              <a:rPr lang="en-US" dirty="0" smtClean="0"/>
              <a:t>&gt;archive log list;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
            </a:r>
            <a:br>
              <a:rPr lang="en-US" b="1" i="1" dirty="0"/>
            </a:br>
            <a:r>
              <a:rPr lang="en-US" b="1" i="1" dirty="0" smtClean="0"/>
              <a:t/>
            </a:r>
            <a:br>
              <a:rPr lang="en-US" b="1" i="1" dirty="0" smtClean="0"/>
            </a:br>
            <a:r>
              <a:rPr lang="en-US" dirty="0"/>
              <a:t>Database Instance Configurations</a:t>
            </a:r>
            <a:br>
              <a:rPr lang="en-US" dirty="0"/>
            </a:br>
            <a:r>
              <a:rPr lang="en-US" b="1" i="1" dirty="0"/>
              <a:t/>
            </a:r>
            <a:br>
              <a:rPr lang="en-US" b="1" i="1" dirty="0"/>
            </a:br>
            <a:r>
              <a:rPr lang="en-US" dirty="0" smtClean="0"/>
              <a:t/>
            </a:r>
            <a:br>
              <a:rPr lang="en-US" dirty="0" smtClean="0"/>
            </a:br>
            <a:endParaRPr lang="en-US" dirty="0"/>
          </a:p>
        </p:txBody>
      </p:sp>
      <p:sp>
        <p:nvSpPr>
          <p:cNvPr id="3" name="Content Placeholder 2"/>
          <p:cNvSpPr>
            <a:spLocks noGrp="1"/>
          </p:cNvSpPr>
          <p:nvPr>
            <p:ph sz="half" idx="2"/>
          </p:nvPr>
        </p:nvSpPr>
        <p:spPr/>
        <p:txBody>
          <a:bodyPr>
            <a:normAutofit fontScale="85000" lnSpcReduction="10000"/>
          </a:bodyPr>
          <a:lstStyle/>
          <a:p>
            <a:r>
              <a:rPr lang="en-US" dirty="0"/>
              <a:t>You can run Oracle Database in either of the following mutually exclusive configurations:</a:t>
            </a:r>
          </a:p>
          <a:p>
            <a:r>
              <a:rPr lang="en-US" dirty="0"/>
              <a:t>Single-instance configuration</a:t>
            </a:r>
          </a:p>
          <a:p>
            <a:pPr>
              <a:buNone/>
            </a:pPr>
            <a:r>
              <a:rPr lang="en-US" dirty="0" smtClean="0"/>
              <a:t>      A </a:t>
            </a:r>
            <a:r>
              <a:rPr lang="en-US" dirty="0"/>
              <a:t>one-to-one relationship exists between the database and an instance.</a:t>
            </a:r>
          </a:p>
          <a:p>
            <a:r>
              <a:rPr lang="en-US" dirty="0"/>
              <a:t>Oracle Real Application Clusters (Oracle RAC) configuration</a:t>
            </a:r>
          </a:p>
          <a:p>
            <a:pPr>
              <a:buNone/>
            </a:pPr>
            <a:r>
              <a:rPr lang="en-US" dirty="0" smtClean="0"/>
              <a:t>      A </a:t>
            </a:r>
            <a:r>
              <a:rPr lang="en-US" dirty="0"/>
              <a:t>one-to-many relationship exists between the database and instances</a:t>
            </a:r>
          </a:p>
          <a:p>
            <a:endParaRPr lang="en-US" dirty="0"/>
          </a:p>
        </p:txBody>
      </p:sp>
      <p:pic>
        <p:nvPicPr>
          <p:cNvPr id="7" name="Content Placeholder 6" descr="Instance configuration.gif"/>
          <p:cNvPicPr>
            <a:picLocks noGrp="1" noChangeAspect="1"/>
          </p:cNvPicPr>
          <p:nvPr>
            <p:ph sz="quarter" idx="4"/>
          </p:nvPr>
        </p:nvPicPr>
        <p:blipFill>
          <a:blip r:embed="rId2" cstate="print"/>
          <a:stretch>
            <a:fillRect/>
          </a:stretch>
        </p:blipFill>
        <p:spPr>
          <a:xfrm>
            <a:off x="4343400" y="2438400"/>
            <a:ext cx="4800601" cy="3505200"/>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Practical Tasks	</a:t>
            </a:r>
            <a:endParaRPr lang="en-US" dirty="0"/>
          </a:p>
        </p:txBody>
      </p:sp>
      <p:sp>
        <p:nvSpPr>
          <p:cNvPr id="3" name="Content Placeholder 2"/>
          <p:cNvSpPr>
            <a:spLocks noGrp="1"/>
          </p:cNvSpPr>
          <p:nvPr>
            <p:ph idx="1"/>
          </p:nvPr>
        </p:nvSpPr>
        <p:spPr>
          <a:xfrm>
            <a:off x="228600" y="1219200"/>
            <a:ext cx="8686800" cy="5486400"/>
          </a:xfrm>
        </p:spPr>
        <p:txBody>
          <a:bodyPr>
            <a:normAutofit fontScale="92500" lnSpcReduction="10000"/>
          </a:bodyPr>
          <a:lstStyle/>
          <a:p>
            <a:pPr marL="514350" indent="-514350">
              <a:buAutoNum type="arabicParenR"/>
            </a:pPr>
            <a:r>
              <a:rPr lang="en-US" dirty="0" smtClean="0"/>
              <a:t>Query the control file location</a:t>
            </a:r>
          </a:p>
          <a:p>
            <a:pPr marL="514350" indent="-514350">
              <a:buAutoNum type="arabicParenR"/>
            </a:pPr>
            <a:r>
              <a:rPr lang="en-US" dirty="0" smtClean="0"/>
              <a:t>Multiplex the control file into 3 locations</a:t>
            </a:r>
          </a:p>
          <a:p>
            <a:pPr marL="514350" indent="-514350">
              <a:buAutoNum type="arabicParenR"/>
            </a:pPr>
            <a:r>
              <a:rPr lang="en-US" dirty="0" smtClean="0"/>
              <a:t>Query the redo log file and its details</a:t>
            </a:r>
          </a:p>
          <a:p>
            <a:pPr marL="514350" indent="-514350">
              <a:buAutoNum type="arabicParenR"/>
            </a:pPr>
            <a:r>
              <a:rPr lang="en-US" dirty="0" smtClean="0"/>
              <a:t>Add new redo log group by enabling multiplexing</a:t>
            </a:r>
          </a:p>
          <a:p>
            <a:pPr marL="514350" indent="-514350">
              <a:buAutoNum type="arabicParenR"/>
            </a:pPr>
            <a:r>
              <a:rPr lang="en-US" dirty="0" smtClean="0"/>
              <a:t>Add new redo log member in existing redo log group</a:t>
            </a:r>
          </a:p>
          <a:p>
            <a:pPr marL="514350" indent="-514350">
              <a:buAutoNum type="arabicParenR"/>
            </a:pPr>
            <a:r>
              <a:rPr lang="en-US" dirty="0" smtClean="0"/>
              <a:t>Drop redo log member</a:t>
            </a:r>
          </a:p>
          <a:p>
            <a:pPr marL="514350" indent="-514350">
              <a:buAutoNum type="arabicParenR"/>
            </a:pPr>
            <a:r>
              <a:rPr lang="en-US" dirty="0" smtClean="0"/>
              <a:t>Drop redo log group</a:t>
            </a:r>
          </a:p>
          <a:p>
            <a:pPr marL="514350" indent="-514350">
              <a:buAutoNum type="arabicParenR"/>
            </a:pPr>
            <a:r>
              <a:rPr lang="en-US" dirty="0" smtClean="0"/>
              <a:t>Query the archival status</a:t>
            </a:r>
          </a:p>
          <a:p>
            <a:pPr marL="514350" indent="-514350">
              <a:buAutoNum type="arabicParenR"/>
            </a:pPr>
            <a:r>
              <a:rPr lang="en-US" dirty="0" smtClean="0"/>
              <a:t>Enable Archival to new location</a:t>
            </a:r>
          </a:p>
          <a:p>
            <a:pPr marL="514350" indent="-514350">
              <a:buAutoNum type="arabicParenR"/>
            </a:pPr>
            <a:r>
              <a:rPr lang="en-US" dirty="0" smtClean="0"/>
              <a:t>Disable Archival</a:t>
            </a:r>
          </a:p>
          <a:p>
            <a:pPr marL="514350" indent="-514350">
              <a:buAutoNum type="arabicParenR"/>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What is DBMS? Define 2 tier and 3 tier architecture of DBMS (10 marks).</a:t>
            </a:r>
          </a:p>
          <a:p>
            <a:pPr marL="514350" indent="-514350">
              <a:buAutoNum type="arabicParenR"/>
            </a:pPr>
            <a:r>
              <a:rPr lang="en-US" dirty="0" smtClean="0"/>
              <a:t>Define Oracle Database and Oracle Instance (5 marks).</a:t>
            </a:r>
          </a:p>
          <a:p>
            <a:pPr marL="514350" indent="-514350">
              <a:buAutoNum type="arabicParenR"/>
            </a:pPr>
            <a:r>
              <a:rPr lang="en-US" dirty="0" smtClean="0"/>
              <a:t>What are the roles of DBA ? (5 marks)</a:t>
            </a:r>
          </a:p>
          <a:p>
            <a:pPr marL="514350" indent="-514350">
              <a:buAutoNum type="arabicParenR"/>
            </a:pPr>
            <a:r>
              <a:rPr lang="en-US" dirty="0" smtClean="0"/>
              <a:t>What is Control file? Describe multiplexing of </a:t>
            </a:r>
            <a:r>
              <a:rPr lang="en-US" dirty="0" err="1" smtClean="0"/>
              <a:t>controlfile</a:t>
            </a:r>
            <a:r>
              <a:rPr lang="en-US" dirty="0" smtClean="0"/>
              <a:t> in detail. (10 marks)</a:t>
            </a:r>
          </a:p>
          <a:p>
            <a:pPr marL="514350" indent="-514350">
              <a:buAutoNum type="arabicParenR"/>
            </a:pPr>
            <a:r>
              <a:rPr lang="en-US" dirty="0" smtClean="0"/>
              <a:t>What is redo log file ? Describe importance of multiplexing redo log file along with steps. (10 marks)</a:t>
            </a:r>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b="1" dirty="0" smtClean="0"/>
              <a:t>User</a:t>
            </a:r>
          </a:p>
          <a:p>
            <a:pPr lvl="1">
              <a:buNone/>
            </a:pPr>
            <a:r>
              <a:rPr lang="en-US" dirty="0" smtClean="0"/>
              <a:t>   In </a:t>
            </a:r>
            <a:r>
              <a:rPr lang="en-US" dirty="0" smtClean="0"/>
              <a:t>Oracle, users and schemas are essentially the same thing. You can consider that a user is the account you use to connect to a database, and a schema is the set of objects (tables, views, etc.) that belong to that account</a:t>
            </a:r>
            <a:r>
              <a:rPr lang="en-US" dirty="0" smtClean="0"/>
              <a:t>.</a:t>
            </a:r>
          </a:p>
          <a:p>
            <a:r>
              <a:rPr lang="en-US" b="1" dirty="0" smtClean="0"/>
              <a:t>What is user management?</a:t>
            </a:r>
            <a:endParaRPr lang="en-US" dirty="0" smtClean="0"/>
          </a:p>
          <a:p>
            <a:pPr>
              <a:buNone/>
            </a:pPr>
            <a:r>
              <a:rPr lang="en-US" dirty="0" smtClean="0"/>
              <a:t>    User </a:t>
            </a:r>
            <a:r>
              <a:rPr lang="en-US" dirty="0" smtClean="0"/>
              <a:t>management is to create and manage login </a:t>
            </a:r>
            <a:r>
              <a:rPr lang="en-US" dirty="0" smtClean="0"/>
              <a:t>credentials, assign roles and privileges, assign limits, etc. </a:t>
            </a:r>
            <a:r>
              <a:rPr lang="en-US" dirty="0" smtClean="0"/>
              <a:t>for each user. </a:t>
            </a:r>
            <a:endParaRPr lang="en-US" dirty="0" smtClean="0"/>
          </a:p>
          <a:p>
            <a:pPr>
              <a:buNone/>
            </a:pPr>
            <a:endParaRPr lang="en-US" dirty="0" smtClean="0"/>
          </a:p>
          <a:p>
            <a:pPr lvl="1">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04800"/>
            <a:ext cx="8458200" cy="5821363"/>
          </a:xfrm>
        </p:spPr>
        <p:txBody>
          <a:bodyPr/>
          <a:lstStyle/>
          <a:p>
            <a:endParaRPr lang="en-US" dirty="0"/>
          </a:p>
        </p:txBody>
      </p:sp>
      <p:pic>
        <p:nvPicPr>
          <p:cNvPr id="2050" name="Picture 2" descr="C:\Users\Administrator\Desktop\College\usert.png"/>
          <p:cNvPicPr>
            <a:picLocks noChangeAspect="1" noChangeArrowheads="1"/>
          </p:cNvPicPr>
          <p:nvPr/>
        </p:nvPicPr>
        <p:blipFill>
          <a:blip r:embed="rId2" cstate="print"/>
          <a:srcRect/>
          <a:stretch>
            <a:fillRect/>
          </a:stretch>
        </p:blipFill>
        <p:spPr bwMode="auto">
          <a:xfrm>
            <a:off x="380999" y="838200"/>
            <a:ext cx="8305801" cy="47244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1 </a:t>
            </a:r>
            <a:r>
              <a:rPr lang="en-US" b="1" dirty="0" smtClean="0"/>
              <a:t>) Create </a:t>
            </a:r>
            <a:r>
              <a:rPr lang="en-US" b="1" dirty="0" smtClean="0"/>
              <a:t>User</a:t>
            </a:r>
            <a:r>
              <a:rPr lang="en-US" dirty="0" smtClean="0"/>
              <a:t> - We can create new user  by using "Create User" statement -Before executing this statement we must  have "Create user" system privilege -It's a powerful </a:t>
            </a:r>
            <a:r>
              <a:rPr lang="en-US" dirty="0" smtClean="0"/>
              <a:t>privilege, a </a:t>
            </a:r>
            <a:r>
              <a:rPr lang="en-US" dirty="0" smtClean="0"/>
              <a:t>DBA or security administrator is normally have this privilege</a:t>
            </a:r>
          </a:p>
          <a:p>
            <a:pPr>
              <a:buNone/>
            </a:pPr>
            <a:r>
              <a:rPr lang="en-US" dirty="0" smtClean="0"/>
              <a:t>   </a:t>
            </a:r>
            <a:r>
              <a:rPr lang="en-US" dirty="0" err="1" smtClean="0"/>
              <a:t>Eg</a:t>
            </a:r>
            <a:r>
              <a:rPr lang="en-US" dirty="0" smtClean="0"/>
              <a:t>: create </a:t>
            </a:r>
            <a:r>
              <a:rPr lang="en-US" dirty="0" smtClean="0"/>
              <a:t>user ram </a:t>
            </a:r>
            <a:r>
              <a:rPr lang="en-US" dirty="0" smtClean="0"/>
              <a:t>Identified </a:t>
            </a:r>
            <a:r>
              <a:rPr lang="en-US" dirty="0" smtClean="0"/>
              <a:t>by ram</a:t>
            </a:r>
            <a:r>
              <a:rPr lang="en-US" dirty="0" smtClean="0"/>
              <a:t>;</a:t>
            </a:r>
          </a:p>
          <a:p>
            <a:pPr>
              <a:buNone/>
            </a:pPr>
            <a:endParaRPr lang="en-US" dirty="0" smtClean="0"/>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7500" lnSpcReduction="20000"/>
          </a:bodyPr>
          <a:lstStyle/>
          <a:p>
            <a:r>
              <a:rPr lang="en-US" dirty="0" smtClean="0"/>
              <a:t>We can define user default </a:t>
            </a:r>
            <a:r>
              <a:rPr lang="en-US" dirty="0" err="1" smtClean="0"/>
              <a:t>tablespace</a:t>
            </a:r>
            <a:r>
              <a:rPr lang="en-US" dirty="0" smtClean="0"/>
              <a:t>, quota limit and temporary </a:t>
            </a:r>
            <a:r>
              <a:rPr lang="en-US" dirty="0" err="1" smtClean="0"/>
              <a:t>tablespace</a:t>
            </a:r>
            <a:r>
              <a:rPr lang="en-US" dirty="0" smtClean="0"/>
              <a:t> during user creation:</a:t>
            </a:r>
          </a:p>
          <a:p>
            <a:pPr>
              <a:buNone/>
            </a:pPr>
            <a:r>
              <a:rPr lang="en-US" dirty="0" err="1" smtClean="0"/>
              <a:t>Eg</a:t>
            </a:r>
            <a:r>
              <a:rPr lang="en-US" dirty="0" smtClean="0"/>
              <a:t>: create </a:t>
            </a:r>
            <a:r>
              <a:rPr lang="en-US" dirty="0" smtClean="0"/>
              <a:t>user </a:t>
            </a:r>
            <a:r>
              <a:rPr lang="en-US" dirty="0" err="1" smtClean="0"/>
              <a:t>sam</a:t>
            </a:r>
            <a:r>
              <a:rPr lang="en-US" dirty="0" smtClean="0"/>
              <a:t> identified by </a:t>
            </a:r>
            <a:r>
              <a:rPr lang="en-US" dirty="0" err="1" smtClean="0"/>
              <a:t>sam</a:t>
            </a:r>
            <a:endParaRPr lang="en-US" dirty="0" smtClean="0"/>
          </a:p>
          <a:p>
            <a:pPr>
              <a:buNone/>
            </a:pPr>
            <a:r>
              <a:rPr lang="en-US" dirty="0" smtClean="0"/>
              <a:t> </a:t>
            </a:r>
            <a:r>
              <a:rPr lang="en-US" dirty="0" smtClean="0"/>
              <a:t>    </a:t>
            </a:r>
            <a:r>
              <a:rPr lang="en-US" dirty="0" smtClean="0"/>
              <a:t>default </a:t>
            </a:r>
            <a:r>
              <a:rPr lang="en-US" dirty="0" err="1" smtClean="0"/>
              <a:t>tablespace</a:t>
            </a:r>
            <a:r>
              <a:rPr lang="en-US" dirty="0" smtClean="0"/>
              <a:t> </a:t>
            </a:r>
            <a:r>
              <a:rPr lang="en-US" dirty="0" err="1" smtClean="0"/>
              <a:t>zen</a:t>
            </a:r>
            <a:endParaRPr lang="en-US" dirty="0" smtClean="0"/>
          </a:p>
          <a:p>
            <a:pPr>
              <a:buNone/>
            </a:pPr>
            <a:r>
              <a:rPr lang="en-US" dirty="0" smtClean="0"/>
              <a:t> </a:t>
            </a:r>
            <a:r>
              <a:rPr lang="en-US" dirty="0" smtClean="0"/>
              <a:t>    </a:t>
            </a:r>
            <a:r>
              <a:rPr lang="en-US" dirty="0" smtClean="0"/>
              <a:t>quota 20m on </a:t>
            </a:r>
            <a:r>
              <a:rPr lang="en-US" dirty="0" err="1" smtClean="0"/>
              <a:t>zen</a:t>
            </a:r>
            <a:r>
              <a:rPr lang="en-US" dirty="0" smtClean="0"/>
              <a:t>;</a:t>
            </a:r>
          </a:p>
          <a:p>
            <a:pPr>
              <a:buNone/>
            </a:pPr>
            <a:r>
              <a:rPr lang="en-US" b="1" dirty="0" smtClean="0"/>
              <a:t>2) Alter User</a:t>
            </a:r>
            <a:r>
              <a:rPr lang="en-US" dirty="0" smtClean="0"/>
              <a:t> -To change user password and account </a:t>
            </a:r>
            <a:r>
              <a:rPr lang="en-US" dirty="0" smtClean="0"/>
              <a:t>limitations</a:t>
            </a:r>
          </a:p>
          <a:p>
            <a:pPr>
              <a:buNone/>
            </a:pPr>
            <a:r>
              <a:rPr lang="en-US" dirty="0" smtClean="0"/>
              <a:t>alter  user ram identified by </a:t>
            </a:r>
            <a:r>
              <a:rPr lang="en-US" dirty="0" err="1" smtClean="0"/>
              <a:t>reena</a:t>
            </a:r>
            <a:r>
              <a:rPr lang="en-US" dirty="0" smtClean="0"/>
              <a:t>;</a:t>
            </a:r>
          </a:p>
          <a:p>
            <a:r>
              <a:rPr lang="en-US" b="1" dirty="0" smtClean="0"/>
              <a:t> </a:t>
            </a:r>
            <a:r>
              <a:rPr lang="en-US" b="1" dirty="0" err="1" smtClean="0"/>
              <a:t>i</a:t>
            </a:r>
            <a:r>
              <a:rPr lang="en-US" b="1" dirty="0" smtClean="0"/>
              <a:t>) Alter </a:t>
            </a:r>
            <a:r>
              <a:rPr lang="en-US" b="1" dirty="0" smtClean="0"/>
              <a:t>space with limit:</a:t>
            </a:r>
            <a:r>
              <a:rPr lang="en-US" dirty="0" smtClean="0"/>
              <a:t>  </a:t>
            </a:r>
          </a:p>
          <a:p>
            <a:pPr>
              <a:buNone/>
            </a:pPr>
            <a:r>
              <a:rPr lang="en-US" dirty="0" smtClean="0"/>
              <a:t>	alter </a:t>
            </a:r>
            <a:r>
              <a:rPr lang="en-US" dirty="0" smtClean="0"/>
              <a:t>user </a:t>
            </a:r>
            <a:r>
              <a:rPr lang="en-US" dirty="0" err="1" smtClean="0"/>
              <a:t>sam</a:t>
            </a:r>
            <a:r>
              <a:rPr lang="en-US" dirty="0" smtClean="0"/>
              <a:t> quota 25m on </a:t>
            </a:r>
            <a:r>
              <a:rPr lang="en-US" dirty="0" err="1" smtClean="0"/>
              <a:t>zen</a:t>
            </a:r>
            <a:r>
              <a:rPr lang="en-US" dirty="0" smtClean="0"/>
              <a:t>;</a:t>
            </a:r>
          </a:p>
          <a:p>
            <a:pPr>
              <a:buNone/>
            </a:pPr>
            <a:r>
              <a:rPr lang="en-US" dirty="0" smtClean="0"/>
              <a:t>	here the </a:t>
            </a:r>
            <a:r>
              <a:rPr lang="en-US" dirty="0" smtClean="0"/>
              <a:t>user quota </a:t>
            </a:r>
            <a:r>
              <a:rPr lang="en-US" dirty="0" smtClean="0"/>
              <a:t>in </a:t>
            </a:r>
            <a:r>
              <a:rPr lang="en-US" dirty="0" err="1" smtClean="0"/>
              <a:t>zen</a:t>
            </a:r>
            <a:r>
              <a:rPr lang="en-US" dirty="0" smtClean="0"/>
              <a:t> </a:t>
            </a:r>
            <a:r>
              <a:rPr lang="en-US" dirty="0" err="1" smtClean="0"/>
              <a:t>tablepsce</a:t>
            </a:r>
            <a:r>
              <a:rPr lang="en-US" dirty="0" smtClean="0"/>
              <a:t> is changed.</a:t>
            </a:r>
            <a:endParaRPr lang="en-US" dirty="0" smtClean="0"/>
          </a:p>
          <a:p>
            <a:pPr>
              <a:buNone/>
            </a:pPr>
            <a:r>
              <a:rPr lang="en-US" b="1" dirty="0" smtClean="0"/>
              <a:t>	ii) Alter </a:t>
            </a:r>
            <a:r>
              <a:rPr lang="en-US" b="1" dirty="0" smtClean="0"/>
              <a:t>space with  unlimited</a:t>
            </a:r>
            <a:endParaRPr lang="en-US" dirty="0" smtClean="0"/>
          </a:p>
          <a:p>
            <a:pPr>
              <a:buNone/>
            </a:pPr>
            <a:r>
              <a:rPr lang="en-US" dirty="0" smtClean="0"/>
              <a:t>	 alter </a:t>
            </a:r>
            <a:r>
              <a:rPr lang="en-US" dirty="0" smtClean="0"/>
              <a:t>user </a:t>
            </a:r>
            <a:r>
              <a:rPr lang="en-US" dirty="0" err="1" smtClean="0"/>
              <a:t>sam</a:t>
            </a:r>
            <a:r>
              <a:rPr lang="en-US" dirty="0" smtClean="0"/>
              <a:t> quota unlimited on </a:t>
            </a:r>
            <a:r>
              <a:rPr lang="en-US" dirty="0" err="1" smtClean="0"/>
              <a:t>zen</a:t>
            </a:r>
            <a:r>
              <a:rPr lang="en-US" dirty="0" smtClean="0"/>
              <a:t>;	</a:t>
            </a:r>
          </a:p>
          <a:p>
            <a:pPr>
              <a:buNone/>
            </a:pPr>
            <a:r>
              <a:rPr lang="en-US" b="1" dirty="0" smtClean="0"/>
              <a:t>	</a:t>
            </a:r>
            <a:r>
              <a:rPr lang="en-US" b="1" dirty="0" smtClean="0"/>
              <a:t> </a:t>
            </a:r>
            <a:endParaRPr lang="en-US" b="1" dirty="0" smtClean="0"/>
          </a:p>
          <a:p>
            <a:pPr>
              <a:buNone/>
            </a:pPr>
            <a:r>
              <a:rPr lang="en-US" b="1" dirty="0" smtClean="0"/>
              <a:t>	</a:t>
            </a:r>
          </a:p>
          <a:p>
            <a:pPr>
              <a:buNone/>
            </a:pPr>
            <a:endParaRPr lang="en-US" b="1"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pPr>
              <a:buNone/>
            </a:pPr>
            <a:r>
              <a:rPr lang="en-US" b="1" dirty="0" smtClean="0"/>
              <a:t>To View Quota Allocation </a:t>
            </a:r>
            <a:r>
              <a:rPr lang="en-US" dirty="0" smtClean="0"/>
              <a:t> </a:t>
            </a:r>
            <a:r>
              <a:rPr lang="en-US" b="1" dirty="0" smtClean="0"/>
              <a:t>   </a:t>
            </a:r>
            <a:endParaRPr lang="en-US" dirty="0" smtClean="0"/>
          </a:p>
          <a:p>
            <a:pPr>
              <a:buNone/>
            </a:pPr>
            <a:r>
              <a:rPr lang="en-US" b="1" dirty="0" err="1" smtClean="0"/>
              <a:t>i</a:t>
            </a:r>
            <a:r>
              <a:rPr lang="en-US" b="1" dirty="0" smtClean="0"/>
              <a:t>)	DBA </a:t>
            </a:r>
            <a:r>
              <a:rPr lang="en-US" b="1" dirty="0" smtClean="0"/>
              <a:t>Level</a:t>
            </a:r>
            <a:endParaRPr lang="en-US" dirty="0" smtClean="0"/>
          </a:p>
          <a:p>
            <a:pPr>
              <a:buNone/>
            </a:pPr>
            <a:r>
              <a:rPr lang="en-US" dirty="0" smtClean="0"/>
              <a:t>	select </a:t>
            </a:r>
            <a:r>
              <a:rPr lang="en-US" dirty="0" smtClean="0"/>
              <a:t>* from  </a:t>
            </a:r>
            <a:r>
              <a:rPr lang="en-US" dirty="0" err="1" smtClean="0"/>
              <a:t>dba_ts_quotas</a:t>
            </a:r>
            <a:r>
              <a:rPr lang="en-US" dirty="0" smtClean="0"/>
              <a:t>;</a:t>
            </a:r>
          </a:p>
          <a:p>
            <a:pPr>
              <a:buNone/>
            </a:pPr>
            <a:r>
              <a:rPr lang="en-US" b="1" dirty="0" smtClean="0"/>
              <a:t>ii) User </a:t>
            </a:r>
            <a:r>
              <a:rPr lang="en-US" b="1" dirty="0" smtClean="0"/>
              <a:t>Level</a:t>
            </a:r>
            <a:endParaRPr lang="en-US" dirty="0" smtClean="0"/>
          </a:p>
          <a:p>
            <a:pPr>
              <a:buNone/>
            </a:pPr>
            <a:r>
              <a:rPr lang="en-US" dirty="0" smtClean="0"/>
              <a:t>	select </a:t>
            </a:r>
            <a:r>
              <a:rPr lang="en-US" dirty="0" smtClean="0"/>
              <a:t>* from </a:t>
            </a:r>
            <a:r>
              <a:rPr lang="en-US" dirty="0" err="1" smtClean="0"/>
              <a:t>user_ts_quotas</a:t>
            </a:r>
            <a:r>
              <a:rPr lang="en-US" dirty="0" smtClean="0"/>
              <a:t>;</a:t>
            </a:r>
          </a:p>
          <a:p>
            <a:pPr>
              <a:buNone/>
            </a:pPr>
            <a:r>
              <a:rPr lang="en-US" b="1" dirty="0" smtClean="0"/>
              <a:t>To </a:t>
            </a:r>
            <a:r>
              <a:rPr lang="en-US" b="1" dirty="0" smtClean="0"/>
              <a:t>view default </a:t>
            </a:r>
            <a:r>
              <a:rPr lang="en-US" b="1" dirty="0" err="1" smtClean="0"/>
              <a:t>tablespace</a:t>
            </a:r>
            <a:endParaRPr lang="en-US" b="1" dirty="0" smtClean="0"/>
          </a:p>
          <a:p>
            <a:pPr>
              <a:buNone/>
            </a:pPr>
            <a:r>
              <a:rPr lang="en-US" dirty="0" smtClean="0"/>
              <a:t>	SQL</a:t>
            </a:r>
            <a:r>
              <a:rPr lang="en-US" dirty="0" smtClean="0"/>
              <a:t>&gt; </a:t>
            </a:r>
            <a:r>
              <a:rPr lang="en-US" dirty="0" err="1" smtClean="0"/>
              <a:t>col</a:t>
            </a:r>
            <a:r>
              <a:rPr lang="en-US" dirty="0" smtClean="0"/>
              <a:t> </a:t>
            </a:r>
            <a:r>
              <a:rPr lang="en-US" dirty="0" err="1" smtClean="0"/>
              <a:t>property_name</a:t>
            </a:r>
            <a:r>
              <a:rPr lang="en-US" dirty="0" smtClean="0"/>
              <a:t> for a25 </a:t>
            </a:r>
            <a:endParaRPr lang="en-US" dirty="0" smtClean="0"/>
          </a:p>
          <a:p>
            <a:pPr>
              <a:buNone/>
            </a:pPr>
            <a:r>
              <a:rPr lang="en-US" dirty="0" smtClean="0"/>
              <a:t>	</a:t>
            </a:r>
            <a:r>
              <a:rPr lang="en-US" dirty="0" smtClean="0"/>
              <a:t>SQL</a:t>
            </a:r>
            <a:r>
              <a:rPr lang="en-US" dirty="0" smtClean="0"/>
              <a:t>&gt; </a:t>
            </a:r>
            <a:r>
              <a:rPr lang="en-US" dirty="0" err="1" smtClean="0"/>
              <a:t>col</a:t>
            </a:r>
            <a:r>
              <a:rPr lang="en-US" dirty="0" smtClean="0"/>
              <a:t> </a:t>
            </a:r>
            <a:r>
              <a:rPr lang="en-US" dirty="0" err="1" smtClean="0"/>
              <a:t>property_value</a:t>
            </a:r>
            <a:r>
              <a:rPr lang="en-US" dirty="0" smtClean="0"/>
              <a:t> for a28</a:t>
            </a:r>
          </a:p>
          <a:p>
            <a:pPr>
              <a:buNone/>
            </a:pPr>
            <a:r>
              <a:rPr lang="en-US" dirty="0" smtClean="0"/>
              <a:t> 	SQL</a:t>
            </a:r>
            <a:r>
              <a:rPr lang="en-US" dirty="0" smtClean="0"/>
              <a:t>&gt; select </a:t>
            </a:r>
            <a:r>
              <a:rPr lang="en-US" dirty="0" err="1" smtClean="0"/>
              <a:t>property_name,property_value</a:t>
            </a:r>
            <a:r>
              <a:rPr lang="en-US" dirty="0" smtClean="0"/>
              <a:t> from </a:t>
            </a:r>
            <a:r>
              <a:rPr lang="en-US" dirty="0" err="1" smtClean="0"/>
              <a:t>database_properties</a:t>
            </a:r>
            <a:r>
              <a:rPr lang="en-US" dirty="0" smtClean="0"/>
              <a:t>;</a:t>
            </a:r>
          </a:p>
          <a:p>
            <a:pPr>
              <a:buNone/>
            </a:pPr>
            <a:r>
              <a:rPr lang="en-US" b="1" dirty="0" smtClean="0"/>
              <a:t>To </a:t>
            </a:r>
            <a:r>
              <a:rPr lang="en-US" b="1" dirty="0" smtClean="0"/>
              <a:t>view username and passwords</a:t>
            </a:r>
            <a:endParaRPr lang="en-US" dirty="0" smtClean="0"/>
          </a:p>
          <a:p>
            <a:pPr>
              <a:buNone/>
            </a:pPr>
            <a:r>
              <a:rPr lang="en-US" dirty="0" smtClean="0"/>
              <a:t>	select </a:t>
            </a:r>
            <a:r>
              <a:rPr lang="en-US" dirty="0" err="1" smtClean="0"/>
              <a:t>username,password</a:t>
            </a:r>
            <a:r>
              <a:rPr lang="en-US" dirty="0" smtClean="0"/>
              <a:t> from </a:t>
            </a:r>
            <a:r>
              <a:rPr lang="en-US" dirty="0" err="1" smtClean="0"/>
              <a:t>dba_users</a:t>
            </a:r>
            <a:r>
              <a:rPr lang="en-US" dirty="0" smtClean="0"/>
              <a: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20000"/>
          </a:bodyPr>
          <a:lstStyle/>
          <a:p>
            <a:r>
              <a:rPr lang="en-US" dirty="0" smtClean="0"/>
              <a:t>LOCK/UNLOCK USERS;</a:t>
            </a:r>
          </a:p>
          <a:p>
            <a:pPr>
              <a:buNone/>
            </a:pPr>
            <a:r>
              <a:rPr lang="en-US" dirty="0" smtClean="0"/>
              <a:t>	select </a:t>
            </a:r>
            <a:r>
              <a:rPr lang="en-US" dirty="0" err="1" smtClean="0"/>
              <a:t>username,account_status</a:t>
            </a:r>
            <a:endParaRPr lang="en-US" dirty="0" smtClean="0"/>
          </a:p>
          <a:p>
            <a:pPr>
              <a:buNone/>
            </a:pPr>
            <a:r>
              <a:rPr lang="en-US" dirty="0" smtClean="0"/>
              <a:t>	</a:t>
            </a:r>
            <a:r>
              <a:rPr lang="en-US" dirty="0" smtClean="0"/>
              <a:t>from </a:t>
            </a:r>
            <a:r>
              <a:rPr lang="en-US" dirty="0" err="1" smtClean="0"/>
              <a:t>dba_users</a:t>
            </a:r>
            <a:r>
              <a:rPr lang="en-US" dirty="0" smtClean="0"/>
              <a:t>;</a:t>
            </a:r>
          </a:p>
          <a:p>
            <a:pPr>
              <a:buNone/>
            </a:pPr>
            <a:r>
              <a:rPr lang="en-US" dirty="0" smtClean="0"/>
              <a:t>	alter </a:t>
            </a:r>
            <a:r>
              <a:rPr lang="en-US" dirty="0" smtClean="0"/>
              <a:t>user ram identified by ram</a:t>
            </a:r>
            <a:r>
              <a:rPr lang="en-US" dirty="0" smtClean="0"/>
              <a:t>;</a:t>
            </a:r>
          </a:p>
          <a:p>
            <a:pPr>
              <a:buNone/>
            </a:pPr>
            <a:r>
              <a:rPr lang="en-US" dirty="0" smtClean="0"/>
              <a:t> 	alter </a:t>
            </a:r>
            <a:r>
              <a:rPr lang="en-US" dirty="0" smtClean="0"/>
              <a:t>user ram account unlock</a:t>
            </a:r>
            <a:r>
              <a:rPr lang="en-US" dirty="0" smtClean="0"/>
              <a:t>;</a:t>
            </a:r>
          </a:p>
          <a:p>
            <a:pPr>
              <a:buNone/>
            </a:pPr>
            <a:r>
              <a:rPr lang="en-US" dirty="0" smtClean="0"/>
              <a:t>	</a:t>
            </a:r>
            <a:r>
              <a:rPr lang="en-US" dirty="0" smtClean="0"/>
              <a:t>		OR</a:t>
            </a:r>
          </a:p>
          <a:p>
            <a:pPr>
              <a:buNone/>
            </a:pPr>
            <a:r>
              <a:rPr lang="en-US" dirty="0" smtClean="0"/>
              <a:t>alter user ram identified by ram account unlock</a:t>
            </a:r>
            <a:r>
              <a:rPr lang="en-US" dirty="0" smtClean="0"/>
              <a:t>;</a:t>
            </a:r>
          </a:p>
          <a:p>
            <a:pPr>
              <a:buNone/>
            </a:pPr>
            <a:r>
              <a:rPr lang="en-US" b="1" dirty="0" smtClean="0"/>
              <a:t>To </a:t>
            </a:r>
            <a:r>
              <a:rPr lang="en-US" b="1" dirty="0" smtClean="0"/>
              <a:t>lock the user account</a:t>
            </a:r>
            <a:endParaRPr lang="en-US" dirty="0" smtClean="0"/>
          </a:p>
          <a:p>
            <a:pPr>
              <a:buNone/>
            </a:pPr>
            <a:r>
              <a:rPr lang="en-US" b="1" dirty="0" err="1" smtClean="0"/>
              <a:t>i</a:t>
            </a:r>
            <a:r>
              <a:rPr lang="en-US" b="1" dirty="0" smtClean="0"/>
              <a:t>)Lock</a:t>
            </a:r>
            <a:endParaRPr lang="en-US" dirty="0" smtClean="0"/>
          </a:p>
          <a:p>
            <a:pPr>
              <a:buNone/>
            </a:pPr>
            <a:r>
              <a:rPr lang="en-US" dirty="0" smtClean="0"/>
              <a:t>	alter </a:t>
            </a:r>
            <a:r>
              <a:rPr lang="en-US" dirty="0" smtClean="0"/>
              <a:t>user ram password expire account lock</a:t>
            </a:r>
            <a:r>
              <a:rPr lang="en-US" dirty="0" smtClean="0"/>
              <a:t>;</a:t>
            </a:r>
          </a:p>
          <a:p>
            <a:pPr>
              <a:buNone/>
            </a:pPr>
            <a:r>
              <a:rPr lang="en-US" b="1" dirty="0" smtClean="0"/>
              <a:t>ii)Lock </a:t>
            </a:r>
            <a:r>
              <a:rPr lang="en-US" b="1" dirty="0" smtClean="0"/>
              <a:t>separation</a:t>
            </a:r>
            <a:endParaRPr lang="en-US" dirty="0" smtClean="0"/>
          </a:p>
          <a:p>
            <a:pPr>
              <a:buNone/>
            </a:pPr>
            <a:r>
              <a:rPr lang="en-US" dirty="0" smtClean="0"/>
              <a:t>	alter </a:t>
            </a:r>
            <a:r>
              <a:rPr lang="en-US" dirty="0" smtClean="0"/>
              <a:t>user ram password expire; </a:t>
            </a:r>
          </a:p>
          <a:p>
            <a:pPr>
              <a:buNone/>
            </a:pPr>
            <a:r>
              <a:rPr lang="en-US" dirty="0" smtClean="0"/>
              <a:t>	alter </a:t>
            </a:r>
            <a:r>
              <a:rPr lang="en-US" dirty="0" smtClean="0"/>
              <a:t>user ram account lock;</a:t>
            </a:r>
            <a:endParaRPr 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buNone/>
            </a:pPr>
            <a:r>
              <a:rPr lang="en-US" b="1" dirty="0" smtClean="0"/>
              <a:t>3) DROP USER</a:t>
            </a:r>
          </a:p>
          <a:p>
            <a:pPr>
              <a:buNone/>
            </a:pPr>
            <a:r>
              <a:rPr lang="en-US" dirty="0" smtClean="0"/>
              <a:t> </a:t>
            </a:r>
            <a:r>
              <a:rPr lang="en-US" dirty="0" smtClean="0"/>
              <a:t>   Initiate DROP command to drop the user. </a:t>
            </a:r>
            <a:endParaRPr lang="en-US" dirty="0" smtClean="0"/>
          </a:p>
          <a:p>
            <a:pPr>
              <a:buNone/>
            </a:pPr>
            <a:r>
              <a:rPr lang="en-US" dirty="0" smtClean="0"/>
              <a:t>    </a:t>
            </a:r>
            <a:r>
              <a:rPr lang="en-US" dirty="0" err="1" smtClean="0"/>
              <a:t>eg</a:t>
            </a:r>
            <a:r>
              <a:rPr lang="en-US" dirty="0" smtClean="0"/>
              <a:t>: drop user </a:t>
            </a:r>
            <a:r>
              <a:rPr lang="en-US" dirty="0" err="1" smtClean="0"/>
              <a:t>tt</a:t>
            </a:r>
            <a:r>
              <a:rPr lang="en-US" dirty="0" smtClean="0"/>
              <a:t>;</a:t>
            </a:r>
          </a:p>
          <a:p>
            <a:pPr>
              <a:buNone/>
            </a:pPr>
            <a:r>
              <a:rPr lang="en-US" dirty="0" smtClean="0"/>
              <a:t> </a:t>
            </a:r>
            <a:r>
              <a:rPr lang="en-US" dirty="0" smtClean="0"/>
              <a:t>   If </a:t>
            </a:r>
            <a:r>
              <a:rPr lang="en-US" dirty="0" err="1" smtClean="0"/>
              <a:t>tt</a:t>
            </a:r>
            <a:r>
              <a:rPr lang="en-US" dirty="0" smtClean="0"/>
              <a:t> user owns object then we must user CASCADE command to drop user.</a:t>
            </a:r>
          </a:p>
          <a:p>
            <a:pPr>
              <a:buNone/>
            </a:pPr>
            <a:r>
              <a:rPr lang="en-US" dirty="0" smtClean="0"/>
              <a:t> </a:t>
            </a:r>
            <a:r>
              <a:rPr lang="en-US" dirty="0" smtClean="0"/>
              <a:t>   </a:t>
            </a:r>
            <a:r>
              <a:rPr lang="en-US" dirty="0" err="1" smtClean="0"/>
              <a:t>eg</a:t>
            </a:r>
            <a:r>
              <a:rPr lang="en-US" dirty="0" smtClean="0"/>
              <a:t>: drop user </a:t>
            </a:r>
            <a:r>
              <a:rPr lang="en-US" dirty="0" err="1" smtClean="0"/>
              <a:t>tt</a:t>
            </a:r>
            <a:r>
              <a:rPr lang="en-US" dirty="0" smtClean="0"/>
              <a:t> cascade;</a:t>
            </a:r>
          </a:p>
          <a:p>
            <a:pPr>
              <a:buNone/>
            </a:pPr>
            <a:r>
              <a:rPr lang="en-US" dirty="0" smtClean="0"/>
              <a:t>	</a:t>
            </a:r>
          </a:p>
          <a:p>
            <a:pPr>
              <a:buNone/>
            </a:pPr>
            <a:r>
              <a:rPr lang="en-US" dirty="0" smtClean="0"/>
              <a:t>	</a:t>
            </a:r>
            <a:r>
              <a:rPr lang="en-US" dirty="0" smtClean="0"/>
              <a:t>The CASCADE command is used to drop the user along will all the objects and attributes associated to that user.</a:t>
            </a:r>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a:bodyPr>
          <a:lstStyle/>
          <a:p>
            <a:pPr>
              <a:buNone/>
            </a:pPr>
            <a:r>
              <a:rPr lang="en-US" b="1" dirty="0" smtClean="0"/>
              <a:t>What </a:t>
            </a:r>
            <a:r>
              <a:rPr lang="en-US" b="1" dirty="0" smtClean="0"/>
              <a:t>is privilege / User privilege?</a:t>
            </a:r>
            <a:endParaRPr lang="en-US" dirty="0" smtClean="0"/>
          </a:p>
          <a:p>
            <a:pPr>
              <a:buNone/>
            </a:pPr>
            <a:r>
              <a:rPr lang="en-US" dirty="0" smtClean="0"/>
              <a:t>- Privilege is nothing but to give users  access rights  for that particular objects  in oracle</a:t>
            </a:r>
          </a:p>
          <a:p>
            <a:pPr>
              <a:buNone/>
            </a:pPr>
            <a:r>
              <a:rPr lang="en-US" dirty="0" smtClean="0"/>
              <a:t>- Privileges are  granted or revoked </a:t>
            </a:r>
            <a:r>
              <a:rPr lang="en-US" dirty="0" smtClean="0"/>
              <a:t>by </a:t>
            </a:r>
            <a:r>
              <a:rPr lang="en-US" dirty="0" smtClean="0"/>
              <a:t>the instance administrator user</a:t>
            </a:r>
          </a:p>
          <a:p>
            <a:pPr>
              <a:buNone/>
            </a:pPr>
            <a:r>
              <a:rPr lang="en-US" dirty="0" smtClean="0"/>
              <a:t>- A user </a:t>
            </a:r>
            <a:r>
              <a:rPr lang="en-US" b="1" dirty="0" smtClean="0"/>
              <a:t>privilege</a:t>
            </a:r>
            <a:r>
              <a:rPr lang="en-US" dirty="0" smtClean="0"/>
              <a:t> is a right to execute a particular type of SQL statement, or a right to access another user's </a:t>
            </a:r>
            <a:r>
              <a:rPr lang="en-US" dirty="0" smtClean="0"/>
              <a:t>object</a:t>
            </a:r>
            <a:r>
              <a:rPr lang="en-US" dirty="0" smtClean="0"/>
              <a:t> </a:t>
            </a:r>
          </a:p>
          <a:p>
            <a:pPr>
              <a:buNone/>
            </a:pPr>
            <a:r>
              <a:rPr lang="en-US" b="1" dirty="0" smtClean="0"/>
              <a:t>Types of </a:t>
            </a:r>
            <a:r>
              <a:rPr lang="en-US" b="1" dirty="0" smtClean="0"/>
              <a:t>Privileges</a:t>
            </a:r>
          </a:p>
          <a:p>
            <a:pPr marL="514350" indent="-514350">
              <a:buAutoNum type="arabicParenR"/>
            </a:pPr>
            <a:r>
              <a:rPr lang="en-US" b="1" dirty="0" smtClean="0"/>
              <a:t>SYSTEM Privileges</a:t>
            </a:r>
          </a:p>
          <a:p>
            <a:pPr marL="514350" indent="-514350">
              <a:buAutoNum type="arabicParenR"/>
            </a:pPr>
            <a:r>
              <a:rPr lang="en-US" b="1" dirty="0" smtClean="0"/>
              <a:t>Object Privileges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dirty="0" smtClean="0"/>
              <a:t>Oracle Database and DBMS</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An Oracle </a:t>
            </a:r>
            <a:r>
              <a:rPr lang="en-US" b="1" dirty="0" smtClean="0"/>
              <a:t>database</a:t>
            </a:r>
            <a:r>
              <a:rPr lang="en-US" dirty="0" smtClean="0"/>
              <a:t> is a collection of data treated as a unit. The purpose of a database is to store and retrieve related information. It is a set of physical files on disk created by the CREATE DATABASE statement.</a:t>
            </a:r>
          </a:p>
          <a:p>
            <a:r>
              <a:rPr lang="en-US" dirty="0" smtClean="0"/>
              <a:t>A </a:t>
            </a:r>
            <a:r>
              <a:rPr lang="en-US" dirty="0"/>
              <a:t>database management system (DBMS) is system software for creating and </a:t>
            </a:r>
            <a:r>
              <a:rPr lang="en-US" dirty="0" smtClean="0"/>
              <a:t>managing databases. </a:t>
            </a:r>
            <a:r>
              <a:rPr lang="en-US" dirty="0"/>
              <a:t>The DBMS provides users and programmers with a systematic way to create, retrieve, update and </a:t>
            </a:r>
            <a:r>
              <a:rPr lang="en-US" dirty="0" smtClean="0"/>
              <a:t>manage data.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629400"/>
          </a:xfrm>
        </p:spPr>
        <p:txBody>
          <a:bodyPr>
            <a:normAutofit fontScale="85000" lnSpcReduction="10000"/>
          </a:bodyPr>
          <a:lstStyle/>
          <a:p>
            <a:pPr marL="514350" indent="-514350">
              <a:buAutoNum type="arabicParenR"/>
            </a:pPr>
            <a:r>
              <a:rPr lang="en-US" dirty="0" smtClean="0"/>
              <a:t>SYSTEM Privileges</a:t>
            </a:r>
          </a:p>
          <a:p>
            <a:pPr marL="514350" indent="-514350">
              <a:buNone/>
            </a:pPr>
            <a:r>
              <a:rPr lang="en-US" dirty="0" smtClean="0"/>
              <a:t>	</a:t>
            </a:r>
            <a:r>
              <a:rPr lang="en-US" dirty="0" smtClean="0"/>
              <a:t> A system privilege is the right to perform a particular action, or to perform an action on any schema objects of a particular type. For example, the privileges to create </a:t>
            </a:r>
            <a:r>
              <a:rPr lang="en-US" dirty="0" err="1" smtClean="0"/>
              <a:t>tablespaces</a:t>
            </a:r>
            <a:r>
              <a:rPr lang="en-US" dirty="0" smtClean="0"/>
              <a:t> and to delete the rows of any table in a database are system privileges. There are over 60 distinct system privileges.</a:t>
            </a:r>
            <a:endParaRPr lang="en-US" dirty="0" smtClean="0"/>
          </a:p>
          <a:p>
            <a:pPr marL="514350" indent="-514350">
              <a:buNone/>
            </a:pPr>
            <a:r>
              <a:rPr lang="en-US" dirty="0" smtClean="0"/>
              <a:t>	examples:</a:t>
            </a:r>
          </a:p>
          <a:p>
            <a:pPr marL="514350" indent="-514350">
              <a:buNone/>
            </a:pPr>
            <a:r>
              <a:rPr lang="en-US" dirty="0" smtClean="0"/>
              <a:t>	</a:t>
            </a:r>
            <a:r>
              <a:rPr lang="en-US" dirty="0" smtClean="0"/>
              <a:t>CREATE TABLE</a:t>
            </a:r>
            <a:br>
              <a:rPr lang="en-US" dirty="0" smtClean="0"/>
            </a:br>
            <a:r>
              <a:rPr lang="en-US" dirty="0" smtClean="0"/>
              <a:t>CREATE CLUSTER</a:t>
            </a:r>
            <a:br>
              <a:rPr lang="en-US" dirty="0" smtClean="0"/>
            </a:br>
            <a:r>
              <a:rPr lang="en-US" dirty="0" smtClean="0"/>
              <a:t>CREATE TRIGGER</a:t>
            </a:r>
            <a:r>
              <a:rPr lang="en-US" dirty="0" smtClean="0"/>
              <a:t/>
            </a:r>
            <a:br>
              <a:rPr lang="en-US" dirty="0" smtClean="0"/>
            </a:br>
            <a:r>
              <a:rPr lang="en-US" dirty="0" smtClean="0"/>
              <a:t>CREATE OPERATOR</a:t>
            </a:r>
            <a:br>
              <a:rPr lang="en-US" dirty="0" smtClean="0"/>
            </a:br>
            <a:r>
              <a:rPr lang="en-US" dirty="0" smtClean="0"/>
              <a:t>CREATE SEQUENCE</a:t>
            </a:r>
            <a:br>
              <a:rPr lang="en-US" dirty="0" smtClean="0"/>
            </a:br>
            <a:r>
              <a:rPr lang="en-US" dirty="0" smtClean="0"/>
              <a:t>CREATE </a:t>
            </a:r>
            <a:r>
              <a:rPr lang="en-US" dirty="0" smtClean="0"/>
              <a:t>INDEX</a:t>
            </a:r>
            <a:r>
              <a:rPr lang="en-US" dirty="0" smtClean="0"/>
              <a:t/>
            </a:r>
            <a:br>
              <a:rPr lang="en-US" dirty="0" smtClean="0"/>
            </a:br>
            <a:r>
              <a:rPr lang="en-US" dirty="0" smtClean="0"/>
              <a:t>CREATE </a:t>
            </a:r>
            <a:r>
              <a:rPr lang="en-US" dirty="0" smtClean="0"/>
              <a:t>PROCEDURE</a:t>
            </a:r>
          </a:p>
          <a:p>
            <a:pPr marL="514350" indent="-514350">
              <a:buNone/>
            </a:pPr>
            <a:r>
              <a:rPr lang="en-US" dirty="0" smtClean="0"/>
              <a:t>	</a:t>
            </a:r>
            <a:r>
              <a:rPr lang="en-US" dirty="0" smtClean="0"/>
              <a:t>etc..</a:t>
            </a: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10000"/>
          </a:bodyPr>
          <a:lstStyle/>
          <a:p>
            <a:r>
              <a:rPr lang="en-US" b="1" dirty="0" smtClean="0"/>
              <a:t>Who Can Grant or Revoke System Privileges?</a:t>
            </a:r>
          </a:p>
          <a:p>
            <a:pPr>
              <a:buNone/>
            </a:pPr>
            <a:r>
              <a:rPr lang="en-US" dirty="0" smtClean="0"/>
              <a:t>	Only </a:t>
            </a:r>
            <a:r>
              <a:rPr lang="en-US" dirty="0" smtClean="0"/>
              <a:t>users who have been granted a specific system privilege with the ADMIN OPTION or users with the system privileges GRANT ANY PRIVILEGE or GRANT ANY OBJECT PRIVILEGE can grant or revoke system privileges to other users</a:t>
            </a:r>
            <a:r>
              <a:rPr lang="en-US" dirty="0" smtClean="0"/>
              <a:t>.</a:t>
            </a:r>
          </a:p>
          <a:p>
            <a:pPr>
              <a:buNone/>
            </a:pPr>
            <a:endParaRPr lang="en-US" dirty="0" smtClean="0"/>
          </a:p>
          <a:p>
            <a:pPr>
              <a:buNone/>
            </a:pPr>
            <a:r>
              <a:rPr lang="en-US" b="1" dirty="0" smtClean="0"/>
              <a:t>2) Schema </a:t>
            </a:r>
            <a:r>
              <a:rPr lang="en-US" b="1" dirty="0" smtClean="0"/>
              <a:t>Object Privileges</a:t>
            </a:r>
          </a:p>
          <a:p>
            <a:pPr>
              <a:buNone/>
            </a:pPr>
            <a:r>
              <a:rPr lang="en-US" dirty="0" smtClean="0"/>
              <a:t>	A</a:t>
            </a:r>
            <a:r>
              <a:rPr lang="en-US" dirty="0" smtClean="0"/>
              <a:t> </a:t>
            </a:r>
            <a:r>
              <a:rPr lang="en-US" b="1" dirty="0" smtClean="0"/>
              <a:t>schema</a:t>
            </a:r>
            <a:r>
              <a:rPr lang="en-US" dirty="0" smtClean="0"/>
              <a:t> </a:t>
            </a:r>
            <a:r>
              <a:rPr lang="en-US" b="1" dirty="0" smtClean="0"/>
              <a:t>object privilege</a:t>
            </a:r>
            <a:r>
              <a:rPr lang="en-US" dirty="0" smtClean="0"/>
              <a:t> is a privilege or right to perform a particular action on a specific schema </a:t>
            </a:r>
            <a:r>
              <a:rPr lang="en-US" dirty="0" smtClean="0"/>
              <a:t>objects: Table, View, Sequence, Procedure, Function, Package, etc.</a:t>
            </a:r>
          </a:p>
          <a:p>
            <a:pPr>
              <a:buNone/>
            </a:pPr>
            <a:endParaRPr lang="en-US" dirty="0" smtClean="0"/>
          </a:p>
          <a:p>
            <a:pPr>
              <a:buNone/>
            </a:pPr>
            <a:endParaRPr lang="en-US" dirty="0" smtClean="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477000"/>
          </a:xfrm>
        </p:spPr>
        <p:txBody>
          <a:bodyPr>
            <a:normAutofit fontScale="85000" lnSpcReduction="20000"/>
          </a:bodyPr>
          <a:lstStyle/>
          <a:p>
            <a:pPr>
              <a:buNone/>
            </a:pPr>
            <a:r>
              <a:rPr lang="en-US" b="1" dirty="0" smtClean="0"/>
              <a:t>Object Privileges could be :</a:t>
            </a:r>
          </a:p>
          <a:p>
            <a:r>
              <a:rPr lang="en-US" dirty="0" smtClean="0"/>
              <a:t>SELECT               Privilege to perform SELECT statements on </a:t>
            </a:r>
            <a:r>
              <a:rPr lang="en-US" dirty="0" smtClean="0"/>
              <a:t>		         the </a:t>
            </a:r>
            <a:r>
              <a:rPr lang="en-US" dirty="0" smtClean="0"/>
              <a:t>table.</a:t>
            </a:r>
          </a:p>
          <a:p>
            <a:r>
              <a:rPr lang="en-US" dirty="0" smtClean="0"/>
              <a:t>INSERT                Privilege to perform INSERT statements </a:t>
            </a:r>
            <a:r>
              <a:rPr lang="en-US" dirty="0" smtClean="0"/>
              <a:t>			         on </a:t>
            </a:r>
            <a:r>
              <a:rPr lang="en-US" dirty="0" smtClean="0"/>
              <a:t>the table.</a:t>
            </a:r>
          </a:p>
          <a:p>
            <a:r>
              <a:rPr lang="en-US" dirty="0" smtClean="0"/>
              <a:t>UPDATE              </a:t>
            </a:r>
            <a:r>
              <a:rPr lang="en-US" dirty="0" smtClean="0"/>
              <a:t>Privilege </a:t>
            </a:r>
            <a:r>
              <a:rPr lang="en-US" dirty="0" smtClean="0"/>
              <a:t>to perform UPDATE statements </a:t>
            </a:r>
            <a:r>
              <a:rPr lang="en-US" dirty="0" smtClean="0"/>
              <a:t>		         	         on </a:t>
            </a:r>
            <a:r>
              <a:rPr lang="en-US" dirty="0" smtClean="0"/>
              <a:t>the table.</a:t>
            </a:r>
          </a:p>
          <a:p>
            <a:r>
              <a:rPr lang="en-US" dirty="0" smtClean="0"/>
              <a:t>DELETE               </a:t>
            </a:r>
            <a:r>
              <a:rPr lang="en-US" dirty="0" smtClean="0"/>
              <a:t>Privilege </a:t>
            </a:r>
            <a:r>
              <a:rPr lang="en-US" dirty="0" smtClean="0"/>
              <a:t>to perform DELETE statements </a:t>
            </a:r>
            <a:r>
              <a:rPr lang="en-US" dirty="0" smtClean="0"/>
              <a:t>			         on </a:t>
            </a:r>
            <a:r>
              <a:rPr lang="en-US" dirty="0" smtClean="0"/>
              <a:t>the table.</a:t>
            </a:r>
          </a:p>
          <a:p>
            <a:r>
              <a:rPr lang="en-US" dirty="0" smtClean="0"/>
              <a:t>REFERENCES     </a:t>
            </a:r>
            <a:r>
              <a:rPr lang="en-US" dirty="0" smtClean="0"/>
              <a:t>Privilege </a:t>
            </a:r>
            <a:r>
              <a:rPr lang="en-US" dirty="0" smtClean="0"/>
              <a:t>to create a constraint that refers </a:t>
            </a:r>
            <a:r>
              <a:rPr lang="en-US" dirty="0" smtClean="0"/>
              <a:t>		         to </a:t>
            </a:r>
            <a:r>
              <a:rPr lang="en-US" dirty="0" smtClean="0"/>
              <a:t>the table.</a:t>
            </a:r>
          </a:p>
          <a:p>
            <a:r>
              <a:rPr lang="en-US" dirty="0" smtClean="0"/>
              <a:t>ALTER                 </a:t>
            </a:r>
            <a:r>
              <a:rPr lang="en-US" dirty="0" smtClean="0"/>
              <a:t>Privilege </a:t>
            </a:r>
            <a:r>
              <a:rPr lang="en-US" dirty="0" smtClean="0"/>
              <a:t>to perform ALTER TABLE </a:t>
            </a:r>
            <a:r>
              <a:rPr lang="en-US" dirty="0" smtClean="0"/>
              <a:t>				         statements </a:t>
            </a:r>
            <a:r>
              <a:rPr lang="en-US" dirty="0" smtClean="0"/>
              <a:t>to change the table definition.</a:t>
            </a:r>
          </a:p>
          <a:p>
            <a:r>
              <a:rPr lang="en-US" dirty="0" smtClean="0"/>
              <a:t>INDEX                 </a:t>
            </a:r>
            <a:r>
              <a:rPr lang="en-US" dirty="0" smtClean="0"/>
              <a:t>Privilege </a:t>
            </a:r>
            <a:r>
              <a:rPr lang="en-US" dirty="0" smtClean="0"/>
              <a:t>to create an index on the table </a:t>
            </a:r>
            <a:r>
              <a:rPr lang="en-US" dirty="0" smtClean="0"/>
              <a:t>			         with </a:t>
            </a:r>
            <a:r>
              <a:rPr lang="en-US" dirty="0" smtClean="0"/>
              <a:t>the create index statement.</a:t>
            </a:r>
          </a:p>
          <a:p>
            <a:r>
              <a:rPr lang="en-US" dirty="0" smtClean="0"/>
              <a:t>ALL                       </a:t>
            </a:r>
            <a:r>
              <a:rPr lang="en-US" dirty="0" err="1" smtClean="0"/>
              <a:t>All</a:t>
            </a:r>
            <a:r>
              <a:rPr lang="en-US" dirty="0" smtClean="0"/>
              <a:t> privileges on table.   </a:t>
            </a:r>
            <a:r>
              <a:rPr lang="en-US" b="1" dirty="0" smtClean="0"/>
              <a:t> </a:t>
            </a:r>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248400"/>
          </a:xfrm>
        </p:spPr>
        <p:txBody>
          <a:bodyPr/>
          <a:lstStyle/>
          <a:p>
            <a:pPr>
              <a:buNone/>
            </a:pPr>
            <a:r>
              <a:rPr lang="en-US" b="1" dirty="0" smtClean="0"/>
              <a:t>Views of object </a:t>
            </a:r>
            <a:r>
              <a:rPr lang="en-US" b="1" dirty="0" err="1" smtClean="0"/>
              <a:t>privs</a:t>
            </a:r>
            <a:endParaRPr lang="en-US" dirty="0" smtClean="0"/>
          </a:p>
          <a:p>
            <a:pPr>
              <a:buNone/>
            </a:pPr>
            <a:r>
              <a:rPr lang="en-US" dirty="0" smtClean="0"/>
              <a:t>1)USER_TAB_PRIVS</a:t>
            </a:r>
          </a:p>
          <a:p>
            <a:pPr>
              <a:buNone/>
            </a:pPr>
            <a:r>
              <a:rPr lang="en-US" dirty="0" smtClean="0"/>
              <a:t>2)ALL_TAB_PRIVS</a:t>
            </a:r>
          </a:p>
          <a:p>
            <a:pPr>
              <a:buNone/>
            </a:pPr>
            <a:r>
              <a:rPr lang="en-US" dirty="0" smtClean="0"/>
              <a:t>3)ROLE_TAB_PRIVS</a:t>
            </a:r>
          </a:p>
          <a:p>
            <a:pPr>
              <a:buNone/>
            </a:pPr>
            <a:r>
              <a:rPr lang="en-US" dirty="0" smtClean="0"/>
              <a:t>4)DBA_TAB_PRIVS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r>
              <a:rPr lang="en-US" b="1" dirty="0" smtClean="0"/>
              <a:t>Roles</a:t>
            </a:r>
          </a:p>
          <a:p>
            <a:pPr>
              <a:buNone/>
            </a:pPr>
            <a:r>
              <a:rPr lang="en-US" dirty="0" smtClean="0"/>
              <a:t>- Role is a set of privileges  that can be granted to users or to other roles</a:t>
            </a:r>
          </a:p>
          <a:p>
            <a:pPr>
              <a:buFontTx/>
              <a:buChar char="-"/>
            </a:pPr>
            <a:r>
              <a:rPr lang="en-US" dirty="0" smtClean="0"/>
              <a:t>We </a:t>
            </a:r>
            <a:r>
              <a:rPr lang="en-US" dirty="0" smtClean="0"/>
              <a:t>can add privileges to roles and then  grant the role to a user</a:t>
            </a:r>
            <a:r>
              <a:rPr lang="en-US" dirty="0" smtClean="0"/>
              <a:t>.</a:t>
            </a:r>
            <a:endParaRPr lang="en-US" dirty="0" smtClean="0"/>
          </a:p>
          <a:p>
            <a:pPr>
              <a:buNone/>
            </a:pPr>
            <a:r>
              <a:rPr lang="en-US" b="1" dirty="0" smtClean="0"/>
              <a:t>Views </a:t>
            </a:r>
            <a:r>
              <a:rPr lang="en-US" b="1" dirty="0" smtClean="0"/>
              <a:t>of roles</a:t>
            </a:r>
            <a:endParaRPr lang="en-US" dirty="0" smtClean="0"/>
          </a:p>
          <a:p>
            <a:pPr>
              <a:buNone/>
            </a:pPr>
            <a:r>
              <a:rPr lang="en-US" dirty="0" smtClean="0"/>
              <a:t>1) USER_ROLE_PRIVS</a:t>
            </a:r>
          </a:p>
          <a:p>
            <a:pPr>
              <a:buNone/>
            </a:pPr>
            <a:r>
              <a:rPr lang="en-US" dirty="0" smtClean="0"/>
              <a:t>2)ALL_ROLE_PRIVS</a:t>
            </a:r>
          </a:p>
          <a:p>
            <a:pPr>
              <a:buNone/>
            </a:pPr>
            <a:r>
              <a:rPr lang="en-US" dirty="0" smtClean="0"/>
              <a:t>3)ROLE_ROLE_PRIVS</a:t>
            </a:r>
          </a:p>
          <a:p>
            <a:pPr>
              <a:buNone/>
            </a:pPr>
            <a:r>
              <a:rPr lang="en-US" dirty="0" smtClean="0"/>
              <a:t>4)DBA_ROLE_PRIVS</a:t>
            </a:r>
          </a:p>
          <a:p>
            <a:pPr>
              <a:buNone/>
            </a:pPr>
            <a:endParaRPr lang="en-US" dirty="0" smtClean="0"/>
          </a:p>
          <a:p>
            <a:pPr>
              <a:buNone/>
            </a:pPr>
            <a:r>
              <a:rPr lang="en-US" dirty="0" smtClean="0"/>
              <a:t>Creating Role:</a:t>
            </a:r>
          </a:p>
          <a:p>
            <a:pPr>
              <a:buNone/>
            </a:pPr>
            <a:r>
              <a:rPr lang="en-US" dirty="0" smtClean="0"/>
              <a:t>Syntax:</a:t>
            </a:r>
          </a:p>
          <a:p>
            <a:pPr>
              <a:buNone/>
            </a:pPr>
            <a:r>
              <a:rPr lang="en-US" dirty="0" smtClean="0"/>
              <a:t>create </a:t>
            </a:r>
            <a:r>
              <a:rPr lang="en-US" dirty="0" smtClean="0"/>
              <a:t>role </a:t>
            </a:r>
            <a:r>
              <a:rPr lang="en-US" dirty="0" smtClean="0"/>
              <a:t>&lt;</a:t>
            </a:r>
            <a:r>
              <a:rPr lang="en-US" dirty="0" err="1" smtClean="0"/>
              <a:t>role_name</a:t>
            </a:r>
            <a:r>
              <a:rPr lang="en-US" dirty="0" smtClean="0"/>
              <a:t>&gt;;</a:t>
            </a:r>
          </a:p>
          <a:p>
            <a:pPr>
              <a:buNone/>
            </a:pPr>
            <a:r>
              <a:rPr lang="en-US" dirty="0" smtClean="0"/>
              <a:t>Example: </a:t>
            </a:r>
          </a:p>
          <a:p>
            <a:pPr>
              <a:buNone/>
            </a:pPr>
            <a:r>
              <a:rPr lang="en-US" dirty="0" smtClean="0"/>
              <a:t>Create role manager;</a:t>
            </a:r>
          </a:p>
          <a:p>
            <a:pPr>
              <a:buNone/>
            </a:pPr>
            <a:endParaRPr lang="en-US" dirty="0" smtClean="0"/>
          </a:p>
          <a:p>
            <a:pPr>
              <a:buNone/>
            </a:pP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smtClean="0"/>
              <a:t>- Grant </a:t>
            </a:r>
            <a:r>
              <a:rPr lang="en-US" dirty="0" smtClean="0"/>
              <a:t>Privileges to </a:t>
            </a:r>
            <a:r>
              <a:rPr lang="en-US" dirty="0" smtClean="0"/>
              <a:t>role</a:t>
            </a:r>
            <a:r>
              <a:rPr lang="en-US" dirty="0" smtClean="0"/>
              <a:t>:</a:t>
            </a:r>
          </a:p>
          <a:p>
            <a:pPr>
              <a:buNone/>
            </a:pPr>
            <a:r>
              <a:rPr lang="en-US" dirty="0" smtClean="0"/>
              <a:t>	</a:t>
            </a:r>
            <a:r>
              <a:rPr lang="en-US" dirty="0" err="1" smtClean="0"/>
              <a:t>sql</a:t>
            </a:r>
            <a:r>
              <a:rPr lang="en-US" dirty="0" smtClean="0"/>
              <a:t>&gt; grant </a:t>
            </a:r>
            <a:r>
              <a:rPr lang="en-US" dirty="0" smtClean="0"/>
              <a:t>create table, create view to </a:t>
            </a:r>
            <a:r>
              <a:rPr lang="en-US" dirty="0" smtClean="0"/>
              <a:t> 		  manager;</a:t>
            </a:r>
          </a:p>
          <a:p>
            <a:pPr>
              <a:buFontTx/>
              <a:buChar char="-"/>
            </a:pPr>
            <a:r>
              <a:rPr lang="en-US" dirty="0" smtClean="0"/>
              <a:t>Assign role to role:</a:t>
            </a:r>
          </a:p>
          <a:p>
            <a:pPr>
              <a:buNone/>
            </a:pPr>
            <a:r>
              <a:rPr lang="en-US" dirty="0" smtClean="0"/>
              <a:t> </a:t>
            </a:r>
            <a:r>
              <a:rPr lang="en-US" dirty="0" err="1" smtClean="0"/>
              <a:t>sql</a:t>
            </a:r>
            <a:r>
              <a:rPr lang="en-US" dirty="0" smtClean="0"/>
              <a:t>&gt;create role account;</a:t>
            </a:r>
          </a:p>
          <a:p>
            <a:pPr>
              <a:buNone/>
            </a:pPr>
            <a:r>
              <a:rPr lang="en-US" dirty="0" smtClean="0"/>
              <a:t> </a:t>
            </a:r>
            <a:r>
              <a:rPr lang="en-US" dirty="0" err="1" smtClean="0"/>
              <a:t>sql</a:t>
            </a:r>
            <a:r>
              <a:rPr lang="en-US" dirty="0" smtClean="0"/>
              <a:t>&gt; grant manager to account;</a:t>
            </a:r>
          </a:p>
          <a:p>
            <a:pPr>
              <a:buNone/>
            </a:pPr>
            <a:r>
              <a:rPr lang="en-US" b="1" dirty="0" smtClean="0"/>
              <a:t>Drop </a:t>
            </a:r>
            <a:r>
              <a:rPr lang="en-US" b="1" dirty="0" smtClean="0"/>
              <a:t>roles</a:t>
            </a:r>
          </a:p>
          <a:p>
            <a:r>
              <a:rPr lang="en-US" dirty="0" smtClean="0"/>
              <a:t>logon on sys user  and drop the roles</a:t>
            </a:r>
          </a:p>
          <a:p>
            <a:pPr>
              <a:buNone/>
            </a:pPr>
            <a:r>
              <a:rPr lang="en-US" dirty="0" smtClean="0"/>
              <a:t>SQL&gt; drop role manager</a:t>
            </a:r>
            <a:r>
              <a:rPr lang="en-US" dirty="0" smtClean="0"/>
              <a:t>;</a:t>
            </a:r>
          </a:p>
          <a:p>
            <a:pPr>
              <a:buNone/>
            </a:pPr>
            <a:r>
              <a:rPr lang="en-US" dirty="0" smtClean="0"/>
              <a:t>SQL&gt; drop role </a:t>
            </a:r>
            <a:r>
              <a:rPr lang="en-US" dirty="0" smtClean="0"/>
              <a:t>account;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abstraction and independence</a:t>
            </a:r>
          </a:p>
          <a:p>
            <a:r>
              <a:rPr lang="en-US" dirty="0" smtClean="0"/>
              <a:t>Data security</a:t>
            </a:r>
          </a:p>
          <a:p>
            <a:r>
              <a:rPr lang="en-US" dirty="0" smtClean="0"/>
              <a:t>A locking mechanism for concurrent access</a:t>
            </a:r>
          </a:p>
          <a:p>
            <a:r>
              <a:rPr lang="en-US" dirty="0" smtClean="0"/>
              <a:t>An efficient handler to balance the needs of multiple applications using the same data</a:t>
            </a:r>
          </a:p>
          <a:p>
            <a:r>
              <a:rPr lang="en-US" dirty="0" smtClean="0"/>
              <a:t>The ability to swiftly recover from crashes and errors, including </a:t>
            </a:r>
            <a:r>
              <a:rPr lang="en-US" dirty="0" err="1" smtClean="0"/>
              <a:t>restartability</a:t>
            </a:r>
            <a:r>
              <a:rPr lang="en-US" dirty="0" smtClean="0"/>
              <a:t> and recoverability</a:t>
            </a:r>
          </a:p>
          <a:p>
            <a:r>
              <a:rPr lang="en-US" dirty="0" smtClean="0"/>
              <a:t>Robust data integrity capabilities</a:t>
            </a:r>
          </a:p>
          <a:p>
            <a:r>
              <a:rPr lang="en-US" dirty="0" smtClean="0"/>
              <a:t>Logging and auditing of activity</a:t>
            </a:r>
          </a:p>
          <a:p>
            <a:r>
              <a:rPr lang="en-US" dirty="0" smtClean="0"/>
              <a:t>Simple access using a standard application programming interface (API)</a:t>
            </a:r>
          </a:p>
          <a:p>
            <a:r>
              <a:rPr lang="en-US" dirty="0" smtClean="0"/>
              <a:t>Uniform administration procedures for data</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tabase Architecture.jpg"/>
          <p:cNvPicPr>
            <a:picLocks noChangeAspect="1"/>
          </p:cNvPicPr>
          <p:nvPr/>
        </p:nvPicPr>
        <p:blipFill>
          <a:blip r:embed="rId2" cstate="print"/>
          <a:stretch>
            <a:fillRect/>
          </a:stretch>
        </p:blipFill>
        <p:spPr>
          <a:xfrm>
            <a:off x="304800" y="533400"/>
            <a:ext cx="8458200" cy="5562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2822</Words>
  <Application>Microsoft Office PowerPoint</Application>
  <PresentationFormat>On-screen Show (4:3)</PresentationFormat>
  <Paragraphs>534</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SAROJ ARYAL</vt:lpstr>
      <vt:lpstr>ORACLE DATABASE SERVER</vt:lpstr>
      <vt:lpstr>Oracle Instance and Database</vt:lpstr>
      <vt:lpstr>Database Instance Structure </vt:lpstr>
      <vt:lpstr>Oracle Client </vt:lpstr>
      <vt:lpstr>  Database Instance Configurations   </vt:lpstr>
      <vt:lpstr>Oracle Database and DBMS</vt:lpstr>
      <vt:lpstr>Advantages of DBMS</vt:lpstr>
      <vt:lpstr>Slide 9</vt:lpstr>
      <vt:lpstr>Slide 10</vt:lpstr>
      <vt:lpstr>Slide 11</vt:lpstr>
      <vt:lpstr>Slide 12</vt:lpstr>
      <vt:lpstr>Slide 13</vt:lpstr>
      <vt:lpstr>Slide 14</vt:lpstr>
      <vt:lpstr>Data Independence</vt:lpstr>
      <vt:lpstr>DBA Roles and Responsibilities</vt:lpstr>
      <vt:lpstr>Slide 17</vt:lpstr>
      <vt:lpstr>Slide 18</vt:lpstr>
      <vt:lpstr>Slide 19</vt:lpstr>
      <vt:lpstr>SQL*Plus Overview</vt:lpstr>
      <vt:lpstr>Operators </vt:lpstr>
      <vt:lpstr>Slide 22</vt:lpstr>
      <vt:lpstr>Slide 23</vt:lpstr>
      <vt:lpstr>Slide 24</vt:lpstr>
      <vt:lpstr>Logical Operators: NOT, AND, OR </vt:lpstr>
      <vt:lpstr>Slide 26</vt:lpstr>
      <vt:lpstr>Producing Readable Output with SQL*Plus</vt:lpstr>
      <vt:lpstr>Slide 28</vt:lpstr>
      <vt:lpstr>Slide 29</vt:lpstr>
      <vt:lpstr>Slide 30</vt:lpstr>
      <vt:lpstr>Slide 31</vt:lpstr>
      <vt:lpstr>Slide 32</vt:lpstr>
      <vt:lpstr>Slide 33</vt:lpstr>
      <vt:lpstr>Data types in Oracle </vt:lpstr>
      <vt:lpstr>Slide 35</vt:lpstr>
      <vt:lpstr>Slide 36</vt:lpstr>
      <vt:lpstr>Control Files</vt:lpstr>
      <vt:lpstr>Slide 38</vt:lpstr>
      <vt:lpstr>Multiplexed Control Files </vt:lpstr>
      <vt:lpstr>Slide 40</vt:lpstr>
      <vt:lpstr>Slide 41</vt:lpstr>
      <vt:lpstr>Using OMF to Manage Control Files </vt:lpstr>
      <vt:lpstr>Querying Control File Information </vt:lpstr>
      <vt:lpstr>Manually Creating Control File</vt:lpstr>
      <vt:lpstr>Redo Log Files </vt:lpstr>
      <vt:lpstr>Slide 46</vt:lpstr>
      <vt:lpstr>Log Switch Operations </vt:lpstr>
      <vt:lpstr>Multiplexing Redo Log Files </vt:lpstr>
      <vt:lpstr>Slide 49</vt:lpstr>
      <vt:lpstr>Creating New Groups </vt:lpstr>
      <vt:lpstr>Slide 51</vt:lpstr>
      <vt:lpstr>Slide 52</vt:lpstr>
      <vt:lpstr>Log status </vt:lpstr>
      <vt:lpstr>Archive Log Files </vt:lpstr>
      <vt:lpstr>Slide 55</vt:lpstr>
      <vt:lpstr>Slide 56</vt:lpstr>
      <vt:lpstr>Slide 57</vt:lpstr>
      <vt:lpstr>Slide 58</vt:lpstr>
      <vt:lpstr>Slide 59</vt:lpstr>
      <vt:lpstr>Practical Tasks </vt:lpstr>
      <vt:lpstr>Slide 61</vt:lpstr>
      <vt:lpstr>Chapter 3 </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SAROJ ARYAL</dc:title>
  <dc:creator>Administrator</dc:creator>
  <cp:lastModifiedBy>Administrator</cp:lastModifiedBy>
  <cp:revision>145</cp:revision>
  <dcterms:created xsi:type="dcterms:W3CDTF">2019-02-16T07:47:06Z</dcterms:created>
  <dcterms:modified xsi:type="dcterms:W3CDTF">2019-03-16T15:31:17Z</dcterms:modified>
</cp:coreProperties>
</file>