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94" r:id="rId4"/>
    <p:sldId id="295" r:id="rId5"/>
    <p:sldId id="296" r:id="rId6"/>
    <p:sldId id="297" r:id="rId7"/>
    <p:sldId id="299" r:id="rId8"/>
    <p:sldId id="300" r:id="rId9"/>
    <p:sldId id="301" r:id="rId10"/>
    <p:sldId id="303" r:id="rId11"/>
    <p:sldId id="304" r:id="rId12"/>
    <p:sldId id="302" r:id="rId13"/>
    <p:sldId id="305" r:id="rId14"/>
    <p:sldId id="306" r:id="rId15"/>
    <p:sldId id="307" r:id="rId16"/>
    <p:sldId id="308" r:id="rId17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24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ACAC-C45D-4218-B19F-A7D203BD249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8A3A-4C18-49CC-9A5A-9A6159AE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8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ACAC-C45D-4218-B19F-A7D203BD249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8A3A-4C18-49CC-9A5A-9A6159AE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8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ACAC-C45D-4218-B19F-A7D203BD249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8A3A-4C18-49CC-9A5A-9A6159AE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5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ACAC-C45D-4218-B19F-A7D203BD249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8A3A-4C18-49CC-9A5A-9A6159AEB25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3234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ACAC-C45D-4218-B19F-A7D203BD249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8A3A-4C18-49CC-9A5A-9A6159AE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89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ACAC-C45D-4218-B19F-A7D203BD249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8A3A-4C18-49CC-9A5A-9A6159AE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31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ACAC-C45D-4218-B19F-A7D203BD249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8A3A-4C18-49CC-9A5A-9A6159AE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82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ACAC-C45D-4218-B19F-A7D203BD249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8A3A-4C18-49CC-9A5A-9A6159AE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06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ACAC-C45D-4218-B19F-A7D203BD249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8A3A-4C18-49CC-9A5A-9A6159AE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1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ACAC-C45D-4218-B19F-A7D203BD249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8A3A-4C18-49CC-9A5A-9A6159AE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6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ACAC-C45D-4218-B19F-A7D203BD249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8A3A-4C18-49CC-9A5A-9A6159AE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0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ACAC-C45D-4218-B19F-A7D203BD249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8A3A-4C18-49CC-9A5A-9A6159AE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4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ACAC-C45D-4218-B19F-A7D203BD249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8A3A-4C18-49CC-9A5A-9A6159AE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8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ACAC-C45D-4218-B19F-A7D203BD249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8A3A-4C18-49CC-9A5A-9A6159AE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ACAC-C45D-4218-B19F-A7D203BD249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8A3A-4C18-49CC-9A5A-9A6159AE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3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ACAC-C45D-4218-B19F-A7D203BD249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8A3A-4C18-49CC-9A5A-9A6159AE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3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ACAC-C45D-4218-B19F-A7D203BD249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8A3A-4C18-49CC-9A5A-9A6159AE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9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F41ACAC-C45D-4218-B19F-A7D203BD249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C8A3A-4C18-49CC-9A5A-9A6159AE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47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840" y="2438400"/>
            <a:ext cx="7464582" cy="4267200"/>
          </a:xfrm>
          <a:prstGeom prst="rect">
            <a:avLst/>
          </a:prstGeom>
        </p:spPr>
        <p:txBody>
          <a:bodyPr wrap="square" lIns="0" tIns="28987" rIns="0" bIns="0" rtlCol="0">
            <a:noAutofit/>
          </a:bodyPr>
          <a:lstStyle/>
          <a:p>
            <a:pPr marL="12700">
              <a:lnSpc>
                <a:spcPts val="4565"/>
              </a:lnSpc>
            </a:pPr>
            <a:r>
              <a:rPr lang="en-US" sz="4400" spc="189" dirty="0" smtClean="0">
                <a:latin typeface="Times New Roman"/>
                <a:cs typeface="Times New Roman"/>
              </a:rPr>
              <a:t>     </a:t>
            </a:r>
            <a:r>
              <a:rPr lang="en-US" sz="4800" spc="189" dirty="0" smtClean="0">
                <a:latin typeface="Times New Roman"/>
                <a:cs typeface="Times New Roman"/>
              </a:rPr>
              <a:t>Internet Domain And </a:t>
            </a:r>
          </a:p>
          <a:p>
            <a:pPr marL="12700">
              <a:lnSpc>
                <a:spcPts val="4565"/>
              </a:lnSpc>
            </a:pPr>
            <a:r>
              <a:rPr lang="en-US" sz="4800" spc="189" dirty="0" smtClean="0">
                <a:latin typeface="Times New Roman"/>
                <a:cs typeface="Times New Roman"/>
              </a:rPr>
              <a:t>     Domain Name System</a:t>
            </a:r>
          </a:p>
          <a:p>
            <a:pPr marL="12700">
              <a:lnSpc>
                <a:spcPts val="4565"/>
              </a:lnSpc>
            </a:pPr>
            <a:endParaRPr lang="en-US" sz="4800" spc="189" dirty="0" smtClean="0">
              <a:latin typeface="Times New Roman"/>
              <a:cs typeface="Times New Roman"/>
            </a:endParaRPr>
          </a:p>
          <a:p>
            <a:pPr marL="12700">
              <a:lnSpc>
                <a:spcPts val="4565"/>
              </a:lnSpc>
            </a:pPr>
            <a:r>
              <a:rPr lang="en-US" sz="4800" spc="189" dirty="0" smtClean="0">
                <a:latin typeface="Times New Roman"/>
                <a:cs typeface="Times New Roman"/>
              </a:rPr>
              <a:t>		             </a:t>
            </a:r>
            <a:r>
              <a:rPr lang="en-US" sz="2400" spc="189" dirty="0" smtClean="0">
                <a:latin typeface="Times New Roman"/>
                <a:cs typeface="Times New Roman"/>
              </a:rPr>
              <a:t>Presented by :Rupak Poudyal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81000" y="3581400"/>
            <a:ext cx="8382000" cy="304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8840" y="347979"/>
            <a:ext cx="7396903" cy="3221776"/>
          </a:xfrm>
          <a:prstGeom prst="rect">
            <a:avLst/>
          </a:prstGeom>
        </p:spPr>
        <p:txBody>
          <a:bodyPr wrap="square" lIns="0" tIns="28575" rIns="0" bIns="0" rtlCol="0">
            <a:noAutofit/>
          </a:bodyPr>
          <a:lstStyle/>
          <a:p>
            <a:pPr marL="1333499" marR="42064">
              <a:lnSpc>
                <a:spcPts val="4500"/>
              </a:lnSpc>
            </a:pPr>
            <a:r>
              <a:rPr sz="4400" spc="0" dirty="0" smtClean="0">
                <a:latin typeface="Calibri"/>
                <a:cs typeface="Calibri"/>
              </a:rPr>
              <a:t>Domain Name Space</a:t>
            </a:r>
            <a:endParaRPr sz="4400" dirty="0">
              <a:latin typeface="Calibri"/>
              <a:cs typeface="Calibri"/>
            </a:endParaRPr>
          </a:p>
          <a:p>
            <a:pPr marL="12700" marR="244475">
              <a:lnSpc>
                <a:spcPct val="100041"/>
              </a:lnSpc>
              <a:spcBef>
                <a:spcPts val="861"/>
              </a:spcBef>
            </a:pPr>
            <a:r>
              <a:rPr sz="2500" spc="-3" dirty="0" smtClean="0">
                <a:latin typeface="Times New Roman"/>
                <a:cs typeface="Times New Roman"/>
              </a:rPr>
              <a:t>When we have hierarchical name space, a domain name space</a:t>
            </a:r>
            <a:r>
              <a:rPr sz="2500" spc="-3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3" dirty="0" smtClean="0">
                <a:latin typeface="Times New Roman"/>
                <a:cs typeface="Times New Roman"/>
              </a:rPr>
              <a:t>to be designed.</a:t>
            </a: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41"/>
              </a:lnSpc>
              <a:spcBef>
                <a:spcPts val="623"/>
              </a:spcBef>
            </a:pPr>
            <a:r>
              <a:rPr sz="2500" spc="-4" dirty="0" smtClean="0">
                <a:latin typeface="Times New Roman"/>
                <a:cs typeface="Times New Roman"/>
              </a:rPr>
              <a:t>I</a:t>
            </a:r>
            <a:r>
              <a:rPr sz="2500" spc="0" dirty="0" smtClean="0">
                <a:latin typeface="Times New Roman"/>
                <a:cs typeface="Times New Roman"/>
              </a:rPr>
              <a:t>n</a:t>
            </a:r>
            <a:r>
              <a:rPr sz="2500" spc="-4" dirty="0" smtClean="0">
                <a:latin typeface="Times New Roman"/>
                <a:cs typeface="Times New Roman"/>
              </a:rPr>
              <a:t> t</a:t>
            </a:r>
            <a:r>
              <a:rPr sz="2500" spc="0" dirty="0" smtClean="0">
                <a:latin typeface="Times New Roman"/>
                <a:cs typeface="Times New Roman"/>
              </a:rPr>
              <a:t>hat </a:t>
            </a:r>
            <a:r>
              <a:rPr sz="2500" spc="-4" dirty="0" smtClean="0">
                <a:latin typeface="Times New Roman"/>
                <a:cs typeface="Times New Roman"/>
              </a:rPr>
              <a:t>tr</a:t>
            </a:r>
            <a:r>
              <a:rPr sz="2500" spc="0" dirty="0" smtClean="0">
                <a:latin typeface="Times New Roman"/>
                <a:cs typeface="Times New Roman"/>
              </a:rPr>
              <a:t>ee</a:t>
            </a:r>
            <a:r>
              <a:rPr sz="2500" spc="-4" dirty="0" smtClean="0">
                <a:latin typeface="Times New Roman"/>
                <a:cs typeface="Times New Roman"/>
              </a:rPr>
              <a:t> </a:t>
            </a:r>
            <a:r>
              <a:rPr sz="2500" spc="0" dirty="0" smtClean="0">
                <a:latin typeface="Times New Roman"/>
                <a:cs typeface="Times New Roman"/>
              </a:rPr>
              <a:t>n</a:t>
            </a:r>
            <a:r>
              <a:rPr sz="2500" spc="-9" dirty="0" smtClean="0">
                <a:latin typeface="Times New Roman"/>
                <a:cs typeface="Times New Roman"/>
              </a:rPr>
              <a:t>a</a:t>
            </a:r>
            <a:r>
              <a:rPr sz="2500" spc="-25" dirty="0" smtClean="0">
                <a:latin typeface="Times New Roman"/>
                <a:cs typeface="Times New Roman"/>
              </a:rPr>
              <a:t>m</a:t>
            </a:r>
            <a:r>
              <a:rPr sz="2500" spc="0" dirty="0" smtClean="0">
                <a:latin typeface="Times New Roman"/>
                <a:cs typeface="Times New Roman"/>
              </a:rPr>
              <a:t>es</a:t>
            </a:r>
            <a:r>
              <a:rPr sz="2500" spc="-9" dirty="0" smtClean="0">
                <a:solidFill>
                  <a:srgbClr val="E36B09"/>
                </a:solidFill>
                <a:latin typeface="Times New Roman"/>
                <a:cs typeface="Times New Roman"/>
              </a:rPr>
              <a:t> </a:t>
            </a:r>
            <a:r>
              <a:rPr sz="2500" spc="0" dirty="0" smtClean="0">
                <a:latin typeface="Times New Roman"/>
                <a:cs typeface="Times New Roman"/>
              </a:rPr>
              <a:t>a</a:t>
            </a:r>
            <a:r>
              <a:rPr sz="2500" spc="-4" dirty="0" smtClean="0">
                <a:latin typeface="Times New Roman"/>
                <a:cs typeface="Times New Roman"/>
              </a:rPr>
              <a:t>r</a:t>
            </a:r>
            <a:r>
              <a:rPr sz="2500" spc="0" dirty="0" smtClean="0">
                <a:latin typeface="Times New Roman"/>
                <a:cs typeface="Times New Roman"/>
              </a:rPr>
              <a:t>e</a:t>
            </a:r>
            <a:r>
              <a:rPr sz="2500" spc="-14" dirty="0" smtClean="0">
                <a:latin typeface="Times New Roman"/>
                <a:cs typeface="Times New Roman"/>
              </a:rPr>
              <a:t> </a:t>
            </a:r>
            <a:r>
              <a:rPr sz="2500" spc="0" dirty="0" smtClean="0">
                <a:latin typeface="Times New Roman"/>
                <a:cs typeface="Times New Roman"/>
              </a:rPr>
              <a:t>d</a:t>
            </a:r>
            <a:r>
              <a:rPr sz="2500" spc="-9" dirty="0" smtClean="0">
                <a:latin typeface="Times New Roman"/>
                <a:cs typeface="Times New Roman"/>
              </a:rPr>
              <a:t>e</a:t>
            </a:r>
            <a:r>
              <a:rPr sz="2500" spc="-4" dirty="0" smtClean="0">
                <a:latin typeface="Times New Roman"/>
                <a:cs typeface="Times New Roman"/>
              </a:rPr>
              <a:t>f</a:t>
            </a:r>
            <a:r>
              <a:rPr sz="2500" spc="4" dirty="0" smtClean="0">
                <a:latin typeface="Times New Roman"/>
                <a:cs typeface="Times New Roman"/>
              </a:rPr>
              <a:t>i</a:t>
            </a:r>
            <a:r>
              <a:rPr sz="2500" spc="0" dirty="0" smtClean="0">
                <a:latin typeface="Times New Roman"/>
                <a:cs typeface="Times New Roman"/>
              </a:rPr>
              <a:t>n</a:t>
            </a:r>
            <a:r>
              <a:rPr sz="2500" spc="-9" dirty="0" smtClean="0">
                <a:latin typeface="Times New Roman"/>
                <a:cs typeface="Times New Roman"/>
              </a:rPr>
              <a:t>e</a:t>
            </a:r>
            <a:r>
              <a:rPr sz="2500" spc="0" dirty="0" smtClean="0">
                <a:latin typeface="Times New Roman"/>
                <a:cs typeface="Times New Roman"/>
              </a:rPr>
              <a:t>d </a:t>
            </a:r>
            <a:r>
              <a:rPr sz="2500" spc="4" dirty="0" smtClean="0">
                <a:latin typeface="Times New Roman"/>
                <a:cs typeface="Times New Roman"/>
              </a:rPr>
              <a:t>i</a:t>
            </a:r>
            <a:r>
              <a:rPr sz="2500" spc="0" dirty="0" smtClean="0">
                <a:latin typeface="Times New Roman"/>
                <a:cs typeface="Times New Roman"/>
              </a:rPr>
              <a:t>n </a:t>
            </a:r>
            <a:r>
              <a:rPr sz="2500" spc="-9" dirty="0" smtClean="0">
                <a:latin typeface="Times New Roman"/>
                <a:cs typeface="Times New Roman"/>
              </a:rPr>
              <a:t>a</a:t>
            </a:r>
            <a:r>
              <a:rPr sz="2500" spc="0" dirty="0" smtClean="0">
                <a:latin typeface="Times New Roman"/>
                <a:cs typeface="Times New Roman"/>
              </a:rPr>
              <a:t>n</a:t>
            </a:r>
            <a:r>
              <a:rPr sz="2500" spc="9" dirty="0" smtClean="0">
                <a:latin typeface="Times New Roman"/>
                <a:cs typeface="Times New Roman"/>
              </a:rPr>
              <a:t> </a:t>
            </a:r>
            <a:r>
              <a:rPr sz="2500" spc="4" dirty="0" smtClean="0">
                <a:latin typeface="Times New Roman"/>
                <a:cs typeface="Times New Roman"/>
              </a:rPr>
              <a:t>i</a:t>
            </a:r>
            <a:r>
              <a:rPr sz="2500" spc="-9" dirty="0" smtClean="0">
                <a:latin typeface="Times New Roman"/>
                <a:cs typeface="Times New Roman"/>
              </a:rPr>
              <a:t>n</a:t>
            </a:r>
            <a:r>
              <a:rPr sz="2500" spc="0" dirty="0" smtClean="0">
                <a:latin typeface="Times New Roman"/>
                <a:cs typeface="Times New Roman"/>
              </a:rPr>
              <a:t>ve</a:t>
            </a:r>
            <a:r>
              <a:rPr sz="2500" spc="-14" dirty="0" smtClean="0">
                <a:latin typeface="Times New Roman"/>
                <a:cs typeface="Times New Roman"/>
              </a:rPr>
              <a:t>r</a:t>
            </a:r>
            <a:r>
              <a:rPr sz="2500" spc="4" dirty="0" smtClean="0">
                <a:latin typeface="Times New Roman"/>
                <a:cs typeface="Times New Roman"/>
              </a:rPr>
              <a:t>t</a:t>
            </a:r>
            <a:r>
              <a:rPr sz="2500" spc="-9" dirty="0" smtClean="0">
                <a:latin typeface="Times New Roman"/>
                <a:cs typeface="Times New Roman"/>
              </a:rPr>
              <a:t>e</a:t>
            </a:r>
            <a:r>
              <a:rPr sz="2500" spc="0" dirty="0" smtClean="0">
                <a:latin typeface="Times New Roman"/>
                <a:cs typeface="Times New Roman"/>
              </a:rPr>
              <a:t>d</a:t>
            </a:r>
            <a:r>
              <a:rPr sz="2500" spc="-4" dirty="0" smtClean="0">
                <a:latin typeface="Times New Roman"/>
                <a:cs typeface="Times New Roman"/>
              </a:rPr>
              <a:t>-</a:t>
            </a:r>
            <a:r>
              <a:rPr sz="2500" spc="4" dirty="0" smtClean="0">
                <a:latin typeface="Times New Roman"/>
                <a:cs typeface="Times New Roman"/>
              </a:rPr>
              <a:t>t</a:t>
            </a:r>
            <a:r>
              <a:rPr sz="2500" spc="-14" dirty="0" smtClean="0">
                <a:latin typeface="Times New Roman"/>
                <a:cs typeface="Times New Roman"/>
              </a:rPr>
              <a:t>r</a:t>
            </a:r>
            <a:r>
              <a:rPr sz="2500" spc="0" dirty="0" smtClean="0">
                <a:latin typeface="Times New Roman"/>
                <a:cs typeface="Times New Roman"/>
              </a:rPr>
              <a:t>ee </a:t>
            </a:r>
            <a:r>
              <a:rPr sz="2500" spc="-4" dirty="0" smtClean="0">
                <a:latin typeface="Times New Roman"/>
                <a:cs typeface="Times New Roman"/>
              </a:rPr>
              <a:t>w</a:t>
            </a:r>
            <a:r>
              <a:rPr sz="2500" spc="4" dirty="0" smtClean="0">
                <a:latin typeface="Times New Roman"/>
                <a:cs typeface="Times New Roman"/>
              </a:rPr>
              <a:t>it</a:t>
            </a:r>
            <a:r>
              <a:rPr sz="2500" spc="0" dirty="0" smtClean="0">
                <a:latin typeface="Times New Roman"/>
                <a:cs typeface="Times New Roman"/>
              </a:rPr>
              <a:t>h</a:t>
            </a:r>
            <a:r>
              <a:rPr sz="2500" spc="-9" dirty="0" smtClean="0">
                <a:latin typeface="Times New Roman"/>
                <a:cs typeface="Times New Roman"/>
              </a:rPr>
              <a:t> </a:t>
            </a:r>
            <a:r>
              <a:rPr sz="2500" spc="0" dirty="0" smtClean="0">
                <a:latin typeface="Times New Roman"/>
                <a:cs typeface="Times New Roman"/>
              </a:rPr>
              <a:t>o</a:t>
            </a:r>
            <a:r>
              <a:rPr sz="2500" spc="-9" dirty="0" smtClean="0">
                <a:latin typeface="Times New Roman"/>
                <a:cs typeface="Times New Roman"/>
              </a:rPr>
              <a:t>n</a:t>
            </a:r>
            <a:r>
              <a:rPr sz="2500" spc="0" dirty="0" smtClean="0">
                <a:latin typeface="Times New Roman"/>
                <a:cs typeface="Times New Roman"/>
              </a:rPr>
              <a:t>e </a:t>
            </a:r>
            <a:r>
              <a:rPr sz="2500" spc="-4" dirty="0" smtClean="0">
                <a:latin typeface="Times New Roman"/>
                <a:cs typeface="Times New Roman"/>
              </a:rPr>
              <a:t>r</a:t>
            </a:r>
            <a:r>
              <a:rPr sz="2500" spc="-9" dirty="0" smtClean="0">
                <a:latin typeface="Times New Roman"/>
                <a:cs typeface="Times New Roman"/>
              </a:rPr>
              <a:t>o</a:t>
            </a:r>
            <a:r>
              <a:rPr sz="2500" spc="0" dirty="0" smtClean="0">
                <a:latin typeface="Times New Roman"/>
                <a:cs typeface="Times New Roman"/>
              </a:rPr>
              <a:t>ot at </a:t>
            </a:r>
            <a:r>
              <a:rPr sz="2500" spc="-4" dirty="0" smtClean="0">
                <a:latin typeface="Times New Roman"/>
                <a:cs typeface="Times New Roman"/>
              </a:rPr>
              <a:t>t</a:t>
            </a:r>
            <a:r>
              <a:rPr sz="2500" spc="0" dirty="0" smtClean="0">
                <a:latin typeface="Times New Roman"/>
                <a:cs typeface="Times New Roman"/>
              </a:rPr>
              <a:t>he </a:t>
            </a:r>
            <a:r>
              <a:rPr sz="2500" spc="4" dirty="0" smtClean="0">
                <a:latin typeface="Times New Roman"/>
                <a:cs typeface="Times New Roman"/>
              </a:rPr>
              <a:t>t</a:t>
            </a:r>
            <a:r>
              <a:rPr sz="2500" spc="-9" dirty="0" smtClean="0">
                <a:latin typeface="Times New Roman"/>
                <a:cs typeface="Times New Roman"/>
              </a:rPr>
              <a:t>o</a:t>
            </a:r>
            <a:r>
              <a:rPr sz="2500" spc="0" dirty="0" smtClean="0">
                <a:latin typeface="Times New Roman"/>
                <a:cs typeface="Times New Roman"/>
              </a:rPr>
              <a:t>p.</a:t>
            </a:r>
            <a:endParaRPr sz="2500" dirty="0">
              <a:latin typeface="Times New Roman"/>
              <a:cs typeface="Times New Roman"/>
            </a:endParaRPr>
          </a:p>
          <a:p>
            <a:pPr marL="12700" marR="2987944">
              <a:lnSpc>
                <a:spcPts val="3620"/>
              </a:lnSpc>
              <a:spcBef>
                <a:spcPts val="241"/>
              </a:spcBef>
            </a:pPr>
            <a:r>
              <a:rPr sz="2500" spc="-1" dirty="0" smtClean="0">
                <a:latin typeface="Times New Roman"/>
                <a:cs typeface="Times New Roman"/>
              </a:rPr>
              <a:t>The tree can have only 128 levels. Level 0(root) to level127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066065"/>
            <a:ext cx="184181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r>
              <a:rPr sz="2500" dirty="0" smtClean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906805"/>
            <a:ext cx="184181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r>
              <a:rPr sz="2500" dirty="0" smtClean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2747545"/>
            <a:ext cx="184181" cy="802639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r>
              <a:rPr sz="2500" dirty="0" smtClean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12"/>
              </a:spcBef>
            </a:pPr>
            <a:r>
              <a:rPr sz="2500" dirty="0" smtClean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0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78840" y="347979"/>
            <a:ext cx="4306445" cy="1461556"/>
          </a:xfrm>
          <a:prstGeom prst="rect">
            <a:avLst/>
          </a:prstGeom>
        </p:spPr>
        <p:txBody>
          <a:bodyPr wrap="square" lIns="0" tIns="28575" rIns="0" bIns="0" rtlCol="0">
            <a:noAutofit/>
          </a:bodyPr>
          <a:lstStyle/>
          <a:p>
            <a:pPr marR="12700" algn="r">
              <a:lnSpc>
                <a:spcPts val="4500"/>
              </a:lnSpc>
            </a:pPr>
            <a:r>
              <a:rPr sz="4400" dirty="0" smtClean="0">
                <a:latin typeface="Calibri"/>
                <a:cs typeface="Calibri"/>
              </a:rPr>
              <a:t>Label</a:t>
            </a:r>
            <a:endParaRPr sz="4400" dirty="0">
              <a:latin typeface="Calibri"/>
              <a:cs typeface="Calibri"/>
            </a:endParaRPr>
          </a:p>
          <a:p>
            <a:pPr marL="12700" marR="72111">
              <a:lnSpc>
                <a:spcPct val="100041"/>
              </a:lnSpc>
              <a:spcBef>
                <a:spcPts val="861"/>
              </a:spcBef>
            </a:pPr>
            <a:r>
              <a:rPr sz="2500" spc="-3" dirty="0" smtClean="0">
                <a:latin typeface="Times New Roman"/>
                <a:cs typeface="Times New Roman"/>
              </a:rPr>
              <a:t>Each node in the tree has a label,</a:t>
            </a:r>
            <a:r>
              <a:rPr sz="2500" spc="-3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3" dirty="0" smtClean="0">
                <a:latin typeface="Times New Roman"/>
                <a:cs typeface="Times New Roman"/>
              </a:rPr>
              <a:t>maximum of </a:t>
            </a:r>
            <a:r>
              <a:rPr sz="2500" spc="-3" dirty="0" smtClean="0">
                <a:solidFill>
                  <a:srgbClr val="00AF4F"/>
                </a:solidFill>
                <a:latin typeface="Times New Roman"/>
                <a:cs typeface="Times New Roman"/>
              </a:rPr>
              <a:t>63 </a:t>
            </a:r>
            <a:r>
              <a:rPr sz="2500" spc="-3" dirty="0" smtClean="0">
                <a:latin typeface="Times New Roman"/>
                <a:cs typeface="Times New Roman"/>
              </a:rPr>
              <a:t>characters.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066065"/>
            <a:ext cx="184181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r>
              <a:rPr sz="2500" dirty="0" smtClean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5412" y="1085636"/>
            <a:ext cx="3020329" cy="342900"/>
          </a:xfrm>
          <a:prstGeom prst="rect">
            <a:avLst/>
          </a:prstGeom>
        </p:spPr>
        <p:txBody>
          <a:bodyPr wrap="square" lIns="0" tIns="16827" rIns="0" bIns="0" rtlCol="0">
            <a:noAutofit/>
          </a:bodyPr>
          <a:lstStyle/>
          <a:p>
            <a:pPr marL="12700">
              <a:lnSpc>
                <a:spcPts val="2650"/>
              </a:lnSpc>
            </a:pPr>
            <a:r>
              <a:rPr sz="2500" spc="-1" dirty="0" smtClean="0">
                <a:latin typeface="Times New Roman"/>
                <a:cs typeface="Times New Roman"/>
              </a:rPr>
              <a:t>which is a string with a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906805"/>
            <a:ext cx="184181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r>
              <a:rPr sz="2500" dirty="0" smtClean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8840" y="1926376"/>
            <a:ext cx="4819015" cy="342900"/>
          </a:xfrm>
          <a:prstGeom prst="rect">
            <a:avLst/>
          </a:prstGeom>
        </p:spPr>
        <p:txBody>
          <a:bodyPr wrap="square" lIns="0" tIns="16827" rIns="0" bIns="0" rtlCol="0">
            <a:noAutofit/>
          </a:bodyPr>
          <a:lstStyle/>
          <a:p>
            <a:pPr marL="12700">
              <a:lnSpc>
                <a:spcPts val="2650"/>
              </a:lnSpc>
            </a:pPr>
            <a:r>
              <a:rPr sz="2500" spc="-1" dirty="0" smtClean="0">
                <a:latin typeface="Times New Roman"/>
                <a:cs typeface="Times New Roman"/>
              </a:rPr>
              <a:t>The root label is a </a:t>
            </a:r>
            <a:r>
              <a:rPr sz="2500" spc="-1" dirty="0" smtClean="0">
                <a:solidFill>
                  <a:srgbClr val="00AF4F"/>
                </a:solidFill>
                <a:latin typeface="Times New Roman"/>
                <a:cs typeface="Times New Roman"/>
              </a:rPr>
              <a:t>null string(empty).</a:t>
            </a:r>
            <a:endParaRPr sz="2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067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459740" y="304801"/>
            <a:ext cx="8700655" cy="6446536"/>
          </a:xfrm>
          <a:prstGeom prst="rect">
            <a:avLst/>
          </a:prstGeom>
        </p:spPr>
        <p:txBody>
          <a:bodyPr wrap="square" lIns="0" tIns="28575" rIns="0" bIns="0" rtlCol="0">
            <a:noAutofit/>
          </a:bodyPr>
          <a:lstStyle/>
          <a:p>
            <a:pPr marL="12700" marR="275907" algn="ctr">
              <a:lnSpc>
                <a:spcPts val="2874"/>
              </a:lnSpc>
              <a:spcBef>
                <a:spcPts val="621"/>
              </a:spcBef>
            </a:pP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75907" algn="ctr">
              <a:lnSpc>
                <a:spcPts val="2874"/>
              </a:lnSpc>
              <a:spcBef>
                <a:spcPts val="621"/>
              </a:spcBef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 Name System</a:t>
            </a:r>
          </a:p>
          <a:p>
            <a:pPr marL="12700" marR="275907">
              <a:lnSpc>
                <a:spcPts val="2874"/>
              </a:lnSpc>
              <a:spcBef>
                <a:spcPts val="621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ollow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client/server paradigm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hierarchical, domain-based naming scheme and a distributed database system for implementing this naming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esolves queries for these names into IP addresses</a:t>
            </a:r>
            <a:r>
              <a:rPr lang="en-US" b="1" dirty="0"/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domain has unique IP addresses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75907">
              <a:lnSpc>
                <a:spcPts val="2874"/>
              </a:lnSpc>
              <a:spcBef>
                <a:spcPts val="621"/>
              </a:spcBef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 flipH="1">
            <a:off x="643921" y="1017575"/>
            <a:ext cx="45719" cy="125425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12"/>
              </a:spcBef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740" y="3131085"/>
            <a:ext cx="184181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3973095"/>
            <a:ext cx="184181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2640" y="2743200"/>
            <a:ext cx="7507607" cy="4035846"/>
          </a:xfrm>
          <a:prstGeom prst="rect">
            <a:avLst/>
          </a:prstGeom>
        </p:spPr>
        <p:txBody>
          <a:bodyPr wrap="square" lIns="0" tIns="16827" rIns="0" bIns="0" rtlCol="0">
            <a:noAutofit/>
          </a:bodyPr>
          <a:lstStyle/>
          <a:p>
            <a:pPr marL="12700">
              <a:lnSpc>
                <a:spcPts val="2650"/>
              </a:lnSpc>
            </a:pP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5194835"/>
            <a:ext cx="184181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9740" y="6035575"/>
            <a:ext cx="184181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280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459740" y="304801"/>
            <a:ext cx="8700655" cy="6446536"/>
          </a:xfrm>
          <a:prstGeom prst="rect">
            <a:avLst/>
          </a:prstGeom>
        </p:spPr>
        <p:txBody>
          <a:bodyPr wrap="square" lIns="0" tIns="28575" rIns="0" bIns="0" rtlCol="0">
            <a:noAutofit/>
          </a:bodyPr>
          <a:lstStyle/>
          <a:p>
            <a:pPr marL="12700" marR="275907" algn="ctr">
              <a:lnSpc>
                <a:spcPts val="2874"/>
              </a:lnSpc>
              <a:spcBef>
                <a:spcPts val="621"/>
              </a:spcBef>
            </a:pP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75907" algn="ctr">
              <a:lnSpc>
                <a:spcPts val="2874"/>
              </a:lnSpc>
              <a:spcBef>
                <a:spcPts val="621"/>
              </a:spcBef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 Lookup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Internet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 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find an 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lookup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75907">
              <a:lnSpc>
                <a:spcPts val="2874"/>
              </a:lnSpc>
              <a:spcBef>
                <a:spcPts val="621"/>
              </a:spcBef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 flipH="1">
            <a:off x="643921" y="1017575"/>
            <a:ext cx="45719" cy="125425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12"/>
              </a:spcBef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740" y="3131085"/>
            <a:ext cx="184181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3973095"/>
            <a:ext cx="184181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2640" y="2743200"/>
            <a:ext cx="7507607" cy="4035846"/>
          </a:xfrm>
          <a:prstGeom prst="rect">
            <a:avLst/>
          </a:prstGeom>
        </p:spPr>
        <p:txBody>
          <a:bodyPr wrap="square" lIns="0" tIns="16827" rIns="0" bIns="0" rtlCol="0">
            <a:noAutofit/>
          </a:bodyPr>
          <a:lstStyle/>
          <a:p>
            <a:pPr marL="12700">
              <a:lnSpc>
                <a:spcPts val="2650"/>
              </a:lnSpc>
            </a:pP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5194835"/>
            <a:ext cx="184181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9740" y="6035575"/>
            <a:ext cx="184181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203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459740" y="304801"/>
            <a:ext cx="8700655" cy="6446536"/>
          </a:xfrm>
          <a:prstGeom prst="rect">
            <a:avLst/>
          </a:prstGeom>
        </p:spPr>
        <p:txBody>
          <a:bodyPr wrap="square" lIns="0" tIns="28575" rIns="0" bIns="0" rtlCol="0">
            <a:noAutofit/>
          </a:bodyPr>
          <a:lstStyle/>
          <a:p>
            <a:pPr marL="12700" marR="275907" algn="ctr">
              <a:lnSpc>
                <a:spcPts val="2874"/>
              </a:lnSpc>
              <a:spcBef>
                <a:spcPts val="621"/>
              </a:spcBef>
            </a:pP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75907" algn="ctr">
              <a:lnSpc>
                <a:spcPts val="2874"/>
              </a:lnSpc>
              <a:spcBef>
                <a:spcPts val="621"/>
              </a:spcBef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Reverse Lookup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etermine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domain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associated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an IP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PTR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nvolves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domain name registry and registrar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75907">
              <a:lnSpc>
                <a:spcPts val="2874"/>
              </a:lnSpc>
              <a:spcBef>
                <a:spcPts val="621"/>
              </a:spcBef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 flipH="1">
            <a:off x="643921" y="1017575"/>
            <a:ext cx="45719" cy="125425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12"/>
              </a:spcBef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740" y="3131085"/>
            <a:ext cx="184181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3973095"/>
            <a:ext cx="184181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2640" y="2743200"/>
            <a:ext cx="7507607" cy="4035846"/>
          </a:xfrm>
          <a:prstGeom prst="rect">
            <a:avLst/>
          </a:prstGeom>
        </p:spPr>
        <p:txBody>
          <a:bodyPr wrap="square" lIns="0" tIns="16827" rIns="0" bIns="0" rtlCol="0">
            <a:noAutofit/>
          </a:bodyPr>
          <a:lstStyle/>
          <a:p>
            <a:pPr marL="12700">
              <a:lnSpc>
                <a:spcPts val="2650"/>
              </a:lnSpc>
            </a:pP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5194835"/>
            <a:ext cx="184181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9740" y="6035575"/>
            <a:ext cx="184181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065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43000"/>
            <a:ext cx="6934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6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2514599"/>
          </a:xfrm>
        </p:spPr>
        <p:txBody>
          <a:bodyPr/>
          <a:lstStyle/>
          <a:p>
            <a:r>
              <a:rPr lang="en-US" dirty="0" smtClean="0"/>
              <a:t>   </a:t>
            </a:r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04053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443345" y="304800"/>
            <a:ext cx="8700655" cy="6446536"/>
          </a:xfrm>
          <a:prstGeom prst="rect">
            <a:avLst/>
          </a:prstGeom>
        </p:spPr>
        <p:txBody>
          <a:bodyPr wrap="square" lIns="0" tIns="28575" rIns="0" bIns="0" rtlCol="0">
            <a:noAutofit/>
          </a:bodyPr>
          <a:lstStyle/>
          <a:p>
            <a:pPr marL="2141219" marR="2587306" algn="ctr">
              <a:lnSpc>
                <a:spcPts val="4500"/>
              </a:lnSpc>
            </a:pPr>
            <a:r>
              <a:rPr lang="en-US" sz="4400" spc="0" dirty="0" smtClean="0">
                <a:latin typeface="Calibri"/>
                <a:cs typeface="Calibri"/>
              </a:rPr>
              <a:t>Internet Domain</a:t>
            </a:r>
            <a:endParaRPr sz="4400" dirty="0">
              <a:latin typeface="Calibri"/>
              <a:cs typeface="Calibri"/>
            </a:endParaRPr>
          </a:p>
          <a:p>
            <a:pPr marL="12700" marR="275907">
              <a:lnSpc>
                <a:spcPts val="2874"/>
              </a:lnSpc>
              <a:spcBef>
                <a:spcPts val="621"/>
              </a:spcBef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75907">
              <a:lnSpc>
                <a:spcPts val="2874"/>
              </a:lnSpc>
              <a:spcBef>
                <a:spcPts val="621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275907" indent="-342900">
              <a:lnSpc>
                <a:spcPts val="2874"/>
              </a:lnSpc>
              <a:spcBef>
                <a:spcPts val="621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dentification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string that defines a realm of administrative autonomy, authority, or control on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</a:p>
          <a:p>
            <a:pPr marL="355600" marR="275907" indent="-342900">
              <a:lnSpc>
                <a:spcPts val="2874"/>
              </a:lnSpc>
              <a:spcBef>
                <a:spcPts val="621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ormed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rules and procedures of the Domain Name System (DNS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55600" marR="275907" indent="-342900">
              <a:lnSpc>
                <a:spcPts val="2874"/>
              </a:lnSpc>
              <a:spcBef>
                <a:spcPts val="621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epresents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 Internet Protocol (IP) resource</a:t>
            </a:r>
          </a:p>
          <a:p>
            <a:pPr marL="12700" marR="275907">
              <a:lnSpc>
                <a:spcPts val="2874"/>
              </a:lnSpc>
              <a:spcBef>
                <a:spcPts val="621"/>
              </a:spcBef>
            </a:pPr>
            <a:endParaRPr lang="en-US" sz="2400" spc="-2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75907">
              <a:lnSpc>
                <a:spcPts val="2874"/>
              </a:lnSpc>
              <a:spcBef>
                <a:spcPts val="621"/>
              </a:spcBef>
            </a:pP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 flipH="1">
            <a:off x="643921" y="1017575"/>
            <a:ext cx="45719" cy="125425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12"/>
              </a:spcBef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740" y="3131085"/>
            <a:ext cx="184181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3973095"/>
            <a:ext cx="184181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2640" y="2743200"/>
            <a:ext cx="7507607" cy="4035846"/>
          </a:xfrm>
          <a:prstGeom prst="rect">
            <a:avLst/>
          </a:prstGeom>
        </p:spPr>
        <p:txBody>
          <a:bodyPr wrap="square" lIns="0" tIns="16827" rIns="0" bIns="0" rtlCol="0">
            <a:noAutofit/>
          </a:bodyPr>
          <a:lstStyle/>
          <a:p>
            <a:pPr marL="12700">
              <a:lnSpc>
                <a:spcPts val="2650"/>
              </a:lnSpc>
            </a:pP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5194835"/>
            <a:ext cx="184181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9740" y="6035575"/>
            <a:ext cx="184181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459740" y="332510"/>
            <a:ext cx="8700655" cy="6446536"/>
          </a:xfrm>
          <a:prstGeom prst="rect">
            <a:avLst/>
          </a:prstGeom>
        </p:spPr>
        <p:txBody>
          <a:bodyPr wrap="square" lIns="0" tIns="28575" rIns="0" bIns="0" rtlCol="0">
            <a:noAutofit/>
          </a:bodyPr>
          <a:lstStyle/>
          <a:p>
            <a:pPr marL="12700" marR="275907" algn="ctr">
              <a:lnSpc>
                <a:spcPts val="2874"/>
              </a:lnSpc>
              <a:spcBef>
                <a:spcPts val="621"/>
              </a:spcBef>
            </a:pPr>
            <a:endParaRPr lang="en-US" sz="4400" dirty="0" smtClean="0"/>
          </a:p>
          <a:p>
            <a:pPr marL="12700" marR="275907" algn="ctr">
              <a:lnSpc>
                <a:spcPts val="2874"/>
              </a:lnSpc>
              <a:spcBef>
                <a:spcPts val="621"/>
              </a:spcBef>
            </a:pPr>
            <a:r>
              <a:rPr lang="en-US" sz="4400" dirty="0" smtClean="0"/>
              <a:t>Levels  </a:t>
            </a:r>
            <a:r>
              <a:rPr lang="en-US" sz="4400" dirty="0" smtClean="0"/>
              <a:t>of </a:t>
            </a:r>
            <a:r>
              <a:rPr lang="en-US" sz="4400" dirty="0"/>
              <a:t>D</a:t>
            </a:r>
            <a:r>
              <a:rPr lang="en-US" sz="4400" dirty="0" smtClean="0"/>
              <a:t>omain </a:t>
            </a:r>
            <a:r>
              <a:rPr lang="en-US" sz="4400" dirty="0"/>
              <a:t>N</a:t>
            </a:r>
            <a:r>
              <a:rPr lang="en-US" sz="4400" dirty="0" smtClean="0"/>
              <a:t>ame</a:t>
            </a: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75907">
              <a:lnSpc>
                <a:spcPts val="2874"/>
              </a:lnSpc>
              <a:spcBef>
                <a:spcPts val="621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275907" indent="-342900">
              <a:lnSpc>
                <a:spcPts val="2874"/>
              </a:lnSpc>
              <a:spcBef>
                <a:spcPts val="621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rganized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subordinate levels (subdomains) of the DNS root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</a:p>
          <a:p>
            <a:pPr marL="527050" marR="275907" indent="-514350">
              <a:lnSpc>
                <a:spcPts val="2874"/>
              </a:lnSpc>
              <a:spcBef>
                <a:spcPts val="621"/>
              </a:spcBef>
              <a:buFont typeface="+mj-lt"/>
              <a:buAutoNum type="romanL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Top-Level Domain</a:t>
            </a:r>
          </a:p>
          <a:p>
            <a:pPr marL="527050" marR="275907" indent="-514350">
              <a:lnSpc>
                <a:spcPts val="2874"/>
              </a:lnSpc>
              <a:spcBef>
                <a:spcPts val="621"/>
              </a:spcBef>
              <a:buFont typeface="+mj-lt"/>
              <a:buAutoNum type="romanL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Second-Level Domain</a:t>
            </a:r>
          </a:p>
          <a:p>
            <a:pPr marL="527050" marR="275907" indent="-514350">
              <a:lnSpc>
                <a:spcPts val="2874"/>
              </a:lnSpc>
              <a:spcBef>
                <a:spcPts val="621"/>
              </a:spcBef>
              <a:buFont typeface="+mj-lt"/>
              <a:buAutoNum type="romanL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Third-Level Domain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75907">
              <a:lnSpc>
                <a:spcPts val="2874"/>
              </a:lnSpc>
              <a:spcBef>
                <a:spcPts val="621"/>
              </a:spcBef>
            </a:pPr>
            <a:endParaRPr lang="en-US" sz="2400" spc="-2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75907">
              <a:lnSpc>
                <a:spcPts val="2874"/>
              </a:lnSpc>
              <a:spcBef>
                <a:spcPts val="621"/>
              </a:spcBef>
            </a:pP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 flipH="1">
            <a:off x="643921" y="1017575"/>
            <a:ext cx="45719" cy="125425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12"/>
              </a:spcBef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740" y="3131085"/>
            <a:ext cx="184181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3973095"/>
            <a:ext cx="184181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2640" y="2743200"/>
            <a:ext cx="7507607" cy="4035846"/>
          </a:xfrm>
          <a:prstGeom prst="rect">
            <a:avLst/>
          </a:prstGeom>
        </p:spPr>
        <p:txBody>
          <a:bodyPr wrap="square" lIns="0" tIns="16827" rIns="0" bIns="0" rtlCol="0">
            <a:noAutofit/>
          </a:bodyPr>
          <a:lstStyle/>
          <a:p>
            <a:pPr marL="12700">
              <a:lnSpc>
                <a:spcPts val="2650"/>
              </a:lnSpc>
            </a:pP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5194835"/>
            <a:ext cx="184181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9740" y="6035575"/>
            <a:ext cx="184181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192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459740" y="332510"/>
            <a:ext cx="8700655" cy="6446536"/>
          </a:xfrm>
          <a:prstGeom prst="rect">
            <a:avLst/>
          </a:prstGeom>
        </p:spPr>
        <p:txBody>
          <a:bodyPr wrap="square" lIns="0" tIns="28575" rIns="0" bIns="0" rtlCol="0">
            <a:noAutofit/>
          </a:bodyPr>
          <a:lstStyle/>
          <a:p>
            <a:pPr marL="12700" marR="275907" algn="ctr">
              <a:lnSpc>
                <a:spcPts val="2874"/>
              </a:lnSpc>
              <a:spcBef>
                <a:spcPts val="621"/>
              </a:spcBef>
            </a:pPr>
            <a:endParaRPr lang="en-US" sz="4400" dirty="0"/>
          </a:p>
          <a:p>
            <a:pPr marL="12700" marR="275907" algn="ctr">
              <a:lnSpc>
                <a:spcPts val="2874"/>
              </a:lnSpc>
              <a:spcBef>
                <a:spcPts val="621"/>
              </a:spcBef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Top-Level Domain</a:t>
            </a:r>
          </a:p>
          <a:p>
            <a:pPr marL="12700" marR="275907">
              <a:lnSpc>
                <a:spcPts val="2874"/>
              </a:lnSpc>
              <a:spcBef>
                <a:spcPts val="621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275907" indent="-342900">
              <a:lnSpc>
                <a:spcPts val="2874"/>
              </a:lnSpc>
              <a:spcBef>
                <a:spcPts val="621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omains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at the highest level in the hierarchical Domain Name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marL="355600" marR="275907" indent="-342900">
              <a:lnSpc>
                <a:spcPts val="2874"/>
              </a:lnSpc>
              <a:spcBef>
                <a:spcPts val="621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nstalled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zone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the name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</a:p>
          <a:p>
            <a:pPr marL="355600" marR="275907" indent="-342900">
              <a:lnSpc>
                <a:spcPts val="2874"/>
              </a:lnSpc>
              <a:spcBef>
                <a:spcPts val="621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domain name</a:t>
            </a:r>
          </a:p>
          <a:p>
            <a:pPr marL="12700" marR="275907">
              <a:lnSpc>
                <a:spcPts val="2874"/>
              </a:lnSpc>
              <a:spcBef>
                <a:spcPts val="621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Country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top-level domains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ccTLD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top-level domain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75907">
              <a:lnSpc>
                <a:spcPts val="2874"/>
              </a:lnSpc>
              <a:spcBef>
                <a:spcPts val="621"/>
              </a:spcBef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 flipH="1">
            <a:off x="643921" y="1017575"/>
            <a:ext cx="45719" cy="125425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12"/>
              </a:spcBef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740" y="3131085"/>
            <a:ext cx="184181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3973095"/>
            <a:ext cx="184181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2640" y="2743200"/>
            <a:ext cx="7507607" cy="4035846"/>
          </a:xfrm>
          <a:prstGeom prst="rect">
            <a:avLst/>
          </a:prstGeom>
        </p:spPr>
        <p:txBody>
          <a:bodyPr wrap="square" lIns="0" tIns="16827" rIns="0" bIns="0" rtlCol="0">
            <a:noAutofit/>
          </a:bodyPr>
          <a:lstStyle/>
          <a:p>
            <a:pPr marL="12700">
              <a:lnSpc>
                <a:spcPts val="2650"/>
              </a:lnSpc>
            </a:pP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5194835"/>
            <a:ext cx="184181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9740" y="6035575"/>
            <a:ext cx="184181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479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459740" y="304801"/>
            <a:ext cx="8700655" cy="6446536"/>
          </a:xfrm>
          <a:prstGeom prst="rect">
            <a:avLst/>
          </a:prstGeom>
        </p:spPr>
        <p:txBody>
          <a:bodyPr wrap="square" lIns="0" tIns="28575" rIns="0" bIns="0" rtlCol="0">
            <a:noAutofit/>
          </a:bodyPr>
          <a:lstStyle/>
          <a:p>
            <a:pPr marL="12700" marR="275907" algn="ctr">
              <a:lnSpc>
                <a:spcPts val="2874"/>
              </a:lnSpc>
              <a:spcBef>
                <a:spcPts val="621"/>
              </a:spcBef>
            </a:pP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75907" algn="ctr">
              <a:lnSpc>
                <a:spcPts val="2874"/>
              </a:lnSpc>
              <a:spcBef>
                <a:spcPts val="621"/>
              </a:spcBef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Country code top-level domains </a:t>
            </a:r>
          </a:p>
          <a:p>
            <a:pPr marL="12700" marR="275907" algn="ctr">
              <a:lnSpc>
                <a:spcPts val="2874"/>
              </a:lnSpc>
              <a:spcBef>
                <a:spcPts val="621"/>
              </a:spcBef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ccTLD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700" marR="275907">
              <a:lnSpc>
                <a:spcPts val="2874"/>
              </a:lnSpc>
              <a:spcBef>
                <a:spcPts val="621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eserved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country,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sovereign state, or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territory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identified with a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country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xtension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 3166-1 alpha-2 country codes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75907">
              <a:lnSpc>
                <a:spcPts val="2874"/>
              </a:lnSpc>
              <a:spcBef>
                <a:spcPts val="621"/>
              </a:spcBef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 flipH="1">
            <a:off x="643921" y="1017575"/>
            <a:ext cx="45719" cy="125425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12"/>
              </a:spcBef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740" y="3131085"/>
            <a:ext cx="184181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3973095"/>
            <a:ext cx="184181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2640" y="2743200"/>
            <a:ext cx="7507607" cy="4035846"/>
          </a:xfrm>
          <a:prstGeom prst="rect">
            <a:avLst/>
          </a:prstGeom>
        </p:spPr>
        <p:txBody>
          <a:bodyPr wrap="square" lIns="0" tIns="16827" rIns="0" bIns="0" rtlCol="0">
            <a:noAutofit/>
          </a:bodyPr>
          <a:lstStyle/>
          <a:p>
            <a:pPr marL="12700">
              <a:lnSpc>
                <a:spcPts val="2650"/>
              </a:lnSpc>
            </a:pP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5194835"/>
            <a:ext cx="184181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9740" y="6035575"/>
            <a:ext cx="184181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071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1066800" y="381000"/>
            <a:ext cx="6400800" cy="5539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675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459740" y="304801"/>
            <a:ext cx="8700655" cy="6446536"/>
          </a:xfrm>
          <a:prstGeom prst="rect">
            <a:avLst/>
          </a:prstGeom>
        </p:spPr>
        <p:txBody>
          <a:bodyPr wrap="square" lIns="0" tIns="28575" rIns="0" bIns="0" rtlCol="0">
            <a:noAutofit/>
          </a:bodyPr>
          <a:lstStyle/>
          <a:p>
            <a:pPr marL="12700" marR="275907" algn="ctr">
              <a:lnSpc>
                <a:spcPts val="2874"/>
              </a:lnSpc>
              <a:spcBef>
                <a:spcPts val="621"/>
              </a:spcBef>
            </a:pP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75907" algn="ctr">
              <a:lnSpc>
                <a:spcPts val="2874"/>
              </a:lnSpc>
              <a:spcBef>
                <a:spcPts val="621"/>
              </a:spcBef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Generic top-level domains </a:t>
            </a:r>
          </a:p>
          <a:p>
            <a:pPr marL="12700" marR="275907" algn="ctr">
              <a:lnSpc>
                <a:spcPts val="2874"/>
              </a:lnSpc>
              <a:spcBef>
                <a:spcPts val="621"/>
              </a:spcBef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TLD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700" marR="275907">
              <a:lnSpc>
                <a:spcPts val="2874"/>
              </a:lnSpc>
              <a:spcBef>
                <a:spcPts val="621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dentifies TLD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generically as associated with some domain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endParaRPr lang="en-US" sz="2400" spc="-9" dirty="0" smtClean="0"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9" dirty="0">
                <a:latin typeface="Times New Roman"/>
                <a:cs typeface="Times New Roman"/>
              </a:rPr>
              <a:t>D</a:t>
            </a:r>
            <a:r>
              <a:rPr lang="en-US" sz="2400" spc="0" dirty="0" smtClean="0">
                <a:latin typeface="Times New Roman"/>
                <a:cs typeface="Times New Roman"/>
              </a:rPr>
              <a:t>e</a:t>
            </a:r>
            <a:r>
              <a:rPr lang="en-US" sz="2400" spc="-4" dirty="0" smtClean="0">
                <a:latin typeface="Times New Roman"/>
                <a:cs typeface="Times New Roman"/>
              </a:rPr>
              <a:t>fi</a:t>
            </a:r>
            <a:r>
              <a:rPr lang="en-US" sz="2400" spc="0" dirty="0" smtClean="0">
                <a:latin typeface="Times New Roman"/>
                <a:cs typeface="Times New Roman"/>
              </a:rPr>
              <a:t>ne</a:t>
            </a:r>
            <a:r>
              <a:rPr lang="en-US" sz="2400" spc="-4" dirty="0" smtClean="0">
                <a:latin typeface="Times New Roman"/>
                <a:cs typeface="Times New Roman"/>
              </a:rPr>
              <a:t> r</a:t>
            </a:r>
            <a:r>
              <a:rPr lang="en-US" sz="2400" spc="-9" dirty="0" smtClean="0">
                <a:latin typeface="Times New Roman"/>
                <a:cs typeface="Times New Roman"/>
              </a:rPr>
              <a:t>e</a:t>
            </a:r>
            <a:r>
              <a:rPr lang="en-US" sz="2400" spc="0" dirty="0" smtClean="0">
                <a:latin typeface="Times New Roman"/>
                <a:cs typeface="Times New Roman"/>
              </a:rPr>
              <a:t>g</a:t>
            </a:r>
            <a:r>
              <a:rPr lang="en-US" sz="2400" spc="-4" dirty="0" smtClean="0">
                <a:latin typeface="Times New Roman"/>
                <a:cs typeface="Times New Roman"/>
              </a:rPr>
              <a:t>i</a:t>
            </a:r>
            <a:r>
              <a:rPr lang="en-US" sz="2400" spc="4" dirty="0" smtClean="0">
                <a:latin typeface="Times New Roman"/>
                <a:cs typeface="Times New Roman"/>
              </a:rPr>
              <a:t>s</a:t>
            </a:r>
            <a:r>
              <a:rPr lang="en-US" sz="2400" spc="-4" dirty="0" smtClean="0">
                <a:latin typeface="Times New Roman"/>
                <a:cs typeface="Times New Roman"/>
              </a:rPr>
              <a:t>t</a:t>
            </a:r>
            <a:r>
              <a:rPr lang="en-US" sz="2400" spc="0" dirty="0" smtClean="0">
                <a:latin typeface="Times New Roman"/>
                <a:cs typeface="Times New Roman"/>
              </a:rPr>
              <a:t>e</a:t>
            </a:r>
            <a:r>
              <a:rPr lang="en-US" sz="2400" spc="-14" dirty="0" smtClean="0">
                <a:latin typeface="Times New Roman"/>
                <a:cs typeface="Times New Roman"/>
              </a:rPr>
              <a:t>r</a:t>
            </a:r>
            <a:r>
              <a:rPr lang="en-US" sz="2400" spc="0" dirty="0" smtClean="0">
                <a:latin typeface="Times New Roman"/>
                <a:cs typeface="Times New Roman"/>
              </a:rPr>
              <a:t>ed</a:t>
            </a:r>
            <a:r>
              <a:rPr lang="en-US" sz="2400" spc="-4" dirty="0" smtClean="0">
                <a:latin typeface="Times New Roman"/>
                <a:cs typeface="Times New Roman"/>
              </a:rPr>
              <a:t> </a:t>
            </a:r>
            <a:r>
              <a:rPr lang="en-US" sz="2400" spc="0" dirty="0" smtClean="0">
                <a:latin typeface="Times New Roman"/>
                <a:cs typeface="Times New Roman"/>
              </a:rPr>
              <a:t>ho</a:t>
            </a:r>
            <a:r>
              <a:rPr lang="en-US" sz="2400" spc="-4" dirty="0" smtClean="0">
                <a:latin typeface="Times New Roman"/>
                <a:cs typeface="Times New Roman"/>
              </a:rPr>
              <a:t>st</a:t>
            </a:r>
            <a:r>
              <a:rPr lang="en-US" sz="2400" spc="0" dirty="0" smtClean="0">
                <a:latin typeface="Times New Roman"/>
                <a:cs typeface="Times New Roman"/>
              </a:rPr>
              <a:t>s a</a:t>
            </a:r>
            <a:r>
              <a:rPr lang="en-US" sz="2400" spc="-9" dirty="0" smtClean="0">
                <a:latin typeface="Times New Roman"/>
                <a:cs typeface="Times New Roman"/>
              </a:rPr>
              <a:t>cc</a:t>
            </a:r>
            <a:r>
              <a:rPr lang="en-US" sz="2400" spc="0" dirty="0" smtClean="0">
                <a:latin typeface="Times New Roman"/>
                <a:cs typeface="Times New Roman"/>
              </a:rPr>
              <a:t>o</a:t>
            </a:r>
            <a:r>
              <a:rPr lang="en-US" sz="2400" spc="-4" dirty="0" smtClean="0">
                <a:latin typeface="Times New Roman"/>
                <a:cs typeface="Times New Roman"/>
              </a:rPr>
              <a:t>r</a:t>
            </a:r>
            <a:r>
              <a:rPr lang="en-US" sz="2400" spc="0" dirty="0" smtClean="0">
                <a:latin typeface="Times New Roman"/>
                <a:cs typeface="Times New Roman"/>
              </a:rPr>
              <a:t>d</a:t>
            </a:r>
            <a:r>
              <a:rPr lang="en-US" sz="2400" spc="-4" dirty="0" smtClean="0">
                <a:latin typeface="Times New Roman"/>
                <a:cs typeface="Times New Roman"/>
              </a:rPr>
              <a:t>i</a:t>
            </a:r>
            <a:r>
              <a:rPr lang="en-US" sz="2400" spc="0" dirty="0" smtClean="0">
                <a:latin typeface="Times New Roman"/>
                <a:cs typeface="Times New Roman"/>
              </a:rPr>
              <a:t>ng </a:t>
            </a:r>
            <a:r>
              <a:rPr lang="en-US" sz="2400" spc="4" dirty="0" smtClean="0">
                <a:latin typeface="Times New Roman"/>
                <a:cs typeface="Times New Roman"/>
              </a:rPr>
              <a:t>t</a:t>
            </a:r>
            <a:r>
              <a:rPr lang="en-US" sz="2400" spc="0" dirty="0" smtClean="0">
                <a:latin typeface="Times New Roman"/>
                <a:cs typeface="Times New Roman"/>
              </a:rPr>
              <a:t>o </a:t>
            </a:r>
            <a:r>
              <a:rPr lang="en-US" sz="2400" spc="4" dirty="0" smtClean="0">
                <a:latin typeface="Times New Roman"/>
                <a:cs typeface="Times New Roman"/>
              </a:rPr>
              <a:t>t</a:t>
            </a:r>
            <a:r>
              <a:rPr lang="en-US" sz="2400" spc="-9" dirty="0" smtClean="0">
                <a:latin typeface="Times New Roman"/>
                <a:cs typeface="Times New Roman"/>
              </a:rPr>
              <a:t>h</a:t>
            </a:r>
            <a:r>
              <a:rPr lang="en-US" sz="2400" spc="0" dirty="0" smtClean="0">
                <a:latin typeface="Times New Roman"/>
                <a:cs typeface="Times New Roman"/>
              </a:rPr>
              <a:t>e</a:t>
            </a:r>
            <a:r>
              <a:rPr lang="en-US" sz="2400" spc="-4" dirty="0" smtClean="0">
                <a:latin typeface="Times New Roman"/>
                <a:cs typeface="Times New Roman"/>
              </a:rPr>
              <a:t>i</a:t>
            </a:r>
            <a:r>
              <a:rPr lang="en-US" sz="2400" spc="0" dirty="0" smtClean="0">
                <a:latin typeface="Times New Roman"/>
                <a:cs typeface="Times New Roman"/>
              </a:rPr>
              <a:t>r g</a:t>
            </a:r>
            <a:r>
              <a:rPr lang="en-US" sz="2400" spc="-9" dirty="0" smtClean="0">
                <a:latin typeface="Times New Roman"/>
                <a:cs typeface="Times New Roman"/>
              </a:rPr>
              <a:t>e</a:t>
            </a:r>
            <a:r>
              <a:rPr lang="en-US" sz="2400" spc="0" dirty="0" smtClean="0">
                <a:latin typeface="Times New Roman"/>
                <a:cs typeface="Times New Roman"/>
              </a:rPr>
              <a:t>n</a:t>
            </a:r>
            <a:r>
              <a:rPr lang="en-US" sz="2400" spc="-9" dirty="0" smtClean="0">
                <a:latin typeface="Times New Roman"/>
                <a:cs typeface="Times New Roman"/>
              </a:rPr>
              <a:t>e</a:t>
            </a:r>
            <a:r>
              <a:rPr lang="en-US" sz="2400" spc="-4" dirty="0" smtClean="0">
                <a:latin typeface="Times New Roman"/>
                <a:cs typeface="Times New Roman"/>
              </a:rPr>
              <a:t>r</a:t>
            </a:r>
            <a:r>
              <a:rPr lang="en-US" sz="2400" spc="4" dirty="0" smtClean="0">
                <a:latin typeface="Times New Roman"/>
                <a:cs typeface="Times New Roman"/>
              </a:rPr>
              <a:t>i</a:t>
            </a:r>
            <a:r>
              <a:rPr lang="en-US" sz="2400" spc="0" dirty="0" smtClean="0">
                <a:latin typeface="Times New Roman"/>
                <a:cs typeface="Times New Roman"/>
              </a:rPr>
              <a:t>c b</a:t>
            </a:r>
            <a:r>
              <a:rPr lang="en-US" sz="2400" spc="-9" dirty="0" smtClean="0">
                <a:latin typeface="Times New Roman"/>
                <a:cs typeface="Times New Roman"/>
              </a:rPr>
              <a:t>e</a:t>
            </a:r>
            <a:r>
              <a:rPr lang="en-US" sz="2400" spc="0" dirty="0" smtClean="0">
                <a:latin typeface="Times New Roman"/>
                <a:cs typeface="Times New Roman"/>
              </a:rPr>
              <a:t>h</a:t>
            </a:r>
            <a:r>
              <a:rPr lang="en-US" sz="2400" spc="-9" dirty="0" smtClean="0">
                <a:latin typeface="Times New Roman"/>
                <a:cs typeface="Times New Roman"/>
              </a:rPr>
              <a:t>a</a:t>
            </a:r>
            <a:r>
              <a:rPr lang="en-US" sz="2400" spc="0" dirty="0" smtClean="0">
                <a:latin typeface="Times New Roman"/>
                <a:cs typeface="Times New Roman"/>
              </a:rPr>
              <a:t>v</a:t>
            </a:r>
            <a:r>
              <a:rPr lang="en-US" sz="2400" spc="4" dirty="0" smtClean="0">
                <a:latin typeface="Times New Roman"/>
                <a:cs typeface="Times New Roman"/>
              </a:rPr>
              <a:t>i</a:t>
            </a:r>
            <a:r>
              <a:rPr lang="en-US" sz="2400" spc="0" dirty="0" smtClean="0">
                <a:latin typeface="Times New Roman"/>
                <a:cs typeface="Times New Roman"/>
              </a:rPr>
              <a:t>o</a:t>
            </a:r>
            <a:r>
              <a:rPr lang="en-US" sz="2400" spc="-4" dirty="0" smtClean="0">
                <a:latin typeface="Times New Roman"/>
                <a:cs typeface="Times New Roman"/>
              </a:rPr>
              <a:t>r</a:t>
            </a:r>
            <a:r>
              <a:rPr lang="en-US" sz="2400" spc="0" dirty="0" smtClean="0">
                <a:latin typeface="Times New Roman"/>
                <a:cs typeface="Times New Roman"/>
              </a:rPr>
              <a:t>.</a:t>
            </a:r>
            <a:endParaRPr lang="en-US" sz="2400" dirty="0" smtClean="0">
              <a:latin typeface="Times New Roman"/>
              <a:cs typeface="Times New Roman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75907">
              <a:lnSpc>
                <a:spcPts val="2874"/>
              </a:lnSpc>
              <a:spcBef>
                <a:spcPts val="621"/>
              </a:spcBef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 flipH="1">
            <a:off x="643921" y="1017575"/>
            <a:ext cx="45719" cy="125425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12"/>
              </a:spcBef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740" y="3131085"/>
            <a:ext cx="184181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3973095"/>
            <a:ext cx="184181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2640" y="2743200"/>
            <a:ext cx="7507607" cy="4035846"/>
          </a:xfrm>
          <a:prstGeom prst="rect">
            <a:avLst/>
          </a:prstGeom>
        </p:spPr>
        <p:txBody>
          <a:bodyPr wrap="square" lIns="0" tIns="16827" rIns="0" bIns="0" rtlCol="0">
            <a:noAutofit/>
          </a:bodyPr>
          <a:lstStyle/>
          <a:p>
            <a:pPr marL="12700">
              <a:lnSpc>
                <a:spcPts val="2650"/>
              </a:lnSpc>
            </a:pP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5194835"/>
            <a:ext cx="184181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9740" y="6035575"/>
            <a:ext cx="184181" cy="342900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endParaRPr sz="2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856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228600" y="1219200"/>
            <a:ext cx="8790940" cy="4780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513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870" y="1066800"/>
            <a:ext cx="8430260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834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167</TotalTime>
  <Words>185</Words>
  <Application>Microsoft Office PowerPoint</Application>
  <PresentationFormat>On-screen Show (4:3)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rupak poudyal</cp:lastModifiedBy>
  <cp:revision>21</cp:revision>
  <dcterms:modified xsi:type="dcterms:W3CDTF">2019-04-19T00:20:57Z</dcterms:modified>
</cp:coreProperties>
</file>