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829" r:id="rId1"/>
  </p:sldMasterIdLst>
  <p:notesMasterIdLst>
    <p:notesMasterId r:id="rId6"/>
  </p:notesMasterIdLst>
  <p:handoutMasterIdLst>
    <p:handoutMasterId r:id="rId7"/>
  </p:handoutMasterIdLst>
  <p:sldIdLst>
    <p:sldId id="964" r:id="rId2"/>
    <p:sldId id="955" r:id="rId3"/>
    <p:sldId id="965" r:id="rId4"/>
    <p:sldId id="966" r:id="rId5"/>
  </p:sldIdLst>
  <p:sldSz cx="9144000" cy="6858000" type="screen4x3"/>
  <p:notesSz cx="6799263" cy="9929813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854"/>
    <a:srgbClr val="8FC36F"/>
    <a:srgbClr val="C5E0B4"/>
    <a:srgbClr val="006600"/>
    <a:srgbClr val="E61E1E"/>
    <a:srgbClr val="644080"/>
    <a:srgbClr val="916E0F"/>
    <a:srgbClr val="505054"/>
    <a:srgbClr val="265C80"/>
    <a:srgbClr val="007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 autoAdjust="0"/>
    <p:restoredTop sz="90899" autoAdjust="0"/>
  </p:normalViewPr>
  <p:slideViewPr>
    <p:cSldViewPr snapToGrid="0">
      <p:cViewPr varScale="1">
        <p:scale>
          <a:sx n="68" d="100"/>
          <a:sy n="68" d="100"/>
        </p:scale>
        <p:origin x="133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7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4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4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4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56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4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74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68313" y="2615165"/>
            <a:ext cx="5462899" cy="365577"/>
          </a:xfrm>
          <a:prstGeom prst="rect">
            <a:avLst/>
          </a:prstGeom>
        </p:spPr>
        <p:txBody>
          <a:bodyPr vert="horz" wrap="squar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 smtClean="0"/>
              <a:t>Format for master subtitle</a:t>
            </a:r>
            <a:endParaRPr lang="ja-JP" altLang="en-US" dirty="0"/>
          </a:p>
        </p:txBody>
      </p:sp>
      <p:sp>
        <p:nvSpPr>
          <p:cNvPr id="17" name="タイトル 4"/>
          <p:cNvSpPr>
            <a:spLocks noGrp="1"/>
          </p:cNvSpPr>
          <p:nvPr>
            <p:ph type="title" hasCustomPrompt="1"/>
          </p:nvPr>
        </p:nvSpPr>
        <p:spPr>
          <a:xfrm>
            <a:off x="468313" y="3024000"/>
            <a:ext cx="5462898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 smtClean="0"/>
              <a:t>Format for master title</a:t>
            </a:r>
            <a:endParaRPr kumimoji="1" lang="ja-JP" altLang="en-US" dirty="0"/>
          </a:p>
        </p:txBody>
      </p:sp>
      <p:sp>
        <p:nvSpPr>
          <p:cNvPr id="12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652000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94" y="162989"/>
            <a:ext cx="2518420" cy="8634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3546" y="0"/>
            <a:ext cx="3020454" cy="6858000"/>
          </a:xfrm>
          <a:prstGeom prst="rect">
            <a:avLst/>
          </a:prstGeom>
        </p:spPr>
      </p:pic>
      <p:sp>
        <p:nvSpPr>
          <p:cNvPr id="10" name="フッター プレースホルダー 3"/>
          <p:cNvSpPr txBox="1">
            <a:spLocks/>
          </p:cNvSpPr>
          <p:nvPr userDrawn="1"/>
        </p:nvSpPr>
        <p:spPr bwMode="auto">
          <a:xfrm>
            <a:off x="6651789" y="6597140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 smtClean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Phils.,Inc. </a:t>
            </a:r>
          </a:p>
        </p:txBody>
      </p:sp>
    </p:spTree>
    <p:extLst>
      <p:ext uri="{BB962C8B-B14F-4D97-AF65-F5344CB8AC3E}">
        <p14:creationId xmlns:p14="http://schemas.microsoft.com/office/powerpoint/2010/main" val="39288832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for the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2"/>
          <p:cNvSpPr>
            <a:spLocks noGrp="1"/>
          </p:cNvSpPr>
          <p:nvPr>
            <p:ph type="body" sz="quarter" idx="17" hasCustomPrompt="1"/>
          </p:nvPr>
        </p:nvSpPr>
        <p:spPr>
          <a:xfrm>
            <a:off x="468000" y="442330"/>
            <a:ext cx="2327275" cy="407859"/>
          </a:xfrm>
          <a:prstGeom prst="rect">
            <a:avLst/>
          </a:prstGeom>
        </p:spPr>
        <p:txBody>
          <a:bodyPr lIns="0" anchor="ctr" anchorCtr="0"/>
          <a:lstStyle>
            <a:lvl1pPr>
              <a:lnSpc>
                <a:spcPct val="100000"/>
              </a:lnSpc>
              <a:defRPr sz="2000">
                <a:latin typeface="+mj-lt"/>
                <a:ea typeface="Toshiba Sans CN Regular" panose="020B0500000000000000" pitchFamily="34" charset="-128"/>
              </a:defRPr>
            </a:lvl1pPr>
          </a:lstStyle>
          <a:p>
            <a:pPr lvl="0"/>
            <a:r>
              <a:rPr kumimoji="1" lang="en-US" altLang="ja-JP" dirty="0" smtClean="0"/>
              <a:t>To ABCDE</a:t>
            </a:r>
            <a:endParaRPr kumimoji="1" lang="ja-JP" altLang="en-US" dirty="0" smtClean="0"/>
          </a:p>
        </p:txBody>
      </p:sp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68000" y="2615165"/>
            <a:ext cx="7408573" cy="365577"/>
          </a:xfrm>
          <a:prstGeom prst="rect">
            <a:avLst/>
          </a:prstGeom>
        </p:spPr>
        <p:txBody>
          <a:bodyPr vert="horz" wrap="non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 smtClean="0"/>
              <a:t>Format for master subtitle</a:t>
            </a:r>
            <a:endParaRPr lang="ja-JP" altLang="en-US" dirty="0"/>
          </a:p>
        </p:txBody>
      </p:sp>
      <p:sp>
        <p:nvSpPr>
          <p:cNvPr id="19" name="タイトル 4"/>
          <p:cNvSpPr>
            <a:spLocks noGrp="1"/>
          </p:cNvSpPr>
          <p:nvPr>
            <p:ph type="title" hasCustomPrompt="1"/>
          </p:nvPr>
        </p:nvSpPr>
        <p:spPr>
          <a:xfrm>
            <a:off x="468000" y="3024000"/>
            <a:ext cx="7408572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3600" b="1" smtClean="0">
                <a:latin typeface="+mj-lt"/>
                <a:ea typeface="Toshiba Sans CN Medium" panose="020B0600000000000000" pitchFamily="34" charset="-128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 smtClean="0"/>
              <a:t>Format for master title</a:t>
            </a:r>
            <a:endParaRPr kumimoji="1"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xmlns="" id="{543CFF27-F10C-A444-8A84-B0F08A699F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0"/>
            <a:ext cx="3048001" cy="6858000"/>
          </a:xfrm>
          <a:prstGeom prst="rect">
            <a:avLst/>
          </a:prstGeom>
        </p:spPr>
      </p:pic>
      <p:sp>
        <p:nvSpPr>
          <p:cNvPr id="11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760000"/>
            <a:ext cx="5301206" cy="1082307"/>
          </a:xfrm>
          <a:prstGeom prst="rect">
            <a:avLst/>
          </a:prstGeom>
        </p:spPr>
        <p:txBody>
          <a:bodyPr wrap="square" lIns="468000" tIns="0" rIns="0" bIns="828000" anchor="t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94" y="4866250"/>
            <a:ext cx="2518420" cy="863459"/>
          </a:xfrm>
          <a:prstGeom prst="rect">
            <a:avLst/>
          </a:prstGeom>
        </p:spPr>
      </p:pic>
      <p:sp>
        <p:nvSpPr>
          <p:cNvPr id="10" name="テキスト プレースホルダー 3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0" y="5595907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6651790" y="6541047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 smtClean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Phils.,Inc. </a:t>
            </a:r>
          </a:p>
        </p:txBody>
      </p:sp>
    </p:spTree>
    <p:extLst>
      <p:ext uri="{BB962C8B-B14F-4D97-AF65-F5344CB8AC3E}">
        <p14:creationId xmlns:p14="http://schemas.microsoft.com/office/powerpoint/2010/main" val="410703479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17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 smtClean="0"/>
              <a:t>Format for master title</a:t>
            </a:r>
            <a:endParaRPr kumimoji="1" lang="ja-JP" altLang="en-US" dirty="0" smtClean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31408"/>
            <a:ext cx="9144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t" anchorCtr="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 smtClean="0"/>
              <a:t>Format for master text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1810367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 smtClean="0"/>
              <a:t>Format for master text</a:t>
            </a:r>
            <a:endParaRPr kumimoji="1" lang="ja-JP" altLang="en-US" dirty="0"/>
          </a:p>
        </p:txBody>
      </p:sp>
      <p:sp>
        <p:nvSpPr>
          <p:cNvPr id="8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9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26406" y="5604664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12" name="フッター プレースホルダー 3"/>
          <p:cNvSpPr txBox="1">
            <a:spLocks/>
          </p:cNvSpPr>
          <p:nvPr userDrawn="1"/>
        </p:nvSpPr>
        <p:spPr bwMode="auto">
          <a:xfrm>
            <a:off x="6425384" y="6549804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 smtClean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Phils.,Inc. </a:t>
            </a:r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29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 smtClean="0"/>
              <a:t>Format for master title</a:t>
            </a:r>
            <a:endParaRPr kumimoji="1" lang="ja-JP" altLang="en-US" dirty="0" smtClean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16044"/>
            <a:ext cx="9144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b" anchorCtr="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 smtClean="0"/>
              <a:t>Format for master text 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1078959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 smtClean="0"/>
              <a:t>Format for master text</a:t>
            </a:r>
            <a:endParaRPr kumimoji="1" lang="ja-JP" altLang="en-US" dirty="0"/>
          </a:p>
        </p:txBody>
      </p:sp>
      <p:sp>
        <p:nvSpPr>
          <p:cNvPr id="8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9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64506" y="5597116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6387284" y="6542256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 smtClean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Phils.,Inc. </a:t>
            </a:r>
          </a:p>
        </p:txBody>
      </p:sp>
    </p:spTree>
    <p:extLst>
      <p:ext uri="{BB962C8B-B14F-4D97-AF65-F5344CB8AC3E}">
        <p14:creationId xmlns:p14="http://schemas.microsoft.com/office/powerpoint/2010/main" val="75894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19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 smtClean="0"/>
              <a:t>Format for master title</a:t>
            </a:r>
            <a:endParaRPr kumimoji="1" lang="ja-JP" altLang="en-US" dirty="0" smtClean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1078959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 smtClean="0"/>
              <a:t>Format for master text</a:t>
            </a:r>
            <a:endParaRPr kumimoji="1" lang="ja-JP" altLang="en-US" dirty="0"/>
          </a:p>
        </p:txBody>
      </p:sp>
      <p:sp>
        <p:nvSpPr>
          <p:cNvPr id="7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8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26406" y="5604664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12" name="フッター プレースホルダー 3"/>
          <p:cNvSpPr txBox="1">
            <a:spLocks/>
          </p:cNvSpPr>
          <p:nvPr userDrawn="1"/>
        </p:nvSpPr>
        <p:spPr bwMode="auto">
          <a:xfrm>
            <a:off x="6425384" y="6549804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 smtClean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Phils.,Inc. </a:t>
            </a:r>
          </a:p>
        </p:txBody>
      </p:sp>
    </p:spTree>
    <p:extLst>
      <p:ext uri="{BB962C8B-B14F-4D97-AF65-F5344CB8AC3E}">
        <p14:creationId xmlns:p14="http://schemas.microsoft.com/office/powerpoint/2010/main" val="210854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5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54001" y="5606190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6397789" y="6551330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 smtClean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Phils.,Inc. </a:t>
            </a:r>
          </a:p>
        </p:txBody>
      </p:sp>
    </p:spTree>
    <p:extLst>
      <p:ext uri="{BB962C8B-B14F-4D97-AF65-F5344CB8AC3E}">
        <p14:creationId xmlns:p14="http://schemas.microsoft.com/office/powerpoint/2010/main" val="344595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>
          <a:xfrm>
            <a:off x="468313" y="3003740"/>
            <a:ext cx="5488301" cy="54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lnSpc>
                <a:spcPct val="100000"/>
              </a:lnSpc>
              <a:defRPr lang="ja-JP" altLang="en-US" sz="3600" b="0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 smtClean="0"/>
              <a:t>Format for master title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94" y="162989"/>
            <a:ext cx="2518420" cy="8634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6105832" y="-4032"/>
            <a:ext cx="3038168" cy="6862031"/>
          </a:xfrm>
          <a:prstGeom prst="rect">
            <a:avLst/>
          </a:prstGeom>
        </p:spPr>
      </p:pic>
      <p:sp>
        <p:nvSpPr>
          <p:cNvPr id="14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0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80693" y="5611458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11" name="フッター プレースホルダー 3"/>
          <p:cNvSpPr txBox="1">
            <a:spLocks/>
          </p:cNvSpPr>
          <p:nvPr userDrawn="1"/>
        </p:nvSpPr>
        <p:spPr bwMode="auto">
          <a:xfrm>
            <a:off x="6371097" y="6556598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 smtClean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Phils.,Inc. </a:t>
            </a: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928420"/>
            <a:ext cx="8207375" cy="692985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 smtClean="0"/>
              <a:t>Format for master text</a:t>
            </a:r>
            <a:endParaRPr kumimoji="1" lang="ja-JP" altLang="en-US" dirty="0" smtClean="0"/>
          </a:p>
        </p:txBody>
      </p:sp>
      <p:sp>
        <p:nvSpPr>
          <p:cNvPr id="5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6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52118" y="5606190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8" name="フッター プレースホルダー 3"/>
          <p:cNvSpPr txBox="1">
            <a:spLocks/>
          </p:cNvSpPr>
          <p:nvPr userDrawn="1"/>
        </p:nvSpPr>
        <p:spPr bwMode="auto">
          <a:xfrm>
            <a:off x="6399672" y="6551330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 smtClean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Phils.,Inc. </a:t>
            </a:r>
          </a:p>
        </p:txBody>
      </p: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1" r:id="rId2"/>
    <p:sldLayoutId id="2147483837" r:id="rId3"/>
    <p:sldLayoutId id="2147483838" r:id="rId4"/>
    <p:sldLayoutId id="2147483835" r:id="rId5"/>
    <p:sldLayoutId id="2147483850" r:id="rId6"/>
    <p:sldLayoutId id="2147483845" r:id="rId7"/>
    <p:sldLayoutId id="2147483844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>
          <p15:clr>
            <a:srgbClr val="5ACBF0"/>
          </p15:clr>
        </p15:guide>
        <p15:guide id="1" pos="2880">
          <p15:clr>
            <a:srgbClr val="5ACBF0"/>
          </p15:clr>
        </p15:guide>
        <p15:guide id="4" orient="horz" pos="4042" userDrawn="1">
          <p15:clr>
            <a:srgbClr val="5ACBF0"/>
          </p15:clr>
        </p15:guide>
        <p15:guide id="5" orient="horz" pos="459" userDrawn="1">
          <p15:clr>
            <a:srgbClr val="5ACBF0"/>
          </p15:clr>
        </p15:guide>
        <p15:guide id="8" pos="5465" userDrawn="1">
          <p15:clr>
            <a:srgbClr val="5ACBF0"/>
          </p15:clr>
        </p15:guide>
        <p15:guide id="9" pos="295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7240" y="3024000"/>
            <a:ext cx="5932487" cy="540000"/>
          </a:xfrm>
          <a:prstGeom prst="rect">
            <a:avLst/>
          </a:prstGeom>
        </p:spPr>
        <p:txBody>
          <a:bodyPr lIns="0"/>
          <a:lstStyle/>
          <a:p>
            <a:r>
              <a:rPr lang="en-US" altLang="ja-JP" dirty="0" smtClean="0"/>
              <a:t>FIN</a:t>
            </a:r>
            <a:endParaRPr kumimoji="1" lang="ja-JP" altLang="en-US" dirty="0"/>
          </a:p>
        </p:txBody>
      </p:sp>
      <p:sp>
        <p:nvSpPr>
          <p:cNvPr id="9" name="テキスト プレースホルダー 33"/>
          <p:cNvSpPr>
            <a:spLocks noGrp="1"/>
          </p:cNvSpPr>
          <p:nvPr>
            <p:ph type="body" sz="quarter" idx="16"/>
          </p:nvPr>
        </p:nvSpPr>
        <p:spPr bwMode="auto">
          <a:xfrm>
            <a:off x="0" y="5420417"/>
            <a:ext cx="5283844" cy="1437583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 sz="1600">
                <a:latin typeface="Toshiba Sans Medium" panose="020B0603030403020204" pitchFamily="34" charset="0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 smtClean="0">
                <a:latin typeface="+mn-lt"/>
              </a:rPr>
              <a:t>Toshiba </a:t>
            </a:r>
            <a:r>
              <a:rPr lang="en-US" altLang="ja-JP" dirty="0">
                <a:latin typeface="+mn-lt"/>
              </a:rPr>
              <a:t>Information Equipment </a:t>
            </a:r>
            <a:r>
              <a:rPr lang="en-US" altLang="ja-JP" dirty="0" smtClean="0">
                <a:latin typeface="+mn-lt"/>
              </a:rPr>
              <a:t>Phials.,Inc. </a:t>
            </a:r>
          </a:p>
          <a:p>
            <a:pPr>
              <a:spcAft>
                <a:spcPts val="0"/>
              </a:spcAft>
            </a:pPr>
            <a:r>
              <a:rPr lang="en-US" altLang="ja-JP" dirty="0" smtClean="0">
                <a:latin typeface="+mn-lt"/>
              </a:rPr>
              <a:t>2019.04.11</a:t>
            </a:r>
            <a:endParaRPr lang="en-US" altLang="ja-JP" dirty="0">
              <a:latin typeface="+mn-lt"/>
            </a:endParaRPr>
          </a:p>
        </p:txBody>
      </p:sp>
      <p:graphicFrame>
        <p:nvGraphicFramePr>
          <p:cNvPr id="6" name="表 7">
            <a:extLst>
              <a:ext uri="{FF2B5EF4-FFF2-40B4-BE49-F238E27FC236}">
                <a16:creationId xmlns:a16="http://schemas.microsoft.com/office/drawing/2014/main" xmlns="" id="{60B4F7F2-33AF-4FAF-A113-3FE55D824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30362"/>
              </p:ext>
            </p:extLst>
          </p:nvPr>
        </p:nvGraphicFramePr>
        <p:xfrm>
          <a:off x="468313" y="6060537"/>
          <a:ext cx="3386370" cy="491810"/>
        </p:xfrm>
        <a:graphic>
          <a:graphicData uri="http://schemas.openxmlformats.org/drawingml/2006/table">
            <a:tbl>
              <a:tblPr/>
              <a:tblGrid>
                <a:gridCol w="1922172">
                  <a:extLst>
                    <a:ext uri="{9D8B030D-6E8A-4147-A177-3AD203B41FA5}">
                      <a16:colId xmlns:a16="http://schemas.microsoft.com/office/drawing/2014/main" xmlns="" val="692516935"/>
                    </a:ext>
                  </a:extLst>
                </a:gridCol>
                <a:gridCol w="1464198"/>
              </a:tblGrid>
              <a:tr h="2459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itchFamily="34" charset="0"/>
                        </a:rPr>
                        <a:t>Scope of Disclosure</a:t>
                      </a:r>
                    </a:p>
                  </a:txBody>
                  <a:tcPr marL="0" marR="0" marT="46753" marB="4675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itchFamily="50" charset="-128"/>
                        </a:rPr>
                        <a:t>TIP-ISD-IS3</a:t>
                      </a:r>
                      <a:endParaRPr kumimoji="0" lang="ja-JP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itchFamily="50" charset="-128"/>
                      </a:endParaRPr>
                    </a:p>
                  </a:txBody>
                  <a:tcPr marL="0" marR="0" marT="46753" marB="46753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4918508"/>
                  </a:ext>
                </a:extLst>
              </a:tr>
              <a:tr h="24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itchFamily="34" charset="0"/>
                        </a:rPr>
                        <a:t>Head of Information Owner Section</a:t>
                      </a:r>
                    </a:p>
                  </a:txBody>
                  <a:tcPr marL="0" marR="0" marT="46753" marB="4675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itchFamily="50" charset="-128"/>
                        </a:rPr>
                        <a:t>ISD</a:t>
                      </a:r>
                      <a:endParaRPr kumimoji="0" lang="ja-JP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itchFamily="50" charset="-128"/>
                      </a:endParaRPr>
                    </a:p>
                  </a:txBody>
                  <a:tcPr marL="0" marR="0" marT="46753" marB="4675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2767453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31833" y="2615165"/>
            <a:ext cx="5462899" cy="365577"/>
          </a:xfrm>
        </p:spPr>
        <p:txBody>
          <a:bodyPr/>
          <a:lstStyle/>
          <a:p>
            <a:r>
              <a:rPr lang="en-US" dirty="0" smtClean="0"/>
              <a:t>IT Applications</a:t>
            </a:r>
            <a:endParaRPr lang="en-US" dirty="0"/>
          </a:p>
        </p:txBody>
      </p:sp>
      <p:sp>
        <p:nvSpPr>
          <p:cNvPr id="7" name="テキスト プレースホルダー 3"/>
          <p:cNvSpPr txBox="1">
            <a:spLocks/>
          </p:cNvSpPr>
          <p:nvPr/>
        </p:nvSpPr>
        <p:spPr>
          <a:xfrm>
            <a:off x="159468" y="3564000"/>
            <a:ext cx="7921628" cy="36009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Issues/Concerns/Priorities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sz="800" b="1" dirty="0" smtClean="0">
                <a:latin typeface="+mj-lt"/>
                <a:ea typeface="Toshiba Sans Medium" panose="020B0603030403020204" pitchFamily="34" charset="0"/>
              </a:rPr>
              <a:t> </a:t>
            </a:r>
            <a:endParaRPr lang="en-US" altLang="ja-JP" sz="800" b="1" dirty="0">
              <a:latin typeface="+mj-lt"/>
              <a:ea typeface="Toshiba Sans Medium" panose="020B0603030403020204" pitchFamily="34" charset="0"/>
            </a:endParaRPr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1187" y="1127995"/>
            <a:ext cx="1217613" cy="73866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01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43342" y="1033708"/>
            <a:ext cx="6704013" cy="62785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Issues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1187" y="2161354"/>
            <a:ext cx="1217613" cy="73866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02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851819" y="4171000"/>
            <a:ext cx="6704013" cy="664797"/>
          </a:xfr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11187" y="3194713"/>
            <a:ext cx="1217613" cy="73866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03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 Placeholder 8"/>
          <p:cNvSpPr txBox="1">
            <a:spLocks/>
          </p:cNvSpPr>
          <p:nvPr/>
        </p:nvSpPr>
        <p:spPr>
          <a:xfrm>
            <a:off x="611187" y="4228072"/>
            <a:ext cx="1217613" cy="73866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04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 Placeholder 9"/>
          <p:cNvSpPr txBox="1">
            <a:spLocks/>
          </p:cNvSpPr>
          <p:nvPr/>
        </p:nvSpPr>
        <p:spPr>
          <a:xfrm>
            <a:off x="1743342" y="5261431"/>
            <a:ext cx="6704013" cy="66479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7" name="Text Placeholder 10"/>
          <p:cNvSpPr txBox="1">
            <a:spLocks/>
          </p:cNvSpPr>
          <p:nvPr/>
        </p:nvSpPr>
        <p:spPr>
          <a:xfrm>
            <a:off x="611187" y="5261432"/>
            <a:ext cx="1217613" cy="73866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05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 Placeholder 11"/>
          <p:cNvSpPr txBox="1">
            <a:spLocks/>
          </p:cNvSpPr>
          <p:nvPr/>
        </p:nvSpPr>
        <p:spPr>
          <a:xfrm>
            <a:off x="1743342" y="3080570"/>
            <a:ext cx="6704013" cy="66479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-8546" y="-13456"/>
            <a:ext cx="9144000" cy="74093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OUTLINE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Text Placeholder 5"/>
          <p:cNvSpPr txBox="1">
            <a:spLocks/>
          </p:cNvSpPr>
          <p:nvPr/>
        </p:nvSpPr>
        <p:spPr>
          <a:xfrm>
            <a:off x="1851819" y="2064512"/>
            <a:ext cx="6704013" cy="664797"/>
          </a:xfrm>
          <a:prstGeom prst="rect">
            <a:avLst/>
          </a:prstGeom>
        </p:spPr>
        <p:txBody>
          <a:bodyPr lIns="0" anchor="t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800" kern="120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6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                               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5800"/>
            <a:ext cx="848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[ISSUE] Increased Pending Transactions in GL Receiving Transactions to GAIA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41" y="740932"/>
            <a:ext cx="8904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BACKGROUND: </a:t>
            </a:r>
            <a:r>
              <a:rPr lang="en-US" sz="1600" dirty="0"/>
              <a:t>Incorrect set up for Auto Process GL Receiving Transactions program for 2019 Fiscal Year</a:t>
            </a:r>
            <a:r>
              <a:rPr lang="en-US" sz="1600" dirty="0" smtClean="0"/>
              <a:t>.</a:t>
            </a:r>
            <a:r>
              <a:rPr lang="en-US" sz="1600" b="1" dirty="0" smtClean="0"/>
              <a:t> </a:t>
            </a:r>
            <a:r>
              <a:rPr lang="en-US" sz="1600" dirty="0"/>
              <a:t>Execution date schedule was set to year 2020 which was supposedly for April 2019 execution.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54" y="1407472"/>
            <a:ext cx="6933443" cy="4190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575" y="5802399"/>
            <a:ext cx="890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EFFECT: </a:t>
            </a:r>
            <a:r>
              <a:rPr lang="en-US" sz="1600" dirty="0"/>
              <a:t>Pending receiving transactions increased to 29,702 records </a:t>
            </a:r>
            <a:r>
              <a:rPr lang="en-US" sz="1600" dirty="0" smtClean="0"/>
              <a:t>from </a:t>
            </a:r>
            <a:r>
              <a:rPr lang="en-US" sz="1600" dirty="0"/>
              <a:t>April </a:t>
            </a:r>
            <a:r>
              <a:rPr lang="en-US" sz="1600" dirty="0" smtClean="0"/>
              <a:t>1 –10</a:t>
            </a:r>
            <a:r>
              <a:rPr lang="en-US" sz="1600" dirty="0"/>
              <a:t>, 2019.</a:t>
            </a:r>
          </a:p>
        </p:txBody>
      </p:sp>
    </p:spTree>
    <p:extLst>
      <p:ext uri="{BB962C8B-B14F-4D97-AF65-F5344CB8AC3E}">
        <p14:creationId xmlns:p14="http://schemas.microsoft.com/office/powerpoint/2010/main" val="25260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                               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5800"/>
            <a:ext cx="848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[ISSUE] Increased Pending Transactions in GL Receiving Transactions to GAIA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41" y="740932"/>
            <a:ext cx="89048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IMMEDIATE ACTION: </a:t>
            </a:r>
            <a:r>
              <a:rPr lang="en-US" sz="1600" dirty="0"/>
              <a:t> </a:t>
            </a:r>
            <a:r>
              <a:rPr lang="en-US" sz="1600" dirty="0" smtClean="0"/>
              <a:t>Changed </a:t>
            </a:r>
            <a:r>
              <a:rPr lang="en-US" sz="1600" dirty="0"/>
              <a:t>execution schedule starting April 11, 2019 up to April 30, 2019.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150" y="4656406"/>
            <a:ext cx="8779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STATUS: </a:t>
            </a:r>
            <a:r>
              <a:rPr lang="en-US" sz="1600" dirty="0" smtClean="0"/>
              <a:t>Auto </a:t>
            </a:r>
            <a:r>
              <a:rPr lang="en-US" sz="1600" dirty="0"/>
              <a:t>Process GL Receiving Transactions program started execution </a:t>
            </a:r>
            <a:r>
              <a:rPr lang="en-US" sz="1600" dirty="0" smtClean="0"/>
              <a:t>on April </a:t>
            </a:r>
            <a:r>
              <a:rPr lang="en-US" sz="1600" dirty="0"/>
              <a:t>11, </a:t>
            </a:r>
            <a:r>
              <a:rPr lang="en-US" sz="1600" dirty="0" smtClean="0"/>
              <a:t> 2019</a:t>
            </a:r>
          </a:p>
          <a:p>
            <a:r>
              <a:rPr lang="en-US" sz="1600" b="1" dirty="0"/>
              <a:t> </a:t>
            </a:r>
            <a:endParaRPr lang="en-US" sz="1600" dirty="0"/>
          </a:p>
          <a:p>
            <a:r>
              <a:rPr lang="en-US" sz="1600" b="1" dirty="0"/>
              <a:t>NEXT ACTION:</a:t>
            </a:r>
            <a:endParaRPr lang="en-US" sz="1600" dirty="0"/>
          </a:p>
          <a:p>
            <a:r>
              <a:rPr lang="en-US" sz="1600" b="1" dirty="0"/>
              <a:t>	</a:t>
            </a:r>
            <a:r>
              <a:rPr lang="en-US" sz="1600" dirty="0"/>
              <a:t>Business Side: ???</a:t>
            </a:r>
          </a:p>
          <a:p>
            <a:r>
              <a:rPr lang="en-US" sz="1600" dirty="0"/>
              <a:t>	System Side: </a:t>
            </a:r>
            <a:r>
              <a:rPr lang="en-US" sz="1600" dirty="0" smtClean="0"/>
              <a:t>1. ) Program </a:t>
            </a:r>
            <a:r>
              <a:rPr lang="en-US" sz="1600" dirty="0"/>
              <a:t>Tuning of GL Data Conversion and Error Check Program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50" y="1114846"/>
            <a:ext cx="8596361" cy="354156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2647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80824_PPT_Template_4x3_EN.pptx" id="{A5931476-291D-4099-8816-DD0D01C4A52A}" vid="{5E94C5B7-7AF5-4E08-BDAD-7C26A55E1D2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180924_PPT_Template_4x3_EN</Template>
  <TotalTime>0</TotalTime>
  <Words>146</Words>
  <Application>Microsoft Office PowerPoint</Application>
  <PresentationFormat>On-screen Show (4:3)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ＭＳ Ｐゴシック</vt:lpstr>
      <vt:lpstr>Arial</vt:lpstr>
      <vt:lpstr>Calibri</vt:lpstr>
      <vt:lpstr>Meiryo UI</vt:lpstr>
      <vt:lpstr>Segoe UI</vt:lpstr>
      <vt:lpstr>Toshiba Sans</vt:lpstr>
      <vt:lpstr>Toshiba Sans CN Medium</vt:lpstr>
      <vt:lpstr>Toshiba Sans CN Regular</vt:lpstr>
      <vt:lpstr>Toshiba Sans Medium</vt:lpstr>
      <vt:lpstr>Wingdings</vt:lpstr>
      <vt:lpstr>東芝 Pゴシック Regular</vt:lpstr>
      <vt:lpstr>テーマ1</vt:lpstr>
      <vt:lpstr>FIN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2018-08-24T12:43:57Z</dcterms:created>
  <dcterms:modified xsi:type="dcterms:W3CDTF">2019-04-11T02:32:41Z</dcterms:modified>
</cp:coreProperties>
</file>