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4"/>
    <p:sldMasterId id="2147483766" r:id="rId5"/>
    <p:sldMasterId id="2147483771" r:id="rId6"/>
  </p:sldMasterIdLst>
  <p:notesMasterIdLst>
    <p:notesMasterId r:id="rId18"/>
  </p:notesMasterIdLst>
  <p:handoutMasterIdLst>
    <p:handoutMasterId r:id="rId19"/>
  </p:handoutMasterIdLst>
  <p:sldIdLst>
    <p:sldId id="375" r:id="rId7"/>
    <p:sldId id="397" r:id="rId8"/>
    <p:sldId id="394" r:id="rId9"/>
    <p:sldId id="400" r:id="rId10"/>
    <p:sldId id="406" r:id="rId11"/>
    <p:sldId id="414" r:id="rId12"/>
    <p:sldId id="401" r:id="rId13"/>
    <p:sldId id="410" r:id="rId14"/>
    <p:sldId id="411" r:id="rId15"/>
    <p:sldId id="349" r:id="rId16"/>
    <p:sldId id="413" r:id="rId17"/>
  </p:sldIdLst>
  <p:sldSz cx="9144000" cy="6858000" type="screen4x3"/>
  <p:notesSz cx="6799263" cy="9929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5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5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5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5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5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5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5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5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5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527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391">
          <p15:clr>
            <a:srgbClr val="A4A3A4"/>
          </p15:clr>
        </p15:guide>
        <p15:guide id="6" orient="horz" pos="1661">
          <p15:clr>
            <a:srgbClr val="A4A3A4"/>
          </p15:clr>
        </p15:guide>
        <p15:guide id="7" orient="horz" pos="2840">
          <p15:clr>
            <a:srgbClr val="A4A3A4"/>
          </p15:clr>
        </p15:guide>
        <p15:guide id="8" orient="horz" pos="2251">
          <p15:clr>
            <a:srgbClr val="A4A3A4"/>
          </p15:clr>
        </p15:guide>
        <p15:guide id="9" pos="249">
          <p15:clr>
            <a:srgbClr val="A4A3A4"/>
          </p15:clr>
        </p15:guide>
        <p15:guide id="10" pos="5511">
          <p15:clr>
            <a:srgbClr val="A4A3A4"/>
          </p15:clr>
        </p15:guide>
        <p15:guide id="11" pos="3787">
          <p15:clr>
            <a:srgbClr val="A4A3A4"/>
          </p15:clr>
        </p15:guide>
        <p15:guide id="12" pos="1973">
          <p15:clr>
            <a:srgbClr val="A4A3A4"/>
          </p15:clr>
        </p15:guide>
        <p15:guide id="1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101"/>
    <a:srgbClr val="FFCCFF"/>
    <a:srgbClr val="FFFF99"/>
    <a:srgbClr val="FFE5E5"/>
    <a:srgbClr val="CCFF99"/>
    <a:srgbClr val="00CC18"/>
    <a:srgbClr val="47FF47"/>
    <a:srgbClr val="BDFFC5"/>
    <a:srgbClr val="00CC00"/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76" y="72"/>
      </p:cViewPr>
      <p:guideLst>
        <p:guide orient="horz" pos="436"/>
        <p:guide orient="horz" pos="4020"/>
        <p:guide orient="horz" pos="527"/>
        <p:guide orient="horz" pos="3974"/>
        <p:guide orient="horz" pos="391"/>
        <p:guide orient="horz" pos="1661"/>
        <p:guide orient="horz" pos="2840"/>
        <p:guide orient="horz" pos="2251"/>
        <p:guide pos="249"/>
        <p:guide pos="5511"/>
        <p:guide pos="3787"/>
        <p:guide pos="197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2910" y="-102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891" cy="496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5" tIns="47748" rIns="95495" bIns="47748" numCol="1" anchor="t" anchorCtr="0" compatLnSpc="1">
            <a:prstTxWarp prst="textNoShape">
              <a:avLst/>
            </a:prstTxWarp>
          </a:bodyPr>
          <a:lstStyle>
            <a:lvl1pPr algn="l" defTabSz="953926" eaLnBrk="0" hangingPunct="0">
              <a:defRPr kumimoji="0" sz="1200">
                <a:latin typeface="Helvetica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372" y="0"/>
            <a:ext cx="2946891" cy="496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5" tIns="47748" rIns="95495" bIns="47748" numCol="1" anchor="t" anchorCtr="0" compatLnSpc="1">
            <a:prstTxWarp prst="textNoShape">
              <a:avLst/>
            </a:prstTxWarp>
          </a:bodyPr>
          <a:lstStyle>
            <a:lvl1pPr algn="r" defTabSz="953926" eaLnBrk="0" hangingPunct="0">
              <a:defRPr kumimoji="0" sz="1200">
                <a:latin typeface="Helvetica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3542"/>
            <a:ext cx="2946891" cy="496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5" tIns="47748" rIns="95495" bIns="47748" numCol="1" anchor="b" anchorCtr="0" compatLnSpc="1">
            <a:prstTxWarp prst="textNoShape">
              <a:avLst/>
            </a:prstTxWarp>
          </a:bodyPr>
          <a:lstStyle>
            <a:lvl1pPr algn="l" defTabSz="953926" eaLnBrk="0" hangingPunct="0">
              <a:defRPr kumimoji="0" sz="1200">
                <a:latin typeface="Helvetica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372" y="9433542"/>
            <a:ext cx="2946891" cy="496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5" tIns="47748" rIns="95495" bIns="47748" numCol="1" anchor="b" anchorCtr="0" compatLnSpc="1">
            <a:prstTxWarp prst="textNoShape">
              <a:avLst/>
            </a:prstTxWarp>
          </a:bodyPr>
          <a:lstStyle>
            <a:lvl1pPr algn="r" defTabSz="953926" eaLnBrk="0" hangingPunct="0">
              <a:defRPr kumimoji="0" sz="1200">
                <a:latin typeface="Helvetica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E351C5B1-1360-4A34-85DE-2DFAC31BE9A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342314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891" cy="496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5" tIns="47748" rIns="95495" bIns="47748" numCol="1" anchor="t" anchorCtr="0" compatLnSpc="1">
            <a:prstTxWarp prst="textNoShape">
              <a:avLst/>
            </a:prstTxWarp>
          </a:bodyPr>
          <a:lstStyle>
            <a:lvl1pPr algn="l" defTabSz="953926" eaLnBrk="0" hangingPunct="0">
              <a:defRPr kumimoji="0" sz="1200">
                <a:latin typeface="Helvetica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72" y="0"/>
            <a:ext cx="2946891" cy="496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5" tIns="47748" rIns="95495" bIns="47748" numCol="1" anchor="t" anchorCtr="0" compatLnSpc="1">
            <a:prstTxWarp prst="textNoShape">
              <a:avLst/>
            </a:prstTxWarp>
          </a:bodyPr>
          <a:lstStyle>
            <a:lvl1pPr algn="r" defTabSz="953926" eaLnBrk="0" hangingPunct="0">
              <a:defRPr kumimoji="0" sz="1200">
                <a:latin typeface="Helvetica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32667" y="4716772"/>
            <a:ext cx="4533929" cy="4468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5" tIns="47748" rIns="95495" bIns="477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3542"/>
            <a:ext cx="2946891" cy="496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5" tIns="47748" rIns="95495" bIns="47748" numCol="1" anchor="b" anchorCtr="0" compatLnSpc="1">
            <a:prstTxWarp prst="textNoShape">
              <a:avLst/>
            </a:prstTxWarp>
          </a:bodyPr>
          <a:lstStyle>
            <a:lvl1pPr algn="l" defTabSz="953926" eaLnBrk="0" hangingPunct="0">
              <a:defRPr kumimoji="0" sz="1200">
                <a:latin typeface="Helvetica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72" y="9433542"/>
            <a:ext cx="2946891" cy="496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5" tIns="47748" rIns="95495" bIns="47748" numCol="1" anchor="b" anchorCtr="0" compatLnSpc="1">
            <a:prstTxWarp prst="textNoShape">
              <a:avLst/>
            </a:prstTxWarp>
          </a:bodyPr>
          <a:lstStyle>
            <a:lvl1pPr algn="r" defTabSz="953926" eaLnBrk="0" hangingPunct="0">
              <a:defRPr kumimoji="0" sz="1200">
                <a:latin typeface="Helvetica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971F7995-6AE0-45DB-8956-1EFD363B7B34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347005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elvetica" pitchFamily="34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elvetica" pitchFamily="34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elvetica" pitchFamily="34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elvetica" pitchFamily="34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elvetica" pitchFamily="34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ja-JP" smtClean="0"/>
              <a:t>6</a:t>
            </a:r>
            <a:r>
              <a:rPr lang="ja-JP" altLang="en-US" smtClean="0"/>
              <a:t>月末在庫の評価が次回のターゲット。</a:t>
            </a:r>
          </a:p>
        </p:txBody>
      </p:sp>
      <p:sp>
        <p:nvSpPr>
          <p:cNvPr id="31748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 defTabSz="922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 defTabSz="922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 defTabSz="922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 defTabSz="922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DCDD49B-C9E7-47BF-8326-9B77E573AE3B}" type="slidenum">
              <a:rPr lang="en-US" altLang="ja-JP">
                <a:solidFill>
                  <a:srgbClr val="000000"/>
                </a:solidFill>
                <a:ea typeface="ＭＳ Ｐゴシック" panose="020B0600070205080204" pitchFamily="50" charset="-128"/>
              </a:rPr>
              <a:pPr eaLnBrk="1" hangingPunct="1">
                <a:spcBef>
                  <a:spcPct val="0"/>
                </a:spcBef>
              </a:pPr>
              <a:t>11</a:t>
            </a:fld>
            <a:endParaRPr lang="en-US" altLang="ja-JP">
              <a:solidFill>
                <a:srgbClr val="000000"/>
              </a:solidFill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040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10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103188"/>
            <a:ext cx="331311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20738" y="2083700"/>
            <a:ext cx="7502525" cy="1331913"/>
          </a:xfrm>
        </p:spPr>
        <p:txBody>
          <a:bodyPr anchor="ctr"/>
          <a:lstStyle>
            <a:lvl1pPr>
              <a:defRPr sz="3800" b="1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20738" y="3704092"/>
            <a:ext cx="7502525" cy="1447800"/>
          </a:xfrm>
        </p:spPr>
        <p:txBody>
          <a:bodyPr/>
          <a:lstStyle>
            <a:lvl1pPr marL="0" indent="0">
              <a:spcAft>
                <a:spcPct val="0"/>
              </a:spcAft>
              <a:buFontTx/>
              <a:buNone/>
              <a:defRPr sz="2400" b="1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r>
              <a:rPr lang="ja-JP" altLang="en-US" dirty="0"/>
              <a:t>マスタ サブタイトルの書式設定</a:t>
            </a:r>
          </a:p>
        </p:txBody>
      </p:sp>
      <p:sp>
        <p:nvSpPr>
          <p:cNvPr id="9" name="Text Box 36"/>
          <p:cNvSpPr txBox="1">
            <a:spLocks noChangeArrowheads="1"/>
          </p:cNvSpPr>
          <p:nvPr userDrawn="1"/>
        </p:nvSpPr>
        <p:spPr bwMode="auto">
          <a:xfrm>
            <a:off x="220411" y="6567490"/>
            <a:ext cx="5184775" cy="263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4625" indent="-174625" eaLnBrk="0" hangingPunct="0">
              <a:defRPr sz="20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defRPr sz="20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defRPr sz="20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defRPr sz="20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defRPr sz="20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ja-JP" sz="1100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© 2016</a:t>
            </a:r>
            <a:r>
              <a:rPr lang="ja-JP" altLang="en-US" sz="1100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1100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Toshiba Corporation</a:t>
            </a:r>
            <a:endParaRPr lang="en-US" altLang="ja-JP" sz="1100" b="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5811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1000" y="836613"/>
            <a:ext cx="8367713" cy="5472112"/>
          </a:xfrm>
        </p:spPr>
        <p:txBody>
          <a:bodyPr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379414" y="0"/>
            <a:ext cx="8369300" cy="620713"/>
          </a:xfrm>
        </p:spPr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2472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13"/>
          <a:stretch>
            <a:fillRect/>
          </a:stretch>
        </p:blipFill>
        <p:spPr bwMode="auto">
          <a:xfrm>
            <a:off x="0" y="868"/>
            <a:ext cx="9144000" cy="645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1000" y="836613"/>
            <a:ext cx="8367713" cy="5472112"/>
          </a:xfrm>
        </p:spPr>
        <p:txBody>
          <a:bodyPr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379414" y="0"/>
            <a:ext cx="8369300" cy="62071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4106084" y="6501696"/>
            <a:ext cx="907508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 eaLnBrk="0" hangingPunct="0">
              <a:tabLst>
                <a:tab pos="568325" algn="ctr"/>
                <a:tab pos="857250" algn="l"/>
                <a:tab pos="1089025" algn="l"/>
              </a:tabLst>
              <a:defRPr/>
            </a:pPr>
            <a:r>
              <a:rPr kumimoji="0" lang="en-US" altLang="ja-JP" sz="1200" b="1" dirty="0">
                <a:solidFill>
                  <a:prstClr val="black"/>
                </a:solidFill>
                <a:ea typeface="HGP創英角ｺﾞｼｯｸUB" pitchFamily="50" charset="-128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73199940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1000" y="836613"/>
            <a:ext cx="8367713" cy="5472112"/>
          </a:xfrm>
        </p:spPr>
        <p:txBody>
          <a:bodyPr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379414" y="0"/>
            <a:ext cx="8369300" cy="620713"/>
          </a:xfrm>
        </p:spPr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0184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9414" y="0"/>
            <a:ext cx="8369300" cy="620713"/>
          </a:xfrm>
        </p:spPr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9158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2515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20738" y="2083700"/>
            <a:ext cx="7502525" cy="1331913"/>
          </a:xfrm>
        </p:spPr>
        <p:txBody>
          <a:bodyPr anchor="ctr"/>
          <a:lstStyle>
            <a:lvl1pPr>
              <a:defRPr sz="3800" b="1" baseline="0">
                <a:latin typeface="Segoe UI" pitchFamily="34" charset="0"/>
                <a:ea typeface="HGP創英角ｺﾞｼｯｸUB" pitchFamily="50" charset="-128"/>
                <a:cs typeface="Segoe UI" pitchFamily="34" charset="0"/>
              </a:defRPr>
            </a:lvl1pPr>
          </a:lstStyle>
          <a:p>
            <a:r>
              <a:rPr lang="en-US" altLang="ja-JP" dirty="0" smtClean="0"/>
              <a:t>Format for master title</a:t>
            </a:r>
            <a:endParaRPr lang="ja-JP" alt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0738" y="3704092"/>
            <a:ext cx="7502525" cy="1447800"/>
          </a:xfrm>
        </p:spPr>
        <p:txBody>
          <a:bodyPr/>
          <a:lstStyle>
            <a:lvl1pPr marL="0" indent="0">
              <a:spcAft>
                <a:spcPct val="0"/>
              </a:spcAft>
              <a:buFontTx/>
              <a:buNone/>
              <a:defRPr sz="2300" b="0" baseline="0">
                <a:latin typeface="Segoe UI" pitchFamily="34" charset="0"/>
                <a:ea typeface="HGP創英角ｺﾞｼｯｸUB" pitchFamily="50" charset="-128"/>
                <a:cs typeface="Segoe UI" pitchFamily="34" charset="0"/>
              </a:defRPr>
            </a:lvl1pPr>
          </a:lstStyle>
          <a:p>
            <a:r>
              <a:rPr lang="en-US" altLang="ja-JP" dirty="0" smtClean="0"/>
              <a:t>Format for master sub title</a:t>
            </a:r>
            <a:endParaRPr lang="ja-JP" altLang="en-US" dirty="0"/>
          </a:p>
        </p:txBody>
      </p:sp>
      <p:pic>
        <p:nvPicPr>
          <p:cNvPr id="13" name="Picture 10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103188"/>
            <a:ext cx="331311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9"/>
          <p:cNvSpPr>
            <a:spLocks noChangeArrowheads="1"/>
          </p:cNvSpPr>
          <p:nvPr userDrawn="1"/>
        </p:nvSpPr>
        <p:spPr bwMode="auto">
          <a:xfrm>
            <a:off x="717797" y="6448425"/>
            <a:ext cx="37131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en-US" altLang="ja-JP" sz="1100" dirty="0"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kumimoji="0" lang="en-US" altLang="ja-JP" sz="11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2016 </a:t>
            </a:r>
            <a:r>
              <a:rPr kumimoji="0" lang="en-US" altLang="ja-JP" sz="1100" dirty="0">
                <a:latin typeface="Segoe UI" pitchFamily="34" charset="0"/>
                <a:ea typeface="Segoe UI" pitchFamily="34" charset="0"/>
                <a:cs typeface="Segoe UI" pitchFamily="34" charset="0"/>
              </a:rPr>
              <a:t>Toshiba Corporation</a:t>
            </a:r>
          </a:p>
        </p:txBody>
      </p:sp>
    </p:spTree>
    <p:extLst>
      <p:ext uri="{BB962C8B-B14F-4D97-AF65-F5344CB8AC3E}">
        <p14:creationId xmlns:p14="http://schemas.microsoft.com/office/powerpoint/2010/main" val="3481736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ChangeArrowheads="1"/>
          </p:cNvSpPr>
          <p:nvPr>
            <p:ph type="title"/>
          </p:nvPr>
        </p:nvSpPr>
        <p:spPr bwMode="auto">
          <a:xfrm>
            <a:off x="379413" y="0"/>
            <a:ext cx="83693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ja-JP" dirty="0" smtClean="0"/>
              <a:t>Format for master style</a:t>
            </a:r>
            <a:endParaRPr lang="ja-JP" altLang="en-US" dirty="0" smtClean="0"/>
          </a:p>
        </p:txBody>
      </p:sp>
      <p:sp>
        <p:nvSpPr>
          <p:cNvPr id="5" name="Content Placeholder 4"/>
          <p:cNvSpPr>
            <a:spLocks noGrp="1" noChangeArrowheads="1"/>
          </p:cNvSpPr>
          <p:nvPr>
            <p:ph idx="1"/>
          </p:nvPr>
        </p:nvSpPr>
        <p:spPr bwMode="auto">
          <a:xfrm>
            <a:off x="381000" y="836613"/>
            <a:ext cx="8367713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ja-JP" noProof="0" dirty="0" smtClean="0"/>
              <a:t>format for master text</a:t>
            </a:r>
            <a:endParaRPr lang="ja-JP" altLang="en-US" noProof="0" dirty="0" smtClean="0"/>
          </a:p>
          <a:p>
            <a:pPr lvl="1"/>
            <a:r>
              <a:rPr lang="en-US" altLang="ja-JP" noProof="0" dirty="0" smtClean="0"/>
              <a:t>second level</a:t>
            </a:r>
            <a:endParaRPr lang="ja-JP" altLang="en-US" noProof="0" dirty="0" smtClean="0"/>
          </a:p>
          <a:p>
            <a:pPr lvl="2"/>
            <a:r>
              <a:rPr lang="en-US" altLang="ja-JP" noProof="0" dirty="0" smtClean="0"/>
              <a:t>third level</a:t>
            </a:r>
            <a:endParaRPr lang="ja-JP" altLang="en-US" noProof="0" dirty="0" smtClean="0"/>
          </a:p>
          <a:p>
            <a:pPr lvl="3"/>
            <a:r>
              <a:rPr lang="en-US" altLang="ja-JP" noProof="0" dirty="0" smtClean="0"/>
              <a:t>fourth level</a:t>
            </a:r>
            <a:endParaRPr lang="ja-JP" altLang="en-US" noProof="0" dirty="0" smtClean="0"/>
          </a:p>
          <a:p>
            <a:pPr lvl="4"/>
            <a:r>
              <a:rPr lang="en-US" altLang="ja-JP" noProof="0" dirty="0" smtClean="0"/>
              <a:t>fifth level</a:t>
            </a:r>
            <a:endParaRPr lang="ja-JP" altLang="en-US" noProof="0" dirty="0" smtClean="0"/>
          </a:p>
        </p:txBody>
      </p:sp>
      <p:sp>
        <p:nvSpPr>
          <p:cNvPr id="7" name="フッター プレースホルダ 8"/>
          <p:cNvSpPr>
            <a:spLocks noGrp="1"/>
          </p:cNvSpPr>
          <p:nvPr>
            <p:ph type="ftr" sz="quarter" idx="10"/>
          </p:nvPr>
        </p:nvSpPr>
        <p:spPr>
          <a:xfrm>
            <a:off x="1763713" y="6534150"/>
            <a:ext cx="4679950" cy="169863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100" b="1" dirty="0" err="1">
                <a:latin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>
                <a:ea typeface="Segoe UI" pitchFamily="34" charset="0"/>
              </a:rPr>
              <a:t>Toshiba Corporate Brand – PowerPoint format -</a:t>
            </a:r>
            <a:endParaRPr lang="en-US" altLang="ja-JP" dirty="0">
              <a:ea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010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ChangeArrowheads="1"/>
          </p:cNvSpPr>
          <p:nvPr>
            <p:ph type="title"/>
          </p:nvPr>
        </p:nvSpPr>
        <p:spPr bwMode="auto">
          <a:xfrm>
            <a:off x="379413" y="0"/>
            <a:ext cx="83693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ja-JP" dirty="0" smtClean="0"/>
              <a:t>Format for master style</a:t>
            </a:r>
            <a:endParaRPr lang="ja-JP" altLang="en-US" dirty="0" smtClean="0"/>
          </a:p>
        </p:txBody>
      </p:sp>
      <p:sp>
        <p:nvSpPr>
          <p:cNvPr id="3" name="フッター プレースホルダ 8"/>
          <p:cNvSpPr>
            <a:spLocks noGrp="1"/>
          </p:cNvSpPr>
          <p:nvPr>
            <p:ph type="ftr" sz="quarter" idx="10"/>
          </p:nvPr>
        </p:nvSpPr>
        <p:spPr>
          <a:xfrm>
            <a:off x="1763713" y="6534150"/>
            <a:ext cx="4679950" cy="169863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100" b="1" dirty="0" err="1">
                <a:latin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>
                <a:ea typeface="Segoe UI" pitchFamily="34" charset="0"/>
              </a:rPr>
              <a:t>Toshiba Corporate Brand – PowerPoint format -</a:t>
            </a:r>
            <a:endParaRPr lang="en-US" altLang="ja-JP" dirty="0">
              <a:ea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677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 8"/>
          <p:cNvSpPr>
            <a:spLocks noGrp="1"/>
          </p:cNvSpPr>
          <p:nvPr>
            <p:ph type="ftr" sz="quarter" idx="10"/>
          </p:nvPr>
        </p:nvSpPr>
        <p:spPr>
          <a:xfrm>
            <a:off x="1763713" y="6534150"/>
            <a:ext cx="4679950" cy="169863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100" b="1" dirty="0" err="1">
                <a:latin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>
                <a:ea typeface="Segoe UI" pitchFamily="34" charset="0"/>
              </a:rPr>
              <a:t>Toshiba Corporate Brand – PowerPoint format -</a:t>
            </a:r>
            <a:endParaRPr lang="en-US" altLang="ja-JP" dirty="0">
              <a:ea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735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43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20738" y="1953071"/>
            <a:ext cx="7502525" cy="1331913"/>
          </a:xfrm>
        </p:spPr>
        <p:txBody>
          <a:bodyPr anchor="ctr"/>
          <a:lstStyle>
            <a:lvl1pPr>
              <a:defRPr sz="3800" baseline="0">
                <a:latin typeface="Helvetica" pitchFamily="34" charset="0"/>
                <a:ea typeface="Meiryo UI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20738" y="3284984"/>
            <a:ext cx="7502525" cy="1447800"/>
          </a:xfrm>
        </p:spPr>
        <p:txBody>
          <a:bodyPr/>
          <a:lstStyle>
            <a:lvl1pPr marL="0" indent="0">
              <a:spcAft>
                <a:spcPct val="0"/>
              </a:spcAft>
              <a:buFontTx/>
              <a:buNone/>
              <a:defRPr sz="2400" b="1" baseline="0">
                <a:latin typeface="Helvetica" pitchFamily="34" charset="0"/>
                <a:ea typeface="Meiryo UI" pitchFamily="50" charset="-128"/>
                <a:cs typeface="Arial" pitchFamily="34" charset="0"/>
              </a:defRPr>
            </a:lvl1pPr>
          </a:lstStyle>
          <a:p>
            <a:r>
              <a:rPr lang="ja-JP" altLang="en-US" dirty="0"/>
              <a:t>マスタ サブタイトルの書式設定</a:t>
            </a: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103188"/>
            <a:ext cx="331311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717797" y="6448425"/>
            <a:ext cx="37131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0" hangingPunct="0"/>
            <a:r>
              <a:rPr kumimoji="0" lang="en-US" altLang="ja-JP" sz="11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kumimoji="0" lang="en-US" altLang="ja-JP" sz="11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2016 </a:t>
            </a:r>
            <a:r>
              <a:rPr kumimoji="0" lang="en-US" altLang="ja-JP" sz="11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Toshiba Corporation</a:t>
            </a:r>
          </a:p>
        </p:txBody>
      </p:sp>
    </p:spTree>
    <p:extLst>
      <p:ext uri="{BB962C8B-B14F-4D97-AF65-F5344CB8AC3E}">
        <p14:creationId xmlns:p14="http://schemas.microsoft.com/office/powerpoint/2010/main" val="397201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6430963"/>
            <a:ext cx="122396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9413" y="0"/>
            <a:ext cx="8383587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6613"/>
            <a:ext cx="8382000" cy="533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9" name="Line 7"/>
          <p:cNvSpPr>
            <a:spLocks noChangeShapeType="1"/>
          </p:cNvSpPr>
          <p:nvPr userDrawn="1"/>
        </p:nvSpPr>
        <p:spPr bwMode="auto">
          <a:xfrm>
            <a:off x="0" y="6373813"/>
            <a:ext cx="91440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ja-JP" altLang="en-US"/>
          </a:p>
        </p:txBody>
      </p:sp>
      <p:sp>
        <p:nvSpPr>
          <p:cNvPr id="1032" name="Line 7"/>
          <p:cNvSpPr>
            <a:spLocks noChangeShapeType="1"/>
          </p:cNvSpPr>
          <p:nvPr userDrawn="1"/>
        </p:nvSpPr>
        <p:spPr bwMode="auto">
          <a:xfrm>
            <a:off x="0" y="682625"/>
            <a:ext cx="9144000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ja-JP" altLang="en-US"/>
          </a:p>
        </p:txBody>
      </p:sp>
      <p:sp>
        <p:nvSpPr>
          <p:cNvPr id="1033" name="Rectangle 61"/>
          <p:cNvSpPr>
            <a:spLocks noChangeArrowheads="1"/>
          </p:cNvSpPr>
          <p:nvPr userDrawn="1"/>
        </p:nvSpPr>
        <p:spPr bwMode="auto">
          <a:xfrm>
            <a:off x="8202613" y="6467475"/>
            <a:ext cx="57626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 eaLnBrk="0" hangingPunct="0">
              <a:tabLst>
                <a:tab pos="568325" algn="ctr"/>
                <a:tab pos="857250" algn="l"/>
                <a:tab pos="1089025" algn="l"/>
              </a:tabLst>
            </a:pPr>
            <a:fld id="{027ACA72-EB1A-40C5-BC55-79EB2A48FABF}" type="slidenum">
              <a:rPr kumimoji="0" lang="ja-JP" altLang="en-US" sz="1100">
                <a:latin typeface="Myriad Pro" pitchFamily="34" charset="0"/>
                <a:ea typeface="Meiryo UI" pitchFamily="50" charset="-128"/>
                <a:cs typeface="Segoe UI" pitchFamily="34" charset="0"/>
              </a:rPr>
              <a:pPr algn="r" eaLnBrk="0" hangingPunct="0">
                <a:tabLst>
                  <a:tab pos="568325" algn="ctr"/>
                  <a:tab pos="857250" algn="l"/>
                  <a:tab pos="1089025" algn="l"/>
                </a:tabLst>
              </a:pPr>
              <a:t>‹#›</a:t>
            </a:fld>
            <a:endParaRPr kumimoji="0" lang="en-US" altLang="ja-JP" sz="1100" dirty="0">
              <a:latin typeface="Myriad Pro" pitchFamily="34" charset="0"/>
              <a:ea typeface="Meiryo UI" pitchFamily="50" charset="-128"/>
              <a:cs typeface="Segoe UI" pitchFamily="34" charset="0"/>
            </a:endParaRPr>
          </a:p>
        </p:txBody>
      </p:sp>
      <p:sp>
        <p:nvSpPr>
          <p:cNvPr id="10" name="Text Box 36"/>
          <p:cNvSpPr txBox="1">
            <a:spLocks noChangeArrowheads="1"/>
          </p:cNvSpPr>
          <p:nvPr userDrawn="1"/>
        </p:nvSpPr>
        <p:spPr bwMode="auto">
          <a:xfrm>
            <a:off x="1557339" y="6570664"/>
            <a:ext cx="2664000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4625" indent="-174625" eaLnBrk="0" hangingPunct="0">
              <a:defRPr sz="20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defRPr sz="20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defRPr sz="20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defRPr sz="20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defRPr sz="20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ja-JP" sz="1200" dirty="0" smtClean="0">
                <a:latin typeface="Arial" charset="0"/>
                <a:ea typeface="HGP創英角ｺﾞｼｯｸUB" pitchFamily="50" charset="-128"/>
              </a:rPr>
              <a:t> </a:t>
            </a:r>
            <a:r>
              <a:rPr lang="en-US" altLang="ja-JP" sz="1100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© </a:t>
            </a:r>
            <a:r>
              <a:rPr lang="en-US" altLang="ja-JP" sz="1100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2016</a:t>
            </a:r>
            <a:r>
              <a:rPr lang="ja-JP" altLang="en-US" sz="1100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r>
              <a:rPr lang="en-US" altLang="ja-JP" sz="1100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Toshiba Corporation</a:t>
            </a:r>
            <a:endParaRPr lang="en-US" altLang="ja-JP" sz="1100" b="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25000"/>
        </a:spcAft>
        <a:buChar char="•"/>
        <a:defRPr kumimoji="1" sz="2400" b="1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1pPr>
      <a:lvl2pPr marL="573088" indent="-284163" algn="l" rtl="0" eaLnBrk="0" fontAlgn="base" hangingPunct="0">
        <a:spcBef>
          <a:spcPct val="0"/>
        </a:spcBef>
        <a:spcAft>
          <a:spcPct val="25000"/>
        </a:spcAft>
        <a:buChar char="–"/>
        <a:defRPr kumimoji="1" sz="20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2pPr>
      <a:lvl3pPr marL="857250" indent="-282575" algn="l" rtl="0" eaLnBrk="0" fontAlgn="base" hangingPunct="0">
        <a:spcBef>
          <a:spcPct val="0"/>
        </a:spcBef>
        <a:spcAft>
          <a:spcPct val="25000"/>
        </a:spcAft>
        <a:buFont typeface="Helvetica" pitchFamily="34" charset="0"/>
        <a:buChar char="•"/>
        <a:defRPr kumimoji="1" sz="20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3pPr>
      <a:lvl4pPr marL="1138238" indent="-279400" algn="l" rtl="0" eaLnBrk="0" fontAlgn="base" hangingPunct="0">
        <a:spcBef>
          <a:spcPct val="0"/>
        </a:spcBef>
        <a:spcAft>
          <a:spcPct val="25000"/>
        </a:spcAft>
        <a:buChar char="–"/>
        <a:defRPr kumimoji="1" sz="20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4pPr>
      <a:lvl5pPr marL="1425575" indent="-284163" algn="l" rtl="0" eaLnBrk="0" fontAlgn="base" hangingPunct="0">
        <a:spcBef>
          <a:spcPct val="0"/>
        </a:spcBef>
        <a:spcAft>
          <a:spcPct val="25000"/>
        </a:spcAft>
        <a:buFont typeface="Arial" charset="0"/>
        <a:buChar char="•"/>
        <a:defRPr kumimoji="1" sz="20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5pPr>
      <a:lvl6pPr marL="1882775" indent="-284163" algn="l" rtl="0" fontAlgn="base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339975" indent="-284163" algn="l" rtl="0" fontAlgn="base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2797175" indent="-284163" algn="l" rtl="0" fontAlgn="base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254375" indent="-284163" algn="l" rtl="0" fontAlgn="base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9413" y="0"/>
            <a:ext cx="83693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Format for master style</a:t>
            </a:r>
            <a:endParaRPr lang="ja-JP" altLang="en-US" dirty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6613"/>
            <a:ext cx="8367713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format for master text</a:t>
            </a:r>
            <a:endParaRPr lang="ja-JP" altLang="en-US" dirty="0" smtClean="0"/>
          </a:p>
          <a:p>
            <a:pPr lvl="1"/>
            <a:r>
              <a:rPr lang="en-US" altLang="ja-JP" dirty="0" smtClean="0"/>
              <a:t>second level</a:t>
            </a:r>
            <a:endParaRPr lang="ja-JP" altLang="en-US" dirty="0" smtClean="0"/>
          </a:p>
          <a:p>
            <a:pPr lvl="2"/>
            <a:r>
              <a:rPr lang="en-US" altLang="ja-JP" dirty="0" smtClean="0"/>
              <a:t>third level</a:t>
            </a:r>
            <a:endParaRPr lang="ja-JP" altLang="en-US" dirty="0" smtClean="0"/>
          </a:p>
          <a:p>
            <a:pPr lvl="3"/>
            <a:r>
              <a:rPr lang="en-US" altLang="ja-JP" dirty="0" smtClean="0"/>
              <a:t>fourth level</a:t>
            </a:r>
            <a:endParaRPr lang="ja-JP" altLang="en-US" dirty="0" smtClean="0"/>
          </a:p>
          <a:p>
            <a:pPr lvl="4"/>
            <a:r>
              <a:rPr lang="en-US" altLang="ja-JP" dirty="0" smtClean="0"/>
              <a:t>fifth level</a:t>
            </a:r>
            <a:endParaRPr lang="ja-JP" altLang="en-US" dirty="0" smtClean="0"/>
          </a:p>
        </p:txBody>
      </p:sp>
      <p:sp>
        <p:nvSpPr>
          <p:cNvPr id="2053" name="Line 7"/>
          <p:cNvSpPr>
            <a:spLocks noChangeShapeType="1"/>
          </p:cNvSpPr>
          <p:nvPr userDrawn="1"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ja-JP" altLang="en-US"/>
          </a:p>
        </p:txBody>
      </p:sp>
      <p:sp>
        <p:nvSpPr>
          <p:cNvPr id="2054" name="Line 7"/>
          <p:cNvSpPr>
            <a:spLocks noChangeShapeType="1"/>
          </p:cNvSpPr>
          <p:nvPr userDrawn="1"/>
        </p:nvSpPr>
        <p:spPr bwMode="auto">
          <a:xfrm>
            <a:off x="0" y="682625"/>
            <a:ext cx="9144000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ja-JP" altLang="en-US"/>
          </a:p>
        </p:txBody>
      </p:sp>
      <p:sp>
        <p:nvSpPr>
          <p:cNvPr id="2055" name="Rectangle 11"/>
          <p:cNvSpPr>
            <a:spLocks noChangeArrowheads="1"/>
          </p:cNvSpPr>
          <p:nvPr userDrawn="1"/>
        </p:nvSpPr>
        <p:spPr bwMode="auto">
          <a:xfrm>
            <a:off x="6659563" y="6534443"/>
            <a:ext cx="178093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0" hangingPunct="0"/>
            <a:r>
              <a:rPr kumimoji="0" lang="en-US" altLang="ja-JP" sz="1100" dirty="0"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kumimoji="0" lang="en-US" altLang="ja-JP" sz="11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2016 </a:t>
            </a:r>
            <a:r>
              <a:rPr kumimoji="0" lang="en-US" altLang="ja-JP" sz="1100" dirty="0">
                <a:latin typeface="Segoe UI" pitchFamily="34" charset="0"/>
                <a:ea typeface="Segoe UI" pitchFamily="34" charset="0"/>
                <a:cs typeface="Segoe UI" pitchFamily="34" charset="0"/>
              </a:rPr>
              <a:t>Toshiba Corporation</a:t>
            </a:r>
          </a:p>
        </p:txBody>
      </p:sp>
      <p:sp>
        <p:nvSpPr>
          <p:cNvPr id="2056" name="Rectangle 61"/>
          <p:cNvSpPr>
            <a:spLocks noChangeArrowheads="1"/>
          </p:cNvSpPr>
          <p:nvPr userDrawn="1"/>
        </p:nvSpPr>
        <p:spPr bwMode="auto">
          <a:xfrm>
            <a:off x="8202613" y="6467475"/>
            <a:ext cx="57626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 eaLnBrk="0" hangingPunct="0">
              <a:tabLst>
                <a:tab pos="568325" algn="ctr"/>
                <a:tab pos="857250" algn="l"/>
                <a:tab pos="1089025" algn="l"/>
              </a:tabLst>
            </a:pPr>
            <a:fld id="{48EF0514-1C1F-40C2-9CF7-A6CAACE70C6C}" type="slidenum">
              <a:rPr kumimoji="0" lang="ja-JP" altLang="en-US" sz="1100">
                <a:latin typeface="Segoe UI" pitchFamily="34" charset="0"/>
                <a:ea typeface="Meiryo UI" pitchFamily="50" charset="-128"/>
                <a:cs typeface="Segoe UI" pitchFamily="34" charset="0"/>
              </a:rPr>
              <a:pPr algn="r" eaLnBrk="0" hangingPunct="0">
                <a:tabLst>
                  <a:tab pos="568325" algn="ctr"/>
                  <a:tab pos="857250" algn="l"/>
                  <a:tab pos="1089025" algn="l"/>
                </a:tabLst>
              </a:pPr>
              <a:t>‹#›</a:t>
            </a:fld>
            <a:endParaRPr kumimoji="0" lang="en-US" altLang="ja-JP" sz="11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16" y="6430963"/>
            <a:ext cx="122396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フッター プレースホルダ 8"/>
          <p:cNvSpPr>
            <a:spLocks noGrp="1"/>
          </p:cNvSpPr>
          <p:nvPr>
            <p:ph type="ftr" sz="quarter" idx="3"/>
          </p:nvPr>
        </p:nvSpPr>
        <p:spPr>
          <a:xfrm>
            <a:off x="1763713" y="6534150"/>
            <a:ext cx="4679950" cy="169863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100" b="1" dirty="0" err="1">
                <a:latin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>
                <a:ea typeface="Segoe UI" pitchFamily="34" charset="0"/>
              </a:rPr>
              <a:t>Toshiba Corporate Brand – PowerPoint format -</a:t>
            </a:r>
            <a:endParaRPr lang="en-US" altLang="ja-JP" dirty="0">
              <a:ea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95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Segoe UI" pitchFamily="34" charset="0"/>
          <a:ea typeface="HGP創英角ｺﾞｼｯｸUB" pitchFamily="50" charset="-128"/>
          <a:cs typeface="Segoe U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yriad Pro" pitchFamily="34" charset="0"/>
          <a:ea typeface="HGP創英角ｺﾞｼｯｸUB" pitchFamily="50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yriad Pro" pitchFamily="34" charset="0"/>
          <a:ea typeface="HGP創英角ｺﾞｼｯｸUB" pitchFamily="50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yriad Pro" pitchFamily="34" charset="0"/>
          <a:ea typeface="HGP創英角ｺﾞｼｯｸUB" pitchFamily="50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yriad Pro" pitchFamily="34" charset="0"/>
          <a:ea typeface="HGP創英角ｺﾞｼｯｸUB" pitchFamily="50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25000"/>
        </a:spcAft>
        <a:buChar char="•"/>
        <a:defRPr kumimoji="1" sz="2400" b="1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573088" indent="-284163" algn="l" rtl="0" eaLnBrk="0" fontAlgn="base" hangingPunct="0">
        <a:spcBef>
          <a:spcPct val="0"/>
        </a:spcBef>
        <a:spcAft>
          <a:spcPct val="25000"/>
        </a:spcAft>
        <a:buChar char="–"/>
        <a:defRPr kumimoji="1" sz="20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857250" indent="-282575" algn="l" rtl="0" eaLnBrk="0" fontAlgn="base" hangingPunct="0">
        <a:spcBef>
          <a:spcPct val="0"/>
        </a:spcBef>
        <a:spcAft>
          <a:spcPct val="25000"/>
        </a:spcAft>
        <a:buFont typeface="Helvetica" pitchFamily="34" charset="0"/>
        <a:buChar char="•"/>
        <a:defRPr kumimoji="1" sz="20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138238" indent="-279400" algn="l" rtl="0" eaLnBrk="0" fontAlgn="base" hangingPunct="0">
        <a:spcBef>
          <a:spcPct val="0"/>
        </a:spcBef>
        <a:spcAft>
          <a:spcPct val="25000"/>
        </a:spcAft>
        <a:buChar char="–"/>
        <a:defRPr kumimoji="1" sz="20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425575" indent="-284163" algn="l" rtl="0" eaLnBrk="0" fontAlgn="base" hangingPunct="0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1882775" indent="-284163" algn="l" rtl="0" fontAlgn="base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339975" indent="-284163" algn="l" rtl="0" fontAlgn="base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2797175" indent="-284163" algn="l" rtl="0" fontAlgn="base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254375" indent="-284163" algn="l" rtl="0" fontAlgn="base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6430963"/>
            <a:ext cx="122396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9413" y="0"/>
            <a:ext cx="8383587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6613"/>
            <a:ext cx="8382000" cy="533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9" name="Line 7"/>
          <p:cNvSpPr>
            <a:spLocks noChangeShapeType="1"/>
          </p:cNvSpPr>
          <p:nvPr userDrawn="1"/>
        </p:nvSpPr>
        <p:spPr bwMode="auto">
          <a:xfrm>
            <a:off x="0" y="6373813"/>
            <a:ext cx="91440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30" name="Rectangle 11"/>
          <p:cNvSpPr>
            <a:spLocks noChangeArrowheads="1"/>
          </p:cNvSpPr>
          <p:nvPr userDrawn="1"/>
        </p:nvSpPr>
        <p:spPr bwMode="auto">
          <a:xfrm>
            <a:off x="6659563" y="6534443"/>
            <a:ext cx="178093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0" hangingPunct="0"/>
            <a:r>
              <a:rPr kumimoji="0" lang="en-US" altLang="ja-JP" sz="11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kumimoji="0" lang="en-US" altLang="ja-JP" sz="11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2016 </a:t>
            </a:r>
            <a:r>
              <a:rPr kumimoji="0" lang="en-US" altLang="ja-JP" sz="11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Toshiba Corporation</a:t>
            </a:r>
          </a:p>
        </p:txBody>
      </p:sp>
      <p:sp>
        <p:nvSpPr>
          <p:cNvPr id="1032" name="Line 7"/>
          <p:cNvSpPr>
            <a:spLocks noChangeShapeType="1"/>
          </p:cNvSpPr>
          <p:nvPr userDrawn="1"/>
        </p:nvSpPr>
        <p:spPr bwMode="auto">
          <a:xfrm>
            <a:off x="0" y="682625"/>
            <a:ext cx="9144000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33" name="Rectangle 61"/>
          <p:cNvSpPr>
            <a:spLocks noChangeArrowheads="1"/>
          </p:cNvSpPr>
          <p:nvPr userDrawn="1"/>
        </p:nvSpPr>
        <p:spPr bwMode="auto">
          <a:xfrm>
            <a:off x="8202613" y="6467475"/>
            <a:ext cx="57626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 eaLnBrk="0" hangingPunct="0">
              <a:tabLst>
                <a:tab pos="568325" algn="ctr"/>
                <a:tab pos="857250" algn="l"/>
                <a:tab pos="1089025" algn="l"/>
              </a:tabLst>
            </a:pPr>
            <a:fld id="{027ACA72-EB1A-40C5-BC55-79EB2A48FABF}" type="slidenum">
              <a:rPr kumimoji="0" lang="ja-JP" altLang="en-US" sz="1100">
                <a:solidFill>
                  <a:srgbClr val="000000"/>
                </a:solidFill>
                <a:latin typeface="Myriad Pro" pitchFamily="34" charset="0"/>
                <a:ea typeface="Meiryo UI" pitchFamily="50" charset="-128"/>
                <a:cs typeface="Segoe UI" pitchFamily="34" charset="0"/>
              </a:rPr>
              <a:pPr algn="r" eaLnBrk="0" hangingPunct="0">
                <a:tabLst>
                  <a:tab pos="568325" algn="ctr"/>
                  <a:tab pos="857250" algn="l"/>
                  <a:tab pos="1089025" algn="l"/>
                </a:tabLst>
              </a:pPr>
              <a:t>‹#›</a:t>
            </a:fld>
            <a:endParaRPr kumimoji="0" lang="en-US" altLang="ja-JP" sz="1100" dirty="0">
              <a:solidFill>
                <a:srgbClr val="000000"/>
              </a:solidFill>
              <a:latin typeface="Myriad Pro" pitchFamily="34" charset="0"/>
              <a:ea typeface="Meiryo UI" pitchFamily="50" charset="-128"/>
              <a:cs typeface="Segoe UI" pitchFamily="34" charset="0"/>
            </a:endParaRPr>
          </a:p>
        </p:txBody>
      </p:sp>
      <p:sp>
        <p:nvSpPr>
          <p:cNvPr id="10" name="フッター プレースホルダ 6"/>
          <p:cNvSpPr txBox="1">
            <a:spLocks/>
          </p:cNvSpPr>
          <p:nvPr userDrawn="1"/>
        </p:nvSpPr>
        <p:spPr bwMode="auto">
          <a:xfrm>
            <a:off x="1763713" y="6519863"/>
            <a:ext cx="4679950" cy="16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68325" algn="ctr"/>
                <a:tab pos="857250" algn="l"/>
                <a:tab pos="1089025" algn="l"/>
              </a:tabLst>
              <a:defRPr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68325" algn="ctr"/>
                <a:tab pos="857250" algn="l"/>
                <a:tab pos="1089025" algn="l"/>
              </a:tabLst>
              <a:defRPr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68325" algn="ctr"/>
                <a:tab pos="857250" algn="l"/>
                <a:tab pos="1089025" algn="l"/>
              </a:tabLst>
              <a:defRPr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68325" algn="ctr"/>
                <a:tab pos="857250" algn="l"/>
                <a:tab pos="1089025" algn="l"/>
              </a:tabLst>
              <a:defRPr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68325" algn="ctr"/>
                <a:tab pos="857250" algn="l"/>
                <a:tab pos="1089025" algn="l"/>
              </a:tabLst>
              <a:defRPr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68325" algn="ctr"/>
                <a:tab pos="857250" algn="l"/>
                <a:tab pos="1089025" algn="l"/>
              </a:tabLst>
              <a:defRPr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68325" algn="ctr"/>
                <a:tab pos="857250" algn="l"/>
                <a:tab pos="1089025" algn="l"/>
              </a:tabLst>
              <a:defRPr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68325" algn="ctr"/>
                <a:tab pos="857250" algn="l"/>
                <a:tab pos="1089025" algn="l"/>
              </a:tabLst>
              <a:defRPr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68325" algn="ctr"/>
                <a:tab pos="857250" algn="l"/>
                <a:tab pos="1089025" algn="l"/>
              </a:tabLst>
              <a:defRPr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 algn="l"/>
            <a:r>
              <a:rPr kumimoji="0" lang="en-US" altLang="ja-JP" sz="1200" b="1" dirty="0">
                <a:solidFill>
                  <a:srgbClr val="000000"/>
                </a:solidFill>
                <a:latin typeface="Helvetica" pitchFamily="34" charset="0"/>
                <a:ea typeface="Meiryo UI" pitchFamily="50" charset="-128"/>
                <a:cs typeface="Arial" pitchFamily="34" charset="0"/>
              </a:rPr>
              <a:t>Storage Products Division</a:t>
            </a: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4106084" y="6501696"/>
            <a:ext cx="907508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 eaLnBrk="0" hangingPunct="0">
              <a:tabLst>
                <a:tab pos="568325" algn="ctr"/>
                <a:tab pos="857250" algn="l"/>
                <a:tab pos="1089025" algn="l"/>
              </a:tabLst>
              <a:defRPr/>
            </a:pPr>
            <a:r>
              <a:rPr kumimoji="0" lang="en-US" altLang="ja-JP" sz="1200" b="1" dirty="0">
                <a:solidFill>
                  <a:prstClr val="black"/>
                </a:solidFill>
                <a:ea typeface="HGP創英角ｺﾞｼｯｸUB" pitchFamily="50" charset="-128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49501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25000"/>
        </a:spcAft>
        <a:buChar char="•"/>
        <a:defRPr kumimoji="1" sz="2400" b="1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1pPr>
      <a:lvl2pPr marL="573088" indent="-284163" algn="l" rtl="0" eaLnBrk="0" fontAlgn="base" hangingPunct="0">
        <a:spcBef>
          <a:spcPct val="0"/>
        </a:spcBef>
        <a:spcAft>
          <a:spcPct val="25000"/>
        </a:spcAft>
        <a:buChar char="–"/>
        <a:defRPr kumimoji="1" sz="20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2pPr>
      <a:lvl3pPr marL="857250" indent="-282575" algn="l" rtl="0" eaLnBrk="0" fontAlgn="base" hangingPunct="0">
        <a:spcBef>
          <a:spcPct val="0"/>
        </a:spcBef>
        <a:spcAft>
          <a:spcPct val="25000"/>
        </a:spcAft>
        <a:buFont typeface="Helvetica" pitchFamily="34" charset="0"/>
        <a:buChar char="•"/>
        <a:defRPr kumimoji="1" sz="20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3pPr>
      <a:lvl4pPr marL="1138238" indent="-279400" algn="l" rtl="0" eaLnBrk="0" fontAlgn="base" hangingPunct="0">
        <a:spcBef>
          <a:spcPct val="0"/>
        </a:spcBef>
        <a:spcAft>
          <a:spcPct val="25000"/>
        </a:spcAft>
        <a:buChar char="–"/>
        <a:defRPr kumimoji="1" sz="20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4pPr>
      <a:lvl5pPr marL="1425575" indent="-284163" algn="l" rtl="0" eaLnBrk="0" fontAlgn="base" hangingPunct="0">
        <a:spcBef>
          <a:spcPct val="0"/>
        </a:spcBef>
        <a:spcAft>
          <a:spcPct val="25000"/>
        </a:spcAft>
        <a:buFont typeface="Arial" charset="0"/>
        <a:buChar char="•"/>
        <a:defRPr kumimoji="1" sz="20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5pPr>
      <a:lvl6pPr marL="1882775" indent="-284163" algn="l" rtl="0" fontAlgn="base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339975" indent="-284163" algn="l" rtl="0" fontAlgn="base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2797175" indent="-284163" algn="l" rtl="0" fontAlgn="base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254375" indent="-284163" algn="l" rtl="0" fontAlgn="base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182711"/>
              </p:ext>
            </p:extLst>
          </p:nvPr>
        </p:nvGraphicFramePr>
        <p:xfrm>
          <a:off x="5419731" y="5603873"/>
          <a:ext cx="3239113" cy="783438"/>
        </p:xfrm>
        <a:graphic>
          <a:graphicData uri="http://schemas.openxmlformats.org/drawingml/2006/table">
            <a:tbl>
              <a:tblPr/>
              <a:tblGrid>
                <a:gridCol w="1543050"/>
                <a:gridCol w="1696063"/>
              </a:tblGrid>
              <a:tr h="261144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開示範囲</a:t>
                      </a:r>
                    </a:p>
                  </a:txBody>
                  <a:tcPr marL="90000" marR="90000" marT="46753" marB="467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［</a:t>
                      </a:r>
                      <a:r>
                        <a:rPr kumimoji="0" lang="en-US" altLang="ja-JP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SDS</a:t>
                      </a:r>
                      <a:r>
                        <a:rPr kumimoji="0" lang="ja-JP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社］限り</a:t>
                      </a:r>
                    </a:p>
                  </a:txBody>
                  <a:tcPr marL="90000" marR="90000" marT="46753" marB="467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144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情報オーナー部門長</a:t>
                      </a:r>
                    </a:p>
                  </a:txBody>
                  <a:tcPr marL="90000" marR="90000" marT="46753" marB="467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（</a:t>
                      </a:r>
                      <a:r>
                        <a:rPr kumimoji="0" lang="en-US" altLang="ja-JP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SDSIT</a:t>
                      </a:r>
                      <a:r>
                        <a:rPr kumimoji="0" lang="ja-JP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）</a:t>
                      </a:r>
                      <a:r>
                        <a:rPr kumimoji="0" lang="en-US" altLang="ja-JP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[SP</a:t>
                      </a:r>
                      <a:r>
                        <a:rPr kumimoji="0" lang="ja-JP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推</a:t>
                      </a:r>
                      <a:r>
                        <a:rPr kumimoji="0" lang="en-US" altLang="ja-JP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]</a:t>
                      </a:r>
                      <a:r>
                        <a:rPr kumimoji="0" lang="ja-JP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長</a:t>
                      </a:r>
                    </a:p>
                  </a:txBody>
                  <a:tcPr marL="90000" marR="90000" marT="46753" marB="467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144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取扱い制限</a:t>
                      </a:r>
                    </a:p>
                  </a:txBody>
                  <a:tcPr marL="90000" marR="90000" marT="46753" marB="467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無断複製・無断転載禁止</a:t>
                      </a:r>
                    </a:p>
                  </a:txBody>
                  <a:tcPr marL="90000" marR="90000" marT="46753" marB="467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547687" y="5522913"/>
            <a:ext cx="4552347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/>
            <a:r>
              <a:rPr kumimoji="0" lang="en-US" altLang="ja-JP" sz="18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[</a:t>
            </a:r>
            <a:r>
              <a:rPr kumimoji="0" lang="en-US" altLang="ja-JP" sz="1800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SDS](SDSIT)[SP-sui]</a:t>
            </a:r>
            <a:r>
              <a:rPr kumimoji="0" lang="ja-JP" altLang="en-US" sz="18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kumimoji="0" lang="en-US" altLang="ja-JP" sz="1800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26-SEP-2016</a:t>
            </a:r>
          </a:p>
          <a:p>
            <a:pPr eaLnBrk="0" hangingPunct="0"/>
            <a:r>
              <a:rPr kumimoji="0" lang="en-US" altLang="ja-JP" sz="18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kumimoji="0" lang="en-US" altLang="ja-JP" sz="1800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TDSC)(IT)[ME-sui</a:t>
            </a:r>
            <a:r>
              <a:rPr kumimoji="0" lang="en-US" altLang="ja-JP" sz="18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]</a:t>
            </a:r>
            <a:r>
              <a:rPr kumimoji="0" lang="ja-JP" altLang="en-US" sz="18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kumimoji="0" lang="en-US" altLang="ja-JP" sz="1800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17-JAN-2018 </a:t>
            </a:r>
            <a:r>
              <a:rPr kumimoji="0" lang="en-US" altLang="ja-JP" sz="1800" dirty="0" err="1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Upd</a:t>
            </a:r>
            <a:r>
              <a:rPr kumimoji="0" lang="en-US" altLang="ja-JP" sz="1800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.</a:t>
            </a:r>
            <a:endParaRPr kumimoji="0" lang="en-US" altLang="ja-JP" sz="1800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sz="2000" dirty="0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87867" y="2083700"/>
            <a:ext cx="8856133" cy="1331913"/>
          </a:xfrm>
        </p:spPr>
        <p:txBody>
          <a:bodyPr/>
          <a:lstStyle/>
          <a:p>
            <a:r>
              <a:rPr lang="en-US" altLang="ja-JP" sz="3600" dirty="0" smtClean="0">
                <a:latin typeface="+mj-ea"/>
              </a:rPr>
              <a:t>IA </a:t>
            </a:r>
            <a:r>
              <a:rPr lang="en-US" altLang="ja-JP" sz="3600" dirty="0">
                <a:latin typeface="+mj-ea"/>
              </a:rPr>
              <a:t>Aging Inventory Report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7044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 eaLnBrk="0" hangingPunct="0"/>
            <a:endParaRPr kumimoji="0" lang="ja-JP" altLang="en-US"/>
          </a:p>
        </p:txBody>
      </p:sp>
      <p:pic>
        <p:nvPicPr>
          <p:cNvPr id="20483" name="Picture 3" descr="TLI-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70125" y="2492375"/>
            <a:ext cx="49276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LI-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70125" y="2492375"/>
            <a:ext cx="49276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TLI-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70125" y="2492375"/>
            <a:ext cx="49276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TLI-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70125" y="2492375"/>
            <a:ext cx="49276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TLI-4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70125" y="2492375"/>
            <a:ext cx="49276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TLI-5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70125" y="2492375"/>
            <a:ext cx="49276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TLI-x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70125" y="2492375"/>
            <a:ext cx="49276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977063" y="3519488"/>
            <a:ext cx="8350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692275" y="3519488"/>
            <a:ext cx="8350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gray">
          <a:xfrm>
            <a:off x="1671638" y="3429000"/>
            <a:ext cx="865187" cy="5032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 eaLnBrk="0" hangingPunct="0"/>
            <a:endParaRPr kumimoji="0" lang="ja-JP" alt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gray">
          <a:xfrm>
            <a:off x="6977063" y="3429000"/>
            <a:ext cx="908050" cy="5032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 eaLnBrk="0" hangingPunct="0"/>
            <a:endParaRPr kumimoji="0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 bwMode="auto">
          <a:xfrm>
            <a:off x="622300" y="682625"/>
            <a:ext cx="2921000" cy="2284413"/>
          </a:xfrm>
          <a:prstGeom prst="rect">
            <a:avLst/>
          </a:prstGeom>
          <a:solidFill>
            <a:srgbClr val="CC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r>
              <a:rPr lang="ja-JP" altLang="en-US" b="1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◆　</a:t>
            </a:r>
            <a:r>
              <a:rPr lang="en-US" altLang="ja-JP" b="1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Toshiba </a:t>
            </a:r>
            <a:r>
              <a:rPr lang="en-US" altLang="ja-JP" b="1" dirty="0" err="1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Inte</a:t>
            </a:r>
            <a:endParaRPr lang="ja-JP" altLang="en-US" b="1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622300" y="3054350"/>
            <a:ext cx="2921000" cy="3314700"/>
          </a:xfrm>
          <a:prstGeom prst="rect">
            <a:avLst/>
          </a:prstGeom>
          <a:solidFill>
            <a:srgbClr val="CC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r>
              <a:rPr lang="ja-JP" altLang="en-US" b="1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◆　</a:t>
            </a:r>
            <a:r>
              <a:rPr lang="en-US" altLang="ja-JP" b="1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Toshiba Grp</a:t>
            </a:r>
            <a:endParaRPr lang="ja-JP" altLang="en-US" b="1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4580" name="正方形/長方形 1"/>
          <p:cNvSpPr>
            <a:spLocks noChangeArrowheads="1"/>
          </p:cNvSpPr>
          <p:nvPr/>
        </p:nvSpPr>
        <p:spPr bwMode="auto">
          <a:xfrm>
            <a:off x="812800" y="1093788"/>
            <a:ext cx="762000" cy="8636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Yokka-</a:t>
            </a:r>
          </a:p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ichi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581" name="正方形/長方形 5"/>
          <p:cNvSpPr>
            <a:spLocks noChangeArrowheads="1"/>
          </p:cNvSpPr>
          <p:nvPr/>
        </p:nvSpPr>
        <p:spPr bwMode="auto">
          <a:xfrm>
            <a:off x="1689100" y="1093788"/>
            <a:ext cx="762000" cy="8636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Hime</a:t>
            </a:r>
          </a:p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-Han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582" name="正方形/長方形 6"/>
          <p:cNvSpPr>
            <a:spLocks noChangeArrowheads="1"/>
          </p:cNvSpPr>
          <p:nvPr/>
        </p:nvSpPr>
        <p:spPr bwMode="auto">
          <a:xfrm>
            <a:off x="2543175" y="1093788"/>
            <a:ext cx="762000" cy="8636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Yoko</a:t>
            </a:r>
          </a:p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hama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583" name="正方形/長方形 7"/>
          <p:cNvSpPr>
            <a:spLocks noChangeArrowheads="1"/>
          </p:cNvSpPr>
          <p:nvPr/>
        </p:nvSpPr>
        <p:spPr bwMode="auto">
          <a:xfrm>
            <a:off x="825500" y="3421063"/>
            <a:ext cx="762000" cy="8636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JSC</a:t>
            </a:r>
          </a:p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Oita</a:t>
            </a:r>
          </a:p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Iwate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584" name="正方形/長方形 8"/>
          <p:cNvSpPr>
            <a:spLocks noChangeArrowheads="1"/>
          </p:cNvSpPr>
          <p:nvPr/>
        </p:nvSpPr>
        <p:spPr bwMode="auto">
          <a:xfrm>
            <a:off x="1701800" y="3421063"/>
            <a:ext cx="762000" cy="8636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Kaga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585" name="正方形/長方形 9"/>
          <p:cNvSpPr>
            <a:spLocks noChangeArrowheads="1"/>
          </p:cNvSpPr>
          <p:nvPr/>
        </p:nvSpPr>
        <p:spPr bwMode="auto">
          <a:xfrm>
            <a:off x="2555875" y="3421063"/>
            <a:ext cx="762000" cy="8636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Buzen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586" name="正方形/長方形 10"/>
          <p:cNvSpPr>
            <a:spLocks noChangeArrowheads="1"/>
          </p:cNvSpPr>
          <p:nvPr/>
        </p:nvSpPr>
        <p:spPr bwMode="auto">
          <a:xfrm>
            <a:off x="825500" y="4384675"/>
            <a:ext cx="762000" cy="8636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Hime-</a:t>
            </a:r>
          </a:p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587" name="正方形/長方形 11"/>
          <p:cNvSpPr>
            <a:spLocks noChangeArrowheads="1"/>
          </p:cNvSpPr>
          <p:nvPr/>
        </p:nvSpPr>
        <p:spPr bwMode="auto">
          <a:xfrm>
            <a:off x="1701800" y="4384675"/>
            <a:ext cx="762000" cy="8636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TST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588" name="正方形/長方形 12"/>
          <p:cNvSpPr>
            <a:spLocks noChangeArrowheads="1"/>
          </p:cNvSpPr>
          <p:nvPr/>
        </p:nvSpPr>
        <p:spPr bwMode="auto">
          <a:xfrm>
            <a:off x="2555875" y="4384675"/>
            <a:ext cx="762000" cy="8636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TMEC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589" name="正方形/長方形 13"/>
          <p:cNvSpPr>
            <a:spLocks noChangeArrowheads="1"/>
          </p:cNvSpPr>
          <p:nvPr/>
        </p:nvSpPr>
        <p:spPr bwMode="auto">
          <a:xfrm>
            <a:off x="825500" y="5345113"/>
            <a:ext cx="762000" cy="8636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TIP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4762500" y="1462088"/>
            <a:ext cx="1270000" cy="1244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algn="ctr">
              <a:defRPr/>
            </a:pPr>
            <a:r>
              <a:rPr lang="en-US" altLang="ja-JP" sz="2000" b="1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HQ</a:t>
            </a:r>
            <a:endParaRPr lang="ja-JP" altLang="en-US" sz="2000" b="1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4591" name="正方形/長方形 23"/>
          <p:cNvSpPr>
            <a:spLocks noChangeArrowheads="1"/>
          </p:cNvSpPr>
          <p:nvPr/>
        </p:nvSpPr>
        <p:spPr bwMode="auto">
          <a:xfrm>
            <a:off x="1701800" y="5345113"/>
            <a:ext cx="762000" cy="863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NFT</a:t>
            </a:r>
          </a:p>
          <a:p>
            <a:pPr algn="ctr" eaLnBrk="1" hangingPunct="1"/>
            <a:r>
              <a:rPr lang="en-US" altLang="ja-JP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Mail)</a:t>
            </a:r>
            <a:endParaRPr lang="ja-JP" altLang="en-US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4592" name="カギ線コネクタ 24"/>
          <p:cNvCxnSpPr>
            <a:cxnSpLocks noChangeShapeType="1"/>
            <a:stCxn id="22" idx="3"/>
          </p:cNvCxnSpPr>
          <p:nvPr/>
        </p:nvCxnSpPr>
        <p:spPr bwMode="auto">
          <a:xfrm>
            <a:off x="3543300" y="1825625"/>
            <a:ext cx="1219200" cy="466725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3" name="カギ線コネクタ 26"/>
          <p:cNvCxnSpPr>
            <a:cxnSpLocks noChangeShapeType="1"/>
            <a:stCxn id="23" idx="3"/>
          </p:cNvCxnSpPr>
          <p:nvPr/>
        </p:nvCxnSpPr>
        <p:spPr bwMode="auto">
          <a:xfrm flipV="1">
            <a:off x="3543300" y="2789238"/>
            <a:ext cx="1219200" cy="1922462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4" name="テキスト ボックス 28"/>
          <p:cNvSpPr txBox="1">
            <a:spLocks noChangeArrowheads="1"/>
          </p:cNvSpPr>
          <p:nvPr/>
        </p:nvSpPr>
        <p:spPr bwMode="auto">
          <a:xfrm>
            <a:off x="3594100" y="1403350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ftp(GSS)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595" name="テキスト ボックス 30"/>
          <p:cNvSpPr txBox="1">
            <a:spLocks noChangeArrowheads="1"/>
          </p:cNvSpPr>
          <p:nvPr/>
        </p:nvSpPr>
        <p:spPr bwMode="auto">
          <a:xfrm>
            <a:off x="3594100" y="47085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ftp(GSS)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2" name="グループ化 81"/>
          <p:cNvGrpSpPr/>
          <p:nvPr/>
        </p:nvGrpSpPr>
        <p:grpSpPr>
          <a:xfrm>
            <a:off x="7233000" y="2300604"/>
            <a:ext cx="571500" cy="760512"/>
            <a:chOff x="7029800" y="1986579"/>
            <a:chExt cx="571500" cy="7605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20" name="二等辺三角形 5119"/>
            <p:cNvSpPr/>
            <p:nvPr/>
          </p:nvSpPr>
          <p:spPr bwMode="auto">
            <a:xfrm>
              <a:off x="7029800" y="2327991"/>
              <a:ext cx="571500" cy="41910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30" name="円/楕円 29"/>
            <p:cNvSpPr/>
            <p:nvPr/>
          </p:nvSpPr>
          <p:spPr bwMode="auto">
            <a:xfrm>
              <a:off x="7067900" y="1986579"/>
              <a:ext cx="482600" cy="468412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</p:grpSp>
      <p:sp>
        <p:nvSpPr>
          <p:cNvPr id="24597" name="テキスト ボックス 33"/>
          <p:cNvSpPr txBox="1">
            <a:spLocks noChangeArrowheads="1"/>
          </p:cNvSpPr>
          <p:nvPr/>
        </p:nvSpPr>
        <p:spPr bwMode="auto">
          <a:xfrm>
            <a:off x="6959600" y="3098800"/>
            <a:ext cx="1089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［</a:t>
            </a:r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SDSkei]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598" name="角丸四角形 5120"/>
          <p:cNvSpPr>
            <a:spLocks noChangeArrowheads="1"/>
          </p:cNvSpPr>
          <p:nvPr/>
        </p:nvSpPr>
        <p:spPr bwMode="auto">
          <a:xfrm>
            <a:off x="8007350" y="2117725"/>
            <a:ext cx="825500" cy="28892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Evaluate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599" name="角丸四角形 38"/>
          <p:cNvSpPr>
            <a:spLocks noChangeArrowheads="1"/>
          </p:cNvSpPr>
          <p:nvPr/>
        </p:nvSpPr>
        <p:spPr bwMode="auto">
          <a:xfrm>
            <a:off x="8007350" y="2578100"/>
            <a:ext cx="825500" cy="28733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Journal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600" name="角丸四角形 39"/>
          <p:cNvSpPr>
            <a:spLocks noChangeArrowheads="1"/>
          </p:cNvSpPr>
          <p:nvPr/>
        </p:nvSpPr>
        <p:spPr bwMode="auto">
          <a:xfrm>
            <a:off x="8007350" y="3038475"/>
            <a:ext cx="825500" cy="28733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Closing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4601" name="直線矢印コネクタ 5126"/>
          <p:cNvCxnSpPr>
            <a:cxnSpLocks noChangeShapeType="1"/>
            <a:stCxn id="24598" idx="2"/>
            <a:endCxn id="24599" idx="0"/>
          </p:cNvCxnSpPr>
          <p:nvPr/>
        </p:nvCxnSpPr>
        <p:spPr bwMode="auto">
          <a:xfrm>
            <a:off x="8420100" y="2406650"/>
            <a:ext cx="0" cy="1714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2" name="直線矢印コネクタ 42"/>
          <p:cNvCxnSpPr>
            <a:cxnSpLocks noChangeShapeType="1"/>
            <a:stCxn id="24599" idx="2"/>
            <a:endCxn id="24600" idx="0"/>
          </p:cNvCxnSpPr>
          <p:nvPr/>
        </p:nvCxnSpPr>
        <p:spPr bwMode="auto">
          <a:xfrm>
            <a:off x="8420100" y="2865438"/>
            <a:ext cx="0" cy="1730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グループ化 82"/>
          <p:cNvGrpSpPr/>
          <p:nvPr/>
        </p:nvGrpSpPr>
        <p:grpSpPr>
          <a:xfrm>
            <a:off x="7144100" y="4445927"/>
            <a:ext cx="571500" cy="760512"/>
            <a:chOff x="7029800" y="4612177"/>
            <a:chExt cx="571500" cy="7605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二等辺三角形 49"/>
            <p:cNvSpPr/>
            <p:nvPr/>
          </p:nvSpPr>
          <p:spPr bwMode="auto">
            <a:xfrm>
              <a:off x="7029800" y="4953589"/>
              <a:ext cx="571500" cy="419100"/>
            </a:xfrm>
            <a:prstGeom prst="triangle">
              <a:avLst/>
            </a:prstGeom>
            <a:solidFill>
              <a:srgbClr val="CCCC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51" name="円/楕円 50"/>
            <p:cNvSpPr/>
            <p:nvPr/>
          </p:nvSpPr>
          <p:spPr bwMode="auto">
            <a:xfrm>
              <a:off x="7067900" y="4612177"/>
              <a:ext cx="482600" cy="468412"/>
            </a:xfrm>
            <a:prstGeom prst="ellipse">
              <a:avLst/>
            </a:prstGeom>
            <a:solidFill>
              <a:srgbClr val="CCCC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</p:grpSp>
      <p:sp>
        <p:nvSpPr>
          <p:cNvPr id="24604" name="テキスト ボックス 56"/>
          <p:cNvSpPr txBox="1">
            <a:spLocks noChangeArrowheads="1"/>
          </p:cNvSpPr>
          <p:nvPr/>
        </p:nvSpPr>
        <p:spPr bwMode="auto">
          <a:xfrm>
            <a:off x="7037388" y="5273675"/>
            <a:ext cx="1036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Affiliate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4605" name="カギ線コネクタ 60"/>
          <p:cNvCxnSpPr>
            <a:cxnSpLocks noChangeShapeType="1"/>
            <a:stCxn id="15" idx="3"/>
            <a:endCxn id="24621" idx="1"/>
          </p:cNvCxnSpPr>
          <p:nvPr/>
        </p:nvCxnSpPr>
        <p:spPr bwMode="auto">
          <a:xfrm flipV="1">
            <a:off x="6032500" y="1779588"/>
            <a:ext cx="382588" cy="304800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6" name="カギ線コネクタ 63"/>
          <p:cNvCxnSpPr>
            <a:cxnSpLocks noChangeShapeType="1"/>
          </p:cNvCxnSpPr>
          <p:nvPr/>
        </p:nvCxnSpPr>
        <p:spPr bwMode="auto">
          <a:xfrm rot="16200000" flipH="1">
            <a:off x="6825457" y="2210594"/>
            <a:ext cx="611187" cy="288925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7" name="角丸四角形 72"/>
          <p:cNvSpPr>
            <a:spLocks noChangeArrowheads="1"/>
          </p:cNvSpPr>
          <p:nvPr/>
        </p:nvSpPr>
        <p:spPr bwMode="auto">
          <a:xfrm>
            <a:off x="8032750" y="4700588"/>
            <a:ext cx="825500" cy="28892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Evaluate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608" name="角丸四角形 73"/>
          <p:cNvSpPr>
            <a:spLocks noChangeArrowheads="1"/>
          </p:cNvSpPr>
          <p:nvPr/>
        </p:nvSpPr>
        <p:spPr bwMode="auto">
          <a:xfrm>
            <a:off x="8032750" y="5160963"/>
            <a:ext cx="825500" cy="28892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Journal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609" name="角丸四角形 74"/>
          <p:cNvSpPr>
            <a:spLocks noChangeArrowheads="1"/>
          </p:cNvSpPr>
          <p:nvPr/>
        </p:nvSpPr>
        <p:spPr bwMode="auto">
          <a:xfrm>
            <a:off x="8032750" y="5621338"/>
            <a:ext cx="825500" cy="28733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Closig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4610" name="直線矢印コネクタ 75"/>
          <p:cNvCxnSpPr>
            <a:cxnSpLocks noChangeShapeType="1"/>
            <a:stCxn id="24607" idx="2"/>
            <a:endCxn id="24608" idx="0"/>
          </p:cNvCxnSpPr>
          <p:nvPr/>
        </p:nvCxnSpPr>
        <p:spPr bwMode="auto">
          <a:xfrm>
            <a:off x="8445500" y="4989513"/>
            <a:ext cx="0" cy="1714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1" name="直線矢印コネクタ 76"/>
          <p:cNvCxnSpPr>
            <a:cxnSpLocks noChangeShapeType="1"/>
            <a:stCxn id="24608" idx="2"/>
            <a:endCxn id="24609" idx="0"/>
          </p:cNvCxnSpPr>
          <p:nvPr/>
        </p:nvCxnSpPr>
        <p:spPr bwMode="auto">
          <a:xfrm>
            <a:off x="8445500" y="5449888"/>
            <a:ext cx="0" cy="1714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1" name="フローチャート : 磁気ディスク 5140"/>
          <p:cNvSpPr/>
          <p:nvPr/>
        </p:nvSpPr>
        <p:spPr bwMode="auto">
          <a:xfrm>
            <a:off x="4889500" y="1945075"/>
            <a:ext cx="990600" cy="563100"/>
          </a:xfrm>
          <a:prstGeom prst="flowChartMagneticDisk">
            <a:avLst/>
          </a:prstGeom>
          <a:gradFill flip="none" rotWithShape="1">
            <a:gsLst>
              <a:gs pos="0">
                <a:srgbClr val="C0C0C0">
                  <a:gamma/>
                  <a:tint val="0"/>
                  <a:invGamma/>
                </a:srgbClr>
              </a:gs>
              <a:gs pos="100000">
                <a:srgbClr val="C0C0C0"/>
              </a:gs>
            </a:gsLst>
            <a:path path="circle">
              <a:fillToRect t="100000" r="100000"/>
            </a:path>
            <a:tileRect l="-100000" b="-100000"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 bwMode="auto">
          <a:xfrm>
            <a:off x="6996113" y="3411538"/>
            <a:ext cx="1033462" cy="322262"/>
          </a:xfrm>
          <a:prstGeom prst="rect">
            <a:avLst/>
          </a:prstGeom>
          <a:solidFill>
            <a:srgbClr val="CCFF99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8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Toshiba</a:t>
            </a:r>
            <a:endParaRPr lang="ja-JP" altLang="en-US" sz="1800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0" name="正方形/長方形 69"/>
          <p:cNvSpPr/>
          <p:nvPr/>
        </p:nvSpPr>
        <p:spPr bwMode="auto">
          <a:xfrm>
            <a:off x="7050088" y="5791200"/>
            <a:ext cx="876300" cy="322263"/>
          </a:xfrm>
          <a:prstGeom prst="rect">
            <a:avLst/>
          </a:prstGeom>
          <a:solidFill>
            <a:srgbClr val="CCFF99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8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Group</a:t>
            </a:r>
            <a:endParaRPr lang="ja-JP" altLang="en-US" sz="1800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24617" name="カギ線コネクタ 63"/>
          <p:cNvCxnSpPr>
            <a:cxnSpLocks noChangeShapeType="1"/>
            <a:endCxn id="78" idx="0"/>
          </p:cNvCxnSpPr>
          <p:nvPr/>
        </p:nvCxnSpPr>
        <p:spPr bwMode="auto">
          <a:xfrm rot="5400000">
            <a:off x="4937919" y="2890044"/>
            <a:ext cx="2498725" cy="836613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正方形/長方形 77"/>
          <p:cNvSpPr/>
          <p:nvPr/>
        </p:nvSpPr>
        <p:spPr bwMode="auto">
          <a:xfrm>
            <a:off x="4930775" y="4557713"/>
            <a:ext cx="1674813" cy="1616075"/>
          </a:xfrm>
          <a:prstGeom prst="rect">
            <a:avLst/>
          </a:prstGeom>
          <a:solidFill>
            <a:srgbClr val="FFCCFF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algn="ctr">
              <a:defRPr/>
            </a:pPr>
            <a:r>
              <a:rPr lang="en-US" altLang="ja-JP" sz="2400" b="1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50" charset="-128"/>
                <a:ea typeface="Meiryo UI" pitchFamily="50" charset="-128"/>
                <a:cs typeface="Meiryo UI" pitchFamily="50" charset="-128"/>
              </a:rPr>
              <a:t>Monitoring DB</a:t>
            </a:r>
            <a:endParaRPr lang="ja-JP" altLang="en-US" sz="2400" b="1" dirty="0">
              <a:solidFill>
                <a:srgbClr val="FF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4619" name="円/楕円 78"/>
          <p:cNvSpPr>
            <a:spLocks noChangeArrowheads="1"/>
          </p:cNvSpPr>
          <p:nvPr/>
        </p:nvSpPr>
        <p:spPr bwMode="auto">
          <a:xfrm>
            <a:off x="5097463" y="5068888"/>
            <a:ext cx="1317625" cy="407987"/>
          </a:xfrm>
          <a:prstGeom prst="ellipse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AI-</a:t>
            </a:r>
            <a:r>
              <a:rPr lang="en-US" altLang="ja-JP" b="1" dirty="0" err="1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tou</a:t>
            </a:r>
            <a:r>
              <a:rPr lang="en-US" altLang="ja-JP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lang="ja-JP" altLang="en-US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620" name="円/楕円 79"/>
          <p:cNvSpPr>
            <a:spLocks noChangeArrowheads="1"/>
          </p:cNvSpPr>
          <p:nvPr/>
        </p:nvSpPr>
        <p:spPr bwMode="auto">
          <a:xfrm>
            <a:off x="5106988" y="5554663"/>
            <a:ext cx="1319212" cy="406400"/>
          </a:xfrm>
          <a:prstGeom prst="ellipse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Division</a:t>
            </a:r>
            <a:endParaRPr lang="ja-JP" altLang="en-US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621" name="フローチャート : 書類 5122"/>
          <p:cNvSpPr>
            <a:spLocks noChangeArrowheads="1"/>
          </p:cNvSpPr>
          <p:nvPr/>
        </p:nvSpPr>
        <p:spPr bwMode="auto">
          <a:xfrm>
            <a:off x="6415088" y="1498600"/>
            <a:ext cx="914400" cy="561975"/>
          </a:xfrm>
          <a:prstGeom prst="flowChartDocument">
            <a:avLst/>
          </a:prstGeom>
          <a:solidFill>
            <a:srgbClr val="33CC3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 b="1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Report</a:t>
            </a:r>
          </a:p>
          <a:p>
            <a:pPr algn="ctr" eaLnBrk="1" hangingPunct="1"/>
            <a:r>
              <a:rPr lang="ja-JP" altLang="en-US" b="1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b="1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Graph</a:t>
            </a:r>
            <a:endParaRPr lang="ja-JP" altLang="en-US" b="1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622" name="円/楕円 87"/>
          <p:cNvSpPr>
            <a:spLocks noChangeArrowheads="1"/>
          </p:cNvSpPr>
          <p:nvPr/>
        </p:nvSpPr>
        <p:spPr bwMode="auto">
          <a:xfrm>
            <a:off x="2468563" y="771525"/>
            <a:ext cx="936625" cy="284163"/>
          </a:xfrm>
          <a:prstGeom prst="ellipse">
            <a:avLst/>
          </a:prstGeom>
          <a:solidFill>
            <a:srgbClr val="33CC3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 b="1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 FA</a:t>
            </a:r>
            <a:endParaRPr lang="ja-JP" altLang="en-US" b="1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623" name="円/楕円 88"/>
          <p:cNvSpPr>
            <a:spLocks noChangeArrowheads="1"/>
          </p:cNvSpPr>
          <p:nvPr/>
        </p:nvSpPr>
        <p:spPr bwMode="auto">
          <a:xfrm>
            <a:off x="2455863" y="3076575"/>
            <a:ext cx="936625" cy="285750"/>
          </a:xfrm>
          <a:prstGeom prst="ellipse">
            <a:avLst/>
          </a:prstGeom>
          <a:solidFill>
            <a:srgbClr val="33CC3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 b="1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 FA</a:t>
            </a:r>
            <a:endParaRPr lang="ja-JP" altLang="en-US" b="1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624" name="正方形/長方形 1"/>
          <p:cNvSpPr>
            <a:spLocks noChangeArrowheads="1"/>
          </p:cNvSpPr>
          <p:nvPr/>
        </p:nvSpPr>
        <p:spPr bwMode="auto">
          <a:xfrm>
            <a:off x="812800" y="2035175"/>
            <a:ext cx="762000" cy="8636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Oita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625" name="正方形/長方形 1"/>
          <p:cNvSpPr>
            <a:spLocks noChangeArrowheads="1"/>
          </p:cNvSpPr>
          <p:nvPr/>
        </p:nvSpPr>
        <p:spPr bwMode="auto">
          <a:xfrm>
            <a:off x="1689100" y="2035175"/>
            <a:ext cx="762000" cy="8636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MC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626" name="Text Box 5"/>
          <p:cNvSpPr txBox="1">
            <a:spLocks noChangeArrowheads="1"/>
          </p:cNvSpPr>
          <p:nvPr/>
        </p:nvSpPr>
        <p:spPr bwMode="auto">
          <a:xfrm>
            <a:off x="22225" y="104775"/>
            <a:ext cx="9144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7942" tIns="45565" rIns="17942" bIns="45565" anchor="ctr"/>
          <a:lstStyle/>
          <a:p>
            <a:pPr algn="ctr">
              <a:spcBef>
                <a:spcPct val="50000"/>
              </a:spcBef>
            </a:pPr>
            <a:r>
              <a:rPr lang="en-US" altLang="ja-JP" sz="1800" b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[SDS]Monitoring of Inventory System Image</a:t>
            </a:r>
            <a:endParaRPr lang="ja-JP" altLang="en-US" sz="900" b="1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305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Aging Inventory report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View of the report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Creating procedure</a:t>
            </a:r>
          </a:p>
          <a:p>
            <a:pPr lvl="1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Application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flow and relationship with Monitoring DB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834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81000" y="767338"/>
            <a:ext cx="8367713" cy="5472112"/>
          </a:xfrm>
        </p:spPr>
        <p:txBody>
          <a:bodyPr/>
          <a:lstStyle/>
          <a:p>
            <a:r>
              <a:rPr lang="en-US" altLang="ja-JP" dirty="0"/>
              <a:t>View of the report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 smtClean="0"/>
              <a:t>IA Aging </a:t>
            </a:r>
            <a:r>
              <a:rPr lang="en-US" altLang="ja-JP" sz="3200" dirty="0"/>
              <a:t>Inventory </a:t>
            </a:r>
            <a:r>
              <a:rPr lang="en-US" altLang="ja-JP" sz="3200" dirty="0" smtClean="0"/>
              <a:t>report</a:t>
            </a:r>
            <a:endParaRPr kumimoji="1" lang="ja-JP" altLang="en-US" sz="3200" dirty="0"/>
          </a:p>
        </p:txBody>
      </p:sp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989915"/>
              </p:ext>
            </p:extLst>
          </p:nvPr>
        </p:nvGraphicFramePr>
        <p:xfrm>
          <a:off x="1004933" y="1346023"/>
          <a:ext cx="1714074" cy="1230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3" name="Worksheet" showAsIcon="1" r:id="rId3" imgW="914400" imgH="857160" progId="Excel.Sheet.12">
                  <p:embed/>
                </p:oleObj>
              </mc:Choice>
              <mc:Fallback>
                <p:oleObj name="Worksheet" showAsIcon="1" r:id="rId3" imgW="914400" imgH="8571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4933" y="1346023"/>
                        <a:ext cx="1714074" cy="12309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504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81000" y="767338"/>
            <a:ext cx="8367713" cy="5472112"/>
          </a:xfrm>
        </p:spPr>
        <p:txBody>
          <a:bodyPr/>
          <a:lstStyle/>
          <a:p>
            <a:r>
              <a:rPr lang="en-US" altLang="ja-JP" dirty="0"/>
              <a:t>Creating </a:t>
            </a:r>
            <a:r>
              <a:rPr lang="en-US" altLang="ja-JP" dirty="0" smtClean="0"/>
              <a:t>procedure</a:t>
            </a:r>
          </a:p>
          <a:p>
            <a:pPr marL="287337" lvl="2" indent="0">
              <a:buNone/>
            </a:pPr>
            <a:r>
              <a:rPr lang="en-US" altLang="ja-JP" dirty="0"/>
              <a:t>Excel file has 4 sheets. Basically only </a:t>
            </a:r>
            <a:r>
              <a:rPr lang="en-US" altLang="ja-JP" dirty="0" smtClean="0"/>
              <a:t>“Summary” </a:t>
            </a:r>
            <a:r>
              <a:rPr lang="en-US" altLang="ja-JP" dirty="0"/>
              <a:t>sheet is used.</a:t>
            </a:r>
          </a:p>
          <a:p>
            <a:pPr marL="288925" lvl="1" indent="0">
              <a:buNone/>
            </a:pPr>
            <a:endParaRPr lang="en-US" altLang="ja-JP" u="sng" dirty="0" smtClean="0"/>
          </a:p>
          <a:p>
            <a:pPr marL="288925" lvl="1" indent="0">
              <a:buNone/>
            </a:pPr>
            <a:r>
              <a:rPr lang="en-US" altLang="ja-JP" i="1" u="sng" dirty="0" smtClean="0"/>
              <a:t>“Summary” sheet</a:t>
            </a:r>
          </a:p>
          <a:p>
            <a:pPr marL="288925" lvl="1" indent="0">
              <a:buNone/>
            </a:pPr>
            <a:endParaRPr lang="en-US" altLang="ja-JP" dirty="0"/>
          </a:p>
          <a:p>
            <a:pPr marL="288925" lvl="1" indent="0">
              <a:buNone/>
            </a:pPr>
            <a:endParaRPr lang="en-US" altLang="ja-JP" dirty="0" smtClean="0"/>
          </a:p>
          <a:p>
            <a:pPr marL="288925" lvl="1" indent="0">
              <a:buNone/>
            </a:pPr>
            <a:endParaRPr lang="en-US" altLang="ja-JP" dirty="0"/>
          </a:p>
          <a:p>
            <a:pPr marL="288925" lvl="1" indent="0">
              <a:buNone/>
            </a:pPr>
            <a:endParaRPr lang="en-US" altLang="ja-JP" dirty="0" smtClean="0"/>
          </a:p>
          <a:p>
            <a:pPr marL="288925" lvl="1" indent="0">
              <a:buNone/>
            </a:pPr>
            <a:endParaRPr lang="en-US" altLang="ja-JP" dirty="0"/>
          </a:p>
          <a:p>
            <a:pPr marL="288925" lvl="1" indent="0">
              <a:buNone/>
            </a:pPr>
            <a:endParaRPr lang="en-US" altLang="ja-JP" dirty="0" smtClean="0"/>
          </a:p>
          <a:p>
            <a:pPr marL="288925" lvl="1" indent="0">
              <a:buNone/>
            </a:pPr>
            <a:endParaRPr lang="en-US" altLang="ja-JP" dirty="0" smtClean="0"/>
          </a:p>
          <a:p>
            <a:pPr marL="288925" lvl="1" indent="0">
              <a:buNone/>
            </a:pPr>
            <a:r>
              <a:rPr lang="en-US" altLang="ja-JP" i="1" u="sng" dirty="0" smtClean="0"/>
              <a:t>“Data” and “Scope” sheet</a:t>
            </a:r>
          </a:p>
          <a:p>
            <a:pPr marL="288925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/>
              <a:t> </a:t>
            </a:r>
            <a:r>
              <a:rPr lang="en-US" altLang="ja-JP" sz="1600" dirty="0"/>
              <a:t>Please ignore because it is work sheet to be used when report created.</a:t>
            </a:r>
            <a:endParaRPr lang="en-US" altLang="ja-JP" dirty="0" smtClean="0"/>
          </a:p>
          <a:p>
            <a:pPr marL="288925" lvl="1" indent="0">
              <a:buNone/>
            </a:pP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/>
              <a:t>IA </a:t>
            </a:r>
            <a:r>
              <a:rPr lang="en-US" altLang="ja-JP" sz="3200" dirty="0" smtClean="0"/>
              <a:t>Aging </a:t>
            </a:r>
            <a:r>
              <a:rPr lang="en-US" altLang="ja-JP" sz="3200" dirty="0"/>
              <a:t>Inventory </a:t>
            </a:r>
            <a:r>
              <a:rPr lang="en-US" altLang="ja-JP" sz="3200" dirty="0" smtClean="0"/>
              <a:t>report</a:t>
            </a:r>
            <a:endParaRPr kumimoji="1" lang="ja-JP" altLang="en-US" sz="3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66" y="2540424"/>
            <a:ext cx="6819900" cy="1628775"/>
          </a:xfrm>
          <a:prstGeom prst="rect">
            <a:avLst/>
          </a:prstGeom>
        </p:spPr>
      </p:pic>
      <p:sp>
        <p:nvSpPr>
          <p:cNvPr id="6" name="線吹き出し 1 (枠付き) 5"/>
          <p:cNvSpPr/>
          <p:nvPr/>
        </p:nvSpPr>
        <p:spPr bwMode="auto">
          <a:xfrm>
            <a:off x="5308666" y="1981226"/>
            <a:ext cx="3268210" cy="2549209"/>
          </a:xfrm>
          <a:prstGeom prst="borderCallout1">
            <a:avLst>
              <a:gd name="adj1" fmla="val 10174"/>
              <a:gd name="adj2" fmla="val 150"/>
              <a:gd name="adj3" fmla="val 30700"/>
              <a:gd name="adj4" fmla="val -41503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defTabSz="968375" eaLnBrk="0" hangingPunct="0"/>
            <a:r>
              <a:rPr kumimoji="0" lang="en-US" altLang="ja-JP" sz="1600" dirty="0">
                <a:latin typeface="+mj-ea"/>
                <a:ea typeface="+mj-ea"/>
              </a:rPr>
              <a:t>Entered in MON-YYYY format to </a:t>
            </a:r>
            <a:r>
              <a:rPr kumimoji="0" lang="en-US" altLang="ja-JP" sz="1600" dirty="0" smtClean="0">
                <a:latin typeface="+mj-ea"/>
                <a:ea typeface="+mj-ea"/>
              </a:rPr>
              <a:t>“</a:t>
            </a:r>
            <a:r>
              <a:rPr kumimoji="0" lang="en-US" altLang="ja-JP" sz="1600" b="1" dirty="0" smtClean="0">
                <a:latin typeface="+mj-ea"/>
                <a:ea typeface="+mj-ea"/>
              </a:rPr>
              <a:t>Period Name</a:t>
            </a:r>
            <a:r>
              <a:rPr kumimoji="0" lang="en-US" altLang="ja-JP" sz="1600" dirty="0" smtClean="0">
                <a:latin typeface="+mj-ea"/>
                <a:ea typeface="+mj-ea"/>
              </a:rPr>
              <a:t>”, </a:t>
            </a:r>
            <a:r>
              <a:rPr kumimoji="0" lang="en-US" altLang="ja-JP" sz="1600" dirty="0">
                <a:latin typeface="+mj-ea"/>
                <a:ea typeface="+mj-ea"/>
              </a:rPr>
              <a:t>please click </a:t>
            </a:r>
            <a:r>
              <a:rPr kumimoji="0" lang="en-US" altLang="ja-JP" sz="1600" dirty="0" smtClean="0">
                <a:latin typeface="+mj-ea"/>
                <a:ea typeface="+mj-ea"/>
              </a:rPr>
              <a:t>the [</a:t>
            </a:r>
            <a:r>
              <a:rPr kumimoji="0" lang="en-US" altLang="ja-JP" sz="1600" b="1" dirty="0">
                <a:latin typeface="+mj-ea"/>
                <a:ea typeface="+mj-ea"/>
              </a:rPr>
              <a:t>Create</a:t>
            </a:r>
            <a:r>
              <a:rPr kumimoji="0" lang="en-US" altLang="ja-JP" sz="1600" dirty="0">
                <a:latin typeface="+mj-ea"/>
                <a:ea typeface="+mj-ea"/>
              </a:rPr>
              <a:t>] </a:t>
            </a:r>
            <a:r>
              <a:rPr kumimoji="0" lang="en-US" altLang="ja-JP" sz="1600" dirty="0" smtClean="0">
                <a:latin typeface="+mj-ea"/>
                <a:ea typeface="+mj-ea"/>
              </a:rPr>
              <a:t>button. Then</a:t>
            </a:r>
            <a:r>
              <a:rPr kumimoji="0" lang="en-US" altLang="ja-JP" sz="1600" dirty="0">
                <a:latin typeface="+mj-ea"/>
                <a:ea typeface="+mj-ea"/>
              </a:rPr>
              <a:t>, to wait for a while. The report will be created automatically</a:t>
            </a:r>
            <a:r>
              <a:rPr kumimoji="0" lang="en-US" altLang="ja-JP" sz="1600" dirty="0" smtClean="0">
                <a:latin typeface="+mj-ea"/>
                <a:ea typeface="+mj-ea"/>
              </a:rPr>
              <a:t>.</a:t>
            </a:r>
          </a:p>
          <a:p>
            <a:pPr defTabSz="968375" eaLnBrk="0" hangingPunct="0"/>
            <a:endParaRPr kumimoji="0" lang="en-US" altLang="ja-JP" sz="1600" dirty="0" smtClean="0">
              <a:latin typeface="+mj-ea"/>
              <a:ea typeface="+mj-ea"/>
            </a:endParaRPr>
          </a:p>
          <a:p>
            <a:pPr defTabSz="968375" eaLnBrk="0" hangingPunct="0"/>
            <a:r>
              <a:rPr kumimoji="0" lang="en-US" altLang="ja-JP" sz="1600" dirty="0" smtClean="0">
                <a:solidFill>
                  <a:srgbClr val="FF0000"/>
                </a:solidFill>
                <a:latin typeface="+mj-ea"/>
                <a:ea typeface="+mj-ea"/>
              </a:rPr>
              <a:t>(Note) In </a:t>
            </a:r>
            <a:r>
              <a:rPr kumimoji="0" lang="en-US" altLang="ja-JP" sz="1600" dirty="0">
                <a:solidFill>
                  <a:srgbClr val="FF0000"/>
                </a:solidFill>
                <a:latin typeface="+mj-ea"/>
                <a:ea typeface="+mj-ea"/>
              </a:rPr>
              <a:t>order to connect to </a:t>
            </a:r>
            <a:r>
              <a:rPr kumimoji="0" lang="en-US" altLang="ja-JP" sz="1600" dirty="0" smtClean="0">
                <a:solidFill>
                  <a:srgbClr val="FF0000"/>
                </a:solidFill>
                <a:latin typeface="+mj-ea"/>
                <a:ea typeface="+mj-ea"/>
              </a:rPr>
              <a:t>ORACLE database</a:t>
            </a:r>
            <a:r>
              <a:rPr kumimoji="0" lang="en-US" altLang="ja-JP" sz="1600" dirty="0">
                <a:solidFill>
                  <a:srgbClr val="FF0000"/>
                </a:solidFill>
                <a:latin typeface="+mj-ea"/>
                <a:ea typeface="+mj-ea"/>
              </a:rPr>
              <a:t>, requires </a:t>
            </a:r>
            <a:r>
              <a:rPr kumimoji="0" lang="en-US" altLang="ja-JP" sz="1600" dirty="0" smtClean="0">
                <a:solidFill>
                  <a:srgbClr val="FF0000"/>
                </a:solidFill>
                <a:latin typeface="+mj-ea"/>
                <a:ea typeface="+mj-ea"/>
              </a:rPr>
              <a:t>PC ORACLE </a:t>
            </a:r>
            <a:r>
              <a:rPr kumimoji="0" lang="en-US" altLang="ja-JP" sz="1600" dirty="0">
                <a:solidFill>
                  <a:srgbClr val="FF0000"/>
                </a:solidFill>
                <a:latin typeface="+mj-ea"/>
                <a:ea typeface="+mj-ea"/>
              </a:rPr>
              <a:t>client is installed.</a:t>
            </a:r>
            <a:endParaRPr kumimoji="0" lang="ja-JP" altLang="en-US" sz="1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109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81000" y="767338"/>
            <a:ext cx="8367713" cy="5472112"/>
          </a:xfrm>
        </p:spPr>
        <p:txBody>
          <a:bodyPr/>
          <a:lstStyle/>
          <a:p>
            <a:r>
              <a:rPr lang="en-US" altLang="ja-JP" dirty="0"/>
              <a:t>Creating </a:t>
            </a:r>
            <a:r>
              <a:rPr lang="en-US" altLang="ja-JP" dirty="0" smtClean="0"/>
              <a:t>procedure</a:t>
            </a:r>
          </a:p>
          <a:p>
            <a:pPr marL="288925" lvl="1" indent="0">
              <a:lnSpc>
                <a:spcPct val="200000"/>
              </a:lnSpc>
              <a:buNone/>
            </a:pPr>
            <a:r>
              <a:rPr lang="en-US" altLang="ja-JP" i="1" u="sng" dirty="0" smtClean="0"/>
              <a:t>“Setup” sheet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/>
              <a:t>IA </a:t>
            </a:r>
            <a:r>
              <a:rPr lang="en-US" altLang="ja-JP" sz="3200" dirty="0" smtClean="0"/>
              <a:t>Aging </a:t>
            </a:r>
            <a:r>
              <a:rPr lang="en-US" altLang="ja-JP" sz="3200" dirty="0"/>
              <a:t>Inventory </a:t>
            </a:r>
            <a:r>
              <a:rPr lang="en-US" altLang="ja-JP" sz="3200" dirty="0" smtClean="0"/>
              <a:t>report</a:t>
            </a:r>
            <a:endParaRPr kumimoji="1" lang="ja-JP" altLang="en-US" sz="32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24" y="1945817"/>
            <a:ext cx="5124450" cy="3857625"/>
          </a:xfrm>
          <a:prstGeom prst="rect">
            <a:avLst/>
          </a:prstGeom>
        </p:spPr>
      </p:pic>
      <p:sp>
        <p:nvSpPr>
          <p:cNvPr id="6" name="線吹き出し 1 (枠付き) 5"/>
          <p:cNvSpPr/>
          <p:nvPr/>
        </p:nvSpPr>
        <p:spPr bwMode="auto">
          <a:xfrm>
            <a:off x="5264727" y="1704107"/>
            <a:ext cx="3577433" cy="3713020"/>
          </a:xfrm>
          <a:prstGeom prst="borderCallout1">
            <a:avLst>
              <a:gd name="adj1" fmla="val 5875"/>
              <a:gd name="adj2" fmla="val -625"/>
              <a:gd name="adj3" fmla="val 21914"/>
              <a:gd name="adj4" fmla="val -17832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defTabSz="968375" eaLnBrk="0" hangingPunct="0"/>
            <a:r>
              <a:rPr kumimoji="0" lang="en-US" altLang="ja-JP" sz="1600" b="1" dirty="0">
                <a:latin typeface="+mj-ea"/>
                <a:ea typeface="+mj-ea"/>
              </a:rPr>
              <a:t>[DB]</a:t>
            </a:r>
            <a:r>
              <a:rPr kumimoji="0" lang="en-US" altLang="ja-JP" sz="1600" dirty="0">
                <a:latin typeface="+mj-ea"/>
                <a:ea typeface="+mj-ea"/>
              </a:rPr>
              <a:t> is ORACLE database connection information. You do not need to </a:t>
            </a:r>
            <a:r>
              <a:rPr kumimoji="0" lang="en-US" altLang="ja-JP" sz="1600" dirty="0" smtClean="0">
                <a:latin typeface="+mj-ea"/>
                <a:ea typeface="+mj-ea"/>
              </a:rPr>
              <a:t>change. However</a:t>
            </a:r>
            <a:r>
              <a:rPr kumimoji="0" lang="en-US" altLang="ja-JP" sz="1600" dirty="0">
                <a:latin typeface="+mj-ea"/>
                <a:ea typeface="+mj-ea"/>
              </a:rPr>
              <a:t>, please fill in the DB name that is described in the TNSNAMES.ORA to </a:t>
            </a:r>
            <a:r>
              <a:rPr kumimoji="0" lang="en-US" altLang="ja-JP" sz="1600" dirty="0" smtClean="0">
                <a:latin typeface="+mj-ea"/>
                <a:ea typeface="+mj-ea"/>
              </a:rPr>
              <a:t>“HOST”.</a:t>
            </a:r>
          </a:p>
          <a:p>
            <a:pPr defTabSz="968375" eaLnBrk="0" hangingPunct="0"/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defTabSz="968375" eaLnBrk="0" hangingPunct="0"/>
            <a:r>
              <a:rPr kumimoji="0" lang="en-US" altLang="ja-JP" sz="1600" b="1" dirty="0">
                <a:latin typeface="+mj-ea"/>
                <a:ea typeface="+mj-ea"/>
              </a:rPr>
              <a:t>[SITE]</a:t>
            </a:r>
            <a:r>
              <a:rPr kumimoji="0" lang="en-US" altLang="ja-JP" sz="1600" dirty="0">
                <a:latin typeface="+mj-ea"/>
                <a:ea typeface="+mj-ea"/>
              </a:rPr>
              <a:t> is </a:t>
            </a:r>
            <a:r>
              <a:rPr kumimoji="0" lang="en-US" altLang="ja-JP" sz="1600" dirty="0" smtClean="0">
                <a:latin typeface="+mj-ea"/>
                <a:ea typeface="+mj-ea"/>
              </a:rPr>
              <a:t>condition </a:t>
            </a:r>
            <a:r>
              <a:rPr kumimoji="0" lang="en-US" altLang="ja-JP" sz="1600" dirty="0">
                <a:latin typeface="+mj-ea"/>
                <a:ea typeface="+mj-ea"/>
              </a:rPr>
              <a:t>to extract </a:t>
            </a:r>
            <a:r>
              <a:rPr kumimoji="0" lang="en-US" altLang="ja-JP" sz="1600" dirty="0" smtClean="0">
                <a:latin typeface="+mj-ea"/>
                <a:ea typeface="+mj-ea"/>
              </a:rPr>
              <a:t>data</a:t>
            </a:r>
            <a:r>
              <a:rPr kumimoji="0" lang="en-US" altLang="ja-JP" sz="1600" dirty="0">
                <a:latin typeface="+mj-ea"/>
                <a:ea typeface="+mj-ea"/>
              </a:rPr>
              <a:t>. Please add If target organization has increased</a:t>
            </a:r>
            <a:r>
              <a:rPr kumimoji="0" lang="en-US" altLang="ja-JP" sz="1600" dirty="0" smtClean="0">
                <a:latin typeface="+mj-ea"/>
                <a:ea typeface="+mj-ea"/>
              </a:rPr>
              <a:t>.</a:t>
            </a:r>
          </a:p>
          <a:p>
            <a:pPr defTabSz="968375" eaLnBrk="0" hangingPunct="0"/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defTabSz="968375" eaLnBrk="0" hangingPunct="0"/>
            <a:r>
              <a:rPr kumimoji="0" lang="en-US" altLang="ja-JP" sz="1600" b="1" dirty="0">
                <a:latin typeface="+mj-ea"/>
                <a:ea typeface="+mj-ea"/>
              </a:rPr>
              <a:t>[Color] </a:t>
            </a:r>
            <a:r>
              <a:rPr kumimoji="0" lang="en-US" altLang="ja-JP" sz="1600" dirty="0">
                <a:latin typeface="+mj-ea"/>
                <a:ea typeface="+mj-ea"/>
              </a:rPr>
              <a:t>is used to indicate the report title. You do not need to change.</a:t>
            </a:r>
            <a:endParaRPr kumimoji="0" lang="ja-JP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860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81000" y="767338"/>
            <a:ext cx="8367713" cy="5472112"/>
          </a:xfrm>
        </p:spPr>
        <p:txBody>
          <a:bodyPr/>
          <a:lstStyle/>
          <a:p>
            <a:r>
              <a:rPr lang="en-US" altLang="ja-JP" sz="2000" dirty="0" smtClean="0"/>
              <a:t>Application </a:t>
            </a:r>
            <a:r>
              <a:rPr lang="en-US" altLang="ja-JP" sz="2000" dirty="0"/>
              <a:t>flow and relationship with Monitoring DB</a:t>
            </a:r>
            <a:endParaRPr lang="en-US" altLang="ja-JP" sz="2000" dirty="0" smtClean="0"/>
          </a:p>
        </p:txBody>
      </p:sp>
      <p:sp>
        <p:nvSpPr>
          <p:cNvPr id="40" name="フローチャート : 磁気ディスク 53"/>
          <p:cNvSpPr/>
          <p:nvPr/>
        </p:nvSpPr>
        <p:spPr>
          <a:xfrm>
            <a:off x="3724859" y="2240813"/>
            <a:ext cx="855009" cy="44045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IAS_BALANCE</a:t>
            </a:r>
            <a:endParaRPr kumimoji="1" lang="en-US" altLang="ja-JP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3" name="フローチャート : 磁気ディスク 1"/>
          <p:cNvSpPr/>
          <p:nvPr/>
        </p:nvSpPr>
        <p:spPr>
          <a:xfrm>
            <a:off x="2369920" y="2264626"/>
            <a:ext cx="855009" cy="43896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IAS_BALANCE_HST</a:t>
            </a:r>
            <a:endParaRPr kumimoji="1" lang="en-US" altLang="ja-JP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50" name="直線コネクタ 49"/>
          <p:cNvCxnSpPr/>
          <p:nvPr/>
        </p:nvCxnSpPr>
        <p:spPr>
          <a:xfrm>
            <a:off x="4142663" y="2251752"/>
            <a:ext cx="268" cy="68251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cxnSp>
        <p:nvCxnSpPr>
          <p:cNvPr id="52" name="直線コネクタ 51"/>
          <p:cNvCxnSpPr/>
          <p:nvPr/>
        </p:nvCxnSpPr>
        <p:spPr>
          <a:xfrm>
            <a:off x="2790108" y="2267631"/>
            <a:ext cx="268" cy="68251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cxnSp>
        <p:nvCxnSpPr>
          <p:cNvPr id="44" name="直線矢印コネクタ 18"/>
          <p:cNvCxnSpPr>
            <a:stCxn id="40" idx="3"/>
            <a:endCxn id="34" idx="0"/>
          </p:cNvCxnSpPr>
          <p:nvPr/>
        </p:nvCxnSpPr>
        <p:spPr>
          <a:xfrm rot="5400000">
            <a:off x="3590847" y="2582412"/>
            <a:ext cx="462663" cy="66037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/>
              <a:t>IA </a:t>
            </a:r>
            <a:r>
              <a:rPr lang="en-US" altLang="ja-JP" sz="3200" dirty="0" smtClean="0"/>
              <a:t>Aging </a:t>
            </a:r>
            <a:r>
              <a:rPr lang="en-US" altLang="ja-JP" sz="3200" dirty="0"/>
              <a:t>Inventory </a:t>
            </a:r>
            <a:r>
              <a:rPr lang="en-US" altLang="ja-JP" sz="3200" dirty="0" smtClean="0"/>
              <a:t>report</a:t>
            </a:r>
            <a:endParaRPr kumimoji="1" lang="ja-JP" altLang="en-US" sz="3200" dirty="0"/>
          </a:p>
        </p:txBody>
      </p:sp>
      <p:cxnSp>
        <p:nvCxnSpPr>
          <p:cNvPr id="33" name="直線矢印コネクタ 18"/>
          <p:cNvCxnSpPr>
            <a:stCxn id="43" idx="3"/>
            <a:endCxn id="34" idx="0"/>
          </p:cNvCxnSpPr>
          <p:nvPr/>
        </p:nvCxnSpPr>
        <p:spPr>
          <a:xfrm rot="16200000" flipH="1">
            <a:off x="2924536" y="2576474"/>
            <a:ext cx="440344" cy="69456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34" name="テキスト ボックス 25"/>
          <p:cNvSpPr txBox="1"/>
          <p:nvPr/>
        </p:nvSpPr>
        <p:spPr>
          <a:xfrm>
            <a:off x="3038434" y="3143930"/>
            <a:ext cx="907116" cy="33673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mpd="sng">
            <a:solidFill>
              <a:sysClr val="windowText" lastClr="000000"/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IASS0410</a:t>
            </a:r>
            <a:endParaRPr kumimoji="1" lang="ja-JP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35" name="直線矢印コネクタ 28"/>
          <p:cNvCxnSpPr>
            <a:stCxn id="41" idx="3"/>
            <a:endCxn id="36" idx="0"/>
          </p:cNvCxnSpPr>
          <p:nvPr/>
        </p:nvCxnSpPr>
        <p:spPr>
          <a:xfrm rot="16200000" flipH="1">
            <a:off x="3507223" y="4913557"/>
            <a:ext cx="1295272" cy="1462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36" name="フローチャート : 書類 31"/>
          <p:cNvSpPr/>
          <p:nvPr/>
        </p:nvSpPr>
        <p:spPr>
          <a:xfrm>
            <a:off x="3758477" y="5568503"/>
            <a:ext cx="807384" cy="460562"/>
          </a:xfrm>
          <a:prstGeom prst="flowChartDocument">
            <a:avLst/>
          </a:prstGeom>
          <a:solidFill>
            <a:srgbClr val="FFCC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Text File</a:t>
            </a:r>
            <a:endParaRPr kumimoji="1" lang="ja-JP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7" name="テキスト ボックス 27"/>
          <p:cNvSpPr txBox="1"/>
          <p:nvPr/>
        </p:nvSpPr>
        <p:spPr>
          <a:xfrm>
            <a:off x="3720044" y="4721538"/>
            <a:ext cx="907116" cy="3064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mpd="sng">
            <a:solidFill>
              <a:sysClr val="windowText" lastClr="000000"/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IASS0416</a:t>
            </a:r>
            <a:endParaRPr kumimoji="1" lang="ja-JP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8" name="フローチャート : 書類 45"/>
          <p:cNvSpPr/>
          <p:nvPr/>
        </p:nvSpPr>
        <p:spPr>
          <a:xfrm>
            <a:off x="2425801" y="4787552"/>
            <a:ext cx="831196" cy="560346"/>
          </a:xfrm>
          <a:prstGeom prst="flowChartDocument">
            <a:avLst/>
          </a:prstGeom>
          <a:solidFill>
            <a:srgbClr val="FFCC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Aging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Inventory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Report</a:t>
            </a: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39" name="カギ線コネクタ 38"/>
          <p:cNvCxnSpPr/>
          <p:nvPr/>
        </p:nvCxnSpPr>
        <p:spPr>
          <a:xfrm rot="5400000">
            <a:off x="2483236" y="4501838"/>
            <a:ext cx="569735" cy="169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41" name="フローチャート : 磁気ディスク 56"/>
          <p:cNvSpPr/>
          <p:nvPr/>
        </p:nvSpPr>
        <p:spPr>
          <a:xfrm>
            <a:off x="3720044" y="3810645"/>
            <a:ext cx="855009" cy="46258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IAS_IMMOBILITY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_STOCK</a:t>
            </a:r>
            <a:endParaRPr kumimoji="1" lang="en-US" altLang="ja-JP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2" name="フローチャート : 磁気ディスク 6"/>
          <p:cNvSpPr/>
          <p:nvPr/>
        </p:nvSpPr>
        <p:spPr>
          <a:xfrm>
            <a:off x="2415586" y="3810645"/>
            <a:ext cx="855009" cy="462587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IAS_IMMOBILITY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_STOCK_HST</a:t>
            </a:r>
            <a:endParaRPr kumimoji="1" lang="en-US" altLang="ja-JP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45" name="直線矢印コネクタ 18"/>
          <p:cNvCxnSpPr>
            <a:stCxn id="34" idx="2"/>
            <a:endCxn id="41" idx="1"/>
          </p:cNvCxnSpPr>
          <p:nvPr/>
        </p:nvCxnSpPr>
        <p:spPr>
          <a:xfrm rot="16200000" flipH="1">
            <a:off x="3654781" y="3317876"/>
            <a:ext cx="329979" cy="65555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82" name="直線矢印コネクタ 18"/>
          <p:cNvCxnSpPr>
            <a:stCxn id="41" idx="3"/>
            <a:endCxn id="38" idx="0"/>
          </p:cNvCxnSpPr>
          <p:nvPr/>
        </p:nvCxnSpPr>
        <p:spPr>
          <a:xfrm rot="5400000">
            <a:off x="3237314" y="3877316"/>
            <a:ext cx="514321" cy="130615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40" name="フローチャート : 磁気ディスク 56"/>
          <p:cNvSpPr/>
          <p:nvPr/>
        </p:nvSpPr>
        <p:spPr>
          <a:xfrm>
            <a:off x="6282654" y="5440420"/>
            <a:ext cx="855009" cy="707145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[SDS]</a:t>
            </a:r>
            <a:endParaRPr kumimoji="1" lang="en-US" altLang="ja-JP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Monitoring</a:t>
            </a:r>
            <a:r>
              <a:rPr kumimoji="1" lang="en-US" altLang="ja-JP" sz="10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4946259" y="1650423"/>
            <a:ext cx="3865231" cy="9458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① </a:t>
            </a: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Data will 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be </a:t>
            </a: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create in concurrent program “</a:t>
            </a:r>
            <a:r>
              <a:rPr lang="en-US" altLang="ja-JP" sz="1400" i="1" dirty="0" smtClean="0">
                <a:solidFill>
                  <a:srgbClr val="0070C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IASS_Monthly16 </a:t>
            </a:r>
            <a:r>
              <a:rPr lang="en-US" altLang="ja-JP" sz="1400" i="1" dirty="0">
                <a:solidFill>
                  <a:srgbClr val="0070C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Create Monthly </a:t>
            </a:r>
            <a:r>
              <a:rPr lang="en-US" altLang="ja-JP" sz="1400" i="1" dirty="0" smtClean="0">
                <a:solidFill>
                  <a:srgbClr val="0070C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Report</a:t>
            </a: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”.</a:t>
            </a:r>
            <a:endParaRPr kumimoji="1" lang="ja-JP" altLang="en-US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67" name="フリーフォーム 166"/>
          <p:cNvSpPr/>
          <p:nvPr/>
        </p:nvSpPr>
        <p:spPr bwMode="auto">
          <a:xfrm>
            <a:off x="678868" y="3679267"/>
            <a:ext cx="7703131" cy="732982"/>
          </a:xfrm>
          <a:custGeom>
            <a:avLst/>
            <a:gdLst>
              <a:gd name="connsiteX0" fmla="*/ 0 w 2990335"/>
              <a:gd name="connsiteY0" fmla="*/ 0 h 840259"/>
              <a:gd name="connsiteX1" fmla="*/ 1474573 w 2990335"/>
              <a:gd name="connsiteY1" fmla="*/ 8238 h 840259"/>
              <a:gd name="connsiteX2" fmla="*/ 1474573 w 2990335"/>
              <a:gd name="connsiteY2" fmla="*/ 840259 h 840259"/>
              <a:gd name="connsiteX3" fmla="*/ 2990335 w 2990335"/>
              <a:gd name="connsiteY3" fmla="*/ 840259 h 840259"/>
              <a:gd name="connsiteX0" fmla="*/ 0 w 2990335"/>
              <a:gd name="connsiteY0" fmla="*/ 0 h 840259"/>
              <a:gd name="connsiteX1" fmla="*/ 1075234 w 2990335"/>
              <a:gd name="connsiteY1" fmla="*/ 8238 h 840259"/>
              <a:gd name="connsiteX2" fmla="*/ 1474573 w 2990335"/>
              <a:gd name="connsiteY2" fmla="*/ 840259 h 840259"/>
              <a:gd name="connsiteX3" fmla="*/ 2990335 w 2990335"/>
              <a:gd name="connsiteY3" fmla="*/ 840259 h 840259"/>
              <a:gd name="connsiteX0" fmla="*/ 0 w 2990335"/>
              <a:gd name="connsiteY0" fmla="*/ 0 h 867834"/>
              <a:gd name="connsiteX1" fmla="*/ 1075234 w 2990335"/>
              <a:gd name="connsiteY1" fmla="*/ 8238 h 867834"/>
              <a:gd name="connsiteX2" fmla="*/ 1078932 w 2990335"/>
              <a:gd name="connsiteY2" fmla="*/ 867834 h 867834"/>
              <a:gd name="connsiteX3" fmla="*/ 2990335 w 2990335"/>
              <a:gd name="connsiteY3" fmla="*/ 840259 h 867834"/>
              <a:gd name="connsiteX0" fmla="*/ 0 w 2990335"/>
              <a:gd name="connsiteY0" fmla="*/ 0 h 867834"/>
              <a:gd name="connsiteX1" fmla="*/ 1082629 w 2990335"/>
              <a:gd name="connsiteY1" fmla="*/ 8238 h 867834"/>
              <a:gd name="connsiteX2" fmla="*/ 1078932 w 2990335"/>
              <a:gd name="connsiteY2" fmla="*/ 867834 h 867834"/>
              <a:gd name="connsiteX3" fmla="*/ 2990335 w 2990335"/>
              <a:gd name="connsiteY3" fmla="*/ 840259 h 867834"/>
              <a:gd name="connsiteX0" fmla="*/ 0 w 2990335"/>
              <a:gd name="connsiteY0" fmla="*/ 0 h 867834"/>
              <a:gd name="connsiteX1" fmla="*/ 1082629 w 2990335"/>
              <a:gd name="connsiteY1" fmla="*/ 8238 h 867834"/>
              <a:gd name="connsiteX2" fmla="*/ 1082630 w 2990335"/>
              <a:gd name="connsiteY2" fmla="*/ 867834 h 867834"/>
              <a:gd name="connsiteX3" fmla="*/ 2990335 w 2990335"/>
              <a:gd name="connsiteY3" fmla="*/ 840259 h 867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0335" h="867834">
                <a:moveTo>
                  <a:pt x="0" y="0"/>
                </a:moveTo>
                <a:lnTo>
                  <a:pt x="1082629" y="8238"/>
                </a:lnTo>
                <a:cubicBezTo>
                  <a:pt x="1083862" y="294770"/>
                  <a:pt x="1081397" y="581302"/>
                  <a:pt x="1082630" y="867834"/>
                </a:cubicBezTo>
                <a:lnTo>
                  <a:pt x="2990335" y="840259"/>
                </a:lnTo>
              </a:path>
            </a:pathLst>
          </a:custGeom>
          <a:noFill/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678868" y="4639661"/>
            <a:ext cx="1672304" cy="8007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② </a:t>
            </a: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Create EXCEL report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, and </a:t>
            </a: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confirm.</a:t>
            </a:r>
            <a:endParaRPr kumimoji="1" lang="ja-JP" altLang="en-US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170" name="直線コネクタ 169"/>
          <p:cNvCxnSpPr/>
          <p:nvPr/>
        </p:nvCxnSpPr>
        <p:spPr bwMode="auto">
          <a:xfrm>
            <a:off x="3463245" y="4159465"/>
            <a:ext cx="0" cy="1881006"/>
          </a:xfrm>
          <a:prstGeom prst="line">
            <a:avLst/>
          </a:prstGeom>
          <a:solidFill>
            <a:srgbClr val="999999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7" name="テキスト ボックス 176"/>
          <p:cNvSpPr txBox="1"/>
          <p:nvPr/>
        </p:nvSpPr>
        <p:spPr>
          <a:xfrm>
            <a:off x="5009521" y="4376520"/>
            <a:ext cx="3789803" cy="10359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③</a:t>
            </a:r>
            <a:r>
              <a:rPr lang="ja-JP" altLang="en-US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Execute the concurrent program "</a:t>
            </a:r>
            <a:r>
              <a:rPr lang="en-US" altLang="ja-JP" sz="1400" i="1" dirty="0">
                <a:solidFill>
                  <a:srgbClr val="0070C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IASS_Monthly17 Monitoring DB Connection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", </a:t>
            </a: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then 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text file creation and file transfer.</a:t>
            </a:r>
            <a:endParaRPr kumimoji="1" lang="ja-JP" altLang="en-US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78" name="二方向矢印 177"/>
          <p:cNvSpPr/>
          <p:nvPr/>
        </p:nvSpPr>
        <p:spPr bwMode="auto">
          <a:xfrm flipH="1">
            <a:off x="2832062" y="5347898"/>
            <a:ext cx="875803" cy="532432"/>
          </a:xfrm>
          <a:prstGeom prst="leftUpArrow">
            <a:avLst>
              <a:gd name="adj1" fmla="val 12989"/>
              <a:gd name="adj2" fmla="val 17794"/>
              <a:gd name="adj3" fmla="val 25000"/>
            </a:avLst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79" name="テキスト ボックス 178"/>
          <p:cNvSpPr txBox="1"/>
          <p:nvPr/>
        </p:nvSpPr>
        <p:spPr>
          <a:xfrm>
            <a:off x="2071266" y="5688318"/>
            <a:ext cx="938212" cy="2580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1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Same data</a:t>
            </a:r>
            <a:endParaRPr kumimoji="1" lang="ja-JP" altLang="en-US" sz="11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80" name="ストライプ矢印 179"/>
          <p:cNvSpPr/>
          <p:nvPr/>
        </p:nvSpPr>
        <p:spPr bwMode="auto">
          <a:xfrm>
            <a:off x="4627160" y="5629622"/>
            <a:ext cx="1588947" cy="327376"/>
          </a:xfrm>
          <a:prstGeom prst="striped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ftp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544030" y="5890332"/>
            <a:ext cx="1828354" cy="317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xxia_monitoring_send_tip</a:t>
            </a:r>
            <a:endParaRPr kumimoji="1" lang="ja-JP" altLang="en-US" sz="1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7" name="フローチャート : 磁気ディスク 53"/>
          <p:cNvSpPr/>
          <p:nvPr/>
        </p:nvSpPr>
        <p:spPr>
          <a:xfrm>
            <a:off x="3728816" y="1817806"/>
            <a:ext cx="855009" cy="44045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IAS_BALANCE_VPD_V</a:t>
            </a: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49" name="直線コネクタ 48"/>
          <p:cNvCxnSpPr/>
          <p:nvPr/>
        </p:nvCxnSpPr>
        <p:spPr>
          <a:xfrm>
            <a:off x="4147012" y="1818866"/>
            <a:ext cx="268" cy="68251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sp>
        <p:nvSpPr>
          <p:cNvPr id="32" name="フローチャート : 磁気ディスク 53"/>
          <p:cNvSpPr/>
          <p:nvPr/>
        </p:nvSpPr>
        <p:spPr>
          <a:xfrm>
            <a:off x="3727243" y="1388956"/>
            <a:ext cx="855009" cy="44045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IAS_BALANCE</a:t>
            </a:r>
            <a:endParaRPr kumimoji="1" lang="en-US" altLang="ja-JP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6" name="フローチャート : 磁気ディスク 1"/>
          <p:cNvSpPr/>
          <p:nvPr/>
        </p:nvSpPr>
        <p:spPr>
          <a:xfrm>
            <a:off x="2371492" y="1836027"/>
            <a:ext cx="855009" cy="44045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IAS_BALANCE_HST_VPD_V</a:t>
            </a: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56" name="直線コネクタ 55"/>
          <p:cNvCxnSpPr/>
          <p:nvPr/>
        </p:nvCxnSpPr>
        <p:spPr>
          <a:xfrm>
            <a:off x="2794457" y="1828395"/>
            <a:ext cx="268" cy="68251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sp>
        <p:nvSpPr>
          <p:cNvPr id="29" name="フローチャート : 磁気ディスク 1"/>
          <p:cNvSpPr/>
          <p:nvPr/>
        </p:nvSpPr>
        <p:spPr>
          <a:xfrm>
            <a:off x="2369919" y="1400827"/>
            <a:ext cx="855009" cy="44045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IAS_BALANCE_HST</a:t>
            </a:r>
            <a:endParaRPr kumimoji="1" lang="en-US" altLang="ja-JP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223123" y="2431806"/>
            <a:ext cx="772710" cy="170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kumimoji="1" lang="en-US" altLang="ja-JP" sz="9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Synonym </a:t>
            </a:r>
            <a:r>
              <a:rPr kumimoji="1" lang="ja-JP" altLang="en-US" sz="9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→</a:t>
            </a: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78868" y="2048542"/>
            <a:ext cx="1317042" cy="1515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altLang="ja-JP" sz="9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MOAC View </a:t>
            </a:r>
            <a:r>
              <a:rPr lang="ja-JP" altLang="en-US" sz="9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→</a:t>
            </a:r>
            <a:endParaRPr lang="en-US" altLang="ja-JP" sz="9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51346" y="1605813"/>
            <a:ext cx="1049436" cy="2225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altLang="ja-JP" sz="9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Actual Table </a:t>
            </a:r>
            <a:r>
              <a:rPr lang="ja-JP" altLang="en-US" sz="9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→</a:t>
            </a:r>
            <a:endParaRPr kumimoji="1" lang="ja-JP" altLang="en-US" sz="9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aphicFrame>
        <p:nvGraphicFramePr>
          <p:cNvPr id="5" name="オブジェクト 4"/>
          <p:cNvGraphicFramePr>
            <a:graphicFrameLocks noChangeAspect="1"/>
          </p:cNvGraphicFramePr>
          <p:nvPr>
            <p:extLst/>
          </p:nvPr>
        </p:nvGraphicFramePr>
        <p:xfrm>
          <a:off x="4631297" y="3478475"/>
          <a:ext cx="1025555" cy="961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ワークシート" showAsIcon="1" r:id="rId3" imgW="914400" imgH="857160" progId="Excel.Sheet.12">
                  <p:embed/>
                </p:oleObj>
              </mc:Choice>
              <mc:Fallback>
                <p:oleObj name="ワークシート" showAsIcon="1" r:id="rId3" imgW="914400" imgH="8571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31297" y="3478475"/>
                        <a:ext cx="1025555" cy="9614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099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81000" y="767338"/>
            <a:ext cx="8367713" cy="5472112"/>
          </a:xfrm>
        </p:spPr>
        <p:txBody>
          <a:bodyPr/>
          <a:lstStyle/>
          <a:p>
            <a:r>
              <a:rPr lang="en-US" altLang="ja-JP" sz="2000" dirty="0" smtClean="0"/>
              <a:t>Application </a:t>
            </a:r>
            <a:r>
              <a:rPr lang="en-US" altLang="ja-JP" sz="2000" dirty="0"/>
              <a:t>flow and relationship with Monitoring DB</a:t>
            </a:r>
            <a:endParaRPr lang="en-US" altLang="ja-JP" sz="2000" dirty="0" smtClean="0"/>
          </a:p>
        </p:txBody>
      </p:sp>
      <p:sp>
        <p:nvSpPr>
          <p:cNvPr id="51" name="フローチャート : 磁気ディスク 53"/>
          <p:cNvSpPr/>
          <p:nvPr/>
        </p:nvSpPr>
        <p:spPr>
          <a:xfrm>
            <a:off x="3730377" y="2460429"/>
            <a:ext cx="855009" cy="44045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IAS_BALANCE_CNV_V</a:t>
            </a: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3" name="フローチャート : 磁気ディスク 1"/>
          <p:cNvSpPr/>
          <p:nvPr/>
        </p:nvSpPr>
        <p:spPr>
          <a:xfrm>
            <a:off x="2373053" y="2472300"/>
            <a:ext cx="855009" cy="44045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IAS_BALANCE_CNV_HST_V</a:t>
            </a: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54" name="直線コネクタ 53"/>
          <p:cNvCxnSpPr/>
          <p:nvPr/>
        </p:nvCxnSpPr>
        <p:spPr>
          <a:xfrm>
            <a:off x="4153458" y="2460839"/>
            <a:ext cx="268" cy="68251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cxnSp>
        <p:nvCxnSpPr>
          <p:cNvPr id="55" name="直線コネクタ 54"/>
          <p:cNvCxnSpPr/>
          <p:nvPr/>
        </p:nvCxnSpPr>
        <p:spPr>
          <a:xfrm>
            <a:off x="2800903" y="2476718"/>
            <a:ext cx="268" cy="68251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sp>
        <p:nvSpPr>
          <p:cNvPr id="57" name="テキスト ボックス 56"/>
          <p:cNvSpPr txBox="1"/>
          <p:nvPr/>
        </p:nvSpPr>
        <p:spPr>
          <a:xfrm>
            <a:off x="680429" y="2675572"/>
            <a:ext cx="1317042" cy="1515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altLang="ja-JP" sz="900" b="1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P-G Convert View </a:t>
            </a:r>
            <a:r>
              <a:rPr lang="ja-JP" altLang="en-US" sz="900" b="1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→</a:t>
            </a:r>
            <a:endParaRPr lang="en-US" altLang="ja-JP" sz="900" b="1" dirty="0" smtClean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" name="フローチャート : 磁気ディスク 53"/>
          <p:cNvSpPr/>
          <p:nvPr/>
        </p:nvSpPr>
        <p:spPr>
          <a:xfrm>
            <a:off x="3724859" y="2028939"/>
            <a:ext cx="855009" cy="44045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IAS_BALANCE</a:t>
            </a:r>
            <a:endParaRPr kumimoji="1" lang="en-US" altLang="ja-JP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3" name="フローチャート : 磁気ディスク 1"/>
          <p:cNvSpPr/>
          <p:nvPr/>
        </p:nvSpPr>
        <p:spPr>
          <a:xfrm>
            <a:off x="2369920" y="2052752"/>
            <a:ext cx="855009" cy="43896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IAS_BALANCE_HST</a:t>
            </a:r>
            <a:endParaRPr kumimoji="1" lang="en-US" altLang="ja-JP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50" name="直線コネクタ 49"/>
          <p:cNvCxnSpPr/>
          <p:nvPr/>
        </p:nvCxnSpPr>
        <p:spPr>
          <a:xfrm>
            <a:off x="4142663" y="2039878"/>
            <a:ext cx="268" cy="68251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cxnSp>
        <p:nvCxnSpPr>
          <p:cNvPr id="52" name="直線コネクタ 51"/>
          <p:cNvCxnSpPr/>
          <p:nvPr/>
        </p:nvCxnSpPr>
        <p:spPr>
          <a:xfrm>
            <a:off x="2790108" y="2055757"/>
            <a:ext cx="268" cy="68251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cxnSp>
        <p:nvCxnSpPr>
          <p:cNvPr id="44" name="直線矢印コネクタ 18"/>
          <p:cNvCxnSpPr>
            <a:stCxn id="51" idx="3"/>
            <a:endCxn id="34" idx="0"/>
          </p:cNvCxnSpPr>
          <p:nvPr/>
        </p:nvCxnSpPr>
        <p:spPr>
          <a:xfrm rot="5400000">
            <a:off x="3703414" y="2689461"/>
            <a:ext cx="243047" cy="66589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/>
              <a:t>IA </a:t>
            </a:r>
            <a:r>
              <a:rPr lang="en-US" altLang="ja-JP" sz="3200" dirty="0" smtClean="0"/>
              <a:t>Aging </a:t>
            </a:r>
            <a:r>
              <a:rPr lang="en-US" altLang="ja-JP" sz="3200" dirty="0"/>
              <a:t>Inventory </a:t>
            </a:r>
            <a:r>
              <a:rPr lang="en-US" altLang="ja-JP" sz="3200" dirty="0" smtClean="0"/>
              <a:t>report</a:t>
            </a:r>
            <a:endParaRPr kumimoji="1" lang="ja-JP" altLang="en-US" sz="3200" dirty="0"/>
          </a:p>
        </p:txBody>
      </p:sp>
      <p:cxnSp>
        <p:nvCxnSpPr>
          <p:cNvPr id="33" name="直線矢印コネクタ 18"/>
          <p:cNvCxnSpPr>
            <a:stCxn id="53" idx="3"/>
            <a:endCxn id="34" idx="0"/>
          </p:cNvCxnSpPr>
          <p:nvPr/>
        </p:nvCxnSpPr>
        <p:spPr>
          <a:xfrm rot="16200000" flipH="1">
            <a:off x="3030687" y="2682625"/>
            <a:ext cx="231176" cy="6914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34" name="テキスト ボックス 25"/>
          <p:cNvSpPr txBox="1"/>
          <p:nvPr/>
        </p:nvSpPr>
        <p:spPr>
          <a:xfrm>
            <a:off x="3038434" y="3143930"/>
            <a:ext cx="907116" cy="33673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mpd="sng">
            <a:solidFill>
              <a:sysClr val="windowText" lastClr="000000"/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IASS0410</a:t>
            </a:r>
            <a:endParaRPr kumimoji="1" lang="ja-JP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35" name="直線矢印コネクタ 28"/>
          <p:cNvCxnSpPr>
            <a:stCxn id="41" idx="3"/>
            <a:endCxn id="36" idx="0"/>
          </p:cNvCxnSpPr>
          <p:nvPr/>
        </p:nvCxnSpPr>
        <p:spPr>
          <a:xfrm rot="16200000" flipH="1">
            <a:off x="3507223" y="4913557"/>
            <a:ext cx="1295272" cy="1462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36" name="フローチャート : 書類 31"/>
          <p:cNvSpPr/>
          <p:nvPr/>
        </p:nvSpPr>
        <p:spPr>
          <a:xfrm>
            <a:off x="3758477" y="5568503"/>
            <a:ext cx="807384" cy="460562"/>
          </a:xfrm>
          <a:prstGeom prst="flowChartDocument">
            <a:avLst/>
          </a:prstGeom>
          <a:solidFill>
            <a:srgbClr val="FFCC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Text File</a:t>
            </a:r>
            <a:endParaRPr kumimoji="1" lang="ja-JP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7" name="テキスト ボックス 27"/>
          <p:cNvSpPr txBox="1"/>
          <p:nvPr/>
        </p:nvSpPr>
        <p:spPr>
          <a:xfrm>
            <a:off x="3720044" y="4721538"/>
            <a:ext cx="907116" cy="3064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mpd="sng">
            <a:solidFill>
              <a:sysClr val="windowText" lastClr="000000"/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IASS0416</a:t>
            </a:r>
            <a:endParaRPr kumimoji="1" lang="ja-JP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8" name="フローチャート : 書類 45"/>
          <p:cNvSpPr/>
          <p:nvPr/>
        </p:nvSpPr>
        <p:spPr>
          <a:xfrm>
            <a:off x="2425801" y="4787552"/>
            <a:ext cx="831196" cy="560346"/>
          </a:xfrm>
          <a:prstGeom prst="flowChartDocument">
            <a:avLst/>
          </a:prstGeom>
          <a:solidFill>
            <a:srgbClr val="FFCC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Aging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Inventory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Report</a:t>
            </a: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39" name="カギ線コネクタ 38"/>
          <p:cNvCxnSpPr/>
          <p:nvPr/>
        </p:nvCxnSpPr>
        <p:spPr>
          <a:xfrm rot="5400000">
            <a:off x="2483236" y="4501838"/>
            <a:ext cx="569735" cy="169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41" name="フローチャート : 磁気ディスク 56"/>
          <p:cNvSpPr/>
          <p:nvPr/>
        </p:nvSpPr>
        <p:spPr>
          <a:xfrm>
            <a:off x="3720044" y="3810645"/>
            <a:ext cx="855009" cy="46258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IAS_IMMOBILITY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_STOCK</a:t>
            </a:r>
            <a:endParaRPr kumimoji="1" lang="en-US" altLang="ja-JP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2" name="フローチャート : 磁気ディスク 6"/>
          <p:cNvSpPr/>
          <p:nvPr/>
        </p:nvSpPr>
        <p:spPr>
          <a:xfrm>
            <a:off x="2415586" y="3810645"/>
            <a:ext cx="855009" cy="462587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IAS_IMMOBILITY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_STOCK_HST</a:t>
            </a:r>
            <a:endParaRPr kumimoji="1" lang="en-US" altLang="ja-JP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45" name="直線矢印コネクタ 18"/>
          <p:cNvCxnSpPr>
            <a:stCxn id="34" idx="2"/>
            <a:endCxn id="41" idx="1"/>
          </p:cNvCxnSpPr>
          <p:nvPr/>
        </p:nvCxnSpPr>
        <p:spPr>
          <a:xfrm rot="16200000" flipH="1">
            <a:off x="3654781" y="3317876"/>
            <a:ext cx="329979" cy="65555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82" name="直線矢印コネクタ 18"/>
          <p:cNvCxnSpPr>
            <a:stCxn id="41" idx="3"/>
            <a:endCxn id="38" idx="0"/>
          </p:cNvCxnSpPr>
          <p:nvPr/>
        </p:nvCxnSpPr>
        <p:spPr>
          <a:xfrm rot="5400000">
            <a:off x="3237314" y="3877316"/>
            <a:ext cx="514321" cy="130615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40" name="フローチャート : 磁気ディスク 56"/>
          <p:cNvSpPr/>
          <p:nvPr/>
        </p:nvSpPr>
        <p:spPr>
          <a:xfrm>
            <a:off x="6282654" y="5440420"/>
            <a:ext cx="855009" cy="707145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[SDS]</a:t>
            </a:r>
            <a:endParaRPr kumimoji="1" lang="en-US" altLang="ja-JP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Monitoring</a:t>
            </a:r>
            <a:r>
              <a:rPr kumimoji="1" lang="en-US" altLang="ja-JP" sz="10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4946259" y="1650423"/>
            <a:ext cx="3865231" cy="9458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① </a:t>
            </a: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Data will 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be </a:t>
            </a: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create in concurrent program “</a:t>
            </a:r>
            <a:r>
              <a:rPr lang="en-US" altLang="ja-JP" sz="1400" i="1" dirty="0" smtClean="0">
                <a:solidFill>
                  <a:srgbClr val="0070C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IASS_Monthly16 </a:t>
            </a:r>
            <a:r>
              <a:rPr lang="en-US" altLang="ja-JP" sz="1400" i="1" dirty="0">
                <a:solidFill>
                  <a:srgbClr val="0070C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Create Monthly </a:t>
            </a:r>
            <a:r>
              <a:rPr lang="en-US" altLang="ja-JP" sz="1400" i="1" dirty="0" smtClean="0">
                <a:solidFill>
                  <a:srgbClr val="0070C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Report</a:t>
            </a: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”.</a:t>
            </a:r>
            <a:endParaRPr kumimoji="1" lang="ja-JP" altLang="en-US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67" name="フリーフォーム 166"/>
          <p:cNvSpPr/>
          <p:nvPr/>
        </p:nvSpPr>
        <p:spPr bwMode="auto">
          <a:xfrm>
            <a:off x="678868" y="3679267"/>
            <a:ext cx="7703131" cy="732982"/>
          </a:xfrm>
          <a:custGeom>
            <a:avLst/>
            <a:gdLst>
              <a:gd name="connsiteX0" fmla="*/ 0 w 2990335"/>
              <a:gd name="connsiteY0" fmla="*/ 0 h 840259"/>
              <a:gd name="connsiteX1" fmla="*/ 1474573 w 2990335"/>
              <a:gd name="connsiteY1" fmla="*/ 8238 h 840259"/>
              <a:gd name="connsiteX2" fmla="*/ 1474573 w 2990335"/>
              <a:gd name="connsiteY2" fmla="*/ 840259 h 840259"/>
              <a:gd name="connsiteX3" fmla="*/ 2990335 w 2990335"/>
              <a:gd name="connsiteY3" fmla="*/ 840259 h 840259"/>
              <a:gd name="connsiteX0" fmla="*/ 0 w 2990335"/>
              <a:gd name="connsiteY0" fmla="*/ 0 h 840259"/>
              <a:gd name="connsiteX1" fmla="*/ 1075234 w 2990335"/>
              <a:gd name="connsiteY1" fmla="*/ 8238 h 840259"/>
              <a:gd name="connsiteX2" fmla="*/ 1474573 w 2990335"/>
              <a:gd name="connsiteY2" fmla="*/ 840259 h 840259"/>
              <a:gd name="connsiteX3" fmla="*/ 2990335 w 2990335"/>
              <a:gd name="connsiteY3" fmla="*/ 840259 h 840259"/>
              <a:gd name="connsiteX0" fmla="*/ 0 w 2990335"/>
              <a:gd name="connsiteY0" fmla="*/ 0 h 867834"/>
              <a:gd name="connsiteX1" fmla="*/ 1075234 w 2990335"/>
              <a:gd name="connsiteY1" fmla="*/ 8238 h 867834"/>
              <a:gd name="connsiteX2" fmla="*/ 1078932 w 2990335"/>
              <a:gd name="connsiteY2" fmla="*/ 867834 h 867834"/>
              <a:gd name="connsiteX3" fmla="*/ 2990335 w 2990335"/>
              <a:gd name="connsiteY3" fmla="*/ 840259 h 867834"/>
              <a:gd name="connsiteX0" fmla="*/ 0 w 2990335"/>
              <a:gd name="connsiteY0" fmla="*/ 0 h 867834"/>
              <a:gd name="connsiteX1" fmla="*/ 1082629 w 2990335"/>
              <a:gd name="connsiteY1" fmla="*/ 8238 h 867834"/>
              <a:gd name="connsiteX2" fmla="*/ 1078932 w 2990335"/>
              <a:gd name="connsiteY2" fmla="*/ 867834 h 867834"/>
              <a:gd name="connsiteX3" fmla="*/ 2990335 w 2990335"/>
              <a:gd name="connsiteY3" fmla="*/ 840259 h 867834"/>
              <a:gd name="connsiteX0" fmla="*/ 0 w 2990335"/>
              <a:gd name="connsiteY0" fmla="*/ 0 h 867834"/>
              <a:gd name="connsiteX1" fmla="*/ 1082629 w 2990335"/>
              <a:gd name="connsiteY1" fmla="*/ 8238 h 867834"/>
              <a:gd name="connsiteX2" fmla="*/ 1082630 w 2990335"/>
              <a:gd name="connsiteY2" fmla="*/ 867834 h 867834"/>
              <a:gd name="connsiteX3" fmla="*/ 2990335 w 2990335"/>
              <a:gd name="connsiteY3" fmla="*/ 840259 h 867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0335" h="867834">
                <a:moveTo>
                  <a:pt x="0" y="0"/>
                </a:moveTo>
                <a:lnTo>
                  <a:pt x="1082629" y="8238"/>
                </a:lnTo>
                <a:cubicBezTo>
                  <a:pt x="1083862" y="294770"/>
                  <a:pt x="1081397" y="581302"/>
                  <a:pt x="1082630" y="867834"/>
                </a:cubicBezTo>
                <a:lnTo>
                  <a:pt x="2990335" y="840259"/>
                </a:lnTo>
              </a:path>
            </a:pathLst>
          </a:custGeom>
          <a:noFill/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678868" y="4639661"/>
            <a:ext cx="1672304" cy="8007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② </a:t>
            </a: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Create EXCEL report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, and </a:t>
            </a: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confirm.</a:t>
            </a:r>
            <a:endParaRPr kumimoji="1" lang="ja-JP" altLang="en-US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170" name="直線コネクタ 169"/>
          <p:cNvCxnSpPr/>
          <p:nvPr/>
        </p:nvCxnSpPr>
        <p:spPr bwMode="auto">
          <a:xfrm>
            <a:off x="3463245" y="4159465"/>
            <a:ext cx="0" cy="1881006"/>
          </a:xfrm>
          <a:prstGeom prst="line">
            <a:avLst/>
          </a:prstGeom>
          <a:solidFill>
            <a:srgbClr val="999999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7" name="テキスト ボックス 176"/>
          <p:cNvSpPr txBox="1"/>
          <p:nvPr/>
        </p:nvSpPr>
        <p:spPr>
          <a:xfrm>
            <a:off x="5009521" y="4376520"/>
            <a:ext cx="3789803" cy="10359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③</a:t>
            </a:r>
            <a:r>
              <a:rPr lang="ja-JP" altLang="en-US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Execute the concurrent program "</a:t>
            </a:r>
            <a:r>
              <a:rPr lang="en-US" altLang="ja-JP" sz="1400" i="1" dirty="0">
                <a:solidFill>
                  <a:srgbClr val="0070C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IASS_Monthly17 Monitoring DB Connection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", </a:t>
            </a: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then 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text file creation and file transfer.</a:t>
            </a:r>
            <a:endParaRPr kumimoji="1" lang="ja-JP" altLang="en-US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78" name="二方向矢印 177"/>
          <p:cNvSpPr/>
          <p:nvPr/>
        </p:nvSpPr>
        <p:spPr bwMode="auto">
          <a:xfrm flipH="1">
            <a:off x="2832062" y="5347898"/>
            <a:ext cx="875803" cy="532432"/>
          </a:xfrm>
          <a:prstGeom prst="leftUpArrow">
            <a:avLst>
              <a:gd name="adj1" fmla="val 12989"/>
              <a:gd name="adj2" fmla="val 17794"/>
              <a:gd name="adj3" fmla="val 25000"/>
            </a:avLst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79" name="テキスト ボックス 178"/>
          <p:cNvSpPr txBox="1"/>
          <p:nvPr/>
        </p:nvSpPr>
        <p:spPr>
          <a:xfrm>
            <a:off x="2071266" y="5688318"/>
            <a:ext cx="938212" cy="2580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1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Same data</a:t>
            </a:r>
            <a:endParaRPr kumimoji="1" lang="ja-JP" altLang="en-US" sz="11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80" name="ストライプ矢印 179"/>
          <p:cNvSpPr/>
          <p:nvPr/>
        </p:nvSpPr>
        <p:spPr bwMode="auto">
          <a:xfrm>
            <a:off x="4627160" y="5629622"/>
            <a:ext cx="1588947" cy="327376"/>
          </a:xfrm>
          <a:prstGeom prst="striped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ftp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544030" y="5890332"/>
            <a:ext cx="1828354" cy="317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xxia_monitoring_send_tip</a:t>
            </a:r>
            <a:endParaRPr kumimoji="1" lang="ja-JP" altLang="en-US" sz="1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7" name="フローチャート : 磁気ディスク 53"/>
          <p:cNvSpPr/>
          <p:nvPr/>
        </p:nvSpPr>
        <p:spPr>
          <a:xfrm>
            <a:off x="3728816" y="1605932"/>
            <a:ext cx="855009" cy="44045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IAS_BALANCE_VPD_V</a:t>
            </a: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49" name="直線コネクタ 48"/>
          <p:cNvCxnSpPr/>
          <p:nvPr/>
        </p:nvCxnSpPr>
        <p:spPr>
          <a:xfrm>
            <a:off x="4147012" y="1606992"/>
            <a:ext cx="268" cy="68251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sp>
        <p:nvSpPr>
          <p:cNvPr id="32" name="フローチャート : 磁気ディスク 53"/>
          <p:cNvSpPr/>
          <p:nvPr/>
        </p:nvSpPr>
        <p:spPr>
          <a:xfrm>
            <a:off x="3727243" y="1177082"/>
            <a:ext cx="855009" cy="44045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IAS_BALANCE</a:t>
            </a:r>
            <a:endParaRPr kumimoji="1" lang="en-US" altLang="ja-JP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6" name="フローチャート : 磁気ディスク 1"/>
          <p:cNvSpPr/>
          <p:nvPr/>
        </p:nvSpPr>
        <p:spPr>
          <a:xfrm>
            <a:off x="2371492" y="1624153"/>
            <a:ext cx="855009" cy="44045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IAS_BALANCE_HST_VPD_V</a:t>
            </a: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56" name="直線コネクタ 55"/>
          <p:cNvCxnSpPr/>
          <p:nvPr/>
        </p:nvCxnSpPr>
        <p:spPr>
          <a:xfrm>
            <a:off x="2794457" y="1616521"/>
            <a:ext cx="268" cy="68251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sp>
        <p:nvSpPr>
          <p:cNvPr id="29" name="フローチャート : 磁気ディスク 1"/>
          <p:cNvSpPr/>
          <p:nvPr/>
        </p:nvSpPr>
        <p:spPr>
          <a:xfrm>
            <a:off x="2369919" y="1188953"/>
            <a:ext cx="855009" cy="44045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IAS_BALANCE_HST</a:t>
            </a:r>
            <a:endParaRPr kumimoji="1" lang="en-US" altLang="ja-JP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223123" y="2219932"/>
            <a:ext cx="772710" cy="170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kumimoji="1" lang="en-US" altLang="ja-JP" sz="9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Synonym </a:t>
            </a:r>
            <a:r>
              <a:rPr kumimoji="1" lang="ja-JP" altLang="en-US" sz="9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→</a:t>
            </a: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78868" y="1836668"/>
            <a:ext cx="1317042" cy="1515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altLang="ja-JP" sz="9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MOAC View </a:t>
            </a:r>
            <a:r>
              <a:rPr lang="ja-JP" altLang="en-US" sz="9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→</a:t>
            </a:r>
            <a:endParaRPr lang="en-US" altLang="ja-JP" sz="9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51346" y="1393939"/>
            <a:ext cx="1049436" cy="2225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altLang="ja-JP" sz="9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Actual Table </a:t>
            </a:r>
            <a:r>
              <a:rPr lang="ja-JP" altLang="en-US" sz="9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→</a:t>
            </a:r>
            <a:endParaRPr kumimoji="1" lang="ja-JP" altLang="en-US" sz="9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9" name="直線矢印コネクタ 8"/>
          <p:cNvCxnSpPr>
            <a:stCxn id="4" idx="1"/>
            <a:endCxn id="13" idx="3"/>
          </p:cNvCxnSpPr>
          <p:nvPr/>
        </p:nvCxnSpPr>
        <p:spPr>
          <a:xfrm flipH="1">
            <a:off x="5111262" y="2694302"/>
            <a:ext cx="418952" cy="3561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sp>
        <p:nvSpPr>
          <p:cNvPr id="4" name="テキスト ボックス 3"/>
          <p:cNvSpPr txBox="1"/>
          <p:nvPr/>
        </p:nvSpPr>
        <p:spPr>
          <a:xfrm>
            <a:off x="5530214" y="2509636"/>
            <a:ext cx="320180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It </a:t>
            </a:r>
            <a:r>
              <a:rPr lang="en-US" altLang="ja-JP" sz="18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creates newly for P-G PJ.</a:t>
            </a:r>
            <a:endParaRPr kumimoji="1" lang="ja-JP" altLang="en-US" sz="18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617652" y="2491712"/>
            <a:ext cx="4493610" cy="4764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graphicFrame>
        <p:nvGraphicFramePr>
          <p:cNvPr id="5" name="オブジェクト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296165"/>
              </p:ext>
            </p:extLst>
          </p:nvPr>
        </p:nvGraphicFramePr>
        <p:xfrm>
          <a:off x="4631297" y="3478475"/>
          <a:ext cx="1025555" cy="961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ワークシート" showAsIcon="1" r:id="rId3" imgW="914400" imgH="857160" progId="Excel.Sheet.12">
                  <p:embed/>
                </p:oleObj>
              </mc:Choice>
              <mc:Fallback>
                <p:oleObj name="ワークシート" showAsIcon="1" r:id="rId3" imgW="914400" imgH="8571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31297" y="3478475"/>
                        <a:ext cx="1025555" cy="9614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テキスト ボックス 47"/>
          <p:cNvSpPr txBox="1"/>
          <p:nvPr/>
        </p:nvSpPr>
        <p:spPr>
          <a:xfrm>
            <a:off x="8075053" y="8923"/>
            <a:ext cx="1056068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800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Added</a:t>
            </a:r>
            <a:endParaRPr kumimoji="1" lang="ja-JP" altLang="en-US" sz="1800" dirty="0" smtClean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671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テキスト ボックス 91"/>
          <p:cNvSpPr txBox="1"/>
          <p:nvPr/>
        </p:nvSpPr>
        <p:spPr>
          <a:xfrm>
            <a:off x="1691680" y="3902859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altLang="ja-JP" sz="10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Count 0</a:t>
            </a:r>
            <a:endParaRPr lang="ja-JP" altLang="en-US" sz="1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79414" y="74571"/>
            <a:ext cx="8369300" cy="546141"/>
          </a:xfrm>
        </p:spPr>
        <p:txBody>
          <a:bodyPr/>
          <a:lstStyle/>
          <a:p>
            <a:r>
              <a:rPr lang="en-US" altLang="ja-JP" dirty="0" smtClean="0"/>
              <a:t>Logic Summary</a:t>
            </a:r>
            <a:endParaRPr kumimoji="1" lang="ja-JP" altLang="en-US" dirty="0"/>
          </a:p>
        </p:txBody>
      </p:sp>
      <p:sp>
        <p:nvSpPr>
          <p:cNvPr id="4" name="テキスト ボックス 10"/>
          <p:cNvSpPr txBox="1">
            <a:spLocks noChangeArrowheads="1"/>
          </p:cNvSpPr>
          <p:nvPr/>
        </p:nvSpPr>
        <p:spPr bwMode="auto">
          <a:xfrm>
            <a:off x="2411760" y="800800"/>
            <a:ext cx="40849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ja-JP" sz="1600" b="1" dirty="0" smtClean="0">
                <a:solidFill>
                  <a:srgbClr val="1F497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Create Aging report data </a:t>
            </a:r>
            <a:r>
              <a:rPr kumimoji="0" lang="en-US" altLang="ja-JP" sz="1400" b="1" dirty="0" smtClean="0">
                <a:solidFill>
                  <a:srgbClr val="1F497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(IASS0410)</a:t>
            </a:r>
            <a:endParaRPr kumimoji="0" lang="en-US" altLang="ja-JP" sz="1600" b="1" dirty="0">
              <a:solidFill>
                <a:srgbClr val="1F497D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テキスト ボックス 10"/>
          <p:cNvSpPr txBox="1">
            <a:spLocks noChangeArrowheads="1"/>
          </p:cNvSpPr>
          <p:nvPr/>
        </p:nvSpPr>
        <p:spPr bwMode="auto">
          <a:xfrm>
            <a:off x="2544050" y="1196752"/>
            <a:ext cx="6599950" cy="511256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tIns="36000" bIns="36000">
            <a:noAutofit/>
          </a:bodyPr>
          <a:lstStyle/>
          <a:p>
            <a:pPr marL="457200" indent="-457200" eaLnBrk="0" hangingPunct="0"/>
            <a:r>
              <a:rPr kumimoji="0" lang="en-US" altLang="ja-JP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 </a:t>
            </a:r>
            <a:r>
              <a:rPr kumimoji="0" lang="en-US" altLang="ja-JP" sz="12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 accounting period from IA parameter master.</a:t>
            </a:r>
            <a:endParaRPr kumimoji="0" lang="en-US" altLang="ja-JP" sz="1200" b="1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457200" indent="-457200" eaLnBrk="0" hangingPunct="0">
              <a:spcBef>
                <a:spcPts val="600"/>
              </a:spcBef>
            </a:pPr>
            <a:r>
              <a:rPr kumimoji="0" lang="en-US" altLang="ja-JP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 Get devaluation </a:t>
            </a:r>
            <a:r>
              <a:rPr kumimoji="0" lang="en-US" altLang="ja-JP" sz="12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parameter </a:t>
            </a:r>
            <a:r>
              <a:rPr kumimoji="0" lang="en-US" altLang="ja-JP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from </a:t>
            </a:r>
            <a:r>
              <a:rPr kumimoji="0" lang="en-US" altLang="ja-JP" sz="12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 setup master</a:t>
            </a:r>
            <a:r>
              <a:rPr kumimoji="0" lang="en-US" altLang="ja-JP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</a:p>
          <a:p>
            <a:pPr marL="457200" indent="-457200" eaLnBrk="0" hangingPunct="0">
              <a:spcBef>
                <a:spcPts val="600"/>
              </a:spcBef>
            </a:pPr>
            <a:r>
              <a:rPr kumimoji="0" lang="en-US" altLang="ja-JP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 </a:t>
            </a:r>
            <a:r>
              <a:rPr kumimoji="0" lang="en-US" altLang="ja-JP" sz="12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Aging report data of accounting period is deleted. </a:t>
            </a:r>
            <a:endParaRPr kumimoji="0" lang="en-US" altLang="ja-JP" sz="1200" b="1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457200" indent="-457200" eaLnBrk="0" hangingPunct="0">
              <a:spcBef>
                <a:spcPts val="600"/>
              </a:spcBef>
            </a:pPr>
            <a:r>
              <a:rPr kumimoji="0" lang="en-US" altLang="ja-JP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 </a:t>
            </a:r>
            <a:r>
              <a:rPr kumimoji="0" lang="en-US" altLang="ja-JP" sz="12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Cursor open IA balance of accounting </a:t>
            </a:r>
            <a:r>
              <a:rPr kumimoji="0" lang="en-US" altLang="ja-JP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period.</a:t>
            </a:r>
            <a:endParaRPr kumimoji="0" lang="ja-JP" altLang="en-US" sz="1200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73050" indent="-273050" eaLnBrk="0" hangingPunct="0"/>
            <a:r>
              <a:rPr kumimoji="0"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Current balance &lt;&gt; </a:t>
            </a:r>
            <a:r>
              <a:rPr kumimoji="0"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 is extracted</a:t>
            </a:r>
            <a:r>
              <a:rPr kumimoji="0"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 However,</a:t>
            </a:r>
            <a:r>
              <a:rPr kumimoji="0" lang="en-US" altLang="ja-JP" sz="1100" dirty="0">
                <a:solidFill>
                  <a:prstClr val="white">
                    <a:lumMod val="50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exclusion </a:t>
            </a:r>
            <a:r>
              <a:rPr kumimoji="0"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condition set to the IA setup master is not extracted.</a:t>
            </a:r>
            <a:endParaRPr kumimoji="0" lang="ja-JP" altLang="en-US" sz="11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361950" indent="-361950" eaLnBrk="0" hangingPunct="0">
              <a:spcBef>
                <a:spcPts val="0"/>
              </a:spcBef>
            </a:pPr>
            <a:r>
              <a:rPr kumimoji="0" lang="en-US" altLang="ja-JP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4-1. </a:t>
            </a:r>
            <a:r>
              <a:rPr kumimoji="0" lang="en-US" altLang="ja-JP" sz="12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If Receiving &gt;0 or </a:t>
            </a:r>
            <a:r>
              <a:rPr kumimoji="0" lang="en-US" altLang="ja-JP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old </a:t>
            </a:r>
            <a:r>
              <a:rPr kumimoji="0" lang="en-US" altLang="ja-JP" sz="12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balance=0, go to </a:t>
            </a:r>
            <a:r>
              <a:rPr kumimoji="0" lang="en-US" altLang="ja-JP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4-2</a:t>
            </a:r>
            <a:r>
              <a:rPr kumimoji="0" lang="en-US" altLang="ja-JP" sz="12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 Other than, fetch </a:t>
            </a:r>
            <a:r>
              <a:rPr kumimoji="0" lang="en-US" altLang="ja-JP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past IA balance (go to 5).</a:t>
            </a:r>
          </a:p>
          <a:p>
            <a:pPr marL="361950" indent="-361950" eaLnBrk="0" hangingPunct="0">
              <a:spcBef>
                <a:spcPts val="0"/>
              </a:spcBef>
            </a:pPr>
            <a:r>
              <a:rPr kumimoji="0" lang="en-US" altLang="ja-JP" sz="12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</a:t>
            </a:r>
            <a:r>
              <a:rPr kumimoji="0" lang="en-US" altLang="ja-JP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Old balance = Old balance of previous month - Receiving.</a:t>
            </a:r>
            <a:endParaRPr kumimoji="0" lang="en-US" altLang="ja-JP" sz="1200" b="1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361950" indent="-361950" eaLnBrk="0" hangingPunct="0">
              <a:spcBef>
                <a:spcPts val="0"/>
              </a:spcBef>
            </a:pPr>
            <a:r>
              <a:rPr kumimoji="0" lang="en-US" altLang="ja-JP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4-2. </a:t>
            </a:r>
            <a:r>
              <a:rPr kumimoji="0" lang="en-US" altLang="ja-JP" sz="12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 to Aging </a:t>
            </a:r>
            <a:r>
              <a:rPr kumimoji="0" lang="en-US" altLang="ja-JP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report data.</a:t>
            </a:r>
          </a:p>
          <a:p>
            <a:pPr marL="457200" indent="-457200" eaLnBrk="0" hangingPunct="0">
              <a:spcBef>
                <a:spcPts val="0"/>
              </a:spcBef>
            </a:pPr>
            <a:r>
              <a:rPr kumimoji="0"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ORIGINAL_MONTH </a:t>
            </a:r>
            <a:r>
              <a:rPr kumimoji="0" lang="ja-JP" altLang="en-US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← </a:t>
            </a:r>
            <a:r>
              <a:rPr kumimoji="0"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Accounting period</a:t>
            </a:r>
            <a:endParaRPr kumimoji="0" lang="en-US" altLang="ja-JP" sz="11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457200" indent="-457200" eaLnBrk="0" hangingPunct="0">
              <a:spcBef>
                <a:spcPts val="0"/>
              </a:spcBef>
            </a:pPr>
            <a:r>
              <a:rPr kumimoji="0" lang="ja-JP" altLang="en-US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kumimoji="0"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ELAPSED_MONTHS </a:t>
            </a:r>
            <a:r>
              <a:rPr kumimoji="0" lang="ja-JP" altLang="en-US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← </a:t>
            </a:r>
            <a:r>
              <a:rPr kumimoji="0"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</a:t>
            </a:r>
            <a:endParaRPr kumimoji="0" lang="en-US" altLang="ja-JP" sz="1100" dirty="0" smtClean="0">
              <a:solidFill>
                <a:prstClr val="white">
                  <a:lumMod val="50000"/>
                </a:prst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457200" indent="-457200" eaLnBrk="0" hangingPunct="0">
              <a:spcBef>
                <a:spcPts val="0"/>
              </a:spcBef>
            </a:pPr>
            <a:r>
              <a:rPr kumimoji="0" lang="ja-JP" altLang="en-US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 </a:t>
            </a:r>
            <a:r>
              <a:rPr kumimoji="0" lang="en-US" altLang="ja-JP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4-3</a:t>
            </a:r>
            <a:r>
              <a:rPr kumimoji="0" lang="en-US" altLang="ja-JP" sz="12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 </a:t>
            </a:r>
            <a:r>
              <a:rPr kumimoji="0" lang="en-US" altLang="ja-JP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If old balance=0, go to 4. </a:t>
            </a:r>
            <a:r>
              <a:rPr kumimoji="0" lang="en-US" altLang="ja-JP" sz="12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Other than</a:t>
            </a:r>
            <a:r>
              <a:rPr kumimoji="0" lang="en-US" altLang="ja-JP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go to 5.</a:t>
            </a:r>
          </a:p>
          <a:p>
            <a:pPr marL="457200" indent="-457200" eaLnBrk="0" hangingPunct="0">
              <a:spcBef>
                <a:spcPts val="600"/>
              </a:spcBef>
            </a:pPr>
            <a:r>
              <a:rPr kumimoji="0" lang="en-US" altLang="ja-JP" sz="11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 Cursor open past IA balance data</a:t>
            </a:r>
            <a:endParaRPr kumimoji="0" lang="ja-JP" altLang="en-US" sz="1100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360363" indent="-360363" eaLnBrk="0" hangingPunct="0"/>
            <a:r>
              <a:rPr kumimoji="0" lang="en-US" altLang="ja-JP" sz="1050" dirty="0">
                <a:solidFill>
                  <a:prstClr val="white">
                    <a:lumMod val="50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kumimoji="0" lang="en-US" altLang="ja-JP" sz="105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05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cursor which combined IAS_BALANCE and IAS_BALANCE_HST. Accounting period is sorted by descending order.</a:t>
            </a:r>
            <a:endParaRPr kumimoji="0" lang="ja-JP" altLang="en-US" sz="1050" dirty="0">
              <a:solidFill>
                <a:prstClr val="white">
                  <a:lumMod val="50000"/>
                </a:prst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361950" indent="-361950" eaLnBrk="0" hangingPunct="0">
              <a:spcBef>
                <a:spcPts val="0"/>
              </a:spcBef>
            </a:pPr>
            <a:r>
              <a:rPr kumimoji="0" lang="ja-JP" altLang="en-US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kumimoji="0" lang="en-US" altLang="ja-JP" sz="11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5-1. If Receiving &gt;0 or Old balance=0, go to 5-2. Other than, fetch more past IA balance.</a:t>
            </a:r>
          </a:p>
          <a:p>
            <a:pPr marL="361950" indent="-361950" eaLnBrk="0" hangingPunct="0">
              <a:spcBef>
                <a:spcPts val="0"/>
              </a:spcBef>
            </a:pPr>
            <a:r>
              <a:rPr kumimoji="0"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Old balance = Old balance of previous month - Receiving.</a:t>
            </a:r>
            <a:endParaRPr kumimoji="0" lang="en-US" altLang="ja-JP" sz="105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457200" indent="-457200" eaLnBrk="0" hangingPunct="0">
              <a:spcBef>
                <a:spcPts val="0"/>
              </a:spcBef>
            </a:pPr>
            <a:r>
              <a:rPr kumimoji="0"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kumimoji="0" lang="en-US" altLang="ja-JP" sz="11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5-2. Register to Aging report data.</a:t>
            </a:r>
          </a:p>
          <a:p>
            <a:pPr marL="457200" indent="-457200" eaLnBrk="0" hangingPunct="0">
              <a:spcBef>
                <a:spcPts val="0"/>
              </a:spcBef>
            </a:pPr>
            <a:r>
              <a:rPr kumimoji="0"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ORIGINAL_MONTH </a:t>
            </a:r>
            <a:r>
              <a:rPr kumimoji="0" lang="ja-JP" altLang="en-US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← </a:t>
            </a:r>
            <a:r>
              <a:rPr kumimoji="0"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Accounting </a:t>
            </a:r>
            <a:r>
              <a:rPr kumimoji="0"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period of past IA balance</a:t>
            </a:r>
            <a:endParaRPr kumimoji="0" lang="en-US" altLang="ja-JP" sz="11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457200" indent="-457200" eaLnBrk="0" hangingPunct="0">
              <a:spcBef>
                <a:spcPts val="0"/>
              </a:spcBef>
            </a:pPr>
            <a:r>
              <a:rPr kumimoji="0" lang="ja-JP" altLang="en-US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</a:t>
            </a:r>
            <a:r>
              <a:rPr kumimoji="0"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ELAPSED_MONTHS </a:t>
            </a:r>
            <a:r>
              <a:rPr kumimoji="0" lang="ja-JP" altLang="en-US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← </a:t>
            </a:r>
            <a:r>
              <a:rPr kumimoji="0"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Accounting </a:t>
            </a:r>
            <a:r>
              <a:rPr kumimoji="0"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period - </a:t>
            </a:r>
            <a:r>
              <a:rPr kumimoji="0"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Accounting period of past IA balance</a:t>
            </a:r>
            <a:endParaRPr kumimoji="0" lang="en-US" altLang="ja-JP" sz="1100" b="1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457200" indent="-457200" eaLnBrk="0" hangingPunct="0">
              <a:spcBef>
                <a:spcPts val="0"/>
              </a:spcBef>
            </a:pPr>
            <a:r>
              <a:rPr kumimoji="0" lang="en-US" altLang="ja-JP" sz="11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kumimoji="0" lang="en-US" altLang="ja-JP" sz="11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5-3. If old balance=0, go to 4. Other than, go to 5.</a:t>
            </a:r>
            <a:endParaRPr kumimoji="0" lang="en-US" altLang="ja-JP" sz="11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361950" indent="-361950" eaLnBrk="0" hangingPunct="0">
              <a:spcBef>
                <a:spcPts val="0"/>
              </a:spcBef>
            </a:pPr>
            <a:r>
              <a:rPr kumimoji="0" lang="ja-JP" altLang="en-US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kumimoji="0" lang="en-US" altLang="ja-JP" sz="11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5-4. Register to Aging report data.</a:t>
            </a:r>
          </a:p>
          <a:p>
            <a:pPr marL="361950" indent="-361950" eaLnBrk="0" hangingPunct="0">
              <a:spcBef>
                <a:spcPts val="0"/>
              </a:spcBef>
            </a:pPr>
            <a:r>
              <a:rPr kumimoji="0" lang="ja-JP" altLang="en-US" sz="105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</a:t>
            </a:r>
            <a:r>
              <a:rPr kumimoji="0" lang="en-US" altLang="ja-JP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ORIGINAL_MONTH </a:t>
            </a:r>
            <a:r>
              <a:rPr kumimoji="0" lang="ja-JP" altLang="en-US" sz="105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← </a:t>
            </a:r>
            <a:r>
              <a:rPr kumimoji="0" lang="en-US" altLang="ja-JP" sz="105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’000000’</a:t>
            </a:r>
          </a:p>
          <a:p>
            <a:pPr marL="457200" indent="-457200" eaLnBrk="0" hangingPunct="0">
              <a:spcBef>
                <a:spcPts val="0"/>
              </a:spcBef>
            </a:pPr>
            <a:r>
              <a:rPr kumimoji="0" lang="ja-JP" altLang="en-US" sz="105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</a:t>
            </a:r>
            <a:r>
              <a:rPr kumimoji="0" lang="en-US" altLang="ja-JP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ELAPSED_MONTHS </a:t>
            </a:r>
            <a:r>
              <a:rPr kumimoji="0" lang="ja-JP" altLang="en-US" sz="105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← </a:t>
            </a:r>
            <a:r>
              <a:rPr kumimoji="0" lang="en-US" altLang="ja-JP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999</a:t>
            </a:r>
            <a:endParaRPr kumimoji="0" lang="en-US" altLang="ja-JP" sz="105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9" name="AutoShape 38"/>
          <p:cNvSpPr>
            <a:spLocks noChangeArrowheads="1"/>
          </p:cNvSpPr>
          <p:nvPr/>
        </p:nvSpPr>
        <p:spPr bwMode="auto">
          <a:xfrm>
            <a:off x="755626" y="6093420"/>
            <a:ext cx="1008062" cy="215900"/>
          </a:xfrm>
          <a:prstGeom prst="flowChartTerminator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ja-JP" sz="12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End</a:t>
            </a:r>
            <a:endParaRPr kumimoji="0" lang="ja-JP" altLang="en-US" sz="1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0" name="AutoShape 31"/>
          <p:cNvSpPr>
            <a:spLocks noChangeArrowheads="1"/>
          </p:cNvSpPr>
          <p:nvPr/>
        </p:nvSpPr>
        <p:spPr bwMode="auto">
          <a:xfrm>
            <a:off x="755576" y="836712"/>
            <a:ext cx="1008112" cy="220058"/>
          </a:xfrm>
          <a:prstGeom prst="flowChartTerminator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ja-JP" sz="12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Start</a:t>
            </a:r>
            <a:endParaRPr kumimoji="0" lang="ja-JP" altLang="en-US" sz="1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52" name="AutoShape 41"/>
          <p:cNvCxnSpPr>
            <a:cxnSpLocks noChangeShapeType="1"/>
            <a:stCxn id="50" idx="2"/>
            <a:endCxn id="53" idx="0"/>
          </p:cNvCxnSpPr>
          <p:nvPr/>
        </p:nvCxnSpPr>
        <p:spPr bwMode="auto">
          <a:xfrm flipH="1">
            <a:off x="1245771" y="1056770"/>
            <a:ext cx="13861" cy="1398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3" name="AutoShape 36"/>
          <p:cNvSpPr>
            <a:spLocks noChangeArrowheads="1"/>
          </p:cNvSpPr>
          <p:nvPr/>
        </p:nvSpPr>
        <p:spPr bwMode="auto">
          <a:xfrm>
            <a:off x="597524" y="1196627"/>
            <a:ext cx="1296494" cy="245917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endParaRPr kumimoji="0" lang="ja-JP" altLang="en-US" sz="11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4" name="AutoShape 36"/>
          <p:cNvSpPr>
            <a:spLocks noChangeArrowheads="1"/>
          </p:cNvSpPr>
          <p:nvPr/>
        </p:nvSpPr>
        <p:spPr bwMode="auto">
          <a:xfrm>
            <a:off x="610602" y="2276748"/>
            <a:ext cx="1286498" cy="198320"/>
          </a:xfrm>
          <a:prstGeom prst="flowChartPreparation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endParaRPr kumimoji="0" lang="ja-JP" altLang="en-US" sz="11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5" name="AutoShape 36"/>
          <p:cNvSpPr>
            <a:spLocks noChangeArrowheads="1"/>
          </p:cNvSpPr>
          <p:nvPr/>
        </p:nvSpPr>
        <p:spPr bwMode="auto">
          <a:xfrm>
            <a:off x="600078" y="1556668"/>
            <a:ext cx="1296494" cy="245918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endParaRPr kumimoji="0" lang="ja-JP" altLang="en-US" sz="11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56" name="カギ線コネクタ 55"/>
          <p:cNvCxnSpPr>
            <a:cxnSpLocks noChangeShapeType="1"/>
            <a:stCxn id="82" idx="1"/>
            <a:endCxn id="71" idx="1"/>
          </p:cNvCxnSpPr>
          <p:nvPr/>
        </p:nvCxnSpPr>
        <p:spPr bwMode="auto">
          <a:xfrm rot="10800000" flipH="1">
            <a:off x="520148" y="4127020"/>
            <a:ext cx="91412" cy="396781"/>
          </a:xfrm>
          <a:prstGeom prst="bentConnector3">
            <a:avLst>
              <a:gd name="adj1" fmla="val -25007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7" name="AutoShape 36"/>
          <p:cNvSpPr>
            <a:spLocks noChangeArrowheads="1"/>
          </p:cNvSpPr>
          <p:nvPr/>
        </p:nvSpPr>
        <p:spPr bwMode="auto">
          <a:xfrm>
            <a:off x="601549" y="1916707"/>
            <a:ext cx="1296494" cy="245917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endParaRPr kumimoji="0" lang="ja-JP" altLang="en-US" sz="11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62" name="AutoShape 41"/>
          <p:cNvCxnSpPr>
            <a:cxnSpLocks noChangeShapeType="1"/>
            <a:stCxn id="53" idx="2"/>
            <a:endCxn id="55" idx="0"/>
          </p:cNvCxnSpPr>
          <p:nvPr/>
        </p:nvCxnSpPr>
        <p:spPr bwMode="auto">
          <a:xfrm>
            <a:off x="1245771" y="1442544"/>
            <a:ext cx="2554" cy="1141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" name="AutoShape 41"/>
          <p:cNvCxnSpPr>
            <a:cxnSpLocks noChangeShapeType="1"/>
            <a:stCxn id="55" idx="2"/>
            <a:endCxn id="57" idx="0"/>
          </p:cNvCxnSpPr>
          <p:nvPr/>
        </p:nvCxnSpPr>
        <p:spPr bwMode="auto">
          <a:xfrm>
            <a:off x="1248325" y="1802586"/>
            <a:ext cx="1471" cy="1141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5" name="AutoShape 41"/>
          <p:cNvCxnSpPr>
            <a:cxnSpLocks noChangeShapeType="1"/>
            <a:stCxn id="57" idx="2"/>
            <a:endCxn id="54" idx="0"/>
          </p:cNvCxnSpPr>
          <p:nvPr/>
        </p:nvCxnSpPr>
        <p:spPr bwMode="auto">
          <a:xfrm>
            <a:off x="1249796" y="2162624"/>
            <a:ext cx="4055" cy="1141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6" name="AutoShape 41"/>
          <p:cNvCxnSpPr>
            <a:cxnSpLocks noChangeShapeType="1"/>
            <a:stCxn id="54" idx="2"/>
            <a:endCxn id="75" idx="0"/>
          </p:cNvCxnSpPr>
          <p:nvPr/>
        </p:nvCxnSpPr>
        <p:spPr bwMode="auto">
          <a:xfrm>
            <a:off x="1253851" y="2475068"/>
            <a:ext cx="625" cy="1169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" name="AutoShape 41"/>
          <p:cNvCxnSpPr>
            <a:cxnSpLocks noChangeShapeType="1"/>
            <a:stCxn id="71" idx="2"/>
            <a:endCxn id="82" idx="0"/>
          </p:cNvCxnSpPr>
          <p:nvPr/>
        </p:nvCxnSpPr>
        <p:spPr bwMode="auto">
          <a:xfrm>
            <a:off x="1254809" y="4258940"/>
            <a:ext cx="1471" cy="1188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1" name="AutoShape 36"/>
          <p:cNvSpPr>
            <a:spLocks noChangeArrowheads="1"/>
          </p:cNvSpPr>
          <p:nvPr/>
        </p:nvSpPr>
        <p:spPr bwMode="auto">
          <a:xfrm>
            <a:off x="611560" y="3995097"/>
            <a:ext cx="1286498" cy="263843"/>
          </a:xfrm>
          <a:prstGeom prst="flowChartPreparation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endParaRPr kumimoji="0" lang="ja-JP" altLang="en-US" sz="11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2" name="AutoShape 36"/>
          <p:cNvSpPr>
            <a:spLocks noChangeArrowheads="1"/>
          </p:cNvSpPr>
          <p:nvPr/>
        </p:nvSpPr>
        <p:spPr bwMode="auto">
          <a:xfrm>
            <a:off x="604860" y="2996828"/>
            <a:ext cx="1296494" cy="250548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4-2</a:t>
            </a:r>
            <a:endParaRPr kumimoji="0" lang="ja-JP" altLang="en-US" sz="11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3" name="AutoShape 36"/>
          <p:cNvSpPr>
            <a:spLocks noChangeArrowheads="1"/>
          </p:cNvSpPr>
          <p:nvPr/>
        </p:nvSpPr>
        <p:spPr bwMode="auto">
          <a:xfrm>
            <a:off x="611561" y="4793084"/>
            <a:ext cx="1296494" cy="250548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5-2</a:t>
            </a:r>
            <a:endParaRPr kumimoji="0" lang="ja-JP" altLang="en-US" sz="11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5" name="フローチャート : 判断 74"/>
          <p:cNvSpPr/>
          <p:nvPr/>
        </p:nvSpPr>
        <p:spPr bwMode="auto">
          <a:xfrm>
            <a:off x="518344" y="2592063"/>
            <a:ext cx="1472264" cy="287905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defTabSz="968375" eaLnBrk="0" hangingPunct="0"/>
            <a:r>
              <a:rPr kumimoji="0"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4-1</a:t>
            </a:r>
            <a:endParaRPr kumimoji="0" lang="ja-JP" altLang="en-US" sz="1100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76" name="カギ線コネクタ 75"/>
          <p:cNvCxnSpPr>
            <a:cxnSpLocks noChangeShapeType="1"/>
            <a:stCxn id="75" idx="3"/>
            <a:endCxn id="71" idx="0"/>
          </p:cNvCxnSpPr>
          <p:nvPr/>
        </p:nvCxnSpPr>
        <p:spPr bwMode="auto">
          <a:xfrm flipH="1">
            <a:off x="1254809" y="2736016"/>
            <a:ext cx="735799" cy="1259081"/>
          </a:xfrm>
          <a:prstGeom prst="bentConnector4">
            <a:avLst>
              <a:gd name="adj1" fmla="val -31068"/>
              <a:gd name="adj2" fmla="val 87994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7" name="AutoShape 41"/>
          <p:cNvCxnSpPr>
            <a:cxnSpLocks noChangeShapeType="1"/>
            <a:stCxn id="75" idx="2"/>
            <a:endCxn id="72" idx="0"/>
          </p:cNvCxnSpPr>
          <p:nvPr/>
        </p:nvCxnSpPr>
        <p:spPr bwMode="auto">
          <a:xfrm flipH="1">
            <a:off x="1253107" y="2879968"/>
            <a:ext cx="1369" cy="1168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8" name="テキスト ボックス 77"/>
          <p:cNvSpPr txBox="1"/>
          <p:nvPr/>
        </p:nvSpPr>
        <p:spPr>
          <a:xfrm>
            <a:off x="1907703" y="2534583"/>
            <a:ext cx="144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altLang="ja-JP" sz="10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</a:t>
            </a:r>
            <a:endParaRPr lang="ja-JP" altLang="en-US" sz="1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971599" y="2780804"/>
            <a:ext cx="144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altLang="ja-JP" sz="10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Y</a:t>
            </a:r>
            <a:endParaRPr lang="ja-JP" altLang="en-US" sz="1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80" name="カギ線コネクタ 79"/>
          <p:cNvCxnSpPr>
            <a:cxnSpLocks noChangeShapeType="1"/>
            <a:stCxn id="99" idx="2"/>
            <a:endCxn id="54" idx="1"/>
          </p:cNvCxnSpPr>
          <p:nvPr/>
        </p:nvCxnSpPr>
        <p:spPr bwMode="auto">
          <a:xfrm rot="5400000" flipH="1">
            <a:off x="278054" y="2708457"/>
            <a:ext cx="1308972" cy="643875"/>
          </a:xfrm>
          <a:prstGeom prst="bentConnector4">
            <a:avLst>
              <a:gd name="adj1" fmla="val -5821"/>
              <a:gd name="adj2" fmla="val 149832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82" name="フローチャート : 判断 81"/>
          <p:cNvSpPr/>
          <p:nvPr/>
        </p:nvSpPr>
        <p:spPr bwMode="auto">
          <a:xfrm>
            <a:off x="520148" y="4377804"/>
            <a:ext cx="1472264" cy="291992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defTabSz="968375" eaLnBrk="0" hangingPunct="0"/>
            <a:r>
              <a:rPr kumimoji="0"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5-1</a:t>
            </a:r>
            <a:endParaRPr kumimoji="0" lang="ja-JP" altLang="en-US" sz="1100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67544" y="4334907"/>
            <a:ext cx="144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altLang="ja-JP" sz="10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</a:t>
            </a:r>
            <a:endParaRPr lang="ja-JP" altLang="en-US" sz="1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1043606" y="4581128"/>
            <a:ext cx="144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altLang="ja-JP" sz="10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Y</a:t>
            </a:r>
            <a:endParaRPr lang="ja-JP" altLang="en-US" sz="1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85" name="カギ線コネクタ 84"/>
          <p:cNvCxnSpPr>
            <a:cxnSpLocks noChangeShapeType="1"/>
            <a:stCxn id="93" idx="2"/>
            <a:endCxn id="98" idx="0"/>
          </p:cNvCxnSpPr>
          <p:nvPr/>
        </p:nvCxnSpPr>
        <p:spPr bwMode="auto">
          <a:xfrm rot="16200000" flipH="1">
            <a:off x="1191466" y="5521553"/>
            <a:ext cx="132854" cy="2519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86" name="AutoShape 41"/>
          <p:cNvCxnSpPr>
            <a:cxnSpLocks noChangeShapeType="1"/>
            <a:stCxn id="82" idx="2"/>
            <a:endCxn id="73" idx="0"/>
          </p:cNvCxnSpPr>
          <p:nvPr/>
        </p:nvCxnSpPr>
        <p:spPr bwMode="auto">
          <a:xfrm>
            <a:off x="1256280" y="4669796"/>
            <a:ext cx="3528" cy="123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7" name="カギ線コネクタ 86"/>
          <p:cNvCxnSpPr>
            <a:cxnSpLocks noChangeShapeType="1"/>
            <a:stCxn id="54" idx="3"/>
            <a:endCxn id="49" idx="0"/>
          </p:cNvCxnSpPr>
          <p:nvPr/>
        </p:nvCxnSpPr>
        <p:spPr bwMode="auto">
          <a:xfrm flipH="1">
            <a:off x="1259657" y="2375908"/>
            <a:ext cx="637443" cy="3717512"/>
          </a:xfrm>
          <a:prstGeom prst="bentConnector4">
            <a:avLst>
              <a:gd name="adj1" fmla="val -71724"/>
              <a:gd name="adj2" fmla="val 96941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88" name="カギ線コネクタ 87"/>
          <p:cNvCxnSpPr>
            <a:cxnSpLocks noChangeShapeType="1"/>
            <a:stCxn id="71" idx="3"/>
            <a:endCxn id="98" idx="3"/>
          </p:cNvCxnSpPr>
          <p:nvPr/>
        </p:nvCxnSpPr>
        <p:spPr bwMode="auto">
          <a:xfrm>
            <a:off x="1898058" y="4127019"/>
            <a:ext cx="9646" cy="1570233"/>
          </a:xfrm>
          <a:prstGeom prst="bentConnector3">
            <a:avLst>
              <a:gd name="adj1" fmla="val 3325689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90" name="カギ線コネクタ 89"/>
          <p:cNvCxnSpPr>
            <a:cxnSpLocks noChangeShapeType="1"/>
            <a:stCxn id="98" idx="2"/>
            <a:endCxn id="54" idx="1"/>
          </p:cNvCxnSpPr>
          <p:nvPr/>
        </p:nvCxnSpPr>
        <p:spPr bwMode="auto">
          <a:xfrm rot="5400000" flipH="1">
            <a:off x="-779800" y="3766311"/>
            <a:ext cx="3429356" cy="648551"/>
          </a:xfrm>
          <a:prstGeom prst="bentConnector4">
            <a:avLst>
              <a:gd name="adj1" fmla="val -2963"/>
              <a:gd name="adj2" fmla="val 17637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91" name="テキスト ボックス 90"/>
          <p:cNvSpPr txBox="1"/>
          <p:nvPr/>
        </p:nvSpPr>
        <p:spPr>
          <a:xfrm>
            <a:off x="1707334" y="2174543"/>
            <a:ext cx="776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altLang="ja-JP" sz="10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Count 0</a:t>
            </a:r>
            <a:endParaRPr lang="ja-JP" altLang="en-US" sz="1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3" name="フローチャート : 判断 92"/>
          <p:cNvSpPr/>
          <p:nvPr/>
        </p:nvSpPr>
        <p:spPr bwMode="auto">
          <a:xfrm>
            <a:off x="520502" y="5176241"/>
            <a:ext cx="1472264" cy="280145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defTabSz="968375" eaLnBrk="0" hangingPunct="0"/>
            <a:r>
              <a:rPr kumimoji="0"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5-3</a:t>
            </a:r>
            <a:endParaRPr kumimoji="0" lang="ja-JP" altLang="en-US" sz="1100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94" name="AutoShape 41"/>
          <p:cNvCxnSpPr>
            <a:cxnSpLocks noChangeShapeType="1"/>
            <a:stCxn id="73" idx="2"/>
            <a:endCxn id="93" idx="0"/>
          </p:cNvCxnSpPr>
          <p:nvPr/>
        </p:nvCxnSpPr>
        <p:spPr bwMode="auto">
          <a:xfrm flipH="1">
            <a:off x="1256634" y="5043632"/>
            <a:ext cx="3174" cy="1326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5" name="カギ線コネクタ 94"/>
          <p:cNvCxnSpPr>
            <a:cxnSpLocks noChangeShapeType="1"/>
            <a:stCxn id="93" idx="1"/>
            <a:endCxn id="71" idx="1"/>
          </p:cNvCxnSpPr>
          <p:nvPr/>
        </p:nvCxnSpPr>
        <p:spPr bwMode="auto">
          <a:xfrm rot="10800000" flipH="1">
            <a:off x="520502" y="4127020"/>
            <a:ext cx="91058" cy="1189295"/>
          </a:xfrm>
          <a:prstGeom prst="bentConnector3">
            <a:avLst>
              <a:gd name="adj1" fmla="val -251049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96" name="テキスト ボックス 95"/>
          <p:cNvSpPr txBox="1"/>
          <p:nvPr/>
        </p:nvSpPr>
        <p:spPr>
          <a:xfrm>
            <a:off x="467544" y="5126995"/>
            <a:ext cx="144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altLang="ja-JP" sz="10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</a:t>
            </a:r>
            <a:endParaRPr lang="ja-JP" altLang="en-US" sz="1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1043607" y="5373216"/>
            <a:ext cx="144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altLang="ja-JP" sz="10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Y</a:t>
            </a:r>
            <a:endParaRPr lang="ja-JP" altLang="en-US" sz="1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8" name="AutoShape 36"/>
          <p:cNvSpPr>
            <a:spLocks noChangeArrowheads="1"/>
          </p:cNvSpPr>
          <p:nvPr/>
        </p:nvSpPr>
        <p:spPr bwMode="auto">
          <a:xfrm>
            <a:off x="610601" y="5589240"/>
            <a:ext cx="1297103" cy="216024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5-4</a:t>
            </a:r>
            <a:endParaRPr kumimoji="0" lang="ja-JP" altLang="en-US" sz="11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9" name="フローチャート : 判断 98"/>
          <p:cNvSpPr/>
          <p:nvPr/>
        </p:nvSpPr>
        <p:spPr bwMode="auto">
          <a:xfrm>
            <a:off x="518345" y="3386610"/>
            <a:ext cx="1472264" cy="298270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defTabSz="968375" eaLnBrk="0" hangingPunct="0"/>
            <a:r>
              <a:rPr kumimoji="0"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4-3</a:t>
            </a:r>
            <a:endParaRPr kumimoji="0" lang="ja-JP" altLang="en-US" sz="1100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00" name="AutoShape 41"/>
          <p:cNvCxnSpPr>
            <a:cxnSpLocks noChangeShapeType="1"/>
            <a:stCxn id="72" idx="2"/>
            <a:endCxn id="99" idx="0"/>
          </p:cNvCxnSpPr>
          <p:nvPr/>
        </p:nvCxnSpPr>
        <p:spPr bwMode="auto">
          <a:xfrm>
            <a:off x="1253107" y="3247376"/>
            <a:ext cx="1370" cy="13923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1" name="テキスト ボックス 100"/>
          <p:cNvSpPr txBox="1"/>
          <p:nvPr/>
        </p:nvSpPr>
        <p:spPr>
          <a:xfrm>
            <a:off x="971599" y="3573016"/>
            <a:ext cx="144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altLang="ja-JP" sz="10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Y</a:t>
            </a:r>
            <a:endParaRPr lang="ja-JP" altLang="en-US" sz="1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1895557" y="3326795"/>
            <a:ext cx="144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altLang="ja-JP" sz="10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</a:t>
            </a:r>
            <a:endParaRPr lang="ja-JP" altLang="en-US" sz="1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05" name="カギ線コネクタ 104"/>
          <p:cNvCxnSpPr>
            <a:cxnSpLocks noChangeShapeType="1"/>
            <a:stCxn id="99" idx="3"/>
            <a:endCxn id="71" idx="0"/>
          </p:cNvCxnSpPr>
          <p:nvPr/>
        </p:nvCxnSpPr>
        <p:spPr bwMode="auto">
          <a:xfrm flipH="1">
            <a:off x="1254809" y="3535745"/>
            <a:ext cx="735800" cy="459352"/>
          </a:xfrm>
          <a:prstGeom prst="bentConnector4">
            <a:avLst>
              <a:gd name="adj1" fmla="val -31068"/>
              <a:gd name="adj2" fmla="val 66233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graphicFrame>
        <p:nvGraphicFramePr>
          <p:cNvPr id="60" name="オブジェクト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63844"/>
              </p:ext>
            </p:extLst>
          </p:nvPr>
        </p:nvGraphicFramePr>
        <p:xfrm>
          <a:off x="7648852" y="1056770"/>
          <a:ext cx="1052471" cy="986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ワークシート" showAsIcon="1" r:id="rId3" imgW="914400" imgH="857160" progId="Excel.Sheet.12">
                  <p:embed/>
                </p:oleObj>
              </mc:Choice>
              <mc:Fallback>
                <p:oleObj name="ワークシート" showAsIcon="1" r:id="rId3" imgW="914400" imgH="8571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48852" y="1056770"/>
                        <a:ext cx="1052471" cy="986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テキスト ボックス 50"/>
          <p:cNvSpPr txBox="1"/>
          <p:nvPr/>
        </p:nvSpPr>
        <p:spPr>
          <a:xfrm>
            <a:off x="8075053" y="8923"/>
            <a:ext cx="1056068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800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Added</a:t>
            </a:r>
            <a:endParaRPr kumimoji="1" lang="ja-JP" altLang="en-US" sz="1800" dirty="0" smtClean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8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 sz="3200" dirty="0" smtClean="0">
                <a:solidFill>
                  <a:srgbClr val="000000"/>
                </a:solidFill>
              </a:rPr>
              <a:t>Monitoring DB</a:t>
            </a:r>
            <a:endParaRPr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ja-JP" sz="2000" dirty="0"/>
              <a:t>File transfer </a:t>
            </a:r>
            <a:r>
              <a:rPr lang="en-US" altLang="ja-JP" sz="2000" dirty="0" smtClean="0"/>
              <a:t>specification</a:t>
            </a:r>
            <a:endParaRPr lang="en-US" altLang="ja-JP" sz="1400" b="0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altLang="ja-JP" sz="1400" dirty="0" smtClean="0"/>
              <a:t>1</a:t>
            </a:r>
            <a:r>
              <a:rPr lang="en-US" altLang="ja-JP" sz="1400" dirty="0"/>
              <a:t>. Connection </a:t>
            </a:r>
            <a:r>
              <a:rPr lang="en-US" altLang="ja-JP" sz="1400" dirty="0" smtClean="0"/>
              <a:t>user</a:t>
            </a:r>
            <a:endParaRPr lang="en-US" altLang="ja-JP" sz="1400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ja-JP" sz="1400" b="0" dirty="0"/>
              <a:t>		</a:t>
            </a:r>
            <a:r>
              <a:rPr lang="en-US" altLang="ja-JP" sz="1400" b="0" dirty="0" smtClean="0"/>
              <a:t>	</a:t>
            </a:r>
            <a:r>
              <a:rPr lang="en-US" altLang="ja-JP" sz="1400" b="0" u="sng" dirty="0" smtClean="0"/>
              <a:t>Live </a:t>
            </a:r>
            <a:r>
              <a:rPr lang="en-US" altLang="ja-JP" sz="1400" b="0" u="sng" dirty="0" err="1" smtClean="0"/>
              <a:t>env</a:t>
            </a:r>
            <a:r>
              <a:rPr lang="en-US" altLang="ja-JP" sz="1400" b="0" u="sng" dirty="0" smtClean="0"/>
              <a:t>.</a:t>
            </a:r>
            <a:r>
              <a:rPr lang="en-US" altLang="ja-JP" sz="1400" b="0" dirty="0"/>
              <a:t>	</a:t>
            </a:r>
            <a:r>
              <a:rPr lang="en-US" altLang="ja-JP" sz="1400" b="0" dirty="0" smtClean="0"/>
              <a:t>	</a:t>
            </a:r>
            <a:r>
              <a:rPr lang="en-US" altLang="ja-JP" sz="1400" b="0" u="sng" dirty="0" smtClean="0"/>
              <a:t>Test </a:t>
            </a:r>
            <a:r>
              <a:rPr lang="en-US" altLang="ja-JP" sz="1400" b="0" u="sng" dirty="0" err="1" smtClean="0"/>
              <a:t>env</a:t>
            </a:r>
            <a:r>
              <a:rPr lang="en-US" altLang="ja-JP" sz="1400" b="0" u="sng" dirty="0" smtClean="0"/>
              <a:t>.</a:t>
            </a:r>
            <a:r>
              <a:rPr lang="ja-JP" altLang="en-US" sz="1400" b="0" dirty="0"/>
              <a:t>　</a:t>
            </a:r>
            <a:endParaRPr lang="en-US" altLang="ja-JP" sz="1400" b="0" dirty="0"/>
          </a:p>
          <a:p>
            <a:pPr marL="0" indent="0">
              <a:spcAft>
                <a:spcPts val="0"/>
              </a:spcAft>
              <a:buNone/>
            </a:pPr>
            <a:r>
              <a:rPr lang="ja-JP" altLang="en-US" sz="1400" b="0" dirty="0"/>
              <a:t>　</a:t>
            </a:r>
            <a:r>
              <a:rPr lang="ja-JP" altLang="en-US" sz="1400" b="0" dirty="0" smtClean="0"/>
              <a:t>   </a:t>
            </a:r>
            <a:r>
              <a:rPr lang="en-US" altLang="ja-JP" sz="1400" b="0" dirty="0" smtClean="0"/>
              <a:t>Yokohama &amp; TIP common 	</a:t>
            </a:r>
            <a:r>
              <a:rPr lang="en-US" altLang="ja-JP" sz="1400" b="0" dirty="0" err="1" smtClean="0"/>
              <a:t>pfsps</a:t>
            </a:r>
            <a:r>
              <a:rPr lang="en-US" altLang="ja-JP" sz="1400" b="0" dirty="0"/>
              <a:t>	</a:t>
            </a:r>
            <a:r>
              <a:rPr lang="en-US" altLang="ja-JP" sz="1400" b="0" dirty="0" smtClean="0"/>
              <a:t>	</a:t>
            </a:r>
            <a:r>
              <a:rPr lang="en-US" altLang="ja-JP" sz="1400" b="0" dirty="0" err="1" smtClean="0"/>
              <a:t>tfsps</a:t>
            </a:r>
            <a:r>
              <a:rPr lang="en-US" altLang="ja-JP" sz="1400" b="0" dirty="0" smtClean="0"/>
              <a:t> </a:t>
            </a:r>
            <a:r>
              <a:rPr lang="ja-JP" altLang="en-US" sz="1400" b="0" dirty="0"/>
              <a:t>　　</a:t>
            </a:r>
            <a:endParaRPr lang="en-US" altLang="ja-JP" sz="1400" b="0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ja-JP" sz="1400" dirty="0" smtClean="0"/>
              <a:t>2</a:t>
            </a:r>
            <a:r>
              <a:rPr lang="en-US" altLang="ja-JP" sz="1400" dirty="0"/>
              <a:t>. Directory</a:t>
            </a:r>
          </a:p>
          <a:p>
            <a:pPr marL="0" indent="0">
              <a:spcAft>
                <a:spcPts val="0"/>
              </a:spcAft>
              <a:buNone/>
            </a:pPr>
            <a:r>
              <a:rPr lang="ja-JP" altLang="en-US" sz="1400" b="0" dirty="0"/>
              <a:t>　</a:t>
            </a:r>
            <a:r>
              <a:rPr lang="ja-JP" altLang="en-US" sz="1400" b="0" dirty="0" smtClean="0"/>
              <a:t>    </a:t>
            </a:r>
            <a:r>
              <a:rPr lang="en-US" altLang="ja-JP" sz="1400" b="0" dirty="0" smtClean="0"/>
              <a:t>~/</a:t>
            </a:r>
            <a:r>
              <a:rPr lang="en-US" altLang="ja-JP" sz="1400" b="0" dirty="0"/>
              <a:t>in/SDW/SEITANA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ja-JP" sz="1400" dirty="0" smtClean="0"/>
              <a:t>3. File Type :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Text</a:t>
            </a:r>
            <a:endParaRPr lang="en-US" altLang="ja-JP" sz="1400" dirty="0"/>
          </a:p>
          <a:p>
            <a:pPr marL="0" indent="0">
              <a:spcAft>
                <a:spcPts val="0"/>
              </a:spcAft>
              <a:buNone/>
            </a:pPr>
            <a:r>
              <a:rPr lang="ja-JP" altLang="en-US" sz="1400" b="0" dirty="0" smtClean="0"/>
              <a:t>  </a:t>
            </a:r>
            <a:r>
              <a:rPr lang="ja-JP" altLang="en-US" sz="1400" b="0" dirty="0"/>
              <a:t>　</a:t>
            </a:r>
            <a:r>
              <a:rPr lang="ja-JP" altLang="en-US" sz="1400" b="0" dirty="0" smtClean="0"/>
              <a:t>  </a:t>
            </a:r>
            <a:r>
              <a:rPr lang="en-US" altLang="ja-JP" sz="1400" b="0" dirty="0" smtClean="0"/>
              <a:t>File name : TANA_”Site”+”1”_</a:t>
            </a:r>
            <a:r>
              <a:rPr lang="en-US" altLang="ja-JP" sz="1400" b="0" dirty="0"/>
              <a:t>YYYYMMDDHH24MISS</a:t>
            </a:r>
            <a:r>
              <a:rPr lang="en-US" altLang="ja-JP" sz="1400" b="0" dirty="0" smtClean="0"/>
              <a:t>.dat</a:t>
            </a:r>
            <a:endParaRPr lang="en-US" altLang="ja-JP" sz="1400" b="0" dirty="0"/>
          </a:p>
          <a:p>
            <a:pPr marL="0" indent="0">
              <a:spcAft>
                <a:spcPts val="0"/>
              </a:spcAft>
              <a:buNone/>
            </a:pPr>
            <a:r>
              <a:rPr lang="ja-JP" altLang="en-US" sz="1400" b="0" dirty="0"/>
              <a:t>　</a:t>
            </a:r>
            <a:r>
              <a:rPr lang="ja-JP" altLang="en-US" sz="1400" b="0" dirty="0" smtClean="0"/>
              <a:t>    </a:t>
            </a:r>
            <a:r>
              <a:rPr lang="ja-JP" altLang="en-US" sz="1400" b="0" dirty="0"/>
              <a:t>　</a:t>
            </a:r>
            <a:r>
              <a:rPr lang="en-US" altLang="ja-JP" sz="1400" b="0" dirty="0" smtClean="0"/>
              <a:t>ex) TANA_TIP1_YYYYMMDDHH24MISS.dat</a:t>
            </a:r>
            <a:endParaRPr lang="en-US" altLang="ja-JP" sz="1400" b="0" dirty="0"/>
          </a:p>
          <a:p>
            <a:pPr marL="0" indent="0">
              <a:spcAft>
                <a:spcPts val="0"/>
              </a:spcAft>
              <a:buNone/>
            </a:pPr>
            <a:r>
              <a:rPr lang="ja-JP" altLang="en-US" sz="1400" b="0" dirty="0"/>
              <a:t>　　</a:t>
            </a:r>
            <a:r>
              <a:rPr lang="ja-JP" altLang="en-US" sz="1400" b="0" dirty="0" smtClean="0"/>
              <a:t>    </a:t>
            </a:r>
            <a:r>
              <a:rPr lang="ja-JP" altLang="en-US" sz="1400" b="0" dirty="0"/>
              <a:t>　　</a:t>
            </a:r>
            <a:r>
              <a:rPr lang="ja-JP" altLang="en-US" sz="1400" b="0" dirty="0" smtClean="0"/>
              <a:t>  </a:t>
            </a:r>
            <a:r>
              <a:rPr lang="en-US" altLang="ja-JP" sz="1400" b="0" dirty="0" smtClean="0"/>
              <a:t>TANA_TIP1_YYYYMMDDHH24MISS.dat.RES</a:t>
            </a:r>
            <a:r>
              <a:rPr lang="ja-JP" altLang="en-US" sz="1400" b="0" dirty="0" smtClean="0"/>
              <a:t>  </a:t>
            </a:r>
            <a:r>
              <a:rPr lang="en-US" altLang="ja-JP" sz="1400" b="0" dirty="0" smtClean="0"/>
              <a:t>(0byte possible)</a:t>
            </a:r>
            <a:endParaRPr lang="en-US" altLang="ja-JP" sz="1400" b="0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ja-JP" sz="1400" dirty="0" smtClean="0"/>
              <a:t>4. Data Rule</a:t>
            </a:r>
            <a:endParaRPr lang="en-US" altLang="ja-JP" sz="1400" dirty="0"/>
          </a:p>
          <a:p>
            <a:pPr marL="0" indent="0">
              <a:spcAft>
                <a:spcPts val="0"/>
              </a:spcAft>
              <a:buNone/>
            </a:pPr>
            <a:r>
              <a:rPr lang="ja-JP" altLang="en-US" sz="1400" b="0" dirty="0"/>
              <a:t>　　　</a:t>
            </a:r>
            <a:r>
              <a:rPr lang="en-US" altLang="ja-JP" sz="1400" b="0" dirty="0" smtClean="0"/>
              <a:t>a. </a:t>
            </a:r>
            <a:r>
              <a:rPr lang="en-US" altLang="ja-JP" sz="1400" b="0" dirty="0"/>
              <a:t>Variable-length file</a:t>
            </a:r>
          </a:p>
          <a:p>
            <a:pPr marL="0" indent="0">
              <a:spcAft>
                <a:spcPts val="0"/>
              </a:spcAft>
              <a:buNone/>
            </a:pPr>
            <a:r>
              <a:rPr lang="ja-JP" altLang="en-US" sz="1400" b="0" dirty="0"/>
              <a:t>　　　</a:t>
            </a:r>
            <a:r>
              <a:rPr lang="en-US" altLang="ja-JP" sz="1400" b="0" dirty="0" smtClean="0"/>
              <a:t>b. Delimiter  “|”</a:t>
            </a:r>
            <a:endParaRPr lang="en-US" altLang="ja-JP" sz="1400" b="0" dirty="0"/>
          </a:p>
          <a:p>
            <a:pPr marL="0" indent="0">
              <a:spcAft>
                <a:spcPts val="0"/>
              </a:spcAft>
              <a:buNone/>
            </a:pPr>
            <a:r>
              <a:rPr lang="ja-JP" altLang="en-US" sz="1400" b="0" dirty="0">
                <a:solidFill>
                  <a:srgbClr val="000000"/>
                </a:solidFill>
              </a:rPr>
              <a:t>　　　</a:t>
            </a:r>
            <a:r>
              <a:rPr lang="en-US" altLang="ja-JP" sz="1400" b="0" dirty="0" smtClean="0">
                <a:solidFill>
                  <a:srgbClr val="000000"/>
                </a:solidFill>
              </a:rPr>
              <a:t>c. </a:t>
            </a:r>
            <a:r>
              <a:rPr lang="en-US" altLang="ja-JP" sz="1400" b="0" dirty="0" smtClean="0"/>
              <a:t>Header line is no need.</a:t>
            </a:r>
            <a:endParaRPr lang="en-US" altLang="ja-JP" sz="1400" b="0" dirty="0"/>
          </a:p>
          <a:p>
            <a:pPr marL="0" indent="0">
              <a:spcAft>
                <a:spcPts val="0"/>
              </a:spcAft>
              <a:buNone/>
            </a:pPr>
            <a:r>
              <a:rPr lang="ja-JP" altLang="en-US" sz="1400" b="0" dirty="0"/>
              <a:t>　　　</a:t>
            </a:r>
            <a:r>
              <a:rPr lang="en-US" altLang="ja-JP" sz="1400" b="0" dirty="0" smtClean="0"/>
              <a:t>d. </a:t>
            </a:r>
            <a:r>
              <a:rPr lang="en-US" altLang="ja-JP" sz="1400" b="0" dirty="0"/>
              <a:t>Less than delimiter is not enclosed by </a:t>
            </a:r>
            <a:r>
              <a:rPr lang="en-US" altLang="ja-JP" sz="1400" b="0" dirty="0" smtClean="0"/>
              <a:t>"".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ja-JP" sz="1400" b="0" dirty="0" smtClean="0"/>
              <a:t>      e. Date type format is </a:t>
            </a:r>
            <a:r>
              <a:rPr lang="ja-JP" altLang="en-US" sz="1400" b="0" dirty="0"/>
              <a:t>　</a:t>
            </a:r>
            <a:r>
              <a:rPr lang="en-US" altLang="ja-JP" sz="1400" b="0" dirty="0"/>
              <a:t>“</a:t>
            </a:r>
            <a:r>
              <a:rPr lang="en-US" altLang="ja-JP" sz="1400" b="0" dirty="0" err="1"/>
              <a:t>yyyy</a:t>
            </a:r>
            <a:r>
              <a:rPr lang="en-US" altLang="ja-JP" sz="1400" b="0" dirty="0"/>
              <a:t>/mm/</a:t>
            </a:r>
            <a:r>
              <a:rPr lang="en-US" altLang="ja-JP" sz="1400" b="0" dirty="0" err="1"/>
              <a:t>dd</a:t>
            </a:r>
            <a:r>
              <a:rPr lang="en-US" altLang="ja-JP" sz="1400" b="0" dirty="0"/>
              <a:t> </a:t>
            </a:r>
            <a:r>
              <a:rPr lang="en-US" altLang="ja-JP" sz="1400" b="0" dirty="0" smtClean="0"/>
              <a:t>hh24:MI:SS”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ja-JP" sz="1400" b="0" dirty="0"/>
              <a:t> </a:t>
            </a:r>
            <a:r>
              <a:rPr lang="en-US" altLang="ja-JP" sz="1400" b="0" dirty="0" smtClean="0"/>
              <a:t>            ex</a:t>
            </a:r>
            <a:r>
              <a:rPr lang="en-US" altLang="ja-JP" sz="1400" b="0" dirty="0"/>
              <a:t>)</a:t>
            </a:r>
            <a:r>
              <a:rPr lang="ja-JP" altLang="en-US" sz="1400" b="0" dirty="0"/>
              <a:t>　</a:t>
            </a:r>
            <a:r>
              <a:rPr lang="en-US" altLang="ja-JP" sz="1400" b="0" dirty="0"/>
              <a:t>|2016/02/02  01:00:00</a:t>
            </a:r>
            <a:r>
              <a:rPr lang="en-US" altLang="ja-JP" sz="1400" b="0" dirty="0" smtClean="0"/>
              <a:t>|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ja-JP" sz="1400" dirty="0" smtClean="0"/>
              <a:t>5. </a:t>
            </a:r>
            <a:r>
              <a:rPr lang="en-US" altLang="ja-JP" sz="1400" dirty="0"/>
              <a:t>Data </a:t>
            </a:r>
            <a:r>
              <a:rPr lang="en-US" altLang="ja-JP" sz="1400" dirty="0" smtClean="0"/>
              <a:t>format</a:t>
            </a:r>
            <a:endParaRPr lang="en-US" altLang="ja-JP" sz="1400" dirty="0"/>
          </a:p>
          <a:p>
            <a:pPr marL="0" indent="0">
              <a:buNone/>
            </a:pPr>
            <a:endParaRPr lang="en-US" altLang="ja-JP" sz="1400" b="0" dirty="0"/>
          </a:p>
        </p:txBody>
      </p:sp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116896"/>
              </p:ext>
            </p:extLst>
          </p:nvPr>
        </p:nvGraphicFramePr>
        <p:xfrm>
          <a:off x="792050" y="5254177"/>
          <a:ext cx="9144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ワークシート" showAsIcon="1" r:id="rId3" imgW="914400" imgH="857160" progId="Excel.Sheet.12">
                  <p:embed/>
                </p:oleObj>
              </mc:Choice>
              <mc:Fallback>
                <p:oleObj name="ワークシート" showAsIcon="1" r:id="rId3" imgW="914400" imgH="8571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050" y="5254177"/>
                        <a:ext cx="914400" cy="85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8075053" y="8923"/>
            <a:ext cx="1056068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800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Added</a:t>
            </a:r>
            <a:endParaRPr kumimoji="1" lang="ja-JP" altLang="en-US" sz="1800" dirty="0" smtClean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292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東芝標準パワーポイント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2013-08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99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683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>
        <a:noFill/>
        <a:ln w="19050" cap="flat" cmpd="sng" algn="ctr">
          <a:solidFill>
            <a:srgbClr val="4F81BD">
              <a:shade val="95000"/>
              <a:satMod val="105000"/>
            </a:srgbClr>
          </a:solidFill>
          <a:prstDash val="solid"/>
          <a:tailEnd type="triangl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kumimoji="1" sz="2400" dirty="0" smtClean="0">
            <a:latin typeface="Meiryo UI" pitchFamily="50" charset="-128"/>
            <a:ea typeface="Meiryo UI" pitchFamily="50" charset="-128"/>
            <a:cs typeface="Meiryo UI" pitchFamily="50" charset="-128"/>
          </a:defRPr>
        </a:defPPr>
      </a:lstStyle>
    </a:txDef>
  </a:objectDefaults>
  <a:extraClrSchemeLst>
    <a:extraClrScheme>
      <a:clrScheme name="2_Toshiba 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oshiba Standard PowerPoint">
  <a:themeElements>
    <a:clrScheme name="">
      <a:dk1>
        <a:srgbClr val="000000"/>
      </a:dk1>
      <a:lt1>
        <a:srgbClr val="FFFFFF"/>
      </a:lt1>
      <a:dk2>
        <a:srgbClr val="339933"/>
      </a:dk2>
      <a:lt2>
        <a:srgbClr val="66CCCC"/>
      </a:lt2>
      <a:accent1>
        <a:srgbClr val="FF0000"/>
      </a:accent1>
      <a:accent2>
        <a:srgbClr val="999999"/>
      </a:accent2>
      <a:accent3>
        <a:srgbClr val="FFFFFF"/>
      </a:accent3>
      <a:accent4>
        <a:srgbClr val="000000"/>
      </a:accent4>
      <a:accent5>
        <a:srgbClr val="FFAAAA"/>
      </a:accent5>
      <a:accent6>
        <a:srgbClr val="8A8A8A"/>
      </a:accent6>
      <a:hlink>
        <a:srgbClr val="006666"/>
      </a:hlink>
      <a:folHlink>
        <a:srgbClr val="990000"/>
      </a:folHlink>
    </a:clrScheme>
    <a:fontScheme name="2_Toshiba PowerPoi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99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683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99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683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2_Toshiba 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テンプレート1　(スタンダード版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Toshiba PowerPoi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683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solidFill>
          <a:srgbClr val="9999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2_Toshiba 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E3A4C7467BA64BB9A41CEA87C201EA" ma:contentTypeVersion="0" ma:contentTypeDescription="Create a new document." ma:contentTypeScope="" ma:versionID="9fc1b8e237c5b1db4981956a6f3b8da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EAE011E-4C04-4DC5-AEAC-1BEE48450839}">
  <ds:schemaRefs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1211818-A6AD-44EF-9EA0-A5A35588A5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CD2187-4AAA-45CB-B879-8283F582CF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6582</TotalTime>
  <Words>689</Words>
  <Application>Microsoft Office PowerPoint</Application>
  <PresentationFormat>On-screen Show (4:3)</PresentationFormat>
  <Paragraphs>218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ＭＳ Ｐゴシック</vt:lpstr>
      <vt:lpstr>Arial</vt:lpstr>
      <vt:lpstr>Helvetica</vt:lpstr>
      <vt:lpstr>HGP創英角ｺﾞｼｯｸUB</vt:lpstr>
      <vt:lpstr>Meiryo UI</vt:lpstr>
      <vt:lpstr>ＭＳ Ｐ明朝</vt:lpstr>
      <vt:lpstr>Myriad Pro</vt:lpstr>
      <vt:lpstr>Segoe UI</vt:lpstr>
      <vt:lpstr>Times New Roman</vt:lpstr>
      <vt:lpstr>1_東芝標準パワーポイント</vt:lpstr>
      <vt:lpstr>2_Toshiba Standard PowerPoint</vt:lpstr>
      <vt:lpstr>1_テンプレート1　(スタンダード版)</vt:lpstr>
      <vt:lpstr>Microsoft Excel Worksheet</vt:lpstr>
      <vt:lpstr>ワークシート</vt:lpstr>
      <vt:lpstr>IA Aging Inventory Report </vt:lpstr>
      <vt:lpstr>Agenda</vt:lpstr>
      <vt:lpstr>IA Aging Inventory report</vt:lpstr>
      <vt:lpstr>IA Aging Inventory report</vt:lpstr>
      <vt:lpstr>IA Aging Inventory report</vt:lpstr>
      <vt:lpstr>IA Aging Inventory report</vt:lpstr>
      <vt:lpstr>IA Aging Inventory report</vt:lpstr>
      <vt:lpstr>Logic Summary</vt:lpstr>
      <vt:lpstr>Monitoring DB</vt:lpstr>
      <vt:lpstr>PowerPoint Presentation</vt:lpstr>
      <vt:lpstr>PowerPoint Presentation</vt:lpstr>
    </vt:vector>
  </TitlesOfParts>
  <Company>（株）東芝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(on one or two lines)</dc:title>
  <dc:creator>デザインセンター</dc:creator>
  <cp:lastModifiedBy>abello johnpaul(ＴＩＰ Information Systems Department)</cp:lastModifiedBy>
  <cp:revision>599</cp:revision>
  <cp:lastPrinted>2013-08-02T14:10:47Z</cp:lastPrinted>
  <dcterms:created xsi:type="dcterms:W3CDTF">2002-05-15T02:14:01Z</dcterms:created>
  <dcterms:modified xsi:type="dcterms:W3CDTF">2019-04-10T09:17:55Z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0x0101002AE3A4C7467BA64BB9A41CEA87C201EA</vt:lpwstr>
  </property>
</Properties>
</file>