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829" r:id="rId4"/>
  </p:sldMasterIdLst>
  <p:notesMasterIdLst>
    <p:notesMasterId r:id="rId16"/>
  </p:notesMasterIdLst>
  <p:handoutMasterIdLst>
    <p:handoutMasterId r:id="rId17"/>
  </p:handoutMasterIdLst>
  <p:sldIdLst>
    <p:sldId id="964" r:id="rId5"/>
    <p:sldId id="955" r:id="rId6"/>
    <p:sldId id="968" r:id="rId7"/>
    <p:sldId id="969" r:id="rId8"/>
    <p:sldId id="981" r:id="rId9"/>
    <p:sldId id="970" r:id="rId10"/>
    <p:sldId id="971" r:id="rId11"/>
    <p:sldId id="988" r:id="rId12"/>
    <p:sldId id="986" r:id="rId13"/>
    <p:sldId id="987" r:id="rId14"/>
    <p:sldId id="984" r:id="rId15"/>
  </p:sldIdLst>
  <p:sldSz cx="9144000" cy="6858000" type="screen4x3"/>
  <p:notesSz cx="6799263" cy="9929813"/>
  <p:defaultTextStyle>
    <a:defPPr>
      <a:defRPr lang="ja-JP"/>
    </a:defPPr>
    <a:lvl1pPr marL="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E1E"/>
    <a:srgbClr val="644080"/>
    <a:srgbClr val="916E0F"/>
    <a:srgbClr val="505054"/>
    <a:srgbClr val="265C80"/>
    <a:srgbClr val="007580"/>
    <a:srgbClr val="B94B00"/>
    <a:srgbClr val="AF8CC8"/>
    <a:srgbClr val="FAD737"/>
    <a:srgbClr val="A0A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424" autoAdjust="0"/>
  </p:normalViewPr>
  <p:slideViewPr>
    <p:cSldViewPr snapToGrid="0">
      <p:cViewPr varScale="1">
        <p:scale>
          <a:sx n="73" d="100"/>
          <a:sy n="73" d="100"/>
        </p:scale>
        <p:origin x="14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42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7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344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7CFB3149-E8DE-4273-B7FB-EDFEB61AC35F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344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089EE7E6-CB3C-464D-9B0F-2338681C7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21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1344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D9F6548A-C6CF-4C6A-8E66-898AA5274F21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56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1344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5457576B-81D0-4568-B3CF-C3F7AD81B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2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74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68313" y="2615165"/>
            <a:ext cx="5462899" cy="365577"/>
          </a:xfrm>
          <a:prstGeom prst="rect">
            <a:avLst/>
          </a:prstGeom>
        </p:spPr>
        <p:txBody>
          <a:bodyPr vert="horz" wrap="square" lIns="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+mn-ea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 subtitle</a:t>
            </a:r>
            <a:endParaRPr lang="ja-JP" altLang="en-US" dirty="0"/>
          </a:p>
        </p:txBody>
      </p:sp>
      <p:sp>
        <p:nvSpPr>
          <p:cNvPr id="17" name="タイトル 4"/>
          <p:cNvSpPr>
            <a:spLocks noGrp="1"/>
          </p:cNvSpPr>
          <p:nvPr>
            <p:ph type="title" hasCustomPrompt="1"/>
          </p:nvPr>
        </p:nvSpPr>
        <p:spPr>
          <a:xfrm>
            <a:off x="468313" y="3024000"/>
            <a:ext cx="5462898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ja-JP" altLang="en-US" sz="3600" b="1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2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1" y="5652000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494" y="162989"/>
            <a:ext cx="2518420" cy="86345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3546" y="0"/>
            <a:ext cx="3020454" cy="6858000"/>
          </a:xfrm>
          <a:prstGeom prst="rect">
            <a:avLst/>
          </a:prstGeom>
        </p:spPr>
      </p:pic>
      <p:sp>
        <p:nvSpPr>
          <p:cNvPr id="10" name="フッター プレースホルダー 3"/>
          <p:cNvSpPr txBox="1">
            <a:spLocks/>
          </p:cNvSpPr>
          <p:nvPr userDrawn="1"/>
        </p:nvSpPr>
        <p:spPr bwMode="auto">
          <a:xfrm>
            <a:off x="6651789" y="6597140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</a:t>
            </a:r>
            <a:r>
              <a:rPr kumimoji="0" lang="en-US" altLang="ja-JP" sz="800" kern="1200" dirty="0" err="1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Phils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.,Inc. </a:t>
            </a:r>
          </a:p>
        </p:txBody>
      </p:sp>
    </p:spTree>
    <p:extLst>
      <p:ext uri="{BB962C8B-B14F-4D97-AF65-F5344CB8AC3E}">
        <p14:creationId xmlns:p14="http://schemas.microsoft.com/office/powerpoint/2010/main" val="3928883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for the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プレースホルダー 2"/>
          <p:cNvSpPr>
            <a:spLocks noGrp="1"/>
          </p:cNvSpPr>
          <p:nvPr>
            <p:ph type="body" sz="quarter" idx="17" hasCustomPrompt="1"/>
          </p:nvPr>
        </p:nvSpPr>
        <p:spPr>
          <a:xfrm>
            <a:off x="468000" y="442330"/>
            <a:ext cx="2327275" cy="407859"/>
          </a:xfrm>
          <a:prstGeom prst="rect">
            <a:avLst/>
          </a:prstGeom>
        </p:spPr>
        <p:txBody>
          <a:bodyPr lIns="0" anchor="ctr" anchorCtr="0"/>
          <a:lstStyle>
            <a:lvl1pPr>
              <a:lnSpc>
                <a:spcPct val="100000"/>
              </a:lnSpc>
              <a:defRPr sz="2000">
                <a:latin typeface="+mj-lt"/>
                <a:ea typeface="Toshiba Sans CN Regular" panose="020B0500000000000000" pitchFamily="34" charset="-128"/>
              </a:defRPr>
            </a:lvl1pPr>
          </a:lstStyle>
          <a:p>
            <a:pPr lvl="0"/>
            <a:r>
              <a:rPr kumimoji="1" lang="en-US" altLang="ja-JP" dirty="0"/>
              <a:t>To ABCDE</a:t>
            </a:r>
            <a:endParaRPr kumimoji="1" lang="ja-JP" altLang="en-US" dirty="0"/>
          </a:p>
        </p:txBody>
      </p:sp>
      <p:sp>
        <p:nvSpPr>
          <p:cNvPr id="16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68000" y="2615165"/>
            <a:ext cx="7408573" cy="365577"/>
          </a:xfrm>
          <a:prstGeom prst="rect">
            <a:avLst/>
          </a:prstGeom>
        </p:spPr>
        <p:txBody>
          <a:bodyPr vert="horz" wrap="none" lIns="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 subtitle</a:t>
            </a:r>
            <a:endParaRPr lang="ja-JP" altLang="en-US" dirty="0"/>
          </a:p>
        </p:txBody>
      </p:sp>
      <p:sp>
        <p:nvSpPr>
          <p:cNvPr id="19" name="タイトル 4"/>
          <p:cNvSpPr>
            <a:spLocks noGrp="1"/>
          </p:cNvSpPr>
          <p:nvPr>
            <p:ph type="title" hasCustomPrompt="1"/>
          </p:nvPr>
        </p:nvSpPr>
        <p:spPr>
          <a:xfrm>
            <a:off x="468000" y="3024000"/>
            <a:ext cx="7408572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ja-JP" altLang="en-US" sz="3600" b="1" smtClean="0">
                <a:latin typeface="+mj-lt"/>
                <a:ea typeface="Toshiba Sans CN Medium" panose="020B0600000000000000" pitchFamily="34" charset="-128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43CFF27-F10C-A444-8A84-B0F08A699F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9" y="0"/>
            <a:ext cx="3048001" cy="6858000"/>
          </a:xfrm>
          <a:prstGeom prst="rect">
            <a:avLst/>
          </a:prstGeom>
        </p:spPr>
      </p:pic>
      <p:sp>
        <p:nvSpPr>
          <p:cNvPr id="11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1" y="5760000"/>
            <a:ext cx="5301206" cy="1082307"/>
          </a:xfrm>
          <a:prstGeom prst="rect">
            <a:avLst/>
          </a:prstGeom>
        </p:spPr>
        <p:txBody>
          <a:bodyPr wrap="square" lIns="468000" tIns="0" rIns="0" bIns="828000" anchor="t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494" y="4866250"/>
            <a:ext cx="2518420" cy="863459"/>
          </a:xfrm>
          <a:prstGeom prst="rect">
            <a:avLst/>
          </a:prstGeom>
        </p:spPr>
      </p:pic>
      <p:sp>
        <p:nvSpPr>
          <p:cNvPr id="10" name="テキスト プレースホルダー 3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0" y="5595907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6651790" y="6541047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</a:t>
            </a:r>
            <a:r>
              <a:rPr kumimoji="0" lang="en-US" altLang="ja-JP" sz="800" kern="1200" dirty="0" err="1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Phils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.,Inc. </a:t>
            </a:r>
          </a:p>
        </p:txBody>
      </p:sp>
    </p:spTree>
    <p:extLst>
      <p:ext uri="{BB962C8B-B14F-4D97-AF65-F5344CB8AC3E}">
        <p14:creationId xmlns:p14="http://schemas.microsoft.com/office/powerpoint/2010/main" val="4107034791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89"/>
            <a:ext cx="9144000" cy="742177"/>
          </a:xfrm>
          <a:prstGeom prst="rect">
            <a:avLst/>
          </a:prstGeom>
        </p:spPr>
      </p:pic>
      <p:sp>
        <p:nvSpPr>
          <p:cNvPr id="17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40933"/>
          </a:xfrm>
          <a:prstGeom prst="rect">
            <a:avLst/>
          </a:prstGeom>
        </p:spPr>
        <p:txBody>
          <a:bodyPr lIns="468000" anchor="b" anchorCtr="0"/>
          <a:lstStyle>
            <a:lvl1pPr>
              <a:defRPr sz="2600" b="1">
                <a:latin typeface="+mj-lt"/>
                <a:ea typeface="Toshiba Sans CN Medium" panose="020B0600000000000000" pitchFamily="34" charset="-128"/>
              </a:defRPr>
            </a:lvl1pPr>
          </a:lstStyle>
          <a:p>
            <a:pPr lvl="0"/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31408"/>
            <a:ext cx="9144000" cy="79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t" anchorCtr="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1810367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8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9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226406" y="5604664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12" name="フッター プレースホルダー 3"/>
          <p:cNvSpPr txBox="1">
            <a:spLocks/>
          </p:cNvSpPr>
          <p:nvPr userDrawn="1"/>
        </p:nvSpPr>
        <p:spPr bwMode="auto">
          <a:xfrm>
            <a:off x="6425384" y="6549804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</a:t>
            </a:r>
            <a:r>
              <a:rPr kumimoji="0" lang="en-US" altLang="ja-JP" sz="800" kern="1200" dirty="0" err="1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Phils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.,Inc. </a:t>
            </a:r>
          </a:p>
        </p:txBody>
      </p:sp>
    </p:spTree>
    <p:extLst>
      <p:ext uri="{BB962C8B-B14F-4D97-AF65-F5344CB8AC3E}">
        <p14:creationId xmlns:p14="http://schemas.microsoft.com/office/powerpoint/2010/main" val="15134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89"/>
            <a:ext cx="9144000" cy="742177"/>
          </a:xfrm>
          <a:prstGeom prst="rect">
            <a:avLst/>
          </a:prstGeom>
        </p:spPr>
      </p:pic>
      <p:sp>
        <p:nvSpPr>
          <p:cNvPr id="29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40933"/>
          </a:xfrm>
          <a:prstGeom prst="rect">
            <a:avLst/>
          </a:prstGeom>
        </p:spPr>
        <p:txBody>
          <a:bodyPr lIns="468000" anchor="b" anchorCtr="0"/>
          <a:lstStyle>
            <a:lvl1pPr>
              <a:defRPr sz="2600" b="1">
                <a:latin typeface="+mj-lt"/>
                <a:ea typeface="Toshiba Sans CN Medium" panose="020B0600000000000000" pitchFamily="34" charset="-128"/>
              </a:defRPr>
            </a:lvl1pPr>
          </a:lstStyle>
          <a:p>
            <a:pPr lvl="0"/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616044"/>
            <a:ext cx="9144000" cy="79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b" anchorCtr="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 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1078959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8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9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264506" y="5597116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6387284" y="6542256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</a:t>
            </a:r>
            <a:r>
              <a:rPr kumimoji="0" lang="en-US" altLang="ja-JP" sz="800" kern="1200" dirty="0" err="1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Phils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.,Inc. </a:t>
            </a:r>
          </a:p>
        </p:txBody>
      </p:sp>
    </p:spTree>
    <p:extLst>
      <p:ext uri="{BB962C8B-B14F-4D97-AF65-F5344CB8AC3E}">
        <p14:creationId xmlns:p14="http://schemas.microsoft.com/office/powerpoint/2010/main" val="75894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89"/>
            <a:ext cx="9144000" cy="742177"/>
          </a:xfrm>
          <a:prstGeom prst="rect">
            <a:avLst/>
          </a:prstGeom>
        </p:spPr>
      </p:pic>
      <p:sp>
        <p:nvSpPr>
          <p:cNvPr id="19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740933"/>
          </a:xfrm>
          <a:prstGeom prst="rect">
            <a:avLst/>
          </a:prstGeom>
        </p:spPr>
        <p:txBody>
          <a:bodyPr lIns="46800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600" b="1">
                <a:latin typeface="+mj-lt"/>
                <a:ea typeface="Toshiba Sans CN Medium" panose="020B0600000000000000" pitchFamily="34" charset="-128"/>
              </a:defRPr>
            </a:lvl1pPr>
          </a:lstStyle>
          <a:p>
            <a:pPr lvl="0"/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1078959"/>
            <a:ext cx="8208000" cy="468000"/>
          </a:xfrm>
          <a:prstGeom prst="rect">
            <a:avLst/>
          </a:prstGeom>
        </p:spPr>
        <p:txBody>
          <a:bodyPr l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7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8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226406" y="5604664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12" name="フッター プレースホルダー 3"/>
          <p:cNvSpPr txBox="1">
            <a:spLocks/>
          </p:cNvSpPr>
          <p:nvPr userDrawn="1"/>
        </p:nvSpPr>
        <p:spPr bwMode="auto">
          <a:xfrm>
            <a:off x="6425384" y="6549804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</a:t>
            </a:r>
            <a:r>
              <a:rPr kumimoji="0" lang="en-US" altLang="ja-JP" sz="800" kern="1200" dirty="0" err="1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Phils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.,Inc. </a:t>
            </a:r>
          </a:p>
        </p:txBody>
      </p:sp>
    </p:spTree>
    <p:extLst>
      <p:ext uri="{BB962C8B-B14F-4D97-AF65-F5344CB8AC3E}">
        <p14:creationId xmlns:p14="http://schemas.microsoft.com/office/powerpoint/2010/main" val="21085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5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254001" y="5606190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6397789" y="6551330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</a:t>
            </a:r>
            <a:r>
              <a:rPr kumimoji="0" lang="en-US" altLang="ja-JP" sz="800" kern="1200" dirty="0" err="1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Phils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.,Inc. </a:t>
            </a:r>
          </a:p>
        </p:txBody>
      </p:sp>
    </p:spTree>
    <p:extLst>
      <p:ext uri="{BB962C8B-B14F-4D97-AF65-F5344CB8AC3E}">
        <p14:creationId xmlns:p14="http://schemas.microsoft.com/office/powerpoint/2010/main" val="344595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>
          <a:xfrm>
            <a:off x="468313" y="3003740"/>
            <a:ext cx="5488301" cy="54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lnSpc>
                <a:spcPct val="100000"/>
              </a:lnSpc>
              <a:defRPr lang="ja-JP" altLang="en-US" sz="3600" b="0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494" y="162989"/>
            <a:ext cx="2518420" cy="86345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6105832" y="-4032"/>
            <a:ext cx="3038168" cy="6862031"/>
          </a:xfrm>
          <a:prstGeom prst="rect">
            <a:avLst/>
          </a:prstGeom>
        </p:spPr>
      </p:pic>
      <p:sp>
        <p:nvSpPr>
          <p:cNvPr id="14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0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280693" y="5611458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11" name="フッター プレースホルダー 3"/>
          <p:cNvSpPr txBox="1">
            <a:spLocks/>
          </p:cNvSpPr>
          <p:nvPr userDrawn="1"/>
        </p:nvSpPr>
        <p:spPr bwMode="auto">
          <a:xfrm>
            <a:off x="6371097" y="6556598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</a:t>
            </a:r>
            <a:r>
              <a:rPr kumimoji="0" lang="en-US" altLang="ja-JP" sz="800" kern="1200" dirty="0" err="1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Phils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.,Inc. </a:t>
            </a:r>
          </a:p>
        </p:txBody>
      </p:sp>
    </p:spTree>
    <p:extLst>
      <p:ext uri="{BB962C8B-B14F-4D97-AF65-F5344CB8AC3E}">
        <p14:creationId xmlns:p14="http://schemas.microsoft.com/office/powerpoint/2010/main" val="233793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928420"/>
            <a:ext cx="8207375" cy="692985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 txBox="1">
            <a:spLocks/>
          </p:cNvSpPr>
          <p:nvPr userDrawn="1"/>
        </p:nvSpPr>
        <p:spPr>
          <a:xfrm>
            <a:off x="8532813" y="6430901"/>
            <a:ext cx="31273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6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252118" y="5606190"/>
            <a:ext cx="5283844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8" name="フッター プレースホルダー 3"/>
          <p:cNvSpPr txBox="1">
            <a:spLocks/>
          </p:cNvSpPr>
          <p:nvPr userDrawn="1"/>
        </p:nvSpPr>
        <p:spPr bwMode="auto">
          <a:xfrm>
            <a:off x="6399672" y="6551330"/>
            <a:ext cx="22506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schemeClr val="tx1"/>
                </a:solidFill>
              </a:rPr>
              <a:t>© 2018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Toshiba Information Equipment </a:t>
            </a:r>
            <a:r>
              <a:rPr kumimoji="0" lang="en-US" altLang="ja-JP" sz="800" kern="1200" dirty="0" err="1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Phils</a:t>
            </a:r>
            <a:r>
              <a:rPr kumimoji="0" lang="en-US" altLang="ja-JP" sz="800" kern="1200" dirty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rPr>
              <a:t>.,Inc. </a:t>
            </a:r>
          </a:p>
        </p:txBody>
      </p:sp>
    </p:spTree>
    <p:extLst>
      <p:ext uri="{BB962C8B-B14F-4D97-AF65-F5344CB8AC3E}">
        <p14:creationId xmlns:p14="http://schemas.microsoft.com/office/powerpoint/2010/main" val="201417144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6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31" r:id="rId2"/>
    <p:sldLayoutId id="2147483837" r:id="rId3"/>
    <p:sldLayoutId id="2147483838" r:id="rId4"/>
    <p:sldLayoutId id="2147483835" r:id="rId5"/>
    <p:sldLayoutId id="2147483850" r:id="rId6"/>
    <p:sldLayoutId id="2147483845" r:id="rId7"/>
    <p:sldLayoutId id="2147483844" r:id="rId8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ja-JP" altLang="en-US"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charset="2"/>
        <a:buNone/>
        <a:defRPr kumimoji="1" lang="ja-JP" altLang="en-US" sz="2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>
          <p15:clr>
            <a:srgbClr val="5ACBF0"/>
          </p15:clr>
        </p15:guide>
        <p15:guide id="1" pos="2880">
          <p15:clr>
            <a:srgbClr val="5ACBF0"/>
          </p15:clr>
        </p15:guide>
        <p15:guide id="4" orient="horz" pos="4042" userDrawn="1">
          <p15:clr>
            <a:srgbClr val="5ACBF0"/>
          </p15:clr>
        </p15:guide>
        <p15:guide id="5" orient="horz" pos="459" userDrawn="1">
          <p15:clr>
            <a:srgbClr val="5ACBF0"/>
          </p15:clr>
        </p15:guide>
        <p15:guide id="8" pos="5465" userDrawn="1">
          <p15:clr>
            <a:srgbClr val="5ACBF0"/>
          </p15:clr>
        </p15:guide>
        <p15:guide id="9" pos="295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8313" y="2822295"/>
            <a:ext cx="5462898" cy="540000"/>
          </a:xfrm>
          <a:prstGeom prst="rect">
            <a:avLst/>
          </a:prstGeom>
        </p:spPr>
        <p:txBody>
          <a:bodyPr lIns="0"/>
          <a:lstStyle/>
          <a:p>
            <a:r>
              <a:rPr lang="en-US" altLang="ja-JP" sz="4400" dirty="0"/>
              <a:t>Oracle Financials</a:t>
            </a:r>
            <a:endParaRPr kumimoji="1" lang="ja-JP" altLang="en-US" sz="4400" dirty="0"/>
          </a:p>
        </p:txBody>
      </p:sp>
      <p:sp>
        <p:nvSpPr>
          <p:cNvPr id="9" name="テキスト プレースホルダー 33"/>
          <p:cNvSpPr>
            <a:spLocks noGrp="1"/>
          </p:cNvSpPr>
          <p:nvPr>
            <p:ph type="body" sz="quarter" idx="16"/>
          </p:nvPr>
        </p:nvSpPr>
        <p:spPr bwMode="auto">
          <a:xfrm>
            <a:off x="0" y="5420417"/>
            <a:ext cx="5283844" cy="1437583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 sz="1600">
                <a:latin typeface="Toshiba Sans Medium" panose="020B0603030403020204" pitchFamily="34" charset="0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>
                <a:latin typeface="+mn-lt"/>
              </a:rPr>
              <a:t>Toshiba Information Equipment </a:t>
            </a:r>
            <a:r>
              <a:rPr lang="en-US" altLang="ja-JP" dirty="0" err="1">
                <a:latin typeface="+mn-lt"/>
              </a:rPr>
              <a:t>Phils</a:t>
            </a:r>
            <a:r>
              <a:rPr lang="en-US" altLang="ja-JP" dirty="0">
                <a:latin typeface="+mn-lt"/>
              </a:rPr>
              <a:t>.,Inc. </a:t>
            </a:r>
          </a:p>
          <a:p>
            <a:pPr>
              <a:spcAft>
                <a:spcPts val="0"/>
              </a:spcAft>
            </a:pPr>
            <a:r>
              <a:rPr lang="en-US" altLang="ja-JP" dirty="0">
                <a:latin typeface="+mn-lt"/>
              </a:rPr>
              <a:t>2023.07.24</a:t>
            </a:r>
          </a:p>
        </p:txBody>
      </p:sp>
      <p:graphicFrame>
        <p:nvGraphicFramePr>
          <p:cNvPr id="6" name="表 7">
            <a:extLst>
              <a:ext uri="{FF2B5EF4-FFF2-40B4-BE49-F238E27FC236}">
                <a16:creationId xmlns:a16="http://schemas.microsoft.com/office/drawing/2014/main" id="{60B4F7F2-33AF-4FAF-A113-3FE55D824615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6060537"/>
          <a:ext cx="3386370" cy="491810"/>
        </p:xfrm>
        <a:graphic>
          <a:graphicData uri="http://schemas.openxmlformats.org/drawingml/2006/table">
            <a:tbl>
              <a:tblPr/>
              <a:tblGrid>
                <a:gridCol w="1922172">
                  <a:extLst>
                    <a:ext uri="{9D8B030D-6E8A-4147-A177-3AD203B41FA5}">
                      <a16:colId xmlns:a16="http://schemas.microsoft.com/office/drawing/2014/main" val="692516935"/>
                    </a:ext>
                  </a:extLst>
                </a:gridCol>
                <a:gridCol w="1464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9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itchFamily="34" charset="0"/>
                        </a:rPr>
                        <a:t>Scope of Disclosure</a:t>
                      </a:r>
                    </a:p>
                  </a:txBody>
                  <a:tcPr marL="0" marR="0" marT="46753" marB="4675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itchFamily="50" charset="-128"/>
                        </a:rPr>
                        <a:t>within TIP only</a:t>
                      </a:r>
                      <a:endParaRPr kumimoji="0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Meiryo UI" pitchFamily="50" charset="-128"/>
                      </a:endParaRPr>
                    </a:p>
                  </a:txBody>
                  <a:tcPr marL="0" marR="0" marT="46753" marB="46753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918508"/>
                  </a:ext>
                </a:extLst>
              </a:tr>
              <a:tr h="24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Segoe UI" pitchFamily="34" charset="0"/>
                        </a:rPr>
                        <a:t>Head of Information Owner Section</a:t>
                      </a:r>
                    </a:p>
                  </a:txBody>
                  <a:tcPr marL="0" marR="0" marT="46753" marB="4675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itchFamily="50" charset="-128"/>
                        </a:rPr>
                        <a:t>TIP</a:t>
                      </a:r>
                      <a:endParaRPr kumimoji="0" lang="ja-JP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Meiryo UI" pitchFamily="50" charset="-128"/>
                      </a:endParaRPr>
                    </a:p>
                  </a:txBody>
                  <a:tcPr marL="0" marR="0" marT="46753" marB="46753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767453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1B667C2F-962B-D195-8301-5B7B3792C833}"/>
              </a:ext>
            </a:extLst>
          </p:cNvPr>
          <p:cNvSpPr txBox="1">
            <a:spLocks/>
          </p:cNvSpPr>
          <p:nvPr/>
        </p:nvSpPr>
        <p:spPr>
          <a:xfrm>
            <a:off x="468313" y="3495706"/>
            <a:ext cx="5462898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ja-JP" altLang="en-US" sz="3600" b="1" kern="1200" smtClean="0">
                <a:solidFill>
                  <a:schemeClr val="tx1"/>
                </a:solidFill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r>
              <a:rPr lang="en-US" altLang="ja-JP" b="0" dirty="0"/>
              <a:t>Account Payables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57007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774888" y="381082"/>
            <a:ext cx="5594224" cy="2914911"/>
          </a:xfrm>
        </p:spPr>
        <p:txBody>
          <a:bodyPr/>
          <a:lstStyle/>
          <a:p>
            <a:pPr algn="ctr"/>
            <a:r>
              <a:rPr lang="en-US" sz="2800" b="1" dirty="0"/>
              <a:t>LASTPAY SETUP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SELECT DISTINCT EXPENSE_TYPE , EXPENSE_NAME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FROM APPS.TIP_LASTPAY_ACCOUNT_MST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WHERE SEGMENT5 = '42102320' --segment5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AND SEGMENT6 = '0000'; --segment6</a:t>
            </a:r>
          </a:p>
          <a:p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88" y="2352604"/>
            <a:ext cx="5088400" cy="26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3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C25E3-8E6C-5036-B531-24C65B7EDE5A}"/>
              </a:ext>
            </a:extLst>
          </p:cNvPr>
          <p:cNvSpPr/>
          <p:nvPr/>
        </p:nvSpPr>
        <p:spPr>
          <a:xfrm>
            <a:off x="3124136" y="2644170"/>
            <a:ext cx="289572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4934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315600" y="176325"/>
            <a:ext cx="8676000" cy="5402524"/>
          </a:xfrm>
        </p:spPr>
        <p:txBody>
          <a:bodyPr/>
          <a:lstStyle/>
          <a:p>
            <a:pPr marL="0" indent="0"/>
            <a:endParaRPr lang="en-US" altLang="ja-JP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What is AP?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TIP SUBSYTEM FOR AP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AP PROCESS FLOW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COMMON SETUP IN 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sz="4000" b="1" dirty="0">
                <a:latin typeface="+mj-lt"/>
                <a:ea typeface="Toshiba Sans Medium" panose="020B0603030403020204" pitchFamily="34" charset="0"/>
              </a:rPr>
              <a:t>Account Payables</a:t>
            </a:r>
            <a:endParaRPr lang="en-US" altLang="ja-JP" sz="1100" b="1" dirty="0">
              <a:latin typeface="+mj-lt"/>
              <a:ea typeface="Toshiba Sans Medium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16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428595" y="1671013"/>
            <a:ext cx="6286810" cy="3030776"/>
          </a:xfrm>
        </p:spPr>
        <p:txBody>
          <a:bodyPr/>
          <a:lstStyle/>
          <a:p>
            <a:pPr algn="ctr"/>
            <a:r>
              <a:rPr lang="en-US" sz="3200" b="1" dirty="0"/>
              <a:t>Account Payables (AP)</a:t>
            </a:r>
          </a:p>
          <a:p>
            <a:pPr algn="ctr">
              <a:lnSpc>
                <a:spcPct val="150000"/>
              </a:lnSpc>
            </a:pP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Is an accounting entry that represents the company’s obligation to pay off a short/long-term debt to its suppliers.</a:t>
            </a:r>
          </a:p>
        </p:txBody>
      </p:sp>
    </p:spTree>
    <p:extLst>
      <p:ext uri="{BB962C8B-B14F-4D97-AF65-F5344CB8AC3E}">
        <p14:creationId xmlns:p14="http://schemas.microsoft.com/office/powerpoint/2010/main" val="184011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60373" y="1062495"/>
            <a:ext cx="7423253" cy="6377397"/>
          </a:xfrm>
        </p:spPr>
        <p:txBody>
          <a:bodyPr/>
          <a:lstStyle/>
          <a:p>
            <a:pPr algn="ctr"/>
            <a:r>
              <a:rPr lang="en-US" sz="2400" b="1" dirty="0"/>
              <a:t>AP TIP SUBSYSTEM</a:t>
            </a:r>
          </a:p>
          <a:p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HRMS LASTPAY </a:t>
            </a:r>
            <a:r>
              <a:rPr lang="en-US" sz="1400" dirty="0"/>
              <a:t>– </a:t>
            </a:r>
            <a:r>
              <a:rPr lang="en-US" sz="1400" b="0" i="0" dirty="0">
                <a:effectLst/>
              </a:rPr>
              <a:t>the most recent salary payment made to an employee, which may include their basic salary, allowances, bonuses, and deductions up to the current date.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SSS/PRS WEB APPLICATION </a:t>
            </a:r>
            <a:r>
              <a:rPr lang="en-US" sz="1400" dirty="0"/>
              <a:t>- Liquidation of request such as reimbursements, cash advance, travels.</a:t>
            </a:r>
          </a:p>
          <a:p>
            <a:pPr algn="ctr">
              <a:lnSpc>
                <a:spcPct val="200000"/>
              </a:lnSpc>
            </a:pPr>
            <a:r>
              <a:rPr lang="en-US" sz="1100" dirty="0"/>
              <a:t>Reimbursement of Consumable &amp; Corp Token)</a:t>
            </a:r>
          </a:p>
          <a:p>
            <a:pPr algn="ctr">
              <a:lnSpc>
                <a:spcPct val="200000"/>
              </a:lnSpc>
            </a:pPr>
            <a:r>
              <a:rPr lang="en-US" sz="1100" dirty="0"/>
              <a:t>Meal Allowance in Training, Workshop, OB etc.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IMPEX </a:t>
            </a:r>
            <a:r>
              <a:rPr lang="en-US" sz="1400" dirty="0"/>
              <a:t>– In short import and export. Freight </a:t>
            </a:r>
            <a:r>
              <a:rPr lang="en-US" sz="1400"/>
              <a:t>Charges expenses</a:t>
            </a:r>
            <a:endParaRPr lang="en-US" sz="1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CANTEEN BILLING </a:t>
            </a:r>
            <a:r>
              <a:rPr lang="en-US" sz="1400" dirty="0"/>
              <a:t>– It involves managing the canteen expenses from the employees using their allowances.</a:t>
            </a:r>
            <a:endParaRPr lang="en-US" sz="1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538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263547" y="99984"/>
            <a:ext cx="6616906" cy="4392238"/>
          </a:xfrm>
        </p:spPr>
        <p:txBody>
          <a:bodyPr/>
          <a:lstStyle/>
          <a:p>
            <a:pPr marL="0" indent="0"/>
            <a:r>
              <a:rPr lang="en-US" altLang="ja-JP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The stages of GAIA Interfacing</a:t>
            </a:r>
          </a:p>
          <a:p>
            <a:pPr marL="0" indent="0"/>
            <a:endParaRPr lang="en-US" altLang="ja-JP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35050" indent="-349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Extraction</a:t>
            </a:r>
          </a:p>
          <a:p>
            <a:pPr marL="1035050" indent="-349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Conversion</a:t>
            </a:r>
          </a:p>
          <a:p>
            <a:pPr marL="1035050" indent="-349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file creation</a:t>
            </a:r>
          </a:p>
          <a:p>
            <a:pPr marL="1035050" indent="-349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file 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8027F6-1F15-5AE0-8211-BC96952C7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1969"/>
            <a:ext cx="9144000" cy="20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7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149C2-FD76-4196-7CFA-779CEBA5E8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9F3F21-3990-D60F-9687-63C92C12E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0448"/>
            <a:ext cx="9017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8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99245" y="925106"/>
            <a:ext cx="8318183" cy="4515349"/>
          </a:xfrm>
        </p:spPr>
        <p:txBody>
          <a:bodyPr/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PROGRAM </a:t>
            </a:r>
          </a:p>
          <a:p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xx00ifap_interface_conc_sv_tip.main_extr </a:t>
            </a:r>
            <a:r>
              <a:rPr lang="en-US" sz="2200" dirty="0"/>
              <a:t>(</a:t>
            </a:r>
            <a:r>
              <a:rPr lang="en-US" sz="2200" b="1" dirty="0"/>
              <a:t>EXTRACTION</a:t>
            </a:r>
            <a:r>
              <a:rPr lang="en-US" sz="2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xx00ifap_interface_conc_sv.main_conv </a:t>
            </a:r>
            <a:r>
              <a:rPr lang="en-US" sz="2200" dirty="0"/>
              <a:t>(</a:t>
            </a:r>
            <a:r>
              <a:rPr lang="en-US" sz="2200" b="1" dirty="0"/>
              <a:t>CONVERSION)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xx00ifcmn_func_util_sv</a:t>
            </a:r>
            <a:r>
              <a:rPr lang="en-US" sz="20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.</a:t>
            </a:r>
            <a:r>
              <a:rPr lang="en-US" sz="20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flatfile_creation </a:t>
            </a:r>
            <a:r>
              <a:rPr lang="en-US" sz="2000" dirty="0"/>
              <a:t> </a:t>
            </a:r>
            <a:r>
              <a:rPr lang="en-US" sz="2200" dirty="0"/>
              <a:t>(</a:t>
            </a:r>
            <a:r>
              <a:rPr lang="en-US" sz="2200" b="1" dirty="0"/>
              <a:t>DATA FILE CREATION</a:t>
            </a:r>
            <a:r>
              <a:rPr lang="en-US" sz="2200" dirty="0"/>
              <a:t>)</a:t>
            </a:r>
            <a:endParaRPr lang="en-US" sz="2200" b="1" dirty="0"/>
          </a:p>
          <a:p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XX00IFCMN_FTP </a:t>
            </a:r>
            <a:r>
              <a:rPr lang="en-US" sz="2200" dirty="0"/>
              <a:t>(</a:t>
            </a:r>
            <a:r>
              <a:rPr lang="en-US" sz="2200" b="1" dirty="0"/>
              <a:t>DATA FILE TRANSFER</a:t>
            </a:r>
            <a:r>
              <a:rPr lang="en-US" sz="2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455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774888" y="840685"/>
            <a:ext cx="5594224" cy="1806915"/>
          </a:xfrm>
        </p:spPr>
        <p:txBody>
          <a:bodyPr/>
          <a:lstStyle/>
          <a:p>
            <a:pPr algn="ctr"/>
            <a:r>
              <a:rPr lang="en-US" sz="2800" b="1" dirty="0"/>
              <a:t>LASTPAY SETUP</a:t>
            </a:r>
          </a:p>
          <a:p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8-0000-0000-000037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7882"/>
            <a:ext cx="9144000" cy="39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9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774888" y="348242"/>
            <a:ext cx="5594224" cy="2299358"/>
          </a:xfrm>
        </p:spPr>
        <p:txBody>
          <a:bodyPr/>
          <a:lstStyle/>
          <a:p>
            <a:pPr algn="ctr"/>
            <a:r>
              <a:rPr lang="en-US" sz="2800" b="1" dirty="0"/>
              <a:t>LASTPAY SETUP</a:t>
            </a:r>
          </a:p>
          <a:p>
            <a:endParaRPr lang="en-US" sz="2800" b="1" dirty="0"/>
          </a:p>
          <a:p>
            <a:r>
              <a:rPr lang="en-US" dirty="0"/>
              <a:t>TIP AP ADD-ON SYSTEM &gt; TIP LASTPAY SYSTEM &amp; OTHER &gt; SETUP-ACCOUNTING CHARGING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3186"/>
            <a:ext cx="9144000" cy="38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54502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brand">
      <a:dk1>
        <a:srgbClr val="000000"/>
      </a:dk1>
      <a:lt1>
        <a:srgbClr val="FFFFFF"/>
      </a:lt1>
      <a:dk2>
        <a:srgbClr val="7F7F7F"/>
      </a:dk2>
      <a:lt2>
        <a:srgbClr val="E5E5E5"/>
      </a:lt2>
      <a:accent1>
        <a:srgbClr val="0064D2"/>
      </a:accent1>
      <a:accent2>
        <a:srgbClr val="64AFE1"/>
      </a:accent2>
      <a:accent3>
        <a:srgbClr val="A0A0A5"/>
      </a:accent3>
      <a:accent4>
        <a:srgbClr val="644080"/>
      </a:accent4>
      <a:accent5>
        <a:srgbClr val="CECED0"/>
      </a:accent5>
      <a:accent6>
        <a:srgbClr val="FA9628"/>
      </a:accent6>
      <a:hlink>
        <a:srgbClr val="E61E1E"/>
      </a:hlink>
      <a:folHlink>
        <a:srgbClr val="FA9628"/>
      </a:folHlink>
    </a:clrScheme>
    <a:fontScheme name="Segoe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80824_PPT_Template_4x3_EN.pptx" id="{A5931476-291D-4099-8816-DD0D01C4A52A}" vid="{5E94C5B7-7AF5-4E08-BDAD-7C26A55E1D2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5E0339CC5293469C3380039EA4B136" ma:contentTypeVersion="15" ma:contentTypeDescription="Create a new document." ma:contentTypeScope="" ma:versionID="a3fa33c3e0cda9daf88f688379125763">
  <xsd:schema xmlns:xsd="http://www.w3.org/2001/XMLSchema" xmlns:xs="http://www.w3.org/2001/XMLSchema" xmlns:p="http://schemas.microsoft.com/office/2006/metadata/properties" xmlns:ns2="9487b6d3-1a98-44c9-a273-72c108ae512d" xmlns:ns3="8edf58f4-0b40-4f4f-8a55-4bf7b2731c70" targetNamespace="http://schemas.microsoft.com/office/2006/metadata/properties" ma:root="true" ma:fieldsID="c5372bd56ce829fd3658ceafa373b3de" ns2:_="" ns3:_="">
    <xsd:import namespace="9487b6d3-1a98-44c9-a273-72c108ae512d"/>
    <xsd:import namespace="8edf58f4-0b40-4f4f-8a55-4bf7b2731c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87b6d3-1a98-44c9-a273-72c108ae51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df58f4-0b40-4f4f-8a55-4bf7b2731c7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1365AB-ADB4-4577-9726-391EBC81DC62}"/>
</file>

<file path=customXml/itemProps2.xml><?xml version="1.0" encoding="utf-8"?>
<ds:datastoreItem xmlns:ds="http://schemas.openxmlformats.org/officeDocument/2006/customXml" ds:itemID="{93F89B3B-2CC5-4D6A-ABFA-F3CFE77355BF}">
  <ds:schemaRefs>
    <ds:schemaRef ds:uri="http://purl.org/dc/dcmitype/"/>
    <ds:schemaRef ds:uri="http://schemas.microsoft.com/office/infopath/2007/PartnerControls"/>
    <ds:schemaRef ds:uri="8edf58f4-0b40-4f4f-8a55-4bf7b2731c70"/>
    <ds:schemaRef ds:uri="http://purl.org/dc/terms/"/>
    <ds:schemaRef ds:uri="http://schemas.microsoft.com/office/2006/documentManagement/types"/>
    <ds:schemaRef ds:uri="http://schemas.microsoft.com/office/2006/metadata/properties"/>
    <ds:schemaRef ds:uri="9487b6d3-1a98-44c9-a273-72c108ae512d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FF20CC2-5BCF-4F59-ABAC-17B699C92D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180924_PPT_Template_4x3_EN</Template>
  <TotalTime>0</TotalTime>
  <Words>286</Words>
  <Application>Microsoft Office PowerPoint</Application>
  <PresentationFormat>On-screen Show (4:3)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</vt:lpstr>
      <vt:lpstr>テーマ1</vt:lpstr>
      <vt:lpstr>Oracle Financials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2018-08-24T12:43:57Z</dcterms:created>
  <dcterms:modified xsi:type="dcterms:W3CDTF">2023-09-07T02:48:24Z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0x010100AC5E0339CC5293469C3380039EA4B136</vt:lpwstr>
  </property>
</Properties>
</file>