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20"/>
  </p:notesMasterIdLst>
  <p:handoutMasterIdLst>
    <p:handoutMasterId r:id="rId21"/>
  </p:handoutMasterIdLst>
  <p:sldIdLst>
    <p:sldId id="964" r:id="rId2"/>
    <p:sldId id="955" r:id="rId3"/>
    <p:sldId id="968" r:id="rId4"/>
    <p:sldId id="981" r:id="rId5"/>
    <p:sldId id="970" r:id="rId6"/>
    <p:sldId id="985" r:id="rId7"/>
    <p:sldId id="986" r:id="rId8"/>
    <p:sldId id="971" r:id="rId9"/>
    <p:sldId id="769" r:id="rId10"/>
    <p:sldId id="992" r:id="rId11"/>
    <p:sldId id="987" r:id="rId12"/>
    <p:sldId id="988" r:id="rId13"/>
    <p:sldId id="990" r:id="rId14"/>
    <p:sldId id="993" r:id="rId15"/>
    <p:sldId id="994" r:id="rId16"/>
    <p:sldId id="995" r:id="rId17"/>
    <p:sldId id="989" r:id="rId18"/>
    <p:sldId id="984" r:id="rId19"/>
  </p:sldIdLst>
  <p:sldSz cx="9144000" cy="6858000" type="screen4x3"/>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E1E"/>
    <a:srgbClr val="644080"/>
    <a:srgbClr val="916E0F"/>
    <a:srgbClr val="505054"/>
    <a:srgbClr val="265C80"/>
    <a:srgbClr val="007580"/>
    <a:srgbClr val="B94B00"/>
    <a:srgbClr val="AF8CC8"/>
    <a:srgbClr val="FAD737"/>
    <a:srgbClr val="A0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24" autoAdjust="0"/>
  </p:normalViewPr>
  <p:slideViewPr>
    <p:cSldViewPr snapToGrid="0">
      <p:cViewPr>
        <p:scale>
          <a:sx n="100" d="100"/>
          <a:sy n="100" d="100"/>
        </p:scale>
        <p:origin x="1896" y="426"/>
      </p:cViewPr>
      <p:guideLst>
        <p:guide orient="horz" pos="2160"/>
        <p:guide pos="2880"/>
      </p:guideLst>
    </p:cSldViewPr>
  </p:slideViewPr>
  <p:outlineViewPr>
    <p:cViewPr>
      <p:scale>
        <a:sx n="33" d="100"/>
        <a:sy n="33" d="100"/>
      </p:scale>
      <p:origin x="0" y="-1842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88" d="100"/>
          <a:sy n="88" d="100"/>
        </p:scale>
        <p:origin x="27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4" y="0"/>
            <a:ext cx="2946347" cy="498215"/>
          </a:xfrm>
          <a:prstGeom prst="rect">
            <a:avLst/>
          </a:prstGeom>
        </p:spPr>
        <p:txBody>
          <a:bodyPr vert="horz" lIns="91424" tIns="45712" rIns="91424" bIns="45712" rtlCol="0"/>
          <a:lstStyle>
            <a:lvl1pPr algn="r">
              <a:defRPr sz="1200"/>
            </a:lvl1pPr>
          </a:lstStyle>
          <a:p>
            <a:fld id="{7CFB3149-E8DE-4273-B7FB-EDFEB61AC35F}" type="datetimeFigureOut">
              <a:rPr kumimoji="1" lang="ja-JP" altLang="en-US" smtClean="0"/>
              <a:t>2023/8/4</a:t>
            </a:fld>
            <a:endParaRPr kumimoji="1" lang="ja-JP" altLang="en-US"/>
          </a:p>
        </p:txBody>
      </p:sp>
      <p:sp>
        <p:nvSpPr>
          <p:cNvPr id="4" name="フッター プレースホルダー 3"/>
          <p:cNvSpPr>
            <a:spLocks noGrp="1"/>
          </p:cNvSpPr>
          <p:nvPr>
            <p:ph type="ftr" sz="quarter" idx="2"/>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4" y="9431600"/>
            <a:ext cx="2946347" cy="498214"/>
          </a:xfrm>
          <a:prstGeom prst="rect">
            <a:avLst/>
          </a:prstGeom>
        </p:spPr>
        <p:txBody>
          <a:bodyPr vert="horz" lIns="91424" tIns="45712" rIns="91424" bIns="45712"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4" y="0"/>
            <a:ext cx="2946347" cy="498215"/>
          </a:xfrm>
          <a:prstGeom prst="rect">
            <a:avLst/>
          </a:prstGeom>
        </p:spPr>
        <p:txBody>
          <a:bodyPr vert="horz" lIns="91424" tIns="45712" rIns="91424" bIns="45712" rtlCol="0"/>
          <a:lstStyle>
            <a:lvl1pPr algn="r">
              <a:defRPr sz="1200"/>
            </a:lvl1pPr>
          </a:lstStyle>
          <a:p>
            <a:fld id="{D9F6548A-C6CF-4C6A-8E66-898AA5274F21}" type="datetimeFigureOut">
              <a:rPr kumimoji="1" lang="ja-JP" altLang="en-US" smtClean="0"/>
              <a:t>2023/8/4</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24" tIns="45712" rIns="91424" bIns="45712"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24" tIns="45712" rIns="91424"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4" y="9431600"/>
            <a:ext cx="2946347" cy="498214"/>
          </a:xfrm>
          <a:prstGeom prst="rect">
            <a:avLst/>
          </a:prstGeom>
        </p:spPr>
        <p:txBody>
          <a:bodyPr vert="horz" lIns="91424" tIns="45712" rIns="91424" bIns="45712"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3562744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6" name="テキスト プレースホルダー 24"/>
          <p:cNvSpPr>
            <a:spLocks noGrp="1"/>
          </p:cNvSpPr>
          <p:nvPr>
            <p:ph type="body" sz="quarter" idx="12" hasCustomPrompt="1"/>
          </p:nvPr>
        </p:nvSpPr>
        <p:spPr bwMode="auto">
          <a:xfrm>
            <a:off x="468313" y="2615165"/>
            <a:ext cx="5462899"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400" smtClean="0">
                <a:latin typeface="+mj-lt"/>
                <a:ea typeface="+mn-ea"/>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7" name="タイトル 4"/>
          <p:cNvSpPr>
            <a:spLocks noGrp="1"/>
          </p:cNvSpPr>
          <p:nvPr>
            <p:ph type="title" hasCustomPrompt="1"/>
          </p:nvPr>
        </p:nvSpPr>
        <p:spPr>
          <a:xfrm>
            <a:off x="468313" y="3024000"/>
            <a:ext cx="5462898"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sp>
        <p:nvSpPr>
          <p:cNvPr id="12" name="テキスト プレースホルダー 33"/>
          <p:cNvSpPr>
            <a:spLocks noGrp="1"/>
          </p:cNvSpPr>
          <p:nvPr>
            <p:ph type="body" sz="quarter" idx="16" hasCustomPrompt="1"/>
          </p:nvPr>
        </p:nvSpPr>
        <p:spPr bwMode="auto">
          <a:xfrm>
            <a:off x="-1" y="565200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23546" y="0"/>
            <a:ext cx="3020454" cy="6858000"/>
          </a:xfrm>
          <a:prstGeom prst="rect">
            <a:avLst/>
          </a:prstGeom>
        </p:spPr>
      </p:pic>
      <p:sp>
        <p:nvSpPr>
          <p:cNvPr id="10" name="フッター プレースホルダー 3"/>
          <p:cNvSpPr txBox="1">
            <a:spLocks/>
          </p:cNvSpPr>
          <p:nvPr userDrawn="1"/>
        </p:nvSpPr>
        <p:spPr bwMode="auto">
          <a:xfrm>
            <a:off x="6651789" y="659714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39288832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42330"/>
            <a:ext cx="2327275" cy="407859"/>
          </a:xfrm>
          <a:prstGeom prst="rect">
            <a:avLst/>
          </a:prstGeom>
        </p:spPr>
        <p:txBody>
          <a:bodyPr lIns="0" anchor="ctr" anchorCtr="0"/>
          <a:lstStyle>
            <a:lvl1pPr>
              <a:lnSpc>
                <a:spcPct val="100000"/>
              </a:lnSpc>
              <a:defRPr sz="2000">
                <a:latin typeface="+mj-lt"/>
                <a:ea typeface="Toshiba Sans CN Regular" panose="020B0500000000000000" pitchFamily="34" charset="-128"/>
              </a:defRPr>
            </a:lvl1pPr>
          </a:lstStyle>
          <a:p>
            <a:pPr lvl="0"/>
            <a:r>
              <a:rPr kumimoji="1" lang="en-US" altLang="ja-JP" dirty="0"/>
              <a:t>To ABCDE</a:t>
            </a:r>
            <a:endParaRPr kumimoji="1" lang="ja-JP" altLang="en-US" dirty="0"/>
          </a:p>
        </p:txBody>
      </p:sp>
      <p:sp>
        <p:nvSpPr>
          <p:cNvPr id="16" name="テキスト プレースホルダー 24"/>
          <p:cNvSpPr>
            <a:spLocks noGrp="1"/>
          </p:cNvSpPr>
          <p:nvPr>
            <p:ph type="body" sz="quarter" idx="12" hasCustomPrompt="1"/>
          </p:nvPr>
        </p:nvSpPr>
        <p:spPr bwMode="auto">
          <a:xfrm>
            <a:off x="468000" y="2615165"/>
            <a:ext cx="7408573" cy="365577"/>
          </a:xfrm>
          <a:prstGeom prst="rect">
            <a:avLst/>
          </a:prstGeom>
        </p:spPr>
        <p:txBody>
          <a:bodyPr vert="horz" wrap="none" lIns="0" tIns="0" rIns="108000" bIns="0" rtlCol="0" anchor="b" anchorCtr="0">
            <a:noAutofit/>
          </a:bodyPr>
          <a:lstStyle>
            <a:lvl1pPr marL="0" indent="0">
              <a:lnSpc>
                <a:spcPct val="100000"/>
              </a:lnSpc>
              <a:spcBef>
                <a:spcPts val="0"/>
              </a:spcBef>
              <a:defRPr lang="ja-JP" altLang="en-US" sz="2400" smtClean="0">
                <a:latin typeface="+mj-lt"/>
                <a:ea typeface="Toshiba Sans CN Regular" panose="020B0500000000000000" pitchFamily="34" charset="-128"/>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9" name="タイトル 4"/>
          <p:cNvSpPr>
            <a:spLocks noGrp="1"/>
          </p:cNvSpPr>
          <p:nvPr>
            <p:ph type="title" hasCustomPrompt="1"/>
          </p:nvPr>
        </p:nvSpPr>
        <p:spPr>
          <a:xfrm>
            <a:off x="468000" y="3024000"/>
            <a:ext cx="7408572"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Toshiba Sans CN Medium" panose="020B0600000000000000" pitchFamily="34" charset="-128"/>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21" name="図 20">
            <a:extLst>
              <a:ext uri="{FF2B5EF4-FFF2-40B4-BE49-F238E27FC236}">
                <a16:creationId xmlns:a16="http://schemas.microsoft.com/office/drawing/2014/main"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5999" y="0"/>
            <a:ext cx="3048001" cy="6858000"/>
          </a:xfrm>
          <a:prstGeom prst="rect">
            <a:avLst/>
          </a:prstGeom>
        </p:spPr>
      </p:pic>
      <p:sp>
        <p:nvSpPr>
          <p:cNvPr id="11" name="テキスト プレースホルダー 33"/>
          <p:cNvSpPr>
            <a:spLocks noGrp="1"/>
          </p:cNvSpPr>
          <p:nvPr>
            <p:ph type="body" sz="quarter" idx="16" hasCustomPrompt="1"/>
          </p:nvPr>
        </p:nvSpPr>
        <p:spPr bwMode="auto">
          <a:xfrm>
            <a:off x="-1" y="5760000"/>
            <a:ext cx="5301206"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12" name="図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sp>
        <p:nvSpPr>
          <p:cNvPr id="10" name="テキスト プレースホルダー 33"/>
          <p:cNvSpPr>
            <a:spLocks noGrp="1"/>
          </p:cNvSpPr>
          <p:nvPr>
            <p:ph type="body" sz="quarter" idx="18" hasCustomPrompt="1"/>
          </p:nvPr>
        </p:nvSpPr>
        <p:spPr bwMode="auto">
          <a:xfrm>
            <a:off x="0" y="5595907"/>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3" name="フッター プレースホルダー 3"/>
          <p:cNvSpPr txBox="1">
            <a:spLocks/>
          </p:cNvSpPr>
          <p:nvPr userDrawn="1"/>
        </p:nvSpPr>
        <p:spPr bwMode="auto">
          <a:xfrm>
            <a:off x="6651790" y="6541047"/>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4107034791"/>
      </p:ext>
    </p:extLst>
  </p:cSld>
  <p:clrMapOvr>
    <a:masterClrMapping/>
  </p:clrMapOvr>
  <p:hf sldNum="0"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7"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25"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テキスト プレースホルダー 33"/>
          <p:cNvSpPr>
            <a:spLocks noGrp="1"/>
          </p:cNvSpPr>
          <p:nvPr>
            <p:ph type="body" sz="quarter" idx="16" hasCustomPrompt="1"/>
          </p:nvPr>
        </p:nvSpPr>
        <p:spPr bwMode="auto">
          <a:xfrm>
            <a:off x="-226406" y="5604664"/>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2" name="フッター プレースホルダー 3"/>
          <p:cNvSpPr txBox="1">
            <a:spLocks/>
          </p:cNvSpPr>
          <p:nvPr userDrawn="1"/>
        </p:nvSpPr>
        <p:spPr bwMode="auto">
          <a:xfrm>
            <a:off x="6425384" y="6549804"/>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15134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2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 </a:t>
            </a:r>
            <a:endParaRPr kumimoji="1" lang="ja-JP" altLang="en-US" dirty="0"/>
          </a:p>
        </p:txBody>
      </p:sp>
      <p:sp>
        <p:nvSpPr>
          <p:cNvPr id="1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テキスト プレースホルダー 33"/>
          <p:cNvSpPr>
            <a:spLocks noGrp="1"/>
          </p:cNvSpPr>
          <p:nvPr>
            <p:ph type="body" sz="quarter" idx="16" hasCustomPrompt="1"/>
          </p:nvPr>
        </p:nvSpPr>
        <p:spPr bwMode="auto">
          <a:xfrm>
            <a:off x="-264506" y="5597116"/>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3" name="フッター プレースホルダー 3"/>
          <p:cNvSpPr txBox="1">
            <a:spLocks/>
          </p:cNvSpPr>
          <p:nvPr userDrawn="1"/>
        </p:nvSpPr>
        <p:spPr bwMode="auto">
          <a:xfrm>
            <a:off x="6387284" y="6542256"/>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75894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stretch>
            <a:fillRect/>
          </a:stretch>
        </p:blipFill>
        <p:spPr>
          <a:xfrm>
            <a:off x="0" y="2689"/>
            <a:ext cx="9144000" cy="742177"/>
          </a:xfrm>
          <a:prstGeom prst="rect">
            <a:avLst/>
          </a:prstGeom>
        </p:spPr>
      </p:pic>
      <p:sp>
        <p:nvSpPr>
          <p:cNvPr id="1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lnSpc>
                <a:spcPct val="100000"/>
              </a:lnSpc>
              <a:spcBef>
                <a:spcPts val="0"/>
              </a:spcBef>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9"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8" name="テキスト プレースホルダー 33"/>
          <p:cNvSpPr>
            <a:spLocks noGrp="1"/>
          </p:cNvSpPr>
          <p:nvPr>
            <p:ph type="body" sz="quarter" idx="16" hasCustomPrompt="1"/>
          </p:nvPr>
        </p:nvSpPr>
        <p:spPr bwMode="auto">
          <a:xfrm>
            <a:off x="-226406" y="5604664"/>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2" name="フッター プレースホルダー 3"/>
          <p:cNvSpPr txBox="1">
            <a:spLocks/>
          </p:cNvSpPr>
          <p:nvPr userDrawn="1"/>
        </p:nvSpPr>
        <p:spPr bwMode="auto">
          <a:xfrm>
            <a:off x="6425384" y="6549804"/>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1085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5" name="テキスト プレースホルダー 33"/>
          <p:cNvSpPr>
            <a:spLocks noGrp="1"/>
          </p:cNvSpPr>
          <p:nvPr>
            <p:ph type="body" sz="quarter" idx="16" hasCustomPrompt="1"/>
          </p:nvPr>
        </p:nvSpPr>
        <p:spPr bwMode="auto">
          <a:xfrm>
            <a:off x="-254001" y="560619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7" name="フッター プレースホルダー 3"/>
          <p:cNvSpPr txBox="1">
            <a:spLocks/>
          </p:cNvSpPr>
          <p:nvPr userDrawn="1"/>
        </p:nvSpPr>
        <p:spPr bwMode="auto">
          <a:xfrm>
            <a:off x="6397789" y="655133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344595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a:xfrm>
            <a:off x="468313" y="3003740"/>
            <a:ext cx="5488301" cy="540000"/>
          </a:xfrm>
          <a:prstGeom prst="rect">
            <a:avLst/>
          </a:prstGeom>
        </p:spPr>
        <p:txBody>
          <a:bodyPr vert="horz" wrap="square" lIns="0" tIns="0" rIns="0" bIns="0" rtlCol="0" anchor="ctr" anchorCtr="0">
            <a:noAutofit/>
          </a:bodyPr>
          <a:lstStyle>
            <a:lvl1pPr>
              <a:lnSpc>
                <a:spcPct val="100000"/>
              </a:lnSpc>
              <a:defRPr lang="ja-JP" altLang="en-US" sz="3600" b="0"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1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0" name="テキスト プレースホルダー 33"/>
          <p:cNvSpPr>
            <a:spLocks noGrp="1"/>
          </p:cNvSpPr>
          <p:nvPr>
            <p:ph type="body" sz="quarter" idx="16" hasCustomPrompt="1"/>
          </p:nvPr>
        </p:nvSpPr>
        <p:spPr bwMode="auto">
          <a:xfrm>
            <a:off x="-280693" y="5611458"/>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1" name="フッター プレースホルダー 3"/>
          <p:cNvSpPr txBox="1">
            <a:spLocks/>
          </p:cNvSpPr>
          <p:nvPr userDrawn="1"/>
        </p:nvSpPr>
        <p:spPr bwMode="auto">
          <a:xfrm>
            <a:off x="6371097" y="6556598"/>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33793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hasCustomPrompt="1"/>
          </p:nvPr>
        </p:nvSpPr>
        <p:spPr>
          <a:xfrm>
            <a:off x="468313" y="2928420"/>
            <a:ext cx="8207375" cy="692985"/>
          </a:xfrm>
          <a:prstGeom prst="rect">
            <a:avLst/>
          </a:prstGeom>
        </p:spPr>
        <p:txBody>
          <a:bodyPr anchor="ctr" anchorCtr="0"/>
          <a:lstStyle>
            <a:lvl1pPr algn="ctr">
              <a:lnSpc>
                <a:spcPct val="100000"/>
              </a:lnSpc>
              <a:spcBef>
                <a:spcPts val="0"/>
              </a:spcBef>
              <a:defRPr sz="3600">
                <a:solidFill>
                  <a:schemeClr val="tx1"/>
                </a:solidFill>
                <a:latin typeface="+mn-lt"/>
                <a:ea typeface="+mn-ea"/>
              </a:defRPr>
            </a:lvl1pPr>
          </a:lstStyle>
          <a:p>
            <a:pPr marL="10658" lvl="0" defTabSz="914228">
              <a:tabLst>
                <a:tab pos="1610933" algn="l"/>
              </a:tabLst>
            </a:pPr>
            <a:r>
              <a:rPr lang="en-US" altLang="ja-JP" dirty="0"/>
              <a:t>Format for master text</a:t>
            </a:r>
            <a:endParaRPr kumimoji="1" lang="ja-JP" altLang="en-US" dirty="0"/>
          </a:p>
        </p:txBody>
      </p:sp>
      <p:sp>
        <p:nvSpPr>
          <p:cNvPr id="5"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6" name="テキスト プレースホルダー 33"/>
          <p:cNvSpPr>
            <a:spLocks noGrp="1"/>
          </p:cNvSpPr>
          <p:nvPr>
            <p:ph type="body" sz="quarter" idx="16" hasCustomPrompt="1"/>
          </p:nvPr>
        </p:nvSpPr>
        <p:spPr bwMode="auto">
          <a:xfrm>
            <a:off x="-252118" y="560619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8" name="フッター プレースホルダー 3"/>
          <p:cNvSpPr txBox="1">
            <a:spLocks/>
          </p:cNvSpPr>
          <p:nvPr userDrawn="1"/>
        </p:nvSpPr>
        <p:spPr bwMode="auto">
          <a:xfrm>
            <a:off x="6399672" y="655133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01417144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xfrm>
            <a:off x="1357313" y="6477000"/>
            <a:ext cx="1322387" cy="303213"/>
          </a:xfrm>
          <a:prstGeom prst="rect">
            <a:avLst/>
          </a:prstGeom>
        </p:spPr>
        <p:txBody>
          <a:bodyPr/>
          <a:lstStyle>
            <a:lvl1pPr>
              <a:defRPr>
                <a:ea typeface="ＭＳ Ｐゴシック" pitchFamily="50" charset="-128"/>
              </a:defRPr>
            </a:lvl1pPr>
          </a:lstStyle>
          <a:p>
            <a:pPr>
              <a:lnSpc>
                <a:spcPct val="100000"/>
              </a:lnSpc>
              <a:spcBef>
                <a:spcPct val="0"/>
              </a:spcBef>
              <a:buFontTx/>
              <a:buNone/>
              <a:defRPr/>
            </a:pPr>
            <a:r>
              <a:rPr kumimoji="1" lang="en-US" altLang="ja-JP" sz="1400" dirty="0">
                <a:solidFill>
                  <a:srgbClr val="000000"/>
                </a:solidFill>
                <a:latin typeface="Arial" charset="0"/>
              </a:rPr>
              <a:t>00 Month 0000 (edit in View &gt; Header and Footer)</a:t>
            </a:r>
          </a:p>
        </p:txBody>
      </p:sp>
    </p:spTree>
    <p:extLst>
      <p:ext uri="{BB962C8B-B14F-4D97-AF65-F5344CB8AC3E}">
        <p14:creationId xmlns:p14="http://schemas.microsoft.com/office/powerpoint/2010/main" val="229529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49" r:id="rId1"/>
    <p:sldLayoutId id="2147483831" r:id="rId2"/>
    <p:sldLayoutId id="2147483837" r:id="rId3"/>
    <p:sldLayoutId id="2147483838" r:id="rId4"/>
    <p:sldLayoutId id="2147483835" r:id="rId5"/>
    <p:sldLayoutId id="2147483850" r:id="rId6"/>
    <p:sldLayoutId id="2147483845" r:id="rId7"/>
    <p:sldLayoutId id="2147483844" r:id="rId8"/>
    <p:sldLayoutId id="2147483851"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5ACBF0"/>
          </p15:clr>
        </p15:guide>
        <p15:guide id="1" pos="2880">
          <p15:clr>
            <a:srgbClr val="5ACBF0"/>
          </p15:clr>
        </p15:guide>
        <p15:guide id="4" orient="horz" pos="4042" userDrawn="1">
          <p15:clr>
            <a:srgbClr val="5ACBF0"/>
          </p15:clr>
        </p15:guide>
        <p15:guide id="5" orient="horz" pos="459" userDrawn="1">
          <p15:clr>
            <a:srgbClr val="5ACBF0"/>
          </p15:clr>
        </p15:guide>
        <p15:guide id="8" pos="5465" userDrawn="1">
          <p15:clr>
            <a:srgbClr val="5ACBF0"/>
          </p15:clr>
        </p15:guide>
        <p15:guide id="9" pos="295"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9.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2822295"/>
            <a:ext cx="5462898" cy="540000"/>
          </a:xfrm>
          <a:prstGeom prst="rect">
            <a:avLst/>
          </a:prstGeom>
        </p:spPr>
        <p:txBody>
          <a:bodyPr lIns="0"/>
          <a:lstStyle/>
          <a:p>
            <a:r>
              <a:rPr lang="en-US" altLang="ja-JP" sz="4400" dirty="0"/>
              <a:t>Oracle Financials</a:t>
            </a:r>
            <a:endParaRPr kumimoji="1" lang="ja-JP" altLang="en-US" sz="4400" dirty="0"/>
          </a:p>
        </p:txBody>
      </p:sp>
      <p:sp>
        <p:nvSpPr>
          <p:cNvPr id="9" name="テキスト プレースホルダー 33"/>
          <p:cNvSpPr>
            <a:spLocks noGrp="1"/>
          </p:cNvSpPr>
          <p:nvPr>
            <p:ph type="body" sz="quarter" idx="16"/>
          </p:nvPr>
        </p:nvSpPr>
        <p:spPr bwMode="auto">
          <a:xfrm>
            <a:off x="0" y="5420417"/>
            <a:ext cx="5283844" cy="1437583"/>
          </a:xfrm>
          <a:prstGeom prst="rect">
            <a:avLst/>
          </a:prstGeom>
        </p:spPr>
        <p:txBody>
          <a:bodyPr wrap="square" lIns="468000" tIns="0" rIns="0" bIns="936000" anchor="b" anchorCtr="0">
            <a:spAutoFit/>
          </a:bodyPr>
          <a:lstStyle>
            <a:lvl1pPr marL="0" indent="0" fontAlgn="auto">
              <a:lnSpc>
                <a:spcPct val="100000"/>
              </a:lnSpc>
              <a:spcBef>
                <a:spcPts val="0"/>
              </a:spcBef>
              <a:spcAft>
                <a:spcPts val="600"/>
              </a:spcAft>
              <a:buFont typeface="Arial" charset="0"/>
              <a:buNone/>
              <a:defRPr sz="1600">
                <a:latin typeface="Toshiba Sans Medium" panose="020B0603030403020204" pitchFamily="34" charset="0"/>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spcAft>
                <a:spcPts val="0"/>
              </a:spcAft>
            </a:pPr>
            <a:r>
              <a:rPr lang="en-US" altLang="ja-JP" dirty="0">
                <a:latin typeface="+mn-lt"/>
              </a:rPr>
              <a:t>Toshiba Information Equipment </a:t>
            </a:r>
            <a:r>
              <a:rPr lang="en-US" altLang="ja-JP" dirty="0" err="1">
                <a:latin typeface="+mn-lt"/>
              </a:rPr>
              <a:t>Phils</a:t>
            </a:r>
            <a:r>
              <a:rPr lang="en-US" altLang="ja-JP" dirty="0">
                <a:latin typeface="+mn-lt"/>
              </a:rPr>
              <a:t>.,Inc. </a:t>
            </a:r>
          </a:p>
          <a:p>
            <a:pPr>
              <a:spcAft>
                <a:spcPts val="0"/>
              </a:spcAft>
            </a:pPr>
            <a:r>
              <a:rPr lang="en-US" altLang="ja-JP" dirty="0">
                <a:latin typeface="+mn-lt"/>
              </a:rPr>
              <a:t>2023.07.24</a:t>
            </a:r>
          </a:p>
        </p:txBody>
      </p:sp>
      <p:graphicFrame>
        <p:nvGraphicFramePr>
          <p:cNvPr id="6" name="表 7">
            <a:extLst>
              <a:ext uri="{FF2B5EF4-FFF2-40B4-BE49-F238E27FC236}">
                <a16:creationId xmlns:a16="http://schemas.microsoft.com/office/drawing/2014/main" id="{60B4F7F2-33AF-4FAF-A113-3FE55D824615}"/>
              </a:ext>
            </a:extLst>
          </p:cNvPr>
          <p:cNvGraphicFramePr>
            <a:graphicFrameLocks noGrp="1"/>
          </p:cNvGraphicFramePr>
          <p:nvPr/>
        </p:nvGraphicFramePr>
        <p:xfrm>
          <a:off x="468313" y="6060537"/>
          <a:ext cx="3386370" cy="491810"/>
        </p:xfrm>
        <a:graphic>
          <a:graphicData uri="http://schemas.openxmlformats.org/drawingml/2006/table">
            <a:tbl>
              <a:tblPr/>
              <a:tblGrid>
                <a:gridCol w="1922172">
                  <a:extLst>
                    <a:ext uri="{9D8B030D-6E8A-4147-A177-3AD203B41FA5}">
                      <a16:colId xmlns:a16="http://schemas.microsoft.com/office/drawing/2014/main" val="692516935"/>
                    </a:ext>
                  </a:extLst>
                </a:gridCol>
                <a:gridCol w="1464198">
                  <a:extLst>
                    <a:ext uri="{9D8B030D-6E8A-4147-A177-3AD203B41FA5}">
                      <a16:colId xmlns:a16="http://schemas.microsoft.com/office/drawing/2014/main" val="20001"/>
                    </a:ext>
                  </a:extLst>
                </a:gridCol>
              </a:tblGrid>
              <a:tr h="2459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mn-ea"/>
                          <a:ea typeface="+mn-ea"/>
                          <a:cs typeface="Segoe UI" pitchFamily="34" charset="0"/>
                        </a:rPr>
                        <a:t>Scope of Disclosure</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cap="none" normalizeH="0" baseline="0" dirty="0">
                          <a:ln>
                            <a:noFill/>
                          </a:ln>
                          <a:solidFill>
                            <a:schemeClr val="tx1"/>
                          </a:solidFill>
                          <a:effectLst/>
                          <a:latin typeface="+mn-ea"/>
                          <a:ea typeface="+mn-ea"/>
                          <a:cs typeface="Meiryo UI" pitchFamily="50" charset="-128"/>
                        </a:rPr>
                        <a:t>within TIP only</a:t>
                      </a:r>
                      <a:endParaRPr kumimoji="0" lang="ja-JP" altLang="en-US" sz="900" b="0" i="0" u="none" strike="noStrike" cap="none" normalizeH="0" baseline="0" dirty="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45905">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1" lang="en-US" altLang="ja-JP" sz="900" b="0" i="0" u="none" strike="noStrike" cap="none" normalizeH="0" baseline="0" dirty="0">
                          <a:ln>
                            <a:noFill/>
                          </a:ln>
                          <a:solidFill>
                            <a:schemeClr val="tx1"/>
                          </a:solidFill>
                          <a:effectLst/>
                          <a:latin typeface="+mn-ea"/>
                          <a:ea typeface="+mn-ea"/>
                          <a:cs typeface="Segoe UI" pitchFamily="34" charset="0"/>
                        </a:rPr>
                        <a:t>Head of Information Owner Section</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altLang="ja-JP" sz="900" b="0" i="0" u="none" strike="noStrike" cap="none" normalizeH="0" baseline="0" dirty="0">
                          <a:ln>
                            <a:noFill/>
                          </a:ln>
                          <a:solidFill>
                            <a:schemeClr val="tx1"/>
                          </a:solidFill>
                          <a:effectLst/>
                          <a:latin typeface="+mn-ea"/>
                          <a:ea typeface="+mn-ea"/>
                          <a:cs typeface="Meiryo UI" pitchFamily="50" charset="-128"/>
                        </a:rPr>
                        <a:t>TIP</a:t>
                      </a:r>
                      <a:endParaRPr kumimoji="0" lang="ja-JP" altLang="en-US" sz="900" b="0" i="0" u="none" strike="noStrike" cap="none" normalizeH="0" baseline="0" dirty="0">
                        <a:ln>
                          <a:noFill/>
                        </a:ln>
                        <a:solidFill>
                          <a:schemeClr val="tx1"/>
                        </a:solidFill>
                        <a:effectLst/>
                        <a:latin typeface="+mn-ea"/>
                        <a:ea typeface="+mn-ea"/>
                        <a:cs typeface="Meiryo UI" pitchFamily="50" charset="-128"/>
                      </a:endParaRPr>
                    </a:p>
                  </a:txBody>
                  <a:tcPr marL="0" marR="0" marT="46753" marB="46753"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3" name="タイトル 1">
            <a:extLst>
              <a:ext uri="{FF2B5EF4-FFF2-40B4-BE49-F238E27FC236}">
                <a16:creationId xmlns:a16="http://schemas.microsoft.com/office/drawing/2014/main" id="{1B667C2F-962B-D195-8301-5B7B3792C833}"/>
              </a:ext>
            </a:extLst>
          </p:cNvPr>
          <p:cNvSpPr txBox="1">
            <a:spLocks/>
          </p:cNvSpPr>
          <p:nvPr/>
        </p:nvSpPr>
        <p:spPr>
          <a:xfrm>
            <a:off x="468313" y="3495706"/>
            <a:ext cx="5462898" cy="540000"/>
          </a:xfrm>
          <a:prstGeom prst="rect">
            <a:avLst/>
          </a:prstGeom>
        </p:spPr>
        <p:txBody>
          <a:bodyPr vert="horz" wrap="square" lIns="0" tIns="0" rIns="0" bIns="0" rtlCol="0" anchor="t" anchorCtr="0">
            <a:noAutofit/>
          </a:bodyPr>
          <a:lstStyle>
            <a:lvl1pPr algn="l" defTabSz="685800" rtl="0" eaLnBrk="1" latinLnBrk="0" hangingPunct="1">
              <a:lnSpc>
                <a:spcPct val="100000"/>
              </a:lnSpc>
              <a:spcBef>
                <a:spcPct val="0"/>
              </a:spcBef>
              <a:buNone/>
              <a:defRPr kumimoji="1" lang="ja-JP" altLang="en-US" sz="3600" b="1" kern="1200" smtClean="0">
                <a:solidFill>
                  <a:schemeClr val="tx1"/>
                </a:solidFill>
                <a:latin typeface="+mj-lt"/>
                <a:ea typeface="+mj-ea"/>
                <a:cs typeface="Toshiba Sans Medium" panose="020B0603030403020204" pitchFamily="34" charset="0"/>
              </a:defRPr>
            </a:lvl1pPr>
          </a:lstStyle>
          <a:p>
            <a:r>
              <a:rPr lang="en-US" altLang="ja-JP" b="0" dirty="0"/>
              <a:t>Account Receivables</a:t>
            </a:r>
            <a:endParaRPr lang="en-US" b="0" dirty="0"/>
          </a:p>
        </p:txBody>
      </p:sp>
    </p:spTree>
    <p:extLst>
      <p:ext uri="{BB962C8B-B14F-4D97-AF65-F5344CB8AC3E}">
        <p14:creationId xmlns:p14="http://schemas.microsoft.com/office/powerpoint/2010/main" val="33570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959806-7AAE-FC7C-8EBA-F05E457628AC}"/>
              </a:ext>
            </a:extLst>
          </p:cNvPr>
          <p:cNvPicPr>
            <a:picLocks noChangeAspect="1"/>
          </p:cNvPicPr>
          <p:nvPr/>
        </p:nvPicPr>
        <p:blipFill>
          <a:blip r:embed="rId2"/>
          <a:stretch>
            <a:fillRect/>
          </a:stretch>
        </p:blipFill>
        <p:spPr>
          <a:xfrm>
            <a:off x="0" y="1413623"/>
            <a:ext cx="4794471" cy="3167902"/>
          </a:xfrm>
          <a:prstGeom prst="rect">
            <a:avLst/>
          </a:prstGeom>
        </p:spPr>
      </p:pic>
      <p:pic>
        <p:nvPicPr>
          <p:cNvPr id="8" name="Picture 7">
            <a:extLst>
              <a:ext uri="{FF2B5EF4-FFF2-40B4-BE49-F238E27FC236}">
                <a16:creationId xmlns:a16="http://schemas.microsoft.com/office/drawing/2014/main" id="{DD2CFC26-4B9E-1241-A015-CF3236FA9BAF}"/>
              </a:ext>
            </a:extLst>
          </p:cNvPr>
          <p:cNvPicPr>
            <a:picLocks noChangeAspect="1"/>
          </p:cNvPicPr>
          <p:nvPr/>
        </p:nvPicPr>
        <p:blipFill>
          <a:blip r:embed="rId3"/>
          <a:stretch>
            <a:fillRect/>
          </a:stretch>
        </p:blipFill>
        <p:spPr>
          <a:xfrm>
            <a:off x="4276424" y="1413623"/>
            <a:ext cx="4867576" cy="3167902"/>
          </a:xfrm>
          <a:prstGeom prst="rect">
            <a:avLst/>
          </a:prstGeom>
        </p:spPr>
      </p:pic>
    </p:spTree>
    <p:extLst>
      <p:ext uri="{BB962C8B-B14F-4D97-AF65-F5344CB8AC3E}">
        <p14:creationId xmlns:p14="http://schemas.microsoft.com/office/powerpoint/2010/main" val="129839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499245" y="925106"/>
            <a:ext cx="8318183" cy="4515349"/>
          </a:xfrm>
        </p:spPr>
        <p:txBody>
          <a:bodyPr/>
          <a:lstStyle/>
          <a:p>
            <a:r>
              <a:rPr lang="en-US" sz="2800" b="1" i="0" u="none" strike="noStrike" dirty="0">
                <a:solidFill>
                  <a:srgbClr val="000000"/>
                </a:solidFill>
                <a:effectLst/>
                <a:latin typeface="Calibri" panose="020F0502020204030204" pitchFamily="34" charset="0"/>
              </a:rPr>
              <a:t>PROGRAM </a:t>
            </a:r>
          </a:p>
          <a:p>
            <a:endParaRPr lang="en-US" sz="2800" b="1" dirty="0"/>
          </a:p>
          <a:p>
            <a:pPr marL="342900" indent="-342900">
              <a:buFont typeface="Arial" panose="020B0604020202020204" pitchFamily="34" charset="0"/>
              <a:buChar char="•"/>
            </a:pPr>
            <a:r>
              <a:rPr lang="en-US" sz="2000" dirty="0"/>
              <a:t>xx00ifar_interface_conc_sv_tip.main_extr </a:t>
            </a:r>
            <a:r>
              <a:rPr lang="en-US" sz="2200" dirty="0"/>
              <a:t>(</a:t>
            </a:r>
            <a:r>
              <a:rPr lang="en-US" sz="2200" b="1" dirty="0"/>
              <a:t>EXTRACTION</a:t>
            </a:r>
            <a:r>
              <a:rPr lang="en-US" sz="2200" dirty="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000" dirty="0"/>
              <a:t>xx00ifar_interface_conc_sv.main_conv </a:t>
            </a:r>
            <a:r>
              <a:rPr lang="en-US" sz="2200" dirty="0"/>
              <a:t>(</a:t>
            </a:r>
            <a:r>
              <a:rPr lang="en-US" sz="2200" b="1" dirty="0"/>
              <a:t>CONVERSION)</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000" b="0" i="0" u="none" strike="noStrike" baseline="0" dirty="0">
                <a:solidFill>
                  <a:srgbClr val="000000"/>
                </a:solidFill>
                <a:highlight>
                  <a:srgbClr val="FFFFFF"/>
                </a:highlight>
              </a:rPr>
              <a:t>xx00ifcmn_func_util_sv.flatfile_creation </a:t>
            </a:r>
            <a:r>
              <a:rPr lang="en-US" sz="2200" dirty="0"/>
              <a:t>(</a:t>
            </a:r>
            <a:r>
              <a:rPr lang="en-US" sz="2200" b="1" dirty="0"/>
              <a:t>DATA FILE CREATION</a:t>
            </a:r>
            <a:r>
              <a:rPr lang="en-US" sz="2200" dirty="0"/>
              <a:t>)</a:t>
            </a:r>
            <a:endParaRPr lang="en-US" sz="2200" b="1" dirty="0"/>
          </a:p>
          <a:p>
            <a:endParaRPr lang="en-US" sz="2200" b="1" dirty="0"/>
          </a:p>
          <a:p>
            <a:pPr marL="342900" indent="-342900">
              <a:buFont typeface="Arial" panose="020B0604020202020204" pitchFamily="34" charset="0"/>
              <a:buChar char="•"/>
            </a:pPr>
            <a:r>
              <a:rPr lang="en-US" sz="2000" dirty="0"/>
              <a:t>XX00IFCMN_FTP </a:t>
            </a:r>
            <a:r>
              <a:rPr lang="en-US" sz="2200" dirty="0"/>
              <a:t>(</a:t>
            </a:r>
            <a:r>
              <a:rPr lang="en-US" sz="2200" b="1" dirty="0"/>
              <a:t>DATA FILE TRANSFER</a:t>
            </a:r>
            <a:r>
              <a:rPr lang="en-US" sz="2200" dirty="0"/>
              <a:t>)</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197948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9D908C-B0B7-8AC9-9C0D-DD8CC975755F}"/>
              </a:ext>
            </a:extLst>
          </p:cNvPr>
          <p:cNvPicPr>
            <a:picLocks noChangeAspect="1"/>
          </p:cNvPicPr>
          <p:nvPr/>
        </p:nvPicPr>
        <p:blipFill>
          <a:blip r:embed="rId2"/>
          <a:stretch>
            <a:fillRect/>
          </a:stretch>
        </p:blipFill>
        <p:spPr>
          <a:xfrm>
            <a:off x="4238302" y="3557418"/>
            <a:ext cx="4656318" cy="2930792"/>
          </a:xfrm>
          <a:prstGeom prst="rect">
            <a:avLst/>
          </a:prstGeom>
        </p:spPr>
      </p:pic>
      <p:pic>
        <p:nvPicPr>
          <p:cNvPr id="8" name="Picture 7">
            <a:extLst>
              <a:ext uri="{FF2B5EF4-FFF2-40B4-BE49-F238E27FC236}">
                <a16:creationId xmlns:a16="http://schemas.microsoft.com/office/drawing/2014/main" id="{146346B9-CA45-5D77-AF39-F30C4EB40DC7}"/>
              </a:ext>
            </a:extLst>
          </p:cNvPr>
          <p:cNvPicPr>
            <a:picLocks noChangeAspect="1"/>
          </p:cNvPicPr>
          <p:nvPr/>
        </p:nvPicPr>
        <p:blipFill>
          <a:blip r:embed="rId3"/>
          <a:stretch>
            <a:fillRect/>
          </a:stretch>
        </p:blipFill>
        <p:spPr>
          <a:xfrm>
            <a:off x="114257" y="108887"/>
            <a:ext cx="4915586" cy="3448531"/>
          </a:xfrm>
          <a:prstGeom prst="rect">
            <a:avLst/>
          </a:prstGeom>
        </p:spPr>
      </p:pic>
    </p:spTree>
    <p:extLst>
      <p:ext uri="{BB962C8B-B14F-4D97-AF65-F5344CB8AC3E}">
        <p14:creationId xmlns:p14="http://schemas.microsoft.com/office/powerpoint/2010/main" val="324756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79C4C08-0D4C-F1D6-B184-9F3AA7036FA0}"/>
              </a:ext>
            </a:extLst>
          </p:cNvPr>
          <p:cNvSpPr>
            <a:spLocks noGrp="1"/>
          </p:cNvSpPr>
          <p:nvPr>
            <p:ph type="body" sz="quarter" idx="16"/>
          </p:nvPr>
        </p:nvSpPr>
        <p:spPr>
          <a:xfrm>
            <a:off x="3044769" y="208678"/>
            <a:ext cx="3054461" cy="1867772"/>
          </a:xfrm>
        </p:spPr>
        <p:txBody>
          <a:bodyPr/>
          <a:lstStyle/>
          <a:p>
            <a:r>
              <a:rPr lang="en-US" sz="2400" b="1" dirty="0">
                <a:solidFill>
                  <a:srgbClr val="000000"/>
                </a:solidFill>
              </a:rPr>
              <a:t>AR Auto Process</a:t>
            </a:r>
            <a:endParaRPr lang="en-US" sz="2400" dirty="0"/>
          </a:p>
          <a:p>
            <a:pPr marL="342900" indent="-342900">
              <a:buFont typeface="Arial" panose="020B0604020202020204" pitchFamily="34" charset="0"/>
              <a:buChar char="•"/>
            </a:pPr>
            <a:endParaRPr lang="en-US" sz="2200" dirty="0"/>
          </a:p>
        </p:txBody>
      </p:sp>
      <p:pic>
        <p:nvPicPr>
          <p:cNvPr id="4" name="Picture 3">
            <a:extLst>
              <a:ext uri="{FF2B5EF4-FFF2-40B4-BE49-F238E27FC236}">
                <a16:creationId xmlns:a16="http://schemas.microsoft.com/office/drawing/2014/main" id="{5A466FCF-1CE5-4DE1-9200-91FB8B8D9365}"/>
              </a:ext>
            </a:extLst>
          </p:cNvPr>
          <p:cNvPicPr>
            <a:picLocks noChangeAspect="1"/>
          </p:cNvPicPr>
          <p:nvPr/>
        </p:nvPicPr>
        <p:blipFill>
          <a:blip r:embed="rId2"/>
          <a:stretch>
            <a:fillRect/>
          </a:stretch>
        </p:blipFill>
        <p:spPr>
          <a:xfrm>
            <a:off x="-1" y="1435553"/>
            <a:ext cx="9144000" cy="3986893"/>
          </a:xfrm>
          <a:prstGeom prst="rect">
            <a:avLst/>
          </a:prstGeom>
        </p:spPr>
      </p:pic>
    </p:spTree>
    <p:extLst>
      <p:ext uri="{BB962C8B-B14F-4D97-AF65-F5344CB8AC3E}">
        <p14:creationId xmlns:p14="http://schemas.microsoft.com/office/powerpoint/2010/main" val="161569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79C4C08-0D4C-F1D6-B184-9F3AA7036FA0}"/>
              </a:ext>
            </a:extLst>
          </p:cNvPr>
          <p:cNvSpPr>
            <a:spLocks noGrp="1"/>
          </p:cNvSpPr>
          <p:nvPr>
            <p:ph type="body" sz="quarter" idx="16"/>
          </p:nvPr>
        </p:nvSpPr>
        <p:spPr>
          <a:xfrm>
            <a:off x="2565372" y="0"/>
            <a:ext cx="4013256" cy="2022359"/>
          </a:xfrm>
        </p:spPr>
        <p:txBody>
          <a:bodyPr/>
          <a:lstStyle/>
          <a:p>
            <a:r>
              <a:rPr lang="en-US" sz="2400" b="1" dirty="0">
                <a:solidFill>
                  <a:srgbClr val="000000"/>
                </a:solidFill>
              </a:rPr>
              <a:t>AR Auto Process email</a:t>
            </a:r>
            <a:endParaRPr lang="en-US" sz="2400" dirty="0"/>
          </a:p>
          <a:p>
            <a:pPr marL="342900" indent="-342900">
              <a:buFont typeface="Arial" panose="020B0604020202020204" pitchFamily="34" charset="0"/>
              <a:buChar char="•"/>
            </a:pPr>
            <a:endParaRPr lang="en-US" sz="2200" dirty="0"/>
          </a:p>
        </p:txBody>
      </p:sp>
      <p:pic>
        <p:nvPicPr>
          <p:cNvPr id="5" name="Picture 4">
            <a:extLst>
              <a:ext uri="{FF2B5EF4-FFF2-40B4-BE49-F238E27FC236}">
                <a16:creationId xmlns:a16="http://schemas.microsoft.com/office/drawing/2014/main" id="{CD73BE86-CB2B-F7E4-A5D9-2AA956847E0D}"/>
              </a:ext>
            </a:extLst>
          </p:cNvPr>
          <p:cNvPicPr>
            <a:picLocks noChangeAspect="1"/>
          </p:cNvPicPr>
          <p:nvPr/>
        </p:nvPicPr>
        <p:blipFill>
          <a:blip r:embed="rId2"/>
          <a:stretch>
            <a:fillRect/>
          </a:stretch>
        </p:blipFill>
        <p:spPr>
          <a:xfrm>
            <a:off x="199415" y="1195052"/>
            <a:ext cx="8745170" cy="4810796"/>
          </a:xfrm>
          <a:prstGeom prst="rect">
            <a:avLst/>
          </a:prstGeom>
        </p:spPr>
      </p:pic>
    </p:spTree>
    <p:extLst>
      <p:ext uri="{BB962C8B-B14F-4D97-AF65-F5344CB8AC3E}">
        <p14:creationId xmlns:p14="http://schemas.microsoft.com/office/powerpoint/2010/main" val="326816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79C4C08-0D4C-F1D6-B184-9F3AA7036FA0}"/>
              </a:ext>
            </a:extLst>
          </p:cNvPr>
          <p:cNvSpPr>
            <a:spLocks noGrp="1"/>
          </p:cNvSpPr>
          <p:nvPr>
            <p:ph type="body" sz="quarter" idx="16"/>
          </p:nvPr>
        </p:nvSpPr>
        <p:spPr>
          <a:xfrm>
            <a:off x="2535222" y="0"/>
            <a:ext cx="4073554" cy="1683804"/>
          </a:xfrm>
        </p:spPr>
        <p:txBody>
          <a:bodyPr/>
          <a:lstStyle/>
          <a:p>
            <a:r>
              <a:rPr lang="en-US" sz="2400" b="1" dirty="0">
                <a:solidFill>
                  <a:srgbClr val="000000"/>
                </a:solidFill>
              </a:rPr>
              <a:t>AR Auto Process email</a:t>
            </a:r>
            <a:endParaRPr lang="en-US" sz="2400" dirty="0"/>
          </a:p>
        </p:txBody>
      </p:sp>
      <p:pic>
        <p:nvPicPr>
          <p:cNvPr id="5" name="Picture 4">
            <a:extLst>
              <a:ext uri="{FF2B5EF4-FFF2-40B4-BE49-F238E27FC236}">
                <a16:creationId xmlns:a16="http://schemas.microsoft.com/office/drawing/2014/main" id="{1D636874-6F7F-EF89-8045-E703506EC6B9}"/>
              </a:ext>
            </a:extLst>
          </p:cNvPr>
          <p:cNvPicPr>
            <a:picLocks noChangeAspect="1"/>
          </p:cNvPicPr>
          <p:nvPr/>
        </p:nvPicPr>
        <p:blipFill>
          <a:blip r:embed="rId2"/>
          <a:stretch>
            <a:fillRect/>
          </a:stretch>
        </p:blipFill>
        <p:spPr>
          <a:xfrm>
            <a:off x="75572" y="852128"/>
            <a:ext cx="8992855" cy="5153744"/>
          </a:xfrm>
          <a:prstGeom prst="rect">
            <a:avLst/>
          </a:prstGeom>
        </p:spPr>
      </p:pic>
    </p:spTree>
    <p:extLst>
      <p:ext uri="{BB962C8B-B14F-4D97-AF65-F5344CB8AC3E}">
        <p14:creationId xmlns:p14="http://schemas.microsoft.com/office/powerpoint/2010/main" val="101187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79C4C08-0D4C-F1D6-B184-9F3AA7036FA0}"/>
              </a:ext>
            </a:extLst>
          </p:cNvPr>
          <p:cNvSpPr>
            <a:spLocks noGrp="1"/>
          </p:cNvSpPr>
          <p:nvPr>
            <p:ph type="body" sz="quarter" idx="16"/>
          </p:nvPr>
        </p:nvSpPr>
        <p:spPr>
          <a:xfrm>
            <a:off x="2527272" y="271023"/>
            <a:ext cx="4089456" cy="1653027"/>
          </a:xfrm>
        </p:spPr>
        <p:txBody>
          <a:bodyPr/>
          <a:lstStyle/>
          <a:p>
            <a:r>
              <a:rPr lang="en-US" sz="2400" b="1" dirty="0">
                <a:solidFill>
                  <a:srgbClr val="000000"/>
                </a:solidFill>
              </a:rPr>
              <a:t>AR Auto Process email</a:t>
            </a:r>
            <a:endParaRPr lang="en-US" sz="2400" dirty="0"/>
          </a:p>
          <a:p>
            <a:pPr marL="342900" indent="-342900">
              <a:buFont typeface="Arial" panose="020B0604020202020204" pitchFamily="34" charset="0"/>
              <a:buChar char="•"/>
            </a:pPr>
            <a:endParaRPr lang="en-US" sz="2200" dirty="0"/>
          </a:p>
        </p:txBody>
      </p:sp>
      <p:pic>
        <p:nvPicPr>
          <p:cNvPr id="5" name="Picture 4">
            <a:extLst>
              <a:ext uri="{FF2B5EF4-FFF2-40B4-BE49-F238E27FC236}">
                <a16:creationId xmlns:a16="http://schemas.microsoft.com/office/drawing/2014/main" id="{CD0191E3-B6D6-8702-5A3B-76B84D9FD4E4}"/>
              </a:ext>
            </a:extLst>
          </p:cNvPr>
          <p:cNvPicPr>
            <a:picLocks noChangeAspect="1"/>
          </p:cNvPicPr>
          <p:nvPr/>
        </p:nvPicPr>
        <p:blipFill>
          <a:blip r:embed="rId2"/>
          <a:stretch>
            <a:fillRect/>
          </a:stretch>
        </p:blipFill>
        <p:spPr>
          <a:xfrm>
            <a:off x="94625" y="904522"/>
            <a:ext cx="8954750" cy="5048955"/>
          </a:xfrm>
          <a:prstGeom prst="rect">
            <a:avLst/>
          </a:prstGeom>
        </p:spPr>
      </p:pic>
    </p:spTree>
    <p:extLst>
      <p:ext uri="{BB962C8B-B14F-4D97-AF65-F5344CB8AC3E}">
        <p14:creationId xmlns:p14="http://schemas.microsoft.com/office/powerpoint/2010/main" val="337246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79C4C08-0D4C-F1D6-B184-9F3AA7036FA0}"/>
              </a:ext>
            </a:extLst>
          </p:cNvPr>
          <p:cNvSpPr>
            <a:spLocks noGrp="1"/>
          </p:cNvSpPr>
          <p:nvPr>
            <p:ph type="body" sz="quarter" idx="16"/>
          </p:nvPr>
        </p:nvSpPr>
        <p:spPr>
          <a:xfrm>
            <a:off x="698389" y="688501"/>
            <a:ext cx="7747222" cy="4053684"/>
          </a:xfrm>
        </p:spPr>
        <p:txBody>
          <a:bodyPr/>
          <a:lstStyle/>
          <a:p>
            <a:r>
              <a:rPr lang="en-US" sz="6000" b="1" dirty="0">
                <a:solidFill>
                  <a:srgbClr val="000000"/>
                </a:solidFill>
                <a:latin typeface="Calibri" panose="020F0502020204030204" pitchFamily="34" charset="0"/>
              </a:rPr>
              <a:t>TORICO CODE SET-UP</a:t>
            </a:r>
            <a:endParaRPr lang="en-US" sz="6000" dirty="0"/>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97186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BC25E3-8E6C-5036-B531-24C65B7EDE5A}"/>
              </a:ext>
            </a:extLst>
          </p:cNvPr>
          <p:cNvSpPr/>
          <p:nvPr/>
        </p:nvSpPr>
        <p:spPr>
          <a:xfrm>
            <a:off x="3124136" y="2644170"/>
            <a:ext cx="2895727"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END</a:t>
            </a:r>
          </a:p>
        </p:txBody>
      </p:sp>
    </p:spTree>
    <p:extLst>
      <p:ext uri="{BB962C8B-B14F-4D97-AF65-F5344CB8AC3E}">
        <p14:creationId xmlns:p14="http://schemas.microsoft.com/office/powerpoint/2010/main" val="64934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a:xfrm>
            <a:off x="239400" y="890700"/>
            <a:ext cx="8676000" cy="5402524"/>
          </a:xfrm>
        </p:spPr>
        <p:txBody>
          <a:bodyPr/>
          <a:lstStyle/>
          <a:p>
            <a:pPr marL="342900" indent="-342900">
              <a:buFont typeface="Arial" panose="020B0604020202020204" pitchFamily="34" charset="0"/>
              <a:buChar char="•"/>
            </a:pPr>
            <a:endParaRPr lang="en-US" altLang="ja-JP" sz="4400" dirty="0">
              <a:latin typeface="Segoe UI" panose="020B0502040204020203" pitchFamily="34" charset="0"/>
              <a:cs typeface="Segoe UI" panose="020B0502040204020203" pitchFamily="34" charset="0"/>
            </a:endParaRPr>
          </a:p>
          <a:p>
            <a:pPr marL="342900" indent="-342900">
              <a:lnSpc>
                <a:spcPct val="200000"/>
              </a:lnSpc>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What is AR?</a:t>
            </a:r>
          </a:p>
          <a:p>
            <a:pPr marL="342900" indent="-342900">
              <a:lnSpc>
                <a:spcPct val="200000"/>
              </a:lnSpc>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The stages in GAIA Interfacing </a:t>
            </a:r>
          </a:p>
          <a:p>
            <a:pPr marL="342900" indent="-342900">
              <a:lnSpc>
                <a:spcPct val="200000"/>
              </a:lnSpc>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AR PROCESS FLOW</a:t>
            </a:r>
          </a:p>
          <a:p>
            <a:pPr marL="342900" indent="-342900">
              <a:lnSpc>
                <a:spcPct val="200000"/>
              </a:lnSpc>
              <a:buFont typeface="Arial" panose="020B0604020202020204" pitchFamily="34" charset="0"/>
              <a:buChar char="•"/>
            </a:pPr>
            <a:r>
              <a:rPr lang="en-US" altLang="ja-JP" sz="2400" dirty="0">
                <a:latin typeface="Segoe UI" panose="020B0502040204020203" pitchFamily="34" charset="0"/>
                <a:cs typeface="Segoe UI" panose="020B0502040204020203" pitchFamily="34" charset="0"/>
              </a:rPr>
              <a:t>COMMON SETUP IN AR</a:t>
            </a:r>
          </a:p>
          <a:p>
            <a:pPr marL="342900" indent="-342900">
              <a:buFont typeface="Arial" panose="020B0604020202020204" pitchFamily="34" charset="0"/>
              <a:buChar char="•"/>
            </a:pPr>
            <a:endParaRPr lang="en-US" altLang="ja-JP" sz="4400" dirty="0">
              <a:latin typeface="Segoe UI" panose="020B0502040204020203" pitchFamily="34" charset="0"/>
              <a:cs typeface="Segoe UI" panose="020B0502040204020203" pitchFamily="34" charset="0"/>
            </a:endParaRPr>
          </a:p>
        </p:txBody>
      </p:sp>
      <p:sp>
        <p:nvSpPr>
          <p:cNvPr id="3" name="テキスト プレースホルダー 2"/>
          <p:cNvSpPr>
            <a:spLocks noGrp="1"/>
          </p:cNvSpPr>
          <p:nvPr>
            <p:ph type="body" sz="quarter" idx="10"/>
          </p:nvPr>
        </p:nvSpPr>
        <p:spPr/>
        <p:txBody>
          <a:bodyPr/>
          <a:lstStyle/>
          <a:p>
            <a:r>
              <a:rPr lang="en-US" altLang="ja-JP" sz="4000" b="1" dirty="0">
                <a:latin typeface="+mj-lt"/>
                <a:ea typeface="Toshiba Sans Medium" panose="020B0603030403020204" pitchFamily="34" charset="0"/>
              </a:rPr>
              <a:t>Account Receivable</a:t>
            </a:r>
            <a:endParaRPr lang="en-US" altLang="ja-JP" sz="1100" b="1" dirty="0">
              <a:latin typeface="+mj-lt"/>
              <a:ea typeface="Toshiba Sans Medium" panose="020B0603030403020204" pitchFamily="34" charset="0"/>
            </a:endParaRPr>
          </a:p>
        </p:txBody>
      </p:sp>
    </p:spTree>
    <p:extLst>
      <p:ext uri="{BB962C8B-B14F-4D97-AF65-F5344CB8AC3E}">
        <p14:creationId xmlns:p14="http://schemas.microsoft.com/office/powerpoint/2010/main" val="163316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28595" y="1913612"/>
            <a:ext cx="6286810" cy="3030776"/>
          </a:xfrm>
        </p:spPr>
        <p:txBody>
          <a:bodyPr/>
          <a:lstStyle/>
          <a:p>
            <a:pPr algn="ctr"/>
            <a:r>
              <a:rPr lang="en-US" sz="3200" b="1" dirty="0"/>
              <a:t>Account Receivable (AR)</a:t>
            </a:r>
          </a:p>
          <a:p>
            <a:pPr algn="ctr">
              <a:lnSpc>
                <a:spcPct val="150000"/>
              </a:lnSpc>
            </a:pPr>
            <a:r>
              <a:rPr lang="en-US" altLang="ja-JP" sz="2400" dirty="0">
                <a:latin typeface="Segoe UI" panose="020B0502040204020203" pitchFamily="34" charset="0"/>
                <a:cs typeface="Segoe UI" panose="020B0502040204020203" pitchFamily="34" charset="0"/>
              </a:rPr>
              <a:t>The proceeds of the company which is paid by the customer who has purchased its goods, services, etc.</a:t>
            </a:r>
            <a:endParaRPr lang="en-US" sz="2400" dirty="0"/>
          </a:p>
        </p:txBody>
      </p:sp>
    </p:spTree>
    <p:extLst>
      <p:ext uri="{BB962C8B-B14F-4D97-AF65-F5344CB8AC3E}">
        <p14:creationId xmlns:p14="http://schemas.microsoft.com/office/powerpoint/2010/main" val="184011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263547" y="99984"/>
            <a:ext cx="6616906" cy="4392238"/>
          </a:xfrm>
        </p:spPr>
        <p:txBody>
          <a:bodyPr/>
          <a:lstStyle/>
          <a:p>
            <a:pPr marL="0" indent="0"/>
            <a:r>
              <a:rPr lang="en-US" altLang="ja-JP" sz="2800" b="1" dirty="0">
                <a:latin typeface="Segoe UI" panose="020B0502040204020203" pitchFamily="34" charset="0"/>
                <a:cs typeface="Segoe UI" panose="020B0502040204020203" pitchFamily="34" charset="0"/>
              </a:rPr>
              <a:t>The stages of GAIA Interfacing</a:t>
            </a:r>
          </a:p>
          <a:p>
            <a:pPr marL="0" indent="0"/>
            <a:endParaRPr lang="en-US" altLang="ja-JP" sz="2800" b="1" dirty="0">
              <a:latin typeface="Segoe UI" panose="020B0502040204020203" pitchFamily="34" charset="0"/>
              <a:cs typeface="Segoe UI" panose="020B0502040204020203" pitchFamily="34" charset="0"/>
            </a:endParaRPr>
          </a:p>
          <a:p>
            <a:pPr marL="1035050" indent="-349250">
              <a:lnSpc>
                <a:spcPct val="150000"/>
              </a:lnSpc>
              <a:buFont typeface="Arial" panose="020B0604020202020204" pitchFamily="34" charset="0"/>
              <a:buChar char="•"/>
            </a:pPr>
            <a:r>
              <a:rPr lang="en-US" altLang="ja-JP" sz="2400" dirty="0">
                <a:solidFill>
                  <a:srgbClr val="FF0000"/>
                </a:solidFill>
                <a:latin typeface="Segoe UI" panose="020B0502040204020203" pitchFamily="34" charset="0"/>
                <a:cs typeface="Segoe UI" panose="020B0502040204020203" pitchFamily="34" charset="0"/>
              </a:rPr>
              <a:t>Extraction</a:t>
            </a:r>
          </a:p>
          <a:p>
            <a:pPr marL="1035050" indent="-349250">
              <a:lnSpc>
                <a:spcPct val="150000"/>
              </a:lnSpc>
              <a:buFont typeface="Arial" panose="020B0604020202020204" pitchFamily="34" charset="0"/>
              <a:buChar char="•"/>
            </a:pPr>
            <a:r>
              <a:rPr lang="en-US" altLang="ja-JP" sz="2400" dirty="0">
                <a:solidFill>
                  <a:srgbClr val="FF0000"/>
                </a:solidFill>
                <a:latin typeface="Segoe UI" panose="020B0502040204020203" pitchFamily="34" charset="0"/>
                <a:cs typeface="Segoe UI" panose="020B0502040204020203" pitchFamily="34" charset="0"/>
              </a:rPr>
              <a:t>Conversion</a:t>
            </a:r>
          </a:p>
          <a:p>
            <a:pPr marL="1035050" indent="-349250">
              <a:lnSpc>
                <a:spcPct val="150000"/>
              </a:lnSpc>
              <a:buFont typeface="Arial" panose="020B0604020202020204" pitchFamily="34" charset="0"/>
              <a:buChar char="•"/>
            </a:pPr>
            <a:r>
              <a:rPr lang="en-US" altLang="ja-JP" sz="2400" dirty="0">
                <a:solidFill>
                  <a:srgbClr val="FF0000"/>
                </a:solidFill>
                <a:latin typeface="Segoe UI" panose="020B0502040204020203" pitchFamily="34" charset="0"/>
                <a:cs typeface="Segoe UI" panose="020B0502040204020203" pitchFamily="34" charset="0"/>
              </a:rPr>
              <a:t>Data file creation</a:t>
            </a:r>
          </a:p>
          <a:p>
            <a:pPr marL="1035050" indent="-349250">
              <a:lnSpc>
                <a:spcPct val="150000"/>
              </a:lnSpc>
              <a:buFont typeface="Arial" panose="020B0604020202020204" pitchFamily="34" charset="0"/>
              <a:buChar char="•"/>
            </a:pPr>
            <a:r>
              <a:rPr lang="en-US" altLang="ja-JP" sz="2400" dirty="0">
                <a:solidFill>
                  <a:srgbClr val="FF0000"/>
                </a:solidFill>
                <a:latin typeface="Segoe UI" panose="020B0502040204020203" pitchFamily="34" charset="0"/>
                <a:cs typeface="Segoe UI" panose="020B0502040204020203" pitchFamily="34" charset="0"/>
              </a:rPr>
              <a:t>Data file transfer</a:t>
            </a:r>
          </a:p>
          <a:p>
            <a:pPr marL="342900" indent="-34290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6E8027F6-1F15-5AE0-8211-BC96952C71F2}"/>
              </a:ext>
            </a:extLst>
          </p:cNvPr>
          <p:cNvPicPr>
            <a:picLocks noChangeAspect="1"/>
          </p:cNvPicPr>
          <p:nvPr/>
        </p:nvPicPr>
        <p:blipFill>
          <a:blip r:embed="rId2"/>
          <a:stretch>
            <a:fillRect/>
          </a:stretch>
        </p:blipFill>
        <p:spPr>
          <a:xfrm>
            <a:off x="0" y="3901969"/>
            <a:ext cx="9144000" cy="2058519"/>
          </a:xfrm>
          <a:prstGeom prst="rect">
            <a:avLst/>
          </a:prstGeom>
        </p:spPr>
      </p:pic>
    </p:spTree>
    <p:extLst>
      <p:ext uri="{BB962C8B-B14F-4D97-AF65-F5344CB8AC3E}">
        <p14:creationId xmlns:p14="http://schemas.microsoft.com/office/powerpoint/2010/main" val="197147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C149C2-FD76-4196-7CFA-779CEBA5E814}"/>
              </a:ext>
            </a:extLst>
          </p:cNvPr>
          <p:cNvSpPr>
            <a:spLocks noGrp="1"/>
          </p:cNvSpPr>
          <p:nvPr>
            <p:ph type="body" sz="quarter" idx="16"/>
          </p:nvPr>
        </p:nvSpPr>
        <p:spPr/>
        <p:txBody>
          <a:bodyPr/>
          <a:lstStyle/>
          <a:p>
            <a:endParaRPr lang="en-US"/>
          </a:p>
        </p:txBody>
      </p:sp>
      <p:pic>
        <p:nvPicPr>
          <p:cNvPr id="5" name="Picture 4">
            <a:extLst>
              <a:ext uri="{FF2B5EF4-FFF2-40B4-BE49-F238E27FC236}">
                <a16:creationId xmlns:a16="http://schemas.microsoft.com/office/drawing/2014/main" id="{D6B15B54-8B1E-EBEB-655B-6636B5EC1F88}"/>
              </a:ext>
            </a:extLst>
          </p:cNvPr>
          <p:cNvPicPr>
            <a:picLocks noChangeAspect="1"/>
          </p:cNvPicPr>
          <p:nvPr/>
        </p:nvPicPr>
        <p:blipFill>
          <a:blip r:embed="rId2"/>
          <a:stretch>
            <a:fillRect/>
          </a:stretch>
        </p:blipFill>
        <p:spPr>
          <a:xfrm>
            <a:off x="31531" y="0"/>
            <a:ext cx="9080938" cy="6858000"/>
          </a:xfrm>
          <a:prstGeom prst="rect">
            <a:avLst/>
          </a:prstGeom>
        </p:spPr>
      </p:pic>
    </p:spTree>
    <p:extLst>
      <p:ext uri="{BB962C8B-B14F-4D97-AF65-F5344CB8AC3E}">
        <p14:creationId xmlns:p14="http://schemas.microsoft.com/office/powerpoint/2010/main" val="185838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457440" y="240441"/>
            <a:ext cx="8229119" cy="7331504"/>
          </a:xfrm>
        </p:spPr>
        <p:txBody>
          <a:bodyPr/>
          <a:lstStyle/>
          <a:p>
            <a:r>
              <a:rPr lang="en-US" sz="2200" b="1" dirty="0"/>
              <a:t>TIP AUTO DN/CN</a:t>
            </a:r>
          </a:p>
          <a:p>
            <a:endParaRPr lang="en-US" sz="2200" dirty="0"/>
          </a:p>
          <a:p>
            <a:pPr>
              <a:lnSpc>
                <a:spcPct val="150000"/>
              </a:lnSpc>
            </a:pPr>
            <a:r>
              <a:rPr lang="en-US" sz="1400" b="1" dirty="0">
                <a:solidFill>
                  <a:schemeClr val="accent1">
                    <a:lumMod val="75000"/>
                  </a:schemeClr>
                </a:solidFill>
              </a:rPr>
              <a:t>DEBIT NOTE </a:t>
            </a:r>
            <a:r>
              <a:rPr lang="en-US" sz="1400" dirty="0"/>
              <a:t>-</a:t>
            </a:r>
            <a:r>
              <a:rPr lang="en-US" sz="1400" b="0" i="0" dirty="0">
                <a:effectLst/>
              </a:rPr>
              <a:t>A Debit Note is a document issued by a buyer to a seller, indicating that the buyer is increasing the amount owed to the seller. It is typically used when there is an undercharge, missing billing, additional products or services received, or any other reason that requires an increase in the amount payable to the seller by the buyer.</a:t>
            </a:r>
          </a:p>
          <a:p>
            <a:pPr>
              <a:lnSpc>
                <a:spcPct val="150000"/>
              </a:lnSpc>
            </a:pPr>
            <a:endParaRPr lang="en-US" sz="1400" dirty="0"/>
          </a:p>
          <a:p>
            <a:pPr>
              <a:lnSpc>
                <a:spcPct val="150000"/>
              </a:lnSpc>
            </a:pPr>
            <a:r>
              <a:rPr lang="en-US" sz="1400" b="0" i="0" dirty="0">
                <a:effectLst/>
              </a:rPr>
              <a:t>For instance, if a buyer receives more products than initially ordered or if there is an undercharged amount, the buyer will issue a Debit Note to increase the accounts payable to the seller and adjust the financial records accordingly.</a:t>
            </a:r>
          </a:p>
          <a:p>
            <a:pPr>
              <a:lnSpc>
                <a:spcPct val="150000"/>
              </a:lnSpc>
            </a:pPr>
            <a:endParaRPr lang="en-US" sz="1400" dirty="0"/>
          </a:p>
          <a:p>
            <a:pPr>
              <a:lnSpc>
                <a:spcPct val="150000"/>
              </a:lnSpc>
            </a:pPr>
            <a:r>
              <a:rPr lang="en-US" sz="1400" b="1" i="0" dirty="0">
                <a:solidFill>
                  <a:schemeClr val="accent1">
                    <a:lumMod val="75000"/>
                  </a:schemeClr>
                </a:solidFill>
                <a:effectLst/>
              </a:rPr>
              <a:t>CREDIT NOTE </a:t>
            </a:r>
            <a:r>
              <a:rPr lang="en-US" sz="1400" b="0" i="0" dirty="0">
                <a:effectLst/>
              </a:rPr>
              <a:t>- A Credit Note is a document issued by a seller to a buyer, indicating that the seller is reducing the amount owed by the buyer. It is usually sent when there is an overcharge, incorrect billing, product return, or any other reason that requires a reduction in the amount payable by the buyer to the seller. In other words, it serves to give credit back to the buyer's account or reduce the outstanding balance.</a:t>
            </a:r>
          </a:p>
          <a:p>
            <a:pPr>
              <a:lnSpc>
                <a:spcPct val="150000"/>
              </a:lnSpc>
            </a:pPr>
            <a:endParaRPr lang="en-US" sz="1400" dirty="0"/>
          </a:p>
          <a:p>
            <a:pPr>
              <a:lnSpc>
                <a:spcPct val="150000"/>
              </a:lnSpc>
            </a:pPr>
            <a:r>
              <a:rPr lang="en-US" sz="1400" b="0" i="0" dirty="0">
                <a:effectLst/>
              </a:rPr>
              <a:t>For example, if a customer returns a product, the seller will issue a Credit Note to reduce the customer's accounts payable and reflect the return in the financial records.</a:t>
            </a:r>
            <a:endParaRPr lang="en-US" sz="1400" dirty="0"/>
          </a:p>
          <a:p>
            <a:endParaRPr lang="en-US" sz="1400" dirty="0"/>
          </a:p>
        </p:txBody>
      </p:sp>
    </p:spTree>
    <p:extLst>
      <p:ext uri="{BB962C8B-B14F-4D97-AF65-F5344CB8AC3E}">
        <p14:creationId xmlns:p14="http://schemas.microsoft.com/office/powerpoint/2010/main" val="34749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457440" y="558011"/>
            <a:ext cx="8229119" cy="5930929"/>
          </a:xfrm>
        </p:spPr>
        <p:txBody>
          <a:bodyPr/>
          <a:lstStyle/>
          <a:p>
            <a:r>
              <a:rPr lang="en-US" sz="2000" b="1" dirty="0"/>
              <a:t>SHIPPING ADVICE</a:t>
            </a:r>
          </a:p>
          <a:p>
            <a:endParaRPr lang="en-US" sz="1400" b="1" dirty="0"/>
          </a:p>
          <a:p>
            <a:r>
              <a:rPr lang="en-US" sz="1400" b="0" i="0" dirty="0">
                <a:effectLst/>
                <a:latin typeface="Söhne"/>
              </a:rPr>
              <a:t>Shipping advice, also known as a shipping notification or shipping confirmation, is a communication sent to a customer or recipient to provide important information about a shipped item or package. This notification is typically sent by the sender</a:t>
            </a:r>
            <a:endParaRPr lang="en-US" sz="1400" b="1" dirty="0"/>
          </a:p>
          <a:p>
            <a:pPr marL="285750" indent="-285750">
              <a:lnSpc>
                <a:spcPct val="200000"/>
              </a:lnSpc>
              <a:buFont typeface="Arial" panose="020B0604020202020204" pitchFamily="34" charset="0"/>
              <a:buChar char="•"/>
            </a:pPr>
            <a:r>
              <a:rPr lang="en-US" sz="1400" i="0" dirty="0">
                <a:effectLst/>
                <a:latin typeface="Söhne"/>
              </a:rPr>
              <a:t>Shipment Details</a:t>
            </a:r>
          </a:p>
          <a:p>
            <a:pPr marL="285750" indent="-285750">
              <a:lnSpc>
                <a:spcPct val="200000"/>
              </a:lnSpc>
              <a:buFont typeface="Arial" panose="020B0604020202020204" pitchFamily="34" charset="0"/>
              <a:buChar char="•"/>
            </a:pPr>
            <a:r>
              <a:rPr lang="en-US" sz="1400" i="0" dirty="0">
                <a:effectLst/>
                <a:latin typeface="Söhne"/>
              </a:rPr>
              <a:t>Origin and Destination</a:t>
            </a:r>
            <a:endParaRPr lang="en-US" sz="1400" dirty="0">
              <a:latin typeface="Söhne"/>
            </a:endParaRPr>
          </a:p>
          <a:p>
            <a:pPr marL="285750" indent="-285750">
              <a:lnSpc>
                <a:spcPct val="200000"/>
              </a:lnSpc>
              <a:buFont typeface="Arial" panose="020B0604020202020204" pitchFamily="34" charset="0"/>
              <a:buChar char="•"/>
            </a:pPr>
            <a:r>
              <a:rPr lang="en-US" sz="1400" i="0" dirty="0">
                <a:effectLst/>
                <a:latin typeface="Söhne"/>
              </a:rPr>
              <a:t>Carrier Information</a:t>
            </a:r>
          </a:p>
          <a:p>
            <a:pPr marL="285750" indent="-285750">
              <a:lnSpc>
                <a:spcPct val="200000"/>
              </a:lnSpc>
              <a:buFont typeface="Arial" panose="020B0604020202020204" pitchFamily="34" charset="0"/>
              <a:buChar char="•"/>
            </a:pPr>
            <a:r>
              <a:rPr lang="en-US" sz="1400" i="0" dirty="0">
                <a:effectLst/>
                <a:latin typeface="Söhne"/>
              </a:rPr>
              <a:t>Shipping Method</a:t>
            </a:r>
            <a:endParaRPr lang="en-US" sz="1400" dirty="0">
              <a:latin typeface="Söhne"/>
            </a:endParaRPr>
          </a:p>
          <a:p>
            <a:pPr marL="285750" indent="-285750">
              <a:lnSpc>
                <a:spcPct val="200000"/>
              </a:lnSpc>
              <a:buFont typeface="Arial" panose="020B0604020202020204" pitchFamily="34" charset="0"/>
              <a:buChar char="•"/>
            </a:pPr>
            <a:r>
              <a:rPr lang="en-US" sz="1400" i="0" dirty="0">
                <a:effectLst/>
                <a:latin typeface="Söhne"/>
              </a:rPr>
              <a:t>Description of Goods</a:t>
            </a:r>
          </a:p>
          <a:p>
            <a:pPr marL="285750" indent="-285750">
              <a:lnSpc>
                <a:spcPct val="200000"/>
              </a:lnSpc>
              <a:buFont typeface="Arial" panose="020B0604020202020204" pitchFamily="34" charset="0"/>
              <a:buChar char="•"/>
            </a:pPr>
            <a:r>
              <a:rPr lang="en-US" sz="1400" i="0" dirty="0">
                <a:effectLst/>
                <a:latin typeface="Söhne"/>
              </a:rPr>
              <a:t>Delivery Instructions</a:t>
            </a:r>
            <a:endParaRPr lang="en-US" sz="1400" dirty="0">
              <a:latin typeface="Söhne"/>
            </a:endParaRPr>
          </a:p>
          <a:p>
            <a:pPr marL="285750" indent="-285750">
              <a:lnSpc>
                <a:spcPct val="200000"/>
              </a:lnSpc>
              <a:buFont typeface="Arial" panose="020B0604020202020204" pitchFamily="34" charset="0"/>
              <a:buChar char="•"/>
            </a:pPr>
            <a:r>
              <a:rPr lang="en-US" sz="1400" i="0" dirty="0">
                <a:effectLst/>
                <a:latin typeface="Söhne"/>
              </a:rPr>
              <a:t>Estimated Delivery Time</a:t>
            </a:r>
          </a:p>
          <a:p>
            <a:pPr marL="285750" indent="-285750">
              <a:lnSpc>
                <a:spcPct val="200000"/>
              </a:lnSpc>
              <a:buFont typeface="Arial" panose="020B0604020202020204" pitchFamily="34" charset="0"/>
              <a:buChar char="•"/>
            </a:pPr>
            <a:r>
              <a:rPr lang="en-US" sz="1400" i="0" dirty="0">
                <a:effectLst/>
                <a:latin typeface="Söhne"/>
              </a:rPr>
              <a:t>Tracking Information</a:t>
            </a:r>
            <a:endParaRPr lang="en-US" sz="1400" dirty="0">
              <a:latin typeface="Söhne"/>
            </a:endParaRPr>
          </a:p>
          <a:p>
            <a:pPr marL="285750" indent="-285750">
              <a:lnSpc>
                <a:spcPct val="200000"/>
              </a:lnSpc>
              <a:buFont typeface="Arial" panose="020B0604020202020204" pitchFamily="34" charset="0"/>
              <a:buChar char="•"/>
            </a:pPr>
            <a:r>
              <a:rPr lang="en-US" sz="1400" i="0" dirty="0">
                <a:effectLst/>
                <a:latin typeface="Söhne"/>
              </a:rPr>
              <a:t>Contact Information</a:t>
            </a:r>
            <a:endParaRPr lang="en-US" sz="1400" dirty="0"/>
          </a:p>
        </p:txBody>
      </p:sp>
    </p:spTree>
    <p:extLst>
      <p:ext uri="{BB962C8B-B14F-4D97-AF65-F5344CB8AC3E}">
        <p14:creationId xmlns:p14="http://schemas.microsoft.com/office/powerpoint/2010/main" val="373014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A80B7-5723-5A8B-F6A1-FD96D6FA5211}"/>
              </a:ext>
            </a:extLst>
          </p:cNvPr>
          <p:cNvPicPr>
            <a:picLocks noChangeAspect="1"/>
          </p:cNvPicPr>
          <p:nvPr/>
        </p:nvPicPr>
        <p:blipFill>
          <a:blip r:embed="rId2"/>
          <a:stretch>
            <a:fillRect/>
          </a:stretch>
        </p:blipFill>
        <p:spPr>
          <a:xfrm>
            <a:off x="158423" y="493693"/>
            <a:ext cx="4492689" cy="2678075"/>
          </a:xfrm>
          <a:prstGeom prst="rect">
            <a:avLst/>
          </a:prstGeom>
        </p:spPr>
      </p:pic>
      <p:pic>
        <p:nvPicPr>
          <p:cNvPr id="6" name="Picture 5">
            <a:extLst>
              <a:ext uri="{FF2B5EF4-FFF2-40B4-BE49-F238E27FC236}">
                <a16:creationId xmlns:a16="http://schemas.microsoft.com/office/drawing/2014/main" id="{5DA67464-3425-4FF0-3DD8-40EC1BD1EDB1}"/>
              </a:ext>
            </a:extLst>
          </p:cNvPr>
          <p:cNvPicPr>
            <a:picLocks noChangeAspect="1"/>
          </p:cNvPicPr>
          <p:nvPr/>
        </p:nvPicPr>
        <p:blipFill>
          <a:blip r:embed="rId3"/>
          <a:stretch>
            <a:fillRect/>
          </a:stretch>
        </p:blipFill>
        <p:spPr>
          <a:xfrm>
            <a:off x="4073496" y="3361109"/>
            <a:ext cx="4980727" cy="3095113"/>
          </a:xfrm>
          <a:prstGeom prst="rect">
            <a:avLst/>
          </a:prstGeom>
        </p:spPr>
      </p:pic>
      <p:sp>
        <p:nvSpPr>
          <p:cNvPr id="8" name="Text Placeholder 7">
            <a:extLst>
              <a:ext uri="{FF2B5EF4-FFF2-40B4-BE49-F238E27FC236}">
                <a16:creationId xmlns:a16="http://schemas.microsoft.com/office/drawing/2014/main" id="{6CAE1C1F-56DA-305E-E829-5192EC137A8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50455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AR Interface Extraction – </a:t>
            </a:r>
            <a:r>
              <a:rPr lang="en-US" altLang="ja-JP" sz="2400" dirty="0"/>
              <a:t>High-level Process Diagram</a:t>
            </a:r>
            <a:endParaRPr kumimoji="1" lang="ja-JP"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83" name="フローチャート: 処理 82"/>
          <p:cNvSpPr/>
          <p:nvPr/>
        </p:nvSpPr>
        <p:spPr bwMode="auto">
          <a:xfrm>
            <a:off x="206515" y="722182"/>
            <a:ext cx="1048793" cy="366558"/>
          </a:xfrm>
          <a:prstGeom prst="flowChartProcess">
            <a:avLst/>
          </a:prstGeom>
          <a:solidFill>
            <a:srgbClr val="EAF2C0"/>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buNone/>
            </a:pPr>
            <a:r>
              <a:rPr kumimoji="1" lang="en-US" altLang="ja-JP" sz="900" dirty="0"/>
              <a:t>GLOGOS</a:t>
            </a:r>
            <a:endParaRPr kumimoji="1" lang="ja-JP" altLang="en-US" sz="900" dirty="0"/>
          </a:p>
        </p:txBody>
      </p:sp>
      <p:sp>
        <p:nvSpPr>
          <p:cNvPr id="84" name="円柱 83"/>
          <p:cNvSpPr/>
          <p:nvPr/>
        </p:nvSpPr>
        <p:spPr bwMode="auto">
          <a:xfrm rot="5400000">
            <a:off x="1267411" y="377748"/>
            <a:ext cx="240967" cy="2362761"/>
          </a:xfrm>
          <a:prstGeom prst="can">
            <a:avLst/>
          </a:prstGeom>
          <a:solidFill>
            <a:srgbClr val="DEE3A1"/>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dirty="0"/>
          </a:p>
        </p:txBody>
      </p:sp>
      <p:sp>
        <p:nvSpPr>
          <p:cNvPr id="85" name="テキスト ボックス 84"/>
          <p:cNvSpPr txBox="1"/>
          <p:nvPr/>
        </p:nvSpPr>
        <p:spPr>
          <a:xfrm>
            <a:off x="206515" y="1443271"/>
            <a:ext cx="1755195" cy="216982"/>
          </a:xfrm>
          <a:prstGeom prst="rect">
            <a:avLst/>
          </a:prstGeom>
          <a:noFill/>
        </p:spPr>
        <p:txBody>
          <a:bodyPr wrap="square" rtlCol="0">
            <a:spAutoFit/>
          </a:bodyPr>
          <a:lstStyle/>
          <a:p>
            <a:pPr>
              <a:buNone/>
            </a:pPr>
            <a:r>
              <a:rPr kumimoji="1" lang="en-US" altLang="ja-JP" sz="900" dirty="0"/>
              <a:t>RA_INTERFACE_LINES_ALL</a:t>
            </a:r>
            <a:endParaRPr kumimoji="1" lang="ja-JP" altLang="en-US" sz="900" dirty="0"/>
          </a:p>
        </p:txBody>
      </p:sp>
      <p:sp>
        <p:nvSpPr>
          <p:cNvPr id="89" name="円柱 88"/>
          <p:cNvSpPr/>
          <p:nvPr/>
        </p:nvSpPr>
        <p:spPr bwMode="auto">
          <a:xfrm rot="5400000">
            <a:off x="1270611" y="692782"/>
            <a:ext cx="240968" cy="2362761"/>
          </a:xfrm>
          <a:prstGeom prst="can">
            <a:avLst/>
          </a:prstGeom>
          <a:solidFill>
            <a:srgbClr val="DEE3A1"/>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dirty="0"/>
          </a:p>
        </p:txBody>
      </p:sp>
      <p:sp>
        <p:nvSpPr>
          <p:cNvPr id="90" name="テキスト ボックス 89"/>
          <p:cNvSpPr txBox="1"/>
          <p:nvPr/>
        </p:nvSpPr>
        <p:spPr>
          <a:xfrm>
            <a:off x="209714" y="1747871"/>
            <a:ext cx="2250251" cy="216982"/>
          </a:xfrm>
          <a:prstGeom prst="rect">
            <a:avLst/>
          </a:prstGeom>
          <a:noFill/>
        </p:spPr>
        <p:txBody>
          <a:bodyPr wrap="square" rtlCol="0">
            <a:spAutoFit/>
          </a:bodyPr>
          <a:lstStyle/>
          <a:p>
            <a:pPr>
              <a:buNone/>
            </a:pPr>
            <a:r>
              <a:rPr kumimoji="1" lang="en-US" altLang="ja-JP" sz="900" dirty="0"/>
              <a:t>RA_INTERFACE_DISTRIBUTIONS_ALL</a:t>
            </a:r>
            <a:endParaRPr kumimoji="1" lang="ja-JP" altLang="en-US" sz="900" dirty="0"/>
          </a:p>
        </p:txBody>
      </p:sp>
      <p:sp>
        <p:nvSpPr>
          <p:cNvPr id="92" name="正方形/長方形 91"/>
          <p:cNvSpPr/>
          <p:nvPr/>
        </p:nvSpPr>
        <p:spPr bwMode="auto">
          <a:xfrm>
            <a:off x="26495" y="1238914"/>
            <a:ext cx="2745305" cy="845743"/>
          </a:xfrm>
          <a:prstGeom prst="rect">
            <a:avLst/>
          </a:prstGeom>
          <a:no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dirty="0"/>
          </a:p>
        </p:txBody>
      </p:sp>
      <p:sp>
        <p:nvSpPr>
          <p:cNvPr id="93" name="テキスト ボックス 92"/>
          <p:cNvSpPr txBox="1"/>
          <p:nvPr/>
        </p:nvSpPr>
        <p:spPr>
          <a:xfrm>
            <a:off x="26495" y="1203066"/>
            <a:ext cx="1755195" cy="246221"/>
          </a:xfrm>
          <a:prstGeom prst="rect">
            <a:avLst/>
          </a:prstGeom>
          <a:noFill/>
        </p:spPr>
        <p:txBody>
          <a:bodyPr wrap="square" rtlCol="0">
            <a:spAutoFit/>
          </a:bodyPr>
          <a:lstStyle/>
          <a:p>
            <a:pPr>
              <a:buNone/>
            </a:pPr>
            <a:r>
              <a:rPr kumimoji="1" lang="en-US" altLang="ja-JP" sz="1000" dirty="0"/>
              <a:t>AR EBS </a:t>
            </a:r>
            <a:r>
              <a:rPr kumimoji="1" lang="en-US" altLang="ja-JP" sz="1000" b="1" dirty="0"/>
              <a:t>Interface</a:t>
            </a:r>
            <a:r>
              <a:rPr kumimoji="1" lang="en-US" altLang="ja-JP" sz="1000" dirty="0"/>
              <a:t> Table</a:t>
            </a:r>
            <a:endParaRPr kumimoji="1" lang="ja-JP" altLang="en-US" sz="1000" dirty="0"/>
          </a:p>
        </p:txBody>
      </p:sp>
      <p:cxnSp>
        <p:nvCxnSpPr>
          <p:cNvPr id="94" name="直線矢印コネクタ 93"/>
          <p:cNvCxnSpPr>
            <a:stCxn id="83" idx="2"/>
            <a:endCxn id="93" idx="0"/>
          </p:cNvCxnSpPr>
          <p:nvPr/>
        </p:nvCxnSpPr>
        <p:spPr bwMode="auto">
          <a:xfrm>
            <a:off x="730912" y="1088740"/>
            <a:ext cx="173181" cy="114326"/>
          </a:xfrm>
          <a:prstGeom prst="straightConnector1">
            <a:avLst/>
          </a:prstGeom>
          <a:solidFill>
            <a:srgbClr val="999999"/>
          </a:solidFill>
          <a:ln w="9525" cap="flat" cmpd="sng" algn="ctr">
            <a:solidFill>
              <a:schemeClr val="tx1"/>
            </a:solidFill>
            <a:prstDash val="solid"/>
            <a:round/>
            <a:headEnd type="none" w="med" len="med"/>
            <a:tailEnd type="arrow"/>
          </a:ln>
          <a:effectLst/>
        </p:spPr>
      </p:cxnSp>
      <p:sp>
        <p:nvSpPr>
          <p:cNvPr id="95" name="フローチャート: 処理 94"/>
          <p:cNvSpPr/>
          <p:nvPr/>
        </p:nvSpPr>
        <p:spPr bwMode="auto">
          <a:xfrm>
            <a:off x="1452977" y="728700"/>
            <a:ext cx="1048793" cy="366558"/>
          </a:xfrm>
          <a:prstGeom prst="flowChartProcess">
            <a:avLst/>
          </a:prstGeom>
          <a:solidFill>
            <a:srgbClr val="EAF2C0"/>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buNone/>
            </a:pPr>
            <a:r>
              <a:rPr kumimoji="1" lang="en-US" altLang="ja-JP" sz="900" dirty="0"/>
              <a:t>AUTO DN/CN</a:t>
            </a:r>
            <a:endParaRPr kumimoji="1" lang="ja-JP" altLang="en-US" sz="900" dirty="0"/>
          </a:p>
        </p:txBody>
      </p:sp>
      <p:cxnSp>
        <p:nvCxnSpPr>
          <p:cNvPr id="96" name="直線矢印コネクタ 95"/>
          <p:cNvCxnSpPr>
            <a:stCxn id="95" idx="2"/>
          </p:cNvCxnSpPr>
          <p:nvPr/>
        </p:nvCxnSpPr>
        <p:spPr bwMode="auto">
          <a:xfrm>
            <a:off x="1977374" y="1095258"/>
            <a:ext cx="0" cy="143656"/>
          </a:xfrm>
          <a:prstGeom prst="straightConnector1">
            <a:avLst/>
          </a:prstGeom>
          <a:solidFill>
            <a:srgbClr val="999999"/>
          </a:solidFill>
          <a:ln w="9525" cap="flat" cmpd="sng" algn="ctr">
            <a:solidFill>
              <a:schemeClr val="tx1"/>
            </a:solidFill>
            <a:prstDash val="solid"/>
            <a:round/>
            <a:headEnd type="none" w="med" len="med"/>
            <a:tailEnd type="arrow"/>
          </a:ln>
          <a:effectLst/>
        </p:spPr>
      </p:cxnSp>
      <p:sp>
        <p:nvSpPr>
          <p:cNvPr id="11" name="フローチャート: 処理 10"/>
          <p:cNvSpPr/>
          <p:nvPr/>
        </p:nvSpPr>
        <p:spPr bwMode="auto">
          <a:xfrm>
            <a:off x="3221850" y="998730"/>
            <a:ext cx="1170130" cy="489248"/>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Read AR Interface Records </a:t>
            </a:r>
            <a:endParaRPr kumimoji="1" lang="ja-JP" altLang="en-US" sz="800" dirty="0">
              <a:latin typeface="+mn-lt"/>
            </a:endParaRPr>
          </a:p>
        </p:txBody>
      </p:sp>
      <p:sp>
        <p:nvSpPr>
          <p:cNvPr id="20" name="テキスト ボックス 19"/>
          <p:cNvSpPr txBox="1"/>
          <p:nvPr/>
        </p:nvSpPr>
        <p:spPr>
          <a:xfrm>
            <a:off x="71500" y="2168860"/>
            <a:ext cx="2700300" cy="1015663"/>
          </a:xfrm>
          <a:prstGeom prst="rect">
            <a:avLst/>
          </a:prstGeom>
          <a:solidFill>
            <a:srgbClr val="99CCFF"/>
          </a:solidFill>
          <a:ln>
            <a:solidFill>
              <a:schemeClr val="tx1"/>
            </a:solidFill>
          </a:ln>
        </p:spPr>
        <p:txBody>
          <a:bodyPr wrap="square" rtlCol="0">
            <a:spAutoFit/>
          </a:bodyPr>
          <a:lstStyle/>
          <a:p>
            <a:pPr algn="l">
              <a:buNone/>
            </a:pPr>
            <a:r>
              <a:rPr kumimoji="1" lang="en-US" altLang="ja-JP" sz="800" dirty="0">
                <a:latin typeface="+mn-lt"/>
              </a:rPr>
              <a:t>Assume;</a:t>
            </a:r>
          </a:p>
          <a:p>
            <a:pPr marL="171450" indent="-171450" algn="l"/>
            <a:r>
              <a:rPr kumimoji="1" lang="en-US" altLang="ja-JP" sz="800" dirty="0">
                <a:latin typeface="+mn-lt"/>
              </a:rPr>
              <a:t>G-LOGOS (SA Import) inserts both RA_INTERFACE_LINES_ALL and RA_INTERFACE_SALESCREDITS_ALL as well.  Read and use only RA_INTERFACE_LINES_ALL</a:t>
            </a:r>
          </a:p>
          <a:p>
            <a:pPr marL="171450" indent="-171450" algn="l"/>
            <a:r>
              <a:rPr kumimoji="1" lang="en-US" altLang="ja-JP" sz="800" dirty="0">
                <a:latin typeface="+mn-lt"/>
              </a:rPr>
              <a:t>AUTO DN/CN inserts both  RA_INTERFACE_LINES_ALL and RA_INTERFACE_DISTRIBUTIONS_ALL.</a:t>
            </a:r>
            <a:endParaRPr kumimoji="1" lang="ja-JP" altLang="en-US" sz="800" dirty="0">
              <a:latin typeface="+mn-lt"/>
            </a:endParaRPr>
          </a:p>
        </p:txBody>
      </p:sp>
      <p:sp>
        <p:nvSpPr>
          <p:cNvPr id="98" name="テキスト ボックス 97"/>
          <p:cNvSpPr txBox="1"/>
          <p:nvPr/>
        </p:nvSpPr>
        <p:spPr>
          <a:xfrm>
            <a:off x="3041830" y="1538790"/>
            <a:ext cx="1485165" cy="757130"/>
          </a:xfrm>
          <a:prstGeom prst="rect">
            <a:avLst/>
          </a:prstGeom>
          <a:solidFill>
            <a:srgbClr val="99CCFF"/>
          </a:solidFill>
          <a:ln>
            <a:solidFill>
              <a:schemeClr val="tx1"/>
            </a:solidFill>
          </a:ln>
        </p:spPr>
        <p:txBody>
          <a:bodyPr wrap="square" rtlCol="0">
            <a:spAutoFit/>
          </a:bodyPr>
          <a:lstStyle/>
          <a:p>
            <a:pPr marL="171450" indent="-171450" algn="l"/>
            <a:r>
              <a:rPr kumimoji="1" lang="en-US" altLang="ja-JP" sz="800" dirty="0">
                <a:latin typeface="+mn-lt"/>
              </a:rPr>
              <a:t>Read AR interface which records are not processed. records. </a:t>
            </a:r>
            <a:r>
              <a:rPr kumimoji="1" lang="en-US" altLang="ja-JP" sz="800">
                <a:latin typeface="+mn-lt"/>
              </a:rPr>
              <a:t>(RA_INTERFACE_LINES_ALL.ATTRIBUTE11 </a:t>
            </a:r>
            <a:r>
              <a:rPr kumimoji="1" lang="en-US" altLang="ja-JP" sz="800" dirty="0">
                <a:latin typeface="+mn-lt"/>
              </a:rPr>
              <a:t>is not ‘I’)</a:t>
            </a:r>
            <a:endParaRPr kumimoji="1" lang="ja-JP" altLang="en-US" sz="800" dirty="0">
              <a:latin typeface="+mn-lt"/>
            </a:endParaRPr>
          </a:p>
        </p:txBody>
      </p:sp>
      <p:cxnSp>
        <p:nvCxnSpPr>
          <p:cNvPr id="19" name="直線矢印コネクタ 65"/>
          <p:cNvCxnSpPr>
            <a:stCxn id="92" idx="3"/>
            <a:endCxn id="11" idx="1"/>
          </p:cNvCxnSpPr>
          <p:nvPr/>
        </p:nvCxnSpPr>
        <p:spPr bwMode="auto">
          <a:xfrm flipV="1">
            <a:off x="2771800" y="1243354"/>
            <a:ext cx="450050" cy="418432"/>
          </a:xfrm>
          <a:prstGeom prst="bentConnector3">
            <a:avLst>
              <a:gd name="adj1" fmla="val 50000"/>
            </a:avLst>
          </a:prstGeom>
          <a:solidFill>
            <a:srgbClr val="999999"/>
          </a:solidFill>
          <a:ln w="19050" cap="flat" cmpd="sng" algn="ctr">
            <a:solidFill>
              <a:schemeClr val="tx1"/>
            </a:solidFill>
            <a:prstDash val="solid"/>
            <a:round/>
            <a:headEnd type="none" w="med" len="med"/>
            <a:tailEnd type="arrow"/>
          </a:ln>
          <a:effectLst/>
        </p:spPr>
      </p:cxnSp>
      <p:sp>
        <p:nvSpPr>
          <p:cNvPr id="8" name="フローチャート : 判断 7"/>
          <p:cNvSpPr/>
          <p:nvPr/>
        </p:nvSpPr>
        <p:spPr bwMode="auto">
          <a:xfrm>
            <a:off x="4707015" y="818710"/>
            <a:ext cx="1718823" cy="860902"/>
          </a:xfrm>
          <a:prstGeom prst="flowChartDecision">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buNone/>
            </a:pPr>
            <a:r>
              <a:rPr kumimoji="1" lang="en-US" altLang="ja-JP" sz="800" dirty="0">
                <a:latin typeface="+mn-lt"/>
              </a:rPr>
              <a:t>Transaction</a:t>
            </a:r>
          </a:p>
          <a:p>
            <a:pPr>
              <a:buNone/>
            </a:pPr>
            <a:r>
              <a:rPr kumimoji="1" lang="en-US" altLang="ja-JP" sz="800" dirty="0">
                <a:latin typeface="+mn-lt"/>
              </a:rPr>
              <a:t>Source</a:t>
            </a:r>
            <a:r>
              <a:rPr kumimoji="1" lang="ja-JP" altLang="en-US" sz="800" dirty="0">
                <a:latin typeface="+mn-lt"/>
              </a:rPr>
              <a:t> </a:t>
            </a:r>
            <a:r>
              <a:rPr kumimoji="1" lang="en-US" altLang="ja-JP" sz="800" dirty="0">
                <a:latin typeface="+mn-lt"/>
              </a:rPr>
              <a:t>= ‘T090593_000_0007’</a:t>
            </a:r>
          </a:p>
          <a:p>
            <a:pPr>
              <a:buNone/>
            </a:pPr>
            <a:r>
              <a:rPr kumimoji="1" lang="en-US" altLang="ja-JP" sz="800" dirty="0">
                <a:latin typeface="+mn-lt"/>
              </a:rPr>
              <a:t>(TIP Invoice)</a:t>
            </a:r>
          </a:p>
        </p:txBody>
      </p:sp>
      <p:cxnSp>
        <p:nvCxnSpPr>
          <p:cNvPr id="23" name="直線矢印コネクタ 65"/>
          <p:cNvCxnSpPr>
            <a:stCxn id="11" idx="3"/>
            <a:endCxn id="8" idx="1"/>
          </p:cNvCxnSpPr>
          <p:nvPr/>
        </p:nvCxnSpPr>
        <p:spPr bwMode="auto">
          <a:xfrm>
            <a:off x="4391980" y="1243354"/>
            <a:ext cx="315035" cy="5807"/>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30" name="直線矢印コネクタ 65"/>
          <p:cNvCxnSpPr>
            <a:stCxn id="8" idx="2"/>
            <a:endCxn id="31" idx="0"/>
          </p:cNvCxnSpPr>
          <p:nvPr/>
        </p:nvCxnSpPr>
        <p:spPr bwMode="auto">
          <a:xfrm flipH="1">
            <a:off x="5559952" y="1679612"/>
            <a:ext cx="6475" cy="171309"/>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31" name="フローチャート: 処理 30"/>
          <p:cNvSpPr/>
          <p:nvPr/>
        </p:nvSpPr>
        <p:spPr bwMode="auto">
          <a:xfrm>
            <a:off x="4887035" y="1850921"/>
            <a:ext cx="1345834" cy="360040"/>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Read Sales Person to derive SBU, Site, Center and Product Category</a:t>
            </a:r>
            <a:endParaRPr kumimoji="1" lang="ja-JP" altLang="en-US" sz="800" dirty="0">
              <a:latin typeface="+mn-lt"/>
            </a:endParaRPr>
          </a:p>
        </p:txBody>
      </p:sp>
      <p:sp>
        <p:nvSpPr>
          <p:cNvPr id="34" name="Text Box 1359"/>
          <p:cNvSpPr txBox="1">
            <a:spLocks noChangeArrowheads="1"/>
          </p:cNvSpPr>
          <p:nvPr/>
        </p:nvSpPr>
        <p:spPr bwMode="auto">
          <a:xfrm>
            <a:off x="5206386" y="1676709"/>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YES</a:t>
            </a:r>
          </a:p>
        </p:txBody>
      </p:sp>
      <p:sp>
        <p:nvSpPr>
          <p:cNvPr id="35" name="フローチャート : 判断 34"/>
          <p:cNvSpPr/>
          <p:nvPr/>
        </p:nvSpPr>
        <p:spPr bwMode="auto">
          <a:xfrm>
            <a:off x="5112060" y="2376838"/>
            <a:ext cx="900100" cy="239168"/>
          </a:xfrm>
          <a:prstGeom prst="flowChartDecision">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buNone/>
            </a:pPr>
            <a:r>
              <a:rPr kumimoji="1" lang="en-US" altLang="ja-JP" sz="800" dirty="0">
                <a:latin typeface="+mn-lt"/>
              </a:rPr>
              <a:t>Error</a:t>
            </a:r>
          </a:p>
        </p:txBody>
      </p:sp>
      <p:sp>
        <p:nvSpPr>
          <p:cNvPr id="36" name="フローチャート: 処理 35"/>
          <p:cNvSpPr/>
          <p:nvPr/>
        </p:nvSpPr>
        <p:spPr bwMode="auto">
          <a:xfrm>
            <a:off x="2636785" y="5049180"/>
            <a:ext cx="1350150" cy="534253"/>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Set process status to ‘E’(Error)</a:t>
            </a:r>
          </a:p>
          <a:p>
            <a:pPr>
              <a:buNone/>
            </a:pPr>
            <a:r>
              <a:rPr kumimoji="1" lang="en-US" altLang="ja-JP" sz="800" dirty="0">
                <a:latin typeface="+mn-lt"/>
              </a:rPr>
              <a:t>(RA_INTERFACE_LINES_ALL_ATTRIBUTE11)</a:t>
            </a:r>
            <a:endParaRPr kumimoji="1" lang="ja-JP" altLang="en-US" sz="800" dirty="0">
              <a:latin typeface="+mn-lt"/>
            </a:endParaRPr>
          </a:p>
        </p:txBody>
      </p:sp>
      <p:sp>
        <p:nvSpPr>
          <p:cNvPr id="46" name="円柱 45"/>
          <p:cNvSpPr/>
          <p:nvPr/>
        </p:nvSpPr>
        <p:spPr bwMode="auto">
          <a:xfrm rot="5400000">
            <a:off x="6950985" y="1452156"/>
            <a:ext cx="247168" cy="1134708"/>
          </a:xfrm>
          <a:prstGeom prst="can">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dirty="0"/>
          </a:p>
        </p:txBody>
      </p:sp>
      <p:sp>
        <p:nvSpPr>
          <p:cNvPr id="47" name="テキスト ボックス 46"/>
          <p:cNvSpPr txBox="1"/>
          <p:nvPr/>
        </p:nvSpPr>
        <p:spPr>
          <a:xfrm>
            <a:off x="6642231" y="1940931"/>
            <a:ext cx="1099899" cy="203133"/>
          </a:xfrm>
          <a:prstGeom prst="rect">
            <a:avLst/>
          </a:prstGeom>
          <a:noFill/>
        </p:spPr>
        <p:txBody>
          <a:bodyPr wrap="square" rtlCol="0">
            <a:spAutoFit/>
          </a:bodyPr>
          <a:lstStyle/>
          <a:p>
            <a:pPr algn="l">
              <a:buNone/>
            </a:pPr>
            <a:r>
              <a:rPr kumimoji="1" lang="en-US" altLang="ja-JP" sz="800" dirty="0">
                <a:latin typeface="+mn-lt"/>
              </a:rPr>
              <a:t>Salesperson</a:t>
            </a:r>
            <a:endParaRPr kumimoji="1" lang="ja-JP" altLang="en-US" sz="800" dirty="0">
              <a:latin typeface="+mn-lt"/>
            </a:endParaRPr>
          </a:p>
        </p:txBody>
      </p:sp>
      <p:sp>
        <p:nvSpPr>
          <p:cNvPr id="48" name="フローチャート: 処理 47"/>
          <p:cNvSpPr/>
          <p:nvPr/>
        </p:nvSpPr>
        <p:spPr bwMode="auto">
          <a:xfrm>
            <a:off x="7902372" y="2896470"/>
            <a:ext cx="945105" cy="489248"/>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Insert into AR Staging tables</a:t>
            </a:r>
            <a:endParaRPr kumimoji="1" lang="ja-JP" altLang="en-US" sz="800" dirty="0">
              <a:latin typeface="+mn-lt"/>
            </a:endParaRPr>
          </a:p>
        </p:txBody>
      </p:sp>
      <p:cxnSp>
        <p:nvCxnSpPr>
          <p:cNvPr id="49" name="直線矢印コネクタ 65"/>
          <p:cNvCxnSpPr>
            <a:stCxn id="8" idx="3"/>
            <a:endCxn id="48" idx="0"/>
          </p:cNvCxnSpPr>
          <p:nvPr/>
        </p:nvCxnSpPr>
        <p:spPr bwMode="auto">
          <a:xfrm>
            <a:off x="6425838" y="1249161"/>
            <a:ext cx="1949087" cy="1647309"/>
          </a:xfrm>
          <a:prstGeom prst="bentConnector2">
            <a:avLst/>
          </a:prstGeom>
          <a:solidFill>
            <a:srgbClr val="999999"/>
          </a:solidFill>
          <a:ln w="19050" cap="flat" cmpd="sng" algn="ctr">
            <a:solidFill>
              <a:schemeClr val="tx1"/>
            </a:solidFill>
            <a:prstDash val="solid"/>
            <a:round/>
            <a:headEnd type="none" w="med" len="med"/>
            <a:tailEnd type="arrow"/>
          </a:ln>
          <a:effectLst/>
        </p:spPr>
      </p:cxnSp>
      <p:sp>
        <p:nvSpPr>
          <p:cNvPr id="52" name="Text Box 1359"/>
          <p:cNvSpPr txBox="1">
            <a:spLocks noChangeArrowheads="1"/>
          </p:cNvSpPr>
          <p:nvPr/>
        </p:nvSpPr>
        <p:spPr bwMode="auto">
          <a:xfrm>
            <a:off x="6916576" y="1091644"/>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NO</a:t>
            </a:r>
          </a:p>
        </p:txBody>
      </p:sp>
      <p:grpSp>
        <p:nvGrpSpPr>
          <p:cNvPr id="54" name="グループ化 53"/>
          <p:cNvGrpSpPr/>
          <p:nvPr/>
        </p:nvGrpSpPr>
        <p:grpSpPr>
          <a:xfrm>
            <a:off x="6439708" y="5587229"/>
            <a:ext cx="1859120" cy="236723"/>
            <a:chOff x="4928840" y="3293985"/>
            <a:chExt cx="1859120" cy="283066"/>
          </a:xfrm>
          <a:solidFill>
            <a:schemeClr val="tx2">
              <a:lumMod val="40000"/>
              <a:lumOff val="60000"/>
            </a:schemeClr>
          </a:solidFill>
        </p:grpSpPr>
        <p:sp>
          <p:nvSpPr>
            <p:cNvPr id="55" name="円柱 54"/>
            <p:cNvSpPr/>
            <p:nvPr/>
          </p:nvSpPr>
          <p:spPr bwMode="auto">
            <a:xfrm rot="5400000">
              <a:off x="5716867" y="2505958"/>
              <a:ext cx="283066" cy="1859120"/>
            </a:xfrm>
            <a:prstGeom prst="can">
              <a:avLst/>
            </a:prstGeom>
            <a:grp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sz="800" dirty="0">
                <a:latin typeface="+mn-lt"/>
              </a:endParaRPr>
            </a:p>
          </p:txBody>
        </p:sp>
        <p:sp>
          <p:nvSpPr>
            <p:cNvPr id="56" name="テキスト ボックス 55"/>
            <p:cNvSpPr txBox="1"/>
            <p:nvPr/>
          </p:nvSpPr>
          <p:spPr>
            <a:xfrm>
              <a:off x="4967669" y="3320102"/>
              <a:ext cx="1755195" cy="242900"/>
            </a:xfrm>
            <a:prstGeom prst="rect">
              <a:avLst/>
            </a:prstGeom>
            <a:grpFill/>
          </p:spPr>
          <p:txBody>
            <a:bodyPr wrap="square" rtlCol="0">
              <a:spAutoFit/>
            </a:bodyPr>
            <a:lstStyle/>
            <a:p>
              <a:pPr>
                <a:buNone/>
              </a:pPr>
              <a:r>
                <a:rPr kumimoji="1" lang="en-US" altLang="ja-JP" sz="800" dirty="0">
                  <a:latin typeface="+mn-lt"/>
                </a:rPr>
                <a:t>XX00IFAR_TRX_HDR_STG_ALL</a:t>
              </a:r>
              <a:endParaRPr kumimoji="1" lang="ja-JP" altLang="en-US" sz="800" dirty="0">
                <a:latin typeface="+mn-lt"/>
              </a:endParaRPr>
            </a:p>
          </p:txBody>
        </p:sp>
      </p:grpSp>
      <p:grpSp>
        <p:nvGrpSpPr>
          <p:cNvPr id="57" name="グループ化 56"/>
          <p:cNvGrpSpPr/>
          <p:nvPr/>
        </p:nvGrpSpPr>
        <p:grpSpPr>
          <a:xfrm>
            <a:off x="6439708" y="5855083"/>
            <a:ext cx="1859120" cy="229212"/>
            <a:chOff x="5202070" y="2258870"/>
            <a:chExt cx="1859120" cy="283066"/>
          </a:xfrm>
          <a:solidFill>
            <a:schemeClr val="tx2">
              <a:lumMod val="40000"/>
              <a:lumOff val="60000"/>
            </a:schemeClr>
          </a:solidFill>
        </p:grpSpPr>
        <p:sp>
          <p:nvSpPr>
            <p:cNvPr id="58" name="円柱 57"/>
            <p:cNvSpPr/>
            <p:nvPr/>
          </p:nvSpPr>
          <p:spPr bwMode="auto">
            <a:xfrm rot="5400000">
              <a:off x="5990097" y="1470843"/>
              <a:ext cx="283066" cy="1859120"/>
            </a:xfrm>
            <a:prstGeom prst="can">
              <a:avLst/>
            </a:prstGeom>
            <a:grp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sz="800" dirty="0">
                <a:latin typeface="+mn-lt"/>
              </a:endParaRPr>
            </a:p>
          </p:txBody>
        </p:sp>
        <p:sp>
          <p:nvSpPr>
            <p:cNvPr id="59" name="テキスト ボックス 58"/>
            <p:cNvSpPr txBox="1"/>
            <p:nvPr/>
          </p:nvSpPr>
          <p:spPr>
            <a:xfrm>
              <a:off x="5254032" y="2285949"/>
              <a:ext cx="1755195" cy="250860"/>
            </a:xfrm>
            <a:prstGeom prst="rect">
              <a:avLst/>
            </a:prstGeom>
            <a:grpFill/>
          </p:spPr>
          <p:txBody>
            <a:bodyPr wrap="square" rtlCol="0">
              <a:spAutoFit/>
            </a:bodyPr>
            <a:lstStyle/>
            <a:p>
              <a:pPr>
                <a:buNone/>
              </a:pPr>
              <a:r>
                <a:rPr kumimoji="1" lang="en-US" altLang="ja-JP" sz="800" dirty="0">
                  <a:latin typeface="+mn-lt"/>
                </a:rPr>
                <a:t>XX00IFAR_TRX_LINE_STG_ALL</a:t>
              </a:r>
              <a:endParaRPr kumimoji="1" lang="ja-JP" altLang="en-US" sz="800" dirty="0">
                <a:latin typeface="+mn-lt"/>
              </a:endParaRPr>
            </a:p>
          </p:txBody>
        </p:sp>
      </p:grpSp>
      <p:cxnSp>
        <p:nvCxnSpPr>
          <p:cNvPr id="60" name="直線矢印コネクタ 65"/>
          <p:cNvCxnSpPr>
            <a:stCxn id="46" idx="3"/>
            <a:endCxn id="31" idx="3"/>
          </p:cNvCxnSpPr>
          <p:nvPr/>
        </p:nvCxnSpPr>
        <p:spPr bwMode="auto">
          <a:xfrm flipH="1">
            <a:off x="6232869" y="2019510"/>
            <a:ext cx="274346" cy="11431"/>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63" name="直線矢印コネクタ 65"/>
          <p:cNvCxnSpPr>
            <a:stCxn id="31" idx="2"/>
            <a:endCxn id="35" idx="0"/>
          </p:cNvCxnSpPr>
          <p:nvPr/>
        </p:nvCxnSpPr>
        <p:spPr bwMode="auto">
          <a:xfrm>
            <a:off x="5559952" y="2210961"/>
            <a:ext cx="2158" cy="165877"/>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66" name="直線矢印コネクタ 65"/>
          <p:cNvCxnSpPr>
            <a:stCxn id="35" idx="1"/>
            <a:endCxn id="36" idx="0"/>
          </p:cNvCxnSpPr>
          <p:nvPr/>
        </p:nvCxnSpPr>
        <p:spPr bwMode="auto">
          <a:xfrm rot="10800000" flipV="1">
            <a:off x="3311860" y="2496422"/>
            <a:ext cx="1800200" cy="2552758"/>
          </a:xfrm>
          <a:prstGeom prst="bentConnector2">
            <a:avLst/>
          </a:prstGeom>
          <a:solidFill>
            <a:srgbClr val="999999"/>
          </a:solidFill>
          <a:ln w="19050" cap="flat" cmpd="sng" algn="ctr">
            <a:solidFill>
              <a:schemeClr val="tx1"/>
            </a:solidFill>
            <a:prstDash val="solid"/>
            <a:round/>
            <a:headEnd type="none" w="med" len="med"/>
            <a:tailEnd type="arrow"/>
          </a:ln>
          <a:effectLst/>
        </p:spPr>
      </p:cxnSp>
      <p:sp>
        <p:nvSpPr>
          <p:cNvPr id="71" name="Text Box 1359"/>
          <p:cNvSpPr txBox="1">
            <a:spLocks noChangeArrowheads="1"/>
          </p:cNvSpPr>
          <p:nvPr/>
        </p:nvSpPr>
        <p:spPr bwMode="auto">
          <a:xfrm>
            <a:off x="4846346" y="2345976"/>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YES</a:t>
            </a:r>
          </a:p>
        </p:txBody>
      </p:sp>
      <p:sp>
        <p:nvSpPr>
          <p:cNvPr id="72" name="Text Box 1359"/>
          <p:cNvSpPr txBox="1">
            <a:spLocks noChangeArrowheads="1"/>
          </p:cNvSpPr>
          <p:nvPr/>
        </p:nvSpPr>
        <p:spPr bwMode="auto">
          <a:xfrm>
            <a:off x="5517105" y="2616006"/>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NO</a:t>
            </a:r>
          </a:p>
        </p:txBody>
      </p:sp>
      <p:cxnSp>
        <p:nvCxnSpPr>
          <p:cNvPr id="73" name="直線矢印コネクタ 65"/>
          <p:cNvCxnSpPr>
            <a:stCxn id="35" idx="2"/>
            <a:endCxn id="74" idx="0"/>
          </p:cNvCxnSpPr>
          <p:nvPr/>
        </p:nvCxnSpPr>
        <p:spPr bwMode="auto">
          <a:xfrm flipH="1">
            <a:off x="5559952" y="2616006"/>
            <a:ext cx="2158" cy="137919"/>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74" name="フローチャート: 処理 73"/>
          <p:cNvSpPr/>
          <p:nvPr/>
        </p:nvSpPr>
        <p:spPr bwMode="auto">
          <a:xfrm>
            <a:off x="4887035" y="2753925"/>
            <a:ext cx="1345834" cy="360040"/>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Read Transaction Type to derive Natural Account and Subaccount</a:t>
            </a:r>
            <a:endParaRPr kumimoji="1" lang="ja-JP" altLang="en-US" sz="800" dirty="0">
              <a:latin typeface="+mn-lt"/>
            </a:endParaRPr>
          </a:p>
        </p:txBody>
      </p:sp>
      <p:sp>
        <p:nvSpPr>
          <p:cNvPr id="76" name="円柱 75"/>
          <p:cNvSpPr/>
          <p:nvPr/>
        </p:nvSpPr>
        <p:spPr bwMode="auto">
          <a:xfrm rot="5400000">
            <a:off x="6950985" y="2423027"/>
            <a:ext cx="247168" cy="1134708"/>
          </a:xfrm>
          <a:prstGeom prst="can">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sz="800" dirty="0"/>
          </a:p>
        </p:txBody>
      </p:sp>
      <p:sp>
        <p:nvSpPr>
          <p:cNvPr id="77" name="テキスト ボックス 76"/>
          <p:cNvSpPr txBox="1"/>
          <p:nvPr/>
        </p:nvSpPr>
        <p:spPr>
          <a:xfrm>
            <a:off x="6552220" y="2888940"/>
            <a:ext cx="1023156" cy="203133"/>
          </a:xfrm>
          <a:prstGeom prst="rect">
            <a:avLst/>
          </a:prstGeom>
          <a:noFill/>
        </p:spPr>
        <p:txBody>
          <a:bodyPr wrap="square" rtlCol="0">
            <a:spAutoFit/>
          </a:bodyPr>
          <a:lstStyle/>
          <a:p>
            <a:pPr algn="l">
              <a:buNone/>
            </a:pPr>
            <a:r>
              <a:rPr kumimoji="1" lang="en-US" altLang="ja-JP" sz="800" dirty="0">
                <a:latin typeface="+mn-lt"/>
              </a:rPr>
              <a:t>Transaction Type</a:t>
            </a:r>
            <a:endParaRPr kumimoji="1" lang="ja-JP" altLang="en-US" sz="800" dirty="0">
              <a:latin typeface="+mn-lt"/>
            </a:endParaRPr>
          </a:p>
        </p:txBody>
      </p:sp>
      <p:cxnSp>
        <p:nvCxnSpPr>
          <p:cNvPr id="80" name="直線矢印コネクタ 65"/>
          <p:cNvCxnSpPr/>
          <p:nvPr/>
        </p:nvCxnSpPr>
        <p:spPr bwMode="auto">
          <a:xfrm flipH="1">
            <a:off x="6237185" y="2970782"/>
            <a:ext cx="274346" cy="8168"/>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81" name="フローチャート : 判断 80"/>
          <p:cNvSpPr/>
          <p:nvPr/>
        </p:nvSpPr>
        <p:spPr bwMode="auto">
          <a:xfrm>
            <a:off x="5112060" y="3246076"/>
            <a:ext cx="900100" cy="279283"/>
          </a:xfrm>
          <a:prstGeom prst="flowChartDecision">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buNone/>
            </a:pPr>
            <a:r>
              <a:rPr kumimoji="1" lang="en-US" altLang="ja-JP" sz="800" dirty="0">
                <a:latin typeface="+mn-lt"/>
              </a:rPr>
              <a:t>Error</a:t>
            </a:r>
          </a:p>
        </p:txBody>
      </p:sp>
      <p:cxnSp>
        <p:nvCxnSpPr>
          <p:cNvPr id="82" name="直線矢印コネクタ 65"/>
          <p:cNvCxnSpPr>
            <a:stCxn id="74" idx="2"/>
            <a:endCxn id="81" idx="0"/>
          </p:cNvCxnSpPr>
          <p:nvPr/>
        </p:nvCxnSpPr>
        <p:spPr bwMode="auto">
          <a:xfrm>
            <a:off x="5559952" y="3113965"/>
            <a:ext cx="2158" cy="132111"/>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97" name="直線矢印コネクタ 65"/>
          <p:cNvCxnSpPr>
            <a:stCxn id="81" idx="1"/>
            <a:endCxn id="36" idx="0"/>
          </p:cNvCxnSpPr>
          <p:nvPr/>
        </p:nvCxnSpPr>
        <p:spPr bwMode="auto">
          <a:xfrm rot="10800000" flipV="1">
            <a:off x="3311860" y="3385718"/>
            <a:ext cx="1800200" cy="1663462"/>
          </a:xfrm>
          <a:prstGeom prst="bentConnector2">
            <a:avLst/>
          </a:prstGeom>
          <a:solidFill>
            <a:srgbClr val="999999"/>
          </a:solidFill>
          <a:ln w="19050" cap="flat" cmpd="sng" algn="ctr">
            <a:solidFill>
              <a:schemeClr val="tx1"/>
            </a:solidFill>
            <a:prstDash val="solid"/>
            <a:round/>
            <a:headEnd type="none" w="med" len="med"/>
            <a:tailEnd type="arrow"/>
          </a:ln>
          <a:effectLst/>
        </p:spPr>
      </p:cxnSp>
      <p:sp>
        <p:nvSpPr>
          <p:cNvPr id="102" name="円柱 101"/>
          <p:cNvSpPr/>
          <p:nvPr/>
        </p:nvSpPr>
        <p:spPr bwMode="auto">
          <a:xfrm rot="5400000">
            <a:off x="6941402" y="3278122"/>
            <a:ext cx="247168" cy="1134708"/>
          </a:xfrm>
          <a:prstGeom prst="can">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sz="800" dirty="0">
              <a:latin typeface="+mn-lt"/>
            </a:endParaRPr>
          </a:p>
        </p:txBody>
      </p:sp>
      <p:sp>
        <p:nvSpPr>
          <p:cNvPr id="103" name="テキスト ボックス 102"/>
          <p:cNvSpPr txBox="1"/>
          <p:nvPr/>
        </p:nvSpPr>
        <p:spPr>
          <a:xfrm>
            <a:off x="6552220" y="3765927"/>
            <a:ext cx="1089703" cy="203133"/>
          </a:xfrm>
          <a:prstGeom prst="rect">
            <a:avLst/>
          </a:prstGeom>
          <a:noFill/>
        </p:spPr>
        <p:txBody>
          <a:bodyPr wrap="square" rtlCol="0">
            <a:spAutoFit/>
          </a:bodyPr>
          <a:lstStyle/>
          <a:p>
            <a:pPr algn="l">
              <a:buNone/>
            </a:pPr>
            <a:r>
              <a:rPr kumimoji="1" lang="en-US" altLang="ja-JP" sz="800" dirty="0">
                <a:latin typeface="+mn-lt"/>
              </a:rPr>
              <a:t>Customer Site</a:t>
            </a:r>
            <a:endParaRPr kumimoji="1" lang="ja-JP" altLang="en-US" sz="800" dirty="0">
              <a:latin typeface="+mn-lt"/>
            </a:endParaRPr>
          </a:p>
        </p:txBody>
      </p:sp>
      <p:cxnSp>
        <p:nvCxnSpPr>
          <p:cNvPr id="104" name="直線矢印コネクタ 65"/>
          <p:cNvCxnSpPr/>
          <p:nvPr/>
        </p:nvCxnSpPr>
        <p:spPr bwMode="auto">
          <a:xfrm flipH="1">
            <a:off x="6227602" y="3843298"/>
            <a:ext cx="274346" cy="8168"/>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105" name="フローチャート: 処理 104"/>
          <p:cNvSpPr/>
          <p:nvPr/>
        </p:nvSpPr>
        <p:spPr bwMode="auto">
          <a:xfrm>
            <a:off x="4887035" y="3654025"/>
            <a:ext cx="1345834" cy="360040"/>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Read Customer Site (Bill-to) to derive Intercompany &amp; Partner</a:t>
            </a:r>
            <a:endParaRPr kumimoji="1" lang="ja-JP" altLang="en-US" sz="800" dirty="0">
              <a:latin typeface="+mn-lt"/>
            </a:endParaRPr>
          </a:p>
        </p:txBody>
      </p:sp>
      <p:cxnSp>
        <p:nvCxnSpPr>
          <p:cNvPr id="106" name="直線矢印コネクタ 65"/>
          <p:cNvCxnSpPr>
            <a:stCxn id="81" idx="2"/>
            <a:endCxn id="105" idx="0"/>
          </p:cNvCxnSpPr>
          <p:nvPr/>
        </p:nvCxnSpPr>
        <p:spPr bwMode="auto">
          <a:xfrm flipH="1">
            <a:off x="5559952" y="3525359"/>
            <a:ext cx="2158" cy="128666"/>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108" name="Text Box 1359"/>
          <p:cNvSpPr txBox="1">
            <a:spLocks noChangeArrowheads="1"/>
          </p:cNvSpPr>
          <p:nvPr/>
        </p:nvSpPr>
        <p:spPr bwMode="auto">
          <a:xfrm>
            <a:off x="5517105" y="3519010"/>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NO</a:t>
            </a:r>
          </a:p>
        </p:txBody>
      </p:sp>
      <p:sp>
        <p:nvSpPr>
          <p:cNvPr id="109" name="Text Box 1359"/>
          <p:cNvSpPr txBox="1">
            <a:spLocks noChangeArrowheads="1"/>
          </p:cNvSpPr>
          <p:nvPr/>
        </p:nvSpPr>
        <p:spPr bwMode="auto">
          <a:xfrm>
            <a:off x="4842030" y="3203975"/>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YES</a:t>
            </a:r>
          </a:p>
        </p:txBody>
      </p:sp>
      <p:sp>
        <p:nvSpPr>
          <p:cNvPr id="110" name="フローチャート : 判断 109"/>
          <p:cNvSpPr/>
          <p:nvPr/>
        </p:nvSpPr>
        <p:spPr bwMode="auto">
          <a:xfrm>
            <a:off x="5112060" y="4139827"/>
            <a:ext cx="900100" cy="279283"/>
          </a:xfrm>
          <a:prstGeom prst="flowChartDecision">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buNone/>
            </a:pPr>
            <a:r>
              <a:rPr kumimoji="1" lang="en-US" altLang="ja-JP" sz="800" dirty="0">
                <a:latin typeface="+mn-lt"/>
              </a:rPr>
              <a:t>Error</a:t>
            </a:r>
          </a:p>
        </p:txBody>
      </p:sp>
      <p:cxnSp>
        <p:nvCxnSpPr>
          <p:cNvPr id="111" name="直線矢印コネクタ 65"/>
          <p:cNvCxnSpPr>
            <a:stCxn id="105" idx="2"/>
            <a:endCxn id="110" idx="0"/>
          </p:cNvCxnSpPr>
          <p:nvPr/>
        </p:nvCxnSpPr>
        <p:spPr bwMode="auto">
          <a:xfrm>
            <a:off x="5559952" y="4014065"/>
            <a:ext cx="2158" cy="125762"/>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112" name="直線矢印コネクタ 65"/>
          <p:cNvCxnSpPr>
            <a:stCxn id="110" idx="1"/>
            <a:endCxn id="36" idx="0"/>
          </p:cNvCxnSpPr>
          <p:nvPr/>
        </p:nvCxnSpPr>
        <p:spPr bwMode="auto">
          <a:xfrm rot="10800000" flipV="1">
            <a:off x="3311860" y="4279468"/>
            <a:ext cx="1800200" cy="769711"/>
          </a:xfrm>
          <a:prstGeom prst="bentConnector2">
            <a:avLst/>
          </a:prstGeom>
          <a:solidFill>
            <a:srgbClr val="999999"/>
          </a:solidFill>
          <a:ln w="19050" cap="flat" cmpd="sng" algn="ctr">
            <a:solidFill>
              <a:schemeClr val="tx1"/>
            </a:solidFill>
            <a:prstDash val="solid"/>
            <a:round/>
            <a:headEnd type="none" w="med" len="med"/>
            <a:tailEnd type="arrow"/>
          </a:ln>
          <a:effectLst/>
        </p:spPr>
      </p:cxnSp>
      <p:sp>
        <p:nvSpPr>
          <p:cNvPr id="115" name="Text Box 1359"/>
          <p:cNvSpPr txBox="1">
            <a:spLocks noChangeArrowheads="1"/>
          </p:cNvSpPr>
          <p:nvPr/>
        </p:nvSpPr>
        <p:spPr bwMode="auto">
          <a:xfrm>
            <a:off x="4846346" y="4104075"/>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YES</a:t>
            </a:r>
          </a:p>
        </p:txBody>
      </p:sp>
      <p:sp>
        <p:nvSpPr>
          <p:cNvPr id="118" name="円柱 117"/>
          <p:cNvSpPr/>
          <p:nvPr/>
        </p:nvSpPr>
        <p:spPr bwMode="auto">
          <a:xfrm rot="5400000">
            <a:off x="6950986" y="4132247"/>
            <a:ext cx="247168" cy="1134708"/>
          </a:xfrm>
          <a:prstGeom prst="can">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sz="800" dirty="0">
              <a:latin typeface="+mn-lt"/>
            </a:endParaRPr>
          </a:p>
        </p:txBody>
      </p:sp>
      <p:cxnSp>
        <p:nvCxnSpPr>
          <p:cNvPr id="119" name="直線矢印コネクタ 65"/>
          <p:cNvCxnSpPr/>
          <p:nvPr/>
        </p:nvCxnSpPr>
        <p:spPr bwMode="auto">
          <a:xfrm flipH="1">
            <a:off x="6227602" y="4680972"/>
            <a:ext cx="274346" cy="8168"/>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120" name="テキスト ボックス 119"/>
          <p:cNvSpPr txBox="1"/>
          <p:nvPr/>
        </p:nvSpPr>
        <p:spPr>
          <a:xfrm>
            <a:off x="6462211" y="4621022"/>
            <a:ext cx="1350149" cy="203133"/>
          </a:xfrm>
          <a:prstGeom prst="rect">
            <a:avLst/>
          </a:prstGeom>
          <a:noFill/>
        </p:spPr>
        <p:txBody>
          <a:bodyPr wrap="square" rtlCol="0">
            <a:spAutoFit/>
          </a:bodyPr>
          <a:lstStyle/>
          <a:p>
            <a:pPr algn="l">
              <a:buNone/>
            </a:pPr>
            <a:r>
              <a:rPr kumimoji="1" lang="en-US" altLang="ja-JP" sz="800" dirty="0">
                <a:latin typeface="+mn-lt"/>
              </a:rPr>
              <a:t>System Default Master</a:t>
            </a:r>
            <a:endParaRPr kumimoji="1" lang="ja-JP" altLang="en-US" sz="800" dirty="0">
              <a:latin typeface="+mn-lt"/>
            </a:endParaRPr>
          </a:p>
        </p:txBody>
      </p:sp>
      <p:sp>
        <p:nvSpPr>
          <p:cNvPr id="121" name="フローチャート: 処理 120"/>
          <p:cNvSpPr/>
          <p:nvPr/>
        </p:nvSpPr>
        <p:spPr bwMode="auto">
          <a:xfrm>
            <a:off x="4891351" y="4557029"/>
            <a:ext cx="1345834" cy="432174"/>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Read Customer Site (Ship-to) and System table to derive Region &amp; Others</a:t>
            </a:r>
            <a:endParaRPr kumimoji="1" lang="ja-JP" altLang="en-US" sz="800" dirty="0">
              <a:latin typeface="+mn-lt"/>
            </a:endParaRPr>
          </a:p>
        </p:txBody>
      </p:sp>
      <p:cxnSp>
        <p:nvCxnSpPr>
          <p:cNvPr id="122" name="直線矢印コネクタ 65"/>
          <p:cNvCxnSpPr>
            <a:stCxn id="102" idx="3"/>
          </p:cNvCxnSpPr>
          <p:nvPr/>
        </p:nvCxnSpPr>
        <p:spPr bwMode="auto">
          <a:xfrm flipH="1">
            <a:off x="6012160" y="3845476"/>
            <a:ext cx="485472" cy="708649"/>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125" name="直線矢印コネクタ 65"/>
          <p:cNvCxnSpPr/>
          <p:nvPr/>
        </p:nvCxnSpPr>
        <p:spPr bwMode="auto">
          <a:xfrm>
            <a:off x="5562110" y="4428363"/>
            <a:ext cx="2158" cy="125762"/>
          </a:xfrm>
          <a:prstGeom prst="straightConnector1">
            <a:avLst/>
          </a:prstGeom>
          <a:solidFill>
            <a:srgbClr val="999999"/>
          </a:solidFill>
          <a:ln w="19050" cap="flat" cmpd="sng" algn="ctr">
            <a:solidFill>
              <a:schemeClr val="tx1"/>
            </a:solidFill>
            <a:prstDash val="solid"/>
            <a:round/>
            <a:headEnd type="none" w="med" len="med"/>
            <a:tailEnd type="arrow"/>
          </a:ln>
          <a:effectLst/>
        </p:spPr>
      </p:cxnSp>
      <p:sp>
        <p:nvSpPr>
          <p:cNvPr id="126" name="Text Box 1359"/>
          <p:cNvSpPr txBox="1">
            <a:spLocks noChangeArrowheads="1"/>
          </p:cNvSpPr>
          <p:nvPr/>
        </p:nvSpPr>
        <p:spPr bwMode="auto">
          <a:xfrm>
            <a:off x="5517105" y="4422014"/>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NO</a:t>
            </a:r>
          </a:p>
        </p:txBody>
      </p:sp>
      <p:sp>
        <p:nvSpPr>
          <p:cNvPr id="129" name="フローチャート : 判断 128"/>
          <p:cNvSpPr/>
          <p:nvPr/>
        </p:nvSpPr>
        <p:spPr bwMode="auto">
          <a:xfrm>
            <a:off x="5112060" y="5129937"/>
            <a:ext cx="900100" cy="279283"/>
          </a:xfrm>
          <a:prstGeom prst="flowChartDecision">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buNone/>
            </a:pPr>
            <a:r>
              <a:rPr kumimoji="1" lang="en-US" altLang="ja-JP" sz="800" dirty="0">
                <a:latin typeface="+mn-lt"/>
              </a:rPr>
              <a:t>Error</a:t>
            </a:r>
          </a:p>
        </p:txBody>
      </p:sp>
      <p:cxnSp>
        <p:nvCxnSpPr>
          <p:cNvPr id="131" name="直線矢印コネクタ 65"/>
          <p:cNvCxnSpPr/>
          <p:nvPr/>
        </p:nvCxnSpPr>
        <p:spPr bwMode="auto">
          <a:xfrm>
            <a:off x="5562110" y="5013428"/>
            <a:ext cx="2158" cy="125762"/>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132" name="直線矢印コネクタ 65"/>
          <p:cNvCxnSpPr>
            <a:stCxn id="129" idx="1"/>
            <a:endCxn id="36" idx="0"/>
          </p:cNvCxnSpPr>
          <p:nvPr/>
        </p:nvCxnSpPr>
        <p:spPr bwMode="auto">
          <a:xfrm rot="10800000">
            <a:off x="3311860" y="5049181"/>
            <a:ext cx="1800200" cy="220399"/>
          </a:xfrm>
          <a:prstGeom prst="bentConnector4">
            <a:avLst>
              <a:gd name="adj1" fmla="val 31250"/>
              <a:gd name="adj2" fmla="val 203721"/>
            </a:avLst>
          </a:prstGeom>
          <a:solidFill>
            <a:srgbClr val="999999"/>
          </a:solidFill>
          <a:ln w="19050" cap="flat" cmpd="sng" algn="ctr">
            <a:solidFill>
              <a:schemeClr val="tx1"/>
            </a:solidFill>
            <a:prstDash val="solid"/>
            <a:round/>
            <a:headEnd type="none" w="med" len="med"/>
            <a:tailEnd type="arrow"/>
          </a:ln>
          <a:effectLst/>
        </p:spPr>
      </p:cxnSp>
      <p:sp>
        <p:nvSpPr>
          <p:cNvPr id="135" name="Text Box 1359"/>
          <p:cNvSpPr txBox="1">
            <a:spLocks noChangeArrowheads="1"/>
          </p:cNvSpPr>
          <p:nvPr/>
        </p:nvSpPr>
        <p:spPr bwMode="auto">
          <a:xfrm>
            <a:off x="4842030" y="5097089"/>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YES</a:t>
            </a:r>
          </a:p>
        </p:txBody>
      </p:sp>
      <p:sp>
        <p:nvSpPr>
          <p:cNvPr id="137" name="フローチャート: 処理 136"/>
          <p:cNvSpPr/>
          <p:nvPr/>
        </p:nvSpPr>
        <p:spPr bwMode="auto">
          <a:xfrm>
            <a:off x="2636785" y="5769260"/>
            <a:ext cx="1350150" cy="534253"/>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Set process status to ‘I’(Interfaced)</a:t>
            </a:r>
          </a:p>
          <a:p>
            <a:pPr>
              <a:buNone/>
            </a:pPr>
            <a:r>
              <a:rPr kumimoji="1" lang="en-US" altLang="ja-JP" sz="800">
                <a:latin typeface="+mn-lt"/>
              </a:rPr>
              <a:t>(RA_INTERFACE_LINES_ALL_ATTRIBUTE11)</a:t>
            </a:r>
            <a:endParaRPr kumimoji="1" lang="ja-JP" altLang="en-US" sz="800" dirty="0">
              <a:latin typeface="+mn-lt"/>
            </a:endParaRPr>
          </a:p>
        </p:txBody>
      </p:sp>
      <p:sp>
        <p:nvSpPr>
          <p:cNvPr id="138" name="フローチャート: 処理 137"/>
          <p:cNvSpPr/>
          <p:nvPr/>
        </p:nvSpPr>
        <p:spPr bwMode="auto">
          <a:xfrm>
            <a:off x="5067055" y="5589240"/>
            <a:ext cx="945105" cy="489248"/>
          </a:xfrm>
          <a:prstGeom prst="flowChartProcess">
            <a:avLst/>
          </a:prstGeom>
          <a:solidFill>
            <a:srgbClr val="FFCCCC"/>
          </a:solidFill>
          <a:ln w="1905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buNone/>
            </a:pPr>
            <a:r>
              <a:rPr kumimoji="1" lang="en-US" altLang="ja-JP" sz="800" dirty="0">
                <a:latin typeface="+mn-lt"/>
              </a:rPr>
              <a:t>Insert into AR Staging tables</a:t>
            </a:r>
            <a:endParaRPr kumimoji="1" lang="ja-JP" altLang="en-US" sz="800" dirty="0">
              <a:latin typeface="+mn-lt"/>
            </a:endParaRPr>
          </a:p>
        </p:txBody>
      </p:sp>
      <p:sp>
        <p:nvSpPr>
          <p:cNvPr id="139" name="Text Box 1359"/>
          <p:cNvSpPr txBox="1">
            <a:spLocks noChangeArrowheads="1"/>
          </p:cNvSpPr>
          <p:nvPr/>
        </p:nvSpPr>
        <p:spPr bwMode="auto">
          <a:xfrm>
            <a:off x="5517105" y="5457129"/>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en-US" altLang="ja-JP" sz="800" b="1" dirty="0">
                <a:solidFill>
                  <a:srgbClr val="000000"/>
                </a:solidFill>
                <a:latin typeface="Calibri" pitchFamily="34" charset="0"/>
                <a:ea typeface="ＭＳ 明朝" pitchFamily="49" charset="-128"/>
              </a:rPr>
              <a:t>NO</a:t>
            </a:r>
          </a:p>
        </p:txBody>
      </p:sp>
      <p:cxnSp>
        <p:nvCxnSpPr>
          <p:cNvPr id="140" name="直線矢印コネクタ 65"/>
          <p:cNvCxnSpPr>
            <a:stCxn id="129" idx="2"/>
          </p:cNvCxnSpPr>
          <p:nvPr/>
        </p:nvCxnSpPr>
        <p:spPr bwMode="auto">
          <a:xfrm>
            <a:off x="5562110" y="5409220"/>
            <a:ext cx="2158" cy="180020"/>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142" name="直線矢印コネクタ 65"/>
          <p:cNvCxnSpPr>
            <a:stCxn id="48" idx="2"/>
          </p:cNvCxnSpPr>
          <p:nvPr/>
        </p:nvCxnSpPr>
        <p:spPr bwMode="auto">
          <a:xfrm rot="5400000">
            <a:off x="7069916" y="4218175"/>
            <a:ext cx="2137466" cy="472552"/>
          </a:xfrm>
          <a:prstGeom prst="bentConnector3">
            <a:avLst>
              <a:gd name="adj1" fmla="val 50000"/>
            </a:avLst>
          </a:prstGeom>
          <a:solidFill>
            <a:srgbClr val="999999"/>
          </a:solidFill>
          <a:ln w="19050" cap="flat" cmpd="sng" algn="ctr">
            <a:solidFill>
              <a:schemeClr val="tx1"/>
            </a:solidFill>
            <a:prstDash val="solid"/>
            <a:round/>
            <a:headEnd type="none" w="med" len="med"/>
            <a:tailEnd type="arrow"/>
          </a:ln>
          <a:effectLst/>
        </p:spPr>
      </p:cxnSp>
      <p:sp>
        <p:nvSpPr>
          <p:cNvPr id="145" name="正方形/長方形 144"/>
          <p:cNvSpPr/>
          <p:nvPr/>
        </p:nvSpPr>
        <p:spPr bwMode="auto">
          <a:xfrm>
            <a:off x="6320847" y="5499230"/>
            <a:ext cx="2166588" cy="630070"/>
          </a:xfrm>
          <a:prstGeom prst="rect">
            <a:avLst/>
          </a:prstGeom>
          <a:no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1" lang="ja-JP" altLang="en-US" dirty="0"/>
          </a:p>
        </p:txBody>
      </p:sp>
      <p:cxnSp>
        <p:nvCxnSpPr>
          <p:cNvPr id="149" name="直線矢印コネクタ 65"/>
          <p:cNvCxnSpPr>
            <a:stCxn id="138" idx="3"/>
            <a:endCxn id="145" idx="1"/>
          </p:cNvCxnSpPr>
          <p:nvPr/>
        </p:nvCxnSpPr>
        <p:spPr bwMode="auto">
          <a:xfrm flipV="1">
            <a:off x="6012160" y="5814265"/>
            <a:ext cx="308687" cy="19599"/>
          </a:xfrm>
          <a:prstGeom prst="straightConnector1">
            <a:avLst/>
          </a:prstGeom>
          <a:solidFill>
            <a:srgbClr val="999999"/>
          </a:solidFill>
          <a:ln w="19050" cap="flat" cmpd="sng" algn="ctr">
            <a:solidFill>
              <a:schemeClr val="tx1"/>
            </a:solidFill>
            <a:prstDash val="solid"/>
            <a:round/>
            <a:headEnd type="none" w="med" len="med"/>
            <a:tailEnd type="arrow"/>
          </a:ln>
          <a:effectLst/>
        </p:spPr>
      </p:cxnSp>
      <p:cxnSp>
        <p:nvCxnSpPr>
          <p:cNvPr id="162" name="直線矢印コネクタ 65"/>
          <p:cNvCxnSpPr>
            <a:stCxn id="138" idx="1"/>
            <a:endCxn id="137" idx="3"/>
          </p:cNvCxnSpPr>
          <p:nvPr/>
        </p:nvCxnSpPr>
        <p:spPr bwMode="auto">
          <a:xfrm rot="10800000" flipV="1">
            <a:off x="3986935" y="5833863"/>
            <a:ext cx="1080120" cy="202523"/>
          </a:xfrm>
          <a:prstGeom prst="bentConnector3">
            <a:avLst>
              <a:gd name="adj1" fmla="val 50000"/>
            </a:avLst>
          </a:prstGeom>
          <a:solidFill>
            <a:srgbClr val="999999"/>
          </a:solidFill>
          <a:ln w="19050" cap="flat" cmpd="sng" algn="ctr">
            <a:solidFill>
              <a:schemeClr val="tx1"/>
            </a:solidFill>
            <a:prstDash val="solid"/>
            <a:round/>
            <a:headEnd type="none" w="med" len="med"/>
            <a:tailEnd type="arrow"/>
          </a:ln>
          <a:effectLst/>
        </p:spPr>
      </p:cxnSp>
      <p:sp>
        <p:nvSpPr>
          <p:cNvPr id="165" name="テキスト ボックス 164"/>
          <p:cNvSpPr txBox="1"/>
          <p:nvPr/>
        </p:nvSpPr>
        <p:spPr>
          <a:xfrm>
            <a:off x="71500" y="3409313"/>
            <a:ext cx="2655295" cy="424732"/>
          </a:xfrm>
          <a:prstGeom prst="rect">
            <a:avLst/>
          </a:prstGeom>
          <a:solidFill>
            <a:srgbClr val="99CCFF"/>
          </a:solidFill>
          <a:ln>
            <a:solidFill>
              <a:schemeClr val="tx1"/>
            </a:solidFill>
          </a:ln>
        </p:spPr>
        <p:txBody>
          <a:bodyPr wrap="square" rtlCol="0">
            <a:spAutoFit/>
          </a:bodyPr>
          <a:lstStyle/>
          <a:p>
            <a:pPr algn="l">
              <a:buNone/>
            </a:pPr>
            <a:r>
              <a:rPr kumimoji="1" lang="en-US" altLang="ja-JP" sz="800" dirty="0">
                <a:latin typeface="+mn-lt"/>
              </a:rPr>
              <a:t>Although it is not explicitly described, any error during process should go to error process to set update the processing status.</a:t>
            </a:r>
            <a:endParaRPr kumimoji="1" lang="ja-JP" altLang="en-US" sz="800" dirty="0">
              <a:latin typeface="+mn-lt"/>
            </a:endParaRPr>
          </a:p>
        </p:txBody>
      </p:sp>
      <p:sp>
        <p:nvSpPr>
          <p:cNvPr id="166" name="Text Box 1359"/>
          <p:cNvSpPr txBox="1">
            <a:spLocks noChangeArrowheads="1"/>
          </p:cNvSpPr>
          <p:nvPr/>
        </p:nvSpPr>
        <p:spPr bwMode="auto">
          <a:xfrm>
            <a:off x="8397535" y="2734686"/>
            <a:ext cx="400729" cy="13211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sz="2500">
                <a:solidFill>
                  <a:schemeClr val="tx1"/>
                </a:solidFill>
                <a:latin typeface="Arial" charset="0"/>
                <a:ea typeface="ＭＳ Ｐゴシック" charset="-128"/>
              </a:defRPr>
            </a:lvl1pPr>
            <a:lvl2pPr marL="742950" indent="-285750" eaLnBrk="0" hangingPunct="0">
              <a:defRPr sz="2500">
                <a:solidFill>
                  <a:schemeClr val="tx1"/>
                </a:solidFill>
                <a:latin typeface="Arial" charset="0"/>
                <a:ea typeface="ＭＳ Ｐゴシック" charset="-128"/>
              </a:defRPr>
            </a:lvl2pPr>
            <a:lvl3pPr marL="1143000" indent="-228600" eaLnBrk="0" hangingPunct="0">
              <a:defRPr sz="2500">
                <a:solidFill>
                  <a:schemeClr val="tx1"/>
                </a:solidFill>
                <a:latin typeface="Arial" charset="0"/>
                <a:ea typeface="ＭＳ Ｐゴシック" charset="-128"/>
              </a:defRPr>
            </a:lvl3pPr>
            <a:lvl4pPr marL="1600200" indent="-228600" eaLnBrk="0" hangingPunct="0">
              <a:defRPr sz="2500">
                <a:solidFill>
                  <a:schemeClr val="tx1"/>
                </a:solidFill>
                <a:latin typeface="Arial" charset="0"/>
                <a:ea typeface="ＭＳ Ｐゴシック" charset="-128"/>
              </a:defRPr>
            </a:lvl4pPr>
            <a:lvl5pPr marL="2057400" indent="-228600" eaLnBrk="0" hangingPunct="0">
              <a:defRPr sz="2500">
                <a:solidFill>
                  <a:schemeClr val="tx1"/>
                </a:solidFill>
                <a:latin typeface="Arial" charset="0"/>
                <a:ea typeface="ＭＳ Ｐゴシック" charset="-128"/>
              </a:defRPr>
            </a:lvl5pPr>
            <a:lvl6pPr marL="2514600" indent="-228600" eaLnBrk="0" fontAlgn="base" hangingPunct="0">
              <a:spcBef>
                <a:spcPct val="0"/>
              </a:spcBef>
              <a:spcAft>
                <a:spcPct val="0"/>
              </a:spcAft>
              <a:defRPr sz="2500">
                <a:solidFill>
                  <a:schemeClr val="tx1"/>
                </a:solidFill>
                <a:latin typeface="Arial" charset="0"/>
                <a:ea typeface="ＭＳ Ｐゴシック" charset="-128"/>
              </a:defRPr>
            </a:lvl6pPr>
            <a:lvl7pPr marL="2971800" indent="-228600" eaLnBrk="0" fontAlgn="base" hangingPunct="0">
              <a:spcBef>
                <a:spcPct val="0"/>
              </a:spcBef>
              <a:spcAft>
                <a:spcPct val="0"/>
              </a:spcAft>
              <a:defRPr sz="2500">
                <a:solidFill>
                  <a:schemeClr val="tx1"/>
                </a:solidFill>
                <a:latin typeface="Arial" charset="0"/>
                <a:ea typeface="ＭＳ Ｐゴシック" charset="-128"/>
              </a:defRPr>
            </a:lvl7pPr>
            <a:lvl8pPr marL="3429000" indent="-228600" eaLnBrk="0" fontAlgn="base" hangingPunct="0">
              <a:spcBef>
                <a:spcPct val="0"/>
              </a:spcBef>
              <a:spcAft>
                <a:spcPct val="0"/>
              </a:spcAft>
              <a:defRPr sz="2500">
                <a:solidFill>
                  <a:schemeClr val="tx1"/>
                </a:solidFill>
                <a:latin typeface="Arial" charset="0"/>
                <a:ea typeface="ＭＳ Ｐゴシック" charset="-128"/>
              </a:defRPr>
            </a:lvl8pPr>
            <a:lvl9pPr marL="3886200" indent="-228600" eaLnBrk="0" fontAlgn="base" hangingPunct="0">
              <a:spcBef>
                <a:spcPct val="0"/>
              </a:spcBef>
              <a:spcAft>
                <a:spcPct val="0"/>
              </a:spcAft>
              <a:defRPr sz="2500">
                <a:solidFill>
                  <a:schemeClr val="tx1"/>
                </a:solidFill>
                <a:latin typeface="Arial" charset="0"/>
                <a:ea typeface="ＭＳ Ｐゴシック" charset="-128"/>
              </a:defRPr>
            </a:lvl9pPr>
          </a:lstStyle>
          <a:p>
            <a:pPr algn="ctr" eaLnBrk="1" hangingPunct="1">
              <a:buNone/>
            </a:pPr>
            <a:r>
              <a:rPr lang="ja-JP" altLang="en-US" sz="800" b="1" dirty="0">
                <a:solidFill>
                  <a:srgbClr val="000000"/>
                </a:solidFill>
                <a:latin typeface="Calibri" pitchFamily="34" charset="0"/>
                <a:ea typeface="ＭＳ 明朝" pitchFamily="49" charset="-128"/>
              </a:rPr>
              <a:t>①</a:t>
            </a:r>
            <a:endParaRPr lang="en-US" altLang="ja-JP" sz="800" b="1" dirty="0">
              <a:solidFill>
                <a:srgbClr val="000000"/>
              </a:solidFill>
              <a:latin typeface="Calibri" pitchFamily="34" charset="0"/>
              <a:ea typeface="ＭＳ 明朝" pitchFamily="49" charset="-128"/>
            </a:endParaRPr>
          </a:p>
        </p:txBody>
      </p:sp>
      <p:sp>
        <p:nvSpPr>
          <p:cNvPr id="167" name="テキスト ボックス 166"/>
          <p:cNvSpPr txBox="1"/>
          <p:nvPr/>
        </p:nvSpPr>
        <p:spPr>
          <a:xfrm>
            <a:off x="71500" y="4059070"/>
            <a:ext cx="2655295" cy="424732"/>
          </a:xfrm>
          <a:prstGeom prst="rect">
            <a:avLst/>
          </a:prstGeom>
          <a:solidFill>
            <a:srgbClr val="99CCFF"/>
          </a:solidFill>
          <a:ln>
            <a:solidFill>
              <a:schemeClr val="tx1"/>
            </a:solidFill>
          </a:ln>
        </p:spPr>
        <p:txBody>
          <a:bodyPr wrap="square" rtlCol="0">
            <a:spAutoFit/>
          </a:bodyPr>
          <a:lstStyle/>
          <a:p>
            <a:pPr algn="l">
              <a:buNone/>
            </a:pPr>
            <a:r>
              <a:rPr kumimoji="1" lang="ja-JP" altLang="en-US" sz="800" dirty="0">
                <a:latin typeface="+mn-lt"/>
              </a:rPr>
              <a:t>①　</a:t>
            </a:r>
            <a:r>
              <a:rPr kumimoji="1" lang="en-US" altLang="ja-JP" sz="800" dirty="0">
                <a:latin typeface="+mn-lt"/>
              </a:rPr>
              <a:t>In case of AUTO DN/CN RA_INTERFACE_DISTRIBUTIONS_ALL can be used to populate the GAIA based AFF values.</a:t>
            </a:r>
            <a:endParaRPr kumimoji="1" lang="ja-JP" altLang="en-US" sz="800" dirty="0">
              <a:latin typeface="+mn-lt"/>
            </a:endParaRPr>
          </a:p>
        </p:txBody>
      </p:sp>
      <p:graphicFrame>
        <p:nvGraphicFramePr>
          <p:cNvPr id="5" name="オブジェクト 4"/>
          <p:cNvGraphicFramePr>
            <a:graphicFrameLocks noChangeAspect="1"/>
          </p:cNvGraphicFramePr>
          <p:nvPr/>
        </p:nvGraphicFramePr>
        <p:xfrm>
          <a:off x="5762625" y="1668463"/>
          <a:ext cx="2224088" cy="327025"/>
        </p:xfrm>
        <a:graphic>
          <a:graphicData uri="http://schemas.openxmlformats.org/presentationml/2006/ole">
            <mc:AlternateContent xmlns:mc="http://schemas.openxmlformats.org/markup-compatibility/2006">
              <mc:Choice xmlns:v="urn:schemas-microsoft-com:vml" Requires="v">
                <p:oleObj name="Packager Shell Object" showAsIcon="1" r:id="rId2" imgW="2223720" imgH="417600" progId="Package">
                  <p:embed/>
                </p:oleObj>
              </mc:Choice>
              <mc:Fallback>
                <p:oleObj name="Packager Shell Object" showAsIcon="1" r:id="rId2" imgW="2223720" imgH="417600" progId="Package">
                  <p:embed/>
                  <p:pic>
                    <p:nvPicPr>
                      <p:cNvPr id="5" name="オブジェクト 4"/>
                      <p:cNvPicPr/>
                      <p:nvPr/>
                    </p:nvPicPr>
                    <p:blipFill>
                      <a:blip r:embed="rId3"/>
                      <a:stretch>
                        <a:fillRect/>
                      </a:stretch>
                    </p:blipFill>
                    <p:spPr>
                      <a:xfrm>
                        <a:off x="5762625" y="1668463"/>
                        <a:ext cx="2224088" cy="327025"/>
                      </a:xfrm>
                      <a:prstGeom prst="rect">
                        <a:avLst/>
                      </a:prstGeom>
                    </p:spPr>
                  </p:pic>
                </p:oleObj>
              </mc:Fallback>
            </mc:AlternateContent>
          </a:graphicData>
        </a:graphic>
      </p:graphicFrame>
      <p:graphicFrame>
        <p:nvGraphicFramePr>
          <p:cNvPr id="6" name="オブジェクト 5"/>
          <p:cNvGraphicFramePr>
            <a:graphicFrameLocks noChangeAspect="1"/>
          </p:cNvGraphicFramePr>
          <p:nvPr/>
        </p:nvGraphicFramePr>
        <p:xfrm>
          <a:off x="6409531" y="2483895"/>
          <a:ext cx="997784" cy="613669"/>
        </p:xfrm>
        <a:graphic>
          <a:graphicData uri="http://schemas.openxmlformats.org/presentationml/2006/ole">
            <mc:AlternateContent xmlns:mc="http://schemas.openxmlformats.org/markup-compatibility/2006">
              <mc:Choice xmlns:v="urn:schemas-microsoft-com:vml" Requires="v">
                <p:oleObj name="パッケージャー シェル オブジェクト" showAsIcon="1" r:id="rId4" imgW="914400" imgH="857160" progId="Package">
                  <p:embed/>
                </p:oleObj>
              </mc:Choice>
              <mc:Fallback>
                <p:oleObj name="パッケージャー シェル オブジェクト" showAsIcon="1" r:id="rId4" imgW="914400" imgH="857160" progId="Package">
                  <p:embed/>
                  <p:pic>
                    <p:nvPicPr>
                      <p:cNvPr id="6" name="オブジェクト 5"/>
                      <p:cNvPicPr/>
                      <p:nvPr/>
                    </p:nvPicPr>
                    <p:blipFill>
                      <a:blip r:embed="rId5"/>
                      <a:stretch>
                        <a:fillRect/>
                      </a:stretch>
                    </p:blipFill>
                    <p:spPr>
                      <a:xfrm>
                        <a:off x="6409531" y="2483895"/>
                        <a:ext cx="997784" cy="613669"/>
                      </a:xfrm>
                      <a:prstGeom prst="rect">
                        <a:avLst/>
                      </a:prstGeom>
                    </p:spPr>
                  </p:pic>
                </p:oleObj>
              </mc:Fallback>
            </mc:AlternateContent>
          </a:graphicData>
        </a:graphic>
      </p:graphicFrame>
      <p:graphicFrame>
        <p:nvGraphicFramePr>
          <p:cNvPr id="7" name="オブジェクト 6"/>
          <p:cNvGraphicFramePr>
            <a:graphicFrameLocks noChangeAspect="1"/>
          </p:cNvGraphicFramePr>
          <p:nvPr/>
        </p:nvGraphicFramePr>
        <p:xfrm>
          <a:off x="6485981" y="3336086"/>
          <a:ext cx="914400" cy="620817"/>
        </p:xfrm>
        <a:graphic>
          <a:graphicData uri="http://schemas.openxmlformats.org/presentationml/2006/ole">
            <mc:AlternateContent xmlns:mc="http://schemas.openxmlformats.org/markup-compatibility/2006">
              <mc:Choice xmlns:v="urn:schemas-microsoft-com:vml" Requires="v">
                <p:oleObj name="パッケージャー シェル オブジェクト" showAsIcon="1" r:id="rId6" imgW="914400" imgH="857160" progId="Package">
                  <p:embed/>
                </p:oleObj>
              </mc:Choice>
              <mc:Fallback>
                <p:oleObj name="パッケージャー シェル オブジェクト" showAsIcon="1" r:id="rId6" imgW="914400" imgH="857160" progId="Package">
                  <p:embed/>
                  <p:pic>
                    <p:nvPicPr>
                      <p:cNvPr id="7" name="オブジェクト 6"/>
                      <p:cNvPicPr/>
                      <p:nvPr/>
                    </p:nvPicPr>
                    <p:blipFill>
                      <a:blip r:embed="rId7"/>
                      <a:stretch>
                        <a:fillRect/>
                      </a:stretch>
                    </p:blipFill>
                    <p:spPr>
                      <a:xfrm>
                        <a:off x="6485981" y="3336086"/>
                        <a:ext cx="914400" cy="620817"/>
                      </a:xfrm>
                      <a:prstGeom prst="rect">
                        <a:avLst/>
                      </a:prstGeom>
                    </p:spPr>
                  </p:pic>
                </p:oleObj>
              </mc:Fallback>
            </mc:AlternateContent>
          </a:graphicData>
        </a:graphic>
      </p:graphicFrame>
    </p:spTree>
    <p:extLst>
      <p:ext uri="{BB962C8B-B14F-4D97-AF65-F5344CB8AC3E}">
        <p14:creationId xmlns:p14="http://schemas.microsoft.com/office/powerpoint/2010/main" val="1522628733"/>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4x3_EN.pptx" id="{A5931476-291D-4099-8816-DD0D01C4A52A}" vid="{5E94C5B7-7AF5-4E08-BDAD-7C26A55E1D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180924_PPT_Template_4x3_EN</Template>
  <TotalTime>0</TotalTime>
  <Words>769</Words>
  <Application>Microsoft Office PowerPoint</Application>
  <PresentationFormat>On-screen Show (4:3)</PresentationFormat>
  <Paragraphs>106</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6" baseType="lpstr">
      <vt:lpstr>Arial</vt:lpstr>
      <vt:lpstr>Calibri</vt:lpstr>
      <vt:lpstr>Segoe UI</vt:lpstr>
      <vt:lpstr>Söhne</vt:lpstr>
      <vt:lpstr>Wingdings</vt:lpstr>
      <vt:lpstr>テーマ1</vt:lpstr>
      <vt:lpstr>Package</vt:lpstr>
      <vt:lpstr>パッケージャー シェル オブジェクト</vt:lpstr>
      <vt:lpstr>Oracle Financials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 Interface Extraction – High-level Process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2018-08-24T12:43:57Z</dcterms:created>
  <dcterms:modified xsi:type="dcterms:W3CDTF">2023-08-04T04:27:22Z</dcterms:modified>
</cp:coreProperties>
</file>