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829" r:id="rId1"/>
  </p:sldMasterIdLst>
  <p:notesMasterIdLst>
    <p:notesMasterId r:id="rId13"/>
  </p:notesMasterIdLst>
  <p:handoutMasterIdLst>
    <p:handoutMasterId r:id="rId14"/>
  </p:handoutMasterIdLst>
  <p:sldIdLst>
    <p:sldId id="964" r:id="rId2"/>
    <p:sldId id="981" r:id="rId3"/>
    <p:sldId id="991" r:id="rId4"/>
    <p:sldId id="971" r:id="rId5"/>
    <p:sldId id="990" r:id="rId6"/>
    <p:sldId id="989" r:id="rId7"/>
    <p:sldId id="985" r:id="rId8"/>
    <p:sldId id="986" r:id="rId9"/>
    <p:sldId id="987" r:id="rId10"/>
    <p:sldId id="988" r:id="rId11"/>
    <p:sldId id="984" r:id="rId12"/>
  </p:sldIdLst>
  <p:sldSz cx="9144000" cy="6858000" type="screen4x3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E1E"/>
    <a:srgbClr val="644080"/>
    <a:srgbClr val="916E0F"/>
    <a:srgbClr val="505054"/>
    <a:srgbClr val="265C80"/>
    <a:srgbClr val="007580"/>
    <a:srgbClr val="B94B00"/>
    <a:srgbClr val="AF8CC8"/>
    <a:srgbClr val="FAD737"/>
    <a:srgbClr val="A0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424" autoAdjust="0"/>
  </p:normalViewPr>
  <p:slideViewPr>
    <p:cSldViewPr snapToGrid="0"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42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7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4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4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4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56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4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74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68313" y="2615165"/>
            <a:ext cx="5462899" cy="365577"/>
          </a:xfrm>
          <a:prstGeom prst="rect">
            <a:avLst/>
          </a:prstGeom>
        </p:spPr>
        <p:txBody>
          <a:bodyPr vert="horz" wrap="squar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 subtitle</a:t>
            </a:r>
            <a:endParaRPr lang="ja-JP" altLang="en-US" dirty="0"/>
          </a:p>
        </p:txBody>
      </p:sp>
      <p:sp>
        <p:nvSpPr>
          <p:cNvPr id="17" name="タイトル 4"/>
          <p:cNvSpPr>
            <a:spLocks noGrp="1"/>
          </p:cNvSpPr>
          <p:nvPr>
            <p:ph type="title" hasCustomPrompt="1"/>
          </p:nvPr>
        </p:nvSpPr>
        <p:spPr>
          <a:xfrm>
            <a:off x="468313" y="3024000"/>
            <a:ext cx="5462898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652000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94" y="162989"/>
            <a:ext cx="2518420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3546" y="0"/>
            <a:ext cx="3020454" cy="6858000"/>
          </a:xfrm>
          <a:prstGeom prst="rect">
            <a:avLst/>
          </a:prstGeom>
        </p:spPr>
      </p:pic>
      <p:sp>
        <p:nvSpPr>
          <p:cNvPr id="10" name="フッター プレースホルダー 3"/>
          <p:cNvSpPr txBox="1">
            <a:spLocks/>
          </p:cNvSpPr>
          <p:nvPr userDrawn="1"/>
        </p:nvSpPr>
        <p:spPr bwMode="auto">
          <a:xfrm>
            <a:off x="6651789" y="6597140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</a:t>
            </a:r>
            <a:r>
              <a:rPr kumimoji="0" lang="en-US" altLang="ja-JP" sz="800" kern="12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Phils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.,Inc. </a:t>
            </a:r>
          </a:p>
        </p:txBody>
      </p:sp>
    </p:spTree>
    <p:extLst>
      <p:ext uri="{BB962C8B-B14F-4D97-AF65-F5344CB8AC3E}">
        <p14:creationId xmlns:p14="http://schemas.microsoft.com/office/powerpoint/2010/main" val="3928883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for the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2"/>
          <p:cNvSpPr>
            <a:spLocks noGrp="1"/>
          </p:cNvSpPr>
          <p:nvPr>
            <p:ph type="body" sz="quarter" idx="17" hasCustomPrompt="1"/>
          </p:nvPr>
        </p:nvSpPr>
        <p:spPr>
          <a:xfrm>
            <a:off x="468000" y="442330"/>
            <a:ext cx="2327275" cy="407859"/>
          </a:xfrm>
          <a:prstGeom prst="rect">
            <a:avLst/>
          </a:prstGeom>
        </p:spPr>
        <p:txBody>
          <a:bodyPr lIns="0" anchor="ctr" anchorCtr="0"/>
          <a:lstStyle>
            <a:lvl1pPr>
              <a:lnSpc>
                <a:spcPct val="100000"/>
              </a:lnSpc>
              <a:defRPr sz="20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lvl="0"/>
            <a:r>
              <a:rPr kumimoji="1" lang="en-US" altLang="ja-JP" dirty="0"/>
              <a:t>To ABCDE</a:t>
            </a:r>
            <a:endParaRPr kumimoji="1" lang="ja-JP" altLang="en-US" dirty="0"/>
          </a:p>
        </p:txBody>
      </p:sp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68000" y="2615165"/>
            <a:ext cx="7408573" cy="365577"/>
          </a:xfrm>
          <a:prstGeom prst="rect">
            <a:avLst/>
          </a:prstGeom>
        </p:spPr>
        <p:txBody>
          <a:bodyPr vert="horz" wrap="non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 subtitle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468000" y="3024000"/>
            <a:ext cx="7408572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Toshiba Sans CN Medium" panose="020B0600000000000000" pitchFamily="34" charset="-128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43CFF27-F10C-A444-8A84-B0F08A699F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0"/>
            <a:ext cx="3048001" cy="6858000"/>
          </a:xfrm>
          <a:prstGeom prst="rect">
            <a:avLst/>
          </a:prstGeom>
        </p:spPr>
      </p:pic>
      <p:sp>
        <p:nvSpPr>
          <p:cNvPr id="11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760000"/>
            <a:ext cx="5301206" cy="1082307"/>
          </a:xfrm>
          <a:prstGeom prst="rect">
            <a:avLst/>
          </a:prstGeom>
        </p:spPr>
        <p:txBody>
          <a:bodyPr wrap="square" lIns="468000" tIns="0" rIns="0" bIns="828000" anchor="t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94" y="4866250"/>
            <a:ext cx="2518420" cy="863459"/>
          </a:xfrm>
          <a:prstGeom prst="rect">
            <a:avLst/>
          </a:prstGeom>
        </p:spPr>
      </p:pic>
      <p:sp>
        <p:nvSpPr>
          <p:cNvPr id="10" name="テキスト プレースホルダー 3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0" y="5595907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6651790" y="6541047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</a:t>
            </a:r>
            <a:r>
              <a:rPr kumimoji="0" lang="en-US" altLang="ja-JP" sz="800" kern="12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Phils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.,Inc. </a:t>
            </a:r>
          </a:p>
        </p:txBody>
      </p:sp>
    </p:spTree>
    <p:extLst>
      <p:ext uri="{BB962C8B-B14F-4D97-AF65-F5344CB8AC3E}">
        <p14:creationId xmlns:p14="http://schemas.microsoft.com/office/powerpoint/2010/main" val="410703479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17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31408"/>
            <a:ext cx="9144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t" anchorCtr="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1810367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9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26406" y="5604664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12" name="フッター プレースホルダー 3"/>
          <p:cNvSpPr txBox="1">
            <a:spLocks/>
          </p:cNvSpPr>
          <p:nvPr userDrawn="1"/>
        </p:nvSpPr>
        <p:spPr bwMode="auto">
          <a:xfrm>
            <a:off x="6425384" y="6549804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</a:t>
            </a:r>
            <a:r>
              <a:rPr kumimoji="0" lang="en-US" altLang="ja-JP" sz="800" kern="12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Phils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.,Inc. </a:t>
            </a: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29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16044"/>
            <a:ext cx="9144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b" anchorCtr="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1078959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9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64506" y="5597116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6387284" y="6542256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</a:t>
            </a:r>
            <a:r>
              <a:rPr kumimoji="0" lang="en-US" altLang="ja-JP" sz="800" kern="12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Phils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.,Inc. </a:t>
            </a:r>
          </a:p>
        </p:txBody>
      </p:sp>
    </p:spTree>
    <p:extLst>
      <p:ext uri="{BB962C8B-B14F-4D97-AF65-F5344CB8AC3E}">
        <p14:creationId xmlns:p14="http://schemas.microsoft.com/office/powerpoint/2010/main" val="75894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19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1078959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7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8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26406" y="5604664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12" name="フッター プレースホルダー 3"/>
          <p:cNvSpPr txBox="1">
            <a:spLocks/>
          </p:cNvSpPr>
          <p:nvPr userDrawn="1"/>
        </p:nvSpPr>
        <p:spPr bwMode="auto">
          <a:xfrm>
            <a:off x="6425384" y="6549804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</a:t>
            </a:r>
            <a:r>
              <a:rPr kumimoji="0" lang="en-US" altLang="ja-JP" sz="800" kern="12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Phils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.,Inc. </a:t>
            </a:r>
          </a:p>
        </p:txBody>
      </p:sp>
    </p:spTree>
    <p:extLst>
      <p:ext uri="{BB962C8B-B14F-4D97-AF65-F5344CB8AC3E}">
        <p14:creationId xmlns:p14="http://schemas.microsoft.com/office/powerpoint/2010/main" val="21085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5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54001" y="5606190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6397789" y="6551330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</a:t>
            </a:r>
            <a:r>
              <a:rPr kumimoji="0" lang="en-US" altLang="ja-JP" sz="800" kern="12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Phils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.,Inc. </a:t>
            </a:r>
          </a:p>
        </p:txBody>
      </p:sp>
    </p:spTree>
    <p:extLst>
      <p:ext uri="{BB962C8B-B14F-4D97-AF65-F5344CB8AC3E}">
        <p14:creationId xmlns:p14="http://schemas.microsoft.com/office/powerpoint/2010/main" val="344595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>
          <a:xfrm>
            <a:off x="468313" y="3003740"/>
            <a:ext cx="5488301" cy="54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lnSpc>
                <a:spcPct val="100000"/>
              </a:lnSpc>
              <a:defRPr lang="ja-JP" altLang="en-US" sz="3600" b="0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94" y="162989"/>
            <a:ext cx="2518420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6105832" y="-4032"/>
            <a:ext cx="3038168" cy="6862031"/>
          </a:xfrm>
          <a:prstGeom prst="rect">
            <a:avLst/>
          </a:prstGeom>
        </p:spPr>
      </p:pic>
      <p:sp>
        <p:nvSpPr>
          <p:cNvPr id="14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0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80693" y="5611458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11" name="フッター プレースホルダー 3"/>
          <p:cNvSpPr txBox="1">
            <a:spLocks/>
          </p:cNvSpPr>
          <p:nvPr userDrawn="1"/>
        </p:nvSpPr>
        <p:spPr bwMode="auto">
          <a:xfrm>
            <a:off x="6371097" y="6556598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</a:t>
            </a:r>
            <a:r>
              <a:rPr kumimoji="0" lang="en-US" altLang="ja-JP" sz="800" kern="12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Phils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.,Inc. </a:t>
            </a: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928420"/>
            <a:ext cx="8207375" cy="692985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6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52118" y="5606190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8" name="フッター プレースホルダー 3"/>
          <p:cNvSpPr txBox="1">
            <a:spLocks/>
          </p:cNvSpPr>
          <p:nvPr userDrawn="1"/>
        </p:nvSpPr>
        <p:spPr bwMode="auto">
          <a:xfrm>
            <a:off x="6399672" y="6551330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</a:t>
            </a:r>
            <a:r>
              <a:rPr kumimoji="0" lang="en-US" altLang="ja-JP" sz="800" kern="12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Phils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.,Inc. </a:t>
            </a:r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1" r:id="rId2"/>
    <p:sldLayoutId id="2147483837" r:id="rId3"/>
    <p:sldLayoutId id="2147483838" r:id="rId4"/>
    <p:sldLayoutId id="2147483835" r:id="rId5"/>
    <p:sldLayoutId id="2147483850" r:id="rId6"/>
    <p:sldLayoutId id="2147483845" r:id="rId7"/>
    <p:sldLayoutId id="2147483844" r:id="rId8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>
          <p15:clr>
            <a:srgbClr val="5ACBF0"/>
          </p15:clr>
        </p15:guide>
        <p15:guide id="1" pos="2880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5465" userDrawn="1">
          <p15:clr>
            <a:srgbClr val="5ACBF0"/>
          </p15:clr>
        </p15:guide>
        <p15:guide id="9" pos="295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8313" y="2822295"/>
            <a:ext cx="5462898" cy="540000"/>
          </a:xfrm>
          <a:prstGeom prst="rect">
            <a:avLst/>
          </a:prstGeom>
        </p:spPr>
        <p:txBody>
          <a:bodyPr lIns="0"/>
          <a:lstStyle/>
          <a:p>
            <a:r>
              <a:rPr lang="en-US" altLang="ja-JP" sz="4400" dirty="0"/>
              <a:t>Oracle Financials</a:t>
            </a:r>
            <a:endParaRPr kumimoji="1" lang="ja-JP" altLang="en-US" sz="4400" dirty="0"/>
          </a:p>
        </p:txBody>
      </p:sp>
      <p:sp>
        <p:nvSpPr>
          <p:cNvPr id="9" name="テキスト プレースホルダー 33"/>
          <p:cNvSpPr>
            <a:spLocks noGrp="1"/>
          </p:cNvSpPr>
          <p:nvPr>
            <p:ph type="body" sz="quarter" idx="16"/>
          </p:nvPr>
        </p:nvSpPr>
        <p:spPr bwMode="auto">
          <a:xfrm>
            <a:off x="0" y="5420417"/>
            <a:ext cx="5283844" cy="1437583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Toshiba Sans Medium" panose="020B0603030403020204" pitchFamily="34" charset="0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>
                <a:latin typeface="+mn-lt"/>
              </a:rPr>
              <a:t>Toshiba Information Equipment </a:t>
            </a:r>
            <a:r>
              <a:rPr lang="en-US" altLang="ja-JP" dirty="0" err="1">
                <a:latin typeface="+mn-lt"/>
              </a:rPr>
              <a:t>Phils</a:t>
            </a:r>
            <a:r>
              <a:rPr lang="en-US" altLang="ja-JP" dirty="0">
                <a:latin typeface="+mn-lt"/>
              </a:rPr>
              <a:t>.,Inc. </a:t>
            </a:r>
          </a:p>
          <a:p>
            <a:pPr>
              <a:spcAft>
                <a:spcPts val="0"/>
              </a:spcAft>
            </a:pPr>
            <a:r>
              <a:rPr lang="en-US" altLang="ja-JP">
                <a:latin typeface="+mn-lt"/>
              </a:rPr>
              <a:t>2023.08.18</a:t>
            </a:r>
            <a:endParaRPr lang="en-US" altLang="ja-JP" dirty="0">
              <a:latin typeface="+mn-lt"/>
            </a:endParaRPr>
          </a:p>
        </p:txBody>
      </p:sp>
      <p:graphicFrame>
        <p:nvGraphicFramePr>
          <p:cNvPr id="6" name="表 7">
            <a:extLst>
              <a:ext uri="{FF2B5EF4-FFF2-40B4-BE49-F238E27FC236}">
                <a16:creationId xmlns:a16="http://schemas.microsoft.com/office/drawing/2014/main" id="{60B4F7F2-33AF-4FAF-A113-3FE55D824615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6060537"/>
          <a:ext cx="3386370" cy="491810"/>
        </p:xfrm>
        <a:graphic>
          <a:graphicData uri="http://schemas.openxmlformats.org/drawingml/2006/table">
            <a:tbl>
              <a:tblPr/>
              <a:tblGrid>
                <a:gridCol w="1922172">
                  <a:extLst>
                    <a:ext uri="{9D8B030D-6E8A-4147-A177-3AD203B41FA5}">
                      <a16:colId xmlns:a16="http://schemas.microsoft.com/office/drawing/2014/main" val="692516935"/>
                    </a:ext>
                  </a:extLst>
                </a:gridCol>
                <a:gridCol w="1464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9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itchFamily="34" charset="0"/>
                        </a:rPr>
                        <a:t>Scope of Disclosure</a:t>
                      </a:r>
                    </a:p>
                  </a:txBody>
                  <a:tcPr marL="0" marR="0" marT="46753" marB="4675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itchFamily="50" charset="-128"/>
                        </a:rPr>
                        <a:t>within TIP only</a:t>
                      </a:r>
                      <a:endParaRPr kumimoji="0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itchFamily="50" charset="-128"/>
                      </a:endParaRPr>
                    </a:p>
                  </a:txBody>
                  <a:tcPr marL="0" marR="0" marT="46753" marB="46753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18508"/>
                  </a:ext>
                </a:extLst>
              </a:tr>
              <a:tr h="24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itchFamily="34" charset="0"/>
                        </a:rPr>
                        <a:t>Head of Information Owner Section</a:t>
                      </a:r>
                    </a:p>
                  </a:txBody>
                  <a:tcPr marL="0" marR="0" marT="46753" marB="4675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itchFamily="50" charset="-128"/>
                        </a:rPr>
                        <a:t>TIP</a:t>
                      </a:r>
                      <a:endParaRPr kumimoji="0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itchFamily="50" charset="-128"/>
                      </a:endParaRPr>
                    </a:p>
                  </a:txBody>
                  <a:tcPr marL="0" marR="0" marT="46753" marB="4675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67453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1B667C2F-962B-D195-8301-5B7B3792C833}"/>
              </a:ext>
            </a:extLst>
          </p:cNvPr>
          <p:cNvSpPr txBox="1">
            <a:spLocks/>
          </p:cNvSpPr>
          <p:nvPr/>
        </p:nvSpPr>
        <p:spPr>
          <a:xfrm>
            <a:off x="468313" y="3495706"/>
            <a:ext cx="5462898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ja-JP" altLang="en-US" sz="3600" b="1" kern="1200" smtClean="0">
                <a:solidFill>
                  <a:schemeClr val="tx1"/>
                </a:solidFill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r>
              <a:rPr lang="en-US" b="0" dirty="0"/>
              <a:t>GAIA LINKAGE</a:t>
            </a:r>
          </a:p>
        </p:txBody>
      </p:sp>
    </p:spTree>
    <p:extLst>
      <p:ext uri="{BB962C8B-B14F-4D97-AF65-F5344CB8AC3E}">
        <p14:creationId xmlns:p14="http://schemas.microsoft.com/office/powerpoint/2010/main" val="335700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95F333-69A2-FDBE-AD36-4EFACDDD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01" y="0"/>
            <a:ext cx="8305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2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C25E3-8E6C-5036-B531-24C65B7EDE5A}"/>
              </a:ext>
            </a:extLst>
          </p:cNvPr>
          <p:cNvSpPr/>
          <p:nvPr/>
        </p:nvSpPr>
        <p:spPr>
          <a:xfrm>
            <a:off x="3124136" y="2644170"/>
            <a:ext cx="289572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4934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748345" y="438363"/>
            <a:ext cx="5647310" cy="2409340"/>
          </a:xfrm>
        </p:spPr>
        <p:txBody>
          <a:bodyPr/>
          <a:lstStyle/>
          <a:p>
            <a:pPr marL="0" indent="0"/>
            <a:r>
              <a:rPr lang="en-US" altLang="ja-JP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The stages of GAIA Interfacing</a:t>
            </a:r>
          </a:p>
          <a:p>
            <a:pPr marL="1035050" indent="-3492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027F6-1F15-5AE0-8211-BC96952C7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8443"/>
            <a:ext cx="9144000" cy="2058519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1999A176-E439-25BD-7E1D-769F9187AE58}"/>
              </a:ext>
            </a:extLst>
          </p:cNvPr>
          <p:cNvSpPr txBox="1">
            <a:spLocks/>
          </p:cNvSpPr>
          <p:nvPr/>
        </p:nvSpPr>
        <p:spPr bwMode="auto">
          <a:xfrm>
            <a:off x="339635" y="4072905"/>
            <a:ext cx="3108960" cy="3222687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1" lang="ja-JP" altLang="en-US" sz="160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  <a:lvl2pPr mar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1" lang="ja-JP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1" lang="ja-JP" alt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Execution timing</a:t>
            </a:r>
          </a:p>
          <a:p>
            <a:endParaRPr lang="en-US" sz="2000" b="1" dirty="0"/>
          </a:p>
          <a:p>
            <a:r>
              <a:rPr lang="en-US" sz="2000" b="1" dirty="0"/>
              <a:t>AP – </a:t>
            </a:r>
            <a:r>
              <a:rPr lang="en-US" sz="2000" dirty="0"/>
              <a:t>Manual Request</a:t>
            </a:r>
          </a:p>
          <a:p>
            <a:endParaRPr lang="en-US" sz="2000" b="1" dirty="0"/>
          </a:p>
          <a:p>
            <a:r>
              <a:rPr lang="en-US" sz="2000" b="1" dirty="0"/>
              <a:t>AR – </a:t>
            </a:r>
            <a:r>
              <a:rPr lang="en-US" sz="2000" dirty="0"/>
              <a:t>Starts at 5pm</a:t>
            </a:r>
          </a:p>
          <a:p>
            <a:endParaRPr lang="en-US" sz="2000" b="1" dirty="0"/>
          </a:p>
          <a:p>
            <a:r>
              <a:rPr lang="en-US" sz="2000" b="1" dirty="0"/>
              <a:t>GL – </a:t>
            </a:r>
            <a:r>
              <a:rPr lang="en-US" sz="2000" dirty="0"/>
              <a:t>Starts at 06:30 am</a:t>
            </a:r>
          </a:p>
        </p:txBody>
      </p:sp>
    </p:spTree>
    <p:extLst>
      <p:ext uri="{BB962C8B-B14F-4D97-AF65-F5344CB8AC3E}">
        <p14:creationId xmlns:p14="http://schemas.microsoft.com/office/powerpoint/2010/main" val="197147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127385" y="137205"/>
            <a:ext cx="6889229" cy="1376028"/>
          </a:xfrm>
        </p:spPr>
        <p:txBody>
          <a:bodyPr/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 DATA FILE TRANSFER SCHEDULE SETUP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13A0D-D2D5-5543-5D83-C902E1EC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92" y="825219"/>
            <a:ext cx="5770613" cy="546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8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127385" y="137205"/>
            <a:ext cx="6889229" cy="1376028"/>
          </a:xfrm>
        </p:spPr>
        <p:txBody>
          <a:bodyPr/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 DATA FILE TRANSFER SCHEDULE SETUP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35C72-B571-3F3B-1698-F816ACCA8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41" y="781604"/>
            <a:ext cx="6068116" cy="577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5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127385" y="137205"/>
            <a:ext cx="6889229" cy="1376028"/>
          </a:xfrm>
        </p:spPr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GL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DATA FILE TRANSFER SCHEDULE SETUP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F0EFB-5002-54FB-A2FD-526DDF6AD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48" y="683731"/>
            <a:ext cx="6275302" cy="59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0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12908" y="2273217"/>
            <a:ext cx="8318183" cy="1991581"/>
          </a:xfrm>
        </p:spPr>
        <p:txBody>
          <a:bodyPr/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PROGRAM 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XX00IFCMN_FTP (</a:t>
            </a:r>
            <a:r>
              <a:rPr lang="en-US" sz="2000" b="1" dirty="0"/>
              <a:t>DATA FILE TRANSFER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212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5FF659-1565-228C-495C-73B9602D2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372"/>
            <a:ext cx="9144000" cy="52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8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B94DE-6F75-DA91-E247-6E7D47F5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87" y="0"/>
            <a:ext cx="6618826" cy="68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4D7DAD-2BBF-9152-0DBB-F0D29238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0" y="0"/>
            <a:ext cx="76603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8333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80824_PPT_Template_4x3_EN.pptx" id="{A5931476-291D-4099-8816-DD0D01C4A52A}" vid="{5E94C5B7-7AF5-4E08-BDAD-7C26A55E1D2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180924_PPT_Template_4x3_EN</Template>
  <TotalTime>0</TotalTime>
  <Words>75</Words>
  <Application>Microsoft Office PowerPoint</Application>
  <PresentationFormat>On-screen Show (4:3)</PresentationFormat>
  <Paragraphs>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テーマ1</vt:lpstr>
      <vt:lpstr>Oracle Financials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2018-08-24T12:43:57Z</dcterms:created>
  <dcterms:modified xsi:type="dcterms:W3CDTF">2023-09-07T03:08:29Z</dcterms:modified>
</cp:coreProperties>
</file>