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829" r:id="rId1"/>
  </p:sldMasterIdLst>
  <p:notesMasterIdLst>
    <p:notesMasterId r:id="rId24"/>
  </p:notesMasterIdLst>
  <p:handoutMasterIdLst>
    <p:handoutMasterId r:id="rId25"/>
  </p:handoutMasterIdLst>
  <p:sldIdLst>
    <p:sldId id="964" r:id="rId2"/>
    <p:sldId id="955" r:id="rId3"/>
    <p:sldId id="968" r:id="rId4"/>
    <p:sldId id="989" r:id="rId5"/>
    <p:sldId id="990" r:id="rId6"/>
    <p:sldId id="991" r:id="rId7"/>
    <p:sldId id="992" r:id="rId8"/>
    <p:sldId id="993" r:id="rId9"/>
    <p:sldId id="994" r:id="rId10"/>
    <p:sldId id="13918" r:id="rId11"/>
    <p:sldId id="13934" r:id="rId12"/>
    <p:sldId id="13927" r:id="rId13"/>
    <p:sldId id="13935" r:id="rId14"/>
    <p:sldId id="13936" r:id="rId15"/>
    <p:sldId id="13938" r:id="rId16"/>
    <p:sldId id="13939" r:id="rId17"/>
    <p:sldId id="13940" r:id="rId18"/>
    <p:sldId id="13942" r:id="rId19"/>
    <p:sldId id="13943" r:id="rId20"/>
    <p:sldId id="13944" r:id="rId21"/>
    <p:sldId id="13947" r:id="rId22"/>
    <p:sldId id="984" r:id="rId23"/>
  </p:sldIdLst>
  <p:sldSz cx="9144000" cy="6858000" type="screen4x3"/>
  <p:notesSz cx="6799263" cy="9929813"/>
  <p:defaultTextStyle>
    <a:defPPr>
      <a:defRPr lang="ja-JP"/>
    </a:defPPr>
    <a:lvl1pPr marL="0" algn="l" defTabSz="914228" rtl="0" eaLnBrk="1" latinLnBrk="0" hangingPunct="1">
      <a:defRPr kumimoji="1" sz="1800" kern="1200">
        <a:solidFill>
          <a:schemeClr val="tx1"/>
        </a:solidFill>
        <a:latin typeface="+mn-lt"/>
        <a:ea typeface="+mn-ea"/>
        <a:cs typeface="+mn-cs"/>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1E1E"/>
    <a:srgbClr val="644080"/>
    <a:srgbClr val="916E0F"/>
    <a:srgbClr val="505054"/>
    <a:srgbClr val="265C80"/>
    <a:srgbClr val="007580"/>
    <a:srgbClr val="B94B00"/>
    <a:srgbClr val="AF8CC8"/>
    <a:srgbClr val="FAD737"/>
    <a:srgbClr val="A0A0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濃色スタイル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76" autoAdjust="0"/>
    <p:restoredTop sz="94424" autoAdjust="0"/>
  </p:normalViewPr>
  <p:slideViewPr>
    <p:cSldViewPr snapToGrid="0">
      <p:cViewPr varScale="1">
        <p:scale>
          <a:sx n="115" d="100"/>
          <a:sy n="115" d="100"/>
        </p:scale>
        <p:origin x="1752" y="108"/>
      </p:cViewPr>
      <p:guideLst>
        <p:guide orient="horz" pos="2160"/>
        <p:guide pos="2880"/>
      </p:guideLst>
    </p:cSldViewPr>
  </p:slideViewPr>
  <p:outlineViewPr>
    <p:cViewPr>
      <p:scale>
        <a:sx n="33" d="100"/>
        <a:sy n="33" d="100"/>
      </p:scale>
      <p:origin x="0" y="-18420"/>
    </p:cViewPr>
  </p:outlineViewPr>
  <p:notesTextViewPr>
    <p:cViewPr>
      <p:scale>
        <a:sx n="125" d="100"/>
        <a:sy n="125" d="100"/>
      </p:scale>
      <p:origin x="0" y="0"/>
    </p:cViewPr>
  </p:notesTextViewPr>
  <p:sorterViewPr>
    <p:cViewPr varScale="1">
      <p:scale>
        <a:sx n="1" d="1"/>
        <a:sy n="1" d="1"/>
      </p:scale>
      <p:origin x="0" y="0"/>
    </p:cViewPr>
  </p:sorterViewPr>
  <p:notesViewPr>
    <p:cSldViewPr snapToGrid="0" showGuides="1">
      <p:cViewPr varScale="1">
        <p:scale>
          <a:sx n="88" d="100"/>
          <a:sy n="88" d="100"/>
        </p:scale>
        <p:origin x="270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6347" cy="498215"/>
          </a:xfrm>
          <a:prstGeom prst="rect">
            <a:avLst/>
          </a:prstGeom>
        </p:spPr>
        <p:txBody>
          <a:bodyPr vert="horz" lIns="91424" tIns="45712" rIns="91424" bIns="45712"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344" y="0"/>
            <a:ext cx="2946347" cy="498215"/>
          </a:xfrm>
          <a:prstGeom prst="rect">
            <a:avLst/>
          </a:prstGeom>
        </p:spPr>
        <p:txBody>
          <a:bodyPr vert="horz" lIns="91424" tIns="45712" rIns="91424" bIns="45712" rtlCol="0"/>
          <a:lstStyle>
            <a:lvl1pPr algn="r">
              <a:defRPr sz="1200"/>
            </a:lvl1pPr>
          </a:lstStyle>
          <a:p>
            <a:fld id="{7CFB3149-E8DE-4273-B7FB-EDFEB61AC35F}" type="datetimeFigureOut">
              <a:rPr kumimoji="1" lang="ja-JP" altLang="en-US" smtClean="0"/>
              <a:t>2023/8/10</a:t>
            </a:fld>
            <a:endParaRPr kumimoji="1" lang="ja-JP" altLang="en-US"/>
          </a:p>
        </p:txBody>
      </p:sp>
      <p:sp>
        <p:nvSpPr>
          <p:cNvPr id="4" name="フッター プレースホルダー 3"/>
          <p:cNvSpPr>
            <a:spLocks noGrp="1"/>
          </p:cNvSpPr>
          <p:nvPr>
            <p:ph type="ftr" sz="quarter" idx="2"/>
          </p:nvPr>
        </p:nvSpPr>
        <p:spPr>
          <a:xfrm>
            <a:off x="2" y="9431600"/>
            <a:ext cx="2946347" cy="498214"/>
          </a:xfrm>
          <a:prstGeom prst="rect">
            <a:avLst/>
          </a:prstGeom>
        </p:spPr>
        <p:txBody>
          <a:bodyPr vert="horz" lIns="91424" tIns="45712" rIns="91424" bIns="45712"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344" y="9431600"/>
            <a:ext cx="2946347" cy="498214"/>
          </a:xfrm>
          <a:prstGeom prst="rect">
            <a:avLst/>
          </a:prstGeom>
        </p:spPr>
        <p:txBody>
          <a:bodyPr vert="horz" lIns="91424" tIns="45712" rIns="91424" bIns="45712" rtlCol="0" anchor="b"/>
          <a:lstStyle>
            <a:lvl1pPr algn="r">
              <a:defRPr sz="1200"/>
            </a:lvl1pPr>
          </a:lstStyle>
          <a:p>
            <a:fld id="{089EE7E6-CB3C-464D-9B0F-2338681C7707}" type="slidenum">
              <a:rPr kumimoji="1" lang="ja-JP" altLang="en-US" smtClean="0"/>
              <a:t>‹#›</a:t>
            </a:fld>
            <a:endParaRPr kumimoji="1" lang="ja-JP" altLang="en-US"/>
          </a:p>
        </p:txBody>
      </p:sp>
    </p:spTree>
    <p:extLst>
      <p:ext uri="{BB962C8B-B14F-4D97-AF65-F5344CB8AC3E}">
        <p14:creationId xmlns:p14="http://schemas.microsoft.com/office/powerpoint/2010/main" val="1097210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6347" cy="498215"/>
          </a:xfrm>
          <a:prstGeom prst="rect">
            <a:avLst/>
          </a:prstGeom>
        </p:spPr>
        <p:txBody>
          <a:bodyPr vert="horz" lIns="91424" tIns="45712" rIns="91424" bIns="45712"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1344" y="0"/>
            <a:ext cx="2946347" cy="498215"/>
          </a:xfrm>
          <a:prstGeom prst="rect">
            <a:avLst/>
          </a:prstGeom>
        </p:spPr>
        <p:txBody>
          <a:bodyPr vert="horz" lIns="91424" tIns="45712" rIns="91424" bIns="45712" rtlCol="0"/>
          <a:lstStyle>
            <a:lvl1pPr algn="r">
              <a:defRPr sz="1200"/>
            </a:lvl1pPr>
          </a:lstStyle>
          <a:p>
            <a:fld id="{D9F6548A-C6CF-4C6A-8E66-898AA5274F21}" type="datetimeFigureOut">
              <a:rPr kumimoji="1" lang="ja-JP" altLang="en-US" smtClean="0"/>
              <a:t>2023/8/10</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5637" cy="3351213"/>
          </a:xfrm>
          <a:prstGeom prst="rect">
            <a:avLst/>
          </a:prstGeom>
          <a:noFill/>
          <a:ln w="12700">
            <a:solidFill>
              <a:prstClr val="black"/>
            </a:solidFill>
          </a:ln>
        </p:spPr>
        <p:txBody>
          <a:bodyPr vert="horz" lIns="91424" tIns="45712" rIns="91424" bIns="45712" rtlCol="0" anchor="ctr"/>
          <a:lstStyle/>
          <a:p>
            <a:endParaRPr lang="ja-JP" altLang="en-US"/>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24" tIns="45712" rIns="91424" bIns="4571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31600"/>
            <a:ext cx="2946347" cy="498214"/>
          </a:xfrm>
          <a:prstGeom prst="rect">
            <a:avLst/>
          </a:prstGeom>
        </p:spPr>
        <p:txBody>
          <a:bodyPr vert="horz" lIns="91424" tIns="45712" rIns="91424" bIns="45712"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1344" y="9431600"/>
            <a:ext cx="2946347" cy="498214"/>
          </a:xfrm>
          <a:prstGeom prst="rect">
            <a:avLst/>
          </a:prstGeom>
        </p:spPr>
        <p:txBody>
          <a:bodyPr vert="horz" lIns="91424" tIns="45712" rIns="91424" bIns="45712" rtlCol="0" anchor="b"/>
          <a:lstStyle>
            <a:lvl1pPr algn="r">
              <a:defRPr sz="1200"/>
            </a:lvl1pPr>
          </a:lstStyle>
          <a:p>
            <a:fld id="{5457576B-81D0-4568-B3CF-C3F7AD81B6EA}" type="slidenum">
              <a:rPr kumimoji="1" lang="ja-JP" altLang="en-US" smtClean="0"/>
              <a:t>‹#›</a:t>
            </a:fld>
            <a:endParaRPr kumimoji="1" lang="ja-JP" altLang="en-US"/>
          </a:p>
        </p:txBody>
      </p:sp>
    </p:spTree>
    <p:extLst>
      <p:ext uri="{BB962C8B-B14F-4D97-AF65-F5344CB8AC3E}">
        <p14:creationId xmlns:p14="http://schemas.microsoft.com/office/powerpoint/2010/main" val="1270215088"/>
      </p:ext>
    </p:extLst>
  </p:cSld>
  <p:clrMap bg1="lt1" tx1="dk1" bg2="lt2" tx2="dk2" accent1="accent1" accent2="accent2" accent3="accent3" accent4="accent4" accent5="accent5" accent6="accent6" hlink="hlink" folHlink="folHlink"/>
  <p:notesStyle>
    <a:lvl1pPr marL="0" algn="l" defTabSz="914228" rtl="0" eaLnBrk="1" latinLnBrk="0" hangingPunct="1">
      <a:defRPr kumimoji="1" sz="1200" kern="1200">
        <a:solidFill>
          <a:schemeClr val="tx1"/>
        </a:solidFill>
        <a:latin typeface="+mn-lt"/>
        <a:ea typeface="+mn-ea"/>
        <a:cs typeface="+mn-cs"/>
      </a:defRPr>
    </a:lvl1pPr>
    <a:lvl2pPr marL="457114" algn="l" defTabSz="914228" rtl="0" eaLnBrk="1" latinLnBrk="0" hangingPunct="1">
      <a:defRPr kumimoji="1" sz="1200" kern="1200">
        <a:solidFill>
          <a:schemeClr val="tx1"/>
        </a:solidFill>
        <a:latin typeface="+mn-lt"/>
        <a:ea typeface="+mn-ea"/>
        <a:cs typeface="+mn-cs"/>
      </a:defRPr>
    </a:lvl2pPr>
    <a:lvl3pPr marL="914228" algn="l" defTabSz="914228" rtl="0" eaLnBrk="1" latinLnBrk="0" hangingPunct="1">
      <a:defRPr kumimoji="1" sz="1200" kern="1200">
        <a:solidFill>
          <a:schemeClr val="tx1"/>
        </a:solidFill>
        <a:latin typeface="+mn-lt"/>
        <a:ea typeface="+mn-ea"/>
        <a:cs typeface="+mn-cs"/>
      </a:defRPr>
    </a:lvl3pPr>
    <a:lvl4pPr marL="1371342" algn="l" defTabSz="914228" rtl="0" eaLnBrk="1" latinLnBrk="0" hangingPunct="1">
      <a:defRPr kumimoji="1" sz="1200" kern="1200">
        <a:solidFill>
          <a:schemeClr val="tx1"/>
        </a:solidFill>
        <a:latin typeface="+mn-lt"/>
        <a:ea typeface="+mn-ea"/>
        <a:cs typeface="+mn-cs"/>
      </a:defRPr>
    </a:lvl4pPr>
    <a:lvl5pPr marL="1828456" algn="l" defTabSz="914228" rtl="0" eaLnBrk="1" latinLnBrk="0" hangingPunct="1">
      <a:defRPr kumimoji="1" sz="1200" kern="1200">
        <a:solidFill>
          <a:schemeClr val="tx1"/>
        </a:solidFill>
        <a:latin typeface="+mn-lt"/>
        <a:ea typeface="+mn-ea"/>
        <a:cs typeface="+mn-cs"/>
      </a:defRPr>
    </a:lvl5pPr>
    <a:lvl6pPr marL="2285570" algn="l" defTabSz="914228" rtl="0" eaLnBrk="1" latinLnBrk="0" hangingPunct="1">
      <a:defRPr kumimoji="1" sz="1200" kern="1200">
        <a:solidFill>
          <a:schemeClr val="tx1"/>
        </a:solidFill>
        <a:latin typeface="+mn-lt"/>
        <a:ea typeface="+mn-ea"/>
        <a:cs typeface="+mn-cs"/>
      </a:defRPr>
    </a:lvl6pPr>
    <a:lvl7pPr marL="2742684" algn="l" defTabSz="914228" rtl="0" eaLnBrk="1" latinLnBrk="0" hangingPunct="1">
      <a:defRPr kumimoji="1" sz="1200" kern="1200">
        <a:solidFill>
          <a:schemeClr val="tx1"/>
        </a:solidFill>
        <a:latin typeface="+mn-lt"/>
        <a:ea typeface="+mn-ea"/>
        <a:cs typeface="+mn-cs"/>
      </a:defRPr>
    </a:lvl7pPr>
    <a:lvl8pPr marL="3199798" algn="l" defTabSz="914228" rtl="0" eaLnBrk="1" latinLnBrk="0" hangingPunct="1">
      <a:defRPr kumimoji="1" sz="1200" kern="1200">
        <a:solidFill>
          <a:schemeClr val="tx1"/>
        </a:solidFill>
        <a:latin typeface="+mn-lt"/>
        <a:ea typeface="+mn-ea"/>
        <a:cs typeface="+mn-cs"/>
      </a:defRPr>
    </a:lvl8pPr>
    <a:lvl9pPr marL="3656913" algn="l" defTabSz="914228"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0</a:t>
            </a:fld>
            <a:endParaRPr kumimoji="1" lang="ja-JP" altLang="en-US"/>
          </a:p>
        </p:txBody>
      </p:sp>
    </p:spTree>
    <p:extLst>
      <p:ext uri="{BB962C8B-B14F-4D97-AF65-F5344CB8AC3E}">
        <p14:creationId xmlns:p14="http://schemas.microsoft.com/office/powerpoint/2010/main" val="3562744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Transaction inquiry</a:t>
            </a:r>
          </a:p>
          <a:p>
            <a:r>
              <a:rPr kumimoji="1" lang="en-US" altLang="ja-JP" dirty="0"/>
              <a:t>Transaction data, we can inquiry by screen</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397C42-F755-4C85-AD52-B08133E0DD87}" type="slidenum">
              <a:rPr kumimoji="0" lang="en-US" sz="1200" b="0" i="0" u="none" strike="noStrike" kern="1200" cap="none" spc="0" normalizeH="0" baseline="0" noProof="0" smtClean="0">
                <a:ln>
                  <a:noFill/>
                </a:ln>
                <a:solidFill>
                  <a:prstClr val="black"/>
                </a:solidFill>
                <a:effectLst/>
                <a:uLnTx/>
                <a:uFillTx/>
                <a:latin typeface="Arial" charset="0"/>
                <a:ea typeface="Meiryo UI"/>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Arial" charset="0"/>
              <a:ea typeface="Meiryo UI"/>
              <a:cs typeface="+mn-cs"/>
            </a:endParaRPr>
          </a:p>
        </p:txBody>
      </p:sp>
    </p:spTree>
    <p:extLst>
      <p:ext uri="{BB962C8B-B14F-4D97-AF65-F5344CB8AC3E}">
        <p14:creationId xmlns:p14="http://schemas.microsoft.com/office/powerpoint/2010/main" val="1461280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省略</a:t>
            </a:r>
            <a:endParaRPr kumimoji="1"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397C42-F755-4C85-AD52-B08133E0DD87}" type="slidenum">
              <a:rPr kumimoji="0" lang="en-US" sz="1200" b="0" i="0" u="none" strike="noStrike" kern="1200" cap="none" spc="0" normalizeH="0" baseline="0" noProof="0" smtClean="0">
                <a:ln>
                  <a:noFill/>
                </a:ln>
                <a:solidFill>
                  <a:prstClr val="black"/>
                </a:solidFill>
                <a:effectLst/>
                <a:uLnTx/>
                <a:uFillTx/>
                <a:latin typeface="Arial" charset="0"/>
                <a:ea typeface="Meiryo UI"/>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Arial" charset="0"/>
              <a:ea typeface="Meiryo UI"/>
              <a:cs typeface="+mn-cs"/>
            </a:endParaRPr>
          </a:p>
        </p:txBody>
      </p:sp>
    </p:spTree>
    <p:extLst>
      <p:ext uri="{BB962C8B-B14F-4D97-AF65-F5344CB8AC3E}">
        <p14:creationId xmlns:p14="http://schemas.microsoft.com/office/powerpoint/2010/main" val="2440959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397C42-F755-4C85-AD52-B08133E0DD87}" type="slidenum">
              <a:rPr kumimoji="0" lang="en-US" sz="1200" b="0" i="0" u="none" strike="noStrike" kern="1200" cap="none" spc="0" normalizeH="0" baseline="0" noProof="0" smtClean="0">
                <a:ln>
                  <a:noFill/>
                </a:ln>
                <a:solidFill>
                  <a:prstClr val="black"/>
                </a:solidFill>
                <a:effectLst/>
                <a:uLnTx/>
                <a:uFillTx/>
                <a:latin typeface="Arial" charset="0"/>
                <a:ea typeface="Meiryo UI"/>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Arial" charset="0"/>
              <a:ea typeface="Meiryo UI"/>
              <a:cs typeface="+mn-cs"/>
            </a:endParaRPr>
          </a:p>
        </p:txBody>
      </p:sp>
    </p:spTree>
    <p:extLst>
      <p:ext uri="{BB962C8B-B14F-4D97-AF65-F5344CB8AC3E}">
        <p14:creationId xmlns:p14="http://schemas.microsoft.com/office/powerpoint/2010/main" val="3659832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397C42-F755-4C85-AD52-B08133E0DD87}" type="slidenum">
              <a:rPr kumimoji="0" lang="en-US" sz="1200" b="0" i="0" u="none" strike="noStrike" kern="1200" cap="none" spc="0" normalizeH="0" baseline="0" noProof="0" smtClean="0">
                <a:ln>
                  <a:noFill/>
                </a:ln>
                <a:solidFill>
                  <a:prstClr val="black"/>
                </a:solidFill>
                <a:effectLst/>
                <a:uLnTx/>
                <a:uFillTx/>
                <a:latin typeface="Arial" charset="0"/>
                <a:ea typeface="Meiryo UI"/>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Arial" charset="0"/>
              <a:ea typeface="Meiryo UI"/>
              <a:cs typeface="+mn-cs"/>
            </a:endParaRPr>
          </a:p>
        </p:txBody>
      </p:sp>
    </p:spTree>
    <p:extLst>
      <p:ext uri="{BB962C8B-B14F-4D97-AF65-F5344CB8AC3E}">
        <p14:creationId xmlns:p14="http://schemas.microsoft.com/office/powerpoint/2010/main" val="3893706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are informed operation cycle</a:t>
            </a:r>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397C42-F755-4C85-AD52-B08133E0DD87}" type="slidenum">
              <a:rPr kumimoji="0" lang="en-US" sz="1200" b="0" i="0" u="none" strike="noStrike" kern="1200" cap="none" spc="0" normalizeH="0" baseline="0" noProof="0" smtClean="0">
                <a:ln>
                  <a:noFill/>
                </a:ln>
                <a:solidFill>
                  <a:prstClr val="black"/>
                </a:solidFill>
                <a:effectLst/>
                <a:uLnTx/>
                <a:uFillTx/>
                <a:latin typeface="Arial" charset="0"/>
                <a:ea typeface="Meiryo UI"/>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rial" charset="0"/>
              <a:ea typeface="Meiryo UI"/>
              <a:cs typeface="+mn-cs"/>
            </a:endParaRPr>
          </a:p>
        </p:txBody>
      </p:sp>
    </p:spTree>
    <p:extLst>
      <p:ext uri="{BB962C8B-B14F-4D97-AF65-F5344CB8AC3E}">
        <p14:creationId xmlns:p14="http://schemas.microsoft.com/office/powerpoint/2010/main" val="586794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following function / screen exists</a:t>
            </a:r>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397C42-F755-4C85-AD52-B08133E0DD87}" type="slidenum">
              <a:rPr kumimoji="0" lang="en-US" sz="1200" b="0" i="0" u="none" strike="noStrike" kern="1200" cap="none" spc="0" normalizeH="0" baseline="0" noProof="0" smtClean="0">
                <a:ln>
                  <a:noFill/>
                </a:ln>
                <a:solidFill>
                  <a:prstClr val="black"/>
                </a:solidFill>
                <a:effectLst/>
                <a:uLnTx/>
                <a:uFillTx/>
                <a:latin typeface="Arial" charset="0"/>
                <a:ea typeface="Meiryo UI"/>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rial" charset="0"/>
              <a:ea typeface="Meiryo UI"/>
              <a:cs typeface="+mn-cs"/>
            </a:endParaRPr>
          </a:p>
        </p:txBody>
      </p:sp>
    </p:spTree>
    <p:extLst>
      <p:ext uri="{BB962C8B-B14F-4D97-AF65-F5344CB8AC3E}">
        <p14:creationId xmlns:p14="http://schemas.microsoft.com/office/powerpoint/2010/main" val="1489838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Unit price type</a:t>
            </a:r>
            <a:br>
              <a:rPr kumimoji="1" lang="en-US" altLang="ja-JP" dirty="0"/>
            </a:br>
            <a:r>
              <a:rPr lang="en-US" altLang="ja-JP" b="0" i="0" dirty="0">
                <a:solidFill>
                  <a:srgbClr val="3C4043"/>
                </a:solidFill>
                <a:effectLst/>
                <a:latin typeface="Roboto" panose="02000000000000000000" pitchFamily="2" charset="0"/>
              </a:rPr>
              <a:t>The figure below shows that each cost is reflected in the DEFAULT unit price</a:t>
            </a:r>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397C42-F755-4C85-AD52-B08133E0DD87}" type="slidenum">
              <a:rPr kumimoji="0" lang="en-US" sz="1200" b="0" i="0" u="none" strike="noStrike" kern="1200" cap="none" spc="0" normalizeH="0" baseline="0" noProof="0" smtClean="0">
                <a:ln>
                  <a:noFill/>
                </a:ln>
                <a:solidFill>
                  <a:prstClr val="black"/>
                </a:solidFill>
                <a:effectLst/>
                <a:uLnTx/>
                <a:uFillTx/>
                <a:latin typeface="Arial" charset="0"/>
                <a:ea typeface="Meiryo UI"/>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Arial" charset="0"/>
              <a:ea typeface="Meiryo UI"/>
              <a:cs typeface="+mn-cs"/>
            </a:endParaRPr>
          </a:p>
        </p:txBody>
      </p:sp>
    </p:spTree>
    <p:extLst>
      <p:ext uri="{BB962C8B-B14F-4D97-AF65-F5344CB8AC3E}">
        <p14:creationId xmlns:p14="http://schemas.microsoft.com/office/powerpoint/2010/main" val="324257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calculation formula is this</a:t>
            </a:r>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397C42-F755-4C85-AD52-B08133E0DD87}" type="slidenum">
              <a:rPr kumimoji="0" lang="en-US" sz="1200" b="0" i="0" u="none" strike="noStrike" kern="1200" cap="none" spc="0" normalizeH="0" baseline="0" noProof="0" smtClean="0">
                <a:ln>
                  <a:noFill/>
                </a:ln>
                <a:solidFill>
                  <a:prstClr val="black"/>
                </a:solidFill>
                <a:effectLst/>
                <a:uLnTx/>
                <a:uFillTx/>
                <a:latin typeface="Arial" charset="0"/>
                <a:ea typeface="Meiryo UI"/>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Arial" charset="0"/>
              <a:ea typeface="Meiryo UI"/>
              <a:cs typeface="+mn-cs"/>
            </a:endParaRPr>
          </a:p>
        </p:txBody>
      </p:sp>
    </p:spTree>
    <p:extLst>
      <p:ext uri="{BB962C8B-B14F-4D97-AF65-F5344CB8AC3E}">
        <p14:creationId xmlns:p14="http://schemas.microsoft.com/office/powerpoint/2010/main" val="3412682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397C42-F755-4C85-AD52-B08133E0DD87}" type="slidenum">
              <a:rPr kumimoji="0" lang="en-US" sz="1200" b="0" i="0" u="none" strike="noStrike" kern="1200" cap="none" spc="0" normalizeH="0" baseline="0" noProof="0" smtClean="0">
                <a:ln>
                  <a:noFill/>
                </a:ln>
                <a:solidFill>
                  <a:prstClr val="black"/>
                </a:solidFill>
                <a:effectLst/>
                <a:uLnTx/>
                <a:uFillTx/>
                <a:latin typeface="Arial" charset="0"/>
                <a:ea typeface="Meiryo UI"/>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Arial" charset="0"/>
              <a:ea typeface="Meiryo UI"/>
              <a:cs typeface="+mn-cs"/>
            </a:endParaRPr>
          </a:p>
        </p:txBody>
      </p:sp>
    </p:spTree>
    <p:extLst>
      <p:ext uri="{BB962C8B-B14F-4D97-AF65-F5344CB8AC3E}">
        <p14:creationId xmlns:p14="http://schemas.microsoft.com/office/powerpoint/2010/main" val="189225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Skip(explain in Application Flow KT)</a:t>
            </a:r>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397C42-F755-4C85-AD52-B08133E0DD87}" type="slidenum">
              <a:rPr kumimoji="0" lang="en-US" sz="1200" b="0" i="0" u="none" strike="noStrike" kern="1200" cap="none" spc="0" normalizeH="0" baseline="0" noProof="0" smtClean="0">
                <a:ln>
                  <a:noFill/>
                </a:ln>
                <a:solidFill>
                  <a:prstClr val="black"/>
                </a:solidFill>
                <a:effectLst/>
                <a:uLnTx/>
                <a:uFillTx/>
                <a:latin typeface="Arial" charset="0"/>
                <a:ea typeface="Meiryo UI"/>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rial" charset="0"/>
              <a:ea typeface="Meiryo UI"/>
              <a:cs typeface="+mn-cs"/>
            </a:endParaRPr>
          </a:p>
        </p:txBody>
      </p:sp>
    </p:spTree>
    <p:extLst>
      <p:ext uri="{BB962C8B-B14F-4D97-AF65-F5344CB8AC3E}">
        <p14:creationId xmlns:p14="http://schemas.microsoft.com/office/powerpoint/2010/main" val="1689043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397C42-F755-4C85-AD52-B08133E0DD87}" type="slidenum">
              <a:rPr kumimoji="0" lang="en-US" sz="1200" b="0" i="0" u="none" strike="noStrike" kern="1200" cap="none" spc="0" normalizeH="0" baseline="0" noProof="0" smtClean="0">
                <a:ln>
                  <a:noFill/>
                </a:ln>
                <a:solidFill>
                  <a:prstClr val="black"/>
                </a:solidFill>
                <a:effectLst/>
                <a:uLnTx/>
                <a:uFillTx/>
                <a:latin typeface="Arial" charset="0"/>
                <a:ea typeface="Meiryo UI"/>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Arial" charset="0"/>
              <a:ea typeface="Meiryo UI"/>
              <a:cs typeface="+mn-cs"/>
            </a:endParaRPr>
          </a:p>
        </p:txBody>
      </p:sp>
    </p:spTree>
    <p:extLst>
      <p:ext uri="{BB962C8B-B14F-4D97-AF65-F5344CB8AC3E}">
        <p14:creationId xmlns:p14="http://schemas.microsoft.com/office/powerpoint/2010/main" val="2375125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397C42-F755-4C85-AD52-B08133E0DD87}" type="slidenum">
              <a:rPr kumimoji="0" lang="en-US" sz="1200" b="0" i="0" u="none" strike="noStrike" kern="1200" cap="none" spc="0" normalizeH="0" baseline="0" noProof="0" smtClean="0">
                <a:ln>
                  <a:noFill/>
                </a:ln>
                <a:solidFill>
                  <a:prstClr val="black"/>
                </a:solidFill>
                <a:effectLst/>
                <a:uLnTx/>
                <a:uFillTx/>
                <a:latin typeface="Arial" charset="0"/>
                <a:ea typeface="Meiryo UI"/>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Arial" charset="0"/>
              <a:ea typeface="Meiryo UI"/>
              <a:cs typeface="+mn-cs"/>
            </a:endParaRPr>
          </a:p>
        </p:txBody>
      </p:sp>
    </p:spTree>
    <p:extLst>
      <p:ext uri="{BB962C8B-B14F-4D97-AF65-F5344CB8AC3E}">
        <p14:creationId xmlns:p14="http://schemas.microsoft.com/office/powerpoint/2010/main" val="11183758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16" name="テキスト プレースホルダー 24"/>
          <p:cNvSpPr>
            <a:spLocks noGrp="1"/>
          </p:cNvSpPr>
          <p:nvPr>
            <p:ph type="body" sz="quarter" idx="12" hasCustomPrompt="1"/>
          </p:nvPr>
        </p:nvSpPr>
        <p:spPr bwMode="auto">
          <a:xfrm>
            <a:off x="468313" y="2615165"/>
            <a:ext cx="5462899" cy="365577"/>
          </a:xfrm>
          <a:prstGeom prst="rect">
            <a:avLst/>
          </a:prstGeom>
        </p:spPr>
        <p:txBody>
          <a:bodyPr vert="horz" wrap="square" lIns="0" tIns="0" rIns="108000" bIns="0" rtlCol="0" anchor="b" anchorCtr="0">
            <a:noAutofit/>
          </a:bodyPr>
          <a:lstStyle>
            <a:lvl1pPr marL="0" indent="0">
              <a:lnSpc>
                <a:spcPct val="100000"/>
              </a:lnSpc>
              <a:spcBef>
                <a:spcPts val="0"/>
              </a:spcBef>
              <a:defRPr lang="ja-JP" altLang="en-US" sz="2400" smtClean="0">
                <a:latin typeface="+mj-lt"/>
                <a:ea typeface="+mn-ea"/>
                <a:cs typeface="Toshiba Sans" panose="020B0503030403020204" pitchFamily="34" charset="0"/>
              </a:defRPr>
            </a:lvl1pPr>
            <a:lvl2pPr>
              <a:defRPr lang="ja-JP" altLang="en-US" smtClean="0"/>
            </a:lvl2pPr>
            <a:lvl3pPr>
              <a:defRPr lang="ja-JP" altLang="en-US" smtClean="0"/>
            </a:lvl3pPr>
            <a:lvl4pPr>
              <a:defRPr lang="ja-JP" altLang="en-US" smtClean="0"/>
            </a:lvl4pPr>
            <a:lvl5pPr>
              <a:defRPr lang="ja-JP" altLang="en-US"/>
            </a:lvl5pPr>
          </a:lstStyle>
          <a:p>
            <a:r>
              <a:rPr lang="en-US" altLang="ja-JP" dirty="0"/>
              <a:t>Format for master subtitle</a:t>
            </a:r>
            <a:endParaRPr lang="ja-JP" altLang="en-US" dirty="0"/>
          </a:p>
        </p:txBody>
      </p:sp>
      <p:sp>
        <p:nvSpPr>
          <p:cNvPr id="17" name="タイトル 4"/>
          <p:cNvSpPr>
            <a:spLocks noGrp="1"/>
          </p:cNvSpPr>
          <p:nvPr>
            <p:ph type="title" hasCustomPrompt="1"/>
          </p:nvPr>
        </p:nvSpPr>
        <p:spPr>
          <a:xfrm>
            <a:off x="468313" y="3024000"/>
            <a:ext cx="5462898" cy="540000"/>
          </a:xfrm>
          <a:prstGeom prst="rect">
            <a:avLst/>
          </a:prstGeom>
        </p:spPr>
        <p:txBody>
          <a:bodyPr vert="horz" wrap="square" lIns="0" tIns="0" rIns="0" bIns="0" rtlCol="0" anchor="t" anchorCtr="0">
            <a:noAutofit/>
          </a:bodyPr>
          <a:lstStyle>
            <a:lvl1pPr>
              <a:lnSpc>
                <a:spcPct val="100000"/>
              </a:lnSpc>
              <a:defRPr lang="ja-JP" altLang="en-US" sz="3600" b="1" smtClean="0">
                <a:latin typeface="+mj-lt"/>
                <a:ea typeface="+mj-ea"/>
                <a:cs typeface="Toshiba Sans Medium" panose="020B0603030403020204" pitchFamily="34" charset="0"/>
              </a:defRPr>
            </a:lvl1pPr>
          </a:lstStyle>
          <a:p>
            <a:pPr marL="10658" lvl="0" indent="0" defTabSz="914228">
              <a:lnSpc>
                <a:spcPct val="100000"/>
              </a:lnSpc>
              <a:spcBef>
                <a:spcPts val="0"/>
              </a:spcBef>
              <a:buFont typeface="Wingdings" charset="2"/>
              <a:tabLst>
                <a:tab pos="3929013" algn="l"/>
              </a:tabLst>
            </a:pPr>
            <a:r>
              <a:rPr lang="en-US" altLang="ja-JP" dirty="0"/>
              <a:t>Format for master title</a:t>
            </a:r>
            <a:endParaRPr kumimoji="1" lang="ja-JP" altLang="en-US" dirty="0"/>
          </a:p>
        </p:txBody>
      </p:sp>
      <p:sp>
        <p:nvSpPr>
          <p:cNvPr id="12" name="テキスト プレースホルダー 33"/>
          <p:cNvSpPr>
            <a:spLocks noGrp="1"/>
          </p:cNvSpPr>
          <p:nvPr>
            <p:ph type="body" sz="quarter" idx="16" hasCustomPrompt="1"/>
          </p:nvPr>
        </p:nvSpPr>
        <p:spPr bwMode="auto">
          <a:xfrm>
            <a:off x="-1" y="5652000"/>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pic>
        <p:nvPicPr>
          <p:cNvPr id="9" name="図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2494" y="162989"/>
            <a:ext cx="2518420" cy="863459"/>
          </a:xfrm>
          <a:prstGeom prst="rect">
            <a:avLst/>
          </a:prstGeom>
        </p:spPr>
      </p:pic>
      <p:pic>
        <p:nvPicPr>
          <p:cNvPr id="8" name="図 7"/>
          <p:cNvPicPr>
            <a:picLocks noChangeAspect="1"/>
          </p:cNvPicPr>
          <p:nvPr userDrawn="1"/>
        </p:nvPicPr>
        <p:blipFill rotWithShape="1">
          <a:blip r:embed="rId3">
            <a:extLst>
              <a:ext uri="{28A0092B-C50C-407E-A947-70E740481C1C}">
                <a14:useLocalDpi xmlns:a14="http://schemas.microsoft.com/office/drawing/2010/main"/>
              </a:ext>
            </a:extLst>
          </a:blip>
          <a:srcRect/>
          <a:stretch/>
        </p:blipFill>
        <p:spPr>
          <a:xfrm>
            <a:off x="6123546" y="0"/>
            <a:ext cx="3020454" cy="6858000"/>
          </a:xfrm>
          <a:prstGeom prst="rect">
            <a:avLst/>
          </a:prstGeom>
        </p:spPr>
      </p:pic>
      <p:sp>
        <p:nvSpPr>
          <p:cNvPr id="10" name="フッター プレースホルダー 3"/>
          <p:cNvSpPr txBox="1">
            <a:spLocks/>
          </p:cNvSpPr>
          <p:nvPr userDrawn="1"/>
        </p:nvSpPr>
        <p:spPr bwMode="auto">
          <a:xfrm>
            <a:off x="6651789" y="6597140"/>
            <a:ext cx="22506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r" defTabSz="914228" rtl="0" eaLnBrk="1" fontAlgn="auto" latinLnBrk="0" hangingPunct="1">
              <a:lnSpc>
                <a:spcPct val="100000"/>
              </a:lnSpc>
              <a:spcBef>
                <a:spcPts val="0"/>
              </a:spcBef>
              <a:spcAft>
                <a:spcPts val="0"/>
              </a:spcAft>
              <a:buClrTx/>
              <a:buSzTx/>
              <a:buFontTx/>
              <a:buNone/>
              <a:tabLst/>
              <a:defRPr/>
            </a:pPr>
            <a:r>
              <a:rPr lang="en-US" altLang="ja-JP" sz="800" dirty="0">
                <a:solidFill>
                  <a:schemeClr val="tx1"/>
                </a:solidFill>
              </a:rPr>
              <a:t>© 2018</a:t>
            </a:r>
            <a:r>
              <a:rPr kumimoji="0" lang="en-US" altLang="ja-JP" sz="800" kern="1200" dirty="0">
                <a:solidFill>
                  <a:srgbClr val="000000"/>
                </a:solidFill>
                <a:latin typeface="Segoe UI"/>
                <a:ea typeface="Segoe UI" pitchFamily="34" charset="0"/>
                <a:cs typeface="Segoe UI" pitchFamily="34" charset="0"/>
              </a:rPr>
              <a:t>Toshiba Information Equipment </a:t>
            </a:r>
            <a:r>
              <a:rPr kumimoji="0" lang="en-US" altLang="ja-JP" sz="800" kern="1200" dirty="0" err="1">
                <a:solidFill>
                  <a:srgbClr val="000000"/>
                </a:solidFill>
                <a:latin typeface="Segoe UI"/>
                <a:ea typeface="Segoe UI" pitchFamily="34" charset="0"/>
                <a:cs typeface="Segoe UI" pitchFamily="34" charset="0"/>
              </a:rPr>
              <a:t>Phils</a:t>
            </a:r>
            <a:r>
              <a:rPr kumimoji="0" lang="en-US" altLang="ja-JP" sz="800" kern="1200" dirty="0">
                <a:solidFill>
                  <a:srgbClr val="000000"/>
                </a:solidFill>
                <a:latin typeface="Segoe UI"/>
                <a:ea typeface="Segoe UI" pitchFamily="34" charset="0"/>
                <a:cs typeface="Segoe UI" pitchFamily="34" charset="0"/>
              </a:rPr>
              <a:t>.,Inc. </a:t>
            </a:r>
          </a:p>
        </p:txBody>
      </p:sp>
    </p:spTree>
    <p:extLst>
      <p:ext uri="{BB962C8B-B14F-4D97-AF65-F5344CB8AC3E}">
        <p14:creationId xmlns:p14="http://schemas.microsoft.com/office/powerpoint/2010/main" val="392888325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for the Client">
    <p:spTree>
      <p:nvGrpSpPr>
        <p:cNvPr id="1" name=""/>
        <p:cNvGrpSpPr/>
        <p:nvPr/>
      </p:nvGrpSpPr>
      <p:grpSpPr>
        <a:xfrm>
          <a:off x="0" y="0"/>
          <a:ext cx="0" cy="0"/>
          <a:chOff x="0" y="0"/>
          <a:chExt cx="0" cy="0"/>
        </a:xfrm>
      </p:grpSpPr>
      <p:sp>
        <p:nvSpPr>
          <p:cNvPr id="15" name="テキスト プレースホルダー 2"/>
          <p:cNvSpPr>
            <a:spLocks noGrp="1"/>
          </p:cNvSpPr>
          <p:nvPr>
            <p:ph type="body" sz="quarter" idx="17" hasCustomPrompt="1"/>
          </p:nvPr>
        </p:nvSpPr>
        <p:spPr>
          <a:xfrm>
            <a:off x="468000" y="442330"/>
            <a:ext cx="2327275" cy="407859"/>
          </a:xfrm>
          <a:prstGeom prst="rect">
            <a:avLst/>
          </a:prstGeom>
        </p:spPr>
        <p:txBody>
          <a:bodyPr lIns="0" anchor="ctr" anchorCtr="0"/>
          <a:lstStyle>
            <a:lvl1pPr>
              <a:lnSpc>
                <a:spcPct val="100000"/>
              </a:lnSpc>
              <a:defRPr sz="2000">
                <a:latin typeface="+mj-lt"/>
                <a:ea typeface="Toshiba Sans CN Regular" panose="020B0500000000000000" pitchFamily="34" charset="-128"/>
              </a:defRPr>
            </a:lvl1pPr>
          </a:lstStyle>
          <a:p>
            <a:pPr lvl="0"/>
            <a:r>
              <a:rPr kumimoji="1" lang="en-US" altLang="ja-JP" dirty="0"/>
              <a:t>To ABCDE</a:t>
            </a:r>
            <a:endParaRPr kumimoji="1" lang="ja-JP" altLang="en-US" dirty="0"/>
          </a:p>
        </p:txBody>
      </p:sp>
      <p:sp>
        <p:nvSpPr>
          <p:cNvPr id="16" name="テキスト プレースホルダー 24"/>
          <p:cNvSpPr>
            <a:spLocks noGrp="1"/>
          </p:cNvSpPr>
          <p:nvPr>
            <p:ph type="body" sz="quarter" idx="12" hasCustomPrompt="1"/>
          </p:nvPr>
        </p:nvSpPr>
        <p:spPr bwMode="auto">
          <a:xfrm>
            <a:off x="468000" y="2615165"/>
            <a:ext cx="7408573" cy="365577"/>
          </a:xfrm>
          <a:prstGeom prst="rect">
            <a:avLst/>
          </a:prstGeom>
        </p:spPr>
        <p:txBody>
          <a:bodyPr vert="horz" wrap="none" lIns="0" tIns="0" rIns="108000" bIns="0" rtlCol="0" anchor="b" anchorCtr="0">
            <a:noAutofit/>
          </a:bodyPr>
          <a:lstStyle>
            <a:lvl1pPr marL="0" indent="0">
              <a:lnSpc>
                <a:spcPct val="100000"/>
              </a:lnSpc>
              <a:spcBef>
                <a:spcPts val="0"/>
              </a:spcBef>
              <a:defRPr lang="ja-JP" altLang="en-US" sz="2400" smtClean="0">
                <a:latin typeface="+mj-lt"/>
                <a:ea typeface="Toshiba Sans CN Regular" panose="020B0500000000000000" pitchFamily="34" charset="-128"/>
                <a:cs typeface="Toshiba Sans" panose="020B0503030403020204" pitchFamily="34" charset="0"/>
              </a:defRPr>
            </a:lvl1pPr>
            <a:lvl2pPr>
              <a:defRPr lang="ja-JP" altLang="en-US" smtClean="0"/>
            </a:lvl2pPr>
            <a:lvl3pPr>
              <a:defRPr lang="ja-JP" altLang="en-US" smtClean="0"/>
            </a:lvl3pPr>
            <a:lvl4pPr>
              <a:defRPr lang="ja-JP" altLang="en-US" smtClean="0"/>
            </a:lvl4pPr>
            <a:lvl5pPr>
              <a:defRPr lang="ja-JP" altLang="en-US"/>
            </a:lvl5pPr>
          </a:lstStyle>
          <a:p>
            <a:r>
              <a:rPr lang="en-US" altLang="ja-JP" dirty="0"/>
              <a:t>Format for master subtitle</a:t>
            </a:r>
            <a:endParaRPr lang="ja-JP" altLang="en-US" dirty="0"/>
          </a:p>
        </p:txBody>
      </p:sp>
      <p:sp>
        <p:nvSpPr>
          <p:cNvPr id="19" name="タイトル 4"/>
          <p:cNvSpPr>
            <a:spLocks noGrp="1"/>
          </p:cNvSpPr>
          <p:nvPr>
            <p:ph type="title" hasCustomPrompt="1"/>
          </p:nvPr>
        </p:nvSpPr>
        <p:spPr>
          <a:xfrm>
            <a:off x="468000" y="3024000"/>
            <a:ext cx="7408572" cy="540000"/>
          </a:xfrm>
          <a:prstGeom prst="rect">
            <a:avLst/>
          </a:prstGeom>
        </p:spPr>
        <p:txBody>
          <a:bodyPr vert="horz" wrap="square" lIns="0" tIns="0" rIns="0" bIns="0" rtlCol="0" anchor="t" anchorCtr="0">
            <a:noAutofit/>
          </a:bodyPr>
          <a:lstStyle>
            <a:lvl1pPr>
              <a:lnSpc>
                <a:spcPct val="100000"/>
              </a:lnSpc>
              <a:defRPr lang="ja-JP" altLang="en-US" sz="3600" b="1" smtClean="0">
                <a:latin typeface="+mj-lt"/>
                <a:ea typeface="Toshiba Sans CN Medium" panose="020B0600000000000000" pitchFamily="34" charset="-128"/>
                <a:cs typeface="Toshiba Sans Medium" panose="020B0603030403020204" pitchFamily="34" charset="0"/>
              </a:defRPr>
            </a:lvl1pPr>
          </a:lstStyle>
          <a:p>
            <a:pPr marL="10658" lvl="0" indent="0" defTabSz="914228">
              <a:lnSpc>
                <a:spcPct val="100000"/>
              </a:lnSpc>
              <a:spcBef>
                <a:spcPts val="0"/>
              </a:spcBef>
              <a:buFont typeface="Wingdings" charset="2"/>
              <a:tabLst>
                <a:tab pos="3929013" algn="l"/>
              </a:tabLst>
            </a:pPr>
            <a:r>
              <a:rPr lang="en-US" altLang="ja-JP" dirty="0"/>
              <a:t>Format for master title</a:t>
            </a:r>
            <a:endParaRPr kumimoji="1" lang="ja-JP" altLang="en-US" dirty="0"/>
          </a:p>
        </p:txBody>
      </p:sp>
      <p:pic>
        <p:nvPicPr>
          <p:cNvPr id="21" name="図 20">
            <a:extLst>
              <a:ext uri="{FF2B5EF4-FFF2-40B4-BE49-F238E27FC236}">
                <a16:creationId xmlns:a16="http://schemas.microsoft.com/office/drawing/2014/main" id="{543CFF27-F10C-A444-8A84-B0F08A699FE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95999" y="0"/>
            <a:ext cx="3048001" cy="6858000"/>
          </a:xfrm>
          <a:prstGeom prst="rect">
            <a:avLst/>
          </a:prstGeom>
        </p:spPr>
      </p:pic>
      <p:sp>
        <p:nvSpPr>
          <p:cNvPr id="11" name="テキスト プレースホルダー 33"/>
          <p:cNvSpPr>
            <a:spLocks noGrp="1"/>
          </p:cNvSpPr>
          <p:nvPr>
            <p:ph type="body" sz="quarter" idx="16" hasCustomPrompt="1"/>
          </p:nvPr>
        </p:nvSpPr>
        <p:spPr bwMode="auto">
          <a:xfrm>
            <a:off x="-1" y="5760000"/>
            <a:ext cx="5301206" cy="1082307"/>
          </a:xfrm>
          <a:prstGeom prst="rect">
            <a:avLst/>
          </a:prstGeom>
        </p:spPr>
        <p:txBody>
          <a:bodyPr wrap="square" lIns="468000" tIns="0" rIns="0" bIns="828000" anchor="t"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pic>
        <p:nvPicPr>
          <p:cNvPr id="12" name="図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72494" y="4866250"/>
            <a:ext cx="2518420" cy="863459"/>
          </a:xfrm>
          <a:prstGeom prst="rect">
            <a:avLst/>
          </a:prstGeom>
        </p:spPr>
      </p:pic>
      <p:sp>
        <p:nvSpPr>
          <p:cNvPr id="10" name="テキスト プレースホルダー 33"/>
          <p:cNvSpPr>
            <a:spLocks noGrp="1"/>
          </p:cNvSpPr>
          <p:nvPr>
            <p:ph type="body" sz="quarter" idx="18" hasCustomPrompt="1"/>
          </p:nvPr>
        </p:nvSpPr>
        <p:spPr bwMode="auto">
          <a:xfrm>
            <a:off x="0" y="5595907"/>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sp>
        <p:nvSpPr>
          <p:cNvPr id="13" name="フッター プレースホルダー 3"/>
          <p:cNvSpPr txBox="1">
            <a:spLocks/>
          </p:cNvSpPr>
          <p:nvPr userDrawn="1"/>
        </p:nvSpPr>
        <p:spPr bwMode="auto">
          <a:xfrm>
            <a:off x="6651790" y="6541047"/>
            <a:ext cx="22506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r" defTabSz="914228" rtl="0" eaLnBrk="1" fontAlgn="auto" latinLnBrk="0" hangingPunct="1">
              <a:lnSpc>
                <a:spcPct val="100000"/>
              </a:lnSpc>
              <a:spcBef>
                <a:spcPts val="0"/>
              </a:spcBef>
              <a:spcAft>
                <a:spcPts val="0"/>
              </a:spcAft>
              <a:buClrTx/>
              <a:buSzTx/>
              <a:buFontTx/>
              <a:buNone/>
              <a:tabLst/>
              <a:defRPr/>
            </a:pPr>
            <a:r>
              <a:rPr lang="en-US" altLang="ja-JP" sz="800" dirty="0">
                <a:solidFill>
                  <a:schemeClr val="tx1"/>
                </a:solidFill>
              </a:rPr>
              <a:t>© 2018</a:t>
            </a:r>
            <a:r>
              <a:rPr kumimoji="0" lang="en-US" altLang="ja-JP" sz="800" kern="1200" dirty="0">
                <a:solidFill>
                  <a:srgbClr val="000000"/>
                </a:solidFill>
                <a:latin typeface="Segoe UI"/>
                <a:ea typeface="Segoe UI" pitchFamily="34" charset="0"/>
                <a:cs typeface="Segoe UI" pitchFamily="34" charset="0"/>
              </a:rPr>
              <a:t>Toshiba Information Equipment </a:t>
            </a:r>
            <a:r>
              <a:rPr kumimoji="0" lang="en-US" altLang="ja-JP" sz="800" kern="1200" dirty="0" err="1">
                <a:solidFill>
                  <a:srgbClr val="000000"/>
                </a:solidFill>
                <a:latin typeface="Segoe UI"/>
                <a:ea typeface="Segoe UI" pitchFamily="34" charset="0"/>
                <a:cs typeface="Segoe UI" pitchFamily="34" charset="0"/>
              </a:rPr>
              <a:t>Phils</a:t>
            </a:r>
            <a:r>
              <a:rPr kumimoji="0" lang="en-US" altLang="ja-JP" sz="800" kern="1200" dirty="0">
                <a:solidFill>
                  <a:srgbClr val="000000"/>
                </a:solidFill>
                <a:latin typeface="Segoe UI"/>
                <a:ea typeface="Segoe UI" pitchFamily="34" charset="0"/>
                <a:cs typeface="Segoe UI" pitchFamily="34" charset="0"/>
              </a:rPr>
              <a:t>.,Inc. </a:t>
            </a:r>
          </a:p>
        </p:txBody>
      </p:sp>
    </p:spTree>
    <p:extLst>
      <p:ext uri="{BB962C8B-B14F-4D97-AF65-F5344CB8AC3E}">
        <p14:creationId xmlns:p14="http://schemas.microsoft.com/office/powerpoint/2010/main" val="4107034791"/>
      </p:ext>
    </p:extLst>
  </p:cSld>
  <p:clrMapOvr>
    <a:masterClrMapping/>
  </p:clrMapOvr>
  <p:hf sldNum="0" hd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2689"/>
            <a:ext cx="9144000" cy="742177"/>
          </a:xfrm>
          <a:prstGeom prst="rect">
            <a:avLst/>
          </a:prstGeom>
        </p:spPr>
      </p:pic>
      <p:sp>
        <p:nvSpPr>
          <p:cNvPr id="17" name="テキスト プレースホルダー 2"/>
          <p:cNvSpPr>
            <a:spLocks noGrp="1"/>
          </p:cNvSpPr>
          <p:nvPr>
            <p:ph type="body" sz="quarter" idx="10" hasCustomPrompt="1"/>
          </p:nvPr>
        </p:nvSpPr>
        <p:spPr>
          <a:xfrm>
            <a:off x="0" y="0"/>
            <a:ext cx="9144000" cy="740933"/>
          </a:xfrm>
          <a:prstGeom prst="rect">
            <a:avLst/>
          </a:prstGeom>
        </p:spPr>
        <p:txBody>
          <a:bodyPr lIns="468000" anchor="b" anchorCtr="0"/>
          <a:lstStyle>
            <a:lvl1pPr>
              <a:defRPr sz="2600" b="1">
                <a:latin typeface="+mj-lt"/>
                <a:ea typeface="Toshiba Sans CN Medium" panose="020B0600000000000000" pitchFamily="34" charset="-128"/>
              </a:defRPr>
            </a:lvl1pPr>
          </a:lstStyle>
          <a:p>
            <a:pPr lvl="0"/>
            <a:r>
              <a:rPr lang="en-US" altLang="ja-JP" dirty="0"/>
              <a:t>Format for master title</a:t>
            </a:r>
            <a:endParaRPr kumimoji="1" lang="ja-JP" altLang="en-US" dirty="0"/>
          </a:p>
        </p:txBody>
      </p:sp>
      <p:sp>
        <p:nvSpPr>
          <p:cNvPr id="10" name="テキスト プレースホルダー 5"/>
          <p:cNvSpPr>
            <a:spLocks noGrp="1"/>
          </p:cNvSpPr>
          <p:nvPr>
            <p:ph type="body" sz="quarter" idx="20" hasCustomPrompt="1"/>
          </p:nvPr>
        </p:nvSpPr>
        <p:spPr>
          <a:xfrm>
            <a:off x="0" y="731408"/>
            <a:ext cx="9144000" cy="794403"/>
          </a:xfrm>
          <a:prstGeom prst="rect">
            <a:avLst/>
          </a:prstGeom>
          <a:solidFill>
            <a:schemeClr val="accent1"/>
          </a:solidFill>
          <a:ln>
            <a:noFill/>
          </a:ln>
        </p:spPr>
        <p:txBody>
          <a:bodyPr wrap="square" lIns="468000" tIns="180000" rIns="468000" bIns="180000" anchor="t" anchorCtr="0">
            <a:spAutoFit/>
          </a:bodyPr>
          <a:lstStyle>
            <a:lvl1pPr algn="ctr">
              <a:lnSpc>
                <a:spcPct val="100000"/>
              </a:lnSpc>
              <a:spcBef>
                <a:spcPts val="0"/>
              </a:spcBef>
              <a:defRPr b="1">
                <a:solidFill>
                  <a:schemeClr val="bg1"/>
                </a:solidFill>
                <a:latin typeface="+mj-lt"/>
                <a:ea typeface="Toshiba Sans CN Medium" panose="020B0600000000000000" pitchFamily="34" charset="-128"/>
              </a:defRPr>
            </a:lvl1pPr>
          </a:lstStyle>
          <a:p>
            <a:r>
              <a:rPr lang="en-US" altLang="ja-JP" dirty="0"/>
              <a:t>Format for master text</a:t>
            </a:r>
            <a:endParaRPr kumimoji="1" lang="ja-JP" altLang="en-US" dirty="0"/>
          </a:p>
        </p:txBody>
      </p:sp>
      <p:sp>
        <p:nvSpPr>
          <p:cNvPr id="25" name="テキスト プレースホルダー 5"/>
          <p:cNvSpPr>
            <a:spLocks noGrp="1"/>
          </p:cNvSpPr>
          <p:nvPr>
            <p:ph type="body" sz="quarter" idx="14" hasCustomPrompt="1"/>
          </p:nvPr>
        </p:nvSpPr>
        <p:spPr>
          <a:xfrm>
            <a:off x="468000" y="1810367"/>
            <a:ext cx="8208000" cy="468000"/>
          </a:xfrm>
          <a:prstGeom prst="rect">
            <a:avLst/>
          </a:prstGeom>
        </p:spPr>
        <p:txBody>
          <a:bodyPr lIns="0" anchor="t" anchorCtr="0"/>
          <a:lstStyle>
            <a:lvl1pPr>
              <a:lnSpc>
                <a:spcPct val="100000"/>
              </a:lnSpc>
              <a:spcBef>
                <a:spcPts val="0"/>
              </a:spcBef>
              <a:defRPr>
                <a:latin typeface="+mn-lt"/>
                <a:ea typeface="Toshiba Sans CN Regular" panose="020B0500000000000000" pitchFamily="34" charset="-128"/>
              </a:defRPr>
            </a:lvl1pPr>
          </a:lstStyle>
          <a:p>
            <a:r>
              <a:rPr lang="en-US" altLang="ja-JP" dirty="0"/>
              <a:t>Format for master text</a:t>
            </a:r>
            <a:endParaRPr kumimoji="1" lang="ja-JP" altLang="en-US" dirty="0"/>
          </a:p>
        </p:txBody>
      </p:sp>
      <p:sp>
        <p:nvSpPr>
          <p:cNvPr id="8"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9" name="テキスト プレースホルダー 33"/>
          <p:cNvSpPr>
            <a:spLocks noGrp="1"/>
          </p:cNvSpPr>
          <p:nvPr>
            <p:ph type="body" sz="quarter" idx="16" hasCustomPrompt="1"/>
          </p:nvPr>
        </p:nvSpPr>
        <p:spPr bwMode="auto">
          <a:xfrm>
            <a:off x="-226406" y="5604664"/>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sp>
        <p:nvSpPr>
          <p:cNvPr id="12" name="フッター プレースホルダー 3"/>
          <p:cNvSpPr txBox="1">
            <a:spLocks/>
          </p:cNvSpPr>
          <p:nvPr userDrawn="1"/>
        </p:nvSpPr>
        <p:spPr bwMode="auto">
          <a:xfrm>
            <a:off x="6425384" y="6549804"/>
            <a:ext cx="22506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r" defTabSz="914228" rtl="0" eaLnBrk="1" fontAlgn="auto" latinLnBrk="0" hangingPunct="1">
              <a:lnSpc>
                <a:spcPct val="100000"/>
              </a:lnSpc>
              <a:spcBef>
                <a:spcPts val="0"/>
              </a:spcBef>
              <a:spcAft>
                <a:spcPts val="0"/>
              </a:spcAft>
              <a:buClrTx/>
              <a:buSzTx/>
              <a:buFontTx/>
              <a:buNone/>
              <a:tabLst/>
              <a:defRPr/>
            </a:pPr>
            <a:r>
              <a:rPr lang="en-US" altLang="ja-JP" sz="800" dirty="0">
                <a:solidFill>
                  <a:schemeClr val="tx1"/>
                </a:solidFill>
              </a:rPr>
              <a:t>© 2018</a:t>
            </a:r>
            <a:r>
              <a:rPr kumimoji="0" lang="en-US" altLang="ja-JP" sz="800" kern="1200" dirty="0">
                <a:solidFill>
                  <a:srgbClr val="000000"/>
                </a:solidFill>
                <a:latin typeface="Segoe UI"/>
                <a:ea typeface="Segoe UI" pitchFamily="34" charset="0"/>
                <a:cs typeface="Segoe UI" pitchFamily="34" charset="0"/>
              </a:rPr>
              <a:t>Toshiba Information Equipment </a:t>
            </a:r>
            <a:r>
              <a:rPr kumimoji="0" lang="en-US" altLang="ja-JP" sz="800" kern="1200" dirty="0" err="1">
                <a:solidFill>
                  <a:srgbClr val="000000"/>
                </a:solidFill>
                <a:latin typeface="Segoe UI"/>
                <a:ea typeface="Segoe UI" pitchFamily="34" charset="0"/>
                <a:cs typeface="Segoe UI" pitchFamily="34" charset="0"/>
              </a:rPr>
              <a:t>Phils</a:t>
            </a:r>
            <a:r>
              <a:rPr kumimoji="0" lang="en-US" altLang="ja-JP" sz="800" kern="1200" dirty="0">
                <a:solidFill>
                  <a:srgbClr val="000000"/>
                </a:solidFill>
                <a:latin typeface="Segoe UI"/>
                <a:ea typeface="Segoe UI" pitchFamily="34" charset="0"/>
                <a:cs typeface="Segoe UI" pitchFamily="34" charset="0"/>
              </a:rPr>
              <a:t>.,Inc. </a:t>
            </a:r>
          </a:p>
        </p:txBody>
      </p:sp>
    </p:spTree>
    <p:extLst>
      <p:ext uri="{BB962C8B-B14F-4D97-AF65-F5344CB8AC3E}">
        <p14:creationId xmlns:p14="http://schemas.microsoft.com/office/powerpoint/2010/main" val="151340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2689"/>
            <a:ext cx="9144000" cy="742177"/>
          </a:xfrm>
          <a:prstGeom prst="rect">
            <a:avLst/>
          </a:prstGeom>
        </p:spPr>
      </p:pic>
      <p:sp>
        <p:nvSpPr>
          <p:cNvPr id="29" name="テキスト プレースホルダー 2"/>
          <p:cNvSpPr>
            <a:spLocks noGrp="1"/>
          </p:cNvSpPr>
          <p:nvPr>
            <p:ph type="body" sz="quarter" idx="10" hasCustomPrompt="1"/>
          </p:nvPr>
        </p:nvSpPr>
        <p:spPr>
          <a:xfrm>
            <a:off x="0" y="0"/>
            <a:ext cx="9144000" cy="740933"/>
          </a:xfrm>
          <a:prstGeom prst="rect">
            <a:avLst/>
          </a:prstGeom>
        </p:spPr>
        <p:txBody>
          <a:bodyPr lIns="468000" anchor="b" anchorCtr="0"/>
          <a:lstStyle>
            <a:lvl1pPr>
              <a:defRPr sz="2600" b="1">
                <a:latin typeface="+mj-lt"/>
                <a:ea typeface="Toshiba Sans CN Medium" panose="020B0600000000000000" pitchFamily="34" charset="-128"/>
              </a:defRPr>
            </a:lvl1pPr>
          </a:lstStyle>
          <a:p>
            <a:pPr lvl="0"/>
            <a:r>
              <a:rPr lang="en-US" altLang="ja-JP" dirty="0"/>
              <a:t>Format for master title</a:t>
            </a:r>
            <a:endParaRPr kumimoji="1" lang="ja-JP" altLang="en-US" dirty="0"/>
          </a:p>
        </p:txBody>
      </p:sp>
      <p:sp>
        <p:nvSpPr>
          <p:cNvPr id="10" name="テキスト プレースホルダー 5"/>
          <p:cNvSpPr>
            <a:spLocks noGrp="1"/>
          </p:cNvSpPr>
          <p:nvPr>
            <p:ph type="body" sz="quarter" idx="22" hasCustomPrompt="1"/>
          </p:nvPr>
        </p:nvSpPr>
        <p:spPr>
          <a:xfrm>
            <a:off x="0" y="5616044"/>
            <a:ext cx="9144000" cy="794403"/>
          </a:xfrm>
          <a:prstGeom prst="rect">
            <a:avLst/>
          </a:prstGeom>
          <a:solidFill>
            <a:schemeClr val="accent1"/>
          </a:solidFill>
          <a:ln>
            <a:noFill/>
          </a:ln>
        </p:spPr>
        <p:txBody>
          <a:bodyPr wrap="square" lIns="468000" tIns="180000" rIns="468000" bIns="180000" anchor="b" anchorCtr="0">
            <a:spAutoFit/>
          </a:bodyPr>
          <a:lstStyle>
            <a:lvl1pPr algn="ctr">
              <a:lnSpc>
                <a:spcPct val="100000"/>
              </a:lnSpc>
              <a:spcBef>
                <a:spcPts val="0"/>
              </a:spcBef>
              <a:defRPr b="1">
                <a:solidFill>
                  <a:schemeClr val="bg1"/>
                </a:solidFill>
                <a:latin typeface="+mj-lt"/>
                <a:ea typeface="Toshiba Sans CN Medium" panose="020B0600000000000000" pitchFamily="34" charset="-128"/>
              </a:defRPr>
            </a:lvl1pPr>
          </a:lstStyle>
          <a:p>
            <a:r>
              <a:rPr lang="en-US" altLang="ja-JP" dirty="0"/>
              <a:t>Format for master text </a:t>
            </a:r>
            <a:endParaRPr kumimoji="1" lang="ja-JP" altLang="en-US" dirty="0"/>
          </a:p>
        </p:txBody>
      </p:sp>
      <p:sp>
        <p:nvSpPr>
          <p:cNvPr id="15" name="テキスト プレースホルダー 5"/>
          <p:cNvSpPr>
            <a:spLocks noGrp="1"/>
          </p:cNvSpPr>
          <p:nvPr>
            <p:ph type="body" sz="quarter" idx="14" hasCustomPrompt="1"/>
          </p:nvPr>
        </p:nvSpPr>
        <p:spPr>
          <a:xfrm>
            <a:off x="468000" y="1078959"/>
            <a:ext cx="8208000" cy="468000"/>
          </a:xfrm>
          <a:prstGeom prst="rect">
            <a:avLst/>
          </a:prstGeom>
        </p:spPr>
        <p:txBody>
          <a:bodyPr lIns="0" anchor="t" anchorCtr="0"/>
          <a:lstStyle>
            <a:lvl1pPr>
              <a:lnSpc>
                <a:spcPct val="100000"/>
              </a:lnSpc>
              <a:spcBef>
                <a:spcPts val="0"/>
              </a:spcBef>
              <a:defRPr>
                <a:latin typeface="+mn-lt"/>
                <a:ea typeface="Toshiba Sans CN Regular" panose="020B0500000000000000" pitchFamily="34" charset="-128"/>
              </a:defRPr>
            </a:lvl1pPr>
          </a:lstStyle>
          <a:p>
            <a:r>
              <a:rPr lang="en-US" altLang="ja-JP" dirty="0"/>
              <a:t>Format for master text</a:t>
            </a:r>
            <a:endParaRPr kumimoji="1" lang="ja-JP" altLang="en-US" dirty="0"/>
          </a:p>
        </p:txBody>
      </p:sp>
      <p:sp>
        <p:nvSpPr>
          <p:cNvPr id="8"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9" name="テキスト プレースホルダー 33"/>
          <p:cNvSpPr>
            <a:spLocks noGrp="1"/>
          </p:cNvSpPr>
          <p:nvPr>
            <p:ph type="body" sz="quarter" idx="16" hasCustomPrompt="1"/>
          </p:nvPr>
        </p:nvSpPr>
        <p:spPr bwMode="auto">
          <a:xfrm>
            <a:off x="-264506" y="5597116"/>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sp>
        <p:nvSpPr>
          <p:cNvPr id="13" name="フッター プレースホルダー 3"/>
          <p:cNvSpPr txBox="1">
            <a:spLocks/>
          </p:cNvSpPr>
          <p:nvPr userDrawn="1"/>
        </p:nvSpPr>
        <p:spPr bwMode="auto">
          <a:xfrm>
            <a:off x="6387284" y="6542256"/>
            <a:ext cx="22506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r" defTabSz="914228" rtl="0" eaLnBrk="1" fontAlgn="auto" latinLnBrk="0" hangingPunct="1">
              <a:lnSpc>
                <a:spcPct val="100000"/>
              </a:lnSpc>
              <a:spcBef>
                <a:spcPts val="0"/>
              </a:spcBef>
              <a:spcAft>
                <a:spcPts val="0"/>
              </a:spcAft>
              <a:buClrTx/>
              <a:buSzTx/>
              <a:buFontTx/>
              <a:buNone/>
              <a:tabLst/>
              <a:defRPr/>
            </a:pPr>
            <a:r>
              <a:rPr lang="en-US" altLang="ja-JP" sz="800" dirty="0">
                <a:solidFill>
                  <a:schemeClr val="tx1"/>
                </a:solidFill>
              </a:rPr>
              <a:t>© 2018</a:t>
            </a:r>
            <a:r>
              <a:rPr kumimoji="0" lang="en-US" altLang="ja-JP" sz="800" kern="1200" dirty="0">
                <a:solidFill>
                  <a:srgbClr val="000000"/>
                </a:solidFill>
                <a:latin typeface="Segoe UI"/>
                <a:ea typeface="Segoe UI" pitchFamily="34" charset="0"/>
                <a:cs typeface="Segoe UI" pitchFamily="34" charset="0"/>
              </a:rPr>
              <a:t>Toshiba Information Equipment </a:t>
            </a:r>
            <a:r>
              <a:rPr kumimoji="0" lang="en-US" altLang="ja-JP" sz="800" kern="1200" dirty="0" err="1">
                <a:solidFill>
                  <a:srgbClr val="000000"/>
                </a:solidFill>
                <a:latin typeface="Segoe UI"/>
                <a:ea typeface="Segoe UI" pitchFamily="34" charset="0"/>
                <a:cs typeface="Segoe UI" pitchFamily="34" charset="0"/>
              </a:rPr>
              <a:t>Phils</a:t>
            </a:r>
            <a:r>
              <a:rPr kumimoji="0" lang="en-US" altLang="ja-JP" sz="800" kern="1200" dirty="0">
                <a:solidFill>
                  <a:srgbClr val="000000"/>
                </a:solidFill>
                <a:latin typeface="Segoe UI"/>
                <a:ea typeface="Segoe UI" pitchFamily="34" charset="0"/>
                <a:cs typeface="Segoe UI" pitchFamily="34" charset="0"/>
              </a:rPr>
              <a:t>.,Inc. </a:t>
            </a:r>
          </a:p>
        </p:txBody>
      </p:sp>
    </p:spTree>
    <p:extLst>
      <p:ext uri="{BB962C8B-B14F-4D97-AF65-F5344CB8AC3E}">
        <p14:creationId xmlns:p14="http://schemas.microsoft.com/office/powerpoint/2010/main" val="758943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3">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a:stretch>
            <a:fillRect/>
          </a:stretch>
        </p:blipFill>
        <p:spPr>
          <a:xfrm>
            <a:off x="0" y="2689"/>
            <a:ext cx="9144000" cy="742177"/>
          </a:xfrm>
          <a:prstGeom prst="rect">
            <a:avLst/>
          </a:prstGeom>
        </p:spPr>
      </p:pic>
      <p:sp>
        <p:nvSpPr>
          <p:cNvPr id="19" name="テキスト プレースホルダー 2"/>
          <p:cNvSpPr>
            <a:spLocks noGrp="1"/>
          </p:cNvSpPr>
          <p:nvPr>
            <p:ph type="body" sz="quarter" idx="10" hasCustomPrompt="1"/>
          </p:nvPr>
        </p:nvSpPr>
        <p:spPr>
          <a:xfrm>
            <a:off x="0" y="0"/>
            <a:ext cx="9144000" cy="740933"/>
          </a:xfrm>
          <a:prstGeom prst="rect">
            <a:avLst/>
          </a:prstGeom>
        </p:spPr>
        <p:txBody>
          <a:bodyPr lIns="468000" anchor="b" anchorCtr="0"/>
          <a:lstStyle>
            <a:lvl1pPr>
              <a:lnSpc>
                <a:spcPct val="100000"/>
              </a:lnSpc>
              <a:spcBef>
                <a:spcPts val="0"/>
              </a:spcBef>
              <a:defRPr sz="2600" b="1">
                <a:latin typeface="+mj-lt"/>
                <a:ea typeface="Toshiba Sans CN Medium" panose="020B0600000000000000" pitchFamily="34" charset="-128"/>
              </a:defRPr>
            </a:lvl1pPr>
          </a:lstStyle>
          <a:p>
            <a:pPr lvl="0"/>
            <a:r>
              <a:rPr lang="en-US" altLang="ja-JP" dirty="0"/>
              <a:t>Format for master title</a:t>
            </a:r>
            <a:endParaRPr kumimoji="1" lang="ja-JP" altLang="en-US" dirty="0"/>
          </a:p>
        </p:txBody>
      </p:sp>
      <p:sp>
        <p:nvSpPr>
          <p:cNvPr id="9" name="テキスト プレースホルダー 5"/>
          <p:cNvSpPr>
            <a:spLocks noGrp="1"/>
          </p:cNvSpPr>
          <p:nvPr>
            <p:ph type="body" sz="quarter" idx="14" hasCustomPrompt="1"/>
          </p:nvPr>
        </p:nvSpPr>
        <p:spPr>
          <a:xfrm>
            <a:off x="468000" y="1078959"/>
            <a:ext cx="8208000" cy="468000"/>
          </a:xfrm>
          <a:prstGeom prst="rect">
            <a:avLst/>
          </a:prstGeom>
        </p:spPr>
        <p:txBody>
          <a:bodyPr lIns="0" anchor="t" anchorCtr="0"/>
          <a:lstStyle>
            <a:lvl1pPr>
              <a:lnSpc>
                <a:spcPct val="100000"/>
              </a:lnSpc>
              <a:spcBef>
                <a:spcPts val="0"/>
              </a:spcBef>
              <a:defRPr>
                <a:latin typeface="+mn-lt"/>
                <a:ea typeface="Toshiba Sans CN Regular" panose="020B0500000000000000" pitchFamily="34" charset="-128"/>
              </a:defRPr>
            </a:lvl1pPr>
          </a:lstStyle>
          <a:p>
            <a:r>
              <a:rPr lang="en-US" altLang="ja-JP" dirty="0"/>
              <a:t>Format for master text</a:t>
            </a:r>
            <a:endParaRPr kumimoji="1" lang="ja-JP" altLang="en-US" dirty="0"/>
          </a:p>
        </p:txBody>
      </p:sp>
      <p:sp>
        <p:nvSpPr>
          <p:cNvPr id="7"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8" name="テキスト プレースホルダー 33"/>
          <p:cNvSpPr>
            <a:spLocks noGrp="1"/>
          </p:cNvSpPr>
          <p:nvPr>
            <p:ph type="body" sz="quarter" idx="16" hasCustomPrompt="1"/>
          </p:nvPr>
        </p:nvSpPr>
        <p:spPr bwMode="auto">
          <a:xfrm>
            <a:off x="-226406" y="5604664"/>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sp>
        <p:nvSpPr>
          <p:cNvPr id="12" name="フッター プレースホルダー 3"/>
          <p:cNvSpPr txBox="1">
            <a:spLocks/>
          </p:cNvSpPr>
          <p:nvPr userDrawn="1"/>
        </p:nvSpPr>
        <p:spPr bwMode="auto">
          <a:xfrm>
            <a:off x="6425384" y="6549804"/>
            <a:ext cx="22506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r" defTabSz="914228" rtl="0" eaLnBrk="1" fontAlgn="auto" latinLnBrk="0" hangingPunct="1">
              <a:lnSpc>
                <a:spcPct val="100000"/>
              </a:lnSpc>
              <a:spcBef>
                <a:spcPts val="0"/>
              </a:spcBef>
              <a:spcAft>
                <a:spcPts val="0"/>
              </a:spcAft>
              <a:buClrTx/>
              <a:buSzTx/>
              <a:buFontTx/>
              <a:buNone/>
              <a:tabLst/>
              <a:defRPr/>
            </a:pPr>
            <a:r>
              <a:rPr lang="en-US" altLang="ja-JP" sz="800" dirty="0">
                <a:solidFill>
                  <a:schemeClr val="tx1"/>
                </a:solidFill>
              </a:rPr>
              <a:t>© 2018</a:t>
            </a:r>
            <a:r>
              <a:rPr kumimoji="0" lang="en-US" altLang="ja-JP" sz="800" kern="1200" dirty="0">
                <a:solidFill>
                  <a:srgbClr val="000000"/>
                </a:solidFill>
                <a:latin typeface="Segoe UI"/>
                <a:ea typeface="Segoe UI" pitchFamily="34" charset="0"/>
                <a:cs typeface="Segoe UI" pitchFamily="34" charset="0"/>
              </a:rPr>
              <a:t>Toshiba Information Equipment </a:t>
            </a:r>
            <a:r>
              <a:rPr kumimoji="0" lang="en-US" altLang="ja-JP" sz="800" kern="1200" dirty="0" err="1">
                <a:solidFill>
                  <a:srgbClr val="000000"/>
                </a:solidFill>
                <a:latin typeface="Segoe UI"/>
                <a:ea typeface="Segoe UI" pitchFamily="34" charset="0"/>
                <a:cs typeface="Segoe UI" pitchFamily="34" charset="0"/>
              </a:rPr>
              <a:t>Phils</a:t>
            </a:r>
            <a:r>
              <a:rPr kumimoji="0" lang="en-US" altLang="ja-JP" sz="800" kern="1200" dirty="0">
                <a:solidFill>
                  <a:srgbClr val="000000"/>
                </a:solidFill>
                <a:latin typeface="Segoe UI"/>
                <a:ea typeface="Segoe UI" pitchFamily="34" charset="0"/>
                <a:cs typeface="Segoe UI" pitchFamily="34" charset="0"/>
              </a:rPr>
              <a:t>.,Inc. </a:t>
            </a:r>
          </a:p>
        </p:txBody>
      </p:sp>
    </p:spTree>
    <p:extLst>
      <p:ext uri="{BB962C8B-B14F-4D97-AF65-F5344CB8AC3E}">
        <p14:creationId xmlns:p14="http://schemas.microsoft.com/office/powerpoint/2010/main" val="21085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p:spTree>
      <p:nvGrpSpPr>
        <p:cNvPr id="1" name=""/>
        <p:cNvGrpSpPr/>
        <p:nvPr/>
      </p:nvGrpSpPr>
      <p:grpSpPr>
        <a:xfrm>
          <a:off x="0" y="0"/>
          <a:ext cx="0" cy="0"/>
          <a:chOff x="0" y="0"/>
          <a:chExt cx="0" cy="0"/>
        </a:xfrm>
      </p:grpSpPr>
      <p:sp>
        <p:nvSpPr>
          <p:cNvPr id="4"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5" name="テキスト プレースホルダー 33"/>
          <p:cNvSpPr>
            <a:spLocks noGrp="1"/>
          </p:cNvSpPr>
          <p:nvPr>
            <p:ph type="body" sz="quarter" idx="16" hasCustomPrompt="1"/>
          </p:nvPr>
        </p:nvSpPr>
        <p:spPr bwMode="auto">
          <a:xfrm>
            <a:off x="-254001" y="5606190"/>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sp>
        <p:nvSpPr>
          <p:cNvPr id="7" name="フッター プレースホルダー 3"/>
          <p:cNvSpPr txBox="1">
            <a:spLocks/>
          </p:cNvSpPr>
          <p:nvPr userDrawn="1"/>
        </p:nvSpPr>
        <p:spPr bwMode="auto">
          <a:xfrm>
            <a:off x="6397789" y="6551330"/>
            <a:ext cx="22506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r" defTabSz="914228" rtl="0" eaLnBrk="1" fontAlgn="auto" latinLnBrk="0" hangingPunct="1">
              <a:lnSpc>
                <a:spcPct val="100000"/>
              </a:lnSpc>
              <a:spcBef>
                <a:spcPts val="0"/>
              </a:spcBef>
              <a:spcAft>
                <a:spcPts val="0"/>
              </a:spcAft>
              <a:buClrTx/>
              <a:buSzTx/>
              <a:buFontTx/>
              <a:buNone/>
              <a:tabLst/>
              <a:defRPr/>
            </a:pPr>
            <a:r>
              <a:rPr lang="en-US" altLang="ja-JP" sz="800" dirty="0">
                <a:solidFill>
                  <a:schemeClr val="tx1"/>
                </a:solidFill>
              </a:rPr>
              <a:t>© 2018</a:t>
            </a:r>
            <a:r>
              <a:rPr kumimoji="0" lang="en-US" altLang="ja-JP" sz="800" kern="1200" dirty="0">
                <a:solidFill>
                  <a:srgbClr val="000000"/>
                </a:solidFill>
                <a:latin typeface="Segoe UI"/>
                <a:ea typeface="Segoe UI" pitchFamily="34" charset="0"/>
                <a:cs typeface="Segoe UI" pitchFamily="34" charset="0"/>
              </a:rPr>
              <a:t>Toshiba Information Equipment </a:t>
            </a:r>
            <a:r>
              <a:rPr kumimoji="0" lang="en-US" altLang="ja-JP" sz="800" kern="1200" dirty="0" err="1">
                <a:solidFill>
                  <a:srgbClr val="000000"/>
                </a:solidFill>
                <a:latin typeface="Segoe UI"/>
                <a:ea typeface="Segoe UI" pitchFamily="34" charset="0"/>
                <a:cs typeface="Segoe UI" pitchFamily="34" charset="0"/>
              </a:rPr>
              <a:t>Phils</a:t>
            </a:r>
            <a:r>
              <a:rPr kumimoji="0" lang="en-US" altLang="ja-JP" sz="800" kern="1200" dirty="0">
                <a:solidFill>
                  <a:srgbClr val="000000"/>
                </a:solidFill>
                <a:latin typeface="Segoe UI"/>
                <a:ea typeface="Segoe UI" pitchFamily="34" charset="0"/>
                <a:cs typeface="Segoe UI" pitchFamily="34" charset="0"/>
              </a:rPr>
              <a:t>.,Inc. </a:t>
            </a:r>
          </a:p>
        </p:txBody>
      </p:sp>
    </p:spTree>
    <p:extLst>
      <p:ext uri="{BB962C8B-B14F-4D97-AF65-F5344CB8AC3E}">
        <p14:creationId xmlns:p14="http://schemas.microsoft.com/office/powerpoint/2010/main" val="3445950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ing">
    <p:spTree>
      <p:nvGrpSpPr>
        <p:cNvPr id="1" name=""/>
        <p:cNvGrpSpPr/>
        <p:nvPr/>
      </p:nvGrpSpPr>
      <p:grpSpPr>
        <a:xfrm>
          <a:off x="0" y="0"/>
          <a:ext cx="0" cy="0"/>
          <a:chOff x="0" y="0"/>
          <a:chExt cx="0" cy="0"/>
        </a:xfrm>
      </p:grpSpPr>
      <p:sp>
        <p:nvSpPr>
          <p:cNvPr id="5" name="タイトル 4"/>
          <p:cNvSpPr>
            <a:spLocks noGrp="1"/>
          </p:cNvSpPr>
          <p:nvPr>
            <p:ph type="title" hasCustomPrompt="1"/>
          </p:nvPr>
        </p:nvSpPr>
        <p:spPr>
          <a:xfrm>
            <a:off x="468313" y="3003740"/>
            <a:ext cx="5488301" cy="540000"/>
          </a:xfrm>
          <a:prstGeom prst="rect">
            <a:avLst/>
          </a:prstGeom>
        </p:spPr>
        <p:txBody>
          <a:bodyPr vert="horz" wrap="square" lIns="0" tIns="0" rIns="0" bIns="0" rtlCol="0" anchor="ctr" anchorCtr="0">
            <a:noAutofit/>
          </a:bodyPr>
          <a:lstStyle>
            <a:lvl1pPr>
              <a:lnSpc>
                <a:spcPct val="100000"/>
              </a:lnSpc>
              <a:defRPr lang="ja-JP" altLang="en-US" sz="3600" b="0" smtClean="0">
                <a:latin typeface="+mj-lt"/>
                <a:ea typeface="+mj-ea"/>
                <a:cs typeface="Toshiba Sans Medium" panose="020B0603030403020204" pitchFamily="34" charset="0"/>
              </a:defRPr>
            </a:lvl1pPr>
          </a:lstStyle>
          <a:p>
            <a:pPr marL="10658" lvl="0" indent="0" defTabSz="914228">
              <a:lnSpc>
                <a:spcPct val="100000"/>
              </a:lnSpc>
              <a:spcBef>
                <a:spcPts val="0"/>
              </a:spcBef>
              <a:buFont typeface="Wingdings" charset="2"/>
              <a:tabLst>
                <a:tab pos="3929013" algn="l"/>
              </a:tabLst>
            </a:pPr>
            <a:r>
              <a:rPr lang="en-US" altLang="ja-JP" dirty="0"/>
              <a:t>Format for master title</a:t>
            </a:r>
            <a:endParaRPr kumimoji="1" lang="ja-JP" altLang="en-US" dirty="0"/>
          </a:p>
        </p:txBody>
      </p:sp>
      <p:pic>
        <p:nvPicPr>
          <p:cNvPr id="7" name="図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2494" y="162989"/>
            <a:ext cx="2518420" cy="863459"/>
          </a:xfrm>
          <a:prstGeom prst="rect">
            <a:avLst/>
          </a:prstGeom>
        </p:spPr>
      </p:pic>
      <p:pic>
        <p:nvPicPr>
          <p:cNvPr id="8" name="図 7"/>
          <p:cNvPicPr>
            <a:picLocks noChangeAspect="1"/>
          </p:cNvPicPr>
          <p:nvPr userDrawn="1"/>
        </p:nvPicPr>
        <p:blipFill rotWithShape="1">
          <a:blip r:embed="rId3" cstate="print">
            <a:extLst>
              <a:ext uri="{28A0092B-C50C-407E-A947-70E740481C1C}">
                <a14:useLocalDpi xmlns:a14="http://schemas.microsoft.com/office/drawing/2010/main"/>
              </a:ext>
            </a:extLst>
          </a:blip>
          <a:srcRect l="-2"/>
          <a:stretch/>
        </p:blipFill>
        <p:spPr>
          <a:xfrm>
            <a:off x="6105832" y="-4032"/>
            <a:ext cx="3038168" cy="6862031"/>
          </a:xfrm>
          <a:prstGeom prst="rect">
            <a:avLst/>
          </a:prstGeom>
        </p:spPr>
      </p:pic>
      <p:sp>
        <p:nvSpPr>
          <p:cNvPr id="14"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10" name="テキスト プレースホルダー 33"/>
          <p:cNvSpPr>
            <a:spLocks noGrp="1"/>
          </p:cNvSpPr>
          <p:nvPr>
            <p:ph type="body" sz="quarter" idx="16" hasCustomPrompt="1"/>
          </p:nvPr>
        </p:nvSpPr>
        <p:spPr bwMode="auto">
          <a:xfrm>
            <a:off x="-280693" y="5611458"/>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sp>
        <p:nvSpPr>
          <p:cNvPr id="11" name="フッター プレースホルダー 3"/>
          <p:cNvSpPr txBox="1">
            <a:spLocks/>
          </p:cNvSpPr>
          <p:nvPr userDrawn="1"/>
        </p:nvSpPr>
        <p:spPr bwMode="auto">
          <a:xfrm>
            <a:off x="6371097" y="6556598"/>
            <a:ext cx="22506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r" defTabSz="914228" rtl="0" eaLnBrk="1" fontAlgn="auto" latinLnBrk="0" hangingPunct="1">
              <a:lnSpc>
                <a:spcPct val="100000"/>
              </a:lnSpc>
              <a:spcBef>
                <a:spcPts val="0"/>
              </a:spcBef>
              <a:spcAft>
                <a:spcPts val="0"/>
              </a:spcAft>
              <a:buClrTx/>
              <a:buSzTx/>
              <a:buFontTx/>
              <a:buNone/>
              <a:tabLst/>
              <a:defRPr/>
            </a:pPr>
            <a:r>
              <a:rPr lang="en-US" altLang="ja-JP" sz="800" dirty="0">
                <a:solidFill>
                  <a:schemeClr val="tx1"/>
                </a:solidFill>
              </a:rPr>
              <a:t>© 2018</a:t>
            </a:r>
            <a:r>
              <a:rPr kumimoji="0" lang="en-US" altLang="ja-JP" sz="800" kern="1200" dirty="0">
                <a:solidFill>
                  <a:srgbClr val="000000"/>
                </a:solidFill>
                <a:latin typeface="Segoe UI"/>
                <a:ea typeface="Segoe UI" pitchFamily="34" charset="0"/>
                <a:cs typeface="Segoe UI" pitchFamily="34" charset="0"/>
              </a:rPr>
              <a:t>Toshiba Information Equipment </a:t>
            </a:r>
            <a:r>
              <a:rPr kumimoji="0" lang="en-US" altLang="ja-JP" sz="800" kern="1200" dirty="0" err="1">
                <a:solidFill>
                  <a:srgbClr val="000000"/>
                </a:solidFill>
                <a:latin typeface="Segoe UI"/>
                <a:ea typeface="Segoe UI" pitchFamily="34" charset="0"/>
                <a:cs typeface="Segoe UI" pitchFamily="34" charset="0"/>
              </a:rPr>
              <a:t>Phils</a:t>
            </a:r>
            <a:r>
              <a:rPr kumimoji="0" lang="en-US" altLang="ja-JP" sz="800" kern="1200" dirty="0">
                <a:solidFill>
                  <a:srgbClr val="000000"/>
                </a:solidFill>
                <a:latin typeface="Segoe UI"/>
                <a:ea typeface="Segoe UI" pitchFamily="34" charset="0"/>
                <a:cs typeface="Segoe UI" pitchFamily="34" charset="0"/>
              </a:rPr>
              <a:t>.,Inc. </a:t>
            </a:r>
          </a:p>
        </p:txBody>
      </p:sp>
    </p:spTree>
    <p:extLst>
      <p:ext uri="{BB962C8B-B14F-4D97-AF65-F5344CB8AC3E}">
        <p14:creationId xmlns:p14="http://schemas.microsoft.com/office/powerpoint/2010/main" val="2337939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hasCustomPrompt="1"/>
          </p:nvPr>
        </p:nvSpPr>
        <p:spPr>
          <a:xfrm>
            <a:off x="468313" y="2928420"/>
            <a:ext cx="8207375" cy="692985"/>
          </a:xfrm>
          <a:prstGeom prst="rect">
            <a:avLst/>
          </a:prstGeom>
        </p:spPr>
        <p:txBody>
          <a:bodyPr anchor="ctr" anchorCtr="0"/>
          <a:lstStyle>
            <a:lvl1pPr algn="ctr">
              <a:lnSpc>
                <a:spcPct val="100000"/>
              </a:lnSpc>
              <a:spcBef>
                <a:spcPts val="0"/>
              </a:spcBef>
              <a:defRPr sz="3600">
                <a:solidFill>
                  <a:schemeClr val="tx1"/>
                </a:solidFill>
                <a:latin typeface="+mn-lt"/>
                <a:ea typeface="+mn-ea"/>
              </a:defRPr>
            </a:lvl1pPr>
          </a:lstStyle>
          <a:p>
            <a:pPr marL="10658" lvl="0" defTabSz="914228">
              <a:tabLst>
                <a:tab pos="1610933" algn="l"/>
              </a:tabLst>
            </a:pPr>
            <a:r>
              <a:rPr lang="en-US" altLang="ja-JP" dirty="0"/>
              <a:t>Format for master text</a:t>
            </a:r>
            <a:endParaRPr kumimoji="1" lang="ja-JP" altLang="en-US" dirty="0"/>
          </a:p>
        </p:txBody>
      </p:sp>
      <p:sp>
        <p:nvSpPr>
          <p:cNvPr id="5"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6" name="テキスト プレースホルダー 33"/>
          <p:cNvSpPr>
            <a:spLocks noGrp="1"/>
          </p:cNvSpPr>
          <p:nvPr>
            <p:ph type="body" sz="quarter" idx="16" hasCustomPrompt="1"/>
          </p:nvPr>
        </p:nvSpPr>
        <p:spPr bwMode="auto">
          <a:xfrm>
            <a:off x="-252118" y="5606190"/>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sp>
        <p:nvSpPr>
          <p:cNvPr id="8" name="フッター プレースホルダー 3"/>
          <p:cNvSpPr txBox="1">
            <a:spLocks/>
          </p:cNvSpPr>
          <p:nvPr userDrawn="1"/>
        </p:nvSpPr>
        <p:spPr bwMode="auto">
          <a:xfrm>
            <a:off x="6399672" y="6551330"/>
            <a:ext cx="22506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r" defTabSz="914228" rtl="0" eaLnBrk="1" fontAlgn="auto" latinLnBrk="0" hangingPunct="1">
              <a:lnSpc>
                <a:spcPct val="100000"/>
              </a:lnSpc>
              <a:spcBef>
                <a:spcPts val="0"/>
              </a:spcBef>
              <a:spcAft>
                <a:spcPts val="0"/>
              </a:spcAft>
              <a:buClrTx/>
              <a:buSzTx/>
              <a:buFontTx/>
              <a:buNone/>
              <a:tabLst/>
              <a:defRPr/>
            </a:pPr>
            <a:r>
              <a:rPr lang="en-US" altLang="ja-JP" sz="800" dirty="0">
                <a:solidFill>
                  <a:schemeClr val="tx1"/>
                </a:solidFill>
              </a:rPr>
              <a:t>© 2018</a:t>
            </a:r>
            <a:r>
              <a:rPr kumimoji="0" lang="en-US" altLang="ja-JP" sz="800" kern="1200" dirty="0">
                <a:solidFill>
                  <a:srgbClr val="000000"/>
                </a:solidFill>
                <a:latin typeface="Segoe UI"/>
                <a:ea typeface="Segoe UI" pitchFamily="34" charset="0"/>
                <a:cs typeface="Segoe UI" pitchFamily="34" charset="0"/>
              </a:rPr>
              <a:t>Toshiba Information Equipment </a:t>
            </a:r>
            <a:r>
              <a:rPr kumimoji="0" lang="en-US" altLang="ja-JP" sz="800" kern="1200" dirty="0" err="1">
                <a:solidFill>
                  <a:srgbClr val="000000"/>
                </a:solidFill>
                <a:latin typeface="Segoe UI"/>
                <a:ea typeface="Segoe UI" pitchFamily="34" charset="0"/>
                <a:cs typeface="Segoe UI" pitchFamily="34" charset="0"/>
              </a:rPr>
              <a:t>Phils</a:t>
            </a:r>
            <a:r>
              <a:rPr kumimoji="0" lang="en-US" altLang="ja-JP" sz="800" kern="1200" dirty="0">
                <a:solidFill>
                  <a:srgbClr val="000000"/>
                </a:solidFill>
                <a:latin typeface="Segoe UI"/>
                <a:ea typeface="Segoe UI" pitchFamily="34" charset="0"/>
                <a:cs typeface="Segoe UI" pitchFamily="34" charset="0"/>
              </a:rPr>
              <a:t>.,Inc. </a:t>
            </a:r>
          </a:p>
        </p:txBody>
      </p:sp>
    </p:spTree>
    <p:extLst>
      <p:ext uri="{BB962C8B-B14F-4D97-AF65-F5344CB8AC3E}">
        <p14:creationId xmlns:p14="http://schemas.microsoft.com/office/powerpoint/2010/main" val="2014171440"/>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slide 4">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0"/>
            <a:ext cx="9144000" cy="780440"/>
          </a:xfrm>
          <a:prstGeom prst="rect">
            <a:avLst/>
          </a:prstGeom>
        </p:spPr>
      </p:pic>
      <p:sp>
        <p:nvSpPr>
          <p:cNvPr id="18" name="Rectangle 3"/>
          <p:cNvSpPr>
            <a:spLocks noGrp="1" noChangeArrowheads="1"/>
          </p:cNvSpPr>
          <p:nvPr>
            <p:ph type="title"/>
          </p:nvPr>
        </p:nvSpPr>
        <p:spPr bwMode="auto">
          <a:xfrm>
            <a:off x="1" y="1"/>
            <a:ext cx="8578412" cy="749165"/>
          </a:xfrm>
          <a:prstGeom prst="rect">
            <a:avLst/>
          </a:prstGeom>
          <a:noFill/>
        </p:spPr>
        <p:txBody>
          <a:bodyPr wrap="square" lIns="468000" tIns="107980" rIns="431919" bIns="108000" rtlCol="0" anchor="b" anchorCtr="0">
            <a:noAutofit/>
          </a:bodyPr>
          <a:lstStyle>
            <a:lvl1pPr>
              <a:defRPr lang="ja-JP" altLang="en-US" sz="1800" b="1" dirty="0" smtClean="0">
                <a:latin typeface="+mn-lt"/>
                <a:ea typeface="+mj-ea"/>
              </a:defRPr>
            </a:lvl1pPr>
          </a:lstStyle>
          <a:p>
            <a:pPr lvl="0"/>
            <a:r>
              <a:rPr lang="ja-JP" altLang="en-US" dirty="0"/>
              <a:t>マスター タイトルの書式設定</a:t>
            </a:r>
          </a:p>
        </p:txBody>
      </p:sp>
      <p:sp>
        <p:nvSpPr>
          <p:cNvPr id="8" name="スライド番号プレースホルダー 2"/>
          <p:cNvSpPr txBox="1">
            <a:spLocks/>
          </p:cNvSpPr>
          <p:nvPr userDrawn="1"/>
        </p:nvSpPr>
        <p:spPr>
          <a:xfrm>
            <a:off x="8728755" y="6430903"/>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426164" algn="ctr"/>
                <a:tab pos="642817" algn="l"/>
                <a:tab pos="816615" algn="l"/>
              </a:tabLst>
            </a:pPr>
            <a:fld id="{C0A530F1-D8C6-4A93-9917-2C1FE34DC798}" type="slidenum">
              <a:rPr lang="en-US" altLang="ja-JP" sz="825" smtClean="0">
                <a:latin typeface="+mn-lt"/>
                <a:ea typeface="+mn-ea"/>
                <a:cs typeface="Segoe UI" panose="020B0502040204020203" pitchFamily="34" charset="0"/>
              </a:rPr>
              <a:pPr eaLnBrk="0" hangingPunct="0">
                <a:tabLst>
                  <a:tab pos="426164" algn="ctr"/>
                  <a:tab pos="642817" algn="l"/>
                  <a:tab pos="816615" algn="l"/>
                </a:tabLst>
              </a:pPr>
              <a:t>‹#›</a:t>
            </a:fld>
            <a:endParaRPr lang="en-US" altLang="ja-JP" sz="825" dirty="0">
              <a:latin typeface="+mn-lt"/>
              <a:ea typeface="+mn-ea"/>
              <a:cs typeface="Segoe UI" panose="020B0502040204020203" pitchFamily="34" charset="0"/>
            </a:endParaRPr>
          </a:p>
        </p:txBody>
      </p:sp>
      <p:sp>
        <p:nvSpPr>
          <p:cNvPr id="10" name="フッター プレースホルダー 3"/>
          <p:cNvSpPr txBox="1">
            <a:spLocks/>
          </p:cNvSpPr>
          <p:nvPr userDrawn="1"/>
        </p:nvSpPr>
        <p:spPr bwMode="auto">
          <a:xfrm>
            <a:off x="6820752" y="6572919"/>
            <a:ext cx="1963679"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600" kern="1200" dirty="0">
                <a:solidFill>
                  <a:srgbClr val="000000"/>
                </a:solidFill>
                <a:effectLst/>
                <a:latin typeface="+mn-ea"/>
                <a:ea typeface="+mn-ea"/>
                <a:cs typeface="Segoe UI" pitchFamily="34" charset="0"/>
              </a:rPr>
              <a:t>©</a:t>
            </a:r>
            <a:r>
              <a:rPr kumimoji="0" lang="en-US" altLang="ja-JP" sz="600" dirty="0">
                <a:solidFill>
                  <a:srgbClr val="000000"/>
                </a:solidFill>
                <a:latin typeface="Segoe UI" pitchFamily="34" charset="0"/>
                <a:ea typeface="Segoe UI" pitchFamily="34" charset="0"/>
                <a:cs typeface="Segoe UI" pitchFamily="34" charset="0"/>
              </a:rPr>
              <a:t> 2023 Toshiba Electronic Devices &amp; Storage Corporation</a:t>
            </a:r>
            <a:endParaRPr kumimoji="0" lang="ja-JP" altLang="ja-JP" sz="600" kern="1200" dirty="0">
              <a:solidFill>
                <a:srgbClr val="000000"/>
              </a:solidFill>
              <a:effectLst/>
              <a:latin typeface="+mn-ea"/>
              <a:ea typeface="+mn-ea"/>
              <a:cs typeface="Segoe UI" pitchFamily="34" charset="0"/>
            </a:endParaRPr>
          </a:p>
        </p:txBody>
      </p:sp>
      <p:sp>
        <p:nvSpPr>
          <p:cNvPr id="13" name="テキスト プレースホルダー 5"/>
          <p:cNvSpPr>
            <a:spLocks noGrp="1"/>
          </p:cNvSpPr>
          <p:nvPr>
            <p:ph type="body" sz="quarter" idx="14"/>
          </p:nvPr>
        </p:nvSpPr>
        <p:spPr>
          <a:xfrm>
            <a:off x="354250" y="989478"/>
            <a:ext cx="8435500" cy="588211"/>
          </a:xfrm>
          <a:prstGeom prst="rect">
            <a:avLst/>
          </a:prstGeom>
        </p:spPr>
        <p:txBody>
          <a:bodyPr lIns="0" rIns="0"/>
          <a:lstStyle>
            <a:lvl1pPr marL="0" indent="0">
              <a:lnSpc>
                <a:spcPct val="100000"/>
              </a:lnSpc>
              <a:spcBef>
                <a:spcPts val="0"/>
              </a:spcBef>
              <a:buFontTx/>
              <a:buNone/>
              <a:defRPr sz="1950">
                <a:latin typeface="+mn-lt"/>
                <a:ea typeface="+mn-ea"/>
                <a:cs typeface="Meiryo UI" panose="020B0604030504040204" pitchFamily="50" charset="-128"/>
              </a:defRPr>
            </a:lvl1pPr>
          </a:lstStyle>
          <a:p>
            <a:r>
              <a:rPr kumimoji="1" lang="ja-JP" altLang="en-US" dirty="0"/>
              <a:t>マスター テキストの書式設定</a:t>
            </a:r>
          </a:p>
        </p:txBody>
      </p:sp>
    </p:spTree>
    <p:extLst>
      <p:ext uri="{BB962C8B-B14F-4D97-AF65-F5344CB8AC3E}">
        <p14:creationId xmlns:p14="http://schemas.microsoft.com/office/powerpoint/2010/main" val="2861606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634291"/>
      </p:ext>
    </p:extLst>
  </p:cSld>
  <p:clrMap bg1="lt1" tx1="dk1" bg2="lt2" tx2="dk2" accent1="accent1" accent2="accent2" accent3="accent3" accent4="accent4" accent5="accent5" accent6="accent6" hlink="hlink" folHlink="folHlink"/>
  <p:sldLayoutIdLst>
    <p:sldLayoutId id="2147483849" r:id="rId1"/>
    <p:sldLayoutId id="2147483831" r:id="rId2"/>
    <p:sldLayoutId id="2147483837" r:id="rId3"/>
    <p:sldLayoutId id="2147483838" r:id="rId4"/>
    <p:sldLayoutId id="2147483835" r:id="rId5"/>
    <p:sldLayoutId id="2147483850" r:id="rId6"/>
    <p:sldLayoutId id="2147483845" r:id="rId7"/>
    <p:sldLayoutId id="2147483844" r:id="rId8"/>
    <p:sldLayoutId id="2147483851" r:id="rId9"/>
  </p:sldLayoutIdLst>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p15:clr>
            <a:srgbClr val="5ACBF0"/>
          </p15:clr>
        </p15:guide>
        <p15:guide id="1" pos="2880">
          <p15:clr>
            <a:srgbClr val="5ACBF0"/>
          </p15:clr>
        </p15:guide>
        <p15:guide id="4" orient="horz" pos="4042" userDrawn="1">
          <p15:clr>
            <a:srgbClr val="5ACBF0"/>
          </p15:clr>
        </p15:guide>
        <p15:guide id="5" orient="horz" pos="459" userDrawn="1">
          <p15:clr>
            <a:srgbClr val="5ACBF0"/>
          </p15:clr>
        </p15:guide>
        <p15:guide id="8" pos="5465" userDrawn="1">
          <p15:clr>
            <a:srgbClr val="5ACBF0"/>
          </p15:clr>
        </p15:guide>
        <p15:guide id="9" pos="295"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8313" y="2822295"/>
            <a:ext cx="5462898" cy="540000"/>
          </a:xfrm>
          <a:prstGeom prst="rect">
            <a:avLst/>
          </a:prstGeom>
        </p:spPr>
        <p:txBody>
          <a:bodyPr lIns="0"/>
          <a:lstStyle/>
          <a:p>
            <a:r>
              <a:rPr lang="en-US" altLang="ja-JP" sz="4400" dirty="0"/>
              <a:t>Oracle Financials</a:t>
            </a:r>
            <a:endParaRPr kumimoji="1" lang="ja-JP" altLang="en-US" sz="4400" dirty="0"/>
          </a:p>
        </p:txBody>
      </p:sp>
      <p:sp>
        <p:nvSpPr>
          <p:cNvPr id="9" name="テキスト プレースホルダー 33"/>
          <p:cNvSpPr>
            <a:spLocks noGrp="1"/>
          </p:cNvSpPr>
          <p:nvPr>
            <p:ph type="body" sz="quarter" idx="16"/>
          </p:nvPr>
        </p:nvSpPr>
        <p:spPr bwMode="auto">
          <a:xfrm>
            <a:off x="0" y="5420417"/>
            <a:ext cx="5283844" cy="1437583"/>
          </a:xfrm>
          <a:prstGeom prst="rect">
            <a:avLst/>
          </a:prstGeom>
        </p:spPr>
        <p:txBody>
          <a:bodyPr wrap="square" lIns="468000" tIns="0" rIns="0" bIns="936000" anchor="b" anchorCtr="0">
            <a:spAutoFit/>
          </a:bodyPr>
          <a:lstStyle>
            <a:lvl1pPr marL="0" indent="0" fontAlgn="auto">
              <a:lnSpc>
                <a:spcPct val="100000"/>
              </a:lnSpc>
              <a:spcBef>
                <a:spcPts val="0"/>
              </a:spcBef>
              <a:spcAft>
                <a:spcPts val="600"/>
              </a:spcAft>
              <a:buFont typeface="Arial" charset="0"/>
              <a:buNone/>
              <a:defRPr sz="1600">
                <a:latin typeface="Toshiba Sans Medium" panose="020B0603030403020204" pitchFamily="34" charset="0"/>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spcAft>
                <a:spcPts val="0"/>
              </a:spcAft>
            </a:pPr>
            <a:r>
              <a:rPr lang="en-US" altLang="ja-JP" dirty="0">
                <a:latin typeface="+mn-lt"/>
              </a:rPr>
              <a:t>Toshiba Information Equipment </a:t>
            </a:r>
            <a:r>
              <a:rPr lang="en-US" altLang="ja-JP" dirty="0" err="1">
                <a:latin typeface="+mn-lt"/>
              </a:rPr>
              <a:t>Phils</a:t>
            </a:r>
            <a:r>
              <a:rPr lang="en-US" altLang="ja-JP" dirty="0">
                <a:latin typeface="+mn-lt"/>
              </a:rPr>
              <a:t>.,Inc. </a:t>
            </a:r>
          </a:p>
          <a:p>
            <a:pPr>
              <a:spcAft>
                <a:spcPts val="0"/>
              </a:spcAft>
            </a:pPr>
            <a:r>
              <a:rPr lang="en-US" altLang="ja-JP" dirty="0">
                <a:latin typeface="+mn-lt"/>
              </a:rPr>
              <a:t>2023.07.24</a:t>
            </a:r>
          </a:p>
        </p:txBody>
      </p:sp>
      <p:graphicFrame>
        <p:nvGraphicFramePr>
          <p:cNvPr id="6" name="表 7">
            <a:extLst>
              <a:ext uri="{FF2B5EF4-FFF2-40B4-BE49-F238E27FC236}">
                <a16:creationId xmlns:a16="http://schemas.microsoft.com/office/drawing/2014/main" id="{60B4F7F2-33AF-4FAF-A113-3FE55D824615}"/>
              </a:ext>
            </a:extLst>
          </p:cNvPr>
          <p:cNvGraphicFramePr>
            <a:graphicFrameLocks noGrp="1"/>
          </p:cNvGraphicFramePr>
          <p:nvPr/>
        </p:nvGraphicFramePr>
        <p:xfrm>
          <a:off x="468313" y="6060537"/>
          <a:ext cx="3386370" cy="491810"/>
        </p:xfrm>
        <a:graphic>
          <a:graphicData uri="http://schemas.openxmlformats.org/drawingml/2006/table">
            <a:tbl>
              <a:tblPr/>
              <a:tblGrid>
                <a:gridCol w="1922172">
                  <a:extLst>
                    <a:ext uri="{9D8B030D-6E8A-4147-A177-3AD203B41FA5}">
                      <a16:colId xmlns:a16="http://schemas.microsoft.com/office/drawing/2014/main" val="692516935"/>
                    </a:ext>
                  </a:extLst>
                </a:gridCol>
                <a:gridCol w="1464198">
                  <a:extLst>
                    <a:ext uri="{9D8B030D-6E8A-4147-A177-3AD203B41FA5}">
                      <a16:colId xmlns:a16="http://schemas.microsoft.com/office/drawing/2014/main" val="20001"/>
                    </a:ext>
                  </a:extLst>
                </a:gridCol>
              </a:tblGrid>
              <a:tr h="24590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900" b="0" i="0" u="none" strike="noStrike" cap="none" normalizeH="0" baseline="0" dirty="0">
                          <a:ln>
                            <a:noFill/>
                          </a:ln>
                          <a:solidFill>
                            <a:schemeClr val="tx1"/>
                          </a:solidFill>
                          <a:effectLst/>
                          <a:latin typeface="+mn-ea"/>
                          <a:ea typeface="+mn-ea"/>
                          <a:cs typeface="Segoe UI" pitchFamily="34" charset="0"/>
                        </a:rPr>
                        <a:t>Scope of Disclosure</a:t>
                      </a:r>
                    </a:p>
                  </a:txBody>
                  <a:tcPr marL="0" marR="0" marT="46753" marB="46753"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900" b="0" i="0" u="none" strike="noStrike" cap="none" normalizeH="0" baseline="0" dirty="0">
                          <a:ln>
                            <a:noFill/>
                          </a:ln>
                          <a:solidFill>
                            <a:schemeClr val="tx1"/>
                          </a:solidFill>
                          <a:effectLst/>
                          <a:latin typeface="+mn-ea"/>
                          <a:ea typeface="+mn-ea"/>
                          <a:cs typeface="Meiryo UI" pitchFamily="50" charset="-128"/>
                        </a:rPr>
                        <a:t>within TIP only</a:t>
                      </a:r>
                      <a:endParaRPr kumimoji="0" lang="ja-JP" altLang="en-US" sz="900" b="0" i="0" u="none" strike="noStrike" cap="none" normalizeH="0" baseline="0" dirty="0">
                        <a:ln>
                          <a:noFill/>
                        </a:ln>
                        <a:solidFill>
                          <a:schemeClr val="tx1"/>
                        </a:solidFill>
                        <a:effectLst/>
                        <a:latin typeface="+mn-ea"/>
                        <a:ea typeface="+mn-ea"/>
                        <a:cs typeface="Meiryo UI" pitchFamily="50" charset="-128"/>
                      </a:endParaRPr>
                    </a:p>
                  </a:txBody>
                  <a:tcPr marL="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94918508"/>
                  </a:ext>
                </a:extLst>
              </a:tr>
              <a:tr h="245905">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1" lang="en-US" altLang="ja-JP" sz="900" b="0" i="0" u="none" strike="noStrike" cap="none" normalizeH="0" baseline="0" dirty="0">
                          <a:ln>
                            <a:noFill/>
                          </a:ln>
                          <a:solidFill>
                            <a:schemeClr val="tx1"/>
                          </a:solidFill>
                          <a:effectLst/>
                          <a:latin typeface="+mn-ea"/>
                          <a:ea typeface="+mn-ea"/>
                          <a:cs typeface="Segoe UI" pitchFamily="34" charset="0"/>
                        </a:rPr>
                        <a:t>Head of Information Owner Section</a:t>
                      </a:r>
                    </a:p>
                  </a:txBody>
                  <a:tcPr marL="0" marR="0" marT="46753" marB="46753"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defRPr/>
                      </a:pPr>
                      <a:r>
                        <a:rPr kumimoji="0" lang="en-US" altLang="ja-JP" sz="900" b="0" i="0" u="none" strike="noStrike" cap="none" normalizeH="0" baseline="0" dirty="0">
                          <a:ln>
                            <a:noFill/>
                          </a:ln>
                          <a:solidFill>
                            <a:schemeClr val="tx1"/>
                          </a:solidFill>
                          <a:effectLst/>
                          <a:latin typeface="+mn-ea"/>
                          <a:ea typeface="+mn-ea"/>
                          <a:cs typeface="Meiryo UI" pitchFamily="50" charset="-128"/>
                        </a:rPr>
                        <a:t>TIP</a:t>
                      </a:r>
                      <a:endParaRPr kumimoji="0" lang="ja-JP" altLang="en-US" sz="900" b="0" i="0" u="none" strike="noStrike" cap="none" normalizeH="0" baseline="0" dirty="0">
                        <a:ln>
                          <a:noFill/>
                        </a:ln>
                        <a:solidFill>
                          <a:schemeClr val="tx1"/>
                        </a:solidFill>
                        <a:effectLst/>
                        <a:latin typeface="+mn-ea"/>
                        <a:ea typeface="+mn-ea"/>
                        <a:cs typeface="Meiryo UI" pitchFamily="50" charset="-128"/>
                      </a:endParaRPr>
                    </a:p>
                  </a:txBody>
                  <a:tcPr marL="0" marR="0" marT="46753" marB="46753" anchor="ctr"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52767453"/>
                  </a:ext>
                </a:extLst>
              </a:tr>
            </a:tbl>
          </a:graphicData>
        </a:graphic>
      </p:graphicFrame>
      <p:sp>
        <p:nvSpPr>
          <p:cNvPr id="3" name="タイトル 1">
            <a:extLst>
              <a:ext uri="{FF2B5EF4-FFF2-40B4-BE49-F238E27FC236}">
                <a16:creationId xmlns:a16="http://schemas.microsoft.com/office/drawing/2014/main" id="{1B667C2F-962B-D195-8301-5B7B3792C833}"/>
              </a:ext>
            </a:extLst>
          </p:cNvPr>
          <p:cNvSpPr txBox="1">
            <a:spLocks/>
          </p:cNvSpPr>
          <p:nvPr/>
        </p:nvSpPr>
        <p:spPr>
          <a:xfrm>
            <a:off x="468313" y="3495706"/>
            <a:ext cx="5462898" cy="540000"/>
          </a:xfrm>
          <a:prstGeom prst="rect">
            <a:avLst/>
          </a:prstGeom>
        </p:spPr>
        <p:txBody>
          <a:bodyPr vert="horz" wrap="square" lIns="0" tIns="0" rIns="0" bIns="0" rtlCol="0" anchor="t" anchorCtr="0">
            <a:noAutofit/>
          </a:bodyPr>
          <a:lstStyle>
            <a:lvl1pPr algn="l" defTabSz="685800" rtl="0" eaLnBrk="1" latinLnBrk="0" hangingPunct="1">
              <a:lnSpc>
                <a:spcPct val="100000"/>
              </a:lnSpc>
              <a:spcBef>
                <a:spcPct val="0"/>
              </a:spcBef>
              <a:buNone/>
              <a:defRPr kumimoji="1" lang="ja-JP" altLang="en-US" sz="3600" b="1" kern="1200" smtClean="0">
                <a:solidFill>
                  <a:schemeClr val="tx1"/>
                </a:solidFill>
                <a:latin typeface="+mj-lt"/>
                <a:ea typeface="+mj-ea"/>
                <a:cs typeface="Toshiba Sans Medium" panose="020B0603030403020204" pitchFamily="34" charset="0"/>
              </a:defRPr>
            </a:lvl1pPr>
          </a:lstStyle>
          <a:p>
            <a:r>
              <a:rPr lang="en-US" b="0" dirty="0"/>
              <a:t>IA Comprehension Survey</a:t>
            </a:r>
          </a:p>
        </p:txBody>
      </p:sp>
    </p:spTree>
    <p:extLst>
      <p:ext uri="{BB962C8B-B14F-4D97-AF65-F5344CB8AC3E}">
        <p14:creationId xmlns:p14="http://schemas.microsoft.com/office/powerpoint/2010/main" val="3357007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2"/>
          <p:cNvSpPr>
            <a:spLocks noGrp="1"/>
          </p:cNvSpPr>
          <p:nvPr>
            <p:ph type="title"/>
          </p:nvPr>
        </p:nvSpPr>
        <p:spPr>
          <a:xfrm>
            <a:off x="0" y="857250"/>
            <a:ext cx="9096555" cy="561874"/>
          </a:xfrm>
          <a:noFill/>
        </p:spPr>
        <p:txBody>
          <a:bodyPr wrap="square" lIns="468000" tIns="107980" rIns="431919" bIns="108000" rtlCol="0" anchor="ctr" anchorCtr="0">
            <a:noAutofit/>
          </a:bodyPr>
          <a:lstStyle/>
          <a:p>
            <a:r>
              <a:rPr lang="pt-BR" altLang="ja-JP" dirty="0"/>
              <a:t>1. System Overview</a:t>
            </a:r>
            <a:endParaRPr lang="en-US" altLang="ja-JP" dirty="0"/>
          </a:p>
        </p:txBody>
      </p:sp>
      <p:sp>
        <p:nvSpPr>
          <p:cNvPr id="63" name="Rectangle 3">
            <a:extLst>
              <a:ext uri="{FF2B5EF4-FFF2-40B4-BE49-F238E27FC236}">
                <a16:creationId xmlns:a16="http://schemas.microsoft.com/office/drawing/2014/main" id="{1F2D5DAD-4484-34D7-44C3-A8F6E9D79A95}"/>
              </a:ext>
            </a:extLst>
          </p:cNvPr>
          <p:cNvSpPr txBox="1">
            <a:spLocks noChangeArrowheads="1"/>
          </p:cNvSpPr>
          <p:nvPr/>
        </p:nvSpPr>
        <p:spPr>
          <a:xfrm>
            <a:off x="292078" y="1471777"/>
            <a:ext cx="6286500" cy="265346"/>
          </a:xfrm>
          <a:prstGeom prst="rect">
            <a:avLst/>
          </a:prstGeom>
        </p:spPr>
        <p:txBody>
          <a:bodyPr/>
          <a:lstStyle>
            <a:defPPr>
              <a:defRPr lang="ja-JP"/>
            </a:defPPr>
            <a:lvl1pPr marL="171450" indent="-171450" defTabSz="685800">
              <a:lnSpc>
                <a:spcPct val="90000"/>
              </a:lnSpc>
              <a:spcBef>
                <a:spcPts val="750"/>
              </a:spcBef>
              <a:buFont typeface="Wingdings" charset="2"/>
              <a:buNone/>
              <a:defRPr sz="2000"/>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lvl3pPr>
            <a:lvl4pPr marL="1200150" indent="-171450" defTabSz="685800">
              <a:lnSpc>
                <a:spcPct val="90000"/>
              </a:lnSpc>
              <a:spcBef>
                <a:spcPts val="375"/>
              </a:spcBef>
              <a:buFont typeface="Arial" panose="020B0604020202020204" pitchFamily="34" charset="0"/>
              <a:buChar char="•"/>
            </a:lvl4pPr>
            <a:lvl5pPr marL="1543050" indent="-171450" defTabSz="685800">
              <a:lnSpc>
                <a:spcPct val="90000"/>
              </a:lnSpc>
              <a:spcBef>
                <a:spcPts val="375"/>
              </a:spcBef>
              <a:buFont typeface="Arial" panose="020B0604020202020204" pitchFamily="34" charset="0"/>
              <a:buChar cha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en-US" altLang="ja-JP" sz="1500" dirty="0"/>
              <a:t>1.5. Operation cycle</a:t>
            </a:r>
          </a:p>
        </p:txBody>
      </p:sp>
      <p:sp>
        <p:nvSpPr>
          <p:cNvPr id="64" name="Rectangle 32">
            <a:extLst>
              <a:ext uri="{FF2B5EF4-FFF2-40B4-BE49-F238E27FC236}">
                <a16:creationId xmlns:a16="http://schemas.microsoft.com/office/drawing/2014/main" id="{93DF48F8-A714-F689-F9AD-82C7C320EF1F}"/>
              </a:ext>
            </a:extLst>
          </p:cNvPr>
          <p:cNvSpPr>
            <a:spLocks noChangeArrowheads="1"/>
          </p:cNvSpPr>
          <p:nvPr/>
        </p:nvSpPr>
        <p:spPr bwMode="auto">
          <a:xfrm>
            <a:off x="1204996" y="2626519"/>
            <a:ext cx="1282304" cy="363141"/>
          </a:xfrm>
          <a:prstGeom prst="rect">
            <a:avLst/>
          </a:prstGeom>
          <a:solidFill>
            <a:srgbClr val="EBEBFF"/>
          </a:solidFill>
          <a:ln w="9525" algn="ctr">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27000" bIns="54000"/>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marL="363538" indent="-180975"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nSpc>
                <a:spcPct val="80000"/>
              </a:lnSpc>
              <a:spcAft>
                <a:spcPct val="50000"/>
              </a:spcAft>
              <a:buClr>
                <a:srgbClr val="006699"/>
              </a:buClr>
              <a:buFont typeface="Wingdings" panose="05000000000000000000" pitchFamily="2" charset="2"/>
              <a:buChar char="n"/>
            </a:pPr>
            <a:r>
              <a:rPr kumimoji="0" lang="en-US" altLang="ja-JP" sz="900">
                <a:latin typeface="Arial" panose="020B0604020202020204" pitchFamily="34" charset="0"/>
              </a:rPr>
              <a:t>Price registration</a:t>
            </a:r>
            <a:br>
              <a:rPr kumimoji="0" lang="en-US" altLang="ja-JP" sz="900">
                <a:latin typeface="Arial" panose="020B0604020202020204" pitchFamily="34" charset="0"/>
              </a:rPr>
            </a:br>
            <a:r>
              <a:rPr kumimoji="0" lang="en-US" altLang="ja-JP" sz="900">
                <a:latin typeface="Arial" panose="020B0604020202020204" pitchFamily="34" charset="0"/>
              </a:rPr>
              <a:t>   and Change</a:t>
            </a:r>
          </a:p>
        </p:txBody>
      </p:sp>
      <p:sp>
        <p:nvSpPr>
          <p:cNvPr id="65" name="AutoShape 63">
            <a:extLst>
              <a:ext uri="{FF2B5EF4-FFF2-40B4-BE49-F238E27FC236}">
                <a16:creationId xmlns:a16="http://schemas.microsoft.com/office/drawing/2014/main" id="{05678D9D-5F42-B6FC-40D0-E745C5C7D130}"/>
              </a:ext>
            </a:extLst>
          </p:cNvPr>
          <p:cNvSpPr>
            <a:spLocks noChangeArrowheads="1"/>
          </p:cNvSpPr>
          <p:nvPr/>
        </p:nvSpPr>
        <p:spPr bwMode="auto">
          <a:xfrm>
            <a:off x="1204996" y="2121694"/>
            <a:ext cx="1282304" cy="438150"/>
          </a:xfrm>
          <a:prstGeom prst="homePlate">
            <a:avLst>
              <a:gd name="adj" fmla="val 14579"/>
            </a:avLst>
          </a:prstGeom>
          <a:solidFill>
            <a:srgbClr val="FFFFCC"/>
          </a:solidFill>
          <a:ln w="9525" algn="ctr">
            <a:solidFill>
              <a:srgbClr val="FF9900"/>
            </a:solidFill>
            <a:miter lim="800000"/>
            <a:headEnd/>
            <a:tailEnd/>
          </a:ln>
          <a:effectLst>
            <a:outerShdw dist="35921" dir="2700000" algn="ctr" rotWithShape="0">
              <a:schemeClr val="accent2"/>
            </a:outerShdw>
          </a:effectLst>
        </p:spPr>
        <p:txBody>
          <a:bodyPr wrap="none" lIns="0" tIns="0" rIns="0" bIns="0" anchor="ct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1050" dirty="0">
                <a:solidFill>
                  <a:srgbClr val="FF0000"/>
                </a:solidFill>
                <a:latin typeface="Arial" panose="020B0604020202020204" pitchFamily="34" charset="0"/>
              </a:rPr>
              <a:t>Beginning of Quarter</a:t>
            </a:r>
          </a:p>
          <a:p>
            <a:pPr algn="ctr">
              <a:spcBef>
                <a:spcPct val="15000"/>
              </a:spcBef>
              <a:buFont typeface="Wingdings" panose="05000000000000000000" pitchFamily="2" charset="2"/>
              <a:buNone/>
            </a:pPr>
            <a:br>
              <a:rPr kumimoji="0" lang="en-US" altLang="ja-JP" sz="900" dirty="0">
                <a:latin typeface="Arial" panose="020B0604020202020204" pitchFamily="34" charset="0"/>
              </a:rPr>
            </a:br>
            <a:r>
              <a:rPr kumimoji="0" lang="en-US" altLang="ja-JP" sz="900" dirty="0">
                <a:latin typeface="Arial" panose="020B0604020202020204" pitchFamily="34" charset="0"/>
              </a:rPr>
              <a:t>1st to 2nd week</a:t>
            </a:r>
          </a:p>
        </p:txBody>
      </p:sp>
      <p:sp>
        <p:nvSpPr>
          <p:cNvPr id="66" name="AutoShape 64">
            <a:extLst>
              <a:ext uri="{FF2B5EF4-FFF2-40B4-BE49-F238E27FC236}">
                <a16:creationId xmlns:a16="http://schemas.microsoft.com/office/drawing/2014/main" id="{8C5B5DBB-6EFE-7769-B9EB-CBA713B15747}"/>
              </a:ext>
            </a:extLst>
          </p:cNvPr>
          <p:cNvSpPr>
            <a:spLocks noChangeArrowheads="1"/>
          </p:cNvSpPr>
          <p:nvPr/>
        </p:nvSpPr>
        <p:spPr bwMode="auto">
          <a:xfrm>
            <a:off x="2521827" y="2121694"/>
            <a:ext cx="1283494" cy="438150"/>
          </a:xfrm>
          <a:prstGeom prst="homePlate">
            <a:avLst>
              <a:gd name="adj" fmla="val 14592"/>
            </a:avLst>
          </a:prstGeom>
          <a:solidFill>
            <a:srgbClr val="FFFFCC"/>
          </a:solidFill>
          <a:ln w="9525" algn="ctr">
            <a:solidFill>
              <a:srgbClr val="FF9900"/>
            </a:solidFill>
            <a:miter lim="800000"/>
            <a:headEnd/>
            <a:tailEnd/>
          </a:ln>
          <a:effectLst>
            <a:outerShdw dist="35921" dir="2700000" algn="ctr" rotWithShape="0">
              <a:schemeClr val="accent2"/>
            </a:outerShdw>
          </a:effectLst>
        </p:spPr>
        <p:txBody>
          <a:bodyPr wrap="none" lIns="0" tIns="0" rIns="0" bIns="0" anchor="ct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1050" dirty="0">
                <a:solidFill>
                  <a:srgbClr val="FF0000"/>
                </a:solidFill>
                <a:latin typeface="Arial" panose="020B0604020202020204" pitchFamily="34" charset="0"/>
              </a:rPr>
              <a:t>Every Day</a:t>
            </a:r>
            <a:br>
              <a:rPr kumimoji="0" lang="en-US" altLang="ja-JP" sz="1050" dirty="0">
                <a:solidFill>
                  <a:schemeClr val="accent1"/>
                </a:solidFill>
                <a:latin typeface="Arial" panose="020B0604020202020204" pitchFamily="34" charset="0"/>
              </a:rPr>
            </a:br>
            <a:br>
              <a:rPr kumimoji="0" lang="en-US" altLang="ja-JP" sz="900" dirty="0">
                <a:latin typeface="Arial" panose="020B0604020202020204" pitchFamily="34" charset="0"/>
              </a:rPr>
            </a:br>
            <a:r>
              <a:rPr kumimoji="0" lang="en-US" altLang="ja-JP" sz="900" dirty="0">
                <a:latin typeface="Arial" panose="020B0604020202020204" pitchFamily="34" charset="0"/>
              </a:rPr>
              <a:t>3rd week to Final day</a:t>
            </a:r>
          </a:p>
        </p:txBody>
      </p:sp>
      <p:sp>
        <p:nvSpPr>
          <p:cNvPr id="67" name="AutoShape 65">
            <a:extLst>
              <a:ext uri="{FF2B5EF4-FFF2-40B4-BE49-F238E27FC236}">
                <a16:creationId xmlns:a16="http://schemas.microsoft.com/office/drawing/2014/main" id="{8E46C8DE-9D5E-DA6C-BE6A-AD576C8079A1}"/>
              </a:ext>
            </a:extLst>
          </p:cNvPr>
          <p:cNvSpPr>
            <a:spLocks noChangeArrowheads="1"/>
          </p:cNvSpPr>
          <p:nvPr/>
        </p:nvSpPr>
        <p:spPr bwMode="auto">
          <a:xfrm>
            <a:off x="3837468" y="2121694"/>
            <a:ext cx="1282303" cy="438150"/>
          </a:xfrm>
          <a:prstGeom prst="homePlate">
            <a:avLst>
              <a:gd name="adj" fmla="val 14579"/>
            </a:avLst>
          </a:prstGeom>
          <a:solidFill>
            <a:srgbClr val="FFFFCC"/>
          </a:solidFill>
          <a:ln w="9525" algn="ctr">
            <a:solidFill>
              <a:srgbClr val="FF9900"/>
            </a:solidFill>
            <a:miter lim="800000"/>
            <a:headEnd/>
            <a:tailEnd/>
          </a:ln>
          <a:effectLst>
            <a:outerShdw dist="35921" dir="2700000" algn="ctr" rotWithShape="0">
              <a:schemeClr val="accent2"/>
            </a:outerShdw>
          </a:effectLst>
        </p:spPr>
        <p:txBody>
          <a:bodyPr wrap="none" lIns="0" tIns="0" rIns="0" bIns="0" anchor="ct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1050" dirty="0">
                <a:solidFill>
                  <a:srgbClr val="FF0000"/>
                </a:solidFill>
                <a:latin typeface="Arial" panose="020B0604020202020204" pitchFamily="34" charset="0"/>
              </a:rPr>
              <a:t>End of Month</a:t>
            </a:r>
            <a:br>
              <a:rPr kumimoji="0" lang="en-US" altLang="ja-JP" sz="1050" dirty="0">
                <a:solidFill>
                  <a:schemeClr val="accent1"/>
                </a:solidFill>
                <a:latin typeface="Arial" panose="020B0604020202020204" pitchFamily="34" charset="0"/>
              </a:rPr>
            </a:br>
            <a:br>
              <a:rPr kumimoji="0" lang="en-US" altLang="ja-JP" sz="1050" dirty="0">
                <a:latin typeface="Arial" panose="020B0604020202020204" pitchFamily="34" charset="0"/>
              </a:rPr>
            </a:br>
            <a:r>
              <a:rPr kumimoji="0" lang="en-US" altLang="ja-JP" sz="900" dirty="0">
                <a:latin typeface="Arial" panose="020B0604020202020204" pitchFamily="34" charset="0"/>
              </a:rPr>
              <a:t>Final day</a:t>
            </a:r>
          </a:p>
        </p:txBody>
      </p:sp>
      <p:sp>
        <p:nvSpPr>
          <p:cNvPr id="68" name="AutoShape 66">
            <a:extLst>
              <a:ext uri="{FF2B5EF4-FFF2-40B4-BE49-F238E27FC236}">
                <a16:creationId xmlns:a16="http://schemas.microsoft.com/office/drawing/2014/main" id="{F1694AA6-5F26-75A2-805D-28E08CCD5547}"/>
              </a:ext>
            </a:extLst>
          </p:cNvPr>
          <p:cNvSpPr>
            <a:spLocks noChangeArrowheads="1"/>
          </p:cNvSpPr>
          <p:nvPr/>
        </p:nvSpPr>
        <p:spPr bwMode="auto">
          <a:xfrm>
            <a:off x="5154300" y="2121694"/>
            <a:ext cx="1283494" cy="438150"/>
          </a:xfrm>
          <a:prstGeom prst="homePlate">
            <a:avLst>
              <a:gd name="adj" fmla="val 14592"/>
            </a:avLst>
          </a:prstGeom>
          <a:solidFill>
            <a:srgbClr val="FFFFCC"/>
          </a:solidFill>
          <a:ln w="9525" algn="ctr">
            <a:solidFill>
              <a:srgbClr val="FF9900"/>
            </a:solidFill>
            <a:miter lim="800000"/>
            <a:headEnd/>
            <a:tailEnd/>
          </a:ln>
          <a:effectLst>
            <a:outerShdw dist="35921" dir="2700000" algn="ctr" rotWithShape="0">
              <a:schemeClr val="accent2"/>
            </a:outerShdw>
          </a:effectLst>
        </p:spPr>
        <p:txBody>
          <a:bodyPr wrap="none" lIns="0" tIns="0" rIns="0" bIns="0" anchor="ct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1050" dirty="0">
                <a:solidFill>
                  <a:srgbClr val="FF0000"/>
                </a:solidFill>
                <a:latin typeface="Arial" panose="020B0604020202020204" pitchFamily="34" charset="0"/>
              </a:rPr>
              <a:t>Beginning of Month</a:t>
            </a:r>
          </a:p>
          <a:p>
            <a:pPr algn="ctr">
              <a:spcBef>
                <a:spcPct val="15000"/>
              </a:spcBef>
              <a:buFont typeface="Wingdings" panose="05000000000000000000" pitchFamily="2" charset="2"/>
              <a:buNone/>
            </a:pPr>
            <a:br>
              <a:rPr kumimoji="0" lang="en-US" altLang="ja-JP" sz="900" dirty="0">
                <a:solidFill>
                  <a:srgbClr val="FF0000"/>
                </a:solidFill>
                <a:latin typeface="Arial" panose="020B0604020202020204" pitchFamily="34" charset="0"/>
              </a:rPr>
            </a:br>
            <a:r>
              <a:rPr kumimoji="0" lang="en-US" altLang="ja-JP" sz="900" dirty="0">
                <a:latin typeface="Arial" panose="020B0604020202020204" pitchFamily="34" charset="0"/>
              </a:rPr>
              <a:t>1st to 2nd day</a:t>
            </a:r>
          </a:p>
        </p:txBody>
      </p:sp>
      <p:sp>
        <p:nvSpPr>
          <p:cNvPr id="69" name="AutoShape 67">
            <a:extLst>
              <a:ext uri="{FF2B5EF4-FFF2-40B4-BE49-F238E27FC236}">
                <a16:creationId xmlns:a16="http://schemas.microsoft.com/office/drawing/2014/main" id="{360C4B53-A195-C5EF-3054-6CF6BC086500}"/>
              </a:ext>
            </a:extLst>
          </p:cNvPr>
          <p:cNvSpPr>
            <a:spLocks noChangeArrowheads="1"/>
          </p:cNvSpPr>
          <p:nvPr/>
        </p:nvSpPr>
        <p:spPr bwMode="auto">
          <a:xfrm>
            <a:off x="6469939" y="2121694"/>
            <a:ext cx="1282304" cy="438150"/>
          </a:xfrm>
          <a:prstGeom prst="homePlate">
            <a:avLst>
              <a:gd name="adj" fmla="val 14579"/>
            </a:avLst>
          </a:prstGeom>
          <a:solidFill>
            <a:srgbClr val="FFFFCC"/>
          </a:solidFill>
          <a:ln w="9525" algn="ctr">
            <a:solidFill>
              <a:srgbClr val="FF9900"/>
            </a:solidFill>
            <a:miter lim="800000"/>
            <a:headEnd/>
            <a:tailEnd/>
          </a:ln>
          <a:effectLst>
            <a:outerShdw dist="35921" dir="2700000" algn="ctr" rotWithShape="0">
              <a:schemeClr val="accent2"/>
            </a:outerShdw>
          </a:effectLst>
        </p:spPr>
        <p:txBody>
          <a:bodyPr wrap="none" lIns="0" tIns="0" rIns="0" bIns="0" anchor="ct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1050" dirty="0">
                <a:solidFill>
                  <a:srgbClr val="FF0000"/>
                </a:solidFill>
                <a:latin typeface="Arial" panose="020B0604020202020204" pitchFamily="34" charset="0"/>
              </a:rPr>
              <a:t>Beginning of </a:t>
            </a:r>
            <a:br>
              <a:rPr kumimoji="0" lang="en-US" altLang="ja-JP" sz="1050" dirty="0">
                <a:solidFill>
                  <a:srgbClr val="FF0000"/>
                </a:solidFill>
                <a:latin typeface="Arial" panose="020B0604020202020204" pitchFamily="34" charset="0"/>
              </a:rPr>
            </a:br>
            <a:r>
              <a:rPr kumimoji="0" lang="en-US" altLang="ja-JP" sz="1050" dirty="0">
                <a:solidFill>
                  <a:srgbClr val="FF0000"/>
                </a:solidFill>
                <a:latin typeface="Arial" panose="020B0604020202020204" pitchFamily="34" charset="0"/>
              </a:rPr>
              <a:t>Half FY</a:t>
            </a:r>
          </a:p>
          <a:p>
            <a:pPr algn="ctr">
              <a:spcBef>
                <a:spcPct val="15000"/>
              </a:spcBef>
              <a:buFont typeface="Wingdings" panose="05000000000000000000" pitchFamily="2" charset="2"/>
              <a:buNone/>
            </a:pPr>
            <a:r>
              <a:rPr kumimoji="0" lang="en-US" altLang="ja-JP" sz="900" dirty="0">
                <a:latin typeface="Arial" panose="020B0604020202020204" pitchFamily="34" charset="0"/>
              </a:rPr>
              <a:t>2nd day</a:t>
            </a:r>
          </a:p>
        </p:txBody>
      </p:sp>
      <p:sp>
        <p:nvSpPr>
          <p:cNvPr id="70" name="Arc 77">
            <a:extLst>
              <a:ext uri="{FF2B5EF4-FFF2-40B4-BE49-F238E27FC236}">
                <a16:creationId xmlns:a16="http://schemas.microsoft.com/office/drawing/2014/main" id="{D9B66101-4F4C-85EF-F188-90618B330795}"/>
              </a:ext>
            </a:extLst>
          </p:cNvPr>
          <p:cNvSpPr>
            <a:spLocks/>
          </p:cNvSpPr>
          <p:nvPr/>
        </p:nvSpPr>
        <p:spPr bwMode="auto">
          <a:xfrm flipH="1" flipV="1">
            <a:off x="1204996" y="1803797"/>
            <a:ext cx="6548438" cy="270272"/>
          </a:xfrm>
          <a:custGeom>
            <a:avLst/>
            <a:gdLst>
              <a:gd name="G0" fmla="+- 21600 0 0"/>
              <a:gd name="G1" fmla="+- 21600 0 0"/>
              <a:gd name="G2" fmla="+- 21600 0 0"/>
              <a:gd name="T0" fmla="*/ 4722 w 43200"/>
              <a:gd name="T1" fmla="*/ 8121 h 43200"/>
              <a:gd name="T2" fmla="*/ 4300 w 43200"/>
              <a:gd name="T3" fmla="*/ 8667 h 43200"/>
              <a:gd name="T4" fmla="*/ 21600 w 43200"/>
              <a:gd name="T5" fmla="*/ 21600 h 43200"/>
            </a:gdLst>
            <a:ahLst/>
            <a:cxnLst>
              <a:cxn ang="0">
                <a:pos x="T0" y="T1"/>
              </a:cxn>
              <a:cxn ang="0">
                <a:pos x="T2" y="T3"/>
              </a:cxn>
              <a:cxn ang="0">
                <a:pos x="T4" y="T5"/>
              </a:cxn>
            </a:cxnLst>
            <a:rect l="0" t="0" r="r" b="b"/>
            <a:pathLst>
              <a:path w="43200" h="43200" fill="none" extrusionOk="0">
                <a:moveTo>
                  <a:pt x="4721" y="8120"/>
                </a:moveTo>
                <a:cubicBezTo>
                  <a:pt x="8820" y="2988"/>
                  <a:pt x="15031" y="0"/>
                  <a:pt x="21600" y="0"/>
                </a:cubicBezTo>
                <a:cubicBezTo>
                  <a:pt x="33529" y="0"/>
                  <a:pt x="43200" y="9670"/>
                  <a:pt x="43200" y="21600"/>
                </a:cubicBezTo>
                <a:cubicBezTo>
                  <a:pt x="43200" y="33529"/>
                  <a:pt x="33529" y="43200"/>
                  <a:pt x="21600" y="43200"/>
                </a:cubicBezTo>
                <a:cubicBezTo>
                  <a:pt x="9670" y="43200"/>
                  <a:pt x="0" y="33529"/>
                  <a:pt x="0" y="21600"/>
                </a:cubicBezTo>
                <a:cubicBezTo>
                  <a:pt x="0" y="16937"/>
                  <a:pt x="1508" y="12400"/>
                  <a:pt x="4299" y="8666"/>
                </a:cubicBezTo>
              </a:path>
              <a:path w="43200" h="43200" stroke="0" extrusionOk="0">
                <a:moveTo>
                  <a:pt x="4721" y="8120"/>
                </a:moveTo>
                <a:cubicBezTo>
                  <a:pt x="8820" y="2988"/>
                  <a:pt x="15031" y="0"/>
                  <a:pt x="21600" y="0"/>
                </a:cubicBezTo>
                <a:cubicBezTo>
                  <a:pt x="33529" y="0"/>
                  <a:pt x="43200" y="9670"/>
                  <a:pt x="43200" y="21600"/>
                </a:cubicBezTo>
                <a:cubicBezTo>
                  <a:pt x="43200" y="33529"/>
                  <a:pt x="33529" y="43200"/>
                  <a:pt x="21600" y="43200"/>
                </a:cubicBezTo>
                <a:cubicBezTo>
                  <a:pt x="9670" y="43200"/>
                  <a:pt x="0" y="33529"/>
                  <a:pt x="0" y="21600"/>
                </a:cubicBezTo>
                <a:cubicBezTo>
                  <a:pt x="0" y="16937"/>
                  <a:pt x="1508" y="12400"/>
                  <a:pt x="4299" y="8666"/>
                </a:cubicBezTo>
                <a:lnTo>
                  <a:pt x="21600" y="21600"/>
                </a:lnTo>
                <a:close/>
              </a:path>
            </a:pathLst>
          </a:custGeom>
          <a:noFill/>
          <a:ln w="50800">
            <a:solidFill>
              <a:srgbClr val="3366FF"/>
            </a:solidFill>
            <a:round/>
            <a:headEnd type="triangle" w="lg" len="lg"/>
            <a:tailEnd type="none" w="lg" len="lg"/>
          </a:ln>
          <a:effectLst>
            <a:outerShdw dist="63500" dir="2212194" algn="ctr" rotWithShape="0">
              <a:schemeClr val="bg2">
                <a:alpha val="50000"/>
              </a:schemeClr>
            </a:outerShdw>
          </a:effectLst>
          <a:extLst>
            <a:ext uri="{909E8E84-426E-40DD-AFC4-6F175D3DCCD1}">
              <a14:hiddenFill xmlns:a14="http://schemas.microsoft.com/office/drawing/2010/main">
                <a:solidFill>
                  <a:srgbClr val="FFFF99"/>
                </a:solidFill>
              </a14:hiddenFill>
            </a:ext>
          </a:extLst>
        </p:spPr>
        <p:txBody>
          <a:bodyPr rot="10800000"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endParaRPr kumimoji="0" lang="ja-JP" altLang="ja-JP" sz="1350">
              <a:latin typeface="ＭＳ Ｐゴシック" panose="020B0600070205080204" pitchFamily="50" charset="-128"/>
            </a:endParaRPr>
          </a:p>
        </p:txBody>
      </p:sp>
      <p:sp>
        <p:nvSpPr>
          <p:cNvPr id="71" name="Rectangle 80">
            <a:extLst>
              <a:ext uri="{FF2B5EF4-FFF2-40B4-BE49-F238E27FC236}">
                <a16:creationId xmlns:a16="http://schemas.microsoft.com/office/drawing/2014/main" id="{ED550D2F-B29D-672D-B36D-FAED72AB4574}"/>
              </a:ext>
            </a:extLst>
          </p:cNvPr>
          <p:cNvSpPr>
            <a:spLocks noChangeArrowheads="1"/>
          </p:cNvSpPr>
          <p:nvPr/>
        </p:nvSpPr>
        <p:spPr bwMode="auto">
          <a:xfrm>
            <a:off x="2523018" y="2626519"/>
            <a:ext cx="1282303" cy="1672829"/>
          </a:xfrm>
          <a:prstGeom prst="rect">
            <a:avLst/>
          </a:prstGeom>
          <a:solidFill>
            <a:srgbClr val="EBEBFF"/>
          </a:solidFill>
          <a:ln w="9525" algn="ctr">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27000" bIns="54000"/>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marL="363538" indent="-184150"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nSpc>
                <a:spcPct val="80000"/>
              </a:lnSpc>
              <a:spcAft>
                <a:spcPct val="50000"/>
              </a:spcAft>
              <a:buClr>
                <a:srgbClr val="006699"/>
              </a:buClr>
              <a:buFont typeface="Wingdings" panose="05000000000000000000" pitchFamily="2" charset="2"/>
              <a:buChar char="n"/>
            </a:pPr>
            <a:r>
              <a:rPr kumimoji="0" lang="en-US" altLang="ja-JP" sz="900">
                <a:latin typeface="Arial" panose="020B0604020202020204" pitchFamily="34" charset="0"/>
              </a:rPr>
              <a:t>Daily processing</a:t>
            </a:r>
          </a:p>
          <a:p>
            <a:pPr lvl="1">
              <a:lnSpc>
                <a:spcPct val="80000"/>
              </a:lnSpc>
              <a:spcAft>
                <a:spcPct val="50000"/>
              </a:spcAft>
              <a:buClr>
                <a:schemeClr val="tx1"/>
              </a:buClr>
              <a:buSzPct val="70000"/>
            </a:pPr>
            <a:r>
              <a:rPr kumimoji="0" lang="en-US" altLang="ja-JP" sz="900">
                <a:latin typeface="Arial" panose="020B0604020202020204" pitchFamily="34" charset="0"/>
              </a:rPr>
              <a:t>Transaction Creation </a:t>
            </a:r>
          </a:p>
          <a:p>
            <a:pPr lvl="1">
              <a:lnSpc>
                <a:spcPct val="80000"/>
              </a:lnSpc>
              <a:spcAft>
                <a:spcPct val="50000"/>
              </a:spcAft>
              <a:buClr>
                <a:schemeClr val="tx1"/>
              </a:buClr>
              <a:buSzPct val="70000"/>
            </a:pPr>
            <a:r>
              <a:rPr kumimoji="0" lang="en-US" altLang="ja-JP" sz="900">
                <a:latin typeface="Arial" panose="020B0604020202020204" pitchFamily="34" charset="0"/>
              </a:rPr>
              <a:t>Error information creation</a:t>
            </a:r>
          </a:p>
          <a:p>
            <a:pPr lvl="1">
              <a:lnSpc>
                <a:spcPct val="80000"/>
              </a:lnSpc>
              <a:spcAft>
                <a:spcPct val="50000"/>
              </a:spcAft>
              <a:buClr>
                <a:schemeClr val="tx1"/>
              </a:buClr>
              <a:buSzPct val="70000"/>
            </a:pPr>
            <a:r>
              <a:rPr kumimoji="0" lang="en-US" altLang="ja-JP" sz="900">
                <a:latin typeface="Arial" panose="020B0604020202020204" pitchFamily="34" charset="0"/>
              </a:rPr>
              <a:t>Daily MAC calculation</a:t>
            </a:r>
          </a:p>
          <a:p>
            <a:pPr lvl="1">
              <a:lnSpc>
                <a:spcPct val="80000"/>
              </a:lnSpc>
              <a:spcAft>
                <a:spcPct val="50000"/>
              </a:spcAft>
              <a:buClr>
                <a:schemeClr val="tx1"/>
              </a:buClr>
              <a:buSzPct val="70000"/>
            </a:pPr>
            <a:r>
              <a:rPr kumimoji="0" lang="en-US" altLang="ja-JP" sz="900">
                <a:latin typeface="Arial" panose="020B0604020202020204" pitchFamily="34" charset="0"/>
              </a:rPr>
              <a:t>Tentative balance creation</a:t>
            </a:r>
          </a:p>
          <a:p>
            <a:pPr lvl="1">
              <a:lnSpc>
                <a:spcPct val="80000"/>
              </a:lnSpc>
              <a:spcAft>
                <a:spcPct val="50000"/>
              </a:spcAft>
              <a:buClr>
                <a:schemeClr val="tx1"/>
              </a:buClr>
              <a:buSzPct val="70000"/>
            </a:pPr>
            <a:r>
              <a:rPr kumimoji="0" lang="en-US" altLang="ja-JP" sz="900">
                <a:latin typeface="Arial" panose="020B0604020202020204" pitchFamily="34" charset="0"/>
              </a:rPr>
              <a:t>Tentative reports creation</a:t>
            </a:r>
          </a:p>
        </p:txBody>
      </p:sp>
      <p:sp>
        <p:nvSpPr>
          <p:cNvPr id="72" name="Text Box 88">
            <a:extLst>
              <a:ext uri="{FF2B5EF4-FFF2-40B4-BE49-F238E27FC236}">
                <a16:creationId xmlns:a16="http://schemas.microsoft.com/office/drawing/2014/main" id="{989982A0-0F25-2A94-AB68-96220AADE52C}"/>
              </a:ext>
            </a:extLst>
          </p:cNvPr>
          <p:cNvSpPr txBox="1">
            <a:spLocks noChangeArrowheads="1"/>
          </p:cNvSpPr>
          <p:nvPr/>
        </p:nvSpPr>
        <p:spPr bwMode="auto">
          <a:xfrm>
            <a:off x="3621965" y="1837135"/>
            <a:ext cx="1687116" cy="20774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1350">
                <a:latin typeface="Arial" panose="020B0604020202020204" pitchFamily="34" charset="0"/>
              </a:rPr>
              <a:t>Operation Cycle</a:t>
            </a:r>
          </a:p>
        </p:txBody>
      </p:sp>
      <p:sp>
        <p:nvSpPr>
          <p:cNvPr id="73" name="Rectangle 90">
            <a:extLst>
              <a:ext uri="{FF2B5EF4-FFF2-40B4-BE49-F238E27FC236}">
                <a16:creationId xmlns:a16="http://schemas.microsoft.com/office/drawing/2014/main" id="{B523031A-D88E-83FE-330A-2633490ED477}"/>
              </a:ext>
            </a:extLst>
          </p:cNvPr>
          <p:cNvSpPr>
            <a:spLocks noChangeArrowheads="1"/>
          </p:cNvSpPr>
          <p:nvPr/>
        </p:nvSpPr>
        <p:spPr bwMode="auto">
          <a:xfrm>
            <a:off x="1204996" y="3024188"/>
            <a:ext cx="1282304" cy="438150"/>
          </a:xfrm>
          <a:prstGeom prst="rect">
            <a:avLst/>
          </a:prstGeom>
          <a:solidFill>
            <a:srgbClr val="EBEBFF"/>
          </a:solidFill>
          <a:ln w="9525" algn="ctr">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27000" bIns="54000"/>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marL="363538" indent="-184150"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nSpc>
                <a:spcPct val="80000"/>
              </a:lnSpc>
              <a:spcAft>
                <a:spcPct val="50000"/>
              </a:spcAft>
              <a:buClr>
                <a:srgbClr val="006699"/>
              </a:buClr>
              <a:buFont typeface="Wingdings" panose="05000000000000000000" pitchFamily="2" charset="2"/>
              <a:buChar char="n"/>
            </a:pPr>
            <a:r>
              <a:rPr kumimoji="0" lang="en-US" altLang="ja-JP" sz="900">
                <a:latin typeface="Arial" panose="020B0604020202020204" pitchFamily="34" charset="0"/>
              </a:rPr>
              <a:t>Price change</a:t>
            </a:r>
            <a:br>
              <a:rPr kumimoji="0" lang="en-US" altLang="ja-JP" sz="900">
                <a:latin typeface="Arial" panose="020B0604020202020204" pitchFamily="34" charset="0"/>
              </a:rPr>
            </a:br>
            <a:r>
              <a:rPr kumimoji="0" lang="en-US" altLang="ja-JP" sz="900">
                <a:latin typeface="Arial" panose="020B0604020202020204" pitchFamily="34" charset="0"/>
              </a:rPr>
              <a:t>   variance and</a:t>
            </a:r>
            <a:br>
              <a:rPr kumimoji="0" lang="en-US" altLang="ja-JP" sz="900">
                <a:latin typeface="Arial" panose="020B0604020202020204" pitchFamily="34" charset="0"/>
              </a:rPr>
            </a:br>
            <a:r>
              <a:rPr kumimoji="0" lang="en-US" altLang="ja-JP" sz="900">
                <a:latin typeface="Arial" panose="020B0604020202020204" pitchFamily="34" charset="0"/>
              </a:rPr>
              <a:t>   inventory revaluation</a:t>
            </a:r>
          </a:p>
        </p:txBody>
      </p:sp>
      <p:sp>
        <p:nvSpPr>
          <p:cNvPr id="74" name="Rectangle 91">
            <a:extLst>
              <a:ext uri="{FF2B5EF4-FFF2-40B4-BE49-F238E27FC236}">
                <a16:creationId xmlns:a16="http://schemas.microsoft.com/office/drawing/2014/main" id="{8EF3C8D8-E2FB-A23E-2736-529C8682B011}"/>
              </a:ext>
            </a:extLst>
          </p:cNvPr>
          <p:cNvSpPr>
            <a:spLocks noChangeArrowheads="1"/>
          </p:cNvSpPr>
          <p:nvPr/>
        </p:nvSpPr>
        <p:spPr bwMode="auto">
          <a:xfrm>
            <a:off x="2521827" y="4342210"/>
            <a:ext cx="1282304" cy="1583531"/>
          </a:xfrm>
          <a:prstGeom prst="rect">
            <a:avLst/>
          </a:prstGeom>
          <a:solidFill>
            <a:srgbClr val="EBEBFF"/>
          </a:solidFill>
          <a:ln w="9525" algn="ctr">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27000" bIns="54000"/>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marL="363538" indent="-184150"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nSpc>
                <a:spcPct val="80000"/>
              </a:lnSpc>
              <a:spcAft>
                <a:spcPct val="50000"/>
              </a:spcAft>
              <a:buClr>
                <a:srgbClr val="006699"/>
              </a:buClr>
              <a:buFont typeface="Wingdings" panose="05000000000000000000" pitchFamily="2" charset="2"/>
              <a:buChar char="n"/>
            </a:pPr>
            <a:r>
              <a:rPr kumimoji="0" lang="en-US" altLang="ja-JP" sz="900">
                <a:latin typeface="Arial" panose="020B0604020202020204" pitchFamily="34" charset="0"/>
              </a:rPr>
              <a:t>Confirmation and</a:t>
            </a:r>
            <a:br>
              <a:rPr kumimoji="0" lang="en-US" altLang="ja-JP" sz="900">
                <a:latin typeface="Arial" panose="020B0604020202020204" pitchFamily="34" charset="0"/>
              </a:rPr>
            </a:br>
            <a:r>
              <a:rPr kumimoji="0" lang="en-US" altLang="ja-JP" sz="900">
                <a:latin typeface="Arial" panose="020B0604020202020204" pitchFamily="34" charset="0"/>
              </a:rPr>
              <a:t>   action</a:t>
            </a:r>
            <a:br>
              <a:rPr kumimoji="0" lang="en-US" altLang="ja-JP" sz="900">
                <a:latin typeface="Arial" panose="020B0604020202020204" pitchFamily="34" charset="0"/>
              </a:rPr>
            </a:br>
            <a:r>
              <a:rPr kumimoji="0" lang="en-US" altLang="ja-JP" sz="900">
                <a:latin typeface="Arial" panose="020B0604020202020204" pitchFamily="34" charset="0"/>
              </a:rPr>
              <a:t>   for abnormal case</a:t>
            </a:r>
          </a:p>
          <a:p>
            <a:pPr lvl="1">
              <a:lnSpc>
                <a:spcPct val="80000"/>
              </a:lnSpc>
              <a:spcAft>
                <a:spcPct val="50000"/>
              </a:spcAft>
              <a:buClr>
                <a:schemeClr val="tx1"/>
              </a:buClr>
              <a:buSzPct val="70000"/>
            </a:pPr>
            <a:r>
              <a:rPr kumimoji="0" lang="en-US" altLang="ja-JP" sz="900">
                <a:latin typeface="Arial" panose="020B0604020202020204" pitchFamily="34" charset="0"/>
              </a:rPr>
              <a:t>Transaction error</a:t>
            </a:r>
          </a:p>
          <a:p>
            <a:pPr lvl="1">
              <a:lnSpc>
                <a:spcPct val="80000"/>
              </a:lnSpc>
              <a:spcAft>
                <a:spcPct val="50000"/>
              </a:spcAft>
              <a:buClr>
                <a:schemeClr val="tx1"/>
              </a:buClr>
              <a:buSzPct val="70000"/>
            </a:pPr>
            <a:r>
              <a:rPr kumimoji="0" lang="en-US" altLang="ja-JP" sz="900">
                <a:latin typeface="Arial" panose="020B0604020202020204" pitchFamily="34" charset="0"/>
              </a:rPr>
              <a:t>Abnormal balance</a:t>
            </a:r>
          </a:p>
          <a:p>
            <a:pPr lvl="1">
              <a:lnSpc>
                <a:spcPct val="80000"/>
              </a:lnSpc>
              <a:spcAft>
                <a:spcPct val="50000"/>
              </a:spcAft>
              <a:buClr>
                <a:schemeClr val="tx1"/>
              </a:buClr>
              <a:buSzPct val="70000"/>
            </a:pPr>
            <a:r>
              <a:rPr kumimoji="0" lang="en-US" altLang="ja-JP" sz="900">
                <a:latin typeface="Arial" panose="020B0604020202020204" pitchFamily="34" charset="0"/>
              </a:rPr>
              <a:t>Abnormal MAC</a:t>
            </a:r>
          </a:p>
          <a:p>
            <a:pPr lvl="1">
              <a:lnSpc>
                <a:spcPct val="80000"/>
              </a:lnSpc>
              <a:spcAft>
                <a:spcPct val="50000"/>
              </a:spcAft>
              <a:buClr>
                <a:schemeClr val="tx1"/>
              </a:buClr>
              <a:buSzPct val="70000"/>
            </a:pPr>
            <a:r>
              <a:rPr kumimoji="0" lang="en-US" altLang="ja-JP" sz="900">
                <a:latin typeface="Arial" panose="020B0604020202020204" pitchFamily="34" charset="0"/>
              </a:rPr>
              <a:t>Inventory discrepancy</a:t>
            </a:r>
          </a:p>
          <a:p>
            <a:pPr lvl="1">
              <a:lnSpc>
                <a:spcPct val="80000"/>
              </a:lnSpc>
              <a:spcAft>
                <a:spcPct val="50000"/>
              </a:spcAft>
              <a:buClr>
                <a:schemeClr val="tx1"/>
              </a:buClr>
              <a:buSzPct val="70000"/>
            </a:pPr>
            <a:r>
              <a:rPr kumimoji="0" lang="en-US" altLang="ja-JP" sz="900">
                <a:latin typeface="Arial" panose="020B0604020202020204" pitchFamily="34" charset="0"/>
              </a:rPr>
              <a:t>Abnormal production output</a:t>
            </a:r>
          </a:p>
        </p:txBody>
      </p:sp>
      <p:sp>
        <p:nvSpPr>
          <p:cNvPr id="75" name="Rectangle 92">
            <a:extLst>
              <a:ext uri="{FF2B5EF4-FFF2-40B4-BE49-F238E27FC236}">
                <a16:creationId xmlns:a16="http://schemas.microsoft.com/office/drawing/2014/main" id="{B3D3D6DA-7FB1-8A93-6E1F-C62462A93176}"/>
              </a:ext>
            </a:extLst>
          </p:cNvPr>
          <p:cNvSpPr>
            <a:spLocks noChangeArrowheads="1"/>
          </p:cNvSpPr>
          <p:nvPr/>
        </p:nvSpPr>
        <p:spPr bwMode="auto">
          <a:xfrm>
            <a:off x="3838658" y="2626519"/>
            <a:ext cx="1282304" cy="350044"/>
          </a:xfrm>
          <a:prstGeom prst="rect">
            <a:avLst/>
          </a:prstGeom>
          <a:solidFill>
            <a:srgbClr val="EBEBFF"/>
          </a:solidFill>
          <a:ln w="9525" algn="ctr">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27000" bIns="54000"/>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marL="363538" indent="-184150"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nSpc>
                <a:spcPct val="80000"/>
              </a:lnSpc>
              <a:spcAft>
                <a:spcPct val="50000"/>
              </a:spcAft>
              <a:buClr>
                <a:srgbClr val="006699"/>
              </a:buClr>
              <a:buFont typeface="Wingdings" panose="05000000000000000000" pitchFamily="2" charset="2"/>
              <a:buChar char="n"/>
            </a:pPr>
            <a:r>
              <a:rPr kumimoji="0" lang="en-US" altLang="ja-JP" sz="900">
                <a:latin typeface="Arial" panose="020B0604020202020204" pitchFamily="34" charset="0"/>
              </a:rPr>
              <a:t>Monthly closing</a:t>
            </a:r>
            <a:br>
              <a:rPr kumimoji="0" lang="en-US" altLang="ja-JP" sz="900">
                <a:latin typeface="Arial" panose="020B0604020202020204" pitchFamily="34" charset="0"/>
              </a:rPr>
            </a:br>
            <a:r>
              <a:rPr kumimoji="0" lang="en-US" altLang="ja-JP" sz="900">
                <a:latin typeface="Arial" panose="020B0604020202020204" pitchFamily="34" charset="0"/>
              </a:rPr>
              <a:t>   period setup</a:t>
            </a:r>
          </a:p>
        </p:txBody>
      </p:sp>
      <p:sp>
        <p:nvSpPr>
          <p:cNvPr id="76" name="Rectangle 93">
            <a:extLst>
              <a:ext uri="{FF2B5EF4-FFF2-40B4-BE49-F238E27FC236}">
                <a16:creationId xmlns:a16="http://schemas.microsoft.com/office/drawing/2014/main" id="{383380EE-647E-ADA0-0190-43C3E01A1DAC}"/>
              </a:ext>
            </a:extLst>
          </p:cNvPr>
          <p:cNvSpPr>
            <a:spLocks noChangeArrowheads="1"/>
          </p:cNvSpPr>
          <p:nvPr/>
        </p:nvSpPr>
        <p:spPr bwMode="auto">
          <a:xfrm>
            <a:off x="3838658" y="3009901"/>
            <a:ext cx="1282304" cy="946547"/>
          </a:xfrm>
          <a:prstGeom prst="rect">
            <a:avLst/>
          </a:prstGeom>
          <a:solidFill>
            <a:srgbClr val="E7FFE7"/>
          </a:solidFill>
          <a:ln w="9525"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27000" bIns="54000"/>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marL="363538" indent="-184150"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nSpc>
                <a:spcPct val="80000"/>
              </a:lnSpc>
              <a:spcAft>
                <a:spcPct val="50000"/>
              </a:spcAft>
              <a:buClr>
                <a:srgbClr val="006699"/>
              </a:buClr>
              <a:buFont typeface="Wingdings" panose="05000000000000000000" pitchFamily="2" charset="2"/>
              <a:buChar char="n"/>
            </a:pPr>
            <a:r>
              <a:rPr kumimoji="0" lang="en-US" altLang="ja-JP" sz="900">
                <a:latin typeface="Arial" panose="020B0604020202020204" pitchFamily="34" charset="0"/>
              </a:rPr>
              <a:t>Physical inventory</a:t>
            </a:r>
          </a:p>
          <a:p>
            <a:pPr lvl="1">
              <a:lnSpc>
                <a:spcPct val="80000"/>
              </a:lnSpc>
              <a:spcAft>
                <a:spcPct val="50000"/>
              </a:spcAft>
              <a:buClr>
                <a:schemeClr val="tx1"/>
              </a:buClr>
              <a:buSzPct val="70000"/>
            </a:pPr>
            <a:r>
              <a:rPr kumimoji="0" lang="en-US" altLang="ja-JP" sz="900">
                <a:latin typeface="Arial" panose="020B0604020202020204" pitchFamily="34" charset="0"/>
              </a:rPr>
              <a:t>Physical inventory counting</a:t>
            </a:r>
          </a:p>
          <a:p>
            <a:pPr lvl="1">
              <a:lnSpc>
                <a:spcPct val="80000"/>
              </a:lnSpc>
              <a:spcAft>
                <a:spcPct val="50000"/>
              </a:spcAft>
              <a:buClr>
                <a:schemeClr val="tx1"/>
              </a:buClr>
              <a:buSzPct val="70000"/>
            </a:pPr>
            <a:r>
              <a:rPr kumimoji="0" lang="en-US" altLang="ja-JP" sz="900">
                <a:latin typeface="Arial" panose="020B0604020202020204" pitchFamily="34" charset="0"/>
              </a:rPr>
              <a:t>Theoretical inventory adjustment</a:t>
            </a:r>
          </a:p>
        </p:txBody>
      </p:sp>
      <p:sp>
        <p:nvSpPr>
          <p:cNvPr id="77" name="Rectangle 94">
            <a:extLst>
              <a:ext uri="{FF2B5EF4-FFF2-40B4-BE49-F238E27FC236}">
                <a16:creationId xmlns:a16="http://schemas.microsoft.com/office/drawing/2014/main" id="{B64C1128-9742-F65F-66B1-8ABDE8C0BB1B}"/>
              </a:ext>
            </a:extLst>
          </p:cNvPr>
          <p:cNvSpPr>
            <a:spLocks noChangeArrowheads="1"/>
          </p:cNvSpPr>
          <p:nvPr/>
        </p:nvSpPr>
        <p:spPr bwMode="auto">
          <a:xfrm>
            <a:off x="5154300" y="2626519"/>
            <a:ext cx="1282303" cy="1950244"/>
          </a:xfrm>
          <a:prstGeom prst="rect">
            <a:avLst/>
          </a:prstGeom>
          <a:solidFill>
            <a:srgbClr val="EBEBFF"/>
          </a:solidFill>
          <a:ln w="9525" algn="ctr">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27000" bIns="54000"/>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marL="363538" indent="-184150"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nSpc>
                <a:spcPct val="80000"/>
              </a:lnSpc>
              <a:spcAft>
                <a:spcPct val="50000"/>
              </a:spcAft>
              <a:buClr>
                <a:srgbClr val="006699"/>
              </a:buClr>
              <a:buFont typeface="Wingdings" panose="05000000000000000000" pitchFamily="2" charset="2"/>
              <a:buChar char="n"/>
            </a:pPr>
            <a:r>
              <a:rPr kumimoji="0" lang="en-US" altLang="ja-JP" sz="900">
                <a:latin typeface="Arial" panose="020B0604020202020204" pitchFamily="34" charset="0"/>
              </a:rPr>
              <a:t>Monthly processing</a:t>
            </a:r>
          </a:p>
          <a:p>
            <a:pPr lvl="1">
              <a:lnSpc>
                <a:spcPct val="80000"/>
              </a:lnSpc>
              <a:spcAft>
                <a:spcPct val="50000"/>
              </a:spcAft>
              <a:buClr>
                <a:schemeClr val="tx1"/>
              </a:buClr>
              <a:buSzPct val="70000"/>
            </a:pPr>
            <a:r>
              <a:rPr kumimoji="0" lang="en-US" altLang="ja-JP" sz="900">
                <a:latin typeface="Arial" panose="020B0604020202020204" pitchFamily="34" charset="0"/>
              </a:rPr>
              <a:t>Transaction Creation </a:t>
            </a:r>
          </a:p>
          <a:p>
            <a:pPr lvl="1">
              <a:lnSpc>
                <a:spcPct val="80000"/>
              </a:lnSpc>
              <a:spcAft>
                <a:spcPct val="50000"/>
              </a:spcAft>
              <a:buClr>
                <a:schemeClr val="tx1"/>
              </a:buClr>
              <a:buSzPct val="70000"/>
            </a:pPr>
            <a:r>
              <a:rPr kumimoji="0" lang="en-US" altLang="ja-JP" sz="900">
                <a:latin typeface="Arial" panose="020B0604020202020204" pitchFamily="34" charset="0"/>
              </a:rPr>
              <a:t>Monthly MAC calculation</a:t>
            </a:r>
          </a:p>
          <a:p>
            <a:pPr lvl="1">
              <a:lnSpc>
                <a:spcPct val="80000"/>
              </a:lnSpc>
              <a:spcAft>
                <a:spcPct val="50000"/>
              </a:spcAft>
              <a:buClr>
                <a:schemeClr val="tx1"/>
              </a:buClr>
              <a:buSzPct val="70000"/>
            </a:pPr>
            <a:r>
              <a:rPr kumimoji="0" lang="en-US" altLang="ja-JP" sz="900">
                <a:latin typeface="Arial" panose="020B0604020202020204" pitchFamily="34" charset="0"/>
              </a:rPr>
              <a:t>Inventory revaluation</a:t>
            </a:r>
          </a:p>
          <a:p>
            <a:pPr lvl="1">
              <a:lnSpc>
                <a:spcPct val="80000"/>
              </a:lnSpc>
              <a:spcAft>
                <a:spcPct val="50000"/>
              </a:spcAft>
              <a:buClr>
                <a:schemeClr val="tx1"/>
              </a:buClr>
              <a:buSzPct val="70000"/>
            </a:pPr>
            <a:r>
              <a:rPr kumimoji="0" lang="en-US" altLang="ja-JP" sz="900">
                <a:latin typeface="Arial" panose="020B0604020202020204" pitchFamily="34" charset="0"/>
              </a:rPr>
              <a:t>Final balance creation</a:t>
            </a:r>
          </a:p>
          <a:p>
            <a:pPr lvl="1">
              <a:lnSpc>
                <a:spcPct val="80000"/>
              </a:lnSpc>
              <a:spcAft>
                <a:spcPct val="50000"/>
              </a:spcAft>
              <a:buClr>
                <a:schemeClr val="tx1"/>
              </a:buClr>
              <a:buSzPct val="70000"/>
            </a:pPr>
            <a:r>
              <a:rPr kumimoji="0" lang="en-US" altLang="ja-JP" sz="900">
                <a:latin typeface="Arial" panose="020B0604020202020204" pitchFamily="34" charset="0"/>
              </a:rPr>
              <a:t>Final reports creation</a:t>
            </a:r>
          </a:p>
          <a:p>
            <a:pPr lvl="1">
              <a:lnSpc>
                <a:spcPct val="80000"/>
              </a:lnSpc>
              <a:spcAft>
                <a:spcPct val="50000"/>
              </a:spcAft>
              <a:buClr>
                <a:schemeClr val="tx1"/>
              </a:buClr>
              <a:buSzPct val="70000"/>
            </a:pPr>
            <a:r>
              <a:rPr kumimoji="0" lang="en-US" altLang="ja-JP" sz="900">
                <a:latin typeface="Arial" panose="020B0604020202020204" pitchFamily="34" charset="0"/>
              </a:rPr>
              <a:t>past data deletion</a:t>
            </a:r>
          </a:p>
        </p:txBody>
      </p:sp>
      <p:sp>
        <p:nvSpPr>
          <p:cNvPr id="78" name="Rectangle 95">
            <a:extLst>
              <a:ext uri="{FF2B5EF4-FFF2-40B4-BE49-F238E27FC236}">
                <a16:creationId xmlns:a16="http://schemas.microsoft.com/office/drawing/2014/main" id="{BF7EC120-0097-FDC9-79F2-73E27AD5493D}"/>
              </a:ext>
            </a:extLst>
          </p:cNvPr>
          <p:cNvSpPr>
            <a:spLocks noChangeArrowheads="1"/>
          </p:cNvSpPr>
          <p:nvPr/>
        </p:nvSpPr>
        <p:spPr bwMode="auto">
          <a:xfrm>
            <a:off x="6471131" y="2626519"/>
            <a:ext cx="1282303" cy="711994"/>
          </a:xfrm>
          <a:prstGeom prst="rect">
            <a:avLst/>
          </a:prstGeom>
          <a:solidFill>
            <a:srgbClr val="EBEBFF"/>
          </a:solidFill>
          <a:ln w="9525" algn="ctr">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27000" bIns="54000"/>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marL="363538" indent="-180975"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nSpc>
                <a:spcPct val="80000"/>
              </a:lnSpc>
              <a:spcAft>
                <a:spcPct val="50000"/>
              </a:spcAft>
              <a:buClr>
                <a:srgbClr val="006699"/>
              </a:buClr>
              <a:buFont typeface="Wingdings" panose="05000000000000000000" pitchFamily="2" charset="2"/>
              <a:buChar char="n"/>
            </a:pPr>
            <a:r>
              <a:rPr kumimoji="0" lang="en-US" altLang="ja-JP" sz="900" dirty="0">
                <a:latin typeface="Arial" panose="020B0604020202020204" pitchFamily="34" charset="0"/>
              </a:rPr>
              <a:t>Price rotation from</a:t>
            </a:r>
            <a:br>
              <a:rPr kumimoji="0" lang="en-US" altLang="ja-JP" sz="900" dirty="0">
                <a:latin typeface="Arial" panose="020B0604020202020204" pitchFamily="34" charset="0"/>
              </a:rPr>
            </a:br>
            <a:r>
              <a:rPr kumimoji="0" lang="en-US" altLang="ja-JP" sz="900" dirty="0">
                <a:latin typeface="Arial" panose="020B0604020202020204" pitchFamily="34" charset="0"/>
              </a:rPr>
              <a:t>   old to new</a:t>
            </a:r>
          </a:p>
          <a:p>
            <a:pPr lvl="1">
              <a:lnSpc>
                <a:spcPct val="80000"/>
              </a:lnSpc>
              <a:spcAft>
                <a:spcPct val="50000"/>
              </a:spcAft>
              <a:buClr>
                <a:schemeClr val="tx1"/>
              </a:buClr>
              <a:buSzPct val="70000"/>
            </a:pPr>
            <a:r>
              <a:rPr kumimoji="0" lang="en-US" altLang="ja-JP" sz="900" dirty="0">
                <a:latin typeface="Arial" panose="020B0604020202020204" pitchFamily="34" charset="0"/>
              </a:rPr>
              <a:t>EMP</a:t>
            </a:r>
          </a:p>
          <a:p>
            <a:pPr lvl="1">
              <a:lnSpc>
                <a:spcPct val="80000"/>
              </a:lnSpc>
              <a:spcAft>
                <a:spcPct val="50000"/>
              </a:spcAft>
              <a:buClr>
                <a:schemeClr val="tx1"/>
              </a:buClr>
              <a:buSzPct val="70000"/>
            </a:pPr>
            <a:r>
              <a:rPr kumimoji="0" lang="en-US" altLang="ja-JP" sz="900" dirty="0">
                <a:latin typeface="Arial" panose="020B0604020202020204" pitchFamily="34" charset="0"/>
              </a:rPr>
              <a:t>TOV</a:t>
            </a:r>
          </a:p>
        </p:txBody>
      </p:sp>
      <p:sp>
        <p:nvSpPr>
          <p:cNvPr id="79" name="AutoShape 87">
            <a:extLst>
              <a:ext uri="{FF2B5EF4-FFF2-40B4-BE49-F238E27FC236}">
                <a16:creationId xmlns:a16="http://schemas.microsoft.com/office/drawing/2014/main" id="{674E0481-3883-EF4E-811F-0FED8F18ACC9}"/>
              </a:ext>
            </a:extLst>
          </p:cNvPr>
          <p:cNvSpPr>
            <a:spLocks noChangeArrowheads="1"/>
          </p:cNvSpPr>
          <p:nvPr/>
        </p:nvSpPr>
        <p:spPr bwMode="auto">
          <a:xfrm>
            <a:off x="3838659" y="4157662"/>
            <a:ext cx="1283494" cy="539354"/>
          </a:xfrm>
          <a:prstGeom prst="wedgeRectCallout">
            <a:avLst>
              <a:gd name="adj1" fmla="val -33579"/>
              <a:gd name="adj2" fmla="val -96356"/>
            </a:avLst>
          </a:prstGeom>
          <a:solidFill>
            <a:srgbClr val="FFEBEB"/>
          </a:solidFill>
          <a:ln w="9525" algn="ctr">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spcBef>
                <a:spcPct val="15000"/>
              </a:spcBef>
              <a:buFont typeface="Wingdings" panose="05000000000000000000" pitchFamily="2" charset="2"/>
              <a:buNone/>
            </a:pPr>
            <a:r>
              <a:rPr kumimoji="0" lang="en-US" altLang="ja-JP" sz="900">
                <a:latin typeface="Arial" panose="020B0604020202020204" pitchFamily="34" charset="0"/>
              </a:rPr>
              <a:t>This is performed by  Inventory module.</a:t>
            </a:r>
          </a:p>
        </p:txBody>
      </p:sp>
      <p:sp>
        <p:nvSpPr>
          <p:cNvPr id="80" name="AutoShape 85">
            <a:extLst>
              <a:ext uri="{FF2B5EF4-FFF2-40B4-BE49-F238E27FC236}">
                <a16:creationId xmlns:a16="http://schemas.microsoft.com/office/drawing/2014/main" id="{38F11CB5-D172-FB26-A164-CB89E651F777}"/>
              </a:ext>
            </a:extLst>
          </p:cNvPr>
          <p:cNvSpPr>
            <a:spLocks noChangeArrowheads="1"/>
          </p:cNvSpPr>
          <p:nvPr/>
        </p:nvSpPr>
        <p:spPr bwMode="auto">
          <a:xfrm>
            <a:off x="4174415" y="5354241"/>
            <a:ext cx="2499122" cy="504825"/>
          </a:xfrm>
          <a:prstGeom prst="wedgeRectCallout">
            <a:avLst>
              <a:gd name="adj1" fmla="val -69532"/>
              <a:gd name="adj2" fmla="val -54481"/>
            </a:avLst>
          </a:prstGeom>
          <a:solidFill>
            <a:srgbClr val="FFEBEB"/>
          </a:solidFill>
          <a:ln w="9525" algn="ctr">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spcBef>
                <a:spcPct val="15000"/>
              </a:spcBef>
              <a:buFont typeface="Wingdings" panose="05000000000000000000" pitchFamily="2" charset="2"/>
              <a:buNone/>
            </a:pPr>
            <a:r>
              <a:rPr kumimoji="0" lang="en-US" altLang="en-US" sz="900">
                <a:latin typeface="Arial" panose="020B0604020202020204" pitchFamily="34" charset="0"/>
              </a:rPr>
              <a:t>Workload for monthly closing can be reduced by confirmation and action of abnormal case.</a:t>
            </a:r>
          </a:p>
        </p:txBody>
      </p:sp>
      <p:sp>
        <p:nvSpPr>
          <p:cNvPr id="81" name="Arc 99">
            <a:extLst>
              <a:ext uri="{FF2B5EF4-FFF2-40B4-BE49-F238E27FC236}">
                <a16:creationId xmlns:a16="http://schemas.microsoft.com/office/drawing/2014/main" id="{7020FEC9-29D1-5CE3-F75F-93F98402CE1D}"/>
              </a:ext>
            </a:extLst>
          </p:cNvPr>
          <p:cNvSpPr>
            <a:spLocks/>
          </p:cNvSpPr>
          <p:nvPr/>
        </p:nvSpPr>
        <p:spPr bwMode="auto">
          <a:xfrm flipH="1" flipV="1">
            <a:off x="2452771" y="2112169"/>
            <a:ext cx="1419225" cy="194072"/>
          </a:xfrm>
          <a:custGeom>
            <a:avLst/>
            <a:gdLst>
              <a:gd name="G0" fmla="+- 21600 0 0"/>
              <a:gd name="G1" fmla="+- 21600 0 0"/>
              <a:gd name="G2" fmla="+- 21600 0 0"/>
              <a:gd name="T0" fmla="*/ 4722 w 43200"/>
              <a:gd name="T1" fmla="*/ 8121 h 43200"/>
              <a:gd name="T2" fmla="*/ 4300 w 43200"/>
              <a:gd name="T3" fmla="*/ 8667 h 43200"/>
              <a:gd name="T4" fmla="*/ 21600 w 43200"/>
              <a:gd name="T5" fmla="*/ 21600 h 43200"/>
            </a:gdLst>
            <a:ahLst/>
            <a:cxnLst>
              <a:cxn ang="0">
                <a:pos x="T0" y="T1"/>
              </a:cxn>
              <a:cxn ang="0">
                <a:pos x="T2" y="T3"/>
              </a:cxn>
              <a:cxn ang="0">
                <a:pos x="T4" y="T5"/>
              </a:cxn>
            </a:cxnLst>
            <a:rect l="0" t="0" r="r" b="b"/>
            <a:pathLst>
              <a:path w="43200" h="43200" fill="none" extrusionOk="0">
                <a:moveTo>
                  <a:pt x="4721" y="8120"/>
                </a:moveTo>
                <a:cubicBezTo>
                  <a:pt x="8820" y="2988"/>
                  <a:pt x="15031" y="0"/>
                  <a:pt x="21600" y="0"/>
                </a:cubicBezTo>
                <a:cubicBezTo>
                  <a:pt x="33529" y="0"/>
                  <a:pt x="43200" y="9670"/>
                  <a:pt x="43200" y="21600"/>
                </a:cubicBezTo>
                <a:cubicBezTo>
                  <a:pt x="43200" y="33529"/>
                  <a:pt x="33529" y="43200"/>
                  <a:pt x="21600" y="43200"/>
                </a:cubicBezTo>
                <a:cubicBezTo>
                  <a:pt x="9670" y="43200"/>
                  <a:pt x="0" y="33529"/>
                  <a:pt x="0" y="21600"/>
                </a:cubicBezTo>
                <a:cubicBezTo>
                  <a:pt x="0" y="16937"/>
                  <a:pt x="1508" y="12400"/>
                  <a:pt x="4299" y="8666"/>
                </a:cubicBezTo>
              </a:path>
              <a:path w="43200" h="43200" stroke="0" extrusionOk="0">
                <a:moveTo>
                  <a:pt x="4721" y="8120"/>
                </a:moveTo>
                <a:cubicBezTo>
                  <a:pt x="8820" y="2988"/>
                  <a:pt x="15031" y="0"/>
                  <a:pt x="21600" y="0"/>
                </a:cubicBezTo>
                <a:cubicBezTo>
                  <a:pt x="33529" y="0"/>
                  <a:pt x="43200" y="9670"/>
                  <a:pt x="43200" y="21600"/>
                </a:cubicBezTo>
                <a:cubicBezTo>
                  <a:pt x="43200" y="33529"/>
                  <a:pt x="33529" y="43200"/>
                  <a:pt x="21600" y="43200"/>
                </a:cubicBezTo>
                <a:cubicBezTo>
                  <a:pt x="9670" y="43200"/>
                  <a:pt x="0" y="33529"/>
                  <a:pt x="0" y="21600"/>
                </a:cubicBezTo>
                <a:cubicBezTo>
                  <a:pt x="0" y="16937"/>
                  <a:pt x="1508" y="12400"/>
                  <a:pt x="4299" y="8666"/>
                </a:cubicBezTo>
                <a:lnTo>
                  <a:pt x="21600" y="21600"/>
                </a:lnTo>
                <a:close/>
              </a:path>
            </a:pathLst>
          </a:custGeom>
          <a:noFill/>
          <a:ln w="50800">
            <a:solidFill>
              <a:srgbClr val="3366FF"/>
            </a:solidFill>
            <a:round/>
            <a:headEnd type="triangle" w="lg" len="lg"/>
            <a:tailEnd type="none" w="lg" len="lg"/>
          </a:ln>
          <a:effectLst>
            <a:outerShdw dist="63500" dir="2212194" algn="ctr" rotWithShape="0">
              <a:schemeClr val="bg2">
                <a:alpha val="50000"/>
              </a:schemeClr>
            </a:outerShdw>
          </a:effectLst>
          <a:extLst>
            <a:ext uri="{909E8E84-426E-40DD-AFC4-6F175D3DCCD1}">
              <a14:hiddenFill xmlns:a14="http://schemas.microsoft.com/office/drawing/2010/main">
                <a:solidFill>
                  <a:srgbClr val="FFFF99"/>
                </a:solidFill>
              </a14:hiddenFill>
            </a:ext>
          </a:extLst>
        </p:spPr>
        <p:txBody>
          <a:bodyPr rot="10800000"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endParaRPr kumimoji="0" lang="ja-JP" altLang="ja-JP" sz="1350">
              <a:latin typeface="ＭＳ Ｐゴシック" panose="020B0600070205080204" pitchFamily="50" charset="-128"/>
            </a:endParaRPr>
          </a:p>
        </p:txBody>
      </p:sp>
    </p:spTree>
    <p:extLst>
      <p:ext uri="{BB962C8B-B14F-4D97-AF65-F5344CB8AC3E}">
        <p14:creationId xmlns:p14="http://schemas.microsoft.com/office/powerpoint/2010/main" val="407665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2"/>
          <p:cNvSpPr>
            <a:spLocks noGrp="1"/>
          </p:cNvSpPr>
          <p:nvPr>
            <p:ph type="title"/>
          </p:nvPr>
        </p:nvSpPr>
        <p:spPr>
          <a:xfrm>
            <a:off x="0" y="857250"/>
            <a:ext cx="9096555" cy="561874"/>
          </a:xfrm>
          <a:noFill/>
        </p:spPr>
        <p:txBody>
          <a:bodyPr wrap="square" lIns="468000" tIns="107980" rIns="431919" bIns="108000" rtlCol="0" anchor="ctr" anchorCtr="0">
            <a:noAutofit/>
          </a:bodyPr>
          <a:lstStyle/>
          <a:p>
            <a:r>
              <a:rPr lang="pt-BR" altLang="ja-JP" dirty="0"/>
              <a:t>System Overview</a:t>
            </a:r>
            <a:endParaRPr lang="en-US" altLang="ja-JP" dirty="0"/>
          </a:p>
        </p:txBody>
      </p:sp>
      <p:sp>
        <p:nvSpPr>
          <p:cNvPr id="2" name="Rectangle 3">
            <a:extLst>
              <a:ext uri="{FF2B5EF4-FFF2-40B4-BE49-F238E27FC236}">
                <a16:creationId xmlns:a16="http://schemas.microsoft.com/office/drawing/2014/main" id="{57E588EF-503E-4E76-9127-419379D14756}"/>
              </a:ext>
            </a:extLst>
          </p:cNvPr>
          <p:cNvSpPr txBox="1">
            <a:spLocks noChangeArrowheads="1"/>
          </p:cNvSpPr>
          <p:nvPr/>
        </p:nvSpPr>
        <p:spPr>
          <a:xfrm>
            <a:off x="285750" y="1474159"/>
            <a:ext cx="6286500" cy="383378"/>
          </a:xfrm>
          <a:prstGeom prst="rect">
            <a:avLst/>
          </a:prstGeom>
        </p:spPr>
        <p:txBody>
          <a:bodyPr/>
          <a:lstStyle>
            <a:defPPr>
              <a:defRPr lang="ja-JP"/>
            </a:defPPr>
            <a:lvl1pPr marL="171450" indent="-171450" defTabSz="685800">
              <a:lnSpc>
                <a:spcPct val="90000"/>
              </a:lnSpc>
              <a:spcBef>
                <a:spcPts val="750"/>
              </a:spcBef>
              <a:buFont typeface="Wingdings" charset="2"/>
              <a:buNone/>
              <a:defRPr sz="2000"/>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lvl3pPr>
            <a:lvl4pPr marL="1200150" indent="-171450" defTabSz="685800">
              <a:lnSpc>
                <a:spcPct val="90000"/>
              </a:lnSpc>
              <a:spcBef>
                <a:spcPts val="375"/>
              </a:spcBef>
              <a:buFont typeface="Arial" panose="020B0604020202020204" pitchFamily="34" charset="0"/>
              <a:buChar char="•"/>
            </a:lvl4pPr>
            <a:lvl5pPr marL="1543050" indent="-171450" defTabSz="685800">
              <a:lnSpc>
                <a:spcPct val="90000"/>
              </a:lnSpc>
              <a:spcBef>
                <a:spcPts val="375"/>
              </a:spcBef>
              <a:buFont typeface="Arial" panose="020B0604020202020204" pitchFamily="34" charset="0"/>
              <a:buChar cha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en-US" altLang="ja-JP" sz="1500" dirty="0"/>
              <a:t>Function List</a:t>
            </a:r>
          </a:p>
        </p:txBody>
      </p:sp>
      <p:graphicFrame>
        <p:nvGraphicFramePr>
          <p:cNvPr id="3" name="Group 1849">
            <a:extLst>
              <a:ext uri="{FF2B5EF4-FFF2-40B4-BE49-F238E27FC236}">
                <a16:creationId xmlns:a16="http://schemas.microsoft.com/office/drawing/2014/main" id="{D5C826EB-11EE-3E3E-55AC-2CCD2736A5AC}"/>
              </a:ext>
            </a:extLst>
          </p:cNvPr>
          <p:cNvGraphicFramePr>
            <a:graphicFrameLocks/>
          </p:cNvGraphicFramePr>
          <p:nvPr/>
        </p:nvGraphicFramePr>
        <p:xfrm>
          <a:off x="432838" y="1868089"/>
          <a:ext cx="6534150" cy="3505208"/>
        </p:xfrm>
        <a:graphic>
          <a:graphicData uri="http://schemas.openxmlformats.org/drawingml/2006/table">
            <a:tbl>
              <a:tblPr/>
              <a:tblGrid>
                <a:gridCol w="289322">
                  <a:extLst>
                    <a:ext uri="{9D8B030D-6E8A-4147-A177-3AD203B41FA5}">
                      <a16:colId xmlns:a16="http://schemas.microsoft.com/office/drawing/2014/main" val="1259455679"/>
                    </a:ext>
                  </a:extLst>
                </a:gridCol>
                <a:gridCol w="2978944">
                  <a:extLst>
                    <a:ext uri="{9D8B030D-6E8A-4147-A177-3AD203B41FA5}">
                      <a16:colId xmlns:a16="http://schemas.microsoft.com/office/drawing/2014/main" val="4128922200"/>
                    </a:ext>
                  </a:extLst>
                </a:gridCol>
                <a:gridCol w="295275">
                  <a:extLst>
                    <a:ext uri="{9D8B030D-6E8A-4147-A177-3AD203B41FA5}">
                      <a16:colId xmlns:a16="http://schemas.microsoft.com/office/drawing/2014/main" val="3453783037"/>
                    </a:ext>
                  </a:extLst>
                </a:gridCol>
                <a:gridCol w="2970609">
                  <a:extLst>
                    <a:ext uri="{9D8B030D-6E8A-4147-A177-3AD203B41FA5}">
                      <a16:colId xmlns:a16="http://schemas.microsoft.com/office/drawing/2014/main" val="3713720815"/>
                    </a:ext>
                  </a:extLst>
                </a:gridCol>
              </a:tblGrid>
              <a:tr h="272654">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Price Management</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9525" cap="flat" cmpd="sng" algn="ctr">
                      <a:solidFill>
                        <a:schemeClr val="accent2"/>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CCCCFF"/>
                    </a:solidFill>
                  </a:tcPr>
                </a:tc>
                <a:tc hMerge="1">
                  <a:txBody>
                    <a:bodyPr/>
                    <a:lstStyle/>
                    <a:p>
                      <a:endParaRPr kumimoji="1" lang="ja-JP" altLang="en-US"/>
                    </a:p>
                  </a:txBody>
                  <a:tcPr/>
                </a:tc>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Reports Management</a:t>
                      </a:r>
                    </a:p>
                  </a:txBody>
                  <a:tcPr marL="54000" marR="54000" marT="27000" marB="27000" anchor="ctr" horzOverflow="overflow">
                    <a:lnL w="9525" cap="flat" cmpd="sng" algn="ctr">
                      <a:solidFill>
                        <a:schemeClr val="accent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CCCCFF"/>
                    </a:solidFill>
                  </a:tcPr>
                </a:tc>
                <a:tc hMerge="1">
                  <a:txBody>
                    <a:bodyPr/>
                    <a:lstStyle/>
                    <a:p>
                      <a:endParaRPr kumimoji="1" lang="ja-JP" altLang="en-US"/>
                    </a:p>
                  </a:txBody>
                  <a:tcPr/>
                </a:tc>
                <a:extLst>
                  <a:ext uri="{0D108BD9-81ED-4DB2-BD59-A6C34878D82A}">
                    <a16:rowId xmlns:a16="http://schemas.microsoft.com/office/drawing/2014/main" val="3382166851"/>
                  </a:ext>
                </a:extLst>
              </a:tr>
              <a:tr h="271463">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1</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Unit price inquiry and maintenance, upload</a:t>
                      </a:r>
                    </a:p>
                  </a:txBody>
                  <a:tcPr marL="54000" marR="54000" marT="27000" marB="27000" anchor="ctr" horzOverflow="overflow">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11</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Inventory balance</a:t>
                      </a:r>
                    </a:p>
                  </a:txBody>
                  <a:tcPr marL="54000" marR="54000" marT="27000" marB="27000" anchor="ctr" horzOverflow="overflow">
                    <a:lnL w="9525" cap="flat" cmpd="sng" algn="ctr">
                      <a:solidFill>
                        <a:schemeClr val="accent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137729360"/>
                  </a:ext>
                </a:extLst>
              </a:tr>
              <a:tr h="272654">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2</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Moving average cost calculation</a:t>
                      </a:r>
                    </a:p>
                  </a:txBody>
                  <a:tcPr marL="54000" marR="54000" marT="27000" marB="27000" anchor="ctr" horzOverflow="overflow">
                    <a:lnL w="12700" cap="flat" cmpd="sng" algn="ctr">
                      <a:noFill/>
                      <a:prstDash val="solid"/>
                      <a:round/>
                      <a:headEnd type="none" w="med" len="med"/>
                      <a:tailEnd type="none" w="med" len="med"/>
                    </a:lnL>
                    <a:lnR w="9525" cap="flat" cmpd="sng" algn="ctr">
                      <a:solidFill>
                        <a:schemeClr val="accent2"/>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12</a:t>
                      </a:r>
                    </a:p>
                  </a:txBody>
                  <a:tcPr marL="54000" marR="54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Material price variance</a:t>
                      </a:r>
                    </a:p>
                  </a:txBody>
                  <a:tcPr marL="54000" marR="54000" marT="27000" marB="27000" anchor="ctr" horzOverflow="overflow">
                    <a:lnL w="9525" cap="flat" cmpd="sng" algn="ctr">
                      <a:solidFill>
                        <a:schemeClr val="accent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78235627"/>
                  </a:ext>
                </a:extLst>
              </a:tr>
              <a:tr h="271463">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3</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Unit price rotation</a:t>
                      </a:r>
                    </a:p>
                  </a:txBody>
                  <a:tcPr marL="54000" marR="54000" marT="27000" marB="27000" anchor="ctr" horzOverflow="overflow">
                    <a:lnL w="12700" cap="flat" cmpd="sng" algn="ctr">
                      <a:no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13</a:t>
                      </a:r>
                    </a:p>
                  </a:txBody>
                  <a:tcPr marL="54000" marR="54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Inventory variance (EBS-INV vs. IA)</a:t>
                      </a:r>
                    </a:p>
                  </a:txBody>
                  <a:tcPr marL="54000" marR="54000" marT="27000" marB="27000" anchor="ctr" horzOverflow="overflow">
                    <a:lnL w="9525" cap="flat" cmpd="sng" algn="ctr">
                      <a:solidFill>
                        <a:schemeClr val="accent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97716513"/>
                  </a:ext>
                </a:extLst>
              </a:tr>
              <a:tr h="271463">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Transaction Management</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CCCCFF"/>
                    </a:solidFill>
                  </a:tcPr>
                </a:tc>
                <a:tc h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14</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Production output</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41524501"/>
                  </a:ext>
                </a:extLst>
              </a:tr>
              <a:tr h="271463">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4</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Transaction detail and summary creation</a:t>
                      </a:r>
                    </a:p>
                  </a:txBody>
                  <a:tcPr marL="54000" marR="54000" marT="27000" marB="27000" anchor="ctr" horzOverflow="overflow">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15</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Purchasing result</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33101828"/>
                  </a:ext>
                </a:extLst>
              </a:tr>
              <a:tr h="272654">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5</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Manual transaction registration and upload</a:t>
                      </a:r>
                    </a:p>
                  </a:txBody>
                  <a:tcPr marL="54000" marR="54000" marT="27000" marB="27000" anchor="ctr" horzOverflow="overflow">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16</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Manufacturing cost</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64167740"/>
                  </a:ext>
                </a:extLst>
              </a:tr>
              <a:tr h="271463">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6</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Transaction inquiry</a:t>
                      </a:r>
                    </a:p>
                  </a:txBody>
                  <a:tcPr marL="54000" marR="54000" marT="27000" marB="27000" anchor="ctr" horzOverflow="overflow">
                    <a:lnL w="12700" cap="flat" cmpd="sng" algn="ctr">
                      <a:no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17</a:t>
                      </a:r>
                    </a:p>
                  </a:txBody>
                  <a:tcPr marL="54000" marR="54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Material cost CR</a:t>
                      </a:r>
                    </a:p>
                  </a:txBody>
                  <a:tcPr marL="54000" marR="54000" marT="27000" marB="27000" anchor="ctr" horzOverflow="overflow">
                    <a:lnL w="9525" cap="flat" cmpd="sng" algn="ctr">
                      <a:solidFill>
                        <a:schemeClr val="accent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35240098"/>
                  </a:ext>
                </a:extLst>
              </a:tr>
              <a:tr h="272654">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7</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Transaction error inquiry and maintenance</a:t>
                      </a:r>
                    </a:p>
                  </a:txBody>
                  <a:tcPr marL="54000" marR="54000" marT="27000" marB="27000" anchor="ctr" horzOverflow="overflow">
                    <a:lnL w="12700" cap="flat" cmpd="sng" algn="ctr">
                      <a:no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18</a:t>
                      </a:r>
                    </a:p>
                  </a:txBody>
                  <a:tcPr marL="54000" marR="54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Material cost CR for each material category</a:t>
                      </a:r>
                    </a:p>
                  </a:txBody>
                  <a:tcPr marL="54000" marR="54000" marT="27000" marB="27000" anchor="ctr" horzOverflow="overflow">
                    <a:lnL w="9525" cap="flat" cmpd="sng" algn="ctr">
                      <a:solidFill>
                        <a:schemeClr val="accent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606087889"/>
                  </a:ext>
                </a:extLst>
              </a:tr>
              <a:tr h="271463">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8</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Inventory revaluation for TOV / IN-HOUSE price change</a:t>
                      </a:r>
                    </a:p>
                  </a:txBody>
                  <a:tcPr marL="54000" marR="54000" marT="27000" marB="27000" anchor="ctr" horzOverflow="overflow">
                    <a:lnL w="12700" cap="flat" cmpd="sng" algn="ctr">
                      <a:no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19</a:t>
                      </a:r>
                    </a:p>
                  </a:txBody>
                  <a:tcPr marL="54000" marR="54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Material cost detail for each model</a:t>
                      </a:r>
                    </a:p>
                  </a:txBody>
                  <a:tcPr marL="54000" marR="54000" marT="27000" marB="27000" anchor="ctr" horzOverflow="overflow">
                    <a:lnL w="9525" cap="flat" cmpd="sng" algn="ctr">
                      <a:solidFill>
                        <a:schemeClr val="accent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488678969"/>
                  </a:ext>
                </a:extLst>
              </a:tr>
              <a:tr h="272654">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9</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Inventory revaluation for material cost change</a:t>
                      </a:r>
                    </a:p>
                  </a:txBody>
                  <a:tcPr marL="54000" marR="54000" marT="27000" marB="27000" anchor="ctr" horzOverflow="overflow">
                    <a:lnL w="12700" cap="flat" cmpd="sng" algn="ctr">
                      <a:no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20</a:t>
                      </a:r>
                      <a:endPar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a:txBody>
                  <a:tcPr marL="54000" marR="54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Material cost summary for each model</a:t>
                      </a:r>
                    </a:p>
                  </a:txBody>
                  <a:tcPr marL="54000" marR="54000" marT="27000" marB="27000" anchor="ctr" horzOverflow="overflow">
                    <a:lnL w="9525" cap="flat" cmpd="sng" algn="ctr">
                      <a:solidFill>
                        <a:schemeClr val="accent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77574055"/>
                  </a:ext>
                </a:extLst>
              </a:tr>
              <a:tr h="240506">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10</a:t>
                      </a: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Transaction and account code conversation master</a:t>
                      </a:r>
                    </a:p>
                  </a:txBody>
                  <a:tcPr marL="54000" marR="54000" marT="27000" marB="27000" anchor="ctr" horzOverflow="overflow">
                    <a:lnL w="12700" cap="flat" cmpd="sng" algn="ctr">
                      <a:no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endParaRPr kumimoji="1" lang="ja-JP"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endParaRPr>
                    </a:p>
                  </a:txBody>
                  <a:tcPr marL="54000" marR="54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endParaRPr kumimoji="1" lang="ja-JP"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a:txBody>
                  <a:tcPr marL="54000" marR="54000" marT="27000" marB="27000" anchor="ctr" horzOverflow="overflow">
                    <a:lnL w="9525" cap="flat" cmpd="sng" algn="ctr">
                      <a:solidFill>
                        <a:schemeClr val="accent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8019569"/>
                  </a:ext>
                </a:extLst>
              </a:tr>
              <a:tr h="272654">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endParaRPr kumimoji="1" lang="ja-JP"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endParaRPr>
                    </a:p>
                  </a:txBody>
                  <a:tcPr marL="54000" marR="54000" marT="27000" marB="27000" anchor="ctr" horzOverflow="overflow">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endParaRPr kumimoji="1" lang="ja-JP"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endParaRPr>
                    </a:p>
                  </a:txBody>
                  <a:tcPr marL="54000" marR="54000" marT="27000" marB="27000" anchor="ctr" horzOverflow="overflow">
                    <a:lnL w="12700" cap="flat" cmpd="sng" algn="ctr">
                      <a:no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endParaRPr kumimoji="1" lang="ja-JP"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endParaRPr>
                    </a:p>
                  </a:txBody>
                  <a:tcPr marL="54000" marR="54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solidFill>
                      <a:srgbClr val="FFFF99"/>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endParaRPr kumimoji="1" lang="ja-JP"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a:txBody>
                  <a:tcPr marL="54000" marR="54000" marT="27000" marB="27000" anchor="ctr" horzOverflow="overflow">
                    <a:lnL w="9525" cap="flat" cmpd="sng" algn="ctr">
                      <a:solidFill>
                        <a:schemeClr val="accent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4435308"/>
                  </a:ext>
                </a:extLst>
              </a:tr>
            </a:tbl>
          </a:graphicData>
        </a:graphic>
      </p:graphicFrame>
    </p:spTree>
    <p:extLst>
      <p:ext uri="{BB962C8B-B14F-4D97-AF65-F5344CB8AC3E}">
        <p14:creationId xmlns:p14="http://schemas.microsoft.com/office/powerpoint/2010/main" val="169220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2"/>
          <p:cNvSpPr>
            <a:spLocks noGrp="1"/>
          </p:cNvSpPr>
          <p:nvPr>
            <p:ph type="title"/>
          </p:nvPr>
        </p:nvSpPr>
        <p:spPr>
          <a:xfrm>
            <a:off x="0" y="857250"/>
            <a:ext cx="9096555" cy="561874"/>
          </a:xfrm>
          <a:noFill/>
        </p:spPr>
        <p:txBody>
          <a:bodyPr wrap="square" lIns="468000" tIns="107980" rIns="431919" bIns="108000" rtlCol="0" anchor="ctr" anchorCtr="0">
            <a:noAutofit/>
          </a:bodyPr>
          <a:lstStyle/>
          <a:p>
            <a:r>
              <a:rPr lang="pt-BR" altLang="ja-JP" dirty="0"/>
              <a:t>Function Overview</a:t>
            </a:r>
            <a:endParaRPr lang="en-US" altLang="ja-JP" dirty="0"/>
          </a:p>
        </p:txBody>
      </p:sp>
      <p:sp>
        <p:nvSpPr>
          <p:cNvPr id="5" name="Rectangle 3">
            <a:extLst>
              <a:ext uri="{FF2B5EF4-FFF2-40B4-BE49-F238E27FC236}">
                <a16:creationId xmlns:a16="http://schemas.microsoft.com/office/drawing/2014/main" id="{6869E6CE-4B2E-CDDA-EC1A-DE047366928B}"/>
              </a:ext>
            </a:extLst>
          </p:cNvPr>
          <p:cNvSpPr txBox="1">
            <a:spLocks noChangeArrowheads="1"/>
          </p:cNvSpPr>
          <p:nvPr/>
        </p:nvSpPr>
        <p:spPr>
          <a:xfrm>
            <a:off x="285750" y="1484710"/>
            <a:ext cx="6286500" cy="332660"/>
          </a:xfrm>
          <a:prstGeom prst="rect">
            <a:avLst/>
          </a:prstGeom>
        </p:spPr>
        <p:txBody>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Tx/>
              <a:buNone/>
            </a:pPr>
            <a:r>
              <a:rPr lang="en-US" altLang="ja-JP" sz="1500" dirty="0"/>
              <a:t>Unit price category</a:t>
            </a:r>
          </a:p>
        </p:txBody>
      </p:sp>
      <p:sp>
        <p:nvSpPr>
          <p:cNvPr id="3" name="Rectangle 689">
            <a:extLst>
              <a:ext uri="{FF2B5EF4-FFF2-40B4-BE49-F238E27FC236}">
                <a16:creationId xmlns:a16="http://schemas.microsoft.com/office/drawing/2014/main" id="{1A00E026-B122-DBF8-778B-BBAAAFC12365}"/>
              </a:ext>
            </a:extLst>
          </p:cNvPr>
          <p:cNvSpPr>
            <a:spLocks noChangeArrowheads="1"/>
          </p:cNvSpPr>
          <p:nvPr/>
        </p:nvSpPr>
        <p:spPr bwMode="auto">
          <a:xfrm>
            <a:off x="3760636" y="4409379"/>
            <a:ext cx="3239690" cy="1484710"/>
          </a:xfrm>
          <a:prstGeom prst="rect">
            <a:avLst/>
          </a:prstGeom>
          <a:solidFill>
            <a:schemeClr val="bg1"/>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ja-JP" altLang="en-US" sz="1350"/>
          </a:p>
        </p:txBody>
      </p:sp>
      <p:sp>
        <p:nvSpPr>
          <p:cNvPr id="4" name="Rectangle 688">
            <a:extLst>
              <a:ext uri="{FF2B5EF4-FFF2-40B4-BE49-F238E27FC236}">
                <a16:creationId xmlns:a16="http://schemas.microsoft.com/office/drawing/2014/main" id="{8F74A51D-8B90-A5FB-1ABC-986BD0684317}"/>
              </a:ext>
            </a:extLst>
          </p:cNvPr>
          <p:cNvSpPr>
            <a:spLocks noChangeArrowheads="1"/>
          </p:cNvSpPr>
          <p:nvPr/>
        </p:nvSpPr>
        <p:spPr bwMode="auto">
          <a:xfrm>
            <a:off x="385213" y="4409379"/>
            <a:ext cx="3274219" cy="1484710"/>
          </a:xfrm>
          <a:prstGeom prst="rect">
            <a:avLst/>
          </a:prstGeom>
          <a:solidFill>
            <a:schemeClr val="bg1"/>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ja-JP" altLang="en-US" sz="1350"/>
          </a:p>
        </p:txBody>
      </p:sp>
      <p:graphicFrame>
        <p:nvGraphicFramePr>
          <p:cNvPr id="9" name="Group 1333">
            <a:extLst>
              <a:ext uri="{FF2B5EF4-FFF2-40B4-BE49-F238E27FC236}">
                <a16:creationId xmlns:a16="http://schemas.microsoft.com/office/drawing/2014/main" id="{03FE0FE5-CEAA-E39A-B553-FE9F966B3122}"/>
              </a:ext>
            </a:extLst>
          </p:cNvPr>
          <p:cNvGraphicFramePr>
            <a:graphicFrameLocks/>
          </p:cNvGraphicFramePr>
          <p:nvPr>
            <p:extLst>
              <p:ext uri="{D42A27DB-BD31-4B8C-83A1-F6EECF244321}">
                <p14:modId xmlns:p14="http://schemas.microsoft.com/office/powerpoint/2010/main" val="2368833673"/>
              </p:ext>
            </p:extLst>
          </p:nvPr>
        </p:nvGraphicFramePr>
        <p:xfrm>
          <a:off x="419741" y="1787913"/>
          <a:ext cx="6615113" cy="2587950"/>
        </p:xfrm>
        <a:graphic>
          <a:graphicData uri="http://schemas.openxmlformats.org/drawingml/2006/table">
            <a:tbl>
              <a:tblPr/>
              <a:tblGrid>
                <a:gridCol w="877491">
                  <a:extLst>
                    <a:ext uri="{9D8B030D-6E8A-4147-A177-3AD203B41FA5}">
                      <a16:colId xmlns:a16="http://schemas.microsoft.com/office/drawing/2014/main" val="3269570444"/>
                    </a:ext>
                  </a:extLst>
                </a:gridCol>
                <a:gridCol w="1721644">
                  <a:extLst>
                    <a:ext uri="{9D8B030D-6E8A-4147-A177-3AD203B41FA5}">
                      <a16:colId xmlns:a16="http://schemas.microsoft.com/office/drawing/2014/main" val="3675283837"/>
                    </a:ext>
                  </a:extLst>
                </a:gridCol>
                <a:gridCol w="640556">
                  <a:extLst>
                    <a:ext uri="{9D8B030D-6E8A-4147-A177-3AD203B41FA5}">
                      <a16:colId xmlns:a16="http://schemas.microsoft.com/office/drawing/2014/main" val="744677462"/>
                    </a:ext>
                  </a:extLst>
                </a:gridCol>
                <a:gridCol w="1519238">
                  <a:extLst>
                    <a:ext uri="{9D8B030D-6E8A-4147-A177-3AD203B41FA5}">
                      <a16:colId xmlns:a16="http://schemas.microsoft.com/office/drawing/2014/main" val="2299830545"/>
                    </a:ext>
                  </a:extLst>
                </a:gridCol>
                <a:gridCol w="607219">
                  <a:extLst>
                    <a:ext uri="{9D8B030D-6E8A-4147-A177-3AD203B41FA5}">
                      <a16:colId xmlns:a16="http://schemas.microsoft.com/office/drawing/2014/main" val="3511023635"/>
                    </a:ext>
                  </a:extLst>
                </a:gridCol>
                <a:gridCol w="608409">
                  <a:extLst>
                    <a:ext uri="{9D8B030D-6E8A-4147-A177-3AD203B41FA5}">
                      <a16:colId xmlns:a16="http://schemas.microsoft.com/office/drawing/2014/main" val="4066898581"/>
                    </a:ext>
                  </a:extLst>
                </a:gridCol>
                <a:gridCol w="640556">
                  <a:extLst>
                    <a:ext uri="{9D8B030D-6E8A-4147-A177-3AD203B41FA5}">
                      <a16:colId xmlns:a16="http://schemas.microsoft.com/office/drawing/2014/main" val="2200958863"/>
                    </a:ext>
                  </a:extLst>
                </a:gridCol>
              </a:tblGrid>
              <a:tr h="305460">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Price Name</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CCCC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Purpose of Use</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CCCCFF"/>
                    </a:solidFill>
                  </a:tcPr>
                </a:tc>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Price Type</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CCCCFF"/>
                    </a:solidFill>
                  </a:tcPr>
                </a:tc>
                <a:tc h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Method of Update</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CCCC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Frequency of Update</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CCCC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Apply to</a:t>
                      </a:r>
                      <a:b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b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DEFAULT</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2132665612"/>
                  </a:ext>
                </a:extLst>
              </a:tr>
              <a:tr h="179730">
                <a:tc row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Moving Average Cost</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row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Material inventory valuation</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DMAC</a:t>
                      </a:r>
                    </a:p>
                  </a:txBody>
                  <a:tcPr marL="27000" marR="27000" marT="27000" marB="27000" anchor="ctr" horzOverflow="overflow">
                    <a:lnL w="9525" cap="flat" cmpd="sng" algn="ctr">
                      <a:solidFill>
                        <a:schemeClr val="accent2"/>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Daily MAC (Tentative)</a:t>
                      </a:r>
                    </a:p>
                  </a:txBody>
                  <a:tcPr marL="27000" marR="27000" marT="27000" marB="27000" anchor="ctr" horzOverflow="overflow">
                    <a:lnL>
                      <a:noFill/>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9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Auto</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Everyday</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9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Auto(Direct)</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050844"/>
                  </a:ext>
                </a:extLst>
              </a:tr>
              <a:tr h="179730">
                <a:tc vMerge="1">
                  <a:txBody>
                    <a:bodyPr/>
                    <a:lstStyle/>
                    <a:p>
                      <a:endParaRPr kumimoji="1" lang="ja-JP" altLang="en-US"/>
                    </a:p>
                  </a:txBody>
                  <a:tcPr/>
                </a:tc>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MAC</a:t>
                      </a:r>
                    </a:p>
                  </a:txBody>
                  <a:tcPr marL="27000" marR="27000" marT="27000" marB="27000" anchor="ctr" horzOverflow="overflow">
                    <a:lnL w="9525" cap="flat" cmpd="sng" algn="ctr">
                      <a:solidFill>
                        <a:schemeClr val="accent2"/>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Monthly MAC (Final)</a:t>
                      </a:r>
                    </a:p>
                  </a:txBody>
                  <a:tcPr marL="27000" marR="27000" marT="27000" marB="27000" anchor="ctr" horzOverflow="overflow">
                    <a:lnL>
                      <a:noFill/>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9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Auto</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Monthly</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9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Auto(Direct)</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7298338"/>
                  </a:ext>
                </a:extLst>
              </a:tr>
              <a:tr h="179730">
                <a:tc rowSpan="4">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Estimated Material Price</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rowSpan="4">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Material cost comparison</a:t>
                      </a:r>
                      <a:b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b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(Budget vs. Actual)</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EMP-C1</a:t>
                      </a:r>
                    </a:p>
                  </a:txBody>
                  <a:tcPr marL="27000" marR="27000" marT="27000" marB="27000" anchor="ctr" horzOverflow="overflow">
                    <a:lnL w="9525" cap="flat" cmpd="sng" algn="ctr">
                      <a:solidFill>
                        <a:schemeClr val="accent2"/>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First half of current FY</a:t>
                      </a:r>
                    </a:p>
                  </a:txBody>
                  <a:tcPr marL="27000" marR="27000" marT="27000" marB="27000" anchor="ctr" horzOverflow="overflow">
                    <a:lnL>
                      <a:noFill/>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rowSpan="4">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9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Manual</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rowSpan="4">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Quarterly</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rowSpan="4">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9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Auto</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2069843"/>
                  </a:ext>
                </a:extLst>
              </a:tr>
              <a:tr h="179730">
                <a:tc vMerge="1">
                  <a:txBody>
                    <a:bodyPr/>
                    <a:lstStyle/>
                    <a:p>
                      <a:endParaRPr kumimoji="1" lang="ja-JP" altLang="en-US"/>
                    </a:p>
                  </a:txBody>
                  <a:tcPr/>
                </a:tc>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EMP-C2</a:t>
                      </a:r>
                    </a:p>
                  </a:txBody>
                  <a:tcPr marL="27000" marR="27000" marT="27000" marB="27000" anchor="ctr" horzOverflow="overflow">
                    <a:lnL w="9525" cap="flat" cmpd="sng" algn="ctr">
                      <a:solidFill>
                        <a:schemeClr val="accent2"/>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Second half of current FY</a:t>
                      </a:r>
                    </a:p>
                  </a:txBody>
                  <a:tcPr marL="27000" marR="27000" marT="27000" marB="27000" anchor="ctr" horzOverflow="overflow">
                    <a:lnL>
                      <a:noFill/>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240695423"/>
                  </a:ext>
                </a:extLst>
              </a:tr>
              <a:tr h="179730">
                <a:tc vMerge="1">
                  <a:txBody>
                    <a:bodyPr/>
                    <a:lstStyle/>
                    <a:p>
                      <a:endParaRPr kumimoji="1" lang="ja-JP" altLang="en-US"/>
                    </a:p>
                  </a:txBody>
                  <a:tcPr/>
                </a:tc>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EMP-N1</a:t>
                      </a:r>
                    </a:p>
                  </a:txBody>
                  <a:tcPr marL="27000" marR="27000" marT="27000" marB="27000" anchor="ctr" horzOverflow="overflow">
                    <a:lnL w="9525" cap="flat" cmpd="sng" algn="ctr">
                      <a:solidFill>
                        <a:schemeClr val="accent2"/>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First half of next FY</a:t>
                      </a:r>
                    </a:p>
                  </a:txBody>
                  <a:tcPr marL="27000" marR="27000" marT="27000" marB="27000" anchor="ctr" horzOverflow="overflow">
                    <a:lnL>
                      <a:noFill/>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408106343"/>
                  </a:ext>
                </a:extLst>
              </a:tr>
              <a:tr h="179730">
                <a:tc vMerge="1">
                  <a:txBody>
                    <a:bodyPr/>
                    <a:lstStyle/>
                    <a:p>
                      <a:endParaRPr kumimoji="1" lang="ja-JP" altLang="en-US"/>
                    </a:p>
                  </a:txBody>
                  <a:tcPr/>
                </a:tc>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EMP-N2</a:t>
                      </a:r>
                    </a:p>
                  </a:txBody>
                  <a:tcPr marL="27000" marR="27000" marT="27000" marB="27000" anchor="ctr" horzOverflow="overflow">
                    <a:lnL w="9525" cap="flat" cmpd="sng" algn="ctr">
                      <a:solidFill>
                        <a:schemeClr val="accent2"/>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Second half of next FY</a:t>
                      </a:r>
                    </a:p>
                  </a:txBody>
                  <a:tcPr marL="27000" marR="27000" marT="27000" marB="27000" anchor="ctr" horzOverflow="overflow">
                    <a:lnL>
                      <a:noFill/>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4025174214"/>
                  </a:ext>
                </a:extLst>
              </a:tr>
              <a:tr h="179730">
                <a:tc rowSpan="4">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Turn Out Value</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rowSpan="4">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Inventory valuation and production output for finish goods and semi-finish goods</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TOV-C1</a:t>
                      </a:r>
                    </a:p>
                  </a:txBody>
                  <a:tcPr marL="27000" marR="27000" marT="27000" marB="27000" anchor="ctr" horzOverflow="overflow">
                    <a:lnL w="9525" cap="flat" cmpd="sng" algn="ctr">
                      <a:solidFill>
                        <a:schemeClr val="accent2"/>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First half of current FY</a:t>
                      </a:r>
                    </a:p>
                  </a:txBody>
                  <a:tcPr marL="27000" marR="27000" marT="27000" marB="27000" anchor="ctr" horzOverflow="overflow">
                    <a:lnL>
                      <a:noFill/>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rowSpan="4">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Manual</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rowSpan="4">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Quarterly</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rowSpan="4">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9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Auto</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6905393"/>
                  </a:ext>
                </a:extLst>
              </a:tr>
              <a:tr h="179730">
                <a:tc vMerge="1">
                  <a:txBody>
                    <a:bodyPr/>
                    <a:lstStyle/>
                    <a:p>
                      <a:endParaRPr kumimoji="1" lang="ja-JP" altLang="en-US"/>
                    </a:p>
                  </a:txBody>
                  <a:tcPr/>
                </a:tc>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TOV-C2</a:t>
                      </a:r>
                    </a:p>
                  </a:txBody>
                  <a:tcPr marL="27000" marR="27000" marT="27000" marB="27000" anchor="ctr" horzOverflow="overflow">
                    <a:lnL w="9525" cap="flat" cmpd="sng" algn="ctr">
                      <a:solidFill>
                        <a:schemeClr val="accent2"/>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Second half of current FY</a:t>
                      </a:r>
                    </a:p>
                  </a:txBody>
                  <a:tcPr marL="27000" marR="27000" marT="27000" marB="27000" anchor="ctr" horzOverflow="overflow">
                    <a:lnL>
                      <a:noFill/>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322593005"/>
                  </a:ext>
                </a:extLst>
              </a:tr>
              <a:tr h="179730">
                <a:tc vMerge="1">
                  <a:txBody>
                    <a:bodyPr/>
                    <a:lstStyle/>
                    <a:p>
                      <a:endParaRPr kumimoji="1" lang="ja-JP" altLang="en-US"/>
                    </a:p>
                  </a:txBody>
                  <a:tcPr/>
                </a:tc>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TOV-N1</a:t>
                      </a:r>
                    </a:p>
                  </a:txBody>
                  <a:tcPr marL="27000" marR="27000" marT="27000" marB="27000" anchor="ctr" horzOverflow="overflow">
                    <a:lnL w="9525" cap="flat" cmpd="sng" algn="ctr">
                      <a:solidFill>
                        <a:schemeClr val="accent2"/>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First half of next FY</a:t>
                      </a:r>
                    </a:p>
                  </a:txBody>
                  <a:tcPr marL="27000" marR="27000" marT="27000" marB="27000" anchor="ctr" horzOverflow="overflow">
                    <a:lnL>
                      <a:noFill/>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823434598"/>
                  </a:ext>
                </a:extLst>
              </a:tr>
              <a:tr h="179730">
                <a:tc vMerge="1">
                  <a:txBody>
                    <a:bodyPr/>
                    <a:lstStyle/>
                    <a:p>
                      <a:endParaRPr kumimoji="1" lang="ja-JP" altLang="en-US"/>
                    </a:p>
                  </a:txBody>
                  <a:tcPr/>
                </a:tc>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TOV-N2</a:t>
                      </a:r>
                    </a:p>
                  </a:txBody>
                  <a:tcPr marL="27000" marR="27000" marT="27000" marB="27000" anchor="ctr" horzOverflow="overflow">
                    <a:lnL w="9525" cap="flat" cmpd="sng" algn="ctr">
                      <a:solidFill>
                        <a:schemeClr val="accent2"/>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Second half of next FY</a:t>
                      </a:r>
                    </a:p>
                  </a:txBody>
                  <a:tcPr marL="27000" marR="27000" marT="27000" marB="27000" anchor="ctr" horzOverflow="overflow">
                    <a:lnL>
                      <a:noFill/>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31398334"/>
                  </a:ext>
                </a:extLst>
              </a:tr>
              <a:tr h="305460">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In-House Price</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Semi-finish goods inventory valuation</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IN-HOUSE</a:t>
                      </a:r>
                    </a:p>
                  </a:txBody>
                  <a:tcPr marL="27000" marR="27000" marT="27000" marB="27000" anchor="ctr" horzOverflow="overflow">
                    <a:lnL w="9525" cap="flat" cmpd="sng" algn="ctr">
                      <a:solidFill>
                        <a:schemeClr val="accent2"/>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endParaRPr kumimoji="1" lang="ja-JP"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endParaRPr>
                    </a:p>
                  </a:txBody>
                  <a:tcPr marL="27000" marR="27000" marT="27000" marB="27000" anchor="ctr" horzOverflow="overflow">
                    <a:lnL>
                      <a:noFill/>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Manual</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Quarterly</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Auto</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2018980"/>
                  </a:ext>
                </a:extLst>
              </a:tr>
              <a:tr h="179730">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Cost Unit Price</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Transaction, Reports, </a:t>
                      </a:r>
                      <a:r>
                        <a:rPr kumimoji="1" lang="en-US" altLang="ja-JP" sz="800" b="0" i="0" u="none" strike="noStrike" cap="none" normalizeH="0" baseline="0" dirty="0" err="1">
                          <a:ln>
                            <a:noFill/>
                          </a:ln>
                          <a:solidFill>
                            <a:schemeClr val="tx1"/>
                          </a:solidFill>
                          <a:effectLst/>
                          <a:latin typeface="Arial" panose="020B0604020202020204" pitchFamily="34" charset="0"/>
                          <a:ea typeface="ＭＳ Ｐゴシック" panose="020B0600070205080204" pitchFamily="50" charset="-128"/>
                        </a:rPr>
                        <a:t>Jounalization</a:t>
                      </a:r>
                      <a:endParaRPr kumimoji="1" lang="en-US" altLang="ja-JP" sz="8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DEFAULT</a:t>
                      </a:r>
                    </a:p>
                  </a:txBody>
                  <a:tcPr marL="27000" marR="27000" marT="27000" marB="27000" anchor="ctr" horzOverflow="overflow">
                    <a:lnL w="9525" cap="flat" cmpd="sng" algn="ctr">
                      <a:solidFill>
                        <a:schemeClr val="accent2"/>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endParaRPr kumimoji="1" lang="ja-JP"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endParaRPr>
                    </a:p>
                  </a:txBody>
                  <a:tcPr marL="27000" marR="27000" marT="27000" marB="27000" anchor="ctr" horzOverflow="overflow">
                    <a:lnL>
                      <a:noFill/>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Auto</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As needed</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9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a:t>
                      </a:r>
                    </a:p>
                  </a:txBody>
                  <a:tcPr marL="27000" marR="27000" marT="27000" marB="2700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3713041"/>
                  </a:ext>
                </a:extLst>
              </a:tr>
            </a:tbl>
          </a:graphicData>
        </a:graphic>
      </p:graphicFrame>
      <p:sp>
        <p:nvSpPr>
          <p:cNvPr id="10" name="AutoShape 624">
            <a:extLst>
              <a:ext uri="{FF2B5EF4-FFF2-40B4-BE49-F238E27FC236}">
                <a16:creationId xmlns:a16="http://schemas.microsoft.com/office/drawing/2014/main" id="{E415AC1E-C8D5-33EE-330F-610961E4105F}"/>
              </a:ext>
            </a:extLst>
          </p:cNvPr>
          <p:cNvSpPr>
            <a:spLocks noChangeArrowheads="1"/>
          </p:cNvSpPr>
          <p:nvPr/>
        </p:nvSpPr>
        <p:spPr bwMode="auto">
          <a:xfrm>
            <a:off x="1162692" y="5329733"/>
            <a:ext cx="912019" cy="506015"/>
          </a:xfrm>
          <a:prstGeom prst="can">
            <a:avLst>
              <a:gd name="adj" fmla="val 40782"/>
            </a:avLst>
          </a:prstGeom>
          <a:solidFill>
            <a:srgbClr val="EFE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EMP-Cx</a:t>
            </a:r>
          </a:p>
        </p:txBody>
      </p:sp>
      <p:sp>
        <p:nvSpPr>
          <p:cNvPr id="11" name="Text Box 626">
            <a:extLst>
              <a:ext uri="{FF2B5EF4-FFF2-40B4-BE49-F238E27FC236}">
                <a16:creationId xmlns:a16="http://schemas.microsoft.com/office/drawing/2014/main" id="{78AA9017-F686-16A0-E7F4-23D6531A6479}"/>
              </a:ext>
            </a:extLst>
          </p:cNvPr>
          <p:cNvSpPr txBox="1">
            <a:spLocks noChangeArrowheads="1"/>
          </p:cNvSpPr>
          <p:nvPr/>
        </p:nvSpPr>
        <p:spPr bwMode="auto">
          <a:xfrm>
            <a:off x="1194838" y="4792761"/>
            <a:ext cx="675085"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a:latin typeface="Arial" panose="020B0604020202020204" pitchFamily="34" charset="0"/>
              </a:rPr>
              <a:t>DMAC</a:t>
            </a:r>
          </a:p>
        </p:txBody>
      </p:sp>
      <p:sp>
        <p:nvSpPr>
          <p:cNvPr id="12" name="Text Box 641">
            <a:extLst>
              <a:ext uri="{FF2B5EF4-FFF2-40B4-BE49-F238E27FC236}">
                <a16:creationId xmlns:a16="http://schemas.microsoft.com/office/drawing/2014/main" id="{CECA4E82-CEB7-C96B-6C3E-43D1CA553E8E}"/>
              </a:ext>
            </a:extLst>
          </p:cNvPr>
          <p:cNvSpPr txBox="1">
            <a:spLocks noChangeArrowheads="1"/>
          </p:cNvSpPr>
          <p:nvPr/>
        </p:nvSpPr>
        <p:spPr bwMode="auto">
          <a:xfrm>
            <a:off x="1194838" y="5129708"/>
            <a:ext cx="675085"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a:latin typeface="Arial" panose="020B0604020202020204" pitchFamily="34" charset="0"/>
              </a:rPr>
              <a:t>MAC</a:t>
            </a:r>
          </a:p>
        </p:txBody>
      </p:sp>
      <p:sp>
        <p:nvSpPr>
          <p:cNvPr id="13" name="Line 644">
            <a:extLst>
              <a:ext uri="{FF2B5EF4-FFF2-40B4-BE49-F238E27FC236}">
                <a16:creationId xmlns:a16="http://schemas.microsoft.com/office/drawing/2014/main" id="{BA067363-DC7E-376E-A0E3-81CBF5F79222}"/>
              </a:ext>
            </a:extLst>
          </p:cNvPr>
          <p:cNvSpPr>
            <a:spLocks noChangeShapeType="1"/>
          </p:cNvSpPr>
          <p:nvPr/>
        </p:nvSpPr>
        <p:spPr bwMode="auto">
          <a:xfrm>
            <a:off x="2074710" y="5590479"/>
            <a:ext cx="539353" cy="0"/>
          </a:xfrm>
          <a:prstGeom prst="line">
            <a:avLst/>
          </a:prstGeom>
          <a:noFill/>
          <a:ln w="9525">
            <a:solidFill>
              <a:srgbClr val="808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350"/>
          </a:p>
        </p:txBody>
      </p:sp>
      <p:sp>
        <p:nvSpPr>
          <p:cNvPr id="14" name="Line 645">
            <a:extLst>
              <a:ext uri="{FF2B5EF4-FFF2-40B4-BE49-F238E27FC236}">
                <a16:creationId xmlns:a16="http://schemas.microsoft.com/office/drawing/2014/main" id="{2080E3F0-716C-E945-7031-BED180451F2E}"/>
              </a:ext>
            </a:extLst>
          </p:cNvPr>
          <p:cNvSpPr>
            <a:spLocks noChangeShapeType="1"/>
          </p:cNvSpPr>
          <p:nvPr/>
        </p:nvSpPr>
        <p:spPr bwMode="auto">
          <a:xfrm flipV="1">
            <a:off x="1771100" y="5217814"/>
            <a:ext cx="842963" cy="0"/>
          </a:xfrm>
          <a:prstGeom prst="line">
            <a:avLst/>
          </a:prstGeom>
          <a:noFill/>
          <a:ln w="9525">
            <a:solidFill>
              <a:srgbClr val="808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350"/>
          </a:p>
        </p:txBody>
      </p:sp>
      <p:sp>
        <p:nvSpPr>
          <p:cNvPr id="15" name="Line 646">
            <a:extLst>
              <a:ext uri="{FF2B5EF4-FFF2-40B4-BE49-F238E27FC236}">
                <a16:creationId xmlns:a16="http://schemas.microsoft.com/office/drawing/2014/main" id="{D993FBCA-DC23-BDC0-830F-BE23BFDBA57C}"/>
              </a:ext>
            </a:extLst>
          </p:cNvPr>
          <p:cNvSpPr>
            <a:spLocks noChangeShapeType="1"/>
          </p:cNvSpPr>
          <p:nvPr/>
        </p:nvSpPr>
        <p:spPr bwMode="auto">
          <a:xfrm>
            <a:off x="1771100" y="4880867"/>
            <a:ext cx="842963" cy="0"/>
          </a:xfrm>
          <a:prstGeom prst="line">
            <a:avLst/>
          </a:prstGeom>
          <a:noFill/>
          <a:ln w="9525">
            <a:solidFill>
              <a:srgbClr val="808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350"/>
          </a:p>
        </p:txBody>
      </p:sp>
      <p:sp>
        <p:nvSpPr>
          <p:cNvPr id="16" name="Text Box 656">
            <a:extLst>
              <a:ext uri="{FF2B5EF4-FFF2-40B4-BE49-F238E27FC236}">
                <a16:creationId xmlns:a16="http://schemas.microsoft.com/office/drawing/2014/main" id="{074FDB3C-C4E5-BA8F-57D9-5243E154BCE5}"/>
              </a:ext>
            </a:extLst>
          </p:cNvPr>
          <p:cNvSpPr txBox="1">
            <a:spLocks noChangeArrowheads="1"/>
          </p:cNvSpPr>
          <p:nvPr/>
        </p:nvSpPr>
        <p:spPr bwMode="auto">
          <a:xfrm>
            <a:off x="1972316" y="5433317"/>
            <a:ext cx="742950"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a:latin typeface="Arial" panose="020B0604020202020204" pitchFamily="34" charset="0"/>
              </a:rPr>
              <a:t>Auto</a:t>
            </a:r>
          </a:p>
        </p:txBody>
      </p:sp>
      <p:sp>
        <p:nvSpPr>
          <p:cNvPr id="17" name="Text Box 657">
            <a:extLst>
              <a:ext uri="{FF2B5EF4-FFF2-40B4-BE49-F238E27FC236}">
                <a16:creationId xmlns:a16="http://schemas.microsoft.com/office/drawing/2014/main" id="{81CD28E3-9ABA-BE7B-928C-C0EB760D900D}"/>
              </a:ext>
            </a:extLst>
          </p:cNvPr>
          <p:cNvSpPr txBox="1">
            <a:spLocks noChangeArrowheads="1"/>
          </p:cNvSpPr>
          <p:nvPr/>
        </p:nvSpPr>
        <p:spPr bwMode="auto">
          <a:xfrm>
            <a:off x="1836585" y="5063033"/>
            <a:ext cx="777478"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a:latin typeface="Arial" panose="020B0604020202020204" pitchFamily="34" charset="0"/>
              </a:rPr>
              <a:t>Auto (Direct)</a:t>
            </a:r>
          </a:p>
        </p:txBody>
      </p:sp>
      <p:sp>
        <p:nvSpPr>
          <p:cNvPr id="18" name="Text Box 658">
            <a:extLst>
              <a:ext uri="{FF2B5EF4-FFF2-40B4-BE49-F238E27FC236}">
                <a16:creationId xmlns:a16="http://schemas.microsoft.com/office/drawing/2014/main" id="{8EC583E8-53C0-A750-5E17-FC98F792C58F}"/>
              </a:ext>
            </a:extLst>
          </p:cNvPr>
          <p:cNvSpPr txBox="1">
            <a:spLocks noChangeArrowheads="1"/>
          </p:cNvSpPr>
          <p:nvPr/>
        </p:nvSpPr>
        <p:spPr bwMode="auto">
          <a:xfrm>
            <a:off x="1836585" y="4724896"/>
            <a:ext cx="777478"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a:latin typeface="Arial" panose="020B0604020202020204" pitchFamily="34" charset="0"/>
              </a:rPr>
              <a:t>Auto (Direct)</a:t>
            </a:r>
          </a:p>
        </p:txBody>
      </p:sp>
      <p:sp>
        <p:nvSpPr>
          <p:cNvPr id="19" name="AutoShape 660">
            <a:extLst>
              <a:ext uri="{FF2B5EF4-FFF2-40B4-BE49-F238E27FC236}">
                <a16:creationId xmlns:a16="http://schemas.microsoft.com/office/drawing/2014/main" id="{16E7DBDE-3564-97BF-6CA8-14866222CFB6}"/>
              </a:ext>
            </a:extLst>
          </p:cNvPr>
          <p:cNvSpPr>
            <a:spLocks noChangeArrowheads="1"/>
          </p:cNvSpPr>
          <p:nvPr/>
        </p:nvSpPr>
        <p:spPr bwMode="auto">
          <a:xfrm>
            <a:off x="2612873" y="4611785"/>
            <a:ext cx="912019" cy="1181100"/>
          </a:xfrm>
          <a:prstGeom prst="can">
            <a:avLst>
              <a:gd name="adj" fmla="val 27154"/>
            </a:avLst>
          </a:prstGeom>
          <a:solidFill>
            <a:srgbClr val="FFE7F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DEFAULT</a:t>
            </a:r>
          </a:p>
        </p:txBody>
      </p:sp>
      <p:sp>
        <p:nvSpPr>
          <p:cNvPr id="20" name="Line 661">
            <a:extLst>
              <a:ext uri="{FF2B5EF4-FFF2-40B4-BE49-F238E27FC236}">
                <a16:creationId xmlns:a16="http://schemas.microsoft.com/office/drawing/2014/main" id="{4110D708-E2E7-F889-E21C-A3C656AA09DF}"/>
              </a:ext>
            </a:extLst>
          </p:cNvPr>
          <p:cNvSpPr>
            <a:spLocks noChangeShapeType="1"/>
          </p:cNvSpPr>
          <p:nvPr/>
        </p:nvSpPr>
        <p:spPr bwMode="auto">
          <a:xfrm>
            <a:off x="453079" y="5590479"/>
            <a:ext cx="709613" cy="0"/>
          </a:xfrm>
          <a:prstGeom prst="line">
            <a:avLst/>
          </a:prstGeom>
          <a:noFill/>
          <a:ln w="9525">
            <a:solidFill>
              <a:srgbClr val="808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350"/>
          </a:p>
        </p:txBody>
      </p:sp>
      <p:sp>
        <p:nvSpPr>
          <p:cNvPr id="21" name="Text Box 662">
            <a:extLst>
              <a:ext uri="{FF2B5EF4-FFF2-40B4-BE49-F238E27FC236}">
                <a16:creationId xmlns:a16="http://schemas.microsoft.com/office/drawing/2014/main" id="{084CCE0F-D2A6-B051-0FEC-6F87CD2CE122}"/>
              </a:ext>
            </a:extLst>
          </p:cNvPr>
          <p:cNvSpPr txBox="1">
            <a:spLocks noChangeArrowheads="1"/>
          </p:cNvSpPr>
          <p:nvPr/>
        </p:nvSpPr>
        <p:spPr bwMode="auto">
          <a:xfrm>
            <a:off x="419741" y="5421411"/>
            <a:ext cx="742950"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a:latin typeface="Arial" panose="020B0604020202020204" pitchFamily="34" charset="0"/>
              </a:rPr>
              <a:t>Auto</a:t>
            </a:r>
          </a:p>
        </p:txBody>
      </p:sp>
      <p:sp>
        <p:nvSpPr>
          <p:cNvPr id="22" name="Text Box 663">
            <a:extLst>
              <a:ext uri="{FF2B5EF4-FFF2-40B4-BE49-F238E27FC236}">
                <a16:creationId xmlns:a16="http://schemas.microsoft.com/office/drawing/2014/main" id="{AE075983-28BA-96F5-D534-2EE230940028}"/>
              </a:ext>
            </a:extLst>
          </p:cNvPr>
          <p:cNvSpPr txBox="1">
            <a:spLocks noChangeArrowheads="1"/>
          </p:cNvSpPr>
          <p:nvPr/>
        </p:nvSpPr>
        <p:spPr bwMode="auto">
          <a:xfrm>
            <a:off x="2614063" y="4678461"/>
            <a:ext cx="877491"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a:latin typeface="Arial" panose="020B0604020202020204" pitchFamily="34" charset="0"/>
              </a:rPr>
              <a:t>Price Master</a:t>
            </a:r>
          </a:p>
        </p:txBody>
      </p:sp>
      <p:sp>
        <p:nvSpPr>
          <p:cNvPr id="23" name="Text Box 664">
            <a:extLst>
              <a:ext uri="{FF2B5EF4-FFF2-40B4-BE49-F238E27FC236}">
                <a16:creationId xmlns:a16="http://schemas.microsoft.com/office/drawing/2014/main" id="{502FBDBC-BFFE-1918-577A-620524D7048A}"/>
              </a:ext>
            </a:extLst>
          </p:cNvPr>
          <p:cNvSpPr txBox="1">
            <a:spLocks noChangeArrowheads="1"/>
          </p:cNvSpPr>
          <p:nvPr/>
        </p:nvSpPr>
        <p:spPr bwMode="auto">
          <a:xfrm>
            <a:off x="1196029" y="5364261"/>
            <a:ext cx="877490"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a:latin typeface="Arial" panose="020B0604020202020204" pitchFamily="34" charset="0"/>
              </a:rPr>
              <a:t>Price Master</a:t>
            </a:r>
          </a:p>
        </p:txBody>
      </p:sp>
      <p:sp>
        <p:nvSpPr>
          <p:cNvPr id="24" name="AutoShape 665">
            <a:extLst>
              <a:ext uri="{FF2B5EF4-FFF2-40B4-BE49-F238E27FC236}">
                <a16:creationId xmlns:a16="http://schemas.microsoft.com/office/drawing/2014/main" id="{A24FC4C9-2A6D-F6C6-E6FB-25EB889361CB}"/>
              </a:ext>
            </a:extLst>
          </p:cNvPr>
          <p:cNvSpPr>
            <a:spLocks noChangeArrowheads="1"/>
          </p:cNvSpPr>
          <p:nvPr/>
        </p:nvSpPr>
        <p:spPr bwMode="auto">
          <a:xfrm>
            <a:off x="4536923" y="5329733"/>
            <a:ext cx="912019" cy="506015"/>
          </a:xfrm>
          <a:prstGeom prst="can">
            <a:avLst>
              <a:gd name="adj" fmla="val 40782"/>
            </a:avLst>
          </a:prstGeom>
          <a:solidFill>
            <a:srgbClr val="CDFFC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IN-HOUSE</a:t>
            </a:r>
          </a:p>
        </p:txBody>
      </p:sp>
      <p:sp>
        <p:nvSpPr>
          <p:cNvPr id="25" name="Line 668">
            <a:extLst>
              <a:ext uri="{FF2B5EF4-FFF2-40B4-BE49-F238E27FC236}">
                <a16:creationId xmlns:a16="http://schemas.microsoft.com/office/drawing/2014/main" id="{FFF4E49B-4D30-8972-1873-378117014EEA}"/>
              </a:ext>
            </a:extLst>
          </p:cNvPr>
          <p:cNvSpPr>
            <a:spLocks noChangeShapeType="1"/>
          </p:cNvSpPr>
          <p:nvPr/>
        </p:nvSpPr>
        <p:spPr bwMode="auto">
          <a:xfrm>
            <a:off x="5448942" y="5590479"/>
            <a:ext cx="539353" cy="0"/>
          </a:xfrm>
          <a:prstGeom prst="line">
            <a:avLst/>
          </a:prstGeom>
          <a:noFill/>
          <a:ln w="9525">
            <a:solidFill>
              <a:srgbClr val="808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350"/>
          </a:p>
        </p:txBody>
      </p:sp>
      <p:sp>
        <p:nvSpPr>
          <p:cNvPr id="26" name="Text Box 671">
            <a:extLst>
              <a:ext uri="{FF2B5EF4-FFF2-40B4-BE49-F238E27FC236}">
                <a16:creationId xmlns:a16="http://schemas.microsoft.com/office/drawing/2014/main" id="{FBFA3440-5406-93F4-2C0F-E56F2096B84C}"/>
              </a:ext>
            </a:extLst>
          </p:cNvPr>
          <p:cNvSpPr txBox="1">
            <a:spLocks noChangeArrowheads="1"/>
          </p:cNvSpPr>
          <p:nvPr/>
        </p:nvSpPr>
        <p:spPr bwMode="auto">
          <a:xfrm>
            <a:off x="5346548" y="5433317"/>
            <a:ext cx="742950"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a:latin typeface="Arial" panose="020B0604020202020204" pitchFamily="34" charset="0"/>
              </a:rPr>
              <a:t>Auto</a:t>
            </a:r>
          </a:p>
        </p:txBody>
      </p:sp>
      <p:sp>
        <p:nvSpPr>
          <p:cNvPr id="27" name="AutoShape 674">
            <a:extLst>
              <a:ext uri="{FF2B5EF4-FFF2-40B4-BE49-F238E27FC236}">
                <a16:creationId xmlns:a16="http://schemas.microsoft.com/office/drawing/2014/main" id="{50DD3A04-6AC5-C5E0-0ABA-5A2278F5ABB6}"/>
              </a:ext>
            </a:extLst>
          </p:cNvPr>
          <p:cNvSpPr>
            <a:spLocks noChangeArrowheads="1"/>
          </p:cNvSpPr>
          <p:nvPr/>
        </p:nvSpPr>
        <p:spPr bwMode="auto">
          <a:xfrm>
            <a:off x="5987104" y="4611785"/>
            <a:ext cx="912019" cy="1181100"/>
          </a:xfrm>
          <a:prstGeom prst="can">
            <a:avLst>
              <a:gd name="adj" fmla="val 27154"/>
            </a:avLst>
          </a:prstGeom>
          <a:solidFill>
            <a:srgbClr val="FFE7F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DEFAULT</a:t>
            </a:r>
          </a:p>
        </p:txBody>
      </p:sp>
      <p:sp>
        <p:nvSpPr>
          <p:cNvPr id="28" name="Line 675">
            <a:extLst>
              <a:ext uri="{FF2B5EF4-FFF2-40B4-BE49-F238E27FC236}">
                <a16:creationId xmlns:a16="http://schemas.microsoft.com/office/drawing/2014/main" id="{A651B245-9471-6218-3B2B-D4F007995737}"/>
              </a:ext>
            </a:extLst>
          </p:cNvPr>
          <p:cNvSpPr>
            <a:spLocks noChangeShapeType="1"/>
          </p:cNvSpPr>
          <p:nvPr/>
        </p:nvSpPr>
        <p:spPr bwMode="auto">
          <a:xfrm>
            <a:off x="3827310" y="5590479"/>
            <a:ext cx="709613" cy="0"/>
          </a:xfrm>
          <a:prstGeom prst="line">
            <a:avLst/>
          </a:prstGeom>
          <a:noFill/>
          <a:ln w="9525">
            <a:solidFill>
              <a:srgbClr val="808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350"/>
          </a:p>
        </p:txBody>
      </p:sp>
      <p:sp>
        <p:nvSpPr>
          <p:cNvPr id="29" name="Text Box 676">
            <a:extLst>
              <a:ext uri="{FF2B5EF4-FFF2-40B4-BE49-F238E27FC236}">
                <a16:creationId xmlns:a16="http://schemas.microsoft.com/office/drawing/2014/main" id="{ED23A738-F18D-EC9B-676E-6BF7C91F835B}"/>
              </a:ext>
            </a:extLst>
          </p:cNvPr>
          <p:cNvSpPr txBox="1">
            <a:spLocks noChangeArrowheads="1"/>
          </p:cNvSpPr>
          <p:nvPr/>
        </p:nvSpPr>
        <p:spPr bwMode="auto">
          <a:xfrm>
            <a:off x="3793973" y="5433317"/>
            <a:ext cx="742950"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a:latin typeface="Arial" panose="020B0604020202020204" pitchFamily="34" charset="0"/>
              </a:rPr>
              <a:t>Manual</a:t>
            </a:r>
          </a:p>
        </p:txBody>
      </p:sp>
      <p:sp>
        <p:nvSpPr>
          <p:cNvPr id="30" name="Text Box 678">
            <a:extLst>
              <a:ext uri="{FF2B5EF4-FFF2-40B4-BE49-F238E27FC236}">
                <a16:creationId xmlns:a16="http://schemas.microsoft.com/office/drawing/2014/main" id="{B4D727A4-0715-CF46-AF71-7EDD493CB8D4}"/>
              </a:ext>
            </a:extLst>
          </p:cNvPr>
          <p:cNvSpPr txBox="1">
            <a:spLocks noChangeArrowheads="1"/>
          </p:cNvSpPr>
          <p:nvPr/>
        </p:nvSpPr>
        <p:spPr bwMode="auto">
          <a:xfrm>
            <a:off x="4570261" y="5364261"/>
            <a:ext cx="877490"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a:latin typeface="Arial" panose="020B0604020202020204" pitchFamily="34" charset="0"/>
              </a:rPr>
              <a:t>Price Master</a:t>
            </a:r>
          </a:p>
        </p:txBody>
      </p:sp>
      <p:sp>
        <p:nvSpPr>
          <p:cNvPr id="31" name="AutoShape 679">
            <a:extLst>
              <a:ext uri="{FF2B5EF4-FFF2-40B4-BE49-F238E27FC236}">
                <a16:creationId xmlns:a16="http://schemas.microsoft.com/office/drawing/2014/main" id="{7E3912FD-375D-9EE9-5B3F-BF655ED23615}"/>
              </a:ext>
            </a:extLst>
          </p:cNvPr>
          <p:cNvSpPr>
            <a:spLocks noChangeArrowheads="1"/>
          </p:cNvSpPr>
          <p:nvPr/>
        </p:nvSpPr>
        <p:spPr bwMode="auto">
          <a:xfrm>
            <a:off x="4536923" y="4712989"/>
            <a:ext cx="912019" cy="506015"/>
          </a:xfrm>
          <a:prstGeom prst="can">
            <a:avLst>
              <a:gd name="adj" fmla="val 40782"/>
            </a:avLst>
          </a:prstGeom>
          <a:solidFill>
            <a:srgbClr val="FFF5C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TOV-Cx</a:t>
            </a:r>
          </a:p>
        </p:txBody>
      </p:sp>
      <p:sp>
        <p:nvSpPr>
          <p:cNvPr id="32" name="Line 680">
            <a:extLst>
              <a:ext uri="{FF2B5EF4-FFF2-40B4-BE49-F238E27FC236}">
                <a16:creationId xmlns:a16="http://schemas.microsoft.com/office/drawing/2014/main" id="{66FD8CCF-A359-763B-F997-EB456AB55A37}"/>
              </a:ext>
            </a:extLst>
          </p:cNvPr>
          <p:cNvSpPr>
            <a:spLocks noChangeShapeType="1"/>
          </p:cNvSpPr>
          <p:nvPr/>
        </p:nvSpPr>
        <p:spPr bwMode="auto">
          <a:xfrm>
            <a:off x="5448942" y="4973735"/>
            <a:ext cx="539353" cy="0"/>
          </a:xfrm>
          <a:prstGeom prst="line">
            <a:avLst/>
          </a:prstGeom>
          <a:noFill/>
          <a:ln w="9525">
            <a:solidFill>
              <a:srgbClr val="808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350"/>
          </a:p>
        </p:txBody>
      </p:sp>
      <p:sp>
        <p:nvSpPr>
          <p:cNvPr id="33" name="Text Box 681">
            <a:extLst>
              <a:ext uri="{FF2B5EF4-FFF2-40B4-BE49-F238E27FC236}">
                <a16:creationId xmlns:a16="http://schemas.microsoft.com/office/drawing/2014/main" id="{807377F7-B8B1-C3C1-CB43-F3962C948F08}"/>
              </a:ext>
            </a:extLst>
          </p:cNvPr>
          <p:cNvSpPr txBox="1">
            <a:spLocks noChangeArrowheads="1"/>
          </p:cNvSpPr>
          <p:nvPr/>
        </p:nvSpPr>
        <p:spPr bwMode="auto">
          <a:xfrm>
            <a:off x="5346548" y="4815383"/>
            <a:ext cx="742950"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a:latin typeface="Arial" panose="020B0604020202020204" pitchFamily="34" charset="0"/>
              </a:rPr>
              <a:t>Auto</a:t>
            </a:r>
          </a:p>
        </p:txBody>
      </p:sp>
      <p:sp>
        <p:nvSpPr>
          <p:cNvPr id="34" name="Line 682">
            <a:extLst>
              <a:ext uri="{FF2B5EF4-FFF2-40B4-BE49-F238E27FC236}">
                <a16:creationId xmlns:a16="http://schemas.microsoft.com/office/drawing/2014/main" id="{1C0E729E-B874-A61E-35F5-7A42092D4988}"/>
              </a:ext>
            </a:extLst>
          </p:cNvPr>
          <p:cNvSpPr>
            <a:spLocks noChangeShapeType="1"/>
          </p:cNvSpPr>
          <p:nvPr/>
        </p:nvSpPr>
        <p:spPr bwMode="auto">
          <a:xfrm>
            <a:off x="3827310" y="4973735"/>
            <a:ext cx="709613" cy="0"/>
          </a:xfrm>
          <a:prstGeom prst="line">
            <a:avLst/>
          </a:prstGeom>
          <a:noFill/>
          <a:ln w="9525">
            <a:solidFill>
              <a:srgbClr val="808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350"/>
          </a:p>
        </p:txBody>
      </p:sp>
      <p:sp>
        <p:nvSpPr>
          <p:cNvPr id="35" name="Text Box 683">
            <a:extLst>
              <a:ext uri="{FF2B5EF4-FFF2-40B4-BE49-F238E27FC236}">
                <a16:creationId xmlns:a16="http://schemas.microsoft.com/office/drawing/2014/main" id="{98100CE2-1D70-968D-126A-C27247CB3989}"/>
              </a:ext>
            </a:extLst>
          </p:cNvPr>
          <p:cNvSpPr txBox="1">
            <a:spLocks noChangeArrowheads="1"/>
          </p:cNvSpPr>
          <p:nvPr/>
        </p:nvSpPr>
        <p:spPr bwMode="auto">
          <a:xfrm>
            <a:off x="3793973" y="4824908"/>
            <a:ext cx="742950"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a:latin typeface="Arial" panose="020B0604020202020204" pitchFamily="34" charset="0"/>
              </a:rPr>
              <a:t>Manual</a:t>
            </a:r>
          </a:p>
        </p:txBody>
      </p:sp>
      <p:sp>
        <p:nvSpPr>
          <p:cNvPr id="36" name="Text Box 684">
            <a:extLst>
              <a:ext uri="{FF2B5EF4-FFF2-40B4-BE49-F238E27FC236}">
                <a16:creationId xmlns:a16="http://schemas.microsoft.com/office/drawing/2014/main" id="{8D568D5C-5E2B-BBE0-9441-BF4CDEF14783}"/>
              </a:ext>
            </a:extLst>
          </p:cNvPr>
          <p:cNvSpPr txBox="1">
            <a:spLocks noChangeArrowheads="1"/>
          </p:cNvSpPr>
          <p:nvPr/>
        </p:nvSpPr>
        <p:spPr bwMode="auto">
          <a:xfrm>
            <a:off x="4570261" y="4747517"/>
            <a:ext cx="877490"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a:latin typeface="Arial" panose="020B0604020202020204" pitchFamily="34" charset="0"/>
              </a:rPr>
              <a:t>Price Master</a:t>
            </a:r>
          </a:p>
        </p:txBody>
      </p:sp>
      <p:sp>
        <p:nvSpPr>
          <p:cNvPr id="37" name="Text Box 685">
            <a:extLst>
              <a:ext uri="{FF2B5EF4-FFF2-40B4-BE49-F238E27FC236}">
                <a16:creationId xmlns:a16="http://schemas.microsoft.com/office/drawing/2014/main" id="{F4D6D1B1-0A00-7339-C541-1D1E6C2B185B}"/>
              </a:ext>
            </a:extLst>
          </p:cNvPr>
          <p:cNvSpPr txBox="1">
            <a:spLocks noChangeArrowheads="1"/>
          </p:cNvSpPr>
          <p:nvPr/>
        </p:nvSpPr>
        <p:spPr bwMode="auto">
          <a:xfrm>
            <a:off x="5988294" y="4678461"/>
            <a:ext cx="877491"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a:latin typeface="Arial" panose="020B0604020202020204" pitchFamily="34" charset="0"/>
              </a:rPr>
              <a:t>Price Master</a:t>
            </a:r>
          </a:p>
        </p:txBody>
      </p:sp>
      <p:sp>
        <p:nvSpPr>
          <p:cNvPr id="38" name="Text Box 686">
            <a:extLst>
              <a:ext uri="{FF2B5EF4-FFF2-40B4-BE49-F238E27FC236}">
                <a16:creationId xmlns:a16="http://schemas.microsoft.com/office/drawing/2014/main" id="{472E3F03-19EA-B619-4927-D8F4C9818FFF}"/>
              </a:ext>
            </a:extLst>
          </p:cNvPr>
          <p:cNvSpPr txBox="1">
            <a:spLocks noChangeArrowheads="1"/>
          </p:cNvSpPr>
          <p:nvPr/>
        </p:nvSpPr>
        <p:spPr bwMode="auto">
          <a:xfrm>
            <a:off x="453079" y="4476055"/>
            <a:ext cx="2430065"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74625" indent="-174625"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spcBef>
                <a:spcPct val="50000"/>
              </a:spcBef>
              <a:buClr>
                <a:srgbClr val="006699"/>
              </a:buClr>
              <a:buFont typeface="Wingdings" panose="05000000000000000000" pitchFamily="2" charset="2"/>
              <a:buChar char="n"/>
            </a:pPr>
            <a:r>
              <a:rPr kumimoji="0" lang="en-US" altLang="ja-JP" sz="900">
                <a:latin typeface="Arial" panose="020B0604020202020204" pitchFamily="34" charset="0"/>
              </a:rPr>
              <a:t>Registration Case of Material</a:t>
            </a:r>
          </a:p>
        </p:txBody>
      </p:sp>
      <p:sp>
        <p:nvSpPr>
          <p:cNvPr id="39" name="Text Box 687">
            <a:extLst>
              <a:ext uri="{FF2B5EF4-FFF2-40B4-BE49-F238E27FC236}">
                <a16:creationId xmlns:a16="http://schemas.microsoft.com/office/drawing/2014/main" id="{4F8899E0-E5DB-3E31-A033-CBBDF8E3A5AB}"/>
              </a:ext>
            </a:extLst>
          </p:cNvPr>
          <p:cNvSpPr txBox="1">
            <a:spLocks noChangeArrowheads="1"/>
          </p:cNvSpPr>
          <p:nvPr/>
        </p:nvSpPr>
        <p:spPr bwMode="auto">
          <a:xfrm>
            <a:off x="3828500" y="4476055"/>
            <a:ext cx="3171825"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74625" indent="-174625"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spcBef>
                <a:spcPct val="50000"/>
              </a:spcBef>
              <a:buClr>
                <a:srgbClr val="006699"/>
              </a:buClr>
              <a:buFont typeface="Wingdings" panose="05000000000000000000" pitchFamily="2" charset="2"/>
              <a:buChar char="n"/>
            </a:pPr>
            <a:r>
              <a:rPr kumimoji="0" lang="en-US" altLang="ja-JP" sz="900">
                <a:latin typeface="Arial" panose="020B0604020202020204" pitchFamily="34" charset="0"/>
              </a:rPr>
              <a:t>Registration Case of Finish Goods and Semi-Finish Goods</a:t>
            </a:r>
          </a:p>
        </p:txBody>
      </p:sp>
    </p:spTree>
    <p:extLst>
      <p:ext uri="{BB962C8B-B14F-4D97-AF65-F5344CB8AC3E}">
        <p14:creationId xmlns:p14="http://schemas.microsoft.com/office/powerpoint/2010/main" val="2330267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2"/>
          <p:cNvSpPr>
            <a:spLocks noGrp="1"/>
          </p:cNvSpPr>
          <p:nvPr>
            <p:ph type="title"/>
          </p:nvPr>
        </p:nvSpPr>
        <p:spPr>
          <a:xfrm>
            <a:off x="0" y="857250"/>
            <a:ext cx="9096555" cy="561874"/>
          </a:xfrm>
          <a:noFill/>
        </p:spPr>
        <p:txBody>
          <a:bodyPr wrap="square" lIns="468000" tIns="107980" rIns="431919" bIns="108000" rtlCol="0" anchor="ctr" anchorCtr="0">
            <a:noAutofit/>
          </a:bodyPr>
          <a:lstStyle/>
          <a:p>
            <a:r>
              <a:rPr lang="pt-BR" altLang="ja-JP" dirty="0"/>
              <a:t> Function Overview</a:t>
            </a:r>
            <a:endParaRPr lang="en-US" altLang="ja-JP" dirty="0"/>
          </a:p>
        </p:txBody>
      </p:sp>
      <p:sp>
        <p:nvSpPr>
          <p:cNvPr id="7" name="Rectangle 3">
            <a:extLst>
              <a:ext uri="{FF2B5EF4-FFF2-40B4-BE49-F238E27FC236}">
                <a16:creationId xmlns:a16="http://schemas.microsoft.com/office/drawing/2014/main" id="{BAABDE85-096D-B99E-C4E2-32824A8A3FA1}"/>
              </a:ext>
            </a:extLst>
          </p:cNvPr>
          <p:cNvSpPr txBox="1">
            <a:spLocks noChangeArrowheads="1"/>
          </p:cNvSpPr>
          <p:nvPr/>
        </p:nvSpPr>
        <p:spPr>
          <a:xfrm>
            <a:off x="285750" y="1484710"/>
            <a:ext cx="8602931" cy="4001690"/>
          </a:xfrm>
          <a:prstGeom prst="rect">
            <a:avLst/>
          </a:prstGeom>
        </p:spPr>
        <p:txBody>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 dirty="0"/>
              <a:t> Moving Average Cost (MAC) Calculation</a:t>
            </a:r>
          </a:p>
          <a:p>
            <a:pPr lvl="1"/>
            <a:r>
              <a:rPr lang="en-US" altLang="ja-JP" sz="1350" dirty="0"/>
              <a:t>MAC for material except finish goods and semi-finish goods is calculated for each item.</a:t>
            </a:r>
          </a:p>
          <a:p>
            <a:pPr lvl="1"/>
            <a:r>
              <a:rPr lang="en-US" altLang="ja-JP" sz="1350" dirty="0"/>
              <a:t>It is performed every day based on Receiving/Returning transaction of current month and Material/WIP balance of previous month.</a:t>
            </a:r>
          </a:p>
          <a:p>
            <a:pPr lvl="1"/>
            <a:r>
              <a:rPr lang="en-US" altLang="ja-JP" sz="1350" dirty="0"/>
              <a:t>In daily process, it is calculated as Daily MAC tentatively. </a:t>
            </a:r>
          </a:p>
          <a:p>
            <a:pPr lvl="1"/>
            <a:r>
              <a:rPr lang="en-US" altLang="ja-JP" sz="1350" dirty="0"/>
              <a:t>In monthly process, it is calculated and fixed as Monthly MAC.</a:t>
            </a:r>
          </a:p>
          <a:p>
            <a:pPr lvl="1"/>
            <a:r>
              <a:rPr lang="en-US" altLang="ja-JP" sz="1350" dirty="0"/>
              <a:t>The calculated MAC is registered into Cost Unit Price (DEFAULT) directly.</a:t>
            </a:r>
          </a:p>
          <a:p>
            <a:pPr lvl="2">
              <a:buFont typeface="Wingdings" panose="05000000000000000000" pitchFamily="2" charset="2"/>
              <a:buNone/>
            </a:pPr>
            <a:endParaRPr lang="en-US" altLang="ja-JP" sz="1350" dirty="0"/>
          </a:p>
        </p:txBody>
      </p:sp>
      <p:sp>
        <p:nvSpPr>
          <p:cNvPr id="40" name="Rectangle 4">
            <a:extLst>
              <a:ext uri="{FF2B5EF4-FFF2-40B4-BE49-F238E27FC236}">
                <a16:creationId xmlns:a16="http://schemas.microsoft.com/office/drawing/2014/main" id="{622F5B09-2F56-70CB-A7B7-3070B6D64170}"/>
              </a:ext>
            </a:extLst>
          </p:cNvPr>
          <p:cNvSpPr>
            <a:spLocks noChangeArrowheads="1"/>
          </p:cNvSpPr>
          <p:nvPr/>
        </p:nvSpPr>
        <p:spPr bwMode="auto">
          <a:xfrm>
            <a:off x="663490" y="3631407"/>
            <a:ext cx="6243638" cy="1789510"/>
          </a:xfrm>
          <a:prstGeom prst="rect">
            <a:avLst/>
          </a:prstGeom>
          <a:solidFill>
            <a:schemeClr val="bg1"/>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ja-JP" altLang="en-US" sz="1350"/>
          </a:p>
        </p:txBody>
      </p:sp>
      <p:sp>
        <p:nvSpPr>
          <p:cNvPr id="41" name="Line 5">
            <a:extLst>
              <a:ext uri="{FF2B5EF4-FFF2-40B4-BE49-F238E27FC236}">
                <a16:creationId xmlns:a16="http://schemas.microsoft.com/office/drawing/2014/main" id="{92DA0DC4-E306-A479-8A2E-BE170FB6A8F6}"/>
              </a:ext>
            </a:extLst>
          </p:cNvPr>
          <p:cNvSpPr>
            <a:spLocks noChangeShapeType="1"/>
          </p:cNvSpPr>
          <p:nvPr/>
        </p:nvSpPr>
        <p:spPr bwMode="auto">
          <a:xfrm>
            <a:off x="1236180" y="4826794"/>
            <a:ext cx="55352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350"/>
          </a:p>
        </p:txBody>
      </p:sp>
      <p:sp>
        <p:nvSpPr>
          <p:cNvPr id="42" name="Text Box 6">
            <a:extLst>
              <a:ext uri="{FF2B5EF4-FFF2-40B4-BE49-F238E27FC236}">
                <a16:creationId xmlns:a16="http://schemas.microsoft.com/office/drawing/2014/main" id="{B6835ECC-53C8-3729-E7D2-854718ED237F}"/>
              </a:ext>
            </a:extLst>
          </p:cNvPr>
          <p:cNvSpPr txBox="1">
            <a:spLocks noChangeArrowheads="1"/>
          </p:cNvSpPr>
          <p:nvPr/>
        </p:nvSpPr>
        <p:spPr bwMode="auto">
          <a:xfrm>
            <a:off x="1236180" y="4442223"/>
            <a:ext cx="1315641" cy="32316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1050">
                <a:latin typeface="Arial" panose="020B0604020202020204" pitchFamily="34" charset="0"/>
              </a:rPr>
              <a:t>Receiving amount of </a:t>
            </a:r>
            <a:br>
              <a:rPr kumimoji="0" lang="en-US" altLang="ja-JP" sz="1050">
                <a:latin typeface="Arial" panose="020B0604020202020204" pitchFamily="34" charset="0"/>
              </a:rPr>
            </a:br>
            <a:r>
              <a:rPr kumimoji="0" lang="en-US" altLang="ja-JP" sz="1050">
                <a:latin typeface="Arial" panose="020B0604020202020204" pitchFamily="34" charset="0"/>
              </a:rPr>
              <a:t>current month</a:t>
            </a:r>
          </a:p>
        </p:txBody>
      </p:sp>
      <p:sp>
        <p:nvSpPr>
          <p:cNvPr id="43" name="Text Box 8">
            <a:extLst>
              <a:ext uri="{FF2B5EF4-FFF2-40B4-BE49-F238E27FC236}">
                <a16:creationId xmlns:a16="http://schemas.microsoft.com/office/drawing/2014/main" id="{A95274BB-AB29-F847-F4CA-0E0FAEBF666D}"/>
              </a:ext>
            </a:extLst>
          </p:cNvPr>
          <p:cNvSpPr txBox="1">
            <a:spLocks noChangeArrowheads="1"/>
          </p:cNvSpPr>
          <p:nvPr/>
        </p:nvSpPr>
        <p:spPr bwMode="auto">
          <a:xfrm>
            <a:off x="1033774" y="4070747"/>
            <a:ext cx="2227660" cy="2308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spcBef>
                <a:spcPct val="50000"/>
              </a:spcBef>
              <a:buFont typeface="Wingdings" panose="05000000000000000000" pitchFamily="2" charset="2"/>
              <a:buNone/>
            </a:pPr>
            <a:r>
              <a:rPr kumimoji="0" lang="en-US" altLang="ja-JP" sz="1500">
                <a:latin typeface="Arial" panose="020B0604020202020204" pitchFamily="34" charset="0"/>
              </a:rPr>
              <a:t>Moving Average Cost = </a:t>
            </a:r>
          </a:p>
        </p:txBody>
      </p:sp>
      <p:sp>
        <p:nvSpPr>
          <p:cNvPr id="44" name="Text Box 9">
            <a:extLst>
              <a:ext uri="{FF2B5EF4-FFF2-40B4-BE49-F238E27FC236}">
                <a16:creationId xmlns:a16="http://schemas.microsoft.com/office/drawing/2014/main" id="{C03CB9C7-5C7D-BB3E-6C7D-3FE4625C8279}"/>
              </a:ext>
            </a:extLst>
          </p:cNvPr>
          <p:cNvSpPr txBox="1">
            <a:spLocks noChangeArrowheads="1"/>
          </p:cNvSpPr>
          <p:nvPr/>
        </p:nvSpPr>
        <p:spPr bwMode="auto">
          <a:xfrm>
            <a:off x="764693" y="3732610"/>
            <a:ext cx="2126456" cy="2308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63538" indent="-3635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marL="542925"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spcBef>
                <a:spcPct val="50000"/>
              </a:spcBef>
              <a:buClr>
                <a:srgbClr val="006699"/>
              </a:buClr>
              <a:buSzPct val="80000"/>
              <a:buFont typeface="Wingdings" panose="05000000000000000000" pitchFamily="2" charset="2"/>
              <a:buChar char="n"/>
            </a:pPr>
            <a:r>
              <a:rPr kumimoji="0" lang="en-US" altLang="ja-JP" sz="1500">
                <a:latin typeface="Arial" panose="020B0604020202020204" pitchFamily="34" charset="0"/>
              </a:rPr>
              <a:t>Calculation Formula</a:t>
            </a:r>
          </a:p>
        </p:txBody>
      </p:sp>
      <p:sp>
        <p:nvSpPr>
          <p:cNvPr id="45" name="Text Box 12">
            <a:extLst>
              <a:ext uri="{FF2B5EF4-FFF2-40B4-BE49-F238E27FC236}">
                <a16:creationId xmlns:a16="http://schemas.microsoft.com/office/drawing/2014/main" id="{D4B915D2-7366-4C24-678F-021BFC58E248}"/>
              </a:ext>
            </a:extLst>
          </p:cNvPr>
          <p:cNvSpPr txBox="1">
            <a:spLocks noChangeArrowheads="1"/>
          </p:cNvSpPr>
          <p:nvPr/>
        </p:nvSpPr>
        <p:spPr bwMode="auto">
          <a:xfrm>
            <a:off x="2618496" y="4442223"/>
            <a:ext cx="1485900" cy="32316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1050">
                <a:latin typeface="Arial" panose="020B0604020202020204" pitchFamily="34" charset="0"/>
              </a:rPr>
              <a:t>Returning amount of</a:t>
            </a:r>
            <a:br>
              <a:rPr kumimoji="0" lang="en-US" altLang="ja-JP" sz="1050">
                <a:latin typeface="Arial" panose="020B0604020202020204" pitchFamily="34" charset="0"/>
              </a:rPr>
            </a:br>
            <a:r>
              <a:rPr kumimoji="0" lang="en-US" altLang="ja-JP" sz="1050">
                <a:latin typeface="Arial" panose="020B0604020202020204" pitchFamily="34" charset="0"/>
              </a:rPr>
              <a:t>current month</a:t>
            </a:r>
          </a:p>
        </p:txBody>
      </p:sp>
      <p:sp>
        <p:nvSpPr>
          <p:cNvPr id="46" name="Text Box 13">
            <a:extLst>
              <a:ext uri="{FF2B5EF4-FFF2-40B4-BE49-F238E27FC236}">
                <a16:creationId xmlns:a16="http://schemas.microsoft.com/office/drawing/2014/main" id="{F7A382D3-457B-F07C-7A04-1E561C85D2D0}"/>
              </a:ext>
            </a:extLst>
          </p:cNvPr>
          <p:cNvSpPr txBox="1">
            <a:spLocks noChangeArrowheads="1"/>
          </p:cNvSpPr>
          <p:nvPr/>
        </p:nvSpPr>
        <p:spPr bwMode="auto">
          <a:xfrm>
            <a:off x="4138924" y="4341019"/>
            <a:ext cx="1282304" cy="48474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1050">
                <a:latin typeface="Arial" panose="020B0604020202020204" pitchFamily="34" charset="0"/>
              </a:rPr>
              <a:t>Material</a:t>
            </a:r>
            <a:br>
              <a:rPr kumimoji="0" lang="en-US" altLang="ja-JP" sz="1050">
                <a:latin typeface="Arial" panose="020B0604020202020204" pitchFamily="34" charset="0"/>
              </a:rPr>
            </a:br>
            <a:r>
              <a:rPr kumimoji="0" lang="en-US" altLang="ja-JP" sz="1050">
                <a:latin typeface="Arial" panose="020B0604020202020204" pitchFamily="34" charset="0"/>
              </a:rPr>
              <a:t>balance amount of</a:t>
            </a:r>
            <a:br>
              <a:rPr kumimoji="0" lang="en-US" altLang="ja-JP" sz="1050">
                <a:latin typeface="Arial" panose="020B0604020202020204" pitchFamily="34" charset="0"/>
              </a:rPr>
            </a:br>
            <a:r>
              <a:rPr kumimoji="0" lang="en-US" altLang="ja-JP" sz="1050">
                <a:latin typeface="Arial" panose="020B0604020202020204" pitchFamily="34" charset="0"/>
              </a:rPr>
              <a:t>previous month</a:t>
            </a:r>
          </a:p>
        </p:txBody>
      </p:sp>
      <p:sp>
        <p:nvSpPr>
          <p:cNvPr id="47" name="Text Box 15">
            <a:extLst>
              <a:ext uri="{FF2B5EF4-FFF2-40B4-BE49-F238E27FC236}">
                <a16:creationId xmlns:a16="http://schemas.microsoft.com/office/drawing/2014/main" id="{2008B9E2-BAA1-B1D1-7A73-BE077D2F78A7}"/>
              </a:ext>
            </a:extLst>
          </p:cNvPr>
          <p:cNvSpPr txBox="1">
            <a:spLocks noChangeArrowheads="1"/>
          </p:cNvSpPr>
          <p:nvPr/>
        </p:nvSpPr>
        <p:spPr bwMode="auto">
          <a:xfrm>
            <a:off x="5489092" y="4341019"/>
            <a:ext cx="1282304" cy="48474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1050">
                <a:latin typeface="Arial" panose="020B0604020202020204" pitchFamily="34" charset="0"/>
              </a:rPr>
              <a:t>WIP</a:t>
            </a:r>
            <a:br>
              <a:rPr kumimoji="0" lang="en-US" altLang="ja-JP" sz="1050">
                <a:latin typeface="Arial" panose="020B0604020202020204" pitchFamily="34" charset="0"/>
              </a:rPr>
            </a:br>
            <a:r>
              <a:rPr kumimoji="0" lang="en-US" altLang="ja-JP" sz="1050">
                <a:latin typeface="Arial" panose="020B0604020202020204" pitchFamily="34" charset="0"/>
              </a:rPr>
              <a:t>balance amount of</a:t>
            </a:r>
            <a:br>
              <a:rPr kumimoji="0" lang="en-US" altLang="ja-JP" sz="1050">
                <a:latin typeface="Arial" panose="020B0604020202020204" pitchFamily="34" charset="0"/>
              </a:rPr>
            </a:br>
            <a:r>
              <a:rPr kumimoji="0" lang="en-US" altLang="ja-JP" sz="1050">
                <a:latin typeface="Arial" panose="020B0604020202020204" pitchFamily="34" charset="0"/>
              </a:rPr>
              <a:t>previous month</a:t>
            </a:r>
          </a:p>
        </p:txBody>
      </p:sp>
      <p:sp>
        <p:nvSpPr>
          <p:cNvPr id="48" name="Text Box 16">
            <a:extLst>
              <a:ext uri="{FF2B5EF4-FFF2-40B4-BE49-F238E27FC236}">
                <a16:creationId xmlns:a16="http://schemas.microsoft.com/office/drawing/2014/main" id="{F6D5F9D1-9C61-6640-D150-839057C08BE4}"/>
              </a:ext>
            </a:extLst>
          </p:cNvPr>
          <p:cNvSpPr txBox="1">
            <a:spLocks noChangeArrowheads="1"/>
          </p:cNvSpPr>
          <p:nvPr/>
        </p:nvSpPr>
        <p:spPr bwMode="auto">
          <a:xfrm>
            <a:off x="2519674" y="4508898"/>
            <a:ext cx="235744" cy="20774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1350">
                <a:latin typeface="ＭＳ Ｐゴシック" panose="020B0600070205080204" pitchFamily="50" charset="-128"/>
              </a:rPr>
              <a:t>-</a:t>
            </a:r>
          </a:p>
        </p:txBody>
      </p:sp>
      <p:sp>
        <p:nvSpPr>
          <p:cNvPr id="49" name="Text Box 17">
            <a:extLst>
              <a:ext uri="{FF2B5EF4-FFF2-40B4-BE49-F238E27FC236}">
                <a16:creationId xmlns:a16="http://schemas.microsoft.com/office/drawing/2014/main" id="{7916DBBB-65F3-5A84-D91A-284C3D902E02}"/>
              </a:ext>
            </a:extLst>
          </p:cNvPr>
          <p:cNvSpPr txBox="1">
            <a:spLocks noChangeArrowheads="1"/>
          </p:cNvSpPr>
          <p:nvPr/>
        </p:nvSpPr>
        <p:spPr bwMode="auto">
          <a:xfrm>
            <a:off x="3971046" y="4518423"/>
            <a:ext cx="235744" cy="20774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1350">
                <a:latin typeface="ＭＳ Ｐゴシック" panose="020B0600070205080204" pitchFamily="50" charset="-128"/>
              </a:rPr>
              <a:t>+</a:t>
            </a:r>
          </a:p>
        </p:txBody>
      </p:sp>
      <p:sp>
        <p:nvSpPr>
          <p:cNvPr id="50" name="Text Box 18">
            <a:extLst>
              <a:ext uri="{FF2B5EF4-FFF2-40B4-BE49-F238E27FC236}">
                <a16:creationId xmlns:a16="http://schemas.microsoft.com/office/drawing/2014/main" id="{BC1BF6A7-6C5C-BF7F-4217-AB33340CA758}"/>
              </a:ext>
            </a:extLst>
          </p:cNvPr>
          <p:cNvSpPr txBox="1">
            <a:spLocks noChangeArrowheads="1"/>
          </p:cNvSpPr>
          <p:nvPr/>
        </p:nvSpPr>
        <p:spPr bwMode="auto">
          <a:xfrm>
            <a:off x="5320024" y="4518423"/>
            <a:ext cx="235744" cy="20774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1350">
                <a:latin typeface="ＭＳ Ｐゴシック" panose="020B0600070205080204" pitchFamily="50" charset="-128"/>
              </a:rPr>
              <a:t>+</a:t>
            </a:r>
          </a:p>
        </p:txBody>
      </p:sp>
      <p:sp>
        <p:nvSpPr>
          <p:cNvPr id="51" name="Text Box 19">
            <a:extLst>
              <a:ext uri="{FF2B5EF4-FFF2-40B4-BE49-F238E27FC236}">
                <a16:creationId xmlns:a16="http://schemas.microsoft.com/office/drawing/2014/main" id="{3F688A0F-7677-CA77-B681-1DB75F169B48}"/>
              </a:ext>
            </a:extLst>
          </p:cNvPr>
          <p:cNvSpPr txBox="1">
            <a:spLocks noChangeArrowheads="1"/>
          </p:cNvSpPr>
          <p:nvPr/>
        </p:nvSpPr>
        <p:spPr bwMode="auto">
          <a:xfrm>
            <a:off x="1236180" y="4988719"/>
            <a:ext cx="1315641" cy="32316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1050">
                <a:latin typeface="Arial" panose="020B0604020202020204" pitchFamily="34" charset="0"/>
              </a:rPr>
              <a:t>Receiving quantity of </a:t>
            </a:r>
            <a:br>
              <a:rPr kumimoji="0" lang="en-US" altLang="ja-JP" sz="1050">
                <a:latin typeface="Arial" panose="020B0604020202020204" pitchFamily="34" charset="0"/>
              </a:rPr>
            </a:br>
            <a:r>
              <a:rPr kumimoji="0" lang="en-US" altLang="ja-JP" sz="1050">
                <a:latin typeface="Arial" panose="020B0604020202020204" pitchFamily="34" charset="0"/>
              </a:rPr>
              <a:t>current month</a:t>
            </a:r>
          </a:p>
        </p:txBody>
      </p:sp>
      <p:sp>
        <p:nvSpPr>
          <p:cNvPr id="52" name="Text Box 20">
            <a:extLst>
              <a:ext uri="{FF2B5EF4-FFF2-40B4-BE49-F238E27FC236}">
                <a16:creationId xmlns:a16="http://schemas.microsoft.com/office/drawing/2014/main" id="{00E28E15-D436-C812-4225-EE87A88070B5}"/>
              </a:ext>
            </a:extLst>
          </p:cNvPr>
          <p:cNvSpPr txBox="1">
            <a:spLocks noChangeArrowheads="1"/>
          </p:cNvSpPr>
          <p:nvPr/>
        </p:nvSpPr>
        <p:spPr bwMode="auto">
          <a:xfrm>
            <a:off x="2618496" y="4988719"/>
            <a:ext cx="1485900" cy="32316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1050">
                <a:latin typeface="Arial" panose="020B0604020202020204" pitchFamily="34" charset="0"/>
              </a:rPr>
              <a:t>Returning quantity of</a:t>
            </a:r>
            <a:br>
              <a:rPr kumimoji="0" lang="en-US" altLang="ja-JP" sz="1050">
                <a:latin typeface="Arial" panose="020B0604020202020204" pitchFamily="34" charset="0"/>
              </a:rPr>
            </a:br>
            <a:r>
              <a:rPr kumimoji="0" lang="en-US" altLang="ja-JP" sz="1050">
                <a:latin typeface="Arial" panose="020B0604020202020204" pitchFamily="34" charset="0"/>
              </a:rPr>
              <a:t>current month</a:t>
            </a:r>
          </a:p>
        </p:txBody>
      </p:sp>
      <p:sp>
        <p:nvSpPr>
          <p:cNvPr id="53" name="Text Box 21">
            <a:extLst>
              <a:ext uri="{FF2B5EF4-FFF2-40B4-BE49-F238E27FC236}">
                <a16:creationId xmlns:a16="http://schemas.microsoft.com/office/drawing/2014/main" id="{BB85591B-1B4D-8CF4-5D22-B9F743C97425}"/>
              </a:ext>
            </a:extLst>
          </p:cNvPr>
          <p:cNvSpPr txBox="1">
            <a:spLocks noChangeArrowheads="1"/>
          </p:cNvSpPr>
          <p:nvPr/>
        </p:nvSpPr>
        <p:spPr bwMode="auto">
          <a:xfrm>
            <a:off x="4138924" y="4887516"/>
            <a:ext cx="1282304" cy="48474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1050">
                <a:latin typeface="Arial" panose="020B0604020202020204" pitchFamily="34" charset="0"/>
              </a:rPr>
              <a:t>Material</a:t>
            </a:r>
            <a:br>
              <a:rPr kumimoji="0" lang="en-US" altLang="ja-JP" sz="1050">
                <a:latin typeface="Arial" panose="020B0604020202020204" pitchFamily="34" charset="0"/>
              </a:rPr>
            </a:br>
            <a:r>
              <a:rPr kumimoji="0" lang="en-US" altLang="ja-JP" sz="1050">
                <a:latin typeface="Arial" panose="020B0604020202020204" pitchFamily="34" charset="0"/>
              </a:rPr>
              <a:t>balance quantity of</a:t>
            </a:r>
            <a:br>
              <a:rPr kumimoji="0" lang="en-US" altLang="ja-JP" sz="1050">
                <a:latin typeface="Arial" panose="020B0604020202020204" pitchFamily="34" charset="0"/>
              </a:rPr>
            </a:br>
            <a:r>
              <a:rPr kumimoji="0" lang="en-US" altLang="ja-JP" sz="1050">
                <a:latin typeface="Arial" panose="020B0604020202020204" pitchFamily="34" charset="0"/>
              </a:rPr>
              <a:t>previous month</a:t>
            </a:r>
          </a:p>
        </p:txBody>
      </p:sp>
      <p:sp>
        <p:nvSpPr>
          <p:cNvPr id="54" name="Text Box 22">
            <a:extLst>
              <a:ext uri="{FF2B5EF4-FFF2-40B4-BE49-F238E27FC236}">
                <a16:creationId xmlns:a16="http://schemas.microsoft.com/office/drawing/2014/main" id="{2F980F62-4328-150B-D64B-3CA138EE66A4}"/>
              </a:ext>
            </a:extLst>
          </p:cNvPr>
          <p:cNvSpPr txBox="1">
            <a:spLocks noChangeArrowheads="1"/>
          </p:cNvSpPr>
          <p:nvPr/>
        </p:nvSpPr>
        <p:spPr bwMode="auto">
          <a:xfrm>
            <a:off x="5489092" y="4887516"/>
            <a:ext cx="1282304" cy="48474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1050">
                <a:latin typeface="Arial" panose="020B0604020202020204" pitchFamily="34" charset="0"/>
              </a:rPr>
              <a:t>WIP</a:t>
            </a:r>
            <a:br>
              <a:rPr kumimoji="0" lang="en-US" altLang="ja-JP" sz="1050">
                <a:latin typeface="Arial" panose="020B0604020202020204" pitchFamily="34" charset="0"/>
              </a:rPr>
            </a:br>
            <a:r>
              <a:rPr kumimoji="0" lang="en-US" altLang="ja-JP" sz="1050">
                <a:latin typeface="Arial" panose="020B0604020202020204" pitchFamily="34" charset="0"/>
              </a:rPr>
              <a:t>balance quantity of</a:t>
            </a:r>
            <a:br>
              <a:rPr kumimoji="0" lang="en-US" altLang="ja-JP" sz="1050">
                <a:latin typeface="Arial" panose="020B0604020202020204" pitchFamily="34" charset="0"/>
              </a:rPr>
            </a:br>
            <a:r>
              <a:rPr kumimoji="0" lang="en-US" altLang="ja-JP" sz="1050">
                <a:latin typeface="Arial" panose="020B0604020202020204" pitchFamily="34" charset="0"/>
              </a:rPr>
              <a:t>previous month</a:t>
            </a:r>
          </a:p>
        </p:txBody>
      </p:sp>
      <p:sp>
        <p:nvSpPr>
          <p:cNvPr id="55" name="Text Box 23">
            <a:extLst>
              <a:ext uri="{FF2B5EF4-FFF2-40B4-BE49-F238E27FC236}">
                <a16:creationId xmlns:a16="http://schemas.microsoft.com/office/drawing/2014/main" id="{6617213B-32EC-62D4-C8DB-E1B8ACF11F04}"/>
              </a:ext>
            </a:extLst>
          </p:cNvPr>
          <p:cNvSpPr txBox="1">
            <a:spLocks noChangeArrowheads="1"/>
          </p:cNvSpPr>
          <p:nvPr/>
        </p:nvSpPr>
        <p:spPr bwMode="auto">
          <a:xfrm>
            <a:off x="2519674" y="5055394"/>
            <a:ext cx="235744" cy="20774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1350">
                <a:latin typeface="ＭＳ Ｐゴシック" panose="020B0600070205080204" pitchFamily="50" charset="-128"/>
              </a:rPr>
              <a:t>-</a:t>
            </a:r>
          </a:p>
        </p:txBody>
      </p:sp>
      <p:sp>
        <p:nvSpPr>
          <p:cNvPr id="56" name="Text Box 24">
            <a:extLst>
              <a:ext uri="{FF2B5EF4-FFF2-40B4-BE49-F238E27FC236}">
                <a16:creationId xmlns:a16="http://schemas.microsoft.com/office/drawing/2014/main" id="{E6C1D321-6031-E179-AB85-FF840248D8E6}"/>
              </a:ext>
            </a:extLst>
          </p:cNvPr>
          <p:cNvSpPr txBox="1">
            <a:spLocks noChangeArrowheads="1"/>
          </p:cNvSpPr>
          <p:nvPr/>
        </p:nvSpPr>
        <p:spPr bwMode="auto">
          <a:xfrm>
            <a:off x="3971046" y="5064919"/>
            <a:ext cx="235744" cy="20774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1350">
                <a:latin typeface="ＭＳ Ｐゴシック" panose="020B0600070205080204" pitchFamily="50" charset="-128"/>
              </a:rPr>
              <a:t>+</a:t>
            </a:r>
          </a:p>
        </p:txBody>
      </p:sp>
      <p:sp>
        <p:nvSpPr>
          <p:cNvPr id="57" name="Text Box 25">
            <a:extLst>
              <a:ext uri="{FF2B5EF4-FFF2-40B4-BE49-F238E27FC236}">
                <a16:creationId xmlns:a16="http://schemas.microsoft.com/office/drawing/2014/main" id="{EDA2006D-AD25-A96B-E17B-18A815A08B85}"/>
              </a:ext>
            </a:extLst>
          </p:cNvPr>
          <p:cNvSpPr txBox="1">
            <a:spLocks noChangeArrowheads="1"/>
          </p:cNvSpPr>
          <p:nvPr/>
        </p:nvSpPr>
        <p:spPr bwMode="auto">
          <a:xfrm>
            <a:off x="5320024" y="5064919"/>
            <a:ext cx="235744" cy="20774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1350">
                <a:latin typeface="ＭＳ Ｐゴシック" panose="020B0600070205080204" pitchFamily="50" charset="-128"/>
              </a:rPr>
              <a:t>+</a:t>
            </a:r>
          </a:p>
        </p:txBody>
      </p:sp>
    </p:spTree>
    <p:extLst>
      <p:ext uri="{BB962C8B-B14F-4D97-AF65-F5344CB8AC3E}">
        <p14:creationId xmlns:p14="http://schemas.microsoft.com/office/powerpoint/2010/main" val="383435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2"/>
          <p:cNvSpPr>
            <a:spLocks noGrp="1"/>
          </p:cNvSpPr>
          <p:nvPr>
            <p:ph type="title"/>
          </p:nvPr>
        </p:nvSpPr>
        <p:spPr>
          <a:xfrm>
            <a:off x="0" y="857250"/>
            <a:ext cx="9096555" cy="561874"/>
          </a:xfrm>
          <a:noFill/>
        </p:spPr>
        <p:txBody>
          <a:bodyPr wrap="square" lIns="468000" tIns="107980" rIns="431919" bIns="108000" rtlCol="0" anchor="ctr" anchorCtr="0">
            <a:noAutofit/>
          </a:bodyPr>
          <a:lstStyle/>
          <a:p>
            <a:r>
              <a:rPr lang="pt-BR" altLang="ja-JP" dirty="0"/>
              <a:t>Function Overview</a:t>
            </a:r>
            <a:endParaRPr lang="en-US" altLang="ja-JP" dirty="0"/>
          </a:p>
        </p:txBody>
      </p:sp>
      <p:sp>
        <p:nvSpPr>
          <p:cNvPr id="2" name="Rectangle 3">
            <a:extLst>
              <a:ext uri="{FF2B5EF4-FFF2-40B4-BE49-F238E27FC236}">
                <a16:creationId xmlns:a16="http://schemas.microsoft.com/office/drawing/2014/main" id="{10506E72-73F8-E75B-C11D-F6C40F8F172C}"/>
              </a:ext>
            </a:extLst>
          </p:cNvPr>
          <p:cNvSpPr txBox="1">
            <a:spLocks noChangeArrowheads="1"/>
          </p:cNvSpPr>
          <p:nvPr/>
        </p:nvSpPr>
        <p:spPr>
          <a:xfrm>
            <a:off x="285750" y="1484710"/>
            <a:ext cx="9096555" cy="4001690"/>
          </a:xfrm>
          <a:prstGeom prst="rect">
            <a:avLst/>
          </a:prstGeom>
        </p:spPr>
        <p:txBody>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 dirty="0"/>
              <a:t>Unit price inquiry and maintenance</a:t>
            </a:r>
          </a:p>
          <a:p>
            <a:pPr lvl="1"/>
            <a:r>
              <a:rPr lang="en-US" altLang="ja-JP" sz="1350" dirty="0"/>
              <a:t>Unit price inquiry and maintenance, upload function are provided in IA system.</a:t>
            </a:r>
          </a:p>
          <a:p>
            <a:pPr lvl="1"/>
            <a:r>
              <a:rPr lang="en-US" altLang="ja-JP" sz="1350" dirty="0"/>
              <a:t>All kind of unit price can be registered and updated.</a:t>
            </a:r>
          </a:p>
          <a:p>
            <a:pPr lvl="1"/>
            <a:r>
              <a:rPr lang="en-US" altLang="ja-JP" sz="1350" dirty="0"/>
              <a:t>The following items should be registered into unit price.</a:t>
            </a:r>
          </a:p>
          <a:p>
            <a:pPr lvl="2"/>
            <a:r>
              <a:rPr lang="en-US" altLang="ja-JP" sz="1350" dirty="0"/>
              <a:t>Inventory Organization, Item Code, Price Type, Cost</a:t>
            </a:r>
          </a:p>
          <a:p>
            <a:pPr lvl="2"/>
            <a:r>
              <a:rPr lang="en-US" altLang="ja-JP" sz="1350" dirty="0"/>
              <a:t>Cost elements of TOV (Material </a:t>
            </a:r>
            <a:r>
              <a:rPr lang="en-US" altLang="ja-JP" sz="1350" dirty="0" err="1"/>
              <a:t>Cost</a:t>
            </a:r>
            <a:r>
              <a:rPr lang="en-US" sz="1350" dirty="0" err="1"/>
              <a:t>、</a:t>
            </a:r>
            <a:r>
              <a:rPr lang="en-US" altLang="ja-JP" sz="1350" dirty="0" err="1"/>
              <a:t>Labor</a:t>
            </a:r>
            <a:r>
              <a:rPr lang="en-US" altLang="ja-JP" sz="1350" dirty="0"/>
              <a:t> Cost, Overhead Cost)</a:t>
            </a:r>
          </a:p>
          <a:p>
            <a:pPr lvl="1"/>
            <a:r>
              <a:rPr lang="en-US" altLang="ja-JP" sz="1350" dirty="0"/>
              <a:t>Unit price upload function can be used for TOV and IN-HOUSE and EMP.</a:t>
            </a:r>
          </a:p>
          <a:p>
            <a:pPr lvl="2"/>
            <a:r>
              <a:rPr lang="en-US" altLang="ja-JP" sz="1350" dirty="0"/>
              <a:t>After uploading, unit price import process should be executed.</a:t>
            </a:r>
          </a:p>
          <a:p>
            <a:pPr lvl="1"/>
            <a:r>
              <a:rPr lang="en-US" altLang="ja-JP" sz="1350" dirty="0"/>
              <a:t>Unit price data can be downloaded as CSV</a:t>
            </a:r>
            <a:r>
              <a:rPr lang="en-US" sz="1350" dirty="0"/>
              <a:t>、</a:t>
            </a:r>
            <a:r>
              <a:rPr lang="en-US" altLang="ja-JP" sz="1350" dirty="0"/>
              <a:t>PDF file.</a:t>
            </a:r>
          </a:p>
          <a:p>
            <a:pPr lvl="2">
              <a:buFont typeface="Wingdings" panose="05000000000000000000" pitchFamily="2" charset="2"/>
              <a:buNone/>
            </a:pPr>
            <a:endParaRPr lang="en-US" altLang="ja-JP" sz="1350" dirty="0"/>
          </a:p>
        </p:txBody>
      </p:sp>
      <p:sp>
        <p:nvSpPr>
          <p:cNvPr id="3" name="Rectangle 16">
            <a:extLst>
              <a:ext uri="{FF2B5EF4-FFF2-40B4-BE49-F238E27FC236}">
                <a16:creationId xmlns:a16="http://schemas.microsoft.com/office/drawing/2014/main" id="{51267B11-22D5-C8A2-83A2-27EA8EC65390}"/>
              </a:ext>
            </a:extLst>
          </p:cNvPr>
          <p:cNvSpPr>
            <a:spLocks noChangeArrowheads="1"/>
          </p:cNvSpPr>
          <p:nvPr/>
        </p:nvSpPr>
        <p:spPr bwMode="auto">
          <a:xfrm>
            <a:off x="4914900" y="5014913"/>
            <a:ext cx="1046560" cy="439341"/>
          </a:xfrm>
          <a:prstGeom prst="rect">
            <a:avLst/>
          </a:prstGeom>
          <a:solidFill>
            <a:srgbClr val="CCFFCC"/>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Unit Price</a:t>
            </a:r>
            <a:br>
              <a:rPr kumimoji="0" lang="en-US" altLang="ja-JP" sz="900">
                <a:latin typeface="Arial" panose="020B0604020202020204" pitchFamily="34" charset="0"/>
              </a:rPr>
            </a:br>
            <a:r>
              <a:rPr kumimoji="0" lang="en-US" altLang="ja-JP" sz="900">
                <a:latin typeface="Arial" panose="020B0604020202020204" pitchFamily="34" charset="0"/>
              </a:rPr>
              <a:t>Import Process</a:t>
            </a:r>
          </a:p>
        </p:txBody>
      </p:sp>
      <p:sp>
        <p:nvSpPr>
          <p:cNvPr id="4" name="AutoShape 17">
            <a:extLst>
              <a:ext uri="{FF2B5EF4-FFF2-40B4-BE49-F238E27FC236}">
                <a16:creationId xmlns:a16="http://schemas.microsoft.com/office/drawing/2014/main" id="{837B8A47-89E4-BBBB-D635-35FB190CE1EE}"/>
              </a:ext>
            </a:extLst>
          </p:cNvPr>
          <p:cNvSpPr>
            <a:spLocks noChangeArrowheads="1"/>
          </p:cNvSpPr>
          <p:nvPr/>
        </p:nvSpPr>
        <p:spPr bwMode="auto">
          <a:xfrm>
            <a:off x="3969544" y="4981575"/>
            <a:ext cx="709613" cy="506016"/>
          </a:xfrm>
          <a:prstGeom prst="can">
            <a:avLst>
              <a:gd name="adj" fmla="val 25000"/>
            </a:avLst>
          </a:prstGeom>
          <a:solidFill>
            <a:srgbClr val="FFFF99"/>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Unit Price</a:t>
            </a:r>
          </a:p>
          <a:p>
            <a:pPr algn="ctr">
              <a:spcBef>
                <a:spcPct val="15000"/>
              </a:spcBef>
              <a:buFont typeface="Wingdings" panose="05000000000000000000" pitchFamily="2" charset="2"/>
              <a:buNone/>
            </a:pPr>
            <a:r>
              <a:rPr kumimoji="0" lang="en-US" altLang="ja-JP" sz="900">
                <a:latin typeface="Arial" panose="020B0604020202020204" pitchFamily="34" charset="0"/>
              </a:rPr>
              <a:t>Interface</a:t>
            </a:r>
          </a:p>
        </p:txBody>
      </p:sp>
      <p:sp>
        <p:nvSpPr>
          <p:cNvPr id="5" name="AutoShape 18">
            <a:extLst>
              <a:ext uri="{FF2B5EF4-FFF2-40B4-BE49-F238E27FC236}">
                <a16:creationId xmlns:a16="http://schemas.microsoft.com/office/drawing/2014/main" id="{9AF90EAC-DA7C-943B-EFFF-E0A6F80A5E6A}"/>
              </a:ext>
            </a:extLst>
          </p:cNvPr>
          <p:cNvSpPr>
            <a:spLocks noChangeArrowheads="1"/>
          </p:cNvSpPr>
          <p:nvPr/>
        </p:nvSpPr>
        <p:spPr bwMode="auto">
          <a:xfrm>
            <a:off x="5925741" y="4508898"/>
            <a:ext cx="709613" cy="506015"/>
          </a:xfrm>
          <a:prstGeom prst="can">
            <a:avLst>
              <a:gd name="adj" fmla="val 25000"/>
            </a:avLst>
          </a:prstGeom>
          <a:solidFill>
            <a:srgbClr val="FFFF99"/>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Unit Price</a:t>
            </a:r>
            <a:br>
              <a:rPr kumimoji="0" lang="en-US" altLang="ja-JP" sz="900">
                <a:latin typeface="Arial" panose="020B0604020202020204" pitchFamily="34" charset="0"/>
              </a:rPr>
            </a:br>
            <a:r>
              <a:rPr kumimoji="0" lang="en-US" altLang="ja-JP" sz="900">
                <a:latin typeface="Arial" panose="020B0604020202020204" pitchFamily="34" charset="0"/>
              </a:rPr>
              <a:t>Master</a:t>
            </a:r>
          </a:p>
        </p:txBody>
      </p:sp>
      <p:cxnSp>
        <p:nvCxnSpPr>
          <p:cNvPr id="6" name="AutoShape 19">
            <a:extLst>
              <a:ext uri="{FF2B5EF4-FFF2-40B4-BE49-F238E27FC236}">
                <a16:creationId xmlns:a16="http://schemas.microsoft.com/office/drawing/2014/main" id="{74715AB5-B81E-F436-B55A-743AD924C495}"/>
              </a:ext>
            </a:extLst>
          </p:cNvPr>
          <p:cNvCxnSpPr>
            <a:cxnSpLocks noChangeShapeType="1"/>
            <a:stCxn id="17" idx="3"/>
            <a:endCxn id="4" idx="2"/>
          </p:cNvCxnSpPr>
          <p:nvPr/>
        </p:nvCxnSpPr>
        <p:spPr bwMode="auto">
          <a:xfrm>
            <a:off x="3733800" y="5233988"/>
            <a:ext cx="235744" cy="1191"/>
          </a:xfrm>
          <a:prstGeom prst="bentConnector3">
            <a:avLst>
              <a:gd name="adj1" fmla="val 50000"/>
            </a:avLst>
          </a:prstGeom>
          <a:noFill/>
          <a:ln w="9525">
            <a:solidFill>
              <a:srgbClr val="80808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20">
            <a:extLst>
              <a:ext uri="{FF2B5EF4-FFF2-40B4-BE49-F238E27FC236}">
                <a16:creationId xmlns:a16="http://schemas.microsoft.com/office/drawing/2014/main" id="{86BFA671-273B-23BF-6CB5-1AFB9B41120C}"/>
              </a:ext>
            </a:extLst>
          </p:cNvPr>
          <p:cNvCxnSpPr>
            <a:cxnSpLocks noChangeShapeType="1"/>
            <a:stCxn id="3" idx="3"/>
            <a:endCxn id="5" idx="3"/>
          </p:cNvCxnSpPr>
          <p:nvPr/>
        </p:nvCxnSpPr>
        <p:spPr bwMode="auto">
          <a:xfrm flipV="1">
            <a:off x="5961460" y="5014913"/>
            <a:ext cx="319088" cy="220266"/>
          </a:xfrm>
          <a:prstGeom prst="bentConnector2">
            <a:avLst/>
          </a:prstGeom>
          <a:noFill/>
          <a:ln w="9525">
            <a:solidFill>
              <a:srgbClr val="80808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21">
            <a:extLst>
              <a:ext uri="{FF2B5EF4-FFF2-40B4-BE49-F238E27FC236}">
                <a16:creationId xmlns:a16="http://schemas.microsoft.com/office/drawing/2014/main" id="{9CC325AB-32C3-BDE4-F815-7382B9F7FD5A}"/>
              </a:ext>
            </a:extLst>
          </p:cNvPr>
          <p:cNvCxnSpPr>
            <a:cxnSpLocks noChangeShapeType="1"/>
            <a:stCxn id="24" idx="3"/>
            <a:endCxn id="17" idx="1"/>
          </p:cNvCxnSpPr>
          <p:nvPr/>
        </p:nvCxnSpPr>
        <p:spPr bwMode="auto">
          <a:xfrm flipV="1">
            <a:off x="2281238" y="5233988"/>
            <a:ext cx="440531" cy="363141"/>
          </a:xfrm>
          <a:prstGeom prst="bentConnector3">
            <a:avLst>
              <a:gd name="adj1" fmla="val 49731"/>
            </a:avLst>
          </a:prstGeom>
          <a:noFill/>
          <a:ln w="9525">
            <a:solidFill>
              <a:srgbClr val="80808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22">
            <a:extLst>
              <a:ext uri="{FF2B5EF4-FFF2-40B4-BE49-F238E27FC236}">
                <a16:creationId xmlns:a16="http://schemas.microsoft.com/office/drawing/2014/main" id="{C4B2B10F-2492-4020-E877-F162717F72FD}"/>
              </a:ext>
            </a:extLst>
          </p:cNvPr>
          <p:cNvCxnSpPr>
            <a:cxnSpLocks noChangeShapeType="1"/>
            <a:stCxn id="16" idx="3"/>
            <a:endCxn id="5" idx="2"/>
          </p:cNvCxnSpPr>
          <p:nvPr/>
        </p:nvCxnSpPr>
        <p:spPr bwMode="auto">
          <a:xfrm flipV="1">
            <a:off x="2584848" y="4762501"/>
            <a:ext cx="3340894" cy="3572"/>
          </a:xfrm>
          <a:prstGeom prst="bentConnector3">
            <a:avLst>
              <a:gd name="adj1" fmla="val 50000"/>
            </a:avLst>
          </a:prstGeom>
          <a:noFill/>
          <a:ln w="9525">
            <a:solidFill>
              <a:srgbClr val="80808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23">
            <a:extLst>
              <a:ext uri="{FF2B5EF4-FFF2-40B4-BE49-F238E27FC236}">
                <a16:creationId xmlns:a16="http://schemas.microsoft.com/office/drawing/2014/main" id="{468CC888-0FA8-CE0E-F6B3-21972C508FB6}"/>
              </a:ext>
            </a:extLst>
          </p:cNvPr>
          <p:cNvCxnSpPr>
            <a:cxnSpLocks noChangeShapeType="1"/>
            <a:stCxn id="14" idx="3"/>
            <a:endCxn id="5" idx="1"/>
          </p:cNvCxnSpPr>
          <p:nvPr/>
        </p:nvCxnSpPr>
        <p:spPr bwMode="auto">
          <a:xfrm>
            <a:off x="1302544" y="4162426"/>
            <a:ext cx="4978004" cy="346472"/>
          </a:xfrm>
          <a:prstGeom prst="bentConnector2">
            <a:avLst/>
          </a:prstGeom>
          <a:noFill/>
          <a:ln w="9525">
            <a:solidFill>
              <a:srgbClr val="80808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24">
            <a:extLst>
              <a:ext uri="{FF2B5EF4-FFF2-40B4-BE49-F238E27FC236}">
                <a16:creationId xmlns:a16="http://schemas.microsoft.com/office/drawing/2014/main" id="{E5818FF9-8243-1DD5-8419-BDB4BECF5E7C}"/>
              </a:ext>
            </a:extLst>
          </p:cNvPr>
          <p:cNvCxnSpPr>
            <a:cxnSpLocks noChangeShapeType="1"/>
            <a:stCxn id="4" idx="4"/>
            <a:endCxn id="3" idx="1"/>
          </p:cNvCxnSpPr>
          <p:nvPr/>
        </p:nvCxnSpPr>
        <p:spPr bwMode="auto">
          <a:xfrm>
            <a:off x="4679157" y="5235179"/>
            <a:ext cx="235744" cy="0"/>
          </a:xfrm>
          <a:prstGeom prst="straightConnector1">
            <a:avLst/>
          </a:prstGeom>
          <a:noFill/>
          <a:ln w="9525">
            <a:solidFill>
              <a:srgbClr val="808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 name="Picture 26">
            <a:extLst>
              <a:ext uri="{FF2B5EF4-FFF2-40B4-BE49-F238E27FC236}">
                <a16:creationId xmlns:a16="http://schemas.microsoft.com/office/drawing/2014/main" id="{0F789743-D1C4-D76F-7062-7950BAAD6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322" y="3774281"/>
            <a:ext cx="1013222" cy="776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7">
            <a:extLst>
              <a:ext uri="{FF2B5EF4-FFF2-40B4-BE49-F238E27FC236}">
                <a16:creationId xmlns:a16="http://schemas.microsoft.com/office/drawing/2014/main" id="{827BD29E-ED43-72EE-BB7D-8A8B465271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7085" y="4238625"/>
            <a:ext cx="1013222" cy="776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9">
            <a:extLst>
              <a:ext uri="{FF2B5EF4-FFF2-40B4-BE49-F238E27FC236}">
                <a16:creationId xmlns:a16="http://schemas.microsoft.com/office/drawing/2014/main" id="{AFF04FCD-79A0-3C16-EFEF-5C1FDD04A8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2817" y="4380310"/>
            <a:ext cx="1012031" cy="77033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0">
            <a:extLst>
              <a:ext uri="{FF2B5EF4-FFF2-40B4-BE49-F238E27FC236}">
                <a16:creationId xmlns:a16="http://schemas.microsoft.com/office/drawing/2014/main" id="{C0A0253A-A1D0-C121-4703-035C8740CE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1769" y="4845844"/>
            <a:ext cx="1012031" cy="776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AutoShape 31">
            <a:extLst>
              <a:ext uri="{FF2B5EF4-FFF2-40B4-BE49-F238E27FC236}">
                <a16:creationId xmlns:a16="http://schemas.microsoft.com/office/drawing/2014/main" id="{7B2A0725-5A8E-E23E-98B2-624005424FE0}"/>
              </a:ext>
            </a:extLst>
          </p:cNvPr>
          <p:cNvSpPr>
            <a:spLocks noChangeArrowheads="1"/>
          </p:cNvSpPr>
          <p:nvPr/>
        </p:nvSpPr>
        <p:spPr bwMode="auto">
          <a:xfrm>
            <a:off x="2587228" y="5622131"/>
            <a:ext cx="1281113" cy="304800"/>
          </a:xfrm>
          <a:prstGeom prst="roundRect">
            <a:avLst>
              <a:gd name="adj" fmla="val 10546"/>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Unit Price</a:t>
            </a:r>
            <a:br>
              <a:rPr kumimoji="0" lang="en-US" altLang="ja-JP" sz="900">
                <a:latin typeface="Arial" panose="020B0604020202020204" pitchFamily="34" charset="0"/>
              </a:rPr>
            </a:br>
            <a:r>
              <a:rPr kumimoji="0" lang="en-US" altLang="ja-JP" sz="900">
                <a:latin typeface="Arial" panose="020B0604020202020204" pitchFamily="34" charset="0"/>
              </a:rPr>
              <a:t>Upload</a:t>
            </a:r>
          </a:p>
        </p:txBody>
      </p:sp>
      <p:sp>
        <p:nvSpPr>
          <p:cNvPr id="19" name="AutoShape 32">
            <a:extLst>
              <a:ext uri="{FF2B5EF4-FFF2-40B4-BE49-F238E27FC236}">
                <a16:creationId xmlns:a16="http://schemas.microsoft.com/office/drawing/2014/main" id="{5C43F2B2-9D73-2267-9E53-FC6BBB803BE1}"/>
              </a:ext>
            </a:extLst>
          </p:cNvPr>
          <p:cNvSpPr>
            <a:spLocks noChangeArrowheads="1"/>
          </p:cNvSpPr>
          <p:nvPr/>
        </p:nvSpPr>
        <p:spPr bwMode="auto">
          <a:xfrm>
            <a:off x="1504950" y="5149454"/>
            <a:ext cx="1114425" cy="304800"/>
          </a:xfrm>
          <a:prstGeom prst="roundRect">
            <a:avLst>
              <a:gd name="adj" fmla="val 10546"/>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Unit Price</a:t>
            </a:r>
            <a:br>
              <a:rPr kumimoji="0" lang="en-US" altLang="ja-JP" sz="900">
                <a:latin typeface="Arial" panose="020B0604020202020204" pitchFamily="34" charset="0"/>
              </a:rPr>
            </a:br>
            <a:r>
              <a:rPr kumimoji="0" lang="en-US" altLang="ja-JP" sz="900">
                <a:latin typeface="Arial" panose="020B0604020202020204" pitchFamily="34" charset="0"/>
              </a:rPr>
              <a:t>Maintenance</a:t>
            </a:r>
          </a:p>
        </p:txBody>
      </p:sp>
      <p:sp>
        <p:nvSpPr>
          <p:cNvPr id="20" name="AutoShape 33">
            <a:extLst>
              <a:ext uri="{FF2B5EF4-FFF2-40B4-BE49-F238E27FC236}">
                <a16:creationId xmlns:a16="http://schemas.microsoft.com/office/drawing/2014/main" id="{0B0A6D3C-6E44-799B-D147-B80F14DA7C77}"/>
              </a:ext>
            </a:extLst>
          </p:cNvPr>
          <p:cNvSpPr>
            <a:spLocks noChangeArrowheads="1"/>
          </p:cNvSpPr>
          <p:nvPr/>
        </p:nvSpPr>
        <p:spPr bwMode="auto">
          <a:xfrm>
            <a:off x="358378" y="4542235"/>
            <a:ext cx="842963" cy="304800"/>
          </a:xfrm>
          <a:prstGeom prst="roundRect">
            <a:avLst>
              <a:gd name="adj" fmla="val 10546"/>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Unit Price</a:t>
            </a:r>
            <a:br>
              <a:rPr kumimoji="0" lang="en-US" altLang="ja-JP" sz="900">
                <a:latin typeface="Arial" panose="020B0604020202020204" pitchFamily="34" charset="0"/>
              </a:rPr>
            </a:br>
            <a:r>
              <a:rPr kumimoji="0" lang="en-US" altLang="ja-JP" sz="900">
                <a:latin typeface="Arial" panose="020B0604020202020204" pitchFamily="34" charset="0"/>
              </a:rPr>
              <a:t>Inquiry</a:t>
            </a:r>
          </a:p>
        </p:txBody>
      </p:sp>
      <p:sp>
        <p:nvSpPr>
          <p:cNvPr id="21" name="Text Box 36">
            <a:extLst>
              <a:ext uri="{FF2B5EF4-FFF2-40B4-BE49-F238E27FC236}">
                <a16:creationId xmlns:a16="http://schemas.microsoft.com/office/drawing/2014/main" id="{6F71612E-677C-2874-476E-301BE26851A4}"/>
              </a:ext>
            </a:extLst>
          </p:cNvPr>
          <p:cNvSpPr txBox="1">
            <a:spLocks noChangeArrowheads="1"/>
          </p:cNvSpPr>
          <p:nvPr/>
        </p:nvSpPr>
        <p:spPr bwMode="auto">
          <a:xfrm>
            <a:off x="1370410" y="4013598"/>
            <a:ext cx="641747"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spcBef>
                <a:spcPct val="50000"/>
              </a:spcBef>
              <a:buFont typeface="Wingdings" panose="05000000000000000000" pitchFamily="2" charset="2"/>
              <a:buNone/>
            </a:pPr>
            <a:r>
              <a:rPr kumimoji="0" lang="en-US" altLang="ja-JP" sz="900">
                <a:latin typeface="Arial" panose="020B0604020202020204" pitchFamily="34" charset="0"/>
              </a:rPr>
              <a:t>Inquiry</a:t>
            </a:r>
          </a:p>
        </p:txBody>
      </p:sp>
      <p:sp>
        <p:nvSpPr>
          <p:cNvPr id="22" name="Text Box 37">
            <a:extLst>
              <a:ext uri="{FF2B5EF4-FFF2-40B4-BE49-F238E27FC236}">
                <a16:creationId xmlns:a16="http://schemas.microsoft.com/office/drawing/2014/main" id="{E270D95E-6A44-D31B-2642-2791343AE399}"/>
              </a:ext>
            </a:extLst>
          </p:cNvPr>
          <p:cNvSpPr txBox="1">
            <a:spLocks noChangeArrowheads="1"/>
          </p:cNvSpPr>
          <p:nvPr/>
        </p:nvSpPr>
        <p:spPr bwMode="auto">
          <a:xfrm>
            <a:off x="2720579" y="4622007"/>
            <a:ext cx="1720453"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spcBef>
                <a:spcPct val="50000"/>
              </a:spcBef>
              <a:buFont typeface="Wingdings" panose="05000000000000000000" pitchFamily="2" charset="2"/>
              <a:buNone/>
            </a:pPr>
            <a:r>
              <a:rPr kumimoji="0" lang="en-US" altLang="ja-JP" sz="900">
                <a:latin typeface="Arial" panose="020B0604020202020204" pitchFamily="34" charset="0"/>
              </a:rPr>
              <a:t>Inquiry, Registration, Update</a:t>
            </a:r>
          </a:p>
        </p:txBody>
      </p:sp>
      <p:sp>
        <p:nvSpPr>
          <p:cNvPr id="23" name="Text Box 39">
            <a:extLst>
              <a:ext uri="{FF2B5EF4-FFF2-40B4-BE49-F238E27FC236}">
                <a16:creationId xmlns:a16="http://schemas.microsoft.com/office/drawing/2014/main" id="{8E2F3119-19A7-9875-772D-C9C6472BEC35}"/>
              </a:ext>
            </a:extLst>
          </p:cNvPr>
          <p:cNvSpPr txBox="1">
            <a:spLocks noChangeArrowheads="1"/>
          </p:cNvSpPr>
          <p:nvPr/>
        </p:nvSpPr>
        <p:spPr bwMode="auto">
          <a:xfrm>
            <a:off x="5926931" y="5251847"/>
            <a:ext cx="844154" cy="41549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a:latin typeface="Arial" panose="020B0604020202020204" pitchFamily="34" charset="0"/>
              </a:rPr>
              <a:t>Registration</a:t>
            </a:r>
            <a:br>
              <a:rPr kumimoji="0" lang="en-US" altLang="ja-JP" sz="900">
                <a:latin typeface="Arial" panose="020B0604020202020204" pitchFamily="34" charset="0"/>
              </a:rPr>
            </a:br>
            <a:r>
              <a:rPr kumimoji="0" lang="en-US" altLang="ja-JP" sz="900">
                <a:latin typeface="Arial" panose="020B0604020202020204" pitchFamily="34" charset="0"/>
              </a:rPr>
              <a:t>and</a:t>
            </a:r>
            <a:br>
              <a:rPr kumimoji="0" lang="en-US" altLang="ja-JP" sz="900">
                <a:latin typeface="Arial" panose="020B0604020202020204" pitchFamily="34" charset="0"/>
              </a:rPr>
            </a:br>
            <a:r>
              <a:rPr kumimoji="0" lang="en-US" altLang="ja-JP" sz="900">
                <a:latin typeface="Arial" panose="020B0604020202020204" pitchFamily="34" charset="0"/>
              </a:rPr>
              <a:t>Update</a:t>
            </a:r>
          </a:p>
        </p:txBody>
      </p:sp>
      <p:pic>
        <p:nvPicPr>
          <p:cNvPr id="24" name="Picture 42">
            <a:extLst>
              <a:ext uri="{FF2B5EF4-FFF2-40B4-BE49-F238E27FC236}">
                <a16:creationId xmlns:a16="http://schemas.microsoft.com/office/drawing/2014/main" id="{396332BB-6290-BD63-C1E0-F19B67DE73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7629" y="5444729"/>
            <a:ext cx="303609" cy="30360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 Box 43">
            <a:extLst>
              <a:ext uri="{FF2B5EF4-FFF2-40B4-BE49-F238E27FC236}">
                <a16:creationId xmlns:a16="http://schemas.microsoft.com/office/drawing/2014/main" id="{7861FA98-3D01-172D-DE13-57590051DAB5}"/>
              </a:ext>
            </a:extLst>
          </p:cNvPr>
          <p:cNvSpPr txBox="1">
            <a:spLocks noChangeArrowheads="1"/>
          </p:cNvSpPr>
          <p:nvPr/>
        </p:nvSpPr>
        <p:spPr bwMode="auto">
          <a:xfrm>
            <a:off x="1775222" y="5769769"/>
            <a:ext cx="776288"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a:latin typeface="Arial" panose="020B0604020202020204" pitchFamily="34" charset="0"/>
              </a:rPr>
              <a:t>Upload</a:t>
            </a:r>
          </a:p>
        </p:txBody>
      </p:sp>
      <p:pic>
        <p:nvPicPr>
          <p:cNvPr id="26" name="Picture 44">
            <a:extLst>
              <a:ext uri="{FF2B5EF4-FFF2-40B4-BE49-F238E27FC236}">
                <a16:creationId xmlns:a16="http://schemas.microsoft.com/office/drawing/2014/main" id="{1DB5B9F1-57C8-79AE-D02B-5BCC2D8FD4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525" y="4901803"/>
            <a:ext cx="338138" cy="33813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5">
            <a:extLst>
              <a:ext uri="{FF2B5EF4-FFF2-40B4-BE49-F238E27FC236}">
                <a16:creationId xmlns:a16="http://schemas.microsoft.com/office/drawing/2014/main" id="{F104064C-7DBE-A2D1-5739-613EA1981E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797" y="5172075"/>
            <a:ext cx="303609" cy="3036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 Box 46">
            <a:extLst>
              <a:ext uri="{FF2B5EF4-FFF2-40B4-BE49-F238E27FC236}">
                <a16:creationId xmlns:a16="http://schemas.microsoft.com/office/drawing/2014/main" id="{D422B6F9-53B0-A302-B294-7F0767C270B9}"/>
              </a:ext>
            </a:extLst>
          </p:cNvPr>
          <p:cNvSpPr txBox="1">
            <a:spLocks noChangeArrowheads="1"/>
          </p:cNvSpPr>
          <p:nvPr/>
        </p:nvSpPr>
        <p:spPr bwMode="auto">
          <a:xfrm>
            <a:off x="289322" y="5509023"/>
            <a:ext cx="776288"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dirty="0">
                <a:latin typeface="Arial" panose="020B0604020202020204" pitchFamily="34" charset="0"/>
              </a:rPr>
              <a:t>Download</a:t>
            </a:r>
          </a:p>
        </p:txBody>
      </p:sp>
      <p:sp>
        <p:nvSpPr>
          <p:cNvPr id="29" name="Line 48">
            <a:extLst>
              <a:ext uri="{FF2B5EF4-FFF2-40B4-BE49-F238E27FC236}">
                <a16:creationId xmlns:a16="http://schemas.microsoft.com/office/drawing/2014/main" id="{7EBA8DA2-4E5B-29EE-69EF-A8AF32904FBB}"/>
              </a:ext>
            </a:extLst>
          </p:cNvPr>
          <p:cNvSpPr>
            <a:spLocks noChangeShapeType="1"/>
          </p:cNvSpPr>
          <p:nvPr/>
        </p:nvSpPr>
        <p:spPr bwMode="auto">
          <a:xfrm flipH="1">
            <a:off x="492919" y="4542235"/>
            <a:ext cx="0" cy="304800"/>
          </a:xfrm>
          <a:prstGeom prst="line">
            <a:avLst/>
          </a:prstGeom>
          <a:noFill/>
          <a:ln w="9525">
            <a:solidFill>
              <a:srgbClr val="808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350"/>
          </a:p>
        </p:txBody>
      </p:sp>
      <p:sp>
        <p:nvSpPr>
          <p:cNvPr id="30" name="Line 49">
            <a:extLst>
              <a:ext uri="{FF2B5EF4-FFF2-40B4-BE49-F238E27FC236}">
                <a16:creationId xmlns:a16="http://schemas.microsoft.com/office/drawing/2014/main" id="{56AAC973-6CC2-C90B-92CC-7D9B71DCF876}"/>
              </a:ext>
            </a:extLst>
          </p:cNvPr>
          <p:cNvSpPr>
            <a:spLocks noChangeShapeType="1"/>
          </p:cNvSpPr>
          <p:nvPr/>
        </p:nvSpPr>
        <p:spPr bwMode="auto">
          <a:xfrm flipH="1">
            <a:off x="796529" y="4777978"/>
            <a:ext cx="640556" cy="270272"/>
          </a:xfrm>
          <a:prstGeom prst="line">
            <a:avLst/>
          </a:prstGeom>
          <a:noFill/>
          <a:ln w="9525">
            <a:solidFill>
              <a:srgbClr val="808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350"/>
          </a:p>
        </p:txBody>
      </p:sp>
    </p:spTree>
    <p:extLst>
      <p:ext uri="{BB962C8B-B14F-4D97-AF65-F5344CB8AC3E}">
        <p14:creationId xmlns:p14="http://schemas.microsoft.com/office/powerpoint/2010/main" val="2890946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2"/>
          <p:cNvSpPr>
            <a:spLocks noGrp="1"/>
          </p:cNvSpPr>
          <p:nvPr>
            <p:ph type="title"/>
          </p:nvPr>
        </p:nvSpPr>
        <p:spPr>
          <a:xfrm>
            <a:off x="0" y="857250"/>
            <a:ext cx="9096555" cy="561874"/>
          </a:xfrm>
          <a:noFill/>
        </p:spPr>
        <p:txBody>
          <a:bodyPr wrap="square" lIns="468000" tIns="107980" rIns="431919" bIns="108000" rtlCol="0" anchor="ctr" anchorCtr="0">
            <a:noAutofit/>
          </a:bodyPr>
          <a:lstStyle/>
          <a:p>
            <a:r>
              <a:rPr lang="pt-BR" altLang="ja-JP" dirty="0"/>
              <a:t> Function Overview</a:t>
            </a:r>
            <a:endParaRPr lang="en-US" altLang="ja-JP" dirty="0"/>
          </a:p>
        </p:txBody>
      </p:sp>
      <p:sp>
        <p:nvSpPr>
          <p:cNvPr id="2" name="AutoShape 152">
            <a:extLst>
              <a:ext uri="{FF2B5EF4-FFF2-40B4-BE49-F238E27FC236}">
                <a16:creationId xmlns:a16="http://schemas.microsoft.com/office/drawing/2014/main" id="{81F8CC21-C1A5-2AF3-CF0B-57E79922A8A6}"/>
              </a:ext>
            </a:extLst>
          </p:cNvPr>
          <p:cNvSpPr>
            <a:spLocks noChangeArrowheads="1"/>
          </p:cNvSpPr>
          <p:nvPr/>
        </p:nvSpPr>
        <p:spPr bwMode="auto">
          <a:xfrm>
            <a:off x="1075864" y="4073129"/>
            <a:ext cx="1146572" cy="1533525"/>
          </a:xfrm>
          <a:prstGeom prst="can">
            <a:avLst>
              <a:gd name="adj" fmla="val 12762"/>
            </a:avLst>
          </a:prstGeom>
          <a:solidFill>
            <a:srgbClr val="E1FFE1"/>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endParaRPr kumimoji="0" lang="en-US" altLang="ja-JP" sz="750">
              <a:latin typeface="Arial" panose="020B0604020202020204" pitchFamily="34" charset="0"/>
            </a:endParaRPr>
          </a:p>
          <a:p>
            <a:pPr algn="ctr">
              <a:spcBef>
                <a:spcPct val="15000"/>
              </a:spcBef>
              <a:buFont typeface="Wingdings" panose="05000000000000000000" pitchFamily="2" charset="2"/>
              <a:buNone/>
            </a:pPr>
            <a:endParaRPr kumimoji="0" lang="en-US" altLang="ja-JP" sz="750">
              <a:latin typeface="Arial" panose="020B0604020202020204" pitchFamily="34" charset="0"/>
            </a:endParaRPr>
          </a:p>
          <a:p>
            <a:pPr algn="ctr">
              <a:spcBef>
                <a:spcPct val="15000"/>
              </a:spcBef>
              <a:buFont typeface="Wingdings" panose="05000000000000000000" pitchFamily="2" charset="2"/>
              <a:buNone/>
            </a:pPr>
            <a:endParaRPr kumimoji="0" lang="en-US" altLang="ja-JP" sz="750">
              <a:latin typeface="Arial" panose="020B0604020202020204" pitchFamily="34" charset="0"/>
            </a:endParaRPr>
          </a:p>
          <a:p>
            <a:pPr algn="ctr">
              <a:spcBef>
                <a:spcPct val="15000"/>
              </a:spcBef>
              <a:buFont typeface="Wingdings" panose="05000000000000000000" pitchFamily="2" charset="2"/>
              <a:buNone/>
            </a:pPr>
            <a:endParaRPr kumimoji="0" lang="en-US" altLang="ja-JP" sz="750">
              <a:latin typeface="Arial" panose="020B0604020202020204" pitchFamily="34" charset="0"/>
            </a:endParaRPr>
          </a:p>
        </p:txBody>
      </p:sp>
      <p:sp>
        <p:nvSpPr>
          <p:cNvPr id="3" name="Rectangle 4">
            <a:extLst>
              <a:ext uri="{FF2B5EF4-FFF2-40B4-BE49-F238E27FC236}">
                <a16:creationId xmlns:a16="http://schemas.microsoft.com/office/drawing/2014/main" id="{F73EA1B1-EACA-2A03-6F6F-BCC6F3C8000E}"/>
              </a:ext>
            </a:extLst>
          </p:cNvPr>
          <p:cNvSpPr txBox="1">
            <a:spLocks noChangeArrowheads="1"/>
          </p:cNvSpPr>
          <p:nvPr/>
        </p:nvSpPr>
        <p:spPr>
          <a:xfrm>
            <a:off x="285750" y="1484710"/>
            <a:ext cx="8452670" cy="4001690"/>
          </a:xfrm>
          <a:prstGeom prst="rect">
            <a:avLst/>
          </a:prstGeom>
        </p:spPr>
        <p:txBody>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 dirty="0"/>
              <a:t> Transaction detail and summary creation</a:t>
            </a:r>
          </a:p>
          <a:p>
            <a:pPr lvl="1"/>
            <a:r>
              <a:rPr lang="en-US" altLang="ja-JP" sz="1125" dirty="0"/>
              <a:t>Inventory transaction in Oracle INV and Manual adjustment transaction in IA for current account month are retrieved.</a:t>
            </a:r>
          </a:p>
          <a:p>
            <a:pPr lvl="1"/>
            <a:r>
              <a:rPr lang="en-US" altLang="ja-JP" sz="1125" dirty="0"/>
              <a:t>Receiving unit price and cost unit price are retrieved, and transaction amount is calculated.</a:t>
            </a:r>
          </a:p>
          <a:p>
            <a:pPr lvl="2"/>
            <a:r>
              <a:rPr lang="en-US" altLang="ja-JP" sz="900" dirty="0"/>
              <a:t>Receiving price is exchanged to functional currency using daily rate in Oracle GL.</a:t>
            </a:r>
          </a:p>
          <a:p>
            <a:pPr lvl="1"/>
            <a:r>
              <a:rPr lang="en-US" altLang="ja-JP" sz="1125" dirty="0"/>
              <a:t>Account code for debit and credit side of </a:t>
            </a:r>
            <a:r>
              <a:rPr lang="en-US" altLang="ja-JP" sz="1125" dirty="0" err="1"/>
              <a:t>Journalization</a:t>
            </a:r>
            <a:r>
              <a:rPr lang="en-US" altLang="ja-JP" sz="1125" dirty="0"/>
              <a:t> is retrieved from Transaction and account code conversion master.</a:t>
            </a:r>
          </a:p>
          <a:p>
            <a:pPr lvl="1"/>
            <a:r>
              <a:rPr lang="en-US" altLang="ja-JP" sz="1125" dirty="0"/>
              <a:t>Transaction detail is created in IA based on retrieved information.</a:t>
            </a:r>
          </a:p>
          <a:p>
            <a:pPr lvl="1"/>
            <a:r>
              <a:rPr lang="en-US" altLang="ja-JP" sz="1125" dirty="0"/>
              <a:t>It is grouped and summarized by each transaction date and transition type, item code, sub-inventory.</a:t>
            </a:r>
          </a:p>
          <a:p>
            <a:pPr lvl="2"/>
            <a:r>
              <a:rPr lang="en-US" altLang="ja-JP" sz="900" dirty="0"/>
              <a:t>Exceptional Case </a:t>
            </a:r>
            <a:r>
              <a:rPr lang="en-US" altLang="ja-JP" sz="900" dirty="0">
                <a:sym typeface="Wingdings" panose="05000000000000000000" pitchFamily="2" charset="2"/>
              </a:rPr>
              <a:t> </a:t>
            </a:r>
            <a:r>
              <a:rPr lang="en-US" altLang="ja-JP" sz="900" dirty="0"/>
              <a:t>Receiving and Returning, Completion, Shipping transaction are not summarized.</a:t>
            </a:r>
          </a:p>
          <a:p>
            <a:pPr lvl="1"/>
            <a:r>
              <a:rPr lang="en-US" altLang="ja-JP" sz="1125" dirty="0"/>
              <a:t>If unit price and account code and so on can not be retrieved, transaction error information is generated without IA transaction detail creation.</a:t>
            </a:r>
          </a:p>
        </p:txBody>
      </p:sp>
      <p:sp>
        <p:nvSpPr>
          <p:cNvPr id="4" name="AutoShape 40">
            <a:extLst>
              <a:ext uri="{FF2B5EF4-FFF2-40B4-BE49-F238E27FC236}">
                <a16:creationId xmlns:a16="http://schemas.microsoft.com/office/drawing/2014/main" id="{B5B7496E-8BC9-C16B-6A58-95569BB9361D}"/>
              </a:ext>
            </a:extLst>
          </p:cNvPr>
          <p:cNvSpPr>
            <a:spLocks noChangeArrowheads="1"/>
          </p:cNvSpPr>
          <p:nvPr/>
        </p:nvSpPr>
        <p:spPr bwMode="auto">
          <a:xfrm>
            <a:off x="973471" y="4275535"/>
            <a:ext cx="1146572" cy="1416844"/>
          </a:xfrm>
          <a:prstGeom prst="can">
            <a:avLst>
              <a:gd name="adj" fmla="val 14955"/>
            </a:avLst>
          </a:prstGeom>
          <a:solidFill>
            <a:srgbClr val="E1FFE1"/>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endParaRPr kumimoji="0" lang="en-US" altLang="ja-JP" sz="750">
              <a:latin typeface="Arial" panose="020B0604020202020204" pitchFamily="34" charset="0"/>
            </a:endParaRPr>
          </a:p>
          <a:p>
            <a:pPr algn="ctr">
              <a:spcBef>
                <a:spcPct val="15000"/>
              </a:spcBef>
              <a:buFont typeface="Wingdings" panose="05000000000000000000" pitchFamily="2" charset="2"/>
              <a:buNone/>
            </a:pPr>
            <a:endParaRPr kumimoji="0" lang="en-US" altLang="ja-JP" sz="750">
              <a:latin typeface="Arial" panose="020B0604020202020204" pitchFamily="34" charset="0"/>
            </a:endParaRPr>
          </a:p>
          <a:p>
            <a:pPr algn="ctr">
              <a:spcBef>
                <a:spcPct val="15000"/>
              </a:spcBef>
              <a:buFont typeface="Wingdings" panose="05000000000000000000" pitchFamily="2" charset="2"/>
              <a:buNone/>
            </a:pPr>
            <a:endParaRPr kumimoji="0" lang="en-US" altLang="ja-JP" sz="750">
              <a:latin typeface="Arial" panose="020B0604020202020204" pitchFamily="34" charset="0"/>
            </a:endParaRPr>
          </a:p>
          <a:p>
            <a:pPr algn="ctr">
              <a:spcBef>
                <a:spcPct val="15000"/>
              </a:spcBef>
              <a:buFont typeface="Wingdings" panose="05000000000000000000" pitchFamily="2" charset="2"/>
              <a:buNone/>
            </a:pPr>
            <a:endParaRPr kumimoji="0" lang="en-US" altLang="ja-JP" sz="750">
              <a:latin typeface="Arial" panose="020B0604020202020204" pitchFamily="34" charset="0"/>
            </a:endParaRPr>
          </a:p>
        </p:txBody>
      </p:sp>
      <p:sp>
        <p:nvSpPr>
          <p:cNvPr id="5" name="Rectangle 41">
            <a:extLst>
              <a:ext uri="{FF2B5EF4-FFF2-40B4-BE49-F238E27FC236}">
                <a16:creationId xmlns:a16="http://schemas.microsoft.com/office/drawing/2014/main" id="{7ABA08A0-4FB4-85E3-577E-F2C755924240}"/>
              </a:ext>
            </a:extLst>
          </p:cNvPr>
          <p:cNvSpPr>
            <a:spLocks noChangeArrowheads="1"/>
          </p:cNvSpPr>
          <p:nvPr/>
        </p:nvSpPr>
        <p:spPr bwMode="auto">
          <a:xfrm>
            <a:off x="2358167" y="4714875"/>
            <a:ext cx="404813" cy="539354"/>
          </a:xfrm>
          <a:prstGeom prst="rect">
            <a:avLst/>
          </a:prstGeom>
          <a:solidFill>
            <a:srgbClr val="E7E7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Transaction</a:t>
            </a:r>
            <a:br>
              <a:rPr kumimoji="0" lang="en-US" altLang="ja-JP" sz="750">
                <a:latin typeface="Arial" panose="020B0604020202020204" pitchFamily="34" charset="0"/>
              </a:rPr>
            </a:br>
            <a:r>
              <a:rPr kumimoji="0" lang="en-US" altLang="ja-JP" sz="750">
                <a:latin typeface="Arial" panose="020B0604020202020204" pitchFamily="34" charset="0"/>
              </a:rPr>
              <a:t>Taking</a:t>
            </a:r>
          </a:p>
        </p:txBody>
      </p:sp>
      <p:sp>
        <p:nvSpPr>
          <p:cNvPr id="6" name="Rectangle 42">
            <a:extLst>
              <a:ext uri="{FF2B5EF4-FFF2-40B4-BE49-F238E27FC236}">
                <a16:creationId xmlns:a16="http://schemas.microsoft.com/office/drawing/2014/main" id="{3308F4ED-8E73-695F-95BA-CA13DBB20558}"/>
              </a:ext>
            </a:extLst>
          </p:cNvPr>
          <p:cNvSpPr>
            <a:spLocks noChangeArrowheads="1"/>
          </p:cNvSpPr>
          <p:nvPr/>
        </p:nvSpPr>
        <p:spPr bwMode="auto">
          <a:xfrm>
            <a:off x="2897520" y="4714875"/>
            <a:ext cx="404813" cy="539354"/>
          </a:xfrm>
          <a:prstGeom prst="rect">
            <a:avLst/>
          </a:prstGeom>
          <a:solidFill>
            <a:srgbClr val="E7E7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Unit</a:t>
            </a:r>
          </a:p>
          <a:p>
            <a:pPr algn="ctr">
              <a:spcBef>
                <a:spcPct val="15000"/>
              </a:spcBef>
              <a:buFont typeface="Wingdings" panose="05000000000000000000" pitchFamily="2" charset="2"/>
              <a:buNone/>
            </a:pPr>
            <a:r>
              <a:rPr kumimoji="0" lang="en-US" altLang="ja-JP" sz="750">
                <a:latin typeface="Arial" panose="020B0604020202020204" pitchFamily="34" charset="0"/>
              </a:rPr>
              <a:t>Price</a:t>
            </a:r>
          </a:p>
          <a:p>
            <a:pPr algn="ctr">
              <a:spcBef>
                <a:spcPct val="15000"/>
              </a:spcBef>
              <a:buFont typeface="Wingdings" panose="05000000000000000000" pitchFamily="2" charset="2"/>
              <a:buNone/>
            </a:pPr>
            <a:r>
              <a:rPr kumimoji="0" lang="en-US" altLang="ja-JP" sz="750">
                <a:latin typeface="Arial" panose="020B0604020202020204" pitchFamily="34" charset="0"/>
              </a:rPr>
              <a:t>Taking</a:t>
            </a:r>
          </a:p>
        </p:txBody>
      </p:sp>
      <p:sp>
        <p:nvSpPr>
          <p:cNvPr id="7" name="Rectangle 43">
            <a:extLst>
              <a:ext uri="{FF2B5EF4-FFF2-40B4-BE49-F238E27FC236}">
                <a16:creationId xmlns:a16="http://schemas.microsoft.com/office/drawing/2014/main" id="{33E5B28D-1E9F-9FBB-CD94-C93F9FBB1CFE}"/>
              </a:ext>
            </a:extLst>
          </p:cNvPr>
          <p:cNvSpPr>
            <a:spLocks noChangeArrowheads="1"/>
          </p:cNvSpPr>
          <p:nvPr/>
        </p:nvSpPr>
        <p:spPr bwMode="auto">
          <a:xfrm>
            <a:off x="3438064" y="4713685"/>
            <a:ext cx="407194" cy="540544"/>
          </a:xfrm>
          <a:prstGeom prst="rect">
            <a:avLst/>
          </a:prstGeom>
          <a:solidFill>
            <a:srgbClr val="E7E7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Account</a:t>
            </a:r>
          </a:p>
          <a:p>
            <a:pPr algn="ctr">
              <a:spcBef>
                <a:spcPct val="15000"/>
              </a:spcBef>
              <a:buFont typeface="Wingdings" panose="05000000000000000000" pitchFamily="2" charset="2"/>
              <a:buNone/>
            </a:pPr>
            <a:r>
              <a:rPr kumimoji="0" lang="en-US" altLang="ja-JP" sz="750">
                <a:latin typeface="Arial" panose="020B0604020202020204" pitchFamily="34" charset="0"/>
              </a:rPr>
              <a:t>Code</a:t>
            </a:r>
          </a:p>
          <a:p>
            <a:pPr algn="ctr">
              <a:spcBef>
                <a:spcPct val="15000"/>
              </a:spcBef>
              <a:buFont typeface="Wingdings" panose="05000000000000000000" pitchFamily="2" charset="2"/>
              <a:buNone/>
            </a:pPr>
            <a:r>
              <a:rPr kumimoji="0" lang="en-US" altLang="ja-JP" sz="750">
                <a:latin typeface="Arial" panose="020B0604020202020204" pitchFamily="34" charset="0"/>
              </a:rPr>
              <a:t>Taking</a:t>
            </a:r>
          </a:p>
        </p:txBody>
      </p:sp>
      <p:cxnSp>
        <p:nvCxnSpPr>
          <p:cNvPr id="9" name="AutoShape 53">
            <a:extLst>
              <a:ext uri="{FF2B5EF4-FFF2-40B4-BE49-F238E27FC236}">
                <a16:creationId xmlns:a16="http://schemas.microsoft.com/office/drawing/2014/main" id="{18124122-F00F-F3C6-EF09-3174C952C80D}"/>
              </a:ext>
            </a:extLst>
          </p:cNvPr>
          <p:cNvCxnSpPr>
            <a:cxnSpLocks noChangeShapeType="1"/>
            <a:stCxn id="4" idx="4"/>
            <a:endCxn id="5" idx="1"/>
          </p:cNvCxnSpPr>
          <p:nvPr/>
        </p:nvCxnSpPr>
        <p:spPr bwMode="auto">
          <a:xfrm>
            <a:off x="2120042" y="4983956"/>
            <a:ext cx="238125" cy="1191"/>
          </a:xfrm>
          <a:prstGeom prst="bentConnector3">
            <a:avLst>
              <a:gd name="adj1" fmla="val 49500"/>
            </a:avLst>
          </a:prstGeom>
          <a:noFill/>
          <a:ln w="9525">
            <a:solidFill>
              <a:srgbClr val="80808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54">
            <a:extLst>
              <a:ext uri="{FF2B5EF4-FFF2-40B4-BE49-F238E27FC236}">
                <a16:creationId xmlns:a16="http://schemas.microsoft.com/office/drawing/2014/main" id="{EEF062FD-A20B-636D-29DA-DC67A6BECFF6}"/>
              </a:ext>
            </a:extLst>
          </p:cNvPr>
          <p:cNvCxnSpPr>
            <a:cxnSpLocks noChangeShapeType="1"/>
            <a:stCxn id="5" idx="3"/>
            <a:endCxn id="6" idx="1"/>
          </p:cNvCxnSpPr>
          <p:nvPr/>
        </p:nvCxnSpPr>
        <p:spPr bwMode="auto">
          <a:xfrm>
            <a:off x="2762980" y="4985147"/>
            <a:ext cx="134540" cy="0"/>
          </a:xfrm>
          <a:prstGeom prst="straightConnector1">
            <a:avLst/>
          </a:prstGeom>
          <a:noFill/>
          <a:ln w="9525">
            <a:solidFill>
              <a:srgbClr val="808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55">
            <a:extLst>
              <a:ext uri="{FF2B5EF4-FFF2-40B4-BE49-F238E27FC236}">
                <a16:creationId xmlns:a16="http://schemas.microsoft.com/office/drawing/2014/main" id="{650AA42C-2ACC-27E4-7E3A-AB94FC40B7EB}"/>
              </a:ext>
            </a:extLst>
          </p:cNvPr>
          <p:cNvCxnSpPr>
            <a:cxnSpLocks noChangeShapeType="1"/>
            <a:stCxn id="6" idx="3"/>
            <a:endCxn id="7" idx="1"/>
          </p:cNvCxnSpPr>
          <p:nvPr/>
        </p:nvCxnSpPr>
        <p:spPr bwMode="auto">
          <a:xfrm flipV="1">
            <a:off x="3302333" y="4983956"/>
            <a:ext cx="135731" cy="1191"/>
          </a:xfrm>
          <a:prstGeom prst="bentConnector3">
            <a:avLst>
              <a:gd name="adj1" fmla="val 50000"/>
            </a:avLst>
          </a:prstGeom>
          <a:noFill/>
          <a:ln w="9525">
            <a:solidFill>
              <a:srgbClr val="80808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AutoShape 64">
            <a:extLst>
              <a:ext uri="{FF2B5EF4-FFF2-40B4-BE49-F238E27FC236}">
                <a16:creationId xmlns:a16="http://schemas.microsoft.com/office/drawing/2014/main" id="{0443D1DC-1F60-8106-746D-41BD3C8A4243}"/>
              </a:ext>
            </a:extLst>
          </p:cNvPr>
          <p:cNvSpPr>
            <a:spLocks noChangeArrowheads="1"/>
          </p:cNvSpPr>
          <p:nvPr/>
        </p:nvSpPr>
        <p:spPr bwMode="auto">
          <a:xfrm>
            <a:off x="4517961" y="4174331"/>
            <a:ext cx="1147763" cy="1620441"/>
          </a:xfrm>
          <a:prstGeom prst="can">
            <a:avLst>
              <a:gd name="adj" fmla="val 14628"/>
            </a:avLst>
          </a:prstGeom>
          <a:solidFill>
            <a:srgbClr val="FFFFCD"/>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endParaRPr kumimoji="0" lang="en-US" altLang="ja-JP" sz="750">
              <a:latin typeface="Arial" panose="020B0604020202020204" pitchFamily="34" charset="0"/>
            </a:endParaRPr>
          </a:p>
          <a:p>
            <a:pPr algn="ctr">
              <a:spcBef>
                <a:spcPct val="15000"/>
              </a:spcBef>
              <a:buFont typeface="Wingdings" panose="05000000000000000000" pitchFamily="2" charset="2"/>
              <a:buNone/>
            </a:pPr>
            <a:endParaRPr kumimoji="0" lang="en-US" altLang="ja-JP" sz="750">
              <a:latin typeface="Arial" panose="020B0604020202020204" pitchFamily="34" charset="0"/>
            </a:endParaRPr>
          </a:p>
          <a:p>
            <a:pPr algn="ctr">
              <a:spcBef>
                <a:spcPct val="15000"/>
              </a:spcBef>
              <a:buFont typeface="Wingdings" panose="05000000000000000000" pitchFamily="2" charset="2"/>
              <a:buNone/>
            </a:pPr>
            <a:endParaRPr kumimoji="0" lang="en-US" altLang="ja-JP" sz="750">
              <a:latin typeface="Arial" panose="020B0604020202020204" pitchFamily="34" charset="0"/>
            </a:endParaRPr>
          </a:p>
          <a:p>
            <a:pPr algn="ctr">
              <a:spcBef>
                <a:spcPct val="15000"/>
              </a:spcBef>
              <a:buFont typeface="Wingdings" panose="05000000000000000000" pitchFamily="2" charset="2"/>
              <a:buNone/>
            </a:pPr>
            <a:endParaRPr kumimoji="0" lang="en-US" altLang="ja-JP" sz="750">
              <a:latin typeface="Arial" panose="020B0604020202020204" pitchFamily="34" charset="0"/>
            </a:endParaRPr>
          </a:p>
          <a:p>
            <a:pPr algn="ctr">
              <a:spcBef>
                <a:spcPct val="15000"/>
              </a:spcBef>
              <a:buFont typeface="Wingdings" panose="05000000000000000000" pitchFamily="2" charset="2"/>
              <a:buNone/>
            </a:pPr>
            <a:endParaRPr kumimoji="0" lang="en-US" altLang="ja-JP" sz="750">
              <a:latin typeface="Arial" panose="020B0604020202020204" pitchFamily="34" charset="0"/>
            </a:endParaRPr>
          </a:p>
        </p:txBody>
      </p:sp>
      <p:sp>
        <p:nvSpPr>
          <p:cNvPr id="13" name="Rectangle 65">
            <a:extLst>
              <a:ext uri="{FF2B5EF4-FFF2-40B4-BE49-F238E27FC236}">
                <a16:creationId xmlns:a16="http://schemas.microsoft.com/office/drawing/2014/main" id="{A25B2EE4-E0D9-AB60-7A6B-D38CC57DB6ED}"/>
              </a:ext>
            </a:extLst>
          </p:cNvPr>
          <p:cNvSpPr>
            <a:spLocks noChangeArrowheads="1"/>
          </p:cNvSpPr>
          <p:nvPr/>
        </p:nvSpPr>
        <p:spPr bwMode="auto">
          <a:xfrm>
            <a:off x="4587018" y="4544617"/>
            <a:ext cx="1012031" cy="134540"/>
          </a:xfrm>
          <a:prstGeom prst="rect">
            <a:avLst/>
          </a:prstGeom>
          <a:solidFill>
            <a:srgbClr val="FFFF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Item Code</a:t>
            </a:r>
          </a:p>
        </p:txBody>
      </p:sp>
      <p:sp>
        <p:nvSpPr>
          <p:cNvPr id="14" name="Rectangle 66">
            <a:extLst>
              <a:ext uri="{FF2B5EF4-FFF2-40B4-BE49-F238E27FC236}">
                <a16:creationId xmlns:a16="http://schemas.microsoft.com/office/drawing/2014/main" id="{3ED78383-6D87-C116-1A8D-D438F8559315}"/>
              </a:ext>
            </a:extLst>
          </p:cNvPr>
          <p:cNvSpPr>
            <a:spLocks noChangeArrowheads="1"/>
          </p:cNvSpPr>
          <p:nvPr/>
        </p:nvSpPr>
        <p:spPr bwMode="auto">
          <a:xfrm>
            <a:off x="4587018" y="4679156"/>
            <a:ext cx="1012031" cy="134541"/>
          </a:xfrm>
          <a:prstGeom prst="rect">
            <a:avLst/>
          </a:prstGeom>
          <a:solidFill>
            <a:srgbClr val="FFFF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Transaction Type</a:t>
            </a:r>
          </a:p>
        </p:txBody>
      </p:sp>
      <p:sp>
        <p:nvSpPr>
          <p:cNvPr id="15" name="Rectangle 67">
            <a:extLst>
              <a:ext uri="{FF2B5EF4-FFF2-40B4-BE49-F238E27FC236}">
                <a16:creationId xmlns:a16="http://schemas.microsoft.com/office/drawing/2014/main" id="{1F622309-D023-6DF0-F706-B6E0180F1CB9}"/>
              </a:ext>
            </a:extLst>
          </p:cNvPr>
          <p:cNvSpPr>
            <a:spLocks noChangeArrowheads="1"/>
          </p:cNvSpPr>
          <p:nvPr/>
        </p:nvSpPr>
        <p:spPr bwMode="auto">
          <a:xfrm>
            <a:off x="4587018" y="4811317"/>
            <a:ext cx="1012031" cy="134540"/>
          </a:xfrm>
          <a:prstGeom prst="rect">
            <a:avLst/>
          </a:prstGeom>
          <a:solidFill>
            <a:srgbClr val="FFFF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Transaction Quantity</a:t>
            </a:r>
          </a:p>
        </p:txBody>
      </p:sp>
      <p:sp>
        <p:nvSpPr>
          <p:cNvPr id="16" name="Rectangle 68">
            <a:extLst>
              <a:ext uri="{FF2B5EF4-FFF2-40B4-BE49-F238E27FC236}">
                <a16:creationId xmlns:a16="http://schemas.microsoft.com/office/drawing/2014/main" id="{3BC174CD-0EB5-9C36-D3D9-3AB69E89E345}"/>
              </a:ext>
            </a:extLst>
          </p:cNvPr>
          <p:cNvSpPr>
            <a:spLocks noChangeArrowheads="1"/>
          </p:cNvSpPr>
          <p:nvPr/>
        </p:nvSpPr>
        <p:spPr bwMode="auto">
          <a:xfrm>
            <a:off x="4587018" y="5080398"/>
            <a:ext cx="1012031" cy="134540"/>
          </a:xfrm>
          <a:prstGeom prst="rect">
            <a:avLst/>
          </a:prstGeom>
          <a:solidFill>
            <a:srgbClr val="FFFF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Source sub-inventory</a:t>
            </a:r>
          </a:p>
        </p:txBody>
      </p:sp>
      <p:sp>
        <p:nvSpPr>
          <p:cNvPr id="17" name="Rectangle 69">
            <a:extLst>
              <a:ext uri="{FF2B5EF4-FFF2-40B4-BE49-F238E27FC236}">
                <a16:creationId xmlns:a16="http://schemas.microsoft.com/office/drawing/2014/main" id="{AB02461D-325D-30E0-617B-F99530984CB8}"/>
              </a:ext>
            </a:extLst>
          </p:cNvPr>
          <p:cNvSpPr>
            <a:spLocks noChangeArrowheads="1"/>
          </p:cNvSpPr>
          <p:nvPr/>
        </p:nvSpPr>
        <p:spPr bwMode="auto">
          <a:xfrm>
            <a:off x="4587018" y="4947048"/>
            <a:ext cx="1012031" cy="134540"/>
          </a:xfrm>
          <a:prstGeom prst="rect">
            <a:avLst/>
          </a:prstGeom>
          <a:solidFill>
            <a:srgbClr val="FFFF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Destination sub-inventory</a:t>
            </a:r>
          </a:p>
        </p:txBody>
      </p:sp>
      <p:sp>
        <p:nvSpPr>
          <p:cNvPr id="18" name="Rectangle 73">
            <a:extLst>
              <a:ext uri="{FF2B5EF4-FFF2-40B4-BE49-F238E27FC236}">
                <a16:creationId xmlns:a16="http://schemas.microsoft.com/office/drawing/2014/main" id="{6AC3B7F1-F9D0-4D83-D4A2-66E5EA12BFD4}"/>
              </a:ext>
            </a:extLst>
          </p:cNvPr>
          <p:cNvSpPr>
            <a:spLocks noChangeArrowheads="1"/>
          </p:cNvSpPr>
          <p:nvPr/>
        </p:nvSpPr>
        <p:spPr bwMode="auto">
          <a:xfrm>
            <a:off x="4587018" y="5347098"/>
            <a:ext cx="1012031" cy="134540"/>
          </a:xfrm>
          <a:prstGeom prst="rect">
            <a:avLst/>
          </a:prstGeom>
          <a:solidFill>
            <a:srgbClr val="FFE36D"/>
          </a:solidFill>
          <a:ln w="9525" algn="ctr">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Destination Account Code</a:t>
            </a:r>
          </a:p>
        </p:txBody>
      </p:sp>
      <p:sp>
        <p:nvSpPr>
          <p:cNvPr id="19" name="Rectangle 74">
            <a:extLst>
              <a:ext uri="{FF2B5EF4-FFF2-40B4-BE49-F238E27FC236}">
                <a16:creationId xmlns:a16="http://schemas.microsoft.com/office/drawing/2014/main" id="{84BA0F33-C6D5-7A11-456C-B1E2F0D7303B}"/>
              </a:ext>
            </a:extLst>
          </p:cNvPr>
          <p:cNvSpPr>
            <a:spLocks noChangeArrowheads="1"/>
          </p:cNvSpPr>
          <p:nvPr/>
        </p:nvSpPr>
        <p:spPr bwMode="auto">
          <a:xfrm>
            <a:off x="4587018" y="5482829"/>
            <a:ext cx="1012031" cy="134540"/>
          </a:xfrm>
          <a:prstGeom prst="rect">
            <a:avLst/>
          </a:prstGeom>
          <a:solidFill>
            <a:srgbClr val="FFE36D"/>
          </a:solidFill>
          <a:ln w="9525" algn="ctr">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Source Account Code</a:t>
            </a:r>
          </a:p>
        </p:txBody>
      </p:sp>
      <p:sp>
        <p:nvSpPr>
          <p:cNvPr id="20" name="Rectangle 75">
            <a:extLst>
              <a:ext uri="{FF2B5EF4-FFF2-40B4-BE49-F238E27FC236}">
                <a16:creationId xmlns:a16="http://schemas.microsoft.com/office/drawing/2014/main" id="{D91147BE-B69B-DBD4-68D0-C0CA947CA36A}"/>
              </a:ext>
            </a:extLst>
          </p:cNvPr>
          <p:cNvSpPr>
            <a:spLocks noChangeArrowheads="1"/>
          </p:cNvSpPr>
          <p:nvPr/>
        </p:nvSpPr>
        <p:spPr bwMode="auto">
          <a:xfrm>
            <a:off x="4587018" y="5213748"/>
            <a:ext cx="1012031" cy="134540"/>
          </a:xfrm>
          <a:prstGeom prst="rect">
            <a:avLst/>
          </a:prstGeom>
          <a:solidFill>
            <a:schemeClr val="bg1"/>
          </a:solidFill>
          <a:ln w="9525" algn="ctr">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Transaction Amount</a:t>
            </a:r>
          </a:p>
        </p:txBody>
      </p:sp>
      <p:sp>
        <p:nvSpPr>
          <p:cNvPr id="21" name="Rectangle 77">
            <a:extLst>
              <a:ext uri="{FF2B5EF4-FFF2-40B4-BE49-F238E27FC236}">
                <a16:creationId xmlns:a16="http://schemas.microsoft.com/office/drawing/2014/main" id="{F0C961D1-A2B3-F50B-51FC-D964F96918CB}"/>
              </a:ext>
            </a:extLst>
          </p:cNvPr>
          <p:cNvSpPr>
            <a:spLocks noChangeArrowheads="1"/>
          </p:cNvSpPr>
          <p:nvPr/>
        </p:nvSpPr>
        <p:spPr bwMode="auto">
          <a:xfrm>
            <a:off x="1041337" y="4681537"/>
            <a:ext cx="1012031" cy="167879"/>
          </a:xfrm>
          <a:prstGeom prst="rect">
            <a:avLst/>
          </a:prstGeom>
          <a:solidFill>
            <a:srgbClr val="FFFF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Item Code</a:t>
            </a:r>
          </a:p>
        </p:txBody>
      </p:sp>
      <p:sp>
        <p:nvSpPr>
          <p:cNvPr id="22" name="Rectangle 78">
            <a:extLst>
              <a:ext uri="{FF2B5EF4-FFF2-40B4-BE49-F238E27FC236}">
                <a16:creationId xmlns:a16="http://schemas.microsoft.com/office/drawing/2014/main" id="{D7F2075E-3FCA-13D7-0539-977FF6709681}"/>
              </a:ext>
            </a:extLst>
          </p:cNvPr>
          <p:cNvSpPr>
            <a:spLocks noChangeArrowheads="1"/>
          </p:cNvSpPr>
          <p:nvPr/>
        </p:nvSpPr>
        <p:spPr bwMode="auto">
          <a:xfrm>
            <a:off x="1041337" y="4849416"/>
            <a:ext cx="1012031" cy="167878"/>
          </a:xfrm>
          <a:prstGeom prst="rect">
            <a:avLst/>
          </a:prstGeom>
          <a:solidFill>
            <a:srgbClr val="FFFF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Transaction Type</a:t>
            </a:r>
          </a:p>
        </p:txBody>
      </p:sp>
      <p:sp>
        <p:nvSpPr>
          <p:cNvPr id="23" name="Rectangle 79">
            <a:extLst>
              <a:ext uri="{FF2B5EF4-FFF2-40B4-BE49-F238E27FC236}">
                <a16:creationId xmlns:a16="http://schemas.microsoft.com/office/drawing/2014/main" id="{07986CBD-35EF-DAEB-A256-4061788B0D31}"/>
              </a:ext>
            </a:extLst>
          </p:cNvPr>
          <p:cNvSpPr>
            <a:spLocks noChangeArrowheads="1"/>
          </p:cNvSpPr>
          <p:nvPr/>
        </p:nvSpPr>
        <p:spPr bwMode="auto">
          <a:xfrm>
            <a:off x="1041337" y="5019675"/>
            <a:ext cx="1012031" cy="167879"/>
          </a:xfrm>
          <a:prstGeom prst="rect">
            <a:avLst/>
          </a:prstGeom>
          <a:solidFill>
            <a:srgbClr val="FFFF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Transaction Quantity</a:t>
            </a:r>
          </a:p>
        </p:txBody>
      </p:sp>
      <p:sp>
        <p:nvSpPr>
          <p:cNvPr id="24" name="Rectangle 80">
            <a:extLst>
              <a:ext uri="{FF2B5EF4-FFF2-40B4-BE49-F238E27FC236}">
                <a16:creationId xmlns:a16="http://schemas.microsoft.com/office/drawing/2014/main" id="{CCFC1A8F-28C3-D088-B7C8-BC07BFF2370B}"/>
              </a:ext>
            </a:extLst>
          </p:cNvPr>
          <p:cNvSpPr>
            <a:spLocks noChangeArrowheads="1"/>
          </p:cNvSpPr>
          <p:nvPr/>
        </p:nvSpPr>
        <p:spPr bwMode="auto">
          <a:xfrm>
            <a:off x="1041337" y="5354241"/>
            <a:ext cx="1012031" cy="167878"/>
          </a:xfrm>
          <a:prstGeom prst="rect">
            <a:avLst/>
          </a:prstGeom>
          <a:solidFill>
            <a:srgbClr val="FFFF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Source sub-inventory</a:t>
            </a:r>
          </a:p>
        </p:txBody>
      </p:sp>
      <p:sp>
        <p:nvSpPr>
          <p:cNvPr id="25" name="Rectangle 81">
            <a:extLst>
              <a:ext uri="{FF2B5EF4-FFF2-40B4-BE49-F238E27FC236}">
                <a16:creationId xmlns:a16="http://schemas.microsoft.com/office/drawing/2014/main" id="{890D2625-1E94-E0B4-1638-0BFA019C75B2}"/>
              </a:ext>
            </a:extLst>
          </p:cNvPr>
          <p:cNvSpPr>
            <a:spLocks noChangeArrowheads="1"/>
          </p:cNvSpPr>
          <p:nvPr/>
        </p:nvSpPr>
        <p:spPr bwMode="auto">
          <a:xfrm>
            <a:off x="1041337" y="5186362"/>
            <a:ext cx="1012031" cy="167879"/>
          </a:xfrm>
          <a:prstGeom prst="rect">
            <a:avLst/>
          </a:prstGeom>
          <a:solidFill>
            <a:srgbClr val="FFFF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Destination sub-inventory</a:t>
            </a:r>
          </a:p>
        </p:txBody>
      </p:sp>
      <p:sp>
        <p:nvSpPr>
          <p:cNvPr id="26" name="AutoShape 90">
            <a:extLst>
              <a:ext uri="{FF2B5EF4-FFF2-40B4-BE49-F238E27FC236}">
                <a16:creationId xmlns:a16="http://schemas.microsoft.com/office/drawing/2014/main" id="{29233954-6D59-7A28-4157-2DAB68E38301}"/>
              </a:ext>
            </a:extLst>
          </p:cNvPr>
          <p:cNvSpPr>
            <a:spLocks noChangeArrowheads="1"/>
          </p:cNvSpPr>
          <p:nvPr/>
        </p:nvSpPr>
        <p:spPr bwMode="auto">
          <a:xfrm>
            <a:off x="6340807" y="4164806"/>
            <a:ext cx="1147763" cy="1629966"/>
          </a:xfrm>
          <a:prstGeom prst="can">
            <a:avLst>
              <a:gd name="adj" fmla="val 14629"/>
            </a:avLst>
          </a:prstGeom>
          <a:solidFill>
            <a:srgbClr val="FFFFCD"/>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endParaRPr kumimoji="0" lang="en-US" altLang="ja-JP" sz="750">
              <a:latin typeface="Arial" panose="020B0604020202020204" pitchFamily="34" charset="0"/>
            </a:endParaRPr>
          </a:p>
          <a:p>
            <a:pPr algn="ctr">
              <a:spcBef>
                <a:spcPct val="15000"/>
              </a:spcBef>
              <a:buFont typeface="Wingdings" panose="05000000000000000000" pitchFamily="2" charset="2"/>
              <a:buNone/>
            </a:pPr>
            <a:endParaRPr kumimoji="0" lang="en-US" altLang="ja-JP" sz="750">
              <a:latin typeface="Arial" panose="020B0604020202020204" pitchFamily="34" charset="0"/>
            </a:endParaRPr>
          </a:p>
          <a:p>
            <a:pPr algn="ctr">
              <a:spcBef>
                <a:spcPct val="15000"/>
              </a:spcBef>
              <a:buFont typeface="Wingdings" panose="05000000000000000000" pitchFamily="2" charset="2"/>
              <a:buNone/>
            </a:pPr>
            <a:endParaRPr kumimoji="0" lang="en-US" altLang="ja-JP" sz="750">
              <a:latin typeface="Arial" panose="020B0604020202020204" pitchFamily="34" charset="0"/>
            </a:endParaRPr>
          </a:p>
          <a:p>
            <a:pPr algn="ctr">
              <a:spcBef>
                <a:spcPct val="15000"/>
              </a:spcBef>
              <a:buFont typeface="Wingdings" panose="05000000000000000000" pitchFamily="2" charset="2"/>
              <a:buNone/>
            </a:pPr>
            <a:endParaRPr kumimoji="0" lang="en-US" altLang="ja-JP" sz="750">
              <a:latin typeface="Arial" panose="020B0604020202020204" pitchFamily="34" charset="0"/>
            </a:endParaRPr>
          </a:p>
          <a:p>
            <a:pPr algn="ctr">
              <a:spcBef>
                <a:spcPct val="15000"/>
              </a:spcBef>
              <a:buFont typeface="Wingdings" panose="05000000000000000000" pitchFamily="2" charset="2"/>
              <a:buNone/>
            </a:pPr>
            <a:endParaRPr kumimoji="0" lang="en-US" altLang="ja-JP" sz="750">
              <a:latin typeface="Arial" panose="020B0604020202020204" pitchFamily="34" charset="0"/>
            </a:endParaRPr>
          </a:p>
          <a:p>
            <a:pPr algn="ctr">
              <a:spcBef>
                <a:spcPct val="15000"/>
              </a:spcBef>
              <a:buFont typeface="Wingdings" panose="05000000000000000000" pitchFamily="2" charset="2"/>
              <a:buNone/>
            </a:pPr>
            <a:endParaRPr kumimoji="0" lang="en-US" altLang="ja-JP" sz="750">
              <a:latin typeface="Arial" panose="020B0604020202020204" pitchFamily="34" charset="0"/>
            </a:endParaRPr>
          </a:p>
          <a:p>
            <a:pPr algn="ctr">
              <a:spcBef>
                <a:spcPct val="15000"/>
              </a:spcBef>
              <a:buFont typeface="Wingdings" panose="05000000000000000000" pitchFamily="2" charset="2"/>
              <a:buNone/>
            </a:pPr>
            <a:endParaRPr kumimoji="0" lang="en-US" altLang="ja-JP" sz="750">
              <a:latin typeface="Arial" panose="020B0604020202020204" pitchFamily="34" charset="0"/>
            </a:endParaRPr>
          </a:p>
        </p:txBody>
      </p:sp>
      <p:sp>
        <p:nvSpPr>
          <p:cNvPr id="27" name="Rectangle 91">
            <a:extLst>
              <a:ext uri="{FF2B5EF4-FFF2-40B4-BE49-F238E27FC236}">
                <a16:creationId xmlns:a16="http://schemas.microsoft.com/office/drawing/2014/main" id="{08DF6B96-CE70-8039-20BB-16E28B8E511D}"/>
              </a:ext>
            </a:extLst>
          </p:cNvPr>
          <p:cNvSpPr>
            <a:spLocks noChangeArrowheads="1"/>
          </p:cNvSpPr>
          <p:nvPr/>
        </p:nvSpPr>
        <p:spPr bwMode="auto">
          <a:xfrm>
            <a:off x="6408674" y="4546998"/>
            <a:ext cx="1012031" cy="134540"/>
          </a:xfrm>
          <a:prstGeom prst="rect">
            <a:avLst/>
          </a:prstGeom>
          <a:solidFill>
            <a:srgbClr val="FFFF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Item Code</a:t>
            </a:r>
          </a:p>
        </p:txBody>
      </p:sp>
      <p:sp>
        <p:nvSpPr>
          <p:cNvPr id="28" name="Rectangle 92">
            <a:extLst>
              <a:ext uri="{FF2B5EF4-FFF2-40B4-BE49-F238E27FC236}">
                <a16:creationId xmlns:a16="http://schemas.microsoft.com/office/drawing/2014/main" id="{8B59AC4A-B74A-193E-10D7-0AA953751AD5}"/>
              </a:ext>
            </a:extLst>
          </p:cNvPr>
          <p:cNvSpPr>
            <a:spLocks noChangeArrowheads="1"/>
          </p:cNvSpPr>
          <p:nvPr/>
        </p:nvSpPr>
        <p:spPr bwMode="auto">
          <a:xfrm>
            <a:off x="6408674" y="4680348"/>
            <a:ext cx="1012031" cy="134540"/>
          </a:xfrm>
          <a:prstGeom prst="rect">
            <a:avLst/>
          </a:prstGeom>
          <a:solidFill>
            <a:srgbClr val="FFFF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Transaction Type</a:t>
            </a:r>
          </a:p>
        </p:txBody>
      </p:sp>
      <p:sp>
        <p:nvSpPr>
          <p:cNvPr id="29" name="Rectangle 93">
            <a:extLst>
              <a:ext uri="{FF2B5EF4-FFF2-40B4-BE49-F238E27FC236}">
                <a16:creationId xmlns:a16="http://schemas.microsoft.com/office/drawing/2014/main" id="{BA67416A-8982-8E7A-875C-0A42D2B46B60}"/>
              </a:ext>
            </a:extLst>
          </p:cNvPr>
          <p:cNvSpPr>
            <a:spLocks noChangeArrowheads="1"/>
          </p:cNvSpPr>
          <p:nvPr/>
        </p:nvSpPr>
        <p:spPr bwMode="auto">
          <a:xfrm>
            <a:off x="6408674" y="4814888"/>
            <a:ext cx="1012031" cy="134541"/>
          </a:xfrm>
          <a:prstGeom prst="rect">
            <a:avLst/>
          </a:prstGeom>
          <a:solidFill>
            <a:srgbClr val="FFCC99"/>
          </a:solidFill>
          <a:ln w="9525" algn="ctr">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Transaction Quantity</a:t>
            </a:r>
          </a:p>
        </p:txBody>
      </p:sp>
      <p:sp>
        <p:nvSpPr>
          <p:cNvPr id="30" name="Rectangle 94">
            <a:extLst>
              <a:ext uri="{FF2B5EF4-FFF2-40B4-BE49-F238E27FC236}">
                <a16:creationId xmlns:a16="http://schemas.microsoft.com/office/drawing/2014/main" id="{9EEF5448-8AA6-E3C2-57E1-E305E4A7C70B}"/>
              </a:ext>
            </a:extLst>
          </p:cNvPr>
          <p:cNvSpPr>
            <a:spLocks noChangeArrowheads="1"/>
          </p:cNvSpPr>
          <p:nvPr/>
        </p:nvSpPr>
        <p:spPr bwMode="auto">
          <a:xfrm>
            <a:off x="6408674" y="5074444"/>
            <a:ext cx="1012031" cy="134541"/>
          </a:xfrm>
          <a:prstGeom prst="rect">
            <a:avLst/>
          </a:prstGeom>
          <a:solidFill>
            <a:srgbClr val="FFFF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Source sub-inventory</a:t>
            </a:r>
          </a:p>
        </p:txBody>
      </p:sp>
      <p:sp>
        <p:nvSpPr>
          <p:cNvPr id="31" name="Rectangle 95">
            <a:extLst>
              <a:ext uri="{FF2B5EF4-FFF2-40B4-BE49-F238E27FC236}">
                <a16:creationId xmlns:a16="http://schemas.microsoft.com/office/drawing/2014/main" id="{2F228038-9F5C-C685-C63A-A167AF24C964}"/>
              </a:ext>
            </a:extLst>
          </p:cNvPr>
          <p:cNvSpPr>
            <a:spLocks noChangeArrowheads="1"/>
          </p:cNvSpPr>
          <p:nvPr/>
        </p:nvSpPr>
        <p:spPr bwMode="auto">
          <a:xfrm>
            <a:off x="6408674" y="4949429"/>
            <a:ext cx="1012031" cy="134540"/>
          </a:xfrm>
          <a:prstGeom prst="rect">
            <a:avLst/>
          </a:prstGeom>
          <a:solidFill>
            <a:srgbClr val="FFFF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Destination sub-inventory</a:t>
            </a:r>
          </a:p>
        </p:txBody>
      </p:sp>
      <p:sp>
        <p:nvSpPr>
          <p:cNvPr id="32" name="Rectangle 96">
            <a:extLst>
              <a:ext uri="{FF2B5EF4-FFF2-40B4-BE49-F238E27FC236}">
                <a16:creationId xmlns:a16="http://schemas.microsoft.com/office/drawing/2014/main" id="{608EB324-EE93-88B6-48F5-5FDA08FD05EC}"/>
              </a:ext>
            </a:extLst>
          </p:cNvPr>
          <p:cNvSpPr>
            <a:spLocks noChangeArrowheads="1"/>
          </p:cNvSpPr>
          <p:nvPr/>
        </p:nvSpPr>
        <p:spPr bwMode="auto">
          <a:xfrm>
            <a:off x="6408674" y="5343525"/>
            <a:ext cx="1012031" cy="134541"/>
          </a:xfrm>
          <a:prstGeom prst="rect">
            <a:avLst/>
          </a:prstGeom>
          <a:solidFill>
            <a:srgbClr val="FFE36D"/>
          </a:solidFill>
          <a:ln w="9525" algn="ctr">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Destination Account Code</a:t>
            </a:r>
          </a:p>
        </p:txBody>
      </p:sp>
      <p:sp>
        <p:nvSpPr>
          <p:cNvPr id="33" name="Rectangle 97">
            <a:extLst>
              <a:ext uri="{FF2B5EF4-FFF2-40B4-BE49-F238E27FC236}">
                <a16:creationId xmlns:a16="http://schemas.microsoft.com/office/drawing/2014/main" id="{1983E24C-FB4B-41FC-C015-1037A034BFCC}"/>
              </a:ext>
            </a:extLst>
          </p:cNvPr>
          <p:cNvSpPr>
            <a:spLocks noChangeArrowheads="1"/>
          </p:cNvSpPr>
          <p:nvPr/>
        </p:nvSpPr>
        <p:spPr bwMode="auto">
          <a:xfrm>
            <a:off x="6408674" y="5478067"/>
            <a:ext cx="1012031" cy="134540"/>
          </a:xfrm>
          <a:prstGeom prst="rect">
            <a:avLst/>
          </a:prstGeom>
          <a:solidFill>
            <a:srgbClr val="FFE36D"/>
          </a:solidFill>
          <a:ln w="9525" algn="ctr">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Source Account Code</a:t>
            </a:r>
          </a:p>
        </p:txBody>
      </p:sp>
      <p:sp>
        <p:nvSpPr>
          <p:cNvPr id="34" name="Rectangle 98">
            <a:extLst>
              <a:ext uri="{FF2B5EF4-FFF2-40B4-BE49-F238E27FC236}">
                <a16:creationId xmlns:a16="http://schemas.microsoft.com/office/drawing/2014/main" id="{1FB8A325-B012-FDBD-A38A-5F509661D1C4}"/>
              </a:ext>
            </a:extLst>
          </p:cNvPr>
          <p:cNvSpPr>
            <a:spLocks noChangeArrowheads="1"/>
          </p:cNvSpPr>
          <p:nvPr/>
        </p:nvSpPr>
        <p:spPr bwMode="auto">
          <a:xfrm>
            <a:off x="6408674" y="5207794"/>
            <a:ext cx="1012031" cy="134541"/>
          </a:xfrm>
          <a:prstGeom prst="rect">
            <a:avLst/>
          </a:prstGeom>
          <a:solidFill>
            <a:srgbClr val="FFCC99"/>
          </a:solidFill>
          <a:ln w="9525" algn="ctr">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Transaction Amount</a:t>
            </a:r>
          </a:p>
        </p:txBody>
      </p:sp>
      <p:cxnSp>
        <p:nvCxnSpPr>
          <p:cNvPr id="35" name="AutoShape 101">
            <a:extLst>
              <a:ext uri="{FF2B5EF4-FFF2-40B4-BE49-F238E27FC236}">
                <a16:creationId xmlns:a16="http://schemas.microsoft.com/office/drawing/2014/main" id="{162AB9B7-D9D2-3540-9011-BA32008D8957}"/>
              </a:ext>
            </a:extLst>
          </p:cNvPr>
          <p:cNvCxnSpPr>
            <a:cxnSpLocks noChangeShapeType="1"/>
            <a:stCxn id="43" idx="3"/>
            <a:endCxn id="12" idx="2"/>
          </p:cNvCxnSpPr>
          <p:nvPr/>
        </p:nvCxnSpPr>
        <p:spPr bwMode="auto">
          <a:xfrm>
            <a:off x="4383420" y="4983956"/>
            <a:ext cx="134541" cy="1191"/>
          </a:xfrm>
          <a:prstGeom prst="bentConnector3">
            <a:avLst>
              <a:gd name="adj1" fmla="val 49556"/>
            </a:avLst>
          </a:prstGeom>
          <a:noFill/>
          <a:ln w="9525">
            <a:solidFill>
              <a:srgbClr val="80808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 name="Group 160">
            <a:extLst>
              <a:ext uri="{FF2B5EF4-FFF2-40B4-BE49-F238E27FC236}">
                <a16:creationId xmlns:a16="http://schemas.microsoft.com/office/drawing/2014/main" id="{08077C9F-9C17-8CEF-1495-D62ABCAEDFDA}"/>
              </a:ext>
            </a:extLst>
          </p:cNvPr>
          <p:cNvGrpSpPr>
            <a:grpSpLocks/>
          </p:cNvGrpSpPr>
          <p:nvPr/>
        </p:nvGrpSpPr>
        <p:grpSpPr bwMode="auto">
          <a:xfrm>
            <a:off x="1529493" y="5541169"/>
            <a:ext cx="16669" cy="83344"/>
            <a:chOff x="3592" y="4112"/>
            <a:chExt cx="29" cy="141"/>
          </a:xfrm>
        </p:grpSpPr>
        <p:sp>
          <p:nvSpPr>
            <p:cNvPr id="39" name="Oval 125">
              <a:extLst>
                <a:ext uri="{FF2B5EF4-FFF2-40B4-BE49-F238E27FC236}">
                  <a16:creationId xmlns:a16="http://schemas.microsoft.com/office/drawing/2014/main" id="{DF6A27C0-1B92-94D3-715D-221843D0C1A2}"/>
                </a:ext>
              </a:extLst>
            </p:cNvPr>
            <p:cNvSpPr>
              <a:spLocks noChangeArrowheads="1"/>
            </p:cNvSpPr>
            <p:nvPr/>
          </p:nvSpPr>
          <p:spPr bwMode="auto">
            <a:xfrm>
              <a:off x="3593" y="4112"/>
              <a:ext cx="28" cy="29"/>
            </a:xfrm>
            <a:prstGeom prst="ellipse">
              <a:avLst/>
            </a:prstGeom>
            <a:solidFill>
              <a:srgbClr val="808080"/>
            </a:solidFill>
            <a:ln w="9525"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ja-JP" altLang="en-US" sz="1350"/>
            </a:p>
          </p:txBody>
        </p:sp>
        <p:sp>
          <p:nvSpPr>
            <p:cNvPr id="40" name="Oval 126">
              <a:extLst>
                <a:ext uri="{FF2B5EF4-FFF2-40B4-BE49-F238E27FC236}">
                  <a16:creationId xmlns:a16="http://schemas.microsoft.com/office/drawing/2014/main" id="{12F774FB-0C65-1021-FF62-5F3AF09F0716}"/>
                </a:ext>
              </a:extLst>
            </p:cNvPr>
            <p:cNvSpPr>
              <a:spLocks noChangeArrowheads="1"/>
            </p:cNvSpPr>
            <p:nvPr/>
          </p:nvSpPr>
          <p:spPr bwMode="auto">
            <a:xfrm>
              <a:off x="3592" y="4169"/>
              <a:ext cx="28" cy="29"/>
            </a:xfrm>
            <a:prstGeom prst="ellipse">
              <a:avLst/>
            </a:prstGeom>
            <a:solidFill>
              <a:srgbClr val="808080"/>
            </a:solidFill>
            <a:ln w="9525"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ja-JP" altLang="en-US" sz="1350"/>
            </a:p>
          </p:txBody>
        </p:sp>
        <p:sp>
          <p:nvSpPr>
            <p:cNvPr id="41" name="Oval 127">
              <a:extLst>
                <a:ext uri="{FF2B5EF4-FFF2-40B4-BE49-F238E27FC236}">
                  <a16:creationId xmlns:a16="http://schemas.microsoft.com/office/drawing/2014/main" id="{8EE559FB-6F5C-11CC-0C25-097422291BF2}"/>
                </a:ext>
              </a:extLst>
            </p:cNvPr>
            <p:cNvSpPr>
              <a:spLocks noChangeArrowheads="1"/>
            </p:cNvSpPr>
            <p:nvPr/>
          </p:nvSpPr>
          <p:spPr bwMode="auto">
            <a:xfrm>
              <a:off x="3592" y="4224"/>
              <a:ext cx="28" cy="29"/>
            </a:xfrm>
            <a:prstGeom prst="ellipse">
              <a:avLst/>
            </a:prstGeom>
            <a:solidFill>
              <a:srgbClr val="808080"/>
            </a:solidFill>
            <a:ln w="9525"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ja-JP" altLang="en-US" sz="1350"/>
            </a:p>
          </p:txBody>
        </p:sp>
      </p:grpSp>
      <p:sp>
        <p:nvSpPr>
          <p:cNvPr id="42" name="AutoShape 146">
            <a:extLst>
              <a:ext uri="{FF2B5EF4-FFF2-40B4-BE49-F238E27FC236}">
                <a16:creationId xmlns:a16="http://schemas.microsoft.com/office/drawing/2014/main" id="{C7FC98D5-EF15-6982-428E-CDB5EBF3C9F6}"/>
              </a:ext>
            </a:extLst>
          </p:cNvPr>
          <p:cNvSpPr>
            <a:spLocks noChangeArrowheads="1"/>
          </p:cNvSpPr>
          <p:nvPr/>
        </p:nvSpPr>
        <p:spPr bwMode="auto">
          <a:xfrm>
            <a:off x="3303524" y="4106466"/>
            <a:ext cx="607219" cy="523875"/>
          </a:xfrm>
          <a:prstGeom prst="can">
            <a:avLst>
              <a:gd name="adj" fmla="val 25759"/>
            </a:avLst>
          </a:prstGeom>
          <a:solidFill>
            <a:srgbClr val="FFFFCD"/>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Transaction</a:t>
            </a:r>
          </a:p>
          <a:p>
            <a:pPr algn="ctr">
              <a:spcBef>
                <a:spcPct val="15000"/>
              </a:spcBef>
              <a:buFont typeface="Wingdings" panose="05000000000000000000" pitchFamily="2" charset="2"/>
              <a:buNone/>
            </a:pPr>
            <a:r>
              <a:rPr kumimoji="0" lang="en-US" altLang="ja-JP" sz="750">
                <a:latin typeface="Arial" panose="020B0604020202020204" pitchFamily="34" charset="0"/>
              </a:rPr>
              <a:t>Error</a:t>
            </a:r>
          </a:p>
          <a:p>
            <a:pPr algn="ctr">
              <a:spcBef>
                <a:spcPct val="15000"/>
              </a:spcBef>
              <a:buFont typeface="Wingdings" panose="05000000000000000000" pitchFamily="2" charset="2"/>
              <a:buNone/>
            </a:pPr>
            <a:r>
              <a:rPr kumimoji="0" lang="en-US" altLang="ja-JP" sz="750">
                <a:latin typeface="Arial" panose="020B0604020202020204" pitchFamily="34" charset="0"/>
              </a:rPr>
              <a:t>Creation</a:t>
            </a:r>
          </a:p>
        </p:txBody>
      </p:sp>
      <p:sp>
        <p:nvSpPr>
          <p:cNvPr id="43" name="Rectangle 151">
            <a:extLst>
              <a:ext uri="{FF2B5EF4-FFF2-40B4-BE49-F238E27FC236}">
                <a16:creationId xmlns:a16="http://schemas.microsoft.com/office/drawing/2014/main" id="{731BBEEB-7BAE-04E0-D44B-D5FCABED4591}"/>
              </a:ext>
            </a:extLst>
          </p:cNvPr>
          <p:cNvSpPr>
            <a:spLocks noChangeArrowheads="1"/>
          </p:cNvSpPr>
          <p:nvPr/>
        </p:nvSpPr>
        <p:spPr bwMode="auto">
          <a:xfrm>
            <a:off x="3978607" y="4713685"/>
            <a:ext cx="404813" cy="540544"/>
          </a:xfrm>
          <a:prstGeom prst="rect">
            <a:avLst/>
          </a:prstGeom>
          <a:solidFill>
            <a:srgbClr val="E7E7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Transaction</a:t>
            </a:r>
          </a:p>
          <a:p>
            <a:pPr algn="ctr">
              <a:spcBef>
                <a:spcPct val="15000"/>
              </a:spcBef>
              <a:buFont typeface="Wingdings" panose="05000000000000000000" pitchFamily="2" charset="2"/>
              <a:buNone/>
            </a:pPr>
            <a:r>
              <a:rPr kumimoji="0" lang="en-US" altLang="ja-JP" sz="750">
                <a:latin typeface="Arial" panose="020B0604020202020204" pitchFamily="34" charset="0"/>
              </a:rPr>
              <a:t>Error</a:t>
            </a:r>
          </a:p>
          <a:p>
            <a:pPr algn="ctr">
              <a:spcBef>
                <a:spcPct val="15000"/>
              </a:spcBef>
              <a:buFont typeface="Wingdings" panose="05000000000000000000" pitchFamily="2" charset="2"/>
              <a:buNone/>
            </a:pPr>
            <a:r>
              <a:rPr kumimoji="0" lang="en-US" altLang="ja-JP" sz="750">
                <a:latin typeface="Arial" panose="020B0604020202020204" pitchFamily="34" charset="0"/>
              </a:rPr>
              <a:t>Information</a:t>
            </a:r>
          </a:p>
          <a:p>
            <a:pPr algn="ctr">
              <a:spcBef>
                <a:spcPct val="15000"/>
              </a:spcBef>
              <a:buFont typeface="Wingdings" panose="05000000000000000000" pitchFamily="2" charset="2"/>
              <a:buNone/>
            </a:pPr>
            <a:r>
              <a:rPr kumimoji="0" lang="en-US" altLang="ja-JP" sz="750">
                <a:latin typeface="Arial" panose="020B0604020202020204" pitchFamily="34" charset="0"/>
              </a:rPr>
              <a:t>Creation</a:t>
            </a:r>
          </a:p>
        </p:txBody>
      </p:sp>
      <p:sp>
        <p:nvSpPr>
          <p:cNvPr id="44" name="Rectangle 153">
            <a:extLst>
              <a:ext uri="{FF2B5EF4-FFF2-40B4-BE49-F238E27FC236}">
                <a16:creationId xmlns:a16="http://schemas.microsoft.com/office/drawing/2014/main" id="{FB713545-A383-C5DF-C06B-89085C5BB24B}"/>
              </a:ext>
            </a:extLst>
          </p:cNvPr>
          <p:cNvSpPr>
            <a:spLocks noChangeArrowheads="1"/>
          </p:cNvSpPr>
          <p:nvPr/>
        </p:nvSpPr>
        <p:spPr bwMode="auto">
          <a:xfrm>
            <a:off x="5801455" y="4713685"/>
            <a:ext cx="404813" cy="540544"/>
          </a:xfrm>
          <a:prstGeom prst="rect">
            <a:avLst/>
          </a:prstGeom>
          <a:solidFill>
            <a:srgbClr val="E7E7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Summary-</a:t>
            </a:r>
            <a:br>
              <a:rPr kumimoji="0" lang="en-US" altLang="ja-JP" sz="750">
                <a:latin typeface="Arial" panose="020B0604020202020204" pitchFamily="34" charset="0"/>
              </a:rPr>
            </a:br>
            <a:r>
              <a:rPr kumimoji="0" lang="en-US" altLang="ja-JP" sz="750">
                <a:latin typeface="Arial" panose="020B0604020202020204" pitchFamily="34" charset="0"/>
              </a:rPr>
              <a:t>zation</a:t>
            </a:r>
          </a:p>
        </p:txBody>
      </p:sp>
      <p:cxnSp>
        <p:nvCxnSpPr>
          <p:cNvPr id="45" name="AutoShape 154">
            <a:extLst>
              <a:ext uri="{FF2B5EF4-FFF2-40B4-BE49-F238E27FC236}">
                <a16:creationId xmlns:a16="http://schemas.microsoft.com/office/drawing/2014/main" id="{A4471D72-92E3-9DF6-A386-A0A849170628}"/>
              </a:ext>
            </a:extLst>
          </p:cNvPr>
          <p:cNvCxnSpPr>
            <a:cxnSpLocks noChangeShapeType="1"/>
            <a:stCxn id="7" idx="3"/>
            <a:endCxn id="43" idx="1"/>
          </p:cNvCxnSpPr>
          <p:nvPr/>
        </p:nvCxnSpPr>
        <p:spPr bwMode="auto">
          <a:xfrm>
            <a:off x="3845258" y="4983956"/>
            <a:ext cx="133350" cy="0"/>
          </a:xfrm>
          <a:prstGeom prst="straightConnector1">
            <a:avLst/>
          </a:prstGeom>
          <a:noFill/>
          <a:ln w="9525">
            <a:solidFill>
              <a:srgbClr val="808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155">
            <a:extLst>
              <a:ext uri="{FF2B5EF4-FFF2-40B4-BE49-F238E27FC236}">
                <a16:creationId xmlns:a16="http://schemas.microsoft.com/office/drawing/2014/main" id="{33382498-39D2-6073-D592-CE1486C8E5CC}"/>
              </a:ext>
            </a:extLst>
          </p:cNvPr>
          <p:cNvCxnSpPr>
            <a:cxnSpLocks noChangeShapeType="1"/>
            <a:stCxn id="12" idx="4"/>
            <a:endCxn id="44" idx="1"/>
          </p:cNvCxnSpPr>
          <p:nvPr/>
        </p:nvCxnSpPr>
        <p:spPr bwMode="auto">
          <a:xfrm flipV="1">
            <a:off x="5665724" y="4983956"/>
            <a:ext cx="135731" cy="1191"/>
          </a:xfrm>
          <a:prstGeom prst="bentConnector3">
            <a:avLst>
              <a:gd name="adj1" fmla="val 50000"/>
            </a:avLst>
          </a:prstGeom>
          <a:noFill/>
          <a:ln w="9525">
            <a:solidFill>
              <a:srgbClr val="80808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157">
            <a:extLst>
              <a:ext uri="{FF2B5EF4-FFF2-40B4-BE49-F238E27FC236}">
                <a16:creationId xmlns:a16="http://schemas.microsoft.com/office/drawing/2014/main" id="{4FC98BCA-D5DF-55FA-1129-492151C2C9E5}"/>
              </a:ext>
            </a:extLst>
          </p:cNvPr>
          <p:cNvCxnSpPr>
            <a:cxnSpLocks noChangeShapeType="1"/>
            <a:stCxn id="43" idx="0"/>
            <a:endCxn id="42" idx="4"/>
          </p:cNvCxnSpPr>
          <p:nvPr/>
        </p:nvCxnSpPr>
        <p:spPr bwMode="auto">
          <a:xfrm rot="5400000" flipH="1">
            <a:off x="3873238" y="4405909"/>
            <a:ext cx="345281" cy="270272"/>
          </a:xfrm>
          <a:prstGeom prst="bentConnector2">
            <a:avLst/>
          </a:prstGeom>
          <a:noFill/>
          <a:ln w="9525">
            <a:solidFill>
              <a:srgbClr val="80808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 Box 158">
            <a:extLst>
              <a:ext uri="{FF2B5EF4-FFF2-40B4-BE49-F238E27FC236}">
                <a16:creationId xmlns:a16="http://schemas.microsoft.com/office/drawing/2014/main" id="{62675171-77B4-C271-F285-05C626F88302}"/>
              </a:ext>
            </a:extLst>
          </p:cNvPr>
          <p:cNvSpPr txBox="1">
            <a:spLocks noChangeArrowheads="1"/>
          </p:cNvSpPr>
          <p:nvPr/>
        </p:nvSpPr>
        <p:spPr bwMode="auto">
          <a:xfrm>
            <a:off x="872267" y="4106466"/>
            <a:ext cx="1484709" cy="11541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IA manual adjustment transaction</a:t>
            </a:r>
          </a:p>
        </p:txBody>
      </p:sp>
      <p:grpSp>
        <p:nvGrpSpPr>
          <p:cNvPr id="49" name="Group 161">
            <a:extLst>
              <a:ext uri="{FF2B5EF4-FFF2-40B4-BE49-F238E27FC236}">
                <a16:creationId xmlns:a16="http://schemas.microsoft.com/office/drawing/2014/main" id="{96552697-3780-2249-63ED-ABCE2BC51398}"/>
              </a:ext>
            </a:extLst>
          </p:cNvPr>
          <p:cNvGrpSpPr>
            <a:grpSpLocks/>
          </p:cNvGrpSpPr>
          <p:nvPr/>
        </p:nvGrpSpPr>
        <p:grpSpPr bwMode="auto">
          <a:xfrm>
            <a:off x="5075174" y="5637610"/>
            <a:ext cx="16669" cy="83344"/>
            <a:chOff x="3592" y="4112"/>
            <a:chExt cx="29" cy="141"/>
          </a:xfrm>
        </p:grpSpPr>
        <p:sp>
          <p:nvSpPr>
            <p:cNvPr id="50" name="Oval 162">
              <a:extLst>
                <a:ext uri="{FF2B5EF4-FFF2-40B4-BE49-F238E27FC236}">
                  <a16:creationId xmlns:a16="http://schemas.microsoft.com/office/drawing/2014/main" id="{137C16D1-F5B1-5354-7AAE-4017BC60EB10}"/>
                </a:ext>
              </a:extLst>
            </p:cNvPr>
            <p:cNvSpPr>
              <a:spLocks noChangeArrowheads="1"/>
            </p:cNvSpPr>
            <p:nvPr/>
          </p:nvSpPr>
          <p:spPr bwMode="auto">
            <a:xfrm>
              <a:off x="3593" y="4112"/>
              <a:ext cx="28" cy="29"/>
            </a:xfrm>
            <a:prstGeom prst="ellipse">
              <a:avLst/>
            </a:prstGeom>
            <a:solidFill>
              <a:srgbClr val="808080"/>
            </a:solidFill>
            <a:ln w="9525"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ja-JP" altLang="en-US" sz="1350"/>
            </a:p>
          </p:txBody>
        </p:sp>
        <p:sp>
          <p:nvSpPr>
            <p:cNvPr id="51" name="Oval 163">
              <a:extLst>
                <a:ext uri="{FF2B5EF4-FFF2-40B4-BE49-F238E27FC236}">
                  <a16:creationId xmlns:a16="http://schemas.microsoft.com/office/drawing/2014/main" id="{57A0119A-A624-552E-CE8E-2494E94C4BBD}"/>
                </a:ext>
              </a:extLst>
            </p:cNvPr>
            <p:cNvSpPr>
              <a:spLocks noChangeArrowheads="1"/>
            </p:cNvSpPr>
            <p:nvPr/>
          </p:nvSpPr>
          <p:spPr bwMode="auto">
            <a:xfrm>
              <a:off x="3592" y="4169"/>
              <a:ext cx="28" cy="29"/>
            </a:xfrm>
            <a:prstGeom prst="ellipse">
              <a:avLst/>
            </a:prstGeom>
            <a:solidFill>
              <a:srgbClr val="808080"/>
            </a:solidFill>
            <a:ln w="9525"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ja-JP" altLang="en-US" sz="1350"/>
            </a:p>
          </p:txBody>
        </p:sp>
        <p:sp>
          <p:nvSpPr>
            <p:cNvPr id="52" name="Oval 164">
              <a:extLst>
                <a:ext uri="{FF2B5EF4-FFF2-40B4-BE49-F238E27FC236}">
                  <a16:creationId xmlns:a16="http://schemas.microsoft.com/office/drawing/2014/main" id="{707FDE9A-DBFA-A59C-754F-8E663BFC650B}"/>
                </a:ext>
              </a:extLst>
            </p:cNvPr>
            <p:cNvSpPr>
              <a:spLocks noChangeArrowheads="1"/>
            </p:cNvSpPr>
            <p:nvPr/>
          </p:nvSpPr>
          <p:spPr bwMode="auto">
            <a:xfrm>
              <a:off x="3592" y="4224"/>
              <a:ext cx="28" cy="29"/>
            </a:xfrm>
            <a:prstGeom prst="ellipse">
              <a:avLst/>
            </a:prstGeom>
            <a:solidFill>
              <a:srgbClr val="808080"/>
            </a:solidFill>
            <a:ln w="9525"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ja-JP" altLang="en-US" sz="1350"/>
            </a:p>
          </p:txBody>
        </p:sp>
      </p:grpSp>
      <p:grpSp>
        <p:nvGrpSpPr>
          <p:cNvPr id="53" name="Group 165">
            <a:extLst>
              <a:ext uri="{FF2B5EF4-FFF2-40B4-BE49-F238E27FC236}">
                <a16:creationId xmlns:a16="http://schemas.microsoft.com/office/drawing/2014/main" id="{80358B99-2D2F-7803-3B47-CCF07512C341}"/>
              </a:ext>
            </a:extLst>
          </p:cNvPr>
          <p:cNvGrpSpPr>
            <a:grpSpLocks/>
          </p:cNvGrpSpPr>
          <p:nvPr/>
        </p:nvGrpSpPr>
        <p:grpSpPr bwMode="auto">
          <a:xfrm>
            <a:off x="6915880" y="5643563"/>
            <a:ext cx="16669" cy="83344"/>
            <a:chOff x="3592" y="4112"/>
            <a:chExt cx="29" cy="141"/>
          </a:xfrm>
        </p:grpSpPr>
        <p:sp>
          <p:nvSpPr>
            <p:cNvPr id="54" name="Oval 166">
              <a:extLst>
                <a:ext uri="{FF2B5EF4-FFF2-40B4-BE49-F238E27FC236}">
                  <a16:creationId xmlns:a16="http://schemas.microsoft.com/office/drawing/2014/main" id="{BDB44439-7C2B-D736-73AF-160F7EA9C6E6}"/>
                </a:ext>
              </a:extLst>
            </p:cNvPr>
            <p:cNvSpPr>
              <a:spLocks noChangeArrowheads="1"/>
            </p:cNvSpPr>
            <p:nvPr/>
          </p:nvSpPr>
          <p:spPr bwMode="auto">
            <a:xfrm>
              <a:off x="3593" y="4112"/>
              <a:ext cx="28" cy="29"/>
            </a:xfrm>
            <a:prstGeom prst="ellipse">
              <a:avLst/>
            </a:prstGeom>
            <a:solidFill>
              <a:srgbClr val="808080"/>
            </a:solidFill>
            <a:ln w="9525"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ja-JP" altLang="en-US" sz="1350"/>
            </a:p>
          </p:txBody>
        </p:sp>
        <p:sp>
          <p:nvSpPr>
            <p:cNvPr id="55" name="Oval 167">
              <a:extLst>
                <a:ext uri="{FF2B5EF4-FFF2-40B4-BE49-F238E27FC236}">
                  <a16:creationId xmlns:a16="http://schemas.microsoft.com/office/drawing/2014/main" id="{9C9D99C9-BF97-1A4A-11D9-4C5A6D46F6C7}"/>
                </a:ext>
              </a:extLst>
            </p:cNvPr>
            <p:cNvSpPr>
              <a:spLocks noChangeArrowheads="1"/>
            </p:cNvSpPr>
            <p:nvPr/>
          </p:nvSpPr>
          <p:spPr bwMode="auto">
            <a:xfrm>
              <a:off x="3592" y="4169"/>
              <a:ext cx="28" cy="29"/>
            </a:xfrm>
            <a:prstGeom prst="ellipse">
              <a:avLst/>
            </a:prstGeom>
            <a:solidFill>
              <a:srgbClr val="808080"/>
            </a:solidFill>
            <a:ln w="9525"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ja-JP" altLang="en-US" sz="1350"/>
            </a:p>
          </p:txBody>
        </p:sp>
        <p:sp>
          <p:nvSpPr>
            <p:cNvPr id="56" name="Oval 168">
              <a:extLst>
                <a:ext uri="{FF2B5EF4-FFF2-40B4-BE49-F238E27FC236}">
                  <a16:creationId xmlns:a16="http://schemas.microsoft.com/office/drawing/2014/main" id="{EDAE5C47-DA97-71FE-D793-089EA21BE28F}"/>
                </a:ext>
              </a:extLst>
            </p:cNvPr>
            <p:cNvSpPr>
              <a:spLocks noChangeArrowheads="1"/>
            </p:cNvSpPr>
            <p:nvPr/>
          </p:nvSpPr>
          <p:spPr bwMode="auto">
            <a:xfrm>
              <a:off x="3592" y="4224"/>
              <a:ext cx="28" cy="29"/>
            </a:xfrm>
            <a:prstGeom prst="ellipse">
              <a:avLst/>
            </a:prstGeom>
            <a:solidFill>
              <a:srgbClr val="808080"/>
            </a:solidFill>
            <a:ln w="9525"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ja-JP" altLang="en-US" sz="1350"/>
            </a:p>
          </p:txBody>
        </p:sp>
      </p:grpSp>
      <p:sp>
        <p:nvSpPr>
          <p:cNvPr id="57" name="Text Box 169">
            <a:extLst>
              <a:ext uri="{FF2B5EF4-FFF2-40B4-BE49-F238E27FC236}">
                <a16:creationId xmlns:a16="http://schemas.microsoft.com/office/drawing/2014/main" id="{1508956E-68A7-A0ED-B517-A2BE69D7EA6B}"/>
              </a:ext>
            </a:extLst>
          </p:cNvPr>
          <p:cNvSpPr txBox="1">
            <a:spLocks noChangeArrowheads="1"/>
          </p:cNvSpPr>
          <p:nvPr/>
        </p:nvSpPr>
        <p:spPr bwMode="auto">
          <a:xfrm>
            <a:off x="2256964" y="5388769"/>
            <a:ext cx="2227660" cy="285360"/>
          </a:xfrm>
          <a:prstGeom prst="rect">
            <a:avLst/>
          </a:prstGeom>
          <a:solidFill>
            <a:schemeClr val="bg1"/>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000" tIns="27000" rIns="27000" bIns="2700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spcBef>
                <a:spcPct val="50000"/>
              </a:spcBef>
              <a:buFont typeface="Wingdings" panose="05000000000000000000" pitchFamily="2" charset="2"/>
              <a:buNone/>
            </a:pPr>
            <a:r>
              <a:rPr kumimoji="0" lang="en-US" altLang="ja-JP" sz="750">
                <a:latin typeface="Arial" panose="020B0604020202020204" pitchFamily="34" charset="0"/>
              </a:rPr>
              <a:t>Receiving Price : Oracle PO Receiving Transaction</a:t>
            </a:r>
            <a:br>
              <a:rPr kumimoji="0" lang="en-US" altLang="ja-JP" sz="750">
                <a:latin typeface="Arial" panose="020B0604020202020204" pitchFamily="34" charset="0"/>
              </a:rPr>
            </a:br>
            <a:r>
              <a:rPr kumimoji="0" lang="en-US" altLang="ja-JP" sz="750">
                <a:latin typeface="Arial" panose="020B0604020202020204" pitchFamily="34" charset="0"/>
              </a:rPr>
              <a:t>Cost Price : IA price master</a:t>
            </a:r>
          </a:p>
        </p:txBody>
      </p:sp>
      <p:sp>
        <p:nvSpPr>
          <p:cNvPr id="58" name="Line 172">
            <a:extLst>
              <a:ext uri="{FF2B5EF4-FFF2-40B4-BE49-F238E27FC236}">
                <a16:creationId xmlns:a16="http://schemas.microsoft.com/office/drawing/2014/main" id="{74EB4935-CE7E-039E-FED8-A8A51C5A5E89}"/>
              </a:ext>
            </a:extLst>
          </p:cNvPr>
          <p:cNvSpPr>
            <a:spLocks noChangeShapeType="1"/>
          </p:cNvSpPr>
          <p:nvPr/>
        </p:nvSpPr>
        <p:spPr bwMode="auto">
          <a:xfrm flipV="1">
            <a:off x="3099926" y="5153025"/>
            <a:ext cx="0" cy="235744"/>
          </a:xfrm>
          <a:prstGeom prst="line">
            <a:avLst/>
          </a:prstGeom>
          <a:noFill/>
          <a:ln w="9525">
            <a:solidFill>
              <a:srgbClr val="8080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350"/>
          </a:p>
        </p:txBody>
      </p:sp>
      <p:cxnSp>
        <p:nvCxnSpPr>
          <p:cNvPr id="59" name="AutoShape 173">
            <a:extLst>
              <a:ext uri="{FF2B5EF4-FFF2-40B4-BE49-F238E27FC236}">
                <a16:creationId xmlns:a16="http://schemas.microsoft.com/office/drawing/2014/main" id="{9C0A4556-4878-687D-D32D-746B63881757}"/>
              </a:ext>
            </a:extLst>
          </p:cNvPr>
          <p:cNvCxnSpPr>
            <a:cxnSpLocks noChangeShapeType="1"/>
            <a:stCxn id="44" idx="3"/>
            <a:endCxn id="26" idx="2"/>
          </p:cNvCxnSpPr>
          <p:nvPr/>
        </p:nvCxnSpPr>
        <p:spPr bwMode="auto">
          <a:xfrm flipV="1">
            <a:off x="6206268" y="4980385"/>
            <a:ext cx="134540" cy="3572"/>
          </a:xfrm>
          <a:prstGeom prst="bentConnector3">
            <a:avLst>
              <a:gd name="adj1" fmla="val 49556"/>
            </a:avLst>
          </a:prstGeom>
          <a:noFill/>
          <a:ln w="9525">
            <a:solidFill>
              <a:srgbClr val="80808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tangle 174">
            <a:extLst>
              <a:ext uri="{FF2B5EF4-FFF2-40B4-BE49-F238E27FC236}">
                <a16:creationId xmlns:a16="http://schemas.microsoft.com/office/drawing/2014/main" id="{BD669CD9-9398-BFA2-EBDB-3020CB5AB578}"/>
              </a:ext>
            </a:extLst>
          </p:cNvPr>
          <p:cNvSpPr>
            <a:spLocks noChangeArrowheads="1"/>
          </p:cNvSpPr>
          <p:nvPr/>
        </p:nvSpPr>
        <p:spPr bwMode="auto">
          <a:xfrm>
            <a:off x="4585827" y="4411267"/>
            <a:ext cx="1012031" cy="134540"/>
          </a:xfrm>
          <a:prstGeom prst="rect">
            <a:avLst/>
          </a:prstGeom>
          <a:solidFill>
            <a:srgbClr val="FFFF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Account Month</a:t>
            </a:r>
          </a:p>
        </p:txBody>
      </p:sp>
      <p:sp>
        <p:nvSpPr>
          <p:cNvPr id="61" name="Rectangle 175">
            <a:extLst>
              <a:ext uri="{FF2B5EF4-FFF2-40B4-BE49-F238E27FC236}">
                <a16:creationId xmlns:a16="http://schemas.microsoft.com/office/drawing/2014/main" id="{B5378503-1EAB-692F-D1C3-24F509A55163}"/>
              </a:ext>
            </a:extLst>
          </p:cNvPr>
          <p:cNvSpPr>
            <a:spLocks noChangeArrowheads="1"/>
          </p:cNvSpPr>
          <p:nvPr/>
        </p:nvSpPr>
        <p:spPr bwMode="auto">
          <a:xfrm>
            <a:off x="6408674" y="4411267"/>
            <a:ext cx="1012031" cy="134540"/>
          </a:xfrm>
          <a:prstGeom prst="rect">
            <a:avLst/>
          </a:prstGeom>
          <a:solidFill>
            <a:srgbClr val="FFFF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Account Month</a:t>
            </a:r>
          </a:p>
        </p:txBody>
      </p:sp>
      <p:sp>
        <p:nvSpPr>
          <p:cNvPr id="62" name="Text Box 176">
            <a:extLst>
              <a:ext uri="{FF2B5EF4-FFF2-40B4-BE49-F238E27FC236}">
                <a16:creationId xmlns:a16="http://schemas.microsoft.com/office/drawing/2014/main" id="{BEE2ACF1-9FC6-5F05-8AB8-4556114D755A}"/>
              </a:ext>
            </a:extLst>
          </p:cNvPr>
          <p:cNvSpPr txBox="1">
            <a:spLocks noChangeArrowheads="1"/>
          </p:cNvSpPr>
          <p:nvPr/>
        </p:nvSpPr>
        <p:spPr bwMode="auto">
          <a:xfrm>
            <a:off x="4551298" y="4207669"/>
            <a:ext cx="1081088" cy="11541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750">
                <a:latin typeface="Arial" panose="020B0604020202020204" pitchFamily="34" charset="0"/>
              </a:rPr>
              <a:t>IA transaction detail</a:t>
            </a:r>
          </a:p>
        </p:txBody>
      </p:sp>
      <p:sp>
        <p:nvSpPr>
          <p:cNvPr id="63" name="Text Box 177">
            <a:extLst>
              <a:ext uri="{FF2B5EF4-FFF2-40B4-BE49-F238E27FC236}">
                <a16:creationId xmlns:a16="http://schemas.microsoft.com/office/drawing/2014/main" id="{3CB2CD3A-D17C-5971-643C-7BA7CBADFEE9}"/>
              </a:ext>
            </a:extLst>
          </p:cNvPr>
          <p:cNvSpPr txBox="1">
            <a:spLocks noChangeArrowheads="1"/>
          </p:cNvSpPr>
          <p:nvPr/>
        </p:nvSpPr>
        <p:spPr bwMode="auto">
          <a:xfrm>
            <a:off x="6374145" y="4206479"/>
            <a:ext cx="1081088" cy="11541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750">
                <a:latin typeface="Arial" panose="020B0604020202020204" pitchFamily="34" charset="0"/>
              </a:rPr>
              <a:t>IA transaction summary</a:t>
            </a:r>
          </a:p>
        </p:txBody>
      </p:sp>
      <p:sp>
        <p:nvSpPr>
          <p:cNvPr id="64" name="Rectangle 178">
            <a:extLst>
              <a:ext uri="{FF2B5EF4-FFF2-40B4-BE49-F238E27FC236}">
                <a16:creationId xmlns:a16="http://schemas.microsoft.com/office/drawing/2014/main" id="{FE32EB4D-A67F-37D8-94EC-5526D832C787}"/>
              </a:ext>
            </a:extLst>
          </p:cNvPr>
          <p:cNvSpPr>
            <a:spLocks noChangeArrowheads="1"/>
          </p:cNvSpPr>
          <p:nvPr/>
        </p:nvSpPr>
        <p:spPr bwMode="auto">
          <a:xfrm>
            <a:off x="1041337" y="4512469"/>
            <a:ext cx="1012031" cy="167879"/>
          </a:xfrm>
          <a:prstGeom prst="rect">
            <a:avLst/>
          </a:prstGeom>
          <a:solidFill>
            <a:srgbClr val="FFFFFF"/>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Account Month</a:t>
            </a:r>
          </a:p>
        </p:txBody>
      </p:sp>
      <p:sp>
        <p:nvSpPr>
          <p:cNvPr id="65" name="Text Box 179">
            <a:extLst>
              <a:ext uri="{FF2B5EF4-FFF2-40B4-BE49-F238E27FC236}">
                <a16:creationId xmlns:a16="http://schemas.microsoft.com/office/drawing/2014/main" id="{BF9DD529-02DF-C1B6-7544-05D102269C7D}"/>
              </a:ext>
            </a:extLst>
          </p:cNvPr>
          <p:cNvSpPr txBox="1">
            <a:spLocks noChangeArrowheads="1"/>
          </p:cNvSpPr>
          <p:nvPr/>
        </p:nvSpPr>
        <p:spPr bwMode="auto">
          <a:xfrm>
            <a:off x="1041336" y="4273154"/>
            <a:ext cx="1046559" cy="2308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750">
                <a:latin typeface="Arial" panose="020B0604020202020204" pitchFamily="34" charset="0"/>
              </a:rPr>
              <a:t>Oracle INV</a:t>
            </a:r>
            <a:br>
              <a:rPr kumimoji="0" lang="en-US" altLang="ja-JP" sz="750">
                <a:latin typeface="Arial" panose="020B0604020202020204" pitchFamily="34" charset="0"/>
              </a:rPr>
            </a:br>
            <a:r>
              <a:rPr kumimoji="0" lang="en-US" altLang="ja-JP" sz="750">
                <a:latin typeface="Arial" panose="020B0604020202020204" pitchFamily="34" charset="0"/>
              </a:rPr>
              <a:t>Inventory transaction</a:t>
            </a:r>
          </a:p>
        </p:txBody>
      </p:sp>
    </p:spTree>
    <p:extLst>
      <p:ext uri="{BB962C8B-B14F-4D97-AF65-F5344CB8AC3E}">
        <p14:creationId xmlns:p14="http://schemas.microsoft.com/office/powerpoint/2010/main" val="3284263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2"/>
          <p:cNvSpPr>
            <a:spLocks noGrp="1"/>
          </p:cNvSpPr>
          <p:nvPr>
            <p:ph type="title"/>
          </p:nvPr>
        </p:nvSpPr>
        <p:spPr>
          <a:xfrm>
            <a:off x="0" y="857250"/>
            <a:ext cx="9096555" cy="561874"/>
          </a:xfrm>
          <a:noFill/>
        </p:spPr>
        <p:txBody>
          <a:bodyPr wrap="square" lIns="468000" tIns="107980" rIns="431919" bIns="108000" rtlCol="0" anchor="ctr" anchorCtr="0">
            <a:noAutofit/>
          </a:bodyPr>
          <a:lstStyle/>
          <a:p>
            <a:r>
              <a:rPr lang="pt-BR" altLang="ja-JP" dirty="0"/>
              <a:t> Function Overview</a:t>
            </a:r>
            <a:endParaRPr lang="en-US" altLang="ja-JP" dirty="0"/>
          </a:p>
        </p:txBody>
      </p:sp>
      <p:sp>
        <p:nvSpPr>
          <p:cNvPr id="36" name="Rectangle 3">
            <a:extLst>
              <a:ext uri="{FF2B5EF4-FFF2-40B4-BE49-F238E27FC236}">
                <a16:creationId xmlns:a16="http://schemas.microsoft.com/office/drawing/2014/main" id="{3B062ED1-4059-9D07-F564-1F9BAD4136EC}"/>
              </a:ext>
            </a:extLst>
          </p:cNvPr>
          <p:cNvSpPr txBox="1">
            <a:spLocks noChangeArrowheads="1"/>
          </p:cNvSpPr>
          <p:nvPr/>
        </p:nvSpPr>
        <p:spPr>
          <a:xfrm>
            <a:off x="285751" y="1739262"/>
            <a:ext cx="5177531" cy="3747138"/>
          </a:xfrm>
          <a:prstGeom prst="rect">
            <a:avLst/>
          </a:prstGeom>
        </p:spPr>
        <p:txBody>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lvl="1"/>
            <a:r>
              <a:rPr lang="en-US" altLang="ja-JP" sz="1350" dirty="0"/>
              <a:t>Transaction and account code convert master can be inquired and registered.</a:t>
            </a:r>
          </a:p>
          <a:p>
            <a:pPr lvl="1"/>
            <a:r>
              <a:rPr lang="en-US" altLang="ja-JP" sz="1350" dirty="0"/>
              <a:t>Necessary account code is specified by each transaction type and sub-inventory.</a:t>
            </a:r>
          </a:p>
          <a:p>
            <a:pPr lvl="1"/>
            <a:r>
              <a:rPr lang="en-US" altLang="ja-JP" sz="1350" dirty="0"/>
              <a:t>The following items should be registered into Master.</a:t>
            </a:r>
          </a:p>
          <a:p>
            <a:pPr lvl="2"/>
            <a:r>
              <a:rPr lang="en-US" altLang="ja-JP" sz="1050" dirty="0"/>
              <a:t>Effective and disable month</a:t>
            </a:r>
          </a:p>
          <a:p>
            <a:pPr lvl="2"/>
            <a:r>
              <a:rPr lang="en-US" altLang="ja-JP" sz="1050" dirty="0"/>
              <a:t>Transaction type name for source and destination</a:t>
            </a:r>
          </a:p>
          <a:p>
            <a:pPr lvl="2"/>
            <a:r>
              <a:rPr lang="en-US" altLang="ja-JP" sz="1050" dirty="0"/>
              <a:t>Inventory Organization for source and destination</a:t>
            </a:r>
          </a:p>
          <a:p>
            <a:pPr lvl="2"/>
            <a:r>
              <a:rPr lang="en-US" altLang="ja-JP" sz="1050" dirty="0"/>
              <a:t>Sub-inventory for source and destination</a:t>
            </a:r>
          </a:p>
          <a:p>
            <a:pPr lvl="2"/>
            <a:r>
              <a:rPr lang="en-US" altLang="ja-JP" sz="1050" dirty="0"/>
              <a:t>Account code combination for source and destination</a:t>
            </a:r>
          </a:p>
          <a:p>
            <a:pPr lvl="1"/>
            <a:r>
              <a:rPr lang="en-US" altLang="ja-JP" sz="1350" dirty="0"/>
              <a:t>The data can be downloaded</a:t>
            </a:r>
            <a:br>
              <a:rPr lang="en-US" altLang="ja-JP" sz="1350" dirty="0"/>
            </a:br>
            <a:r>
              <a:rPr lang="en-US" altLang="ja-JP" sz="1350" dirty="0"/>
              <a:t>as CSV and PDF file.</a:t>
            </a:r>
          </a:p>
        </p:txBody>
      </p:sp>
      <p:pic>
        <p:nvPicPr>
          <p:cNvPr id="37" name="Picture 73">
            <a:extLst>
              <a:ext uri="{FF2B5EF4-FFF2-40B4-BE49-F238E27FC236}">
                <a16:creationId xmlns:a16="http://schemas.microsoft.com/office/drawing/2014/main" id="{B6DBB852-CF07-FF42-3970-1C7E152EF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942" y="4375788"/>
            <a:ext cx="1282303" cy="97869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74">
            <a:extLst>
              <a:ext uri="{FF2B5EF4-FFF2-40B4-BE49-F238E27FC236}">
                <a16:creationId xmlns:a16="http://schemas.microsoft.com/office/drawing/2014/main" id="{D1978C3B-5E9F-AE92-CDE8-9995D7B21D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923" y="4604388"/>
            <a:ext cx="338138" cy="33813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75">
            <a:extLst>
              <a:ext uri="{FF2B5EF4-FFF2-40B4-BE49-F238E27FC236}">
                <a16:creationId xmlns:a16="http://schemas.microsoft.com/office/drawing/2014/main" id="{D4309D43-5F0C-1223-0B31-B38B405B44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195" y="4874660"/>
            <a:ext cx="303610" cy="30360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Text Box 76">
            <a:extLst>
              <a:ext uri="{FF2B5EF4-FFF2-40B4-BE49-F238E27FC236}">
                <a16:creationId xmlns:a16="http://schemas.microsoft.com/office/drawing/2014/main" id="{16B7BCEE-9230-49EE-1060-EB9E5FCE5231}"/>
              </a:ext>
            </a:extLst>
          </p:cNvPr>
          <p:cNvSpPr txBox="1">
            <a:spLocks noChangeArrowheads="1"/>
          </p:cNvSpPr>
          <p:nvPr/>
        </p:nvSpPr>
        <p:spPr bwMode="auto">
          <a:xfrm>
            <a:off x="464382" y="5211607"/>
            <a:ext cx="776288"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dirty="0">
                <a:latin typeface="Arial" panose="020B0604020202020204" pitchFamily="34" charset="0"/>
              </a:rPr>
              <a:t>Download</a:t>
            </a:r>
          </a:p>
        </p:txBody>
      </p:sp>
      <p:sp>
        <p:nvSpPr>
          <p:cNvPr id="69" name="Line 77">
            <a:extLst>
              <a:ext uri="{FF2B5EF4-FFF2-40B4-BE49-F238E27FC236}">
                <a16:creationId xmlns:a16="http://schemas.microsoft.com/office/drawing/2014/main" id="{BCCAE774-8C70-D35E-7C4E-24E5BC8F205D}"/>
              </a:ext>
            </a:extLst>
          </p:cNvPr>
          <p:cNvSpPr>
            <a:spLocks noChangeShapeType="1"/>
          </p:cNvSpPr>
          <p:nvPr/>
        </p:nvSpPr>
        <p:spPr bwMode="auto">
          <a:xfrm flipH="1" flipV="1">
            <a:off x="1207333" y="4881804"/>
            <a:ext cx="336947" cy="0"/>
          </a:xfrm>
          <a:prstGeom prst="line">
            <a:avLst/>
          </a:prstGeom>
          <a:noFill/>
          <a:ln w="9525">
            <a:solidFill>
              <a:srgbClr val="808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350"/>
          </a:p>
        </p:txBody>
      </p:sp>
      <p:sp>
        <p:nvSpPr>
          <p:cNvPr id="70" name="AutoShape 78">
            <a:extLst>
              <a:ext uri="{FF2B5EF4-FFF2-40B4-BE49-F238E27FC236}">
                <a16:creationId xmlns:a16="http://schemas.microsoft.com/office/drawing/2014/main" id="{49582F6D-3CAC-B131-2F77-2669C93CCAD1}"/>
              </a:ext>
            </a:extLst>
          </p:cNvPr>
          <p:cNvSpPr>
            <a:spLocks noChangeArrowheads="1"/>
          </p:cNvSpPr>
          <p:nvPr/>
        </p:nvSpPr>
        <p:spPr bwMode="auto">
          <a:xfrm>
            <a:off x="3096854" y="4612723"/>
            <a:ext cx="709613" cy="506015"/>
          </a:xfrm>
          <a:prstGeom prst="can">
            <a:avLst>
              <a:gd name="adj" fmla="val 25000"/>
            </a:avLst>
          </a:prstGeom>
          <a:solidFill>
            <a:srgbClr val="FFFF99"/>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Transaction and</a:t>
            </a:r>
            <a:br>
              <a:rPr kumimoji="0" lang="en-US" altLang="ja-JP" sz="900">
                <a:latin typeface="Arial" panose="020B0604020202020204" pitchFamily="34" charset="0"/>
              </a:rPr>
            </a:br>
            <a:r>
              <a:rPr kumimoji="0" lang="en-US" altLang="ja-JP" sz="900">
                <a:latin typeface="Arial" panose="020B0604020202020204" pitchFamily="34" charset="0"/>
              </a:rPr>
              <a:t>Accounting Code</a:t>
            </a:r>
          </a:p>
          <a:p>
            <a:pPr algn="ctr">
              <a:spcBef>
                <a:spcPct val="15000"/>
              </a:spcBef>
              <a:buFont typeface="Wingdings" panose="05000000000000000000" pitchFamily="2" charset="2"/>
              <a:buNone/>
            </a:pPr>
            <a:r>
              <a:rPr kumimoji="0" lang="en-US" altLang="ja-JP" sz="900">
                <a:latin typeface="Arial" panose="020B0604020202020204" pitchFamily="34" charset="0"/>
              </a:rPr>
              <a:t>Convert Master</a:t>
            </a:r>
          </a:p>
        </p:txBody>
      </p:sp>
      <p:cxnSp>
        <p:nvCxnSpPr>
          <p:cNvPr id="71" name="AutoShape 79">
            <a:extLst>
              <a:ext uri="{FF2B5EF4-FFF2-40B4-BE49-F238E27FC236}">
                <a16:creationId xmlns:a16="http://schemas.microsoft.com/office/drawing/2014/main" id="{3A6E8BAD-9AB0-57EF-0054-00175D54EAA1}"/>
              </a:ext>
            </a:extLst>
          </p:cNvPr>
          <p:cNvCxnSpPr>
            <a:cxnSpLocks noChangeShapeType="1"/>
            <a:stCxn id="37" idx="3"/>
            <a:endCxn id="70" idx="2"/>
          </p:cNvCxnSpPr>
          <p:nvPr/>
        </p:nvCxnSpPr>
        <p:spPr bwMode="auto">
          <a:xfrm>
            <a:off x="2793245" y="4865136"/>
            <a:ext cx="303610" cy="1190"/>
          </a:xfrm>
          <a:prstGeom prst="bentConnector3">
            <a:avLst>
              <a:gd name="adj1" fmla="val 49806"/>
            </a:avLst>
          </a:prstGeom>
          <a:noFill/>
          <a:ln w="9525">
            <a:solidFill>
              <a:srgbClr val="80808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 name="Group 493">
            <a:extLst>
              <a:ext uri="{FF2B5EF4-FFF2-40B4-BE49-F238E27FC236}">
                <a16:creationId xmlns:a16="http://schemas.microsoft.com/office/drawing/2014/main" id="{572C3A61-273E-A90E-424A-D5798F17A899}"/>
              </a:ext>
            </a:extLst>
          </p:cNvPr>
          <p:cNvGraphicFramePr>
            <a:graphicFrameLocks/>
          </p:cNvGraphicFramePr>
          <p:nvPr/>
        </p:nvGraphicFramePr>
        <p:xfrm>
          <a:off x="5463281" y="2023110"/>
          <a:ext cx="3614683" cy="3977640"/>
        </p:xfrm>
        <a:graphic>
          <a:graphicData uri="http://schemas.openxmlformats.org/drawingml/2006/table">
            <a:tbl>
              <a:tblPr/>
              <a:tblGrid>
                <a:gridCol w="1130093">
                  <a:extLst>
                    <a:ext uri="{9D8B030D-6E8A-4147-A177-3AD203B41FA5}">
                      <a16:colId xmlns:a16="http://schemas.microsoft.com/office/drawing/2014/main" val="3583880465"/>
                    </a:ext>
                  </a:extLst>
                </a:gridCol>
                <a:gridCol w="916921">
                  <a:extLst>
                    <a:ext uri="{9D8B030D-6E8A-4147-A177-3AD203B41FA5}">
                      <a16:colId xmlns:a16="http://schemas.microsoft.com/office/drawing/2014/main" val="1904218952"/>
                    </a:ext>
                  </a:extLst>
                </a:gridCol>
                <a:gridCol w="1567669">
                  <a:extLst>
                    <a:ext uri="{9D8B030D-6E8A-4147-A177-3AD203B41FA5}">
                      <a16:colId xmlns:a16="http://schemas.microsoft.com/office/drawing/2014/main" val="405737919"/>
                    </a:ext>
                  </a:extLst>
                </a:gridCol>
              </a:tblGrid>
              <a:tr h="137160">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Effective month</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h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Oct-2014</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4707326"/>
                  </a:ext>
                </a:extLst>
              </a:tr>
              <a:tr h="137160">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Disable month</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h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Dec-9999</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4741638"/>
                  </a:ext>
                </a:extLst>
              </a:tr>
              <a:tr h="137160">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Transaction type name</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h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err="1">
                          <a:ln>
                            <a:noFill/>
                          </a:ln>
                          <a:solidFill>
                            <a:schemeClr val="tx1"/>
                          </a:solidFill>
                          <a:effectLst/>
                          <a:latin typeface="Arial" panose="020B0604020202020204" pitchFamily="34" charset="0"/>
                          <a:ea typeface="ＭＳ Ｐゴシック" panose="020B0600070205080204" pitchFamily="50" charset="-128"/>
                        </a:rPr>
                        <a:t>Subinventory</a:t>
                      </a: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 Transfer</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92364867"/>
                  </a:ext>
                </a:extLst>
              </a:tr>
              <a:tr h="137160">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Destination inventory organization</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h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HDD</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171900511"/>
                  </a:ext>
                </a:extLst>
              </a:tr>
              <a:tr h="137160">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Destination sub-inventory</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h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HDDMAT</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63436157"/>
                  </a:ext>
                </a:extLst>
              </a:tr>
              <a:tr h="137160">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Source inventory organization</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h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HDD</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55141054"/>
                  </a:ext>
                </a:extLst>
              </a:tr>
              <a:tr h="137160">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Source sub-inventory</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h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HDDLINE</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318393642"/>
                  </a:ext>
                </a:extLst>
              </a:tr>
              <a:tr h="137160">
                <a:tc rowSpan="11">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Destination</a:t>
                      </a:r>
                      <a:b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b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account code</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Legal Entity</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T090593</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7874188"/>
                  </a:ext>
                </a:extLst>
              </a:tr>
              <a:tr h="137160">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SBU</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M10</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00799615"/>
                  </a:ext>
                </a:extLst>
              </a:tr>
              <a:tr h="137160">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Site</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L10</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619116039"/>
                  </a:ext>
                </a:extLst>
              </a:tr>
              <a:tr h="137160">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Cost Center</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4002510</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80681522"/>
                  </a:ext>
                </a:extLst>
              </a:tr>
              <a:tr h="137160">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Natural account</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11601110</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12867491"/>
                  </a:ext>
                </a:extLst>
              </a:tr>
              <a:tr h="137160">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Sub account</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0000</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34500092"/>
                  </a:ext>
                </a:extLst>
              </a:tr>
              <a:tr h="137160">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Product Category</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X2110</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786325757"/>
                  </a:ext>
                </a:extLst>
              </a:tr>
              <a:tr h="137160">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Region</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PHL</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03399958"/>
                  </a:ext>
                </a:extLst>
              </a:tr>
              <a:tr h="137160">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Affiliated</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0000000</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78700858"/>
                  </a:ext>
                </a:extLst>
              </a:tr>
              <a:tr h="137160">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Future1</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00000</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702980242"/>
                  </a:ext>
                </a:extLst>
              </a:tr>
              <a:tr h="137160">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Future2</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0000</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75003029"/>
                  </a:ext>
                </a:extLst>
              </a:tr>
              <a:tr h="137160">
                <a:tc rowSpan="11">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Source</a:t>
                      </a:r>
                    </a:p>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account code</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Legal Entity</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T090593</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58629834"/>
                  </a:ext>
                </a:extLst>
              </a:tr>
              <a:tr h="137160">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SBU</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M10</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581144655"/>
                  </a:ext>
                </a:extLst>
              </a:tr>
              <a:tr h="137160">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Site</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L10</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514630248"/>
                  </a:ext>
                </a:extLst>
              </a:tr>
              <a:tr h="137160">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Cost Center</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4002510</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99882967"/>
                  </a:ext>
                </a:extLst>
              </a:tr>
              <a:tr h="137160">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Natural account</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11501110</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89652851"/>
                  </a:ext>
                </a:extLst>
              </a:tr>
              <a:tr h="137160">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Sub account</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0000</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82998402"/>
                  </a:ext>
                </a:extLst>
              </a:tr>
              <a:tr h="137160">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Product Category</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X2110</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128121257"/>
                  </a:ext>
                </a:extLst>
              </a:tr>
              <a:tr h="137160">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Region</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PHL</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25497231"/>
                  </a:ext>
                </a:extLst>
              </a:tr>
              <a:tr h="137160">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Affiliated</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0000000</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116154905"/>
                  </a:ext>
                </a:extLst>
              </a:tr>
              <a:tr h="137160">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Future1</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00000</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79753737"/>
                  </a:ext>
                </a:extLst>
              </a:tr>
              <a:tr h="137160">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Future2</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0000</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63865021"/>
                  </a:ext>
                </a:extLst>
              </a:tr>
            </a:tbl>
          </a:graphicData>
        </a:graphic>
      </p:graphicFrame>
      <p:sp>
        <p:nvSpPr>
          <p:cNvPr id="73" name="AutoShape 472">
            <a:extLst>
              <a:ext uri="{FF2B5EF4-FFF2-40B4-BE49-F238E27FC236}">
                <a16:creationId xmlns:a16="http://schemas.microsoft.com/office/drawing/2014/main" id="{1C1F8126-A760-DFFD-6E2C-48997C151770}"/>
              </a:ext>
            </a:extLst>
          </p:cNvPr>
          <p:cNvSpPr>
            <a:spLocks noChangeArrowheads="1"/>
          </p:cNvSpPr>
          <p:nvPr/>
        </p:nvSpPr>
        <p:spPr bwMode="auto">
          <a:xfrm>
            <a:off x="1510942" y="5421157"/>
            <a:ext cx="1281113" cy="304800"/>
          </a:xfrm>
          <a:prstGeom prst="roundRect">
            <a:avLst>
              <a:gd name="adj" fmla="val 10546"/>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Transaction and Account Code</a:t>
            </a:r>
            <a:br>
              <a:rPr kumimoji="0" lang="en-US" altLang="ja-JP" sz="900">
                <a:latin typeface="Arial" panose="020B0604020202020204" pitchFamily="34" charset="0"/>
              </a:rPr>
            </a:br>
            <a:r>
              <a:rPr kumimoji="0" lang="en-US" altLang="ja-JP" sz="900">
                <a:latin typeface="Arial" panose="020B0604020202020204" pitchFamily="34" charset="0"/>
              </a:rPr>
              <a:t>Convert Master</a:t>
            </a:r>
            <a:br>
              <a:rPr kumimoji="0" lang="en-US" altLang="ja-JP" sz="900">
                <a:latin typeface="Arial" panose="020B0604020202020204" pitchFamily="34" charset="0"/>
              </a:rPr>
            </a:br>
            <a:r>
              <a:rPr kumimoji="0" lang="en-US" altLang="ja-JP" sz="900">
                <a:latin typeface="Arial" panose="020B0604020202020204" pitchFamily="34" charset="0"/>
              </a:rPr>
              <a:t>Maintenance</a:t>
            </a:r>
          </a:p>
        </p:txBody>
      </p:sp>
      <p:sp>
        <p:nvSpPr>
          <p:cNvPr id="74" name="Text Box 476">
            <a:extLst>
              <a:ext uri="{FF2B5EF4-FFF2-40B4-BE49-F238E27FC236}">
                <a16:creationId xmlns:a16="http://schemas.microsoft.com/office/drawing/2014/main" id="{3317DAAE-F0F5-BAB4-6299-88E499E6AB9D}"/>
              </a:ext>
            </a:extLst>
          </p:cNvPr>
          <p:cNvSpPr txBox="1">
            <a:spLocks noChangeArrowheads="1"/>
          </p:cNvSpPr>
          <p:nvPr/>
        </p:nvSpPr>
        <p:spPr bwMode="auto">
          <a:xfrm>
            <a:off x="5232010" y="1866493"/>
            <a:ext cx="3273029"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dirty="0">
                <a:latin typeface="Arial" panose="020B0604020202020204" pitchFamily="34" charset="0"/>
              </a:rPr>
              <a:t>Ex. Transaction and account code convert master data</a:t>
            </a:r>
          </a:p>
        </p:txBody>
      </p:sp>
      <p:sp>
        <p:nvSpPr>
          <p:cNvPr id="75" name="Rectangle 3">
            <a:extLst>
              <a:ext uri="{FF2B5EF4-FFF2-40B4-BE49-F238E27FC236}">
                <a16:creationId xmlns:a16="http://schemas.microsoft.com/office/drawing/2014/main" id="{008FDF98-A545-91E5-0F3B-85CBAB16E6AF}"/>
              </a:ext>
            </a:extLst>
          </p:cNvPr>
          <p:cNvSpPr txBox="1">
            <a:spLocks noChangeArrowheads="1"/>
          </p:cNvSpPr>
          <p:nvPr/>
        </p:nvSpPr>
        <p:spPr>
          <a:xfrm>
            <a:off x="285015" y="1494179"/>
            <a:ext cx="6286500" cy="332660"/>
          </a:xfrm>
          <a:prstGeom prst="rect">
            <a:avLst/>
          </a:prstGeom>
        </p:spPr>
        <p:txBody>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 dirty="0"/>
              <a:t> Transaction and account code convert master maintenance</a:t>
            </a:r>
          </a:p>
        </p:txBody>
      </p:sp>
    </p:spTree>
    <p:extLst>
      <p:ext uri="{BB962C8B-B14F-4D97-AF65-F5344CB8AC3E}">
        <p14:creationId xmlns:p14="http://schemas.microsoft.com/office/powerpoint/2010/main" val="1981363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ED434A-6822-E59C-6953-10A834CEA4C6}"/>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5DB77CB-CD95-2CED-799A-16A0FB31767A}"/>
              </a:ext>
            </a:extLst>
          </p:cNvPr>
          <p:cNvPicPr>
            <a:picLocks noChangeAspect="1"/>
          </p:cNvPicPr>
          <p:nvPr/>
        </p:nvPicPr>
        <p:blipFill>
          <a:blip r:embed="rId3"/>
          <a:stretch>
            <a:fillRect/>
          </a:stretch>
        </p:blipFill>
        <p:spPr>
          <a:xfrm>
            <a:off x="151767" y="837944"/>
            <a:ext cx="9069066" cy="3658111"/>
          </a:xfrm>
          <a:prstGeom prst="rect">
            <a:avLst/>
          </a:prstGeom>
        </p:spPr>
      </p:pic>
    </p:spTree>
    <p:extLst>
      <p:ext uri="{BB962C8B-B14F-4D97-AF65-F5344CB8AC3E}">
        <p14:creationId xmlns:p14="http://schemas.microsoft.com/office/powerpoint/2010/main" val="3531836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2"/>
          <p:cNvSpPr>
            <a:spLocks noGrp="1"/>
          </p:cNvSpPr>
          <p:nvPr>
            <p:ph type="title"/>
          </p:nvPr>
        </p:nvSpPr>
        <p:spPr>
          <a:xfrm>
            <a:off x="0" y="857250"/>
            <a:ext cx="9096555" cy="561874"/>
          </a:xfrm>
          <a:noFill/>
        </p:spPr>
        <p:txBody>
          <a:bodyPr wrap="square" lIns="468000" tIns="107980" rIns="431919" bIns="108000" rtlCol="0" anchor="ctr" anchorCtr="0">
            <a:noAutofit/>
          </a:bodyPr>
          <a:lstStyle/>
          <a:p>
            <a:r>
              <a:rPr lang="pt-BR" altLang="ja-JP" dirty="0"/>
              <a:t>Function Overview</a:t>
            </a:r>
            <a:endParaRPr lang="en-US" altLang="ja-JP" dirty="0"/>
          </a:p>
        </p:txBody>
      </p:sp>
      <p:sp>
        <p:nvSpPr>
          <p:cNvPr id="22" name="Rectangle 3">
            <a:extLst>
              <a:ext uri="{FF2B5EF4-FFF2-40B4-BE49-F238E27FC236}">
                <a16:creationId xmlns:a16="http://schemas.microsoft.com/office/drawing/2014/main" id="{7CE98BC1-2F12-ED82-57CA-5B5BDAC64D10}"/>
              </a:ext>
            </a:extLst>
          </p:cNvPr>
          <p:cNvSpPr txBox="1">
            <a:spLocks noChangeArrowheads="1"/>
          </p:cNvSpPr>
          <p:nvPr/>
        </p:nvSpPr>
        <p:spPr>
          <a:xfrm>
            <a:off x="285750" y="1484710"/>
            <a:ext cx="8218170" cy="4001690"/>
          </a:xfrm>
          <a:prstGeom prst="rect">
            <a:avLst/>
          </a:prstGeom>
        </p:spPr>
        <p:txBody>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 dirty="0"/>
              <a:t>Transaction Inquiry</a:t>
            </a:r>
          </a:p>
          <a:p>
            <a:pPr lvl="1"/>
            <a:r>
              <a:rPr lang="en-US" altLang="ja-JP" sz="1350" dirty="0"/>
              <a:t>Transaction summary data can be inquired by specifying detail search criteria. </a:t>
            </a:r>
          </a:p>
          <a:p>
            <a:pPr lvl="1"/>
            <a:r>
              <a:rPr lang="en-US" altLang="ja-JP" sz="1350" dirty="0"/>
              <a:t>Transaction detail can be accessed from transaction summary.</a:t>
            </a:r>
          </a:p>
          <a:p>
            <a:pPr lvl="1"/>
            <a:r>
              <a:rPr lang="en-US" sz="1350" dirty="0"/>
              <a:t>Also past data within retention period can be inquired.</a:t>
            </a:r>
            <a:endParaRPr lang="en-US" altLang="ja-JP" sz="1350" dirty="0"/>
          </a:p>
          <a:p>
            <a:pPr lvl="1"/>
            <a:r>
              <a:rPr lang="en-US" altLang="ja-JP" sz="1350" dirty="0"/>
              <a:t>Inquired data can be downloaded as CSV and PDF file.</a:t>
            </a:r>
          </a:p>
          <a:p>
            <a:pPr lvl="1"/>
            <a:endParaRPr lang="en-US" altLang="ja-JP" sz="1350" dirty="0"/>
          </a:p>
          <a:p>
            <a:pPr lvl="1"/>
            <a:endParaRPr lang="en-US" altLang="ja-JP" sz="1350" dirty="0"/>
          </a:p>
          <a:p>
            <a:pPr lvl="1"/>
            <a:endParaRPr lang="en-US" altLang="ja-JP" sz="1350" dirty="0"/>
          </a:p>
          <a:p>
            <a:pPr lvl="1"/>
            <a:endParaRPr lang="en-US" altLang="ja-JP" sz="1350" dirty="0"/>
          </a:p>
          <a:p>
            <a:pPr lvl="1"/>
            <a:endParaRPr lang="en-US" altLang="ja-JP" sz="1350" dirty="0"/>
          </a:p>
          <a:p>
            <a:pPr lvl="1"/>
            <a:endParaRPr lang="en-US" altLang="ja-JP" sz="1350" dirty="0"/>
          </a:p>
          <a:p>
            <a:pPr lvl="1"/>
            <a:endParaRPr lang="en-US" altLang="ja-JP" sz="1350" dirty="0"/>
          </a:p>
        </p:txBody>
      </p:sp>
      <p:sp>
        <p:nvSpPr>
          <p:cNvPr id="23" name="AutoShape 4">
            <a:extLst>
              <a:ext uri="{FF2B5EF4-FFF2-40B4-BE49-F238E27FC236}">
                <a16:creationId xmlns:a16="http://schemas.microsoft.com/office/drawing/2014/main" id="{BEEE75E9-73E2-FD62-5E3B-E5C798A160A6}"/>
              </a:ext>
            </a:extLst>
          </p:cNvPr>
          <p:cNvSpPr>
            <a:spLocks noChangeArrowheads="1"/>
          </p:cNvSpPr>
          <p:nvPr/>
        </p:nvSpPr>
        <p:spPr bwMode="auto">
          <a:xfrm>
            <a:off x="4638675" y="4373167"/>
            <a:ext cx="709613" cy="506015"/>
          </a:xfrm>
          <a:prstGeom prst="can">
            <a:avLst>
              <a:gd name="adj" fmla="val 25000"/>
            </a:avLst>
          </a:prstGeom>
          <a:solidFill>
            <a:srgbClr val="FFFF99"/>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Transaction</a:t>
            </a:r>
          </a:p>
          <a:p>
            <a:pPr algn="ctr">
              <a:spcBef>
                <a:spcPct val="15000"/>
              </a:spcBef>
              <a:buFont typeface="Wingdings" panose="05000000000000000000" pitchFamily="2" charset="2"/>
              <a:buNone/>
            </a:pPr>
            <a:r>
              <a:rPr kumimoji="0" lang="en-US" altLang="ja-JP" sz="900">
                <a:latin typeface="Arial" panose="020B0604020202020204" pitchFamily="34" charset="0"/>
              </a:rPr>
              <a:t>Detail</a:t>
            </a:r>
          </a:p>
        </p:txBody>
      </p:sp>
      <p:cxnSp>
        <p:nvCxnSpPr>
          <p:cNvPr id="24" name="AutoShape 5">
            <a:extLst>
              <a:ext uri="{FF2B5EF4-FFF2-40B4-BE49-F238E27FC236}">
                <a16:creationId xmlns:a16="http://schemas.microsoft.com/office/drawing/2014/main" id="{921150CF-6BD3-26B6-5B48-4FF47BE2F459}"/>
              </a:ext>
            </a:extLst>
          </p:cNvPr>
          <p:cNvCxnSpPr>
            <a:cxnSpLocks noChangeShapeType="1"/>
            <a:stCxn id="23" idx="2"/>
            <a:endCxn id="35" idx="3"/>
          </p:cNvCxnSpPr>
          <p:nvPr/>
        </p:nvCxnSpPr>
        <p:spPr bwMode="auto">
          <a:xfrm rot="10800000">
            <a:off x="4237435" y="4623197"/>
            <a:ext cx="401240" cy="3572"/>
          </a:xfrm>
          <a:prstGeom prst="bentConnector3">
            <a:avLst>
              <a:gd name="adj1" fmla="val 50148"/>
            </a:avLst>
          </a:prstGeom>
          <a:noFill/>
          <a:ln w="9525">
            <a:solidFill>
              <a:srgbClr val="80808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6">
            <a:extLst>
              <a:ext uri="{FF2B5EF4-FFF2-40B4-BE49-F238E27FC236}">
                <a16:creationId xmlns:a16="http://schemas.microsoft.com/office/drawing/2014/main" id="{4FD6513C-9C02-8C63-C787-8AFC4349CFBB}"/>
              </a:ext>
            </a:extLst>
          </p:cNvPr>
          <p:cNvSpPr>
            <a:spLocks noChangeArrowheads="1"/>
          </p:cNvSpPr>
          <p:nvPr/>
        </p:nvSpPr>
        <p:spPr bwMode="auto">
          <a:xfrm>
            <a:off x="4673203" y="3158729"/>
            <a:ext cx="709613" cy="506015"/>
          </a:xfrm>
          <a:prstGeom prst="can">
            <a:avLst>
              <a:gd name="adj" fmla="val 25000"/>
            </a:avLst>
          </a:prstGeom>
          <a:solidFill>
            <a:srgbClr val="FFFF99"/>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Transaction</a:t>
            </a:r>
          </a:p>
          <a:p>
            <a:pPr algn="ctr">
              <a:spcBef>
                <a:spcPct val="15000"/>
              </a:spcBef>
              <a:buFont typeface="Wingdings" panose="05000000000000000000" pitchFamily="2" charset="2"/>
              <a:buNone/>
            </a:pPr>
            <a:r>
              <a:rPr kumimoji="0" lang="en-US" altLang="ja-JP" sz="900">
                <a:latin typeface="Arial" panose="020B0604020202020204" pitchFamily="34" charset="0"/>
              </a:rPr>
              <a:t>Summary</a:t>
            </a:r>
          </a:p>
        </p:txBody>
      </p:sp>
      <p:cxnSp>
        <p:nvCxnSpPr>
          <p:cNvPr id="26" name="AutoShape 9">
            <a:extLst>
              <a:ext uri="{FF2B5EF4-FFF2-40B4-BE49-F238E27FC236}">
                <a16:creationId xmlns:a16="http://schemas.microsoft.com/office/drawing/2014/main" id="{B7C17A15-B135-E46D-D63B-2F89CC149D34}"/>
              </a:ext>
            </a:extLst>
          </p:cNvPr>
          <p:cNvCxnSpPr>
            <a:cxnSpLocks noChangeShapeType="1"/>
            <a:stCxn id="36" idx="3"/>
            <a:endCxn id="34" idx="1"/>
          </p:cNvCxnSpPr>
          <p:nvPr/>
        </p:nvCxnSpPr>
        <p:spPr bwMode="auto">
          <a:xfrm>
            <a:off x="2447925" y="3407569"/>
            <a:ext cx="607219" cy="0"/>
          </a:xfrm>
          <a:prstGeom prst="straightConnector1">
            <a:avLst/>
          </a:prstGeom>
          <a:noFill/>
          <a:ln w="9525">
            <a:solidFill>
              <a:srgbClr val="808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10">
            <a:extLst>
              <a:ext uri="{FF2B5EF4-FFF2-40B4-BE49-F238E27FC236}">
                <a16:creationId xmlns:a16="http://schemas.microsoft.com/office/drawing/2014/main" id="{8DC563A5-4EDE-B325-1911-D70C3BD90242}"/>
              </a:ext>
            </a:extLst>
          </p:cNvPr>
          <p:cNvCxnSpPr>
            <a:cxnSpLocks noChangeShapeType="1"/>
            <a:stCxn id="34" idx="2"/>
            <a:endCxn id="35" idx="0"/>
          </p:cNvCxnSpPr>
          <p:nvPr/>
        </p:nvCxnSpPr>
        <p:spPr bwMode="auto">
          <a:xfrm rot="5400000">
            <a:off x="3456385" y="4014788"/>
            <a:ext cx="381000" cy="0"/>
          </a:xfrm>
          <a:prstGeom prst="straightConnector1">
            <a:avLst/>
          </a:prstGeom>
          <a:noFill/>
          <a:ln w="9525">
            <a:solidFill>
              <a:srgbClr val="808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Line 12">
            <a:extLst>
              <a:ext uri="{FF2B5EF4-FFF2-40B4-BE49-F238E27FC236}">
                <a16:creationId xmlns:a16="http://schemas.microsoft.com/office/drawing/2014/main" id="{090BF100-ACFF-B10F-A381-F6EEDDC1A1DD}"/>
              </a:ext>
            </a:extLst>
          </p:cNvPr>
          <p:cNvSpPr>
            <a:spLocks noChangeShapeType="1"/>
          </p:cNvSpPr>
          <p:nvPr/>
        </p:nvSpPr>
        <p:spPr bwMode="auto">
          <a:xfrm flipH="1">
            <a:off x="2481263" y="4643438"/>
            <a:ext cx="573881" cy="0"/>
          </a:xfrm>
          <a:prstGeom prst="line">
            <a:avLst/>
          </a:prstGeom>
          <a:noFill/>
          <a:ln w="9525">
            <a:solidFill>
              <a:srgbClr val="808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350"/>
          </a:p>
        </p:txBody>
      </p:sp>
      <p:sp>
        <p:nvSpPr>
          <p:cNvPr id="29" name="AutoShape 15">
            <a:extLst>
              <a:ext uri="{FF2B5EF4-FFF2-40B4-BE49-F238E27FC236}">
                <a16:creationId xmlns:a16="http://schemas.microsoft.com/office/drawing/2014/main" id="{CB628B6D-4B64-3DDE-EE5E-D006018C3976}"/>
              </a:ext>
            </a:extLst>
          </p:cNvPr>
          <p:cNvSpPr>
            <a:spLocks noChangeArrowheads="1"/>
          </p:cNvSpPr>
          <p:nvPr/>
        </p:nvSpPr>
        <p:spPr bwMode="auto">
          <a:xfrm>
            <a:off x="5145881" y="4710113"/>
            <a:ext cx="709613" cy="506016"/>
          </a:xfrm>
          <a:prstGeom prst="can">
            <a:avLst>
              <a:gd name="adj" fmla="val 25000"/>
            </a:avLst>
          </a:prstGeom>
          <a:solidFill>
            <a:srgbClr val="FFFF99"/>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Transaction</a:t>
            </a:r>
          </a:p>
          <a:p>
            <a:pPr algn="ctr">
              <a:spcBef>
                <a:spcPct val="15000"/>
              </a:spcBef>
              <a:buFont typeface="Wingdings" panose="05000000000000000000" pitchFamily="2" charset="2"/>
              <a:buNone/>
            </a:pPr>
            <a:r>
              <a:rPr kumimoji="0" lang="en-US" altLang="ja-JP" sz="900">
                <a:latin typeface="Arial" panose="020B0604020202020204" pitchFamily="34" charset="0"/>
              </a:rPr>
              <a:t>Summary</a:t>
            </a:r>
          </a:p>
          <a:p>
            <a:pPr algn="ctr">
              <a:spcBef>
                <a:spcPct val="15000"/>
              </a:spcBef>
              <a:buFont typeface="Wingdings" panose="05000000000000000000" pitchFamily="2" charset="2"/>
              <a:buNone/>
            </a:pPr>
            <a:r>
              <a:rPr kumimoji="0" lang="en-US" altLang="ja-JP" sz="900">
                <a:latin typeface="Arial" panose="020B0604020202020204" pitchFamily="34" charset="0"/>
              </a:rPr>
              <a:t>Detail</a:t>
            </a:r>
          </a:p>
        </p:txBody>
      </p:sp>
      <p:sp>
        <p:nvSpPr>
          <p:cNvPr id="30" name="AutoShape 16">
            <a:extLst>
              <a:ext uri="{FF2B5EF4-FFF2-40B4-BE49-F238E27FC236}">
                <a16:creationId xmlns:a16="http://schemas.microsoft.com/office/drawing/2014/main" id="{BB68694F-C052-36B7-DCFB-BA073BEC5D78}"/>
              </a:ext>
            </a:extLst>
          </p:cNvPr>
          <p:cNvSpPr>
            <a:spLocks noChangeArrowheads="1"/>
          </p:cNvSpPr>
          <p:nvPr/>
        </p:nvSpPr>
        <p:spPr bwMode="auto">
          <a:xfrm>
            <a:off x="5213747" y="3494485"/>
            <a:ext cx="709613" cy="506015"/>
          </a:xfrm>
          <a:prstGeom prst="can">
            <a:avLst>
              <a:gd name="adj" fmla="val 25000"/>
            </a:avLst>
          </a:prstGeom>
          <a:solidFill>
            <a:srgbClr val="FFFF99"/>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Transaction</a:t>
            </a:r>
          </a:p>
          <a:p>
            <a:pPr algn="ctr">
              <a:spcBef>
                <a:spcPct val="15000"/>
              </a:spcBef>
              <a:buFont typeface="Wingdings" panose="05000000000000000000" pitchFamily="2" charset="2"/>
              <a:buNone/>
            </a:pPr>
            <a:r>
              <a:rPr kumimoji="0" lang="en-US" altLang="ja-JP" sz="900">
                <a:latin typeface="Arial" panose="020B0604020202020204" pitchFamily="34" charset="0"/>
              </a:rPr>
              <a:t>Summary</a:t>
            </a:r>
          </a:p>
          <a:p>
            <a:pPr algn="ctr">
              <a:spcBef>
                <a:spcPct val="15000"/>
              </a:spcBef>
              <a:buFont typeface="Wingdings" panose="05000000000000000000" pitchFamily="2" charset="2"/>
              <a:buNone/>
            </a:pPr>
            <a:r>
              <a:rPr kumimoji="0" lang="en-US" altLang="ja-JP" sz="900">
                <a:latin typeface="Arial" panose="020B0604020202020204" pitchFamily="34" charset="0"/>
              </a:rPr>
              <a:t>History</a:t>
            </a:r>
          </a:p>
        </p:txBody>
      </p:sp>
      <p:pic>
        <p:nvPicPr>
          <p:cNvPr id="31" name="Picture 19">
            <a:extLst>
              <a:ext uri="{FF2B5EF4-FFF2-40B4-BE49-F238E27FC236}">
                <a16:creationId xmlns:a16="http://schemas.microsoft.com/office/drawing/2014/main" id="{4F031E03-1D39-338E-A3BA-993B1712D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853" y="4306491"/>
            <a:ext cx="338138" cy="33813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0">
            <a:extLst>
              <a:ext uri="{FF2B5EF4-FFF2-40B4-BE49-F238E27FC236}">
                <a16:creationId xmlns:a16="http://schemas.microsoft.com/office/drawing/2014/main" id="{FD52F668-DB47-D21F-40AD-9C9EF066FE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4576763"/>
            <a:ext cx="303610" cy="3036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 Box 22">
            <a:extLst>
              <a:ext uri="{FF2B5EF4-FFF2-40B4-BE49-F238E27FC236}">
                <a16:creationId xmlns:a16="http://schemas.microsoft.com/office/drawing/2014/main" id="{6EC385FF-3552-A23D-A395-C067279DB9A8}"/>
              </a:ext>
            </a:extLst>
          </p:cNvPr>
          <p:cNvSpPr txBox="1">
            <a:spLocks noChangeArrowheads="1"/>
          </p:cNvSpPr>
          <p:nvPr/>
        </p:nvSpPr>
        <p:spPr bwMode="auto">
          <a:xfrm>
            <a:off x="1738312" y="4936332"/>
            <a:ext cx="776288"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dirty="0">
                <a:latin typeface="Arial" panose="020B0604020202020204" pitchFamily="34" charset="0"/>
              </a:rPr>
              <a:t>Download</a:t>
            </a:r>
          </a:p>
        </p:txBody>
      </p:sp>
      <p:pic>
        <p:nvPicPr>
          <p:cNvPr id="34" name="Picture 24">
            <a:extLst>
              <a:ext uri="{FF2B5EF4-FFF2-40B4-BE49-F238E27FC236}">
                <a16:creationId xmlns:a16="http://schemas.microsoft.com/office/drawing/2014/main" id="{FADC7AAC-4837-2D3A-C607-82A2EE0C37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5144" y="2989660"/>
            <a:ext cx="1182291" cy="83462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5">
            <a:extLst>
              <a:ext uri="{FF2B5EF4-FFF2-40B4-BE49-F238E27FC236}">
                <a16:creationId xmlns:a16="http://schemas.microsoft.com/office/drawing/2014/main" id="{0B4DA74D-0296-B811-82CD-7194FACE04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5144" y="4205287"/>
            <a:ext cx="1182291" cy="8346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
            <a:extLst>
              <a:ext uri="{FF2B5EF4-FFF2-40B4-BE49-F238E27FC236}">
                <a16:creationId xmlns:a16="http://schemas.microsoft.com/office/drawing/2014/main" id="{B73D80C1-0359-3556-41A9-0EA6B28FBE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5635" y="2989660"/>
            <a:ext cx="1182290" cy="834628"/>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AutoShape 26">
            <a:extLst>
              <a:ext uri="{FF2B5EF4-FFF2-40B4-BE49-F238E27FC236}">
                <a16:creationId xmlns:a16="http://schemas.microsoft.com/office/drawing/2014/main" id="{2DBA7DE8-881D-70FF-2A4B-8C7429C88085}"/>
              </a:ext>
            </a:extLst>
          </p:cNvPr>
          <p:cNvCxnSpPr>
            <a:cxnSpLocks noChangeShapeType="1"/>
            <a:stCxn id="25" idx="2"/>
            <a:endCxn id="34" idx="3"/>
          </p:cNvCxnSpPr>
          <p:nvPr/>
        </p:nvCxnSpPr>
        <p:spPr bwMode="auto">
          <a:xfrm rot="10800000">
            <a:off x="4237435" y="3407569"/>
            <a:ext cx="435769" cy="4763"/>
          </a:xfrm>
          <a:prstGeom prst="bentConnector3">
            <a:avLst>
              <a:gd name="adj1" fmla="val 50000"/>
            </a:avLst>
          </a:prstGeom>
          <a:noFill/>
          <a:ln w="9525">
            <a:solidFill>
              <a:srgbClr val="80808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Line 28">
            <a:extLst>
              <a:ext uri="{FF2B5EF4-FFF2-40B4-BE49-F238E27FC236}">
                <a16:creationId xmlns:a16="http://schemas.microsoft.com/office/drawing/2014/main" id="{0958E27F-5519-8081-28DC-94957847FA29}"/>
              </a:ext>
            </a:extLst>
          </p:cNvPr>
          <p:cNvSpPr>
            <a:spLocks noChangeShapeType="1"/>
          </p:cNvSpPr>
          <p:nvPr/>
        </p:nvSpPr>
        <p:spPr bwMode="auto">
          <a:xfrm flipH="1">
            <a:off x="2380060" y="3698081"/>
            <a:ext cx="675084" cy="809625"/>
          </a:xfrm>
          <a:prstGeom prst="line">
            <a:avLst/>
          </a:prstGeom>
          <a:noFill/>
          <a:ln w="9525">
            <a:solidFill>
              <a:srgbClr val="80808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350"/>
          </a:p>
        </p:txBody>
      </p:sp>
      <p:sp>
        <p:nvSpPr>
          <p:cNvPr id="39" name="AutoShape 29">
            <a:extLst>
              <a:ext uri="{FF2B5EF4-FFF2-40B4-BE49-F238E27FC236}">
                <a16:creationId xmlns:a16="http://schemas.microsoft.com/office/drawing/2014/main" id="{5116041C-FBD0-2635-2C18-03689960B655}"/>
              </a:ext>
            </a:extLst>
          </p:cNvPr>
          <p:cNvSpPr>
            <a:spLocks noChangeArrowheads="1"/>
          </p:cNvSpPr>
          <p:nvPr/>
        </p:nvSpPr>
        <p:spPr bwMode="auto">
          <a:xfrm>
            <a:off x="1168003" y="3867150"/>
            <a:ext cx="1281113" cy="169069"/>
          </a:xfrm>
          <a:prstGeom prst="roundRect">
            <a:avLst>
              <a:gd name="adj" fmla="val 10546"/>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Search Criteria Input</a:t>
            </a:r>
          </a:p>
        </p:txBody>
      </p:sp>
      <p:sp>
        <p:nvSpPr>
          <p:cNvPr id="40" name="AutoShape 30">
            <a:extLst>
              <a:ext uri="{FF2B5EF4-FFF2-40B4-BE49-F238E27FC236}">
                <a16:creationId xmlns:a16="http://schemas.microsoft.com/office/drawing/2014/main" id="{7E6D7ED8-B2AD-7341-DE0E-B95C964581C1}"/>
              </a:ext>
            </a:extLst>
          </p:cNvPr>
          <p:cNvSpPr>
            <a:spLocks noChangeArrowheads="1"/>
          </p:cNvSpPr>
          <p:nvPr/>
        </p:nvSpPr>
        <p:spPr bwMode="auto">
          <a:xfrm>
            <a:off x="3631406" y="3901679"/>
            <a:ext cx="1281113" cy="169069"/>
          </a:xfrm>
          <a:prstGeom prst="roundRect">
            <a:avLst>
              <a:gd name="adj" fmla="val 10546"/>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Search Result of</a:t>
            </a:r>
          </a:p>
          <a:p>
            <a:pPr algn="ctr">
              <a:spcBef>
                <a:spcPct val="15000"/>
              </a:spcBef>
              <a:buFont typeface="Wingdings" panose="05000000000000000000" pitchFamily="2" charset="2"/>
              <a:buNone/>
            </a:pPr>
            <a:r>
              <a:rPr kumimoji="0" lang="en-US" altLang="ja-JP" sz="900">
                <a:latin typeface="Arial" panose="020B0604020202020204" pitchFamily="34" charset="0"/>
              </a:rPr>
              <a:t>Transaction Summary</a:t>
            </a:r>
          </a:p>
        </p:txBody>
      </p:sp>
      <p:sp>
        <p:nvSpPr>
          <p:cNvPr id="41" name="AutoShape 32">
            <a:extLst>
              <a:ext uri="{FF2B5EF4-FFF2-40B4-BE49-F238E27FC236}">
                <a16:creationId xmlns:a16="http://schemas.microsoft.com/office/drawing/2014/main" id="{B0B62A48-A60C-437C-A612-3C35BFA5DFD8}"/>
              </a:ext>
            </a:extLst>
          </p:cNvPr>
          <p:cNvSpPr>
            <a:spLocks noChangeArrowheads="1"/>
          </p:cNvSpPr>
          <p:nvPr/>
        </p:nvSpPr>
        <p:spPr bwMode="auto">
          <a:xfrm>
            <a:off x="2956322" y="5116116"/>
            <a:ext cx="1281113" cy="169069"/>
          </a:xfrm>
          <a:prstGeom prst="roundRect">
            <a:avLst>
              <a:gd name="adj" fmla="val 10546"/>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Search Result of</a:t>
            </a:r>
          </a:p>
          <a:p>
            <a:pPr algn="ctr">
              <a:spcBef>
                <a:spcPct val="15000"/>
              </a:spcBef>
              <a:buFont typeface="Wingdings" panose="05000000000000000000" pitchFamily="2" charset="2"/>
              <a:buNone/>
            </a:pPr>
            <a:r>
              <a:rPr kumimoji="0" lang="en-US" altLang="ja-JP" sz="900">
                <a:latin typeface="Arial" panose="020B0604020202020204" pitchFamily="34" charset="0"/>
              </a:rPr>
              <a:t>Transaction Detail</a:t>
            </a:r>
          </a:p>
        </p:txBody>
      </p:sp>
    </p:spTree>
    <p:extLst>
      <p:ext uri="{BB962C8B-B14F-4D97-AF65-F5344CB8AC3E}">
        <p14:creationId xmlns:p14="http://schemas.microsoft.com/office/powerpoint/2010/main" val="2242941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タイトル 2"/>
          <p:cNvSpPr>
            <a:spLocks noGrp="1"/>
          </p:cNvSpPr>
          <p:nvPr>
            <p:ph type="title"/>
          </p:nvPr>
        </p:nvSpPr>
        <p:spPr>
          <a:xfrm>
            <a:off x="0" y="857250"/>
            <a:ext cx="9096555" cy="561874"/>
          </a:xfrm>
          <a:noFill/>
        </p:spPr>
        <p:txBody>
          <a:bodyPr wrap="square" lIns="468000" tIns="107980" rIns="431919" bIns="108000" rtlCol="0" anchor="ctr" anchorCtr="0">
            <a:noAutofit/>
          </a:bodyPr>
          <a:lstStyle/>
          <a:p>
            <a:r>
              <a:rPr lang="pt-BR" altLang="ja-JP" dirty="0"/>
              <a:t>Function Overview</a:t>
            </a:r>
            <a:endParaRPr lang="en-US" altLang="ja-JP" dirty="0"/>
          </a:p>
        </p:txBody>
      </p:sp>
      <p:sp>
        <p:nvSpPr>
          <p:cNvPr id="22" name="Rectangle 3">
            <a:extLst>
              <a:ext uri="{FF2B5EF4-FFF2-40B4-BE49-F238E27FC236}">
                <a16:creationId xmlns:a16="http://schemas.microsoft.com/office/drawing/2014/main" id="{C1773B8C-543B-29E5-129E-51979FDB3D83}"/>
              </a:ext>
            </a:extLst>
          </p:cNvPr>
          <p:cNvSpPr txBox="1">
            <a:spLocks noChangeArrowheads="1"/>
          </p:cNvSpPr>
          <p:nvPr/>
        </p:nvSpPr>
        <p:spPr>
          <a:xfrm>
            <a:off x="285750" y="1219438"/>
            <a:ext cx="6286500" cy="4266962"/>
          </a:xfrm>
          <a:prstGeom prst="rect">
            <a:avLst/>
          </a:prstGeom>
        </p:spPr>
        <p:txBody>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 dirty="0"/>
              <a:t> Example of inventory balance update</a:t>
            </a:r>
          </a:p>
        </p:txBody>
      </p:sp>
      <p:graphicFrame>
        <p:nvGraphicFramePr>
          <p:cNvPr id="23" name="Group 356">
            <a:extLst>
              <a:ext uri="{FF2B5EF4-FFF2-40B4-BE49-F238E27FC236}">
                <a16:creationId xmlns:a16="http://schemas.microsoft.com/office/drawing/2014/main" id="{7ACB9FF4-08C0-4D22-3655-2B6E652080BD}"/>
              </a:ext>
            </a:extLst>
          </p:cNvPr>
          <p:cNvGraphicFramePr>
            <a:graphicFrameLocks noGrp="1"/>
          </p:cNvGraphicFramePr>
          <p:nvPr>
            <p:extLst>
              <p:ext uri="{D42A27DB-BD31-4B8C-83A1-F6EECF244321}">
                <p14:modId xmlns:p14="http://schemas.microsoft.com/office/powerpoint/2010/main" val="1017247564"/>
              </p:ext>
            </p:extLst>
          </p:nvPr>
        </p:nvGraphicFramePr>
        <p:xfrm>
          <a:off x="787600" y="2000880"/>
          <a:ext cx="4205288" cy="365760"/>
        </p:xfrm>
        <a:graphic>
          <a:graphicData uri="http://schemas.openxmlformats.org/drawingml/2006/table">
            <a:tbl>
              <a:tblPr/>
              <a:tblGrid>
                <a:gridCol w="458391">
                  <a:extLst>
                    <a:ext uri="{9D8B030D-6E8A-4147-A177-3AD203B41FA5}">
                      <a16:colId xmlns:a16="http://schemas.microsoft.com/office/drawing/2014/main" val="879462245"/>
                    </a:ext>
                  </a:extLst>
                </a:gridCol>
                <a:gridCol w="742950">
                  <a:extLst>
                    <a:ext uri="{9D8B030D-6E8A-4147-A177-3AD203B41FA5}">
                      <a16:colId xmlns:a16="http://schemas.microsoft.com/office/drawing/2014/main" val="3196994314"/>
                    </a:ext>
                  </a:extLst>
                </a:gridCol>
                <a:gridCol w="1012031">
                  <a:extLst>
                    <a:ext uri="{9D8B030D-6E8A-4147-A177-3AD203B41FA5}">
                      <a16:colId xmlns:a16="http://schemas.microsoft.com/office/drawing/2014/main" val="2717274166"/>
                    </a:ext>
                  </a:extLst>
                </a:gridCol>
                <a:gridCol w="1013222">
                  <a:extLst>
                    <a:ext uri="{9D8B030D-6E8A-4147-A177-3AD203B41FA5}">
                      <a16:colId xmlns:a16="http://schemas.microsoft.com/office/drawing/2014/main" val="3897213039"/>
                    </a:ext>
                  </a:extLst>
                </a:gridCol>
                <a:gridCol w="506016">
                  <a:extLst>
                    <a:ext uri="{9D8B030D-6E8A-4147-A177-3AD203B41FA5}">
                      <a16:colId xmlns:a16="http://schemas.microsoft.com/office/drawing/2014/main" val="1089378351"/>
                    </a:ext>
                  </a:extLst>
                </a:gridCol>
                <a:gridCol w="472678">
                  <a:extLst>
                    <a:ext uri="{9D8B030D-6E8A-4147-A177-3AD203B41FA5}">
                      <a16:colId xmlns:a16="http://schemas.microsoft.com/office/drawing/2014/main" val="2542243750"/>
                    </a:ext>
                  </a:extLst>
                </a:gridCol>
              </a:tblGrid>
              <a:tr h="114300">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Item</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Transaction</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Dest. Sub-inventory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Source Sub-inventory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Qty.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Amount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extLst>
                  <a:ext uri="{0D108BD9-81ED-4DB2-BD59-A6C34878D82A}">
                    <a16:rowId xmlns:a16="http://schemas.microsoft.com/office/drawing/2014/main" val="2218040840"/>
                  </a:ext>
                </a:extLst>
              </a:tr>
              <a:tr h="114300">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Parts-A</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Stock Transfer</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HDDLINE</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HDDMAT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1" i="0" u="none" strike="noStrike" cap="none" normalizeH="0" baseline="0">
                          <a:ln>
                            <a:noFill/>
                          </a:ln>
                          <a:solidFill>
                            <a:schemeClr val="accent1"/>
                          </a:solidFill>
                          <a:effectLst/>
                          <a:latin typeface="Arial" panose="020B0604020202020204" pitchFamily="34" charset="0"/>
                          <a:ea typeface="ＭＳ Ｐゴシック" panose="020B0600070205080204" pitchFamily="50" charset="-128"/>
                        </a:rPr>
                        <a:t>2,000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1" i="0" u="none" strike="noStrike" cap="none" normalizeH="0" baseline="0" dirty="0">
                          <a:ln>
                            <a:noFill/>
                          </a:ln>
                          <a:solidFill>
                            <a:schemeClr val="accent1"/>
                          </a:solidFill>
                          <a:effectLst/>
                          <a:latin typeface="Arial" panose="020B0604020202020204" pitchFamily="34" charset="0"/>
                          <a:ea typeface="ＭＳ Ｐゴシック" panose="020B0600070205080204" pitchFamily="50" charset="-128"/>
                        </a:rPr>
                        <a:t>$10,000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29091841"/>
                  </a:ext>
                </a:extLst>
              </a:tr>
            </a:tbl>
          </a:graphicData>
        </a:graphic>
      </p:graphicFrame>
      <p:graphicFrame>
        <p:nvGraphicFramePr>
          <p:cNvPr id="24" name="Group 364">
            <a:extLst>
              <a:ext uri="{FF2B5EF4-FFF2-40B4-BE49-F238E27FC236}">
                <a16:creationId xmlns:a16="http://schemas.microsoft.com/office/drawing/2014/main" id="{DA7B7DEB-5554-4066-2633-A33DCB6538AE}"/>
              </a:ext>
            </a:extLst>
          </p:cNvPr>
          <p:cNvGraphicFramePr>
            <a:graphicFrameLocks noGrp="1"/>
          </p:cNvGraphicFramePr>
          <p:nvPr/>
        </p:nvGraphicFramePr>
        <p:xfrm>
          <a:off x="782838" y="2661047"/>
          <a:ext cx="6109099" cy="487680"/>
        </p:xfrm>
        <a:graphic>
          <a:graphicData uri="http://schemas.openxmlformats.org/drawingml/2006/table">
            <a:tbl>
              <a:tblPr/>
              <a:tblGrid>
                <a:gridCol w="472679">
                  <a:extLst>
                    <a:ext uri="{9D8B030D-6E8A-4147-A177-3AD203B41FA5}">
                      <a16:colId xmlns:a16="http://schemas.microsoft.com/office/drawing/2014/main" val="1597054196"/>
                    </a:ext>
                  </a:extLst>
                </a:gridCol>
                <a:gridCol w="742950">
                  <a:extLst>
                    <a:ext uri="{9D8B030D-6E8A-4147-A177-3AD203B41FA5}">
                      <a16:colId xmlns:a16="http://schemas.microsoft.com/office/drawing/2014/main" val="3056595316"/>
                    </a:ext>
                  </a:extLst>
                </a:gridCol>
                <a:gridCol w="506015">
                  <a:extLst>
                    <a:ext uri="{9D8B030D-6E8A-4147-A177-3AD203B41FA5}">
                      <a16:colId xmlns:a16="http://schemas.microsoft.com/office/drawing/2014/main" val="2575081968"/>
                    </a:ext>
                  </a:extLst>
                </a:gridCol>
                <a:gridCol w="506016">
                  <a:extLst>
                    <a:ext uri="{9D8B030D-6E8A-4147-A177-3AD203B41FA5}">
                      <a16:colId xmlns:a16="http://schemas.microsoft.com/office/drawing/2014/main" val="624633044"/>
                    </a:ext>
                  </a:extLst>
                </a:gridCol>
                <a:gridCol w="506015">
                  <a:extLst>
                    <a:ext uri="{9D8B030D-6E8A-4147-A177-3AD203B41FA5}">
                      <a16:colId xmlns:a16="http://schemas.microsoft.com/office/drawing/2014/main" val="1698693670"/>
                    </a:ext>
                  </a:extLst>
                </a:gridCol>
                <a:gridCol w="506016">
                  <a:extLst>
                    <a:ext uri="{9D8B030D-6E8A-4147-A177-3AD203B41FA5}">
                      <a16:colId xmlns:a16="http://schemas.microsoft.com/office/drawing/2014/main" val="3072554095"/>
                    </a:ext>
                  </a:extLst>
                </a:gridCol>
                <a:gridCol w="506015">
                  <a:extLst>
                    <a:ext uri="{9D8B030D-6E8A-4147-A177-3AD203B41FA5}">
                      <a16:colId xmlns:a16="http://schemas.microsoft.com/office/drawing/2014/main" val="1924962707"/>
                    </a:ext>
                  </a:extLst>
                </a:gridCol>
                <a:gridCol w="472679">
                  <a:extLst>
                    <a:ext uri="{9D8B030D-6E8A-4147-A177-3AD203B41FA5}">
                      <a16:colId xmlns:a16="http://schemas.microsoft.com/office/drawing/2014/main" val="205776087"/>
                    </a:ext>
                  </a:extLst>
                </a:gridCol>
                <a:gridCol w="472678">
                  <a:extLst>
                    <a:ext uri="{9D8B030D-6E8A-4147-A177-3AD203B41FA5}">
                      <a16:colId xmlns:a16="http://schemas.microsoft.com/office/drawing/2014/main" val="2998103999"/>
                    </a:ext>
                  </a:extLst>
                </a:gridCol>
                <a:gridCol w="472679">
                  <a:extLst>
                    <a:ext uri="{9D8B030D-6E8A-4147-A177-3AD203B41FA5}">
                      <a16:colId xmlns:a16="http://schemas.microsoft.com/office/drawing/2014/main" val="2740305434"/>
                    </a:ext>
                  </a:extLst>
                </a:gridCol>
                <a:gridCol w="472678">
                  <a:extLst>
                    <a:ext uri="{9D8B030D-6E8A-4147-A177-3AD203B41FA5}">
                      <a16:colId xmlns:a16="http://schemas.microsoft.com/office/drawing/2014/main" val="423084167"/>
                    </a:ext>
                  </a:extLst>
                </a:gridCol>
                <a:gridCol w="472679">
                  <a:extLst>
                    <a:ext uri="{9D8B030D-6E8A-4147-A177-3AD203B41FA5}">
                      <a16:colId xmlns:a16="http://schemas.microsoft.com/office/drawing/2014/main" val="3643732831"/>
                    </a:ext>
                  </a:extLst>
                </a:gridCol>
              </a:tblGrid>
              <a:tr h="114300">
                <a:tc row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Item</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row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Sub-inventory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Normal receipt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hMerge="1">
                  <a:txBody>
                    <a:bodyPr/>
                    <a:lstStyle/>
                    <a:p>
                      <a:endParaRPr kumimoji="1" lang="ja-JP" altLang="en-US"/>
                    </a:p>
                  </a:txBody>
                  <a:tcPr/>
                </a:tc>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Transfer receipt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hMerge="1">
                  <a:txBody>
                    <a:bodyPr/>
                    <a:lstStyle/>
                    <a:p>
                      <a:endParaRPr kumimoji="1" lang="ja-JP" altLang="en-US"/>
                    </a:p>
                  </a:txBody>
                  <a:tcPr/>
                </a:tc>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Normal issue</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hMerge="1">
                  <a:txBody>
                    <a:bodyPr/>
                    <a:lstStyle/>
                    <a:p>
                      <a:endParaRPr kumimoji="1" lang="ja-JP" altLang="en-US"/>
                    </a:p>
                  </a:txBody>
                  <a:tcPr/>
                </a:tc>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Transfer issue</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hMerge="1">
                  <a:txBody>
                    <a:bodyPr/>
                    <a:lstStyle/>
                    <a:p>
                      <a:endParaRPr kumimoji="1" lang="ja-JP" altLang="en-US"/>
                    </a:p>
                  </a:txBody>
                  <a:tcPr/>
                </a:tc>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Inventory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hMerge="1">
                  <a:txBody>
                    <a:bodyPr/>
                    <a:lstStyle/>
                    <a:p>
                      <a:endParaRPr kumimoji="1" lang="ja-JP" altLang="en-US"/>
                    </a:p>
                  </a:txBody>
                  <a:tcPr/>
                </a:tc>
                <a:extLst>
                  <a:ext uri="{0D108BD9-81ED-4DB2-BD59-A6C34878D82A}">
                    <a16:rowId xmlns:a16="http://schemas.microsoft.com/office/drawing/2014/main" val="907644933"/>
                  </a:ext>
                </a:extLst>
              </a:tr>
              <a:tr h="114300">
                <a:tc vMerge="1">
                  <a:txBody>
                    <a:bodyPr/>
                    <a:lstStyle/>
                    <a:p>
                      <a:endParaRPr kumimoji="1" lang="ja-JP" altLang="en-US"/>
                    </a:p>
                  </a:txBody>
                  <a:tcPr/>
                </a:tc>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Qty.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Amount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Qty.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Amount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Qty.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Amount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Qty.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Amount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Qty.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Amount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extLst>
                  <a:ext uri="{0D108BD9-81ED-4DB2-BD59-A6C34878D82A}">
                    <a16:rowId xmlns:a16="http://schemas.microsoft.com/office/drawing/2014/main" val="3503859165"/>
                  </a:ext>
                </a:extLst>
              </a:tr>
              <a:tr h="114300">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Parts-A</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HDDMAT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52602561"/>
                  </a:ext>
                </a:extLst>
              </a:tr>
              <a:tr h="114300">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Parts-A</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HDDLINE</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43388299"/>
                  </a:ext>
                </a:extLst>
              </a:tr>
            </a:tbl>
          </a:graphicData>
        </a:graphic>
      </p:graphicFrame>
      <p:graphicFrame>
        <p:nvGraphicFramePr>
          <p:cNvPr id="25" name="Group 170">
            <a:extLst>
              <a:ext uri="{FF2B5EF4-FFF2-40B4-BE49-F238E27FC236}">
                <a16:creationId xmlns:a16="http://schemas.microsoft.com/office/drawing/2014/main" id="{B87B426C-AD12-CE70-3256-D662CB10F7D4}"/>
              </a:ext>
            </a:extLst>
          </p:cNvPr>
          <p:cNvGraphicFramePr>
            <a:graphicFrameLocks noGrp="1"/>
          </p:cNvGraphicFramePr>
          <p:nvPr>
            <p:extLst>
              <p:ext uri="{D42A27DB-BD31-4B8C-83A1-F6EECF244321}">
                <p14:modId xmlns:p14="http://schemas.microsoft.com/office/powerpoint/2010/main" val="2003803824"/>
              </p:ext>
            </p:extLst>
          </p:nvPr>
        </p:nvGraphicFramePr>
        <p:xfrm>
          <a:off x="782838" y="3407042"/>
          <a:ext cx="6109099" cy="243840"/>
        </p:xfrm>
        <a:graphic>
          <a:graphicData uri="http://schemas.openxmlformats.org/drawingml/2006/table">
            <a:tbl>
              <a:tblPr/>
              <a:tblGrid>
                <a:gridCol w="472679">
                  <a:extLst>
                    <a:ext uri="{9D8B030D-6E8A-4147-A177-3AD203B41FA5}">
                      <a16:colId xmlns:a16="http://schemas.microsoft.com/office/drawing/2014/main" val="1742142662"/>
                    </a:ext>
                  </a:extLst>
                </a:gridCol>
                <a:gridCol w="742950">
                  <a:extLst>
                    <a:ext uri="{9D8B030D-6E8A-4147-A177-3AD203B41FA5}">
                      <a16:colId xmlns:a16="http://schemas.microsoft.com/office/drawing/2014/main" val="241261915"/>
                    </a:ext>
                  </a:extLst>
                </a:gridCol>
                <a:gridCol w="506015">
                  <a:extLst>
                    <a:ext uri="{9D8B030D-6E8A-4147-A177-3AD203B41FA5}">
                      <a16:colId xmlns:a16="http://schemas.microsoft.com/office/drawing/2014/main" val="484951029"/>
                    </a:ext>
                  </a:extLst>
                </a:gridCol>
                <a:gridCol w="506016">
                  <a:extLst>
                    <a:ext uri="{9D8B030D-6E8A-4147-A177-3AD203B41FA5}">
                      <a16:colId xmlns:a16="http://schemas.microsoft.com/office/drawing/2014/main" val="2807024519"/>
                    </a:ext>
                  </a:extLst>
                </a:gridCol>
                <a:gridCol w="506015">
                  <a:extLst>
                    <a:ext uri="{9D8B030D-6E8A-4147-A177-3AD203B41FA5}">
                      <a16:colId xmlns:a16="http://schemas.microsoft.com/office/drawing/2014/main" val="843748177"/>
                    </a:ext>
                  </a:extLst>
                </a:gridCol>
                <a:gridCol w="506016">
                  <a:extLst>
                    <a:ext uri="{9D8B030D-6E8A-4147-A177-3AD203B41FA5}">
                      <a16:colId xmlns:a16="http://schemas.microsoft.com/office/drawing/2014/main" val="2902875871"/>
                    </a:ext>
                  </a:extLst>
                </a:gridCol>
                <a:gridCol w="506015">
                  <a:extLst>
                    <a:ext uri="{9D8B030D-6E8A-4147-A177-3AD203B41FA5}">
                      <a16:colId xmlns:a16="http://schemas.microsoft.com/office/drawing/2014/main" val="1490274172"/>
                    </a:ext>
                  </a:extLst>
                </a:gridCol>
                <a:gridCol w="472679">
                  <a:extLst>
                    <a:ext uri="{9D8B030D-6E8A-4147-A177-3AD203B41FA5}">
                      <a16:colId xmlns:a16="http://schemas.microsoft.com/office/drawing/2014/main" val="3191049026"/>
                    </a:ext>
                  </a:extLst>
                </a:gridCol>
                <a:gridCol w="472678">
                  <a:extLst>
                    <a:ext uri="{9D8B030D-6E8A-4147-A177-3AD203B41FA5}">
                      <a16:colId xmlns:a16="http://schemas.microsoft.com/office/drawing/2014/main" val="3621538217"/>
                    </a:ext>
                  </a:extLst>
                </a:gridCol>
                <a:gridCol w="472679">
                  <a:extLst>
                    <a:ext uri="{9D8B030D-6E8A-4147-A177-3AD203B41FA5}">
                      <a16:colId xmlns:a16="http://schemas.microsoft.com/office/drawing/2014/main" val="2470947514"/>
                    </a:ext>
                  </a:extLst>
                </a:gridCol>
                <a:gridCol w="472678">
                  <a:extLst>
                    <a:ext uri="{9D8B030D-6E8A-4147-A177-3AD203B41FA5}">
                      <a16:colId xmlns:a16="http://schemas.microsoft.com/office/drawing/2014/main" val="2193571118"/>
                    </a:ext>
                  </a:extLst>
                </a:gridCol>
                <a:gridCol w="472679">
                  <a:extLst>
                    <a:ext uri="{9D8B030D-6E8A-4147-A177-3AD203B41FA5}">
                      <a16:colId xmlns:a16="http://schemas.microsoft.com/office/drawing/2014/main" val="1579997983"/>
                    </a:ext>
                  </a:extLst>
                </a:gridCol>
              </a:tblGrid>
              <a:tr h="114300">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Parts-A</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HDDMAT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1" i="0" u="none" strike="noStrike" cap="none" normalizeH="0" baseline="0">
                          <a:ln>
                            <a:noFill/>
                          </a:ln>
                          <a:solidFill>
                            <a:schemeClr val="accent1"/>
                          </a:solidFill>
                          <a:effectLst/>
                          <a:latin typeface="Arial" panose="020B0604020202020204" pitchFamily="34" charset="0"/>
                          <a:ea typeface="ＭＳ Ｐゴシック" panose="020B0600070205080204" pitchFamily="50" charset="-128"/>
                        </a:rPr>
                        <a:t>2,000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1" i="0" u="none" strike="noStrike" cap="none" normalizeH="0" baseline="0">
                          <a:ln>
                            <a:noFill/>
                          </a:ln>
                          <a:solidFill>
                            <a:schemeClr val="accent1"/>
                          </a:solidFill>
                          <a:effectLst/>
                          <a:latin typeface="Arial" panose="020B0604020202020204" pitchFamily="34" charset="0"/>
                          <a:ea typeface="ＭＳ Ｐゴシック" panose="020B0600070205080204" pitchFamily="50" charset="-128"/>
                        </a:rPr>
                        <a:t>10,000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62847217"/>
                  </a:ext>
                </a:extLst>
              </a:tr>
              <a:tr h="114300">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Parts-A</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HDDLINE</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1" i="0" u="none" strike="noStrike" cap="none" normalizeH="0" baseline="0">
                          <a:ln>
                            <a:noFill/>
                          </a:ln>
                          <a:solidFill>
                            <a:schemeClr val="accent1"/>
                          </a:solidFill>
                          <a:effectLst/>
                          <a:latin typeface="Arial" panose="020B0604020202020204" pitchFamily="34" charset="0"/>
                          <a:ea typeface="ＭＳ Ｐゴシック" panose="020B0600070205080204" pitchFamily="50" charset="-128"/>
                        </a:rPr>
                        <a:t>2,000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1" i="0" u="none" strike="noStrike" cap="none" normalizeH="0" baseline="0">
                          <a:ln>
                            <a:noFill/>
                          </a:ln>
                          <a:solidFill>
                            <a:schemeClr val="accent1"/>
                          </a:solidFill>
                          <a:effectLst/>
                          <a:latin typeface="Arial" panose="020B0604020202020204" pitchFamily="34" charset="0"/>
                          <a:ea typeface="ＭＳ Ｐゴシック" panose="020B0600070205080204" pitchFamily="50" charset="-128"/>
                        </a:rPr>
                        <a:t>10,000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1" i="0" u="none" strike="noStrike" cap="none" normalizeH="0" baseline="0">
                          <a:ln>
                            <a:noFill/>
                          </a:ln>
                          <a:solidFill>
                            <a:schemeClr val="accent1"/>
                          </a:solidFill>
                          <a:effectLst/>
                          <a:latin typeface="Arial" panose="020B0604020202020204" pitchFamily="34" charset="0"/>
                          <a:ea typeface="ＭＳ Ｐゴシック" panose="020B0600070205080204" pitchFamily="50" charset="-128"/>
                        </a:rPr>
                        <a:t>2,000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1" i="0" u="none" strike="noStrike" cap="none" normalizeH="0" baseline="0" dirty="0">
                          <a:ln>
                            <a:noFill/>
                          </a:ln>
                          <a:solidFill>
                            <a:schemeClr val="accent1"/>
                          </a:solidFill>
                          <a:effectLst/>
                          <a:latin typeface="Arial" panose="020B0604020202020204" pitchFamily="34" charset="0"/>
                          <a:ea typeface="ＭＳ Ｐゴシック" panose="020B0600070205080204" pitchFamily="50" charset="-128"/>
                        </a:rPr>
                        <a:t>10,000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90253802"/>
                  </a:ext>
                </a:extLst>
              </a:tr>
            </a:tbl>
          </a:graphicData>
        </a:graphic>
      </p:graphicFrame>
      <p:graphicFrame>
        <p:nvGraphicFramePr>
          <p:cNvPr id="26" name="Group 333">
            <a:extLst>
              <a:ext uri="{FF2B5EF4-FFF2-40B4-BE49-F238E27FC236}">
                <a16:creationId xmlns:a16="http://schemas.microsoft.com/office/drawing/2014/main" id="{2B620B9A-0EF5-8DC2-489A-1F42EF1AF2D2}"/>
              </a:ext>
            </a:extLst>
          </p:cNvPr>
          <p:cNvGraphicFramePr>
            <a:graphicFrameLocks noGrp="1"/>
          </p:cNvGraphicFramePr>
          <p:nvPr/>
        </p:nvGraphicFramePr>
        <p:xfrm>
          <a:off x="797125" y="4112419"/>
          <a:ext cx="4205288" cy="487680"/>
        </p:xfrm>
        <a:graphic>
          <a:graphicData uri="http://schemas.openxmlformats.org/drawingml/2006/table">
            <a:tbl>
              <a:tblPr/>
              <a:tblGrid>
                <a:gridCol w="458391">
                  <a:extLst>
                    <a:ext uri="{9D8B030D-6E8A-4147-A177-3AD203B41FA5}">
                      <a16:colId xmlns:a16="http://schemas.microsoft.com/office/drawing/2014/main" val="1638978626"/>
                    </a:ext>
                  </a:extLst>
                </a:gridCol>
                <a:gridCol w="742950">
                  <a:extLst>
                    <a:ext uri="{9D8B030D-6E8A-4147-A177-3AD203B41FA5}">
                      <a16:colId xmlns:a16="http://schemas.microsoft.com/office/drawing/2014/main" val="2977022306"/>
                    </a:ext>
                  </a:extLst>
                </a:gridCol>
                <a:gridCol w="1012031">
                  <a:extLst>
                    <a:ext uri="{9D8B030D-6E8A-4147-A177-3AD203B41FA5}">
                      <a16:colId xmlns:a16="http://schemas.microsoft.com/office/drawing/2014/main" val="3645943808"/>
                    </a:ext>
                  </a:extLst>
                </a:gridCol>
                <a:gridCol w="1013222">
                  <a:extLst>
                    <a:ext uri="{9D8B030D-6E8A-4147-A177-3AD203B41FA5}">
                      <a16:colId xmlns:a16="http://schemas.microsoft.com/office/drawing/2014/main" val="838581881"/>
                    </a:ext>
                  </a:extLst>
                </a:gridCol>
                <a:gridCol w="506016">
                  <a:extLst>
                    <a:ext uri="{9D8B030D-6E8A-4147-A177-3AD203B41FA5}">
                      <a16:colId xmlns:a16="http://schemas.microsoft.com/office/drawing/2014/main" val="2192153871"/>
                    </a:ext>
                  </a:extLst>
                </a:gridCol>
                <a:gridCol w="472678">
                  <a:extLst>
                    <a:ext uri="{9D8B030D-6E8A-4147-A177-3AD203B41FA5}">
                      <a16:colId xmlns:a16="http://schemas.microsoft.com/office/drawing/2014/main" val="41226114"/>
                    </a:ext>
                  </a:extLst>
                </a:gridCol>
              </a:tblGrid>
              <a:tr h="114300">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Item</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Transaction</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Dest. Sub-inventory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Source Sub-inventory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Qty.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Amount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extLst>
                  <a:ext uri="{0D108BD9-81ED-4DB2-BD59-A6C34878D82A}">
                    <a16:rowId xmlns:a16="http://schemas.microsoft.com/office/drawing/2014/main" val="3115823417"/>
                  </a:ext>
                </a:extLst>
              </a:tr>
              <a:tr h="114300">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Parts-A</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Misc. Issue</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HDDLINE</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endParaRPr kumimoji="1" lang="ja-JP"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endParaRP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1" i="0" u="none" strike="noStrike" cap="none" normalizeH="0" baseline="0">
                          <a:ln>
                            <a:noFill/>
                          </a:ln>
                          <a:solidFill>
                            <a:srgbClr val="0000FF"/>
                          </a:solidFill>
                          <a:effectLst/>
                          <a:latin typeface="Arial" panose="020B0604020202020204" pitchFamily="34" charset="0"/>
                          <a:ea typeface="ＭＳ Ｐゴシック" panose="020B0600070205080204" pitchFamily="50" charset="-128"/>
                        </a:rPr>
                        <a:t>500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1" i="0" u="none" strike="noStrike" cap="none" normalizeH="0" baseline="0">
                          <a:ln>
                            <a:noFill/>
                          </a:ln>
                          <a:solidFill>
                            <a:srgbClr val="0000FF"/>
                          </a:solidFill>
                          <a:effectLst/>
                          <a:latin typeface="Arial" panose="020B0604020202020204" pitchFamily="34" charset="0"/>
                          <a:ea typeface="ＭＳ Ｐゴシック" panose="020B0600070205080204" pitchFamily="50" charset="-128"/>
                        </a:rPr>
                        <a:t>2,500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06481367"/>
                  </a:ext>
                </a:extLst>
              </a:tr>
              <a:tr h="114300">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Parts-A</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Back-Flush</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HDDLINE</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endParaRPr kumimoji="1" lang="ja-JP"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endParaRP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1" i="0" u="none" strike="noStrike" cap="none" normalizeH="0" baseline="0">
                          <a:ln>
                            <a:noFill/>
                          </a:ln>
                          <a:solidFill>
                            <a:srgbClr val="008000"/>
                          </a:solidFill>
                          <a:effectLst/>
                          <a:latin typeface="Arial" panose="020B0604020202020204" pitchFamily="34" charset="0"/>
                          <a:ea typeface="ＭＳ Ｐゴシック" panose="020B0600070205080204" pitchFamily="50" charset="-128"/>
                        </a:rPr>
                        <a:t>1500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1" i="0" u="none" strike="noStrike" cap="none" normalizeH="0" baseline="0">
                          <a:ln>
                            <a:noFill/>
                          </a:ln>
                          <a:solidFill>
                            <a:srgbClr val="008000"/>
                          </a:solidFill>
                          <a:effectLst/>
                          <a:latin typeface="Arial" panose="020B0604020202020204" pitchFamily="34" charset="0"/>
                          <a:ea typeface="ＭＳ Ｐゴシック" panose="020B0600070205080204" pitchFamily="50" charset="-128"/>
                        </a:rPr>
                        <a:t>7,500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34266469"/>
                  </a:ext>
                </a:extLst>
              </a:tr>
            </a:tbl>
          </a:graphicData>
        </a:graphic>
      </p:graphicFrame>
      <p:graphicFrame>
        <p:nvGraphicFramePr>
          <p:cNvPr id="27" name="Group 304">
            <a:extLst>
              <a:ext uri="{FF2B5EF4-FFF2-40B4-BE49-F238E27FC236}">
                <a16:creationId xmlns:a16="http://schemas.microsoft.com/office/drawing/2014/main" id="{0D5111EF-6D6A-40DA-8934-0271B64342A6}"/>
              </a:ext>
            </a:extLst>
          </p:cNvPr>
          <p:cNvGraphicFramePr>
            <a:graphicFrameLocks noGrp="1"/>
          </p:cNvGraphicFramePr>
          <p:nvPr>
            <p:extLst>
              <p:ext uri="{D42A27DB-BD31-4B8C-83A1-F6EECF244321}">
                <p14:modId xmlns:p14="http://schemas.microsoft.com/office/powerpoint/2010/main" val="2204826724"/>
              </p:ext>
            </p:extLst>
          </p:nvPr>
        </p:nvGraphicFramePr>
        <p:xfrm>
          <a:off x="782838" y="4828834"/>
          <a:ext cx="6109099" cy="487680"/>
        </p:xfrm>
        <a:graphic>
          <a:graphicData uri="http://schemas.openxmlformats.org/drawingml/2006/table">
            <a:tbl>
              <a:tblPr/>
              <a:tblGrid>
                <a:gridCol w="472679">
                  <a:extLst>
                    <a:ext uri="{9D8B030D-6E8A-4147-A177-3AD203B41FA5}">
                      <a16:colId xmlns:a16="http://schemas.microsoft.com/office/drawing/2014/main" val="1792670739"/>
                    </a:ext>
                  </a:extLst>
                </a:gridCol>
                <a:gridCol w="742950">
                  <a:extLst>
                    <a:ext uri="{9D8B030D-6E8A-4147-A177-3AD203B41FA5}">
                      <a16:colId xmlns:a16="http://schemas.microsoft.com/office/drawing/2014/main" val="3563155380"/>
                    </a:ext>
                  </a:extLst>
                </a:gridCol>
                <a:gridCol w="506015">
                  <a:extLst>
                    <a:ext uri="{9D8B030D-6E8A-4147-A177-3AD203B41FA5}">
                      <a16:colId xmlns:a16="http://schemas.microsoft.com/office/drawing/2014/main" val="1963542946"/>
                    </a:ext>
                  </a:extLst>
                </a:gridCol>
                <a:gridCol w="506016">
                  <a:extLst>
                    <a:ext uri="{9D8B030D-6E8A-4147-A177-3AD203B41FA5}">
                      <a16:colId xmlns:a16="http://schemas.microsoft.com/office/drawing/2014/main" val="1638426451"/>
                    </a:ext>
                  </a:extLst>
                </a:gridCol>
                <a:gridCol w="506015">
                  <a:extLst>
                    <a:ext uri="{9D8B030D-6E8A-4147-A177-3AD203B41FA5}">
                      <a16:colId xmlns:a16="http://schemas.microsoft.com/office/drawing/2014/main" val="229843854"/>
                    </a:ext>
                  </a:extLst>
                </a:gridCol>
                <a:gridCol w="506016">
                  <a:extLst>
                    <a:ext uri="{9D8B030D-6E8A-4147-A177-3AD203B41FA5}">
                      <a16:colId xmlns:a16="http://schemas.microsoft.com/office/drawing/2014/main" val="1689719836"/>
                    </a:ext>
                  </a:extLst>
                </a:gridCol>
                <a:gridCol w="506015">
                  <a:extLst>
                    <a:ext uri="{9D8B030D-6E8A-4147-A177-3AD203B41FA5}">
                      <a16:colId xmlns:a16="http://schemas.microsoft.com/office/drawing/2014/main" val="1344690860"/>
                    </a:ext>
                  </a:extLst>
                </a:gridCol>
                <a:gridCol w="472679">
                  <a:extLst>
                    <a:ext uri="{9D8B030D-6E8A-4147-A177-3AD203B41FA5}">
                      <a16:colId xmlns:a16="http://schemas.microsoft.com/office/drawing/2014/main" val="1967001805"/>
                    </a:ext>
                  </a:extLst>
                </a:gridCol>
                <a:gridCol w="472678">
                  <a:extLst>
                    <a:ext uri="{9D8B030D-6E8A-4147-A177-3AD203B41FA5}">
                      <a16:colId xmlns:a16="http://schemas.microsoft.com/office/drawing/2014/main" val="2668902410"/>
                    </a:ext>
                  </a:extLst>
                </a:gridCol>
                <a:gridCol w="472679">
                  <a:extLst>
                    <a:ext uri="{9D8B030D-6E8A-4147-A177-3AD203B41FA5}">
                      <a16:colId xmlns:a16="http://schemas.microsoft.com/office/drawing/2014/main" val="988286166"/>
                    </a:ext>
                  </a:extLst>
                </a:gridCol>
                <a:gridCol w="472678">
                  <a:extLst>
                    <a:ext uri="{9D8B030D-6E8A-4147-A177-3AD203B41FA5}">
                      <a16:colId xmlns:a16="http://schemas.microsoft.com/office/drawing/2014/main" val="2806657082"/>
                    </a:ext>
                  </a:extLst>
                </a:gridCol>
                <a:gridCol w="472679">
                  <a:extLst>
                    <a:ext uri="{9D8B030D-6E8A-4147-A177-3AD203B41FA5}">
                      <a16:colId xmlns:a16="http://schemas.microsoft.com/office/drawing/2014/main" val="3188468409"/>
                    </a:ext>
                  </a:extLst>
                </a:gridCol>
              </a:tblGrid>
              <a:tr h="114300">
                <a:tc row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Item</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row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Sub-inventory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Normal receipt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hMerge="1">
                  <a:txBody>
                    <a:bodyPr/>
                    <a:lstStyle/>
                    <a:p>
                      <a:endParaRPr kumimoji="1" lang="ja-JP" altLang="en-US"/>
                    </a:p>
                  </a:txBody>
                  <a:tcPr/>
                </a:tc>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Transfer receipt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hMerge="1">
                  <a:txBody>
                    <a:bodyPr/>
                    <a:lstStyle/>
                    <a:p>
                      <a:endParaRPr kumimoji="1" lang="ja-JP" altLang="en-US"/>
                    </a:p>
                  </a:txBody>
                  <a:tcPr/>
                </a:tc>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Normal issue</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hMerge="1">
                  <a:txBody>
                    <a:bodyPr/>
                    <a:lstStyle/>
                    <a:p>
                      <a:endParaRPr kumimoji="1" lang="ja-JP" altLang="en-US"/>
                    </a:p>
                  </a:txBody>
                  <a:tcPr/>
                </a:tc>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Transfer issue</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hMerge="1">
                  <a:txBody>
                    <a:bodyPr/>
                    <a:lstStyle/>
                    <a:p>
                      <a:endParaRPr kumimoji="1" lang="ja-JP" altLang="en-US"/>
                    </a:p>
                  </a:txBody>
                  <a:tcPr/>
                </a:tc>
                <a:tc gridSpan="2">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Inventory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hMerge="1">
                  <a:txBody>
                    <a:bodyPr/>
                    <a:lstStyle/>
                    <a:p>
                      <a:endParaRPr kumimoji="1" lang="ja-JP" altLang="en-US"/>
                    </a:p>
                  </a:txBody>
                  <a:tcPr/>
                </a:tc>
                <a:extLst>
                  <a:ext uri="{0D108BD9-81ED-4DB2-BD59-A6C34878D82A}">
                    <a16:rowId xmlns:a16="http://schemas.microsoft.com/office/drawing/2014/main" val="934644291"/>
                  </a:ext>
                </a:extLst>
              </a:tr>
              <a:tr h="114300">
                <a:tc vMerge="1">
                  <a:txBody>
                    <a:bodyPr/>
                    <a:lstStyle/>
                    <a:p>
                      <a:endParaRPr kumimoji="1" lang="ja-JP" altLang="en-US"/>
                    </a:p>
                  </a:txBody>
                  <a:tcPr/>
                </a:tc>
                <a:tc vMerge="1">
                  <a:txBody>
                    <a:bodyPr/>
                    <a:lstStyle/>
                    <a:p>
                      <a:endParaRPr kumimoji="1" lang="ja-JP" altLang="en-US"/>
                    </a:p>
                  </a:txBody>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Qty.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Amount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Qty.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Amount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Qty.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Amount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Qty.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Amount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Qty.</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Amount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5E5FF"/>
                    </a:solidFill>
                  </a:tcPr>
                </a:tc>
                <a:extLst>
                  <a:ext uri="{0D108BD9-81ED-4DB2-BD59-A6C34878D82A}">
                    <a16:rowId xmlns:a16="http://schemas.microsoft.com/office/drawing/2014/main" val="1762626207"/>
                  </a:ext>
                </a:extLst>
              </a:tr>
              <a:tr h="114300">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Parts-A</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HDDMAT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2,000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10,000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3449354"/>
                  </a:ext>
                </a:extLst>
              </a:tr>
              <a:tr h="114300">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Parts-A</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HDDLINE</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2,000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10,000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2,000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10,000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52853004"/>
                  </a:ext>
                </a:extLst>
              </a:tr>
            </a:tbl>
          </a:graphicData>
        </a:graphic>
      </p:graphicFrame>
      <p:graphicFrame>
        <p:nvGraphicFramePr>
          <p:cNvPr id="28" name="Group 262">
            <a:extLst>
              <a:ext uri="{FF2B5EF4-FFF2-40B4-BE49-F238E27FC236}">
                <a16:creationId xmlns:a16="http://schemas.microsoft.com/office/drawing/2014/main" id="{72F097CF-818D-DB02-F680-3B263A334BD5}"/>
              </a:ext>
            </a:extLst>
          </p:cNvPr>
          <p:cNvGraphicFramePr>
            <a:graphicFrameLocks noGrp="1"/>
          </p:cNvGraphicFramePr>
          <p:nvPr>
            <p:extLst>
              <p:ext uri="{D42A27DB-BD31-4B8C-83A1-F6EECF244321}">
                <p14:modId xmlns:p14="http://schemas.microsoft.com/office/powerpoint/2010/main" val="2069627150"/>
              </p:ext>
            </p:extLst>
          </p:nvPr>
        </p:nvGraphicFramePr>
        <p:xfrm>
          <a:off x="782838" y="5555613"/>
          <a:ext cx="6109099" cy="243840"/>
        </p:xfrm>
        <a:graphic>
          <a:graphicData uri="http://schemas.openxmlformats.org/drawingml/2006/table">
            <a:tbl>
              <a:tblPr/>
              <a:tblGrid>
                <a:gridCol w="472679">
                  <a:extLst>
                    <a:ext uri="{9D8B030D-6E8A-4147-A177-3AD203B41FA5}">
                      <a16:colId xmlns:a16="http://schemas.microsoft.com/office/drawing/2014/main" val="1406036553"/>
                    </a:ext>
                  </a:extLst>
                </a:gridCol>
                <a:gridCol w="742950">
                  <a:extLst>
                    <a:ext uri="{9D8B030D-6E8A-4147-A177-3AD203B41FA5}">
                      <a16:colId xmlns:a16="http://schemas.microsoft.com/office/drawing/2014/main" val="1346072827"/>
                    </a:ext>
                  </a:extLst>
                </a:gridCol>
                <a:gridCol w="506015">
                  <a:extLst>
                    <a:ext uri="{9D8B030D-6E8A-4147-A177-3AD203B41FA5}">
                      <a16:colId xmlns:a16="http://schemas.microsoft.com/office/drawing/2014/main" val="3943318362"/>
                    </a:ext>
                  </a:extLst>
                </a:gridCol>
                <a:gridCol w="506016">
                  <a:extLst>
                    <a:ext uri="{9D8B030D-6E8A-4147-A177-3AD203B41FA5}">
                      <a16:colId xmlns:a16="http://schemas.microsoft.com/office/drawing/2014/main" val="71847411"/>
                    </a:ext>
                  </a:extLst>
                </a:gridCol>
                <a:gridCol w="506015">
                  <a:extLst>
                    <a:ext uri="{9D8B030D-6E8A-4147-A177-3AD203B41FA5}">
                      <a16:colId xmlns:a16="http://schemas.microsoft.com/office/drawing/2014/main" val="3992611556"/>
                    </a:ext>
                  </a:extLst>
                </a:gridCol>
                <a:gridCol w="506016">
                  <a:extLst>
                    <a:ext uri="{9D8B030D-6E8A-4147-A177-3AD203B41FA5}">
                      <a16:colId xmlns:a16="http://schemas.microsoft.com/office/drawing/2014/main" val="2479751933"/>
                    </a:ext>
                  </a:extLst>
                </a:gridCol>
                <a:gridCol w="506015">
                  <a:extLst>
                    <a:ext uri="{9D8B030D-6E8A-4147-A177-3AD203B41FA5}">
                      <a16:colId xmlns:a16="http://schemas.microsoft.com/office/drawing/2014/main" val="2800461542"/>
                    </a:ext>
                  </a:extLst>
                </a:gridCol>
                <a:gridCol w="472679">
                  <a:extLst>
                    <a:ext uri="{9D8B030D-6E8A-4147-A177-3AD203B41FA5}">
                      <a16:colId xmlns:a16="http://schemas.microsoft.com/office/drawing/2014/main" val="3405583436"/>
                    </a:ext>
                  </a:extLst>
                </a:gridCol>
                <a:gridCol w="472678">
                  <a:extLst>
                    <a:ext uri="{9D8B030D-6E8A-4147-A177-3AD203B41FA5}">
                      <a16:colId xmlns:a16="http://schemas.microsoft.com/office/drawing/2014/main" val="1172852045"/>
                    </a:ext>
                  </a:extLst>
                </a:gridCol>
                <a:gridCol w="472679">
                  <a:extLst>
                    <a:ext uri="{9D8B030D-6E8A-4147-A177-3AD203B41FA5}">
                      <a16:colId xmlns:a16="http://schemas.microsoft.com/office/drawing/2014/main" val="3006839676"/>
                    </a:ext>
                  </a:extLst>
                </a:gridCol>
                <a:gridCol w="472678">
                  <a:extLst>
                    <a:ext uri="{9D8B030D-6E8A-4147-A177-3AD203B41FA5}">
                      <a16:colId xmlns:a16="http://schemas.microsoft.com/office/drawing/2014/main" val="1534840686"/>
                    </a:ext>
                  </a:extLst>
                </a:gridCol>
                <a:gridCol w="472679">
                  <a:extLst>
                    <a:ext uri="{9D8B030D-6E8A-4147-A177-3AD203B41FA5}">
                      <a16:colId xmlns:a16="http://schemas.microsoft.com/office/drawing/2014/main" val="3218943078"/>
                    </a:ext>
                  </a:extLst>
                </a:gridCol>
              </a:tblGrid>
              <a:tr h="114300">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Parts-A</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HDDMAT</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2,000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10,000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706363825"/>
                  </a:ext>
                </a:extLst>
              </a:tr>
              <a:tr h="114300">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Parts-A</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HDDLINE</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2,000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10,000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1" i="0" u="none" strike="noStrike" cap="none" normalizeH="0" baseline="0">
                          <a:ln>
                            <a:noFill/>
                          </a:ln>
                          <a:solidFill>
                            <a:srgbClr val="008000"/>
                          </a:solidFill>
                          <a:effectLst/>
                          <a:latin typeface="Arial" panose="020B0604020202020204" pitchFamily="34" charset="0"/>
                          <a:ea typeface="ＭＳ Ｐゴシック" panose="020B0600070205080204" pitchFamily="50" charset="-128"/>
                        </a:rPr>
                        <a:t>1500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1" i="0" u="none" strike="noStrike" cap="none" normalizeH="0" baseline="0">
                          <a:ln>
                            <a:noFill/>
                          </a:ln>
                          <a:solidFill>
                            <a:srgbClr val="008000"/>
                          </a:solidFill>
                          <a:effectLst/>
                          <a:latin typeface="Arial" panose="020B0604020202020204" pitchFamily="34" charset="0"/>
                          <a:ea typeface="ＭＳ Ｐゴシック" panose="020B0600070205080204" pitchFamily="50" charset="-128"/>
                        </a:rPr>
                        <a:t>7,500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1" i="0" u="none" strike="noStrike" cap="none" normalizeH="0" baseline="0">
                          <a:ln>
                            <a:noFill/>
                          </a:ln>
                          <a:solidFill>
                            <a:srgbClr val="0000FF"/>
                          </a:solidFill>
                          <a:effectLst/>
                          <a:latin typeface="Arial" panose="020B0604020202020204" pitchFamily="34" charset="0"/>
                          <a:ea typeface="ＭＳ Ｐゴシック" panose="020B0600070205080204" pitchFamily="50" charset="-128"/>
                        </a:rPr>
                        <a:t>500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1" i="0" u="none" strike="noStrike" cap="none" normalizeH="0" baseline="0">
                          <a:ln>
                            <a:noFill/>
                          </a:ln>
                          <a:solidFill>
                            <a:srgbClr val="0000FF"/>
                          </a:solidFill>
                          <a:effectLst/>
                          <a:latin typeface="Arial" panose="020B0604020202020204" pitchFamily="34" charset="0"/>
                          <a:ea typeface="ＭＳ Ｐゴシック" panose="020B0600070205080204" pitchFamily="50" charset="-128"/>
                        </a:rPr>
                        <a:t>2,500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r"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8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0</a:t>
                      </a:r>
                    </a:p>
                  </a:txBody>
                  <a:tcPr marL="27000" marR="2700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443612863"/>
                  </a:ext>
                </a:extLst>
              </a:tr>
            </a:tbl>
          </a:graphicData>
        </a:graphic>
      </p:graphicFrame>
      <p:sp>
        <p:nvSpPr>
          <p:cNvPr id="29" name="AutoShape 335">
            <a:extLst>
              <a:ext uri="{FF2B5EF4-FFF2-40B4-BE49-F238E27FC236}">
                <a16:creationId xmlns:a16="http://schemas.microsoft.com/office/drawing/2014/main" id="{51F1EB6D-47C4-E769-BB36-8B4F98058515}"/>
              </a:ext>
            </a:extLst>
          </p:cNvPr>
          <p:cNvSpPr>
            <a:spLocks noChangeArrowheads="1"/>
          </p:cNvSpPr>
          <p:nvPr/>
        </p:nvSpPr>
        <p:spPr bwMode="auto">
          <a:xfrm>
            <a:off x="3247432" y="3167063"/>
            <a:ext cx="336947" cy="169069"/>
          </a:xfrm>
          <a:prstGeom prst="downArrow">
            <a:avLst>
              <a:gd name="adj1" fmla="val 54065"/>
              <a:gd name="adj2" fmla="val 70421"/>
            </a:avLst>
          </a:prstGeom>
          <a:solidFill>
            <a:srgbClr val="CCFFCC"/>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ja-JP" altLang="en-US" sz="1350"/>
          </a:p>
        </p:txBody>
      </p:sp>
      <p:sp>
        <p:nvSpPr>
          <p:cNvPr id="30" name="AutoShape 336">
            <a:extLst>
              <a:ext uri="{FF2B5EF4-FFF2-40B4-BE49-F238E27FC236}">
                <a16:creationId xmlns:a16="http://schemas.microsoft.com/office/drawing/2014/main" id="{D92DA7B0-A373-8998-5CF0-2BDE5A714B5D}"/>
              </a:ext>
            </a:extLst>
          </p:cNvPr>
          <p:cNvSpPr>
            <a:spLocks noChangeArrowheads="1"/>
          </p:cNvSpPr>
          <p:nvPr/>
        </p:nvSpPr>
        <p:spPr bwMode="auto">
          <a:xfrm>
            <a:off x="3247432" y="5185173"/>
            <a:ext cx="336947" cy="169069"/>
          </a:xfrm>
          <a:prstGeom prst="downArrow">
            <a:avLst>
              <a:gd name="adj1" fmla="val 54065"/>
              <a:gd name="adj2" fmla="val 70421"/>
            </a:avLst>
          </a:prstGeom>
          <a:solidFill>
            <a:srgbClr val="CCFFCC"/>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ja-JP" altLang="en-US" sz="1350"/>
          </a:p>
        </p:txBody>
      </p:sp>
      <p:sp>
        <p:nvSpPr>
          <p:cNvPr id="31" name="Text Box 339">
            <a:extLst>
              <a:ext uri="{FF2B5EF4-FFF2-40B4-BE49-F238E27FC236}">
                <a16:creationId xmlns:a16="http://schemas.microsoft.com/office/drawing/2014/main" id="{5A2C5E78-B02F-BD52-BA3E-604CDBE52B4F}"/>
              </a:ext>
            </a:extLst>
          </p:cNvPr>
          <p:cNvSpPr txBox="1">
            <a:spLocks noChangeArrowheads="1"/>
          </p:cNvSpPr>
          <p:nvPr/>
        </p:nvSpPr>
        <p:spPr bwMode="auto">
          <a:xfrm>
            <a:off x="648297" y="3194448"/>
            <a:ext cx="2428875" cy="16158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spcBef>
                <a:spcPct val="50000"/>
              </a:spcBef>
              <a:buClr>
                <a:schemeClr val="tx1"/>
              </a:buClr>
              <a:buSzPct val="80000"/>
            </a:pPr>
            <a:r>
              <a:rPr kumimoji="0" lang="en-US" altLang="ja-JP" sz="1050" dirty="0">
                <a:latin typeface="Arial" panose="020B0604020202020204" pitchFamily="34" charset="0"/>
              </a:rPr>
              <a:t>Inventory Balance (After update)</a:t>
            </a:r>
          </a:p>
        </p:txBody>
      </p:sp>
      <p:sp>
        <p:nvSpPr>
          <p:cNvPr id="32" name="Text Box 343">
            <a:extLst>
              <a:ext uri="{FF2B5EF4-FFF2-40B4-BE49-F238E27FC236}">
                <a16:creationId xmlns:a16="http://schemas.microsoft.com/office/drawing/2014/main" id="{2639D024-8E14-7A86-ABC5-06344DDBC733}"/>
              </a:ext>
            </a:extLst>
          </p:cNvPr>
          <p:cNvSpPr txBox="1">
            <a:spLocks noChangeArrowheads="1"/>
          </p:cNvSpPr>
          <p:nvPr/>
        </p:nvSpPr>
        <p:spPr bwMode="auto">
          <a:xfrm>
            <a:off x="647106" y="2475310"/>
            <a:ext cx="2531269" cy="16158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spcBef>
                <a:spcPct val="50000"/>
              </a:spcBef>
              <a:buClr>
                <a:schemeClr val="tx1"/>
              </a:buClr>
              <a:buSzPct val="80000"/>
            </a:pPr>
            <a:r>
              <a:rPr kumimoji="0" lang="en-US" altLang="ja-JP" sz="1050" dirty="0">
                <a:latin typeface="Arial" panose="020B0604020202020204" pitchFamily="34" charset="0"/>
              </a:rPr>
              <a:t>Inventory Balance (Before update)</a:t>
            </a:r>
          </a:p>
        </p:txBody>
      </p:sp>
      <p:sp>
        <p:nvSpPr>
          <p:cNvPr id="33" name="Text Box 344">
            <a:extLst>
              <a:ext uri="{FF2B5EF4-FFF2-40B4-BE49-F238E27FC236}">
                <a16:creationId xmlns:a16="http://schemas.microsoft.com/office/drawing/2014/main" id="{4F8572DE-7F39-4485-45A2-09593603EAF8}"/>
              </a:ext>
            </a:extLst>
          </p:cNvPr>
          <p:cNvSpPr txBox="1">
            <a:spLocks noChangeArrowheads="1"/>
          </p:cNvSpPr>
          <p:nvPr/>
        </p:nvSpPr>
        <p:spPr bwMode="auto">
          <a:xfrm>
            <a:off x="647106" y="1831422"/>
            <a:ext cx="1957388" cy="16158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spcBef>
                <a:spcPct val="50000"/>
              </a:spcBef>
              <a:buClr>
                <a:schemeClr val="tx1"/>
              </a:buClr>
              <a:buSzPct val="80000"/>
            </a:pPr>
            <a:r>
              <a:rPr kumimoji="0" lang="en-US" altLang="ja-JP" sz="1050" dirty="0">
                <a:latin typeface="Arial" panose="020B0604020202020204" pitchFamily="34" charset="0"/>
              </a:rPr>
              <a:t>Transaction</a:t>
            </a:r>
          </a:p>
        </p:txBody>
      </p:sp>
      <p:sp>
        <p:nvSpPr>
          <p:cNvPr id="34" name="Text Box 345">
            <a:extLst>
              <a:ext uri="{FF2B5EF4-FFF2-40B4-BE49-F238E27FC236}">
                <a16:creationId xmlns:a16="http://schemas.microsoft.com/office/drawing/2014/main" id="{5DCDBF37-2BF2-D4FD-3E07-AC787D81A85E}"/>
              </a:ext>
            </a:extLst>
          </p:cNvPr>
          <p:cNvSpPr txBox="1">
            <a:spLocks noChangeArrowheads="1"/>
          </p:cNvSpPr>
          <p:nvPr/>
        </p:nvSpPr>
        <p:spPr bwMode="auto">
          <a:xfrm>
            <a:off x="478037" y="1600626"/>
            <a:ext cx="1957388" cy="16158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spcBef>
                <a:spcPct val="50000"/>
              </a:spcBef>
              <a:buClr>
                <a:srgbClr val="006699"/>
              </a:buClr>
              <a:buFont typeface="Wingdings" panose="05000000000000000000" pitchFamily="2" charset="2"/>
              <a:buChar char="n"/>
            </a:pPr>
            <a:r>
              <a:rPr kumimoji="0" lang="en-US" altLang="ja-JP" sz="1050" dirty="0">
                <a:latin typeface="Arial" panose="020B0604020202020204" pitchFamily="34" charset="0"/>
              </a:rPr>
              <a:t>Example 1</a:t>
            </a:r>
          </a:p>
        </p:txBody>
      </p:sp>
      <p:sp>
        <p:nvSpPr>
          <p:cNvPr id="35" name="Text Box 346">
            <a:extLst>
              <a:ext uri="{FF2B5EF4-FFF2-40B4-BE49-F238E27FC236}">
                <a16:creationId xmlns:a16="http://schemas.microsoft.com/office/drawing/2014/main" id="{9B74ACDF-EB1D-9069-372D-A7D4681AB005}"/>
              </a:ext>
            </a:extLst>
          </p:cNvPr>
          <p:cNvSpPr txBox="1">
            <a:spLocks noChangeArrowheads="1"/>
          </p:cNvSpPr>
          <p:nvPr/>
        </p:nvSpPr>
        <p:spPr bwMode="auto">
          <a:xfrm>
            <a:off x="647106" y="5332692"/>
            <a:ext cx="2362200" cy="16158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spcBef>
                <a:spcPct val="50000"/>
              </a:spcBef>
              <a:buClr>
                <a:schemeClr val="tx1"/>
              </a:buClr>
              <a:buSzPct val="80000"/>
            </a:pPr>
            <a:r>
              <a:rPr kumimoji="0" lang="en-US" altLang="ja-JP" sz="1050" dirty="0">
                <a:latin typeface="Arial" panose="020B0604020202020204" pitchFamily="34" charset="0"/>
              </a:rPr>
              <a:t>Inventory Balance (After update)</a:t>
            </a:r>
          </a:p>
        </p:txBody>
      </p:sp>
      <p:sp>
        <p:nvSpPr>
          <p:cNvPr id="36" name="Text Box 347">
            <a:extLst>
              <a:ext uri="{FF2B5EF4-FFF2-40B4-BE49-F238E27FC236}">
                <a16:creationId xmlns:a16="http://schemas.microsoft.com/office/drawing/2014/main" id="{F6AB5956-EEAB-DEA3-3A90-2AC09255FE73}"/>
              </a:ext>
            </a:extLst>
          </p:cNvPr>
          <p:cNvSpPr txBox="1">
            <a:spLocks noChangeArrowheads="1"/>
          </p:cNvSpPr>
          <p:nvPr/>
        </p:nvSpPr>
        <p:spPr bwMode="auto">
          <a:xfrm>
            <a:off x="647106" y="4651430"/>
            <a:ext cx="2497931" cy="16158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spcBef>
                <a:spcPct val="50000"/>
              </a:spcBef>
              <a:buClr>
                <a:schemeClr val="tx1"/>
              </a:buClr>
              <a:buSzPct val="80000"/>
            </a:pPr>
            <a:r>
              <a:rPr kumimoji="0" lang="en-US" altLang="ja-JP" sz="1050" dirty="0">
                <a:latin typeface="Arial" panose="020B0604020202020204" pitchFamily="34" charset="0"/>
              </a:rPr>
              <a:t>Inventory Balance (Before update)</a:t>
            </a:r>
          </a:p>
        </p:txBody>
      </p:sp>
      <p:sp>
        <p:nvSpPr>
          <p:cNvPr id="37" name="Text Box 348">
            <a:extLst>
              <a:ext uri="{FF2B5EF4-FFF2-40B4-BE49-F238E27FC236}">
                <a16:creationId xmlns:a16="http://schemas.microsoft.com/office/drawing/2014/main" id="{8E70B447-A06B-F6B0-4538-ABBC844DE3FB}"/>
              </a:ext>
            </a:extLst>
          </p:cNvPr>
          <p:cNvSpPr txBox="1">
            <a:spLocks noChangeArrowheads="1"/>
          </p:cNvSpPr>
          <p:nvPr/>
        </p:nvSpPr>
        <p:spPr bwMode="auto">
          <a:xfrm>
            <a:off x="647106" y="3935017"/>
            <a:ext cx="1957388" cy="16158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spcBef>
                <a:spcPct val="50000"/>
              </a:spcBef>
              <a:buClr>
                <a:schemeClr val="tx1"/>
              </a:buClr>
              <a:buSzPct val="80000"/>
            </a:pPr>
            <a:r>
              <a:rPr kumimoji="0" lang="en-US" altLang="ja-JP" sz="1050">
                <a:latin typeface="Arial" panose="020B0604020202020204" pitchFamily="34" charset="0"/>
              </a:rPr>
              <a:t>Transaction</a:t>
            </a:r>
          </a:p>
        </p:txBody>
      </p:sp>
      <p:sp>
        <p:nvSpPr>
          <p:cNvPr id="38" name="Text Box 349">
            <a:extLst>
              <a:ext uri="{FF2B5EF4-FFF2-40B4-BE49-F238E27FC236}">
                <a16:creationId xmlns:a16="http://schemas.microsoft.com/office/drawing/2014/main" id="{8987E3F4-8448-FDEE-E310-CD232000E747}"/>
              </a:ext>
            </a:extLst>
          </p:cNvPr>
          <p:cNvSpPr txBox="1">
            <a:spLocks noChangeArrowheads="1"/>
          </p:cNvSpPr>
          <p:nvPr/>
        </p:nvSpPr>
        <p:spPr bwMode="auto">
          <a:xfrm>
            <a:off x="478037" y="3757613"/>
            <a:ext cx="1957388" cy="16158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spcBef>
                <a:spcPct val="50000"/>
              </a:spcBef>
              <a:buClr>
                <a:srgbClr val="006699"/>
              </a:buClr>
              <a:buFont typeface="Wingdings" panose="05000000000000000000" pitchFamily="2" charset="2"/>
              <a:buChar char="n"/>
            </a:pPr>
            <a:r>
              <a:rPr kumimoji="0" lang="en-US" altLang="ja-JP" sz="1050">
                <a:latin typeface="Arial" panose="020B0604020202020204" pitchFamily="34" charset="0"/>
              </a:rPr>
              <a:t>Example 2</a:t>
            </a:r>
          </a:p>
        </p:txBody>
      </p:sp>
    </p:spTree>
    <p:extLst>
      <p:ext uri="{BB962C8B-B14F-4D97-AF65-F5344CB8AC3E}">
        <p14:creationId xmlns:p14="http://schemas.microsoft.com/office/powerpoint/2010/main" val="3148149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4"/>
          </p:nvPr>
        </p:nvSpPr>
        <p:spPr>
          <a:xfrm>
            <a:off x="239400" y="890700"/>
            <a:ext cx="8676000" cy="5402524"/>
          </a:xfrm>
        </p:spPr>
        <p:txBody>
          <a:bodyPr/>
          <a:lstStyle/>
          <a:p>
            <a:pPr marL="342900" indent="-342900">
              <a:buFont typeface="Arial" panose="020B0604020202020204" pitchFamily="34" charset="0"/>
              <a:buChar char="•"/>
            </a:pPr>
            <a:endParaRPr lang="en-US" altLang="ja-JP" sz="4400" dirty="0">
              <a:latin typeface="Segoe UI" panose="020B0502040204020203" pitchFamily="34" charset="0"/>
              <a:cs typeface="Segoe UI" panose="020B0502040204020203" pitchFamily="34" charset="0"/>
            </a:endParaRPr>
          </a:p>
          <a:p>
            <a:pPr marL="457200" indent="-457200">
              <a:lnSpc>
                <a:spcPct val="100000"/>
              </a:lnSpc>
              <a:buFont typeface="Arial" panose="020B0604020202020204" pitchFamily="34" charset="0"/>
              <a:buChar char="•"/>
            </a:pPr>
            <a:r>
              <a:rPr lang="en-US" altLang="ja-JP" sz="3200" b="0" dirty="0">
                <a:cs typeface="Arial" panose="020B0604020202020204" pitchFamily="34" charset="0"/>
              </a:rPr>
              <a:t>What is IA System? </a:t>
            </a:r>
          </a:p>
          <a:p>
            <a:pPr marL="342900" indent="-342900">
              <a:lnSpc>
                <a:spcPct val="200000"/>
              </a:lnSpc>
              <a:buFont typeface="Arial" panose="020B0604020202020204" pitchFamily="34" charset="0"/>
              <a:buChar char="•"/>
            </a:pPr>
            <a:r>
              <a:rPr lang="en-US" altLang="ja-JP" sz="3200" dirty="0"/>
              <a:t>Feature of system </a:t>
            </a:r>
          </a:p>
          <a:p>
            <a:pPr marL="342900" indent="-342900">
              <a:lnSpc>
                <a:spcPct val="200000"/>
              </a:lnSpc>
              <a:buFont typeface="Arial" panose="020B0604020202020204" pitchFamily="34" charset="0"/>
              <a:buChar char="•"/>
            </a:pPr>
            <a:r>
              <a:rPr lang="pt-BR" altLang="ja-JP" sz="3200" dirty="0"/>
              <a:t>System Overview </a:t>
            </a:r>
          </a:p>
          <a:p>
            <a:pPr marL="342900" indent="-342900">
              <a:lnSpc>
                <a:spcPct val="200000"/>
              </a:lnSpc>
              <a:buFont typeface="Arial" panose="020B0604020202020204" pitchFamily="34" charset="0"/>
              <a:buChar char="•"/>
            </a:pPr>
            <a:r>
              <a:rPr lang="pt-BR" altLang="ja-JP" sz="3200" dirty="0"/>
              <a:t>Function Overview</a:t>
            </a:r>
            <a:endParaRPr lang="en-US" altLang="ja-JP" sz="3200" dirty="0">
              <a:latin typeface="Segoe UI" panose="020B0502040204020203" pitchFamily="34" charset="0"/>
              <a:cs typeface="Segoe UI" panose="020B0502040204020203" pitchFamily="34" charset="0"/>
            </a:endParaRPr>
          </a:p>
        </p:txBody>
      </p:sp>
      <p:sp>
        <p:nvSpPr>
          <p:cNvPr id="3" name="テキスト プレースホルダー 2"/>
          <p:cNvSpPr>
            <a:spLocks noGrp="1"/>
          </p:cNvSpPr>
          <p:nvPr>
            <p:ph type="body" sz="quarter" idx="10"/>
          </p:nvPr>
        </p:nvSpPr>
        <p:spPr/>
        <p:txBody>
          <a:bodyPr/>
          <a:lstStyle/>
          <a:p>
            <a:r>
              <a:rPr lang="en-US" altLang="ja-JP" sz="4000" b="1" dirty="0">
                <a:latin typeface="+mj-lt"/>
                <a:ea typeface="Toshiba Sans Medium" panose="020B0603030403020204" pitchFamily="34" charset="0"/>
              </a:rPr>
              <a:t>Outline</a:t>
            </a:r>
            <a:endParaRPr lang="en-US" altLang="ja-JP" sz="1100" b="1" dirty="0">
              <a:latin typeface="+mj-lt"/>
              <a:ea typeface="Toshiba Sans Medium" panose="020B0603030403020204" pitchFamily="34" charset="0"/>
            </a:endParaRPr>
          </a:p>
        </p:txBody>
      </p:sp>
    </p:spTree>
    <p:extLst>
      <p:ext uri="{BB962C8B-B14F-4D97-AF65-F5344CB8AC3E}">
        <p14:creationId xmlns:p14="http://schemas.microsoft.com/office/powerpoint/2010/main" val="1633166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2"/>
          <p:cNvSpPr>
            <a:spLocks noGrp="1"/>
          </p:cNvSpPr>
          <p:nvPr>
            <p:ph type="title"/>
          </p:nvPr>
        </p:nvSpPr>
        <p:spPr>
          <a:xfrm>
            <a:off x="0" y="857250"/>
            <a:ext cx="9096555" cy="561874"/>
          </a:xfrm>
          <a:noFill/>
        </p:spPr>
        <p:txBody>
          <a:bodyPr wrap="square" lIns="468000" tIns="107980" rIns="431919" bIns="108000" rtlCol="0" anchor="ctr" anchorCtr="0">
            <a:noAutofit/>
          </a:bodyPr>
          <a:lstStyle/>
          <a:p>
            <a:r>
              <a:rPr lang="pt-BR" altLang="ja-JP" dirty="0"/>
              <a:t> Function Overview</a:t>
            </a:r>
            <a:endParaRPr lang="en-US" altLang="ja-JP" dirty="0"/>
          </a:p>
        </p:txBody>
      </p:sp>
      <p:sp>
        <p:nvSpPr>
          <p:cNvPr id="2" name="Rectangle 3">
            <a:extLst>
              <a:ext uri="{FF2B5EF4-FFF2-40B4-BE49-F238E27FC236}">
                <a16:creationId xmlns:a16="http://schemas.microsoft.com/office/drawing/2014/main" id="{88BC1BBC-ADEA-DD59-6DDD-1FCBFFBB9BC3}"/>
              </a:ext>
            </a:extLst>
          </p:cNvPr>
          <p:cNvSpPr txBox="1">
            <a:spLocks noChangeArrowheads="1"/>
          </p:cNvSpPr>
          <p:nvPr/>
        </p:nvSpPr>
        <p:spPr>
          <a:xfrm>
            <a:off x="285750" y="1505037"/>
            <a:ext cx="8858250" cy="4001690"/>
          </a:xfrm>
          <a:prstGeom prst="rect">
            <a:avLst/>
          </a:prstGeom>
        </p:spPr>
        <p:txBody>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 dirty="0"/>
              <a:t> Transaction error inquiry and maintenance</a:t>
            </a:r>
          </a:p>
          <a:p>
            <a:pPr lvl="1"/>
            <a:r>
              <a:rPr lang="en-US" altLang="ja-JP" sz="1350" dirty="0"/>
              <a:t>If transaction taking and balance update can not be performed due to the following reason, transaction error is generated.</a:t>
            </a:r>
          </a:p>
          <a:p>
            <a:pPr lvl="1"/>
            <a:r>
              <a:rPr lang="en-US" altLang="ja-JP" sz="1350" dirty="0"/>
              <a:t>Recovery treatment can be executed by referring this transaction error information.</a:t>
            </a:r>
          </a:p>
          <a:p>
            <a:pPr lvl="1"/>
            <a:r>
              <a:rPr lang="en-US" altLang="ja-JP" sz="1350" dirty="0"/>
              <a:t>Additionally, transaction taking can be canceled if treatment is not necessary.</a:t>
            </a:r>
          </a:p>
          <a:p>
            <a:pPr lvl="1"/>
            <a:endParaRPr lang="en-US" altLang="ja-JP" sz="1350" dirty="0"/>
          </a:p>
        </p:txBody>
      </p:sp>
      <p:graphicFrame>
        <p:nvGraphicFramePr>
          <p:cNvPr id="3" name="Group 146">
            <a:extLst>
              <a:ext uri="{FF2B5EF4-FFF2-40B4-BE49-F238E27FC236}">
                <a16:creationId xmlns:a16="http://schemas.microsoft.com/office/drawing/2014/main" id="{60EA1DC4-651F-03E6-BF80-51798F833C35}"/>
              </a:ext>
            </a:extLst>
          </p:cNvPr>
          <p:cNvGraphicFramePr>
            <a:graphicFrameLocks/>
          </p:cNvGraphicFramePr>
          <p:nvPr/>
        </p:nvGraphicFramePr>
        <p:xfrm>
          <a:off x="526257" y="2989660"/>
          <a:ext cx="7777199" cy="1329928"/>
        </p:xfrm>
        <a:graphic>
          <a:graphicData uri="http://schemas.openxmlformats.org/drawingml/2006/table">
            <a:tbl>
              <a:tblPr/>
              <a:tblGrid>
                <a:gridCol w="2385756">
                  <a:extLst>
                    <a:ext uri="{9D8B030D-6E8A-4147-A177-3AD203B41FA5}">
                      <a16:colId xmlns:a16="http://schemas.microsoft.com/office/drawing/2014/main" val="2344430506"/>
                    </a:ext>
                  </a:extLst>
                </a:gridCol>
                <a:gridCol w="5391443">
                  <a:extLst>
                    <a:ext uri="{9D8B030D-6E8A-4147-A177-3AD203B41FA5}">
                      <a16:colId xmlns:a16="http://schemas.microsoft.com/office/drawing/2014/main" val="3027896779"/>
                    </a:ext>
                  </a:extLst>
                </a:gridCol>
              </a:tblGrid>
              <a:tr h="222647">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Error Message</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Error Content</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E7E7FF"/>
                    </a:solidFill>
                  </a:tcPr>
                </a:tc>
                <a:extLst>
                  <a:ext uri="{0D108BD9-81ED-4DB2-BD59-A6C34878D82A}">
                    <a16:rowId xmlns:a16="http://schemas.microsoft.com/office/drawing/2014/main" val="4082880809"/>
                  </a:ext>
                </a:extLst>
              </a:tr>
              <a:tr h="220266">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IA Price data can not be found</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Cost unit price (DEFAULT) is not registered into IA price master.</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0753043"/>
                  </a:ext>
                </a:extLst>
              </a:tr>
              <a:tr h="222647">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PO Price can not be found</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Receiving transaction does not have receiving price.</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735004"/>
                  </a:ext>
                </a:extLst>
              </a:tr>
              <a:tr h="221456">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Accounting code can not be found</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Corresponding setup data is not registered in transaction and account code convert master.</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62060990"/>
                  </a:ext>
                </a:extLst>
              </a:tr>
              <a:tr h="221456">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Exchange rate can not be found</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Daily exchange rate is not GL daily rate master.</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1598296"/>
                  </a:ext>
                </a:extLst>
              </a:tr>
              <a:tr h="221456">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Amount error for manual transaction entry</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288925" indent="66675"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574675" indent="136525"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858838" indent="193675"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1141413" indent="1219200"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15986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20558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25130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2970213" indent="1219200"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Amount in IA manual adjustment transaction is Zero or Blank.</a:t>
                      </a:r>
                    </a:p>
                  </a:txBody>
                  <a:tcPr marL="27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5734882"/>
                  </a:ext>
                </a:extLst>
              </a:tr>
            </a:tbl>
          </a:graphicData>
        </a:graphic>
      </p:graphicFrame>
      <p:pic>
        <p:nvPicPr>
          <p:cNvPr id="4" name="Picture 105">
            <a:extLst>
              <a:ext uri="{FF2B5EF4-FFF2-40B4-BE49-F238E27FC236}">
                <a16:creationId xmlns:a16="http://schemas.microsoft.com/office/drawing/2014/main" id="{FAEFF910-D26D-2C96-0448-A864C9F05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935" y="4441031"/>
            <a:ext cx="1397794" cy="1101329"/>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6">
            <a:extLst>
              <a:ext uri="{FF2B5EF4-FFF2-40B4-BE49-F238E27FC236}">
                <a16:creationId xmlns:a16="http://schemas.microsoft.com/office/drawing/2014/main" id="{D02357B8-7FB3-37B6-1CA0-34C8E9D0640C}"/>
              </a:ext>
            </a:extLst>
          </p:cNvPr>
          <p:cNvSpPr>
            <a:spLocks noChangeArrowheads="1"/>
          </p:cNvSpPr>
          <p:nvPr/>
        </p:nvSpPr>
        <p:spPr bwMode="auto">
          <a:xfrm>
            <a:off x="3731419" y="4744642"/>
            <a:ext cx="709613" cy="506015"/>
          </a:xfrm>
          <a:prstGeom prst="can">
            <a:avLst>
              <a:gd name="adj" fmla="val 25000"/>
            </a:avLst>
          </a:prstGeom>
          <a:solidFill>
            <a:srgbClr val="FFFF99"/>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15000"/>
              </a:spcBef>
              <a:buFont typeface="Wingdings" panose="05000000000000000000" pitchFamily="2" charset="2"/>
              <a:buNone/>
            </a:pPr>
            <a:r>
              <a:rPr kumimoji="0" lang="en-US" altLang="ja-JP" sz="900">
                <a:latin typeface="Arial" panose="020B0604020202020204" pitchFamily="34" charset="0"/>
              </a:rPr>
              <a:t>Transaction</a:t>
            </a:r>
            <a:br>
              <a:rPr kumimoji="0" lang="en-US" altLang="ja-JP" sz="900">
                <a:latin typeface="Arial" panose="020B0604020202020204" pitchFamily="34" charset="0"/>
              </a:rPr>
            </a:br>
            <a:r>
              <a:rPr kumimoji="0" lang="en-US" altLang="ja-JP" sz="900">
                <a:latin typeface="Arial" panose="020B0604020202020204" pitchFamily="34" charset="0"/>
              </a:rPr>
              <a:t>Error</a:t>
            </a:r>
            <a:br>
              <a:rPr kumimoji="0" lang="en-US" altLang="ja-JP" sz="900">
                <a:latin typeface="Arial" panose="020B0604020202020204" pitchFamily="34" charset="0"/>
              </a:rPr>
            </a:br>
            <a:r>
              <a:rPr kumimoji="0" lang="en-US" altLang="ja-JP" sz="900">
                <a:latin typeface="Arial" panose="020B0604020202020204" pitchFamily="34" charset="0"/>
              </a:rPr>
              <a:t>Information</a:t>
            </a:r>
          </a:p>
        </p:txBody>
      </p:sp>
      <p:sp>
        <p:nvSpPr>
          <p:cNvPr id="6" name="Line 107">
            <a:extLst>
              <a:ext uri="{FF2B5EF4-FFF2-40B4-BE49-F238E27FC236}">
                <a16:creationId xmlns:a16="http://schemas.microsoft.com/office/drawing/2014/main" id="{E4B837FC-210D-6F47-D5BB-0F3038A16A0A}"/>
              </a:ext>
            </a:extLst>
          </p:cNvPr>
          <p:cNvSpPr>
            <a:spLocks noChangeShapeType="1"/>
          </p:cNvSpPr>
          <p:nvPr/>
        </p:nvSpPr>
        <p:spPr bwMode="auto">
          <a:xfrm flipH="1" flipV="1">
            <a:off x="1201342" y="5014913"/>
            <a:ext cx="573881" cy="0"/>
          </a:xfrm>
          <a:prstGeom prst="line">
            <a:avLst/>
          </a:prstGeom>
          <a:noFill/>
          <a:ln w="9525">
            <a:solidFill>
              <a:srgbClr val="808080"/>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350"/>
          </a:p>
        </p:txBody>
      </p:sp>
      <p:sp>
        <p:nvSpPr>
          <p:cNvPr id="7" name="Text Box 108">
            <a:extLst>
              <a:ext uri="{FF2B5EF4-FFF2-40B4-BE49-F238E27FC236}">
                <a16:creationId xmlns:a16="http://schemas.microsoft.com/office/drawing/2014/main" id="{C5958E1E-B821-9797-A3D5-DCF84F51644C}"/>
              </a:ext>
            </a:extLst>
          </p:cNvPr>
          <p:cNvSpPr txBox="1">
            <a:spLocks noChangeArrowheads="1"/>
          </p:cNvSpPr>
          <p:nvPr/>
        </p:nvSpPr>
        <p:spPr bwMode="auto">
          <a:xfrm>
            <a:off x="3024187" y="5081587"/>
            <a:ext cx="844154" cy="41549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a:latin typeface="Arial" panose="020B0604020202020204" pitchFamily="34" charset="0"/>
              </a:rPr>
              <a:t>Check</a:t>
            </a:r>
            <a:br>
              <a:rPr kumimoji="0" lang="en-US" altLang="ja-JP" sz="900">
                <a:latin typeface="Arial" panose="020B0604020202020204" pitchFamily="34" charset="0"/>
              </a:rPr>
            </a:br>
            <a:r>
              <a:rPr kumimoji="0" lang="en-US" altLang="ja-JP" sz="900">
                <a:latin typeface="Arial" panose="020B0604020202020204" pitchFamily="34" charset="0"/>
              </a:rPr>
              <a:t>and</a:t>
            </a:r>
            <a:br>
              <a:rPr kumimoji="0" lang="en-US" altLang="ja-JP" sz="900">
                <a:latin typeface="Arial" panose="020B0604020202020204" pitchFamily="34" charset="0"/>
              </a:rPr>
            </a:br>
            <a:r>
              <a:rPr kumimoji="0" lang="en-US" altLang="ja-JP" sz="900">
                <a:latin typeface="Arial" panose="020B0604020202020204" pitchFamily="34" charset="0"/>
              </a:rPr>
              <a:t>Chancel</a:t>
            </a:r>
          </a:p>
        </p:txBody>
      </p:sp>
      <p:sp>
        <p:nvSpPr>
          <p:cNvPr id="9" name="Text Box 109">
            <a:extLst>
              <a:ext uri="{FF2B5EF4-FFF2-40B4-BE49-F238E27FC236}">
                <a16:creationId xmlns:a16="http://schemas.microsoft.com/office/drawing/2014/main" id="{0A1C64BE-7BB9-AB6C-F3D0-34000AE93F2E}"/>
              </a:ext>
            </a:extLst>
          </p:cNvPr>
          <p:cNvSpPr txBox="1">
            <a:spLocks noChangeArrowheads="1"/>
          </p:cNvSpPr>
          <p:nvPr/>
        </p:nvSpPr>
        <p:spPr bwMode="auto">
          <a:xfrm>
            <a:off x="660798" y="5195888"/>
            <a:ext cx="844153" cy="1384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74638" indent="-274638"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1pPr>
            <a:lvl2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2pPr>
            <a:lvl3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3pPr>
            <a:lvl4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4pPr>
            <a:lvl5pPr algn="l">
              <a:spcBef>
                <a:spcPct val="0"/>
              </a:spcBef>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5pPr>
            <a:lvl6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6pPr>
            <a:lvl7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7pPr>
            <a:lvl8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8pPr>
            <a:lvl9pPr fontAlgn="base">
              <a:spcBef>
                <a:spcPct val="0"/>
              </a:spcBef>
              <a:spcAft>
                <a:spcPct val="0"/>
              </a:spcAft>
              <a:tabLst>
                <a:tab pos="2092325" algn="l"/>
              </a:tabLst>
              <a:defRPr kumimoji="1" sz="2400">
                <a:solidFill>
                  <a:schemeClr val="tx1"/>
                </a:solidFill>
                <a:latin typeface="Times New Roman" panose="02020603050405020304" pitchFamily="18" charset="0"/>
                <a:ea typeface="ＭＳ Ｐゴシック" panose="020B0600070205080204" pitchFamily="50" charset="-128"/>
              </a:defRPr>
            </a:lvl9pPr>
          </a:lstStyle>
          <a:p>
            <a:pPr algn="ctr">
              <a:spcBef>
                <a:spcPct val="50000"/>
              </a:spcBef>
              <a:buFont typeface="Wingdings" panose="05000000000000000000" pitchFamily="2" charset="2"/>
              <a:buNone/>
            </a:pPr>
            <a:r>
              <a:rPr kumimoji="0" lang="en-US" altLang="ja-JP" sz="900" dirty="0">
                <a:latin typeface="Arial" panose="020B0604020202020204" pitchFamily="34" charset="0"/>
              </a:rPr>
              <a:t>Download</a:t>
            </a:r>
          </a:p>
        </p:txBody>
      </p:sp>
      <p:pic>
        <p:nvPicPr>
          <p:cNvPr id="10" name="Picture 110">
            <a:extLst>
              <a:ext uri="{FF2B5EF4-FFF2-40B4-BE49-F238E27FC236}">
                <a16:creationId xmlns:a16="http://schemas.microsoft.com/office/drawing/2014/main" id="{013D3D6D-3EB9-072A-3D7F-0FCD1CC6A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732" y="4845844"/>
            <a:ext cx="303610" cy="3036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Line 112">
            <a:extLst>
              <a:ext uri="{FF2B5EF4-FFF2-40B4-BE49-F238E27FC236}">
                <a16:creationId xmlns:a16="http://schemas.microsoft.com/office/drawing/2014/main" id="{4AA6F21E-041E-2F8A-A048-45BCD7F11F90}"/>
              </a:ext>
            </a:extLst>
          </p:cNvPr>
          <p:cNvSpPr>
            <a:spLocks noChangeShapeType="1"/>
          </p:cNvSpPr>
          <p:nvPr/>
        </p:nvSpPr>
        <p:spPr bwMode="auto">
          <a:xfrm flipH="1" flipV="1">
            <a:off x="3158729" y="5014913"/>
            <a:ext cx="573881" cy="0"/>
          </a:xfrm>
          <a:prstGeom prst="line">
            <a:avLst/>
          </a:prstGeom>
          <a:noFill/>
          <a:ln w="9525">
            <a:solidFill>
              <a:srgbClr val="80808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350"/>
          </a:p>
        </p:txBody>
      </p:sp>
    </p:spTree>
    <p:extLst>
      <p:ext uri="{BB962C8B-B14F-4D97-AF65-F5344CB8AC3E}">
        <p14:creationId xmlns:p14="http://schemas.microsoft.com/office/powerpoint/2010/main" val="2442553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2"/>
          <p:cNvSpPr>
            <a:spLocks noGrp="1"/>
          </p:cNvSpPr>
          <p:nvPr>
            <p:ph type="title"/>
          </p:nvPr>
        </p:nvSpPr>
        <p:spPr>
          <a:xfrm>
            <a:off x="0" y="857250"/>
            <a:ext cx="9096555" cy="561874"/>
          </a:xfrm>
          <a:noFill/>
        </p:spPr>
        <p:txBody>
          <a:bodyPr wrap="square" lIns="468000" tIns="107980" rIns="431919" bIns="108000" rtlCol="0" anchor="ctr" anchorCtr="0">
            <a:noAutofit/>
          </a:bodyPr>
          <a:lstStyle/>
          <a:p>
            <a:r>
              <a:rPr lang="pt-BR" altLang="ja-JP" dirty="0"/>
              <a:t>Function Overview</a:t>
            </a:r>
            <a:endParaRPr lang="en-US" altLang="ja-JP" dirty="0"/>
          </a:p>
        </p:txBody>
      </p:sp>
      <p:sp>
        <p:nvSpPr>
          <p:cNvPr id="12" name="Rectangle 37">
            <a:extLst>
              <a:ext uri="{FF2B5EF4-FFF2-40B4-BE49-F238E27FC236}">
                <a16:creationId xmlns:a16="http://schemas.microsoft.com/office/drawing/2014/main" id="{6B4825E2-D61C-A1D7-E132-B72FBB9C204A}"/>
              </a:ext>
            </a:extLst>
          </p:cNvPr>
          <p:cNvSpPr txBox="1">
            <a:spLocks noChangeArrowheads="1"/>
          </p:cNvSpPr>
          <p:nvPr/>
        </p:nvSpPr>
        <p:spPr>
          <a:xfrm>
            <a:off x="285750" y="1484710"/>
            <a:ext cx="6108017" cy="4001690"/>
          </a:xfrm>
          <a:prstGeom prst="rect">
            <a:avLst/>
          </a:prstGeom>
        </p:spPr>
        <p:txBody>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r>
              <a:rPr lang="en-US" altLang="ja-JP" sz="1500" dirty="0"/>
              <a:t>Transaction data GL connection</a:t>
            </a:r>
            <a:endParaRPr lang="en-US" sz="1500" dirty="0"/>
          </a:p>
          <a:p>
            <a:pPr marL="404813" lvl="1" indent="-138113"/>
            <a:r>
              <a:rPr lang="en-US" altLang="ja-JP" sz="1200" dirty="0"/>
              <a:t>Executed once a month in monthly processing.</a:t>
            </a:r>
            <a:endParaRPr lang="en-US" sz="1200" dirty="0"/>
          </a:p>
          <a:p>
            <a:pPr marL="404813" lvl="1" indent="-138113"/>
            <a:r>
              <a:rPr lang="en-US" altLang="ja-JP" sz="1200" dirty="0"/>
              <a:t>Based on the IA transaction summary, group and summarize journal data by account month, transaction type, account item, and amount sign, and connect to GL.</a:t>
            </a:r>
            <a:br>
              <a:rPr lang="en-US" altLang="ja-JP" sz="1200" dirty="0"/>
            </a:br>
            <a:r>
              <a:rPr lang="en-US" altLang="ja-JP" sz="1050" dirty="0"/>
              <a:t>If the amount sign of the IA transaction is negative, the accounts are reversed by credit and debit, and journal data is created with a positive amount.</a:t>
            </a:r>
            <a:endParaRPr lang="en-US" sz="1050" dirty="0"/>
          </a:p>
          <a:p>
            <a:pPr marL="404813" lvl="1" indent="-138113"/>
            <a:r>
              <a:rPr lang="en-US" altLang="ja-JP" sz="1200" dirty="0"/>
              <a:t>For completion, create journal data by breaking down by TOV cost element.</a:t>
            </a:r>
            <a:endParaRPr lang="en-US" sz="1200" dirty="0"/>
          </a:p>
          <a:p>
            <a:pPr marL="738188" lvl="2" indent="-138113"/>
            <a:r>
              <a:rPr lang="en-US" altLang="zh-TW" sz="1050" dirty="0"/>
              <a:t>(DR)Item-Material Cost    </a:t>
            </a:r>
            <a:r>
              <a:rPr lang="en-US" altLang="ja-JP" sz="1050" dirty="0"/>
              <a:t>/ (</a:t>
            </a:r>
            <a:r>
              <a:rPr lang="en-US" altLang="zh-TW" sz="1050" dirty="0"/>
              <a:t>CR)Item</a:t>
            </a:r>
            <a:br>
              <a:rPr lang="en-US" altLang="zh-TW" sz="1050" dirty="0"/>
            </a:br>
            <a:r>
              <a:rPr lang="en-US" altLang="zh-TW" sz="1050" dirty="0"/>
              <a:t>(DR)Item-Labor Cost        /</a:t>
            </a:r>
            <a:r>
              <a:rPr lang="en-US" altLang="ja-JP" sz="1050" dirty="0"/>
              <a:t> </a:t>
            </a:r>
            <a:r>
              <a:rPr lang="en-US" altLang="zh-TW" sz="1050" dirty="0"/>
              <a:t>(CR)Item</a:t>
            </a:r>
            <a:br>
              <a:rPr lang="en-US" altLang="zh-TW" sz="1050" dirty="0"/>
            </a:br>
            <a:r>
              <a:rPr lang="en-US" altLang="zh-TW" sz="1050" dirty="0"/>
              <a:t>(DR)Item-Overhead Cost /</a:t>
            </a:r>
            <a:r>
              <a:rPr lang="en-US" altLang="ja-JP" sz="1050" dirty="0"/>
              <a:t> </a:t>
            </a:r>
            <a:r>
              <a:rPr lang="en-US" altLang="zh-TW" sz="1050" dirty="0"/>
              <a:t>(CR)Item</a:t>
            </a:r>
          </a:p>
          <a:p>
            <a:pPr marL="738188" lvl="2" indent="-138113"/>
            <a:r>
              <a:rPr lang="en-US" altLang="ja-JP" sz="1050" dirty="0"/>
              <a:t>Completion cancellation is the reverse journal</a:t>
            </a:r>
            <a:endParaRPr lang="en-US" sz="1050" dirty="0"/>
          </a:p>
          <a:p>
            <a:pPr marL="404813" lvl="1" indent="-138113"/>
            <a:r>
              <a:rPr lang="en-US" altLang="ja-JP" sz="1200" dirty="0"/>
              <a:t>PO Receipt/Return to Vendor not connect.</a:t>
            </a:r>
            <a:endParaRPr lang="en-US" sz="1200" dirty="0"/>
          </a:p>
          <a:p>
            <a:pPr marL="404813" lvl="1" indent="-138113"/>
            <a:endParaRPr lang="en-US" altLang="ja-JP" sz="1200" dirty="0"/>
          </a:p>
        </p:txBody>
      </p:sp>
      <p:graphicFrame>
        <p:nvGraphicFramePr>
          <p:cNvPr id="13" name="Group 125">
            <a:extLst>
              <a:ext uri="{FF2B5EF4-FFF2-40B4-BE49-F238E27FC236}">
                <a16:creationId xmlns:a16="http://schemas.microsoft.com/office/drawing/2014/main" id="{4D4F09E9-0C65-7769-268B-FA6895EBC4B1}"/>
              </a:ext>
            </a:extLst>
          </p:cNvPr>
          <p:cNvGraphicFramePr>
            <a:graphicFrameLocks/>
          </p:cNvGraphicFramePr>
          <p:nvPr/>
        </p:nvGraphicFramePr>
        <p:xfrm>
          <a:off x="6479969" y="1484710"/>
          <a:ext cx="2160240" cy="4162273"/>
        </p:xfrm>
        <a:graphic>
          <a:graphicData uri="http://schemas.openxmlformats.org/drawingml/2006/table">
            <a:tbl>
              <a:tblPr/>
              <a:tblGrid>
                <a:gridCol w="1653934">
                  <a:extLst>
                    <a:ext uri="{9D8B030D-6E8A-4147-A177-3AD203B41FA5}">
                      <a16:colId xmlns:a16="http://schemas.microsoft.com/office/drawing/2014/main" val="20000"/>
                    </a:ext>
                  </a:extLst>
                </a:gridCol>
                <a:gridCol w="506306">
                  <a:extLst>
                    <a:ext uri="{9D8B030D-6E8A-4147-A177-3AD203B41FA5}">
                      <a16:colId xmlns:a16="http://schemas.microsoft.com/office/drawing/2014/main" val="20002"/>
                    </a:ext>
                  </a:extLst>
                </a:gridCol>
              </a:tblGrid>
              <a:tr h="290357">
                <a:tc>
                  <a:txBody>
                    <a:bodyPr/>
                    <a:lstStyle/>
                    <a:p>
                      <a:pPr marL="0" marR="0" lvl="0" indent="0" algn="l"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ja-JP" sz="800" b="0" i="0" u="none" strike="noStrike" cap="none" normalizeH="0" baseline="0" dirty="0">
                          <a:ln>
                            <a:noFill/>
                          </a:ln>
                          <a:solidFill>
                            <a:schemeClr val="tx1"/>
                          </a:solidFill>
                          <a:effectLst/>
                          <a:latin typeface="Arial" charset="0"/>
                          <a:ea typeface="ＭＳ Ｐゴシック" pitchFamily="50" charset="-128"/>
                        </a:rPr>
                        <a:t>Transaction Type Name</a:t>
                      </a:r>
                      <a:endParaRPr kumimoji="1" lang="ja-JP" altLang="en-US" sz="800" b="0" i="0" u="none" strike="noStrike" cap="none" normalizeH="0" baseline="0" dirty="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rgbClr val="808080"/>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ja-JP" sz="800" b="0" i="0" u="none" strike="noStrike" cap="none" normalizeH="0" baseline="0" dirty="0">
                          <a:ln>
                            <a:noFill/>
                          </a:ln>
                          <a:solidFill>
                            <a:schemeClr val="tx1"/>
                          </a:solidFill>
                          <a:effectLst/>
                          <a:latin typeface="Arial" charset="0"/>
                          <a:ea typeface="ＭＳ Ｐゴシック" pitchFamily="50" charset="-128"/>
                        </a:rPr>
                        <a:t>Connect target</a:t>
                      </a:r>
                      <a:endParaRPr kumimoji="1" lang="ja-JP" altLang="en-US" sz="800" b="0" i="0" u="none" strike="noStrike" cap="none" normalizeH="0" baseline="0" dirty="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chemeClr val="accent2"/>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241697">
                <a:tc>
                  <a:txBody>
                    <a:bodyPr/>
                    <a:lstStyle/>
                    <a:p>
                      <a:pPr marL="0" marR="0" lvl="0" indent="0" algn="l"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ja-JP" sz="800" b="0" i="0" u="none" strike="noStrike" cap="none" normalizeH="0" baseline="0" dirty="0">
                          <a:ln>
                            <a:noFill/>
                          </a:ln>
                          <a:solidFill>
                            <a:schemeClr val="tx1"/>
                          </a:solidFill>
                          <a:effectLst/>
                          <a:latin typeface="Arial" charset="0"/>
                          <a:ea typeface="ＭＳ Ｐゴシック" pitchFamily="50" charset="-128"/>
                        </a:rPr>
                        <a:t>PO Receipt</a:t>
                      </a:r>
                    </a:p>
                  </a:txBody>
                  <a:tcPr marL="54000" marR="27000" marT="13500" marB="13500" anchor="ctr" horzOverflow="overflow">
                    <a:lnL w="9525" cap="flat" cmpd="sng" algn="ctr">
                      <a:solidFill>
                        <a:srgbClr val="808080"/>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ja-JP" sz="800" b="0" i="0" u="none" strike="noStrike" cap="none" normalizeH="0" baseline="0" dirty="0">
                          <a:ln>
                            <a:noFill/>
                          </a:ln>
                          <a:solidFill>
                            <a:schemeClr val="tx1"/>
                          </a:solidFill>
                          <a:effectLst/>
                          <a:latin typeface="Arial" charset="0"/>
                          <a:ea typeface="ＭＳ Ｐゴシック" pitchFamily="50" charset="-128"/>
                        </a:rPr>
                        <a:t>-</a:t>
                      </a:r>
                    </a:p>
                  </a:txBody>
                  <a:tcPr marL="54000" marR="27000" marT="13500" marB="13500" anchor="ctr" horzOverflow="overflow">
                    <a:lnL w="9525" cap="flat" cmpd="sng" algn="ctr">
                      <a:solidFill>
                        <a:schemeClr val="accent2"/>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241697">
                <a:tc>
                  <a:txBody>
                    <a:bodyPr/>
                    <a:lstStyle/>
                    <a:p>
                      <a:pPr marL="0" marR="0" lvl="0" indent="0" algn="l"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ja-JP" sz="800" b="0" i="0" u="none" strike="noStrike" cap="none" normalizeH="0" baseline="0" dirty="0">
                          <a:ln>
                            <a:noFill/>
                          </a:ln>
                          <a:solidFill>
                            <a:schemeClr val="tx1"/>
                          </a:solidFill>
                          <a:effectLst/>
                          <a:latin typeface="Arial" charset="0"/>
                          <a:ea typeface="ＭＳ Ｐゴシック" pitchFamily="50" charset="-128"/>
                        </a:rPr>
                        <a:t>Return to Vendor</a:t>
                      </a:r>
                    </a:p>
                  </a:txBody>
                  <a:tcPr marL="54000" marR="27000" marT="13500" marB="13500" anchor="ctr" horzOverflow="overflow">
                    <a:lnL w="9525" cap="flat" cmpd="sng" algn="ctr">
                      <a:solidFill>
                        <a:srgbClr val="808080"/>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ja-JP" sz="800" b="0" i="0" u="none" strike="noStrike" cap="none" normalizeH="0" baseline="0">
                          <a:ln>
                            <a:noFill/>
                          </a:ln>
                          <a:solidFill>
                            <a:schemeClr val="tx1"/>
                          </a:solidFill>
                          <a:effectLst/>
                          <a:latin typeface="Arial" charset="0"/>
                          <a:ea typeface="ＭＳ Ｐゴシック" pitchFamily="50" charset="-128"/>
                        </a:rPr>
                        <a:t>-</a:t>
                      </a:r>
                    </a:p>
                  </a:txBody>
                  <a:tcPr marL="54000" marR="27000" marT="13500" marB="13500" anchor="ctr" horzOverflow="overflow">
                    <a:lnL w="9525" cap="flat" cmpd="sng" algn="ctr">
                      <a:solidFill>
                        <a:schemeClr val="accent2"/>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242888">
                <a:tc>
                  <a:txBody>
                    <a:bodyPr/>
                    <a:lstStyle/>
                    <a:p>
                      <a:pPr marL="0" marR="0" lvl="0" indent="0" algn="l"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ja-JP" sz="800" b="0" i="0" u="none" strike="noStrike" cap="none" normalizeH="0" baseline="0" dirty="0" err="1">
                          <a:ln>
                            <a:noFill/>
                          </a:ln>
                          <a:solidFill>
                            <a:schemeClr val="tx1"/>
                          </a:solidFill>
                          <a:effectLst/>
                          <a:latin typeface="Arial" charset="0"/>
                          <a:ea typeface="ＭＳ Ｐゴシック" pitchFamily="50" charset="-128"/>
                        </a:rPr>
                        <a:t>Subinventory</a:t>
                      </a:r>
                      <a:r>
                        <a:rPr kumimoji="1" lang="en-US" altLang="ja-JP" sz="800" b="0" i="0" u="none" strike="noStrike" cap="none" normalizeH="0" baseline="0" dirty="0">
                          <a:ln>
                            <a:noFill/>
                          </a:ln>
                          <a:solidFill>
                            <a:schemeClr val="tx1"/>
                          </a:solidFill>
                          <a:effectLst/>
                          <a:latin typeface="Arial" charset="0"/>
                          <a:ea typeface="ＭＳ Ｐゴシック" pitchFamily="50" charset="-128"/>
                        </a:rPr>
                        <a:t> Transfer</a:t>
                      </a:r>
                    </a:p>
                  </a:txBody>
                  <a:tcPr marL="54000" marR="27000" marT="13500" marB="13500" anchor="ctr" horzOverflow="overflow">
                    <a:lnL w="9525" cap="flat" cmpd="sng" algn="ctr">
                      <a:solidFill>
                        <a:srgbClr val="808080"/>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ja-JP" altLang="en-US" sz="800" b="0" i="0" u="none" strike="noStrike" cap="none" normalizeH="0" baseline="0" dirty="0">
                          <a:ln>
                            <a:noFill/>
                          </a:ln>
                          <a:solidFill>
                            <a:schemeClr val="tx1"/>
                          </a:solidFill>
                          <a:effectLst/>
                          <a:latin typeface="Arial" charset="0"/>
                          <a:ea typeface="ＭＳ Ｐゴシック" pitchFamily="50" charset="-128"/>
                        </a:rPr>
                        <a:t>✔</a:t>
                      </a:r>
                      <a:endParaRPr kumimoji="1" lang="en-US" altLang="ja-JP" sz="800" b="0" i="0" u="none" strike="noStrike" cap="none" normalizeH="0" baseline="0" dirty="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chemeClr val="accent2"/>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1697">
                <a:tc>
                  <a:txBody>
                    <a:bodyPr/>
                    <a:lstStyle/>
                    <a:p>
                      <a:pPr marL="0" marR="0" lvl="0" indent="0" algn="l"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ja-JP" sz="800" b="0" i="0" u="none" strike="noStrike" cap="none" normalizeH="0" baseline="0" dirty="0">
                          <a:ln>
                            <a:noFill/>
                          </a:ln>
                          <a:solidFill>
                            <a:schemeClr val="tx1"/>
                          </a:solidFill>
                          <a:effectLst/>
                          <a:latin typeface="Arial" charset="0"/>
                          <a:ea typeface="ＭＳ Ｐゴシック" pitchFamily="50" charset="-128"/>
                        </a:rPr>
                        <a:t>Direct Org Transfer</a:t>
                      </a:r>
                    </a:p>
                  </a:txBody>
                  <a:tcPr marL="54000" marR="27000" marT="13500" marB="13500" anchor="ctr" horzOverflow="overflow">
                    <a:lnL w="9525" cap="flat" cmpd="sng" algn="ctr">
                      <a:solidFill>
                        <a:srgbClr val="808080"/>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ja-JP" altLang="en-US" sz="800" b="0" i="0" u="none" strike="noStrike" kern="1200" cap="none" spc="0" normalizeH="0" baseline="0" noProof="0">
                          <a:ln>
                            <a:noFill/>
                          </a:ln>
                          <a:solidFill>
                            <a:srgbClr val="000000"/>
                          </a:solidFill>
                          <a:effectLst/>
                          <a:uLnTx/>
                          <a:uFillTx/>
                          <a:latin typeface="Arial" charset="0"/>
                          <a:ea typeface="ＭＳ Ｐゴシック" pitchFamily="50" charset="-128"/>
                          <a:cs typeface="+mn-cs"/>
                        </a:rPr>
                        <a:t>✔</a:t>
                      </a:r>
                      <a:endParaRPr kumimoji="1" lang="en-US" altLang="ja-JP" sz="800" b="0" i="0" u="none" strike="noStrike" cap="none" normalizeH="0" baseline="0" dirty="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chemeClr val="accent2"/>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41697">
                <a:tc>
                  <a:txBody>
                    <a:bodyPr/>
                    <a:lstStyle/>
                    <a:p>
                      <a:pPr marL="0" marR="0" lvl="0" indent="0" algn="l"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ja-JP" sz="800" b="0" i="0" u="none" strike="noStrike" cap="none" normalizeH="0" baseline="0" dirty="0">
                          <a:ln>
                            <a:noFill/>
                          </a:ln>
                          <a:solidFill>
                            <a:schemeClr val="tx1"/>
                          </a:solidFill>
                          <a:effectLst/>
                          <a:latin typeface="Arial" charset="0"/>
                          <a:ea typeface="ＭＳ Ｐゴシック" pitchFamily="50" charset="-128"/>
                        </a:rPr>
                        <a:t>WIP Completion</a:t>
                      </a:r>
                    </a:p>
                  </a:txBody>
                  <a:tcPr marL="54000" marR="27000" marT="13500" marB="13500" anchor="ctr" horzOverflow="overflow">
                    <a:lnL w="9525" cap="flat" cmpd="sng" algn="ctr">
                      <a:solidFill>
                        <a:srgbClr val="808080"/>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ja-JP" altLang="en-US" sz="800" b="0" i="0" u="none" strike="noStrike" kern="1200" cap="none" spc="0" normalizeH="0" baseline="0" noProof="0">
                          <a:ln>
                            <a:noFill/>
                          </a:ln>
                          <a:solidFill>
                            <a:srgbClr val="000000"/>
                          </a:solidFill>
                          <a:effectLst/>
                          <a:uLnTx/>
                          <a:uFillTx/>
                          <a:latin typeface="Arial" charset="0"/>
                          <a:ea typeface="ＭＳ Ｐゴシック" pitchFamily="50" charset="-128"/>
                          <a:cs typeface="+mn-cs"/>
                        </a:rPr>
                        <a:t>✔</a:t>
                      </a:r>
                      <a:endParaRPr kumimoji="1" lang="en-US" altLang="ja-JP" sz="800" b="0" i="0" u="none" strike="noStrike" cap="none" normalizeH="0" baseline="0" dirty="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chemeClr val="accent2"/>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42888">
                <a:tc>
                  <a:txBody>
                    <a:bodyPr/>
                    <a:lstStyle/>
                    <a:p>
                      <a:pPr marL="0" marR="0" lvl="0" indent="0" algn="l"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ja-JP" sz="800" b="0" i="0" u="none" strike="noStrike" cap="none" normalizeH="0" baseline="0" dirty="0">
                          <a:ln>
                            <a:noFill/>
                          </a:ln>
                          <a:solidFill>
                            <a:schemeClr val="tx1"/>
                          </a:solidFill>
                          <a:effectLst/>
                          <a:latin typeface="Arial" charset="0"/>
                          <a:ea typeface="ＭＳ Ｐゴシック" pitchFamily="50" charset="-128"/>
                        </a:rPr>
                        <a:t>WIP Completion Return</a:t>
                      </a:r>
                    </a:p>
                  </a:txBody>
                  <a:tcPr marL="54000" marR="27000" marT="13500" marB="13500" anchor="ctr" horzOverflow="overflow">
                    <a:lnL w="9525" cap="flat" cmpd="sng" algn="ctr">
                      <a:solidFill>
                        <a:srgbClr val="808080"/>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ja-JP" altLang="en-US" sz="800" b="0" i="0" u="none" strike="noStrike" kern="1200" cap="none" spc="0" normalizeH="0" baseline="0" noProof="0" dirty="0">
                          <a:ln>
                            <a:noFill/>
                          </a:ln>
                          <a:solidFill>
                            <a:srgbClr val="000000"/>
                          </a:solidFill>
                          <a:effectLst/>
                          <a:uLnTx/>
                          <a:uFillTx/>
                          <a:latin typeface="Arial" charset="0"/>
                          <a:ea typeface="ＭＳ Ｐゴシック" pitchFamily="50" charset="-128"/>
                          <a:cs typeface="+mn-cs"/>
                        </a:rPr>
                        <a:t>✔</a:t>
                      </a:r>
                      <a:endParaRPr kumimoji="1" lang="en-US" altLang="ja-JP" sz="800" b="0" i="0" u="none" strike="noStrike" cap="none" normalizeH="0" baseline="0" dirty="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chemeClr val="accent2"/>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41697">
                <a:tc>
                  <a:txBody>
                    <a:bodyPr/>
                    <a:lstStyle/>
                    <a:p>
                      <a:pPr marL="0" marR="0" lvl="0" indent="0" algn="l"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ja-JP" sz="800" b="0" i="0" u="none" strike="noStrike" cap="none" normalizeH="0" baseline="0" dirty="0">
                          <a:ln>
                            <a:noFill/>
                          </a:ln>
                          <a:solidFill>
                            <a:schemeClr val="tx1"/>
                          </a:solidFill>
                          <a:effectLst/>
                          <a:latin typeface="Arial" charset="0"/>
                          <a:ea typeface="ＭＳ Ｐゴシック" pitchFamily="50" charset="-128"/>
                        </a:rPr>
                        <a:t>WIP Issue</a:t>
                      </a:r>
                    </a:p>
                  </a:txBody>
                  <a:tcPr marL="54000" marR="27000" marT="13500" marB="13500" anchor="ctr" horzOverflow="overflow">
                    <a:lnL w="9525" cap="flat" cmpd="sng" algn="ctr">
                      <a:solidFill>
                        <a:srgbClr val="808080"/>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ja-JP" altLang="en-US" sz="800" b="0" i="0" u="none" strike="noStrike" kern="1200" cap="none" spc="0" normalizeH="0" baseline="0" noProof="0" dirty="0">
                          <a:ln>
                            <a:noFill/>
                          </a:ln>
                          <a:solidFill>
                            <a:srgbClr val="000000"/>
                          </a:solidFill>
                          <a:effectLst/>
                          <a:uLnTx/>
                          <a:uFillTx/>
                          <a:latin typeface="Arial" charset="0"/>
                          <a:ea typeface="ＭＳ Ｐゴシック" pitchFamily="50" charset="-128"/>
                          <a:cs typeface="+mn-cs"/>
                        </a:rPr>
                        <a:t>✔</a:t>
                      </a:r>
                      <a:endParaRPr kumimoji="1" lang="en-US" altLang="ja-JP" sz="800" b="0" i="0" u="none" strike="noStrike" cap="none" normalizeH="0" baseline="0" dirty="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chemeClr val="accent2"/>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41697">
                <a:tc>
                  <a:txBody>
                    <a:bodyPr/>
                    <a:lstStyle/>
                    <a:p>
                      <a:pPr marL="0" marR="0" lvl="0" indent="0" algn="l"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ja-JP" sz="800" b="0" i="0" u="none" strike="noStrike" cap="none" normalizeH="0" baseline="0" dirty="0">
                          <a:ln>
                            <a:noFill/>
                          </a:ln>
                          <a:solidFill>
                            <a:schemeClr val="tx1"/>
                          </a:solidFill>
                          <a:effectLst/>
                          <a:latin typeface="Arial" charset="0"/>
                          <a:ea typeface="ＭＳ Ｐゴシック" pitchFamily="50" charset="-128"/>
                        </a:rPr>
                        <a:t>WIP Return</a:t>
                      </a:r>
                    </a:p>
                  </a:txBody>
                  <a:tcPr marL="54000" marR="27000" marT="13500" marB="13500" anchor="ctr" horzOverflow="overflow">
                    <a:lnL w="9525" cap="flat" cmpd="sng" algn="ctr">
                      <a:solidFill>
                        <a:srgbClr val="808080"/>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ja-JP" altLang="en-US" sz="800" b="0" i="0" u="none" strike="noStrike" kern="1200" cap="none" spc="0" normalizeH="0" baseline="0" noProof="0">
                          <a:ln>
                            <a:noFill/>
                          </a:ln>
                          <a:solidFill>
                            <a:srgbClr val="000000"/>
                          </a:solidFill>
                          <a:effectLst/>
                          <a:uLnTx/>
                          <a:uFillTx/>
                          <a:latin typeface="Arial" charset="0"/>
                          <a:ea typeface="ＭＳ Ｐゴシック" pitchFamily="50" charset="-128"/>
                          <a:cs typeface="+mn-cs"/>
                        </a:rPr>
                        <a:t>✔</a:t>
                      </a:r>
                      <a:endParaRPr kumimoji="1" lang="en-US" altLang="ja-JP" sz="800" b="0" i="0" u="none" strike="noStrike" cap="none" normalizeH="0" baseline="0" dirty="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chemeClr val="accent2"/>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41697">
                <a:tc>
                  <a:txBody>
                    <a:bodyPr/>
                    <a:lstStyle/>
                    <a:p>
                      <a:pPr marL="0" marR="0" lvl="0" indent="0" algn="l"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ja-JP" sz="800" b="0" i="0" u="none" strike="noStrike" cap="none" normalizeH="0" baseline="0" dirty="0">
                          <a:ln>
                            <a:noFill/>
                          </a:ln>
                          <a:solidFill>
                            <a:schemeClr val="tx1"/>
                          </a:solidFill>
                          <a:effectLst/>
                          <a:latin typeface="Arial" charset="0"/>
                          <a:ea typeface="ＭＳ Ｐゴシック" pitchFamily="50" charset="-128"/>
                        </a:rPr>
                        <a:t>Sales Order Shipment</a:t>
                      </a:r>
                    </a:p>
                  </a:txBody>
                  <a:tcPr marL="54000" marR="27000" marT="13500" marB="13500" anchor="ctr" horzOverflow="overflow">
                    <a:lnL w="9525" cap="flat" cmpd="sng" algn="ctr">
                      <a:solidFill>
                        <a:srgbClr val="808080"/>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ja-JP" altLang="en-US" sz="800" b="0" i="0" u="none" strike="noStrike" kern="1200" cap="none" spc="0" normalizeH="0" baseline="0" noProof="0" dirty="0">
                          <a:ln>
                            <a:noFill/>
                          </a:ln>
                          <a:solidFill>
                            <a:srgbClr val="000000"/>
                          </a:solidFill>
                          <a:effectLst/>
                          <a:uLnTx/>
                          <a:uFillTx/>
                          <a:latin typeface="Arial" charset="0"/>
                          <a:ea typeface="ＭＳ Ｐゴシック" pitchFamily="50" charset="-128"/>
                          <a:cs typeface="+mn-cs"/>
                        </a:rPr>
                        <a:t>✔</a:t>
                      </a:r>
                      <a:endParaRPr kumimoji="1" lang="en-US" altLang="ja-JP" sz="800" b="0" i="0" u="none" strike="noStrike" cap="none" normalizeH="0" baseline="0" dirty="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chemeClr val="accent2"/>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41697">
                <a:tc>
                  <a:txBody>
                    <a:bodyPr/>
                    <a:lstStyle/>
                    <a:p>
                      <a:pPr marL="0" marR="0" lvl="0" indent="0" algn="l"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ja-JP" sz="800" b="0" i="0" u="none" strike="noStrike" cap="none" normalizeH="0" baseline="0" dirty="0">
                          <a:ln>
                            <a:noFill/>
                          </a:ln>
                          <a:solidFill>
                            <a:schemeClr val="tx1"/>
                          </a:solidFill>
                          <a:effectLst/>
                          <a:latin typeface="Arial" charset="0"/>
                          <a:ea typeface="ＭＳ Ｐゴシック" pitchFamily="50" charset="-128"/>
                        </a:rPr>
                        <a:t>Sales Order Shipment Return</a:t>
                      </a:r>
                    </a:p>
                  </a:txBody>
                  <a:tcPr marL="54000" marR="27000" marT="13500" marB="13500" anchor="ctr" horzOverflow="overflow">
                    <a:lnL w="9525" cap="flat" cmpd="sng" algn="ctr">
                      <a:solidFill>
                        <a:srgbClr val="808080"/>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ja-JP" altLang="en-US" sz="800" b="0" i="0" u="none" strike="noStrike" kern="1200" cap="none" spc="0" normalizeH="0" baseline="0" noProof="0" dirty="0">
                          <a:ln>
                            <a:noFill/>
                          </a:ln>
                          <a:solidFill>
                            <a:srgbClr val="000000"/>
                          </a:solidFill>
                          <a:effectLst/>
                          <a:uLnTx/>
                          <a:uFillTx/>
                          <a:latin typeface="Arial" charset="0"/>
                          <a:ea typeface="ＭＳ Ｐゴシック" pitchFamily="50" charset="-128"/>
                          <a:cs typeface="+mn-cs"/>
                        </a:rPr>
                        <a:t>✔</a:t>
                      </a:r>
                      <a:endParaRPr kumimoji="1" lang="en-US" altLang="ja-JP" sz="800" b="0" i="0" u="none" strike="noStrike" cap="none" normalizeH="0" baseline="0" dirty="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chemeClr val="accent2"/>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42888">
                <a:tc>
                  <a:txBody>
                    <a:bodyPr/>
                    <a:lstStyle/>
                    <a:p>
                      <a:pPr marL="0" marR="0" lvl="0" indent="0" algn="l"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en-US" sz="800" b="0" i="0" u="none" strike="noStrike" cap="none" normalizeH="0" baseline="0">
                          <a:ln>
                            <a:noFill/>
                          </a:ln>
                          <a:solidFill>
                            <a:schemeClr val="tx1"/>
                          </a:solidFill>
                          <a:effectLst/>
                          <a:latin typeface="Arial" charset="0"/>
                          <a:ea typeface="ＭＳ Ｐゴシック" pitchFamily="50" charset="-128"/>
                        </a:rPr>
                        <a:t>Miscellaneous issue</a:t>
                      </a:r>
                      <a:endParaRPr kumimoji="1" lang="en-US" altLang="ja-JP" sz="800" b="0" i="0" u="none" strike="noStrike" cap="none" normalizeH="0" baseline="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rgbClr val="808080"/>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ja-JP" altLang="en-US" sz="800" b="0" i="0" u="none" strike="noStrike" kern="1200" cap="none" spc="0" normalizeH="0" baseline="0" noProof="0" dirty="0">
                          <a:ln>
                            <a:noFill/>
                          </a:ln>
                          <a:solidFill>
                            <a:srgbClr val="000000"/>
                          </a:solidFill>
                          <a:effectLst/>
                          <a:uLnTx/>
                          <a:uFillTx/>
                          <a:latin typeface="Arial" charset="0"/>
                          <a:ea typeface="ＭＳ Ｐゴシック" pitchFamily="50" charset="-128"/>
                          <a:cs typeface="+mn-cs"/>
                        </a:rPr>
                        <a:t>✔</a:t>
                      </a:r>
                      <a:endParaRPr kumimoji="1" lang="en-US" altLang="ja-JP" sz="800" b="0" i="0" u="none" strike="noStrike" cap="none" normalizeH="0" baseline="0" dirty="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chemeClr val="accent2"/>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241697">
                <a:tc>
                  <a:txBody>
                    <a:bodyPr/>
                    <a:lstStyle/>
                    <a:p>
                      <a:pPr marL="0" marR="0" lvl="0" indent="0" algn="l"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en-US" sz="800" b="0" i="0" u="none" strike="noStrike" cap="none" normalizeH="0" baseline="0">
                          <a:ln>
                            <a:noFill/>
                          </a:ln>
                          <a:solidFill>
                            <a:schemeClr val="tx1"/>
                          </a:solidFill>
                          <a:effectLst/>
                          <a:latin typeface="Arial" charset="0"/>
                          <a:ea typeface="ＭＳ Ｐゴシック" pitchFamily="50" charset="-128"/>
                        </a:rPr>
                        <a:t>Miscellaneous </a:t>
                      </a:r>
                      <a:r>
                        <a:rPr kumimoji="1" lang="en-US" altLang="ja-JP" sz="800" b="0" i="0" u="none" strike="noStrike" cap="none" normalizeH="0" baseline="0">
                          <a:ln>
                            <a:noFill/>
                          </a:ln>
                          <a:solidFill>
                            <a:schemeClr val="tx1"/>
                          </a:solidFill>
                          <a:effectLst/>
                          <a:latin typeface="Arial" charset="0"/>
                          <a:ea typeface="ＭＳ Ｐゴシック" pitchFamily="50" charset="-128"/>
                        </a:rPr>
                        <a:t>receipt</a:t>
                      </a:r>
                    </a:p>
                  </a:txBody>
                  <a:tcPr marL="54000" marR="27000" marT="13500" marB="13500" anchor="ctr" horzOverflow="overflow">
                    <a:lnL w="9525" cap="flat" cmpd="sng" algn="ctr">
                      <a:solidFill>
                        <a:srgbClr val="808080"/>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ja-JP" altLang="en-US" sz="800" b="0" i="0" u="none" strike="noStrike" kern="1200" cap="none" spc="0" normalizeH="0" baseline="0" noProof="0" dirty="0">
                          <a:ln>
                            <a:noFill/>
                          </a:ln>
                          <a:solidFill>
                            <a:srgbClr val="000000"/>
                          </a:solidFill>
                          <a:effectLst/>
                          <a:uLnTx/>
                          <a:uFillTx/>
                          <a:latin typeface="Arial" charset="0"/>
                          <a:ea typeface="ＭＳ Ｐゴシック" pitchFamily="50" charset="-128"/>
                          <a:cs typeface="+mn-cs"/>
                        </a:rPr>
                        <a:t>✔</a:t>
                      </a:r>
                      <a:endParaRPr kumimoji="1" lang="en-US" altLang="ja-JP" sz="800" b="0" i="0" u="none" strike="noStrike" cap="none" normalizeH="0" baseline="0" dirty="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chemeClr val="accent2"/>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41697">
                <a:tc>
                  <a:txBody>
                    <a:bodyPr/>
                    <a:lstStyle/>
                    <a:p>
                      <a:pPr marL="0" marR="0" lvl="0" indent="0" algn="l"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ja-JP" sz="800" b="0" i="0" u="none" strike="noStrike" cap="none" normalizeH="0" baseline="0">
                          <a:ln>
                            <a:noFill/>
                          </a:ln>
                          <a:solidFill>
                            <a:schemeClr val="tx1"/>
                          </a:solidFill>
                          <a:effectLst/>
                          <a:latin typeface="Arial" charset="0"/>
                          <a:ea typeface="ＭＳ Ｐゴシック" pitchFamily="50" charset="-128"/>
                        </a:rPr>
                        <a:t>xxx</a:t>
                      </a:r>
                      <a:r>
                        <a:rPr kumimoji="1" lang="en-US" altLang="en-US" sz="800" b="0" i="0" u="none" strike="noStrike" cap="none" normalizeH="0" baseline="0">
                          <a:ln>
                            <a:noFill/>
                          </a:ln>
                          <a:solidFill>
                            <a:schemeClr val="tx1"/>
                          </a:solidFill>
                          <a:effectLst/>
                          <a:latin typeface="Arial" charset="0"/>
                          <a:ea typeface="ＭＳ Ｐゴシック" pitchFamily="50" charset="-128"/>
                        </a:rPr>
                        <a:t> Interdept expense transfer</a:t>
                      </a:r>
                      <a:endParaRPr kumimoji="1" lang="en-US" altLang="ja-JP" sz="800" b="0" i="0" u="none" strike="noStrike" cap="none" normalizeH="0" baseline="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rgbClr val="808080"/>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ja-JP" altLang="en-US" sz="800" b="0" i="0" u="none" strike="noStrike" kern="1200" cap="none" spc="0" normalizeH="0" baseline="0" noProof="0" dirty="0">
                          <a:ln>
                            <a:noFill/>
                          </a:ln>
                          <a:solidFill>
                            <a:srgbClr val="000000"/>
                          </a:solidFill>
                          <a:effectLst/>
                          <a:uLnTx/>
                          <a:uFillTx/>
                          <a:latin typeface="Arial" charset="0"/>
                          <a:ea typeface="ＭＳ Ｐゴシック" pitchFamily="50" charset="-128"/>
                          <a:cs typeface="+mn-cs"/>
                        </a:rPr>
                        <a:t>✔</a:t>
                      </a:r>
                      <a:endParaRPr kumimoji="1" lang="en-US" altLang="ja-JP" sz="800" b="0" i="0" u="none" strike="noStrike" cap="none" normalizeH="0" baseline="0" dirty="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chemeClr val="accent2"/>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241697">
                <a:tc>
                  <a:txBody>
                    <a:bodyPr/>
                    <a:lstStyle/>
                    <a:p>
                      <a:pPr marL="0" marR="0" lvl="0" indent="0" algn="l"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en-US" sz="800" b="0" i="0" u="none" strike="noStrike" cap="none" normalizeH="0" baseline="0" dirty="0">
                          <a:ln>
                            <a:noFill/>
                          </a:ln>
                          <a:solidFill>
                            <a:schemeClr val="tx1"/>
                          </a:solidFill>
                          <a:effectLst/>
                          <a:latin typeface="Arial" charset="0"/>
                          <a:ea typeface="ＭＳ Ｐゴシック" pitchFamily="50" charset="-128"/>
                        </a:rPr>
                        <a:t>Physical </a:t>
                      </a:r>
                      <a:r>
                        <a:rPr kumimoji="1" lang="en-US" altLang="en-US" sz="800" b="0" i="0" u="none" strike="noStrike" cap="none" normalizeH="0" baseline="0" dirty="0" err="1">
                          <a:ln>
                            <a:noFill/>
                          </a:ln>
                          <a:solidFill>
                            <a:schemeClr val="tx1"/>
                          </a:solidFill>
                          <a:effectLst/>
                          <a:latin typeface="Arial" charset="0"/>
                          <a:ea typeface="ＭＳ Ｐゴシック" pitchFamily="50" charset="-128"/>
                        </a:rPr>
                        <a:t>Inv</a:t>
                      </a:r>
                      <a:r>
                        <a:rPr kumimoji="1" lang="en-US" altLang="en-US" sz="800" b="0" i="0" u="none" strike="noStrike" cap="none" normalizeH="0" baseline="0" dirty="0">
                          <a:ln>
                            <a:noFill/>
                          </a:ln>
                          <a:solidFill>
                            <a:schemeClr val="tx1"/>
                          </a:solidFill>
                          <a:effectLst/>
                          <a:latin typeface="Arial" charset="0"/>
                          <a:ea typeface="ＭＳ Ｐゴシック" pitchFamily="50" charset="-128"/>
                        </a:rPr>
                        <a:t> Adjust</a:t>
                      </a:r>
                      <a:endParaRPr kumimoji="1" lang="en-US" altLang="ja-JP" sz="800" b="0" i="0" u="none" strike="noStrike" cap="none" normalizeH="0" baseline="0" dirty="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rgbClr val="808080"/>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ja-JP" altLang="en-US" sz="800" b="0" i="0" u="none" strike="noStrike" kern="1200" cap="none" spc="0" normalizeH="0" baseline="0" noProof="0" dirty="0">
                          <a:ln>
                            <a:noFill/>
                          </a:ln>
                          <a:solidFill>
                            <a:srgbClr val="000000"/>
                          </a:solidFill>
                          <a:effectLst/>
                          <a:uLnTx/>
                          <a:uFillTx/>
                          <a:latin typeface="Arial" charset="0"/>
                          <a:ea typeface="ＭＳ Ｐゴシック" pitchFamily="50" charset="-128"/>
                          <a:cs typeface="+mn-cs"/>
                        </a:rPr>
                        <a:t>✔</a:t>
                      </a:r>
                      <a:endParaRPr kumimoji="1" lang="en-US" altLang="ja-JP" sz="800" b="0" i="0" u="none" strike="noStrike" cap="none" normalizeH="0" baseline="0" dirty="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chemeClr val="accent2"/>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242888">
                <a:tc>
                  <a:txBody>
                    <a:bodyPr/>
                    <a:lstStyle/>
                    <a:p>
                      <a:pPr marL="0" marR="0" lvl="0" indent="0" algn="l"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ja-JP" sz="800" b="0" i="0" u="none" strike="noStrike" cap="none" normalizeH="0" baseline="0" dirty="0">
                          <a:ln>
                            <a:noFill/>
                          </a:ln>
                          <a:solidFill>
                            <a:schemeClr val="tx1"/>
                          </a:solidFill>
                          <a:effectLst/>
                          <a:latin typeface="Arial" charset="0"/>
                          <a:ea typeface="ＭＳ Ｐゴシック" pitchFamily="50" charset="-128"/>
                        </a:rPr>
                        <a:t>Revaluation cost</a:t>
                      </a:r>
                    </a:p>
                  </a:txBody>
                  <a:tcPr marL="54000" marR="27000" marT="13500" marB="13500" anchor="ctr" horzOverflow="overflow">
                    <a:lnL w="9525" cap="flat" cmpd="sng" algn="ctr">
                      <a:solidFill>
                        <a:srgbClr val="808080"/>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ja-JP" altLang="en-US" sz="800" b="0" i="0" u="none" strike="noStrike" kern="1200" cap="none" spc="0" normalizeH="0" baseline="0" noProof="0" dirty="0">
                          <a:ln>
                            <a:noFill/>
                          </a:ln>
                          <a:solidFill>
                            <a:srgbClr val="000000"/>
                          </a:solidFill>
                          <a:effectLst/>
                          <a:uLnTx/>
                          <a:uFillTx/>
                          <a:latin typeface="Arial" charset="0"/>
                          <a:ea typeface="ＭＳ Ｐゴシック" pitchFamily="50" charset="-128"/>
                          <a:cs typeface="+mn-cs"/>
                        </a:rPr>
                        <a:t>✔</a:t>
                      </a:r>
                      <a:endParaRPr kumimoji="1" lang="en-US" altLang="ja-JP" sz="800" b="0" i="0" u="none" strike="noStrike" cap="none" normalizeH="0" baseline="0" dirty="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chemeClr val="accent2"/>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r h="241697">
                <a:tc>
                  <a:txBody>
                    <a:bodyPr/>
                    <a:lstStyle/>
                    <a:p>
                      <a:pPr marL="0" marR="0" lvl="0" indent="0" algn="l"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en-US" altLang="ja-JP" sz="800" b="0" i="0" u="none" strike="noStrike" cap="none" normalizeH="0" baseline="0" dirty="0">
                          <a:ln>
                            <a:noFill/>
                          </a:ln>
                          <a:solidFill>
                            <a:schemeClr val="tx1"/>
                          </a:solidFill>
                          <a:effectLst/>
                          <a:latin typeface="Arial" charset="0"/>
                          <a:ea typeface="ＭＳ Ｐゴシック" pitchFamily="50" charset="-128"/>
                        </a:rPr>
                        <a:t>TOV change cost</a:t>
                      </a:r>
                    </a:p>
                  </a:txBody>
                  <a:tcPr marL="54000" marR="27000" marT="13500" marB="13500" anchor="ctr" horzOverflow="overflow">
                    <a:lnL w="9525" cap="flat" cmpd="sng" algn="ctr">
                      <a:solidFill>
                        <a:srgbClr val="808080"/>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tx1"/>
                        </a:buClr>
                        <a:buSzTx/>
                        <a:buFont typeface="Wingdings" pitchFamily="2" charset="2"/>
                        <a:buNone/>
                        <a:tabLst/>
                      </a:pPr>
                      <a:r>
                        <a:rPr kumimoji="1" lang="ja-JP" altLang="en-US" sz="800" b="0" i="0" u="none" strike="noStrike" kern="1200" cap="none" spc="0" normalizeH="0" baseline="0" noProof="0" dirty="0">
                          <a:ln>
                            <a:noFill/>
                          </a:ln>
                          <a:solidFill>
                            <a:srgbClr val="000000"/>
                          </a:solidFill>
                          <a:effectLst/>
                          <a:uLnTx/>
                          <a:uFillTx/>
                          <a:latin typeface="Arial" charset="0"/>
                          <a:ea typeface="ＭＳ Ｐゴシック" pitchFamily="50" charset="-128"/>
                          <a:cs typeface="+mn-cs"/>
                        </a:rPr>
                        <a:t>✔</a:t>
                      </a:r>
                      <a:endParaRPr kumimoji="1" lang="en-US" altLang="ja-JP" sz="800" b="0" i="0" u="none" strike="noStrike" cap="none" normalizeH="0" baseline="0" dirty="0">
                        <a:ln>
                          <a:noFill/>
                        </a:ln>
                        <a:solidFill>
                          <a:schemeClr val="tx1"/>
                        </a:solidFill>
                        <a:effectLst/>
                        <a:latin typeface="Arial" charset="0"/>
                        <a:ea typeface="ＭＳ Ｐゴシック" pitchFamily="50" charset="-128"/>
                      </a:endParaRPr>
                    </a:p>
                  </a:txBody>
                  <a:tcPr marL="54000" marR="27000" marT="13500" marB="13500" anchor="ctr" horzOverflow="overflow">
                    <a:lnL w="9525" cap="flat" cmpd="sng" algn="ctr">
                      <a:solidFill>
                        <a:schemeClr val="accent2"/>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12482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BC25E3-8E6C-5036-B531-24C65B7EDE5A}"/>
              </a:ext>
            </a:extLst>
          </p:cNvPr>
          <p:cNvSpPr/>
          <p:nvPr/>
        </p:nvSpPr>
        <p:spPr>
          <a:xfrm>
            <a:off x="3124136" y="2644170"/>
            <a:ext cx="2895727" cy="1569660"/>
          </a:xfrm>
          <a:prstGeom prst="rect">
            <a:avLst/>
          </a:prstGeom>
          <a:noFill/>
        </p:spPr>
        <p:txBody>
          <a:bodyPr wrap="square" lIns="91440" tIns="45720" rIns="91440" bIns="45720">
            <a:spAutoFit/>
          </a:bodyPr>
          <a:lstStyle/>
          <a:p>
            <a:pPr algn="ct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END</a:t>
            </a:r>
          </a:p>
        </p:txBody>
      </p:sp>
    </p:spTree>
    <p:extLst>
      <p:ext uri="{BB962C8B-B14F-4D97-AF65-F5344CB8AC3E}">
        <p14:creationId xmlns:p14="http://schemas.microsoft.com/office/powerpoint/2010/main" val="64934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a:xfrm>
            <a:off x="1485006" y="1075215"/>
            <a:ext cx="6173988" cy="4488675"/>
          </a:xfrm>
        </p:spPr>
        <p:txBody>
          <a:bodyPr/>
          <a:lstStyle/>
          <a:p>
            <a:pPr algn="ctr">
              <a:lnSpc>
                <a:spcPct val="150000"/>
              </a:lnSpc>
              <a:buFontTx/>
              <a:buNone/>
            </a:pPr>
            <a:r>
              <a:rPr lang="en-US" altLang="ja-JP" sz="2400" b="1" dirty="0"/>
              <a:t>What is IA System?</a:t>
            </a:r>
          </a:p>
          <a:p>
            <a:pPr lvl="1">
              <a:lnSpc>
                <a:spcPct val="200000"/>
              </a:lnSpc>
            </a:pPr>
            <a:r>
              <a:rPr lang="en-US" sz="2000" b="0" i="0" dirty="0">
                <a:effectLst/>
                <a:latin typeface="Söhne"/>
              </a:rPr>
              <a:t>IA System (Inventory Accounting System) is a self-made Cost Accounting System. It tracks transactions, calculates daily costs with Inventory Management, and offers up-to-date sub-ledger reports. Using it cuts down on monthly closing workloads.</a:t>
            </a:r>
            <a:endParaRPr lang="en-US" altLang="ja-JP" sz="2000" dirty="0"/>
          </a:p>
        </p:txBody>
      </p:sp>
    </p:spTree>
    <p:extLst>
      <p:ext uri="{BB962C8B-B14F-4D97-AF65-F5344CB8AC3E}">
        <p14:creationId xmlns:p14="http://schemas.microsoft.com/office/powerpoint/2010/main" val="1840111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4"/>
          </p:nvPr>
        </p:nvSpPr>
        <p:spPr>
          <a:xfrm>
            <a:off x="239400" y="890700"/>
            <a:ext cx="8676000" cy="5402524"/>
          </a:xfrm>
        </p:spPr>
        <p:txBody>
          <a:bodyPr/>
          <a:lstStyle/>
          <a:p>
            <a:pPr marL="0" indent="0">
              <a:lnSpc>
                <a:spcPct val="150000"/>
              </a:lnSpc>
            </a:pPr>
            <a:r>
              <a:rPr lang="en-US" altLang="ja-JP" sz="2000" dirty="0"/>
              <a:t> Handling IA on PRAS</a:t>
            </a:r>
          </a:p>
          <a:p>
            <a:pPr marL="342900" lvl="1" indent="0">
              <a:lnSpc>
                <a:spcPct val="150000"/>
              </a:lnSpc>
              <a:buNone/>
            </a:pPr>
            <a:r>
              <a:rPr lang="en-US" altLang="ja-JP" dirty="0"/>
              <a:t>IA program storage location</a:t>
            </a:r>
          </a:p>
          <a:p>
            <a:pPr marL="342900" lvl="1" indent="0">
              <a:lnSpc>
                <a:spcPct val="150000"/>
              </a:lnSpc>
              <a:buNone/>
            </a:pPr>
            <a:r>
              <a:rPr lang="ja-JP" altLang="en-US" dirty="0"/>
              <a:t>：</a:t>
            </a:r>
            <a:r>
              <a:rPr lang="en-US" altLang="ja-JP" dirty="0"/>
              <a:t>/mprs3ADD/applprs3/</a:t>
            </a:r>
            <a:r>
              <a:rPr lang="en-US" altLang="ja-JP" dirty="0" err="1"/>
              <a:t>prsappl</a:t>
            </a:r>
            <a:r>
              <a:rPr lang="en-US" altLang="ja-JP" dirty="0"/>
              <a:t>/</a:t>
            </a:r>
            <a:r>
              <a:rPr lang="en-US" altLang="ja-JP" dirty="0" err="1"/>
              <a:t>xxia</a:t>
            </a:r>
            <a:endParaRPr lang="en-US" altLang="ja-JP" dirty="0"/>
          </a:p>
          <a:p>
            <a:pPr marL="342900" lvl="1" indent="0">
              <a:lnSpc>
                <a:spcPct val="150000"/>
              </a:lnSpc>
              <a:buNone/>
            </a:pPr>
            <a:endParaRPr lang="en-US" altLang="ja-JP" dirty="0"/>
          </a:p>
          <a:p>
            <a:pPr marL="342900" lvl="1" indent="0">
              <a:lnSpc>
                <a:spcPct val="150000"/>
              </a:lnSpc>
              <a:buNone/>
            </a:pPr>
            <a:r>
              <a:rPr lang="en-US" altLang="ja-JP" dirty="0"/>
              <a:t>IA database table location schema</a:t>
            </a:r>
          </a:p>
          <a:p>
            <a:pPr marL="342900" lvl="1" indent="0">
              <a:lnSpc>
                <a:spcPct val="150000"/>
              </a:lnSpc>
              <a:buNone/>
            </a:pPr>
            <a:r>
              <a:rPr lang="ja-JP" altLang="en-US" dirty="0"/>
              <a:t>：</a:t>
            </a:r>
            <a:r>
              <a:rPr lang="en-US" altLang="ja-JP" dirty="0"/>
              <a:t>XXIA</a:t>
            </a:r>
          </a:p>
          <a:p>
            <a:pPr marL="0" indent="0"/>
            <a:endParaRPr lang="en-US" altLang="ja-JP" sz="4400" dirty="0">
              <a:latin typeface="Segoe UI" panose="020B0502040204020203" pitchFamily="34" charset="0"/>
              <a:cs typeface="Segoe UI" panose="020B0502040204020203" pitchFamily="34" charset="0"/>
            </a:endParaRPr>
          </a:p>
        </p:txBody>
      </p:sp>
      <p:sp>
        <p:nvSpPr>
          <p:cNvPr id="3" name="テキスト プレースホルダー 2"/>
          <p:cNvSpPr>
            <a:spLocks noGrp="1"/>
          </p:cNvSpPr>
          <p:nvPr>
            <p:ph type="body" sz="quarter" idx="10"/>
          </p:nvPr>
        </p:nvSpPr>
        <p:spPr/>
        <p:txBody>
          <a:bodyPr/>
          <a:lstStyle/>
          <a:p>
            <a:r>
              <a:rPr lang="pt-BR" altLang="ja-JP" sz="3600" dirty="0"/>
              <a:t>System Overview</a:t>
            </a:r>
            <a:endParaRPr lang="en-US" altLang="ja-JP" sz="1100" b="1" dirty="0">
              <a:latin typeface="+mj-lt"/>
              <a:ea typeface="Toshiba Sans Medium" panose="020B0603030403020204" pitchFamily="34" charset="0"/>
            </a:endParaRPr>
          </a:p>
        </p:txBody>
      </p:sp>
    </p:spTree>
    <p:extLst>
      <p:ext uri="{BB962C8B-B14F-4D97-AF65-F5344CB8AC3E}">
        <p14:creationId xmlns:p14="http://schemas.microsoft.com/office/powerpoint/2010/main" val="1740420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a:xfrm>
            <a:off x="1485006" y="1286742"/>
            <a:ext cx="6173988" cy="4284516"/>
          </a:xfrm>
        </p:spPr>
        <p:txBody>
          <a:bodyPr/>
          <a:lstStyle/>
          <a:p>
            <a:pPr algn="ctr">
              <a:lnSpc>
                <a:spcPct val="150000"/>
              </a:lnSpc>
              <a:buFontTx/>
              <a:buNone/>
            </a:pPr>
            <a:r>
              <a:rPr lang="en-US" altLang="ja-JP" sz="2800" b="1" dirty="0"/>
              <a:t>Feature of system </a:t>
            </a:r>
          </a:p>
          <a:p>
            <a:pPr marL="342900" lvl="1" indent="-342900">
              <a:lnSpc>
                <a:spcPct val="200000"/>
              </a:lnSpc>
              <a:buFont typeface="Arial" panose="020B0604020202020204" pitchFamily="34" charset="0"/>
              <a:buChar char="•"/>
              <a:tabLst>
                <a:tab pos="2505075" algn="l"/>
                <a:tab pos="3494088" algn="l"/>
              </a:tabLst>
            </a:pPr>
            <a:r>
              <a:rPr lang="en-US" altLang="ja-JP" sz="2400" dirty="0"/>
              <a:t>Price Management</a:t>
            </a:r>
          </a:p>
          <a:p>
            <a:pPr marL="342900" lvl="1" indent="-342900">
              <a:lnSpc>
                <a:spcPct val="200000"/>
              </a:lnSpc>
              <a:buFont typeface="Arial" panose="020B0604020202020204" pitchFamily="34" charset="0"/>
              <a:buChar char="•"/>
              <a:tabLst>
                <a:tab pos="2505075" algn="l"/>
                <a:tab pos="3494088" algn="l"/>
              </a:tabLst>
            </a:pPr>
            <a:r>
              <a:rPr lang="en-US" altLang="ja-JP" sz="2400" dirty="0"/>
              <a:t>Transaction Management</a:t>
            </a:r>
          </a:p>
          <a:p>
            <a:pPr marL="342900" lvl="1" indent="-342900">
              <a:lnSpc>
                <a:spcPct val="200000"/>
              </a:lnSpc>
              <a:buFont typeface="Arial" panose="020B0604020202020204" pitchFamily="34" charset="0"/>
              <a:buChar char="•"/>
              <a:tabLst>
                <a:tab pos="2505075" algn="l"/>
                <a:tab pos="3494088" algn="l"/>
              </a:tabLst>
            </a:pPr>
            <a:r>
              <a:rPr lang="en-US" altLang="ja-JP" sz="2400" dirty="0"/>
              <a:t>Reports Management</a:t>
            </a:r>
          </a:p>
          <a:p>
            <a:pPr lvl="1">
              <a:lnSpc>
                <a:spcPct val="80000"/>
              </a:lnSpc>
              <a:tabLst>
                <a:tab pos="2505075" algn="l"/>
                <a:tab pos="3494088" algn="l"/>
              </a:tabLst>
            </a:pPr>
            <a:endParaRPr lang="en-US" altLang="ja-JP" sz="2000" dirty="0"/>
          </a:p>
        </p:txBody>
      </p:sp>
    </p:spTree>
    <p:extLst>
      <p:ext uri="{BB962C8B-B14F-4D97-AF65-F5344CB8AC3E}">
        <p14:creationId xmlns:p14="http://schemas.microsoft.com/office/powerpoint/2010/main" val="186180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a:xfrm>
            <a:off x="1485006" y="594694"/>
            <a:ext cx="6173988" cy="6537626"/>
          </a:xfrm>
        </p:spPr>
        <p:txBody>
          <a:bodyPr/>
          <a:lstStyle/>
          <a:p>
            <a:pPr lvl="1" algn="ctr">
              <a:lnSpc>
                <a:spcPct val="80000"/>
              </a:lnSpc>
              <a:tabLst>
                <a:tab pos="2505075" algn="l"/>
                <a:tab pos="3494088" algn="l"/>
              </a:tabLst>
            </a:pPr>
            <a:r>
              <a:rPr lang="en-US" altLang="ja-JP" sz="2800" b="1" dirty="0"/>
              <a:t>Price Management</a:t>
            </a:r>
          </a:p>
          <a:p>
            <a:pPr lvl="1">
              <a:lnSpc>
                <a:spcPct val="200000"/>
              </a:lnSpc>
              <a:tabLst>
                <a:tab pos="2505075" algn="l"/>
                <a:tab pos="3494088" algn="l"/>
              </a:tabLst>
            </a:pPr>
            <a:r>
              <a:rPr lang="en-US" sz="2000" b="0" i="0" dirty="0">
                <a:effectLst/>
                <a:latin typeface="Söhne"/>
              </a:rPr>
              <a:t>The Price Master typically includes the pricing information for each item, such as its cost, selling price, markup percentage, and other relevant pricing details.</a:t>
            </a:r>
          </a:p>
          <a:p>
            <a:pPr lvl="1">
              <a:lnSpc>
                <a:spcPct val="200000"/>
              </a:lnSpc>
              <a:tabLst>
                <a:tab pos="2505075" algn="l"/>
                <a:tab pos="3494088" algn="l"/>
              </a:tabLst>
            </a:pPr>
            <a:endParaRPr lang="en-US" altLang="ja-JP" sz="2000" dirty="0">
              <a:latin typeface="Söhne"/>
            </a:endParaRPr>
          </a:p>
          <a:p>
            <a:pPr lvl="1">
              <a:lnSpc>
                <a:spcPct val="200000"/>
              </a:lnSpc>
              <a:tabLst>
                <a:tab pos="2505075" algn="l"/>
                <a:tab pos="3494088" algn="l"/>
              </a:tabLst>
            </a:pPr>
            <a:r>
              <a:rPr lang="en-US" altLang="ja-JP" sz="2000" dirty="0"/>
              <a:t>Cost price is managed at each inventory organization.</a:t>
            </a:r>
          </a:p>
          <a:p>
            <a:pPr lvl="1">
              <a:lnSpc>
                <a:spcPct val="200000"/>
              </a:lnSpc>
              <a:tabLst>
                <a:tab pos="2505075" algn="l"/>
                <a:tab pos="3494088" algn="l"/>
              </a:tabLst>
            </a:pPr>
            <a:endParaRPr lang="en-US" altLang="ja-JP" sz="2000" dirty="0"/>
          </a:p>
        </p:txBody>
      </p:sp>
    </p:spTree>
    <p:extLst>
      <p:ext uri="{BB962C8B-B14F-4D97-AF65-F5344CB8AC3E}">
        <p14:creationId xmlns:p14="http://schemas.microsoft.com/office/powerpoint/2010/main" val="2264871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a:xfrm>
            <a:off x="716410" y="1256047"/>
            <a:ext cx="7658994" cy="1395713"/>
          </a:xfrm>
        </p:spPr>
        <p:txBody>
          <a:bodyPr/>
          <a:lstStyle/>
          <a:p>
            <a:pPr lvl="1" algn="ctr">
              <a:lnSpc>
                <a:spcPct val="80000"/>
              </a:lnSpc>
              <a:tabLst>
                <a:tab pos="2505075" algn="l"/>
                <a:tab pos="3494088" algn="l"/>
              </a:tabLst>
            </a:pPr>
            <a:r>
              <a:rPr lang="en-US" sz="3600" b="0" i="0" dirty="0">
                <a:effectLst/>
                <a:latin typeface="Söhne"/>
              </a:rPr>
              <a:t>The Four types of pricing</a:t>
            </a:r>
            <a:endParaRPr lang="en-US" altLang="ja-JP" sz="2000" b="1" dirty="0"/>
          </a:p>
        </p:txBody>
      </p:sp>
      <p:graphicFrame>
        <p:nvGraphicFramePr>
          <p:cNvPr id="2" name="Group 520">
            <a:extLst>
              <a:ext uri="{FF2B5EF4-FFF2-40B4-BE49-F238E27FC236}">
                <a16:creationId xmlns:a16="http://schemas.microsoft.com/office/drawing/2014/main" id="{BF5DC960-768C-088C-EB57-31A01641E9EB}"/>
              </a:ext>
            </a:extLst>
          </p:cNvPr>
          <p:cNvGraphicFramePr>
            <a:graphicFrameLocks/>
          </p:cNvGraphicFramePr>
          <p:nvPr>
            <p:extLst>
              <p:ext uri="{D42A27DB-BD31-4B8C-83A1-F6EECF244321}">
                <p14:modId xmlns:p14="http://schemas.microsoft.com/office/powerpoint/2010/main" val="3071640767"/>
              </p:ext>
            </p:extLst>
          </p:nvPr>
        </p:nvGraphicFramePr>
        <p:xfrm>
          <a:off x="716410" y="2805905"/>
          <a:ext cx="7685087" cy="1246189"/>
        </p:xfrm>
        <a:graphic>
          <a:graphicData uri="http://schemas.openxmlformats.org/drawingml/2006/table">
            <a:tbl>
              <a:tblPr/>
              <a:tblGrid>
                <a:gridCol w="1673225">
                  <a:extLst>
                    <a:ext uri="{9D8B030D-6E8A-4147-A177-3AD203B41FA5}">
                      <a16:colId xmlns:a16="http://schemas.microsoft.com/office/drawing/2014/main" val="3833658237"/>
                    </a:ext>
                  </a:extLst>
                </a:gridCol>
                <a:gridCol w="827087">
                  <a:extLst>
                    <a:ext uri="{9D8B030D-6E8A-4147-A177-3AD203B41FA5}">
                      <a16:colId xmlns:a16="http://schemas.microsoft.com/office/drawing/2014/main" val="1789783206"/>
                    </a:ext>
                  </a:extLst>
                </a:gridCol>
                <a:gridCol w="3657600">
                  <a:extLst>
                    <a:ext uri="{9D8B030D-6E8A-4147-A177-3AD203B41FA5}">
                      <a16:colId xmlns:a16="http://schemas.microsoft.com/office/drawing/2014/main" val="1487448134"/>
                    </a:ext>
                  </a:extLst>
                </a:gridCol>
                <a:gridCol w="795338">
                  <a:extLst>
                    <a:ext uri="{9D8B030D-6E8A-4147-A177-3AD203B41FA5}">
                      <a16:colId xmlns:a16="http://schemas.microsoft.com/office/drawing/2014/main" val="367355065"/>
                    </a:ext>
                  </a:extLst>
                </a:gridCol>
                <a:gridCol w="731837">
                  <a:extLst>
                    <a:ext uri="{9D8B030D-6E8A-4147-A177-3AD203B41FA5}">
                      <a16:colId xmlns:a16="http://schemas.microsoft.com/office/drawing/2014/main" val="2959515521"/>
                    </a:ext>
                  </a:extLst>
                </a:gridCol>
              </a:tblGrid>
              <a:tr h="415925">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Price Type</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CCCC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Short name</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CCCC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Purpose of Use</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CCCC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Frequency of Update</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CCCCFF"/>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Method of Update</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3955700146"/>
                  </a:ext>
                </a:extLst>
              </a:tr>
              <a:tr h="207963">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Moving Average Cost</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MAC</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Material Inventory Valuation</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Every day</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Auto</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51275502"/>
                  </a:ext>
                </a:extLst>
              </a:tr>
              <a:tr h="206375">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Turn Out Value</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TOV</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Finish Goods Inventory Valuation and Production Output</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Quarterly</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Manual</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53870506"/>
                  </a:ext>
                </a:extLst>
              </a:tr>
              <a:tr h="207963">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In-House Price</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IN-HOUSE</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Semi-Finish Goods Inventory Valuation</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Quarterly</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Manual</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384974"/>
                  </a:ext>
                </a:extLst>
              </a:tr>
              <a:tr h="207963">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Estimated Material Price</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EMP</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Budget and Actual Material Price Comparison</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rPr>
                        <a:t>Quarterly</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lgn="l">
                        <a:spcBef>
                          <a:spcPct val="0"/>
                        </a:spcBef>
                        <a:spcAft>
                          <a:spcPct val="25000"/>
                        </a:spcAft>
                        <a:buClr>
                          <a:schemeClr val="tx1"/>
                        </a:buClr>
                        <a:defRPr kumimoji="1">
                          <a:solidFill>
                            <a:schemeClr val="tx1"/>
                          </a:solidFill>
                          <a:latin typeface="Arial" panose="020B0604020202020204" pitchFamily="34" charset="0"/>
                          <a:ea typeface="ＭＳ Ｐゴシック" panose="020B0600070205080204" pitchFamily="50" charset="-128"/>
                        </a:defRPr>
                      </a:lvl1pPr>
                      <a:lvl2pPr marL="355600" algn="l">
                        <a:spcBef>
                          <a:spcPct val="0"/>
                        </a:spcBef>
                        <a:spcAft>
                          <a:spcPct val="25000"/>
                        </a:spcAft>
                        <a:buClr>
                          <a:srgbClr val="006699"/>
                        </a:buClr>
                        <a:buSzPct val="80000"/>
                        <a:defRPr kumimoji="1" sz="1600">
                          <a:solidFill>
                            <a:schemeClr val="tx1"/>
                          </a:solidFill>
                          <a:latin typeface="Arial" panose="020B0604020202020204" pitchFamily="34" charset="0"/>
                          <a:ea typeface="ＭＳ Ｐゴシック" panose="020B0600070205080204" pitchFamily="50" charset="-128"/>
                        </a:defRPr>
                      </a:lvl2pPr>
                      <a:lvl3pPr marL="711200" algn="l">
                        <a:spcBef>
                          <a:spcPct val="0"/>
                        </a:spcBef>
                        <a:spcAft>
                          <a:spcPct val="25000"/>
                        </a:spcAft>
                        <a:buClr>
                          <a:srgbClr val="333333"/>
                        </a:buClr>
                        <a:buSzPct val="80000"/>
                        <a:defRPr kumimoji="1" sz="1400">
                          <a:solidFill>
                            <a:schemeClr val="tx1"/>
                          </a:solidFill>
                          <a:latin typeface="Arial" panose="020B0604020202020204" pitchFamily="34" charset="0"/>
                          <a:ea typeface="ＭＳ Ｐゴシック" panose="020B0600070205080204" pitchFamily="50" charset="-128"/>
                        </a:defRPr>
                      </a:lvl3pPr>
                      <a:lvl4pPr marL="1052513" algn="l">
                        <a:spcBef>
                          <a:spcPct val="0"/>
                        </a:spcBef>
                        <a:spcAft>
                          <a:spcPct val="25000"/>
                        </a:spcAft>
                        <a:buClr>
                          <a:schemeClr val="tx1"/>
                        </a:buClr>
                        <a:buSzPct val="80000"/>
                        <a:defRPr kumimoji="1" sz="1200">
                          <a:solidFill>
                            <a:schemeClr val="tx1"/>
                          </a:solidFill>
                          <a:latin typeface="Arial" panose="020B0604020202020204" pitchFamily="34" charset="0"/>
                          <a:ea typeface="ＭＳ Ｐゴシック" panose="020B0600070205080204" pitchFamily="50" charset="-128"/>
                        </a:defRPr>
                      </a:lvl4pPr>
                      <a:lvl5pPr marL="2360613" algn="l">
                        <a:spcBef>
                          <a:spcPct val="0"/>
                        </a:spcBef>
                        <a:spcAft>
                          <a:spcPct val="25000"/>
                        </a:spcAft>
                        <a:buClr>
                          <a:srgbClr val="006699"/>
                        </a:buClr>
                        <a:buSzPct val="80000"/>
                        <a:defRPr kumimoji="1" sz="1000">
                          <a:solidFill>
                            <a:schemeClr val="tx1"/>
                          </a:solidFill>
                          <a:latin typeface="Arial" panose="020B0604020202020204" pitchFamily="34" charset="0"/>
                          <a:ea typeface="ＭＳ Ｐゴシック" panose="020B0600070205080204" pitchFamily="50" charset="-128"/>
                        </a:defRPr>
                      </a:lvl5pPr>
                      <a:lvl6pPr marL="28178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6pPr>
                      <a:lvl7pPr marL="32750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7pPr>
                      <a:lvl8pPr marL="37322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8pPr>
                      <a:lvl9pPr marL="4189413" fontAlgn="base">
                        <a:spcBef>
                          <a:spcPct val="0"/>
                        </a:spcBef>
                        <a:spcAft>
                          <a:spcPct val="25000"/>
                        </a:spcAft>
                        <a:buClr>
                          <a:srgbClr val="006699"/>
                        </a:buClr>
                        <a:buSzPct val="80000"/>
                        <a:buFont typeface="Wingdings" panose="05000000000000000000" pitchFamily="2" charset="2"/>
                        <a:defRPr kumimoji="1" sz="1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25000"/>
                        </a:spcAft>
                        <a:buClr>
                          <a:schemeClr val="tx1"/>
                        </a:buClr>
                        <a:buSzTx/>
                        <a:buFont typeface="Wingdings" panose="05000000000000000000" pitchFamily="2" charset="2"/>
                        <a:buNone/>
                        <a:tabLst/>
                      </a:pPr>
                      <a:r>
                        <a:rPr kumimoji="1" lang="en-US" altLang="ja-JP" sz="11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Manual</a:t>
                      </a:r>
                    </a:p>
                  </a:txBody>
                  <a:tcPr marL="36000" marR="0" marT="0" marB="0" anchor="ctr" horzOverflow="overflow">
                    <a:lnL w="9525" cap="flat" cmpd="sng" algn="ctr">
                      <a:solidFill>
                        <a:schemeClr val="accent2"/>
                      </a:solidFill>
                      <a:prstDash val="solid"/>
                      <a:round/>
                      <a:headEnd type="none" w="med" len="med"/>
                      <a:tailEnd type="none" w="med" len="med"/>
                    </a:lnL>
                    <a:lnR w="9525" cap="flat" cmpd="sng" algn="ctr">
                      <a:solidFill>
                        <a:schemeClr val="accent2"/>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92667176"/>
                  </a:ext>
                </a:extLst>
              </a:tr>
            </a:tbl>
          </a:graphicData>
        </a:graphic>
      </p:graphicFrame>
    </p:spTree>
    <p:extLst>
      <p:ext uri="{BB962C8B-B14F-4D97-AF65-F5344CB8AC3E}">
        <p14:creationId xmlns:p14="http://schemas.microsoft.com/office/powerpoint/2010/main" val="248747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a:xfrm>
            <a:off x="1485006" y="836194"/>
            <a:ext cx="6173988" cy="8503748"/>
          </a:xfrm>
        </p:spPr>
        <p:txBody>
          <a:bodyPr/>
          <a:lstStyle/>
          <a:p>
            <a:pPr lvl="1" algn="ctr">
              <a:lnSpc>
                <a:spcPct val="80000"/>
              </a:lnSpc>
              <a:tabLst>
                <a:tab pos="2505075" algn="l"/>
                <a:tab pos="3494088" algn="l"/>
              </a:tabLst>
            </a:pPr>
            <a:r>
              <a:rPr lang="en-US" altLang="ja-JP" sz="2800" b="1" dirty="0"/>
              <a:t>Transaction Management</a:t>
            </a:r>
          </a:p>
          <a:p>
            <a:pPr lvl="1">
              <a:lnSpc>
                <a:spcPct val="200000"/>
              </a:lnSpc>
              <a:tabLst>
                <a:tab pos="2505075" algn="l"/>
                <a:tab pos="3494088" algn="l"/>
              </a:tabLst>
            </a:pPr>
            <a:r>
              <a:rPr lang="en-US" altLang="ja-JP" sz="2000" dirty="0"/>
              <a:t>Every day, we get inventory data from Inventory Management. We calculate transaction amounts for each entry. We can also make adjustments. We track inventory for each part separately. If prices change, we update the balance.</a:t>
            </a:r>
          </a:p>
          <a:p>
            <a:pPr lvl="1">
              <a:lnSpc>
                <a:spcPct val="200000"/>
              </a:lnSpc>
              <a:tabLst>
                <a:tab pos="2505075" algn="l"/>
                <a:tab pos="3494088" algn="l"/>
              </a:tabLst>
            </a:pPr>
            <a:endParaRPr lang="en-US" altLang="ja-JP" sz="2000" dirty="0"/>
          </a:p>
          <a:p>
            <a:pPr lvl="1">
              <a:lnSpc>
                <a:spcPct val="200000"/>
              </a:lnSpc>
              <a:tabLst>
                <a:tab pos="2505075" algn="l"/>
                <a:tab pos="3494088" algn="l"/>
              </a:tabLst>
            </a:pPr>
            <a:endParaRPr lang="en-US" altLang="ja-JP" sz="2000" dirty="0"/>
          </a:p>
          <a:p>
            <a:pPr lvl="1">
              <a:lnSpc>
                <a:spcPct val="200000"/>
              </a:lnSpc>
              <a:tabLst>
                <a:tab pos="2505075" algn="l"/>
                <a:tab pos="3494088" algn="l"/>
              </a:tabLst>
            </a:pPr>
            <a:endParaRPr lang="en-US" altLang="ja-JP" sz="2000" dirty="0"/>
          </a:p>
          <a:p>
            <a:pPr lvl="1">
              <a:lnSpc>
                <a:spcPct val="200000"/>
              </a:lnSpc>
              <a:tabLst>
                <a:tab pos="2505075" algn="l"/>
                <a:tab pos="3494088" algn="l"/>
              </a:tabLst>
            </a:pPr>
            <a:endParaRPr lang="en-US" altLang="ja-JP" sz="2000" dirty="0"/>
          </a:p>
          <a:p>
            <a:pPr lvl="1">
              <a:lnSpc>
                <a:spcPct val="200000"/>
              </a:lnSpc>
              <a:tabLst>
                <a:tab pos="2505075" algn="l"/>
                <a:tab pos="3494088" algn="l"/>
              </a:tabLst>
            </a:pPr>
            <a:endParaRPr lang="en-US" altLang="ja-JP" sz="2000" dirty="0"/>
          </a:p>
          <a:p>
            <a:pPr lvl="1">
              <a:lnSpc>
                <a:spcPct val="200000"/>
              </a:lnSpc>
              <a:tabLst>
                <a:tab pos="2505075" algn="l"/>
                <a:tab pos="3494088" algn="l"/>
              </a:tabLst>
            </a:pPr>
            <a:endParaRPr lang="en-US" altLang="ja-JP" sz="2000" dirty="0"/>
          </a:p>
        </p:txBody>
      </p:sp>
    </p:spTree>
    <p:extLst>
      <p:ext uri="{BB962C8B-B14F-4D97-AF65-F5344CB8AC3E}">
        <p14:creationId xmlns:p14="http://schemas.microsoft.com/office/powerpoint/2010/main" val="4097526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a:xfrm>
            <a:off x="1485006" y="599336"/>
            <a:ext cx="6173988" cy="8074400"/>
          </a:xfrm>
        </p:spPr>
        <p:txBody>
          <a:bodyPr/>
          <a:lstStyle/>
          <a:p>
            <a:pPr lvl="1" algn="ctr">
              <a:lnSpc>
                <a:spcPct val="150000"/>
              </a:lnSpc>
              <a:tabLst>
                <a:tab pos="2505075" algn="l"/>
                <a:tab pos="3494088" algn="l"/>
              </a:tabLst>
            </a:pPr>
            <a:r>
              <a:rPr lang="en-US" altLang="ja-JP" sz="2800" b="1" dirty="0"/>
              <a:t>Reports Management</a:t>
            </a:r>
          </a:p>
          <a:p>
            <a:pPr lvl="1">
              <a:lnSpc>
                <a:spcPct val="200000"/>
              </a:lnSpc>
              <a:tabLst>
                <a:tab pos="2505075" algn="l"/>
                <a:tab pos="3494088" algn="l"/>
              </a:tabLst>
            </a:pPr>
            <a:r>
              <a:rPr lang="en-US" sz="2000" b="0" i="0" dirty="0">
                <a:effectLst/>
                <a:latin typeface="Söhne"/>
              </a:rPr>
              <a:t>We have around 10 types of reports. These reports are updated daily with the latest transactions and cost prices. Amounts are shown in the functional currency. You can access both current and past data through an inquiry screen. Reports can be downloaded as CSV or PDF files. You can also set how long historical data is kept in the system.</a:t>
            </a:r>
            <a:endParaRPr lang="en-US" altLang="ja-JP" sz="2000" dirty="0"/>
          </a:p>
          <a:p>
            <a:pPr lvl="1">
              <a:lnSpc>
                <a:spcPct val="150000"/>
              </a:lnSpc>
              <a:tabLst>
                <a:tab pos="2505075" algn="l"/>
                <a:tab pos="3494088" algn="l"/>
              </a:tabLst>
            </a:pPr>
            <a:endParaRPr lang="en-US" altLang="ja-JP" sz="2000" dirty="0"/>
          </a:p>
          <a:p>
            <a:pPr lvl="1">
              <a:lnSpc>
                <a:spcPct val="150000"/>
              </a:lnSpc>
              <a:tabLst>
                <a:tab pos="2505075" algn="l"/>
                <a:tab pos="3494088" algn="l"/>
              </a:tabLst>
            </a:pPr>
            <a:endParaRPr lang="en-US" altLang="ja-JP" sz="2000" dirty="0"/>
          </a:p>
          <a:p>
            <a:pPr lvl="1">
              <a:lnSpc>
                <a:spcPct val="150000"/>
              </a:lnSpc>
              <a:tabLst>
                <a:tab pos="2505075" algn="l"/>
                <a:tab pos="3494088" algn="l"/>
              </a:tabLst>
            </a:pPr>
            <a:endParaRPr lang="en-US" altLang="ja-JP" sz="2000" dirty="0"/>
          </a:p>
          <a:p>
            <a:pPr lvl="1">
              <a:lnSpc>
                <a:spcPct val="150000"/>
              </a:lnSpc>
              <a:tabLst>
                <a:tab pos="2505075" algn="l"/>
                <a:tab pos="3494088" algn="l"/>
              </a:tabLst>
            </a:pPr>
            <a:endParaRPr lang="en-US" altLang="ja-JP" sz="2000" dirty="0"/>
          </a:p>
        </p:txBody>
      </p:sp>
    </p:spTree>
    <p:extLst>
      <p:ext uri="{BB962C8B-B14F-4D97-AF65-F5344CB8AC3E}">
        <p14:creationId xmlns:p14="http://schemas.microsoft.com/office/powerpoint/2010/main" val="358942938"/>
      </p:ext>
    </p:extLst>
  </p:cSld>
  <p:clrMapOvr>
    <a:masterClrMapping/>
  </p:clrMapOvr>
</p:sld>
</file>

<file path=ppt/theme/theme1.xml><?xml version="1.0" encoding="utf-8"?>
<a:theme xmlns:a="http://schemas.openxmlformats.org/drawingml/2006/main" name="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Segoe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80824_PPT_Template_4x3_EN.pptx" id="{A5931476-291D-4099-8816-DD0D01C4A52A}" vid="{5E94C5B7-7AF5-4E08-BDAD-7C26A55E1D2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180924_PPT_Template_4x3_EN</Template>
  <TotalTime>0</TotalTime>
  <Words>2278</Words>
  <Application>Microsoft Office PowerPoint</Application>
  <PresentationFormat>On-screen Show (4:3)</PresentationFormat>
  <Paragraphs>700</Paragraphs>
  <Slides>22</Slides>
  <Notes>13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ＭＳ Ｐゴシック</vt:lpstr>
      <vt:lpstr>Arial</vt:lpstr>
      <vt:lpstr>Calibri</vt:lpstr>
      <vt:lpstr>Roboto</vt:lpstr>
      <vt:lpstr>Segoe UI</vt:lpstr>
      <vt:lpstr>Söhne</vt:lpstr>
      <vt:lpstr>Wingdings</vt:lpstr>
      <vt:lpstr>テーマ1</vt:lpstr>
      <vt:lpstr>Oracle Financials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System Overview</vt:lpstr>
      <vt:lpstr>System Overview</vt:lpstr>
      <vt:lpstr>Function Overview</vt:lpstr>
      <vt:lpstr> Function Overview</vt:lpstr>
      <vt:lpstr>Function Overview</vt:lpstr>
      <vt:lpstr> Function Overview</vt:lpstr>
      <vt:lpstr> Function Overview</vt:lpstr>
      <vt:lpstr>PowerPoint Presentation</vt:lpstr>
      <vt:lpstr>Function Overview</vt:lpstr>
      <vt:lpstr>Function Overview</vt:lpstr>
      <vt:lpstr> Function Overview</vt:lpstr>
      <vt:lpstr>Function 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2018-08-24T12:43:57Z</dcterms:created>
  <dcterms:modified xsi:type="dcterms:W3CDTF">2023-08-10T00:20:25Z</dcterms:modified>
</cp:coreProperties>
</file>