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6"/>
  </p:notesMasterIdLst>
  <p:handoutMasterIdLst>
    <p:handoutMasterId r:id="rId7"/>
  </p:handoutMasterIdLst>
  <p:sldIdLst>
    <p:sldId id="961" r:id="rId2"/>
    <p:sldId id="965" r:id="rId3"/>
    <p:sldId id="963" r:id="rId4"/>
    <p:sldId id="959" r:id="rId5"/>
  </p:sldIdLst>
  <p:sldSz cx="12198350" cy="7315200"/>
  <p:notesSz cx="6799263" cy="9929813"/>
  <p:defaultTextStyle>
    <a:defPPr>
      <a:defRPr lang="ja-JP"/>
    </a:defPPr>
    <a:lvl1pPr marL="0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00282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00564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00846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01128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001411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601693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201975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802258" algn="l" defTabSz="1200564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000099"/>
    <a:srgbClr val="008000"/>
    <a:srgbClr val="644080"/>
    <a:srgbClr val="916E0F"/>
    <a:srgbClr val="505054"/>
    <a:srgbClr val="265C80"/>
    <a:srgbClr val="007580"/>
    <a:srgbClr val="B94B00"/>
    <a:srgbClr val="AF8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424" autoAdjust="0"/>
  </p:normalViewPr>
  <p:slideViewPr>
    <p:cSldViewPr snapToGrid="0">
      <p:cViewPr>
        <p:scale>
          <a:sx n="125" d="100"/>
          <a:sy n="125" d="100"/>
        </p:scale>
        <p:origin x="-72" y="-72"/>
      </p:cViewPr>
      <p:guideLst>
        <p:guide orient="horz" pos="2304"/>
        <p:guide pos="3842"/>
      </p:guideLst>
    </p:cSldViewPr>
  </p:slideViewPr>
  <p:outlineViewPr>
    <p:cViewPr>
      <p:scale>
        <a:sx n="33" d="100"/>
        <a:sy n="33" d="100"/>
      </p:scale>
      <p:origin x="0" y="-184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300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06425" y="1241425"/>
            <a:ext cx="55864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600282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00564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00846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01128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001411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3601693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4201975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4802258" algn="l" defTabSz="1200564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06425" y="1241425"/>
            <a:ext cx="55864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747" y="2789511"/>
            <a:ext cx="7287659" cy="389949"/>
          </a:xfrm>
          <a:prstGeom prst="rect">
            <a:avLst/>
          </a:prstGeom>
        </p:spPr>
        <p:txBody>
          <a:bodyPr vert="horz" wrap="square" lIns="0" tIns="0" rIns="141826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32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 smtClean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742" y="3225600"/>
            <a:ext cx="7287658" cy="57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47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3996" lvl="0" indent="0" defTabSz="1200564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5159580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35264"/>
            <a:ext cx="7048795" cy="1564324"/>
          </a:xfrm>
          <a:prstGeom prst="rect">
            <a:avLst/>
          </a:prstGeom>
        </p:spPr>
        <p:txBody>
          <a:bodyPr wrap="square" lIns="614578" tIns="0" rIns="0" bIns="1229155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1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 sz="21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12" y="173857"/>
            <a:ext cx="3359642" cy="9210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8980" y="0"/>
            <a:ext cx="4029370" cy="73152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624747" y="3203990"/>
            <a:ext cx="7321546" cy="57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47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3996" lvl="0" indent="0" defTabSz="1200564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5159580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12" y="173857"/>
            <a:ext cx="3359642" cy="9210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8145349" y="-4300"/>
            <a:ext cx="4053001" cy="7319500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624747" y="3123649"/>
            <a:ext cx="10948866" cy="739185"/>
          </a:xfrm>
          <a:prstGeom prst="rect">
            <a:avLst/>
          </a:prstGeom>
        </p:spPr>
        <p:txBody>
          <a:bodyPr lIns="120079" tIns="60040" rIns="120079" bIns="6004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47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3996" lvl="0" defTabSz="1200564">
              <a:tabLst>
                <a:tab pos="2115477" algn="l"/>
              </a:tabLst>
            </a:pPr>
            <a:r>
              <a:rPr lang="en-US" altLang="ja-JP" dirty="0" smtClean="0"/>
              <a:t>Format for master text</a:t>
            </a:r>
            <a:endParaRPr kumimoji="1" lang="ja-JP" altLang="en-US" dirty="0" smtClean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26"/>
            <a:ext cx="121983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8266" y="892387"/>
            <a:ext cx="11162762" cy="58369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06149" y="0"/>
            <a:ext cx="11164879" cy="662094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105" y="6859695"/>
            <a:ext cx="1286471" cy="4216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Rectangle 61"/>
          <p:cNvSpPr>
            <a:spLocks noChangeArrowheads="1"/>
          </p:cNvSpPr>
          <p:nvPr userDrawn="1"/>
        </p:nvSpPr>
        <p:spPr bwMode="auto">
          <a:xfrm>
            <a:off x="10942051" y="6899041"/>
            <a:ext cx="768749" cy="3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tabLst>
                <a:tab pos="676760" algn="ctr"/>
                <a:tab pos="1020812" algn="l"/>
                <a:tab pos="1296808" algn="l"/>
              </a:tabLst>
            </a:pPr>
            <a:fld id="{D9BD51C3-563A-412E-A53C-0AC65DF1CA53}" type="slidenum">
              <a:rPr lang="ja-JP" altLang="en-US" sz="1700">
                <a:latin typeface="HGP創英角ｺﾞｼｯｸUB" pitchFamily="50" charset="-128"/>
                <a:ea typeface="HGP創英角ｺﾞｼｯｸUB" pitchFamily="50" charset="-128"/>
              </a:rPr>
              <a:pPr algn="r">
                <a:tabLst>
                  <a:tab pos="676760" algn="ctr"/>
                  <a:tab pos="1020812" algn="l"/>
                  <a:tab pos="1296808" algn="l"/>
                </a:tabLst>
              </a:pPr>
              <a:t>‹#›</a:t>
            </a:fld>
            <a:endParaRPr lang="en-US" altLang="ja-JP" sz="1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8308572" y="6961818"/>
            <a:ext cx="19185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ja-JP" sz="1200" dirty="0"/>
              <a:t>© </a:t>
            </a:r>
            <a:r>
              <a:rPr lang="en-US" altLang="ja-JP" sz="1200" dirty="0" smtClean="0"/>
              <a:t>2015 </a:t>
            </a:r>
            <a:r>
              <a:rPr lang="en-US" altLang="ja-JP" sz="1200" dirty="0"/>
              <a:t>Toshiba </a:t>
            </a:r>
            <a:r>
              <a:rPr lang="en-US" altLang="ja-JP" sz="1200" dirty="0" smtClean="0"/>
              <a:t>Corporation</a:t>
            </a:r>
            <a:endParaRPr lang="en-US" altLang="ja-JP" sz="1200" dirty="0"/>
          </a:p>
        </p:txBody>
      </p:sp>
      <p:sp>
        <p:nvSpPr>
          <p:cNvPr id="10" name="フッター プレースホルダ 6"/>
          <p:cNvSpPr txBox="1">
            <a:spLocks/>
          </p:cNvSpPr>
          <p:nvPr userDrawn="1"/>
        </p:nvSpPr>
        <p:spPr bwMode="auto">
          <a:xfrm>
            <a:off x="2352843" y="6908800"/>
            <a:ext cx="2374733" cy="26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86" tIns="54443" rIns="108886" bIns="54443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lang="en-US" altLang="ja-JP" sz="1100" b="1" baseline="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Department</a:t>
            </a:r>
            <a:endParaRPr lang="en-US" altLang="ja-JP" sz="1100" b="1" baseline="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5234631" y="6935144"/>
            <a:ext cx="1210641" cy="3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tabLst>
                <a:tab pos="676760" algn="ctr"/>
                <a:tab pos="1020812" algn="l"/>
                <a:tab pos="1296808" algn="l"/>
              </a:tabLst>
              <a:defRPr/>
            </a:pPr>
            <a:r>
              <a:rPr kumimoji="0" lang="en-US" altLang="ja-JP" sz="11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7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624330" y="471820"/>
            <a:ext cx="3104649" cy="435050"/>
          </a:xfrm>
          <a:prstGeom prst="rect">
            <a:avLst/>
          </a:prstGeom>
        </p:spPr>
        <p:txBody>
          <a:bodyPr lIns="0" tIns="60040" rIns="120079" bIns="60040" anchor="ctr" anchorCtr="0"/>
          <a:lstStyle>
            <a:lvl1pPr>
              <a:lnSpc>
                <a:spcPct val="100000"/>
              </a:lnSpc>
              <a:defRPr sz="26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 smtClean="0"/>
              <a:t>To ABCDE</a:t>
            </a:r>
            <a:endParaRPr kumimoji="1" lang="ja-JP" altLang="en-US" dirty="0" smtClean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330" y="2789511"/>
            <a:ext cx="9883242" cy="389949"/>
          </a:xfrm>
          <a:prstGeom prst="rect">
            <a:avLst/>
          </a:prstGeom>
        </p:spPr>
        <p:txBody>
          <a:bodyPr vert="horz" wrap="none" lIns="0" tIns="0" rIns="141826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32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 smtClean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624325" y="3225600"/>
            <a:ext cx="9883241" cy="57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47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3996" lvl="0" indent="0" defTabSz="1200564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5159580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237" y="0"/>
            <a:ext cx="4066118" cy="73152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6144003"/>
            <a:ext cx="7071956" cy="1421114"/>
          </a:xfrm>
          <a:prstGeom prst="rect">
            <a:avLst/>
          </a:prstGeom>
        </p:spPr>
        <p:txBody>
          <a:bodyPr wrap="square" lIns="614578" tIns="0" rIns="0" bIns="108733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1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 sz="21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12" y="5190669"/>
            <a:ext cx="3359642" cy="921023"/>
          </a:xfrm>
          <a:prstGeom prst="rect">
            <a:avLst/>
          </a:prstGeom>
        </p:spPr>
      </p:pic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70"/>
            <a:ext cx="12198350" cy="791656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8350" cy="790328"/>
          </a:xfrm>
          <a:prstGeom prst="rect">
            <a:avLst/>
          </a:prstGeom>
        </p:spPr>
        <p:txBody>
          <a:bodyPr lIns="614578" tIns="60040" rIns="120079" bIns="60040" anchor="b" anchorCtr="0"/>
          <a:lstStyle>
            <a:lvl1pPr>
              <a:defRPr sz="34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80172"/>
            <a:ext cx="12198350" cy="1046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14578" tIns="236376" rIns="614578" bIns="236376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kumimoji="1" lang="en-US" altLang="ja-JP" dirty="0" smtClean="0"/>
              <a:t>TLGP Internal Audit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325" y="1931058"/>
            <a:ext cx="10949700" cy="499200"/>
          </a:xfrm>
          <a:prstGeom prst="rect">
            <a:avLst/>
          </a:prstGeom>
        </p:spPr>
        <p:txBody>
          <a:bodyPr lIns="0" tIns="60040" rIns="120079" bIns="60040" anchor="t" anchorCtr="0"/>
          <a:lstStyle>
            <a:lvl1pPr marL="225148" indent="-225148">
              <a:lnSpc>
                <a:spcPct val="100000"/>
              </a:lnSpc>
              <a:spcBef>
                <a:spcPts val="0"/>
              </a:spcBef>
              <a:buFontTx/>
              <a:buChar char="-"/>
              <a:defRPr baseline="0"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kumimoji="1" lang="en-US" altLang="ja-JP" dirty="0" smtClean="0"/>
              <a:t>Schedule: Dec 17- 18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Pre-meeting:  ---------</a:t>
            </a:r>
          </a:p>
          <a:p>
            <a:r>
              <a:rPr kumimoji="1" lang="en-US" altLang="ja-JP" dirty="0" smtClean="0"/>
              <a:t>Audit proper: Dec 17</a:t>
            </a:r>
          </a:p>
          <a:p>
            <a:r>
              <a:rPr kumimoji="1" lang="en-US" altLang="ja-JP" dirty="0" smtClean="0"/>
              <a:t>Closing: 	   Dec 18 	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70"/>
            <a:ext cx="12198350" cy="791656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8350" cy="790328"/>
          </a:xfrm>
          <a:prstGeom prst="rect">
            <a:avLst/>
          </a:prstGeom>
        </p:spPr>
        <p:txBody>
          <a:bodyPr lIns="614578" tIns="60040" rIns="120079" bIns="60040" anchor="b" anchorCtr="0"/>
          <a:lstStyle>
            <a:lvl1pPr>
              <a:defRPr sz="34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80172"/>
            <a:ext cx="12198350" cy="1046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14578" tIns="236376" rIns="614578" bIns="236376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kumimoji="1" lang="en-US" altLang="ja-JP" dirty="0" smtClean="0"/>
              <a:t>TIP Internal Audit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325" y="1931058"/>
            <a:ext cx="10949700" cy="499200"/>
          </a:xfrm>
          <a:prstGeom prst="rect">
            <a:avLst/>
          </a:prstGeom>
        </p:spPr>
        <p:txBody>
          <a:bodyPr lIns="0" tIns="60040" rIns="120079" bIns="6004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kumimoji="1" lang="en-US" altLang="ja-JP" dirty="0" smtClean="0"/>
              <a:t>Schedule: Dec 10-14</a:t>
            </a:r>
          </a:p>
          <a:p>
            <a:r>
              <a:rPr kumimoji="1" lang="en-US" altLang="ja-JP" dirty="0" smtClean="0"/>
              <a:t>Japanese Support: Iwahashi san &amp; Katano san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Pre-meeting: Dec 10</a:t>
            </a:r>
          </a:p>
          <a:p>
            <a:r>
              <a:rPr kumimoji="1" lang="en-US" altLang="ja-JP" dirty="0" smtClean="0"/>
              <a:t>Audit proper: Dec 11-12</a:t>
            </a:r>
          </a:p>
          <a:p>
            <a:r>
              <a:rPr kumimoji="1" lang="en-US" altLang="ja-JP" dirty="0" smtClean="0"/>
              <a:t>Closing: Dec 13 AM PM:  Product Classification 			Training; STMA judgment logic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Meeting with STMO: Dec 14, 10:00am</a:t>
            </a:r>
          </a:p>
          <a:p>
            <a:r>
              <a:rPr kumimoji="1" lang="en-US" altLang="ja-JP" dirty="0" smtClean="0"/>
              <a:t>PM: Discussion about STMO’s reply</a:t>
            </a:r>
          </a:p>
          <a:p>
            <a:r>
              <a:rPr kumimoji="1" lang="en-US" altLang="ja-JP" dirty="0" smtClean="0"/>
              <a:t>       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11316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70"/>
            <a:ext cx="12198350" cy="791656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8350" cy="790328"/>
          </a:xfrm>
          <a:prstGeom prst="rect">
            <a:avLst/>
          </a:prstGeom>
        </p:spPr>
        <p:txBody>
          <a:bodyPr lIns="614578" tIns="60040" rIns="120079" bIns="60040" anchor="b" anchorCtr="0"/>
          <a:lstStyle>
            <a:lvl1pPr>
              <a:defRPr sz="34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791059"/>
            <a:ext cx="12198350" cy="1046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14578" tIns="236376" rIns="614578" bIns="236376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 smtClean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325" y="1150890"/>
            <a:ext cx="10949700" cy="499200"/>
          </a:xfrm>
          <a:prstGeom prst="rect">
            <a:avLst/>
          </a:prstGeom>
        </p:spPr>
        <p:txBody>
          <a:bodyPr lIns="0" tIns="60040" rIns="120079" bIns="60040" anchor="t" anchorCtr="0"/>
          <a:lstStyle>
            <a:lvl1pPr marL="225148" indent="-225148">
              <a:lnSpc>
                <a:spcPct val="100000"/>
              </a:lnSpc>
              <a:spcBef>
                <a:spcPts val="0"/>
              </a:spcBef>
              <a:buFontTx/>
              <a:buChar char="-"/>
              <a:defRPr baseline="0">
                <a:latin typeface="+mn-lt"/>
                <a:ea typeface="Toshiba Sans CN Regular" panose="020B0500000000000000" pitchFamily="34" charset="-128"/>
                <a:sym typeface="Wingdings" panose="05000000000000000000" pitchFamily="2" charset="2"/>
              </a:defRPr>
            </a:lvl1pPr>
          </a:lstStyle>
          <a:p>
            <a:r>
              <a:rPr lang="en-US" altLang="ja-JP" dirty="0" smtClean="0"/>
              <a:t>Pre- Audit Activities</a:t>
            </a:r>
          </a:p>
          <a:p>
            <a:r>
              <a:rPr kumimoji="1" lang="en-US" altLang="ja-JP" dirty="0" smtClean="0"/>
              <a:t>Auditor’s Training (including TLGP, MPP, EPP, SSD, FRC, HDC, MPE, EPE, MPD, PCD) – Nov 22</a:t>
            </a:r>
          </a:p>
          <a:p>
            <a:r>
              <a:rPr kumimoji="1" lang="en-US" altLang="ja-JP" dirty="0" smtClean="0"/>
              <a:t>Paper- based report start/submission – Nov 5- 16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Submission -&gt; Consolidate by SPD  Pre-check by Auditor  Consolidate by SPD again  Return if unclear  Re-check by each department  Consolidate again by SPD  Audit Proper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70"/>
            <a:ext cx="12198350" cy="791656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8350" cy="790328"/>
          </a:xfrm>
          <a:prstGeom prst="rect">
            <a:avLst/>
          </a:prstGeom>
        </p:spPr>
        <p:txBody>
          <a:bodyPr lIns="614578" tIns="60040" rIns="120079" bIns="6004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4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325" y="1150890"/>
            <a:ext cx="10949700" cy="499200"/>
          </a:xfrm>
          <a:prstGeom prst="rect">
            <a:avLst/>
          </a:prstGeom>
        </p:spPr>
        <p:txBody>
          <a:bodyPr lIns="0" tIns="60040" rIns="120079" bIns="60040" anchor="t" anchorCtr="0"/>
          <a:lstStyle>
            <a:lvl1pPr>
              <a:lnSpc>
                <a:spcPct val="100000"/>
              </a:lnSpc>
              <a:spcBef>
                <a:spcPts val="0"/>
              </a:spcBef>
              <a:defRPr baseline="0"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kumimoji="1" lang="en-US" altLang="ja-JP" dirty="0" smtClean="0"/>
              <a:t>Site- Audit:</a:t>
            </a:r>
          </a:p>
          <a:p>
            <a:r>
              <a:rPr kumimoji="1" lang="en-US" altLang="ja-JP" dirty="0" smtClean="0"/>
              <a:t>MPP, HDC, MPE  </a:t>
            </a:r>
          </a:p>
          <a:p>
            <a:r>
              <a:rPr kumimoji="1" lang="en-US" altLang="ja-JP" dirty="0" smtClean="0"/>
              <a:t>EPP, EPE</a:t>
            </a:r>
          </a:p>
          <a:p>
            <a:r>
              <a:rPr kumimoji="1" lang="en-US" altLang="ja-JP" dirty="0" smtClean="0"/>
              <a:t>SSD</a:t>
            </a:r>
          </a:p>
          <a:p>
            <a:r>
              <a:rPr kumimoji="1" lang="en-US" altLang="ja-JP" dirty="0" smtClean="0"/>
              <a:t>FRC</a:t>
            </a:r>
          </a:p>
          <a:p>
            <a:r>
              <a:rPr kumimoji="1" lang="en-US" altLang="ja-JP" dirty="0" smtClean="0"/>
              <a:t>TLGP- </a:t>
            </a:r>
            <a:r>
              <a:rPr kumimoji="1" lang="en-US" altLang="ja-JP" dirty="0" err="1" smtClean="0"/>
              <a:t>Impex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Paper based Audit</a:t>
            </a:r>
          </a:p>
          <a:p>
            <a:r>
              <a:rPr kumimoji="1" lang="en-US" altLang="ja-JP" dirty="0" smtClean="0"/>
              <a:t>Other departments not mentioned in site-audit. However, Auditors may also asked for sample documents.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1343" y="6830553"/>
            <a:ext cx="1042402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ISD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70"/>
            <a:ext cx="12198350" cy="791656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8350" cy="790328"/>
          </a:xfrm>
          <a:prstGeom prst="rect">
            <a:avLst/>
          </a:prstGeom>
        </p:spPr>
        <p:txBody>
          <a:bodyPr lIns="614578" tIns="60040" rIns="120079" bIns="6004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4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325" y="1150890"/>
            <a:ext cx="10949700" cy="499200"/>
          </a:xfrm>
          <a:prstGeom prst="rect">
            <a:avLst/>
          </a:prstGeom>
        </p:spPr>
        <p:txBody>
          <a:bodyPr lIns="0" tIns="60040" rIns="120079" bIns="60040" anchor="t" anchorCtr="0"/>
          <a:lstStyle>
            <a:lvl1pPr>
              <a:lnSpc>
                <a:spcPct val="100000"/>
              </a:lnSpc>
              <a:spcBef>
                <a:spcPts val="0"/>
              </a:spcBef>
              <a:defRPr baseline="0"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kumimoji="1" lang="en-US" altLang="ja-JP" dirty="0" smtClean="0"/>
              <a:t>External Audit: March 4-8, 2019</a:t>
            </a:r>
          </a:p>
          <a:p>
            <a:r>
              <a:rPr kumimoji="1" lang="en-US" altLang="ja-JP" dirty="0" smtClean="0"/>
              <a:t>Auditors: Shinohara san + 1 person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Mar 4 – Pre- audit</a:t>
            </a:r>
          </a:p>
          <a:p>
            <a:r>
              <a:rPr kumimoji="1" lang="en-US" altLang="ja-JP" dirty="0" smtClean="0"/>
              <a:t>Mar 5 – Audit Proper</a:t>
            </a:r>
          </a:p>
          <a:p>
            <a:r>
              <a:rPr kumimoji="1" lang="en-US" altLang="ja-JP" dirty="0" smtClean="0"/>
              <a:t>Mar 6 – Closing Meeting</a:t>
            </a:r>
          </a:p>
          <a:p>
            <a:r>
              <a:rPr kumimoji="1" lang="en-US" altLang="ja-JP" dirty="0" smtClean="0"/>
              <a:t>Mar 7- 8 TLGP Audit by TIP with TDSC- Export Control Division 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74170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37" y="389467"/>
            <a:ext cx="10521077" cy="1413934"/>
          </a:xfrm>
          <a:prstGeom prst="rect">
            <a:avLst/>
          </a:prstGeom>
        </p:spPr>
        <p:txBody>
          <a:bodyPr lIns="120079" tIns="60040" rIns="120079" bIns="600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11383009" y="6859629"/>
            <a:ext cx="41719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7679312" y="6975720"/>
            <a:ext cx="37734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00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</a:t>
            </a:r>
            <a:r>
              <a:rPr kumimoji="0" lang="en-US" altLang="ja-JP" sz="1100" kern="1200" dirty="0" smtClean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2018 Toshiba Electronic Devices and Storage Corporation </a:t>
            </a:r>
            <a:endParaRPr kumimoji="0" lang="ja-JP" altLang="ja-JP" sz="1100" kern="1200" dirty="0" smtClean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11338" y="6830553"/>
            <a:ext cx="2420985" cy="367474"/>
          </a:xfrm>
          <a:prstGeom prst="rect">
            <a:avLst/>
          </a:prstGeom>
          <a:noFill/>
        </p:spPr>
        <p:txBody>
          <a:bodyPr wrap="none" lIns="120079" tIns="60040" rIns="120079" bIns="60040" rtlCol="0">
            <a:spAutoFit/>
          </a:bodyPr>
          <a:lstStyle/>
          <a:p>
            <a:r>
              <a:rPr lang="en-US" sz="1600" b="0" dirty="0" smtClean="0"/>
              <a:t>TIP –</a:t>
            </a:r>
            <a:r>
              <a:rPr lang="en-US" sz="1600" b="0" baseline="0" dirty="0" smtClean="0"/>
              <a:t> Department Name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7" r:id="rId3"/>
    <p:sldLayoutId id="2147483851" r:id="rId4"/>
    <p:sldLayoutId id="2147483838" r:id="rId5"/>
    <p:sldLayoutId id="2147483835" r:id="rId6"/>
    <p:sldLayoutId id="2147483853" r:id="rId7"/>
    <p:sldLayoutId id="2147483852" r:id="rId8"/>
    <p:sldLayoutId id="2147483850" r:id="rId9"/>
    <p:sldLayoutId id="2147483845" r:id="rId10"/>
    <p:sldLayoutId id="2147483844" r:id="rId11"/>
    <p:sldLayoutId id="2147483854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0593" rtl="0" eaLnBrk="1" latinLnBrk="0" hangingPunct="1">
        <a:lnSpc>
          <a:spcPct val="90000"/>
        </a:lnSpc>
        <a:spcBef>
          <a:spcPct val="0"/>
        </a:spcBef>
        <a:buNone/>
        <a:defRPr kumimoji="1" lang="ja-JP" altLang="en-US"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148" indent="-225148" algn="l" defTabSz="900593" rtl="0" eaLnBrk="1" latinLnBrk="0" hangingPunct="1">
        <a:lnSpc>
          <a:spcPct val="90000"/>
        </a:lnSpc>
        <a:spcBef>
          <a:spcPts val="985"/>
        </a:spcBef>
        <a:buFont typeface="Wingdings" charset="2"/>
        <a:buNone/>
        <a:defRPr kumimoji="1" lang="ja-JP" altLang="en-US" sz="37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75444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lang="ja-JP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25741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lang="ja-JP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576037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lang="ja-JP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26333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lang="ja-JP" altLang="en-US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630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26926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77222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27518" indent="-225148" algn="l" defTabSz="900593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296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593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0889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185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1481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1778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2074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2370" algn="l" defTabSz="90059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7002" y="1667583"/>
            <a:ext cx="7287658" cy="576000"/>
          </a:xfrm>
          <a:prstGeom prst="rect">
            <a:avLst/>
          </a:prstGeom>
        </p:spPr>
        <p:txBody>
          <a:bodyPr lIns="0"/>
          <a:lstStyle/>
          <a:p>
            <a:r>
              <a:rPr lang="en-US" altLang="ja-JP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HRMS Auto-Processes Data </a:t>
            </a:r>
            <a:r>
              <a:rPr lang="en-US" altLang="ja-JP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Flow (R12</a:t>
            </a:r>
            <a:r>
              <a:rPr lang="en-US" altLang="ja-JP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kumimoji="1" lang="ja-JP" altLang="en-US" dirty="0"/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/>
          </p:nvPr>
        </p:nvSpPr>
        <p:spPr bwMode="auto">
          <a:xfrm>
            <a:off x="-1" y="5774645"/>
            <a:ext cx="7048795" cy="1524943"/>
          </a:xfrm>
          <a:prstGeom prst="rect">
            <a:avLst/>
          </a:prstGeom>
        </p:spPr>
        <p:txBody>
          <a:bodyPr wrap="square" lIns="614578" tIns="0" rIns="0" bIns="1229155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Toshiba Sans Medium" panose="020B0603030403020204" pitchFamily="34" charset="0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Toshiba </a:t>
            </a:r>
            <a:r>
              <a:rPr lang="en-US" altLang="ja-JP" dirty="0" smtClean="0">
                <a:latin typeface="+mn-lt"/>
              </a:rPr>
              <a:t>Information Equipment (</a:t>
            </a:r>
            <a:r>
              <a:rPr lang="en-US" altLang="ja-JP" dirty="0" err="1" smtClean="0">
                <a:latin typeface="+mn-lt"/>
              </a:rPr>
              <a:t>Phils</a:t>
            </a:r>
            <a:r>
              <a:rPr lang="en-US" altLang="ja-JP" dirty="0" smtClean="0">
                <a:latin typeface="+mn-lt"/>
              </a:rPr>
              <a:t>.), Inc.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60B4F7F2-33AF-4FAF-A113-3FE55D824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44373"/>
              </p:ext>
            </p:extLst>
          </p:nvPr>
        </p:nvGraphicFramePr>
        <p:xfrm>
          <a:off x="624325" y="6493970"/>
          <a:ext cx="4517512" cy="524598"/>
        </p:xfrm>
        <a:graphic>
          <a:graphicData uri="http://schemas.openxmlformats.org/drawingml/2006/table">
            <a:tbl>
              <a:tblPr/>
              <a:tblGrid>
                <a:gridCol w="2564231">
                  <a:extLst>
                    <a:ext uri="{9D8B030D-6E8A-4147-A177-3AD203B41FA5}">
                      <a16:colId xmlns:a16="http://schemas.microsoft.com/office/drawing/2014/main" xmlns="" val="692516935"/>
                    </a:ext>
                  </a:extLst>
                </a:gridCol>
                <a:gridCol w="1953281"/>
              </a:tblGrid>
              <a:tr h="2622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Scope of Disclosure</a:t>
                      </a:r>
                    </a:p>
                  </a:txBody>
                  <a:tcPr marL="0" marR="0" marT="49870" marB="4987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within TIP only</a:t>
                      </a:r>
                      <a:endParaRPr kumimoji="0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9870" marB="4987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918508"/>
                  </a:ext>
                </a:extLst>
              </a:tr>
              <a:tr h="262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Information Owner</a:t>
                      </a:r>
                    </a:p>
                  </a:txBody>
                  <a:tcPr marL="0" marR="0" marT="49870" marB="4987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Department Name</a:t>
                      </a:r>
                      <a:endParaRPr kumimoji="0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9870" marB="498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767453"/>
                  </a:ext>
                </a:extLst>
              </a:tr>
            </a:tbl>
          </a:graphicData>
        </a:graphic>
      </p:graphicFrame>
      <p:sp>
        <p:nvSpPr>
          <p:cNvPr id="6" name="サブタイトル 7"/>
          <p:cNvSpPr txBox="1">
            <a:spLocks/>
          </p:cNvSpPr>
          <p:nvPr/>
        </p:nvSpPr>
        <p:spPr>
          <a:xfrm>
            <a:off x="485300" y="3168872"/>
            <a:ext cx="7192757" cy="619357"/>
          </a:xfrm>
          <a:prstGeom prst="rect">
            <a:avLst/>
          </a:prstGeom>
        </p:spPr>
        <p:txBody>
          <a:bodyPr>
            <a:normAutofit/>
          </a:bodyPr>
          <a:lstStyle>
            <a:lvl1pPr marL="225148" indent="-225148" algn="l" defTabSz="900593" rtl="0" eaLnBrk="1" latinLnBrk="0" hangingPunct="1">
              <a:lnSpc>
                <a:spcPct val="90000"/>
              </a:lnSpc>
              <a:spcBef>
                <a:spcPts val="985"/>
              </a:spcBef>
              <a:buFont typeface="Wingdings" charset="2"/>
              <a:buNone/>
              <a:defRPr kumimoji="1" lang="ja-JP" altLang="en-US" sz="3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444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lang="ja-JP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741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lang="ja-JP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037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lang="ja-JP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333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lang="ja-JP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630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926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222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518" indent="-225148" algn="l" defTabSz="900593" rtl="0" eaLnBrk="1" latinLnBrk="0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IS3 – Applications: Version 3.0</a:t>
            </a:r>
            <a:endParaRPr lang="en-US" altLang="ja-JP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73" y="4751588"/>
            <a:ext cx="60991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Segoe UI" pitchFamily="34" charset="0"/>
                <a:ea typeface="Segoe UI" pitchFamily="34" charset="0"/>
                <a:cs typeface="Segoe UI" pitchFamily="34" charset="0"/>
              </a:rPr>
              <a:t>Information Systems Department</a:t>
            </a:r>
          </a:p>
          <a:p>
            <a:r>
              <a:rPr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August 01, 2019</a:t>
            </a:r>
            <a:endParaRPr lang="en-US" altLang="ja-JP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/>
          <p:cNvCxnSpPr>
            <a:stCxn id="4" idx="3"/>
            <a:endCxn id="21" idx="1"/>
          </p:cNvCxnSpPr>
          <p:nvPr/>
        </p:nvCxnSpPr>
        <p:spPr>
          <a:xfrm rot="5400000">
            <a:off x="1533717" y="1842037"/>
            <a:ext cx="821583" cy="6962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Magnetic Disk 207"/>
          <p:cNvSpPr/>
          <p:nvPr/>
        </p:nvSpPr>
        <p:spPr>
          <a:xfrm>
            <a:off x="3101191" y="1300481"/>
            <a:ext cx="407184" cy="39761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 fontScale="70000" lnSpcReduction="20000"/>
          </a:bodyPr>
          <a:lstStyle/>
          <a:p>
            <a:pPr algn="ctr"/>
            <a:endParaRPr lang="en-PH" sz="1100" dirty="0"/>
          </a:p>
        </p:txBody>
      </p:sp>
      <p:cxnSp>
        <p:nvCxnSpPr>
          <p:cNvPr id="187" name="Elbow Connector 186"/>
          <p:cNvCxnSpPr>
            <a:stCxn id="79" idx="3"/>
            <a:endCxn id="82" idx="1"/>
          </p:cNvCxnSpPr>
          <p:nvPr/>
        </p:nvCxnSpPr>
        <p:spPr>
          <a:xfrm rot="16200000" flipH="1">
            <a:off x="4559771" y="5347546"/>
            <a:ext cx="490855" cy="1174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50" idx="3"/>
            <a:endCxn id="85" idx="1"/>
          </p:cNvCxnSpPr>
          <p:nvPr/>
        </p:nvCxnSpPr>
        <p:spPr>
          <a:xfrm rot="16200000" flipH="1">
            <a:off x="6535206" y="4795171"/>
            <a:ext cx="975360" cy="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5575" y="5034263"/>
            <a:ext cx="2124464" cy="163069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タイトル 3"/>
          <p:cNvSpPr>
            <a:spLocks noGrp="1"/>
          </p:cNvSpPr>
          <p:nvPr>
            <p:ph type="title" idx="4294967295"/>
          </p:nvPr>
        </p:nvSpPr>
        <p:spPr bwMode="gray">
          <a:xfrm>
            <a:off x="0" y="65088"/>
            <a:ext cx="11422063" cy="60166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ja-JP" sz="3000" b="1" dirty="0" smtClean="0">
                <a:latin typeface="Segoe UI" pitchFamily="34" charset="0"/>
                <a:cs typeface="Segoe UI" pitchFamily="34" charset="0"/>
              </a:rPr>
              <a:t>HRMS Employees Data Interfacing to TIP Systems</a:t>
            </a:r>
            <a:endParaRPr lang="ja-JP" altLang="en-US" sz="3000" b="1" dirty="0" smtClean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46639" y="1381761"/>
            <a:ext cx="1119217" cy="397616"/>
            <a:chOff x="228738" y="1950797"/>
            <a:chExt cx="1119217" cy="372765"/>
          </a:xfrm>
        </p:grpSpPr>
        <p:sp>
          <p:nvSpPr>
            <p:cNvPr id="4" name="Flowchart: Magnetic Disk 3"/>
            <p:cNvSpPr/>
            <p:nvPr/>
          </p:nvSpPr>
          <p:spPr>
            <a:xfrm>
              <a:off x="571146" y="1950797"/>
              <a:ext cx="407184" cy="372765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70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738" y="2055543"/>
              <a:ext cx="1119217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XXTIP_EMP_CTRLID_TBL</a:t>
              </a:r>
              <a:endParaRPr lang="en-PH" sz="7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4618" y="2600960"/>
            <a:ext cx="1435008" cy="406400"/>
            <a:chOff x="72980" y="1942563"/>
            <a:chExt cx="1435008" cy="381000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980" y="2047308"/>
              <a:ext cx="1435008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XXTIPHR_EMPLOYEE_POS_VIEW</a:t>
              </a:r>
              <a:endParaRPr lang="en-PH" sz="7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89612" y="2600960"/>
            <a:ext cx="1452642" cy="406400"/>
            <a:chOff x="72980" y="1942563"/>
            <a:chExt cx="1452642" cy="381000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980" y="2047308"/>
              <a:ext cx="145264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XXTIP_HR_EMPLOYEE_TKS_VIEW</a:t>
              </a:r>
              <a:endParaRPr lang="en-PH" sz="7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9028" y="2596197"/>
            <a:ext cx="1319592" cy="406400"/>
            <a:chOff x="174116" y="1942563"/>
            <a:chExt cx="1319592" cy="381000"/>
          </a:xfrm>
        </p:grpSpPr>
        <p:sp>
          <p:nvSpPr>
            <p:cNvPr id="30" name="Flowchart: Magnetic Disk 29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4116" y="2047308"/>
              <a:ext cx="131959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XXTIP_HR_EMPLOYEEINFO_V</a:t>
              </a:r>
              <a:endParaRPr lang="en-PH" sz="700" dirty="0"/>
            </a:p>
          </p:txBody>
        </p:sp>
      </p:grpSp>
      <p:cxnSp>
        <p:nvCxnSpPr>
          <p:cNvPr id="34" name="Elbow Connector 33"/>
          <p:cNvCxnSpPr>
            <a:stCxn id="4" idx="3"/>
            <a:endCxn id="27" idx="1"/>
          </p:cNvCxnSpPr>
          <p:nvPr/>
        </p:nvCxnSpPr>
        <p:spPr>
          <a:xfrm rot="16200000" flipH="1">
            <a:off x="2731213" y="1340802"/>
            <a:ext cx="821583" cy="16987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983855" y="3901440"/>
            <a:ext cx="1388522" cy="406400"/>
            <a:chOff x="107728" y="1942563"/>
            <a:chExt cx="1388522" cy="3810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7728" y="2047308"/>
              <a:ext cx="138852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XXTIP_TKS_EMPLOYEE_ID_MST</a:t>
              </a:r>
              <a:endParaRPr lang="en-PH" sz="7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7476" y="3901440"/>
            <a:ext cx="1056700" cy="406400"/>
            <a:chOff x="270433" y="1942563"/>
            <a:chExt cx="1056700" cy="381000"/>
          </a:xfrm>
        </p:grpSpPr>
        <p:sp>
          <p:nvSpPr>
            <p:cNvPr id="44" name="Flowchart: Magnetic Disk 43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433" y="2047308"/>
              <a:ext cx="1056700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XXTIP_HR_EMPMAST2</a:t>
              </a:r>
              <a:endParaRPr lang="en-PH" sz="7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73082" y="3901440"/>
            <a:ext cx="875561" cy="406400"/>
            <a:chOff x="344972" y="1942563"/>
            <a:chExt cx="875561" cy="381000"/>
          </a:xfrm>
        </p:grpSpPr>
        <p:sp>
          <p:nvSpPr>
            <p:cNvPr id="47" name="Flowchart: Magnetic Disk 46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972" y="2047308"/>
              <a:ext cx="875561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TIP_TKS_EMP_TBL</a:t>
              </a:r>
              <a:endParaRPr lang="en-PH" sz="7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55528" y="3901440"/>
            <a:ext cx="1443024" cy="406400"/>
            <a:chOff x="107728" y="1942563"/>
            <a:chExt cx="1443024" cy="381000"/>
          </a:xfrm>
        </p:grpSpPr>
        <p:sp>
          <p:nvSpPr>
            <p:cNvPr id="50" name="Flowchart: Magnetic Disk 49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728" y="2047308"/>
              <a:ext cx="1443024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XXTIP_HR_WEB_EMPLOYEEINFO</a:t>
              </a:r>
              <a:endParaRPr lang="en-PH" sz="700" dirty="0"/>
            </a:p>
          </p:txBody>
        </p:sp>
      </p:grpSp>
      <p:cxnSp>
        <p:nvCxnSpPr>
          <p:cNvPr id="52" name="Elbow Connector 51"/>
          <p:cNvCxnSpPr>
            <a:stCxn id="21" idx="3"/>
            <a:endCxn id="44" idx="1"/>
          </p:cNvCxnSpPr>
          <p:nvPr/>
        </p:nvCxnSpPr>
        <p:spPr>
          <a:xfrm rot="5400000">
            <a:off x="662039" y="2967103"/>
            <a:ext cx="894080" cy="974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1" idx="3"/>
            <a:endCxn id="41" idx="1"/>
          </p:cNvCxnSpPr>
          <p:nvPr/>
        </p:nvCxnSpPr>
        <p:spPr>
          <a:xfrm rot="16200000" flipH="1">
            <a:off x="1676580" y="2927155"/>
            <a:ext cx="894080" cy="1054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47" idx="1"/>
          </p:cNvCxnSpPr>
          <p:nvPr/>
        </p:nvCxnSpPr>
        <p:spPr>
          <a:xfrm>
            <a:off x="3991370" y="3007360"/>
            <a:ext cx="11478" cy="8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50" idx="1"/>
          </p:cNvCxnSpPr>
          <p:nvPr/>
        </p:nvCxnSpPr>
        <p:spPr>
          <a:xfrm>
            <a:off x="7019650" y="3002597"/>
            <a:ext cx="2888" cy="898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616798" y="1491107"/>
            <a:ext cx="813043" cy="406400"/>
            <a:chOff x="385849" y="1942563"/>
            <a:chExt cx="813043" cy="381000"/>
          </a:xfrm>
        </p:grpSpPr>
        <p:sp>
          <p:nvSpPr>
            <p:cNvPr id="70" name="Flowchart: Magnetic Disk 69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849" y="2047308"/>
              <a:ext cx="813043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TIP_EMPLOYEES</a:t>
              </a:r>
              <a:endParaRPr lang="en-PH" sz="7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17576" y="6096000"/>
            <a:ext cx="1008609" cy="406400"/>
            <a:chOff x="292875" y="1942563"/>
            <a:chExt cx="1008609" cy="381000"/>
          </a:xfrm>
        </p:grpSpPr>
        <p:sp>
          <p:nvSpPr>
            <p:cNvPr id="73" name="Flowchart: Magnetic Disk 72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75" y="2047308"/>
              <a:ext cx="1008609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XXTIP_HR_EMPMAST</a:t>
              </a:r>
              <a:endParaRPr lang="en-PH" sz="7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52676" y="5283200"/>
            <a:ext cx="1282723" cy="406400"/>
            <a:chOff x="150365" y="1942563"/>
            <a:chExt cx="1282723" cy="381000"/>
          </a:xfrm>
        </p:grpSpPr>
        <p:sp>
          <p:nvSpPr>
            <p:cNvPr id="76" name="Flowchart: Magnetic Disk 75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0365" y="2047308"/>
              <a:ext cx="1282723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TIP_TKS_EMPLOYEE_ID_MST</a:t>
              </a:r>
              <a:endParaRPr lang="en-PH" sz="7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39486" y="5283200"/>
            <a:ext cx="1422184" cy="406400"/>
            <a:chOff x="96507" y="1942563"/>
            <a:chExt cx="1422184" cy="381000"/>
          </a:xfrm>
        </p:grpSpPr>
        <p:sp>
          <p:nvSpPr>
            <p:cNvPr id="79" name="Flowchart: Magnetic Disk 78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507" y="2047308"/>
              <a:ext cx="1422184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TIP_TKS_EMPLOYEE_INTERFACE</a:t>
              </a:r>
              <a:endParaRPr lang="en-PH" sz="7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3207" y="6180455"/>
            <a:ext cx="1149674" cy="406400"/>
            <a:chOff x="235266" y="1942563"/>
            <a:chExt cx="1149674" cy="381000"/>
          </a:xfrm>
        </p:grpSpPr>
        <p:sp>
          <p:nvSpPr>
            <p:cNvPr id="82" name="Flowchart: Magnetic Disk 81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5266" y="2047308"/>
              <a:ext cx="1149674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TIP_TKS_EMPLOYEEINFO</a:t>
              </a:r>
              <a:endParaRPr lang="en-PH" sz="7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84925" y="5283200"/>
            <a:ext cx="1366080" cy="406400"/>
            <a:chOff x="136428" y="1942563"/>
            <a:chExt cx="1366080" cy="381000"/>
          </a:xfrm>
        </p:grpSpPr>
        <p:sp>
          <p:nvSpPr>
            <p:cNvPr id="85" name="Flowchart: Magnetic Disk 84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6428" y="2047308"/>
              <a:ext cx="1366080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TIP_TKS_WEB_EMPLOYEEINFO</a:t>
              </a:r>
              <a:endParaRPr lang="en-PH" sz="700" dirty="0"/>
            </a:p>
          </p:txBody>
        </p:sp>
      </p:grpSp>
      <p:cxnSp>
        <p:nvCxnSpPr>
          <p:cNvPr id="90" name="Straight Arrow Connector 89"/>
          <p:cNvCxnSpPr>
            <a:stCxn id="41" idx="3"/>
            <a:endCxn id="76" idx="1"/>
          </p:cNvCxnSpPr>
          <p:nvPr/>
        </p:nvCxnSpPr>
        <p:spPr>
          <a:xfrm rot="16200000" flipH="1">
            <a:off x="2326277" y="4632428"/>
            <a:ext cx="975360" cy="32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3"/>
            <a:endCxn id="79" idx="1"/>
          </p:cNvCxnSpPr>
          <p:nvPr/>
        </p:nvCxnSpPr>
        <p:spPr>
          <a:xfrm rot="16200000" flipH="1">
            <a:off x="3622602" y="4688085"/>
            <a:ext cx="975360" cy="214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411875" y="5034263"/>
            <a:ext cx="5322315" cy="163069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/>
          <p:cNvSpPr/>
          <p:nvPr/>
        </p:nvSpPr>
        <p:spPr>
          <a:xfrm>
            <a:off x="7904986" y="5034263"/>
            <a:ext cx="984904" cy="163069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TextBox 107"/>
          <p:cNvSpPr txBox="1"/>
          <p:nvPr/>
        </p:nvSpPr>
        <p:spPr>
          <a:xfrm>
            <a:off x="155575" y="5445761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/>
              <a:t>Canteen </a:t>
            </a:r>
          </a:p>
          <a:p>
            <a:r>
              <a:rPr lang="en-PH" sz="700" dirty="0" smtClean="0"/>
              <a:t>Billing System</a:t>
            </a:r>
            <a:endParaRPr lang="en-PH" sz="7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670175" y="593344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/>
              <a:t>E-Timekeeping</a:t>
            </a:r>
          </a:p>
          <a:p>
            <a:r>
              <a:rPr lang="en-PH" sz="700" dirty="0" smtClean="0"/>
              <a:t>System</a:t>
            </a:r>
            <a:endParaRPr lang="en-PH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93075" y="5660515"/>
            <a:ext cx="6719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/>
              <a:t>WEB System</a:t>
            </a:r>
            <a:endParaRPr lang="en-PH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51624" y="3279013"/>
            <a:ext cx="1508746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500" dirty="0"/>
              <a:t>TIP (HRMS) Employee POS Outbound </a:t>
            </a:r>
            <a:r>
              <a:rPr lang="en-PH" sz="500" dirty="0" smtClean="0"/>
              <a:t>Interface</a:t>
            </a: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>XXTIP_EMP_INTF_PKG.</a:t>
            </a:r>
          </a:p>
          <a:p>
            <a:pPr algn="ctr"/>
            <a:r>
              <a:rPr lang="en-PH" sz="700" dirty="0" smtClean="0"/>
              <a:t>EMPLOYEE_POS_OUTB</a:t>
            </a:r>
            <a:endParaRPr lang="en-PH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43750" y="3243564"/>
            <a:ext cx="14959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500" dirty="0"/>
              <a:t>TIP (HRMS) Employee TKS Outbound Interface</a:t>
            </a:r>
            <a:r>
              <a:rPr lang="en-PH" sz="700" dirty="0"/>
              <a:t/>
            </a:r>
            <a:br>
              <a:rPr lang="en-PH" sz="700" dirty="0"/>
            </a:br>
            <a:r>
              <a:rPr lang="en-PH" sz="700" dirty="0"/>
              <a:t>XXTIP_EMP_INTF_PKG</a:t>
            </a:r>
            <a:r>
              <a:rPr lang="en-PH" sz="700" dirty="0" smtClean="0"/>
              <a:t>.</a:t>
            </a:r>
          </a:p>
          <a:p>
            <a:pPr algn="ctr"/>
            <a:r>
              <a:rPr lang="en-PH" sz="700" dirty="0" smtClean="0"/>
              <a:t>EMPLOYEE_TKS_OUTB</a:t>
            </a:r>
            <a:endParaRPr lang="en-PH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152195" y="3244850"/>
            <a:ext cx="173156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500" dirty="0"/>
              <a:t>TIP (HRMS) Employee TIPTKS Web Outbound Interface</a:t>
            </a: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>XXTIP_EMP_INTF_PKG.</a:t>
            </a:r>
          </a:p>
          <a:p>
            <a:pPr algn="ctr"/>
            <a:r>
              <a:rPr lang="en-PH" sz="700" dirty="0" smtClean="0"/>
              <a:t>EMPLOYEE_WEB_OUTB</a:t>
            </a:r>
            <a:endParaRPr lang="en-PH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86536" y="1503808"/>
            <a:ext cx="1478290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500" dirty="0" smtClean="0"/>
              <a:t>TIP (HRMS) Employee TIP Outbound Interface</a:t>
            </a:r>
          </a:p>
          <a:p>
            <a:pPr algn="ctr"/>
            <a:r>
              <a:rPr lang="en-PH" sz="700" dirty="0" smtClean="0"/>
              <a:t>XXTIP_EMP_INTF_PKG.</a:t>
            </a:r>
          </a:p>
          <a:p>
            <a:pPr algn="ctr"/>
            <a:r>
              <a:rPr lang="en-PH" sz="700" dirty="0" smtClean="0"/>
              <a:t>EMPLOYEE_EBS_OUTB</a:t>
            </a:r>
            <a:endParaRPr lang="en-PH" sz="7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" y="5788473"/>
            <a:ext cx="585788" cy="351081"/>
          </a:xfrm>
          <a:prstGeom prst="rect">
            <a:avLst/>
          </a:prstGeom>
        </p:spPr>
      </p:pic>
      <p:cxnSp>
        <p:nvCxnSpPr>
          <p:cNvPr id="119" name="Elbow Connector 118"/>
          <p:cNvCxnSpPr>
            <a:stCxn id="44" idx="3"/>
            <a:endCxn id="73" idx="1"/>
          </p:cNvCxnSpPr>
          <p:nvPr/>
        </p:nvCxnSpPr>
        <p:spPr>
          <a:xfrm rot="16200000" flipH="1">
            <a:off x="116530" y="4813091"/>
            <a:ext cx="1788160" cy="7776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5728" y="5638769"/>
            <a:ext cx="121860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700" dirty="0" smtClean="0"/>
              <a:t>XXTIP_HR_EMPMAST_UPD</a:t>
            </a:r>
            <a:endParaRPr lang="en-PH" sz="8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81" y="6235775"/>
            <a:ext cx="585788" cy="351081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67412" y="4404279"/>
            <a:ext cx="1207382" cy="294672"/>
            <a:chOff x="255053" y="2047307"/>
            <a:chExt cx="1207382" cy="276255"/>
          </a:xfrm>
        </p:grpSpPr>
        <p:sp>
          <p:nvSpPr>
            <p:cNvPr id="124" name="Lightning Bolt 123"/>
            <p:cNvSpPr/>
            <p:nvPr/>
          </p:nvSpPr>
          <p:spPr>
            <a:xfrm>
              <a:off x="649772" y="2047307"/>
              <a:ext cx="284941" cy="276255"/>
            </a:xfrm>
            <a:prstGeom prst="lightningBol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2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55053" y="2063999"/>
              <a:ext cx="120738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XXTIP_TKS_EMP_AID_TRIG</a:t>
              </a:r>
              <a:endParaRPr lang="en-PH" sz="7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63259" y="4389121"/>
            <a:ext cx="1664238" cy="294672"/>
            <a:chOff x="5786" y="2047307"/>
            <a:chExt cx="1664238" cy="276255"/>
          </a:xfrm>
        </p:grpSpPr>
        <p:sp>
          <p:nvSpPr>
            <p:cNvPr id="128" name="Lightning Bolt 127"/>
            <p:cNvSpPr/>
            <p:nvPr/>
          </p:nvSpPr>
          <p:spPr>
            <a:xfrm>
              <a:off x="649772" y="2047307"/>
              <a:ext cx="284941" cy="276255"/>
            </a:xfrm>
            <a:prstGeom prst="lightningBol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2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86" y="2063999"/>
              <a:ext cx="1664238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XXTIP_HR_WEB_EMPLOYEEINFO_TRIG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537874" y="5770880"/>
            <a:ext cx="1452642" cy="325120"/>
            <a:chOff x="59454" y="2018762"/>
            <a:chExt cx="1452642" cy="304800"/>
          </a:xfrm>
        </p:grpSpPr>
        <p:sp>
          <p:nvSpPr>
            <p:cNvPr id="131" name="Lightning Bolt 130"/>
            <p:cNvSpPr/>
            <p:nvPr/>
          </p:nvSpPr>
          <p:spPr>
            <a:xfrm>
              <a:off x="649772" y="2047307"/>
              <a:ext cx="284941" cy="276255"/>
            </a:xfrm>
            <a:prstGeom prst="lightningBol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2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9454" y="2018762"/>
              <a:ext cx="145264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TIP_TKS_EMPLOYEE_INF_BI_TRIG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48" y="5881519"/>
            <a:ext cx="585788" cy="35108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7" y="1788160"/>
            <a:ext cx="585788" cy="351081"/>
          </a:xfrm>
          <a:prstGeom prst="rect">
            <a:avLst/>
          </a:prstGeom>
        </p:spPr>
      </p:pic>
      <p:cxnSp>
        <p:nvCxnSpPr>
          <p:cNvPr id="135" name="Straight Arrow Connector 134"/>
          <p:cNvCxnSpPr>
            <a:stCxn id="115" idx="3"/>
            <a:endCxn id="71" idx="1"/>
          </p:cNvCxnSpPr>
          <p:nvPr/>
        </p:nvCxnSpPr>
        <p:spPr>
          <a:xfrm>
            <a:off x="6064826" y="1696169"/>
            <a:ext cx="551972" cy="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8401310" y="2194560"/>
            <a:ext cx="813043" cy="406400"/>
            <a:chOff x="385849" y="1942563"/>
            <a:chExt cx="813043" cy="381000"/>
          </a:xfrm>
        </p:grpSpPr>
        <p:sp>
          <p:nvSpPr>
            <p:cNvPr id="141" name="Flowchart: Magnetic Disk 140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5849" y="2047308"/>
              <a:ext cx="813043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TIP_EMPLOYEES</a:t>
              </a:r>
              <a:endParaRPr lang="en-PH" sz="7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9346659" y="2194560"/>
            <a:ext cx="1225015" cy="406400"/>
            <a:chOff x="188680" y="1942563"/>
            <a:chExt cx="1225015" cy="381000"/>
          </a:xfrm>
        </p:grpSpPr>
        <p:sp>
          <p:nvSpPr>
            <p:cNvPr id="144" name="Flowchart: Magnetic Disk 143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8680" y="2047308"/>
              <a:ext cx="1225015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TIP_EMPLOYEES_GAIA_INT</a:t>
              </a:r>
              <a:endParaRPr lang="en-PH" sz="7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1052176" y="2194560"/>
            <a:ext cx="1066318" cy="406400"/>
            <a:chOff x="256807" y="1942563"/>
            <a:chExt cx="1066318" cy="381000"/>
          </a:xfrm>
        </p:grpSpPr>
        <p:sp>
          <p:nvSpPr>
            <p:cNvPr id="147" name="Flowchart: Magnetic Disk 146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56807" y="2056803"/>
              <a:ext cx="1066318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TIP_EMPLOYEE_ID_REF</a:t>
              </a:r>
              <a:endParaRPr lang="en-PH" sz="7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9965362" y="4145280"/>
            <a:ext cx="1592104" cy="530110"/>
            <a:chOff x="137236" y="1942563"/>
            <a:chExt cx="1592104" cy="496978"/>
          </a:xfrm>
        </p:grpSpPr>
        <p:sp>
          <p:nvSpPr>
            <p:cNvPr id="153" name="Flowchart: Document 152"/>
            <p:cNvSpPr/>
            <p:nvPr/>
          </p:nvSpPr>
          <p:spPr>
            <a:xfrm>
              <a:off x="571145" y="1942563"/>
              <a:ext cx="729103" cy="49697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7236" y="1942563"/>
              <a:ext cx="1592104" cy="38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700" dirty="0" smtClean="0"/>
                <a:t>Flat File </a:t>
              </a:r>
            </a:p>
            <a:p>
              <a:pPr algn="ctr"/>
              <a:r>
                <a:rPr lang="en-PH" sz="700" dirty="0" smtClean="0"/>
                <a:t>(PRAS)</a:t>
              </a:r>
              <a:br>
                <a:rPr lang="en-PH" sz="700" dirty="0" smtClean="0"/>
              </a:br>
              <a:r>
                <a:rPr lang="en-PH" sz="700" dirty="0" smtClean="0"/>
                <a:t>HRCMNEBS_YYYYMMDD_XXX_L.dat</a:t>
              </a:r>
              <a:endParaRPr lang="en-PH" sz="7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965362" y="5509000"/>
            <a:ext cx="1592104" cy="530110"/>
            <a:chOff x="137236" y="1942563"/>
            <a:chExt cx="1592104" cy="496978"/>
          </a:xfrm>
        </p:grpSpPr>
        <p:sp>
          <p:nvSpPr>
            <p:cNvPr id="159" name="Flowchart: Document 158"/>
            <p:cNvSpPr/>
            <p:nvPr/>
          </p:nvSpPr>
          <p:spPr>
            <a:xfrm>
              <a:off x="571145" y="1942563"/>
              <a:ext cx="729103" cy="49697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7236" y="1942563"/>
              <a:ext cx="1592104" cy="38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700" dirty="0" smtClean="0"/>
                <a:t>Flat File </a:t>
              </a:r>
            </a:p>
            <a:p>
              <a:pPr algn="ctr"/>
              <a:r>
                <a:rPr lang="en-PH" sz="700" dirty="0" smtClean="0"/>
                <a:t>(GAIA DIP)</a:t>
              </a:r>
              <a:br>
                <a:rPr lang="en-PH" sz="700" dirty="0" smtClean="0"/>
              </a:br>
              <a:r>
                <a:rPr lang="en-PH" sz="700" dirty="0" smtClean="0"/>
                <a:t>HRCMNEBS_YYYYMMDD_XXX_L.dat</a:t>
              </a:r>
              <a:endParaRPr lang="en-PH" sz="7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993790" y="5034263"/>
            <a:ext cx="3048983" cy="1630697"/>
            <a:chOff x="7759798" y="4719622"/>
            <a:chExt cx="3815178" cy="1528778"/>
          </a:xfrm>
        </p:grpSpPr>
        <p:sp>
          <p:nvSpPr>
            <p:cNvPr id="161" name="Rectangle 160"/>
            <p:cNvSpPr/>
            <p:nvPr/>
          </p:nvSpPr>
          <p:spPr>
            <a:xfrm>
              <a:off x="7759798" y="4719622"/>
              <a:ext cx="3815178" cy="1528778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99208" y="4767278"/>
              <a:ext cx="2063507" cy="216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GAIA Data Interchange Platform (DIP)</a:t>
              </a:r>
              <a:endParaRPr lang="en-PH" sz="900" b="1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904390" y="1137921"/>
            <a:ext cx="4138384" cy="3738880"/>
            <a:chOff x="7759798" y="4719622"/>
            <a:chExt cx="3815178" cy="1528778"/>
          </a:xfrm>
        </p:grpSpPr>
        <p:sp>
          <p:nvSpPr>
            <p:cNvPr id="166" name="Rectangle 165"/>
            <p:cNvSpPr/>
            <p:nvPr/>
          </p:nvSpPr>
          <p:spPr>
            <a:xfrm>
              <a:off x="7759798" y="4719622"/>
              <a:ext cx="3815178" cy="1528778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799208" y="4767278"/>
              <a:ext cx="645596" cy="94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PRAS EBS</a:t>
              </a:r>
              <a:endParaRPr lang="en-PH" sz="900" b="1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71612" y="1137922"/>
            <a:ext cx="7655886" cy="3738881"/>
            <a:chOff x="7759802" y="4719624"/>
            <a:chExt cx="3815180" cy="1528779"/>
          </a:xfrm>
        </p:grpSpPr>
        <p:sp>
          <p:nvSpPr>
            <p:cNvPr id="169" name="Rectangle 168"/>
            <p:cNvSpPr/>
            <p:nvPr/>
          </p:nvSpPr>
          <p:spPr>
            <a:xfrm>
              <a:off x="7759802" y="4719624"/>
              <a:ext cx="3815180" cy="1528779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790154" y="4752858"/>
              <a:ext cx="263793" cy="94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HRMS</a:t>
              </a:r>
              <a:endParaRPr lang="en-PH" sz="900" b="1" dirty="0"/>
            </a:p>
          </p:txBody>
        </p:sp>
      </p:grpSp>
      <p:cxnSp>
        <p:nvCxnSpPr>
          <p:cNvPr id="111" name="Elbow Connector 110"/>
          <p:cNvCxnSpPr>
            <a:stCxn id="71" idx="3"/>
            <a:endCxn id="141" idx="1"/>
          </p:cNvCxnSpPr>
          <p:nvPr/>
        </p:nvCxnSpPr>
        <p:spPr>
          <a:xfrm>
            <a:off x="7429841" y="1702863"/>
            <a:ext cx="1360358" cy="491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71" idx="3"/>
            <a:endCxn id="144" idx="1"/>
          </p:cNvCxnSpPr>
          <p:nvPr/>
        </p:nvCxnSpPr>
        <p:spPr>
          <a:xfrm>
            <a:off x="7429841" y="1702863"/>
            <a:ext cx="2502876" cy="491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71" idx="3"/>
            <a:endCxn id="147" idx="1"/>
          </p:cNvCxnSpPr>
          <p:nvPr/>
        </p:nvCxnSpPr>
        <p:spPr>
          <a:xfrm>
            <a:off x="7429841" y="1702863"/>
            <a:ext cx="4140266" cy="491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201359" y="4013169"/>
            <a:ext cx="1220207" cy="619792"/>
            <a:chOff x="8061660" y="3381345"/>
            <a:chExt cx="1220207" cy="581055"/>
          </a:xfrm>
        </p:grpSpPr>
        <p:sp>
          <p:nvSpPr>
            <p:cNvPr id="149" name="Flowchart: Magnetic Disk 148"/>
            <p:cNvSpPr/>
            <p:nvPr/>
          </p:nvSpPr>
          <p:spPr>
            <a:xfrm>
              <a:off x="8587591" y="3581400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39" name="Flowchart: Magnetic Disk 138"/>
            <p:cNvSpPr/>
            <p:nvPr/>
          </p:nvSpPr>
          <p:spPr>
            <a:xfrm>
              <a:off x="8358991" y="3505200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8061660" y="3381345"/>
              <a:ext cx="1220207" cy="490519"/>
              <a:chOff x="356193" y="2047308"/>
              <a:chExt cx="1220207" cy="490519"/>
            </a:xfrm>
          </p:grpSpPr>
          <p:sp>
            <p:nvSpPr>
              <p:cNvPr id="137" name="Flowchart: Magnetic Disk 136"/>
              <p:cNvSpPr/>
              <p:nvPr/>
            </p:nvSpPr>
            <p:spPr>
              <a:xfrm>
                <a:off x="755908" y="2094963"/>
                <a:ext cx="407184" cy="381000"/>
              </a:xfrm>
              <a:prstGeom prst="flowChartMagneticDisk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rmAutofit fontScale="85000" lnSpcReduction="20000"/>
              </a:bodyPr>
              <a:lstStyle/>
              <a:p>
                <a:pPr algn="ctr"/>
                <a:endParaRPr lang="en-PH" sz="11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56193" y="2047308"/>
                <a:ext cx="1220207" cy="490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dirty="0" smtClean="0"/>
                  <a:t>PER_ALL_PEOPLE_F</a:t>
                </a:r>
                <a:br>
                  <a:rPr lang="en-PH" sz="700" dirty="0" smtClean="0"/>
                </a:br>
                <a:r>
                  <a:rPr lang="en-PH" sz="700" dirty="0" smtClean="0"/>
                  <a:t>PER_ALL_ASSIGNMENTS_F</a:t>
                </a:r>
                <a:br>
                  <a:rPr lang="en-PH" sz="700" dirty="0" smtClean="0"/>
                </a:br>
                <a:r>
                  <a:rPr lang="en-PH" sz="700" dirty="0" smtClean="0"/>
                  <a:t>PO_VENDORS</a:t>
                </a:r>
                <a:br>
                  <a:rPr lang="en-PH" sz="700" dirty="0" smtClean="0"/>
                </a:br>
                <a:r>
                  <a:rPr lang="en-PH" sz="700" dirty="0" smtClean="0"/>
                  <a:t>PO_VENDOR_SITES_ALL</a:t>
                </a:r>
                <a:endParaRPr lang="en-PH" sz="700" dirty="0"/>
              </a:p>
            </p:txBody>
          </p:sp>
        </p:grpSp>
      </p:grpSp>
      <p:cxnSp>
        <p:nvCxnSpPr>
          <p:cNvPr id="150" name="Straight Arrow Connector 149"/>
          <p:cNvCxnSpPr>
            <a:stCxn id="141" idx="3"/>
            <a:endCxn id="138" idx="0"/>
          </p:cNvCxnSpPr>
          <p:nvPr/>
        </p:nvCxnSpPr>
        <p:spPr>
          <a:xfrm>
            <a:off x="8790199" y="2600960"/>
            <a:ext cx="21264" cy="141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53" idx="2"/>
            <a:endCxn id="160" idx="0"/>
          </p:cNvCxnSpPr>
          <p:nvPr/>
        </p:nvCxnSpPr>
        <p:spPr>
          <a:xfrm flipH="1">
            <a:off x="10761414" y="4640344"/>
            <a:ext cx="2409" cy="868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781793" y="2926080"/>
            <a:ext cx="1935145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800" dirty="0" smtClean="0"/>
              <a:t>TIP Employee Data Interfacing to GAIA</a:t>
            </a: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>TIP </a:t>
            </a:r>
            <a:r>
              <a:rPr lang="en-PH" sz="700" dirty="0"/>
              <a:t>Employees File Creation for GAIA</a:t>
            </a:r>
            <a:br>
              <a:rPr lang="en-PH" sz="700" dirty="0"/>
            </a:br>
            <a:r>
              <a:rPr lang="en-PH" sz="700" dirty="0" smtClean="0"/>
              <a:t>TIPIF_EMP_FILE_CREATION</a:t>
            </a:r>
            <a:br>
              <a:rPr lang="en-PH" sz="700" dirty="0" smtClean="0"/>
            </a:b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>TIP </a:t>
            </a:r>
            <a:r>
              <a:rPr lang="en-PH" sz="700" dirty="0"/>
              <a:t>Employees File Transfer to GAIA</a:t>
            </a:r>
            <a:br>
              <a:rPr lang="en-PH" sz="700" dirty="0"/>
            </a:br>
            <a:r>
              <a:rPr lang="en-PH" sz="700" dirty="0" smtClean="0"/>
              <a:t>XXTIPIF_FTP_EMP</a:t>
            </a:r>
            <a:endParaRPr lang="en-PH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904390" y="2926081"/>
            <a:ext cx="1763304" cy="3231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en-PH" sz="700" dirty="0"/>
              <a:t>TAPSS001:Upload Employee Master to TIPAS</a:t>
            </a:r>
            <a:br>
              <a:rPr lang="en-PH" sz="700" dirty="0"/>
            </a:br>
            <a:r>
              <a:rPr lang="en-PH" sz="800" dirty="0"/>
              <a:t>TAPSS001.TAPSS001_MAIN</a:t>
            </a:r>
          </a:p>
        </p:txBody>
      </p:sp>
      <p:sp>
        <p:nvSpPr>
          <p:cNvPr id="177" name="Rectangular Callout 176"/>
          <p:cNvSpPr/>
          <p:nvPr/>
        </p:nvSpPr>
        <p:spPr>
          <a:xfrm>
            <a:off x="1603159" y="5100353"/>
            <a:ext cx="565802" cy="396272"/>
          </a:xfrm>
          <a:prstGeom prst="wedgeRectCallout">
            <a:avLst>
              <a:gd name="adj1" fmla="val -36012"/>
              <a:gd name="adj2" fmla="val 77616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1:30 am</a:t>
            </a:r>
            <a:endParaRPr lang="en-P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Rectangular Callout 177"/>
          <p:cNvSpPr/>
          <p:nvPr/>
        </p:nvSpPr>
        <p:spPr>
          <a:xfrm>
            <a:off x="4164657" y="1743357"/>
            <a:ext cx="565802" cy="396272"/>
          </a:xfrm>
          <a:prstGeom prst="wedgeRectCallout">
            <a:avLst>
              <a:gd name="adj1" fmla="val 70045"/>
              <a:gd name="adj2" fmla="val -32631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11:00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endParaRPr lang="en-P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ular Callout 178"/>
          <p:cNvSpPr/>
          <p:nvPr/>
        </p:nvSpPr>
        <p:spPr>
          <a:xfrm>
            <a:off x="9311202" y="3428420"/>
            <a:ext cx="565802" cy="396272"/>
          </a:xfrm>
          <a:prstGeom prst="wedgeRectCallout">
            <a:avLst>
              <a:gd name="adj1" fmla="val 41426"/>
              <a:gd name="adj2" fmla="val -78781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request set runs daily at 11:00 pm</a:t>
            </a:r>
            <a:endParaRPr lang="en-P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ular Callout 179"/>
          <p:cNvSpPr/>
          <p:nvPr/>
        </p:nvSpPr>
        <p:spPr>
          <a:xfrm>
            <a:off x="8016841" y="3431996"/>
            <a:ext cx="565802" cy="396272"/>
          </a:xfrm>
          <a:prstGeom prst="wedgeRectCallout">
            <a:avLst>
              <a:gd name="adj1" fmla="val 39743"/>
              <a:gd name="adj2" fmla="val -81344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06:30 am</a:t>
            </a:r>
            <a:endParaRPr lang="en-P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5496" y="5085096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CBS</a:t>
            </a:r>
            <a:endParaRPr lang="en-PH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2411874" y="509647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TKS</a:t>
            </a:r>
            <a:endParaRPr lang="en-PH" sz="9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940675" y="510035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WEB</a:t>
            </a:r>
            <a:endParaRPr lang="en-PH" sz="900" b="1" dirty="0"/>
          </a:p>
        </p:txBody>
      </p:sp>
      <p:cxnSp>
        <p:nvCxnSpPr>
          <p:cNvPr id="92" name="Straight Arrow Connector 91"/>
          <p:cNvCxnSpPr>
            <a:stCxn id="122" idx="3"/>
            <a:endCxn id="83" idx="1"/>
          </p:cNvCxnSpPr>
          <p:nvPr/>
        </p:nvCxnSpPr>
        <p:spPr>
          <a:xfrm flipV="1">
            <a:off x="3307369" y="6392211"/>
            <a:ext cx="1545838" cy="1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5" idx="3"/>
            <a:endCxn id="133" idx="1"/>
          </p:cNvCxnSpPr>
          <p:nvPr/>
        </p:nvCxnSpPr>
        <p:spPr>
          <a:xfrm rot="16200000" flipH="1">
            <a:off x="7389961" y="5322873"/>
            <a:ext cx="367460" cy="11009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18" idx="2"/>
            <a:endCxn id="74" idx="1"/>
          </p:cNvCxnSpPr>
          <p:nvPr/>
        </p:nvCxnSpPr>
        <p:spPr>
          <a:xfrm rot="16200000" flipH="1">
            <a:off x="606939" y="5997119"/>
            <a:ext cx="168202" cy="45307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313671" y="1664833"/>
            <a:ext cx="984904" cy="8548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3" name="TextBox 192"/>
          <p:cNvSpPr txBox="1"/>
          <p:nvPr/>
        </p:nvSpPr>
        <p:spPr>
          <a:xfrm>
            <a:off x="279889" y="227584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WEB</a:t>
            </a:r>
            <a:endParaRPr lang="en-PH" sz="900" b="1" dirty="0"/>
          </a:p>
        </p:txBody>
      </p:sp>
      <p:cxnSp>
        <p:nvCxnSpPr>
          <p:cNvPr id="195" name="Elbow Connector 194"/>
          <p:cNvCxnSpPr>
            <a:stCxn id="134" idx="3"/>
            <a:endCxn id="5" idx="1"/>
          </p:cNvCxnSpPr>
          <p:nvPr/>
        </p:nvCxnSpPr>
        <p:spPr>
          <a:xfrm flipV="1">
            <a:off x="1069975" y="1593518"/>
            <a:ext cx="676664" cy="3701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23030" y="2113281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/>
              <a:t>ID System</a:t>
            </a:r>
            <a:endParaRPr lang="en-PH" sz="700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2875957" y="1381761"/>
            <a:ext cx="1085554" cy="397616"/>
            <a:chOff x="291255" y="1950797"/>
            <a:chExt cx="1085554" cy="372765"/>
          </a:xfrm>
        </p:grpSpPr>
        <p:sp>
          <p:nvSpPr>
            <p:cNvPr id="198" name="Flowchart: Magnetic Disk 197"/>
            <p:cNvSpPr/>
            <p:nvPr/>
          </p:nvSpPr>
          <p:spPr>
            <a:xfrm>
              <a:off x="571146" y="1950797"/>
              <a:ext cx="407184" cy="372765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70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91255" y="2055543"/>
              <a:ext cx="1085554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HRMS Standard Tables</a:t>
              </a:r>
              <a:endParaRPr lang="en-PH" sz="700" dirty="0"/>
            </a:p>
          </p:txBody>
        </p:sp>
      </p:grpSp>
      <p:cxnSp>
        <p:nvCxnSpPr>
          <p:cNvPr id="201" name="Elbow Connector 200"/>
          <p:cNvCxnSpPr>
            <a:stCxn id="198" idx="3"/>
            <a:endCxn id="27" idx="1"/>
          </p:cNvCxnSpPr>
          <p:nvPr/>
        </p:nvCxnSpPr>
        <p:spPr>
          <a:xfrm rot="16200000" flipH="1">
            <a:off x="3264614" y="1874203"/>
            <a:ext cx="821583" cy="631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44" idx="3"/>
            <a:endCxn id="155" idx="0"/>
          </p:cNvCxnSpPr>
          <p:nvPr/>
        </p:nvCxnSpPr>
        <p:spPr>
          <a:xfrm rot="16200000" flipH="1">
            <a:off x="10178481" y="2355195"/>
            <a:ext cx="325120" cy="8166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47" idx="3"/>
            <a:endCxn id="155" idx="0"/>
          </p:cNvCxnSpPr>
          <p:nvPr/>
        </p:nvCxnSpPr>
        <p:spPr>
          <a:xfrm rot="5400000">
            <a:off x="10997177" y="2353150"/>
            <a:ext cx="325120" cy="8207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55" idx="2"/>
            <a:endCxn id="154" idx="0"/>
          </p:cNvCxnSpPr>
          <p:nvPr/>
        </p:nvCxnSpPr>
        <p:spPr>
          <a:xfrm>
            <a:off x="10749366" y="3787854"/>
            <a:ext cx="12048" cy="357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882532" y="5283199"/>
            <a:ext cx="1225015" cy="406400"/>
            <a:chOff x="198107" y="1942563"/>
            <a:chExt cx="1225015" cy="381000"/>
          </a:xfrm>
        </p:grpSpPr>
        <p:sp>
          <p:nvSpPr>
            <p:cNvPr id="173" name="Flowchart: Magnetic Disk 172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98107" y="2047308"/>
              <a:ext cx="1225015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XXTIP_TKS_EMPLOYEE_INF</a:t>
              </a:r>
              <a:endParaRPr lang="en-PH" sz="700" dirty="0"/>
            </a:p>
          </p:txBody>
        </p:sp>
      </p:grpSp>
      <p:cxnSp>
        <p:nvCxnSpPr>
          <p:cNvPr id="37" name="Elbow Connector 36"/>
          <p:cNvCxnSpPr>
            <a:stCxn id="4" idx="3"/>
            <a:endCxn id="30" idx="1"/>
          </p:cNvCxnSpPr>
          <p:nvPr/>
        </p:nvCxnSpPr>
        <p:spPr>
          <a:xfrm rot="16200000" flipH="1">
            <a:off x="4247734" y="-175719"/>
            <a:ext cx="816820" cy="4727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98" idx="3"/>
            <a:endCxn id="185" idx="1"/>
          </p:cNvCxnSpPr>
          <p:nvPr/>
        </p:nvCxnSpPr>
        <p:spPr>
          <a:xfrm rot="16200000" flipH="1">
            <a:off x="4002646" y="1136171"/>
            <a:ext cx="811423" cy="20978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4856652" y="2590800"/>
            <a:ext cx="1319592" cy="406400"/>
            <a:chOff x="174116" y="1942563"/>
            <a:chExt cx="1319592" cy="381000"/>
          </a:xfrm>
        </p:grpSpPr>
        <p:sp>
          <p:nvSpPr>
            <p:cNvPr id="185" name="Flowchart: Magnetic Disk 184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4116" y="2047308"/>
              <a:ext cx="1319592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XXTIP_HR_EMPLOYEEINFO_V</a:t>
              </a:r>
              <a:endParaRPr lang="en-PH" sz="700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965519" y="3900171"/>
            <a:ext cx="1053494" cy="406400"/>
            <a:chOff x="281472" y="1942563"/>
            <a:chExt cx="1053494" cy="381000"/>
          </a:xfrm>
        </p:grpSpPr>
        <p:sp>
          <p:nvSpPr>
            <p:cNvPr id="200" name="Flowchart: Magnetic Disk 199"/>
            <p:cNvSpPr/>
            <p:nvPr/>
          </p:nvSpPr>
          <p:spPr>
            <a:xfrm>
              <a:off x="571146" y="1942563"/>
              <a:ext cx="407184" cy="3810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 fontScale="85000" lnSpcReduction="20000"/>
            </a:bodyPr>
            <a:lstStyle/>
            <a:p>
              <a:pPr algn="ctr"/>
              <a:endParaRPr lang="en-PH" sz="11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1472" y="2047308"/>
              <a:ext cx="1053494" cy="187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dirty="0" smtClean="0"/>
                <a:t>XXTIP_TKS_EMPLOYEE</a:t>
              </a:r>
              <a:endParaRPr lang="en-PH" sz="700" dirty="0"/>
            </a:p>
          </p:txBody>
        </p:sp>
      </p:grpSp>
      <p:cxnSp>
        <p:nvCxnSpPr>
          <p:cNvPr id="203" name="Straight Arrow Connector 202"/>
          <p:cNvCxnSpPr>
            <a:stCxn id="185" idx="3"/>
            <a:endCxn id="200" idx="1"/>
          </p:cNvCxnSpPr>
          <p:nvPr/>
        </p:nvCxnSpPr>
        <p:spPr>
          <a:xfrm>
            <a:off x="5457274" y="2997200"/>
            <a:ext cx="1511" cy="902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3"/>
            <a:endCxn id="173" idx="1"/>
          </p:cNvCxnSpPr>
          <p:nvPr/>
        </p:nvCxnSpPr>
        <p:spPr>
          <a:xfrm>
            <a:off x="5458785" y="4306571"/>
            <a:ext cx="378" cy="976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879938" y="3240163"/>
            <a:ext cx="1317989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500" dirty="0"/>
              <a:t>TIP (HRMS) Employee Interfacing to TKS</a:t>
            </a:r>
            <a:r>
              <a:rPr lang="en-PH" sz="700" dirty="0" smtClean="0"/>
              <a:t/>
            </a:r>
            <a:br>
              <a:rPr lang="en-PH" sz="700" dirty="0" smtClean="0"/>
            </a:br>
            <a:r>
              <a:rPr lang="en-PH" sz="700" dirty="0" smtClean="0"/>
              <a:t>XXTIP_EMP_INTF_PKG.</a:t>
            </a:r>
          </a:p>
          <a:p>
            <a:pPr algn="ctr"/>
            <a:r>
              <a:rPr lang="en-PH" sz="700" dirty="0" smtClean="0"/>
              <a:t>EMPLOYEE_TKS_OUTB_ALL</a:t>
            </a:r>
            <a:endParaRPr lang="en-PH" sz="700" dirty="0"/>
          </a:p>
        </p:txBody>
      </p:sp>
      <p:sp>
        <p:nvSpPr>
          <p:cNvPr id="163" name="Rectangular Callout 162"/>
          <p:cNvSpPr/>
          <p:nvPr/>
        </p:nvSpPr>
        <p:spPr>
          <a:xfrm>
            <a:off x="4477062" y="2860585"/>
            <a:ext cx="553103" cy="387378"/>
          </a:xfrm>
          <a:prstGeom prst="wedgeRectCallout">
            <a:avLst>
              <a:gd name="adj1" fmla="val 39743"/>
              <a:gd name="adj2" fmla="val 77616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1:30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endParaRPr lang="en-P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ectangular Callout 170"/>
          <p:cNvSpPr/>
          <p:nvPr/>
        </p:nvSpPr>
        <p:spPr>
          <a:xfrm>
            <a:off x="6002881" y="2861868"/>
            <a:ext cx="553103" cy="387378"/>
          </a:xfrm>
          <a:prstGeom prst="wedgeRectCallout">
            <a:avLst>
              <a:gd name="adj1" fmla="val 39743"/>
              <a:gd name="adj2" fmla="val 77616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1:00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</a:t>
            </a:r>
            <a:endParaRPr lang="en-P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ular Callout 175"/>
          <p:cNvSpPr/>
          <p:nvPr/>
        </p:nvSpPr>
        <p:spPr>
          <a:xfrm>
            <a:off x="2800222" y="2818449"/>
            <a:ext cx="553103" cy="387378"/>
          </a:xfrm>
          <a:prstGeom prst="wedgeRectCallout">
            <a:avLst>
              <a:gd name="adj1" fmla="val 39743"/>
              <a:gd name="adj2" fmla="val 77616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1:00 AM</a:t>
            </a:r>
            <a:endParaRPr lang="en-P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Rectangular Callout 191"/>
          <p:cNvSpPr/>
          <p:nvPr/>
        </p:nvSpPr>
        <p:spPr>
          <a:xfrm>
            <a:off x="385952" y="2818449"/>
            <a:ext cx="553103" cy="387378"/>
          </a:xfrm>
          <a:prstGeom prst="wedgeRectCallout">
            <a:avLst>
              <a:gd name="adj1" fmla="val 39743"/>
              <a:gd name="adj2" fmla="val 77616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daily at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1:00 </a:t>
            </a:r>
            <a:r>
              <a:rPr lang="en-P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endParaRPr lang="en-P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3"/>
          <p:cNvSpPr>
            <a:spLocks noGrp="1"/>
          </p:cNvSpPr>
          <p:nvPr>
            <p:ph type="title" idx="4294967295"/>
          </p:nvPr>
        </p:nvSpPr>
        <p:spPr bwMode="gray">
          <a:xfrm>
            <a:off x="0" y="65088"/>
            <a:ext cx="11422063" cy="60166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ja-JP" sz="3000" b="1" dirty="0" smtClean="0">
                <a:latin typeface="Segoe UI" pitchFamily="34" charset="0"/>
                <a:cs typeface="Segoe UI" pitchFamily="34" charset="0"/>
              </a:rPr>
              <a:t>HRMS SSS Contributions Interface</a:t>
            </a:r>
            <a:endParaRPr lang="ja-JP" altLang="en-US" sz="30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865075" y="975360"/>
            <a:ext cx="3987362" cy="560832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68" name="Group 167"/>
          <p:cNvGrpSpPr/>
          <p:nvPr/>
        </p:nvGrpSpPr>
        <p:grpSpPr>
          <a:xfrm>
            <a:off x="1298575" y="975361"/>
            <a:ext cx="5334000" cy="5608320"/>
            <a:chOff x="7759802" y="4719624"/>
            <a:chExt cx="3815180" cy="1528779"/>
          </a:xfrm>
        </p:grpSpPr>
        <p:sp>
          <p:nvSpPr>
            <p:cNvPr id="169" name="Rectangle 168"/>
            <p:cNvSpPr/>
            <p:nvPr/>
          </p:nvSpPr>
          <p:spPr>
            <a:xfrm>
              <a:off x="7759802" y="4719624"/>
              <a:ext cx="3815180" cy="1528779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790154" y="4752858"/>
              <a:ext cx="778743" cy="125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b="1" dirty="0" smtClean="0"/>
                <a:t>HRMS</a:t>
              </a:r>
              <a:endParaRPr lang="en-PH" sz="2400" b="1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392431" y="5334889"/>
            <a:ext cx="3323987" cy="731520"/>
            <a:chOff x="-793385" y="1637763"/>
            <a:chExt cx="3323987" cy="685800"/>
          </a:xfrm>
        </p:grpSpPr>
        <p:sp>
          <p:nvSpPr>
            <p:cNvPr id="185" name="Flowchart: Magnetic Disk 184"/>
            <p:cNvSpPr/>
            <p:nvPr/>
          </p:nvSpPr>
          <p:spPr>
            <a:xfrm>
              <a:off x="301579" y="1637763"/>
              <a:ext cx="886236" cy="6858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endParaRPr lang="en-PH" sz="16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793385" y="1866363"/>
              <a:ext cx="3323987" cy="31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dirty="0" smtClean="0"/>
                <a:t>XXTIP_SSS_CONTRIBUTIONS_TSDP</a:t>
              </a:r>
              <a:endParaRPr lang="en-PH" sz="1600" dirty="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29450" y="1977201"/>
            <a:ext cx="47893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TIP Insert Data to SSS Contributions Interface </a:t>
            </a:r>
            <a:r>
              <a:rPr lang="en-PH" sz="1600" dirty="0" smtClean="0"/>
              <a:t>Table</a:t>
            </a: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XXTIP_INSERT_SSS_CONTRIBUTIONS</a:t>
            </a:r>
          </a:p>
        </p:txBody>
      </p:sp>
      <p:sp>
        <p:nvSpPr>
          <p:cNvPr id="200" name="Rectangular Callout 199"/>
          <p:cNvSpPr/>
          <p:nvPr/>
        </p:nvSpPr>
        <p:spPr>
          <a:xfrm>
            <a:off x="5108575" y="1164851"/>
            <a:ext cx="1371600" cy="623309"/>
          </a:xfrm>
          <a:prstGeom prst="wedgeRectCallout">
            <a:avLst>
              <a:gd name="adj1" fmla="val -28412"/>
              <a:gd name="adj2" fmla="val 66939"/>
            </a:avLst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runs every last day of the month at 5:00 pm</a:t>
            </a:r>
            <a:endParaRPr lang="en-P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6" y="4023360"/>
            <a:ext cx="1830843" cy="1097280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8184453" y="3177604"/>
            <a:ext cx="1498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 smtClean="0"/>
              <a:t>SSS </a:t>
            </a:r>
          </a:p>
          <a:p>
            <a:pPr algn="ctr"/>
            <a:r>
              <a:rPr lang="en-PH" sz="1600" dirty="0" smtClean="0"/>
              <a:t>Reconciliation </a:t>
            </a:r>
          </a:p>
          <a:p>
            <a:pPr algn="ctr"/>
            <a:r>
              <a:rPr lang="en-PH" sz="1600" dirty="0" smtClean="0"/>
              <a:t>System</a:t>
            </a:r>
            <a:endParaRPr lang="en-PH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013576" y="1309231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/>
              <a:t>WEB</a:t>
            </a:r>
            <a:endParaRPr lang="en-PH" sz="2400" b="1" dirty="0"/>
          </a:p>
        </p:txBody>
      </p:sp>
      <p:cxnSp>
        <p:nvCxnSpPr>
          <p:cNvPr id="205" name="Straight Arrow Connector 204"/>
          <p:cNvCxnSpPr>
            <a:stCxn id="209" idx="3"/>
            <a:endCxn id="202" idx="1"/>
          </p:cNvCxnSpPr>
          <p:nvPr/>
        </p:nvCxnSpPr>
        <p:spPr>
          <a:xfrm>
            <a:off x="5520831" y="4558397"/>
            <a:ext cx="2483345" cy="136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2544695" y="4145280"/>
            <a:ext cx="2976136" cy="731520"/>
            <a:chOff x="-656682" y="1637763"/>
            <a:chExt cx="2976136" cy="685800"/>
          </a:xfrm>
        </p:grpSpPr>
        <p:sp>
          <p:nvSpPr>
            <p:cNvPr id="207" name="Flowchart: Magnetic Disk 206"/>
            <p:cNvSpPr/>
            <p:nvPr/>
          </p:nvSpPr>
          <p:spPr>
            <a:xfrm>
              <a:off x="257718" y="1637763"/>
              <a:ext cx="914400" cy="6858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endParaRPr lang="en-PH" sz="1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-656682" y="1866363"/>
              <a:ext cx="2976136" cy="31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dirty="0" smtClean="0"/>
                <a:t>XXTIP_SSS_CONTRIBUTIONS_V</a:t>
              </a:r>
              <a:endParaRPr lang="en-PH" sz="16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654502" y="3048001"/>
            <a:ext cx="2762936" cy="731520"/>
            <a:chOff x="-564785" y="1637763"/>
            <a:chExt cx="2762936" cy="685800"/>
          </a:xfrm>
        </p:grpSpPr>
        <p:sp>
          <p:nvSpPr>
            <p:cNvPr id="211" name="Flowchart: Magnetic Disk 210"/>
            <p:cNvSpPr/>
            <p:nvPr/>
          </p:nvSpPr>
          <p:spPr>
            <a:xfrm>
              <a:off x="273415" y="1637763"/>
              <a:ext cx="886236" cy="6858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endParaRPr lang="en-PH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-564785" y="1866363"/>
              <a:ext cx="2762936" cy="31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dirty="0" smtClean="0"/>
                <a:t>XXTIP_SSS_CONTRIBUTIONS</a:t>
              </a:r>
              <a:endParaRPr lang="en-PH" sz="1600" dirty="0"/>
            </a:p>
          </p:txBody>
        </p:sp>
      </p:grpSp>
      <p:cxnSp>
        <p:nvCxnSpPr>
          <p:cNvPr id="213" name="Straight Arrow Connector 212"/>
          <p:cNvCxnSpPr>
            <a:stCxn id="192" idx="2"/>
            <a:endCxn id="211" idx="1"/>
          </p:cNvCxnSpPr>
          <p:nvPr/>
        </p:nvCxnSpPr>
        <p:spPr>
          <a:xfrm>
            <a:off x="3924144" y="2561976"/>
            <a:ext cx="11676" cy="486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11" idx="3"/>
            <a:endCxn id="207" idx="1"/>
          </p:cNvCxnSpPr>
          <p:nvPr/>
        </p:nvCxnSpPr>
        <p:spPr>
          <a:xfrm flipH="1">
            <a:off x="3916295" y="3779522"/>
            <a:ext cx="19525" cy="36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7" idx="3"/>
            <a:endCxn id="185" idx="1"/>
          </p:cNvCxnSpPr>
          <p:nvPr/>
        </p:nvCxnSpPr>
        <p:spPr>
          <a:xfrm>
            <a:off x="3916295" y="4876800"/>
            <a:ext cx="14219" cy="458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43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and">
    <a:dk1>
      <a:srgbClr val="000000"/>
    </a:dk1>
    <a:lt1>
      <a:srgbClr val="FFFFFF"/>
    </a:lt1>
    <a:dk2>
      <a:srgbClr val="7F7F7F"/>
    </a:dk2>
    <a:lt2>
      <a:srgbClr val="E5E5E5"/>
    </a:lt2>
    <a:accent1>
      <a:srgbClr val="0064D2"/>
    </a:accent1>
    <a:accent2>
      <a:srgbClr val="64AFE1"/>
    </a:accent2>
    <a:accent3>
      <a:srgbClr val="A0A0A5"/>
    </a:accent3>
    <a:accent4>
      <a:srgbClr val="644080"/>
    </a:accent4>
    <a:accent5>
      <a:srgbClr val="CECED0"/>
    </a:accent5>
    <a:accent6>
      <a:srgbClr val="FA9628"/>
    </a:accent6>
    <a:hlink>
      <a:srgbClr val="E61E1E"/>
    </a:hlink>
    <a:folHlink>
      <a:srgbClr val="FA96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Custom</PresentationFormat>
  <Paragraphs>86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テーマ1</vt:lpstr>
      <vt:lpstr>HRMS Auto-Processes Data Flow (R12)</vt:lpstr>
      <vt:lpstr>HRMS Employees Data Interfacing to TIP Systems</vt:lpstr>
      <vt:lpstr>HRMS SSS Contributions Interface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2018-08-24T12:43:57Z</dcterms:created>
  <dcterms:modified xsi:type="dcterms:W3CDTF">2019-08-02T01:22:28Z</dcterms:modified>
</cp:coreProperties>
</file>