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Default Extension="doc" ContentType="application/msword"/>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46.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44.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88825" cy="6858000"/>
  <p:notesSz cx="6991350" cy="9282113"/>
  <p:custDataLst>
    <p:tags r:id="rId4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xmlns="">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7F5E7"/>
    <a:srgbClr val="A2DAA3"/>
    <a:srgbClr val="4BB74E"/>
    <a:srgbClr val="54C54C"/>
    <a:srgbClr val="D9F5FF"/>
    <a:srgbClr val="FFE5E5"/>
    <a:srgbClr val="ABDB77"/>
    <a:srgbClr val="E6D5F3"/>
    <a:srgbClr val="DBF3D9"/>
    <a:srgbClr val="FFF7E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07" autoAdjust="0"/>
    <p:restoredTop sz="95324" autoAdjust="0"/>
  </p:normalViewPr>
  <p:slideViewPr>
    <p:cSldViewPr showGuides="1">
      <p:cViewPr varScale="1">
        <p:scale>
          <a:sx n="69" d="100"/>
          <a:sy n="69" d="100"/>
        </p:scale>
        <p:origin x="-1308" y="-108"/>
      </p:cViewPr>
      <p:guideLst>
        <p:guide orient="horz" pos="2160"/>
        <p:guide orient="horz" pos="960"/>
        <p:guide orient="horz" pos="240"/>
        <p:guide pos="3839"/>
        <p:guide pos="431"/>
        <p:guide pos="479"/>
      </p:guideLst>
    </p:cSldViewPr>
  </p:slideViewPr>
  <p:notesTextViewPr>
    <p:cViewPr>
      <p:scale>
        <a:sx n="100" d="100"/>
        <a:sy n="100" d="100"/>
      </p:scale>
      <p:origin x="0" y="0"/>
    </p:cViewPr>
  </p:notesTextViewPr>
  <p:sorterViewPr>
    <p:cViewPr>
      <p:scale>
        <a:sx n="66" d="100"/>
        <a:sy n="66" d="100"/>
      </p:scale>
      <p:origin x="0" y="-3096"/>
    </p:cViewPr>
  </p:sorterViewPr>
  <p:notesViewPr>
    <p:cSldViewPr showGuides="1">
      <p:cViewPr>
        <p:scale>
          <a:sx n="100" d="100"/>
          <a:sy n="100" d="100"/>
        </p:scale>
        <p:origin x="-1764" y="-78"/>
      </p:cViewPr>
      <p:guideLst>
        <p:guide orient="horz" pos="2635"/>
        <p:guide orient="horz" pos="283"/>
        <p:guide orient="horz" pos="2827"/>
        <p:guide pos="2202"/>
        <p:guide pos="282"/>
        <p:guide pos="378"/>
        <p:guide pos="57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xmlns=""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5 -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xmlns=""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oleObject" Target="../embeddings/Microsoft_Office_Word_97_-_2003_Document6.doc"/><Relationship Id="rId4" Type="http://schemas.openxmlformats.org/officeDocument/2006/relationships/oleObject" Target="../embeddings/Microsoft_Office_Word_97_-_2003_Document5.doc"/></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6.vml"/><Relationship Id="rId4" Type="http://schemas.openxmlformats.org/officeDocument/2006/relationships/oleObject" Target="../embeddings/Microsoft_Office_Word_97_-_2003_Document7.doc"/></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vmlDrawing" Target="../drawings/vmlDrawing7.vml"/><Relationship Id="rId4" Type="http://schemas.openxmlformats.org/officeDocument/2006/relationships/oleObject" Target="../embeddings/Microsoft_Office_Word_97_-_2003_Document8.doc"/></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8.vml"/><Relationship Id="rId4" Type="http://schemas.openxmlformats.org/officeDocument/2006/relationships/oleObject" Target="../embeddings/Microsoft_Office_Word_97_-_2003_Document9.doc"/></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2053022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859F75B4-A038-4BE9-829D-721CD8E12E40}" type="slidenum">
              <a:rPr lang="en-US" altLang="en-US" smtClean="0"/>
              <a:t>10</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2482031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lvl="1"/>
            <a:r>
              <a:rPr lang="en-US" altLang="en-US" smtClean="0">
                <a:latin typeface="Arial" charset="0"/>
              </a:rPr>
              <a:t>You can convert a datetime data type to a value of </a:t>
            </a:r>
            <a:r>
              <a:rPr lang="en-US" altLang="en-US" smtClean="0">
                <a:latin typeface="Courier New" pitchFamily="49" charset="0"/>
                <a:cs typeface="Courier New" pitchFamily="49" charset="0"/>
              </a:rPr>
              <a:t>VARCHAR2</a:t>
            </a:r>
            <a:r>
              <a:rPr lang="en-US" altLang="en-US" smtClean="0">
                <a:latin typeface="Arial" charset="0"/>
              </a:rPr>
              <a:t> data type using </a:t>
            </a:r>
            <a:r>
              <a:rPr lang="en-US" altLang="en-US" smtClean="0">
                <a:latin typeface="Courier New" pitchFamily="49" charset="0"/>
                <a:cs typeface="Courier New" pitchFamily="49" charset="0"/>
              </a:rPr>
              <a:t>TO_CHAR</a:t>
            </a:r>
            <a:r>
              <a:rPr lang="en-US" altLang="en-US" smtClean="0">
                <a:latin typeface="Arial" charset="0"/>
              </a:rPr>
              <a:t> in the format specified by the </a:t>
            </a:r>
            <a:r>
              <a:rPr lang="en-US" altLang="en-US" i="1" smtClean="0">
                <a:latin typeface="Arial" charset="0"/>
              </a:rPr>
              <a:t>format_model</a:t>
            </a:r>
            <a:r>
              <a:rPr lang="en-US" altLang="en-US" smtClean="0">
                <a:latin typeface="Arial" charset="0"/>
              </a:rPr>
              <a:t>. A format model is a character literal that describes the format of datetime stored in a character string. For example, the datetime format model for the string </a:t>
            </a:r>
            <a:r>
              <a:rPr lang="en-US" altLang="en-US" smtClean="0">
                <a:latin typeface="Courier New" pitchFamily="49" charset="0"/>
                <a:cs typeface="Courier New" pitchFamily="49" charset="0"/>
              </a:rPr>
              <a:t>'11-Nov-2000'</a:t>
            </a:r>
            <a:r>
              <a:rPr lang="en-US" altLang="en-US" smtClean="0">
                <a:latin typeface="Arial" charset="0"/>
              </a:rPr>
              <a:t> is </a:t>
            </a:r>
            <a:r>
              <a:rPr lang="en-US" altLang="en-US" smtClean="0">
                <a:latin typeface="Courier New" pitchFamily="49" charset="0"/>
                <a:cs typeface="Courier New" pitchFamily="49" charset="0"/>
              </a:rPr>
              <a:t>'DD-Mon-YYYY'</a:t>
            </a:r>
            <a:r>
              <a:rPr lang="en-US" altLang="en-US" smtClean="0">
                <a:latin typeface="Arial" charset="0"/>
              </a:rPr>
              <a:t>. You can use the </a:t>
            </a:r>
            <a:r>
              <a:rPr lang="en-US" altLang="en-US" smtClean="0">
                <a:latin typeface="Courier New" pitchFamily="49" charset="0"/>
                <a:cs typeface="Courier New" pitchFamily="49" charset="0"/>
              </a:rPr>
              <a:t>TO_CHAR</a:t>
            </a:r>
            <a:r>
              <a:rPr lang="en-US" altLang="en-US" smtClean="0">
                <a:latin typeface="Arial" charset="0"/>
              </a:rPr>
              <a:t> function to convert a date from its default format to the one that you specify.</a:t>
            </a:r>
          </a:p>
          <a:p>
            <a:pPr lvl="1"/>
            <a:r>
              <a:rPr lang="en-US" altLang="en-US" b="1" smtClean="0">
                <a:latin typeface="Arial" charset="0"/>
              </a:rPr>
              <a:t>Here are some of the guidelines to follow while using </a:t>
            </a:r>
            <a:r>
              <a:rPr lang="en-US" altLang="en-US" b="1" smtClean="0">
                <a:latin typeface="Courier New" pitchFamily="49" charset="0"/>
                <a:cs typeface="Courier New" pitchFamily="49" charset="0"/>
              </a:rPr>
              <a:t>TO_CHAR:</a:t>
            </a:r>
          </a:p>
          <a:p>
            <a:pPr lvl="2"/>
            <a:r>
              <a:rPr lang="en-US" altLang="en-US" smtClean="0">
                <a:latin typeface="Arial" charset="0"/>
              </a:rPr>
              <a:t>Enclose the format model within single quotation marks. The format model is case-sensitive.</a:t>
            </a:r>
          </a:p>
          <a:p>
            <a:pPr lvl="2"/>
            <a:r>
              <a:rPr lang="en-US" altLang="en-US" smtClean="0">
                <a:latin typeface="Arial" charset="0"/>
              </a:rPr>
              <a:t>Ensure that you separate the date value from the format model with a comma. The format model can include any valid date format element.</a:t>
            </a:r>
          </a:p>
          <a:p>
            <a:pPr lvl="2"/>
            <a:r>
              <a:rPr lang="en-US" altLang="en-US" smtClean="0">
                <a:latin typeface="Arial" charset="0"/>
              </a:rPr>
              <a:t>The names of days and months in the output are automatically padded with blanks.</a:t>
            </a:r>
          </a:p>
          <a:p>
            <a:pPr lvl="2"/>
            <a:r>
              <a:rPr lang="en-US" altLang="en-US" smtClean="0">
                <a:latin typeface="Arial" charset="0"/>
              </a:rPr>
              <a:t>Use the fill mode </a:t>
            </a:r>
            <a:r>
              <a:rPr lang="en-US" altLang="en-US" i="1" smtClean="0">
                <a:latin typeface="Courier New" pitchFamily="49" charset="0"/>
                <a:cs typeface="Courier New" pitchFamily="49" charset="0"/>
              </a:rPr>
              <a:t>fm</a:t>
            </a:r>
            <a:r>
              <a:rPr lang="en-US" altLang="en-US" smtClean="0">
                <a:latin typeface="Arial" charset="0"/>
              </a:rPr>
              <a:t> element to remove padded blanks or to suppress leading zeros.</a:t>
            </a:r>
            <a:endParaRPr lang="en-US" altLang="en-US" dirty="0" smtClean="0">
              <a:latin typeface="Arial" charset="0"/>
            </a:endParaRPr>
          </a:p>
        </p:txBody>
      </p:sp>
      <p:sp>
        <p:nvSpPr>
          <p:cNvPr id="245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F484BC03-6363-4E23-867A-54E39F7EB009}"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p14="http://schemas.microsoft.com/office/powerpoint/2010/main" xmlns="" val="24634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Grp="1" noChangeArrowheads="1"/>
          </p:cNvSpPr>
          <p:nvPr>
            <p:ph type="body" idx="1"/>
          </p:nvPr>
        </p:nvSpPr>
        <p:spPr/>
        <p:txBody>
          <a:bodyPr>
            <a:normAutofit/>
          </a:bodyPr>
          <a:lstStyle/>
          <a:p>
            <a:pPr lvl="1"/>
            <a:r>
              <a:rPr lang="en-US" altLang="en-US" dirty="0" smtClean="0"/>
              <a:t>You can refer to the complete list of date format model elements in the following page.</a:t>
            </a:r>
          </a:p>
        </p:txBody>
      </p:sp>
      <p:sp>
        <p:nvSpPr>
          <p:cNvPr id="2662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F878AFC0-E6E6-4603-8521-0ED1E36007A9}" type="slidenum">
              <a:rPr lang="en-US" altLang="en-US" smtClean="0"/>
              <a:t>12</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1502997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49275" y="447675"/>
            <a:ext cx="6078538" cy="8308975"/>
          </a:xfrm>
          <a:noFill/>
          <a:ln/>
        </p:spPr>
        <p:txBody>
          <a:bodyPr lIns="9143" tIns="9143" rIns="9143" bIns="9143"/>
          <a:lstStyle/>
          <a:p>
            <a:pPr eaLnBrk="1" hangingPunct="1"/>
            <a:endParaRPr lang="en-US" altLang="en-US" dirty="0" smtClean="0">
              <a:solidFill>
                <a:srgbClr val="0000FF"/>
              </a:solidFill>
              <a:latin typeface="Arial" charset="0"/>
            </a:endParaRPr>
          </a:p>
          <a:p>
            <a:pPr eaLnBrk="1" hangingPunct="1"/>
            <a:endParaRPr lang="en-US" altLang="en-US" dirty="0" smtClean="0">
              <a:solidFill>
                <a:srgbClr val="0000FF"/>
              </a:solidFill>
              <a:latin typeface="Arial" charset="0"/>
            </a:endParaRPr>
          </a:p>
          <a:p>
            <a:pPr eaLnBrk="1" hangingPunct="1"/>
            <a:endParaRPr lang="en-US" altLang="en-US" dirty="0" smtClean="0">
              <a:solidFill>
                <a:srgbClr val="0000FF"/>
              </a:solidFill>
              <a:latin typeface="Arial" charset="0"/>
            </a:endParaRPr>
          </a:p>
          <a:p>
            <a:pPr eaLnBrk="1" hangingPunct="1"/>
            <a:r>
              <a:rPr lang="en-US" altLang="en-US" dirty="0" smtClean="0">
                <a:solidFill>
                  <a:srgbClr val="0000FF"/>
                </a:solidFill>
                <a:latin typeface="Arial" charset="0"/>
              </a:rPr>
              <a:t>        </a:t>
            </a:r>
          </a:p>
        </p:txBody>
      </p:sp>
      <p:graphicFrame>
        <p:nvGraphicFramePr>
          <p:cNvPr id="27651" name="Object 3"/>
          <p:cNvGraphicFramePr>
            <a:graphicFrameLocks/>
          </p:cNvGraphicFramePr>
          <p:nvPr/>
        </p:nvGraphicFramePr>
        <p:xfrm>
          <a:off x="635000" y="525463"/>
          <a:ext cx="6137275" cy="5267325"/>
        </p:xfrm>
        <a:graphic>
          <a:graphicData uri="http://schemas.openxmlformats.org/presentationml/2006/ole">
            <p:oleObj spid="_x0000_s23580" name="Document" r:id="rId4" imgW="6538330" imgH="5610922" progId="Word.Document.8">
              <p:embed/>
            </p:oleObj>
          </a:graphicData>
        </a:graphic>
      </p:graphicFrame>
      <p:sp>
        <p:nvSpPr>
          <p:cNvPr id="276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CDF1D0F0-618F-4974-B556-2D695613DDC2}" type="slidenum">
              <a:rPr lang="en-US" altLang="en-US" smtClean="0">
                <a:latin typeface="Arial" charset="0"/>
                <a:cs typeface="Arial" charset="0"/>
              </a:rPr>
              <a:t>13</a:t>
            </a:fld>
            <a:endParaRPr lang="en-US" altLang="en-US" dirty="0" smtClean="0">
              <a:latin typeface="Arial" charset="0"/>
              <a:cs typeface="Arial" charset="0"/>
            </a:endParaRPr>
          </a:p>
        </p:txBody>
      </p:sp>
    </p:spTree>
    <p:extLst>
      <p:ext uri="{BB962C8B-B14F-4D97-AF65-F5344CB8AC3E}">
        <p14:creationId xmlns:p14="http://schemas.microsoft.com/office/powerpoint/2010/main" xmlns="" val="2148530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Rot="1" noChangeAspect="1" noChangeArrowheads="1" noTextEdit="1"/>
          </p:cNvSpPr>
          <p:nvPr>
            <p:ph type="sldImg"/>
          </p:nvPr>
        </p:nvSpPr>
        <p:spPr>
          <a:ln/>
        </p:spPr>
      </p:sp>
      <p:sp>
        <p:nvSpPr>
          <p:cNvPr id="29699"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Use the formats that are listed in the following tables to display time information and literals, and to change numerals to spelled numbers:</a:t>
            </a:r>
          </a:p>
        </p:txBody>
      </p:sp>
      <p:graphicFrame>
        <p:nvGraphicFramePr>
          <p:cNvPr id="29700" name="Object 6"/>
          <p:cNvGraphicFramePr>
            <a:graphicFrameLocks/>
          </p:cNvGraphicFramePr>
          <p:nvPr/>
        </p:nvGraphicFramePr>
        <p:xfrm>
          <a:off x="504825" y="5022056"/>
          <a:ext cx="5962650" cy="1828800"/>
        </p:xfrm>
        <a:graphic>
          <a:graphicData uri="http://schemas.openxmlformats.org/presentationml/2006/ole">
            <p:oleObj spid="_x0000_s24604" name="Document" r:id="rId4" imgW="6495927" imgH="2011537" progId="Word.Document.8">
              <p:embed/>
            </p:oleObj>
          </a:graphicData>
        </a:graphic>
      </p:graphicFrame>
      <p:sp>
        <p:nvSpPr>
          <p:cNvPr id="2970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0EE0095C-AABA-4F7A-BD34-DA2ACBBB94F2}"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p14="http://schemas.microsoft.com/office/powerpoint/2010/main" xmlns="" val="1501862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3"/>
          <p:cNvGraphicFramePr>
            <a:graphicFrameLocks/>
          </p:cNvGraphicFramePr>
          <p:nvPr/>
        </p:nvGraphicFramePr>
        <p:xfrm>
          <a:off x="514350" y="830263"/>
          <a:ext cx="6248400" cy="790575"/>
        </p:xfrm>
        <a:graphic>
          <a:graphicData uri="http://schemas.openxmlformats.org/presentationml/2006/ole">
            <p:oleObj spid="_x0000_s25654" name="Document" r:id="rId4" imgW="6407561" imgH="841260" progId="Word.Document.8">
              <p:embed/>
            </p:oleObj>
          </a:graphicData>
        </a:graphic>
      </p:graphicFrame>
      <p:graphicFrame>
        <p:nvGraphicFramePr>
          <p:cNvPr id="30723" name="Object 4"/>
          <p:cNvGraphicFramePr>
            <a:graphicFrameLocks/>
          </p:cNvGraphicFramePr>
          <p:nvPr/>
        </p:nvGraphicFramePr>
        <p:xfrm>
          <a:off x="400050" y="1990725"/>
          <a:ext cx="6372225" cy="1095375"/>
        </p:xfrm>
        <a:graphic>
          <a:graphicData uri="http://schemas.openxmlformats.org/presentationml/2006/ole">
            <p:oleObj spid="_x0000_s25655" name="Document" r:id="rId5" imgW="6630991" imgH="1241912" progId="Word.Document.8">
              <p:embed/>
            </p:oleObj>
          </a:graphicData>
        </a:graphic>
      </p:graphicFrame>
      <p:sp>
        <p:nvSpPr>
          <p:cNvPr id="30724" name="Notes Placeholder 7"/>
          <p:cNvSpPr>
            <a:spLocks noGrp="1"/>
          </p:cNvSpPr>
          <p:nvPr>
            <p:ph type="body" idx="1"/>
          </p:nvPr>
        </p:nvSpPr>
        <p:spPr>
          <a:xfrm>
            <a:off x="547688" y="449263"/>
            <a:ext cx="5942012" cy="8027987"/>
          </a:xfrm>
          <a:noFill/>
          <a:ln/>
        </p:spPr>
        <p:txBody>
          <a:bodyPr/>
          <a:lstStyle/>
          <a:p>
            <a:pPr lvl="1" eaLnBrk="1" hangingPunct="1"/>
            <a:r>
              <a:rPr lang="en-US" altLang="en-US" b="1" dirty="0" smtClean="0">
                <a:latin typeface="Arial" charset="0"/>
              </a:rPr>
              <a:t>Other Formats</a:t>
            </a:r>
          </a:p>
          <a:p>
            <a:pPr eaLnBrk="1" hangingPunct="1"/>
            <a:endParaRPr lang="en-US" altLang="en-US" dirty="0" smtClean="0">
              <a:latin typeface="Arial" charset="0"/>
            </a:endParaRPr>
          </a:p>
          <a:p>
            <a:pPr eaLnBrk="1" hangingPunct="1"/>
            <a:endParaRPr lang="en-US" altLang="en-US" dirty="0" smtClean="0">
              <a:latin typeface="Arial" charset="0"/>
            </a:endParaRPr>
          </a:p>
          <a:p>
            <a:pPr eaLnBrk="1" hangingPunct="1"/>
            <a:endParaRPr lang="en-US" altLang="en-US" dirty="0" smtClean="0">
              <a:latin typeface="Arial" charset="0"/>
            </a:endParaRPr>
          </a:p>
          <a:p>
            <a:pPr eaLnBrk="1" hangingPunct="1"/>
            <a:endParaRPr lang="en-US" altLang="en-US" dirty="0" smtClean="0">
              <a:latin typeface="Arial" charset="0"/>
            </a:endParaRPr>
          </a:p>
          <a:p>
            <a:pPr lvl="1" eaLnBrk="1" hangingPunct="1"/>
            <a:r>
              <a:rPr lang="en-US" altLang="en-US" b="1" dirty="0" smtClean="0">
                <a:latin typeface="Arial" charset="0"/>
              </a:rPr>
              <a:t>Specifying Suffixes to Influence Number Display</a:t>
            </a:r>
          </a:p>
          <a:p>
            <a:endParaRPr lang="en-US" altLang="en-US" dirty="0" smtClean="0">
              <a:latin typeface="Arial" charset="0"/>
            </a:endParaRPr>
          </a:p>
        </p:txBody>
      </p:sp>
      <p:sp>
        <p:nvSpPr>
          <p:cNvPr id="30725"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22DB71BA-3CFA-4B78-8A33-9121D6959870}"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xmlns="" val="1494083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3"/>
          <p:cNvSpPr>
            <a:spLocks noGrp="1" noChangeArrowheads="1"/>
          </p:cNvSpPr>
          <p:nvPr>
            <p:ph type="body" idx="1"/>
          </p:nvPr>
        </p:nvSpPr>
        <p:spPr/>
        <p:txBody>
          <a:bodyPr>
            <a:normAutofit/>
          </a:bodyPr>
          <a:lstStyle/>
          <a:p>
            <a:pPr lvl="1"/>
            <a:r>
              <a:rPr lang="en-US" altLang="en-US" dirty="0" smtClean="0"/>
              <a:t>The SQL statement in the slide displays the last names and hire dates for all the employees. Observe that the hire date appears as 17 June 2011.</a:t>
            </a:r>
          </a:p>
          <a:p>
            <a:pPr lvl="1"/>
            <a:r>
              <a:rPr lang="en-US" altLang="en-US" b="1" dirty="0" smtClean="0"/>
              <a:t>Example</a:t>
            </a:r>
          </a:p>
          <a:p>
            <a:pPr lvl="1"/>
            <a:r>
              <a:rPr lang="en-US" altLang="en-US" dirty="0" smtClean="0"/>
              <a:t>Modify the example in the slide to display the dates in a format that appears as “Seventeenth of June 2011 12:00:00 AM.”</a:t>
            </a:r>
          </a:p>
          <a:p>
            <a:pPr marL="685800" lvl="4"/>
            <a:r>
              <a:rPr lang="en-US" altLang="en-US" dirty="0" smtClean="0"/>
              <a:t>SELECT  </a:t>
            </a:r>
            <a:r>
              <a:rPr lang="en-US" altLang="en-US" dirty="0" err="1" smtClean="0"/>
              <a:t>last_name</a:t>
            </a:r>
            <a:r>
              <a:rPr lang="en-US" altLang="en-US" dirty="0" smtClean="0"/>
              <a:t>,</a:t>
            </a:r>
          </a:p>
          <a:p>
            <a:pPr marL="685800" lvl="4"/>
            <a:r>
              <a:rPr lang="en-US" altLang="en-US" dirty="0" smtClean="0"/>
              <a:t>	TO_CHAR(</a:t>
            </a:r>
            <a:r>
              <a:rPr lang="en-US" altLang="en-US" dirty="0" err="1" smtClean="0"/>
              <a:t>hire_date</a:t>
            </a:r>
            <a:r>
              <a:rPr lang="en-US" altLang="en-US" dirty="0" smtClean="0"/>
              <a:t>, </a:t>
            </a:r>
          </a:p>
          <a:p>
            <a:pPr marL="685800" lvl="4"/>
            <a:r>
              <a:rPr lang="en-US" altLang="en-US" dirty="0" smtClean="0"/>
              <a:t>		'</a:t>
            </a:r>
            <a:r>
              <a:rPr lang="en-US" altLang="en-US" dirty="0" err="1" smtClean="0"/>
              <a:t>fmDdspth</a:t>
            </a:r>
            <a:r>
              <a:rPr lang="en-US" altLang="en-US" dirty="0" smtClean="0"/>
              <a:t> "of" Month YYYY </a:t>
            </a:r>
            <a:r>
              <a:rPr lang="en-US" altLang="en-US" dirty="0" err="1" smtClean="0"/>
              <a:t>fmHH:MI:SS</a:t>
            </a:r>
            <a:r>
              <a:rPr lang="en-US" altLang="en-US" dirty="0" smtClean="0"/>
              <a:t> AM')</a:t>
            </a:r>
          </a:p>
          <a:p>
            <a:pPr marL="685800" lvl="4"/>
            <a:r>
              <a:rPr lang="en-US" altLang="en-US" dirty="0" smtClean="0"/>
              <a:t>	HIREDATE</a:t>
            </a:r>
          </a:p>
          <a:p>
            <a:pPr marL="685800" lvl="4"/>
            <a:r>
              <a:rPr lang="en-US" altLang="en-US" dirty="0" smtClean="0"/>
              <a:t>FROM    employees;</a:t>
            </a:r>
          </a:p>
          <a:p>
            <a:pPr lvl="4"/>
            <a:endParaRPr lang="en-US" altLang="en-US" dirty="0" smtClean="0"/>
          </a:p>
          <a:p>
            <a:pPr lvl="1"/>
            <a:r>
              <a:rPr lang="en-US" altLang="en-US" dirty="0" smtClean="0"/>
              <a:t>Notice that the month follows the format model specified; in other words, the first letter is capitalized and the rest are in lowercase.</a:t>
            </a:r>
          </a:p>
        </p:txBody>
      </p:sp>
      <p:sp>
        <p:nvSpPr>
          <p:cNvPr id="32772" name="Rectangle 4"/>
          <p:cNvSpPr>
            <a:spLocks noChangeArrowheads="1"/>
          </p:cNvSpPr>
          <p:nvPr/>
        </p:nvSpPr>
        <p:spPr bwMode="gray">
          <a:xfrm>
            <a:off x="642938" y="7185025"/>
            <a:ext cx="6038850" cy="1144588"/>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32774" name="Footer Placeholder 6"/>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4C0DEF7D-2CF5-47C2-B269-394845BC9C52}" type="slidenum">
              <a:rPr lang="en-US" altLang="en-US" smtClean="0"/>
              <a:t>16</a:t>
            </a:fld>
            <a:endParaRPr lang="en-US" altLang="en-US" dirty="0" smtClean="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xmlns="" val="235893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Rot="1" noChangeAspect="1" noChangeArrowheads="1" noTextEdit="1"/>
          </p:cNvSpPr>
          <p:nvPr>
            <p:ph type="sldImg"/>
          </p:nvPr>
        </p:nvSpPr>
        <p:spPr>
          <a:ln/>
        </p:spPr>
      </p:sp>
      <p:sp>
        <p:nvSpPr>
          <p:cNvPr id="34819"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When working with number values, such as character strings, you should convert the numbers to the character data type using the </a:t>
            </a:r>
            <a:r>
              <a:rPr lang="en-US" altLang="en-US" smtClean="0">
                <a:solidFill>
                  <a:schemeClr val="tx1"/>
                </a:solidFill>
                <a:latin typeface="Courier New" pitchFamily="49" charset="0"/>
              </a:rPr>
              <a:t>TO_CHAR</a:t>
            </a:r>
            <a:r>
              <a:rPr lang="en-US" altLang="en-US" smtClean="0">
                <a:solidFill>
                  <a:schemeClr val="tx1"/>
                </a:solidFill>
                <a:latin typeface="Arial" charset="0"/>
              </a:rPr>
              <a:t> function. This function translates a value of </a:t>
            </a:r>
            <a:r>
              <a:rPr lang="en-US" altLang="en-US" smtClean="0">
                <a:solidFill>
                  <a:schemeClr val="tx1"/>
                </a:solidFill>
                <a:latin typeface="Courier New" pitchFamily="49" charset="0"/>
              </a:rPr>
              <a:t>NUMBER</a:t>
            </a:r>
            <a:r>
              <a:rPr lang="en-US" altLang="en-US" smtClean="0">
                <a:solidFill>
                  <a:schemeClr val="tx1"/>
                </a:solidFill>
                <a:latin typeface="Arial" charset="0"/>
              </a:rPr>
              <a:t> data type to </a:t>
            </a:r>
            <a:r>
              <a:rPr lang="en-US" altLang="en-US" smtClean="0">
                <a:solidFill>
                  <a:schemeClr val="tx1"/>
                </a:solidFill>
                <a:latin typeface="Courier New" pitchFamily="49" charset="0"/>
              </a:rPr>
              <a:t>VARCHAR2</a:t>
            </a:r>
            <a:r>
              <a:rPr lang="en-US" altLang="en-US" smtClean="0">
                <a:solidFill>
                  <a:schemeClr val="tx1"/>
                </a:solidFill>
                <a:latin typeface="Arial" charset="0"/>
              </a:rPr>
              <a:t> data type. </a:t>
            </a:r>
          </a:p>
          <a:p>
            <a:pPr lvl="1" eaLnBrk="1" hangingPunct="1"/>
            <a:r>
              <a:rPr lang="en-US" altLang="en-US" smtClean="0">
                <a:solidFill>
                  <a:schemeClr val="tx1"/>
                </a:solidFill>
                <a:latin typeface="Arial" charset="0"/>
              </a:rPr>
              <a:t>This technique is especially useful with concatenation.</a:t>
            </a:r>
            <a:endParaRPr lang="en-US" altLang="en-US" dirty="0" smtClean="0">
              <a:solidFill>
                <a:schemeClr val="tx1"/>
              </a:solidFill>
              <a:latin typeface="Arial" charset="0"/>
            </a:endParaRPr>
          </a:p>
        </p:txBody>
      </p:sp>
      <p:sp>
        <p:nvSpPr>
          <p:cNvPr id="348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6F01E952-0F67-49F8-9E64-9BEBD030DE91}"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p14="http://schemas.microsoft.com/office/powerpoint/2010/main" xmlns="" val="1612040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0"/>
          <p:cNvGraphicFramePr>
            <a:graphicFrameLocks/>
          </p:cNvGraphicFramePr>
          <p:nvPr/>
        </p:nvGraphicFramePr>
        <p:xfrm>
          <a:off x="523875" y="1135063"/>
          <a:ext cx="5581650" cy="4857750"/>
        </p:xfrm>
        <a:graphic>
          <a:graphicData uri="http://schemas.openxmlformats.org/presentationml/2006/ole">
            <p:oleObj spid="_x0000_s26652" name="Document" r:id="rId4" imgW="5993854" imgH="5232169" progId="Word.Document.8">
              <p:embed/>
            </p:oleObj>
          </a:graphicData>
        </a:graphic>
      </p:graphicFrame>
      <p:sp>
        <p:nvSpPr>
          <p:cNvPr id="35843" name="Notes Placeholder 6"/>
          <p:cNvSpPr>
            <a:spLocks noGrp="1"/>
          </p:cNvSpPr>
          <p:nvPr>
            <p:ph type="body" idx="1"/>
          </p:nvPr>
        </p:nvSpPr>
        <p:spPr>
          <a:xfrm>
            <a:off x="292608" y="449263"/>
            <a:ext cx="6400800" cy="8191817"/>
          </a:xfrm>
        </p:spPr>
        <p:txBody>
          <a:bodyPr>
            <a:normAutofit/>
          </a:bodyPr>
          <a:lstStyle/>
          <a:p>
            <a:pPr lvl="1"/>
            <a:r>
              <a:rPr lang="en-US" altLang="en-US" b="1" dirty="0" smtClean="0"/>
              <a:t>Number Format Elements</a:t>
            </a:r>
          </a:p>
          <a:p>
            <a:pPr lvl="1"/>
            <a:r>
              <a:rPr lang="en-US" altLang="en-US" dirty="0" smtClean="0"/>
              <a:t>If you are converting a number to the character data type, you can use the following format elements:</a:t>
            </a:r>
          </a:p>
        </p:txBody>
      </p:sp>
      <p:sp>
        <p:nvSpPr>
          <p:cNvPr id="3584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500940A4-04BD-4287-AD08-885C95593276}" type="slidenum">
              <a:rPr lang="en-US" altLang="en-US" smtClean="0"/>
              <a:t>18</a:t>
            </a:fld>
            <a:endParaRPr lang="en-US" altLang="en-US" dirty="0" smtClean="0"/>
          </a:p>
        </p:txBody>
      </p:sp>
    </p:spTree>
    <p:extLst>
      <p:ext uri="{BB962C8B-B14F-4D97-AF65-F5344CB8AC3E}">
        <p14:creationId xmlns:p14="http://schemas.microsoft.com/office/powerpoint/2010/main" xmlns="" val="1265492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body" idx="1"/>
          </p:nvPr>
        </p:nvSpPr>
        <p:spPr>
          <a:noFill/>
          <a:ln/>
        </p:spPr>
        <p:txBody>
          <a:bodyPr/>
          <a:lstStyle/>
          <a:p>
            <a:pPr lvl="1"/>
            <a:r>
              <a:rPr lang="en-US" altLang="en-US" b="1" smtClean="0">
                <a:latin typeface="Arial" charset="0"/>
              </a:rPr>
              <a:t>Good to know:</a:t>
            </a:r>
          </a:p>
          <a:p>
            <a:pPr lvl="2"/>
            <a:r>
              <a:rPr lang="en-US" altLang="en-US" smtClean="0">
                <a:latin typeface="Arial" charset="0"/>
              </a:rPr>
              <a:t>The Oracle server displays a string of number signs (#) in place of a whole number whose digits exceed the number of digits provided in the format model.</a:t>
            </a:r>
          </a:p>
          <a:p>
            <a:pPr lvl="2"/>
            <a:r>
              <a:rPr lang="en-US" altLang="en-US" smtClean="0">
                <a:latin typeface="Arial" charset="0"/>
              </a:rPr>
              <a:t>The Oracle server rounds the stored decimal value to the number of decimal places provided in the format model.</a:t>
            </a:r>
            <a:endParaRPr lang="en-US" altLang="en-US" dirty="0" smtClean="0">
              <a:latin typeface="Arial" charset="0"/>
            </a:endParaRPr>
          </a:p>
        </p:txBody>
      </p:sp>
      <p:sp>
        <p:nvSpPr>
          <p:cNvPr id="37891" name="Slide Image Placeholder 6"/>
          <p:cNvSpPr>
            <a:spLocks noGrp="1" noRot="1" noChangeAspect="1" noTextEdit="1"/>
          </p:cNvSpPr>
          <p:nvPr>
            <p:ph type="sldImg"/>
          </p:nvPr>
        </p:nvSpPr>
        <p:spPr>
          <a:ln/>
        </p:spPr>
      </p:sp>
      <p:sp>
        <p:nvSpPr>
          <p:cNvPr id="3789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9853FA14-D0DE-4078-AAF8-F111B1B38CD6}" type="slidenum">
              <a:rPr lang="en-US" altLang="en-US" smtClean="0">
                <a:latin typeface="Arial" charset="0"/>
                <a:cs typeface="Arial" charset="0"/>
              </a:rPr>
              <a:t>19</a:t>
            </a:fld>
            <a:endParaRPr lang="en-US" altLang="en-US" dirty="0" smtClean="0">
              <a:latin typeface="Arial" charset="0"/>
              <a:cs typeface="Arial" charset="0"/>
            </a:endParaRPr>
          </a:p>
        </p:txBody>
      </p:sp>
    </p:spTree>
    <p:extLst>
      <p:ext uri="{BB962C8B-B14F-4D97-AF65-F5344CB8AC3E}">
        <p14:creationId xmlns:p14="http://schemas.microsoft.com/office/powerpoint/2010/main" xmlns="" val="116575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7AF41929-B66F-4DED-8281-B4A87D3B2989}"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3547381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2"/>
          <p:cNvSpPr>
            <a:spLocks noGrp="1" noRot="1" noChangeAspect="1" noChangeArrowheads="1" noTextEdit="1"/>
          </p:cNvSpPr>
          <p:nvPr>
            <p:ph type="sldImg"/>
          </p:nvPr>
        </p:nvSpPr>
        <p:spPr>
          <a:ln/>
        </p:spPr>
      </p:sp>
      <p:sp>
        <p:nvSpPr>
          <p:cNvPr id="39939" name="Rectangle 1033"/>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may want to convert a character string to either a number or a date. To accomplish this task, use the </a:t>
            </a:r>
            <a:r>
              <a:rPr lang="en-US" altLang="en-US" dirty="0" smtClean="0">
                <a:solidFill>
                  <a:schemeClr val="tx1"/>
                </a:solidFill>
                <a:latin typeface="Courier New" pitchFamily="49" charset="0"/>
              </a:rPr>
              <a:t>TO_NUMBER</a:t>
            </a:r>
            <a:r>
              <a:rPr lang="en-US" altLang="en-US" dirty="0" smtClean="0">
                <a:solidFill>
                  <a:schemeClr val="tx1"/>
                </a:solidFill>
                <a:latin typeface="Arial" charset="0"/>
              </a:rPr>
              <a:t> or </a:t>
            </a:r>
            <a:r>
              <a:rPr lang="en-US" altLang="en-US" dirty="0" smtClean="0">
                <a:solidFill>
                  <a:schemeClr val="tx1"/>
                </a:solidFill>
                <a:latin typeface="Courier New" pitchFamily="49" charset="0"/>
              </a:rPr>
              <a:t>TO_DATE</a:t>
            </a:r>
            <a:r>
              <a:rPr lang="en-US" altLang="en-US" dirty="0" smtClean="0">
                <a:solidFill>
                  <a:schemeClr val="tx1"/>
                </a:solidFill>
                <a:latin typeface="Arial" charset="0"/>
              </a:rPr>
              <a:t> functions. The format model that you select is based on the previously demonstrated format elements.</a:t>
            </a:r>
          </a:p>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fx</a:t>
            </a:r>
            <a:r>
              <a:rPr lang="en-US" altLang="en-US" dirty="0" smtClean="0">
                <a:solidFill>
                  <a:schemeClr val="tx1"/>
                </a:solidFill>
                <a:latin typeface="Arial" charset="0"/>
              </a:rPr>
              <a:t> modifier in these functions specifies the exact match for the character argument and date format model of a </a:t>
            </a:r>
            <a:r>
              <a:rPr lang="en-US" altLang="en-US" dirty="0" smtClean="0">
                <a:solidFill>
                  <a:schemeClr val="tx1"/>
                </a:solidFill>
                <a:latin typeface="Courier New" pitchFamily="49" charset="0"/>
              </a:rPr>
              <a:t>TO_DATE</a:t>
            </a:r>
            <a:r>
              <a:rPr lang="en-US" altLang="en-US" dirty="0" smtClean="0">
                <a:solidFill>
                  <a:schemeClr val="tx1"/>
                </a:solidFill>
                <a:latin typeface="Arial" charset="0"/>
              </a:rPr>
              <a:t> function:</a:t>
            </a:r>
          </a:p>
          <a:p>
            <a:pPr lvl="2" eaLnBrk="1" hangingPunct="1"/>
            <a:r>
              <a:rPr lang="en-US" altLang="en-US" dirty="0" smtClean="0">
                <a:solidFill>
                  <a:schemeClr val="tx1"/>
                </a:solidFill>
                <a:latin typeface="Arial" charset="0"/>
              </a:rPr>
              <a:t>Punctuation and quoted text in the character argument must exactly match (except for case) the corresponding parts</a:t>
            </a:r>
            <a:r>
              <a:rPr lang="en-US" altLang="en-US" dirty="0" smtClean="0">
                <a:latin typeface="Arial" charset="0"/>
              </a:rPr>
              <a:t> of the format model. </a:t>
            </a:r>
          </a:p>
          <a:p>
            <a:pPr lvl="2" eaLnBrk="1" hangingPunct="1"/>
            <a:r>
              <a:rPr lang="en-US" altLang="en-US" dirty="0" smtClean="0">
                <a:latin typeface="Arial" charset="0"/>
              </a:rPr>
              <a:t>The character argument cannot have extra blanks. Without </a:t>
            </a:r>
            <a:r>
              <a:rPr lang="en-US" altLang="en-US" dirty="0" smtClean="0">
                <a:latin typeface="Courier New" pitchFamily="49" charset="0"/>
              </a:rPr>
              <a:t>fx</a:t>
            </a:r>
            <a:r>
              <a:rPr lang="en-US" altLang="en-US" dirty="0" smtClean="0">
                <a:latin typeface="Arial" charset="0"/>
              </a:rPr>
              <a:t>, the Oracle server ignores extra blanks.</a:t>
            </a:r>
          </a:p>
          <a:p>
            <a:pPr lvl="2" eaLnBrk="1" hangingPunct="1"/>
            <a:r>
              <a:rPr lang="en-US" altLang="en-US" dirty="0" smtClean="0">
                <a:latin typeface="Arial" charset="0"/>
              </a:rPr>
              <a:t>Numeric data in the character argument must have the same number of digits as the corresponding element in the format model. Without </a:t>
            </a:r>
            <a:r>
              <a:rPr lang="en-US" altLang="en-US" dirty="0" smtClean="0">
                <a:latin typeface="Courier New" pitchFamily="49" charset="0"/>
              </a:rPr>
              <a:t>fx</a:t>
            </a:r>
            <a:r>
              <a:rPr lang="en-US" altLang="en-US" dirty="0" smtClean="0">
                <a:latin typeface="Arial" charset="0"/>
              </a:rPr>
              <a:t>, the numbers in the character argument can omit leading zeros.</a:t>
            </a:r>
          </a:p>
        </p:txBody>
      </p:sp>
      <p:sp>
        <p:nvSpPr>
          <p:cNvPr id="399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8BA83EAD-E378-404A-A62E-482F6B65C28C}"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p14="http://schemas.microsoft.com/office/powerpoint/2010/main" xmlns="" val="18444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body" idx="1"/>
          </p:nvPr>
        </p:nvSpPr>
        <p:spPr>
          <a:xfrm>
            <a:off x="438150" y="447675"/>
            <a:ext cx="6078538" cy="8308975"/>
          </a:xfrm>
          <a:noFill/>
          <a:ln/>
        </p:spPr>
        <p:txBody>
          <a:bodyPr lIns="12914" tIns="12914" rIns="12914" bIns="12914"/>
          <a:lstStyle/>
          <a:p>
            <a:pPr lvl="1" eaLnBrk="1" hangingPunct="1"/>
            <a:r>
              <a:rPr lang="en-US" altLang="en-US" b="1" dirty="0" smtClean="0">
                <a:latin typeface="Arial" charset="0"/>
              </a:rPr>
              <a:t>Example</a:t>
            </a:r>
          </a:p>
          <a:p>
            <a:pPr lvl="1" eaLnBrk="1" hangingPunct="1"/>
            <a:r>
              <a:rPr lang="en-US" altLang="en-US" dirty="0" smtClean="0">
                <a:latin typeface="Arial" charset="0"/>
              </a:rPr>
              <a:t>Display the name and hire date for all employees who started on May 24, 2015. There are two spaces after the month </a:t>
            </a:r>
            <a:r>
              <a:rPr lang="en-US" altLang="en-US" i="1" dirty="0" smtClean="0">
                <a:latin typeface="Arial" charset="0"/>
              </a:rPr>
              <a:t>May</a:t>
            </a:r>
            <a:r>
              <a:rPr lang="en-US" altLang="en-US" dirty="0" smtClean="0">
                <a:latin typeface="Arial" charset="0"/>
              </a:rPr>
              <a:t> and before the number </a:t>
            </a:r>
            <a:r>
              <a:rPr lang="en-US" altLang="en-US" i="1" dirty="0" smtClean="0">
                <a:latin typeface="Arial" charset="0"/>
              </a:rPr>
              <a:t>24</a:t>
            </a:r>
            <a:r>
              <a:rPr lang="en-US" altLang="en-US" dirty="0" smtClean="0">
                <a:latin typeface="Arial" charset="0"/>
              </a:rPr>
              <a:t> in the following example. Because the </a:t>
            </a:r>
            <a:r>
              <a:rPr lang="en-US" altLang="en-US" dirty="0" smtClean="0">
                <a:latin typeface="Courier New" pitchFamily="49" charset="0"/>
              </a:rPr>
              <a:t>fx</a:t>
            </a:r>
            <a:r>
              <a:rPr lang="en-US" altLang="en-US" dirty="0" smtClean="0">
                <a:latin typeface="Arial" charset="0"/>
              </a:rPr>
              <a:t> modifier is used, an exact match is required and the spaces after the word </a:t>
            </a:r>
            <a:r>
              <a:rPr lang="en-US" altLang="en-US" i="1" dirty="0" smtClean="0">
                <a:latin typeface="Arial" charset="0"/>
              </a:rPr>
              <a:t>May</a:t>
            </a:r>
            <a:r>
              <a:rPr lang="en-US" altLang="en-US" dirty="0" smtClean="0">
                <a:latin typeface="Arial" charset="0"/>
              </a:rPr>
              <a:t> are not recognized:</a:t>
            </a:r>
          </a:p>
          <a:p>
            <a:pPr marL="400050" lvl="2" indent="-171450" eaLnBrk="1" hangingPunct="1">
              <a:buFont typeface="Times New Roman" pitchFamily="18" charset="0"/>
              <a:buNone/>
            </a:pPr>
            <a:r>
              <a:rPr lang="en-US" altLang="en-US" dirty="0" smtClean="0">
                <a:latin typeface="Courier New" pitchFamily="49" charset="0"/>
              </a:rPr>
              <a:t>SELECT last_name, hire_date</a:t>
            </a:r>
          </a:p>
          <a:p>
            <a:pPr marL="400050" lvl="2" indent="-171450" eaLnBrk="1" hangingPunct="1">
              <a:buFont typeface="Times New Roman" pitchFamily="18" charset="0"/>
              <a:buNone/>
            </a:pPr>
            <a:r>
              <a:rPr lang="en-US" altLang="en-US" dirty="0" smtClean="0">
                <a:latin typeface="Courier New" pitchFamily="49" charset="0"/>
              </a:rPr>
              <a:t>FROM   employees</a:t>
            </a:r>
          </a:p>
          <a:p>
            <a:pPr marL="400050" lvl="2" indent="-171450" eaLnBrk="1" hangingPunct="1">
              <a:buFont typeface="Times New Roman" pitchFamily="18" charset="0"/>
              <a:buNone/>
            </a:pPr>
            <a:r>
              <a:rPr lang="en-US" altLang="en-US" dirty="0" smtClean="0">
                <a:latin typeface="Courier New" pitchFamily="49" charset="0"/>
              </a:rPr>
              <a:t>WHERE  hire_date = TO_DATE('May  24, 2015', 'fxMonth DD, YYYY');</a:t>
            </a:r>
          </a:p>
          <a:p>
            <a:pPr lvl="1" eaLnBrk="1" hangingPunct="1"/>
            <a:r>
              <a:rPr lang="en-US" altLang="en-US" dirty="0" smtClean="0">
                <a:latin typeface="Arial" charset="0"/>
              </a:rPr>
              <a:t>The resulting error output looks like this:</a:t>
            </a: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lvl="1" eaLnBrk="1" hangingPunct="1"/>
            <a:r>
              <a:rPr lang="en-US" altLang="en-US" dirty="0" smtClean="0">
                <a:latin typeface="Arial" charset="0"/>
              </a:rPr>
              <a:t>To see the output, correct the query by deleting the extra space between ‘May’ and ‘24’.</a:t>
            </a:r>
          </a:p>
          <a:p>
            <a:pPr marL="400050" lvl="2" indent="-171450" eaLnBrk="1" hangingPunct="1">
              <a:buFont typeface="Times New Roman" pitchFamily="18" charset="0"/>
              <a:buNone/>
            </a:pPr>
            <a:r>
              <a:rPr lang="en-US" altLang="en-US" dirty="0" smtClean="0">
                <a:latin typeface="Courier New" pitchFamily="49" charset="0"/>
              </a:rPr>
              <a:t>SELECT last_name, hire_date</a:t>
            </a:r>
          </a:p>
          <a:p>
            <a:pPr marL="400050" lvl="2" indent="-171450" eaLnBrk="1" hangingPunct="1">
              <a:buFont typeface="Times New Roman" pitchFamily="18" charset="0"/>
              <a:buNone/>
            </a:pPr>
            <a:r>
              <a:rPr lang="en-US" altLang="en-US" dirty="0" smtClean="0">
                <a:latin typeface="Courier New" pitchFamily="49" charset="0"/>
              </a:rPr>
              <a:t>FROM   employees</a:t>
            </a:r>
          </a:p>
          <a:p>
            <a:pPr marL="400050" lvl="2" indent="-171450" eaLnBrk="1" hangingPunct="1">
              <a:buFont typeface="Times New Roman" pitchFamily="18" charset="0"/>
              <a:buNone/>
            </a:pPr>
            <a:r>
              <a:rPr lang="en-US" altLang="en-US" dirty="0" smtClean="0">
                <a:latin typeface="Courier New" pitchFamily="49" charset="0"/>
              </a:rPr>
              <a:t>WHERE  hire_date = TO_DATE('May 24, 2015', 'fxMonth DD, YYYY');</a:t>
            </a:r>
          </a:p>
          <a:p>
            <a:pPr marL="400050" lvl="2" indent="-171450" eaLnBrk="1" hangingPunct="1">
              <a:buFont typeface="Times New Roman" pitchFamily="18" charset="0"/>
              <a:buNone/>
            </a:pPr>
            <a:endParaRPr lang="en-US" altLang="en-US" dirty="0" smtClean="0">
              <a:latin typeface="Arial" charset="0"/>
            </a:endParaRPr>
          </a:p>
        </p:txBody>
      </p:sp>
      <p:pic>
        <p:nvPicPr>
          <p:cNvPr id="40963" name="Picture 6"/>
          <p:cNvPicPr>
            <a:picLocks noChangeAspect="1" noChangeArrowheads="1"/>
          </p:cNvPicPr>
          <p:nvPr/>
        </p:nvPicPr>
        <p:blipFill>
          <a:blip r:embed="rId3"/>
          <a:srcRect/>
          <a:stretch>
            <a:fillRect/>
          </a:stretch>
        </p:blipFill>
        <p:spPr bwMode="auto">
          <a:xfrm>
            <a:off x="828675" y="2355056"/>
            <a:ext cx="5105400" cy="1676400"/>
          </a:xfrm>
          <a:prstGeom prst="rect">
            <a:avLst/>
          </a:prstGeom>
          <a:noFill/>
          <a:ln w="28575">
            <a:noFill/>
            <a:miter lim="800000"/>
            <a:headEnd type="none" w="sm" len="sm"/>
            <a:tailEnd type="none" w="sm" len="sm"/>
          </a:ln>
        </p:spPr>
      </p:pic>
      <p:sp>
        <p:nvSpPr>
          <p:cNvPr id="409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CBA8F000-B385-4FD0-83D3-11D4309D2E1D}"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p14="http://schemas.microsoft.com/office/powerpoint/2010/main" xmlns="" val="3182482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6"/>
          <p:cNvSpPr>
            <a:spLocks noGrp="1" noChangeArrowheads="1"/>
          </p:cNvSpPr>
          <p:nvPr>
            <p:ph type="body" idx="1"/>
          </p:nvPr>
        </p:nvSpPr>
        <p:spPr/>
        <p:txBody>
          <a:bodyPr>
            <a:normAutofit/>
          </a:bodyPr>
          <a:lstStyle/>
          <a:p>
            <a:pPr lvl="1"/>
            <a:r>
              <a:rPr lang="en-US" dirty="0" smtClean="0"/>
              <a:t>To find employees who were hired before 2010, the </a:t>
            </a:r>
            <a:r>
              <a:rPr lang="en-US" dirty="0" smtClean="0">
                <a:latin typeface="Courier New" pitchFamily="49" charset="0"/>
                <a:cs typeface="Courier New" pitchFamily="49" charset="0"/>
              </a:rPr>
              <a:t>RR</a:t>
            </a:r>
            <a:r>
              <a:rPr lang="en-US" dirty="0" smtClean="0"/>
              <a:t> format can be used. Because the current year is greater than 1999, the RR format interprets the year portion of the date from 2000 to 2049.</a:t>
            </a:r>
          </a:p>
          <a:p>
            <a:pPr lvl="1"/>
            <a:r>
              <a:rPr lang="en-US" dirty="0" smtClean="0"/>
              <a:t>Alternatively, the following command also results in the same rows being selected because the </a:t>
            </a:r>
            <a:r>
              <a:rPr lang="en-US" dirty="0" smtClean="0">
                <a:latin typeface="Courier New" pitchFamily="49" charset="0"/>
                <a:cs typeface="Courier New" pitchFamily="49" charset="0"/>
              </a:rPr>
              <a:t>YY</a:t>
            </a:r>
            <a:r>
              <a:rPr lang="en-US" dirty="0" smtClean="0"/>
              <a:t> format interprets the year portion of the date in the current century (2010).</a:t>
            </a:r>
          </a:p>
          <a:p>
            <a:pPr marL="571500" lvl="4"/>
            <a:r>
              <a:rPr lang="en-US" dirty="0" smtClean="0"/>
              <a:t>SELECT </a:t>
            </a:r>
            <a:r>
              <a:rPr lang="en-US" dirty="0" err="1" smtClean="0"/>
              <a:t>last_name</a:t>
            </a:r>
            <a:r>
              <a:rPr lang="en-US" dirty="0" smtClean="0"/>
              <a:t>, TO_CHAR(</a:t>
            </a:r>
            <a:r>
              <a:rPr lang="en-US" dirty="0" err="1" smtClean="0"/>
              <a:t>hire_date</a:t>
            </a:r>
            <a:r>
              <a:rPr lang="en-US" dirty="0" smtClean="0"/>
              <a:t>, 'DD-Mon-</a:t>
            </a:r>
            <a:r>
              <a:rPr lang="en-US" dirty="0" err="1" smtClean="0"/>
              <a:t>yyyy</a:t>
            </a:r>
            <a:r>
              <a:rPr lang="en-US" dirty="0" smtClean="0"/>
              <a:t>')</a:t>
            </a:r>
          </a:p>
          <a:p>
            <a:pPr marL="571500" lvl="4"/>
            <a:r>
              <a:rPr lang="en-US" dirty="0" smtClean="0"/>
              <a:t>FROM   employees</a:t>
            </a:r>
          </a:p>
          <a:p>
            <a:pPr marL="571500" lvl="4"/>
            <a:r>
              <a:rPr lang="en-US" dirty="0" smtClean="0"/>
              <a:t>WHERE  </a:t>
            </a:r>
            <a:r>
              <a:rPr lang="en-US" dirty="0" err="1" smtClean="0"/>
              <a:t>hire_date</a:t>
            </a:r>
            <a:r>
              <a:rPr lang="en-US" dirty="0" smtClean="0"/>
              <a:t> &lt; '01-Jan-10';</a:t>
            </a:r>
          </a:p>
          <a:p>
            <a:pPr lvl="1"/>
            <a:r>
              <a:rPr lang="en-US" dirty="0" smtClean="0"/>
              <a:t>Notice that the same rows are retrieved from the preceding query.</a:t>
            </a:r>
          </a:p>
          <a:p>
            <a:pPr lvl="1"/>
            <a:r>
              <a:rPr lang="en-US" dirty="0" smtClean="0"/>
              <a:t>The general tip is to use the YYYY format instead of RR format to avoid confusion.</a:t>
            </a:r>
          </a:p>
        </p:txBody>
      </p:sp>
      <p:sp>
        <p:nvSpPr>
          <p:cNvPr id="43012"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FD04B3E9-7A7F-4A4D-BB01-59B63568CDF7}" type="slidenum">
              <a:rPr lang="en-US" altLang="en-US" smtClean="0"/>
              <a:t>22</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3359325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7E35020F-5EFB-4EC3-9762-314F7521D526}" type="slidenum">
              <a:rPr lang="en-US" altLang="en-US" smtClean="0"/>
              <a:t>23</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xmlns="" val="1667284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Rot="1" noChangeAspect="1" noChangeArrowheads="1" noTextEdit="1"/>
          </p:cNvSpPr>
          <p:nvPr>
            <p:ph type="sldImg"/>
          </p:nvPr>
        </p:nvSpPr>
        <p:spPr>
          <a:ln/>
        </p:spPr>
      </p:sp>
      <p:sp>
        <p:nvSpPr>
          <p:cNvPr id="47107" name="Rectangle 8"/>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These functions work with any data type and pertain to the use of null values in the expression list.</a:t>
            </a:r>
            <a:br>
              <a:rPr lang="en-US" altLang="en-US" smtClean="0">
                <a:latin typeface="Arial" charset="0"/>
              </a:rPr>
            </a:br>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r>
              <a:rPr lang="en-US" altLang="en-US" b="1" smtClean="0">
                <a:latin typeface="Arial" charset="0"/>
              </a:rPr>
              <a:t>Note:</a:t>
            </a:r>
            <a:r>
              <a:rPr lang="en-US" altLang="en-US" smtClean="0">
                <a:latin typeface="Arial" charset="0"/>
              </a:rPr>
              <a:t> For more information about the hundreds of functions available, see the “Functions” section in </a:t>
            </a:r>
            <a:r>
              <a:rPr lang="en-US" altLang="en-US" i="1" smtClean="0">
                <a:latin typeface="Arial" charset="0"/>
              </a:rPr>
              <a:t>Oracle Database SQL Language Reference </a:t>
            </a:r>
            <a:r>
              <a:rPr lang="en-US" altLang="en-US" smtClean="0">
                <a:latin typeface="Arial" charset="0"/>
              </a:rPr>
              <a:t>for 12</a:t>
            </a:r>
            <a:r>
              <a:rPr lang="en-US" altLang="en-US" i="1" smtClean="0">
                <a:latin typeface="Arial" charset="0"/>
              </a:rPr>
              <a:t>c </a:t>
            </a:r>
            <a:r>
              <a:rPr lang="en-US" altLang="en-US" smtClean="0">
                <a:latin typeface="Arial" charset="0"/>
              </a:rPr>
              <a:t>database.</a:t>
            </a:r>
            <a:endParaRPr lang="en-US" altLang="en-US" dirty="0" smtClean="0">
              <a:latin typeface="Arial" charset="0"/>
            </a:endParaRPr>
          </a:p>
        </p:txBody>
      </p:sp>
      <p:graphicFrame>
        <p:nvGraphicFramePr>
          <p:cNvPr id="47108" name="Object 1024"/>
          <p:cNvGraphicFramePr>
            <a:graphicFrameLocks/>
          </p:cNvGraphicFramePr>
          <p:nvPr/>
        </p:nvGraphicFramePr>
        <p:xfrm>
          <a:off x="685800" y="4793456"/>
          <a:ext cx="5172075" cy="1638300"/>
        </p:xfrm>
        <a:graphic>
          <a:graphicData uri="http://schemas.openxmlformats.org/presentationml/2006/ole">
            <p:oleObj spid="_x0000_s27676" name="Document" r:id="rId4" imgW="5356373" imgH="1764595" progId="Word.Document.8">
              <p:embed/>
            </p:oleObj>
          </a:graphicData>
        </a:graphic>
      </p:graphicFrame>
      <p:sp>
        <p:nvSpPr>
          <p:cNvPr id="4710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BC6AD5B8-4E1C-49B7-9A4F-2A8E68F85062}"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p14="http://schemas.microsoft.com/office/powerpoint/2010/main" xmlns="" val="2360849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Rot="1" noChangeAspect="1" noChangeArrowheads="1" noTextEdit="1"/>
          </p:cNvSpPr>
          <p:nvPr>
            <p:ph type="sldImg"/>
          </p:nvPr>
        </p:nvSpPr>
        <p:spPr>
          <a:ln/>
        </p:spPr>
      </p:sp>
      <p:sp>
        <p:nvSpPr>
          <p:cNvPr id="4915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To convert a null value to an actual value, </a:t>
            </a:r>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NVL</a:t>
            </a:r>
            <a:r>
              <a:rPr lang="en-US" altLang="en-US" dirty="0" smtClean="0">
                <a:solidFill>
                  <a:schemeClr val="tx1"/>
                </a:solidFill>
                <a:latin typeface="Arial" charset="0"/>
              </a:rPr>
              <a:t> function. </a:t>
            </a:r>
          </a:p>
          <a:p>
            <a:pPr lvl="1" eaLnBrk="1" hangingPunct="1"/>
            <a:r>
              <a:rPr lang="en-US" altLang="en-US" b="1" dirty="0" smtClean="0">
                <a:latin typeface="Arial" charset="0"/>
              </a:rPr>
              <a:t>Syntax</a:t>
            </a:r>
          </a:p>
          <a:p>
            <a:pPr lvl="1" eaLnBrk="1" hangingPunct="1"/>
            <a:r>
              <a:rPr lang="en-US" altLang="en-US" dirty="0" smtClean="0">
                <a:latin typeface="Courier New" pitchFamily="49" charset="0"/>
              </a:rPr>
              <a:t>NVL (</a:t>
            </a:r>
            <a:r>
              <a:rPr lang="en-US" altLang="en-US" i="1" dirty="0" smtClean="0">
                <a:latin typeface="Courier New" pitchFamily="49" charset="0"/>
              </a:rPr>
              <a:t>expr1</a:t>
            </a:r>
            <a:r>
              <a:rPr lang="en-US" altLang="en-US" dirty="0" smtClean="0">
                <a:latin typeface="Courier New" pitchFamily="49" charset="0"/>
              </a:rPr>
              <a:t>, </a:t>
            </a:r>
            <a:r>
              <a:rPr lang="en-US" altLang="en-US" i="1" dirty="0" smtClean="0">
                <a:latin typeface="Courier New" pitchFamily="49" charset="0"/>
              </a:rPr>
              <a:t>expr2</a:t>
            </a:r>
            <a:r>
              <a:rPr lang="en-US" altLang="en-US" dirty="0" smtClean="0">
                <a:latin typeface="Courier New" pitchFamily="49" charset="0"/>
              </a:rPr>
              <a:t>)</a:t>
            </a:r>
            <a:endParaRPr lang="en-US" altLang="en-US" b="1" dirty="0" smtClean="0">
              <a:latin typeface="Courier New" pitchFamily="49" charset="0"/>
            </a:endParaRPr>
          </a:p>
          <a:p>
            <a:pPr lvl="1" eaLnBrk="1" hangingPunct="1"/>
            <a:r>
              <a:rPr lang="en-US" altLang="en-US" dirty="0" smtClean="0">
                <a:latin typeface="Arial" charset="0"/>
              </a:rPr>
              <a:t>In the syntax:</a:t>
            </a:r>
          </a:p>
          <a:p>
            <a:pPr marL="400050" lvl="2" indent="-171450" eaLnBrk="1" hangingPunct="1">
              <a:buFont typeface="Courier New" pitchFamily="49" charset="0"/>
              <a:buChar char="•"/>
            </a:pPr>
            <a:r>
              <a:rPr lang="en-US" altLang="en-US" i="1" dirty="0" smtClean="0">
                <a:latin typeface="Courier New" pitchFamily="49" charset="0"/>
              </a:rPr>
              <a:t>expr1</a:t>
            </a:r>
            <a:r>
              <a:rPr lang="en-US" altLang="en-US" dirty="0" smtClean="0">
                <a:latin typeface="Arial" charset="0"/>
              </a:rPr>
              <a:t> is the source value or expression that may contain a null</a:t>
            </a:r>
            <a:endParaRPr lang="en-US" altLang="en-US" b="1" dirty="0" smtClean="0">
              <a:latin typeface="Arial" charset="0"/>
            </a:endParaRPr>
          </a:p>
          <a:p>
            <a:pPr marL="400050" lvl="2" indent="-171450" eaLnBrk="1" hangingPunct="1">
              <a:buFont typeface="Courier New" pitchFamily="49" charset="0"/>
              <a:buChar char="•"/>
            </a:pPr>
            <a:r>
              <a:rPr lang="en-US" altLang="en-US" i="1" dirty="0" smtClean="0">
                <a:latin typeface="Courier New" pitchFamily="49" charset="0"/>
              </a:rPr>
              <a:t>expr2</a:t>
            </a:r>
            <a:r>
              <a:rPr lang="en-US" altLang="en-US" dirty="0" smtClean="0">
                <a:latin typeface="Arial" charset="0"/>
              </a:rPr>
              <a:t> is the target value for converting the null</a:t>
            </a:r>
          </a:p>
          <a:p>
            <a:pPr lvl="1" eaLnBrk="1" hangingPunct="1"/>
            <a:r>
              <a:rPr lang="en-US" altLang="en-US" dirty="0" smtClean="0">
                <a:latin typeface="Arial" charset="0"/>
              </a:rPr>
              <a:t>You can use the </a:t>
            </a:r>
            <a:r>
              <a:rPr lang="en-US" altLang="en-US" dirty="0" smtClean="0">
                <a:latin typeface="Courier New" pitchFamily="49" charset="0"/>
              </a:rPr>
              <a:t>NVL</a:t>
            </a:r>
            <a:r>
              <a:rPr lang="en-US" altLang="en-US" dirty="0" smtClean="0">
                <a:latin typeface="Arial" charset="0"/>
              </a:rPr>
              <a:t> function with any data type, but the return value is always the same as the data type of </a:t>
            </a:r>
            <a:r>
              <a:rPr lang="en-US" altLang="en-US" i="1" dirty="0" smtClean="0">
                <a:latin typeface="Courier New" pitchFamily="49" charset="0"/>
              </a:rPr>
              <a:t>expr1</a:t>
            </a:r>
            <a:r>
              <a:rPr lang="en-US" altLang="en-US" dirty="0" smtClean="0">
                <a:latin typeface="Arial" charset="0"/>
              </a:rPr>
              <a:t>.</a:t>
            </a:r>
          </a:p>
          <a:p>
            <a:pPr lvl="1" eaLnBrk="1" hangingPunct="1"/>
            <a:r>
              <a:rPr lang="en-US" altLang="en-US" b="1" dirty="0" smtClean="0">
                <a:latin typeface="Courier New" pitchFamily="49" charset="0"/>
              </a:rPr>
              <a:t>NVL</a:t>
            </a:r>
            <a:r>
              <a:rPr lang="en-US" altLang="en-US" b="1" dirty="0" smtClean="0">
                <a:latin typeface="Arial" charset="0"/>
              </a:rPr>
              <a:t> Conversions for Various Data Types</a:t>
            </a:r>
          </a:p>
        </p:txBody>
      </p:sp>
      <p:sp>
        <p:nvSpPr>
          <p:cNvPr id="49156" name="Rectangle 4"/>
          <p:cNvSpPr>
            <a:spLocks noChangeArrowheads="1"/>
          </p:cNvSpPr>
          <p:nvPr/>
        </p:nvSpPr>
        <p:spPr bwMode="auto">
          <a:xfrm>
            <a:off x="696913" y="5522913"/>
            <a:ext cx="5716587" cy="241300"/>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graphicFrame>
        <p:nvGraphicFramePr>
          <p:cNvPr id="49157" name="Object 1024"/>
          <p:cNvGraphicFramePr>
            <a:graphicFrameLocks/>
          </p:cNvGraphicFramePr>
          <p:nvPr/>
        </p:nvGraphicFramePr>
        <p:xfrm>
          <a:off x="523875" y="6546056"/>
          <a:ext cx="5915025" cy="1143000"/>
        </p:xfrm>
        <a:graphic>
          <a:graphicData uri="http://schemas.openxmlformats.org/presentationml/2006/ole">
            <p:oleObj spid="_x0000_s28700" name="Document" r:id="rId4" imgW="6093266" imgH="1267830" progId="Word.Document.8">
              <p:embed/>
            </p:oleObj>
          </a:graphicData>
        </a:graphic>
      </p:graphicFrame>
      <p:sp>
        <p:nvSpPr>
          <p:cNvPr id="49158"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A441D6F6-3728-4CF0-86E4-8A329355D8F3}"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p14="http://schemas.microsoft.com/office/powerpoint/2010/main" xmlns="" val="515426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10"/>
          <p:cNvSpPr>
            <a:spLocks noGrp="1"/>
          </p:cNvSpPr>
          <p:nvPr>
            <p:ph type="body" idx="1"/>
          </p:nvPr>
        </p:nvSpPr>
        <p:spPr>
          <a:noFill/>
          <a:ln/>
        </p:spPr>
        <p:txBody>
          <a:bodyPr/>
          <a:lstStyle/>
          <a:p>
            <a:pPr lvl="1" eaLnBrk="1" hangingPunct="1"/>
            <a:r>
              <a:rPr lang="en-US" altLang="en-US" dirty="0" smtClean="0">
                <a:latin typeface="Arial" charset="0"/>
              </a:rPr>
              <a:t>To calculate the annual compensation of all employees, you need to multiply the monthly salary by 12 and then add the commission percentage to the result:</a:t>
            </a:r>
            <a:endParaRPr lang="en-US" altLang="en-US" dirty="0" smtClean="0">
              <a:latin typeface="Courier New" pitchFamily="49" charset="0"/>
            </a:endParaRPr>
          </a:p>
          <a:p>
            <a:pPr marL="857250" lvl="4" eaLnBrk="1" hangingPunct="1">
              <a:spcBef>
                <a:spcPct val="25000"/>
              </a:spcBef>
            </a:pPr>
            <a:r>
              <a:rPr lang="en-US" altLang="en-US" dirty="0" smtClean="0"/>
              <a:t>SELECT last_name, salary, commission_pct,</a:t>
            </a:r>
          </a:p>
          <a:p>
            <a:pPr marL="857250" lvl="4" eaLnBrk="1" hangingPunct="1"/>
            <a:r>
              <a:rPr lang="en-US" altLang="en-US" dirty="0" smtClean="0"/>
              <a:t>	(salary*12) + (salary*12*commission_pct) AN_SAL</a:t>
            </a:r>
          </a:p>
          <a:p>
            <a:pPr marL="857250" lvl="4" eaLnBrk="1" hangingPunct="1"/>
            <a:r>
              <a:rPr lang="en-US" altLang="en-US" dirty="0" smtClean="0"/>
              <a:t>FROM   employees;</a:t>
            </a:r>
          </a:p>
          <a:p>
            <a:pPr lvl="1" eaLnBrk="1" hangingPunct="1">
              <a:spcBef>
                <a:spcPts val="600"/>
              </a:spcBef>
            </a:pPr>
            <a:r>
              <a:rPr lang="en-US" altLang="en-US" dirty="0" smtClean="0">
                <a:latin typeface="Arial" charset="0"/>
              </a:rPr>
              <a:t/>
            </a:r>
            <a:br>
              <a:rPr lang="en-US" altLang="en-US" dirty="0" smtClean="0">
                <a:latin typeface="Arial" charset="0"/>
              </a:rPr>
            </a:br>
            <a:r>
              <a:rPr lang="en-US" altLang="en-US" dirty="0" smtClean="0">
                <a:latin typeface="Arial" charset="0"/>
              </a:rPr>
              <a:t>Notice that the annual compensation is calculated for only those employees who earn a commission. If any column value in an expression is null, the result is null. To calculate values for all employees, you must convert the null value to a number before applying the arithmetic operator. In the example in the slide, the </a:t>
            </a:r>
            <a:r>
              <a:rPr lang="en-US" altLang="en-US" dirty="0" smtClean="0">
                <a:latin typeface="Courier New" pitchFamily="49" charset="0"/>
              </a:rPr>
              <a:t>NVL</a:t>
            </a:r>
            <a:r>
              <a:rPr lang="en-US" altLang="en-US" dirty="0" smtClean="0">
                <a:latin typeface="Arial" charset="0"/>
              </a:rPr>
              <a:t> function is used to convert null values to zero.</a:t>
            </a:r>
          </a:p>
        </p:txBody>
      </p:sp>
      <p:sp>
        <p:nvSpPr>
          <p:cNvPr id="51203" name="Rectangle 4"/>
          <p:cNvSpPr>
            <a:spLocks noChangeArrowheads="1"/>
          </p:cNvSpPr>
          <p:nvPr/>
        </p:nvSpPr>
        <p:spPr bwMode="auto">
          <a:xfrm>
            <a:off x="723900" y="6173788"/>
            <a:ext cx="5694363" cy="1665287"/>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51204" name="Slide Image Placeholder 9"/>
          <p:cNvSpPr>
            <a:spLocks noGrp="1" noRot="1" noChangeAspect="1" noTextEdit="1"/>
          </p:cNvSpPr>
          <p:nvPr>
            <p:ph type="sldImg"/>
          </p:nvPr>
        </p:nvSpPr>
        <p:spPr>
          <a:ln/>
        </p:spPr>
      </p:sp>
      <p:sp>
        <p:nvSpPr>
          <p:cNvPr id="51205"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DE5101A9-31CC-4ECE-9E42-618DD96A5F19}"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xmlns="" val="2069653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Rot="1" noChangeAspect="1" noChangeArrowheads="1" noTextEdit="1"/>
          </p:cNvSpPr>
          <p:nvPr>
            <p:ph type="sldImg"/>
          </p:nvPr>
        </p:nvSpPr>
        <p:spPr>
          <a:ln/>
        </p:spPr>
      </p:sp>
      <p:sp>
        <p:nvSpPr>
          <p:cNvPr id="5325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NVL2</a:t>
            </a:r>
            <a:r>
              <a:rPr lang="en-US" altLang="en-US" dirty="0" smtClean="0">
                <a:solidFill>
                  <a:schemeClr val="tx1"/>
                </a:solidFill>
                <a:latin typeface="Arial" charset="0"/>
              </a:rPr>
              <a:t> function examines</a:t>
            </a:r>
            <a:r>
              <a:rPr lang="en-US" altLang="en-US" dirty="0" smtClean="0">
                <a:latin typeface="Arial" charset="0"/>
              </a:rPr>
              <a:t> the first expression. If the first expression is not null, the </a:t>
            </a:r>
            <a:r>
              <a:rPr lang="en-US" altLang="en-US" dirty="0" smtClean="0">
                <a:latin typeface="Courier New" pitchFamily="49" charset="0"/>
              </a:rPr>
              <a:t>NVL2</a:t>
            </a:r>
            <a:r>
              <a:rPr lang="en-US" altLang="en-US" dirty="0" smtClean="0">
                <a:latin typeface="Arial" charset="0"/>
              </a:rPr>
              <a:t> function returns the second expression. If the first expression is null, the third expression is returned. </a:t>
            </a:r>
          </a:p>
          <a:p>
            <a:pPr lvl="1" eaLnBrk="1" hangingPunct="1">
              <a:spcBef>
                <a:spcPct val="15000"/>
              </a:spcBef>
            </a:pPr>
            <a:r>
              <a:rPr lang="en-US" altLang="en-US" b="1" dirty="0" smtClean="0">
                <a:latin typeface="Arial" charset="0"/>
              </a:rPr>
              <a:t>Syntax</a:t>
            </a:r>
          </a:p>
          <a:p>
            <a:pPr marL="857250" lvl="4" eaLnBrk="1" hangingPunct="1"/>
            <a:r>
              <a:rPr lang="en-US" altLang="en-US" dirty="0" smtClean="0"/>
              <a:t>NVL2(</a:t>
            </a:r>
            <a:r>
              <a:rPr lang="en-US" altLang="en-US" i="1" dirty="0" smtClean="0"/>
              <a:t>expr1</a:t>
            </a:r>
            <a:r>
              <a:rPr lang="en-US" altLang="en-US" dirty="0" smtClean="0"/>
              <a:t>, </a:t>
            </a:r>
            <a:r>
              <a:rPr lang="en-US" altLang="en-US" i="1" dirty="0" smtClean="0"/>
              <a:t>expr2, expr3</a:t>
            </a:r>
            <a:r>
              <a:rPr lang="en-US" altLang="en-US" dirty="0" smtClean="0"/>
              <a:t>)</a:t>
            </a:r>
            <a:endParaRPr lang="en-US" altLang="en-US" b="1" dirty="0" smtClean="0"/>
          </a:p>
          <a:p>
            <a:pPr lvl="1" eaLnBrk="1" hangingPunct="1">
              <a:spcBef>
                <a:spcPct val="15000"/>
              </a:spcBef>
            </a:pPr>
            <a:r>
              <a:rPr lang="en-US" altLang="en-US" dirty="0" smtClean="0">
                <a:latin typeface="Arial" charset="0"/>
              </a:rPr>
              <a:t>In the syntax:</a:t>
            </a:r>
          </a:p>
          <a:p>
            <a:pPr marL="400050" lvl="2" indent="-171450" eaLnBrk="1" hangingPunct="1">
              <a:buFont typeface="Courier New" pitchFamily="49" charset="0"/>
              <a:buChar char="•"/>
            </a:pPr>
            <a:r>
              <a:rPr lang="en-US" altLang="en-US" i="1" dirty="0" smtClean="0">
                <a:latin typeface="Courier New" pitchFamily="49" charset="0"/>
              </a:rPr>
              <a:t>expr1</a:t>
            </a:r>
            <a:r>
              <a:rPr lang="en-US" altLang="en-US" dirty="0" smtClean="0">
                <a:latin typeface="Arial" charset="0"/>
              </a:rPr>
              <a:t> is the source value or expression that may contain a null</a:t>
            </a:r>
          </a:p>
          <a:p>
            <a:pPr marL="400050" lvl="2" indent="-171450" eaLnBrk="1" hangingPunct="1">
              <a:buFont typeface="Courier New" pitchFamily="49" charset="0"/>
              <a:buChar char="•"/>
            </a:pPr>
            <a:r>
              <a:rPr lang="en-US" altLang="en-US" i="1" dirty="0" smtClean="0">
                <a:latin typeface="Courier New" pitchFamily="49" charset="0"/>
              </a:rPr>
              <a:t>expr2</a:t>
            </a:r>
            <a:r>
              <a:rPr lang="en-US" altLang="en-US" dirty="0" smtClean="0">
                <a:latin typeface="Arial" charset="0"/>
              </a:rPr>
              <a:t> is the value that is returned if </a:t>
            </a:r>
            <a:r>
              <a:rPr lang="en-US" altLang="en-US" i="1" dirty="0" smtClean="0">
                <a:latin typeface="Courier New" pitchFamily="49" charset="0"/>
              </a:rPr>
              <a:t>expr1</a:t>
            </a:r>
            <a:r>
              <a:rPr lang="en-US" altLang="en-US" dirty="0" smtClean="0">
                <a:latin typeface="Arial" charset="0"/>
              </a:rPr>
              <a:t> is not null</a:t>
            </a:r>
          </a:p>
          <a:p>
            <a:pPr marL="400050" lvl="2" indent="-171450" eaLnBrk="1" hangingPunct="1">
              <a:buFont typeface="Courier New" pitchFamily="49" charset="0"/>
              <a:buChar char="•"/>
            </a:pPr>
            <a:r>
              <a:rPr lang="en-US" altLang="en-US" i="1" dirty="0" smtClean="0">
                <a:latin typeface="Courier New" pitchFamily="49" charset="0"/>
              </a:rPr>
              <a:t>expr3</a:t>
            </a:r>
            <a:r>
              <a:rPr lang="en-US" altLang="en-US" i="1" dirty="0" smtClean="0">
                <a:latin typeface="Arial" charset="0"/>
              </a:rPr>
              <a:t> </a:t>
            </a:r>
            <a:r>
              <a:rPr lang="en-US" altLang="en-US" dirty="0" smtClean="0">
                <a:latin typeface="Arial" charset="0"/>
              </a:rPr>
              <a:t>is the value that is returned if </a:t>
            </a:r>
            <a:r>
              <a:rPr lang="en-US" altLang="en-US" i="1" dirty="0" smtClean="0">
                <a:latin typeface="Courier New" pitchFamily="49" charset="0"/>
              </a:rPr>
              <a:t>expr1</a:t>
            </a:r>
            <a:r>
              <a:rPr lang="en-US" altLang="en-US" dirty="0" smtClean="0">
                <a:latin typeface="Arial" charset="0"/>
              </a:rPr>
              <a:t> is null</a:t>
            </a:r>
          </a:p>
          <a:p>
            <a:pPr lvl="1" eaLnBrk="1" hangingPunct="1"/>
            <a:r>
              <a:rPr lang="en-US" altLang="en-US" dirty="0" smtClean="0">
                <a:latin typeface="Arial" charset="0"/>
              </a:rPr>
              <a:t>In the example shown in the slide, the </a:t>
            </a:r>
            <a:r>
              <a:rPr lang="en-US" altLang="en-US" dirty="0" smtClean="0">
                <a:latin typeface="Courier New" pitchFamily="49" charset="0"/>
              </a:rPr>
              <a:t>COMMISSION_PCT</a:t>
            </a:r>
            <a:r>
              <a:rPr lang="en-US" altLang="en-US" dirty="0" smtClean="0">
                <a:latin typeface="Arial" charset="0"/>
              </a:rPr>
              <a:t> column is examined. If a value is detected, the text literal value of </a:t>
            </a:r>
            <a:r>
              <a:rPr lang="en-US" altLang="en-US" dirty="0" smtClean="0">
                <a:latin typeface="Courier New" pitchFamily="49" charset="0"/>
              </a:rPr>
              <a:t>SAL+COMM</a:t>
            </a:r>
            <a:r>
              <a:rPr lang="en-US" altLang="en-US" dirty="0" smtClean="0">
                <a:latin typeface="Arial" charset="0"/>
              </a:rPr>
              <a:t> is returned. If the </a:t>
            </a:r>
            <a:r>
              <a:rPr lang="en-US" altLang="en-US" dirty="0" smtClean="0">
                <a:latin typeface="Courier New" pitchFamily="49" charset="0"/>
              </a:rPr>
              <a:t>COMMISSION_PCT</a:t>
            </a:r>
            <a:r>
              <a:rPr lang="en-US" altLang="en-US" dirty="0" smtClean="0">
                <a:latin typeface="Arial" charset="0"/>
              </a:rPr>
              <a:t> column contains a null value, the text literal value of </a:t>
            </a:r>
            <a:r>
              <a:rPr lang="en-US" altLang="en-US" dirty="0" smtClean="0">
                <a:latin typeface="Courier New" pitchFamily="49" charset="0"/>
              </a:rPr>
              <a:t>SAL</a:t>
            </a:r>
            <a:r>
              <a:rPr lang="en-US" altLang="en-US" dirty="0" smtClean="0">
                <a:latin typeface="Arial" charset="0"/>
              </a:rPr>
              <a:t> is returned.</a:t>
            </a:r>
          </a:p>
          <a:p>
            <a:pPr lvl="1" eaLnBrk="1" hangingPunct="1"/>
            <a:r>
              <a:rPr lang="en-US" altLang="en-US" b="1" dirty="0" smtClean="0">
                <a:latin typeface="Arial" charset="0"/>
              </a:rPr>
              <a:t>Note:</a:t>
            </a:r>
            <a:r>
              <a:rPr lang="en-US" altLang="en-US" dirty="0" smtClean="0">
                <a:latin typeface="Arial" charset="0"/>
              </a:rPr>
              <a:t> The argument </a:t>
            </a:r>
            <a:r>
              <a:rPr lang="en-US" altLang="en-US" i="1" dirty="0" smtClean="0">
                <a:latin typeface="Courier New" pitchFamily="49" charset="0"/>
              </a:rPr>
              <a:t>expr1</a:t>
            </a:r>
            <a:r>
              <a:rPr lang="en-US" altLang="en-US" dirty="0" smtClean="0">
                <a:latin typeface="Arial" charset="0"/>
              </a:rPr>
              <a:t> can be of any data type, but </a:t>
            </a:r>
            <a:r>
              <a:rPr lang="en-US" altLang="en-US" i="1" dirty="0" smtClean="0">
                <a:latin typeface="Courier New" pitchFamily="49" charset="0"/>
                <a:cs typeface="Courier New" pitchFamily="49" charset="0"/>
              </a:rPr>
              <a:t>expr2</a:t>
            </a:r>
            <a:r>
              <a:rPr lang="en-US" altLang="en-US" i="1" dirty="0" smtClean="0">
                <a:latin typeface="Arial" charset="0"/>
                <a:cs typeface="Arial" charset="0"/>
              </a:rPr>
              <a:t> </a:t>
            </a:r>
            <a:r>
              <a:rPr lang="en-US" altLang="en-US" dirty="0" smtClean="0">
                <a:latin typeface="Arial" charset="0"/>
              </a:rPr>
              <a:t>and </a:t>
            </a:r>
            <a:r>
              <a:rPr lang="en-US" altLang="en-US" i="1" dirty="0" smtClean="0">
                <a:latin typeface="Courier New" pitchFamily="49" charset="0"/>
                <a:cs typeface="Courier New" pitchFamily="49" charset="0"/>
              </a:rPr>
              <a:t>expr3</a:t>
            </a:r>
            <a:r>
              <a:rPr lang="en-US" altLang="en-US" dirty="0" smtClean="0">
                <a:latin typeface="Arial" charset="0"/>
              </a:rPr>
              <a:t> should be of the same data type.</a:t>
            </a:r>
          </a:p>
        </p:txBody>
      </p:sp>
      <p:sp>
        <p:nvSpPr>
          <p:cNvPr id="532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0210A4FA-A82D-40A7-A276-3F6FC8DA4155}"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p14="http://schemas.microsoft.com/office/powerpoint/2010/main" xmlns="" val="3303453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Rot="1" noChangeAspect="1" noChangeArrowheads="1" noTextEdit="1"/>
          </p:cNvSpPr>
          <p:nvPr>
            <p:ph type="sldImg"/>
          </p:nvPr>
        </p:nvSpPr>
        <p:spPr>
          <a:ln/>
        </p:spPr>
      </p:sp>
      <p:sp>
        <p:nvSpPr>
          <p:cNvPr id="5529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NULLIF</a:t>
            </a:r>
            <a:r>
              <a:rPr lang="en-US" altLang="en-US" dirty="0" smtClean="0">
                <a:solidFill>
                  <a:schemeClr val="tx1"/>
                </a:solidFill>
                <a:latin typeface="Arial" charset="0"/>
              </a:rPr>
              <a:t> function compares</a:t>
            </a:r>
            <a:r>
              <a:rPr lang="en-US" altLang="en-US" dirty="0" smtClean="0">
                <a:latin typeface="Arial" charset="0"/>
              </a:rPr>
              <a:t> two expressions.</a:t>
            </a:r>
          </a:p>
          <a:p>
            <a:pPr lvl="1" eaLnBrk="1" hangingPunct="1"/>
            <a:r>
              <a:rPr lang="en-US" altLang="en-US" b="1" dirty="0" smtClean="0">
                <a:latin typeface="Arial" charset="0"/>
              </a:rPr>
              <a:t>Syntax</a:t>
            </a:r>
          </a:p>
          <a:p>
            <a:pPr lvl="1" eaLnBrk="1" hangingPunct="1"/>
            <a:r>
              <a:rPr lang="en-US" altLang="en-US" dirty="0" smtClean="0">
                <a:latin typeface="Courier New" pitchFamily="49" charset="0"/>
              </a:rPr>
              <a:t>	NULLIF (</a:t>
            </a:r>
            <a:r>
              <a:rPr lang="en-US" altLang="en-US" i="1" dirty="0" smtClean="0">
                <a:latin typeface="Courier New" pitchFamily="49" charset="0"/>
              </a:rPr>
              <a:t>expr1</a:t>
            </a:r>
            <a:r>
              <a:rPr lang="en-US" altLang="en-US" dirty="0" smtClean="0">
                <a:latin typeface="Courier New" pitchFamily="49" charset="0"/>
              </a:rPr>
              <a:t>, </a:t>
            </a:r>
            <a:r>
              <a:rPr lang="en-US" altLang="en-US" i="1" dirty="0" smtClean="0">
                <a:latin typeface="Courier New" pitchFamily="49" charset="0"/>
              </a:rPr>
              <a:t>expr2</a:t>
            </a:r>
            <a:r>
              <a:rPr lang="en-US" altLang="en-US" dirty="0" smtClean="0">
                <a:latin typeface="Courier New" pitchFamily="49" charset="0"/>
              </a:rPr>
              <a:t>)</a:t>
            </a:r>
            <a:endParaRPr lang="en-US" altLang="en-US" b="1" dirty="0" smtClean="0">
              <a:latin typeface="Courier New" pitchFamily="49" charset="0"/>
            </a:endParaRPr>
          </a:p>
          <a:p>
            <a:pPr lvl="1" eaLnBrk="1" hangingPunct="1"/>
            <a:r>
              <a:rPr lang="en-US" altLang="en-US" dirty="0" smtClean="0">
                <a:latin typeface="Arial" charset="0"/>
              </a:rPr>
              <a:t>In the syntax:</a:t>
            </a:r>
          </a:p>
          <a:p>
            <a:pPr marL="400050" lvl="2" indent="-171450" eaLnBrk="1" hangingPunct="1">
              <a:buFont typeface="Courier New" pitchFamily="49" charset="0"/>
              <a:buChar char="•"/>
            </a:pPr>
            <a:r>
              <a:rPr lang="en-US" altLang="en-US" dirty="0" smtClean="0">
                <a:latin typeface="Courier New" pitchFamily="49" charset="0"/>
                <a:cs typeface="Times New Roman" pitchFamily="18" charset="0"/>
              </a:rPr>
              <a:t>NULLIF</a:t>
            </a:r>
            <a:r>
              <a:rPr lang="en-US" altLang="en-US" dirty="0" smtClean="0">
                <a:latin typeface="Arial" charset="0"/>
                <a:cs typeface="Times New Roman" pitchFamily="18" charset="0"/>
              </a:rPr>
              <a:t> compares </a:t>
            </a:r>
            <a:r>
              <a:rPr lang="en-US" altLang="en-US" i="1" dirty="0" smtClean="0">
                <a:latin typeface="Courier New" pitchFamily="49" charset="0"/>
                <a:cs typeface="Times New Roman" pitchFamily="18" charset="0"/>
              </a:rPr>
              <a:t>expr1</a:t>
            </a:r>
            <a:r>
              <a:rPr lang="en-US" altLang="en-US" dirty="0" smtClean="0">
                <a:latin typeface="Arial" charset="0"/>
                <a:cs typeface="Times New Roman" pitchFamily="18" charset="0"/>
              </a:rPr>
              <a:t> and </a:t>
            </a:r>
            <a:r>
              <a:rPr lang="en-US" altLang="en-US" i="1" dirty="0" smtClean="0">
                <a:latin typeface="Courier New" pitchFamily="49" charset="0"/>
                <a:cs typeface="Times New Roman" pitchFamily="18" charset="0"/>
              </a:rPr>
              <a:t>expr2</a:t>
            </a:r>
            <a:r>
              <a:rPr lang="en-US" altLang="en-US" dirty="0" smtClean="0">
                <a:latin typeface="Arial" charset="0"/>
                <a:cs typeface="Times New Roman" pitchFamily="18" charset="0"/>
              </a:rPr>
              <a:t>. If they are equal, the function returns null. If they are not, the function returns </a:t>
            </a:r>
            <a:r>
              <a:rPr lang="en-US" altLang="en-US" i="1" dirty="0" smtClean="0">
                <a:latin typeface="Courier New" pitchFamily="49" charset="0"/>
                <a:cs typeface="Times New Roman" pitchFamily="18" charset="0"/>
              </a:rPr>
              <a:t>expr1</a:t>
            </a:r>
            <a:r>
              <a:rPr lang="en-US" altLang="en-US" dirty="0" smtClean="0">
                <a:latin typeface="Arial" charset="0"/>
                <a:cs typeface="Times New Roman" pitchFamily="18" charset="0"/>
              </a:rPr>
              <a:t>. However, you cannot specify the literal </a:t>
            </a:r>
            <a:r>
              <a:rPr lang="en-US" altLang="en-US" dirty="0" smtClean="0">
                <a:latin typeface="Courier New" pitchFamily="49" charset="0"/>
                <a:cs typeface="Times New Roman" pitchFamily="18" charset="0"/>
              </a:rPr>
              <a:t>NULL</a:t>
            </a:r>
            <a:r>
              <a:rPr lang="en-US" altLang="en-US" dirty="0" smtClean="0">
                <a:latin typeface="Arial" charset="0"/>
                <a:cs typeface="Times New Roman" pitchFamily="18" charset="0"/>
              </a:rPr>
              <a:t> for </a:t>
            </a:r>
            <a:r>
              <a:rPr lang="en-US" altLang="en-US" i="1" dirty="0" smtClean="0">
                <a:latin typeface="Courier New" pitchFamily="49" charset="0"/>
                <a:cs typeface="Times New Roman" pitchFamily="18" charset="0"/>
              </a:rPr>
              <a:t>expr1</a:t>
            </a:r>
            <a:r>
              <a:rPr lang="en-US" altLang="en-US" dirty="0" smtClean="0">
                <a:latin typeface="Arial" charset="0"/>
                <a:cs typeface="Times New Roman" pitchFamily="18" charset="0"/>
              </a:rPr>
              <a:t>.</a:t>
            </a:r>
            <a:endParaRPr lang="en-US" altLang="en-US" dirty="0" smtClean="0">
              <a:latin typeface="Arial Unicode MS" pitchFamily="34" charset="-128"/>
              <a:ea typeface="Arial Unicode MS" pitchFamily="34" charset="-128"/>
              <a:cs typeface="Arial Unicode MS" pitchFamily="34" charset="-128"/>
            </a:endParaRPr>
          </a:p>
          <a:p>
            <a:pPr lvl="1" eaLnBrk="1" hangingPunct="1"/>
            <a:r>
              <a:rPr lang="en-US" altLang="en-US" dirty="0" smtClean="0">
                <a:latin typeface="Arial" charset="0"/>
              </a:rPr>
              <a:t>In the example shown in the slide, the length of the first name in the </a:t>
            </a:r>
            <a:r>
              <a:rPr lang="en-US" altLang="en-US" dirty="0" smtClean="0">
                <a:latin typeface="Courier New" pitchFamily="49" charset="0"/>
              </a:rPr>
              <a:t>EMPLOYEES</a:t>
            </a:r>
            <a:r>
              <a:rPr lang="en-US" altLang="en-US" dirty="0" smtClean="0">
                <a:latin typeface="Arial" charset="0"/>
              </a:rPr>
              <a:t> table is compared with the length of the last name in the </a:t>
            </a:r>
            <a:r>
              <a:rPr lang="en-US" altLang="en-US" dirty="0" smtClean="0">
                <a:latin typeface="Courier New" pitchFamily="49" charset="0"/>
              </a:rPr>
              <a:t>EMPLOYEES</a:t>
            </a:r>
            <a:r>
              <a:rPr lang="en-US" altLang="en-US" dirty="0" smtClean="0">
                <a:latin typeface="Arial" charset="0"/>
              </a:rPr>
              <a:t> table. When the lengths of the names are equal, a null value is displayed. When the lengths of the names are not equal, the length of the first name is displayed.</a:t>
            </a:r>
          </a:p>
          <a:p>
            <a:pPr lvl="1" eaLnBrk="1" hangingPunct="1"/>
            <a:endParaRPr lang="en-US" altLang="en-US" dirty="0" smtClean="0">
              <a:latin typeface="Arial" charset="0"/>
            </a:endParaRPr>
          </a:p>
        </p:txBody>
      </p:sp>
      <p:sp>
        <p:nvSpPr>
          <p:cNvPr id="5530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25523C4B-6F1F-48E2-932C-EB93E904D2CF}"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p14="http://schemas.microsoft.com/office/powerpoint/2010/main" xmlns="" val="6602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Rot="1" noChangeAspect="1" noChangeArrowheads="1" noTextEdit="1"/>
          </p:cNvSpPr>
          <p:nvPr>
            <p:ph type="sldImg"/>
          </p:nvPr>
        </p:nvSpPr>
        <p:spPr>
          <a:ln/>
        </p:spPr>
      </p:sp>
      <p:sp>
        <p:nvSpPr>
          <p:cNvPr id="5734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COALESCE</a:t>
            </a:r>
            <a:r>
              <a:rPr lang="en-US" altLang="en-US" dirty="0" smtClean="0">
                <a:solidFill>
                  <a:schemeClr val="tx1"/>
                </a:solidFill>
                <a:latin typeface="Arial" charset="0"/>
              </a:rPr>
              <a:t> function returns the</a:t>
            </a:r>
            <a:r>
              <a:rPr lang="en-US" altLang="en-US" dirty="0" smtClean="0">
                <a:latin typeface="Arial" charset="0"/>
              </a:rPr>
              <a:t> first non-null expression in the list.</a:t>
            </a:r>
          </a:p>
          <a:p>
            <a:pPr lvl="1" eaLnBrk="1" hangingPunct="1"/>
            <a:r>
              <a:rPr lang="en-US" altLang="en-US" b="1" dirty="0" smtClean="0">
                <a:latin typeface="Arial" charset="0"/>
              </a:rPr>
              <a:t>Syntax</a:t>
            </a:r>
          </a:p>
          <a:p>
            <a:pPr marL="857250" lvl="4" eaLnBrk="1" hangingPunct="1"/>
            <a:r>
              <a:rPr lang="en-US" altLang="en-US" dirty="0" smtClean="0"/>
              <a:t>COALESCE (</a:t>
            </a:r>
            <a:r>
              <a:rPr lang="en-US" altLang="en-US" i="1" dirty="0" smtClean="0"/>
              <a:t>expr1</a:t>
            </a:r>
            <a:r>
              <a:rPr lang="en-US" altLang="en-US" dirty="0" smtClean="0"/>
              <a:t>, </a:t>
            </a:r>
            <a:r>
              <a:rPr lang="en-US" altLang="en-US" i="1" dirty="0" smtClean="0"/>
              <a:t>expr2, ... exprn</a:t>
            </a:r>
            <a:r>
              <a:rPr lang="en-US" altLang="en-US" dirty="0" smtClean="0"/>
              <a:t>)</a:t>
            </a:r>
            <a:endParaRPr lang="en-US" altLang="en-US" b="1" dirty="0" smtClean="0"/>
          </a:p>
          <a:p>
            <a:pPr lvl="1" eaLnBrk="1" hangingPunct="1"/>
            <a:r>
              <a:rPr lang="en-US" altLang="en-US" dirty="0" smtClean="0">
                <a:latin typeface="Arial" charset="0"/>
              </a:rPr>
              <a:t>In the syntax:</a:t>
            </a:r>
          </a:p>
          <a:p>
            <a:pPr marL="400050" lvl="2" indent="-171450" eaLnBrk="1" hangingPunct="1">
              <a:buFont typeface="Courier New" pitchFamily="49" charset="0"/>
              <a:buChar char="•"/>
            </a:pPr>
            <a:r>
              <a:rPr lang="en-US" altLang="en-US" i="1" dirty="0" smtClean="0">
                <a:latin typeface="Courier New" pitchFamily="49" charset="0"/>
              </a:rPr>
              <a:t>expr1</a:t>
            </a:r>
            <a:r>
              <a:rPr lang="en-US" altLang="en-US" dirty="0" smtClean="0">
                <a:latin typeface="Arial" charset="0"/>
              </a:rPr>
              <a:t> </a:t>
            </a:r>
            <a:r>
              <a:rPr lang="en-US" sz="1100" kern="1200" dirty="0" smtClean="0">
                <a:solidFill>
                  <a:srgbClr val="000000"/>
                </a:solidFill>
                <a:latin typeface="Arial" pitchFamily="34" charset="0"/>
                <a:ea typeface="+mn-ea"/>
                <a:cs typeface="+mn-cs"/>
              </a:rPr>
              <a:t>is the value returned if this expression is not null</a:t>
            </a:r>
            <a:endParaRPr lang="en-US" altLang="en-US" b="1" dirty="0" smtClean="0">
              <a:latin typeface="Arial" charset="0"/>
            </a:endParaRPr>
          </a:p>
          <a:p>
            <a:pPr marL="400050" lvl="2" indent="-171450" eaLnBrk="1" hangingPunct="1">
              <a:buFont typeface="Courier New" pitchFamily="49" charset="0"/>
              <a:buChar char="•"/>
            </a:pPr>
            <a:r>
              <a:rPr lang="en-US" altLang="en-US" i="1" dirty="0" smtClean="0">
                <a:latin typeface="Courier New" pitchFamily="49" charset="0"/>
              </a:rPr>
              <a:t>expr2</a:t>
            </a:r>
            <a:r>
              <a:rPr lang="en-US" altLang="en-US" dirty="0" smtClean="0">
                <a:latin typeface="Arial" charset="0"/>
              </a:rPr>
              <a:t> </a:t>
            </a:r>
            <a:r>
              <a:rPr lang="en-US" sz="1100" kern="1200" dirty="0" smtClean="0">
                <a:solidFill>
                  <a:srgbClr val="000000"/>
                </a:solidFill>
                <a:latin typeface="Arial" pitchFamily="34" charset="0"/>
                <a:ea typeface="+mn-ea"/>
                <a:cs typeface="+mn-cs"/>
              </a:rPr>
              <a:t>is the value returned if the first expression is null and this expression is not null</a:t>
            </a:r>
            <a:endParaRPr lang="en-US" altLang="en-US" dirty="0" smtClean="0">
              <a:latin typeface="Arial" charset="0"/>
            </a:endParaRPr>
          </a:p>
          <a:p>
            <a:pPr marL="400050" lvl="2" indent="-171450" eaLnBrk="1" hangingPunct="1">
              <a:buFont typeface="Courier New" pitchFamily="49" charset="0"/>
              <a:buChar char="•"/>
            </a:pPr>
            <a:r>
              <a:rPr lang="en-US" altLang="en-US" i="1" dirty="0" smtClean="0">
                <a:latin typeface="Courier New" pitchFamily="49" charset="0"/>
              </a:rPr>
              <a:t>exprn</a:t>
            </a:r>
            <a:r>
              <a:rPr lang="en-US" altLang="en-US" i="1" dirty="0" smtClean="0">
                <a:latin typeface="Arial" charset="0"/>
              </a:rPr>
              <a:t> </a:t>
            </a:r>
            <a:r>
              <a:rPr lang="en-US" sz="1100" kern="1200" dirty="0" smtClean="0">
                <a:solidFill>
                  <a:srgbClr val="000000"/>
                </a:solidFill>
                <a:latin typeface="Arial" pitchFamily="34" charset="0"/>
                <a:ea typeface="+mn-ea"/>
                <a:cs typeface="+mn-cs"/>
              </a:rPr>
              <a:t>is the value returned if the preceding expressions are null</a:t>
            </a:r>
            <a:endParaRPr lang="en-US" altLang="en-US" dirty="0" smtClean="0">
              <a:latin typeface="Arial" charset="0"/>
            </a:endParaRPr>
          </a:p>
          <a:p>
            <a:pPr lvl="1" eaLnBrk="1" hangingPunct="1"/>
            <a:r>
              <a:rPr lang="en-US" altLang="en-US" dirty="0" smtClean="0">
                <a:latin typeface="Arial" charset="0"/>
              </a:rPr>
              <a:t>Note that all expressions must be of the same data type.</a:t>
            </a:r>
          </a:p>
        </p:txBody>
      </p:sp>
      <p:sp>
        <p:nvSpPr>
          <p:cNvPr id="573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9FCA6188-C64C-45C8-92B1-1D4D9DDDF6CF}"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p14="http://schemas.microsoft.com/office/powerpoint/2010/main" xmlns="" val="384625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ln/>
        </p:spPr>
      </p:sp>
      <p:sp>
        <p:nvSpPr>
          <p:cNvPr id="921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This lesson focuses on functions that convert data from one type to another (for example, conversion from character data to numeric data) and discusses the conditional expressions in SQL </a:t>
            </a:r>
            <a:r>
              <a:rPr lang="en-US" altLang="en-US" dirty="0" smtClean="0">
                <a:latin typeface="Courier New" pitchFamily="49" charset="0"/>
              </a:rPr>
              <a:t>SELECT</a:t>
            </a:r>
            <a:r>
              <a:rPr lang="en-US" altLang="en-US" dirty="0" smtClean="0">
                <a:latin typeface="Arial" charset="0"/>
              </a:rPr>
              <a:t> statements.</a:t>
            </a:r>
          </a:p>
        </p:txBody>
      </p:sp>
      <p:sp>
        <p:nvSpPr>
          <p:cNvPr id="92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3BB90B9F-D7F7-4EBB-A08F-947262BD5FD1}"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p14="http://schemas.microsoft.com/office/powerpoint/2010/main" xmlns="" val="3336308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Rot="1" noChangeAspect="1" noChangeArrowheads="1" noTextEdit="1"/>
          </p:cNvSpPr>
          <p:nvPr>
            <p:ph type="sldImg"/>
          </p:nvPr>
        </p:nvSpPr>
        <p:spPr>
          <a:ln/>
        </p:spPr>
      </p:sp>
      <p:sp>
        <p:nvSpPr>
          <p:cNvPr id="5939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the example shown in the slide, for the employees who do not get any commission, your organization wants to give a salary increment of $2,000 and, for employees who get commission, the query should compute the new salary that is equal to the existing salary added to the commission amount.</a:t>
            </a:r>
            <a:endParaRPr lang="en-US" altLang="en-US" dirty="0" smtClean="0">
              <a:latin typeface="Courier New" pitchFamily="49" charset="0"/>
            </a:endParaRPr>
          </a:p>
          <a:p>
            <a:pPr lvl="1" eaLnBrk="1" hangingPunct="1"/>
            <a:r>
              <a:rPr lang="en-US" altLang="en-US" b="1" dirty="0" smtClean="0">
                <a:latin typeface="Arial" charset="0"/>
              </a:rPr>
              <a:t>Note: </a:t>
            </a:r>
            <a:r>
              <a:rPr lang="en-US" altLang="en-US" dirty="0" smtClean="0">
                <a:latin typeface="Arial" charset="0"/>
              </a:rPr>
              <a:t>Examine the output. For employees who do not get any commission, the New Salary column shows the salary incremented by $2,000 and for employees who get commission, the New Salary column shows the computed commission amount added to the salary.</a:t>
            </a:r>
          </a:p>
        </p:txBody>
      </p:sp>
      <p:sp>
        <p:nvSpPr>
          <p:cNvPr id="593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6C897354-A3EE-4876-9CB8-CFBBBC6675F2}" type="slidenum">
              <a:rPr lang="en-US" altLang="en-US" smtClean="0">
                <a:latin typeface="Arial" charset="0"/>
                <a:cs typeface="Arial" charset="0"/>
              </a:rPr>
              <a:t>30</a:t>
            </a:fld>
            <a:endParaRPr lang="en-US" altLang="en-US" dirty="0" smtClean="0">
              <a:latin typeface="Arial" charset="0"/>
              <a:cs typeface="Arial" charset="0"/>
            </a:endParaRPr>
          </a:p>
        </p:txBody>
      </p:sp>
    </p:spTree>
    <p:extLst>
      <p:ext uri="{BB962C8B-B14F-4D97-AF65-F5344CB8AC3E}">
        <p14:creationId xmlns:p14="http://schemas.microsoft.com/office/powerpoint/2010/main" xmlns="" val="3446495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4"/>
          <p:cNvSpPr>
            <a:spLocks noGrp="1" noRot="1" noChangeAspect="1" noChangeArrowheads="1" noTextEdit="1"/>
          </p:cNvSpPr>
          <p:nvPr>
            <p:ph type="sldImg"/>
          </p:nvPr>
        </p:nvSpPr>
        <p:spPr>
          <a:ln/>
        </p:spPr>
      </p:sp>
      <p:sp>
        <p:nvSpPr>
          <p:cNvPr id="61443" name="Rectangle 2055"/>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614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2ECFDA1F-CE9E-4A12-8FD0-2968BA991762}" type="slidenum">
              <a:rPr lang="en-US" altLang="en-US" smtClean="0">
                <a:latin typeface="Arial" charset="0"/>
                <a:cs typeface="Arial" charset="0"/>
              </a:rPr>
              <a:t>31</a:t>
            </a:fld>
            <a:endParaRPr lang="en-US" altLang="en-US" dirty="0" smtClean="0">
              <a:latin typeface="Arial" charset="0"/>
              <a:cs typeface="Arial" charset="0"/>
            </a:endParaRPr>
          </a:p>
        </p:txBody>
      </p:sp>
    </p:spTree>
    <p:extLst>
      <p:ext uri="{BB962C8B-B14F-4D97-AF65-F5344CB8AC3E}">
        <p14:creationId xmlns:p14="http://schemas.microsoft.com/office/powerpoint/2010/main" xmlns="" val="2699145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Rot="1" noChangeAspect="1" noChangeArrowheads="1" noTextEdit="1"/>
          </p:cNvSpPr>
          <p:nvPr>
            <p:ph type="sldImg"/>
          </p:nvPr>
        </p:nvSpPr>
        <p:spPr>
          <a:ln/>
        </p:spPr>
      </p:sp>
      <p:sp>
        <p:nvSpPr>
          <p:cNvPr id="6349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two methods that are used to </a:t>
            </a:r>
            <a:r>
              <a:rPr lang="en-US" altLang="en-US" dirty="0" smtClean="0">
                <a:solidFill>
                  <a:schemeClr val="tx1"/>
                </a:solidFill>
                <a:latin typeface="Arial" charset="0"/>
              </a:rPr>
              <a:t>implement conditional processing (</a:t>
            </a:r>
            <a:r>
              <a:rPr lang="en-US" altLang="en-US" dirty="0" smtClean="0">
                <a:solidFill>
                  <a:schemeClr val="tx1"/>
                </a:solidFill>
                <a:latin typeface="Courier New" pitchFamily="49" charset="0"/>
              </a:rPr>
              <a:t>IF-THEN-ELSE</a:t>
            </a:r>
            <a:r>
              <a:rPr lang="en-US" altLang="en-US" dirty="0" smtClean="0">
                <a:solidFill>
                  <a:schemeClr val="tx1"/>
                </a:solidFill>
                <a:latin typeface="Arial" charset="0"/>
              </a:rPr>
              <a:t> logic) in a SQL statement are the </a:t>
            </a:r>
            <a:r>
              <a:rPr lang="en-US" altLang="en-US" dirty="0" smtClean="0">
                <a:solidFill>
                  <a:schemeClr val="tx1"/>
                </a:solidFill>
                <a:latin typeface="Courier New" pitchFamily="49" charset="0"/>
              </a:rPr>
              <a:t>CASE</a:t>
            </a:r>
            <a:r>
              <a:rPr lang="en-US" altLang="en-US" dirty="0" smtClean="0">
                <a:solidFill>
                  <a:schemeClr val="tx1"/>
                </a:solidFill>
                <a:latin typeface="Arial" charset="0"/>
              </a:rPr>
              <a:t> expression and the </a:t>
            </a:r>
            <a:r>
              <a:rPr lang="en-US" altLang="en-US" dirty="0" smtClean="0">
                <a:solidFill>
                  <a:schemeClr val="tx1"/>
                </a:solidFill>
                <a:latin typeface="Courier New" pitchFamily="49" charset="0"/>
              </a:rPr>
              <a:t>DECODE</a:t>
            </a:r>
            <a:r>
              <a:rPr lang="en-US" altLang="en-US" dirty="0" smtClean="0">
                <a:solidFill>
                  <a:schemeClr val="tx1"/>
                </a:solidFill>
                <a:latin typeface="Arial" charset="0"/>
              </a:rPr>
              <a:t> function.</a:t>
            </a: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a:t>
            </a:r>
            <a:r>
              <a:rPr lang="en-US" altLang="en-US" dirty="0" smtClean="0">
                <a:solidFill>
                  <a:schemeClr val="tx1"/>
                </a:solidFill>
                <a:latin typeface="Courier New" pitchFamily="49" charset="0"/>
              </a:rPr>
              <a:t>CASE</a:t>
            </a:r>
            <a:r>
              <a:rPr lang="en-US" altLang="en-US" dirty="0" smtClean="0">
                <a:solidFill>
                  <a:schemeClr val="tx1"/>
                </a:solidFill>
                <a:latin typeface="Arial" charset="0"/>
              </a:rPr>
              <a:t> expression complies with the ANSI SQL. The </a:t>
            </a:r>
            <a:r>
              <a:rPr lang="en-US" altLang="en-US" dirty="0" smtClean="0">
                <a:solidFill>
                  <a:schemeClr val="tx1"/>
                </a:solidFill>
                <a:latin typeface="Courier New" pitchFamily="49" charset="0"/>
              </a:rPr>
              <a:t>DECODE</a:t>
            </a:r>
            <a:r>
              <a:rPr lang="en-US" altLang="en-US" dirty="0" smtClean="0">
                <a:solidFill>
                  <a:schemeClr val="tx1"/>
                </a:solidFill>
                <a:latin typeface="Arial" charset="0"/>
              </a:rPr>
              <a:t> function is specific to Oracle syntax.</a:t>
            </a:r>
          </a:p>
        </p:txBody>
      </p:sp>
      <p:sp>
        <p:nvSpPr>
          <p:cNvPr id="6349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7585CDAC-390F-416E-BB79-1C49265FB578}" type="slidenum">
              <a:rPr lang="en-US" altLang="en-US" smtClean="0">
                <a:latin typeface="Arial" charset="0"/>
                <a:cs typeface="Arial" charset="0"/>
              </a:rPr>
              <a:t>32</a:t>
            </a:fld>
            <a:endParaRPr lang="en-US" altLang="en-US" dirty="0" smtClean="0">
              <a:latin typeface="Arial" charset="0"/>
              <a:cs typeface="Arial" charset="0"/>
            </a:endParaRPr>
          </a:p>
        </p:txBody>
      </p:sp>
    </p:spTree>
    <p:extLst>
      <p:ext uri="{BB962C8B-B14F-4D97-AF65-F5344CB8AC3E}">
        <p14:creationId xmlns:p14="http://schemas.microsoft.com/office/powerpoint/2010/main" xmlns="" val="795103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ln/>
        </p:spPr>
      </p:sp>
      <p:sp>
        <p:nvSpPr>
          <p:cNvPr id="6553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Courier New" pitchFamily="49" charset="0"/>
              </a:rPr>
              <a:t>CASE</a:t>
            </a:r>
            <a:r>
              <a:rPr lang="en-US" altLang="en-US" dirty="0" smtClean="0">
                <a:solidFill>
                  <a:schemeClr val="tx1"/>
                </a:solidFill>
                <a:latin typeface="Arial" charset="0"/>
              </a:rPr>
              <a:t> expressions allow you to use the </a:t>
            </a:r>
            <a:r>
              <a:rPr lang="en-US" altLang="en-US" dirty="0" smtClean="0">
                <a:solidFill>
                  <a:schemeClr val="tx1"/>
                </a:solidFill>
                <a:latin typeface="Courier New" pitchFamily="49" charset="0"/>
              </a:rPr>
              <a:t>IF-THEN</a:t>
            </a:r>
            <a:r>
              <a:rPr lang="en-US" altLang="en-US" dirty="0" smtClean="0">
                <a:latin typeface="Courier New" pitchFamily="49" charset="0"/>
              </a:rPr>
              <a:t>-ELSE</a:t>
            </a:r>
            <a:r>
              <a:rPr lang="en-US" altLang="en-US" dirty="0" smtClean="0">
                <a:latin typeface="Arial" charset="0"/>
              </a:rPr>
              <a:t> logic in SQL statements without having to invoke procedures.</a:t>
            </a:r>
          </a:p>
          <a:p>
            <a:pPr lvl="1" eaLnBrk="1" hangingPunct="1"/>
            <a:r>
              <a:rPr lang="en-US" altLang="en-US" dirty="0" smtClean="0">
                <a:latin typeface="Arial" charset="0"/>
              </a:rPr>
              <a:t>In a simple </a:t>
            </a:r>
            <a:r>
              <a:rPr lang="en-US" altLang="en-US" dirty="0" smtClean="0">
                <a:latin typeface="Courier New" pitchFamily="49" charset="0"/>
              </a:rPr>
              <a:t>CASE</a:t>
            </a:r>
            <a:r>
              <a:rPr lang="en-US" altLang="en-US" dirty="0" smtClean="0">
                <a:latin typeface="Arial" charset="0"/>
              </a:rPr>
              <a:t> expression, the Oracle server searches for the first </a:t>
            </a:r>
            <a:r>
              <a:rPr lang="en-US" altLang="en-US" dirty="0" smtClean="0">
                <a:latin typeface="Courier New" pitchFamily="49" charset="0"/>
              </a:rPr>
              <a:t>WHEN ... THEN</a:t>
            </a:r>
            <a:r>
              <a:rPr lang="en-US" altLang="en-US" dirty="0" smtClean="0">
                <a:latin typeface="Arial" charset="0"/>
              </a:rPr>
              <a:t> pair for which </a:t>
            </a:r>
            <a:r>
              <a:rPr lang="en-US" altLang="en-US" dirty="0" smtClean="0">
                <a:latin typeface="Courier New" pitchFamily="49" charset="0"/>
              </a:rPr>
              <a:t>expr</a:t>
            </a:r>
            <a:r>
              <a:rPr lang="en-US" altLang="en-US" dirty="0" smtClean="0">
                <a:latin typeface="Arial" charset="0"/>
              </a:rPr>
              <a:t> is equal to </a:t>
            </a:r>
            <a:r>
              <a:rPr lang="en-US" altLang="en-US" dirty="0" smtClean="0">
                <a:latin typeface="Courier New" pitchFamily="49" charset="0"/>
              </a:rPr>
              <a:t>comparison_expr</a:t>
            </a:r>
            <a:r>
              <a:rPr lang="en-US" altLang="en-US" dirty="0" smtClean="0">
                <a:latin typeface="Arial" charset="0"/>
              </a:rPr>
              <a:t> and returns </a:t>
            </a:r>
            <a:r>
              <a:rPr lang="en-US" altLang="en-US" dirty="0" smtClean="0">
                <a:latin typeface="Courier New" pitchFamily="49" charset="0"/>
              </a:rPr>
              <a:t>return_expr</a:t>
            </a:r>
            <a:r>
              <a:rPr lang="en-US" altLang="en-US" dirty="0" smtClean="0">
                <a:latin typeface="Arial" charset="0"/>
              </a:rPr>
              <a:t>. If none of the </a:t>
            </a:r>
            <a:r>
              <a:rPr lang="en-US" altLang="en-US" dirty="0" smtClean="0">
                <a:latin typeface="Courier New" pitchFamily="49" charset="0"/>
              </a:rPr>
              <a:t>WHEN ... THEN</a:t>
            </a:r>
            <a:r>
              <a:rPr lang="en-US" altLang="en-US" dirty="0" smtClean="0">
                <a:latin typeface="Arial" charset="0"/>
              </a:rPr>
              <a:t> pairs meet this condition, and if an </a:t>
            </a:r>
            <a:r>
              <a:rPr lang="en-US" altLang="en-US" dirty="0" smtClean="0">
                <a:latin typeface="Courier New" pitchFamily="49" charset="0"/>
              </a:rPr>
              <a:t>ELSE</a:t>
            </a:r>
            <a:r>
              <a:rPr lang="en-US" altLang="en-US" dirty="0" smtClean="0">
                <a:latin typeface="Arial" charset="0"/>
              </a:rPr>
              <a:t> clause exists, the Oracle server returns </a:t>
            </a:r>
            <a:r>
              <a:rPr lang="en-US" altLang="en-US" dirty="0" smtClean="0">
                <a:latin typeface="Courier New" pitchFamily="49" charset="0"/>
              </a:rPr>
              <a:t>else_expr</a:t>
            </a:r>
            <a:r>
              <a:rPr lang="en-US" altLang="en-US" dirty="0" smtClean="0">
                <a:latin typeface="Arial" charset="0"/>
              </a:rPr>
              <a:t>. Otherwise, the Oracle server returns a null. You cannot specify the literal </a:t>
            </a:r>
            <a:r>
              <a:rPr lang="en-US" altLang="en-US" dirty="0" smtClean="0">
                <a:latin typeface="Courier New" pitchFamily="49" charset="0"/>
              </a:rPr>
              <a:t>NULL</a:t>
            </a:r>
            <a:r>
              <a:rPr lang="en-US" altLang="en-US" dirty="0" smtClean="0">
                <a:latin typeface="Arial" charset="0"/>
              </a:rPr>
              <a:t> for all the </a:t>
            </a:r>
            <a:r>
              <a:rPr lang="en-US" altLang="en-US" dirty="0" smtClean="0">
                <a:latin typeface="Courier New" pitchFamily="49" charset="0"/>
              </a:rPr>
              <a:t>return_expr</a:t>
            </a:r>
            <a:r>
              <a:rPr lang="en-US" altLang="en-US" dirty="0" smtClean="0">
                <a:latin typeface="Arial" charset="0"/>
              </a:rPr>
              <a:t>s and the </a:t>
            </a:r>
            <a:r>
              <a:rPr lang="en-US" altLang="en-US" dirty="0" smtClean="0">
                <a:latin typeface="Courier New" pitchFamily="49" charset="0"/>
              </a:rPr>
              <a:t>else_expr</a:t>
            </a:r>
            <a:r>
              <a:rPr lang="en-US" altLang="en-US" dirty="0" smtClean="0">
                <a:latin typeface="Arial" charset="0"/>
              </a:rPr>
              <a:t>. </a:t>
            </a:r>
          </a:p>
          <a:p>
            <a:pPr lvl="1" eaLnBrk="1" hangingPunct="1"/>
            <a:r>
              <a:rPr lang="en-US" altLang="en-US" dirty="0" smtClean="0">
                <a:latin typeface="Arial" charset="0"/>
              </a:rPr>
              <a:t>The expressions </a:t>
            </a:r>
            <a:r>
              <a:rPr lang="en-US" altLang="en-US" dirty="0" smtClean="0">
                <a:latin typeface="Courier New" pitchFamily="49" charset="0"/>
              </a:rPr>
              <a:t>expr</a:t>
            </a:r>
            <a:r>
              <a:rPr lang="en-US" altLang="en-US" dirty="0" smtClean="0">
                <a:latin typeface="Arial" charset="0"/>
              </a:rPr>
              <a:t> and </a:t>
            </a:r>
            <a:r>
              <a:rPr lang="en-US" altLang="en-US" dirty="0" smtClean="0">
                <a:latin typeface="Courier New" pitchFamily="49" charset="0"/>
              </a:rPr>
              <a:t>comparison_expr</a:t>
            </a:r>
            <a:r>
              <a:rPr lang="en-US" altLang="en-US" dirty="0" smtClean="0">
                <a:latin typeface="Arial" charset="0"/>
              </a:rPr>
              <a:t> must be of the same data type, which can be </a:t>
            </a:r>
            <a:r>
              <a:rPr lang="en-US" altLang="en-US" dirty="0" smtClean="0">
                <a:latin typeface="Courier New" pitchFamily="49" charset="0"/>
              </a:rPr>
              <a:t>CHAR</a:t>
            </a:r>
            <a:r>
              <a:rPr lang="en-US" altLang="en-US" dirty="0" smtClean="0">
                <a:latin typeface="Arial" charset="0"/>
              </a:rPr>
              <a:t>, </a:t>
            </a:r>
            <a:r>
              <a:rPr lang="en-US" altLang="en-US" dirty="0" smtClean="0">
                <a:latin typeface="Courier New" pitchFamily="49" charset="0"/>
              </a:rPr>
              <a:t>VARCHAR2</a:t>
            </a:r>
            <a:r>
              <a:rPr lang="en-US" altLang="en-US" dirty="0" smtClean="0">
                <a:latin typeface="Arial" charset="0"/>
              </a:rPr>
              <a:t>, </a:t>
            </a:r>
            <a:r>
              <a:rPr lang="en-US" altLang="en-US" dirty="0" smtClean="0">
                <a:latin typeface="Courier New" pitchFamily="49" charset="0"/>
              </a:rPr>
              <a:t>NCHAR</a:t>
            </a:r>
            <a:r>
              <a:rPr lang="en-US" altLang="en-US" dirty="0" smtClean="0">
                <a:latin typeface="Arial" charset="0"/>
              </a:rPr>
              <a:t>,</a:t>
            </a:r>
            <a:r>
              <a:rPr lang="en-US" altLang="en-US" baseline="0" dirty="0" smtClean="0">
                <a:latin typeface="Arial" charset="0"/>
                <a:cs typeface="Arial" charset="0"/>
              </a:rPr>
              <a:t> </a:t>
            </a:r>
            <a:r>
              <a:rPr lang="en-US" altLang="en-US" dirty="0" smtClean="0">
                <a:latin typeface="Courier New" pitchFamily="49" charset="0"/>
                <a:cs typeface="Courier New" pitchFamily="49" charset="0"/>
              </a:rPr>
              <a:t>NVARCHAR2, NUMBER, BINARY_FLOAT</a:t>
            </a:r>
            <a:r>
              <a:rPr lang="en-US" altLang="en-US" dirty="0" smtClean="0">
                <a:latin typeface="Arial" charset="0"/>
                <a:cs typeface="Arial" charset="0"/>
              </a:rPr>
              <a:t>, or </a:t>
            </a:r>
            <a:r>
              <a:rPr lang="en-US" altLang="en-US" dirty="0" smtClean="0">
                <a:latin typeface="Courier New" pitchFamily="49" charset="0"/>
                <a:cs typeface="Courier New" pitchFamily="49" charset="0"/>
              </a:rPr>
              <a:t>BINARY_DOUBLE</a:t>
            </a:r>
            <a:r>
              <a:rPr lang="en-US" altLang="en-US" dirty="0" smtClean="0">
                <a:latin typeface="Arial" charset="0"/>
              </a:rPr>
              <a:t> or must all have a numeric data type. All of the return values (</a:t>
            </a:r>
            <a:r>
              <a:rPr lang="en-US" altLang="en-US" dirty="0" smtClean="0">
                <a:latin typeface="Courier New" pitchFamily="49" charset="0"/>
              </a:rPr>
              <a:t>return_expr</a:t>
            </a:r>
            <a:r>
              <a:rPr lang="en-US" altLang="en-US" dirty="0" smtClean="0">
                <a:latin typeface="Arial" charset="0"/>
              </a:rPr>
              <a:t>) must be of the same data type. </a:t>
            </a:r>
          </a:p>
        </p:txBody>
      </p:sp>
      <p:sp>
        <p:nvSpPr>
          <p:cNvPr id="655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976F9F97-3442-40E9-9124-F651703BA1BD}" type="slidenum">
              <a:rPr lang="en-US" altLang="en-US" smtClean="0">
                <a:latin typeface="Arial" charset="0"/>
                <a:cs typeface="Arial" charset="0"/>
              </a:rPr>
              <a:t>33</a:t>
            </a:fld>
            <a:endParaRPr lang="en-US" altLang="en-US" dirty="0" smtClean="0">
              <a:latin typeface="Arial" charset="0"/>
              <a:cs typeface="Arial" charset="0"/>
            </a:endParaRPr>
          </a:p>
        </p:txBody>
      </p:sp>
    </p:spTree>
    <p:extLst>
      <p:ext uri="{BB962C8B-B14F-4D97-AF65-F5344CB8AC3E}">
        <p14:creationId xmlns:p14="http://schemas.microsoft.com/office/powerpoint/2010/main" xmlns="" val="3855501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Rot="1" noChangeAspect="1" noChangeArrowheads="1" noTextEdit="1"/>
          </p:cNvSpPr>
          <p:nvPr>
            <p:ph type="sldImg"/>
          </p:nvPr>
        </p:nvSpPr>
        <p:spPr>
          <a:ln/>
        </p:spPr>
      </p:sp>
      <p:sp>
        <p:nvSpPr>
          <p:cNvPr id="67587" name="Rectangle 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In the SQL statement in the slide, the value of </a:t>
            </a:r>
            <a:r>
              <a:rPr lang="en-US" altLang="en-US" smtClean="0">
                <a:latin typeface="Courier New" pitchFamily="49" charset="0"/>
              </a:rPr>
              <a:t>JOB_ID</a:t>
            </a:r>
            <a:r>
              <a:rPr lang="en-US" altLang="en-US" smtClean="0">
                <a:latin typeface="Arial" charset="0"/>
              </a:rPr>
              <a:t> is decoded. </a:t>
            </a:r>
          </a:p>
          <a:p>
            <a:pPr lvl="1" eaLnBrk="1" hangingPunct="1"/>
            <a:r>
              <a:rPr lang="en-US" altLang="en-US" smtClean="0">
                <a:latin typeface="Arial" charset="0"/>
              </a:rPr>
              <a:t>If </a:t>
            </a:r>
            <a:r>
              <a:rPr lang="en-US" altLang="en-US" smtClean="0">
                <a:latin typeface="Courier New" pitchFamily="49" charset="0"/>
              </a:rPr>
              <a:t>JOB_ID</a:t>
            </a:r>
            <a:r>
              <a:rPr lang="en-US" altLang="en-US" smtClean="0">
                <a:latin typeface="Arial" charset="0"/>
              </a:rPr>
              <a:t> is </a:t>
            </a:r>
            <a:r>
              <a:rPr lang="en-US" altLang="en-US" smtClean="0">
                <a:latin typeface="Courier New" pitchFamily="49" charset="0"/>
              </a:rPr>
              <a:t>IT_PROG</a:t>
            </a:r>
            <a:r>
              <a:rPr lang="en-US" altLang="en-US" smtClean="0">
                <a:latin typeface="Arial" charset="0"/>
              </a:rPr>
              <a:t>, the salary increase is 10%. </a:t>
            </a:r>
          </a:p>
          <a:p>
            <a:pPr lvl="1" eaLnBrk="1" hangingPunct="1"/>
            <a:r>
              <a:rPr lang="en-US" altLang="en-US" smtClean="0">
                <a:latin typeface="Arial" charset="0"/>
              </a:rPr>
              <a:t>If </a:t>
            </a:r>
            <a:r>
              <a:rPr lang="en-US" altLang="en-US" smtClean="0">
                <a:latin typeface="Courier New" pitchFamily="49" charset="0"/>
              </a:rPr>
              <a:t>JOB_ID</a:t>
            </a:r>
            <a:r>
              <a:rPr lang="en-US" altLang="en-US" smtClean="0">
                <a:latin typeface="Arial" charset="0"/>
              </a:rPr>
              <a:t> is </a:t>
            </a:r>
            <a:r>
              <a:rPr lang="en-US" altLang="en-US" smtClean="0">
                <a:latin typeface="Courier New" pitchFamily="49" charset="0"/>
              </a:rPr>
              <a:t>ST_CLERK</a:t>
            </a:r>
            <a:r>
              <a:rPr lang="en-US" altLang="en-US" smtClean="0">
                <a:latin typeface="Arial" charset="0"/>
              </a:rPr>
              <a:t>, the salary increase is 15%. </a:t>
            </a:r>
          </a:p>
          <a:p>
            <a:pPr lvl="1" eaLnBrk="1" hangingPunct="1"/>
            <a:r>
              <a:rPr lang="en-US" altLang="en-US" smtClean="0">
                <a:latin typeface="Arial" charset="0"/>
              </a:rPr>
              <a:t>If </a:t>
            </a:r>
            <a:r>
              <a:rPr lang="en-US" altLang="en-US" smtClean="0">
                <a:latin typeface="Courier New" pitchFamily="49" charset="0"/>
              </a:rPr>
              <a:t>JOB_ID</a:t>
            </a:r>
            <a:r>
              <a:rPr lang="en-US" altLang="en-US" smtClean="0">
                <a:latin typeface="Arial" charset="0"/>
              </a:rPr>
              <a:t> is </a:t>
            </a:r>
            <a:r>
              <a:rPr lang="en-US" altLang="en-US" smtClean="0">
                <a:latin typeface="Courier New" pitchFamily="49" charset="0"/>
              </a:rPr>
              <a:t>SA_REP</a:t>
            </a:r>
            <a:r>
              <a:rPr lang="en-US" altLang="en-US" smtClean="0">
                <a:latin typeface="Arial" charset="0"/>
              </a:rPr>
              <a:t>, the salary increase is 20%. </a:t>
            </a:r>
          </a:p>
          <a:p>
            <a:pPr lvl="1" eaLnBrk="1" hangingPunct="1"/>
            <a:r>
              <a:rPr lang="en-US" altLang="en-US" smtClean="0">
                <a:latin typeface="Arial" charset="0"/>
              </a:rPr>
              <a:t>For all other job roles, there is no increase in salary.</a:t>
            </a:r>
          </a:p>
          <a:p>
            <a:pPr lvl="1" eaLnBrk="1" hangingPunct="1"/>
            <a:r>
              <a:rPr lang="en-US" altLang="en-US" smtClean="0">
                <a:latin typeface="Arial" charset="0"/>
              </a:rPr>
              <a:t>The same statement can be written with the </a:t>
            </a:r>
            <a:r>
              <a:rPr lang="en-US" altLang="en-US" smtClean="0">
                <a:latin typeface="Courier New" pitchFamily="49" charset="0"/>
              </a:rPr>
              <a:t>DECODE</a:t>
            </a:r>
            <a:r>
              <a:rPr lang="en-US" altLang="en-US" smtClean="0">
                <a:latin typeface="Arial" charset="0"/>
              </a:rPr>
              <a:t> function.</a:t>
            </a:r>
          </a:p>
          <a:p>
            <a:pPr marL="857250" lvl="4" eaLnBrk="1" hangingPunct="1"/>
            <a:endParaRPr lang="en-US" altLang="en-US" dirty="0" smtClean="0"/>
          </a:p>
        </p:txBody>
      </p:sp>
      <p:sp>
        <p:nvSpPr>
          <p:cNvPr id="6758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9AE0D520-7FFB-4A50-BE90-937B3ABAE6FC}" type="slidenum">
              <a:rPr lang="en-US" altLang="en-US" smtClean="0">
                <a:latin typeface="Arial" charset="0"/>
                <a:cs typeface="Arial" charset="0"/>
              </a:rPr>
              <a:t>34</a:t>
            </a:fld>
            <a:endParaRPr lang="en-US" altLang="en-US" dirty="0" smtClean="0">
              <a:latin typeface="Arial" charset="0"/>
              <a:cs typeface="Arial" charset="0"/>
            </a:endParaRPr>
          </a:p>
        </p:txBody>
      </p:sp>
    </p:spTree>
    <p:extLst>
      <p:ext uri="{BB962C8B-B14F-4D97-AF65-F5344CB8AC3E}">
        <p14:creationId xmlns:p14="http://schemas.microsoft.com/office/powerpoint/2010/main" xmlns="" val="26843123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C690A9E8-2B6B-4213-B6F1-88BBA25E38DC}" type="slidenum">
              <a:rPr lang="en-US" altLang="en-US" smtClean="0">
                <a:latin typeface="Arial" charset="0"/>
                <a:cs typeface="Arial" charset="0"/>
              </a:rPr>
              <a:t>35</a:t>
            </a:fld>
            <a:endParaRPr lang="en-US" altLang="en-US" dirty="0" smtClean="0">
              <a:latin typeface="Arial" charset="0"/>
              <a:cs typeface="Arial" charset="0"/>
            </a:endParaRPr>
          </a:p>
        </p:txBody>
      </p:sp>
      <p:sp>
        <p:nvSpPr>
          <p:cNvPr id="69635" name="Notes Placeholder 9"/>
          <p:cNvSpPr>
            <a:spLocks noGrp="1"/>
          </p:cNvSpPr>
          <p:nvPr>
            <p:ph type="body" idx="1"/>
          </p:nvPr>
        </p:nvSpPr>
        <p:spPr>
          <a:noFill/>
          <a:ln/>
        </p:spPr>
        <p:txBody>
          <a:bodyPr/>
          <a:lstStyle/>
          <a:p>
            <a:pPr lvl="1"/>
            <a:r>
              <a:rPr lang="en-US" altLang="en-US" smtClean="0">
                <a:latin typeface="Arial" charset="0"/>
              </a:rPr>
              <a:t>In a searched </a:t>
            </a:r>
            <a:r>
              <a:rPr lang="en-US" altLang="en-US" smtClean="0">
                <a:latin typeface="Courier New" pitchFamily="49" charset="0"/>
                <a:cs typeface="Courier New" pitchFamily="49" charset="0"/>
              </a:rPr>
              <a:t>CASE</a:t>
            </a:r>
            <a:r>
              <a:rPr lang="en-US" altLang="en-US" smtClean="0">
                <a:latin typeface="Arial" charset="0"/>
              </a:rPr>
              <a:t> expression, the search occurs from left to right until an occurrence of the listed condition is found, and then it returns the return expression. If no condition is found to be true, and if an </a:t>
            </a:r>
            <a:r>
              <a:rPr lang="en-US" altLang="en-US" smtClean="0">
                <a:latin typeface="Courier New" pitchFamily="49" charset="0"/>
                <a:cs typeface="Courier New" pitchFamily="49" charset="0"/>
              </a:rPr>
              <a:t>ELSE</a:t>
            </a:r>
            <a:r>
              <a:rPr lang="en-US" altLang="en-US" smtClean="0">
                <a:latin typeface="Arial" charset="0"/>
              </a:rPr>
              <a:t> clause exists, the return expression in the </a:t>
            </a:r>
            <a:r>
              <a:rPr lang="en-US" altLang="en-US" smtClean="0">
                <a:latin typeface="Courier New" pitchFamily="49" charset="0"/>
                <a:cs typeface="Courier New" pitchFamily="49" charset="0"/>
              </a:rPr>
              <a:t>ELSE</a:t>
            </a:r>
            <a:r>
              <a:rPr lang="en-US" altLang="en-US" smtClean="0">
                <a:latin typeface="Arial" charset="0"/>
              </a:rPr>
              <a:t> clause is returned; otherwise, a </a:t>
            </a:r>
            <a:r>
              <a:rPr lang="en-US" altLang="en-US" smtClean="0">
                <a:latin typeface="Courier New" pitchFamily="49" charset="0"/>
                <a:cs typeface="Courier New" pitchFamily="49" charset="0"/>
              </a:rPr>
              <a:t>NULL</a:t>
            </a:r>
            <a:r>
              <a:rPr lang="en-US" altLang="en-US" smtClean="0">
                <a:latin typeface="Arial" charset="0"/>
              </a:rPr>
              <a:t> is returned. The searched </a:t>
            </a:r>
            <a:r>
              <a:rPr lang="en-US" altLang="en-US" smtClean="0">
                <a:latin typeface="Courier New" pitchFamily="49" charset="0"/>
                <a:cs typeface="Courier New" pitchFamily="49" charset="0"/>
              </a:rPr>
              <a:t>CASE</a:t>
            </a:r>
            <a:r>
              <a:rPr lang="en-US" altLang="en-US" smtClean="0">
                <a:latin typeface="Arial" charset="0"/>
              </a:rPr>
              <a:t> expression evaluates the conditions independently under each of the </a:t>
            </a:r>
            <a:r>
              <a:rPr lang="en-US" altLang="en-US" smtClean="0">
                <a:latin typeface="Courier New" pitchFamily="49" charset="0"/>
                <a:cs typeface="Courier New" pitchFamily="49" charset="0"/>
              </a:rPr>
              <a:t>WHEN</a:t>
            </a:r>
            <a:r>
              <a:rPr lang="en-US" altLang="en-US" smtClean="0">
                <a:latin typeface="Arial" charset="0"/>
              </a:rPr>
              <a:t> options. </a:t>
            </a:r>
          </a:p>
          <a:p>
            <a:pPr lvl="1"/>
            <a:r>
              <a:rPr lang="en-US" altLang="en-US" smtClean="0">
                <a:latin typeface="Arial" charset="0"/>
              </a:rPr>
              <a:t>The difference between the </a:t>
            </a:r>
            <a:r>
              <a:rPr lang="en-US" altLang="en-US" smtClean="0">
                <a:latin typeface="Courier New" pitchFamily="49" charset="0"/>
                <a:cs typeface="Courier New" pitchFamily="49" charset="0"/>
              </a:rPr>
              <a:t>CASE</a:t>
            </a:r>
            <a:r>
              <a:rPr lang="en-US" altLang="en-US" smtClean="0">
                <a:latin typeface="Arial" charset="0"/>
              </a:rPr>
              <a:t> expression and the searched </a:t>
            </a:r>
            <a:r>
              <a:rPr lang="en-US" altLang="en-US" smtClean="0">
                <a:latin typeface="Courier New" pitchFamily="49" charset="0"/>
                <a:cs typeface="Courier New" pitchFamily="49" charset="0"/>
              </a:rPr>
              <a:t>CASE</a:t>
            </a:r>
            <a:r>
              <a:rPr lang="en-US" altLang="en-US" smtClean="0">
                <a:latin typeface="Arial" charset="0"/>
              </a:rPr>
              <a:t> expression is that in a searched </a:t>
            </a:r>
            <a:r>
              <a:rPr lang="en-US" altLang="en-US" smtClean="0">
                <a:latin typeface="Courier New" pitchFamily="49" charset="0"/>
                <a:cs typeface="Courier New" pitchFamily="49" charset="0"/>
              </a:rPr>
              <a:t>CASE</a:t>
            </a:r>
            <a:r>
              <a:rPr lang="en-US" altLang="en-US" smtClean="0">
                <a:latin typeface="Arial" charset="0"/>
              </a:rPr>
              <a:t> expression, you specify a condition or predicate instead of a </a:t>
            </a:r>
            <a:r>
              <a:rPr lang="en-US" altLang="en-US" smtClean="0">
                <a:latin typeface="Courier New" pitchFamily="49" charset="0"/>
                <a:cs typeface="Courier New" pitchFamily="49" charset="0"/>
              </a:rPr>
              <a:t>comparison_expression</a:t>
            </a:r>
            <a:r>
              <a:rPr lang="en-US" altLang="en-US" smtClean="0">
                <a:latin typeface="Arial" charset="0"/>
              </a:rPr>
              <a:t> after the </a:t>
            </a:r>
            <a:r>
              <a:rPr lang="en-US" altLang="en-US" smtClean="0">
                <a:latin typeface="Courier New" pitchFamily="49" charset="0"/>
                <a:cs typeface="Courier New" pitchFamily="49" charset="0"/>
              </a:rPr>
              <a:t>WHEN</a:t>
            </a:r>
            <a:r>
              <a:rPr lang="en-US" altLang="en-US" smtClean="0">
                <a:latin typeface="Arial" charset="0"/>
              </a:rPr>
              <a:t> keyword. </a:t>
            </a:r>
          </a:p>
          <a:p>
            <a:pPr lvl="1"/>
            <a:r>
              <a:rPr lang="en-US" altLang="en-US" smtClean="0">
                <a:latin typeface="Arial" charset="0"/>
              </a:rPr>
              <a:t>For both simple and searched </a:t>
            </a:r>
            <a:r>
              <a:rPr lang="en-US" altLang="en-US" smtClean="0">
                <a:latin typeface="Courier New" pitchFamily="49" charset="0"/>
                <a:cs typeface="Courier New" pitchFamily="49" charset="0"/>
              </a:rPr>
              <a:t>CASE</a:t>
            </a:r>
            <a:r>
              <a:rPr lang="en-US" altLang="en-US" smtClean="0">
                <a:latin typeface="Arial" charset="0"/>
              </a:rPr>
              <a:t> expressions, all of the</a:t>
            </a:r>
            <a:r>
              <a:rPr lang="en-US" altLang="en-US" i="1" smtClean="0">
                <a:latin typeface="Arial" charset="0"/>
              </a:rPr>
              <a:t> </a:t>
            </a:r>
            <a:r>
              <a:rPr lang="en-US" altLang="en-US" smtClean="0">
                <a:latin typeface="Courier New" pitchFamily="49" charset="0"/>
                <a:cs typeface="Courier New" pitchFamily="49" charset="0"/>
              </a:rPr>
              <a:t>return_exprs</a:t>
            </a:r>
            <a:r>
              <a:rPr lang="en-US" altLang="en-US" i="1" smtClean="0">
                <a:latin typeface="Arial" charset="0"/>
              </a:rPr>
              <a:t> </a:t>
            </a:r>
            <a:r>
              <a:rPr lang="en-US" altLang="en-US" smtClean="0">
                <a:latin typeface="Arial" charset="0"/>
              </a:rPr>
              <a:t>must either have the same data type </a:t>
            </a:r>
            <a:r>
              <a:rPr lang="en-US" altLang="en-US" smtClean="0">
                <a:latin typeface="Courier New" pitchFamily="49" charset="0"/>
                <a:cs typeface="Courier New" pitchFamily="49" charset="0"/>
              </a:rPr>
              <a:t>CHAR</a:t>
            </a:r>
            <a:r>
              <a:rPr lang="en-US" altLang="en-US" smtClean="0">
                <a:latin typeface="Arial" charset="0"/>
              </a:rPr>
              <a:t>, </a:t>
            </a:r>
            <a:r>
              <a:rPr lang="en-US" altLang="en-US" smtClean="0">
                <a:latin typeface="Courier New" pitchFamily="49" charset="0"/>
                <a:cs typeface="Courier New" pitchFamily="49" charset="0"/>
              </a:rPr>
              <a:t>VARCHAR2</a:t>
            </a:r>
            <a:r>
              <a:rPr lang="en-US" altLang="en-US" smtClean="0">
                <a:latin typeface="Arial" charset="0"/>
              </a:rPr>
              <a:t>, </a:t>
            </a:r>
            <a:r>
              <a:rPr lang="en-US" altLang="en-US" smtClean="0">
                <a:latin typeface="Courier New" pitchFamily="49" charset="0"/>
                <a:cs typeface="Courier New" pitchFamily="49" charset="0"/>
              </a:rPr>
              <a:t>NCHAR</a:t>
            </a:r>
            <a:r>
              <a:rPr lang="en-US" altLang="en-US" smtClean="0">
                <a:latin typeface="Arial" charset="0"/>
              </a:rPr>
              <a:t>, </a:t>
            </a:r>
            <a:r>
              <a:rPr lang="en-US" altLang="en-US" smtClean="0">
                <a:latin typeface="Courier New" pitchFamily="49" charset="0"/>
                <a:cs typeface="Courier New" pitchFamily="49" charset="0"/>
              </a:rPr>
              <a:t>NVARCHAR2, NUMBER, BINARY_FLOAT</a:t>
            </a:r>
            <a:r>
              <a:rPr lang="en-US" altLang="en-US" smtClean="0">
                <a:latin typeface="Arial" charset="0"/>
              </a:rPr>
              <a:t>, or </a:t>
            </a:r>
            <a:r>
              <a:rPr lang="en-US" altLang="en-US" smtClean="0">
                <a:latin typeface="Courier New" pitchFamily="49" charset="0"/>
                <a:cs typeface="Courier New" pitchFamily="49" charset="0"/>
              </a:rPr>
              <a:t>BINARY_DOUBLE</a:t>
            </a:r>
            <a:r>
              <a:rPr lang="en-US" altLang="en-US" smtClean="0">
                <a:latin typeface="Arial" charset="0"/>
              </a:rPr>
              <a:t> or must all have a numeric data type. </a:t>
            </a:r>
          </a:p>
          <a:p>
            <a:pPr lvl="1"/>
            <a:r>
              <a:rPr lang="en-US" altLang="en-US" smtClean="0">
                <a:latin typeface="Arial" charset="0"/>
              </a:rPr>
              <a:t>The code in the slide is an example of the searched </a:t>
            </a:r>
            <a:r>
              <a:rPr lang="en-US" altLang="en-US" smtClean="0">
                <a:latin typeface="Courier New" pitchFamily="49" charset="0"/>
                <a:cs typeface="Courier New" pitchFamily="49" charset="0"/>
              </a:rPr>
              <a:t>CASE</a:t>
            </a:r>
            <a:r>
              <a:rPr lang="en-US" altLang="en-US" smtClean="0">
                <a:latin typeface="Arial" charset="0"/>
              </a:rPr>
              <a:t> expression.</a:t>
            </a:r>
            <a:endParaRPr lang="en-US" altLang="en-US" dirty="0" smtClean="0">
              <a:latin typeface="Arial" charset="0"/>
            </a:endParaRPr>
          </a:p>
        </p:txBody>
      </p:sp>
      <p:sp>
        <p:nvSpPr>
          <p:cNvPr id="69636" name="Slide Image Placeholder 24"/>
          <p:cNvSpPr>
            <a:spLocks noGrp="1" noRot="1" noChangeAspect="1" noTextEdit="1"/>
          </p:cNvSpPr>
          <p:nvPr>
            <p:ph type="sldImg"/>
          </p:nvPr>
        </p:nvSpPr>
        <p:spPr>
          <a:ln/>
        </p:spPr>
      </p:sp>
    </p:spTree>
    <p:extLst>
      <p:ext uri="{BB962C8B-B14F-4D97-AF65-F5344CB8AC3E}">
        <p14:creationId xmlns:p14="http://schemas.microsoft.com/office/powerpoint/2010/main" xmlns="" val="10857378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Rot="1" noChangeAspect="1" noChangeArrowheads="1" noTextEdit="1"/>
          </p:cNvSpPr>
          <p:nvPr>
            <p:ph type="sldImg"/>
          </p:nvPr>
        </p:nvSpPr>
        <p:spPr>
          <a:ln/>
        </p:spPr>
      </p:sp>
      <p:sp>
        <p:nvSpPr>
          <p:cNvPr id="7168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DECODE</a:t>
            </a:r>
            <a:r>
              <a:rPr lang="en-US" altLang="en-US" dirty="0" smtClean="0">
                <a:solidFill>
                  <a:schemeClr val="tx1"/>
                </a:solidFill>
                <a:latin typeface="Arial" charset="0"/>
              </a:rPr>
              <a:t> function decodes</a:t>
            </a:r>
            <a:r>
              <a:rPr lang="en-US" altLang="en-US" dirty="0" smtClean="0">
                <a:latin typeface="Arial" charset="0"/>
              </a:rPr>
              <a:t> an expression in a way similar to the </a:t>
            </a:r>
            <a:r>
              <a:rPr lang="en-US" altLang="en-US" dirty="0" smtClean="0">
                <a:latin typeface="Courier New" pitchFamily="49" charset="0"/>
              </a:rPr>
              <a:t>IF-THEN-ELSE</a:t>
            </a:r>
            <a:r>
              <a:rPr lang="en-US" altLang="en-US" dirty="0" smtClean="0">
                <a:latin typeface="Arial" charset="0"/>
              </a:rPr>
              <a:t> logic that is used in various languages. The </a:t>
            </a:r>
            <a:r>
              <a:rPr lang="en-US" altLang="en-US" dirty="0" smtClean="0">
                <a:latin typeface="Courier New" pitchFamily="49" charset="0"/>
              </a:rPr>
              <a:t>DECODE</a:t>
            </a:r>
            <a:r>
              <a:rPr lang="en-US" altLang="en-US" dirty="0" smtClean="0">
                <a:latin typeface="Arial" charset="0"/>
              </a:rPr>
              <a:t> function decodes </a:t>
            </a:r>
            <a:r>
              <a:rPr lang="en-US" altLang="en-US" i="1" dirty="0" smtClean="0">
                <a:latin typeface="Courier New" pitchFamily="49" charset="0"/>
              </a:rPr>
              <a:t>expression</a:t>
            </a:r>
            <a:r>
              <a:rPr lang="en-US" altLang="en-US" dirty="0" smtClean="0">
                <a:latin typeface="Arial" charset="0"/>
              </a:rPr>
              <a:t> after comparing it to each </a:t>
            </a:r>
            <a:r>
              <a:rPr lang="en-US" altLang="en-US" i="1" dirty="0" smtClean="0">
                <a:latin typeface="Courier New" pitchFamily="49" charset="0"/>
              </a:rPr>
              <a:t>search</a:t>
            </a:r>
            <a:r>
              <a:rPr lang="en-US" altLang="en-US" dirty="0" smtClean="0">
                <a:latin typeface="Arial" charset="0"/>
              </a:rPr>
              <a:t> value. If the expression is the same as </a:t>
            </a:r>
            <a:r>
              <a:rPr lang="en-US" altLang="en-US" i="1" dirty="0" smtClean="0">
                <a:latin typeface="Courier New" pitchFamily="49" charset="0"/>
              </a:rPr>
              <a:t>search</a:t>
            </a:r>
            <a:r>
              <a:rPr lang="en-US" altLang="en-US" sz="1100" kern="1200" dirty="0" smtClean="0">
                <a:solidFill>
                  <a:srgbClr val="000000"/>
                </a:solidFill>
                <a:latin typeface="Arial" charset="0"/>
                <a:ea typeface="+mn-ea"/>
                <a:cs typeface="+mn-cs"/>
              </a:rPr>
              <a:t>, </a:t>
            </a:r>
            <a:r>
              <a:rPr lang="en-US" altLang="en-US" i="1" dirty="0" smtClean="0">
                <a:latin typeface="Courier New" pitchFamily="49" charset="0"/>
              </a:rPr>
              <a:t>result</a:t>
            </a:r>
            <a:r>
              <a:rPr lang="en-US" altLang="en-US" dirty="0" smtClean="0">
                <a:latin typeface="Arial" charset="0"/>
              </a:rPr>
              <a:t> is returned.</a:t>
            </a:r>
          </a:p>
          <a:p>
            <a:pPr lvl="1" eaLnBrk="1" hangingPunct="1"/>
            <a:r>
              <a:rPr lang="en-US" altLang="en-US" dirty="0" smtClean="0">
                <a:latin typeface="Arial" charset="0"/>
              </a:rPr>
              <a:t>If the default value is omitted, a null value is returned where a search value does not match any of the result values.</a:t>
            </a:r>
          </a:p>
        </p:txBody>
      </p:sp>
      <p:sp>
        <p:nvSpPr>
          <p:cNvPr id="716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D52DD300-5498-4BE0-B06D-906036ECADD3}" type="slidenum">
              <a:rPr lang="en-US" altLang="en-US" smtClean="0">
                <a:latin typeface="Arial" charset="0"/>
                <a:cs typeface="Arial" charset="0"/>
              </a:rPr>
              <a:t>36</a:t>
            </a:fld>
            <a:endParaRPr lang="en-US" altLang="en-US" dirty="0" smtClean="0">
              <a:latin typeface="Arial" charset="0"/>
              <a:cs typeface="Arial" charset="0"/>
            </a:endParaRPr>
          </a:p>
        </p:txBody>
      </p:sp>
    </p:spTree>
    <p:extLst>
      <p:ext uri="{BB962C8B-B14F-4D97-AF65-F5344CB8AC3E}">
        <p14:creationId xmlns:p14="http://schemas.microsoft.com/office/powerpoint/2010/main" xmlns="" val="607585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8"/>
          <p:cNvSpPr>
            <a:spLocks noGrp="1" noRot="1" noChangeAspect="1" noChangeArrowheads="1" noTextEdit="1"/>
          </p:cNvSpPr>
          <p:nvPr>
            <p:ph type="sldImg"/>
          </p:nvPr>
        </p:nvSpPr>
        <p:spPr>
          <a:ln/>
        </p:spPr>
      </p:sp>
      <p:sp>
        <p:nvSpPr>
          <p:cNvPr id="7373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the SQL statement in the slide, the value of </a:t>
            </a:r>
            <a:r>
              <a:rPr lang="en-US" altLang="en-US" dirty="0" smtClean="0">
                <a:latin typeface="Courier New" pitchFamily="49" charset="0"/>
              </a:rPr>
              <a:t>JOB_ID</a:t>
            </a:r>
            <a:r>
              <a:rPr lang="en-US" altLang="en-US" dirty="0" smtClean="0">
                <a:latin typeface="Arial" charset="0"/>
              </a:rPr>
              <a:t> is tested. </a:t>
            </a:r>
          </a:p>
          <a:p>
            <a:pPr lvl="1" eaLnBrk="1" hangingPunct="1"/>
            <a:r>
              <a:rPr lang="en-US" altLang="en-US" dirty="0" smtClean="0">
                <a:latin typeface="Arial" charset="0"/>
              </a:rPr>
              <a:t>If </a:t>
            </a:r>
            <a:r>
              <a:rPr lang="en-US" altLang="en-US" dirty="0" smtClean="0">
                <a:latin typeface="Courier New" pitchFamily="49" charset="0"/>
              </a:rPr>
              <a:t>JOB_ID</a:t>
            </a:r>
            <a:r>
              <a:rPr lang="en-US" altLang="en-US" dirty="0" smtClean="0">
                <a:latin typeface="Arial" charset="0"/>
              </a:rPr>
              <a:t> is </a:t>
            </a:r>
            <a:r>
              <a:rPr lang="en-US" altLang="en-US" dirty="0" smtClean="0">
                <a:latin typeface="Courier New" pitchFamily="49" charset="0"/>
              </a:rPr>
              <a:t>IT_PROG</a:t>
            </a:r>
            <a:r>
              <a:rPr lang="en-US" altLang="en-US" dirty="0" smtClean="0">
                <a:latin typeface="Arial" charset="0"/>
              </a:rPr>
              <a:t>, the salary increase is 10%. </a:t>
            </a:r>
          </a:p>
          <a:p>
            <a:pPr lvl="1" eaLnBrk="1" hangingPunct="1"/>
            <a:r>
              <a:rPr lang="en-US" altLang="en-US" dirty="0" smtClean="0">
                <a:latin typeface="Arial" charset="0"/>
              </a:rPr>
              <a:t>If </a:t>
            </a:r>
            <a:r>
              <a:rPr lang="en-US" altLang="en-US" dirty="0" smtClean="0">
                <a:latin typeface="Courier New" pitchFamily="49" charset="0"/>
              </a:rPr>
              <a:t>JOB_ID</a:t>
            </a:r>
            <a:r>
              <a:rPr lang="en-US" altLang="en-US" dirty="0" smtClean="0">
                <a:latin typeface="Arial" charset="0"/>
              </a:rPr>
              <a:t> is </a:t>
            </a:r>
            <a:r>
              <a:rPr lang="en-US" altLang="en-US" dirty="0" smtClean="0">
                <a:latin typeface="Courier New" pitchFamily="49" charset="0"/>
              </a:rPr>
              <a:t>ST_CLERK</a:t>
            </a:r>
            <a:r>
              <a:rPr lang="en-US" altLang="en-US" dirty="0" smtClean="0">
                <a:latin typeface="Arial" charset="0"/>
              </a:rPr>
              <a:t>, the salary increase is 15%. </a:t>
            </a:r>
          </a:p>
          <a:p>
            <a:pPr lvl="1" eaLnBrk="1" hangingPunct="1"/>
            <a:r>
              <a:rPr lang="en-US" altLang="en-US" dirty="0" smtClean="0">
                <a:latin typeface="Arial" charset="0"/>
              </a:rPr>
              <a:t>If </a:t>
            </a:r>
            <a:r>
              <a:rPr lang="en-US" altLang="en-US" dirty="0" smtClean="0">
                <a:latin typeface="Courier New" pitchFamily="49" charset="0"/>
              </a:rPr>
              <a:t>JOB_ID</a:t>
            </a:r>
            <a:r>
              <a:rPr lang="en-US" altLang="en-US" dirty="0" smtClean="0">
                <a:latin typeface="Arial" charset="0"/>
              </a:rPr>
              <a:t> is </a:t>
            </a:r>
            <a:r>
              <a:rPr lang="en-US" altLang="en-US" dirty="0" smtClean="0">
                <a:latin typeface="Courier New" pitchFamily="49" charset="0"/>
              </a:rPr>
              <a:t>SA_REP</a:t>
            </a:r>
            <a:r>
              <a:rPr lang="en-US" altLang="en-US" dirty="0" smtClean="0">
                <a:latin typeface="Arial" charset="0"/>
              </a:rPr>
              <a:t>, the salary increase is 20%. </a:t>
            </a:r>
          </a:p>
          <a:p>
            <a:pPr lvl="1" eaLnBrk="1" hangingPunct="1"/>
            <a:r>
              <a:rPr lang="en-US" altLang="en-US" dirty="0" smtClean="0">
                <a:latin typeface="Arial" charset="0"/>
              </a:rPr>
              <a:t>For all other job roles, there is no increase in salary.</a:t>
            </a:r>
          </a:p>
          <a:p>
            <a:pPr lvl="1" eaLnBrk="1" hangingPunct="1"/>
            <a:r>
              <a:rPr lang="en-US" altLang="en-US" dirty="0" smtClean="0">
                <a:latin typeface="Arial" charset="0"/>
              </a:rPr>
              <a:t>The same statement can be expressed in pseudocode as an </a:t>
            </a:r>
            <a:r>
              <a:rPr lang="en-US" altLang="en-US" dirty="0" smtClean="0">
                <a:latin typeface="Courier New" pitchFamily="49" charset="0"/>
              </a:rPr>
              <a:t>IF-THEN-ELSE</a:t>
            </a:r>
            <a:r>
              <a:rPr lang="en-US" altLang="en-US" dirty="0" smtClean="0">
                <a:latin typeface="Arial" charset="0"/>
              </a:rPr>
              <a:t> statement:</a:t>
            </a:r>
          </a:p>
          <a:p>
            <a:pPr marL="857250" lvl="4" eaLnBrk="1" hangingPunct="1">
              <a:spcBef>
                <a:spcPct val="25000"/>
              </a:spcBef>
            </a:pPr>
            <a:r>
              <a:rPr lang="en-US" altLang="en-US" dirty="0" smtClean="0"/>
              <a:t>IF job_id = 'IT_PROG'     THEN  salary = salary*1.10</a:t>
            </a:r>
          </a:p>
          <a:p>
            <a:pPr marL="857250" lvl="4" eaLnBrk="1" hangingPunct="1"/>
            <a:r>
              <a:rPr lang="en-US" altLang="en-US" dirty="0" smtClean="0"/>
              <a:t>IF job_id = 'ST_CLERK'    THEN  salary = salary*1.15</a:t>
            </a:r>
          </a:p>
          <a:p>
            <a:pPr marL="857250" lvl="4" eaLnBrk="1" hangingPunct="1"/>
            <a:r>
              <a:rPr lang="en-US" altLang="en-US" dirty="0" smtClean="0"/>
              <a:t>IF job_id = 'SA_REP'      THEN  salary = salary*1.20</a:t>
            </a:r>
          </a:p>
          <a:p>
            <a:pPr marL="857250" lvl="4" eaLnBrk="1" hangingPunct="1"/>
            <a:r>
              <a:rPr lang="en-US" altLang="en-US" dirty="0" smtClean="0"/>
              <a:t>ELSE salary = salary</a:t>
            </a:r>
          </a:p>
        </p:txBody>
      </p:sp>
      <p:sp>
        <p:nvSpPr>
          <p:cNvPr id="737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6B5C94CB-4BD9-44D6-83A7-3CB47C8C580A}" type="slidenum">
              <a:rPr lang="en-US" altLang="en-US" smtClean="0">
                <a:latin typeface="Arial" charset="0"/>
                <a:cs typeface="Arial" charset="0"/>
              </a:rPr>
              <a:t>37</a:t>
            </a:fld>
            <a:endParaRPr lang="en-US" altLang="en-US" dirty="0" smtClean="0">
              <a:latin typeface="Arial" charset="0"/>
              <a:cs typeface="Arial" charset="0"/>
            </a:endParaRPr>
          </a:p>
        </p:txBody>
      </p:sp>
    </p:spTree>
    <p:extLst>
      <p:ext uri="{BB962C8B-B14F-4D97-AF65-F5344CB8AC3E}">
        <p14:creationId xmlns:p14="http://schemas.microsoft.com/office/powerpoint/2010/main" xmlns="" val="3543907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2"/>
          <p:cNvSpPr>
            <a:spLocks noGrp="1" noRot="1" noChangeAspect="1" noChangeArrowheads="1" noTextEdit="1"/>
          </p:cNvSpPr>
          <p:nvPr>
            <p:ph type="sldImg"/>
          </p:nvPr>
        </p:nvSpPr>
        <p:spPr>
          <a:ln/>
        </p:spPr>
      </p:sp>
      <p:sp>
        <p:nvSpPr>
          <p:cNvPr id="75779" name="Rectangle 13"/>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This slide shows another example using the </a:t>
            </a:r>
            <a:r>
              <a:rPr lang="en-US" altLang="en-US" dirty="0" smtClean="0">
                <a:latin typeface="Courier New" pitchFamily="49" charset="0"/>
              </a:rPr>
              <a:t>DECODE</a:t>
            </a:r>
            <a:r>
              <a:rPr lang="en-US" altLang="en-US" dirty="0" smtClean="0">
                <a:latin typeface="Arial" charset="0"/>
              </a:rPr>
              <a:t> function. In this example, you determine the tax rate for each employee in department 80 based on the monthly salary. The tax rates are as follows: </a:t>
            </a:r>
            <a:endParaRPr lang="en-US" altLang="en-US" dirty="0" smtClean="0">
              <a:latin typeface="Courier New" pitchFamily="49" charset="0"/>
            </a:endParaRPr>
          </a:p>
          <a:p>
            <a:pPr lvl="1" eaLnBrk="1" hangingPunct="1"/>
            <a:r>
              <a:rPr lang="en-US" altLang="en-US" b="1" i="1" dirty="0" smtClean="0">
                <a:latin typeface="Arial" charset="0"/>
              </a:rPr>
              <a:t>Monthly Salary Range		Tax Rate	</a:t>
            </a:r>
            <a:endParaRPr lang="en-US" altLang="en-US" dirty="0" smtClean="0">
              <a:latin typeface="Arial" charset="0"/>
            </a:endParaRPr>
          </a:p>
          <a:p>
            <a:pPr lvl="1" eaLnBrk="1" hangingPunct="1">
              <a:spcBef>
                <a:spcPct val="15000"/>
              </a:spcBef>
            </a:pPr>
            <a:r>
              <a:rPr lang="en-US" altLang="en-US" dirty="0" smtClean="0">
                <a:latin typeface="Arial" charset="0"/>
              </a:rPr>
              <a:t>$0.00</a:t>
            </a:r>
            <a:r>
              <a:rPr lang="en-US" altLang="en-US" dirty="0" smtClean="0">
                <a:latin typeface="Arial" charset="0"/>
                <a:cs typeface="Times New Roman" pitchFamily="18" charset="0"/>
              </a:rPr>
              <a:t>–</a:t>
            </a:r>
            <a:r>
              <a:rPr lang="en-US" altLang="en-US" dirty="0" smtClean="0">
                <a:latin typeface="Arial" charset="0"/>
              </a:rPr>
              <a:t>1,999.99			00%	</a:t>
            </a:r>
          </a:p>
          <a:p>
            <a:pPr lvl="1" eaLnBrk="1" hangingPunct="1">
              <a:spcBef>
                <a:spcPct val="15000"/>
              </a:spcBef>
            </a:pPr>
            <a:r>
              <a:rPr lang="en-US" altLang="en-US" dirty="0" smtClean="0">
                <a:latin typeface="Arial" charset="0"/>
              </a:rPr>
              <a:t>$2,000.00</a:t>
            </a:r>
            <a:r>
              <a:rPr lang="en-US" altLang="en-US" dirty="0" smtClean="0">
                <a:latin typeface="Arial" charset="0"/>
                <a:cs typeface="Times New Roman" pitchFamily="18" charset="0"/>
              </a:rPr>
              <a:t>–</a:t>
            </a:r>
            <a:r>
              <a:rPr lang="en-US" altLang="en-US" dirty="0" smtClean="0">
                <a:latin typeface="Arial" charset="0"/>
              </a:rPr>
              <a:t>3,999.99		09%	</a:t>
            </a:r>
          </a:p>
          <a:p>
            <a:pPr lvl="1" eaLnBrk="1" hangingPunct="1">
              <a:spcBef>
                <a:spcPct val="15000"/>
              </a:spcBef>
            </a:pPr>
            <a:r>
              <a:rPr lang="en-US" altLang="en-US" dirty="0" smtClean="0">
                <a:latin typeface="Arial" charset="0"/>
              </a:rPr>
              <a:t>$4,000.00</a:t>
            </a:r>
            <a:r>
              <a:rPr lang="en-US" altLang="en-US" dirty="0" smtClean="0">
                <a:latin typeface="Arial" charset="0"/>
                <a:cs typeface="Times New Roman" pitchFamily="18" charset="0"/>
              </a:rPr>
              <a:t>–</a:t>
            </a:r>
            <a:r>
              <a:rPr lang="en-US" altLang="en-US" dirty="0" smtClean="0">
                <a:latin typeface="Arial" charset="0"/>
              </a:rPr>
              <a:t>5,999.99		20%	</a:t>
            </a:r>
          </a:p>
          <a:p>
            <a:pPr lvl="1" eaLnBrk="1" hangingPunct="1">
              <a:spcBef>
                <a:spcPct val="15000"/>
              </a:spcBef>
            </a:pPr>
            <a:r>
              <a:rPr lang="en-US" altLang="en-US" dirty="0" smtClean="0">
                <a:latin typeface="Arial" charset="0"/>
              </a:rPr>
              <a:t>$6,000.00</a:t>
            </a:r>
            <a:r>
              <a:rPr lang="en-US" altLang="en-US" dirty="0" smtClean="0">
                <a:latin typeface="Arial" charset="0"/>
                <a:cs typeface="Times New Roman" pitchFamily="18" charset="0"/>
              </a:rPr>
              <a:t>–</a:t>
            </a:r>
            <a:r>
              <a:rPr lang="en-US" altLang="en-US" dirty="0" smtClean="0">
                <a:latin typeface="Arial" charset="0"/>
              </a:rPr>
              <a:t>7,999.99		30%	</a:t>
            </a:r>
          </a:p>
          <a:p>
            <a:pPr lvl="1" eaLnBrk="1" hangingPunct="1">
              <a:spcBef>
                <a:spcPct val="15000"/>
              </a:spcBef>
            </a:pPr>
            <a:r>
              <a:rPr lang="en-US" altLang="en-US" dirty="0" smtClean="0">
                <a:latin typeface="Arial" charset="0"/>
              </a:rPr>
              <a:t>$8,000.00</a:t>
            </a:r>
            <a:r>
              <a:rPr lang="en-US" altLang="en-US" dirty="0" smtClean="0">
                <a:latin typeface="Arial" charset="0"/>
                <a:cs typeface="Times New Roman" pitchFamily="18" charset="0"/>
              </a:rPr>
              <a:t>–</a:t>
            </a:r>
            <a:r>
              <a:rPr lang="en-US" altLang="en-US" dirty="0" smtClean="0">
                <a:latin typeface="Arial" charset="0"/>
              </a:rPr>
              <a:t>9,999.99		40%	</a:t>
            </a:r>
          </a:p>
          <a:p>
            <a:pPr lvl="1" eaLnBrk="1" hangingPunct="1">
              <a:spcBef>
                <a:spcPct val="15000"/>
              </a:spcBef>
            </a:pPr>
            <a:r>
              <a:rPr lang="en-US" altLang="en-US" dirty="0" smtClean="0">
                <a:latin typeface="Arial" charset="0"/>
              </a:rPr>
              <a:t>$10,000.00</a:t>
            </a:r>
            <a:r>
              <a:rPr lang="en-US" altLang="en-US" dirty="0" smtClean="0">
                <a:latin typeface="Arial" charset="0"/>
                <a:cs typeface="Times New Roman" pitchFamily="18" charset="0"/>
              </a:rPr>
              <a:t>–</a:t>
            </a:r>
            <a:r>
              <a:rPr lang="en-US" altLang="en-US" dirty="0" smtClean="0">
                <a:latin typeface="Arial" charset="0"/>
              </a:rPr>
              <a:t>11,999.99		42%	</a:t>
            </a:r>
          </a:p>
          <a:p>
            <a:pPr lvl="1" eaLnBrk="1" hangingPunct="1">
              <a:spcBef>
                <a:spcPct val="15000"/>
              </a:spcBef>
            </a:pPr>
            <a:r>
              <a:rPr lang="en-US" altLang="en-US" dirty="0" smtClean="0">
                <a:latin typeface="Arial" charset="0"/>
              </a:rPr>
              <a:t>$12,200.00</a:t>
            </a:r>
            <a:r>
              <a:rPr lang="en-US" altLang="en-US" dirty="0" smtClean="0">
                <a:latin typeface="Arial" charset="0"/>
                <a:cs typeface="Times New Roman" pitchFamily="18" charset="0"/>
              </a:rPr>
              <a:t>–</a:t>
            </a:r>
            <a:r>
              <a:rPr lang="en-US" altLang="en-US" dirty="0" smtClean="0">
                <a:latin typeface="Arial" charset="0"/>
              </a:rPr>
              <a:t>13,999.99		44%	</a:t>
            </a:r>
          </a:p>
          <a:p>
            <a:pPr lvl="1" eaLnBrk="1" hangingPunct="1">
              <a:spcBef>
                <a:spcPct val="15000"/>
              </a:spcBef>
            </a:pPr>
            <a:r>
              <a:rPr lang="en-US" altLang="en-US" dirty="0" smtClean="0">
                <a:latin typeface="Arial" charset="0"/>
              </a:rPr>
              <a:t>$14,000.00 or greater		45%</a:t>
            </a:r>
          </a:p>
        </p:txBody>
      </p:sp>
      <p:sp>
        <p:nvSpPr>
          <p:cNvPr id="757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5A6AF9EF-20CB-4232-A3AE-A90CD10CE3C3}" type="slidenum">
              <a:rPr lang="en-US" altLang="en-US" smtClean="0">
                <a:latin typeface="Arial" charset="0"/>
                <a:cs typeface="Arial" charset="0"/>
              </a:rPr>
              <a:t>38</a:t>
            </a:fld>
            <a:endParaRPr lang="en-US" altLang="en-US" dirty="0" smtClean="0">
              <a:latin typeface="Arial" charset="0"/>
              <a:cs typeface="Arial" charset="0"/>
            </a:endParaRPr>
          </a:p>
        </p:txBody>
      </p:sp>
    </p:spTree>
    <p:extLst>
      <p:ext uri="{BB962C8B-B14F-4D97-AF65-F5344CB8AC3E}">
        <p14:creationId xmlns:p14="http://schemas.microsoft.com/office/powerpoint/2010/main" xmlns="" val="2516966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5"/>
          <p:cNvSpPr>
            <a:spLocks noGrp="1" noChangeArrowheads="1"/>
          </p:cNvSpPr>
          <p:nvPr>
            <p:ph type="body" idx="1"/>
          </p:nvPr>
        </p:nvSpPr>
        <p:spPr/>
        <p:txBody>
          <a:bodyPr>
            <a:normAutofit/>
          </a:bodyPr>
          <a:lstStyle/>
          <a:p>
            <a:r>
              <a:rPr lang="en-US" altLang="en-US" smtClean="0"/>
              <a:t>Answer: b</a:t>
            </a:r>
            <a:endParaRPr lang="en-US" altLang="en-US" dirty="0" smtClean="0"/>
          </a:p>
        </p:txBody>
      </p:sp>
      <p:sp>
        <p:nvSpPr>
          <p:cNvPr id="7782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F0AFD545-A772-4DD9-A659-A8A59250BE69}" type="slidenum">
              <a:rPr lang="en-US" altLang="en-US" smtClean="0"/>
              <a:t>39</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126137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Rot="1" noChangeAspect="1" noChangeArrowheads="1" noTextEdit="1"/>
          </p:cNvSpPr>
          <p:nvPr>
            <p:ph type="sldImg"/>
          </p:nvPr>
        </p:nvSpPr>
        <p:spPr>
          <a:ln/>
        </p:spPr>
      </p:sp>
      <p:sp>
        <p:nvSpPr>
          <p:cNvPr id="11267"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112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6C06CA07-46B4-45AC-984F-A9F0899B1126}" type="slidenum">
              <a:rPr lang="en-US" altLang="en-US" smtClean="0">
                <a:latin typeface="Arial" charset="0"/>
                <a:cs typeface="Arial" charset="0"/>
              </a:rPr>
              <a:t>4</a:t>
            </a:fld>
            <a:endParaRPr lang="en-US" altLang="en-US" dirty="0" smtClean="0">
              <a:latin typeface="Arial" charset="0"/>
              <a:cs typeface="Arial" charset="0"/>
            </a:endParaRPr>
          </a:p>
        </p:txBody>
      </p:sp>
    </p:spTree>
    <p:extLst>
      <p:ext uri="{BB962C8B-B14F-4D97-AF65-F5344CB8AC3E}">
        <p14:creationId xmlns:p14="http://schemas.microsoft.com/office/powerpoint/2010/main" xmlns="" val="993863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8"/>
          <p:cNvSpPr>
            <a:spLocks noGrp="1" noRot="1" noChangeAspect="1" noChangeArrowheads="1" noTextEdit="1"/>
          </p:cNvSpPr>
          <p:nvPr>
            <p:ph type="sldImg"/>
          </p:nvPr>
        </p:nvSpPr>
        <p:spPr>
          <a:ln/>
        </p:spPr>
      </p:sp>
      <p:sp>
        <p:nvSpPr>
          <p:cNvPr id="79875"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Remember the following:</a:t>
            </a:r>
          </a:p>
          <a:p>
            <a:pPr lvl="2" eaLnBrk="1" hangingPunct="1"/>
            <a:r>
              <a:rPr lang="en-US" altLang="en-US" smtClean="0">
                <a:latin typeface="Arial" charset="0"/>
              </a:rPr>
              <a:t>Conversion functions can convert character, date, and numeric values: </a:t>
            </a:r>
            <a:r>
              <a:rPr lang="en-US" altLang="en-US" smtClean="0">
                <a:latin typeface="Courier New" pitchFamily="49" charset="0"/>
              </a:rPr>
              <a:t>TO_CHAR</a:t>
            </a:r>
            <a:r>
              <a:rPr lang="en-US" altLang="en-US" smtClean="0">
                <a:latin typeface="Arial" charset="0"/>
              </a:rPr>
              <a:t>, </a:t>
            </a:r>
            <a:r>
              <a:rPr lang="en-US" altLang="en-US" smtClean="0">
                <a:latin typeface="Courier New" pitchFamily="49" charset="0"/>
              </a:rPr>
              <a:t>TO_DATE</a:t>
            </a:r>
            <a:r>
              <a:rPr lang="en-US" altLang="en-US" smtClean="0">
                <a:latin typeface="Arial" charset="0"/>
              </a:rPr>
              <a:t>, </a:t>
            </a:r>
            <a:r>
              <a:rPr lang="en-US" altLang="en-US" smtClean="0">
                <a:latin typeface="Courier New" pitchFamily="49" charset="0"/>
              </a:rPr>
              <a:t>TO_NUMBER</a:t>
            </a:r>
            <a:endParaRPr lang="en-US" altLang="en-US" smtClean="0">
              <a:latin typeface="Arial" charset="0"/>
            </a:endParaRPr>
          </a:p>
          <a:p>
            <a:pPr lvl="2" eaLnBrk="1" hangingPunct="1"/>
            <a:r>
              <a:rPr lang="en-US" altLang="en-US" smtClean="0">
                <a:latin typeface="Arial" charset="0"/>
              </a:rPr>
              <a:t>There are several functions that pertain to nulls, including </a:t>
            </a:r>
            <a:r>
              <a:rPr lang="en-US" altLang="en-US" smtClean="0">
                <a:latin typeface="Courier New" pitchFamily="49" charset="0"/>
              </a:rPr>
              <a:t>NVL</a:t>
            </a:r>
            <a:r>
              <a:rPr lang="en-US" altLang="en-US" smtClean="0">
                <a:latin typeface="Arial" charset="0"/>
              </a:rPr>
              <a:t>, </a:t>
            </a:r>
            <a:r>
              <a:rPr lang="en-US" altLang="en-US" smtClean="0">
                <a:latin typeface="Courier New" pitchFamily="49" charset="0"/>
              </a:rPr>
              <a:t>NVL2</a:t>
            </a:r>
            <a:r>
              <a:rPr lang="en-US" altLang="en-US" smtClean="0">
                <a:latin typeface="Arial" charset="0"/>
              </a:rPr>
              <a:t>, </a:t>
            </a:r>
            <a:r>
              <a:rPr lang="en-US" altLang="en-US" smtClean="0">
                <a:latin typeface="Courier New" pitchFamily="49" charset="0"/>
              </a:rPr>
              <a:t>NULLIF</a:t>
            </a:r>
            <a:r>
              <a:rPr lang="en-US" altLang="en-US" smtClean="0">
                <a:latin typeface="Arial" charset="0"/>
              </a:rPr>
              <a:t>, and </a:t>
            </a:r>
            <a:r>
              <a:rPr lang="en-US" altLang="en-US" smtClean="0">
                <a:latin typeface="Courier New" pitchFamily="49" charset="0"/>
              </a:rPr>
              <a:t>COALESCE</a:t>
            </a:r>
            <a:r>
              <a:rPr lang="en-US" altLang="en-US" smtClean="0">
                <a:latin typeface="Arial" charset="0"/>
              </a:rPr>
              <a:t>.</a:t>
            </a:r>
          </a:p>
          <a:p>
            <a:pPr lvl="2" eaLnBrk="1" hangingPunct="1"/>
            <a:r>
              <a:rPr lang="en-US" altLang="en-US" smtClean="0">
                <a:latin typeface="Arial" charset="0"/>
              </a:rPr>
              <a:t>The </a:t>
            </a:r>
            <a:r>
              <a:rPr lang="en-US" altLang="en-US" smtClean="0">
                <a:latin typeface="Courier New" pitchFamily="49" charset="0"/>
              </a:rPr>
              <a:t>IF-THEN-ELSE</a:t>
            </a:r>
            <a:r>
              <a:rPr lang="en-US" altLang="en-US" smtClean="0">
                <a:latin typeface="Arial" charset="0"/>
              </a:rPr>
              <a:t> logic can be applied within a SQL statement by using the </a:t>
            </a:r>
            <a:r>
              <a:rPr lang="en-US" altLang="en-US" smtClean="0">
                <a:latin typeface="Courier New" pitchFamily="49" charset="0"/>
              </a:rPr>
              <a:t>CASE</a:t>
            </a:r>
            <a:r>
              <a:rPr lang="en-US" altLang="en-US" smtClean="0">
                <a:latin typeface="Arial" charset="0"/>
              </a:rPr>
              <a:t> expression, </a:t>
            </a:r>
            <a:r>
              <a:rPr lang="en-US" altLang="en-US" smtClean="0">
                <a:latin typeface="Arial" charset="0"/>
                <a:cs typeface="Arial" charset="0"/>
              </a:rPr>
              <a:t>searched </a:t>
            </a:r>
            <a:r>
              <a:rPr lang="en-US" altLang="en-US" smtClean="0">
                <a:latin typeface="Courier New" pitchFamily="49" charset="0"/>
                <a:cs typeface="Courier New" pitchFamily="49" charset="0"/>
              </a:rPr>
              <a:t>CASE</a:t>
            </a:r>
            <a:r>
              <a:rPr lang="en-US" altLang="en-US" smtClean="0">
                <a:latin typeface="Arial" charset="0"/>
                <a:cs typeface="Arial" charset="0"/>
              </a:rPr>
              <a:t>, </a:t>
            </a:r>
            <a:r>
              <a:rPr lang="en-US" altLang="en-US" smtClean="0">
                <a:latin typeface="Arial" charset="0"/>
              </a:rPr>
              <a:t>or the </a:t>
            </a:r>
            <a:r>
              <a:rPr lang="en-US" altLang="en-US" smtClean="0">
                <a:latin typeface="Courier New" pitchFamily="49" charset="0"/>
              </a:rPr>
              <a:t>DECODE</a:t>
            </a:r>
            <a:r>
              <a:rPr lang="en-US" altLang="en-US" smtClean="0">
                <a:latin typeface="Arial" charset="0"/>
              </a:rPr>
              <a:t> function.</a:t>
            </a:r>
            <a:endParaRPr lang="en-US" altLang="en-US" dirty="0" smtClean="0">
              <a:latin typeface="Arial" charset="0"/>
            </a:endParaRPr>
          </a:p>
        </p:txBody>
      </p:sp>
      <p:sp>
        <p:nvSpPr>
          <p:cNvPr id="798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3716AB2B-B4CC-4ABD-B7EF-69646DBBE729}" type="slidenum">
              <a:rPr lang="en-US" altLang="en-US" smtClean="0">
                <a:latin typeface="Arial" charset="0"/>
                <a:cs typeface="Arial" charset="0"/>
              </a:rPr>
              <a:t>40</a:t>
            </a:fld>
            <a:endParaRPr lang="en-US" altLang="en-US" dirty="0" smtClean="0">
              <a:latin typeface="Arial" charset="0"/>
              <a:cs typeface="Arial" charset="0"/>
            </a:endParaRPr>
          </a:p>
        </p:txBody>
      </p:sp>
    </p:spTree>
    <p:extLst>
      <p:ext uri="{BB962C8B-B14F-4D97-AF65-F5344CB8AC3E}">
        <p14:creationId xmlns:p14="http://schemas.microsoft.com/office/powerpoint/2010/main" xmlns="" val="3798279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Rot="1" noChangeAspect="1" noChangeArrowheads="1" noTextEdit="1"/>
          </p:cNvSpPr>
          <p:nvPr>
            <p:ph type="sldImg"/>
          </p:nvPr>
        </p:nvSpPr>
        <p:spPr>
          <a:ln/>
        </p:spPr>
      </p:sp>
      <p:sp>
        <p:nvSpPr>
          <p:cNvPr id="8192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This practice provides a variety of exercises using the </a:t>
            </a:r>
            <a:r>
              <a:rPr lang="en-US" altLang="en-US" dirty="0" smtClean="0">
                <a:latin typeface="Courier New" pitchFamily="49" charset="0"/>
              </a:rPr>
              <a:t>TO_CHAR</a:t>
            </a:r>
            <a:r>
              <a:rPr lang="en-US" altLang="en-US" dirty="0" smtClean="0">
                <a:latin typeface="Arial" charset="0"/>
              </a:rPr>
              <a:t> and </a:t>
            </a:r>
            <a:r>
              <a:rPr lang="en-US" altLang="en-US" dirty="0" smtClean="0">
                <a:latin typeface="Courier New" pitchFamily="49" charset="0"/>
              </a:rPr>
              <a:t>TO_DATE</a:t>
            </a:r>
            <a:r>
              <a:rPr lang="en-US" altLang="en-US" dirty="0" smtClean="0">
                <a:latin typeface="Arial" charset="0"/>
              </a:rPr>
              <a:t> functions, and conditional expressions such as </a:t>
            </a:r>
            <a:r>
              <a:rPr lang="en-US" altLang="en-US" dirty="0" smtClean="0">
                <a:latin typeface="Courier New" pitchFamily="49" charset="0"/>
              </a:rPr>
              <a:t>CASE</a:t>
            </a:r>
            <a:r>
              <a:rPr lang="en-US" altLang="en-US" dirty="0" smtClean="0">
                <a:latin typeface="Arial" charset="0"/>
              </a:rPr>
              <a:t>,</a:t>
            </a:r>
            <a:r>
              <a:rPr lang="en-US" altLang="en-US" dirty="0" smtClean="0">
                <a:latin typeface="Courier New" pitchFamily="49" charset="0"/>
              </a:rPr>
              <a:t> </a:t>
            </a:r>
            <a:r>
              <a:rPr lang="en-US" altLang="en-US" dirty="0" smtClean="0">
                <a:latin typeface="Arial" charset="0"/>
                <a:cs typeface="Arial" charset="0"/>
              </a:rPr>
              <a:t>searched</a:t>
            </a:r>
            <a:r>
              <a:rPr lang="en-US" altLang="en-US" dirty="0" smtClean="0">
                <a:latin typeface="Courier New" pitchFamily="49" charset="0"/>
              </a:rPr>
              <a:t> CASE</a:t>
            </a:r>
            <a:r>
              <a:rPr lang="en-US" altLang="en-US" dirty="0" smtClean="0">
                <a:latin typeface="Arial" charset="0"/>
              </a:rPr>
              <a:t>, and </a:t>
            </a:r>
            <a:r>
              <a:rPr lang="en-US" altLang="en-US" dirty="0" smtClean="0">
                <a:latin typeface="Courier New" pitchFamily="49" charset="0"/>
              </a:rPr>
              <a:t>DECODE</a:t>
            </a:r>
            <a:r>
              <a:rPr lang="en-US" altLang="en-US" dirty="0" smtClean="0">
                <a:latin typeface="Arial" charset="0"/>
              </a:rPr>
              <a:t>.</a:t>
            </a:r>
          </a:p>
          <a:p>
            <a:pPr lvl="1" eaLnBrk="1" hangingPunct="1"/>
            <a:r>
              <a:rPr lang="en-US" altLang="en-US" dirty="0" smtClean="0">
                <a:latin typeface="Arial" charset="0"/>
              </a:rPr>
              <a:t>Remember that for nested functions, the results are evaluated from the innermost function to the outermost function.</a:t>
            </a:r>
          </a:p>
        </p:txBody>
      </p:sp>
      <p:sp>
        <p:nvSpPr>
          <p:cNvPr id="819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4DAE77A4-70F8-48D7-AD28-9E358A63462E}" type="slidenum">
              <a:rPr lang="en-US" altLang="en-US" smtClean="0">
                <a:latin typeface="Arial" charset="0"/>
                <a:cs typeface="Arial" charset="0"/>
              </a:rPr>
              <a:t>41</a:t>
            </a:fld>
            <a:endParaRPr lang="en-US" altLang="en-US" dirty="0" smtClean="0">
              <a:latin typeface="Arial" charset="0"/>
              <a:cs typeface="Arial" charset="0"/>
            </a:endParaRPr>
          </a:p>
        </p:txBody>
      </p:sp>
    </p:spTree>
    <p:extLst>
      <p:ext uri="{BB962C8B-B14F-4D97-AF65-F5344CB8AC3E}">
        <p14:creationId xmlns:p14="http://schemas.microsoft.com/office/powerpoint/2010/main" xmlns="" val="277161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Rot="1" noChangeAspect="1" noChangeArrowheads="1" noTextEdit="1"/>
          </p:cNvSpPr>
          <p:nvPr>
            <p:ph type="sldImg"/>
          </p:nvPr>
        </p:nvSpPr>
        <p:spPr>
          <a:ln/>
        </p:spPr>
      </p:sp>
      <p:sp>
        <p:nvSpPr>
          <p:cNvPr id="13315"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In some cases, the Oracle server receives data of one data type where it expects data of a different data type. When this happens, the Oracle server can automatically convert the data to the expected data type. This data type conversion can be done </a:t>
            </a:r>
            <a:r>
              <a:rPr lang="en-US" altLang="en-US" b="1" i="1" smtClean="0">
                <a:solidFill>
                  <a:schemeClr val="tx1"/>
                </a:solidFill>
                <a:latin typeface="Arial" charset="0"/>
              </a:rPr>
              <a:t>implicitly</a:t>
            </a:r>
            <a:r>
              <a:rPr lang="en-US" altLang="en-US" smtClean="0">
                <a:solidFill>
                  <a:schemeClr val="tx1"/>
                </a:solidFill>
                <a:latin typeface="Arial" charset="0"/>
              </a:rPr>
              <a:t> by the Oracle server or </a:t>
            </a:r>
            <a:r>
              <a:rPr lang="en-US" altLang="en-US" b="1" i="1" smtClean="0">
                <a:solidFill>
                  <a:schemeClr val="tx1"/>
                </a:solidFill>
                <a:latin typeface="Arial" charset="0"/>
              </a:rPr>
              <a:t>explicitly</a:t>
            </a:r>
            <a:r>
              <a:rPr lang="en-US" altLang="en-US" smtClean="0">
                <a:solidFill>
                  <a:schemeClr val="tx1"/>
                </a:solidFill>
                <a:latin typeface="Arial" charset="0"/>
              </a:rPr>
              <a:t> by the user.</a:t>
            </a:r>
          </a:p>
          <a:p>
            <a:pPr lvl="1" eaLnBrk="1" hangingPunct="1"/>
            <a:r>
              <a:rPr lang="en-US" altLang="en-US" smtClean="0">
                <a:solidFill>
                  <a:schemeClr val="tx1"/>
                </a:solidFill>
                <a:latin typeface="Arial" charset="0"/>
              </a:rPr>
              <a:t>Implicit data type conversions work according to the rules explained in the following slides.</a:t>
            </a:r>
          </a:p>
          <a:p>
            <a:pPr lvl="1" eaLnBrk="1" hangingPunct="1"/>
            <a:r>
              <a:rPr lang="en-US" altLang="en-US" smtClean="0">
                <a:solidFill>
                  <a:schemeClr val="tx1"/>
                </a:solidFill>
                <a:latin typeface="Arial" charset="0"/>
              </a:rPr>
              <a:t>Explicit data type conversions are performed by using the conversion functions. Conversion functions convert a value from one data type to another. Generally, the form of the function names follows the convention </a:t>
            </a:r>
            <a:r>
              <a:rPr lang="en-US" altLang="en-US" i="1" smtClean="0">
                <a:solidFill>
                  <a:schemeClr val="tx1"/>
                </a:solidFill>
                <a:latin typeface="Courier New" pitchFamily="49" charset="0"/>
              </a:rPr>
              <a:t>data</a:t>
            </a:r>
            <a:r>
              <a:rPr lang="en-US" altLang="en-US" i="1" smtClean="0">
                <a:solidFill>
                  <a:schemeClr val="tx1"/>
                </a:solidFill>
                <a:latin typeface="Arial" charset="0"/>
              </a:rPr>
              <a:t> </a:t>
            </a:r>
            <a:r>
              <a:rPr lang="en-US" altLang="en-US" i="1" smtClean="0">
                <a:solidFill>
                  <a:schemeClr val="tx1"/>
                </a:solidFill>
                <a:latin typeface="Courier New" pitchFamily="49" charset="0"/>
              </a:rPr>
              <a:t>type</a:t>
            </a:r>
            <a:r>
              <a:rPr lang="en-US" altLang="en-US" i="1" smtClean="0">
                <a:solidFill>
                  <a:schemeClr val="tx1"/>
                </a:solidFill>
                <a:latin typeface="Arial" charset="0"/>
              </a:rPr>
              <a:t> </a:t>
            </a:r>
            <a:r>
              <a:rPr lang="en-US" altLang="en-US" smtClean="0">
                <a:solidFill>
                  <a:schemeClr val="tx1"/>
                </a:solidFill>
                <a:latin typeface="Courier New" pitchFamily="49" charset="0"/>
              </a:rPr>
              <a:t>TO</a:t>
            </a:r>
            <a:r>
              <a:rPr lang="en-US" altLang="en-US" smtClean="0">
                <a:solidFill>
                  <a:schemeClr val="tx1"/>
                </a:solidFill>
                <a:latin typeface="Arial" charset="0"/>
              </a:rPr>
              <a:t> </a:t>
            </a:r>
            <a:r>
              <a:rPr lang="en-US" altLang="en-US" i="1" smtClean="0">
                <a:solidFill>
                  <a:schemeClr val="tx1"/>
                </a:solidFill>
                <a:latin typeface="Courier New" pitchFamily="49" charset="0"/>
              </a:rPr>
              <a:t>data</a:t>
            </a:r>
            <a:r>
              <a:rPr lang="en-US" altLang="en-US" i="1" smtClean="0">
                <a:solidFill>
                  <a:schemeClr val="tx1"/>
                </a:solidFill>
                <a:latin typeface="Arial" charset="0"/>
              </a:rPr>
              <a:t> </a:t>
            </a:r>
            <a:r>
              <a:rPr lang="en-US" altLang="en-US" i="1" smtClean="0">
                <a:solidFill>
                  <a:schemeClr val="tx1"/>
                </a:solidFill>
                <a:latin typeface="Courier New" pitchFamily="49" charset="0"/>
              </a:rPr>
              <a:t>type</a:t>
            </a:r>
            <a:r>
              <a:rPr lang="en-US" altLang="en-US" smtClean="0">
                <a:solidFill>
                  <a:schemeClr val="tx1"/>
                </a:solidFill>
                <a:latin typeface="Arial" charset="0"/>
              </a:rPr>
              <a:t>. The first data type is the input data type and the second data type is the output.</a:t>
            </a:r>
          </a:p>
          <a:p>
            <a:pPr lvl="1" eaLnBrk="1" hangingPunct="1"/>
            <a:r>
              <a:rPr lang="en-US" altLang="en-US" b="1" smtClean="0">
                <a:solidFill>
                  <a:schemeClr val="tx1"/>
                </a:solidFill>
                <a:latin typeface="Arial" charset="0"/>
              </a:rPr>
              <a:t>Note:</a:t>
            </a:r>
            <a:r>
              <a:rPr lang="en-US" altLang="en-US" smtClean="0">
                <a:solidFill>
                  <a:schemeClr val="tx1"/>
                </a:solidFill>
                <a:latin typeface="Arial" charset="0"/>
              </a:rPr>
              <a:t> Although implicit data type conversion is available, it is recommended that you do the explicit data type conversion to ensure the reliability of your SQL statements.</a:t>
            </a:r>
          </a:p>
          <a:p>
            <a:pPr lvl="1" eaLnBrk="1" hangingPunct="1"/>
            <a:r>
              <a:rPr lang="en-US" altLang="en-US" smtClean="0">
                <a:latin typeface="Arial" charset="0"/>
              </a:rPr>
              <a:t>In addition to Oracle data </a:t>
            </a:r>
            <a:r>
              <a:rPr lang="en-US" altLang="en-US" smtClean="0">
                <a:solidFill>
                  <a:schemeClr val="tx1"/>
                </a:solidFill>
                <a:latin typeface="Arial" charset="0"/>
              </a:rPr>
              <a:t>types, you can define the columns of tables in an Oracle Database by using the American National Standards Institute (ANSI), DB2, and SQL/DS data types. However, the Oracle server internally converts such data types to Oracle data types. </a:t>
            </a:r>
          </a:p>
          <a:p>
            <a:pPr lvl="1" eaLnBrk="1" hangingPunct="1"/>
            <a:endParaRPr lang="en-US" altLang="en-US" dirty="0" smtClean="0">
              <a:solidFill>
                <a:schemeClr val="tx1"/>
              </a:solidFill>
              <a:latin typeface="Arial" charset="0"/>
            </a:endParaRPr>
          </a:p>
        </p:txBody>
      </p:sp>
      <p:sp>
        <p:nvSpPr>
          <p:cNvPr id="133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4E10DDBB-524A-4194-A83B-5F64E3515E0A}" type="slidenum">
              <a:rPr lang="en-US" altLang="en-US" smtClean="0">
                <a:latin typeface="Arial" charset="0"/>
                <a:cs typeface="Arial" charset="0"/>
              </a:rPr>
              <a:t>5</a:t>
            </a:fld>
            <a:endParaRPr lang="en-US" altLang="en-US" dirty="0" smtClean="0">
              <a:latin typeface="Arial" charset="0"/>
              <a:cs typeface="Arial" charset="0"/>
            </a:endParaRPr>
          </a:p>
        </p:txBody>
      </p:sp>
    </p:spTree>
    <p:extLst>
      <p:ext uri="{BB962C8B-B14F-4D97-AF65-F5344CB8AC3E}">
        <p14:creationId xmlns:p14="http://schemas.microsoft.com/office/powerpoint/2010/main" xmlns="" val="255692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Rot="1" noChangeAspect="1" noChangeArrowheads="1" noTextEdit="1"/>
          </p:cNvSpPr>
          <p:nvPr>
            <p:ph type="sldImg"/>
          </p:nvPr>
        </p:nvSpPr>
        <p:spPr>
          <a:ln/>
        </p:spPr>
      </p:sp>
      <p:sp>
        <p:nvSpPr>
          <p:cNvPr id="1536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Oracle server can automatically perform data type conversion in an expression. For example, the expression </a:t>
            </a:r>
            <a:r>
              <a:rPr lang="en-US" altLang="en-US" dirty="0" smtClean="0">
                <a:latin typeface="Courier New" pitchFamily="49" charset="0"/>
              </a:rPr>
              <a:t>hire_date &gt; '01-JAN-90'</a:t>
            </a:r>
            <a:r>
              <a:rPr lang="en-US" altLang="en-US" dirty="0" smtClean="0">
                <a:latin typeface="Arial" charset="0"/>
              </a:rPr>
              <a:t> results in the implicit conversion from the string </a:t>
            </a:r>
            <a:r>
              <a:rPr lang="en-US" altLang="en-US" dirty="0" smtClean="0">
                <a:latin typeface="Courier New" pitchFamily="49" charset="0"/>
              </a:rPr>
              <a:t>'01-JAN-90'</a:t>
            </a:r>
            <a:r>
              <a:rPr lang="en-US" altLang="en-US" dirty="0" smtClean="0">
                <a:latin typeface="Arial" charset="0"/>
              </a:rPr>
              <a:t> to a date. Therefore, a </a:t>
            </a:r>
            <a:r>
              <a:rPr lang="en-US" altLang="en-US" dirty="0" smtClean="0">
                <a:latin typeface="Courier New" pitchFamily="49" charset="0"/>
              </a:rPr>
              <a:t>VARCHAR2</a:t>
            </a:r>
            <a:r>
              <a:rPr lang="en-US" altLang="en-US" dirty="0" smtClean="0">
                <a:latin typeface="Arial" charset="0"/>
              </a:rPr>
              <a:t> or </a:t>
            </a:r>
            <a:r>
              <a:rPr lang="en-US" altLang="en-US" dirty="0" smtClean="0">
                <a:latin typeface="Courier New" pitchFamily="49" charset="0"/>
              </a:rPr>
              <a:t>CHAR</a:t>
            </a:r>
            <a:r>
              <a:rPr lang="en-US" altLang="en-US" dirty="0" smtClean="0">
                <a:latin typeface="Arial" charset="0"/>
              </a:rPr>
              <a:t> value can be implicitly converted to a number or date data type in an expression.</a:t>
            </a:r>
          </a:p>
          <a:p>
            <a:pPr lvl="1" eaLnBrk="1" hangingPunct="1"/>
            <a:r>
              <a:rPr lang="en-US" altLang="en-US" b="1" dirty="0" smtClean="0">
                <a:latin typeface="Arial" charset="0"/>
              </a:rPr>
              <a:t>Note:</a:t>
            </a:r>
            <a:r>
              <a:rPr lang="en-US" altLang="en-US" dirty="0" smtClean="0">
                <a:latin typeface="Arial" charset="0"/>
              </a:rPr>
              <a:t> </a:t>
            </a:r>
            <a:r>
              <a:rPr lang="en-US" altLang="en-US" dirty="0" smtClean="0">
                <a:latin typeface="Courier New" pitchFamily="49" charset="0"/>
              </a:rPr>
              <a:t>CHAR</a:t>
            </a:r>
            <a:r>
              <a:rPr lang="en-US" altLang="en-US" dirty="0" smtClean="0">
                <a:latin typeface="Arial" charset="0"/>
              </a:rPr>
              <a:t> to </a:t>
            </a:r>
            <a:r>
              <a:rPr lang="en-US" altLang="en-US" dirty="0" smtClean="0">
                <a:latin typeface="Courier New" pitchFamily="49" charset="0"/>
              </a:rPr>
              <a:t>NUMBER</a:t>
            </a:r>
            <a:r>
              <a:rPr lang="en-US" altLang="en-US" dirty="0" smtClean="0">
                <a:latin typeface="Arial" charset="0"/>
              </a:rPr>
              <a:t> conversions succeed only if the character string provided represents a valid number.</a:t>
            </a:r>
          </a:p>
          <a:p>
            <a:pPr lvl="1" eaLnBrk="1" hangingPunct="1"/>
            <a:endParaRPr lang="en-US" altLang="en-US" dirty="0" smtClean="0">
              <a:latin typeface="Arial" charset="0"/>
            </a:endParaRP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C81C4060-DD83-46E6-AC68-79BFBDB65326}"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p14="http://schemas.microsoft.com/office/powerpoint/2010/main" xmlns="" val="450926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Rot="1" noChangeAspect="1" noChangeArrowheads="1" noTextEdit="1"/>
          </p:cNvSpPr>
          <p:nvPr>
            <p:ph type="sldImg"/>
          </p:nvPr>
        </p:nvSpPr>
        <p:spPr>
          <a:ln/>
        </p:spPr>
      </p:sp>
      <p:sp>
        <p:nvSpPr>
          <p:cNvPr id="1741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general, the Oracle server uses the rule for expressions when a data type conversion is needed. For example, the expression </a:t>
            </a:r>
            <a:r>
              <a:rPr lang="en-US" altLang="en-US" dirty="0" smtClean="0">
                <a:latin typeface="Courier New" pitchFamily="49" charset="0"/>
                <a:cs typeface="Courier New" pitchFamily="49" charset="0"/>
              </a:rPr>
              <a:t>job_id </a:t>
            </a:r>
            <a:r>
              <a:rPr lang="en-US" altLang="en-US" dirty="0" smtClean="0">
                <a:latin typeface="Courier New" pitchFamily="49" charset="0"/>
              </a:rPr>
              <a:t>= 2</a:t>
            </a:r>
            <a:r>
              <a:rPr lang="en-US" altLang="en-US" dirty="0" smtClean="0">
                <a:latin typeface="Arial" charset="0"/>
              </a:rPr>
              <a:t> results in the implicit conversion of the number </a:t>
            </a:r>
            <a:r>
              <a:rPr lang="en-US" altLang="en-US" dirty="0" smtClean="0">
                <a:latin typeface="Courier New" pitchFamily="49" charset="0"/>
              </a:rPr>
              <a:t>2</a:t>
            </a:r>
            <a:r>
              <a:rPr lang="en-US" altLang="en-US" dirty="0" smtClean="0">
                <a:latin typeface="Arial" charset="0"/>
              </a:rPr>
              <a:t> to the string “2” because </a:t>
            </a:r>
            <a:r>
              <a:rPr lang="en-US" altLang="en-US" dirty="0" smtClean="0">
                <a:latin typeface="Courier New" pitchFamily="49" charset="0"/>
                <a:cs typeface="Courier New" pitchFamily="49" charset="0"/>
              </a:rPr>
              <a:t>job_id</a:t>
            </a:r>
            <a:r>
              <a:rPr lang="en-US" altLang="en-US" dirty="0" smtClean="0">
                <a:latin typeface="Arial" charset="0"/>
              </a:rPr>
              <a:t> is a </a:t>
            </a:r>
            <a:r>
              <a:rPr lang="en-US" altLang="en-US" dirty="0" smtClean="0">
                <a:latin typeface="Courier New" pitchFamily="49" charset="0"/>
                <a:cs typeface="Courier New" pitchFamily="49" charset="0"/>
              </a:rPr>
              <a:t>VARCHAR(2</a:t>
            </a:r>
            <a:r>
              <a:rPr lang="en-US" altLang="en-US" dirty="0" smtClean="0">
                <a:latin typeface="Courier New" pitchFamily="49" charset="0"/>
              </a:rPr>
              <a:t>)</a:t>
            </a:r>
            <a:r>
              <a:rPr lang="en-US" altLang="en-US" dirty="0" smtClean="0">
                <a:latin typeface="Arial" charset="0"/>
              </a:rPr>
              <a:t> column.</a:t>
            </a: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C713441E-E2B7-4D5D-85A3-B9D46437AE6C}"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xmlns="" val="10792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lvl="1"/>
            <a:r>
              <a:rPr lang="en-US" altLang="en-US" dirty="0" smtClean="0">
                <a:latin typeface="Arial" charset="0"/>
              </a:rPr>
              <a:t>Let us look at the three functions SQL provides to convert a value from one data type to another:</a:t>
            </a:r>
          </a:p>
        </p:txBody>
      </p:sp>
      <p:graphicFrame>
        <p:nvGraphicFramePr>
          <p:cNvPr id="19460" name="Object 4"/>
          <p:cNvGraphicFramePr>
            <a:graphicFrameLocks/>
          </p:cNvGraphicFramePr>
          <p:nvPr/>
        </p:nvGraphicFramePr>
        <p:xfrm>
          <a:off x="381000" y="4869656"/>
          <a:ext cx="6197600" cy="2925762"/>
        </p:xfrm>
        <a:graphic>
          <a:graphicData uri="http://schemas.openxmlformats.org/presentationml/2006/ole">
            <p:oleObj spid="_x0000_s21532" name="Document" r:id="rId4" imgW="6264906" imgH="2967477" progId="Word.Document.8">
              <p:embed/>
            </p:oleObj>
          </a:graphicData>
        </a:graphic>
      </p:graphicFrame>
      <p:sp>
        <p:nvSpPr>
          <p:cNvPr id="1946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6FDDD81E-E6DD-4229-9345-134162BBB3BB}"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xmlns="" val="246168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otes Placeholder 2"/>
          <p:cNvSpPr>
            <a:spLocks noGrp="1"/>
          </p:cNvSpPr>
          <p:nvPr>
            <p:ph type="body" idx="1"/>
          </p:nvPr>
        </p:nvSpPr>
        <p:spPr>
          <a:xfrm>
            <a:off x="547688" y="447675"/>
            <a:ext cx="5942012" cy="8027988"/>
          </a:xfrm>
          <a:noFill/>
          <a:ln/>
        </p:spPr>
        <p:txBody>
          <a:bodyPr/>
          <a:lstStyle/>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endParaRPr lang="en-US" altLang="en-US" dirty="0" smtClean="0">
              <a:latin typeface="Arial" charset="0"/>
            </a:endParaRPr>
          </a:p>
          <a:p>
            <a:pPr lvl="1" eaLnBrk="1" hangingPunct="1"/>
            <a:r>
              <a:rPr lang="en-US" altLang="en-US" b="1" dirty="0" smtClean="0">
                <a:latin typeface="Arial" charset="0"/>
              </a:rPr>
              <a:t>Note:</a:t>
            </a:r>
            <a:r>
              <a:rPr lang="en-US" altLang="en-US" dirty="0" smtClean="0">
                <a:latin typeface="Arial" charset="0"/>
              </a:rPr>
              <a:t> The list of functions mentioned in this lesson includes only some of the available conversion functions.</a:t>
            </a:r>
          </a:p>
          <a:p>
            <a:pPr lvl="1" eaLnBrk="1" hangingPunct="1"/>
            <a:r>
              <a:rPr lang="en-US" altLang="en-US" dirty="0" smtClean="0">
                <a:latin typeface="Arial" charset="0"/>
              </a:rPr>
              <a:t>For more information, see the “Conversion Functions” section in </a:t>
            </a:r>
            <a:r>
              <a:rPr lang="en-US" altLang="en-US" i="1" dirty="0" smtClean="0">
                <a:latin typeface="Arial" charset="0"/>
              </a:rPr>
              <a:t>Oracle Database SQL Language Reference </a:t>
            </a:r>
            <a:r>
              <a:rPr lang="en-US" altLang="en-US" dirty="0" smtClean="0">
                <a:latin typeface="Arial" charset="0"/>
              </a:rPr>
              <a:t>for 12</a:t>
            </a:r>
            <a:r>
              <a:rPr lang="en-US" altLang="en-US" i="1" dirty="0" smtClean="0">
                <a:latin typeface="Arial" charset="0"/>
              </a:rPr>
              <a:t>c </a:t>
            </a:r>
            <a:r>
              <a:rPr lang="en-US" altLang="en-US" dirty="0" smtClean="0">
                <a:latin typeface="Arial" charset="0"/>
              </a:rPr>
              <a:t>database</a:t>
            </a:r>
            <a:r>
              <a:rPr lang="en-US" altLang="en-US" i="1" dirty="0" smtClean="0">
                <a:latin typeface="Arial" charset="0"/>
              </a:rPr>
              <a:t>. </a:t>
            </a:r>
          </a:p>
          <a:p>
            <a:endParaRPr lang="en-US" altLang="en-US" dirty="0" smtClean="0">
              <a:latin typeface="Arial" charset="0"/>
            </a:endParaRPr>
          </a:p>
        </p:txBody>
      </p:sp>
      <p:graphicFrame>
        <p:nvGraphicFramePr>
          <p:cNvPr id="20483" name="Object 4"/>
          <p:cNvGraphicFramePr>
            <a:graphicFrameLocks/>
          </p:cNvGraphicFramePr>
          <p:nvPr/>
        </p:nvGraphicFramePr>
        <p:xfrm>
          <a:off x="600075" y="497681"/>
          <a:ext cx="6105525" cy="2647950"/>
        </p:xfrm>
        <a:graphic>
          <a:graphicData uri="http://schemas.openxmlformats.org/presentationml/2006/ole">
            <p:oleObj spid="_x0000_s22556" name="Document" r:id="rId4" imgW="6189302" imgH="2749912" progId="Word.Document.8">
              <p:embed/>
            </p:oleObj>
          </a:graphicData>
        </a:graphic>
      </p:graphicFrame>
      <p:sp>
        <p:nvSpPr>
          <p:cNvPr id="204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1CA3E292-EA05-4CD1-A933-35C0071847A7}"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xmlns="" val="4187252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5</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3924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5 - </a:t>
            </a:r>
            <a:fld id="{0B49BDED-6BC3-4564-A1C7-D11570F3DBDF}"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r>
              <a:rPr lang="en-US" altLang="en-US" dirty="0" smtClean="0"/>
              <a:t>Using Conversion Functions and Conditional Expressions</a:t>
            </a:r>
            <a:endParaRPr lang="en-US" altLang="en-US" dirty="0" smtClean="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dirty="0" smtClean="0"/>
              <a:t>Lesson Agenda</a:t>
            </a:r>
          </a:p>
        </p:txBody>
      </p:sp>
      <p:sp>
        <p:nvSpPr>
          <p:cNvPr id="21507"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Implicit and explicit data type conversion</a:t>
            </a:r>
          </a:p>
          <a:p>
            <a:pPr lvl="1" eaLnBrk="1" hangingPunct="1">
              <a:buClr>
                <a:schemeClr val="accent1"/>
              </a:buClr>
            </a:pPr>
            <a:r>
              <a:rPr lang="en-US" altLang="en-US" dirty="0" smtClean="0">
                <a:latin typeface="Courier New" pitchFamily="49" charset="0"/>
              </a:rPr>
              <a:t>TO_CHAR</a:t>
            </a:r>
            <a:r>
              <a:rPr lang="en-US" altLang="en-US" dirty="0" smtClean="0"/>
              <a:t>, </a:t>
            </a:r>
            <a:r>
              <a:rPr lang="en-US" altLang="en-US" dirty="0" smtClean="0">
                <a:latin typeface="Courier New" pitchFamily="49" charset="0"/>
              </a:rPr>
              <a:t>TO_DATE</a:t>
            </a:r>
            <a:r>
              <a:rPr lang="en-US" altLang="en-US" dirty="0" smtClean="0"/>
              <a:t>, </a:t>
            </a:r>
            <a:r>
              <a:rPr lang="en-US" altLang="en-US" dirty="0" smtClean="0">
                <a:latin typeface="Courier New" pitchFamily="49" charset="0"/>
              </a:rPr>
              <a:t>TO_NUMBER</a:t>
            </a:r>
            <a:r>
              <a:rPr lang="en-US" altLang="en-US" dirty="0" smtClean="0"/>
              <a:t> functions</a:t>
            </a:r>
          </a:p>
          <a:p>
            <a:pPr lvl="1" eaLnBrk="1" hangingPunct="1">
              <a:buClr>
                <a:srgbClr val="A6A6A6"/>
              </a:buClr>
            </a:pPr>
            <a:r>
              <a:rPr lang="en-US" altLang="en-US" dirty="0" smtClean="0">
                <a:solidFill>
                  <a:srgbClr val="A6A6A6"/>
                </a:solidFill>
              </a:rPr>
              <a:t>General functions:</a:t>
            </a:r>
          </a:p>
          <a:p>
            <a:pPr lvl="2" eaLnBrk="1" hangingPunct="1">
              <a:buClr>
                <a:srgbClr val="A6A6A6"/>
              </a:buClr>
            </a:pPr>
            <a:r>
              <a:rPr lang="en-US" altLang="en-US" dirty="0" smtClean="0">
                <a:solidFill>
                  <a:srgbClr val="A6A6A6"/>
                </a:solidFill>
                <a:latin typeface="Courier New" pitchFamily="49" charset="0"/>
              </a:rPr>
              <a:t>NVL</a:t>
            </a:r>
          </a:p>
          <a:p>
            <a:pPr lvl="2" eaLnBrk="1" hangingPunct="1">
              <a:buClr>
                <a:srgbClr val="A6A6A6"/>
              </a:buClr>
            </a:pPr>
            <a:r>
              <a:rPr lang="en-US" altLang="en-US" dirty="0" smtClean="0">
                <a:solidFill>
                  <a:srgbClr val="A6A6A6"/>
                </a:solidFill>
                <a:latin typeface="Courier New" pitchFamily="49" charset="0"/>
              </a:rPr>
              <a:t>NVL2</a:t>
            </a:r>
          </a:p>
          <a:p>
            <a:pPr lvl="2" eaLnBrk="1" hangingPunct="1">
              <a:buClr>
                <a:srgbClr val="A6A6A6"/>
              </a:buClr>
            </a:pPr>
            <a:r>
              <a:rPr lang="en-US" altLang="en-US" dirty="0" smtClean="0">
                <a:solidFill>
                  <a:srgbClr val="A6A6A6"/>
                </a:solidFill>
                <a:latin typeface="Courier New" pitchFamily="49" charset="0"/>
              </a:rPr>
              <a:t>NULLIF</a:t>
            </a:r>
          </a:p>
          <a:p>
            <a:pPr lvl="2" eaLnBrk="1" hangingPunct="1">
              <a:buClr>
                <a:srgbClr val="A6A6A6"/>
              </a:buClr>
            </a:pPr>
            <a:r>
              <a:rPr lang="en-US" altLang="en-US" dirty="0" smtClean="0">
                <a:solidFill>
                  <a:srgbClr val="A6A6A6"/>
                </a:solidFill>
                <a:latin typeface="Courier New" pitchFamily="49" charset="0"/>
              </a:rPr>
              <a:t>COALESCE</a:t>
            </a:r>
          </a:p>
          <a:p>
            <a:pPr lvl="1" eaLnBrk="1" hangingPunct="1">
              <a:buClr>
                <a:srgbClr val="A6A6A6"/>
              </a:buClr>
            </a:pPr>
            <a:r>
              <a:rPr lang="en-US" altLang="en-US" dirty="0" smtClean="0">
                <a:solidFill>
                  <a:srgbClr val="A6A6A6"/>
                </a:solidFill>
              </a:rPr>
              <a:t>Conditional expressions:</a:t>
            </a:r>
          </a:p>
          <a:p>
            <a:pPr lvl="2" eaLnBrk="1" hangingPunct="1">
              <a:buClr>
                <a:srgbClr val="A6A6A6"/>
              </a:buClr>
            </a:pPr>
            <a:r>
              <a:rPr lang="en-US" altLang="en-US" dirty="0" smtClean="0">
                <a:solidFill>
                  <a:srgbClr val="A6A6A6"/>
                </a:solidFill>
                <a:latin typeface="Courier New" pitchFamily="49" charset="0"/>
              </a:rPr>
              <a:t>CASE</a:t>
            </a:r>
          </a:p>
          <a:p>
            <a:pPr lvl="2" eaLnBrk="1" hangingPunct="1">
              <a:buClr>
                <a:srgbClr val="A6A6A6"/>
              </a:buClr>
            </a:pPr>
            <a:r>
              <a:rPr lang="en-US" altLang="en-US" dirty="0" smtClean="0">
                <a:solidFill>
                  <a:srgbClr val="A6A6A6"/>
                </a:solidFill>
              </a:rPr>
              <a:t>Searched </a:t>
            </a:r>
            <a:r>
              <a:rPr lang="en-US" altLang="en-US" dirty="0" smtClean="0">
                <a:solidFill>
                  <a:srgbClr val="A6A6A6"/>
                </a:solidFill>
                <a:latin typeface="Courier New" pitchFamily="49" charset="0"/>
              </a:rPr>
              <a:t>CASE</a:t>
            </a:r>
          </a:p>
          <a:p>
            <a:pPr lvl="2" eaLnBrk="1" hangingPunct="1">
              <a:buClr>
                <a:srgbClr val="A6A6A6"/>
              </a:buClr>
            </a:pPr>
            <a:r>
              <a:rPr lang="en-US" altLang="en-US" dirty="0" smtClean="0">
                <a:solidFill>
                  <a:srgbClr val="A6A6A6"/>
                </a:solidFill>
                <a:latin typeface="Courier New" pitchFamily="49" charset="0"/>
              </a:rPr>
              <a:t>DECODE</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TO_CHAR</a:t>
            </a:r>
            <a:r>
              <a:rPr lang="en-US" altLang="en-US" dirty="0" smtClean="0"/>
              <a:t> Function with Dates</a:t>
            </a:r>
          </a:p>
        </p:txBody>
      </p:sp>
      <p:sp>
        <p:nvSpPr>
          <p:cNvPr id="23555" name="Content Placeholder 2"/>
          <p:cNvSpPr>
            <a:spLocks noGrp="1"/>
          </p:cNvSpPr>
          <p:nvPr>
            <p:ph idx="1"/>
          </p:nvPr>
        </p:nvSpPr>
        <p:spPr/>
        <p:txBody>
          <a:bodyPr/>
          <a:lstStyle/>
          <a:p>
            <a:pPr eaLnBrk="1" hangingPunct="1"/>
            <a:r>
              <a:rPr lang="en-US" altLang="en-US" dirty="0" smtClean="0">
                <a:latin typeface="Arial" charset="0"/>
              </a:rPr>
              <a:t>Example:</a:t>
            </a:r>
            <a:endParaRPr lang="en-US" altLang="en-US" dirty="0" smtClean="0"/>
          </a:p>
        </p:txBody>
      </p:sp>
      <p:sp>
        <p:nvSpPr>
          <p:cNvPr id="5" name="Content Placeholder 2"/>
          <p:cNvSpPr txBox="1">
            <a:spLocks/>
          </p:cNvSpPr>
          <p:nvPr/>
        </p:nvSpPr>
        <p:spPr bwMode="gray">
          <a:xfrm>
            <a:off x="2062162" y="1462232"/>
            <a:ext cx="8064500" cy="57696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60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TO_CHAR(</a:t>
            </a:r>
            <a:r>
              <a:rPr lang="en-US" altLang="en-US" b="1" i="1" dirty="0">
                <a:solidFill>
                  <a:schemeClr val="tx1">
                    <a:lumMod val="75000"/>
                  </a:schemeClr>
                </a:solidFill>
                <a:latin typeface="Courier New" panose="02070309020205020404" pitchFamily="49" charset="0"/>
                <a:cs typeface="Arial" panose="020B0604020202020204" pitchFamily="34" charset="0"/>
              </a:rPr>
              <a:t>date[,</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format_model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7" name="Content Placeholder 2"/>
          <p:cNvSpPr txBox="1">
            <a:spLocks/>
          </p:cNvSpPr>
          <p:nvPr/>
        </p:nvSpPr>
        <p:spPr bwMode="gray">
          <a:xfrm>
            <a:off x="2132012" y="2258943"/>
            <a:ext cx="7223760" cy="24869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nchor="ctr">
            <a:spAutoFit/>
          </a:bodyPr>
          <a:lstStyle/>
          <a:p>
            <a:pPr eaLnBrk="1" hangingPunct="1">
              <a:lnSpc>
                <a:spcPct val="160000"/>
              </a:lnSpc>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SELECT employee_id, TO_CHAR(hire_date, 'MM/YY') Month_Hired</a:t>
            </a:r>
          </a:p>
          <a:p>
            <a:pPr eaLnBrk="1" hangingPunct="1">
              <a:lnSpc>
                <a:spcPct val="160000"/>
              </a:lnSpc>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FROM   employees</a:t>
            </a:r>
          </a:p>
          <a:p>
            <a:pPr eaLnBrk="1" hangingPunct="1">
              <a:lnSpc>
                <a:spcPct val="160000"/>
              </a:lnSpc>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WHERE  last_name = 'Higgins';</a:t>
            </a:r>
          </a:p>
          <a:p>
            <a:pPr eaLnBrk="1" hangingPunct="1">
              <a:lnSpc>
                <a:spcPct val="160000"/>
              </a:lnSpc>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pic>
        <p:nvPicPr>
          <p:cNvPr id="52225" name="Picture 1"/>
          <p:cNvPicPr>
            <a:picLocks noChangeAspect="1" noChangeArrowheads="1"/>
          </p:cNvPicPr>
          <p:nvPr/>
        </p:nvPicPr>
        <p:blipFill>
          <a:blip r:embed="rId4" cstate="print"/>
          <a:srcRect/>
          <a:stretch>
            <a:fillRect/>
          </a:stretch>
        </p:blipFill>
        <p:spPr bwMode="auto">
          <a:xfrm>
            <a:off x="2132012" y="4965607"/>
            <a:ext cx="2236160" cy="457200"/>
          </a:xfrm>
          <a:prstGeom prst="rect">
            <a:avLst/>
          </a:prstGeom>
          <a:noFill/>
          <a:ln w="12700">
            <a:solidFill>
              <a:schemeClr val="tx1"/>
            </a:solidFill>
            <a:miter lim="800000"/>
            <a:headEnd/>
            <a:tailEnd/>
          </a:ln>
        </p:spPr>
      </p:pic>
      <p:sp>
        <p:nvSpPr>
          <p:cNvPr id="8" name="Rectangle 7"/>
          <p:cNvSpPr/>
          <p:nvPr/>
        </p:nvSpPr>
        <p:spPr bwMode="auto">
          <a:xfrm rot="16200000" flipV="1">
            <a:off x="10323832" y="4192174"/>
            <a:ext cx="1165225" cy="246126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9" name="Group 8"/>
          <p:cNvGrpSpPr/>
          <p:nvPr/>
        </p:nvGrpSpPr>
        <p:grpSpPr>
          <a:xfrm>
            <a:off x="10701662" y="4980330"/>
            <a:ext cx="865025" cy="865025"/>
            <a:chOff x="10958512" y="2984500"/>
            <a:chExt cx="685800" cy="685800"/>
          </a:xfrm>
        </p:grpSpPr>
        <p:sp>
          <p:nvSpPr>
            <p:cNvPr id="10" name="Oval 9"/>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p>
              <a:pPr algn="ctr" defTabSz="228600" eaLnBrk="1" hangingPunct="1">
                <a:spcBef>
                  <a:spcPct val="20000"/>
                </a:spcBef>
                <a:buClr>
                  <a:srgbClr val="FF0000"/>
                </a:buClr>
                <a:defRPr/>
              </a:pPr>
              <a:endParaRPr lang="en-US" sz="2800" b="1" dirty="0">
                <a:solidFill>
                  <a:schemeClr val="bg1"/>
                </a:solidFill>
                <a:latin typeface="Arial" pitchFamily="34" charset="0"/>
              </a:endParaRPr>
            </a:p>
          </p:txBody>
        </p:sp>
        <p:pic>
          <p:nvPicPr>
            <p:cNvPr id="11"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eaLnBrk="1" hangingPunct="1"/>
            <a:r>
              <a:rPr lang="en-US" altLang="en-US" dirty="0" smtClean="0"/>
              <a:t>Elements of the Date Format Model</a:t>
            </a:r>
          </a:p>
        </p:txBody>
      </p:sp>
      <p:graphicFrame>
        <p:nvGraphicFramePr>
          <p:cNvPr id="3" name="Table 2"/>
          <p:cNvGraphicFramePr>
            <a:graphicFrameLocks noGrp="1"/>
          </p:cNvGraphicFramePr>
          <p:nvPr>
            <p:extLst>
              <p:ext uri="{D42A27DB-BD31-4B8C-83A1-F6EECF244321}">
                <p14:modId xmlns:p14="http://schemas.microsoft.com/office/powerpoint/2010/main" xmlns="" val="3239347325"/>
              </p:ext>
            </p:extLst>
          </p:nvPr>
        </p:nvGraphicFramePr>
        <p:xfrm>
          <a:off x="2412206" y="1760220"/>
          <a:ext cx="7364413" cy="3337560"/>
        </p:xfrm>
        <a:graphic>
          <a:graphicData uri="http://schemas.openxmlformats.org/drawingml/2006/table">
            <a:tbl>
              <a:tblPr firstRow="1" firstCol="1" bandRow="1">
                <a:tableStyleId>{5FD0F851-EC5A-4D38-B0AD-8093EC10F338}</a:tableStyleId>
              </a:tblPr>
              <a:tblGrid>
                <a:gridCol w="2330753"/>
                <a:gridCol w="5033660"/>
              </a:tblGrid>
              <a:tr h="370840">
                <a:tc>
                  <a:txBody>
                    <a:bodyPr/>
                    <a:lstStyle/>
                    <a:p>
                      <a:r>
                        <a:rPr lang="en-US" altLang="en-US" sz="1800" b="1" dirty="0" smtClean="0">
                          <a:solidFill>
                            <a:schemeClr val="tx1">
                              <a:lumMod val="75000"/>
                            </a:schemeClr>
                          </a:solidFill>
                        </a:rPr>
                        <a:t>Element</a:t>
                      </a:r>
                      <a:endParaRPr lang="en-US" sz="1600" dirty="0"/>
                    </a:p>
                  </a:txBody>
                  <a:tcPr/>
                </a:tc>
                <a:tc>
                  <a:txBody>
                    <a:bodyPr/>
                    <a:lstStyle/>
                    <a:p>
                      <a:r>
                        <a:rPr lang="en-US" altLang="en-US" sz="1800" b="1" dirty="0" smtClean="0">
                          <a:solidFill>
                            <a:schemeClr val="tx1">
                              <a:lumMod val="75000"/>
                            </a:schemeClr>
                          </a:solidFill>
                        </a:rPr>
                        <a:t>Result</a:t>
                      </a:r>
                      <a:endParaRPr lang="en-US" sz="1600" dirty="0"/>
                    </a:p>
                  </a:txBody>
                  <a:tcPr/>
                </a:tc>
              </a:tr>
              <a:tr h="370840">
                <a:tc>
                  <a:txBody>
                    <a:bodyPr/>
                    <a:lstStyle/>
                    <a:p>
                      <a:r>
                        <a:rPr lang="en-US" altLang="en-US" sz="1600" b="0" dirty="0" smtClean="0">
                          <a:solidFill>
                            <a:srgbClr val="000000"/>
                          </a:solidFill>
                          <a:latin typeface="Courier New" panose="02070309020205020404" pitchFamily="49" charset="0"/>
                        </a:rPr>
                        <a:t>YYYY</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Full year in numbers</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YEAR</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Year spelled out (in English)</a:t>
                      </a:r>
                    </a:p>
                  </a:txBody>
                  <a:tcPr/>
                </a:tc>
              </a:tr>
              <a:tr h="370840">
                <a:tc>
                  <a:txBody>
                    <a:bodyPr/>
                    <a:lstStyle/>
                    <a:p>
                      <a:r>
                        <a:rPr lang="en-US" altLang="en-US" sz="1600" b="0" dirty="0" smtClean="0">
                          <a:solidFill>
                            <a:srgbClr val="000000"/>
                          </a:solidFill>
                          <a:latin typeface="Courier New" panose="02070309020205020404" pitchFamily="49" charset="0"/>
                        </a:rPr>
                        <a:t>MM</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Two-digit value for the month</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MONTH</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Full name of the month</a:t>
                      </a:r>
                    </a:p>
                  </a:txBody>
                  <a:tcPr/>
                </a:tc>
              </a:tr>
              <a:tr h="370840">
                <a:tc>
                  <a:txBody>
                    <a:bodyPr/>
                    <a:lstStyle/>
                    <a:p>
                      <a:r>
                        <a:rPr lang="en-US" altLang="en-US" sz="1600" b="0" dirty="0" smtClean="0">
                          <a:solidFill>
                            <a:srgbClr val="000000"/>
                          </a:solidFill>
                          <a:latin typeface="Courier New" panose="02070309020205020404" pitchFamily="49" charset="0"/>
                        </a:rPr>
                        <a:t>MON</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Three-letter abbreviation of the month</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DY</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Three-letter abbreviation of the day of the week</a:t>
                      </a:r>
                    </a:p>
                  </a:txBody>
                  <a:tcPr/>
                </a:tc>
              </a:tr>
              <a:tr h="370840">
                <a:tc>
                  <a:txBody>
                    <a:bodyPr/>
                    <a:lstStyle/>
                    <a:p>
                      <a:r>
                        <a:rPr lang="en-US" altLang="en-US" sz="1600" b="0" dirty="0" smtClean="0">
                          <a:solidFill>
                            <a:srgbClr val="000000"/>
                          </a:solidFill>
                          <a:latin typeface="Courier New" panose="02070309020205020404" pitchFamily="49" charset="0"/>
                        </a:rPr>
                        <a:t>DAY</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Full name of the day of the week</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DD</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Numeric day of the month</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title"/>
          </p:nvPr>
        </p:nvSpPr>
        <p:spPr/>
        <p:txBody>
          <a:bodyPr/>
          <a:lstStyle/>
          <a:p>
            <a:pPr eaLnBrk="1" hangingPunct="1"/>
            <a:r>
              <a:rPr lang="en-US" altLang="en-US" dirty="0" smtClean="0"/>
              <a:t>Elements of the Date Format Model</a:t>
            </a:r>
          </a:p>
        </p:txBody>
      </p:sp>
      <p:sp>
        <p:nvSpPr>
          <p:cNvPr id="28675" name="Rectangle 11"/>
          <p:cNvSpPr>
            <a:spLocks noGrp="1" noChangeArrowheads="1"/>
          </p:cNvSpPr>
          <p:nvPr>
            <p:ph idx="1"/>
          </p:nvPr>
        </p:nvSpPr>
        <p:spPr/>
        <p:txBody>
          <a:bodyPr/>
          <a:lstStyle/>
          <a:p>
            <a:pPr lvl="1" eaLnBrk="1" hangingPunct="1"/>
            <a:r>
              <a:rPr lang="en-US" altLang="en-US" dirty="0" smtClean="0"/>
              <a:t>Time elements help you format the time portion of the date:</a:t>
            </a:r>
          </a:p>
          <a:p>
            <a:pPr lvl="1" eaLnBrk="1" hangingPunct="1">
              <a:buFont typeface="Arial" charset="0"/>
              <a:buNone/>
            </a:pPr>
            <a:endParaRPr lang="en-US" altLang="en-US" dirty="0" smtClean="0"/>
          </a:p>
          <a:p>
            <a:pPr lvl="1" eaLnBrk="1" hangingPunct="1">
              <a:buFont typeface="Arial" charset="0"/>
              <a:buNone/>
            </a:pPr>
            <a:endParaRPr lang="en-US" altLang="en-US" dirty="0" smtClean="0"/>
          </a:p>
          <a:p>
            <a:pPr lvl="1" eaLnBrk="1" hangingPunct="1"/>
            <a:r>
              <a:rPr lang="en-US" altLang="en-US" dirty="0" smtClean="0"/>
              <a:t>Add character strings by enclosing them within double quotation marks:</a:t>
            </a:r>
          </a:p>
          <a:p>
            <a:pPr lvl="1" eaLnBrk="1" hangingPunct="1">
              <a:buFont typeface="Arial" charset="0"/>
              <a:buNone/>
            </a:pPr>
            <a:r>
              <a:rPr lang="en-US" altLang="en-US" dirty="0" smtClean="0"/>
              <a:t/>
            </a:r>
            <a:br>
              <a:rPr lang="en-US" altLang="en-US" dirty="0" smtClean="0"/>
            </a:br>
            <a:endParaRPr lang="en-US" altLang="en-US" dirty="0" smtClean="0"/>
          </a:p>
          <a:p>
            <a:pPr lvl="1" eaLnBrk="1" hangingPunct="1"/>
            <a:r>
              <a:rPr lang="en-US" altLang="en-US" dirty="0" smtClean="0"/>
              <a:t>Number suffixes help in spelling out numbers:</a:t>
            </a:r>
          </a:p>
        </p:txBody>
      </p:sp>
      <p:sp>
        <p:nvSpPr>
          <p:cNvPr id="28676" name="Rectangle 4"/>
          <p:cNvSpPr>
            <a:spLocks noChangeArrowheads="1"/>
          </p:cNvSpPr>
          <p:nvPr/>
        </p:nvSpPr>
        <p:spPr bwMode="blackGray">
          <a:xfrm>
            <a:off x="2589212" y="3124200"/>
            <a:ext cx="3405188" cy="44926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DD "of" MONTH</a:t>
            </a:r>
          </a:p>
        </p:txBody>
      </p:sp>
      <p:sp>
        <p:nvSpPr>
          <p:cNvPr id="28677" name="Rectangle 5"/>
          <p:cNvSpPr>
            <a:spLocks noChangeArrowheads="1"/>
          </p:cNvSpPr>
          <p:nvPr/>
        </p:nvSpPr>
        <p:spPr bwMode="blackGray">
          <a:xfrm>
            <a:off x="5881687" y="3124200"/>
            <a:ext cx="3405188" cy="44926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12 of OCTOBER</a:t>
            </a:r>
          </a:p>
        </p:txBody>
      </p:sp>
      <p:sp>
        <p:nvSpPr>
          <p:cNvPr id="28678" name="Rectangle 6"/>
          <p:cNvSpPr>
            <a:spLocks noChangeArrowheads="1"/>
          </p:cNvSpPr>
          <p:nvPr/>
        </p:nvSpPr>
        <p:spPr bwMode="blackGray">
          <a:xfrm>
            <a:off x="2589212" y="4310777"/>
            <a:ext cx="3405188" cy="48982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ddspth</a:t>
            </a:r>
          </a:p>
        </p:txBody>
      </p:sp>
      <p:sp>
        <p:nvSpPr>
          <p:cNvPr id="28679" name="Rectangle 7"/>
          <p:cNvSpPr>
            <a:spLocks noChangeArrowheads="1"/>
          </p:cNvSpPr>
          <p:nvPr/>
        </p:nvSpPr>
        <p:spPr bwMode="blackGray">
          <a:xfrm>
            <a:off x="5881687" y="4310777"/>
            <a:ext cx="3405188" cy="48982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fourteenth</a:t>
            </a:r>
          </a:p>
        </p:txBody>
      </p:sp>
      <p:sp>
        <p:nvSpPr>
          <p:cNvPr id="28680" name="Rectangle 8"/>
          <p:cNvSpPr>
            <a:spLocks noChangeArrowheads="1"/>
          </p:cNvSpPr>
          <p:nvPr/>
        </p:nvSpPr>
        <p:spPr bwMode="blackGray">
          <a:xfrm>
            <a:off x="2589212" y="1828801"/>
            <a:ext cx="3405188" cy="40481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HH24:MI:SS AM</a:t>
            </a:r>
          </a:p>
        </p:txBody>
      </p:sp>
      <p:sp>
        <p:nvSpPr>
          <p:cNvPr id="28681" name="Rectangle 9"/>
          <p:cNvSpPr>
            <a:spLocks noChangeArrowheads="1"/>
          </p:cNvSpPr>
          <p:nvPr/>
        </p:nvSpPr>
        <p:spPr bwMode="blackGray">
          <a:xfrm>
            <a:off x="5881687" y="1828801"/>
            <a:ext cx="3405188" cy="40481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15:45:32 PM</a:t>
            </a:r>
            <a:endParaRPr lang="en-US" altLang="en-US" dirty="0"/>
          </a:p>
        </p:txBody>
      </p:sp>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TO_CHAR</a:t>
            </a:r>
            <a:r>
              <a:rPr lang="en-US" altLang="en-US" dirty="0" smtClean="0"/>
              <a:t> Function with Dates</a:t>
            </a:r>
          </a:p>
        </p:txBody>
      </p:sp>
      <p:grpSp>
        <p:nvGrpSpPr>
          <p:cNvPr id="2" name="Group 1"/>
          <p:cNvGrpSpPr/>
          <p:nvPr/>
        </p:nvGrpSpPr>
        <p:grpSpPr>
          <a:xfrm>
            <a:off x="2062162" y="1313811"/>
            <a:ext cx="8064500" cy="4230379"/>
            <a:chOff x="2062162" y="1600201"/>
            <a:chExt cx="8064500" cy="4230379"/>
          </a:xfrm>
        </p:grpSpPr>
        <p:pic>
          <p:nvPicPr>
            <p:cNvPr id="64513" name="Picture 1"/>
            <p:cNvPicPr>
              <a:picLocks noChangeAspect="1" noChangeArrowheads="1"/>
            </p:cNvPicPr>
            <p:nvPr/>
          </p:nvPicPr>
          <p:blipFill>
            <a:blip r:embed="rId4" cstate="print"/>
            <a:srcRect/>
            <a:stretch>
              <a:fillRect/>
            </a:stretch>
          </p:blipFill>
          <p:spPr bwMode="auto">
            <a:xfrm>
              <a:off x="2360612" y="3200401"/>
              <a:ext cx="2895600" cy="2302779"/>
            </a:xfrm>
            <a:prstGeom prst="rect">
              <a:avLst/>
            </a:prstGeom>
            <a:noFill/>
            <a:ln w="12700">
              <a:solidFill>
                <a:schemeClr val="tx1"/>
              </a:solidFill>
              <a:miter lim="800000"/>
              <a:headEnd/>
              <a:tailEnd/>
            </a:ln>
          </p:spPr>
        </p:pic>
        <p:sp>
          <p:nvSpPr>
            <p:cNvPr id="9" name="Content Placeholder 2"/>
            <p:cNvSpPr txBox="1">
              <a:spLocks/>
            </p:cNvSpPr>
            <p:nvPr/>
          </p:nvSpPr>
          <p:spPr bwMode="gray">
            <a:xfrm>
              <a:off x="2062162" y="1600201"/>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TO_CHAR(hire_date, 'fmDD Month YYYY')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AS HIREDATE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31750" name="Rectangle 4"/>
            <p:cNvSpPr>
              <a:spLocks noChangeArrowheads="1"/>
            </p:cNvSpPr>
            <p:nvPr/>
          </p:nvSpPr>
          <p:spPr bwMode="gray">
            <a:xfrm>
              <a:off x="3009900" y="1997075"/>
              <a:ext cx="5294312" cy="5397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1751" name="Text Box 5"/>
            <p:cNvSpPr txBox="1">
              <a:spLocks noChangeArrowheads="1"/>
            </p:cNvSpPr>
            <p:nvPr/>
          </p:nvSpPr>
          <p:spPr bwMode="auto">
            <a:xfrm>
              <a:off x="2398713" y="54356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31753" name="Rectangle 8"/>
            <p:cNvSpPr>
              <a:spLocks noChangeArrowheads="1"/>
            </p:cNvSpPr>
            <p:nvPr/>
          </p:nvSpPr>
          <p:spPr bwMode="auto">
            <a:xfrm>
              <a:off x="3656012" y="3200400"/>
              <a:ext cx="1600200" cy="22860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grpSp>
      <p:sp>
        <p:nvSpPr>
          <p:cNvPr id="10" name="Rectangle 9"/>
          <p:cNvSpPr/>
          <p:nvPr/>
        </p:nvSpPr>
        <p:spPr bwMode="auto">
          <a:xfrm rot="16200000" flipV="1">
            <a:off x="10323832" y="4192174"/>
            <a:ext cx="1165225" cy="246126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11" name="Group 10"/>
          <p:cNvGrpSpPr/>
          <p:nvPr/>
        </p:nvGrpSpPr>
        <p:grpSpPr>
          <a:xfrm>
            <a:off x="10701662" y="4980330"/>
            <a:ext cx="865025" cy="865025"/>
            <a:chOff x="10958512" y="2984500"/>
            <a:chExt cx="685800" cy="685800"/>
          </a:xfrm>
        </p:grpSpPr>
        <p:sp>
          <p:nvSpPr>
            <p:cNvPr id="12" name="Oval 11"/>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p>
              <a:pPr algn="ctr" defTabSz="228600" eaLnBrk="1" hangingPunct="1">
                <a:spcBef>
                  <a:spcPct val="20000"/>
                </a:spcBef>
                <a:buClr>
                  <a:srgbClr val="FF0000"/>
                </a:buClr>
                <a:defRPr/>
              </a:pPr>
              <a:endParaRPr lang="en-US" sz="2800" b="1" dirty="0">
                <a:solidFill>
                  <a:schemeClr val="bg1"/>
                </a:solidFill>
                <a:latin typeface="Arial" pitchFamily="34" charset="0"/>
              </a:endParaRPr>
            </a:p>
          </p:txBody>
        </p:sp>
        <p:pic>
          <p:nvPicPr>
            <p:cNvPr id="13"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TO_CHAR</a:t>
            </a:r>
            <a:r>
              <a:rPr lang="en-US" altLang="en-US" dirty="0" smtClean="0"/>
              <a:t> Function with Numbers</a:t>
            </a:r>
          </a:p>
        </p:txBody>
      </p:sp>
      <p:sp>
        <p:nvSpPr>
          <p:cNvPr id="33795" name="Rectangle 34"/>
          <p:cNvSpPr>
            <a:spLocks noGrp="1" noChangeArrowheads="1"/>
          </p:cNvSpPr>
          <p:nvPr>
            <p:ph idx="1"/>
          </p:nvPr>
        </p:nvSpPr>
        <p:spPr/>
        <p:txBody>
          <a:bodyPr/>
          <a:lstStyle/>
          <a:p>
            <a:pPr indent="0"/>
            <a:r>
              <a:rPr lang="en-US" altLang="en-US" dirty="0" smtClean="0">
                <a:latin typeface="Arial" charset="0"/>
              </a:rPr>
              <a:t>These are some of the format elements that you can use with the </a:t>
            </a:r>
            <a:r>
              <a:rPr lang="en-US" altLang="en-US" dirty="0" smtClean="0">
                <a:latin typeface="Courier New" pitchFamily="49" charset="0"/>
              </a:rPr>
              <a:t>TO_CHAR</a:t>
            </a:r>
            <a:r>
              <a:rPr lang="en-US" altLang="en-US" dirty="0" smtClean="0">
                <a:latin typeface="Arial" charset="0"/>
              </a:rPr>
              <a:t> function to display a number value as a character:</a:t>
            </a:r>
          </a:p>
        </p:txBody>
      </p:sp>
      <p:sp>
        <p:nvSpPr>
          <p:cNvPr id="32" name="Content Placeholder 2"/>
          <p:cNvSpPr txBox="1">
            <a:spLocks/>
          </p:cNvSpPr>
          <p:nvPr/>
        </p:nvSpPr>
        <p:spPr bwMode="gray">
          <a:xfrm>
            <a:off x="2062162" y="2269093"/>
            <a:ext cx="806450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TO_CHAR(</a:t>
            </a:r>
            <a:r>
              <a:rPr lang="en-US" altLang="en-US" b="1" i="1" dirty="0">
                <a:solidFill>
                  <a:schemeClr val="tx1">
                    <a:lumMod val="75000"/>
                  </a:schemeClr>
                </a:solidFill>
                <a:latin typeface="Courier New" panose="02070309020205020404" pitchFamily="49" charset="0"/>
                <a:cs typeface="Arial" panose="020B0604020202020204" pitchFamily="34" charset="0"/>
              </a:rPr>
              <a:t>number[,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format_model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xmlns="" val="786976980"/>
              </p:ext>
            </p:extLst>
          </p:nvPr>
        </p:nvGraphicFramePr>
        <p:xfrm>
          <a:off x="2409597" y="2971800"/>
          <a:ext cx="7369630" cy="2595880"/>
        </p:xfrm>
        <a:graphic>
          <a:graphicData uri="http://schemas.openxmlformats.org/drawingml/2006/table">
            <a:tbl>
              <a:tblPr firstRow="1" firstCol="1" bandRow="1">
                <a:tableStyleId>{5FD0F851-EC5A-4D38-B0AD-8093EC10F338}</a:tableStyleId>
              </a:tblPr>
              <a:tblGrid>
                <a:gridCol w="2576967"/>
                <a:gridCol w="4792663"/>
              </a:tblGrid>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lumMod val="75000"/>
                            </a:schemeClr>
                          </a:solidFill>
                        </a:rPr>
                        <a:t>Element</a:t>
                      </a:r>
                      <a:endParaRPr lang="en-US" altLang="en-US" sz="1600" b="1" dirty="0" smtClean="0">
                        <a:solidFill>
                          <a:schemeClr val="tx1">
                            <a:lumMod val="75000"/>
                          </a:schemeClr>
                        </a:solidFill>
                      </a:endParaRPr>
                    </a:p>
                  </a:txBody>
                  <a:tcPr/>
                </a:tc>
                <a:tc>
                  <a:txBody>
                    <a:bodyPr/>
                    <a:lstStyle/>
                    <a:p>
                      <a:r>
                        <a:rPr lang="en-US" altLang="en-US" sz="1800" b="1" dirty="0" smtClean="0">
                          <a:solidFill>
                            <a:schemeClr val="tx1">
                              <a:lumMod val="75000"/>
                            </a:schemeClr>
                          </a:solidFill>
                        </a:rPr>
                        <a:t>Result</a:t>
                      </a:r>
                      <a:endParaRPr lang="en-US" sz="1600" dirty="0"/>
                    </a:p>
                  </a:txBody>
                  <a:tcPr/>
                </a:tc>
              </a:tr>
              <a:tr h="370840">
                <a:tc>
                  <a:txBody>
                    <a:bodyPr/>
                    <a:lstStyle/>
                    <a:p>
                      <a:r>
                        <a:rPr lang="en-US" altLang="en-US" sz="1600" b="0" dirty="0" smtClean="0">
                          <a:solidFill>
                            <a:srgbClr val="000000"/>
                          </a:solidFill>
                          <a:latin typeface="Courier New" panose="02070309020205020404" pitchFamily="49" charset="0"/>
                        </a:rPr>
                        <a:t>9</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Represents a number</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0</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Forces a zero to be displayed</a:t>
                      </a:r>
                    </a:p>
                  </a:txBody>
                  <a:tcPr/>
                </a:tc>
              </a:tr>
              <a:tr h="370840">
                <a:tc>
                  <a:txBody>
                    <a:bodyPr/>
                    <a:lstStyle/>
                    <a:p>
                      <a:r>
                        <a:rPr lang="en-US" altLang="en-US" sz="1600" b="0" dirty="0" smtClean="0">
                          <a:solidFill>
                            <a:srgbClr val="000000"/>
                          </a:solidFill>
                          <a:latin typeface="Courier New" panose="02070309020205020404" pitchFamily="49" charset="0"/>
                        </a:rPr>
                        <a:t>$</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Places a floating dollar sign</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L</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Uses the floating local currency symbol</a:t>
                      </a:r>
                    </a:p>
                  </a:txBody>
                  <a:tcPr/>
                </a:tc>
              </a:tr>
              <a:tr h="370840">
                <a:tc>
                  <a:txBody>
                    <a:bodyPr/>
                    <a:lstStyle/>
                    <a:p>
                      <a:r>
                        <a:rPr lang="en-US" altLang="en-US" sz="1600" b="0" dirty="0" smtClean="0">
                          <a:solidFill>
                            <a:srgbClr val="000000"/>
                          </a:solidFill>
                          <a:latin typeface="Courier New" panose="02070309020205020404" pitchFamily="49" charset="0"/>
                        </a:rPr>
                        <a:t>.</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Prints a decimal point</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Prints a comma as a thousands indicator</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16200000" flipV="1">
            <a:off x="10323832" y="3923980"/>
            <a:ext cx="1165225" cy="246126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202214" y="4697374"/>
            <a:ext cx="859611" cy="914479"/>
          </a:xfrm>
          <a:prstGeom prst="rect">
            <a:avLst/>
          </a:prstGeom>
        </p:spPr>
      </p:pic>
      <p:sp>
        <p:nvSpPr>
          <p:cNvPr id="6" name="Content Placeholder 2"/>
          <p:cNvSpPr txBox="1">
            <a:spLocks/>
          </p:cNvSpPr>
          <p:nvPr/>
        </p:nvSpPr>
        <p:spPr bwMode="gray">
          <a:xfrm>
            <a:off x="2062162" y="1905001"/>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TO_CHAR(salary, '$99,999.00')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last_name = 'Ernst';</a:t>
            </a:r>
          </a:p>
        </p:txBody>
      </p:sp>
      <p:sp>
        <p:nvSpPr>
          <p:cNvPr id="36869"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TO_CHAR</a:t>
            </a:r>
            <a:r>
              <a:rPr lang="en-US" altLang="en-US" dirty="0" smtClean="0"/>
              <a:t> Function with Numbers</a:t>
            </a:r>
          </a:p>
        </p:txBody>
      </p:sp>
      <p:sp>
        <p:nvSpPr>
          <p:cNvPr id="2" name="Content Placeholder 1"/>
          <p:cNvSpPr>
            <a:spLocks noGrp="1"/>
          </p:cNvSpPr>
          <p:nvPr>
            <p:ph idx="1"/>
          </p:nvPr>
        </p:nvSpPr>
        <p:spPr>
          <a:xfrm>
            <a:off x="622138" y="1242485"/>
            <a:ext cx="10944549" cy="811326"/>
          </a:xfrm>
        </p:spPr>
        <p:txBody>
          <a:bodyPr/>
          <a:lstStyle/>
          <a:p>
            <a:r>
              <a:rPr lang="en-US" altLang="en-US" sz="2000" dirty="0"/>
              <a:t>Let us look at an example: </a:t>
            </a:r>
          </a:p>
          <a:p>
            <a:endParaRPr lang="en-US" dirty="0"/>
          </a:p>
        </p:txBody>
      </p:sp>
      <p:sp>
        <p:nvSpPr>
          <p:cNvPr id="36870" name="Rectangle 4"/>
          <p:cNvSpPr>
            <a:spLocks noChangeArrowheads="1"/>
          </p:cNvSpPr>
          <p:nvPr/>
        </p:nvSpPr>
        <p:spPr bwMode="gray">
          <a:xfrm>
            <a:off x="3078162" y="2001099"/>
            <a:ext cx="5087938" cy="3254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36871" name="Picture 8" descr="C:\salome_official\projects\11gR2\screenshots\les4_19s_a.gif"/>
          <p:cNvPicPr>
            <a:picLocks noChangeAspect="1" noChangeArrowheads="1"/>
          </p:cNvPicPr>
          <p:nvPr/>
        </p:nvPicPr>
        <p:blipFill>
          <a:blip r:embed="rId5" cstate="print"/>
          <a:srcRect/>
          <a:stretch>
            <a:fillRect/>
          </a:stretch>
        </p:blipFill>
        <p:spPr bwMode="auto">
          <a:xfrm>
            <a:off x="2360612" y="3181989"/>
            <a:ext cx="1303338" cy="457200"/>
          </a:xfrm>
          <a:prstGeom prst="rect">
            <a:avLst/>
          </a:prstGeom>
          <a:noFill/>
          <a:ln w="12700">
            <a:solidFill>
              <a:schemeClr val="tx1"/>
            </a:solidFill>
            <a:miter lim="800000"/>
            <a:headEnd/>
            <a:tailEnd/>
          </a:ln>
        </p:spPr>
      </p:pic>
      <p:sp>
        <p:nvSpPr>
          <p:cNvPr id="8" name="Rectangle 7"/>
          <p:cNvSpPr txBox="1">
            <a:spLocks noChangeArrowheads="1"/>
          </p:cNvSpPr>
          <p:nvPr/>
        </p:nvSpPr>
        <p:spPr>
          <a:xfrm>
            <a:off x="1989137" y="1243014"/>
            <a:ext cx="8210550" cy="509587"/>
          </a:xfrm>
          <a:prstGeom prst="rect">
            <a:avLst/>
          </a:prstGeom>
        </p:spPr>
        <p:txBody>
          <a:bodyPr/>
          <a:lstStyle/>
          <a:p>
            <a:pPr defTabSz="228600">
              <a:spcBef>
                <a:spcPct val="20000"/>
              </a:spcBef>
              <a:buClr>
                <a:srgbClr val="000000"/>
              </a:buClr>
              <a:defRPr/>
            </a:pPr>
            <a:endParaRPr lang="en-US" altLang="en-US" sz="2200" kern="0" dirty="0">
              <a:solidFill>
                <a:srgbClr val="5F5F5F"/>
              </a:solidFill>
              <a:cs typeface="+mn-cs"/>
            </a:endParaRPr>
          </a:p>
        </p:txBody>
      </p:sp>
      <p:grpSp>
        <p:nvGrpSpPr>
          <p:cNvPr id="25" name="Group 24"/>
          <p:cNvGrpSpPr>
            <a:grpSpLocks noChangeAspect="1"/>
          </p:cNvGrpSpPr>
          <p:nvPr/>
        </p:nvGrpSpPr>
        <p:grpSpPr>
          <a:xfrm>
            <a:off x="11061825" y="5241460"/>
            <a:ext cx="266548" cy="307777"/>
            <a:chOff x="10980622" y="5215086"/>
            <a:chExt cx="358868" cy="414377"/>
          </a:xfrm>
        </p:grpSpPr>
        <p:sp>
          <p:nvSpPr>
            <p:cNvPr id="15" name="TextBox 14"/>
            <p:cNvSpPr txBox="1"/>
            <p:nvPr/>
          </p:nvSpPr>
          <p:spPr>
            <a:xfrm>
              <a:off x="10981274" y="5215086"/>
              <a:ext cx="319089" cy="414377"/>
            </a:xfrm>
            <a:prstGeom prst="rect">
              <a:avLst/>
            </a:prstGeom>
            <a:noFill/>
          </p:spPr>
          <p:txBody>
            <a:bodyPr wrap="square" rtlCol="0">
              <a:spAutoFit/>
            </a:bodyPr>
            <a:lstStyle/>
            <a:p>
              <a:r>
                <a:rPr lang="en-US" sz="1400" b="1" dirty="0" smtClean="0">
                  <a:solidFill>
                    <a:schemeClr val="bg1"/>
                  </a:solidFill>
                </a:rPr>
                <a:t>7</a:t>
              </a:r>
              <a:endParaRPr lang="en-US" b="1" dirty="0">
                <a:solidFill>
                  <a:schemeClr val="bg1"/>
                </a:solidFill>
              </a:endParaRPr>
            </a:p>
          </p:txBody>
        </p:sp>
        <p:sp>
          <p:nvSpPr>
            <p:cNvPr id="19" name="Oval 18"/>
            <p:cNvSpPr/>
            <p:nvPr/>
          </p:nvSpPr>
          <p:spPr bwMode="auto">
            <a:xfrm>
              <a:off x="10980622" y="5246210"/>
              <a:ext cx="358868" cy="352130"/>
            </a:xfrm>
            <a:prstGeom prst="ellipse">
              <a:avLst/>
            </a:prstGeom>
            <a:no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29" name="Group 28"/>
          <p:cNvGrpSpPr>
            <a:grpSpLocks noChangeAspect="1"/>
          </p:cNvGrpSpPr>
          <p:nvPr/>
        </p:nvGrpSpPr>
        <p:grpSpPr>
          <a:xfrm>
            <a:off x="11214160" y="4846836"/>
            <a:ext cx="266548" cy="307777"/>
            <a:chOff x="10980622" y="5215086"/>
            <a:chExt cx="358868" cy="414377"/>
          </a:xfrm>
        </p:grpSpPr>
        <p:sp>
          <p:nvSpPr>
            <p:cNvPr id="30" name="TextBox 29"/>
            <p:cNvSpPr txBox="1"/>
            <p:nvPr/>
          </p:nvSpPr>
          <p:spPr>
            <a:xfrm>
              <a:off x="10981274" y="5215086"/>
              <a:ext cx="319089" cy="414377"/>
            </a:xfrm>
            <a:prstGeom prst="rect">
              <a:avLst/>
            </a:prstGeom>
            <a:noFill/>
          </p:spPr>
          <p:txBody>
            <a:bodyPr wrap="square" rtlCol="0">
              <a:spAutoFit/>
            </a:bodyPr>
            <a:lstStyle/>
            <a:p>
              <a:r>
                <a:rPr lang="en-US" sz="1400" b="1" dirty="0" smtClean="0">
                  <a:solidFill>
                    <a:schemeClr val="bg1"/>
                  </a:solidFill>
                </a:rPr>
                <a:t>2</a:t>
              </a:r>
              <a:endParaRPr lang="en-US" b="1" dirty="0">
                <a:solidFill>
                  <a:schemeClr val="bg1"/>
                </a:solidFill>
              </a:endParaRPr>
            </a:p>
          </p:txBody>
        </p:sp>
        <p:sp>
          <p:nvSpPr>
            <p:cNvPr id="31" name="Oval 30"/>
            <p:cNvSpPr/>
            <p:nvPr/>
          </p:nvSpPr>
          <p:spPr bwMode="auto">
            <a:xfrm>
              <a:off x="10980622" y="5246210"/>
              <a:ext cx="358868" cy="352130"/>
            </a:xfrm>
            <a:prstGeom prst="ellipse">
              <a:avLst/>
            </a:prstGeom>
            <a:no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32" name="Group 31"/>
          <p:cNvGrpSpPr>
            <a:grpSpLocks noChangeAspect="1"/>
          </p:cNvGrpSpPr>
          <p:nvPr/>
        </p:nvGrpSpPr>
        <p:grpSpPr>
          <a:xfrm>
            <a:off x="11644782" y="5131496"/>
            <a:ext cx="266548" cy="307777"/>
            <a:chOff x="10980622" y="5215085"/>
            <a:chExt cx="358868" cy="414377"/>
          </a:xfrm>
        </p:grpSpPr>
        <p:sp>
          <p:nvSpPr>
            <p:cNvPr id="33" name="TextBox 32"/>
            <p:cNvSpPr txBox="1"/>
            <p:nvPr/>
          </p:nvSpPr>
          <p:spPr>
            <a:xfrm>
              <a:off x="10981276" y="5215085"/>
              <a:ext cx="319089" cy="414377"/>
            </a:xfrm>
            <a:prstGeom prst="rect">
              <a:avLst/>
            </a:prstGeom>
            <a:noFill/>
          </p:spPr>
          <p:txBody>
            <a:bodyPr wrap="square" rtlCol="0">
              <a:spAutoFit/>
            </a:bodyPr>
            <a:lstStyle/>
            <a:p>
              <a:r>
                <a:rPr lang="en-US" sz="1400" b="1" dirty="0" smtClean="0">
                  <a:solidFill>
                    <a:schemeClr val="bg1"/>
                  </a:solidFill>
                </a:rPr>
                <a:t>4</a:t>
              </a:r>
              <a:endParaRPr lang="en-US" b="1" dirty="0">
                <a:solidFill>
                  <a:schemeClr val="bg1"/>
                </a:solidFill>
              </a:endParaRPr>
            </a:p>
          </p:txBody>
        </p:sp>
        <p:sp>
          <p:nvSpPr>
            <p:cNvPr id="34" name="Oval 33"/>
            <p:cNvSpPr/>
            <p:nvPr/>
          </p:nvSpPr>
          <p:spPr bwMode="auto">
            <a:xfrm>
              <a:off x="10980622" y="5246210"/>
              <a:ext cx="358868" cy="352130"/>
            </a:xfrm>
            <a:prstGeom prst="ellipse">
              <a:avLst/>
            </a:prstGeom>
            <a:no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9" name="Rounded Rectangle 18"/>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TextBox 25"/>
          <p:cNvSpPr txBox="1"/>
          <p:nvPr/>
        </p:nvSpPr>
        <p:spPr>
          <a:xfrm>
            <a:off x="4756977" y="1730717"/>
            <a:ext cx="4491611"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smtClean="0"/>
              <a:t>Lesson </a:t>
            </a:r>
            <a:r>
              <a:rPr lang="en-US" sz="1500" dirty="0"/>
              <a:t>2: Retrieving Data using SQL </a:t>
            </a:r>
            <a:r>
              <a:rPr lang="en-US" sz="1500" dirty="0" smtClean="0">
                <a:latin typeface="Courier New" panose="02070309020205020404" pitchFamily="49" charset="0"/>
                <a:cs typeface="Courier New" panose="02070309020205020404" pitchFamily="49" charset="0"/>
              </a:rPr>
              <a:t>SELECT</a:t>
            </a:r>
            <a:endParaRPr lang="en-US" sz="1500" dirty="0">
              <a:latin typeface="Courier New" panose="02070309020205020404" pitchFamily="49" charset="0"/>
              <a:cs typeface="Courier New" panose="02070309020205020404" pitchFamily="49" charset="0"/>
            </a:endParaRPr>
          </a:p>
        </p:txBody>
      </p:sp>
      <p:sp>
        <p:nvSpPr>
          <p:cNvPr id="27" name="TextBox 26"/>
          <p:cNvSpPr txBox="1"/>
          <p:nvPr/>
        </p:nvSpPr>
        <p:spPr>
          <a:xfrm>
            <a:off x="4819904" y="275559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3: Restricting and Sorting Data</a:t>
            </a:r>
          </a:p>
        </p:txBody>
      </p:sp>
      <p:sp>
        <p:nvSpPr>
          <p:cNvPr id="28" name="TextBox 27"/>
          <p:cNvSpPr txBox="1"/>
          <p:nvPr/>
        </p:nvSpPr>
        <p:spPr>
          <a:xfrm>
            <a:off x="4790844" y="366506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4: Using Single-Row Functions to </a:t>
            </a:r>
            <a:r>
              <a:rPr lang="en-US" sz="1500" dirty="0" smtClean="0"/>
              <a:t>Customize </a:t>
            </a:r>
            <a:r>
              <a:rPr lang="en-US" sz="1500" dirty="0"/>
              <a:t>O</a:t>
            </a:r>
            <a:r>
              <a:rPr lang="en-US" sz="1500" dirty="0" smtClean="0"/>
              <a:t>utput</a:t>
            </a:r>
            <a:endParaRPr lang="en-US" sz="1500" dirty="0"/>
          </a:p>
        </p:txBody>
      </p:sp>
      <p:sp>
        <p:nvSpPr>
          <p:cNvPr id="29" name="TextBox 28"/>
          <p:cNvSpPr txBox="1"/>
          <p:nvPr/>
        </p:nvSpPr>
        <p:spPr>
          <a:xfrm>
            <a:off x="4790844" y="4689942"/>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r>
              <a:rPr lang="en-US" dirty="0"/>
              <a:t>Lesson 5: Using Conversion Functions and Conditional Expressions</a:t>
            </a:r>
          </a:p>
        </p:txBody>
      </p:sp>
      <p:sp>
        <p:nvSpPr>
          <p:cNvPr id="30" name="Isosceles Triangle 29"/>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4869009"/>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4" name="Group 33"/>
          <p:cNvGrpSpPr/>
          <p:nvPr/>
        </p:nvGrpSpPr>
        <p:grpSpPr>
          <a:xfrm>
            <a:off x="9786179" y="4666111"/>
            <a:ext cx="1715510" cy="591689"/>
            <a:chOff x="9786179" y="1585747"/>
            <a:chExt cx="1715510" cy="591689"/>
          </a:xfrm>
        </p:grpSpPr>
        <p:sp>
          <p:nvSpPr>
            <p:cNvPr id="35" name="Freeform 34"/>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Freeform 35"/>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Isosceles Triangle 36"/>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TextBox 37"/>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9" name="Rounded Rectangle 38"/>
          <p:cNvSpPr/>
          <p:nvPr/>
        </p:nvSpPr>
        <p:spPr bwMode="auto">
          <a:xfrm>
            <a:off x="2818143" y="2403123"/>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ectangle 42"/>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Freeform 43"/>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TextBox 47"/>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49" name="TextBox 48"/>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0" name="TextBox 49"/>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1" name="TextBox 50"/>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TO_NUMBER</a:t>
            </a:r>
            <a:r>
              <a:rPr lang="en-US" altLang="en-US" dirty="0" smtClean="0"/>
              <a:t> and </a:t>
            </a:r>
            <a:r>
              <a:rPr lang="en-US" altLang="en-US" dirty="0" smtClean="0">
                <a:latin typeface="Courier New" pitchFamily="49" charset="0"/>
              </a:rPr>
              <a:t>TO_DATE</a:t>
            </a:r>
            <a:r>
              <a:rPr lang="en-US" altLang="en-US" dirty="0" smtClean="0"/>
              <a:t> Functions </a:t>
            </a:r>
          </a:p>
        </p:txBody>
      </p:sp>
      <p:sp>
        <p:nvSpPr>
          <p:cNvPr id="38915" name="Rectangle 7"/>
          <p:cNvSpPr>
            <a:spLocks noGrp="1" noChangeArrowheads="1"/>
          </p:cNvSpPr>
          <p:nvPr>
            <p:ph idx="1"/>
          </p:nvPr>
        </p:nvSpPr>
        <p:spPr/>
        <p:txBody>
          <a:bodyPr/>
          <a:lstStyle/>
          <a:p>
            <a:pPr lvl="1" eaLnBrk="1" hangingPunct="1"/>
            <a:r>
              <a:rPr lang="en-US" altLang="en-US" dirty="0" smtClean="0"/>
              <a:t>Convert a character string to a number format using the </a:t>
            </a:r>
            <a:r>
              <a:rPr lang="en-US" altLang="en-US" dirty="0" smtClean="0">
                <a:latin typeface="Courier New" pitchFamily="49" charset="0"/>
              </a:rPr>
              <a:t>TO_NUMBER</a:t>
            </a:r>
            <a:r>
              <a:rPr lang="en-US" altLang="en-US" dirty="0" smtClean="0"/>
              <a:t> function:</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Convert a character string to a date format using the </a:t>
            </a:r>
            <a:r>
              <a:rPr lang="en-US" altLang="en-US" dirty="0" smtClean="0">
                <a:latin typeface="Courier New" pitchFamily="49" charset="0"/>
              </a:rPr>
              <a:t>TO_DATE</a:t>
            </a:r>
            <a:r>
              <a:rPr lang="en-US" altLang="en-US" dirty="0" smtClean="0"/>
              <a:t> function:</a:t>
            </a:r>
          </a:p>
          <a:p>
            <a:pPr lvl="1" eaLnBrk="1" hangingPunct="1"/>
            <a:endParaRPr lang="en-US" altLang="en-US" dirty="0" smtClean="0"/>
          </a:p>
          <a:p>
            <a:pPr lvl="1" eaLnBrk="1" hangingPunct="1"/>
            <a:endParaRPr lang="en-US" altLang="en-US" dirty="0" smtClean="0"/>
          </a:p>
        </p:txBody>
      </p:sp>
      <p:sp>
        <p:nvSpPr>
          <p:cNvPr id="6" name="Content Placeholder 2"/>
          <p:cNvSpPr txBox="1">
            <a:spLocks/>
          </p:cNvSpPr>
          <p:nvPr/>
        </p:nvSpPr>
        <p:spPr bwMode="gray">
          <a:xfrm>
            <a:off x="2208212" y="4495801"/>
            <a:ext cx="8064500" cy="57696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60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TO_DATE(</a:t>
            </a:r>
            <a:r>
              <a:rPr lang="en-US" altLang="en-US" b="1" i="1" dirty="0">
                <a:solidFill>
                  <a:schemeClr val="tx1">
                    <a:lumMod val="75000"/>
                  </a:schemeClr>
                </a:solidFill>
                <a:latin typeface="Courier New" panose="02070309020205020404" pitchFamily="49" charset="0"/>
                <a:cs typeface="Arial" panose="020B0604020202020204" pitchFamily="34" charset="0"/>
              </a:rPr>
              <a:t>char</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format_model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7" name="Content Placeholder 2"/>
          <p:cNvSpPr txBox="1">
            <a:spLocks/>
          </p:cNvSpPr>
          <p:nvPr/>
        </p:nvSpPr>
        <p:spPr bwMode="gray">
          <a:xfrm>
            <a:off x="2132012" y="2111218"/>
            <a:ext cx="8064500" cy="57696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60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TO_NUMBER(</a:t>
            </a:r>
            <a:r>
              <a:rPr lang="en-US" altLang="en-US" b="1" i="1" dirty="0">
                <a:solidFill>
                  <a:schemeClr val="tx1">
                    <a:lumMod val="75000"/>
                  </a:schemeClr>
                </a:solidFill>
                <a:latin typeface="Courier New" panose="02070309020205020404" pitchFamily="49" charset="0"/>
                <a:cs typeface="Arial" panose="020B0604020202020204" pitchFamily="34" charset="0"/>
              </a:rPr>
              <a:t>char</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format_model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2062162" y="2743201"/>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TO_CHAR(hire_date, 'DD-Mon-YYYY')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hire_date &lt; TO_DATE(</a:t>
            </a:r>
            <a:r>
              <a:rPr lang="en-US" altLang="en-US" b="1" dirty="0" smtClean="0">
                <a:solidFill>
                  <a:schemeClr val="tx1">
                    <a:lumMod val="75000"/>
                  </a:schemeClr>
                </a:solidFill>
                <a:latin typeface="Courier New" panose="02070309020205020404" pitchFamily="49" charset="0"/>
                <a:cs typeface="Arial" panose="020B0604020202020204" pitchFamily="34" charset="0"/>
              </a:rPr>
              <a:t>'01 Jan, 10','DD Mon,RR');</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41989" name="Rectangle 6"/>
          <p:cNvSpPr>
            <a:spLocks noGrp="1" noChangeArrowheads="1"/>
          </p:cNvSpPr>
          <p:nvPr>
            <p:ph type="title"/>
          </p:nvPr>
        </p:nvSpPr>
        <p:spPr/>
        <p:txBody>
          <a:bodyPr/>
          <a:lstStyle/>
          <a:p>
            <a:pPr eaLnBrk="1" hangingPunct="1"/>
            <a:r>
              <a:rPr lang="en-US" altLang="en-US" dirty="0" smtClean="0"/>
              <a:t>Using </a:t>
            </a:r>
            <a:r>
              <a:rPr lang="en-US" altLang="en-US" dirty="0" smtClean="0">
                <a:latin typeface="Courier New" pitchFamily="49" charset="0"/>
              </a:rPr>
              <a:t>TO_CHAR</a:t>
            </a:r>
            <a:r>
              <a:rPr lang="en-US" altLang="en-US" dirty="0" smtClean="0"/>
              <a:t> and </a:t>
            </a:r>
            <a:r>
              <a:rPr lang="en-US" altLang="en-US" dirty="0" smtClean="0">
                <a:latin typeface="Courier New" pitchFamily="49" charset="0"/>
              </a:rPr>
              <a:t>TO_DATE</a:t>
            </a:r>
            <a:r>
              <a:rPr lang="en-US" altLang="en-US" dirty="0" smtClean="0"/>
              <a:t> Functions with the </a:t>
            </a:r>
            <a:r>
              <a:rPr lang="en-US" altLang="en-US" dirty="0" smtClean="0">
                <a:latin typeface="Courier New" pitchFamily="49" charset="0"/>
              </a:rPr>
              <a:t>RR</a:t>
            </a:r>
            <a:r>
              <a:rPr lang="en-US" altLang="en-US" dirty="0" smtClean="0"/>
              <a:t> Date Format</a:t>
            </a:r>
          </a:p>
        </p:txBody>
      </p:sp>
      <p:sp>
        <p:nvSpPr>
          <p:cNvPr id="41990" name="Rectangle 7"/>
          <p:cNvSpPr>
            <a:spLocks noGrp="1" noChangeArrowheads="1"/>
          </p:cNvSpPr>
          <p:nvPr>
            <p:ph idx="1"/>
          </p:nvPr>
        </p:nvSpPr>
        <p:spPr>
          <a:xfrm>
            <a:off x="622138" y="1242485"/>
            <a:ext cx="10944549" cy="680521"/>
          </a:xfrm>
        </p:spPr>
        <p:txBody>
          <a:bodyPr/>
          <a:lstStyle/>
          <a:p>
            <a:pPr indent="0"/>
            <a:r>
              <a:rPr lang="en-US" altLang="en-US" dirty="0" smtClean="0">
                <a:latin typeface="Arial" charset="0"/>
              </a:rPr>
              <a:t>To find employees hired before 2010, use the </a:t>
            </a:r>
            <a:r>
              <a:rPr lang="en-US" altLang="en-US" dirty="0" smtClean="0">
                <a:latin typeface="Courier New" pitchFamily="49" charset="0"/>
              </a:rPr>
              <a:t>RR</a:t>
            </a:r>
            <a:r>
              <a:rPr lang="en-US" altLang="en-US" dirty="0" smtClean="0">
                <a:latin typeface="Arial" charset="0"/>
              </a:rPr>
              <a:t> date format, which produces the correct result if the command is run now or before the year 2049: </a:t>
            </a:r>
          </a:p>
        </p:txBody>
      </p:sp>
      <p:pic>
        <p:nvPicPr>
          <p:cNvPr id="70657" name="Picture 1"/>
          <p:cNvPicPr>
            <a:picLocks noChangeAspect="1" noChangeArrowheads="1"/>
          </p:cNvPicPr>
          <p:nvPr/>
        </p:nvPicPr>
        <p:blipFill>
          <a:blip r:embed="rId4" cstate="print"/>
          <a:srcRect/>
          <a:stretch>
            <a:fillRect/>
          </a:stretch>
        </p:blipFill>
        <p:spPr bwMode="auto">
          <a:xfrm>
            <a:off x="2062162" y="4038600"/>
            <a:ext cx="4181902" cy="762000"/>
          </a:xfrm>
          <a:prstGeom prst="rect">
            <a:avLst/>
          </a:prstGeom>
          <a:noFill/>
          <a:ln w="9525">
            <a:solidFill>
              <a:schemeClr val="tx1"/>
            </a:solid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altLang="en-US" dirty="0" smtClean="0"/>
              <a:t>Lesson Agenda</a:t>
            </a:r>
          </a:p>
        </p:txBody>
      </p:sp>
      <p:sp>
        <p:nvSpPr>
          <p:cNvPr id="44035"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Implicit and explicit data type conversion</a:t>
            </a:r>
          </a:p>
          <a:p>
            <a:pPr lvl="1" eaLnBrk="1" hangingPunct="1">
              <a:buClr>
                <a:srgbClr val="A6A6A6"/>
              </a:buClr>
            </a:pPr>
            <a:r>
              <a:rPr lang="en-US" altLang="en-US" dirty="0" smtClean="0">
                <a:solidFill>
                  <a:srgbClr val="A6A6A6"/>
                </a:solidFill>
                <a:latin typeface="Courier New" pitchFamily="49" charset="0"/>
              </a:rPr>
              <a:t>TO_CHAR</a:t>
            </a:r>
            <a:r>
              <a:rPr lang="en-US" altLang="en-US" dirty="0" smtClean="0">
                <a:solidFill>
                  <a:srgbClr val="A6A6A6"/>
                </a:solidFill>
              </a:rPr>
              <a:t>, </a:t>
            </a:r>
            <a:r>
              <a:rPr lang="en-US" altLang="en-US" dirty="0" smtClean="0">
                <a:solidFill>
                  <a:srgbClr val="A6A6A6"/>
                </a:solidFill>
                <a:latin typeface="Courier New" pitchFamily="49" charset="0"/>
              </a:rPr>
              <a:t>TO_DATE</a:t>
            </a:r>
            <a:r>
              <a:rPr lang="en-US" altLang="en-US" dirty="0" smtClean="0">
                <a:solidFill>
                  <a:srgbClr val="A6A6A6"/>
                </a:solidFill>
              </a:rPr>
              <a:t>, </a:t>
            </a:r>
            <a:r>
              <a:rPr lang="en-US" altLang="en-US" dirty="0" smtClean="0">
                <a:solidFill>
                  <a:srgbClr val="A6A6A6"/>
                </a:solidFill>
                <a:latin typeface="Courier New" pitchFamily="49" charset="0"/>
              </a:rPr>
              <a:t>TO_NUMBER</a:t>
            </a:r>
            <a:r>
              <a:rPr lang="en-US" altLang="en-US" dirty="0" smtClean="0">
                <a:solidFill>
                  <a:srgbClr val="A6A6A6"/>
                </a:solidFill>
              </a:rPr>
              <a:t> functions</a:t>
            </a:r>
          </a:p>
          <a:p>
            <a:pPr lvl="1" eaLnBrk="1" hangingPunct="1">
              <a:buClr>
                <a:schemeClr val="accent1"/>
              </a:buClr>
            </a:pPr>
            <a:r>
              <a:rPr lang="en-US" altLang="en-US" dirty="0" smtClean="0"/>
              <a:t>General functions:</a:t>
            </a:r>
          </a:p>
          <a:p>
            <a:pPr lvl="2" eaLnBrk="1" hangingPunct="1">
              <a:buClr>
                <a:schemeClr val="accent1"/>
              </a:buClr>
            </a:pPr>
            <a:r>
              <a:rPr lang="en-US" altLang="en-US" dirty="0" smtClean="0">
                <a:latin typeface="Courier New" pitchFamily="49" charset="0"/>
              </a:rPr>
              <a:t>NVL</a:t>
            </a:r>
          </a:p>
          <a:p>
            <a:pPr lvl="2" eaLnBrk="1" hangingPunct="1">
              <a:buClr>
                <a:schemeClr val="accent1"/>
              </a:buClr>
            </a:pPr>
            <a:r>
              <a:rPr lang="en-US" altLang="en-US" dirty="0" smtClean="0">
                <a:latin typeface="Courier New" pitchFamily="49" charset="0"/>
              </a:rPr>
              <a:t>NVL2</a:t>
            </a:r>
          </a:p>
          <a:p>
            <a:pPr lvl="2" eaLnBrk="1" hangingPunct="1">
              <a:buClr>
                <a:schemeClr val="accent1"/>
              </a:buClr>
            </a:pPr>
            <a:r>
              <a:rPr lang="en-US" altLang="en-US" dirty="0" smtClean="0">
                <a:latin typeface="Courier New" pitchFamily="49" charset="0"/>
              </a:rPr>
              <a:t>NULLIF</a:t>
            </a:r>
          </a:p>
          <a:p>
            <a:pPr lvl="2" eaLnBrk="1" hangingPunct="1">
              <a:buClr>
                <a:schemeClr val="accent1"/>
              </a:buClr>
            </a:pPr>
            <a:r>
              <a:rPr lang="en-US" altLang="en-US" dirty="0" smtClean="0">
                <a:latin typeface="Courier New" pitchFamily="49" charset="0"/>
              </a:rPr>
              <a:t>COALESCE</a:t>
            </a:r>
          </a:p>
          <a:p>
            <a:pPr lvl="1" eaLnBrk="1" hangingPunct="1">
              <a:buClr>
                <a:schemeClr val="folHlink"/>
              </a:buClr>
            </a:pPr>
            <a:r>
              <a:rPr lang="en-US" altLang="en-US" dirty="0" smtClean="0">
                <a:solidFill>
                  <a:schemeClr val="folHlink"/>
                </a:solidFill>
              </a:rPr>
              <a:t>Conditional expressions:</a:t>
            </a:r>
          </a:p>
          <a:p>
            <a:pPr lvl="2" eaLnBrk="1" hangingPunct="1">
              <a:buClr>
                <a:schemeClr val="folHlink"/>
              </a:buClr>
            </a:pPr>
            <a:r>
              <a:rPr lang="en-US" altLang="en-US" dirty="0" smtClean="0">
                <a:solidFill>
                  <a:schemeClr val="folHlink"/>
                </a:solidFill>
              </a:rPr>
              <a:t>CASE</a:t>
            </a:r>
          </a:p>
          <a:p>
            <a:pPr lvl="2" eaLnBrk="1" hangingPunct="1">
              <a:buClr>
                <a:schemeClr val="folHlink"/>
              </a:buClr>
            </a:pPr>
            <a:r>
              <a:rPr lang="en-US" altLang="en-US" dirty="0" smtClean="0">
                <a:solidFill>
                  <a:schemeClr val="folHlink"/>
                </a:solidFill>
              </a:rPr>
              <a:t>Searched CASE</a:t>
            </a:r>
          </a:p>
          <a:p>
            <a:pPr lvl="2" eaLnBrk="1" hangingPunct="1">
              <a:buClr>
                <a:schemeClr val="folHlink"/>
              </a:buClr>
            </a:pPr>
            <a:r>
              <a:rPr lang="en-US" altLang="en-US" dirty="0" smtClean="0">
                <a:solidFill>
                  <a:schemeClr val="folHlink"/>
                </a:solidFill>
              </a:rPr>
              <a:t>DECODE</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6"/>
          <p:cNvGrpSpPr>
            <a:grpSpLocks/>
          </p:cNvGrpSpPr>
          <p:nvPr/>
        </p:nvGrpSpPr>
        <p:grpSpPr bwMode="auto">
          <a:xfrm rot="5400000">
            <a:off x="3859032" y="-1961057"/>
            <a:ext cx="4470760" cy="11795760"/>
            <a:chOff x="4114801" y="171940"/>
            <a:chExt cx="4876801" cy="6234163"/>
          </a:xfrm>
        </p:grpSpPr>
        <p:sp>
          <p:nvSpPr>
            <p:cNvPr id="21" name="Rectangle 20"/>
            <p:cNvSpPr/>
            <p:nvPr/>
          </p:nvSpPr>
          <p:spPr bwMode="auto">
            <a:xfrm rot="5400000">
              <a:off x="5211753" y="2626254"/>
              <a:ext cx="2682897" cy="4876801"/>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sp>
          <p:nvSpPr>
            <p:cNvPr id="22" name="Rectangle 21"/>
            <p:cNvSpPr/>
            <p:nvPr/>
          </p:nvSpPr>
          <p:spPr bwMode="auto">
            <a:xfrm rot="5400000">
              <a:off x="5000614" y="-713874"/>
              <a:ext cx="3105175" cy="4876801"/>
            </a:xfrm>
            <a:prstGeom prst="rect">
              <a:avLst/>
            </a:prstGeom>
            <a:gradFill flip="none" rotWithShape="1">
              <a:gsLst>
                <a:gs pos="100000">
                  <a:srgbClr val="F6F8F8"/>
                </a:gs>
                <a:gs pos="0">
                  <a:schemeClr val="bg1"/>
                </a:gs>
              </a:gsLst>
              <a:lin ang="108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grpSp>
      <p:sp>
        <p:nvSpPr>
          <p:cNvPr id="46082" name="Rectangle 4"/>
          <p:cNvSpPr>
            <a:spLocks noGrp="1" noChangeArrowheads="1"/>
          </p:cNvSpPr>
          <p:nvPr>
            <p:ph type="title"/>
          </p:nvPr>
        </p:nvSpPr>
        <p:spPr/>
        <p:txBody>
          <a:bodyPr/>
          <a:lstStyle/>
          <a:p>
            <a:pPr eaLnBrk="1" hangingPunct="1"/>
            <a:r>
              <a:rPr lang="en-US" altLang="en-US" dirty="0" smtClean="0"/>
              <a:t>General Functions</a:t>
            </a:r>
          </a:p>
        </p:txBody>
      </p:sp>
      <p:sp>
        <p:nvSpPr>
          <p:cNvPr id="46083" name="Rectangle 5"/>
          <p:cNvSpPr>
            <a:spLocks noGrp="1" noChangeArrowheads="1"/>
          </p:cNvSpPr>
          <p:nvPr>
            <p:ph idx="1"/>
          </p:nvPr>
        </p:nvSpPr>
        <p:spPr>
          <a:xfrm>
            <a:off x="622138" y="1242485"/>
            <a:ext cx="10944549" cy="357356"/>
          </a:xfrm>
        </p:spPr>
        <p:txBody>
          <a:bodyPr/>
          <a:lstStyle/>
          <a:p>
            <a:pPr indent="0"/>
            <a:r>
              <a:rPr lang="en-US" altLang="en-US" dirty="0" smtClean="0">
                <a:latin typeface="Arial" charset="0"/>
              </a:rPr>
              <a:t>The following functions pertain to using nulls and can be used with any data type:</a:t>
            </a:r>
          </a:p>
        </p:txBody>
      </p:sp>
      <p:sp>
        <p:nvSpPr>
          <p:cNvPr id="5" name="Oval 4"/>
          <p:cNvSpPr/>
          <p:nvPr/>
        </p:nvSpPr>
        <p:spPr bwMode="auto">
          <a:xfrm>
            <a:off x="6064690" y="3679032"/>
            <a:ext cx="4267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6" name="TextBox 3"/>
          <p:cNvSpPr txBox="1">
            <a:spLocks noChangeArrowheads="1"/>
          </p:cNvSpPr>
          <p:nvPr/>
        </p:nvSpPr>
        <p:spPr bwMode="auto">
          <a:xfrm>
            <a:off x="6064690" y="3889267"/>
            <a:ext cx="4267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COALESCE (expr1, expr2,    		..., exprn</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sp>
        <p:nvSpPr>
          <p:cNvPr id="8" name="Oval 7"/>
          <p:cNvSpPr/>
          <p:nvPr/>
        </p:nvSpPr>
        <p:spPr bwMode="auto">
          <a:xfrm>
            <a:off x="2085534" y="3679032"/>
            <a:ext cx="3124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9" name="TextBox 4"/>
          <p:cNvSpPr txBox="1">
            <a:spLocks noChangeArrowheads="1"/>
          </p:cNvSpPr>
          <p:nvPr/>
        </p:nvSpPr>
        <p:spPr bwMode="auto">
          <a:xfrm>
            <a:off x="1856934" y="3889267"/>
            <a:ext cx="35814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NULLIF (expr1, expr2</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sp>
        <p:nvSpPr>
          <p:cNvPr id="11" name="Oval 10"/>
          <p:cNvSpPr/>
          <p:nvPr/>
        </p:nvSpPr>
        <p:spPr bwMode="auto">
          <a:xfrm>
            <a:off x="6064690" y="2112169"/>
            <a:ext cx="39624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12" name="TextBox 5"/>
          <p:cNvSpPr txBox="1">
            <a:spLocks noChangeArrowheads="1"/>
          </p:cNvSpPr>
          <p:nvPr/>
        </p:nvSpPr>
        <p:spPr bwMode="auto">
          <a:xfrm>
            <a:off x="5912290" y="2322404"/>
            <a:ext cx="4267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NVL2 (expr1, expr2, expr3</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sp>
        <p:nvSpPr>
          <p:cNvPr id="14" name="Oval 13"/>
          <p:cNvSpPr/>
          <p:nvPr/>
        </p:nvSpPr>
        <p:spPr bwMode="auto">
          <a:xfrm>
            <a:off x="2276034" y="2112169"/>
            <a:ext cx="2743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15" name="TextBox 6"/>
          <p:cNvSpPr txBox="1">
            <a:spLocks noChangeArrowheads="1"/>
          </p:cNvSpPr>
          <p:nvPr/>
        </p:nvSpPr>
        <p:spPr bwMode="auto">
          <a:xfrm>
            <a:off x="2085534" y="2322404"/>
            <a:ext cx="3124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NVL (expr1, expr2)</a:t>
            </a:r>
          </a:p>
        </p:txBody>
      </p:sp>
      <p:grpSp>
        <p:nvGrpSpPr>
          <p:cNvPr id="2" name="Group 1"/>
          <p:cNvGrpSpPr/>
          <p:nvPr/>
        </p:nvGrpSpPr>
        <p:grpSpPr>
          <a:xfrm>
            <a:off x="10333650" y="4504951"/>
            <a:ext cx="670641" cy="670641"/>
            <a:chOff x="10867769" y="2633415"/>
            <a:chExt cx="670641" cy="670641"/>
          </a:xfrm>
        </p:grpSpPr>
        <p:sp>
          <p:nvSpPr>
            <p:cNvPr id="25" name="Oval 24"/>
            <p:cNvSpPr/>
            <p:nvPr/>
          </p:nvSpPr>
          <p:spPr bwMode="auto">
            <a:xfrm>
              <a:off x="10867769" y="263341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8" name="TextBox 27"/>
            <p:cNvSpPr txBox="1"/>
            <p:nvPr/>
          </p:nvSpPr>
          <p:spPr>
            <a:xfrm>
              <a:off x="10971295" y="2707125"/>
              <a:ext cx="463588" cy="523220"/>
            </a:xfrm>
            <a:prstGeom prst="rect">
              <a:avLst/>
            </a:prstGeom>
            <a:noFill/>
            <a:effectLst/>
            <a:scene3d>
              <a:camera prst="orthographicFront"/>
              <a:lightRig rig="threePt" dir="t"/>
            </a:scene3d>
            <a:sp3d>
              <a:bevelT/>
            </a:sp3d>
          </p:spPr>
          <p:txBody>
            <a:bodyPr wrap="none" rtlCol="0">
              <a:spAutoFit/>
            </a:bodyPr>
            <a:lstStyle/>
            <a:p>
              <a:r>
                <a:rPr lang="en-US" sz="2800" dirty="0" smtClean="0">
                  <a:solidFill>
                    <a:schemeClr val="bg1"/>
                  </a:solidFill>
                  <a:latin typeface="Arial Black" panose="020B0A04020102020204" pitchFamily="34" charset="0"/>
                </a:rPr>
                <a:t>A</a:t>
              </a:r>
              <a:endParaRPr lang="en-US" dirty="0">
                <a:solidFill>
                  <a:schemeClr val="bg1"/>
                </a:solidFill>
                <a:latin typeface="Arial Black" panose="020B0A04020102020204" pitchFamily="34" charset="0"/>
              </a:endParaRPr>
            </a:p>
          </p:txBody>
        </p:sp>
      </p:grpSp>
      <p:grpSp>
        <p:nvGrpSpPr>
          <p:cNvPr id="4" name="Group 3"/>
          <p:cNvGrpSpPr/>
          <p:nvPr/>
        </p:nvGrpSpPr>
        <p:grpSpPr>
          <a:xfrm>
            <a:off x="10724728" y="2129347"/>
            <a:ext cx="670641" cy="670641"/>
            <a:chOff x="10497382" y="3273575"/>
            <a:chExt cx="670641" cy="670641"/>
          </a:xfrm>
        </p:grpSpPr>
        <p:sp>
          <p:nvSpPr>
            <p:cNvPr id="27" name="Oval 26"/>
            <p:cNvSpPr/>
            <p:nvPr/>
          </p:nvSpPr>
          <p:spPr bwMode="auto">
            <a:xfrm>
              <a:off x="10497382"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555737" y="3331930"/>
              <a:ext cx="553931" cy="553931"/>
            </a:xfrm>
            <a:prstGeom prst="rect">
              <a:avLst/>
            </a:prstGeom>
          </p:spPr>
        </p:pic>
      </p:grpSp>
      <p:grpSp>
        <p:nvGrpSpPr>
          <p:cNvPr id="40" name="Group 39"/>
          <p:cNvGrpSpPr/>
          <p:nvPr/>
        </p:nvGrpSpPr>
        <p:grpSpPr>
          <a:xfrm>
            <a:off x="11175947" y="3153659"/>
            <a:ext cx="670641" cy="670641"/>
            <a:chOff x="11236319" y="3273575"/>
            <a:chExt cx="670641" cy="670641"/>
          </a:xfrm>
        </p:grpSpPr>
        <p:sp>
          <p:nvSpPr>
            <p:cNvPr id="41" name="Oval 40"/>
            <p:cNvSpPr/>
            <p:nvPr/>
          </p:nvSpPr>
          <p:spPr bwMode="auto">
            <a:xfrm>
              <a:off x="11236319"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TextBox 41"/>
            <p:cNvSpPr txBox="1"/>
            <p:nvPr/>
          </p:nvSpPr>
          <p:spPr>
            <a:xfrm>
              <a:off x="11359882" y="3347285"/>
              <a:ext cx="423514" cy="523220"/>
            </a:xfrm>
            <a:prstGeom prst="rect">
              <a:avLst/>
            </a:prstGeom>
            <a:noFill/>
            <a:effectLst/>
            <a:scene3d>
              <a:camera prst="orthographicFront"/>
              <a:lightRig rig="threePt" dir="t"/>
            </a:scene3d>
            <a:sp3d>
              <a:bevelT/>
            </a:sp3d>
          </p:spPr>
          <p:txBody>
            <a:bodyPr wrap="none" rtlCol="0">
              <a:spAutoFit/>
            </a:bodyPr>
            <a:lstStyle/>
            <a:p>
              <a:r>
                <a:rPr lang="en-US" sz="2800" dirty="0" smtClean="0">
                  <a:solidFill>
                    <a:schemeClr val="bg1"/>
                  </a:solidFill>
                  <a:latin typeface="Arial Black" panose="020B0A04020102020204" pitchFamily="34" charset="0"/>
                </a:rPr>
                <a:t>1</a:t>
              </a:r>
              <a:endParaRPr lang="en-US" dirty="0">
                <a:solidFill>
                  <a:schemeClr val="bg1"/>
                </a:solidFill>
                <a:latin typeface="Arial Black" panose="020B0A04020102020204" pitchFamily="34" charset="0"/>
              </a:endParaRPr>
            </a:p>
          </p:txBody>
        </p:sp>
      </p:grpSp>
      <p:grpSp>
        <p:nvGrpSpPr>
          <p:cNvPr id="43" name="Group 42"/>
          <p:cNvGrpSpPr/>
          <p:nvPr/>
        </p:nvGrpSpPr>
        <p:grpSpPr>
          <a:xfrm>
            <a:off x="11202581" y="5219181"/>
            <a:ext cx="670641" cy="670641"/>
            <a:chOff x="10497382" y="3273575"/>
            <a:chExt cx="670641" cy="670641"/>
          </a:xfrm>
        </p:grpSpPr>
        <p:sp>
          <p:nvSpPr>
            <p:cNvPr id="44" name="Oval 43"/>
            <p:cNvSpPr/>
            <p:nvPr/>
          </p:nvSpPr>
          <p:spPr bwMode="auto">
            <a:xfrm>
              <a:off x="10497382"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45" name="Picture 4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555737" y="3331930"/>
              <a:ext cx="553931" cy="553931"/>
            </a:xfrm>
            <a:prstGeom prst="rect">
              <a:avLst/>
            </a:prstGeom>
          </p:spPr>
        </p:pic>
      </p:grpSp>
      <p:grpSp>
        <p:nvGrpSpPr>
          <p:cNvPr id="46" name="Group 45"/>
          <p:cNvGrpSpPr/>
          <p:nvPr/>
        </p:nvGrpSpPr>
        <p:grpSpPr>
          <a:xfrm>
            <a:off x="1521613" y="5245895"/>
            <a:ext cx="670641" cy="670641"/>
            <a:chOff x="11236319" y="3273575"/>
            <a:chExt cx="670641" cy="670641"/>
          </a:xfrm>
        </p:grpSpPr>
        <p:sp>
          <p:nvSpPr>
            <p:cNvPr id="47" name="Oval 46"/>
            <p:cNvSpPr/>
            <p:nvPr/>
          </p:nvSpPr>
          <p:spPr bwMode="auto">
            <a:xfrm>
              <a:off x="11236319"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TextBox 47"/>
            <p:cNvSpPr txBox="1"/>
            <p:nvPr/>
          </p:nvSpPr>
          <p:spPr>
            <a:xfrm>
              <a:off x="11359882" y="3347285"/>
              <a:ext cx="423514" cy="523220"/>
            </a:xfrm>
            <a:prstGeom prst="rect">
              <a:avLst/>
            </a:prstGeom>
            <a:noFill/>
            <a:effectLst/>
            <a:scene3d>
              <a:camera prst="orthographicFront"/>
              <a:lightRig rig="threePt" dir="t"/>
            </a:scene3d>
            <a:sp3d>
              <a:bevelT/>
            </a:sp3d>
          </p:spPr>
          <p:txBody>
            <a:bodyPr wrap="none" rtlCol="0">
              <a:spAutoFit/>
            </a:bodyPr>
            <a:lstStyle/>
            <a:p>
              <a:r>
                <a:rPr lang="en-US" sz="2800" dirty="0" smtClean="0">
                  <a:solidFill>
                    <a:schemeClr val="bg1"/>
                  </a:solidFill>
                  <a:latin typeface="Arial Black" panose="020B0A04020102020204" pitchFamily="34" charset="0"/>
                </a:rPr>
                <a:t>1</a:t>
              </a:r>
              <a:endParaRPr lang="en-US" dirty="0">
                <a:solidFill>
                  <a:schemeClr val="bg1"/>
                </a:solidFill>
                <a:latin typeface="Arial Black" panose="020B0A04020102020204" pitchFamily="34" charset="0"/>
              </a:endParaRPr>
            </a:p>
          </p:txBody>
        </p:sp>
      </p:grpSp>
      <p:grpSp>
        <p:nvGrpSpPr>
          <p:cNvPr id="52" name="Group 51"/>
          <p:cNvGrpSpPr/>
          <p:nvPr/>
        </p:nvGrpSpPr>
        <p:grpSpPr>
          <a:xfrm>
            <a:off x="456536" y="2125977"/>
            <a:ext cx="670641" cy="670641"/>
            <a:chOff x="10867769" y="2633415"/>
            <a:chExt cx="670641" cy="670641"/>
          </a:xfrm>
        </p:grpSpPr>
        <p:sp>
          <p:nvSpPr>
            <p:cNvPr id="53" name="Oval 52"/>
            <p:cNvSpPr/>
            <p:nvPr/>
          </p:nvSpPr>
          <p:spPr bwMode="auto">
            <a:xfrm>
              <a:off x="10867769" y="263341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4" name="TextBox 53"/>
            <p:cNvSpPr txBox="1"/>
            <p:nvPr/>
          </p:nvSpPr>
          <p:spPr>
            <a:xfrm>
              <a:off x="10971295" y="2707125"/>
              <a:ext cx="463588" cy="523220"/>
            </a:xfrm>
            <a:prstGeom prst="rect">
              <a:avLst/>
            </a:prstGeom>
            <a:noFill/>
            <a:effectLst/>
            <a:scene3d>
              <a:camera prst="orthographicFront"/>
              <a:lightRig rig="threePt" dir="t"/>
            </a:scene3d>
            <a:sp3d>
              <a:bevelT/>
            </a:sp3d>
          </p:spPr>
          <p:txBody>
            <a:bodyPr wrap="none" rtlCol="0">
              <a:spAutoFit/>
            </a:bodyPr>
            <a:lstStyle/>
            <a:p>
              <a:r>
                <a:rPr lang="en-US" sz="2800" dirty="0" smtClean="0">
                  <a:solidFill>
                    <a:schemeClr val="bg1"/>
                  </a:solidFill>
                  <a:latin typeface="Arial Black" panose="020B0A04020102020204" pitchFamily="34" charset="0"/>
                </a:rPr>
                <a:t>A</a:t>
              </a:r>
              <a:endParaRPr lang="en-US" dirty="0">
                <a:solidFill>
                  <a:schemeClr val="bg1"/>
                </a:solidFill>
                <a:latin typeface="Arial Black" panose="020B0A04020102020204" pitchFamily="34" charset="0"/>
              </a:endParaRPr>
            </a:p>
          </p:txBody>
        </p:sp>
      </p:grpSp>
      <p:grpSp>
        <p:nvGrpSpPr>
          <p:cNvPr id="55" name="Group 54"/>
          <p:cNvGrpSpPr/>
          <p:nvPr/>
        </p:nvGrpSpPr>
        <p:grpSpPr>
          <a:xfrm>
            <a:off x="1096656" y="3190577"/>
            <a:ext cx="670641" cy="670641"/>
            <a:chOff x="10497382" y="3273575"/>
            <a:chExt cx="670641" cy="670641"/>
          </a:xfrm>
        </p:grpSpPr>
        <p:sp>
          <p:nvSpPr>
            <p:cNvPr id="56" name="Oval 55"/>
            <p:cNvSpPr/>
            <p:nvPr/>
          </p:nvSpPr>
          <p:spPr bwMode="auto">
            <a:xfrm>
              <a:off x="10497382"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57" name="Picture 5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555737" y="3331930"/>
              <a:ext cx="553931" cy="553931"/>
            </a:xfrm>
            <a:prstGeom prst="rect">
              <a:avLst/>
            </a:prstGeom>
          </p:spPr>
        </p:pic>
      </p:grpSp>
      <p:grpSp>
        <p:nvGrpSpPr>
          <p:cNvPr id="10" name="Group 9"/>
          <p:cNvGrpSpPr/>
          <p:nvPr/>
        </p:nvGrpSpPr>
        <p:grpSpPr>
          <a:xfrm>
            <a:off x="353009" y="4410511"/>
            <a:ext cx="670641" cy="670641"/>
            <a:chOff x="1767348" y="4721115"/>
            <a:chExt cx="670641" cy="670641"/>
          </a:xfrm>
        </p:grpSpPr>
        <p:sp>
          <p:nvSpPr>
            <p:cNvPr id="26" name="Oval 25"/>
            <p:cNvSpPr/>
            <p:nvPr/>
          </p:nvSpPr>
          <p:spPr bwMode="auto">
            <a:xfrm>
              <a:off x="1767348" y="472111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 name="&quot;No&quot; Symbol 6"/>
            <p:cNvSpPr/>
            <p:nvPr/>
          </p:nvSpPr>
          <p:spPr bwMode="auto">
            <a:xfrm>
              <a:off x="1890189" y="4843956"/>
              <a:ext cx="424958" cy="424958"/>
            </a:xfrm>
            <a:prstGeom prst="noSmoking">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bwMode="auto">
          <a:xfrm rot="10800000">
            <a:off x="186897" y="4439569"/>
            <a:ext cx="2086225" cy="1142862"/>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10" name="Rectangle 9"/>
          <p:cNvSpPr/>
          <p:nvPr/>
        </p:nvSpPr>
        <p:spPr bwMode="auto">
          <a:xfrm rot="10800000">
            <a:off x="5942011" y="3874840"/>
            <a:ext cx="6050281" cy="227232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48130" name="Rectangle 4"/>
          <p:cNvSpPr>
            <a:spLocks noGrp="1" noChangeArrowheads="1"/>
          </p:cNvSpPr>
          <p:nvPr>
            <p:ph type="title"/>
          </p:nvPr>
        </p:nvSpPr>
        <p:spPr/>
        <p:txBody>
          <a:bodyPr/>
          <a:lstStyle/>
          <a:p>
            <a:pPr eaLnBrk="1" hangingPunct="1"/>
            <a:r>
              <a:rPr lang="en-US" altLang="en-US" dirty="0" smtClean="0">
                <a:latin typeface="Courier New" pitchFamily="49" charset="0"/>
              </a:rPr>
              <a:t>NVL</a:t>
            </a:r>
            <a:r>
              <a:rPr lang="en-US" altLang="en-US" dirty="0" smtClean="0"/>
              <a:t> Function</a:t>
            </a:r>
          </a:p>
        </p:txBody>
      </p:sp>
      <p:sp>
        <p:nvSpPr>
          <p:cNvPr id="48131" name="Rectangle 5"/>
          <p:cNvSpPr>
            <a:spLocks noGrp="1" noChangeArrowheads="1"/>
          </p:cNvSpPr>
          <p:nvPr>
            <p:ph idx="1"/>
          </p:nvPr>
        </p:nvSpPr>
        <p:spPr/>
        <p:txBody>
          <a:bodyPr/>
          <a:lstStyle/>
          <a:p>
            <a:pPr indent="0"/>
            <a:r>
              <a:rPr lang="en-US" altLang="en-US" dirty="0" smtClean="0">
                <a:latin typeface="Arial" charset="0"/>
              </a:rPr>
              <a:t>Converts a null value to an actual value:</a:t>
            </a:r>
          </a:p>
          <a:p>
            <a:pPr lvl="1" eaLnBrk="1" hangingPunct="1"/>
            <a:r>
              <a:rPr lang="en-US" altLang="en-US" dirty="0" smtClean="0"/>
              <a:t>Data types that can be used are date, character, and number.</a:t>
            </a:r>
          </a:p>
          <a:p>
            <a:pPr lvl="1" eaLnBrk="1" hangingPunct="1"/>
            <a:r>
              <a:rPr lang="en-US" altLang="en-US" dirty="0" smtClean="0"/>
              <a:t>Data types must match.</a:t>
            </a:r>
          </a:p>
          <a:p>
            <a:pPr lvl="1" eaLnBrk="1" hangingPunct="1"/>
            <a:r>
              <a:rPr lang="en-US" altLang="en-US" dirty="0" smtClean="0"/>
              <a:t>Examples:</a:t>
            </a:r>
          </a:p>
          <a:p>
            <a:pPr lvl="2" eaLnBrk="1" hangingPunct="1"/>
            <a:r>
              <a:rPr lang="en-US" altLang="en-US" dirty="0" smtClean="0">
                <a:latin typeface="Courier New" pitchFamily="49" charset="0"/>
              </a:rPr>
              <a:t>NVL(commission_pct,0)</a:t>
            </a:r>
          </a:p>
          <a:p>
            <a:pPr lvl="2" eaLnBrk="1" hangingPunct="1"/>
            <a:r>
              <a:rPr lang="en-US" altLang="en-US" dirty="0" smtClean="0">
                <a:latin typeface="Courier New" pitchFamily="49" charset="0"/>
              </a:rPr>
              <a:t>NVL(hire_date,'01-JAN-97')</a:t>
            </a:r>
          </a:p>
          <a:p>
            <a:pPr lvl="2" eaLnBrk="1" hangingPunct="1"/>
            <a:r>
              <a:rPr lang="en-US" altLang="en-US" dirty="0" smtClean="0">
                <a:latin typeface="Courier New" pitchFamily="49" charset="0"/>
              </a:rPr>
              <a:t>NVL(job_id,'No Job Yet')</a:t>
            </a:r>
          </a:p>
        </p:txBody>
      </p:sp>
      <p:grpSp>
        <p:nvGrpSpPr>
          <p:cNvPr id="5" name="Group 4"/>
          <p:cNvGrpSpPr/>
          <p:nvPr/>
        </p:nvGrpSpPr>
        <p:grpSpPr>
          <a:xfrm>
            <a:off x="1128171" y="4477600"/>
            <a:ext cx="3124200" cy="1066800"/>
            <a:chOff x="3009900" y="895350"/>
            <a:chExt cx="3124200" cy="1066800"/>
          </a:xfrm>
        </p:grpSpPr>
        <p:sp>
          <p:nvSpPr>
            <p:cNvPr id="6" name="Oval 5"/>
            <p:cNvSpPr/>
            <p:nvPr/>
          </p:nvSpPr>
          <p:spPr bwMode="auto">
            <a:xfrm>
              <a:off x="3200400" y="895350"/>
              <a:ext cx="2743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7" name="TextBox 6"/>
            <p:cNvSpPr txBox="1">
              <a:spLocks noChangeArrowheads="1"/>
            </p:cNvSpPr>
            <p:nvPr/>
          </p:nvSpPr>
          <p:spPr bwMode="auto">
            <a:xfrm>
              <a:off x="3009900" y="1105585"/>
              <a:ext cx="3124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NVL (expr1, expr2)</a:t>
              </a:r>
            </a:p>
          </p:txBody>
        </p:sp>
      </p:grpSp>
      <p:grpSp>
        <p:nvGrpSpPr>
          <p:cNvPr id="15" name="Group 14"/>
          <p:cNvGrpSpPr/>
          <p:nvPr/>
        </p:nvGrpSpPr>
        <p:grpSpPr>
          <a:xfrm>
            <a:off x="8369694" y="4343400"/>
            <a:ext cx="3196993" cy="1163605"/>
            <a:chOff x="8369694" y="4404928"/>
            <a:chExt cx="3196993" cy="1163605"/>
          </a:xfrm>
        </p:grpSpPr>
        <p:sp>
          <p:nvSpPr>
            <p:cNvPr id="48" name="Snip Diagonal Corner Rectangle 47"/>
            <p:cNvSpPr/>
            <p:nvPr/>
          </p:nvSpPr>
          <p:spPr bwMode="auto">
            <a:xfrm>
              <a:off x="9522383" y="4623727"/>
              <a:ext cx="2044304" cy="944806"/>
            </a:xfrm>
            <a:prstGeom prst="snip2DiagRect">
              <a:avLst/>
            </a:prstGeom>
            <a:solidFill>
              <a:schemeClr val="bg1"/>
            </a:solidFill>
            <a:ln w="57150" cap="flat" cmpd="sng" algn="ctr">
              <a:solidFill>
                <a:srgbClr val="ABDB77"/>
              </a:solidFill>
              <a:prstDash val="solid"/>
              <a:round/>
              <a:headEnd type="none" w="sm" len="sm"/>
              <a:tailEnd type="none" w="sm" len="sm"/>
            </a:ln>
            <a:effectLst>
              <a:glow rad="101600">
                <a:schemeClr val="bg1"/>
              </a:glo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 name="Oval 23"/>
            <p:cNvSpPr/>
            <p:nvPr/>
          </p:nvSpPr>
          <p:spPr bwMode="auto">
            <a:xfrm>
              <a:off x="8369694" y="4642306"/>
              <a:ext cx="907649" cy="907649"/>
            </a:xfrm>
            <a:prstGeom prst="ellipse">
              <a:avLst/>
            </a:prstGeom>
            <a:gradFill>
              <a:gsLst>
                <a:gs pos="0">
                  <a:srgbClr val="5ACF4B"/>
                </a:gs>
                <a:gs pos="100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quot;No&quot; Symbol 24"/>
            <p:cNvSpPr/>
            <p:nvPr/>
          </p:nvSpPr>
          <p:spPr bwMode="auto">
            <a:xfrm>
              <a:off x="8538552" y="4811164"/>
              <a:ext cx="569932" cy="569932"/>
            </a:xfrm>
            <a:prstGeom prst="noSmoking">
              <a:avLst>
                <a:gd name="adj" fmla="val 15522"/>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0" name="Picture 4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14781747">
              <a:off x="9092735" y="4293150"/>
              <a:ext cx="393786" cy="617342"/>
            </a:xfrm>
            <a:prstGeom prst="rect">
              <a:avLst/>
            </a:prstGeom>
          </p:spPr>
        </p:pic>
        <p:grpSp>
          <p:nvGrpSpPr>
            <p:cNvPr id="14" name="Group 13"/>
            <p:cNvGrpSpPr/>
            <p:nvPr/>
          </p:nvGrpSpPr>
          <p:grpSpPr>
            <a:xfrm>
              <a:off x="9581245" y="4757802"/>
              <a:ext cx="1926581" cy="676656"/>
              <a:chOff x="9604905" y="4757802"/>
              <a:chExt cx="1926581" cy="676656"/>
            </a:xfrm>
          </p:grpSpPr>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229867" y="4757802"/>
                <a:ext cx="676656" cy="676656"/>
              </a:xfrm>
              <a:prstGeom prst="rect">
                <a:avLst/>
              </a:prstGeom>
            </p:spPr>
          </p:pic>
          <p:grpSp>
            <p:nvGrpSpPr>
              <p:cNvPr id="13" name="Group 12"/>
              <p:cNvGrpSpPr/>
              <p:nvPr/>
            </p:nvGrpSpPr>
            <p:grpSpPr>
              <a:xfrm>
                <a:off x="9604905" y="4757802"/>
                <a:ext cx="1926581" cy="676656"/>
                <a:chOff x="9604905" y="4757802"/>
                <a:chExt cx="1926581" cy="676656"/>
              </a:xfrm>
            </p:grpSpPr>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604905" y="4757802"/>
                  <a:ext cx="676656" cy="67665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0856476" y="4758625"/>
                  <a:ext cx="675010" cy="675010"/>
                </a:xfrm>
                <a:prstGeom prst="rect">
                  <a:avLst/>
                </a:prstGeom>
              </p:spPr>
            </p:pic>
          </p:grpSp>
        </p:grpSp>
      </p:gr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NVL</a:t>
            </a:r>
            <a:r>
              <a:rPr lang="en-US" altLang="en-US" dirty="0" smtClean="0"/>
              <a:t> Function</a:t>
            </a:r>
          </a:p>
        </p:txBody>
      </p:sp>
      <p:grpSp>
        <p:nvGrpSpPr>
          <p:cNvPr id="2" name="Group 1"/>
          <p:cNvGrpSpPr/>
          <p:nvPr/>
        </p:nvGrpSpPr>
        <p:grpSpPr>
          <a:xfrm>
            <a:off x="2062162" y="1312773"/>
            <a:ext cx="8064500" cy="4232454"/>
            <a:chOff x="2062162" y="1512711"/>
            <a:chExt cx="8064500" cy="4232454"/>
          </a:xfrm>
        </p:grpSpPr>
        <p:sp>
          <p:nvSpPr>
            <p:cNvPr id="16" name="Content Placeholder 2"/>
            <p:cNvSpPr txBox="1">
              <a:spLocks/>
            </p:cNvSpPr>
            <p:nvPr/>
          </p:nvSpPr>
          <p:spPr bwMode="gray">
            <a:xfrm>
              <a:off x="2062162" y="1512711"/>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salary, NVL(commission_pct, 0),</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(salary*12) + (salary*12*NVL(commission_pct, 0)) AN_SAL</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50182" name="Rectangle 5"/>
            <p:cNvSpPr>
              <a:spLocks noChangeArrowheads="1"/>
            </p:cNvSpPr>
            <p:nvPr/>
          </p:nvSpPr>
          <p:spPr bwMode="gray">
            <a:xfrm>
              <a:off x="5313362" y="1601788"/>
              <a:ext cx="2857500"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0183" name="Text Box 6"/>
            <p:cNvSpPr txBox="1">
              <a:spLocks noChangeArrowheads="1"/>
            </p:cNvSpPr>
            <p:nvPr/>
          </p:nvSpPr>
          <p:spPr bwMode="auto">
            <a:xfrm>
              <a:off x="2246313" y="50292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0184" name="Rectangle 9"/>
            <p:cNvSpPr>
              <a:spLocks noChangeArrowheads="1"/>
            </p:cNvSpPr>
            <p:nvPr/>
          </p:nvSpPr>
          <p:spPr bwMode="gray">
            <a:xfrm>
              <a:off x="2513013" y="1862138"/>
              <a:ext cx="6926263" cy="27781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0185" name="Line 12"/>
            <p:cNvSpPr>
              <a:spLocks noChangeShapeType="1"/>
            </p:cNvSpPr>
            <p:nvPr/>
          </p:nvSpPr>
          <p:spPr bwMode="gray">
            <a:xfrm rot="10798585">
              <a:off x="6704012" y="5072063"/>
              <a:ext cx="0" cy="304800"/>
            </a:xfrm>
            <a:prstGeom prst="line">
              <a:avLst/>
            </a:prstGeom>
            <a:noFill/>
            <a:ln w="28575">
              <a:solidFill>
                <a:srgbClr val="FF3300"/>
              </a:solidFill>
              <a:round/>
              <a:headEnd type="none" w="lg" len="lg"/>
              <a:tailEnd type="triangle" w="lg" len="lg"/>
            </a:ln>
          </p:spPr>
          <p:txBody>
            <a:bodyPr/>
            <a:lstStyle/>
            <a:p>
              <a:endParaRPr lang="en-US" dirty="0"/>
            </a:p>
          </p:txBody>
        </p:sp>
        <p:sp>
          <p:nvSpPr>
            <p:cNvPr id="50186" name="Line 15"/>
            <p:cNvSpPr>
              <a:spLocks noChangeShapeType="1"/>
            </p:cNvSpPr>
            <p:nvPr/>
          </p:nvSpPr>
          <p:spPr bwMode="gray">
            <a:xfrm>
              <a:off x="8162925" y="1731963"/>
              <a:ext cx="292100" cy="0"/>
            </a:xfrm>
            <a:prstGeom prst="line">
              <a:avLst/>
            </a:prstGeom>
            <a:noFill/>
            <a:ln w="28575">
              <a:solidFill>
                <a:srgbClr val="FF3300"/>
              </a:solidFill>
              <a:round/>
              <a:headEnd type="triangle" w="lg" len="lg"/>
              <a:tailEnd type="none" w="lg" len="lg"/>
            </a:ln>
          </p:spPr>
          <p:txBody>
            <a:bodyPr/>
            <a:lstStyle/>
            <a:p>
              <a:endParaRPr lang="en-US" dirty="0"/>
            </a:p>
          </p:txBody>
        </p:sp>
        <p:sp>
          <p:nvSpPr>
            <p:cNvPr id="50187" name="Line 21"/>
            <p:cNvSpPr>
              <a:spLocks noChangeShapeType="1"/>
            </p:cNvSpPr>
            <p:nvPr/>
          </p:nvSpPr>
          <p:spPr bwMode="gray">
            <a:xfrm>
              <a:off x="9424987" y="1997075"/>
              <a:ext cx="292100" cy="0"/>
            </a:xfrm>
            <a:prstGeom prst="line">
              <a:avLst/>
            </a:prstGeom>
            <a:noFill/>
            <a:ln w="28575">
              <a:solidFill>
                <a:srgbClr val="FF3300"/>
              </a:solidFill>
              <a:round/>
              <a:headEnd type="triangle" w="lg" len="lg"/>
              <a:tailEnd type="none" w="lg" len="lg"/>
            </a:ln>
          </p:spPr>
          <p:txBody>
            <a:bodyPr/>
            <a:lstStyle/>
            <a:p>
              <a:endParaRPr lang="en-US" dirty="0"/>
            </a:p>
          </p:txBody>
        </p:sp>
        <p:pic>
          <p:nvPicPr>
            <p:cNvPr id="50188" name="Picture 16"/>
            <p:cNvPicPr>
              <a:picLocks noChangeAspect="1" noChangeArrowheads="1"/>
            </p:cNvPicPr>
            <p:nvPr/>
          </p:nvPicPr>
          <p:blipFill>
            <a:blip r:embed="rId4" cstate="print"/>
            <a:srcRect/>
            <a:stretch>
              <a:fillRect/>
            </a:stretch>
          </p:blipFill>
          <p:spPr bwMode="auto">
            <a:xfrm>
              <a:off x="2208212" y="2667001"/>
              <a:ext cx="4598988" cy="2378075"/>
            </a:xfrm>
            <a:prstGeom prst="rect">
              <a:avLst/>
            </a:prstGeom>
            <a:noFill/>
            <a:ln w="12700">
              <a:solidFill>
                <a:schemeClr val="tx1"/>
              </a:solidFill>
              <a:miter lim="800000"/>
              <a:headEnd type="none" w="sm" len="sm"/>
              <a:tailEnd type="none" w="sm" len="sm"/>
            </a:ln>
          </p:spPr>
        </p:pic>
        <p:sp>
          <p:nvSpPr>
            <p:cNvPr id="50189" name="Line 12"/>
            <p:cNvSpPr>
              <a:spLocks noChangeShapeType="1"/>
            </p:cNvSpPr>
            <p:nvPr/>
          </p:nvSpPr>
          <p:spPr bwMode="gray">
            <a:xfrm rot="10798585">
              <a:off x="5618162" y="5072063"/>
              <a:ext cx="0" cy="304800"/>
            </a:xfrm>
            <a:prstGeom prst="line">
              <a:avLst/>
            </a:prstGeom>
            <a:noFill/>
            <a:ln w="28575">
              <a:solidFill>
                <a:srgbClr val="FF3300"/>
              </a:solidFill>
              <a:round/>
              <a:headEnd type="none" w="lg" len="lg"/>
              <a:tailEnd type="triangle" w="lg" len="lg"/>
            </a:ln>
          </p:spPr>
          <p:txBody>
            <a:bodyPr/>
            <a:lstStyle/>
            <a:p>
              <a:endParaRPr lang="en-US" dirty="0"/>
            </a:p>
          </p:txBody>
        </p:sp>
        <p:sp>
          <p:nvSpPr>
            <p:cNvPr id="17" name="Oval 15"/>
            <p:cNvSpPr>
              <a:spLocks noChangeArrowheads="1"/>
            </p:cNvSpPr>
            <p:nvPr/>
          </p:nvSpPr>
          <p:spPr bwMode="blackWhite">
            <a:xfrm>
              <a:off x="8460774" y="1521004"/>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8" name="Oval 16"/>
            <p:cNvSpPr>
              <a:spLocks noChangeArrowheads="1"/>
            </p:cNvSpPr>
            <p:nvPr/>
          </p:nvSpPr>
          <p:spPr bwMode="blackWhite">
            <a:xfrm>
              <a:off x="9705543" y="1818394"/>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19" name="Oval 15"/>
            <p:cNvSpPr>
              <a:spLocks noChangeArrowheads="1"/>
            </p:cNvSpPr>
            <p:nvPr/>
          </p:nvSpPr>
          <p:spPr bwMode="blackWhite">
            <a:xfrm>
              <a:off x="5449039" y="5403852"/>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0" name="Oval 16"/>
            <p:cNvSpPr>
              <a:spLocks noChangeArrowheads="1"/>
            </p:cNvSpPr>
            <p:nvPr/>
          </p:nvSpPr>
          <p:spPr bwMode="blackWhite">
            <a:xfrm>
              <a:off x="6533302" y="5399969"/>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gr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rot="10800000" flipH="1">
            <a:off x="5256212" y="784961"/>
            <a:ext cx="6738481" cy="1142862"/>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15" name="Content Placeholder 2"/>
          <p:cNvSpPr txBox="1">
            <a:spLocks/>
          </p:cNvSpPr>
          <p:nvPr/>
        </p:nvSpPr>
        <p:spPr bwMode="gray">
          <a:xfrm>
            <a:off x="2062162" y="2133600"/>
            <a:ext cx="80645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salary, commission_pct,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NVL2(commission_pct,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'SAL+COMM', 'SAL') income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WHERE department_id IN (50, 80);</a:t>
            </a:r>
          </a:p>
        </p:txBody>
      </p:sp>
      <p:sp>
        <p:nvSpPr>
          <p:cNvPr id="52229" name="Rectangle 5"/>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NVL2</a:t>
            </a:r>
            <a:r>
              <a:rPr lang="en-US" altLang="en-US" dirty="0" smtClean="0"/>
              <a:t> Function</a:t>
            </a:r>
          </a:p>
        </p:txBody>
      </p:sp>
      <p:sp>
        <p:nvSpPr>
          <p:cNvPr id="52230" name="Rectangle 6"/>
          <p:cNvSpPr>
            <a:spLocks noChangeArrowheads="1"/>
          </p:cNvSpPr>
          <p:nvPr/>
        </p:nvSpPr>
        <p:spPr bwMode="gray">
          <a:xfrm>
            <a:off x="5500687" y="2300464"/>
            <a:ext cx="1797050" cy="2063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2231" name="Line 8"/>
          <p:cNvSpPr>
            <a:spLocks noChangeShapeType="1"/>
          </p:cNvSpPr>
          <p:nvPr/>
        </p:nvSpPr>
        <p:spPr bwMode="gray">
          <a:xfrm rot="10798585" flipH="1">
            <a:off x="5561012" y="5516738"/>
            <a:ext cx="1588" cy="444500"/>
          </a:xfrm>
          <a:prstGeom prst="line">
            <a:avLst/>
          </a:prstGeom>
          <a:noFill/>
          <a:ln w="28575">
            <a:solidFill>
              <a:srgbClr val="FF0000"/>
            </a:solidFill>
            <a:round/>
            <a:headEnd/>
            <a:tailEnd type="triangle" w="lg" len="lg"/>
          </a:ln>
        </p:spPr>
        <p:txBody>
          <a:bodyPr/>
          <a:lstStyle/>
          <a:p>
            <a:endParaRPr lang="en-US" dirty="0"/>
          </a:p>
        </p:txBody>
      </p:sp>
      <p:sp>
        <p:nvSpPr>
          <p:cNvPr id="52232" name="Line 9"/>
          <p:cNvSpPr>
            <a:spLocks noChangeShapeType="1"/>
          </p:cNvSpPr>
          <p:nvPr/>
        </p:nvSpPr>
        <p:spPr bwMode="gray">
          <a:xfrm rot="10798585" flipH="1">
            <a:off x="6475412" y="5516738"/>
            <a:ext cx="1588" cy="522288"/>
          </a:xfrm>
          <a:prstGeom prst="line">
            <a:avLst/>
          </a:prstGeom>
          <a:noFill/>
          <a:ln w="28575">
            <a:solidFill>
              <a:srgbClr val="FF0000"/>
            </a:solidFill>
            <a:round/>
            <a:headEnd/>
            <a:tailEnd type="triangle" w="lg" len="lg"/>
          </a:ln>
        </p:spPr>
        <p:txBody>
          <a:bodyPr/>
          <a:lstStyle/>
          <a:p>
            <a:endParaRPr lang="en-US" dirty="0"/>
          </a:p>
        </p:txBody>
      </p:sp>
      <p:sp>
        <p:nvSpPr>
          <p:cNvPr id="52233" name="Rectangle 11"/>
          <p:cNvSpPr>
            <a:spLocks noChangeArrowheads="1"/>
          </p:cNvSpPr>
          <p:nvPr/>
        </p:nvSpPr>
        <p:spPr bwMode="gray">
          <a:xfrm>
            <a:off x="2960687" y="2506838"/>
            <a:ext cx="3898900" cy="5016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2234" name="Line 12"/>
          <p:cNvSpPr>
            <a:spLocks noChangeShapeType="1"/>
          </p:cNvSpPr>
          <p:nvPr/>
        </p:nvSpPr>
        <p:spPr bwMode="gray">
          <a:xfrm>
            <a:off x="7285037" y="2389363"/>
            <a:ext cx="622300" cy="0"/>
          </a:xfrm>
          <a:prstGeom prst="line">
            <a:avLst/>
          </a:prstGeom>
          <a:noFill/>
          <a:ln w="28575">
            <a:solidFill>
              <a:srgbClr val="FF3300"/>
            </a:solidFill>
            <a:round/>
            <a:headEnd type="triangle" w="lg" len="lg"/>
            <a:tailEnd type="none" w="lg" len="lg"/>
          </a:ln>
        </p:spPr>
        <p:txBody>
          <a:bodyPr/>
          <a:lstStyle/>
          <a:p>
            <a:endParaRPr lang="en-US" dirty="0"/>
          </a:p>
        </p:txBody>
      </p:sp>
      <p:sp>
        <p:nvSpPr>
          <p:cNvPr id="52235" name="Line 13"/>
          <p:cNvSpPr>
            <a:spLocks noChangeShapeType="1"/>
          </p:cNvSpPr>
          <p:nvPr/>
        </p:nvSpPr>
        <p:spPr bwMode="gray">
          <a:xfrm>
            <a:off x="6943726" y="2776713"/>
            <a:ext cx="663575" cy="0"/>
          </a:xfrm>
          <a:prstGeom prst="line">
            <a:avLst/>
          </a:prstGeom>
          <a:noFill/>
          <a:ln w="28575">
            <a:solidFill>
              <a:srgbClr val="FF3300"/>
            </a:solidFill>
            <a:round/>
            <a:headEnd type="triangle" w="lg" len="lg"/>
            <a:tailEnd type="none" w="lg" len="lg"/>
          </a:ln>
        </p:spPr>
        <p:txBody>
          <a:bodyPr/>
          <a:lstStyle/>
          <a:p>
            <a:endParaRPr lang="en-US" dirty="0"/>
          </a:p>
        </p:txBody>
      </p:sp>
      <p:pic>
        <p:nvPicPr>
          <p:cNvPr id="52236" name="Picture 15"/>
          <p:cNvPicPr>
            <a:picLocks noChangeAspect="1" noChangeArrowheads="1"/>
          </p:cNvPicPr>
          <p:nvPr/>
        </p:nvPicPr>
        <p:blipFill>
          <a:blip r:embed="rId4" cstate="print"/>
          <a:srcRect/>
          <a:stretch>
            <a:fillRect/>
          </a:stretch>
        </p:blipFill>
        <p:spPr bwMode="auto">
          <a:xfrm>
            <a:off x="2436812" y="3491088"/>
            <a:ext cx="4408488" cy="2000250"/>
          </a:xfrm>
          <a:prstGeom prst="rect">
            <a:avLst/>
          </a:prstGeom>
          <a:noFill/>
          <a:ln w="12700">
            <a:solidFill>
              <a:schemeClr val="tx1"/>
            </a:solidFill>
            <a:miter lim="800000"/>
            <a:headEnd type="none" w="sm" len="sm"/>
            <a:tailEnd type="none" w="sm" len="sm"/>
          </a:ln>
        </p:spPr>
      </p:pic>
      <p:sp>
        <p:nvSpPr>
          <p:cNvPr id="16" name="Oval 15"/>
          <p:cNvSpPr>
            <a:spLocks noChangeArrowheads="1"/>
          </p:cNvSpPr>
          <p:nvPr/>
        </p:nvSpPr>
        <p:spPr bwMode="blackWhite">
          <a:xfrm>
            <a:off x="7908041" y="2232994"/>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7" name="Oval 16"/>
          <p:cNvSpPr>
            <a:spLocks noChangeArrowheads="1"/>
          </p:cNvSpPr>
          <p:nvPr/>
        </p:nvSpPr>
        <p:spPr bwMode="blackWhite">
          <a:xfrm>
            <a:off x="7619518" y="2606057"/>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18" name="Oval 15"/>
          <p:cNvSpPr>
            <a:spLocks noChangeArrowheads="1"/>
          </p:cNvSpPr>
          <p:nvPr/>
        </p:nvSpPr>
        <p:spPr bwMode="blackWhite">
          <a:xfrm>
            <a:off x="5391860" y="5961240"/>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9" name="Oval 16"/>
          <p:cNvSpPr>
            <a:spLocks noChangeArrowheads="1"/>
          </p:cNvSpPr>
          <p:nvPr/>
        </p:nvSpPr>
        <p:spPr bwMode="blackWhite">
          <a:xfrm>
            <a:off x="6304657" y="596124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grpSp>
        <p:nvGrpSpPr>
          <p:cNvPr id="20" name="Group 2"/>
          <p:cNvGrpSpPr>
            <a:grpSpLocks/>
          </p:cNvGrpSpPr>
          <p:nvPr/>
        </p:nvGrpSpPr>
        <p:grpSpPr bwMode="auto">
          <a:xfrm>
            <a:off x="3960812" y="822992"/>
            <a:ext cx="4267200" cy="1066800"/>
            <a:chOff x="4038600" y="1681659"/>
            <a:chExt cx="4267200" cy="1066800"/>
          </a:xfrm>
        </p:grpSpPr>
        <p:sp>
          <p:nvSpPr>
            <p:cNvPr id="21" name="Oval 20"/>
            <p:cNvSpPr/>
            <p:nvPr/>
          </p:nvSpPr>
          <p:spPr bwMode="auto">
            <a:xfrm>
              <a:off x="4191000" y="1681659"/>
              <a:ext cx="39624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22" name="TextBox 5"/>
            <p:cNvSpPr txBox="1">
              <a:spLocks noChangeArrowheads="1"/>
            </p:cNvSpPr>
            <p:nvPr/>
          </p:nvSpPr>
          <p:spPr bwMode="auto">
            <a:xfrm>
              <a:off x="4038600" y="1891894"/>
              <a:ext cx="4267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NVL2 (expr1, expr2, expr3</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gr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rot="10800000" flipH="1">
            <a:off x="8369123" y="570420"/>
            <a:ext cx="3614281" cy="1142862"/>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54274"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NULLIF</a:t>
            </a:r>
            <a:r>
              <a:rPr lang="en-US" altLang="en-US" dirty="0" smtClean="0"/>
              <a:t> Function</a:t>
            </a:r>
          </a:p>
        </p:txBody>
      </p:sp>
      <p:grpSp>
        <p:nvGrpSpPr>
          <p:cNvPr id="54275" name="Group 1"/>
          <p:cNvGrpSpPr>
            <a:grpSpLocks/>
          </p:cNvGrpSpPr>
          <p:nvPr/>
        </p:nvGrpSpPr>
        <p:grpSpPr bwMode="auto">
          <a:xfrm>
            <a:off x="2012951" y="1828801"/>
            <a:ext cx="8162925" cy="4532217"/>
            <a:chOff x="539750" y="1698948"/>
            <a:chExt cx="8162411" cy="4533493"/>
          </a:xfrm>
        </p:grpSpPr>
        <p:sp>
          <p:nvSpPr>
            <p:cNvPr id="21" name="Content Placeholder 2"/>
            <p:cNvSpPr txBox="1">
              <a:spLocks/>
            </p:cNvSpPr>
            <p:nvPr/>
          </p:nvSpPr>
          <p:spPr bwMode="gray">
            <a:xfrm>
              <a:off x="539750" y="1763889"/>
              <a:ext cx="80645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first_name, LENGTH(first_name) "expr1",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last_name,  LENGTH(last_name)  "expr2",</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NULLIF(LENGTH(first_name), LENGTH(last_name)) result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p:txBody>
        </p:sp>
        <p:pic>
          <p:nvPicPr>
            <p:cNvPr id="54279" name="Picture 29" descr="C:\salome_official\projects\11gR2\screenshots\les4_31s_a.gif"/>
            <p:cNvPicPr>
              <a:picLocks noChangeAspect="1" noChangeArrowheads="1"/>
            </p:cNvPicPr>
            <p:nvPr/>
          </p:nvPicPr>
          <p:blipFill>
            <a:blip r:embed="rId4" cstate="print"/>
            <a:srcRect/>
            <a:stretch>
              <a:fillRect/>
            </a:stretch>
          </p:blipFill>
          <p:spPr bwMode="auto">
            <a:xfrm>
              <a:off x="914400" y="3124200"/>
              <a:ext cx="4732338" cy="2286000"/>
            </a:xfrm>
            <a:prstGeom prst="rect">
              <a:avLst/>
            </a:prstGeom>
            <a:noFill/>
            <a:ln w="12700">
              <a:solidFill>
                <a:schemeClr val="tx1"/>
              </a:solidFill>
              <a:miter lim="800000"/>
              <a:headEnd/>
              <a:tailEnd/>
            </a:ln>
          </p:spPr>
        </p:pic>
        <p:sp>
          <p:nvSpPr>
            <p:cNvPr id="54281" name="Text Box 6"/>
            <p:cNvSpPr txBox="1">
              <a:spLocks noChangeArrowheads="1"/>
            </p:cNvSpPr>
            <p:nvPr/>
          </p:nvSpPr>
          <p:spPr bwMode="auto">
            <a:xfrm>
              <a:off x="876300" y="5257800"/>
              <a:ext cx="366713" cy="395091"/>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4283" name="Rectangle 12"/>
            <p:cNvSpPr>
              <a:spLocks noChangeArrowheads="1"/>
            </p:cNvSpPr>
            <p:nvPr/>
          </p:nvSpPr>
          <p:spPr bwMode="gray">
            <a:xfrm>
              <a:off x="1459089" y="2409825"/>
              <a:ext cx="6464300" cy="2444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4284" name="Line 13"/>
            <p:cNvSpPr>
              <a:spLocks noChangeShapeType="1"/>
            </p:cNvSpPr>
            <p:nvPr/>
          </p:nvSpPr>
          <p:spPr bwMode="gray">
            <a:xfrm>
              <a:off x="7946319" y="2523772"/>
              <a:ext cx="433388" cy="0"/>
            </a:xfrm>
            <a:prstGeom prst="line">
              <a:avLst/>
            </a:prstGeom>
            <a:noFill/>
            <a:ln w="28575">
              <a:solidFill>
                <a:srgbClr val="FF3300"/>
              </a:solidFill>
              <a:round/>
              <a:headEnd type="triangle" w="lg" len="lg"/>
              <a:tailEnd/>
            </a:ln>
          </p:spPr>
          <p:txBody>
            <a:bodyPr/>
            <a:lstStyle/>
            <a:p>
              <a:endParaRPr lang="en-US" dirty="0"/>
            </a:p>
          </p:txBody>
        </p:sp>
        <p:sp>
          <p:nvSpPr>
            <p:cNvPr id="54286" name="Line 15"/>
            <p:cNvSpPr>
              <a:spLocks noChangeShapeType="1"/>
            </p:cNvSpPr>
            <p:nvPr/>
          </p:nvSpPr>
          <p:spPr bwMode="gray">
            <a:xfrm rot="10798585">
              <a:off x="2944758" y="5433799"/>
              <a:ext cx="3175" cy="469900"/>
            </a:xfrm>
            <a:prstGeom prst="line">
              <a:avLst/>
            </a:prstGeom>
            <a:noFill/>
            <a:ln w="28575">
              <a:solidFill>
                <a:srgbClr val="FF0000"/>
              </a:solidFill>
              <a:round/>
              <a:headEnd/>
              <a:tailEnd type="triangle" w="lg" len="lg"/>
            </a:ln>
          </p:spPr>
          <p:txBody>
            <a:bodyPr/>
            <a:lstStyle/>
            <a:p>
              <a:endParaRPr lang="en-US" dirty="0"/>
            </a:p>
          </p:txBody>
        </p:sp>
        <p:sp>
          <p:nvSpPr>
            <p:cNvPr id="54287" name="Line 16"/>
            <p:cNvSpPr>
              <a:spLocks noChangeShapeType="1"/>
            </p:cNvSpPr>
            <p:nvPr/>
          </p:nvSpPr>
          <p:spPr bwMode="gray">
            <a:xfrm rot="10798585">
              <a:off x="4697239" y="5433801"/>
              <a:ext cx="6350" cy="435474"/>
            </a:xfrm>
            <a:prstGeom prst="line">
              <a:avLst/>
            </a:prstGeom>
            <a:noFill/>
            <a:ln w="28575">
              <a:solidFill>
                <a:srgbClr val="FF0000"/>
              </a:solidFill>
              <a:round/>
              <a:headEnd/>
              <a:tailEnd type="triangle" w="lg" len="lg"/>
            </a:ln>
          </p:spPr>
          <p:txBody>
            <a:bodyPr/>
            <a:lstStyle/>
            <a:p>
              <a:endParaRPr lang="en-US" dirty="0"/>
            </a:p>
          </p:txBody>
        </p:sp>
        <p:sp>
          <p:nvSpPr>
            <p:cNvPr id="54288" name="Line 17"/>
            <p:cNvSpPr>
              <a:spLocks noChangeShapeType="1"/>
            </p:cNvSpPr>
            <p:nvPr/>
          </p:nvSpPr>
          <p:spPr bwMode="gray">
            <a:xfrm rot="10798585">
              <a:off x="5286375" y="5410200"/>
              <a:ext cx="3175" cy="490538"/>
            </a:xfrm>
            <a:prstGeom prst="line">
              <a:avLst/>
            </a:prstGeom>
            <a:noFill/>
            <a:ln w="28575">
              <a:solidFill>
                <a:srgbClr val="FF0000"/>
              </a:solidFill>
              <a:round/>
              <a:headEnd/>
              <a:tailEnd type="triangle" w="lg" len="lg"/>
            </a:ln>
          </p:spPr>
          <p:txBody>
            <a:bodyPr/>
            <a:lstStyle/>
            <a:p>
              <a:endParaRPr lang="en-US" dirty="0"/>
            </a:p>
          </p:txBody>
        </p:sp>
        <p:sp>
          <p:nvSpPr>
            <p:cNvPr id="22" name="Oval 21"/>
            <p:cNvSpPr>
              <a:spLocks noChangeArrowheads="1"/>
            </p:cNvSpPr>
            <p:nvPr/>
          </p:nvSpPr>
          <p:spPr bwMode="blackWhite">
            <a:xfrm>
              <a:off x="6297249" y="1698948"/>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3" name="Oval 22"/>
            <p:cNvSpPr>
              <a:spLocks noChangeArrowheads="1"/>
            </p:cNvSpPr>
            <p:nvPr/>
          </p:nvSpPr>
          <p:spPr bwMode="blackWhite">
            <a:xfrm>
              <a:off x="6297249" y="2080055"/>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4" name="Oval 23"/>
            <p:cNvSpPr>
              <a:spLocks noChangeArrowheads="1"/>
            </p:cNvSpPr>
            <p:nvPr/>
          </p:nvSpPr>
          <p:spPr bwMode="blackWhite">
            <a:xfrm>
              <a:off x="8360866" y="2361406"/>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sp>
          <p:nvSpPr>
            <p:cNvPr id="25" name="Oval 24"/>
            <p:cNvSpPr>
              <a:spLocks noChangeArrowheads="1"/>
            </p:cNvSpPr>
            <p:nvPr/>
          </p:nvSpPr>
          <p:spPr bwMode="blackWhite">
            <a:xfrm>
              <a:off x="2792270" y="5891128"/>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6" name="Oval 25"/>
            <p:cNvSpPr>
              <a:spLocks noChangeArrowheads="1"/>
            </p:cNvSpPr>
            <p:nvPr/>
          </p:nvSpPr>
          <p:spPr bwMode="blackWhite">
            <a:xfrm>
              <a:off x="4525497" y="58825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7" name="Oval 26"/>
            <p:cNvSpPr>
              <a:spLocks noChangeArrowheads="1"/>
            </p:cNvSpPr>
            <p:nvPr/>
          </p:nvSpPr>
          <p:spPr bwMode="blackWhite">
            <a:xfrm>
              <a:off x="5115626" y="5854701"/>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grpSp>
      <p:grpSp>
        <p:nvGrpSpPr>
          <p:cNvPr id="28" name="Group 5"/>
          <p:cNvGrpSpPr>
            <a:grpSpLocks/>
          </p:cNvGrpSpPr>
          <p:nvPr/>
        </p:nvGrpSpPr>
        <p:grpSpPr bwMode="auto">
          <a:xfrm>
            <a:off x="6594476" y="605254"/>
            <a:ext cx="3581400" cy="1066800"/>
            <a:chOff x="152400" y="3105150"/>
            <a:chExt cx="3581400" cy="1066800"/>
          </a:xfrm>
        </p:grpSpPr>
        <p:sp>
          <p:nvSpPr>
            <p:cNvPr id="29" name="Oval 28"/>
            <p:cNvSpPr/>
            <p:nvPr/>
          </p:nvSpPr>
          <p:spPr bwMode="auto">
            <a:xfrm>
              <a:off x="381000" y="3105150"/>
              <a:ext cx="3124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30" name="TextBox 4"/>
            <p:cNvSpPr txBox="1">
              <a:spLocks noChangeArrowheads="1"/>
            </p:cNvSpPr>
            <p:nvPr/>
          </p:nvSpPr>
          <p:spPr bwMode="auto">
            <a:xfrm>
              <a:off x="152400" y="3315385"/>
              <a:ext cx="35814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NULLIF (expr1, expr2</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gr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0800000" flipH="1">
            <a:off x="5255293" y="3375447"/>
            <a:ext cx="6738481" cy="1628284"/>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7" name="Rectangle 6"/>
          <p:cNvSpPr/>
          <p:nvPr/>
        </p:nvSpPr>
        <p:spPr bwMode="auto">
          <a:xfrm rot="10800000">
            <a:off x="195050" y="3375447"/>
            <a:ext cx="6738481" cy="1628284"/>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56322"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COALESCE</a:t>
            </a:r>
            <a:r>
              <a:rPr lang="en-US" altLang="en-US" dirty="0" smtClean="0"/>
              <a:t> Function</a:t>
            </a:r>
          </a:p>
        </p:txBody>
      </p:sp>
      <p:sp>
        <p:nvSpPr>
          <p:cNvPr id="56323" name="Rectangle 5"/>
          <p:cNvSpPr>
            <a:spLocks noGrp="1" noChangeArrowheads="1"/>
          </p:cNvSpPr>
          <p:nvPr>
            <p:ph idx="1"/>
          </p:nvPr>
        </p:nvSpPr>
        <p:spPr/>
        <p:txBody>
          <a:bodyPr/>
          <a:lstStyle/>
          <a:p>
            <a:pPr lvl="1" eaLnBrk="1" hangingPunct="1"/>
            <a:r>
              <a:rPr lang="en-US" altLang="en-US" dirty="0" smtClean="0"/>
              <a:t>The advantage of the </a:t>
            </a:r>
            <a:r>
              <a:rPr lang="en-US" altLang="en-US" dirty="0" smtClean="0">
                <a:latin typeface="Courier New" pitchFamily="49" charset="0"/>
              </a:rPr>
              <a:t>COALESCE</a:t>
            </a:r>
            <a:r>
              <a:rPr lang="en-US" altLang="en-US" dirty="0" smtClean="0"/>
              <a:t> function over the </a:t>
            </a:r>
            <a:r>
              <a:rPr lang="en-US" altLang="en-US" dirty="0" smtClean="0">
                <a:latin typeface="Courier New" pitchFamily="49" charset="0"/>
              </a:rPr>
              <a:t>NVL</a:t>
            </a:r>
            <a:r>
              <a:rPr lang="en-US" altLang="en-US" dirty="0" smtClean="0"/>
              <a:t> function is that the </a:t>
            </a:r>
            <a:r>
              <a:rPr lang="en-US" altLang="en-US" dirty="0" smtClean="0">
                <a:latin typeface="Courier New" pitchFamily="49" charset="0"/>
              </a:rPr>
              <a:t>COALESCE</a:t>
            </a:r>
            <a:r>
              <a:rPr lang="en-US" altLang="en-US" dirty="0" smtClean="0"/>
              <a:t> function can take multiple alternative values.</a:t>
            </a:r>
          </a:p>
          <a:p>
            <a:pPr lvl="1" eaLnBrk="1" hangingPunct="1"/>
            <a:r>
              <a:rPr lang="en-US" altLang="en-US" dirty="0" smtClean="0"/>
              <a:t>If the first expression is not null, the </a:t>
            </a:r>
            <a:r>
              <a:rPr lang="en-US" altLang="en-US" dirty="0" smtClean="0">
                <a:latin typeface="Courier New" pitchFamily="49" charset="0"/>
              </a:rPr>
              <a:t>COALESCE</a:t>
            </a:r>
            <a:r>
              <a:rPr lang="en-US" altLang="en-US" dirty="0" smtClean="0"/>
              <a:t> function returns that expression; otherwise, it does a </a:t>
            </a:r>
            <a:r>
              <a:rPr lang="en-US" altLang="en-US" dirty="0" smtClean="0">
                <a:latin typeface="Courier New" pitchFamily="49" charset="0"/>
              </a:rPr>
              <a:t>COALESCE</a:t>
            </a:r>
            <a:r>
              <a:rPr lang="en-US" altLang="en-US" dirty="0" smtClean="0"/>
              <a:t> of the remaining expressions.</a:t>
            </a:r>
          </a:p>
        </p:txBody>
      </p:sp>
      <p:sp>
        <p:nvSpPr>
          <p:cNvPr id="4" name="Oval 3"/>
          <p:cNvSpPr/>
          <p:nvPr/>
        </p:nvSpPr>
        <p:spPr bwMode="auto">
          <a:xfrm>
            <a:off x="3328352" y="3656189"/>
            <a:ext cx="553212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5" name="TextBox 4"/>
          <p:cNvSpPr txBox="1">
            <a:spLocks noChangeArrowheads="1"/>
          </p:cNvSpPr>
          <p:nvPr/>
        </p:nvSpPr>
        <p:spPr bwMode="auto">
          <a:xfrm>
            <a:off x="3617912" y="3940201"/>
            <a:ext cx="5029200" cy="369332"/>
          </a:xfrm>
          <a:prstGeom prst="rect">
            <a:avLst/>
          </a:prstGeom>
          <a:noFill/>
          <a:ln w="9525">
            <a:noFill/>
            <a:miter lim="800000"/>
            <a:headEnd/>
            <a:tailEnd/>
          </a:ln>
        </p:spPr>
        <p:txBody>
          <a:bodyPr>
            <a:spAutoFit/>
          </a:bodyPr>
          <a:lstStyle/>
          <a:p>
            <a:pPr marL="0" lvl="1"/>
            <a:r>
              <a:rPr lang="en-US" altLang="en-US" b="1" dirty="0">
                <a:latin typeface="Courier New" pitchFamily="49" charset="0"/>
                <a:cs typeface="Courier New" pitchFamily="49" charset="0"/>
              </a:rPr>
              <a:t>COALESCE (expr1, expr2, ..., exprn</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dirty="0" smtClean="0"/>
              <a:t>Objectives</a:t>
            </a:r>
          </a:p>
        </p:txBody>
      </p:sp>
      <p:sp>
        <p:nvSpPr>
          <p:cNvPr id="8195" name="Rectangle 5"/>
          <p:cNvSpPr>
            <a:spLocks noGrp="1" noChangeArrowheads="1"/>
          </p:cNvSpPr>
          <p:nvPr>
            <p:ph idx="1"/>
          </p:nvPr>
        </p:nvSpPr>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Describe the various types of conversion functions that are available in SQL</a:t>
            </a:r>
          </a:p>
          <a:p>
            <a:pPr lvl="1" eaLnBrk="1" hangingPunct="1"/>
            <a:r>
              <a:rPr lang="en-US" altLang="en-US" dirty="0" smtClean="0"/>
              <a:t>Use the </a:t>
            </a:r>
            <a:r>
              <a:rPr lang="en-US" altLang="en-US" dirty="0" smtClean="0">
                <a:latin typeface="Courier New" pitchFamily="49" charset="0"/>
                <a:cs typeface="Courier New" pitchFamily="49" charset="0"/>
              </a:rPr>
              <a:t>TO_CHAR</a:t>
            </a:r>
            <a:r>
              <a:rPr lang="en-US" altLang="en-US" dirty="0" smtClean="0"/>
              <a:t>, </a:t>
            </a:r>
            <a:r>
              <a:rPr lang="en-US" altLang="en-US" dirty="0" smtClean="0">
                <a:latin typeface="Courier New" pitchFamily="49" charset="0"/>
                <a:cs typeface="Courier New" pitchFamily="49" charset="0"/>
              </a:rPr>
              <a:t>TO_NUMBER</a:t>
            </a:r>
            <a:r>
              <a:rPr lang="en-US" altLang="en-US" dirty="0" smtClean="0"/>
              <a:t>, and </a:t>
            </a:r>
            <a:r>
              <a:rPr lang="en-US" altLang="en-US" dirty="0" smtClean="0">
                <a:latin typeface="Courier New" pitchFamily="49" charset="0"/>
                <a:cs typeface="Courier New" pitchFamily="49" charset="0"/>
              </a:rPr>
              <a:t>TO_DATE</a:t>
            </a:r>
            <a:r>
              <a:rPr lang="en-US" altLang="en-US" dirty="0" smtClean="0"/>
              <a:t> conversion functions</a:t>
            </a:r>
          </a:p>
          <a:p>
            <a:pPr lvl="1" eaLnBrk="1" hangingPunct="1"/>
            <a:r>
              <a:rPr lang="en-US" altLang="en-US" dirty="0" smtClean="0"/>
              <a:t>Apply conditional expressions in a </a:t>
            </a:r>
            <a:r>
              <a:rPr lang="en-US" altLang="en-US" dirty="0" smtClean="0">
                <a:latin typeface="Courier New" pitchFamily="49" charset="0"/>
                <a:cs typeface="Courier New" pitchFamily="49" charset="0"/>
              </a:rPr>
              <a:t>SELECT</a:t>
            </a:r>
            <a:r>
              <a:rPr lang="en-US" altLang="en-US" dirty="0" smtClean="0"/>
              <a:t> statement</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a:grpSpLocks/>
          </p:cNvGrpSpPr>
          <p:nvPr/>
        </p:nvGrpSpPr>
        <p:grpSpPr bwMode="auto">
          <a:xfrm>
            <a:off x="1065212" y="1067427"/>
            <a:ext cx="9317038" cy="1259211"/>
            <a:chOff x="-457200" y="2425511"/>
            <a:chExt cx="9317295" cy="1260198"/>
          </a:xfrm>
        </p:grpSpPr>
        <p:sp>
          <p:nvSpPr>
            <p:cNvPr id="6" name="Content Placeholder 2"/>
            <p:cNvSpPr txBox="1">
              <a:spLocks/>
            </p:cNvSpPr>
            <p:nvPr/>
          </p:nvSpPr>
          <p:spPr bwMode="gray">
            <a:xfrm>
              <a:off x="413382" y="2425511"/>
              <a:ext cx="8391951" cy="126019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lvl="2" eaLnBrk="1" hangingPunct="1">
                <a:spcBef>
                  <a:spcPct val="25000"/>
                </a:spcBef>
                <a:buFont typeface="Times New Roman" panose="02020603050405020304" pitchFamily="18" charset="0"/>
                <a:buNone/>
                <a:defRPr/>
              </a:pPr>
              <a:endParaRPr lang="en-US" altLang="en-US" sz="1600" dirty="0">
                <a:solidFill>
                  <a:srgbClr val="000000"/>
                </a:solidFill>
                <a:latin typeface="Courier New" panose="02070309020205020404" pitchFamily="49" charset="0"/>
                <a:cs typeface="Arial" panose="020B0604020202020204" pitchFamily="34" charset="0"/>
              </a:endParaRPr>
            </a:p>
          </p:txBody>
        </p:sp>
        <p:sp>
          <p:nvSpPr>
            <p:cNvPr id="2" name="Rectangle 1"/>
            <p:cNvSpPr/>
            <p:nvPr/>
          </p:nvSpPr>
          <p:spPr>
            <a:xfrm>
              <a:off x="-457200" y="2566979"/>
              <a:ext cx="9317295" cy="1078061"/>
            </a:xfrm>
            <a:prstGeom prst="rect">
              <a:avLst/>
            </a:prstGeom>
          </p:spPr>
          <p:txBody>
            <a:bodyPr>
              <a:spAutoFit/>
            </a:bodyPr>
            <a:lstStyle/>
            <a:p>
              <a:pPr lvl="2" eaLnBrk="1" hangingPunct="1">
                <a:spcBef>
                  <a:spcPct val="25000"/>
                </a:spcBef>
                <a:buFont typeface="Times New Roman" panose="02020603050405020304" pitchFamily="18" charset="0"/>
                <a:buNone/>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salary, commission_pct,</a:t>
              </a:r>
            </a:p>
            <a:p>
              <a:pPr lvl="2" eaLnBrk="1" hangingPunct="1">
                <a:buFont typeface="Times New Roman" panose="02020603050405020304" pitchFamily="18" charset="0"/>
                <a:buNone/>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COALESCE((salary+(commission_pct*salary)), salary+2000)"New Salary"</a:t>
              </a:r>
            </a:p>
            <a:p>
              <a:pPr lvl="2" eaLnBrk="1" hangingPunct="1">
                <a:buFont typeface="Times New Roman" panose="02020603050405020304" pitchFamily="18" charset="0"/>
                <a:buNone/>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p:txBody>
        </p:sp>
      </p:grpSp>
      <p:sp>
        <p:nvSpPr>
          <p:cNvPr id="58371"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COALESCE</a:t>
            </a:r>
            <a:r>
              <a:rPr lang="en-US" altLang="en-US" dirty="0" smtClean="0"/>
              <a:t> Function</a:t>
            </a:r>
          </a:p>
        </p:txBody>
      </p:sp>
      <p:sp>
        <p:nvSpPr>
          <p:cNvPr id="58372" name="Rectangle 5"/>
          <p:cNvSpPr>
            <a:spLocks noChangeArrowheads="1"/>
          </p:cNvSpPr>
          <p:nvPr/>
        </p:nvSpPr>
        <p:spPr bwMode="gray">
          <a:xfrm>
            <a:off x="2292551" y="1487191"/>
            <a:ext cx="7481455" cy="24688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8373" name="Picture 2"/>
          <p:cNvPicPr>
            <a:picLocks noChangeAspect="1" noChangeArrowheads="1"/>
          </p:cNvPicPr>
          <p:nvPr/>
        </p:nvPicPr>
        <p:blipFill>
          <a:blip r:embed="rId4" cstate="print"/>
          <a:srcRect/>
          <a:stretch>
            <a:fillRect/>
          </a:stretch>
        </p:blipFill>
        <p:spPr bwMode="auto">
          <a:xfrm>
            <a:off x="1979613" y="2514600"/>
            <a:ext cx="3440113" cy="3489325"/>
          </a:xfrm>
          <a:prstGeom prst="rect">
            <a:avLst/>
          </a:prstGeom>
          <a:noFill/>
          <a:ln w="28575">
            <a:noFill/>
            <a:miter lim="800000"/>
            <a:headEnd type="none" w="sm" len="sm"/>
            <a:tailEnd type="none" w="sm" len="sm"/>
          </a:ln>
        </p:spPr>
      </p:pic>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pPr eaLnBrk="1" hangingPunct="1"/>
            <a:r>
              <a:rPr lang="en-US" altLang="en-US" dirty="0" smtClean="0"/>
              <a:t>Lesson Agenda</a:t>
            </a:r>
          </a:p>
        </p:txBody>
      </p:sp>
      <p:sp>
        <p:nvSpPr>
          <p:cNvPr id="60419"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Implicit and explicit data type conversion</a:t>
            </a:r>
          </a:p>
          <a:p>
            <a:pPr lvl="1" eaLnBrk="1" hangingPunct="1">
              <a:buClr>
                <a:srgbClr val="A6A6A6"/>
              </a:buClr>
            </a:pPr>
            <a:r>
              <a:rPr lang="en-US" altLang="en-US" dirty="0" smtClean="0">
                <a:solidFill>
                  <a:srgbClr val="A6A6A6"/>
                </a:solidFill>
                <a:latin typeface="Courier New" pitchFamily="49" charset="0"/>
              </a:rPr>
              <a:t>TO_CHAR</a:t>
            </a:r>
            <a:r>
              <a:rPr lang="en-US" altLang="en-US" dirty="0" smtClean="0">
                <a:solidFill>
                  <a:srgbClr val="A6A6A6"/>
                </a:solidFill>
              </a:rPr>
              <a:t>, </a:t>
            </a:r>
            <a:r>
              <a:rPr lang="en-US" altLang="en-US" dirty="0" smtClean="0">
                <a:solidFill>
                  <a:srgbClr val="A6A6A6"/>
                </a:solidFill>
                <a:latin typeface="Courier New" pitchFamily="49" charset="0"/>
              </a:rPr>
              <a:t>TO_DATE</a:t>
            </a:r>
            <a:r>
              <a:rPr lang="en-US" altLang="en-US" dirty="0" smtClean="0">
                <a:solidFill>
                  <a:srgbClr val="A6A6A6"/>
                </a:solidFill>
              </a:rPr>
              <a:t>, </a:t>
            </a:r>
            <a:r>
              <a:rPr lang="en-US" altLang="en-US" dirty="0" smtClean="0">
                <a:solidFill>
                  <a:srgbClr val="A6A6A6"/>
                </a:solidFill>
                <a:latin typeface="Courier New" pitchFamily="49" charset="0"/>
              </a:rPr>
              <a:t>TO_NUMBER</a:t>
            </a:r>
            <a:r>
              <a:rPr lang="en-US" altLang="en-US" dirty="0" smtClean="0">
                <a:solidFill>
                  <a:srgbClr val="A6A6A6"/>
                </a:solidFill>
              </a:rPr>
              <a:t> functions</a:t>
            </a:r>
          </a:p>
          <a:p>
            <a:pPr lvl="1" eaLnBrk="1" hangingPunct="1">
              <a:buClr>
                <a:srgbClr val="A6A6A6"/>
              </a:buClr>
            </a:pPr>
            <a:r>
              <a:rPr lang="en-US" altLang="en-US" dirty="0" smtClean="0">
                <a:solidFill>
                  <a:srgbClr val="A6A6A6"/>
                </a:solidFill>
              </a:rPr>
              <a:t>General functions:</a:t>
            </a:r>
          </a:p>
          <a:p>
            <a:pPr lvl="2" eaLnBrk="1" hangingPunct="1">
              <a:buClr>
                <a:srgbClr val="A6A6A6"/>
              </a:buClr>
            </a:pPr>
            <a:r>
              <a:rPr lang="en-US" altLang="en-US" dirty="0" smtClean="0">
                <a:solidFill>
                  <a:srgbClr val="A6A6A6"/>
                </a:solidFill>
                <a:latin typeface="Courier New" pitchFamily="49" charset="0"/>
              </a:rPr>
              <a:t>NVL</a:t>
            </a:r>
          </a:p>
          <a:p>
            <a:pPr lvl="2" eaLnBrk="1" hangingPunct="1">
              <a:buClr>
                <a:srgbClr val="A6A6A6"/>
              </a:buClr>
            </a:pPr>
            <a:r>
              <a:rPr lang="en-US" altLang="en-US" dirty="0" smtClean="0">
                <a:solidFill>
                  <a:srgbClr val="A6A6A6"/>
                </a:solidFill>
                <a:latin typeface="Courier New" pitchFamily="49" charset="0"/>
              </a:rPr>
              <a:t>NVL2</a:t>
            </a:r>
          </a:p>
          <a:p>
            <a:pPr lvl="2" eaLnBrk="1" hangingPunct="1">
              <a:buClr>
                <a:srgbClr val="A6A6A6"/>
              </a:buClr>
            </a:pPr>
            <a:r>
              <a:rPr lang="en-US" altLang="en-US" dirty="0" smtClean="0">
                <a:solidFill>
                  <a:srgbClr val="A6A6A6"/>
                </a:solidFill>
                <a:latin typeface="Courier New" pitchFamily="49" charset="0"/>
              </a:rPr>
              <a:t>NULLIF</a:t>
            </a:r>
          </a:p>
          <a:p>
            <a:pPr lvl="2" eaLnBrk="1" hangingPunct="1">
              <a:buClr>
                <a:srgbClr val="A6A6A6"/>
              </a:buClr>
            </a:pPr>
            <a:r>
              <a:rPr lang="en-US" altLang="en-US" dirty="0" smtClean="0">
                <a:solidFill>
                  <a:srgbClr val="A6A6A6"/>
                </a:solidFill>
                <a:latin typeface="Courier New" pitchFamily="49" charset="0"/>
              </a:rPr>
              <a:t>COALESCE</a:t>
            </a:r>
          </a:p>
          <a:p>
            <a:pPr lvl="1" eaLnBrk="1" hangingPunct="1">
              <a:buClr>
                <a:schemeClr val="accent1"/>
              </a:buClr>
            </a:pPr>
            <a:r>
              <a:rPr lang="en-US" altLang="en-US" dirty="0" smtClean="0"/>
              <a:t>Conditional expressions:</a:t>
            </a:r>
          </a:p>
          <a:p>
            <a:pPr lvl="2" eaLnBrk="1" hangingPunct="1">
              <a:buClr>
                <a:schemeClr val="accent1"/>
              </a:buClr>
            </a:pPr>
            <a:r>
              <a:rPr lang="en-US" altLang="en-US" dirty="0" smtClean="0">
                <a:latin typeface="Courier New" pitchFamily="49" charset="0"/>
              </a:rPr>
              <a:t>CASE</a:t>
            </a:r>
          </a:p>
          <a:p>
            <a:pPr lvl="2" eaLnBrk="1" hangingPunct="1">
              <a:buClr>
                <a:schemeClr val="accent1"/>
              </a:buClr>
            </a:pPr>
            <a:r>
              <a:rPr lang="en-US" altLang="en-US" dirty="0" smtClean="0"/>
              <a:t>Searched </a:t>
            </a:r>
            <a:r>
              <a:rPr lang="en-US" altLang="en-US" dirty="0" smtClean="0">
                <a:latin typeface="Courier New" pitchFamily="49" charset="0"/>
              </a:rPr>
              <a:t>CASE</a:t>
            </a:r>
          </a:p>
          <a:p>
            <a:pPr lvl="2" eaLnBrk="1" hangingPunct="1">
              <a:buClr>
                <a:schemeClr val="accent1"/>
              </a:buClr>
            </a:pPr>
            <a:r>
              <a:rPr lang="en-US" altLang="en-US" dirty="0" smtClean="0">
                <a:latin typeface="Courier New" pitchFamily="49" charset="0"/>
              </a:rPr>
              <a:t>DECODE</a:t>
            </a:r>
          </a:p>
        </p:txBody>
      </p:sp>
      <p:grpSp>
        <p:nvGrpSpPr>
          <p:cNvPr id="4" name="Group 3"/>
          <p:cNvGrpSpPr/>
          <p:nvPr/>
        </p:nvGrpSpPr>
        <p:grpSpPr>
          <a:xfrm>
            <a:off x="8281634"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50812" y="3810000"/>
            <a:ext cx="11734800" cy="1828800"/>
          </a:xfrm>
          <a:prstGeom prst="rect">
            <a:avLst/>
          </a:prstGeom>
          <a:gradFill flip="none" rotWithShape="1">
            <a:gsLst>
              <a:gs pos="83000">
                <a:schemeClr val="bg1"/>
              </a:gs>
              <a:gs pos="0">
                <a:schemeClr val="bg2"/>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2466" name="Rectangle 4"/>
          <p:cNvSpPr>
            <a:spLocks noGrp="1" noChangeArrowheads="1"/>
          </p:cNvSpPr>
          <p:nvPr>
            <p:ph type="title"/>
          </p:nvPr>
        </p:nvSpPr>
        <p:spPr/>
        <p:txBody>
          <a:bodyPr/>
          <a:lstStyle/>
          <a:p>
            <a:pPr eaLnBrk="1" hangingPunct="1"/>
            <a:r>
              <a:rPr lang="en-US" altLang="en-US" dirty="0" smtClean="0"/>
              <a:t>Conditional Expressions</a:t>
            </a:r>
          </a:p>
        </p:txBody>
      </p:sp>
      <p:sp>
        <p:nvSpPr>
          <p:cNvPr id="62467" name="Rectangle 5"/>
          <p:cNvSpPr>
            <a:spLocks noGrp="1" noChangeArrowheads="1"/>
          </p:cNvSpPr>
          <p:nvPr>
            <p:ph idx="1"/>
          </p:nvPr>
        </p:nvSpPr>
        <p:spPr>
          <a:xfrm>
            <a:off x="622138" y="1242485"/>
            <a:ext cx="10944549" cy="1911628"/>
          </a:xfrm>
        </p:spPr>
        <p:txBody>
          <a:bodyPr/>
          <a:lstStyle/>
          <a:p>
            <a:pPr lvl="1" eaLnBrk="1" hangingPunct="1"/>
            <a:r>
              <a:rPr lang="en-US" altLang="en-US" dirty="0" smtClean="0"/>
              <a:t>Help provide the use of </a:t>
            </a:r>
            <a:r>
              <a:rPr lang="en-US" altLang="en-US" dirty="0" smtClean="0">
                <a:latin typeface="Courier New" pitchFamily="49" charset="0"/>
              </a:rPr>
              <a:t>IF-THEN-ELSE</a:t>
            </a:r>
            <a:r>
              <a:rPr lang="en-US" altLang="en-US" dirty="0" smtClean="0"/>
              <a:t> logic within a SQL statement</a:t>
            </a:r>
          </a:p>
          <a:p>
            <a:pPr lvl="1" eaLnBrk="1" hangingPunct="1"/>
            <a:r>
              <a:rPr lang="en-US" altLang="en-US" dirty="0" smtClean="0"/>
              <a:t>You can use the following methods:</a:t>
            </a:r>
          </a:p>
          <a:p>
            <a:pPr lvl="2" eaLnBrk="1" hangingPunct="1"/>
            <a:r>
              <a:rPr lang="en-US" altLang="en-US" dirty="0" smtClean="0">
                <a:latin typeface="Courier New" pitchFamily="49" charset="0"/>
              </a:rPr>
              <a:t>CASE</a:t>
            </a:r>
            <a:r>
              <a:rPr lang="en-US" altLang="en-US" dirty="0" smtClean="0"/>
              <a:t> expression</a:t>
            </a:r>
          </a:p>
          <a:p>
            <a:pPr lvl="2" eaLnBrk="1" hangingPunct="1"/>
            <a:r>
              <a:rPr lang="en-US" altLang="en-US" dirty="0" smtClean="0">
                <a:cs typeface="Courier New" pitchFamily="49" charset="0"/>
              </a:rPr>
              <a:t>Searched </a:t>
            </a:r>
            <a:r>
              <a:rPr lang="en-US" altLang="en-US" dirty="0" smtClean="0">
                <a:latin typeface="Courier New" pitchFamily="49" charset="0"/>
                <a:cs typeface="Courier New" pitchFamily="49" charset="0"/>
              </a:rPr>
              <a:t>CASE</a:t>
            </a:r>
            <a:r>
              <a:rPr lang="en-US" altLang="en-US" dirty="0" smtClean="0">
                <a:cs typeface="Arial" charset="0"/>
              </a:rPr>
              <a:t> </a:t>
            </a:r>
            <a:r>
              <a:rPr lang="en-US" altLang="en-US" dirty="0" smtClean="0"/>
              <a:t>expression</a:t>
            </a:r>
          </a:p>
          <a:p>
            <a:pPr lvl="2" eaLnBrk="1" hangingPunct="1"/>
            <a:r>
              <a:rPr lang="en-US" altLang="en-US" dirty="0" smtClean="0">
                <a:latin typeface="Courier New" pitchFamily="49" charset="0"/>
              </a:rPr>
              <a:t>DECODE</a:t>
            </a:r>
            <a:r>
              <a:rPr lang="en-US" altLang="en-US" dirty="0" smtClean="0"/>
              <a:t> function</a:t>
            </a:r>
          </a:p>
        </p:txBody>
      </p:sp>
      <p:sp>
        <p:nvSpPr>
          <p:cNvPr id="4" name="Parallelogram 3"/>
          <p:cNvSpPr/>
          <p:nvPr/>
        </p:nvSpPr>
        <p:spPr bwMode="auto">
          <a:xfrm>
            <a:off x="9828212" y="3733800"/>
            <a:ext cx="838200" cy="381000"/>
          </a:xfrm>
          <a:prstGeom prst="parallelogram">
            <a:avLst/>
          </a:prstGeom>
          <a:gradFill flip="none" rotWithShape="1">
            <a:gsLst>
              <a:gs pos="100000">
                <a:srgbClr val="FFCC29"/>
              </a:gs>
              <a:gs pos="0">
                <a:srgbClr val="FFE79B"/>
              </a:gs>
            </a:gsLst>
            <a:path path="circle">
              <a:fillToRect l="50000" t="50000" r="50000" b="50000"/>
            </a:path>
            <a:tileRect/>
          </a:gradFill>
          <a:ln w="28575" cap="flat" cmpd="sng" algn="ctr">
            <a:solidFill>
              <a:srgbClr val="F2B800"/>
            </a:solid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pPr>
            <a:endParaRPr lang="en-US" dirty="0">
              <a:latin typeface="Arial" pitchFamily="34" charset="0"/>
            </a:endParaRPr>
          </a:p>
        </p:txBody>
      </p:sp>
      <p:sp>
        <p:nvSpPr>
          <p:cNvPr id="5" name="Flowchart: Decision 4"/>
          <p:cNvSpPr/>
          <p:nvPr/>
        </p:nvSpPr>
        <p:spPr bwMode="auto">
          <a:xfrm>
            <a:off x="9785082" y="4419600"/>
            <a:ext cx="838200" cy="609600"/>
          </a:xfrm>
          <a:prstGeom prst="flowChartDecision">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pPr>
            <a:endParaRPr lang="en-US" dirty="0"/>
          </a:p>
        </p:txBody>
      </p:sp>
      <p:sp>
        <p:nvSpPr>
          <p:cNvPr id="6" name="Rectangle 5"/>
          <p:cNvSpPr/>
          <p:nvPr/>
        </p:nvSpPr>
        <p:spPr bwMode="auto">
          <a:xfrm>
            <a:off x="9218612" y="5257800"/>
            <a:ext cx="685800" cy="457200"/>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pPr>
            <a:endParaRPr lang="en-US" altLang="en-US" dirty="0"/>
          </a:p>
        </p:txBody>
      </p:sp>
      <p:sp>
        <p:nvSpPr>
          <p:cNvPr id="7" name="Rectangle 6"/>
          <p:cNvSpPr/>
          <p:nvPr/>
        </p:nvSpPr>
        <p:spPr bwMode="auto">
          <a:xfrm>
            <a:off x="10514012" y="5257800"/>
            <a:ext cx="685800" cy="457200"/>
          </a:xfrm>
          <a:prstGeom prst="rect">
            <a:avLst/>
          </a:prstGeom>
          <a:gradFill flip="none" rotWithShape="1">
            <a:gsLst>
              <a:gs pos="99000">
                <a:schemeClr val="bg2">
                  <a:lumMod val="75000"/>
                </a:schemeClr>
              </a:gs>
              <a:gs pos="0">
                <a:schemeClr val="bg2"/>
              </a:gs>
            </a:gsLst>
            <a:path path="circle">
              <a:fillToRect l="50000" t="50000" r="50000" b="50000"/>
            </a:path>
            <a:tileRect/>
          </a:gradFill>
          <a:ln w="28575" cap="flat" cmpd="sng" algn="ctr">
            <a:solidFill>
              <a:schemeClr val="bg2">
                <a:lumMod val="7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pPr>
            <a:endParaRPr lang="en-US" dirty="0"/>
          </a:p>
        </p:txBody>
      </p:sp>
      <p:cxnSp>
        <p:nvCxnSpPr>
          <p:cNvPr id="9" name="Straight Arrow Connector 8"/>
          <p:cNvCxnSpPr>
            <a:stCxn id="4" idx="3"/>
            <a:endCxn id="5" idx="0"/>
          </p:cNvCxnSpPr>
          <p:nvPr/>
        </p:nvCxnSpPr>
        <p:spPr bwMode="auto">
          <a:xfrm>
            <a:off x="10199688" y="4114800"/>
            <a:ext cx="4495" cy="304800"/>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11" name="Shape 10"/>
          <p:cNvCxnSpPr>
            <a:stCxn id="5" idx="1"/>
            <a:endCxn id="6" idx="0"/>
          </p:cNvCxnSpPr>
          <p:nvPr/>
        </p:nvCxnSpPr>
        <p:spPr bwMode="auto">
          <a:xfrm rot="10800000" flipV="1">
            <a:off x="9561512" y="4724400"/>
            <a:ext cx="223570" cy="533400"/>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13" name="Shape 12"/>
          <p:cNvCxnSpPr>
            <a:stCxn id="5" idx="3"/>
            <a:endCxn id="7" idx="0"/>
          </p:cNvCxnSpPr>
          <p:nvPr/>
        </p:nvCxnSpPr>
        <p:spPr bwMode="auto">
          <a:xfrm>
            <a:off x="10623282" y="4724400"/>
            <a:ext cx="233630" cy="533400"/>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title"/>
          </p:nvPr>
        </p:nvSpPr>
        <p:spPr/>
        <p:txBody>
          <a:bodyPr/>
          <a:lstStyle/>
          <a:p>
            <a:pPr eaLnBrk="1" hangingPunct="1"/>
            <a:r>
              <a:rPr lang="en-US" altLang="en-US" dirty="0" smtClean="0">
                <a:latin typeface="Courier New" pitchFamily="49" charset="0"/>
              </a:rPr>
              <a:t>CASE</a:t>
            </a:r>
            <a:r>
              <a:rPr lang="en-US" altLang="en-US" dirty="0" smtClean="0"/>
              <a:t> Expression</a:t>
            </a:r>
          </a:p>
        </p:txBody>
      </p:sp>
      <p:sp>
        <p:nvSpPr>
          <p:cNvPr id="64515" name="Rectangle 6"/>
          <p:cNvSpPr>
            <a:spLocks noGrp="1" noChangeArrowheads="1"/>
          </p:cNvSpPr>
          <p:nvPr>
            <p:ph idx="1"/>
          </p:nvPr>
        </p:nvSpPr>
        <p:spPr/>
        <p:txBody>
          <a:bodyPr/>
          <a:lstStyle/>
          <a:p>
            <a:pPr indent="0"/>
            <a:r>
              <a:rPr lang="en-US" altLang="en-US" dirty="0" smtClean="0">
                <a:latin typeface="Arial" charset="0"/>
              </a:rPr>
              <a:t>Facilitates conditional inquiries by doing the work of an</a:t>
            </a:r>
            <a:br>
              <a:rPr lang="en-US" altLang="en-US" dirty="0" smtClean="0">
                <a:latin typeface="Arial" charset="0"/>
              </a:rPr>
            </a:br>
            <a:r>
              <a:rPr lang="en-US" altLang="en-US" dirty="0" smtClean="0">
                <a:latin typeface="Courier New" pitchFamily="49" charset="0"/>
              </a:rPr>
              <a:t>IF-THEN-ELSE</a:t>
            </a:r>
            <a:r>
              <a:rPr lang="en-US" altLang="en-US" dirty="0" smtClean="0">
                <a:latin typeface="Arial" charset="0"/>
              </a:rPr>
              <a:t> statement:</a:t>
            </a:r>
          </a:p>
        </p:txBody>
      </p:sp>
      <p:sp>
        <p:nvSpPr>
          <p:cNvPr id="5" name="Content Placeholder 2"/>
          <p:cNvSpPr txBox="1">
            <a:spLocks/>
          </p:cNvSpPr>
          <p:nvPr/>
        </p:nvSpPr>
        <p:spPr bwMode="gray">
          <a:xfrm>
            <a:off x="2062162" y="2209801"/>
            <a:ext cx="8064500" cy="166623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CASE </a:t>
            </a:r>
            <a:r>
              <a:rPr lang="en-US" altLang="en-US" b="1" i="1" dirty="0">
                <a:solidFill>
                  <a:schemeClr val="tx1">
                    <a:lumMod val="75000"/>
                  </a:schemeClr>
                </a:solidFill>
                <a:latin typeface="Courier New" panose="02070309020205020404" pitchFamily="49" charset="0"/>
                <a:cs typeface="Arial" panose="020B0604020202020204" pitchFamily="34" charset="0"/>
              </a:rPr>
              <a:t>expr</a:t>
            </a:r>
            <a:r>
              <a:rPr lang="en-US" altLang="en-US" b="1" dirty="0">
                <a:solidFill>
                  <a:schemeClr val="tx1">
                    <a:lumMod val="75000"/>
                  </a:schemeClr>
                </a:solidFill>
                <a:latin typeface="Courier New" panose="02070309020205020404" pitchFamily="49" charset="0"/>
                <a:cs typeface="Arial" panose="020B0604020202020204" pitchFamily="34" charset="0"/>
              </a:rPr>
              <a:t> WHEN </a:t>
            </a:r>
            <a:r>
              <a:rPr lang="en-US" altLang="en-US" b="1" i="1" dirty="0">
                <a:solidFill>
                  <a:schemeClr val="tx1">
                    <a:lumMod val="75000"/>
                  </a:schemeClr>
                </a:solidFill>
                <a:latin typeface="Courier New" panose="02070309020205020404" pitchFamily="49" charset="0"/>
                <a:cs typeface="Arial" panose="020B0604020202020204" pitchFamily="34" charset="0"/>
              </a:rPr>
              <a:t>comparison_expr1</a:t>
            </a:r>
            <a:r>
              <a:rPr lang="en-US" altLang="en-US" b="1" dirty="0">
                <a:solidFill>
                  <a:schemeClr val="tx1">
                    <a:lumMod val="75000"/>
                  </a:schemeClr>
                </a:solidFill>
                <a:latin typeface="Courier New" panose="02070309020205020404" pitchFamily="49" charset="0"/>
                <a:cs typeface="Arial" panose="020B0604020202020204" pitchFamily="34" charset="0"/>
              </a:rPr>
              <a:t> THEN </a:t>
            </a:r>
            <a:r>
              <a:rPr lang="en-US" altLang="en-US" b="1" i="1" dirty="0">
                <a:solidFill>
                  <a:schemeClr val="tx1">
                    <a:lumMod val="75000"/>
                  </a:schemeClr>
                </a:solidFill>
                <a:latin typeface="Courier New" panose="02070309020205020404" pitchFamily="49" charset="0"/>
                <a:cs typeface="Arial" panose="020B0604020202020204" pitchFamily="34" charset="0"/>
              </a:rPr>
              <a:t>return_expr1</a:t>
            </a:r>
          </a:p>
          <a:p>
            <a:pPr eaLnBrk="1" hangingPunct="1">
              <a:lnSpc>
                <a:spcPct val="105000"/>
              </a:lnSpc>
              <a:defRPr/>
            </a:pPr>
            <a:r>
              <a:rPr lang="en-US" altLang="en-US" b="1" i="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[WHEN</a:t>
            </a:r>
            <a:r>
              <a:rPr lang="en-US" altLang="en-US" b="1" i="1" dirty="0">
                <a:solidFill>
                  <a:schemeClr val="tx1">
                    <a:lumMod val="75000"/>
                  </a:schemeClr>
                </a:solidFill>
                <a:latin typeface="Courier New" panose="02070309020205020404" pitchFamily="49" charset="0"/>
                <a:cs typeface="Arial" panose="020B0604020202020204" pitchFamily="34" charset="0"/>
              </a:rPr>
              <a:t> comparison_expr2 </a:t>
            </a:r>
            <a:r>
              <a:rPr lang="en-US" altLang="en-US" b="1" dirty="0">
                <a:solidFill>
                  <a:schemeClr val="tx1">
                    <a:lumMod val="75000"/>
                  </a:schemeClr>
                </a:solidFill>
                <a:latin typeface="Courier New" panose="02070309020205020404" pitchFamily="49" charset="0"/>
                <a:cs typeface="Arial" panose="020B0604020202020204" pitchFamily="34" charset="0"/>
              </a:rPr>
              <a:t>THEN</a:t>
            </a:r>
            <a:r>
              <a:rPr lang="en-US" altLang="en-US" b="1" i="1" dirty="0">
                <a:solidFill>
                  <a:schemeClr val="tx1">
                    <a:lumMod val="75000"/>
                  </a:schemeClr>
                </a:solidFill>
                <a:latin typeface="Courier New" panose="02070309020205020404" pitchFamily="49" charset="0"/>
                <a:cs typeface="Arial" panose="020B0604020202020204" pitchFamily="34" charset="0"/>
              </a:rPr>
              <a:t> return_expr2</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WHEN</a:t>
            </a:r>
            <a:r>
              <a:rPr lang="en-US" altLang="en-US" b="1" i="1" dirty="0">
                <a:solidFill>
                  <a:schemeClr val="tx1">
                    <a:lumMod val="75000"/>
                  </a:schemeClr>
                </a:solidFill>
                <a:latin typeface="Courier New" panose="02070309020205020404" pitchFamily="49" charset="0"/>
                <a:cs typeface="Arial" panose="020B0604020202020204" pitchFamily="34" charset="0"/>
              </a:rPr>
              <a:t> comparison_exprn </a:t>
            </a:r>
            <a:r>
              <a:rPr lang="en-US" altLang="en-US" b="1" dirty="0">
                <a:solidFill>
                  <a:schemeClr val="tx1">
                    <a:lumMod val="75000"/>
                  </a:schemeClr>
                </a:solidFill>
                <a:latin typeface="Courier New" panose="02070309020205020404" pitchFamily="49" charset="0"/>
                <a:cs typeface="Arial" panose="020B0604020202020204" pitchFamily="34" charset="0"/>
              </a:rPr>
              <a:t>THEN</a:t>
            </a:r>
            <a:r>
              <a:rPr lang="en-US" altLang="en-US" b="1" i="1" dirty="0">
                <a:solidFill>
                  <a:schemeClr val="tx1">
                    <a:lumMod val="75000"/>
                  </a:schemeClr>
                </a:solidFill>
                <a:latin typeface="Courier New" panose="02070309020205020404" pitchFamily="49" charset="0"/>
                <a:cs typeface="Arial" panose="020B0604020202020204" pitchFamily="34" charset="0"/>
              </a:rPr>
              <a:t> return_exprn</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ELSE </a:t>
            </a:r>
            <a:r>
              <a:rPr lang="en-US" altLang="en-US" b="1" i="1" dirty="0">
                <a:solidFill>
                  <a:schemeClr val="tx1">
                    <a:lumMod val="75000"/>
                  </a:schemeClr>
                </a:solidFill>
                <a:latin typeface="Courier New" panose="02070309020205020404" pitchFamily="49" charset="0"/>
                <a:cs typeface="Arial" panose="020B0604020202020204" pitchFamily="34" charset="0"/>
              </a:rPr>
              <a:t>else_expr</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END</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7"/>
          <p:cNvPicPr>
            <a:picLocks noChangeAspect="1" noChangeArrowheads="1"/>
          </p:cNvPicPr>
          <p:nvPr/>
        </p:nvPicPr>
        <p:blipFill>
          <a:blip r:embed="rId4" cstate="print"/>
          <a:srcRect/>
          <a:stretch>
            <a:fillRect/>
          </a:stretch>
        </p:blipFill>
        <p:spPr bwMode="auto">
          <a:xfrm>
            <a:off x="2479676" y="5562600"/>
            <a:ext cx="3819525" cy="381000"/>
          </a:xfrm>
          <a:prstGeom prst="rect">
            <a:avLst/>
          </a:prstGeom>
          <a:noFill/>
          <a:ln w="12700">
            <a:solidFill>
              <a:schemeClr val="tx1"/>
            </a:solidFill>
            <a:miter lim="800000"/>
            <a:headEnd type="none" w="sm" len="sm"/>
            <a:tailEnd type="none" w="sm" len="sm"/>
          </a:ln>
        </p:spPr>
      </p:pic>
      <p:sp>
        <p:nvSpPr>
          <p:cNvPr id="12" name="Content Placeholder 2"/>
          <p:cNvSpPr txBox="1">
            <a:spLocks/>
          </p:cNvSpPr>
          <p:nvPr/>
        </p:nvSpPr>
        <p:spPr bwMode="gray">
          <a:xfrm>
            <a:off x="2062162" y="1066801"/>
            <a:ext cx="8064500" cy="197958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CASE job_id WHEN 'IT_PROG'  THEN  1.10*salary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WHEN 'ST_CLERK' THEN  1.15*salary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WHEN 'SA_REP'   THEN  1.20*salary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ELSE      salary END     "REVISED_SALARY"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66565" name="Rectangle 1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CASE</a:t>
            </a:r>
            <a:r>
              <a:rPr lang="en-US" altLang="en-US" dirty="0" smtClean="0"/>
              <a:t> Expression</a:t>
            </a:r>
          </a:p>
        </p:txBody>
      </p:sp>
      <p:sp>
        <p:nvSpPr>
          <p:cNvPr id="66566" name="Rectangle 6"/>
          <p:cNvSpPr>
            <a:spLocks noChangeArrowheads="1"/>
          </p:cNvSpPr>
          <p:nvPr/>
        </p:nvSpPr>
        <p:spPr bwMode="gray">
          <a:xfrm>
            <a:off x="3100388" y="1533526"/>
            <a:ext cx="6327775" cy="11334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66567" name="Text Box 7"/>
          <p:cNvSpPr txBox="1">
            <a:spLocks noChangeArrowheads="1"/>
          </p:cNvSpPr>
          <p:nvPr/>
        </p:nvSpPr>
        <p:spPr bwMode="gray">
          <a:xfrm>
            <a:off x="2555875" y="5133753"/>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66568" name="Text Box 24"/>
          <p:cNvSpPr txBox="1">
            <a:spLocks noChangeArrowheads="1"/>
          </p:cNvSpPr>
          <p:nvPr/>
        </p:nvSpPr>
        <p:spPr bwMode="gray">
          <a:xfrm>
            <a:off x="2555875" y="3429000"/>
            <a:ext cx="366712"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66569" name="Picture 15"/>
          <p:cNvPicPr>
            <a:picLocks noChangeAspect="1" noChangeArrowheads="1"/>
          </p:cNvPicPr>
          <p:nvPr/>
        </p:nvPicPr>
        <p:blipFill>
          <a:blip r:embed="rId5" cstate="print"/>
          <a:srcRect/>
          <a:stretch>
            <a:fillRect/>
          </a:stretch>
        </p:blipFill>
        <p:spPr bwMode="auto">
          <a:xfrm>
            <a:off x="2479676" y="3276600"/>
            <a:ext cx="3800475" cy="381000"/>
          </a:xfrm>
          <a:prstGeom prst="rect">
            <a:avLst/>
          </a:prstGeom>
          <a:noFill/>
          <a:ln w="12700">
            <a:solidFill>
              <a:schemeClr val="tx1"/>
            </a:solidFill>
            <a:miter lim="800000"/>
            <a:headEnd type="none" w="sm" len="sm"/>
            <a:tailEnd type="none" w="sm" len="sm"/>
          </a:ln>
        </p:spPr>
      </p:pic>
      <p:pic>
        <p:nvPicPr>
          <p:cNvPr id="66570" name="Picture 16"/>
          <p:cNvPicPr>
            <a:picLocks noChangeAspect="1" noChangeArrowheads="1"/>
          </p:cNvPicPr>
          <p:nvPr/>
        </p:nvPicPr>
        <p:blipFill>
          <a:blip r:embed="rId6" cstate="print"/>
          <a:srcRect/>
          <a:stretch>
            <a:fillRect/>
          </a:stretch>
        </p:blipFill>
        <p:spPr bwMode="auto">
          <a:xfrm>
            <a:off x="2479676" y="3810001"/>
            <a:ext cx="3800475" cy="1552575"/>
          </a:xfrm>
          <a:prstGeom prst="rect">
            <a:avLst/>
          </a:prstGeom>
          <a:noFill/>
          <a:ln w="12700">
            <a:solidFill>
              <a:schemeClr val="tx1"/>
            </a:solidFill>
            <a:miter lim="800000"/>
            <a:headEnd type="none" w="sm" len="sm"/>
            <a:tailEnd type="none" w="sm" len="sm"/>
          </a:ln>
        </p:spPr>
      </p:pic>
      <p:sp>
        <p:nvSpPr>
          <p:cNvPr id="66572" name="Rectangle 17"/>
          <p:cNvSpPr>
            <a:spLocks noChangeArrowheads="1"/>
          </p:cNvSpPr>
          <p:nvPr/>
        </p:nvSpPr>
        <p:spPr bwMode="auto">
          <a:xfrm>
            <a:off x="4537075" y="3276600"/>
            <a:ext cx="1752600" cy="26670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dirty="0" smtClean="0">
                <a:cs typeface="Arial" charset="0"/>
              </a:rPr>
              <a:t>Searched </a:t>
            </a:r>
            <a:r>
              <a:rPr lang="en-US" altLang="en-US" dirty="0" smtClean="0">
                <a:latin typeface="Courier New" pitchFamily="49" charset="0"/>
              </a:rPr>
              <a:t>CASE</a:t>
            </a:r>
            <a:r>
              <a:rPr lang="en-US" altLang="en-US" dirty="0" smtClean="0"/>
              <a:t> Expression</a:t>
            </a:r>
          </a:p>
        </p:txBody>
      </p:sp>
      <p:sp>
        <p:nvSpPr>
          <p:cNvPr id="6" name="Content Placeholder 2"/>
          <p:cNvSpPr txBox="1">
            <a:spLocks/>
          </p:cNvSpPr>
          <p:nvPr/>
        </p:nvSpPr>
        <p:spPr bwMode="gray">
          <a:xfrm>
            <a:off x="2062162" y="1144614"/>
            <a:ext cx="8064500" cy="197958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CASE </a:t>
            </a:r>
          </a:p>
          <a:p>
            <a:pPr lvl="1"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WHEN </a:t>
            </a:r>
            <a:r>
              <a:rPr lang="en-US" altLang="en-US" b="1" i="1" dirty="0">
                <a:solidFill>
                  <a:schemeClr val="tx1">
                    <a:lumMod val="75000"/>
                  </a:schemeClr>
                </a:solidFill>
                <a:latin typeface="Courier New" panose="02070309020205020404" pitchFamily="49" charset="0"/>
                <a:cs typeface="Courier New" panose="02070309020205020404" pitchFamily="49" charset="0"/>
              </a:rPr>
              <a:t>condition1</a:t>
            </a:r>
            <a:r>
              <a:rPr lang="en-US" altLang="en-US" b="1" dirty="0">
                <a:solidFill>
                  <a:schemeClr val="tx1">
                    <a:lumMod val="75000"/>
                  </a:schemeClr>
                </a:solidFill>
                <a:latin typeface="Courier New" panose="02070309020205020404" pitchFamily="49" charset="0"/>
                <a:cs typeface="Courier New" panose="02070309020205020404" pitchFamily="49" charset="0"/>
              </a:rPr>
              <a:t> THEN </a:t>
            </a:r>
            <a:r>
              <a:rPr lang="en-US" altLang="en-US" b="1" i="1" dirty="0">
                <a:solidFill>
                  <a:schemeClr val="tx1">
                    <a:lumMod val="75000"/>
                  </a:schemeClr>
                </a:solidFill>
                <a:latin typeface="Courier New" panose="02070309020205020404" pitchFamily="49" charset="0"/>
                <a:cs typeface="Courier New" panose="02070309020205020404" pitchFamily="49" charset="0"/>
              </a:rPr>
              <a:t>use_expression1</a:t>
            </a:r>
            <a:r>
              <a:rPr lang="en-US" altLang="en-US" b="1" dirty="0">
                <a:solidFill>
                  <a:schemeClr val="tx1">
                    <a:lumMod val="75000"/>
                  </a:schemeClr>
                </a:solidFill>
                <a:latin typeface="Courier New" panose="02070309020205020404" pitchFamily="49" charset="0"/>
                <a:cs typeface="Courier New" panose="02070309020205020404" pitchFamily="49" charset="0"/>
              </a:rPr>
              <a:t> </a:t>
            </a:r>
          </a:p>
          <a:p>
            <a:pPr lvl="1"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WHEN </a:t>
            </a:r>
            <a:r>
              <a:rPr lang="en-US" altLang="en-US" b="1" i="1" dirty="0">
                <a:solidFill>
                  <a:schemeClr val="tx1">
                    <a:lumMod val="75000"/>
                  </a:schemeClr>
                </a:solidFill>
                <a:latin typeface="Courier New" panose="02070309020205020404" pitchFamily="49" charset="0"/>
                <a:cs typeface="Courier New" panose="02070309020205020404" pitchFamily="49" charset="0"/>
              </a:rPr>
              <a:t>condition2</a:t>
            </a:r>
            <a:r>
              <a:rPr lang="en-US" altLang="en-US" b="1" dirty="0">
                <a:solidFill>
                  <a:schemeClr val="tx1">
                    <a:lumMod val="75000"/>
                  </a:schemeClr>
                </a:solidFill>
                <a:latin typeface="Courier New" panose="02070309020205020404" pitchFamily="49" charset="0"/>
                <a:cs typeface="Courier New" panose="02070309020205020404" pitchFamily="49" charset="0"/>
              </a:rPr>
              <a:t> THEN </a:t>
            </a:r>
            <a:r>
              <a:rPr lang="en-US" altLang="en-US" b="1" i="1" dirty="0">
                <a:solidFill>
                  <a:schemeClr val="tx1">
                    <a:lumMod val="75000"/>
                  </a:schemeClr>
                </a:solidFill>
                <a:latin typeface="Courier New" panose="02070309020205020404" pitchFamily="49" charset="0"/>
                <a:cs typeface="Courier New" panose="02070309020205020404" pitchFamily="49" charset="0"/>
              </a:rPr>
              <a:t>use_expression2 </a:t>
            </a:r>
          </a:p>
          <a:p>
            <a:pPr lvl="1"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WHEN </a:t>
            </a:r>
            <a:r>
              <a:rPr lang="en-US" altLang="en-US" b="1" i="1" dirty="0">
                <a:solidFill>
                  <a:schemeClr val="tx1">
                    <a:lumMod val="75000"/>
                  </a:schemeClr>
                </a:solidFill>
                <a:latin typeface="Courier New" panose="02070309020205020404" pitchFamily="49" charset="0"/>
                <a:cs typeface="Courier New" panose="02070309020205020404" pitchFamily="49" charset="0"/>
              </a:rPr>
              <a:t>condition3</a:t>
            </a:r>
            <a:r>
              <a:rPr lang="en-US" altLang="en-US" b="1" dirty="0">
                <a:solidFill>
                  <a:schemeClr val="tx1">
                    <a:lumMod val="75000"/>
                  </a:schemeClr>
                </a:solidFill>
                <a:latin typeface="Courier New" panose="02070309020205020404" pitchFamily="49" charset="0"/>
                <a:cs typeface="Courier New" panose="02070309020205020404" pitchFamily="49" charset="0"/>
              </a:rPr>
              <a:t> THEN </a:t>
            </a:r>
            <a:r>
              <a:rPr lang="en-US" altLang="en-US" b="1" i="1" dirty="0">
                <a:solidFill>
                  <a:schemeClr val="tx1">
                    <a:lumMod val="75000"/>
                  </a:schemeClr>
                </a:solidFill>
                <a:latin typeface="Courier New" panose="02070309020205020404" pitchFamily="49" charset="0"/>
                <a:cs typeface="Courier New" panose="02070309020205020404" pitchFamily="49" charset="0"/>
              </a:rPr>
              <a:t>use_expression3 </a:t>
            </a:r>
          </a:p>
          <a:p>
            <a:pPr lvl="1"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ELSE </a:t>
            </a:r>
            <a:r>
              <a:rPr lang="en-US" altLang="en-US" b="1" i="1" dirty="0">
                <a:solidFill>
                  <a:schemeClr val="tx1">
                    <a:lumMod val="75000"/>
                  </a:schemeClr>
                </a:solidFill>
                <a:latin typeface="Courier New" panose="02070309020205020404" pitchFamily="49" charset="0"/>
                <a:cs typeface="Courier New" panose="02070309020205020404" pitchFamily="49" charset="0"/>
              </a:rPr>
              <a:t>default_use_expression </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END</a:t>
            </a:r>
          </a:p>
        </p:txBody>
      </p:sp>
      <p:sp>
        <p:nvSpPr>
          <p:cNvPr id="7" name="Content Placeholder 2"/>
          <p:cNvSpPr txBox="1">
            <a:spLocks/>
          </p:cNvSpPr>
          <p:nvPr/>
        </p:nvSpPr>
        <p:spPr bwMode="gray">
          <a:xfrm>
            <a:off x="2062162" y="3526512"/>
            <a:ext cx="80645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last_name,salary,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(CASE WHEN salary&lt;5000 THEN 'Low'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      WHEN salary&lt;10000 THEN 'Medium'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      WHEN salary&lt;20000 THEN 'Good'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      ELSE 'Excellent'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END) qualified_salary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employees;</a:t>
            </a:r>
          </a:p>
        </p:txBody>
      </p:sp>
      <p:sp>
        <p:nvSpPr>
          <p:cNvPr id="68617" name="Rectangle 4"/>
          <p:cNvSpPr>
            <a:spLocks noChangeArrowheads="1"/>
          </p:cNvSpPr>
          <p:nvPr/>
        </p:nvSpPr>
        <p:spPr bwMode="auto">
          <a:xfrm>
            <a:off x="3759164" y="3962410"/>
            <a:ext cx="5615940" cy="1744469"/>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554809"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9720073" y="4216647"/>
            <a:ext cx="1725286" cy="1723534"/>
          </a:xfrm>
          <a:prstGeom prst="ellipse">
            <a:avLst/>
          </a:prstGeom>
          <a:solidFill>
            <a:schemeClr val="bg1"/>
          </a:solidFill>
          <a:ln w="50800" cap="flat" cmpd="sng" algn="ctr">
            <a:solidFill>
              <a:schemeClr val="accent3">
                <a:lumMod val="20000"/>
                <a:lumOff val="8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68315" y="4164014"/>
            <a:ext cx="1828800" cy="1828800"/>
          </a:xfrm>
          <a:prstGeom prst="rect">
            <a:avLst/>
          </a:prstGeom>
        </p:spPr>
      </p:pic>
      <p:sp>
        <p:nvSpPr>
          <p:cNvPr id="70658" name="Rectangle 5"/>
          <p:cNvSpPr>
            <a:spLocks noGrp="1" noChangeArrowheads="1"/>
          </p:cNvSpPr>
          <p:nvPr>
            <p:ph type="title"/>
          </p:nvPr>
        </p:nvSpPr>
        <p:spPr/>
        <p:txBody>
          <a:bodyPr/>
          <a:lstStyle/>
          <a:p>
            <a:pPr eaLnBrk="1" hangingPunct="1"/>
            <a:r>
              <a:rPr lang="en-US" altLang="en-US" dirty="0" smtClean="0">
                <a:latin typeface="Courier New" pitchFamily="49" charset="0"/>
              </a:rPr>
              <a:t>DECODE</a:t>
            </a:r>
            <a:r>
              <a:rPr lang="en-US" altLang="en-US" dirty="0" smtClean="0"/>
              <a:t> Function</a:t>
            </a:r>
          </a:p>
        </p:txBody>
      </p:sp>
      <p:sp>
        <p:nvSpPr>
          <p:cNvPr id="70659" name="Rectangle 6"/>
          <p:cNvSpPr>
            <a:spLocks noGrp="1" noChangeArrowheads="1"/>
          </p:cNvSpPr>
          <p:nvPr>
            <p:ph idx="1"/>
          </p:nvPr>
        </p:nvSpPr>
        <p:spPr/>
        <p:txBody>
          <a:bodyPr/>
          <a:lstStyle/>
          <a:p>
            <a:pPr indent="0"/>
            <a:r>
              <a:rPr lang="en-US" altLang="en-US" dirty="0" smtClean="0">
                <a:latin typeface="Arial" charset="0"/>
              </a:rPr>
              <a:t>Facilitates conditional inquiries by doing the work of a </a:t>
            </a:r>
            <a:r>
              <a:rPr lang="en-US" altLang="en-US" dirty="0" smtClean="0">
                <a:latin typeface="Courier New" pitchFamily="49" charset="0"/>
              </a:rPr>
              <a:t>CASE</a:t>
            </a:r>
            <a:r>
              <a:rPr lang="en-US" altLang="en-US" dirty="0" smtClean="0">
                <a:latin typeface="Arial" charset="0"/>
              </a:rPr>
              <a:t> expression or an </a:t>
            </a:r>
            <a:r>
              <a:rPr lang="en-US" altLang="en-US" dirty="0" smtClean="0">
                <a:latin typeface="Courier New" pitchFamily="49" charset="0"/>
              </a:rPr>
              <a:t>IF-THEN-ELSE</a:t>
            </a:r>
            <a:r>
              <a:rPr lang="en-US" altLang="en-US" dirty="0" smtClean="0">
                <a:latin typeface="Arial" charset="0"/>
              </a:rPr>
              <a:t> statement:</a:t>
            </a:r>
          </a:p>
        </p:txBody>
      </p:sp>
      <p:sp>
        <p:nvSpPr>
          <p:cNvPr id="5" name="Content Placeholder 2"/>
          <p:cNvSpPr txBox="1">
            <a:spLocks/>
          </p:cNvSpPr>
          <p:nvPr/>
        </p:nvSpPr>
        <p:spPr bwMode="gray">
          <a:xfrm>
            <a:off x="2062162" y="2209800"/>
            <a:ext cx="8064500" cy="103953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DECODE(</a:t>
            </a:r>
            <a:r>
              <a:rPr lang="en-US" altLang="en-US" b="1" i="1" dirty="0">
                <a:solidFill>
                  <a:schemeClr val="tx1">
                    <a:lumMod val="75000"/>
                  </a:schemeClr>
                </a:solidFill>
                <a:latin typeface="Courier New" panose="02070309020205020404" pitchFamily="49" charset="0"/>
                <a:cs typeface="Arial" panose="020B0604020202020204" pitchFamily="34" charset="0"/>
              </a:rPr>
              <a:t>col|expression, search1, result1 </a:t>
            </a:r>
          </a:p>
          <a:p>
            <a:pPr eaLnBrk="1" hangingPunct="1">
              <a:lnSpc>
                <a:spcPct val="105000"/>
              </a:lnSpc>
              <a:defRPr/>
            </a:pPr>
            <a:r>
              <a:rPr lang="en-US" altLang="en-US" b="1" i="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search2, result2,...,</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lnSpc>
                <a:spcPct val="105000"/>
              </a:lnSpc>
              <a:defRPr/>
            </a:pPr>
            <a:r>
              <a:rPr lang="en-US" altLang="en-US" b="1" i="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default</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Tree>
    <p:custDataLst>
      <p:tags r:id="rId1"/>
    </p:custData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2062162" y="849312"/>
            <a:ext cx="80645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DECODE(job_id, 'IT_PROG',  1.10*salary,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'ST_CLERK', 1.15*salary,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'SA_REP',   1.20*salary,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REVISED_SALARY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72709"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DECODE</a:t>
            </a:r>
            <a:r>
              <a:rPr lang="en-US" altLang="en-US" dirty="0" smtClean="0"/>
              <a:t> Function</a:t>
            </a:r>
          </a:p>
        </p:txBody>
      </p:sp>
      <p:sp>
        <p:nvSpPr>
          <p:cNvPr id="72710" name="Rectangle 4"/>
          <p:cNvSpPr>
            <a:spLocks noChangeArrowheads="1"/>
          </p:cNvSpPr>
          <p:nvPr/>
        </p:nvSpPr>
        <p:spPr bwMode="gray">
          <a:xfrm>
            <a:off x="3079751" y="1283767"/>
            <a:ext cx="5514975" cy="1744469"/>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72711" name="Text Box 5"/>
          <p:cNvSpPr txBox="1">
            <a:spLocks noChangeArrowheads="1"/>
          </p:cNvSpPr>
          <p:nvPr/>
        </p:nvSpPr>
        <p:spPr bwMode="gray">
          <a:xfrm>
            <a:off x="2398713" y="5207353"/>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72712" name="Text Box 6"/>
          <p:cNvSpPr txBox="1">
            <a:spLocks noChangeArrowheads="1"/>
          </p:cNvSpPr>
          <p:nvPr/>
        </p:nvSpPr>
        <p:spPr bwMode="gray">
          <a:xfrm>
            <a:off x="2386013" y="3200401"/>
            <a:ext cx="366713" cy="39528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72713" name="Picture 11"/>
          <p:cNvPicPr>
            <a:picLocks noChangeAspect="1" noChangeArrowheads="1"/>
          </p:cNvPicPr>
          <p:nvPr/>
        </p:nvPicPr>
        <p:blipFill>
          <a:blip r:embed="rId4" cstate="print"/>
          <a:srcRect/>
          <a:stretch>
            <a:fillRect/>
          </a:stretch>
        </p:blipFill>
        <p:spPr bwMode="auto">
          <a:xfrm>
            <a:off x="2360612" y="3657601"/>
            <a:ext cx="3886200" cy="1773237"/>
          </a:xfrm>
          <a:prstGeom prst="rect">
            <a:avLst/>
          </a:prstGeom>
          <a:noFill/>
          <a:ln w="12700">
            <a:solidFill>
              <a:schemeClr val="tx1"/>
            </a:solidFill>
            <a:miter lim="800000"/>
            <a:headEnd type="none" w="sm" len="sm"/>
            <a:tailEnd type="none" w="sm" len="sm"/>
          </a:ln>
        </p:spPr>
      </p:pic>
      <p:pic>
        <p:nvPicPr>
          <p:cNvPr id="72714" name="Picture 12"/>
          <p:cNvPicPr>
            <a:picLocks noChangeAspect="1" noChangeArrowheads="1"/>
          </p:cNvPicPr>
          <p:nvPr/>
        </p:nvPicPr>
        <p:blipFill>
          <a:blip r:embed="rId5" cstate="print"/>
          <a:srcRect/>
          <a:stretch>
            <a:fillRect/>
          </a:stretch>
        </p:blipFill>
        <p:spPr bwMode="auto">
          <a:xfrm>
            <a:off x="2360612" y="5638801"/>
            <a:ext cx="3905142" cy="592571"/>
          </a:xfrm>
          <a:prstGeom prst="rect">
            <a:avLst/>
          </a:prstGeom>
          <a:noFill/>
          <a:ln w="12700">
            <a:solidFill>
              <a:schemeClr val="tx1"/>
            </a:solidFill>
            <a:miter lim="800000"/>
            <a:headEnd type="none" w="sm" len="sm"/>
            <a:tailEnd type="none" w="sm" len="sm"/>
          </a:ln>
        </p:spPr>
      </p:pic>
      <p:pic>
        <p:nvPicPr>
          <p:cNvPr id="72715" name="Picture 13"/>
          <p:cNvPicPr>
            <a:picLocks noChangeAspect="1" noChangeArrowheads="1"/>
          </p:cNvPicPr>
          <p:nvPr/>
        </p:nvPicPr>
        <p:blipFill>
          <a:blip r:embed="rId6" cstate="print"/>
          <a:srcRect/>
          <a:stretch>
            <a:fillRect/>
          </a:stretch>
        </p:blipFill>
        <p:spPr bwMode="auto">
          <a:xfrm>
            <a:off x="2360612" y="3124201"/>
            <a:ext cx="3885714" cy="223429"/>
          </a:xfrm>
          <a:prstGeom prst="rect">
            <a:avLst/>
          </a:prstGeom>
          <a:noFill/>
          <a:ln w="12700">
            <a:solidFill>
              <a:schemeClr val="tx1"/>
            </a:solidFill>
            <a:miter lim="800000"/>
            <a:headEnd type="none" w="sm" len="sm"/>
            <a:tailEnd type="none" w="sm" len="sm"/>
          </a:ln>
        </p:spPr>
      </p:pic>
      <p:sp>
        <p:nvSpPr>
          <p:cNvPr id="72716" name="Rectangle 13"/>
          <p:cNvSpPr>
            <a:spLocks noChangeArrowheads="1"/>
          </p:cNvSpPr>
          <p:nvPr/>
        </p:nvSpPr>
        <p:spPr bwMode="auto">
          <a:xfrm>
            <a:off x="5103812" y="3124200"/>
            <a:ext cx="1143000" cy="31242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6"/>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DECODE</a:t>
            </a:r>
            <a:r>
              <a:rPr lang="en-US" altLang="en-US" dirty="0" smtClean="0"/>
              <a:t> Function</a:t>
            </a:r>
          </a:p>
        </p:txBody>
      </p:sp>
      <p:sp>
        <p:nvSpPr>
          <p:cNvPr id="74758" name="Rectangle 7"/>
          <p:cNvSpPr>
            <a:spLocks noGrp="1" noChangeArrowheads="1"/>
          </p:cNvSpPr>
          <p:nvPr>
            <p:ph idx="1"/>
          </p:nvPr>
        </p:nvSpPr>
        <p:spPr/>
        <p:txBody>
          <a:bodyPr/>
          <a:lstStyle/>
          <a:p>
            <a:pPr indent="0"/>
            <a:r>
              <a:rPr lang="en-US" altLang="en-US" dirty="0" smtClean="0">
                <a:latin typeface="Arial" charset="0"/>
              </a:rPr>
              <a:t>Display the applicable tax rate for each employee in department 80:</a:t>
            </a:r>
          </a:p>
        </p:txBody>
      </p:sp>
      <p:grpSp>
        <p:nvGrpSpPr>
          <p:cNvPr id="2" name="Group 1"/>
          <p:cNvGrpSpPr/>
          <p:nvPr/>
        </p:nvGrpSpPr>
        <p:grpSpPr>
          <a:xfrm>
            <a:off x="2062162" y="1881961"/>
            <a:ext cx="8064500" cy="3680639"/>
            <a:chOff x="2029618" y="2203043"/>
            <a:chExt cx="8064500" cy="3680639"/>
          </a:xfrm>
        </p:grpSpPr>
        <p:sp>
          <p:nvSpPr>
            <p:cNvPr id="6" name="Content Placeholder 2"/>
            <p:cNvSpPr txBox="1">
              <a:spLocks/>
            </p:cNvSpPr>
            <p:nvPr/>
          </p:nvSpPr>
          <p:spPr bwMode="gray">
            <a:xfrm>
              <a:off x="2029618" y="2203043"/>
              <a:ext cx="8064500" cy="36806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dirty="0">
                  <a:solidFill>
                    <a:srgbClr val="000000"/>
                  </a:solidFill>
                  <a:latin typeface="Courier New" panose="02070309020205020404" pitchFamily="49" charset="0"/>
                  <a:cs typeface="Arial" panose="020B0604020202020204" pitchFamily="34" charset="0"/>
                </a:rPr>
                <a:t>SELECT last_name, salary,</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DECODE (TRUNC(salary/2000, 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0, 0.00,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1, 0.09,</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2, 0.20,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3, 0.30,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4, 0.40,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5, 0.42,</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6, 0.44,</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0.45) TAX_RATE</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FROM   employees</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WHERE  department_id = 80;</a:t>
              </a:r>
            </a:p>
          </p:txBody>
        </p:sp>
        <p:sp>
          <p:nvSpPr>
            <p:cNvPr id="74759" name="Rectangle 5"/>
            <p:cNvSpPr>
              <a:spLocks noChangeArrowheads="1"/>
            </p:cNvSpPr>
            <p:nvPr/>
          </p:nvSpPr>
          <p:spPr bwMode="gray">
            <a:xfrm>
              <a:off x="3086101" y="2687639"/>
              <a:ext cx="5051425" cy="25114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lstStyle/>
          <a:p>
            <a:r>
              <a:rPr lang="en-US" altLang="en-US" smtClean="0">
                <a:latin typeface="Arial" charset="0"/>
              </a:rPr>
              <a:t>The </a:t>
            </a:r>
            <a:r>
              <a:rPr lang="en-US" altLang="en-US" smtClean="0">
                <a:latin typeface="Courier New" pitchFamily="49" charset="0"/>
                <a:cs typeface="Courier New" pitchFamily="49" charset="0"/>
              </a:rPr>
              <a:t>TO_NUMBER</a:t>
            </a:r>
            <a:r>
              <a:rPr lang="en-US" altLang="en-US" smtClean="0">
                <a:latin typeface="Arial" charset="0"/>
              </a:rPr>
              <a:t> function converts either character strings or date values to a number in the format specified by the optional format model.</a:t>
            </a:r>
          </a:p>
          <a:p>
            <a:pPr lvl="1">
              <a:buFont typeface="Arial" charset="0"/>
              <a:buAutoNum type="alphaLcPeriod"/>
            </a:pPr>
            <a:r>
              <a:rPr lang="en-US" altLang="en-US" smtClean="0"/>
              <a:t>True</a:t>
            </a:r>
          </a:p>
          <a:p>
            <a:pPr lvl="1">
              <a:buFont typeface="Arial" charset="0"/>
              <a:buAutoNum type="alphaLcPeriod"/>
            </a:pPr>
            <a:r>
              <a:rPr lang="en-US" altLang="en-US" smtClean="0"/>
              <a:t>False</a:t>
            </a:r>
            <a:endParaRPr lang="en-US" altLang="en-US" dirty="0" smtClean="0"/>
          </a:p>
        </p:txBody>
      </p:sp>
      <p:sp>
        <p:nvSpPr>
          <p:cNvPr id="76802" name="Rectangle 2"/>
          <p:cNvSpPr>
            <a:spLocks noGrp="1" noChangeArrowheads="1"/>
          </p:cNvSpPr>
          <p:nvPr>
            <p:ph type="title"/>
          </p:nvPr>
        </p:nvSpPr>
        <p:spPr/>
        <p:txBody>
          <a:bodyPr/>
          <a:lstStyle/>
          <a:p>
            <a:r>
              <a:rPr lang="en-US" altLang="en-US" smtClean="0"/>
              <a:t>Quiz</a:t>
            </a:r>
            <a:endParaRPr lang="en-US" altLang="en-US" dirty="0" smtClean="0"/>
          </a:p>
        </p:txBody>
      </p:sp>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099110" y="4637299"/>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ltLang="en-US" dirty="0" smtClean="0"/>
              <a:t>Lesson Agenda</a:t>
            </a:r>
          </a:p>
        </p:txBody>
      </p:sp>
      <p:sp>
        <p:nvSpPr>
          <p:cNvPr id="10243" name="Rectangle 5"/>
          <p:cNvSpPr>
            <a:spLocks noGrp="1" noChangeArrowheads="1"/>
          </p:cNvSpPr>
          <p:nvPr>
            <p:ph idx="1"/>
          </p:nvPr>
        </p:nvSpPr>
        <p:spPr/>
        <p:txBody>
          <a:bodyPr/>
          <a:lstStyle/>
          <a:p>
            <a:pPr lvl="1" eaLnBrk="1" hangingPunct="1"/>
            <a:r>
              <a:rPr lang="en-US" altLang="en-US" dirty="0" smtClean="0"/>
              <a:t>Implicit and explicit data type conversion</a:t>
            </a:r>
          </a:p>
          <a:p>
            <a:pPr lvl="1" eaLnBrk="1" hangingPunct="1">
              <a:buClr>
                <a:srgbClr val="A6A6A6"/>
              </a:buClr>
            </a:pPr>
            <a:r>
              <a:rPr lang="en-US" altLang="en-US" dirty="0" smtClean="0">
                <a:solidFill>
                  <a:srgbClr val="A6A6A6"/>
                </a:solidFill>
                <a:latin typeface="Courier New" pitchFamily="49" charset="0"/>
              </a:rPr>
              <a:t>TO_CHAR</a:t>
            </a:r>
            <a:r>
              <a:rPr lang="en-US" altLang="en-US" dirty="0" smtClean="0">
                <a:solidFill>
                  <a:srgbClr val="A6A6A6"/>
                </a:solidFill>
              </a:rPr>
              <a:t>, </a:t>
            </a:r>
            <a:r>
              <a:rPr lang="en-US" altLang="en-US" dirty="0" smtClean="0">
                <a:solidFill>
                  <a:srgbClr val="A6A6A6"/>
                </a:solidFill>
                <a:latin typeface="Courier New" pitchFamily="49" charset="0"/>
              </a:rPr>
              <a:t>TO_DATE</a:t>
            </a:r>
            <a:r>
              <a:rPr lang="en-US" altLang="en-US" dirty="0" smtClean="0">
                <a:solidFill>
                  <a:srgbClr val="A6A6A6"/>
                </a:solidFill>
              </a:rPr>
              <a:t>, </a:t>
            </a:r>
            <a:r>
              <a:rPr lang="en-US" altLang="en-US" dirty="0" smtClean="0">
                <a:solidFill>
                  <a:srgbClr val="A6A6A6"/>
                </a:solidFill>
                <a:latin typeface="Courier New" pitchFamily="49" charset="0"/>
              </a:rPr>
              <a:t>TO_NUMBER</a:t>
            </a:r>
            <a:r>
              <a:rPr lang="en-US" altLang="en-US" dirty="0" smtClean="0">
                <a:solidFill>
                  <a:srgbClr val="A6A6A6"/>
                </a:solidFill>
              </a:rPr>
              <a:t> functions</a:t>
            </a:r>
          </a:p>
          <a:p>
            <a:pPr lvl="1" eaLnBrk="1" hangingPunct="1">
              <a:buClr>
                <a:srgbClr val="A6A6A6"/>
              </a:buClr>
            </a:pPr>
            <a:r>
              <a:rPr lang="en-US" altLang="en-US" dirty="0" smtClean="0">
                <a:solidFill>
                  <a:srgbClr val="A6A6A6"/>
                </a:solidFill>
              </a:rPr>
              <a:t>General functions:</a:t>
            </a:r>
          </a:p>
          <a:p>
            <a:pPr lvl="2" eaLnBrk="1" hangingPunct="1">
              <a:buClr>
                <a:srgbClr val="A6A6A6"/>
              </a:buClr>
            </a:pPr>
            <a:r>
              <a:rPr lang="en-US" altLang="en-US" dirty="0" smtClean="0">
                <a:solidFill>
                  <a:srgbClr val="A6A6A6"/>
                </a:solidFill>
                <a:latin typeface="Courier New" pitchFamily="49" charset="0"/>
              </a:rPr>
              <a:t>NVL</a:t>
            </a:r>
          </a:p>
          <a:p>
            <a:pPr lvl="2" eaLnBrk="1" hangingPunct="1">
              <a:buClr>
                <a:srgbClr val="A6A6A6"/>
              </a:buClr>
            </a:pPr>
            <a:r>
              <a:rPr lang="en-US" altLang="en-US" dirty="0" smtClean="0">
                <a:solidFill>
                  <a:srgbClr val="A6A6A6"/>
                </a:solidFill>
                <a:latin typeface="Courier New" pitchFamily="49" charset="0"/>
              </a:rPr>
              <a:t>NVL2</a:t>
            </a:r>
          </a:p>
          <a:p>
            <a:pPr lvl="2" eaLnBrk="1" hangingPunct="1">
              <a:buClr>
                <a:srgbClr val="A6A6A6"/>
              </a:buClr>
            </a:pPr>
            <a:r>
              <a:rPr lang="en-US" altLang="en-US" dirty="0" smtClean="0">
                <a:solidFill>
                  <a:srgbClr val="A6A6A6"/>
                </a:solidFill>
                <a:latin typeface="Courier New" pitchFamily="49" charset="0"/>
              </a:rPr>
              <a:t>NULLIF</a:t>
            </a:r>
          </a:p>
          <a:p>
            <a:pPr lvl="2" eaLnBrk="1" hangingPunct="1">
              <a:buClr>
                <a:srgbClr val="A6A6A6"/>
              </a:buClr>
            </a:pPr>
            <a:r>
              <a:rPr lang="en-US" altLang="en-US" dirty="0" smtClean="0">
                <a:solidFill>
                  <a:srgbClr val="A6A6A6"/>
                </a:solidFill>
                <a:latin typeface="Courier New" pitchFamily="49" charset="0"/>
              </a:rPr>
              <a:t>COALESCE</a:t>
            </a:r>
          </a:p>
          <a:p>
            <a:pPr lvl="1" eaLnBrk="1" hangingPunct="1">
              <a:buClr>
                <a:srgbClr val="A6A6A6"/>
              </a:buClr>
            </a:pPr>
            <a:r>
              <a:rPr lang="en-US" altLang="en-US" dirty="0" smtClean="0">
                <a:solidFill>
                  <a:srgbClr val="A6A6A6"/>
                </a:solidFill>
              </a:rPr>
              <a:t>Conditional expressions:</a:t>
            </a:r>
          </a:p>
          <a:p>
            <a:pPr lvl="2" eaLnBrk="1" hangingPunct="1">
              <a:buClr>
                <a:srgbClr val="A6A6A6"/>
              </a:buClr>
            </a:pPr>
            <a:r>
              <a:rPr lang="en-US" altLang="en-US" dirty="0" smtClean="0">
                <a:solidFill>
                  <a:srgbClr val="A6A6A6"/>
                </a:solidFill>
                <a:latin typeface="Courier New" pitchFamily="49" charset="0"/>
              </a:rPr>
              <a:t>CASE</a:t>
            </a:r>
          </a:p>
          <a:p>
            <a:pPr lvl="2" eaLnBrk="1" hangingPunct="1">
              <a:buClr>
                <a:srgbClr val="A6A6A6"/>
              </a:buClr>
            </a:pPr>
            <a:r>
              <a:rPr lang="en-US" altLang="en-US" dirty="0" smtClean="0">
                <a:solidFill>
                  <a:srgbClr val="A6A6A6"/>
                </a:solidFill>
              </a:rPr>
              <a:t>Searched </a:t>
            </a:r>
            <a:r>
              <a:rPr lang="en-US" altLang="en-US" dirty="0" smtClean="0">
                <a:solidFill>
                  <a:srgbClr val="A6A6A6"/>
                </a:solidFill>
                <a:latin typeface="Courier New" pitchFamily="49" charset="0"/>
              </a:rPr>
              <a:t>CASE</a:t>
            </a:r>
          </a:p>
          <a:p>
            <a:pPr lvl="2" eaLnBrk="1" hangingPunct="1">
              <a:buClr>
                <a:srgbClr val="A6A6A6"/>
              </a:buClr>
            </a:pPr>
            <a:r>
              <a:rPr lang="en-US" altLang="en-US" dirty="0" smtClean="0">
                <a:solidFill>
                  <a:srgbClr val="A6A6A6"/>
                </a:solidFill>
                <a:latin typeface="Courier New" pitchFamily="49" charset="0"/>
              </a:rPr>
              <a:t>DECODE</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052"/>
          <p:cNvSpPr>
            <a:spLocks noGrp="1" noChangeArrowheads="1"/>
          </p:cNvSpPr>
          <p:nvPr>
            <p:ph type="title"/>
          </p:nvPr>
        </p:nvSpPr>
        <p:spPr/>
        <p:txBody>
          <a:bodyPr/>
          <a:lstStyle/>
          <a:p>
            <a:pPr eaLnBrk="1" hangingPunct="1"/>
            <a:r>
              <a:rPr lang="en-US" altLang="en-US" dirty="0" smtClean="0"/>
              <a:t>Summary</a:t>
            </a:r>
          </a:p>
        </p:txBody>
      </p:sp>
      <p:sp>
        <p:nvSpPr>
          <p:cNvPr id="78851" name="Rectangle 2053"/>
          <p:cNvSpPr>
            <a:spLocks noGrp="1" noChangeArrowheads="1"/>
          </p:cNvSpPr>
          <p:nvPr>
            <p:ph idx="1"/>
          </p:nvPr>
        </p:nvSpPr>
        <p:spPr/>
        <p:txBody>
          <a:bodyPr/>
          <a:lstStyle/>
          <a:p>
            <a:pPr eaLnBrk="1" hangingPunct="1"/>
            <a:r>
              <a:rPr lang="en-US" altLang="en-US" dirty="0" smtClean="0">
                <a:latin typeface="Arial" charset="0"/>
              </a:rPr>
              <a:t>In this lesson, you should have learned how to:</a:t>
            </a:r>
          </a:p>
          <a:p>
            <a:pPr lvl="1" eaLnBrk="1" hangingPunct="1"/>
            <a:r>
              <a:rPr lang="en-US" altLang="en-US" dirty="0" smtClean="0"/>
              <a:t>Alter date formats for display using functions</a:t>
            </a:r>
          </a:p>
          <a:p>
            <a:pPr lvl="1" eaLnBrk="1" hangingPunct="1"/>
            <a:r>
              <a:rPr lang="en-US" altLang="en-US" dirty="0" smtClean="0"/>
              <a:t>Convert column data types using functions</a:t>
            </a:r>
          </a:p>
          <a:p>
            <a:pPr lvl="1" eaLnBrk="1" hangingPunct="1"/>
            <a:r>
              <a:rPr lang="en-US" altLang="en-US" dirty="0" smtClean="0"/>
              <a:t>Use </a:t>
            </a:r>
            <a:r>
              <a:rPr lang="en-US" altLang="en-US" dirty="0" smtClean="0">
                <a:latin typeface="Courier New" pitchFamily="49" charset="0"/>
                <a:cs typeface="Courier New" pitchFamily="49" charset="0"/>
              </a:rPr>
              <a:t>NVL</a:t>
            </a:r>
            <a:r>
              <a:rPr lang="en-US" altLang="en-US" dirty="0" smtClean="0"/>
              <a:t> functions</a:t>
            </a:r>
          </a:p>
          <a:p>
            <a:pPr lvl="1" eaLnBrk="1" hangingPunct="1"/>
            <a:r>
              <a:rPr lang="en-US" altLang="en-US" dirty="0" smtClean="0"/>
              <a:t>Use </a:t>
            </a:r>
            <a:r>
              <a:rPr lang="en-US" altLang="en-US" dirty="0" smtClean="0">
                <a:latin typeface="Courier New" pitchFamily="49" charset="0"/>
                <a:cs typeface="Courier New" pitchFamily="49" charset="0"/>
              </a:rPr>
              <a:t>IF-THEN-ELSE</a:t>
            </a:r>
            <a:r>
              <a:rPr lang="en-US" altLang="en-US" dirty="0" smtClean="0"/>
              <a:t> logic and other conditional expressions in a </a:t>
            </a:r>
            <a:r>
              <a:rPr lang="en-US" altLang="en-US" dirty="0" smtClean="0">
                <a:latin typeface="Courier New" pitchFamily="49" charset="0"/>
                <a:cs typeface="Courier New" pitchFamily="49" charset="0"/>
              </a:rPr>
              <a:t>SELECT</a:t>
            </a:r>
            <a:r>
              <a:rPr lang="en-US" altLang="en-US" dirty="0" smtClean="0"/>
              <a:t> statement</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pPr eaLnBrk="1" hangingPunct="1"/>
            <a:r>
              <a:rPr lang="en-US" altLang="en-US" dirty="0" smtClean="0"/>
              <a:t>Practice 5: Overview</a:t>
            </a:r>
          </a:p>
        </p:txBody>
      </p:sp>
      <p:sp>
        <p:nvSpPr>
          <p:cNvPr id="80899" name="Rectangle 5"/>
          <p:cNvSpPr>
            <a:spLocks noGrp="1" noChangeArrowheads="1"/>
          </p:cNvSpPr>
          <p:nvPr>
            <p:ph idx="1"/>
          </p:nvPr>
        </p:nvSpPr>
        <p:spPr>
          <a:xfrm>
            <a:off x="622138" y="1242485"/>
            <a:ext cx="10944549" cy="1557685"/>
          </a:xfrm>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Creating queries that use </a:t>
            </a:r>
            <a:r>
              <a:rPr lang="en-US" altLang="en-US" dirty="0" smtClean="0">
                <a:latin typeface="Courier New" pitchFamily="49" charset="0"/>
                <a:cs typeface="Courier New" pitchFamily="49" charset="0"/>
              </a:rPr>
              <a:t>TO_CHAR</a:t>
            </a:r>
            <a:r>
              <a:rPr lang="en-US" altLang="en-US" dirty="0" smtClean="0"/>
              <a:t>, </a:t>
            </a:r>
            <a:r>
              <a:rPr lang="en-US" altLang="en-US" dirty="0" smtClean="0">
                <a:latin typeface="Courier New" pitchFamily="49" charset="0"/>
                <a:cs typeface="Courier New" pitchFamily="49" charset="0"/>
              </a:rPr>
              <a:t>TO_DATE</a:t>
            </a:r>
            <a:r>
              <a:rPr lang="en-US" altLang="en-US" dirty="0" smtClean="0"/>
              <a:t>, and other </a:t>
            </a:r>
            <a:r>
              <a:rPr lang="en-US" altLang="en-US" dirty="0" smtClean="0">
                <a:latin typeface="Courier New" pitchFamily="49" charset="0"/>
                <a:cs typeface="Courier New" pitchFamily="49" charset="0"/>
              </a:rPr>
              <a:t>DATE</a:t>
            </a:r>
            <a:r>
              <a:rPr lang="en-US" altLang="en-US" dirty="0" smtClean="0"/>
              <a:t> functions</a:t>
            </a:r>
          </a:p>
          <a:p>
            <a:pPr lvl="1" eaLnBrk="1" hangingPunct="1"/>
            <a:r>
              <a:rPr lang="en-US" altLang="en-US" dirty="0" smtClean="0"/>
              <a:t>Creating queries that use conditional expressions such as </a:t>
            </a:r>
            <a:r>
              <a:rPr lang="en-US" altLang="en-US" dirty="0" smtClean="0">
                <a:latin typeface="Courier New" pitchFamily="49" charset="0"/>
                <a:cs typeface="Courier New" pitchFamily="49" charset="0"/>
              </a:rPr>
              <a:t>CASE</a:t>
            </a:r>
            <a:r>
              <a:rPr lang="en-US" altLang="en-US" dirty="0" smtClean="0"/>
              <a:t>, searched </a:t>
            </a:r>
            <a:r>
              <a:rPr lang="en-US" altLang="en-US" dirty="0" smtClean="0">
                <a:latin typeface="Courier New" pitchFamily="49" charset="0"/>
                <a:cs typeface="Courier New" pitchFamily="49" charset="0"/>
              </a:rPr>
              <a:t>CASE</a:t>
            </a:r>
            <a:r>
              <a:rPr lang="en-US" altLang="en-US" dirty="0" smtClean="0"/>
              <a:t>, and </a:t>
            </a:r>
            <a:r>
              <a:rPr lang="en-US" altLang="en-US" dirty="0" smtClean="0">
                <a:latin typeface="Courier New" pitchFamily="49" charset="0"/>
                <a:cs typeface="Courier New" pitchFamily="49" charset="0"/>
              </a:rPr>
              <a:t>DECODE</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Conversion Functions</a:t>
            </a:r>
          </a:p>
        </p:txBody>
      </p:sp>
      <p:sp>
        <p:nvSpPr>
          <p:cNvPr id="15365" name="Rectangle 5"/>
          <p:cNvSpPr>
            <a:spLocks noChangeArrowheads="1"/>
          </p:cNvSpPr>
          <p:nvPr/>
        </p:nvSpPr>
        <p:spPr bwMode="blackWhite">
          <a:xfrm>
            <a:off x="3128168" y="3459748"/>
            <a:ext cx="2768600" cy="787400"/>
          </a:xfrm>
          <a:prstGeom prst="rect">
            <a:avLst/>
          </a:prstGeom>
          <a:solidFill>
            <a:srgbClr val="B8E08C"/>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Implicit data type</a:t>
            </a:r>
          </a:p>
          <a:p>
            <a:pPr algn="ctr">
              <a:defRPr/>
            </a:pPr>
            <a:r>
              <a:rPr lang="en-US" altLang="en-US" b="1" dirty="0" smtClean="0">
                <a:solidFill>
                  <a:schemeClr val="tx1">
                    <a:lumMod val="50000"/>
                  </a:schemeClr>
                </a:solidFill>
                <a:latin typeface="Arial" charset="0"/>
                <a:cs typeface="Arial" charset="0"/>
              </a:rPr>
              <a:t>conversion</a:t>
            </a:r>
          </a:p>
        </p:txBody>
      </p:sp>
      <p:sp>
        <p:nvSpPr>
          <p:cNvPr id="15366" name="Rectangle 6"/>
          <p:cNvSpPr>
            <a:spLocks noChangeArrowheads="1"/>
          </p:cNvSpPr>
          <p:nvPr/>
        </p:nvSpPr>
        <p:spPr bwMode="blackWhite">
          <a:xfrm>
            <a:off x="6292056" y="3459748"/>
            <a:ext cx="2768600" cy="787400"/>
          </a:xfrm>
          <a:prstGeom prst="rect">
            <a:avLst/>
          </a:prstGeom>
          <a:solidFill>
            <a:srgbClr val="69D8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Explicit data type</a:t>
            </a:r>
          </a:p>
          <a:p>
            <a:pPr algn="ctr">
              <a:defRPr/>
            </a:pPr>
            <a:r>
              <a:rPr lang="en-US" altLang="en-US" b="1" dirty="0" smtClean="0">
                <a:solidFill>
                  <a:schemeClr val="tx1">
                    <a:lumMod val="50000"/>
                  </a:schemeClr>
                </a:solidFill>
                <a:latin typeface="Arial" charset="0"/>
                <a:cs typeface="Arial" charset="0"/>
              </a:rPr>
              <a:t>conversion</a:t>
            </a:r>
          </a:p>
        </p:txBody>
      </p:sp>
      <p:sp>
        <p:nvSpPr>
          <p:cNvPr id="15367" name="Rectangle 7"/>
          <p:cNvSpPr>
            <a:spLocks noChangeArrowheads="1"/>
          </p:cNvSpPr>
          <p:nvPr/>
        </p:nvSpPr>
        <p:spPr bwMode="blackWhite">
          <a:xfrm>
            <a:off x="4710112" y="2002423"/>
            <a:ext cx="2768600" cy="825500"/>
          </a:xfrm>
          <a:prstGeom prst="rect">
            <a:avLst/>
          </a:prstGeom>
          <a:solidFill>
            <a:schemeClr val="accent1">
              <a:lumMod val="60000"/>
              <a:lumOff val="40000"/>
            </a:schemeClr>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Data type</a:t>
            </a:r>
          </a:p>
          <a:p>
            <a:pPr algn="ctr">
              <a:defRPr/>
            </a:pPr>
            <a:r>
              <a:rPr lang="en-US" altLang="en-US" b="1" dirty="0" smtClean="0">
                <a:solidFill>
                  <a:schemeClr val="bg1"/>
                </a:solidFill>
              </a:rPr>
              <a:t>conversion</a:t>
            </a:r>
          </a:p>
        </p:txBody>
      </p:sp>
      <p:sp>
        <p:nvSpPr>
          <p:cNvPr id="9" name="TextBox 8"/>
          <p:cNvSpPr txBox="1"/>
          <p:nvPr/>
        </p:nvSpPr>
        <p:spPr>
          <a:xfrm>
            <a:off x="2951955" y="4489146"/>
            <a:ext cx="3121025" cy="338554"/>
          </a:xfrm>
          <a:prstGeom prst="rect">
            <a:avLst/>
          </a:prstGeom>
          <a:noFill/>
        </p:spPr>
        <p:txBody>
          <a:bodyPr wrap="square" rtlCol="0">
            <a:spAutoFit/>
          </a:bodyPr>
          <a:lstStyle/>
          <a:p>
            <a:pPr algn="ctr"/>
            <a:r>
              <a:rPr lang="en-US" sz="1600" dirty="0">
                <a:latin typeface="+mn-lt"/>
              </a:rPr>
              <a:t>Performed by the Oracle Server</a:t>
            </a:r>
          </a:p>
        </p:txBody>
      </p:sp>
      <p:sp>
        <p:nvSpPr>
          <p:cNvPr id="10" name="TextBox 9"/>
          <p:cNvSpPr txBox="1"/>
          <p:nvPr/>
        </p:nvSpPr>
        <p:spPr>
          <a:xfrm>
            <a:off x="6568191" y="4489146"/>
            <a:ext cx="2209800" cy="338554"/>
          </a:xfrm>
          <a:prstGeom prst="rect">
            <a:avLst/>
          </a:prstGeom>
          <a:noFill/>
        </p:spPr>
        <p:txBody>
          <a:bodyPr wrap="square" rtlCol="0">
            <a:spAutoFit/>
          </a:bodyPr>
          <a:lstStyle/>
          <a:p>
            <a:pPr algn="ctr"/>
            <a:r>
              <a:rPr lang="en-US" sz="1600" dirty="0">
                <a:latin typeface="+mn-lt"/>
              </a:rPr>
              <a:t>Performed by the user</a:t>
            </a:r>
          </a:p>
        </p:txBody>
      </p:sp>
      <p:cxnSp>
        <p:nvCxnSpPr>
          <p:cNvPr id="4" name="Elbow Connector 3"/>
          <p:cNvCxnSpPr>
            <a:stCxn id="15365" idx="1"/>
            <a:endCxn id="9" idx="1"/>
          </p:cNvCxnSpPr>
          <p:nvPr/>
        </p:nvCxnSpPr>
        <p:spPr bwMode="auto">
          <a:xfrm rot="10800000" flipV="1">
            <a:off x="2951956" y="3853447"/>
            <a:ext cx="176213" cy="804975"/>
          </a:xfrm>
          <a:prstGeom prst="bentConnector3">
            <a:avLst>
              <a:gd name="adj1" fmla="val 261760"/>
            </a:avLst>
          </a:prstGeom>
          <a:noFill/>
          <a:ln w="28575" cap="flat" cmpd="sng" algn="ctr">
            <a:solidFill>
              <a:schemeClr val="tx1"/>
            </a:solidFill>
            <a:prstDash val="solid"/>
            <a:round/>
            <a:headEnd type="none" w="sm" len="sm"/>
            <a:tailEnd type="triangle" w="lg" len="lg"/>
          </a:ln>
          <a:effectLst/>
        </p:spPr>
      </p:cxnSp>
      <p:cxnSp>
        <p:nvCxnSpPr>
          <p:cNvPr id="16" name="Elbow Connector 15"/>
          <p:cNvCxnSpPr>
            <a:stCxn id="15366" idx="3"/>
            <a:endCxn id="10" idx="3"/>
          </p:cNvCxnSpPr>
          <p:nvPr/>
        </p:nvCxnSpPr>
        <p:spPr bwMode="auto">
          <a:xfrm flipH="1">
            <a:off x="8777991" y="3853448"/>
            <a:ext cx="282665" cy="804975"/>
          </a:xfrm>
          <a:prstGeom prst="bentConnector3">
            <a:avLst>
              <a:gd name="adj1" fmla="val -152760"/>
            </a:avLst>
          </a:prstGeom>
          <a:noFill/>
          <a:ln w="28575" cap="flat" cmpd="sng" algn="ctr">
            <a:solidFill>
              <a:schemeClr val="tx1"/>
            </a:solidFill>
            <a:prstDash val="solid"/>
            <a:round/>
            <a:headEnd type="none" w="sm" len="sm"/>
            <a:tailEnd type="triangle" w="lg" len="lg"/>
          </a:ln>
          <a:effectLst/>
        </p:spPr>
      </p:cxnSp>
      <p:cxnSp>
        <p:nvCxnSpPr>
          <p:cNvPr id="24" name="Elbow Connector 23"/>
          <p:cNvCxnSpPr>
            <a:stCxn id="15367" idx="2"/>
            <a:endCxn id="15365" idx="0"/>
          </p:cNvCxnSpPr>
          <p:nvPr/>
        </p:nvCxnSpPr>
        <p:spPr bwMode="auto">
          <a:xfrm rot="5400000">
            <a:off x="4987528" y="2352863"/>
            <a:ext cx="631825" cy="1581944"/>
          </a:xfrm>
          <a:prstGeom prst="bentConnector3">
            <a:avLst/>
          </a:prstGeom>
          <a:noFill/>
          <a:ln w="28575" cap="flat" cmpd="sng" algn="ctr">
            <a:solidFill>
              <a:schemeClr val="tx1"/>
            </a:solidFill>
            <a:prstDash val="solid"/>
            <a:round/>
            <a:headEnd type="none" w="sm" len="sm"/>
            <a:tailEnd type="none" w="sm" len="sm"/>
          </a:ln>
          <a:effectLst/>
        </p:spPr>
      </p:cxnSp>
      <p:cxnSp>
        <p:nvCxnSpPr>
          <p:cNvPr id="26" name="Elbow Connector 25"/>
          <p:cNvCxnSpPr>
            <a:stCxn id="15367" idx="2"/>
            <a:endCxn id="15366" idx="0"/>
          </p:cNvCxnSpPr>
          <p:nvPr/>
        </p:nvCxnSpPr>
        <p:spPr bwMode="auto">
          <a:xfrm rot="16200000" flipH="1">
            <a:off x="6569472" y="2352863"/>
            <a:ext cx="631825" cy="1581944"/>
          </a:xfrm>
          <a:prstGeom prst="bentConnector3">
            <a:avLst/>
          </a:prstGeom>
          <a:noFill/>
          <a:ln w="28575" cap="flat" cmpd="sng" algn="ctr">
            <a:solidFill>
              <a:schemeClr val="tx1"/>
            </a:solidFill>
            <a:prstDash val="solid"/>
            <a:round/>
            <a:headEnd type="none" w="sm" len="sm"/>
            <a:tailEnd type="none" w="sm" len="sm"/>
          </a:ln>
          <a:effectLst/>
        </p:spPr>
      </p:cxnSp>
      <p:sp>
        <p:nvSpPr>
          <p:cNvPr id="33" name="Rectangle 32"/>
          <p:cNvSpPr/>
          <p:nvPr/>
        </p:nvSpPr>
        <p:spPr bwMode="auto">
          <a:xfrm rot="5400000">
            <a:off x="8270441" y="1940984"/>
            <a:ext cx="51054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4" name="Round Diagonal Corner Rectangle 33"/>
          <p:cNvSpPr/>
          <p:nvPr/>
        </p:nvSpPr>
        <p:spPr bwMode="auto">
          <a:xfrm>
            <a:off x="9980612" y="575211"/>
            <a:ext cx="1685058" cy="1959758"/>
          </a:xfrm>
          <a:prstGeom prst="round2DiagRect">
            <a:avLst/>
          </a:prstGeom>
          <a:solidFill>
            <a:schemeClr val="bg1"/>
          </a:solidFill>
          <a:ln w="50800"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35" name="Round Diagonal Corner Rectangle 34"/>
          <p:cNvSpPr/>
          <p:nvPr/>
        </p:nvSpPr>
        <p:spPr bwMode="auto">
          <a:xfrm>
            <a:off x="10061141" y="680157"/>
            <a:ext cx="1524000" cy="1772444"/>
          </a:xfrm>
          <a:prstGeom prst="round2DiagRect">
            <a:avLst/>
          </a:prstGeom>
          <a:solidFill>
            <a:schemeClr val="accent3">
              <a:lumMod val="20000"/>
              <a:lumOff val="80000"/>
            </a:schemeClr>
          </a:solidFill>
          <a:ln w="50800"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137341" y="880579"/>
            <a:ext cx="1371600" cy="1371600"/>
          </a:xfrm>
          <a:prstGeom prst="rect">
            <a:avLst/>
          </a:prstGeom>
          <a:effectLst>
            <a:glow rad="38100">
              <a:schemeClr val="accent1">
                <a:lumMod val="20000"/>
                <a:lumOff val="80000"/>
                <a:alpha val="40000"/>
              </a:schemeClr>
            </a:glow>
            <a:outerShdw blurRad="63500" algn="ctr" rotWithShape="0">
              <a:prstClr val="black">
                <a:alpha val="40000"/>
              </a:prstClr>
            </a:outerShdw>
          </a:effectLst>
        </p:spPr>
      </p:pic>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9348785" y="3135311"/>
            <a:ext cx="1622428"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Rounded Rectangle 9"/>
          <p:cNvSpPr/>
          <p:nvPr/>
        </p:nvSpPr>
        <p:spPr bwMode="auto">
          <a:xfrm>
            <a:off x="9142412" y="3962400"/>
            <a:ext cx="2286000" cy="2057400"/>
          </a:xfrm>
          <a:prstGeom prst="roundRect">
            <a:avLst/>
          </a:prstGeom>
          <a:gradFill flip="none" rotWithShape="1">
            <a:gsLst>
              <a:gs pos="100000">
                <a:srgbClr val="E7F5E7"/>
              </a:gs>
              <a:gs pos="64000">
                <a:schemeClr val="bg1"/>
              </a:gs>
            </a:gsLst>
            <a:path path="circle">
              <a:fillToRect l="50000" t="50000" r="50000" b="50000"/>
            </a:path>
            <a:tileRect/>
          </a:gradFill>
          <a:ln w="57150" cap="flat" cmpd="sng" algn="ctr">
            <a:solidFill>
              <a:srgbClr val="E7F5E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338" name="Rectangle 26"/>
          <p:cNvSpPr>
            <a:spLocks noGrp="1" noChangeArrowheads="1"/>
          </p:cNvSpPr>
          <p:nvPr>
            <p:ph type="title"/>
          </p:nvPr>
        </p:nvSpPr>
        <p:spPr/>
        <p:txBody>
          <a:bodyPr/>
          <a:lstStyle/>
          <a:p>
            <a:pPr eaLnBrk="1" hangingPunct="1"/>
            <a:r>
              <a:rPr lang="en-US" altLang="en-US" dirty="0" smtClean="0"/>
              <a:t>Implicit Data Type Conversion of Strings</a:t>
            </a:r>
          </a:p>
        </p:txBody>
      </p:sp>
      <p:sp>
        <p:nvSpPr>
          <p:cNvPr id="14339" name="Rectangle 27"/>
          <p:cNvSpPr>
            <a:spLocks noGrp="1" noChangeArrowheads="1"/>
          </p:cNvSpPr>
          <p:nvPr>
            <p:ph idx="1"/>
          </p:nvPr>
        </p:nvSpPr>
        <p:spPr/>
        <p:txBody>
          <a:bodyPr/>
          <a:lstStyle/>
          <a:p>
            <a:pPr eaLnBrk="1" hangingPunct="1"/>
            <a:r>
              <a:rPr lang="en-US" altLang="en-US" dirty="0" smtClean="0">
                <a:latin typeface="Arial" charset="0"/>
              </a:rPr>
              <a:t>In expressions, the Oracle server can automatically convert the following:</a:t>
            </a:r>
          </a:p>
        </p:txBody>
      </p:sp>
      <p:graphicFrame>
        <p:nvGraphicFramePr>
          <p:cNvPr id="3" name="Table 2"/>
          <p:cNvGraphicFramePr>
            <a:graphicFrameLocks noGrp="1"/>
          </p:cNvGraphicFramePr>
          <p:nvPr>
            <p:extLst>
              <p:ext uri="{D42A27DB-BD31-4B8C-83A1-F6EECF244321}">
                <p14:modId xmlns:p14="http://schemas.microsoft.com/office/powerpoint/2010/main" xmlns="" val="73449197"/>
              </p:ext>
            </p:extLst>
          </p:nvPr>
        </p:nvGraphicFramePr>
        <p:xfrm>
          <a:off x="2412205" y="2164080"/>
          <a:ext cx="7364414" cy="1112520"/>
        </p:xfrm>
        <a:graphic>
          <a:graphicData uri="http://schemas.openxmlformats.org/drawingml/2006/table">
            <a:tbl>
              <a:tblPr firstRow="1" firstCol="1" bandRow="1">
                <a:tableStyleId>{5FD0F851-EC5A-4D38-B0AD-8093EC10F338}</a:tableStyleId>
              </a:tblPr>
              <a:tblGrid>
                <a:gridCol w="3682207"/>
                <a:gridCol w="3682207"/>
              </a:tblGrid>
              <a:tr h="370840">
                <a:tc>
                  <a:txBody>
                    <a:bodyPr/>
                    <a:lstStyle/>
                    <a:p>
                      <a:r>
                        <a:rPr lang="en-US" altLang="en-US" sz="1800" b="1" dirty="0" smtClean="0">
                          <a:solidFill>
                            <a:schemeClr val="tx1"/>
                          </a:solidFill>
                        </a:rPr>
                        <a:t>From</a:t>
                      </a:r>
                      <a:endParaRPr lang="en-US" dirty="0">
                        <a:solidFill>
                          <a:schemeClr val="tx1"/>
                        </a:solidFill>
                      </a:endParaRPr>
                    </a:p>
                  </a:txBody>
                  <a:tcPr/>
                </a:tc>
                <a:tc>
                  <a:txBody>
                    <a:bodyPr/>
                    <a:lstStyle/>
                    <a:p>
                      <a:r>
                        <a:rPr lang="en-US" altLang="en-US" sz="1800" b="1" dirty="0" smtClean="0">
                          <a:solidFill>
                            <a:schemeClr val="tx1"/>
                          </a:solidFill>
                        </a:rPr>
                        <a:t>To</a:t>
                      </a:r>
                      <a:endParaRPr lang="en-US" dirty="0">
                        <a:solidFill>
                          <a:schemeClr val="tx1"/>
                        </a:solidFill>
                      </a:endParaRPr>
                    </a:p>
                  </a:txBody>
                  <a:tcPr/>
                </a:tc>
              </a:tr>
              <a:tr h="370840">
                <a:tc>
                  <a:txBody>
                    <a:bodyPr/>
                    <a:lstStyle/>
                    <a:p>
                      <a:pPr>
                        <a:defRPr/>
                      </a:pPr>
                      <a:r>
                        <a:rPr lang="en-US" altLang="en-US" sz="1600" b="0" dirty="0" smtClean="0">
                          <a:solidFill>
                            <a:srgbClr val="000000"/>
                          </a:solidFill>
                          <a:latin typeface="Courier New" panose="02070309020205020404" pitchFamily="49" charset="0"/>
                        </a:rPr>
                        <a:t>VARCHAR2 or CHAR</a:t>
                      </a:r>
                      <a:endParaRPr lang="en-US" altLang="en-US" sz="1600" b="0" dirty="0">
                        <a:solidFill>
                          <a:srgbClr val="000000"/>
                        </a:solidFill>
                        <a:latin typeface="Courier New" panose="02070309020205020404" pitchFamily="49" charset="0"/>
                      </a:endParaRPr>
                    </a:p>
                  </a:txBody>
                  <a:tcPr>
                    <a:solidFill>
                      <a:schemeClr val="accent4">
                        <a:lumMod val="20000"/>
                        <a:lumOff val="80000"/>
                      </a:schemeClr>
                    </a:solidFill>
                  </a:tcPr>
                </a:tc>
                <a:tc>
                  <a:txBody>
                    <a:bodyPr/>
                    <a:lstStyle/>
                    <a:p>
                      <a:r>
                        <a:rPr lang="en-US" altLang="en-US" sz="1600" dirty="0" smtClean="0">
                          <a:solidFill>
                            <a:srgbClr val="000000"/>
                          </a:solidFill>
                          <a:latin typeface="Courier New" panose="02070309020205020404" pitchFamily="49" charset="0"/>
                        </a:rPr>
                        <a:t>NUMBER</a:t>
                      </a:r>
                      <a:endParaRPr lang="en-US"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VARCHAR2 or CHAR</a:t>
                      </a:r>
                    </a:p>
                  </a:txBody>
                  <a:tcPr/>
                </a:tc>
                <a:tc>
                  <a:txBody>
                    <a:bodyPr/>
                    <a:lstStyle/>
                    <a:p>
                      <a:r>
                        <a:rPr lang="en-US" altLang="en-US" sz="1600" dirty="0" smtClean="0">
                          <a:solidFill>
                            <a:srgbClr val="000000"/>
                          </a:solidFill>
                          <a:latin typeface="Courier New" panose="02070309020205020404" pitchFamily="49" charset="0"/>
                        </a:rPr>
                        <a:t>DATE</a:t>
                      </a:r>
                      <a:endParaRPr lang="en-US" dirty="0"/>
                    </a:p>
                  </a:txBody>
                  <a:tcPr/>
                </a:tc>
              </a:tr>
            </a:tbl>
          </a:graphicData>
        </a:graphic>
      </p:graphicFrame>
      <p:grpSp>
        <p:nvGrpSpPr>
          <p:cNvPr id="11" name="Group 10"/>
          <p:cNvGrpSpPr/>
          <p:nvPr/>
        </p:nvGrpSpPr>
        <p:grpSpPr>
          <a:xfrm>
            <a:off x="9336024" y="4059394"/>
            <a:ext cx="1898777" cy="1863412"/>
            <a:chOff x="9911590" y="4286955"/>
            <a:chExt cx="1898777" cy="1863412"/>
          </a:xfrm>
        </p:grpSpPr>
        <p:pic>
          <p:nvPicPr>
            <p:cNvPr id="2" name="Picture 1"/>
            <p:cNvPicPr>
              <a:picLocks noChangeAspect="1"/>
            </p:cNvPicPr>
            <p:nvPr/>
          </p:nvPicPr>
          <p:blipFill>
            <a:blip r:embed="rId4" cstate="print">
              <a:duotone>
                <a:prstClr val="black"/>
                <a:srgbClr val="54C54C">
                  <a:tint val="45000"/>
                  <a:satMod val="400000"/>
                </a:srgbClr>
              </a:duotone>
              <a:extLst>
                <a:ext uri="{28A0092B-C50C-407E-A947-70E740481C1C}">
                  <a14:useLocalDpi xmlns:a14="http://schemas.microsoft.com/office/drawing/2010/main" xmlns="" val="0"/>
                </a:ext>
              </a:extLst>
            </a:blip>
            <a:stretch>
              <a:fillRect/>
            </a:stretch>
          </p:blipFill>
          <p:spPr>
            <a:xfrm>
              <a:off x="10106882" y="4823892"/>
              <a:ext cx="1553349" cy="696329"/>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1078847" y="5418847"/>
              <a:ext cx="731520" cy="73152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9911590" y="5418847"/>
              <a:ext cx="731520"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0495218" y="4286955"/>
              <a:ext cx="731520" cy="731520"/>
            </a:xfrm>
            <a:prstGeom prst="rect">
              <a:avLst/>
            </a:prstGeom>
          </p:spPr>
        </p:pic>
      </p:gr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
          <p:cNvSpPr>
            <a:spLocks noGrp="1" noChangeArrowheads="1"/>
          </p:cNvSpPr>
          <p:nvPr>
            <p:ph type="title"/>
          </p:nvPr>
        </p:nvSpPr>
        <p:spPr/>
        <p:txBody>
          <a:bodyPr/>
          <a:lstStyle/>
          <a:p>
            <a:pPr eaLnBrk="1" hangingPunct="1"/>
            <a:r>
              <a:rPr lang="en-US" altLang="en-US" dirty="0" smtClean="0"/>
              <a:t>Implicit Data Type Conversion to Strings</a:t>
            </a:r>
          </a:p>
        </p:txBody>
      </p:sp>
      <p:sp>
        <p:nvSpPr>
          <p:cNvPr id="16387" name="Rectangle 21"/>
          <p:cNvSpPr>
            <a:spLocks noGrp="1" noChangeArrowheads="1"/>
          </p:cNvSpPr>
          <p:nvPr>
            <p:ph idx="1"/>
          </p:nvPr>
        </p:nvSpPr>
        <p:spPr/>
        <p:txBody>
          <a:bodyPr/>
          <a:lstStyle/>
          <a:p>
            <a:pPr eaLnBrk="1" hangingPunct="1"/>
            <a:r>
              <a:rPr lang="en-US" altLang="en-US" dirty="0" smtClean="0">
                <a:latin typeface="Arial" charset="0"/>
              </a:rPr>
              <a:t>For expression evaluation, the Oracle server can automatically convert the following:</a:t>
            </a:r>
          </a:p>
        </p:txBody>
      </p:sp>
      <p:graphicFrame>
        <p:nvGraphicFramePr>
          <p:cNvPr id="20" name="Table 19"/>
          <p:cNvGraphicFramePr>
            <a:graphicFrameLocks noGrp="1"/>
          </p:cNvGraphicFramePr>
          <p:nvPr>
            <p:extLst>
              <p:ext uri="{D42A27DB-BD31-4B8C-83A1-F6EECF244321}">
                <p14:modId xmlns:p14="http://schemas.microsoft.com/office/powerpoint/2010/main" xmlns="" val="2691099758"/>
              </p:ext>
            </p:extLst>
          </p:nvPr>
        </p:nvGraphicFramePr>
        <p:xfrm>
          <a:off x="2412205" y="2872740"/>
          <a:ext cx="7364414" cy="1112520"/>
        </p:xfrm>
        <a:graphic>
          <a:graphicData uri="http://schemas.openxmlformats.org/drawingml/2006/table">
            <a:tbl>
              <a:tblPr firstRow="1" firstCol="1" bandRow="1">
                <a:tableStyleId>{5FD0F851-EC5A-4D38-B0AD-8093EC10F338}</a:tableStyleId>
              </a:tblPr>
              <a:tblGrid>
                <a:gridCol w="3682207"/>
                <a:gridCol w="3682207"/>
              </a:tblGrid>
              <a:tr h="370840">
                <a:tc>
                  <a:txBody>
                    <a:bodyPr/>
                    <a:lstStyle/>
                    <a:p>
                      <a:r>
                        <a:rPr lang="en-US" altLang="en-US" sz="1800" b="1" dirty="0" smtClean="0">
                          <a:solidFill>
                            <a:schemeClr val="tx1"/>
                          </a:solidFill>
                        </a:rPr>
                        <a:t>From</a:t>
                      </a:r>
                      <a:endParaRPr lang="en-US" dirty="0">
                        <a:solidFill>
                          <a:schemeClr val="tx1"/>
                        </a:solidFill>
                      </a:endParaRPr>
                    </a:p>
                  </a:txBody>
                  <a:tcPr/>
                </a:tc>
                <a:tc>
                  <a:txBody>
                    <a:bodyPr/>
                    <a:lstStyle/>
                    <a:p>
                      <a:r>
                        <a:rPr lang="en-US" altLang="en-US" sz="1800" b="1" dirty="0" smtClean="0">
                          <a:solidFill>
                            <a:schemeClr val="tx1"/>
                          </a:solidFill>
                        </a:rPr>
                        <a:t>To</a:t>
                      </a:r>
                      <a:endParaRPr lang="en-US" dirty="0">
                        <a:solidFill>
                          <a:schemeClr val="tx1"/>
                        </a:solidFill>
                      </a:endParaRPr>
                    </a:p>
                  </a:txBody>
                  <a:tcPr/>
                </a:tc>
              </a:tr>
              <a:tr h="370840">
                <a:tc>
                  <a:txBody>
                    <a:bodyPr/>
                    <a:lstStyle/>
                    <a:p>
                      <a:pPr>
                        <a:defRPr/>
                      </a:pPr>
                      <a:r>
                        <a:rPr lang="en-US" altLang="en-US" sz="1600" b="0" dirty="0" smtClean="0">
                          <a:solidFill>
                            <a:srgbClr val="000000"/>
                          </a:solidFill>
                          <a:latin typeface="Courier New" panose="02070309020205020404" pitchFamily="49" charset="0"/>
                        </a:rPr>
                        <a:t>NUMBER</a:t>
                      </a:r>
                      <a:endParaRPr lang="en-US" altLang="en-US" sz="1600" b="0" dirty="0">
                        <a:solidFill>
                          <a:srgbClr val="000000"/>
                        </a:solidFill>
                        <a:latin typeface="Courier New" panose="02070309020205020404" pitchFamily="49" charset="0"/>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VARCHAR2 or CHAR</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DATE</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VARCHAR2 or CHAR</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smtClean="0"/>
              <a:t>Explicit Data Type Conversion</a:t>
            </a:r>
          </a:p>
        </p:txBody>
      </p:sp>
      <p:grpSp>
        <p:nvGrpSpPr>
          <p:cNvPr id="7" name="Group 6"/>
          <p:cNvGrpSpPr/>
          <p:nvPr/>
        </p:nvGrpSpPr>
        <p:grpSpPr>
          <a:xfrm>
            <a:off x="2786283" y="1479550"/>
            <a:ext cx="6616259" cy="3898900"/>
            <a:chOff x="2719034" y="1479550"/>
            <a:chExt cx="6616259" cy="3898900"/>
          </a:xfrm>
        </p:grpSpPr>
        <p:sp>
          <p:nvSpPr>
            <p:cNvPr id="18437" name="Rectangle 4"/>
            <p:cNvSpPr>
              <a:spLocks noChangeArrowheads="1"/>
            </p:cNvSpPr>
            <p:nvPr/>
          </p:nvSpPr>
          <p:spPr bwMode="auto">
            <a:xfrm>
              <a:off x="5103812" y="3265488"/>
              <a:ext cx="1981200" cy="430213"/>
            </a:xfrm>
            <a:prstGeom prst="rect">
              <a:avLst/>
            </a:prstGeom>
            <a:solidFill>
              <a:schemeClr val="accent3">
                <a:lumMod val="60000"/>
                <a:lumOff val="40000"/>
              </a:schemeClr>
            </a:solidFill>
            <a:ln w="9525">
              <a:noFill/>
              <a:miter lim="800000"/>
              <a:headEnd/>
              <a:tailEnd/>
            </a:ln>
          </p:spPr>
          <p:txBody>
            <a:bodyPr wrap="square" lIns="92075" tIns="46038" rIns="92075" bIns="46038" anchor="ctr">
              <a:spAutoFit/>
            </a:bodyPr>
            <a:lstStyle/>
            <a:p>
              <a:pPr algn="ctr"/>
              <a:r>
                <a:rPr lang="en-US" altLang="en-US" sz="2200" b="1" dirty="0">
                  <a:solidFill>
                    <a:schemeClr val="tx1">
                      <a:lumMod val="50000"/>
                    </a:schemeClr>
                  </a:solidFill>
                  <a:latin typeface="Courier New" pitchFamily="49" charset="0"/>
                  <a:cs typeface="Courier New" pitchFamily="49" charset="0"/>
                </a:rPr>
                <a:t>CHARACTER</a:t>
              </a:r>
            </a:p>
          </p:txBody>
        </p:sp>
        <p:grpSp>
          <p:nvGrpSpPr>
            <p:cNvPr id="18441" name="Group 20"/>
            <p:cNvGrpSpPr>
              <a:grpSpLocks/>
            </p:cNvGrpSpPr>
            <p:nvPr/>
          </p:nvGrpSpPr>
          <p:grpSpPr bwMode="auto">
            <a:xfrm>
              <a:off x="3351212" y="1981200"/>
              <a:ext cx="2633662" cy="1252129"/>
              <a:chOff x="1200" y="1467"/>
              <a:chExt cx="1659" cy="741"/>
            </a:xfrm>
          </p:grpSpPr>
          <p:sp>
            <p:nvSpPr>
              <p:cNvPr id="18451" name="Arc 8"/>
              <p:cNvSpPr>
                <a:spLocks/>
              </p:cNvSpPr>
              <p:nvPr/>
            </p:nvSpPr>
            <p:spPr bwMode="auto">
              <a:xfrm rot="10800000">
                <a:off x="2018" y="1467"/>
                <a:ext cx="841" cy="722"/>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lnTo>
                      <a:pt x="21313" y="21598"/>
                    </a:lnTo>
                    <a:close/>
                  </a:path>
                </a:pathLst>
              </a:custGeom>
              <a:noFill/>
              <a:ln w="28575" cap="rnd">
                <a:solidFill>
                  <a:schemeClr val="tx1"/>
                </a:solidFill>
                <a:round/>
                <a:headEnd type="none" w="lg" len="lg"/>
                <a:tailEnd type="none" w="lg" len="lg"/>
              </a:ln>
            </p:spPr>
            <p:txBody>
              <a:bodyPr/>
              <a:lstStyle/>
              <a:p>
                <a:endParaRPr lang="en-US" dirty="0"/>
              </a:p>
            </p:txBody>
          </p:sp>
          <p:sp>
            <p:nvSpPr>
              <p:cNvPr id="18452" name="Arc 9"/>
              <p:cNvSpPr>
                <a:spLocks/>
              </p:cNvSpPr>
              <p:nvPr/>
            </p:nvSpPr>
            <p:spPr bwMode="auto">
              <a:xfrm rot="10800000">
                <a:off x="1200" y="1467"/>
                <a:ext cx="823" cy="741"/>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lnTo>
                      <a:pt x="21599" y="203"/>
                    </a:lnTo>
                    <a:close/>
                  </a:path>
                </a:pathLst>
              </a:custGeom>
              <a:noFill/>
              <a:ln w="28575" cap="rnd">
                <a:solidFill>
                  <a:schemeClr val="tx1"/>
                </a:solidFill>
                <a:round/>
                <a:headEnd type="triangle" w="lg" len="lg"/>
                <a:tailEnd type="none" w="lg" len="lg"/>
              </a:ln>
            </p:spPr>
            <p:txBody>
              <a:bodyPr/>
              <a:lstStyle/>
              <a:p>
                <a:endParaRPr lang="en-US" dirty="0"/>
              </a:p>
            </p:txBody>
          </p:sp>
        </p:grpSp>
        <p:sp>
          <p:nvSpPr>
            <p:cNvPr id="18436" name="Rectangle 3"/>
            <p:cNvSpPr>
              <a:spLocks noChangeArrowheads="1"/>
            </p:cNvSpPr>
            <p:nvPr/>
          </p:nvSpPr>
          <p:spPr bwMode="auto">
            <a:xfrm>
              <a:off x="2719034" y="3267075"/>
              <a:ext cx="1257300" cy="431800"/>
            </a:xfrm>
            <a:prstGeom prst="rect">
              <a:avLst/>
            </a:prstGeom>
            <a:solidFill>
              <a:srgbClr val="92D050"/>
            </a:solidFill>
            <a:ln w="9525">
              <a:solidFill>
                <a:srgbClr val="92D050"/>
              </a:solidFill>
              <a:miter lim="800000"/>
              <a:headEnd/>
              <a:tailEnd/>
            </a:ln>
          </p:spPr>
          <p:txBody>
            <a:bodyPr lIns="92075" tIns="46038" rIns="92075" bIns="46038">
              <a:spAutoFit/>
            </a:bodyPr>
            <a:lstStyle/>
            <a:p>
              <a:pPr algn="ctr"/>
              <a:r>
                <a:rPr lang="en-US" altLang="en-US" sz="2200" b="1" dirty="0">
                  <a:solidFill>
                    <a:schemeClr val="tx1">
                      <a:lumMod val="50000"/>
                    </a:schemeClr>
                  </a:solidFill>
                  <a:latin typeface="Courier New" pitchFamily="49" charset="0"/>
                </a:rPr>
                <a:t>NUMBER</a:t>
              </a:r>
            </a:p>
          </p:txBody>
        </p:sp>
        <p:sp>
          <p:nvSpPr>
            <p:cNvPr id="18443" name="Rectangle 13"/>
            <p:cNvSpPr>
              <a:spLocks noChangeArrowheads="1"/>
            </p:cNvSpPr>
            <p:nvPr/>
          </p:nvSpPr>
          <p:spPr bwMode="auto">
            <a:xfrm>
              <a:off x="8393905" y="3267075"/>
              <a:ext cx="941388" cy="369974"/>
            </a:xfrm>
            <a:prstGeom prst="rect">
              <a:avLst/>
            </a:prstGeom>
            <a:solidFill>
              <a:srgbClr val="69D8FF"/>
            </a:solidFill>
            <a:ln w="28575">
              <a:noFill/>
              <a:miter lim="800000"/>
              <a:headEnd/>
              <a:tailEnd/>
            </a:ln>
          </p:spPr>
          <p:txBody>
            <a:bodyPr wrap="none" lIns="92075" tIns="46038" rIns="92075" bIns="46038" anchor="ctr"/>
            <a:lstStyle/>
            <a:p>
              <a:pPr algn="ctr">
                <a:defRPr/>
              </a:pPr>
              <a:r>
                <a:rPr lang="en-US" altLang="en-US" sz="2200" b="1" dirty="0">
                  <a:solidFill>
                    <a:schemeClr val="tx1">
                      <a:lumMod val="50000"/>
                    </a:schemeClr>
                  </a:solidFill>
                  <a:latin typeface="Courier New" pitchFamily="49" charset="0"/>
                  <a:cs typeface="Courier New" pitchFamily="49" charset="0"/>
                </a:rPr>
                <a:t>DATE</a:t>
              </a:r>
            </a:p>
          </p:txBody>
        </p:sp>
        <p:sp>
          <p:nvSpPr>
            <p:cNvPr id="18440" name="Rectangle 7"/>
            <p:cNvSpPr>
              <a:spLocks noChangeArrowheads="1"/>
            </p:cNvSpPr>
            <p:nvPr/>
          </p:nvSpPr>
          <p:spPr bwMode="auto">
            <a:xfrm>
              <a:off x="3871118" y="4946650"/>
              <a:ext cx="1593850" cy="431800"/>
            </a:xfrm>
            <a:prstGeom prst="rect">
              <a:avLst/>
            </a:prstGeom>
            <a:noFill/>
            <a:ln w="9525">
              <a:noFill/>
              <a:miter lim="800000"/>
              <a:headEnd/>
              <a:tailEnd/>
            </a:ln>
          </p:spPr>
          <p:txBody>
            <a:bodyPr lIns="92075" tIns="46038" rIns="92075" bIns="46038">
              <a:spAutoFit/>
            </a:bodyPr>
            <a:lstStyle/>
            <a:p>
              <a:pPr algn="ctr"/>
              <a:r>
                <a:rPr lang="en-US" altLang="en-US" sz="2200" b="1" dirty="0">
                  <a:latin typeface="Courier New" pitchFamily="49" charset="0"/>
                </a:rPr>
                <a:t>TO_CHAR</a:t>
              </a:r>
            </a:p>
          </p:txBody>
        </p:sp>
        <p:sp>
          <p:nvSpPr>
            <p:cNvPr id="18444" name="Rectangle 14"/>
            <p:cNvSpPr>
              <a:spLocks noChangeArrowheads="1"/>
            </p:cNvSpPr>
            <p:nvPr/>
          </p:nvSpPr>
          <p:spPr bwMode="auto">
            <a:xfrm>
              <a:off x="6826249" y="4946650"/>
              <a:ext cx="1390650" cy="431800"/>
            </a:xfrm>
            <a:prstGeom prst="rect">
              <a:avLst/>
            </a:prstGeom>
            <a:noFill/>
            <a:ln w="9525">
              <a:noFill/>
              <a:miter lim="800000"/>
              <a:headEnd/>
              <a:tailEnd/>
            </a:ln>
          </p:spPr>
          <p:txBody>
            <a:bodyPr lIns="92075" tIns="46038" rIns="92075" bIns="46038">
              <a:spAutoFit/>
            </a:bodyPr>
            <a:lstStyle/>
            <a:p>
              <a:pPr algn="ctr"/>
              <a:r>
                <a:rPr lang="en-US" altLang="en-US" sz="2200" b="1" dirty="0">
                  <a:latin typeface="Courier New" pitchFamily="49" charset="0"/>
                </a:rPr>
                <a:t>TO_CHAR</a:t>
              </a:r>
            </a:p>
          </p:txBody>
        </p:sp>
        <p:grpSp>
          <p:nvGrpSpPr>
            <p:cNvPr id="6" name="Group 5"/>
            <p:cNvGrpSpPr/>
            <p:nvPr/>
          </p:nvGrpSpPr>
          <p:grpSpPr>
            <a:xfrm>
              <a:off x="6205537" y="3697288"/>
              <a:ext cx="2632075" cy="1182688"/>
              <a:chOff x="6331744" y="3697288"/>
              <a:chExt cx="2632075" cy="1182688"/>
            </a:xfrm>
          </p:grpSpPr>
          <p:sp>
            <p:nvSpPr>
              <p:cNvPr id="18447" name="Arc 11"/>
              <p:cNvSpPr>
                <a:spLocks/>
              </p:cNvSpPr>
              <p:nvPr/>
            </p:nvSpPr>
            <p:spPr bwMode="gray">
              <a:xfrm>
                <a:off x="7630319" y="3697288"/>
                <a:ext cx="1333500" cy="1182688"/>
              </a:xfrm>
              <a:custGeom>
                <a:avLst/>
                <a:gdLst>
                  <a:gd name="T0" fmla="*/ 0 w 21807"/>
                  <a:gd name="T1" fmla="*/ 0 h 21600"/>
                  <a:gd name="T2" fmla="*/ 0 w 21807"/>
                  <a:gd name="T3" fmla="*/ 0 h 21600"/>
                  <a:gd name="T4" fmla="*/ 0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lnTo>
                      <a:pt x="21806" y="231"/>
                    </a:lnTo>
                    <a:close/>
                  </a:path>
                </a:pathLst>
              </a:custGeom>
              <a:noFill/>
              <a:ln w="28575" cap="rnd">
                <a:solidFill>
                  <a:schemeClr val="accent1"/>
                </a:solidFill>
                <a:round/>
                <a:headEnd type="none" w="lg" len="lg"/>
                <a:tailEnd type="none" w="lg" len="lg"/>
              </a:ln>
            </p:spPr>
            <p:txBody>
              <a:bodyPr/>
              <a:lstStyle/>
              <a:p>
                <a:endParaRPr lang="en-US" dirty="0"/>
              </a:p>
            </p:txBody>
          </p:sp>
          <p:sp>
            <p:nvSpPr>
              <p:cNvPr id="18448" name="Arc 12"/>
              <p:cNvSpPr>
                <a:spLocks/>
              </p:cNvSpPr>
              <p:nvPr/>
            </p:nvSpPr>
            <p:spPr bwMode="gray">
              <a:xfrm>
                <a:off x="6331744" y="3697288"/>
                <a:ext cx="1320800" cy="118268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lnTo>
                      <a:pt x="21339" y="21598"/>
                    </a:lnTo>
                    <a:close/>
                  </a:path>
                </a:pathLst>
              </a:custGeom>
              <a:noFill/>
              <a:ln w="28575" cap="rnd">
                <a:solidFill>
                  <a:schemeClr val="accent1"/>
                </a:solidFill>
                <a:round/>
                <a:headEnd type="none" w="lg" len="lg"/>
                <a:tailEnd type="triangle" w="lg" len="lg"/>
              </a:ln>
            </p:spPr>
            <p:txBody>
              <a:bodyPr/>
              <a:lstStyle/>
              <a:p>
                <a:endParaRPr lang="en-US" dirty="0"/>
              </a:p>
            </p:txBody>
          </p:sp>
        </p:grpSp>
        <p:sp>
          <p:nvSpPr>
            <p:cNvPr id="18442" name="Rectangle 10"/>
            <p:cNvSpPr>
              <a:spLocks noChangeArrowheads="1"/>
            </p:cNvSpPr>
            <p:nvPr/>
          </p:nvSpPr>
          <p:spPr bwMode="auto">
            <a:xfrm>
              <a:off x="3656806" y="1479550"/>
              <a:ext cx="2022475" cy="431800"/>
            </a:xfrm>
            <a:prstGeom prst="rect">
              <a:avLst/>
            </a:prstGeom>
            <a:noFill/>
            <a:ln w="9525">
              <a:noFill/>
              <a:miter lim="800000"/>
              <a:headEnd/>
              <a:tailEnd/>
            </a:ln>
          </p:spPr>
          <p:txBody>
            <a:bodyPr lIns="92075" tIns="46038" rIns="92075" bIns="46038">
              <a:spAutoFit/>
            </a:bodyPr>
            <a:lstStyle/>
            <a:p>
              <a:pPr algn="ctr"/>
              <a:r>
                <a:rPr lang="en-US" altLang="en-US" sz="2200" b="1" dirty="0">
                  <a:latin typeface="Courier New" pitchFamily="49" charset="0"/>
                </a:rPr>
                <a:t>TO_NUMBER</a:t>
              </a:r>
            </a:p>
          </p:txBody>
        </p:sp>
        <p:sp>
          <p:nvSpPr>
            <p:cNvPr id="18446" name="Rectangle 17"/>
            <p:cNvSpPr>
              <a:spLocks noChangeArrowheads="1"/>
            </p:cNvSpPr>
            <p:nvPr/>
          </p:nvSpPr>
          <p:spPr bwMode="auto">
            <a:xfrm>
              <a:off x="6735762" y="1479550"/>
              <a:ext cx="1571625" cy="431800"/>
            </a:xfrm>
            <a:prstGeom prst="rect">
              <a:avLst/>
            </a:prstGeom>
            <a:noFill/>
            <a:ln w="9525">
              <a:noFill/>
              <a:miter lim="800000"/>
              <a:headEnd/>
              <a:tailEnd/>
            </a:ln>
          </p:spPr>
          <p:txBody>
            <a:bodyPr lIns="92075" tIns="46038" rIns="92075" bIns="46038">
              <a:spAutoFit/>
            </a:bodyPr>
            <a:lstStyle/>
            <a:p>
              <a:pPr algn="ctr"/>
              <a:r>
                <a:rPr lang="en-US" altLang="en-US" sz="2200" b="1" dirty="0">
                  <a:latin typeface="Courier New" pitchFamily="49" charset="0"/>
                </a:rPr>
                <a:t>TO_DATE</a:t>
              </a:r>
            </a:p>
          </p:txBody>
        </p:sp>
        <p:grpSp>
          <p:nvGrpSpPr>
            <p:cNvPr id="24" name="Group 20"/>
            <p:cNvGrpSpPr>
              <a:grpSpLocks/>
            </p:cNvGrpSpPr>
            <p:nvPr/>
          </p:nvGrpSpPr>
          <p:grpSpPr bwMode="auto">
            <a:xfrm flipH="1" flipV="1">
              <a:off x="3351212" y="3722688"/>
              <a:ext cx="2633662" cy="1252129"/>
              <a:chOff x="1200" y="1467"/>
              <a:chExt cx="1659" cy="741"/>
            </a:xfrm>
          </p:grpSpPr>
          <p:sp>
            <p:nvSpPr>
              <p:cNvPr id="25" name="Arc 8"/>
              <p:cNvSpPr>
                <a:spLocks/>
              </p:cNvSpPr>
              <p:nvPr/>
            </p:nvSpPr>
            <p:spPr bwMode="auto">
              <a:xfrm rot="10800000">
                <a:off x="2018" y="1467"/>
                <a:ext cx="841" cy="722"/>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lnTo>
                      <a:pt x="21313" y="21598"/>
                    </a:lnTo>
                    <a:close/>
                  </a:path>
                </a:pathLst>
              </a:custGeom>
              <a:noFill/>
              <a:ln w="28575" cap="rnd">
                <a:solidFill>
                  <a:schemeClr val="tx1"/>
                </a:solidFill>
                <a:round/>
                <a:headEnd type="none" w="lg" len="lg"/>
                <a:tailEnd type="none" w="lg" len="lg"/>
              </a:ln>
            </p:spPr>
            <p:txBody>
              <a:bodyPr/>
              <a:lstStyle/>
              <a:p>
                <a:endParaRPr lang="en-US" dirty="0"/>
              </a:p>
            </p:txBody>
          </p:sp>
          <p:sp>
            <p:nvSpPr>
              <p:cNvPr id="26" name="Arc 9"/>
              <p:cNvSpPr>
                <a:spLocks/>
              </p:cNvSpPr>
              <p:nvPr/>
            </p:nvSpPr>
            <p:spPr bwMode="auto">
              <a:xfrm rot="10800000">
                <a:off x="1200" y="1467"/>
                <a:ext cx="823" cy="741"/>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lnTo>
                      <a:pt x="21599" y="203"/>
                    </a:lnTo>
                    <a:close/>
                  </a:path>
                </a:pathLst>
              </a:custGeom>
              <a:noFill/>
              <a:ln w="28575" cap="rnd">
                <a:solidFill>
                  <a:schemeClr val="tx1"/>
                </a:solidFill>
                <a:round/>
                <a:headEnd type="triangle" w="lg" len="lg"/>
                <a:tailEnd type="none" w="lg" len="lg"/>
              </a:ln>
            </p:spPr>
            <p:txBody>
              <a:bodyPr/>
              <a:lstStyle/>
              <a:p>
                <a:endParaRPr lang="en-US" dirty="0"/>
              </a:p>
            </p:txBody>
          </p:sp>
        </p:grpSp>
        <p:grpSp>
          <p:nvGrpSpPr>
            <p:cNvPr id="28" name="Group 27"/>
            <p:cNvGrpSpPr/>
            <p:nvPr/>
          </p:nvGrpSpPr>
          <p:grpSpPr>
            <a:xfrm flipH="1" flipV="1">
              <a:off x="6205537" y="2034822"/>
              <a:ext cx="2632075" cy="1182688"/>
              <a:chOff x="6331744" y="3697288"/>
              <a:chExt cx="2632075" cy="1182688"/>
            </a:xfrm>
          </p:grpSpPr>
          <p:sp>
            <p:nvSpPr>
              <p:cNvPr id="29" name="Arc 11"/>
              <p:cNvSpPr>
                <a:spLocks/>
              </p:cNvSpPr>
              <p:nvPr/>
            </p:nvSpPr>
            <p:spPr bwMode="gray">
              <a:xfrm>
                <a:off x="7630319" y="3697288"/>
                <a:ext cx="1333500" cy="1182688"/>
              </a:xfrm>
              <a:custGeom>
                <a:avLst/>
                <a:gdLst>
                  <a:gd name="T0" fmla="*/ 0 w 21807"/>
                  <a:gd name="T1" fmla="*/ 0 h 21600"/>
                  <a:gd name="T2" fmla="*/ 0 w 21807"/>
                  <a:gd name="T3" fmla="*/ 0 h 21600"/>
                  <a:gd name="T4" fmla="*/ 0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lnTo>
                      <a:pt x="21806" y="231"/>
                    </a:lnTo>
                    <a:close/>
                  </a:path>
                </a:pathLst>
              </a:custGeom>
              <a:noFill/>
              <a:ln w="28575" cap="rnd">
                <a:solidFill>
                  <a:schemeClr val="accent1"/>
                </a:solidFill>
                <a:round/>
                <a:headEnd type="none" w="lg" len="lg"/>
                <a:tailEnd type="none" w="lg" len="lg"/>
              </a:ln>
            </p:spPr>
            <p:txBody>
              <a:bodyPr/>
              <a:lstStyle/>
              <a:p>
                <a:endParaRPr lang="en-US" dirty="0"/>
              </a:p>
            </p:txBody>
          </p:sp>
          <p:sp>
            <p:nvSpPr>
              <p:cNvPr id="30" name="Arc 12"/>
              <p:cNvSpPr>
                <a:spLocks/>
              </p:cNvSpPr>
              <p:nvPr/>
            </p:nvSpPr>
            <p:spPr bwMode="gray">
              <a:xfrm>
                <a:off x="6331744" y="3697288"/>
                <a:ext cx="1320800" cy="118268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lnTo>
                      <a:pt x="21339" y="21598"/>
                    </a:lnTo>
                    <a:close/>
                  </a:path>
                </a:pathLst>
              </a:custGeom>
              <a:noFill/>
              <a:ln w="28575" cap="rnd">
                <a:solidFill>
                  <a:schemeClr val="accent1"/>
                </a:solidFill>
                <a:round/>
                <a:headEnd type="none" w="lg" len="lg"/>
                <a:tailEnd type="triangle" w="lg" len="lg"/>
              </a:ln>
            </p:spPr>
            <p:txBody>
              <a:bodyPr/>
              <a:lstStyle/>
              <a:p>
                <a:endParaRPr lang="en-US" dirty="0"/>
              </a:p>
            </p:txBody>
          </p:sp>
        </p:gr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422</TotalTime>
  <Words>4221</Words>
  <Application>Microsoft Office PowerPoint</Application>
  <PresentationFormat>Custom</PresentationFormat>
  <Paragraphs>540</Paragraphs>
  <Slides>41</Slides>
  <Notes>41</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OU7_16_9 (13.33x7.5)</vt:lpstr>
      <vt:lpstr>Document</vt:lpstr>
      <vt:lpstr>Using Conversion Functions and Conditional Expressions</vt:lpstr>
      <vt:lpstr>Course Roadmap</vt:lpstr>
      <vt:lpstr>Objectives</vt:lpstr>
      <vt:lpstr>Lesson Agenda</vt:lpstr>
      <vt:lpstr>Conversion Functions</vt:lpstr>
      <vt:lpstr>Implicit Data Type Conversion of Strings</vt:lpstr>
      <vt:lpstr>Implicit Data Type Conversion to Strings</vt:lpstr>
      <vt:lpstr>Explicit Data Type Conversion</vt:lpstr>
      <vt:lpstr>Slide 9</vt:lpstr>
      <vt:lpstr>Lesson Agenda</vt:lpstr>
      <vt:lpstr>Using the TO_CHAR Function with Dates</vt:lpstr>
      <vt:lpstr>Elements of the Date Format Model</vt:lpstr>
      <vt:lpstr>Slide 13</vt:lpstr>
      <vt:lpstr>Elements of the Date Format Model</vt:lpstr>
      <vt:lpstr>Slide 15</vt:lpstr>
      <vt:lpstr>Using the TO_CHAR Function with Dates</vt:lpstr>
      <vt:lpstr>Using the TO_CHAR Function with Numbers</vt:lpstr>
      <vt:lpstr>Slide 18</vt:lpstr>
      <vt:lpstr>Using the TO_CHAR Function with Numbers</vt:lpstr>
      <vt:lpstr>Using the TO_NUMBER and TO_DATE Functions </vt:lpstr>
      <vt:lpstr>Slide 21</vt:lpstr>
      <vt:lpstr>Using TO_CHAR and TO_DATE Functions with the RR Date Format</vt:lpstr>
      <vt:lpstr>Lesson Agenda</vt:lpstr>
      <vt:lpstr>General Functions</vt:lpstr>
      <vt:lpstr>NVL Function</vt:lpstr>
      <vt:lpstr>Using the NVL Function</vt:lpstr>
      <vt:lpstr>Using the NVL2 Function</vt:lpstr>
      <vt:lpstr>Using the NULLIF Function</vt:lpstr>
      <vt:lpstr>Using the COALESCE Function</vt:lpstr>
      <vt:lpstr>Using the COALESCE Function</vt:lpstr>
      <vt:lpstr>Lesson Agenda</vt:lpstr>
      <vt:lpstr>Conditional Expressions</vt:lpstr>
      <vt:lpstr>CASE Expression</vt:lpstr>
      <vt:lpstr>Using the CASE Expression</vt:lpstr>
      <vt:lpstr>Searched CASE Expression</vt:lpstr>
      <vt:lpstr>DECODE Function</vt:lpstr>
      <vt:lpstr>Using the DECODE Function</vt:lpstr>
      <vt:lpstr>Using the DECODE Function</vt:lpstr>
      <vt:lpstr>Quiz</vt:lpstr>
      <vt:lpstr>Summary</vt:lpstr>
      <vt:lpstr>Practice 5: Overview</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srameshk</cp:lastModifiedBy>
  <cp:revision>62</cp:revision>
  <cp:lastPrinted>2002-03-28T23:57:22Z</cp:lastPrinted>
  <dcterms:created xsi:type="dcterms:W3CDTF">2016-07-31T08:15:28Z</dcterms:created>
  <dcterms:modified xsi:type="dcterms:W3CDTF">2016-11-25T15:31:19Z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