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Default Extension="doc" ContentType="application/msword"/>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88825" cy="6858000"/>
  <p:notesSz cx="6991350" cy="9282113"/>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7EF"/>
    <a:srgbClr val="C4E59F"/>
    <a:srgbClr val="5F5F5F"/>
    <a:srgbClr val="0000FF"/>
    <a:srgbClr val="DCE3E4"/>
    <a:srgbClr val="F80000"/>
    <a:srgbClr val="8DA6B1"/>
    <a:srgbClr val="FFFFFF"/>
    <a:srgbClr val="FFFFCC"/>
    <a:srgbClr val="FFF1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2006" autoAdjust="0"/>
  </p:normalViewPr>
  <p:slideViewPr>
    <p:cSldViewPr showGuides="1">
      <p:cViewPr varScale="1">
        <p:scale>
          <a:sx n="69" d="100"/>
          <a:sy n="69" d="100"/>
        </p:scale>
        <p:origin x="-1308" y="-108"/>
      </p:cViewPr>
      <p:guideLst>
        <p:guide orient="horz" pos="2160"/>
        <p:guide orient="horz" pos="864"/>
        <p:guide orient="horz" pos="384"/>
        <p:guide pos="3839"/>
        <p:guide pos="431"/>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764" y="-78"/>
      </p:cViewPr>
      <p:guideLst>
        <p:guide orient="horz" pos="2827"/>
        <p:guide orient="horz" pos="283"/>
        <p:guide pos="2202"/>
        <p:guide pos="282"/>
        <p:guide pos="4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6 -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 xmlns:p14="http://schemas.microsoft.com/office/powerpoint/2010/main" val="57248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ChangeArrowheads="1" noTextEdit="1"/>
          </p:cNvSpPr>
          <p:nvPr>
            <p:ph type="sldImg"/>
          </p:nvPr>
        </p:nvSpPr>
        <p:spPr>
          <a:ln/>
        </p:spPr>
      </p:sp>
      <p:sp>
        <p:nvSpPr>
          <p:cNvPr id="2355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COUNT</a:t>
            </a:r>
            <a:r>
              <a:rPr lang="en-US" altLang="en-US" dirty="0" smtClean="0">
                <a:solidFill>
                  <a:schemeClr val="tx1"/>
                </a:solidFill>
                <a:latin typeface="Arial" charset="0"/>
              </a:rPr>
              <a:t> function in the following three formats:</a:t>
            </a:r>
          </a:p>
          <a:p>
            <a:pPr lvl="2" eaLnBrk="1" hangingPunct="1">
              <a:buFont typeface="Courier New" pitchFamily="49" charset="0"/>
              <a:buChar char="•"/>
            </a:pPr>
            <a:r>
              <a:rPr lang="en-US" altLang="en-US" dirty="0" smtClean="0">
                <a:solidFill>
                  <a:schemeClr val="tx1"/>
                </a:solidFill>
                <a:latin typeface="Courier New" pitchFamily="49" charset="0"/>
              </a:rPr>
              <a:t>COUNT(*) </a:t>
            </a:r>
          </a:p>
          <a:p>
            <a:pPr lvl="2" eaLnBrk="1" hangingPunct="1">
              <a:buFont typeface="Courier New" pitchFamily="49" charset="0"/>
              <a:buChar char="•"/>
            </a:pPr>
            <a:r>
              <a:rPr lang="en-US" altLang="en-US" dirty="0" smtClean="0">
                <a:solidFill>
                  <a:schemeClr val="tx1"/>
                </a:solidFill>
                <a:latin typeface="Courier New" pitchFamily="49" charset="0"/>
              </a:rPr>
              <a:t>COUNT(</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p>
          <a:p>
            <a:pPr lvl="2" eaLnBrk="1" hangingPunct="1">
              <a:buFont typeface="Courier New" pitchFamily="49" charset="0"/>
              <a:buChar char="•"/>
            </a:pPr>
            <a:r>
              <a:rPr lang="en-US" altLang="en-US" dirty="0" smtClean="0">
                <a:solidFill>
                  <a:schemeClr val="tx1"/>
                </a:solidFill>
                <a:latin typeface="Courier New" pitchFamily="49" charset="0"/>
              </a:rPr>
              <a:t>COUNT(DISTINCT</a:t>
            </a:r>
            <a:r>
              <a:rPr lang="en-US" altLang="en-US" dirty="0" smtClean="0">
                <a:solidFill>
                  <a:schemeClr val="tx1"/>
                </a:solidFill>
                <a:latin typeface="Arial" charset="0"/>
              </a:rPr>
              <a:t> </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p>
          <a:p>
            <a:pPr lvl="1" eaLnBrk="1" hangingPunct="1"/>
            <a:r>
              <a:rPr lang="en-US" altLang="en-US" dirty="0" smtClean="0">
                <a:solidFill>
                  <a:schemeClr val="tx1"/>
                </a:solidFill>
                <a:latin typeface="Courier New" pitchFamily="49" charset="0"/>
              </a:rPr>
              <a:t>COUNT(*)</a:t>
            </a:r>
            <a:r>
              <a:rPr lang="en-US" altLang="en-US" dirty="0" smtClean="0">
                <a:solidFill>
                  <a:schemeClr val="tx1"/>
                </a:solidFill>
                <a:latin typeface="Arial" charset="0"/>
              </a:rPr>
              <a:t> returns the number of rows in a table that satisfy the criteria of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including duplicate rows and rows containing null values in any of the columns. If a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is included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COUNT(*)</a:t>
            </a:r>
            <a:r>
              <a:rPr lang="en-US" altLang="en-US" dirty="0" smtClean="0">
                <a:solidFill>
                  <a:schemeClr val="tx1"/>
                </a:solidFill>
                <a:latin typeface="Arial" charset="0"/>
              </a:rPr>
              <a:t> returns the number of rows that satisfy the condition in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t>
            </a:r>
          </a:p>
          <a:p>
            <a:pPr lvl="1" eaLnBrk="1" hangingPunct="1"/>
            <a:r>
              <a:rPr lang="en-US" altLang="en-US" dirty="0" smtClean="0">
                <a:solidFill>
                  <a:schemeClr val="tx1"/>
                </a:solidFill>
                <a:latin typeface="Arial" charset="0"/>
              </a:rPr>
              <a:t>In contrast, </a:t>
            </a:r>
            <a:r>
              <a:rPr lang="en-US" altLang="en-US" dirty="0" smtClean="0">
                <a:solidFill>
                  <a:schemeClr val="tx1"/>
                </a:solidFill>
                <a:latin typeface="Courier New" pitchFamily="49" charset="0"/>
              </a:rPr>
              <a:t>COUNT(</a:t>
            </a:r>
            <a:r>
              <a:rPr lang="en-US" altLang="en-US" i="1" dirty="0" smtClean="0">
                <a:solidFill>
                  <a:schemeClr val="tx1"/>
                </a:solidFill>
                <a:latin typeface="Courier New" pitchFamily="49" charset="0"/>
              </a:rPr>
              <a:t>expr)</a:t>
            </a:r>
            <a:r>
              <a:rPr lang="en-US" altLang="en-US" i="1" dirty="0" smtClean="0">
                <a:solidFill>
                  <a:schemeClr val="tx1"/>
                </a:solidFill>
                <a:latin typeface="Arial" charset="0"/>
              </a:rPr>
              <a:t> </a:t>
            </a:r>
            <a:r>
              <a:rPr lang="en-US" altLang="en-US" dirty="0" smtClean="0">
                <a:solidFill>
                  <a:schemeClr val="tx1"/>
                </a:solidFill>
                <a:latin typeface="Arial" charset="0"/>
              </a:rPr>
              <a:t>returns the number of non-null values that are in the column identified by </a:t>
            </a:r>
            <a:r>
              <a:rPr lang="en-US" altLang="en-US" i="1" dirty="0" smtClean="0">
                <a:solidFill>
                  <a:schemeClr val="tx1"/>
                </a:solidFill>
                <a:latin typeface="Courier New" pitchFamily="49" charset="0"/>
              </a:rPr>
              <a:t>expr</a:t>
            </a:r>
            <a:r>
              <a:rPr lang="en-US" altLang="en-US" dirty="0" smtClean="0">
                <a:solidFill>
                  <a:schemeClr val="tx1"/>
                </a:solidFill>
                <a:latin typeface="Arial" charset="0"/>
              </a:rPr>
              <a:t>. </a:t>
            </a:r>
          </a:p>
          <a:p>
            <a:pPr lvl="1" eaLnBrk="1" hangingPunct="1"/>
            <a:r>
              <a:rPr lang="en-US" altLang="en-US" dirty="0" smtClean="0">
                <a:solidFill>
                  <a:schemeClr val="tx1"/>
                </a:solidFill>
                <a:latin typeface="Courier New" pitchFamily="49" charset="0"/>
              </a:rPr>
              <a:t>COUNT(DISTINCT</a:t>
            </a:r>
            <a:r>
              <a:rPr lang="en-US" altLang="en-US" dirty="0" smtClean="0">
                <a:solidFill>
                  <a:schemeClr val="tx1"/>
                </a:solidFill>
                <a:latin typeface="Arial" charset="0"/>
              </a:rPr>
              <a:t> </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r>
              <a:rPr lang="en-US" altLang="en-US" dirty="0" smtClean="0">
                <a:solidFill>
                  <a:schemeClr val="tx1"/>
                </a:solidFill>
                <a:latin typeface="Arial" charset="0"/>
              </a:rPr>
              <a:t> returns the number of unique, non-null values that are in the column identified by </a:t>
            </a:r>
            <a:r>
              <a:rPr lang="en-US" altLang="en-US" i="1" dirty="0" smtClean="0">
                <a:solidFill>
                  <a:schemeClr val="tx1"/>
                </a:solidFill>
                <a:latin typeface="Courier New" pitchFamily="49" charset="0"/>
              </a:rPr>
              <a:t>expr</a:t>
            </a:r>
            <a:r>
              <a:rPr lang="en-US" altLang="en-US" dirty="0" smtClean="0">
                <a:solidFill>
                  <a:schemeClr val="tx1"/>
                </a:solidFill>
                <a:latin typeface="Arial" charset="0"/>
              </a:rPr>
              <a:t>.</a:t>
            </a:r>
          </a:p>
          <a:p>
            <a:pPr lvl="1" eaLnBrk="1" hangingPunct="1"/>
            <a:r>
              <a:rPr lang="en-US" altLang="en-US" b="1" dirty="0" smtClean="0">
                <a:solidFill>
                  <a:schemeClr val="tx1"/>
                </a:solidFill>
                <a:latin typeface="Arial" charset="0"/>
              </a:rPr>
              <a:t>Examples</a:t>
            </a:r>
          </a:p>
          <a:p>
            <a:pPr lvl="2" eaLnBrk="1" hangingPunct="1">
              <a:buFont typeface="Times New Roman" pitchFamily="18" charset="0"/>
              <a:buNone/>
            </a:pPr>
            <a:r>
              <a:rPr lang="en-US" altLang="en-US" dirty="0" smtClean="0">
                <a:solidFill>
                  <a:schemeClr val="tx1"/>
                </a:solidFill>
                <a:latin typeface="Arial" charset="0"/>
              </a:rPr>
              <a:t>1.	The first example in the slide displays the number of employees in department 50.</a:t>
            </a:r>
          </a:p>
          <a:p>
            <a:pPr lvl="2" eaLnBrk="1" hangingPunct="1">
              <a:buFont typeface="Times New Roman" pitchFamily="18" charset="0"/>
              <a:buNone/>
            </a:pPr>
            <a:r>
              <a:rPr lang="en-US" altLang="en-US" dirty="0" smtClean="0">
                <a:solidFill>
                  <a:schemeClr val="tx1"/>
                </a:solidFill>
                <a:latin typeface="Arial" charset="0"/>
              </a:rPr>
              <a:t>2.	The second example in the slide displays the number of employees in department 50 who can earn a commission.</a:t>
            </a:r>
          </a:p>
        </p:txBody>
      </p:sp>
      <p:sp>
        <p:nvSpPr>
          <p:cNvPr id="2355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E14A609F-55F9-4656-8801-7CBA9C20F6AF}"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 xmlns:p14="http://schemas.microsoft.com/office/powerpoint/2010/main" val="200426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Rot="1" noChangeAspect="1" noChangeArrowheads="1" noTextEdit="1"/>
          </p:cNvSpPr>
          <p:nvPr>
            <p:ph type="sldImg"/>
          </p:nvPr>
        </p:nvSpPr>
        <p:spPr>
          <a:ln/>
        </p:spPr>
      </p:sp>
      <p:sp>
        <p:nvSpPr>
          <p:cNvPr id="2560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DISTINCT</a:t>
            </a:r>
            <a:r>
              <a:rPr lang="en-US" altLang="en-US" dirty="0" smtClean="0">
                <a:solidFill>
                  <a:schemeClr val="tx1"/>
                </a:solidFill>
                <a:latin typeface="Arial" charset="0"/>
              </a:rPr>
              <a:t> keyword to suppress the counting of any duplicate values in a column.</a:t>
            </a:r>
          </a:p>
          <a:p>
            <a:pPr lvl="1" eaLnBrk="1" hangingPunct="1"/>
            <a:r>
              <a:rPr lang="en-US" altLang="en-US" dirty="0" smtClean="0">
                <a:solidFill>
                  <a:schemeClr val="tx1"/>
                </a:solidFill>
                <a:latin typeface="Arial" charset="0"/>
              </a:rPr>
              <a:t>The example in the slide displays the number of distinct department values that are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p:txBody>
      </p:sp>
      <p:sp>
        <p:nvSpPr>
          <p:cNvPr id="2560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43877825-129C-45B0-BB6A-BA055A061019}"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 xmlns:p14="http://schemas.microsoft.com/office/powerpoint/2010/main" val="221671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ln/>
        </p:spPr>
      </p:sp>
      <p:sp>
        <p:nvSpPr>
          <p:cNvPr id="27651"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All group functions ignore null values in the column. </a:t>
            </a:r>
          </a:p>
          <a:p>
            <a:pPr lvl="1" eaLnBrk="1" hangingPunct="1"/>
            <a:r>
              <a:rPr lang="en-US" altLang="en-US" smtClean="0">
                <a:solidFill>
                  <a:schemeClr val="tx1"/>
                </a:solidFill>
                <a:latin typeface="Arial" charset="0"/>
              </a:rPr>
              <a:t>However, the </a:t>
            </a:r>
            <a:r>
              <a:rPr lang="en-US" altLang="en-US" smtClean="0">
                <a:solidFill>
                  <a:schemeClr val="tx1"/>
                </a:solidFill>
                <a:latin typeface="Courier New" pitchFamily="49" charset="0"/>
              </a:rPr>
              <a:t>NVL</a:t>
            </a:r>
            <a:r>
              <a:rPr lang="en-US" altLang="en-US" smtClean="0">
                <a:solidFill>
                  <a:schemeClr val="tx1"/>
                </a:solidFill>
                <a:latin typeface="Arial" charset="0"/>
              </a:rPr>
              <a:t> function forces group functions to include null values. </a:t>
            </a:r>
          </a:p>
          <a:p>
            <a:pPr lvl="1" eaLnBrk="1" hangingPunct="1"/>
            <a:r>
              <a:rPr lang="en-US" altLang="en-US" b="1" smtClean="0">
                <a:solidFill>
                  <a:schemeClr val="tx1"/>
                </a:solidFill>
                <a:latin typeface="Arial" charset="0"/>
              </a:rPr>
              <a:t>Examples</a:t>
            </a:r>
          </a:p>
          <a:p>
            <a:pPr lvl="2" eaLnBrk="1" hangingPunct="1">
              <a:buFont typeface="Times New Roman" pitchFamily="18" charset="0"/>
              <a:buNone/>
            </a:pPr>
            <a:r>
              <a:rPr lang="en-US" altLang="en-US" smtClean="0">
                <a:solidFill>
                  <a:schemeClr val="tx1"/>
                </a:solidFill>
                <a:latin typeface="Arial" charset="0"/>
              </a:rPr>
              <a:t>1.	The average is calculated based on </a:t>
            </a:r>
            <a:r>
              <a:rPr lang="en-US" altLang="en-US" i="1" smtClean="0">
                <a:solidFill>
                  <a:schemeClr val="tx1"/>
                </a:solidFill>
                <a:latin typeface="Arial" charset="0"/>
              </a:rPr>
              <a:t>only</a:t>
            </a:r>
            <a:r>
              <a:rPr lang="en-US" altLang="en-US" smtClean="0">
                <a:solidFill>
                  <a:schemeClr val="tx1"/>
                </a:solidFill>
                <a:latin typeface="Arial" charset="0"/>
              </a:rPr>
              <a:t> those rows in the table in which a valid value is stored in the </a:t>
            </a:r>
            <a:r>
              <a:rPr lang="en-US" altLang="en-US" smtClean="0">
                <a:solidFill>
                  <a:schemeClr val="tx1"/>
                </a:solidFill>
                <a:latin typeface="Courier New" pitchFamily="49" charset="0"/>
              </a:rPr>
              <a:t>COMMISSION_PCT</a:t>
            </a:r>
            <a:r>
              <a:rPr lang="en-US" altLang="en-US" smtClean="0">
                <a:solidFill>
                  <a:schemeClr val="tx1"/>
                </a:solidFill>
                <a:latin typeface="Arial" charset="0"/>
              </a:rPr>
              <a:t> column. The average is calculated as the total commission that is paid to all employees divided by the number of employees receiving a commission (four).</a:t>
            </a:r>
          </a:p>
          <a:p>
            <a:pPr lvl="2" eaLnBrk="1" hangingPunct="1">
              <a:buFontTx/>
              <a:buNone/>
            </a:pPr>
            <a:r>
              <a:rPr lang="en-US" altLang="en-US" smtClean="0">
                <a:solidFill>
                  <a:schemeClr val="tx1"/>
                </a:solidFill>
                <a:latin typeface="Arial" charset="0"/>
              </a:rPr>
              <a:t>2.	The average is calculated based on </a:t>
            </a:r>
            <a:r>
              <a:rPr lang="en-US" altLang="en-US" i="1" smtClean="0">
                <a:solidFill>
                  <a:schemeClr val="tx1"/>
                </a:solidFill>
                <a:latin typeface="Arial" charset="0"/>
              </a:rPr>
              <a:t>all</a:t>
            </a:r>
            <a:r>
              <a:rPr lang="en-US" altLang="en-US" smtClean="0">
                <a:solidFill>
                  <a:schemeClr val="tx1"/>
                </a:solidFill>
                <a:latin typeface="Arial" charset="0"/>
              </a:rPr>
              <a:t> rows in the table, regardless of whether null values are stored in the </a:t>
            </a:r>
            <a:r>
              <a:rPr lang="en-US" altLang="en-US" smtClean="0">
                <a:solidFill>
                  <a:schemeClr val="tx1"/>
                </a:solidFill>
                <a:latin typeface="Courier New" pitchFamily="49" charset="0"/>
              </a:rPr>
              <a:t>COMMISSION_PCT</a:t>
            </a:r>
            <a:r>
              <a:rPr lang="en-US" altLang="en-US" smtClean="0">
                <a:solidFill>
                  <a:schemeClr val="tx1"/>
                </a:solidFill>
                <a:latin typeface="Arial" charset="0"/>
              </a:rPr>
              <a:t> column. The average is calculated as the total commission that is paid to all employees divided by the total number of employees in the company (20).</a:t>
            </a:r>
            <a:endParaRPr lang="en-US" altLang="en-US" dirty="0" smtClean="0">
              <a:solidFill>
                <a:schemeClr val="tx1"/>
              </a:solidFill>
              <a:latin typeface="Arial" charset="0"/>
            </a:endParaRPr>
          </a:p>
        </p:txBody>
      </p:sp>
      <p:sp>
        <p:nvSpPr>
          <p:cNvPr id="2765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BDFB375F-62E3-4638-A120-78B89CA784B2}"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 xmlns:p14="http://schemas.microsoft.com/office/powerpoint/2010/main" val="157294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90C059F9-D5DB-4E37-AC82-226CD471488C}" type="slidenum">
              <a:rPr lang="en-US" altLang="en-US" smtClean="0"/>
              <a:t>13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 xmlns:p14="http://schemas.microsoft.com/office/powerpoint/2010/main" val="189585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Rot="1" noChangeAspect="1" noChangeArrowheads="1" noTextEdit="1"/>
          </p:cNvSpPr>
          <p:nvPr>
            <p:ph type="sldImg"/>
          </p:nvPr>
        </p:nvSpPr>
        <p:spPr>
          <a:ln/>
        </p:spPr>
      </p:sp>
      <p:sp>
        <p:nvSpPr>
          <p:cNvPr id="31747"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Until this point in the discussion, you have observed that all group functions have treated the table as one large group of information. At times, however, you need to divide the table of information into smaller groups. This can be done by using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a:t>
            </a:r>
          </a:p>
        </p:txBody>
      </p:sp>
      <p:sp>
        <p:nvSpPr>
          <p:cNvPr id="3174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A4CB7CF8-4FEE-49B0-9D3B-CB5BF8B83B98}"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6267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lvl="1"/>
            <a:r>
              <a:rPr lang="en-US" altLang="en-US" dirty="0" smtClean="0">
                <a:latin typeface="Arial" charset="0"/>
              </a:rPr>
              <a:t>You can use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to divide the rows in a table into groups. You can then use the group functions to return summary information for each group.</a:t>
            </a:r>
          </a:p>
          <a:p>
            <a:pPr lvl="1"/>
            <a:r>
              <a:rPr lang="en-US" altLang="en-US" dirty="0" smtClean="0">
                <a:latin typeface="Arial" charset="0"/>
              </a:rPr>
              <a:t>In the syntax:</a:t>
            </a:r>
          </a:p>
          <a:p>
            <a:pPr lvl="2">
              <a:buFont typeface="Times New Roman" pitchFamily="18" charset="0"/>
              <a:buNone/>
            </a:pPr>
            <a:r>
              <a:rPr lang="en-US" altLang="en-US" i="1" dirty="0" smtClean="0">
                <a:latin typeface="Courier New" pitchFamily="49" charset="0"/>
                <a:cs typeface="Courier New" pitchFamily="49" charset="0"/>
              </a:rPr>
              <a:t>	group_by_expression</a:t>
            </a:r>
            <a:r>
              <a:rPr lang="en-US" altLang="en-US" dirty="0" smtClean="0">
                <a:latin typeface="Arial" charset="0"/>
              </a:rPr>
              <a:t> 	Specifies the columns whose values determine the basis 				for grouping rows</a:t>
            </a:r>
          </a:p>
          <a:p>
            <a:pPr lvl="2">
              <a:buFont typeface="Times New Roman" pitchFamily="18" charset="0"/>
              <a:buNone/>
            </a:pPr>
            <a:endParaRPr lang="en-US" altLang="en-US" dirty="0" smtClean="0">
              <a:latin typeface="Arial" charset="0"/>
            </a:endParaRPr>
          </a:p>
          <a:p>
            <a:pPr lvl="1"/>
            <a:r>
              <a:rPr lang="en-US" altLang="en-US" b="1" dirty="0" smtClean="0">
                <a:latin typeface="Arial" charset="0"/>
              </a:rPr>
              <a:t>Let us look at some guidelines for using the </a:t>
            </a:r>
            <a:r>
              <a:rPr lang="en-US" altLang="en-US" b="1" dirty="0" smtClean="0">
                <a:latin typeface="Courier New" pitchFamily="49" charset="0"/>
                <a:cs typeface="Courier New" pitchFamily="49" charset="0"/>
              </a:rPr>
              <a:t>GROUP BY</a:t>
            </a:r>
            <a:r>
              <a:rPr lang="en-US" altLang="en-US" b="1" dirty="0" smtClean="0">
                <a:latin typeface="Arial" charset="0"/>
              </a:rPr>
              <a:t> clause:</a:t>
            </a:r>
          </a:p>
          <a:p>
            <a:pPr lvl="2"/>
            <a:r>
              <a:rPr lang="en-US" altLang="en-US" dirty="0" smtClean="0">
                <a:latin typeface="Arial" charset="0"/>
              </a:rPr>
              <a:t>If you include a group function in a </a:t>
            </a:r>
            <a:r>
              <a:rPr lang="en-US" altLang="en-US" dirty="0" smtClean="0">
                <a:latin typeface="Courier New" pitchFamily="49" charset="0"/>
                <a:cs typeface="Courier New" pitchFamily="49" charset="0"/>
              </a:rPr>
              <a:t>SELECT</a:t>
            </a:r>
            <a:r>
              <a:rPr lang="en-US" altLang="en-US" dirty="0" smtClean="0">
                <a:latin typeface="Arial" charset="0"/>
              </a:rPr>
              <a:t> clause, you cannot select an individual column as well, </a:t>
            </a:r>
            <a:r>
              <a:rPr lang="en-US" altLang="en-US" i="1" dirty="0" smtClean="0">
                <a:latin typeface="Arial" charset="0"/>
              </a:rPr>
              <a:t>unless</a:t>
            </a:r>
            <a:r>
              <a:rPr lang="en-US" altLang="en-US" dirty="0" smtClean="0">
                <a:latin typeface="Arial" charset="0"/>
              </a:rPr>
              <a:t> the individual column appears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You receive an error message if you fail to include the column list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a:p>
            <a:pPr lvl="2"/>
            <a:r>
              <a:rPr lang="en-US" altLang="en-US" dirty="0" smtClean="0">
                <a:latin typeface="Arial" charset="0"/>
              </a:rPr>
              <a:t>Using a </a:t>
            </a:r>
            <a:r>
              <a:rPr lang="en-US" altLang="en-US" dirty="0" smtClean="0">
                <a:latin typeface="Courier New" pitchFamily="49" charset="0"/>
                <a:cs typeface="Courier New" pitchFamily="49" charset="0"/>
              </a:rPr>
              <a:t>WHERE</a:t>
            </a:r>
            <a:r>
              <a:rPr lang="en-US" altLang="en-US" dirty="0" smtClean="0">
                <a:latin typeface="Arial" charset="0"/>
              </a:rPr>
              <a:t> clause, you can exclude rows before dividing them into groups.</a:t>
            </a:r>
          </a:p>
          <a:p>
            <a:pPr lvl="2"/>
            <a:r>
              <a:rPr lang="en-US" altLang="en-US" dirty="0" smtClean="0">
                <a:latin typeface="Arial" charset="0"/>
              </a:rPr>
              <a:t>You can substitute </a:t>
            </a:r>
            <a:r>
              <a:rPr lang="en-US" altLang="en-US" dirty="0" smtClean="0">
                <a:latin typeface="Courier New" pitchFamily="49" charset="0"/>
              </a:rPr>
              <a:t>column</a:t>
            </a:r>
            <a:r>
              <a:rPr lang="en-US" altLang="en-US" dirty="0" smtClean="0">
                <a:latin typeface="Arial" charset="0"/>
              </a:rPr>
              <a:t> with an expression in the </a:t>
            </a:r>
            <a:r>
              <a:rPr lang="en-US" altLang="en-US" dirty="0" smtClean="0">
                <a:latin typeface="Courier New" pitchFamily="49" charset="0"/>
                <a:cs typeface="Courier New" pitchFamily="49" charset="0"/>
              </a:rPr>
              <a:t>SELECT</a:t>
            </a:r>
            <a:r>
              <a:rPr lang="en-US" altLang="en-US" dirty="0" smtClean="0">
                <a:latin typeface="Arial" charset="0"/>
              </a:rPr>
              <a:t> statement.</a:t>
            </a:r>
          </a:p>
          <a:p>
            <a:pPr lvl="2"/>
            <a:r>
              <a:rPr lang="en-US" altLang="en-US" dirty="0" smtClean="0">
                <a:latin typeface="Arial" charset="0"/>
              </a:rPr>
              <a:t>You must include the </a:t>
            </a:r>
            <a:r>
              <a:rPr lang="en-US" altLang="en-US" dirty="0" smtClean="0">
                <a:latin typeface="Courier New" pitchFamily="49" charset="0"/>
                <a:cs typeface="Courier New" pitchFamily="49" charset="0"/>
              </a:rPr>
              <a:t>columns</a:t>
            </a:r>
            <a:r>
              <a:rPr lang="en-US" altLang="en-US" dirty="0" smtClean="0">
                <a:latin typeface="Arial" charset="0"/>
              </a:rPr>
              <a:t>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a:p>
            <a:pPr lvl="2"/>
            <a:r>
              <a:rPr lang="en-US" altLang="en-US" dirty="0" smtClean="0">
                <a:latin typeface="Arial" charset="0"/>
              </a:rPr>
              <a:t>You cannot use a column alias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p:txBody>
      </p:sp>
      <p:sp>
        <p:nvSpPr>
          <p:cNvPr id="3379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CC98DFBA-480F-442E-BBE5-81509D763A96}"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67072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Rot="1" noChangeAspect="1" noChangeArrowheads="1" noTextEdit="1"/>
          </p:cNvSpPr>
          <p:nvPr>
            <p:ph type="sldImg"/>
          </p:nvPr>
        </p:nvSpPr>
        <p:spPr>
          <a:ln/>
        </p:spPr>
      </p:sp>
      <p:sp>
        <p:nvSpPr>
          <p:cNvPr id="3584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When using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ensure that all columns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 that are not group functions are included in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The example in the slide displays the department number and the average salary for each department. Here is how this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containing a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is evaluated:</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specifies the columns to be retrieved as follows:</a:t>
            </a:r>
          </a:p>
          <a:p>
            <a:pPr lvl="3" indent="-285750" eaLnBrk="1" hangingPunct="1"/>
            <a:r>
              <a:rPr lang="en-US" altLang="en-US" dirty="0" smtClean="0">
                <a:solidFill>
                  <a:schemeClr val="tx1"/>
                </a:solidFill>
                <a:latin typeface="Arial" charset="0"/>
              </a:rPr>
              <a:t>Department number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3" indent="-285750" eaLnBrk="1" hangingPunct="1"/>
            <a:r>
              <a:rPr lang="en-US" altLang="en-US" dirty="0" smtClean="0">
                <a:solidFill>
                  <a:schemeClr val="tx1"/>
                </a:solidFill>
                <a:latin typeface="Arial" charset="0"/>
              </a:rPr>
              <a:t>The average of all salaries in the group that you specified in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 specifies the tables that the database must access: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specifies the rows to be retrieved. Because there is no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all rows are retrieved by default.</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specifies how the rows should be grouped. The rows are grouped by department number, so the </a:t>
            </a:r>
            <a:r>
              <a:rPr lang="en-US" altLang="en-US" dirty="0" smtClean="0">
                <a:solidFill>
                  <a:schemeClr val="tx1"/>
                </a:solidFill>
                <a:latin typeface="Courier New" pitchFamily="49" charset="0"/>
              </a:rPr>
              <a:t>AVG</a:t>
            </a:r>
            <a:r>
              <a:rPr lang="en-US" altLang="en-US" dirty="0" smtClean="0">
                <a:solidFill>
                  <a:schemeClr val="tx1"/>
                </a:solidFill>
                <a:latin typeface="Arial" charset="0"/>
              </a:rPr>
              <a:t> function that is applied to the salary column calculates the average salary for each department.</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To order the query results in ascending or descending order, include the </a:t>
            </a:r>
            <a:r>
              <a:rPr lang="en-US" altLang="en-US" dirty="0" smtClean="0">
                <a:solidFill>
                  <a:schemeClr val="tx1"/>
                </a:solidFill>
                <a:latin typeface="Courier New" pitchFamily="49" charset="0"/>
              </a:rPr>
              <a:t>ORDER BY</a:t>
            </a:r>
            <a:r>
              <a:rPr lang="en-US" altLang="en-US" dirty="0" smtClean="0">
                <a:solidFill>
                  <a:schemeClr val="tx1"/>
                </a:solidFill>
                <a:latin typeface="Arial" charset="0"/>
              </a:rPr>
              <a:t> clause in the query.</a:t>
            </a:r>
          </a:p>
        </p:txBody>
      </p:sp>
      <p:sp>
        <p:nvSpPr>
          <p:cNvPr id="3584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B1327864-63AB-4464-98CA-7016CDBEC91A}"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 xmlns:p14="http://schemas.microsoft.com/office/powerpoint/2010/main" val="157745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7"/>
          <p:cNvSpPr>
            <a:spLocks noGrp="1" noRot="1" noChangeAspect="1" noChangeArrowheads="1" noTextEdit="1"/>
          </p:cNvSpPr>
          <p:nvPr>
            <p:ph type="sldImg"/>
          </p:nvPr>
        </p:nvSpPr>
        <p:spPr>
          <a:ln/>
        </p:spPr>
      </p:sp>
      <p:sp>
        <p:nvSpPr>
          <p:cNvPr id="37891" name="Rectangle 1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do not have to include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in the </a:t>
            </a:r>
            <a:r>
              <a:rPr lang="en-US" altLang="en-US" dirty="0" smtClean="0">
                <a:latin typeface="Courier New" pitchFamily="49" charset="0"/>
              </a:rPr>
              <a:t>SELECT</a:t>
            </a:r>
            <a:r>
              <a:rPr lang="en-US" altLang="en-US" dirty="0" smtClean="0">
                <a:latin typeface="Arial" charset="0"/>
              </a:rPr>
              <a:t> clause. For example, the </a:t>
            </a:r>
            <a:r>
              <a:rPr lang="en-US" altLang="en-US" dirty="0" smtClean="0">
                <a:latin typeface="Courier New" pitchFamily="49" charset="0"/>
              </a:rPr>
              <a:t>SELECT</a:t>
            </a:r>
            <a:r>
              <a:rPr lang="en-US" altLang="en-US" dirty="0" smtClean="0">
                <a:latin typeface="Arial" charset="0"/>
              </a:rPr>
              <a:t> statement in the slide displays the average salaries for each department without displaying the respective department numbers. Without the department numbers, however, the results do not look meaningful.</a:t>
            </a:r>
          </a:p>
          <a:p>
            <a:pPr lvl="1" eaLnBrk="1" hangingPunct="1"/>
            <a:r>
              <a:rPr lang="en-US" altLang="en-US" dirty="0" smtClean="0">
                <a:latin typeface="Arial" charset="0"/>
              </a:rPr>
              <a:t>You can also use the group function in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a:p>
            <a:pPr marL="857250" lvl="4" eaLnBrk="1" hangingPunct="1"/>
            <a:r>
              <a:rPr lang="en-US" altLang="en-US" dirty="0" smtClean="0"/>
              <a:t> SELECT   department_id, AVG(salary)</a:t>
            </a:r>
          </a:p>
          <a:p>
            <a:pPr marL="857250" lvl="4" eaLnBrk="1" hangingPunct="1"/>
            <a:r>
              <a:rPr lang="en-US" altLang="en-US" dirty="0" smtClean="0"/>
              <a:t> FROM     employees</a:t>
            </a:r>
          </a:p>
          <a:p>
            <a:pPr marL="857250" lvl="4" eaLnBrk="1" hangingPunct="1"/>
            <a:r>
              <a:rPr lang="en-US" altLang="en-US" dirty="0" smtClean="0"/>
              <a:t> GROUP BY department_id</a:t>
            </a:r>
          </a:p>
          <a:p>
            <a:pPr marL="857250" lvl="4" eaLnBrk="1" hangingPunct="1"/>
            <a:r>
              <a:rPr lang="en-US" altLang="en-US" dirty="0" smtClean="0"/>
              <a:t> ORDER BY AVG(salary);</a:t>
            </a:r>
          </a:p>
        </p:txBody>
      </p:sp>
      <p:sp>
        <p:nvSpPr>
          <p:cNvPr id="37892" name="Rectangle 6"/>
          <p:cNvSpPr>
            <a:spLocks noChangeArrowheads="1"/>
          </p:cNvSpPr>
          <p:nvPr/>
        </p:nvSpPr>
        <p:spPr bwMode="auto">
          <a:xfrm>
            <a:off x="546100" y="7254875"/>
            <a:ext cx="5713413" cy="93027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37893"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7B2D9240-2445-46E6-94F2-0313D07C5E20}"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 xmlns:p14="http://schemas.microsoft.com/office/powerpoint/2010/main" val="1600554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Sometimes, you need to see results for groups within groups. The slide shows a report that displays the total salary that is paid to each job title in each department.</a:t>
            </a:r>
          </a:p>
          <a:p>
            <a:pPr lvl="1" eaLnBrk="1" hangingPunct="1"/>
            <a:r>
              <a:rPr lang="en-US" altLang="en-US" dirty="0" smtClean="0">
                <a:latin typeface="Arial" charset="0"/>
              </a:rPr>
              <a:t>The </a:t>
            </a:r>
            <a:r>
              <a:rPr lang="en-US" altLang="en-US" dirty="0" smtClean="0">
                <a:latin typeface="Courier New" pitchFamily="49" charset="0"/>
              </a:rPr>
              <a:t>EMPLOYEES</a:t>
            </a:r>
            <a:r>
              <a:rPr lang="en-US" altLang="en-US" dirty="0" smtClean="0">
                <a:latin typeface="Arial" charset="0"/>
              </a:rPr>
              <a:t> table is grouped first by the department number, and then by the job title within that grouping. For example, the four stock clerks in department 50 are grouped together, and a single result (total salary) is produced for all stock clerks in the group.</a:t>
            </a:r>
          </a:p>
          <a:p>
            <a:pPr lvl="1" eaLnBrk="1" hangingPunct="1"/>
            <a:r>
              <a:rPr lang="en-US" altLang="en-US" dirty="0" smtClean="0">
                <a:latin typeface="Arial" charset="0"/>
              </a:rPr>
              <a:t>The following </a:t>
            </a:r>
            <a:r>
              <a:rPr lang="en-US" altLang="en-US" dirty="0" smtClean="0">
                <a:latin typeface="Courier New" pitchFamily="49" charset="0"/>
              </a:rPr>
              <a:t>SELECT</a:t>
            </a:r>
            <a:r>
              <a:rPr lang="en-US" altLang="en-US" dirty="0" smtClean="0">
                <a:latin typeface="Arial" charset="0"/>
              </a:rPr>
              <a:t> statement returns the result shown in the slide:</a:t>
            </a:r>
            <a:endParaRPr lang="en-US" altLang="en-US" sz="200" dirty="0" smtClean="0">
              <a:latin typeface="Arial" charset="0"/>
            </a:endParaRPr>
          </a:p>
          <a:p>
            <a:pPr marL="857250" lvl="4" eaLnBrk="1" hangingPunct="1">
              <a:spcBef>
                <a:spcPct val="25000"/>
              </a:spcBef>
            </a:pPr>
            <a:r>
              <a:rPr lang="en-US" altLang="en-US" dirty="0" smtClean="0"/>
              <a:t>SELECT   department_id, job_id, sum(salary)</a:t>
            </a:r>
          </a:p>
          <a:p>
            <a:pPr marL="857250" lvl="4" eaLnBrk="1" hangingPunct="1"/>
            <a:r>
              <a:rPr lang="en-US" altLang="en-US" dirty="0" smtClean="0"/>
              <a:t>FROM     employees</a:t>
            </a:r>
          </a:p>
          <a:p>
            <a:pPr marL="857250" lvl="4" eaLnBrk="1" hangingPunct="1"/>
            <a:r>
              <a:rPr lang="en-US" altLang="en-US" dirty="0" smtClean="0"/>
              <a:t>GROUP BY department_id, job_id</a:t>
            </a:r>
          </a:p>
          <a:p>
            <a:pPr marL="857250" lvl="4" eaLnBrk="1" hangingPunct="1"/>
            <a:r>
              <a:rPr lang="en-US" altLang="en-US" dirty="0" smtClean="0"/>
              <a:t>ORDER BY job_id;</a:t>
            </a:r>
          </a:p>
        </p:txBody>
      </p:sp>
      <p:sp>
        <p:nvSpPr>
          <p:cNvPr id="3994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D4FE2CD0-2217-4E37-942C-97E4277D8836}"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012626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Notes Placeholder 6"/>
          <p:cNvSpPr>
            <a:spLocks noGrp="1"/>
          </p:cNvSpPr>
          <p:nvPr>
            <p:ph type="body" idx="1"/>
          </p:nvPr>
        </p:nvSpPr>
        <p:spPr/>
        <p:txBody>
          <a:bodyPr>
            <a:noAutofit/>
          </a:bodyPr>
          <a:lstStyle/>
          <a:p>
            <a:pPr lvl="1">
              <a:defRPr/>
            </a:pPr>
            <a:r>
              <a:rPr lang="en-US" smtClean="0"/>
              <a:t>You can return summary results for groups and subgroups by listing multiple </a:t>
            </a:r>
            <a:r>
              <a:rPr lang="en-US" smtClean="0">
                <a:latin typeface="Courier New" pitchFamily="49" charset="0"/>
                <a:cs typeface="Courier New" pitchFamily="49" charset="0"/>
              </a:rPr>
              <a:t>GROUP BY</a:t>
            </a:r>
            <a:r>
              <a:rPr lang="en-US" smtClean="0"/>
              <a:t> columns. 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groups rows but does not guarantee the order of the result set. To order the groupings, use the </a:t>
            </a:r>
            <a:r>
              <a:rPr lang="en-US" smtClean="0">
                <a:latin typeface="Courier New" pitchFamily="49" charset="0"/>
                <a:cs typeface="Courier New" pitchFamily="49" charset="0"/>
              </a:rPr>
              <a:t>ORDER</a:t>
            </a:r>
            <a:r>
              <a:rPr lang="en-US" smtClean="0"/>
              <a:t> </a:t>
            </a:r>
            <a:r>
              <a:rPr lang="en-US" smtClean="0">
                <a:latin typeface="Courier New" pitchFamily="49" charset="0"/>
                <a:cs typeface="Courier New" pitchFamily="49" charset="0"/>
              </a:rPr>
              <a:t>BY</a:t>
            </a:r>
            <a:r>
              <a:rPr lang="en-US" smtClean="0"/>
              <a:t> clause.</a:t>
            </a:r>
          </a:p>
          <a:p>
            <a:pPr lvl="1">
              <a:defRPr/>
            </a:pPr>
            <a:r>
              <a:rPr lang="en-US" smtClean="0"/>
              <a:t>In the example in the slide, the </a:t>
            </a:r>
            <a:r>
              <a:rPr lang="en-US" smtClean="0">
                <a:latin typeface="Courier New" pitchFamily="49" charset="0"/>
                <a:cs typeface="Courier New" pitchFamily="49" charset="0"/>
              </a:rPr>
              <a:t>SELECT</a:t>
            </a:r>
            <a:r>
              <a:rPr lang="en-US" smtClean="0"/>
              <a:t> statement that contains a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is evaluated as follows:</a:t>
            </a:r>
          </a:p>
          <a:p>
            <a:pPr lvl="2">
              <a:defRPr/>
            </a:pPr>
            <a:r>
              <a:rPr lang="en-US" smtClean="0"/>
              <a:t>The </a:t>
            </a:r>
            <a:r>
              <a:rPr lang="en-US" smtClean="0">
                <a:latin typeface="Courier New" pitchFamily="49" charset="0"/>
                <a:cs typeface="Courier New" pitchFamily="49" charset="0"/>
              </a:rPr>
              <a:t>SELECT</a:t>
            </a:r>
            <a:r>
              <a:rPr lang="en-US" smtClean="0"/>
              <a:t> clause specifies the columns to be retrieved:</a:t>
            </a:r>
          </a:p>
          <a:p>
            <a:pPr lvl="3">
              <a:defRPr/>
            </a:pPr>
            <a:r>
              <a:rPr lang="en-US" smtClean="0">
                <a:latin typeface="Courier New" pitchFamily="49" charset="0"/>
                <a:cs typeface="Courier New" pitchFamily="49" charset="0"/>
              </a:rPr>
              <a:t>DEPARTMENT_ID</a:t>
            </a:r>
            <a:r>
              <a:rPr lang="en-US" smtClean="0"/>
              <a:t> in the </a:t>
            </a:r>
            <a:r>
              <a:rPr lang="en-US" smtClean="0">
                <a:latin typeface="Courier New" pitchFamily="49" charset="0"/>
                <a:cs typeface="Courier New" pitchFamily="49" charset="0"/>
              </a:rPr>
              <a:t>EMPLOYEES</a:t>
            </a:r>
            <a:r>
              <a:rPr lang="en-US" smtClean="0"/>
              <a:t> table</a:t>
            </a:r>
          </a:p>
          <a:p>
            <a:pPr lvl="3">
              <a:defRPr/>
            </a:pPr>
            <a:r>
              <a:rPr lang="en-US" smtClean="0">
                <a:latin typeface="Courier New" pitchFamily="49" charset="0"/>
                <a:cs typeface="Courier New" pitchFamily="49" charset="0"/>
              </a:rPr>
              <a:t>JOB_ID</a:t>
            </a:r>
            <a:r>
              <a:rPr lang="en-US" smtClean="0"/>
              <a:t> in the </a:t>
            </a:r>
            <a:r>
              <a:rPr lang="en-US" smtClean="0">
                <a:latin typeface="Courier New" pitchFamily="49" charset="0"/>
                <a:cs typeface="Courier New" pitchFamily="49" charset="0"/>
              </a:rPr>
              <a:t>EMPLOYEES</a:t>
            </a:r>
            <a:r>
              <a:rPr lang="en-US" smtClean="0"/>
              <a:t> table</a:t>
            </a:r>
          </a:p>
          <a:p>
            <a:pPr lvl="3">
              <a:defRPr/>
            </a:pPr>
            <a:r>
              <a:rPr lang="en-US" smtClean="0"/>
              <a:t>The sum of all salaries in the group that you specified in 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a:t>
            </a:r>
          </a:p>
          <a:p>
            <a:pPr lvl="2">
              <a:defRPr/>
            </a:pPr>
            <a:r>
              <a:rPr lang="en-US" smtClean="0"/>
              <a:t>The </a:t>
            </a:r>
            <a:r>
              <a:rPr lang="en-US" smtClean="0">
                <a:latin typeface="Courier New" pitchFamily="49" charset="0"/>
                <a:cs typeface="Courier New" pitchFamily="49" charset="0"/>
              </a:rPr>
              <a:t>FROM</a:t>
            </a:r>
            <a:r>
              <a:rPr lang="en-US" smtClean="0"/>
              <a:t> clause specifies the tables that the database must access: the </a:t>
            </a:r>
            <a:r>
              <a:rPr lang="en-US" smtClean="0">
                <a:latin typeface="Courier New" pitchFamily="49" charset="0"/>
                <a:cs typeface="Courier New" pitchFamily="49" charset="0"/>
              </a:rPr>
              <a:t>EMPLOYEES</a:t>
            </a:r>
            <a:r>
              <a:rPr lang="en-US" smtClean="0"/>
              <a:t> table.</a:t>
            </a:r>
          </a:p>
          <a:p>
            <a:pPr lvl="2">
              <a:defRPr/>
            </a:pPr>
            <a:r>
              <a:rPr lang="en-US" smtClean="0"/>
              <a:t>The </a:t>
            </a:r>
            <a:r>
              <a:rPr lang="en-US" smtClean="0">
                <a:latin typeface="Courier New" pitchFamily="49" charset="0"/>
                <a:cs typeface="Courier New" pitchFamily="49" charset="0"/>
              </a:rPr>
              <a:t>WHERE</a:t>
            </a:r>
            <a:r>
              <a:rPr lang="en-US" smtClean="0"/>
              <a:t> clause reduces the result set to those rows where </a:t>
            </a:r>
            <a:r>
              <a:rPr lang="en-US" smtClean="0">
                <a:latin typeface="Courier New" pitchFamily="49" charset="0"/>
                <a:cs typeface="Courier New" pitchFamily="49" charset="0"/>
              </a:rPr>
              <a:t>DEPARTMENT_ID</a:t>
            </a:r>
            <a:r>
              <a:rPr lang="en-US" smtClean="0"/>
              <a:t> is greater than 40.</a:t>
            </a:r>
          </a:p>
          <a:p>
            <a:pPr lvl="2">
              <a:defRPr/>
            </a:pPr>
            <a:r>
              <a:rPr lang="en-US" smtClean="0"/>
              <a:t>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specifies how you must group the resulting rows:</a:t>
            </a:r>
          </a:p>
          <a:p>
            <a:pPr lvl="3">
              <a:defRPr/>
            </a:pPr>
            <a:r>
              <a:rPr lang="en-US" smtClean="0"/>
              <a:t>First, the rows are grouped by the </a:t>
            </a:r>
            <a:r>
              <a:rPr lang="en-US" smtClean="0">
                <a:latin typeface="Courier New" pitchFamily="49" charset="0"/>
                <a:cs typeface="Courier New" pitchFamily="49" charset="0"/>
              </a:rPr>
              <a:t>DEPARTMENT_ID</a:t>
            </a:r>
            <a:r>
              <a:rPr lang="en-US" smtClean="0"/>
              <a:t>.</a:t>
            </a:r>
          </a:p>
          <a:p>
            <a:pPr lvl="3">
              <a:defRPr/>
            </a:pPr>
            <a:r>
              <a:rPr lang="en-US" smtClean="0"/>
              <a:t>Second, the rows are grouped by </a:t>
            </a:r>
            <a:r>
              <a:rPr lang="en-US" smtClean="0">
                <a:latin typeface="Courier New" pitchFamily="49" charset="0"/>
                <a:cs typeface="Courier New" pitchFamily="49" charset="0"/>
              </a:rPr>
              <a:t>JOB</a:t>
            </a:r>
            <a:r>
              <a:rPr lang="en-US" smtClean="0"/>
              <a:t> </a:t>
            </a:r>
            <a:r>
              <a:rPr lang="en-US" smtClean="0">
                <a:latin typeface="Courier New" pitchFamily="49" charset="0"/>
                <a:cs typeface="Courier New" pitchFamily="49" charset="0"/>
              </a:rPr>
              <a:t>ID</a:t>
            </a:r>
            <a:r>
              <a:rPr lang="en-US" smtClean="0"/>
              <a:t> in the </a:t>
            </a:r>
            <a:r>
              <a:rPr lang="en-US" smtClean="0">
                <a:latin typeface="Courier New" pitchFamily="49" charset="0"/>
                <a:cs typeface="Courier New" pitchFamily="49" charset="0"/>
              </a:rPr>
              <a:t>DEPARTMENT_ID</a:t>
            </a:r>
            <a:r>
              <a:rPr lang="en-US" smtClean="0"/>
              <a:t> groups.</a:t>
            </a:r>
          </a:p>
          <a:p>
            <a:pPr lvl="2">
              <a:defRPr/>
            </a:pPr>
            <a:r>
              <a:rPr lang="en-US" smtClean="0"/>
              <a:t>The </a:t>
            </a:r>
            <a:r>
              <a:rPr lang="en-US" smtClean="0">
                <a:latin typeface="Courier New" pitchFamily="49" charset="0"/>
                <a:cs typeface="Courier New" pitchFamily="49" charset="0"/>
              </a:rPr>
              <a:t>ORDER</a:t>
            </a:r>
            <a:r>
              <a:rPr lang="en-US" smtClean="0"/>
              <a:t> </a:t>
            </a:r>
            <a:r>
              <a:rPr lang="en-US" smtClean="0">
                <a:latin typeface="Courier New" pitchFamily="49" charset="0"/>
                <a:cs typeface="Courier New" pitchFamily="49" charset="0"/>
              </a:rPr>
              <a:t>BY</a:t>
            </a:r>
            <a:r>
              <a:rPr lang="en-US" smtClean="0"/>
              <a:t> clause sorts the results by </a:t>
            </a:r>
            <a:r>
              <a:rPr lang="en-US" smtClean="0">
                <a:latin typeface="Courier New" pitchFamily="49" charset="0"/>
                <a:cs typeface="Courier New" pitchFamily="49" charset="0"/>
              </a:rPr>
              <a:t>DEPARTMENT_ID</a:t>
            </a:r>
            <a:r>
              <a:rPr lang="en-US" smtClean="0"/>
              <a:t>.</a:t>
            </a:r>
          </a:p>
          <a:p>
            <a:pPr lvl="1">
              <a:defRPr/>
            </a:pPr>
            <a:r>
              <a:rPr lang="en-US" b="1" smtClean="0"/>
              <a:t>Note: </a:t>
            </a:r>
            <a:r>
              <a:rPr lang="en-US" smtClean="0"/>
              <a:t>The </a:t>
            </a:r>
            <a:r>
              <a:rPr lang="en-US" smtClean="0">
                <a:latin typeface="Courier New" pitchFamily="49" charset="0"/>
                <a:cs typeface="Courier New" pitchFamily="49" charset="0"/>
              </a:rPr>
              <a:t>SUM</a:t>
            </a:r>
            <a:r>
              <a:rPr lang="en-US" smtClean="0"/>
              <a:t> function is applied to the salary column for all job </a:t>
            </a:r>
            <a:r>
              <a:rPr lang="en-US" smtClean="0">
                <a:latin typeface="Courier New" pitchFamily="49" charset="0"/>
                <a:cs typeface="Courier New" pitchFamily="49" charset="0"/>
              </a:rPr>
              <a:t>IDs</a:t>
            </a:r>
            <a:r>
              <a:rPr lang="en-US" smtClean="0"/>
              <a:t> in the result set in each </a:t>
            </a:r>
            <a:r>
              <a:rPr lang="en-US" smtClean="0">
                <a:latin typeface="Courier New" pitchFamily="49" charset="0"/>
                <a:cs typeface="Courier New" pitchFamily="49" charset="0"/>
              </a:rPr>
              <a:t>DEPARTMENT_ID</a:t>
            </a:r>
            <a:r>
              <a:rPr lang="en-US" smtClean="0"/>
              <a:t> group. Also, note that the </a:t>
            </a:r>
            <a:r>
              <a:rPr lang="en-US" smtClean="0">
                <a:latin typeface="Courier New" pitchFamily="49" charset="0"/>
                <a:cs typeface="Courier New" pitchFamily="49" charset="0"/>
              </a:rPr>
              <a:t>SA_REP</a:t>
            </a:r>
            <a:r>
              <a:rPr lang="en-US" smtClean="0"/>
              <a:t> row is not returned. The </a:t>
            </a:r>
            <a:r>
              <a:rPr lang="en-US" smtClean="0">
                <a:latin typeface="Courier New" pitchFamily="49" charset="0"/>
                <a:cs typeface="Courier New" pitchFamily="49" charset="0"/>
              </a:rPr>
              <a:t>DEPARTMENT_ID</a:t>
            </a:r>
            <a:r>
              <a:rPr lang="en-US" smtClean="0"/>
              <a:t> for this row is </a:t>
            </a:r>
            <a:r>
              <a:rPr lang="en-US" smtClean="0">
                <a:latin typeface="Courier New" pitchFamily="49" charset="0"/>
                <a:cs typeface="Courier New" pitchFamily="49" charset="0"/>
              </a:rPr>
              <a:t>NULL</a:t>
            </a:r>
            <a:r>
              <a:rPr lang="en-US" smtClean="0"/>
              <a:t> and, therefore, does not meet the </a:t>
            </a:r>
            <a:r>
              <a:rPr lang="en-US" smtClean="0">
                <a:latin typeface="Courier New" pitchFamily="49" charset="0"/>
                <a:cs typeface="Courier New" pitchFamily="49" charset="0"/>
              </a:rPr>
              <a:t>WHERE</a:t>
            </a:r>
            <a:r>
              <a:rPr lang="en-US" smtClean="0"/>
              <a:t> condition.</a:t>
            </a:r>
            <a:endParaRPr lang="en-US" dirty="0" smtClean="0"/>
          </a:p>
        </p:txBody>
      </p:sp>
      <p:sp>
        <p:nvSpPr>
          <p:cNvPr id="4198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1B572018-CD0F-48DD-9C20-8B5555B34EBE}" type="slidenum">
              <a:rPr lang="en-US" altLang="en-US" smtClean="0">
                <a:latin typeface="Arial" charset="0"/>
                <a:cs typeface="Arial" charset="0"/>
              </a:rPr>
              <a:t>19</a:t>
            </a:fld>
            <a:endParaRPr lang="en-US" altLang="en-US" dirty="0" smtClean="0">
              <a:latin typeface="Arial" charset="0"/>
              <a:cs typeface="Arial" charset="0"/>
            </a:endParaRPr>
          </a:p>
        </p:txBody>
      </p:sp>
      <p:sp>
        <p:nvSpPr>
          <p:cNvPr id="41988"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318927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40037728-7A97-45DE-9DF9-3CFA148D2535}"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dirty="0" smtClean="0"/>
              <a:t>In Unit 2, you will learn about SQL statements to query and display data from multiple tables using Joins. You will also learn to use </a:t>
            </a:r>
            <a:r>
              <a:rPr lang="en-US" dirty="0" err="1" smtClean="0"/>
              <a:t>subqueries</a:t>
            </a:r>
            <a:r>
              <a:rPr lang="en-US" dirty="0" smtClean="0"/>
              <a:t> when the condition is unknown, use group functions to aggregate data, and use set operators.</a:t>
            </a:r>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1303581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6"/>
          <p:cNvSpPr>
            <a:spLocks noGrp="1" noRot="1" noChangeAspect="1" noChangeArrowheads="1" noTextEdit="1"/>
          </p:cNvSpPr>
          <p:nvPr>
            <p:ph type="sldImg"/>
          </p:nvPr>
        </p:nvSpPr>
        <p:spPr>
          <a:ln/>
        </p:spPr>
      </p:sp>
      <p:sp>
        <p:nvSpPr>
          <p:cNvPr id="44035" name="Rectangle 1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1. Whenever you use a mixture of individual items (</a:t>
            </a:r>
            <a:r>
              <a:rPr lang="en-US" altLang="en-US" smtClean="0">
                <a:latin typeface="Courier New" pitchFamily="49" charset="0"/>
              </a:rPr>
              <a:t>DEPARTMENT_ID</a:t>
            </a:r>
            <a:r>
              <a:rPr lang="en-US" altLang="en-US" smtClean="0">
                <a:latin typeface="Arial" charset="0"/>
              </a:rPr>
              <a:t>) and group functions (</a:t>
            </a:r>
            <a:r>
              <a:rPr lang="en-US" altLang="en-US" smtClean="0">
                <a:latin typeface="Courier New" pitchFamily="49" charset="0"/>
              </a:rPr>
              <a:t>COUNT</a:t>
            </a:r>
            <a:r>
              <a:rPr lang="en-US" altLang="en-US" smtClean="0">
                <a:latin typeface="Arial" charset="0"/>
              </a:rPr>
              <a:t>) in the same </a:t>
            </a:r>
            <a:r>
              <a:rPr lang="en-US" altLang="en-US" smtClean="0">
                <a:latin typeface="Courier New" pitchFamily="49" charset="0"/>
              </a:rPr>
              <a:t>SELECT</a:t>
            </a:r>
            <a:r>
              <a:rPr lang="en-US" altLang="en-US" smtClean="0">
                <a:latin typeface="Arial" charset="0"/>
              </a:rPr>
              <a:t> statement, you must include a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that specifies the individual items (in this case, </a:t>
            </a:r>
            <a:r>
              <a:rPr lang="en-US" altLang="en-US" smtClean="0">
                <a:latin typeface="Courier New" pitchFamily="49" charset="0"/>
              </a:rPr>
              <a:t>DEPARTMENT_ID</a:t>
            </a:r>
            <a:r>
              <a:rPr lang="en-US" altLang="en-US" smtClean="0">
                <a:latin typeface="Arial" charset="0"/>
              </a:rPr>
              <a:t>). If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is missing, the error message “not a single-group group function” appears and an asterisk (*) points to the offending column. You can correct the error in the first example in the slide by adding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a:t>
            </a:r>
            <a:endParaRPr lang="en-US" altLang="en-US" sz="200" smtClean="0">
              <a:latin typeface="Arial" charset="0"/>
            </a:endParaRPr>
          </a:p>
          <a:p>
            <a:pPr marL="857250" lvl="4" eaLnBrk="1" hangingPunct="1">
              <a:spcBef>
                <a:spcPct val="25000"/>
              </a:spcBef>
            </a:pPr>
            <a:r>
              <a:rPr lang="en-US" altLang="en-US" smtClean="0"/>
              <a:t>SELECT   department_id, count(last_name)</a:t>
            </a:r>
          </a:p>
          <a:p>
            <a:pPr marL="857250" lvl="4" eaLnBrk="1" hangingPunct="1"/>
            <a:r>
              <a:rPr lang="en-US" altLang="en-US" smtClean="0"/>
              <a:t>FROM     employees</a:t>
            </a:r>
          </a:p>
          <a:p>
            <a:pPr marL="857250" lvl="4" eaLnBrk="1" hangingPunct="1"/>
            <a:r>
              <a:rPr lang="en-US" altLang="en-US" smtClean="0"/>
              <a:t>GROUP BY department_id;</a:t>
            </a:r>
            <a:endParaRPr lang="en-US" altLang="en-US" smtClean="0">
              <a:latin typeface="Arial" charset="0"/>
            </a:endParaRPr>
          </a:p>
          <a:p>
            <a:pPr lvl="1" eaLnBrk="1" hangingPunct="1"/>
            <a:r>
              <a:rPr lang="en-US" altLang="en-US" smtClean="0">
                <a:latin typeface="Arial" charset="0"/>
              </a:rPr>
              <a:t>2. Any column or expression in the </a:t>
            </a:r>
            <a:r>
              <a:rPr lang="en-US" altLang="en-US" smtClean="0">
                <a:latin typeface="Courier New" pitchFamily="49" charset="0"/>
              </a:rPr>
              <a:t>SELECT</a:t>
            </a:r>
            <a:r>
              <a:rPr lang="en-US" altLang="en-US" smtClean="0">
                <a:latin typeface="Arial" charset="0"/>
              </a:rPr>
              <a:t> list that is not an aggregate function must be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In the second example in the slide, </a:t>
            </a:r>
            <a:r>
              <a:rPr lang="en-US" altLang="en-US" smtClean="0">
                <a:latin typeface="Courier New" pitchFamily="49" charset="0"/>
              </a:rPr>
              <a:t>JOB_ID</a:t>
            </a:r>
            <a:r>
              <a:rPr lang="en-US" altLang="en-US" smtClean="0">
                <a:latin typeface="Arial" charset="0"/>
              </a:rPr>
              <a:t> is neither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nor is it being used by a group function, so there is a “not a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expression” error. You can correct the error in the second slide example by adding </a:t>
            </a:r>
            <a:r>
              <a:rPr lang="en-US" altLang="en-US" smtClean="0">
                <a:latin typeface="Courier New" pitchFamily="49" charset="0"/>
              </a:rPr>
              <a:t>JOB_ID</a:t>
            </a:r>
            <a:r>
              <a:rPr lang="en-US" altLang="en-US" smtClean="0">
                <a:latin typeface="Arial" charset="0"/>
              </a:rPr>
              <a:t>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a:t>
            </a:r>
          </a:p>
          <a:p>
            <a:pPr marL="857250" lvl="4" eaLnBrk="1" hangingPunct="1">
              <a:spcBef>
                <a:spcPct val="25000"/>
              </a:spcBef>
            </a:pPr>
            <a:r>
              <a:rPr lang="en-US" altLang="en-US" smtClean="0"/>
              <a:t>SELECT department_id, job_id, COUNT(last_name)</a:t>
            </a:r>
          </a:p>
          <a:p>
            <a:pPr marL="857250" lvl="4" eaLnBrk="1" hangingPunct="1"/>
            <a:r>
              <a:rPr lang="en-US" altLang="en-US" smtClean="0"/>
              <a:t>FROM   employees</a:t>
            </a:r>
          </a:p>
          <a:p>
            <a:pPr marL="857250" lvl="4" eaLnBrk="1" hangingPunct="1"/>
            <a:r>
              <a:rPr lang="en-US" altLang="en-US" smtClean="0"/>
              <a:t>GROUP BY department_id, job_id;</a:t>
            </a:r>
            <a:endParaRPr lang="en-US" altLang="en-US" dirty="0" smtClean="0"/>
          </a:p>
        </p:txBody>
      </p:sp>
      <p:sp>
        <p:nvSpPr>
          <p:cNvPr id="4403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EBA0D474-3C27-4DBF-963C-C7F52AC19AE7}"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 xmlns:p14="http://schemas.microsoft.com/office/powerpoint/2010/main" val="17572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Rot="1" noChangeAspect="1" noChangeArrowheads="1" noTextEdit="1"/>
          </p:cNvSpPr>
          <p:nvPr>
            <p:ph type="sldImg"/>
          </p:nvPr>
        </p:nvSpPr>
        <p:spPr>
          <a:ln/>
        </p:spPr>
      </p:sp>
      <p:sp>
        <p:nvSpPr>
          <p:cNvPr id="46083" name="Rectangle 13"/>
          <p:cNvSpPr>
            <a:spLocks noGrp="1" noChangeArrowheads="1"/>
          </p:cNvSpPr>
          <p:nvPr>
            <p:ph type="body" idx="1"/>
          </p:nvPr>
        </p:nvSpPr>
        <p:spPr>
          <a:noFill/>
          <a:ln/>
        </p:spPr>
        <p:txBody>
          <a:bodyPr lIns="12914" tIns="12914" rIns="12914" bIns="12914"/>
          <a:lstStyle/>
          <a:p>
            <a:pPr lvl="1" eaLnBrk="1" hangingPunct="1">
              <a:spcBef>
                <a:spcPct val="30000"/>
              </a:spcBef>
              <a:buSzTx/>
              <a:buFontTx/>
              <a:buNone/>
            </a:pPr>
            <a:r>
              <a:rPr lang="en-US" altLang="en-US" dirty="0" smtClean="0">
                <a:solidFill>
                  <a:schemeClr val="tx1"/>
                </a:solidFill>
                <a:latin typeface="Arial" charset="0"/>
              </a:rPr>
              <a:t>You cannot use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to restrict groups.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in the example in the slide results in an error because it uses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to restrict the display of the average salaries of those departments that have an average salary greater than $8,000.</a:t>
            </a:r>
          </a:p>
          <a:p>
            <a:pPr lvl="1" eaLnBrk="1" hangingPunct="1">
              <a:spcBef>
                <a:spcPct val="30000"/>
              </a:spcBef>
              <a:buSzTx/>
              <a:buFontTx/>
              <a:buNone/>
            </a:pPr>
            <a:r>
              <a:rPr lang="en-US" altLang="en-US" dirty="0" smtClean="0">
                <a:solidFill>
                  <a:schemeClr val="tx1"/>
                </a:solidFill>
                <a:latin typeface="Arial" charset="0"/>
              </a:rPr>
              <a:t>However, you can correct the error in the example by using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to restrict groups:</a:t>
            </a:r>
            <a:endParaRPr lang="en-US" altLang="en-US" dirty="0" smtClean="0">
              <a:solidFill>
                <a:schemeClr val="tx1"/>
              </a:solidFill>
              <a:latin typeface="Courier New" pitchFamily="49" charset="0"/>
            </a:endParaRPr>
          </a:p>
          <a:p>
            <a:pPr marL="857250" lvl="4" eaLnBrk="1" hangingPunct="1">
              <a:buSzTx/>
              <a:buFontTx/>
              <a:buNone/>
            </a:pPr>
            <a:r>
              <a:rPr lang="en-US" altLang="en-US" dirty="0" smtClean="0">
                <a:solidFill>
                  <a:schemeClr val="tx1"/>
                </a:solidFill>
              </a:rPr>
              <a:t>SELECT   department_id, AVG(salary)</a:t>
            </a:r>
          </a:p>
          <a:p>
            <a:pPr marL="857250" lvl="4" eaLnBrk="1" hangingPunct="1">
              <a:buSzTx/>
              <a:buFontTx/>
              <a:buNone/>
            </a:pPr>
            <a:r>
              <a:rPr lang="en-US" altLang="en-US" dirty="0" smtClean="0">
                <a:solidFill>
                  <a:schemeClr val="tx1"/>
                </a:solidFill>
              </a:rPr>
              <a:t>FROM     employees</a:t>
            </a:r>
          </a:p>
          <a:p>
            <a:pPr marL="857250" lvl="4" eaLnBrk="1" hangingPunct="1">
              <a:buSzTx/>
              <a:buFontTx/>
              <a:buNone/>
            </a:pPr>
            <a:r>
              <a:rPr lang="en-US" altLang="en-US" dirty="0" smtClean="0">
                <a:solidFill>
                  <a:schemeClr val="tx1"/>
                </a:solidFill>
              </a:rPr>
              <a:t>GROUP BY department_id</a:t>
            </a:r>
          </a:p>
          <a:p>
            <a:pPr marL="857250" lvl="4" eaLnBrk="1" hangingPunct="1">
              <a:buSzTx/>
              <a:buFontTx/>
              <a:buNone/>
            </a:pPr>
            <a:r>
              <a:rPr lang="en-US" altLang="en-US" dirty="0" smtClean="0">
                <a:solidFill>
                  <a:schemeClr val="tx1"/>
                </a:solidFill>
              </a:rPr>
              <a:t>HAVING   AVG(salary) &gt; 8000;</a:t>
            </a:r>
          </a:p>
        </p:txBody>
      </p:sp>
      <p:sp>
        <p:nvSpPr>
          <p:cNvPr id="46084" name="Rectangle 6"/>
          <p:cNvSpPr>
            <a:spLocks noChangeArrowheads="1"/>
          </p:cNvSpPr>
          <p:nvPr/>
        </p:nvSpPr>
        <p:spPr bwMode="auto">
          <a:xfrm>
            <a:off x="468313" y="4826000"/>
            <a:ext cx="6146800" cy="3814763"/>
          </a:xfrm>
          <a:prstGeom prst="rect">
            <a:avLst/>
          </a:prstGeom>
          <a:noFill/>
          <a:ln w="9525">
            <a:noFill/>
            <a:miter lim="800000"/>
            <a:headEnd/>
            <a:tailEnd/>
          </a:ln>
        </p:spPr>
        <p:txBody>
          <a:bodyPr lIns="92695" tIns="46347" rIns="92695" bIns="46347"/>
          <a:lstStyle/>
          <a:p>
            <a:pPr defTabSz="414338">
              <a:spcBef>
                <a:spcPct val="30000"/>
              </a:spcBef>
            </a:pPr>
            <a:endParaRPr lang="en-US" altLang="en-US" sz="1100" dirty="0">
              <a:latin typeface="Courier New" pitchFamily="49" charset="0"/>
            </a:endParaRPr>
          </a:p>
        </p:txBody>
      </p:sp>
      <p:sp>
        <p:nvSpPr>
          <p:cNvPr id="46085"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247DAAC1-3762-44DC-91FB-6E72B2D07889}"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 xmlns:p14="http://schemas.microsoft.com/office/powerpoint/2010/main" val="422117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ln/>
        </p:spPr>
      </p:sp>
      <p:sp>
        <p:nvSpPr>
          <p:cNvPr id="481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use the </a:t>
            </a:r>
            <a:r>
              <a:rPr lang="en-US" altLang="en-US" dirty="0" smtClean="0">
                <a:latin typeface="Courier New" pitchFamily="49" charset="0"/>
              </a:rPr>
              <a:t>HAVING</a:t>
            </a:r>
            <a:r>
              <a:rPr lang="en-US" altLang="en-US" dirty="0" smtClean="0">
                <a:latin typeface="Arial" charset="0"/>
              </a:rPr>
              <a:t> clause to restrict groups in the same way that you use the </a:t>
            </a:r>
            <a:r>
              <a:rPr lang="en-US" altLang="en-US" dirty="0" smtClean="0">
                <a:latin typeface="Courier New" pitchFamily="49" charset="0"/>
              </a:rPr>
              <a:t>WHERE</a:t>
            </a:r>
            <a:r>
              <a:rPr lang="en-US" altLang="en-US" dirty="0" smtClean="0">
                <a:latin typeface="Arial" charset="0"/>
              </a:rPr>
              <a:t> clause to restrict the rows that you select. To find the maximum salary in each of the departments that have a maximum salary greater than $10,000, you need to do the following:</a:t>
            </a:r>
          </a:p>
          <a:p>
            <a:pPr lvl="2" eaLnBrk="1" hangingPunct="1">
              <a:buFont typeface="Times New Roman" pitchFamily="18" charset="0"/>
              <a:buNone/>
            </a:pPr>
            <a:r>
              <a:rPr lang="en-US" altLang="en-US" dirty="0" smtClean="0">
                <a:latin typeface="Arial" charset="0"/>
              </a:rPr>
              <a:t>1.	Find the maximum salary for each department by grouping by department number.</a:t>
            </a:r>
          </a:p>
          <a:p>
            <a:pPr lvl="2" eaLnBrk="1" hangingPunct="1">
              <a:buFont typeface="Times New Roman" pitchFamily="18" charset="0"/>
              <a:buNone/>
            </a:pPr>
            <a:r>
              <a:rPr lang="en-US" altLang="en-US" dirty="0" smtClean="0">
                <a:latin typeface="Arial" charset="0"/>
              </a:rPr>
              <a:t>2.	Restrict the groups to the departments with a maximum salary greater than $10,000.</a:t>
            </a:r>
          </a:p>
        </p:txBody>
      </p:sp>
      <p:sp>
        <p:nvSpPr>
          <p:cNvPr id="4813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217787D4-5AAE-495D-811E-9CA72282DF60}"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 xmlns:p14="http://schemas.microsoft.com/office/powerpoint/2010/main" val="980639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Rot="1" noChangeAspect="1" noChangeArrowheads="1" noTextEdit="1"/>
          </p:cNvSpPr>
          <p:nvPr>
            <p:ph type="sldImg"/>
          </p:nvPr>
        </p:nvSpPr>
        <p:spPr>
          <a:ln/>
        </p:spPr>
      </p:sp>
      <p:sp>
        <p:nvSpPr>
          <p:cNvPr id="5017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use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to specify the groups that are to be displayed, thus further restricting the groups on the basis of aggregate information.</a:t>
            </a:r>
          </a:p>
          <a:p>
            <a:pPr lvl="1" eaLnBrk="1" hangingPunct="1"/>
            <a:r>
              <a:rPr lang="en-US" altLang="en-US" dirty="0" smtClean="0">
                <a:solidFill>
                  <a:schemeClr val="tx1"/>
                </a:solidFill>
                <a:latin typeface="Arial" charset="0"/>
              </a:rPr>
              <a:t>The Oracle server performs the following steps when you use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a:t>
            </a:r>
          </a:p>
          <a:p>
            <a:pPr lvl="2" eaLnBrk="1" hangingPunct="1">
              <a:buFont typeface="Times New Roman" pitchFamily="18" charset="0"/>
              <a:buNone/>
            </a:pPr>
            <a:r>
              <a:rPr lang="en-US" altLang="en-US" dirty="0" smtClean="0">
                <a:solidFill>
                  <a:schemeClr val="tx1"/>
                </a:solidFill>
                <a:latin typeface="Arial" charset="0"/>
              </a:rPr>
              <a:t>1.	Rows are grouped.</a:t>
            </a:r>
          </a:p>
          <a:p>
            <a:pPr lvl="2" eaLnBrk="1" hangingPunct="1">
              <a:buFont typeface="Times New Roman" pitchFamily="18" charset="0"/>
              <a:buNone/>
            </a:pPr>
            <a:r>
              <a:rPr lang="en-US" altLang="en-US" dirty="0" smtClean="0">
                <a:solidFill>
                  <a:schemeClr val="tx1"/>
                </a:solidFill>
                <a:latin typeface="Arial" charset="0"/>
              </a:rPr>
              <a:t>2.	The group function is applied to the group.</a:t>
            </a:r>
          </a:p>
          <a:p>
            <a:pPr lvl="2" eaLnBrk="1" hangingPunct="1">
              <a:buFont typeface="Times New Roman" pitchFamily="18" charset="0"/>
              <a:buNone/>
            </a:pPr>
            <a:r>
              <a:rPr lang="en-US" altLang="en-US" dirty="0" smtClean="0">
                <a:solidFill>
                  <a:schemeClr val="tx1"/>
                </a:solidFill>
                <a:latin typeface="Arial" charset="0"/>
              </a:rPr>
              <a:t>3.	The groups that match the criteria in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are displayed.</a:t>
            </a:r>
          </a:p>
          <a:p>
            <a:pPr lvl="1" eaLnBrk="1" hangingPunct="1"/>
            <a:r>
              <a:rPr lang="en-US" altLang="en-US" dirty="0" smtClean="0">
                <a:solidFill>
                  <a:schemeClr val="tx1"/>
                </a:solidFill>
                <a:latin typeface="Arial" charset="0"/>
              </a:rPr>
              <a:t>In the syntax, </a:t>
            </a:r>
            <a:r>
              <a:rPr lang="en-US" altLang="en-US" i="1" dirty="0" smtClean="0">
                <a:solidFill>
                  <a:schemeClr val="tx1"/>
                </a:solidFill>
                <a:latin typeface="Courier New" pitchFamily="49" charset="0"/>
              </a:rPr>
              <a:t>group</a:t>
            </a:r>
            <a:r>
              <a:rPr lang="en-US" altLang="en-US" i="1" dirty="0" smtClean="0">
                <a:solidFill>
                  <a:schemeClr val="tx1"/>
                </a:solidFill>
                <a:latin typeface="Arial" charset="0"/>
              </a:rPr>
              <a:t>_</a:t>
            </a:r>
            <a:r>
              <a:rPr lang="en-US" altLang="en-US" i="1" dirty="0" smtClean="0">
                <a:solidFill>
                  <a:schemeClr val="tx1"/>
                </a:solidFill>
                <a:latin typeface="Courier New" pitchFamily="49" charset="0"/>
              </a:rPr>
              <a:t>condition</a:t>
            </a:r>
            <a:r>
              <a:rPr lang="en-US" altLang="en-US" i="1" dirty="0" smtClean="0">
                <a:solidFill>
                  <a:schemeClr val="tx1"/>
                </a:solidFill>
                <a:latin typeface="Arial" charset="0"/>
              </a:rPr>
              <a:t> </a:t>
            </a:r>
            <a:r>
              <a:rPr lang="en-US" altLang="en-US" dirty="0" smtClean="0">
                <a:solidFill>
                  <a:schemeClr val="tx1"/>
                </a:solidFill>
                <a:latin typeface="Arial" charset="0"/>
              </a:rPr>
              <a:t>restricts the groups of rows returned to those groups for which the specified condition is true.</a:t>
            </a:r>
          </a:p>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can precede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but it is recommended that you place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first because it is more logical. Groups are formed and group functions are calculated before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is applied to the groups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restricts rows, whereas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restricts groups.</a:t>
            </a:r>
          </a:p>
        </p:txBody>
      </p:sp>
      <p:sp>
        <p:nvSpPr>
          <p:cNvPr id="5018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F09DDCE5-9DFB-4972-9C41-9C312BEB121B}"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 xmlns:p14="http://schemas.microsoft.com/office/powerpoint/2010/main" val="396688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4"/>
          <p:cNvSpPr>
            <a:spLocks noGrp="1" noRot="1" noChangeAspect="1" noChangeArrowheads="1" noTextEdit="1"/>
          </p:cNvSpPr>
          <p:nvPr>
            <p:ph type="sldImg"/>
          </p:nvPr>
        </p:nvSpPr>
        <p:spPr>
          <a:ln/>
        </p:spPr>
      </p:sp>
      <p:sp>
        <p:nvSpPr>
          <p:cNvPr id="52227" name="Rectangle 1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example in the slide displays the department numbers and maximum salaries for departments with a maximum salary greater than $10,000. </a:t>
            </a:r>
          </a:p>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without using a group function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 If you restrict rows based on the result of a group function, you must have a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as well as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a:t>
            </a:r>
          </a:p>
          <a:p>
            <a:pPr lvl="1" eaLnBrk="1" hangingPunct="1"/>
            <a:r>
              <a:rPr lang="en-US" altLang="en-US" dirty="0" smtClean="0">
                <a:solidFill>
                  <a:schemeClr val="tx1"/>
                </a:solidFill>
                <a:latin typeface="Arial" charset="0"/>
              </a:rPr>
              <a:t>The following example displays the department numbers and average salaries for departments with a maximum salary greater than $10,000:</a:t>
            </a:r>
            <a:endParaRPr lang="en-US" altLang="en-US" sz="500" dirty="0" smtClean="0">
              <a:solidFill>
                <a:schemeClr val="tx1"/>
              </a:solidFill>
              <a:latin typeface="Arial" charset="0"/>
            </a:endParaRPr>
          </a:p>
          <a:p>
            <a:pPr marL="857250" lvl="4" eaLnBrk="1" hangingPunct="1">
              <a:spcBef>
                <a:spcPct val="25000"/>
              </a:spcBef>
            </a:pPr>
            <a:r>
              <a:rPr lang="en-US" altLang="en-US" dirty="0" smtClean="0">
                <a:solidFill>
                  <a:schemeClr val="tx1"/>
                </a:solidFill>
              </a:rPr>
              <a:t>SELECT   department_id, AVG(salary)</a:t>
            </a:r>
          </a:p>
          <a:p>
            <a:pPr marL="857250" lvl="4" eaLnBrk="1" hangingPunct="1"/>
            <a:r>
              <a:rPr lang="en-US" altLang="en-US" dirty="0" smtClean="0">
                <a:solidFill>
                  <a:schemeClr val="tx1"/>
                </a:solidFill>
              </a:rPr>
              <a:t>FROM     employees</a:t>
            </a:r>
          </a:p>
          <a:p>
            <a:pPr marL="857250" lvl="4" eaLnBrk="1" hangingPunct="1"/>
            <a:r>
              <a:rPr lang="en-US" altLang="en-US" dirty="0" smtClean="0">
                <a:solidFill>
                  <a:schemeClr val="tx1"/>
                </a:solidFill>
              </a:rPr>
              <a:t>GROUP BY department_id</a:t>
            </a:r>
          </a:p>
          <a:p>
            <a:pPr marL="857250" lvl="4" eaLnBrk="1" hangingPunct="1"/>
            <a:r>
              <a:rPr lang="en-US" altLang="en-US" dirty="0" smtClean="0">
                <a:solidFill>
                  <a:schemeClr val="tx1"/>
                </a:solidFill>
              </a:rPr>
              <a:t>HAVING   max(salary)&gt;10000;</a:t>
            </a:r>
          </a:p>
        </p:txBody>
      </p:sp>
      <p:sp>
        <p:nvSpPr>
          <p:cNvPr id="52228" name="Rectangle 6"/>
          <p:cNvSpPr>
            <a:spLocks noChangeArrowheads="1"/>
          </p:cNvSpPr>
          <p:nvPr/>
        </p:nvSpPr>
        <p:spPr bwMode="auto">
          <a:xfrm>
            <a:off x="684213" y="6508750"/>
            <a:ext cx="5711825" cy="75565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52229"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DBDB4CE-F343-4C6E-B44C-675D0EF94B5E}"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 xmlns:p14="http://schemas.microsoft.com/office/powerpoint/2010/main" val="324634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example in the slide displays the </a:t>
            </a:r>
            <a:r>
              <a:rPr lang="en-US" altLang="en-US" dirty="0" smtClean="0">
                <a:latin typeface="Courier New" pitchFamily="49" charset="0"/>
                <a:cs typeface="Courier New" pitchFamily="49" charset="0"/>
              </a:rPr>
              <a:t>JOB_ID</a:t>
            </a:r>
            <a:r>
              <a:rPr lang="en-US" altLang="en-US" dirty="0" smtClean="0">
                <a:latin typeface="Arial" charset="0"/>
                <a:cs typeface="Arial" charset="0"/>
              </a:rPr>
              <a:t> </a:t>
            </a:r>
            <a:r>
              <a:rPr lang="en-US" altLang="en-US" dirty="0" smtClean="0">
                <a:latin typeface="Arial" charset="0"/>
              </a:rPr>
              <a:t>and total monthly salary for each job that has a total payroll exceeding $13,000. The example excludes sales representatives and sorts the list by the total monthly salary.</a:t>
            </a:r>
          </a:p>
        </p:txBody>
      </p:sp>
      <p:sp>
        <p:nvSpPr>
          <p:cNvPr id="5427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842CC6EB-77ED-428A-BED0-5B8771939ADD}"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 xmlns:p14="http://schemas.microsoft.com/office/powerpoint/2010/main" val="3362607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0"/>
          <p:cNvSpPr>
            <a:spLocks noGrp="1" noRot="1" noChangeAspect="1" noChangeArrowheads="1" noTextEdit="1"/>
          </p:cNvSpPr>
          <p:nvPr>
            <p:ph type="sldImg"/>
          </p:nvPr>
        </p:nvSpPr>
        <p:spPr>
          <a:ln/>
        </p:spPr>
      </p:sp>
      <p:sp>
        <p:nvSpPr>
          <p:cNvPr id="56323" name="Rectangle 1031"/>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A06D0287-7823-42C2-A6E4-248B532AA903}"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 xmlns:p14="http://schemas.microsoft.com/office/powerpoint/2010/main" val="298945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Rot="1" noChangeAspect="1" noChangeArrowheads="1" noTextEdit="1"/>
          </p:cNvSpPr>
          <p:nvPr>
            <p:ph type="sldImg"/>
          </p:nvPr>
        </p:nvSpPr>
        <p:spPr>
          <a:ln/>
        </p:spPr>
      </p:sp>
      <p:sp>
        <p:nvSpPr>
          <p:cNvPr id="5837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Group functions can be nested to a depth of two functions. </a:t>
            </a:r>
            <a:r>
              <a:rPr lang="en-US" altLang="en-US" dirty="0" smtClean="0">
                <a:latin typeface="Arial" charset="0"/>
                <a:ea typeface="Arial Unicode MS" pitchFamily="34" charset="-128"/>
                <a:cs typeface="Arial Unicode MS" pitchFamily="34" charset="-128"/>
              </a:rPr>
              <a:t>The example in the slide calculates the average salary for each </a:t>
            </a:r>
            <a:r>
              <a:rPr lang="en-US" altLang="en-US" dirty="0" smtClean="0">
                <a:latin typeface="Courier New" pitchFamily="49" charset="0"/>
                <a:ea typeface="Arial Unicode MS" pitchFamily="34" charset="-128"/>
                <a:cs typeface="Arial Unicode MS" pitchFamily="34" charset="-128"/>
              </a:rPr>
              <a:t>DEPARTMENT_ID</a:t>
            </a:r>
            <a:r>
              <a:rPr lang="en-US" altLang="en-US" dirty="0" smtClean="0">
                <a:latin typeface="Arial" charset="0"/>
                <a:ea typeface="Arial Unicode MS" pitchFamily="34" charset="-128"/>
                <a:cs typeface="Arial Unicode MS" pitchFamily="34" charset="-128"/>
              </a:rPr>
              <a:t> and then displays the maximum average salary.</a:t>
            </a:r>
            <a:r>
              <a:rPr lang="en-US" altLang="en-US" dirty="0" smtClean="0">
                <a:latin typeface="Arial Unicode MS" pitchFamily="34" charset="-128"/>
                <a:ea typeface="Arial Unicode MS" pitchFamily="34" charset="-128"/>
                <a:cs typeface="Arial Unicode MS" pitchFamily="34" charset="-128"/>
              </a:rPr>
              <a:t> </a:t>
            </a:r>
          </a:p>
          <a:p>
            <a:pPr lvl="1" eaLnBrk="1" hangingPunct="1"/>
            <a:r>
              <a:rPr lang="en-US" altLang="en-US" dirty="0" smtClean="0">
                <a:latin typeface="Arial" charset="0"/>
              </a:rPr>
              <a:t>Note that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is mandatory when nesting group functions.</a:t>
            </a:r>
          </a:p>
        </p:txBody>
      </p:sp>
      <p:sp>
        <p:nvSpPr>
          <p:cNvPr id="5837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972FF7F1-D48D-4D48-9B57-B6E27A5A97DB}"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 xmlns:p14="http://schemas.microsoft.com/office/powerpoint/2010/main" val="3310873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Grp="1" noChangeArrowheads="1"/>
          </p:cNvSpPr>
          <p:nvPr>
            <p:ph type="body" idx="1"/>
          </p:nvPr>
        </p:nvSpPr>
        <p:spPr/>
        <p:txBody>
          <a:bodyPr>
            <a:normAutofit/>
          </a:bodyPr>
          <a:lstStyle/>
          <a:p>
            <a:r>
              <a:rPr lang="en-US" altLang="en-US" smtClean="0"/>
              <a:t>Answer: a, c</a:t>
            </a:r>
            <a:endParaRPr lang="en-US" altLang="en-US" dirty="0" smtClean="0"/>
          </a:p>
        </p:txBody>
      </p:sp>
      <p:sp>
        <p:nvSpPr>
          <p:cNvPr id="60420"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DAA3D74B-544C-40D3-AF1B-9DEF7A78A698}" type="slidenum">
              <a:rPr lang="en-US" altLang="en-US" smtClean="0"/>
              <a:t>28</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242221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There are several group functions available in SQL, such as </a:t>
            </a:r>
            <a:r>
              <a:rPr lang="en-US" altLang="en-US" dirty="0" smtClean="0">
                <a:latin typeface="Courier New" pitchFamily="49" charset="0"/>
              </a:rPr>
              <a:t>AVG</a:t>
            </a:r>
            <a:r>
              <a:rPr lang="en-US" altLang="en-US" dirty="0" smtClean="0">
                <a:latin typeface="Arial" charset="0"/>
              </a:rPr>
              <a:t>, </a:t>
            </a:r>
            <a:r>
              <a:rPr lang="en-US" altLang="en-US" dirty="0" smtClean="0">
                <a:latin typeface="Courier New" pitchFamily="49" charset="0"/>
              </a:rPr>
              <a:t>COUNT</a:t>
            </a:r>
            <a:r>
              <a:rPr lang="en-US" altLang="en-US" dirty="0" smtClean="0">
                <a:latin typeface="Arial" charset="0"/>
              </a:rPr>
              <a:t>, </a:t>
            </a:r>
            <a:r>
              <a:rPr lang="en-US" altLang="en-US" dirty="0" smtClean="0">
                <a:latin typeface="Courier New" pitchFamily="49" charset="0"/>
              </a:rPr>
              <a:t>MAX</a:t>
            </a:r>
            <a:r>
              <a:rPr lang="en-US" altLang="en-US" dirty="0" smtClean="0">
                <a:latin typeface="Arial" charset="0"/>
              </a:rPr>
              <a:t>, </a:t>
            </a:r>
            <a:r>
              <a:rPr lang="en-US" altLang="en-US" dirty="0" smtClean="0">
                <a:latin typeface="Courier New" pitchFamily="49" charset="0"/>
              </a:rPr>
              <a:t>MIN</a:t>
            </a:r>
            <a:r>
              <a:rPr lang="en-US" altLang="en-US" dirty="0" smtClean="0">
                <a:latin typeface="Arial" charset="0"/>
              </a:rPr>
              <a:t>, </a:t>
            </a:r>
            <a:r>
              <a:rPr lang="en-US" altLang="en-US" dirty="0" smtClean="0">
                <a:latin typeface="Courier New" pitchFamily="49" charset="0"/>
              </a:rPr>
              <a:t>SUM</a:t>
            </a:r>
            <a:r>
              <a:rPr lang="en-US" altLang="en-US" dirty="0" smtClean="0">
                <a:latin typeface="Arial" charset="0"/>
              </a:rPr>
              <a:t>, </a:t>
            </a:r>
            <a:r>
              <a:rPr lang="en-US" altLang="en-US" dirty="0" smtClean="0">
                <a:latin typeface="Courier New" pitchFamily="49" charset="0"/>
                <a:cs typeface="Courier New" pitchFamily="49" charset="0"/>
              </a:rPr>
              <a:t>LISTAGG</a:t>
            </a:r>
            <a:r>
              <a:rPr lang="en-US" altLang="en-US" dirty="0" smtClean="0">
                <a:latin typeface="Arial" charset="0"/>
              </a:rPr>
              <a:t>, </a:t>
            </a:r>
            <a:r>
              <a:rPr lang="en-US" altLang="en-US" dirty="0" smtClean="0">
                <a:latin typeface="Courier New" pitchFamily="49" charset="0"/>
              </a:rPr>
              <a:t>STDDEV</a:t>
            </a:r>
            <a:r>
              <a:rPr lang="en-US" altLang="en-US" dirty="0" smtClean="0">
                <a:latin typeface="Arial" charset="0"/>
              </a:rPr>
              <a:t>, and </a:t>
            </a:r>
            <a:r>
              <a:rPr lang="en-US" altLang="en-US" dirty="0" smtClean="0">
                <a:latin typeface="Courier New" pitchFamily="49" charset="0"/>
              </a:rPr>
              <a:t>VARIANCE</a:t>
            </a:r>
            <a:r>
              <a:rPr lang="en-US" altLang="en-US" dirty="0" smtClean="0">
                <a:latin typeface="Arial" charset="0"/>
              </a:rPr>
              <a:t>.</a:t>
            </a:r>
          </a:p>
          <a:p>
            <a:pPr lvl="1" eaLnBrk="1" hangingPunct="1"/>
            <a:r>
              <a:rPr lang="en-US" altLang="en-US" dirty="0" smtClean="0">
                <a:latin typeface="Arial" charset="0"/>
              </a:rPr>
              <a:t>You can create subgroups by using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Further, groups can be restricted using the </a:t>
            </a:r>
            <a:r>
              <a:rPr lang="en-US" altLang="en-US" dirty="0" smtClean="0">
                <a:latin typeface="Courier New" pitchFamily="49" charset="0"/>
              </a:rPr>
              <a:t>HAVING</a:t>
            </a:r>
            <a:r>
              <a:rPr lang="en-US" altLang="en-US" dirty="0" smtClean="0">
                <a:latin typeface="Arial" charset="0"/>
              </a:rPr>
              <a:t> clause.</a:t>
            </a:r>
          </a:p>
          <a:p>
            <a:pPr lvl="1" eaLnBrk="1" hangingPunct="1"/>
            <a:r>
              <a:rPr lang="en-US" altLang="en-US" dirty="0" smtClean="0">
                <a:latin typeface="Arial" charset="0"/>
              </a:rPr>
              <a:t>Place the </a:t>
            </a:r>
            <a:r>
              <a:rPr lang="en-US" altLang="en-US" dirty="0" smtClean="0">
                <a:latin typeface="Courier New" pitchFamily="49" charset="0"/>
              </a:rPr>
              <a:t>HAVING</a:t>
            </a:r>
            <a:r>
              <a:rPr lang="en-US" altLang="en-US" dirty="0" smtClean="0">
                <a:latin typeface="Arial" charset="0"/>
              </a:rPr>
              <a:t> and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clauses after the </a:t>
            </a:r>
            <a:r>
              <a:rPr lang="en-US" altLang="en-US" dirty="0" smtClean="0">
                <a:latin typeface="Courier New" pitchFamily="49" charset="0"/>
              </a:rPr>
              <a:t>WHERE</a:t>
            </a:r>
            <a:r>
              <a:rPr lang="en-US" altLang="en-US" dirty="0" smtClean="0">
                <a:latin typeface="Arial" charset="0"/>
              </a:rPr>
              <a:t> clause in a statement. You can have either the</a:t>
            </a:r>
            <a:r>
              <a:rPr lang="en-US" altLang="en-US" dirty="0" smtClean="0">
                <a:latin typeface="Arial" charset="0"/>
                <a:cs typeface="Arial" charset="0"/>
              </a:rPr>
              <a:t> </a:t>
            </a:r>
            <a:r>
              <a:rPr lang="en-US" altLang="en-US" dirty="0" smtClean="0">
                <a:latin typeface="Courier New" pitchFamily="49" charset="0"/>
              </a:rPr>
              <a:t>GROUP BY</a:t>
            </a:r>
            <a:r>
              <a:rPr lang="en-US" altLang="en-US" dirty="0" smtClean="0">
                <a:latin typeface="Arial" charset="0"/>
              </a:rPr>
              <a:t> clause or the </a:t>
            </a:r>
            <a:r>
              <a:rPr lang="en-US" altLang="en-US" dirty="0" smtClean="0">
                <a:latin typeface="Courier New" pitchFamily="49" charset="0"/>
              </a:rPr>
              <a:t>HAVING</a:t>
            </a:r>
            <a:r>
              <a:rPr lang="en-US" altLang="en-US" dirty="0" smtClean="0">
                <a:latin typeface="Arial" charset="0"/>
              </a:rPr>
              <a:t> clause first, as long as they follow the </a:t>
            </a:r>
            <a:r>
              <a:rPr lang="en-US" altLang="en-US" dirty="0" smtClean="0">
                <a:latin typeface="Courier New" pitchFamily="49" charset="0"/>
              </a:rPr>
              <a:t>WHERE</a:t>
            </a:r>
            <a:r>
              <a:rPr lang="en-US" altLang="en-US" dirty="0" smtClean="0">
                <a:latin typeface="Arial" charset="0"/>
              </a:rPr>
              <a:t> clause. Place the </a:t>
            </a:r>
            <a:r>
              <a:rPr lang="en-US" altLang="en-US" dirty="0" smtClean="0">
                <a:latin typeface="Courier New" pitchFamily="49" charset="0"/>
              </a:rPr>
              <a:t>ORDER BY</a:t>
            </a:r>
            <a:r>
              <a:rPr lang="en-US" altLang="en-US" dirty="0" smtClean="0">
                <a:latin typeface="Arial" charset="0"/>
              </a:rPr>
              <a:t> clause at the end.</a:t>
            </a:r>
          </a:p>
          <a:p>
            <a:pPr lvl="1" eaLnBrk="1" hangingPunct="1"/>
            <a:r>
              <a:rPr lang="en-US" altLang="en-US" dirty="0" smtClean="0">
                <a:latin typeface="Arial" charset="0"/>
              </a:rPr>
              <a:t>The Oracle server evaluates the clauses in the following order:</a:t>
            </a:r>
          </a:p>
          <a:p>
            <a:pPr lvl="2" eaLnBrk="1" hangingPunct="1">
              <a:buFont typeface="Times New Roman" pitchFamily="18" charset="0"/>
              <a:buNone/>
            </a:pPr>
            <a:r>
              <a:rPr lang="en-US" altLang="en-US" dirty="0" smtClean="0">
                <a:latin typeface="Arial" charset="0"/>
              </a:rPr>
              <a:t>1.	If the statement contains a </a:t>
            </a:r>
            <a:r>
              <a:rPr lang="en-US" altLang="en-US" dirty="0" smtClean="0">
                <a:latin typeface="Courier New" pitchFamily="49" charset="0"/>
              </a:rPr>
              <a:t>WHERE</a:t>
            </a:r>
            <a:r>
              <a:rPr lang="en-US" altLang="en-US" dirty="0" smtClean="0">
                <a:latin typeface="Arial" charset="0"/>
              </a:rPr>
              <a:t> clause, the server establishes the candidate rows.</a:t>
            </a:r>
          </a:p>
          <a:p>
            <a:pPr lvl="2" eaLnBrk="1" hangingPunct="1">
              <a:buFont typeface="Times New Roman" pitchFamily="18" charset="0"/>
              <a:buNone/>
            </a:pPr>
            <a:r>
              <a:rPr lang="en-US" altLang="en-US" dirty="0" smtClean="0">
                <a:latin typeface="Arial" charset="0"/>
              </a:rPr>
              <a:t>2.	The server identifies the groups that are specified in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a:p>
            <a:pPr lvl="2" eaLnBrk="1" hangingPunct="1">
              <a:buFont typeface="Times New Roman" pitchFamily="18" charset="0"/>
              <a:buNone/>
            </a:pPr>
            <a:r>
              <a:rPr lang="en-US" altLang="en-US" dirty="0" smtClean="0">
                <a:latin typeface="Arial" charset="0"/>
              </a:rPr>
              <a:t>3.	The </a:t>
            </a:r>
            <a:r>
              <a:rPr lang="en-US" altLang="en-US" dirty="0" smtClean="0">
                <a:latin typeface="Courier New" pitchFamily="49" charset="0"/>
              </a:rPr>
              <a:t>HAVING</a:t>
            </a:r>
            <a:r>
              <a:rPr lang="en-US" altLang="en-US" dirty="0" smtClean="0">
                <a:latin typeface="Arial" charset="0"/>
              </a:rPr>
              <a:t> clause further restricts result groups that do not meet the group criteria in the </a:t>
            </a:r>
            <a:r>
              <a:rPr lang="en-US" altLang="en-US" dirty="0" smtClean="0">
                <a:latin typeface="Courier New" pitchFamily="49" charset="0"/>
              </a:rPr>
              <a:t>HAVING</a:t>
            </a:r>
            <a:r>
              <a:rPr lang="en-US" altLang="en-US" dirty="0" smtClean="0">
                <a:latin typeface="Arial" charset="0"/>
              </a:rPr>
              <a:t> clause.</a:t>
            </a:r>
          </a:p>
          <a:p>
            <a:pPr lvl="1" eaLnBrk="1" hangingPunct="1"/>
            <a:r>
              <a:rPr lang="en-US" altLang="en-US" b="1" dirty="0" smtClean="0">
                <a:latin typeface="Arial" charset="0"/>
              </a:rPr>
              <a:t>Note:</a:t>
            </a:r>
            <a:r>
              <a:rPr lang="en-US" altLang="en-US" dirty="0" smtClean="0">
                <a:latin typeface="Arial" charset="0"/>
              </a:rPr>
              <a:t> For a complete list of group functions, see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p>
        </p:txBody>
      </p:sp>
      <p:sp>
        <p:nvSpPr>
          <p:cNvPr id="6246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26785E6B-07F4-4182-AFB4-825C3305C9B6}"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 xmlns:p14="http://schemas.microsoft.com/office/powerpoint/2010/main" val="284576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this lesson, you will further learn about functions. The</a:t>
            </a:r>
            <a:r>
              <a:rPr lang="en-US" altLang="en-US" baseline="0" smtClean="0">
                <a:latin typeface="Arial" charset="0"/>
              </a:rPr>
              <a:t> lesson </a:t>
            </a:r>
            <a:r>
              <a:rPr lang="en-US" altLang="en-US" smtClean="0">
                <a:latin typeface="Arial" charset="0"/>
              </a:rPr>
              <a:t>focuses on obtaining summary information (such as averages) for groups of rows. You will discuss how to group rows in a table into smaller sets and how to specify search criteria for groups of rows.</a:t>
            </a:r>
            <a:endParaRPr lang="en-US" altLang="en-US" dirty="0" smtClean="0">
              <a:latin typeface="Arial" charset="0"/>
            </a:endParaRPr>
          </a:p>
        </p:txBody>
      </p:sp>
      <p:sp>
        <p:nvSpPr>
          <p:cNvPr id="922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D3C8A1DC-C6FD-4F80-81F5-17179AAF99EF}"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 xmlns:p14="http://schemas.microsoft.com/office/powerpoint/2010/main" val="1342658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9"/>
          <p:cNvSpPr>
            <a:spLocks noGrp="1" noChangeArrowheads="1"/>
          </p:cNvSpPr>
          <p:nvPr>
            <p:ph type="body" idx="1"/>
          </p:nvPr>
        </p:nvSpPr>
        <p:spPr/>
        <p:txBody>
          <a:bodyPr>
            <a:normAutofit/>
          </a:bodyPr>
          <a:lstStyle/>
          <a:p>
            <a:pPr lvl="1"/>
            <a:r>
              <a:rPr lang="en-US" altLang="en-US" smtClean="0"/>
              <a:t>In this practice, you learn to use group functions and select groups of data. </a:t>
            </a:r>
            <a:endParaRPr lang="en-US" altLang="en-US" dirty="0" smtClean="0"/>
          </a:p>
        </p:txBody>
      </p:sp>
      <p:sp>
        <p:nvSpPr>
          <p:cNvPr id="64516"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89615EC9-7045-4FC9-A5BE-2AEA259C001F}" type="slidenum">
              <a:rPr lang="en-US" altLang="en-US" smtClean="0"/>
              <a:t>30</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110792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671D8978-3DD0-498E-9348-3B6813520229}" type="slidenum">
              <a:rPr lang="en-US" altLang="en-US" smtClean="0"/>
              <a:t>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 xmlns:p14="http://schemas.microsoft.com/office/powerpoint/2010/main" val="187555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59225" y="0"/>
            <a:ext cx="3032125" cy="4619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5" name="Rectangle 3"/>
          <p:cNvSpPr>
            <a:spLocks noChangeArrowheads="1"/>
          </p:cNvSpPr>
          <p:nvPr/>
        </p:nvSpPr>
        <p:spPr bwMode="auto">
          <a:xfrm>
            <a:off x="-1588" y="0"/>
            <a:ext cx="3027363" cy="4619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7" name="Rectangle 9"/>
          <p:cNvSpPr>
            <a:spLocks noGrp="1" noChangeArrowheads="1"/>
          </p:cNvSpPr>
          <p:nvPr>
            <p:ph type="body" idx="1"/>
          </p:nvPr>
        </p:nvSpPr>
        <p:spPr/>
        <p:txBody>
          <a:bodyPr>
            <a:normAutofit/>
          </a:bodyPr>
          <a:lstStyle/>
          <a:p>
            <a:pPr lvl="1"/>
            <a:r>
              <a:rPr lang="en-US" altLang="en-US" smtClean="0"/>
              <a:t>Unlike single-row functions, group functions operate on sets of rows to give one result per group. </a:t>
            </a:r>
            <a:r>
              <a:rPr lang="en-US" smtClean="0"/>
              <a:t>These sets may comprise the entire table or groups of rows in the table.</a:t>
            </a:r>
            <a:endParaRPr lang="en-US" altLang="en-US" dirty="0" smtClean="0"/>
          </a:p>
        </p:txBody>
      </p:sp>
      <p:sp>
        <p:nvSpPr>
          <p:cNvPr id="13318" name="Footer Placeholder 7"/>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4E8C4F9C-6643-441F-8042-5429CF278685}" type="slidenum">
              <a:rPr lang="en-US" altLang="en-US" smtClean="0"/>
              <a:t>5</a:t>
            </a:fld>
            <a:endParaRPr lang="en-US" altLang="en-US" dirty="0" smtClean="0"/>
          </a:p>
        </p:txBody>
      </p:sp>
      <p:sp>
        <p:nvSpPr>
          <p:cNvPr id="9" name="Slide Image Placeholder 8"/>
          <p:cNvSpPr>
            <a:spLocks noGrp="1" noRot="1" noChangeAspect="1"/>
          </p:cNvSpPr>
          <p:nvPr>
            <p:ph type="sldImg"/>
          </p:nvPr>
        </p:nvSpPr>
        <p:spPr/>
      </p:sp>
    </p:spTree>
    <p:extLst>
      <p:ext uri="{BB962C8B-B14F-4D97-AF65-F5344CB8AC3E}">
        <p14:creationId xmlns="" xmlns:p14="http://schemas.microsoft.com/office/powerpoint/2010/main" val="300067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ln/>
        </p:spPr>
      </p:sp>
      <p:sp>
        <p:nvSpPr>
          <p:cNvPr id="15363"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Each of the functions accepts an argument. The following table identifies the options that you can use in the syntax:</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solidFill>
                <a:schemeClr val="tx1"/>
              </a:solidFill>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dirty="0" smtClean="0">
              <a:latin typeface="Arial" charset="0"/>
            </a:endParaRPr>
          </a:p>
        </p:txBody>
      </p:sp>
      <p:graphicFrame>
        <p:nvGraphicFramePr>
          <p:cNvPr id="15364" name="Object 1024"/>
          <p:cNvGraphicFramePr>
            <a:graphicFrameLocks/>
          </p:cNvGraphicFramePr>
          <p:nvPr/>
        </p:nvGraphicFramePr>
        <p:xfrm>
          <a:off x="530225" y="5022056"/>
          <a:ext cx="5937250" cy="3200400"/>
        </p:xfrm>
        <a:graphic>
          <a:graphicData uri="http://schemas.openxmlformats.org/presentationml/2006/ole">
            <p:oleObj spid="_x0000_s29722" name="Document" r:id="rId4" imgW="6049463" imgH="3254698" progId="Word.Document.8">
              <p:embed/>
            </p:oleObj>
          </a:graphicData>
        </a:graphic>
      </p:graphicFrame>
      <p:sp>
        <p:nvSpPr>
          <p:cNvPr id="15365" name="Rectangle 5"/>
          <p:cNvSpPr>
            <a:spLocks noChangeArrowheads="1"/>
          </p:cNvSpPr>
          <p:nvPr/>
        </p:nvSpPr>
        <p:spPr bwMode="auto">
          <a:xfrm>
            <a:off x="831850" y="7457281"/>
            <a:ext cx="185737" cy="592137"/>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5366" name="Footer Placeholder 7"/>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CBDE45DC-FE02-4A0B-AF78-02BFACAB37DA}"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 xmlns:p14="http://schemas.microsoft.com/office/powerpoint/2010/main" val="60174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lvl="1"/>
            <a:r>
              <a:rPr lang="en-US" altLang="en-US" smtClean="0">
                <a:latin typeface="Arial" charset="0"/>
              </a:rPr>
              <a:t>The group function is placed after the </a:t>
            </a:r>
            <a:r>
              <a:rPr lang="en-US" altLang="en-US" smtClean="0">
                <a:latin typeface="Courier New" pitchFamily="49" charset="0"/>
                <a:cs typeface="Courier New" pitchFamily="49" charset="0"/>
              </a:rPr>
              <a:t>SELECT</a:t>
            </a:r>
            <a:r>
              <a:rPr lang="en-US" altLang="en-US" smtClean="0">
                <a:latin typeface="Arial" charset="0"/>
              </a:rPr>
              <a:t> keyword. You may have multiple group functions separated by commas. </a:t>
            </a:r>
          </a:p>
          <a:p>
            <a:pPr lvl="1"/>
            <a:r>
              <a:rPr lang="en-US" altLang="en-US" smtClean="0">
                <a:latin typeface="Arial" charset="0"/>
              </a:rPr>
              <a:t>Syntax:</a:t>
            </a:r>
          </a:p>
          <a:p>
            <a:pPr lvl="4"/>
            <a:r>
              <a:rPr lang="en-US" altLang="en-US" i="1" smtClean="0"/>
              <a:t>group_function</a:t>
            </a:r>
            <a:r>
              <a:rPr lang="en-US" altLang="en-US" smtClean="0"/>
              <a:t>([DISTINCT|</a:t>
            </a:r>
            <a:r>
              <a:rPr lang="en-US" altLang="en-US" u="sng" smtClean="0"/>
              <a:t>ALL</a:t>
            </a:r>
            <a:r>
              <a:rPr lang="en-US" altLang="en-US" smtClean="0"/>
              <a:t>]</a:t>
            </a:r>
            <a:r>
              <a:rPr lang="en-US" altLang="en-US" i="1" smtClean="0"/>
              <a:t>expr</a:t>
            </a:r>
            <a:r>
              <a:rPr lang="en-US" altLang="en-US" smtClean="0"/>
              <a:t>)</a:t>
            </a:r>
          </a:p>
          <a:p>
            <a:pPr lvl="1"/>
            <a:r>
              <a:rPr lang="en-US" altLang="en-US" smtClean="0">
                <a:latin typeface="Arial" charset="0"/>
              </a:rPr>
              <a:t>Let us look at a few guidelines for using the group functions:</a:t>
            </a:r>
          </a:p>
          <a:p>
            <a:pPr lvl="2"/>
            <a:r>
              <a:rPr lang="en-US" altLang="en-US" smtClean="0">
                <a:latin typeface="Courier New" pitchFamily="49" charset="0"/>
                <a:cs typeface="Courier New" pitchFamily="49" charset="0"/>
              </a:rPr>
              <a:t>DISTINCT</a:t>
            </a:r>
            <a:r>
              <a:rPr lang="en-US" altLang="en-US" smtClean="0">
                <a:latin typeface="Arial" charset="0"/>
              </a:rPr>
              <a:t> makes the function consider only nonduplicate values; </a:t>
            </a:r>
            <a:r>
              <a:rPr lang="en-US" altLang="en-US" smtClean="0">
                <a:latin typeface="Courier New" pitchFamily="49" charset="0"/>
                <a:cs typeface="Courier New" pitchFamily="49" charset="0"/>
              </a:rPr>
              <a:t>ALL</a:t>
            </a:r>
            <a:r>
              <a:rPr lang="en-US" altLang="en-US" smtClean="0">
                <a:latin typeface="Arial" charset="0"/>
              </a:rPr>
              <a:t> makes it consider every value, including duplicates. The default is </a:t>
            </a:r>
            <a:r>
              <a:rPr lang="en-US" altLang="en-US" smtClean="0">
                <a:latin typeface="Courier New" pitchFamily="49" charset="0"/>
                <a:cs typeface="Courier New" pitchFamily="49" charset="0"/>
              </a:rPr>
              <a:t>ALL</a:t>
            </a:r>
            <a:r>
              <a:rPr lang="en-US" altLang="en-US" smtClean="0">
                <a:latin typeface="Arial" charset="0"/>
              </a:rPr>
              <a:t> and, therefore, does not need to be specified.</a:t>
            </a:r>
          </a:p>
          <a:p>
            <a:pPr lvl="2"/>
            <a:r>
              <a:rPr lang="en-US" altLang="en-US" smtClean="0">
                <a:latin typeface="Arial" charset="0"/>
              </a:rPr>
              <a:t>The data types for the functions with an </a:t>
            </a:r>
            <a:r>
              <a:rPr lang="en-US" altLang="en-US" smtClean="0">
                <a:latin typeface="Courier New" pitchFamily="49" charset="0"/>
                <a:cs typeface="Courier New" pitchFamily="49" charset="0"/>
              </a:rPr>
              <a:t>expr</a:t>
            </a:r>
            <a:r>
              <a:rPr lang="en-US" altLang="en-US" smtClean="0">
                <a:latin typeface="Arial" charset="0"/>
              </a:rPr>
              <a:t> argument may be </a:t>
            </a:r>
            <a:r>
              <a:rPr lang="en-US" altLang="en-US" smtClean="0">
                <a:latin typeface="Courier New" pitchFamily="49" charset="0"/>
                <a:cs typeface="Courier New" pitchFamily="49" charset="0"/>
              </a:rPr>
              <a:t>CHAR</a:t>
            </a:r>
            <a:r>
              <a:rPr lang="en-US" altLang="en-US" smtClean="0">
                <a:latin typeface="Arial" charset="0"/>
              </a:rPr>
              <a:t>, </a:t>
            </a:r>
            <a:r>
              <a:rPr lang="en-US" altLang="en-US" smtClean="0">
                <a:latin typeface="Courier New" pitchFamily="49" charset="0"/>
                <a:cs typeface="Courier New" pitchFamily="49" charset="0"/>
              </a:rPr>
              <a:t>VARCHAR2</a:t>
            </a:r>
            <a:r>
              <a:rPr lang="en-US" altLang="en-US" smtClean="0">
                <a:latin typeface="Arial" charset="0"/>
              </a:rPr>
              <a:t>, </a:t>
            </a:r>
            <a:r>
              <a:rPr lang="en-US" altLang="en-US" smtClean="0">
                <a:latin typeface="Courier New" pitchFamily="49" charset="0"/>
                <a:cs typeface="Courier New" pitchFamily="49" charset="0"/>
              </a:rPr>
              <a:t>NUMBER</a:t>
            </a:r>
            <a:r>
              <a:rPr lang="en-US" altLang="en-US" smtClean="0">
                <a:latin typeface="Arial" charset="0"/>
              </a:rPr>
              <a:t>, or </a:t>
            </a:r>
            <a:r>
              <a:rPr lang="en-US" altLang="en-US" smtClean="0">
                <a:latin typeface="Courier New" pitchFamily="49" charset="0"/>
                <a:cs typeface="Courier New" pitchFamily="49" charset="0"/>
              </a:rPr>
              <a:t>DATE</a:t>
            </a:r>
            <a:r>
              <a:rPr lang="en-US" altLang="en-US" smtClean="0">
                <a:latin typeface="Arial" charset="0"/>
              </a:rPr>
              <a:t>. </a:t>
            </a:r>
          </a:p>
          <a:p>
            <a:pPr lvl="2"/>
            <a:r>
              <a:rPr lang="en-US" altLang="en-US" smtClean="0">
                <a:latin typeface="Arial" charset="0"/>
              </a:rPr>
              <a:t>All group functions ignore null values. To substitute a value for null values, use the </a:t>
            </a:r>
            <a:r>
              <a:rPr lang="en-US" altLang="en-US" smtClean="0">
                <a:latin typeface="Courier New" pitchFamily="49" charset="0"/>
                <a:cs typeface="Courier New" pitchFamily="49" charset="0"/>
              </a:rPr>
              <a:t>NVL</a:t>
            </a:r>
            <a:r>
              <a:rPr lang="en-US" altLang="en-US" smtClean="0">
                <a:latin typeface="Arial" charset="0"/>
              </a:rPr>
              <a:t>, </a:t>
            </a:r>
            <a:r>
              <a:rPr lang="en-US" altLang="en-US" smtClean="0">
                <a:latin typeface="Courier New" pitchFamily="49" charset="0"/>
                <a:cs typeface="Courier New" pitchFamily="49" charset="0"/>
              </a:rPr>
              <a:t>NVL2</a:t>
            </a:r>
            <a:r>
              <a:rPr lang="en-US" altLang="en-US" smtClean="0">
                <a:latin typeface="Arial" charset="0"/>
              </a:rPr>
              <a:t>, </a:t>
            </a:r>
            <a:r>
              <a:rPr lang="en-US" altLang="en-US" smtClean="0">
                <a:latin typeface="Courier New" pitchFamily="49" charset="0"/>
                <a:cs typeface="Courier New" pitchFamily="49" charset="0"/>
              </a:rPr>
              <a:t>COALESCE</a:t>
            </a:r>
            <a:r>
              <a:rPr lang="en-US" altLang="en-US" smtClean="0">
                <a:latin typeface="Arial" charset="0"/>
              </a:rPr>
              <a:t>, </a:t>
            </a:r>
            <a:r>
              <a:rPr lang="en-US" altLang="en-US" smtClean="0">
                <a:latin typeface="Courier New" pitchFamily="49" charset="0"/>
                <a:cs typeface="Courier New" pitchFamily="49" charset="0"/>
              </a:rPr>
              <a:t>CASE</a:t>
            </a:r>
            <a:r>
              <a:rPr lang="en-US" altLang="en-US" smtClean="0">
                <a:latin typeface="Arial" charset="0"/>
              </a:rPr>
              <a:t>, or </a:t>
            </a:r>
            <a:r>
              <a:rPr lang="en-US" altLang="en-US" smtClean="0">
                <a:latin typeface="Courier New" pitchFamily="49" charset="0"/>
                <a:cs typeface="Courier New" pitchFamily="49" charset="0"/>
              </a:rPr>
              <a:t>DECODE</a:t>
            </a:r>
            <a:r>
              <a:rPr lang="en-US" altLang="en-US" smtClean="0">
                <a:latin typeface="Arial" charset="0"/>
              </a:rPr>
              <a:t> functions.</a:t>
            </a:r>
            <a:endParaRPr lang="en-US" altLang="en-US" dirty="0" smtClean="0">
              <a:latin typeface="Arial" charset="0"/>
            </a:endParaRPr>
          </a:p>
        </p:txBody>
      </p:sp>
      <p:sp>
        <p:nvSpPr>
          <p:cNvPr id="174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5771B75-9D74-4812-974B-66E799B5F74C}"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 xmlns:p14="http://schemas.microsoft.com/office/powerpoint/2010/main" val="118878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ln/>
        </p:spPr>
      </p:sp>
      <p:sp>
        <p:nvSpPr>
          <p:cNvPr id="1945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AVG</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SUM</a:t>
            </a:r>
            <a:r>
              <a:rPr lang="en-US" altLang="en-US" dirty="0" smtClean="0">
                <a:solidFill>
                  <a:schemeClr val="tx1"/>
                </a:solidFill>
                <a:latin typeface="Arial" charset="0"/>
              </a:rPr>
              <a:t>, </a:t>
            </a:r>
            <a:r>
              <a:rPr lang="en-US" altLang="en-US" dirty="0" smtClean="0">
                <a:solidFill>
                  <a:schemeClr val="tx1"/>
                </a:solidFill>
                <a:latin typeface="Courier New" pitchFamily="49" charset="0"/>
              </a:rPr>
              <a:t>MIN</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MAX</a:t>
            </a:r>
            <a:r>
              <a:rPr lang="en-US" altLang="en-US" dirty="0" smtClean="0">
                <a:solidFill>
                  <a:schemeClr val="tx1"/>
                </a:solidFill>
                <a:latin typeface="Arial" charset="0"/>
              </a:rPr>
              <a:t> functions against the columns that can store numeric data. The example in the slide displays the average, highest, lowest, and sum of monthly salaries for all sales representatives.</a:t>
            </a:r>
          </a:p>
        </p:txBody>
      </p:sp>
      <p:sp>
        <p:nvSpPr>
          <p:cNvPr id="1946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663EA8C-8B85-4CA6-A356-512C3050FBC0}"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7148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lvl="1"/>
            <a:r>
              <a:rPr lang="en-US" altLang="en-US" dirty="0" smtClean="0">
                <a:latin typeface="Arial" charset="0"/>
              </a:rPr>
              <a:t>You can use the </a:t>
            </a:r>
            <a:r>
              <a:rPr lang="en-US" altLang="en-US" dirty="0" smtClean="0">
                <a:latin typeface="Courier New" pitchFamily="49" charset="0"/>
                <a:cs typeface="Courier New" pitchFamily="49" charset="0"/>
              </a:rPr>
              <a:t>MAX</a:t>
            </a:r>
            <a:r>
              <a:rPr lang="en-US" altLang="en-US" dirty="0" smtClean="0">
                <a:latin typeface="Arial" charset="0"/>
              </a:rPr>
              <a:t> and </a:t>
            </a:r>
            <a:r>
              <a:rPr lang="en-US" altLang="en-US" dirty="0" smtClean="0">
                <a:latin typeface="Courier New" pitchFamily="49" charset="0"/>
                <a:cs typeface="Courier New" pitchFamily="49" charset="0"/>
              </a:rPr>
              <a:t>MIN</a:t>
            </a:r>
            <a:r>
              <a:rPr lang="en-US" altLang="en-US" dirty="0" smtClean="0">
                <a:latin typeface="Arial" charset="0"/>
              </a:rPr>
              <a:t> functions for numeric, character, and date data types. The example in the slide displays the most junior and most senior employees. </a:t>
            </a:r>
          </a:p>
          <a:p>
            <a:pPr lvl="1"/>
            <a:r>
              <a:rPr lang="en-US" altLang="en-US" dirty="0" smtClean="0">
                <a:latin typeface="Arial" charset="0"/>
              </a:rPr>
              <a:t>The following example displays the employee last name that is first and the employee last name that is last in an alphabetic list of all employees:</a:t>
            </a:r>
          </a:p>
          <a:p>
            <a:pPr marL="571500" lvl="4"/>
            <a:r>
              <a:rPr lang="en-US" altLang="en-US" dirty="0" smtClean="0"/>
              <a:t>SELECT MIN(last_name), MAX(last_name)</a:t>
            </a:r>
          </a:p>
          <a:p>
            <a:pPr marL="571500" lvl="4"/>
            <a:r>
              <a:rPr lang="en-US" altLang="en-US" dirty="0" smtClean="0"/>
              <a:t>FROM   employees;</a:t>
            </a:r>
            <a:endParaRPr lang="en-US" altLang="en-US" dirty="0" smtClean="0">
              <a:latin typeface="Arial" charset="0"/>
            </a:endParaRPr>
          </a:p>
          <a:p>
            <a:pPr lvl="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cs typeface="Courier New" pitchFamily="49" charset="0"/>
              </a:rPr>
              <a:t>AVG</a:t>
            </a:r>
            <a:r>
              <a:rPr lang="en-US" altLang="en-US" dirty="0" smtClean="0">
                <a:latin typeface="Arial" charset="0"/>
              </a:rPr>
              <a:t>, </a:t>
            </a:r>
            <a:r>
              <a:rPr lang="en-US" altLang="en-US" dirty="0" smtClean="0">
                <a:latin typeface="Courier New" pitchFamily="49" charset="0"/>
                <a:cs typeface="Courier New" pitchFamily="49" charset="0"/>
              </a:rPr>
              <a:t>SUM</a:t>
            </a:r>
            <a:r>
              <a:rPr lang="en-US" altLang="en-US" dirty="0" smtClean="0">
                <a:latin typeface="Arial" charset="0"/>
              </a:rPr>
              <a:t>, </a:t>
            </a:r>
            <a:r>
              <a:rPr lang="en-US" altLang="en-US" dirty="0" smtClean="0">
                <a:latin typeface="Courier New" pitchFamily="49" charset="0"/>
                <a:cs typeface="Courier New" pitchFamily="49" charset="0"/>
              </a:rPr>
              <a:t>VARIANCE</a:t>
            </a:r>
            <a:r>
              <a:rPr lang="en-US" altLang="en-US" dirty="0" smtClean="0">
                <a:latin typeface="Arial" charset="0"/>
              </a:rPr>
              <a:t>, and </a:t>
            </a:r>
            <a:r>
              <a:rPr lang="en-US" altLang="en-US" dirty="0" smtClean="0">
                <a:latin typeface="Courier New" pitchFamily="49" charset="0"/>
                <a:cs typeface="Courier New" pitchFamily="49" charset="0"/>
              </a:rPr>
              <a:t>STDDEV</a:t>
            </a:r>
            <a:r>
              <a:rPr lang="en-US" altLang="en-US" dirty="0" smtClean="0">
                <a:latin typeface="Arial" charset="0"/>
              </a:rPr>
              <a:t> functions can be used only with numeric data types. </a:t>
            </a:r>
            <a:r>
              <a:rPr lang="en-US" altLang="en-US" dirty="0" smtClean="0">
                <a:latin typeface="Courier New" pitchFamily="49" charset="0"/>
                <a:cs typeface="Courier New" pitchFamily="49" charset="0"/>
              </a:rPr>
              <a:t>MAX</a:t>
            </a:r>
            <a:r>
              <a:rPr lang="en-US" altLang="en-US" dirty="0" smtClean="0">
                <a:latin typeface="Arial" charset="0"/>
              </a:rPr>
              <a:t> and </a:t>
            </a:r>
            <a:r>
              <a:rPr lang="en-US" altLang="en-US" dirty="0" smtClean="0">
                <a:latin typeface="Courier New" pitchFamily="49" charset="0"/>
                <a:cs typeface="Courier New" pitchFamily="49" charset="0"/>
              </a:rPr>
              <a:t>MIN</a:t>
            </a:r>
            <a:r>
              <a:rPr lang="en-US" altLang="en-US" dirty="0" smtClean="0">
                <a:latin typeface="Arial" charset="0"/>
              </a:rPr>
              <a:t> cannot be used with </a:t>
            </a:r>
            <a:r>
              <a:rPr lang="en-US" altLang="en-US" dirty="0" smtClean="0">
                <a:latin typeface="Courier New" pitchFamily="49" charset="0"/>
                <a:cs typeface="Courier New" pitchFamily="49" charset="0"/>
              </a:rPr>
              <a:t>LOB</a:t>
            </a:r>
            <a:r>
              <a:rPr lang="en-US" altLang="en-US" dirty="0" smtClean="0">
                <a:latin typeface="Arial" charset="0"/>
              </a:rPr>
              <a:t> or </a:t>
            </a:r>
            <a:r>
              <a:rPr lang="en-US" altLang="en-US" dirty="0" smtClean="0">
                <a:latin typeface="Courier New" pitchFamily="49" charset="0"/>
                <a:cs typeface="Courier New" pitchFamily="49" charset="0"/>
              </a:rPr>
              <a:t>LONG</a:t>
            </a:r>
            <a:r>
              <a:rPr lang="en-US" altLang="en-US" dirty="0" smtClean="0">
                <a:latin typeface="Arial" charset="0"/>
              </a:rPr>
              <a:t> data types.</a:t>
            </a:r>
          </a:p>
        </p:txBody>
      </p:sp>
      <p:sp>
        <p:nvSpPr>
          <p:cNvPr id="2150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8CAF6B0-76A6-4C8D-8143-9D74F24F07A2}"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 xmlns:p14="http://schemas.microsoft.com/office/powerpoint/2010/main" val="284572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6</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6 - </a:t>
            </a:r>
            <a:fld id="{341A340A-6539-4798-A7E1-9BBA38849B32}"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ctrTitle"/>
          </p:nvPr>
        </p:nvSpPr>
        <p:spPr/>
        <p:txBody>
          <a:bodyPr/>
          <a:lstStyle/>
          <a:p>
            <a:r>
              <a:rPr lang="en-US" altLang="en-US" smtClean="0"/>
              <a:t>Reporting Aggregated Data</a:t>
            </a:r>
            <a:br>
              <a:rPr lang="en-US" altLang="en-US" smtClean="0"/>
            </a:br>
            <a:r>
              <a:rPr lang="en-US" altLang="en-US" smtClean="0"/>
              <a:t>Using the Group Functions</a:t>
            </a:r>
            <a:endParaRPr lang="en-US" altLang="en-US" dirty="0" smtClean="0"/>
          </a:p>
        </p:txBody>
      </p:sp>
      <p:sp>
        <p:nvSpPr>
          <p:cNvPr id="4" name="Subtitle 3"/>
          <p:cNvSpPr>
            <a:spLocks noGrp="1"/>
          </p:cNvSpPr>
          <p:nvPr>
            <p:ph type="subTitle"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088032" y="1619956"/>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33" name="Rectangle 1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COUNT</a:t>
            </a:r>
            <a:r>
              <a:rPr lang="en-US" altLang="en-US" dirty="0" smtClean="0"/>
              <a:t> Function</a:t>
            </a:r>
          </a:p>
        </p:txBody>
      </p:sp>
      <p:sp>
        <p:nvSpPr>
          <p:cNvPr id="22534" name="Rectangle 13"/>
          <p:cNvSpPr>
            <a:spLocks noGrp="1" noChangeArrowheads="1"/>
          </p:cNvSpPr>
          <p:nvPr>
            <p:ph idx="1"/>
          </p:nvPr>
        </p:nvSpPr>
        <p:spPr>
          <a:xfrm>
            <a:off x="281440" y="1242485"/>
            <a:ext cx="10944549" cy="1831606"/>
          </a:xfrm>
        </p:spPr>
        <p:txBody>
          <a:bodyPr/>
          <a:lstStyle/>
          <a:p>
            <a:pPr marL="449262" lvl="1" indent="0"/>
            <a:r>
              <a:rPr lang="en-US" altLang="en-US" dirty="0" smtClean="0">
                <a:latin typeface="Courier New" pitchFamily="49" charset="0"/>
              </a:rPr>
              <a:t> COUNT(*)</a:t>
            </a:r>
            <a:r>
              <a:rPr lang="en-US" altLang="en-US" dirty="0" smtClean="0">
                <a:latin typeface="Arial" charset="0"/>
              </a:rPr>
              <a:t> returns the number of rows in a table:</a:t>
            </a: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r>
              <a:rPr lang="en-US" altLang="en-US" dirty="0" smtClean="0">
                <a:latin typeface="Courier New" pitchFamily="49" charset="0"/>
              </a:rPr>
              <a:t> COUNT(</a:t>
            </a:r>
            <a:r>
              <a:rPr lang="en-US" altLang="en-US" i="1" dirty="0" smtClean="0">
                <a:latin typeface="Courier New" pitchFamily="49" charset="0"/>
              </a:rPr>
              <a:t>expr</a:t>
            </a:r>
            <a:r>
              <a:rPr lang="en-US" altLang="en-US" dirty="0" smtClean="0">
                <a:latin typeface="Courier New" pitchFamily="49" charset="0"/>
              </a:rPr>
              <a:t>)</a:t>
            </a:r>
            <a:r>
              <a:rPr lang="en-US" altLang="en-US" dirty="0" smtClean="0">
                <a:latin typeface="Arial" charset="0"/>
              </a:rPr>
              <a:t> returns the number of rows with non-null values for </a:t>
            </a:r>
            <a:r>
              <a:rPr lang="en-US" altLang="en-US" i="1" dirty="0" smtClean="0">
                <a:latin typeface="Courier New" pitchFamily="49" charset="0"/>
              </a:rPr>
              <a:t>expr</a:t>
            </a:r>
            <a:r>
              <a:rPr lang="en-US" altLang="en-US" dirty="0" smtClean="0">
                <a:latin typeface="Arial" charset="0"/>
              </a:rPr>
              <a:t>:</a:t>
            </a:r>
          </a:p>
        </p:txBody>
      </p:sp>
      <p:sp>
        <p:nvSpPr>
          <p:cNvPr id="22535" name="Rectangle 7"/>
          <p:cNvSpPr>
            <a:spLocks noChangeArrowheads="1"/>
          </p:cNvSpPr>
          <p:nvPr/>
        </p:nvSpPr>
        <p:spPr bwMode="gray">
          <a:xfrm>
            <a:off x="3069253" y="1712913"/>
            <a:ext cx="1209675" cy="3175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2536" name="Picture 16" descr="C:\salome_official\projects\11gR2\screenshots\les5_9s_a.gif"/>
          <p:cNvPicPr>
            <a:picLocks noChangeAspect="1" noChangeArrowheads="1"/>
          </p:cNvPicPr>
          <p:nvPr/>
        </p:nvPicPr>
        <p:blipFill>
          <a:blip r:embed="rId3" cstate="print"/>
          <a:srcRect/>
          <a:stretch>
            <a:fillRect/>
          </a:stretch>
        </p:blipFill>
        <p:spPr bwMode="auto">
          <a:xfrm>
            <a:off x="2132627" y="2746376"/>
            <a:ext cx="1428750" cy="468313"/>
          </a:xfrm>
          <a:prstGeom prst="rect">
            <a:avLst/>
          </a:prstGeom>
          <a:noFill/>
          <a:ln w="12700">
            <a:solidFill>
              <a:schemeClr val="tx1"/>
            </a:solidFill>
            <a:miter lim="800000"/>
            <a:headEnd/>
            <a:tailEnd/>
          </a:ln>
        </p:spPr>
      </p:pic>
      <p:pic>
        <p:nvPicPr>
          <p:cNvPr id="22537" name="Picture 12"/>
          <p:cNvPicPr>
            <a:picLocks noChangeAspect="1" noChangeArrowheads="1"/>
          </p:cNvPicPr>
          <p:nvPr/>
        </p:nvPicPr>
        <p:blipFill>
          <a:blip r:embed="rId4" cstate="print"/>
          <a:srcRect/>
          <a:stretch>
            <a:fillRect/>
          </a:stretch>
        </p:blipFill>
        <p:spPr bwMode="auto">
          <a:xfrm>
            <a:off x="2161202" y="5116513"/>
            <a:ext cx="2378381" cy="462762"/>
          </a:xfrm>
          <a:prstGeom prst="rect">
            <a:avLst/>
          </a:prstGeom>
          <a:noFill/>
          <a:ln w="9525">
            <a:noFill/>
            <a:miter lim="800000"/>
            <a:headEnd type="none" w="sm" len="sm"/>
            <a:tailEnd type="none" w="sm" len="sm"/>
          </a:ln>
        </p:spPr>
      </p:pic>
      <p:sp>
        <p:nvSpPr>
          <p:cNvPr id="13" name="Content Placeholder 2"/>
          <p:cNvSpPr txBox="1">
            <a:spLocks/>
          </p:cNvSpPr>
          <p:nvPr/>
        </p:nvSpPr>
        <p:spPr bwMode="gray">
          <a:xfrm>
            <a:off x="2088032" y="3996268"/>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41" name="Rectangle 9"/>
          <p:cNvSpPr>
            <a:spLocks noChangeArrowheads="1"/>
          </p:cNvSpPr>
          <p:nvPr/>
        </p:nvSpPr>
        <p:spPr bwMode="gray">
          <a:xfrm>
            <a:off x="3107352" y="4129089"/>
            <a:ext cx="2932112"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15" name="Oval 15"/>
          <p:cNvSpPr>
            <a:spLocks noChangeArrowheads="1"/>
          </p:cNvSpPr>
          <p:nvPr/>
        </p:nvSpPr>
        <p:spPr bwMode="blackWhite">
          <a:xfrm>
            <a:off x="8801715" y="19050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6" name="Oval 16"/>
          <p:cNvSpPr>
            <a:spLocks noChangeArrowheads="1"/>
          </p:cNvSpPr>
          <p:nvPr/>
        </p:nvSpPr>
        <p:spPr bwMode="blackWhite">
          <a:xfrm>
            <a:off x="8801715" y="43434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2428730" y="316653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COUNT(DISTINCT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4581" name="Rectangle 7"/>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DISTINCT</a:t>
            </a:r>
            <a:r>
              <a:rPr lang="en-US" altLang="en-US" dirty="0" smtClean="0"/>
              <a:t> Keyword</a:t>
            </a:r>
          </a:p>
        </p:txBody>
      </p:sp>
      <p:sp>
        <p:nvSpPr>
          <p:cNvPr id="24582"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latin typeface="Courier New" pitchFamily="49" charset="0"/>
              </a:rPr>
              <a:t>COUNT(DISTINCT</a:t>
            </a:r>
            <a:r>
              <a:rPr lang="en-US" altLang="en-US" dirty="0" smtClean="0"/>
              <a:t> </a:t>
            </a:r>
            <a:r>
              <a:rPr lang="en-US" altLang="en-US" i="1" dirty="0" smtClean="0">
                <a:latin typeface="Courier New" pitchFamily="49" charset="0"/>
              </a:rPr>
              <a:t>expr</a:t>
            </a:r>
            <a:r>
              <a:rPr lang="en-US" altLang="en-US" dirty="0" smtClean="0">
                <a:latin typeface="Courier New" pitchFamily="49" charset="0"/>
              </a:rPr>
              <a:t>)</a:t>
            </a:r>
            <a:r>
              <a:rPr lang="en-US" altLang="en-US" dirty="0" smtClean="0"/>
              <a:t> returns the number of distinct non-null values of </a:t>
            </a:r>
            <a:r>
              <a:rPr lang="en-US" altLang="en-US" i="1" dirty="0" smtClean="0">
                <a:latin typeface="Courier New" pitchFamily="49" charset="0"/>
              </a:rPr>
              <a:t>expr</a:t>
            </a:r>
            <a:r>
              <a:rPr lang="en-US" altLang="en-US" dirty="0" smtClean="0"/>
              <a:t>.</a:t>
            </a:r>
          </a:p>
          <a:p>
            <a:pPr lvl="1" eaLnBrk="1" hangingPunct="1"/>
            <a:r>
              <a:rPr lang="en-US" altLang="en-US" dirty="0" smtClean="0"/>
              <a:t>To display the number of distinct department values in the </a:t>
            </a:r>
            <a:r>
              <a:rPr lang="en-US" altLang="en-US" dirty="0" smtClean="0">
                <a:latin typeface="Courier New" pitchFamily="49" charset="0"/>
              </a:rPr>
              <a:t>EMPLOYEES</a:t>
            </a:r>
            <a:r>
              <a:rPr lang="en-US" altLang="en-US" dirty="0" smtClean="0"/>
              <a:t> table:</a:t>
            </a:r>
          </a:p>
        </p:txBody>
      </p:sp>
      <p:sp>
        <p:nvSpPr>
          <p:cNvPr id="24583" name="Rectangle 6"/>
          <p:cNvSpPr>
            <a:spLocks noChangeArrowheads="1"/>
          </p:cNvSpPr>
          <p:nvPr/>
        </p:nvSpPr>
        <p:spPr bwMode="gray">
          <a:xfrm>
            <a:off x="3429001" y="3275014"/>
            <a:ext cx="4060825"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4584" name="Picture 10" descr="C:\salome_official\projects\11gR2\screenshots\les5_10s_a.gif"/>
          <p:cNvPicPr>
            <a:picLocks noChangeAspect="1" noChangeArrowheads="1"/>
          </p:cNvPicPr>
          <p:nvPr/>
        </p:nvPicPr>
        <p:blipFill>
          <a:blip r:embed="rId3" cstate="print"/>
          <a:srcRect/>
          <a:stretch>
            <a:fillRect/>
          </a:stretch>
        </p:blipFill>
        <p:spPr bwMode="auto">
          <a:xfrm>
            <a:off x="2432051" y="4108451"/>
            <a:ext cx="2960687" cy="468313"/>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gray">
          <a:xfrm>
            <a:off x="2428730" y="171873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5" name="Oval 16"/>
          <p:cNvSpPr>
            <a:spLocks noChangeArrowheads="1"/>
          </p:cNvSpPr>
          <p:nvPr/>
        </p:nvSpPr>
        <p:spPr bwMode="blackWhite">
          <a:xfrm>
            <a:off x="9218613" y="19050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632" name="Rectangle 12"/>
          <p:cNvSpPr>
            <a:spLocks noGrp="1" noChangeArrowheads="1"/>
          </p:cNvSpPr>
          <p:nvPr>
            <p:ph type="title"/>
          </p:nvPr>
        </p:nvSpPr>
        <p:spPr/>
        <p:txBody>
          <a:bodyPr/>
          <a:lstStyle/>
          <a:p>
            <a:pPr eaLnBrk="1" hangingPunct="1"/>
            <a:r>
              <a:rPr lang="en-US" altLang="en-US" dirty="0" smtClean="0"/>
              <a:t>Group Functions and Null Values</a:t>
            </a:r>
          </a:p>
        </p:txBody>
      </p:sp>
      <p:sp>
        <p:nvSpPr>
          <p:cNvPr id="26633" name="Rectangle 13"/>
          <p:cNvSpPr>
            <a:spLocks noGrp="1" noChangeArrowheads="1"/>
          </p:cNvSpPr>
          <p:nvPr>
            <p:ph idx="1"/>
          </p:nvPr>
        </p:nvSpPr>
        <p:spPr/>
        <p:txBody>
          <a:bodyPr/>
          <a:lstStyle/>
          <a:p>
            <a:pPr lvl="1" eaLnBrk="1" hangingPunct="1"/>
            <a:r>
              <a:rPr lang="en-US" altLang="en-US" dirty="0" smtClean="0">
                <a:latin typeface="Arial" charset="0"/>
              </a:rPr>
              <a:t>Group functions ignore null values in the column:</a:t>
            </a:r>
          </a:p>
          <a:p>
            <a:pPr lvl="2" eaLnBrk="1" hangingPunct="1"/>
            <a:endParaRPr lang="en-US" altLang="en-US" dirty="0" smtClean="0"/>
          </a:p>
          <a:p>
            <a:pPr lvl="2" eaLnBrk="1" hangingPunct="1">
              <a:buNone/>
            </a:pPr>
            <a:endParaRPr lang="en-US" altLang="en-US" dirty="0" smtClean="0"/>
          </a:p>
          <a:p>
            <a:pPr lvl="2" eaLnBrk="1" hangingPunct="1"/>
            <a:endParaRPr lang="en-US" altLang="en-US" dirty="0" smtClean="0"/>
          </a:p>
          <a:p>
            <a:pPr lvl="2" eaLnBrk="1" hangingPunct="1"/>
            <a:endParaRPr lang="en-US" altLang="en-US" dirty="0" smtClean="0"/>
          </a:p>
          <a:p>
            <a:pPr lvl="2" eaLnBrk="1" hangingPunct="1">
              <a:buNone/>
            </a:pPr>
            <a:endParaRPr lang="en-US" altLang="en-US" dirty="0" smtClean="0"/>
          </a:p>
          <a:p>
            <a:pPr lvl="1" eaLnBrk="1" hangingPunct="1"/>
            <a:r>
              <a:rPr lang="en-US" altLang="en-US" dirty="0" smtClean="0">
                <a:latin typeface="Arial" charset="0"/>
              </a:rPr>
              <a:t>The </a:t>
            </a:r>
            <a:r>
              <a:rPr lang="en-US" altLang="en-US" dirty="0" smtClean="0">
                <a:latin typeface="Courier New" pitchFamily="49" charset="0"/>
                <a:cs typeface="Courier New" pitchFamily="49" charset="0"/>
              </a:rPr>
              <a:t>NVL</a:t>
            </a:r>
            <a:r>
              <a:rPr lang="en-US" altLang="en-US" dirty="0" smtClean="0">
                <a:latin typeface="Arial" charset="0"/>
              </a:rPr>
              <a:t> function forces group functions to include null values:</a:t>
            </a:r>
          </a:p>
        </p:txBody>
      </p:sp>
      <p:sp>
        <p:nvSpPr>
          <p:cNvPr id="26634" name="Rectangle 7"/>
          <p:cNvSpPr>
            <a:spLocks noChangeArrowheads="1"/>
          </p:cNvSpPr>
          <p:nvPr/>
        </p:nvSpPr>
        <p:spPr bwMode="gray">
          <a:xfrm>
            <a:off x="3470275" y="1839914"/>
            <a:ext cx="2730500"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6635" name="Picture 18" descr="C:\salome_official\projects\11gR2\screenshots\les5_11s_a.gif"/>
          <p:cNvPicPr>
            <a:picLocks noChangeAspect="1" noChangeArrowheads="1"/>
          </p:cNvPicPr>
          <p:nvPr/>
        </p:nvPicPr>
        <p:blipFill>
          <a:blip r:embed="rId3" cstate="print"/>
          <a:srcRect/>
          <a:stretch>
            <a:fillRect/>
          </a:stretch>
        </p:blipFill>
        <p:spPr bwMode="auto">
          <a:xfrm>
            <a:off x="2513012" y="2590800"/>
            <a:ext cx="2286000" cy="468312"/>
          </a:xfrm>
          <a:prstGeom prst="rect">
            <a:avLst/>
          </a:prstGeom>
          <a:noFill/>
          <a:ln w="12700">
            <a:solidFill>
              <a:schemeClr val="tx1"/>
            </a:solidFill>
            <a:miter lim="800000"/>
            <a:headEnd/>
            <a:tailEnd/>
          </a:ln>
        </p:spPr>
      </p:pic>
      <p:pic>
        <p:nvPicPr>
          <p:cNvPr id="26636" name="Picture 19" descr="C:\salome_official\projects\11gR2\screenshots\les5_11s_b.gif"/>
          <p:cNvPicPr>
            <a:picLocks noChangeAspect="1" noChangeArrowheads="1"/>
          </p:cNvPicPr>
          <p:nvPr/>
        </p:nvPicPr>
        <p:blipFill>
          <a:blip r:embed="rId4" cstate="print"/>
          <a:srcRect/>
          <a:stretch>
            <a:fillRect/>
          </a:stretch>
        </p:blipFill>
        <p:spPr bwMode="auto">
          <a:xfrm>
            <a:off x="2506662" y="4887912"/>
            <a:ext cx="2732088" cy="446088"/>
          </a:xfrm>
          <a:prstGeom prst="rect">
            <a:avLst/>
          </a:prstGeom>
          <a:noFill/>
          <a:ln w="12700">
            <a:solidFill>
              <a:schemeClr val="tx1"/>
            </a:solidFill>
            <a:miter lim="800000"/>
            <a:headEnd/>
            <a:tailEnd/>
          </a:ln>
        </p:spPr>
      </p:pic>
      <p:sp>
        <p:nvSpPr>
          <p:cNvPr id="12" name="Content Placeholder 2"/>
          <p:cNvSpPr txBox="1">
            <a:spLocks/>
          </p:cNvSpPr>
          <p:nvPr/>
        </p:nvSpPr>
        <p:spPr bwMode="gray">
          <a:xfrm>
            <a:off x="2428730" y="398308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AVG(NVL(commission_pct, 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3" name="Oval 16"/>
          <p:cNvSpPr>
            <a:spLocks noChangeArrowheads="1"/>
          </p:cNvSpPr>
          <p:nvPr/>
        </p:nvSpPr>
        <p:spPr bwMode="blackWhite">
          <a:xfrm>
            <a:off x="9218613" y="41910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6643" name="Rectangle 9"/>
          <p:cNvSpPr>
            <a:spLocks noChangeArrowheads="1"/>
          </p:cNvSpPr>
          <p:nvPr/>
        </p:nvSpPr>
        <p:spPr bwMode="gray">
          <a:xfrm>
            <a:off x="3459163" y="4087812"/>
            <a:ext cx="3692525" cy="2809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altLang="en-US" dirty="0" smtClean="0"/>
              <a:t>Lesson Agenda</a:t>
            </a:r>
          </a:p>
        </p:txBody>
      </p:sp>
      <p:sp>
        <p:nvSpPr>
          <p:cNvPr id="28675" name="Rectangle 5"/>
          <p:cNvSpPr>
            <a:spLocks noGrp="1" noChangeArrowheads="1"/>
          </p:cNvSpPr>
          <p:nvPr>
            <p:ph idx="1"/>
          </p:nvPr>
        </p:nvSpPr>
        <p:spPr>
          <a:xfrm>
            <a:off x="622138" y="1242485"/>
            <a:ext cx="10944549" cy="3465899"/>
          </a:xfrm>
        </p:spPr>
        <p:txBody>
          <a:bodyPr/>
          <a:lstStyle/>
          <a:p>
            <a:pPr lvl="1" eaLnBrk="1" hangingPunct="1">
              <a:buClr>
                <a:srgbClr val="A6A6A6"/>
              </a:buClr>
            </a:pPr>
            <a:r>
              <a:rPr lang="en-US" altLang="en-US" dirty="0" smtClean="0">
                <a:solidFill>
                  <a:srgbClr val="A6A6A6"/>
                </a:solidFill>
              </a:rPr>
              <a:t>Group functions:</a:t>
            </a:r>
          </a:p>
          <a:p>
            <a:pPr lvl="2" eaLnBrk="1" hangingPunct="1">
              <a:buClr>
                <a:srgbClr val="A6A6A6"/>
              </a:buClr>
            </a:pPr>
            <a:r>
              <a:rPr lang="en-US" altLang="en-US" dirty="0" smtClean="0">
                <a:solidFill>
                  <a:srgbClr val="A6A6A6"/>
                </a:solidFill>
              </a:rPr>
              <a:t>Types and syntax</a:t>
            </a:r>
          </a:p>
          <a:p>
            <a:pPr lvl="2" eaLnBrk="1" hangingPunct="1">
              <a:buClr>
                <a:srgbClr val="A6A6A6"/>
              </a:buClr>
            </a:pPr>
            <a:r>
              <a:rPr lang="en-US" altLang="en-US" dirty="0" smtClean="0">
                <a:solidFill>
                  <a:srgbClr val="A6A6A6"/>
                </a:solidFill>
              </a:rPr>
              <a:t>Use </a:t>
            </a:r>
            <a:r>
              <a:rPr lang="en-US" altLang="en-US" dirty="0" smtClean="0">
                <a:solidFill>
                  <a:srgbClr val="A6A6A6"/>
                </a:solidFill>
                <a:latin typeface="Courier New" pitchFamily="49" charset="0"/>
              </a:rPr>
              <a:t>AVG</a:t>
            </a:r>
            <a:r>
              <a:rPr lang="en-US" altLang="en-US" dirty="0" smtClean="0">
                <a:solidFill>
                  <a:srgbClr val="A6A6A6"/>
                </a:solidFill>
              </a:rPr>
              <a:t>, </a:t>
            </a:r>
            <a:r>
              <a:rPr lang="en-US" altLang="en-US" dirty="0" smtClean="0">
                <a:solidFill>
                  <a:srgbClr val="A6A6A6"/>
                </a:solidFill>
                <a:latin typeface="Courier New" pitchFamily="49" charset="0"/>
              </a:rPr>
              <a:t>SUM</a:t>
            </a:r>
            <a:r>
              <a:rPr lang="en-US" altLang="en-US" dirty="0" smtClean="0">
                <a:solidFill>
                  <a:srgbClr val="A6A6A6"/>
                </a:solidFill>
              </a:rPr>
              <a:t>, </a:t>
            </a:r>
            <a:r>
              <a:rPr lang="en-US" altLang="en-US" dirty="0" smtClean="0">
                <a:solidFill>
                  <a:srgbClr val="A6A6A6"/>
                </a:solidFill>
                <a:latin typeface="Courier New" pitchFamily="49" charset="0"/>
              </a:rPr>
              <a:t>MIN</a:t>
            </a:r>
            <a:r>
              <a:rPr lang="en-US" altLang="en-US" dirty="0" smtClean="0">
                <a:solidFill>
                  <a:srgbClr val="A6A6A6"/>
                </a:solidFill>
              </a:rPr>
              <a:t>, </a:t>
            </a:r>
            <a:r>
              <a:rPr lang="en-US" altLang="en-US" dirty="0" smtClean="0">
                <a:solidFill>
                  <a:srgbClr val="A6A6A6"/>
                </a:solidFill>
                <a:latin typeface="Courier New" pitchFamily="49" charset="0"/>
              </a:rPr>
              <a:t>MAX</a:t>
            </a:r>
            <a:r>
              <a:rPr lang="en-US" altLang="en-US" dirty="0" smtClean="0">
                <a:solidFill>
                  <a:srgbClr val="A6A6A6"/>
                </a:solidFill>
              </a:rPr>
              <a:t>, </a:t>
            </a:r>
            <a:r>
              <a:rPr lang="en-US" altLang="en-US" dirty="0" smtClean="0">
                <a:solidFill>
                  <a:srgbClr val="A6A6A6"/>
                </a:solidFill>
                <a:latin typeface="Courier New" pitchFamily="49" charset="0"/>
              </a:rPr>
              <a:t>COUNT</a:t>
            </a:r>
          </a:p>
          <a:p>
            <a:pPr lvl="2" eaLnBrk="1" hangingPunct="1">
              <a:buClr>
                <a:srgbClr val="A6A6A6"/>
              </a:buClr>
            </a:pPr>
            <a:r>
              <a:rPr lang="en-US" altLang="en-US" dirty="0" smtClean="0">
                <a:solidFill>
                  <a:srgbClr val="A6A6A6"/>
                </a:solidFill>
              </a:rPr>
              <a:t>Use the </a:t>
            </a:r>
            <a:r>
              <a:rPr lang="en-US" altLang="en-US" dirty="0" smtClean="0">
                <a:solidFill>
                  <a:srgbClr val="A6A6A6"/>
                </a:solidFill>
                <a:latin typeface="Courier New" pitchFamily="49" charset="0"/>
              </a:rPr>
              <a:t>DISTINCT</a:t>
            </a:r>
            <a:r>
              <a:rPr lang="en-US" altLang="en-US" dirty="0" smtClean="0">
                <a:solidFill>
                  <a:srgbClr val="A6A6A6"/>
                </a:solidFill>
              </a:rPr>
              <a:t> keyword within group functions</a:t>
            </a:r>
          </a:p>
          <a:p>
            <a:pPr lvl="2" eaLnBrk="1" hangingPunct="1">
              <a:buClr>
                <a:srgbClr val="A6A6A6"/>
              </a:buClr>
            </a:pPr>
            <a:r>
              <a:rPr lang="en-US" altLang="en-US" dirty="0" smtClean="0">
                <a:solidFill>
                  <a:srgbClr val="A6A6A6"/>
                </a:solidFill>
                <a:latin typeface="Courier New" pitchFamily="49" charset="0"/>
              </a:rPr>
              <a:t>NULL</a:t>
            </a:r>
            <a:r>
              <a:rPr lang="en-US" altLang="en-US" dirty="0" smtClean="0">
                <a:solidFill>
                  <a:srgbClr val="A6A6A6"/>
                </a:solidFill>
              </a:rPr>
              <a:t> values in a group function</a:t>
            </a:r>
          </a:p>
          <a:p>
            <a:pPr lvl="1" eaLnBrk="1" hangingPunct="1">
              <a:buClr>
                <a:schemeClr val="accent1"/>
              </a:buClr>
            </a:pPr>
            <a:r>
              <a:rPr lang="en-US" altLang="en-US" dirty="0" smtClean="0"/>
              <a:t>Grouping rows:</a:t>
            </a:r>
          </a:p>
          <a:p>
            <a:pPr lvl="2" eaLnBrk="1" hangingPunct="1">
              <a:buClr>
                <a:schemeClr val="accent1"/>
              </a:buClr>
            </a:pP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a:t>
            </a:r>
          </a:p>
          <a:p>
            <a:pPr lvl="2" eaLnBrk="1" hangingPunct="1">
              <a:buClr>
                <a:schemeClr val="accent1"/>
              </a:buClr>
            </a:pPr>
            <a:r>
              <a:rPr lang="en-US" altLang="en-US" dirty="0" smtClean="0">
                <a:latin typeface="Courier New" pitchFamily="49" charset="0"/>
              </a:rPr>
              <a:t>HAVING</a:t>
            </a:r>
            <a:r>
              <a:rPr lang="en-US" altLang="en-US" dirty="0" smtClean="0"/>
              <a:t> clause</a:t>
            </a:r>
          </a:p>
          <a:p>
            <a:pPr lvl="1" eaLnBrk="1" hangingPunct="1">
              <a:buClr>
                <a:srgbClr val="A6A6A6"/>
              </a:buClr>
            </a:pPr>
            <a:r>
              <a:rPr lang="en-US" altLang="en-US" dirty="0" smtClean="0">
                <a:solidFill>
                  <a:srgbClr val="A6A6A6"/>
                </a:solidFill>
              </a:rPr>
              <a:t>Nesting group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7" descr="C:\salome_official\projects\11gR2\screenshots\les5_13s_a.gif"/>
          <p:cNvPicPr>
            <a:picLocks noChangeAspect="1" noChangeArrowheads="1"/>
          </p:cNvPicPr>
          <p:nvPr/>
        </p:nvPicPr>
        <p:blipFill>
          <a:blip r:embed="rId3" cstate="print"/>
          <a:srcRect/>
          <a:stretch>
            <a:fillRect/>
          </a:stretch>
        </p:blipFill>
        <p:spPr bwMode="auto">
          <a:xfrm>
            <a:off x="2470150" y="1606550"/>
            <a:ext cx="2628900" cy="3200400"/>
          </a:xfrm>
          <a:prstGeom prst="rect">
            <a:avLst/>
          </a:prstGeom>
          <a:noFill/>
          <a:ln w="12700">
            <a:solidFill>
              <a:schemeClr val="tx1"/>
            </a:solidFill>
            <a:miter lim="800000"/>
            <a:headEnd/>
            <a:tailEnd/>
          </a:ln>
        </p:spPr>
      </p:pic>
      <p:sp>
        <p:nvSpPr>
          <p:cNvPr id="30723" name="Freeform 3"/>
          <p:cNvSpPr>
            <a:spLocks/>
          </p:cNvSpPr>
          <p:nvPr/>
        </p:nvSpPr>
        <p:spPr bwMode="gray">
          <a:xfrm>
            <a:off x="5103813" y="1585913"/>
            <a:ext cx="1571625" cy="4138612"/>
          </a:xfrm>
          <a:custGeom>
            <a:avLst/>
            <a:gdLst>
              <a:gd name="T0" fmla="*/ 0 w 1210"/>
              <a:gd name="T1" fmla="*/ 2147483646 h 2607"/>
              <a:gd name="T2" fmla="*/ 0 w 1210"/>
              <a:gd name="T3" fmla="*/ 0 h 2607"/>
              <a:gd name="T4" fmla="*/ 2147483646 w 1210"/>
              <a:gd name="T5" fmla="*/ 2147483646 h 2607"/>
              <a:gd name="T6" fmla="*/ 2147483646 w 1210"/>
              <a:gd name="T7" fmla="*/ 2147483646 h 2607"/>
              <a:gd name="T8" fmla="*/ 0 w 1210"/>
              <a:gd name="T9" fmla="*/ 2147483646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CBF1F9"/>
          </a:solidFill>
          <a:ln w="9525" cap="rnd">
            <a:noFill/>
            <a:round/>
            <a:headEnd type="none" w="sm" len="sm"/>
            <a:tailEnd type="none" w="sm" len="sm"/>
          </a:ln>
        </p:spPr>
        <p:txBody>
          <a:bodyPr/>
          <a:lstStyle/>
          <a:p>
            <a:endParaRPr lang="en-US" dirty="0"/>
          </a:p>
        </p:txBody>
      </p:sp>
      <p:sp>
        <p:nvSpPr>
          <p:cNvPr id="30724" name="Rectangle 4"/>
          <p:cNvSpPr>
            <a:spLocks noGrp="1" noChangeArrowheads="1"/>
          </p:cNvSpPr>
          <p:nvPr>
            <p:ph type="title"/>
          </p:nvPr>
        </p:nvSpPr>
        <p:spPr/>
        <p:txBody>
          <a:bodyPr/>
          <a:lstStyle/>
          <a:p>
            <a:pPr eaLnBrk="1" hangingPunct="1"/>
            <a:r>
              <a:rPr lang="en-US" altLang="en-US" dirty="0" smtClean="0"/>
              <a:t>Creating Groups of Data </a:t>
            </a:r>
          </a:p>
        </p:txBody>
      </p:sp>
      <p:sp>
        <p:nvSpPr>
          <p:cNvPr id="30725" name="Rectangle 5"/>
          <p:cNvSpPr>
            <a:spLocks noChangeArrowheads="1"/>
          </p:cNvSpPr>
          <p:nvPr/>
        </p:nvSpPr>
        <p:spPr bwMode="auto">
          <a:xfrm>
            <a:off x="2306638" y="1196975"/>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30726" name="Text Box 7"/>
          <p:cNvSpPr txBox="1">
            <a:spLocks noChangeArrowheads="1"/>
          </p:cNvSpPr>
          <p:nvPr/>
        </p:nvSpPr>
        <p:spPr bwMode="gray">
          <a:xfrm>
            <a:off x="2417763" y="4651375"/>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0727" name="Rectangle 9"/>
          <p:cNvSpPr>
            <a:spLocks noChangeArrowheads="1"/>
          </p:cNvSpPr>
          <p:nvPr/>
        </p:nvSpPr>
        <p:spPr bwMode="gray">
          <a:xfrm>
            <a:off x="2468562" y="1825625"/>
            <a:ext cx="2636838"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28" name="Rectangle 10"/>
          <p:cNvSpPr>
            <a:spLocks noChangeArrowheads="1"/>
          </p:cNvSpPr>
          <p:nvPr/>
        </p:nvSpPr>
        <p:spPr bwMode="gray">
          <a:xfrm>
            <a:off x="2468562" y="2052638"/>
            <a:ext cx="2636838" cy="41275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29" name="Rectangle 11"/>
          <p:cNvSpPr>
            <a:spLocks noChangeArrowheads="1"/>
          </p:cNvSpPr>
          <p:nvPr/>
        </p:nvSpPr>
        <p:spPr bwMode="gray">
          <a:xfrm>
            <a:off x="2468563" y="2466976"/>
            <a:ext cx="2638425" cy="1173163"/>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30" name="Rectangle 12"/>
          <p:cNvSpPr>
            <a:spLocks noChangeArrowheads="1"/>
          </p:cNvSpPr>
          <p:nvPr/>
        </p:nvSpPr>
        <p:spPr bwMode="gray">
          <a:xfrm>
            <a:off x="2468562" y="3641725"/>
            <a:ext cx="2628900" cy="661988"/>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31" name="Rectangle 13"/>
          <p:cNvSpPr>
            <a:spLocks noChangeArrowheads="1"/>
          </p:cNvSpPr>
          <p:nvPr/>
        </p:nvSpPr>
        <p:spPr bwMode="gray">
          <a:xfrm>
            <a:off x="2468562" y="4306889"/>
            <a:ext cx="2617788" cy="4984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nvGrpSpPr>
          <p:cNvPr id="30732" name="Group 15"/>
          <p:cNvGrpSpPr>
            <a:grpSpLocks/>
          </p:cNvGrpSpPr>
          <p:nvPr/>
        </p:nvGrpSpPr>
        <p:grpSpPr bwMode="auto">
          <a:xfrm>
            <a:off x="5180012" y="1814514"/>
            <a:ext cx="611188" cy="2889251"/>
            <a:chOff x="2518" y="1315"/>
            <a:chExt cx="385" cy="1820"/>
          </a:xfrm>
        </p:grpSpPr>
        <p:sp>
          <p:nvSpPr>
            <p:cNvPr id="30736" name="Rectangle 16"/>
            <p:cNvSpPr>
              <a:spLocks noChangeArrowheads="1"/>
            </p:cNvSpPr>
            <p:nvPr/>
          </p:nvSpPr>
          <p:spPr bwMode="auto">
            <a:xfrm>
              <a:off x="2518" y="1315"/>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4400</a:t>
              </a:r>
            </a:p>
          </p:txBody>
        </p:sp>
        <p:sp>
          <p:nvSpPr>
            <p:cNvPr id="30737" name="Rectangle 17"/>
            <p:cNvSpPr>
              <a:spLocks noChangeArrowheads="1"/>
            </p:cNvSpPr>
            <p:nvPr/>
          </p:nvSpPr>
          <p:spPr bwMode="auto">
            <a:xfrm>
              <a:off x="2518" y="1540"/>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9500</a:t>
              </a:r>
            </a:p>
          </p:txBody>
        </p:sp>
        <p:sp>
          <p:nvSpPr>
            <p:cNvPr id="30738" name="Rectangle 18"/>
            <p:cNvSpPr>
              <a:spLocks noChangeArrowheads="1"/>
            </p:cNvSpPr>
            <p:nvPr/>
          </p:nvSpPr>
          <p:spPr bwMode="auto">
            <a:xfrm>
              <a:off x="2518" y="1995"/>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3500</a:t>
              </a:r>
            </a:p>
          </p:txBody>
        </p:sp>
        <p:sp>
          <p:nvSpPr>
            <p:cNvPr id="30739" name="Rectangle 19"/>
            <p:cNvSpPr>
              <a:spLocks noChangeArrowheads="1"/>
            </p:cNvSpPr>
            <p:nvPr/>
          </p:nvSpPr>
          <p:spPr bwMode="auto">
            <a:xfrm>
              <a:off x="2518" y="2503"/>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6400</a:t>
              </a:r>
            </a:p>
          </p:txBody>
        </p:sp>
        <p:sp>
          <p:nvSpPr>
            <p:cNvPr id="30740" name="Rectangle 20"/>
            <p:cNvSpPr>
              <a:spLocks noChangeArrowheads="1"/>
            </p:cNvSpPr>
            <p:nvPr/>
          </p:nvSpPr>
          <p:spPr bwMode="auto">
            <a:xfrm>
              <a:off x="2518" y="2937"/>
              <a:ext cx="385"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10033</a:t>
              </a:r>
            </a:p>
          </p:txBody>
        </p:sp>
      </p:grpSp>
      <p:sp>
        <p:nvSpPr>
          <p:cNvPr id="30733" name="Rectangle 21"/>
          <p:cNvSpPr>
            <a:spLocks noChangeArrowheads="1"/>
          </p:cNvSpPr>
          <p:nvPr/>
        </p:nvSpPr>
        <p:spPr bwMode="auto">
          <a:xfrm>
            <a:off x="6704012" y="1662114"/>
            <a:ext cx="2590800" cy="915987"/>
          </a:xfrm>
          <a:prstGeom prst="rect">
            <a:avLst/>
          </a:prstGeom>
          <a:noFill/>
          <a:ln w="9525">
            <a:noFill/>
            <a:miter lim="800000"/>
            <a:headEnd/>
            <a:tailEnd/>
          </a:ln>
        </p:spPr>
        <p:txBody>
          <a:bodyPr lIns="92075" tIns="46038" rIns="92075" bIns="46038">
            <a:spAutoFit/>
          </a:bodyPr>
          <a:lstStyle/>
          <a:p>
            <a:r>
              <a:rPr lang="en-US" altLang="en-US" dirty="0"/>
              <a:t>Average salary in the </a:t>
            </a:r>
          </a:p>
          <a:p>
            <a:r>
              <a:rPr lang="en-US" altLang="en-US" dirty="0">
                <a:latin typeface="Courier New" pitchFamily="49" charset="0"/>
              </a:rPr>
              <a:t>EMPLOYEES</a:t>
            </a:r>
            <a:r>
              <a:rPr lang="en-US" altLang="en-US" dirty="0"/>
              <a:t> table for </a:t>
            </a:r>
          </a:p>
          <a:p>
            <a:r>
              <a:rPr lang="en-US" altLang="en-US" dirty="0"/>
              <a:t>each department</a:t>
            </a:r>
          </a:p>
        </p:txBody>
      </p:sp>
      <p:pic>
        <p:nvPicPr>
          <p:cNvPr id="30734" name="Picture 28" descr="C:\salome_official\projects\11gR2\screenshots\les5_13_b.gif"/>
          <p:cNvPicPr>
            <a:picLocks noChangeAspect="1" noChangeArrowheads="1"/>
          </p:cNvPicPr>
          <p:nvPr/>
        </p:nvPicPr>
        <p:blipFill>
          <a:blip r:embed="rId4" cstate="print"/>
          <a:srcRect/>
          <a:stretch>
            <a:fillRect/>
          </a:stretch>
        </p:blipFill>
        <p:spPr bwMode="auto">
          <a:xfrm>
            <a:off x="2473325" y="5024438"/>
            <a:ext cx="2628900" cy="685800"/>
          </a:xfrm>
          <a:prstGeom prst="rect">
            <a:avLst/>
          </a:prstGeom>
          <a:noFill/>
          <a:ln w="12700">
            <a:solidFill>
              <a:schemeClr val="tx1"/>
            </a:solidFill>
            <a:miter lim="800000"/>
            <a:headEnd/>
            <a:tailEnd/>
          </a:ln>
        </p:spPr>
      </p:pic>
      <p:pic>
        <p:nvPicPr>
          <p:cNvPr id="30735" name="Picture 30" descr="C:\salome_official\projects\11gR2\screenshots\les5_13_c.gif"/>
          <p:cNvPicPr>
            <a:picLocks noChangeAspect="1" noChangeArrowheads="1"/>
          </p:cNvPicPr>
          <p:nvPr/>
        </p:nvPicPr>
        <p:blipFill>
          <a:blip r:embed="rId5" cstate="print"/>
          <a:srcRect/>
          <a:stretch>
            <a:fillRect/>
          </a:stretch>
        </p:blipFill>
        <p:spPr bwMode="auto">
          <a:xfrm>
            <a:off x="6483351" y="2616201"/>
            <a:ext cx="3417887" cy="2068513"/>
          </a:xfrm>
          <a:prstGeom prst="rect">
            <a:avLst/>
          </a:prstGeom>
          <a:noFill/>
          <a:ln w="12700">
            <a:solidFill>
              <a:schemeClr val="tx1"/>
            </a:solidFill>
            <a:miter lim="800000"/>
            <a:headEnd/>
            <a:tailEnd/>
          </a:ln>
        </p:spPr>
      </p:pic>
      <p:sp>
        <p:nvSpPr>
          <p:cNvPr id="23" name="Rectangle 13"/>
          <p:cNvSpPr>
            <a:spLocks noChangeArrowheads="1"/>
          </p:cNvSpPr>
          <p:nvPr/>
        </p:nvSpPr>
        <p:spPr bwMode="gray">
          <a:xfrm>
            <a:off x="2478508" y="5003323"/>
            <a:ext cx="2617788" cy="4984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2773" name="Title 1"/>
          <p:cNvSpPr>
            <a:spLocks noGrp="1"/>
          </p:cNvSpPr>
          <p:nvPr>
            <p:ph type="title"/>
          </p:nvPr>
        </p:nvSpPr>
        <p:spPr/>
        <p:txBody>
          <a:bodyPr/>
          <a:lstStyle/>
          <a:p>
            <a:pPr eaLnBrk="1" hangingPunct="1"/>
            <a:r>
              <a:rPr lang="en-US" altLang="en-US" dirty="0" smtClean="0"/>
              <a:t>Creating Groups of Data: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Syntax</a:t>
            </a:r>
          </a:p>
        </p:txBody>
      </p:sp>
      <p:sp>
        <p:nvSpPr>
          <p:cNvPr id="32774" name="Content Placeholder 2"/>
          <p:cNvSpPr>
            <a:spLocks noGrp="1"/>
          </p:cNvSpPr>
          <p:nvPr>
            <p:ph idx="1"/>
          </p:nvPr>
        </p:nvSpPr>
        <p:spPr>
          <a:xfrm>
            <a:off x="622138" y="1242485"/>
            <a:ext cx="10944549" cy="357356"/>
          </a:xfrm>
        </p:spPr>
        <p:txBody>
          <a:bodyPr/>
          <a:lstStyle/>
          <a:p>
            <a:pPr eaLnBrk="1" hangingPunct="1"/>
            <a:r>
              <a:rPr lang="en-US" altLang="en-US" dirty="0" smtClean="0">
                <a:latin typeface="Arial" charset="0"/>
              </a:rPr>
              <a:t>You can divide the rows in a table into smaller groups by using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p:txBody>
      </p:sp>
      <p:grpSp>
        <p:nvGrpSpPr>
          <p:cNvPr id="2" name="Group 1"/>
          <p:cNvGrpSpPr/>
          <p:nvPr/>
        </p:nvGrpSpPr>
        <p:grpSpPr>
          <a:xfrm>
            <a:off x="2428730" y="2198511"/>
            <a:ext cx="7331364" cy="1591628"/>
            <a:chOff x="2428730" y="2198511"/>
            <a:chExt cx="7331364" cy="1591628"/>
          </a:xfrm>
        </p:grpSpPr>
        <p:sp>
          <p:nvSpPr>
            <p:cNvPr id="6" name="Content Placeholder 2"/>
            <p:cNvSpPr txBox="1">
              <a:spLocks/>
            </p:cNvSpPr>
            <p:nvPr/>
          </p:nvSpPr>
          <p:spPr bwMode="gray">
            <a:xfrm>
              <a:off x="2428730" y="2198511"/>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32775" name="Rectangle 5"/>
            <p:cNvSpPr>
              <a:spLocks noChangeArrowheads="1"/>
            </p:cNvSpPr>
            <p:nvPr/>
          </p:nvSpPr>
          <p:spPr bwMode="gray">
            <a:xfrm>
              <a:off x="2555521" y="3168651"/>
              <a:ext cx="4159250"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
        <p:nvSpPr>
          <p:cNvPr id="8" name="Round Diagonal Corner Rectangle 7"/>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892935" y="4269676"/>
            <a:ext cx="1686276" cy="1746861"/>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flipH="1">
            <a:off x="9408029" y="4779770"/>
            <a:ext cx="759340" cy="65358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9"/>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a:t>
            </a:r>
          </a:p>
        </p:txBody>
      </p:sp>
      <p:sp>
        <p:nvSpPr>
          <p:cNvPr id="34822" name="Rectangle 10"/>
          <p:cNvSpPr>
            <a:spLocks noGrp="1" noChangeArrowheads="1"/>
          </p:cNvSpPr>
          <p:nvPr>
            <p:ph idx="1"/>
          </p:nvPr>
        </p:nvSpPr>
        <p:spPr/>
        <p:txBody>
          <a:bodyPr/>
          <a:lstStyle/>
          <a:p>
            <a:pPr indent="0"/>
            <a:r>
              <a:rPr lang="en-US" altLang="en-US" dirty="0" smtClean="0">
                <a:latin typeface="Arial" charset="0"/>
              </a:rPr>
              <a:t>All the columns in the </a:t>
            </a:r>
            <a:r>
              <a:rPr lang="en-US" altLang="en-US" dirty="0" smtClean="0">
                <a:latin typeface="Courier New" pitchFamily="49" charset="0"/>
              </a:rPr>
              <a:t>SELECT</a:t>
            </a:r>
            <a:r>
              <a:rPr lang="en-US" altLang="en-US" dirty="0" smtClean="0">
                <a:latin typeface="Arial" charset="0"/>
              </a:rPr>
              <a:t> list that are not in group functions must be in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p:txBody>
      </p:sp>
      <p:grpSp>
        <p:nvGrpSpPr>
          <p:cNvPr id="2" name="Group 1"/>
          <p:cNvGrpSpPr/>
          <p:nvPr/>
        </p:nvGrpSpPr>
        <p:grpSpPr>
          <a:xfrm>
            <a:off x="2425280" y="2286001"/>
            <a:ext cx="7338264" cy="994767"/>
            <a:chOff x="2421830" y="2286001"/>
            <a:chExt cx="7338264" cy="994767"/>
          </a:xfrm>
        </p:grpSpPr>
        <p:sp>
          <p:nvSpPr>
            <p:cNvPr id="8" name="Content Placeholder 2"/>
            <p:cNvSpPr txBox="1">
              <a:spLocks/>
            </p:cNvSpPr>
            <p:nvPr/>
          </p:nvSpPr>
          <p:spPr bwMode="gray">
            <a:xfrm>
              <a:off x="2428730" y="2286001"/>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4823" name="Rectangle 7"/>
            <p:cNvSpPr>
              <a:spLocks noChangeArrowheads="1"/>
            </p:cNvSpPr>
            <p:nvPr/>
          </p:nvSpPr>
          <p:spPr bwMode="gray">
            <a:xfrm>
              <a:off x="2421830" y="2976564"/>
              <a:ext cx="3476783" cy="287337"/>
            </a:xfrm>
            <a:prstGeom prst="rect">
              <a:avLst/>
            </a:prstGeom>
            <a:noFill/>
            <a:ln w="28575">
              <a:solidFill>
                <a:srgbClr val="FF0000"/>
              </a:solidFill>
              <a:miter lim="800000"/>
              <a:headEnd/>
              <a:tailEnd/>
            </a:ln>
          </p:spPr>
          <p:txBody>
            <a:bodyPr wrap="none" anchor="ctr"/>
            <a:lstStyle/>
            <a:p>
              <a:pPr defTabSz="228600"/>
              <a:endParaRPr lang="en-US" altLang="en-US" dirty="0"/>
            </a:p>
          </p:txBody>
        </p:sp>
        <p:sp>
          <p:nvSpPr>
            <p:cNvPr id="34824" name="Rectangle 8"/>
            <p:cNvSpPr>
              <a:spLocks noChangeArrowheads="1"/>
            </p:cNvSpPr>
            <p:nvPr/>
          </p:nvSpPr>
          <p:spPr bwMode="gray">
            <a:xfrm>
              <a:off x="3722688" y="2411414"/>
              <a:ext cx="1978025"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34825" name="Picture 8"/>
          <p:cNvPicPr>
            <a:picLocks noChangeAspect="1" noChangeArrowheads="1"/>
          </p:cNvPicPr>
          <p:nvPr/>
        </p:nvPicPr>
        <p:blipFill>
          <a:blip r:embed="rId3" cstate="print"/>
          <a:srcRect/>
          <a:stretch>
            <a:fillRect/>
          </a:stretch>
        </p:blipFill>
        <p:spPr bwMode="auto">
          <a:xfrm>
            <a:off x="3956050" y="3657600"/>
            <a:ext cx="4276725" cy="1743075"/>
          </a:xfrm>
          <a:prstGeom prst="rect">
            <a:avLst/>
          </a:prstGeom>
          <a:noFill/>
          <a:ln w="12700">
            <a:solidFill>
              <a:schemeClr val="tx1"/>
            </a:solidFill>
            <a:miter lim="800000"/>
            <a:headEnd type="none" w="sm" len="sm"/>
            <a:tailEnd type="none" w="sm" len="sm"/>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a:t>
            </a:r>
          </a:p>
        </p:txBody>
      </p:sp>
      <p:sp>
        <p:nvSpPr>
          <p:cNvPr id="36870" name="Rectangle 9"/>
          <p:cNvSpPr>
            <a:spLocks noGrp="1" noChangeArrowheads="1"/>
          </p:cNvSpPr>
          <p:nvPr>
            <p:ph idx="1"/>
          </p:nvPr>
        </p:nvSpPr>
        <p:spPr/>
        <p:txBody>
          <a:bodyPr/>
          <a:lstStyle/>
          <a:p>
            <a:pPr indent="0"/>
            <a:r>
              <a:rPr lang="en-US" altLang="en-US" dirty="0" smtClean="0">
                <a:latin typeface="Arial" charset="0"/>
              </a:rPr>
              <a:t>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does not have to be in the </a:t>
            </a:r>
            <a:r>
              <a:rPr lang="en-US" altLang="en-US" dirty="0" smtClean="0">
                <a:latin typeface="Courier New" pitchFamily="49" charset="0"/>
              </a:rPr>
              <a:t>SELECT</a:t>
            </a:r>
            <a:r>
              <a:rPr lang="en-US" altLang="en-US" dirty="0" smtClean="0">
                <a:latin typeface="Arial" charset="0"/>
              </a:rPr>
              <a:t> list.</a:t>
            </a:r>
          </a:p>
        </p:txBody>
      </p:sp>
      <p:grpSp>
        <p:nvGrpSpPr>
          <p:cNvPr id="2" name="Group 1"/>
          <p:cNvGrpSpPr/>
          <p:nvPr/>
        </p:nvGrpSpPr>
        <p:grpSpPr>
          <a:xfrm>
            <a:off x="2428730" y="2072392"/>
            <a:ext cx="7331364" cy="3261608"/>
            <a:chOff x="2428730" y="2077156"/>
            <a:chExt cx="7331364" cy="3261608"/>
          </a:xfrm>
        </p:grpSpPr>
        <p:sp>
          <p:nvSpPr>
            <p:cNvPr id="8" name="Content Placeholder 2"/>
            <p:cNvSpPr txBox="1">
              <a:spLocks/>
            </p:cNvSpPr>
            <p:nvPr/>
          </p:nvSpPr>
          <p:spPr bwMode="gray">
            <a:xfrm>
              <a:off x="2428730" y="2077156"/>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6871" name="Rectangle 7"/>
            <p:cNvSpPr>
              <a:spLocks noChangeArrowheads="1"/>
            </p:cNvSpPr>
            <p:nvPr/>
          </p:nvSpPr>
          <p:spPr bwMode="gray">
            <a:xfrm>
              <a:off x="2514600" y="2732089"/>
              <a:ext cx="3065462"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6872" name="Picture 8"/>
            <p:cNvPicPr>
              <a:picLocks noChangeAspect="1" noChangeArrowheads="1"/>
            </p:cNvPicPr>
            <p:nvPr/>
          </p:nvPicPr>
          <p:blipFill>
            <a:blip r:embed="rId3" cstate="print"/>
            <a:srcRect/>
            <a:stretch>
              <a:fillRect/>
            </a:stretch>
          </p:blipFill>
          <p:spPr bwMode="auto">
            <a:xfrm>
              <a:off x="2436813" y="3429001"/>
              <a:ext cx="3446463" cy="1909763"/>
            </a:xfrm>
            <a:prstGeom prst="rect">
              <a:avLst/>
            </a:prstGeom>
            <a:noFill/>
            <a:ln w="12700">
              <a:solidFill>
                <a:schemeClr val="tx1"/>
              </a:solid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Grouping by More Than One Column</a:t>
            </a:r>
          </a:p>
        </p:txBody>
      </p:sp>
      <p:grpSp>
        <p:nvGrpSpPr>
          <p:cNvPr id="2" name="Group 1"/>
          <p:cNvGrpSpPr/>
          <p:nvPr/>
        </p:nvGrpSpPr>
        <p:grpSpPr>
          <a:xfrm>
            <a:off x="2090737" y="1104900"/>
            <a:ext cx="8007351" cy="4648200"/>
            <a:chOff x="2149475" y="1252538"/>
            <a:chExt cx="8007351" cy="4648200"/>
          </a:xfrm>
        </p:grpSpPr>
        <p:sp>
          <p:nvSpPr>
            <p:cNvPr id="38915" name="Rectangle 3"/>
            <p:cNvSpPr>
              <a:spLocks noChangeArrowheads="1"/>
            </p:cNvSpPr>
            <p:nvPr/>
          </p:nvSpPr>
          <p:spPr bwMode="auto">
            <a:xfrm>
              <a:off x="2284413" y="1252538"/>
              <a:ext cx="1412875" cy="366712"/>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38916" name="Freeform 4"/>
            <p:cNvSpPr>
              <a:spLocks/>
            </p:cNvSpPr>
            <p:nvPr/>
          </p:nvSpPr>
          <p:spPr bwMode="gray">
            <a:xfrm>
              <a:off x="5789612" y="1709738"/>
              <a:ext cx="533400" cy="4191000"/>
            </a:xfrm>
            <a:custGeom>
              <a:avLst/>
              <a:gdLst>
                <a:gd name="T0" fmla="*/ 0 w 1090"/>
                <a:gd name="T1" fmla="*/ 2147483646 h 2752"/>
                <a:gd name="T2" fmla="*/ 0 w 1090"/>
                <a:gd name="T3" fmla="*/ 0 h 2752"/>
                <a:gd name="T4" fmla="*/ 2147483646 w 1090"/>
                <a:gd name="T5" fmla="*/ 2147483646 h 2752"/>
                <a:gd name="T6" fmla="*/ 2147483646 w 1090"/>
                <a:gd name="T7" fmla="*/ 2147483646 h 2752"/>
                <a:gd name="T8" fmla="*/ 0 w 1090"/>
                <a:gd name="T9" fmla="*/ 2147483646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CBF1F9"/>
            </a:solidFill>
            <a:ln w="9525" cap="rnd">
              <a:noFill/>
              <a:round/>
              <a:headEnd type="none" w="sm" len="sm"/>
              <a:tailEnd type="none" w="sm" len="sm"/>
            </a:ln>
          </p:spPr>
          <p:txBody>
            <a:bodyPr/>
            <a:lstStyle/>
            <a:p>
              <a:endParaRPr lang="en-US" dirty="0"/>
            </a:p>
          </p:txBody>
        </p:sp>
        <p:sp>
          <p:nvSpPr>
            <p:cNvPr id="38917" name="Rectangle 5"/>
            <p:cNvSpPr>
              <a:spLocks noChangeArrowheads="1"/>
            </p:cNvSpPr>
            <p:nvPr/>
          </p:nvSpPr>
          <p:spPr bwMode="auto">
            <a:xfrm>
              <a:off x="6323012" y="1252538"/>
              <a:ext cx="3581400" cy="825500"/>
            </a:xfrm>
            <a:prstGeom prst="rect">
              <a:avLst/>
            </a:prstGeom>
            <a:noFill/>
            <a:ln w="9525">
              <a:noFill/>
              <a:miter lim="800000"/>
              <a:headEnd/>
              <a:tailEnd/>
            </a:ln>
          </p:spPr>
          <p:txBody>
            <a:bodyPr lIns="92075" tIns="46038" rIns="92075" bIns="46038">
              <a:spAutoFit/>
            </a:bodyPr>
            <a:lstStyle/>
            <a:p>
              <a:r>
                <a:rPr lang="en-US" altLang="en-US" sz="1600" dirty="0"/>
                <a:t>Add the salaries in the </a:t>
              </a:r>
              <a:r>
                <a:rPr lang="en-US" altLang="en-US" sz="1600" dirty="0">
                  <a:latin typeface="Courier New" pitchFamily="49" charset="0"/>
                </a:rPr>
                <a:t>EMPLOYEES</a:t>
              </a:r>
              <a:endParaRPr lang="en-US" altLang="en-US" sz="1600" dirty="0"/>
            </a:p>
            <a:p>
              <a:r>
                <a:rPr lang="en-US" altLang="en-US" sz="1600" dirty="0"/>
                <a:t>table for each job, grouped by</a:t>
              </a:r>
              <a:br>
                <a:rPr lang="en-US" altLang="en-US" sz="1600" dirty="0"/>
              </a:br>
              <a:r>
                <a:rPr lang="en-US" altLang="en-US" sz="1600" dirty="0"/>
                <a:t>department.</a:t>
              </a:r>
            </a:p>
          </p:txBody>
        </p:sp>
        <p:sp>
          <p:nvSpPr>
            <p:cNvPr id="38918" name="Text Box 12"/>
            <p:cNvSpPr txBox="1">
              <a:spLocks noChangeArrowheads="1"/>
            </p:cNvSpPr>
            <p:nvPr/>
          </p:nvSpPr>
          <p:spPr bwMode="auto">
            <a:xfrm>
              <a:off x="2149475" y="4986338"/>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8919" name="Picture 22" descr="C:\salome_official\projects\11gR2\screenshots\les5_17s_a.gif"/>
            <p:cNvPicPr>
              <a:picLocks noChangeAspect="1" noChangeArrowheads="1"/>
            </p:cNvPicPr>
            <p:nvPr/>
          </p:nvPicPr>
          <p:blipFill>
            <a:blip r:embed="rId3" cstate="print"/>
            <a:srcRect/>
            <a:stretch>
              <a:fillRect/>
            </a:stretch>
          </p:blipFill>
          <p:spPr bwMode="auto">
            <a:xfrm>
              <a:off x="2216151" y="1700213"/>
              <a:ext cx="3578225" cy="3429000"/>
            </a:xfrm>
            <a:prstGeom prst="rect">
              <a:avLst/>
            </a:prstGeom>
            <a:noFill/>
            <a:ln w="12700">
              <a:solidFill>
                <a:schemeClr val="tx1"/>
              </a:solidFill>
              <a:miter lim="800000"/>
              <a:headEnd/>
              <a:tailEnd/>
            </a:ln>
          </p:spPr>
        </p:pic>
        <p:pic>
          <p:nvPicPr>
            <p:cNvPr id="38920" name="Picture 23" descr="C:\salome_official\projects\11gR2\screenshots\les5_17s_b.gif"/>
            <p:cNvPicPr>
              <a:picLocks noChangeAspect="1" noChangeArrowheads="1"/>
            </p:cNvPicPr>
            <p:nvPr/>
          </p:nvPicPr>
          <p:blipFill>
            <a:blip r:embed="rId4" cstate="print"/>
            <a:srcRect/>
            <a:stretch>
              <a:fillRect/>
            </a:stretch>
          </p:blipFill>
          <p:spPr bwMode="auto">
            <a:xfrm>
              <a:off x="2205038" y="5408613"/>
              <a:ext cx="3578225" cy="457200"/>
            </a:xfrm>
            <a:prstGeom prst="rect">
              <a:avLst/>
            </a:prstGeom>
            <a:noFill/>
            <a:ln w="12700">
              <a:solidFill>
                <a:schemeClr val="tx1"/>
              </a:solidFill>
              <a:miter lim="800000"/>
              <a:headEnd/>
              <a:tailEnd/>
            </a:ln>
          </p:spPr>
        </p:pic>
        <p:pic>
          <p:nvPicPr>
            <p:cNvPr id="38921" name="Picture 10"/>
            <p:cNvPicPr>
              <a:picLocks noChangeAspect="1" noChangeArrowheads="1"/>
            </p:cNvPicPr>
            <p:nvPr/>
          </p:nvPicPr>
          <p:blipFill>
            <a:blip r:embed="rId5" cstate="print"/>
            <a:srcRect/>
            <a:stretch>
              <a:fillRect/>
            </a:stretch>
          </p:blipFill>
          <p:spPr bwMode="auto">
            <a:xfrm>
              <a:off x="6323013" y="2166938"/>
              <a:ext cx="3833813" cy="3333750"/>
            </a:xfrm>
            <a:prstGeom prst="rect">
              <a:avLst/>
            </a:prstGeom>
            <a:noFill/>
            <a:ln w="28575">
              <a:no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Round Diagonal Corner Rectangle 8"/>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965"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on Multiple Columns</a:t>
            </a:r>
          </a:p>
        </p:txBody>
      </p:sp>
      <p:grpSp>
        <p:nvGrpSpPr>
          <p:cNvPr id="2" name="Group 1"/>
          <p:cNvGrpSpPr/>
          <p:nvPr/>
        </p:nvGrpSpPr>
        <p:grpSpPr>
          <a:xfrm>
            <a:off x="2428730" y="1314450"/>
            <a:ext cx="7331364" cy="4229100"/>
            <a:chOff x="2428730" y="1447800"/>
            <a:chExt cx="7331364" cy="4229100"/>
          </a:xfrm>
        </p:grpSpPr>
        <p:sp>
          <p:nvSpPr>
            <p:cNvPr id="6" name="Content Placeholder 2"/>
            <p:cNvSpPr txBox="1">
              <a:spLocks/>
            </p:cNvSpPr>
            <p:nvPr/>
          </p:nvSpPr>
          <p:spPr bwMode="gray">
            <a:xfrm>
              <a:off x="2428730" y="1447800"/>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&gt; 40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job_id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a:t>
              </a:r>
            </a:p>
          </p:txBody>
        </p:sp>
        <p:sp>
          <p:nvSpPr>
            <p:cNvPr id="40966" name="Rectangle 4"/>
            <p:cNvSpPr>
              <a:spLocks noChangeArrowheads="1"/>
            </p:cNvSpPr>
            <p:nvPr/>
          </p:nvSpPr>
          <p:spPr bwMode="gray">
            <a:xfrm>
              <a:off x="2546350" y="2441575"/>
              <a:ext cx="4195762" cy="2809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40967" name="Picture 6"/>
            <p:cNvPicPr>
              <a:picLocks noChangeAspect="1" noChangeArrowheads="1"/>
            </p:cNvPicPr>
            <p:nvPr/>
          </p:nvPicPr>
          <p:blipFill>
            <a:blip r:embed="rId3" cstate="print"/>
            <a:srcRect/>
            <a:stretch>
              <a:fillRect/>
            </a:stretch>
          </p:blipFill>
          <p:spPr bwMode="auto">
            <a:xfrm>
              <a:off x="2436812" y="3352800"/>
              <a:ext cx="3962400" cy="2324100"/>
            </a:xfrm>
            <a:prstGeom prst="rect">
              <a:avLst/>
            </a:prstGeom>
            <a:noFill/>
            <a:ln w="12700">
              <a:solidFill>
                <a:schemeClr val="tx1"/>
              </a:solidFill>
              <a:miter lim="800000"/>
              <a:headEnd type="none" w="sm" len="sm"/>
              <a:tailEnd type="none" w="sm" len="sm"/>
            </a:ln>
          </p:spPr>
        </p:pic>
      </p:gr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56528" y="4572000"/>
            <a:ext cx="1614325" cy="1064767"/>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599912"/>
            <a:ext cx="4491611" cy="584775"/>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sz="1600" dirty="0"/>
              <a:t>Lesson 6: Reporting Aggregated Data Using Group Functions</a:t>
            </a:r>
            <a:endParaRPr lang="en-US" sz="1600" dirty="0">
              <a:latin typeface="Courier New" pitchFamily="49" charset="0"/>
              <a:cs typeface="Courier New" pitchFamily="49" charset="0"/>
            </a:endParaRPr>
          </a:p>
        </p:txBody>
      </p:sp>
      <p:sp>
        <p:nvSpPr>
          <p:cNvPr id="27" name="TextBox 26"/>
          <p:cNvSpPr txBox="1"/>
          <p:nvPr/>
        </p:nvSpPr>
        <p:spPr>
          <a:xfrm>
            <a:off x="4819904" y="2624793"/>
            <a:ext cx="4083283" cy="58477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600" dirty="0">
                <a:solidFill>
                  <a:schemeClr val="tx1"/>
                </a:solidFill>
              </a:rPr>
              <a:t>Lesson 7: Displaying Data from Multiple Tables Using Joins</a:t>
            </a:r>
          </a:p>
        </p:txBody>
      </p:sp>
      <p:sp>
        <p:nvSpPr>
          <p:cNvPr id="28" name="TextBox 27"/>
          <p:cNvSpPr txBox="1"/>
          <p:nvPr/>
        </p:nvSpPr>
        <p:spPr>
          <a:xfrm>
            <a:off x="4790844" y="3649673"/>
            <a:ext cx="4083283" cy="58477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600" dirty="0">
                <a:solidFill>
                  <a:schemeClr val="tx1"/>
                </a:solidFill>
              </a:rPr>
              <a:t>Lesson 8: Using Subqueries to Solve Queries</a:t>
            </a:r>
          </a:p>
        </p:txBody>
      </p:sp>
      <p:sp>
        <p:nvSpPr>
          <p:cNvPr id="29" name="TextBox 28"/>
          <p:cNvSpPr txBox="1"/>
          <p:nvPr/>
        </p:nvSpPr>
        <p:spPr>
          <a:xfrm>
            <a:off x="4790844" y="4797664"/>
            <a:ext cx="4083283" cy="338554"/>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sz="1600" dirty="0">
                <a:solidFill>
                  <a:schemeClr val="tx1"/>
                </a:solidFill>
              </a:rPr>
              <a:t>Lesson 9: Using Set Operators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1589183"/>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operators</a:t>
            </a:r>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p>
            <a:pPr eaLnBrk="1" hangingPunct="1"/>
            <a:r>
              <a:rPr lang="en-US" altLang="en-US" dirty="0" smtClean="0"/>
              <a:t>Illegal Queries Using Group Functions</a:t>
            </a:r>
          </a:p>
        </p:txBody>
      </p:sp>
      <p:sp>
        <p:nvSpPr>
          <p:cNvPr id="43011" name="Rectangle 8"/>
          <p:cNvSpPr>
            <a:spLocks noGrp="1" noChangeArrowheads="1"/>
          </p:cNvSpPr>
          <p:nvPr>
            <p:ph idx="1"/>
          </p:nvPr>
        </p:nvSpPr>
        <p:spPr>
          <a:xfrm>
            <a:off x="622138" y="1242485"/>
            <a:ext cx="10944549" cy="680521"/>
          </a:xfrm>
        </p:spPr>
        <p:txBody>
          <a:bodyPr/>
          <a:lstStyle/>
          <a:p>
            <a:pPr eaLnBrk="1" hangingPunct="1"/>
            <a:r>
              <a:rPr lang="en-US" altLang="en-US" dirty="0" smtClean="0">
                <a:latin typeface="Arial" charset="0"/>
              </a:rPr>
              <a:t>Any column or expression in the </a:t>
            </a:r>
            <a:r>
              <a:rPr lang="en-US" altLang="en-US" dirty="0" smtClean="0">
                <a:latin typeface="Courier New" pitchFamily="49" charset="0"/>
                <a:cs typeface="Courier New" pitchFamily="49" charset="0"/>
              </a:rPr>
              <a:t>SELECT</a:t>
            </a:r>
            <a:r>
              <a:rPr lang="en-US" altLang="en-US" dirty="0" smtClean="0">
                <a:latin typeface="Arial" charset="0"/>
              </a:rPr>
              <a:t> list that is not an aggregate function must be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p:txBody>
      </p:sp>
      <p:grpSp>
        <p:nvGrpSpPr>
          <p:cNvPr id="2" name="Group 1"/>
          <p:cNvGrpSpPr/>
          <p:nvPr/>
        </p:nvGrpSpPr>
        <p:grpSpPr>
          <a:xfrm>
            <a:off x="1928371" y="2173288"/>
            <a:ext cx="8332082" cy="3846512"/>
            <a:chOff x="1987197" y="2209801"/>
            <a:chExt cx="8332082" cy="3846512"/>
          </a:xfrm>
        </p:grpSpPr>
        <p:sp>
          <p:nvSpPr>
            <p:cNvPr id="43012" name="Line 13"/>
            <p:cNvSpPr>
              <a:spLocks noChangeShapeType="1"/>
            </p:cNvSpPr>
            <p:nvPr/>
          </p:nvSpPr>
          <p:spPr bwMode="gray">
            <a:xfrm>
              <a:off x="2143125" y="5013088"/>
              <a:ext cx="0" cy="387116"/>
            </a:xfrm>
            <a:prstGeom prst="line">
              <a:avLst/>
            </a:prstGeom>
            <a:noFill/>
            <a:ln w="28575">
              <a:solidFill>
                <a:schemeClr val="accent1"/>
              </a:solidFill>
              <a:round/>
              <a:headEnd type="none" w="lg" len="lg"/>
              <a:tailEnd type="none" w="lg" len="lg"/>
            </a:ln>
          </p:spPr>
          <p:txBody>
            <a:bodyPr/>
            <a:lstStyle/>
            <a:p>
              <a:endParaRPr lang="en-US" dirty="0"/>
            </a:p>
          </p:txBody>
        </p:sp>
        <p:sp>
          <p:nvSpPr>
            <p:cNvPr id="43013" name="Line 17"/>
            <p:cNvSpPr>
              <a:spLocks noChangeShapeType="1"/>
            </p:cNvSpPr>
            <p:nvPr/>
          </p:nvSpPr>
          <p:spPr bwMode="gray">
            <a:xfrm>
              <a:off x="2143125" y="3224036"/>
              <a:ext cx="303212" cy="0"/>
            </a:xfrm>
            <a:prstGeom prst="line">
              <a:avLst/>
            </a:prstGeom>
            <a:noFill/>
            <a:ln w="28575">
              <a:solidFill>
                <a:schemeClr val="accent1"/>
              </a:solidFill>
              <a:round/>
              <a:headEnd/>
              <a:tailEnd type="triangle" w="lg" len="lg"/>
            </a:ln>
          </p:spPr>
          <p:txBody>
            <a:bodyPr/>
            <a:lstStyle/>
            <a:p>
              <a:endParaRPr lang="en-US" dirty="0"/>
            </a:p>
          </p:txBody>
        </p:sp>
        <p:sp>
          <p:nvSpPr>
            <p:cNvPr id="43014" name="Line 18"/>
            <p:cNvSpPr>
              <a:spLocks noChangeShapeType="1"/>
            </p:cNvSpPr>
            <p:nvPr/>
          </p:nvSpPr>
          <p:spPr bwMode="gray">
            <a:xfrm>
              <a:off x="2144712" y="2919236"/>
              <a:ext cx="0" cy="304800"/>
            </a:xfrm>
            <a:prstGeom prst="line">
              <a:avLst/>
            </a:prstGeom>
            <a:noFill/>
            <a:ln w="28575">
              <a:solidFill>
                <a:schemeClr val="accent1"/>
              </a:solidFill>
              <a:round/>
              <a:headEnd type="none" w="lg" len="lg"/>
              <a:tailEnd type="none" w="lg" len="lg"/>
            </a:ln>
          </p:spPr>
          <p:txBody>
            <a:bodyPr/>
            <a:lstStyle/>
            <a:p>
              <a:endParaRPr lang="en-US" dirty="0"/>
            </a:p>
          </p:txBody>
        </p:sp>
        <p:sp>
          <p:nvSpPr>
            <p:cNvPr id="43015" name="Text Box 19"/>
            <p:cNvSpPr txBox="1">
              <a:spLocks noChangeArrowheads="1"/>
            </p:cNvSpPr>
            <p:nvPr/>
          </p:nvSpPr>
          <p:spPr bwMode="gray">
            <a:xfrm>
              <a:off x="5823479" y="3005139"/>
              <a:ext cx="4343400" cy="915987"/>
            </a:xfrm>
            <a:prstGeom prst="rect">
              <a:avLst/>
            </a:prstGeom>
            <a:noFill/>
            <a:ln w="28575">
              <a:noFill/>
              <a:miter lim="800000"/>
              <a:headEnd type="none" w="sm" len="sm"/>
              <a:tailEnd type="none" w="sm" len="sm"/>
            </a:ln>
          </p:spPr>
          <p:txBody>
            <a:bodyPr>
              <a:spAutoFit/>
            </a:bodyPr>
            <a:lstStyle/>
            <a:p>
              <a:pPr defTabSz="228600"/>
              <a:r>
                <a:rPr lang="en-US" altLang="en-US" dirty="0">
                  <a:solidFill>
                    <a:schemeClr val="accent1"/>
                  </a:solidFill>
                </a:rPr>
                <a:t>A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clause must be added to count the last names for each</a:t>
              </a:r>
              <a:r>
                <a:rPr lang="en-US" altLang="en-US" dirty="0">
                  <a:solidFill>
                    <a:schemeClr val="accent1"/>
                  </a:solidFill>
                  <a:latin typeface="Courier New" pitchFamily="49" charset="0"/>
                </a:rPr>
                <a:t> department_id</a:t>
              </a:r>
              <a:r>
                <a:rPr lang="en-US" altLang="en-US" dirty="0">
                  <a:solidFill>
                    <a:schemeClr val="accent1"/>
                  </a:solidFill>
                </a:rPr>
                <a:t>.</a:t>
              </a:r>
            </a:p>
          </p:txBody>
        </p:sp>
        <p:sp>
          <p:nvSpPr>
            <p:cNvPr id="43016" name="Text Box 20"/>
            <p:cNvSpPr txBox="1">
              <a:spLocks noChangeArrowheads="1"/>
            </p:cNvSpPr>
            <p:nvPr/>
          </p:nvSpPr>
          <p:spPr bwMode="gray">
            <a:xfrm>
              <a:off x="5823479" y="5140325"/>
              <a:ext cx="4495800" cy="915988"/>
            </a:xfrm>
            <a:prstGeom prst="rect">
              <a:avLst/>
            </a:prstGeom>
            <a:noFill/>
            <a:ln w="28575">
              <a:noFill/>
              <a:miter lim="800000"/>
              <a:headEnd type="none" w="sm" len="sm"/>
              <a:tailEnd type="none" w="sm" len="sm"/>
            </a:ln>
          </p:spPr>
          <p:txBody>
            <a:bodyPr>
              <a:spAutoFit/>
            </a:bodyPr>
            <a:lstStyle/>
            <a:p>
              <a:pPr defTabSz="228600"/>
              <a:r>
                <a:rPr lang="en-US" altLang="en-US" dirty="0">
                  <a:solidFill>
                    <a:schemeClr val="accent1"/>
                  </a:solidFill>
                </a:rPr>
                <a:t>Either add </a:t>
              </a:r>
              <a:r>
                <a:rPr lang="en-US" altLang="en-US" dirty="0">
                  <a:solidFill>
                    <a:schemeClr val="accent1"/>
                  </a:solidFill>
                  <a:latin typeface="Courier New" pitchFamily="49" charset="0"/>
                </a:rPr>
                <a:t>job_id</a:t>
              </a:r>
              <a:r>
                <a:rPr lang="en-US" altLang="en-US" dirty="0">
                  <a:solidFill>
                    <a:schemeClr val="accent1"/>
                  </a:solidFill>
                </a:rPr>
                <a:t> in the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a:t>
              </a:r>
              <a:r>
                <a:rPr lang="en-US" altLang="en-US" dirty="0" smtClean="0">
                  <a:solidFill>
                    <a:schemeClr val="accent1"/>
                  </a:solidFill>
                </a:rPr>
                <a:t>clause or </a:t>
              </a:r>
              <a:r>
                <a:rPr lang="en-US" altLang="en-US" dirty="0">
                  <a:solidFill>
                    <a:schemeClr val="accent1"/>
                  </a:solidFill>
                </a:rPr>
                <a:t>remove the </a:t>
              </a:r>
              <a:r>
                <a:rPr lang="en-US" altLang="en-US" dirty="0">
                  <a:solidFill>
                    <a:schemeClr val="accent1"/>
                  </a:solidFill>
                  <a:latin typeface="Courier New" pitchFamily="49" charset="0"/>
                </a:rPr>
                <a:t>job_id</a:t>
              </a:r>
              <a:r>
                <a:rPr lang="en-US" altLang="en-US" dirty="0">
                  <a:solidFill>
                    <a:schemeClr val="accent1"/>
                  </a:solidFill>
                </a:rPr>
                <a:t> column from the </a:t>
              </a:r>
              <a:r>
                <a:rPr lang="en-US" altLang="en-US" dirty="0">
                  <a:solidFill>
                    <a:schemeClr val="accent1"/>
                  </a:solidFill>
                  <a:latin typeface="Courier New" pitchFamily="49" charset="0"/>
                </a:rPr>
                <a:t>SELECT</a:t>
              </a:r>
              <a:r>
                <a:rPr lang="en-US" altLang="en-US" dirty="0">
                  <a:solidFill>
                    <a:schemeClr val="accent1"/>
                  </a:solidFill>
                </a:rPr>
                <a:t> list.</a:t>
              </a:r>
            </a:p>
          </p:txBody>
        </p:sp>
        <p:pic>
          <p:nvPicPr>
            <p:cNvPr id="43017" name="Picture 25" descr="C:\salome_official\projects\11gR2_SQL 1\screenshots\les5_19s_a1.gif"/>
            <p:cNvPicPr>
              <a:picLocks noChangeAspect="1" noChangeArrowheads="1"/>
            </p:cNvPicPr>
            <p:nvPr/>
          </p:nvPicPr>
          <p:blipFill>
            <a:blip r:embed="rId3" cstate="print"/>
            <a:srcRect/>
            <a:stretch>
              <a:fillRect/>
            </a:stretch>
          </p:blipFill>
          <p:spPr bwMode="auto">
            <a:xfrm>
              <a:off x="2455862" y="3057525"/>
              <a:ext cx="3371850" cy="388938"/>
            </a:xfrm>
            <a:prstGeom prst="rect">
              <a:avLst/>
            </a:prstGeom>
            <a:noFill/>
            <a:ln w="9525">
              <a:noFill/>
              <a:miter lim="800000"/>
              <a:headEnd/>
              <a:tailEnd/>
            </a:ln>
          </p:spPr>
        </p:pic>
        <p:pic>
          <p:nvPicPr>
            <p:cNvPr id="43018" name="Picture 26" descr="C:\salome_official\projects\11gR2_SQL 1\screenshots\les5_19s_b1.gif"/>
            <p:cNvPicPr>
              <a:picLocks noChangeAspect="1" noChangeArrowheads="1"/>
            </p:cNvPicPr>
            <p:nvPr/>
          </p:nvPicPr>
          <p:blipFill>
            <a:blip r:embed="rId4" cstate="print"/>
            <a:srcRect/>
            <a:stretch>
              <a:fillRect/>
            </a:stretch>
          </p:blipFill>
          <p:spPr bwMode="auto">
            <a:xfrm>
              <a:off x="2459037" y="5204084"/>
              <a:ext cx="2914650" cy="388937"/>
            </a:xfrm>
            <a:prstGeom prst="rect">
              <a:avLst/>
            </a:prstGeom>
            <a:noFill/>
            <a:ln w="9525">
              <a:noFill/>
              <a:miter lim="800000"/>
              <a:headEnd/>
              <a:tailEnd/>
            </a:ln>
          </p:spPr>
        </p:pic>
        <p:sp>
          <p:nvSpPr>
            <p:cNvPr id="14" name="Content Placeholder 2"/>
            <p:cNvSpPr txBox="1">
              <a:spLocks/>
            </p:cNvSpPr>
            <p:nvPr/>
          </p:nvSpPr>
          <p:spPr bwMode="gray">
            <a:xfrm>
              <a:off x="1989137" y="2209801"/>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43022" name="Line 17"/>
            <p:cNvSpPr>
              <a:spLocks noChangeShapeType="1"/>
            </p:cNvSpPr>
            <p:nvPr/>
          </p:nvSpPr>
          <p:spPr bwMode="gray">
            <a:xfrm>
              <a:off x="2143125" y="5401557"/>
              <a:ext cx="303212" cy="0"/>
            </a:xfrm>
            <a:prstGeom prst="line">
              <a:avLst/>
            </a:prstGeom>
            <a:noFill/>
            <a:ln w="28575">
              <a:solidFill>
                <a:schemeClr val="accent1"/>
              </a:solidFill>
              <a:round/>
              <a:headEnd/>
              <a:tailEnd type="triangle" w="lg" len="lg"/>
            </a:ln>
          </p:spPr>
          <p:txBody>
            <a:bodyPr/>
            <a:lstStyle/>
            <a:p>
              <a:endParaRPr lang="en-US" dirty="0"/>
            </a:p>
          </p:txBody>
        </p:sp>
        <p:sp>
          <p:nvSpPr>
            <p:cNvPr id="16" name="Content Placeholder 2"/>
            <p:cNvSpPr txBox="1">
              <a:spLocks/>
            </p:cNvSpPr>
            <p:nvPr/>
          </p:nvSpPr>
          <p:spPr bwMode="gray">
            <a:xfrm>
              <a:off x="1987197" y="3994558"/>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15" name="Oval 15"/>
            <p:cNvSpPr>
              <a:spLocks noChangeArrowheads="1"/>
            </p:cNvSpPr>
            <p:nvPr/>
          </p:nvSpPr>
          <p:spPr bwMode="blackWhite">
            <a:xfrm>
              <a:off x="8761413" y="23622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7" name="Oval 16"/>
            <p:cNvSpPr>
              <a:spLocks noChangeArrowheads="1"/>
            </p:cNvSpPr>
            <p:nvPr/>
          </p:nvSpPr>
          <p:spPr bwMode="blackWhite">
            <a:xfrm>
              <a:off x="8837613" y="43434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title"/>
          </p:nvPr>
        </p:nvSpPr>
        <p:spPr/>
        <p:txBody>
          <a:bodyPr/>
          <a:lstStyle/>
          <a:p>
            <a:pPr eaLnBrk="1" hangingPunct="1"/>
            <a:r>
              <a:rPr lang="en-US" altLang="en-US" dirty="0" smtClean="0"/>
              <a:t>Illegal Queries Using Group Functions</a:t>
            </a:r>
          </a:p>
        </p:txBody>
      </p:sp>
      <p:sp>
        <p:nvSpPr>
          <p:cNvPr id="45059" name="Rectangle 8"/>
          <p:cNvSpPr>
            <a:spLocks noGrp="1" noChangeArrowheads="1"/>
          </p:cNvSpPr>
          <p:nvPr>
            <p:ph idx="1"/>
          </p:nvPr>
        </p:nvSpPr>
        <p:spPr/>
        <p:txBody>
          <a:bodyPr/>
          <a:lstStyle/>
          <a:p>
            <a:pPr lvl="1" eaLnBrk="1" hangingPunct="1"/>
            <a:r>
              <a:rPr lang="en-US" altLang="en-US" dirty="0" smtClean="0"/>
              <a:t>You cannot use the </a:t>
            </a:r>
            <a:r>
              <a:rPr lang="en-US" altLang="en-US" dirty="0" smtClean="0">
                <a:latin typeface="Courier New" pitchFamily="49" charset="0"/>
              </a:rPr>
              <a:t>WHERE</a:t>
            </a:r>
            <a:r>
              <a:rPr lang="en-US" altLang="en-US" dirty="0" smtClean="0"/>
              <a:t> clause to restrict groups.</a:t>
            </a:r>
          </a:p>
          <a:p>
            <a:pPr lvl="1" eaLnBrk="1" hangingPunct="1"/>
            <a:r>
              <a:rPr lang="en-US" altLang="en-US" dirty="0" smtClean="0"/>
              <a:t>You use the </a:t>
            </a:r>
            <a:r>
              <a:rPr lang="en-US" altLang="en-US" dirty="0" smtClean="0">
                <a:latin typeface="Courier New" pitchFamily="49" charset="0"/>
              </a:rPr>
              <a:t>HAVING</a:t>
            </a:r>
            <a:r>
              <a:rPr lang="en-US" altLang="en-US" dirty="0" smtClean="0"/>
              <a:t> clause to restrict groups.</a:t>
            </a:r>
          </a:p>
          <a:p>
            <a:pPr lvl="1" eaLnBrk="1" hangingPunct="1"/>
            <a:r>
              <a:rPr lang="en-US" altLang="en-US" dirty="0" smtClean="0"/>
              <a:t>You cannot use group functions in the </a:t>
            </a:r>
            <a:r>
              <a:rPr lang="en-US" altLang="en-US" dirty="0" smtClean="0">
                <a:latin typeface="Courier New" pitchFamily="49" charset="0"/>
              </a:rPr>
              <a:t>WHERE</a:t>
            </a:r>
            <a:r>
              <a:rPr lang="en-US" altLang="en-US" dirty="0" smtClean="0"/>
              <a:t> clause.</a:t>
            </a:r>
          </a:p>
        </p:txBody>
      </p:sp>
      <p:grpSp>
        <p:nvGrpSpPr>
          <p:cNvPr id="2" name="Group 1"/>
          <p:cNvGrpSpPr/>
          <p:nvPr/>
        </p:nvGrpSpPr>
        <p:grpSpPr>
          <a:xfrm>
            <a:off x="2428730" y="2925277"/>
            <a:ext cx="7331364" cy="2637323"/>
            <a:chOff x="2428730" y="2620477"/>
            <a:chExt cx="7331364" cy="2637323"/>
          </a:xfrm>
        </p:grpSpPr>
        <p:sp>
          <p:nvSpPr>
            <p:cNvPr id="45060" name="Text Box 6"/>
            <p:cNvSpPr txBox="1">
              <a:spLocks noChangeArrowheads="1"/>
            </p:cNvSpPr>
            <p:nvPr/>
          </p:nvSpPr>
          <p:spPr bwMode="auto">
            <a:xfrm>
              <a:off x="6704012" y="4191000"/>
              <a:ext cx="2224088" cy="915988"/>
            </a:xfrm>
            <a:prstGeom prst="rect">
              <a:avLst/>
            </a:prstGeom>
            <a:noFill/>
            <a:ln w="28575">
              <a:noFill/>
              <a:miter lim="800000"/>
              <a:headEnd type="none" w="sm" len="sm"/>
              <a:tailEnd type="none" w="sm" len="sm"/>
            </a:ln>
          </p:spPr>
          <p:txBody>
            <a:bodyPr>
              <a:spAutoFit/>
            </a:bodyPr>
            <a:lstStyle/>
            <a:p>
              <a:pPr algn="ctr" defTabSz="228600"/>
              <a:r>
                <a:rPr lang="en-US" altLang="en-US" dirty="0">
                  <a:solidFill>
                    <a:srgbClr val="FF3300"/>
                  </a:solidFill>
                  <a:latin typeface="+mn-lt"/>
                </a:rPr>
                <a:t>Cannot use the </a:t>
              </a:r>
              <a:r>
                <a:rPr lang="en-US" altLang="en-US" dirty="0">
                  <a:solidFill>
                    <a:srgbClr val="FF3300"/>
                  </a:solidFill>
                  <a:latin typeface="Courier New" panose="02070309020205020404" pitchFamily="49" charset="0"/>
                  <a:cs typeface="Courier New" panose="02070309020205020404" pitchFamily="49" charset="0"/>
                </a:rPr>
                <a:t>WHERE</a:t>
              </a:r>
              <a:r>
                <a:rPr lang="en-US" altLang="en-US" dirty="0">
                  <a:solidFill>
                    <a:srgbClr val="FF3300"/>
                  </a:solidFill>
                  <a:latin typeface="+mn-lt"/>
                </a:rPr>
                <a:t> clause to restrict groups</a:t>
              </a:r>
            </a:p>
          </p:txBody>
        </p:sp>
        <p:pic>
          <p:nvPicPr>
            <p:cNvPr id="45061" name="Picture 7"/>
            <p:cNvPicPr>
              <a:picLocks noChangeAspect="1" noChangeArrowheads="1"/>
            </p:cNvPicPr>
            <p:nvPr/>
          </p:nvPicPr>
          <p:blipFill>
            <a:blip r:embed="rId3" cstate="print"/>
            <a:srcRect/>
            <a:stretch>
              <a:fillRect/>
            </a:stretch>
          </p:blipFill>
          <p:spPr bwMode="auto">
            <a:xfrm>
              <a:off x="2566988" y="4114800"/>
              <a:ext cx="4137025" cy="11430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2428730" y="2620477"/>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AVG(salary) &gt; 8000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grpSp>
      <p:cxnSp>
        <p:nvCxnSpPr>
          <p:cNvPr id="4" name="Elbow Connector 3"/>
          <p:cNvCxnSpPr>
            <a:endCxn id="45060" idx="0"/>
          </p:cNvCxnSpPr>
          <p:nvPr/>
        </p:nvCxnSpPr>
        <p:spPr bwMode="auto">
          <a:xfrm>
            <a:off x="6323012" y="3733800"/>
            <a:ext cx="1493044" cy="762000"/>
          </a:xfrm>
          <a:prstGeom prst="bentConnector2">
            <a:avLst/>
          </a:prstGeom>
          <a:noFill/>
          <a:ln w="28575" cap="flat" cmpd="sng" algn="ctr">
            <a:solidFill>
              <a:schemeClr val="accent1"/>
            </a:solidFill>
            <a:prstDash val="solid"/>
            <a:round/>
            <a:headEnd type="none" w="sm" len="sm"/>
            <a:tailEnd type="triangle" w="lg" len="lg"/>
          </a:ln>
          <a:effectLst/>
        </p:spPr>
      </p:cxn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smtClean="0"/>
              <a:t>Restricting Group Results</a:t>
            </a:r>
          </a:p>
        </p:txBody>
      </p:sp>
      <p:grpSp>
        <p:nvGrpSpPr>
          <p:cNvPr id="2" name="Group 1"/>
          <p:cNvGrpSpPr/>
          <p:nvPr/>
        </p:nvGrpSpPr>
        <p:grpSpPr>
          <a:xfrm>
            <a:off x="2805112" y="1155700"/>
            <a:ext cx="6578600" cy="4662488"/>
            <a:chOff x="2914650" y="1155701"/>
            <a:chExt cx="6578600" cy="4662488"/>
          </a:xfrm>
        </p:grpSpPr>
        <p:pic>
          <p:nvPicPr>
            <p:cNvPr id="47107" name="Picture 28" descr="C:\salome_official\projects\11gR2\screenshots\les5_13s_a.gif"/>
            <p:cNvPicPr>
              <a:picLocks noChangeAspect="1" noChangeArrowheads="1"/>
            </p:cNvPicPr>
            <p:nvPr/>
          </p:nvPicPr>
          <p:blipFill>
            <a:blip r:embed="rId3" cstate="print"/>
            <a:srcRect/>
            <a:stretch>
              <a:fillRect/>
            </a:stretch>
          </p:blipFill>
          <p:spPr bwMode="auto">
            <a:xfrm>
              <a:off x="3016250" y="1601788"/>
              <a:ext cx="2628900" cy="3200400"/>
            </a:xfrm>
            <a:prstGeom prst="rect">
              <a:avLst/>
            </a:prstGeom>
            <a:noFill/>
            <a:ln w="12700">
              <a:solidFill>
                <a:schemeClr val="tx1"/>
              </a:solidFill>
              <a:miter lim="800000"/>
              <a:headEnd/>
              <a:tailEnd/>
            </a:ln>
          </p:spPr>
        </p:pic>
        <p:pic>
          <p:nvPicPr>
            <p:cNvPr id="47108" name="Picture 29" descr="C:\salome_official\projects\11gR2\screenshots\les5_13_b.gif"/>
            <p:cNvPicPr>
              <a:picLocks noChangeAspect="1" noChangeArrowheads="1"/>
            </p:cNvPicPr>
            <p:nvPr/>
          </p:nvPicPr>
          <p:blipFill>
            <a:blip r:embed="rId4" cstate="print"/>
            <a:srcRect/>
            <a:stretch>
              <a:fillRect/>
            </a:stretch>
          </p:blipFill>
          <p:spPr bwMode="auto">
            <a:xfrm>
              <a:off x="3006725" y="5084763"/>
              <a:ext cx="2628900" cy="685800"/>
            </a:xfrm>
            <a:prstGeom prst="rect">
              <a:avLst/>
            </a:prstGeom>
            <a:noFill/>
            <a:ln w="12700">
              <a:solidFill>
                <a:schemeClr val="tx1"/>
              </a:solidFill>
              <a:miter lim="800000"/>
              <a:headEnd/>
              <a:tailEnd/>
            </a:ln>
          </p:spPr>
        </p:pic>
        <p:sp>
          <p:nvSpPr>
            <p:cNvPr id="47109" name="Rectangle 4"/>
            <p:cNvSpPr>
              <a:spLocks noChangeArrowheads="1"/>
            </p:cNvSpPr>
            <p:nvPr/>
          </p:nvSpPr>
          <p:spPr bwMode="auto">
            <a:xfrm>
              <a:off x="2990851" y="1155701"/>
              <a:ext cx="1412875" cy="368300"/>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47110" name="Text Box 8"/>
            <p:cNvSpPr txBox="1">
              <a:spLocks noChangeArrowheads="1"/>
            </p:cNvSpPr>
            <p:nvPr/>
          </p:nvSpPr>
          <p:spPr bwMode="auto">
            <a:xfrm>
              <a:off x="2914650" y="4672013"/>
              <a:ext cx="368300"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7111" name="Rectangle 10"/>
            <p:cNvSpPr>
              <a:spLocks noChangeArrowheads="1"/>
            </p:cNvSpPr>
            <p:nvPr/>
          </p:nvSpPr>
          <p:spPr bwMode="gray">
            <a:xfrm>
              <a:off x="4889501" y="2068514"/>
              <a:ext cx="765175" cy="18732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2" name="Rectangle 12"/>
            <p:cNvSpPr>
              <a:spLocks noChangeArrowheads="1"/>
            </p:cNvSpPr>
            <p:nvPr/>
          </p:nvSpPr>
          <p:spPr bwMode="gray">
            <a:xfrm>
              <a:off x="4905375" y="4325938"/>
              <a:ext cx="730250"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3" name="Rectangle 13"/>
            <p:cNvSpPr>
              <a:spLocks noChangeArrowheads="1"/>
            </p:cNvSpPr>
            <p:nvPr/>
          </p:nvSpPr>
          <p:spPr bwMode="gray">
            <a:xfrm>
              <a:off x="2990851" y="4325938"/>
              <a:ext cx="2644775" cy="4699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4" name="Freeform 17"/>
            <p:cNvSpPr>
              <a:spLocks/>
            </p:cNvSpPr>
            <p:nvPr/>
          </p:nvSpPr>
          <p:spPr bwMode="gray">
            <a:xfrm>
              <a:off x="5648325" y="1585914"/>
              <a:ext cx="990600" cy="4232275"/>
            </a:xfrm>
            <a:custGeom>
              <a:avLst/>
              <a:gdLst>
                <a:gd name="T0" fmla="*/ 0 w 1687"/>
                <a:gd name="T1" fmla="*/ 2147483646 h 2722"/>
                <a:gd name="T2" fmla="*/ 0 w 1687"/>
                <a:gd name="T3" fmla="*/ 0 h 2722"/>
                <a:gd name="T4" fmla="*/ 2147483646 w 1687"/>
                <a:gd name="T5" fmla="*/ 2147483646 h 2722"/>
                <a:gd name="T6" fmla="*/ 2147483646 w 1687"/>
                <a:gd name="T7" fmla="*/ 2147483646 h 2722"/>
                <a:gd name="T8" fmla="*/ 0 w 1687"/>
                <a:gd name="T9" fmla="*/ 2147483646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CBF1F9"/>
            </a:solidFill>
            <a:ln w="9525" cap="rnd">
              <a:noFill/>
              <a:round/>
              <a:headEnd type="none" w="sm" len="sm"/>
              <a:tailEnd type="none" w="sm" len="sm"/>
            </a:ln>
          </p:spPr>
          <p:txBody>
            <a:bodyPr/>
            <a:lstStyle/>
            <a:p>
              <a:endParaRPr lang="en-US" dirty="0"/>
            </a:p>
          </p:txBody>
        </p:sp>
        <p:sp>
          <p:nvSpPr>
            <p:cNvPr id="47115" name="Rectangle 18"/>
            <p:cNvSpPr>
              <a:spLocks noChangeArrowheads="1"/>
            </p:cNvSpPr>
            <p:nvPr/>
          </p:nvSpPr>
          <p:spPr bwMode="auto">
            <a:xfrm>
              <a:off x="6521450" y="1973263"/>
              <a:ext cx="2971800" cy="923972"/>
            </a:xfrm>
            <a:prstGeom prst="rect">
              <a:avLst/>
            </a:prstGeom>
            <a:noFill/>
            <a:ln w="9525">
              <a:noFill/>
              <a:miter lim="800000"/>
              <a:headEnd/>
              <a:tailEnd/>
            </a:ln>
          </p:spPr>
          <p:txBody>
            <a:bodyPr lIns="92075" tIns="46038" rIns="92075" bIns="46038">
              <a:spAutoFit/>
            </a:bodyPr>
            <a:lstStyle/>
            <a:p>
              <a:r>
                <a:rPr lang="en-US" altLang="en-US" dirty="0">
                  <a:latin typeface="+mn-lt"/>
                </a:rPr>
                <a:t>The maximum salary per department when it is</a:t>
              </a:r>
            </a:p>
            <a:p>
              <a:r>
                <a:rPr lang="en-US" altLang="en-US" dirty="0">
                  <a:latin typeface="+mn-lt"/>
                </a:rPr>
                <a:t>greater than $10,000</a:t>
              </a:r>
            </a:p>
          </p:txBody>
        </p:sp>
        <p:sp>
          <p:nvSpPr>
            <p:cNvPr id="47116" name="Rectangle 23"/>
            <p:cNvSpPr>
              <a:spLocks noChangeArrowheads="1"/>
            </p:cNvSpPr>
            <p:nvPr/>
          </p:nvSpPr>
          <p:spPr bwMode="gray">
            <a:xfrm>
              <a:off x="4918075" y="5326064"/>
              <a:ext cx="730250" cy="2190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7" name="Rectangle 26"/>
            <p:cNvSpPr>
              <a:spLocks noChangeArrowheads="1"/>
            </p:cNvSpPr>
            <p:nvPr/>
          </p:nvSpPr>
          <p:spPr bwMode="gray">
            <a:xfrm>
              <a:off x="3013076" y="2071688"/>
              <a:ext cx="2638425" cy="4572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8" name="Rectangle 14"/>
            <p:cNvSpPr>
              <a:spLocks noChangeArrowheads="1"/>
            </p:cNvSpPr>
            <p:nvPr/>
          </p:nvSpPr>
          <p:spPr bwMode="gray">
            <a:xfrm>
              <a:off x="3000375" y="5084763"/>
              <a:ext cx="2641600" cy="4572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47119" name="Picture 30" descr="C:\salome_official\projects\11gR2\screenshots\les5_21s_c.gif"/>
            <p:cNvPicPr>
              <a:picLocks noChangeAspect="1" noChangeArrowheads="1"/>
            </p:cNvPicPr>
            <p:nvPr/>
          </p:nvPicPr>
          <p:blipFill>
            <a:blip r:embed="rId5" cstate="print"/>
            <a:srcRect/>
            <a:stretch>
              <a:fillRect/>
            </a:stretch>
          </p:blipFill>
          <p:spPr bwMode="auto">
            <a:xfrm>
              <a:off x="6600825" y="3116264"/>
              <a:ext cx="2698750" cy="1152525"/>
            </a:xfrm>
            <a:prstGeom prst="rect">
              <a:avLst/>
            </a:prstGeom>
            <a:noFill/>
            <a:ln w="12700">
              <a:solidFill>
                <a:schemeClr val="tx1"/>
              </a:solidFill>
              <a:miter lim="800000"/>
              <a:headEnd/>
              <a:tailEnd/>
            </a:ln>
          </p:spPr>
        </p:pic>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6"/>
          <p:cNvSpPr>
            <a:spLocks noGrp="1" noChangeArrowheads="1"/>
          </p:cNvSpPr>
          <p:nvPr>
            <p:ph type="title"/>
          </p:nvPr>
        </p:nvSpPr>
        <p:spPr/>
        <p:txBody>
          <a:bodyPr/>
          <a:lstStyle/>
          <a:p>
            <a:pPr eaLnBrk="1" hangingPunct="1"/>
            <a:r>
              <a:rPr lang="en-US" altLang="en-US" dirty="0" smtClean="0"/>
              <a:t>Restricting Group Results with the </a:t>
            </a:r>
            <a:r>
              <a:rPr lang="en-US" altLang="en-US" dirty="0" smtClean="0">
                <a:latin typeface="Courier New" pitchFamily="49" charset="0"/>
              </a:rPr>
              <a:t>HAVING</a:t>
            </a:r>
            <a:r>
              <a:rPr lang="en-US" altLang="en-US" dirty="0" smtClean="0"/>
              <a:t> Clause</a:t>
            </a:r>
          </a:p>
        </p:txBody>
      </p:sp>
      <p:sp>
        <p:nvSpPr>
          <p:cNvPr id="49158" name="Rectangle 7"/>
          <p:cNvSpPr>
            <a:spLocks noGrp="1" noChangeArrowheads="1"/>
          </p:cNvSpPr>
          <p:nvPr>
            <p:ph idx="1"/>
          </p:nvPr>
        </p:nvSpPr>
        <p:spPr/>
        <p:txBody>
          <a:bodyPr/>
          <a:lstStyle/>
          <a:p>
            <a:pPr indent="0"/>
            <a:r>
              <a:rPr lang="en-US" altLang="en-US" dirty="0" smtClean="0">
                <a:latin typeface="Arial" charset="0"/>
              </a:rPr>
              <a:t>When you use the </a:t>
            </a:r>
            <a:r>
              <a:rPr lang="en-US" altLang="en-US" dirty="0" smtClean="0">
                <a:latin typeface="Courier New" pitchFamily="49" charset="0"/>
              </a:rPr>
              <a:t>HAVING</a:t>
            </a:r>
            <a:r>
              <a:rPr lang="en-US" altLang="en-US" dirty="0" smtClean="0">
                <a:latin typeface="Arial" charset="0"/>
              </a:rPr>
              <a:t> clause, the Oracle server restricts groups as follows:</a:t>
            </a:r>
          </a:p>
          <a:p>
            <a:pPr lvl="1" eaLnBrk="1" hangingPunct="1">
              <a:buFont typeface="Arial" charset="0"/>
              <a:buAutoNum type="arabicPeriod"/>
            </a:pPr>
            <a:r>
              <a:rPr lang="en-US" altLang="en-US" dirty="0" smtClean="0"/>
              <a:t>Rows are grouped.</a:t>
            </a:r>
          </a:p>
          <a:p>
            <a:pPr lvl="1" eaLnBrk="1" hangingPunct="1">
              <a:buFont typeface="Arial" charset="0"/>
              <a:buAutoNum type="arabicPeriod"/>
            </a:pPr>
            <a:r>
              <a:rPr lang="en-US" altLang="en-US" dirty="0" smtClean="0"/>
              <a:t>The group function is applied.</a:t>
            </a:r>
          </a:p>
          <a:p>
            <a:pPr lvl="1" eaLnBrk="1" hangingPunct="1">
              <a:buFont typeface="Arial" charset="0"/>
              <a:buAutoNum type="arabicPeriod"/>
            </a:pPr>
            <a:r>
              <a:rPr lang="en-US" altLang="en-US" dirty="0" smtClean="0"/>
              <a:t>Groups matching the </a:t>
            </a:r>
            <a:r>
              <a:rPr lang="en-US" altLang="en-US" dirty="0" smtClean="0">
                <a:latin typeface="Courier New" pitchFamily="49" charset="0"/>
              </a:rPr>
              <a:t>HAVING</a:t>
            </a:r>
            <a:r>
              <a:rPr lang="en-US" altLang="en-US" dirty="0" smtClean="0"/>
              <a:t> clause are displayed.</a:t>
            </a:r>
          </a:p>
        </p:txBody>
      </p:sp>
      <p:grpSp>
        <p:nvGrpSpPr>
          <p:cNvPr id="2" name="Group 1"/>
          <p:cNvGrpSpPr/>
          <p:nvPr/>
        </p:nvGrpSpPr>
        <p:grpSpPr>
          <a:xfrm>
            <a:off x="2428730" y="3443942"/>
            <a:ext cx="7331364" cy="1890058"/>
            <a:chOff x="2428730" y="3474156"/>
            <a:chExt cx="7331364" cy="1890058"/>
          </a:xfrm>
        </p:grpSpPr>
        <p:sp>
          <p:nvSpPr>
            <p:cNvPr id="6" name="Content Placeholder 2"/>
            <p:cNvSpPr txBox="1">
              <a:spLocks/>
            </p:cNvSpPr>
            <p:nvPr/>
          </p:nvSpPr>
          <p:spPr bwMode="gray">
            <a:xfrm>
              <a:off x="2428730" y="3474156"/>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49159" name="Rectangle 5"/>
            <p:cNvSpPr>
              <a:spLocks noChangeArrowheads="1"/>
            </p:cNvSpPr>
            <p:nvPr/>
          </p:nvSpPr>
          <p:spPr bwMode="gray">
            <a:xfrm>
              <a:off x="2435225" y="4735513"/>
              <a:ext cx="4138612"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HAVING</a:t>
            </a:r>
            <a:r>
              <a:rPr lang="en-US" altLang="en-US" dirty="0" smtClean="0"/>
              <a:t> Clause</a:t>
            </a:r>
          </a:p>
        </p:txBody>
      </p:sp>
      <p:grpSp>
        <p:nvGrpSpPr>
          <p:cNvPr id="2" name="Group 1"/>
          <p:cNvGrpSpPr/>
          <p:nvPr/>
        </p:nvGrpSpPr>
        <p:grpSpPr>
          <a:xfrm>
            <a:off x="2425291" y="1860462"/>
            <a:ext cx="7338243" cy="3137076"/>
            <a:chOff x="2360612" y="1741312"/>
            <a:chExt cx="7338243" cy="3137076"/>
          </a:xfrm>
        </p:grpSpPr>
        <p:sp>
          <p:nvSpPr>
            <p:cNvPr id="6" name="Content Placeholder 2"/>
            <p:cNvSpPr txBox="1">
              <a:spLocks/>
            </p:cNvSpPr>
            <p:nvPr/>
          </p:nvSpPr>
          <p:spPr bwMode="gray">
            <a:xfrm>
              <a:off x="2367491" y="1741312"/>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MAX(salary</a:t>
              </a:r>
              <a:r>
                <a:rPr lang="en-US" altLang="en-US" b="1" dirty="0" smtClean="0">
                  <a:solidFill>
                    <a:schemeClr val="tx1">
                      <a:lumMod val="75000"/>
                    </a:schemeClr>
                  </a:solidFill>
                  <a:latin typeface="Courier New" panose="02070309020205020404" pitchFamily="49" charset="0"/>
                  <a:cs typeface="Arial" panose="020B0604020202020204" pitchFamily="34" charset="0"/>
                </a:rPr>
                <a:t>)&gt; 10000 </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51206" name="Rectangle 4"/>
            <p:cNvSpPr>
              <a:spLocks noChangeArrowheads="1"/>
            </p:cNvSpPr>
            <p:nvPr/>
          </p:nvSpPr>
          <p:spPr bwMode="gray">
            <a:xfrm>
              <a:off x="2423199" y="2726426"/>
              <a:ext cx="3838575" cy="245374"/>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1207" name="Picture 6"/>
            <p:cNvPicPr>
              <a:picLocks noChangeAspect="1" noChangeArrowheads="1"/>
            </p:cNvPicPr>
            <p:nvPr/>
          </p:nvPicPr>
          <p:blipFill>
            <a:blip r:embed="rId3" cstate="print"/>
            <a:srcRect/>
            <a:stretch>
              <a:fillRect/>
            </a:stretch>
          </p:blipFill>
          <p:spPr bwMode="auto">
            <a:xfrm>
              <a:off x="2360612" y="3505200"/>
              <a:ext cx="3506788" cy="1373188"/>
            </a:xfrm>
            <a:prstGeom prst="rect">
              <a:avLst/>
            </a:prstGeom>
            <a:noFill/>
            <a:ln w="15875">
              <a:solidFill>
                <a:schemeClr val="tx1"/>
              </a:solid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HAVING</a:t>
            </a:r>
            <a:r>
              <a:rPr lang="en-US" altLang="en-US" dirty="0" smtClean="0"/>
              <a:t> Clause</a:t>
            </a:r>
          </a:p>
        </p:txBody>
      </p:sp>
      <p:grpSp>
        <p:nvGrpSpPr>
          <p:cNvPr id="2" name="Group 1"/>
          <p:cNvGrpSpPr/>
          <p:nvPr/>
        </p:nvGrpSpPr>
        <p:grpSpPr>
          <a:xfrm>
            <a:off x="2428730" y="1810367"/>
            <a:ext cx="7331364" cy="3237266"/>
            <a:chOff x="2428730" y="1730022"/>
            <a:chExt cx="7331364" cy="3237266"/>
          </a:xfrm>
        </p:grpSpPr>
        <p:sp>
          <p:nvSpPr>
            <p:cNvPr id="6" name="Content Placeholder 2"/>
            <p:cNvSpPr txBox="1">
              <a:spLocks/>
            </p:cNvSpPr>
            <p:nvPr/>
          </p:nvSpPr>
          <p:spPr bwMode="gray">
            <a:xfrm>
              <a:off x="2428730" y="1730022"/>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SUM(salary) PAYROLL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NOT LIKE '%REP%'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SUM(salary) &gt; 13000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SUM(salary);</a:t>
              </a:r>
            </a:p>
          </p:txBody>
        </p:sp>
        <p:sp>
          <p:nvSpPr>
            <p:cNvPr id="53254" name="Rectangle 4"/>
            <p:cNvSpPr>
              <a:spLocks noChangeArrowheads="1"/>
            </p:cNvSpPr>
            <p:nvPr/>
          </p:nvSpPr>
          <p:spPr bwMode="gray">
            <a:xfrm>
              <a:off x="2506663" y="2986088"/>
              <a:ext cx="3971925"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3255" name="Picture 6"/>
            <p:cNvPicPr>
              <a:picLocks noChangeAspect="1" noChangeArrowheads="1"/>
            </p:cNvPicPr>
            <p:nvPr/>
          </p:nvPicPr>
          <p:blipFill>
            <a:blip r:embed="rId3" cstate="print"/>
            <a:srcRect/>
            <a:stretch>
              <a:fillRect/>
            </a:stretch>
          </p:blipFill>
          <p:spPr bwMode="auto">
            <a:xfrm>
              <a:off x="2436813" y="4038600"/>
              <a:ext cx="2119313" cy="928688"/>
            </a:xfrm>
            <a:prstGeom prst="rect">
              <a:avLst/>
            </a:prstGeom>
            <a:noFill/>
            <a:ln w="12700">
              <a:solidFill>
                <a:schemeClr val="tx1"/>
              </a:solidFill>
              <a:miter lim="800000"/>
              <a:headEnd type="none" w="sm" len="sm"/>
              <a:tailEnd type="none" w="sm" len="sm"/>
            </a:ln>
          </p:spPr>
        </p:pic>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dirty="0" smtClean="0"/>
              <a:t>Lesson Agenda</a:t>
            </a:r>
          </a:p>
        </p:txBody>
      </p:sp>
      <p:sp>
        <p:nvSpPr>
          <p:cNvPr id="55299" name="Rectangle 5"/>
          <p:cNvSpPr>
            <a:spLocks noGrp="1" noChangeArrowheads="1"/>
          </p:cNvSpPr>
          <p:nvPr>
            <p:ph idx="1"/>
          </p:nvPr>
        </p:nvSpPr>
        <p:spPr>
          <a:xfrm>
            <a:off x="622138" y="1242485"/>
            <a:ext cx="10944549" cy="3465899"/>
          </a:xfrm>
        </p:spPr>
        <p:txBody>
          <a:bodyPr/>
          <a:lstStyle/>
          <a:p>
            <a:pPr lvl="1" eaLnBrk="1" hangingPunct="1">
              <a:buClr>
                <a:srgbClr val="A6A6A6"/>
              </a:buClr>
            </a:pPr>
            <a:r>
              <a:rPr lang="en-US" altLang="en-US" dirty="0" smtClean="0">
                <a:solidFill>
                  <a:srgbClr val="A6A6A6"/>
                </a:solidFill>
              </a:rPr>
              <a:t>Group functions:</a:t>
            </a:r>
          </a:p>
          <a:p>
            <a:pPr lvl="2" eaLnBrk="1" hangingPunct="1">
              <a:buClr>
                <a:srgbClr val="A6A6A6"/>
              </a:buClr>
            </a:pPr>
            <a:r>
              <a:rPr lang="en-US" altLang="en-US" dirty="0" smtClean="0">
                <a:solidFill>
                  <a:srgbClr val="A6A6A6"/>
                </a:solidFill>
              </a:rPr>
              <a:t>Types and syntax</a:t>
            </a:r>
          </a:p>
          <a:p>
            <a:pPr lvl="2" eaLnBrk="1" hangingPunct="1">
              <a:buClr>
                <a:srgbClr val="A6A6A6"/>
              </a:buClr>
            </a:pPr>
            <a:r>
              <a:rPr lang="en-US" altLang="en-US" dirty="0" smtClean="0">
                <a:solidFill>
                  <a:srgbClr val="A6A6A6"/>
                </a:solidFill>
              </a:rPr>
              <a:t>Use </a:t>
            </a:r>
            <a:r>
              <a:rPr lang="en-US" altLang="en-US" dirty="0" smtClean="0">
                <a:solidFill>
                  <a:srgbClr val="A6A6A6"/>
                </a:solidFill>
                <a:latin typeface="Courier New" pitchFamily="49" charset="0"/>
              </a:rPr>
              <a:t>AVG</a:t>
            </a:r>
            <a:r>
              <a:rPr lang="en-US" altLang="en-US" dirty="0" smtClean="0">
                <a:solidFill>
                  <a:srgbClr val="A6A6A6"/>
                </a:solidFill>
              </a:rPr>
              <a:t>, </a:t>
            </a:r>
            <a:r>
              <a:rPr lang="en-US" altLang="en-US" dirty="0" smtClean="0">
                <a:solidFill>
                  <a:srgbClr val="A6A6A6"/>
                </a:solidFill>
                <a:latin typeface="Courier New" pitchFamily="49" charset="0"/>
              </a:rPr>
              <a:t>SUM</a:t>
            </a:r>
            <a:r>
              <a:rPr lang="en-US" altLang="en-US" dirty="0" smtClean="0">
                <a:solidFill>
                  <a:srgbClr val="A6A6A6"/>
                </a:solidFill>
              </a:rPr>
              <a:t>, </a:t>
            </a:r>
            <a:r>
              <a:rPr lang="en-US" altLang="en-US" dirty="0" smtClean="0">
                <a:solidFill>
                  <a:srgbClr val="A6A6A6"/>
                </a:solidFill>
                <a:latin typeface="Courier New" pitchFamily="49" charset="0"/>
              </a:rPr>
              <a:t>MIN</a:t>
            </a:r>
            <a:r>
              <a:rPr lang="en-US" altLang="en-US" dirty="0" smtClean="0">
                <a:solidFill>
                  <a:srgbClr val="A6A6A6"/>
                </a:solidFill>
              </a:rPr>
              <a:t>, </a:t>
            </a:r>
            <a:r>
              <a:rPr lang="en-US" altLang="en-US" dirty="0" smtClean="0">
                <a:solidFill>
                  <a:srgbClr val="A6A6A6"/>
                </a:solidFill>
                <a:latin typeface="Courier New" pitchFamily="49" charset="0"/>
              </a:rPr>
              <a:t>MAX</a:t>
            </a:r>
            <a:r>
              <a:rPr lang="en-US" altLang="en-US" dirty="0" smtClean="0">
                <a:solidFill>
                  <a:srgbClr val="A6A6A6"/>
                </a:solidFill>
              </a:rPr>
              <a:t>, </a:t>
            </a:r>
            <a:r>
              <a:rPr lang="en-US" altLang="en-US" dirty="0" smtClean="0">
                <a:solidFill>
                  <a:srgbClr val="A6A6A6"/>
                </a:solidFill>
                <a:latin typeface="Courier New" pitchFamily="49" charset="0"/>
              </a:rPr>
              <a:t>COUNT</a:t>
            </a:r>
          </a:p>
          <a:p>
            <a:pPr lvl="2" eaLnBrk="1" hangingPunct="1">
              <a:buClr>
                <a:srgbClr val="A6A6A6"/>
              </a:buClr>
            </a:pPr>
            <a:r>
              <a:rPr lang="en-US" altLang="en-US" dirty="0" smtClean="0">
                <a:solidFill>
                  <a:srgbClr val="A6A6A6"/>
                </a:solidFill>
              </a:rPr>
              <a:t>Use the </a:t>
            </a:r>
            <a:r>
              <a:rPr lang="en-US" altLang="en-US" dirty="0" smtClean="0">
                <a:solidFill>
                  <a:srgbClr val="A6A6A6"/>
                </a:solidFill>
                <a:latin typeface="Courier New" pitchFamily="49" charset="0"/>
              </a:rPr>
              <a:t>DISTINCT</a:t>
            </a:r>
            <a:r>
              <a:rPr lang="en-US" altLang="en-US" dirty="0" smtClean="0">
                <a:solidFill>
                  <a:srgbClr val="A6A6A6"/>
                </a:solidFill>
              </a:rPr>
              <a:t> keyword within group functions</a:t>
            </a:r>
          </a:p>
          <a:p>
            <a:pPr lvl="2" eaLnBrk="1" hangingPunct="1">
              <a:buClr>
                <a:srgbClr val="A6A6A6"/>
              </a:buClr>
            </a:pPr>
            <a:r>
              <a:rPr lang="en-US" altLang="en-US" dirty="0" smtClean="0">
                <a:solidFill>
                  <a:srgbClr val="A6A6A6"/>
                </a:solidFill>
                <a:latin typeface="Courier New" pitchFamily="49" charset="0"/>
              </a:rPr>
              <a:t>NULL</a:t>
            </a:r>
            <a:r>
              <a:rPr lang="en-US" altLang="en-US" dirty="0" smtClean="0">
                <a:solidFill>
                  <a:srgbClr val="A6A6A6"/>
                </a:solidFill>
              </a:rPr>
              <a:t> values in a group function</a:t>
            </a:r>
          </a:p>
          <a:p>
            <a:pPr lvl="1" eaLnBrk="1" hangingPunct="1">
              <a:buClr>
                <a:srgbClr val="A6A6A6"/>
              </a:buClr>
            </a:pPr>
            <a:r>
              <a:rPr lang="en-US" altLang="en-US" dirty="0" smtClean="0">
                <a:solidFill>
                  <a:srgbClr val="A6A6A6"/>
                </a:solidFill>
              </a:rPr>
              <a:t>Grouping rows:</a:t>
            </a:r>
          </a:p>
          <a:p>
            <a:pPr lvl="2" eaLnBrk="1" hangingPunct="1">
              <a:buClr>
                <a:srgbClr val="A6A6A6"/>
              </a:buClr>
            </a:pPr>
            <a:r>
              <a:rPr lang="en-US" altLang="en-US" dirty="0" smtClean="0">
                <a:solidFill>
                  <a:srgbClr val="A6A6A6"/>
                </a:solidFill>
                <a:latin typeface="Courier New" pitchFamily="49" charset="0"/>
              </a:rPr>
              <a:t>GROUP</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a:t>
            </a:r>
          </a:p>
          <a:p>
            <a:pPr lvl="1" eaLnBrk="1" hangingPunct="1">
              <a:buClr>
                <a:schemeClr val="accent1"/>
              </a:buClr>
            </a:pPr>
            <a:r>
              <a:rPr lang="en-US" altLang="en-US" dirty="0" smtClean="0"/>
              <a:t>Nesting group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39013" y="64910"/>
            <a:ext cx="4743450" cy="6309360"/>
            <a:chOff x="7339013" y="69524"/>
            <a:chExt cx="4743450" cy="5212080"/>
          </a:xfrm>
        </p:grpSpPr>
        <p:sp>
          <p:nvSpPr>
            <p:cNvPr id="9" name="Rectangle 8"/>
            <p:cNvSpPr/>
            <p:nvPr/>
          </p:nvSpPr>
          <p:spPr bwMode="auto">
            <a:xfrm rot="5400000">
              <a:off x="7479507" y="748506"/>
              <a:ext cx="5092700" cy="3929063"/>
            </a:xfrm>
            <a:prstGeom prst="rect">
              <a:avLst/>
            </a:prstGeom>
            <a:gradFill flip="none" rotWithShape="1">
              <a:gsLst>
                <a:gs pos="42000">
                  <a:srgbClr val="FBFCFC"/>
                </a:gs>
                <a:gs pos="71000">
                  <a:srgbClr val="F5F7F7"/>
                </a:gs>
                <a:gs pos="87000">
                  <a:srgbClr val="E7EBEC"/>
                </a:gs>
                <a:gs pos="2655">
                  <a:schemeClr val="bg1"/>
                </a:gs>
                <a:gs pos="100000">
                  <a:srgbClr val="DCE3E4"/>
                </a:gs>
              </a:gsLst>
              <a:lin ang="162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pic>
          <p:nvPicPr>
            <p:cNvPr id="10" name="Picture 4"/>
            <p:cNvPicPr>
              <a:picLocks noChangeAspect="1"/>
            </p:cNvPicPr>
            <p:nvPr/>
          </p:nvPicPr>
          <p:blipFill rotWithShape="1">
            <a:blip r:embed="rId3" cstate="print"/>
            <a:srcRect t="15623" r="14926" b="16192"/>
            <a:stretch/>
          </p:blipFill>
          <p:spPr bwMode="auto">
            <a:xfrm>
              <a:off x="7339013" y="69524"/>
              <a:ext cx="4743450" cy="5212080"/>
            </a:xfrm>
            <a:prstGeom prst="rect">
              <a:avLst/>
            </a:prstGeom>
            <a:noFill/>
            <a:ln w="9525">
              <a:noFill/>
              <a:miter lim="800000"/>
              <a:headEnd/>
              <a:tailEnd/>
            </a:ln>
          </p:spPr>
        </p:pic>
      </p:grpSp>
      <p:sp>
        <p:nvSpPr>
          <p:cNvPr id="57349" name="Rectangle 1031"/>
          <p:cNvSpPr>
            <a:spLocks noGrp="1" noChangeArrowheads="1"/>
          </p:cNvSpPr>
          <p:nvPr>
            <p:ph type="title"/>
          </p:nvPr>
        </p:nvSpPr>
        <p:spPr/>
        <p:txBody>
          <a:bodyPr/>
          <a:lstStyle/>
          <a:p>
            <a:pPr eaLnBrk="1" hangingPunct="1"/>
            <a:r>
              <a:rPr lang="en-US" altLang="en-US" dirty="0" smtClean="0"/>
              <a:t>Nesting Group Functions</a:t>
            </a:r>
          </a:p>
        </p:txBody>
      </p:sp>
      <p:sp>
        <p:nvSpPr>
          <p:cNvPr id="57350" name="Rectangle 1032"/>
          <p:cNvSpPr>
            <a:spLocks noGrp="1" noChangeArrowheads="1"/>
          </p:cNvSpPr>
          <p:nvPr>
            <p:ph idx="1"/>
          </p:nvPr>
        </p:nvSpPr>
        <p:spPr/>
        <p:txBody>
          <a:bodyPr/>
          <a:lstStyle/>
          <a:p>
            <a:pPr eaLnBrk="1" hangingPunct="1"/>
            <a:r>
              <a:rPr lang="en-US" altLang="en-US" dirty="0" smtClean="0">
                <a:latin typeface="Arial" charset="0"/>
              </a:rPr>
              <a:t>Display the maximum average salary:</a:t>
            </a:r>
          </a:p>
        </p:txBody>
      </p:sp>
      <p:grpSp>
        <p:nvGrpSpPr>
          <p:cNvPr id="2" name="Group 1"/>
          <p:cNvGrpSpPr/>
          <p:nvPr/>
        </p:nvGrpSpPr>
        <p:grpSpPr>
          <a:xfrm>
            <a:off x="2428730" y="2570251"/>
            <a:ext cx="7331364" cy="1717499"/>
            <a:chOff x="2428730" y="2068690"/>
            <a:chExt cx="7331364" cy="1717499"/>
          </a:xfrm>
        </p:grpSpPr>
        <p:sp>
          <p:nvSpPr>
            <p:cNvPr id="7" name="Content Placeholder 2"/>
            <p:cNvSpPr txBox="1">
              <a:spLocks/>
            </p:cNvSpPr>
            <p:nvPr/>
          </p:nvSpPr>
          <p:spPr bwMode="gray">
            <a:xfrm>
              <a:off x="2428730" y="2068690"/>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MAX(AVG(salary))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57351" name="Rectangle 1029"/>
            <p:cNvSpPr>
              <a:spLocks noChangeArrowheads="1"/>
            </p:cNvSpPr>
            <p:nvPr/>
          </p:nvSpPr>
          <p:spPr bwMode="gray">
            <a:xfrm>
              <a:off x="3690937" y="2205038"/>
              <a:ext cx="2273300"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7352" name="Picture 1034" descr="C:\salome_official\projects\11gR2\screenshots\les5_26s_a.gif"/>
            <p:cNvPicPr>
              <a:picLocks noChangeAspect="1" noChangeArrowheads="1"/>
            </p:cNvPicPr>
            <p:nvPr/>
          </p:nvPicPr>
          <p:blipFill>
            <a:blip r:embed="rId4" cstate="print"/>
            <a:srcRect/>
            <a:stretch>
              <a:fillRect/>
            </a:stretch>
          </p:blipFill>
          <p:spPr bwMode="auto">
            <a:xfrm>
              <a:off x="2459038" y="3317876"/>
              <a:ext cx="3406775" cy="468313"/>
            </a:xfrm>
            <a:prstGeom prst="rect">
              <a:avLst/>
            </a:prstGeom>
            <a:noFill/>
            <a:ln w="12700">
              <a:solidFill>
                <a:schemeClr val="tx1"/>
              </a:solidFill>
              <a:miter lim="800000"/>
              <a:headEnd/>
              <a:tailEnd/>
            </a:ln>
          </p:spPr>
        </p:pic>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defRPr/>
            </a:pPr>
            <a:r>
              <a:rPr lang="en-US" dirty="0" smtClean="0"/>
              <a:t>Identify the two guidelines for group functions and the </a:t>
            </a:r>
            <a:r>
              <a:rPr lang="en-US" dirty="0" smtClean="0">
                <a:latin typeface="Courier New" pitchFamily="49" charset="0"/>
                <a:cs typeface="Courier New" pitchFamily="49" charset="0"/>
              </a:rPr>
              <a:t>GROUP</a:t>
            </a:r>
            <a:r>
              <a:rPr lang="en-US" dirty="0" smtClean="0"/>
              <a:t> </a:t>
            </a:r>
            <a:r>
              <a:rPr lang="en-US" dirty="0" smtClean="0">
                <a:latin typeface="Courier New" pitchFamily="49" charset="0"/>
                <a:cs typeface="Courier New" pitchFamily="49" charset="0"/>
              </a:rPr>
              <a:t>BY</a:t>
            </a:r>
            <a:r>
              <a:rPr lang="en-US" dirty="0" smtClean="0"/>
              <a:t> clause.</a:t>
            </a:r>
          </a:p>
          <a:p>
            <a:pPr marL="548640" lvl="1" indent="-457200" eaLnBrk="1" hangingPunct="1">
              <a:buFont typeface="+mj-lt"/>
              <a:buAutoNum type="alphaLcPeriod"/>
              <a:defRPr/>
            </a:pPr>
            <a:r>
              <a:rPr lang="en-US" dirty="0" smtClean="0"/>
              <a:t>You cannot use a column alias in 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a:t>
            </a:r>
          </a:p>
          <a:p>
            <a:pPr marL="548640" lvl="1" indent="-457200" eaLnBrk="1" hangingPunct="1">
              <a:buFont typeface="+mj-lt"/>
              <a:buAutoNum type="alphaLcPeriod"/>
              <a:defRPr/>
            </a:pPr>
            <a:r>
              <a:rPr lang="en-US" dirty="0" smtClean="0"/>
              <a:t>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column must be in the </a:t>
            </a:r>
            <a:r>
              <a:rPr lang="en-US" dirty="0" smtClean="0">
                <a:latin typeface="Courier New" pitchFamily="49" charset="0"/>
                <a:ea typeface="+mn-ea"/>
                <a:cs typeface="Courier New" pitchFamily="49" charset="0"/>
              </a:rPr>
              <a:t>SELECT</a:t>
            </a:r>
            <a:r>
              <a:rPr lang="en-US" dirty="0" smtClean="0"/>
              <a:t> clause.</a:t>
            </a:r>
          </a:p>
          <a:p>
            <a:pPr marL="548640" lvl="1" indent="-457200" eaLnBrk="1" hangingPunct="1">
              <a:buFont typeface="+mj-lt"/>
              <a:buAutoNum type="alphaLcPeriod"/>
              <a:defRPr/>
            </a:pPr>
            <a:r>
              <a:rPr lang="en-US" dirty="0" smtClean="0"/>
              <a:t>By using a </a:t>
            </a:r>
            <a:r>
              <a:rPr lang="en-US" dirty="0" smtClean="0">
                <a:latin typeface="Courier New" pitchFamily="49" charset="0"/>
                <a:ea typeface="+mn-ea"/>
                <a:cs typeface="Courier New" pitchFamily="49" charset="0"/>
              </a:rPr>
              <a:t>WHERE</a:t>
            </a:r>
            <a:r>
              <a:rPr lang="en-US" dirty="0" smtClean="0"/>
              <a:t> clause, you can exclude rows before dividing them into groups.</a:t>
            </a:r>
          </a:p>
          <a:p>
            <a:pPr marL="548640" lvl="1" indent="-457200" eaLnBrk="1" hangingPunct="1">
              <a:buFont typeface="+mj-lt"/>
              <a:buAutoNum type="alphaLcPeriod"/>
              <a:defRPr/>
            </a:pPr>
            <a:r>
              <a:rPr lang="en-US" dirty="0" smtClean="0"/>
              <a:t>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 groups rows and ensures the order of the result set.</a:t>
            </a:r>
          </a:p>
          <a:p>
            <a:pPr marL="548640" lvl="1" indent="-457200" eaLnBrk="1" hangingPunct="1">
              <a:buFont typeface="+mj-lt"/>
              <a:buAutoNum type="alphaLcPeriod"/>
              <a:defRPr/>
            </a:pPr>
            <a:r>
              <a:rPr lang="en-US" dirty="0" smtClean="0"/>
              <a:t>If you include a group function in a </a:t>
            </a:r>
            <a:r>
              <a:rPr lang="en-US" dirty="0" smtClean="0">
                <a:latin typeface="Courier New" pitchFamily="49" charset="0"/>
                <a:ea typeface="+mn-ea"/>
                <a:cs typeface="Courier New" pitchFamily="49" charset="0"/>
              </a:rPr>
              <a:t>SELECT</a:t>
            </a:r>
            <a:r>
              <a:rPr lang="en-US" dirty="0" smtClean="0"/>
              <a:t> clause, you must include a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a:t>
            </a:r>
          </a:p>
        </p:txBody>
      </p:sp>
      <p:sp>
        <p:nvSpPr>
          <p:cNvPr id="59394"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flipH="1">
            <a:off x="8609012" y="4567768"/>
            <a:ext cx="3505199"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
        <p:nvSpPr>
          <p:cNvPr id="6" name="Content Placeholder 2"/>
          <p:cNvSpPr txBox="1">
            <a:spLocks/>
          </p:cNvSpPr>
          <p:nvPr/>
        </p:nvSpPr>
        <p:spPr bwMode="gray">
          <a:xfrm>
            <a:off x="760412" y="3436057"/>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61445" name="Rectangle 6"/>
          <p:cNvSpPr>
            <a:spLocks noGrp="1" noChangeArrowheads="1"/>
          </p:cNvSpPr>
          <p:nvPr>
            <p:ph type="title"/>
          </p:nvPr>
        </p:nvSpPr>
        <p:spPr/>
        <p:txBody>
          <a:bodyPr/>
          <a:lstStyle/>
          <a:p>
            <a:pPr eaLnBrk="1" hangingPunct="1"/>
            <a:r>
              <a:rPr lang="en-US" altLang="en-US" dirty="0" smtClean="0"/>
              <a:t>Summary</a:t>
            </a:r>
          </a:p>
        </p:txBody>
      </p:sp>
      <p:sp>
        <p:nvSpPr>
          <p:cNvPr id="61446" name="Rectangle 7"/>
          <p:cNvSpPr>
            <a:spLocks noGrp="1" noChangeArrowheads="1"/>
          </p:cNvSpPr>
          <p:nvPr>
            <p:ph idx="1"/>
          </p:nvPr>
        </p:nvSpPr>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Use the group functions </a:t>
            </a:r>
            <a:r>
              <a:rPr lang="en-US" altLang="en-US" dirty="0" smtClean="0">
                <a:latin typeface="Courier New" pitchFamily="49" charset="0"/>
                <a:cs typeface="Courier New" pitchFamily="49" charset="0"/>
              </a:rPr>
              <a:t>COUNT</a:t>
            </a:r>
            <a:r>
              <a:rPr lang="en-US" altLang="en-US" dirty="0" smtClean="0"/>
              <a:t>, </a:t>
            </a:r>
            <a:r>
              <a:rPr lang="en-US" altLang="en-US" dirty="0" smtClean="0">
                <a:latin typeface="Courier New" pitchFamily="49" charset="0"/>
                <a:cs typeface="Courier New" pitchFamily="49" charset="0"/>
              </a:rPr>
              <a:t>MAX</a:t>
            </a:r>
            <a:r>
              <a:rPr lang="en-US" altLang="en-US" dirty="0" smtClean="0"/>
              <a:t>, </a:t>
            </a:r>
            <a:r>
              <a:rPr lang="en-US" altLang="en-US" dirty="0" smtClean="0">
                <a:latin typeface="Courier New" pitchFamily="49" charset="0"/>
                <a:cs typeface="Courier New" pitchFamily="49" charset="0"/>
              </a:rPr>
              <a:t>MIN</a:t>
            </a:r>
            <a:r>
              <a:rPr lang="en-US" altLang="en-US" dirty="0" smtClean="0"/>
              <a:t>, </a:t>
            </a:r>
            <a:r>
              <a:rPr lang="en-US" altLang="en-US" dirty="0" smtClean="0">
                <a:latin typeface="Courier New" pitchFamily="49" charset="0"/>
                <a:cs typeface="Courier New" pitchFamily="49" charset="0"/>
              </a:rPr>
              <a:t>SUM</a:t>
            </a:r>
            <a:r>
              <a:rPr lang="en-US" altLang="en-US" dirty="0" smtClean="0"/>
              <a:t>, </a:t>
            </a:r>
            <a:r>
              <a:rPr lang="en-US" altLang="en-US" dirty="0" smtClean="0">
                <a:latin typeface="Courier New" pitchFamily="49" charset="0"/>
                <a:cs typeface="Courier New" pitchFamily="49" charset="0"/>
              </a:rPr>
              <a:t>AVG,</a:t>
            </a:r>
            <a:r>
              <a:rPr lang="en-US" altLang="en-US" dirty="0" smtClean="0"/>
              <a:t> </a:t>
            </a:r>
            <a:r>
              <a:rPr lang="en-US" altLang="en-US" dirty="0" smtClean="0">
                <a:latin typeface="Courier New" pitchFamily="49" charset="0"/>
                <a:cs typeface="Courier New" pitchFamily="49" charset="0"/>
              </a:rPr>
              <a:t>LISTAGG</a:t>
            </a:r>
            <a:r>
              <a:rPr lang="en-US" altLang="en-US" dirty="0" smtClean="0"/>
              <a:t>, </a:t>
            </a:r>
            <a:r>
              <a:rPr lang="en-US" altLang="en-US" dirty="0" smtClean="0">
                <a:latin typeface="Courier New" pitchFamily="49" charset="0"/>
                <a:cs typeface="Courier New" pitchFamily="49" charset="0"/>
              </a:rPr>
              <a:t>STDDEV</a:t>
            </a:r>
            <a:r>
              <a:rPr lang="en-US" altLang="en-US" dirty="0" smtClean="0"/>
              <a:t>, and </a:t>
            </a:r>
            <a:r>
              <a:rPr lang="en-US" altLang="en-US" dirty="0" smtClean="0">
                <a:latin typeface="Courier New" pitchFamily="49" charset="0"/>
                <a:cs typeface="Courier New" pitchFamily="49" charset="0"/>
              </a:rPr>
              <a:t>VARIANCE</a:t>
            </a:r>
          </a:p>
          <a:p>
            <a:pPr lvl="1" eaLnBrk="1" hangingPunct="1"/>
            <a:r>
              <a:rPr lang="en-US" altLang="en-US" dirty="0" smtClean="0"/>
              <a:t>Write queries that use the </a:t>
            </a:r>
            <a:r>
              <a:rPr lang="en-US" altLang="en-US" dirty="0" smtClean="0">
                <a:latin typeface="Courier New" pitchFamily="49" charset="0"/>
                <a:cs typeface="Courier New" pitchFamily="49" charset="0"/>
              </a:rPr>
              <a:t>GROUP</a:t>
            </a:r>
            <a:r>
              <a:rPr lang="en-US" altLang="en-US" dirty="0" smtClean="0"/>
              <a:t> </a:t>
            </a:r>
            <a:r>
              <a:rPr lang="en-US" altLang="en-US" dirty="0" smtClean="0">
                <a:latin typeface="Courier New" pitchFamily="49" charset="0"/>
                <a:cs typeface="Courier New" pitchFamily="49" charset="0"/>
              </a:rPr>
              <a:t>BY</a:t>
            </a:r>
            <a:r>
              <a:rPr lang="en-US" altLang="en-US" dirty="0" smtClean="0"/>
              <a:t> clause</a:t>
            </a:r>
          </a:p>
          <a:p>
            <a:pPr lvl="1" eaLnBrk="1" hangingPunct="1"/>
            <a:r>
              <a:rPr lang="en-US" altLang="en-US" dirty="0" smtClean="0"/>
              <a:t>Write queries that use the </a:t>
            </a:r>
            <a:r>
              <a:rPr lang="en-US" altLang="en-US" dirty="0" smtClean="0">
                <a:latin typeface="Courier New" pitchFamily="49" charset="0"/>
                <a:cs typeface="Courier New" pitchFamily="49" charset="0"/>
              </a:rPr>
              <a:t>HAVING</a:t>
            </a:r>
            <a:r>
              <a:rPr lang="en-US" altLang="en-US" dirty="0" smtClean="0"/>
              <a:t> clause</a:t>
            </a:r>
          </a:p>
        </p:txBody>
      </p:sp>
      <p:sp>
        <p:nvSpPr>
          <p:cNvPr id="61447" name="Rectangle 5"/>
          <p:cNvSpPr>
            <a:spLocks noChangeArrowheads="1"/>
          </p:cNvSpPr>
          <p:nvPr/>
        </p:nvSpPr>
        <p:spPr bwMode="gray">
          <a:xfrm>
            <a:off x="841519" y="4399563"/>
            <a:ext cx="4565650" cy="5873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pPr eaLnBrk="1" hangingPunct="1"/>
            <a:r>
              <a:rPr lang="en-US" altLang="en-US" smtClean="0">
                <a:latin typeface="Arial" charset="0"/>
              </a:rPr>
              <a:t>After completing this lesson, you should be able to do the following:</a:t>
            </a:r>
          </a:p>
          <a:p>
            <a:pPr lvl="1" eaLnBrk="1" hangingPunct="1"/>
            <a:r>
              <a:rPr lang="en-US" altLang="en-US" smtClean="0"/>
              <a:t>Identify the available group functions</a:t>
            </a:r>
          </a:p>
          <a:p>
            <a:pPr lvl="1" eaLnBrk="1" hangingPunct="1"/>
            <a:r>
              <a:rPr lang="en-US" altLang="en-US" smtClean="0"/>
              <a:t>Describe the use of group functions</a:t>
            </a:r>
          </a:p>
          <a:p>
            <a:pPr lvl="1" eaLnBrk="1" hangingPunct="1"/>
            <a:r>
              <a:rPr lang="en-US" altLang="en-US" smtClean="0"/>
              <a:t>Group data by using the </a:t>
            </a:r>
            <a:r>
              <a:rPr lang="en-US" altLang="en-US" smtClean="0">
                <a:latin typeface="Courier New" pitchFamily="49" charset="0"/>
                <a:cs typeface="Courier New" pitchFamily="49" charset="0"/>
              </a:rPr>
              <a:t>GROUP BY</a:t>
            </a:r>
            <a:r>
              <a:rPr lang="en-US" altLang="en-US" smtClean="0"/>
              <a:t> clause</a:t>
            </a:r>
          </a:p>
          <a:p>
            <a:pPr lvl="1" eaLnBrk="1" hangingPunct="1"/>
            <a:r>
              <a:rPr lang="en-US" altLang="en-US" smtClean="0"/>
              <a:t>Include or exclude grouped rows by using the </a:t>
            </a:r>
            <a:r>
              <a:rPr lang="en-US" altLang="en-US" smtClean="0">
                <a:latin typeface="Courier New" pitchFamily="49" charset="0"/>
                <a:cs typeface="Courier New" pitchFamily="49" charset="0"/>
              </a:rPr>
              <a:t>HAVING</a:t>
            </a:r>
            <a:r>
              <a:rPr lang="en-US" altLang="en-US" smtClean="0"/>
              <a:t> clause</a:t>
            </a:r>
            <a:endParaRPr lang="en-US" altLang="en-US" dirty="0" smtClean="0"/>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dirty="0" smtClean="0"/>
              <a:t>Practice 6: Overview</a:t>
            </a:r>
          </a:p>
        </p:txBody>
      </p:sp>
      <p:sp>
        <p:nvSpPr>
          <p:cNvPr id="63491" name="Rectangle 5"/>
          <p:cNvSpPr>
            <a:spLocks noGrp="1" noChangeArrowheads="1"/>
          </p:cNvSpPr>
          <p:nvPr>
            <p:ph idx="1"/>
          </p:nvPr>
        </p:nvSpPr>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Writing queries that use group functions</a:t>
            </a:r>
          </a:p>
          <a:p>
            <a:pPr lvl="1" eaLnBrk="1" hangingPunct="1"/>
            <a:r>
              <a:rPr lang="en-US" altLang="en-US" dirty="0" smtClean="0"/>
              <a:t>Grouping by rows to achieve more than one result</a:t>
            </a:r>
          </a:p>
          <a:p>
            <a:pPr lvl="1" eaLnBrk="1" hangingPunct="1"/>
            <a:r>
              <a:rPr lang="en-US" altLang="en-US" dirty="0" smtClean="0"/>
              <a:t>Restricting groups by using the </a:t>
            </a:r>
            <a:r>
              <a:rPr lang="en-US" altLang="en-US" dirty="0" smtClean="0">
                <a:latin typeface="Courier New" pitchFamily="49" charset="0"/>
                <a:cs typeface="Courier New" pitchFamily="49" charset="0"/>
              </a:rPr>
              <a:t>HAVING</a:t>
            </a:r>
            <a:r>
              <a:rPr lang="en-US" altLang="en-US" dirty="0" smtClean="0"/>
              <a:t> clause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2"/>
          <p:cNvSpPr>
            <a:spLocks noGrp="1" noChangeArrowheads="1"/>
          </p:cNvSpPr>
          <p:nvPr>
            <p:ph type="title"/>
          </p:nvPr>
        </p:nvSpPr>
        <p:spPr/>
        <p:txBody>
          <a:bodyPr/>
          <a:lstStyle/>
          <a:p>
            <a:pPr eaLnBrk="1" hangingPunct="1"/>
            <a:r>
              <a:rPr lang="en-US" altLang="en-US" dirty="0" smtClean="0"/>
              <a:t>Lesson Agenda</a:t>
            </a:r>
          </a:p>
        </p:txBody>
      </p:sp>
      <p:sp>
        <p:nvSpPr>
          <p:cNvPr id="10243" name="Rectangle 2053"/>
          <p:cNvSpPr>
            <a:spLocks noGrp="1" noChangeArrowheads="1"/>
          </p:cNvSpPr>
          <p:nvPr>
            <p:ph idx="1"/>
          </p:nvPr>
        </p:nvSpPr>
        <p:spPr/>
        <p:txBody>
          <a:bodyPr/>
          <a:lstStyle/>
          <a:p>
            <a:pPr lvl="1" eaLnBrk="1" hangingPunct="1"/>
            <a:r>
              <a:rPr lang="en-US" altLang="en-US" dirty="0" smtClean="0"/>
              <a:t>Group functions:</a:t>
            </a:r>
          </a:p>
          <a:p>
            <a:pPr lvl="2" eaLnBrk="1" hangingPunct="1"/>
            <a:r>
              <a:rPr lang="en-US" altLang="en-US" dirty="0" smtClean="0"/>
              <a:t>Types and syntax</a:t>
            </a:r>
          </a:p>
          <a:p>
            <a:pPr lvl="2" eaLnBrk="1" hangingPunct="1"/>
            <a:r>
              <a:rPr lang="en-US" altLang="en-US" dirty="0" smtClean="0"/>
              <a:t>Use </a:t>
            </a:r>
            <a:r>
              <a:rPr lang="en-US" altLang="en-US" dirty="0" smtClean="0">
                <a:latin typeface="Courier New" pitchFamily="49" charset="0"/>
              </a:rPr>
              <a:t>AVG</a:t>
            </a:r>
            <a:r>
              <a:rPr lang="en-US" altLang="en-US" dirty="0" smtClean="0"/>
              <a:t>, </a:t>
            </a:r>
            <a:r>
              <a:rPr lang="en-US" altLang="en-US" dirty="0" smtClean="0">
                <a:latin typeface="Courier New" pitchFamily="49" charset="0"/>
              </a:rPr>
              <a:t>SUM</a:t>
            </a:r>
            <a:r>
              <a:rPr lang="en-US" altLang="en-US" dirty="0" smtClean="0"/>
              <a:t>, </a:t>
            </a:r>
            <a:r>
              <a:rPr lang="en-US" altLang="en-US" dirty="0" smtClean="0">
                <a:latin typeface="Courier New" pitchFamily="49" charset="0"/>
              </a:rPr>
              <a:t>MIN</a:t>
            </a:r>
            <a:r>
              <a:rPr lang="en-US" altLang="en-US" dirty="0" smtClean="0"/>
              <a:t>, </a:t>
            </a:r>
            <a:r>
              <a:rPr lang="en-US" altLang="en-US" dirty="0" smtClean="0">
                <a:latin typeface="Courier New" pitchFamily="49" charset="0"/>
              </a:rPr>
              <a:t>MAX</a:t>
            </a:r>
            <a:r>
              <a:rPr lang="en-US" altLang="en-US" dirty="0" smtClean="0"/>
              <a:t>, </a:t>
            </a:r>
            <a:r>
              <a:rPr lang="en-US" altLang="en-US" dirty="0" smtClean="0">
                <a:latin typeface="Courier New" pitchFamily="49" charset="0"/>
              </a:rPr>
              <a:t>COUNT</a:t>
            </a:r>
          </a:p>
          <a:p>
            <a:pPr lvl="2" eaLnBrk="1" hangingPunct="1"/>
            <a:r>
              <a:rPr lang="en-US" altLang="en-US" dirty="0" smtClean="0"/>
              <a:t>Use the </a:t>
            </a:r>
            <a:r>
              <a:rPr lang="en-US" altLang="en-US" dirty="0" smtClean="0">
                <a:latin typeface="Courier New" pitchFamily="49" charset="0"/>
              </a:rPr>
              <a:t>DISTINCT</a:t>
            </a:r>
            <a:r>
              <a:rPr lang="en-US" altLang="en-US" dirty="0" smtClean="0"/>
              <a:t> keyword within group functions</a:t>
            </a:r>
          </a:p>
          <a:p>
            <a:pPr lvl="2" eaLnBrk="1" hangingPunct="1"/>
            <a:r>
              <a:rPr lang="en-US" altLang="en-US" dirty="0" smtClean="0">
                <a:latin typeface="Courier New" pitchFamily="49" charset="0"/>
              </a:rPr>
              <a:t>NULL</a:t>
            </a:r>
            <a:r>
              <a:rPr lang="en-US" altLang="en-US" dirty="0" smtClean="0"/>
              <a:t> values in a group function</a:t>
            </a:r>
          </a:p>
          <a:p>
            <a:pPr lvl="1" eaLnBrk="1" hangingPunct="1">
              <a:buClr>
                <a:srgbClr val="A6A6A6"/>
              </a:buClr>
            </a:pPr>
            <a:r>
              <a:rPr lang="en-US" altLang="en-US" dirty="0" smtClean="0">
                <a:solidFill>
                  <a:srgbClr val="A6A6A6"/>
                </a:solidFill>
              </a:rPr>
              <a:t>Grouping rows:</a:t>
            </a:r>
          </a:p>
          <a:p>
            <a:pPr lvl="2" eaLnBrk="1" hangingPunct="1">
              <a:buClr>
                <a:srgbClr val="A6A6A6"/>
              </a:buClr>
            </a:pPr>
            <a:r>
              <a:rPr lang="en-US" altLang="en-US" dirty="0" smtClean="0">
                <a:solidFill>
                  <a:srgbClr val="A6A6A6"/>
                </a:solidFill>
                <a:latin typeface="Courier New" pitchFamily="49" charset="0"/>
              </a:rPr>
              <a:t>GROUP</a:t>
            </a:r>
            <a:r>
              <a:rPr lang="en-US" altLang="en-US" dirty="0" smtClean="0">
                <a:solidFill>
                  <a:srgbClr val="A6A6A6"/>
                </a:solidFill>
                <a:latin typeface="Times New Roman" pitchFamily="18" charset="0"/>
              </a:rPr>
              <a:t> </a:t>
            </a:r>
            <a:r>
              <a:rPr lang="en-US" altLang="en-US" dirty="0" smtClean="0">
                <a:solidFill>
                  <a:srgbClr val="A6A6A6"/>
                </a:solidFill>
                <a:latin typeface="Courier New" pitchFamily="49" charset="0"/>
              </a:rPr>
              <a:t>BY</a:t>
            </a:r>
            <a:r>
              <a:rPr lang="en-US" altLang="en-US" dirty="0" smtClean="0">
                <a:solidFill>
                  <a:srgbClr val="A6A6A6"/>
                </a:solidFill>
              </a:rPr>
              <a:t> clause</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a:t>
            </a:r>
          </a:p>
          <a:p>
            <a:pPr lvl="1" eaLnBrk="1" hangingPunct="1">
              <a:buClr>
                <a:srgbClr val="A6A6A6"/>
              </a:buClr>
            </a:pPr>
            <a:r>
              <a:rPr lang="en-US" altLang="en-US" dirty="0" smtClean="0">
                <a:solidFill>
                  <a:srgbClr val="A6A6A6"/>
                </a:solidFill>
              </a:rPr>
              <a:t>Nesting group functions</a:t>
            </a:r>
          </a:p>
        </p:txBody>
      </p:sp>
      <p:grpSp>
        <p:nvGrpSpPr>
          <p:cNvPr id="4" name="Group 3"/>
          <p:cNvGrpSpPr/>
          <p:nvPr/>
        </p:nvGrpSpPr>
        <p:grpSpPr>
          <a:xfrm>
            <a:off x="8343899"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rot="5400000">
            <a:off x="8138890" y="2009753"/>
            <a:ext cx="4960086"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2290" name="Rectangle 14"/>
          <p:cNvSpPr>
            <a:spLocks noGrp="1" noChangeArrowheads="1"/>
          </p:cNvSpPr>
          <p:nvPr>
            <p:ph type="title"/>
          </p:nvPr>
        </p:nvSpPr>
        <p:spPr/>
        <p:txBody>
          <a:bodyPr/>
          <a:lstStyle/>
          <a:p>
            <a:pPr eaLnBrk="1" hangingPunct="1"/>
            <a:r>
              <a:rPr lang="en-US" altLang="en-US" dirty="0" smtClean="0"/>
              <a:t>Group Functions</a:t>
            </a:r>
          </a:p>
        </p:txBody>
      </p:sp>
      <p:sp>
        <p:nvSpPr>
          <p:cNvPr id="12291" name="Rectangle 15"/>
          <p:cNvSpPr>
            <a:spLocks noGrp="1" noChangeArrowheads="1"/>
          </p:cNvSpPr>
          <p:nvPr>
            <p:ph idx="1"/>
          </p:nvPr>
        </p:nvSpPr>
        <p:spPr/>
        <p:txBody>
          <a:bodyPr/>
          <a:lstStyle/>
          <a:p>
            <a:pPr eaLnBrk="1" hangingPunct="1"/>
            <a:r>
              <a:rPr lang="en-US" altLang="en-US" dirty="0" smtClean="0">
                <a:latin typeface="Arial" charset="0"/>
              </a:rPr>
              <a:t>Group functions operate on sets of rows to give one result per group.</a:t>
            </a:r>
          </a:p>
        </p:txBody>
      </p:sp>
      <p:grpSp>
        <p:nvGrpSpPr>
          <p:cNvPr id="2" name="Group 1"/>
          <p:cNvGrpSpPr/>
          <p:nvPr/>
        </p:nvGrpSpPr>
        <p:grpSpPr>
          <a:xfrm>
            <a:off x="1572329" y="1915400"/>
            <a:ext cx="6892925" cy="3925887"/>
            <a:chOff x="2647951" y="2057401"/>
            <a:chExt cx="6892925" cy="3925887"/>
          </a:xfrm>
        </p:grpSpPr>
        <p:pic>
          <p:nvPicPr>
            <p:cNvPr id="12292" name="Picture 20" descr="C:\salome_official\projects\11gR2\screenshots\les5_4s_a.gif"/>
            <p:cNvPicPr>
              <a:picLocks noChangeAspect="1" noChangeArrowheads="1"/>
            </p:cNvPicPr>
            <p:nvPr/>
          </p:nvPicPr>
          <p:blipFill>
            <a:blip r:embed="rId4" cstate="print"/>
            <a:srcRect/>
            <a:stretch>
              <a:fillRect/>
            </a:stretch>
          </p:blipFill>
          <p:spPr bwMode="auto">
            <a:xfrm>
              <a:off x="2909887" y="2409826"/>
              <a:ext cx="2628900" cy="2525713"/>
            </a:xfrm>
            <a:prstGeom prst="rect">
              <a:avLst/>
            </a:prstGeom>
            <a:noFill/>
            <a:ln w="12700">
              <a:solidFill>
                <a:schemeClr val="tx1"/>
              </a:solidFill>
              <a:miter lim="800000"/>
              <a:headEnd/>
              <a:tailEnd/>
            </a:ln>
          </p:spPr>
        </p:pic>
        <p:sp>
          <p:nvSpPr>
            <p:cNvPr id="12293" name="Rectangle 5"/>
            <p:cNvSpPr>
              <a:spLocks noChangeArrowheads="1"/>
            </p:cNvSpPr>
            <p:nvPr/>
          </p:nvSpPr>
          <p:spPr bwMode="gray">
            <a:xfrm>
              <a:off x="7715251" y="3778251"/>
              <a:ext cx="1825625" cy="1012825"/>
            </a:xfrm>
            <a:prstGeom prst="rect">
              <a:avLst/>
            </a:prstGeom>
            <a:gradFill flip="none" rotWithShape="1">
              <a:gsLst>
                <a:gs pos="0">
                  <a:schemeClr val="folHlink">
                    <a:tint val="66000"/>
                    <a:satMod val="160000"/>
                  </a:schemeClr>
                </a:gs>
                <a:gs pos="50000">
                  <a:schemeClr val="folHlink">
                    <a:tint val="44500"/>
                    <a:satMod val="160000"/>
                  </a:schemeClr>
                </a:gs>
                <a:gs pos="100000">
                  <a:schemeClr val="folHlink">
                    <a:tint val="23500"/>
                    <a:satMod val="160000"/>
                  </a:schemeClr>
                </a:gs>
              </a:gsLst>
              <a:lin ang="5400000" scaled="1"/>
              <a:tileRect/>
            </a:gradFill>
            <a:ln w="28575">
              <a:solidFill>
                <a:schemeClr val="bg1">
                  <a:lumMod val="95000"/>
                </a:schemeClr>
              </a:solidFill>
              <a:miter lim="800000"/>
              <a:headEnd/>
              <a:tailEnd/>
            </a:ln>
          </p:spPr>
          <p:txBody>
            <a:bodyPr wrap="none" anchor="ctr"/>
            <a:lstStyle/>
            <a:p>
              <a:pPr eaLnBrk="1" hangingPunct="1"/>
              <a:endParaRPr lang="en-IN" altLang="en-US" dirty="0"/>
            </a:p>
          </p:txBody>
        </p:sp>
        <p:sp>
          <p:nvSpPr>
            <p:cNvPr id="12294" name="Rectangle 6"/>
            <p:cNvSpPr>
              <a:spLocks noChangeArrowheads="1"/>
            </p:cNvSpPr>
            <p:nvPr/>
          </p:nvSpPr>
          <p:spPr bwMode="auto">
            <a:xfrm>
              <a:off x="2647951" y="2057401"/>
              <a:ext cx="1412875" cy="366713"/>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12295" name="Freeform 7"/>
            <p:cNvSpPr>
              <a:spLocks/>
            </p:cNvSpPr>
            <p:nvPr/>
          </p:nvSpPr>
          <p:spPr bwMode="gray">
            <a:xfrm>
              <a:off x="5556250" y="2393950"/>
              <a:ext cx="2157412" cy="3589338"/>
            </a:xfrm>
            <a:custGeom>
              <a:avLst/>
              <a:gdLst>
                <a:gd name="T0" fmla="*/ 0 w 1359"/>
                <a:gd name="T1" fmla="*/ 2147483646 h 2543"/>
                <a:gd name="T2" fmla="*/ 0 w 1359"/>
                <a:gd name="T3" fmla="*/ 0 h 2543"/>
                <a:gd name="T4" fmla="*/ 2147483646 w 1359"/>
                <a:gd name="T5" fmla="*/ 2147483646 h 2543"/>
                <a:gd name="T6" fmla="*/ 2147483646 w 1359"/>
                <a:gd name="T7" fmla="*/ 2147483646 h 2543"/>
                <a:gd name="T8" fmla="*/ 0 w 1359"/>
                <a:gd name="T9" fmla="*/ 2147483646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CBF1F9"/>
            </a:solidFill>
            <a:ln w="9525" cap="rnd">
              <a:noFill/>
              <a:round/>
              <a:headEnd type="none" w="sm" len="sm"/>
              <a:tailEnd type="none" w="sm" len="sm"/>
            </a:ln>
          </p:spPr>
          <p:txBody>
            <a:bodyPr/>
            <a:lstStyle/>
            <a:p>
              <a:endParaRPr lang="en-US" dirty="0"/>
            </a:p>
          </p:txBody>
        </p:sp>
        <p:sp>
          <p:nvSpPr>
            <p:cNvPr id="12296" name="Rectangle 8"/>
            <p:cNvSpPr>
              <a:spLocks noChangeArrowheads="1"/>
            </p:cNvSpPr>
            <p:nvPr/>
          </p:nvSpPr>
          <p:spPr bwMode="auto">
            <a:xfrm>
              <a:off x="5519738" y="3898900"/>
              <a:ext cx="2278063" cy="636588"/>
            </a:xfrm>
            <a:prstGeom prst="rect">
              <a:avLst/>
            </a:prstGeom>
            <a:noFill/>
            <a:ln w="9525">
              <a:noFill/>
              <a:miter lim="800000"/>
              <a:headEnd/>
              <a:tailEnd/>
            </a:ln>
          </p:spPr>
          <p:txBody>
            <a:bodyPr lIns="92075" tIns="46038" rIns="92075" bIns="46038">
              <a:spAutoFit/>
            </a:bodyPr>
            <a:lstStyle/>
            <a:p>
              <a:pPr>
                <a:lnSpc>
                  <a:spcPct val="85000"/>
                </a:lnSpc>
              </a:pPr>
              <a:r>
                <a:rPr lang="en-US" altLang="en-US" dirty="0"/>
                <a:t>Maximum salary in </a:t>
              </a:r>
              <a:r>
                <a:rPr lang="en-US" altLang="en-US" dirty="0">
                  <a:latin typeface="Courier New" pitchFamily="49" charset="0"/>
                </a:rPr>
                <a:t>EMPLOYEES</a:t>
              </a:r>
              <a:r>
                <a:rPr lang="en-US" altLang="en-US" sz="2400" dirty="0">
                  <a:latin typeface="Times New Roman" pitchFamily="18" charset="0"/>
                </a:rPr>
                <a:t> </a:t>
              </a:r>
              <a:r>
                <a:rPr lang="en-US" altLang="en-US" dirty="0"/>
                <a:t>table</a:t>
              </a:r>
            </a:p>
          </p:txBody>
        </p:sp>
        <p:sp>
          <p:nvSpPr>
            <p:cNvPr id="12297" name="Text Box 11"/>
            <p:cNvSpPr txBox="1">
              <a:spLocks noChangeArrowheads="1"/>
            </p:cNvSpPr>
            <p:nvPr/>
          </p:nvSpPr>
          <p:spPr bwMode="gray">
            <a:xfrm>
              <a:off x="2851150" y="4818063"/>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12298" name="Picture 21" descr="C:\salome_official\projects\11gR2\screenshots\les5_4s_b.gif"/>
            <p:cNvPicPr>
              <a:picLocks noChangeAspect="1" noChangeArrowheads="1"/>
            </p:cNvPicPr>
            <p:nvPr/>
          </p:nvPicPr>
          <p:blipFill>
            <a:blip r:embed="rId5" cstate="print"/>
            <a:srcRect/>
            <a:stretch>
              <a:fillRect/>
            </a:stretch>
          </p:blipFill>
          <p:spPr bwMode="auto">
            <a:xfrm>
              <a:off x="2909887" y="5243513"/>
              <a:ext cx="2628900" cy="685800"/>
            </a:xfrm>
            <a:prstGeom prst="rect">
              <a:avLst/>
            </a:prstGeom>
            <a:noFill/>
            <a:ln w="12700">
              <a:solidFill>
                <a:schemeClr val="tx1"/>
              </a:solidFill>
              <a:miter lim="800000"/>
              <a:headEnd/>
              <a:tailEnd/>
            </a:ln>
          </p:spPr>
        </p:pic>
        <p:sp>
          <p:nvSpPr>
            <p:cNvPr id="12299" name="Rectangle 9"/>
            <p:cNvSpPr>
              <a:spLocks noChangeArrowheads="1"/>
            </p:cNvSpPr>
            <p:nvPr/>
          </p:nvSpPr>
          <p:spPr bwMode="gray">
            <a:xfrm>
              <a:off x="4748213" y="2398714"/>
              <a:ext cx="790575" cy="354012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12300" name="Picture 22" descr="C:\salome_official\projects\11gR2\screenshots\les5_4s_c.gif"/>
            <p:cNvPicPr>
              <a:picLocks noChangeAspect="1" noChangeArrowheads="1"/>
            </p:cNvPicPr>
            <p:nvPr/>
          </p:nvPicPr>
          <p:blipFill>
            <a:blip r:embed="rId6" cstate="print"/>
            <a:srcRect/>
            <a:stretch>
              <a:fillRect/>
            </a:stretch>
          </p:blipFill>
          <p:spPr bwMode="auto">
            <a:xfrm>
              <a:off x="8061326" y="4046538"/>
              <a:ext cx="1165225" cy="457200"/>
            </a:xfrm>
            <a:prstGeom prst="rect">
              <a:avLst/>
            </a:prstGeom>
            <a:noFill/>
            <a:ln w="12700">
              <a:solidFill>
                <a:schemeClr val="tx1"/>
              </a:solidFill>
              <a:miter lim="800000"/>
              <a:headEnd/>
              <a:tailEnd/>
            </a:ln>
          </p:spPr>
        </p:pic>
        <p:sp>
          <p:nvSpPr>
            <p:cNvPr id="12301" name="Rectangle 13"/>
            <p:cNvSpPr>
              <a:spLocks noChangeArrowheads="1"/>
            </p:cNvSpPr>
            <p:nvPr/>
          </p:nvSpPr>
          <p:spPr bwMode="gray">
            <a:xfrm>
              <a:off x="8059737" y="4241801"/>
              <a:ext cx="1157288" cy="252413"/>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grpSp>
        <p:nvGrpSpPr>
          <p:cNvPr id="7" name="Group 6"/>
          <p:cNvGrpSpPr/>
          <p:nvPr/>
        </p:nvGrpSpPr>
        <p:grpSpPr>
          <a:xfrm>
            <a:off x="9599612" y="4251406"/>
            <a:ext cx="2038642" cy="1746861"/>
            <a:chOff x="9820451" y="3662363"/>
            <a:chExt cx="2332907" cy="1999009"/>
          </a:xfrm>
        </p:grpSpPr>
        <p:pic>
          <p:nvPicPr>
            <p:cNvPr id="3" name="Picture 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223679" y="3662363"/>
              <a:ext cx="1929679" cy="1999009"/>
            </a:xfrm>
            <a:prstGeom prst="rect">
              <a:avLst/>
            </a:prstGeom>
          </p:spPr>
        </p:pic>
        <p:pic>
          <p:nvPicPr>
            <p:cNvPr id="5" name="Picture 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9820451" y="4101306"/>
              <a:ext cx="995350" cy="959982"/>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8256733" y="3541182"/>
            <a:ext cx="44958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Rectangle 10"/>
          <p:cNvSpPr>
            <a:spLocks noGrp="1" noChangeArrowheads="1"/>
          </p:cNvSpPr>
          <p:nvPr>
            <p:ph type="title"/>
          </p:nvPr>
        </p:nvSpPr>
        <p:spPr/>
        <p:txBody>
          <a:bodyPr/>
          <a:lstStyle/>
          <a:p>
            <a:pPr eaLnBrk="1" hangingPunct="1"/>
            <a:r>
              <a:rPr lang="en-US" altLang="en-US" dirty="0" smtClean="0"/>
              <a:t>Types of Group Functions</a:t>
            </a:r>
          </a:p>
        </p:txBody>
      </p:sp>
      <p:sp>
        <p:nvSpPr>
          <p:cNvPr id="14339" name="Rectangle 11"/>
          <p:cNvSpPr>
            <a:spLocks noGrp="1" noChangeArrowheads="1"/>
          </p:cNvSpPr>
          <p:nvPr>
            <p:ph idx="1"/>
          </p:nvPr>
        </p:nvSpPr>
        <p:spPr/>
        <p:txBody>
          <a:bodyPr/>
          <a:lstStyle/>
          <a:p>
            <a:pPr lvl="1" eaLnBrk="1" hangingPunct="1"/>
            <a:r>
              <a:rPr lang="en-US" altLang="en-US" b="1" dirty="0" smtClean="0">
                <a:latin typeface="Courier New" pitchFamily="49" charset="0"/>
                <a:cs typeface="Courier New" pitchFamily="49" charset="0"/>
              </a:rPr>
              <a:t>AVG</a:t>
            </a:r>
          </a:p>
          <a:p>
            <a:pPr lvl="1" eaLnBrk="1" hangingPunct="1"/>
            <a:r>
              <a:rPr lang="en-US" altLang="en-US" b="1" dirty="0" smtClean="0">
                <a:latin typeface="Courier New" pitchFamily="49" charset="0"/>
                <a:cs typeface="Courier New" pitchFamily="49" charset="0"/>
              </a:rPr>
              <a:t>COUNT</a:t>
            </a:r>
          </a:p>
          <a:p>
            <a:pPr lvl="1" eaLnBrk="1" hangingPunct="1"/>
            <a:r>
              <a:rPr lang="en-US" altLang="en-US" b="1" dirty="0" smtClean="0">
                <a:latin typeface="Courier New" pitchFamily="49" charset="0"/>
                <a:cs typeface="Courier New" pitchFamily="49" charset="0"/>
              </a:rPr>
              <a:t>MAX</a:t>
            </a:r>
          </a:p>
          <a:p>
            <a:pPr lvl="1" eaLnBrk="1" hangingPunct="1"/>
            <a:r>
              <a:rPr lang="en-US" altLang="en-US" b="1" dirty="0" smtClean="0">
                <a:latin typeface="Courier New" pitchFamily="49" charset="0"/>
                <a:cs typeface="Courier New" pitchFamily="49" charset="0"/>
              </a:rPr>
              <a:t>MIN</a:t>
            </a:r>
          </a:p>
          <a:p>
            <a:pPr lvl="1" eaLnBrk="1" hangingPunct="1"/>
            <a:r>
              <a:rPr lang="en-US" altLang="en-US" b="1" dirty="0" smtClean="0">
                <a:latin typeface="Courier New" pitchFamily="49" charset="0"/>
                <a:cs typeface="Courier New" pitchFamily="49" charset="0"/>
              </a:rPr>
              <a:t>SUM</a:t>
            </a:r>
          </a:p>
          <a:p>
            <a:pPr lvl="1" eaLnBrk="1" hangingPunct="1"/>
            <a:r>
              <a:rPr lang="en-US" altLang="en-US" b="1" dirty="0" smtClean="0">
                <a:latin typeface="Courier New" pitchFamily="49" charset="0"/>
                <a:cs typeface="Courier New" pitchFamily="49" charset="0"/>
              </a:rPr>
              <a:t>LISTAGG</a:t>
            </a:r>
          </a:p>
          <a:p>
            <a:pPr lvl="1" eaLnBrk="1" hangingPunct="1"/>
            <a:r>
              <a:rPr lang="en-US" altLang="en-US" b="1" dirty="0" smtClean="0">
                <a:latin typeface="Courier New" pitchFamily="49" charset="0"/>
                <a:cs typeface="Courier New" pitchFamily="49" charset="0"/>
              </a:rPr>
              <a:t>STDDEV</a:t>
            </a:r>
          </a:p>
          <a:p>
            <a:pPr lvl="1" eaLnBrk="1" hangingPunct="1"/>
            <a:r>
              <a:rPr lang="en-US" altLang="en-US" b="1" dirty="0" smtClean="0">
                <a:latin typeface="Courier New" pitchFamily="49" charset="0"/>
                <a:cs typeface="Courier New" pitchFamily="49" charset="0"/>
              </a:rPr>
              <a:t>VARIANCE</a:t>
            </a:r>
          </a:p>
        </p:txBody>
      </p:sp>
      <p:sp>
        <p:nvSpPr>
          <p:cNvPr id="9220" name="Rectangle 5"/>
          <p:cNvSpPr>
            <a:spLocks noChangeArrowheads="1"/>
          </p:cNvSpPr>
          <p:nvPr/>
        </p:nvSpPr>
        <p:spPr bwMode="blackWhite">
          <a:xfrm>
            <a:off x="6081713" y="2209801"/>
            <a:ext cx="2263775" cy="950913"/>
          </a:xfrm>
          <a:prstGeom prst="rect">
            <a:avLst/>
          </a:prstGeom>
          <a:solidFill>
            <a:schemeClr val="accent1">
              <a:lumMod val="60000"/>
              <a:lumOff val="40000"/>
            </a:schemeClr>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Group</a:t>
            </a:r>
          </a:p>
          <a:p>
            <a:pPr algn="ctr">
              <a:defRPr/>
            </a:pPr>
            <a:r>
              <a:rPr lang="en-US" altLang="en-US" b="1" dirty="0" smtClean="0">
                <a:solidFill>
                  <a:schemeClr val="bg1"/>
                </a:solidFill>
              </a:rPr>
              <a:t>functions</a:t>
            </a:r>
          </a:p>
        </p:txBody>
      </p:sp>
      <p:sp>
        <p:nvSpPr>
          <p:cNvPr id="9221" name="Line 6"/>
          <p:cNvSpPr>
            <a:spLocks noChangeShapeType="1"/>
          </p:cNvSpPr>
          <p:nvPr/>
        </p:nvSpPr>
        <p:spPr bwMode="auto">
          <a:xfrm>
            <a:off x="5456237" y="2685257"/>
            <a:ext cx="609600" cy="0"/>
          </a:xfrm>
          <a:prstGeom prst="line">
            <a:avLst/>
          </a:prstGeom>
          <a:noFill/>
          <a:ln w="28575">
            <a:solidFill>
              <a:schemeClr val="tx1">
                <a:lumMod val="50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2" name="Line 7"/>
          <p:cNvSpPr>
            <a:spLocks noChangeShapeType="1"/>
          </p:cNvSpPr>
          <p:nvPr/>
        </p:nvSpPr>
        <p:spPr bwMode="auto">
          <a:xfrm>
            <a:off x="8356600" y="2685257"/>
            <a:ext cx="609600" cy="0"/>
          </a:xfrm>
          <a:prstGeom prst="line">
            <a:avLst/>
          </a:prstGeom>
          <a:noFill/>
          <a:ln w="28575">
            <a:solidFill>
              <a:schemeClr val="tx1">
                <a:lumMod val="50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3" name="Line 8"/>
          <p:cNvSpPr>
            <a:spLocks noChangeShapeType="1"/>
          </p:cNvSpPr>
          <p:nvPr/>
        </p:nvSpPr>
        <p:spPr bwMode="auto">
          <a:xfrm>
            <a:off x="5456237" y="2409032"/>
            <a:ext cx="609600" cy="0"/>
          </a:xfrm>
          <a:prstGeom prst="line">
            <a:avLst/>
          </a:prstGeom>
          <a:noFill/>
          <a:ln w="28575">
            <a:solidFill>
              <a:schemeClr val="tx1">
                <a:lumMod val="50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4" name="Line 9"/>
          <p:cNvSpPr>
            <a:spLocks noChangeShapeType="1"/>
          </p:cNvSpPr>
          <p:nvPr/>
        </p:nvSpPr>
        <p:spPr bwMode="auto">
          <a:xfrm>
            <a:off x="5456237" y="2961482"/>
            <a:ext cx="609600" cy="0"/>
          </a:xfrm>
          <a:prstGeom prst="line">
            <a:avLst/>
          </a:prstGeom>
          <a:noFill/>
          <a:ln w="28575">
            <a:solidFill>
              <a:schemeClr val="tx1">
                <a:lumMod val="50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grpSp>
        <p:nvGrpSpPr>
          <p:cNvPr id="4" name="Group 3"/>
          <p:cNvGrpSpPr/>
          <p:nvPr/>
        </p:nvGrpSpPr>
        <p:grpSpPr>
          <a:xfrm>
            <a:off x="9371012" y="4180997"/>
            <a:ext cx="2267241" cy="1783403"/>
            <a:chOff x="9371012" y="4180997"/>
            <a:chExt cx="2267241" cy="1783403"/>
          </a:xfrm>
        </p:grpSpPr>
        <p:sp>
          <p:nvSpPr>
            <p:cNvPr id="3" name="Round Diagonal Corner Rectangle 2"/>
            <p:cNvSpPr/>
            <p:nvPr/>
          </p:nvSpPr>
          <p:spPr bwMode="auto">
            <a:xfrm>
              <a:off x="9371012" y="4180997"/>
              <a:ext cx="2196800" cy="1746861"/>
            </a:xfrm>
            <a:prstGeom prst="round2DiagRect">
              <a:avLst/>
            </a:prstGeom>
            <a:solidFill>
              <a:schemeClr val="bg1"/>
            </a:solidFill>
            <a:ln w="57150" cap="flat" cmpd="sng" algn="ctr">
              <a:solidFill>
                <a:schemeClr val="accent1">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9"/>
            <p:cNvGrpSpPr/>
            <p:nvPr/>
          </p:nvGrpSpPr>
          <p:grpSpPr>
            <a:xfrm>
              <a:off x="9599612" y="4217539"/>
              <a:ext cx="2038641" cy="1746861"/>
              <a:chOff x="9820451" y="3662364"/>
              <a:chExt cx="2332906" cy="1999009"/>
            </a:xfrm>
          </p:grpSpPr>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223678" y="3662364"/>
                <a:ext cx="1929679" cy="1999009"/>
              </a:xfrm>
              <a:prstGeom prst="rect">
                <a:avLst/>
              </a:prstGeom>
            </p:spPr>
          </p:pic>
          <p:pic>
            <p:nvPicPr>
              <p:cNvPr id="12" name="Pictur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820451" y="4101306"/>
                <a:ext cx="995350" cy="959982"/>
              </a:xfrm>
              <a:prstGeom prst="rect">
                <a:avLst/>
              </a:prstGeom>
            </p:spPr>
          </p:pic>
        </p:grpSp>
      </p:grpSp>
      <p:pic>
        <p:nvPicPr>
          <p:cNvPr id="2" name="Picture 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635974" y="2949122"/>
            <a:ext cx="1666875" cy="952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2062162" y="1889545"/>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smtClean="0">
                <a:solidFill>
                  <a:schemeClr val="tx1">
                    <a:lumMod val="75000"/>
                  </a:schemeClr>
                </a:solidFill>
                <a:latin typeface="Courier New" panose="02070309020205020404" pitchFamily="49" charset="0"/>
                <a:cs typeface="Arial" panose="020B0604020202020204" pitchFamily="34" charset="0"/>
              </a:rPr>
              <a:t>group_function(column</a:t>
            </a:r>
            <a:r>
              <a:rPr lang="en-US" altLang="en-US" b="1" i="1" dirty="0">
                <a:solidFill>
                  <a:schemeClr val="tx1">
                    <a:lumMod val="75000"/>
                  </a:schemeClr>
                </a:solidFill>
                <a:latin typeface="Courier New" panose="02070309020205020404" pitchFamily="49" charset="0"/>
                <a:cs typeface="Arial" panose="020B0604020202020204" pitchFamily="34" charset="0"/>
              </a:rPr>
              <a:t>), ...</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6389" name="Title 1"/>
          <p:cNvSpPr>
            <a:spLocks noGrp="1"/>
          </p:cNvSpPr>
          <p:nvPr>
            <p:ph type="title"/>
          </p:nvPr>
        </p:nvSpPr>
        <p:spPr/>
        <p:txBody>
          <a:bodyPr/>
          <a:lstStyle/>
          <a:p>
            <a:pPr eaLnBrk="1" hangingPunct="1"/>
            <a:r>
              <a:rPr lang="en-US" altLang="en-US" dirty="0" smtClean="0"/>
              <a:t>Group Functions: Syntax</a:t>
            </a:r>
          </a:p>
        </p:txBody>
      </p:sp>
      <p:sp>
        <p:nvSpPr>
          <p:cNvPr id="16390" name="Rectangle 2052"/>
          <p:cNvSpPr>
            <a:spLocks noChangeArrowheads="1"/>
          </p:cNvSpPr>
          <p:nvPr/>
        </p:nvSpPr>
        <p:spPr bwMode="gray">
          <a:xfrm>
            <a:off x="3351212" y="2012950"/>
            <a:ext cx="38100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nvGrpSpPr>
          <p:cNvPr id="4" name="Group 3"/>
          <p:cNvGrpSpPr/>
          <p:nvPr/>
        </p:nvGrpSpPr>
        <p:grpSpPr>
          <a:xfrm>
            <a:off x="2839085" y="3200400"/>
            <a:ext cx="6510655" cy="2438400"/>
            <a:chOff x="3616007" y="3200400"/>
            <a:chExt cx="6510655" cy="2438400"/>
          </a:xfrm>
        </p:grpSpPr>
        <p:sp>
          <p:nvSpPr>
            <p:cNvPr id="3" name="Rounded Rectangle 2"/>
            <p:cNvSpPr/>
            <p:nvPr/>
          </p:nvSpPr>
          <p:spPr bwMode="auto">
            <a:xfrm>
              <a:off x="7466012" y="3200400"/>
              <a:ext cx="2660650" cy="24384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3616007" y="4387334"/>
              <a:ext cx="4187190" cy="369332"/>
              <a:chOff x="4421822" y="4387334"/>
              <a:chExt cx="4187190" cy="369332"/>
            </a:xfrm>
          </p:grpSpPr>
          <p:sp>
            <p:nvSpPr>
              <p:cNvPr id="12" name="Rounded Rectangle 11"/>
              <p:cNvSpPr/>
              <p:nvPr/>
            </p:nvSpPr>
            <p:spPr bwMode="auto">
              <a:xfrm>
                <a:off x="4421822" y="4407329"/>
                <a:ext cx="2891790"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TextBox 6"/>
              <p:cNvSpPr txBox="1"/>
              <p:nvPr/>
            </p:nvSpPr>
            <p:spPr>
              <a:xfrm>
                <a:off x="4421822" y="4387334"/>
                <a:ext cx="3048000" cy="369332"/>
              </a:xfrm>
              <a:prstGeom prst="rect">
                <a:avLst/>
              </a:prstGeom>
              <a:noFill/>
            </p:spPr>
            <p:txBody>
              <a:bodyPr wrap="square" rtlCol="0">
                <a:spAutoFit/>
              </a:bodyPr>
              <a:lstStyle/>
              <a:p>
                <a:r>
                  <a:rPr lang="en-US" dirty="0" smtClean="0">
                    <a:latin typeface="+mn-lt"/>
                  </a:rPr>
                  <a:t>Group all rows in a column</a:t>
                </a:r>
                <a:endParaRPr lang="en-US" dirty="0">
                  <a:latin typeface="+mn-lt"/>
                </a:endParaRPr>
              </a:p>
            </p:txBody>
          </p:sp>
          <p:cxnSp>
            <p:nvCxnSpPr>
              <p:cNvPr id="8" name="Straight Arrow Connector 7"/>
              <p:cNvCxnSpPr>
                <a:endCxn id="7" idx="3"/>
              </p:cNvCxnSpPr>
              <p:nvPr/>
            </p:nvCxnSpPr>
            <p:spPr bwMode="auto">
              <a:xfrm flipH="1">
                <a:off x="7469822" y="4572000"/>
                <a:ext cx="1139190" cy="0"/>
              </a:xfrm>
              <a:prstGeom prst="straightConnector1">
                <a:avLst/>
              </a:prstGeom>
              <a:noFill/>
              <a:ln w="28575" cap="flat" cmpd="sng" algn="ctr">
                <a:solidFill>
                  <a:schemeClr val="tx1"/>
                </a:solidFill>
                <a:prstDash val="solid"/>
                <a:round/>
                <a:headEnd type="none" w="sm" len="sm"/>
                <a:tailEnd type="triangle" w="lg" len="lg"/>
              </a:ln>
              <a:effectLst/>
            </p:spPr>
          </p:cxnSp>
        </p:grpSp>
        <p:grpSp>
          <p:nvGrpSpPr>
            <p:cNvPr id="2" name="Group 1"/>
            <p:cNvGrpSpPr/>
            <p:nvPr/>
          </p:nvGrpSpPr>
          <p:grpSpPr>
            <a:xfrm>
              <a:off x="7667466" y="3345820"/>
              <a:ext cx="2257742" cy="2292980"/>
              <a:chOff x="7646670" y="3176587"/>
              <a:chExt cx="2847975" cy="2892425"/>
            </a:xfrm>
          </p:grpSpPr>
          <p:grpSp>
            <p:nvGrpSpPr>
              <p:cNvPr id="10" name="Group 16"/>
              <p:cNvGrpSpPr>
                <a:grpSpLocks/>
              </p:cNvGrpSpPr>
              <p:nvPr/>
            </p:nvGrpSpPr>
            <p:grpSpPr bwMode="auto">
              <a:xfrm>
                <a:off x="7959407" y="3176587"/>
                <a:ext cx="2535238" cy="2790825"/>
                <a:chOff x="6315647" y="1371600"/>
                <a:chExt cx="2535512" cy="2790786"/>
              </a:xfrm>
            </p:grpSpPr>
            <p:pic>
              <p:nvPicPr>
                <p:cNvPr id="13" name="Picture 4"/>
                <p:cNvPicPr>
                  <a:picLocks noChangeAspect="1"/>
                </p:cNvPicPr>
                <p:nvPr/>
              </p:nvPicPr>
              <p:blipFill>
                <a:blip r:embed="rId4" cstate="print"/>
                <a:srcRect/>
                <a:stretch>
                  <a:fillRect/>
                </a:stretch>
              </p:blipFill>
              <p:spPr bwMode="auto">
                <a:xfrm>
                  <a:off x="6934200" y="1371600"/>
                  <a:ext cx="1916959" cy="2790786"/>
                </a:xfrm>
                <a:prstGeom prst="rect">
                  <a:avLst/>
                </a:prstGeom>
                <a:noFill/>
                <a:ln w="9525">
                  <a:noFill/>
                  <a:miter lim="800000"/>
                  <a:headEnd/>
                  <a:tailEnd/>
                </a:ln>
              </p:spPr>
            </p:pic>
            <p:pic>
              <p:nvPicPr>
                <p:cNvPr id="14" name="Picture 12"/>
                <p:cNvPicPr>
                  <a:picLocks noChangeAspect="1"/>
                </p:cNvPicPr>
                <p:nvPr/>
              </p:nvPicPr>
              <p:blipFill>
                <a:blip r:embed="rId5" cstate="print"/>
                <a:srcRect/>
                <a:stretch>
                  <a:fillRect/>
                </a:stretch>
              </p:blipFill>
              <p:spPr bwMode="auto">
                <a:xfrm>
                  <a:off x="6315647" y="2431730"/>
                  <a:ext cx="1463167" cy="1511939"/>
                </a:xfrm>
                <a:prstGeom prst="rect">
                  <a:avLst/>
                </a:prstGeom>
                <a:noFill/>
                <a:ln w="9525">
                  <a:noFill/>
                  <a:miter lim="800000"/>
                  <a:headEnd/>
                  <a:tailEnd/>
                </a:ln>
              </p:spPr>
            </p:pic>
          </p:grpSp>
          <p:pic>
            <p:nvPicPr>
              <p:cNvPr id="15" name="Picture 21"/>
              <p:cNvPicPr>
                <a:picLocks noChangeAspect="1"/>
              </p:cNvPicPr>
              <p:nvPr/>
            </p:nvPicPr>
            <p:blipFill>
              <a:blip r:embed="rId6" cstate="print"/>
              <a:srcRect/>
              <a:stretch>
                <a:fillRect/>
              </a:stretch>
            </p:blipFill>
            <p:spPr bwMode="auto">
              <a:xfrm>
                <a:off x="7646670" y="4168775"/>
                <a:ext cx="873125" cy="1900237"/>
              </a:xfrm>
              <a:prstGeom prst="rect">
                <a:avLst/>
              </a:prstGeom>
              <a:noFill/>
              <a:ln w="9525">
                <a:noFill/>
                <a:miter lim="800000"/>
                <a:headEnd/>
                <a:tailEnd/>
              </a:ln>
            </p:spPr>
          </p:pic>
        </p:gr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2062162" y="205740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MIN(salary),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LIKE '%REP%';</a:t>
            </a:r>
          </a:p>
        </p:txBody>
      </p:sp>
      <p:sp>
        <p:nvSpPr>
          <p:cNvPr id="18437"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AVG</a:t>
            </a:r>
            <a:r>
              <a:rPr lang="en-US" altLang="en-US" dirty="0" smtClean="0"/>
              <a:t> and </a:t>
            </a:r>
            <a:r>
              <a:rPr lang="en-US" altLang="en-US" dirty="0" smtClean="0">
                <a:latin typeface="Courier New" pitchFamily="49" charset="0"/>
                <a:cs typeface="Courier New" pitchFamily="49" charset="0"/>
              </a:rPr>
              <a:t>SUM</a:t>
            </a:r>
            <a:r>
              <a:rPr lang="en-US" altLang="en-US" dirty="0" smtClean="0"/>
              <a:t> Functions</a:t>
            </a:r>
          </a:p>
        </p:txBody>
      </p:sp>
      <p:sp>
        <p:nvSpPr>
          <p:cNvPr id="11268" name="Rectangle 9"/>
          <p:cNvSpPr>
            <a:spLocks noGrp="1" noChangeArrowheads="1"/>
          </p:cNvSpPr>
          <p:nvPr>
            <p:ph idx="1"/>
          </p:nvPr>
        </p:nvSpPr>
        <p:spPr>
          <a:xfrm>
            <a:off x="622138" y="1242485"/>
            <a:ext cx="10944549" cy="434300"/>
          </a:xfrm>
        </p:spPr>
        <p:txBody>
          <a:bodyPr/>
          <a:lstStyle/>
          <a:p>
            <a:pPr eaLnBrk="1" hangingPunct="1">
              <a:defRPr/>
            </a:pPr>
            <a:r>
              <a:rPr lang="en-US" dirty="0" smtClean="0"/>
              <a:t>You can use the </a:t>
            </a:r>
            <a:r>
              <a:rPr lang="en-US" sz="2600" dirty="0">
                <a:latin typeface="Courier New" pitchFamily="49" charset="0"/>
                <a:ea typeface="+mj-ea"/>
                <a:cs typeface="Courier New" pitchFamily="49" charset="0"/>
              </a:rPr>
              <a:t>AVG</a:t>
            </a:r>
            <a:r>
              <a:rPr lang="en-US" dirty="0" smtClean="0"/>
              <a:t> and </a:t>
            </a:r>
            <a:r>
              <a:rPr lang="en-US" sz="2600" dirty="0">
                <a:latin typeface="Courier New" pitchFamily="49" charset="0"/>
                <a:ea typeface="+mj-ea"/>
                <a:cs typeface="Courier New" pitchFamily="49" charset="0"/>
              </a:rPr>
              <a:t>SUM</a:t>
            </a:r>
            <a:r>
              <a:rPr lang="en-US" dirty="0" smtClean="0"/>
              <a:t> functions for numeric data.</a:t>
            </a:r>
          </a:p>
        </p:txBody>
      </p:sp>
      <p:sp>
        <p:nvSpPr>
          <p:cNvPr id="18439" name="Rectangle 5"/>
          <p:cNvSpPr>
            <a:spLocks noChangeArrowheads="1"/>
          </p:cNvSpPr>
          <p:nvPr/>
        </p:nvSpPr>
        <p:spPr bwMode="gray">
          <a:xfrm>
            <a:off x="3077684" y="2202609"/>
            <a:ext cx="3524250" cy="5413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8440" name="Picture 11" descr="C:\salome_official\projects\11gR2\screenshots\les5_7s_a.gif"/>
          <p:cNvPicPr>
            <a:picLocks noChangeAspect="1" noChangeArrowheads="1"/>
          </p:cNvPicPr>
          <p:nvPr/>
        </p:nvPicPr>
        <p:blipFill>
          <a:blip r:embed="rId3" cstate="print"/>
          <a:srcRect/>
          <a:stretch>
            <a:fillRect/>
          </a:stretch>
        </p:blipFill>
        <p:spPr bwMode="auto">
          <a:xfrm>
            <a:off x="2430463" y="3568700"/>
            <a:ext cx="5064125" cy="446088"/>
          </a:xfrm>
          <a:prstGeom prst="rect">
            <a:avLst/>
          </a:prstGeom>
          <a:noFill/>
          <a:ln w="12700">
            <a:solidFill>
              <a:schemeClr val="tx1"/>
            </a:solidFill>
            <a:miter lim="800000"/>
            <a:headEnd/>
            <a:tailEnd/>
          </a:ln>
        </p:spPr>
      </p:pic>
      <p:sp>
        <p:nvSpPr>
          <p:cNvPr id="18441" name="Rectangle 7"/>
          <p:cNvSpPr>
            <a:spLocks noChangeArrowheads="1"/>
          </p:cNvSpPr>
          <p:nvPr/>
        </p:nvSpPr>
        <p:spPr bwMode="gray">
          <a:xfrm>
            <a:off x="2927351" y="3556000"/>
            <a:ext cx="4568825"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16200000" flipV="1">
            <a:off x="9544049" y="307441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Rounded Rectangle 9"/>
          <p:cNvSpPr/>
          <p:nvPr/>
        </p:nvSpPr>
        <p:spPr bwMode="auto">
          <a:xfrm>
            <a:off x="9589818" y="4034950"/>
            <a:ext cx="1946706" cy="1784094"/>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0490" name="Picture 10"/>
          <p:cNvPicPr>
            <a:picLocks noChangeAspect="1" noChangeArrowheads="1"/>
          </p:cNvPicPr>
          <p:nvPr/>
        </p:nvPicPr>
        <p:blipFill>
          <a:blip r:embed="rId4" cstate="print"/>
          <a:srcRect/>
          <a:stretch>
            <a:fillRect/>
          </a:stretch>
        </p:blipFill>
        <p:spPr bwMode="auto">
          <a:xfrm>
            <a:off x="2436812" y="3581400"/>
            <a:ext cx="3124200" cy="592994"/>
          </a:xfrm>
          <a:prstGeom prst="rect">
            <a:avLst/>
          </a:prstGeom>
          <a:noFill/>
          <a:ln w="15875">
            <a:solidFill>
              <a:schemeClr val="tx1"/>
            </a:solidFill>
            <a:miter lim="800000"/>
            <a:headEnd/>
            <a:tailEnd/>
          </a:ln>
        </p:spPr>
      </p:pic>
      <p:sp>
        <p:nvSpPr>
          <p:cNvPr id="8" name="Content Placeholder 2"/>
          <p:cNvSpPr txBox="1">
            <a:spLocks/>
          </p:cNvSpPr>
          <p:nvPr/>
        </p:nvSpPr>
        <p:spPr bwMode="gray">
          <a:xfrm>
            <a:off x="2062162" y="2438401"/>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MIN(hire_date), MAX(hire_date)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0485" name="Title 1"/>
          <p:cNvSpPr>
            <a:spLocks noGrp="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MIN</a:t>
            </a:r>
            <a:r>
              <a:rPr lang="en-US" altLang="en-US" dirty="0" smtClean="0"/>
              <a:t> and </a:t>
            </a:r>
            <a:r>
              <a:rPr lang="en-US" altLang="en-US" dirty="0" smtClean="0">
                <a:latin typeface="Courier New" pitchFamily="49" charset="0"/>
                <a:cs typeface="Courier New" pitchFamily="49" charset="0"/>
              </a:rPr>
              <a:t>MAX</a:t>
            </a:r>
            <a:r>
              <a:rPr lang="en-US" altLang="en-US" dirty="0" smtClean="0"/>
              <a:t> Functions</a:t>
            </a:r>
          </a:p>
        </p:txBody>
      </p:sp>
      <p:sp>
        <p:nvSpPr>
          <p:cNvPr id="12291" name="Content Placeholder 2"/>
          <p:cNvSpPr>
            <a:spLocks noGrp="1"/>
          </p:cNvSpPr>
          <p:nvPr>
            <p:ph idx="1"/>
          </p:nvPr>
        </p:nvSpPr>
        <p:spPr/>
        <p:txBody>
          <a:bodyPr/>
          <a:lstStyle/>
          <a:p>
            <a:pPr eaLnBrk="1" hangingPunct="1">
              <a:defRPr/>
            </a:pPr>
            <a:r>
              <a:rPr lang="en-US" dirty="0" smtClean="0"/>
              <a:t>You can use </a:t>
            </a:r>
            <a:r>
              <a:rPr lang="en-US" sz="2600" dirty="0">
                <a:latin typeface="Courier New" pitchFamily="49" charset="0"/>
                <a:ea typeface="+mj-ea"/>
                <a:cs typeface="Courier New" pitchFamily="49" charset="0"/>
              </a:rPr>
              <a:t>MIN</a:t>
            </a:r>
            <a:r>
              <a:rPr lang="en-US" dirty="0" smtClean="0"/>
              <a:t> and </a:t>
            </a:r>
            <a:r>
              <a:rPr lang="en-US" sz="2600" dirty="0">
                <a:latin typeface="Courier New" pitchFamily="49" charset="0"/>
                <a:ea typeface="+mj-ea"/>
                <a:cs typeface="Courier New" pitchFamily="49" charset="0"/>
              </a:rPr>
              <a:t>MAX</a:t>
            </a:r>
            <a:r>
              <a:rPr lang="en-US" dirty="0" smtClean="0"/>
              <a:t> for numeric, character, and date data types.</a:t>
            </a:r>
          </a:p>
        </p:txBody>
      </p:sp>
      <p:sp>
        <p:nvSpPr>
          <p:cNvPr id="20487" name="Rectangle 6"/>
          <p:cNvSpPr>
            <a:spLocks noChangeArrowheads="1"/>
          </p:cNvSpPr>
          <p:nvPr/>
        </p:nvSpPr>
        <p:spPr bwMode="gray">
          <a:xfrm>
            <a:off x="3068638" y="2557463"/>
            <a:ext cx="4189413" cy="2794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0489" name="Rectangle 8"/>
          <p:cNvSpPr>
            <a:spLocks noChangeArrowheads="1"/>
          </p:cNvSpPr>
          <p:nvPr/>
        </p:nvSpPr>
        <p:spPr bwMode="auto">
          <a:xfrm>
            <a:off x="2436812" y="3572774"/>
            <a:ext cx="3124200" cy="3048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pic>
        <p:nvPicPr>
          <p:cNvPr id="2" name="Picture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853559" y="4117372"/>
            <a:ext cx="1419225" cy="161925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464</TotalTime>
  <Words>3486</Words>
  <Application>Microsoft Office PowerPoint</Application>
  <PresentationFormat>Custom</PresentationFormat>
  <Paragraphs>404</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OU7_16_9 (13.33x7.5)</vt:lpstr>
      <vt:lpstr>Document</vt:lpstr>
      <vt:lpstr>Reporting Aggregated Data Using the Group Functions</vt:lpstr>
      <vt:lpstr>Course Roadmap</vt:lpstr>
      <vt:lpstr>Objectives</vt:lpstr>
      <vt:lpstr>Lesson Agenda</vt:lpstr>
      <vt:lpstr>Group Functions</vt:lpstr>
      <vt:lpstr>Types of Group Functions</vt:lpstr>
      <vt:lpstr>Group Functions: Syntax</vt:lpstr>
      <vt:lpstr>Using the AVG and SUM Functions</vt:lpstr>
      <vt:lpstr>Using the MIN and MAX Functions</vt:lpstr>
      <vt:lpstr>Using the COUNT Function</vt:lpstr>
      <vt:lpstr>Using the DISTINCT Keyword</vt:lpstr>
      <vt:lpstr>Group Functions and Null Values</vt:lpstr>
      <vt:lpstr>Lesson Agenda</vt:lpstr>
      <vt:lpstr>Creating Groups of Data </vt:lpstr>
      <vt:lpstr>Creating Groups of Data: GROUP BY Clause Syntax</vt:lpstr>
      <vt:lpstr>Using the GROUP BY Clause</vt:lpstr>
      <vt:lpstr>Using the GROUP BY Clause </vt:lpstr>
      <vt:lpstr>Grouping by More Than One Column</vt:lpstr>
      <vt:lpstr>Using the GROUP BY Clause on Multiple Columns</vt:lpstr>
      <vt:lpstr>Illegal Queries Using Group Functions</vt:lpstr>
      <vt:lpstr>Illegal Queries Using Group Functions</vt:lpstr>
      <vt:lpstr>Restricting Group Results</vt:lpstr>
      <vt:lpstr>Restricting Group Results with the HAVING Clause</vt:lpstr>
      <vt:lpstr>Using the HAVING Clause</vt:lpstr>
      <vt:lpstr>Using the HAVING Clause</vt:lpstr>
      <vt:lpstr>Lesson Agenda</vt:lpstr>
      <vt:lpstr>Nesting Group Functions</vt:lpstr>
      <vt:lpstr>Quiz</vt:lpstr>
      <vt:lpstr>Summary</vt:lpstr>
      <vt:lpstr>Practice 6: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52</cp:revision>
  <cp:lastPrinted>2002-03-28T23:57:22Z</cp:lastPrinted>
  <dcterms:created xsi:type="dcterms:W3CDTF">2016-07-31T08:15:28Z</dcterms:created>
  <dcterms:modified xsi:type="dcterms:W3CDTF">2016-11-14T08:41:48Z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