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tags/tag38.xml" ContentType="application/vnd.openxmlformats-officedocument.presentationml.tags+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30.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tags/tag41.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tags/tag39.xml" ContentType="application/vnd.openxmlformats-officedocument.presentationml.tags+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37.xml" ContentType="application/vnd.openxmlformats-officedocument.presentationml.tags+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notesSlides/notesSlide22.xml" ContentType="application/vnd.openxmlformats-officedocument.presentationml.notesSlide+xml"/>
  <Override PartName="/ppt/tags/tag35.xml" ContentType="application/vnd.openxmlformats-officedocument.presentationml.tags+xml"/>
  <Override PartName="/ppt/notesSlides/notesSlide33.xml" ContentType="application/vnd.openxmlformats-officedocument.presentationml.notesSlide+xml"/>
  <Default Extension="gif" ContentType="image/gif"/>
  <Override PartName="/ppt/notesSlides/notesSlide8.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tags/tag33.xml" ContentType="application/vnd.openxmlformats-officedocument.presentationml.tags+xml"/>
  <Override PartName="/ppt/notesSlides/notesSlide31.xml" ContentType="application/vnd.openxmlformats-officedocument.presentationml.notesSlide+xml"/>
  <Override PartName="/ppt/tags/tag44.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32.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21.xml" ContentType="application/vnd.openxmlformats-officedocument.presentationml.notesSlide+xml"/>
  <Override PartName="/ppt/tags/tag43.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slides/slide7.xml" ContentType="application/vnd.openxmlformats-officedocument.presentationml.slide+xml"/>
  <Override PartName="/ppt/tags/tag1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tags/tag7.xml" ContentType="application/vnd.openxmlformats-officedocument.presentationml.tags+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41"/>
  </p:notesMasterIdLst>
  <p:handoutMasterIdLst>
    <p:handoutMasterId r:id="rId4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88825" cy="6858000"/>
  <p:notesSz cx="6991350" cy="9282113"/>
  <p:custDataLst>
    <p:tags r:id="rId43"/>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xmlns="">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ABDBFF"/>
    <a:srgbClr val="C1EFFF"/>
    <a:srgbClr val="61BBFF"/>
    <a:srgbClr val="D0EBB3"/>
    <a:srgbClr val="BAE18F"/>
    <a:srgbClr val="DDE4E5"/>
    <a:srgbClr val="FFF7EF"/>
    <a:srgbClr val="5F5F5F"/>
    <a:srgbClr val="0000FF"/>
    <a:srgbClr val="DCE3E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082" autoAdjust="0"/>
    <p:restoredTop sz="95324" autoAdjust="0"/>
  </p:normalViewPr>
  <p:slideViewPr>
    <p:cSldViewPr showGuides="1">
      <p:cViewPr varScale="1">
        <p:scale>
          <a:sx n="69" d="100"/>
          <a:sy n="69" d="100"/>
        </p:scale>
        <p:origin x="-1308" y="-108"/>
      </p:cViewPr>
      <p:guideLst>
        <p:guide orient="horz" pos="2160"/>
        <p:guide orient="horz" pos="960"/>
        <p:guide orient="horz" pos="240"/>
        <p:guide pos="3839"/>
        <p:guide pos="479"/>
        <p:guide pos="431"/>
      </p:guideLst>
    </p:cSldViewPr>
  </p:slideViewPr>
  <p:notesTextViewPr>
    <p:cViewPr>
      <p:scale>
        <a:sx n="100" d="100"/>
        <a:sy n="100" d="100"/>
      </p:scale>
      <p:origin x="0" y="0"/>
    </p:cViewPr>
  </p:notesTextViewPr>
  <p:sorterViewPr>
    <p:cViewPr>
      <p:scale>
        <a:sx n="66" d="100"/>
        <a:sy n="66" d="100"/>
      </p:scale>
      <p:origin x="0" y="-2304"/>
    </p:cViewPr>
  </p:sorterViewPr>
  <p:notesViewPr>
    <p:cSldViewPr showGuides="1">
      <p:cViewPr>
        <p:scale>
          <a:sx n="100" d="100"/>
          <a:sy n="100" d="100"/>
        </p:scale>
        <p:origin x="-1764" y="-78"/>
      </p:cViewPr>
      <p:guideLst>
        <p:guide orient="horz" pos="2827"/>
        <p:guide orient="horz" pos="283"/>
        <p:guide pos="2202"/>
        <p:guide pos="282"/>
        <p:guide pos="37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xmlns=""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smtClean="0"/>
              <a:t>Oracle Database 12</a:t>
            </a:r>
            <a:r>
              <a:rPr lang="en-US" i="1" smtClean="0"/>
              <a:t>c</a:t>
            </a:r>
            <a:r>
              <a:rPr lang="en-US" smtClean="0"/>
              <a:t> R2: SQL Workshop I   7 - &lt;#&gt;</a:t>
            </a:r>
            <a:endParaRPr lang="en-US" dirty="0"/>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xmlns=""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6"/>
          <p:cNvSpPr>
            <a:spLocks noGrp="1" noRot="1" noChangeAspect="1" noChangeArrowheads="1" noTextEdit="1"/>
          </p:cNvSpPr>
          <p:nvPr>
            <p:ph type="sldImg"/>
          </p:nvPr>
        </p:nvSpPr>
        <p:spPr>
          <a:ln/>
        </p:spPr>
      </p:sp>
      <p:sp>
        <p:nvSpPr>
          <p:cNvPr id="7171" name="Rectangle 7"/>
          <p:cNvSpPr>
            <a:spLocks noGrp="1" noChangeArrowheads="1"/>
          </p:cNvSpPr>
          <p:nvPr>
            <p:ph type="body" idx="1"/>
          </p:nvPr>
        </p:nvSpPr>
        <p:spPr>
          <a:noFill/>
          <a:ln/>
        </p:spPr>
        <p:txBody>
          <a:bodyPr lIns="12914" tIns="12914" rIns="12914" bIns="12914"/>
          <a:lstStyle/>
          <a:p>
            <a:pPr eaLnBrk="1" hangingPunct="1"/>
            <a:endParaRPr lang="en-US" altLang="en-US" dirty="0" smtClean="0">
              <a:latin typeface="Arial" charset="0"/>
            </a:endParaRPr>
          </a:p>
        </p:txBody>
      </p:sp>
    </p:spTree>
    <p:extLst>
      <p:ext uri="{BB962C8B-B14F-4D97-AF65-F5344CB8AC3E}">
        <p14:creationId xmlns:p14="http://schemas.microsoft.com/office/powerpoint/2010/main" xmlns="" val="2867307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Rot="1" noChangeAspect="1" noChangeArrowheads="1" noTextEdit="1"/>
          </p:cNvSpPr>
          <p:nvPr>
            <p:ph type="sldImg"/>
          </p:nvPr>
        </p:nvSpPr>
        <p:spPr>
          <a:ln/>
        </p:spPr>
      </p:sp>
      <p:sp>
        <p:nvSpPr>
          <p:cNvPr id="21507"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You can join tables automatically based on the columns in the two tables that have matching data types and names. You do this by using the </a:t>
            </a:r>
            <a:r>
              <a:rPr lang="en-US" altLang="en-US" dirty="0" smtClean="0">
                <a:solidFill>
                  <a:schemeClr val="tx1"/>
                </a:solidFill>
                <a:latin typeface="Courier New" pitchFamily="49" charset="0"/>
              </a:rPr>
              <a:t>NATURAL</a:t>
            </a:r>
            <a:r>
              <a:rPr lang="en-US" altLang="en-US" dirty="0" smtClean="0">
                <a:latin typeface="Arial" charset="0"/>
              </a:rPr>
              <a:t> </a:t>
            </a:r>
            <a:r>
              <a:rPr lang="en-US" altLang="en-US" dirty="0" smtClean="0">
                <a:solidFill>
                  <a:schemeClr val="tx1"/>
                </a:solidFill>
                <a:latin typeface="Courier New" pitchFamily="49" charset="0"/>
              </a:rPr>
              <a:t>JOIN</a:t>
            </a:r>
            <a:r>
              <a:rPr lang="en-US" altLang="en-US" dirty="0" smtClean="0">
                <a:solidFill>
                  <a:schemeClr val="tx1"/>
                </a:solidFill>
                <a:latin typeface="Arial" charset="0"/>
              </a:rPr>
              <a:t> </a:t>
            </a:r>
            <a:r>
              <a:rPr lang="en-US" sz="1100" kern="1200" dirty="0" smtClean="0">
                <a:solidFill>
                  <a:srgbClr val="000000"/>
                </a:solidFill>
                <a:latin typeface="Arial" pitchFamily="34" charset="0"/>
                <a:ea typeface="+mn-ea"/>
                <a:cs typeface="+mn-cs"/>
              </a:rPr>
              <a:t>clause</a:t>
            </a:r>
            <a:r>
              <a:rPr lang="en-US" altLang="en-US" dirty="0" smtClean="0">
                <a:solidFill>
                  <a:schemeClr val="tx1"/>
                </a:solidFill>
                <a:latin typeface="Arial" charset="0"/>
              </a:rPr>
              <a:t>.</a:t>
            </a:r>
          </a:p>
          <a:p>
            <a:pPr lvl="1" eaLnBrk="1" hangingPunct="1"/>
            <a:r>
              <a:rPr lang="en-US" altLang="en-US" b="1" dirty="0" smtClean="0">
                <a:latin typeface="Arial" charset="0"/>
              </a:rPr>
              <a:t>Note:</a:t>
            </a:r>
            <a:r>
              <a:rPr lang="en-US" altLang="en-US" dirty="0" smtClean="0">
                <a:latin typeface="Arial" charset="0"/>
              </a:rPr>
              <a:t> The join can happen on only those columns that have the same names and data types in both tables. If the columns have the same name but different data types, the </a:t>
            </a:r>
            <a:r>
              <a:rPr lang="en-US" altLang="en-US" dirty="0" smtClean="0">
                <a:latin typeface="Courier New" pitchFamily="49" charset="0"/>
              </a:rPr>
              <a:t>NATURAL</a:t>
            </a:r>
            <a:r>
              <a:rPr lang="en-US" altLang="en-US" dirty="0" smtClean="0">
                <a:latin typeface="Arial" charset="0"/>
              </a:rPr>
              <a:t> </a:t>
            </a:r>
            <a:r>
              <a:rPr lang="en-US" altLang="en-US" dirty="0" smtClean="0">
                <a:latin typeface="Courier New" pitchFamily="49" charset="0"/>
              </a:rPr>
              <a:t>JOIN</a:t>
            </a:r>
            <a:r>
              <a:rPr lang="en-US" altLang="en-US" dirty="0" smtClean="0">
                <a:latin typeface="Arial" charset="0"/>
              </a:rPr>
              <a:t> </a:t>
            </a:r>
            <a:r>
              <a:rPr lang="en-US" sz="1100" kern="1200" dirty="0" smtClean="0">
                <a:solidFill>
                  <a:srgbClr val="000000"/>
                </a:solidFill>
                <a:latin typeface="Arial" pitchFamily="34" charset="0"/>
                <a:ea typeface="+mn-ea"/>
                <a:cs typeface="+mn-cs"/>
              </a:rPr>
              <a:t>clause </a:t>
            </a:r>
            <a:r>
              <a:rPr lang="en-US" altLang="en-US" dirty="0" smtClean="0">
                <a:latin typeface="Arial" charset="0"/>
              </a:rPr>
              <a:t>causes an error.</a:t>
            </a:r>
          </a:p>
        </p:txBody>
      </p:sp>
      <p:sp>
        <p:nvSpPr>
          <p:cNvPr id="2150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56BDD7DA-34C4-4DB1-846A-91EBA17A375F}" type="slidenum">
              <a:rPr lang="en-US" altLang="en-US" smtClean="0">
                <a:latin typeface="Arial" charset="0"/>
                <a:cs typeface="Arial" charset="0"/>
              </a:rPr>
              <a:t>10</a:t>
            </a:fld>
            <a:endParaRPr lang="en-US" altLang="en-US" dirty="0" smtClean="0">
              <a:latin typeface="Arial" charset="0"/>
              <a:cs typeface="Arial" charset="0"/>
            </a:endParaRPr>
          </a:p>
        </p:txBody>
      </p:sp>
    </p:spTree>
    <p:extLst>
      <p:ext uri="{BB962C8B-B14F-4D97-AF65-F5344CB8AC3E}">
        <p14:creationId xmlns:p14="http://schemas.microsoft.com/office/powerpoint/2010/main" xmlns="" val="2878831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Notes Placeholder 8"/>
          <p:cNvSpPr>
            <a:spLocks noGrp="1"/>
          </p:cNvSpPr>
          <p:nvPr>
            <p:ph type="body" idx="1"/>
          </p:nvPr>
        </p:nvSpPr>
        <p:spPr>
          <a:noFill/>
          <a:ln/>
        </p:spPr>
        <p:txBody>
          <a:bodyPr/>
          <a:lstStyle/>
          <a:p>
            <a:pPr lvl="1"/>
            <a:r>
              <a:rPr lang="en-US" altLang="en-US" dirty="0" smtClean="0">
                <a:latin typeface="Arial" charset="0"/>
              </a:rPr>
              <a:t>In the example in the slide, observe that the </a:t>
            </a:r>
            <a:r>
              <a:rPr lang="en-US" altLang="en-US" dirty="0" smtClean="0">
                <a:latin typeface="Courier New" pitchFamily="49" charset="0"/>
                <a:cs typeface="Courier New" pitchFamily="49" charset="0"/>
              </a:rPr>
              <a:t>JOBS</a:t>
            </a:r>
            <a:r>
              <a:rPr lang="en-US" altLang="en-US" dirty="0" smtClean="0">
                <a:latin typeface="Arial" charset="0"/>
              </a:rPr>
              <a:t> table is joined to the </a:t>
            </a:r>
            <a:r>
              <a:rPr lang="en-US" altLang="en-US" dirty="0" smtClean="0">
                <a:latin typeface="Courier New" pitchFamily="49" charset="0"/>
                <a:cs typeface="Courier New" pitchFamily="49" charset="0"/>
              </a:rPr>
              <a:t>EMPLOYEES</a:t>
            </a:r>
            <a:r>
              <a:rPr lang="en-US" altLang="en-US" dirty="0" smtClean="0">
                <a:latin typeface="Arial" charset="0"/>
              </a:rPr>
              <a:t> table by the </a:t>
            </a:r>
            <a:r>
              <a:rPr lang="en-US" altLang="en-US" dirty="0" smtClean="0">
                <a:latin typeface="Courier New" pitchFamily="49" charset="0"/>
                <a:cs typeface="Courier New" pitchFamily="49" charset="0"/>
              </a:rPr>
              <a:t>JOB_ID</a:t>
            </a:r>
            <a:r>
              <a:rPr lang="en-US" altLang="en-US" dirty="0" smtClean="0">
                <a:latin typeface="Arial" charset="0"/>
              </a:rPr>
              <a:t> column, which is the only column of the same name in both tables. If other common columns were present, the join would have used them all.</a:t>
            </a:r>
          </a:p>
          <a:p>
            <a:pPr lvl="1"/>
            <a:r>
              <a:rPr lang="en-US" altLang="en-US" b="1" dirty="0" smtClean="0">
                <a:latin typeface="Arial" charset="0"/>
              </a:rPr>
              <a:t>Natural Joins with a </a:t>
            </a:r>
            <a:r>
              <a:rPr lang="en-US" altLang="en-US" b="1" dirty="0" smtClean="0">
                <a:latin typeface="Courier New" pitchFamily="49" charset="0"/>
                <a:cs typeface="Courier New" pitchFamily="49" charset="0"/>
              </a:rPr>
              <a:t>WHERE</a:t>
            </a:r>
            <a:r>
              <a:rPr lang="en-US" altLang="en-US" b="1" dirty="0" smtClean="0">
                <a:latin typeface="Arial" charset="0"/>
              </a:rPr>
              <a:t> Clause</a:t>
            </a:r>
          </a:p>
          <a:p>
            <a:pPr lvl="1"/>
            <a:r>
              <a:rPr lang="en-US" altLang="en-US" dirty="0" smtClean="0">
                <a:latin typeface="Arial" charset="0"/>
              </a:rPr>
              <a:t>Additional restrictions on a natural join are implemented by using a </a:t>
            </a:r>
            <a:r>
              <a:rPr lang="en-US" altLang="en-US" dirty="0" smtClean="0">
                <a:latin typeface="Courier New" pitchFamily="49" charset="0"/>
                <a:cs typeface="Courier New" pitchFamily="49" charset="0"/>
              </a:rPr>
              <a:t>WHERE</a:t>
            </a:r>
            <a:r>
              <a:rPr lang="en-US" altLang="en-US" dirty="0" smtClean="0">
                <a:latin typeface="Arial" charset="0"/>
              </a:rPr>
              <a:t> clause. The following example limits the rows of output to those with a </a:t>
            </a:r>
            <a:r>
              <a:rPr lang="en-US" altLang="en-US" dirty="0" smtClean="0">
                <a:latin typeface="Courier New" pitchFamily="49" charset="0"/>
                <a:cs typeface="Courier New" pitchFamily="49" charset="0"/>
              </a:rPr>
              <a:t>DEPARTMENT_ID</a:t>
            </a:r>
            <a:r>
              <a:rPr lang="en-US" altLang="en-US" dirty="0" smtClean="0">
                <a:latin typeface="Arial" charset="0"/>
              </a:rPr>
              <a:t> equal to 20 or 50:</a:t>
            </a:r>
          </a:p>
          <a:p>
            <a:pPr lvl="4"/>
            <a:r>
              <a:rPr lang="en-US" altLang="en-US" dirty="0" smtClean="0"/>
              <a:t>   SELECT  department_id, department_name,</a:t>
            </a:r>
          </a:p>
          <a:p>
            <a:pPr lvl="4"/>
            <a:r>
              <a:rPr lang="en-US" altLang="en-US" dirty="0" smtClean="0"/>
              <a:t>           location_id, city</a:t>
            </a:r>
          </a:p>
          <a:p>
            <a:pPr lvl="4"/>
            <a:r>
              <a:rPr lang="en-US" altLang="en-US" dirty="0" smtClean="0"/>
              <a:t>   FROM    departments</a:t>
            </a:r>
          </a:p>
          <a:p>
            <a:pPr lvl="4"/>
            <a:r>
              <a:rPr lang="en-US" altLang="en-US" dirty="0" smtClean="0"/>
              <a:t>   NATURAL JOIN locations</a:t>
            </a:r>
          </a:p>
          <a:p>
            <a:pPr lvl="4"/>
            <a:r>
              <a:rPr lang="en-US" altLang="en-US" dirty="0" smtClean="0"/>
              <a:t>   WHERE   department_id IN (20, 50);</a:t>
            </a:r>
          </a:p>
          <a:p>
            <a:pPr lvl="4"/>
            <a:endParaRPr lang="en-US" altLang="en-US" dirty="0" smtClean="0"/>
          </a:p>
          <a:p>
            <a:pPr lvl="4"/>
            <a:endParaRPr lang="en-US" altLang="en-US" dirty="0" smtClean="0"/>
          </a:p>
        </p:txBody>
      </p:sp>
      <p:sp>
        <p:nvSpPr>
          <p:cNvPr id="23555" name="Slide Image Placeholder 7"/>
          <p:cNvSpPr>
            <a:spLocks noGrp="1" noRot="1" noChangeAspect="1" noTextEdit="1"/>
          </p:cNvSpPr>
          <p:nvPr>
            <p:ph type="sldImg"/>
          </p:nvPr>
        </p:nvSpPr>
        <p:spPr>
          <a:ln/>
        </p:spPr>
      </p:sp>
      <p:sp>
        <p:nvSpPr>
          <p:cNvPr id="2355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E1EA41E0-EE50-4BD9-A6A5-1B93AB3C2094}" type="slidenum">
              <a:rPr lang="en-US" altLang="en-US" smtClean="0">
                <a:latin typeface="Arial" charset="0"/>
                <a:cs typeface="Arial" charset="0"/>
              </a:rPr>
              <a:t>11</a:t>
            </a:fld>
            <a:endParaRPr lang="en-US" altLang="en-US" dirty="0" smtClean="0">
              <a:latin typeface="Arial" charset="0"/>
              <a:cs typeface="Arial" charset="0"/>
            </a:endParaRPr>
          </a:p>
        </p:txBody>
      </p:sp>
    </p:spTree>
    <p:extLst>
      <p:ext uri="{BB962C8B-B14F-4D97-AF65-F5344CB8AC3E}">
        <p14:creationId xmlns:p14="http://schemas.microsoft.com/office/powerpoint/2010/main" xmlns="" val="1930238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Rot="1" noChangeAspect="1" noChangeArrowheads="1" noTextEdit="1"/>
          </p:cNvSpPr>
          <p:nvPr>
            <p:ph type="sldImg"/>
          </p:nvPr>
        </p:nvSpPr>
        <p:spPr>
          <a:ln/>
        </p:spPr>
      </p:sp>
      <p:sp>
        <p:nvSpPr>
          <p:cNvPr id="25603" name="Rectangle 7"/>
          <p:cNvSpPr>
            <a:spLocks noGrp="1" noChangeArrowheads="1"/>
          </p:cNvSpPr>
          <p:nvPr>
            <p:ph type="body" idx="1"/>
          </p:nvPr>
        </p:nvSpPr>
        <p:spPr>
          <a:noFill/>
          <a:ln/>
        </p:spPr>
        <p:txBody>
          <a:bodyPr lIns="12914" tIns="12914" rIns="12914" bIns="12914"/>
          <a:lstStyle/>
          <a:p>
            <a:pPr lvl="1" eaLnBrk="1" hangingPunct="1"/>
            <a:r>
              <a:rPr lang="en-US" altLang="en-US" smtClean="0">
                <a:solidFill>
                  <a:schemeClr val="tx1"/>
                </a:solidFill>
                <a:latin typeface="Arial" charset="0"/>
              </a:rPr>
              <a:t>Natural joins</a:t>
            </a:r>
            <a:r>
              <a:rPr lang="en-US" altLang="en-US" smtClean="0">
                <a:latin typeface="Arial" charset="0"/>
              </a:rPr>
              <a:t> use all columns with matching names and data types to join the tables. You can use the </a:t>
            </a:r>
            <a:r>
              <a:rPr lang="en-US" altLang="en-US" smtClean="0">
                <a:solidFill>
                  <a:schemeClr val="tx1"/>
                </a:solidFill>
                <a:latin typeface="Courier New" pitchFamily="49" charset="0"/>
              </a:rPr>
              <a:t>USING</a:t>
            </a:r>
            <a:r>
              <a:rPr lang="en-US" altLang="en-US" smtClean="0">
                <a:solidFill>
                  <a:schemeClr val="tx1"/>
                </a:solidFill>
                <a:latin typeface="Arial" charset="0"/>
              </a:rPr>
              <a:t> clause</a:t>
            </a:r>
            <a:r>
              <a:rPr lang="en-US" altLang="en-US" smtClean="0">
                <a:latin typeface="Arial" charset="0"/>
              </a:rPr>
              <a:t> to specify only those columns that should be used for an equijoin.</a:t>
            </a:r>
          </a:p>
          <a:p>
            <a:pPr lvl="1" eaLnBrk="1" hangingPunct="1"/>
            <a:r>
              <a:rPr lang="en-US" altLang="en-US" smtClean="0">
                <a:latin typeface="Arial" charset="0"/>
              </a:rPr>
              <a:t>An equijoin is a join containing an equality operator. A natural join is a type of equijoin. </a:t>
            </a:r>
            <a:endParaRPr lang="en-US" altLang="en-US" dirty="0" smtClean="0">
              <a:latin typeface="Arial" charset="0"/>
            </a:endParaRPr>
          </a:p>
        </p:txBody>
      </p:sp>
      <p:sp>
        <p:nvSpPr>
          <p:cNvPr id="2560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1C12F749-4A99-4EAD-AB57-0F1B28C54DC3}" type="slidenum">
              <a:rPr lang="en-US" altLang="en-US" smtClean="0">
                <a:latin typeface="Arial" charset="0"/>
                <a:cs typeface="Arial" charset="0"/>
              </a:rPr>
              <a:t>12</a:t>
            </a:fld>
            <a:endParaRPr lang="en-US" altLang="en-US" dirty="0" smtClean="0">
              <a:latin typeface="Arial" charset="0"/>
              <a:cs typeface="Arial" charset="0"/>
            </a:endParaRPr>
          </a:p>
        </p:txBody>
      </p:sp>
    </p:spTree>
    <p:extLst>
      <p:ext uri="{BB962C8B-B14F-4D97-AF65-F5344CB8AC3E}">
        <p14:creationId xmlns:p14="http://schemas.microsoft.com/office/powerpoint/2010/main" xmlns="" val="1440300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Rot="1" noChangeAspect="1" noChangeArrowheads="1" noTextEdit="1"/>
          </p:cNvSpPr>
          <p:nvPr>
            <p:ph type="sldImg"/>
          </p:nvPr>
        </p:nvSpPr>
        <p:spPr>
          <a:ln/>
        </p:spPr>
      </p:sp>
      <p:sp>
        <p:nvSpPr>
          <p:cNvPr id="27651"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To determine an employee’s department name, you compare the value in the </a:t>
            </a:r>
            <a:r>
              <a:rPr lang="en-US" altLang="en-US" dirty="0" smtClean="0">
                <a:solidFill>
                  <a:schemeClr val="tx1"/>
                </a:solidFill>
                <a:latin typeface="Courier New" pitchFamily="49" charset="0"/>
              </a:rPr>
              <a:t>DEPARTMENT_ID</a:t>
            </a:r>
            <a:r>
              <a:rPr lang="en-US" altLang="en-US" dirty="0" smtClean="0">
                <a:solidFill>
                  <a:schemeClr val="tx1"/>
                </a:solidFill>
                <a:latin typeface="Arial" charset="0"/>
              </a:rPr>
              <a:t> column in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table with the </a:t>
            </a:r>
            <a:r>
              <a:rPr lang="en-US" altLang="en-US" dirty="0" smtClean="0">
                <a:solidFill>
                  <a:schemeClr val="tx1"/>
                </a:solidFill>
                <a:latin typeface="Courier New" pitchFamily="49" charset="0"/>
              </a:rPr>
              <a:t>DEPARTMENT_ID</a:t>
            </a:r>
            <a:r>
              <a:rPr lang="en-US" altLang="en-US" dirty="0" smtClean="0">
                <a:solidFill>
                  <a:schemeClr val="tx1"/>
                </a:solidFill>
                <a:latin typeface="Arial" charset="0"/>
              </a:rPr>
              <a:t> values in the </a:t>
            </a:r>
            <a:r>
              <a:rPr lang="en-US" altLang="en-US" dirty="0" smtClean="0">
                <a:solidFill>
                  <a:schemeClr val="tx1"/>
                </a:solidFill>
                <a:latin typeface="Courier New" pitchFamily="49" charset="0"/>
              </a:rPr>
              <a:t>DEPARTMENTS</a:t>
            </a:r>
            <a:r>
              <a:rPr lang="en-US" altLang="en-US" dirty="0" smtClean="0">
                <a:solidFill>
                  <a:schemeClr val="tx1"/>
                </a:solidFill>
                <a:latin typeface="Arial" charset="0"/>
              </a:rPr>
              <a:t> table. </a:t>
            </a:r>
          </a:p>
          <a:p>
            <a:pPr lvl="1" eaLnBrk="1" hangingPunct="1"/>
            <a:r>
              <a:rPr lang="en-US" altLang="en-US" dirty="0" smtClean="0">
                <a:solidFill>
                  <a:schemeClr val="tx1"/>
                </a:solidFill>
                <a:latin typeface="Arial" charset="0"/>
              </a:rPr>
              <a:t>The relationship between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and </a:t>
            </a:r>
            <a:r>
              <a:rPr lang="en-US" altLang="en-US" dirty="0" smtClean="0">
                <a:solidFill>
                  <a:schemeClr val="tx1"/>
                </a:solidFill>
                <a:latin typeface="Courier New" pitchFamily="49" charset="0"/>
              </a:rPr>
              <a:t>DEPARTMENTS</a:t>
            </a:r>
            <a:r>
              <a:rPr lang="en-US" altLang="en-US" dirty="0" smtClean="0">
                <a:solidFill>
                  <a:schemeClr val="tx1"/>
                </a:solidFill>
                <a:latin typeface="Arial" charset="0"/>
              </a:rPr>
              <a:t> tables is an </a:t>
            </a:r>
            <a:r>
              <a:rPr lang="en-US" altLang="en-US" i="1" dirty="0" smtClean="0">
                <a:solidFill>
                  <a:schemeClr val="tx1"/>
                </a:solidFill>
                <a:latin typeface="Arial" charset="0"/>
              </a:rPr>
              <a:t>equijoin</a:t>
            </a:r>
            <a:r>
              <a:rPr lang="en-US" altLang="en-US" dirty="0" smtClean="0">
                <a:latin typeface="Arial" charset="0"/>
              </a:rPr>
              <a:t>;</a:t>
            </a:r>
            <a:r>
              <a:rPr lang="en-US" altLang="en-US" i="1" dirty="0" smtClean="0">
                <a:solidFill>
                  <a:schemeClr val="tx1"/>
                </a:solidFill>
                <a:latin typeface="Arial" charset="0"/>
              </a:rPr>
              <a:t> </a:t>
            </a:r>
            <a:r>
              <a:rPr lang="en-US" altLang="en-US" dirty="0" smtClean="0">
                <a:solidFill>
                  <a:schemeClr val="tx1"/>
                </a:solidFill>
                <a:latin typeface="Arial" charset="0"/>
              </a:rPr>
              <a:t>that is, values in the </a:t>
            </a:r>
            <a:r>
              <a:rPr lang="en-US" altLang="en-US" dirty="0" smtClean="0">
                <a:solidFill>
                  <a:schemeClr val="tx1"/>
                </a:solidFill>
                <a:latin typeface="Courier New" pitchFamily="49" charset="0"/>
              </a:rPr>
              <a:t>DEPARTMENT_ID</a:t>
            </a:r>
            <a:r>
              <a:rPr lang="en-US" altLang="en-US" dirty="0" smtClean="0">
                <a:solidFill>
                  <a:schemeClr val="tx1"/>
                </a:solidFill>
                <a:latin typeface="Arial" charset="0"/>
              </a:rPr>
              <a:t> column in both the tables must be equal. Frequently, this type of join involves primary and foreign key complements.</a:t>
            </a:r>
          </a:p>
        </p:txBody>
      </p:sp>
      <p:sp>
        <p:nvSpPr>
          <p:cNvPr id="2765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0B97C9B7-E11D-4EBE-AEAC-29A43094651E}" type="slidenum">
              <a:rPr lang="en-US" altLang="en-US" smtClean="0">
                <a:latin typeface="Arial" charset="0"/>
                <a:cs typeface="Arial" charset="0"/>
              </a:rPr>
              <a:t>13</a:t>
            </a:fld>
            <a:endParaRPr lang="en-US" altLang="en-US" dirty="0" smtClean="0">
              <a:latin typeface="Arial" charset="0"/>
              <a:cs typeface="Arial" charset="0"/>
            </a:endParaRPr>
          </a:p>
        </p:txBody>
      </p:sp>
    </p:spTree>
    <p:extLst>
      <p:ext uri="{BB962C8B-B14F-4D97-AF65-F5344CB8AC3E}">
        <p14:creationId xmlns:p14="http://schemas.microsoft.com/office/powerpoint/2010/main" xmlns="" val="919452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Rot="1" noChangeAspect="1" noChangeArrowheads="1" noTextEdit="1"/>
          </p:cNvSpPr>
          <p:nvPr>
            <p:ph type="sldImg"/>
          </p:nvPr>
        </p:nvSpPr>
        <p:spPr>
          <a:ln/>
        </p:spPr>
      </p:sp>
      <p:sp>
        <p:nvSpPr>
          <p:cNvPr id="29699"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In the example in the slide, the </a:t>
            </a:r>
            <a:r>
              <a:rPr lang="en-US" altLang="en-US" dirty="0" smtClean="0">
                <a:latin typeface="Courier New" pitchFamily="49" charset="0"/>
              </a:rPr>
              <a:t>DEPARTMENT_ID</a:t>
            </a:r>
            <a:r>
              <a:rPr lang="en-US" altLang="en-US" dirty="0" smtClean="0">
                <a:latin typeface="Arial" charset="0"/>
              </a:rPr>
              <a:t> columns in the </a:t>
            </a:r>
            <a:r>
              <a:rPr lang="en-US" altLang="en-US" dirty="0" smtClean="0">
                <a:latin typeface="Courier New" pitchFamily="49" charset="0"/>
              </a:rPr>
              <a:t>EMPLOYEES</a:t>
            </a:r>
            <a:r>
              <a:rPr lang="en-US" altLang="en-US" dirty="0" smtClean="0">
                <a:latin typeface="Arial" charset="0"/>
              </a:rPr>
              <a:t> and </a:t>
            </a:r>
            <a:r>
              <a:rPr lang="en-US" altLang="en-US" dirty="0" smtClean="0">
                <a:latin typeface="Courier New" pitchFamily="49" charset="0"/>
              </a:rPr>
              <a:t>DEPARTMENTS</a:t>
            </a:r>
            <a:r>
              <a:rPr lang="en-US" altLang="en-US" dirty="0" smtClean="0">
                <a:latin typeface="Arial" charset="0"/>
              </a:rPr>
              <a:t> tables are joined and thus the </a:t>
            </a:r>
            <a:r>
              <a:rPr lang="en-US" altLang="en-US" dirty="0" smtClean="0">
                <a:latin typeface="Courier New" pitchFamily="49" charset="0"/>
              </a:rPr>
              <a:t>LOCATION_ID</a:t>
            </a:r>
            <a:r>
              <a:rPr lang="en-US" altLang="en-US" dirty="0" smtClean="0">
                <a:latin typeface="Arial" charset="0"/>
              </a:rPr>
              <a:t> of the department where an employee works is shown.</a:t>
            </a:r>
          </a:p>
          <a:p>
            <a:pPr lvl="1" eaLnBrk="1" hangingPunct="1"/>
            <a:r>
              <a:rPr lang="en-US" altLang="en-US" dirty="0" smtClean="0">
                <a:latin typeface="Arial" charset="0"/>
              </a:rPr>
              <a:t>Note that the </a:t>
            </a:r>
            <a:r>
              <a:rPr lang="en-US" altLang="en-US" dirty="0" smtClean="0">
                <a:latin typeface="Courier New" pitchFamily="49" charset="0"/>
                <a:cs typeface="Courier New" pitchFamily="49" charset="0"/>
              </a:rPr>
              <a:t>EMPLOYEE_ID </a:t>
            </a:r>
            <a:r>
              <a:rPr lang="en-US" altLang="en-US" dirty="0" smtClean="0">
                <a:latin typeface="Arial" charset="0"/>
              </a:rPr>
              <a:t>and </a:t>
            </a:r>
            <a:r>
              <a:rPr lang="en-US" altLang="en-US" dirty="0" smtClean="0">
                <a:latin typeface="Courier New" pitchFamily="49" charset="0"/>
                <a:cs typeface="Courier New" pitchFamily="49" charset="0"/>
              </a:rPr>
              <a:t>LAST_NAME </a:t>
            </a:r>
            <a:r>
              <a:rPr lang="en-US" altLang="en-US" dirty="0" smtClean="0">
                <a:latin typeface="Arial" charset="0"/>
              </a:rPr>
              <a:t>columns belong to the </a:t>
            </a:r>
            <a:r>
              <a:rPr lang="en-US" altLang="en-US" dirty="0" smtClean="0">
                <a:latin typeface="Courier New" pitchFamily="49" charset="0"/>
                <a:cs typeface="Courier New" pitchFamily="49" charset="0"/>
              </a:rPr>
              <a:t>EMPLOYEE</a:t>
            </a:r>
            <a:r>
              <a:rPr lang="en-US" altLang="en-US" dirty="0" smtClean="0">
                <a:latin typeface="Arial" charset="0"/>
              </a:rPr>
              <a:t> table, whereas </a:t>
            </a:r>
            <a:r>
              <a:rPr lang="en-US" altLang="en-US" dirty="0" smtClean="0">
                <a:latin typeface="Courier New" pitchFamily="49" charset="0"/>
                <a:cs typeface="Courier New" pitchFamily="49" charset="0"/>
              </a:rPr>
              <a:t>LOCATION_ID</a:t>
            </a:r>
            <a:r>
              <a:rPr lang="en-US" altLang="en-US" dirty="0" smtClean="0">
                <a:latin typeface="Arial" charset="0"/>
              </a:rPr>
              <a:t> belongs to the </a:t>
            </a:r>
            <a:r>
              <a:rPr lang="en-US" altLang="en-US" dirty="0" smtClean="0">
                <a:latin typeface="Courier New" pitchFamily="49" charset="0"/>
                <a:cs typeface="Courier New" pitchFamily="49" charset="0"/>
              </a:rPr>
              <a:t>DEPARTMENTS</a:t>
            </a:r>
            <a:r>
              <a:rPr lang="en-US" altLang="en-US" dirty="0" smtClean="0">
                <a:latin typeface="Arial" charset="0"/>
              </a:rPr>
              <a:t> table and the </a:t>
            </a:r>
            <a:r>
              <a:rPr lang="en-US" altLang="en-US" dirty="0" smtClean="0">
                <a:latin typeface="Courier New" pitchFamily="49" charset="0"/>
                <a:cs typeface="Courier New" pitchFamily="49" charset="0"/>
              </a:rPr>
              <a:t>DEPARTMENT_ID</a:t>
            </a:r>
            <a:r>
              <a:rPr lang="en-US" altLang="en-US" dirty="0" smtClean="0">
                <a:latin typeface="Arial" charset="0"/>
              </a:rPr>
              <a:t> column belongs to both these tables.</a:t>
            </a:r>
          </a:p>
        </p:txBody>
      </p:sp>
      <p:sp>
        <p:nvSpPr>
          <p:cNvPr id="2970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49FD319C-1DBE-4259-B90D-7FFFE948DD2D}" type="slidenum">
              <a:rPr lang="en-US" altLang="en-US" smtClean="0">
                <a:latin typeface="Arial" charset="0"/>
                <a:cs typeface="Arial" charset="0"/>
              </a:rPr>
              <a:t>14</a:t>
            </a:fld>
            <a:endParaRPr lang="en-US" altLang="en-US" dirty="0" smtClean="0">
              <a:latin typeface="Arial" charset="0"/>
              <a:cs typeface="Arial" charset="0"/>
            </a:endParaRPr>
          </a:p>
        </p:txBody>
      </p:sp>
    </p:spTree>
    <p:extLst>
      <p:ext uri="{BB962C8B-B14F-4D97-AF65-F5344CB8AC3E}">
        <p14:creationId xmlns:p14="http://schemas.microsoft.com/office/powerpoint/2010/main" xmlns="" val="2866591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6"/>
          <p:cNvSpPr>
            <a:spLocks noGrp="1" noRot="1" noChangeAspect="1" noTextEdit="1"/>
          </p:cNvSpPr>
          <p:nvPr>
            <p:ph type="sldImg"/>
          </p:nvPr>
        </p:nvSpPr>
        <p:spPr>
          <a:ln/>
        </p:spPr>
      </p:sp>
      <p:sp>
        <p:nvSpPr>
          <p:cNvPr id="31747" name="Notes Placeholder 7"/>
          <p:cNvSpPr>
            <a:spLocks noGrp="1"/>
          </p:cNvSpPr>
          <p:nvPr>
            <p:ph type="body" idx="1"/>
          </p:nvPr>
        </p:nvSpPr>
        <p:spPr>
          <a:noFill/>
          <a:ln/>
        </p:spPr>
        <p:txBody>
          <a:bodyPr/>
          <a:lstStyle/>
          <a:p>
            <a:pPr lvl="1" eaLnBrk="1" hangingPunct="1"/>
            <a:r>
              <a:rPr lang="en-US" altLang="en-US" smtClean="0">
                <a:latin typeface="Arial" charset="0"/>
              </a:rPr>
              <a:t>When joining two or more tables, you need to qualify the names of the columns with the table name to avoid ambiguity. Without </a:t>
            </a:r>
            <a:r>
              <a:rPr lang="en-US" altLang="en-US" smtClean="0">
                <a:solidFill>
                  <a:schemeClr val="tx1"/>
                </a:solidFill>
                <a:latin typeface="Arial" charset="0"/>
              </a:rPr>
              <a:t>table prefixes</a:t>
            </a:r>
            <a:r>
              <a:rPr lang="en-US" altLang="en-US" smtClean="0">
                <a:latin typeface="Arial" charset="0"/>
              </a:rPr>
              <a:t>, the </a:t>
            </a:r>
            <a:r>
              <a:rPr lang="en-US" altLang="en-US" smtClean="0">
                <a:latin typeface="Courier New" pitchFamily="49" charset="0"/>
              </a:rPr>
              <a:t>DEPARTMENT_ID</a:t>
            </a:r>
            <a:r>
              <a:rPr lang="en-US" altLang="en-US" smtClean="0">
                <a:latin typeface="Arial" charset="0"/>
              </a:rPr>
              <a:t> column in the </a:t>
            </a:r>
            <a:r>
              <a:rPr lang="en-US" altLang="en-US" smtClean="0">
                <a:latin typeface="Courier New" pitchFamily="49" charset="0"/>
              </a:rPr>
              <a:t>SELECT</a:t>
            </a:r>
            <a:r>
              <a:rPr lang="en-US" altLang="en-US" smtClean="0">
                <a:latin typeface="Arial" charset="0"/>
              </a:rPr>
              <a:t> list could be from either the </a:t>
            </a:r>
            <a:r>
              <a:rPr lang="en-US" altLang="en-US" smtClean="0">
                <a:latin typeface="Courier New" pitchFamily="49" charset="0"/>
              </a:rPr>
              <a:t>DEPARTMENTS</a:t>
            </a:r>
            <a:r>
              <a:rPr lang="en-US" altLang="en-US" smtClean="0">
                <a:latin typeface="Arial" charset="0"/>
              </a:rPr>
              <a:t> table or the </a:t>
            </a:r>
            <a:r>
              <a:rPr lang="en-US" altLang="en-US" smtClean="0">
                <a:latin typeface="Courier New" pitchFamily="49" charset="0"/>
              </a:rPr>
              <a:t>EMPLOYEES</a:t>
            </a:r>
            <a:r>
              <a:rPr lang="en-US" altLang="en-US" smtClean="0">
                <a:latin typeface="Arial" charset="0"/>
              </a:rPr>
              <a:t> table. It is necessary to add the table prefix to execute your query. If there are no common column names between the two tables, there is no need to qualify the columns. Basically, using the table prefix </a:t>
            </a:r>
            <a:r>
              <a:rPr lang="en-US" altLang="en-US" smtClean="0">
                <a:solidFill>
                  <a:schemeClr val="tx1"/>
                </a:solidFill>
                <a:latin typeface="Arial" charset="0"/>
              </a:rPr>
              <a:t>increases the speed of parsing of the statement</a:t>
            </a:r>
            <a:r>
              <a:rPr lang="en-US" altLang="en-US" smtClean="0">
                <a:latin typeface="Arial" charset="0"/>
              </a:rPr>
              <a:t>, because you tell the Oracle server exactly where to find the columns. </a:t>
            </a:r>
          </a:p>
          <a:p>
            <a:pPr lvl="1" eaLnBrk="1" hangingPunct="1">
              <a:lnSpc>
                <a:spcPct val="95000"/>
              </a:lnSpc>
            </a:pPr>
            <a:r>
              <a:rPr lang="en-US" altLang="en-US" smtClean="0">
                <a:latin typeface="Arial" charset="0"/>
              </a:rPr>
              <a:t>However, qualifying column names with table names can be time consuming, particularly if the table names are lengthy. Instead, you can use </a:t>
            </a:r>
            <a:r>
              <a:rPr lang="en-US" altLang="en-US" i="1" smtClean="0">
                <a:latin typeface="Arial" charset="0"/>
              </a:rPr>
              <a:t>table aliases</a:t>
            </a:r>
            <a:r>
              <a:rPr lang="en-US" altLang="en-US" smtClean="0">
                <a:latin typeface="Arial" charset="0"/>
              </a:rPr>
              <a:t>. Just as a column alias gives a column another name, a table alias gives a table another name. Table aliases help to keep SQL code smaller; therefore, use less memory.</a:t>
            </a:r>
          </a:p>
          <a:p>
            <a:pPr lvl="1" eaLnBrk="1" hangingPunct="1">
              <a:lnSpc>
                <a:spcPct val="95000"/>
              </a:lnSpc>
            </a:pPr>
            <a:r>
              <a:rPr lang="en-US" altLang="en-US" smtClean="0">
                <a:latin typeface="Arial" charset="0"/>
              </a:rPr>
              <a:t>The table name is specified in full, followed by a space, and then the table alias. For example, the </a:t>
            </a:r>
            <a:r>
              <a:rPr lang="en-US" altLang="en-US" smtClean="0">
                <a:latin typeface="Courier New" pitchFamily="49" charset="0"/>
              </a:rPr>
              <a:t>EMPLOYEES</a:t>
            </a:r>
            <a:r>
              <a:rPr lang="en-US" altLang="en-US" smtClean="0">
                <a:latin typeface="Arial" charset="0"/>
              </a:rPr>
              <a:t> table can be given an alias of </a:t>
            </a:r>
            <a:r>
              <a:rPr lang="en-US" altLang="en-US" smtClean="0">
                <a:latin typeface="Courier New" pitchFamily="49" charset="0"/>
              </a:rPr>
              <a:t>e</a:t>
            </a:r>
            <a:r>
              <a:rPr lang="en-US" altLang="en-US" smtClean="0">
                <a:latin typeface="Arial" charset="0"/>
              </a:rPr>
              <a:t>, and the </a:t>
            </a:r>
            <a:r>
              <a:rPr lang="en-US" altLang="en-US" smtClean="0">
                <a:latin typeface="Courier New" pitchFamily="49" charset="0"/>
              </a:rPr>
              <a:t>DEPARTMENTS</a:t>
            </a:r>
            <a:r>
              <a:rPr lang="en-US" altLang="en-US" smtClean="0">
                <a:latin typeface="Arial" charset="0"/>
              </a:rPr>
              <a:t> table an alias of </a:t>
            </a:r>
            <a:r>
              <a:rPr lang="en-US" altLang="en-US" smtClean="0">
                <a:latin typeface="Courier New" pitchFamily="49" charset="0"/>
              </a:rPr>
              <a:t>d</a:t>
            </a:r>
            <a:r>
              <a:rPr lang="en-US" altLang="en-US" smtClean="0">
                <a:latin typeface="Arial" charset="0"/>
              </a:rPr>
              <a:t>.</a:t>
            </a:r>
          </a:p>
          <a:p>
            <a:pPr lvl="1" eaLnBrk="1" hangingPunct="1">
              <a:lnSpc>
                <a:spcPct val="95000"/>
              </a:lnSpc>
            </a:pPr>
            <a:r>
              <a:rPr lang="en-US" altLang="en-US" b="1" smtClean="0">
                <a:latin typeface="Arial" charset="0"/>
              </a:rPr>
              <a:t>Guidelines</a:t>
            </a:r>
          </a:p>
          <a:p>
            <a:pPr lvl="2" eaLnBrk="1" hangingPunct="1">
              <a:lnSpc>
                <a:spcPct val="95000"/>
              </a:lnSpc>
              <a:spcBef>
                <a:spcPts val="100"/>
              </a:spcBef>
            </a:pPr>
            <a:r>
              <a:rPr lang="en-US" altLang="en-US" smtClean="0">
                <a:latin typeface="Arial" charset="0"/>
              </a:rPr>
              <a:t>Table aliases can be up to 30 characters in length, but shorter aliases are better than longer ones.</a:t>
            </a:r>
          </a:p>
          <a:p>
            <a:pPr lvl="2" eaLnBrk="1" hangingPunct="1">
              <a:lnSpc>
                <a:spcPct val="95000"/>
              </a:lnSpc>
              <a:spcBef>
                <a:spcPts val="100"/>
              </a:spcBef>
            </a:pPr>
            <a:r>
              <a:rPr lang="en-US" altLang="en-US" smtClean="0">
                <a:latin typeface="Arial" charset="0"/>
              </a:rPr>
              <a:t>If a table alias is used for a particular table name in the </a:t>
            </a:r>
            <a:r>
              <a:rPr lang="en-US" altLang="en-US" smtClean="0">
                <a:latin typeface="Courier New" pitchFamily="49" charset="0"/>
              </a:rPr>
              <a:t>FROM</a:t>
            </a:r>
            <a:r>
              <a:rPr lang="en-US" altLang="en-US" smtClean="0">
                <a:latin typeface="Arial" charset="0"/>
              </a:rPr>
              <a:t> clause, that table alias must be substituted for the table name throughout the </a:t>
            </a:r>
            <a:r>
              <a:rPr lang="en-US" altLang="en-US" smtClean="0">
                <a:latin typeface="Courier New" pitchFamily="49" charset="0"/>
              </a:rPr>
              <a:t>SELECT</a:t>
            </a:r>
            <a:r>
              <a:rPr lang="en-US" altLang="en-US" smtClean="0">
                <a:latin typeface="Arial" charset="0"/>
              </a:rPr>
              <a:t> statement.</a:t>
            </a:r>
          </a:p>
          <a:p>
            <a:pPr lvl="2" eaLnBrk="1" hangingPunct="1">
              <a:lnSpc>
                <a:spcPct val="95000"/>
              </a:lnSpc>
              <a:spcBef>
                <a:spcPts val="100"/>
              </a:spcBef>
            </a:pPr>
            <a:r>
              <a:rPr lang="en-US" altLang="en-US" smtClean="0">
                <a:latin typeface="Arial" charset="0"/>
              </a:rPr>
              <a:t>Table aliases should be meaningful.</a:t>
            </a:r>
          </a:p>
          <a:p>
            <a:pPr lvl="2" eaLnBrk="1" hangingPunct="1">
              <a:lnSpc>
                <a:spcPct val="95000"/>
              </a:lnSpc>
              <a:spcBef>
                <a:spcPts val="100"/>
              </a:spcBef>
            </a:pPr>
            <a:r>
              <a:rPr lang="en-US" altLang="en-US" smtClean="0">
                <a:latin typeface="Arial" charset="0"/>
              </a:rPr>
              <a:t>The table alias is valid for only the current </a:t>
            </a:r>
            <a:r>
              <a:rPr lang="en-US" altLang="en-US" smtClean="0">
                <a:latin typeface="Courier New" pitchFamily="49" charset="0"/>
              </a:rPr>
              <a:t>SELECT</a:t>
            </a:r>
            <a:r>
              <a:rPr lang="en-US" altLang="en-US" smtClean="0">
                <a:latin typeface="Arial" charset="0"/>
              </a:rPr>
              <a:t> statement.</a:t>
            </a:r>
            <a:endParaRPr lang="en-US" altLang="en-US" dirty="0" smtClean="0">
              <a:latin typeface="Arial" charset="0"/>
            </a:endParaRPr>
          </a:p>
        </p:txBody>
      </p:sp>
      <p:sp>
        <p:nvSpPr>
          <p:cNvPr id="3174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53058380-26CB-45C1-AC4D-03CDAB1EC6A1}" type="slidenum">
              <a:rPr lang="en-US" altLang="en-US" smtClean="0">
                <a:latin typeface="Arial" charset="0"/>
                <a:cs typeface="Arial" charset="0"/>
              </a:rPr>
              <a:t>15</a:t>
            </a:fld>
            <a:endParaRPr lang="en-US" altLang="en-US" dirty="0" smtClean="0">
              <a:latin typeface="Arial" charset="0"/>
              <a:cs typeface="Arial" charset="0"/>
            </a:endParaRPr>
          </a:p>
        </p:txBody>
      </p:sp>
    </p:spTree>
    <p:extLst>
      <p:ext uri="{BB962C8B-B14F-4D97-AF65-F5344CB8AC3E}">
        <p14:creationId xmlns:p14="http://schemas.microsoft.com/office/powerpoint/2010/main" xmlns="" val="3487159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Rot="1" noChangeAspect="1" noChangeArrowheads="1" noTextEdit="1"/>
          </p:cNvSpPr>
          <p:nvPr>
            <p:ph type="sldImg"/>
          </p:nvPr>
        </p:nvSpPr>
        <p:spPr>
          <a:ln/>
        </p:spPr>
      </p:sp>
      <p:sp>
        <p:nvSpPr>
          <p:cNvPr id="55299" name="Rectangle 7"/>
          <p:cNvSpPr>
            <a:spLocks noGrp="1" noChangeArrowheads="1"/>
          </p:cNvSpPr>
          <p:nvPr>
            <p:ph type="body" idx="1"/>
          </p:nvPr>
        </p:nvSpPr>
        <p:spPr>
          <a:ln/>
        </p:spPr>
        <p:txBody>
          <a:bodyPr lIns="12914" tIns="12914" rIns="12914" bIns="12914"/>
          <a:lstStyle/>
          <a:p>
            <a:pPr lvl="1" eaLnBrk="1" hangingPunct="1">
              <a:defRPr/>
            </a:pPr>
            <a:r>
              <a:rPr lang="en-US" smtClean="0">
                <a:latin typeface="Arial" charset="0"/>
              </a:rPr>
              <a:t>When joining with the </a:t>
            </a:r>
            <a:r>
              <a:rPr lang="en-US" smtClean="0">
                <a:latin typeface="Courier New" pitchFamily="49" charset="0"/>
              </a:rPr>
              <a:t>USING</a:t>
            </a:r>
            <a:r>
              <a:rPr lang="en-US" smtClean="0">
                <a:latin typeface="Arial" charset="0"/>
              </a:rPr>
              <a:t> clause, you cannot qualify a column that is used in the </a:t>
            </a:r>
            <a:r>
              <a:rPr lang="en-US" smtClean="0">
                <a:latin typeface="Courier New" pitchFamily="49" charset="0"/>
              </a:rPr>
              <a:t>USING</a:t>
            </a:r>
            <a:r>
              <a:rPr lang="en-US" smtClean="0">
                <a:latin typeface="Arial" charset="0"/>
              </a:rPr>
              <a:t> clause itself. Furthermore, if that column is used anywhere in the SQL statement, you cannot alias it. For example, in the query mentioned in the slide, you should not alias the </a:t>
            </a:r>
            <a:r>
              <a:rPr lang="en-US" smtClean="0">
                <a:latin typeface="Courier New" pitchFamily="49" charset="0"/>
              </a:rPr>
              <a:t>location_id</a:t>
            </a:r>
            <a:r>
              <a:rPr lang="en-US" smtClean="0">
                <a:latin typeface="Arial" charset="0"/>
              </a:rPr>
              <a:t> column in the </a:t>
            </a:r>
            <a:r>
              <a:rPr lang="en-US" smtClean="0">
                <a:latin typeface="Courier New" pitchFamily="49" charset="0"/>
              </a:rPr>
              <a:t>WHERE</a:t>
            </a:r>
            <a:r>
              <a:rPr lang="en-US" smtClean="0">
                <a:latin typeface="Arial" charset="0"/>
              </a:rPr>
              <a:t> clause because the column is used in the </a:t>
            </a:r>
            <a:r>
              <a:rPr lang="en-US" smtClean="0">
                <a:latin typeface="Courier New" pitchFamily="49" charset="0"/>
              </a:rPr>
              <a:t>USING</a:t>
            </a:r>
            <a:r>
              <a:rPr lang="en-US" smtClean="0">
                <a:latin typeface="Arial" charset="0"/>
              </a:rPr>
              <a:t> clause.</a:t>
            </a:r>
          </a:p>
          <a:p>
            <a:pPr lvl="1" eaLnBrk="1" hangingPunct="1">
              <a:defRPr/>
            </a:pPr>
            <a:r>
              <a:rPr lang="en-US" smtClean="0">
                <a:latin typeface="Arial" charset="0"/>
              </a:rPr>
              <a:t>The columns that are referenced in the </a:t>
            </a:r>
            <a:r>
              <a:rPr lang="en-US" smtClean="0">
                <a:latin typeface="Courier New" pitchFamily="49" charset="0"/>
              </a:rPr>
              <a:t>USING</a:t>
            </a:r>
            <a:r>
              <a:rPr lang="en-US" smtClean="0">
                <a:latin typeface="Arial" charset="0"/>
              </a:rPr>
              <a:t> clause should not have a qualifier (table name or alias) anywhere in the SQL statement. For example, the following statement is valid:</a:t>
            </a:r>
          </a:p>
          <a:p>
            <a:pPr marL="857250" lvl="4" indent="-171450" eaLnBrk="1" hangingPunct="1">
              <a:defRPr/>
            </a:pPr>
            <a:r>
              <a:rPr lang="en-US" smtClean="0"/>
              <a:t>SELECT l.city, d.department_name</a:t>
            </a:r>
          </a:p>
          <a:p>
            <a:pPr marL="857250" lvl="4" indent="-171450" eaLnBrk="1" hangingPunct="1">
              <a:defRPr/>
            </a:pPr>
            <a:r>
              <a:rPr lang="en-US" smtClean="0"/>
              <a:t>FROM   locations l JOIN departments d USING (location_id)</a:t>
            </a:r>
          </a:p>
          <a:p>
            <a:pPr marL="857250" lvl="4" indent="-171450" eaLnBrk="1" hangingPunct="1">
              <a:defRPr/>
            </a:pPr>
            <a:r>
              <a:rPr lang="en-US" smtClean="0"/>
              <a:t>WHERE  location_id = 1400;</a:t>
            </a:r>
          </a:p>
          <a:p>
            <a:pPr marL="171450" lvl="1" eaLnBrk="1" hangingPunct="1">
              <a:defRPr/>
            </a:pPr>
            <a:r>
              <a:rPr lang="en-US" smtClean="0">
                <a:latin typeface="Arial" charset="0"/>
              </a:rPr>
              <a:t>The columns that are common in both the tables, but not used in the </a:t>
            </a:r>
            <a:r>
              <a:rPr lang="en-US" smtClean="0">
                <a:latin typeface="Courier New" pitchFamily="49" charset="0"/>
              </a:rPr>
              <a:t>USING</a:t>
            </a:r>
            <a:r>
              <a:rPr lang="en-US" smtClean="0">
                <a:latin typeface="Arial" charset="0"/>
              </a:rPr>
              <a:t> clause, must be     prefixed with a table alias; otherwise, you get the “column ambiguously defined” error.</a:t>
            </a:r>
          </a:p>
          <a:p>
            <a:pPr marL="171450" lvl="1" eaLnBrk="1" hangingPunct="1">
              <a:defRPr/>
            </a:pPr>
            <a:r>
              <a:rPr lang="en-US" smtClean="0">
                <a:latin typeface="Arial" charset="0"/>
              </a:rPr>
              <a:t>In the following statement,</a:t>
            </a:r>
            <a:r>
              <a:rPr lang="en-US" smtClean="0">
                <a:cs typeface="Arial" pitchFamily="34" charset="0"/>
              </a:rPr>
              <a:t> </a:t>
            </a:r>
            <a:r>
              <a:rPr lang="en-US" smtClean="0">
                <a:latin typeface="Courier New" pitchFamily="49" charset="0"/>
              </a:rPr>
              <a:t>manager_id</a:t>
            </a:r>
            <a:r>
              <a:rPr lang="en-US" smtClean="0">
                <a:latin typeface="Arial" charset="0"/>
              </a:rPr>
              <a:t> is present in both the </a:t>
            </a:r>
            <a:r>
              <a:rPr lang="en-US" smtClean="0">
                <a:latin typeface="Courier New" pitchFamily="49" charset="0"/>
              </a:rPr>
              <a:t>employees</a:t>
            </a:r>
            <a:r>
              <a:rPr lang="en-US" smtClean="0">
                <a:latin typeface="Arial" charset="0"/>
              </a:rPr>
              <a:t> and </a:t>
            </a:r>
            <a:r>
              <a:rPr lang="en-US" smtClean="0">
                <a:latin typeface="Courier New" pitchFamily="49" charset="0"/>
              </a:rPr>
              <a:t>departments</a:t>
            </a:r>
            <a:r>
              <a:rPr lang="en-US" smtClean="0">
                <a:latin typeface="Arial" charset="0"/>
              </a:rPr>
              <a:t> table; if </a:t>
            </a:r>
            <a:r>
              <a:rPr lang="en-US" smtClean="0">
                <a:latin typeface="Courier New" pitchFamily="49" charset="0"/>
              </a:rPr>
              <a:t>manager_id</a:t>
            </a:r>
            <a:r>
              <a:rPr lang="en-US" smtClean="0">
                <a:latin typeface="Arial" charset="0"/>
              </a:rPr>
              <a:t> is not prefixed with a table alias, it gives a “column ambiguously defined” error.</a:t>
            </a:r>
          </a:p>
          <a:p>
            <a:pPr marL="171450" lvl="1" eaLnBrk="1" hangingPunct="1">
              <a:defRPr/>
            </a:pPr>
            <a:r>
              <a:rPr lang="en-US" smtClean="0">
                <a:latin typeface="Arial" charset="0"/>
              </a:rPr>
              <a:t>The following statement is valid:</a:t>
            </a:r>
          </a:p>
          <a:p>
            <a:pPr marL="857250" lvl="4" indent="-171450" eaLnBrk="1" hangingPunct="1">
              <a:defRPr/>
            </a:pPr>
            <a:r>
              <a:rPr lang="en-US" smtClean="0"/>
              <a:t>SELECT first_name, d.department_name, d.manager_id</a:t>
            </a:r>
          </a:p>
          <a:p>
            <a:pPr marL="857250" lvl="4" indent="-171450" eaLnBrk="1" hangingPunct="1">
              <a:defRPr/>
            </a:pPr>
            <a:r>
              <a:rPr lang="en-US" smtClean="0"/>
              <a:t>FROM   employees e JOIN departments d USING (department_id)</a:t>
            </a:r>
          </a:p>
          <a:p>
            <a:pPr marL="857250" lvl="4" indent="-171450" eaLnBrk="1" hangingPunct="1">
              <a:defRPr/>
            </a:pPr>
            <a:r>
              <a:rPr lang="en-US" smtClean="0"/>
              <a:t>WHERE  department_id = 50;</a:t>
            </a:r>
            <a:endParaRPr lang="en-US" dirty="0" smtClean="0"/>
          </a:p>
        </p:txBody>
      </p:sp>
      <p:sp>
        <p:nvSpPr>
          <p:cNvPr id="3379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4FA70266-8B0B-46E2-A07E-2605B3545C0D}" type="slidenum">
              <a:rPr lang="en-US" altLang="en-US" smtClean="0">
                <a:latin typeface="Arial" charset="0"/>
                <a:cs typeface="Arial" charset="0"/>
              </a:rPr>
              <a:t>16</a:t>
            </a:fld>
            <a:endParaRPr lang="en-US" altLang="en-US" dirty="0" smtClean="0">
              <a:latin typeface="Arial" charset="0"/>
              <a:cs typeface="Arial" charset="0"/>
            </a:endParaRPr>
          </a:p>
        </p:txBody>
      </p:sp>
    </p:spTree>
    <p:extLst>
      <p:ext uri="{BB962C8B-B14F-4D97-AF65-F5344CB8AC3E}">
        <p14:creationId xmlns:p14="http://schemas.microsoft.com/office/powerpoint/2010/main" xmlns="" val="36378308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Rot="1" noChangeAspect="1" noChangeArrowheads="1" noTextEdit="1"/>
          </p:cNvSpPr>
          <p:nvPr>
            <p:ph type="sldImg"/>
          </p:nvPr>
        </p:nvSpPr>
        <p:spPr>
          <a:ln/>
        </p:spPr>
      </p:sp>
      <p:sp>
        <p:nvSpPr>
          <p:cNvPr id="35843" name="Rectangle 7"/>
          <p:cNvSpPr>
            <a:spLocks noGrp="1" noChangeArrowheads="1"/>
          </p:cNvSpPr>
          <p:nvPr>
            <p:ph type="body" idx="1"/>
          </p:nvPr>
        </p:nvSpPr>
        <p:spPr>
          <a:noFill/>
          <a:ln/>
        </p:spPr>
        <p:txBody>
          <a:bodyPr lIns="12914" tIns="12914" rIns="12914" bIns="12914"/>
          <a:lstStyle/>
          <a:p>
            <a:pPr lvl="1" eaLnBrk="1" hangingPunct="1"/>
            <a:r>
              <a:rPr lang="en-US" altLang="en-US" smtClean="0">
                <a:latin typeface="Arial" charset="0"/>
              </a:rPr>
              <a:t>Use the </a:t>
            </a:r>
            <a:r>
              <a:rPr lang="en-US" altLang="en-US" smtClean="0">
                <a:solidFill>
                  <a:schemeClr val="tx1"/>
                </a:solidFill>
                <a:latin typeface="Courier New" pitchFamily="49" charset="0"/>
              </a:rPr>
              <a:t>ON</a:t>
            </a:r>
            <a:r>
              <a:rPr lang="en-US" altLang="en-US" smtClean="0">
                <a:solidFill>
                  <a:schemeClr val="tx1"/>
                </a:solidFill>
                <a:latin typeface="Arial" charset="0"/>
              </a:rPr>
              <a:t> clause</a:t>
            </a:r>
            <a:r>
              <a:rPr lang="en-US" altLang="en-US" smtClean="0">
                <a:latin typeface="Arial" charset="0"/>
              </a:rPr>
              <a:t> to specify a join condition. With this, you can specify join conditions separate from any search or filter conditions in the </a:t>
            </a:r>
            <a:r>
              <a:rPr lang="en-US" altLang="en-US" smtClean="0">
                <a:latin typeface="Courier New" pitchFamily="49" charset="0"/>
              </a:rPr>
              <a:t>WHERE</a:t>
            </a:r>
            <a:r>
              <a:rPr lang="en-US" altLang="en-US" smtClean="0">
                <a:latin typeface="Arial" charset="0"/>
              </a:rPr>
              <a:t> clause.</a:t>
            </a:r>
            <a:endParaRPr lang="en-US" altLang="en-US" dirty="0" smtClean="0">
              <a:latin typeface="Arial" charset="0"/>
            </a:endParaRPr>
          </a:p>
        </p:txBody>
      </p:sp>
      <p:sp>
        <p:nvSpPr>
          <p:cNvPr id="3584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9D29C541-66B4-40AC-8B23-9932C3B56AB1}" type="slidenum">
              <a:rPr lang="en-US" altLang="en-US" smtClean="0">
                <a:latin typeface="Arial" charset="0"/>
                <a:cs typeface="Arial" charset="0"/>
              </a:rPr>
              <a:t>17</a:t>
            </a:fld>
            <a:endParaRPr lang="en-US" altLang="en-US" dirty="0" smtClean="0">
              <a:latin typeface="Arial" charset="0"/>
              <a:cs typeface="Arial" charset="0"/>
            </a:endParaRPr>
          </a:p>
        </p:txBody>
      </p:sp>
    </p:spTree>
    <p:extLst>
      <p:ext uri="{BB962C8B-B14F-4D97-AF65-F5344CB8AC3E}">
        <p14:creationId xmlns:p14="http://schemas.microsoft.com/office/powerpoint/2010/main" xmlns="" val="1742143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Rot="1" noChangeAspect="1" noChangeArrowheads="1" noTextEdit="1"/>
          </p:cNvSpPr>
          <p:nvPr>
            <p:ph type="sldImg"/>
          </p:nvPr>
        </p:nvSpPr>
        <p:spPr>
          <a:ln/>
        </p:spPr>
      </p:sp>
      <p:sp>
        <p:nvSpPr>
          <p:cNvPr id="37891" name="Rectangle 7"/>
          <p:cNvSpPr>
            <a:spLocks noGrp="1" noChangeArrowheads="1"/>
          </p:cNvSpPr>
          <p:nvPr>
            <p:ph type="body" idx="1"/>
          </p:nvPr>
        </p:nvSpPr>
        <p:spPr>
          <a:noFill/>
          <a:ln/>
        </p:spPr>
        <p:txBody>
          <a:bodyPr lIns="12914" tIns="12914" rIns="12914" bIns="12914"/>
          <a:lstStyle/>
          <a:p>
            <a:pPr lvl="1" eaLnBrk="1" hangingPunct="1"/>
            <a:r>
              <a:rPr lang="en-US" altLang="en-US" smtClean="0">
                <a:latin typeface="Arial" charset="0"/>
              </a:rPr>
              <a:t>In this example, the </a:t>
            </a:r>
            <a:r>
              <a:rPr lang="en-US" altLang="en-US" smtClean="0">
                <a:latin typeface="Courier New" pitchFamily="49" charset="0"/>
              </a:rPr>
              <a:t>DEPARTMENT_ID</a:t>
            </a:r>
            <a:r>
              <a:rPr lang="en-US" altLang="en-US" smtClean="0">
                <a:latin typeface="Arial" charset="0"/>
              </a:rPr>
              <a:t> columns in the </a:t>
            </a:r>
            <a:r>
              <a:rPr lang="en-US" altLang="en-US" smtClean="0">
                <a:latin typeface="Courier New" pitchFamily="49" charset="0"/>
              </a:rPr>
              <a:t>EMPLOYEES</a:t>
            </a:r>
            <a:r>
              <a:rPr lang="en-US" altLang="en-US" smtClean="0">
                <a:latin typeface="Arial" charset="0"/>
              </a:rPr>
              <a:t> and </a:t>
            </a:r>
            <a:r>
              <a:rPr lang="en-US" altLang="en-US" smtClean="0">
                <a:latin typeface="Courier New" pitchFamily="49" charset="0"/>
              </a:rPr>
              <a:t>DEPARTMENTS</a:t>
            </a:r>
            <a:r>
              <a:rPr lang="en-US" altLang="en-US" smtClean="0">
                <a:latin typeface="Arial" charset="0"/>
              </a:rPr>
              <a:t> table are joined using the </a:t>
            </a:r>
            <a:r>
              <a:rPr lang="en-US" altLang="en-US" smtClean="0">
                <a:latin typeface="Courier New" pitchFamily="49" charset="0"/>
              </a:rPr>
              <a:t>ON</a:t>
            </a:r>
            <a:r>
              <a:rPr lang="en-US" altLang="en-US" smtClean="0">
                <a:latin typeface="Arial" charset="0"/>
              </a:rPr>
              <a:t> clause. Wherever a department </a:t>
            </a:r>
            <a:r>
              <a:rPr lang="en-US" altLang="en-US" smtClean="0">
                <a:latin typeface="Courier New" pitchFamily="49" charset="0"/>
                <a:cs typeface="Courier New" pitchFamily="49" charset="0"/>
              </a:rPr>
              <a:t>ID</a:t>
            </a:r>
            <a:r>
              <a:rPr lang="en-US" altLang="en-US" smtClean="0">
                <a:latin typeface="Arial" charset="0"/>
              </a:rPr>
              <a:t> in the </a:t>
            </a:r>
            <a:r>
              <a:rPr lang="en-US" altLang="en-US" smtClean="0">
                <a:latin typeface="Courier New" pitchFamily="49" charset="0"/>
              </a:rPr>
              <a:t>EMPLOYEES</a:t>
            </a:r>
            <a:r>
              <a:rPr lang="en-US" altLang="en-US" smtClean="0">
                <a:latin typeface="Arial" charset="0"/>
              </a:rPr>
              <a:t> table equals a department </a:t>
            </a:r>
            <a:r>
              <a:rPr lang="en-US" altLang="en-US" smtClean="0">
                <a:latin typeface="Courier New" pitchFamily="49" charset="0"/>
                <a:cs typeface="Courier New" pitchFamily="49" charset="0"/>
              </a:rPr>
              <a:t>ID</a:t>
            </a:r>
            <a:r>
              <a:rPr lang="en-US" altLang="en-US" smtClean="0">
                <a:latin typeface="Arial" charset="0"/>
              </a:rPr>
              <a:t> in the </a:t>
            </a:r>
            <a:r>
              <a:rPr lang="en-US" altLang="en-US" smtClean="0">
                <a:latin typeface="Courier New" pitchFamily="49" charset="0"/>
              </a:rPr>
              <a:t>DEPARTMENTS</a:t>
            </a:r>
            <a:r>
              <a:rPr lang="en-US" altLang="en-US" smtClean="0">
                <a:latin typeface="Arial" charset="0"/>
              </a:rPr>
              <a:t> table, the row is returned. The table alias is necessary to qualify the matching </a:t>
            </a:r>
            <a:r>
              <a:rPr lang="en-US" altLang="en-US" smtClean="0">
                <a:latin typeface="Courier New" pitchFamily="49" charset="0"/>
              </a:rPr>
              <a:t>column_names</a:t>
            </a:r>
            <a:r>
              <a:rPr lang="en-US" altLang="en-US" smtClean="0">
                <a:latin typeface="Arial" charset="0"/>
              </a:rPr>
              <a:t>.</a:t>
            </a:r>
          </a:p>
          <a:p>
            <a:pPr lvl="1" eaLnBrk="1" hangingPunct="1"/>
            <a:r>
              <a:rPr lang="en-US" altLang="en-US" smtClean="0">
                <a:latin typeface="Arial" charset="0"/>
              </a:rPr>
              <a:t>You can also use the </a:t>
            </a:r>
            <a:r>
              <a:rPr lang="en-US" altLang="en-US" smtClean="0">
                <a:latin typeface="Courier New" pitchFamily="49" charset="0"/>
              </a:rPr>
              <a:t>ON</a:t>
            </a:r>
            <a:r>
              <a:rPr lang="en-US" altLang="en-US" smtClean="0">
                <a:latin typeface="Arial" charset="0"/>
              </a:rPr>
              <a:t> clause to join columns that have different names. The parentheses around the joined columns, as in the example in the slide, </a:t>
            </a:r>
            <a:r>
              <a:rPr lang="en-US" altLang="en-US" smtClean="0">
                <a:latin typeface="Courier New" pitchFamily="49" charset="0"/>
              </a:rPr>
              <a:t>(e.department_id = d.department_id)</a:t>
            </a:r>
            <a:r>
              <a:rPr lang="en-US" altLang="en-US" smtClean="0">
                <a:latin typeface="Arial" charset="0"/>
              </a:rPr>
              <a:t> is optional. So, even </a:t>
            </a:r>
            <a:r>
              <a:rPr lang="en-US" altLang="en-US" smtClean="0">
                <a:latin typeface="Courier New" pitchFamily="49" charset="0"/>
              </a:rPr>
              <a:t>ON</a:t>
            </a:r>
            <a:r>
              <a:rPr lang="en-US" altLang="en-US" smtClean="0">
                <a:latin typeface="Arial" charset="0"/>
              </a:rPr>
              <a:t> </a:t>
            </a:r>
            <a:r>
              <a:rPr lang="en-US" altLang="en-US" smtClean="0">
                <a:latin typeface="Courier New" pitchFamily="49" charset="0"/>
              </a:rPr>
              <a:t>e.department_id = d.department_id</a:t>
            </a:r>
            <a:r>
              <a:rPr lang="en-US" altLang="en-US" smtClean="0">
                <a:latin typeface="Arial" charset="0"/>
              </a:rPr>
              <a:t> will work.</a:t>
            </a:r>
          </a:p>
          <a:p>
            <a:pPr lvl="1" eaLnBrk="1" hangingPunct="1"/>
            <a:r>
              <a:rPr lang="en-US" altLang="en-US" b="1" smtClean="0">
                <a:latin typeface="Arial" charset="0"/>
              </a:rPr>
              <a:t>Note:</a:t>
            </a:r>
            <a:r>
              <a:rPr lang="en-US" altLang="en-US" smtClean="0">
                <a:latin typeface="Arial" charset="0"/>
              </a:rPr>
              <a:t> When you use the Execute Statement icon to run the query, SQL Developer suffixes a ‘</a:t>
            </a:r>
            <a:r>
              <a:rPr lang="en-US" altLang="en-US" smtClean="0">
                <a:latin typeface="Courier New" pitchFamily="49" charset="0"/>
                <a:cs typeface="Courier New" pitchFamily="49" charset="0"/>
              </a:rPr>
              <a:t>_1</a:t>
            </a:r>
            <a:r>
              <a:rPr lang="en-US" altLang="en-US" smtClean="0">
                <a:latin typeface="Arial" charset="0"/>
              </a:rPr>
              <a:t>’ to differentiate between the two </a:t>
            </a:r>
            <a:r>
              <a:rPr lang="en-US" altLang="en-US" smtClean="0">
                <a:latin typeface="Courier New" pitchFamily="49" charset="0"/>
              </a:rPr>
              <a:t>department_ids</a:t>
            </a:r>
            <a:r>
              <a:rPr lang="en-US" altLang="en-US" smtClean="0">
                <a:latin typeface="Arial" charset="0"/>
              </a:rPr>
              <a:t>. </a:t>
            </a:r>
            <a:endParaRPr lang="en-US" altLang="en-US" dirty="0" smtClean="0">
              <a:latin typeface="Arial" charset="0"/>
            </a:endParaRPr>
          </a:p>
        </p:txBody>
      </p:sp>
      <p:sp>
        <p:nvSpPr>
          <p:cNvPr id="3789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AA4D828F-3735-4316-8A0B-BBEA6760F913}" type="slidenum">
              <a:rPr lang="en-US" altLang="en-US" smtClean="0">
                <a:latin typeface="Arial" charset="0"/>
                <a:cs typeface="Arial" charset="0"/>
              </a:rPr>
              <a:t>18</a:t>
            </a:fld>
            <a:endParaRPr lang="en-US" altLang="en-US" dirty="0" smtClean="0">
              <a:latin typeface="Arial" charset="0"/>
              <a:cs typeface="Arial" charset="0"/>
            </a:endParaRPr>
          </a:p>
        </p:txBody>
      </p:sp>
    </p:spTree>
    <p:extLst>
      <p:ext uri="{BB962C8B-B14F-4D97-AF65-F5344CB8AC3E}">
        <p14:creationId xmlns:p14="http://schemas.microsoft.com/office/powerpoint/2010/main" xmlns="" val="5129794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Rot="1" noChangeAspect="1" noChangeArrowheads="1" noTextEdit="1"/>
          </p:cNvSpPr>
          <p:nvPr>
            <p:ph type="sldImg"/>
          </p:nvPr>
        </p:nvSpPr>
        <p:spPr>
          <a:ln/>
        </p:spPr>
      </p:sp>
      <p:sp>
        <p:nvSpPr>
          <p:cNvPr id="39939"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A </a:t>
            </a:r>
            <a:r>
              <a:rPr lang="en-US" altLang="en-US" dirty="0" smtClean="0">
                <a:solidFill>
                  <a:schemeClr val="tx1"/>
                </a:solidFill>
                <a:latin typeface="Arial" charset="0"/>
              </a:rPr>
              <a:t>three-way join</a:t>
            </a:r>
            <a:r>
              <a:rPr lang="en-US" altLang="en-US" dirty="0" smtClean="0">
                <a:latin typeface="Arial" charset="0"/>
              </a:rPr>
              <a:t> is a join of three tables. Here, the first join to be performed is </a:t>
            </a:r>
            <a:r>
              <a:rPr lang="en-US" altLang="en-US" dirty="0" smtClean="0">
                <a:latin typeface="Courier New" pitchFamily="49" charset="0"/>
              </a:rPr>
              <a:t>EMPLOYEES</a:t>
            </a:r>
            <a:r>
              <a:rPr lang="en-US" altLang="en-US" dirty="0" smtClean="0">
                <a:latin typeface="Arial" charset="0"/>
              </a:rPr>
              <a:t> </a:t>
            </a:r>
            <a:r>
              <a:rPr lang="en-US" altLang="en-US" dirty="0" smtClean="0">
                <a:latin typeface="Courier New" pitchFamily="49" charset="0"/>
              </a:rPr>
              <a:t>JOIN</a:t>
            </a:r>
            <a:r>
              <a:rPr lang="en-US" altLang="en-US" dirty="0" smtClean="0">
                <a:latin typeface="Arial" charset="0"/>
              </a:rPr>
              <a:t> </a:t>
            </a:r>
            <a:r>
              <a:rPr lang="en-US" altLang="en-US" dirty="0" smtClean="0">
                <a:latin typeface="Courier New" pitchFamily="49" charset="0"/>
              </a:rPr>
              <a:t>DEPARTMENTS</a:t>
            </a:r>
            <a:r>
              <a:rPr lang="en-US" altLang="en-US" dirty="0" smtClean="0">
                <a:latin typeface="Arial" charset="0"/>
              </a:rPr>
              <a:t>. The first join condition can reference columns in </a:t>
            </a:r>
            <a:r>
              <a:rPr lang="en-US" altLang="en-US" dirty="0" smtClean="0">
                <a:latin typeface="Courier New" pitchFamily="49" charset="0"/>
              </a:rPr>
              <a:t>EMPLOYEES</a:t>
            </a:r>
            <a:r>
              <a:rPr lang="en-US" altLang="en-US" dirty="0" smtClean="0">
                <a:latin typeface="Arial" charset="0"/>
              </a:rPr>
              <a:t> and </a:t>
            </a:r>
            <a:r>
              <a:rPr lang="en-US" altLang="en-US" dirty="0" smtClean="0">
                <a:latin typeface="Courier New" pitchFamily="49" charset="0"/>
              </a:rPr>
              <a:t>DEPARTMENTS</a:t>
            </a:r>
            <a:r>
              <a:rPr lang="en-US" altLang="en-US" dirty="0" smtClean="0">
                <a:latin typeface="Arial" charset="0"/>
              </a:rPr>
              <a:t> but cannot reference columns in </a:t>
            </a:r>
            <a:r>
              <a:rPr lang="en-US" altLang="en-US" dirty="0" smtClean="0">
                <a:latin typeface="Courier New" pitchFamily="49" charset="0"/>
              </a:rPr>
              <a:t>LOCATIONS</a:t>
            </a:r>
            <a:r>
              <a:rPr lang="en-US" altLang="en-US" dirty="0" smtClean="0">
                <a:latin typeface="Arial" charset="0"/>
              </a:rPr>
              <a:t>. The second join condition can reference columns from all three tables.</a:t>
            </a:r>
          </a:p>
          <a:p>
            <a:pPr lvl="1" eaLnBrk="1" hangingPunct="1"/>
            <a:r>
              <a:rPr lang="en-US" altLang="en-US" b="1" dirty="0" smtClean="0">
                <a:latin typeface="Arial" charset="0"/>
              </a:rPr>
              <a:t>Note:</a:t>
            </a:r>
            <a:r>
              <a:rPr lang="en-US" altLang="en-US" dirty="0" smtClean="0">
                <a:latin typeface="Arial" charset="0"/>
              </a:rPr>
              <a:t> The code example in the slide can also be accomplished with the </a:t>
            </a:r>
            <a:r>
              <a:rPr lang="en-US" altLang="en-US" dirty="0" smtClean="0">
                <a:latin typeface="Courier New" pitchFamily="49" charset="0"/>
              </a:rPr>
              <a:t>USING</a:t>
            </a:r>
            <a:r>
              <a:rPr lang="en-US" altLang="en-US" dirty="0" smtClean="0">
                <a:latin typeface="Arial" charset="0"/>
              </a:rPr>
              <a:t> clause:</a:t>
            </a:r>
          </a:p>
          <a:p>
            <a:pPr marL="857250" lvl="4" eaLnBrk="1" hangingPunct="1">
              <a:spcBef>
                <a:spcPct val="25000"/>
              </a:spcBef>
            </a:pPr>
            <a:r>
              <a:rPr lang="en-US" altLang="en-US" dirty="0" smtClean="0"/>
              <a:t>SELECT e.employee_id, l.city, d.department_name</a:t>
            </a:r>
          </a:p>
          <a:p>
            <a:pPr marL="857250" lvl="4" eaLnBrk="1" hangingPunct="1"/>
            <a:r>
              <a:rPr lang="en-US" altLang="en-US" dirty="0" smtClean="0"/>
              <a:t>FROM employees e</a:t>
            </a:r>
          </a:p>
          <a:p>
            <a:pPr marL="857250" lvl="4" eaLnBrk="1" hangingPunct="1"/>
            <a:r>
              <a:rPr lang="en-US" altLang="en-US" dirty="0" smtClean="0"/>
              <a:t>JOIN departments d</a:t>
            </a:r>
          </a:p>
          <a:p>
            <a:pPr marL="857250" lvl="4" eaLnBrk="1" hangingPunct="1"/>
            <a:r>
              <a:rPr lang="en-US" altLang="en-US" dirty="0" smtClean="0"/>
              <a:t>USING (department_id)</a:t>
            </a:r>
          </a:p>
          <a:p>
            <a:pPr marL="857250" lvl="4" eaLnBrk="1" hangingPunct="1"/>
            <a:r>
              <a:rPr lang="en-US" altLang="en-US" dirty="0" smtClean="0"/>
              <a:t>JOIN locations l</a:t>
            </a:r>
          </a:p>
          <a:p>
            <a:pPr marL="857250" lvl="4" eaLnBrk="1" hangingPunct="1"/>
            <a:r>
              <a:rPr lang="en-US" altLang="en-US" dirty="0" smtClean="0"/>
              <a:t>USING (location_id);</a:t>
            </a:r>
          </a:p>
        </p:txBody>
      </p:sp>
      <p:sp>
        <p:nvSpPr>
          <p:cNvPr id="3994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E095446F-3A73-4F50-9E3B-C7DB634369DA}" type="slidenum">
              <a:rPr lang="en-US" altLang="en-US" smtClean="0">
                <a:latin typeface="Arial" charset="0"/>
                <a:cs typeface="Arial" charset="0"/>
              </a:rPr>
              <a:t>19</a:t>
            </a:fld>
            <a:endParaRPr lang="en-US" altLang="en-US" dirty="0" smtClean="0">
              <a:latin typeface="Arial" charset="0"/>
              <a:cs typeface="Arial" charset="0"/>
            </a:endParaRPr>
          </a:p>
        </p:txBody>
      </p:sp>
    </p:spTree>
    <p:extLst>
      <p:ext uri="{BB962C8B-B14F-4D97-AF65-F5344CB8AC3E}">
        <p14:creationId xmlns:p14="http://schemas.microsoft.com/office/powerpoint/2010/main" xmlns="" val="1983308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7 - </a:t>
            </a:r>
            <a:fld id="{A3DD8266-6C6D-40ED-928C-95774AC5093A}" type="slidenum">
              <a:rPr lang="en-US" altLang="en-US" smtClean="0"/>
              <a:t>2</a:t>
            </a:fld>
            <a:endParaRPr lang="en-US" altLang="en-US" dirty="0" smtClean="0"/>
          </a:p>
        </p:txBody>
      </p:sp>
      <p:sp>
        <p:nvSpPr>
          <p:cNvPr id="50180" name="Notes Placeholder 6"/>
          <p:cNvSpPr>
            <a:spLocks noGrp="1"/>
          </p:cNvSpPr>
          <p:nvPr>
            <p:ph type="body" idx="1"/>
          </p:nvPr>
        </p:nvSpPr>
        <p:spPr/>
        <p:txBody>
          <a:bodyPr>
            <a:normAutofit/>
          </a:bodyPr>
          <a:lstStyle/>
          <a:p>
            <a:pPr lvl="1"/>
            <a:r>
              <a:rPr lang="en-US" altLang="en-US" dirty="0" smtClean="0"/>
              <a:t>In Unit 2, you will learn to use: </a:t>
            </a:r>
          </a:p>
          <a:p>
            <a:pPr lvl="2"/>
            <a:r>
              <a:rPr lang="en-US" altLang="en-US" dirty="0" smtClean="0"/>
              <a:t>SQL statements to query and display data from multiple tables using Joins</a:t>
            </a:r>
          </a:p>
          <a:p>
            <a:pPr lvl="2"/>
            <a:r>
              <a:rPr lang="en-US" altLang="en-US" dirty="0" err="1" smtClean="0"/>
              <a:t>Subqueries</a:t>
            </a:r>
            <a:r>
              <a:rPr lang="en-US" altLang="en-US" dirty="0" smtClean="0"/>
              <a:t> when the condition is unknown</a:t>
            </a:r>
          </a:p>
          <a:p>
            <a:pPr lvl="2"/>
            <a:r>
              <a:rPr lang="en-US" altLang="en-US" dirty="0" smtClean="0"/>
              <a:t>Group functions to aggregate data</a:t>
            </a:r>
          </a:p>
          <a:p>
            <a:pPr lvl="2"/>
            <a:r>
              <a:rPr lang="en-US" altLang="en-US" dirty="0" smtClean="0"/>
              <a:t>Set operators</a:t>
            </a:r>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xmlns="" val="6351773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pPr lvl="1"/>
            <a:r>
              <a:rPr lang="en-US" altLang="en-US" dirty="0" smtClean="0">
                <a:latin typeface="Arial" charset="0"/>
              </a:rPr>
              <a:t>You can apply additional conditions to the join. </a:t>
            </a:r>
          </a:p>
          <a:p>
            <a:pPr lvl="1"/>
            <a:r>
              <a:rPr lang="en-US" altLang="en-US" dirty="0" smtClean="0">
                <a:latin typeface="Arial" charset="0"/>
              </a:rPr>
              <a:t>The example shown performs a join on the </a:t>
            </a:r>
            <a:r>
              <a:rPr lang="en-US" altLang="en-US" dirty="0" smtClean="0">
                <a:latin typeface="Courier New" pitchFamily="49" charset="0"/>
                <a:cs typeface="Courier New" pitchFamily="49" charset="0"/>
              </a:rPr>
              <a:t>EMPLOYEES</a:t>
            </a:r>
            <a:r>
              <a:rPr lang="en-US" altLang="en-US" dirty="0" smtClean="0">
                <a:latin typeface="Arial" charset="0"/>
              </a:rPr>
              <a:t> and </a:t>
            </a:r>
            <a:r>
              <a:rPr lang="en-US" altLang="en-US" dirty="0" smtClean="0">
                <a:latin typeface="Courier New" pitchFamily="49" charset="0"/>
                <a:cs typeface="Courier New" pitchFamily="49" charset="0"/>
              </a:rPr>
              <a:t>DEPARTMENTS</a:t>
            </a:r>
            <a:r>
              <a:rPr lang="en-US" altLang="en-US" dirty="0" smtClean="0">
                <a:latin typeface="Arial" charset="0"/>
              </a:rPr>
              <a:t> tables and, in addition, displays only employees who have a manager </a:t>
            </a:r>
            <a:r>
              <a:rPr lang="en-US" altLang="en-US" dirty="0" smtClean="0">
                <a:latin typeface="Courier New" pitchFamily="49" charset="0"/>
                <a:cs typeface="Courier New" pitchFamily="49" charset="0"/>
              </a:rPr>
              <a:t>ID</a:t>
            </a:r>
            <a:r>
              <a:rPr lang="en-US" altLang="en-US" dirty="0" smtClean="0">
                <a:latin typeface="Arial" charset="0"/>
              </a:rPr>
              <a:t> of 149. To add additional conditions to the </a:t>
            </a:r>
            <a:r>
              <a:rPr lang="en-US" altLang="en-US" dirty="0" smtClean="0">
                <a:latin typeface="Courier New" pitchFamily="49" charset="0"/>
                <a:cs typeface="Courier New" pitchFamily="49" charset="0"/>
              </a:rPr>
              <a:t>ON</a:t>
            </a:r>
            <a:r>
              <a:rPr lang="en-US" altLang="en-US" dirty="0" smtClean="0">
                <a:latin typeface="Arial" charset="0"/>
              </a:rPr>
              <a:t> clause, you can add </a:t>
            </a:r>
            <a:r>
              <a:rPr lang="en-US" altLang="en-US" dirty="0" smtClean="0">
                <a:latin typeface="Courier New" pitchFamily="49" charset="0"/>
                <a:cs typeface="Courier New" pitchFamily="49" charset="0"/>
              </a:rPr>
              <a:t>AND</a:t>
            </a:r>
            <a:r>
              <a:rPr lang="en-US" altLang="en-US" dirty="0" smtClean="0">
                <a:latin typeface="Arial" charset="0"/>
              </a:rPr>
              <a:t> clauses. Alternatively, you can use a </a:t>
            </a:r>
            <a:r>
              <a:rPr lang="en-US" altLang="en-US" dirty="0" smtClean="0">
                <a:latin typeface="Courier New" pitchFamily="49" charset="0"/>
                <a:cs typeface="Courier New" pitchFamily="49" charset="0"/>
              </a:rPr>
              <a:t>WHERE</a:t>
            </a:r>
            <a:r>
              <a:rPr lang="en-US" altLang="en-US" dirty="0" smtClean="0">
                <a:latin typeface="Arial" charset="0"/>
              </a:rPr>
              <a:t> clause to apply additional conditions.</a:t>
            </a:r>
          </a:p>
          <a:p>
            <a:pPr lvl="1"/>
            <a:r>
              <a:rPr lang="en-US" altLang="en-US" dirty="0" smtClean="0">
                <a:latin typeface="Arial" charset="0"/>
              </a:rPr>
              <a:t>Both the queries produce the same output.</a:t>
            </a:r>
          </a:p>
        </p:txBody>
      </p:sp>
      <p:sp>
        <p:nvSpPr>
          <p:cNvPr id="4198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22FD2336-E87F-4BD8-A18B-3BDC4AE02BD9}" type="slidenum">
              <a:rPr lang="en-US" altLang="en-US" smtClean="0">
                <a:latin typeface="Arial" charset="0"/>
                <a:cs typeface="Arial" charset="0"/>
              </a:rPr>
              <a:t>20</a:t>
            </a:fld>
            <a:endParaRPr lang="en-US" altLang="en-US" dirty="0" smtClean="0">
              <a:latin typeface="Arial" charset="0"/>
              <a:cs typeface="Arial" charset="0"/>
            </a:endParaRPr>
          </a:p>
        </p:txBody>
      </p:sp>
    </p:spTree>
    <p:extLst>
      <p:ext uri="{BB962C8B-B14F-4D97-AF65-F5344CB8AC3E}">
        <p14:creationId xmlns:p14="http://schemas.microsoft.com/office/powerpoint/2010/main" xmlns="" val="791090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7 - </a:t>
            </a:r>
            <a:fld id="{F1A32A6A-6114-45E7-B78B-ED4645030B7A}" type="slidenum">
              <a:rPr lang="en-US" altLang="en-US" smtClean="0"/>
              <a:t>21</a:t>
            </a:fld>
            <a:endParaRPr lang="en-US" altLang="en-US" dirty="0"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xmlns="" val="3079068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Rot="1" noChangeAspect="1" noChangeArrowheads="1" noTextEdit="1"/>
          </p:cNvSpPr>
          <p:nvPr>
            <p:ph type="sldImg"/>
          </p:nvPr>
        </p:nvSpPr>
        <p:spPr>
          <a:ln/>
        </p:spPr>
      </p:sp>
      <p:sp>
        <p:nvSpPr>
          <p:cNvPr id="46083"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Sometimes you need to join a table to itself. To find the name of each employee’s manager, you need to join the </a:t>
            </a:r>
            <a:r>
              <a:rPr lang="en-US" altLang="en-US" dirty="0" smtClean="0">
                <a:latin typeface="Courier New" pitchFamily="49" charset="0"/>
              </a:rPr>
              <a:t>EMPLOYEES</a:t>
            </a:r>
            <a:r>
              <a:rPr lang="en-US" altLang="en-US" dirty="0" smtClean="0">
                <a:latin typeface="Arial" charset="0"/>
              </a:rPr>
              <a:t> table to itself, or perform a self-join. For example, to find the name of Ernst’s manager, you need to: </a:t>
            </a:r>
          </a:p>
          <a:p>
            <a:pPr lvl="2" eaLnBrk="1" hangingPunct="1"/>
            <a:r>
              <a:rPr lang="en-US" altLang="en-US" dirty="0" smtClean="0">
                <a:latin typeface="Arial" charset="0"/>
              </a:rPr>
              <a:t>Find Ernst in the </a:t>
            </a:r>
            <a:r>
              <a:rPr lang="en-US" altLang="en-US" dirty="0" smtClean="0">
                <a:latin typeface="Courier New" pitchFamily="49" charset="0"/>
              </a:rPr>
              <a:t>EMPLOYEES</a:t>
            </a:r>
            <a:r>
              <a:rPr lang="en-US" altLang="en-US" dirty="0" smtClean="0">
                <a:latin typeface="Arial" charset="0"/>
              </a:rPr>
              <a:t> table by looking at the </a:t>
            </a:r>
            <a:r>
              <a:rPr lang="en-US" altLang="en-US" dirty="0" smtClean="0">
                <a:latin typeface="Courier New" pitchFamily="49" charset="0"/>
              </a:rPr>
              <a:t>LAST_NAME</a:t>
            </a:r>
            <a:r>
              <a:rPr lang="en-US" altLang="en-US" dirty="0" smtClean="0">
                <a:latin typeface="Arial" charset="0"/>
              </a:rPr>
              <a:t> column </a:t>
            </a:r>
          </a:p>
          <a:p>
            <a:pPr lvl="2" eaLnBrk="1" hangingPunct="1"/>
            <a:r>
              <a:rPr lang="en-US" altLang="en-US" dirty="0" smtClean="0">
                <a:latin typeface="Arial" charset="0"/>
              </a:rPr>
              <a:t>Find the manager number for Ernst by looking at the </a:t>
            </a:r>
            <a:r>
              <a:rPr lang="en-US" altLang="en-US" dirty="0" smtClean="0">
                <a:latin typeface="Courier New" pitchFamily="49" charset="0"/>
              </a:rPr>
              <a:t>MANAGER_ID</a:t>
            </a:r>
            <a:r>
              <a:rPr lang="en-US" altLang="en-US" dirty="0" smtClean="0">
                <a:latin typeface="Arial" charset="0"/>
              </a:rPr>
              <a:t> column. Ernst’s manager number is 103. </a:t>
            </a:r>
          </a:p>
          <a:p>
            <a:pPr lvl="2" eaLnBrk="1" hangingPunct="1"/>
            <a:r>
              <a:rPr lang="en-US" altLang="en-US" dirty="0" smtClean="0">
                <a:latin typeface="Arial" charset="0"/>
              </a:rPr>
              <a:t>Find the name of the manager with </a:t>
            </a:r>
            <a:r>
              <a:rPr lang="en-US" altLang="en-US" dirty="0" smtClean="0">
                <a:latin typeface="Courier New" pitchFamily="49" charset="0"/>
              </a:rPr>
              <a:t>EMPLOYEE_ID</a:t>
            </a:r>
            <a:r>
              <a:rPr lang="en-US" altLang="en-US" dirty="0" smtClean="0">
                <a:latin typeface="Arial" charset="0"/>
              </a:rPr>
              <a:t> 103 by looking at the </a:t>
            </a:r>
            <a:r>
              <a:rPr lang="en-US" altLang="en-US" dirty="0" smtClean="0">
                <a:latin typeface="Courier New" pitchFamily="49" charset="0"/>
              </a:rPr>
              <a:t>LAST_NAME</a:t>
            </a:r>
            <a:r>
              <a:rPr lang="en-US" altLang="en-US" dirty="0" smtClean="0">
                <a:latin typeface="Arial" charset="0"/>
              </a:rPr>
              <a:t> column. Hunold’s employee number is 103, so Hunold is Ernst’s manager. </a:t>
            </a:r>
          </a:p>
          <a:p>
            <a:pPr lvl="1" eaLnBrk="1" hangingPunct="1"/>
            <a:r>
              <a:rPr lang="en-US" altLang="en-US" dirty="0" smtClean="0">
                <a:latin typeface="Arial" charset="0"/>
              </a:rPr>
              <a:t>In this process, you look in the table twice. The first time you look in the table to find Ernst in the </a:t>
            </a:r>
            <a:r>
              <a:rPr lang="en-US" altLang="en-US" dirty="0" smtClean="0">
                <a:latin typeface="Courier New" pitchFamily="49" charset="0"/>
              </a:rPr>
              <a:t>LAST_NAME</a:t>
            </a:r>
            <a:r>
              <a:rPr lang="en-US" altLang="en-US" dirty="0" smtClean="0">
                <a:latin typeface="Arial" charset="0"/>
              </a:rPr>
              <a:t> column and the </a:t>
            </a:r>
            <a:r>
              <a:rPr lang="en-US" altLang="en-US" dirty="0" smtClean="0">
                <a:latin typeface="Courier New" pitchFamily="49" charset="0"/>
              </a:rPr>
              <a:t>MANAGER_ID</a:t>
            </a:r>
            <a:r>
              <a:rPr lang="en-US" altLang="en-US" dirty="0" smtClean="0">
                <a:latin typeface="Arial" charset="0"/>
              </a:rPr>
              <a:t> value of 103. The second time you look in the </a:t>
            </a:r>
            <a:r>
              <a:rPr lang="en-US" altLang="en-US" dirty="0" smtClean="0">
                <a:latin typeface="Courier New" pitchFamily="49" charset="0"/>
              </a:rPr>
              <a:t>EMPLOYEE_ID</a:t>
            </a:r>
            <a:r>
              <a:rPr lang="en-US" altLang="en-US" dirty="0" smtClean="0">
                <a:latin typeface="Arial" charset="0"/>
              </a:rPr>
              <a:t> column to find 103 and the </a:t>
            </a:r>
            <a:r>
              <a:rPr lang="en-US" altLang="en-US" dirty="0" smtClean="0">
                <a:latin typeface="Courier New" pitchFamily="49" charset="0"/>
              </a:rPr>
              <a:t>LAST_NAME</a:t>
            </a:r>
            <a:r>
              <a:rPr lang="en-US" altLang="en-US" dirty="0" smtClean="0">
                <a:latin typeface="Arial" charset="0"/>
              </a:rPr>
              <a:t> column to find Hunold.</a:t>
            </a:r>
          </a:p>
        </p:txBody>
      </p:sp>
      <p:sp>
        <p:nvSpPr>
          <p:cNvPr id="4608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3941A274-C6FF-43FC-975B-9CB93BEF4B00}" type="slidenum">
              <a:rPr lang="en-US" altLang="en-US" smtClean="0">
                <a:latin typeface="Arial" charset="0"/>
                <a:cs typeface="Arial" charset="0"/>
              </a:rPr>
              <a:t>22</a:t>
            </a:fld>
            <a:endParaRPr lang="en-US" altLang="en-US" dirty="0" smtClean="0">
              <a:latin typeface="Arial" charset="0"/>
              <a:cs typeface="Arial" charset="0"/>
            </a:endParaRPr>
          </a:p>
        </p:txBody>
      </p:sp>
    </p:spTree>
    <p:extLst>
      <p:ext uri="{BB962C8B-B14F-4D97-AF65-F5344CB8AC3E}">
        <p14:creationId xmlns:p14="http://schemas.microsoft.com/office/powerpoint/2010/main" xmlns="" val="2196641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noRot="1" noChangeAspect="1" noChangeArrowheads="1" noTextEdit="1"/>
          </p:cNvSpPr>
          <p:nvPr>
            <p:ph type="sldImg"/>
          </p:nvPr>
        </p:nvSpPr>
        <p:spPr>
          <a:ln/>
        </p:spPr>
      </p:sp>
      <p:sp>
        <p:nvSpPr>
          <p:cNvPr id="48131"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The </a:t>
            </a:r>
            <a:r>
              <a:rPr lang="en-US" altLang="en-US" dirty="0" smtClean="0">
                <a:solidFill>
                  <a:schemeClr val="tx1"/>
                </a:solidFill>
                <a:latin typeface="Courier New" pitchFamily="49" charset="0"/>
              </a:rPr>
              <a:t>ON</a:t>
            </a:r>
            <a:r>
              <a:rPr lang="en-US" altLang="en-US" dirty="0" smtClean="0">
                <a:solidFill>
                  <a:schemeClr val="tx1"/>
                </a:solidFill>
                <a:latin typeface="Arial" charset="0"/>
              </a:rPr>
              <a:t> clause</a:t>
            </a:r>
            <a:r>
              <a:rPr lang="en-US" altLang="en-US" dirty="0" smtClean="0">
                <a:latin typeface="Arial" charset="0"/>
              </a:rPr>
              <a:t> can also be used to join columns that have different names, within the same table or in a different table. </a:t>
            </a:r>
          </a:p>
          <a:p>
            <a:pPr lvl="1" eaLnBrk="1" hangingPunct="1"/>
            <a:r>
              <a:rPr lang="en-US" altLang="en-US" dirty="0" smtClean="0">
                <a:latin typeface="Arial" charset="0"/>
              </a:rPr>
              <a:t>The example shown is a self-join of the </a:t>
            </a:r>
            <a:r>
              <a:rPr lang="en-US" altLang="en-US" dirty="0" smtClean="0">
                <a:latin typeface="Courier New" pitchFamily="49" charset="0"/>
              </a:rPr>
              <a:t>EMPLOYEES</a:t>
            </a:r>
            <a:r>
              <a:rPr lang="en-US" altLang="en-US" dirty="0" smtClean="0">
                <a:latin typeface="Arial" charset="0"/>
              </a:rPr>
              <a:t> table, based on the </a:t>
            </a:r>
            <a:r>
              <a:rPr lang="en-US" altLang="en-US" dirty="0" smtClean="0">
                <a:latin typeface="Courier New" pitchFamily="49" charset="0"/>
              </a:rPr>
              <a:t>EMPLOYEE_ID</a:t>
            </a:r>
            <a:r>
              <a:rPr lang="en-US" altLang="en-US" dirty="0" smtClean="0">
                <a:latin typeface="Arial" charset="0"/>
              </a:rPr>
              <a:t> and </a:t>
            </a:r>
            <a:r>
              <a:rPr lang="en-US" altLang="en-US" dirty="0" smtClean="0">
                <a:latin typeface="Courier New" pitchFamily="49" charset="0"/>
              </a:rPr>
              <a:t>MANAGER_ID</a:t>
            </a:r>
            <a:r>
              <a:rPr lang="en-US" altLang="en-US" dirty="0" smtClean="0">
                <a:latin typeface="Arial" charset="0"/>
              </a:rPr>
              <a:t> columns.</a:t>
            </a:r>
          </a:p>
        </p:txBody>
      </p:sp>
      <p:sp>
        <p:nvSpPr>
          <p:cNvPr id="4813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47FAA069-0AA4-4B9C-AFF9-24349C35F7D3}" type="slidenum">
              <a:rPr lang="en-US" altLang="en-US" smtClean="0">
                <a:latin typeface="Arial" charset="0"/>
                <a:cs typeface="Arial" charset="0"/>
              </a:rPr>
              <a:t>23</a:t>
            </a:fld>
            <a:endParaRPr lang="en-US" altLang="en-US" dirty="0" smtClean="0">
              <a:latin typeface="Arial" charset="0"/>
              <a:cs typeface="Arial" charset="0"/>
            </a:endParaRPr>
          </a:p>
        </p:txBody>
      </p:sp>
    </p:spTree>
    <p:extLst>
      <p:ext uri="{BB962C8B-B14F-4D97-AF65-F5344CB8AC3E}">
        <p14:creationId xmlns:p14="http://schemas.microsoft.com/office/powerpoint/2010/main" xmlns="" val="22219122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7 - </a:t>
            </a:r>
            <a:fld id="{ADFB283F-7A9C-4C19-A94A-8FD3FB8B2B51}" type="slidenum">
              <a:rPr lang="en-US" altLang="en-US" smtClean="0"/>
              <a:t>24</a:t>
            </a:fld>
            <a:endParaRPr lang="en-US" altLang="en-US" dirty="0"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xmlns="" val="15349480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8"/>
          <p:cNvSpPr>
            <a:spLocks noGrp="1" noRot="1" noChangeAspect="1" noChangeArrowheads="1" noTextEdit="1"/>
          </p:cNvSpPr>
          <p:nvPr>
            <p:ph type="sldImg"/>
          </p:nvPr>
        </p:nvSpPr>
        <p:spPr>
          <a:ln/>
        </p:spPr>
      </p:sp>
      <p:sp>
        <p:nvSpPr>
          <p:cNvPr id="52227" name="Rectangle 9"/>
          <p:cNvSpPr>
            <a:spLocks noGrp="1" noChangeArrowheads="1"/>
          </p:cNvSpPr>
          <p:nvPr>
            <p:ph type="body" idx="1"/>
          </p:nvPr>
        </p:nvSpPr>
        <p:spPr>
          <a:noFill/>
          <a:ln/>
        </p:spPr>
        <p:txBody>
          <a:bodyPr lIns="12914" tIns="12914" rIns="12914" bIns="12914"/>
          <a:lstStyle/>
          <a:p>
            <a:pPr lvl="1" eaLnBrk="1" hangingPunct="1"/>
            <a:r>
              <a:rPr lang="en-US" altLang="en-US" smtClean="0">
                <a:latin typeface="Arial" charset="0"/>
              </a:rPr>
              <a:t>A </a:t>
            </a:r>
            <a:r>
              <a:rPr lang="en-US" altLang="en-US" smtClean="0">
                <a:solidFill>
                  <a:schemeClr val="tx1"/>
                </a:solidFill>
                <a:latin typeface="Arial" charset="0"/>
              </a:rPr>
              <a:t>nonequijoin</a:t>
            </a:r>
            <a:r>
              <a:rPr lang="en-US" altLang="en-US" smtClean="0">
                <a:latin typeface="Arial" charset="0"/>
              </a:rPr>
              <a:t> is a join condition containing something other than an equality operator.</a:t>
            </a:r>
          </a:p>
          <a:p>
            <a:pPr lvl="1" eaLnBrk="1" hangingPunct="1"/>
            <a:r>
              <a:rPr lang="en-US" altLang="en-US" smtClean="0">
                <a:latin typeface="Arial" charset="0"/>
              </a:rPr>
              <a:t>The relationship between the </a:t>
            </a:r>
            <a:r>
              <a:rPr lang="en-US" altLang="en-US" smtClean="0">
                <a:latin typeface="Courier New" pitchFamily="49" charset="0"/>
              </a:rPr>
              <a:t>EMPLOYEES</a:t>
            </a:r>
            <a:r>
              <a:rPr lang="en-US" altLang="en-US" smtClean="0">
                <a:latin typeface="Arial" charset="0"/>
              </a:rPr>
              <a:t> table and the </a:t>
            </a:r>
            <a:r>
              <a:rPr lang="en-US" altLang="en-US" smtClean="0">
                <a:latin typeface="Courier New" pitchFamily="49" charset="0"/>
              </a:rPr>
              <a:t>JOB_GRADES</a:t>
            </a:r>
            <a:r>
              <a:rPr lang="en-US" altLang="en-US" smtClean="0">
                <a:latin typeface="Arial" charset="0"/>
              </a:rPr>
              <a:t> table is an example of a nonequijoin. The </a:t>
            </a:r>
            <a:r>
              <a:rPr lang="en-US" altLang="en-US" smtClean="0">
                <a:latin typeface="Courier New" pitchFamily="49" charset="0"/>
              </a:rPr>
              <a:t>SALARY</a:t>
            </a:r>
            <a:r>
              <a:rPr lang="en-US" altLang="en-US" smtClean="0">
                <a:latin typeface="Arial" charset="0"/>
              </a:rPr>
              <a:t> column in the </a:t>
            </a:r>
            <a:r>
              <a:rPr lang="en-US" altLang="en-US" smtClean="0">
                <a:latin typeface="Courier New" pitchFamily="49" charset="0"/>
              </a:rPr>
              <a:t>EMPLOYEES</a:t>
            </a:r>
            <a:r>
              <a:rPr lang="en-US" altLang="en-US" smtClean="0">
                <a:latin typeface="Arial" charset="0"/>
              </a:rPr>
              <a:t> table ranges between the values in the </a:t>
            </a:r>
            <a:r>
              <a:rPr lang="en-US" altLang="en-US" smtClean="0">
                <a:latin typeface="Courier New" pitchFamily="49" charset="0"/>
              </a:rPr>
              <a:t>LOWEST_SAL</a:t>
            </a:r>
            <a:r>
              <a:rPr lang="en-US" altLang="en-US" smtClean="0">
                <a:latin typeface="Arial" charset="0"/>
              </a:rPr>
              <a:t> and </a:t>
            </a:r>
            <a:r>
              <a:rPr lang="en-US" altLang="en-US" smtClean="0">
                <a:latin typeface="Courier New" pitchFamily="49" charset="0"/>
              </a:rPr>
              <a:t>HIGHEST_SAL</a:t>
            </a:r>
            <a:r>
              <a:rPr lang="en-US" altLang="en-US" smtClean="0">
                <a:latin typeface="Arial" charset="0"/>
              </a:rPr>
              <a:t> columns of the </a:t>
            </a:r>
            <a:r>
              <a:rPr lang="en-US" altLang="en-US" smtClean="0">
                <a:latin typeface="Courier New" pitchFamily="49" charset="0"/>
              </a:rPr>
              <a:t>JOB_GRADES</a:t>
            </a:r>
            <a:r>
              <a:rPr lang="en-US" altLang="en-US" smtClean="0">
                <a:latin typeface="Arial" charset="0"/>
              </a:rPr>
              <a:t> table. Therefore, each employee can be graded based on their salary. The relationship is obtained using an operator other than the equality (</a:t>
            </a:r>
            <a:r>
              <a:rPr lang="en-US" altLang="en-US" smtClean="0">
                <a:latin typeface="Courier New" pitchFamily="49" charset="0"/>
              </a:rPr>
              <a:t>=</a:t>
            </a:r>
            <a:r>
              <a:rPr lang="en-US" altLang="en-US" smtClean="0">
                <a:latin typeface="Arial" charset="0"/>
              </a:rPr>
              <a:t>) operator.</a:t>
            </a:r>
            <a:endParaRPr lang="en-US" altLang="en-US" dirty="0" smtClean="0">
              <a:latin typeface="Arial" charset="0"/>
            </a:endParaRPr>
          </a:p>
        </p:txBody>
      </p:sp>
      <p:sp>
        <p:nvSpPr>
          <p:cNvPr id="5222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36979E70-CE65-4FBA-8D48-75D75036FB1D}" type="slidenum">
              <a:rPr lang="en-US" altLang="en-US" smtClean="0">
                <a:latin typeface="Arial" charset="0"/>
                <a:cs typeface="Arial" charset="0"/>
              </a:rPr>
              <a:t>25</a:t>
            </a:fld>
            <a:endParaRPr lang="en-US" altLang="en-US" dirty="0" smtClean="0">
              <a:latin typeface="Arial" charset="0"/>
              <a:cs typeface="Arial" charset="0"/>
            </a:endParaRPr>
          </a:p>
        </p:txBody>
      </p:sp>
    </p:spTree>
    <p:extLst>
      <p:ext uri="{BB962C8B-B14F-4D97-AF65-F5344CB8AC3E}">
        <p14:creationId xmlns:p14="http://schemas.microsoft.com/office/powerpoint/2010/main" xmlns="" val="13769190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Rot="1" noChangeAspect="1" noChangeArrowheads="1" noTextEdit="1"/>
          </p:cNvSpPr>
          <p:nvPr>
            <p:ph type="sldImg"/>
          </p:nvPr>
        </p:nvSpPr>
        <p:spPr>
          <a:ln/>
        </p:spPr>
      </p:sp>
      <p:sp>
        <p:nvSpPr>
          <p:cNvPr id="54275"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The example in the slide creates a nonequijoin to evaluate an employee’s salary grade. The salary must be </a:t>
            </a:r>
            <a:r>
              <a:rPr lang="en-US" altLang="en-US" i="1" dirty="0" smtClean="0">
                <a:latin typeface="Arial" charset="0"/>
              </a:rPr>
              <a:t>between</a:t>
            </a:r>
            <a:r>
              <a:rPr lang="en-US" altLang="en-US" dirty="0" smtClean="0">
                <a:latin typeface="Arial" charset="0"/>
              </a:rPr>
              <a:t> any pair of the low and high salary ranges.</a:t>
            </a:r>
          </a:p>
          <a:p>
            <a:pPr lvl="1" eaLnBrk="1" hangingPunct="1"/>
            <a:r>
              <a:rPr lang="en-US" altLang="en-US" dirty="0" smtClean="0">
                <a:latin typeface="Arial" charset="0"/>
              </a:rPr>
              <a:t>It is important to note that all employees appear exactly once when this query is executed. No employee is repeated in the list. There are two reasons for this:</a:t>
            </a:r>
          </a:p>
          <a:p>
            <a:pPr lvl="2" eaLnBrk="1" hangingPunct="1"/>
            <a:r>
              <a:rPr lang="en-US" altLang="en-US" dirty="0" smtClean="0">
                <a:latin typeface="Arial" charset="0"/>
              </a:rPr>
              <a:t>None of the rows in the </a:t>
            </a:r>
            <a:r>
              <a:rPr lang="en-US" altLang="en-US" dirty="0" smtClean="0">
                <a:latin typeface="Courier New" pitchFamily="49" charset="0"/>
              </a:rPr>
              <a:t>JOB_GRADES</a:t>
            </a:r>
            <a:r>
              <a:rPr lang="en-US" altLang="en-US" dirty="0" smtClean="0">
                <a:latin typeface="Arial" charset="0"/>
              </a:rPr>
              <a:t> table contain grades that overlap. That is, the salary value for an employee can lie only between the low-salary and high-salary values of one of the rows in the salary grade table.</a:t>
            </a:r>
          </a:p>
          <a:p>
            <a:pPr lvl="2" eaLnBrk="1" hangingPunct="1"/>
            <a:r>
              <a:rPr lang="en-US" altLang="en-US" dirty="0" smtClean="0">
                <a:latin typeface="Arial" charset="0"/>
              </a:rPr>
              <a:t>All of the employees’ salaries lie within the limits provided by the </a:t>
            </a:r>
            <a:r>
              <a:rPr lang="en-US" altLang="en-US" dirty="0" smtClean="0">
                <a:latin typeface="Courier New" pitchFamily="49" charset="0"/>
              </a:rPr>
              <a:t>JOB_GRADES</a:t>
            </a:r>
            <a:r>
              <a:rPr lang="en-US" altLang="en-US" dirty="0" smtClean="0">
                <a:latin typeface="Arial" charset="0"/>
              </a:rPr>
              <a:t> table. That is, no employee earns less than the lowest value contained in the </a:t>
            </a:r>
            <a:r>
              <a:rPr lang="en-US" altLang="en-US" dirty="0" smtClean="0">
                <a:latin typeface="Courier New" pitchFamily="49" charset="0"/>
              </a:rPr>
              <a:t>LOWEST_SAL</a:t>
            </a:r>
            <a:r>
              <a:rPr lang="en-US" altLang="en-US" dirty="0" smtClean="0">
                <a:latin typeface="Arial" charset="0"/>
              </a:rPr>
              <a:t> column or more than the highest value contained in the </a:t>
            </a:r>
            <a:r>
              <a:rPr lang="en-US" altLang="en-US" dirty="0" smtClean="0">
                <a:latin typeface="Courier New" pitchFamily="49" charset="0"/>
              </a:rPr>
              <a:t>HIGHEST_SAL</a:t>
            </a:r>
            <a:r>
              <a:rPr lang="en-US" altLang="en-US" dirty="0" smtClean="0">
                <a:latin typeface="Arial" charset="0"/>
              </a:rPr>
              <a:t> column.</a:t>
            </a:r>
            <a:endParaRPr lang="en-US" altLang="en-US" b="1" dirty="0" smtClean="0">
              <a:latin typeface="Arial" charset="0"/>
            </a:endParaRPr>
          </a:p>
          <a:p>
            <a:pPr lvl="1" eaLnBrk="1" hangingPunct="1"/>
            <a:r>
              <a:rPr lang="en-US" altLang="en-US" b="1" dirty="0" smtClean="0">
                <a:latin typeface="Arial" charset="0"/>
              </a:rPr>
              <a:t>Note:</a:t>
            </a:r>
            <a:r>
              <a:rPr lang="en-US" altLang="en-US" dirty="0" smtClean="0">
                <a:latin typeface="Arial" charset="0"/>
              </a:rPr>
              <a:t> Other conditions (such as </a:t>
            </a:r>
            <a:r>
              <a:rPr lang="en-US" altLang="en-US" dirty="0" smtClean="0">
                <a:latin typeface="Courier New" pitchFamily="49" charset="0"/>
              </a:rPr>
              <a:t>&lt;=</a:t>
            </a:r>
            <a:r>
              <a:rPr lang="en-US" altLang="en-US" dirty="0" smtClean="0">
                <a:latin typeface="Arial" charset="0"/>
              </a:rPr>
              <a:t> and </a:t>
            </a:r>
            <a:r>
              <a:rPr lang="en-US" altLang="en-US" dirty="0" smtClean="0">
                <a:latin typeface="Courier New" pitchFamily="49" charset="0"/>
              </a:rPr>
              <a:t>&gt;=)</a:t>
            </a:r>
            <a:r>
              <a:rPr lang="en-US" altLang="en-US" dirty="0" smtClean="0">
                <a:latin typeface="Arial" charset="0"/>
              </a:rPr>
              <a:t> can be used, but </a:t>
            </a:r>
            <a:r>
              <a:rPr lang="en-US" altLang="en-US" dirty="0" smtClean="0">
                <a:latin typeface="Courier New" pitchFamily="49" charset="0"/>
              </a:rPr>
              <a:t>BETWEEN</a:t>
            </a:r>
            <a:r>
              <a:rPr lang="en-US" altLang="en-US" dirty="0" smtClean="0">
                <a:latin typeface="Arial" charset="0"/>
              </a:rPr>
              <a:t> is the simplest. Remember to specify the low value first and the high value last when using the </a:t>
            </a:r>
            <a:r>
              <a:rPr lang="en-US" altLang="en-US" dirty="0" smtClean="0">
                <a:latin typeface="Courier New" pitchFamily="49" charset="0"/>
              </a:rPr>
              <a:t>BETWEEN</a:t>
            </a:r>
            <a:r>
              <a:rPr lang="en-US" altLang="en-US" dirty="0" smtClean="0">
                <a:latin typeface="Arial" charset="0"/>
              </a:rPr>
              <a:t> condition. The Oracle server translates the </a:t>
            </a:r>
            <a:r>
              <a:rPr lang="en-US" altLang="en-US" dirty="0" smtClean="0">
                <a:latin typeface="Courier New" pitchFamily="49" charset="0"/>
              </a:rPr>
              <a:t>BETWEEN</a:t>
            </a:r>
            <a:r>
              <a:rPr lang="en-US" altLang="en-US" dirty="0" smtClean="0">
                <a:latin typeface="Arial" charset="0"/>
              </a:rPr>
              <a:t> condition to a pair of </a:t>
            </a:r>
            <a:r>
              <a:rPr lang="en-US" altLang="en-US" dirty="0" smtClean="0">
                <a:latin typeface="Courier New" pitchFamily="49" charset="0"/>
              </a:rPr>
              <a:t>AND</a:t>
            </a:r>
            <a:r>
              <a:rPr lang="en-US" altLang="en-US" dirty="0" smtClean="0">
                <a:latin typeface="Arial" charset="0"/>
              </a:rPr>
              <a:t> conditions. Therefore, using </a:t>
            </a:r>
            <a:r>
              <a:rPr lang="en-US" altLang="en-US" dirty="0" smtClean="0">
                <a:latin typeface="Courier New" pitchFamily="49" charset="0"/>
              </a:rPr>
              <a:t>BETWEEN</a:t>
            </a:r>
            <a:r>
              <a:rPr lang="en-US" altLang="en-US" dirty="0" smtClean="0">
                <a:latin typeface="Arial" charset="0"/>
              </a:rPr>
              <a:t> has no performance benefits, but should be used only for logical simplicity.</a:t>
            </a:r>
          </a:p>
          <a:p>
            <a:pPr lvl="1" eaLnBrk="1" hangingPunct="1"/>
            <a:r>
              <a:rPr lang="en-US" altLang="en-US" dirty="0" smtClean="0">
                <a:latin typeface="Arial" charset="0"/>
              </a:rPr>
              <a:t>Table aliases have been specified in the example in the slide for performance reasons, not because of possible ambiguity.</a:t>
            </a:r>
          </a:p>
        </p:txBody>
      </p:sp>
      <p:sp>
        <p:nvSpPr>
          <p:cNvPr id="5427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F941394C-11F5-443E-89DF-C0A8C1EB79ED}" type="slidenum">
              <a:rPr lang="en-US" altLang="en-US" smtClean="0">
                <a:latin typeface="Arial" charset="0"/>
                <a:cs typeface="Arial" charset="0"/>
              </a:rPr>
              <a:t>26</a:t>
            </a:fld>
            <a:endParaRPr lang="en-US" altLang="en-US" dirty="0" smtClean="0">
              <a:latin typeface="Arial" charset="0"/>
              <a:cs typeface="Arial" charset="0"/>
            </a:endParaRPr>
          </a:p>
        </p:txBody>
      </p:sp>
    </p:spTree>
    <p:extLst>
      <p:ext uri="{BB962C8B-B14F-4D97-AF65-F5344CB8AC3E}">
        <p14:creationId xmlns:p14="http://schemas.microsoft.com/office/powerpoint/2010/main" xmlns="" val="10159748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8"/>
          <p:cNvSpPr>
            <a:spLocks noGrp="1" noRot="1" noChangeAspect="1" noChangeArrowheads="1" noTextEdit="1"/>
          </p:cNvSpPr>
          <p:nvPr>
            <p:ph type="sldImg"/>
          </p:nvPr>
        </p:nvSpPr>
        <p:spPr>
          <a:ln/>
        </p:spPr>
      </p:sp>
      <p:sp>
        <p:nvSpPr>
          <p:cNvPr id="56323" name="Rectangle 9"/>
          <p:cNvSpPr>
            <a:spLocks noGrp="1" noChangeArrowheads="1"/>
          </p:cNvSpPr>
          <p:nvPr>
            <p:ph type="body" idx="1"/>
          </p:nvPr>
        </p:nvSpPr>
        <p:spPr>
          <a:noFill/>
          <a:ln/>
        </p:spPr>
        <p:txBody>
          <a:bodyPr lIns="12914" tIns="12914" rIns="12914" bIns="12914"/>
          <a:lstStyle/>
          <a:p>
            <a:pPr eaLnBrk="1" hangingPunct="1"/>
            <a:endParaRPr lang="en-US" altLang="en-US" dirty="0" smtClean="0">
              <a:latin typeface="Arial" charset="0"/>
            </a:endParaRPr>
          </a:p>
        </p:txBody>
      </p:sp>
      <p:sp>
        <p:nvSpPr>
          <p:cNvPr id="5632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24E71555-840E-4C32-BF70-FFEBAAAFD303}" type="slidenum">
              <a:rPr lang="en-US" altLang="en-US" smtClean="0">
                <a:latin typeface="Arial" charset="0"/>
                <a:cs typeface="Arial" charset="0"/>
              </a:rPr>
              <a:t>27</a:t>
            </a:fld>
            <a:endParaRPr lang="en-US" altLang="en-US" dirty="0" smtClean="0">
              <a:latin typeface="Arial" charset="0"/>
              <a:cs typeface="Arial" charset="0"/>
            </a:endParaRPr>
          </a:p>
        </p:txBody>
      </p:sp>
    </p:spTree>
    <p:extLst>
      <p:ext uri="{BB962C8B-B14F-4D97-AF65-F5344CB8AC3E}">
        <p14:creationId xmlns:p14="http://schemas.microsoft.com/office/powerpoint/2010/main" xmlns="" val="29428151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Rot="1" noChangeAspect="1" noChangeArrowheads="1" noTextEdit="1"/>
          </p:cNvSpPr>
          <p:nvPr>
            <p:ph type="sldImg"/>
          </p:nvPr>
        </p:nvSpPr>
        <p:spPr>
          <a:ln/>
        </p:spPr>
      </p:sp>
      <p:sp>
        <p:nvSpPr>
          <p:cNvPr id="58371" name="Rectangle 8"/>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If a row does not satisfy a join condition, the row does not appear in the query result.</a:t>
            </a:r>
          </a:p>
          <a:p>
            <a:pPr lvl="1" eaLnBrk="1" hangingPunct="1"/>
            <a:r>
              <a:rPr lang="en-US" altLang="en-US" dirty="0" smtClean="0">
                <a:latin typeface="Arial" charset="0"/>
              </a:rPr>
              <a:t>In the example in the slide, a simple equijoin condition is used on the </a:t>
            </a:r>
            <a:r>
              <a:rPr lang="en-US" altLang="en-US" dirty="0" smtClean="0">
                <a:latin typeface="Courier New" pitchFamily="49" charset="0"/>
              </a:rPr>
              <a:t>EMPLOYEES</a:t>
            </a:r>
            <a:r>
              <a:rPr lang="en-US" altLang="en-US" dirty="0" smtClean="0">
                <a:latin typeface="Arial" charset="0"/>
              </a:rPr>
              <a:t> and </a:t>
            </a:r>
            <a:r>
              <a:rPr lang="en-US" altLang="en-US" dirty="0" smtClean="0">
                <a:latin typeface="Courier New" pitchFamily="49" charset="0"/>
              </a:rPr>
              <a:t>DEPARTMENTS</a:t>
            </a:r>
            <a:r>
              <a:rPr lang="en-US" altLang="en-US" dirty="0" smtClean="0">
                <a:latin typeface="Arial" charset="0"/>
              </a:rPr>
              <a:t> tables to return the result on the right. The result set does not contain the following:</a:t>
            </a:r>
          </a:p>
          <a:p>
            <a:pPr lvl="2" eaLnBrk="1" hangingPunct="1"/>
            <a:r>
              <a:rPr lang="en-US" altLang="en-US" dirty="0" smtClean="0">
                <a:latin typeface="Arial" charset="0"/>
              </a:rPr>
              <a:t>Department </a:t>
            </a:r>
            <a:r>
              <a:rPr lang="en-US" altLang="en-US" dirty="0" smtClean="0">
                <a:latin typeface="Courier New" pitchFamily="49" charset="0"/>
                <a:cs typeface="Courier New" pitchFamily="49" charset="0"/>
              </a:rPr>
              <a:t>ID</a:t>
            </a:r>
            <a:r>
              <a:rPr lang="en-US" altLang="en-US" dirty="0" smtClean="0">
                <a:latin typeface="Arial" charset="0"/>
              </a:rPr>
              <a:t> 190, because there are no employees with that department </a:t>
            </a:r>
            <a:r>
              <a:rPr lang="en-US" altLang="en-US" dirty="0" smtClean="0">
                <a:latin typeface="Courier New" pitchFamily="49" charset="0"/>
                <a:cs typeface="Courier New" pitchFamily="49" charset="0"/>
              </a:rPr>
              <a:t>ID</a:t>
            </a:r>
            <a:r>
              <a:rPr lang="en-US" altLang="en-US" dirty="0" smtClean="0">
                <a:latin typeface="Arial" charset="0"/>
              </a:rPr>
              <a:t> recorded in the </a:t>
            </a:r>
            <a:r>
              <a:rPr lang="en-US" altLang="en-US" dirty="0" smtClean="0">
                <a:latin typeface="Courier New" pitchFamily="49" charset="0"/>
              </a:rPr>
              <a:t>EMPLOYEES</a:t>
            </a:r>
            <a:r>
              <a:rPr lang="en-US" altLang="en-US" dirty="0" smtClean="0">
                <a:latin typeface="Arial" charset="0"/>
              </a:rPr>
              <a:t> table</a:t>
            </a:r>
          </a:p>
          <a:p>
            <a:pPr lvl="2" eaLnBrk="1" hangingPunct="1"/>
            <a:r>
              <a:rPr lang="en-US" altLang="en-US" dirty="0" smtClean="0">
                <a:latin typeface="Arial" charset="0"/>
              </a:rPr>
              <a:t>The employee with the last name of Grant, because this employee has not been assigned a department </a:t>
            </a:r>
            <a:r>
              <a:rPr lang="en-US" altLang="en-US" dirty="0" smtClean="0">
                <a:latin typeface="Courier New" pitchFamily="49" charset="0"/>
                <a:cs typeface="Courier New" pitchFamily="49" charset="0"/>
              </a:rPr>
              <a:t>ID</a:t>
            </a:r>
          </a:p>
          <a:p>
            <a:pPr lvl="1" eaLnBrk="1" hangingPunct="1"/>
            <a:r>
              <a:rPr lang="en-US" altLang="en-US" dirty="0" smtClean="0">
                <a:latin typeface="Arial" charset="0"/>
              </a:rPr>
              <a:t>To return the department record that does not have any employees, or employees that do not have an assigned department, you can use an </a:t>
            </a:r>
            <a:r>
              <a:rPr lang="en-US" altLang="en-US" dirty="0" smtClean="0">
                <a:latin typeface="Courier New" pitchFamily="49" charset="0"/>
              </a:rPr>
              <a:t>OUTER</a:t>
            </a:r>
            <a:r>
              <a:rPr lang="en-US" altLang="en-US" dirty="0" smtClean="0">
                <a:latin typeface="Arial" charset="0"/>
              </a:rPr>
              <a:t> join.</a:t>
            </a:r>
          </a:p>
        </p:txBody>
      </p:sp>
      <p:sp>
        <p:nvSpPr>
          <p:cNvPr id="5837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90582FB4-E1C0-4B7D-80D6-786D05651511}" type="slidenum">
              <a:rPr lang="en-US" altLang="en-US" smtClean="0">
                <a:latin typeface="Arial" charset="0"/>
                <a:cs typeface="Arial" charset="0"/>
              </a:rPr>
              <a:t>28</a:t>
            </a:fld>
            <a:endParaRPr lang="en-US" altLang="en-US" dirty="0" smtClean="0">
              <a:latin typeface="Arial" charset="0"/>
              <a:cs typeface="Arial" charset="0"/>
            </a:endParaRPr>
          </a:p>
        </p:txBody>
      </p:sp>
    </p:spTree>
    <p:extLst>
      <p:ext uri="{BB962C8B-B14F-4D97-AF65-F5344CB8AC3E}">
        <p14:creationId xmlns:p14="http://schemas.microsoft.com/office/powerpoint/2010/main" xmlns="" val="10624809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noRot="1" noChangeAspect="1" noChangeArrowheads="1" noTextEdit="1"/>
          </p:cNvSpPr>
          <p:nvPr>
            <p:ph type="sldImg"/>
          </p:nvPr>
        </p:nvSpPr>
        <p:spPr>
          <a:ln/>
        </p:spPr>
      </p:sp>
      <p:sp>
        <p:nvSpPr>
          <p:cNvPr id="60419"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Joining tables with the </a:t>
            </a:r>
            <a:r>
              <a:rPr lang="en-US" altLang="en-US" dirty="0" smtClean="0">
                <a:latin typeface="Courier New" pitchFamily="49" charset="0"/>
              </a:rPr>
              <a:t>NATURAL</a:t>
            </a:r>
            <a:r>
              <a:rPr lang="en-US" altLang="en-US" dirty="0" smtClean="0">
                <a:latin typeface="Arial" charset="0"/>
              </a:rPr>
              <a:t> </a:t>
            </a:r>
            <a:r>
              <a:rPr lang="en-US" altLang="en-US" dirty="0" smtClean="0">
                <a:latin typeface="Courier New" pitchFamily="49" charset="0"/>
              </a:rPr>
              <a:t>JOIN</a:t>
            </a:r>
            <a:r>
              <a:rPr lang="en-US" altLang="en-US" dirty="0" smtClean="0">
                <a:latin typeface="Arial" charset="0"/>
              </a:rPr>
              <a:t>, </a:t>
            </a:r>
            <a:r>
              <a:rPr lang="en-US" altLang="en-US" dirty="0" smtClean="0">
                <a:latin typeface="Courier New" pitchFamily="49" charset="0"/>
              </a:rPr>
              <a:t>USING</a:t>
            </a:r>
            <a:r>
              <a:rPr lang="en-US" altLang="en-US" dirty="0" smtClean="0">
                <a:latin typeface="Arial" charset="0"/>
              </a:rPr>
              <a:t>, or </a:t>
            </a:r>
            <a:r>
              <a:rPr lang="en-US" altLang="en-US" dirty="0" smtClean="0">
                <a:latin typeface="Courier New" pitchFamily="49" charset="0"/>
              </a:rPr>
              <a:t>ON</a:t>
            </a:r>
            <a:r>
              <a:rPr lang="en-US" altLang="en-US" dirty="0" smtClean="0">
                <a:latin typeface="Arial" charset="0"/>
              </a:rPr>
              <a:t> clause results in an </a:t>
            </a:r>
            <a:r>
              <a:rPr lang="en-US" altLang="en-US" dirty="0" smtClean="0">
                <a:latin typeface="Courier New" pitchFamily="49" charset="0"/>
              </a:rPr>
              <a:t>INNER</a:t>
            </a:r>
            <a:r>
              <a:rPr lang="en-US" altLang="en-US" dirty="0" smtClean="0">
                <a:latin typeface="Arial" charset="0"/>
              </a:rPr>
              <a:t> join. Any unmatched rows are not displayed in the output. To return the unmatched rows, you can use an </a:t>
            </a:r>
            <a:r>
              <a:rPr lang="en-US" altLang="en-US" dirty="0" smtClean="0">
                <a:latin typeface="Courier New" pitchFamily="49" charset="0"/>
              </a:rPr>
              <a:t>OUTER</a:t>
            </a:r>
            <a:r>
              <a:rPr lang="en-US" altLang="en-US" dirty="0" smtClean="0">
                <a:latin typeface="Arial" charset="0"/>
              </a:rPr>
              <a:t> join. An </a:t>
            </a:r>
            <a:r>
              <a:rPr lang="en-US" altLang="en-US" dirty="0" smtClean="0">
                <a:latin typeface="Courier New" pitchFamily="49" charset="0"/>
              </a:rPr>
              <a:t>OUTER</a:t>
            </a:r>
            <a:r>
              <a:rPr lang="en-US" altLang="en-US" dirty="0" smtClean="0">
                <a:latin typeface="Arial" charset="0"/>
              </a:rPr>
              <a:t> join returns all rows that satisfy the join condition and also returns some or all of those rows from one table for which no rows from the other table satisfy the join condition. </a:t>
            </a:r>
          </a:p>
          <a:p>
            <a:pPr lvl="1" eaLnBrk="1" hangingPunct="1"/>
            <a:r>
              <a:rPr lang="en-US" altLang="en-US" dirty="0" smtClean="0">
                <a:latin typeface="Arial" charset="0"/>
              </a:rPr>
              <a:t>There are three types of </a:t>
            </a:r>
            <a:r>
              <a:rPr lang="en-US" altLang="en-US" dirty="0" smtClean="0">
                <a:latin typeface="Courier New" pitchFamily="49" charset="0"/>
              </a:rPr>
              <a:t>OUTER</a:t>
            </a:r>
            <a:r>
              <a:rPr lang="en-US" altLang="en-US" dirty="0" smtClean="0">
                <a:latin typeface="Arial" charset="0"/>
              </a:rPr>
              <a:t> joins:</a:t>
            </a:r>
          </a:p>
          <a:p>
            <a:pPr lvl="2" eaLnBrk="1" hangingPunct="1">
              <a:buFont typeface="Courier New" pitchFamily="49" charset="0"/>
              <a:buChar char="•"/>
            </a:pPr>
            <a:r>
              <a:rPr lang="en-US" altLang="en-US" dirty="0" smtClean="0">
                <a:latin typeface="Courier New" pitchFamily="49" charset="0"/>
              </a:rPr>
              <a:t>LEFT</a:t>
            </a:r>
            <a:r>
              <a:rPr lang="en-US" altLang="en-US" dirty="0" smtClean="0">
                <a:latin typeface="Arial" charset="0"/>
              </a:rPr>
              <a:t> </a:t>
            </a:r>
            <a:r>
              <a:rPr lang="en-US" altLang="en-US" dirty="0" smtClean="0">
                <a:latin typeface="Courier New" pitchFamily="49" charset="0"/>
              </a:rPr>
              <a:t>OUTER</a:t>
            </a:r>
          </a:p>
          <a:p>
            <a:pPr lvl="2" eaLnBrk="1" hangingPunct="1">
              <a:buFont typeface="Courier New" pitchFamily="49" charset="0"/>
              <a:buChar char="•"/>
            </a:pPr>
            <a:r>
              <a:rPr lang="en-US" altLang="en-US" dirty="0" smtClean="0">
                <a:latin typeface="Courier New" pitchFamily="49" charset="0"/>
              </a:rPr>
              <a:t>RIGHT</a:t>
            </a:r>
            <a:r>
              <a:rPr lang="en-US" altLang="en-US" dirty="0" smtClean="0">
                <a:latin typeface="Arial" charset="0"/>
              </a:rPr>
              <a:t> </a:t>
            </a:r>
            <a:r>
              <a:rPr lang="en-US" altLang="en-US" dirty="0" smtClean="0">
                <a:latin typeface="Courier New" pitchFamily="49" charset="0"/>
              </a:rPr>
              <a:t>OUTER</a:t>
            </a:r>
          </a:p>
          <a:p>
            <a:pPr lvl="2" eaLnBrk="1" hangingPunct="1">
              <a:buFont typeface="Courier New" pitchFamily="49" charset="0"/>
              <a:buChar char="•"/>
            </a:pPr>
            <a:r>
              <a:rPr lang="en-US" altLang="en-US" dirty="0" smtClean="0">
                <a:latin typeface="Courier New" pitchFamily="49" charset="0"/>
              </a:rPr>
              <a:t>FULL</a:t>
            </a:r>
            <a:r>
              <a:rPr lang="en-US" altLang="en-US" dirty="0" smtClean="0">
                <a:latin typeface="Arial" charset="0"/>
              </a:rPr>
              <a:t> </a:t>
            </a:r>
            <a:r>
              <a:rPr lang="en-US" altLang="en-US" dirty="0" smtClean="0">
                <a:latin typeface="Courier New" pitchFamily="49" charset="0"/>
              </a:rPr>
              <a:t>OUTER</a:t>
            </a:r>
          </a:p>
        </p:txBody>
      </p:sp>
      <p:sp>
        <p:nvSpPr>
          <p:cNvPr id="6042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2192A58A-0BAD-4FC2-964B-CE70B7648D0E}" type="slidenum">
              <a:rPr lang="en-US" altLang="en-US" smtClean="0">
                <a:latin typeface="Arial" charset="0"/>
                <a:cs typeface="Arial" charset="0"/>
              </a:rPr>
              <a:t>29</a:t>
            </a:fld>
            <a:endParaRPr lang="en-US" altLang="en-US" dirty="0" smtClean="0">
              <a:latin typeface="Arial" charset="0"/>
              <a:cs typeface="Arial" charset="0"/>
            </a:endParaRPr>
          </a:p>
        </p:txBody>
      </p:sp>
    </p:spTree>
    <p:extLst>
      <p:ext uri="{BB962C8B-B14F-4D97-AF65-F5344CB8AC3E}">
        <p14:creationId xmlns:p14="http://schemas.microsoft.com/office/powerpoint/2010/main" xmlns="" val="2912656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8"/>
          <p:cNvSpPr>
            <a:spLocks noGrp="1" noRot="1" noChangeAspect="1" noTextEdit="1"/>
          </p:cNvSpPr>
          <p:nvPr>
            <p:ph type="sldImg"/>
          </p:nvPr>
        </p:nvSpPr>
        <p:spPr>
          <a:ln/>
        </p:spPr>
      </p:sp>
      <p:sp>
        <p:nvSpPr>
          <p:cNvPr id="9219" name="Notes Placeholder 9"/>
          <p:cNvSpPr>
            <a:spLocks noGrp="1"/>
          </p:cNvSpPr>
          <p:nvPr>
            <p:ph type="body" idx="1"/>
          </p:nvPr>
        </p:nvSpPr>
        <p:spPr>
          <a:noFill/>
          <a:ln/>
        </p:spPr>
        <p:txBody>
          <a:bodyPr/>
          <a:lstStyle/>
          <a:p>
            <a:pPr lvl="1" eaLnBrk="1" hangingPunct="1"/>
            <a:r>
              <a:rPr lang="en-US" altLang="en-US" dirty="0" smtClean="0">
                <a:latin typeface="Arial" charset="0"/>
              </a:rPr>
              <a:t>In this lesson, you learn how to obtain data from more than one table. A </a:t>
            </a:r>
            <a:r>
              <a:rPr lang="en-US" altLang="en-US" i="1" dirty="0" smtClean="0">
                <a:latin typeface="Arial" charset="0"/>
              </a:rPr>
              <a:t>join</a:t>
            </a:r>
            <a:r>
              <a:rPr lang="en-US" altLang="en-US" dirty="0" smtClean="0">
                <a:latin typeface="Arial" charset="0"/>
              </a:rPr>
              <a:t> is used to view information from multiple tables. Therefore, you can </a:t>
            </a:r>
            <a:r>
              <a:rPr lang="en-US" altLang="en-US" i="1" dirty="0" smtClean="0">
                <a:latin typeface="Arial" charset="0"/>
              </a:rPr>
              <a:t>join</a:t>
            </a:r>
            <a:r>
              <a:rPr lang="en-US" altLang="en-US" dirty="0" smtClean="0">
                <a:latin typeface="Arial" charset="0"/>
              </a:rPr>
              <a:t> tables together to view information from more than one table.</a:t>
            </a:r>
          </a:p>
          <a:p>
            <a:pPr lvl="1" eaLnBrk="1" hangingPunct="1"/>
            <a:r>
              <a:rPr lang="en-US" altLang="en-US" b="1" dirty="0" smtClean="0">
                <a:latin typeface="Arial" charset="0"/>
              </a:rPr>
              <a:t>Note:</a:t>
            </a:r>
            <a:r>
              <a:rPr lang="en-US" altLang="en-US" dirty="0" smtClean="0">
                <a:latin typeface="Arial" charset="0"/>
              </a:rPr>
              <a:t> For information about joins, refer to the “SQL Queries and Subqueries: Joins” section in</a:t>
            </a:r>
            <a:br>
              <a:rPr lang="en-US" altLang="en-US" dirty="0" smtClean="0">
                <a:latin typeface="Arial" charset="0"/>
              </a:rPr>
            </a:br>
            <a:r>
              <a:rPr lang="en-US" altLang="en-US" i="1" dirty="0" smtClean="0">
                <a:latin typeface="Arial" charset="0"/>
              </a:rPr>
              <a:t>Oracle Database SQL Language Reference </a:t>
            </a:r>
            <a:r>
              <a:rPr lang="en-US" altLang="en-US" dirty="0" smtClean="0">
                <a:latin typeface="Arial" charset="0"/>
              </a:rPr>
              <a:t>for 12</a:t>
            </a:r>
            <a:r>
              <a:rPr lang="en-US" altLang="en-US" i="1" dirty="0" smtClean="0">
                <a:latin typeface="Arial" charset="0"/>
              </a:rPr>
              <a:t>c </a:t>
            </a:r>
            <a:r>
              <a:rPr lang="en-US" altLang="en-US" dirty="0" smtClean="0">
                <a:latin typeface="Arial" charset="0"/>
              </a:rPr>
              <a:t>database.</a:t>
            </a:r>
          </a:p>
        </p:txBody>
      </p:sp>
      <p:sp>
        <p:nvSpPr>
          <p:cNvPr id="922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309CD6AB-8875-4BA6-9715-3C7BC0031877}" type="slidenum">
              <a:rPr lang="en-US" altLang="en-US" smtClean="0">
                <a:latin typeface="Arial" charset="0"/>
                <a:cs typeface="Arial" charset="0"/>
              </a:rPr>
              <a:t>3</a:t>
            </a:fld>
            <a:endParaRPr lang="en-US" altLang="en-US" dirty="0" smtClean="0">
              <a:latin typeface="Arial" charset="0"/>
              <a:cs typeface="Arial" charset="0"/>
            </a:endParaRPr>
          </a:p>
        </p:txBody>
      </p:sp>
    </p:spTree>
    <p:extLst>
      <p:ext uri="{BB962C8B-B14F-4D97-AF65-F5344CB8AC3E}">
        <p14:creationId xmlns:p14="http://schemas.microsoft.com/office/powerpoint/2010/main" xmlns="" val="13599660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Rot="1" noChangeAspect="1" noChangeArrowheads="1" noTextEdit="1"/>
          </p:cNvSpPr>
          <p:nvPr>
            <p:ph type="sldImg"/>
          </p:nvPr>
        </p:nvSpPr>
        <p:spPr>
          <a:ln/>
        </p:spPr>
      </p:sp>
      <p:sp>
        <p:nvSpPr>
          <p:cNvPr id="62467"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This query retrieves all the rows in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table, which is the left table, even if there is no match in the </a:t>
            </a:r>
            <a:r>
              <a:rPr lang="en-US" altLang="en-US" dirty="0" smtClean="0">
                <a:solidFill>
                  <a:schemeClr val="tx1"/>
                </a:solidFill>
                <a:latin typeface="Courier New" pitchFamily="49" charset="0"/>
              </a:rPr>
              <a:t>DEPARTMENTS</a:t>
            </a:r>
            <a:r>
              <a:rPr lang="en-US" altLang="en-US" dirty="0" smtClean="0">
                <a:solidFill>
                  <a:schemeClr val="tx1"/>
                </a:solidFill>
                <a:latin typeface="Arial" charset="0"/>
              </a:rPr>
              <a:t> table.</a:t>
            </a:r>
          </a:p>
          <a:p>
            <a:pPr lvl="1" eaLnBrk="1" hangingPunct="1"/>
            <a:r>
              <a:rPr lang="en-US" altLang="en-US" dirty="0" smtClean="0">
                <a:solidFill>
                  <a:schemeClr val="tx1"/>
                </a:solidFill>
                <a:latin typeface="Arial" charset="0"/>
              </a:rPr>
              <a:t>Basically, a </a:t>
            </a:r>
            <a:r>
              <a:rPr lang="en-US" altLang="en-US" dirty="0" smtClean="0">
                <a:solidFill>
                  <a:schemeClr val="tx1"/>
                </a:solidFill>
                <a:latin typeface="Courier New"/>
              </a:rPr>
              <a:t>LEFT OUTER JOIN </a:t>
            </a:r>
            <a:r>
              <a:rPr lang="en-US" altLang="en-US" dirty="0" smtClean="0">
                <a:solidFill>
                  <a:schemeClr val="tx1"/>
                </a:solidFill>
                <a:latin typeface="Arial" charset="0"/>
              </a:rPr>
              <a:t>will return all the rows that matches between the two tables on the given condition and also returns the unmatched rows of the left table, that is, the table mentioned first in the SQL statement.</a:t>
            </a:r>
          </a:p>
        </p:txBody>
      </p:sp>
      <p:sp>
        <p:nvSpPr>
          <p:cNvPr id="6246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21487B18-63DF-4628-BEA1-100BF80071F4}" type="slidenum">
              <a:rPr lang="en-US" altLang="en-US" smtClean="0">
                <a:latin typeface="Arial" charset="0"/>
                <a:cs typeface="Arial" charset="0"/>
              </a:rPr>
              <a:t>30</a:t>
            </a:fld>
            <a:endParaRPr lang="en-US" altLang="en-US" dirty="0" smtClean="0">
              <a:latin typeface="Arial" charset="0"/>
              <a:cs typeface="Arial" charset="0"/>
            </a:endParaRPr>
          </a:p>
        </p:txBody>
      </p:sp>
    </p:spTree>
    <p:extLst>
      <p:ext uri="{BB962C8B-B14F-4D97-AF65-F5344CB8AC3E}">
        <p14:creationId xmlns:p14="http://schemas.microsoft.com/office/powerpoint/2010/main" xmlns="" val="22113064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Rot="1" noChangeAspect="1" noChangeArrowheads="1" noTextEdit="1"/>
          </p:cNvSpPr>
          <p:nvPr>
            <p:ph type="sldImg"/>
          </p:nvPr>
        </p:nvSpPr>
        <p:spPr>
          <a:ln/>
        </p:spPr>
      </p:sp>
      <p:sp>
        <p:nvSpPr>
          <p:cNvPr id="64515"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This query retrieves all the rows in the </a:t>
            </a:r>
            <a:r>
              <a:rPr lang="en-US" altLang="en-US" dirty="0" smtClean="0">
                <a:solidFill>
                  <a:schemeClr val="tx1"/>
                </a:solidFill>
                <a:latin typeface="Courier New" pitchFamily="49" charset="0"/>
              </a:rPr>
              <a:t>DEPARTMENTS</a:t>
            </a:r>
            <a:r>
              <a:rPr lang="en-US" altLang="en-US" dirty="0" smtClean="0">
                <a:solidFill>
                  <a:schemeClr val="tx1"/>
                </a:solidFill>
                <a:latin typeface="Arial" charset="0"/>
              </a:rPr>
              <a:t> table, which is the table at the right, even if there is no match in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table.</a:t>
            </a:r>
          </a:p>
          <a:p>
            <a:pPr lvl="1" eaLnBrk="1" hangingPunct="1"/>
            <a:r>
              <a:rPr lang="en-US" altLang="en-US" dirty="0" smtClean="0">
                <a:solidFill>
                  <a:schemeClr val="tx1"/>
                </a:solidFill>
                <a:latin typeface="Arial" charset="0"/>
              </a:rPr>
              <a:t>Basically, a </a:t>
            </a:r>
            <a:r>
              <a:rPr lang="en-US" altLang="en-US" dirty="0" smtClean="0">
                <a:solidFill>
                  <a:schemeClr val="tx1"/>
                </a:solidFill>
                <a:latin typeface="Courier New"/>
              </a:rPr>
              <a:t>RIGHT OUTER JOIN </a:t>
            </a:r>
            <a:r>
              <a:rPr lang="en-US" altLang="en-US" dirty="0" smtClean="0">
                <a:solidFill>
                  <a:schemeClr val="tx1"/>
                </a:solidFill>
                <a:latin typeface="Arial" charset="0"/>
              </a:rPr>
              <a:t>will return all the rows that matches between the two tables on the given condition and also returns the unmatched rows of the right table, that is, the table mentioned second in the SQL statement.</a:t>
            </a:r>
          </a:p>
          <a:p>
            <a:pPr lvl="1" eaLnBrk="1" hangingPunct="1"/>
            <a:endParaRPr lang="en-US" altLang="en-US" dirty="0" smtClean="0">
              <a:solidFill>
                <a:schemeClr val="tx1"/>
              </a:solidFill>
              <a:latin typeface="Arial" charset="0"/>
            </a:endParaRPr>
          </a:p>
        </p:txBody>
      </p:sp>
      <p:sp>
        <p:nvSpPr>
          <p:cNvPr id="6451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3BE916DE-6BCC-40C4-B1BA-A47161B32E8F}" type="slidenum">
              <a:rPr lang="en-US" altLang="en-US" smtClean="0">
                <a:latin typeface="Arial" charset="0"/>
                <a:cs typeface="Arial" charset="0"/>
              </a:rPr>
              <a:t>31</a:t>
            </a:fld>
            <a:endParaRPr lang="en-US" altLang="en-US" dirty="0" smtClean="0">
              <a:latin typeface="Arial" charset="0"/>
              <a:cs typeface="Arial" charset="0"/>
            </a:endParaRPr>
          </a:p>
        </p:txBody>
      </p:sp>
    </p:spTree>
    <p:extLst>
      <p:ext uri="{BB962C8B-B14F-4D97-AF65-F5344CB8AC3E}">
        <p14:creationId xmlns:p14="http://schemas.microsoft.com/office/powerpoint/2010/main" xmlns="" val="2188028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6"/>
          <p:cNvSpPr>
            <a:spLocks noGrp="1" noRot="1" noChangeAspect="1" noChangeArrowheads="1" noTextEdit="1"/>
          </p:cNvSpPr>
          <p:nvPr>
            <p:ph type="sldImg"/>
          </p:nvPr>
        </p:nvSpPr>
        <p:spPr>
          <a:ln/>
        </p:spPr>
      </p:sp>
      <p:sp>
        <p:nvSpPr>
          <p:cNvPr id="66563"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This query retrieves all rows in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table, even if there is no match in the </a:t>
            </a:r>
            <a:r>
              <a:rPr lang="en-US" altLang="en-US" dirty="0" smtClean="0">
                <a:solidFill>
                  <a:schemeClr val="tx1"/>
                </a:solidFill>
                <a:latin typeface="Courier New" pitchFamily="49" charset="0"/>
              </a:rPr>
              <a:t>DEPARTMENTS</a:t>
            </a:r>
            <a:r>
              <a:rPr lang="en-US" altLang="en-US" dirty="0" smtClean="0">
                <a:solidFill>
                  <a:schemeClr val="tx1"/>
                </a:solidFill>
                <a:latin typeface="Arial" charset="0"/>
              </a:rPr>
              <a:t> table. It also retrieves all rows in the </a:t>
            </a:r>
            <a:r>
              <a:rPr lang="en-US" altLang="en-US" dirty="0" smtClean="0">
                <a:solidFill>
                  <a:schemeClr val="tx1"/>
                </a:solidFill>
                <a:latin typeface="Courier New" pitchFamily="49" charset="0"/>
              </a:rPr>
              <a:t>DEPARTMENTS</a:t>
            </a:r>
            <a:r>
              <a:rPr lang="en-US" altLang="en-US" dirty="0" smtClean="0">
                <a:solidFill>
                  <a:schemeClr val="tx1"/>
                </a:solidFill>
                <a:latin typeface="Arial" charset="0"/>
              </a:rPr>
              <a:t> table, even if there is no match in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table.</a:t>
            </a:r>
          </a:p>
          <a:p>
            <a:pPr lvl="1" eaLnBrk="1" hangingPunct="1"/>
            <a:r>
              <a:rPr lang="en-US" altLang="en-US" dirty="0" smtClean="0">
                <a:solidFill>
                  <a:schemeClr val="tx1"/>
                </a:solidFill>
                <a:latin typeface="Arial" charset="0"/>
              </a:rPr>
              <a:t>Basically, a </a:t>
            </a:r>
            <a:r>
              <a:rPr lang="en-US" altLang="en-US" dirty="0" smtClean="0">
                <a:solidFill>
                  <a:schemeClr val="tx1"/>
                </a:solidFill>
                <a:latin typeface="Courier New"/>
              </a:rPr>
              <a:t>FULL OUTER JOIN </a:t>
            </a:r>
            <a:r>
              <a:rPr lang="en-US" altLang="en-US" dirty="0" smtClean="0">
                <a:solidFill>
                  <a:schemeClr val="tx1"/>
                </a:solidFill>
                <a:latin typeface="Arial" charset="0"/>
              </a:rPr>
              <a:t>will return all the rows that match between the two tables on the given condition and also returns the unmatched rows of both the tables.</a:t>
            </a:r>
          </a:p>
          <a:p>
            <a:pPr lvl="1" eaLnBrk="1" hangingPunct="1"/>
            <a:endParaRPr lang="en-US" altLang="en-US" dirty="0" smtClean="0">
              <a:solidFill>
                <a:schemeClr val="tx1"/>
              </a:solidFill>
              <a:latin typeface="Arial" charset="0"/>
            </a:endParaRPr>
          </a:p>
        </p:txBody>
      </p:sp>
      <p:sp>
        <p:nvSpPr>
          <p:cNvPr id="6656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AE1C5620-B811-48B2-95CC-925DB1B1FAB0}" type="slidenum">
              <a:rPr lang="en-US" altLang="en-US" smtClean="0">
                <a:latin typeface="Arial" charset="0"/>
                <a:cs typeface="Arial" charset="0"/>
              </a:rPr>
              <a:t>32</a:t>
            </a:fld>
            <a:endParaRPr lang="en-US" altLang="en-US" dirty="0" smtClean="0">
              <a:latin typeface="Arial" charset="0"/>
              <a:cs typeface="Arial" charset="0"/>
            </a:endParaRPr>
          </a:p>
        </p:txBody>
      </p:sp>
    </p:spTree>
    <p:extLst>
      <p:ext uri="{BB962C8B-B14F-4D97-AF65-F5344CB8AC3E}">
        <p14:creationId xmlns:p14="http://schemas.microsoft.com/office/powerpoint/2010/main" xmlns="" val="13004992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Rot="1" noChangeAspect="1" noChangeArrowheads="1" noTextEdit="1"/>
          </p:cNvSpPr>
          <p:nvPr>
            <p:ph type="sldImg"/>
          </p:nvPr>
        </p:nvSpPr>
        <p:spPr>
          <a:ln/>
        </p:spPr>
      </p:sp>
      <p:sp>
        <p:nvSpPr>
          <p:cNvPr id="68611" name="Rectangle 7"/>
          <p:cNvSpPr>
            <a:spLocks noGrp="1" noChangeArrowheads="1"/>
          </p:cNvSpPr>
          <p:nvPr>
            <p:ph type="body" idx="1"/>
          </p:nvPr>
        </p:nvSpPr>
        <p:spPr>
          <a:noFill/>
          <a:ln/>
        </p:spPr>
        <p:txBody>
          <a:bodyPr lIns="12914" tIns="12914" rIns="12914" bIns="12914"/>
          <a:lstStyle/>
          <a:p>
            <a:pPr eaLnBrk="1" hangingPunct="1"/>
            <a:endParaRPr lang="en-US" altLang="en-US" dirty="0" smtClean="0">
              <a:latin typeface="Arial" charset="0"/>
            </a:endParaRPr>
          </a:p>
        </p:txBody>
      </p:sp>
      <p:sp>
        <p:nvSpPr>
          <p:cNvPr id="6861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68573F98-360D-4C35-B2BE-289292E91191}" type="slidenum">
              <a:rPr lang="en-US" altLang="en-US" smtClean="0">
                <a:latin typeface="Arial" charset="0"/>
                <a:cs typeface="Arial" charset="0"/>
              </a:rPr>
              <a:t>33</a:t>
            </a:fld>
            <a:endParaRPr lang="en-US" altLang="en-US" dirty="0" smtClean="0">
              <a:latin typeface="Arial" charset="0"/>
              <a:cs typeface="Arial" charset="0"/>
            </a:endParaRPr>
          </a:p>
        </p:txBody>
      </p:sp>
    </p:spTree>
    <p:extLst>
      <p:ext uri="{BB962C8B-B14F-4D97-AF65-F5344CB8AC3E}">
        <p14:creationId xmlns:p14="http://schemas.microsoft.com/office/powerpoint/2010/main" xmlns="" val="12555804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p:cNvSpPr>
            <a:spLocks noGrp="1" noRot="1" noChangeAspect="1" noChangeArrowheads="1" noTextEdit="1"/>
          </p:cNvSpPr>
          <p:nvPr>
            <p:ph type="sldImg"/>
          </p:nvPr>
        </p:nvSpPr>
        <p:spPr>
          <a:ln/>
        </p:spPr>
      </p:sp>
      <p:sp>
        <p:nvSpPr>
          <p:cNvPr id="70659"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A Cartesian product tends to generate a large number of rows and the result is rarely useful. You should, therefore, always include a valid join condition unless you have a specific need to combine all rows from all tables.</a:t>
            </a:r>
          </a:p>
          <a:p>
            <a:pPr lvl="1" eaLnBrk="1" hangingPunct="1"/>
            <a:r>
              <a:rPr lang="en-US" altLang="en-US" dirty="0" smtClean="0">
                <a:latin typeface="Arial" charset="0"/>
              </a:rPr>
              <a:t>Cartesian products are useful for some tests when you need to generate a large number of rows to simulate a reasonable amount of data.</a:t>
            </a:r>
          </a:p>
          <a:p>
            <a:pPr lvl="1" eaLnBrk="1" hangingPunct="1"/>
            <a:endParaRPr lang="en-US" altLang="en-US" dirty="0" smtClean="0">
              <a:latin typeface="Arial" charset="0"/>
            </a:endParaRPr>
          </a:p>
        </p:txBody>
      </p:sp>
      <p:sp>
        <p:nvSpPr>
          <p:cNvPr id="7066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EBB55385-49C8-4317-A00E-6AB733DC5F72}" type="slidenum">
              <a:rPr lang="en-US" altLang="en-US" smtClean="0">
                <a:latin typeface="Arial" charset="0"/>
                <a:cs typeface="Arial" charset="0"/>
              </a:rPr>
              <a:t>34</a:t>
            </a:fld>
            <a:endParaRPr lang="en-US" altLang="en-US" dirty="0" smtClean="0">
              <a:latin typeface="Arial" charset="0"/>
              <a:cs typeface="Arial" charset="0"/>
            </a:endParaRPr>
          </a:p>
        </p:txBody>
      </p:sp>
    </p:spTree>
    <p:extLst>
      <p:ext uri="{BB962C8B-B14F-4D97-AF65-F5344CB8AC3E}">
        <p14:creationId xmlns:p14="http://schemas.microsoft.com/office/powerpoint/2010/main" xmlns="" val="22662738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8"/>
          <p:cNvSpPr>
            <a:spLocks noGrp="1" noRot="1" noChangeAspect="1" noChangeArrowheads="1" noTextEdit="1"/>
          </p:cNvSpPr>
          <p:nvPr>
            <p:ph type="sldImg"/>
          </p:nvPr>
        </p:nvSpPr>
        <p:spPr>
          <a:ln/>
        </p:spPr>
      </p:sp>
      <p:sp>
        <p:nvSpPr>
          <p:cNvPr id="72707"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A Cartesian product is generated if a join condition is omitted. The example in the slide displays the employee ID, department ID, and location ID from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and </a:t>
            </a:r>
            <a:r>
              <a:rPr lang="en-US" altLang="en-US" dirty="0" smtClean="0">
                <a:solidFill>
                  <a:schemeClr val="tx1"/>
                </a:solidFill>
                <a:latin typeface="Courier New" pitchFamily="49" charset="0"/>
              </a:rPr>
              <a:t>DEPARTMENTS</a:t>
            </a:r>
            <a:r>
              <a:rPr lang="en-US" altLang="en-US" dirty="0" smtClean="0">
                <a:solidFill>
                  <a:schemeClr val="tx1"/>
                </a:solidFill>
                <a:latin typeface="Arial" charset="0"/>
              </a:rPr>
              <a:t> tables. Because no join condition was specified, all rows (20 rows) from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table are joined with all rows (8 rows) in the </a:t>
            </a:r>
            <a:r>
              <a:rPr lang="en-US" altLang="en-US" dirty="0" smtClean="0">
                <a:solidFill>
                  <a:schemeClr val="tx1"/>
                </a:solidFill>
                <a:latin typeface="Courier New" pitchFamily="49" charset="0"/>
              </a:rPr>
              <a:t>DEPARTMENTS</a:t>
            </a:r>
            <a:r>
              <a:rPr lang="en-US" altLang="en-US" dirty="0" smtClean="0">
                <a:solidFill>
                  <a:schemeClr val="tx1"/>
                </a:solidFill>
                <a:latin typeface="Arial" charset="0"/>
              </a:rPr>
              <a:t> table, thereby generating 160 rows in the output.</a:t>
            </a:r>
          </a:p>
        </p:txBody>
      </p:sp>
      <p:sp>
        <p:nvSpPr>
          <p:cNvPr id="7270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E4A21E37-EBC0-49D1-8979-25C5509A1918}" type="slidenum">
              <a:rPr lang="en-US" altLang="en-US" smtClean="0">
                <a:latin typeface="Arial" charset="0"/>
                <a:cs typeface="Arial" charset="0"/>
              </a:rPr>
              <a:t>35</a:t>
            </a:fld>
            <a:endParaRPr lang="en-US" altLang="en-US" dirty="0" smtClean="0">
              <a:latin typeface="Arial" charset="0"/>
              <a:cs typeface="Arial" charset="0"/>
            </a:endParaRPr>
          </a:p>
        </p:txBody>
      </p:sp>
    </p:spTree>
    <p:extLst>
      <p:ext uri="{BB962C8B-B14F-4D97-AF65-F5344CB8AC3E}">
        <p14:creationId xmlns:p14="http://schemas.microsoft.com/office/powerpoint/2010/main" xmlns="" val="11228895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pPr lvl="1"/>
            <a:r>
              <a:rPr lang="en-US" altLang="en-US" dirty="0" smtClean="0">
                <a:latin typeface="Arial" charset="0"/>
              </a:rPr>
              <a:t>The example in the slide produces a Cartesian product of </a:t>
            </a:r>
            <a:r>
              <a:rPr lang="en-US" altLang="en-US" dirty="0" smtClean="0">
                <a:latin typeface="Courier New" pitchFamily="49" charset="0"/>
              </a:rPr>
              <a:t>EMPLOYEES</a:t>
            </a:r>
            <a:r>
              <a:rPr lang="en-US" altLang="en-US" dirty="0" smtClean="0">
                <a:latin typeface="Arial" charset="0"/>
              </a:rPr>
              <a:t> and </a:t>
            </a:r>
            <a:r>
              <a:rPr lang="en-US" altLang="en-US" dirty="0" smtClean="0">
                <a:latin typeface="Courier New" pitchFamily="49" charset="0"/>
              </a:rPr>
              <a:t>DEPARTMENTS</a:t>
            </a:r>
            <a:r>
              <a:rPr lang="en-US" altLang="en-US" dirty="0" smtClean="0">
                <a:latin typeface="Arial" charset="0"/>
              </a:rPr>
              <a:t> tables.</a:t>
            </a:r>
          </a:p>
          <a:p>
            <a:pPr lvl="1"/>
            <a:r>
              <a:rPr lang="en-US" altLang="en-US" dirty="0" smtClean="0">
                <a:latin typeface="Arial" charset="0"/>
              </a:rPr>
              <a:t>It is a good practice to explicitly state </a:t>
            </a:r>
            <a:r>
              <a:rPr lang="en-US" altLang="en-US" dirty="0" smtClean="0">
                <a:latin typeface="Courier New" pitchFamily="49" charset="0"/>
              </a:rPr>
              <a:t>CROSS JOIN</a:t>
            </a:r>
            <a:r>
              <a:rPr lang="en-US" altLang="en-US" dirty="0" smtClean="0">
                <a:latin typeface="Arial" charset="0"/>
              </a:rPr>
              <a:t> in your </a:t>
            </a:r>
            <a:r>
              <a:rPr lang="en-US" altLang="en-US" dirty="0" smtClean="0">
                <a:latin typeface="Courier New" pitchFamily="49" charset="0"/>
              </a:rPr>
              <a:t>SELECT</a:t>
            </a:r>
            <a:r>
              <a:rPr lang="en-US" altLang="en-US" dirty="0" smtClean="0">
                <a:latin typeface="Arial" charset="0"/>
              </a:rPr>
              <a:t> statement when you intend to create a Cartesian product. Therefore, it is very clear that you intend for this to happen and it is not the result of missing joins.</a:t>
            </a:r>
          </a:p>
        </p:txBody>
      </p:sp>
      <p:sp>
        <p:nvSpPr>
          <p:cNvPr id="7475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DF8BBE34-FD73-4BBF-BB28-BC8804376784}" type="slidenum">
              <a:rPr lang="en-US" altLang="en-US" smtClean="0">
                <a:latin typeface="Arial" charset="0"/>
                <a:cs typeface="Arial" charset="0"/>
              </a:rPr>
              <a:t>36</a:t>
            </a:fld>
            <a:endParaRPr lang="en-US" altLang="en-US" dirty="0" smtClean="0">
              <a:latin typeface="Arial" charset="0"/>
              <a:cs typeface="Arial" charset="0"/>
            </a:endParaRPr>
          </a:p>
        </p:txBody>
      </p:sp>
    </p:spTree>
    <p:extLst>
      <p:ext uri="{BB962C8B-B14F-4D97-AF65-F5344CB8AC3E}">
        <p14:creationId xmlns:p14="http://schemas.microsoft.com/office/powerpoint/2010/main" xmlns="" val="38292565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Rot="1" noChangeAspect="1" noChangeArrowheads="1" noTextEdit="1"/>
          </p:cNvSpPr>
          <p:nvPr>
            <p:ph type="sldImg"/>
          </p:nvPr>
        </p:nvSpPr>
        <p:spPr>
          <a:ln/>
        </p:spPr>
      </p:sp>
      <p:sp>
        <p:nvSpPr>
          <p:cNvPr id="76803" name="Rectangle 5"/>
          <p:cNvSpPr>
            <a:spLocks noGrp="1" noChangeArrowheads="1"/>
          </p:cNvSpPr>
          <p:nvPr>
            <p:ph type="body" idx="1"/>
          </p:nvPr>
        </p:nvSpPr>
        <p:spPr>
          <a:noFill/>
          <a:ln/>
        </p:spPr>
        <p:txBody>
          <a:bodyPr lIns="12914" tIns="12914" rIns="12914" bIns="12914"/>
          <a:lstStyle/>
          <a:p>
            <a:pPr eaLnBrk="1" hangingPunct="1"/>
            <a:r>
              <a:rPr lang="en-US" altLang="en-US" dirty="0" smtClean="0">
                <a:latin typeface="Arial" charset="0"/>
              </a:rPr>
              <a:t>Answer: e</a:t>
            </a:r>
          </a:p>
        </p:txBody>
      </p:sp>
      <p:sp>
        <p:nvSpPr>
          <p:cNvPr id="7680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D7BD4284-1347-4166-A399-D8D91BF1AD8F}" type="slidenum">
              <a:rPr lang="en-US" altLang="en-US" smtClean="0">
                <a:latin typeface="Arial" charset="0"/>
                <a:cs typeface="Arial" charset="0"/>
              </a:rPr>
              <a:t>37</a:t>
            </a:fld>
            <a:endParaRPr lang="en-US" altLang="en-US" dirty="0" smtClean="0">
              <a:latin typeface="Arial" charset="0"/>
              <a:cs typeface="Arial" charset="0"/>
            </a:endParaRPr>
          </a:p>
        </p:txBody>
      </p:sp>
    </p:spTree>
    <p:extLst>
      <p:ext uri="{BB962C8B-B14F-4D97-AF65-F5344CB8AC3E}">
        <p14:creationId xmlns:p14="http://schemas.microsoft.com/office/powerpoint/2010/main" xmlns="" val="33391755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6"/>
          <p:cNvSpPr>
            <a:spLocks noGrp="1" noRot="1" noChangeAspect="1" noChangeArrowheads="1" noTextEdit="1"/>
          </p:cNvSpPr>
          <p:nvPr>
            <p:ph type="sldImg"/>
          </p:nvPr>
        </p:nvSpPr>
        <p:spPr>
          <a:ln/>
        </p:spPr>
      </p:sp>
      <p:sp>
        <p:nvSpPr>
          <p:cNvPr id="78851" name="Rectangle 7"/>
          <p:cNvSpPr>
            <a:spLocks noGrp="1" noChangeArrowheads="1"/>
          </p:cNvSpPr>
          <p:nvPr>
            <p:ph type="body" idx="1"/>
          </p:nvPr>
        </p:nvSpPr>
        <p:spPr>
          <a:noFill/>
          <a:ln/>
        </p:spPr>
        <p:txBody>
          <a:bodyPr lIns="12914" tIns="12914" rIns="12914" bIns="12914"/>
          <a:lstStyle/>
          <a:p>
            <a:pPr lvl="1" eaLnBrk="1" hangingPunct="1"/>
            <a:r>
              <a:rPr lang="en-US" altLang="en-US" smtClean="0">
                <a:latin typeface="Arial" charset="0"/>
              </a:rPr>
              <a:t>There are multiple ways to join tables. </a:t>
            </a:r>
          </a:p>
          <a:p>
            <a:pPr lvl="1" eaLnBrk="1" hangingPunct="1"/>
            <a:r>
              <a:rPr lang="en-US" altLang="en-US" b="1" smtClean="0">
                <a:latin typeface="Arial" charset="0"/>
              </a:rPr>
              <a:t>Types of Joins</a:t>
            </a:r>
            <a:endParaRPr lang="en-US" altLang="en-US" smtClean="0">
              <a:latin typeface="Arial" charset="0"/>
            </a:endParaRPr>
          </a:p>
          <a:p>
            <a:pPr lvl="2" eaLnBrk="1" hangingPunct="1"/>
            <a:r>
              <a:rPr lang="en-US" altLang="en-US" smtClean="0">
                <a:latin typeface="Arial" charset="0"/>
              </a:rPr>
              <a:t>Equijoins</a:t>
            </a:r>
          </a:p>
          <a:p>
            <a:pPr lvl="2" eaLnBrk="1" hangingPunct="1"/>
            <a:r>
              <a:rPr lang="en-US" altLang="en-US" smtClean="0">
                <a:latin typeface="Arial" charset="0"/>
              </a:rPr>
              <a:t>Nonequijoins</a:t>
            </a:r>
          </a:p>
          <a:p>
            <a:pPr lvl="2" eaLnBrk="1" hangingPunct="1"/>
            <a:r>
              <a:rPr lang="en-US" altLang="en-US" smtClean="0">
                <a:latin typeface="Courier New" pitchFamily="49" charset="0"/>
              </a:rPr>
              <a:t>OUTER</a:t>
            </a:r>
            <a:r>
              <a:rPr lang="en-US" altLang="en-US" smtClean="0">
                <a:latin typeface="Arial" charset="0"/>
              </a:rPr>
              <a:t> joins</a:t>
            </a:r>
          </a:p>
          <a:p>
            <a:pPr lvl="2" eaLnBrk="1" hangingPunct="1"/>
            <a:r>
              <a:rPr lang="en-US" altLang="en-US" smtClean="0">
                <a:latin typeface="Arial" charset="0"/>
              </a:rPr>
              <a:t>Self-joins</a:t>
            </a:r>
          </a:p>
          <a:p>
            <a:pPr lvl="2" eaLnBrk="1" hangingPunct="1"/>
            <a:r>
              <a:rPr lang="en-US" altLang="en-US" smtClean="0">
                <a:latin typeface="Arial" charset="0"/>
              </a:rPr>
              <a:t>Cross joins</a:t>
            </a:r>
          </a:p>
          <a:p>
            <a:pPr lvl="2" eaLnBrk="1" hangingPunct="1"/>
            <a:r>
              <a:rPr lang="en-US" altLang="en-US" smtClean="0">
                <a:latin typeface="Arial" charset="0"/>
              </a:rPr>
              <a:t>Natural joins</a:t>
            </a:r>
          </a:p>
          <a:p>
            <a:pPr lvl="2" eaLnBrk="1" hangingPunct="1"/>
            <a:r>
              <a:rPr lang="en-US" altLang="en-US" smtClean="0">
                <a:latin typeface="Arial" charset="0"/>
              </a:rPr>
              <a:t>Full (or two-sided) </a:t>
            </a:r>
            <a:r>
              <a:rPr lang="en-US" altLang="en-US" smtClean="0">
                <a:latin typeface="Courier New" pitchFamily="49" charset="0"/>
              </a:rPr>
              <a:t>OUTER</a:t>
            </a:r>
            <a:r>
              <a:rPr lang="en-US" altLang="en-US" smtClean="0">
                <a:latin typeface="Arial" charset="0"/>
              </a:rPr>
              <a:t> joins</a:t>
            </a:r>
          </a:p>
          <a:p>
            <a:pPr lvl="1" eaLnBrk="1" hangingPunct="1"/>
            <a:r>
              <a:rPr lang="en-US" altLang="en-US" b="1" smtClean="0">
                <a:latin typeface="Arial" charset="0"/>
              </a:rPr>
              <a:t>Cartesian Products</a:t>
            </a:r>
            <a:endParaRPr lang="en-US" altLang="en-US" smtClean="0">
              <a:latin typeface="Arial" charset="0"/>
            </a:endParaRPr>
          </a:p>
          <a:p>
            <a:pPr lvl="1" eaLnBrk="1" hangingPunct="1"/>
            <a:r>
              <a:rPr lang="en-US" altLang="en-US" smtClean="0">
                <a:latin typeface="Arial" charset="0"/>
              </a:rPr>
              <a:t>A Cartesian product results in the display of all combinations of rows. This is done by either omitting the </a:t>
            </a:r>
            <a:r>
              <a:rPr lang="en-US" altLang="en-US" smtClean="0">
                <a:latin typeface="Courier New" pitchFamily="49" charset="0"/>
              </a:rPr>
              <a:t>WHERE</a:t>
            </a:r>
            <a:r>
              <a:rPr lang="en-US" altLang="en-US" smtClean="0">
                <a:latin typeface="Arial" charset="0"/>
              </a:rPr>
              <a:t> clause or specifying the </a:t>
            </a:r>
            <a:r>
              <a:rPr lang="en-US" altLang="en-US" smtClean="0">
                <a:latin typeface="Courier New" pitchFamily="49" charset="0"/>
              </a:rPr>
              <a:t>CROSS</a:t>
            </a:r>
            <a:r>
              <a:rPr lang="en-US" altLang="en-US" smtClean="0">
                <a:latin typeface="Arial" charset="0"/>
              </a:rPr>
              <a:t> </a:t>
            </a:r>
            <a:r>
              <a:rPr lang="en-US" altLang="en-US" smtClean="0">
                <a:latin typeface="Courier New" pitchFamily="49" charset="0"/>
              </a:rPr>
              <a:t>JOIN</a:t>
            </a:r>
            <a:r>
              <a:rPr lang="en-US" altLang="en-US" smtClean="0">
                <a:latin typeface="Arial" charset="0"/>
              </a:rPr>
              <a:t> clause.</a:t>
            </a:r>
          </a:p>
          <a:p>
            <a:pPr lvl="1" eaLnBrk="1" hangingPunct="1"/>
            <a:r>
              <a:rPr lang="en-US" altLang="en-US" b="1" smtClean="0">
                <a:latin typeface="Arial" charset="0"/>
              </a:rPr>
              <a:t>Table Aliases</a:t>
            </a:r>
            <a:endParaRPr lang="en-US" altLang="en-US" smtClean="0">
              <a:latin typeface="Arial" charset="0"/>
            </a:endParaRPr>
          </a:p>
          <a:p>
            <a:pPr lvl="2" eaLnBrk="1" hangingPunct="1"/>
            <a:r>
              <a:rPr lang="en-US" altLang="en-US" smtClean="0">
                <a:latin typeface="Arial" charset="0"/>
              </a:rPr>
              <a:t>Table aliases speed up database access.</a:t>
            </a:r>
          </a:p>
          <a:p>
            <a:pPr lvl="2" eaLnBrk="1" hangingPunct="1"/>
            <a:r>
              <a:rPr lang="en-US" altLang="en-US" smtClean="0">
                <a:latin typeface="Arial" charset="0"/>
              </a:rPr>
              <a:t>They can help to keep SQL code smaller by conserving memory.</a:t>
            </a:r>
          </a:p>
          <a:p>
            <a:pPr lvl="2" eaLnBrk="1" hangingPunct="1"/>
            <a:r>
              <a:rPr lang="en-US" altLang="en-US" smtClean="0">
                <a:latin typeface="Arial" charset="0"/>
              </a:rPr>
              <a:t>They are sometimes mandatory to avoid column ambiguity.</a:t>
            </a:r>
            <a:endParaRPr lang="en-US" altLang="en-US" dirty="0" smtClean="0">
              <a:latin typeface="Arial" charset="0"/>
            </a:endParaRPr>
          </a:p>
        </p:txBody>
      </p:sp>
      <p:sp>
        <p:nvSpPr>
          <p:cNvPr id="7885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C2651A47-BEFA-4FCB-916E-8CEE1FFACBAF}" type="slidenum">
              <a:rPr lang="en-US" altLang="en-US" smtClean="0">
                <a:latin typeface="Arial" charset="0"/>
                <a:cs typeface="Arial" charset="0"/>
              </a:rPr>
              <a:t>38</a:t>
            </a:fld>
            <a:endParaRPr lang="en-US" altLang="en-US" dirty="0" smtClean="0">
              <a:latin typeface="Arial" charset="0"/>
              <a:cs typeface="Arial" charset="0"/>
            </a:endParaRPr>
          </a:p>
        </p:txBody>
      </p:sp>
    </p:spTree>
    <p:extLst>
      <p:ext uri="{BB962C8B-B14F-4D97-AF65-F5344CB8AC3E}">
        <p14:creationId xmlns:p14="http://schemas.microsoft.com/office/powerpoint/2010/main" xmlns="" val="42010605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7"/>
          <p:cNvSpPr>
            <a:spLocks noGrp="1" noChangeArrowheads="1"/>
          </p:cNvSpPr>
          <p:nvPr>
            <p:ph type="body" idx="1"/>
          </p:nvPr>
        </p:nvSpPr>
        <p:spPr/>
        <p:txBody>
          <a:bodyPr>
            <a:normAutofit/>
          </a:bodyPr>
          <a:lstStyle/>
          <a:p>
            <a:pPr lvl="1"/>
            <a:r>
              <a:rPr lang="en-US" altLang="en-US" smtClean="0"/>
              <a:t>This practice is intended to give you experience in extracting data from more than one table using the SQL:1999–compliant joins.</a:t>
            </a:r>
            <a:endParaRPr lang="en-US" altLang="en-US" dirty="0" smtClean="0"/>
          </a:p>
        </p:txBody>
      </p:sp>
      <p:sp>
        <p:nvSpPr>
          <p:cNvPr id="80900"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7 - </a:t>
            </a:r>
            <a:fld id="{67FE42B8-EB3C-425E-8D05-6AEC9036516F}" type="slidenum">
              <a:rPr lang="en-US" altLang="en-US" smtClean="0"/>
              <a:t>39</a:t>
            </a:fld>
            <a:endParaRPr lang="en-US" altLang="en-US" dirty="0" smtClean="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xmlns="" val="3469566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5"/>
          <p:cNvSpPr>
            <a:spLocks noGrp="1" noRot="1" noChangeAspect="1" noTextEdit="1"/>
          </p:cNvSpPr>
          <p:nvPr>
            <p:ph type="sldImg"/>
          </p:nvPr>
        </p:nvSpPr>
        <p:spPr>
          <a:ln/>
        </p:spPr>
      </p:sp>
      <p:sp>
        <p:nvSpPr>
          <p:cNvPr id="11267" name="Notes Placeholder 6"/>
          <p:cNvSpPr>
            <a:spLocks noGrp="1"/>
          </p:cNvSpPr>
          <p:nvPr>
            <p:ph type="body" idx="1"/>
          </p:nvPr>
        </p:nvSpPr>
        <p:spPr>
          <a:noFill/>
          <a:ln/>
        </p:spPr>
        <p:txBody>
          <a:bodyPr/>
          <a:lstStyle/>
          <a:p>
            <a:endParaRPr lang="en-US" altLang="en-US" dirty="0" smtClean="0">
              <a:latin typeface="Arial" charset="0"/>
            </a:endParaRPr>
          </a:p>
        </p:txBody>
      </p:sp>
      <p:sp>
        <p:nvSpPr>
          <p:cNvPr id="1126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2ED49B88-DBBB-433D-826F-9E099B078D41}" type="slidenum">
              <a:rPr lang="en-US" altLang="en-US" smtClean="0">
                <a:latin typeface="Arial" charset="0"/>
                <a:cs typeface="Arial" charset="0"/>
              </a:rPr>
              <a:t>4</a:t>
            </a:fld>
            <a:endParaRPr lang="en-US" altLang="en-US" dirty="0" smtClean="0">
              <a:latin typeface="Arial" charset="0"/>
              <a:cs typeface="Arial" charset="0"/>
            </a:endParaRPr>
          </a:p>
        </p:txBody>
      </p:sp>
    </p:spTree>
    <p:extLst>
      <p:ext uri="{BB962C8B-B14F-4D97-AF65-F5344CB8AC3E}">
        <p14:creationId xmlns:p14="http://schemas.microsoft.com/office/powerpoint/2010/main" xmlns="" val="2730522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b="0" dirty="0" smtClean="0"/>
              <a:t>Jody, an HR Manager located in Mexico, wants a report of all employees working in the organization, their respective job IDs, and job titles. You cannot get this report by querying a single table because the employee information is in one table and the job information in another table. </a:t>
            </a:r>
          </a:p>
          <a:p>
            <a:pPr lvl="1"/>
            <a:r>
              <a:rPr lang="en-US" b="0" dirty="0" smtClean="0"/>
              <a:t>What is the solution for Jody’s query?</a:t>
            </a:r>
          </a:p>
          <a:p>
            <a:pPr lvl="1"/>
            <a:r>
              <a:rPr lang="en-US" b="0" dirty="0" smtClean="0"/>
              <a:t>You will need to write a SQL statement to fetch the required information from two different tables. This SQL statement will fetch the employee IDs from the </a:t>
            </a:r>
            <a:r>
              <a:rPr lang="en-US" b="0" dirty="0" smtClean="0">
                <a:latin typeface="Courier New" pitchFamily="49" charset="0"/>
                <a:cs typeface="Courier New" pitchFamily="49" charset="0"/>
              </a:rPr>
              <a:t>EMPLOYEE</a:t>
            </a:r>
            <a:r>
              <a:rPr lang="en-US" b="0" dirty="0" smtClean="0"/>
              <a:t> table and </a:t>
            </a:r>
            <a:r>
              <a:rPr lang="en-US" b="0" dirty="0" smtClean="0">
                <a:cs typeface="Arial" pitchFamily="34" charset="0"/>
              </a:rPr>
              <a:t>Job Title </a:t>
            </a:r>
            <a:r>
              <a:rPr lang="en-US" b="0" dirty="0" smtClean="0"/>
              <a:t>from the </a:t>
            </a:r>
            <a:r>
              <a:rPr lang="en-US" b="0" dirty="0" smtClean="0">
                <a:latin typeface="Courier New" pitchFamily="49" charset="0"/>
                <a:cs typeface="Courier New" pitchFamily="49" charset="0"/>
              </a:rPr>
              <a:t>JOBS</a:t>
            </a:r>
            <a:r>
              <a:rPr lang="en-US" b="0" dirty="0" smtClean="0"/>
              <a:t> table by using </a:t>
            </a:r>
            <a:r>
              <a:rPr lang="en-US" b="0" dirty="0" smtClean="0">
                <a:latin typeface="Courier New" pitchFamily="49" charset="0"/>
                <a:cs typeface="Courier New" pitchFamily="49" charset="0"/>
              </a:rPr>
              <a:t>JOB ID </a:t>
            </a:r>
            <a:r>
              <a:rPr lang="en-US" b="0" dirty="0" smtClean="0"/>
              <a:t>as the common column. The result of the SQL Query is a single report consisting of the following columns: Employee ID, Job ID, and Job title.</a:t>
            </a:r>
          </a:p>
          <a:p>
            <a:pPr lvl="1"/>
            <a:r>
              <a:rPr lang="en-US" b="0" dirty="0" smtClean="0"/>
              <a:t>The following slides explain in detail about Joins and how to use them.</a:t>
            </a:r>
          </a:p>
          <a:p>
            <a:pPr lvl="1"/>
            <a:endParaRPr lang="en-US" b="0" dirty="0" smtClean="0"/>
          </a:p>
          <a:p>
            <a:pPr lvl="1"/>
            <a:endParaRPr lang="en-US" b="0" dirty="0" smtClean="0"/>
          </a:p>
          <a:p>
            <a:pPr lvl="1"/>
            <a:endParaRPr lang="en-US" b="0" dirty="0" smtClean="0"/>
          </a:p>
          <a:p>
            <a:pPr lvl="1"/>
            <a:endParaRPr lang="en-US" b="0" dirty="0"/>
          </a:p>
        </p:txBody>
      </p:sp>
      <p:sp>
        <p:nvSpPr>
          <p:cNvPr id="4" name="Footer Placeholder 3"/>
          <p:cNvSpPr>
            <a:spLocks noGrp="1"/>
          </p:cNvSpPr>
          <p:nvPr>
            <p:ph type="ftr" sz="quarter" idx="10"/>
          </p:nvPr>
        </p:nvSpPr>
        <p:spPr/>
        <p:txBody>
          <a:bodyPr/>
          <a:lstStyle/>
          <a:p>
            <a:pPr>
              <a:defRPr/>
            </a:pPr>
            <a:r>
              <a:rPr lang="en-US" smtClean="0"/>
              <a:t>Oracle Database 12</a:t>
            </a:r>
            <a:r>
              <a:rPr lang="en-US" i="1" smtClean="0"/>
              <a:t>c</a:t>
            </a:r>
            <a:r>
              <a:rPr lang="en-US" smtClean="0"/>
              <a:t> R2: SQL Workshop I   7 - </a:t>
            </a:r>
            <a:fld id="{06CF7A51-6025-480C-B5C4-C6686DD523ED}" type="slidenum">
              <a:rPr lang="en-US" smtClean="0"/>
              <a:t>5</a:t>
            </a:fld>
            <a:endParaRPr lang="en-US" dirty="0"/>
          </a:p>
        </p:txBody>
      </p:sp>
    </p:spTree>
    <p:extLst>
      <p:ext uri="{BB962C8B-B14F-4D97-AF65-F5344CB8AC3E}">
        <p14:creationId xmlns:p14="http://schemas.microsoft.com/office/powerpoint/2010/main" xmlns="" val="1070767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8"/>
          <p:cNvSpPr>
            <a:spLocks noGrp="1" noRot="1" noChangeAspect="1" noChangeArrowheads="1" noTextEdit="1"/>
          </p:cNvSpPr>
          <p:nvPr>
            <p:ph type="sldImg"/>
          </p:nvPr>
        </p:nvSpPr>
        <p:spPr>
          <a:ln/>
        </p:spPr>
      </p:sp>
      <p:sp>
        <p:nvSpPr>
          <p:cNvPr id="13315" name="Rectangle 9"/>
          <p:cNvSpPr>
            <a:spLocks noGrp="1" noChangeArrowheads="1"/>
          </p:cNvSpPr>
          <p:nvPr>
            <p:ph type="body" idx="1"/>
          </p:nvPr>
        </p:nvSpPr>
        <p:spPr>
          <a:noFill/>
          <a:ln/>
        </p:spPr>
        <p:txBody>
          <a:bodyPr lIns="12914" tIns="12914" rIns="12914" bIns="12914"/>
          <a:lstStyle/>
          <a:p>
            <a:pPr lvl="1" eaLnBrk="1" hangingPunct="1"/>
            <a:r>
              <a:rPr lang="en-US" altLang="en-US" smtClean="0">
                <a:latin typeface="Arial" charset="0"/>
              </a:rPr>
              <a:t>Sometimes you need to use </a:t>
            </a:r>
            <a:r>
              <a:rPr lang="en-US" altLang="en-US" smtClean="0">
                <a:solidFill>
                  <a:schemeClr val="tx1"/>
                </a:solidFill>
                <a:latin typeface="Arial" charset="0"/>
              </a:rPr>
              <a:t>data from more than one table</a:t>
            </a:r>
            <a:r>
              <a:rPr lang="en-US" altLang="en-US" smtClean="0">
                <a:latin typeface="Arial" charset="0"/>
              </a:rPr>
              <a:t>. In the example in the slide, the report displays data from two separate tables:</a:t>
            </a:r>
          </a:p>
          <a:p>
            <a:pPr lvl="2" eaLnBrk="1" hangingPunct="1"/>
            <a:r>
              <a:rPr lang="en-US" altLang="en-US" smtClean="0">
                <a:latin typeface="Arial" charset="0"/>
              </a:rPr>
              <a:t>Employee </a:t>
            </a:r>
            <a:r>
              <a:rPr lang="en-US" altLang="en-US" smtClean="0">
                <a:latin typeface="Courier New" pitchFamily="49" charset="0"/>
                <a:cs typeface="Courier New" pitchFamily="49" charset="0"/>
              </a:rPr>
              <a:t>ID</a:t>
            </a:r>
            <a:r>
              <a:rPr lang="en-US" altLang="en-US" smtClean="0">
                <a:latin typeface="Arial" charset="0"/>
              </a:rPr>
              <a:t>s exist in the </a:t>
            </a:r>
            <a:r>
              <a:rPr lang="en-US" altLang="en-US" smtClean="0">
                <a:latin typeface="Courier New" pitchFamily="49" charset="0"/>
              </a:rPr>
              <a:t>EMPLOYEES</a:t>
            </a:r>
            <a:r>
              <a:rPr lang="en-US" altLang="en-US" smtClean="0">
                <a:latin typeface="Arial" charset="0"/>
              </a:rPr>
              <a:t> table.</a:t>
            </a:r>
          </a:p>
          <a:p>
            <a:pPr lvl="2" eaLnBrk="1" hangingPunct="1"/>
            <a:r>
              <a:rPr lang="en-US" altLang="en-US" smtClean="0">
                <a:latin typeface="Arial" charset="0"/>
              </a:rPr>
              <a:t>Job </a:t>
            </a:r>
            <a:r>
              <a:rPr lang="en-US" altLang="en-US" smtClean="0">
                <a:latin typeface="Courier New" pitchFamily="49" charset="0"/>
                <a:cs typeface="Courier New" pitchFamily="49" charset="0"/>
              </a:rPr>
              <a:t>ID</a:t>
            </a:r>
            <a:r>
              <a:rPr lang="en-US" altLang="en-US" smtClean="0">
                <a:latin typeface="Arial" charset="0"/>
              </a:rPr>
              <a:t>s exist in both the </a:t>
            </a:r>
            <a:r>
              <a:rPr lang="en-US" altLang="en-US" smtClean="0">
                <a:latin typeface="Courier New" pitchFamily="49" charset="0"/>
              </a:rPr>
              <a:t>EMPLOYEES</a:t>
            </a:r>
            <a:r>
              <a:rPr lang="en-US" altLang="en-US" smtClean="0">
                <a:latin typeface="Arial" charset="0"/>
              </a:rPr>
              <a:t> and </a:t>
            </a:r>
            <a:r>
              <a:rPr lang="en-US" altLang="en-US" smtClean="0">
                <a:latin typeface="Courier New" pitchFamily="49" charset="0"/>
              </a:rPr>
              <a:t>JOBS</a:t>
            </a:r>
            <a:r>
              <a:rPr lang="en-US" altLang="en-US" smtClean="0">
                <a:latin typeface="Arial" charset="0"/>
              </a:rPr>
              <a:t> tables.</a:t>
            </a:r>
          </a:p>
          <a:p>
            <a:pPr lvl="2" eaLnBrk="1" hangingPunct="1"/>
            <a:r>
              <a:rPr lang="en-US" altLang="en-US" smtClean="0">
                <a:latin typeface="Arial" charset="0"/>
              </a:rPr>
              <a:t>Job titles exist in the </a:t>
            </a:r>
            <a:r>
              <a:rPr lang="en-US" altLang="en-US" smtClean="0">
                <a:latin typeface="Courier New" pitchFamily="49" charset="0"/>
              </a:rPr>
              <a:t>JOBS</a:t>
            </a:r>
            <a:r>
              <a:rPr lang="en-US" altLang="en-US" smtClean="0">
                <a:latin typeface="Arial" charset="0"/>
                <a:cs typeface="Arial" charset="0"/>
              </a:rPr>
              <a:t> </a:t>
            </a:r>
            <a:r>
              <a:rPr lang="en-US" altLang="en-US" smtClean="0">
                <a:latin typeface="Arial" charset="0"/>
              </a:rPr>
              <a:t>table.</a:t>
            </a:r>
          </a:p>
          <a:p>
            <a:pPr lvl="1" eaLnBrk="1" hangingPunct="1"/>
            <a:r>
              <a:rPr lang="en-US" altLang="en-US" smtClean="0">
                <a:latin typeface="Arial" charset="0"/>
              </a:rPr>
              <a:t>To produce the report, you need to link the </a:t>
            </a:r>
            <a:r>
              <a:rPr lang="en-US" altLang="en-US" smtClean="0">
                <a:latin typeface="Courier New" pitchFamily="49" charset="0"/>
              </a:rPr>
              <a:t>EMPLOYEES</a:t>
            </a:r>
            <a:r>
              <a:rPr lang="en-US" altLang="en-US" smtClean="0">
                <a:latin typeface="Arial" charset="0"/>
              </a:rPr>
              <a:t> and </a:t>
            </a:r>
            <a:r>
              <a:rPr lang="en-US" altLang="en-US" smtClean="0">
                <a:latin typeface="Courier New" pitchFamily="49" charset="0"/>
              </a:rPr>
              <a:t>JOBS</a:t>
            </a:r>
            <a:r>
              <a:rPr lang="en-US" altLang="en-US" smtClean="0">
                <a:latin typeface="Arial" charset="0"/>
              </a:rPr>
              <a:t> tables, and access data from both of them.</a:t>
            </a:r>
            <a:endParaRPr lang="en-US" altLang="en-US" dirty="0" smtClean="0">
              <a:latin typeface="Arial" charset="0"/>
            </a:endParaRPr>
          </a:p>
        </p:txBody>
      </p:sp>
      <p:sp>
        <p:nvSpPr>
          <p:cNvPr id="1331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1949D9EB-C9CE-4BA9-9378-A5D7F537DA33}" type="slidenum">
              <a:rPr lang="en-US" altLang="en-US" smtClean="0">
                <a:latin typeface="Arial" charset="0"/>
                <a:cs typeface="Arial" charset="0"/>
              </a:rPr>
              <a:t>6</a:t>
            </a:fld>
            <a:endParaRPr lang="en-US" altLang="en-US" dirty="0" smtClean="0">
              <a:latin typeface="Arial" charset="0"/>
              <a:cs typeface="Arial" charset="0"/>
            </a:endParaRPr>
          </a:p>
        </p:txBody>
      </p:sp>
    </p:spTree>
    <p:extLst>
      <p:ext uri="{BB962C8B-B14F-4D97-AF65-F5344CB8AC3E}">
        <p14:creationId xmlns:p14="http://schemas.microsoft.com/office/powerpoint/2010/main" xmlns="" val="3988815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8"/>
          <p:cNvSpPr>
            <a:spLocks noGrp="1" noRot="1" noChangeAspect="1" noChangeArrowheads="1" noTextEdit="1"/>
          </p:cNvSpPr>
          <p:nvPr>
            <p:ph type="sldImg"/>
          </p:nvPr>
        </p:nvSpPr>
        <p:spPr>
          <a:ln/>
        </p:spPr>
      </p:sp>
      <p:sp>
        <p:nvSpPr>
          <p:cNvPr id="15363"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A join is a query that combines rows from two or more tables or views. To join tables, you can use a join syntax that is compliant with the </a:t>
            </a:r>
            <a:r>
              <a:rPr lang="en-US" altLang="en-US" dirty="0" smtClean="0">
                <a:solidFill>
                  <a:schemeClr val="tx1"/>
                </a:solidFill>
                <a:latin typeface="Arial" charset="0"/>
              </a:rPr>
              <a:t>SQL:1999 standard.</a:t>
            </a:r>
            <a:r>
              <a:rPr lang="en-US" altLang="en-US" dirty="0" smtClean="0">
                <a:latin typeface="Arial" charset="0"/>
              </a:rPr>
              <a:t>  </a:t>
            </a:r>
          </a:p>
          <a:p>
            <a:pPr lvl="1" eaLnBrk="1" hangingPunct="1"/>
            <a:r>
              <a:rPr lang="en-US" altLang="en-US" b="1" dirty="0" smtClean="0">
                <a:latin typeface="Arial" charset="0"/>
              </a:rPr>
              <a:t>Note: </a:t>
            </a:r>
            <a:r>
              <a:rPr lang="en-US" altLang="en-US" dirty="0" smtClean="0">
                <a:latin typeface="Arial" charset="0"/>
              </a:rPr>
              <a:t>Before the Oracle9</a:t>
            </a:r>
            <a:r>
              <a:rPr lang="en-US" altLang="en-US" i="1" dirty="0" smtClean="0">
                <a:latin typeface="Arial" charset="0"/>
              </a:rPr>
              <a:t>i </a:t>
            </a:r>
            <a:r>
              <a:rPr lang="en-US" altLang="en-US" dirty="0" smtClean="0">
                <a:latin typeface="Arial" charset="0"/>
              </a:rPr>
              <a:t>release, the Oracle join syntax was different from the American National Standards Institute (ANSI) standards. The SQL:1999</a:t>
            </a:r>
            <a:r>
              <a:rPr lang="en-US" altLang="en-US" dirty="0" smtClean="0">
                <a:latin typeface="Arial" charset="0"/>
                <a:cs typeface="Times New Roman" pitchFamily="18" charset="0"/>
              </a:rPr>
              <a:t>–</a:t>
            </a:r>
            <a:r>
              <a:rPr lang="en-US" altLang="en-US" dirty="0" smtClean="0">
                <a:latin typeface="Arial" charset="0"/>
              </a:rPr>
              <a:t>compliant join syntax does not offer any performance benefits over the Oracle-proprietary join syntax that existed in the earlier releases. </a:t>
            </a:r>
          </a:p>
          <a:p>
            <a:pPr lvl="1" eaLnBrk="1" hangingPunct="1"/>
            <a:r>
              <a:rPr lang="en-US" altLang="en-US" dirty="0" smtClean="0">
                <a:latin typeface="Arial" charset="0"/>
              </a:rPr>
              <a:t>The following slide discusses the SQL:1999 join syntax.</a:t>
            </a:r>
          </a:p>
        </p:txBody>
      </p:sp>
      <p:sp>
        <p:nvSpPr>
          <p:cNvPr id="1536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60AC0CE0-EE4F-4FBE-8C20-5575FB837ED6}" type="slidenum">
              <a:rPr lang="en-US" altLang="en-US" smtClean="0">
                <a:latin typeface="Arial" charset="0"/>
                <a:cs typeface="Arial" charset="0"/>
              </a:rPr>
              <a:t>7</a:t>
            </a:fld>
            <a:endParaRPr lang="en-US" altLang="en-US" dirty="0" smtClean="0">
              <a:latin typeface="Arial" charset="0"/>
              <a:cs typeface="Arial" charset="0"/>
            </a:endParaRPr>
          </a:p>
        </p:txBody>
      </p:sp>
    </p:spTree>
    <p:extLst>
      <p:ext uri="{BB962C8B-B14F-4D97-AF65-F5344CB8AC3E}">
        <p14:creationId xmlns:p14="http://schemas.microsoft.com/office/powerpoint/2010/main" xmlns="" val="1048628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Rot="1" noChangeAspect="1" noChangeArrowheads="1" noTextEdit="1"/>
          </p:cNvSpPr>
          <p:nvPr>
            <p:ph type="sldImg"/>
          </p:nvPr>
        </p:nvSpPr>
        <p:spPr>
          <a:ln/>
        </p:spPr>
      </p:sp>
      <p:sp>
        <p:nvSpPr>
          <p:cNvPr id="17411" name="Rectangle 8"/>
          <p:cNvSpPr>
            <a:spLocks noGrp="1" noChangeArrowheads="1"/>
          </p:cNvSpPr>
          <p:nvPr>
            <p:ph type="body" idx="1"/>
          </p:nvPr>
        </p:nvSpPr>
        <p:spPr>
          <a:noFill/>
          <a:ln/>
        </p:spPr>
        <p:txBody>
          <a:bodyPr/>
          <a:lstStyle/>
          <a:p>
            <a:pPr lvl="1" eaLnBrk="1" hangingPunct="1"/>
            <a:r>
              <a:rPr lang="en-US" altLang="en-US" dirty="0" smtClean="0">
                <a:latin typeface="Arial" charset="0"/>
              </a:rPr>
              <a:t>In the syntax:</a:t>
            </a:r>
          </a:p>
          <a:p>
            <a:pPr lvl="2" eaLnBrk="1" hangingPunct="1"/>
            <a:r>
              <a:rPr lang="en-US" altLang="en-US" dirty="0" smtClean="0">
                <a:latin typeface="Courier New" pitchFamily="49" charset="0"/>
              </a:rPr>
              <a:t>table1.column</a:t>
            </a:r>
            <a:r>
              <a:rPr lang="en-US" altLang="en-US" dirty="0" smtClean="0">
                <a:latin typeface="Arial" charset="0"/>
              </a:rPr>
              <a:t> denotes the table and the column from which data is retrieved</a:t>
            </a:r>
          </a:p>
          <a:p>
            <a:pPr lvl="2" eaLnBrk="1" hangingPunct="1"/>
            <a:r>
              <a:rPr lang="en-US" altLang="en-US" dirty="0" smtClean="0">
                <a:latin typeface="Courier New" pitchFamily="49" charset="0"/>
              </a:rPr>
              <a:t>NATURAL JOIN</a:t>
            </a:r>
            <a:r>
              <a:rPr lang="en-US" altLang="en-US" dirty="0" smtClean="0">
                <a:latin typeface="Arial" charset="0"/>
              </a:rPr>
              <a:t> joins two tables based on the same column name</a:t>
            </a:r>
          </a:p>
          <a:p>
            <a:pPr lvl="2" eaLnBrk="1" hangingPunct="1"/>
            <a:r>
              <a:rPr lang="en-US" altLang="en-US" dirty="0" smtClean="0">
                <a:latin typeface="Courier New" pitchFamily="49" charset="0"/>
              </a:rPr>
              <a:t>JOIN table2 USING column_name</a:t>
            </a:r>
            <a:r>
              <a:rPr lang="en-US" altLang="en-US" dirty="0" smtClean="0">
                <a:latin typeface="Arial" charset="0"/>
              </a:rPr>
              <a:t> performs an equijoin based on the column name</a:t>
            </a:r>
          </a:p>
          <a:p>
            <a:pPr lvl="2" eaLnBrk="1" hangingPunct="1"/>
            <a:r>
              <a:rPr lang="en-US" altLang="en-US" dirty="0" smtClean="0">
                <a:latin typeface="Courier New" pitchFamily="49" charset="0"/>
              </a:rPr>
              <a:t>JOIN table2 ON table1.column_name = table2.column_name performs</a:t>
            </a:r>
            <a:r>
              <a:rPr lang="en-US" altLang="en-US" dirty="0" smtClean="0">
                <a:latin typeface="Arial" charset="0"/>
              </a:rPr>
              <a:t> an equijoin based on the condition in the </a:t>
            </a:r>
            <a:r>
              <a:rPr lang="en-US" altLang="en-US" dirty="0" smtClean="0">
                <a:latin typeface="Courier New" pitchFamily="49" charset="0"/>
              </a:rPr>
              <a:t>ON</a:t>
            </a:r>
            <a:r>
              <a:rPr lang="en-US" altLang="en-US" dirty="0" smtClean="0">
                <a:latin typeface="Arial" charset="0"/>
              </a:rPr>
              <a:t> clause</a:t>
            </a:r>
          </a:p>
          <a:p>
            <a:pPr lvl="2" eaLnBrk="1" hangingPunct="1"/>
            <a:r>
              <a:rPr lang="en-US" altLang="en-US" dirty="0" smtClean="0">
                <a:latin typeface="Courier New" pitchFamily="49" charset="0"/>
              </a:rPr>
              <a:t>LEFT/RIGHT/FULL OUTER</a:t>
            </a:r>
            <a:r>
              <a:rPr lang="en-US" altLang="en-US" dirty="0" smtClean="0">
                <a:latin typeface="Arial" charset="0"/>
              </a:rPr>
              <a:t> is used to perform </a:t>
            </a:r>
            <a:r>
              <a:rPr lang="en-US" altLang="en-US" dirty="0" smtClean="0">
                <a:latin typeface="Courier New" pitchFamily="49" charset="0"/>
              </a:rPr>
              <a:t>OUTER</a:t>
            </a:r>
            <a:r>
              <a:rPr lang="en-US" altLang="en-US" dirty="0" smtClean="0">
                <a:latin typeface="Arial" charset="0"/>
              </a:rPr>
              <a:t> joins</a:t>
            </a:r>
          </a:p>
          <a:p>
            <a:pPr lvl="2" eaLnBrk="1" hangingPunct="1"/>
            <a:r>
              <a:rPr lang="en-US" altLang="en-US" dirty="0" smtClean="0">
                <a:latin typeface="Courier New" pitchFamily="49" charset="0"/>
              </a:rPr>
              <a:t>CROSS JOIN</a:t>
            </a:r>
            <a:r>
              <a:rPr lang="en-US" altLang="en-US" dirty="0" smtClean="0">
                <a:latin typeface="Arial" charset="0"/>
              </a:rPr>
              <a:t> returns a Cartesian product from the two tables</a:t>
            </a:r>
          </a:p>
          <a:p>
            <a:pPr lvl="1" eaLnBrk="1" hangingPunct="1"/>
            <a:r>
              <a:rPr lang="en-US" altLang="en-US" dirty="0" smtClean="0">
                <a:latin typeface="Arial" charset="0"/>
              </a:rPr>
              <a:t>For more information, see the section titled “</a:t>
            </a:r>
            <a:r>
              <a:rPr lang="en-US" altLang="en-US" dirty="0" smtClean="0">
                <a:latin typeface="Courier New" pitchFamily="49" charset="0"/>
              </a:rPr>
              <a:t>SELECT</a:t>
            </a:r>
            <a:r>
              <a:rPr lang="en-US" altLang="en-US" dirty="0" smtClean="0">
                <a:latin typeface="Arial" charset="0"/>
              </a:rPr>
              <a:t>” in </a:t>
            </a:r>
            <a:r>
              <a:rPr lang="en-US" altLang="en-US" i="1" dirty="0" smtClean="0">
                <a:latin typeface="Arial" charset="0"/>
              </a:rPr>
              <a:t>Oracle Database SQL Language Reference </a:t>
            </a:r>
            <a:r>
              <a:rPr lang="en-US" altLang="en-US" dirty="0" smtClean="0">
                <a:latin typeface="Arial" charset="0"/>
              </a:rPr>
              <a:t>for 12</a:t>
            </a:r>
            <a:r>
              <a:rPr lang="en-US" altLang="en-US" i="1" dirty="0" smtClean="0">
                <a:latin typeface="Arial" charset="0"/>
              </a:rPr>
              <a:t>c</a:t>
            </a:r>
            <a:r>
              <a:rPr lang="en-US" altLang="en-US" dirty="0" smtClean="0">
                <a:latin typeface="Arial" charset="0"/>
              </a:rPr>
              <a:t> database.</a:t>
            </a:r>
          </a:p>
        </p:txBody>
      </p:sp>
      <p:sp>
        <p:nvSpPr>
          <p:cNvPr id="1741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1BCA91A8-2B53-4790-B583-B32872ECA529}" type="slidenum">
              <a:rPr lang="en-US" altLang="en-US" smtClean="0">
                <a:latin typeface="Arial" charset="0"/>
                <a:cs typeface="Arial" charset="0"/>
              </a:rPr>
              <a:t>8</a:t>
            </a:fld>
            <a:endParaRPr lang="en-US" altLang="en-US" dirty="0" smtClean="0">
              <a:latin typeface="Arial" charset="0"/>
              <a:cs typeface="Arial" charset="0"/>
            </a:endParaRPr>
          </a:p>
        </p:txBody>
      </p:sp>
    </p:spTree>
    <p:extLst>
      <p:ext uri="{BB962C8B-B14F-4D97-AF65-F5344CB8AC3E}">
        <p14:creationId xmlns:p14="http://schemas.microsoft.com/office/powerpoint/2010/main" xmlns="" val="1196365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Rot="1" noChangeAspect="1" noChangeArrowheads="1" noTextEdit="1"/>
          </p:cNvSpPr>
          <p:nvPr>
            <p:ph type="sldImg"/>
          </p:nvPr>
        </p:nvSpPr>
        <p:spPr>
          <a:ln/>
        </p:spPr>
      </p:sp>
      <p:sp>
        <p:nvSpPr>
          <p:cNvPr id="19459" name="Rectangle 7"/>
          <p:cNvSpPr>
            <a:spLocks noGrp="1" noChangeArrowheads="1"/>
          </p:cNvSpPr>
          <p:nvPr>
            <p:ph type="body" idx="1"/>
          </p:nvPr>
        </p:nvSpPr>
        <p:spPr>
          <a:noFill/>
          <a:ln/>
        </p:spPr>
        <p:txBody>
          <a:bodyPr lIns="12914" tIns="12914" rIns="12914" bIns="12914"/>
          <a:lstStyle/>
          <a:p>
            <a:pPr eaLnBrk="1" hangingPunct="1"/>
            <a:endParaRPr lang="en-US" altLang="en-US" dirty="0" smtClean="0">
              <a:latin typeface="Arial" charset="0"/>
            </a:endParaRPr>
          </a:p>
        </p:txBody>
      </p:sp>
      <p:sp>
        <p:nvSpPr>
          <p:cNvPr id="1946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7 - </a:t>
            </a:r>
            <a:fld id="{67A4977B-975E-4F17-BDD5-68BBE9A6BC3F}" type="slidenum">
              <a:rPr lang="en-US" altLang="en-US" smtClean="0">
                <a:latin typeface="Arial" charset="0"/>
                <a:cs typeface="Arial" charset="0"/>
              </a:rPr>
              <a:t>9</a:t>
            </a:fld>
            <a:endParaRPr lang="en-US" altLang="en-US" dirty="0" smtClean="0">
              <a:latin typeface="Arial" charset="0"/>
              <a:cs typeface="Arial" charset="0"/>
            </a:endParaRPr>
          </a:p>
        </p:txBody>
      </p:sp>
    </p:spTree>
    <p:extLst>
      <p:ext uri="{BB962C8B-B14F-4D97-AF65-F5344CB8AC3E}">
        <p14:creationId xmlns:p14="http://schemas.microsoft.com/office/powerpoint/2010/main" xmlns="" val="15329978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DCE3E4"/>
        </a:solidFill>
        <a:effectLst/>
      </p:bgPr>
    </p:bg>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2222" y="0"/>
            <a:ext cx="12184380" cy="6858000"/>
          </a:xfrm>
          <a:prstGeom prst="rect">
            <a:avLst/>
          </a:prstGeom>
        </p:spPr>
      </p:pic>
      <p:sp>
        <p:nvSpPr>
          <p:cNvPr id="4" name="Title_Gray_Number"/>
          <p:cNvSpPr>
            <a:spLocks noChangeArrowheads="1"/>
          </p:cNvSpPr>
          <p:nvPr/>
        </p:nvSpPr>
        <p:spPr bwMode="gray">
          <a:xfrm>
            <a:off x="9751061" y="-8600"/>
            <a:ext cx="1656919" cy="1468967"/>
          </a:xfrm>
          <a:prstGeom prst="rect">
            <a:avLst/>
          </a:prstGeom>
          <a:solidFill>
            <a:srgbClr val="8DA6B1"/>
          </a:solidFill>
          <a:ln w="9525">
            <a:noFill/>
            <a:miter lim="800000"/>
            <a:headEnd/>
            <a:tailEnd/>
          </a:ln>
        </p:spPr>
        <p:txBody>
          <a:bodyPr lIns="16930" tIns="16930" rIns="16930" bIns="16930"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9300" b="1" smtClean="0">
                <a:solidFill>
                  <a:srgbClr val="DCE3E4"/>
                </a:solidFill>
                <a:latin typeface="+mn-lt"/>
                <a:cs typeface="Calibri" pitchFamily="34" charset="0"/>
              </a:rPr>
              <a:t>7</a:t>
            </a:r>
            <a:endParaRPr lang="en-US" sz="9300" b="1" dirty="0" smtClean="0">
              <a:solidFill>
                <a:srgbClr val="DCE3E4"/>
              </a:solidFill>
              <a:latin typeface="+mn-lt"/>
              <a:cs typeface="Calibri" pitchFamily="34" charset="0"/>
            </a:endParaRPr>
          </a:p>
        </p:txBody>
      </p:sp>
      <p:grpSp>
        <p:nvGrpSpPr>
          <p:cNvPr id="5" name="Group 16" hidden="1"/>
          <p:cNvGrpSpPr>
            <a:grpSpLocks/>
          </p:cNvGrpSpPr>
          <p:nvPr userDrawn="1"/>
        </p:nvGrpSpPr>
        <p:grpSpPr bwMode="auto">
          <a:xfrm>
            <a:off x="203147" y="302685"/>
            <a:ext cx="11799460" cy="6007100"/>
            <a:chOff x="152400" y="301083"/>
            <a:chExt cx="8851392" cy="6008894"/>
          </a:xfrm>
        </p:grpSpPr>
        <p:sp>
          <p:nvSpPr>
            <p:cNvPr id="6"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7" name="Group 14" hidden="1"/>
            <p:cNvGrpSpPr>
              <a:grpSpLocks/>
            </p:cNvGrpSpPr>
            <p:nvPr userDrawn="1"/>
          </p:nvGrpSpPr>
          <p:grpSpPr bwMode="auto">
            <a:xfrm>
              <a:off x="152400" y="301083"/>
              <a:ext cx="8851392" cy="6008894"/>
              <a:chOff x="152400" y="301083"/>
              <a:chExt cx="8851392" cy="6008894"/>
            </a:xfrm>
          </p:grpSpPr>
          <p:sp>
            <p:nvSpPr>
              <p:cNvPr id="9"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0"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8" name="Isosceles Triangle 7"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12"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2016, Oracle and/or its affiliates. All rights reserved.</a:t>
            </a:r>
            <a:endParaRPr lang="en-US" sz="1100" dirty="0">
              <a:solidFill>
                <a:srgbClr val="9F9F9F"/>
              </a:solidFill>
              <a:latin typeface="Arial" pitchFamily="34" charset="0"/>
              <a:cs typeface="+mn-cs"/>
            </a:endParaRPr>
          </a:p>
        </p:txBody>
      </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276483" name="Default_Title"/>
          <p:cNvSpPr>
            <a:spLocks noGrp="1" noChangeArrowheads="1"/>
          </p:cNvSpPr>
          <p:nvPr>
            <p:ph type="ctrTitle"/>
          </p:nvPr>
        </p:nvSpPr>
        <p:spPr>
          <a:xfrm>
            <a:off x="938540" y="3209544"/>
            <a:ext cx="10311746" cy="694944"/>
          </a:xfrm>
        </p:spPr>
        <p:txBody>
          <a:bodyPr anchor="b"/>
          <a:lstStyle>
            <a:lvl1pPr>
              <a:spcBef>
                <a:spcPct val="0"/>
              </a:spcBef>
              <a:defRPr sz="4800" baseline="0">
                <a:solidFill>
                  <a:schemeClr val="tx1"/>
                </a:solidFill>
              </a:defRPr>
            </a:lvl1pPr>
          </a:lstStyle>
          <a:p>
            <a:r>
              <a:rPr lang="en-US" smtClean="0"/>
              <a:t>Click to edit Master title style</a:t>
            </a:r>
            <a:endParaRPr lang="en-US" dirty="0"/>
          </a:p>
        </p:txBody>
      </p:sp>
      <p:sp>
        <p:nvSpPr>
          <p:cNvPr id="276484" name="Title_PlaceholderSubtitle"/>
          <p:cNvSpPr>
            <a:spLocks noGrp="1" noChangeArrowheads="1"/>
          </p:cNvSpPr>
          <p:nvPr>
            <p:ph type="subTitle" idx="1"/>
          </p:nvPr>
        </p:nvSpPr>
        <p:spPr bwMode="auto">
          <a:xfrm>
            <a:off x="950729" y="4096512"/>
            <a:ext cx="10287368" cy="465078"/>
          </a:xfrm>
        </p:spPr>
        <p:txBody>
          <a:bodyPr/>
          <a:lstStyle>
            <a:lvl1pPr algn="l">
              <a:defRPr sz="2800" b="1" i="0" baseline="0">
                <a:solidFill>
                  <a:schemeClr val="tx1"/>
                </a:solidFill>
              </a:defRPr>
            </a:lvl1pPr>
          </a:lstStyle>
          <a:p>
            <a:r>
              <a:rPr lang="en-US" smtClean="0"/>
              <a:t>Click to edit Master subtitle style</a:t>
            </a:r>
            <a:endParaRPr lang="en-US" dirty="0"/>
          </a:p>
        </p:txBody>
      </p:sp>
      <p:pic>
        <p:nvPicPr>
          <p:cNvPr id="16" name="Picture 15"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706952" y="6303237"/>
            <a:ext cx="1516474" cy="554763"/>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2138" y="1242485"/>
            <a:ext cx="10944549" cy="1831606"/>
          </a:xfrm>
        </p:spPr>
        <p:txBody>
          <a:bodyPr/>
          <a:lstStyle>
            <a:lvl1pPr>
              <a:spcBef>
                <a:spcPts val="900"/>
              </a:spcBef>
              <a:defRPr/>
            </a:lvl1pPr>
            <a:lvl2pPr>
              <a:spcBef>
                <a:spcPts val="900"/>
              </a:spcBef>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630" y="1243585"/>
            <a:ext cx="10945565" cy="834410"/>
          </a:xfrm>
        </p:spPr>
        <p:txBody>
          <a:bodyPr/>
          <a:lstStyle>
            <a:lvl1pPr marL="0" indent="-9525">
              <a:defRPr/>
            </a:lvl1pPr>
            <a:lvl2pPr marL="457200" indent="-365760">
              <a:buFont typeface="+mj-lt"/>
              <a:buAutoNum type="alphaLcPeriod"/>
              <a:defRPr/>
            </a:lvl2pPr>
            <a:lvl3pPr>
              <a:buNone/>
              <a:defRPr/>
            </a:lvl3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grpSp>
        <p:nvGrpSpPr>
          <p:cNvPr id="8" name="Group 7"/>
          <p:cNvGrpSpPr/>
          <p:nvPr userDrawn="1"/>
        </p:nvGrpSpPr>
        <p:grpSpPr>
          <a:xfrm>
            <a:off x="10818812" y="-19594"/>
            <a:ext cx="960120" cy="1157141"/>
            <a:chOff x="10818812" y="-19594"/>
            <a:chExt cx="960120" cy="1157141"/>
          </a:xfrm>
        </p:grpSpPr>
        <p:sp>
          <p:nvSpPr>
            <p:cNvPr id="15" name="Chevron 5"/>
            <p:cNvSpPr>
              <a:spLocks noChangeArrowheads="1"/>
            </p:cNvSpPr>
            <p:nvPr/>
          </p:nvSpPr>
          <p:spPr bwMode="auto">
            <a:xfrm rot="16200000">
              <a:off x="10947288" y="305903"/>
              <a:ext cx="703168" cy="960120"/>
            </a:xfrm>
            <a:prstGeom prst="chevron">
              <a:avLst>
                <a:gd name="adj" fmla="val 50000"/>
              </a:avLst>
            </a:prstGeom>
            <a:solidFill>
              <a:srgbClr val="DCE3E4"/>
            </a:solidFill>
            <a:ln w="28575" algn="ctr">
              <a:noFill/>
              <a:round/>
              <a:headEnd type="none" w="sm" len="sm"/>
              <a:tailEnd type="none" w="sm" len="sm"/>
            </a:ln>
          </p:spPr>
          <p:txBody>
            <a:bodyPr/>
            <a:lstStyle/>
            <a:p>
              <a:pPr algn="ctr" defTabSz="304747">
                <a:spcBef>
                  <a:spcPct val="20000"/>
                </a:spcBef>
                <a:buClr>
                  <a:srgbClr val="FF0000"/>
                </a:buClr>
                <a:buFont typeface="Arial" charset="0"/>
                <a:buNone/>
              </a:pPr>
              <a:endParaRPr lang="en-US" dirty="0"/>
            </a:p>
          </p:txBody>
        </p:sp>
        <p:sp>
          <p:nvSpPr>
            <p:cNvPr id="16" name="Title_Gray_Number"/>
            <p:cNvSpPr>
              <a:spLocks noChangeArrowheads="1"/>
            </p:cNvSpPr>
            <p:nvPr/>
          </p:nvSpPr>
          <p:spPr bwMode="gray">
            <a:xfrm>
              <a:off x="10818812" y="-19594"/>
              <a:ext cx="960120" cy="804672"/>
            </a:xfrm>
            <a:prstGeom prst="rect">
              <a:avLst/>
            </a:prstGeom>
            <a:solidFill>
              <a:srgbClr val="DCE3E4"/>
            </a:solidFill>
            <a:ln w="9525">
              <a:noFill/>
              <a:miter lim="800000"/>
              <a:headEnd/>
              <a:tailEnd/>
            </a:ln>
          </p:spPr>
          <p:txBody>
            <a:bodyPr lIns="12700" tIns="12700" rIns="12700" bIns="12700" anchor="b">
              <a:spAutoFit/>
            </a:bodyPr>
            <a:lstStyle/>
            <a:p>
              <a:pPr algn="ctr" defTabSz="304747">
                <a:buClr>
                  <a:srgbClr val="000000"/>
                </a:buClr>
                <a:buFont typeface="Arial" charset="0"/>
                <a:buNone/>
              </a:pPr>
              <a:endParaRPr lang="en-US" sz="13300" b="1" dirty="0">
                <a:solidFill>
                  <a:srgbClr val="DCE3E4"/>
                </a:solidFill>
                <a:latin typeface="Arial Black" pitchFamily="34" charset="0"/>
                <a:cs typeface="Calibri" pitchFamily="34" charset="0"/>
              </a:endParaRPr>
            </a:p>
          </p:txBody>
        </p:sp>
      </p:grpSp>
      <p:sp>
        <p:nvSpPr>
          <p:cNvPr id="14" name="Rectangle 4"/>
          <p:cNvSpPr>
            <a:spLocks noChangeArrowheads="1"/>
          </p:cNvSpPr>
          <p:nvPr/>
        </p:nvSpPr>
        <p:spPr bwMode="auto">
          <a:xfrm>
            <a:off x="10828391" y="-119744"/>
            <a:ext cx="887380" cy="1046418"/>
          </a:xfrm>
          <a:prstGeom prst="rect">
            <a:avLst/>
          </a:prstGeom>
          <a:noFill/>
          <a:ln w="9525">
            <a:noFill/>
            <a:miter lim="800000"/>
            <a:headEnd/>
            <a:tailEnd/>
          </a:ln>
        </p:spPr>
        <p:txBody>
          <a:bodyPr wrap="none" lIns="121899" tIns="60949" rIns="121899" bIns="60949">
            <a:spAutoFit/>
          </a:bodyPr>
          <a:lstStyle/>
          <a:p>
            <a:pPr algn="ctr"/>
            <a:r>
              <a:rPr lang="en-US" sz="6000" dirty="0">
                <a:solidFill>
                  <a:schemeClr val="bg1"/>
                </a:solidFill>
                <a:latin typeface="Arial Black" pitchFamily="34" charset="0"/>
              </a:rPr>
              <a:t>Q</a:t>
            </a:r>
          </a:p>
        </p:txBody>
      </p:sp>
    </p:spTree>
    <p:custDataLst>
      <p:tags r:id="rId1"/>
    </p:custData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44332"/>
            <a:ext cx="5269635" cy="18316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sz="half" idx="2"/>
          </p:nvPr>
        </p:nvSpPr>
        <p:spPr>
          <a:xfrm>
            <a:off x="6297559" y="1244332"/>
            <a:ext cx="5383398" cy="18870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p:cNvSpPr/>
          <p:nvPr/>
        </p:nvSpPr>
        <p:spPr bwMode="gray">
          <a:xfrm>
            <a:off x="11994142" y="-23284"/>
            <a:ext cx="194683" cy="6853768"/>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2" name="Rectangle 11"/>
          <p:cNvSpPr/>
          <p:nvPr/>
        </p:nvSpPr>
        <p:spPr bwMode="gray">
          <a:xfrm>
            <a:off x="0" y="-27518"/>
            <a:ext cx="194683" cy="6851651"/>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grpSp>
        <p:nvGrpSpPr>
          <p:cNvPr id="1028" name="Group 16" hidden="1"/>
          <p:cNvGrpSpPr>
            <a:grpSpLocks/>
          </p:cNvGrpSpPr>
          <p:nvPr/>
        </p:nvGrpSpPr>
        <p:grpSpPr bwMode="auto">
          <a:xfrm>
            <a:off x="184103" y="302685"/>
            <a:ext cx="11822736" cy="6004983"/>
            <a:chOff x="138075" y="301084"/>
            <a:chExt cx="8868925" cy="6005136"/>
          </a:xfrm>
        </p:grpSpPr>
        <p:grpSp>
          <p:nvGrpSpPr>
            <p:cNvPr id="1036" name="Group 24" hidden="1"/>
            <p:cNvGrpSpPr>
              <a:grpSpLocks/>
            </p:cNvGrpSpPr>
            <p:nvPr/>
          </p:nvGrpSpPr>
          <p:grpSpPr bwMode="auto">
            <a:xfrm>
              <a:off x="140650" y="301084"/>
              <a:ext cx="8850238" cy="6005136"/>
              <a:chOff x="375" y="336"/>
              <a:chExt cx="4971" cy="3635"/>
            </a:xfrm>
          </p:grpSpPr>
          <p:sp>
            <p:nvSpPr>
              <p:cNvPr id="275470" name="Rectangle 14" hidden="1"/>
              <p:cNvSpPr>
                <a:spLocks noChangeArrowheads="1"/>
              </p:cNvSpPr>
              <p:nvPr/>
            </p:nvSpPr>
            <p:spPr bwMode="auto">
              <a:xfrm>
                <a:off x="375" y="336"/>
                <a:ext cx="4971" cy="360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275465" name="Delete_Instruction_Box" hidden="1"/>
              <p:cNvSpPr>
                <a:spLocks noChangeArrowheads="1"/>
              </p:cNvSpPr>
              <p:nvPr/>
            </p:nvSpPr>
            <p:spPr bwMode="gray">
              <a:xfrm>
                <a:off x="2521" y="3927"/>
                <a:ext cx="2720" cy="44"/>
              </a:xfrm>
              <a:prstGeom prst="rect">
                <a:avLst/>
              </a:prstGeom>
              <a:solidFill>
                <a:srgbClr val="FFFFFF"/>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cs typeface="+mn-cs"/>
                  </a:rPr>
                  <a:t>[ Use "CD Tools &gt; Guides" macro to hide and show otherwise go to the Slide Master and hide the shape]</a:t>
                </a:r>
              </a:p>
            </p:txBody>
          </p:sp>
        </p:grpSp>
        <p:sp>
          <p:nvSpPr>
            <p:cNvPr id="275484" name="Line 28" hidden="1"/>
            <p:cNvSpPr>
              <a:spLocks noChangeShapeType="1"/>
            </p:cNvSpPr>
            <p:nvPr/>
          </p:nvSpPr>
          <p:spPr bwMode="auto">
            <a:xfrm>
              <a:off x="138075" y="1279009"/>
              <a:ext cx="8868925" cy="0"/>
            </a:xfrm>
            <a:prstGeom prst="line">
              <a:avLst/>
            </a:prstGeom>
            <a:noFill/>
            <a:ln w="6350">
              <a:solidFill>
                <a:schemeClr val="folHlink"/>
              </a:solidFill>
              <a:prstDash val="dash"/>
              <a:round/>
              <a:headEnd type="none" w="sm" len="sm"/>
              <a:tailEnd type="none" w="sm" len="sm"/>
            </a:ln>
            <a:effectLst/>
          </p:spPr>
          <p:txBody>
            <a:bodyPr/>
            <a:lstStyle/>
            <a:p>
              <a:pPr algn="ctr">
                <a:spcBef>
                  <a:spcPct val="20000"/>
                </a:spcBef>
                <a:buClr>
                  <a:srgbClr val="FF0000"/>
                </a:buClr>
                <a:buFont typeface="Arial" pitchFamily="34" charset="0"/>
                <a:buNone/>
                <a:defRPr/>
              </a:pPr>
              <a:endParaRPr lang="en-US" dirty="0">
                <a:latin typeface="Arial" pitchFamily="34" charset="0"/>
                <a:cs typeface="+mn-cs"/>
              </a:endParaRPr>
            </a:p>
          </p:txBody>
        </p:sp>
      </p:grpSp>
      <p:sp>
        <p:nvSpPr>
          <p:cNvPr id="15" name="Rectangle 14"/>
          <p:cNvSpPr/>
          <p:nvPr/>
        </p:nvSpPr>
        <p:spPr bwMode="gray">
          <a:xfrm>
            <a:off x="0" y="6400800"/>
            <a:ext cx="12188825" cy="457200"/>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6" name="Rectangle 15"/>
          <p:cNvSpPr/>
          <p:nvPr/>
        </p:nvSpPr>
        <p:spPr bwMode="gray">
          <a:xfrm>
            <a:off x="0" y="-27516"/>
            <a:ext cx="12188825" cy="192617"/>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031" name="Slide_PlaceholderText"/>
          <p:cNvSpPr>
            <a:spLocks noGrp="1" noChangeArrowheads="1"/>
          </p:cNvSpPr>
          <p:nvPr>
            <p:ph type="body" idx="1"/>
          </p:nvPr>
        </p:nvSpPr>
        <p:spPr bwMode="gray">
          <a:xfrm>
            <a:off x="622138" y="1242485"/>
            <a:ext cx="10944549" cy="1831606"/>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32" name="Slide_PlaceholderTitle"/>
          <p:cNvSpPr>
            <a:spLocks noGrp="1" noChangeArrowheads="1"/>
          </p:cNvSpPr>
          <p:nvPr>
            <p:ph type="title"/>
          </p:nvPr>
        </p:nvSpPr>
        <p:spPr bwMode="auto">
          <a:xfrm>
            <a:off x="622138" y="264585"/>
            <a:ext cx="10944549" cy="876300"/>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p>
            <a:pPr lvl="0"/>
            <a:r>
              <a:rPr lang="en-US" smtClean="0"/>
              <a:t>Click to edit Master title style</a:t>
            </a:r>
            <a:endParaRPr lang="en-US" dirty="0" smtClean="0"/>
          </a:p>
        </p:txBody>
      </p:sp>
      <p:sp>
        <p:nvSpPr>
          <p:cNvPr id="17" name="Slide_Page_Number"/>
          <p:cNvSpPr>
            <a:spLocks noChangeArrowheads="1"/>
          </p:cNvSpPr>
          <p:nvPr/>
        </p:nvSpPr>
        <p:spPr bwMode="auto">
          <a:xfrm>
            <a:off x="11094794" y="6553201"/>
            <a:ext cx="1083451" cy="182033"/>
          </a:xfrm>
          <a:prstGeom prst="rect">
            <a:avLst/>
          </a:prstGeom>
          <a:noFill/>
          <a:ln w="9525">
            <a:noFill/>
            <a:miter lim="800000"/>
            <a:headEnd/>
            <a:tailEnd/>
          </a:ln>
          <a:effectLst/>
        </p:spPr>
        <p:txBody>
          <a:bodyPr wrap="none" lIns="121899" tIns="60949" rIns="121899" bIns="60949" anchor="ctr"/>
          <a:lstStyle/>
          <a:p>
            <a:pPr algn="just">
              <a:defRPr/>
            </a:pPr>
            <a:r>
              <a:rPr lang="en-US" sz="1100" smtClean="0">
                <a:solidFill>
                  <a:srgbClr val="9F9F9F"/>
                </a:solidFill>
                <a:latin typeface="Arial" pitchFamily="34" charset="0"/>
                <a:cs typeface="+mn-cs"/>
              </a:rPr>
              <a:t>7 - </a:t>
            </a:r>
            <a:fld id="{4EC5391B-FB99-4580-87D3-433FCD77A9A5}" type="slidenum">
              <a:rPr lang="en-US" sz="1100" smtClean="0">
                <a:solidFill>
                  <a:srgbClr val="9F9F9F"/>
                </a:solidFill>
                <a:latin typeface="Arial" pitchFamily="34" charset="0"/>
                <a:cs typeface="+mn-cs"/>
              </a:rPr>
              <a:t>‹#›</a:t>
            </a:fld>
            <a:endParaRPr lang="en-US" sz="1100" dirty="0">
              <a:solidFill>
                <a:srgbClr val="9F9F9F"/>
              </a:solidFill>
              <a:latin typeface="Arial" pitchFamily="34" charset="0"/>
              <a:cs typeface="+mn-cs"/>
            </a:endParaRPr>
          </a:p>
        </p:txBody>
      </p:sp>
      <p:sp>
        <p:nvSpPr>
          <p:cNvPr id="18"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2016, Oracle and/or its affiliates. All rights reserved.</a:t>
            </a:r>
            <a:endParaRPr lang="en-US" sz="1100" dirty="0">
              <a:solidFill>
                <a:srgbClr val="9F9F9F"/>
              </a:solidFill>
              <a:latin typeface="Arial" pitchFamily="34" charset="0"/>
              <a:cs typeface="+mn-cs"/>
            </a:endParaRPr>
          </a:p>
        </p:txBody>
      </p:sp>
      <p:pic>
        <p:nvPicPr>
          <p:cNvPr id="19" name="Picture 18" descr="Oracle logo in white on red staging background"/>
          <p:cNvPicPr>
            <a:picLocks noChangeAspect="1"/>
          </p:cNvPicPr>
          <p:nvPr/>
        </p:nvPicPr>
        <p:blipFill>
          <a:blip r:embed="rId11" cstate="print">
            <a:extLst>
              <a:ext uri="{28A0092B-C50C-407E-A947-70E740481C1C}">
                <a14:useLocalDpi xmlns:a14="http://schemas.microsoft.com/office/drawing/2010/main" xmlns="" val="0"/>
              </a:ext>
            </a:extLst>
          </a:blip>
          <a:stretch>
            <a:fillRect/>
          </a:stretch>
        </p:blipFill>
        <p:spPr>
          <a:xfrm>
            <a:off x="706952" y="6303237"/>
            <a:ext cx="1516474" cy="554763"/>
          </a:xfrm>
          <a:prstGeom prst="rect">
            <a:avLst/>
          </a:prstGeom>
        </p:spPr>
      </p:pic>
    </p:spTree>
    <p:custDataLst>
      <p:tags r:id="rId10"/>
    </p:custDataLst>
  </p:cSld>
  <p:clrMap bg1="lt1" tx1="dk1" bg2="lt2" tx2="dk2" accent1="accent1" accent2="accent2" accent3="accent3" accent4="accent4" accent5="accent5" accent6="accent6" hlink="hlink" folHlink="folHlink"/>
  <p:sldLayoutIdLst>
    <p:sldLayoutId id="2147484111" r:id="rId1"/>
    <p:sldLayoutId id="2147484105" r:id="rId2"/>
    <p:sldLayoutId id="2147484106" r:id="rId3"/>
    <p:sldLayoutId id="2147484107" r:id="rId4"/>
    <p:sldLayoutId id="2147484112" r:id="rId5"/>
    <p:sldLayoutId id="2147484108" r:id="rId6"/>
    <p:sldLayoutId id="2147484114" r:id="rId7"/>
    <p:sldLayoutId id="2147484113" r:id="rId8"/>
  </p:sldLayoutIdLst>
  <p:timing>
    <p:tnLst>
      <p:par>
        <p:cTn id="1" dur="indefinite" restart="never" nodeType="tmRoot"/>
      </p:par>
    </p:tnLst>
  </p:timing>
  <p:txStyles>
    <p:titleStyle>
      <a:lvl1pPr algn="l" defTabSz="304747" rtl="0" eaLnBrk="1" fontAlgn="base" hangingPunct="1">
        <a:spcBef>
          <a:spcPct val="20000"/>
        </a:spcBef>
        <a:spcAft>
          <a:spcPct val="0"/>
        </a:spcAft>
        <a:buClr>
          <a:srgbClr val="000000"/>
        </a:buClr>
        <a:buFont typeface="Arial" charset="0"/>
        <a:defRPr sz="2800">
          <a:solidFill>
            <a:srgbClr val="5F5F5F"/>
          </a:solidFill>
          <a:latin typeface="+mj-lt"/>
          <a:ea typeface="+mj-ea"/>
          <a:cs typeface="+mj-cs"/>
        </a:defRPr>
      </a:lvl1pPr>
      <a:lvl2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2pPr>
      <a:lvl3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3pPr>
      <a:lvl4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4pPr>
      <a:lvl5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5pPr>
      <a:lvl6pPr marL="60949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6pPr>
      <a:lvl7pPr marL="1218987"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7pPr>
      <a:lvl8pPr marL="1828480"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8pPr>
      <a:lvl9pPr marL="243797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9pPr>
    </p:titleStyle>
    <p:bodyStyle>
      <a:lvl1pPr marL="0" indent="10582" algn="l" defTabSz="304747" rtl="0" eaLnBrk="1" fontAlgn="base" hangingPunct="1">
        <a:spcBef>
          <a:spcPts val="900"/>
        </a:spcBef>
        <a:spcAft>
          <a:spcPct val="0"/>
        </a:spcAft>
        <a:buClr>
          <a:srgbClr val="000000"/>
        </a:buClr>
        <a:buFont typeface="Arial" charset="0"/>
        <a:defRPr sz="2100">
          <a:solidFill>
            <a:srgbClr val="5F5F5F"/>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5F5F5F"/>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5F5F5F"/>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5F5F5F"/>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5F5F5F"/>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gi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6.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15.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8.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9.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25.gif"/><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3.xml"/><Relationship Id="rId5" Type="http://schemas.openxmlformats.org/officeDocument/2006/relationships/image" Target="../media/image22.jpe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4.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7.xml"/><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8.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30.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31.xml"/><Relationship Id="rId5" Type="http://schemas.openxmlformats.org/officeDocument/2006/relationships/image" Target="../media/image22.jpe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33.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4.xml"/><Relationship Id="rId6" Type="http://schemas.openxmlformats.org/officeDocument/2006/relationships/image" Target="../media/image43.png"/><Relationship Id="rId5" Type="http://schemas.openxmlformats.org/officeDocument/2006/relationships/image" Target="../media/image42.gif"/><Relationship Id="rId4" Type="http://schemas.openxmlformats.org/officeDocument/2006/relationships/image" Target="../media/image13.gi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35.xml"/><Relationship Id="rId5" Type="http://schemas.openxmlformats.org/officeDocument/2006/relationships/image" Target="../media/image45.png"/><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36.xml"/><Relationship Id="rId5" Type="http://schemas.openxmlformats.org/officeDocument/2006/relationships/image" Target="../media/image47.png"/><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37.xml"/><Relationship Id="rId5" Type="http://schemas.openxmlformats.org/officeDocument/2006/relationships/image" Target="../media/image49.png"/><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52.png"/><Relationship Id="rId2" Type="http://schemas.openxmlformats.org/officeDocument/2006/relationships/slideLayout" Target="../slideLayouts/slideLayout2.xml"/><Relationship Id="rId1" Type="http://schemas.openxmlformats.org/officeDocument/2006/relationships/tags" Target="../tags/tag39.xml"/><Relationship Id="rId6" Type="http://schemas.openxmlformats.org/officeDocument/2006/relationships/image" Target="../media/image51.png"/><Relationship Id="rId5" Type="http://schemas.openxmlformats.org/officeDocument/2006/relationships/image" Target="../media/image42.gif"/><Relationship Id="rId4" Type="http://schemas.openxmlformats.org/officeDocument/2006/relationships/image" Target="../media/image50.gif"/></Relationships>
</file>

<file path=ppt/slides/_rels/slide35.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notesSlide" Target="../notesSlides/notesSlide35.xml"/><Relationship Id="rId7" Type="http://schemas.openxmlformats.org/officeDocument/2006/relationships/image" Target="../media/image56.png"/><Relationship Id="rId2" Type="http://schemas.openxmlformats.org/officeDocument/2006/relationships/slideLayout" Target="../slideLayouts/slideLayout6.xml"/><Relationship Id="rId1" Type="http://schemas.openxmlformats.org/officeDocument/2006/relationships/tags" Target="../tags/tag40.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 Id="rId9" Type="http://schemas.openxmlformats.org/officeDocument/2006/relationships/image" Target="../media/image58.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41.xml"/><Relationship Id="rId5" Type="http://schemas.openxmlformats.org/officeDocument/2006/relationships/image" Target="../media/image60.png"/><Relationship Id="rId4" Type="http://schemas.openxmlformats.org/officeDocument/2006/relationships/image" Target="../media/image59.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42.xml"/><Relationship Id="rId4" Type="http://schemas.openxmlformats.org/officeDocument/2006/relationships/image" Target="../media/image6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43.xml"/><Relationship Id="rId4" Type="http://schemas.openxmlformats.org/officeDocument/2006/relationships/image" Target="../media/image62.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4.xml"/><Relationship Id="rId4" Type="http://schemas.openxmlformats.org/officeDocument/2006/relationships/image" Target="../media/image6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3.gif"/><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ctrTitle"/>
          </p:nvPr>
        </p:nvSpPr>
        <p:spPr/>
        <p:txBody>
          <a:bodyPr/>
          <a:lstStyle/>
          <a:p>
            <a:r>
              <a:rPr lang="en-US" altLang="en-US" smtClean="0"/>
              <a:t>Displaying Data from Multiple Tables Using Joins</a:t>
            </a:r>
            <a:endParaRPr lang="en-US" altLang="en-US" dirty="0" smtClean="0"/>
          </a:p>
        </p:txBody>
      </p:sp>
      <p:sp>
        <p:nvSpPr>
          <p:cNvPr id="4" name="Subtitle 3"/>
          <p:cNvSpPr>
            <a:spLocks noGrp="1"/>
          </p:cNvSpPr>
          <p:nvPr>
            <p:ph type="subTitle" idx="1"/>
          </p:nvPr>
        </p:nvSpPr>
        <p:spPr/>
        <p:txBody>
          <a:bodyPr/>
          <a:lstStyle/>
          <a:p>
            <a:endParaRPr lang="en-US"/>
          </a:p>
        </p:txBody>
      </p:sp>
    </p:spTree>
    <p:custDataLst>
      <p:tags r:id="rId1"/>
    </p:custData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p:txBody>
          <a:bodyPr/>
          <a:lstStyle/>
          <a:p>
            <a:pPr eaLnBrk="1" hangingPunct="1"/>
            <a:r>
              <a:rPr lang="en-US" altLang="en-US" dirty="0" smtClean="0"/>
              <a:t>Creating Natural Joins</a:t>
            </a:r>
          </a:p>
        </p:txBody>
      </p:sp>
      <p:sp>
        <p:nvSpPr>
          <p:cNvPr id="20483" name="Rectangle 5"/>
          <p:cNvSpPr>
            <a:spLocks noGrp="1" noChangeArrowheads="1"/>
          </p:cNvSpPr>
          <p:nvPr>
            <p:ph idx="1"/>
          </p:nvPr>
        </p:nvSpPr>
        <p:spPr>
          <a:xfrm>
            <a:off x="622138" y="1242485"/>
            <a:ext cx="10944549" cy="1557685"/>
          </a:xfrm>
        </p:spPr>
        <p:txBody>
          <a:bodyPr/>
          <a:lstStyle/>
          <a:p>
            <a:pPr lvl="1" eaLnBrk="1" hangingPunct="1"/>
            <a:r>
              <a:rPr lang="en-US" altLang="en-US" dirty="0" smtClean="0"/>
              <a:t>The </a:t>
            </a:r>
            <a:r>
              <a:rPr lang="en-US" altLang="en-US" dirty="0" smtClean="0">
                <a:latin typeface="Courier New" pitchFamily="49" charset="0"/>
              </a:rPr>
              <a:t>NATURAL</a:t>
            </a:r>
            <a:r>
              <a:rPr lang="en-US" altLang="en-US" dirty="0" smtClean="0"/>
              <a:t> </a:t>
            </a:r>
            <a:r>
              <a:rPr lang="en-US" altLang="en-US" dirty="0" smtClean="0">
                <a:latin typeface="Courier New" pitchFamily="49" charset="0"/>
              </a:rPr>
              <a:t>JOIN</a:t>
            </a:r>
            <a:r>
              <a:rPr lang="en-US" altLang="en-US" dirty="0" smtClean="0"/>
              <a:t> clause is based on all the columns that have the same name in two tables.</a:t>
            </a:r>
          </a:p>
          <a:p>
            <a:pPr lvl="1" eaLnBrk="1" hangingPunct="1"/>
            <a:r>
              <a:rPr lang="en-US" altLang="en-US" dirty="0" smtClean="0"/>
              <a:t>It selects rows from the two tables that have equal values in all matched columns.</a:t>
            </a:r>
          </a:p>
          <a:p>
            <a:pPr lvl="1" eaLnBrk="1" hangingPunct="1"/>
            <a:r>
              <a:rPr lang="en-US" altLang="en-US" dirty="0" smtClean="0"/>
              <a:t>If the columns having the same names have different data types, an error is returned.</a:t>
            </a:r>
          </a:p>
        </p:txBody>
      </p:sp>
      <p:sp>
        <p:nvSpPr>
          <p:cNvPr id="5" name="Content Placeholder 2"/>
          <p:cNvSpPr txBox="1">
            <a:spLocks/>
          </p:cNvSpPr>
          <p:nvPr/>
        </p:nvSpPr>
        <p:spPr bwMode="gray">
          <a:xfrm>
            <a:off x="2062162" y="3230046"/>
            <a:ext cx="8064500" cy="39790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SELECT * FROM table1 </a:t>
            </a:r>
            <a:r>
              <a:rPr lang="en-US" altLang="en-US" b="1" dirty="0">
                <a:solidFill>
                  <a:srgbClr val="FF0000"/>
                </a:solidFill>
                <a:latin typeface="Courier New" panose="02070309020205020404" pitchFamily="49" charset="0"/>
                <a:cs typeface="Courier New" panose="02070309020205020404" pitchFamily="49" charset="0"/>
              </a:rPr>
              <a:t>NATURAL JOIN </a:t>
            </a:r>
            <a:r>
              <a:rPr lang="en-US" altLang="en-US" b="1" dirty="0">
                <a:solidFill>
                  <a:schemeClr val="tx1">
                    <a:lumMod val="75000"/>
                  </a:schemeClr>
                </a:solidFill>
                <a:latin typeface="Courier New" panose="02070309020205020404" pitchFamily="49" charset="0"/>
                <a:cs typeface="Courier New" panose="02070309020205020404" pitchFamily="49" charset="0"/>
              </a:rPr>
              <a:t>table2;</a:t>
            </a:r>
          </a:p>
        </p:txBody>
      </p:sp>
      <p:sp>
        <p:nvSpPr>
          <p:cNvPr id="6" name="Rectangle 5"/>
          <p:cNvSpPr/>
          <p:nvPr/>
        </p:nvSpPr>
        <p:spPr bwMode="auto">
          <a:xfrm>
            <a:off x="8476455" y="4193979"/>
            <a:ext cx="2168700" cy="1562100"/>
          </a:xfrm>
          <a:prstGeom prst="rect">
            <a:avLst/>
          </a:prstGeom>
          <a:gradFill flip="none" rotWithShape="1">
            <a:gsLst>
              <a:gs pos="16000">
                <a:schemeClr val="bg1">
                  <a:lumMod val="95000"/>
                </a:schemeClr>
              </a:gs>
              <a:gs pos="47800">
                <a:schemeClr val="bg1"/>
              </a:gs>
              <a:gs pos="79000">
                <a:schemeClr val="bg1">
                  <a:lumMod val="95000"/>
                  <a:shade val="100000"/>
                  <a:satMod val="115000"/>
                </a:schemeClr>
              </a:gs>
            </a:gsLst>
            <a:lin ang="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 name="Oval 6"/>
          <p:cNvSpPr>
            <a:spLocks noChangeAspect="1"/>
          </p:cNvSpPr>
          <p:nvPr/>
        </p:nvSpPr>
        <p:spPr bwMode="auto">
          <a:xfrm>
            <a:off x="9863313" y="4193979"/>
            <a:ext cx="1563687" cy="1562100"/>
          </a:xfrm>
          <a:prstGeom prst="ellipse">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63500" sx="102000" sy="102000" algn="ctr" rotWithShape="0">
              <a:prstClr val="black">
                <a:alpha val="40000"/>
              </a:prstClr>
            </a:outerShdw>
          </a:effectLst>
        </p:spPr>
        <p:txBody>
          <a:bodyPr/>
          <a:lstStyle/>
          <a:p>
            <a:pPr algn="ctr" defTabSz="228600">
              <a:spcBef>
                <a:spcPct val="20000"/>
              </a:spcBef>
              <a:buClr>
                <a:srgbClr val="FF0000"/>
              </a:buClr>
              <a:buFont typeface="Arial" pitchFamily="34" charset="0"/>
              <a:buNone/>
            </a:pPr>
            <a:endParaRPr lang="en-US" dirty="0"/>
          </a:p>
        </p:txBody>
      </p:sp>
      <p:sp>
        <p:nvSpPr>
          <p:cNvPr id="9" name="Oval 8"/>
          <p:cNvSpPr>
            <a:spLocks noChangeAspect="1"/>
          </p:cNvSpPr>
          <p:nvPr/>
        </p:nvSpPr>
        <p:spPr bwMode="auto">
          <a:xfrm>
            <a:off x="7694612" y="4193979"/>
            <a:ext cx="1563687" cy="1562100"/>
          </a:xfrm>
          <a:prstGeom prst="ellipse">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63500" sx="102000" sy="102000" algn="ctr" rotWithShape="0">
              <a:prstClr val="black">
                <a:alpha val="40000"/>
              </a:prstClr>
            </a:outerShdw>
          </a:effectLst>
        </p:spPr>
        <p:txBody>
          <a:bodyPr/>
          <a:lstStyle/>
          <a:p>
            <a:pPr algn="ctr" defTabSz="228600">
              <a:spcBef>
                <a:spcPct val="20000"/>
              </a:spcBef>
              <a:buClr>
                <a:srgbClr val="FF0000"/>
              </a:buClr>
              <a:buFont typeface="Arial" pitchFamily="34" charset="0"/>
              <a:buNone/>
            </a:pPr>
            <a:endParaRPr lang="en-US" dirty="0"/>
          </a:p>
        </p:txBody>
      </p:sp>
      <p:pic>
        <p:nvPicPr>
          <p:cNvPr id="11" name="Picture 10" descr="cnt205607.gif"/>
          <p:cNvPicPr>
            <a:picLocks noChangeAspect="1"/>
          </p:cNvPicPr>
          <p:nvPr/>
        </p:nvPicPr>
        <p:blipFill>
          <a:blip r:embed="rId4" cstate="print">
            <a:duotone>
              <a:schemeClr val="accent1">
                <a:shade val="45000"/>
                <a:satMod val="135000"/>
              </a:schemeClr>
              <a:prstClr val="white"/>
            </a:duotone>
          </a:blip>
          <a:stretch>
            <a:fillRect/>
          </a:stretch>
        </p:blipFill>
        <p:spPr>
          <a:xfrm>
            <a:off x="9357631" y="4740824"/>
            <a:ext cx="436714" cy="468411"/>
          </a:xfrm>
          <a:prstGeom prst="rect">
            <a:avLst/>
          </a:prstGeom>
        </p:spPr>
      </p:pic>
      <p:pic>
        <p:nvPicPr>
          <p:cNvPr id="2" name="Picture 1"/>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0198174" y="4368380"/>
            <a:ext cx="893961" cy="1301464"/>
          </a:xfrm>
          <a:prstGeom prst="rect">
            <a:avLst/>
          </a:prstGeom>
        </p:spPr>
      </p:pic>
      <p:pic>
        <p:nvPicPr>
          <p:cNvPr id="3" name="Picture 2"/>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8029475" y="4324296"/>
            <a:ext cx="893961" cy="1301465"/>
          </a:xfrm>
          <a:prstGeom prst="rect">
            <a:avLst/>
          </a:prstGeom>
        </p:spPr>
      </p:pic>
    </p:spTree>
    <p:custDataLst>
      <p:tags r:id="rId1"/>
    </p:custData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pPr eaLnBrk="1" hangingPunct="1"/>
            <a:r>
              <a:rPr lang="en-US" altLang="en-US" dirty="0" smtClean="0"/>
              <a:t>Retrieving Records with Natural Joins</a:t>
            </a:r>
          </a:p>
        </p:txBody>
      </p:sp>
      <p:grpSp>
        <p:nvGrpSpPr>
          <p:cNvPr id="22531" name="Group 1"/>
          <p:cNvGrpSpPr>
            <a:grpSpLocks/>
          </p:cNvGrpSpPr>
          <p:nvPr/>
        </p:nvGrpSpPr>
        <p:grpSpPr bwMode="auto">
          <a:xfrm>
            <a:off x="2062162" y="1414463"/>
            <a:ext cx="8064500" cy="696611"/>
            <a:chOff x="539750" y="1981200"/>
            <a:chExt cx="8064500" cy="696337"/>
          </a:xfrm>
        </p:grpSpPr>
        <p:sp>
          <p:nvSpPr>
            <p:cNvPr id="7" name="Content Placeholder 2"/>
            <p:cNvSpPr txBox="1">
              <a:spLocks/>
            </p:cNvSpPr>
            <p:nvPr/>
          </p:nvSpPr>
          <p:spPr bwMode="gray">
            <a:xfrm>
              <a:off x="539750" y="1981200"/>
              <a:ext cx="8064500"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SELECT employee_id, first_name, job_id, job_title</a:t>
              </a:r>
            </a:p>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from employees NATURAL JOIN jobs;</a:t>
              </a:r>
            </a:p>
          </p:txBody>
        </p:sp>
        <p:sp>
          <p:nvSpPr>
            <p:cNvPr id="22535" name="Rectangle 7"/>
            <p:cNvSpPr>
              <a:spLocks noChangeArrowheads="1"/>
            </p:cNvSpPr>
            <p:nvPr/>
          </p:nvSpPr>
          <p:spPr bwMode="gray">
            <a:xfrm>
              <a:off x="2644419" y="2395373"/>
              <a:ext cx="1752600" cy="271627"/>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grpSp>
      <p:pic>
        <p:nvPicPr>
          <p:cNvPr id="1026" name="Picture 2"/>
          <p:cNvPicPr>
            <a:picLocks noChangeAspect="1" noChangeArrowheads="1"/>
          </p:cNvPicPr>
          <p:nvPr/>
        </p:nvPicPr>
        <p:blipFill>
          <a:blip r:embed="rId4" cstate="print"/>
          <a:srcRect/>
          <a:stretch>
            <a:fillRect/>
          </a:stretch>
        </p:blipFill>
        <p:spPr bwMode="auto">
          <a:xfrm>
            <a:off x="2055812" y="2286000"/>
            <a:ext cx="4419600" cy="3871359"/>
          </a:xfrm>
          <a:prstGeom prst="rect">
            <a:avLst/>
          </a:prstGeom>
          <a:noFill/>
          <a:ln w="9525">
            <a:noFill/>
            <a:miter lim="800000"/>
            <a:headEnd/>
            <a:tailEnd/>
          </a:ln>
        </p:spPr>
      </p:pic>
      <p:sp>
        <p:nvSpPr>
          <p:cNvPr id="9" name="Rectangle 8"/>
          <p:cNvSpPr/>
          <p:nvPr/>
        </p:nvSpPr>
        <p:spPr bwMode="auto">
          <a:xfrm>
            <a:off x="3884612" y="2286000"/>
            <a:ext cx="685800" cy="3810000"/>
          </a:xfrm>
          <a:prstGeom prst="rect">
            <a:avLst/>
          </a:prstGeom>
          <a:noFill/>
          <a:ln w="28575" cap="flat" cmpd="sng" algn="ctr">
            <a:solidFill>
              <a:schemeClr val="accent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pPr eaLnBrk="1" hangingPunct="1"/>
            <a:r>
              <a:rPr lang="en-US" altLang="en-US" dirty="0" smtClean="0"/>
              <a:t>Creating Joins with the </a:t>
            </a:r>
            <a:r>
              <a:rPr lang="en-US" altLang="en-US" dirty="0" smtClean="0">
                <a:latin typeface="Courier New" pitchFamily="49" charset="0"/>
              </a:rPr>
              <a:t>USING</a:t>
            </a:r>
            <a:r>
              <a:rPr lang="en-US" altLang="en-US" dirty="0" smtClean="0"/>
              <a:t> Clause</a:t>
            </a:r>
          </a:p>
        </p:txBody>
      </p:sp>
      <p:sp>
        <p:nvSpPr>
          <p:cNvPr id="24579" name="Rectangle 5"/>
          <p:cNvSpPr>
            <a:spLocks noGrp="1" noChangeArrowheads="1"/>
          </p:cNvSpPr>
          <p:nvPr>
            <p:ph idx="1"/>
          </p:nvPr>
        </p:nvSpPr>
        <p:spPr>
          <a:xfrm>
            <a:off x="622138" y="1242485"/>
            <a:ext cx="10944549" cy="1996266"/>
          </a:xfrm>
        </p:spPr>
        <p:txBody>
          <a:bodyPr/>
          <a:lstStyle/>
          <a:p>
            <a:r>
              <a:rPr lang="en-US" altLang="en-US" dirty="0" smtClean="0"/>
              <a:t>When should you use the </a:t>
            </a:r>
            <a:r>
              <a:rPr lang="en-US" altLang="en-US" dirty="0" smtClean="0">
                <a:latin typeface="Courier New" pitchFamily="49" charset="0"/>
                <a:cs typeface="Courier New" pitchFamily="49" charset="0"/>
              </a:rPr>
              <a:t>USING</a:t>
            </a:r>
            <a:r>
              <a:rPr lang="en-US" altLang="en-US" dirty="0" smtClean="0"/>
              <a:t> clause?</a:t>
            </a:r>
          </a:p>
          <a:p>
            <a:pPr lvl="1" eaLnBrk="1" hangingPunct="1"/>
            <a:r>
              <a:rPr lang="en-US" altLang="en-US" dirty="0" smtClean="0"/>
              <a:t>If several columns have the same names but the data types do not match, use the </a:t>
            </a:r>
            <a:r>
              <a:rPr lang="en-US" altLang="en-US" dirty="0" smtClean="0">
                <a:latin typeface="Courier New" pitchFamily="49" charset="0"/>
              </a:rPr>
              <a:t>USING</a:t>
            </a:r>
            <a:r>
              <a:rPr lang="en-US" altLang="en-US" dirty="0" smtClean="0"/>
              <a:t> clause to specify the columns for the equijoin.</a:t>
            </a:r>
          </a:p>
          <a:p>
            <a:pPr lvl="1" eaLnBrk="1" hangingPunct="1"/>
            <a:r>
              <a:rPr lang="en-US" altLang="en-US" dirty="0" smtClean="0"/>
              <a:t>Use the </a:t>
            </a:r>
            <a:r>
              <a:rPr lang="en-US" altLang="en-US" dirty="0" smtClean="0">
                <a:latin typeface="Courier New" pitchFamily="49" charset="0"/>
              </a:rPr>
              <a:t>USING</a:t>
            </a:r>
            <a:r>
              <a:rPr lang="en-US" altLang="en-US" dirty="0" smtClean="0"/>
              <a:t> clause to match only one column when more than one column matches.</a:t>
            </a:r>
          </a:p>
          <a:p>
            <a:pPr lvl="1" eaLnBrk="1" hangingPunct="1"/>
            <a:endParaRPr lang="en-US" altLang="en-US" dirty="0" smtClean="0"/>
          </a:p>
        </p:txBody>
      </p:sp>
      <p:sp>
        <p:nvSpPr>
          <p:cNvPr id="4" name="Rectangle 3"/>
          <p:cNvSpPr/>
          <p:nvPr/>
        </p:nvSpPr>
        <p:spPr bwMode="auto">
          <a:xfrm rot="10800000" flipV="1">
            <a:off x="7008812" y="4001269"/>
            <a:ext cx="4999182" cy="224713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9" name="Rectangle 8"/>
          <p:cNvSpPr/>
          <p:nvPr/>
        </p:nvSpPr>
        <p:spPr bwMode="auto">
          <a:xfrm>
            <a:off x="6780213" y="4402026"/>
            <a:ext cx="2814440" cy="1445619"/>
          </a:xfrm>
          <a:prstGeom prst="rect">
            <a:avLst/>
          </a:prstGeom>
          <a:gradFill flip="none" rotWithShape="1">
            <a:gsLst>
              <a:gs pos="50000">
                <a:schemeClr val="bg1"/>
              </a:gs>
              <a:gs pos="100000">
                <a:schemeClr val="accent6">
                  <a:lumMod val="20000"/>
                  <a:lumOff val="80000"/>
                </a:schemeClr>
              </a:gs>
            </a:gsLst>
            <a:lin ang="0" scaled="1"/>
            <a:tileRect/>
          </a:gradFill>
          <a:ln w="5715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5" name="Round Diagonal Corner Rectangle 4"/>
          <p:cNvSpPr/>
          <p:nvPr/>
        </p:nvSpPr>
        <p:spPr bwMode="auto">
          <a:xfrm>
            <a:off x="9599612" y="4251405"/>
            <a:ext cx="1528156" cy="1746861"/>
          </a:xfrm>
          <a:prstGeom prst="round2DiagRect">
            <a:avLst/>
          </a:prstGeom>
          <a:gradFill flip="none" rotWithShape="1">
            <a:gsLst>
              <a:gs pos="50000">
                <a:schemeClr val="bg1"/>
              </a:gs>
              <a:gs pos="100000">
                <a:schemeClr val="accent6">
                  <a:lumMod val="20000"/>
                  <a:lumOff val="80000"/>
                </a:schemeClr>
              </a:gs>
            </a:gsLst>
            <a:lin ang="5400000" scaled="1"/>
            <a:tileRect/>
          </a:gradFill>
          <a:ln w="571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153808" y="4751795"/>
            <a:ext cx="1131156" cy="746081"/>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9838084" y="4337439"/>
            <a:ext cx="1081707" cy="1574793"/>
          </a:xfrm>
          <a:prstGeom prst="rect">
            <a:avLst/>
          </a:prstGeom>
        </p:spPr>
      </p:pic>
    </p:spTree>
    <p:custDataLst>
      <p:tags r:id="rId1"/>
    </p:custData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p:cNvSpPr/>
          <p:nvPr/>
        </p:nvSpPr>
        <p:spPr bwMode="auto">
          <a:xfrm>
            <a:off x="7223183" y="5068050"/>
            <a:ext cx="1602514" cy="349337"/>
          </a:xfrm>
          <a:prstGeom prst="roundRect">
            <a:avLst/>
          </a:prstGeom>
          <a:solidFill>
            <a:srgbClr val="FFEBEB"/>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6626" name="Rectangle 2"/>
          <p:cNvSpPr>
            <a:spLocks noGrp="1" noChangeArrowheads="1"/>
          </p:cNvSpPr>
          <p:nvPr>
            <p:ph type="title"/>
          </p:nvPr>
        </p:nvSpPr>
        <p:spPr/>
        <p:txBody>
          <a:bodyPr/>
          <a:lstStyle/>
          <a:p>
            <a:pPr eaLnBrk="1" hangingPunct="1"/>
            <a:r>
              <a:rPr lang="en-US" altLang="en-US" dirty="0" smtClean="0"/>
              <a:t>Joining Column Names</a:t>
            </a:r>
          </a:p>
        </p:txBody>
      </p:sp>
      <p:pic>
        <p:nvPicPr>
          <p:cNvPr id="26628" name="Picture 36" descr="C:\salome_official\projects\11gR2\screenshots\les6_12s_a.gif"/>
          <p:cNvPicPr>
            <a:picLocks noChangeAspect="1" noChangeArrowheads="1"/>
          </p:cNvPicPr>
          <p:nvPr/>
        </p:nvPicPr>
        <p:blipFill>
          <a:blip r:embed="rId4" cstate="print"/>
          <a:srcRect/>
          <a:stretch>
            <a:fillRect/>
          </a:stretch>
        </p:blipFill>
        <p:spPr bwMode="auto">
          <a:xfrm>
            <a:off x="2733733" y="1844017"/>
            <a:ext cx="2972450" cy="2514600"/>
          </a:xfrm>
          <a:prstGeom prst="rect">
            <a:avLst/>
          </a:prstGeom>
          <a:noFill/>
          <a:ln w="12700">
            <a:solidFill>
              <a:schemeClr val="tx1"/>
            </a:solidFill>
            <a:miter lim="800000"/>
            <a:headEnd/>
            <a:tailEnd/>
          </a:ln>
        </p:spPr>
      </p:pic>
      <p:pic>
        <p:nvPicPr>
          <p:cNvPr id="26629" name="Picture 37" descr="C:\salome_official\projects\11gR2\screenshots\les6_12s_b.gif"/>
          <p:cNvPicPr>
            <a:picLocks noChangeAspect="1" noChangeArrowheads="1"/>
          </p:cNvPicPr>
          <p:nvPr/>
        </p:nvPicPr>
        <p:blipFill>
          <a:blip r:embed="rId5" cstate="print"/>
          <a:srcRect/>
          <a:stretch>
            <a:fillRect/>
          </a:stretch>
        </p:blipFill>
        <p:spPr bwMode="auto">
          <a:xfrm>
            <a:off x="6327032" y="1834492"/>
            <a:ext cx="3394818" cy="2057400"/>
          </a:xfrm>
          <a:prstGeom prst="rect">
            <a:avLst/>
          </a:prstGeom>
          <a:noFill/>
          <a:ln w="12700">
            <a:solidFill>
              <a:schemeClr val="tx1"/>
            </a:solidFill>
            <a:miter lim="800000"/>
            <a:headEnd/>
            <a:tailEnd/>
          </a:ln>
        </p:spPr>
      </p:pic>
      <p:sp>
        <p:nvSpPr>
          <p:cNvPr id="26630" name="Rectangle 3"/>
          <p:cNvSpPr>
            <a:spLocks noChangeArrowheads="1"/>
          </p:cNvSpPr>
          <p:nvPr/>
        </p:nvSpPr>
        <p:spPr bwMode="auto">
          <a:xfrm>
            <a:off x="2466975" y="1359829"/>
            <a:ext cx="1641475" cy="400752"/>
          </a:xfrm>
          <a:prstGeom prst="rect">
            <a:avLst/>
          </a:prstGeom>
          <a:noFill/>
          <a:ln w="9525">
            <a:noFill/>
            <a:miter lim="800000"/>
            <a:headEnd/>
            <a:tailEnd/>
          </a:ln>
        </p:spPr>
        <p:txBody>
          <a:bodyPr wrap="none" lIns="92075" tIns="46038" rIns="92075" bIns="46038">
            <a:spAutoFit/>
          </a:bodyPr>
          <a:lstStyle/>
          <a:p>
            <a:r>
              <a:rPr lang="en-US" altLang="en-US" sz="2000" dirty="0">
                <a:latin typeface="Courier New" pitchFamily="49" charset="0"/>
              </a:rPr>
              <a:t>EMPLOYEES</a:t>
            </a:r>
            <a:r>
              <a:rPr lang="en-US" altLang="en-US" sz="2000" dirty="0"/>
              <a:t> </a:t>
            </a:r>
          </a:p>
        </p:txBody>
      </p:sp>
      <p:sp>
        <p:nvSpPr>
          <p:cNvPr id="26631" name="Rectangle 4"/>
          <p:cNvSpPr>
            <a:spLocks noChangeArrowheads="1"/>
          </p:cNvSpPr>
          <p:nvPr/>
        </p:nvSpPr>
        <p:spPr bwMode="auto">
          <a:xfrm>
            <a:off x="6049159" y="1359829"/>
            <a:ext cx="2032608" cy="400752"/>
          </a:xfrm>
          <a:prstGeom prst="rect">
            <a:avLst/>
          </a:prstGeom>
          <a:noFill/>
          <a:ln w="9525">
            <a:noFill/>
            <a:miter lim="800000"/>
            <a:headEnd/>
            <a:tailEnd/>
          </a:ln>
        </p:spPr>
        <p:txBody>
          <a:bodyPr wrap="none" lIns="92075" tIns="46038" rIns="92075" bIns="46038">
            <a:spAutoFit/>
          </a:bodyPr>
          <a:lstStyle/>
          <a:p>
            <a:r>
              <a:rPr lang="en-US" altLang="en-US" sz="2000" dirty="0">
                <a:latin typeface="Courier New" pitchFamily="49" charset="0"/>
              </a:rPr>
              <a:t>DEPARTMENTS </a:t>
            </a:r>
          </a:p>
        </p:txBody>
      </p:sp>
      <p:sp>
        <p:nvSpPr>
          <p:cNvPr id="30" name="Rounded Rectangle 29"/>
          <p:cNvSpPr/>
          <p:nvPr/>
        </p:nvSpPr>
        <p:spPr bwMode="auto">
          <a:xfrm>
            <a:off x="4242001" y="5102845"/>
            <a:ext cx="1602514" cy="349337"/>
          </a:xfrm>
          <a:prstGeom prst="roundRect">
            <a:avLst/>
          </a:prstGeom>
          <a:solidFill>
            <a:srgbClr val="FFEBEB"/>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6632" name="Rectangle 5"/>
          <p:cNvSpPr>
            <a:spLocks noChangeArrowheads="1"/>
          </p:cNvSpPr>
          <p:nvPr/>
        </p:nvSpPr>
        <p:spPr bwMode="auto">
          <a:xfrm>
            <a:off x="4280229" y="5061749"/>
            <a:ext cx="1526059" cy="431529"/>
          </a:xfrm>
          <a:prstGeom prst="rect">
            <a:avLst/>
          </a:prstGeom>
          <a:noFill/>
          <a:ln w="9525">
            <a:noFill/>
            <a:miter lim="800000"/>
            <a:headEnd/>
            <a:tailEnd/>
          </a:ln>
        </p:spPr>
        <p:txBody>
          <a:bodyPr wrap="none" lIns="92075" tIns="46038" rIns="92075" bIns="46038">
            <a:spAutoFit/>
          </a:bodyPr>
          <a:lstStyle/>
          <a:p>
            <a:pPr>
              <a:lnSpc>
                <a:spcPct val="110000"/>
              </a:lnSpc>
            </a:pPr>
            <a:r>
              <a:rPr lang="en-US" altLang="en-US" sz="2000" dirty="0">
                <a:latin typeface="+mn-lt"/>
              </a:rPr>
              <a:t>Foreign key</a:t>
            </a:r>
          </a:p>
        </p:txBody>
      </p:sp>
      <p:sp>
        <p:nvSpPr>
          <p:cNvPr id="26633" name="Rectangle 6"/>
          <p:cNvSpPr>
            <a:spLocks noChangeArrowheads="1"/>
          </p:cNvSpPr>
          <p:nvPr/>
        </p:nvSpPr>
        <p:spPr bwMode="auto">
          <a:xfrm>
            <a:off x="7254999" y="5026954"/>
            <a:ext cx="1538883" cy="431529"/>
          </a:xfrm>
          <a:prstGeom prst="rect">
            <a:avLst/>
          </a:prstGeom>
          <a:noFill/>
          <a:ln w="9525">
            <a:noFill/>
            <a:miter lim="800000"/>
            <a:headEnd/>
            <a:tailEnd/>
          </a:ln>
        </p:spPr>
        <p:txBody>
          <a:bodyPr wrap="none" lIns="92075" tIns="46038" rIns="92075" bIns="46038">
            <a:spAutoFit/>
          </a:bodyPr>
          <a:lstStyle/>
          <a:p>
            <a:pPr>
              <a:lnSpc>
                <a:spcPct val="110000"/>
              </a:lnSpc>
            </a:pPr>
            <a:r>
              <a:rPr lang="en-US" altLang="en-US" sz="2000" dirty="0">
                <a:latin typeface="+mn-lt"/>
              </a:rPr>
              <a:t>Primary key</a:t>
            </a:r>
          </a:p>
        </p:txBody>
      </p:sp>
      <p:sp>
        <p:nvSpPr>
          <p:cNvPr id="26634" name="Rectangle 9"/>
          <p:cNvSpPr>
            <a:spLocks noChangeArrowheads="1"/>
          </p:cNvSpPr>
          <p:nvPr/>
        </p:nvSpPr>
        <p:spPr bwMode="gray">
          <a:xfrm>
            <a:off x="4375568" y="1828142"/>
            <a:ext cx="1335380" cy="2517775"/>
          </a:xfrm>
          <a:prstGeom prst="rect">
            <a:avLst/>
          </a:prstGeom>
          <a:noFill/>
          <a:ln w="28575">
            <a:solidFill>
              <a:schemeClr val="accent1"/>
            </a:solidFill>
            <a:miter lim="800000"/>
            <a:headEnd/>
            <a:tailEnd/>
          </a:ln>
        </p:spPr>
        <p:txBody>
          <a:bodyPr wrap="none" anchor="ctr"/>
          <a:lstStyle/>
          <a:p>
            <a:pPr eaLnBrk="1" hangingPunct="1"/>
            <a:endParaRPr lang="en-IN" altLang="en-US" dirty="0"/>
          </a:p>
        </p:txBody>
      </p:sp>
      <p:sp>
        <p:nvSpPr>
          <p:cNvPr id="26635" name="Text Box 11"/>
          <p:cNvSpPr txBox="1">
            <a:spLocks noChangeArrowheads="1"/>
          </p:cNvSpPr>
          <p:nvPr/>
        </p:nvSpPr>
        <p:spPr bwMode="auto">
          <a:xfrm>
            <a:off x="2674984" y="4234792"/>
            <a:ext cx="366792"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sp>
        <p:nvSpPr>
          <p:cNvPr id="26638" name="Line 18"/>
          <p:cNvSpPr>
            <a:spLocks noChangeShapeType="1"/>
          </p:cNvSpPr>
          <p:nvPr/>
        </p:nvSpPr>
        <p:spPr bwMode="gray">
          <a:xfrm>
            <a:off x="5691893" y="2405992"/>
            <a:ext cx="805038" cy="0"/>
          </a:xfrm>
          <a:prstGeom prst="line">
            <a:avLst/>
          </a:prstGeom>
          <a:noFill/>
          <a:ln w="28575">
            <a:solidFill>
              <a:schemeClr val="accent1"/>
            </a:solidFill>
            <a:round/>
            <a:headEnd type="none" w="sm" len="sm"/>
            <a:tailEnd type="none" w="sm" len="sm"/>
          </a:ln>
        </p:spPr>
        <p:txBody>
          <a:bodyPr/>
          <a:lstStyle/>
          <a:p>
            <a:endParaRPr lang="en-US" dirty="0"/>
          </a:p>
        </p:txBody>
      </p:sp>
      <p:sp>
        <p:nvSpPr>
          <p:cNvPr id="26639" name="Freeform 21"/>
          <p:cNvSpPr>
            <a:spLocks/>
          </p:cNvSpPr>
          <p:nvPr/>
        </p:nvSpPr>
        <p:spPr bwMode="gray">
          <a:xfrm>
            <a:off x="5706184" y="2591906"/>
            <a:ext cx="260407" cy="1587"/>
          </a:xfrm>
          <a:custGeom>
            <a:avLst/>
            <a:gdLst>
              <a:gd name="T0" fmla="*/ 0 w 164"/>
              <a:gd name="T1" fmla="*/ 2147483646 h 1"/>
              <a:gd name="T2" fmla="*/ 2147483646 w 164"/>
              <a:gd name="T3" fmla="*/ 0 h 1"/>
              <a:gd name="T4" fmla="*/ 0 60000 65536"/>
              <a:gd name="T5" fmla="*/ 0 60000 65536"/>
              <a:gd name="T6" fmla="*/ 0 w 164"/>
              <a:gd name="T7" fmla="*/ 0 h 1"/>
              <a:gd name="T8" fmla="*/ 164 w 164"/>
              <a:gd name="T9" fmla="*/ 1 h 1"/>
            </a:gdLst>
            <a:ahLst/>
            <a:cxnLst>
              <a:cxn ang="T4">
                <a:pos x="T0" y="T1"/>
              </a:cxn>
              <a:cxn ang="T5">
                <a:pos x="T2" y="T3"/>
              </a:cxn>
            </a:cxnLst>
            <a:rect l="T6" t="T7" r="T8" b="T9"/>
            <a:pathLst>
              <a:path w="164" h="1">
                <a:moveTo>
                  <a:pt x="0" y="1"/>
                </a:moveTo>
                <a:lnTo>
                  <a:pt x="164" y="0"/>
                </a:lnTo>
              </a:path>
            </a:pathLst>
          </a:custGeom>
          <a:noFill/>
          <a:ln w="28575">
            <a:solidFill>
              <a:schemeClr val="accent1"/>
            </a:solidFill>
            <a:round/>
            <a:headEnd type="none" w="sm" len="sm"/>
            <a:tailEnd type="none" w="sm" len="sm"/>
          </a:ln>
        </p:spPr>
        <p:txBody>
          <a:bodyPr/>
          <a:lstStyle/>
          <a:p>
            <a:endParaRPr lang="en-US" dirty="0"/>
          </a:p>
        </p:txBody>
      </p:sp>
      <p:sp>
        <p:nvSpPr>
          <p:cNvPr id="26640" name="Freeform 25"/>
          <p:cNvSpPr>
            <a:spLocks/>
          </p:cNvSpPr>
          <p:nvPr/>
        </p:nvSpPr>
        <p:spPr bwMode="gray">
          <a:xfrm>
            <a:off x="5963415" y="2405992"/>
            <a:ext cx="1588" cy="198437"/>
          </a:xfrm>
          <a:custGeom>
            <a:avLst/>
            <a:gdLst>
              <a:gd name="T0" fmla="*/ 0 w 1"/>
              <a:gd name="T1" fmla="*/ 0 h 125"/>
              <a:gd name="T2" fmla="*/ 2147483646 w 1"/>
              <a:gd name="T3" fmla="*/ 2147483646 h 125"/>
              <a:gd name="T4" fmla="*/ 0 60000 65536"/>
              <a:gd name="T5" fmla="*/ 0 60000 65536"/>
              <a:gd name="T6" fmla="*/ 0 w 1"/>
              <a:gd name="T7" fmla="*/ 0 h 125"/>
              <a:gd name="T8" fmla="*/ 1 w 1"/>
              <a:gd name="T9" fmla="*/ 125 h 125"/>
            </a:gdLst>
            <a:ahLst/>
            <a:cxnLst>
              <a:cxn ang="T4">
                <a:pos x="T0" y="T1"/>
              </a:cxn>
              <a:cxn ang="T5">
                <a:pos x="T2" y="T3"/>
              </a:cxn>
            </a:cxnLst>
            <a:rect l="T6" t="T7" r="T8" b="T9"/>
            <a:pathLst>
              <a:path w="1" h="125">
                <a:moveTo>
                  <a:pt x="0" y="0"/>
                </a:moveTo>
                <a:lnTo>
                  <a:pt x="1" y="125"/>
                </a:lnTo>
              </a:path>
            </a:pathLst>
          </a:custGeom>
          <a:noFill/>
          <a:ln w="28575">
            <a:solidFill>
              <a:schemeClr val="accent1"/>
            </a:solidFill>
            <a:round/>
            <a:headEnd type="none" w="sm" len="sm"/>
            <a:tailEnd type="none" w="sm" len="sm"/>
          </a:ln>
        </p:spPr>
        <p:txBody>
          <a:bodyPr/>
          <a:lstStyle/>
          <a:p>
            <a:endParaRPr lang="en-US" dirty="0"/>
          </a:p>
        </p:txBody>
      </p:sp>
      <p:sp>
        <p:nvSpPr>
          <p:cNvPr id="26641" name="Line 26"/>
          <p:cNvSpPr>
            <a:spLocks noChangeShapeType="1"/>
          </p:cNvSpPr>
          <p:nvPr/>
        </p:nvSpPr>
        <p:spPr bwMode="gray">
          <a:xfrm>
            <a:off x="6041220" y="2405992"/>
            <a:ext cx="1878423" cy="0"/>
          </a:xfrm>
          <a:prstGeom prst="line">
            <a:avLst/>
          </a:prstGeom>
          <a:noFill/>
          <a:ln w="28575">
            <a:solidFill>
              <a:schemeClr val="accent1"/>
            </a:solidFill>
            <a:round/>
            <a:headEnd type="none" w="sm" len="sm"/>
            <a:tailEnd type="triangle" w="lg" len="lg"/>
          </a:ln>
        </p:spPr>
        <p:txBody>
          <a:bodyPr/>
          <a:lstStyle/>
          <a:p>
            <a:endParaRPr lang="en-US" dirty="0"/>
          </a:p>
        </p:txBody>
      </p:sp>
      <p:sp>
        <p:nvSpPr>
          <p:cNvPr id="26642" name="Line 29"/>
          <p:cNvSpPr>
            <a:spLocks noChangeShapeType="1"/>
          </p:cNvSpPr>
          <p:nvPr/>
        </p:nvSpPr>
        <p:spPr bwMode="gray">
          <a:xfrm>
            <a:off x="5725238" y="4001429"/>
            <a:ext cx="416016" cy="0"/>
          </a:xfrm>
          <a:prstGeom prst="line">
            <a:avLst/>
          </a:prstGeom>
          <a:noFill/>
          <a:ln w="28575">
            <a:solidFill>
              <a:schemeClr val="accent1"/>
            </a:solidFill>
            <a:round/>
            <a:headEnd type="none" w="sm" len="sm"/>
            <a:tailEnd type="none" w="sm" len="sm"/>
          </a:ln>
        </p:spPr>
        <p:txBody>
          <a:bodyPr/>
          <a:lstStyle/>
          <a:p>
            <a:endParaRPr lang="en-US" dirty="0"/>
          </a:p>
        </p:txBody>
      </p:sp>
      <p:sp>
        <p:nvSpPr>
          <p:cNvPr id="26643" name="Line 30"/>
          <p:cNvSpPr>
            <a:spLocks noChangeShapeType="1"/>
          </p:cNvSpPr>
          <p:nvPr/>
        </p:nvSpPr>
        <p:spPr bwMode="gray">
          <a:xfrm>
            <a:off x="5726826" y="4174467"/>
            <a:ext cx="414428" cy="0"/>
          </a:xfrm>
          <a:prstGeom prst="line">
            <a:avLst/>
          </a:prstGeom>
          <a:noFill/>
          <a:ln w="28575">
            <a:solidFill>
              <a:schemeClr val="accent1"/>
            </a:solidFill>
            <a:round/>
            <a:headEnd type="none" w="sm" len="sm"/>
            <a:tailEnd type="none" w="sm" len="sm"/>
          </a:ln>
        </p:spPr>
        <p:txBody>
          <a:bodyPr/>
          <a:lstStyle/>
          <a:p>
            <a:endParaRPr lang="en-US" dirty="0"/>
          </a:p>
        </p:txBody>
      </p:sp>
      <p:sp>
        <p:nvSpPr>
          <p:cNvPr id="26644" name="Freeform 32"/>
          <p:cNvSpPr>
            <a:spLocks/>
          </p:cNvSpPr>
          <p:nvPr/>
        </p:nvSpPr>
        <p:spPr bwMode="gray">
          <a:xfrm>
            <a:off x="6141254" y="4017304"/>
            <a:ext cx="1588" cy="166688"/>
          </a:xfrm>
          <a:custGeom>
            <a:avLst/>
            <a:gdLst>
              <a:gd name="T0" fmla="*/ 0 w 1"/>
              <a:gd name="T1" fmla="*/ 0 h 105"/>
              <a:gd name="T2" fmla="*/ 0 w 1"/>
              <a:gd name="T3" fmla="*/ 2147483646 h 105"/>
              <a:gd name="T4" fmla="*/ 0 60000 65536"/>
              <a:gd name="T5" fmla="*/ 0 60000 65536"/>
              <a:gd name="T6" fmla="*/ 0 w 1"/>
              <a:gd name="T7" fmla="*/ 0 h 105"/>
              <a:gd name="T8" fmla="*/ 1 w 1"/>
              <a:gd name="T9" fmla="*/ 105 h 105"/>
            </a:gdLst>
            <a:ahLst/>
            <a:cxnLst>
              <a:cxn ang="T4">
                <a:pos x="T0" y="T1"/>
              </a:cxn>
              <a:cxn ang="T5">
                <a:pos x="T2" y="T3"/>
              </a:cxn>
            </a:cxnLst>
            <a:rect l="T6" t="T7" r="T8" b="T9"/>
            <a:pathLst>
              <a:path w="1" h="105">
                <a:moveTo>
                  <a:pt x="0" y="0"/>
                </a:moveTo>
                <a:lnTo>
                  <a:pt x="0" y="105"/>
                </a:lnTo>
              </a:path>
            </a:pathLst>
          </a:custGeom>
          <a:noFill/>
          <a:ln w="28575">
            <a:solidFill>
              <a:schemeClr val="accent1"/>
            </a:solidFill>
            <a:round/>
            <a:headEnd type="none" w="sm" len="sm"/>
            <a:tailEnd type="none" w="sm" len="sm"/>
          </a:ln>
        </p:spPr>
        <p:txBody>
          <a:bodyPr/>
          <a:lstStyle/>
          <a:p>
            <a:endParaRPr lang="en-US" dirty="0"/>
          </a:p>
        </p:txBody>
      </p:sp>
      <p:sp>
        <p:nvSpPr>
          <p:cNvPr id="26645" name="Freeform 34"/>
          <p:cNvSpPr>
            <a:spLocks/>
          </p:cNvSpPr>
          <p:nvPr/>
        </p:nvSpPr>
        <p:spPr bwMode="gray">
          <a:xfrm>
            <a:off x="6142842" y="2810804"/>
            <a:ext cx="1587" cy="1230313"/>
          </a:xfrm>
          <a:custGeom>
            <a:avLst/>
            <a:gdLst>
              <a:gd name="T0" fmla="*/ 0 w 1"/>
              <a:gd name="T1" fmla="*/ 2147483646 h 775"/>
              <a:gd name="T2" fmla="*/ 0 w 1"/>
              <a:gd name="T3" fmla="*/ 0 h 775"/>
              <a:gd name="T4" fmla="*/ 0 60000 65536"/>
              <a:gd name="T5" fmla="*/ 0 60000 65536"/>
              <a:gd name="T6" fmla="*/ 0 w 1"/>
              <a:gd name="T7" fmla="*/ 0 h 775"/>
              <a:gd name="T8" fmla="*/ 1 w 1"/>
              <a:gd name="T9" fmla="*/ 775 h 775"/>
            </a:gdLst>
            <a:ahLst/>
            <a:cxnLst>
              <a:cxn ang="T4">
                <a:pos x="T0" y="T1"/>
              </a:cxn>
              <a:cxn ang="T5">
                <a:pos x="T2" y="T3"/>
              </a:cxn>
            </a:cxnLst>
            <a:rect l="T6" t="T7" r="T8" b="T9"/>
            <a:pathLst>
              <a:path w="1" h="775">
                <a:moveTo>
                  <a:pt x="0" y="775"/>
                </a:moveTo>
                <a:lnTo>
                  <a:pt x="0" y="0"/>
                </a:lnTo>
              </a:path>
            </a:pathLst>
          </a:custGeom>
          <a:noFill/>
          <a:ln w="28575">
            <a:solidFill>
              <a:schemeClr val="accent1"/>
            </a:solidFill>
            <a:round/>
            <a:headEnd type="none" w="sm" len="sm"/>
            <a:tailEnd type="none" w="sm" len="sm"/>
          </a:ln>
        </p:spPr>
        <p:txBody>
          <a:bodyPr/>
          <a:lstStyle/>
          <a:p>
            <a:endParaRPr lang="en-US" dirty="0"/>
          </a:p>
        </p:txBody>
      </p:sp>
      <p:sp>
        <p:nvSpPr>
          <p:cNvPr id="26646" name="Freeform 35"/>
          <p:cNvSpPr>
            <a:spLocks/>
          </p:cNvSpPr>
          <p:nvPr/>
        </p:nvSpPr>
        <p:spPr bwMode="gray">
          <a:xfrm>
            <a:off x="6142842" y="2810804"/>
            <a:ext cx="1745044" cy="1588"/>
          </a:xfrm>
          <a:custGeom>
            <a:avLst/>
            <a:gdLst>
              <a:gd name="T0" fmla="*/ 0 w 1099"/>
              <a:gd name="T1" fmla="*/ 2147483646 h 1"/>
              <a:gd name="T2" fmla="*/ 2147483646 w 1099"/>
              <a:gd name="T3" fmla="*/ 0 h 1"/>
              <a:gd name="T4" fmla="*/ 0 60000 65536"/>
              <a:gd name="T5" fmla="*/ 0 60000 65536"/>
              <a:gd name="T6" fmla="*/ 0 w 1099"/>
              <a:gd name="T7" fmla="*/ 0 h 1"/>
              <a:gd name="T8" fmla="*/ 1099 w 1099"/>
              <a:gd name="T9" fmla="*/ 1 h 1"/>
            </a:gdLst>
            <a:ahLst/>
            <a:cxnLst>
              <a:cxn ang="T4">
                <a:pos x="T0" y="T1"/>
              </a:cxn>
              <a:cxn ang="T5">
                <a:pos x="T2" y="T3"/>
              </a:cxn>
            </a:cxnLst>
            <a:rect l="T6" t="T7" r="T8" b="T9"/>
            <a:pathLst>
              <a:path w="1099" h="1">
                <a:moveTo>
                  <a:pt x="0" y="1"/>
                </a:moveTo>
                <a:lnTo>
                  <a:pt x="1099" y="0"/>
                </a:lnTo>
              </a:path>
            </a:pathLst>
          </a:custGeom>
          <a:noFill/>
          <a:ln w="28575">
            <a:solidFill>
              <a:schemeClr val="accent1"/>
            </a:solidFill>
            <a:round/>
            <a:headEnd type="none" w="sm" len="sm"/>
            <a:tailEnd type="triangle" w="lg" len="lg"/>
          </a:ln>
        </p:spPr>
        <p:txBody>
          <a:bodyPr/>
          <a:lstStyle/>
          <a:p>
            <a:endParaRPr lang="en-US" dirty="0"/>
          </a:p>
        </p:txBody>
      </p:sp>
      <p:cxnSp>
        <p:nvCxnSpPr>
          <p:cNvPr id="4" name="Straight Arrow Connector 3"/>
          <p:cNvCxnSpPr>
            <a:stCxn id="26634" idx="2"/>
          </p:cNvCxnSpPr>
          <p:nvPr/>
        </p:nvCxnSpPr>
        <p:spPr bwMode="auto">
          <a:xfrm>
            <a:off x="5043258" y="4345917"/>
            <a:ext cx="0" cy="681037"/>
          </a:xfrm>
          <a:prstGeom prst="straightConnector1">
            <a:avLst/>
          </a:prstGeom>
          <a:noFill/>
          <a:ln w="28575" cap="flat" cmpd="sng" algn="ctr">
            <a:solidFill>
              <a:schemeClr val="accent4"/>
            </a:solidFill>
            <a:prstDash val="solid"/>
            <a:round/>
            <a:headEnd type="none" w="sm" len="sm"/>
            <a:tailEnd type="triangle" w="lg" len="lg"/>
          </a:ln>
          <a:effectLst/>
        </p:spPr>
      </p:cxnSp>
      <p:cxnSp>
        <p:nvCxnSpPr>
          <p:cNvPr id="6" name="Straight Arrow Connector 5"/>
          <p:cNvCxnSpPr>
            <a:stCxn id="26629" idx="2"/>
          </p:cNvCxnSpPr>
          <p:nvPr/>
        </p:nvCxnSpPr>
        <p:spPr bwMode="auto">
          <a:xfrm>
            <a:off x="8024441" y="3891892"/>
            <a:ext cx="0" cy="1135062"/>
          </a:xfrm>
          <a:prstGeom prst="straightConnector1">
            <a:avLst/>
          </a:prstGeom>
          <a:noFill/>
          <a:ln w="28575" cap="flat" cmpd="sng" algn="ctr">
            <a:solidFill>
              <a:schemeClr val="accent4"/>
            </a:solidFill>
            <a:prstDash val="solid"/>
            <a:round/>
            <a:headEnd type="none" w="sm" len="sm"/>
            <a:tailEnd type="triangle" w="lg" len="lg"/>
          </a:ln>
          <a:effectLst/>
        </p:spPr>
      </p:cxnSp>
    </p:spTree>
    <p:custDataLst>
      <p:tags r:id="rId1"/>
    </p:custData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rot="10800000" flipV="1">
            <a:off x="7008812" y="4206178"/>
            <a:ext cx="4999182" cy="1440747"/>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28674" name="Rectangle 4"/>
          <p:cNvSpPr>
            <a:spLocks noGrp="1" noChangeArrowheads="1"/>
          </p:cNvSpPr>
          <p:nvPr>
            <p:ph type="title"/>
          </p:nvPr>
        </p:nvSpPr>
        <p:spPr/>
        <p:txBody>
          <a:bodyPr/>
          <a:lstStyle/>
          <a:p>
            <a:pPr eaLnBrk="1" hangingPunct="1"/>
            <a:r>
              <a:rPr lang="en-US" altLang="en-US" dirty="0" smtClean="0"/>
              <a:t>Retrieving Records with the </a:t>
            </a:r>
            <a:r>
              <a:rPr lang="en-US" altLang="en-US" dirty="0" smtClean="0">
                <a:latin typeface="Courier New" pitchFamily="49" charset="0"/>
              </a:rPr>
              <a:t>USING</a:t>
            </a:r>
            <a:r>
              <a:rPr lang="en-US" altLang="en-US" dirty="0" smtClean="0"/>
              <a:t> Clause</a:t>
            </a:r>
          </a:p>
        </p:txBody>
      </p:sp>
      <p:grpSp>
        <p:nvGrpSpPr>
          <p:cNvPr id="2" name="Group 1"/>
          <p:cNvGrpSpPr/>
          <p:nvPr/>
        </p:nvGrpSpPr>
        <p:grpSpPr>
          <a:xfrm>
            <a:off x="2058987" y="1327304"/>
            <a:ext cx="8070850" cy="4203392"/>
            <a:chOff x="2055812" y="1249671"/>
            <a:chExt cx="8070850" cy="4203392"/>
          </a:xfrm>
        </p:grpSpPr>
        <p:sp>
          <p:nvSpPr>
            <p:cNvPr id="28675" name="Text Box 8"/>
            <p:cNvSpPr txBox="1">
              <a:spLocks noChangeArrowheads="1"/>
            </p:cNvSpPr>
            <p:nvPr/>
          </p:nvSpPr>
          <p:spPr bwMode="auto">
            <a:xfrm>
              <a:off x="2055812" y="4492625"/>
              <a:ext cx="366712"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pic>
          <p:nvPicPr>
            <p:cNvPr id="28676" name="Picture 16" descr="C:\salome_official\projects\11gR2\screenshots\les6_13s_a.gif"/>
            <p:cNvPicPr>
              <a:picLocks noChangeAspect="1" noChangeArrowheads="1"/>
            </p:cNvPicPr>
            <p:nvPr/>
          </p:nvPicPr>
          <p:blipFill>
            <a:blip r:embed="rId4" cstate="print"/>
            <a:srcRect/>
            <a:stretch>
              <a:fillRect/>
            </a:stretch>
          </p:blipFill>
          <p:spPr bwMode="auto">
            <a:xfrm>
              <a:off x="2055812" y="2743200"/>
              <a:ext cx="4314825" cy="1714500"/>
            </a:xfrm>
            <a:prstGeom prst="rect">
              <a:avLst/>
            </a:prstGeom>
            <a:noFill/>
            <a:ln w="12700">
              <a:solidFill>
                <a:schemeClr val="tx1"/>
              </a:solidFill>
              <a:miter lim="800000"/>
              <a:headEnd/>
              <a:tailEnd/>
            </a:ln>
          </p:spPr>
        </p:pic>
        <p:pic>
          <p:nvPicPr>
            <p:cNvPr id="28677" name="Picture 17" descr="C:\salome_official\projects\11gR2\screenshots\les6_13s_b.gif"/>
            <p:cNvPicPr>
              <a:picLocks noChangeAspect="1" noChangeArrowheads="1"/>
            </p:cNvPicPr>
            <p:nvPr/>
          </p:nvPicPr>
          <p:blipFill>
            <a:blip r:embed="rId5" cstate="print"/>
            <a:srcRect/>
            <a:stretch>
              <a:fillRect/>
            </a:stretch>
          </p:blipFill>
          <p:spPr bwMode="auto">
            <a:xfrm>
              <a:off x="2055812" y="5072063"/>
              <a:ext cx="4314825" cy="381000"/>
            </a:xfrm>
            <a:prstGeom prst="rect">
              <a:avLst/>
            </a:prstGeom>
            <a:noFill/>
            <a:ln w="12700">
              <a:solidFill>
                <a:schemeClr val="tx1"/>
              </a:solidFill>
              <a:miter lim="800000"/>
              <a:headEnd/>
              <a:tailEnd/>
            </a:ln>
          </p:spPr>
        </p:pic>
        <p:sp>
          <p:nvSpPr>
            <p:cNvPr id="8" name="Content Placeholder 2"/>
            <p:cNvSpPr txBox="1">
              <a:spLocks/>
            </p:cNvSpPr>
            <p:nvPr/>
          </p:nvSpPr>
          <p:spPr bwMode="gray">
            <a:xfrm>
              <a:off x="2062162" y="1249671"/>
              <a:ext cx="8064500" cy="129319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employee_id, last_name,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location_id, department_id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 JOIN departments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USING (department_id) ;</a:t>
              </a:r>
            </a:p>
          </p:txBody>
        </p:sp>
        <p:sp>
          <p:nvSpPr>
            <p:cNvPr id="28681" name="Rectangle 7"/>
            <p:cNvSpPr>
              <a:spLocks noChangeArrowheads="1"/>
            </p:cNvSpPr>
            <p:nvPr/>
          </p:nvSpPr>
          <p:spPr bwMode="gray">
            <a:xfrm>
              <a:off x="2073276" y="2225675"/>
              <a:ext cx="3038475" cy="29845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grpSp>
      <p:pic>
        <p:nvPicPr>
          <p:cNvPr id="4" name="Picture 3"/>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8834238" y="4061905"/>
            <a:ext cx="2591198" cy="1729295"/>
          </a:xfrm>
          <a:prstGeom prst="ellipse">
            <a:avLst/>
          </a:prstGeom>
          <a:ln w="63500" cap="rnd">
            <a:solidFill>
              <a:srgbClr val="61BBFF"/>
            </a:solidFill>
          </a:ln>
          <a:effectLst/>
          <a:scene3d>
            <a:camera prst="orthographicFront"/>
            <a:lightRig rig="contrasting" dir="t">
              <a:rot lat="0" lon="0" rev="3000000"/>
            </a:lightRig>
          </a:scene3d>
          <a:sp3d contourW="7620">
            <a:bevelT w="95250" h="31750"/>
            <a:contourClr>
              <a:srgbClr val="333333"/>
            </a:contourClr>
          </a:sp3d>
        </p:spPr>
      </p:pic>
    </p:spTree>
    <p:custDataLst>
      <p:tags r:id="rId1"/>
    </p:custData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rot="10800000" flipV="1">
            <a:off x="7008812" y="4333750"/>
            <a:ext cx="4999182" cy="1442848"/>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30722" name="Rectangle 4"/>
          <p:cNvSpPr>
            <a:spLocks noGrp="1" noChangeArrowheads="1"/>
          </p:cNvSpPr>
          <p:nvPr>
            <p:ph type="title"/>
          </p:nvPr>
        </p:nvSpPr>
        <p:spPr/>
        <p:txBody>
          <a:bodyPr/>
          <a:lstStyle/>
          <a:p>
            <a:pPr eaLnBrk="1" hangingPunct="1"/>
            <a:r>
              <a:rPr lang="en-US" altLang="en-US" dirty="0" smtClean="0"/>
              <a:t>Qualifying Ambiguous Column Names</a:t>
            </a:r>
          </a:p>
        </p:txBody>
      </p:sp>
      <p:sp>
        <p:nvSpPr>
          <p:cNvPr id="30723" name="Rectangle 5"/>
          <p:cNvSpPr>
            <a:spLocks noGrp="1" noChangeArrowheads="1"/>
          </p:cNvSpPr>
          <p:nvPr>
            <p:ph idx="1"/>
          </p:nvPr>
        </p:nvSpPr>
        <p:spPr>
          <a:xfrm>
            <a:off x="622139" y="1242485"/>
            <a:ext cx="7910674" cy="3111956"/>
          </a:xfrm>
        </p:spPr>
        <p:txBody>
          <a:bodyPr/>
          <a:lstStyle/>
          <a:p>
            <a:pPr lvl="1" eaLnBrk="1" hangingPunct="1"/>
            <a:r>
              <a:rPr lang="en-US" altLang="en-US" dirty="0" smtClean="0"/>
              <a:t>Use table prefixes to: </a:t>
            </a:r>
          </a:p>
          <a:p>
            <a:pPr lvl="2"/>
            <a:r>
              <a:rPr lang="en-US" altLang="en-US" dirty="0" smtClean="0"/>
              <a:t>Qualify column names that are in multiple tables</a:t>
            </a:r>
          </a:p>
          <a:p>
            <a:pPr lvl="2"/>
            <a:r>
              <a:rPr lang="en-US" altLang="en-US" dirty="0" smtClean="0"/>
              <a:t>Increase the speed of parsing of a statement</a:t>
            </a:r>
          </a:p>
          <a:p>
            <a:pPr lvl="1" eaLnBrk="1" hangingPunct="1"/>
            <a:r>
              <a:rPr lang="en-US" altLang="en-US" dirty="0" smtClean="0"/>
              <a:t>Instead of full table name prefixes, use table aliases.</a:t>
            </a:r>
          </a:p>
          <a:p>
            <a:pPr lvl="1" eaLnBrk="1" hangingPunct="1"/>
            <a:r>
              <a:rPr lang="en-US" altLang="en-US" dirty="0" smtClean="0"/>
              <a:t>Table alias gives a table a shorter name:</a:t>
            </a:r>
          </a:p>
          <a:p>
            <a:pPr lvl="2" eaLnBrk="1" hangingPunct="1"/>
            <a:r>
              <a:rPr lang="en-US" altLang="en-US" dirty="0" smtClean="0"/>
              <a:t>Keeps SQL code smaller, uses less memory</a:t>
            </a:r>
          </a:p>
          <a:p>
            <a:pPr lvl="1" eaLnBrk="1" hangingPunct="1"/>
            <a:r>
              <a:rPr lang="en-US" altLang="en-US" dirty="0" smtClean="0"/>
              <a:t>Use column aliases to distinguish columns that have identical names, but reside in different tables.</a:t>
            </a:r>
          </a:p>
        </p:txBody>
      </p:sp>
      <p:grpSp>
        <p:nvGrpSpPr>
          <p:cNvPr id="2" name="Group 1"/>
          <p:cNvGrpSpPr/>
          <p:nvPr/>
        </p:nvGrpSpPr>
        <p:grpSpPr>
          <a:xfrm>
            <a:off x="8971731" y="4038600"/>
            <a:ext cx="2401314" cy="2033148"/>
            <a:chOff x="8913812" y="3924299"/>
            <a:chExt cx="2594956" cy="2197101"/>
          </a:xfrm>
        </p:grpSpPr>
        <p:sp>
          <p:nvSpPr>
            <p:cNvPr id="8" name="Round Diagonal Corner Rectangle 7"/>
            <p:cNvSpPr/>
            <p:nvPr/>
          </p:nvSpPr>
          <p:spPr bwMode="auto">
            <a:xfrm>
              <a:off x="8913812" y="3924299"/>
              <a:ext cx="2594956" cy="2154945"/>
            </a:xfrm>
            <a:prstGeom prst="round2DiagRect">
              <a:avLst/>
            </a:prstGeom>
            <a:gradFill flip="none" rotWithShape="1">
              <a:gsLst>
                <a:gs pos="50000">
                  <a:schemeClr val="bg1"/>
                </a:gs>
                <a:gs pos="100000">
                  <a:schemeClr val="accent6">
                    <a:lumMod val="20000"/>
                    <a:lumOff val="80000"/>
                  </a:schemeClr>
                </a:gs>
              </a:gsLst>
              <a:lin ang="5400000" scaled="1"/>
              <a:tileRect/>
            </a:gradFill>
            <a:ln w="57150" cap="flat" cmpd="sng" algn="ctr">
              <a:solidFill>
                <a:srgbClr val="D0EBB3"/>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14" name="Group 13"/>
            <p:cNvGrpSpPr/>
            <p:nvPr/>
          </p:nvGrpSpPr>
          <p:grpSpPr>
            <a:xfrm>
              <a:off x="9188566" y="3975100"/>
              <a:ext cx="2239846" cy="2146300"/>
              <a:chOff x="9363353" y="4011651"/>
              <a:chExt cx="2239846" cy="2146300"/>
            </a:xfrm>
          </p:grpSpPr>
          <p:pic>
            <p:nvPicPr>
              <p:cNvPr id="13" name="Picture 1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9886058" y="4011651"/>
                <a:ext cx="1717141" cy="1778834"/>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9363353" y="4434921"/>
                <a:ext cx="1651521" cy="1723030"/>
              </a:xfrm>
              <a:prstGeom prst="rect">
                <a:avLst/>
              </a:prstGeom>
            </p:spPr>
          </p:pic>
          <p:pic>
            <p:nvPicPr>
              <p:cNvPr id="4" name="Picture 3"/>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9569352" y="5289909"/>
                <a:ext cx="633413" cy="685801"/>
              </a:xfrm>
              <a:prstGeom prst="rect">
                <a:avLst/>
              </a:prstGeom>
            </p:spPr>
          </p:pic>
        </p:grpSp>
      </p:grpSp>
    </p:spTree>
    <p:custDataLst>
      <p:tags r:id="rId1"/>
    </p:custData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
          <p:cNvSpPr>
            <a:spLocks noGrp="1" noChangeArrowheads="1"/>
          </p:cNvSpPr>
          <p:nvPr>
            <p:ph type="title"/>
          </p:nvPr>
        </p:nvSpPr>
        <p:spPr/>
        <p:txBody>
          <a:bodyPr/>
          <a:lstStyle/>
          <a:p>
            <a:pPr eaLnBrk="1" hangingPunct="1"/>
            <a:r>
              <a:rPr lang="en-US" altLang="en-US" dirty="0" smtClean="0"/>
              <a:t>Using Table Aliases with the </a:t>
            </a:r>
            <a:r>
              <a:rPr lang="en-US" altLang="en-US" dirty="0" smtClean="0">
                <a:latin typeface="Courier New" pitchFamily="49" charset="0"/>
              </a:rPr>
              <a:t>USING</a:t>
            </a:r>
            <a:r>
              <a:rPr lang="en-US" altLang="en-US" dirty="0" smtClean="0"/>
              <a:t> Clause</a:t>
            </a:r>
          </a:p>
        </p:txBody>
      </p:sp>
      <p:sp>
        <p:nvSpPr>
          <p:cNvPr id="32771" name="Rectangle 11"/>
          <p:cNvSpPr>
            <a:spLocks noGrp="1" noChangeArrowheads="1"/>
          </p:cNvSpPr>
          <p:nvPr>
            <p:ph idx="1"/>
          </p:nvPr>
        </p:nvSpPr>
        <p:spPr/>
        <p:txBody>
          <a:bodyPr/>
          <a:lstStyle/>
          <a:p>
            <a:pPr lvl="1" eaLnBrk="1" hangingPunct="1"/>
            <a:r>
              <a:rPr lang="en-US" altLang="en-US" dirty="0" smtClean="0"/>
              <a:t>Do not qualify a column that is used in the </a:t>
            </a:r>
            <a:r>
              <a:rPr lang="en-US" altLang="en-US" dirty="0" smtClean="0">
                <a:latin typeface="Courier New" pitchFamily="49" charset="0"/>
                <a:cs typeface="Courier New" pitchFamily="49" charset="0"/>
              </a:rPr>
              <a:t>NATURAL</a:t>
            </a:r>
            <a:r>
              <a:rPr lang="en-US" altLang="en-US" dirty="0" smtClean="0"/>
              <a:t> join or a join with a </a:t>
            </a:r>
            <a:r>
              <a:rPr lang="en-US" altLang="en-US" dirty="0" smtClean="0">
                <a:latin typeface="Courier New" pitchFamily="49" charset="0"/>
              </a:rPr>
              <a:t>USING</a:t>
            </a:r>
            <a:r>
              <a:rPr lang="en-US" altLang="en-US" dirty="0" smtClean="0"/>
              <a:t> clause.</a:t>
            </a:r>
          </a:p>
          <a:p>
            <a:pPr lvl="1" eaLnBrk="1" hangingPunct="1"/>
            <a:r>
              <a:rPr lang="en-US" altLang="en-US" dirty="0" smtClean="0"/>
              <a:t>If the same column is used elsewhere in the SQL statement, do not alias it.</a:t>
            </a:r>
          </a:p>
        </p:txBody>
      </p:sp>
      <p:grpSp>
        <p:nvGrpSpPr>
          <p:cNvPr id="2" name="Group 1"/>
          <p:cNvGrpSpPr/>
          <p:nvPr/>
        </p:nvGrpSpPr>
        <p:grpSpPr>
          <a:xfrm>
            <a:off x="2428730" y="2819400"/>
            <a:ext cx="7331364" cy="2693254"/>
            <a:chOff x="2428730" y="2974004"/>
            <a:chExt cx="7331364" cy="2693254"/>
          </a:xfrm>
        </p:grpSpPr>
        <p:pic>
          <p:nvPicPr>
            <p:cNvPr id="32772" name="Picture 6"/>
            <p:cNvPicPr>
              <a:picLocks noChangeAspect="1" noChangeArrowheads="1"/>
            </p:cNvPicPr>
            <p:nvPr/>
          </p:nvPicPr>
          <p:blipFill>
            <a:blip r:embed="rId4" cstate="print"/>
            <a:srcRect/>
            <a:stretch>
              <a:fillRect/>
            </a:stretch>
          </p:blipFill>
          <p:spPr bwMode="auto">
            <a:xfrm>
              <a:off x="4151555" y="4724401"/>
              <a:ext cx="3885714" cy="942857"/>
            </a:xfrm>
            <a:prstGeom prst="rect">
              <a:avLst/>
            </a:prstGeom>
            <a:noFill/>
            <a:ln w="28575">
              <a:noFill/>
              <a:miter lim="800000"/>
              <a:headEnd type="none" w="sm" len="sm"/>
              <a:tailEnd type="none" w="sm" len="sm"/>
            </a:ln>
          </p:spPr>
        </p:pic>
        <p:sp>
          <p:nvSpPr>
            <p:cNvPr id="6" name="Content Placeholder 2"/>
            <p:cNvSpPr txBox="1">
              <a:spLocks/>
            </p:cNvSpPr>
            <p:nvPr/>
          </p:nvSpPr>
          <p:spPr bwMode="gray">
            <a:xfrm>
              <a:off x="2428730" y="2974004"/>
              <a:ext cx="7331364" cy="129319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l.city, d.department_name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locations l JOIN departments 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USING (location_id)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d.location_id = 1400;</a:t>
              </a:r>
            </a:p>
          </p:txBody>
        </p:sp>
      </p:grpSp>
    </p:spTree>
    <p:custDataLst>
      <p:tags r:id="rId1"/>
    </p:custData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28"/>
          <p:cNvSpPr>
            <a:spLocks noGrp="1" noChangeArrowheads="1"/>
          </p:cNvSpPr>
          <p:nvPr>
            <p:ph type="title"/>
          </p:nvPr>
        </p:nvSpPr>
        <p:spPr/>
        <p:txBody>
          <a:bodyPr/>
          <a:lstStyle/>
          <a:p>
            <a:pPr eaLnBrk="1" hangingPunct="1"/>
            <a:r>
              <a:rPr lang="en-US" altLang="en-US" dirty="0" smtClean="0"/>
              <a:t>Creating Joins with the </a:t>
            </a:r>
            <a:r>
              <a:rPr lang="en-US" altLang="en-US" dirty="0" smtClean="0">
                <a:latin typeface="Courier New" pitchFamily="49" charset="0"/>
              </a:rPr>
              <a:t>ON</a:t>
            </a:r>
            <a:r>
              <a:rPr lang="en-US" altLang="en-US" dirty="0" smtClean="0"/>
              <a:t> Clause</a:t>
            </a:r>
          </a:p>
        </p:txBody>
      </p:sp>
      <p:sp>
        <p:nvSpPr>
          <p:cNvPr id="34819" name="Rectangle 1029"/>
          <p:cNvSpPr>
            <a:spLocks noGrp="1" noChangeArrowheads="1"/>
          </p:cNvSpPr>
          <p:nvPr>
            <p:ph idx="1"/>
          </p:nvPr>
        </p:nvSpPr>
        <p:spPr>
          <a:xfrm>
            <a:off x="622138" y="1242485"/>
            <a:ext cx="10944549" cy="1996266"/>
          </a:xfrm>
        </p:spPr>
        <p:txBody>
          <a:bodyPr/>
          <a:lstStyle/>
          <a:p>
            <a:pPr lvl="1" eaLnBrk="1" hangingPunct="1"/>
            <a:r>
              <a:rPr lang="en-US" altLang="en-US" dirty="0" smtClean="0"/>
              <a:t>The join condition for the natural join is basically an equijoin of all columns with the same name.</a:t>
            </a:r>
          </a:p>
          <a:p>
            <a:pPr lvl="1" eaLnBrk="1" hangingPunct="1"/>
            <a:r>
              <a:rPr lang="en-US" altLang="en-US" dirty="0" smtClean="0"/>
              <a:t>Use the </a:t>
            </a:r>
            <a:r>
              <a:rPr lang="en-US" altLang="en-US" dirty="0" smtClean="0">
                <a:latin typeface="Courier New" pitchFamily="49" charset="0"/>
              </a:rPr>
              <a:t>ON</a:t>
            </a:r>
            <a:r>
              <a:rPr lang="en-US" altLang="en-US" dirty="0" smtClean="0"/>
              <a:t> clause to specify arbitrary conditions or specify the columns to join.</a:t>
            </a:r>
          </a:p>
          <a:p>
            <a:pPr lvl="1" eaLnBrk="1" hangingPunct="1"/>
            <a:r>
              <a:rPr lang="en-US" altLang="en-US" dirty="0" smtClean="0"/>
              <a:t>Use the </a:t>
            </a:r>
            <a:r>
              <a:rPr lang="en-US" altLang="en-US" dirty="0" smtClean="0">
                <a:latin typeface="Courier New" pitchFamily="49" charset="0"/>
              </a:rPr>
              <a:t>ON</a:t>
            </a:r>
            <a:r>
              <a:rPr lang="en-US" altLang="en-US" dirty="0" smtClean="0"/>
              <a:t> clause to separate the join condition from other search conditions.</a:t>
            </a:r>
          </a:p>
          <a:p>
            <a:pPr lvl="1" eaLnBrk="1" hangingPunct="1"/>
            <a:r>
              <a:rPr lang="en-US" altLang="en-US" dirty="0" smtClean="0"/>
              <a:t>The </a:t>
            </a:r>
            <a:r>
              <a:rPr lang="en-US" altLang="en-US" dirty="0" smtClean="0">
                <a:latin typeface="Courier New" pitchFamily="49" charset="0"/>
              </a:rPr>
              <a:t>ON</a:t>
            </a:r>
            <a:r>
              <a:rPr lang="en-US" altLang="en-US" dirty="0" smtClean="0"/>
              <a:t> clause makes code easy to understand.</a:t>
            </a:r>
          </a:p>
        </p:txBody>
      </p:sp>
      <p:sp>
        <p:nvSpPr>
          <p:cNvPr id="5" name="Rectangle 4"/>
          <p:cNvSpPr/>
          <p:nvPr/>
        </p:nvSpPr>
        <p:spPr bwMode="auto">
          <a:xfrm rot="10800000" flipV="1">
            <a:off x="7008812" y="4001269"/>
            <a:ext cx="4999182" cy="224713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grpSp>
        <p:nvGrpSpPr>
          <p:cNvPr id="9" name="Group 8"/>
          <p:cNvGrpSpPr/>
          <p:nvPr/>
        </p:nvGrpSpPr>
        <p:grpSpPr>
          <a:xfrm>
            <a:off x="9218612" y="4143924"/>
            <a:ext cx="2630256" cy="1961823"/>
            <a:chOff x="9218612" y="4233134"/>
            <a:chExt cx="2630256" cy="1961823"/>
          </a:xfrm>
        </p:grpSpPr>
        <p:sp>
          <p:nvSpPr>
            <p:cNvPr id="6" name="Round Diagonal Corner Rectangle 5"/>
            <p:cNvSpPr/>
            <p:nvPr/>
          </p:nvSpPr>
          <p:spPr bwMode="auto">
            <a:xfrm>
              <a:off x="9218612" y="4233134"/>
              <a:ext cx="2290156" cy="1746861"/>
            </a:xfrm>
            <a:prstGeom prst="round2DiagRect">
              <a:avLst/>
            </a:prstGeom>
            <a:gradFill flip="none" rotWithShape="1">
              <a:gsLst>
                <a:gs pos="50000">
                  <a:schemeClr val="bg1"/>
                </a:gs>
                <a:gs pos="100000">
                  <a:schemeClr val="accent6">
                    <a:lumMod val="20000"/>
                    <a:lumOff val="80000"/>
                  </a:schemeClr>
                </a:gs>
              </a:gsLst>
              <a:lin ang="5400000" scaled="1"/>
              <a:tileRect/>
            </a:gradFill>
            <a:ln w="571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9556528" y="4572000"/>
              <a:ext cx="1614325" cy="1064767"/>
            </a:xfrm>
            <a:prstGeom prst="rect">
              <a:avLst/>
            </a:prstGeom>
          </p:spPr>
        </p:pic>
        <p:sp>
          <p:nvSpPr>
            <p:cNvPr id="8" name="Oval 7"/>
            <p:cNvSpPr/>
            <p:nvPr/>
          </p:nvSpPr>
          <p:spPr bwMode="auto">
            <a:xfrm>
              <a:off x="11010668" y="5356757"/>
              <a:ext cx="838200" cy="838200"/>
            </a:xfrm>
            <a:prstGeom prst="ellipse">
              <a:avLst/>
            </a:prstGeom>
            <a:solidFill>
              <a:srgbClr val="C1EFFF"/>
            </a:solidFill>
            <a:ln w="571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3" name="Picture 2"/>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1241683" y="5477587"/>
              <a:ext cx="476520" cy="621548"/>
            </a:xfrm>
            <a:prstGeom prst="rect">
              <a:avLst/>
            </a:prstGeom>
          </p:spPr>
        </p:pic>
      </p:grpSp>
    </p:spTree>
    <p:custDataLst>
      <p:tags r:id="rId1"/>
    </p:custData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rot="10800000" flipV="1">
            <a:off x="7542212" y="4206178"/>
            <a:ext cx="4465782" cy="1440747"/>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36866" name="Rectangle 3"/>
          <p:cNvSpPr>
            <a:spLocks noGrp="1" noChangeArrowheads="1"/>
          </p:cNvSpPr>
          <p:nvPr>
            <p:ph type="title"/>
          </p:nvPr>
        </p:nvSpPr>
        <p:spPr/>
        <p:txBody>
          <a:bodyPr/>
          <a:lstStyle/>
          <a:p>
            <a:pPr eaLnBrk="1" hangingPunct="1"/>
            <a:r>
              <a:rPr lang="en-US" altLang="en-US" dirty="0" smtClean="0"/>
              <a:t>Retrieving Records with the </a:t>
            </a:r>
            <a:r>
              <a:rPr lang="en-US" altLang="en-US" dirty="0" smtClean="0">
                <a:latin typeface="Courier New" pitchFamily="49" charset="0"/>
              </a:rPr>
              <a:t>ON</a:t>
            </a:r>
            <a:r>
              <a:rPr lang="en-US" altLang="en-US" dirty="0" smtClean="0"/>
              <a:t> Clause</a:t>
            </a:r>
          </a:p>
        </p:txBody>
      </p:sp>
      <p:grpSp>
        <p:nvGrpSpPr>
          <p:cNvPr id="2" name="Group 1"/>
          <p:cNvGrpSpPr/>
          <p:nvPr/>
        </p:nvGrpSpPr>
        <p:grpSpPr>
          <a:xfrm>
            <a:off x="1141412" y="1281421"/>
            <a:ext cx="7331364" cy="4433579"/>
            <a:chOff x="2428730" y="1214439"/>
            <a:chExt cx="7331364" cy="4433579"/>
          </a:xfrm>
        </p:grpSpPr>
        <p:sp>
          <p:nvSpPr>
            <p:cNvPr id="9" name="Content Placeholder 2"/>
            <p:cNvSpPr txBox="1">
              <a:spLocks/>
            </p:cNvSpPr>
            <p:nvPr/>
          </p:nvSpPr>
          <p:spPr bwMode="gray">
            <a:xfrm>
              <a:off x="2428730" y="1214439"/>
              <a:ext cx="7331364" cy="129319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e.employee_id, e.last_name, e.department_id,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d.department_id, d.location_id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 e JOIN departments 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ON     (e.department_id = d.department_id);</a:t>
              </a:r>
            </a:p>
          </p:txBody>
        </p:sp>
        <p:sp>
          <p:nvSpPr>
            <p:cNvPr id="36870" name="Rectangle 7"/>
            <p:cNvSpPr>
              <a:spLocks noChangeArrowheads="1"/>
            </p:cNvSpPr>
            <p:nvPr/>
          </p:nvSpPr>
          <p:spPr bwMode="gray">
            <a:xfrm>
              <a:off x="2493962" y="2176464"/>
              <a:ext cx="5786438" cy="26987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36871" name="Text Box 8"/>
            <p:cNvSpPr txBox="1">
              <a:spLocks noChangeArrowheads="1"/>
            </p:cNvSpPr>
            <p:nvPr/>
          </p:nvSpPr>
          <p:spPr bwMode="auto">
            <a:xfrm>
              <a:off x="2446338" y="5253038"/>
              <a:ext cx="366713"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pic>
          <p:nvPicPr>
            <p:cNvPr id="36872" name="Picture 9"/>
            <p:cNvPicPr>
              <a:picLocks noChangeAspect="1" noChangeArrowheads="1"/>
            </p:cNvPicPr>
            <p:nvPr/>
          </p:nvPicPr>
          <p:blipFill>
            <a:blip r:embed="rId4" cstate="print"/>
            <a:srcRect/>
            <a:stretch>
              <a:fillRect/>
            </a:stretch>
          </p:blipFill>
          <p:spPr bwMode="auto">
            <a:xfrm>
              <a:off x="2501900" y="2771776"/>
              <a:ext cx="6284912" cy="2593975"/>
            </a:xfrm>
            <a:prstGeom prst="rect">
              <a:avLst/>
            </a:prstGeom>
            <a:noFill/>
            <a:ln w="12700">
              <a:solidFill>
                <a:schemeClr val="tx1"/>
              </a:solidFill>
              <a:miter lim="800000"/>
              <a:headEnd type="none" w="sm" len="sm"/>
              <a:tailEnd type="none" w="sm" len="sm"/>
            </a:ln>
          </p:spPr>
        </p:pic>
        <p:sp>
          <p:nvSpPr>
            <p:cNvPr id="36873" name="Rectangle 9"/>
            <p:cNvSpPr>
              <a:spLocks noChangeArrowheads="1"/>
            </p:cNvSpPr>
            <p:nvPr/>
          </p:nvSpPr>
          <p:spPr bwMode="auto">
            <a:xfrm>
              <a:off x="5016500" y="2771775"/>
              <a:ext cx="1295400" cy="2590800"/>
            </a:xfrm>
            <a:prstGeom prst="rect">
              <a:avLst/>
            </a:prstGeom>
            <a:noFill/>
            <a:ln w="38100" algn="ctr">
              <a:solidFill>
                <a:schemeClr val="accent1"/>
              </a:solidFill>
              <a:round/>
              <a:headEnd type="none" w="sm" len="sm"/>
              <a:tailEnd type="none" w="sm" len="sm"/>
            </a:ln>
          </p:spPr>
          <p:txBody>
            <a:bodyPr/>
            <a:lstStyle/>
            <a:p>
              <a:pPr defTabSz="228600"/>
              <a:endParaRPr lang="en-US" altLang="en-US" dirty="0"/>
            </a:p>
          </p:txBody>
        </p:sp>
        <p:sp>
          <p:nvSpPr>
            <p:cNvPr id="36874" name="Rectangle 10"/>
            <p:cNvSpPr>
              <a:spLocks noChangeArrowheads="1"/>
            </p:cNvSpPr>
            <p:nvPr/>
          </p:nvSpPr>
          <p:spPr bwMode="auto">
            <a:xfrm>
              <a:off x="6311900" y="2771775"/>
              <a:ext cx="1371600" cy="2590800"/>
            </a:xfrm>
            <a:prstGeom prst="rect">
              <a:avLst/>
            </a:prstGeom>
            <a:noFill/>
            <a:ln w="38100" algn="ctr">
              <a:solidFill>
                <a:schemeClr val="accent1"/>
              </a:solidFill>
              <a:round/>
              <a:headEnd type="none" w="sm" len="sm"/>
              <a:tailEnd type="none" w="sm" len="sm"/>
            </a:ln>
          </p:spPr>
          <p:txBody>
            <a:bodyPr/>
            <a:lstStyle/>
            <a:p>
              <a:pPr defTabSz="228600"/>
              <a:endParaRPr lang="en-US" altLang="en-US" dirty="0"/>
            </a:p>
          </p:txBody>
        </p:sp>
      </p:grpSp>
      <p:pic>
        <p:nvPicPr>
          <p:cNvPr id="11" name="Picture 10"/>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8834238" y="4061905"/>
            <a:ext cx="2591198" cy="1729295"/>
          </a:xfrm>
          <a:prstGeom prst="ellipse">
            <a:avLst/>
          </a:prstGeom>
          <a:ln w="63500" cap="rnd">
            <a:solidFill>
              <a:srgbClr val="61BBFF"/>
            </a:solidFill>
          </a:ln>
          <a:effectLst/>
          <a:scene3d>
            <a:camera prst="orthographicFront"/>
            <a:lightRig rig="contrasting" dir="t">
              <a:rot lat="0" lon="0" rev="3000000"/>
            </a:lightRig>
          </a:scene3d>
          <a:sp3d contourW="7620">
            <a:bevelT w="95250" h="31750"/>
            <a:contourClr>
              <a:srgbClr val="333333"/>
            </a:contourClr>
          </a:sp3d>
        </p:spPr>
      </p:pic>
    </p:spTree>
    <p:custDataLst>
      <p:tags r:id="rId1"/>
    </p:custData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rot="10800000" flipV="1">
            <a:off x="7466012" y="3847858"/>
            <a:ext cx="4541982" cy="224713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38914" name="Rectangle 3"/>
          <p:cNvSpPr>
            <a:spLocks noGrp="1" noChangeArrowheads="1"/>
          </p:cNvSpPr>
          <p:nvPr>
            <p:ph type="title"/>
          </p:nvPr>
        </p:nvSpPr>
        <p:spPr/>
        <p:txBody>
          <a:bodyPr/>
          <a:lstStyle/>
          <a:p>
            <a:pPr eaLnBrk="1" hangingPunct="1"/>
            <a:r>
              <a:rPr lang="en-US" altLang="en-US" dirty="0" smtClean="0"/>
              <a:t>Creating Three-Way Joins</a:t>
            </a:r>
          </a:p>
        </p:txBody>
      </p:sp>
      <p:grpSp>
        <p:nvGrpSpPr>
          <p:cNvPr id="38915" name="Group 1"/>
          <p:cNvGrpSpPr>
            <a:grpSpLocks/>
          </p:cNvGrpSpPr>
          <p:nvPr/>
        </p:nvGrpSpPr>
        <p:grpSpPr bwMode="auto">
          <a:xfrm>
            <a:off x="2428875" y="1172523"/>
            <a:ext cx="7331075" cy="4512955"/>
            <a:chOff x="906318" y="1600200"/>
            <a:chExt cx="7331364" cy="4512955"/>
          </a:xfrm>
        </p:grpSpPr>
        <p:sp>
          <p:nvSpPr>
            <p:cNvPr id="7" name="Content Placeholder 2"/>
            <p:cNvSpPr txBox="1">
              <a:spLocks/>
            </p:cNvSpPr>
            <p:nvPr/>
          </p:nvSpPr>
          <p:spPr bwMode="gray">
            <a:xfrm>
              <a:off x="906318" y="1600200"/>
              <a:ext cx="7331364" cy="189005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employee_id, city, department_name</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 e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JOIN   departments 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ON     d.department_id = e.department_id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JOIN   locations l</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ON     d.location_id = l.location_id;</a:t>
              </a:r>
            </a:p>
          </p:txBody>
        </p:sp>
        <p:pic>
          <p:nvPicPr>
            <p:cNvPr id="38919" name="Picture 10" descr="C:\salome_official\projects\11gR2\screenshots\les6_17s_a.gif"/>
            <p:cNvPicPr>
              <a:picLocks noChangeAspect="1" noChangeArrowheads="1"/>
            </p:cNvPicPr>
            <p:nvPr/>
          </p:nvPicPr>
          <p:blipFill>
            <a:blip r:embed="rId4" cstate="print"/>
            <a:srcRect/>
            <a:stretch>
              <a:fillRect/>
            </a:stretch>
          </p:blipFill>
          <p:spPr bwMode="auto">
            <a:xfrm>
              <a:off x="1058863" y="3598863"/>
              <a:ext cx="4492625" cy="2286000"/>
            </a:xfrm>
            <a:prstGeom prst="rect">
              <a:avLst/>
            </a:prstGeom>
            <a:noFill/>
            <a:ln w="12700">
              <a:solidFill>
                <a:schemeClr val="tx1"/>
              </a:solidFill>
              <a:miter lim="800000"/>
              <a:headEnd/>
              <a:tailEnd/>
            </a:ln>
          </p:spPr>
        </p:pic>
        <p:sp>
          <p:nvSpPr>
            <p:cNvPr id="38920" name="Text Box 6"/>
            <p:cNvSpPr txBox="1">
              <a:spLocks noChangeArrowheads="1"/>
            </p:cNvSpPr>
            <p:nvPr/>
          </p:nvSpPr>
          <p:spPr bwMode="auto">
            <a:xfrm>
              <a:off x="1004888" y="5718175"/>
              <a:ext cx="366712"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sp>
          <p:nvSpPr>
            <p:cNvPr id="38921" name="Rectangle 7"/>
            <p:cNvSpPr>
              <a:spLocks noChangeArrowheads="1"/>
            </p:cNvSpPr>
            <p:nvPr/>
          </p:nvSpPr>
          <p:spPr bwMode="gray">
            <a:xfrm>
              <a:off x="976313" y="2292350"/>
              <a:ext cx="5583237" cy="1125538"/>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grpSp>
      <p:pic>
        <p:nvPicPr>
          <p:cNvPr id="4" name="Picture 3"/>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9780443" y="3810000"/>
            <a:ext cx="2408382" cy="2408382"/>
          </a:xfrm>
          <a:prstGeom prst="rect">
            <a:avLst/>
          </a:prstGeom>
        </p:spPr>
      </p:pic>
      <p:grpSp>
        <p:nvGrpSpPr>
          <p:cNvPr id="20" name="Group 19"/>
          <p:cNvGrpSpPr/>
          <p:nvPr/>
        </p:nvGrpSpPr>
        <p:grpSpPr>
          <a:xfrm>
            <a:off x="8637443" y="4533152"/>
            <a:ext cx="1233975" cy="962077"/>
            <a:chOff x="5178208" y="3946079"/>
            <a:chExt cx="641935" cy="500489"/>
          </a:xfrm>
          <a:noFill/>
          <a:effectLst/>
        </p:grpSpPr>
        <p:sp>
          <p:nvSpPr>
            <p:cNvPr id="21" name="Rounded Rectangle 20"/>
            <p:cNvSpPr/>
            <p:nvPr/>
          </p:nvSpPr>
          <p:spPr bwMode="auto">
            <a:xfrm>
              <a:off x="5178208" y="3946079"/>
              <a:ext cx="641935" cy="500489"/>
            </a:xfrm>
            <a:prstGeom prst="roundRect">
              <a:avLst>
                <a:gd name="adj" fmla="val 11032"/>
              </a:avLst>
            </a:prstGeom>
            <a:grpFill/>
            <a:ln w="571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nvGrpSpPr>
            <p:cNvPr id="22" name="Group 21"/>
            <p:cNvGrpSpPr/>
            <p:nvPr/>
          </p:nvGrpSpPr>
          <p:grpSpPr>
            <a:xfrm>
              <a:off x="5257800" y="4114800"/>
              <a:ext cx="457200" cy="323088"/>
              <a:chOff x="5257800" y="3962400"/>
              <a:chExt cx="457200" cy="475488"/>
            </a:xfrm>
            <a:grpFill/>
          </p:grpSpPr>
          <p:cxnSp>
            <p:nvCxnSpPr>
              <p:cNvPr id="26" name="Straight Connector 25"/>
              <p:cNvCxnSpPr/>
              <p:nvPr/>
            </p:nvCxnSpPr>
            <p:spPr bwMode="auto">
              <a:xfrm>
                <a:off x="5257800" y="3962400"/>
                <a:ext cx="0" cy="475488"/>
              </a:xfrm>
              <a:prstGeom prst="line">
                <a:avLst/>
              </a:prstGeom>
              <a:grpFill/>
              <a:ln w="57150" cap="flat" cmpd="sng" algn="ctr">
                <a:solidFill>
                  <a:schemeClr val="bg1"/>
                </a:solidFill>
                <a:prstDash val="solid"/>
                <a:round/>
                <a:headEnd type="none" w="sm" len="sm"/>
                <a:tailEnd type="none" w="sm" len="sm"/>
              </a:ln>
              <a:effectLst/>
            </p:spPr>
          </p:cxnSp>
          <p:cxnSp>
            <p:nvCxnSpPr>
              <p:cNvPr id="27" name="Straight Connector 26"/>
              <p:cNvCxnSpPr/>
              <p:nvPr/>
            </p:nvCxnSpPr>
            <p:spPr bwMode="auto">
              <a:xfrm>
                <a:off x="5410200" y="3962400"/>
                <a:ext cx="0" cy="475488"/>
              </a:xfrm>
              <a:prstGeom prst="line">
                <a:avLst/>
              </a:prstGeom>
              <a:grpFill/>
              <a:ln w="57150" cap="flat" cmpd="sng" algn="ctr">
                <a:solidFill>
                  <a:schemeClr val="bg1"/>
                </a:solidFill>
                <a:prstDash val="solid"/>
                <a:round/>
                <a:headEnd type="none" w="sm" len="sm"/>
                <a:tailEnd type="none" w="sm" len="sm"/>
              </a:ln>
              <a:effectLst/>
            </p:spPr>
          </p:cxnSp>
          <p:cxnSp>
            <p:nvCxnSpPr>
              <p:cNvPr id="28" name="Straight Connector 27"/>
              <p:cNvCxnSpPr/>
              <p:nvPr/>
            </p:nvCxnSpPr>
            <p:spPr bwMode="auto">
              <a:xfrm>
                <a:off x="5562600" y="3962400"/>
                <a:ext cx="0" cy="475488"/>
              </a:xfrm>
              <a:prstGeom prst="line">
                <a:avLst/>
              </a:prstGeom>
              <a:grpFill/>
              <a:ln w="57150" cap="flat" cmpd="sng" algn="ctr">
                <a:solidFill>
                  <a:schemeClr val="bg1"/>
                </a:solidFill>
                <a:prstDash val="solid"/>
                <a:round/>
                <a:headEnd type="none" w="sm" len="sm"/>
                <a:tailEnd type="none" w="sm" len="sm"/>
              </a:ln>
              <a:effectLst/>
            </p:spPr>
          </p:cxnSp>
          <p:cxnSp>
            <p:nvCxnSpPr>
              <p:cNvPr id="29" name="Straight Connector 28"/>
              <p:cNvCxnSpPr/>
              <p:nvPr/>
            </p:nvCxnSpPr>
            <p:spPr bwMode="auto">
              <a:xfrm>
                <a:off x="5715000" y="3962400"/>
                <a:ext cx="0" cy="475488"/>
              </a:xfrm>
              <a:prstGeom prst="line">
                <a:avLst/>
              </a:prstGeom>
              <a:grpFill/>
              <a:ln w="57150" cap="flat" cmpd="sng" algn="ctr">
                <a:solidFill>
                  <a:schemeClr val="bg1"/>
                </a:solidFill>
                <a:prstDash val="solid"/>
                <a:round/>
                <a:headEnd type="none" w="sm" len="sm"/>
                <a:tailEnd type="none" w="sm" len="sm"/>
              </a:ln>
              <a:effectLst/>
            </p:spPr>
          </p:cxnSp>
        </p:grpSp>
        <p:cxnSp>
          <p:nvCxnSpPr>
            <p:cNvPr id="23" name="Straight Connector 22"/>
            <p:cNvCxnSpPr/>
            <p:nvPr/>
          </p:nvCxnSpPr>
          <p:spPr bwMode="auto">
            <a:xfrm rot="5400000">
              <a:off x="5500103" y="3912235"/>
              <a:ext cx="0" cy="640080"/>
            </a:xfrm>
            <a:prstGeom prst="line">
              <a:avLst/>
            </a:prstGeom>
            <a:grpFill/>
            <a:ln w="57150" cap="flat" cmpd="sng" algn="ctr">
              <a:solidFill>
                <a:schemeClr val="bg1"/>
              </a:solidFill>
              <a:prstDash val="solid"/>
              <a:round/>
              <a:headEnd type="none" w="sm" len="sm"/>
              <a:tailEnd type="none" w="sm" len="sm"/>
            </a:ln>
            <a:effectLst/>
          </p:spPr>
        </p:cxnSp>
        <p:cxnSp>
          <p:nvCxnSpPr>
            <p:cNvPr id="24" name="Straight Connector 23"/>
            <p:cNvCxnSpPr/>
            <p:nvPr/>
          </p:nvCxnSpPr>
          <p:spPr bwMode="auto">
            <a:xfrm rot="5400000">
              <a:off x="5500103" y="4023360"/>
              <a:ext cx="0" cy="640080"/>
            </a:xfrm>
            <a:prstGeom prst="line">
              <a:avLst/>
            </a:prstGeom>
            <a:grpFill/>
            <a:ln w="57150" cap="flat" cmpd="sng" algn="ctr">
              <a:solidFill>
                <a:schemeClr val="bg1"/>
              </a:solidFill>
              <a:prstDash val="solid"/>
              <a:round/>
              <a:headEnd type="none" w="sm" len="sm"/>
              <a:tailEnd type="none" w="sm" len="sm"/>
            </a:ln>
            <a:effectLst/>
          </p:spPr>
        </p:cxnSp>
        <p:cxnSp>
          <p:nvCxnSpPr>
            <p:cNvPr id="25" name="Straight Connector 24"/>
            <p:cNvCxnSpPr/>
            <p:nvPr/>
          </p:nvCxnSpPr>
          <p:spPr bwMode="auto">
            <a:xfrm rot="5400000">
              <a:off x="5500103" y="3794760"/>
              <a:ext cx="0" cy="640080"/>
            </a:xfrm>
            <a:prstGeom prst="line">
              <a:avLst/>
            </a:prstGeom>
            <a:grpFill/>
            <a:ln w="57150" cap="flat" cmpd="sng" algn="ctr">
              <a:solidFill>
                <a:schemeClr val="bg1"/>
              </a:solidFill>
              <a:prstDash val="solid"/>
              <a:round/>
              <a:headEnd type="none" w="sm" len="sm"/>
              <a:tailEnd type="none" w="sm" len="sm"/>
            </a:ln>
            <a:effectLst/>
          </p:spPr>
        </p:cxnSp>
      </p:grpSp>
    </p:spTree>
    <p:custDataLst>
      <p:tags r:id="rId1"/>
    </p:custData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dirty="0" smtClean="0"/>
              <a:t>Course Roadmap</a:t>
            </a:r>
          </a:p>
        </p:txBody>
      </p:sp>
      <p:sp>
        <p:nvSpPr>
          <p:cNvPr id="17" name="Rounded Rectangle 16"/>
          <p:cNvSpPr/>
          <p:nvPr/>
        </p:nvSpPr>
        <p:spPr bwMode="auto">
          <a:xfrm>
            <a:off x="3046412" y="1167943"/>
            <a:ext cx="8305800" cy="4522115"/>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2" name="Rounded Rectangle 21"/>
          <p:cNvSpPr/>
          <p:nvPr/>
        </p:nvSpPr>
        <p:spPr bwMode="auto">
          <a:xfrm>
            <a:off x="4147377" y="3526424"/>
            <a:ext cx="5713476" cy="831273"/>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4" name="Rounded Rectangle 23"/>
          <p:cNvSpPr/>
          <p:nvPr/>
        </p:nvSpPr>
        <p:spPr bwMode="auto">
          <a:xfrm>
            <a:off x="4147377" y="4551305"/>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5" name="Rounded Rectangle 24"/>
          <p:cNvSpPr/>
          <p:nvPr/>
        </p:nvSpPr>
        <p:spPr bwMode="auto">
          <a:xfrm>
            <a:off x="4147377" y="2501544"/>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6" name="Rounded Rectangle 25"/>
          <p:cNvSpPr/>
          <p:nvPr/>
        </p:nvSpPr>
        <p:spPr bwMode="auto">
          <a:xfrm>
            <a:off x="4146111" y="1476664"/>
            <a:ext cx="5716265"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7" name="TextBox 26"/>
          <p:cNvSpPr txBox="1"/>
          <p:nvPr/>
        </p:nvSpPr>
        <p:spPr>
          <a:xfrm>
            <a:off x="4756977" y="1615300"/>
            <a:ext cx="4491611" cy="553998"/>
          </a:xfrm>
          <a:prstGeom prst="rect">
            <a:avLst/>
          </a:prstGeom>
          <a:noFill/>
        </p:spPr>
        <p:txBody>
          <a:bodyPr wrap="square" rtlCol="0" anchor="ctr">
            <a:spAutoFit/>
          </a:bodyPr>
          <a:lstStyle>
            <a:defPPr>
              <a:defRPr lang="en-US"/>
            </a:defPPr>
            <a:lvl1pPr defTabSz="228600" fontAlgn="auto">
              <a:spcBef>
                <a:spcPts val="0"/>
              </a:spcBef>
              <a:spcAft>
                <a:spcPts val="0"/>
              </a:spcAft>
              <a:defRPr sz="1400" b="0">
                <a:solidFill>
                  <a:schemeClr val="tx1">
                    <a:lumMod val="75000"/>
                  </a:schemeClr>
                </a:solidFill>
              </a:defRPr>
            </a:lvl1pPr>
          </a:lstStyle>
          <a:p>
            <a:pPr>
              <a:defRPr/>
            </a:pPr>
            <a:r>
              <a:rPr lang="en-US" sz="1500" dirty="0">
                <a:solidFill>
                  <a:schemeClr val="accent4">
                    <a:lumMod val="75000"/>
                  </a:schemeClr>
                </a:solidFill>
              </a:rPr>
              <a:t>Lesson 6: Reporting Aggregated Data Using Group Functions</a:t>
            </a:r>
            <a:endParaRPr lang="en-US" sz="1500" dirty="0">
              <a:solidFill>
                <a:schemeClr val="accent4">
                  <a:lumMod val="75000"/>
                </a:schemeClr>
              </a:solidFill>
              <a:latin typeface="Courier New" pitchFamily="49" charset="0"/>
              <a:cs typeface="Courier New" pitchFamily="49" charset="0"/>
            </a:endParaRPr>
          </a:p>
        </p:txBody>
      </p:sp>
      <p:sp>
        <p:nvSpPr>
          <p:cNvPr id="28" name="TextBox 27"/>
          <p:cNvSpPr txBox="1"/>
          <p:nvPr/>
        </p:nvSpPr>
        <p:spPr>
          <a:xfrm>
            <a:off x="4819904" y="2640181"/>
            <a:ext cx="4083283" cy="553998"/>
          </a:xfrm>
          <a:prstGeom prst="rect">
            <a:avLst/>
          </a:prstGeom>
          <a:noFill/>
        </p:spPr>
        <p:txBody>
          <a:bodyPr wrap="square" rtlCol="0" anchor="ctr">
            <a:spAutoFit/>
          </a:bodyPr>
          <a:lstStyle>
            <a:defPPr>
              <a:defRPr lang="en-US"/>
            </a:defPPr>
            <a:lvl1pPr defTabSz="228600" fontAlgn="auto">
              <a:spcBef>
                <a:spcPts val="0"/>
              </a:spcBef>
              <a:spcAft>
                <a:spcPts val="0"/>
              </a:spcAft>
              <a:defRPr sz="1400" b="0">
                <a:solidFill>
                  <a:schemeClr val="tx1">
                    <a:lumMod val="75000"/>
                  </a:schemeClr>
                </a:solidFill>
              </a:defRPr>
            </a:lvl1pPr>
          </a:lstStyle>
          <a:p>
            <a:pPr>
              <a:defRPr/>
            </a:pPr>
            <a:r>
              <a:rPr lang="en-US" sz="1500" dirty="0">
                <a:solidFill>
                  <a:schemeClr val="accent4">
                    <a:lumMod val="75000"/>
                  </a:schemeClr>
                </a:solidFill>
              </a:rPr>
              <a:t>Lesson 7: Displaying Data from Multiple Tables Using Joins</a:t>
            </a:r>
          </a:p>
        </p:txBody>
      </p:sp>
      <p:sp>
        <p:nvSpPr>
          <p:cNvPr id="29" name="TextBox 28"/>
          <p:cNvSpPr txBox="1"/>
          <p:nvPr/>
        </p:nvSpPr>
        <p:spPr>
          <a:xfrm>
            <a:off x="4790844" y="3665061"/>
            <a:ext cx="4083283" cy="553998"/>
          </a:xfrm>
          <a:prstGeom prst="rect">
            <a:avLst/>
          </a:prstGeom>
          <a:noFill/>
        </p:spPr>
        <p:txBody>
          <a:bodyPr wrap="square" rtlCol="0" anchor="ctr">
            <a:spAutoFit/>
          </a:bodyPr>
          <a:lstStyle>
            <a:defPPr>
              <a:defRPr lang="en-US"/>
            </a:defPPr>
            <a:lvl1pPr>
              <a:defRPr sz="1500" b="1">
                <a:solidFill>
                  <a:schemeClr val="bg1"/>
                </a:solidFill>
              </a:defRPr>
            </a:lvl1pPr>
          </a:lstStyle>
          <a:p>
            <a:pPr defTabSz="228600" fontAlgn="auto">
              <a:spcBef>
                <a:spcPts val="0"/>
              </a:spcBef>
              <a:spcAft>
                <a:spcPts val="0"/>
              </a:spcAft>
              <a:defRPr/>
            </a:pPr>
            <a:r>
              <a:rPr lang="en-US" dirty="0"/>
              <a:t>Lesson 8: Using Subqueries to Solve Queries</a:t>
            </a:r>
          </a:p>
        </p:txBody>
      </p:sp>
      <p:sp>
        <p:nvSpPr>
          <p:cNvPr id="30" name="TextBox 29"/>
          <p:cNvSpPr txBox="1"/>
          <p:nvPr/>
        </p:nvSpPr>
        <p:spPr>
          <a:xfrm>
            <a:off x="4790844" y="4805358"/>
            <a:ext cx="4083283" cy="323165"/>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pPr>
              <a:defRPr/>
            </a:pPr>
            <a:r>
              <a:rPr lang="en-US" dirty="0">
                <a:solidFill>
                  <a:schemeClr val="accent4">
                    <a:lumMod val="75000"/>
                  </a:schemeClr>
                </a:solidFill>
              </a:rPr>
              <a:t>Lesson 9: Using Set Operators</a:t>
            </a:r>
          </a:p>
        </p:txBody>
      </p:sp>
      <p:sp>
        <p:nvSpPr>
          <p:cNvPr id="31" name="Isosceles Triangle 30"/>
          <p:cNvSpPr>
            <a:spLocks noChangeAspect="1"/>
          </p:cNvSpPr>
          <p:nvPr/>
        </p:nvSpPr>
        <p:spPr bwMode="auto">
          <a:xfrm rot="5400000">
            <a:off x="4321644" y="2819248"/>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2" name="Isosceles Triangle 31"/>
          <p:cNvSpPr>
            <a:spLocks noChangeAspect="1"/>
          </p:cNvSpPr>
          <p:nvPr/>
        </p:nvSpPr>
        <p:spPr bwMode="auto">
          <a:xfrm rot="5400000">
            <a:off x="4321644" y="3844128"/>
            <a:ext cx="293800" cy="195865"/>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3" name="Isosceles Triangle 32"/>
          <p:cNvSpPr>
            <a:spLocks noChangeAspect="1"/>
          </p:cNvSpPr>
          <p:nvPr/>
        </p:nvSpPr>
        <p:spPr bwMode="auto">
          <a:xfrm rot="5400000">
            <a:off x="4321644" y="4869009"/>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4" name="Isosceles Triangle 33"/>
          <p:cNvSpPr>
            <a:spLocks noChangeAspect="1"/>
          </p:cNvSpPr>
          <p:nvPr/>
        </p:nvSpPr>
        <p:spPr bwMode="auto">
          <a:xfrm rot="5400000">
            <a:off x="4321644" y="1794368"/>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nvGrpSpPr>
          <p:cNvPr id="35" name="Group 34"/>
          <p:cNvGrpSpPr/>
          <p:nvPr/>
        </p:nvGrpSpPr>
        <p:grpSpPr>
          <a:xfrm>
            <a:off x="9786179" y="3646583"/>
            <a:ext cx="1715510" cy="591689"/>
            <a:chOff x="9786179" y="1585747"/>
            <a:chExt cx="1715510" cy="591689"/>
          </a:xfrm>
        </p:grpSpPr>
        <p:sp>
          <p:nvSpPr>
            <p:cNvPr id="36" name="Freeform 35"/>
            <p:cNvSpPr/>
            <p:nvPr/>
          </p:nvSpPr>
          <p:spPr bwMode="auto">
            <a:xfrm>
              <a:off x="11346670" y="1627299"/>
              <a:ext cx="142410" cy="515233"/>
            </a:xfrm>
            <a:custGeom>
              <a:avLst/>
              <a:gdLst>
                <a:gd name="connsiteX0" fmla="*/ 0 w 142410"/>
                <a:gd name="connsiteY0" fmla="*/ 0 h 515233"/>
                <a:gd name="connsiteX1" fmla="*/ 56536 w 142410"/>
                <a:gd name="connsiteY1" fmla="*/ 0 h 515233"/>
                <a:gd name="connsiteX2" fmla="*/ 142410 w 142410"/>
                <a:gd name="connsiteY2" fmla="*/ 85874 h 515233"/>
                <a:gd name="connsiteX3" fmla="*/ 142410 w 142410"/>
                <a:gd name="connsiteY3" fmla="*/ 429359 h 515233"/>
                <a:gd name="connsiteX4" fmla="*/ 56536 w 142410"/>
                <a:gd name="connsiteY4" fmla="*/ 515233 h 515233"/>
                <a:gd name="connsiteX5" fmla="*/ 0 w 142410"/>
                <a:gd name="connsiteY5" fmla="*/ 515233 h 515233"/>
                <a:gd name="connsiteX6" fmla="*/ 0 w 142410"/>
                <a:gd name="connsiteY6" fmla="*/ 0 h 51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10" h="515233">
                  <a:moveTo>
                    <a:pt x="0" y="0"/>
                  </a:moveTo>
                  <a:lnTo>
                    <a:pt x="56536" y="0"/>
                  </a:lnTo>
                  <a:cubicBezTo>
                    <a:pt x="103963" y="0"/>
                    <a:pt x="142410" y="38447"/>
                    <a:pt x="142410" y="85874"/>
                  </a:cubicBezTo>
                  <a:lnTo>
                    <a:pt x="142410" y="429359"/>
                  </a:lnTo>
                  <a:cubicBezTo>
                    <a:pt x="142410" y="476786"/>
                    <a:pt x="103963" y="515233"/>
                    <a:pt x="56536" y="515233"/>
                  </a:cubicBezTo>
                  <a:lnTo>
                    <a:pt x="0" y="515233"/>
                  </a:lnTo>
                  <a:lnTo>
                    <a:pt x="0" y="0"/>
                  </a:lnTo>
                  <a:close/>
                </a:path>
              </a:pathLst>
            </a:custGeom>
            <a:gradFill>
              <a:gsLst>
                <a:gs pos="92000">
                  <a:schemeClr val="accent1">
                    <a:lumMod val="75000"/>
                  </a:schemeClr>
                </a:gs>
                <a:gs pos="11000">
                  <a:schemeClr val="accent1"/>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7" name="Freeform 36"/>
            <p:cNvSpPr/>
            <p:nvPr/>
          </p:nvSpPr>
          <p:spPr bwMode="auto">
            <a:xfrm>
              <a:off x="10097297" y="1662739"/>
              <a:ext cx="1404392" cy="437706"/>
            </a:xfrm>
            <a:custGeom>
              <a:avLst/>
              <a:gdLst>
                <a:gd name="connsiteX0" fmla="*/ 1376166 w 1404392"/>
                <a:gd name="connsiteY0" fmla="*/ 0 h 704932"/>
                <a:gd name="connsiteX1" fmla="*/ 1376773 w 1404392"/>
                <a:gd name="connsiteY1" fmla="*/ 564 h 704932"/>
                <a:gd name="connsiteX2" fmla="*/ 1404392 w 1404392"/>
                <a:gd name="connsiteY2" fmla="*/ 92517 h 704932"/>
                <a:gd name="connsiteX3" fmla="*/ 1404392 w 1404392"/>
                <a:gd name="connsiteY3" fmla="*/ 612664 h 704932"/>
                <a:gd name="connsiteX4" fmla="*/ 1376773 w 1404392"/>
                <a:gd name="connsiteY4" fmla="*/ 704619 h 704932"/>
                <a:gd name="connsiteX5" fmla="*/ 1376436 w 1404392"/>
                <a:gd name="connsiteY5" fmla="*/ 704932 h 704932"/>
                <a:gd name="connsiteX6" fmla="*/ 1369115 w 1404392"/>
                <a:gd name="connsiteY6" fmla="*/ 680559 h 704932"/>
                <a:gd name="connsiteX7" fmla="*/ 1314010 w 1404392"/>
                <a:gd name="connsiteY7" fmla="*/ 649080 h 704932"/>
                <a:gd name="connsiteX8" fmla="*/ 0 w 1404392"/>
                <a:gd name="connsiteY8" fmla="*/ 649080 h 704932"/>
                <a:gd name="connsiteX9" fmla="*/ 0 w 1404392"/>
                <a:gd name="connsiteY9" fmla="*/ 54954 h 704932"/>
                <a:gd name="connsiteX10" fmla="*/ 1314010 w 1404392"/>
                <a:gd name="connsiteY10" fmla="*/ 54954 h 704932"/>
                <a:gd name="connsiteX11" fmla="*/ 1369115 w 1404392"/>
                <a:gd name="connsiteY11" fmla="*/ 23476 h 704932"/>
                <a:gd name="connsiteX12" fmla="*/ 1376166 w 1404392"/>
                <a:gd name="connsiteY12" fmla="*/ 0 h 7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92" h="704932">
                  <a:moveTo>
                    <a:pt x="1376166" y="0"/>
                  </a:moveTo>
                  <a:lnTo>
                    <a:pt x="1376773" y="564"/>
                  </a:lnTo>
                  <a:cubicBezTo>
                    <a:pt x="1393838" y="24097"/>
                    <a:pt x="1404392" y="56607"/>
                    <a:pt x="1404392" y="92517"/>
                  </a:cubicBezTo>
                  <a:lnTo>
                    <a:pt x="1404392" y="612664"/>
                  </a:lnTo>
                  <a:cubicBezTo>
                    <a:pt x="1404392" y="648575"/>
                    <a:pt x="1393838" y="681085"/>
                    <a:pt x="1376773" y="704619"/>
                  </a:cubicBezTo>
                  <a:lnTo>
                    <a:pt x="1376436" y="704932"/>
                  </a:lnTo>
                  <a:lnTo>
                    <a:pt x="1369115" y="680559"/>
                  </a:lnTo>
                  <a:cubicBezTo>
                    <a:pt x="1355013" y="661109"/>
                    <a:pt x="1335530" y="649080"/>
                    <a:pt x="1314010" y="649080"/>
                  </a:cubicBezTo>
                  <a:lnTo>
                    <a:pt x="0" y="649080"/>
                  </a:lnTo>
                  <a:lnTo>
                    <a:pt x="0" y="54954"/>
                  </a:lnTo>
                  <a:lnTo>
                    <a:pt x="1314010" y="54954"/>
                  </a:lnTo>
                  <a:cubicBezTo>
                    <a:pt x="1335530" y="54954"/>
                    <a:pt x="1355013" y="42924"/>
                    <a:pt x="1369115" y="23476"/>
                  </a:cubicBezTo>
                  <a:lnTo>
                    <a:pt x="1376166" y="0"/>
                  </a:lnTo>
                  <a:close/>
                </a:path>
              </a:pathLst>
            </a:custGeom>
            <a:gradFill>
              <a:gsLst>
                <a:gs pos="90000">
                  <a:schemeClr val="accent1"/>
                </a:gs>
                <a:gs pos="100000">
                  <a:schemeClr val="accent1">
                    <a:lumMod val="20000"/>
                    <a:lumOff val="80000"/>
                  </a:schemeClr>
                </a:gs>
                <a:gs pos="0">
                  <a:srgbClr val="DC0000"/>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8" name="Isosceles Triangle 37"/>
            <p:cNvSpPr/>
            <p:nvPr/>
          </p:nvSpPr>
          <p:spPr bwMode="auto">
            <a:xfrm rot="16200000">
              <a:off x="9701851" y="1670075"/>
              <a:ext cx="591689" cy="423034"/>
            </a:xfrm>
            <a:prstGeom prst="triangle">
              <a:avLst/>
            </a:prstGeom>
            <a:gradFill>
              <a:gsLst>
                <a:gs pos="95575">
                  <a:schemeClr val="accent1"/>
                </a:gs>
                <a:gs pos="23000">
                  <a:srgbClr val="E00000"/>
                </a:gs>
                <a:gs pos="0">
                  <a:srgbClr val="E00000"/>
                </a:gs>
              </a:gsLst>
              <a:lin ang="1620000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9" name="TextBox 38"/>
            <p:cNvSpPr txBox="1"/>
            <p:nvPr/>
          </p:nvSpPr>
          <p:spPr>
            <a:xfrm>
              <a:off x="10098845" y="1727704"/>
              <a:ext cx="1322479" cy="307777"/>
            </a:xfrm>
            <a:prstGeom prst="rect">
              <a:avLst/>
            </a:prstGeom>
            <a:noFill/>
          </p:spPr>
          <p:txBody>
            <a:bodyPr wrap="square" rtlCol="0">
              <a:spAutoFit/>
            </a:bodyPr>
            <a:lstStyle/>
            <a:p>
              <a:pPr algn="ctr"/>
              <a:r>
                <a:rPr lang="en-US" sz="1400" b="1" dirty="0">
                  <a:solidFill>
                    <a:schemeClr val="bg1"/>
                  </a:solidFill>
                  <a:latin typeface="LavosHandy™"/>
                </a:rPr>
                <a:t>You are here!</a:t>
              </a:r>
            </a:p>
          </p:txBody>
        </p:sp>
      </p:grpSp>
      <p:sp>
        <p:nvSpPr>
          <p:cNvPr id="40" name="Rounded Rectangle 39"/>
          <p:cNvSpPr/>
          <p:nvPr/>
        </p:nvSpPr>
        <p:spPr bwMode="auto">
          <a:xfrm>
            <a:off x="2818143" y="2403123"/>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1" name="Rounded Rectangle 40"/>
          <p:cNvSpPr/>
          <p:nvPr/>
        </p:nvSpPr>
        <p:spPr bwMode="auto">
          <a:xfrm>
            <a:off x="2818143" y="1357659"/>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2" name="Rounded Rectangle 41"/>
          <p:cNvSpPr/>
          <p:nvPr/>
        </p:nvSpPr>
        <p:spPr bwMode="auto">
          <a:xfrm>
            <a:off x="2818143" y="3459375"/>
            <a:ext cx="960176" cy="982414"/>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3" name="Rounded Rectangle 42"/>
          <p:cNvSpPr/>
          <p:nvPr/>
        </p:nvSpPr>
        <p:spPr bwMode="auto">
          <a:xfrm>
            <a:off x="2818143" y="4503986"/>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4" name="Rectangle 43"/>
          <p:cNvSpPr/>
          <p:nvPr/>
        </p:nvSpPr>
        <p:spPr bwMode="auto">
          <a:xfrm>
            <a:off x="201566" y="749300"/>
            <a:ext cx="3422440" cy="5499100"/>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5" name="Freeform 44"/>
          <p:cNvSpPr/>
          <p:nvPr/>
        </p:nvSpPr>
        <p:spPr bwMode="auto">
          <a:xfrm>
            <a:off x="162553" y="1387318"/>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6" name="Freeform 45"/>
          <p:cNvSpPr/>
          <p:nvPr/>
        </p:nvSpPr>
        <p:spPr bwMode="auto">
          <a:xfrm>
            <a:off x="162553" y="2437130"/>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7" name="Freeform 46"/>
          <p:cNvSpPr/>
          <p:nvPr/>
        </p:nvSpPr>
        <p:spPr bwMode="auto">
          <a:xfrm>
            <a:off x="162553" y="3491241"/>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8" name="Freeform 47"/>
          <p:cNvSpPr/>
          <p:nvPr/>
        </p:nvSpPr>
        <p:spPr bwMode="auto">
          <a:xfrm>
            <a:off x="162553" y="4533679"/>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9" name="TextBox 48"/>
          <p:cNvSpPr txBox="1"/>
          <p:nvPr/>
        </p:nvSpPr>
        <p:spPr>
          <a:xfrm>
            <a:off x="520036" y="1682936"/>
            <a:ext cx="2433967" cy="323165"/>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smtClean="0"/>
              <a:t>Lesson </a:t>
            </a:r>
            <a:r>
              <a:rPr lang="en-US" dirty="0"/>
              <a:t>1: </a:t>
            </a:r>
            <a:r>
              <a:rPr lang="en-US" dirty="0" smtClean="0"/>
              <a:t>Introduction</a:t>
            </a:r>
            <a:endParaRPr lang="en-US" dirty="0"/>
          </a:p>
        </p:txBody>
      </p:sp>
      <p:sp>
        <p:nvSpPr>
          <p:cNvPr id="50" name="TextBox 49"/>
          <p:cNvSpPr txBox="1"/>
          <p:nvPr/>
        </p:nvSpPr>
        <p:spPr>
          <a:xfrm>
            <a:off x="520036" y="2617331"/>
            <a:ext cx="2932776"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a:t>Unit 1: Retrieving, </a:t>
            </a:r>
            <a:r>
              <a:rPr lang="en-US" dirty="0" smtClean="0"/>
              <a:t>Restricting, </a:t>
            </a:r>
            <a:r>
              <a:rPr lang="en-US" dirty="0"/>
              <a:t>and Sorting </a:t>
            </a:r>
            <a:r>
              <a:rPr lang="en-US" dirty="0" smtClean="0"/>
              <a:t>Data</a:t>
            </a:r>
            <a:endParaRPr lang="en-US" dirty="0"/>
          </a:p>
        </p:txBody>
      </p:sp>
      <p:sp>
        <p:nvSpPr>
          <p:cNvPr id="51" name="TextBox 50"/>
          <p:cNvSpPr txBox="1"/>
          <p:nvPr/>
        </p:nvSpPr>
        <p:spPr>
          <a:xfrm>
            <a:off x="520036" y="3674761"/>
            <a:ext cx="2983576"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1">
                <a:solidFill>
                  <a:schemeClr val="bg1"/>
                </a:solidFill>
              </a:defRPr>
            </a:lvl1pPr>
          </a:lstStyle>
          <a:p>
            <a:r>
              <a:rPr lang="en-US" dirty="0"/>
              <a:t>Unit 2: Joins, </a:t>
            </a:r>
            <a:r>
              <a:rPr lang="en-US" dirty="0" smtClean="0"/>
              <a:t>Subqueries, </a:t>
            </a:r>
            <a:r>
              <a:rPr lang="en-US" dirty="0"/>
              <a:t>and Set </a:t>
            </a:r>
            <a:r>
              <a:rPr lang="en-US" dirty="0" smtClean="0"/>
              <a:t>Operators</a:t>
            </a:r>
            <a:endParaRPr lang="en-US" dirty="0"/>
          </a:p>
        </p:txBody>
      </p:sp>
      <p:sp>
        <p:nvSpPr>
          <p:cNvPr id="52" name="TextBox 51"/>
          <p:cNvSpPr txBox="1"/>
          <p:nvPr/>
        </p:nvSpPr>
        <p:spPr>
          <a:xfrm>
            <a:off x="520036" y="4829297"/>
            <a:ext cx="2212697" cy="323165"/>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a:t>Unit 3: DML and DDL</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bwMode="gray">
          <a:xfrm>
            <a:off x="2406152" y="4004839"/>
            <a:ext cx="7331364" cy="159162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e.employee_id, e.last_name, e.department_id,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d.department_id, d.location_id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 e JOIN departments 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ON     (e.department_id = d.department_id)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e.manager_id = 149 ;</a:t>
            </a:r>
          </a:p>
        </p:txBody>
      </p:sp>
      <p:sp>
        <p:nvSpPr>
          <p:cNvPr id="9" name="Content Placeholder 2"/>
          <p:cNvSpPr txBox="1">
            <a:spLocks/>
          </p:cNvSpPr>
          <p:nvPr/>
        </p:nvSpPr>
        <p:spPr bwMode="gray">
          <a:xfrm>
            <a:off x="2428730" y="1989772"/>
            <a:ext cx="7331364" cy="159162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e.employee_id, e.last_name, e.department_id,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d.department_id, d.location_id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 e JOIN departments 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ON     (e.department_id = d.department_id)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AND    e.manager_id = 149 ;</a:t>
            </a:r>
          </a:p>
        </p:txBody>
      </p:sp>
      <p:sp>
        <p:nvSpPr>
          <p:cNvPr id="40968" name="Title 1"/>
          <p:cNvSpPr>
            <a:spLocks noGrp="1"/>
          </p:cNvSpPr>
          <p:nvPr>
            <p:ph type="title"/>
          </p:nvPr>
        </p:nvSpPr>
        <p:spPr/>
        <p:txBody>
          <a:bodyPr/>
          <a:lstStyle/>
          <a:p>
            <a:pPr eaLnBrk="1" hangingPunct="1"/>
            <a:r>
              <a:rPr lang="en-US" altLang="en-US" dirty="0" smtClean="0"/>
              <a:t>Applying Additional Conditions to a Join</a:t>
            </a:r>
          </a:p>
        </p:txBody>
      </p:sp>
      <p:sp>
        <p:nvSpPr>
          <p:cNvPr id="40969" name="Content Placeholder 2"/>
          <p:cNvSpPr>
            <a:spLocks noGrp="1"/>
          </p:cNvSpPr>
          <p:nvPr>
            <p:ph idx="1"/>
          </p:nvPr>
        </p:nvSpPr>
        <p:spPr/>
        <p:txBody>
          <a:bodyPr/>
          <a:lstStyle/>
          <a:p>
            <a:pPr eaLnBrk="1" hangingPunct="1"/>
            <a:r>
              <a:rPr lang="en-US" altLang="en-US" dirty="0" smtClean="0">
                <a:latin typeface="Arial" charset="0"/>
              </a:rPr>
              <a:t>Use the </a:t>
            </a:r>
            <a:r>
              <a:rPr lang="en-US" altLang="en-US" dirty="0" smtClean="0">
                <a:latin typeface="Courier New" pitchFamily="49" charset="0"/>
                <a:cs typeface="Courier New" pitchFamily="49" charset="0"/>
              </a:rPr>
              <a:t>AND</a:t>
            </a:r>
            <a:r>
              <a:rPr lang="en-US" altLang="en-US" dirty="0" smtClean="0">
                <a:latin typeface="Arial" charset="0"/>
              </a:rPr>
              <a:t> clause or the </a:t>
            </a:r>
            <a:r>
              <a:rPr lang="en-US" altLang="en-US" dirty="0" smtClean="0">
                <a:latin typeface="Courier New" pitchFamily="49" charset="0"/>
                <a:cs typeface="Courier New" pitchFamily="49" charset="0"/>
              </a:rPr>
              <a:t>WHERE</a:t>
            </a:r>
            <a:r>
              <a:rPr lang="en-US" altLang="en-US" dirty="0" smtClean="0">
                <a:latin typeface="Arial" charset="0"/>
              </a:rPr>
              <a:t> clause to apply additional conditions:</a:t>
            </a:r>
          </a:p>
        </p:txBody>
      </p:sp>
      <p:sp>
        <p:nvSpPr>
          <p:cNvPr id="40970" name="Rectangle 5"/>
          <p:cNvSpPr>
            <a:spLocks noChangeArrowheads="1"/>
          </p:cNvSpPr>
          <p:nvPr/>
        </p:nvSpPr>
        <p:spPr bwMode="gray">
          <a:xfrm>
            <a:off x="2428346" y="3265989"/>
            <a:ext cx="3632200" cy="31773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40971" name="Rectangle 10"/>
          <p:cNvSpPr>
            <a:spLocks noChangeArrowheads="1"/>
          </p:cNvSpPr>
          <p:nvPr/>
        </p:nvSpPr>
        <p:spPr bwMode="auto">
          <a:xfrm>
            <a:off x="5430838" y="3548064"/>
            <a:ext cx="647613" cy="462307"/>
          </a:xfrm>
          <a:prstGeom prst="rect">
            <a:avLst/>
          </a:prstGeom>
          <a:noFill/>
          <a:ln w="9525">
            <a:noFill/>
            <a:miter lim="800000"/>
            <a:headEnd/>
            <a:tailEnd/>
          </a:ln>
        </p:spPr>
        <p:txBody>
          <a:bodyPr wrap="none" lIns="92075" tIns="46038" rIns="92075" bIns="46038">
            <a:spAutoFit/>
          </a:bodyPr>
          <a:lstStyle/>
          <a:p>
            <a:r>
              <a:rPr lang="en-US" altLang="en-US" sz="2400" b="1" dirty="0"/>
              <a:t>OR</a:t>
            </a:r>
          </a:p>
        </p:txBody>
      </p:sp>
      <p:sp>
        <p:nvSpPr>
          <p:cNvPr id="40972" name="Rectangle 11"/>
          <p:cNvSpPr>
            <a:spLocks noChangeArrowheads="1"/>
          </p:cNvSpPr>
          <p:nvPr/>
        </p:nvSpPr>
        <p:spPr bwMode="gray">
          <a:xfrm>
            <a:off x="2398935" y="5277177"/>
            <a:ext cx="3808849" cy="32355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28"/>
          <p:cNvSpPr>
            <a:spLocks noGrp="1" noChangeArrowheads="1"/>
          </p:cNvSpPr>
          <p:nvPr>
            <p:ph type="title"/>
          </p:nvPr>
        </p:nvSpPr>
        <p:spPr/>
        <p:txBody>
          <a:bodyPr/>
          <a:lstStyle/>
          <a:p>
            <a:pPr eaLnBrk="1" hangingPunct="1"/>
            <a:r>
              <a:rPr lang="en-US" altLang="en-US" dirty="0" smtClean="0"/>
              <a:t>Lesson Agenda</a:t>
            </a:r>
          </a:p>
        </p:txBody>
      </p:sp>
      <p:sp>
        <p:nvSpPr>
          <p:cNvPr id="43011" name="Rectangle 1029"/>
          <p:cNvSpPr>
            <a:spLocks noGrp="1" noChangeArrowheads="1"/>
          </p:cNvSpPr>
          <p:nvPr>
            <p:ph idx="1"/>
          </p:nvPr>
        </p:nvSpPr>
        <p:spPr>
          <a:xfrm>
            <a:off x="622138" y="1242485"/>
            <a:ext cx="10944549" cy="4915014"/>
          </a:xfrm>
        </p:spPr>
        <p:txBody>
          <a:bodyPr/>
          <a:lstStyle/>
          <a:p>
            <a:pPr lvl="1" eaLnBrk="1" hangingPunct="1">
              <a:buClr>
                <a:srgbClr val="A6A6A6"/>
              </a:buClr>
            </a:pPr>
            <a:r>
              <a:rPr lang="en-US" altLang="en-US" dirty="0" smtClean="0">
                <a:solidFill>
                  <a:srgbClr val="A6A6A6"/>
                </a:solidFill>
              </a:rPr>
              <a:t>Types of </a:t>
            </a:r>
            <a:r>
              <a:rPr lang="en-US" altLang="en-US" dirty="0" smtClean="0">
                <a:solidFill>
                  <a:srgbClr val="A6A6A6"/>
                </a:solidFill>
                <a:latin typeface="Courier New" pitchFamily="49" charset="0"/>
              </a:rPr>
              <a:t>JOINS</a:t>
            </a:r>
            <a:r>
              <a:rPr lang="en-US" altLang="en-US" dirty="0" smtClean="0">
                <a:solidFill>
                  <a:srgbClr val="A6A6A6"/>
                </a:solidFill>
              </a:rPr>
              <a:t> and their syntax</a:t>
            </a:r>
          </a:p>
          <a:p>
            <a:pPr lvl="1" eaLnBrk="1" hangingPunct="1">
              <a:buClr>
                <a:srgbClr val="A6A6A6"/>
              </a:buClr>
            </a:pPr>
            <a:r>
              <a:rPr lang="en-US" altLang="en-US" dirty="0" smtClean="0">
                <a:solidFill>
                  <a:srgbClr val="A6A6A6"/>
                </a:solidFill>
              </a:rPr>
              <a:t>Natural join</a:t>
            </a:r>
          </a:p>
          <a:p>
            <a:pPr lvl="1" eaLnBrk="1" hangingPunct="1">
              <a:buClr>
                <a:srgbClr val="A6A6A6"/>
              </a:buClr>
            </a:pPr>
            <a:r>
              <a:rPr lang="en-US" altLang="en-US" dirty="0" smtClean="0">
                <a:solidFill>
                  <a:srgbClr val="A6A6A6"/>
                </a:solidFill>
                <a:cs typeface="Arial" charset="0"/>
              </a:rPr>
              <a:t>Join with the </a:t>
            </a:r>
            <a:r>
              <a:rPr lang="en-US" altLang="en-US" dirty="0" smtClean="0">
                <a:solidFill>
                  <a:srgbClr val="A6A6A6"/>
                </a:solidFill>
                <a:latin typeface="Courier New" pitchFamily="49" charset="0"/>
              </a:rPr>
              <a:t>USING</a:t>
            </a:r>
            <a:r>
              <a:rPr lang="en-US" altLang="en-US" dirty="0" smtClean="0">
                <a:solidFill>
                  <a:srgbClr val="A6A6A6"/>
                </a:solidFill>
              </a:rPr>
              <a:t> </a:t>
            </a:r>
            <a:r>
              <a:rPr lang="en-US" altLang="en-US" dirty="0" smtClean="0">
                <a:solidFill>
                  <a:srgbClr val="A6A6A6"/>
                </a:solidFill>
                <a:cs typeface="Arial" charset="0"/>
              </a:rPr>
              <a:t>clause</a:t>
            </a:r>
          </a:p>
          <a:p>
            <a:pPr lvl="1" eaLnBrk="1" hangingPunct="1">
              <a:buClr>
                <a:srgbClr val="A6A6A6"/>
              </a:buClr>
            </a:pPr>
            <a:r>
              <a:rPr lang="en-US" altLang="en-US" dirty="0" smtClean="0">
                <a:solidFill>
                  <a:srgbClr val="A6A6A6"/>
                </a:solidFill>
                <a:cs typeface="Arial" charset="0"/>
              </a:rPr>
              <a:t>Join with the </a:t>
            </a:r>
            <a:r>
              <a:rPr lang="en-US" altLang="en-US" dirty="0" smtClean="0">
                <a:solidFill>
                  <a:srgbClr val="A6A6A6"/>
                </a:solidFill>
                <a:latin typeface="Courier New" pitchFamily="49" charset="0"/>
                <a:cs typeface="Arial" charset="0"/>
              </a:rPr>
              <a:t>ON</a:t>
            </a:r>
            <a:r>
              <a:rPr lang="en-US" altLang="en-US" dirty="0" smtClean="0">
                <a:solidFill>
                  <a:srgbClr val="A6A6A6"/>
                </a:solidFill>
              </a:rPr>
              <a:t> </a:t>
            </a:r>
            <a:r>
              <a:rPr lang="en-US" altLang="en-US" dirty="0" smtClean="0">
                <a:solidFill>
                  <a:srgbClr val="A6A6A6"/>
                </a:solidFill>
                <a:cs typeface="Arial" charset="0"/>
              </a:rPr>
              <a:t>clause</a:t>
            </a:r>
            <a:endParaRPr lang="en-US" altLang="en-US" dirty="0" smtClean="0">
              <a:solidFill>
                <a:srgbClr val="A6A6A6"/>
              </a:solidFill>
            </a:endParaRPr>
          </a:p>
          <a:p>
            <a:pPr lvl="1" eaLnBrk="1" hangingPunct="1">
              <a:buClr>
                <a:schemeClr val="accent1"/>
              </a:buClr>
            </a:pPr>
            <a:r>
              <a:rPr lang="en-US" altLang="en-US" dirty="0" smtClean="0"/>
              <a:t>Self-join</a:t>
            </a:r>
          </a:p>
          <a:p>
            <a:pPr lvl="1" eaLnBrk="1" hangingPunct="1">
              <a:buClr>
                <a:srgbClr val="A6A6A6"/>
              </a:buClr>
            </a:pPr>
            <a:r>
              <a:rPr lang="en-US" altLang="en-US" dirty="0" smtClean="0">
                <a:solidFill>
                  <a:srgbClr val="A6A6A6"/>
                </a:solidFill>
              </a:rPr>
              <a:t>Nonequijoins</a:t>
            </a:r>
          </a:p>
          <a:p>
            <a:pPr lvl="1" eaLnBrk="1" hangingPunct="1">
              <a:buClr>
                <a:srgbClr val="A6A6A6"/>
              </a:buClr>
            </a:pPr>
            <a:r>
              <a:rPr lang="en-US" altLang="en-US" dirty="0" smtClean="0">
                <a:solidFill>
                  <a:srgbClr val="A6A6A6"/>
                </a:solidFill>
                <a:latin typeface="Courier New" pitchFamily="49" charset="0"/>
              </a:rPr>
              <a:t>OUTER</a:t>
            </a:r>
            <a:r>
              <a:rPr lang="en-US" altLang="en-US" dirty="0" smtClean="0">
                <a:solidFill>
                  <a:srgbClr val="A6A6A6"/>
                </a:solidFill>
              </a:rPr>
              <a:t> join:</a:t>
            </a:r>
          </a:p>
          <a:p>
            <a:pPr lvl="2" eaLnBrk="1" hangingPunct="1">
              <a:buClr>
                <a:srgbClr val="A6A6A6"/>
              </a:buClr>
            </a:pPr>
            <a:r>
              <a:rPr lang="en-US" altLang="en-US" sz="2100" dirty="0" smtClean="0">
                <a:solidFill>
                  <a:srgbClr val="A6A6A6"/>
                </a:solidFill>
                <a:latin typeface="Courier New" pitchFamily="49" charset="0"/>
              </a:rPr>
              <a:t>LEFT OUTER JOIN</a:t>
            </a:r>
          </a:p>
          <a:p>
            <a:pPr lvl="2" eaLnBrk="1" hangingPunct="1">
              <a:buClr>
                <a:srgbClr val="A6A6A6"/>
              </a:buClr>
            </a:pPr>
            <a:r>
              <a:rPr lang="en-US" altLang="en-US" sz="2100" dirty="0" smtClean="0">
                <a:solidFill>
                  <a:srgbClr val="A6A6A6"/>
                </a:solidFill>
                <a:latin typeface="Courier New" pitchFamily="49" charset="0"/>
              </a:rPr>
              <a:t>RIGHT OUTER JOIN</a:t>
            </a:r>
          </a:p>
          <a:p>
            <a:pPr lvl="2" eaLnBrk="1" hangingPunct="1">
              <a:buClr>
                <a:srgbClr val="A6A6A6"/>
              </a:buClr>
            </a:pPr>
            <a:r>
              <a:rPr lang="en-US" altLang="en-US" sz="2100" dirty="0" smtClean="0">
                <a:solidFill>
                  <a:srgbClr val="A6A6A6"/>
                </a:solidFill>
                <a:latin typeface="Courier New" pitchFamily="49" charset="0"/>
              </a:rPr>
              <a:t>FULL OUTER JOIN</a:t>
            </a:r>
          </a:p>
          <a:p>
            <a:pPr lvl="1" eaLnBrk="1" hangingPunct="1">
              <a:buClr>
                <a:srgbClr val="A6A6A6"/>
              </a:buClr>
            </a:pPr>
            <a:r>
              <a:rPr lang="en-US" altLang="en-US" dirty="0" smtClean="0">
                <a:solidFill>
                  <a:srgbClr val="A6A6A6"/>
                </a:solidFill>
              </a:rPr>
              <a:t>Cartesian product</a:t>
            </a:r>
          </a:p>
          <a:p>
            <a:pPr lvl="2" eaLnBrk="1" hangingPunct="1">
              <a:buClr>
                <a:srgbClr val="A6A6A6"/>
              </a:buClr>
            </a:pPr>
            <a:r>
              <a:rPr lang="en-US" altLang="en-US" dirty="0" smtClean="0">
                <a:solidFill>
                  <a:srgbClr val="A6A6A6"/>
                </a:solidFill>
              </a:rPr>
              <a:t>Cross join</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en-US" dirty="0" smtClean="0"/>
              <a:t>Joining a Table to Itself</a:t>
            </a:r>
          </a:p>
        </p:txBody>
      </p:sp>
      <p:sp>
        <p:nvSpPr>
          <p:cNvPr id="45059" name="Rectangle 3"/>
          <p:cNvSpPr>
            <a:spLocks noChangeArrowheads="1"/>
          </p:cNvSpPr>
          <p:nvPr/>
        </p:nvSpPr>
        <p:spPr bwMode="auto">
          <a:xfrm>
            <a:off x="3331374" y="4916487"/>
            <a:ext cx="5526075" cy="708025"/>
          </a:xfrm>
          <a:prstGeom prst="rect">
            <a:avLst/>
          </a:prstGeom>
          <a:noFill/>
          <a:ln w="9525">
            <a:noFill/>
            <a:miter lim="800000"/>
            <a:headEnd/>
            <a:tailEnd/>
          </a:ln>
        </p:spPr>
        <p:txBody>
          <a:bodyPr lIns="92075" tIns="46038" rIns="92075" bIns="46038">
            <a:spAutoFit/>
          </a:bodyPr>
          <a:lstStyle/>
          <a:p>
            <a:pPr algn="ctr" defTabSz="822325">
              <a:spcBef>
                <a:spcPct val="50000"/>
              </a:spcBef>
            </a:pPr>
            <a:r>
              <a:rPr lang="en-US" altLang="en-US" sz="2000" dirty="0">
                <a:latin typeface="Courier New" pitchFamily="49" charset="0"/>
              </a:rPr>
              <a:t>MANAGER_ID</a:t>
            </a:r>
            <a:r>
              <a:rPr lang="en-US" altLang="en-US" sz="2000" dirty="0"/>
              <a:t> in the </a:t>
            </a:r>
            <a:r>
              <a:rPr lang="en-US" altLang="en-US" sz="2000" dirty="0">
                <a:latin typeface="Courier New" pitchFamily="49" charset="0"/>
              </a:rPr>
              <a:t>WORKER</a:t>
            </a:r>
            <a:r>
              <a:rPr lang="en-US" altLang="en-US" sz="2000" dirty="0"/>
              <a:t> table is equal to </a:t>
            </a:r>
            <a:r>
              <a:rPr lang="en-US" altLang="en-US" sz="2000" dirty="0">
                <a:latin typeface="Courier New" pitchFamily="49" charset="0"/>
              </a:rPr>
              <a:t>EMPLOYEE_ID</a:t>
            </a:r>
            <a:r>
              <a:rPr lang="en-US" altLang="en-US" sz="2000" dirty="0"/>
              <a:t> in the </a:t>
            </a:r>
            <a:r>
              <a:rPr lang="en-US" altLang="en-US" sz="2000" dirty="0">
                <a:latin typeface="Courier New" pitchFamily="49" charset="0"/>
              </a:rPr>
              <a:t>MANAGER</a:t>
            </a:r>
            <a:r>
              <a:rPr lang="en-US" altLang="en-US" sz="2000" dirty="0"/>
              <a:t> table.</a:t>
            </a:r>
          </a:p>
        </p:txBody>
      </p:sp>
      <p:grpSp>
        <p:nvGrpSpPr>
          <p:cNvPr id="2" name="Group 1"/>
          <p:cNvGrpSpPr/>
          <p:nvPr/>
        </p:nvGrpSpPr>
        <p:grpSpPr>
          <a:xfrm>
            <a:off x="2694561" y="1198563"/>
            <a:ext cx="6799703" cy="3702050"/>
            <a:chOff x="2717801" y="1198563"/>
            <a:chExt cx="6799703" cy="3702050"/>
          </a:xfrm>
        </p:grpSpPr>
        <p:sp>
          <p:nvSpPr>
            <p:cNvPr id="45060" name="Freeform 4"/>
            <p:cNvSpPr>
              <a:spLocks/>
            </p:cNvSpPr>
            <p:nvPr/>
          </p:nvSpPr>
          <p:spPr bwMode="auto">
            <a:xfrm>
              <a:off x="5682192" y="4130676"/>
              <a:ext cx="1558925" cy="377825"/>
            </a:xfrm>
            <a:custGeom>
              <a:avLst/>
              <a:gdLst>
                <a:gd name="T0" fmla="*/ 0 w 946"/>
                <a:gd name="T1" fmla="*/ 2147483646 h 378"/>
                <a:gd name="T2" fmla="*/ 0 w 946"/>
                <a:gd name="T3" fmla="*/ 2147483646 h 378"/>
                <a:gd name="T4" fmla="*/ 2147483646 w 946"/>
                <a:gd name="T5" fmla="*/ 2147483646 h 378"/>
                <a:gd name="T6" fmla="*/ 2147483646 w 946"/>
                <a:gd name="T7" fmla="*/ 0 h 378"/>
                <a:gd name="T8" fmla="*/ 0 60000 65536"/>
                <a:gd name="T9" fmla="*/ 0 60000 65536"/>
                <a:gd name="T10" fmla="*/ 0 60000 65536"/>
                <a:gd name="T11" fmla="*/ 0 60000 65536"/>
                <a:gd name="T12" fmla="*/ 0 w 946"/>
                <a:gd name="T13" fmla="*/ 0 h 378"/>
                <a:gd name="T14" fmla="*/ 946 w 946"/>
                <a:gd name="T15" fmla="*/ 378 h 378"/>
              </a:gdLst>
              <a:ahLst/>
              <a:cxnLst>
                <a:cxn ang="T8">
                  <a:pos x="T0" y="T1"/>
                </a:cxn>
                <a:cxn ang="T9">
                  <a:pos x="T2" y="T3"/>
                </a:cxn>
                <a:cxn ang="T10">
                  <a:pos x="T4" y="T5"/>
                </a:cxn>
                <a:cxn ang="T11">
                  <a:pos x="T6" y="T7"/>
                </a:cxn>
              </a:cxnLst>
              <a:rect l="T12" t="T13" r="T14" b="T15"/>
              <a:pathLst>
                <a:path w="946" h="378">
                  <a:moveTo>
                    <a:pt x="0" y="9"/>
                  </a:moveTo>
                  <a:lnTo>
                    <a:pt x="0" y="377"/>
                  </a:lnTo>
                  <a:lnTo>
                    <a:pt x="945" y="377"/>
                  </a:lnTo>
                  <a:lnTo>
                    <a:pt x="945" y="0"/>
                  </a:lnTo>
                </a:path>
              </a:pathLst>
            </a:custGeom>
            <a:noFill/>
            <a:ln w="28575" cap="rnd" cmpd="sng">
              <a:solidFill>
                <a:schemeClr val="accent1"/>
              </a:solidFill>
              <a:prstDash val="solid"/>
              <a:round/>
              <a:headEnd type="triangle" w="lg" len="lg"/>
              <a:tailEnd type="triangle" w="lg" len="lg"/>
            </a:ln>
          </p:spPr>
          <p:txBody>
            <a:bodyPr/>
            <a:lstStyle/>
            <a:p>
              <a:endParaRPr lang="en-US" dirty="0"/>
            </a:p>
          </p:txBody>
        </p:sp>
        <p:sp>
          <p:nvSpPr>
            <p:cNvPr id="45061" name="Line 5"/>
            <p:cNvSpPr>
              <a:spLocks noChangeShapeType="1"/>
            </p:cNvSpPr>
            <p:nvPr/>
          </p:nvSpPr>
          <p:spPr bwMode="auto">
            <a:xfrm>
              <a:off x="6444191" y="4500563"/>
              <a:ext cx="0" cy="400050"/>
            </a:xfrm>
            <a:prstGeom prst="line">
              <a:avLst/>
            </a:prstGeom>
            <a:noFill/>
            <a:ln w="28575">
              <a:solidFill>
                <a:schemeClr val="accent1"/>
              </a:solidFill>
              <a:round/>
              <a:headEnd type="none" w="sm" len="sm"/>
              <a:tailEnd type="none" w="sm" len="sm"/>
            </a:ln>
          </p:spPr>
          <p:txBody>
            <a:bodyPr/>
            <a:lstStyle/>
            <a:p>
              <a:endParaRPr lang="en-US" dirty="0"/>
            </a:p>
          </p:txBody>
        </p:sp>
        <p:sp>
          <p:nvSpPr>
            <p:cNvPr id="45062" name="Rectangle 6"/>
            <p:cNvSpPr>
              <a:spLocks noChangeArrowheads="1"/>
            </p:cNvSpPr>
            <p:nvPr/>
          </p:nvSpPr>
          <p:spPr bwMode="auto">
            <a:xfrm>
              <a:off x="2894006" y="1198563"/>
              <a:ext cx="2955937" cy="400752"/>
            </a:xfrm>
            <a:prstGeom prst="rect">
              <a:avLst/>
            </a:prstGeom>
            <a:noFill/>
            <a:ln w="9525">
              <a:noFill/>
              <a:miter lim="800000"/>
              <a:headEnd/>
              <a:tailEnd/>
            </a:ln>
          </p:spPr>
          <p:txBody>
            <a:bodyPr wrap="none" lIns="92075" tIns="46038" rIns="92075" bIns="46038">
              <a:spAutoFit/>
            </a:bodyPr>
            <a:lstStyle/>
            <a:p>
              <a:r>
                <a:rPr lang="en-US" altLang="en-US" sz="2000" dirty="0">
                  <a:latin typeface="Courier New" pitchFamily="49" charset="0"/>
                </a:rPr>
                <a:t>EMPLOYEES (WORKER)</a:t>
              </a:r>
            </a:p>
          </p:txBody>
        </p:sp>
        <p:sp>
          <p:nvSpPr>
            <p:cNvPr id="45063" name="Rectangle 7"/>
            <p:cNvSpPr>
              <a:spLocks noChangeArrowheads="1"/>
            </p:cNvSpPr>
            <p:nvPr/>
          </p:nvSpPr>
          <p:spPr bwMode="auto">
            <a:xfrm>
              <a:off x="6407678" y="1198563"/>
              <a:ext cx="3109826" cy="400752"/>
            </a:xfrm>
            <a:prstGeom prst="rect">
              <a:avLst/>
            </a:prstGeom>
            <a:noFill/>
            <a:ln w="9525">
              <a:noFill/>
              <a:miter lim="800000"/>
              <a:headEnd/>
              <a:tailEnd/>
            </a:ln>
          </p:spPr>
          <p:txBody>
            <a:bodyPr wrap="none" lIns="92075" tIns="46038" rIns="92075" bIns="46038">
              <a:spAutoFit/>
            </a:bodyPr>
            <a:lstStyle/>
            <a:p>
              <a:r>
                <a:rPr lang="en-US" altLang="en-US" sz="2000" dirty="0">
                  <a:latin typeface="Courier New" pitchFamily="49" charset="0"/>
                </a:rPr>
                <a:t>EMPLOYEES (MANAGER)</a:t>
              </a:r>
            </a:p>
          </p:txBody>
        </p:sp>
        <p:sp>
          <p:nvSpPr>
            <p:cNvPr id="45064" name="Text Box 10"/>
            <p:cNvSpPr txBox="1">
              <a:spLocks noChangeArrowheads="1"/>
            </p:cNvSpPr>
            <p:nvPr/>
          </p:nvSpPr>
          <p:spPr bwMode="auto">
            <a:xfrm>
              <a:off x="2717801" y="4022725"/>
              <a:ext cx="365125"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sp>
          <p:nvSpPr>
            <p:cNvPr id="45065" name="Text Box 11"/>
            <p:cNvSpPr txBox="1">
              <a:spLocks noChangeArrowheads="1"/>
            </p:cNvSpPr>
            <p:nvPr/>
          </p:nvSpPr>
          <p:spPr bwMode="auto">
            <a:xfrm>
              <a:off x="6845301" y="4000500"/>
              <a:ext cx="365125"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pic>
          <p:nvPicPr>
            <p:cNvPr id="45066" name="Picture 15" descr="C:\salome_official\projects\11gR2\screenshots\les6_20s_a.gif"/>
            <p:cNvPicPr>
              <a:picLocks noChangeAspect="1" noChangeArrowheads="1"/>
            </p:cNvPicPr>
            <p:nvPr/>
          </p:nvPicPr>
          <p:blipFill>
            <a:blip r:embed="rId4" cstate="print"/>
            <a:srcRect/>
            <a:stretch>
              <a:fillRect/>
            </a:stretch>
          </p:blipFill>
          <p:spPr bwMode="auto">
            <a:xfrm>
              <a:off x="2725737" y="1630363"/>
              <a:ext cx="3292475" cy="2514600"/>
            </a:xfrm>
            <a:prstGeom prst="rect">
              <a:avLst/>
            </a:prstGeom>
            <a:noFill/>
            <a:ln w="12700">
              <a:solidFill>
                <a:schemeClr val="tx1"/>
              </a:solidFill>
              <a:miter lim="800000"/>
              <a:headEnd/>
              <a:tailEnd/>
            </a:ln>
          </p:spPr>
        </p:pic>
        <p:pic>
          <p:nvPicPr>
            <p:cNvPr id="45067" name="Picture 16" descr="C:\salome_official\projects\11gR2\screenshots\les6_20s_b.gif"/>
            <p:cNvPicPr>
              <a:picLocks noChangeAspect="1" noChangeArrowheads="1"/>
            </p:cNvPicPr>
            <p:nvPr/>
          </p:nvPicPr>
          <p:blipFill>
            <a:blip r:embed="rId5" cstate="print"/>
            <a:srcRect/>
            <a:stretch>
              <a:fillRect/>
            </a:stretch>
          </p:blipFill>
          <p:spPr bwMode="auto">
            <a:xfrm>
              <a:off x="6871979" y="1619250"/>
              <a:ext cx="2181225" cy="2514600"/>
            </a:xfrm>
            <a:prstGeom prst="rect">
              <a:avLst/>
            </a:prstGeom>
            <a:noFill/>
            <a:ln w="12700">
              <a:solidFill>
                <a:schemeClr val="tx1"/>
              </a:solidFill>
              <a:miter lim="800000"/>
              <a:headEnd/>
              <a:tailEnd/>
            </a:ln>
          </p:spPr>
        </p:pic>
      </p:grpSp>
    </p:spTree>
    <p:custDataLst>
      <p:tags r:id="rId1"/>
    </p:custData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9"/>
          <p:cNvSpPr>
            <a:spLocks noGrp="1" noChangeArrowheads="1"/>
          </p:cNvSpPr>
          <p:nvPr>
            <p:ph type="title"/>
          </p:nvPr>
        </p:nvSpPr>
        <p:spPr/>
        <p:txBody>
          <a:bodyPr/>
          <a:lstStyle/>
          <a:p>
            <a:pPr eaLnBrk="1" hangingPunct="1"/>
            <a:r>
              <a:rPr lang="en-US" altLang="en-US" dirty="0" smtClean="0"/>
              <a:t>Self-Joins Using the </a:t>
            </a:r>
            <a:r>
              <a:rPr lang="en-US" altLang="en-US" dirty="0" smtClean="0">
                <a:latin typeface="Courier New" pitchFamily="49" charset="0"/>
              </a:rPr>
              <a:t>ON</a:t>
            </a:r>
            <a:r>
              <a:rPr lang="en-US" altLang="en-US" dirty="0" smtClean="0"/>
              <a:t> Clause</a:t>
            </a:r>
          </a:p>
        </p:txBody>
      </p:sp>
      <p:grpSp>
        <p:nvGrpSpPr>
          <p:cNvPr id="2" name="Group 1"/>
          <p:cNvGrpSpPr/>
          <p:nvPr/>
        </p:nvGrpSpPr>
        <p:grpSpPr>
          <a:xfrm>
            <a:off x="2428730" y="1593211"/>
            <a:ext cx="7331364" cy="3671579"/>
            <a:chOff x="2428730" y="1595439"/>
            <a:chExt cx="7331364" cy="3671579"/>
          </a:xfrm>
        </p:grpSpPr>
        <p:sp>
          <p:nvSpPr>
            <p:cNvPr id="47107" name="Text Box 5"/>
            <p:cNvSpPr txBox="1">
              <a:spLocks noChangeArrowheads="1"/>
            </p:cNvSpPr>
            <p:nvPr/>
          </p:nvSpPr>
          <p:spPr bwMode="auto">
            <a:xfrm>
              <a:off x="2428730" y="4872038"/>
              <a:ext cx="366713"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pic>
          <p:nvPicPr>
            <p:cNvPr id="47108" name="Picture 6"/>
            <p:cNvPicPr>
              <a:picLocks noChangeAspect="1" noChangeArrowheads="1"/>
            </p:cNvPicPr>
            <p:nvPr/>
          </p:nvPicPr>
          <p:blipFill>
            <a:blip r:embed="rId4" cstate="print"/>
            <a:srcRect/>
            <a:stretch>
              <a:fillRect/>
            </a:stretch>
          </p:blipFill>
          <p:spPr bwMode="auto">
            <a:xfrm>
              <a:off x="2428730" y="2890839"/>
              <a:ext cx="2044700" cy="2079625"/>
            </a:xfrm>
            <a:prstGeom prst="rect">
              <a:avLst/>
            </a:prstGeom>
            <a:noFill/>
            <a:ln w="12700">
              <a:solidFill>
                <a:schemeClr val="tx1"/>
              </a:solidFill>
              <a:miter lim="800000"/>
              <a:headEnd type="none" w="sm" len="sm"/>
              <a:tailEnd type="none" w="sm" len="sm"/>
            </a:ln>
          </p:spPr>
        </p:pic>
        <p:sp>
          <p:nvSpPr>
            <p:cNvPr id="6" name="Content Placeholder 2"/>
            <p:cNvSpPr txBox="1">
              <a:spLocks/>
            </p:cNvSpPr>
            <p:nvPr/>
          </p:nvSpPr>
          <p:spPr bwMode="gray">
            <a:xfrm>
              <a:off x="2428730" y="1595439"/>
              <a:ext cx="7331364"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buSzPct val="100000"/>
                <a:buFont typeface="Times New Roman" panose="02020603050405020304" pitchFamily="18" charset="0"/>
                <a:buNone/>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worker.last_name emp, manager.last_name mgr</a:t>
              </a:r>
            </a:p>
            <a:p>
              <a:pPr eaLnBrk="1" hangingPunct="1">
                <a:buSzPct val="100000"/>
                <a:buFont typeface="Times New Roman" panose="02020603050405020304" pitchFamily="18" charset="0"/>
                <a:buNone/>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 worker JOIN employees manager</a:t>
              </a:r>
            </a:p>
            <a:p>
              <a:pPr eaLnBrk="1" hangingPunct="1">
                <a:buSzPct val="100000"/>
                <a:buFont typeface="Times New Roman" panose="02020603050405020304" pitchFamily="18" charset="0"/>
                <a:buNone/>
                <a:defRPr/>
              </a:pPr>
              <a:r>
                <a:rPr lang="en-US" altLang="en-US" b="1" dirty="0">
                  <a:solidFill>
                    <a:schemeClr val="tx1">
                      <a:lumMod val="75000"/>
                    </a:schemeClr>
                  </a:solidFill>
                  <a:latin typeface="Courier New" panose="02070309020205020404" pitchFamily="49" charset="0"/>
                  <a:cs typeface="Arial" panose="020B0604020202020204" pitchFamily="34" charset="0"/>
                </a:rPr>
                <a:t>ON    (worker.manager_id = manager.employee_id);</a:t>
              </a:r>
            </a:p>
          </p:txBody>
        </p:sp>
      </p:grpSp>
      <p:sp>
        <p:nvSpPr>
          <p:cNvPr id="7" name="Rectangle 6"/>
          <p:cNvSpPr/>
          <p:nvPr/>
        </p:nvSpPr>
        <p:spPr bwMode="auto">
          <a:xfrm flipH="1">
            <a:off x="6932612" y="3692701"/>
            <a:ext cx="5109737" cy="2233498"/>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grpSp>
        <p:nvGrpSpPr>
          <p:cNvPr id="9" name="Group 8"/>
          <p:cNvGrpSpPr/>
          <p:nvPr/>
        </p:nvGrpSpPr>
        <p:grpSpPr>
          <a:xfrm>
            <a:off x="8738945" y="4058069"/>
            <a:ext cx="1927466" cy="1502762"/>
            <a:chOff x="5178208" y="3946079"/>
            <a:chExt cx="641935" cy="500489"/>
          </a:xfrm>
          <a:noFill/>
          <a:effectLst/>
        </p:grpSpPr>
        <p:sp>
          <p:nvSpPr>
            <p:cNvPr id="10" name="Rounded Rectangle 9"/>
            <p:cNvSpPr/>
            <p:nvPr/>
          </p:nvSpPr>
          <p:spPr bwMode="auto">
            <a:xfrm>
              <a:off x="5178208" y="3946079"/>
              <a:ext cx="641935" cy="500489"/>
            </a:xfrm>
            <a:prstGeom prst="roundRect">
              <a:avLst>
                <a:gd name="adj" fmla="val 11032"/>
              </a:avLst>
            </a:prstGeom>
            <a:grpFill/>
            <a:ln w="762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nvGrpSpPr>
            <p:cNvPr id="11" name="Group 10"/>
            <p:cNvGrpSpPr/>
            <p:nvPr/>
          </p:nvGrpSpPr>
          <p:grpSpPr>
            <a:xfrm>
              <a:off x="5257800" y="4114800"/>
              <a:ext cx="457200" cy="323088"/>
              <a:chOff x="5257800" y="3962400"/>
              <a:chExt cx="457200" cy="475488"/>
            </a:xfrm>
            <a:grpFill/>
          </p:grpSpPr>
          <p:cxnSp>
            <p:nvCxnSpPr>
              <p:cNvPr id="15" name="Straight Connector 14"/>
              <p:cNvCxnSpPr/>
              <p:nvPr/>
            </p:nvCxnSpPr>
            <p:spPr bwMode="auto">
              <a:xfrm>
                <a:off x="5257800" y="3962400"/>
                <a:ext cx="0" cy="475488"/>
              </a:xfrm>
              <a:prstGeom prst="line">
                <a:avLst/>
              </a:prstGeom>
              <a:grpFill/>
              <a:ln w="76200" cap="flat" cmpd="sng" algn="ctr">
                <a:solidFill>
                  <a:schemeClr val="bg1"/>
                </a:solidFill>
                <a:prstDash val="solid"/>
                <a:round/>
                <a:headEnd type="none" w="sm" len="sm"/>
                <a:tailEnd type="none" w="sm" len="sm"/>
              </a:ln>
              <a:effectLst/>
            </p:spPr>
          </p:cxnSp>
          <p:cxnSp>
            <p:nvCxnSpPr>
              <p:cNvPr id="16" name="Straight Connector 15"/>
              <p:cNvCxnSpPr/>
              <p:nvPr/>
            </p:nvCxnSpPr>
            <p:spPr bwMode="auto">
              <a:xfrm>
                <a:off x="5410200" y="3962400"/>
                <a:ext cx="0" cy="475488"/>
              </a:xfrm>
              <a:prstGeom prst="line">
                <a:avLst/>
              </a:prstGeom>
              <a:grpFill/>
              <a:ln w="76200" cap="flat" cmpd="sng" algn="ctr">
                <a:solidFill>
                  <a:schemeClr val="bg1"/>
                </a:solidFill>
                <a:prstDash val="solid"/>
                <a:round/>
                <a:headEnd type="none" w="sm" len="sm"/>
                <a:tailEnd type="none" w="sm" len="sm"/>
              </a:ln>
              <a:effectLst/>
            </p:spPr>
          </p:cxnSp>
          <p:cxnSp>
            <p:nvCxnSpPr>
              <p:cNvPr id="17" name="Straight Connector 16"/>
              <p:cNvCxnSpPr/>
              <p:nvPr/>
            </p:nvCxnSpPr>
            <p:spPr bwMode="auto">
              <a:xfrm>
                <a:off x="5562600" y="3962400"/>
                <a:ext cx="0" cy="475488"/>
              </a:xfrm>
              <a:prstGeom prst="line">
                <a:avLst/>
              </a:prstGeom>
              <a:grpFill/>
              <a:ln w="76200" cap="flat" cmpd="sng" algn="ctr">
                <a:solidFill>
                  <a:schemeClr val="bg1"/>
                </a:solidFill>
                <a:prstDash val="solid"/>
                <a:round/>
                <a:headEnd type="none" w="sm" len="sm"/>
                <a:tailEnd type="none" w="sm" len="sm"/>
              </a:ln>
              <a:effectLst/>
            </p:spPr>
          </p:cxnSp>
          <p:cxnSp>
            <p:nvCxnSpPr>
              <p:cNvPr id="18" name="Straight Connector 17"/>
              <p:cNvCxnSpPr/>
              <p:nvPr/>
            </p:nvCxnSpPr>
            <p:spPr bwMode="auto">
              <a:xfrm>
                <a:off x="5715000" y="3962400"/>
                <a:ext cx="0" cy="475488"/>
              </a:xfrm>
              <a:prstGeom prst="line">
                <a:avLst/>
              </a:prstGeom>
              <a:grpFill/>
              <a:ln w="76200" cap="flat" cmpd="sng" algn="ctr">
                <a:solidFill>
                  <a:schemeClr val="bg1"/>
                </a:solidFill>
                <a:prstDash val="solid"/>
                <a:round/>
                <a:headEnd type="none" w="sm" len="sm"/>
                <a:tailEnd type="none" w="sm" len="sm"/>
              </a:ln>
              <a:effectLst/>
            </p:spPr>
          </p:cxnSp>
        </p:grpSp>
        <p:cxnSp>
          <p:nvCxnSpPr>
            <p:cNvPr id="12" name="Straight Connector 11"/>
            <p:cNvCxnSpPr/>
            <p:nvPr/>
          </p:nvCxnSpPr>
          <p:spPr bwMode="auto">
            <a:xfrm rot="5400000">
              <a:off x="5500103" y="3912235"/>
              <a:ext cx="0" cy="640080"/>
            </a:xfrm>
            <a:prstGeom prst="line">
              <a:avLst/>
            </a:prstGeom>
            <a:grpFill/>
            <a:ln w="76200" cap="flat" cmpd="sng" algn="ctr">
              <a:solidFill>
                <a:schemeClr val="bg1"/>
              </a:solidFill>
              <a:prstDash val="solid"/>
              <a:round/>
              <a:headEnd type="none" w="sm" len="sm"/>
              <a:tailEnd type="none" w="sm" len="sm"/>
            </a:ln>
            <a:effectLst/>
          </p:spPr>
        </p:cxnSp>
        <p:cxnSp>
          <p:nvCxnSpPr>
            <p:cNvPr id="13" name="Straight Connector 12"/>
            <p:cNvCxnSpPr/>
            <p:nvPr/>
          </p:nvCxnSpPr>
          <p:spPr bwMode="auto">
            <a:xfrm rot="5400000">
              <a:off x="5500103" y="4023360"/>
              <a:ext cx="0" cy="640080"/>
            </a:xfrm>
            <a:prstGeom prst="line">
              <a:avLst/>
            </a:prstGeom>
            <a:grpFill/>
            <a:ln w="76200" cap="flat" cmpd="sng" algn="ctr">
              <a:solidFill>
                <a:schemeClr val="bg1"/>
              </a:solidFill>
              <a:prstDash val="solid"/>
              <a:round/>
              <a:headEnd type="none" w="sm" len="sm"/>
              <a:tailEnd type="none" w="sm" len="sm"/>
            </a:ln>
            <a:effectLst/>
          </p:spPr>
        </p:cxnSp>
        <p:cxnSp>
          <p:nvCxnSpPr>
            <p:cNvPr id="14" name="Straight Connector 13"/>
            <p:cNvCxnSpPr/>
            <p:nvPr/>
          </p:nvCxnSpPr>
          <p:spPr bwMode="auto">
            <a:xfrm rot="5400000">
              <a:off x="5500103" y="3794760"/>
              <a:ext cx="0" cy="640080"/>
            </a:xfrm>
            <a:prstGeom prst="line">
              <a:avLst/>
            </a:prstGeom>
            <a:grpFill/>
            <a:ln w="76200" cap="flat" cmpd="sng" algn="ctr">
              <a:solidFill>
                <a:schemeClr val="bg1"/>
              </a:solidFill>
              <a:prstDash val="solid"/>
              <a:round/>
              <a:headEnd type="none" w="sm" len="sm"/>
              <a:tailEnd type="none" w="sm" len="sm"/>
            </a:ln>
            <a:effectLst/>
          </p:spPr>
        </p:cxnSp>
      </p:grpSp>
      <p:sp>
        <p:nvSpPr>
          <p:cNvPr id="3" name="Curved Left Arrow 2"/>
          <p:cNvSpPr/>
          <p:nvPr/>
        </p:nvSpPr>
        <p:spPr bwMode="auto">
          <a:xfrm>
            <a:off x="10899823" y="4365660"/>
            <a:ext cx="606496" cy="1008300"/>
          </a:xfrm>
          <a:prstGeom prst="curvedLeftArrow">
            <a:avLst>
              <a:gd name="adj1" fmla="val 37767"/>
              <a:gd name="adj2" fmla="val 65884"/>
              <a:gd name="adj3" fmla="val 29711"/>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title"/>
          </p:nvPr>
        </p:nvSpPr>
        <p:spPr/>
        <p:txBody>
          <a:bodyPr/>
          <a:lstStyle/>
          <a:p>
            <a:pPr eaLnBrk="1" hangingPunct="1"/>
            <a:r>
              <a:rPr lang="en-US" altLang="en-US" dirty="0" smtClean="0"/>
              <a:t>Lesson Agenda</a:t>
            </a:r>
          </a:p>
        </p:txBody>
      </p:sp>
      <p:sp>
        <p:nvSpPr>
          <p:cNvPr id="49155" name="Rectangle 5"/>
          <p:cNvSpPr>
            <a:spLocks noGrp="1" noChangeArrowheads="1"/>
          </p:cNvSpPr>
          <p:nvPr>
            <p:ph idx="1"/>
          </p:nvPr>
        </p:nvSpPr>
        <p:spPr>
          <a:xfrm>
            <a:off x="622138" y="1242485"/>
            <a:ext cx="10944549" cy="4915014"/>
          </a:xfrm>
        </p:spPr>
        <p:txBody>
          <a:bodyPr/>
          <a:lstStyle/>
          <a:p>
            <a:pPr lvl="1" eaLnBrk="1" hangingPunct="1">
              <a:buClr>
                <a:srgbClr val="A6A6A6"/>
              </a:buClr>
            </a:pPr>
            <a:r>
              <a:rPr lang="en-US" altLang="en-US" dirty="0" smtClean="0">
                <a:solidFill>
                  <a:srgbClr val="A6A6A6"/>
                </a:solidFill>
              </a:rPr>
              <a:t>Types of </a:t>
            </a:r>
            <a:r>
              <a:rPr lang="en-US" altLang="en-US" dirty="0" smtClean="0">
                <a:solidFill>
                  <a:srgbClr val="A6A6A6"/>
                </a:solidFill>
                <a:latin typeface="Courier New" pitchFamily="49" charset="0"/>
              </a:rPr>
              <a:t>JOINS</a:t>
            </a:r>
            <a:r>
              <a:rPr lang="en-US" altLang="en-US" dirty="0" smtClean="0">
                <a:solidFill>
                  <a:srgbClr val="A6A6A6"/>
                </a:solidFill>
              </a:rPr>
              <a:t> and their syntax</a:t>
            </a:r>
          </a:p>
          <a:p>
            <a:pPr lvl="1" eaLnBrk="1" hangingPunct="1">
              <a:buClr>
                <a:srgbClr val="A6A6A6"/>
              </a:buClr>
            </a:pPr>
            <a:r>
              <a:rPr lang="en-US" altLang="en-US" dirty="0" smtClean="0">
                <a:solidFill>
                  <a:srgbClr val="A6A6A6"/>
                </a:solidFill>
              </a:rPr>
              <a:t>Natural join</a:t>
            </a:r>
          </a:p>
          <a:p>
            <a:pPr lvl="1" eaLnBrk="1" hangingPunct="1">
              <a:buClr>
                <a:srgbClr val="A6A6A6"/>
              </a:buClr>
            </a:pPr>
            <a:r>
              <a:rPr lang="en-US" altLang="en-US" dirty="0" smtClean="0">
                <a:solidFill>
                  <a:srgbClr val="A6A6A6"/>
                </a:solidFill>
                <a:cs typeface="Arial" charset="0"/>
              </a:rPr>
              <a:t>Join with the </a:t>
            </a:r>
            <a:r>
              <a:rPr lang="en-US" altLang="en-US" dirty="0" smtClean="0">
                <a:solidFill>
                  <a:srgbClr val="A6A6A6"/>
                </a:solidFill>
                <a:latin typeface="Courier New" pitchFamily="49" charset="0"/>
              </a:rPr>
              <a:t>USING</a:t>
            </a:r>
            <a:r>
              <a:rPr lang="en-US" altLang="en-US" dirty="0" smtClean="0">
                <a:solidFill>
                  <a:srgbClr val="A6A6A6"/>
                </a:solidFill>
              </a:rPr>
              <a:t> </a:t>
            </a:r>
            <a:r>
              <a:rPr lang="en-US" altLang="en-US" dirty="0" smtClean="0">
                <a:solidFill>
                  <a:srgbClr val="A6A6A6"/>
                </a:solidFill>
                <a:cs typeface="Arial" charset="0"/>
              </a:rPr>
              <a:t>clause</a:t>
            </a:r>
          </a:p>
          <a:p>
            <a:pPr lvl="1" eaLnBrk="1" hangingPunct="1">
              <a:buClr>
                <a:srgbClr val="A6A6A6"/>
              </a:buClr>
            </a:pPr>
            <a:r>
              <a:rPr lang="en-US" altLang="en-US" dirty="0" smtClean="0">
                <a:solidFill>
                  <a:srgbClr val="A6A6A6"/>
                </a:solidFill>
                <a:cs typeface="Arial" charset="0"/>
              </a:rPr>
              <a:t>Join with the </a:t>
            </a:r>
            <a:r>
              <a:rPr lang="en-US" altLang="en-US" dirty="0" smtClean="0">
                <a:solidFill>
                  <a:srgbClr val="A6A6A6"/>
                </a:solidFill>
                <a:latin typeface="Courier New" pitchFamily="49" charset="0"/>
                <a:cs typeface="Arial" charset="0"/>
              </a:rPr>
              <a:t>ON</a:t>
            </a:r>
            <a:r>
              <a:rPr lang="en-US" altLang="en-US" dirty="0" smtClean="0">
                <a:solidFill>
                  <a:srgbClr val="A6A6A6"/>
                </a:solidFill>
              </a:rPr>
              <a:t> </a:t>
            </a:r>
            <a:r>
              <a:rPr lang="en-US" altLang="en-US" dirty="0" smtClean="0">
                <a:solidFill>
                  <a:srgbClr val="A6A6A6"/>
                </a:solidFill>
                <a:cs typeface="Arial" charset="0"/>
              </a:rPr>
              <a:t>clause</a:t>
            </a:r>
            <a:endParaRPr lang="en-US" altLang="en-US" dirty="0" smtClean="0">
              <a:solidFill>
                <a:srgbClr val="A6A6A6"/>
              </a:solidFill>
            </a:endParaRPr>
          </a:p>
          <a:p>
            <a:pPr lvl="1" eaLnBrk="1" hangingPunct="1">
              <a:buClr>
                <a:srgbClr val="A6A6A6"/>
              </a:buClr>
            </a:pPr>
            <a:r>
              <a:rPr lang="en-US" altLang="en-US" dirty="0" smtClean="0">
                <a:solidFill>
                  <a:srgbClr val="A6A6A6"/>
                </a:solidFill>
              </a:rPr>
              <a:t>Self-join</a:t>
            </a:r>
          </a:p>
          <a:p>
            <a:pPr lvl="1" eaLnBrk="1" hangingPunct="1">
              <a:buClr>
                <a:schemeClr val="accent1"/>
              </a:buClr>
            </a:pPr>
            <a:r>
              <a:rPr lang="en-US" altLang="en-US" dirty="0" smtClean="0"/>
              <a:t>Nonequijoins</a:t>
            </a:r>
          </a:p>
          <a:p>
            <a:pPr lvl="1" eaLnBrk="1" hangingPunct="1">
              <a:buClr>
                <a:srgbClr val="A6A6A6"/>
              </a:buClr>
            </a:pPr>
            <a:r>
              <a:rPr lang="en-US" altLang="en-US" dirty="0" smtClean="0">
                <a:solidFill>
                  <a:srgbClr val="A6A6A6"/>
                </a:solidFill>
                <a:latin typeface="Courier New" pitchFamily="49" charset="0"/>
              </a:rPr>
              <a:t>OUTER</a:t>
            </a:r>
            <a:r>
              <a:rPr lang="en-US" altLang="en-US" dirty="0" smtClean="0">
                <a:solidFill>
                  <a:srgbClr val="A6A6A6"/>
                </a:solidFill>
              </a:rPr>
              <a:t> join:</a:t>
            </a:r>
          </a:p>
          <a:p>
            <a:pPr lvl="2">
              <a:buClr>
                <a:srgbClr val="A6A6A6"/>
              </a:buClr>
            </a:pPr>
            <a:r>
              <a:rPr lang="en-US" altLang="en-US" dirty="0" smtClean="0">
                <a:solidFill>
                  <a:srgbClr val="A6A6A6"/>
                </a:solidFill>
                <a:latin typeface="Courier New" pitchFamily="49" charset="0"/>
              </a:rPr>
              <a:t>LEFT OUTER JOIN</a:t>
            </a:r>
          </a:p>
          <a:p>
            <a:pPr lvl="2">
              <a:buClr>
                <a:srgbClr val="A6A6A6"/>
              </a:buClr>
            </a:pPr>
            <a:r>
              <a:rPr lang="en-US" altLang="en-US" dirty="0" smtClean="0">
                <a:solidFill>
                  <a:srgbClr val="A6A6A6"/>
                </a:solidFill>
                <a:latin typeface="Courier New" pitchFamily="49" charset="0"/>
              </a:rPr>
              <a:t>RIGHT OUTER JOIN</a:t>
            </a:r>
          </a:p>
          <a:p>
            <a:pPr lvl="2">
              <a:buClr>
                <a:srgbClr val="A6A6A6"/>
              </a:buClr>
            </a:pPr>
            <a:r>
              <a:rPr lang="en-US" altLang="en-US" dirty="0" smtClean="0">
                <a:solidFill>
                  <a:srgbClr val="A6A6A6"/>
                </a:solidFill>
                <a:latin typeface="Courier New" pitchFamily="49" charset="0"/>
              </a:rPr>
              <a:t>FULL OUTER JOIN</a:t>
            </a:r>
          </a:p>
          <a:p>
            <a:pPr lvl="1" eaLnBrk="1" hangingPunct="1">
              <a:buClr>
                <a:srgbClr val="A6A6A6"/>
              </a:buClr>
            </a:pPr>
            <a:r>
              <a:rPr lang="en-US" altLang="en-US" dirty="0" smtClean="0">
                <a:solidFill>
                  <a:srgbClr val="A6A6A6"/>
                </a:solidFill>
              </a:rPr>
              <a:t>Cartesian product</a:t>
            </a:r>
          </a:p>
          <a:p>
            <a:pPr lvl="2" eaLnBrk="1" hangingPunct="1">
              <a:buClr>
                <a:srgbClr val="A6A6A6"/>
              </a:buClr>
            </a:pPr>
            <a:r>
              <a:rPr lang="en-US" altLang="en-US" dirty="0" smtClean="0">
                <a:solidFill>
                  <a:srgbClr val="A6A6A6"/>
                </a:solidFill>
              </a:rPr>
              <a:t>Cross join</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title"/>
          </p:nvPr>
        </p:nvSpPr>
        <p:spPr/>
        <p:txBody>
          <a:bodyPr/>
          <a:lstStyle/>
          <a:p>
            <a:pPr eaLnBrk="1" hangingPunct="1"/>
            <a:r>
              <a:rPr lang="en-US" altLang="en-US" dirty="0" smtClean="0"/>
              <a:t>Nonequijoins</a:t>
            </a:r>
          </a:p>
        </p:txBody>
      </p:sp>
      <p:grpSp>
        <p:nvGrpSpPr>
          <p:cNvPr id="2" name="Group 1"/>
          <p:cNvGrpSpPr/>
          <p:nvPr/>
        </p:nvGrpSpPr>
        <p:grpSpPr>
          <a:xfrm>
            <a:off x="2229644" y="1060954"/>
            <a:ext cx="7729536" cy="4736092"/>
            <a:chOff x="2555876" y="1258884"/>
            <a:chExt cx="7729536" cy="4736092"/>
          </a:xfrm>
        </p:grpSpPr>
        <p:pic>
          <p:nvPicPr>
            <p:cNvPr id="51203" name="Picture 20" descr="C:\salome_official\projects\11gR2\screenshots\les6_23s_b.gif"/>
            <p:cNvPicPr>
              <a:picLocks noChangeAspect="1" noChangeArrowheads="1"/>
            </p:cNvPicPr>
            <p:nvPr/>
          </p:nvPicPr>
          <p:blipFill>
            <a:blip r:embed="rId4" cstate="print"/>
            <a:srcRect/>
            <a:stretch>
              <a:fillRect/>
            </a:stretch>
          </p:blipFill>
          <p:spPr bwMode="auto">
            <a:xfrm>
              <a:off x="2619375" y="1998663"/>
              <a:ext cx="2343150" cy="2514600"/>
            </a:xfrm>
            <a:prstGeom prst="rect">
              <a:avLst/>
            </a:prstGeom>
            <a:noFill/>
            <a:ln w="12700">
              <a:solidFill>
                <a:schemeClr val="tx1"/>
              </a:solidFill>
              <a:miter lim="800000"/>
              <a:headEnd/>
              <a:tailEnd/>
            </a:ln>
          </p:spPr>
        </p:pic>
        <p:pic>
          <p:nvPicPr>
            <p:cNvPr id="51204" name="Picture 19" descr="C:\salome_official\projects\11gR2\screenshots\les6_23s_a.gif"/>
            <p:cNvPicPr>
              <a:picLocks noChangeAspect="1" noChangeArrowheads="1"/>
            </p:cNvPicPr>
            <p:nvPr/>
          </p:nvPicPr>
          <p:blipFill>
            <a:blip r:embed="rId5" cstate="print"/>
            <a:srcRect/>
            <a:stretch>
              <a:fillRect/>
            </a:stretch>
          </p:blipFill>
          <p:spPr bwMode="auto">
            <a:xfrm>
              <a:off x="6181726" y="2006600"/>
              <a:ext cx="3578225" cy="1589088"/>
            </a:xfrm>
            <a:prstGeom prst="rect">
              <a:avLst/>
            </a:prstGeom>
            <a:noFill/>
            <a:ln w="12700">
              <a:solidFill>
                <a:schemeClr val="tx1"/>
              </a:solidFill>
              <a:miter lim="800000"/>
              <a:headEnd/>
              <a:tailEnd/>
            </a:ln>
          </p:spPr>
        </p:pic>
        <p:sp>
          <p:nvSpPr>
            <p:cNvPr id="51205" name="Rectangle 4"/>
            <p:cNvSpPr>
              <a:spLocks noChangeArrowheads="1"/>
            </p:cNvSpPr>
            <p:nvPr/>
          </p:nvSpPr>
          <p:spPr bwMode="auto">
            <a:xfrm>
              <a:off x="2619375" y="1258884"/>
              <a:ext cx="1570943" cy="400752"/>
            </a:xfrm>
            <a:prstGeom prst="rect">
              <a:avLst/>
            </a:prstGeom>
            <a:noFill/>
            <a:ln w="9525">
              <a:noFill/>
              <a:miter lim="800000"/>
              <a:headEnd/>
              <a:tailEnd/>
            </a:ln>
          </p:spPr>
          <p:txBody>
            <a:bodyPr wrap="none" lIns="92075" tIns="46038" rIns="92075" bIns="46038">
              <a:spAutoFit/>
            </a:bodyPr>
            <a:lstStyle/>
            <a:p>
              <a:r>
                <a:rPr lang="en-US" altLang="en-US" sz="2000" dirty="0">
                  <a:latin typeface="Courier New" pitchFamily="49" charset="0"/>
                </a:rPr>
                <a:t>EMPLOYEES</a:t>
              </a:r>
            </a:p>
          </p:txBody>
        </p:sp>
        <p:sp>
          <p:nvSpPr>
            <p:cNvPr id="51206" name="Rectangle 5"/>
            <p:cNvSpPr>
              <a:spLocks noChangeArrowheads="1"/>
            </p:cNvSpPr>
            <p:nvPr/>
          </p:nvSpPr>
          <p:spPr bwMode="auto">
            <a:xfrm>
              <a:off x="6181726" y="1264444"/>
              <a:ext cx="1724831" cy="400752"/>
            </a:xfrm>
            <a:prstGeom prst="rect">
              <a:avLst/>
            </a:prstGeom>
            <a:noFill/>
            <a:ln w="9525">
              <a:noFill/>
              <a:miter lim="800000"/>
              <a:headEnd/>
              <a:tailEnd/>
            </a:ln>
          </p:spPr>
          <p:txBody>
            <a:bodyPr wrap="none" lIns="92075" tIns="46038" rIns="92075" bIns="46038">
              <a:spAutoFit/>
            </a:bodyPr>
            <a:lstStyle/>
            <a:p>
              <a:r>
                <a:rPr lang="en-US" altLang="en-US" sz="2000" dirty="0">
                  <a:latin typeface="Courier New" pitchFamily="49" charset="0"/>
                </a:rPr>
                <a:t>JOB_GRADES</a:t>
              </a:r>
            </a:p>
          </p:txBody>
        </p:sp>
        <p:sp>
          <p:nvSpPr>
            <p:cNvPr id="51207" name="Rectangle 6"/>
            <p:cNvSpPr>
              <a:spLocks noChangeArrowheads="1"/>
            </p:cNvSpPr>
            <p:nvPr/>
          </p:nvSpPr>
          <p:spPr bwMode="gray">
            <a:xfrm>
              <a:off x="7527925" y="2001839"/>
              <a:ext cx="2222500" cy="1582737"/>
            </a:xfrm>
            <a:prstGeom prst="rect">
              <a:avLst/>
            </a:prstGeom>
            <a:noFill/>
            <a:ln w="28575">
              <a:solidFill>
                <a:schemeClr val="accent1"/>
              </a:solidFill>
              <a:miter lim="800000"/>
              <a:headEnd/>
              <a:tailEnd/>
            </a:ln>
          </p:spPr>
          <p:txBody>
            <a:bodyPr wrap="none" anchor="ctr"/>
            <a:lstStyle/>
            <a:p>
              <a:pPr eaLnBrk="1" hangingPunct="1"/>
              <a:endParaRPr lang="en-IN" altLang="en-US" dirty="0"/>
            </a:p>
          </p:txBody>
        </p:sp>
        <p:sp>
          <p:nvSpPr>
            <p:cNvPr id="51208" name="Text Box 12"/>
            <p:cNvSpPr txBox="1">
              <a:spLocks noChangeArrowheads="1"/>
            </p:cNvSpPr>
            <p:nvPr/>
          </p:nvSpPr>
          <p:spPr bwMode="auto">
            <a:xfrm>
              <a:off x="2555876" y="4348163"/>
              <a:ext cx="365125"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sp>
          <p:nvSpPr>
            <p:cNvPr id="51209" name="Line 17"/>
            <p:cNvSpPr>
              <a:spLocks noChangeShapeType="1"/>
            </p:cNvSpPr>
            <p:nvPr/>
          </p:nvSpPr>
          <p:spPr bwMode="gray">
            <a:xfrm>
              <a:off x="4972050" y="2787650"/>
              <a:ext cx="1188720" cy="0"/>
            </a:xfrm>
            <a:prstGeom prst="line">
              <a:avLst/>
            </a:prstGeom>
            <a:noFill/>
            <a:ln w="28575">
              <a:solidFill>
                <a:schemeClr val="accent1"/>
              </a:solidFill>
              <a:round/>
              <a:headEnd/>
              <a:tailEnd type="triangle" w="lg" len="lg"/>
            </a:ln>
          </p:spPr>
          <p:txBody>
            <a:bodyPr/>
            <a:lstStyle/>
            <a:p>
              <a:endParaRPr lang="en-US" dirty="0"/>
            </a:p>
          </p:txBody>
        </p:sp>
        <p:sp>
          <p:nvSpPr>
            <p:cNvPr id="51210" name="Text Box 18"/>
            <p:cNvSpPr txBox="1">
              <a:spLocks noChangeArrowheads="1"/>
            </p:cNvSpPr>
            <p:nvPr/>
          </p:nvSpPr>
          <p:spPr bwMode="auto">
            <a:xfrm>
              <a:off x="5789612" y="3810001"/>
              <a:ext cx="4419600" cy="830997"/>
            </a:xfrm>
            <a:prstGeom prst="rect">
              <a:avLst/>
            </a:prstGeom>
            <a:noFill/>
            <a:ln w="28575">
              <a:noFill/>
              <a:miter lim="800000"/>
              <a:headEnd type="none" w="sm" len="sm"/>
              <a:tailEnd type="none" w="sm" len="sm"/>
            </a:ln>
          </p:spPr>
          <p:txBody>
            <a:bodyPr>
              <a:spAutoFit/>
            </a:bodyPr>
            <a:lstStyle/>
            <a:p>
              <a:pPr defTabSz="228600"/>
              <a:r>
                <a:rPr lang="en-US" altLang="en-US" sz="1600" dirty="0">
                  <a:latin typeface="+mn-lt"/>
                </a:rPr>
                <a:t>The </a:t>
              </a:r>
              <a:r>
                <a:rPr lang="en-US" altLang="en-US" sz="1600" dirty="0">
                  <a:latin typeface="Courier New" panose="02070309020205020404" pitchFamily="49" charset="0"/>
                  <a:cs typeface="Courier New" panose="02070309020205020404" pitchFamily="49" charset="0"/>
                </a:rPr>
                <a:t>JOB_GRADES</a:t>
              </a:r>
              <a:r>
                <a:rPr lang="en-US" altLang="en-US" sz="1600" dirty="0">
                  <a:latin typeface="+mn-lt"/>
                </a:rPr>
                <a:t> table defines the </a:t>
              </a:r>
              <a:r>
                <a:rPr lang="en-US" altLang="en-US" sz="1600" dirty="0">
                  <a:latin typeface="Courier New" panose="02070309020205020404" pitchFamily="49" charset="0"/>
                  <a:cs typeface="Courier New" panose="02070309020205020404" pitchFamily="49" charset="0"/>
                </a:rPr>
                <a:t>LOWEST_SAL</a:t>
              </a:r>
              <a:r>
                <a:rPr lang="en-US" altLang="en-US" sz="1600" dirty="0">
                  <a:latin typeface="+mn-lt"/>
                </a:rPr>
                <a:t> and </a:t>
              </a:r>
              <a:r>
                <a:rPr lang="en-US" altLang="en-US" sz="1600" dirty="0">
                  <a:latin typeface="Courier New" panose="02070309020205020404" pitchFamily="49" charset="0"/>
                  <a:cs typeface="Courier New" panose="02070309020205020404" pitchFamily="49" charset="0"/>
                </a:rPr>
                <a:t>HIGHEST_SAL</a:t>
              </a:r>
              <a:r>
                <a:rPr lang="en-US" altLang="en-US" sz="1600" dirty="0">
                  <a:latin typeface="+mn-lt"/>
                </a:rPr>
                <a:t> range of values for each </a:t>
              </a:r>
              <a:r>
                <a:rPr lang="en-US" altLang="en-US" sz="1600" dirty="0">
                  <a:latin typeface="Courier New" panose="02070309020205020404" pitchFamily="49" charset="0"/>
                  <a:cs typeface="Courier New" panose="02070309020205020404" pitchFamily="49" charset="0"/>
                </a:rPr>
                <a:t>GRADE_LEVEL</a:t>
              </a:r>
              <a:r>
                <a:rPr lang="en-US" altLang="en-US" sz="1600" dirty="0">
                  <a:latin typeface="+mn-lt"/>
                </a:rPr>
                <a:t>. </a:t>
              </a:r>
            </a:p>
          </p:txBody>
        </p:sp>
        <p:pic>
          <p:nvPicPr>
            <p:cNvPr id="51211" name="Picture 21" descr="C:\salome_official\projects\11gR2\screenshots\les6_23s_c.gif"/>
            <p:cNvPicPr>
              <a:picLocks noChangeAspect="1" noChangeArrowheads="1"/>
            </p:cNvPicPr>
            <p:nvPr/>
          </p:nvPicPr>
          <p:blipFill>
            <a:blip r:embed="rId6" cstate="print"/>
            <a:srcRect/>
            <a:stretch>
              <a:fillRect/>
            </a:stretch>
          </p:blipFill>
          <p:spPr bwMode="auto">
            <a:xfrm>
              <a:off x="2619375" y="4757738"/>
              <a:ext cx="2343150" cy="457200"/>
            </a:xfrm>
            <a:prstGeom prst="rect">
              <a:avLst/>
            </a:prstGeom>
            <a:noFill/>
            <a:ln w="12700">
              <a:solidFill>
                <a:schemeClr val="tx1"/>
              </a:solidFill>
              <a:miter lim="800000"/>
              <a:headEnd/>
              <a:tailEnd/>
            </a:ln>
          </p:spPr>
        </p:pic>
        <p:sp>
          <p:nvSpPr>
            <p:cNvPr id="51212" name="Rectangle 11"/>
            <p:cNvSpPr>
              <a:spLocks noChangeArrowheads="1"/>
            </p:cNvSpPr>
            <p:nvPr/>
          </p:nvSpPr>
          <p:spPr bwMode="gray">
            <a:xfrm>
              <a:off x="4149725" y="1990725"/>
              <a:ext cx="812800" cy="3227388"/>
            </a:xfrm>
            <a:prstGeom prst="rect">
              <a:avLst/>
            </a:prstGeom>
            <a:noFill/>
            <a:ln w="28575">
              <a:solidFill>
                <a:schemeClr val="accent1"/>
              </a:solidFill>
              <a:miter lim="800000"/>
              <a:headEnd/>
              <a:tailEnd/>
            </a:ln>
          </p:spPr>
          <p:txBody>
            <a:bodyPr wrap="none" anchor="ctr"/>
            <a:lstStyle/>
            <a:p>
              <a:pPr eaLnBrk="1" hangingPunct="1"/>
              <a:endParaRPr lang="en-IN" altLang="en-US" dirty="0"/>
            </a:p>
          </p:txBody>
        </p:sp>
        <p:sp>
          <p:nvSpPr>
            <p:cNvPr id="13" name="TextBox 12"/>
            <p:cNvSpPr txBox="1"/>
            <p:nvPr/>
          </p:nvSpPr>
          <p:spPr>
            <a:xfrm>
              <a:off x="2665412" y="5410201"/>
              <a:ext cx="7620000" cy="584775"/>
            </a:xfrm>
            <a:prstGeom prst="rect">
              <a:avLst/>
            </a:prstGeom>
            <a:noFill/>
          </p:spPr>
          <p:txBody>
            <a:bodyPr wrap="square" rtlCol="0">
              <a:spAutoFit/>
            </a:bodyPr>
            <a:lstStyle/>
            <a:p>
              <a:r>
                <a:rPr lang="en-US" altLang="en-US" sz="1600" dirty="0">
                  <a:latin typeface="+mn-lt"/>
                </a:rPr>
                <a:t>Therefore, the </a:t>
              </a:r>
              <a:r>
                <a:rPr lang="en-US" altLang="en-US" sz="1600" dirty="0">
                  <a:latin typeface="Courier New" panose="02070309020205020404" pitchFamily="49" charset="0"/>
                  <a:cs typeface="Courier New" panose="02070309020205020404" pitchFamily="49" charset="0"/>
                </a:rPr>
                <a:t>GRADE_LEVEL</a:t>
              </a:r>
              <a:r>
                <a:rPr lang="en-US" altLang="en-US" sz="1600" dirty="0">
                  <a:latin typeface="+mn-lt"/>
                </a:rPr>
                <a:t> column can be used to assign grades to each employee based on his salary.</a:t>
              </a:r>
              <a:endParaRPr lang="en-US" sz="1600" dirty="0">
                <a:latin typeface="+mn-lt"/>
              </a:endParaRPr>
            </a:p>
          </p:txBody>
        </p:sp>
      </p:grpSp>
    </p:spTree>
    <p:custDataLst>
      <p:tags r:id="rId1"/>
    </p:custData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ChangeArrowheads="1"/>
          </p:cNvSpPr>
          <p:nvPr>
            <p:ph type="title"/>
          </p:nvPr>
        </p:nvSpPr>
        <p:spPr/>
        <p:txBody>
          <a:bodyPr/>
          <a:lstStyle/>
          <a:p>
            <a:pPr eaLnBrk="1" hangingPunct="1"/>
            <a:r>
              <a:rPr lang="en-US" altLang="en-US" dirty="0" smtClean="0"/>
              <a:t>Retrieving Records with Nonequijoins</a:t>
            </a:r>
          </a:p>
        </p:txBody>
      </p:sp>
      <p:grpSp>
        <p:nvGrpSpPr>
          <p:cNvPr id="53251" name="Group 1"/>
          <p:cNvGrpSpPr>
            <a:grpSpLocks/>
          </p:cNvGrpSpPr>
          <p:nvPr/>
        </p:nvGrpSpPr>
        <p:grpSpPr bwMode="auto">
          <a:xfrm>
            <a:off x="2428875" y="1323290"/>
            <a:ext cx="7331075" cy="4211420"/>
            <a:chOff x="838200" y="1907203"/>
            <a:chExt cx="7331364" cy="4212393"/>
          </a:xfrm>
        </p:grpSpPr>
        <p:sp>
          <p:nvSpPr>
            <p:cNvPr id="8" name="Content Placeholder 2"/>
            <p:cNvSpPr txBox="1">
              <a:spLocks/>
            </p:cNvSpPr>
            <p:nvPr/>
          </p:nvSpPr>
          <p:spPr bwMode="gray">
            <a:xfrm>
              <a:off x="838200" y="1907203"/>
              <a:ext cx="7331364" cy="129319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e.last_name, e.salary, j.grade_level</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 e JOIN job_grades j</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ON     e.salary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BETWEEN j.lowest_sal AND j.highest_sal;</a:t>
              </a:r>
            </a:p>
          </p:txBody>
        </p:sp>
        <p:sp>
          <p:nvSpPr>
            <p:cNvPr id="53255" name="Text Box 7"/>
            <p:cNvSpPr txBox="1">
              <a:spLocks noChangeArrowheads="1"/>
            </p:cNvSpPr>
            <p:nvPr/>
          </p:nvSpPr>
          <p:spPr bwMode="auto">
            <a:xfrm>
              <a:off x="936625" y="5724525"/>
              <a:ext cx="366713" cy="395071"/>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sp>
          <p:nvSpPr>
            <p:cNvPr id="53256" name="Rectangle 8"/>
            <p:cNvSpPr>
              <a:spLocks noChangeArrowheads="1"/>
            </p:cNvSpPr>
            <p:nvPr/>
          </p:nvSpPr>
          <p:spPr bwMode="gray">
            <a:xfrm>
              <a:off x="1871632" y="2597765"/>
              <a:ext cx="5257800" cy="560388"/>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53257" name="Picture 8"/>
            <p:cNvPicPr>
              <a:picLocks noChangeAspect="1" noChangeArrowheads="1"/>
            </p:cNvPicPr>
            <p:nvPr/>
          </p:nvPicPr>
          <p:blipFill>
            <a:blip r:embed="rId4" cstate="print"/>
            <a:srcRect/>
            <a:stretch>
              <a:fillRect/>
            </a:stretch>
          </p:blipFill>
          <p:spPr bwMode="auto">
            <a:xfrm>
              <a:off x="838200" y="3429000"/>
              <a:ext cx="3365500" cy="2409825"/>
            </a:xfrm>
            <a:prstGeom prst="rect">
              <a:avLst/>
            </a:prstGeom>
            <a:noFill/>
            <a:ln w="12700">
              <a:solidFill>
                <a:schemeClr val="tx1"/>
              </a:solidFill>
              <a:miter lim="800000"/>
              <a:headEnd type="none" w="sm" len="sm"/>
              <a:tailEnd type="none" w="sm" len="sm"/>
            </a:ln>
          </p:spPr>
        </p:pic>
        <p:sp>
          <p:nvSpPr>
            <p:cNvPr id="53258" name="Rectangle 8"/>
            <p:cNvSpPr>
              <a:spLocks noChangeArrowheads="1"/>
            </p:cNvSpPr>
            <p:nvPr/>
          </p:nvSpPr>
          <p:spPr bwMode="auto">
            <a:xfrm>
              <a:off x="2286000" y="3429000"/>
              <a:ext cx="1905000" cy="2438400"/>
            </a:xfrm>
            <a:prstGeom prst="rect">
              <a:avLst/>
            </a:prstGeom>
            <a:noFill/>
            <a:ln w="28575" algn="ctr">
              <a:solidFill>
                <a:schemeClr val="accent1"/>
              </a:solidFill>
              <a:round/>
              <a:headEnd type="none" w="sm" len="sm"/>
              <a:tailEnd type="none" w="sm" len="sm"/>
            </a:ln>
          </p:spPr>
          <p:txBody>
            <a:bodyPr/>
            <a:lstStyle/>
            <a:p>
              <a:pPr defTabSz="228600"/>
              <a:endParaRPr lang="en-US" altLang="en-US" dirty="0"/>
            </a:p>
          </p:txBody>
        </p:sp>
      </p:grpSp>
      <p:sp>
        <p:nvSpPr>
          <p:cNvPr id="9" name="Rectangle 8"/>
          <p:cNvSpPr/>
          <p:nvPr/>
        </p:nvSpPr>
        <p:spPr bwMode="auto">
          <a:xfrm rot="10800000" flipV="1">
            <a:off x="7542212" y="4106673"/>
            <a:ext cx="4465782" cy="1440747"/>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10" name="Picture 9"/>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8834238" y="3962400"/>
            <a:ext cx="2591198" cy="1729295"/>
          </a:xfrm>
          <a:prstGeom prst="ellipse">
            <a:avLst/>
          </a:prstGeom>
          <a:ln w="63500" cap="rnd">
            <a:solidFill>
              <a:srgbClr val="61BBFF"/>
            </a:solidFill>
          </a:ln>
          <a:effectLst/>
          <a:scene3d>
            <a:camera prst="orthographicFront"/>
            <a:lightRig rig="contrasting" dir="t">
              <a:rot lat="0" lon="0" rev="3000000"/>
            </a:lightRig>
          </a:scene3d>
          <a:sp3d contourW="7620">
            <a:bevelT w="95250" h="31750"/>
            <a:contourClr>
              <a:srgbClr val="333333"/>
            </a:contourClr>
          </a:sp3d>
        </p:spPr>
      </p:pic>
    </p:spTree>
    <p:custDataLst>
      <p:tags r:id="rId1"/>
    </p:custData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title"/>
          </p:nvPr>
        </p:nvSpPr>
        <p:spPr/>
        <p:txBody>
          <a:bodyPr/>
          <a:lstStyle/>
          <a:p>
            <a:pPr eaLnBrk="1" hangingPunct="1"/>
            <a:r>
              <a:rPr lang="en-US" altLang="en-US" dirty="0" smtClean="0"/>
              <a:t>Lesson Agenda</a:t>
            </a:r>
          </a:p>
        </p:txBody>
      </p:sp>
      <p:sp>
        <p:nvSpPr>
          <p:cNvPr id="55299" name="Rectangle 5"/>
          <p:cNvSpPr>
            <a:spLocks noGrp="1" noChangeArrowheads="1"/>
          </p:cNvSpPr>
          <p:nvPr>
            <p:ph idx="1"/>
          </p:nvPr>
        </p:nvSpPr>
        <p:spPr>
          <a:xfrm>
            <a:off x="622138" y="1242485"/>
            <a:ext cx="10944549" cy="4915014"/>
          </a:xfrm>
        </p:spPr>
        <p:txBody>
          <a:bodyPr/>
          <a:lstStyle/>
          <a:p>
            <a:pPr lvl="1" eaLnBrk="1" hangingPunct="1">
              <a:buClr>
                <a:schemeClr val="folHlink"/>
              </a:buClr>
            </a:pPr>
            <a:r>
              <a:rPr lang="en-US" altLang="en-US" dirty="0" smtClean="0">
                <a:solidFill>
                  <a:srgbClr val="A6A6A6"/>
                </a:solidFill>
              </a:rPr>
              <a:t>Types of </a:t>
            </a:r>
            <a:r>
              <a:rPr lang="en-US" altLang="en-US" dirty="0" smtClean="0">
                <a:solidFill>
                  <a:srgbClr val="A6A6A6"/>
                </a:solidFill>
                <a:latin typeface="Courier New" pitchFamily="49" charset="0"/>
              </a:rPr>
              <a:t>JOINS</a:t>
            </a:r>
            <a:r>
              <a:rPr lang="en-US" altLang="en-US" dirty="0" smtClean="0">
                <a:solidFill>
                  <a:srgbClr val="A6A6A6"/>
                </a:solidFill>
              </a:rPr>
              <a:t> and their syntax</a:t>
            </a:r>
          </a:p>
          <a:p>
            <a:pPr lvl="1" eaLnBrk="1" hangingPunct="1">
              <a:buClr>
                <a:schemeClr val="folHlink"/>
              </a:buClr>
            </a:pPr>
            <a:r>
              <a:rPr lang="en-US" altLang="en-US" dirty="0" smtClean="0">
                <a:solidFill>
                  <a:srgbClr val="A6A6A6"/>
                </a:solidFill>
              </a:rPr>
              <a:t>Natural join</a:t>
            </a:r>
          </a:p>
          <a:p>
            <a:pPr lvl="1" eaLnBrk="1" hangingPunct="1">
              <a:buClr>
                <a:schemeClr val="folHlink"/>
              </a:buClr>
            </a:pPr>
            <a:r>
              <a:rPr lang="en-US" altLang="en-US" dirty="0" smtClean="0">
                <a:solidFill>
                  <a:srgbClr val="A6A6A6"/>
                </a:solidFill>
                <a:cs typeface="Arial" charset="0"/>
              </a:rPr>
              <a:t>Join with the </a:t>
            </a:r>
            <a:r>
              <a:rPr lang="en-US" altLang="en-US" dirty="0" smtClean="0">
                <a:solidFill>
                  <a:srgbClr val="A6A6A6"/>
                </a:solidFill>
                <a:latin typeface="Courier New" pitchFamily="49" charset="0"/>
              </a:rPr>
              <a:t>USING</a:t>
            </a:r>
            <a:r>
              <a:rPr lang="en-US" altLang="en-US" dirty="0" smtClean="0">
                <a:solidFill>
                  <a:srgbClr val="A6A6A6"/>
                </a:solidFill>
              </a:rPr>
              <a:t> </a:t>
            </a:r>
            <a:r>
              <a:rPr lang="en-US" altLang="en-US" dirty="0" smtClean="0">
                <a:solidFill>
                  <a:srgbClr val="A6A6A6"/>
                </a:solidFill>
                <a:cs typeface="Arial" charset="0"/>
              </a:rPr>
              <a:t>clause</a:t>
            </a:r>
          </a:p>
          <a:p>
            <a:pPr lvl="1" eaLnBrk="1" hangingPunct="1">
              <a:buClr>
                <a:schemeClr val="folHlink"/>
              </a:buClr>
            </a:pPr>
            <a:r>
              <a:rPr lang="en-US" altLang="en-US" dirty="0" smtClean="0">
                <a:solidFill>
                  <a:srgbClr val="A6A6A6"/>
                </a:solidFill>
                <a:cs typeface="Arial" charset="0"/>
              </a:rPr>
              <a:t>Join with the </a:t>
            </a:r>
            <a:r>
              <a:rPr lang="en-US" altLang="en-US" dirty="0" smtClean="0">
                <a:solidFill>
                  <a:srgbClr val="A6A6A6"/>
                </a:solidFill>
                <a:latin typeface="Courier New" pitchFamily="49" charset="0"/>
                <a:cs typeface="Arial" charset="0"/>
              </a:rPr>
              <a:t>ON</a:t>
            </a:r>
            <a:r>
              <a:rPr lang="en-US" altLang="en-US" dirty="0" smtClean="0">
                <a:solidFill>
                  <a:srgbClr val="A6A6A6"/>
                </a:solidFill>
              </a:rPr>
              <a:t> </a:t>
            </a:r>
            <a:r>
              <a:rPr lang="en-US" altLang="en-US" dirty="0" smtClean="0">
                <a:solidFill>
                  <a:srgbClr val="A6A6A6"/>
                </a:solidFill>
                <a:cs typeface="Arial" charset="0"/>
              </a:rPr>
              <a:t>clause</a:t>
            </a:r>
            <a:endParaRPr lang="en-US" altLang="en-US" dirty="0" smtClean="0">
              <a:solidFill>
                <a:srgbClr val="A6A6A6"/>
              </a:solidFill>
            </a:endParaRPr>
          </a:p>
          <a:p>
            <a:pPr lvl="1" eaLnBrk="1" hangingPunct="1">
              <a:buClr>
                <a:schemeClr val="folHlink"/>
              </a:buClr>
            </a:pPr>
            <a:r>
              <a:rPr lang="en-US" altLang="en-US" dirty="0" smtClean="0">
                <a:solidFill>
                  <a:srgbClr val="A6A6A6"/>
                </a:solidFill>
              </a:rPr>
              <a:t>Self-join</a:t>
            </a:r>
          </a:p>
          <a:p>
            <a:pPr lvl="1" eaLnBrk="1" hangingPunct="1">
              <a:buClr>
                <a:schemeClr val="folHlink"/>
              </a:buClr>
            </a:pPr>
            <a:r>
              <a:rPr lang="en-US" altLang="en-US" dirty="0" smtClean="0">
                <a:solidFill>
                  <a:srgbClr val="A6A6A6"/>
                </a:solidFill>
              </a:rPr>
              <a:t>Nonequijoins</a:t>
            </a:r>
          </a:p>
          <a:p>
            <a:pPr lvl="1" eaLnBrk="1" hangingPunct="1">
              <a:buClr>
                <a:schemeClr val="accent1"/>
              </a:buClr>
            </a:pPr>
            <a:r>
              <a:rPr lang="en-US" altLang="en-US" dirty="0" smtClean="0">
                <a:latin typeface="Courier New" pitchFamily="49" charset="0"/>
              </a:rPr>
              <a:t>OUTER</a:t>
            </a:r>
            <a:r>
              <a:rPr lang="en-US" altLang="en-US" dirty="0" smtClean="0"/>
              <a:t> join:</a:t>
            </a:r>
          </a:p>
          <a:p>
            <a:pPr lvl="2" eaLnBrk="1" hangingPunct="1">
              <a:buClr>
                <a:schemeClr val="accent1"/>
              </a:buClr>
            </a:pPr>
            <a:r>
              <a:rPr lang="en-US" altLang="en-US" dirty="0" smtClean="0">
                <a:latin typeface="Courier New" pitchFamily="49" charset="0"/>
              </a:rPr>
              <a:t>LEFT OUTER JOIN</a:t>
            </a:r>
          </a:p>
          <a:p>
            <a:pPr lvl="2" eaLnBrk="1" hangingPunct="1">
              <a:buClr>
                <a:schemeClr val="accent1"/>
              </a:buClr>
            </a:pPr>
            <a:r>
              <a:rPr lang="en-US" altLang="en-US" dirty="0" smtClean="0">
                <a:latin typeface="Courier New" pitchFamily="49" charset="0"/>
              </a:rPr>
              <a:t>RIGHT OUTER JOIN</a:t>
            </a:r>
          </a:p>
          <a:p>
            <a:pPr lvl="2" eaLnBrk="1" hangingPunct="1">
              <a:buClr>
                <a:schemeClr val="accent1"/>
              </a:buClr>
            </a:pPr>
            <a:r>
              <a:rPr lang="en-US" altLang="en-US" dirty="0" smtClean="0">
                <a:latin typeface="Courier New" pitchFamily="49" charset="0"/>
              </a:rPr>
              <a:t>FULL OUTER JOIN</a:t>
            </a:r>
          </a:p>
          <a:p>
            <a:pPr lvl="1" eaLnBrk="1" hangingPunct="1">
              <a:buClr>
                <a:srgbClr val="A6A6A6"/>
              </a:buClr>
            </a:pPr>
            <a:r>
              <a:rPr lang="en-US" altLang="en-US" dirty="0" smtClean="0">
                <a:solidFill>
                  <a:srgbClr val="A6A6A6"/>
                </a:solidFill>
              </a:rPr>
              <a:t>Cartesian product</a:t>
            </a:r>
          </a:p>
          <a:p>
            <a:pPr lvl="2" eaLnBrk="1" hangingPunct="1">
              <a:buClr>
                <a:srgbClr val="A6A6A6"/>
              </a:buClr>
            </a:pPr>
            <a:r>
              <a:rPr lang="en-US" altLang="en-US" dirty="0" smtClean="0">
                <a:solidFill>
                  <a:srgbClr val="A6A6A6"/>
                </a:solidFill>
              </a:rPr>
              <a:t>Cross join</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dirty="0" smtClean="0"/>
              <a:t>Returning Records with No Direct Match Using </a:t>
            </a:r>
            <a:r>
              <a:rPr lang="en-US" altLang="en-US" dirty="0" smtClean="0">
                <a:latin typeface="Courier New" pitchFamily="49" charset="0"/>
              </a:rPr>
              <a:t>OUTER</a:t>
            </a:r>
            <a:r>
              <a:rPr lang="en-US" altLang="en-US" dirty="0" smtClean="0"/>
              <a:t> Joins</a:t>
            </a:r>
          </a:p>
        </p:txBody>
      </p:sp>
      <p:grpSp>
        <p:nvGrpSpPr>
          <p:cNvPr id="2" name="Group 1"/>
          <p:cNvGrpSpPr/>
          <p:nvPr/>
        </p:nvGrpSpPr>
        <p:grpSpPr>
          <a:xfrm>
            <a:off x="2746892" y="1063210"/>
            <a:ext cx="6695041" cy="5279011"/>
            <a:chOff x="2654300" y="1173164"/>
            <a:chExt cx="6695041" cy="5279011"/>
          </a:xfrm>
        </p:grpSpPr>
        <p:pic>
          <p:nvPicPr>
            <p:cNvPr id="57347" name="Picture 26" descr="C:\salome_official\projects\11gR2\screenshots\les6_26s_a.gif"/>
            <p:cNvPicPr>
              <a:picLocks noChangeAspect="1" noChangeArrowheads="1"/>
            </p:cNvPicPr>
            <p:nvPr/>
          </p:nvPicPr>
          <p:blipFill>
            <a:blip r:embed="rId4" cstate="print"/>
            <a:srcRect/>
            <a:stretch>
              <a:fillRect/>
            </a:stretch>
          </p:blipFill>
          <p:spPr bwMode="auto">
            <a:xfrm>
              <a:off x="2654300" y="1731964"/>
              <a:ext cx="3086100" cy="2046287"/>
            </a:xfrm>
            <a:prstGeom prst="rect">
              <a:avLst/>
            </a:prstGeom>
            <a:noFill/>
            <a:ln w="12700">
              <a:solidFill>
                <a:schemeClr val="tx1"/>
              </a:solidFill>
              <a:miter lim="800000"/>
              <a:headEnd/>
              <a:tailEnd/>
            </a:ln>
          </p:spPr>
        </p:pic>
        <p:sp>
          <p:nvSpPr>
            <p:cNvPr id="57348" name="Rectangle 3"/>
            <p:cNvSpPr>
              <a:spLocks noChangeArrowheads="1"/>
            </p:cNvSpPr>
            <p:nvPr/>
          </p:nvSpPr>
          <p:spPr bwMode="auto">
            <a:xfrm>
              <a:off x="6116084" y="1173164"/>
              <a:ext cx="3233257" cy="431529"/>
            </a:xfrm>
            <a:prstGeom prst="rect">
              <a:avLst/>
            </a:prstGeom>
            <a:noFill/>
            <a:ln w="9525">
              <a:noFill/>
              <a:miter lim="800000"/>
              <a:headEnd/>
              <a:tailEnd/>
            </a:ln>
          </p:spPr>
          <p:txBody>
            <a:bodyPr wrap="none" lIns="92075" tIns="46038" rIns="92075" bIns="46038">
              <a:spAutoFit/>
            </a:bodyPr>
            <a:lstStyle/>
            <a:p>
              <a:r>
                <a:rPr lang="en-US" altLang="en-US" sz="2200" dirty="0"/>
                <a:t>Equijoin with </a:t>
              </a:r>
              <a:r>
                <a:rPr lang="en-US" altLang="en-US" sz="2000" dirty="0">
                  <a:latin typeface="Courier New" pitchFamily="49" charset="0"/>
                </a:rPr>
                <a:t>EMPLOYEES</a:t>
              </a:r>
            </a:p>
          </p:txBody>
        </p:sp>
        <p:sp>
          <p:nvSpPr>
            <p:cNvPr id="57349" name="Rectangle 4"/>
            <p:cNvSpPr>
              <a:spLocks noChangeArrowheads="1"/>
            </p:cNvSpPr>
            <p:nvPr/>
          </p:nvSpPr>
          <p:spPr bwMode="auto">
            <a:xfrm>
              <a:off x="2654300" y="1274763"/>
              <a:ext cx="1870075" cy="400752"/>
            </a:xfrm>
            <a:prstGeom prst="rect">
              <a:avLst/>
            </a:prstGeom>
            <a:noFill/>
            <a:ln w="9525">
              <a:noFill/>
              <a:miter lim="800000"/>
              <a:headEnd/>
              <a:tailEnd/>
            </a:ln>
          </p:spPr>
          <p:txBody>
            <a:bodyPr lIns="92075" tIns="46038" rIns="92075" bIns="46038">
              <a:spAutoFit/>
            </a:bodyPr>
            <a:lstStyle/>
            <a:p>
              <a:r>
                <a:rPr lang="en-US" altLang="en-US" sz="2000" dirty="0">
                  <a:latin typeface="Courier New" pitchFamily="49" charset="0"/>
                </a:rPr>
                <a:t>DEPARTMENTS</a:t>
              </a:r>
            </a:p>
          </p:txBody>
        </p:sp>
        <p:sp>
          <p:nvSpPr>
            <p:cNvPr id="57350" name="Rectangle 5"/>
            <p:cNvSpPr>
              <a:spLocks noChangeArrowheads="1"/>
            </p:cNvSpPr>
            <p:nvPr/>
          </p:nvSpPr>
          <p:spPr bwMode="auto">
            <a:xfrm>
              <a:off x="2692400" y="4203701"/>
              <a:ext cx="2800350" cy="1570303"/>
            </a:xfrm>
            <a:prstGeom prst="rect">
              <a:avLst/>
            </a:prstGeom>
            <a:noFill/>
            <a:ln w="9525">
              <a:noFill/>
              <a:miter lim="800000"/>
              <a:headEnd/>
              <a:tailEnd/>
            </a:ln>
          </p:spPr>
          <p:txBody>
            <a:bodyPr lIns="92075" tIns="46038" rIns="92075" bIns="46038">
              <a:spAutoFit/>
            </a:bodyPr>
            <a:lstStyle/>
            <a:p>
              <a:r>
                <a:rPr lang="en-US" altLang="en-US" sz="1600" dirty="0">
                  <a:latin typeface="+mn-lt"/>
                </a:rPr>
                <a:t>There are no employees in department </a:t>
              </a:r>
              <a:r>
                <a:rPr lang="en-US" altLang="en-US" sz="1600" b="1" dirty="0">
                  <a:latin typeface="Courier New" panose="02070309020205020404" pitchFamily="49" charset="0"/>
                  <a:cs typeface="Courier New" panose="02070309020205020404" pitchFamily="49" charset="0"/>
                </a:rPr>
                <a:t>190</a:t>
              </a:r>
              <a:r>
                <a:rPr lang="en-US" altLang="en-US" sz="1600" dirty="0">
                  <a:latin typeface="+mn-lt"/>
                </a:rPr>
                <a:t>.</a:t>
              </a:r>
            </a:p>
            <a:p>
              <a:endParaRPr lang="en-US" altLang="en-US" sz="1600" dirty="0">
                <a:latin typeface="+mn-lt"/>
              </a:endParaRPr>
            </a:p>
            <a:p>
              <a:r>
                <a:rPr lang="en-US" altLang="en-US" sz="1600" dirty="0">
                  <a:latin typeface="+mn-lt"/>
                </a:rPr>
                <a:t>Employee </a:t>
              </a:r>
              <a:r>
                <a:rPr lang="en-US" altLang="en-US" sz="1600" b="1" dirty="0">
                  <a:latin typeface="Courier New" panose="02070309020205020404" pitchFamily="49" charset="0"/>
                  <a:cs typeface="Courier New" panose="02070309020205020404" pitchFamily="49" charset="0"/>
                </a:rPr>
                <a:t>“Grant” </a:t>
              </a:r>
              <a:r>
                <a:rPr lang="en-US" altLang="en-US" sz="1600" dirty="0">
                  <a:latin typeface="+mn-lt"/>
                </a:rPr>
                <a:t>has     not been assigned a department ID.</a:t>
              </a:r>
            </a:p>
          </p:txBody>
        </p:sp>
        <p:sp>
          <p:nvSpPr>
            <p:cNvPr id="57351" name="Rectangle 8"/>
            <p:cNvSpPr>
              <a:spLocks noChangeArrowheads="1"/>
            </p:cNvSpPr>
            <p:nvPr/>
          </p:nvSpPr>
          <p:spPr bwMode="gray">
            <a:xfrm>
              <a:off x="4406901" y="3536950"/>
              <a:ext cx="1336675" cy="228600"/>
            </a:xfrm>
            <a:prstGeom prst="rect">
              <a:avLst/>
            </a:prstGeom>
            <a:noFill/>
            <a:ln w="28575">
              <a:solidFill>
                <a:schemeClr val="accent1"/>
              </a:solidFill>
              <a:miter lim="800000"/>
              <a:headEnd/>
              <a:tailEnd/>
            </a:ln>
          </p:spPr>
          <p:txBody>
            <a:bodyPr wrap="none" anchor="ctr"/>
            <a:lstStyle/>
            <a:p>
              <a:pPr eaLnBrk="1" hangingPunct="1"/>
              <a:endParaRPr lang="en-IN" altLang="en-US" dirty="0"/>
            </a:p>
          </p:txBody>
        </p:sp>
        <p:sp>
          <p:nvSpPr>
            <p:cNvPr id="57352" name="Text Box 11"/>
            <p:cNvSpPr txBox="1">
              <a:spLocks noChangeArrowheads="1"/>
            </p:cNvSpPr>
            <p:nvPr/>
          </p:nvSpPr>
          <p:spPr bwMode="auto">
            <a:xfrm>
              <a:off x="6235700" y="4092575"/>
              <a:ext cx="368300"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pic>
          <p:nvPicPr>
            <p:cNvPr id="57355" name="Picture 27" descr="C:\salome_official\projects\11gR2\screenshots\les6_26s_b.gif"/>
            <p:cNvPicPr>
              <a:picLocks noChangeAspect="1" noChangeArrowheads="1"/>
            </p:cNvPicPr>
            <p:nvPr/>
          </p:nvPicPr>
          <p:blipFill>
            <a:blip r:embed="rId5" cstate="print"/>
            <a:srcRect/>
            <a:stretch>
              <a:fillRect/>
            </a:stretch>
          </p:blipFill>
          <p:spPr bwMode="auto">
            <a:xfrm>
              <a:off x="6292851" y="1731963"/>
              <a:ext cx="2879725" cy="2525712"/>
            </a:xfrm>
            <a:prstGeom prst="rect">
              <a:avLst/>
            </a:prstGeom>
            <a:noFill/>
            <a:ln w="12700">
              <a:solidFill>
                <a:schemeClr val="tx1"/>
              </a:solidFill>
              <a:miter lim="800000"/>
              <a:headEnd/>
              <a:tailEnd/>
            </a:ln>
          </p:spPr>
        </p:pic>
        <p:pic>
          <p:nvPicPr>
            <p:cNvPr id="57356" name="Picture 29" descr="C:\salome_official\projects\11gR2\screenshots\les6_26s_c.gif"/>
            <p:cNvPicPr>
              <a:picLocks noChangeAspect="1" noChangeArrowheads="1"/>
            </p:cNvPicPr>
            <p:nvPr/>
          </p:nvPicPr>
          <p:blipFill>
            <a:blip r:embed="rId6" cstate="print"/>
            <a:srcRect/>
            <a:stretch>
              <a:fillRect/>
            </a:stretch>
          </p:blipFill>
          <p:spPr bwMode="auto">
            <a:xfrm>
              <a:off x="6299201" y="4505326"/>
              <a:ext cx="2879725" cy="468313"/>
            </a:xfrm>
            <a:prstGeom prst="rect">
              <a:avLst/>
            </a:prstGeom>
            <a:noFill/>
            <a:ln w="12700">
              <a:solidFill>
                <a:schemeClr val="tx1"/>
              </a:solidFill>
              <a:miter lim="800000"/>
              <a:headEnd/>
              <a:tailEnd/>
            </a:ln>
          </p:spPr>
        </p:pic>
        <p:sp>
          <p:nvSpPr>
            <p:cNvPr id="29" name="TextBox 28"/>
            <p:cNvSpPr txBox="1"/>
            <p:nvPr/>
          </p:nvSpPr>
          <p:spPr>
            <a:xfrm>
              <a:off x="2665412" y="5867400"/>
              <a:ext cx="5791200" cy="584775"/>
            </a:xfrm>
            <a:prstGeom prst="rect">
              <a:avLst/>
            </a:prstGeom>
            <a:noFill/>
          </p:spPr>
          <p:txBody>
            <a:bodyPr wrap="square" rtlCol="0">
              <a:spAutoFit/>
            </a:bodyPr>
            <a:lstStyle/>
            <a:p>
              <a:r>
                <a:rPr lang="en-US" sz="1600" dirty="0" smtClean="0">
                  <a:latin typeface="+mn-lt"/>
                </a:rPr>
                <a:t>Therefore, the </a:t>
              </a:r>
              <a:r>
                <a:rPr lang="en-US" sz="1600" dirty="0">
                  <a:latin typeface="+mn-lt"/>
                </a:rPr>
                <a:t>above two records do not appear in the equijoin result.</a:t>
              </a:r>
            </a:p>
          </p:txBody>
        </p:sp>
      </p:grpSp>
      <p:cxnSp>
        <p:nvCxnSpPr>
          <p:cNvPr id="6" name="Straight Arrow Connector 5"/>
          <p:cNvCxnSpPr>
            <a:stCxn id="57351" idx="2"/>
          </p:cNvCxnSpPr>
          <p:nvPr/>
        </p:nvCxnSpPr>
        <p:spPr bwMode="auto">
          <a:xfrm>
            <a:off x="5167831" y="3655596"/>
            <a:ext cx="0" cy="492125"/>
          </a:xfrm>
          <a:prstGeom prst="straightConnector1">
            <a:avLst/>
          </a:prstGeom>
          <a:noFill/>
          <a:ln w="28575" cap="flat" cmpd="sng" algn="ctr">
            <a:solidFill>
              <a:schemeClr val="accent1"/>
            </a:solidFill>
            <a:prstDash val="solid"/>
            <a:round/>
            <a:headEnd type="none" w="sm" len="sm"/>
            <a:tailEnd type="triangle" w="lg" len="lg"/>
          </a:ln>
          <a:effectLst/>
        </p:spPr>
      </p:cxnSp>
      <p:cxnSp>
        <p:nvCxnSpPr>
          <p:cNvPr id="8" name="Elbow Connector 7"/>
          <p:cNvCxnSpPr>
            <a:endCxn id="57356" idx="1"/>
          </p:cNvCxnSpPr>
          <p:nvPr/>
        </p:nvCxnSpPr>
        <p:spPr bwMode="auto">
          <a:xfrm flipV="1">
            <a:off x="4875212" y="4629529"/>
            <a:ext cx="1516581" cy="552071"/>
          </a:xfrm>
          <a:prstGeom prst="bentConnector3">
            <a:avLst/>
          </a:prstGeom>
          <a:noFill/>
          <a:ln w="28575" cap="flat" cmpd="sng" algn="ctr">
            <a:solidFill>
              <a:schemeClr val="accent1"/>
            </a:solidFill>
            <a:prstDash val="solid"/>
            <a:round/>
            <a:headEnd type="none" w="sm" len="sm"/>
            <a:tailEnd type="triangle" w="lg" len="lg"/>
          </a:ln>
          <a:effectLst/>
        </p:spPr>
      </p:cxnSp>
    </p:spTree>
    <p:custDataLst>
      <p:tags r:id="rId1"/>
    </p:custData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title"/>
          </p:nvPr>
        </p:nvSpPr>
        <p:spPr/>
        <p:txBody>
          <a:bodyPr/>
          <a:lstStyle/>
          <a:p>
            <a:pPr eaLnBrk="1" hangingPunct="1"/>
            <a:r>
              <a:rPr lang="en-US" altLang="en-US" dirty="0" smtClean="0">
                <a:latin typeface="Courier New" pitchFamily="49" charset="0"/>
              </a:rPr>
              <a:t>INNER</a:t>
            </a:r>
            <a:r>
              <a:rPr lang="en-US" altLang="en-US" dirty="0" smtClean="0"/>
              <a:t> Versus </a:t>
            </a:r>
            <a:r>
              <a:rPr lang="en-US" altLang="en-US" dirty="0" smtClean="0">
                <a:latin typeface="Courier New" pitchFamily="49" charset="0"/>
              </a:rPr>
              <a:t>OUTER</a:t>
            </a:r>
            <a:r>
              <a:rPr lang="en-US" altLang="en-US" dirty="0" smtClean="0"/>
              <a:t> Joins</a:t>
            </a:r>
          </a:p>
        </p:txBody>
      </p:sp>
      <p:sp>
        <p:nvSpPr>
          <p:cNvPr id="59395" name="Rectangle 5"/>
          <p:cNvSpPr>
            <a:spLocks noGrp="1" noChangeArrowheads="1"/>
          </p:cNvSpPr>
          <p:nvPr>
            <p:ph idx="1"/>
          </p:nvPr>
        </p:nvSpPr>
        <p:spPr>
          <a:xfrm>
            <a:off x="622138" y="1242485"/>
            <a:ext cx="10944549" cy="1880850"/>
          </a:xfrm>
        </p:spPr>
        <p:txBody>
          <a:bodyPr/>
          <a:lstStyle/>
          <a:p>
            <a:pPr lvl="1" eaLnBrk="1" hangingPunct="1"/>
            <a:r>
              <a:rPr lang="en-US" altLang="en-US" dirty="0" smtClean="0"/>
              <a:t>In SQL:1999, the join of two tables returning only matched rows is called an </a:t>
            </a:r>
            <a:r>
              <a:rPr lang="en-US" altLang="en-US" dirty="0" smtClean="0">
                <a:latin typeface="Courier New" pitchFamily="49" charset="0"/>
              </a:rPr>
              <a:t>INNER</a:t>
            </a:r>
            <a:r>
              <a:rPr lang="en-US" altLang="en-US" dirty="0" smtClean="0"/>
              <a:t> join.</a:t>
            </a:r>
          </a:p>
          <a:p>
            <a:pPr lvl="1" eaLnBrk="1" hangingPunct="1"/>
            <a:r>
              <a:rPr lang="en-US" altLang="en-US" dirty="0" smtClean="0"/>
              <a:t>A join between two tables that returns the results of the </a:t>
            </a:r>
            <a:r>
              <a:rPr lang="en-US" altLang="en-US" dirty="0" smtClean="0">
                <a:latin typeface="Courier New" pitchFamily="49" charset="0"/>
              </a:rPr>
              <a:t>INNER</a:t>
            </a:r>
            <a:r>
              <a:rPr lang="en-US" altLang="en-US" dirty="0" smtClean="0"/>
              <a:t> join as well as the unmatched rows from the left (or right) table is called a </a:t>
            </a:r>
            <a:r>
              <a:rPr lang="en-US" altLang="en-US" dirty="0" smtClean="0">
                <a:latin typeface="Courier New" pitchFamily="49" charset="0"/>
              </a:rPr>
              <a:t>LEFT</a:t>
            </a:r>
            <a:r>
              <a:rPr lang="en-US" altLang="en-US" dirty="0" smtClean="0"/>
              <a:t> (or </a:t>
            </a:r>
            <a:r>
              <a:rPr lang="en-US" altLang="en-US" dirty="0" smtClean="0">
                <a:latin typeface="Courier New" pitchFamily="49" charset="0"/>
              </a:rPr>
              <a:t>RIGHT</a:t>
            </a:r>
            <a:r>
              <a:rPr lang="en-US" altLang="en-US" dirty="0" smtClean="0"/>
              <a:t>) </a:t>
            </a:r>
            <a:r>
              <a:rPr lang="en-US" altLang="en-US" dirty="0" smtClean="0">
                <a:latin typeface="Courier New" pitchFamily="49" charset="0"/>
              </a:rPr>
              <a:t>OUTER</a:t>
            </a:r>
            <a:r>
              <a:rPr lang="en-US" altLang="en-US" dirty="0" smtClean="0"/>
              <a:t> join.</a:t>
            </a:r>
          </a:p>
          <a:p>
            <a:pPr lvl="1" eaLnBrk="1" hangingPunct="1"/>
            <a:r>
              <a:rPr lang="en-US" altLang="en-US" dirty="0" smtClean="0"/>
              <a:t>A join between two tables that returns the results of an </a:t>
            </a:r>
            <a:r>
              <a:rPr lang="en-US" altLang="en-US" dirty="0" smtClean="0">
                <a:latin typeface="Courier New" pitchFamily="49" charset="0"/>
              </a:rPr>
              <a:t>INNER</a:t>
            </a:r>
            <a:r>
              <a:rPr lang="en-US" altLang="en-US" dirty="0" smtClean="0"/>
              <a:t> join as well as the results of a left and right join is a </a:t>
            </a:r>
            <a:r>
              <a:rPr lang="en-US" altLang="en-US" dirty="0" smtClean="0">
                <a:latin typeface="Courier New"/>
              </a:rPr>
              <a:t>FULL</a:t>
            </a:r>
            <a:r>
              <a:rPr lang="en-US" altLang="en-US" dirty="0" smtClean="0"/>
              <a:t> </a:t>
            </a:r>
            <a:r>
              <a:rPr lang="en-US" altLang="en-US" dirty="0" smtClean="0">
                <a:latin typeface="Courier New"/>
              </a:rPr>
              <a:t>OUTER JOIN</a:t>
            </a:r>
            <a:r>
              <a:rPr lang="en-US" altLang="en-US" dirty="0" smtClean="0"/>
              <a:t>.</a:t>
            </a:r>
          </a:p>
        </p:txBody>
      </p:sp>
      <p:pic>
        <p:nvPicPr>
          <p:cNvPr id="5" name="Picture 4" descr="cnt205607.gif"/>
          <p:cNvPicPr>
            <a:picLocks noChangeAspect="1"/>
          </p:cNvPicPr>
          <p:nvPr/>
        </p:nvPicPr>
        <p:blipFill>
          <a:blip r:embed="rId4" cstate="print">
            <a:duotone>
              <a:schemeClr val="accent1">
                <a:shade val="45000"/>
                <a:satMod val="135000"/>
              </a:schemeClr>
              <a:prstClr val="white"/>
            </a:duotone>
          </a:blip>
          <a:stretch>
            <a:fillRect/>
          </a:stretch>
        </p:blipFill>
        <p:spPr>
          <a:xfrm>
            <a:off x="4485941" y="4030951"/>
            <a:ext cx="548640" cy="588461"/>
          </a:xfrm>
          <a:prstGeom prst="rect">
            <a:avLst/>
          </a:prstGeom>
        </p:spPr>
      </p:pic>
      <p:pic>
        <p:nvPicPr>
          <p:cNvPr id="8" name="Picture 7" descr="cnt205604.gif"/>
          <p:cNvPicPr>
            <a:picLocks noChangeAspect="1"/>
          </p:cNvPicPr>
          <p:nvPr/>
        </p:nvPicPr>
        <p:blipFill>
          <a:blip r:embed="rId5" cstate="print">
            <a:duotone>
              <a:schemeClr val="accent1">
                <a:shade val="45000"/>
                <a:satMod val="135000"/>
              </a:schemeClr>
              <a:prstClr val="white"/>
            </a:duotone>
          </a:blip>
          <a:stretch>
            <a:fillRect/>
          </a:stretch>
        </p:blipFill>
        <p:spPr>
          <a:xfrm>
            <a:off x="7130001" y="4102799"/>
            <a:ext cx="434340" cy="444764"/>
          </a:xfrm>
          <a:prstGeom prst="rect">
            <a:avLst/>
          </a:prstGeom>
        </p:spPr>
      </p:pic>
      <p:grpSp>
        <p:nvGrpSpPr>
          <p:cNvPr id="26" name="Group 25"/>
          <p:cNvGrpSpPr/>
          <p:nvPr/>
        </p:nvGrpSpPr>
        <p:grpSpPr>
          <a:xfrm>
            <a:off x="2644267" y="3429000"/>
            <a:ext cx="6900290" cy="2425243"/>
            <a:chOff x="2644267" y="3429000"/>
            <a:chExt cx="6900290" cy="2425243"/>
          </a:xfrm>
        </p:grpSpPr>
        <p:sp>
          <p:nvSpPr>
            <p:cNvPr id="19" name="Oval 18"/>
            <p:cNvSpPr>
              <a:spLocks noChangeAspect="1"/>
            </p:cNvSpPr>
            <p:nvPr/>
          </p:nvSpPr>
          <p:spPr bwMode="auto">
            <a:xfrm>
              <a:off x="5312569" y="3429000"/>
              <a:ext cx="1563687" cy="1562100"/>
            </a:xfrm>
            <a:prstGeom prst="ellipse">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50800" dist="38100" dir="5400000" sx="99000" sy="99000" algn="t" rotWithShape="0">
                <a:prstClr val="black">
                  <a:alpha val="40000"/>
                </a:prstClr>
              </a:outerShdw>
            </a:effectLst>
          </p:spPr>
          <p:txBody>
            <a:bodyPr/>
            <a:lstStyle/>
            <a:p>
              <a:pPr algn="ctr" defTabSz="228600">
                <a:spcBef>
                  <a:spcPct val="20000"/>
                </a:spcBef>
                <a:buClr>
                  <a:srgbClr val="FF0000"/>
                </a:buClr>
                <a:buFont typeface="Arial" pitchFamily="34" charset="0"/>
                <a:buNone/>
              </a:pPr>
              <a:endParaRPr lang="en-US" dirty="0"/>
            </a:p>
          </p:txBody>
        </p:sp>
        <p:sp>
          <p:nvSpPr>
            <p:cNvPr id="20" name="TextBox 19"/>
            <p:cNvSpPr txBox="1"/>
            <p:nvPr/>
          </p:nvSpPr>
          <p:spPr>
            <a:xfrm>
              <a:off x="5942012" y="5026222"/>
              <a:ext cx="304800" cy="369332"/>
            </a:xfrm>
            <a:prstGeom prst="rect">
              <a:avLst/>
            </a:prstGeom>
            <a:noFill/>
          </p:spPr>
          <p:txBody>
            <a:bodyPr wrap="square" rtlCol="0">
              <a:spAutoFit/>
            </a:bodyPr>
            <a:lstStyle/>
            <a:p>
              <a:pPr algn="ctr"/>
              <a:r>
                <a:rPr lang="en-US" dirty="0" smtClean="0"/>
                <a:t>B</a:t>
              </a:r>
              <a:endParaRPr lang="en-US" dirty="0"/>
            </a:p>
          </p:txBody>
        </p:sp>
        <p:pic>
          <p:nvPicPr>
            <p:cNvPr id="21" name="Picture 20"/>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5618969" y="3726245"/>
              <a:ext cx="950886" cy="967610"/>
            </a:xfrm>
            <a:prstGeom prst="rect">
              <a:avLst/>
            </a:prstGeom>
          </p:spPr>
        </p:pic>
        <p:grpSp>
          <p:nvGrpSpPr>
            <p:cNvPr id="9" name="Group 8"/>
            <p:cNvGrpSpPr/>
            <p:nvPr/>
          </p:nvGrpSpPr>
          <p:grpSpPr>
            <a:xfrm>
              <a:off x="2644267" y="3429000"/>
              <a:ext cx="1563687" cy="1966554"/>
              <a:chOff x="2411541" y="3429000"/>
              <a:chExt cx="1563687" cy="1966554"/>
            </a:xfrm>
          </p:grpSpPr>
          <p:sp>
            <p:nvSpPr>
              <p:cNvPr id="17" name="Oval 16"/>
              <p:cNvSpPr>
                <a:spLocks noChangeAspect="1"/>
              </p:cNvSpPr>
              <p:nvPr/>
            </p:nvSpPr>
            <p:spPr bwMode="auto">
              <a:xfrm>
                <a:off x="2411541" y="3429000"/>
                <a:ext cx="1563687" cy="1562100"/>
              </a:xfrm>
              <a:prstGeom prst="ellipse">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50800" dist="38100" dir="5400000" sx="99000" sy="99000" algn="t" rotWithShape="0">
                  <a:prstClr val="black">
                    <a:alpha val="40000"/>
                  </a:prstClr>
                </a:outerShdw>
              </a:effectLst>
            </p:spPr>
            <p:txBody>
              <a:bodyPr/>
              <a:lstStyle/>
              <a:p>
                <a:pPr algn="ctr" defTabSz="228600">
                  <a:spcBef>
                    <a:spcPct val="20000"/>
                  </a:spcBef>
                  <a:buClr>
                    <a:srgbClr val="FF0000"/>
                  </a:buClr>
                  <a:buFont typeface="Arial" pitchFamily="34" charset="0"/>
                  <a:buNone/>
                </a:pPr>
                <a:endParaRPr lang="en-US" dirty="0"/>
              </a:p>
            </p:txBody>
          </p:sp>
          <p:sp>
            <p:nvSpPr>
              <p:cNvPr id="13" name="TextBox 12"/>
              <p:cNvSpPr txBox="1"/>
              <p:nvPr/>
            </p:nvSpPr>
            <p:spPr>
              <a:xfrm>
                <a:off x="3040984" y="5026222"/>
                <a:ext cx="304800" cy="369332"/>
              </a:xfrm>
              <a:prstGeom prst="rect">
                <a:avLst/>
              </a:prstGeom>
              <a:noFill/>
            </p:spPr>
            <p:txBody>
              <a:bodyPr wrap="square" rtlCol="0">
                <a:spAutoFit/>
              </a:bodyPr>
              <a:lstStyle/>
              <a:p>
                <a:pPr algn="ctr"/>
                <a:r>
                  <a:rPr lang="en-US" dirty="0" smtClean="0"/>
                  <a:t>A</a:t>
                </a:r>
                <a:endParaRPr lang="en-US" dirty="0"/>
              </a:p>
            </p:txBody>
          </p:sp>
          <p:pic>
            <p:nvPicPr>
              <p:cNvPr id="3" name="Picture 2"/>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2717941" y="3726245"/>
                <a:ext cx="950886" cy="967610"/>
              </a:xfrm>
              <a:prstGeom prst="rect">
                <a:avLst/>
              </a:prstGeom>
            </p:spPr>
          </p:pic>
        </p:grpSp>
        <p:grpSp>
          <p:nvGrpSpPr>
            <p:cNvPr id="10" name="Group 9"/>
            <p:cNvGrpSpPr/>
            <p:nvPr/>
          </p:nvGrpSpPr>
          <p:grpSpPr>
            <a:xfrm>
              <a:off x="7655301" y="3429000"/>
              <a:ext cx="1889256" cy="2425243"/>
              <a:chOff x="7422575" y="3429000"/>
              <a:chExt cx="1889256" cy="2425243"/>
            </a:xfrm>
          </p:grpSpPr>
          <p:sp>
            <p:nvSpPr>
              <p:cNvPr id="16" name="TextBox 15"/>
              <p:cNvSpPr txBox="1"/>
              <p:nvPr/>
            </p:nvSpPr>
            <p:spPr>
              <a:xfrm>
                <a:off x="7422575" y="5331023"/>
                <a:ext cx="1889256" cy="523220"/>
              </a:xfrm>
              <a:prstGeom prst="rect">
                <a:avLst/>
              </a:prstGeom>
              <a:noFill/>
            </p:spPr>
            <p:txBody>
              <a:bodyPr wrap="square" rtlCol="0">
                <a:spAutoFit/>
              </a:bodyPr>
              <a:lstStyle/>
              <a:p>
                <a:pPr algn="ctr"/>
                <a:r>
                  <a:rPr lang="en-US" sz="1400" dirty="0">
                    <a:latin typeface="+mn-lt"/>
                  </a:rPr>
                  <a:t>(Matched &amp; Unmatched rows)</a:t>
                </a:r>
              </a:p>
            </p:txBody>
          </p:sp>
          <p:sp>
            <p:nvSpPr>
              <p:cNvPr id="22" name="Oval 21"/>
              <p:cNvSpPr>
                <a:spLocks noChangeAspect="1"/>
              </p:cNvSpPr>
              <p:nvPr/>
            </p:nvSpPr>
            <p:spPr bwMode="auto">
              <a:xfrm>
                <a:off x="7585360" y="3429000"/>
                <a:ext cx="1563687" cy="1562100"/>
              </a:xfrm>
              <a:prstGeom prst="ellipse">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50800" dist="38100" dir="5400000" sx="99000" sy="99000" algn="t" rotWithShape="0">
                  <a:prstClr val="black">
                    <a:alpha val="40000"/>
                  </a:prstClr>
                </a:outerShdw>
              </a:effectLst>
            </p:spPr>
            <p:txBody>
              <a:bodyPr/>
              <a:lstStyle/>
              <a:p>
                <a:pPr algn="ctr" defTabSz="228600">
                  <a:spcBef>
                    <a:spcPct val="20000"/>
                  </a:spcBef>
                  <a:buClr>
                    <a:srgbClr val="FF0000"/>
                  </a:buClr>
                  <a:buFont typeface="Arial" pitchFamily="34" charset="0"/>
                  <a:buNone/>
                </a:pPr>
                <a:endParaRPr lang="en-US" dirty="0"/>
              </a:p>
            </p:txBody>
          </p:sp>
          <p:pic>
            <p:nvPicPr>
              <p:cNvPr id="24" name="Picture 23"/>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7891760" y="3726245"/>
                <a:ext cx="950886" cy="967610"/>
              </a:xfrm>
              <a:prstGeom prst="rect">
                <a:avLst/>
              </a:prstGeom>
            </p:spPr>
          </p:pic>
          <p:sp>
            <p:nvSpPr>
              <p:cNvPr id="25" name="TextBox 24"/>
              <p:cNvSpPr txBox="1"/>
              <p:nvPr/>
            </p:nvSpPr>
            <p:spPr>
              <a:xfrm>
                <a:off x="8088267" y="5026222"/>
                <a:ext cx="557872" cy="369332"/>
              </a:xfrm>
              <a:prstGeom prst="rect">
                <a:avLst/>
              </a:prstGeom>
              <a:noFill/>
            </p:spPr>
            <p:txBody>
              <a:bodyPr wrap="square" rtlCol="0">
                <a:spAutoFit/>
              </a:bodyPr>
              <a:lstStyle/>
              <a:p>
                <a:pPr algn="ctr"/>
                <a:r>
                  <a:rPr lang="en-US" dirty="0" smtClean="0"/>
                  <a:t>AB</a:t>
                </a:r>
                <a:endParaRPr lang="en-US" dirty="0"/>
              </a:p>
            </p:txBody>
          </p:sp>
        </p:grpSp>
      </p:grpSp>
    </p:spTree>
    <p:custDataLst>
      <p:tags r:id="rId1"/>
    </p:custData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p:txBody>
          <a:bodyPr/>
          <a:lstStyle/>
          <a:p>
            <a:pPr eaLnBrk="1" hangingPunct="1"/>
            <a:r>
              <a:rPr lang="en-US" altLang="en-US" dirty="0" smtClean="0"/>
              <a:t>Objectives</a:t>
            </a:r>
          </a:p>
        </p:txBody>
      </p:sp>
      <p:sp>
        <p:nvSpPr>
          <p:cNvPr id="8195" name="Rectangle 5"/>
          <p:cNvSpPr>
            <a:spLocks noGrp="1" noChangeArrowheads="1"/>
          </p:cNvSpPr>
          <p:nvPr>
            <p:ph idx="1"/>
          </p:nvPr>
        </p:nvSpPr>
        <p:spPr/>
        <p:txBody>
          <a:bodyPr/>
          <a:lstStyle/>
          <a:p>
            <a:pPr eaLnBrk="1" hangingPunct="1"/>
            <a:r>
              <a:rPr lang="en-US" altLang="en-US" dirty="0" smtClean="0">
                <a:latin typeface="Arial" charset="0"/>
              </a:rPr>
              <a:t>After completing this lesson, you should be able to do the following:</a:t>
            </a:r>
          </a:p>
          <a:p>
            <a:pPr lvl="1" eaLnBrk="1" hangingPunct="1"/>
            <a:r>
              <a:rPr lang="en-US" altLang="en-US" dirty="0" smtClean="0"/>
              <a:t>Write </a:t>
            </a:r>
            <a:r>
              <a:rPr lang="en-US" altLang="en-US" dirty="0" smtClean="0">
                <a:latin typeface="Courier New" pitchFamily="49" charset="0"/>
                <a:cs typeface="Courier New" pitchFamily="49" charset="0"/>
              </a:rPr>
              <a:t>SELECT</a:t>
            </a:r>
            <a:r>
              <a:rPr lang="en-US" altLang="en-US" dirty="0" smtClean="0"/>
              <a:t> statements to access data from more than one table by using equijoins and nonequijoins</a:t>
            </a:r>
          </a:p>
          <a:p>
            <a:pPr lvl="1" eaLnBrk="1" hangingPunct="1"/>
            <a:r>
              <a:rPr lang="en-US" altLang="en-US" dirty="0" smtClean="0"/>
              <a:t>Join a table to itself by using a self-join</a:t>
            </a:r>
          </a:p>
          <a:p>
            <a:pPr lvl="1" eaLnBrk="1" hangingPunct="1"/>
            <a:r>
              <a:rPr lang="en-US" altLang="en-US" dirty="0" smtClean="0"/>
              <a:t>View data that generally does not meet a join condition by using </a:t>
            </a:r>
            <a:r>
              <a:rPr lang="en-US" altLang="en-US" dirty="0" smtClean="0">
                <a:latin typeface="Courier New" pitchFamily="49" charset="0"/>
                <a:cs typeface="Courier New" pitchFamily="49" charset="0"/>
              </a:rPr>
              <a:t>OUTER</a:t>
            </a:r>
            <a:r>
              <a:rPr lang="en-US" altLang="en-US" dirty="0" smtClean="0"/>
              <a:t> joins</a:t>
            </a:r>
          </a:p>
          <a:p>
            <a:pPr lvl="1" eaLnBrk="1" hangingPunct="1"/>
            <a:r>
              <a:rPr lang="en-US" altLang="en-US" dirty="0" smtClean="0"/>
              <a:t>Generate a Cartesian product of all rows from two or more tables</a:t>
            </a:r>
          </a:p>
        </p:txBody>
      </p:sp>
      <p:sp>
        <p:nvSpPr>
          <p:cNvPr id="6" name="Rectangle 5"/>
          <p:cNvSpPr/>
          <p:nvPr/>
        </p:nvSpPr>
        <p:spPr bwMode="auto">
          <a:xfrm>
            <a:off x="184103" y="4567768"/>
            <a:ext cx="10605971"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9" name="Picture 8" descr="OU7_Tablet_Objectives.png"/>
          <p:cNvPicPr>
            <a:picLocks noChangeAspect="1"/>
          </p:cNvPicPr>
          <p:nvPr/>
        </p:nvPicPr>
        <p:blipFill>
          <a:blip r:embed="rId4" cstate="print"/>
          <a:stretch>
            <a:fillRect/>
          </a:stretch>
        </p:blipFill>
        <p:spPr>
          <a:xfrm>
            <a:off x="9299448" y="4535424"/>
            <a:ext cx="2400334" cy="1719072"/>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title"/>
          </p:nvPr>
        </p:nvSpPr>
        <p:spPr/>
        <p:txBody>
          <a:bodyPr/>
          <a:lstStyle/>
          <a:p>
            <a:pPr eaLnBrk="1" hangingPunct="1"/>
            <a:r>
              <a:rPr lang="en-US" altLang="en-US" dirty="0" smtClean="0">
                <a:latin typeface="Courier New" pitchFamily="49" charset="0"/>
              </a:rPr>
              <a:t>LEFT</a:t>
            </a:r>
            <a:r>
              <a:rPr lang="en-US" altLang="en-US" dirty="0" smtClean="0"/>
              <a:t> </a:t>
            </a:r>
            <a:r>
              <a:rPr lang="en-US" altLang="en-US" dirty="0" smtClean="0">
                <a:latin typeface="Courier New" pitchFamily="49" charset="0"/>
              </a:rPr>
              <a:t>OUTER</a:t>
            </a:r>
            <a:r>
              <a:rPr lang="en-US" altLang="en-US" dirty="0" smtClean="0"/>
              <a:t> </a:t>
            </a:r>
            <a:r>
              <a:rPr lang="en-US" altLang="en-US" dirty="0" smtClean="0">
                <a:latin typeface="Courier New" pitchFamily="49" charset="0"/>
              </a:rPr>
              <a:t>JOIN</a:t>
            </a:r>
          </a:p>
        </p:txBody>
      </p:sp>
      <p:grpSp>
        <p:nvGrpSpPr>
          <p:cNvPr id="2" name="Group 1"/>
          <p:cNvGrpSpPr/>
          <p:nvPr/>
        </p:nvGrpSpPr>
        <p:grpSpPr>
          <a:xfrm>
            <a:off x="2428730" y="1494029"/>
            <a:ext cx="7331364" cy="3869943"/>
            <a:chOff x="2428730" y="1494220"/>
            <a:chExt cx="7331364" cy="3869943"/>
          </a:xfrm>
        </p:grpSpPr>
        <p:sp>
          <p:nvSpPr>
            <p:cNvPr id="9" name="Content Placeholder 2"/>
            <p:cNvSpPr txBox="1">
              <a:spLocks/>
            </p:cNvSpPr>
            <p:nvPr/>
          </p:nvSpPr>
          <p:spPr bwMode="gray">
            <a:xfrm>
              <a:off x="2428730" y="1494220"/>
              <a:ext cx="7331364" cy="89529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SELECT e.last_name, e.department_id, d.department_name</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FROM   employees e LEFT OUTER JOIN departments d</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ON   (e.department_id = d.department_id) ;</a:t>
              </a:r>
            </a:p>
          </p:txBody>
        </p:sp>
        <p:sp>
          <p:nvSpPr>
            <p:cNvPr id="61446" name="Text Box 8"/>
            <p:cNvSpPr txBox="1">
              <a:spLocks noChangeArrowheads="1"/>
            </p:cNvSpPr>
            <p:nvPr/>
          </p:nvSpPr>
          <p:spPr bwMode="auto">
            <a:xfrm>
              <a:off x="2436812" y="3824288"/>
              <a:ext cx="366713"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sp>
          <p:nvSpPr>
            <p:cNvPr id="61447" name="Rectangle 9"/>
            <p:cNvSpPr>
              <a:spLocks noChangeArrowheads="1"/>
            </p:cNvSpPr>
            <p:nvPr/>
          </p:nvSpPr>
          <p:spPr bwMode="gray">
            <a:xfrm>
              <a:off x="4787900" y="1858964"/>
              <a:ext cx="1987550" cy="24447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61448" name="Picture 13" descr="C:\salome_official\projects\11gR2\screenshots\les6_28s_a.gif"/>
            <p:cNvPicPr>
              <a:picLocks noChangeAspect="1" noChangeArrowheads="1"/>
            </p:cNvPicPr>
            <p:nvPr/>
          </p:nvPicPr>
          <p:blipFill>
            <a:blip r:embed="rId4" cstate="print"/>
            <a:srcRect/>
            <a:stretch>
              <a:fillRect/>
            </a:stretch>
          </p:blipFill>
          <p:spPr bwMode="auto">
            <a:xfrm>
              <a:off x="2492375" y="2622550"/>
              <a:ext cx="4435475" cy="1371600"/>
            </a:xfrm>
            <a:prstGeom prst="rect">
              <a:avLst/>
            </a:prstGeom>
            <a:noFill/>
            <a:ln w="12700">
              <a:solidFill>
                <a:schemeClr val="tx1"/>
              </a:solidFill>
              <a:miter lim="800000"/>
              <a:headEnd/>
              <a:tailEnd/>
            </a:ln>
          </p:spPr>
        </p:pic>
        <p:pic>
          <p:nvPicPr>
            <p:cNvPr id="61449" name="Picture 14" descr="C:\salome_official\projects\11gR2\screenshots\les6_28s_b.gif"/>
            <p:cNvPicPr>
              <a:picLocks noChangeAspect="1" noChangeArrowheads="1"/>
            </p:cNvPicPr>
            <p:nvPr/>
          </p:nvPicPr>
          <p:blipFill>
            <a:blip r:embed="rId5" cstate="print"/>
            <a:srcRect/>
            <a:stretch>
              <a:fillRect/>
            </a:stretch>
          </p:blipFill>
          <p:spPr bwMode="auto">
            <a:xfrm>
              <a:off x="2493962" y="4221163"/>
              <a:ext cx="4435475" cy="1143000"/>
            </a:xfrm>
            <a:prstGeom prst="rect">
              <a:avLst/>
            </a:prstGeom>
            <a:noFill/>
            <a:ln w="12700">
              <a:solidFill>
                <a:schemeClr val="tx1"/>
              </a:solidFill>
              <a:miter lim="800000"/>
              <a:headEnd/>
              <a:tailEnd/>
            </a:ln>
          </p:spPr>
        </p:pic>
        <p:sp>
          <p:nvSpPr>
            <p:cNvPr id="61450" name="Rectangle 5"/>
            <p:cNvSpPr>
              <a:spLocks noChangeArrowheads="1"/>
            </p:cNvSpPr>
            <p:nvPr/>
          </p:nvSpPr>
          <p:spPr bwMode="gray">
            <a:xfrm>
              <a:off x="2484436" y="5135563"/>
              <a:ext cx="4433888" cy="228600"/>
            </a:xfrm>
            <a:prstGeom prst="rect">
              <a:avLst/>
            </a:prstGeom>
            <a:noFill/>
            <a:ln w="28575">
              <a:solidFill>
                <a:schemeClr val="accent1"/>
              </a:solidFill>
              <a:miter lim="800000"/>
              <a:headEnd/>
              <a:tailEnd/>
            </a:ln>
          </p:spPr>
          <p:txBody>
            <a:bodyPr wrap="none" anchor="ctr"/>
            <a:lstStyle/>
            <a:p>
              <a:pPr eaLnBrk="1" hangingPunct="1"/>
              <a:endParaRPr lang="en-IN" altLang="en-US" dirty="0"/>
            </a:p>
          </p:txBody>
        </p:sp>
      </p:grpSp>
    </p:spTree>
    <p:custDataLst>
      <p:tags r:id="rId1"/>
    </p:custData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eaLnBrk="1" hangingPunct="1"/>
            <a:r>
              <a:rPr lang="en-US" altLang="en-US" dirty="0" smtClean="0">
                <a:latin typeface="Courier New" pitchFamily="49" charset="0"/>
              </a:rPr>
              <a:t>RIGHT</a:t>
            </a:r>
            <a:r>
              <a:rPr lang="en-US" altLang="en-US" dirty="0" smtClean="0"/>
              <a:t> </a:t>
            </a:r>
            <a:r>
              <a:rPr lang="en-US" altLang="en-US" dirty="0" smtClean="0">
                <a:latin typeface="Courier New" pitchFamily="49" charset="0"/>
              </a:rPr>
              <a:t>OUTER</a:t>
            </a:r>
            <a:r>
              <a:rPr lang="en-US" altLang="en-US" dirty="0" smtClean="0"/>
              <a:t> </a:t>
            </a:r>
            <a:r>
              <a:rPr lang="en-US" altLang="en-US" dirty="0" smtClean="0">
                <a:latin typeface="Courier New" pitchFamily="49" charset="0"/>
              </a:rPr>
              <a:t>JOIN</a:t>
            </a:r>
          </a:p>
        </p:txBody>
      </p:sp>
      <p:grpSp>
        <p:nvGrpSpPr>
          <p:cNvPr id="63491" name="Group 1"/>
          <p:cNvGrpSpPr>
            <a:grpSpLocks/>
          </p:cNvGrpSpPr>
          <p:nvPr/>
        </p:nvGrpSpPr>
        <p:grpSpPr bwMode="auto">
          <a:xfrm>
            <a:off x="2428875" y="1358900"/>
            <a:ext cx="7331075" cy="4140200"/>
            <a:chOff x="838200" y="1794288"/>
            <a:chExt cx="7331364" cy="4141375"/>
          </a:xfrm>
        </p:grpSpPr>
        <p:sp>
          <p:nvSpPr>
            <p:cNvPr id="9" name="Content Placeholder 2"/>
            <p:cNvSpPr txBox="1">
              <a:spLocks/>
            </p:cNvSpPr>
            <p:nvPr/>
          </p:nvSpPr>
          <p:spPr bwMode="gray">
            <a:xfrm>
              <a:off x="838200" y="1794288"/>
              <a:ext cx="7331364" cy="89529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SELECT e.last_name, d.department_id, d.department_name</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FROM   employees e RIGHT OUTER JOIN departments d</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ON    (e.department_id = d.department_id) ;</a:t>
              </a:r>
            </a:p>
          </p:txBody>
        </p:sp>
        <p:pic>
          <p:nvPicPr>
            <p:cNvPr id="63495" name="Picture 17" descr="C:\salome_official\projects\11gR2\screenshots\les6_29s_a.gif"/>
            <p:cNvPicPr>
              <a:picLocks noChangeAspect="1" noChangeArrowheads="1"/>
            </p:cNvPicPr>
            <p:nvPr/>
          </p:nvPicPr>
          <p:blipFill>
            <a:blip r:embed="rId4" cstate="print"/>
            <a:srcRect/>
            <a:stretch>
              <a:fillRect/>
            </a:stretch>
          </p:blipFill>
          <p:spPr bwMode="auto">
            <a:xfrm>
              <a:off x="931863" y="2922588"/>
              <a:ext cx="4435475" cy="2057400"/>
            </a:xfrm>
            <a:prstGeom prst="rect">
              <a:avLst/>
            </a:prstGeom>
            <a:noFill/>
            <a:ln w="12700">
              <a:solidFill>
                <a:schemeClr val="tx1"/>
              </a:solidFill>
              <a:miter lim="800000"/>
              <a:headEnd/>
              <a:tailEnd/>
            </a:ln>
          </p:spPr>
        </p:pic>
        <p:sp>
          <p:nvSpPr>
            <p:cNvPr id="63496" name="Text Box 5"/>
            <p:cNvSpPr txBox="1">
              <a:spLocks noChangeArrowheads="1"/>
            </p:cNvSpPr>
            <p:nvPr/>
          </p:nvSpPr>
          <p:spPr bwMode="gray">
            <a:xfrm>
              <a:off x="871538" y="4830763"/>
              <a:ext cx="366712" cy="395092"/>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sp>
          <p:nvSpPr>
            <p:cNvPr id="63497" name="Rectangle 6"/>
            <p:cNvSpPr>
              <a:spLocks noChangeArrowheads="1"/>
            </p:cNvSpPr>
            <p:nvPr/>
          </p:nvSpPr>
          <p:spPr bwMode="gray">
            <a:xfrm>
              <a:off x="3225800" y="2149475"/>
              <a:ext cx="2082800" cy="26352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63498" name="Picture 18" descr="C:\salome_official\projects\11gR2\screenshots\les6_29s_b.gif"/>
            <p:cNvPicPr>
              <a:picLocks noChangeAspect="1" noChangeArrowheads="1"/>
            </p:cNvPicPr>
            <p:nvPr/>
          </p:nvPicPr>
          <p:blipFill>
            <a:blip r:embed="rId5" cstate="print"/>
            <a:srcRect/>
            <a:stretch>
              <a:fillRect/>
            </a:stretch>
          </p:blipFill>
          <p:spPr bwMode="auto">
            <a:xfrm>
              <a:off x="930275" y="5248275"/>
              <a:ext cx="4435475" cy="685800"/>
            </a:xfrm>
            <a:prstGeom prst="rect">
              <a:avLst/>
            </a:prstGeom>
            <a:noFill/>
            <a:ln w="12700">
              <a:solidFill>
                <a:schemeClr val="tx1"/>
              </a:solidFill>
              <a:miter lim="800000"/>
              <a:headEnd/>
              <a:tailEnd/>
            </a:ln>
          </p:spPr>
        </p:pic>
        <p:sp>
          <p:nvSpPr>
            <p:cNvPr id="63499" name="Rectangle 12"/>
            <p:cNvSpPr>
              <a:spLocks noChangeArrowheads="1"/>
            </p:cNvSpPr>
            <p:nvPr/>
          </p:nvSpPr>
          <p:spPr bwMode="gray">
            <a:xfrm>
              <a:off x="928688" y="5708650"/>
              <a:ext cx="4435475" cy="227013"/>
            </a:xfrm>
            <a:prstGeom prst="rect">
              <a:avLst/>
            </a:prstGeom>
            <a:noFill/>
            <a:ln w="28575">
              <a:solidFill>
                <a:schemeClr val="accent1"/>
              </a:solidFill>
              <a:miter lim="800000"/>
              <a:headEnd type="none" w="sm" len="sm"/>
              <a:tailEnd type="none" w="sm" len="sm"/>
            </a:ln>
          </p:spPr>
          <p:txBody>
            <a:bodyPr wrap="none" anchor="ctr"/>
            <a:lstStyle/>
            <a:p>
              <a:pPr eaLnBrk="1" hangingPunct="1"/>
              <a:endParaRPr lang="en-IN" altLang="en-US" dirty="0"/>
            </a:p>
          </p:txBody>
        </p:sp>
      </p:grpSp>
    </p:spTree>
    <p:custDataLst>
      <p:tags r:id="rId1"/>
    </p:custData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p:cNvSpPr>
            <a:spLocks noGrp="1" noChangeArrowheads="1"/>
          </p:cNvSpPr>
          <p:nvPr>
            <p:ph type="title"/>
          </p:nvPr>
        </p:nvSpPr>
        <p:spPr/>
        <p:txBody>
          <a:bodyPr/>
          <a:lstStyle/>
          <a:p>
            <a:pPr eaLnBrk="1" hangingPunct="1"/>
            <a:r>
              <a:rPr lang="en-US" altLang="en-US" dirty="0" smtClean="0">
                <a:latin typeface="Courier New" pitchFamily="49" charset="0"/>
              </a:rPr>
              <a:t>FULL</a:t>
            </a:r>
            <a:r>
              <a:rPr lang="en-US" altLang="en-US" dirty="0" smtClean="0"/>
              <a:t> </a:t>
            </a:r>
            <a:r>
              <a:rPr lang="en-US" altLang="en-US" dirty="0" smtClean="0">
                <a:latin typeface="Courier New" pitchFamily="49" charset="0"/>
              </a:rPr>
              <a:t>OUTER</a:t>
            </a:r>
            <a:r>
              <a:rPr lang="en-US" altLang="en-US" dirty="0" smtClean="0"/>
              <a:t> </a:t>
            </a:r>
            <a:r>
              <a:rPr lang="en-US" altLang="en-US" dirty="0" smtClean="0">
                <a:latin typeface="Courier New" pitchFamily="49" charset="0"/>
              </a:rPr>
              <a:t>JOIN</a:t>
            </a:r>
          </a:p>
        </p:txBody>
      </p:sp>
      <p:sp>
        <p:nvSpPr>
          <p:cNvPr id="10" name="Content Placeholder 2"/>
          <p:cNvSpPr txBox="1">
            <a:spLocks/>
          </p:cNvSpPr>
          <p:nvPr/>
        </p:nvSpPr>
        <p:spPr bwMode="gray">
          <a:xfrm>
            <a:off x="2428730" y="1348700"/>
            <a:ext cx="7331364" cy="89529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SELECT e.last_name, d.department_id, d.department_name</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FROM   employees e FULL OUTER JOIN departments d</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ON   (e.department_id = d.department_id) ;</a:t>
            </a:r>
          </a:p>
        </p:txBody>
      </p:sp>
      <p:sp>
        <p:nvSpPr>
          <p:cNvPr id="65542" name="Text Box 7"/>
          <p:cNvSpPr txBox="1">
            <a:spLocks noChangeArrowheads="1"/>
          </p:cNvSpPr>
          <p:nvPr/>
        </p:nvSpPr>
        <p:spPr bwMode="gray">
          <a:xfrm>
            <a:off x="2490788" y="3460750"/>
            <a:ext cx="366713"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sp>
        <p:nvSpPr>
          <p:cNvPr id="65543" name="Rectangle 8"/>
          <p:cNvSpPr>
            <a:spLocks noChangeArrowheads="1"/>
          </p:cNvSpPr>
          <p:nvPr/>
        </p:nvSpPr>
        <p:spPr bwMode="gray">
          <a:xfrm>
            <a:off x="4818063" y="1706564"/>
            <a:ext cx="1958975" cy="25082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65544" name="Picture 9"/>
          <p:cNvPicPr>
            <a:picLocks noChangeAspect="1" noChangeArrowheads="1"/>
          </p:cNvPicPr>
          <p:nvPr/>
        </p:nvPicPr>
        <p:blipFill>
          <a:blip r:embed="rId4" cstate="print"/>
          <a:srcRect/>
          <a:stretch>
            <a:fillRect/>
          </a:stretch>
        </p:blipFill>
        <p:spPr bwMode="auto">
          <a:xfrm>
            <a:off x="2505075" y="2536826"/>
            <a:ext cx="3930650" cy="1020763"/>
          </a:xfrm>
          <a:prstGeom prst="rect">
            <a:avLst/>
          </a:prstGeom>
          <a:noFill/>
          <a:ln w="12700">
            <a:solidFill>
              <a:schemeClr val="tx1"/>
            </a:solidFill>
            <a:miter lim="800000"/>
            <a:headEnd type="none" w="sm" len="sm"/>
            <a:tailEnd type="none" w="sm" len="sm"/>
          </a:ln>
        </p:spPr>
      </p:pic>
      <p:pic>
        <p:nvPicPr>
          <p:cNvPr id="65545" name="Picture 11"/>
          <p:cNvPicPr>
            <a:picLocks noChangeAspect="1" noChangeArrowheads="1"/>
          </p:cNvPicPr>
          <p:nvPr/>
        </p:nvPicPr>
        <p:blipFill>
          <a:blip r:embed="rId5" cstate="print"/>
          <a:srcRect/>
          <a:stretch>
            <a:fillRect/>
          </a:stretch>
        </p:blipFill>
        <p:spPr bwMode="auto">
          <a:xfrm>
            <a:off x="2581276" y="4137025"/>
            <a:ext cx="3724275" cy="1371600"/>
          </a:xfrm>
          <a:prstGeom prst="rect">
            <a:avLst/>
          </a:prstGeom>
          <a:noFill/>
          <a:ln w="12700">
            <a:solidFill>
              <a:schemeClr val="tx1"/>
            </a:solidFill>
            <a:miter lim="800000"/>
            <a:headEnd type="none" w="sm" len="sm"/>
            <a:tailEnd type="none" w="sm" len="sm"/>
          </a:ln>
        </p:spPr>
      </p:pic>
      <p:sp>
        <p:nvSpPr>
          <p:cNvPr id="65546" name="Rectangle 11"/>
          <p:cNvSpPr>
            <a:spLocks noChangeArrowheads="1"/>
          </p:cNvSpPr>
          <p:nvPr/>
        </p:nvSpPr>
        <p:spPr bwMode="auto">
          <a:xfrm>
            <a:off x="2581275" y="5280025"/>
            <a:ext cx="3733800" cy="228600"/>
          </a:xfrm>
          <a:prstGeom prst="rect">
            <a:avLst/>
          </a:prstGeom>
          <a:noFill/>
          <a:ln w="28575" algn="ctr">
            <a:solidFill>
              <a:schemeClr val="accent1"/>
            </a:solidFill>
            <a:round/>
            <a:headEnd type="none" w="sm" len="sm"/>
            <a:tailEnd type="none" w="sm" len="sm"/>
          </a:ln>
        </p:spPr>
        <p:txBody>
          <a:bodyPr/>
          <a:lstStyle/>
          <a:p>
            <a:pPr defTabSz="228600"/>
            <a:endParaRPr lang="en-US" altLang="en-US" dirty="0"/>
          </a:p>
        </p:txBody>
      </p:sp>
      <p:sp>
        <p:nvSpPr>
          <p:cNvPr id="65547" name="Rectangle 9"/>
          <p:cNvSpPr>
            <a:spLocks noChangeArrowheads="1"/>
          </p:cNvSpPr>
          <p:nvPr/>
        </p:nvSpPr>
        <p:spPr bwMode="auto">
          <a:xfrm>
            <a:off x="2581275" y="4137025"/>
            <a:ext cx="3733800" cy="228600"/>
          </a:xfrm>
          <a:prstGeom prst="rect">
            <a:avLst/>
          </a:prstGeom>
          <a:noFill/>
          <a:ln w="28575" algn="ctr">
            <a:solidFill>
              <a:schemeClr val="accent1"/>
            </a:solidFill>
            <a:round/>
            <a:headEnd type="none" w="sm" len="sm"/>
            <a:tailEnd type="none" w="sm" len="sm"/>
          </a:ln>
        </p:spPr>
        <p:txBody>
          <a:bodyPr/>
          <a:lstStyle/>
          <a:p>
            <a:pPr defTabSz="228600"/>
            <a:endParaRPr lang="en-US" altLang="en-US" dirty="0"/>
          </a:p>
        </p:txBody>
      </p:sp>
    </p:spTree>
    <p:custDataLst>
      <p:tags r:id="rId1"/>
    </p:custData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ChangeArrowheads="1"/>
          </p:cNvSpPr>
          <p:nvPr>
            <p:ph type="title"/>
          </p:nvPr>
        </p:nvSpPr>
        <p:spPr/>
        <p:txBody>
          <a:bodyPr/>
          <a:lstStyle/>
          <a:p>
            <a:pPr eaLnBrk="1" hangingPunct="1"/>
            <a:r>
              <a:rPr lang="en-US" altLang="en-US" dirty="0" smtClean="0"/>
              <a:t>Lesson Agenda</a:t>
            </a:r>
          </a:p>
        </p:txBody>
      </p:sp>
      <p:sp>
        <p:nvSpPr>
          <p:cNvPr id="67587" name="Rectangle 5"/>
          <p:cNvSpPr>
            <a:spLocks noGrp="1" noChangeArrowheads="1"/>
          </p:cNvSpPr>
          <p:nvPr>
            <p:ph idx="1"/>
          </p:nvPr>
        </p:nvSpPr>
        <p:spPr>
          <a:xfrm>
            <a:off x="622138" y="1242485"/>
            <a:ext cx="10944549" cy="4915014"/>
          </a:xfrm>
        </p:spPr>
        <p:txBody>
          <a:bodyPr/>
          <a:lstStyle/>
          <a:p>
            <a:pPr lvl="1" eaLnBrk="1" hangingPunct="1">
              <a:buClr>
                <a:srgbClr val="A6A6A6"/>
              </a:buClr>
            </a:pPr>
            <a:r>
              <a:rPr lang="en-US" altLang="en-US" dirty="0" smtClean="0">
                <a:solidFill>
                  <a:srgbClr val="A6A6A6"/>
                </a:solidFill>
              </a:rPr>
              <a:t>Types of </a:t>
            </a:r>
            <a:r>
              <a:rPr lang="en-US" altLang="en-US" dirty="0" smtClean="0">
                <a:solidFill>
                  <a:srgbClr val="A6A6A6"/>
                </a:solidFill>
                <a:latin typeface="Courier New" pitchFamily="49" charset="0"/>
              </a:rPr>
              <a:t>JOINS</a:t>
            </a:r>
            <a:r>
              <a:rPr lang="en-US" altLang="en-US" dirty="0" smtClean="0">
                <a:solidFill>
                  <a:srgbClr val="A6A6A6"/>
                </a:solidFill>
              </a:rPr>
              <a:t> and their syntax</a:t>
            </a:r>
          </a:p>
          <a:p>
            <a:pPr lvl="1" eaLnBrk="1" hangingPunct="1">
              <a:buClr>
                <a:srgbClr val="A6A6A6"/>
              </a:buClr>
            </a:pPr>
            <a:r>
              <a:rPr lang="en-US" altLang="en-US" dirty="0" smtClean="0">
                <a:solidFill>
                  <a:srgbClr val="A6A6A6"/>
                </a:solidFill>
              </a:rPr>
              <a:t>Natural join</a:t>
            </a:r>
          </a:p>
          <a:p>
            <a:pPr lvl="1" eaLnBrk="1" hangingPunct="1">
              <a:buClr>
                <a:srgbClr val="A6A6A6"/>
              </a:buClr>
            </a:pPr>
            <a:r>
              <a:rPr lang="en-US" altLang="en-US" dirty="0" smtClean="0">
                <a:solidFill>
                  <a:srgbClr val="A6A6A6"/>
                </a:solidFill>
                <a:cs typeface="Arial" charset="0"/>
              </a:rPr>
              <a:t>Join with the </a:t>
            </a:r>
            <a:r>
              <a:rPr lang="en-US" altLang="en-US" dirty="0" smtClean="0">
                <a:solidFill>
                  <a:srgbClr val="A6A6A6"/>
                </a:solidFill>
                <a:latin typeface="Courier New" pitchFamily="49" charset="0"/>
              </a:rPr>
              <a:t>USING</a:t>
            </a:r>
            <a:r>
              <a:rPr lang="en-US" altLang="en-US" dirty="0" smtClean="0">
                <a:solidFill>
                  <a:srgbClr val="A6A6A6"/>
                </a:solidFill>
                <a:cs typeface="Arial" charset="0"/>
              </a:rPr>
              <a:t> clause</a:t>
            </a:r>
          </a:p>
          <a:p>
            <a:pPr lvl="1" eaLnBrk="1" hangingPunct="1">
              <a:buClr>
                <a:srgbClr val="A6A6A6"/>
              </a:buClr>
            </a:pPr>
            <a:r>
              <a:rPr lang="en-US" altLang="en-US" dirty="0" smtClean="0">
                <a:solidFill>
                  <a:srgbClr val="A6A6A6"/>
                </a:solidFill>
                <a:cs typeface="Arial" charset="0"/>
              </a:rPr>
              <a:t>Join with the </a:t>
            </a:r>
            <a:r>
              <a:rPr lang="en-US" altLang="en-US" dirty="0" smtClean="0">
                <a:solidFill>
                  <a:srgbClr val="A6A6A6"/>
                </a:solidFill>
                <a:latin typeface="Courier New" pitchFamily="49" charset="0"/>
                <a:cs typeface="Arial" charset="0"/>
              </a:rPr>
              <a:t>ON</a:t>
            </a:r>
            <a:r>
              <a:rPr lang="en-US" altLang="en-US" dirty="0" smtClean="0">
                <a:solidFill>
                  <a:srgbClr val="A6A6A6"/>
                </a:solidFill>
                <a:cs typeface="Arial" charset="0"/>
              </a:rPr>
              <a:t> clause</a:t>
            </a:r>
            <a:endParaRPr lang="en-US" altLang="en-US" dirty="0" smtClean="0">
              <a:solidFill>
                <a:srgbClr val="A6A6A6"/>
              </a:solidFill>
            </a:endParaRPr>
          </a:p>
          <a:p>
            <a:pPr lvl="1" eaLnBrk="1" hangingPunct="1">
              <a:buClr>
                <a:srgbClr val="A6A6A6"/>
              </a:buClr>
            </a:pPr>
            <a:r>
              <a:rPr lang="en-US" altLang="en-US" dirty="0" smtClean="0">
                <a:solidFill>
                  <a:srgbClr val="A6A6A6"/>
                </a:solidFill>
              </a:rPr>
              <a:t>Self-join</a:t>
            </a:r>
          </a:p>
          <a:p>
            <a:pPr lvl="1" eaLnBrk="1" hangingPunct="1">
              <a:buClr>
                <a:srgbClr val="A6A6A6"/>
              </a:buClr>
            </a:pPr>
            <a:r>
              <a:rPr lang="en-US" altLang="en-US" dirty="0" smtClean="0">
                <a:solidFill>
                  <a:srgbClr val="A6A6A6"/>
                </a:solidFill>
              </a:rPr>
              <a:t>Nonequijoins</a:t>
            </a:r>
          </a:p>
          <a:p>
            <a:pPr lvl="1" eaLnBrk="1" hangingPunct="1">
              <a:buClr>
                <a:srgbClr val="A6A6A6"/>
              </a:buClr>
            </a:pPr>
            <a:r>
              <a:rPr lang="en-US" altLang="en-US" dirty="0" smtClean="0">
                <a:solidFill>
                  <a:srgbClr val="A6A6A6"/>
                </a:solidFill>
                <a:latin typeface="Courier New" pitchFamily="49" charset="0"/>
              </a:rPr>
              <a:t>OUTER</a:t>
            </a:r>
            <a:r>
              <a:rPr lang="en-US" altLang="en-US" dirty="0" smtClean="0">
                <a:solidFill>
                  <a:srgbClr val="A6A6A6"/>
                </a:solidFill>
              </a:rPr>
              <a:t> join:</a:t>
            </a:r>
          </a:p>
          <a:p>
            <a:pPr lvl="2">
              <a:buClr>
                <a:srgbClr val="A6A6A6"/>
              </a:buClr>
            </a:pPr>
            <a:r>
              <a:rPr lang="en-US" altLang="en-US" dirty="0" smtClean="0">
                <a:solidFill>
                  <a:srgbClr val="A6A6A6"/>
                </a:solidFill>
                <a:latin typeface="Courier New" pitchFamily="49" charset="0"/>
              </a:rPr>
              <a:t>LEFT OUTER JOIN</a:t>
            </a:r>
          </a:p>
          <a:p>
            <a:pPr lvl="2">
              <a:buClr>
                <a:srgbClr val="A6A6A6"/>
              </a:buClr>
            </a:pPr>
            <a:r>
              <a:rPr lang="en-US" altLang="en-US" dirty="0" smtClean="0">
                <a:solidFill>
                  <a:srgbClr val="A6A6A6"/>
                </a:solidFill>
                <a:latin typeface="Courier New" pitchFamily="49" charset="0"/>
              </a:rPr>
              <a:t>RIGHT OUTER JOIN</a:t>
            </a:r>
          </a:p>
          <a:p>
            <a:pPr lvl="2">
              <a:buClr>
                <a:srgbClr val="A6A6A6"/>
              </a:buClr>
            </a:pPr>
            <a:r>
              <a:rPr lang="en-US" altLang="en-US" dirty="0" smtClean="0">
                <a:solidFill>
                  <a:srgbClr val="A6A6A6"/>
                </a:solidFill>
                <a:latin typeface="Courier New" pitchFamily="49" charset="0"/>
              </a:rPr>
              <a:t>FULL OUTER JOIN</a:t>
            </a:r>
          </a:p>
          <a:p>
            <a:pPr lvl="1" eaLnBrk="1" hangingPunct="1">
              <a:buClr>
                <a:schemeClr val="accent1"/>
              </a:buClr>
            </a:pPr>
            <a:r>
              <a:rPr lang="en-US" altLang="en-US" dirty="0" smtClean="0"/>
              <a:t>Cartesian product</a:t>
            </a:r>
          </a:p>
          <a:p>
            <a:pPr lvl="2" eaLnBrk="1" hangingPunct="1">
              <a:buClr>
                <a:schemeClr val="accent1"/>
              </a:buClr>
            </a:pPr>
            <a:r>
              <a:rPr lang="en-US" altLang="en-US" dirty="0" smtClean="0"/>
              <a:t>Cross join</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p:cNvSpPr>
            <a:spLocks noGrp="1" noChangeArrowheads="1"/>
          </p:cNvSpPr>
          <p:nvPr>
            <p:ph type="title"/>
          </p:nvPr>
        </p:nvSpPr>
        <p:spPr/>
        <p:txBody>
          <a:bodyPr/>
          <a:lstStyle/>
          <a:p>
            <a:r>
              <a:rPr lang="en-US" altLang="en-US" dirty="0" smtClean="0"/>
              <a:t>Cartesian Products</a:t>
            </a:r>
          </a:p>
        </p:txBody>
      </p:sp>
      <p:sp>
        <p:nvSpPr>
          <p:cNvPr id="69635" name="Rectangle 5"/>
          <p:cNvSpPr>
            <a:spLocks noGrp="1" noChangeArrowheads="1"/>
          </p:cNvSpPr>
          <p:nvPr>
            <p:ph idx="1"/>
          </p:nvPr>
        </p:nvSpPr>
        <p:spPr>
          <a:xfrm>
            <a:off x="622138" y="1242485"/>
            <a:ext cx="10944549" cy="1234519"/>
          </a:xfrm>
        </p:spPr>
        <p:txBody>
          <a:bodyPr/>
          <a:lstStyle/>
          <a:p>
            <a:r>
              <a:rPr lang="en-US" altLang="en-US" dirty="0" smtClean="0"/>
              <a:t>A Cartesian product: </a:t>
            </a:r>
          </a:p>
          <a:p>
            <a:pPr lvl="1"/>
            <a:r>
              <a:rPr lang="en-US" altLang="en-US" dirty="0" smtClean="0"/>
              <a:t>Is a join of every row of one table to every row of another table</a:t>
            </a:r>
          </a:p>
          <a:p>
            <a:pPr lvl="1"/>
            <a:r>
              <a:rPr lang="en-US" altLang="en-US" dirty="0" smtClean="0"/>
              <a:t>Generates a large number of rows and the result is rarely useful</a:t>
            </a:r>
          </a:p>
        </p:txBody>
      </p:sp>
      <p:grpSp>
        <p:nvGrpSpPr>
          <p:cNvPr id="69647" name="Group 69646"/>
          <p:cNvGrpSpPr/>
          <p:nvPr/>
        </p:nvGrpSpPr>
        <p:grpSpPr>
          <a:xfrm>
            <a:off x="2455069" y="2756357"/>
            <a:ext cx="7278687" cy="1943100"/>
            <a:chOff x="2663825" y="3733800"/>
            <a:chExt cx="7278687" cy="1943100"/>
          </a:xfrm>
        </p:grpSpPr>
        <p:pic>
          <p:nvPicPr>
            <p:cNvPr id="5" name="Picture 4" descr="cnt205606.gif"/>
            <p:cNvPicPr>
              <a:picLocks noChangeAspect="1"/>
            </p:cNvPicPr>
            <p:nvPr/>
          </p:nvPicPr>
          <p:blipFill>
            <a:blip r:embed="rId4" cstate="print">
              <a:duotone>
                <a:schemeClr val="accent1">
                  <a:shade val="45000"/>
                  <a:satMod val="135000"/>
                </a:schemeClr>
                <a:prstClr val="white"/>
              </a:duotone>
            </a:blip>
            <a:stretch>
              <a:fillRect/>
            </a:stretch>
          </p:blipFill>
          <p:spPr>
            <a:xfrm>
              <a:off x="4458106" y="4508440"/>
              <a:ext cx="609600" cy="774819"/>
            </a:xfrm>
            <a:prstGeom prst="rect">
              <a:avLst/>
            </a:prstGeom>
          </p:spPr>
        </p:pic>
        <p:pic>
          <p:nvPicPr>
            <p:cNvPr id="7" name="Picture 6" descr="cnt205604.gif"/>
            <p:cNvPicPr>
              <a:picLocks noChangeAspect="1"/>
            </p:cNvPicPr>
            <p:nvPr/>
          </p:nvPicPr>
          <p:blipFill>
            <a:blip r:embed="rId5" cstate="print">
              <a:duotone>
                <a:schemeClr val="accent1">
                  <a:shade val="45000"/>
                  <a:satMod val="135000"/>
                </a:schemeClr>
                <a:prstClr val="white"/>
              </a:duotone>
            </a:blip>
            <a:stretch>
              <a:fillRect/>
            </a:stretch>
          </p:blipFill>
          <p:spPr>
            <a:xfrm>
              <a:off x="7111237" y="4559167"/>
              <a:ext cx="657582" cy="673364"/>
            </a:xfrm>
            <a:prstGeom prst="rect">
              <a:avLst/>
            </a:prstGeom>
          </p:spPr>
        </p:pic>
        <p:grpSp>
          <p:nvGrpSpPr>
            <p:cNvPr id="69639" name="Group 69638"/>
            <p:cNvGrpSpPr/>
            <p:nvPr/>
          </p:nvGrpSpPr>
          <p:grpSpPr>
            <a:xfrm>
              <a:off x="5312569" y="4114800"/>
              <a:ext cx="1563687" cy="1562100"/>
              <a:chOff x="5351970" y="4114800"/>
              <a:chExt cx="1563687" cy="1562100"/>
            </a:xfrm>
          </p:grpSpPr>
          <p:sp>
            <p:nvSpPr>
              <p:cNvPr id="16" name="Oval 15"/>
              <p:cNvSpPr>
                <a:spLocks noChangeAspect="1"/>
              </p:cNvSpPr>
              <p:nvPr/>
            </p:nvSpPr>
            <p:spPr bwMode="auto">
              <a:xfrm>
                <a:off x="5351970" y="4114800"/>
                <a:ext cx="1563687" cy="1562100"/>
              </a:xfrm>
              <a:prstGeom prst="ellipse">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50800" dist="38100" dir="5400000" sx="99000" sy="99000" algn="t" rotWithShape="0">
                  <a:prstClr val="black">
                    <a:alpha val="40000"/>
                  </a:prstClr>
                </a:outerShdw>
              </a:effectLst>
            </p:spPr>
            <p:txBody>
              <a:bodyPr/>
              <a:lstStyle/>
              <a:p>
                <a:pPr algn="ctr" defTabSz="228600">
                  <a:spcBef>
                    <a:spcPct val="20000"/>
                  </a:spcBef>
                  <a:buClr>
                    <a:srgbClr val="FF0000"/>
                  </a:buClr>
                  <a:buFont typeface="Arial" pitchFamily="34" charset="0"/>
                  <a:buNone/>
                </a:pPr>
                <a:endParaRPr lang="en-US" dirty="0"/>
              </a:p>
            </p:txBody>
          </p:sp>
          <p:pic>
            <p:nvPicPr>
              <p:cNvPr id="28" name="Picture 27"/>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5647073" y="4400550"/>
                <a:ext cx="973479" cy="990600"/>
              </a:xfrm>
              <a:prstGeom prst="rect">
                <a:avLst/>
              </a:prstGeom>
            </p:spPr>
          </p:pic>
        </p:grpSp>
        <p:grpSp>
          <p:nvGrpSpPr>
            <p:cNvPr id="69638" name="Group 69637"/>
            <p:cNvGrpSpPr/>
            <p:nvPr/>
          </p:nvGrpSpPr>
          <p:grpSpPr>
            <a:xfrm>
              <a:off x="2663825" y="4114800"/>
              <a:ext cx="1563687" cy="1562100"/>
              <a:chOff x="2683668" y="4114800"/>
              <a:chExt cx="1563687" cy="1562100"/>
            </a:xfrm>
          </p:grpSpPr>
          <p:sp>
            <p:nvSpPr>
              <p:cNvPr id="25" name="Oval 24"/>
              <p:cNvSpPr>
                <a:spLocks noChangeAspect="1"/>
              </p:cNvSpPr>
              <p:nvPr/>
            </p:nvSpPr>
            <p:spPr bwMode="auto">
              <a:xfrm>
                <a:off x="2683668" y="4114800"/>
                <a:ext cx="1563687" cy="1562100"/>
              </a:xfrm>
              <a:prstGeom prst="ellipse">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50800" dist="38100" dir="5400000" sx="99000" sy="99000" algn="t" rotWithShape="0">
                  <a:prstClr val="black">
                    <a:alpha val="40000"/>
                  </a:prstClr>
                </a:outerShdw>
              </a:effectLst>
            </p:spPr>
            <p:txBody>
              <a:bodyPr/>
              <a:lstStyle/>
              <a:p>
                <a:pPr algn="ctr" defTabSz="228600">
                  <a:spcBef>
                    <a:spcPct val="20000"/>
                  </a:spcBef>
                  <a:buClr>
                    <a:srgbClr val="FF0000"/>
                  </a:buClr>
                  <a:buFont typeface="Arial" pitchFamily="34" charset="0"/>
                  <a:buNone/>
                </a:pPr>
                <a:endParaRPr lang="en-US" dirty="0"/>
              </a:p>
            </p:txBody>
          </p:sp>
          <p:pic>
            <p:nvPicPr>
              <p:cNvPr id="2" name="Picture 1"/>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2978772" y="4400550"/>
                <a:ext cx="973479" cy="990600"/>
              </a:xfrm>
              <a:prstGeom prst="rect">
                <a:avLst/>
              </a:prstGeom>
            </p:spPr>
          </p:pic>
        </p:grpSp>
        <p:grpSp>
          <p:nvGrpSpPr>
            <p:cNvPr id="69636" name="Group 69635"/>
            <p:cNvGrpSpPr/>
            <p:nvPr/>
          </p:nvGrpSpPr>
          <p:grpSpPr>
            <a:xfrm>
              <a:off x="7997438" y="3733800"/>
              <a:ext cx="1945074" cy="1943100"/>
              <a:chOff x="7697568" y="3655484"/>
              <a:chExt cx="1945074" cy="1943100"/>
            </a:xfrm>
          </p:grpSpPr>
          <p:sp>
            <p:nvSpPr>
              <p:cNvPr id="22" name="Oval 21"/>
              <p:cNvSpPr>
                <a:spLocks noChangeAspect="1"/>
              </p:cNvSpPr>
              <p:nvPr/>
            </p:nvSpPr>
            <p:spPr bwMode="auto">
              <a:xfrm>
                <a:off x="7697568" y="3655484"/>
                <a:ext cx="1945074" cy="1943100"/>
              </a:xfrm>
              <a:prstGeom prst="ellipse">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50800" dist="38100" dir="5400000" sx="99000" sy="99000" algn="t" rotWithShape="0">
                  <a:prstClr val="black">
                    <a:alpha val="40000"/>
                  </a:prstClr>
                </a:outerShdw>
              </a:effectLst>
            </p:spPr>
            <p:txBody>
              <a:bodyPr/>
              <a:lstStyle/>
              <a:p>
                <a:pPr algn="ctr" defTabSz="228600">
                  <a:spcBef>
                    <a:spcPct val="20000"/>
                  </a:spcBef>
                  <a:buClr>
                    <a:srgbClr val="FF0000"/>
                  </a:buClr>
                  <a:buFont typeface="Arial" pitchFamily="34" charset="0"/>
                  <a:buNone/>
                </a:pPr>
                <a:endParaRPr lang="en-US" dirty="0"/>
              </a:p>
            </p:txBody>
          </p:sp>
          <p:pic>
            <p:nvPicPr>
              <p:cNvPr id="30" name="Picture 29"/>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8183366" y="3863838"/>
                <a:ext cx="973479" cy="1527312"/>
              </a:xfrm>
              <a:prstGeom prst="rect">
                <a:avLst/>
              </a:prstGeom>
            </p:spPr>
          </p:pic>
        </p:grpSp>
      </p:grpSp>
    </p:spTree>
    <p:custDataLst>
      <p:tags r:id="rId1"/>
    </p:custData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type="title"/>
          </p:nvPr>
        </p:nvSpPr>
        <p:spPr/>
        <p:txBody>
          <a:bodyPr/>
          <a:lstStyle/>
          <a:p>
            <a:pPr eaLnBrk="1" hangingPunct="1"/>
            <a:r>
              <a:rPr lang="en-US" altLang="en-US" dirty="0" smtClean="0"/>
              <a:t>Generating a Cartesian Product</a:t>
            </a:r>
          </a:p>
        </p:txBody>
      </p:sp>
      <p:grpSp>
        <p:nvGrpSpPr>
          <p:cNvPr id="71683" name="Group 1"/>
          <p:cNvGrpSpPr>
            <a:grpSpLocks/>
          </p:cNvGrpSpPr>
          <p:nvPr/>
        </p:nvGrpSpPr>
        <p:grpSpPr bwMode="auto">
          <a:xfrm>
            <a:off x="2308225" y="1049339"/>
            <a:ext cx="7573962" cy="4759325"/>
            <a:chOff x="685800" y="1447800"/>
            <a:chExt cx="7573963" cy="4757738"/>
          </a:xfrm>
        </p:grpSpPr>
        <p:sp>
          <p:nvSpPr>
            <p:cNvPr id="71684" name="Line 4"/>
            <p:cNvSpPr>
              <a:spLocks noChangeShapeType="1"/>
            </p:cNvSpPr>
            <p:nvPr/>
          </p:nvSpPr>
          <p:spPr bwMode="auto">
            <a:xfrm flipV="1">
              <a:off x="3657600" y="3648075"/>
              <a:ext cx="0" cy="542925"/>
            </a:xfrm>
            <a:prstGeom prst="line">
              <a:avLst/>
            </a:prstGeom>
            <a:noFill/>
            <a:ln w="28575">
              <a:solidFill>
                <a:schemeClr val="tx1"/>
              </a:solidFill>
              <a:round/>
              <a:headEnd type="triangle" w="lg" len="lg"/>
              <a:tailEnd type="none" w="lg" len="lg"/>
            </a:ln>
          </p:spPr>
          <p:txBody>
            <a:bodyPr/>
            <a:lstStyle/>
            <a:p>
              <a:endParaRPr lang="en-US" dirty="0"/>
            </a:p>
          </p:txBody>
        </p:sp>
        <p:sp>
          <p:nvSpPr>
            <p:cNvPr id="71685" name="Rectangle 6"/>
            <p:cNvSpPr>
              <a:spLocks noChangeArrowheads="1"/>
            </p:cNvSpPr>
            <p:nvPr/>
          </p:nvSpPr>
          <p:spPr bwMode="auto">
            <a:xfrm>
              <a:off x="685800" y="4267200"/>
              <a:ext cx="2230438" cy="702139"/>
            </a:xfrm>
            <a:prstGeom prst="rect">
              <a:avLst/>
            </a:prstGeom>
            <a:noFill/>
            <a:ln w="9525">
              <a:noFill/>
              <a:miter lim="800000"/>
              <a:headEnd/>
              <a:tailEnd/>
            </a:ln>
          </p:spPr>
          <p:txBody>
            <a:bodyPr lIns="92075" tIns="46038" rIns="92075" bIns="46038">
              <a:spAutoFit/>
            </a:bodyPr>
            <a:lstStyle/>
            <a:p>
              <a:pPr algn="r">
                <a:lnSpc>
                  <a:spcPct val="110000"/>
                </a:lnSpc>
              </a:pPr>
              <a:r>
                <a:rPr lang="en-US" altLang="en-US" dirty="0"/>
                <a:t>Cartesian product: </a:t>
              </a:r>
              <a:br>
                <a:rPr lang="en-US" altLang="en-US" dirty="0"/>
              </a:br>
              <a:r>
                <a:rPr lang="en-US" altLang="en-US" dirty="0"/>
                <a:t>20 x 8 = 160 rows</a:t>
              </a:r>
            </a:p>
          </p:txBody>
        </p:sp>
        <p:sp>
          <p:nvSpPr>
            <p:cNvPr id="71686" name="Rectangle 7"/>
            <p:cNvSpPr>
              <a:spLocks noChangeArrowheads="1"/>
            </p:cNvSpPr>
            <p:nvPr/>
          </p:nvSpPr>
          <p:spPr bwMode="auto">
            <a:xfrm>
              <a:off x="685800" y="1447800"/>
              <a:ext cx="2628900" cy="396875"/>
            </a:xfrm>
            <a:prstGeom prst="rect">
              <a:avLst/>
            </a:prstGeom>
            <a:noFill/>
            <a:ln w="9525">
              <a:noFill/>
              <a:miter lim="800000"/>
              <a:headEnd/>
              <a:tailEnd/>
            </a:ln>
          </p:spPr>
          <p:txBody>
            <a:bodyPr wrap="none" lIns="92075" tIns="46038" rIns="92075" bIns="46038">
              <a:spAutoFit/>
            </a:bodyPr>
            <a:lstStyle/>
            <a:p>
              <a:r>
                <a:rPr lang="en-US" altLang="en-US" sz="2000" dirty="0">
                  <a:latin typeface="Courier New" pitchFamily="49" charset="0"/>
                </a:rPr>
                <a:t>EMPLOYEES</a:t>
              </a:r>
              <a:r>
                <a:rPr lang="en-US" altLang="en-US" sz="2000" dirty="0"/>
                <a:t> </a:t>
              </a:r>
              <a:r>
                <a:rPr lang="en-US" altLang="en-US" dirty="0"/>
                <a:t>(20 rows)</a:t>
              </a:r>
            </a:p>
          </p:txBody>
        </p:sp>
        <p:sp>
          <p:nvSpPr>
            <p:cNvPr id="71687" name="Rectangle 8"/>
            <p:cNvSpPr>
              <a:spLocks noChangeArrowheads="1"/>
            </p:cNvSpPr>
            <p:nvPr/>
          </p:nvSpPr>
          <p:spPr bwMode="auto">
            <a:xfrm>
              <a:off x="4495800" y="1447800"/>
              <a:ext cx="2806700" cy="396875"/>
            </a:xfrm>
            <a:prstGeom prst="rect">
              <a:avLst/>
            </a:prstGeom>
            <a:noFill/>
            <a:ln w="9525">
              <a:noFill/>
              <a:miter lim="800000"/>
              <a:headEnd/>
              <a:tailEnd/>
            </a:ln>
          </p:spPr>
          <p:txBody>
            <a:bodyPr wrap="none" lIns="92075" tIns="46038" rIns="92075" bIns="46038">
              <a:spAutoFit/>
            </a:bodyPr>
            <a:lstStyle/>
            <a:p>
              <a:r>
                <a:rPr lang="en-US" altLang="en-US" sz="2000" dirty="0">
                  <a:latin typeface="Courier New" pitchFamily="49" charset="0"/>
                </a:rPr>
                <a:t>DEPARTMENTS</a:t>
              </a:r>
              <a:r>
                <a:rPr lang="en-US" altLang="en-US" sz="2000" dirty="0"/>
                <a:t> </a:t>
              </a:r>
              <a:r>
                <a:rPr lang="en-US" altLang="en-US" dirty="0"/>
                <a:t>(8 rows)</a:t>
              </a:r>
            </a:p>
          </p:txBody>
        </p:sp>
        <p:sp>
          <p:nvSpPr>
            <p:cNvPr id="71688" name="Text Box 14"/>
            <p:cNvSpPr txBox="1">
              <a:spLocks noChangeArrowheads="1"/>
            </p:cNvSpPr>
            <p:nvPr/>
          </p:nvSpPr>
          <p:spPr bwMode="auto">
            <a:xfrm>
              <a:off x="835025" y="2653404"/>
              <a:ext cx="366712" cy="394848"/>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sp>
          <p:nvSpPr>
            <p:cNvPr id="71689" name="Text Box 15"/>
            <p:cNvSpPr txBox="1">
              <a:spLocks noChangeArrowheads="1"/>
            </p:cNvSpPr>
            <p:nvPr/>
          </p:nvSpPr>
          <p:spPr bwMode="auto">
            <a:xfrm>
              <a:off x="2997554" y="5443291"/>
              <a:ext cx="366713" cy="394848"/>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pic>
          <p:nvPicPr>
            <p:cNvPr id="71690" name="Picture 25" descr="C:\salome_official\projects\11gR2\screenshots\les6_33s_a.gif"/>
            <p:cNvPicPr>
              <a:picLocks noChangeAspect="1" noChangeArrowheads="1"/>
            </p:cNvPicPr>
            <p:nvPr/>
          </p:nvPicPr>
          <p:blipFill>
            <a:blip r:embed="rId4" cstate="print"/>
            <a:srcRect/>
            <a:stretch>
              <a:fillRect/>
            </a:stretch>
          </p:blipFill>
          <p:spPr bwMode="auto">
            <a:xfrm>
              <a:off x="835025" y="1860550"/>
              <a:ext cx="3208338" cy="914400"/>
            </a:xfrm>
            <a:prstGeom prst="rect">
              <a:avLst/>
            </a:prstGeom>
            <a:noFill/>
            <a:ln w="12700">
              <a:solidFill>
                <a:schemeClr val="tx1"/>
              </a:solidFill>
              <a:miter lim="800000"/>
              <a:headEnd/>
              <a:tailEnd/>
            </a:ln>
          </p:spPr>
        </p:pic>
        <p:pic>
          <p:nvPicPr>
            <p:cNvPr id="71691" name="Picture 26" descr="C:\salome_official\projects\11gR2\screenshots\les6_33s_b.gif"/>
            <p:cNvPicPr>
              <a:picLocks noChangeAspect="1" noChangeArrowheads="1"/>
            </p:cNvPicPr>
            <p:nvPr/>
          </p:nvPicPr>
          <p:blipFill>
            <a:blip r:embed="rId5" cstate="print"/>
            <a:srcRect/>
            <a:stretch>
              <a:fillRect/>
            </a:stretch>
          </p:blipFill>
          <p:spPr bwMode="auto">
            <a:xfrm>
              <a:off x="836613" y="3112208"/>
              <a:ext cx="3208337" cy="365125"/>
            </a:xfrm>
            <a:prstGeom prst="rect">
              <a:avLst/>
            </a:prstGeom>
            <a:noFill/>
            <a:ln w="12700">
              <a:solidFill>
                <a:schemeClr val="tx1"/>
              </a:solidFill>
              <a:miter lim="800000"/>
              <a:headEnd/>
              <a:tailEnd/>
            </a:ln>
          </p:spPr>
        </p:pic>
        <p:pic>
          <p:nvPicPr>
            <p:cNvPr id="71692" name="Picture 27" descr="C:\salome_official\projects\11gR2\screenshots\les6_33_c.gif"/>
            <p:cNvPicPr>
              <a:picLocks noChangeAspect="1" noChangeArrowheads="1"/>
            </p:cNvPicPr>
            <p:nvPr/>
          </p:nvPicPr>
          <p:blipFill>
            <a:blip r:embed="rId6" cstate="print"/>
            <a:srcRect/>
            <a:stretch>
              <a:fillRect/>
            </a:stretch>
          </p:blipFill>
          <p:spPr bwMode="auto">
            <a:xfrm>
              <a:off x="4611688" y="1838325"/>
              <a:ext cx="3648075" cy="1644650"/>
            </a:xfrm>
            <a:prstGeom prst="rect">
              <a:avLst/>
            </a:prstGeom>
            <a:noFill/>
            <a:ln w="12700">
              <a:solidFill>
                <a:schemeClr val="tx1"/>
              </a:solidFill>
              <a:miter lim="800000"/>
              <a:headEnd/>
              <a:tailEnd/>
            </a:ln>
          </p:spPr>
        </p:pic>
        <p:grpSp>
          <p:nvGrpSpPr>
            <p:cNvPr id="71693" name="Group 32"/>
            <p:cNvGrpSpPr>
              <a:grpSpLocks/>
            </p:cNvGrpSpPr>
            <p:nvPr/>
          </p:nvGrpSpPr>
          <p:grpSpPr bwMode="auto">
            <a:xfrm>
              <a:off x="2997200" y="4343400"/>
              <a:ext cx="3319463" cy="1862138"/>
              <a:chOff x="1845" y="2775"/>
              <a:chExt cx="2091" cy="1173"/>
            </a:xfrm>
          </p:grpSpPr>
          <p:pic>
            <p:nvPicPr>
              <p:cNvPr id="71696" name="Picture 28" descr="C:\salome_official\projects\11gR2\screenshots\les6_33_d.gif"/>
              <p:cNvPicPr>
                <a:picLocks noChangeAspect="1" noChangeArrowheads="1"/>
              </p:cNvPicPr>
              <p:nvPr/>
            </p:nvPicPr>
            <p:blipFill>
              <a:blip r:embed="rId7" cstate="print"/>
              <a:srcRect/>
              <a:stretch>
                <a:fillRect/>
              </a:stretch>
            </p:blipFill>
            <p:spPr bwMode="auto">
              <a:xfrm>
                <a:off x="1845" y="2775"/>
                <a:ext cx="2084" cy="345"/>
              </a:xfrm>
              <a:prstGeom prst="rect">
                <a:avLst/>
              </a:prstGeom>
              <a:noFill/>
              <a:ln w="12700">
                <a:solidFill>
                  <a:schemeClr val="tx1"/>
                </a:solidFill>
                <a:miter lim="800000"/>
                <a:headEnd/>
                <a:tailEnd/>
              </a:ln>
            </p:spPr>
          </p:pic>
          <p:pic>
            <p:nvPicPr>
              <p:cNvPr id="71697" name="Picture 29" descr="C:\salome_official\projects\11gR2\screenshots\les6_33s_e.gif"/>
              <p:cNvPicPr>
                <a:picLocks noChangeAspect="1" noChangeArrowheads="1"/>
              </p:cNvPicPr>
              <p:nvPr/>
            </p:nvPicPr>
            <p:blipFill>
              <a:blip r:embed="rId8" cstate="print"/>
              <a:srcRect/>
              <a:stretch>
                <a:fillRect/>
              </a:stretch>
            </p:blipFill>
            <p:spPr bwMode="auto">
              <a:xfrm>
                <a:off x="1845" y="3301"/>
                <a:ext cx="2085" cy="236"/>
              </a:xfrm>
              <a:prstGeom prst="rect">
                <a:avLst/>
              </a:prstGeom>
              <a:noFill/>
              <a:ln w="12700">
                <a:solidFill>
                  <a:schemeClr val="tx1"/>
                </a:solidFill>
                <a:miter lim="800000"/>
                <a:headEnd/>
                <a:tailEnd/>
              </a:ln>
            </p:spPr>
          </p:pic>
          <p:pic>
            <p:nvPicPr>
              <p:cNvPr id="71698" name="Picture 30" descr="C:\salome_official\projects\11gR2\screenshots\les6_33s_f.gif"/>
              <p:cNvPicPr>
                <a:picLocks noChangeAspect="1" noChangeArrowheads="1"/>
              </p:cNvPicPr>
              <p:nvPr/>
            </p:nvPicPr>
            <p:blipFill>
              <a:blip r:embed="rId9" cstate="print"/>
              <a:srcRect/>
              <a:stretch>
                <a:fillRect/>
              </a:stretch>
            </p:blipFill>
            <p:spPr bwMode="auto">
              <a:xfrm>
                <a:off x="1852" y="3718"/>
                <a:ext cx="2084" cy="230"/>
              </a:xfrm>
              <a:prstGeom prst="rect">
                <a:avLst/>
              </a:prstGeom>
              <a:noFill/>
              <a:ln w="12700">
                <a:solidFill>
                  <a:schemeClr val="tx1"/>
                </a:solidFill>
                <a:miter lim="800000"/>
                <a:headEnd/>
                <a:tailEnd/>
              </a:ln>
            </p:spPr>
          </p:pic>
        </p:grpSp>
        <p:sp>
          <p:nvSpPr>
            <p:cNvPr id="71694" name="Text Box 31"/>
            <p:cNvSpPr txBox="1">
              <a:spLocks noChangeArrowheads="1"/>
            </p:cNvSpPr>
            <p:nvPr/>
          </p:nvSpPr>
          <p:spPr bwMode="auto">
            <a:xfrm>
              <a:off x="2994379" y="4780509"/>
              <a:ext cx="366713" cy="394848"/>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sp>
          <p:nvSpPr>
            <p:cNvPr id="71695" name="Line 4"/>
            <p:cNvSpPr>
              <a:spLocks noChangeShapeType="1"/>
            </p:cNvSpPr>
            <p:nvPr/>
          </p:nvSpPr>
          <p:spPr bwMode="auto">
            <a:xfrm flipV="1">
              <a:off x="4800600" y="3648075"/>
              <a:ext cx="0" cy="542925"/>
            </a:xfrm>
            <a:prstGeom prst="line">
              <a:avLst/>
            </a:prstGeom>
            <a:noFill/>
            <a:ln w="28575">
              <a:solidFill>
                <a:schemeClr val="tx1"/>
              </a:solidFill>
              <a:round/>
              <a:headEnd type="triangle" w="lg" len="lg"/>
              <a:tailEnd type="none" w="lg" len="lg"/>
            </a:ln>
          </p:spPr>
          <p:txBody>
            <a:bodyPr/>
            <a:lstStyle/>
            <a:p>
              <a:endParaRPr lang="en-US" dirty="0"/>
            </a:p>
          </p:txBody>
        </p:sp>
      </p:grpSp>
    </p:spTree>
    <p:custDataLst>
      <p:tags r:id="rId1"/>
    </p:custData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Title 1"/>
          <p:cNvSpPr>
            <a:spLocks noGrp="1"/>
          </p:cNvSpPr>
          <p:nvPr>
            <p:ph type="title"/>
          </p:nvPr>
        </p:nvSpPr>
        <p:spPr/>
        <p:txBody>
          <a:bodyPr/>
          <a:lstStyle/>
          <a:p>
            <a:pPr eaLnBrk="1" hangingPunct="1"/>
            <a:r>
              <a:rPr lang="en-US" altLang="en-US" dirty="0" smtClean="0"/>
              <a:t>Creating Cross Joins</a:t>
            </a:r>
          </a:p>
        </p:txBody>
      </p:sp>
      <p:sp>
        <p:nvSpPr>
          <p:cNvPr id="73734" name="Content Placeholder 2"/>
          <p:cNvSpPr>
            <a:spLocks noGrp="1"/>
          </p:cNvSpPr>
          <p:nvPr>
            <p:ph idx="1"/>
          </p:nvPr>
        </p:nvSpPr>
        <p:spPr>
          <a:xfrm>
            <a:off x="622138" y="1242485"/>
            <a:ext cx="10944549" cy="795938"/>
          </a:xfrm>
        </p:spPr>
        <p:txBody>
          <a:bodyPr/>
          <a:lstStyle/>
          <a:p>
            <a:pPr lvl="1" eaLnBrk="1" hangingPunct="1"/>
            <a:r>
              <a:rPr lang="en-US" altLang="en-US" dirty="0" smtClean="0"/>
              <a:t>A </a:t>
            </a:r>
            <a:r>
              <a:rPr lang="en-US" altLang="en-US" dirty="0" smtClean="0">
                <a:latin typeface="Courier New" pitchFamily="49" charset="0"/>
                <a:cs typeface="Courier New" pitchFamily="49" charset="0"/>
              </a:rPr>
              <a:t>CROSS JOIN</a:t>
            </a:r>
            <a:r>
              <a:rPr lang="en-US" altLang="en-US" dirty="0" smtClean="0">
                <a:cs typeface="Arial" charset="0"/>
              </a:rPr>
              <a:t> </a:t>
            </a:r>
            <a:r>
              <a:rPr lang="en-US" altLang="en-US" dirty="0" smtClean="0"/>
              <a:t>is a </a:t>
            </a:r>
            <a:r>
              <a:rPr lang="en-US" altLang="en-US" dirty="0" smtClean="0">
                <a:latin typeface="Courier New" pitchFamily="49" charset="0"/>
                <a:cs typeface="Courier New" pitchFamily="49" charset="0"/>
              </a:rPr>
              <a:t>JOIN</a:t>
            </a:r>
            <a:r>
              <a:rPr lang="en-US" altLang="en-US" dirty="0" smtClean="0"/>
              <a:t> operation that produces a Cartesian product of two tables.</a:t>
            </a:r>
          </a:p>
          <a:p>
            <a:pPr lvl="1" eaLnBrk="1" hangingPunct="1"/>
            <a:r>
              <a:rPr lang="en-US" altLang="en-US" dirty="0" smtClean="0"/>
              <a:t>To create a Cartesian product, specify </a:t>
            </a:r>
            <a:r>
              <a:rPr lang="en-US" altLang="en-US" dirty="0" smtClean="0">
                <a:latin typeface="Courier New" pitchFamily="49" charset="0"/>
              </a:rPr>
              <a:t>CROSS JOIN</a:t>
            </a:r>
            <a:r>
              <a:rPr lang="en-US" altLang="en-US" dirty="0" smtClean="0"/>
              <a:t> in your </a:t>
            </a:r>
            <a:r>
              <a:rPr lang="en-US" altLang="en-US" dirty="0" smtClean="0">
                <a:latin typeface="Courier New" pitchFamily="49" charset="0"/>
              </a:rPr>
              <a:t>SELECT</a:t>
            </a:r>
            <a:r>
              <a:rPr lang="en-US" altLang="en-US" dirty="0" smtClean="0">
                <a:cs typeface="Arial" charset="0"/>
              </a:rPr>
              <a:t> </a:t>
            </a:r>
            <a:r>
              <a:rPr lang="en-US" altLang="en-US" dirty="0" smtClean="0"/>
              <a:t>statement.</a:t>
            </a:r>
          </a:p>
        </p:txBody>
      </p:sp>
      <p:grpSp>
        <p:nvGrpSpPr>
          <p:cNvPr id="2" name="Group 1"/>
          <p:cNvGrpSpPr/>
          <p:nvPr/>
        </p:nvGrpSpPr>
        <p:grpSpPr>
          <a:xfrm>
            <a:off x="2400067" y="2446930"/>
            <a:ext cx="7388691" cy="3344270"/>
            <a:chOff x="2303285" y="2827930"/>
            <a:chExt cx="7388691" cy="3344270"/>
          </a:xfrm>
        </p:grpSpPr>
        <p:sp>
          <p:nvSpPr>
            <p:cNvPr id="9" name="Content Placeholder 2"/>
            <p:cNvSpPr txBox="1">
              <a:spLocks/>
            </p:cNvSpPr>
            <p:nvPr/>
          </p:nvSpPr>
          <p:spPr bwMode="gray">
            <a:xfrm>
              <a:off x="2360612" y="2827930"/>
              <a:ext cx="7331364" cy="92844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SELECT last_name, department_name</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CROSS JOIN departments ;</a:t>
              </a:r>
            </a:p>
          </p:txBody>
        </p:sp>
        <p:sp>
          <p:nvSpPr>
            <p:cNvPr id="73735" name="Text Box 7"/>
            <p:cNvSpPr txBox="1">
              <a:spLocks noChangeArrowheads="1"/>
            </p:cNvSpPr>
            <p:nvPr/>
          </p:nvSpPr>
          <p:spPr bwMode="auto">
            <a:xfrm>
              <a:off x="2303285" y="5092700"/>
              <a:ext cx="366712"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sp>
          <p:nvSpPr>
            <p:cNvPr id="73736" name="Rectangle 8"/>
            <p:cNvSpPr>
              <a:spLocks noChangeArrowheads="1"/>
            </p:cNvSpPr>
            <p:nvPr/>
          </p:nvSpPr>
          <p:spPr bwMode="gray">
            <a:xfrm>
              <a:off x="2439987" y="3427413"/>
              <a:ext cx="3113088" cy="265112"/>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73737" name="Picture 15" descr="C:\salome_official\projects\11gR2\screenshots\les6_34s_a.gif"/>
            <p:cNvPicPr>
              <a:picLocks noChangeAspect="1" noChangeArrowheads="1"/>
            </p:cNvPicPr>
            <p:nvPr/>
          </p:nvPicPr>
          <p:blipFill>
            <a:blip r:embed="rId4" cstate="print"/>
            <a:srcRect/>
            <a:stretch>
              <a:fillRect/>
            </a:stretch>
          </p:blipFill>
          <p:spPr bwMode="auto">
            <a:xfrm>
              <a:off x="2379486" y="3897313"/>
              <a:ext cx="3108325" cy="1371600"/>
            </a:xfrm>
            <a:prstGeom prst="rect">
              <a:avLst/>
            </a:prstGeom>
            <a:noFill/>
            <a:ln w="12700">
              <a:solidFill>
                <a:schemeClr val="tx1"/>
              </a:solidFill>
              <a:miter lim="800000"/>
              <a:headEnd/>
              <a:tailEnd/>
            </a:ln>
          </p:spPr>
        </p:pic>
        <p:pic>
          <p:nvPicPr>
            <p:cNvPr id="73738" name="Picture 16" descr="C:\salome_official\projects\11gR2\screenshots\les6_34s_b.gif"/>
            <p:cNvPicPr>
              <a:picLocks noChangeAspect="1" noChangeArrowheads="1"/>
            </p:cNvPicPr>
            <p:nvPr/>
          </p:nvPicPr>
          <p:blipFill>
            <a:blip r:embed="rId5" cstate="print"/>
            <a:srcRect/>
            <a:stretch>
              <a:fillRect/>
            </a:stretch>
          </p:blipFill>
          <p:spPr bwMode="auto">
            <a:xfrm>
              <a:off x="2374723" y="5486400"/>
              <a:ext cx="3108325" cy="685800"/>
            </a:xfrm>
            <a:prstGeom prst="rect">
              <a:avLst/>
            </a:prstGeom>
            <a:noFill/>
            <a:ln w="12700">
              <a:solidFill>
                <a:schemeClr val="tx1"/>
              </a:solidFill>
              <a:miter lim="800000"/>
              <a:headEnd/>
              <a:tailEnd/>
            </a:ln>
          </p:spPr>
        </p:pic>
      </p:grpSp>
    </p:spTree>
    <p:custDataLst>
      <p:tags r:id="rId1"/>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idx="1"/>
          </p:nvPr>
        </p:nvSpPr>
        <p:spPr/>
        <p:txBody>
          <a:bodyPr/>
          <a:lstStyle/>
          <a:p>
            <a:r>
              <a:rPr lang="en-US" altLang="en-US" dirty="0" smtClean="0">
                <a:latin typeface="Arial" charset="0"/>
              </a:rPr>
              <a:t>If you join a table to itself, what kind of join are you using?</a:t>
            </a:r>
          </a:p>
          <a:p>
            <a:pPr lvl="1">
              <a:buFont typeface="Arial" charset="0"/>
              <a:buAutoNum type="alphaLcPeriod"/>
            </a:pPr>
            <a:r>
              <a:rPr lang="en-US" altLang="en-US" dirty="0" smtClean="0"/>
              <a:t>Nonequijoin</a:t>
            </a:r>
          </a:p>
          <a:p>
            <a:pPr lvl="1">
              <a:buFont typeface="Arial" charset="0"/>
              <a:buAutoNum type="alphaLcPeriod"/>
            </a:pPr>
            <a:r>
              <a:rPr lang="en-US" altLang="en-US" dirty="0" smtClean="0"/>
              <a:t>Left </a:t>
            </a:r>
            <a:r>
              <a:rPr lang="en-US" altLang="en-US" dirty="0" smtClean="0">
                <a:latin typeface="Courier New" pitchFamily="49" charset="0"/>
                <a:cs typeface="Courier New" pitchFamily="49" charset="0"/>
              </a:rPr>
              <a:t>OUTER</a:t>
            </a:r>
            <a:r>
              <a:rPr lang="en-US" altLang="en-US" dirty="0" smtClean="0"/>
              <a:t> join</a:t>
            </a:r>
          </a:p>
          <a:p>
            <a:pPr lvl="1">
              <a:buFont typeface="Arial" charset="0"/>
              <a:buAutoNum type="alphaLcPeriod"/>
            </a:pPr>
            <a:r>
              <a:rPr lang="en-US" altLang="en-US" dirty="0" smtClean="0"/>
              <a:t>Right </a:t>
            </a:r>
            <a:r>
              <a:rPr lang="en-US" altLang="en-US" dirty="0" smtClean="0">
                <a:latin typeface="Courier New" pitchFamily="49" charset="0"/>
                <a:cs typeface="Courier New" pitchFamily="49" charset="0"/>
              </a:rPr>
              <a:t>OUTER</a:t>
            </a:r>
            <a:r>
              <a:rPr lang="en-US" altLang="en-US" dirty="0" smtClean="0"/>
              <a:t> join</a:t>
            </a:r>
          </a:p>
          <a:p>
            <a:pPr lvl="1">
              <a:buFont typeface="Arial" charset="0"/>
              <a:buAutoNum type="alphaLcPeriod"/>
            </a:pPr>
            <a:r>
              <a:rPr lang="en-US" altLang="en-US" dirty="0" smtClean="0"/>
              <a:t>Full </a:t>
            </a:r>
            <a:r>
              <a:rPr lang="en-US" altLang="en-US" dirty="0" smtClean="0">
                <a:latin typeface="Courier New" pitchFamily="49" charset="0"/>
                <a:cs typeface="Courier New" pitchFamily="49" charset="0"/>
              </a:rPr>
              <a:t>OUTER</a:t>
            </a:r>
            <a:r>
              <a:rPr lang="en-US" altLang="en-US" dirty="0" smtClean="0"/>
              <a:t> join</a:t>
            </a:r>
          </a:p>
          <a:p>
            <a:pPr lvl="1">
              <a:buFont typeface="Arial" charset="0"/>
              <a:buAutoNum type="alphaLcPeriod"/>
            </a:pPr>
            <a:r>
              <a:rPr lang="en-US" altLang="en-US" dirty="0" smtClean="0"/>
              <a:t>Self-join</a:t>
            </a:r>
          </a:p>
          <a:p>
            <a:pPr lvl="1">
              <a:buFont typeface="Arial" charset="0"/>
              <a:buAutoNum type="alphaLcPeriod"/>
            </a:pPr>
            <a:r>
              <a:rPr lang="en-US" altLang="en-US" dirty="0" smtClean="0"/>
              <a:t>Natural join</a:t>
            </a:r>
          </a:p>
          <a:p>
            <a:pPr lvl="1">
              <a:buFont typeface="Arial" charset="0"/>
              <a:buAutoNum type="alphaLcPeriod"/>
            </a:pPr>
            <a:r>
              <a:rPr lang="en-US" altLang="en-US" dirty="0" smtClean="0"/>
              <a:t>Cartesian products</a:t>
            </a:r>
          </a:p>
        </p:txBody>
      </p:sp>
      <p:sp>
        <p:nvSpPr>
          <p:cNvPr id="75778" name="Rectangle 2"/>
          <p:cNvSpPr>
            <a:spLocks noGrp="1" noChangeArrowheads="1"/>
          </p:cNvSpPr>
          <p:nvPr>
            <p:ph type="title"/>
          </p:nvPr>
        </p:nvSpPr>
        <p:spPr/>
        <p:txBody>
          <a:bodyPr/>
          <a:lstStyle/>
          <a:p>
            <a:r>
              <a:rPr lang="en-US" altLang="en-US" dirty="0" smtClean="0"/>
              <a:t>Quiz</a:t>
            </a:r>
          </a:p>
        </p:txBody>
      </p:sp>
      <p:pic>
        <p:nvPicPr>
          <p:cNvPr id="4" name="Picture 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099110" y="4572000"/>
            <a:ext cx="1467577" cy="1382501"/>
          </a:xfrm>
          <a:prstGeom prst="rect">
            <a:avLst/>
          </a:prstGeom>
        </p:spPr>
      </p:pic>
    </p:spTree>
    <p:custDataLst>
      <p:tags r:id="rId1"/>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p:cNvSpPr>
            <a:spLocks noGrp="1" noChangeArrowheads="1"/>
          </p:cNvSpPr>
          <p:nvPr>
            <p:ph type="title"/>
          </p:nvPr>
        </p:nvSpPr>
        <p:spPr/>
        <p:txBody>
          <a:bodyPr/>
          <a:lstStyle/>
          <a:p>
            <a:pPr eaLnBrk="1" hangingPunct="1"/>
            <a:r>
              <a:rPr lang="en-US" altLang="en-US" dirty="0" smtClean="0"/>
              <a:t>Summary</a:t>
            </a:r>
          </a:p>
        </p:txBody>
      </p:sp>
      <p:sp>
        <p:nvSpPr>
          <p:cNvPr id="77827" name="Rectangle 5"/>
          <p:cNvSpPr>
            <a:spLocks noGrp="1" noChangeArrowheads="1"/>
          </p:cNvSpPr>
          <p:nvPr>
            <p:ph idx="1"/>
          </p:nvPr>
        </p:nvSpPr>
        <p:spPr/>
        <p:txBody>
          <a:bodyPr/>
          <a:lstStyle/>
          <a:p>
            <a:pPr indent="0"/>
            <a:r>
              <a:rPr lang="en-US" altLang="en-US" dirty="0" smtClean="0">
                <a:latin typeface="Arial" charset="0"/>
              </a:rPr>
              <a:t>In this lesson, you should have learned how to :</a:t>
            </a:r>
          </a:p>
          <a:p>
            <a:pPr lvl="1" eaLnBrk="1" hangingPunct="1"/>
            <a:r>
              <a:rPr lang="en-US" altLang="en-US" dirty="0" smtClean="0"/>
              <a:t>Write </a:t>
            </a:r>
            <a:r>
              <a:rPr lang="en-US" altLang="en-US" dirty="0" smtClean="0">
                <a:latin typeface="Courier New" pitchFamily="49" charset="0"/>
              </a:rPr>
              <a:t>SELECT</a:t>
            </a:r>
            <a:r>
              <a:rPr lang="en-US" altLang="en-US" dirty="0" smtClean="0"/>
              <a:t> statements to access data from more than one table using equijoins and nonequijoins</a:t>
            </a:r>
          </a:p>
          <a:p>
            <a:pPr lvl="1" eaLnBrk="1" hangingPunct="1"/>
            <a:r>
              <a:rPr lang="en-US" altLang="en-US" dirty="0" smtClean="0"/>
              <a:t>Join a table to itself by using a self-join</a:t>
            </a:r>
          </a:p>
          <a:p>
            <a:pPr lvl="1" eaLnBrk="1" hangingPunct="1"/>
            <a:r>
              <a:rPr lang="en-US" altLang="en-US" dirty="0" smtClean="0"/>
              <a:t>View data that generally does not meet a join condition by using </a:t>
            </a:r>
            <a:r>
              <a:rPr lang="en-US" altLang="en-US" dirty="0" smtClean="0">
                <a:latin typeface="Courier New" pitchFamily="49" charset="0"/>
              </a:rPr>
              <a:t>OUTER</a:t>
            </a:r>
            <a:r>
              <a:rPr lang="en-US" altLang="en-US" dirty="0" smtClean="0"/>
              <a:t> joins</a:t>
            </a:r>
          </a:p>
          <a:p>
            <a:pPr lvl="1" eaLnBrk="1" hangingPunct="1"/>
            <a:r>
              <a:rPr lang="en-US" altLang="en-US" dirty="0" smtClean="0"/>
              <a:t>Generate a Cartesian product of all rows from two tables</a:t>
            </a:r>
          </a:p>
        </p:txBody>
      </p:sp>
      <p:sp>
        <p:nvSpPr>
          <p:cNvPr id="7" name="Rectangle 6"/>
          <p:cNvSpPr/>
          <p:nvPr/>
        </p:nvSpPr>
        <p:spPr bwMode="auto">
          <a:xfrm>
            <a:off x="184103" y="4567768"/>
            <a:ext cx="10605971"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8" name="Picture 7" descr="OU7_Tablet_Summary.png"/>
          <p:cNvPicPr>
            <a:picLocks noChangeAspect="1"/>
          </p:cNvPicPr>
          <p:nvPr/>
        </p:nvPicPr>
        <p:blipFill>
          <a:blip r:embed="rId4" cstate="print"/>
          <a:stretch>
            <a:fillRect/>
          </a:stretch>
        </p:blipFill>
        <p:spPr>
          <a:xfrm>
            <a:off x="9299448" y="4535424"/>
            <a:ext cx="2266950" cy="1714500"/>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p:cNvSpPr>
            <a:spLocks noGrp="1" noChangeArrowheads="1"/>
          </p:cNvSpPr>
          <p:nvPr>
            <p:ph type="title"/>
          </p:nvPr>
        </p:nvSpPr>
        <p:spPr/>
        <p:txBody>
          <a:bodyPr/>
          <a:lstStyle/>
          <a:p>
            <a:r>
              <a:rPr lang="en-US" altLang="en-US" dirty="0" smtClean="0"/>
              <a:t>Practice 7: Overview</a:t>
            </a:r>
          </a:p>
        </p:txBody>
      </p:sp>
      <p:sp>
        <p:nvSpPr>
          <p:cNvPr id="79875" name="Rectangle 5"/>
          <p:cNvSpPr>
            <a:spLocks noGrp="1" noChangeArrowheads="1"/>
          </p:cNvSpPr>
          <p:nvPr>
            <p:ph idx="1"/>
          </p:nvPr>
        </p:nvSpPr>
        <p:spPr>
          <a:xfrm>
            <a:off x="622138" y="1242485"/>
            <a:ext cx="10944549" cy="1673101"/>
          </a:xfrm>
        </p:spPr>
        <p:txBody>
          <a:bodyPr/>
          <a:lstStyle/>
          <a:p>
            <a:r>
              <a:rPr lang="en-US" altLang="en-US" dirty="0" smtClean="0">
                <a:latin typeface="Arial" charset="0"/>
              </a:rPr>
              <a:t>This practice covers the following topics:</a:t>
            </a:r>
          </a:p>
          <a:p>
            <a:pPr lvl="1"/>
            <a:r>
              <a:rPr lang="en-US" altLang="en-US" dirty="0" smtClean="0"/>
              <a:t>Joining tables using an equijoin</a:t>
            </a:r>
          </a:p>
          <a:p>
            <a:pPr lvl="1"/>
            <a:r>
              <a:rPr lang="en-US" altLang="en-US" dirty="0" smtClean="0"/>
              <a:t>Performing outer and self-joins</a:t>
            </a:r>
          </a:p>
          <a:p>
            <a:pPr lvl="1"/>
            <a:r>
              <a:rPr lang="en-US" altLang="en-US" dirty="0" smtClean="0"/>
              <a:t>Adding conditions</a:t>
            </a:r>
          </a:p>
        </p:txBody>
      </p:sp>
      <p:sp>
        <p:nvSpPr>
          <p:cNvPr id="7" name="Rectangle 6"/>
          <p:cNvSpPr/>
          <p:nvPr/>
        </p:nvSpPr>
        <p:spPr bwMode="auto">
          <a:xfrm rot="16200000" flipV="1">
            <a:off x="9577387" y="3268662"/>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grpSp>
        <p:nvGrpSpPr>
          <p:cNvPr id="8" name="Group 7"/>
          <p:cNvGrpSpPr/>
          <p:nvPr/>
        </p:nvGrpSpPr>
        <p:grpSpPr>
          <a:xfrm>
            <a:off x="9632408" y="4267200"/>
            <a:ext cx="1719804" cy="1718058"/>
            <a:chOff x="9066212" y="3962400"/>
            <a:chExt cx="1941512" cy="1939542"/>
          </a:xfrm>
        </p:grpSpPr>
        <p:sp>
          <p:nvSpPr>
            <p:cNvPr id="9" name="Oval 8"/>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0" name="Oval 9"/>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9576085" y="4324778"/>
              <a:ext cx="1208860" cy="1440933"/>
            </a:xfrm>
            <a:prstGeom prst="rect">
              <a:avLst/>
            </a:prstGeom>
          </p:spPr>
        </p:pic>
      </p:grpSp>
    </p:spTree>
    <p:custDataLst>
      <p:tags r:id="rId1"/>
    </p:custData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pPr eaLnBrk="1" hangingPunct="1"/>
            <a:r>
              <a:rPr lang="en-US" altLang="en-US" dirty="0" smtClean="0"/>
              <a:t>Lesson Agenda</a:t>
            </a:r>
          </a:p>
        </p:txBody>
      </p:sp>
      <p:sp>
        <p:nvSpPr>
          <p:cNvPr id="10243" name="Rectangle 5"/>
          <p:cNvSpPr>
            <a:spLocks noGrp="1" noChangeArrowheads="1"/>
          </p:cNvSpPr>
          <p:nvPr>
            <p:ph idx="1"/>
          </p:nvPr>
        </p:nvSpPr>
        <p:spPr>
          <a:xfrm>
            <a:off x="622138" y="1242485"/>
            <a:ext cx="10944549" cy="4915014"/>
          </a:xfrm>
        </p:spPr>
        <p:txBody>
          <a:bodyPr/>
          <a:lstStyle/>
          <a:p>
            <a:pPr lvl="1" eaLnBrk="1" hangingPunct="1"/>
            <a:r>
              <a:rPr lang="en-US" altLang="en-US" dirty="0" smtClean="0"/>
              <a:t>Types of </a:t>
            </a:r>
            <a:r>
              <a:rPr lang="en-US" altLang="en-US" dirty="0" smtClean="0">
                <a:latin typeface="Courier New" pitchFamily="49" charset="0"/>
              </a:rPr>
              <a:t>JOINS</a:t>
            </a:r>
            <a:r>
              <a:rPr lang="en-US" altLang="en-US" dirty="0" smtClean="0">
                <a:cs typeface="Arial" charset="0"/>
              </a:rPr>
              <a:t> </a:t>
            </a:r>
            <a:r>
              <a:rPr lang="en-US" altLang="en-US" dirty="0" smtClean="0"/>
              <a:t>and their syntax</a:t>
            </a:r>
          </a:p>
          <a:p>
            <a:pPr lvl="1" eaLnBrk="1" hangingPunct="1">
              <a:buClr>
                <a:srgbClr val="A6A6A6"/>
              </a:buClr>
            </a:pPr>
            <a:r>
              <a:rPr lang="en-US" altLang="en-US" dirty="0" smtClean="0">
                <a:solidFill>
                  <a:srgbClr val="A6A6A6"/>
                </a:solidFill>
              </a:rPr>
              <a:t>Natural join</a:t>
            </a:r>
          </a:p>
          <a:p>
            <a:pPr lvl="1" eaLnBrk="1" hangingPunct="1">
              <a:buClr>
                <a:srgbClr val="A6A6A6"/>
              </a:buClr>
            </a:pPr>
            <a:r>
              <a:rPr lang="en-US" altLang="en-US" dirty="0" smtClean="0">
                <a:solidFill>
                  <a:srgbClr val="A6A6A6"/>
                </a:solidFill>
                <a:cs typeface="Arial" charset="0"/>
              </a:rPr>
              <a:t>Join with the </a:t>
            </a:r>
            <a:r>
              <a:rPr lang="en-US" altLang="en-US" dirty="0" smtClean="0">
                <a:solidFill>
                  <a:srgbClr val="A6A6A6"/>
                </a:solidFill>
                <a:latin typeface="Courier New" pitchFamily="49" charset="0"/>
              </a:rPr>
              <a:t>USING</a:t>
            </a:r>
            <a:r>
              <a:rPr lang="en-US" altLang="en-US" dirty="0" smtClean="0">
                <a:solidFill>
                  <a:srgbClr val="A6A6A6"/>
                </a:solidFill>
                <a:cs typeface="Arial" charset="0"/>
              </a:rPr>
              <a:t> clause</a:t>
            </a:r>
          </a:p>
          <a:p>
            <a:pPr lvl="1" eaLnBrk="1" hangingPunct="1">
              <a:buClr>
                <a:srgbClr val="A6A6A6"/>
              </a:buClr>
            </a:pPr>
            <a:r>
              <a:rPr lang="en-US" altLang="en-US" dirty="0" smtClean="0">
                <a:solidFill>
                  <a:srgbClr val="A6A6A6"/>
                </a:solidFill>
                <a:cs typeface="Arial" charset="0"/>
              </a:rPr>
              <a:t>Join with the </a:t>
            </a:r>
            <a:r>
              <a:rPr lang="en-US" altLang="en-US" dirty="0" smtClean="0">
                <a:solidFill>
                  <a:srgbClr val="A6A6A6"/>
                </a:solidFill>
                <a:latin typeface="Courier New" pitchFamily="49" charset="0"/>
                <a:cs typeface="Arial" charset="0"/>
              </a:rPr>
              <a:t>ON</a:t>
            </a:r>
            <a:r>
              <a:rPr lang="en-US" altLang="en-US" dirty="0" smtClean="0">
                <a:solidFill>
                  <a:srgbClr val="A6A6A6"/>
                </a:solidFill>
                <a:cs typeface="Arial" charset="0"/>
              </a:rPr>
              <a:t> clause</a:t>
            </a:r>
          </a:p>
          <a:p>
            <a:pPr lvl="1" eaLnBrk="1" hangingPunct="1">
              <a:buClr>
                <a:srgbClr val="A6A6A6"/>
              </a:buClr>
            </a:pPr>
            <a:r>
              <a:rPr lang="en-US" altLang="en-US" dirty="0" smtClean="0">
                <a:solidFill>
                  <a:srgbClr val="A6A6A6"/>
                </a:solidFill>
              </a:rPr>
              <a:t>Self-join</a:t>
            </a:r>
          </a:p>
          <a:p>
            <a:pPr lvl="1" eaLnBrk="1" hangingPunct="1">
              <a:buClr>
                <a:srgbClr val="A6A6A6"/>
              </a:buClr>
            </a:pPr>
            <a:r>
              <a:rPr lang="en-US" altLang="en-US" dirty="0" smtClean="0">
                <a:solidFill>
                  <a:srgbClr val="A6A6A6"/>
                </a:solidFill>
              </a:rPr>
              <a:t>Nonequijoins</a:t>
            </a:r>
          </a:p>
          <a:p>
            <a:pPr lvl="1" eaLnBrk="1" hangingPunct="1">
              <a:buClr>
                <a:srgbClr val="A6A6A6"/>
              </a:buClr>
            </a:pPr>
            <a:r>
              <a:rPr lang="en-US" altLang="en-US" dirty="0" smtClean="0">
                <a:solidFill>
                  <a:srgbClr val="A6A6A6"/>
                </a:solidFill>
                <a:latin typeface="Courier New" pitchFamily="49" charset="0"/>
              </a:rPr>
              <a:t>OUTER</a:t>
            </a:r>
            <a:r>
              <a:rPr lang="en-US" altLang="en-US" dirty="0" smtClean="0">
                <a:solidFill>
                  <a:srgbClr val="A6A6A6"/>
                </a:solidFill>
              </a:rPr>
              <a:t> join:</a:t>
            </a:r>
          </a:p>
          <a:p>
            <a:pPr lvl="2" eaLnBrk="1" hangingPunct="1">
              <a:buClr>
                <a:srgbClr val="A6A6A6"/>
              </a:buClr>
            </a:pPr>
            <a:r>
              <a:rPr lang="en-US" altLang="en-US" dirty="0" smtClean="0">
                <a:solidFill>
                  <a:srgbClr val="A6A6A6"/>
                </a:solidFill>
                <a:latin typeface="Courier New" pitchFamily="49" charset="0"/>
              </a:rPr>
              <a:t>LEFT OUTER JOIN</a:t>
            </a:r>
          </a:p>
          <a:p>
            <a:pPr lvl="2" eaLnBrk="1" hangingPunct="1">
              <a:buClr>
                <a:srgbClr val="A6A6A6"/>
              </a:buClr>
            </a:pPr>
            <a:r>
              <a:rPr lang="en-US" altLang="en-US" dirty="0" smtClean="0">
                <a:solidFill>
                  <a:srgbClr val="A6A6A6"/>
                </a:solidFill>
                <a:latin typeface="Courier New" pitchFamily="49" charset="0"/>
              </a:rPr>
              <a:t>RIGHT OUTER JOIN</a:t>
            </a:r>
          </a:p>
          <a:p>
            <a:pPr lvl="2" eaLnBrk="1" hangingPunct="1">
              <a:buClr>
                <a:srgbClr val="A6A6A6"/>
              </a:buClr>
            </a:pPr>
            <a:r>
              <a:rPr lang="en-US" altLang="en-US" dirty="0" smtClean="0">
                <a:solidFill>
                  <a:srgbClr val="A6A6A6"/>
                </a:solidFill>
                <a:latin typeface="Courier New" pitchFamily="49" charset="0"/>
              </a:rPr>
              <a:t>FULL OUTER JOIN</a:t>
            </a:r>
          </a:p>
          <a:p>
            <a:pPr lvl="1" eaLnBrk="1" hangingPunct="1">
              <a:buClr>
                <a:srgbClr val="A6A6A6"/>
              </a:buClr>
            </a:pPr>
            <a:r>
              <a:rPr lang="en-US" altLang="en-US" dirty="0" smtClean="0">
                <a:solidFill>
                  <a:srgbClr val="A6A6A6"/>
                </a:solidFill>
              </a:rPr>
              <a:t>Cartesian product</a:t>
            </a:r>
          </a:p>
          <a:p>
            <a:pPr lvl="2" eaLnBrk="1" hangingPunct="1">
              <a:buClr>
                <a:srgbClr val="A6A6A6"/>
              </a:buClr>
            </a:pPr>
            <a:r>
              <a:rPr lang="en-US" altLang="en-US" dirty="0" smtClean="0">
                <a:solidFill>
                  <a:srgbClr val="A6A6A6"/>
                </a:solidFill>
              </a:rPr>
              <a:t>Cross join</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Join?</a:t>
            </a:r>
            <a:endParaRPr lang="en-US" dirty="0"/>
          </a:p>
        </p:txBody>
      </p:sp>
      <p:sp>
        <p:nvSpPr>
          <p:cNvPr id="25" name="Rectangle 2"/>
          <p:cNvSpPr>
            <a:spLocks noChangeArrowheads="1"/>
          </p:cNvSpPr>
          <p:nvPr/>
        </p:nvSpPr>
        <p:spPr bwMode="auto">
          <a:xfrm>
            <a:off x="176632" y="3496999"/>
            <a:ext cx="4215724" cy="1264880"/>
          </a:xfrm>
          <a:prstGeom prst="rect">
            <a:avLst/>
          </a:prstGeom>
          <a:gradFill flip="none" rotWithShape="1">
            <a:gsLst>
              <a:gs pos="0">
                <a:schemeClr val="bg1"/>
              </a:gs>
              <a:gs pos="25000">
                <a:srgbClr val="C9DAEE"/>
              </a:gs>
            </a:gsLst>
            <a:lin ang="10800000" scaled="1"/>
            <a:tileRect/>
          </a:gradFill>
          <a:ln>
            <a:noFill/>
          </a:ln>
        </p:spPr>
        <p:txBody>
          <a:bodyPr/>
          <a:lstStyle/>
          <a:p>
            <a:pPr algn="ctr" defTabSz="228600">
              <a:spcBef>
                <a:spcPct val="20000"/>
              </a:spcBef>
              <a:buClr>
                <a:srgbClr val="FF0000"/>
              </a:buClr>
              <a:buFont typeface="Arial" panose="020B0604020202020204" pitchFamily="34" charset="0"/>
            </a:pPr>
            <a:endParaRPr lang="en-US" altLang="en-US">
              <a:latin typeface="Arial" panose="020B0604020202020204" pitchFamily="34" charset="0"/>
            </a:endParaRPr>
          </a:p>
        </p:txBody>
      </p:sp>
      <p:pic>
        <p:nvPicPr>
          <p:cNvPr id="26" name="Picture 25"/>
          <p:cNvPicPr>
            <a:picLocks noChangeAspect="1"/>
          </p:cNvPicPr>
          <p:nvPr/>
        </p:nvPicPr>
        <p:blipFill>
          <a:blip r:embed="rId3" cstate="print">
            <a:biLevel thresh="50000"/>
            <a:extLst>
              <a:ext uri="{28A0092B-C50C-407E-A947-70E740481C1C}">
                <a14:useLocalDpi xmlns:a14="http://schemas.microsoft.com/office/drawing/2010/main" xmlns="" val="0"/>
              </a:ext>
            </a:extLst>
          </a:blip>
          <a:stretch>
            <a:fillRect/>
          </a:stretch>
        </p:blipFill>
        <p:spPr>
          <a:xfrm>
            <a:off x="295510" y="3732292"/>
            <a:ext cx="1105104" cy="794294"/>
          </a:xfrm>
          <a:prstGeom prst="rect">
            <a:avLst/>
          </a:prstGeom>
        </p:spPr>
      </p:pic>
      <p:sp>
        <p:nvSpPr>
          <p:cNvPr id="27" name="Freeform 26"/>
          <p:cNvSpPr/>
          <p:nvPr/>
        </p:nvSpPr>
        <p:spPr bwMode="auto">
          <a:xfrm>
            <a:off x="4586110" y="3386606"/>
            <a:ext cx="7037035" cy="2745819"/>
          </a:xfrm>
          <a:custGeom>
            <a:avLst/>
            <a:gdLst>
              <a:gd name="connsiteX0" fmla="*/ 0 w 6743700"/>
              <a:gd name="connsiteY0" fmla="*/ 38100 h 2819400"/>
              <a:gd name="connsiteX1" fmla="*/ 2273300 w 6743700"/>
              <a:gd name="connsiteY1" fmla="*/ 2819400 h 2819400"/>
              <a:gd name="connsiteX2" fmla="*/ 6743700 w 6743700"/>
              <a:gd name="connsiteY2" fmla="*/ 736600 h 2819400"/>
              <a:gd name="connsiteX3" fmla="*/ 5549900 w 6743700"/>
              <a:gd name="connsiteY3" fmla="*/ 0 h 2819400"/>
              <a:gd name="connsiteX4" fmla="*/ 0 w 6743700"/>
              <a:gd name="connsiteY4" fmla="*/ 38100 h 2819400"/>
              <a:gd name="connsiteX0" fmla="*/ 0 w 6566047"/>
              <a:gd name="connsiteY0" fmla="*/ 38100 h 2819400"/>
              <a:gd name="connsiteX1" fmla="*/ 2273300 w 6566047"/>
              <a:gd name="connsiteY1" fmla="*/ 2819400 h 2819400"/>
              <a:gd name="connsiteX2" fmla="*/ 6566047 w 6566047"/>
              <a:gd name="connsiteY2" fmla="*/ 662918 h 2819400"/>
              <a:gd name="connsiteX3" fmla="*/ 5549900 w 6566047"/>
              <a:gd name="connsiteY3" fmla="*/ 0 h 2819400"/>
              <a:gd name="connsiteX4" fmla="*/ 0 w 6566047"/>
              <a:gd name="connsiteY4" fmla="*/ 38100 h 2819400"/>
              <a:gd name="connsiteX0" fmla="*/ 0 w 7342993"/>
              <a:gd name="connsiteY0" fmla="*/ 38100 h 2819400"/>
              <a:gd name="connsiteX1" fmla="*/ 2273300 w 7342993"/>
              <a:gd name="connsiteY1" fmla="*/ 2819400 h 2819400"/>
              <a:gd name="connsiteX2" fmla="*/ 7342993 w 7342993"/>
              <a:gd name="connsiteY2" fmla="*/ 673444 h 2819400"/>
              <a:gd name="connsiteX3" fmla="*/ 5549900 w 7342993"/>
              <a:gd name="connsiteY3" fmla="*/ 0 h 2819400"/>
              <a:gd name="connsiteX4" fmla="*/ 0 w 7342993"/>
              <a:gd name="connsiteY4" fmla="*/ 38100 h 2819400"/>
              <a:gd name="connsiteX0" fmla="*/ 0 w 7342993"/>
              <a:gd name="connsiteY0" fmla="*/ 38100 h 2545725"/>
              <a:gd name="connsiteX1" fmla="*/ 1856051 w 7342993"/>
              <a:gd name="connsiteY1" fmla="*/ 2545725 h 2545725"/>
              <a:gd name="connsiteX2" fmla="*/ 7342993 w 7342993"/>
              <a:gd name="connsiteY2" fmla="*/ 673444 h 2545725"/>
              <a:gd name="connsiteX3" fmla="*/ 5549900 w 7342993"/>
              <a:gd name="connsiteY3" fmla="*/ 0 h 2545725"/>
              <a:gd name="connsiteX4" fmla="*/ 0 w 7342993"/>
              <a:gd name="connsiteY4" fmla="*/ 38100 h 2545725"/>
              <a:gd name="connsiteX0" fmla="*/ 0 w 8753006"/>
              <a:gd name="connsiteY0" fmla="*/ 38100 h 2545725"/>
              <a:gd name="connsiteX1" fmla="*/ 1856051 w 8753006"/>
              <a:gd name="connsiteY1" fmla="*/ 2545725 h 2545725"/>
              <a:gd name="connsiteX2" fmla="*/ 8753006 w 8753006"/>
              <a:gd name="connsiteY2" fmla="*/ 505028 h 2545725"/>
              <a:gd name="connsiteX3" fmla="*/ 5549900 w 8753006"/>
              <a:gd name="connsiteY3" fmla="*/ 0 h 2545725"/>
              <a:gd name="connsiteX4" fmla="*/ 0 w 8753006"/>
              <a:gd name="connsiteY4" fmla="*/ 38100 h 2545725"/>
              <a:gd name="connsiteX0" fmla="*/ 0 w 8753006"/>
              <a:gd name="connsiteY0" fmla="*/ 38100 h 2650985"/>
              <a:gd name="connsiteX1" fmla="*/ 4158112 w 8753006"/>
              <a:gd name="connsiteY1" fmla="*/ 2650985 h 2650985"/>
              <a:gd name="connsiteX2" fmla="*/ 8753006 w 8753006"/>
              <a:gd name="connsiteY2" fmla="*/ 505028 h 2650985"/>
              <a:gd name="connsiteX3" fmla="*/ 5549900 w 8753006"/>
              <a:gd name="connsiteY3" fmla="*/ 0 h 2650985"/>
              <a:gd name="connsiteX4" fmla="*/ 0 w 8753006"/>
              <a:gd name="connsiteY4" fmla="*/ 38100 h 2650985"/>
              <a:gd name="connsiteX0" fmla="*/ 0 w 8753006"/>
              <a:gd name="connsiteY0" fmla="*/ 0 h 2612885"/>
              <a:gd name="connsiteX1" fmla="*/ 4158112 w 8753006"/>
              <a:gd name="connsiteY1" fmla="*/ 2612885 h 2612885"/>
              <a:gd name="connsiteX2" fmla="*/ 8753006 w 8753006"/>
              <a:gd name="connsiteY2" fmla="*/ 466928 h 2612885"/>
              <a:gd name="connsiteX3" fmla="*/ 5434797 w 8753006"/>
              <a:gd name="connsiteY3" fmla="*/ 14530 h 2612885"/>
              <a:gd name="connsiteX4" fmla="*/ 0 w 8753006"/>
              <a:gd name="connsiteY4" fmla="*/ 0 h 2612885"/>
              <a:gd name="connsiteX0" fmla="*/ 0 w 8868109"/>
              <a:gd name="connsiteY0" fmla="*/ 38100 h 2598355"/>
              <a:gd name="connsiteX1" fmla="*/ 4273215 w 8868109"/>
              <a:gd name="connsiteY1" fmla="*/ 2598355 h 2598355"/>
              <a:gd name="connsiteX2" fmla="*/ 8868109 w 8868109"/>
              <a:gd name="connsiteY2" fmla="*/ 452398 h 2598355"/>
              <a:gd name="connsiteX3" fmla="*/ 5549900 w 8868109"/>
              <a:gd name="connsiteY3" fmla="*/ 0 h 2598355"/>
              <a:gd name="connsiteX4" fmla="*/ 0 w 8868109"/>
              <a:gd name="connsiteY4" fmla="*/ 38100 h 2598355"/>
              <a:gd name="connsiteX0" fmla="*/ 0 w 8868109"/>
              <a:gd name="connsiteY0" fmla="*/ 0 h 2560255"/>
              <a:gd name="connsiteX1" fmla="*/ 4273215 w 8868109"/>
              <a:gd name="connsiteY1" fmla="*/ 2560255 h 2560255"/>
              <a:gd name="connsiteX2" fmla="*/ 8868109 w 8868109"/>
              <a:gd name="connsiteY2" fmla="*/ 414298 h 2560255"/>
              <a:gd name="connsiteX3" fmla="*/ 5290918 w 8868109"/>
              <a:gd name="connsiteY3" fmla="*/ 46108 h 2560255"/>
              <a:gd name="connsiteX4" fmla="*/ 0 w 8868109"/>
              <a:gd name="connsiteY4" fmla="*/ 0 h 2560255"/>
              <a:gd name="connsiteX0" fmla="*/ 0 w 9055152"/>
              <a:gd name="connsiteY0" fmla="*/ 0 h 2560255"/>
              <a:gd name="connsiteX1" fmla="*/ 4273215 w 9055152"/>
              <a:gd name="connsiteY1" fmla="*/ 2560255 h 2560255"/>
              <a:gd name="connsiteX2" fmla="*/ 9055152 w 9055152"/>
              <a:gd name="connsiteY2" fmla="*/ 530084 h 2560255"/>
              <a:gd name="connsiteX3" fmla="*/ 5290918 w 9055152"/>
              <a:gd name="connsiteY3" fmla="*/ 46108 h 2560255"/>
              <a:gd name="connsiteX4" fmla="*/ 0 w 9055152"/>
              <a:gd name="connsiteY4" fmla="*/ 0 h 2560255"/>
              <a:gd name="connsiteX0" fmla="*/ 0 w 8968825"/>
              <a:gd name="connsiteY0" fmla="*/ 0 h 2560255"/>
              <a:gd name="connsiteX1" fmla="*/ 4273215 w 8968825"/>
              <a:gd name="connsiteY1" fmla="*/ 2560255 h 2560255"/>
              <a:gd name="connsiteX2" fmla="*/ 8968825 w 8968825"/>
              <a:gd name="connsiteY2" fmla="*/ 424824 h 2560255"/>
              <a:gd name="connsiteX3" fmla="*/ 5290918 w 8968825"/>
              <a:gd name="connsiteY3" fmla="*/ 46108 h 2560255"/>
              <a:gd name="connsiteX4" fmla="*/ 0 w 8968825"/>
              <a:gd name="connsiteY4" fmla="*/ 0 h 2560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68825" h="2560255">
                <a:moveTo>
                  <a:pt x="0" y="0"/>
                </a:moveTo>
                <a:lnTo>
                  <a:pt x="4273215" y="2560255"/>
                </a:lnTo>
                <a:lnTo>
                  <a:pt x="8968825" y="424824"/>
                </a:lnTo>
                <a:lnTo>
                  <a:pt x="5290918" y="46108"/>
                </a:lnTo>
                <a:lnTo>
                  <a:pt x="0" y="0"/>
                </a:lnTo>
                <a:close/>
              </a:path>
            </a:pathLst>
          </a:custGeom>
          <a:gradFill flip="none" rotWithShape="1">
            <a:gsLst>
              <a:gs pos="100000">
                <a:schemeClr val="bg1"/>
              </a:gs>
              <a:gs pos="0">
                <a:srgbClr val="ABFFAB"/>
              </a:gs>
            </a:gsLst>
            <a:lin ang="54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8" name="Rounded Rectangle 27"/>
          <p:cNvSpPr/>
          <p:nvPr/>
        </p:nvSpPr>
        <p:spPr bwMode="auto">
          <a:xfrm>
            <a:off x="4494212" y="434622"/>
            <a:ext cx="4572000" cy="3124200"/>
          </a:xfrm>
          <a:prstGeom prst="roundRect">
            <a:avLst>
              <a:gd name="adj" fmla="val 9753"/>
            </a:avLst>
          </a:prstGeom>
          <a:gradFill flip="none" rotWithShape="1">
            <a:gsLst>
              <a:gs pos="0">
                <a:schemeClr val="bg2">
                  <a:lumMod val="90000"/>
                </a:schemeClr>
              </a:gs>
              <a:gs pos="50000">
                <a:schemeClr val="accent5">
                  <a:lumMod val="40000"/>
                  <a:lumOff val="60000"/>
                </a:schemeClr>
              </a:gs>
              <a:gs pos="100000">
                <a:schemeClr val="accent6">
                  <a:lumMod val="20000"/>
                  <a:lumOff val="80000"/>
                </a:schemeClr>
              </a:gs>
            </a:gsLst>
            <a:lin ang="5400000" scaled="1"/>
            <a:tileRect/>
          </a:gradFill>
          <a:ln w="38100" cap="flat" cmpd="sng" algn="ctr">
            <a:solidFill>
              <a:schemeClr val="bg1"/>
            </a:solidFill>
            <a:prstDash val="solid"/>
            <a:round/>
            <a:headEnd type="none" w="sm" len="sm"/>
            <a:tailEnd type="none" w="sm" len="sm"/>
          </a:ln>
          <a:effectLst>
            <a:outerShdw blurRad="63500" sx="102000" sy="102000" algn="ctr" rotWithShape="0">
              <a:srgbClr val="2FFF2F">
                <a:alpha val="40000"/>
              </a:srgbClr>
            </a:outerShdw>
          </a:effectLst>
        </p:spPr>
        <p:txBody>
          <a:bodyPr wrap="square">
            <a:noAutofit/>
          </a:bodyPr>
          <a:lstStyle/>
          <a:p>
            <a:pPr algn="ctr" defTabSz="228600">
              <a:spcBef>
                <a:spcPct val="20000"/>
              </a:spcBef>
              <a:buClr>
                <a:srgbClr val="FF0000"/>
              </a:buClr>
            </a:pPr>
            <a:endParaRPr lang="en-US"/>
          </a:p>
        </p:txBody>
      </p:sp>
      <p:sp>
        <p:nvSpPr>
          <p:cNvPr id="29" name="TextBox 28"/>
          <p:cNvSpPr txBox="1"/>
          <p:nvPr/>
        </p:nvSpPr>
        <p:spPr>
          <a:xfrm>
            <a:off x="4685714" y="478584"/>
            <a:ext cx="2409528" cy="338554"/>
          </a:xfrm>
          <a:prstGeom prst="rect">
            <a:avLst/>
          </a:prstGeom>
          <a:noFill/>
        </p:spPr>
        <p:txBody>
          <a:bodyPr wrap="square" rtlCol="0">
            <a:spAutoFit/>
          </a:bodyPr>
          <a:lstStyle/>
          <a:p>
            <a:r>
              <a:rPr lang="en-US" sz="1600" b="1" dirty="0" smtClean="0"/>
              <a:t>HR Application</a:t>
            </a:r>
            <a:endParaRPr lang="en-US" sz="1600" b="1" dirty="0"/>
          </a:p>
        </p:txBody>
      </p:sp>
      <p:sp>
        <p:nvSpPr>
          <p:cNvPr id="30" name="Rounded Rectangle 29"/>
          <p:cNvSpPr/>
          <p:nvPr/>
        </p:nvSpPr>
        <p:spPr bwMode="auto">
          <a:xfrm>
            <a:off x="4776434" y="1512712"/>
            <a:ext cx="3352800" cy="703785"/>
          </a:xfrm>
          <a:prstGeom prst="roundRect">
            <a:avLst>
              <a:gd name="adj" fmla="val 0"/>
            </a:avLst>
          </a:prstGeom>
          <a:solidFill>
            <a:schemeClr val="bg1"/>
          </a:solidFill>
          <a:ln w="28575" cap="flat" cmpd="sng" algn="ctr">
            <a:solidFill>
              <a:schemeClr val="bg2">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defTabSz="228600">
              <a:spcBef>
                <a:spcPct val="20000"/>
              </a:spcBef>
              <a:buClr>
                <a:srgbClr val="FF0000"/>
              </a:buClr>
            </a:pPr>
            <a:r>
              <a:rPr lang="en-US" sz="1200" dirty="0" err="1">
                <a:latin typeface="Arial" pitchFamily="34" charset="0"/>
              </a:rPr>
              <a:t>first_name</a:t>
            </a:r>
            <a:r>
              <a:rPr lang="en-US" sz="1200" dirty="0">
                <a:latin typeface="Arial" pitchFamily="34" charset="0"/>
              </a:rPr>
              <a:t>                                 </a:t>
            </a:r>
            <a:r>
              <a:rPr lang="en-US" sz="1200" b="1" dirty="0" err="1">
                <a:latin typeface="Arial" pitchFamily="34" charset="0"/>
              </a:rPr>
              <a:t>employee_id</a:t>
            </a:r>
            <a:endParaRPr lang="en-US" sz="1200" b="1" dirty="0">
              <a:latin typeface="Arial" pitchFamily="34" charset="0"/>
            </a:endParaRPr>
          </a:p>
          <a:p>
            <a:pPr defTabSz="228600">
              <a:spcBef>
                <a:spcPct val="20000"/>
              </a:spcBef>
              <a:buClr>
                <a:srgbClr val="FF0000"/>
              </a:buClr>
            </a:pPr>
            <a:r>
              <a:rPr lang="en-US" sz="1200" dirty="0" err="1">
                <a:latin typeface="Arial" pitchFamily="34" charset="0"/>
              </a:rPr>
              <a:t>last_name</a:t>
            </a:r>
            <a:r>
              <a:rPr lang="en-US" sz="1200" dirty="0">
                <a:latin typeface="Arial" pitchFamily="34" charset="0"/>
              </a:rPr>
              <a:t>                                 </a:t>
            </a:r>
            <a:r>
              <a:rPr lang="en-US" sz="1200" dirty="0" smtClean="0">
                <a:latin typeface="Arial" pitchFamily="34" charset="0"/>
              </a:rPr>
              <a:t> </a:t>
            </a:r>
            <a:r>
              <a:rPr lang="en-US" sz="1200" b="1" dirty="0" err="1" smtClean="0">
                <a:latin typeface="Arial" pitchFamily="34" charset="0"/>
              </a:rPr>
              <a:t>job_id</a:t>
            </a:r>
            <a:endParaRPr lang="en-US" sz="1200" b="1" dirty="0">
              <a:latin typeface="Arial" pitchFamily="34" charset="0"/>
            </a:endParaRPr>
          </a:p>
          <a:p>
            <a:pPr defTabSz="228600">
              <a:spcBef>
                <a:spcPct val="20000"/>
              </a:spcBef>
              <a:buClr>
                <a:srgbClr val="FF0000"/>
              </a:buClr>
            </a:pPr>
            <a:r>
              <a:rPr lang="en-US" sz="1200" dirty="0">
                <a:latin typeface="Arial" pitchFamily="34" charset="0"/>
              </a:rPr>
              <a:t>…</a:t>
            </a:r>
          </a:p>
        </p:txBody>
      </p:sp>
      <p:sp>
        <p:nvSpPr>
          <p:cNvPr id="31" name="Rounded Rectangle 30"/>
          <p:cNvSpPr/>
          <p:nvPr/>
        </p:nvSpPr>
        <p:spPr bwMode="auto">
          <a:xfrm>
            <a:off x="8293145" y="2988810"/>
            <a:ext cx="609156" cy="344233"/>
          </a:xfrm>
          <a:prstGeom prst="roundRect">
            <a:avLst/>
          </a:prstGeom>
          <a:solidFill>
            <a:srgbClr val="56C84C"/>
          </a:solidFill>
          <a:ln w="28575" cap="flat" cmpd="sng" algn="ctr">
            <a:noFill/>
            <a:prstDash val="solid"/>
            <a:round/>
            <a:headEnd type="none" w="sm" len="sm"/>
            <a:tailEnd type="none" w="sm" len="sm"/>
          </a:ln>
          <a:effectLst/>
          <a:scene3d>
            <a:camera prst="orthographicFront"/>
            <a:lightRig rig="threePt" dir="t"/>
          </a:scene3d>
          <a:sp3d>
            <a:bevelT w="57150"/>
          </a:sp3d>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buFont typeface="Arial" pitchFamily="34" charset="0"/>
              <a:buNone/>
            </a:pPr>
            <a:r>
              <a:rPr lang="en-US" sz="1400" b="1" dirty="0">
                <a:solidFill>
                  <a:schemeClr val="bg1"/>
                </a:solidFill>
                <a:latin typeface="Arial" pitchFamily="34" charset="0"/>
              </a:rPr>
              <a:t>GO</a:t>
            </a:r>
            <a:endParaRPr lang="en-US" sz="1500" b="1" dirty="0">
              <a:solidFill>
                <a:schemeClr val="bg1"/>
              </a:solidFill>
              <a:latin typeface="Arial" pitchFamily="34" charset="0"/>
            </a:endParaRPr>
          </a:p>
        </p:txBody>
      </p:sp>
      <p:sp>
        <p:nvSpPr>
          <p:cNvPr id="32" name="TextBox 31"/>
          <p:cNvSpPr txBox="1"/>
          <p:nvPr/>
        </p:nvSpPr>
        <p:spPr>
          <a:xfrm>
            <a:off x="4685714" y="891822"/>
            <a:ext cx="2409528" cy="307777"/>
          </a:xfrm>
          <a:prstGeom prst="rect">
            <a:avLst/>
          </a:prstGeom>
          <a:noFill/>
        </p:spPr>
        <p:txBody>
          <a:bodyPr wrap="square" rtlCol="0">
            <a:spAutoFit/>
          </a:bodyPr>
          <a:lstStyle/>
          <a:p>
            <a:r>
              <a:rPr lang="en-US" sz="1400" dirty="0" smtClean="0"/>
              <a:t>Select the desired columns:</a:t>
            </a:r>
            <a:endParaRPr lang="en-US" sz="1200" dirty="0"/>
          </a:p>
        </p:txBody>
      </p:sp>
      <p:sp>
        <p:nvSpPr>
          <p:cNvPr id="33" name="TextBox 32"/>
          <p:cNvSpPr txBox="1"/>
          <p:nvPr/>
        </p:nvSpPr>
        <p:spPr>
          <a:xfrm>
            <a:off x="4685714" y="1230489"/>
            <a:ext cx="1040670" cy="276999"/>
          </a:xfrm>
          <a:prstGeom prst="rect">
            <a:avLst/>
          </a:prstGeom>
          <a:noFill/>
        </p:spPr>
        <p:txBody>
          <a:bodyPr wrap="none" rtlCol="0">
            <a:spAutoFit/>
          </a:bodyPr>
          <a:lstStyle/>
          <a:p>
            <a:r>
              <a:rPr lang="en-US" sz="1200" b="1" dirty="0" smtClean="0"/>
              <a:t>EMPLOYEE</a:t>
            </a:r>
            <a:endParaRPr lang="en-US" sz="1200" b="1" dirty="0"/>
          </a:p>
        </p:txBody>
      </p:sp>
      <p:sp>
        <p:nvSpPr>
          <p:cNvPr id="34" name="Rectangle 33"/>
          <p:cNvSpPr/>
          <p:nvPr/>
        </p:nvSpPr>
        <p:spPr bwMode="auto">
          <a:xfrm>
            <a:off x="6352388" y="1512711"/>
            <a:ext cx="405246" cy="703785"/>
          </a:xfrm>
          <a:prstGeom prst="rect">
            <a:avLst/>
          </a:prstGeom>
          <a:noFill/>
          <a:ln w="28575" cap="flat" cmpd="sng" algn="ctr">
            <a:solidFill>
              <a:schemeClr val="bg2">
                <a:lumMod val="7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US" sz="1400" b="0" i="0" u="none" strike="noStrike" cap="none" normalizeH="0" baseline="0" dirty="0" smtClean="0">
                <a:ln>
                  <a:noFill/>
                </a:ln>
                <a:solidFill>
                  <a:schemeClr val="tx1"/>
                </a:solidFill>
                <a:effectLst/>
                <a:latin typeface="Arial" pitchFamily="34" charset="0"/>
              </a:rPr>
              <a:t>&gt;</a:t>
            </a:r>
          </a:p>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US" sz="1400" dirty="0" smtClean="0">
                <a:latin typeface="Arial" pitchFamily="34" charset="0"/>
              </a:rPr>
              <a:t>&gt;&gt;</a:t>
            </a:r>
            <a:endParaRPr kumimoji="0" lang="en-US" sz="1400" b="0" i="0" u="none" strike="noStrike" cap="none" normalizeH="0" baseline="0" dirty="0" smtClean="0">
              <a:ln>
                <a:noFill/>
              </a:ln>
              <a:solidFill>
                <a:schemeClr val="tx1"/>
              </a:solidFill>
              <a:effectLst/>
              <a:latin typeface="Arial" pitchFamily="34" charset="0"/>
            </a:endParaRPr>
          </a:p>
        </p:txBody>
      </p:sp>
      <p:sp>
        <p:nvSpPr>
          <p:cNvPr id="35" name="Rounded Rectangle 34"/>
          <p:cNvSpPr/>
          <p:nvPr/>
        </p:nvSpPr>
        <p:spPr bwMode="auto">
          <a:xfrm>
            <a:off x="4776434" y="2598215"/>
            <a:ext cx="3352800" cy="703785"/>
          </a:xfrm>
          <a:prstGeom prst="roundRect">
            <a:avLst>
              <a:gd name="adj" fmla="val 0"/>
            </a:avLst>
          </a:prstGeom>
          <a:solidFill>
            <a:schemeClr val="bg1"/>
          </a:solidFill>
          <a:ln w="28575" cap="flat" cmpd="sng" algn="ctr">
            <a:solidFill>
              <a:schemeClr val="bg2">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defTabSz="228600">
              <a:spcBef>
                <a:spcPct val="20000"/>
              </a:spcBef>
              <a:buClr>
                <a:srgbClr val="FF0000"/>
              </a:buClr>
            </a:pPr>
            <a:r>
              <a:rPr lang="en-US" sz="1200" dirty="0" err="1">
                <a:latin typeface="Arial" pitchFamily="34" charset="0"/>
              </a:rPr>
              <a:t>min_salary</a:t>
            </a:r>
            <a:r>
              <a:rPr lang="en-US" sz="1200" dirty="0" smtClean="0">
                <a:latin typeface="Arial" pitchFamily="34" charset="0"/>
              </a:rPr>
              <a:t>                                </a:t>
            </a:r>
            <a:r>
              <a:rPr lang="en-US" sz="1200" b="1" dirty="0" err="1">
                <a:latin typeface="Arial" pitchFamily="34" charset="0"/>
              </a:rPr>
              <a:t>job_id</a:t>
            </a:r>
            <a:endParaRPr lang="en-US" sz="1200" b="1" dirty="0">
              <a:latin typeface="Arial" pitchFamily="34" charset="0"/>
            </a:endParaRPr>
          </a:p>
          <a:p>
            <a:pPr defTabSz="228600" eaLnBrk="1" hangingPunct="1">
              <a:spcBef>
                <a:spcPct val="20000"/>
              </a:spcBef>
              <a:buClr>
                <a:srgbClr val="FF0000"/>
              </a:buClr>
            </a:pPr>
            <a:r>
              <a:rPr lang="en-US" sz="1200" dirty="0" err="1" smtClean="0">
                <a:latin typeface="Arial" pitchFamily="34" charset="0"/>
              </a:rPr>
              <a:t>max_salary</a:t>
            </a:r>
            <a:r>
              <a:rPr lang="en-US" sz="1200" dirty="0" smtClean="0">
                <a:latin typeface="Arial" pitchFamily="34" charset="0"/>
              </a:rPr>
              <a:t>                               </a:t>
            </a:r>
            <a:r>
              <a:rPr lang="en-US" sz="1200" b="1" dirty="0" err="1" smtClean="0">
                <a:latin typeface="Arial" pitchFamily="34" charset="0"/>
              </a:rPr>
              <a:t>job_title</a:t>
            </a:r>
            <a:endParaRPr lang="en-US" sz="1200" b="1" dirty="0">
              <a:latin typeface="Arial" pitchFamily="34" charset="0"/>
            </a:endParaRPr>
          </a:p>
          <a:p>
            <a:pPr defTabSz="228600">
              <a:spcBef>
                <a:spcPct val="20000"/>
              </a:spcBef>
              <a:buClr>
                <a:srgbClr val="FF0000"/>
              </a:buClr>
            </a:pPr>
            <a:r>
              <a:rPr lang="en-US" sz="1200" dirty="0" smtClean="0">
                <a:latin typeface="Arial" pitchFamily="34" charset="0"/>
              </a:rPr>
              <a:t>…</a:t>
            </a:r>
            <a:endParaRPr lang="en-US" sz="1200" dirty="0">
              <a:latin typeface="Arial" pitchFamily="34" charset="0"/>
            </a:endParaRPr>
          </a:p>
        </p:txBody>
      </p:sp>
      <p:sp>
        <p:nvSpPr>
          <p:cNvPr id="36" name="TextBox 35"/>
          <p:cNvSpPr txBox="1"/>
          <p:nvPr/>
        </p:nvSpPr>
        <p:spPr>
          <a:xfrm>
            <a:off x="4685714" y="2315992"/>
            <a:ext cx="603050" cy="276999"/>
          </a:xfrm>
          <a:prstGeom prst="rect">
            <a:avLst/>
          </a:prstGeom>
          <a:noFill/>
        </p:spPr>
        <p:txBody>
          <a:bodyPr wrap="none" rtlCol="0">
            <a:spAutoFit/>
          </a:bodyPr>
          <a:lstStyle/>
          <a:p>
            <a:r>
              <a:rPr lang="en-US" sz="1200" b="1" dirty="0" smtClean="0"/>
              <a:t>JOBS</a:t>
            </a:r>
            <a:endParaRPr lang="en-US" sz="1200" b="1" dirty="0"/>
          </a:p>
        </p:txBody>
      </p:sp>
      <p:sp>
        <p:nvSpPr>
          <p:cNvPr id="37" name="Rectangle 36"/>
          <p:cNvSpPr/>
          <p:nvPr/>
        </p:nvSpPr>
        <p:spPr bwMode="auto">
          <a:xfrm>
            <a:off x="6352388" y="2598214"/>
            <a:ext cx="405246" cy="703785"/>
          </a:xfrm>
          <a:prstGeom prst="rect">
            <a:avLst/>
          </a:prstGeom>
          <a:noFill/>
          <a:ln w="28575" cap="flat" cmpd="sng" algn="ctr">
            <a:solidFill>
              <a:schemeClr val="bg2">
                <a:lumMod val="7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US" sz="1400" b="0" i="0" u="none" strike="noStrike" cap="none" normalizeH="0" baseline="0" dirty="0" smtClean="0">
                <a:ln>
                  <a:noFill/>
                </a:ln>
                <a:solidFill>
                  <a:schemeClr val="tx1"/>
                </a:solidFill>
                <a:effectLst/>
                <a:latin typeface="Arial" pitchFamily="34" charset="0"/>
              </a:rPr>
              <a:t>&gt;</a:t>
            </a:r>
          </a:p>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US" sz="1400" dirty="0" smtClean="0">
                <a:latin typeface="Arial" pitchFamily="34" charset="0"/>
              </a:rPr>
              <a:t>&gt;&gt;</a:t>
            </a:r>
            <a:endParaRPr kumimoji="0" lang="en-US" sz="1400" b="0" i="0" u="none" strike="noStrike" cap="none" normalizeH="0" baseline="0" dirty="0" smtClean="0">
              <a:ln>
                <a:noFill/>
              </a:ln>
              <a:solidFill>
                <a:schemeClr val="tx1"/>
              </a:solidFill>
              <a:effectLst/>
              <a:latin typeface="Arial" pitchFamily="34" charset="0"/>
            </a:endParaRPr>
          </a:p>
        </p:txBody>
      </p:sp>
      <p:sp>
        <p:nvSpPr>
          <p:cNvPr id="38" name="Rounded Rectangle 37"/>
          <p:cNvSpPr/>
          <p:nvPr/>
        </p:nvSpPr>
        <p:spPr bwMode="auto">
          <a:xfrm>
            <a:off x="7313631" y="3833790"/>
            <a:ext cx="4495800" cy="2438400"/>
          </a:xfrm>
          <a:prstGeom prst="roundRect">
            <a:avLst>
              <a:gd name="adj" fmla="val 9753"/>
            </a:avLst>
          </a:prstGeom>
          <a:gradFill flip="none" rotWithShape="1">
            <a:gsLst>
              <a:gs pos="0">
                <a:schemeClr val="bg2">
                  <a:lumMod val="90000"/>
                </a:schemeClr>
              </a:gs>
              <a:gs pos="50000">
                <a:schemeClr val="accent5">
                  <a:lumMod val="40000"/>
                  <a:lumOff val="60000"/>
                </a:schemeClr>
              </a:gs>
              <a:gs pos="100000">
                <a:schemeClr val="accent6">
                  <a:lumMod val="20000"/>
                  <a:lumOff val="80000"/>
                </a:schemeClr>
              </a:gs>
            </a:gsLst>
            <a:lin ang="5400000" scaled="1"/>
            <a:tileRect/>
          </a:gradFill>
          <a:ln w="38100" cap="flat" cmpd="sng" algn="ctr">
            <a:solidFill>
              <a:schemeClr val="bg2">
                <a:lumMod val="75000"/>
              </a:schemeClr>
            </a:solidFill>
            <a:prstDash val="solid"/>
            <a:round/>
            <a:headEnd type="none" w="sm" len="sm"/>
            <a:tailEnd type="none" w="sm" len="sm"/>
          </a:ln>
          <a:effectLst/>
        </p:spPr>
        <p:txBody>
          <a:bodyPr wrap="square">
            <a:noAutofit/>
          </a:bodyPr>
          <a:lstStyle/>
          <a:p>
            <a:pPr algn="ctr" defTabSz="228600">
              <a:spcBef>
                <a:spcPct val="20000"/>
              </a:spcBef>
              <a:buClr>
                <a:srgbClr val="FF0000"/>
              </a:buClr>
            </a:pPr>
            <a:endParaRPr lang="en-US"/>
          </a:p>
        </p:txBody>
      </p:sp>
      <p:sp>
        <p:nvSpPr>
          <p:cNvPr id="39" name="Rounded Rectangle 38"/>
          <p:cNvSpPr/>
          <p:nvPr/>
        </p:nvSpPr>
        <p:spPr bwMode="auto">
          <a:xfrm>
            <a:off x="7536896" y="4269726"/>
            <a:ext cx="4049270" cy="1800494"/>
          </a:xfrm>
          <a:prstGeom prst="roundRect">
            <a:avLst>
              <a:gd name="adj" fmla="val 0"/>
            </a:avLst>
          </a:prstGeom>
          <a:solidFill>
            <a:schemeClr val="bg1"/>
          </a:solidFill>
          <a:ln w="38100" cap="flat" cmpd="sng" algn="ctr">
            <a:solidFill>
              <a:srgbClr val="5FD453"/>
            </a:solidFill>
            <a:prstDash val="solid"/>
            <a:round/>
            <a:headEnd type="none" w="sm" len="sm"/>
            <a:tailEnd type="none" w="sm" len="sm"/>
          </a:ln>
          <a:effectLst>
            <a:innerShdw blurRad="114300">
              <a:srgbClr val="5FD453"/>
            </a:inn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0" name="TextBox 39"/>
          <p:cNvSpPr txBox="1"/>
          <p:nvPr/>
        </p:nvSpPr>
        <p:spPr>
          <a:xfrm>
            <a:off x="7519653" y="3877752"/>
            <a:ext cx="2409528" cy="338554"/>
          </a:xfrm>
          <a:prstGeom prst="rect">
            <a:avLst/>
          </a:prstGeom>
          <a:noFill/>
        </p:spPr>
        <p:txBody>
          <a:bodyPr wrap="square" rtlCol="0">
            <a:spAutoFit/>
          </a:bodyPr>
          <a:lstStyle/>
          <a:p>
            <a:r>
              <a:rPr lang="en-US" sz="1600" b="1" dirty="0" smtClean="0"/>
              <a:t>HR Application</a:t>
            </a:r>
            <a:endParaRPr lang="en-US" sz="1600" b="1" dirty="0"/>
          </a:p>
        </p:txBody>
      </p:sp>
      <p:graphicFrame>
        <p:nvGraphicFramePr>
          <p:cNvPr id="41" name="Table 40"/>
          <p:cNvGraphicFramePr>
            <a:graphicFrameLocks noGrp="1"/>
          </p:cNvGraphicFramePr>
          <p:nvPr>
            <p:extLst>
              <p:ext uri="{D42A27DB-BD31-4B8C-83A1-F6EECF244321}">
                <p14:modId xmlns:p14="http://schemas.microsoft.com/office/powerpoint/2010/main" xmlns="" val="4149425465"/>
              </p:ext>
            </p:extLst>
          </p:nvPr>
        </p:nvGraphicFramePr>
        <p:xfrm>
          <a:off x="7659453" y="4406633"/>
          <a:ext cx="3804156" cy="1526680"/>
        </p:xfrm>
        <a:graphic>
          <a:graphicData uri="http://schemas.openxmlformats.org/drawingml/2006/table">
            <a:tbl>
              <a:tblPr firstRow="1" lastRow="1" bandCol="1">
                <a:tableStyleId>{5FD0F851-EC5A-4D38-B0AD-8093EC10F338}</a:tableStyleId>
              </a:tblPr>
              <a:tblGrid>
                <a:gridCol w="803540"/>
                <a:gridCol w="1588901"/>
                <a:gridCol w="1411715"/>
              </a:tblGrid>
              <a:tr h="345580">
                <a:tc>
                  <a:txBody>
                    <a:bodyPr/>
                    <a:lstStyle/>
                    <a:p>
                      <a:r>
                        <a:rPr lang="en-US" sz="1200" dirty="0" err="1" smtClean="0">
                          <a:solidFill>
                            <a:schemeClr val="bg1"/>
                          </a:solidFill>
                        </a:rPr>
                        <a:t>Emp_ID</a:t>
                      </a:r>
                      <a:endParaRPr lang="en-US" sz="1050" dirty="0">
                        <a:solidFill>
                          <a:schemeClr val="bg1"/>
                        </a:solidFill>
                      </a:endParaRPr>
                    </a:p>
                  </a:txBody>
                  <a:tcPr>
                    <a:solidFill>
                      <a:srgbClr val="8DA6B1"/>
                    </a:solidFill>
                  </a:tcPr>
                </a:tc>
                <a:tc>
                  <a:txBody>
                    <a:bodyPr/>
                    <a:lstStyle/>
                    <a:p>
                      <a:r>
                        <a:rPr lang="en-US" sz="1200" dirty="0" err="1" smtClean="0">
                          <a:solidFill>
                            <a:schemeClr val="bg1"/>
                          </a:solidFill>
                        </a:rPr>
                        <a:t>Job_id</a:t>
                      </a:r>
                      <a:endParaRPr lang="en-US" sz="1100" dirty="0">
                        <a:solidFill>
                          <a:schemeClr val="bg1"/>
                        </a:solidFill>
                      </a:endParaRPr>
                    </a:p>
                  </a:txBody>
                  <a:tcPr>
                    <a:solidFill>
                      <a:srgbClr val="8DA6B1"/>
                    </a:solidFill>
                  </a:tcPr>
                </a:tc>
                <a:tc>
                  <a:txBody>
                    <a:bodyPr/>
                    <a:lstStyle/>
                    <a:p>
                      <a:r>
                        <a:rPr lang="en-US" sz="1200" dirty="0" err="1" smtClean="0">
                          <a:solidFill>
                            <a:schemeClr val="bg1"/>
                          </a:solidFill>
                        </a:rPr>
                        <a:t>Job_title</a:t>
                      </a:r>
                      <a:endParaRPr lang="en-US" sz="1200" dirty="0">
                        <a:solidFill>
                          <a:schemeClr val="bg1"/>
                        </a:solidFill>
                      </a:endParaRPr>
                    </a:p>
                  </a:txBody>
                  <a:tcPr>
                    <a:solidFill>
                      <a:srgbClr val="8DA6B1"/>
                    </a:solidFill>
                  </a:tcPr>
                </a:tc>
              </a:tr>
              <a:tr h="378320">
                <a:tc>
                  <a:txBody>
                    <a:bodyPr/>
                    <a:lstStyle/>
                    <a:p>
                      <a:r>
                        <a:rPr lang="en-US" sz="1200" dirty="0" smtClean="0"/>
                        <a:t>206</a:t>
                      </a:r>
                      <a:endParaRPr lang="en-US" sz="1200" dirty="0"/>
                    </a:p>
                  </a:txBody>
                  <a:tcPr>
                    <a:solidFill>
                      <a:srgbClr val="EFF3F4"/>
                    </a:solidFill>
                  </a:tcPr>
                </a:tc>
                <a:tc>
                  <a:txBody>
                    <a:bodyPr/>
                    <a:lstStyle/>
                    <a:p>
                      <a:r>
                        <a:rPr lang="en-US" sz="1200" dirty="0" smtClean="0"/>
                        <a:t>AC_ACCOUNTANT</a:t>
                      </a:r>
                      <a:endParaRPr lang="en-US" sz="1200" dirty="0"/>
                    </a:p>
                  </a:txBody>
                  <a:tcPr/>
                </a:tc>
                <a:tc>
                  <a:txBody>
                    <a:bodyPr/>
                    <a:lstStyle/>
                    <a:p>
                      <a:r>
                        <a:rPr lang="en-US" sz="1200" dirty="0" smtClean="0"/>
                        <a:t>Public Accountant</a:t>
                      </a:r>
                      <a:endParaRPr lang="en-US" sz="1200" dirty="0"/>
                    </a:p>
                  </a:txBody>
                  <a:tcPr>
                    <a:solidFill>
                      <a:srgbClr val="EFF3F4"/>
                    </a:solidFill>
                  </a:tcPr>
                </a:tc>
              </a:tr>
              <a:tr h="378320">
                <a:tc>
                  <a:txBody>
                    <a:bodyPr/>
                    <a:lstStyle/>
                    <a:p>
                      <a:r>
                        <a:rPr lang="en-US" sz="1200" dirty="0" smtClean="0"/>
                        <a:t>103</a:t>
                      </a:r>
                      <a:endParaRPr lang="en-US" sz="1200" dirty="0"/>
                    </a:p>
                  </a:txBody>
                  <a:tcPr>
                    <a:lnB w="12700" cap="flat" cmpd="sng" algn="ctr">
                      <a:solidFill>
                        <a:srgbClr val="EFF3F4"/>
                      </a:solidFill>
                      <a:prstDash val="solid"/>
                      <a:round/>
                      <a:headEnd type="none" w="med" len="med"/>
                      <a:tailEnd type="none" w="med" len="med"/>
                    </a:lnB>
                    <a:solidFill>
                      <a:srgbClr val="EFF3F4"/>
                    </a:solidFill>
                  </a:tcPr>
                </a:tc>
                <a:tc>
                  <a:txBody>
                    <a:bodyPr/>
                    <a:lstStyle/>
                    <a:p>
                      <a:r>
                        <a:rPr lang="en-US" sz="1200" dirty="0" smtClean="0"/>
                        <a:t>AC_MGR</a:t>
                      </a:r>
                      <a:endParaRPr lang="en-US" sz="1200" dirty="0"/>
                    </a:p>
                  </a:txBody>
                  <a:tcPr>
                    <a:lnB w="12700" cap="flat" cmpd="sng" algn="ctr">
                      <a:solidFill>
                        <a:schemeClr val="bg1"/>
                      </a:solidFill>
                      <a:prstDash val="solid"/>
                      <a:round/>
                      <a:headEnd type="none" w="med" len="med"/>
                      <a:tailEnd type="none" w="med" len="med"/>
                    </a:lnB>
                  </a:tcPr>
                </a:tc>
                <a:tc>
                  <a:txBody>
                    <a:bodyPr/>
                    <a:lstStyle/>
                    <a:p>
                      <a:r>
                        <a:rPr lang="en-US" sz="1200" dirty="0" smtClean="0"/>
                        <a:t>Accounting</a:t>
                      </a:r>
                      <a:r>
                        <a:rPr lang="en-US" sz="1200" baseline="0" dirty="0" smtClean="0"/>
                        <a:t> Manager</a:t>
                      </a:r>
                      <a:endParaRPr lang="en-US" sz="1200" dirty="0"/>
                    </a:p>
                  </a:txBody>
                  <a:tcPr>
                    <a:lnB w="12700" cap="flat" cmpd="sng" algn="ctr">
                      <a:solidFill>
                        <a:srgbClr val="EFF3F4"/>
                      </a:solidFill>
                      <a:prstDash val="solid"/>
                      <a:round/>
                      <a:headEnd type="none" w="med" len="med"/>
                      <a:tailEnd type="none" w="med" len="med"/>
                    </a:lnB>
                    <a:solidFill>
                      <a:srgbClr val="EFF3F4"/>
                    </a:solidFill>
                  </a:tcPr>
                </a:tc>
              </a:tr>
              <a:tr h="345580">
                <a:tc>
                  <a:txBody>
                    <a:bodyPr/>
                    <a:lstStyle/>
                    <a:p>
                      <a:r>
                        <a:rPr lang="en-US" sz="1200" b="0" dirty="0" smtClean="0"/>
                        <a:t>100</a:t>
                      </a:r>
                      <a:endParaRPr lang="en-US" sz="1200" b="0" dirty="0"/>
                    </a:p>
                  </a:txBody>
                  <a:tcPr>
                    <a:lnT w="12700" cap="flat" cmpd="sng" algn="ctr">
                      <a:solidFill>
                        <a:srgbClr val="EFF3F4"/>
                      </a:solidFill>
                      <a:prstDash val="solid"/>
                      <a:round/>
                      <a:headEnd type="none" w="med" len="med"/>
                      <a:tailEnd type="none" w="med" len="med"/>
                    </a:lnT>
                    <a:solidFill>
                      <a:srgbClr val="EFF3F4"/>
                    </a:solidFill>
                  </a:tcPr>
                </a:tc>
                <a:tc>
                  <a:txBody>
                    <a:bodyPr/>
                    <a:lstStyle/>
                    <a:p>
                      <a:r>
                        <a:rPr lang="en-US" sz="1200" b="0" dirty="0" smtClean="0"/>
                        <a:t>AD_PRES</a:t>
                      </a:r>
                      <a:endParaRPr lang="en-US" sz="1200" b="0" dirty="0"/>
                    </a:p>
                  </a:txBody>
                  <a:tcPr>
                    <a:lnT w="12700" cap="flat" cmpd="sng" algn="ctr">
                      <a:solidFill>
                        <a:schemeClr val="bg1"/>
                      </a:solidFill>
                      <a:prstDash val="solid"/>
                      <a:round/>
                      <a:headEnd type="none" w="med" len="med"/>
                      <a:tailEnd type="none" w="med" len="med"/>
                    </a:lnT>
                  </a:tcPr>
                </a:tc>
                <a:tc>
                  <a:txBody>
                    <a:bodyPr/>
                    <a:lstStyle/>
                    <a:p>
                      <a:r>
                        <a:rPr lang="en-US" sz="1200" b="0" dirty="0" smtClean="0"/>
                        <a:t>President</a:t>
                      </a:r>
                      <a:endParaRPr lang="en-US" sz="1200" b="0" dirty="0"/>
                    </a:p>
                  </a:txBody>
                  <a:tcPr>
                    <a:lnT w="12700" cap="flat" cmpd="sng" algn="ctr">
                      <a:solidFill>
                        <a:srgbClr val="EFF3F4"/>
                      </a:solidFill>
                      <a:prstDash val="solid"/>
                      <a:round/>
                      <a:headEnd type="none" w="med" len="med"/>
                      <a:tailEnd type="none" w="med" len="med"/>
                    </a:lnT>
                    <a:solidFill>
                      <a:srgbClr val="EFF3F4"/>
                    </a:solidFill>
                  </a:tcPr>
                </a:tc>
              </a:tr>
            </a:tbl>
          </a:graphicData>
        </a:graphic>
      </p:graphicFrame>
      <p:sp>
        <p:nvSpPr>
          <p:cNvPr id="42" name="TextBox 41"/>
          <p:cNvSpPr txBox="1"/>
          <p:nvPr/>
        </p:nvSpPr>
        <p:spPr>
          <a:xfrm>
            <a:off x="7499018" y="5924490"/>
            <a:ext cx="441146" cy="400110"/>
          </a:xfrm>
          <a:prstGeom prst="rect">
            <a:avLst/>
          </a:prstGeom>
          <a:noFill/>
        </p:spPr>
        <p:txBody>
          <a:bodyPr wrap="none" rtlCol="0">
            <a:spAutoFit/>
          </a:bodyPr>
          <a:lstStyle/>
          <a:p>
            <a:r>
              <a:rPr lang="en-US" sz="2000" dirty="0" smtClean="0"/>
              <a:t>…</a:t>
            </a:r>
            <a:endParaRPr lang="en-US" dirty="0"/>
          </a:p>
        </p:txBody>
      </p:sp>
      <p:pic>
        <p:nvPicPr>
          <p:cNvPr id="43" name="Picture 4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rot="15837493" flipH="1" flipV="1">
            <a:off x="6607193" y="3590108"/>
            <a:ext cx="976312" cy="622764"/>
          </a:xfrm>
          <a:prstGeom prst="rect">
            <a:avLst/>
          </a:prstGeom>
        </p:spPr>
      </p:pic>
      <p:pic>
        <p:nvPicPr>
          <p:cNvPr id="44" name="Picture 43"/>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flipH="1">
            <a:off x="1643275" y="3921758"/>
            <a:ext cx="2295721" cy="1532101"/>
          </a:xfrm>
          <a:prstGeom prst="round2DiagRect">
            <a:avLst>
              <a:gd name="adj1" fmla="val 17408"/>
              <a:gd name="adj2" fmla="val 0"/>
            </a:avLst>
          </a:prstGeom>
          <a:ln w="76200" cap="sq">
            <a:solidFill>
              <a:schemeClr val="bg1"/>
            </a:solidFill>
            <a:miter lim="800000"/>
          </a:ln>
          <a:effectLst/>
        </p:spPr>
      </p:pic>
      <p:sp>
        <p:nvSpPr>
          <p:cNvPr id="45" name="Rounded Rectangle 44"/>
          <p:cNvSpPr/>
          <p:nvPr/>
        </p:nvSpPr>
        <p:spPr bwMode="auto">
          <a:xfrm>
            <a:off x="3522888" y="4908509"/>
            <a:ext cx="772729" cy="388073"/>
          </a:xfrm>
          <a:prstGeom prst="roundRect">
            <a:avLst/>
          </a:prstGeom>
          <a:solidFill>
            <a:srgbClr val="C9DAEE"/>
          </a:solidFill>
          <a:ln w="38100" cap="flat" cmpd="sng" algn="ctr">
            <a:solidFill>
              <a:schemeClr val="bg1"/>
            </a:solidFill>
            <a:prstDash val="solid"/>
            <a:round/>
            <a:headEnd type="none" w="sm" len="sm"/>
            <a:tailEnd type="none" w="sm" len="sm"/>
          </a:ln>
          <a:effectLst/>
        </p:spPr>
        <p:txBody>
          <a:bodyPr anchor="ctr"/>
          <a:lstStyle/>
          <a:p>
            <a:pPr algn="ctr" defTabSz="228600">
              <a:spcBef>
                <a:spcPct val="20000"/>
              </a:spcBef>
              <a:buClr>
                <a:srgbClr val="FF0000"/>
              </a:buClr>
            </a:pPr>
            <a:r>
              <a:rPr lang="en-US" sz="1600" b="1" dirty="0" smtClean="0">
                <a:latin typeface="Arial" pitchFamily="34" charset="0"/>
              </a:rPr>
              <a:t>Jody</a:t>
            </a:r>
            <a:endParaRPr lang="en-US" sz="1600" b="1" dirty="0">
              <a:latin typeface="Arial" pitchFamily="34" charset="0"/>
            </a:endParaRPr>
          </a:p>
        </p:txBody>
      </p:sp>
      <p:sp>
        <p:nvSpPr>
          <p:cNvPr id="46" name="Rounded Rectangle 45"/>
          <p:cNvSpPr/>
          <p:nvPr/>
        </p:nvSpPr>
        <p:spPr bwMode="auto">
          <a:xfrm>
            <a:off x="726620" y="1752600"/>
            <a:ext cx="2647170" cy="1272548"/>
          </a:xfrm>
          <a:prstGeom prst="roundRect">
            <a:avLst>
              <a:gd name="adj" fmla="val 19328"/>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7" name="Oval 46"/>
          <p:cNvSpPr/>
          <p:nvPr/>
        </p:nvSpPr>
        <p:spPr bwMode="auto">
          <a:xfrm>
            <a:off x="2773853" y="2882022"/>
            <a:ext cx="345052" cy="345052"/>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8" name="Oval 47"/>
          <p:cNvSpPr/>
          <p:nvPr/>
        </p:nvSpPr>
        <p:spPr bwMode="auto">
          <a:xfrm>
            <a:off x="2864116" y="3312951"/>
            <a:ext cx="254789" cy="254789"/>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9" name="Oval 48"/>
          <p:cNvSpPr/>
          <p:nvPr/>
        </p:nvSpPr>
        <p:spPr bwMode="auto">
          <a:xfrm>
            <a:off x="2843498" y="3665665"/>
            <a:ext cx="205762" cy="205762"/>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50" name="Oval 49"/>
          <p:cNvSpPr/>
          <p:nvPr/>
        </p:nvSpPr>
        <p:spPr bwMode="auto">
          <a:xfrm>
            <a:off x="2710161" y="3954776"/>
            <a:ext cx="153955" cy="153955"/>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51" name="TextBox 50"/>
          <p:cNvSpPr txBox="1"/>
          <p:nvPr/>
        </p:nvSpPr>
        <p:spPr>
          <a:xfrm>
            <a:off x="692474" y="1810441"/>
            <a:ext cx="2743200" cy="1169551"/>
          </a:xfrm>
          <a:prstGeom prst="rect">
            <a:avLst/>
          </a:prstGeom>
          <a:noFill/>
        </p:spPr>
        <p:txBody>
          <a:bodyPr wrap="square" rtlCol="0">
            <a:spAutoFit/>
          </a:bodyPr>
          <a:lstStyle/>
          <a:p>
            <a:pPr algn="ctr" defTabSz="228600">
              <a:spcBef>
                <a:spcPct val="20000"/>
              </a:spcBef>
              <a:buClr>
                <a:srgbClr val="FF0000"/>
              </a:buClr>
            </a:pPr>
            <a:r>
              <a:rPr lang="en-US" sz="1400" dirty="0">
                <a:latin typeface="Arial" pitchFamily="34" charset="0"/>
              </a:rPr>
              <a:t>I want the information of all employees and their jobs. But they are stored in different tables. How to I combine them into a single report?</a:t>
            </a:r>
          </a:p>
        </p:txBody>
      </p:sp>
      <p:pic>
        <p:nvPicPr>
          <p:cNvPr id="52" name="Picture 5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rot="6470581" flipH="1">
            <a:off x="3707089" y="3354283"/>
            <a:ext cx="976312" cy="622764"/>
          </a:xfrm>
          <a:prstGeom prst="rect">
            <a:avLst/>
          </a:prstGeom>
        </p:spPr>
      </p:pic>
      <p:sp>
        <p:nvSpPr>
          <p:cNvPr id="53" name="TextBox 52"/>
          <p:cNvSpPr txBox="1"/>
          <p:nvPr/>
        </p:nvSpPr>
        <p:spPr>
          <a:xfrm>
            <a:off x="5092360" y="3669039"/>
            <a:ext cx="1828800" cy="523220"/>
          </a:xfrm>
          <a:prstGeom prst="rect">
            <a:avLst/>
          </a:prstGeom>
          <a:noFill/>
        </p:spPr>
        <p:txBody>
          <a:bodyPr wrap="square" rtlCol="0">
            <a:spAutoFit/>
          </a:bodyPr>
          <a:lstStyle/>
          <a:p>
            <a:r>
              <a:rPr lang="en-US" sz="1400" dirty="0">
                <a:latin typeface="+mn-lt"/>
              </a:rPr>
              <a:t>Combines columns from both the tables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Grp="1" noChangeArrowheads="1"/>
          </p:cNvSpPr>
          <p:nvPr>
            <p:ph type="title"/>
          </p:nvPr>
        </p:nvSpPr>
        <p:spPr/>
        <p:txBody>
          <a:bodyPr/>
          <a:lstStyle/>
          <a:p>
            <a:pPr eaLnBrk="1" hangingPunct="1"/>
            <a:r>
              <a:rPr lang="en-US" altLang="en-US" dirty="0" smtClean="0"/>
              <a:t>Obtaining Data from Multiple Tables</a:t>
            </a:r>
          </a:p>
        </p:txBody>
      </p:sp>
      <p:grpSp>
        <p:nvGrpSpPr>
          <p:cNvPr id="4" name="Group 3"/>
          <p:cNvGrpSpPr/>
          <p:nvPr/>
        </p:nvGrpSpPr>
        <p:grpSpPr>
          <a:xfrm>
            <a:off x="2233612" y="933759"/>
            <a:ext cx="7818634" cy="5086041"/>
            <a:chOff x="2208212" y="947739"/>
            <a:chExt cx="7818634" cy="5086041"/>
          </a:xfrm>
        </p:grpSpPr>
        <p:grpSp>
          <p:nvGrpSpPr>
            <p:cNvPr id="12291" name="Group 1"/>
            <p:cNvGrpSpPr>
              <a:grpSpLocks/>
            </p:cNvGrpSpPr>
            <p:nvPr/>
          </p:nvGrpSpPr>
          <p:grpSpPr bwMode="auto">
            <a:xfrm>
              <a:off x="2260600" y="947739"/>
              <a:ext cx="7766246" cy="4661430"/>
              <a:chOff x="685800" y="1371600"/>
              <a:chExt cx="7766247" cy="4661430"/>
            </a:xfrm>
          </p:grpSpPr>
          <p:sp>
            <p:nvSpPr>
              <p:cNvPr id="12292" name="Rectangle 6"/>
              <p:cNvSpPr>
                <a:spLocks noChangeArrowheads="1"/>
              </p:cNvSpPr>
              <p:nvPr/>
            </p:nvSpPr>
            <p:spPr bwMode="auto">
              <a:xfrm>
                <a:off x="685800" y="1371600"/>
                <a:ext cx="1641475" cy="400752"/>
              </a:xfrm>
              <a:prstGeom prst="rect">
                <a:avLst/>
              </a:prstGeom>
              <a:noFill/>
              <a:ln w="9525">
                <a:noFill/>
                <a:miter lim="800000"/>
                <a:headEnd/>
                <a:tailEnd/>
              </a:ln>
            </p:spPr>
            <p:txBody>
              <a:bodyPr wrap="none" lIns="92075" tIns="46038" rIns="92075" bIns="46038">
                <a:spAutoFit/>
              </a:bodyPr>
              <a:lstStyle/>
              <a:p>
                <a:r>
                  <a:rPr lang="en-US" altLang="en-US" sz="2000" dirty="0">
                    <a:latin typeface="Courier New" pitchFamily="49" charset="0"/>
                  </a:rPr>
                  <a:t>EMPLOYEES</a:t>
                </a:r>
                <a:r>
                  <a:rPr lang="en-US" altLang="en-US" sz="2000" dirty="0"/>
                  <a:t> </a:t>
                </a:r>
              </a:p>
            </p:txBody>
          </p:sp>
          <p:sp>
            <p:nvSpPr>
              <p:cNvPr id="12293" name="Rectangle 7"/>
              <p:cNvSpPr>
                <a:spLocks noChangeArrowheads="1"/>
              </p:cNvSpPr>
              <p:nvPr/>
            </p:nvSpPr>
            <p:spPr bwMode="auto">
              <a:xfrm>
                <a:off x="5257800" y="1371600"/>
                <a:ext cx="850900" cy="400050"/>
              </a:xfrm>
              <a:prstGeom prst="rect">
                <a:avLst/>
              </a:prstGeom>
              <a:noFill/>
              <a:ln w="9525">
                <a:noFill/>
                <a:miter lim="800000"/>
                <a:headEnd/>
                <a:tailEnd/>
              </a:ln>
            </p:spPr>
            <p:txBody>
              <a:bodyPr lIns="92075" tIns="46038" rIns="92075" bIns="46038">
                <a:spAutoFit/>
              </a:bodyPr>
              <a:lstStyle/>
              <a:p>
                <a:r>
                  <a:rPr lang="en-US" altLang="en-US" sz="2000" dirty="0">
                    <a:latin typeface="Courier New" pitchFamily="49" charset="0"/>
                  </a:rPr>
                  <a:t>JOBS</a:t>
                </a:r>
              </a:p>
            </p:txBody>
          </p:sp>
          <p:sp>
            <p:nvSpPr>
              <p:cNvPr id="12295" name="Text Box 17"/>
              <p:cNvSpPr txBox="1">
                <a:spLocks noChangeArrowheads="1"/>
              </p:cNvSpPr>
              <p:nvPr/>
            </p:nvSpPr>
            <p:spPr bwMode="auto">
              <a:xfrm>
                <a:off x="4976813" y="3700462"/>
                <a:ext cx="366713" cy="394980"/>
              </a:xfrm>
              <a:prstGeom prst="rect">
                <a:avLst/>
              </a:prstGeom>
              <a:noFill/>
              <a:ln w="25400">
                <a:noFill/>
                <a:miter lim="800000"/>
                <a:headEnd type="none" w="sm" len="sm"/>
                <a:tailEnd type="none" w="med" len="lg"/>
              </a:ln>
            </p:spPr>
            <p:txBody>
              <a:bodyPr wrap="square" lIns="12700" tIns="12700" rIns="12700" bIns="12700">
                <a:spAutoFit/>
              </a:bodyPr>
              <a:lstStyle/>
              <a:p>
                <a:pPr defTabSz="822325">
                  <a:buClr>
                    <a:srgbClr val="000000"/>
                  </a:buClr>
                </a:pPr>
                <a:r>
                  <a:rPr lang="en-US" altLang="en-US" sz="2400" dirty="0"/>
                  <a:t>…</a:t>
                </a:r>
              </a:p>
            </p:txBody>
          </p:sp>
          <p:pic>
            <p:nvPicPr>
              <p:cNvPr id="12297" name="Picture 19"/>
              <p:cNvPicPr>
                <a:picLocks noChangeAspect="1" noChangeArrowheads="1"/>
              </p:cNvPicPr>
              <p:nvPr/>
            </p:nvPicPr>
            <p:blipFill>
              <a:blip r:embed="rId4" cstate="print"/>
              <a:srcRect/>
              <a:stretch>
                <a:fillRect/>
              </a:stretch>
            </p:blipFill>
            <p:spPr bwMode="auto">
              <a:xfrm>
                <a:off x="4953000" y="1752601"/>
                <a:ext cx="3499047" cy="2116191"/>
              </a:xfrm>
              <a:prstGeom prst="rect">
                <a:avLst/>
              </a:prstGeom>
              <a:noFill/>
              <a:ln w="28575">
                <a:noFill/>
                <a:miter lim="800000"/>
                <a:headEnd type="none" w="sm" len="sm"/>
                <a:tailEnd type="none" w="sm" len="sm"/>
              </a:ln>
            </p:spPr>
          </p:pic>
          <p:pic>
            <p:nvPicPr>
              <p:cNvPr id="12298" name="Picture 21"/>
              <p:cNvPicPr>
                <a:picLocks noChangeAspect="1" noChangeArrowheads="1"/>
              </p:cNvPicPr>
              <p:nvPr/>
            </p:nvPicPr>
            <p:blipFill>
              <a:blip r:embed="rId5" cstate="print"/>
              <a:srcRect/>
              <a:stretch>
                <a:fillRect/>
              </a:stretch>
            </p:blipFill>
            <p:spPr bwMode="auto">
              <a:xfrm>
                <a:off x="2819400" y="4529667"/>
                <a:ext cx="3952875" cy="1503363"/>
              </a:xfrm>
              <a:prstGeom prst="rect">
                <a:avLst/>
              </a:prstGeom>
              <a:noFill/>
              <a:ln w="28575">
                <a:noFill/>
                <a:miter lim="800000"/>
                <a:headEnd type="none" w="sm" len="sm"/>
                <a:tailEnd type="none" w="sm" len="sm"/>
              </a:ln>
            </p:spPr>
          </p:pic>
        </p:grpSp>
        <p:pic>
          <p:nvPicPr>
            <p:cNvPr id="1026" name="Picture 2"/>
            <p:cNvPicPr>
              <a:picLocks noChangeAspect="1" noChangeArrowheads="1"/>
            </p:cNvPicPr>
            <p:nvPr/>
          </p:nvPicPr>
          <p:blipFill>
            <a:blip r:embed="rId6" cstate="print"/>
            <a:srcRect/>
            <a:stretch>
              <a:fillRect/>
            </a:stretch>
          </p:blipFill>
          <p:spPr bwMode="auto">
            <a:xfrm>
              <a:off x="2208212" y="1338530"/>
              <a:ext cx="3535201" cy="2166670"/>
            </a:xfrm>
            <a:prstGeom prst="rect">
              <a:avLst/>
            </a:prstGeom>
            <a:noFill/>
            <a:ln w="9525">
              <a:solidFill>
                <a:schemeClr val="tx1"/>
              </a:solidFill>
              <a:miter lim="800000"/>
              <a:headEnd/>
              <a:tailEnd/>
            </a:ln>
          </p:spPr>
        </p:pic>
        <p:sp>
          <p:nvSpPr>
            <p:cNvPr id="13" name="Rectangle 12"/>
            <p:cNvSpPr/>
            <p:nvPr/>
          </p:nvSpPr>
          <p:spPr bwMode="auto">
            <a:xfrm>
              <a:off x="2419560" y="1321278"/>
              <a:ext cx="914400" cy="2176272"/>
            </a:xfrm>
            <a:prstGeom prst="rect">
              <a:avLst/>
            </a:prstGeom>
            <a:noFill/>
            <a:ln w="28575" cap="flat" cmpd="sng" algn="ctr">
              <a:solidFill>
                <a:schemeClr val="accent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pPr>
              <a:endParaRPr lang="en-US" dirty="0">
                <a:latin typeface="Arial" pitchFamily="34" charset="0"/>
              </a:endParaRPr>
            </a:p>
          </p:txBody>
        </p:sp>
        <p:sp>
          <p:nvSpPr>
            <p:cNvPr id="15" name="Rectangle 14"/>
            <p:cNvSpPr/>
            <p:nvPr/>
          </p:nvSpPr>
          <p:spPr bwMode="auto">
            <a:xfrm>
              <a:off x="4970098" y="1312652"/>
              <a:ext cx="777240" cy="2176272"/>
            </a:xfrm>
            <a:prstGeom prst="rect">
              <a:avLst/>
            </a:prstGeom>
            <a:noFill/>
            <a:ln w="28575" cap="flat" cmpd="sng" algn="ctr">
              <a:solidFill>
                <a:schemeClr val="accent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pPr>
              <a:endParaRPr lang="en-US" dirty="0">
                <a:latin typeface="Arial" pitchFamily="34" charset="0"/>
              </a:endParaRPr>
            </a:p>
          </p:txBody>
        </p:sp>
        <p:sp>
          <p:nvSpPr>
            <p:cNvPr id="16" name="Text Box 17"/>
            <p:cNvSpPr txBox="1">
              <a:spLocks noChangeArrowheads="1"/>
            </p:cNvSpPr>
            <p:nvPr/>
          </p:nvSpPr>
          <p:spPr bwMode="auto">
            <a:xfrm>
              <a:off x="2208213" y="3581400"/>
              <a:ext cx="366713" cy="394980"/>
            </a:xfrm>
            <a:prstGeom prst="rect">
              <a:avLst/>
            </a:prstGeom>
            <a:noFill/>
            <a:ln w="25400">
              <a:noFill/>
              <a:miter lim="800000"/>
              <a:headEnd type="none" w="sm" len="sm"/>
              <a:tailEnd type="none" w="med" len="lg"/>
            </a:ln>
          </p:spPr>
          <p:txBody>
            <a:bodyPr wrap="square" lIns="12700" tIns="12700" rIns="12700" bIns="12700">
              <a:spAutoFit/>
            </a:bodyPr>
            <a:lstStyle/>
            <a:p>
              <a:pPr defTabSz="822325">
                <a:buClr>
                  <a:srgbClr val="000000"/>
                </a:buClr>
              </a:pPr>
              <a:r>
                <a:rPr lang="en-US" altLang="en-US" sz="2400" dirty="0"/>
                <a:t>…</a:t>
              </a:r>
            </a:p>
          </p:txBody>
        </p:sp>
        <p:sp>
          <p:nvSpPr>
            <p:cNvPr id="17" name="Text Box 17"/>
            <p:cNvSpPr txBox="1">
              <a:spLocks noChangeArrowheads="1"/>
            </p:cNvSpPr>
            <p:nvPr/>
          </p:nvSpPr>
          <p:spPr bwMode="auto">
            <a:xfrm>
              <a:off x="4418013" y="5638800"/>
              <a:ext cx="366713" cy="394980"/>
            </a:xfrm>
            <a:prstGeom prst="rect">
              <a:avLst/>
            </a:prstGeom>
            <a:noFill/>
            <a:ln w="25400">
              <a:noFill/>
              <a:miter lim="800000"/>
              <a:headEnd type="none" w="sm" len="sm"/>
              <a:tailEnd type="none" w="med" len="lg"/>
            </a:ln>
          </p:spPr>
          <p:txBody>
            <a:bodyPr wrap="square" lIns="12700" tIns="12700" rIns="12700" bIns="12700">
              <a:spAutoFit/>
            </a:bodyPr>
            <a:lstStyle/>
            <a:p>
              <a:pPr defTabSz="822325">
                <a:buClr>
                  <a:srgbClr val="000000"/>
                </a:buClr>
              </a:pPr>
              <a:r>
                <a:rPr lang="en-US" altLang="en-US" sz="2400" dirty="0"/>
                <a:t>…</a:t>
              </a:r>
            </a:p>
          </p:txBody>
        </p:sp>
        <p:cxnSp>
          <p:nvCxnSpPr>
            <p:cNvPr id="3" name="Elbow Connector 2"/>
            <p:cNvCxnSpPr/>
            <p:nvPr/>
          </p:nvCxnSpPr>
          <p:spPr bwMode="auto">
            <a:xfrm rot="16200000" flipH="1">
              <a:off x="5398425" y="3645506"/>
              <a:ext cx="630409" cy="304365"/>
            </a:xfrm>
            <a:prstGeom prst="bentConnector3">
              <a:avLst/>
            </a:prstGeom>
            <a:noFill/>
            <a:ln w="28575" cap="flat" cmpd="sng" algn="ctr">
              <a:solidFill>
                <a:schemeClr val="accent1"/>
              </a:solidFill>
              <a:prstDash val="solid"/>
              <a:round/>
              <a:headEnd type="none" w="sm" len="sm"/>
              <a:tailEnd type="triangle" w="lg" len="lg"/>
            </a:ln>
            <a:effectLst/>
          </p:spPr>
        </p:cxnSp>
        <p:cxnSp>
          <p:nvCxnSpPr>
            <p:cNvPr id="18" name="Elbow Connector 17"/>
            <p:cNvCxnSpPr/>
            <p:nvPr/>
          </p:nvCxnSpPr>
          <p:spPr bwMode="auto">
            <a:xfrm rot="5400000">
              <a:off x="6266478" y="3247821"/>
              <a:ext cx="676656" cy="1050750"/>
            </a:xfrm>
            <a:prstGeom prst="bentConnector3">
              <a:avLst>
                <a:gd name="adj1" fmla="val 53754"/>
              </a:avLst>
            </a:prstGeom>
            <a:noFill/>
            <a:ln w="28575" cap="flat" cmpd="sng" algn="ctr">
              <a:solidFill>
                <a:schemeClr val="accent1"/>
              </a:solidFill>
              <a:prstDash val="solid"/>
              <a:round/>
              <a:headEnd type="none" w="sm" len="sm"/>
              <a:tailEnd type="triangle" w="lg" len="lg"/>
            </a:ln>
            <a:effectLst/>
          </p:spPr>
        </p:cxnSp>
      </p:grpSp>
    </p:spTree>
    <p:custDataLst>
      <p:tags r:id="rId1"/>
    </p:custData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8476455" y="4193979"/>
            <a:ext cx="2168700" cy="1562100"/>
          </a:xfrm>
          <a:prstGeom prst="rect">
            <a:avLst/>
          </a:prstGeom>
          <a:gradFill flip="none" rotWithShape="1">
            <a:gsLst>
              <a:gs pos="16000">
                <a:schemeClr val="bg1">
                  <a:lumMod val="95000"/>
                </a:schemeClr>
              </a:gs>
              <a:gs pos="47800">
                <a:schemeClr val="bg1"/>
              </a:gs>
              <a:gs pos="79000">
                <a:schemeClr val="bg1">
                  <a:lumMod val="95000"/>
                  <a:shade val="100000"/>
                  <a:satMod val="115000"/>
                </a:schemeClr>
              </a:gs>
            </a:gsLst>
            <a:lin ang="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 name="Oval 7"/>
          <p:cNvSpPr>
            <a:spLocks noChangeAspect="1"/>
          </p:cNvSpPr>
          <p:nvPr/>
        </p:nvSpPr>
        <p:spPr bwMode="auto">
          <a:xfrm>
            <a:off x="9863313" y="4193979"/>
            <a:ext cx="1563687" cy="1562100"/>
          </a:xfrm>
          <a:prstGeom prst="ellipse">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63500" sx="102000" sy="102000" algn="ctr" rotWithShape="0">
              <a:prstClr val="black">
                <a:alpha val="40000"/>
              </a:prstClr>
            </a:outerShdw>
          </a:effectLst>
        </p:spPr>
        <p:txBody>
          <a:bodyPr/>
          <a:lstStyle/>
          <a:p>
            <a:pPr algn="ctr" defTabSz="228600">
              <a:spcBef>
                <a:spcPct val="20000"/>
              </a:spcBef>
              <a:buClr>
                <a:srgbClr val="FF0000"/>
              </a:buClr>
              <a:buFont typeface="Arial" pitchFamily="34" charset="0"/>
              <a:buNone/>
            </a:pPr>
            <a:endParaRPr lang="en-US" dirty="0"/>
          </a:p>
        </p:txBody>
      </p:sp>
      <p:pic>
        <p:nvPicPr>
          <p:cNvPr id="7" name="Picture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113706" y="4437094"/>
            <a:ext cx="1057275" cy="1075870"/>
          </a:xfrm>
          <a:prstGeom prst="rect">
            <a:avLst/>
          </a:prstGeom>
        </p:spPr>
      </p:pic>
      <p:sp>
        <p:nvSpPr>
          <p:cNvPr id="9" name="Oval 8"/>
          <p:cNvSpPr>
            <a:spLocks noChangeAspect="1"/>
          </p:cNvSpPr>
          <p:nvPr/>
        </p:nvSpPr>
        <p:spPr bwMode="auto">
          <a:xfrm>
            <a:off x="7694612" y="4193979"/>
            <a:ext cx="1563687" cy="1562100"/>
          </a:xfrm>
          <a:prstGeom prst="ellipse">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63500" sx="102000" sy="102000" algn="ctr" rotWithShape="0">
              <a:prstClr val="black">
                <a:alpha val="40000"/>
              </a:prstClr>
            </a:outerShdw>
          </a:effectLst>
        </p:spPr>
        <p:txBody>
          <a:bodyPr/>
          <a:lstStyle/>
          <a:p>
            <a:pPr algn="ctr" defTabSz="228600">
              <a:spcBef>
                <a:spcPct val="20000"/>
              </a:spcBef>
              <a:buClr>
                <a:srgbClr val="FF0000"/>
              </a:buClr>
              <a:buFont typeface="Arial" pitchFamily="34" charset="0"/>
              <a:buNone/>
            </a:pPr>
            <a:endParaRPr lang="en-US" dirty="0"/>
          </a:p>
        </p:txBody>
      </p:sp>
      <p:pic>
        <p:nvPicPr>
          <p:cNvPr id="5" name="Picture 4"/>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950629" y="4437094"/>
            <a:ext cx="1057275" cy="1075870"/>
          </a:xfrm>
          <a:prstGeom prst="rect">
            <a:avLst/>
          </a:prstGeom>
        </p:spPr>
      </p:pic>
      <p:sp>
        <p:nvSpPr>
          <p:cNvPr id="14338" name="Rectangle 4"/>
          <p:cNvSpPr>
            <a:spLocks noGrp="1" noChangeArrowheads="1"/>
          </p:cNvSpPr>
          <p:nvPr>
            <p:ph type="title"/>
          </p:nvPr>
        </p:nvSpPr>
        <p:spPr/>
        <p:txBody>
          <a:bodyPr/>
          <a:lstStyle/>
          <a:p>
            <a:pPr eaLnBrk="1" hangingPunct="1"/>
            <a:r>
              <a:rPr lang="en-US" altLang="en-US" dirty="0" smtClean="0"/>
              <a:t>Types of Joins</a:t>
            </a:r>
          </a:p>
        </p:txBody>
      </p:sp>
      <p:sp>
        <p:nvSpPr>
          <p:cNvPr id="14339" name="Rectangle 5"/>
          <p:cNvSpPr>
            <a:spLocks noGrp="1" noChangeArrowheads="1"/>
          </p:cNvSpPr>
          <p:nvPr>
            <p:ph idx="1"/>
          </p:nvPr>
        </p:nvSpPr>
        <p:spPr/>
        <p:txBody>
          <a:bodyPr/>
          <a:lstStyle/>
          <a:p>
            <a:pPr indent="0"/>
            <a:r>
              <a:rPr lang="en-US" altLang="en-US" dirty="0" smtClean="0">
                <a:latin typeface="Arial" charset="0"/>
              </a:rPr>
              <a:t>Joins that are compliant with the SQL:1999 standard include the following:</a:t>
            </a:r>
          </a:p>
          <a:p>
            <a:pPr lvl="1" eaLnBrk="1" hangingPunct="1"/>
            <a:r>
              <a:rPr lang="en-US" altLang="en-US" dirty="0" smtClean="0"/>
              <a:t>Natural join with the </a:t>
            </a:r>
            <a:r>
              <a:rPr lang="en-US" altLang="en-US" dirty="0" smtClean="0">
                <a:latin typeface="Courier New" pitchFamily="49" charset="0"/>
              </a:rPr>
              <a:t>NATURAL</a:t>
            </a:r>
            <a:r>
              <a:rPr lang="en-US" altLang="en-US" dirty="0" smtClean="0"/>
              <a:t> </a:t>
            </a:r>
            <a:r>
              <a:rPr lang="en-US" altLang="en-US" dirty="0" smtClean="0">
                <a:latin typeface="Courier New" pitchFamily="49" charset="0"/>
              </a:rPr>
              <a:t>JOIN</a:t>
            </a:r>
            <a:r>
              <a:rPr lang="en-US" altLang="en-US" dirty="0" smtClean="0"/>
              <a:t> clause</a:t>
            </a:r>
          </a:p>
          <a:p>
            <a:pPr lvl="1" eaLnBrk="1" hangingPunct="1"/>
            <a:r>
              <a:rPr lang="en-US" altLang="en-US" dirty="0" smtClean="0"/>
              <a:t>Join with the </a:t>
            </a:r>
            <a:r>
              <a:rPr lang="en-US" altLang="en-US" dirty="0" smtClean="0">
                <a:latin typeface="Courier New" pitchFamily="49" charset="0"/>
                <a:cs typeface="Courier New" pitchFamily="49" charset="0"/>
              </a:rPr>
              <a:t>USING</a:t>
            </a:r>
            <a:r>
              <a:rPr lang="en-US" altLang="en-US" dirty="0" smtClean="0">
                <a:cs typeface="Arial" charset="0"/>
              </a:rPr>
              <a:t> </a:t>
            </a:r>
            <a:r>
              <a:rPr lang="en-US" altLang="en-US" dirty="0" smtClean="0"/>
              <a:t>clause</a:t>
            </a:r>
          </a:p>
          <a:p>
            <a:pPr lvl="1" eaLnBrk="1" hangingPunct="1"/>
            <a:r>
              <a:rPr lang="en-US" altLang="en-US" dirty="0" smtClean="0"/>
              <a:t>Join with the </a:t>
            </a:r>
            <a:r>
              <a:rPr lang="en-US" altLang="en-US" dirty="0" smtClean="0">
                <a:latin typeface="Courier New" pitchFamily="49" charset="0"/>
                <a:cs typeface="Courier New" pitchFamily="49" charset="0"/>
              </a:rPr>
              <a:t>ON</a:t>
            </a:r>
            <a:r>
              <a:rPr lang="en-US" altLang="en-US" dirty="0" smtClean="0"/>
              <a:t> clause</a:t>
            </a:r>
          </a:p>
          <a:p>
            <a:pPr lvl="1" eaLnBrk="1" hangingPunct="1"/>
            <a:r>
              <a:rPr lang="en-US" altLang="en-US" dirty="0" smtClean="0">
                <a:latin typeface="Courier New" pitchFamily="49" charset="0"/>
              </a:rPr>
              <a:t>OUTER</a:t>
            </a:r>
            <a:r>
              <a:rPr lang="en-US" altLang="en-US" dirty="0" smtClean="0"/>
              <a:t> joins:</a:t>
            </a:r>
          </a:p>
          <a:p>
            <a:pPr lvl="2" eaLnBrk="1" hangingPunct="1"/>
            <a:r>
              <a:rPr lang="en-US" altLang="en-US" dirty="0" smtClean="0">
                <a:latin typeface="Courier New" pitchFamily="49" charset="0"/>
              </a:rPr>
              <a:t>LEFT</a:t>
            </a:r>
            <a:r>
              <a:rPr lang="en-US" altLang="en-US" dirty="0" smtClean="0"/>
              <a:t> </a:t>
            </a:r>
            <a:r>
              <a:rPr lang="en-US" altLang="en-US" dirty="0" smtClean="0">
                <a:latin typeface="Courier New" pitchFamily="49" charset="0"/>
              </a:rPr>
              <a:t>OUTER</a:t>
            </a:r>
            <a:r>
              <a:rPr lang="en-US" altLang="en-US" dirty="0" smtClean="0"/>
              <a:t> </a:t>
            </a:r>
            <a:r>
              <a:rPr lang="en-US" altLang="en-US" dirty="0" smtClean="0">
                <a:latin typeface="Courier New" pitchFamily="49" charset="0"/>
              </a:rPr>
              <a:t>JOIN</a:t>
            </a:r>
          </a:p>
          <a:p>
            <a:pPr lvl="2" eaLnBrk="1" hangingPunct="1"/>
            <a:r>
              <a:rPr lang="en-US" altLang="en-US" dirty="0" smtClean="0">
                <a:latin typeface="Courier New" pitchFamily="49" charset="0"/>
              </a:rPr>
              <a:t>RIGHT</a:t>
            </a:r>
            <a:r>
              <a:rPr lang="en-US" altLang="en-US" dirty="0" smtClean="0"/>
              <a:t> </a:t>
            </a:r>
            <a:r>
              <a:rPr lang="en-US" altLang="en-US" dirty="0" smtClean="0">
                <a:latin typeface="Courier New" pitchFamily="49" charset="0"/>
              </a:rPr>
              <a:t>OUTER</a:t>
            </a:r>
            <a:r>
              <a:rPr lang="en-US" altLang="en-US" dirty="0" smtClean="0"/>
              <a:t> </a:t>
            </a:r>
            <a:r>
              <a:rPr lang="en-US" altLang="en-US" dirty="0" smtClean="0">
                <a:latin typeface="Courier New" pitchFamily="49" charset="0"/>
              </a:rPr>
              <a:t>JOIN</a:t>
            </a:r>
          </a:p>
          <a:p>
            <a:pPr lvl="2" eaLnBrk="1" hangingPunct="1"/>
            <a:r>
              <a:rPr lang="en-US" altLang="en-US" dirty="0" smtClean="0">
                <a:latin typeface="Courier New" pitchFamily="49" charset="0"/>
              </a:rPr>
              <a:t>FULL</a:t>
            </a:r>
            <a:r>
              <a:rPr lang="en-US" altLang="en-US" dirty="0" smtClean="0"/>
              <a:t> </a:t>
            </a:r>
            <a:r>
              <a:rPr lang="en-US" altLang="en-US" dirty="0" smtClean="0">
                <a:latin typeface="Courier New" pitchFamily="49" charset="0"/>
              </a:rPr>
              <a:t>OUTER</a:t>
            </a:r>
            <a:r>
              <a:rPr lang="en-US" altLang="en-US" dirty="0" smtClean="0"/>
              <a:t> </a:t>
            </a:r>
            <a:r>
              <a:rPr lang="en-US" altLang="en-US" dirty="0" smtClean="0">
                <a:latin typeface="Courier New" pitchFamily="49" charset="0"/>
              </a:rPr>
              <a:t>JOIN</a:t>
            </a:r>
          </a:p>
          <a:p>
            <a:pPr lvl="1" eaLnBrk="1" hangingPunct="1"/>
            <a:r>
              <a:rPr lang="en-US" altLang="en-US" dirty="0" smtClean="0"/>
              <a:t>Cross joins</a:t>
            </a:r>
          </a:p>
        </p:txBody>
      </p:sp>
      <p:pic>
        <p:nvPicPr>
          <p:cNvPr id="4" name="Picture 3" descr="cnt205607.gif"/>
          <p:cNvPicPr>
            <a:picLocks noChangeAspect="1"/>
          </p:cNvPicPr>
          <p:nvPr/>
        </p:nvPicPr>
        <p:blipFill>
          <a:blip r:embed="rId6" cstate="print">
            <a:duotone>
              <a:schemeClr val="accent1">
                <a:shade val="45000"/>
                <a:satMod val="135000"/>
              </a:schemeClr>
              <a:prstClr val="white"/>
            </a:duotone>
          </a:blip>
          <a:stretch>
            <a:fillRect/>
          </a:stretch>
        </p:blipFill>
        <p:spPr>
          <a:xfrm>
            <a:off x="9357631" y="4740824"/>
            <a:ext cx="436714" cy="468411"/>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altLang="en-US" dirty="0" smtClean="0"/>
              <a:t>Joining Tables Using SQL:1999 Syntax</a:t>
            </a:r>
          </a:p>
        </p:txBody>
      </p:sp>
      <p:sp>
        <p:nvSpPr>
          <p:cNvPr id="16387" name="Rectangle 6"/>
          <p:cNvSpPr>
            <a:spLocks noGrp="1" noChangeArrowheads="1"/>
          </p:cNvSpPr>
          <p:nvPr>
            <p:ph idx="1"/>
          </p:nvPr>
        </p:nvSpPr>
        <p:spPr/>
        <p:txBody>
          <a:bodyPr/>
          <a:lstStyle/>
          <a:p>
            <a:pPr eaLnBrk="1" hangingPunct="1"/>
            <a:r>
              <a:rPr lang="en-US" altLang="en-US" dirty="0" smtClean="0">
                <a:latin typeface="Arial" charset="0"/>
              </a:rPr>
              <a:t>Use a join to query data from more than one table:</a:t>
            </a:r>
          </a:p>
        </p:txBody>
      </p:sp>
      <p:sp>
        <p:nvSpPr>
          <p:cNvPr id="5" name="Content Placeholder 2"/>
          <p:cNvSpPr txBox="1">
            <a:spLocks/>
          </p:cNvSpPr>
          <p:nvPr/>
        </p:nvSpPr>
        <p:spPr bwMode="gray">
          <a:xfrm>
            <a:off x="2062162" y="2036326"/>
            <a:ext cx="8064500" cy="278534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t>
            </a:r>
            <a:r>
              <a:rPr lang="en-US" altLang="en-US" b="1" i="1" dirty="0">
                <a:solidFill>
                  <a:schemeClr val="tx1">
                    <a:lumMod val="75000"/>
                  </a:schemeClr>
                </a:solidFill>
                <a:latin typeface="Courier New" panose="02070309020205020404" pitchFamily="49" charset="0"/>
                <a:cs typeface="Arial" panose="020B0604020202020204" pitchFamily="34" charset="0"/>
              </a:rPr>
              <a:t>table1.column, table2.column</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a:t>
            </a:r>
            <a:r>
              <a:rPr lang="en-US" altLang="en-US" b="1" i="1" dirty="0">
                <a:solidFill>
                  <a:schemeClr val="tx1">
                    <a:lumMod val="75000"/>
                  </a:schemeClr>
                </a:solidFill>
                <a:latin typeface="Courier New" panose="02070309020205020404" pitchFamily="49" charset="0"/>
                <a:cs typeface="Arial" panose="020B0604020202020204" pitchFamily="34" charset="0"/>
              </a:rPr>
              <a:t>table1</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dirty="0">
                <a:solidFill>
                  <a:srgbClr val="FF0000"/>
                </a:solidFill>
                <a:latin typeface="Courier New" panose="02070309020205020404" pitchFamily="49" charset="0"/>
                <a:cs typeface="Arial" panose="020B0604020202020204" pitchFamily="34" charset="0"/>
              </a:rPr>
              <a:t>NATURAL JOIN </a:t>
            </a:r>
            <a:r>
              <a:rPr lang="en-US" altLang="en-US" b="1" i="1" dirty="0">
                <a:solidFill>
                  <a:schemeClr val="tx1">
                    <a:lumMod val="75000"/>
                  </a:schemeClr>
                </a:solidFill>
                <a:latin typeface="Courier New" panose="02070309020205020404" pitchFamily="49" charset="0"/>
                <a:cs typeface="Arial" panose="020B0604020202020204" pitchFamily="34" charset="0"/>
              </a:rPr>
              <a:t>table2</a:t>
            </a:r>
            <a:r>
              <a:rPr lang="en-US" altLang="en-US" b="1" dirty="0">
                <a:solidFill>
                  <a:schemeClr val="tx1">
                    <a:lumMod val="75000"/>
                  </a:schemeClr>
                </a:solidFill>
                <a:latin typeface="Courier New" panose="02070309020205020404" pitchFamily="49" charset="0"/>
                <a:cs typeface="Arial" panose="020B0604020202020204" pitchFamily="34" charset="0"/>
              </a:rPr>
              <a:t>]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[JOIN </a:t>
            </a:r>
            <a:r>
              <a:rPr lang="en-US" altLang="en-US" b="1" i="1" dirty="0">
                <a:solidFill>
                  <a:schemeClr val="tx1">
                    <a:lumMod val="75000"/>
                  </a:schemeClr>
                </a:solidFill>
                <a:latin typeface="Courier New" panose="02070309020205020404" pitchFamily="49" charset="0"/>
                <a:cs typeface="Arial" panose="020B0604020202020204" pitchFamily="34" charset="0"/>
              </a:rPr>
              <a:t>table2</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dirty="0">
                <a:solidFill>
                  <a:srgbClr val="FF0000"/>
                </a:solidFill>
                <a:latin typeface="Courier New" panose="02070309020205020404" pitchFamily="49" charset="0"/>
                <a:cs typeface="Arial" panose="020B0604020202020204" pitchFamily="34" charset="0"/>
              </a:rPr>
              <a:t>USING</a:t>
            </a:r>
            <a:r>
              <a:rPr lang="en-US" altLang="en-US" b="1" dirty="0">
                <a:solidFill>
                  <a:srgbClr val="000000"/>
                </a:solidFill>
                <a:latin typeface="Courier New" panose="02070309020205020404" pitchFamily="49" charset="0"/>
                <a:cs typeface="Arial" panose="020B0604020202020204" pitchFamily="34" charset="0"/>
              </a:rPr>
              <a:t> </a:t>
            </a: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i="1" dirty="0">
                <a:solidFill>
                  <a:schemeClr val="tx1">
                    <a:lumMod val="75000"/>
                  </a:schemeClr>
                </a:solidFill>
                <a:latin typeface="Courier New" panose="02070309020205020404" pitchFamily="49" charset="0"/>
                <a:cs typeface="Arial" panose="020B0604020202020204" pitchFamily="34" charset="0"/>
              </a:rPr>
              <a:t>column_name</a:t>
            </a:r>
            <a:r>
              <a:rPr lang="en-US" altLang="en-US" b="1" dirty="0">
                <a:solidFill>
                  <a:schemeClr val="tx1">
                    <a:lumMod val="75000"/>
                  </a:schemeClr>
                </a:solidFill>
                <a:latin typeface="Courier New" panose="02070309020205020404" pitchFamily="49" charset="0"/>
                <a:cs typeface="Arial" panose="020B0604020202020204" pitchFamily="34" charset="0"/>
              </a:rPr>
              <a:t>)]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[JOIN </a:t>
            </a:r>
            <a:r>
              <a:rPr lang="en-US" altLang="en-US" b="1" i="1" dirty="0">
                <a:solidFill>
                  <a:schemeClr val="tx1">
                    <a:lumMod val="75000"/>
                  </a:schemeClr>
                </a:solidFill>
                <a:latin typeface="Courier New" panose="02070309020205020404" pitchFamily="49" charset="0"/>
                <a:cs typeface="Arial" panose="020B0604020202020204" pitchFamily="34" charset="0"/>
              </a:rPr>
              <a:t>table2</a:t>
            </a:r>
            <a:r>
              <a:rPr lang="en-US" altLang="en-US" b="1" dirty="0">
                <a:solidFill>
                  <a:srgbClr val="000000"/>
                </a:solidFill>
                <a:latin typeface="Courier New" panose="02070309020205020404" pitchFamily="49" charset="0"/>
                <a:cs typeface="Arial" panose="020B0604020202020204" pitchFamily="34" charset="0"/>
              </a:rPr>
              <a:t> </a:t>
            </a:r>
            <a:r>
              <a:rPr lang="en-US" altLang="en-US" b="1" dirty="0">
                <a:solidFill>
                  <a:srgbClr val="FF0000"/>
                </a:solidFill>
                <a:latin typeface="Courier New" panose="02070309020205020404" pitchFamily="49" charset="0"/>
                <a:cs typeface="Arial" panose="020B0604020202020204" pitchFamily="34" charset="0"/>
              </a:rPr>
              <a:t>ON</a:t>
            </a:r>
            <a:r>
              <a:rPr lang="en-US" altLang="en-US" b="1" dirty="0">
                <a:solidFill>
                  <a:srgbClr val="000000"/>
                </a:solidFill>
                <a:latin typeface="Courier New" panose="02070309020205020404" pitchFamily="49" charset="0"/>
                <a:cs typeface="Arial" panose="020B0604020202020204" pitchFamily="34" charset="0"/>
              </a:rPr>
              <a:t> </a:t>
            </a: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i="1" dirty="0">
                <a:solidFill>
                  <a:schemeClr val="tx1">
                    <a:lumMod val="75000"/>
                  </a:schemeClr>
                </a:solidFill>
                <a:latin typeface="Courier New" panose="02070309020205020404" pitchFamily="49" charset="0"/>
                <a:cs typeface="Arial" panose="020B0604020202020204" pitchFamily="34" charset="0"/>
              </a:rPr>
              <a:t>table1.column_name</a:t>
            </a:r>
            <a:r>
              <a:rPr lang="en-US" altLang="en-US" b="1" dirty="0">
                <a:solidFill>
                  <a:schemeClr val="tx1">
                    <a:lumMod val="75000"/>
                  </a:schemeClr>
                </a:solidFill>
                <a:latin typeface="Courier New" panose="02070309020205020404" pitchFamily="49" charset="0"/>
                <a:cs typeface="Arial" panose="020B0604020202020204" pitchFamily="34" charset="0"/>
              </a:rPr>
              <a:t> = </a:t>
            </a:r>
            <a:r>
              <a:rPr lang="en-US" altLang="en-US" b="1" i="1" dirty="0">
                <a:solidFill>
                  <a:schemeClr val="tx1">
                    <a:lumMod val="75000"/>
                  </a:schemeClr>
                </a:solidFill>
                <a:latin typeface="Courier New" panose="02070309020205020404" pitchFamily="49" charset="0"/>
                <a:cs typeface="Arial" panose="020B0604020202020204" pitchFamily="34" charset="0"/>
              </a:rPr>
              <a:t>table2.column_name</a:t>
            </a:r>
            <a:r>
              <a:rPr lang="en-US" altLang="en-US" b="1" dirty="0">
                <a:solidFill>
                  <a:schemeClr val="tx1">
                    <a:lumMod val="75000"/>
                  </a:schemeClr>
                </a:solidFill>
                <a:latin typeface="Courier New" panose="02070309020205020404" pitchFamily="49" charset="0"/>
                <a:cs typeface="Arial" panose="020B0604020202020204" pitchFamily="34" charset="0"/>
              </a:rPr>
              <a: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dirty="0">
                <a:solidFill>
                  <a:srgbClr val="FF0000"/>
                </a:solidFill>
                <a:latin typeface="Courier New" panose="02070309020205020404" pitchFamily="49" charset="0"/>
                <a:cs typeface="Arial" panose="020B0604020202020204" pitchFamily="34" charset="0"/>
              </a:rPr>
              <a:t>LEFT</a:t>
            </a: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dirty="0">
                <a:solidFill>
                  <a:srgbClr val="FF0000"/>
                </a:solidFill>
                <a:latin typeface="Courier New" panose="02070309020205020404" pitchFamily="49" charset="0"/>
                <a:cs typeface="Arial" panose="020B0604020202020204" pitchFamily="34" charset="0"/>
              </a:rPr>
              <a:t>RIGHT</a:t>
            </a: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dirty="0">
                <a:solidFill>
                  <a:srgbClr val="FF0000"/>
                </a:solidFill>
                <a:latin typeface="Courier New" panose="02070309020205020404" pitchFamily="49" charset="0"/>
                <a:cs typeface="Arial" panose="020B0604020202020204" pitchFamily="34" charset="0"/>
              </a:rPr>
              <a:t>FULL OUTER JOIN </a:t>
            </a:r>
            <a:r>
              <a:rPr lang="en-US" altLang="en-US" b="1" i="1" dirty="0">
                <a:solidFill>
                  <a:schemeClr val="tx1">
                    <a:lumMod val="75000"/>
                  </a:schemeClr>
                </a:solidFill>
                <a:latin typeface="Courier New" panose="02070309020205020404" pitchFamily="49" charset="0"/>
                <a:cs typeface="Arial" panose="020B0604020202020204" pitchFamily="34" charset="0"/>
              </a:rPr>
              <a:t>table2</a:t>
            </a:r>
            <a:r>
              <a:rPr lang="en-US" altLang="en-US" b="1" dirty="0">
                <a:solidFill>
                  <a:schemeClr val="tx1">
                    <a:lumMod val="75000"/>
                  </a:schemeClr>
                </a:solidFill>
                <a:latin typeface="Courier New" panose="02070309020205020404" pitchFamily="49" charset="0"/>
                <a:cs typeface="Arial" panose="020B0604020202020204" pitchFamily="34" charset="0"/>
              </a:rPr>
              <a:t>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ON (</a:t>
            </a:r>
            <a:r>
              <a:rPr lang="en-US" altLang="en-US" b="1" i="1" dirty="0">
                <a:solidFill>
                  <a:schemeClr val="tx1">
                    <a:lumMod val="75000"/>
                  </a:schemeClr>
                </a:solidFill>
                <a:latin typeface="Courier New" panose="02070309020205020404" pitchFamily="49" charset="0"/>
                <a:cs typeface="Arial" panose="020B0604020202020204" pitchFamily="34" charset="0"/>
              </a:rPr>
              <a:t>table1.column_name</a:t>
            </a:r>
            <a:r>
              <a:rPr lang="en-US" altLang="en-US" b="1" dirty="0">
                <a:solidFill>
                  <a:schemeClr val="tx1">
                    <a:lumMod val="75000"/>
                  </a:schemeClr>
                </a:solidFill>
                <a:latin typeface="Courier New" panose="02070309020205020404" pitchFamily="49" charset="0"/>
                <a:cs typeface="Arial" panose="020B0604020202020204" pitchFamily="34" charset="0"/>
              </a:rPr>
              <a:t> = </a:t>
            </a:r>
            <a:r>
              <a:rPr lang="en-US" altLang="en-US" b="1" i="1" dirty="0">
                <a:solidFill>
                  <a:schemeClr val="tx1">
                    <a:lumMod val="75000"/>
                  </a:schemeClr>
                </a:solidFill>
                <a:latin typeface="Courier New" panose="02070309020205020404" pitchFamily="49" charset="0"/>
                <a:cs typeface="Arial" panose="020B0604020202020204" pitchFamily="34" charset="0"/>
              </a:rPr>
              <a:t>table2.column_name</a:t>
            </a:r>
            <a:r>
              <a:rPr lang="en-US" altLang="en-US" b="1" dirty="0">
                <a:solidFill>
                  <a:schemeClr val="tx1">
                    <a:lumMod val="75000"/>
                  </a:schemeClr>
                </a:solidFill>
                <a:latin typeface="Courier New" panose="02070309020205020404" pitchFamily="49" charset="0"/>
                <a:cs typeface="Arial" panose="020B0604020202020204" pitchFamily="34" charset="0"/>
              </a:rPr>
              <a: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dirty="0">
                <a:solidFill>
                  <a:srgbClr val="FF0000"/>
                </a:solidFill>
                <a:latin typeface="Courier New" panose="02070309020205020404" pitchFamily="49" charset="0"/>
                <a:cs typeface="Arial" panose="020B0604020202020204" pitchFamily="34" charset="0"/>
              </a:rPr>
              <a:t>CROSS JOIN </a:t>
            </a:r>
            <a:r>
              <a:rPr lang="en-US" altLang="en-US" b="1" i="1" dirty="0">
                <a:solidFill>
                  <a:schemeClr val="tx1">
                    <a:lumMod val="75000"/>
                  </a:schemeClr>
                </a:solidFill>
                <a:latin typeface="Courier New" panose="02070309020205020404" pitchFamily="49" charset="0"/>
                <a:cs typeface="Arial" panose="020B0604020202020204" pitchFamily="34" charset="0"/>
              </a:rPr>
              <a:t>table2</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spTree>
    <p:custDataLst>
      <p:tags r:id="rId1"/>
    </p:custData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052"/>
          <p:cNvSpPr>
            <a:spLocks noGrp="1" noChangeArrowheads="1"/>
          </p:cNvSpPr>
          <p:nvPr>
            <p:ph type="title"/>
          </p:nvPr>
        </p:nvSpPr>
        <p:spPr/>
        <p:txBody>
          <a:bodyPr/>
          <a:lstStyle/>
          <a:p>
            <a:pPr eaLnBrk="1" hangingPunct="1"/>
            <a:r>
              <a:rPr lang="en-US" altLang="en-US" dirty="0" smtClean="0"/>
              <a:t>Lesson Agenda</a:t>
            </a:r>
          </a:p>
        </p:txBody>
      </p:sp>
      <p:sp>
        <p:nvSpPr>
          <p:cNvPr id="18435" name="Rectangle 2053"/>
          <p:cNvSpPr>
            <a:spLocks noGrp="1" noChangeArrowheads="1"/>
          </p:cNvSpPr>
          <p:nvPr>
            <p:ph idx="1"/>
          </p:nvPr>
        </p:nvSpPr>
        <p:spPr>
          <a:xfrm>
            <a:off x="622138" y="1242485"/>
            <a:ext cx="10944549" cy="4930403"/>
          </a:xfrm>
        </p:spPr>
        <p:txBody>
          <a:bodyPr/>
          <a:lstStyle/>
          <a:p>
            <a:pPr lvl="1" eaLnBrk="1" hangingPunct="1">
              <a:buClr>
                <a:srgbClr val="A6A6A6"/>
              </a:buClr>
            </a:pPr>
            <a:r>
              <a:rPr lang="en-US" altLang="en-US" dirty="0" smtClean="0">
                <a:solidFill>
                  <a:srgbClr val="A6A6A6"/>
                </a:solidFill>
              </a:rPr>
              <a:t>Types of </a:t>
            </a:r>
            <a:r>
              <a:rPr lang="en-US" altLang="en-US" dirty="0" smtClean="0">
                <a:solidFill>
                  <a:srgbClr val="A6A6A6"/>
                </a:solidFill>
                <a:latin typeface="Courier New" pitchFamily="49" charset="0"/>
              </a:rPr>
              <a:t>JOINS</a:t>
            </a:r>
            <a:r>
              <a:rPr lang="en-US" altLang="en-US" dirty="0" smtClean="0">
                <a:solidFill>
                  <a:srgbClr val="A6A6A6"/>
                </a:solidFill>
              </a:rPr>
              <a:t> and their syntax</a:t>
            </a:r>
          </a:p>
          <a:p>
            <a:pPr lvl="1" eaLnBrk="1" hangingPunct="1">
              <a:buClr>
                <a:schemeClr val="accent1"/>
              </a:buClr>
            </a:pPr>
            <a:r>
              <a:rPr lang="en-US" altLang="en-US" dirty="0" smtClean="0"/>
              <a:t>Natural join</a:t>
            </a:r>
          </a:p>
          <a:p>
            <a:pPr lvl="1" eaLnBrk="1" hangingPunct="1"/>
            <a:r>
              <a:rPr lang="en-US" altLang="en-US" dirty="0" smtClean="0">
                <a:cs typeface="Arial" charset="0"/>
              </a:rPr>
              <a:t>Join with the </a:t>
            </a:r>
            <a:r>
              <a:rPr lang="en-US" altLang="en-US" dirty="0" smtClean="0">
                <a:latin typeface="Courier New" pitchFamily="49" charset="0"/>
              </a:rPr>
              <a:t>USING</a:t>
            </a:r>
            <a:r>
              <a:rPr lang="en-US" altLang="en-US" dirty="0" smtClean="0">
                <a:cs typeface="Arial" charset="0"/>
              </a:rPr>
              <a:t> clause</a:t>
            </a:r>
          </a:p>
          <a:p>
            <a:pPr lvl="1" eaLnBrk="1" hangingPunct="1"/>
            <a:r>
              <a:rPr lang="en-US" altLang="en-US" dirty="0" smtClean="0">
                <a:cs typeface="Arial" charset="0"/>
              </a:rPr>
              <a:t>Join with the </a:t>
            </a:r>
            <a:r>
              <a:rPr lang="en-US" altLang="en-US" dirty="0" smtClean="0">
                <a:latin typeface="Courier New" pitchFamily="49" charset="0"/>
                <a:cs typeface="Arial" charset="0"/>
              </a:rPr>
              <a:t>ON</a:t>
            </a:r>
            <a:r>
              <a:rPr lang="en-US" altLang="en-US" dirty="0" smtClean="0">
                <a:cs typeface="Arial" charset="0"/>
              </a:rPr>
              <a:t> clause</a:t>
            </a:r>
          </a:p>
          <a:p>
            <a:pPr lvl="1" eaLnBrk="1" hangingPunct="1">
              <a:buClr>
                <a:srgbClr val="A6A6A6"/>
              </a:buClr>
            </a:pPr>
            <a:r>
              <a:rPr lang="en-US" altLang="en-US" dirty="0" smtClean="0">
                <a:solidFill>
                  <a:srgbClr val="A6A6A6"/>
                </a:solidFill>
              </a:rPr>
              <a:t>Self-join</a:t>
            </a:r>
          </a:p>
          <a:p>
            <a:pPr lvl="1" eaLnBrk="1" hangingPunct="1">
              <a:buClr>
                <a:srgbClr val="A6A6A6"/>
              </a:buClr>
            </a:pPr>
            <a:r>
              <a:rPr lang="en-US" altLang="en-US" dirty="0" smtClean="0">
                <a:solidFill>
                  <a:srgbClr val="A6A6A6"/>
                </a:solidFill>
              </a:rPr>
              <a:t>Nonequijoins</a:t>
            </a:r>
          </a:p>
          <a:p>
            <a:pPr lvl="1" eaLnBrk="1" hangingPunct="1">
              <a:buClr>
                <a:srgbClr val="A6A6A6"/>
              </a:buClr>
            </a:pPr>
            <a:r>
              <a:rPr lang="en-US" altLang="en-US" dirty="0" smtClean="0">
                <a:solidFill>
                  <a:srgbClr val="A6A6A6"/>
                </a:solidFill>
              </a:rPr>
              <a:t>OUTER join:</a:t>
            </a:r>
          </a:p>
          <a:p>
            <a:pPr lvl="2">
              <a:buClr>
                <a:srgbClr val="A6A6A6"/>
              </a:buClr>
            </a:pPr>
            <a:r>
              <a:rPr lang="en-US" altLang="en-US" dirty="0" smtClean="0">
                <a:solidFill>
                  <a:srgbClr val="A6A6A6"/>
                </a:solidFill>
                <a:latin typeface="Courier New" pitchFamily="49" charset="0"/>
              </a:rPr>
              <a:t>LEFT OUTER JOIN</a:t>
            </a:r>
          </a:p>
          <a:p>
            <a:pPr lvl="2">
              <a:buClr>
                <a:srgbClr val="A6A6A6"/>
              </a:buClr>
            </a:pPr>
            <a:r>
              <a:rPr lang="en-US" altLang="en-US" dirty="0" smtClean="0">
                <a:solidFill>
                  <a:srgbClr val="A6A6A6"/>
                </a:solidFill>
                <a:latin typeface="Courier New" pitchFamily="49" charset="0"/>
              </a:rPr>
              <a:t>RIGHT OUTER JOIN</a:t>
            </a:r>
          </a:p>
          <a:p>
            <a:pPr lvl="2">
              <a:buClr>
                <a:srgbClr val="A6A6A6"/>
              </a:buClr>
            </a:pPr>
            <a:r>
              <a:rPr lang="en-US" altLang="en-US" dirty="0" smtClean="0">
                <a:solidFill>
                  <a:srgbClr val="A6A6A6"/>
                </a:solidFill>
                <a:latin typeface="Courier New" pitchFamily="49" charset="0"/>
              </a:rPr>
              <a:t>FULL OUTER JOIN</a:t>
            </a:r>
            <a:endParaRPr lang="en-US" altLang="en-US" dirty="0" smtClean="0">
              <a:solidFill>
                <a:srgbClr val="A6A6A6"/>
              </a:solidFill>
            </a:endParaRPr>
          </a:p>
          <a:p>
            <a:pPr lvl="1" eaLnBrk="1" hangingPunct="1">
              <a:buClr>
                <a:srgbClr val="A6A6A6"/>
              </a:buClr>
            </a:pPr>
            <a:r>
              <a:rPr lang="en-US" altLang="en-US" dirty="0" smtClean="0">
                <a:solidFill>
                  <a:srgbClr val="A6A6A6"/>
                </a:solidFill>
              </a:rPr>
              <a:t>Cartesian product</a:t>
            </a:r>
          </a:p>
          <a:p>
            <a:pPr lvl="2" eaLnBrk="1" hangingPunct="1">
              <a:buClr>
                <a:srgbClr val="A6A6A6"/>
              </a:buClr>
            </a:pPr>
            <a:r>
              <a:rPr lang="en-US" altLang="en-US" sz="2100" dirty="0" smtClean="0">
                <a:solidFill>
                  <a:srgbClr val="A6A6A6"/>
                </a:solidFill>
              </a:rPr>
              <a:t>Cross join</a:t>
            </a:r>
          </a:p>
        </p:txBody>
      </p:sp>
      <p:grpSp>
        <p:nvGrpSpPr>
          <p:cNvPr id="4" name="Group 3"/>
          <p:cNvGrpSpPr/>
          <p:nvPr/>
        </p:nvGrpSpPr>
        <p:grpSpPr>
          <a:xfrm>
            <a:off x="8281634"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5"/>
  <p:tag name="ISPRING_RESOURCE_PATHS_HASH_PRESENTER" val="eae443b16b719bbaaf407130fbe4cceeda0b8a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7_16_9 (13.33x7.5)">
  <a:themeElements>
    <a:clrScheme name="Oracle University">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OU7_July2016</Template>
  <TotalTime>1442</TotalTime>
  <Words>4895</Words>
  <Application>Microsoft Office PowerPoint</Application>
  <PresentationFormat>Custom</PresentationFormat>
  <Paragraphs>487</Paragraphs>
  <Slides>39</Slides>
  <Notes>39</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OU7_16_9 (13.33x7.5)</vt:lpstr>
      <vt:lpstr>Displaying Data from Multiple Tables Using Joins</vt:lpstr>
      <vt:lpstr>Course Roadmap</vt:lpstr>
      <vt:lpstr>Objectives</vt:lpstr>
      <vt:lpstr>Lesson Agenda</vt:lpstr>
      <vt:lpstr>Why Join?</vt:lpstr>
      <vt:lpstr>Obtaining Data from Multiple Tables</vt:lpstr>
      <vt:lpstr>Types of Joins</vt:lpstr>
      <vt:lpstr>Joining Tables Using SQL:1999 Syntax</vt:lpstr>
      <vt:lpstr>Lesson Agenda</vt:lpstr>
      <vt:lpstr>Creating Natural Joins</vt:lpstr>
      <vt:lpstr>Retrieving Records with Natural Joins</vt:lpstr>
      <vt:lpstr>Creating Joins with the USING Clause</vt:lpstr>
      <vt:lpstr>Joining Column Names</vt:lpstr>
      <vt:lpstr>Retrieving Records with the USING Clause</vt:lpstr>
      <vt:lpstr>Qualifying Ambiguous Column Names</vt:lpstr>
      <vt:lpstr>Using Table Aliases with the USING Clause</vt:lpstr>
      <vt:lpstr>Creating Joins with the ON Clause</vt:lpstr>
      <vt:lpstr>Retrieving Records with the ON Clause</vt:lpstr>
      <vt:lpstr>Creating Three-Way Joins</vt:lpstr>
      <vt:lpstr>Applying Additional Conditions to a Join</vt:lpstr>
      <vt:lpstr>Lesson Agenda</vt:lpstr>
      <vt:lpstr>Joining a Table to Itself</vt:lpstr>
      <vt:lpstr>Self-Joins Using the ON Clause</vt:lpstr>
      <vt:lpstr>Lesson Agenda</vt:lpstr>
      <vt:lpstr>Nonequijoins</vt:lpstr>
      <vt:lpstr>Retrieving Records with Nonequijoins</vt:lpstr>
      <vt:lpstr>Lesson Agenda</vt:lpstr>
      <vt:lpstr>Returning Records with No Direct Match Using OUTER Joins</vt:lpstr>
      <vt:lpstr>INNER Versus OUTER Joins</vt:lpstr>
      <vt:lpstr>LEFT OUTER JOIN</vt:lpstr>
      <vt:lpstr>RIGHT OUTER JOIN</vt:lpstr>
      <vt:lpstr>FULL OUTER JOIN</vt:lpstr>
      <vt:lpstr>Lesson Agenda</vt:lpstr>
      <vt:lpstr>Cartesian Products</vt:lpstr>
      <vt:lpstr>Generating a Cartesian Product</vt:lpstr>
      <vt:lpstr>Creating Cross Joins</vt:lpstr>
      <vt:lpstr>Quiz</vt:lpstr>
      <vt:lpstr>Summary</vt:lpstr>
      <vt:lpstr>Practice 7: Overview</vt:lpstr>
    </vt:vector>
  </TitlesOfParts>
  <Company>Oracle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Restricting and Sorting Data</dc:title>
  <dc:subject>OU7_July2016</dc:subject>
  <dc:creator>pdharmal</dc:creator>
  <cp:keywords>OU7 PowerPoint Template</cp:keywords>
  <dc:description>Oracle University Production Services PowerPoint Template</dc:description>
  <cp:lastModifiedBy>srameshk</cp:lastModifiedBy>
  <cp:revision>82</cp:revision>
  <cp:lastPrinted>2002-03-28T23:57:22Z</cp:lastPrinted>
  <dcterms:created xsi:type="dcterms:W3CDTF">2016-07-31T08:15:28Z</dcterms:created>
  <dcterms:modified xsi:type="dcterms:W3CDTF">2016-11-25T15:33:14Z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