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88825" cy="6858000"/>
  <p:notesSz cx="6991350" cy="9282113"/>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7EF"/>
    <a:srgbClr val="5F5F5F"/>
    <a:srgbClr val="0000FF"/>
    <a:srgbClr val="DCE3E4"/>
    <a:srgbClr val="F80000"/>
    <a:srgbClr val="8DA6B1"/>
    <a:srgbClr val="FFFFFF"/>
    <a:srgbClr val="FFFFCC"/>
    <a:srgbClr val="FFF1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2160"/>
        <p:guide orient="horz" pos="960"/>
        <p:guide orient="horz" pos="240"/>
        <p:guide pos="3839"/>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764" y="-78"/>
      </p:cViewPr>
      <p:guideLst>
        <p:guide orient="horz" pos="2827"/>
        <p:guide orient="horz" pos="283"/>
        <p:guide pos="2202"/>
        <p:guide pos="378"/>
        <p:guide pos="28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8 -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 xmlns:p14="http://schemas.microsoft.com/office/powerpoint/2010/main" val="80531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4"/>
          <p:cNvSpPr>
            <a:spLocks noGrp="1" noRot="1" noChangeAspect="1" noChangeArrowheads="1" noTextEdit="1"/>
          </p:cNvSpPr>
          <p:nvPr>
            <p:ph type="sldImg"/>
          </p:nvPr>
        </p:nvSpPr>
        <p:spPr>
          <a:ln/>
        </p:spPr>
      </p:sp>
      <p:sp>
        <p:nvSpPr>
          <p:cNvPr id="23555" name="Rectangle 2055"/>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1A8A694A-C061-4593-82E2-D8DD6965AE3B}"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 xmlns:p14="http://schemas.microsoft.com/office/powerpoint/2010/main" val="7013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Rot="1" noChangeAspect="1" noChangeArrowheads="1" noTextEdit="1"/>
          </p:cNvSpPr>
          <p:nvPr>
            <p:ph type="sldImg"/>
          </p:nvPr>
        </p:nvSpPr>
        <p:spPr>
          <a:ln/>
        </p:spPr>
      </p:sp>
      <p:sp>
        <p:nvSpPr>
          <p:cNvPr id="25603" name="Rectangle 14"/>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A single-row subquery is one that returns one row from the inner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This type of subquery uses a single-row operator. The table in the slide lists single-row operators. </a:t>
            </a:r>
          </a:p>
          <a:p>
            <a:pPr lvl="1" eaLnBrk="1" hangingPunct="1"/>
            <a:r>
              <a:rPr lang="en-US" altLang="en-US" b="1" dirty="0" smtClean="0">
                <a:solidFill>
                  <a:schemeClr val="tx1"/>
                </a:solidFill>
                <a:latin typeface="Arial" charset="0"/>
              </a:rPr>
              <a:t>Example</a:t>
            </a:r>
          </a:p>
          <a:p>
            <a:pPr lvl="1" eaLnBrk="1" hangingPunct="1"/>
            <a:r>
              <a:rPr lang="en-US" altLang="en-US" dirty="0" smtClean="0">
                <a:solidFill>
                  <a:schemeClr val="tx1"/>
                </a:solidFill>
                <a:latin typeface="Arial" charset="0"/>
              </a:rPr>
              <a:t>Display the employees whose job </a:t>
            </a:r>
            <a:r>
              <a:rPr lang="en-US" altLang="en-US" dirty="0" smtClean="0">
                <a:solidFill>
                  <a:schemeClr val="tx1"/>
                </a:solidFill>
                <a:latin typeface="Courier New" pitchFamily="49" charset="0"/>
                <a:cs typeface="Courier New" pitchFamily="49" charset="0"/>
              </a:rPr>
              <a:t>ID</a:t>
            </a:r>
            <a:r>
              <a:rPr lang="en-US" altLang="en-US" dirty="0" smtClean="0">
                <a:solidFill>
                  <a:schemeClr val="tx1"/>
                </a:solidFill>
                <a:latin typeface="Arial" charset="0"/>
              </a:rPr>
              <a:t> is the same as that of employee 141: </a:t>
            </a:r>
            <a:endParaRPr lang="en-US" altLang="en-US" dirty="0" smtClean="0">
              <a:solidFill>
                <a:schemeClr val="tx1"/>
              </a:solidFill>
              <a:latin typeface="Courier New" pitchFamily="49" charset="0"/>
            </a:endParaRPr>
          </a:p>
          <a:p>
            <a:pPr marL="857250" lvl="4" eaLnBrk="1" hangingPunct="1"/>
            <a:r>
              <a:rPr lang="en-US" altLang="en-US" dirty="0" smtClean="0"/>
              <a:t>SELECT last_name, job_id</a:t>
            </a:r>
          </a:p>
          <a:p>
            <a:pPr marL="857250" lvl="4" eaLnBrk="1" hangingPunct="1"/>
            <a:r>
              <a:rPr lang="en-US" altLang="en-US" dirty="0" smtClean="0"/>
              <a:t>FROM   employees</a:t>
            </a:r>
          </a:p>
          <a:p>
            <a:pPr marL="857250" lvl="4" eaLnBrk="1" hangingPunct="1"/>
            <a:r>
              <a:rPr lang="en-US" altLang="en-US" dirty="0" smtClean="0"/>
              <a:t>WHERE  job_id =</a:t>
            </a:r>
          </a:p>
          <a:p>
            <a:pPr marL="857250" lvl="4" eaLnBrk="1" hangingPunct="1"/>
            <a:r>
              <a:rPr lang="en-US" altLang="en-US" dirty="0" smtClean="0"/>
              <a:t>               (SELECT job_id</a:t>
            </a:r>
          </a:p>
          <a:p>
            <a:pPr marL="857250" lvl="4" eaLnBrk="1" hangingPunct="1"/>
            <a:r>
              <a:rPr lang="en-US" altLang="en-US" dirty="0" smtClean="0"/>
              <a:t>                FROM   employees</a:t>
            </a:r>
          </a:p>
          <a:p>
            <a:pPr marL="857250" lvl="4" eaLnBrk="1" hangingPunct="1"/>
            <a:r>
              <a:rPr lang="en-US" altLang="en-US" dirty="0" smtClean="0"/>
              <a:t>                WHERE  employee_id = 141);</a:t>
            </a:r>
          </a:p>
        </p:txBody>
      </p:sp>
      <p:sp>
        <p:nvSpPr>
          <p:cNvPr id="25604" name="Rectangle 6"/>
          <p:cNvSpPr>
            <a:spLocks noChangeArrowheads="1"/>
          </p:cNvSpPr>
          <p:nvPr/>
        </p:nvSpPr>
        <p:spPr bwMode="auto">
          <a:xfrm>
            <a:off x="665163" y="5934075"/>
            <a:ext cx="5773737" cy="1271588"/>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25605" name="Rectangle 7"/>
          <p:cNvSpPr>
            <a:spLocks noChangeArrowheads="1"/>
          </p:cNvSpPr>
          <p:nvPr/>
        </p:nvSpPr>
        <p:spPr bwMode="auto">
          <a:xfrm>
            <a:off x="661988" y="7327900"/>
            <a:ext cx="5786437" cy="115887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pic>
        <p:nvPicPr>
          <p:cNvPr id="25606" name="Picture 8"/>
          <p:cNvPicPr>
            <a:picLocks noChangeAspect="1" noChangeArrowheads="1"/>
          </p:cNvPicPr>
          <p:nvPr/>
        </p:nvPicPr>
        <p:blipFill>
          <a:blip r:embed="rId3"/>
          <a:srcRect/>
          <a:stretch>
            <a:fillRect/>
          </a:stretch>
        </p:blipFill>
        <p:spPr bwMode="auto">
          <a:xfrm>
            <a:off x="1438275" y="7383463"/>
            <a:ext cx="1905000" cy="990600"/>
          </a:xfrm>
          <a:prstGeom prst="rect">
            <a:avLst/>
          </a:prstGeom>
          <a:noFill/>
          <a:ln w="28575">
            <a:noFill/>
            <a:miter lim="800000"/>
            <a:headEnd type="none" w="sm" len="sm"/>
            <a:tailEnd type="none" w="sm" len="sm"/>
          </a:ln>
        </p:spPr>
      </p:pic>
      <p:sp>
        <p:nvSpPr>
          <p:cNvPr id="25607" name="Footer Placeholder 7"/>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0AF49C85-AD4D-46EA-B904-B51E1FCBE6D5}"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 xmlns:p14="http://schemas.microsoft.com/office/powerpoint/2010/main" val="86085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ln/>
        </p:spPr>
      </p:sp>
      <p:sp>
        <p:nvSpPr>
          <p:cNvPr id="2765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a:t>
            </a:r>
            <a:r>
              <a:rPr lang="en-US" altLang="en-US" dirty="0" smtClean="0">
                <a:latin typeface="Courier New" pitchFamily="49" charset="0"/>
              </a:rPr>
              <a:t>SELECT</a:t>
            </a:r>
            <a:r>
              <a:rPr lang="en-US" altLang="en-US" dirty="0" smtClean="0">
                <a:latin typeface="Arial" charset="0"/>
              </a:rPr>
              <a:t> statement can be considered as a query block. The example in the slide displays employees who do the same job as “Taylor,” but earn more salary than him.</a:t>
            </a:r>
          </a:p>
          <a:p>
            <a:pPr lvl="1" eaLnBrk="1" hangingPunct="1"/>
            <a:r>
              <a:rPr lang="en-US" altLang="en-US" dirty="0" smtClean="0">
                <a:latin typeface="Arial" charset="0"/>
              </a:rPr>
              <a:t>The example consists of three query blocks: the outer query and two inner queries. The inner query blocks are executed first, producing the query results </a:t>
            </a:r>
            <a:r>
              <a:rPr lang="en-US" altLang="en-US" dirty="0" smtClean="0">
                <a:latin typeface="Courier New" pitchFamily="49" charset="0"/>
              </a:rPr>
              <a:t>SA_REP</a:t>
            </a:r>
            <a:r>
              <a:rPr lang="en-US" altLang="en-US" dirty="0" smtClean="0">
                <a:latin typeface="Arial" charset="0"/>
              </a:rPr>
              <a:t> and </a:t>
            </a:r>
            <a:r>
              <a:rPr lang="en-US" altLang="en-US" dirty="0" smtClean="0">
                <a:latin typeface="Courier New" pitchFamily="49" charset="0"/>
              </a:rPr>
              <a:t>8600</a:t>
            </a:r>
            <a:r>
              <a:rPr lang="en-US" altLang="en-US" dirty="0" smtClean="0">
                <a:latin typeface="Arial" charset="0"/>
              </a:rPr>
              <a:t>, respectively. The outer query block is then processed and uses the values that were returned by the inner queries to complete its search conditions. </a:t>
            </a:r>
          </a:p>
          <a:p>
            <a:pPr lvl="1" eaLnBrk="1" hangingPunct="1"/>
            <a:r>
              <a:rPr lang="en-US" altLang="en-US" dirty="0" smtClean="0">
                <a:latin typeface="Arial" charset="0"/>
              </a:rPr>
              <a:t>Both inner queries return single values (</a:t>
            </a:r>
            <a:r>
              <a:rPr lang="en-US" altLang="en-US" dirty="0" smtClean="0">
                <a:latin typeface="Courier New" pitchFamily="49" charset="0"/>
              </a:rPr>
              <a:t>SA_REP</a:t>
            </a:r>
            <a:r>
              <a:rPr lang="en-US" altLang="en-US" dirty="0" smtClean="0">
                <a:latin typeface="Arial" charset="0"/>
              </a:rPr>
              <a:t> and </a:t>
            </a:r>
            <a:r>
              <a:rPr lang="en-US" altLang="en-US" dirty="0" smtClean="0">
                <a:latin typeface="Courier New" pitchFamily="49" charset="0"/>
              </a:rPr>
              <a:t>8600</a:t>
            </a:r>
            <a:r>
              <a:rPr lang="en-US" altLang="en-US" dirty="0" smtClean="0">
                <a:latin typeface="Arial" charset="0"/>
              </a:rPr>
              <a:t>, respectively), so this SQL statement is called a single-row subquery.</a:t>
            </a:r>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The outer and inner queries can get data from different tables.</a:t>
            </a:r>
          </a:p>
        </p:txBody>
      </p:sp>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925EBFBB-2F22-44CA-8458-89318187DCA5}"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 xmlns:p14="http://schemas.microsoft.com/office/powerpoint/2010/main" val="270908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ln/>
        </p:spPr>
      </p:sp>
      <p:sp>
        <p:nvSpPr>
          <p:cNvPr id="296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display data from a main query by using a group function in a subquery to return a single row. The subquery is in parentheses and is placed after the comparison condition.</a:t>
            </a:r>
          </a:p>
          <a:p>
            <a:pPr lvl="1" eaLnBrk="1" hangingPunct="1"/>
            <a:r>
              <a:rPr lang="en-US" altLang="en-US" dirty="0" smtClean="0">
                <a:solidFill>
                  <a:schemeClr val="tx1"/>
                </a:solidFill>
                <a:latin typeface="Arial" charset="0"/>
              </a:rPr>
              <a:t>The example in the slide displays the employee last name, job </a:t>
            </a:r>
            <a:r>
              <a:rPr lang="en-US" altLang="en-US" dirty="0" smtClean="0">
                <a:solidFill>
                  <a:schemeClr val="tx1"/>
                </a:solidFill>
                <a:latin typeface="Courier New" pitchFamily="49" charset="0"/>
                <a:cs typeface="Courier New" pitchFamily="49" charset="0"/>
              </a:rPr>
              <a:t>ID</a:t>
            </a:r>
            <a:r>
              <a:rPr lang="en-US" altLang="en-US" dirty="0" smtClean="0">
                <a:solidFill>
                  <a:schemeClr val="tx1"/>
                </a:solidFill>
                <a:latin typeface="Arial" charset="0"/>
              </a:rPr>
              <a:t>, and salary of all employees whose salary is equal to the minimum salary. The </a:t>
            </a:r>
            <a:r>
              <a:rPr lang="en-US" altLang="en-US" dirty="0" smtClean="0">
                <a:solidFill>
                  <a:schemeClr val="tx1"/>
                </a:solidFill>
                <a:latin typeface="Courier New" pitchFamily="49" charset="0"/>
              </a:rPr>
              <a:t>MIN</a:t>
            </a:r>
            <a:r>
              <a:rPr lang="en-US" altLang="en-US" dirty="0" smtClean="0">
                <a:solidFill>
                  <a:schemeClr val="tx1"/>
                </a:solidFill>
                <a:latin typeface="Arial" charset="0"/>
              </a:rPr>
              <a:t> group function returns a single value (</a:t>
            </a:r>
            <a:r>
              <a:rPr lang="en-US" altLang="en-US" dirty="0" smtClean="0">
                <a:solidFill>
                  <a:schemeClr val="tx1"/>
                </a:solidFill>
                <a:latin typeface="Courier New" pitchFamily="49" charset="0"/>
              </a:rPr>
              <a:t>2500</a:t>
            </a:r>
            <a:r>
              <a:rPr lang="en-US" altLang="en-US" dirty="0" smtClean="0">
                <a:solidFill>
                  <a:schemeClr val="tx1"/>
                </a:solidFill>
                <a:latin typeface="Arial" charset="0"/>
              </a:rPr>
              <a:t>) to the outer query.</a:t>
            </a:r>
          </a:p>
        </p:txBody>
      </p:sp>
      <p:sp>
        <p:nvSpPr>
          <p:cNvPr id="297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A12B4D1A-DF8E-46EE-A365-650940922648}"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 xmlns:p14="http://schemas.microsoft.com/office/powerpoint/2010/main" val="143104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Rot="1" noChangeAspect="1" noChangeArrowheads="1" noTextEdit="1"/>
          </p:cNvSpPr>
          <p:nvPr>
            <p:ph type="sldImg"/>
          </p:nvPr>
        </p:nvSpPr>
        <p:spPr>
          <a:ln/>
        </p:spPr>
      </p:sp>
      <p:sp>
        <p:nvSpPr>
          <p:cNvPr id="31747" name="Rectangle 14"/>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subqueries not only in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but also in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The Oracle server executes the subquery and the results are returned into the </a:t>
            </a:r>
            <a:r>
              <a:rPr lang="en-US" altLang="en-US" dirty="0" smtClean="0">
                <a:solidFill>
                  <a:schemeClr val="tx1"/>
                </a:solidFill>
                <a:latin typeface="Courier New" pitchFamily="49" charset="0"/>
              </a:rPr>
              <a:t>HAVING</a:t>
            </a:r>
            <a:r>
              <a:rPr lang="en-US" altLang="en-US" dirty="0" smtClean="0">
                <a:solidFill>
                  <a:schemeClr val="tx1"/>
                </a:solidFill>
                <a:latin typeface="Arial" charset="0"/>
              </a:rPr>
              <a:t> clause of the main query.</a:t>
            </a:r>
          </a:p>
          <a:p>
            <a:pPr lvl="1" eaLnBrk="1" hangingPunct="1"/>
            <a:r>
              <a:rPr lang="en-US" altLang="en-US" dirty="0" smtClean="0">
                <a:solidFill>
                  <a:schemeClr val="tx1"/>
                </a:solidFill>
                <a:latin typeface="Arial" charset="0"/>
              </a:rPr>
              <a:t>The SQL statement in the slide displays all the departments that have a minimum salary greater than the minimum salary of department 30.</a:t>
            </a:r>
          </a:p>
          <a:p>
            <a:pPr lvl="1" eaLnBrk="1" hangingPunct="1"/>
            <a:r>
              <a:rPr lang="en-US" altLang="en-US" b="1" dirty="0" smtClean="0">
                <a:solidFill>
                  <a:schemeClr val="tx1"/>
                </a:solidFill>
                <a:latin typeface="Arial" charset="0"/>
              </a:rPr>
              <a:t>Another Example:</a:t>
            </a:r>
          </a:p>
          <a:p>
            <a:pPr lvl="1" eaLnBrk="1" hangingPunct="1"/>
            <a:r>
              <a:rPr lang="en-US" altLang="en-US" dirty="0" smtClean="0">
                <a:solidFill>
                  <a:schemeClr val="tx1"/>
                </a:solidFill>
                <a:latin typeface="Arial" charset="0"/>
              </a:rPr>
              <a:t>Find the job with the lowest average salary.</a:t>
            </a:r>
            <a:endParaRPr lang="en-US" altLang="en-US" sz="100" dirty="0" smtClean="0">
              <a:solidFill>
                <a:schemeClr val="tx1"/>
              </a:solidFill>
              <a:latin typeface="Arial" charset="0"/>
            </a:endParaRPr>
          </a:p>
          <a:p>
            <a:pPr marL="857250" lvl="4" eaLnBrk="1" hangingPunct="1"/>
            <a:r>
              <a:rPr lang="en-US" altLang="en-US" dirty="0" smtClean="0">
                <a:solidFill>
                  <a:schemeClr val="tx1"/>
                </a:solidFill>
              </a:rPr>
              <a:t>   SELECT   job_id, AVG(salary)</a:t>
            </a:r>
          </a:p>
          <a:p>
            <a:pPr marL="857250" lvl="4" eaLnBrk="1" hangingPunct="1"/>
            <a:r>
              <a:rPr lang="en-US" altLang="en-US" dirty="0" smtClean="0">
                <a:solidFill>
                  <a:schemeClr val="tx1"/>
                </a:solidFill>
              </a:rPr>
              <a:t>   FROM     employees</a:t>
            </a:r>
          </a:p>
          <a:p>
            <a:pPr marL="857250" lvl="4" eaLnBrk="1" hangingPunct="1"/>
            <a:r>
              <a:rPr lang="en-US" altLang="en-US" dirty="0" smtClean="0">
                <a:solidFill>
                  <a:schemeClr val="tx1"/>
                </a:solidFill>
              </a:rPr>
              <a:t>   GROUP BY job_id</a:t>
            </a:r>
          </a:p>
          <a:p>
            <a:pPr marL="857250" lvl="4" eaLnBrk="1" hangingPunct="1"/>
            <a:r>
              <a:rPr lang="en-US" altLang="en-US" dirty="0" smtClean="0">
                <a:solidFill>
                  <a:schemeClr val="tx1"/>
                </a:solidFill>
              </a:rPr>
              <a:t>   HAVING   AVG(salary) = (SELECT   MIN(AVG(salary))</a:t>
            </a:r>
          </a:p>
          <a:p>
            <a:pPr marL="857250" lvl="4" eaLnBrk="1" hangingPunct="1"/>
            <a:r>
              <a:rPr lang="en-US" altLang="en-US" dirty="0" smtClean="0">
                <a:solidFill>
                  <a:schemeClr val="tx1"/>
                </a:solidFill>
              </a:rPr>
              <a:t>                           FROM     employees</a:t>
            </a:r>
          </a:p>
          <a:p>
            <a:pPr marL="857250" lvl="4" eaLnBrk="1" hangingPunct="1"/>
            <a:r>
              <a:rPr lang="en-US" altLang="en-US" dirty="0" smtClean="0">
                <a:solidFill>
                  <a:schemeClr val="tx1"/>
                </a:solidFill>
              </a:rPr>
              <a:t>                           GROUP BY job_id);</a:t>
            </a: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D82A29E5-9CA6-48E0-B820-F374AB661CC3}"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 xmlns:p14="http://schemas.microsoft.com/office/powerpoint/2010/main" val="403097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ln/>
        </p:spPr>
      </p:sp>
      <p:sp>
        <p:nvSpPr>
          <p:cNvPr id="3379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A common error with subqueries occurs when more than one row is returned for a single-row subquery.</a:t>
            </a:r>
          </a:p>
          <a:p>
            <a:pPr lvl="1" eaLnBrk="1" hangingPunct="1"/>
            <a:r>
              <a:rPr lang="en-US" altLang="en-US" dirty="0" smtClean="0">
                <a:latin typeface="Arial" charset="0"/>
              </a:rPr>
              <a:t>In the SQL statement in the slide, the subquery contains a </a:t>
            </a:r>
            <a:r>
              <a:rPr lang="en-US" altLang="en-US" dirty="0" smtClean="0">
                <a:latin typeface="Courier New" pitchFamily="49" charset="0"/>
              </a:rPr>
              <a:t>GROUP</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which implies that the subquery will return multiple rows, one for each group that it finds. In this case, the results of the subquery are </a:t>
            </a:r>
            <a:r>
              <a:rPr lang="en-US" altLang="en-US" dirty="0" smtClean="0">
                <a:latin typeface="Courier New" pitchFamily="49" charset="0"/>
              </a:rPr>
              <a:t>4400</a:t>
            </a:r>
            <a:r>
              <a:rPr lang="en-US" altLang="en-US" dirty="0" smtClean="0">
                <a:latin typeface="Arial" charset="0"/>
              </a:rPr>
              <a:t>, </a:t>
            </a:r>
            <a:r>
              <a:rPr lang="en-US" altLang="en-US" dirty="0" smtClean="0">
                <a:latin typeface="Courier New" pitchFamily="49" charset="0"/>
              </a:rPr>
              <a:t>6000</a:t>
            </a:r>
            <a:r>
              <a:rPr lang="en-US" altLang="en-US" dirty="0" smtClean="0">
                <a:latin typeface="Arial" charset="0"/>
              </a:rPr>
              <a:t>, </a:t>
            </a:r>
            <a:r>
              <a:rPr lang="en-US" altLang="en-US" dirty="0" smtClean="0">
                <a:latin typeface="Courier New" pitchFamily="49" charset="0"/>
              </a:rPr>
              <a:t>2500</a:t>
            </a:r>
            <a:r>
              <a:rPr lang="en-US" altLang="en-US" dirty="0" smtClean="0">
                <a:latin typeface="Arial" charset="0"/>
              </a:rPr>
              <a:t>, </a:t>
            </a:r>
            <a:r>
              <a:rPr lang="en-US" altLang="en-US" dirty="0" smtClean="0">
                <a:latin typeface="Courier New" pitchFamily="49" charset="0"/>
              </a:rPr>
              <a:t>4200</a:t>
            </a:r>
            <a:r>
              <a:rPr lang="en-US" altLang="en-US" dirty="0" smtClean="0">
                <a:latin typeface="Arial" charset="0"/>
              </a:rPr>
              <a:t>, </a:t>
            </a:r>
            <a:r>
              <a:rPr lang="en-US" altLang="en-US" dirty="0" smtClean="0">
                <a:latin typeface="Courier New" pitchFamily="49" charset="0"/>
              </a:rPr>
              <a:t>7000</a:t>
            </a:r>
            <a:r>
              <a:rPr lang="en-US" altLang="en-US" dirty="0" smtClean="0">
                <a:latin typeface="Arial" charset="0"/>
              </a:rPr>
              <a:t>, </a:t>
            </a:r>
            <a:r>
              <a:rPr lang="en-US" altLang="en-US" dirty="0" smtClean="0">
                <a:latin typeface="Courier New" pitchFamily="49" charset="0"/>
              </a:rPr>
              <a:t>17000</a:t>
            </a:r>
            <a:r>
              <a:rPr lang="en-US" altLang="en-US" dirty="0" smtClean="0">
                <a:latin typeface="Arial" charset="0"/>
              </a:rPr>
              <a:t>, and </a:t>
            </a:r>
            <a:r>
              <a:rPr lang="en-US" altLang="en-US" dirty="0" smtClean="0">
                <a:latin typeface="Courier New" pitchFamily="49" charset="0"/>
              </a:rPr>
              <a:t>8300</a:t>
            </a:r>
            <a:r>
              <a:rPr lang="en-US" altLang="en-US" dirty="0" smtClean="0">
                <a:latin typeface="Arial" charset="0"/>
              </a:rPr>
              <a:t>.</a:t>
            </a:r>
          </a:p>
          <a:p>
            <a:pPr lvl="1" eaLnBrk="1" hangingPunct="1"/>
            <a:r>
              <a:rPr lang="en-US" altLang="en-US" dirty="0" smtClean="0">
                <a:latin typeface="Arial" charset="0"/>
              </a:rPr>
              <a:t>The outer query takes those results and uses them in its </a:t>
            </a:r>
            <a:r>
              <a:rPr lang="en-US" altLang="en-US" dirty="0" smtClean="0">
                <a:latin typeface="Courier New" pitchFamily="49" charset="0"/>
              </a:rPr>
              <a:t>WHERE</a:t>
            </a:r>
            <a:r>
              <a:rPr lang="en-US" altLang="en-US" dirty="0" smtClean="0">
                <a:latin typeface="Arial" charset="0"/>
              </a:rPr>
              <a:t> clause. The </a:t>
            </a:r>
            <a:r>
              <a:rPr lang="en-US" altLang="en-US" dirty="0" smtClean="0">
                <a:latin typeface="Courier New" pitchFamily="49" charset="0"/>
              </a:rPr>
              <a:t>WHERE</a:t>
            </a:r>
            <a:r>
              <a:rPr lang="en-US" altLang="en-US" dirty="0" smtClean="0">
                <a:latin typeface="Arial" charset="0"/>
              </a:rPr>
              <a:t> clause contains an equal (</a:t>
            </a:r>
            <a:r>
              <a:rPr lang="en-US" altLang="en-US" dirty="0" smtClean="0">
                <a:latin typeface="Courier New" pitchFamily="49" charset="0"/>
              </a:rPr>
              <a:t>=</a:t>
            </a:r>
            <a:r>
              <a:rPr lang="en-US" altLang="en-US" dirty="0" smtClean="0">
                <a:latin typeface="Arial" charset="0"/>
              </a:rPr>
              <a:t>) operator, a single-row comparison operator that expects only one value. The </a:t>
            </a:r>
            <a:r>
              <a:rPr lang="en-US" altLang="en-US" dirty="0" smtClean="0">
                <a:latin typeface="Courier New" pitchFamily="49" charset="0"/>
              </a:rPr>
              <a:t>=</a:t>
            </a:r>
            <a:r>
              <a:rPr lang="en-US" altLang="en-US" dirty="0" smtClean="0">
                <a:latin typeface="Arial" charset="0"/>
              </a:rPr>
              <a:t> operator cannot accept more than one value from the subquery and, therefore, generates the error.</a:t>
            </a:r>
          </a:p>
          <a:p>
            <a:pPr lvl="1" eaLnBrk="1" hangingPunct="1"/>
            <a:r>
              <a:rPr lang="en-US" altLang="en-US" dirty="0" smtClean="0">
                <a:latin typeface="Arial" charset="0"/>
              </a:rPr>
              <a:t>To correct this error, change the </a:t>
            </a:r>
            <a:r>
              <a:rPr lang="en-US" altLang="en-US" dirty="0" smtClean="0">
                <a:latin typeface="Courier New" pitchFamily="49" charset="0"/>
              </a:rPr>
              <a:t>=</a:t>
            </a:r>
            <a:r>
              <a:rPr lang="en-US" altLang="en-US" dirty="0" smtClean="0">
                <a:latin typeface="Arial" charset="0"/>
              </a:rPr>
              <a:t> operator to </a:t>
            </a:r>
            <a:r>
              <a:rPr lang="en-US" altLang="en-US" dirty="0" smtClean="0">
                <a:latin typeface="Courier New" pitchFamily="49" charset="0"/>
              </a:rPr>
              <a:t>IN</a:t>
            </a:r>
            <a:r>
              <a:rPr lang="en-US" altLang="en-US" dirty="0" smtClean="0">
                <a:latin typeface="Arial" charset="0"/>
              </a:rPr>
              <a:t>.</a:t>
            </a: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B14177C0-0CBD-4653-9E44-AFF643B53178}"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 xmlns:p14="http://schemas.microsoft.com/office/powerpoint/2010/main" val="355375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Another common problem occurs with subqueries when no rows are returned by the inner query.</a:t>
            </a:r>
          </a:p>
          <a:p>
            <a:pPr lvl="1" eaLnBrk="1" hangingPunct="1"/>
            <a:r>
              <a:rPr lang="en-US" altLang="en-US" dirty="0" smtClean="0">
                <a:solidFill>
                  <a:schemeClr val="tx1"/>
                </a:solidFill>
                <a:latin typeface="Arial" charset="0"/>
              </a:rPr>
              <a:t>In the SQL statement in the slide, the subquery contains a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Presumably, the intention is to find the employee who works as an ‘Architect’. The statement is correct, but selects no rows when executed because there is no job titled ‘Architect’. Therefore, the subquery returns no rows. </a:t>
            </a:r>
          </a:p>
          <a:p>
            <a:pPr lvl="1" eaLnBrk="1" hangingPunct="1"/>
            <a:r>
              <a:rPr lang="en-US" altLang="en-US" dirty="0" smtClean="0">
                <a:solidFill>
                  <a:schemeClr val="tx1"/>
                </a:solidFill>
                <a:latin typeface="Arial" charset="0"/>
              </a:rPr>
              <a:t>The outer query takes the results of the subquery (null) and uses these results in its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The outer query finds no employee with a job </a:t>
            </a:r>
            <a:r>
              <a:rPr lang="en-US" altLang="en-US" dirty="0" smtClean="0">
                <a:solidFill>
                  <a:schemeClr val="tx1"/>
                </a:solidFill>
                <a:latin typeface="Courier New" pitchFamily="49" charset="0"/>
                <a:cs typeface="Courier New" pitchFamily="49" charset="0"/>
              </a:rPr>
              <a:t>ID</a:t>
            </a:r>
            <a:r>
              <a:rPr lang="en-US" altLang="en-US" dirty="0" smtClean="0">
                <a:solidFill>
                  <a:schemeClr val="tx1"/>
                </a:solidFill>
                <a:latin typeface="Arial" charset="0"/>
              </a:rPr>
              <a:t> equal to </a:t>
            </a:r>
            <a:r>
              <a:rPr lang="en-US" altLang="en-US" dirty="0" smtClean="0">
                <a:solidFill>
                  <a:schemeClr val="tx1"/>
                </a:solidFill>
                <a:latin typeface="Courier New" pitchFamily="49" charset="0"/>
                <a:cs typeface="Courier New" pitchFamily="49" charset="0"/>
              </a:rPr>
              <a:t>NULL</a:t>
            </a:r>
            <a:r>
              <a:rPr lang="en-US" altLang="en-US" dirty="0" smtClean="0">
                <a:solidFill>
                  <a:schemeClr val="tx1"/>
                </a:solidFill>
                <a:latin typeface="Arial" charset="0"/>
              </a:rPr>
              <a:t>, and so returns no rows. Even if a job existed with a value of null, the row is not returned because comparison of two null values yields a null; therefore,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condition is not true.</a:t>
            </a: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E35A067F-3A79-44BC-B260-95B88CA92555}"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 xmlns:p14="http://schemas.microsoft.com/office/powerpoint/2010/main" val="2240945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378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278673F2-7B8C-479E-B36A-95931DC673D8}"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 xmlns:p14="http://schemas.microsoft.com/office/powerpoint/2010/main" val="2036982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Subqueries that return more than one row are called multiple-row subqueries. You use a </a:t>
            </a:r>
            <a:br>
              <a:rPr lang="en-US" altLang="en-US" dirty="0" smtClean="0">
                <a:solidFill>
                  <a:schemeClr val="tx1"/>
                </a:solidFill>
                <a:latin typeface="Arial" charset="0"/>
              </a:rPr>
            </a:br>
            <a:r>
              <a:rPr lang="en-US" altLang="en-US" dirty="0" smtClean="0">
                <a:solidFill>
                  <a:schemeClr val="tx1"/>
                </a:solidFill>
                <a:latin typeface="Arial" charset="0"/>
              </a:rPr>
              <a:t>multiple-row operator, instead of a single-row operator, with a multiple-row subquery. The </a:t>
            </a:r>
            <a:br>
              <a:rPr lang="en-US" altLang="en-US" dirty="0" smtClean="0">
                <a:solidFill>
                  <a:schemeClr val="tx1"/>
                </a:solidFill>
                <a:latin typeface="Arial" charset="0"/>
              </a:rPr>
            </a:br>
            <a:r>
              <a:rPr lang="en-US" altLang="en-US" dirty="0" smtClean="0">
                <a:solidFill>
                  <a:schemeClr val="tx1"/>
                </a:solidFill>
                <a:latin typeface="Arial" charset="0"/>
              </a:rPr>
              <a:t>multiple-row operator expects one or more values:</a:t>
            </a:r>
          </a:p>
          <a:p>
            <a:pPr lvl="1" eaLnBrk="1" hangingPunct="1"/>
            <a:r>
              <a:rPr lang="en-US" altLang="en-US" sz="500" dirty="0" smtClean="0">
                <a:solidFill>
                  <a:schemeClr val="tx1"/>
                </a:solidFill>
                <a:latin typeface="Arial" charset="0"/>
              </a:rPr>
              <a:t> </a:t>
            </a:r>
          </a:p>
          <a:p>
            <a:pPr lvl="4" eaLnBrk="1" hangingPunct="1">
              <a:spcBef>
                <a:spcPct val="0"/>
              </a:spcBef>
            </a:pPr>
            <a:r>
              <a:rPr lang="en-US" altLang="en-US" dirty="0" smtClean="0">
                <a:solidFill>
                  <a:schemeClr val="tx1"/>
                </a:solidFill>
              </a:rPr>
              <a:t>   SELECT last_name, salary, department_id</a:t>
            </a:r>
          </a:p>
          <a:p>
            <a:pPr lvl="4" eaLnBrk="1" hangingPunct="1">
              <a:spcBef>
                <a:spcPct val="0"/>
              </a:spcBef>
            </a:pPr>
            <a:r>
              <a:rPr lang="en-US" altLang="en-US" dirty="0" smtClean="0">
                <a:solidFill>
                  <a:schemeClr val="tx1"/>
                </a:solidFill>
              </a:rPr>
              <a:t>   FROM   employees</a:t>
            </a:r>
          </a:p>
          <a:p>
            <a:pPr lvl="4" eaLnBrk="1" hangingPunct="1">
              <a:spcBef>
                <a:spcPct val="0"/>
              </a:spcBef>
            </a:pPr>
            <a:r>
              <a:rPr lang="en-US" altLang="en-US" dirty="0" smtClean="0">
                <a:solidFill>
                  <a:schemeClr val="tx1"/>
                </a:solidFill>
              </a:rPr>
              <a:t>   WHERE  salary IN (SELECT   MIN(salary)</a:t>
            </a:r>
          </a:p>
          <a:p>
            <a:pPr lvl="4" eaLnBrk="1" hangingPunct="1">
              <a:spcBef>
                <a:spcPct val="0"/>
              </a:spcBef>
            </a:pPr>
            <a:r>
              <a:rPr lang="en-US" altLang="en-US" dirty="0" smtClean="0">
                <a:solidFill>
                  <a:schemeClr val="tx1"/>
                </a:solidFill>
              </a:rPr>
              <a:t>                     FROM     employees</a:t>
            </a:r>
          </a:p>
          <a:p>
            <a:pPr lvl="4" eaLnBrk="1" hangingPunct="1">
              <a:spcBef>
                <a:spcPct val="0"/>
              </a:spcBef>
            </a:pPr>
            <a:r>
              <a:rPr lang="en-US" altLang="en-US" dirty="0" smtClean="0">
                <a:solidFill>
                  <a:schemeClr val="tx1"/>
                </a:solidFill>
              </a:rPr>
              <a:t>                     GROUP BY department_id);</a:t>
            </a:r>
          </a:p>
          <a:p>
            <a:pPr lvl="1" eaLnBrk="1" hangingPunct="1"/>
            <a:r>
              <a:rPr lang="en-US" altLang="en-US" b="1" dirty="0" smtClean="0">
                <a:solidFill>
                  <a:schemeClr val="tx1"/>
                </a:solidFill>
                <a:latin typeface="Arial" charset="0"/>
              </a:rPr>
              <a:t>Example</a:t>
            </a:r>
            <a:endParaRPr lang="en-US" altLang="en-US" dirty="0" smtClean="0">
              <a:solidFill>
                <a:schemeClr val="tx1"/>
              </a:solidFill>
              <a:latin typeface="Arial" charset="0"/>
            </a:endParaRPr>
          </a:p>
          <a:p>
            <a:pPr lvl="1" eaLnBrk="1" hangingPunct="1"/>
            <a:r>
              <a:rPr lang="en-US" altLang="en-US" dirty="0" smtClean="0">
                <a:solidFill>
                  <a:schemeClr val="tx1"/>
                </a:solidFill>
                <a:latin typeface="Arial" charset="0"/>
              </a:rPr>
              <a:t>Find the employees who earn the same salary as the minimum salary of any department.</a:t>
            </a:r>
          </a:p>
          <a:p>
            <a:pPr lvl="1" eaLnBrk="1" hangingPunct="1"/>
            <a:r>
              <a:rPr lang="en-US" altLang="en-US" dirty="0" smtClean="0">
                <a:solidFill>
                  <a:schemeClr val="tx1"/>
                </a:solidFill>
                <a:latin typeface="Arial" charset="0"/>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altLang="en-US" sz="500" dirty="0" smtClean="0">
              <a:solidFill>
                <a:schemeClr val="tx1"/>
              </a:solidFill>
              <a:latin typeface="Arial" charset="0"/>
            </a:endParaRPr>
          </a:p>
          <a:p>
            <a:pPr lvl="4" eaLnBrk="1" hangingPunct="1">
              <a:spcBef>
                <a:spcPct val="0"/>
              </a:spcBef>
            </a:pPr>
            <a:r>
              <a:rPr lang="en-US" altLang="en-US" dirty="0" smtClean="0">
                <a:solidFill>
                  <a:schemeClr val="tx1"/>
                </a:solidFill>
              </a:rPr>
              <a:t>   SELECT last_name, salary, department_id</a:t>
            </a:r>
          </a:p>
          <a:p>
            <a:pPr lvl="4" eaLnBrk="1" hangingPunct="1">
              <a:spcBef>
                <a:spcPct val="0"/>
              </a:spcBef>
            </a:pPr>
            <a:r>
              <a:rPr lang="en-US" altLang="en-US" dirty="0" smtClean="0">
                <a:solidFill>
                  <a:schemeClr val="tx1"/>
                </a:solidFill>
              </a:rPr>
              <a:t>   FROM   employees</a:t>
            </a:r>
          </a:p>
          <a:p>
            <a:pPr lvl="4" eaLnBrk="1" hangingPunct="1">
              <a:spcBef>
                <a:spcPct val="0"/>
              </a:spcBef>
            </a:pPr>
            <a:r>
              <a:rPr lang="en-US" altLang="en-US" dirty="0" smtClean="0">
                <a:solidFill>
                  <a:schemeClr val="tx1"/>
                </a:solidFill>
              </a:rPr>
              <a:t>   WHERE  salary IN (2500, 4200, 4400, 6000, 7000, 8300, 				8600, 17000);</a:t>
            </a:r>
          </a:p>
        </p:txBody>
      </p:sp>
      <p:sp>
        <p:nvSpPr>
          <p:cNvPr id="39939" name="Slide Image Placeholder 6"/>
          <p:cNvSpPr>
            <a:spLocks noGrp="1" noRot="1" noChangeAspect="1" noTextEdit="1"/>
          </p:cNvSpPr>
          <p:nvPr>
            <p:ph type="sldImg"/>
          </p:nvPr>
        </p:nvSpPr>
        <p:spPr>
          <a:ln/>
        </p:spPr>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08688446-652B-4DFC-80F6-BEA20ABD1479}"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539207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ln/>
        </p:spPr>
      </p:sp>
      <p:sp>
        <p:nvSpPr>
          <p:cNvPr id="4198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ANY</a:t>
            </a:r>
            <a:r>
              <a:rPr lang="en-US" altLang="en-US" dirty="0" smtClean="0">
                <a:solidFill>
                  <a:schemeClr val="tx1"/>
                </a:solidFill>
                <a:latin typeface="Arial" charset="0"/>
              </a:rPr>
              <a:t> operator (and its synonym, the </a:t>
            </a:r>
            <a:r>
              <a:rPr lang="en-US" altLang="en-US" dirty="0" smtClean="0">
                <a:solidFill>
                  <a:schemeClr val="tx1"/>
                </a:solidFill>
                <a:latin typeface="Courier New" pitchFamily="49" charset="0"/>
              </a:rPr>
              <a:t>SOME</a:t>
            </a:r>
            <a:r>
              <a:rPr lang="en-US" altLang="en-US" dirty="0" smtClean="0">
                <a:solidFill>
                  <a:schemeClr val="tx1"/>
                </a:solidFill>
                <a:latin typeface="Arial" charset="0"/>
              </a:rPr>
              <a:t> operator) compares a value to </a:t>
            </a:r>
            <a:r>
              <a:rPr lang="en-US" altLang="en-US" i="1" dirty="0" smtClean="0">
                <a:solidFill>
                  <a:schemeClr val="tx1"/>
                </a:solidFill>
                <a:latin typeface="Arial" charset="0"/>
              </a:rPr>
              <a:t>each</a:t>
            </a:r>
            <a:r>
              <a:rPr lang="en-US" altLang="en-US" b="1" i="1" dirty="0" smtClean="0">
                <a:solidFill>
                  <a:schemeClr val="tx1"/>
                </a:solidFill>
                <a:latin typeface="Arial" charset="0"/>
              </a:rPr>
              <a:t> </a:t>
            </a:r>
            <a:r>
              <a:rPr lang="en-US" altLang="en-US" dirty="0" smtClean="0">
                <a:solidFill>
                  <a:schemeClr val="tx1"/>
                </a:solidFill>
                <a:latin typeface="Arial" charset="0"/>
              </a:rPr>
              <a:t>value returned by a subquery. The example in the slide displays employees who are not IT programmers and whose salary is less than that of any IT programmer. The maximum salary that a programmer earns is $9,000. </a:t>
            </a:r>
          </a:p>
          <a:p>
            <a:pPr lvl="2" eaLnBrk="1" hangingPunct="1"/>
            <a:r>
              <a:rPr lang="en-US" altLang="en-US" dirty="0" smtClean="0">
                <a:solidFill>
                  <a:schemeClr val="tx1"/>
                </a:solidFill>
                <a:latin typeface="Courier New" pitchFamily="49" charset="0"/>
              </a:rPr>
              <a:t>&lt;ANY</a:t>
            </a:r>
            <a:r>
              <a:rPr lang="en-US" altLang="en-US" dirty="0" smtClean="0">
                <a:solidFill>
                  <a:schemeClr val="tx1"/>
                </a:solidFill>
                <a:latin typeface="Arial" charset="0"/>
              </a:rPr>
              <a:t> means less than the maximum. </a:t>
            </a:r>
          </a:p>
          <a:p>
            <a:pPr lvl="2" eaLnBrk="1" hangingPunct="1"/>
            <a:r>
              <a:rPr lang="en-US" altLang="en-US" dirty="0" smtClean="0">
                <a:solidFill>
                  <a:schemeClr val="tx1"/>
                </a:solidFill>
                <a:latin typeface="Courier New" pitchFamily="49" charset="0"/>
              </a:rPr>
              <a:t>&gt;ANY</a:t>
            </a:r>
            <a:r>
              <a:rPr lang="en-US" altLang="en-US" dirty="0" smtClean="0">
                <a:solidFill>
                  <a:schemeClr val="tx1"/>
                </a:solidFill>
                <a:latin typeface="Arial" charset="0"/>
              </a:rPr>
              <a:t> means more than the minimum. </a:t>
            </a:r>
          </a:p>
          <a:p>
            <a:pPr lvl="2" eaLnBrk="1" hangingPunct="1"/>
            <a:r>
              <a:rPr lang="en-US" altLang="en-US" dirty="0" smtClean="0">
                <a:solidFill>
                  <a:schemeClr val="tx1"/>
                </a:solidFill>
                <a:latin typeface="Courier New" pitchFamily="49" charset="0"/>
              </a:rPr>
              <a:t>=ANY</a:t>
            </a:r>
            <a:r>
              <a:rPr lang="en-US" altLang="en-US" dirty="0" smtClean="0">
                <a:solidFill>
                  <a:schemeClr val="tx1"/>
                </a:solidFill>
                <a:latin typeface="Arial" charset="0"/>
              </a:rPr>
              <a:t> is equivalent to </a:t>
            </a:r>
            <a:r>
              <a:rPr lang="en-US" altLang="en-US" dirty="0" smtClean="0">
                <a:solidFill>
                  <a:schemeClr val="tx1"/>
                </a:solidFill>
                <a:latin typeface="Courier New" pitchFamily="49" charset="0"/>
              </a:rPr>
              <a:t>IN</a:t>
            </a:r>
            <a:r>
              <a:rPr lang="en-US" altLang="en-US" dirty="0" smtClean="0">
                <a:solidFill>
                  <a:schemeClr val="tx1"/>
                </a:solidFill>
                <a:latin typeface="Arial" charset="0"/>
              </a:rPr>
              <a:t>.</a:t>
            </a: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DAE6D95B-A620-4796-AA1D-4FFEF73C81DF}"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 xmlns:p14="http://schemas.microsoft.com/office/powerpoint/2010/main" val="177971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8 - </a:t>
            </a:r>
            <a:fld id="{232ADDD8-7874-43B3-A61E-34F4BE1B33D0}"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2, you will learn to use:</a:t>
            </a:r>
          </a:p>
          <a:p>
            <a:pPr lvl="2"/>
            <a:r>
              <a:rPr lang="en-US" altLang="en-US" dirty="0" smtClean="0"/>
              <a:t>SQL statements to query and display data from multiple tables by using joins</a:t>
            </a:r>
          </a:p>
          <a:p>
            <a:pPr lvl="2"/>
            <a:r>
              <a:rPr lang="en-US" altLang="en-US" dirty="0" err="1" smtClean="0"/>
              <a:t>Subqueries</a:t>
            </a:r>
            <a:r>
              <a:rPr lang="en-US" altLang="en-US" dirty="0" smtClean="0"/>
              <a:t> when the condition is unknown</a:t>
            </a:r>
          </a:p>
          <a:p>
            <a:pPr lvl="2"/>
            <a:r>
              <a:rPr lang="en-US" altLang="en-US" dirty="0" smtClean="0"/>
              <a:t>Group functions to aggregate data</a:t>
            </a:r>
          </a:p>
          <a:p>
            <a:pPr lvl="2"/>
            <a:r>
              <a:rPr lang="en-US" altLang="en-US" dirty="0" smtClean="0"/>
              <a:t>Set operators</a:t>
            </a:r>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525898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 compares a value to </a:t>
            </a:r>
            <a:r>
              <a:rPr lang="en-US" altLang="en-US" i="1" dirty="0" smtClean="0">
                <a:solidFill>
                  <a:schemeClr val="tx1"/>
                </a:solidFill>
                <a:latin typeface="Arial" charset="0"/>
              </a:rPr>
              <a:t>every</a:t>
            </a:r>
            <a:r>
              <a:rPr lang="en-US" altLang="en-US" dirty="0" smtClean="0">
                <a:solidFill>
                  <a:schemeClr val="tx1"/>
                </a:solidFill>
                <a:latin typeface="Arial" charset="0"/>
              </a:rPr>
              <a:t> value returned by a subquery. The example in the slide displays employees who are not IT programmers and whose salary is less than that of all IT programmers. </a:t>
            </a:r>
          </a:p>
          <a:p>
            <a:pPr lvl="2" eaLnBrk="1" hangingPunct="1"/>
            <a:r>
              <a:rPr lang="en-US" altLang="en-US" dirty="0" smtClean="0">
                <a:solidFill>
                  <a:schemeClr val="tx1"/>
                </a:solidFill>
                <a:latin typeface="Courier New" pitchFamily="49" charset="0"/>
              </a:rPr>
              <a:t>&gt;ALL</a:t>
            </a:r>
            <a:r>
              <a:rPr lang="en-US" altLang="en-US" dirty="0" smtClean="0">
                <a:solidFill>
                  <a:schemeClr val="tx1"/>
                </a:solidFill>
                <a:latin typeface="Arial" charset="0"/>
              </a:rPr>
              <a:t> means more than the maximum. </a:t>
            </a:r>
          </a:p>
          <a:p>
            <a:pPr lvl="2" eaLnBrk="1" hangingPunct="1"/>
            <a:r>
              <a:rPr lang="en-US" altLang="en-US" dirty="0" smtClean="0">
                <a:solidFill>
                  <a:schemeClr val="tx1"/>
                </a:solidFill>
                <a:latin typeface="Courier New" pitchFamily="49" charset="0"/>
              </a:rPr>
              <a:t>&lt;ALL</a:t>
            </a:r>
            <a:r>
              <a:rPr lang="en-US" altLang="en-US" dirty="0" smtClean="0">
                <a:solidFill>
                  <a:schemeClr val="tx1"/>
                </a:solidFill>
                <a:latin typeface="Arial" charset="0"/>
              </a:rPr>
              <a:t> means less than the minimum.</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NOT</a:t>
            </a:r>
            <a:r>
              <a:rPr lang="en-US" altLang="en-US" dirty="0" smtClean="0">
                <a:solidFill>
                  <a:schemeClr val="tx1"/>
                </a:solidFill>
                <a:latin typeface="Arial" charset="0"/>
              </a:rPr>
              <a:t> operator can be used with </a:t>
            </a:r>
            <a:r>
              <a:rPr lang="en-US" altLang="en-US" dirty="0" smtClean="0">
                <a:solidFill>
                  <a:schemeClr val="tx1"/>
                </a:solidFill>
                <a:latin typeface="Courier New" pitchFamily="49" charset="0"/>
              </a:rPr>
              <a:t>IN</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ANY</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ALL</a:t>
            </a:r>
            <a:r>
              <a:rPr lang="en-US" altLang="en-US" dirty="0" smtClean="0">
                <a:solidFill>
                  <a:schemeClr val="tx1"/>
                </a:solidFill>
                <a:latin typeface="Arial" charset="0"/>
              </a:rPr>
              <a:t> operators.</a:t>
            </a:r>
          </a:p>
        </p:txBody>
      </p:sp>
      <p:sp>
        <p:nvSpPr>
          <p:cNvPr id="4403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23C0C4CD-5DE5-4359-90CA-7D73F3D8624F}"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 xmlns:p14="http://schemas.microsoft.com/office/powerpoint/2010/main" val="187684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lvl="1"/>
            <a:r>
              <a:rPr lang="en-US" altLang="en-US" dirty="0" smtClean="0">
                <a:latin typeface="Arial" charset="0"/>
              </a:rPr>
              <a:t>A multiple-column subquery returns more than one column to the outer query and can be listed in the outer query’s </a:t>
            </a:r>
            <a:r>
              <a:rPr lang="en-US" altLang="en-US" dirty="0" smtClean="0">
                <a:latin typeface="Courier New" pitchFamily="49" charset="0"/>
                <a:cs typeface="Courier New" pitchFamily="49" charset="0"/>
              </a:rPr>
              <a:t>FROM</a:t>
            </a:r>
            <a:r>
              <a:rPr lang="en-US" altLang="en-US" dirty="0" smtClean="0">
                <a:latin typeface="Arial" charset="0"/>
              </a:rPr>
              <a:t>, </a:t>
            </a:r>
            <a:r>
              <a:rPr lang="en-US" altLang="en-US" dirty="0" smtClean="0">
                <a:latin typeface="Courier New" pitchFamily="49" charset="0"/>
                <a:cs typeface="Courier New" pitchFamily="49" charset="0"/>
              </a:rPr>
              <a:t>WHERE</a:t>
            </a:r>
            <a:r>
              <a:rPr lang="en-US" altLang="en-US" dirty="0" smtClean="0">
                <a:latin typeface="Arial" charset="0"/>
              </a:rPr>
              <a:t>, or </a:t>
            </a:r>
            <a:r>
              <a:rPr lang="en-US" altLang="en-US" dirty="0" smtClean="0">
                <a:latin typeface="Courier New" pitchFamily="49" charset="0"/>
                <a:cs typeface="Courier New" pitchFamily="49" charset="0"/>
              </a:rPr>
              <a:t>HAVING</a:t>
            </a:r>
            <a:r>
              <a:rPr lang="en-US" altLang="en-US" dirty="0" smtClean="0">
                <a:latin typeface="Arial" charset="0"/>
              </a:rPr>
              <a:t> clause. </a:t>
            </a:r>
            <a:r>
              <a:rPr lang="en-US" altLang="en-US" dirty="0" smtClean="0">
                <a:solidFill>
                  <a:schemeClr val="tx1"/>
                </a:solidFill>
                <a:latin typeface="Arial" charset="0"/>
              </a:rPr>
              <a:t> </a:t>
            </a:r>
          </a:p>
          <a:p>
            <a:pPr lvl="1"/>
            <a:r>
              <a:rPr lang="en-US" altLang="en-US" dirty="0" smtClean="0">
                <a:solidFill>
                  <a:schemeClr val="tx1"/>
                </a:solidFill>
                <a:latin typeface="Arial" charset="0"/>
              </a:rPr>
              <a:t>If you want to compare two or more columns, you must write a compound </a:t>
            </a:r>
            <a:r>
              <a:rPr lang="en-US" altLang="en-US" dirty="0" smtClean="0">
                <a:solidFill>
                  <a:schemeClr val="tx1"/>
                </a:solidFill>
                <a:latin typeface="Courier New" pitchFamily="49" charset="0"/>
                <a:cs typeface="Courier New" pitchFamily="49" charset="0"/>
              </a:rPr>
              <a:t>WHERE</a:t>
            </a:r>
            <a:r>
              <a:rPr lang="en-US" altLang="en-US" dirty="0" smtClean="0">
                <a:solidFill>
                  <a:schemeClr val="tx1"/>
                </a:solidFill>
                <a:latin typeface="Arial" charset="0"/>
              </a:rPr>
              <a:t> clause using logical operators. Multiple-column subqueries enable you to combine duplicate </a:t>
            </a:r>
            <a:r>
              <a:rPr lang="en-US" altLang="en-US" dirty="0" smtClean="0">
                <a:solidFill>
                  <a:schemeClr val="tx1"/>
                </a:solidFill>
                <a:latin typeface="Courier New" pitchFamily="49" charset="0"/>
                <a:cs typeface="Courier New" pitchFamily="49" charset="0"/>
              </a:rPr>
              <a:t>WHERE</a:t>
            </a:r>
            <a:r>
              <a:rPr lang="en-US" altLang="en-US" dirty="0" smtClean="0">
                <a:solidFill>
                  <a:schemeClr val="tx1"/>
                </a:solidFill>
                <a:latin typeface="Arial" charset="0"/>
                <a:cs typeface="Arial" charset="0"/>
              </a:rPr>
              <a:t> </a:t>
            </a:r>
            <a:r>
              <a:rPr lang="en-US" altLang="en-US" dirty="0" smtClean="0">
                <a:solidFill>
                  <a:schemeClr val="tx1"/>
                </a:solidFill>
                <a:latin typeface="Arial" charset="0"/>
              </a:rPr>
              <a:t>conditions into a single </a:t>
            </a:r>
            <a:r>
              <a:rPr lang="en-US" altLang="en-US" dirty="0" smtClean="0">
                <a:solidFill>
                  <a:schemeClr val="tx1"/>
                </a:solidFill>
                <a:latin typeface="Courier New" pitchFamily="49" charset="0"/>
                <a:cs typeface="Courier New" pitchFamily="49" charset="0"/>
              </a:rPr>
              <a:t>WHERE</a:t>
            </a:r>
            <a:r>
              <a:rPr lang="en-US" altLang="en-US" dirty="0" smtClean="0">
                <a:solidFill>
                  <a:schemeClr val="tx1"/>
                </a:solidFill>
                <a:latin typeface="Arial" charset="0"/>
              </a:rPr>
              <a:t> clause. </a:t>
            </a:r>
          </a:p>
          <a:p>
            <a:pPr lvl="1"/>
            <a:r>
              <a:rPr lang="en-US" altLang="en-US" dirty="0" smtClean="0">
                <a:latin typeface="Courier New" pitchFamily="49" charset="0"/>
                <a:cs typeface="Courier New" pitchFamily="49" charset="0"/>
              </a:rPr>
              <a:t>IN</a:t>
            </a:r>
            <a:r>
              <a:rPr lang="en-US" altLang="en-US" dirty="0" smtClean="0">
                <a:latin typeface="Arial" charset="0"/>
              </a:rPr>
              <a:t> operator is used to check a value within a set of values. The list of values may come from the results returned by a subquery.</a:t>
            </a:r>
            <a:endParaRPr lang="en-US" altLang="en-US" dirty="0" smtClean="0">
              <a:solidFill>
                <a:schemeClr val="tx1"/>
              </a:solidFill>
              <a:latin typeface="Arial" charset="0"/>
            </a:endParaRPr>
          </a:p>
          <a:p>
            <a:pPr lvl="1"/>
            <a:r>
              <a:rPr lang="en-US" altLang="en-US" dirty="0" smtClean="0">
                <a:latin typeface="Arial" charset="0"/>
              </a:rPr>
              <a:t>Syntax:</a:t>
            </a:r>
          </a:p>
          <a:p>
            <a:pPr lvl="2">
              <a:buFont typeface="Times New Roman" pitchFamily="18" charset="0"/>
              <a:buNone/>
            </a:pPr>
            <a:r>
              <a:rPr lang="en-US" altLang="en-US" dirty="0" smtClean="0">
                <a:latin typeface="Courier New" pitchFamily="49" charset="0"/>
                <a:cs typeface="Courier New" pitchFamily="49" charset="0"/>
              </a:rPr>
              <a:t>SELECT </a:t>
            </a:r>
            <a:r>
              <a:rPr lang="en-US" altLang="en-US" i="1" dirty="0" smtClean="0">
                <a:latin typeface="Courier New" pitchFamily="49" charset="0"/>
                <a:cs typeface="Courier New" pitchFamily="49" charset="0"/>
              </a:rPr>
              <a:t>column, column, ...</a:t>
            </a:r>
          </a:p>
          <a:p>
            <a:pPr lvl="2">
              <a:buFont typeface="Times New Roman" pitchFamily="18" charset="0"/>
              <a:buNone/>
            </a:pPr>
            <a:r>
              <a:rPr lang="en-US" altLang="en-US" dirty="0" smtClean="0">
                <a:latin typeface="Courier New" pitchFamily="49" charset="0"/>
                <a:cs typeface="Courier New" pitchFamily="49" charset="0"/>
              </a:rPr>
              <a:t>FROM </a:t>
            </a:r>
            <a:r>
              <a:rPr lang="en-US" altLang="en-US" i="1" dirty="0" smtClean="0">
                <a:latin typeface="Courier New" pitchFamily="49" charset="0"/>
                <a:cs typeface="Courier New" pitchFamily="49" charset="0"/>
              </a:rPr>
              <a:t>table</a:t>
            </a:r>
          </a:p>
          <a:p>
            <a:pPr lvl="2">
              <a:buFont typeface="Times New Roman" pitchFamily="18" charset="0"/>
              <a:buNone/>
            </a:pPr>
            <a:r>
              <a:rPr lang="en-US" altLang="en-US" dirty="0" smtClean="0">
                <a:latin typeface="Courier New" pitchFamily="49" charset="0"/>
                <a:cs typeface="Courier New" pitchFamily="49" charset="0"/>
              </a:rPr>
              <a:t>WHERE (</a:t>
            </a:r>
            <a:r>
              <a:rPr lang="en-US" altLang="en-US" i="1" dirty="0" smtClean="0">
                <a:latin typeface="Courier New" pitchFamily="49" charset="0"/>
                <a:cs typeface="Courier New" pitchFamily="49" charset="0"/>
              </a:rPr>
              <a:t>column, column, ...) IN </a:t>
            </a:r>
          </a:p>
          <a:p>
            <a:pPr lvl="2">
              <a:buFont typeface="Times New Roman" pitchFamily="18" charset="0"/>
              <a:buNone/>
            </a:pPr>
            <a:r>
              <a:rPr lang="en-US" altLang="en-US" i="1" dirty="0" smtClean="0">
                <a:latin typeface="Courier New" pitchFamily="49" charset="0"/>
                <a:cs typeface="Courier New" pitchFamily="49" charset="0"/>
              </a:rPr>
              <a:t>                            </a:t>
            </a:r>
            <a:r>
              <a:rPr lang="en-US" altLang="en-US" dirty="0" smtClean="0">
                <a:latin typeface="Courier New" pitchFamily="49" charset="0"/>
                <a:cs typeface="Courier New" pitchFamily="49" charset="0"/>
              </a:rPr>
              <a:t>(SELECT </a:t>
            </a:r>
            <a:r>
              <a:rPr lang="en-US" altLang="en-US" i="1" dirty="0" smtClean="0">
                <a:latin typeface="Courier New" pitchFamily="49" charset="0"/>
                <a:cs typeface="Courier New" pitchFamily="49" charset="0"/>
              </a:rPr>
              <a:t>column, column, ...</a:t>
            </a:r>
          </a:p>
          <a:p>
            <a:pPr lvl="2">
              <a:buFont typeface="Times New Roman" pitchFamily="18" charset="0"/>
              <a:buNone/>
            </a:pPr>
            <a:r>
              <a:rPr lang="en-US" altLang="en-US" dirty="0" smtClean="0">
                <a:latin typeface="Courier New" pitchFamily="49" charset="0"/>
                <a:cs typeface="Courier New" pitchFamily="49" charset="0"/>
              </a:rPr>
              <a:t>                             FROM </a:t>
            </a:r>
            <a:r>
              <a:rPr lang="en-US" altLang="en-US" i="1" dirty="0" smtClean="0">
                <a:latin typeface="Courier New" pitchFamily="49" charset="0"/>
                <a:cs typeface="Courier New" pitchFamily="49" charset="0"/>
              </a:rPr>
              <a:t>table</a:t>
            </a:r>
          </a:p>
          <a:p>
            <a:pPr lvl="2">
              <a:buFont typeface="Times New Roman" pitchFamily="18" charset="0"/>
              <a:buNone/>
            </a:pPr>
            <a:r>
              <a:rPr lang="en-US" altLang="en-US" dirty="0" smtClean="0">
                <a:latin typeface="Courier New" pitchFamily="49" charset="0"/>
                <a:cs typeface="Courier New" pitchFamily="49" charset="0"/>
              </a:rPr>
              <a:t>                             WHERE </a:t>
            </a:r>
            <a:r>
              <a:rPr lang="en-US" altLang="en-US" i="1" dirty="0" smtClean="0">
                <a:latin typeface="Courier New" pitchFamily="49" charset="0"/>
                <a:cs typeface="Courier New" pitchFamily="49" charset="0"/>
              </a:rPr>
              <a:t>condition);</a:t>
            </a:r>
            <a:endParaRPr lang="en-US" altLang="en-US" dirty="0" smtClean="0">
              <a:latin typeface="Courier New" pitchFamily="49" charset="0"/>
              <a:cs typeface="Courier New" pitchFamily="49" charset="0"/>
            </a:endParaRP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9DE2D361-D967-471C-BC32-DABB1347CEC1}"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 xmlns:p14="http://schemas.microsoft.com/office/powerpoint/2010/main" val="3791736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lvl="1"/>
            <a:r>
              <a:rPr lang="en-US" altLang="en-US" dirty="0" smtClean="0">
                <a:latin typeface="Arial" charset="0"/>
              </a:rPr>
              <a:t>The example in the slide shows a multiple-column subquery in which the subquery returns more than one column. </a:t>
            </a:r>
          </a:p>
          <a:p>
            <a:pPr lvl="1"/>
            <a:r>
              <a:rPr lang="en-US" altLang="en-US" dirty="0" smtClean="0">
                <a:solidFill>
                  <a:schemeClr val="tx1"/>
                </a:solidFill>
                <a:latin typeface="Arial" charset="0"/>
              </a:rPr>
              <a:t>The inner query is executed first, and </a:t>
            </a:r>
            <a:r>
              <a:rPr lang="en-US" altLang="en-US" dirty="0" smtClean="0">
                <a:latin typeface="Arial" charset="0"/>
              </a:rPr>
              <a:t>it returns the lowest </a:t>
            </a:r>
            <a:r>
              <a:rPr lang="en-US" altLang="en-US" dirty="0" smtClean="0">
                <a:latin typeface="Courier New" pitchFamily="49" charset="0"/>
                <a:cs typeface="Courier New" pitchFamily="49" charset="0"/>
              </a:rPr>
              <a:t>salary</a:t>
            </a:r>
            <a:r>
              <a:rPr lang="en-US" altLang="en-US" dirty="0" smtClean="0">
                <a:latin typeface="Arial" charset="0"/>
                <a:cs typeface="Arial" charset="0"/>
              </a:rPr>
              <a:t> </a:t>
            </a:r>
            <a:r>
              <a:rPr lang="en-US" altLang="en-US" dirty="0" smtClean="0">
                <a:latin typeface="Arial" charset="0"/>
              </a:rPr>
              <a:t>and </a:t>
            </a:r>
            <a:r>
              <a:rPr lang="en-US" altLang="en-US" dirty="0" smtClean="0">
                <a:latin typeface="Courier New" pitchFamily="49" charset="0"/>
                <a:cs typeface="Courier New" pitchFamily="49" charset="0"/>
              </a:rPr>
              <a:t>department_id</a:t>
            </a:r>
            <a:r>
              <a:rPr lang="en-US" altLang="en-US" dirty="0" smtClean="0">
                <a:latin typeface="Arial" charset="0"/>
              </a:rPr>
              <a:t> for each department. </a:t>
            </a:r>
            <a:r>
              <a:rPr lang="en-US" altLang="en-US" dirty="0" smtClean="0">
                <a:solidFill>
                  <a:schemeClr val="tx1"/>
                </a:solidFill>
                <a:latin typeface="Arial" charset="0"/>
              </a:rPr>
              <a:t>The main query block is then processed and uses the values that were returned by the inner query to complete its search condition. </a:t>
            </a:r>
          </a:p>
          <a:p>
            <a:pPr lvl="1"/>
            <a:r>
              <a:rPr lang="en-US" altLang="en-US" b="1" dirty="0" smtClean="0">
                <a:solidFill>
                  <a:schemeClr val="tx1"/>
                </a:solidFill>
                <a:latin typeface="Arial" charset="0"/>
              </a:rPr>
              <a:t>Note: </a:t>
            </a:r>
            <a:r>
              <a:rPr lang="en-US" altLang="en-US" dirty="0" smtClean="0">
                <a:solidFill>
                  <a:schemeClr val="tx1"/>
                </a:solidFill>
                <a:latin typeface="Arial" charset="0"/>
              </a:rPr>
              <a:t>The employee with the first name Kimberely is not returned in the result because the </a:t>
            </a:r>
            <a:r>
              <a:rPr lang="en-US" altLang="en-US" dirty="0" smtClean="0">
                <a:solidFill>
                  <a:schemeClr val="tx1"/>
                </a:solidFill>
                <a:latin typeface="Courier New"/>
              </a:rPr>
              <a:t>department_id </a:t>
            </a:r>
            <a:r>
              <a:rPr lang="en-US" altLang="en-US" dirty="0" smtClean="0">
                <a:solidFill>
                  <a:schemeClr val="tx1"/>
                </a:solidFill>
                <a:latin typeface="Arial"/>
              </a:rPr>
              <a:t>for the employee </a:t>
            </a:r>
            <a:r>
              <a:rPr lang="en-US" altLang="en-US" dirty="0" smtClean="0">
                <a:solidFill>
                  <a:schemeClr val="tx1"/>
                </a:solidFill>
                <a:latin typeface="Arial" charset="0"/>
              </a:rPr>
              <a:t>is </a:t>
            </a:r>
            <a:r>
              <a:rPr lang="en-US" altLang="en-US" dirty="0" smtClean="0">
                <a:solidFill>
                  <a:schemeClr val="tx1"/>
                </a:solidFill>
                <a:latin typeface="Courier New"/>
              </a:rPr>
              <a:t>NULL</a:t>
            </a:r>
            <a:r>
              <a:rPr lang="en-US" altLang="en-US" dirty="0" smtClean="0">
                <a:solidFill>
                  <a:schemeClr val="tx1"/>
                </a:solidFill>
                <a:latin typeface="Arial" charset="0"/>
              </a:rPr>
              <a:t>. </a:t>
            </a:r>
            <a:endParaRPr lang="en-US" altLang="en-US" b="1" dirty="0" smtClean="0">
              <a:latin typeface="Arial" charset="0"/>
            </a:endParaRP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BF20A6DC-5F42-49C8-86A6-1CE181C38E6A}"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 xmlns:p14="http://schemas.microsoft.com/office/powerpoint/2010/main" val="33852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0"/>
          <p:cNvSpPr>
            <a:spLocks noGrp="1" noRot="1" noChangeAspect="1" noChangeArrowheads="1" noTextEdit="1"/>
          </p:cNvSpPr>
          <p:nvPr>
            <p:ph type="sldImg"/>
          </p:nvPr>
        </p:nvSpPr>
        <p:spPr>
          <a:ln/>
        </p:spPr>
      </p:sp>
      <p:sp>
        <p:nvSpPr>
          <p:cNvPr id="50179" name="Rectangle 1031"/>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01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2417D0AE-CF6C-4AD8-866C-DF466C16F292}"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 xmlns:p14="http://schemas.microsoft.com/office/powerpoint/2010/main" val="255306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ln/>
        </p:spPr>
      </p:sp>
      <p:sp>
        <p:nvSpPr>
          <p:cNvPr id="5222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therefore, the entire query returns no rows. </a:t>
            </a:r>
          </a:p>
          <a:p>
            <a:pPr lvl="1" eaLnBrk="1" hangingPunct="1"/>
            <a:r>
              <a:rPr lang="en-US" altLang="en-US" dirty="0" smtClean="0">
                <a:latin typeface="Arial" charset="0"/>
              </a:rPr>
              <a:t>The reason is that all conditions that compare a null value result in a null. So whenever null values are likely to be part of the results set of a subquery, do not use the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IN</a:t>
            </a:r>
            <a:r>
              <a:rPr lang="en-US" altLang="en-US" dirty="0" smtClean="0">
                <a:latin typeface="Arial" charset="0"/>
              </a:rPr>
              <a:t> operator. The </a:t>
            </a:r>
            <a:r>
              <a:rPr lang="en-US" altLang="en-US" dirty="0" smtClean="0">
                <a:latin typeface="Courier New" pitchFamily="49" charset="0"/>
              </a:rPr>
              <a:t>NOT</a:t>
            </a:r>
            <a:r>
              <a:rPr lang="en-US" altLang="en-US" dirty="0" smtClean="0">
                <a:latin typeface="Arial" charset="0"/>
              </a:rPr>
              <a:t> </a:t>
            </a:r>
            <a:r>
              <a:rPr lang="en-US" altLang="en-US" dirty="0" smtClean="0">
                <a:latin typeface="Courier New" pitchFamily="49" charset="0"/>
              </a:rPr>
              <a:t>IN</a:t>
            </a:r>
            <a:r>
              <a:rPr lang="en-US" altLang="en-US" dirty="0" smtClean="0">
                <a:latin typeface="Arial" charset="0"/>
              </a:rPr>
              <a:t> operator is equivalent to </a:t>
            </a:r>
            <a:r>
              <a:rPr lang="en-US" altLang="en-US" dirty="0" smtClean="0">
                <a:latin typeface="Courier New" pitchFamily="49" charset="0"/>
              </a:rPr>
              <a:t>&lt;&gt;</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a:t>
            </a:r>
          </a:p>
          <a:p>
            <a:pPr lvl="1" eaLnBrk="1" hangingPunct="1"/>
            <a:r>
              <a:rPr lang="en-US" altLang="en-US" dirty="0" smtClean="0">
                <a:latin typeface="Arial" charset="0"/>
              </a:rPr>
              <a:t>Notice that the null value as part of the results set of a subquery is not a problem if you use the </a:t>
            </a:r>
            <a:r>
              <a:rPr lang="en-US" altLang="en-US" dirty="0" smtClean="0">
                <a:latin typeface="Courier New" pitchFamily="49" charset="0"/>
              </a:rPr>
              <a:t>IN</a:t>
            </a:r>
            <a:r>
              <a:rPr lang="en-US" altLang="en-US" dirty="0" smtClean="0">
                <a:latin typeface="Arial" charset="0"/>
              </a:rPr>
              <a:t> operator. The </a:t>
            </a:r>
            <a:r>
              <a:rPr lang="en-US" altLang="en-US" dirty="0" smtClean="0">
                <a:latin typeface="Courier New" pitchFamily="49" charset="0"/>
              </a:rPr>
              <a:t>IN</a:t>
            </a:r>
            <a:r>
              <a:rPr lang="en-US" altLang="en-US" dirty="0" smtClean="0">
                <a:latin typeface="Arial" charset="0"/>
              </a:rPr>
              <a:t> operator is equivalent to </a:t>
            </a:r>
            <a:r>
              <a:rPr lang="en-US" altLang="en-US" dirty="0" smtClean="0">
                <a:latin typeface="Courier New" pitchFamily="49" charset="0"/>
              </a:rPr>
              <a:t>=ANY</a:t>
            </a:r>
            <a:r>
              <a:rPr lang="en-US" altLang="en-US" dirty="0" smtClean="0">
                <a:latin typeface="Arial" charset="0"/>
              </a:rPr>
              <a:t>. For example, to display the employees who have subordinates, use the following SQL statement:</a:t>
            </a:r>
          </a:p>
          <a:p>
            <a:pPr marL="857250" lvl="4" eaLnBrk="1" hangingPunct="1"/>
            <a:r>
              <a:rPr lang="en-US" altLang="en-US" dirty="0" smtClean="0"/>
              <a:t>    SELECT emp.last_name</a:t>
            </a:r>
          </a:p>
          <a:p>
            <a:pPr marL="857250" lvl="4" eaLnBrk="1" hangingPunct="1"/>
            <a:r>
              <a:rPr lang="en-US" altLang="en-US" dirty="0" smtClean="0"/>
              <a:t>    FROM   employees emp</a:t>
            </a:r>
          </a:p>
          <a:p>
            <a:pPr marL="857250" lvl="4" eaLnBrk="1" hangingPunct="1"/>
            <a:r>
              <a:rPr lang="en-US" altLang="en-US" dirty="0" smtClean="0"/>
              <a:t>    WHERE  emp.employee_id  IN</a:t>
            </a:r>
          </a:p>
          <a:p>
            <a:pPr marL="857250" lvl="4" eaLnBrk="1" hangingPunct="1"/>
            <a:r>
              <a:rPr lang="en-US" altLang="en-US" dirty="0" smtClean="0"/>
              <a:t>                              (SELECT mgr.manager_id</a:t>
            </a:r>
          </a:p>
          <a:p>
            <a:pPr marL="857250" lvl="4" eaLnBrk="1" hangingPunct="1"/>
            <a:r>
              <a:rPr lang="en-US" altLang="en-US" dirty="0" smtClean="0"/>
              <a:t>                               FROM   employees mgr);</a:t>
            </a: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C5411FC6-C5ED-4E60-9345-40451817407A}"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 xmlns:p14="http://schemas.microsoft.com/office/powerpoint/2010/main" val="124813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295275" y="457200"/>
            <a:ext cx="6078537" cy="8308975"/>
          </a:xfrm>
          <a:noFill/>
          <a:ln/>
        </p:spPr>
        <p:txBody>
          <a:bodyPr lIns="12914" tIns="12914" rIns="12914" bIns="12914"/>
          <a:lstStyle/>
          <a:p>
            <a:pPr lvl="1" eaLnBrk="1" hangingPunct="1"/>
            <a:r>
              <a:rPr lang="en-US" altLang="en-US" dirty="0" smtClean="0">
                <a:latin typeface="Arial" charset="0"/>
              </a:rPr>
              <a:t>Alternatively, a </a:t>
            </a:r>
            <a:r>
              <a:rPr lang="en-US" altLang="en-US" dirty="0" smtClean="0">
                <a:latin typeface="Courier New" pitchFamily="49" charset="0"/>
              </a:rPr>
              <a:t>WHERE</a:t>
            </a:r>
            <a:r>
              <a:rPr lang="en-US" altLang="en-US" dirty="0" smtClean="0">
                <a:latin typeface="Arial" charset="0"/>
              </a:rPr>
              <a:t> clause can be included in the subquery to display all employees who do not have any subordinates:</a:t>
            </a:r>
          </a:p>
          <a:p>
            <a:pPr marL="857250" lvl="4" indent="-171450" eaLnBrk="1" hangingPunct="1"/>
            <a:r>
              <a:rPr lang="en-US" altLang="en-US" dirty="0" smtClean="0"/>
              <a:t>SELECT last_name FROM employees</a:t>
            </a:r>
          </a:p>
          <a:p>
            <a:pPr marL="857250" lvl="4" indent="-171450" eaLnBrk="1" hangingPunct="1"/>
            <a:r>
              <a:rPr lang="en-US" altLang="en-US" dirty="0" smtClean="0"/>
              <a:t>WHERE  employee_id NOT IN</a:t>
            </a:r>
          </a:p>
          <a:p>
            <a:pPr marL="857250" lvl="4" indent="-171450" eaLnBrk="1" hangingPunct="1"/>
            <a:r>
              <a:rPr lang="en-US" altLang="en-US" dirty="0" smtClean="0"/>
              <a:t>                        (SELECT manager_id </a:t>
            </a:r>
          </a:p>
          <a:p>
            <a:pPr marL="857250" lvl="4" indent="-171450" eaLnBrk="1" hangingPunct="1"/>
            <a:r>
              <a:rPr lang="en-US" altLang="en-US" dirty="0" smtClean="0"/>
              <a:t>                         FROM   employees </a:t>
            </a:r>
          </a:p>
          <a:p>
            <a:pPr marL="857250" lvl="4" indent="-171450" eaLnBrk="1" hangingPunct="1"/>
            <a:r>
              <a:rPr lang="en-US" altLang="en-US" dirty="0" smtClean="0"/>
              <a:t>                         WHERE  manager_id IS NOT NULL);</a:t>
            </a:r>
          </a:p>
        </p:txBody>
      </p:sp>
      <p:sp>
        <p:nvSpPr>
          <p:cNvPr id="53251" name="Footer Placeholder 3"/>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4222ED00-6631-4958-8352-D64D9E1C259A}"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 xmlns:p14="http://schemas.microsoft.com/office/powerpoint/2010/main" val="1020828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body" idx="1"/>
          </p:nvPr>
        </p:nvSpPr>
        <p:spPr/>
        <p:txBody>
          <a:bodyPr>
            <a:normAutofit/>
          </a:bodyPr>
          <a:lstStyle/>
          <a:p>
            <a:r>
              <a:rPr lang="en-US" altLang="en-US" smtClean="0"/>
              <a:t>Answer: a</a:t>
            </a:r>
            <a:endParaRPr lang="en-US" altLang="en-US" dirty="0" smtClean="0"/>
          </a:p>
        </p:txBody>
      </p:sp>
      <p:sp>
        <p:nvSpPr>
          <p:cNvPr id="5530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8 - </a:t>
            </a:r>
            <a:fld id="{3086A5BC-0422-4059-B725-020532F90F33}" type="slidenum">
              <a:rPr lang="en-US" altLang="en-US" smtClean="0"/>
              <a:t>26</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194206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Rot="1" noChangeAspect="1" noChangeArrowheads="1" noTextEdit="1"/>
          </p:cNvSpPr>
          <p:nvPr>
            <p:ph type="sldImg"/>
          </p:nvPr>
        </p:nvSpPr>
        <p:spPr>
          <a:ln/>
        </p:spPr>
      </p:sp>
      <p:sp>
        <p:nvSpPr>
          <p:cNvPr id="57347"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this lesson, you should have learned how to use subqueries. A subquery is a </a:t>
            </a:r>
            <a:r>
              <a:rPr lang="en-US" altLang="en-US" smtClean="0">
                <a:latin typeface="Courier New" pitchFamily="49" charset="0"/>
              </a:rPr>
              <a:t>SELECT</a:t>
            </a:r>
            <a:r>
              <a:rPr lang="en-US" altLang="en-US" smtClean="0">
                <a:latin typeface="Arial" charset="0"/>
              </a:rPr>
              <a:t> statement that is embedded in the clause of another SQL statement. Subqueries are useful when a query is based on a search criterion with unknown intermediate values.</a:t>
            </a:r>
          </a:p>
          <a:p>
            <a:pPr lvl="1" eaLnBrk="1" hangingPunct="1"/>
            <a:r>
              <a:rPr lang="en-US" altLang="en-US" smtClean="0">
                <a:latin typeface="Arial" charset="0"/>
              </a:rPr>
              <a:t>Subqueries have the following characteristics:</a:t>
            </a:r>
          </a:p>
          <a:p>
            <a:pPr lvl="2" eaLnBrk="1" hangingPunct="1"/>
            <a:r>
              <a:rPr lang="en-US" altLang="en-US" smtClean="0">
                <a:latin typeface="Arial" charset="0"/>
              </a:rPr>
              <a:t>Can pass one row of data to a main statement that contains a single-row operator, such as </a:t>
            </a:r>
            <a:r>
              <a:rPr lang="en-US" altLang="en-US" smtClean="0">
                <a:latin typeface="Courier New" pitchFamily="49" charset="0"/>
              </a:rPr>
              <a:t>=</a:t>
            </a:r>
            <a:r>
              <a:rPr lang="en-US" altLang="en-US" smtClean="0">
                <a:latin typeface="Arial" charset="0"/>
              </a:rPr>
              <a:t>, </a:t>
            </a:r>
            <a:r>
              <a:rPr lang="en-US" altLang="en-US" smtClean="0">
                <a:latin typeface="Courier New" pitchFamily="49" charset="0"/>
              </a:rPr>
              <a:t>&lt;&gt;</a:t>
            </a:r>
            <a:r>
              <a:rPr lang="en-US" altLang="en-US" smtClean="0">
                <a:latin typeface="Arial" charset="0"/>
              </a:rPr>
              <a:t>, </a:t>
            </a:r>
            <a:r>
              <a:rPr lang="en-US" altLang="en-US" smtClean="0">
                <a:latin typeface="Courier New" pitchFamily="49" charset="0"/>
              </a:rPr>
              <a:t>&gt;</a:t>
            </a:r>
            <a:r>
              <a:rPr lang="en-US" altLang="en-US" smtClean="0">
                <a:latin typeface="Arial" charset="0"/>
              </a:rPr>
              <a:t>, </a:t>
            </a:r>
            <a:r>
              <a:rPr lang="en-US" altLang="en-US" smtClean="0">
                <a:latin typeface="Courier New" pitchFamily="49" charset="0"/>
              </a:rPr>
              <a:t>&gt;=</a:t>
            </a:r>
            <a:r>
              <a:rPr lang="en-US" altLang="en-US" smtClean="0">
                <a:latin typeface="Arial" charset="0"/>
              </a:rPr>
              <a:t>, </a:t>
            </a:r>
            <a:r>
              <a:rPr lang="en-US" altLang="en-US" smtClean="0">
                <a:latin typeface="Courier New" pitchFamily="49" charset="0"/>
              </a:rPr>
              <a:t>&lt;</a:t>
            </a:r>
            <a:r>
              <a:rPr lang="en-US" altLang="en-US" smtClean="0">
                <a:latin typeface="Arial" charset="0"/>
              </a:rPr>
              <a:t>, or </a:t>
            </a:r>
            <a:r>
              <a:rPr lang="en-US" altLang="en-US" smtClean="0">
                <a:latin typeface="Courier New" pitchFamily="49" charset="0"/>
              </a:rPr>
              <a:t>&lt;=</a:t>
            </a:r>
          </a:p>
          <a:p>
            <a:pPr lvl="2" eaLnBrk="1" hangingPunct="1"/>
            <a:r>
              <a:rPr lang="en-US" altLang="en-US" smtClean="0">
                <a:latin typeface="Arial" charset="0"/>
              </a:rPr>
              <a:t>Can pass multiple rows of data to a main statement that contains a multiple-row operator, such as </a:t>
            </a:r>
            <a:r>
              <a:rPr lang="en-US" altLang="en-US" smtClean="0">
                <a:latin typeface="Courier New" pitchFamily="49" charset="0"/>
              </a:rPr>
              <a:t>IN</a:t>
            </a:r>
            <a:endParaRPr lang="en-US" altLang="en-US" smtClean="0">
              <a:latin typeface="Arial" charset="0"/>
            </a:endParaRPr>
          </a:p>
          <a:p>
            <a:pPr lvl="2" eaLnBrk="1" hangingPunct="1"/>
            <a:r>
              <a:rPr lang="en-US" altLang="en-US" smtClean="0">
                <a:latin typeface="Arial" charset="0"/>
              </a:rPr>
              <a:t>Are processed first by the Oracle server, after which the </a:t>
            </a:r>
            <a:r>
              <a:rPr lang="en-US" altLang="en-US" smtClean="0">
                <a:latin typeface="Courier New" pitchFamily="49" charset="0"/>
              </a:rPr>
              <a:t>WHERE</a:t>
            </a:r>
            <a:r>
              <a:rPr lang="en-US" altLang="en-US" smtClean="0">
                <a:latin typeface="Arial" charset="0"/>
              </a:rPr>
              <a:t> or </a:t>
            </a:r>
            <a:r>
              <a:rPr lang="en-US" altLang="en-US" smtClean="0">
                <a:latin typeface="Courier New" pitchFamily="49" charset="0"/>
              </a:rPr>
              <a:t>HAVING</a:t>
            </a:r>
            <a:r>
              <a:rPr lang="en-US" altLang="en-US" smtClean="0">
                <a:latin typeface="Arial" charset="0"/>
              </a:rPr>
              <a:t> clause uses the results</a:t>
            </a:r>
          </a:p>
          <a:p>
            <a:pPr lvl="2" eaLnBrk="1" hangingPunct="1"/>
            <a:r>
              <a:rPr lang="en-US" altLang="en-US" smtClean="0">
                <a:latin typeface="Arial" charset="0"/>
              </a:rPr>
              <a:t>Can contain group functions</a:t>
            </a:r>
            <a:endParaRPr lang="en-US" altLang="en-US" dirty="0" smtClean="0">
              <a:latin typeface="Arial" charset="0"/>
            </a:endParaRPr>
          </a:p>
        </p:txBody>
      </p:sp>
      <p:sp>
        <p:nvSpPr>
          <p:cNvPr id="573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43894DA8-631C-489A-AD55-9B4A59AD3DDE}"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 xmlns:p14="http://schemas.microsoft.com/office/powerpoint/2010/main" val="1034604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Rot="1" noChangeAspect="1" noChangeArrowheads="1" noTextEdit="1"/>
          </p:cNvSpPr>
          <p:nvPr>
            <p:ph type="sldImg"/>
          </p:nvPr>
        </p:nvSpPr>
        <p:spPr>
          <a:ln/>
        </p:spPr>
      </p:sp>
      <p:sp>
        <p:nvSpPr>
          <p:cNvPr id="59395"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this practice, you write complex queries using nested </a:t>
            </a:r>
            <a:r>
              <a:rPr lang="en-US" altLang="en-US" smtClean="0">
                <a:latin typeface="Courier New" pitchFamily="49" charset="0"/>
              </a:rPr>
              <a:t>SELECT</a:t>
            </a:r>
            <a:r>
              <a:rPr lang="en-US" altLang="en-US" smtClean="0">
                <a:latin typeface="Arial" charset="0"/>
              </a:rPr>
              <a:t> statements.</a:t>
            </a:r>
          </a:p>
          <a:p>
            <a:pPr lvl="1" eaLnBrk="1" hangingPunct="1"/>
            <a:r>
              <a:rPr lang="en-US" altLang="en-US" smtClean="0">
                <a:latin typeface="Arial" charset="0"/>
                <a:cs typeface="Times New Roman" pitchFamily="18" charset="0"/>
              </a:rPr>
              <a:t>For practice questions, you may want to create the inner query first. Make sure that it runs and produces the data that you anticipate before you code the outer query.</a:t>
            </a:r>
            <a:endParaRPr lang="en-US" altLang="en-US" dirty="0" smtClean="0">
              <a:latin typeface="Arial" charset="0"/>
              <a:cs typeface="Times New Roman" pitchFamily="18" charset="0"/>
            </a:endParaRPr>
          </a:p>
        </p:txBody>
      </p:sp>
      <p:sp>
        <p:nvSpPr>
          <p:cNvPr id="593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B3F78170-91DE-48F7-9A44-29DFDD5CCD33}"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 xmlns:p14="http://schemas.microsoft.com/office/powerpoint/2010/main" val="244025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this lesson, you learn about the more advanced features of the </a:t>
            </a:r>
            <a:r>
              <a:rPr lang="en-US" altLang="en-US" smtClean="0">
                <a:latin typeface="Courier New" pitchFamily="49" charset="0"/>
              </a:rPr>
              <a:t>SELECT</a:t>
            </a:r>
            <a:r>
              <a:rPr lang="en-US" altLang="en-US" smtClean="0">
                <a:latin typeface="Arial" charset="0"/>
              </a:rPr>
              <a:t> statement. You can write subqueries in the </a:t>
            </a:r>
            <a:r>
              <a:rPr lang="en-US" altLang="en-US" smtClean="0">
                <a:latin typeface="Courier New" pitchFamily="49" charset="0"/>
              </a:rPr>
              <a:t>WHERE</a:t>
            </a:r>
            <a:r>
              <a:rPr lang="en-US" altLang="en-US" smtClean="0">
                <a:latin typeface="Arial" charset="0"/>
              </a:rPr>
              <a:t> clause of another SQL statement to obtain values based on an unknown conditional value. This lesson also covers single-row subqueries, multiple-row subqueries, and multiple-column subqueries.</a:t>
            </a:r>
            <a:endParaRPr lang="en-US" altLang="en-US" dirty="0" smtClean="0">
              <a:latin typeface="Arial" charset="0"/>
            </a:endParaRP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C0FD0966-8DD9-4F3B-B600-7DE61DC21711}"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 xmlns:p14="http://schemas.microsoft.com/office/powerpoint/2010/main" val="306078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0"/>
          <p:cNvSpPr>
            <a:spLocks noGrp="1" noRot="1" noChangeAspect="1" noChangeArrowheads="1" noTextEdit="1"/>
          </p:cNvSpPr>
          <p:nvPr>
            <p:ph type="sldImg"/>
          </p:nvPr>
        </p:nvSpPr>
        <p:spPr>
          <a:ln/>
        </p:spPr>
      </p:sp>
      <p:sp>
        <p:nvSpPr>
          <p:cNvPr id="11267" name="Rectangle 1031"/>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4E5B2D83-E3B4-4365-A57E-9481F11E0BFA}"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 xmlns:p14="http://schemas.microsoft.com/office/powerpoint/2010/main" val="186241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pPr lvl="1" eaLnBrk="1" hangingPunct="1"/>
            <a:r>
              <a:rPr lang="en-US" altLang="en-US" smtClean="0">
                <a:solidFill>
                  <a:schemeClr val="tx1"/>
                </a:solidFill>
                <a:latin typeface="Arial" charset="0"/>
              </a:rPr>
              <a:t>Suppose the HR manager wants a report of </a:t>
            </a:r>
            <a:r>
              <a:rPr lang="en-US" altLang="en-US" smtClean="0">
                <a:latin typeface="Arial" charset="0"/>
              </a:rPr>
              <a:t>all employees who were hired after Davies. The HR manager submits a request for the report to the IT department.</a:t>
            </a:r>
            <a:endParaRPr lang="en-US" altLang="en-US" smtClean="0">
              <a:solidFill>
                <a:schemeClr val="tx1"/>
              </a:solidFill>
              <a:latin typeface="Arial" charset="0"/>
            </a:endParaRPr>
          </a:p>
          <a:p>
            <a:pPr lvl="1" eaLnBrk="1" hangingPunct="1"/>
            <a:r>
              <a:rPr lang="en-US" altLang="en-US" smtClean="0">
                <a:solidFill>
                  <a:schemeClr val="tx1"/>
                </a:solidFill>
                <a:latin typeface="Arial" charset="0"/>
              </a:rPr>
              <a:t>To solve this problem, the IT manager needs </a:t>
            </a:r>
            <a:r>
              <a:rPr lang="en-US" altLang="en-US" i="1" smtClean="0">
                <a:solidFill>
                  <a:schemeClr val="tx1"/>
                </a:solidFill>
                <a:latin typeface="Arial" charset="0"/>
              </a:rPr>
              <a:t>two</a:t>
            </a:r>
            <a:r>
              <a:rPr lang="en-US" altLang="en-US" smtClean="0">
                <a:solidFill>
                  <a:schemeClr val="tx1"/>
                </a:solidFill>
                <a:latin typeface="Arial" charset="0"/>
              </a:rPr>
              <a:t> queries: one query to find when Davies was hired, and another to find who were hired after Davies.</a:t>
            </a:r>
          </a:p>
          <a:p>
            <a:pPr lvl="1" eaLnBrk="1" hangingPunct="1"/>
            <a:r>
              <a:rPr lang="en-US" altLang="en-US" smtClean="0">
                <a:solidFill>
                  <a:schemeClr val="tx1"/>
                </a:solidFill>
                <a:latin typeface="Arial" charset="0"/>
              </a:rPr>
              <a:t>The IT manager can solve this problem by combining the two queries, placing one query </a:t>
            </a:r>
            <a:r>
              <a:rPr lang="en-US" altLang="en-US" i="1" smtClean="0">
                <a:solidFill>
                  <a:schemeClr val="tx1"/>
                </a:solidFill>
                <a:latin typeface="Arial" charset="0"/>
              </a:rPr>
              <a:t>inside</a:t>
            </a:r>
            <a:r>
              <a:rPr lang="en-US" altLang="en-US" smtClean="0">
                <a:solidFill>
                  <a:schemeClr val="tx1"/>
                </a:solidFill>
                <a:latin typeface="Arial" charset="0"/>
              </a:rPr>
              <a:t> the other query.</a:t>
            </a:r>
          </a:p>
          <a:p>
            <a:pPr lvl="1" eaLnBrk="1" hangingPunct="1"/>
            <a:r>
              <a:rPr lang="en-US" altLang="en-US" smtClean="0">
                <a:solidFill>
                  <a:schemeClr val="tx1"/>
                </a:solidFill>
                <a:latin typeface="Arial" charset="0"/>
              </a:rPr>
              <a:t>The inner query (or </a:t>
            </a:r>
            <a:r>
              <a:rPr lang="en-US" altLang="en-US" i="1" smtClean="0">
                <a:solidFill>
                  <a:schemeClr val="tx1"/>
                </a:solidFill>
                <a:latin typeface="Arial" charset="0"/>
              </a:rPr>
              <a:t>subquery</a:t>
            </a:r>
            <a:r>
              <a:rPr lang="en-US" altLang="en-US" smtClean="0">
                <a:latin typeface="Arial" charset="0"/>
              </a:rPr>
              <a:t>)</a:t>
            </a:r>
            <a:r>
              <a:rPr lang="en-US" altLang="en-US" smtClean="0">
                <a:solidFill>
                  <a:schemeClr val="tx1"/>
                </a:solidFill>
                <a:latin typeface="Arial" charset="0"/>
              </a:rPr>
              <a:t> returns a value that is used by the outer query (or </a:t>
            </a:r>
            <a:r>
              <a:rPr lang="en-US" altLang="en-US" i="1" smtClean="0">
                <a:solidFill>
                  <a:schemeClr val="tx1"/>
                </a:solidFill>
                <a:latin typeface="Arial" charset="0"/>
              </a:rPr>
              <a:t>main query</a:t>
            </a:r>
            <a:r>
              <a:rPr lang="en-US" altLang="en-US" smtClean="0">
                <a:solidFill>
                  <a:schemeClr val="tx1"/>
                </a:solidFill>
                <a:latin typeface="Arial" charset="0"/>
              </a:rPr>
              <a:t>). </a:t>
            </a:r>
          </a:p>
          <a:p>
            <a:endParaRPr lang="en-US" altLang="en-US" dirty="0" smtClean="0">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4DE49B0D-D4F7-4DF0-8449-AAF88F45A03E}"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 xmlns:p14="http://schemas.microsoft.com/office/powerpoint/2010/main" val="11312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ln/>
        </p:spPr>
      </p:sp>
      <p:sp>
        <p:nvSpPr>
          <p:cNvPr id="15363"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You can build powerful statements out of simple ones by using subqueries. They can be very useful when you need to select rows from a table with a condition that depends on the data in the table itself.</a:t>
            </a:r>
          </a:p>
          <a:p>
            <a:pPr lvl="1" eaLnBrk="1" hangingPunct="1"/>
            <a:r>
              <a:rPr lang="en-US" altLang="en-US" smtClean="0">
                <a:solidFill>
                  <a:schemeClr val="tx1"/>
                </a:solidFill>
                <a:latin typeface="Arial" charset="0"/>
              </a:rPr>
              <a:t>A subquery is a </a:t>
            </a:r>
            <a:r>
              <a:rPr lang="en-US" altLang="en-US" smtClean="0">
                <a:solidFill>
                  <a:schemeClr val="tx1"/>
                </a:solidFill>
                <a:latin typeface="Courier New" pitchFamily="49" charset="0"/>
              </a:rPr>
              <a:t>SELECT</a:t>
            </a:r>
            <a:r>
              <a:rPr lang="en-US" altLang="en-US" smtClean="0">
                <a:solidFill>
                  <a:schemeClr val="tx1"/>
                </a:solidFill>
                <a:latin typeface="Arial" charset="0"/>
              </a:rPr>
              <a:t> statement that is embedded in the clause of another </a:t>
            </a:r>
            <a:r>
              <a:rPr lang="en-US" altLang="en-US" smtClean="0">
                <a:solidFill>
                  <a:schemeClr val="tx1"/>
                </a:solidFill>
                <a:latin typeface="Courier New" pitchFamily="49" charset="0"/>
              </a:rPr>
              <a:t>SELECT</a:t>
            </a:r>
            <a:r>
              <a:rPr lang="en-US" altLang="en-US" smtClean="0">
                <a:solidFill>
                  <a:schemeClr val="tx1"/>
                </a:solidFill>
                <a:latin typeface="Arial" charset="0"/>
              </a:rPr>
              <a:t> statement. </a:t>
            </a:r>
          </a:p>
          <a:p>
            <a:pPr lvl="1" eaLnBrk="1" hangingPunct="1"/>
            <a:r>
              <a:rPr lang="en-US" altLang="en-US" smtClean="0">
                <a:solidFill>
                  <a:schemeClr val="tx1"/>
                </a:solidFill>
                <a:latin typeface="Arial" charset="0"/>
              </a:rPr>
              <a:t>You can place the subquery in a number of SQL clauses, including the following:</a:t>
            </a:r>
          </a:p>
          <a:p>
            <a:pPr lvl="2" eaLnBrk="1" hangingPunct="1">
              <a:buFont typeface="Courier New" pitchFamily="49" charset="0"/>
              <a:buChar char="•"/>
            </a:pPr>
            <a:r>
              <a:rPr lang="en-US" altLang="en-US" smtClean="0">
                <a:solidFill>
                  <a:schemeClr val="tx1"/>
                </a:solidFill>
                <a:latin typeface="Courier New" pitchFamily="49" charset="0"/>
              </a:rPr>
              <a:t>WHERE</a:t>
            </a:r>
            <a:r>
              <a:rPr lang="en-US" altLang="en-US" smtClean="0">
                <a:solidFill>
                  <a:schemeClr val="tx1"/>
                </a:solidFill>
                <a:latin typeface="Arial" charset="0"/>
              </a:rPr>
              <a:t> clause</a:t>
            </a:r>
          </a:p>
          <a:p>
            <a:pPr lvl="2" eaLnBrk="1" hangingPunct="1">
              <a:buFont typeface="Courier New" pitchFamily="49" charset="0"/>
              <a:buChar char="•"/>
            </a:pPr>
            <a:r>
              <a:rPr lang="en-US" altLang="en-US" smtClean="0">
                <a:solidFill>
                  <a:schemeClr val="tx1"/>
                </a:solidFill>
                <a:latin typeface="Courier New" pitchFamily="49" charset="0"/>
              </a:rPr>
              <a:t>HAVING</a:t>
            </a:r>
            <a:r>
              <a:rPr lang="en-US" altLang="en-US" smtClean="0">
                <a:solidFill>
                  <a:schemeClr val="tx1"/>
                </a:solidFill>
                <a:latin typeface="Arial" charset="0"/>
              </a:rPr>
              <a:t> clause</a:t>
            </a:r>
          </a:p>
          <a:p>
            <a:pPr lvl="2" eaLnBrk="1" hangingPunct="1">
              <a:buFont typeface="Courier New" pitchFamily="49" charset="0"/>
              <a:buChar char="•"/>
            </a:pPr>
            <a:r>
              <a:rPr lang="en-US" altLang="en-US" smtClean="0">
                <a:solidFill>
                  <a:schemeClr val="tx1"/>
                </a:solidFill>
                <a:latin typeface="Courier New" pitchFamily="49" charset="0"/>
              </a:rPr>
              <a:t>FROM</a:t>
            </a:r>
            <a:r>
              <a:rPr lang="en-US" altLang="en-US" smtClean="0">
                <a:solidFill>
                  <a:schemeClr val="tx1"/>
                </a:solidFill>
                <a:latin typeface="Arial" charset="0"/>
              </a:rPr>
              <a:t> clause</a:t>
            </a:r>
          </a:p>
          <a:p>
            <a:pPr lvl="1" eaLnBrk="1" hangingPunct="1"/>
            <a:r>
              <a:rPr lang="en-US" altLang="en-US" smtClean="0">
                <a:solidFill>
                  <a:schemeClr val="tx1"/>
                </a:solidFill>
                <a:latin typeface="Arial" charset="0"/>
              </a:rPr>
              <a:t>In the syntax:</a:t>
            </a:r>
          </a:p>
          <a:p>
            <a:pPr lvl="1" algn="just" eaLnBrk="1" hangingPunct="1"/>
            <a:r>
              <a:rPr lang="en-US" altLang="en-US" i="1" smtClean="0">
                <a:solidFill>
                  <a:schemeClr val="tx1"/>
                </a:solidFill>
                <a:latin typeface="Arial" charset="0"/>
              </a:rPr>
              <a:t>	</a:t>
            </a:r>
            <a:r>
              <a:rPr lang="en-US" altLang="en-US" i="1" smtClean="0">
                <a:solidFill>
                  <a:schemeClr val="tx1"/>
                </a:solidFill>
                <a:latin typeface="Courier New" pitchFamily="49" charset="0"/>
              </a:rPr>
              <a:t>operator</a:t>
            </a:r>
            <a:r>
              <a:rPr lang="en-US" altLang="en-US" smtClean="0">
                <a:solidFill>
                  <a:schemeClr val="tx1"/>
                </a:solidFill>
                <a:latin typeface="Arial" charset="0"/>
              </a:rPr>
              <a:t> includes a comparison condition such as </a:t>
            </a:r>
            <a:r>
              <a:rPr lang="en-US" altLang="en-US" smtClean="0">
                <a:solidFill>
                  <a:schemeClr val="tx1"/>
                </a:solidFill>
                <a:latin typeface="Courier New" pitchFamily="49" charset="0"/>
              </a:rPr>
              <a:t>&gt;</a:t>
            </a:r>
            <a:r>
              <a:rPr lang="en-US" altLang="en-US" smtClean="0">
                <a:solidFill>
                  <a:schemeClr val="tx1"/>
                </a:solidFill>
                <a:latin typeface="Arial" charset="0"/>
              </a:rPr>
              <a:t>, </a:t>
            </a:r>
            <a:r>
              <a:rPr lang="en-US" altLang="en-US" smtClean="0">
                <a:solidFill>
                  <a:schemeClr val="tx1"/>
                </a:solidFill>
                <a:latin typeface="Courier New" pitchFamily="49" charset="0"/>
              </a:rPr>
              <a:t>=</a:t>
            </a:r>
            <a:r>
              <a:rPr lang="en-US" altLang="en-US" smtClean="0">
                <a:solidFill>
                  <a:schemeClr val="tx1"/>
                </a:solidFill>
                <a:latin typeface="Arial" charset="0"/>
              </a:rPr>
              <a:t>, or </a:t>
            </a:r>
            <a:r>
              <a:rPr lang="en-US" altLang="en-US" smtClean="0">
                <a:solidFill>
                  <a:schemeClr val="tx1"/>
                </a:solidFill>
                <a:latin typeface="Courier New" pitchFamily="49" charset="0"/>
              </a:rPr>
              <a:t>IN</a:t>
            </a:r>
            <a:endParaRPr lang="en-US" altLang="en-US" smtClean="0">
              <a:solidFill>
                <a:schemeClr val="tx1"/>
              </a:solidFill>
              <a:latin typeface="Arial" charset="0"/>
            </a:endParaRPr>
          </a:p>
          <a:p>
            <a:pPr lvl="1" eaLnBrk="1" hangingPunct="1"/>
            <a:r>
              <a:rPr lang="en-US" altLang="en-US" smtClean="0">
                <a:solidFill>
                  <a:schemeClr val="tx1"/>
                </a:solidFill>
                <a:latin typeface="Arial" charset="0"/>
              </a:rPr>
              <a:t>The subquery is often referred to as a nested </a:t>
            </a:r>
            <a:r>
              <a:rPr lang="en-US" altLang="en-US" smtClean="0">
                <a:solidFill>
                  <a:schemeClr val="tx1"/>
                </a:solidFill>
                <a:latin typeface="Courier New" pitchFamily="49" charset="0"/>
              </a:rPr>
              <a:t>SELECT</a:t>
            </a:r>
            <a:r>
              <a:rPr lang="en-US" altLang="en-US" smtClean="0">
                <a:solidFill>
                  <a:schemeClr val="tx1"/>
                </a:solidFill>
                <a:latin typeface="Arial" charset="0"/>
              </a:rPr>
              <a:t>, sub-</a:t>
            </a:r>
            <a:r>
              <a:rPr lang="en-US" altLang="en-US" smtClean="0">
                <a:solidFill>
                  <a:schemeClr val="tx1"/>
                </a:solidFill>
                <a:latin typeface="Courier New" pitchFamily="49" charset="0"/>
              </a:rPr>
              <a:t>SELECT</a:t>
            </a:r>
            <a:r>
              <a:rPr lang="en-US" altLang="en-US" smtClean="0">
                <a:solidFill>
                  <a:schemeClr val="tx1"/>
                </a:solidFill>
                <a:latin typeface="Arial" charset="0"/>
              </a:rPr>
              <a:t>, or inner </a:t>
            </a:r>
            <a:r>
              <a:rPr lang="en-US" altLang="en-US" smtClean="0">
                <a:solidFill>
                  <a:schemeClr val="tx1"/>
                </a:solidFill>
                <a:latin typeface="Courier New" pitchFamily="49" charset="0"/>
              </a:rPr>
              <a:t>SELECT</a:t>
            </a:r>
            <a:r>
              <a:rPr lang="en-US" altLang="en-US" smtClean="0">
                <a:solidFill>
                  <a:schemeClr val="tx1"/>
                </a:solidFill>
                <a:latin typeface="Arial" charset="0"/>
              </a:rPr>
              <a:t> statement. The subquery generally executes first, and its output is used to complete the query condition for the main (or outer) query.</a:t>
            </a:r>
            <a:endParaRPr lang="en-US" altLang="en-US" dirty="0" smtClean="0">
              <a:solidFill>
                <a:schemeClr val="tx1"/>
              </a:solidFill>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ACDBB1BB-59CF-4E3F-ACAA-B789C9A3DD99}"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 xmlns:p14="http://schemas.microsoft.com/office/powerpoint/2010/main" val="1703298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ln/>
        </p:spPr>
      </p:sp>
      <p:sp>
        <p:nvSpPr>
          <p:cNvPr id="1741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example in the slide, the inner query determines the hire date of the employee, Davies. The outer query takes the result of the inner query and uses this result to display all the employees who were hired after Davies.</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11386252-5C9E-4D2E-9AAA-D6C6ACEC98AA}"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 xmlns:p14="http://schemas.microsoft.com/office/powerpoint/2010/main" val="70673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lvl="1"/>
            <a:r>
              <a:rPr lang="en-US" altLang="en-US" dirty="0" smtClean="0">
                <a:latin typeface="Arial" charset="0"/>
              </a:rPr>
              <a:t>Two classes of comparison conditions are used in subqueries: single-row operators and </a:t>
            </a:r>
            <a:br>
              <a:rPr lang="en-US" altLang="en-US" dirty="0" smtClean="0">
                <a:latin typeface="Arial" charset="0"/>
              </a:rPr>
            </a:br>
            <a:r>
              <a:rPr lang="en-US" altLang="en-US" dirty="0" smtClean="0">
                <a:latin typeface="Arial" charset="0"/>
              </a:rPr>
              <a:t>multiple-row operators.</a:t>
            </a: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6039572A-293E-45A3-804E-EB121CBAC8B9}"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5876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Rot="1" noChangeAspect="1" noChangeArrowheads="1" noTextEdit="1"/>
          </p:cNvSpPr>
          <p:nvPr>
            <p:ph type="sldImg"/>
          </p:nvPr>
        </p:nvSpPr>
        <p:spPr>
          <a:ln/>
        </p:spPr>
      </p:sp>
      <p:sp>
        <p:nvSpPr>
          <p:cNvPr id="21507" name="Rectangle 9"/>
          <p:cNvSpPr>
            <a:spLocks noGrp="1" noChangeArrowheads="1"/>
          </p:cNvSpPr>
          <p:nvPr>
            <p:ph type="body" idx="1"/>
          </p:nvPr>
        </p:nvSpPr>
        <p:spPr>
          <a:noFill/>
          <a:ln/>
        </p:spPr>
        <p:txBody>
          <a:bodyPr lIns="12914" tIns="12914" rIns="12914" bIns="12914"/>
          <a:lstStyle/>
          <a:p>
            <a:pPr lvl="2" eaLnBrk="1" hangingPunct="1">
              <a:spcBef>
                <a:spcPct val="25000"/>
              </a:spcBef>
              <a:buClr>
                <a:schemeClr val="tx1"/>
              </a:buClr>
            </a:pPr>
            <a:r>
              <a:rPr lang="en-US" altLang="en-US" b="1" dirty="0" smtClean="0">
                <a:solidFill>
                  <a:schemeClr val="tx1"/>
                </a:solidFill>
                <a:latin typeface="Arial" charset="0"/>
              </a:rPr>
              <a:t>Single-row subqueries: </a:t>
            </a:r>
            <a:r>
              <a:rPr lang="en-US" altLang="en-US" dirty="0" smtClean="0">
                <a:solidFill>
                  <a:schemeClr val="tx1"/>
                </a:solidFill>
                <a:latin typeface="Arial" charset="0"/>
              </a:rPr>
              <a:t>Queries that return only one row from the inner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p>
          <a:p>
            <a:pPr lvl="2" eaLnBrk="1" hangingPunct="1">
              <a:buClr>
                <a:schemeClr val="tx1"/>
              </a:buClr>
            </a:pPr>
            <a:r>
              <a:rPr lang="en-US" altLang="en-US" b="1" dirty="0" smtClean="0">
                <a:solidFill>
                  <a:schemeClr val="tx1"/>
                </a:solidFill>
                <a:latin typeface="Arial" charset="0"/>
              </a:rPr>
              <a:t>Multiple-row subqueries: </a:t>
            </a:r>
            <a:r>
              <a:rPr lang="en-US" altLang="en-US" dirty="0" smtClean="0">
                <a:solidFill>
                  <a:schemeClr val="tx1"/>
                </a:solidFill>
                <a:latin typeface="Arial" charset="0"/>
              </a:rPr>
              <a:t>Queries that return more than one row from the inner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There are also multiple-column subqueries, which are queries that return more than one column from the inner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They are covered in the </a:t>
            </a:r>
            <a:r>
              <a:rPr lang="en-US" altLang="en-US" i="1" dirty="0" smtClean="0">
                <a:solidFill>
                  <a:schemeClr val="tx1"/>
                </a:solidFill>
                <a:latin typeface="Arial" charset="0"/>
              </a:rPr>
              <a:t>Oracle Database: SQL Workshop II</a:t>
            </a:r>
            <a:r>
              <a:rPr lang="en-US" altLang="en-US" dirty="0" smtClean="0">
                <a:solidFill>
                  <a:schemeClr val="tx1"/>
                </a:solidFill>
                <a:latin typeface="Arial" charset="0"/>
              </a:rPr>
              <a:t> course.</a:t>
            </a: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8 - </a:t>
            </a:r>
            <a:fld id="{D60781CB-0ABA-4E04-9C10-CA55EDA0A56D}"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 xmlns:p14="http://schemas.microsoft.com/office/powerpoint/2010/main" val="2583905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8</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9514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8 - </a:t>
            </a:r>
            <a:fld id="{9D3A07D1-36F9-4075-9A8D-E4ED062188D1}"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r>
              <a:rPr lang="en-US" altLang="en-US" smtClean="0"/>
              <a:t>Using Subqueries to Solve Queries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p>
            <a:pPr eaLnBrk="1" hangingPunct="1"/>
            <a:r>
              <a:rPr lang="en-US" altLang="en-US" dirty="0" smtClean="0"/>
              <a:t>Lesson Agenda</a:t>
            </a:r>
          </a:p>
        </p:txBody>
      </p:sp>
      <p:sp>
        <p:nvSpPr>
          <p:cNvPr id="22531" name="Rectangle 1029"/>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Subquery: Types, syntax, and guidelines</a:t>
            </a:r>
          </a:p>
          <a:p>
            <a:pPr lvl="1" eaLnBrk="1" hangingPunct="1">
              <a:buClr>
                <a:schemeClr val="accent1"/>
              </a:buClr>
            </a:pPr>
            <a:r>
              <a:rPr lang="en-US" altLang="en-US" dirty="0" smtClean="0"/>
              <a:t>Single-row subqueries:</a:t>
            </a:r>
          </a:p>
          <a:p>
            <a:pPr lvl="2" eaLnBrk="1" hangingPunct="1">
              <a:buClr>
                <a:schemeClr val="accent1"/>
              </a:buClr>
            </a:pPr>
            <a:r>
              <a:rPr lang="en-US" altLang="en-US" dirty="0" smtClean="0"/>
              <a:t>Group functions in a subquery</a:t>
            </a:r>
          </a:p>
          <a:p>
            <a:pPr lvl="2" eaLnBrk="1" hangingPunct="1">
              <a:buClr>
                <a:schemeClr val="accent1"/>
              </a:buClr>
            </a:pPr>
            <a:r>
              <a:rPr lang="en-US" altLang="en-US" dirty="0" smtClean="0">
                <a:latin typeface="Courier New" pitchFamily="49" charset="0"/>
              </a:rPr>
              <a:t>HAVING</a:t>
            </a:r>
            <a:r>
              <a:rPr lang="en-US" altLang="en-US" dirty="0" smtClean="0"/>
              <a:t> clause with subqueries</a:t>
            </a:r>
          </a:p>
          <a:p>
            <a:pPr lvl="1" eaLnBrk="1" hangingPunct="1">
              <a:buClr>
                <a:srgbClr val="A6A6A6"/>
              </a:buClr>
            </a:pPr>
            <a:r>
              <a:rPr lang="en-US" altLang="en-US" dirty="0" smtClean="0">
                <a:solidFill>
                  <a:srgbClr val="A6A6A6"/>
                </a:solidFill>
              </a:rPr>
              <a:t>Multiple-row subqueries</a:t>
            </a:r>
          </a:p>
          <a:p>
            <a:pPr lvl="2"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ALL</a:t>
            </a:r>
            <a:r>
              <a:rPr lang="en-US" altLang="en-US" dirty="0" smtClean="0">
                <a:solidFill>
                  <a:srgbClr val="A6A6A6"/>
                </a:solidFill>
              </a:rPr>
              <a:t> or </a:t>
            </a:r>
            <a:r>
              <a:rPr lang="en-US" altLang="en-US" dirty="0" smtClean="0">
                <a:solidFill>
                  <a:srgbClr val="A6A6A6"/>
                </a:solidFill>
                <a:latin typeface="Courier New" pitchFamily="49" charset="0"/>
              </a:rPr>
              <a:t>ANY</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Multiple-column subqueries</a:t>
            </a:r>
          </a:p>
          <a:p>
            <a:pPr lvl="1" eaLnBrk="1" hangingPunct="1">
              <a:buClr>
                <a:srgbClr val="A6A6A6"/>
              </a:buClr>
            </a:pPr>
            <a:r>
              <a:rPr lang="en-US" altLang="en-US" dirty="0" smtClean="0">
                <a:solidFill>
                  <a:srgbClr val="A6A6A6"/>
                </a:solidFill>
              </a:rPr>
              <a:t>Null values in a subquery</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2"/>
          <p:cNvSpPr>
            <a:spLocks noGrp="1" noChangeArrowheads="1"/>
          </p:cNvSpPr>
          <p:nvPr>
            <p:ph type="title"/>
          </p:nvPr>
        </p:nvSpPr>
        <p:spPr/>
        <p:txBody>
          <a:bodyPr/>
          <a:lstStyle/>
          <a:p>
            <a:pPr eaLnBrk="1" hangingPunct="1"/>
            <a:r>
              <a:rPr lang="en-US" altLang="en-US" dirty="0" smtClean="0"/>
              <a:t>Single-Row Subqueries</a:t>
            </a:r>
          </a:p>
        </p:txBody>
      </p:sp>
      <p:sp>
        <p:nvSpPr>
          <p:cNvPr id="24579" name="Rectangle 33"/>
          <p:cNvSpPr>
            <a:spLocks noGrp="1" noChangeArrowheads="1"/>
          </p:cNvSpPr>
          <p:nvPr>
            <p:ph idx="1"/>
          </p:nvPr>
        </p:nvSpPr>
        <p:spPr/>
        <p:txBody>
          <a:bodyPr/>
          <a:lstStyle/>
          <a:p>
            <a:pPr lvl="1" eaLnBrk="1" hangingPunct="1"/>
            <a:r>
              <a:rPr lang="en-US" altLang="en-US" dirty="0" smtClean="0"/>
              <a:t>Return only one row</a:t>
            </a:r>
          </a:p>
          <a:p>
            <a:pPr lvl="1" eaLnBrk="1" hangingPunct="1"/>
            <a:r>
              <a:rPr lang="en-US" altLang="en-US" dirty="0" smtClean="0"/>
              <a:t>Use single-row comparison operators</a:t>
            </a:r>
          </a:p>
        </p:txBody>
      </p:sp>
      <p:graphicFrame>
        <p:nvGraphicFramePr>
          <p:cNvPr id="3" name="Table 2"/>
          <p:cNvGraphicFramePr>
            <a:graphicFrameLocks noGrp="1"/>
          </p:cNvGraphicFramePr>
          <p:nvPr>
            <p:extLst>
              <p:ext uri="{D42A27DB-BD31-4B8C-83A1-F6EECF244321}">
                <p14:modId xmlns="" xmlns:p14="http://schemas.microsoft.com/office/powerpoint/2010/main" val="1011006389"/>
              </p:ext>
            </p:extLst>
          </p:nvPr>
        </p:nvGraphicFramePr>
        <p:xfrm>
          <a:off x="3997324" y="2209800"/>
          <a:ext cx="4194176" cy="2595880"/>
        </p:xfrm>
        <a:graphic>
          <a:graphicData uri="http://schemas.openxmlformats.org/drawingml/2006/table">
            <a:tbl>
              <a:tblPr firstRow="1" firstCol="1" bandRow="1">
                <a:tableStyleId>{5FD0F851-EC5A-4D38-B0AD-8093EC10F338}</a:tableStyleId>
              </a:tblPr>
              <a:tblGrid>
                <a:gridCol w="1258889"/>
                <a:gridCol w="2935287"/>
              </a:tblGrid>
              <a:tr h="370840">
                <a:tc>
                  <a:txBody>
                    <a:bodyPr/>
                    <a:lstStyle/>
                    <a:p>
                      <a:r>
                        <a:rPr lang="en-US" altLang="en-US" sz="1800" b="1" dirty="0" smtClean="0">
                          <a:solidFill>
                            <a:schemeClr val="tx1"/>
                          </a:solidFill>
                        </a:rPr>
                        <a:t>Operator</a:t>
                      </a:r>
                      <a:endParaRPr lang="en-US" sz="1800" dirty="0">
                        <a:solidFill>
                          <a:schemeClr val="tx1"/>
                        </a:solidFill>
                      </a:endParaRPr>
                    </a:p>
                  </a:txBody>
                  <a:tcPr/>
                </a:tc>
                <a:tc>
                  <a:txBody>
                    <a:bodyPr/>
                    <a:lstStyle/>
                    <a:p>
                      <a:r>
                        <a:rPr lang="en-US" altLang="en-US" sz="1800" b="1" dirty="0" smtClean="0">
                          <a:solidFill>
                            <a:schemeClr val="tx1"/>
                          </a:solidFill>
                        </a:rPr>
                        <a:t>Meaning</a:t>
                      </a:r>
                      <a:endParaRPr lang="en-US" dirty="0">
                        <a:solidFill>
                          <a:schemeClr val="tx1"/>
                        </a:solidFill>
                      </a:endParaRPr>
                    </a:p>
                  </a:txBody>
                  <a:tcPr/>
                </a:tc>
              </a:tr>
              <a:tr h="370840">
                <a:tc>
                  <a:txBody>
                    <a:bodyPr/>
                    <a:lstStyle/>
                    <a:p>
                      <a:r>
                        <a:rPr lang="en-US" altLang="en-US" sz="1800" b="0" dirty="0" smtClean="0">
                          <a:solidFill>
                            <a:srgbClr val="000000"/>
                          </a:solidFill>
                          <a:latin typeface="Courier New" panose="02070309020205020404" pitchFamily="49" charset="0"/>
                        </a:rPr>
                        <a:t>=</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Equal to</a:t>
                      </a:r>
                    </a:p>
                  </a:txBody>
                  <a:tcPr>
                    <a:solidFill>
                      <a:schemeClr val="accent4">
                        <a:lumMod val="20000"/>
                        <a:lumOff val="80000"/>
                      </a:schemeClr>
                    </a:solidFill>
                  </a:tcPr>
                </a:tc>
              </a:tr>
              <a:tr h="370840">
                <a:tc>
                  <a:txBody>
                    <a:bodyPr/>
                    <a:lstStyle/>
                    <a:p>
                      <a:r>
                        <a:rPr lang="en-US" altLang="en-US" sz="1800" b="0" dirty="0" smtClean="0">
                          <a:solidFill>
                            <a:srgbClr val="000000"/>
                          </a:solidFill>
                          <a:latin typeface="Courier New" panose="02070309020205020404" pitchFamily="49" charset="0"/>
                        </a:rPr>
                        <a:t>&gt;</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Greater than </a:t>
                      </a:r>
                    </a:p>
                  </a:txBody>
                  <a:tcPr/>
                </a:tc>
              </a:tr>
              <a:tr h="370840">
                <a:tc>
                  <a:txBody>
                    <a:bodyPr/>
                    <a:lstStyle/>
                    <a:p>
                      <a:r>
                        <a:rPr lang="en-US" altLang="en-US" sz="1800" b="0" dirty="0" smtClean="0">
                          <a:solidFill>
                            <a:srgbClr val="000000"/>
                          </a:solidFill>
                          <a:latin typeface="Courier New" panose="02070309020205020404" pitchFamily="49" charset="0"/>
                        </a:rPr>
                        <a:t>&gt;=</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Greater than or equal to </a:t>
                      </a:r>
                    </a:p>
                  </a:txBody>
                  <a:tcPr>
                    <a:solidFill>
                      <a:schemeClr val="accent4">
                        <a:lumMod val="20000"/>
                        <a:lumOff val="80000"/>
                      </a:schemeClr>
                    </a:solidFill>
                  </a:tcPr>
                </a:tc>
              </a:tr>
              <a:tr h="370840">
                <a:tc>
                  <a:txBody>
                    <a:bodyPr/>
                    <a:lstStyle/>
                    <a:p>
                      <a:r>
                        <a:rPr lang="en-US" altLang="en-US" sz="1800" b="0" dirty="0" smtClean="0">
                          <a:solidFill>
                            <a:srgbClr val="000000"/>
                          </a:solidFill>
                          <a:latin typeface="Courier New" panose="02070309020205020404" pitchFamily="49" charset="0"/>
                        </a:rPr>
                        <a:t>&lt;</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Less than </a:t>
                      </a:r>
                    </a:p>
                  </a:txBody>
                  <a:tcPr/>
                </a:tc>
              </a:tr>
              <a:tr h="370840">
                <a:tc>
                  <a:txBody>
                    <a:bodyPr/>
                    <a:lstStyle/>
                    <a:p>
                      <a:r>
                        <a:rPr lang="en-US" altLang="en-US" sz="1800" b="0" dirty="0" smtClean="0">
                          <a:solidFill>
                            <a:srgbClr val="000000"/>
                          </a:solidFill>
                          <a:latin typeface="Courier New" panose="02070309020205020404" pitchFamily="49" charset="0"/>
                        </a:rPr>
                        <a:t>&lt;=</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Less than or equal to</a:t>
                      </a:r>
                    </a:p>
                  </a:txBody>
                  <a:tcPr>
                    <a:solidFill>
                      <a:schemeClr val="accent4">
                        <a:lumMod val="20000"/>
                        <a:lumOff val="80000"/>
                      </a:schemeClr>
                    </a:solidFill>
                  </a:tcPr>
                </a:tc>
              </a:tr>
              <a:tr h="370840">
                <a:tc>
                  <a:txBody>
                    <a:bodyPr/>
                    <a:lstStyle/>
                    <a:p>
                      <a:r>
                        <a:rPr lang="en-US" altLang="en-US" sz="1800" b="0" dirty="0" smtClean="0">
                          <a:solidFill>
                            <a:srgbClr val="000000"/>
                          </a:solidFill>
                          <a:latin typeface="Courier New" panose="02070309020205020404" pitchFamily="49" charset="0"/>
                        </a:rPr>
                        <a:t>&lt;&gt;</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Not equal to</a:t>
                      </a:r>
                    </a:p>
                  </a:txBody>
                  <a:tcPr/>
                </a:tc>
              </a:tr>
            </a:tbl>
          </a:graphicData>
        </a:graphic>
      </p:graphicFrame>
      <p:sp>
        <p:nvSpPr>
          <p:cNvPr id="5" name="Rectangle 4"/>
          <p:cNvSpPr/>
          <p:nvPr/>
        </p:nvSpPr>
        <p:spPr bwMode="auto">
          <a:xfrm rot="16200000" flipV="1">
            <a:off x="9577387" y="336788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4" name="Group 3"/>
          <p:cNvGrpSpPr/>
          <p:nvPr/>
        </p:nvGrpSpPr>
        <p:grpSpPr>
          <a:xfrm>
            <a:off x="9523412" y="4222044"/>
            <a:ext cx="2005282" cy="2003248"/>
            <a:chOff x="9823450" y="4351336"/>
            <a:chExt cx="1746436" cy="1744664"/>
          </a:xfrm>
        </p:grpSpPr>
        <p:sp>
          <p:nvSpPr>
            <p:cNvPr id="6" name="Oval 5"/>
            <p:cNvSpPr>
              <a:spLocks noChangeAspect="1"/>
            </p:cNvSpPr>
            <p:nvPr/>
          </p:nvSpPr>
          <p:spPr bwMode="auto">
            <a:xfrm>
              <a:off x="9823450" y="4351336"/>
              <a:ext cx="1746436" cy="1744664"/>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237484" y="4605406"/>
              <a:ext cx="918368" cy="1338194"/>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title"/>
          </p:nvPr>
        </p:nvSpPr>
        <p:spPr>
          <a:noFill/>
        </p:spPr>
        <p:txBody>
          <a:bodyPr vert="horz" wrap="square" lIns="9144" tIns="9144" rIns="9144" bIns="9144" numCol="1" anchor="t" anchorCtr="0" compatLnSpc="1">
            <a:prstTxWarp prst="textNoShape">
              <a:avLst/>
            </a:prstTxWarp>
          </a:bodyPr>
          <a:lstStyle/>
          <a:p>
            <a:pPr eaLnBrk="1" hangingPunct="1"/>
            <a:r>
              <a:rPr lang="en-US" altLang="en-US" dirty="0" smtClean="0"/>
              <a:t>Executing Single-Row Subqueries</a:t>
            </a:r>
          </a:p>
        </p:txBody>
      </p:sp>
      <p:grpSp>
        <p:nvGrpSpPr>
          <p:cNvPr id="2" name="Group 1"/>
          <p:cNvGrpSpPr/>
          <p:nvPr/>
        </p:nvGrpSpPr>
        <p:grpSpPr>
          <a:xfrm>
            <a:off x="2062162" y="1587074"/>
            <a:ext cx="8064500" cy="3683852"/>
            <a:chOff x="2062162" y="1667934"/>
            <a:chExt cx="8064500" cy="3683852"/>
          </a:xfrm>
        </p:grpSpPr>
        <p:sp>
          <p:nvSpPr>
            <p:cNvPr id="11" name="Content Placeholder 2"/>
            <p:cNvSpPr txBox="1">
              <a:spLocks/>
            </p:cNvSpPr>
            <p:nvPr/>
          </p:nvSpPr>
          <p:spPr bwMode="gray">
            <a:xfrm>
              <a:off x="2062162" y="1667934"/>
              <a:ext cx="8064500" cy="308377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last_name =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Arial" panose="020B0604020202020204" pitchFamily="34" charset="0"/>
                </a:rPr>
                <a:t>Taylor</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salary &gt;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last_name =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Arial" panose="020B0604020202020204" pitchFamily="34" charset="0"/>
                </a:rPr>
                <a:t>Taylor</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26630" name="Rectangle 4"/>
            <p:cNvSpPr>
              <a:spLocks noChangeArrowheads="1"/>
            </p:cNvSpPr>
            <p:nvPr/>
          </p:nvSpPr>
          <p:spPr bwMode="gray">
            <a:xfrm>
              <a:off x="6484938" y="2286001"/>
              <a:ext cx="993775" cy="38576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600" dirty="0">
                  <a:solidFill>
                    <a:srgbClr val="FF5050"/>
                  </a:solidFill>
                </a:rPr>
                <a:t>SA_REP</a:t>
              </a:r>
            </a:p>
          </p:txBody>
        </p:sp>
        <p:sp>
          <p:nvSpPr>
            <p:cNvPr id="26631" name="Rectangle 5"/>
            <p:cNvSpPr>
              <a:spLocks noChangeArrowheads="1"/>
            </p:cNvSpPr>
            <p:nvPr/>
          </p:nvSpPr>
          <p:spPr bwMode="gray">
            <a:xfrm>
              <a:off x="6753226" y="3506788"/>
              <a:ext cx="636587" cy="385762"/>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600" dirty="0">
                  <a:solidFill>
                    <a:srgbClr val="FF5050"/>
                  </a:solidFill>
                </a:rPr>
                <a:t>8600</a:t>
              </a:r>
            </a:p>
          </p:txBody>
        </p:sp>
        <p:sp>
          <p:nvSpPr>
            <p:cNvPr id="26632" name="Rectangle 6"/>
            <p:cNvSpPr>
              <a:spLocks noChangeArrowheads="1"/>
            </p:cNvSpPr>
            <p:nvPr/>
          </p:nvSpPr>
          <p:spPr bwMode="gray">
            <a:xfrm>
              <a:off x="4418012" y="2657475"/>
              <a:ext cx="4248150" cy="8842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633" name="Rectangle 7"/>
            <p:cNvSpPr>
              <a:spLocks noChangeArrowheads="1"/>
            </p:cNvSpPr>
            <p:nvPr/>
          </p:nvSpPr>
          <p:spPr bwMode="gray">
            <a:xfrm>
              <a:off x="4418013" y="3816350"/>
              <a:ext cx="4227513" cy="8080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634" name="Freeform 9"/>
            <p:cNvSpPr>
              <a:spLocks/>
            </p:cNvSpPr>
            <p:nvPr/>
          </p:nvSpPr>
          <p:spPr bwMode="gray">
            <a:xfrm rot="16200000" flipV="1">
              <a:off x="5303044" y="1707357"/>
              <a:ext cx="147638" cy="17303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sp>
          <p:nvSpPr>
            <p:cNvPr id="26635" name="Freeform 10"/>
            <p:cNvSpPr>
              <a:spLocks/>
            </p:cNvSpPr>
            <p:nvPr/>
          </p:nvSpPr>
          <p:spPr bwMode="gray">
            <a:xfrm rot="16200000" flipV="1">
              <a:off x="5301457" y="2886870"/>
              <a:ext cx="109537" cy="17303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pic>
          <p:nvPicPr>
            <p:cNvPr id="26636" name="Picture 14" descr="C:\salome_official\projects\11gR2_SQL 1\screenshots\les7_11s_a.gif"/>
            <p:cNvPicPr>
              <a:picLocks noChangeAspect="1" noChangeArrowheads="1"/>
            </p:cNvPicPr>
            <p:nvPr/>
          </p:nvPicPr>
          <p:blipFill>
            <a:blip r:embed="rId4" cstate="print"/>
            <a:srcRect/>
            <a:stretch>
              <a:fillRect/>
            </a:stretch>
          </p:blipFill>
          <p:spPr bwMode="auto">
            <a:xfrm>
              <a:off x="2062162" y="4894586"/>
              <a:ext cx="3051175" cy="4572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p:txBody>
          <a:bodyPr/>
          <a:lstStyle/>
          <a:p>
            <a:pPr eaLnBrk="1" hangingPunct="1"/>
            <a:r>
              <a:rPr lang="en-US" altLang="en-US" dirty="0" smtClean="0"/>
              <a:t>Using Group Functions in a Subquery</a:t>
            </a:r>
          </a:p>
        </p:txBody>
      </p:sp>
      <p:grpSp>
        <p:nvGrpSpPr>
          <p:cNvPr id="2" name="Group 1"/>
          <p:cNvGrpSpPr/>
          <p:nvPr/>
        </p:nvGrpSpPr>
        <p:grpSpPr>
          <a:xfrm>
            <a:off x="2062162" y="1828800"/>
            <a:ext cx="8064500" cy="2204403"/>
            <a:chOff x="2062162" y="1828800"/>
            <a:chExt cx="8064500" cy="2204403"/>
          </a:xfrm>
        </p:grpSpPr>
        <p:sp>
          <p:nvSpPr>
            <p:cNvPr id="8" name="Content Placeholder 2"/>
            <p:cNvSpPr txBox="1">
              <a:spLocks/>
            </p:cNvSpPr>
            <p:nvPr/>
          </p:nvSpPr>
          <p:spPr bwMode="gray">
            <a:xfrm>
              <a:off x="2062162" y="1828800"/>
              <a:ext cx="8064500"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p:txBody>
        </p:sp>
        <p:sp>
          <p:nvSpPr>
            <p:cNvPr id="28678" name="Rectangle 4"/>
            <p:cNvSpPr>
              <a:spLocks noChangeArrowheads="1"/>
            </p:cNvSpPr>
            <p:nvPr/>
          </p:nvSpPr>
          <p:spPr bwMode="gray">
            <a:xfrm>
              <a:off x="5905501" y="2378076"/>
              <a:ext cx="636587" cy="38576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600" dirty="0">
                  <a:solidFill>
                    <a:srgbClr val="FF5050"/>
                  </a:solidFill>
                </a:rPr>
                <a:t>2500</a:t>
              </a:r>
            </a:p>
          </p:txBody>
        </p:sp>
        <p:sp>
          <p:nvSpPr>
            <p:cNvPr id="28679" name="Rectangle 5"/>
            <p:cNvSpPr>
              <a:spLocks noChangeArrowheads="1"/>
            </p:cNvSpPr>
            <p:nvPr/>
          </p:nvSpPr>
          <p:spPr bwMode="gray">
            <a:xfrm>
              <a:off x="4381500" y="2762251"/>
              <a:ext cx="2673350" cy="5873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8680" name="Freeform 7"/>
            <p:cNvSpPr>
              <a:spLocks/>
            </p:cNvSpPr>
            <p:nvPr/>
          </p:nvSpPr>
          <p:spPr bwMode="gray">
            <a:xfrm rot="16200000" flipV="1">
              <a:off x="5104606" y="2042319"/>
              <a:ext cx="134938" cy="1250950"/>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pic>
          <p:nvPicPr>
            <p:cNvPr id="28681" name="Picture 10" descr="C:\salome_official\projects\11gR2_SQL 1\screenshots\les7_12s_a.gif"/>
            <p:cNvPicPr>
              <a:picLocks noChangeAspect="1" noChangeArrowheads="1"/>
            </p:cNvPicPr>
            <p:nvPr/>
          </p:nvPicPr>
          <p:blipFill>
            <a:blip r:embed="rId4" cstate="print"/>
            <a:srcRect/>
            <a:stretch>
              <a:fillRect/>
            </a:stretch>
          </p:blipFill>
          <p:spPr bwMode="auto">
            <a:xfrm>
              <a:off x="2062162" y="3576003"/>
              <a:ext cx="3051175" cy="4572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9"/>
          <p:cNvSpPr>
            <a:spLocks noGrp="1" noChangeArrowheads="1"/>
          </p:cNvSpPr>
          <p:nvPr>
            <p:ph type="title"/>
          </p:nvPr>
        </p:nvSpPr>
        <p:spPr/>
        <p:txBody>
          <a:bodyPr/>
          <a:lstStyle/>
          <a:p>
            <a:pPr eaLnBrk="1" hangingPunct="1"/>
            <a:r>
              <a:rPr lang="en-US" altLang="en-US" dirty="0" smtClean="0">
                <a:latin typeface="Courier New" pitchFamily="49" charset="0"/>
              </a:rPr>
              <a:t>HAVING</a:t>
            </a:r>
            <a:r>
              <a:rPr lang="en-US" altLang="en-US" dirty="0" smtClean="0"/>
              <a:t> Clause with Subqueries</a:t>
            </a:r>
          </a:p>
        </p:txBody>
      </p:sp>
      <p:sp>
        <p:nvSpPr>
          <p:cNvPr id="30726" name="Rectangle 10"/>
          <p:cNvSpPr>
            <a:spLocks noGrp="1" noChangeArrowheads="1"/>
          </p:cNvSpPr>
          <p:nvPr>
            <p:ph idx="1"/>
          </p:nvPr>
        </p:nvSpPr>
        <p:spPr>
          <a:xfrm>
            <a:off x="622138" y="990600"/>
            <a:ext cx="10944549" cy="1234519"/>
          </a:xfrm>
        </p:spPr>
        <p:txBody>
          <a:bodyPr/>
          <a:lstStyle/>
          <a:p>
            <a:pPr lvl="1" eaLnBrk="1" hangingPunct="1">
              <a:buNone/>
            </a:pPr>
            <a:r>
              <a:rPr lang="en-US" altLang="en-US" dirty="0" smtClean="0"/>
              <a:t>The Oracle server:</a:t>
            </a:r>
          </a:p>
          <a:p>
            <a:pPr lvl="1" eaLnBrk="1" hangingPunct="1"/>
            <a:r>
              <a:rPr lang="en-US" altLang="en-US" dirty="0" smtClean="0"/>
              <a:t>Executes the subqueries first</a:t>
            </a:r>
          </a:p>
          <a:p>
            <a:pPr lvl="1" eaLnBrk="1" hangingPunct="1"/>
            <a:r>
              <a:rPr lang="en-US" altLang="en-US" dirty="0" smtClean="0"/>
              <a:t>Returns the result into the </a:t>
            </a:r>
            <a:r>
              <a:rPr lang="en-US" altLang="en-US" dirty="0" smtClean="0">
                <a:latin typeface="Courier New" pitchFamily="49" charset="0"/>
              </a:rPr>
              <a:t>HAVING</a:t>
            </a:r>
            <a:r>
              <a:rPr lang="en-US" altLang="en-US" dirty="0" smtClean="0"/>
              <a:t> clause of the main query</a:t>
            </a:r>
          </a:p>
        </p:txBody>
      </p:sp>
      <p:grpSp>
        <p:nvGrpSpPr>
          <p:cNvPr id="2" name="Group 1"/>
          <p:cNvGrpSpPr/>
          <p:nvPr/>
        </p:nvGrpSpPr>
        <p:grpSpPr>
          <a:xfrm>
            <a:off x="2062162" y="2209800"/>
            <a:ext cx="8064500" cy="2188488"/>
            <a:chOff x="2062162" y="2349645"/>
            <a:chExt cx="8064500" cy="2188488"/>
          </a:xfrm>
        </p:grpSpPr>
        <p:sp>
          <p:nvSpPr>
            <p:cNvPr id="10" name="Content Placeholder 2"/>
            <p:cNvSpPr txBox="1">
              <a:spLocks/>
            </p:cNvSpPr>
            <p:nvPr/>
          </p:nvSpPr>
          <p:spPr bwMode="gray">
            <a:xfrm>
              <a:off x="2062162" y="2349645"/>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MIN(salary)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MIN(salary) &gt;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department_id = </a:t>
              </a:r>
              <a:r>
                <a:rPr lang="en-US" altLang="en-US" b="1" dirty="0" smtClean="0">
                  <a:solidFill>
                    <a:schemeClr val="tx1">
                      <a:lumMod val="75000"/>
                    </a:schemeClr>
                  </a:solidFill>
                  <a:latin typeface="Courier New" panose="02070309020205020404" pitchFamily="49" charset="0"/>
                  <a:cs typeface="Arial" panose="020B0604020202020204" pitchFamily="34" charset="0"/>
                </a:rPr>
                <a:t>50</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30727" name="Rectangle 5"/>
            <p:cNvSpPr>
              <a:spLocks noChangeArrowheads="1"/>
            </p:cNvSpPr>
            <p:nvPr/>
          </p:nvSpPr>
          <p:spPr bwMode="gray">
            <a:xfrm>
              <a:off x="5340350" y="3638550"/>
              <a:ext cx="3886200" cy="8382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0728" name="Rectangle 6"/>
            <p:cNvSpPr>
              <a:spLocks noChangeArrowheads="1"/>
            </p:cNvSpPr>
            <p:nvPr/>
          </p:nvSpPr>
          <p:spPr bwMode="gray">
            <a:xfrm>
              <a:off x="2190750" y="3341688"/>
              <a:ext cx="28194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0729" name="Rectangle 7"/>
            <p:cNvSpPr>
              <a:spLocks noChangeArrowheads="1"/>
            </p:cNvSpPr>
            <p:nvPr/>
          </p:nvSpPr>
          <p:spPr bwMode="auto">
            <a:xfrm>
              <a:off x="6648451" y="3178176"/>
              <a:ext cx="636587" cy="385763"/>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600" dirty="0">
                  <a:solidFill>
                    <a:srgbClr val="FF5050"/>
                  </a:solidFill>
                </a:rPr>
                <a:t>2500</a:t>
              </a:r>
            </a:p>
          </p:txBody>
        </p:sp>
        <p:sp>
          <p:nvSpPr>
            <p:cNvPr id="30730" name="Freeform 8"/>
            <p:cNvSpPr>
              <a:spLocks/>
            </p:cNvSpPr>
            <p:nvPr/>
          </p:nvSpPr>
          <p:spPr bwMode="gray">
            <a:xfrm rot="16200000" flipV="1">
              <a:off x="6748463" y="2078039"/>
              <a:ext cx="119063" cy="2935287"/>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grpSp>
      <p:pic>
        <p:nvPicPr>
          <p:cNvPr id="1026" name="Picture 2"/>
          <p:cNvPicPr>
            <a:picLocks noChangeAspect="1" noChangeArrowheads="1"/>
          </p:cNvPicPr>
          <p:nvPr/>
        </p:nvPicPr>
        <p:blipFill>
          <a:blip r:embed="rId4" cstate="print"/>
          <a:srcRect/>
          <a:stretch>
            <a:fillRect/>
          </a:stretch>
        </p:blipFill>
        <p:spPr bwMode="auto">
          <a:xfrm>
            <a:off x="2055812" y="4648200"/>
            <a:ext cx="2057400" cy="1527606"/>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p:txBody>
          <a:bodyPr/>
          <a:lstStyle/>
          <a:p>
            <a:pPr eaLnBrk="1" hangingPunct="1"/>
            <a:r>
              <a:rPr lang="en-US" altLang="en-US" dirty="0" smtClean="0"/>
              <a:t>What Is Wrong with This Statement?</a:t>
            </a:r>
          </a:p>
        </p:txBody>
      </p:sp>
      <p:grpSp>
        <p:nvGrpSpPr>
          <p:cNvPr id="2" name="Group 1"/>
          <p:cNvGrpSpPr/>
          <p:nvPr/>
        </p:nvGrpSpPr>
        <p:grpSpPr>
          <a:xfrm>
            <a:off x="2062162" y="1812877"/>
            <a:ext cx="8064500" cy="3232246"/>
            <a:chOff x="2062162" y="1752600"/>
            <a:chExt cx="8064500" cy="3232246"/>
          </a:xfrm>
        </p:grpSpPr>
        <p:sp>
          <p:nvSpPr>
            <p:cNvPr id="9" name="Content Placeholder 2"/>
            <p:cNvSpPr txBox="1">
              <a:spLocks/>
            </p:cNvSpPr>
            <p:nvPr/>
          </p:nvSpPr>
          <p:spPr bwMode="gray">
            <a:xfrm>
              <a:off x="2062162" y="1752600"/>
              <a:ext cx="8064500"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GROUP BY department_id);</a:t>
              </a:r>
            </a:p>
          </p:txBody>
        </p:sp>
        <p:sp>
          <p:nvSpPr>
            <p:cNvPr id="32774" name="Rectangle 5"/>
            <p:cNvSpPr>
              <a:spLocks noChangeArrowheads="1"/>
            </p:cNvSpPr>
            <p:nvPr/>
          </p:nvSpPr>
          <p:spPr bwMode="gray">
            <a:xfrm>
              <a:off x="4392613" y="2728914"/>
              <a:ext cx="3457575" cy="884237"/>
            </a:xfrm>
            <a:prstGeom prst="rect">
              <a:avLst/>
            </a:prstGeom>
            <a:noFill/>
            <a:ln w="28575">
              <a:solidFill>
                <a:srgbClr val="F80000"/>
              </a:solidFill>
              <a:miter lim="800000"/>
              <a:headEnd/>
              <a:tailEnd/>
            </a:ln>
          </p:spPr>
          <p:txBody>
            <a:bodyPr wrap="none" anchor="ctr"/>
            <a:lstStyle/>
            <a:p>
              <a:pPr eaLnBrk="1" hangingPunct="1"/>
              <a:endParaRPr lang="en-IN" altLang="en-US" dirty="0"/>
            </a:p>
          </p:txBody>
        </p:sp>
        <p:sp>
          <p:nvSpPr>
            <p:cNvPr id="32775" name="Rectangle 6"/>
            <p:cNvSpPr>
              <a:spLocks noChangeArrowheads="1"/>
            </p:cNvSpPr>
            <p:nvPr/>
          </p:nvSpPr>
          <p:spPr bwMode="gray">
            <a:xfrm>
              <a:off x="3100388" y="2460625"/>
              <a:ext cx="987425" cy="266700"/>
            </a:xfrm>
            <a:prstGeom prst="rect">
              <a:avLst/>
            </a:prstGeom>
            <a:noFill/>
            <a:ln w="28575">
              <a:solidFill>
                <a:srgbClr val="F80000"/>
              </a:solidFill>
              <a:miter lim="800000"/>
              <a:headEnd/>
              <a:tailEnd/>
            </a:ln>
          </p:spPr>
          <p:txBody>
            <a:bodyPr wrap="none" anchor="ctr"/>
            <a:lstStyle/>
            <a:p>
              <a:pPr eaLnBrk="1" hangingPunct="1"/>
              <a:endParaRPr lang="en-IN" altLang="en-US" dirty="0"/>
            </a:p>
          </p:txBody>
        </p:sp>
        <p:sp>
          <p:nvSpPr>
            <p:cNvPr id="32776" name="Rectangle 7"/>
            <p:cNvSpPr>
              <a:spLocks noChangeArrowheads="1"/>
            </p:cNvSpPr>
            <p:nvPr/>
          </p:nvSpPr>
          <p:spPr bwMode="gray">
            <a:xfrm>
              <a:off x="4521201" y="3295650"/>
              <a:ext cx="3125787" cy="266700"/>
            </a:xfrm>
            <a:prstGeom prst="rect">
              <a:avLst/>
            </a:prstGeom>
            <a:noFill/>
            <a:ln w="28575">
              <a:solidFill>
                <a:srgbClr val="F80000"/>
              </a:solidFill>
              <a:miter lim="800000"/>
              <a:headEnd/>
              <a:tailEnd/>
            </a:ln>
          </p:spPr>
          <p:txBody>
            <a:bodyPr wrap="none" anchor="ctr"/>
            <a:lstStyle/>
            <a:p>
              <a:pPr eaLnBrk="1" hangingPunct="1"/>
              <a:endParaRPr lang="en-IN" altLang="en-US" dirty="0"/>
            </a:p>
          </p:txBody>
        </p:sp>
        <p:sp>
          <p:nvSpPr>
            <p:cNvPr id="32777" name="Text Box 8"/>
            <p:cNvSpPr txBox="1">
              <a:spLocks noChangeArrowheads="1"/>
            </p:cNvSpPr>
            <p:nvPr/>
          </p:nvSpPr>
          <p:spPr bwMode="auto">
            <a:xfrm>
              <a:off x="2062162" y="4615514"/>
              <a:ext cx="5334000" cy="369332"/>
            </a:xfrm>
            <a:prstGeom prst="rect">
              <a:avLst/>
            </a:prstGeom>
            <a:noFill/>
            <a:ln w="28575">
              <a:noFill/>
              <a:miter lim="800000"/>
              <a:headEnd type="none" w="sm" len="sm"/>
              <a:tailEnd type="none" w="sm" len="sm"/>
            </a:ln>
          </p:spPr>
          <p:txBody>
            <a:bodyPr wrap="square">
              <a:spAutoFit/>
            </a:bodyPr>
            <a:lstStyle/>
            <a:p>
              <a:pPr defTabSz="228600"/>
              <a:r>
                <a:rPr lang="en-US" altLang="en-US" dirty="0">
                  <a:solidFill>
                    <a:srgbClr val="FF3300"/>
                  </a:solidFill>
                  <a:latin typeface="+mn-lt"/>
                </a:rPr>
                <a:t>Single-row operator with multiple-row </a:t>
              </a:r>
              <a:r>
                <a:rPr lang="en-US" altLang="en-US" dirty="0" smtClean="0">
                  <a:solidFill>
                    <a:srgbClr val="FF3300"/>
                  </a:solidFill>
                  <a:latin typeface="+mn-lt"/>
                </a:rPr>
                <a:t>subquery</a:t>
              </a:r>
              <a:endParaRPr lang="en-US" altLang="en-US" dirty="0">
                <a:solidFill>
                  <a:srgbClr val="FF3300"/>
                </a:solidFill>
                <a:latin typeface="+mn-lt"/>
              </a:endParaRPr>
            </a:p>
          </p:txBody>
        </p:sp>
        <p:pic>
          <p:nvPicPr>
            <p:cNvPr id="32778" name="Picture 10"/>
            <p:cNvPicPr>
              <a:picLocks noChangeAspect="1" noChangeArrowheads="1"/>
            </p:cNvPicPr>
            <p:nvPr/>
          </p:nvPicPr>
          <p:blipFill>
            <a:blip r:embed="rId4" cstate="print"/>
            <a:srcRect/>
            <a:stretch>
              <a:fillRect/>
            </a:stretch>
          </p:blipFill>
          <p:spPr bwMode="auto">
            <a:xfrm>
              <a:off x="2062162" y="3836147"/>
              <a:ext cx="3657143" cy="676190"/>
            </a:xfrm>
            <a:prstGeom prst="rect">
              <a:avLst/>
            </a:prstGeom>
            <a:noFill/>
            <a:ln w="28575">
              <a:no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p:txBody>
          <a:bodyPr/>
          <a:lstStyle/>
          <a:p>
            <a:pPr eaLnBrk="1" hangingPunct="1"/>
            <a:r>
              <a:rPr lang="en-US" altLang="en-US" dirty="0" smtClean="0"/>
              <a:t>No Rows Returned by the Inner Query</a:t>
            </a:r>
          </a:p>
        </p:txBody>
      </p:sp>
      <p:grpSp>
        <p:nvGrpSpPr>
          <p:cNvPr id="3" name="Group 2"/>
          <p:cNvGrpSpPr/>
          <p:nvPr/>
        </p:nvGrpSpPr>
        <p:grpSpPr>
          <a:xfrm>
            <a:off x="1998662" y="1613505"/>
            <a:ext cx="8191500" cy="3907989"/>
            <a:chOff x="1827212" y="1524000"/>
            <a:chExt cx="8191500" cy="3907989"/>
          </a:xfrm>
        </p:grpSpPr>
        <p:sp>
          <p:nvSpPr>
            <p:cNvPr id="7" name="Content Placeholder 2"/>
            <p:cNvSpPr txBox="1">
              <a:spLocks/>
            </p:cNvSpPr>
            <p:nvPr/>
          </p:nvSpPr>
          <p:spPr bwMode="gray">
            <a:xfrm>
              <a:off x="1827212" y="1524000"/>
              <a:ext cx="8064500"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a:t>
              </a:r>
              <a:r>
                <a:rPr lang="en-US" altLang="en-US" b="1" dirty="0" smtClean="0">
                  <a:solidFill>
                    <a:schemeClr val="tx1">
                      <a:lumMod val="75000"/>
                    </a:schemeClr>
                  </a:solidFill>
                  <a:latin typeface="Courier New" panose="02070309020205020404" pitchFamily="49" charset="0"/>
                  <a:cs typeface="Arial" panose="020B0604020202020204" pitchFamily="34" charset="0"/>
                </a:rPr>
                <a:t>job_id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smtClean="0">
                  <a:solidFill>
                    <a:schemeClr val="tx1">
                      <a:lumMod val="75000"/>
                    </a:schemeClr>
                  </a:solidFill>
                  <a:latin typeface="Courier New" panose="02070309020205020404" pitchFamily="49" charset="0"/>
                  <a:cs typeface="Arial" panose="020B0604020202020204" pitchFamily="34" charset="0"/>
                </a:rPr>
                <a:t>job_id =</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jobs</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a:t>
              </a:r>
              <a:r>
                <a:rPr lang="en-US" altLang="en-US" b="1" dirty="0" smtClean="0">
                  <a:solidFill>
                    <a:schemeClr val="tx1">
                      <a:lumMod val="75000"/>
                    </a:schemeClr>
                  </a:solidFill>
                  <a:latin typeface="Courier New" panose="02070309020205020404" pitchFamily="49" charset="0"/>
                  <a:cs typeface="Arial" panose="020B0604020202020204" pitchFamily="34" charset="0"/>
                </a:rPr>
                <a:t>job_title </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‘Architect');</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34822" name="Rectangle 5"/>
            <p:cNvSpPr>
              <a:spLocks noChangeArrowheads="1"/>
            </p:cNvSpPr>
            <p:nvPr/>
          </p:nvSpPr>
          <p:spPr bwMode="gray">
            <a:xfrm>
              <a:off x="4144256" y="2414992"/>
              <a:ext cx="4572000" cy="990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4823" name="Text Box 6"/>
            <p:cNvSpPr txBox="1">
              <a:spLocks noChangeArrowheads="1"/>
            </p:cNvSpPr>
            <p:nvPr/>
          </p:nvSpPr>
          <p:spPr bwMode="gray">
            <a:xfrm>
              <a:off x="1827212" y="4785658"/>
              <a:ext cx="8191500" cy="646331"/>
            </a:xfrm>
            <a:prstGeom prst="rect">
              <a:avLst/>
            </a:prstGeom>
            <a:noFill/>
            <a:ln w="28575">
              <a:noFill/>
              <a:miter lim="800000"/>
              <a:headEnd type="none" w="sm" len="sm"/>
              <a:tailEnd type="none" w="sm" len="sm"/>
            </a:ln>
          </p:spPr>
          <p:txBody>
            <a:bodyPr wrap="square">
              <a:spAutoFit/>
            </a:bodyPr>
            <a:lstStyle/>
            <a:p>
              <a:pPr defTabSz="228600"/>
              <a:r>
                <a:rPr lang="en-US" altLang="en-US" dirty="0" smtClean="0">
                  <a:solidFill>
                    <a:srgbClr val="FF3300"/>
                  </a:solidFill>
                  <a:latin typeface="+mn-lt"/>
                </a:rPr>
                <a:t>The </a:t>
              </a:r>
              <a:r>
                <a:rPr lang="en-US" altLang="en-US" dirty="0" err="1" smtClean="0">
                  <a:solidFill>
                    <a:srgbClr val="FF3300"/>
                  </a:solidFill>
                  <a:latin typeface="+mn-lt"/>
                </a:rPr>
                <a:t>subquery</a:t>
              </a:r>
              <a:r>
                <a:rPr lang="en-US" altLang="en-US" dirty="0" smtClean="0">
                  <a:solidFill>
                    <a:srgbClr val="FF3300"/>
                  </a:solidFill>
                  <a:latin typeface="+mn-lt"/>
                </a:rPr>
                <a:t> </a:t>
              </a:r>
              <a:r>
                <a:rPr lang="en-US" altLang="en-US" dirty="0">
                  <a:solidFill>
                    <a:srgbClr val="FF3300"/>
                  </a:solidFill>
                  <a:latin typeface="+mn-lt"/>
                </a:rPr>
                <a:t>returns no rows because  there is no </a:t>
              </a:r>
              <a:r>
                <a:rPr lang="en-US" altLang="en-US" dirty="0" smtClean="0">
                  <a:solidFill>
                    <a:srgbClr val="FF3300"/>
                  </a:solidFill>
                  <a:latin typeface="+mn-lt"/>
                </a:rPr>
                <a:t>job with the title </a:t>
              </a:r>
              <a:r>
                <a:rPr lang="en-US" altLang="en-US" dirty="0" smtClean="0">
                  <a:solidFill>
                    <a:srgbClr val="FF3300"/>
                  </a:solidFill>
                  <a:latin typeface="Courier New" panose="02070309020205020404" pitchFamily="49" charset="0"/>
                  <a:cs typeface="Courier New" panose="02070309020205020404" pitchFamily="49" charset="0"/>
                </a:rPr>
                <a:t>“Architect.”</a:t>
              </a:r>
              <a:endParaRPr lang="en-US" altLang="en-US" dirty="0">
                <a:solidFill>
                  <a:srgbClr val="FF3300"/>
                </a:solidFill>
                <a:latin typeface="Courier New" panose="02070309020205020404" pitchFamily="49" charset="0"/>
                <a:cs typeface="Courier New" panose="02070309020205020404" pitchFamily="49" charset="0"/>
              </a:endParaRPr>
            </a:p>
          </p:txBody>
        </p:sp>
        <p:pic>
          <p:nvPicPr>
            <p:cNvPr id="34824" name="Picture 7"/>
            <p:cNvPicPr>
              <a:picLocks noChangeAspect="1" noChangeArrowheads="1"/>
            </p:cNvPicPr>
            <p:nvPr/>
          </p:nvPicPr>
          <p:blipFill>
            <a:blip r:embed="rId4" cstate="print"/>
            <a:srcRect/>
            <a:stretch>
              <a:fillRect/>
            </a:stretch>
          </p:blipFill>
          <p:spPr bwMode="auto">
            <a:xfrm>
              <a:off x="1827212" y="3718858"/>
              <a:ext cx="3635375" cy="914400"/>
            </a:xfrm>
            <a:prstGeom prst="rect">
              <a:avLst/>
            </a:prstGeom>
            <a:noFill/>
            <a:ln w="28575">
              <a:no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8"/>
          <p:cNvSpPr>
            <a:spLocks noGrp="1" noChangeArrowheads="1"/>
          </p:cNvSpPr>
          <p:nvPr>
            <p:ph type="title"/>
          </p:nvPr>
        </p:nvSpPr>
        <p:spPr/>
        <p:txBody>
          <a:bodyPr/>
          <a:lstStyle/>
          <a:p>
            <a:pPr eaLnBrk="1" hangingPunct="1"/>
            <a:r>
              <a:rPr lang="en-US" altLang="en-US" dirty="0" smtClean="0"/>
              <a:t>Lesson Agenda</a:t>
            </a:r>
          </a:p>
        </p:txBody>
      </p:sp>
      <p:sp>
        <p:nvSpPr>
          <p:cNvPr id="36867" name="Rectangle 1029"/>
          <p:cNvSpPr>
            <a:spLocks noGrp="1" noChangeArrowheads="1"/>
          </p:cNvSpPr>
          <p:nvPr>
            <p:ph idx="1"/>
          </p:nvPr>
        </p:nvSpPr>
        <p:spPr/>
        <p:txBody>
          <a:bodyPr/>
          <a:lstStyle/>
          <a:p>
            <a:pPr lvl="1" eaLnBrk="1" hangingPunct="1">
              <a:buClr>
                <a:schemeClr val="folHlink"/>
              </a:buClr>
            </a:pPr>
            <a:r>
              <a:rPr lang="en-US" altLang="en-US" dirty="0" smtClean="0">
                <a:solidFill>
                  <a:schemeClr val="folHlink"/>
                </a:solidFill>
              </a:rPr>
              <a:t>Subquery: Types, syntax, and guidelines</a:t>
            </a:r>
          </a:p>
          <a:p>
            <a:pPr lvl="1" eaLnBrk="1" hangingPunct="1">
              <a:buClr>
                <a:schemeClr val="folHlink"/>
              </a:buClr>
            </a:pPr>
            <a:r>
              <a:rPr lang="en-US" altLang="en-US" dirty="0" smtClean="0">
                <a:solidFill>
                  <a:schemeClr val="folHlink"/>
                </a:solidFill>
              </a:rPr>
              <a:t>Single-row subqueries:</a:t>
            </a:r>
          </a:p>
          <a:p>
            <a:pPr lvl="2" eaLnBrk="1" hangingPunct="1">
              <a:buClr>
                <a:schemeClr val="folHlink"/>
              </a:buClr>
            </a:pPr>
            <a:r>
              <a:rPr lang="en-US" altLang="en-US" dirty="0" smtClean="0">
                <a:solidFill>
                  <a:schemeClr val="folHlink"/>
                </a:solidFill>
              </a:rPr>
              <a:t>Group functions in a subquery</a:t>
            </a:r>
          </a:p>
          <a:p>
            <a:pPr lvl="2" eaLnBrk="1" hangingPunct="1">
              <a:buClr>
                <a:schemeClr val="folHlink"/>
              </a:buClr>
            </a:pPr>
            <a:r>
              <a:rPr lang="en-US" altLang="en-US" dirty="0" smtClean="0">
                <a:solidFill>
                  <a:schemeClr val="folHlink"/>
                </a:solidFill>
                <a:latin typeface="Courier New" pitchFamily="49" charset="0"/>
              </a:rPr>
              <a:t>HAVING</a:t>
            </a:r>
            <a:r>
              <a:rPr lang="en-US" altLang="en-US" dirty="0" smtClean="0">
                <a:solidFill>
                  <a:schemeClr val="folHlink"/>
                </a:solidFill>
              </a:rPr>
              <a:t> clause with subqueries</a:t>
            </a:r>
          </a:p>
          <a:p>
            <a:pPr lvl="1" eaLnBrk="1" hangingPunct="1">
              <a:buClr>
                <a:schemeClr val="accent1"/>
              </a:buClr>
            </a:pPr>
            <a:r>
              <a:rPr lang="en-US" altLang="en-US" dirty="0" smtClean="0"/>
              <a:t>Multiple-row subqueries</a:t>
            </a:r>
          </a:p>
          <a:p>
            <a:pPr lvl="2" eaLnBrk="1" hangingPunct="1">
              <a:buClr>
                <a:schemeClr val="accent1"/>
              </a:buClr>
            </a:pPr>
            <a:r>
              <a:rPr lang="en-US" altLang="en-US" dirty="0" smtClean="0"/>
              <a:t>Use </a:t>
            </a:r>
            <a:r>
              <a:rPr lang="en-US" altLang="en-US" dirty="0" smtClean="0">
                <a:latin typeface="Courier New" pitchFamily="49" charset="0"/>
              </a:rPr>
              <a:t>IN</a:t>
            </a:r>
            <a:r>
              <a:rPr lang="en-US" altLang="en-US" dirty="0" smtClean="0"/>
              <a:t>, </a:t>
            </a:r>
            <a:r>
              <a:rPr lang="en-US" altLang="en-US" dirty="0" smtClean="0">
                <a:latin typeface="Courier New" pitchFamily="49" charset="0"/>
              </a:rPr>
              <a:t>ALL</a:t>
            </a:r>
            <a:r>
              <a:rPr lang="en-US" altLang="en-US" dirty="0" smtClean="0"/>
              <a:t>, or </a:t>
            </a:r>
            <a:r>
              <a:rPr lang="en-US" altLang="en-US" dirty="0" smtClean="0">
                <a:latin typeface="Courier New" pitchFamily="49" charset="0"/>
              </a:rPr>
              <a:t>ANY</a:t>
            </a:r>
          </a:p>
          <a:p>
            <a:pPr lvl="1" eaLnBrk="1" hangingPunct="1">
              <a:buClr>
                <a:schemeClr val="accent1"/>
              </a:buClr>
            </a:pPr>
            <a:r>
              <a:rPr lang="en-US" altLang="en-US" dirty="0" smtClean="0"/>
              <a:t>Multiple-column subqueries</a:t>
            </a:r>
          </a:p>
          <a:p>
            <a:pPr lvl="1" eaLnBrk="1" hangingPunct="1">
              <a:buClr>
                <a:schemeClr val="folHlink"/>
              </a:buClr>
            </a:pPr>
            <a:r>
              <a:rPr lang="en-US" altLang="en-US" dirty="0" smtClean="0">
                <a:solidFill>
                  <a:schemeClr val="folHlink"/>
                </a:solidFill>
              </a:rPr>
              <a:t>Null values in a subquery</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
          <p:cNvSpPr>
            <a:spLocks noGrp="1" noChangeArrowheads="1"/>
          </p:cNvSpPr>
          <p:nvPr>
            <p:ph type="title"/>
          </p:nvPr>
        </p:nvSpPr>
        <p:spPr/>
        <p:txBody>
          <a:bodyPr/>
          <a:lstStyle/>
          <a:p>
            <a:pPr eaLnBrk="1" hangingPunct="1"/>
            <a:r>
              <a:rPr lang="en-US" altLang="en-US" dirty="0" smtClean="0"/>
              <a:t>Multiple-Row Subqueries</a:t>
            </a:r>
          </a:p>
        </p:txBody>
      </p:sp>
      <p:sp>
        <p:nvSpPr>
          <p:cNvPr id="38915" name="Rectangle 24"/>
          <p:cNvSpPr>
            <a:spLocks noGrp="1" noChangeArrowheads="1"/>
          </p:cNvSpPr>
          <p:nvPr>
            <p:ph idx="1"/>
          </p:nvPr>
        </p:nvSpPr>
        <p:spPr/>
        <p:txBody>
          <a:bodyPr/>
          <a:lstStyle/>
          <a:p>
            <a:pPr lvl="1" eaLnBrk="1" hangingPunct="1"/>
            <a:r>
              <a:rPr lang="en-US" altLang="en-US" dirty="0" smtClean="0"/>
              <a:t>Return more than one row</a:t>
            </a:r>
          </a:p>
          <a:p>
            <a:pPr lvl="1" eaLnBrk="1" hangingPunct="1"/>
            <a:r>
              <a:rPr lang="en-US" altLang="en-US" dirty="0" smtClean="0"/>
              <a:t>Use multiple-row comparison operators</a:t>
            </a:r>
          </a:p>
        </p:txBody>
      </p:sp>
      <p:graphicFrame>
        <p:nvGraphicFramePr>
          <p:cNvPr id="3" name="Table 2"/>
          <p:cNvGraphicFramePr>
            <a:graphicFrameLocks noGrp="1"/>
          </p:cNvGraphicFramePr>
          <p:nvPr>
            <p:extLst>
              <p:ext uri="{D42A27DB-BD31-4B8C-83A1-F6EECF244321}">
                <p14:modId xmlns="" xmlns:p14="http://schemas.microsoft.com/office/powerpoint/2010/main" val="1333584048"/>
              </p:ext>
            </p:extLst>
          </p:nvPr>
        </p:nvGraphicFramePr>
        <p:xfrm>
          <a:off x="1719974" y="2133600"/>
          <a:ext cx="8748876" cy="2586950"/>
        </p:xfrm>
        <a:graphic>
          <a:graphicData uri="http://schemas.openxmlformats.org/drawingml/2006/table">
            <a:tbl>
              <a:tblPr firstRow="1" firstCol="1" bandRow="1">
                <a:tableStyleId>{5FD0F851-EC5A-4D38-B0AD-8093EC10F338}</a:tableStyleId>
              </a:tblPr>
              <a:tblGrid>
                <a:gridCol w="1905002"/>
                <a:gridCol w="6843874"/>
              </a:tblGrid>
              <a:tr h="417804">
                <a:tc>
                  <a:txBody>
                    <a:bodyPr/>
                    <a:lstStyle/>
                    <a:p>
                      <a:r>
                        <a:rPr lang="en-US" altLang="en-US" sz="1800" b="1" dirty="0" smtClean="0">
                          <a:solidFill>
                            <a:schemeClr val="tx1">
                              <a:lumMod val="75000"/>
                            </a:schemeClr>
                          </a:solidFill>
                        </a:rPr>
                        <a:t>Operator</a:t>
                      </a:r>
                      <a:endParaRPr lang="en-US" dirty="0"/>
                    </a:p>
                  </a:txBody>
                  <a:tcPr/>
                </a:tc>
                <a:tc>
                  <a:txBody>
                    <a:bodyPr/>
                    <a:lstStyle/>
                    <a:p>
                      <a:r>
                        <a:rPr lang="en-US" altLang="en-US" sz="1800" b="1" dirty="0" smtClean="0">
                          <a:solidFill>
                            <a:schemeClr val="tx1">
                              <a:lumMod val="75000"/>
                            </a:schemeClr>
                          </a:solidFill>
                        </a:rPr>
                        <a:t>Meaning</a:t>
                      </a:r>
                      <a:endParaRPr lang="en-US" dirty="0"/>
                    </a:p>
                  </a:txBody>
                  <a:tcPr/>
                </a:tc>
              </a:tr>
              <a:tr h="417804">
                <a:tc>
                  <a:txBody>
                    <a:bodyPr/>
                    <a:lstStyle/>
                    <a:p>
                      <a:r>
                        <a:rPr lang="en-US" altLang="en-US" sz="1800" b="0" dirty="0" smtClean="0">
                          <a:solidFill>
                            <a:srgbClr val="000000"/>
                          </a:solidFill>
                          <a:latin typeface="Courier New" panose="02070309020205020404" pitchFamily="49" charset="0"/>
                        </a:rPr>
                        <a:t>IN</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rPr>
                        <a:t>Equal to any member in the list</a:t>
                      </a:r>
                    </a:p>
                  </a:txBody>
                  <a:tcPr>
                    <a:solidFill>
                      <a:schemeClr val="accent4">
                        <a:lumMod val="20000"/>
                        <a:lumOff val="80000"/>
                      </a:schemeClr>
                    </a:solidFill>
                  </a:tcPr>
                </a:tc>
              </a:tr>
              <a:tr h="1030201">
                <a:tc>
                  <a:txBody>
                    <a:bodyPr/>
                    <a:lstStyle/>
                    <a:p>
                      <a:r>
                        <a:rPr lang="en-US" altLang="en-US" sz="1800" b="0" dirty="0" smtClean="0">
                          <a:solidFill>
                            <a:srgbClr val="000000"/>
                          </a:solidFill>
                          <a:latin typeface="Courier New" panose="02070309020205020404" pitchFamily="49" charset="0"/>
                        </a:rPr>
                        <a:t>ANY</a:t>
                      </a:r>
                      <a:endParaRPr lang="en-US"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rPr>
                        <a:t>Must be preceded by </a:t>
                      </a:r>
                      <a:r>
                        <a:rPr lang="en-US" altLang="en-US" sz="1800" dirty="0" smtClean="0">
                          <a:solidFill>
                            <a:srgbClr val="000000"/>
                          </a:solidFill>
                          <a:latin typeface="Courier New" panose="02070309020205020404" pitchFamily="49" charset="0"/>
                        </a:rPr>
                        <a: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&gt;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&lt;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&lt;=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&gt;=</a:t>
                      </a:r>
                      <a:r>
                        <a:rPr lang="en-US" altLang="en-US" sz="1800" dirty="0" smtClean="0">
                          <a:solidFill>
                            <a:srgbClr val="000000"/>
                          </a:solidFill>
                        </a:rPr>
                        <a:t>. This returns </a:t>
                      </a:r>
                      <a:r>
                        <a:rPr lang="en-US" altLang="en-US" sz="1800" dirty="0" smtClean="0">
                          <a:solidFill>
                            <a:srgbClr val="000000"/>
                          </a:solidFill>
                          <a:latin typeface="Courier New" panose="02070309020205020404" pitchFamily="49" charset="0"/>
                          <a:cs typeface="Courier New" panose="02070309020205020404" pitchFamily="49" charset="0"/>
                        </a:rPr>
                        <a:t>TRUE</a:t>
                      </a:r>
                      <a:r>
                        <a:rPr lang="en-US" altLang="en-US" sz="1800" dirty="0" smtClean="0">
                          <a:solidFill>
                            <a:srgbClr val="000000"/>
                          </a:solidFill>
                        </a:rPr>
                        <a:t> if at least one element exists in the result set of the subquery for which the relation is </a:t>
                      </a:r>
                      <a:r>
                        <a:rPr lang="en-US" altLang="en-US" sz="1800" dirty="0" smtClean="0">
                          <a:solidFill>
                            <a:srgbClr val="000000"/>
                          </a:solidFill>
                          <a:latin typeface="Courier New" panose="02070309020205020404" pitchFamily="49" charset="0"/>
                          <a:cs typeface="Courier New" panose="02070309020205020404" pitchFamily="49" charset="0"/>
                        </a:rPr>
                        <a:t>TRUE</a:t>
                      </a:r>
                      <a:r>
                        <a:rPr lang="en-US" altLang="en-US" sz="1800" dirty="0" smtClean="0">
                          <a:solidFill>
                            <a:srgbClr val="000000"/>
                          </a:solidFill>
                        </a:rPr>
                        <a:t>.</a:t>
                      </a:r>
                    </a:p>
                  </a:txBody>
                  <a:tcPr/>
                </a:tc>
              </a:tr>
              <a:tr h="721141">
                <a:tc>
                  <a:txBody>
                    <a:bodyPr/>
                    <a:lstStyle/>
                    <a:p>
                      <a:r>
                        <a:rPr lang="en-US" altLang="en-US" sz="1800" b="0" dirty="0" smtClean="0">
                          <a:solidFill>
                            <a:srgbClr val="000000"/>
                          </a:solidFill>
                          <a:latin typeface="Courier New" panose="02070309020205020404" pitchFamily="49" charset="0"/>
                        </a:rPr>
                        <a:t>ALL</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rPr>
                        <a:t>Must be preceded by </a:t>
                      </a:r>
                      <a:r>
                        <a:rPr lang="en-US" altLang="en-US" sz="1800" dirty="0" smtClean="0">
                          <a:solidFill>
                            <a:srgbClr val="000000"/>
                          </a:solidFill>
                          <a:latin typeface="Courier New" panose="02070309020205020404" pitchFamily="49" charset="0"/>
                        </a:rPr>
                        <a: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&gt;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&lt;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&lt;=</a:t>
                      </a:r>
                      <a:r>
                        <a:rPr lang="en-US" altLang="en-US" sz="1800" dirty="0" smtClean="0">
                          <a:solidFill>
                            <a:srgbClr val="000000"/>
                          </a:solidFill>
                        </a:rPr>
                        <a:t>, </a:t>
                      </a:r>
                      <a:r>
                        <a:rPr lang="en-US" altLang="en-US" sz="1800" dirty="0" smtClean="0">
                          <a:solidFill>
                            <a:srgbClr val="000000"/>
                          </a:solidFill>
                          <a:latin typeface="Courier New" panose="02070309020205020404" pitchFamily="49" charset="0"/>
                        </a:rPr>
                        <a:t>&gt;=</a:t>
                      </a:r>
                      <a:r>
                        <a:rPr lang="en-US" altLang="en-US" sz="1800" dirty="0" smtClean="0">
                          <a:solidFill>
                            <a:srgbClr val="000000"/>
                          </a:solidFill>
                        </a:rPr>
                        <a:t>. This returns </a:t>
                      </a:r>
                      <a:r>
                        <a:rPr lang="en-US" altLang="en-US" sz="1800" dirty="0" smtClean="0">
                          <a:solidFill>
                            <a:srgbClr val="000000"/>
                          </a:solidFill>
                          <a:latin typeface="Courier New" panose="02070309020205020404" pitchFamily="49" charset="0"/>
                          <a:cs typeface="Courier New" panose="02070309020205020404" pitchFamily="49" charset="0"/>
                        </a:rPr>
                        <a:t>TRUE</a:t>
                      </a:r>
                      <a:r>
                        <a:rPr lang="en-US" altLang="en-US" sz="1800" dirty="0" smtClean="0">
                          <a:solidFill>
                            <a:srgbClr val="000000"/>
                          </a:solidFill>
                        </a:rPr>
                        <a:t> if the relation is </a:t>
                      </a:r>
                      <a:r>
                        <a:rPr lang="en-US" altLang="en-US" sz="1800" dirty="0" smtClean="0">
                          <a:solidFill>
                            <a:srgbClr val="000000"/>
                          </a:solidFill>
                          <a:latin typeface="Courier New" panose="02070309020205020404" pitchFamily="49" charset="0"/>
                          <a:cs typeface="Courier New" panose="02070309020205020404" pitchFamily="49" charset="0"/>
                        </a:rPr>
                        <a:t>TRUE</a:t>
                      </a:r>
                      <a:r>
                        <a:rPr lang="en-US" altLang="en-US" sz="1800" dirty="0" smtClean="0">
                          <a:solidFill>
                            <a:srgbClr val="000000"/>
                          </a:solidFill>
                        </a:rPr>
                        <a:t> for all elements in the result set of the subquery.</a:t>
                      </a:r>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9577387" y="336788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5" name="Oval 14"/>
          <p:cNvSpPr>
            <a:spLocks noChangeAspect="1"/>
          </p:cNvSpPr>
          <p:nvPr/>
        </p:nvSpPr>
        <p:spPr bwMode="auto">
          <a:xfrm>
            <a:off x="9523412" y="4222044"/>
            <a:ext cx="2005282" cy="2003248"/>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998813" y="4513771"/>
            <a:ext cx="1068042" cy="1556289"/>
          </a:xfrm>
          <a:prstGeom prst="rect">
            <a:avLst/>
          </a:prstGeom>
        </p:spPr>
      </p:pic>
      <p:sp>
        <p:nvSpPr>
          <p:cNvPr id="40965"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ANY</a:t>
            </a:r>
            <a:r>
              <a:rPr lang="en-US" altLang="en-US" dirty="0" smtClean="0"/>
              <a:t> Operator in Multiple-Row Subqueries</a:t>
            </a:r>
          </a:p>
        </p:txBody>
      </p:sp>
      <p:grpSp>
        <p:nvGrpSpPr>
          <p:cNvPr id="2" name="Group 1"/>
          <p:cNvGrpSpPr/>
          <p:nvPr/>
        </p:nvGrpSpPr>
        <p:grpSpPr>
          <a:xfrm>
            <a:off x="2062162" y="1336675"/>
            <a:ext cx="8064500" cy="4184650"/>
            <a:chOff x="2068512" y="1295400"/>
            <a:chExt cx="8064500" cy="4184650"/>
          </a:xfrm>
        </p:grpSpPr>
        <p:sp>
          <p:nvSpPr>
            <p:cNvPr id="12" name="Content Placeholder 2"/>
            <p:cNvSpPr txBox="1">
              <a:spLocks/>
            </p:cNvSpPr>
            <p:nvPr/>
          </p:nvSpPr>
          <p:spPr bwMode="gray">
            <a:xfrm>
              <a:off x="2068512" y="1295400"/>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&lt; ANY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job_id = 'IT_PROG')</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job_id &lt;&gt; 'IT_PROG';</a:t>
              </a:r>
            </a:p>
          </p:txBody>
        </p:sp>
        <p:sp>
          <p:nvSpPr>
            <p:cNvPr id="40966" name="Rectangle 4"/>
            <p:cNvSpPr>
              <a:spLocks noChangeArrowheads="1"/>
            </p:cNvSpPr>
            <p:nvPr/>
          </p:nvSpPr>
          <p:spPr bwMode="gray">
            <a:xfrm>
              <a:off x="5186363" y="1822450"/>
              <a:ext cx="1378583" cy="314574"/>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200" b="1" dirty="0">
                  <a:solidFill>
                    <a:srgbClr val="FF5050"/>
                  </a:solidFill>
                </a:rPr>
                <a:t>9000, 6000, 4200</a:t>
              </a:r>
            </a:p>
          </p:txBody>
        </p:sp>
        <p:sp>
          <p:nvSpPr>
            <p:cNvPr id="40967" name="Rectangle 5"/>
            <p:cNvSpPr>
              <a:spLocks noChangeArrowheads="1"/>
            </p:cNvSpPr>
            <p:nvPr/>
          </p:nvSpPr>
          <p:spPr bwMode="gray">
            <a:xfrm>
              <a:off x="5000626" y="2306638"/>
              <a:ext cx="3717925" cy="8366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8" name="Rectangle 6"/>
            <p:cNvSpPr>
              <a:spLocks noChangeArrowheads="1"/>
            </p:cNvSpPr>
            <p:nvPr/>
          </p:nvSpPr>
          <p:spPr bwMode="gray">
            <a:xfrm>
              <a:off x="4370388" y="2035175"/>
              <a:ext cx="523875"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9" name="Text Box 9"/>
            <p:cNvSpPr txBox="1">
              <a:spLocks noChangeArrowheads="1"/>
            </p:cNvSpPr>
            <p:nvPr/>
          </p:nvSpPr>
          <p:spPr bwMode="auto">
            <a:xfrm>
              <a:off x="2068512" y="46482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40970" name="Freeform 10"/>
            <p:cNvSpPr>
              <a:spLocks/>
            </p:cNvSpPr>
            <p:nvPr/>
          </p:nvSpPr>
          <p:spPr bwMode="gray">
            <a:xfrm rot="16200000" flipV="1">
              <a:off x="5709444" y="1361282"/>
              <a:ext cx="147638" cy="17303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pic>
          <p:nvPicPr>
            <p:cNvPr id="40971" name="Picture 14" descr="C:\salome_official\projects\11gR2_SQL 1\screenshots\les7_18s_a.gif"/>
            <p:cNvPicPr>
              <a:picLocks noChangeAspect="1" noChangeArrowheads="1"/>
            </p:cNvPicPr>
            <p:nvPr/>
          </p:nvPicPr>
          <p:blipFill>
            <a:blip r:embed="rId5" cstate="print"/>
            <a:srcRect/>
            <a:stretch>
              <a:fillRect/>
            </a:stretch>
          </p:blipFill>
          <p:spPr bwMode="auto">
            <a:xfrm>
              <a:off x="2068512" y="3609975"/>
              <a:ext cx="3686175" cy="1143000"/>
            </a:xfrm>
            <a:prstGeom prst="rect">
              <a:avLst/>
            </a:prstGeom>
            <a:noFill/>
            <a:ln w="12700">
              <a:solidFill>
                <a:schemeClr val="tx1"/>
              </a:solidFill>
              <a:miter lim="800000"/>
              <a:headEnd/>
              <a:tailEnd/>
            </a:ln>
          </p:spPr>
        </p:pic>
        <p:pic>
          <p:nvPicPr>
            <p:cNvPr id="40972" name="Picture 15" descr="C:\salome_official\projects\11gR2_SQL 1\screenshots\les7_18s_b.gif"/>
            <p:cNvPicPr>
              <a:picLocks noChangeAspect="1" noChangeArrowheads="1"/>
            </p:cNvPicPr>
            <p:nvPr/>
          </p:nvPicPr>
          <p:blipFill>
            <a:blip r:embed="rId6" cstate="print"/>
            <a:srcRect/>
            <a:stretch>
              <a:fillRect/>
            </a:stretch>
          </p:blipFill>
          <p:spPr bwMode="auto">
            <a:xfrm>
              <a:off x="2068512" y="5099050"/>
              <a:ext cx="3686175" cy="3810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0" name="Rounded Rectangle 19"/>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615300"/>
            <a:ext cx="4491611"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6: Reporting Aggregated Data Using Group Functions</a:t>
            </a:r>
            <a:endParaRPr lang="en-US" sz="1500" dirty="0">
              <a:solidFill>
                <a:schemeClr val="accent4">
                  <a:lumMod val="75000"/>
                </a:schemeClr>
              </a:solidFill>
              <a:latin typeface="Courier New" pitchFamily="49" charset="0"/>
              <a:cs typeface="Courier New" pitchFamily="49" charset="0"/>
            </a:endParaRPr>
          </a:p>
        </p:txBody>
      </p:sp>
      <p:sp>
        <p:nvSpPr>
          <p:cNvPr id="28" name="TextBox 27"/>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solidFill>
                  <a:schemeClr val="accent4">
                    <a:lumMod val="75000"/>
                  </a:schemeClr>
                </a:solidFill>
              </a:rPr>
              <a:t>Lesson 7: Displaying Data from Multiple Tables Using Joins</a:t>
            </a:r>
          </a:p>
        </p:txBody>
      </p:sp>
      <p:sp>
        <p:nvSpPr>
          <p:cNvPr id="29" name="TextBox 28"/>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8: Using Subqueries to Solve Queries</a:t>
            </a:r>
          </a:p>
        </p:txBody>
      </p:sp>
      <p:sp>
        <p:nvSpPr>
          <p:cNvPr id="30" name="TextBox 29"/>
          <p:cNvSpPr txBox="1"/>
          <p:nvPr/>
        </p:nvSpPr>
        <p:spPr>
          <a:xfrm>
            <a:off x="4790844" y="480535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9: Using Set Operators</a:t>
            </a:r>
          </a:p>
        </p:txBody>
      </p:sp>
      <p:sp>
        <p:nvSpPr>
          <p:cNvPr id="31" name="Isosceles Triangle 3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3646583"/>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ALL</a:t>
            </a:r>
            <a:r>
              <a:rPr lang="en-US" altLang="en-US" dirty="0" smtClean="0"/>
              <a:t> Operator in Multiple-Row Subqueries</a:t>
            </a:r>
          </a:p>
        </p:txBody>
      </p:sp>
      <p:grpSp>
        <p:nvGrpSpPr>
          <p:cNvPr id="2" name="Group 1"/>
          <p:cNvGrpSpPr/>
          <p:nvPr/>
        </p:nvGrpSpPr>
        <p:grpSpPr>
          <a:xfrm>
            <a:off x="2062162" y="1648956"/>
            <a:ext cx="8064500" cy="3560089"/>
            <a:chOff x="2068512" y="1697712"/>
            <a:chExt cx="8064500" cy="3560089"/>
          </a:xfrm>
        </p:grpSpPr>
        <p:sp>
          <p:nvSpPr>
            <p:cNvPr id="10" name="Content Placeholder 2"/>
            <p:cNvSpPr txBox="1">
              <a:spLocks/>
            </p:cNvSpPr>
            <p:nvPr/>
          </p:nvSpPr>
          <p:spPr bwMode="gray">
            <a:xfrm>
              <a:off x="2068512" y="1697712"/>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&lt; ALL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job_id = 'IT_PROG')</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job_id &lt;&gt; 'IT_PROG';</a:t>
              </a:r>
            </a:p>
          </p:txBody>
        </p:sp>
        <p:sp>
          <p:nvSpPr>
            <p:cNvPr id="43014" name="Rectangle 5"/>
            <p:cNvSpPr>
              <a:spLocks noChangeArrowheads="1"/>
            </p:cNvSpPr>
            <p:nvPr/>
          </p:nvSpPr>
          <p:spPr bwMode="gray">
            <a:xfrm>
              <a:off x="5137151" y="2222500"/>
              <a:ext cx="1378583" cy="314574"/>
            </a:xfrm>
            <a:prstGeom prst="rect">
              <a:avLst/>
            </a:prstGeom>
            <a:noFill/>
            <a:ln w="28575">
              <a:noFill/>
              <a:miter lim="800000"/>
              <a:headEnd/>
              <a:tailEnd/>
            </a:ln>
          </p:spPr>
          <p:txBody>
            <a:bodyPr wrap="none" lIns="92075" tIns="46038" rIns="92075" bIns="46038">
              <a:spAutoFit/>
            </a:bodyPr>
            <a:lstStyle/>
            <a:p>
              <a:pPr>
                <a:lnSpc>
                  <a:spcPct val="120000"/>
                </a:lnSpc>
                <a:spcBef>
                  <a:spcPct val="60000"/>
                </a:spcBef>
              </a:pPr>
              <a:r>
                <a:rPr lang="en-US" altLang="en-US" sz="1200" b="1" dirty="0">
                  <a:solidFill>
                    <a:srgbClr val="FF5050"/>
                  </a:solidFill>
                </a:rPr>
                <a:t>9000, 6000, 4200</a:t>
              </a:r>
            </a:p>
          </p:txBody>
        </p:sp>
        <p:sp>
          <p:nvSpPr>
            <p:cNvPr id="43015" name="Rectangle 6"/>
            <p:cNvSpPr>
              <a:spLocks noChangeArrowheads="1"/>
            </p:cNvSpPr>
            <p:nvPr/>
          </p:nvSpPr>
          <p:spPr bwMode="gray">
            <a:xfrm>
              <a:off x="4994276" y="2708276"/>
              <a:ext cx="3717925" cy="83661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3016" name="Rectangle 7"/>
            <p:cNvSpPr>
              <a:spLocks noChangeArrowheads="1"/>
            </p:cNvSpPr>
            <p:nvPr/>
          </p:nvSpPr>
          <p:spPr bwMode="gray">
            <a:xfrm>
              <a:off x="4364038" y="2436813"/>
              <a:ext cx="523875"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3017" name="Freeform 8"/>
            <p:cNvSpPr>
              <a:spLocks/>
            </p:cNvSpPr>
            <p:nvPr/>
          </p:nvSpPr>
          <p:spPr bwMode="gray">
            <a:xfrm rot="16200000" flipV="1">
              <a:off x="5703095" y="1762920"/>
              <a:ext cx="147637" cy="17303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p>
              <a:endParaRPr lang="en-US" dirty="0"/>
            </a:p>
          </p:txBody>
        </p:sp>
        <p:pic>
          <p:nvPicPr>
            <p:cNvPr id="43018" name="Picture 11" descr="C:\salome_official\projects\11gR2_SQL 1\screenshots\les7_19s_a.gif"/>
            <p:cNvPicPr>
              <a:picLocks noChangeAspect="1" noChangeArrowheads="1"/>
            </p:cNvPicPr>
            <p:nvPr/>
          </p:nvPicPr>
          <p:blipFill>
            <a:blip r:embed="rId4" cstate="print"/>
            <a:srcRect/>
            <a:stretch>
              <a:fillRect/>
            </a:stretch>
          </p:blipFill>
          <p:spPr bwMode="auto">
            <a:xfrm>
              <a:off x="2068512" y="4125914"/>
              <a:ext cx="4183062" cy="1131887"/>
            </a:xfrm>
            <a:prstGeom prst="rect">
              <a:avLst/>
            </a:prstGeom>
            <a:noFill/>
            <a:ln w="12700">
              <a:solidFill>
                <a:schemeClr val="tx1"/>
              </a:solidFill>
              <a:miter lim="800000"/>
              <a:headEnd/>
              <a:tailEnd/>
            </a:ln>
          </p:spPr>
        </p:pic>
      </p:grpSp>
      <p:sp>
        <p:nvSpPr>
          <p:cNvPr id="11" name="Rectangle 10"/>
          <p:cNvSpPr/>
          <p:nvPr/>
        </p:nvSpPr>
        <p:spPr bwMode="auto">
          <a:xfrm rot="16200000" flipV="1">
            <a:off x="9577387" y="3367880"/>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2" name="Oval 11"/>
          <p:cNvSpPr>
            <a:spLocks noChangeAspect="1"/>
          </p:cNvSpPr>
          <p:nvPr/>
        </p:nvSpPr>
        <p:spPr bwMode="auto">
          <a:xfrm>
            <a:off x="9523412" y="4222044"/>
            <a:ext cx="2005282" cy="2003248"/>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998813" y="4513771"/>
            <a:ext cx="1068042" cy="1556289"/>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dirty="0" smtClean="0"/>
              <a:t>Multiple-Column Subqueries</a:t>
            </a:r>
          </a:p>
        </p:txBody>
      </p:sp>
      <p:sp>
        <p:nvSpPr>
          <p:cNvPr id="45059" name="Content Placeholder 2"/>
          <p:cNvSpPr>
            <a:spLocks noGrp="1"/>
          </p:cNvSpPr>
          <p:nvPr>
            <p:ph idx="1"/>
          </p:nvPr>
        </p:nvSpPr>
        <p:spPr/>
        <p:txBody>
          <a:bodyPr/>
          <a:lstStyle/>
          <a:p>
            <a:pPr lvl="1" eaLnBrk="1" hangingPunct="1"/>
            <a:r>
              <a:rPr lang="en-US" altLang="en-US" dirty="0" smtClean="0"/>
              <a:t>A multiple-column subquery returns more than one column to the outer query.</a:t>
            </a:r>
          </a:p>
          <a:p>
            <a:pPr lvl="1" eaLnBrk="1" hangingPunct="1"/>
            <a:r>
              <a:rPr lang="en-US" altLang="en-US" dirty="0" smtClean="0"/>
              <a:t>Column comparisons in multiple column comparisons can be pairwise or nonpairwise.</a:t>
            </a:r>
          </a:p>
          <a:p>
            <a:pPr lvl="1" eaLnBrk="1" hangingPunct="1"/>
            <a:r>
              <a:rPr lang="en-US" altLang="en-US" dirty="0" smtClean="0"/>
              <a:t>A multiple-column subquery can also be used in the </a:t>
            </a:r>
            <a:r>
              <a:rPr lang="en-US" altLang="en-US" dirty="0" smtClean="0">
                <a:latin typeface="Courier New" pitchFamily="49" charset="0"/>
                <a:cs typeface="Courier New" pitchFamily="49" charset="0"/>
              </a:rPr>
              <a:t>FROM </a:t>
            </a:r>
            <a:r>
              <a:rPr lang="en-US" altLang="en-US" dirty="0" smtClean="0"/>
              <a:t>clause of a </a:t>
            </a:r>
            <a:r>
              <a:rPr lang="en-US" altLang="en-US" dirty="0" smtClean="0">
                <a:latin typeface="Courier New" pitchFamily="49" charset="0"/>
                <a:cs typeface="Courier New" pitchFamily="49" charset="0"/>
              </a:rPr>
              <a:t>SELECT</a:t>
            </a:r>
            <a:r>
              <a:rPr lang="en-US" altLang="en-US" dirty="0" smtClean="0">
                <a:cs typeface="Arial" charset="0"/>
              </a:rPr>
              <a:t> </a:t>
            </a:r>
            <a:r>
              <a:rPr lang="en-US" altLang="en-US" dirty="0" smtClean="0"/>
              <a:t>statement.</a:t>
            </a:r>
          </a:p>
          <a:p>
            <a:pPr lvl="1" eaLnBrk="1" hangingPunct="1">
              <a:buNone/>
            </a:pPr>
            <a:r>
              <a:rPr lang="en-US" altLang="en-US" dirty="0" smtClean="0"/>
              <a:t>Syntax:</a:t>
            </a:r>
          </a:p>
        </p:txBody>
      </p:sp>
      <p:sp>
        <p:nvSpPr>
          <p:cNvPr id="4" name="Content Placeholder 2"/>
          <p:cNvSpPr txBox="1">
            <a:spLocks/>
          </p:cNvSpPr>
          <p:nvPr/>
        </p:nvSpPr>
        <p:spPr bwMode="gray">
          <a:xfrm>
            <a:off x="2253932" y="3151882"/>
            <a:ext cx="7680960"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lvl="1">
              <a:buFont typeface="Times New Roman" pitchFamily="18" charset="0"/>
              <a:buNone/>
            </a:pPr>
            <a:r>
              <a:rPr lang="en-US" altLang="en-US" b="1" dirty="0" smtClean="0">
                <a:latin typeface="Courier New" pitchFamily="49" charset="0"/>
                <a:cs typeface="Courier New" pitchFamily="49" charset="0"/>
              </a:rPr>
              <a:t>SELECT </a:t>
            </a:r>
            <a:r>
              <a:rPr lang="en-US" altLang="en-US" b="1" i="1" dirty="0" smtClean="0">
                <a:latin typeface="Courier New" pitchFamily="49" charset="0"/>
                <a:cs typeface="Courier New" pitchFamily="49" charset="0"/>
              </a:rPr>
              <a:t>column, column, ...</a:t>
            </a:r>
          </a:p>
          <a:p>
            <a:pPr lvl="1">
              <a:buFont typeface="Times New Roman" pitchFamily="18" charset="0"/>
              <a:buNone/>
            </a:pPr>
            <a:r>
              <a:rPr lang="en-US" altLang="en-US" b="1" dirty="0" smtClean="0">
                <a:latin typeface="Courier New" pitchFamily="49" charset="0"/>
                <a:cs typeface="Courier New" pitchFamily="49" charset="0"/>
              </a:rPr>
              <a:t>FROM </a:t>
            </a:r>
            <a:r>
              <a:rPr lang="en-US" altLang="en-US" b="1" i="1" dirty="0" smtClean="0">
                <a:latin typeface="Courier New" pitchFamily="49" charset="0"/>
                <a:cs typeface="Courier New" pitchFamily="49" charset="0"/>
              </a:rPr>
              <a:t>table</a:t>
            </a:r>
          </a:p>
          <a:p>
            <a:pPr lvl="1">
              <a:buFont typeface="Times New Roman" pitchFamily="18" charset="0"/>
              <a:buNone/>
            </a:pPr>
            <a:r>
              <a:rPr lang="en-US" altLang="en-US" b="1" dirty="0" smtClean="0">
                <a:latin typeface="Courier New" pitchFamily="49" charset="0"/>
                <a:cs typeface="Courier New" pitchFamily="49" charset="0"/>
              </a:rPr>
              <a:t>WHERE (</a:t>
            </a:r>
            <a:r>
              <a:rPr lang="en-US" altLang="en-US" b="1" i="1" dirty="0" smtClean="0">
                <a:latin typeface="Courier New" pitchFamily="49" charset="0"/>
                <a:cs typeface="Courier New" pitchFamily="49" charset="0"/>
              </a:rPr>
              <a:t>column1, column2, ...) IN </a:t>
            </a:r>
          </a:p>
          <a:p>
            <a:pPr lvl="1">
              <a:buFont typeface="Times New Roman" pitchFamily="18" charset="0"/>
              <a:buNone/>
            </a:pPr>
            <a:r>
              <a:rPr lang="en-US" altLang="en-US" b="1" i="1" dirty="0" smtClean="0">
                <a:latin typeface="Courier New" pitchFamily="49" charset="0"/>
                <a:cs typeface="Courier New" pitchFamily="49" charset="0"/>
              </a:rPr>
              <a:t>                     </a:t>
            </a:r>
            <a:r>
              <a:rPr lang="en-US" altLang="en-US" b="1" dirty="0" smtClean="0">
                <a:latin typeface="Courier New" pitchFamily="49" charset="0"/>
                <a:cs typeface="Courier New" pitchFamily="49" charset="0"/>
              </a:rPr>
              <a:t>(SELECT </a:t>
            </a:r>
            <a:r>
              <a:rPr lang="en-US" altLang="en-US" b="1" i="1" dirty="0" smtClean="0">
                <a:latin typeface="Courier New" pitchFamily="49" charset="0"/>
                <a:cs typeface="Courier New" pitchFamily="49" charset="0"/>
              </a:rPr>
              <a:t>column1, column2, ...</a:t>
            </a:r>
          </a:p>
          <a:p>
            <a:pPr lvl="1">
              <a:buFont typeface="Times New Roman" pitchFamily="18" charset="0"/>
              <a:buNone/>
            </a:pPr>
            <a:r>
              <a:rPr lang="en-US" altLang="en-US" b="1" dirty="0" smtClean="0">
                <a:latin typeface="Courier New" pitchFamily="49" charset="0"/>
                <a:cs typeface="Courier New" pitchFamily="49" charset="0"/>
              </a:rPr>
              <a:t>                             FROM </a:t>
            </a:r>
            <a:r>
              <a:rPr lang="en-US" altLang="en-US" b="1" i="1" dirty="0" smtClean="0">
                <a:latin typeface="Courier New" pitchFamily="49" charset="0"/>
                <a:cs typeface="Courier New" pitchFamily="49" charset="0"/>
              </a:rPr>
              <a:t>table</a:t>
            </a:r>
          </a:p>
          <a:p>
            <a:pPr lvl="1">
              <a:buFont typeface="Times New Roman" pitchFamily="18" charset="0"/>
              <a:buNone/>
            </a:pPr>
            <a:r>
              <a:rPr lang="en-US" altLang="en-US" b="1" dirty="0" smtClean="0">
                <a:latin typeface="Courier New" pitchFamily="49" charset="0"/>
                <a:cs typeface="Courier New" pitchFamily="49" charset="0"/>
              </a:rPr>
              <a:t>                             WHERE </a:t>
            </a:r>
            <a:r>
              <a:rPr lang="en-US" altLang="en-US" b="1" i="1" dirty="0" smtClean="0">
                <a:latin typeface="Courier New" pitchFamily="49" charset="0"/>
                <a:cs typeface="Courier New" pitchFamily="49" charset="0"/>
              </a:rPr>
              <a:t>condition);</a:t>
            </a:r>
            <a:endParaRPr lang="en-US" altLang="en-US" b="1" dirty="0" smtClean="0">
              <a:latin typeface="Courier New" pitchFamily="49" charset="0"/>
              <a:cs typeface="Courier New" pitchFamily="49"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itle 1"/>
          <p:cNvSpPr>
            <a:spLocks noGrp="1"/>
          </p:cNvSpPr>
          <p:nvPr>
            <p:ph type="title"/>
          </p:nvPr>
        </p:nvSpPr>
        <p:spPr/>
        <p:txBody>
          <a:bodyPr/>
          <a:lstStyle/>
          <a:p>
            <a:pPr eaLnBrk="1" hangingPunct="1"/>
            <a:r>
              <a:rPr lang="en-US" altLang="en-US" dirty="0" smtClean="0"/>
              <a:t>Multiple-Column Subquery: Example</a:t>
            </a:r>
          </a:p>
        </p:txBody>
      </p:sp>
      <p:sp>
        <p:nvSpPr>
          <p:cNvPr id="47110" name="Content Placeholder 2"/>
          <p:cNvSpPr>
            <a:spLocks noGrp="1"/>
          </p:cNvSpPr>
          <p:nvPr>
            <p:ph idx="1"/>
          </p:nvPr>
        </p:nvSpPr>
        <p:spPr>
          <a:xfrm>
            <a:off x="622138" y="1242485"/>
            <a:ext cx="10944549" cy="357356"/>
          </a:xfrm>
        </p:spPr>
        <p:txBody>
          <a:bodyPr/>
          <a:lstStyle/>
          <a:p>
            <a:pPr eaLnBrk="1" hangingPunct="1"/>
            <a:r>
              <a:rPr lang="en-US" altLang="en-US" dirty="0" smtClean="0">
                <a:latin typeface="Arial" charset="0"/>
              </a:rPr>
              <a:t>Display all the employees with the lowest salary in each department.</a:t>
            </a:r>
          </a:p>
        </p:txBody>
      </p:sp>
      <p:grpSp>
        <p:nvGrpSpPr>
          <p:cNvPr id="2" name="Group 1"/>
          <p:cNvGrpSpPr/>
          <p:nvPr/>
        </p:nvGrpSpPr>
        <p:grpSpPr>
          <a:xfrm>
            <a:off x="2900362" y="1905000"/>
            <a:ext cx="6388100" cy="4074187"/>
            <a:chOff x="2068512" y="2005264"/>
            <a:chExt cx="6388100" cy="4074187"/>
          </a:xfrm>
        </p:grpSpPr>
        <p:sp>
          <p:nvSpPr>
            <p:cNvPr id="8" name="Content Placeholder 2"/>
            <p:cNvSpPr txBox="1">
              <a:spLocks/>
            </p:cNvSpPr>
            <p:nvPr/>
          </p:nvSpPr>
          <p:spPr bwMode="gray">
            <a:xfrm>
              <a:off x="2068512" y="2005264"/>
              <a:ext cx="63881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 department_id,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department_id) IN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min(salary),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GROUP BY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a:t>
              </a:r>
            </a:p>
          </p:txBody>
        </p:sp>
        <p:pic>
          <p:nvPicPr>
            <p:cNvPr id="47111" name="Picture 2"/>
            <p:cNvPicPr>
              <a:picLocks noChangeAspect="1" noChangeArrowheads="1"/>
            </p:cNvPicPr>
            <p:nvPr/>
          </p:nvPicPr>
          <p:blipFill>
            <a:blip r:embed="rId4" cstate="print"/>
            <a:srcRect/>
            <a:stretch>
              <a:fillRect/>
            </a:stretch>
          </p:blipFill>
          <p:spPr bwMode="auto">
            <a:xfrm>
              <a:off x="2068512" y="4326851"/>
              <a:ext cx="3057525" cy="1752600"/>
            </a:xfrm>
            <a:prstGeom prst="rect">
              <a:avLst/>
            </a:prstGeom>
            <a:noFill/>
            <a:ln w="12700">
              <a:solidFill>
                <a:schemeClr val="tx1"/>
              </a:solidFill>
              <a:miter lim="800000"/>
              <a:headEnd type="none" w="sm" len="sm"/>
              <a:tailEnd type="none" w="sm" len="sm"/>
            </a:ln>
          </p:spPr>
        </p:pic>
        <p:sp>
          <p:nvSpPr>
            <p:cNvPr id="47112" name="Rectangle 7"/>
            <p:cNvSpPr>
              <a:spLocks noChangeArrowheads="1"/>
            </p:cNvSpPr>
            <p:nvPr/>
          </p:nvSpPr>
          <p:spPr bwMode="auto">
            <a:xfrm>
              <a:off x="6246812" y="2709863"/>
              <a:ext cx="4572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47113" name="Rectangle 8"/>
            <p:cNvSpPr>
              <a:spLocks noChangeArrowheads="1"/>
            </p:cNvSpPr>
            <p:nvPr/>
          </p:nvSpPr>
          <p:spPr bwMode="auto">
            <a:xfrm>
              <a:off x="2970212" y="3014663"/>
              <a:ext cx="4876800" cy="8382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dirty="0" smtClean="0"/>
              <a:t>Lesson Agenda</a:t>
            </a:r>
          </a:p>
        </p:txBody>
      </p:sp>
      <p:sp>
        <p:nvSpPr>
          <p:cNvPr id="49155"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Subquery: Types, syntax, and guidelines</a:t>
            </a:r>
          </a:p>
          <a:p>
            <a:pPr lvl="1" eaLnBrk="1" hangingPunct="1">
              <a:buClr>
                <a:srgbClr val="A6A6A6"/>
              </a:buClr>
            </a:pPr>
            <a:r>
              <a:rPr lang="en-US" altLang="en-US" dirty="0" smtClean="0">
                <a:solidFill>
                  <a:srgbClr val="A6A6A6"/>
                </a:solidFill>
              </a:rPr>
              <a:t>Single-row subqueries:</a:t>
            </a:r>
          </a:p>
          <a:p>
            <a:pPr lvl="2" eaLnBrk="1" hangingPunct="1">
              <a:buClr>
                <a:srgbClr val="A6A6A6"/>
              </a:buClr>
            </a:pPr>
            <a:r>
              <a:rPr lang="en-US" altLang="en-US" dirty="0" smtClean="0">
                <a:solidFill>
                  <a:srgbClr val="A6A6A6"/>
                </a:solidFill>
              </a:rPr>
              <a:t>Group functions in a subquery</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 with subqueries</a:t>
            </a:r>
          </a:p>
          <a:p>
            <a:pPr lvl="1" eaLnBrk="1" hangingPunct="1">
              <a:buClr>
                <a:srgbClr val="A6A6A6"/>
              </a:buClr>
            </a:pPr>
            <a:r>
              <a:rPr lang="en-US" altLang="en-US" dirty="0" smtClean="0">
                <a:solidFill>
                  <a:srgbClr val="A6A6A6"/>
                </a:solidFill>
              </a:rPr>
              <a:t>Multiple-row subqueries</a:t>
            </a:r>
          </a:p>
          <a:p>
            <a:pPr lvl="2"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ALL</a:t>
            </a:r>
            <a:r>
              <a:rPr lang="en-US" altLang="en-US" dirty="0" smtClean="0">
                <a:solidFill>
                  <a:srgbClr val="A6A6A6"/>
                </a:solidFill>
              </a:rPr>
              <a:t> or </a:t>
            </a:r>
            <a:r>
              <a:rPr lang="en-US" altLang="en-US" dirty="0" smtClean="0">
                <a:solidFill>
                  <a:srgbClr val="A6A6A6"/>
                </a:solidFill>
                <a:latin typeface="Courier New" pitchFamily="49" charset="0"/>
              </a:rPr>
              <a:t>ANY</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Multiple-column subqueries</a:t>
            </a:r>
          </a:p>
          <a:p>
            <a:pPr lvl="1" eaLnBrk="1" hangingPunct="1">
              <a:buClr>
                <a:srgbClr val="F80000"/>
              </a:buClr>
            </a:pPr>
            <a:r>
              <a:rPr lang="en-US" altLang="en-US" dirty="0" smtClean="0"/>
              <a:t>Null values in a subquery</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pPr eaLnBrk="1" hangingPunct="1"/>
            <a:r>
              <a:rPr lang="en-US" altLang="en-US" dirty="0" smtClean="0"/>
              <a:t>Null Values in a Subquery</a:t>
            </a:r>
          </a:p>
        </p:txBody>
      </p:sp>
      <p:grpSp>
        <p:nvGrpSpPr>
          <p:cNvPr id="2" name="Group 1"/>
          <p:cNvGrpSpPr/>
          <p:nvPr/>
        </p:nvGrpSpPr>
        <p:grpSpPr>
          <a:xfrm>
            <a:off x="2062162" y="1381749"/>
            <a:ext cx="8064500" cy="4094503"/>
            <a:chOff x="2068512" y="1386542"/>
            <a:chExt cx="8064500" cy="4094503"/>
          </a:xfrm>
        </p:grpSpPr>
        <p:pic>
          <p:nvPicPr>
            <p:cNvPr id="51203" name="Picture 6"/>
            <p:cNvPicPr>
              <a:picLocks noChangeAspect="1" noChangeArrowheads="1"/>
            </p:cNvPicPr>
            <p:nvPr/>
          </p:nvPicPr>
          <p:blipFill>
            <a:blip r:embed="rId4" cstate="print"/>
            <a:srcRect/>
            <a:stretch>
              <a:fillRect/>
            </a:stretch>
          </p:blipFill>
          <p:spPr bwMode="auto">
            <a:xfrm>
              <a:off x="2069746" y="3522257"/>
              <a:ext cx="3767138" cy="1066800"/>
            </a:xfrm>
            <a:prstGeom prst="rect">
              <a:avLst/>
            </a:prstGeom>
            <a:noFill/>
            <a:ln w="28575">
              <a:noFill/>
              <a:miter lim="800000"/>
              <a:headEnd type="none" w="sm" len="sm"/>
              <a:tailEnd type="none" w="sm" len="sm"/>
            </a:ln>
          </p:spPr>
        </p:pic>
        <p:sp>
          <p:nvSpPr>
            <p:cNvPr id="51204" name="Text Box 6"/>
            <p:cNvSpPr txBox="1">
              <a:spLocks noChangeArrowheads="1"/>
            </p:cNvSpPr>
            <p:nvPr/>
          </p:nvSpPr>
          <p:spPr bwMode="gray">
            <a:xfrm>
              <a:off x="2068512" y="4834714"/>
              <a:ext cx="6019800" cy="646331"/>
            </a:xfrm>
            <a:prstGeom prst="rect">
              <a:avLst/>
            </a:prstGeom>
            <a:noFill/>
            <a:ln w="28575">
              <a:noFill/>
              <a:miter lim="800000"/>
              <a:headEnd type="none" w="sm" len="sm"/>
              <a:tailEnd type="none" w="sm" len="sm"/>
            </a:ln>
          </p:spPr>
          <p:txBody>
            <a:bodyPr wrap="square">
              <a:spAutoFit/>
            </a:bodyPr>
            <a:lstStyle/>
            <a:p>
              <a:pPr defTabSz="228600"/>
              <a:r>
                <a:rPr lang="en-US" altLang="en-US" dirty="0" smtClean="0">
                  <a:solidFill>
                    <a:srgbClr val="FF3300"/>
                  </a:solidFill>
                  <a:latin typeface="+mn-lt"/>
                </a:rPr>
                <a:t>The </a:t>
              </a:r>
              <a:r>
                <a:rPr lang="en-US" altLang="en-US" dirty="0" err="1" smtClean="0">
                  <a:solidFill>
                    <a:srgbClr val="FF3300"/>
                  </a:solidFill>
                  <a:latin typeface="+mn-lt"/>
                </a:rPr>
                <a:t>subquery</a:t>
              </a:r>
              <a:r>
                <a:rPr lang="en-US" altLang="en-US" dirty="0" smtClean="0">
                  <a:solidFill>
                    <a:srgbClr val="FF3300"/>
                  </a:solidFill>
                  <a:latin typeface="+mn-lt"/>
                </a:rPr>
                <a:t> </a:t>
              </a:r>
              <a:r>
                <a:rPr lang="en-US" altLang="en-US" dirty="0">
                  <a:solidFill>
                    <a:srgbClr val="FF3300"/>
                  </a:solidFill>
                  <a:latin typeface="+mn-lt"/>
                </a:rPr>
                <a:t>returns no rows because  one of the </a:t>
              </a:r>
              <a:r>
                <a:rPr lang="en-US" altLang="en-US" dirty="0" smtClean="0">
                  <a:solidFill>
                    <a:srgbClr val="FF3300"/>
                  </a:solidFill>
                  <a:latin typeface="+mn-lt"/>
                </a:rPr>
                <a:t>values returned </a:t>
              </a:r>
              <a:r>
                <a:rPr lang="en-US" altLang="en-US" dirty="0">
                  <a:solidFill>
                    <a:srgbClr val="FF3300"/>
                  </a:solidFill>
                  <a:latin typeface="+mn-lt"/>
                </a:rPr>
                <a:t>by a subquery is null.</a:t>
              </a:r>
            </a:p>
          </p:txBody>
        </p:sp>
        <p:sp>
          <p:nvSpPr>
            <p:cNvPr id="6" name="Content Placeholder 2"/>
            <p:cNvSpPr txBox="1">
              <a:spLocks/>
            </p:cNvSpPr>
            <p:nvPr/>
          </p:nvSpPr>
          <p:spPr bwMode="gray">
            <a:xfrm>
              <a:off x="2068512" y="1386542"/>
              <a:ext cx="8064500"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emp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emp.employee_id NOT IN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(SELECT mgr.manager_id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employees mgr);</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eaLnBrk="1" hangingPunct="1"/>
            <a:r>
              <a:rPr lang="en-US" altLang="en-US" dirty="0" smtClean="0">
                <a:latin typeface="Arial" charset="0"/>
              </a:rPr>
              <a:t>Using a subquery is equivalent to performing two sequential queries and using the result of the first query as the search values in the second query.</a:t>
            </a:r>
          </a:p>
          <a:p>
            <a:pPr lvl="1" eaLnBrk="1" hangingPunct="1">
              <a:buFont typeface="Arial" charset="0"/>
              <a:buAutoNum type="alphaLcPeriod"/>
            </a:pPr>
            <a:r>
              <a:rPr lang="en-US" altLang="en-US" dirty="0" smtClean="0"/>
              <a:t>True</a:t>
            </a:r>
          </a:p>
          <a:p>
            <a:pPr lvl="1" eaLnBrk="1" hangingPunct="1">
              <a:buFont typeface="Arial" charset="0"/>
              <a:buAutoNum type="alphaLcPeriod"/>
            </a:pPr>
            <a:r>
              <a:rPr lang="en-US" altLang="en-US" dirty="0" smtClean="0"/>
              <a:t>False</a:t>
            </a:r>
          </a:p>
        </p:txBody>
      </p:sp>
      <p:sp>
        <p:nvSpPr>
          <p:cNvPr id="54274"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099110" y="45720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p:txBody>
          <a:bodyPr/>
          <a:lstStyle/>
          <a:p>
            <a:pPr eaLnBrk="1" hangingPunct="1"/>
            <a:r>
              <a:rPr lang="en-US" altLang="en-US" dirty="0" smtClean="0"/>
              <a:t>Summary</a:t>
            </a:r>
          </a:p>
        </p:txBody>
      </p:sp>
      <p:sp>
        <p:nvSpPr>
          <p:cNvPr id="56323" name="Rectangle 7"/>
          <p:cNvSpPr>
            <a:spLocks noGrp="1" noChangeArrowheads="1"/>
          </p:cNvSpPr>
          <p:nvPr>
            <p:ph idx="1"/>
          </p:nvPr>
        </p:nvSpPr>
        <p:spPr>
          <a:xfrm>
            <a:off x="622138" y="1242485"/>
            <a:ext cx="10944549" cy="2111682"/>
          </a:xfrm>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Define subqueries</a:t>
            </a:r>
          </a:p>
          <a:p>
            <a:pPr lvl="1" eaLnBrk="1" hangingPunct="1"/>
            <a:r>
              <a:rPr lang="en-US" altLang="en-US" dirty="0" smtClean="0"/>
              <a:t>Identify the types of problems that subqueries can solve</a:t>
            </a:r>
          </a:p>
          <a:p>
            <a:pPr lvl="1" eaLnBrk="1" hangingPunct="1"/>
            <a:r>
              <a:rPr lang="en-US" altLang="en-US" dirty="0" smtClean="0"/>
              <a:t>Identify the types of subqueries</a:t>
            </a:r>
          </a:p>
          <a:p>
            <a:pPr lvl="1" eaLnBrk="1" hangingPunct="1"/>
            <a:r>
              <a:rPr lang="en-US" altLang="en-US" dirty="0" smtClean="0"/>
              <a:t>Write single-row, multiple-row, multiple-column subqueries</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altLang="en-US" dirty="0" smtClean="0"/>
              <a:t>Practice 8: Overview</a:t>
            </a:r>
          </a:p>
        </p:txBody>
      </p:sp>
      <p:sp>
        <p:nvSpPr>
          <p:cNvPr id="58371" name="Rectangle 5"/>
          <p:cNvSpPr>
            <a:spLocks noGrp="1" noChangeArrowheads="1"/>
          </p:cNvSpPr>
          <p:nvPr>
            <p:ph idx="1"/>
          </p:nvPr>
        </p:nvSpPr>
        <p:spPr>
          <a:xfrm>
            <a:off x="622138" y="1242485"/>
            <a:ext cx="10944549" cy="1234519"/>
          </a:xfrm>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Creating subqueries to query values based on unknown criteria</a:t>
            </a:r>
          </a:p>
          <a:p>
            <a:pPr lvl="1" eaLnBrk="1" hangingPunct="1"/>
            <a:r>
              <a:rPr lang="en-US" altLang="en-US" dirty="0" smtClean="0"/>
              <a:t>Using subqueries to find out the values that exist in one set of data and not in another</a:t>
            </a:r>
          </a:p>
        </p:txBody>
      </p:sp>
      <p:sp>
        <p:nvSpPr>
          <p:cNvPr id="10" name="Rectangle 9"/>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11" name="Group 10"/>
          <p:cNvGrpSpPr/>
          <p:nvPr/>
        </p:nvGrpSpPr>
        <p:grpSpPr>
          <a:xfrm>
            <a:off x="9632408" y="4267200"/>
            <a:ext cx="1719804" cy="1718058"/>
            <a:chOff x="9066212" y="3962400"/>
            <a:chExt cx="1941512" cy="1939542"/>
          </a:xfrm>
        </p:grpSpPr>
        <p:sp>
          <p:nvSpPr>
            <p:cNvPr id="12" name="Oval 11"/>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3" name="Oval 12"/>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r>
              <a:rPr lang="en-US" altLang="en-US" smtClean="0"/>
              <a:t>After completing this lesson, you should be able to do the following:</a:t>
            </a:r>
          </a:p>
          <a:p>
            <a:pPr lvl="1"/>
            <a:r>
              <a:rPr lang="en-US" altLang="en-US" smtClean="0"/>
              <a:t>Define subqueries</a:t>
            </a:r>
          </a:p>
          <a:p>
            <a:pPr lvl="1"/>
            <a:r>
              <a:rPr lang="en-US" altLang="en-US" smtClean="0"/>
              <a:t>Describe the types of problems that subqueries can solve</a:t>
            </a:r>
          </a:p>
          <a:p>
            <a:pPr lvl="1"/>
            <a:r>
              <a:rPr lang="en-US" altLang="en-US" smtClean="0"/>
              <a:t>Identify the types of subqueries</a:t>
            </a:r>
          </a:p>
          <a:p>
            <a:pPr lvl="1"/>
            <a:r>
              <a:rPr lang="en-US" altLang="en-US" smtClean="0"/>
              <a:t>Write single-row, multiple-row, multiple-column subqueries</a:t>
            </a:r>
            <a:endParaRPr lang="en-US" altLang="en-US" dirty="0" smtClean="0"/>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8"/>
          <p:cNvSpPr>
            <a:spLocks noGrp="1" noChangeArrowheads="1"/>
          </p:cNvSpPr>
          <p:nvPr>
            <p:ph type="title"/>
          </p:nvPr>
        </p:nvSpPr>
        <p:spPr/>
        <p:txBody>
          <a:bodyPr/>
          <a:lstStyle/>
          <a:p>
            <a:pPr eaLnBrk="1" hangingPunct="1"/>
            <a:r>
              <a:rPr lang="en-US" altLang="en-US" dirty="0" smtClean="0"/>
              <a:t>Lesson Agenda</a:t>
            </a:r>
          </a:p>
        </p:txBody>
      </p:sp>
      <p:sp>
        <p:nvSpPr>
          <p:cNvPr id="10243" name="Rectangle 1029"/>
          <p:cNvSpPr>
            <a:spLocks noGrp="1" noChangeArrowheads="1"/>
          </p:cNvSpPr>
          <p:nvPr>
            <p:ph idx="1"/>
          </p:nvPr>
        </p:nvSpPr>
        <p:spPr/>
        <p:txBody>
          <a:bodyPr/>
          <a:lstStyle/>
          <a:p>
            <a:pPr lvl="1" eaLnBrk="1" hangingPunct="1"/>
            <a:r>
              <a:rPr lang="en-US" altLang="en-US" dirty="0" smtClean="0"/>
              <a:t>Subquery: Types, syntax, and guidelines</a:t>
            </a:r>
          </a:p>
          <a:p>
            <a:pPr lvl="1" eaLnBrk="1" hangingPunct="1">
              <a:buClr>
                <a:srgbClr val="A6A6A6"/>
              </a:buClr>
            </a:pPr>
            <a:r>
              <a:rPr lang="en-US" altLang="en-US" dirty="0" smtClean="0">
                <a:solidFill>
                  <a:srgbClr val="A6A6A6"/>
                </a:solidFill>
              </a:rPr>
              <a:t>Single-row subqueries:</a:t>
            </a:r>
          </a:p>
          <a:p>
            <a:pPr lvl="2" eaLnBrk="1" hangingPunct="1">
              <a:buClr>
                <a:srgbClr val="A6A6A6"/>
              </a:buClr>
            </a:pPr>
            <a:r>
              <a:rPr lang="en-US" altLang="en-US" dirty="0" smtClean="0">
                <a:solidFill>
                  <a:srgbClr val="A6A6A6"/>
                </a:solidFill>
              </a:rPr>
              <a:t>Group functions in a subquery</a:t>
            </a:r>
          </a:p>
          <a:p>
            <a:pPr lvl="2" eaLnBrk="1" hangingPunct="1">
              <a:buClr>
                <a:srgbClr val="A6A6A6"/>
              </a:buClr>
            </a:pPr>
            <a:r>
              <a:rPr lang="en-US" altLang="en-US" dirty="0" smtClean="0">
                <a:solidFill>
                  <a:srgbClr val="A6A6A6"/>
                </a:solidFill>
                <a:latin typeface="Courier New" pitchFamily="49" charset="0"/>
              </a:rPr>
              <a:t>HAVING</a:t>
            </a:r>
            <a:r>
              <a:rPr lang="en-US" altLang="en-US" dirty="0" smtClean="0">
                <a:solidFill>
                  <a:srgbClr val="A6A6A6"/>
                </a:solidFill>
              </a:rPr>
              <a:t> clause with subqueries</a:t>
            </a:r>
          </a:p>
          <a:p>
            <a:pPr lvl="1" eaLnBrk="1" hangingPunct="1">
              <a:buClr>
                <a:srgbClr val="A6A6A6"/>
              </a:buClr>
            </a:pPr>
            <a:r>
              <a:rPr lang="en-US" altLang="en-US" dirty="0" smtClean="0">
                <a:solidFill>
                  <a:srgbClr val="A6A6A6"/>
                </a:solidFill>
              </a:rPr>
              <a:t>Multiple-row subqueries</a:t>
            </a:r>
          </a:p>
          <a:p>
            <a:pPr lvl="2" eaLnBrk="1" hangingPunct="1">
              <a:buClr>
                <a:srgbClr val="A6A6A6"/>
              </a:buClr>
            </a:pPr>
            <a:r>
              <a:rPr lang="en-US" altLang="en-US" dirty="0" smtClean="0">
                <a:solidFill>
                  <a:srgbClr val="A6A6A6"/>
                </a:solidFill>
              </a:rPr>
              <a:t>Using </a:t>
            </a:r>
            <a:r>
              <a:rPr lang="en-US" altLang="en-US" dirty="0" smtClean="0">
                <a:solidFill>
                  <a:srgbClr val="A6A6A6"/>
                </a:solidFill>
                <a:latin typeface="Courier New" pitchFamily="49" charset="0"/>
              </a:rPr>
              <a:t>ALL</a:t>
            </a:r>
            <a:r>
              <a:rPr lang="en-US" altLang="en-US" dirty="0" smtClean="0">
                <a:solidFill>
                  <a:srgbClr val="A6A6A6"/>
                </a:solidFill>
              </a:rPr>
              <a:t> or </a:t>
            </a:r>
            <a:r>
              <a:rPr lang="en-US" altLang="en-US" dirty="0" smtClean="0">
                <a:solidFill>
                  <a:srgbClr val="A6A6A6"/>
                </a:solidFill>
                <a:latin typeface="Courier New" pitchFamily="49" charset="0"/>
              </a:rPr>
              <a:t>ANY</a:t>
            </a:r>
            <a:r>
              <a:rPr lang="en-US" altLang="en-US" dirty="0" smtClean="0">
                <a:solidFill>
                  <a:srgbClr val="A6A6A6"/>
                </a:solidFill>
              </a:rPr>
              <a:t> operator</a:t>
            </a:r>
          </a:p>
          <a:p>
            <a:pPr lvl="1" eaLnBrk="1" hangingPunct="1">
              <a:buClr>
                <a:srgbClr val="A6A6A6"/>
              </a:buClr>
            </a:pPr>
            <a:r>
              <a:rPr lang="en-US" altLang="en-US" dirty="0" smtClean="0">
                <a:solidFill>
                  <a:srgbClr val="A6A6A6"/>
                </a:solidFill>
              </a:rPr>
              <a:t>Multiple-column subqueries</a:t>
            </a:r>
          </a:p>
          <a:p>
            <a:pPr lvl="1" eaLnBrk="1" hangingPunct="1">
              <a:buClr>
                <a:srgbClr val="A6A6A6"/>
              </a:buClr>
            </a:pPr>
            <a:r>
              <a:rPr lang="en-US" altLang="en-US" dirty="0" smtClean="0">
                <a:solidFill>
                  <a:srgbClr val="A6A6A6"/>
                </a:solidFill>
              </a:rPr>
              <a:t>Null values in a subquery</a:t>
            </a:r>
          </a:p>
        </p:txBody>
      </p:sp>
      <p:grpSp>
        <p:nvGrpSpPr>
          <p:cNvPr id="4" name="Group 3"/>
          <p:cNvGrpSpPr/>
          <p:nvPr/>
        </p:nvGrpSpPr>
        <p:grpSpPr>
          <a:xfrm>
            <a:off x="8343899"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t>Using a Subquery to Solve a Problem</a:t>
            </a:r>
          </a:p>
        </p:txBody>
      </p:sp>
      <p:sp>
        <p:nvSpPr>
          <p:cNvPr id="32" name="Rectangle 2"/>
          <p:cNvSpPr>
            <a:spLocks noChangeArrowheads="1"/>
          </p:cNvSpPr>
          <p:nvPr/>
        </p:nvSpPr>
        <p:spPr bwMode="auto">
          <a:xfrm>
            <a:off x="1715036" y="3721867"/>
            <a:ext cx="2673297" cy="1916434"/>
          </a:xfrm>
          <a:prstGeom prst="rect">
            <a:avLst/>
          </a:prstGeom>
          <a:solidFill>
            <a:srgbClr val="C9DAEE"/>
          </a:soli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33"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pic>
        <p:nvPicPr>
          <p:cNvPr id="34" name="Picture 3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796138" y="3859549"/>
            <a:ext cx="2455468" cy="1638712"/>
          </a:xfrm>
          <a:prstGeom prst="rect">
            <a:avLst/>
          </a:prstGeom>
          <a:noFill/>
          <a:ln w="28575">
            <a:solidFill>
              <a:schemeClr val="bg1"/>
            </a:solidFill>
            <a:miter lim="800000"/>
            <a:headEnd/>
            <a:tailEnd/>
          </a:ln>
        </p:spPr>
      </p:pic>
      <p:sp>
        <p:nvSpPr>
          <p:cNvPr id="35" name="Rounded Rectangle 34"/>
          <p:cNvSpPr/>
          <p:nvPr/>
        </p:nvSpPr>
        <p:spPr bwMode="auto">
          <a:xfrm>
            <a:off x="7934842" y="1078089"/>
            <a:ext cx="4053809" cy="1955798"/>
          </a:xfrm>
          <a:prstGeom prst="roundRect">
            <a:avLst>
              <a:gd name="adj" fmla="val 9591"/>
            </a:avLst>
          </a:prstGeom>
          <a:gradFill flip="none" rotWithShape="1">
            <a:gsLst>
              <a:gs pos="0">
                <a:srgbClr val="FFE5CF"/>
              </a:gs>
              <a:gs pos="100000">
                <a:schemeClr val="bg1"/>
              </a:gs>
            </a:gsLst>
            <a:lin ang="0" scaled="1"/>
            <a:tileRect/>
          </a:gradFill>
          <a:ln w="53975" cap="rnd" cmpd="sng" algn="ctr">
            <a:noFill/>
            <a:prstDash val="sys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ounded Rectangle 35"/>
          <p:cNvSpPr/>
          <p:nvPr/>
        </p:nvSpPr>
        <p:spPr bwMode="auto">
          <a:xfrm>
            <a:off x="9752012" y="2362094"/>
            <a:ext cx="1712125" cy="345877"/>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0092538" y="2381144"/>
            <a:ext cx="1447800" cy="307777"/>
          </a:xfrm>
          <a:prstGeom prst="rect">
            <a:avLst/>
          </a:prstGeom>
          <a:noFill/>
        </p:spPr>
        <p:txBody>
          <a:bodyPr wrap="square" rtlCol="0">
            <a:spAutoFit/>
          </a:bodyPr>
          <a:lstStyle/>
          <a:p>
            <a:r>
              <a:rPr lang="en-US" sz="1400" b="1" dirty="0" smtClean="0">
                <a:solidFill>
                  <a:schemeClr val="bg1"/>
                </a:solidFill>
              </a:rPr>
              <a:t>IT Department</a:t>
            </a:r>
            <a:endParaRPr lang="en-US" sz="1400" b="1" dirty="0">
              <a:solidFill>
                <a:schemeClr val="bg1"/>
              </a:solidFill>
            </a:endParaRPr>
          </a:p>
        </p:txBody>
      </p:sp>
      <p:sp>
        <p:nvSpPr>
          <p:cNvPr id="38" name="Rounded Rectangle 37"/>
          <p:cNvSpPr/>
          <p:nvPr/>
        </p:nvSpPr>
        <p:spPr bwMode="auto">
          <a:xfrm rot="5400000">
            <a:off x="7244181" y="1825628"/>
            <a:ext cx="2815803" cy="6182141"/>
          </a:xfrm>
          <a:prstGeom prst="roundRect">
            <a:avLst>
              <a:gd name="adj" fmla="val 9591"/>
            </a:avLst>
          </a:prstGeom>
          <a:gradFill flip="none" rotWithShape="1">
            <a:gsLst>
              <a:gs pos="0">
                <a:schemeClr val="accent3">
                  <a:lumMod val="20000"/>
                  <a:lumOff val="80000"/>
                </a:schemeClr>
              </a:gs>
              <a:gs pos="100000">
                <a:schemeClr val="bg1"/>
              </a:gs>
            </a:gsLst>
            <a:lin ang="0" scaled="1"/>
            <a:tileRect/>
          </a:gradFill>
          <a:ln w="44450" cap="rnd" cmpd="sng" algn="ctr">
            <a:gradFill flip="none" rotWithShape="1">
              <a:gsLst>
                <a:gs pos="0">
                  <a:schemeClr val="bg1"/>
                </a:gs>
                <a:gs pos="100000">
                  <a:schemeClr val="accent1">
                    <a:lumMod val="30000"/>
                    <a:lumOff val="70000"/>
                  </a:schemeClr>
                </a:gs>
              </a:gsLst>
              <a:lin ang="10800000" scaled="1"/>
              <a:tileRect/>
            </a:gradFill>
            <a:prstDash val="sys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Rounded Rectangle 38"/>
          <p:cNvSpPr/>
          <p:nvPr/>
        </p:nvSpPr>
        <p:spPr bwMode="auto">
          <a:xfrm>
            <a:off x="3582068" y="1052312"/>
            <a:ext cx="3886200" cy="2071888"/>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40" name="TextBox 39"/>
          <p:cNvSpPr txBox="1"/>
          <p:nvPr/>
        </p:nvSpPr>
        <p:spPr>
          <a:xfrm>
            <a:off x="3773570" y="1109246"/>
            <a:ext cx="2409528" cy="338554"/>
          </a:xfrm>
          <a:prstGeom prst="rect">
            <a:avLst/>
          </a:prstGeom>
          <a:noFill/>
        </p:spPr>
        <p:txBody>
          <a:bodyPr wrap="square" rtlCol="0">
            <a:spAutoFit/>
          </a:bodyPr>
          <a:lstStyle/>
          <a:p>
            <a:r>
              <a:rPr lang="en-US" sz="1600" b="1" dirty="0" smtClean="0"/>
              <a:t>HR Application</a:t>
            </a:r>
            <a:endParaRPr lang="en-US" sz="1600" b="1" dirty="0"/>
          </a:p>
        </p:txBody>
      </p:sp>
      <p:sp>
        <p:nvSpPr>
          <p:cNvPr id="41" name="Rounded Rectangle 40"/>
          <p:cNvSpPr/>
          <p:nvPr/>
        </p:nvSpPr>
        <p:spPr bwMode="auto">
          <a:xfrm>
            <a:off x="5955193" y="2636269"/>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SUBMIT</a:t>
            </a:r>
            <a:endParaRPr lang="en-US" sz="1500" b="1" dirty="0">
              <a:solidFill>
                <a:schemeClr val="bg1"/>
              </a:solidFill>
              <a:latin typeface="Arial" pitchFamily="34" charset="0"/>
            </a:endParaRPr>
          </a:p>
        </p:txBody>
      </p:sp>
      <p:sp>
        <p:nvSpPr>
          <p:cNvPr id="42" name="Rounded Rectangle 41"/>
          <p:cNvSpPr/>
          <p:nvPr/>
        </p:nvSpPr>
        <p:spPr bwMode="auto">
          <a:xfrm>
            <a:off x="3810082" y="1569469"/>
            <a:ext cx="3352800" cy="914400"/>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a:spcBef>
                <a:spcPct val="20000"/>
              </a:spcBef>
              <a:buClr>
                <a:srgbClr val="FF0000"/>
              </a:buClr>
            </a:pPr>
            <a:r>
              <a:rPr lang="en-US" sz="1400" b="1" dirty="0">
                <a:latin typeface="Arial" pitchFamily="34" charset="0"/>
              </a:rPr>
              <a:t>Request Details</a:t>
            </a:r>
          </a:p>
          <a:p>
            <a:pPr defTabSz="228600">
              <a:spcBef>
                <a:spcPct val="20000"/>
              </a:spcBef>
              <a:buClr>
                <a:srgbClr val="FF0000"/>
              </a:buClr>
            </a:pPr>
            <a:r>
              <a:rPr lang="en-US" sz="1400" dirty="0">
                <a:latin typeface="Arial" pitchFamily="34" charset="0"/>
              </a:rPr>
              <a:t>I want the list of employees hired after Davies.</a:t>
            </a:r>
          </a:p>
        </p:txBody>
      </p:sp>
      <p:sp>
        <p:nvSpPr>
          <p:cNvPr id="43" name="Rounded Rectangle 42"/>
          <p:cNvSpPr/>
          <p:nvPr/>
        </p:nvSpPr>
        <p:spPr bwMode="auto">
          <a:xfrm>
            <a:off x="7465273" y="4004855"/>
            <a:ext cx="3670876" cy="1067040"/>
          </a:xfrm>
          <a:prstGeom prst="roundRect">
            <a:avLst>
              <a:gd name="adj" fmla="val 9753"/>
            </a:avLst>
          </a:prstGeom>
          <a:gradFill flip="none" rotWithShape="1">
            <a:gsLst>
              <a:gs pos="0">
                <a:srgbClr val="F3D1FD"/>
              </a:gs>
              <a:gs pos="50000">
                <a:srgbClr val="FFFFFF"/>
              </a:gs>
              <a:gs pos="100000">
                <a:srgbClr val="F3D1FD"/>
              </a:gs>
            </a:gsLst>
            <a:lin ang="5400000" scaled="1"/>
            <a:tileRect/>
          </a:gradFill>
          <a:ln w="28575" cap="flat" cmpd="sng" algn="ctr">
            <a:solidFill>
              <a:srgbClr val="B686DA"/>
            </a:solidFill>
            <a:prstDash val="solid"/>
            <a:round/>
            <a:headEnd type="none" w="sm" len="sm"/>
            <a:tailEnd type="none" w="sm" len="sm"/>
          </a:ln>
          <a:effectLst/>
        </p:spPr>
        <p:txBody>
          <a:bodyPr anchor="ctr"/>
          <a:lstStyle/>
          <a:p>
            <a:pPr algn="r" defTabSz="228600" fontAlgn="auto">
              <a:spcBef>
                <a:spcPct val="20000"/>
              </a:spcBef>
              <a:spcAft>
                <a:spcPts val="0"/>
              </a:spcAft>
              <a:buClr>
                <a:srgbClr val="FF0000"/>
              </a:buClr>
            </a:pPr>
            <a:endParaRPr lang="en-US" sz="1400" b="1" kern="0">
              <a:latin typeface="Arial" pitchFamily="34" charset="0"/>
            </a:endParaRPr>
          </a:p>
        </p:txBody>
      </p:sp>
      <p:sp>
        <p:nvSpPr>
          <p:cNvPr id="44" name="TextBox 43"/>
          <p:cNvSpPr txBox="1"/>
          <p:nvPr/>
        </p:nvSpPr>
        <p:spPr>
          <a:xfrm>
            <a:off x="7915384" y="4434715"/>
            <a:ext cx="3439925" cy="523220"/>
          </a:xfrm>
          <a:prstGeom prst="rect">
            <a:avLst/>
          </a:prstGeom>
          <a:noFill/>
        </p:spPr>
        <p:txBody>
          <a:bodyPr wrap="square" rtlCol="0">
            <a:spAutoFit/>
          </a:bodyPr>
          <a:lstStyle/>
          <a:p>
            <a:r>
              <a:rPr lang="en-US" altLang="en-US" sz="1400" dirty="0">
                <a:solidFill>
                  <a:schemeClr val="tx1">
                    <a:lumMod val="50000"/>
                  </a:schemeClr>
                </a:solidFill>
              </a:rPr>
              <a:t>Determine the names of all employees who were hired after Davies</a:t>
            </a:r>
            <a:r>
              <a:rPr lang="en-US" altLang="en-US" sz="1400" dirty="0" smtClean="0">
                <a:solidFill>
                  <a:schemeClr val="tx1">
                    <a:lumMod val="50000"/>
                  </a:schemeClr>
                </a:solidFill>
              </a:rPr>
              <a:t>?</a:t>
            </a:r>
            <a:endParaRPr lang="en-US" altLang="en-US" sz="2000" dirty="0">
              <a:solidFill>
                <a:schemeClr val="tx1">
                  <a:lumMod val="50000"/>
                </a:schemeClr>
              </a:solidFill>
            </a:endParaRPr>
          </a:p>
        </p:txBody>
      </p:sp>
      <p:sp>
        <p:nvSpPr>
          <p:cNvPr id="45" name="TextBox 44"/>
          <p:cNvSpPr txBox="1"/>
          <p:nvPr/>
        </p:nvSpPr>
        <p:spPr>
          <a:xfrm>
            <a:off x="7915384" y="4113304"/>
            <a:ext cx="1219200" cy="307777"/>
          </a:xfrm>
          <a:prstGeom prst="rect">
            <a:avLst/>
          </a:prstGeom>
          <a:noFill/>
        </p:spPr>
        <p:txBody>
          <a:bodyPr wrap="square" rtlCol="0">
            <a:spAutoFit/>
          </a:bodyPr>
          <a:lstStyle/>
          <a:p>
            <a:r>
              <a:rPr lang="en-US" altLang="en-US" sz="1400" b="1" dirty="0" smtClean="0">
                <a:solidFill>
                  <a:schemeClr val="tx1">
                    <a:lumMod val="50000"/>
                  </a:schemeClr>
                </a:solidFill>
              </a:rPr>
              <a:t>Main Query:</a:t>
            </a:r>
            <a:endParaRPr lang="en-US" altLang="en-US" sz="2000" b="1" dirty="0">
              <a:solidFill>
                <a:schemeClr val="tx1">
                  <a:lumMod val="50000"/>
                </a:schemeClr>
              </a:solidFill>
            </a:endParaRPr>
          </a:p>
        </p:txBody>
      </p:sp>
      <p:sp>
        <p:nvSpPr>
          <p:cNvPr id="46" name="Oval 45"/>
          <p:cNvSpPr/>
          <p:nvPr/>
        </p:nvSpPr>
        <p:spPr bwMode="auto">
          <a:xfrm rot="2352567" flipH="1">
            <a:off x="6104358" y="3657601"/>
            <a:ext cx="1775785" cy="1775786"/>
          </a:xfrm>
          <a:prstGeom prst="ellipse">
            <a:avLst/>
          </a:prstGeom>
          <a:gradFill flip="none" rotWithShape="1">
            <a:gsLst>
              <a:gs pos="83000">
                <a:schemeClr val="bg1"/>
              </a:gs>
              <a:gs pos="100000">
                <a:srgbClr val="B686DA"/>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47" name="Oval 46"/>
          <p:cNvSpPr/>
          <p:nvPr/>
        </p:nvSpPr>
        <p:spPr bwMode="auto">
          <a:xfrm rot="2352567" flipH="1">
            <a:off x="6206804" y="3755151"/>
            <a:ext cx="1653431" cy="1653430"/>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7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pic>
        <p:nvPicPr>
          <p:cNvPr id="48" name="Picture 4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389898" y="4114800"/>
            <a:ext cx="1204592" cy="991506"/>
          </a:xfrm>
          <a:prstGeom prst="rect">
            <a:avLst/>
          </a:prstGeom>
        </p:spPr>
      </p:pic>
      <p:sp>
        <p:nvSpPr>
          <p:cNvPr id="49" name="Rounded Rectangle 48"/>
          <p:cNvSpPr/>
          <p:nvPr/>
        </p:nvSpPr>
        <p:spPr bwMode="auto">
          <a:xfrm>
            <a:off x="8392949" y="5337807"/>
            <a:ext cx="2743200" cy="638782"/>
          </a:xfrm>
          <a:prstGeom prst="roundRect">
            <a:avLst>
              <a:gd name="adj" fmla="val 9753"/>
            </a:avLst>
          </a:prstGeom>
          <a:gradFill flip="none" rotWithShape="1">
            <a:gsLst>
              <a:gs pos="0">
                <a:schemeClr val="accent3">
                  <a:lumMod val="20000"/>
                  <a:lumOff val="80000"/>
                </a:schemeClr>
              </a:gs>
              <a:gs pos="50000">
                <a:srgbClr val="FFFFFF"/>
              </a:gs>
              <a:gs pos="100000">
                <a:schemeClr val="accent3">
                  <a:lumMod val="20000"/>
                  <a:lumOff val="80000"/>
                </a:schemeClr>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anchor="ctr"/>
          <a:lstStyle/>
          <a:p>
            <a:pPr algn="r" defTabSz="228600" fontAlgn="auto">
              <a:spcBef>
                <a:spcPct val="20000"/>
              </a:spcBef>
              <a:spcAft>
                <a:spcPts val="0"/>
              </a:spcAft>
              <a:buClr>
                <a:srgbClr val="FF0000"/>
              </a:buClr>
            </a:pPr>
            <a:endParaRPr lang="en-US" sz="1400" b="1" kern="0">
              <a:latin typeface="Arial" pitchFamily="34" charset="0"/>
            </a:endParaRPr>
          </a:p>
        </p:txBody>
      </p:sp>
      <p:sp>
        <p:nvSpPr>
          <p:cNvPr id="50" name="TextBox 49"/>
          <p:cNvSpPr txBox="1"/>
          <p:nvPr/>
        </p:nvSpPr>
        <p:spPr>
          <a:xfrm>
            <a:off x="8664112" y="5647112"/>
            <a:ext cx="2216889" cy="307777"/>
          </a:xfrm>
          <a:prstGeom prst="rect">
            <a:avLst/>
          </a:prstGeom>
          <a:noFill/>
        </p:spPr>
        <p:txBody>
          <a:bodyPr wrap="square" rtlCol="0">
            <a:spAutoFit/>
          </a:bodyPr>
          <a:lstStyle/>
          <a:p>
            <a:r>
              <a:rPr lang="en-US" altLang="en-US" sz="1400" dirty="0">
                <a:solidFill>
                  <a:srgbClr val="000000"/>
                </a:solidFill>
              </a:rPr>
              <a:t>When was Davies hired?</a:t>
            </a:r>
          </a:p>
        </p:txBody>
      </p:sp>
      <p:sp>
        <p:nvSpPr>
          <p:cNvPr id="51" name="TextBox 50"/>
          <p:cNvSpPr txBox="1"/>
          <p:nvPr/>
        </p:nvSpPr>
        <p:spPr>
          <a:xfrm>
            <a:off x="8664112" y="5369979"/>
            <a:ext cx="1219200" cy="307777"/>
          </a:xfrm>
          <a:prstGeom prst="rect">
            <a:avLst/>
          </a:prstGeom>
          <a:noFill/>
        </p:spPr>
        <p:txBody>
          <a:bodyPr wrap="square" rtlCol="0">
            <a:spAutoFit/>
          </a:bodyPr>
          <a:lstStyle/>
          <a:p>
            <a:r>
              <a:rPr lang="en-US" altLang="en-US" sz="1400" b="1" dirty="0" smtClean="0">
                <a:solidFill>
                  <a:schemeClr val="tx1">
                    <a:lumMod val="50000"/>
                  </a:schemeClr>
                </a:solidFill>
              </a:rPr>
              <a:t>Sub Query:</a:t>
            </a:r>
            <a:endParaRPr lang="en-US" altLang="en-US" sz="2000" b="1" dirty="0">
              <a:solidFill>
                <a:schemeClr val="tx1">
                  <a:lumMod val="50000"/>
                </a:schemeClr>
              </a:solidFill>
            </a:endParaRPr>
          </a:p>
        </p:txBody>
      </p:sp>
      <p:grpSp>
        <p:nvGrpSpPr>
          <p:cNvPr id="52" name="Group 51"/>
          <p:cNvGrpSpPr/>
          <p:nvPr/>
        </p:nvGrpSpPr>
        <p:grpSpPr>
          <a:xfrm rot="20341566">
            <a:off x="7598906" y="5161820"/>
            <a:ext cx="1046997" cy="1054239"/>
            <a:chOff x="3352805" y="2057399"/>
            <a:chExt cx="1728438" cy="1740397"/>
          </a:xfrm>
        </p:grpSpPr>
        <p:sp>
          <p:nvSpPr>
            <p:cNvPr id="53" name="Oval 52"/>
            <p:cNvSpPr/>
            <p:nvPr/>
          </p:nvSpPr>
          <p:spPr bwMode="auto">
            <a:xfrm rot="3611001" flipH="1">
              <a:off x="3352804" y="2057400"/>
              <a:ext cx="1728439" cy="1728438"/>
            </a:xfrm>
            <a:prstGeom prst="ellipse">
              <a:avLst/>
            </a:prstGeom>
            <a:gradFill flip="none" rotWithShape="1">
              <a:gsLst>
                <a:gs pos="83000">
                  <a:schemeClr val="bg1"/>
                </a:gs>
                <a:gs pos="100000">
                  <a:schemeClr val="accent1">
                    <a:lumMod val="40000"/>
                    <a:lumOff val="60000"/>
                  </a:schemeClr>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54" name="Oval 53"/>
            <p:cNvSpPr/>
            <p:nvPr/>
          </p:nvSpPr>
          <p:spPr bwMode="auto">
            <a:xfrm rot="3611001" flipH="1">
              <a:off x="3447916" y="2188451"/>
              <a:ext cx="1609344" cy="1609345"/>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8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pic>
        <p:nvPicPr>
          <p:cNvPr id="55" name="Picture 3" descr="D:\OU Graphics_2016\06June\Daniel_Graphic Icon Creation\Icons\Services-and-Java-Developer.png"/>
          <p:cNvPicPr>
            <a:picLocks noChangeAspect="1" noChangeArrowheads="1"/>
          </p:cNvPicPr>
          <p:nvPr/>
        </p:nvPicPr>
        <p:blipFill>
          <a:blip r:embed="rId6" cstate="print"/>
          <a:srcRect/>
          <a:stretch>
            <a:fillRect/>
          </a:stretch>
        </p:blipFill>
        <p:spPr bwMode="auto">
          <a:xfrm flipH="1">
            <a:off x="7750751" y="5307888"/>
            <a:ext cx="816089" cy="755338"/>
          </a:xfrm>
          <a:prstGeom prst="rect">
            <a:avLst/>
          </a:prstGeom>
          <a:noFill/>
        </p:spPr>
      </p:pic>
      <p:pic>
        <p:nvPicPr>
          <p:cNvPr id="56" name="Picture 55"/>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790006" y="4787836"/>
            <a:ext cx="747865" cy="747865"/>
          </a:xfrm>
          <a:prstGeom prst="rect">
            <a:avLst/>
          </a:prstGeom>
        </p:spPr>
      </p:pic>
      <p:grpSp>
        <p:nvGrpSpPr>
          <p:cNvPr id="57" name="Group 56"/>
          <p:cNvGrpSpPr/>
          <p:nvPr/>
        </p:nvGrpSpPr>
        <p:grpSpPr>
          <a:xfrm>
            <a:off x="8711754" y="1312312"/>
            <a:ext cx="1479596" cy="1491757"/>
            <a:chOff x="8683291" y="1161470"/>
            <a:chExt cx="1775785" cy="1790381"/>
          </a:xfrm>
        </p:grpSpPr>
        <p:sp>
          <p:nvSpPr>
            <p:cNvPr id="58" name="Oval 57"/>
            <p:cNvSpPr/>
            <p:nvPr/>
          </p:nvSpPr>
          <p:spPr bwMode="auto">
            <a:xfrm rot="2352567" flipH="1">
              <a:off x="8683291" y="1161470"/>
              <a:ext cx="1775785" cy="1775786"/>
            </a:xfrm>
            <a:prstGeom prst="ellipse">
              <a:avLst/>
            </a:prstGeom>
            <a:gradFill flip="none" rotWithShape="1">
              <a:gsLst>
                <a:gs pos="83000">
                  <a:schemeClr val="bg1"/>
                </a:gs>
                <a:gs pos="100000">
                  <a:srgbClr val="98C3E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59" name="Oval 58"/>
            <p:cNvSpPr/>
            <p:nvPr/>
          </p:nvSpPr>
          <p:spPr bwMode="auto">
            <a:xfrm rot="2352567" flipH="1">
              <a:off x="8705033" y="1298421"/>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pic>
        <p:nvPicPr>
          <p:cNvPr id="60" name="Picture 59" descr="cnt2495834.png"/>
          <p:cNvPicPr>
            <a:picLocks noChangeAspect="1"/>
          </p:cNvPicPr>
          <p:nvPr/>
        </p:nvPicPr>
        <p:blipFill>
          <a:blip r:embed="rId8" cstate="print"/>
          <a:stretch>
            <a:fillRect/>
          </a:stretch>
        </p:blipFill>
        <p:spPr>
          <a:xfrm>
            <a:off x="8216163" y="1692184"/>
            <a:ext cx="1804924" cy="1295400"/>
          </a:xfrm>
          <a:prstGeom prst="rect">
            <a:avLst/>
          </a:prstGeom>
        </p:spPr>
      </p:pic>
      <p:sp>
        <p:nvSpPr>
          <p:cNvPr id="61" name="TextBox 60"/>
          <p:cNvSpPr txBox="1"/>
          <p:nvPr/>
        </p:nvSpPr>
        <p:spPr>
          <a:xfrm>
            <a:off x="8065040" y="3555951"/>
            <a:ext cx="1174085" cy="307777"/>
          </a:xfrm>
          <a:prstGeom prst="rect">
            <a:avLst/>
          </a:prstGeom>
          <a:noFill/>
        </p:spPr>
        <p:txBody>
          <a:bodyPr wrap="square" rtlCol="0">
            <a:spAutoFit/>
          </a:bodyPr>
          <a:lstStyle/>
          <a:p>
            <a:r>
              <a:rPr lang="en-US" sz="1400" b="1" dirty="0" smtClean="0">
                <a:solidFill>
                  <a:srgbClr val="FF0000"/>
                </a:solidFill>
                <a:latin typeface="+mj-lt"/>
              </a:rPr>
              <a:t>SQL query</a:t>
            </a:r>
            <a:endParaRPr lang="en-US" sz="1400" b="1" dirty="0">
              <a:solidFill>
                <a:srgbClr val="FF0000"/>
              </a:solidFill>
              <a:latin typeface="+mj-lt"/>
            </a:endParaRPr>
          </a:p>
        </p:txBody>
      </p:sp>
      <p:pic>
        <p:nvPicPr>
          <p:cNvPr id="62" name="Picture 61"/>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rot="5762507" flipH="1">
            <a:off x="3093638" y="3138882"/>
            <a:ext cx="810298" cy="516868"/>
          </a:xfrm>
          <a:prstGeom prst="rect">
            <a:avLst/>
          </a:prstGeom>
        </p:spPr>
      </p:pic>
      <p:pic>
        <p:nvPicPr>
          <p:cNvPr id="63" name="Picture 62"/>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rot="9026504" flipH="1">
            <a:off x="7325258" y="1153441"/>
            <a:ext cx="765648" cy="488387"/>
          </a:xfrm>
          <a:prstGeom prst="rect">
            <a:avLst/>
          </a:prstGeom>
        </p:spPr>
      </p:pic>
      <p:pic>
        <p:nvPicPr>
          <p:cNvPr id="64" name="Picture 63"/>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rot="15843182" flipH="1">
            <a:off x="9774790" y="3043632"/>
            <a:ext cx="765648" cy="488387"/>
          </a:xfrm>
          <a:prstGeom prst="rect">
            <a:avLst/>
          </a:prstGeom>
        </p:spPr>
      </p:pic>
      <p:grpSp>
        <p:nvGrpSpPr>
          <p:cNvPr id="65" name="Group 64"/>
          <p:cNvGrpSpPr/>
          <p:nvPr/>
        </p:nvGrpSpPr>
        <p:grpSpPr>
          <a:xfrm flipH="1">
            <a:off x="356409" y="2541625"/>
            <a:ext cx="2541395" cy="1550317"/>
            <a:chOff x="1611275" y="959313"/>
            <a:chExt cx="2541395" cy="1550317"/>
          </a:xfrm>
        </p:grpSpPr>
        <p:sp>
          <p:nvSpPr>
            <p:cNvPr id="66" name="Rounded Rectangle 65"/>
            <p:cNvSpPr/>
            <p:nvPr/>
          </p:nvSpPr>
          <p:spPr bwMode="auto">
            <a:xfrm>
              <a:off x="1669013" y="959313"/>
              <a:ext cx="2483657" cy="657919"/>
            </a:xfrm>
            <a:prstGeom prst="roundRect">
              <a:avLst>
                <a:gd name="adj" fmla="val 25922"/>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Oval 66"/>
            <p:cNvSpPr/>
            <p:nvPr/>
          </p:nvSpPr>
          <p:spPr bwMode="auto">
            <a:xfrm>
              <a:off x="2251342" y="1532988"/>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8" name="Oval 67"/>
            <p:cNvSpPr/>
            <p:nvPr/>
          </p:nvSpPr>
          <p:spPr bwMode="auto">
            <a:xfrm>
              <a:off x="1914048" y="1778022"/>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9" name="Oval 68"/>
            <p:cNvSpPr/>
            <p:nvPr/>
          </p:nvSpPr>
          <p:spPr bwMode="auto">
            <a:xfrm>
              <a:off x="1702556" y="2075288"/>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0" name="Oval 69"/>
            <p:cNvSpPr/>
            <p:nvPr/>
          </p:nvSpPr>
          <p:spPr bwMode="auto">
            <a:xfrm>
              <a:off x="1611275" y="2355675"/>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71" name="TextBox 70"/>
          <p:cNvSpPr txBox="1"/>
          <p:nvPr/>
        </p:nvSpPr>
        <p:spPr>
          <a:xfrm>
            <a:off x="375979" y="2598258"/>
            <a:ext cx="2476043" cy="523220"/>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I want a list of employees who were hired after Davies.</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5597955" y="4816432"/>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Rounded Rectangle 14"/>
          <p:cNvSpPr/>
          <p:nvPr/>
        </p:nvSpPr>
        <p:spPr bwMode="auto">
          <a:xfrm>
            <a:off x="3083355" y="4811889"/>
            <a:ext cx="1602514"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Content Placeholder 2"/>
          <p:cNvSpPr txBox="1">
            <a:spLocks/>
          </p:cNvSpPr>
          <p:nvPr/>
        </p:nvSpPr>
        <p:spPr bwMode="gray">
          <a:xfrm>
            <a:off x="2062162" y="2827972"/>
            <a:ext cx="8064500" cy="15916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SELECT	</a:t>
            </a:r>
            <a:r>
              <a:rPr lang="en-US" altLang="en-US" b="1" i="1" dirty="0">
                <a:solidFill>
                  <a:schemeClr val="tx1">
                    <a:lumMod val="50000"/>
                  </a:schemeClr>
                </a:solidFill>
                <a:latin typeface="Courier New" panose="02070309020205020404" pitchFamily="49" charset="0"/>
                <a:cs typeface="Arial" panose="020B0604020202020204" pitchFamily="34" charset="0"/>
              </a:rPr>
              <a:t>select_list</a:t>
            </a:r>
            <a:endParaRPr lang="en-US" altLang="en-US" b="1" dirty="0">
              <a:solidFill>
                <a:schemeClr val="tx1">
                  <a:lumMod val="50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FROM	</a:t>
            </a:r>
            <a:r>
              <a:rPr lang="en-US" altLang="en-US" b="1" i="1" dirty="0">
                <a:solidFill>
                  <a:schemeClr val="tx1">
                    <a:lumMod val="50000"/>
                  </a:schemeClr>
                </a:solidFill>
                <a:latin typeface="Courier New" panose="02070309020205020404" pitchFamily="49" charset="0"/>
                <a:cs typeface="Arial" panose="020B0604020202020204" pitchFamily="34" charset="0"/>
              </a:rPr>
              <a:t>table</a:t>
            </a:r>
            <a:endParaRPr lang="en-US" altLang="en-US" b="1" dirty="0">
              <a:solidFill>
                <a:schemeClr val="tx1">
                  <a:lumMod val="50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WHERE	</a:t>
            </a:r>
            <a:r>
              <a:rPr lang="en-US" altLang="en-US" b="1" i="1" dirty="0">
                <a:solidFill>
                  <a:schemeClr val="tx1">
                    <a:lumMod val="50000"/>
                  </a:schemeClr>
                </a:solidFill>
                <a:latin typeface="Courier New" panose="02070309020205020404" pitchFamily="49" charset="0"/>
                <a:cs typeface="Arial" panose="020B0604020202020204" pitchFamily="34" charset="0"/>
              </a:rPr>
              <a:t>expr operator</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		 	(SELECT	</a:t>
            </a:r>
            <a:r>
              <a:rPr lang="en-US" altLang="en-US" b="1" i="1" dirty="0">
                <a:solidFill>
                  <a:schemeClr val="tx1">
                    <a:lumMod val="50000"/>
                  </a:schemeClr>
                </a:solidFill>
                <a:latin typeface="Courier New" panose="02070309020205020404" pitchFamily="49" charset="0"/>
                <a:cs typeface="Arial" panose="020B0604020202020204" pitchFamily="34" charset="0"/>
              </a:rPr>
              <a:t>select_list</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		       FROM		</a:t>
            </a:r>
            <a:r>
              <a:rPr lang="en-US" altLang="en-US" b="1" i="1" dirty="0">
                <a:solidFill>
                  <a:schemeClr val="tx1">
                    <a:lumMod val="50000"/>
                  </a:schemeClr>
                </a:solidFill>
                <a:latin typeface="Courier New" panose="02070309020205020404" pitchFamily="49" charset="0"/>
                <a:cs typeface="Arial" panose="020B0604020202020204" pitchFamily="34" charset="0"/>
              </a:rPr>
              <a:t>table</a:t>
            </a:r>
            <a:r>
              <a:rPr lang="en-US" altLang="en-US" b="1" dirty="0">
                <a:solidFill>
                  <a:schemeClr val="tx1">
                    <a:lumMod val="50000"/>
                  </a:schemeClr>
                </a:solidFill>
                <a:latin typeface="Courier New" panose="02070309020205020404" pitchFamily="49" charset="0"/>
                <a:cs typeface="Arial" panose="020B0604020202020204" pitchFamily="34" charset="0"/>
              </a:rPr>
              <a:t>);</a:t>
            </a:r>
          </a:p>
        </p:txBody>
      </p:sp>
      <p:sp>
        <p:nvSpPr>
          <p:cNvPr id="14341" name="Rectangle 8"/>
          <p:cNvSpPr>
            <a:spLocks noGrp="1" noChangeArrowheads="1"/>
          </p:cNvSpPr>
          <p:nvPr>
            <p:ph type="title"/>
          </p:nvPr>
        </p:nvSpPr>
        <p:spPr/>
        <p:txBody>
          <a:bodyPr/>
          <a:lstStyle/>
          <a:p>
            <a:pPr eaLnBrk="1" hangingPunct="1"/>
            <a:r>
              <a:rPr lang="en-US" altLang="en-US" dirty="0" smtClean="0"/>
              <a:t>Subquery Syntax</a:t>
            </a:r>
          </a:p>
        </p:txBody>
      </p:sp>
      <p:sp>
        <p:nvSpPr>
          <p:cNvPr id="14342" name="Rectangle 9"/>
          <p:cNvSpPr>
            <a:spLocks noGrp="1" noChangeArrowheads="1"/>
          </p:cNvSpPr>
          <p:nvPr>
            <p:ph idx="1"/>
          </p:nvPr>
        </p:nvSpPr>
        <p:spPr/>
        <p:txBody>
          <a:bodyPr/>
          <a:lstStyle/>
          <a:p>
            <a:pPr lvl="1" eaLnBrk="1" hangingPunct="1"/>
            <a:r>
              <a:rPr lang="en-US" altLang="en-US" dirty="0" smtClean="0"/>
              <a:t>The subquery (inner query) executes </a:t>
            </a:r>
            <a:r>
              <a:rPr lang="en-US" altLang="en-US" i="1" dirty="0" smtClean="0"/>
              <a:t>before</a:t>
            </a:r>
            <a:r>
              <a:rPr lang="en-US" altLang="en-US" dirty="0" smtClean="0"/>
              <a:t> the main query (outer query).</a:t>
            </a:r>
          </a:p>
          <a:p>
            <a:pPr lvl="1" eaLnBrk="1" hangingPunct="1"/>
            <a:r>
              <a:rPr lang="en-US" altLang="en-US" dirty="0" smtClean="0"/>
              <a:t>The result of the subquery is used by the main query.</a:t>
            </a:r>
          </a:p>
        </p:txBody>
      </p:sp>
      <p:sp>
        <p:nvSpPr>
          <p:cNvPr id="14343" name="Rectangle 5"/>
          <p:cNvSpPr>
            <a:spLocks noChangeArrowheads="1"/>
          </p:cNvSpPr>
          <p:nvPr/>
        </p:nvSpPr>
        <p:spPr bwMode="gray">
          <a:xfrm>
            <a:off x="4806950" y="3787775"/>
            <a:ext cx="3683000" cy="552450"/>
          </a:xfrm>
          <a:prstGeom prst="rect">
            <a:avLst/>
          </a:prstGeom>
          <a:noFill/>
          <a:ln w="28575">
            <a:solidFill>
              <a:srgbClr val="F80000"/>
            </a:solidFill>
            <a:miter lim="800000"/>
            <a:headEnd/>
            <a:tailEnd/>
          </a:ln>
        </p:spPr>
        <p:txBody>
          <a:bodyPr wrap="none" anchor="ctr"/>
          <a:lstStyle/>
          <a:p>
            <a:pPr eaLnBrk="1" hangingPunct="1"/>
            <a:endParaRPr lang="en-IN" altLang="en-US" dirty="0"/>
          </a:p>
        </p:txBody>
      </p:sp>
      <p:sp>
        <p:nvSpPr>
          <p:cNvPr id="6" name="TextBox 5"/>
          <p:cNvSpPr txBox="1"/>
          <p:nvPr/>
        </p:nvSpPr>
        <p:spPr>
          <a:xfrm>
            <a:off x="5789612" y="4800600"/>
            <a:ext cx="1219200" cy="381000"/>
          </a:xfrm>
          <a:prstGeom prst="rect">
            <a:avLst/>
          </a:prstGeom>
          <a:noFill/>
        </p:spPr>
        <p:txBody>
          <a:bodyPr wrap="square" rtlCol="0">
            <a:spAutoFit/>
          </a:bodyPr>
          <a:lstStyle/>
          <a:p>
            <a:r>
              <a:rPr lang="en-US" dirty="0" smtClean="0">
                <a:latin typeface="+mn-lt"/>
              </a:rPr>
              <a:t>Subquery</a:t>
            </a:r>
            <a:endParaRPr lang="en-US" dirty="0">
              <a:latin typeface="+mn-lt"/>
            </a:endParaRPr>
          </a:p>
        </p:txBody>
      </p:sp>
      <p:sp>
        <p:nvSpPr>
          <p:cNvPr id="8" name="TextBox 7"/>
          <p:cNvSpPr txBox="1"/>
          <p:nvPr/>
        </p:nvSpPr>
        <p:spPr>
          <a:xfrm>
            <a:off x="3198812" y="4801891"/>
            <a:ext cx="1371600" cy="369332"/>
          </a:xfrm>
          <a:prstGeom prst="rect">
            <a:avLst/>
          </a:prstGeom>
          <a:noFill/>
        </p:spPr>
        <p:txBody>
          <a:bodyPr wrap="square" rtlCol="0">
            <a:spAutoFit/>
          </a:bodyPr>
          <a:lstStyle/>
          <a:p>
            <a:r>
              <a:rPr lang="en-US" dirty="0" smtClean="0">
                <a:latin typeface="+mn-lt"/>
              </a:rPr>
              <a:t>Main Query</a:t>
            </a:r>
            <a:endParaRPr lang="en-US" dirty="0">
              <a:latin typeface="+mn-lt"/>
            </a:endParaRPr>
          </a:p>
        </p:txBody>
      </p:sp>
      <p:cxnSp>
        <p:nvCxnSpPr>
          <p:cNvPr id="3" name="Straight Arrow Connector 2"/>
          <p:cNvCxnSpPr>
            <a:stCxn id="8" idx="0"/>
          </p:cNvCxnSpPr>
          <p:nvPr/>
        </p:nvCxnSpPr>
        <p:spPr bwMode="auto">
          <a:xfrm flipV="1">
            <a:off x="3884612" y="3810000"/>
            <a:ext cx="0" cy="991891"/>
          </a:xfrm>
          <a:prstGeom prst="straightConnector1">
            <a:avLst/>
          </a:prstGeom>
          <a:noFill/>
          <a:ln w="28575" cap="flat" cmpd="sng" algn="ctr">
            <a:solidFill>
              <a:schemeClr val="accent1"/>
            </a:solidFill>
            <a:prstDash val="solid"/>
            <a:round/>
            <a:headEnd type="none" w="sm" len="sm"/>
            <a:tailEnd type="triangle" w="lg" len="lg"/>
          </a:ln>
          <a:effectLst/>
        </p:spPr>
      </p:cxnSp>
      <p:cxnSp>
        <p:nvCxnSpPr>
          <p:cNvPr id="5" name="Straight Arrow Connector 4"/>
          <p:cNvCxnSpPr>
            <a:stCxn id="6" idx="0"/>
          </p:cNvCxnSpPr>
          <p:nvPr/>
        </p:nvCxnSpPr>
        <p:spPr bwMode="auto">
          <a:xfrm flipV="1">
            <a:off x="6399212" y="4340226"/>
            <a:ext cx="0" cy="460374"/>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p:txBody>
          <a:bodyPr/>
          <a:lstStyle/>
          <a:p>
            <a:pPr eaLnBrk="1" hangingPunct="1"/>
            <a:r>
              <a:rPr lang="en-US" altLang="en-US" dirty="0" smtClean="0"/>
              <a:t>Using a Subquery</a:t>
            </a:r>
          </a:p>
        </p:txBody>
      </p:sp>
      <p:sp>
        <p:nvSpPr>
          <p:cNvPr id="16390" name="Rectangle 4"/>
          <p:cNvSpPr>
            <a:spLocks noChangeArrowheads="1"/>
          </p:cNvSpPr>
          <p:nvPr/>
        </p:nvSpPr>
        <p:spPr bwMode="auto">
          <a:xfrm>
            <a:off x="5670550" y="4204407"/>
            <a:ext cx="1165384" cy="388441"/>
          </a:xfrm>
          <a:prstGeom prst="rect">
            <a:avLst/>
          </a:prstGeom>
          <a:noFill/>
          <a:ln w="9525">
            <a:noFill/>
            <a:miter lim="800000"/>
            <a:headEnd/>
            <a:tailEnd/>
          </a:ln>
        </p:spPr>
        <p:txBody>
          <a:bodyPr wrap="none" lIns="92075" tIns="46038" rIns="92075" bIns="46038">
            <a:spAutoFit/>
          </a:bodyPr>
          <a:lstStyle/>
          <a:p>
            <a:pPr>
              <a:lnSpc>
                <a:spcPct val="120000"/>
              </a:lnSpc>
              <a:spcBef>
                <a:spcPct val="60000"/>
              </a:spcBef>
            </a:pPr>
            <a:r>
              <a:rPr lang="en-US" altLang="en-US" sz="1600" dirty="0">
                <a:solidFill>
                  <a:srgbClr val="FF5050"/>
                </a:solidFill>
              </a:rPr>
              <a:t>29-JAN-05</a:t>
            </a:r>
          </a:p>
        </p:txBody>
      </p:sp>
      <p:sp>
        <p:nvSpPr>
          <p:cNvPr id="16391" name="Freeform 6"/>
          <p:cNvSpPr>
            <a:spLocks/>
          </p:cNvSpPr>
          <p:nvPr/>
        </p:nvSpPr>
        <p:spPr bwMode="gray">
          <a:xfrm rot="16200000" flipV="1">
            <a:off x="7461250" y="3740857"/>
            <a:ext cx="131763" cy="1408112"/>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80000"/>
            </a:solidFill>
            <a:prstDash val="solid"/>
            <a:round/>
            <a:headEnd type="none" w="med" len="med"/>
            <a:tailEnd type="triangle" w="lg" len="lg"/>
          </a:ln>
        </p:spPr>
        <p:txBody>
          <a:bodyPr/>
          <a:lstStyle/>
          <a:p>
            <a:endParaRPr lang="en-US" dirty="0"/>
          </a:p>
        </p:txBody>
      </p:sp>
      <p:sp>
        <p:nvSpPr>
          <p:cNvPr id="16392" name="Rectangle 7"/>
          <p:cNvSpPr>
            <a:spLocks noChangeArrowheads="1"/>
          </p:cNvSpPr>
          <p:nvPr/>
        </p:nvSpPr>
        <p:spPr bwMode="auto">
          <a:xfrm>
            <a:off x="4765675" y="4540956"/>
            <a:ext cx="4191000" cy="914400"/>
          </a:xfrm>
          <a:prstGeom prst="rect">
            <a:avLst/>
          </a:prstGeom>
          <a:noFill/>
          <a:ln w="28575" algn="ctr">
            <a:solidFill>
              <a:srgbClr val="F80000"/>
            </a:solidFill>
            <a:round/>
            <a:headEnd type="none" w="sm" len="sm"/>
            <a:tailEnd type="none" w="sm" len="sm"/>
          </a:ln>
        </p:spPr>
        <p:txBody>
          <a:bodyPr/>
          <a:lstStyle/>
          <a:p>
            <a:pPr defTabSz="228600"/>
            <a:endParaRPr lang="en-US" altLang="en-US" dirty="0"/>
          </a:p>
        </p:txBody>
      </p:sp>
      <p:sp>
        <p:nvSpPr>
          <p:cNvPr id="7" name="Content Placeholder 2"/>
          <p:cNvSpPr txBox="1">
            <a:spLocks/>
          </p:cNvSpPr>
          <p:nvPr/>
        </p:nvSpPr>
        <p:spPr bwMode="gray">
          <a:xfrm>
            <a:off x="2062162" y="4275771"/>
            <a:ext cx="8064500" cy="15916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SELECT last_name, hire_date</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FROM   employees </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WHERE  hire_date &gt; (SELECT hire_date </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                    FROM   employees</a:t>
            </a:r>
          </a:p>
          <a:p>
            <a:pPr eaLnBrk="1" hangingPunct="1">
              <a:defRPr/>
            </a:pPr>
            <a:r>
              <a:rPr lang="en-US" altLang="en-US" b="1" dirty="0">
                <a:solidFill>
                  <a:schemeClr val="tx1">
                    <a:lumMod val="50000"/>
                  </a:schemeClr>
                </a:solidFill>
                <a:latin typeface="Courier New" panose="02070309020205020404" pitchFamily="49" charset="0"/>
                <a:cs typeface="Arial" panose="020B0604020202020204" pitchFamily="34" charset="0"/>
              </a:rPr>
              <a:t>                    WHERE  last_name = 'Davies');</a:t>
            </a:r>
          </a:p>
        </p:txBody>
      </p:sp>
      <p:grpSp>
        <p:nvGrpSpPr>
          <p:cNvPr id="3" name="Group 2"/>
          <p:cNvGrpSpPr/>
          <p:nvPr/>
        </p:nvGrpSpPr>
        <p:grpSpPr>
          <a:xfrm>
            <a:off x="3003342" y="1158273"/>
            <a:ext cx="6182141" cy="2815803"/>
            <a:chOff x="2579479" y="1158273"/>
            <a:chExt cx="6182141" cy="2815803"/>
          </a:xfrm>
        </p:grpSpPr>
        <p:sp>
          <p:nvSpPr>
            <p:cNvPr id="22" name="Rounded Rectangle 21"/>
            <p:cNvSpPr/>
            <p:nvPr/>
          </p:nvSpPr>
          <p:spPr bwMode="auto">
            <a:xfrm rot="5400000">
              <a:off x="4262648" y="-524896"/>
              <a:ext cx="2815803" cy="6182141"/>
            </a:xfrm>
            <a:prstGeom prst="roundRect">
              <a:avLst>
                <a:gd name="adj" fmla="val 9591"/>
              </a:avLst>
            </a:prstGeom>
            <a:gradFill flip="none" rotWithShape="1">
              <a:gsLst>
                <a:gs pos="0">
                  <a:schemeClr val="accent3">
                    <a:lumMod val="20000"/>
                    <a:lumOff val="80000"/>
                  </a:schemeClr>
                </a:gs>
                <a:gs pos="100000">
                  <a:schemeClr val="bg1"/>
                </a:gs>
              </a:gsLst>
              <a:lin ang="0" scaled="1"/>
              <a:tileRect/>
            </a:gradFill>
            <a:ln w="44450" cap="rnd" cmpd="sng" algn="ctr">
              <a:gradFill flip="none" rotWithShape="1">
                <a:gsLst>
                  <a:gs pos="0">
                    <a:schemeClr val="bg1"/>
                  </a:gs>
                  <a:gs pos="100000">
                    <a:schemeClr val="accent1">
                      <a:lumMod val="30000"/>
                      <a:lumOff val="70000"/>
                    </a:schemeClr>
                  </a:gs>
                </a:gsLst>
                <a:lin ang="10800000" scaled="1"/>
                <a:tileRect/>
              </a:gradFill>
              <a:prstDash val="sys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 name="Rounded Rectangle 22"/>
            <p:cNvSpPr/>
            <p:nvPr/>
          </p:nvSpPr>
          <p:spPr bwMode="auto">
            <a:xfrm>
              <a:off x="4483740" y="1654331"/>
              <a:ext cx="3670876" cy="1067040"/>
            </a:xfrm>
            <a:prstGeom prst="roundRect">
              <a:avLst>
                <a:gd name="adj" fmla="val 9753"/>
              </a:avLst>
            </a:prstGeom>
            <a:gradFill flip="none" rotWithShape="1">
              <a:gsLst>
                <a:gs pos="0">
                  <a:srgbClr val="F3D1FD"/>
                </a:gs>
                <a:gs pos="50000">
                  <a:srgbClr val="FFFFFF"/>
                </a:gs>
                <a:gs pos="100000">
                  <a:srgbClr val="F3D1FD"/>
                </a:gs>
              </a:gsLst>
              <a:lin ang="5400000" scaled="1"/>
              <a:tileRect/>
            </a:gradFill>
            <a:ln w="28575" cap="flat" cmpd="sng" algn="ctr">
              <a:solidFill>
                <a:srgbClr val="B686DA"/>
              </a:solidFill>
              <a:prstDash val="solid"/>
              <a:round/>
              <a:headEnd type="none" w="sm" len="sm"/>
              <a:tailEnd type="none" w="sm" len="sm"/>
            </a:ln>
            <a:effectLst/>
          </p:spPr>
          <p:txBody>
            <a:bodyPr anchor="ctr"/>
            <a:lstStyle/>
            <a:p>
              <a:pPr algn="r" defTabSz="228600" fontAlgn="auto">
                <a:spcBef>
                  <a:spcPct val="20000"/>
                </a:spcBef>
                <a:spcAft>
                  <a:spcPts val="0"/>
                </a:spcAft>
                <a:buClr>
                  <a:srgbClr val="FF0000"/>
                </a:buClr>
              </a:pPr>
              <a:endParaRPr lang="en-US" sz="1400" b="1" kern="0">
                <a:latin typeface="Arial" pitchFamily="34" charset="0"/>
              </a:endParaRPr>
            </a:p>
          </p:txBody>
        </p:sp>
        <p:sp>
          <p:nvSpPr>
            <p:cNvPr id="24" name="TextBox 23"/>
            <p:cNvSpPr txBox="1"/>
            <p:nvPr/>
          </p:nvSpPr>
          <p:spPr>
            <a:xfrm>
              <a:off x="4933851" y="2084191"/>
              <a:ext cx="3439925" cy="523220"/>
            </a:xfrm>
            <a:prstGeom prst="rect">
              <a:avLst/>
            </a:prstGeom>
            <a:noFill/>
          </p:spPr>
          <p:txBody>
            <a:bodyPr wrap="square" rtlCol="0">
              <a:spAutoFit/>
            </a:bodyPr>
            <a:lstStyle/>
            <a:p>
              <a:r>
                <a:rPr lang="en-US" altLang="en-US" sz="1400" dirty="0">
                  <a:solidFill>
                    <a:schemeClr val="tx1">
                      <a:lumMod val="50000"/>
                    </a:schemeClr>
                  </a:solidFill>
                </a:rPr>
                <a:t>Determine the names of all employees who were hired after Davies</a:t>
              </a:r>
              <a:r>
                <a:rPr lang="en-US" altLang="en-US" sz="1400" dirty="0" smtClean="0">
                  <a:solidFill>
                    <a:schemeClr val="tx1">
                      <a:lumMod val="50000"/>
                    </a:schemeClr>
                  </a:solidFill>
                </a:rPr>
                <a:t>?</a:t>
              </a:r>
              <a:endParaRPr lang="en-US" altLang="en-US" sz="2000" dirty="0">
                <a:solidFill>
                  <a:schemeClr val="tx1">
                    <a:lumMod val="50000"/>
                  </a:schemeClr>
                </a:solidFill>
              </a:endParaRPr>
            </a:p>
          </p:txBody>
        </p:sp>
        <p:sp>
          <p:nvSpPr>
            <p:cNvPr id="25" name="TextBox 24"/>
            <p:cNvSpPr txBox="1"/>
            <p:nvPr/>
          </p:nvSpPr>
          <p:spPr>
            <a:xfrm>
              <a:off x="4933851" y="1762780"/>
              <a:ext cx="1219200" cy="307777"/>
            </a:xfrm>
            <a:prstGeom prst="rect">
              <a:avLst/>
            </a:prstGeom>
            <a:noFill/>
          </p:spPr>
          <p:txBody>
            <a:bodyPr wrap="square" rtlCol="0">
              <a:spAutoFit/>
            </a:bodyPr>
            <a:lstStyle/>
            <a:p>
              <a:r>
                <a:rPr lang="en-US" altLang="en-US" sz="1400" b="1" dirty="0" smtClean="0">
                  <a:solidFill>
                    <a:schemeClr val="tx1">
                      <a:lumMod val="50000"/>
                    </a:schemeClr>
                  </a:solidFill>
                </a:rPr>
                <a:t>Main Query:</a:t>
              </a:r>
              <a:endParaRPr lang="en-US" altLang="en-US" sz="2000" b="1" dirty="0">
                <a:solidFill>
                  <a:schemeClr val="tx1">
                    <a:lumMod val="50000"/>
                  </a:schemeClr>
                </a:solidFill>
              </a:endParaRPr>
            </a:p>
          </p:txBody>
        </p:sp>
        <p:sp>
          <p:nvSpPr>
            <p:cNvPr id="26" name="Oval 25"/>
            <p:cNvSpPr/>
            <p:nvPr/>
          </p:nvSpPr>
          <p:spPr bwMode="auto">
            <a:xfrm rot="2352567" flipH="1">
              <a:off x="3122825" y="1307077"/>
              <a:ext cx="1775785" cy="1775786"/>
            </a:xfrm>
            <a:prstGeom prst="ellipse">
              <a:avLst/>
            </a:prstGeom>
            <a:gradFill flip="none" rotWithShape="1">
              <a:gsLst>
                <a:gs pos="83000">
                  <a:schemeClr val="bg1"/>
                </a:gs>
                <a:gs pos="100000">
                  <a:srgbClr val="B686DA"/>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27" name="Oval 26"/>
            <p:cNvSpPr/>
            <p:nvPr/>
          </p:nvSpPr>
          <p:spPr bwMode="auto">
            <a:xfrm rot="2352567" flipH="1">
              <a:off x="3225271" y="1404627"/>
              <a:ext cx="1653431" cy="1653430"/>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7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pic>
          <p:nvPicPr>
            <p:cNvPr id="28" name="Picture 2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408365" y="1764276"/>
              <a:ext cx="1204592" cy="991506"/>
            </a:xfrm>
            <a:prstGeom prst="rect">
              <a:avLst/>
            </a:prstGeom>
          </p:spPr>
        </p:pic>
        <p:sp>
          <p:nvSpPr>
            <p:cNvPr id="29" name="Rounded Rectangle 28"/>
            <p:cNvSpPr/>
            <p:nvPr/>
          </p:nvSpPr>
          <p:spPr bwMode="auto">
            <a:xfrm>
              <a:off x="5411416" y="2987283"/>
              <a:ext cx="2743200" cy="638782"/>
            </a:xfrm>
            <a:prstGeom prst="roundRect">
              <a:avLst>
                <a:gd name="adj" fmla="val 9753"/>
              </a:avLst>
            </a:prstGeom>
            <a:gradFill flip="none" rotWithShape="1">
              <a:gsLst>
                <a:gs pos="0">
                  <a:schemeClr val="accent3">
                    <a:lumMod val="20000"/>
                    <a:lumOff val="80000"/>
                  </a:schemeClr>
                </a:gs>
                <a:gs pos="50000">
                  <a:srgbClr val="FFFFFF"/>
                </a:gs>
                <a:gs pos="100000">
                  <a:schemeClr val="accent3">
                    <a:lumMod val="20000"/>
                    <a:lumOff val="80000"/>
                  </a:schemeClr>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anchor="ctr"/>
            <a:lstStyle/>
            <a:p>
              <a:pPr algn="r" defTabSz="228600" fontAlgn="auto">
                <a:spcBef>
                  <a:spcPct val="20000"/>
                </a:spcBef>
                <a:spcAft>
                  <a:spcPts val="0"/>
                </a:spcAft>
                <a:buClr>
                  <a:srgbClr val="FF0000"/>
                </a:buClr>
              </a:pPr>
              <a:endParaRPr lang="en-US" sz="1400" b="1" kern="0">
                <a:latin typeface="Arial" pitchFamily="34" charset="0"/>
              </a:endParaRPr>
            </a:p>
          </p:txBody>
        </p:sp>
        <p:sp>
          <p:nvSpPr>
            <p:cNvPr id="30" name="TextBox 29"/>
            <p:cNvSpPr txBox="1"/>
            <p:nvPr/>
          </p:nvSpPr>
          <p:spPr>
            <a:xfrm>
              <a:off x="5682579" y="3296588"/>
              <a:ext cx="2216889" cy="307777"/>
            </a:xfrm>
            <a:prstGeom prst="rect">
              <a:avLst/>
            </a:prstGeom>
            <a:noFill/>
          </p:spPr>
          <p:txBody>
            <a:bodyPr wrap="square" rtlCol="0">
              <a:spAutoFit/>
            </a:bodyPr>
            <a:lstStyle/>
            <a:p>
              <a:r>
                <a:rPr lang="en-US" altLang="en-US" sz="1400" dirty="0">
                  <a:solidFill>
                    <a:srgbClr val="000000"/>
                  </a:solidFill>
                </a:rPr>
                <a:t>When was Davies hired?</a:t>
              </a:r>
            </a:p>
          </p:txBody>
        </p:sp>
        <p:sp>
          <p:nvSpPr>
            <p:cNvPr id="31" name="TextBox 30"/>
            <p:cNvSpPr txBox="1"/>
            <p:nvPr/>
          </p:nvSpPr>
          <p:spPr>
            <a:xfrm>
              <a:off x="5682579" y="3019455"/>
              <a:ext cx="1219200" cy="307777"/>
            </a:xfrm>
            <a:prstGeom prst="rect">
              <a:avLst/>
            </a:prstGeom>
            <a:noFill/>
          </p:spPr>
          <p:txBody>
            <a:bodyPr wrap="square" rtlCol="0">
              <a:spAutoFit/>
            </a:bodyPr>
            <a:lstStyle/>
            <a:p>
              <a:r>
                <a:rPr lang="en-US" altLang="en-US" sz="1400" b="1" dirty="0" smtClean="0">
                  <a:solidFill>
                    <a:schemeClr val="tx1">
                      <a:lumMod val="50000"/>
                    </a:schemeClr>
                  </a:solidFill>
                </a:rPr>
                <a:t>Sub Query:</a:t>
              </a:r>
              <a:endParaRPr lang="en-US" altLang="en-US" sz="2000" b="1" dirty="0">
                <a:solidFill>
                  <a:schemeClr val="tx1">
                    <a:lumMod val="50000"/>
                  </a:schemeClr>
                </a:solidFill>
              </a:endParaRPr>
            </a:p>
          </p:txBody>
        </p:sp>
        <p:grpSp>
          <p:nvGrpSpPr>
            <p:cNvPr id="32" name="Group 31"/>
            <p:cNvGrpSpPr/>
            <p:nvPr/>
          </p:nvGrpSpPr>
          <p:grpSpPr>
            <a:xfrm rot="20341566">
              <a:off x="4617373" y="2811296"/>
              <a:ext cx="1046997" cy="1054239"/>
              <a:chOff x="3352805" y="2057399"/>
              <a:chExt cx="1728438" cy="1740397"/>
            </a:xfrm>
          </p:grpSpPr>
          <p:sp>
            <p:nvSpPr>
              <p:cNvPr id="33" name="Oval 32"/>
              <p:cNvSpPr/>
              <p:nvPr/>
            </p:nvSpPr>
            <p:spPr bwMode="auto">
              <a:xfrm rot="3611001" flipH="1">
                <a:off x="3352804" y="2057400"/>
                <a:ext cx="1728439" cy="1728438"/>
              </a:xfrm>
              <a:prstGeom prst="ellipse">
                <a:avLst/>
              </a:prstGeom>
              <a:gradFill flip="none" rotWithShape="1">
                <a:gsLst>
                  <a:gs pos="83000">
                    <a:schemeClr val="bg1"/>
                  </a:gs>
                  <a:gs pos="100000">
                    <a:schemeClr val="accent1">
                      <a:lumMod val="40000"/>
                      <a:lumOff val="60000"/>
                    </a:schemeClr>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sp>
            <p:nvSpPr>
              <p:cNvPr id="34" name="Oval 33"/>
              <p:cNvSpPr/>
              <p:nvPr/>
            </p:nvSpPr>
            <p:spPr bwMode="auto">
              <a:xfrm rot="3611001" flipH="1">
                <a:off x="3447916" y="2188451"/>
                <a:ext cx="1609344" cy="1609345"/>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85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eaLnBrk="1" latinLnBrk="0" hangingPunct="1">
                  <a:lnSpc>
                    <a:spcPct val="100000"/>
                  </a:lnSpc>
                  <a:spcBef>
                    <a:spcPct val="20000"/>
                  </a:spcBef>
                  <a:buClr>
                    <a:srgbClr val="FF0000"/>
                  </a:buClr>
                  <a:buSzTx/>
                  <a:buFont typeface="Arial" pitchFamily="34" charset="0"/>
                  <a:buNone/>
                  <a:tabLst/>
                </a:pPr>
                <a:endParaRPr lang="en-US" smtClean="0">
                  <a:latin typeface="Arial" pitchFamily="34" charset="0"/>
                </a:endParaRPr>
              </a:p>
            </p:txBody>
          </p:sp>
        </p:grpSp>
        <p:pic>
          <p:nvPicPr>
            <p:cNvPr id="35" name="Picture 3" descr="D:\OU Graphics_2016\06June\Daniel_Graphic Icon Creation\Icons\Services-and-Java-Developer.png"/>
            <p:cNvPicPr>
              <a:picLocks noChangeAspect="1" noChangeArrowheads="1"/>
            </p:cNvPicPr>
            <p:nvPr/>
          </p:nvPicPr>
          <p:blipFill>
            <a:blip r:embed="rId5" cstate="print"/>
            <a:srcRect/>
            <a:stretch>
              <a:fillRect/>
            </a:stretch>
          </p:blipFill>
          <p:spPr bwMode="auto">
            <a:xfrm flipH="1">
              <a:off x="4769218" y="2957364"/>
              <a:ext cx="816089" cy="755338"/>
            </a:xfrm>
            <a:prstGeom prst="rect">
              <a:avLst/>
            </a:prstGeom>
            <a:noFill/>
          </p:spPr>
        </p:pic>
        <p:pic>
          <p:nvPicPr>
            <p:cNvPr id="36" name="Picture 3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808473" y="2437312"/>
              <a:ext cx="747865" cy="747865"/>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161212" y="3392311"/>
            <a:ext cx="4869011" cy="2445832"/>
            <a:chOff x="573215" y="3721867"/>
            <a:chExt cx="3815118" cy="1916434"/>
          </a:xfrm>
        </p:grpSpPr>
        <p:sp>
          <p:nvSpPr>
            <p:cNvPr id="16"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sp>
          <p:nvSpPr>
            <p:cNvPr id="17"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 xmlns:a14="http://schemas.microsoft.com/office/drawing/2010/main" w="28575" algn="ctr">
                  <a:solidFill>
                    <a:srgbClr val="000000"/>
                  </a:solidFill>
                  <a:round/>
                  <a:headEnd type="none" w="sm" len="sm"/>
                  <a:tailEnd type="none" w="sm" len="sm"/>
                </a14:hiddenLine>
              </a:ext>
            </a:extLst>
          </p:spPr>
          <p:txBody>
            <a:bodyPr/>
            <a:lstStyle>
              <a:lvl1pPr defTabSz="228600">
                <a:spcBef>
                  <a:spcPct val="20000"/>
                </a:spcBef>
                <a:buClr>
                  <a:srgbClr val="000000"/>
                </a:buClr>
                <a:buFont typeface="Arial" panose="020B0604020202020204" pitchFamily="34" charset="0"/>
                <a:defRPr>
                  <a:solidFill>
                    <a:srgbClr val="5F5F5F"/>
                  </a:solidFill>
                  <a:latin typeface="Arial" panose="020B0604020202020204" pitchFamily="34" charset="0"/>
                </a:defRPr>
              </a:lvl1pPr>
              <a:lvl2pPr marL="742950" indent="-285750" defTabSz="228600">
                <a:spcBef>
                  <a:spcPct val="20000"/>
                </a:spcBef>
                <a:buClr>
                  <a:srgbClr val="FF0000"/>
                </a:buClr>
                <a:buFont typeface="Arial" panose="020B0604020202020204" pitchFamily="34" charset="0"/>
                <a:buChar char="•"/>
                <a:defRPr>
                  <a:solidFill>
                    <a:srgbClr val="5F5F5F"/>
                  </a:solidFill>
                  <a:latin typeface="Arial" panose="020B0604020202020204" pitchFamily="34" charset="0"/>
                </a:defRPr>
              </a:lvl2pPr>
              <a:lvl3pPr marL="1143000" indent="-228600" defTabSz="228600">
                <a:spcBef>
                  <a:spcPct val="20000"/>
                </a:spcBef>
                <a:buClr>
                  <a:srgbClr val="FF0000"/>
                </a:buClr>
                <a:buFont typeface="Arial" panose="020B0604020202020204" pitchFamily="34" charset="0"/>
                <a:buChar char="–"/>
                <a:defRPr sz="16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sz="1400">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4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400">
                  <a:solidFill>
                    <a:srgbClr val="5F5F5F"/>
                  </a:solidFill>
                  <a:latin typeface="Arial" panose="020B0604020202020204" pitchFamily="34" charset="0"/>
                </a:defRPr>
              </a:lvl9pPr>
            </a:lstStyle>
            <a:p>
              <a:pPr algn="ctr" eaLnBrk="1" hangingPunct="1">
                <a:buClr>
                  <a:srgbClr val="FF0000"/>
                </a:buClr>
              </a:pPr>
              <a:endParaRPr lang="en-US" altLang="en-US">
                <a:solidFill>
                  <a:schemeClr val="tx1"/>
                </a:solidFill>
              </a:endParaRPr>
            </a:p>
          </p:txBody>
        </p:sp>
      </p:grpSp>
      <p:sp>
        <p:nvSpPr>
          <p:cNvPr id="18434" name="Title 1"/>
          <p:cNvSpPr>
            <a:spLocks noGrp="1"/>
          </p:cNvSpPr>
          <p:nvPr>
            <p:ph type="title"/>
          </p:nvPr>
        </p:nvSpPr>
        <p:spPr/>
        <p:txBody>
          <a:bodyPr/>
          <a:lstStyle/>
          <a:p>
            <a:pPr eaLnBrk="1" hangingPunct="1"/>
            <a:r>
              <a:rPr lang="en-US" altLang="en-US" dirty="0" smtClean="0"/>
              <a:t>Rules and Guidelines for Using Subqueries</a:t>
            </a:r>
          </a:p>
        </p:txBody>
      </p:sp>
      <p:sp>
        <p:nvSpPr>
          <p:cNvPr id="18435" name="Content Placeholder 2"/>
          <p:cNvSpPr>
            <a:spLocks noGrp="1"/>
          </p:cNvSpPr>
          <p:nvPr>
            <p:ph idx="1"/>
          </p:nvPr>
        </p:nvSpPr>
        <p:spPr>
          <a:xfrm>
            <a:off x="622138" y="1242485"/>
            <a:ext cx="10944549" cy="1880850"/>
          </a:xfrm>
        </p:spPr>
        <p:txBody>
          <a:bodyPr/>
          <a:lstStyle/>
          <a:p>
            <a:pPr lvl="1" eaLnBrk="1" hangingPunct="1"/>
            <a:r>
              <a:rPr lang="en-US" altLang="en-US" dirty="0" smtClean="0"/>
              <a:t>Enclose subqueries in parentheses.</a:t>
            </a:r>
          </a:p>
          <a:p>
            <a:pPr lvl="1" eaLnBrk="1" hangingPunct="1"/>
            <a:r>
              <a:rPr lang="en-US" altLang="en-US" dirty="0" smtClean="0"/>
              <a:t>Place subqueries on the right side of the comparison condition for readability. (However, the subquery can appear on either side of the comparison operator.)</a:t>
            </a:r>
          </a:p>
          <a:p>
            <a:pPr lvl="1" eaLnBrk="1" hangingPunct="1"/>
            <a:r>
              <a:rPr lang="en-US" altLang="en-US" dirty="0" smtClean="0"/>
              <a:t>Use single-row operators with single-row subqueries and multiple-row operators with multiple-row subqueries.</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726725" y="3651297"/>
            <a:ext cx="2888730" cy="1927860"/>
          </a:xfrm>
          <a:prstGeom prst="rect">
            <a:avLst/>
          </a:prstGeom>
          <a:noFill/>
          <a:ln w="28575">
            <a:solidFill>
              <a:schemeClr val="bg1"/>
            </a:solidFill>
            <a:miter lim="800000"/>
            <a:headEnd/>
            <a:tailEnd/>
          </a:ln>
        </p:spPr>
      </p:pic>
      <p:grpSp>
        <p:nvGrpSpPr>
          <p:cNvPr id="8" name="Group 7"/>
          <p:cNvGrpSpPr/>
          <p:nvPr/>
        </p:nvGrpSpPr>
        <p:grpSpPr>
          <a:xfrm>
            <a:off x="10828006" y="4649094"/>
            <a:ext cx="1028700" cy="1028700"/>
            <a:chOff x="7191119" y="3132752"/>
            <a:chExt cx="1028700" cy="1028700"/>
          </a:xfrm>
        </p:grpSpPr>
        <p:sp>
          <p:nvSpPr>
            <p:cNvPr id="9" name="Oval 8"/>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2"/>
          <p:cNvSpPr>
            <a:spLocks noGrp="1" noChangeArrowheads="1"/>
          </p:cNvSpPr>
          <p:nvPr>
            <p:ph type="title"/>
          </p:nvPr>
        </p:nvSpPr>
        <p:spPr/>
        <p:txBody>
          <a:bodyPr/>
          <a:lstStyle/>
          <a:p>
            <a:pPr eaLnBrk="1" hangingPunct="1"/>
            <a:r>
              <a:rPr lang="en-US" altLang="en-US" dirty="0" smtClean="0"/>
              <a:t>Types of Subqueries</a:t>
            </a:r>
          </a:p>
        </p:txBody>
      </p:sp>
      <p:sp>
        <p:nvSpPr>
          <p:cNvPr id="20483" name="Rectangle 23"/>
          <p:cNvSpPr>
            <a:spLocks noGrp="1" noChangeArrowheads="1"/>
          </p:cNvSpPr>
          <p:nvPr>
            <p:ph idx="1"/>
          </p:nvPr>
        </p:nvSpPr>
        <p:spPr>
          <a:xfrm>
            <a:off x="622138" y="1242485"/>
            <a:ext cx="10944549" cy="2550264"/>
          </a:xfrm>
        </p:spPr>
        <p:txBody>
          <a:bodyPr/>
          <a:lstStyle/>
          <a:p>
            <a:pPr lvl="1" eaLnBrk="1" hangingPunct="1"/>
            <a:r>
              <a:rPr lang="en-US" altLang="en-US" dirty="0" smtClean="0"/>
              <a:t>Single-row subquery</a:t>
            </a: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lvl="1" eaLnBrk="1" hangingPunct="1"/>
            <a:endParaRPr lang="en-US" altLang="en-US" dirty="0" smtClean="0"/>
          </a:p>
          <a:p>
            <a:pPr lvl="1" eaLnBrk="1" hangingPunct="1"/>
            <a:r>
              <a:rPr lang="en-US" altLang="en-US" dirty="0" smtClean="0"/>
              <a:t>Multiple-row subquery</a:t>
            </a:r>
          </a:p>
        </p:txBody>
      </p:sp>
      <p:grpSp>
        <p:nvGrpSpPr>
          <p:cNvPr id="3" name="Group 2"/>
          <p:cNvGrpSpPr/>
          <p:nvPr/>
        </p:nvGrpSpPr>
        <p:grpSpPr>
          <a:xfrm>
            <a:off x="1065212" y="1933575"/>
            <a:ext cx="6729412" cy="1038225"/>
            <a:chOff x="3403600" y="1781176"/>
            <a:chExt cx="6729412" cy="1038225"/>
          </a:xfrm>
        </p:grpSpPr>
        <p:sp>
          <p:nvSpPr>
            <p:cNvPr id="20484" name="Rectangle 4"/>
            <p:cNvSpPr>
              <a:spLocks noChangeArrowheads="1"/>
            </p:cNvSpPr>
            <p:nvPr/>
          </p:nvSpPr>
          <p:spPr bwMode="blackWhite">
            <a:xfrm>
              <a:off x="3427413" y="1782764"/>
              <a:ext cx="1954213" cy="1036637"/>
            </a:xfrm>
            <a:prstGeom prst="rect">
              <a:avLst/>
            </a:prstGeom>
            <a:solidFill>
              <a:srgbClr val="FFFFCC"/>
            </a:solidFill>
            <a:ln w="28575">
              <a:solidFill>
                <a:srgbClr val="000000"/>
              </a:solidFill>
              <a:miter lim="800000"/>
              <a:headEnd/>
              <a:tailEnd/>
            </a:ln>
          </p:spPr>
          <p:txBody>
            <a:bodyPr wrap="none" anchor="ctr"/>
            <a:lstStyle/>
            <a:p>
              <a:pPr eaLnBrk="1" hangingPunct="1"/>
              <a:endParaRPr lang="en-IN" altLang="en-US" dirty="0"/>
            </a:p>
          </p:txBody>
        </p:sp>
        <p:sp>
          <p:nvSpPr>
            <p:cNvPr id="20485" name="Rectangle 5"/>
            <p:cNvSpPr>
              <a:spLocks noChangeArrowheads="1"/>
            </p:cNvSpPr>
            <p:nvPr/>
          </p:nvSpPr>
          <p:spPr bwMode="auto">
            <a:xfrm>
              <a:off x="3403600" y="1781176"/>
              <a:ext cx="1327286" cy="369974"/>
            </a:xfrm>
            <a:prstGeom prst="rect">
              <a:avLst/>
            </a:prstGeom>
            <a:noFill/>
            <a:ln w="9525">
              <a:noFill/>
              <a:miter lim="800000"/>
              <a:headEnd/>
              <a:tailEnd/>
            </a:ln>
          </p:spPr>
          <p:txBody>
            <a:bodyPr wrap="none" lIns="92075" tIns="46038" rIns="92075" bIns="46038">
              <a:spAutoFit/>
            </a:bodyPr>
            <a:lstStyle/>
            <a:p>
              <a:r>
                <a:rPr lang="en-US" altLang="en-US" dirty="0">
                  <a:solidFill>
                    <a:srgbClr val="000000"/>
                  </a:solidFill>
                </a:rPr>
                <a:t>Main query</a:t>
              </a:r>
            </a:p>
          </p:txBody>
        </p:sp>
        <p:sp>
          <p:nvSpPr>
            <p:cNvPr id="20486" name="Rectangle 6"/>
            <p:cNvSpPr>
              <a:spLocks noChangeArrowheads="1"/>
            </p:cNvSpPr>
            <p:nvPr/>
          </p:nvSpPr>
          <p:spPr bwMode="blackWhite">
            <a:xfrm>
              <a:off x="3798887" y="2211388"/>
              <a:ext cx="1423988" cy="550862"/>
            </a:xfrm>
            <a:prstGeom prst="rect">
              <a:avLst/>
            </a:prstGeom>
            <a:solidFill>
              <a:schemeClr val="accent1">
                <a:lumMod val="60000"/>
                <a:lumOff val="40000"/>
              </a:schemeClr>
            </a:solidFill>
            <a:ln w="28575">
              <a:solidFill>
                <a:schemeClr val="tx1"/>
              </a:solidFill>
              <a:miter lim="800000"/>
              <a:headEnd/>
              <a:tailEnd/>
            </a:ln>
          </p:spPr>
          <p:txBody>
            <a:bodyPr wrap="none" anchor="ctr"/>
            <a:lstStyle/>
            <a:p>
              <a:pPr algn="ctr" defTabSz="228600"/>
              <a:r>
                <a:rPr lang="en-US" altLang="en-US" dirty="0">
                  <a:solidFill>
                    <a:schemeClr val="bg1"/>
                  </a:solidFill>
                </a:rPr>
                <a:t>Subquery</a:t>
              </a:r>
            </a:p>
          </p:txBody>
        </p:sp>
        <p:sp>
          <p:nvSpPr>
            <p:cNvPr id="318471" name="Rectangle 7"/>
            <p:cNvSpPr>
              <a:spLocks noChangeArrowheads="1"/>
            </p:cNvSpPr>
            <p:nvPr/>
          </p:nvSpPr>
          <p:spPr bwMode="auto">
            <a:xfrm>
              <a:off x="6900863" y="2282826"/>
              <a:ext cx="282575" cy="519113"/>
            </a:xfrm>
            <a:prstGeom prst="rect">
              <a:avLst/>
            </a:prstGeom>
            <a:noFill/>
            <a:ln w="9525">
              <a:noFill/>
              <a:miter lim="800000"/>
              <a:headEnd/>
              <a:tailEnd/>
            </a:ln>
            <a:effectLst/>
          </p:spPr>
          <p:txBody>
            <a:bodyPr wrap="none" lIns="92075" tIns="46038" rIns="92075" bIns="46038">
              <a:spAutoFit/>
            </a:bodyPr>
            <a:lstStyle/>
            <a:p>
              <a:pPr defTabSz="822325">
                <a:spcBef>
                  <a:spcPct val="50000"/>
                </a:spcBef>
                <a:defRPr/>
              </a:pPr>
              <a:r>
                <a:rPr lang="en-US" sz="2800" dirty="0">
                  <a:solidFill>
                    <a:srgbClr val="D3EAF8"/>
                  </a:solidFill>
                  <a:effectLst>
                    <a:outerShdw blurRad="38100" dist="38100" dir="2700000" algn="tl">
                      <a:srgbClr val="C0C0C0"/>
                    </a:outerShdw>
                  </a:effectLst>
                </a:rPr>
                <a:t> </a:t>
              </a:r>
            </a:p>
          </p:txBody>
        </p:sp>
        <p:sp>
          <p:nvSpPr>
            <p:cNvPr id="20488" name="Line 8"/>
            <p:cNvSpPr>
              <a:spLocks noChangeShapeType="1"/>
            </p:cNvSpPr>
            <p:nvPr/>
          </p:nvSpPr>
          <p:spPr bwMode="auto">
            <a:xfrm>
              <a:off x="5230812" y="2538413"/>
              <a:ext cx="2139950" cy="0"/>
            </a:xfrm>
            <a:prstGeom prst="line">
              <a:avLst/>
            </a:prstGeom>
            <a:noFill/>
            <a:ln w="28575">
              <a:solidFill>
                <a:schemeClr val="tx1"/>
              </a:solidFill>
              <a:round/>
              <a:headEnd/>
              <a:tailEnd type="triangle" w="lg" len="lg"/>
            </a:ln>
          </p:spPr>
          <p:txBody>
            <a:bodyPr/>
            <a:lstStyle/>
            <a:p>
              <a:endParaRPr lang="en-US" dirty="0"/>
            </a:p>
          </p:txBody>
        </p:sp>
        <p:sp>
          <p:nvSpPr>
            <p:cNvPr id="20489" name="Rectangle 9"/>
            <p:cNvSpPr>
              <a:spLocks noChangeArrowheads="1"/>
            </p:cNvSpPr>
            <p:nvPr/>
          </p:nvSpPr>
          <p:spPr bwMode="auto">
            <a:xfrm>
              <a:off x="5815012" y="2147888"/>
              <a:ext cx="904094" cy="369974"/>
            </a:xfrm>
            <a:prstGeom prst="rect">
              <a:avLst/>
            </a:prstGeom>
            <a:noFill/>
            <a:ln w="9525">
              <a:noFill/>
              <a:miter lim="800000"/>
              <a:headEnd/>
              <a:tailEnd/>
            </a:ln>
          </p:spPr>
          <p:txBody>
            <a:bodyPr wrap="none" lIns="92075" tIns="46038" rIns="92075" bIns="46038">
              <a:spAutoFit/>
            </a:bodyPr>
            <a:lstStyle/>
            <a:p>
              <a:pPr defTabSz="822325">
                <a:spcBef>
                  <a:spcPct val="50000"/>
                </a:spcBef>
              </a:pPr>
              <a:r>
                <a:rPr lang="en-US" altLang="en-US" dirty="0"/>
                <a:t>returns</a:t>
              </a:r>
            </a:p>
          </p:txBody>
        </p:sp>
        <p:sp>
          <p:nvSpPr>
            <p:cNvPr id="20490" name="Rectangle 10"/>
            <p:cNvSpPr>
              <a:spLocks noChangeArrowheads="1"/>
            </p:cNvSpPr>
            <p:nvPr/>
          </p:nvSpPr>
          <p:spPr bwMode="auto">
            <a:xfrm>
              <a:off x="7480299" y="2349501"/>
              <a:ext cx="1276350" cy="366713"/>
            </a:xfrm>
            <a:prstGeom prst="rect">
              <a:avLst/>
            </a:prstGeom>
            <a:noFill/>
            <a:ln w="9525">
              <a:noFill/>
              <a:miter lim="800000"/>
              <a:headEnd/>
              <a:tailEnd/>
            </a:ln>
          </p:spPr>
          <p:txBody>
            <a:bodyPr wrap="none" lIns="92075" tIns="46038" rIns="92075" bIns="46038">
              <a:spAutoFit/>
            </a:bodyPr>
            <a:lstStyle/>
            <a:p>
              <a:pPr defTabSz="822325">
                <a:spcBef>
                  <a:spcPct val="50000"/>
                </a:spcBef>
              </a:pPr>
              <a:r>
                <a:rPr lang="en-US" altLang="en-US" dirty="0">
                  <a:latin typeface="Courier New" pitchFamily="49" charset="0"/>
                </a:rPr>
                <a:t>ST_CLERK</a:t>
              </a:r>
            </a:p>
          </p:txBody>
        </p:sp>
        <p:sp>
          <p:nvSpPr>
            <p:cNvPr id="18" name="TextBox 17"/>
            <p:cNvSpPr txBox="1"/>
            <p:nvPr/>
          </p:nvSpPr>
          <p:spPr>
            <a:xfrm>
              <a:off x="8837612" y="2335214"/>
              <a:ext cx="1295400" cy="381000"/>
            </a:xfrm>
            <a:prstGeom prst="rect">
              <a:avLst/>
            </a:prstGeom>
            <a:noFill/>
          </p:spPr>
          <p:txBody>
            <a:bodyPr wrap="square" rtlCol="0">
              <a:spAutoFit/>
            </a:bodyPr>
            <a:lstStyle/>
            <a:p>
              <a:r>
                <a:rPr lang="en-US" dirty="0" smtClean="0">
                  <a:latin typeface="+mn-lt"/>
                </a:rPr>
                <a:t>(one row)</a:t>
              </a:r>
              <a:endParaRPr lang="en-US" dirty="0">
                <a:latin typeface="+mn-lt"/>
              </a:endParaRPr>
            </a:p>
          </p:txBody>
        </p:sp>
      </p:grpSp>
      <p:grpSp>
        <p:nvGrpSpPr>
          <p:cNvPr id="2" name="Group 1"/>
          <p:cNvGrpSpPr/>
          <p:nvPr/>
        </p:nvGrpSpPr>
        <p:grpSpPr>
          <a:xfrm>
            <a:off x="1065212" y="4187825"/>
            <a:ext cx="7110412" cy="1069975"/>
            <a:chOff x="3403600" y="4187825"/>
            <a:chExt cx="7110412" cy="1069975"/>
          </a:xfrm>
        </p:grpSpPr>
        <p:sp>
          <p:nvSpPr>
            <p:cNvPr id="20491" name="Rectangle 11"/>
            <p:cNvSpPr>
              <a:spLocks noChangeArrowheads="1"/>
            </p:cNvSpPr>
            <p:nvPr/>
          </p:nvSpPr>
          <p:spPr bwMode="auto">
            <a:xfrm>
              <a:off x="7480299" y="4616450"/>
              <a:ext cx="1276350" cy="641350"/>
            </a:xfrm>
            <a:prstGeom prst="rect">
              <a:avLst/>
            </a:prstGeom>
            <a:noFill/>
            <a:ln w="9525">
              <a:noFill/>
              <a:miter lim="800000"/>
              <a:headEnd/>
              <a:tailEnd/>
            </a:ln>
          </p:spPr>
          <p:txBody>
            <a:bodyPr wrap="none" lIns="92075" tIns="46038" rIns="92075" bIns="46038">
              <a:spAutoFit/>
            </a:bodyPr>
            <a:lstStyle/>
            <a:p>
              <a:pPr defTabSz="822325"/>
              <a:r>
                <a:rPr lang="en-US" altLang="en-US" dirty="0">
                  <a:latin typeface="Courier New" pitchFamily="49" charset="0"/>
                </a:rPr>
                <a:t>ST_CLERK</a:t>
              </a:r>
            </a:p>
            <a:p>
              <a:pPr defTabSz="822325"/>
              <a:r>
                <a:rPr lang="en-US" altLang="en-US" dirty="0">
                  <a:latin typeface="Courier New" pitchFamily="49" charset="0"/>
                </a:rPr>
                <a:t>SA_MAN</a:t>
              </a:r>
            </a:p>
          </p:txBody>
        </p:sp>
        <p:sp>
          <p:nvSpPr>
            <p:cNvPr id="20492" name="Rectangle 12"/>
            <p:cNvSpPr>
              <a:spLocks noChangeArrowheads="1"/>
            </p:cNvSpPr>
            <p:nvPr/>
          </p:nvSpPr>
          <p:spPr bwMode="blackWhite">
            <a:xfrm>
              <a:off x="3427413" y="4189412"/>
              <a:ext cx="1954213" cy="1036638"/>
            </a:xfrm>
            <a:prstGeom prst="rect">
              <a:avLst/>
            </a:prstGeom>
            <a:solidFill>
              <a:srgbClr val="FFFFCC"/>
            </a:solidFill>
            <a:ln w="28575">
              <a:solidFill>
                <a:srgbClr val="000000"/>
              </a:solidFill>
              <a:miter lim="800000"/>
              <a:headEnd/>
              <a:tailEnd/>
            </a:ln>
          </p:spPr>
          <p:txBody>
            <a:bodyPr wrap="none" anchor="ctr"/>
            <a:lstStyle/>
            <a:p>
              <a:pPr eaLnBrk="1" hangingPunct="1"/>
              <a:endParaRPr lang="en-IN" altLang="en-US" dirty="0"/>
            </a:p>
          </p:txBody>
        </p:sp>
        <p:sp>
          <p:nvSpPr>
            <p:cNvPr id="20493" name="Rectangle 13"/>
            <p:cNvSpPr>
              <a:spLocks noChangeArrowheads="1"/>
            </p:cNvSpPr>
            <p:nvPr/>
          </p:nvSpPr>
          <p:spPr bwMode="auto">
            <a:xfrm>
              <a:off x="3403600" y="4187825"/>
              <a:ext cx="1327286" cy="369974"/>
            </a:xfrm>
            <a:prstGeom prst="rect">
              <a:avLst/>
            </a:prstGeom>
            <a:noFill/>
            <a:ln w="9525">
              <a:noFill/>
              <a:miter lim="800000"/>
              <a:headEnd/>
              <a:tailEnd/>
            </a:ln>
          </p:spPr>
          <p:txBody>
            <a:bodyPr wrap="none" lIns="92075" tIns="46038" rIns="92075" bIns="46038">
              <a:spAutoFit/>
            </a:bodyPr>
            <a:lstStyle/>
            <a:p>
              <a:r>
                <a:rPr lang="en-US" altLang="en-US" dirty="0">
                  <a:solidFill>
                    <a:srgbClr val="000000"/>
                  </a:solidFill>
                </a:rPr>
                <a:t>Main query</a:t>
              </a:r>
            </a:p>
          </p:txBody>
        </p:sp>
        <p:sp>
          <p:nvSpPr>
            <p:cNvPr id="20494" name="Rectangle 14"/>
            <p:cNvSpPr>
              <a:spLocks noChangeArrowheads="1"/>
            </p:cNvSpPr>
            <p:nvPr/>
          </p:nvSpPr>
          <p:spPr bwMode="blackWhite">
            <a:xfrm>
              <a:off x="3798887" y="4616450"/>
              <a:ext cx="1423988" cy="550862"/>
            </a:xfrm>
            <a:prstGeom prst="rect">
              <a:avLst/>
            </a:prstGeom>
            <a:solidFill>
              <a:schemeClr val="accent1">
                <a:lumMod val="60000"/>
                <a:lumOff val="40000"/>
              </a:schemeClr>
            </a:solidFill>
            <a:ln w="28575">
              <a:solidFill>
                <a:schemeClr val="tx1"/>
              </a:solidFill>
              <a:miter lim="800000"/>
              <a:headEnd/>
              <a:tailEnd/>
            </a:ln>
          </p:spPr>
          <p:txBody>
            <a:bodyPr wrap="none" anchor="ctr"/>
            <a:lstStyle/>
            <a:p>
              <a:pPr algn="ctr" defTabSz="228600"/>
              <a:r>
                <a:rPr lang="en-US" altLang="en-US" dirty="0">
                  <a:solidFill>
                    <a:schemeClr val="bg1"/>
                  </a:solidFill>
                </a:rPr>
                <a:t>Subquery</a:t>
              </a:r>
            </a:p>
          </p:txBody>
        </p:sp>
        <p:sp>
          <p:nvSpPr>
            <p:cNvPr id="318479" name="Rectangle 15"/>
            <p:cNvSpPr>
              <a:spLocks noChangeArrowheads="1"/>
            </p:cNvSpPr>
            <p:nvPr/>
          </p:nvSpPr>
          <p:spPr bwMode="auto">
            <a:xfrm>
              <a:off x="6900863" y="4403725"/>
              <a:ext cx="282575" cy="519112"/>
            </a:xfrm>
            <a:prstGeom prst="rect">
              <a:avLst/>
            </a:prstGeom>
            <a:noFill/>
            <a:ln w="9525">
              <a:noFill/>
              <a:miter lim="800000"/>
              <a:headEnd/>
              <a:tailEnd/>
            </a:ln>
            <a:effectLst/>
          </p:spPr>
          <p:txBody>
            <a:bodyPr wrap="none" lIns="92075" tIns="46038" rIns="92075" bIns="46038">
              <a:spAutoFit/>
            </a:bodyPr>
            <a:lstStyle/>
            <a:p>
              <a:pPr defTabSz="822325">
                <a:spcBef>
                  <a:spcPct val="50000"/>
                </a:spcBef>
                <a:defRPr/>
              </a:pPr>
              <a:r>
                <a:rPr lang="en-US" sz="2800" dirty="0">
                  <a:solidFill>
                    <a:srgbClr val="D3EAF8"/>
                  </a:solidFill>
                  <a:effectLst>
                    <a:outerShdw blurRad="38100" dist="38100" dir="2700000" algn="tl">
                      <a:srgbClr val="C0C0C0"/>
                    </a:outerShdw>
                  </a:effectLst>
                </a:rPr>
                <a:t> </a:t>
              </a:r>
            </a:p>
          </p:txBody>
        </p:sp>
        <p:sp>
          <p:nvSpPr>
            <p:cNvPr id="20496" name="Line 16"/>
            <p:cNvSpPr>
              <a:spLocks noChangeShapeType="1"/>
            </p:cNvSpPr>
            <p:nvPr/>
          </p:nvSpPr>
          <p:spPr bwMode="auto">
            <a:xfrm>
              <a:off x="5230812" y="4802187"/>
              <a:ext cx="2139950" cy="0"/>
            </a:xfrm>
            <a:prstGeom prst="line">
              <a:avLst/>
            </a:prstGeom>
            <a:noFill/>
            <a:ln w="28575">
              <a:solidFill>
                <a:schemeClr val="tx1"/>
              </a:solidFill>
              <a:round/>
              <a:headEnd/>
              <a:tailEnd type="triangle" w="lg" len="lg"/>
            </a:ln>
          </p:spPr>
          <p:txBody>
            <a:bodyPr/>
            <a:lstStyle/>
            <a:p>
              <a:endParaRPr lang="en-US" dirty="0"/>
            </a:p>
          </p:txBody>
        </p:sp>
        <p:sp>
          <p:nvSpPr>
            <p:cNvPr id="20497" name="Rectangle 17"/>
            <p:cNvSpPr>
              <a:spLocks noChangeArrowheads="1"/>
            </p:cNvSpPr>
            <p:nvPr/>
          </p:nvSpPr>
          <p:spPr bwMode="auto">
            <a:xfrm>
              <a:off x="5789612" y="4344987"/>
              <a:ext cx="904094" cy="369974"/>
            </a:xfrm>
            <a:prstGeom prst="rect">
              <a:avLst/>
            </a:prstGeom>
            <a:noFill/>
            <a:ln w="9525">
              <a:noFill/>
              <a:miter lim="800000"/>
              <a:headEnd/>
              <a:tailEnd/>
            </a:ln>
          </p:spPr>
          <p:txBody>
            <a:bodyPr wrap="none" lIns="92075" tIns="46038" rIns="92075" bIns="46038">
              <a:spAutoFit/>
            </a:bodyPr>
            <a:lstStyle/>
            <a:p>
              <a:pPr defTabSz="822325">
                <a:spcBef>
                  <a:spcPct val="50000"/>
                </a:spcBef>
              </a:pPr>
              <a:r>
                <a:rPr lang="en-US" altLang="en-US" dirty="0"/>
                <a:t>returns</a:t>
              </a:r>
            </a:p>
          </p:txBody>
        </p:sp>
        <p:sp>
          <p:nvSpPr>
            <p:cNvPr id="19" name="TextBox 18"/>
            <p:cNvSpPr txBox="1"/>
            <p:nvPr/>
          </p:nvSpPr>
          <p:spPr>
            <a:xfrm>
              <a:off x="8837612" y="4752459"/>
              <a:ext cx="1676400" cy="369332"/>
            </a:xfrm>
            <a:prstGeom prst="rect">
              <a:avLst/>
            </a:prstGeom>
            <a:noFill/>
          </p:spPr>
          <p:txBody>
            <a:bodyPr wrap="square" rtlCol="0">
              <a:spAutoFit/>
            </a:bodyPr>
            <a:lstStyle/>
            <a:p>
              <a:r>
                <a:rPr lang="en-US" dirty="0" smtClean="0">
                  <a:latin typeface="+mn-lt"/>
                </a:rPr>
                <a:t>(multiple rows)</a:t>
              </a:r>
              <a:endParaRPr lang="en-US" dirty="0">
                <a:latin typeface="+mn-lt"/>
              </a:endParaRPr>
            </a:p>
          </p:txBody>
        </p:sp>
        <p:sp>
          <p:nvSpPr>
            <p:cNvPr id="20" name="Line 16"/>
            <p:cNvSpPr>
              <a:spLocks noChangeShapeType="1"/>
            </p:cNvSpPr>
            <p:nvPr/>
          </p:nvSpPr>
          <p:spPr bwMode="auto">
            <a:xfrm>
              <a:off x="5233352" y="5061267"/>
              <a:ext cx="2139950" cy="0"/>
            </a:xfrm>
            <a:prstGeom prst="line">
              <a:avLst/>
            </a:prstGeom>
            <a:noFill/>
            <a:ln w="28575">
              <a:solidFill>
                <a:schemeClr val="tx1"/>
              </a:solidFill>
              <a:round/>
              <a:headEnd/>
              <a:tailEnd type="triangle" w="lg" len="lg"/>
            </a:ln>
          </p:spPr>
          <p:txBody>
            <a:bodyPr/>
            <a:lstStyle/>
            <a:p>
              <a:endParaRPr lang="en-US" dirty="0"/>
            </a:p>
          </p:txBody>
        </p:sp>
      </p:gr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448</TotalTime>
  <Words>3212</Words>
  <Application>Microsoft Office PowerPoint</Application>
  <PresentationFormat>Custom</PresentationFormat>
  <Paragraphs>387</Paragraphs>
  <Slides>28</Slides>
  <Notes>28</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OU7_16_9 (13.33x7.5)</vt:lpstr>
      <vt:lpstr>Using Subqueries to Solve Queries</vt:lpstr>
      <vt:lpstr>Course Roadmap</vt:lpstr>
      <vt:lpstr>Objectives</vt:lpstr>
      <vt:lpstr>Lesson Agenda</vt:lpstr>
      <vt:lpstr>Using a Subquery to Solve a Problem</vt:lpstr>
      <vt:lpstr>Subquery Syntax</vt:lpstr>
      <vt:lpstr>Using a Subquery</vt:lpstr>
      <vt:lpstr>Rules and Guidelines for Using Subqueries</vt:lpstr>
      <vt:lpstr>Types of Subqueries</vt:lpstr>
      <vt:lpstr>Lesson Agenda</vt:lpstr>
      <vt:lpstr>Single-Row Subqueries</vt:lpstr>
      <vt:lpstr>Executing Single-Row Subqueries</vt:lpstr>
      <vt:lpstr>Using Group Functions in a Subquery</vt:lpstr>
      <vt:lpstr>HAVING Clause with Subqueries</vt:lpstr>
      <vt:lpstr>What Is Wrong with This Statement?</vt:lpstr>
      <vt:lpstr>No Rows Returned by the Inner Query</vt:lpstr>
      <vt:lpstr>Lesson Agenda</vt:lpstr>
      <vt:lpstr>Multiple-Row Subqueries</vt:lpstr>
      <vt:lpstr>Using the ANY Operator in Multiple-Row Subqueries</vt:lpstr>
      <vt:lpstr>Using the ALL Operator in Multiple-Row Subqueries</vt:lpstr>
      <vt:lpstr>Multiple-Column Subqueries</vt:lpstr>
      <vt:lpstr>Multiple-Column Subquery: Example</vt:lpstr>
      <vt:lpstr>Lesson Agenda</vt:lpstr>
      <vt:lpstr>Null Values in a Subquery</vt:lpstr>
      <vt:lpstr>Slide 25</vt:lpstr>
      <vt:lpstr>Quiz</vt:lpstr>
      <vt:lpstr>Summary</vt:lpstr>
      <vt:lpstr>Practice 8: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52</cp:revision>
  <cp:lastPrinted>2002-03-28T23:57:22Z</cp:lastPrinted>
  <dcterms:created xsi:type="dcterms:W3CDTF">2016-07-31T08:15:28Z</dcterms:created>
  <dcterms:modified xsi:type="dcterms:W3CDTF">2016-11-14T08:46:10Z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