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Default Extension="doc" ContentType="application/msword"/>
  <Override PartName="/ppt/tags/tag12.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3"/>
  </p:notesMasterIdLst>
  <p:handoutMasterIdLst>
    <p:handoutMasterId r:id="rId3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88825" cy="6858000"/>
  <p:notesSz cx="6991350" cy="9282113"/>
  <p:custDataLst>
    <p:tags r:id="rId3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9E8FF"/>
    <a:srgbClr val="A3D8FF"/>
    <a:srgbClr val="FFF7EF"/>
    <a:srgbClr val="5F5F5F"/>
    <a:srgbClr val="0000FF"/>
    <a:srgbClr val="DCE3E4"/>
    <a:srgbClr val="F80000"/>
    <a:srgbClr val="8DA6B1"/>
    <a:srgbClr val="FFFFFF"/>
    <a:srgbClr val="FFFF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082" autoAdjust="0"/>
    <p:restoredTop sz="93816" autoAdjust="0"/>
  </p:normalViewPr>
  <p:slideViewPr>
    <p:cSldViewPr showGuides="1">
      <p:cViewPr varScale="1">
        <p:scale>
          <a:sx n="69" d="100"/>
          <a:sy n="69" d="100"/>
        </p:scale>
        <p:origin x="-1308" y="-108"/>
      </p:cViewPr>
      <p:guideLst>
        <p:guide orient="horz" pos="2160"/>
        <p:guide orient="horz" pos="864"/>
        <p:guide orient="horz" pos="384"/>
        <p:guide orient="horz" pos="960"/>
        <p:guide pos="3839"/>
        <p:guide pos="383"/>
        <p:guide pos="479"/>
        <p:guide pos="719"/>
        <p:guide pos="1055"/>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1764" y="-78"/>
      </p:cViewPr>
      <p:guideLst>
        <p:guide orient="horz" pos="2827"/>
        <p:guide orient="horz" pos="283"/>
        <p:guide orient="horz" pos="3115"/>
        <p:guide pos="2202"/>
        <p:guide pos="186"/>
        <p:guide pos="282"/>
        <p:guide pos="42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a:t>
            </a:r>
            <a:r>
              <a:rPr lang="en-US" i="1" smtClean="0"/>
              <a:t>c</a:t>
            </a:r>
            <a:r>
              <a:rPr lang="en-US" smtClean="0"/>
              <a:t> R2: SQL Workshop I   9 -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image" Target="../media/image13.png"/></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pPr eaLnBrk="1" hangingPunct="1"/>
            <a:endParaRPr lang="en-US" altLang="en-US" dirty="0" smtClean="0">
              <a:latin typeface="Arial" charset="0"/>
            </a:endParaRPr>
          </a:p>
        </p:txBody>
      </p:sp>
    </p:spTree>
    <p:extLst>
      <p:ext uri="{BB962C8B-B14F-4D97-AF65-F5344CB8AC3E}">
        <p14:creationId xmlns="" xmlns:p14="http://schemas.microsoft.com/office/powerpoint/2010/main" val="3104030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292608" y="449263"/>
            <a:ext cx="6400800" cy="8191817"/>
          </a:xfrm>
        </p:spPr>
        <p:txBody>
          <a:bodyPr>
            <a:normAutofit/>
          </a:bodyPr>
          <a:lstStyle/>
          <a:p>
            <a:pPr lvl="1"/>
            <a:r>
              <a:rPr lang="en-US" altLang="en-US" dirty="0" smtClean="0">
                <a:latin typeface="Courier New" pitchFamily="49" charset="0"/>
                <a:cs typeface="Courier New" pitchFamily="49" charset="0"/>
              </a:rPr>
              <a:t>DESCRIBE employees</a:t>
            </a:r>
          </a:p>
        </p:txBody>
      </p:sp>
      <p:sp>
        <p:nvSpPr>
          <p:cNvPr id="23556"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9 - </a:t>
            </a:r>
            <a:fld id="{535B8F04-7D01-462E-8899-2EC1AFB1612B}" type="slidenum">
              <a:rPr lang="en-US" altLang="en-US" smtClean="0"/>
              <a:pPr/>
              <a:t>10</a:t>
            </a:fld>
            <a:endParaRPr lang="en-US" altLang="en-US" dirty="0" smtClean="0"/>
          </a:p>
        </p:txBody>
      </p:sp>
      <p:pic>
        <p:nvPicPr>
          <p:cNvPr id="8" name="Picture 7"/>
          <p:cNvPicPr>
            <a:picLocks noChangeAspect="1" noChangeArrowheads="1"/>
          </p:cNvPicPr>
          <p:nvPr/>
        </p:nvPicPr>
        <p:blipFill>
          <a:blip r:embed="rId3"/>
          <a:srcRect/>
          <a:stretch>
            <a:fillRect/>
          </a:stretch>
        </p:blipFill>
        <p:spPr bwMode="auto">
          <a:xfrm>
            <a:off x="752475" y="831056"/>
            <a:ext cx="3300413" cy="2652712"/>
          </a:xfrm>
          <a:prstGeom prst="rect">
            <a:avLst/>
          </a:prstGeom>
          <a:noFill/>
          <a:ln w="28575">
            <a:noFill/>
            <a:miter lim="800000"/>
            <a:headEnd type="none" w="sm" len="sm"/>
            <a:tailEnd type="none" w="sm" len="sm"/>
          </a:ln>
        </p:spPr>
      </p:pic>
    </p:spTree>
    <p:extLst>
      <p:ext uri="{BB962C8B-B14F-4D97-AF65-F5344CB8AC3E}">
        <p14:creationId xmlns="" xmlns:p14="http://schemas.microsoft.com/office/powerpoint/2010/main" val="491790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292608" y="449263"/>
            <a:ext cx="6400800" cy="8191817"/>
          </a:xfrm>
        </p:spPr>
        <p:txBody>
          <a:bodyPr>
            <a:normAutofit/>
          </a:bodyPr>
          <a:lstStyle/>
          <a:p>
            <a:pPr lvl="2">
              <a:buNone/>
            </a:pPr>
            <a:r>
              <a:rPr lang="en-US" altLang="en-US" dirty="0" smtClean="0">
                <a:latin typeface="Courier New" pitchFamily="49" charset="0"/>
                <a:cs typeface="Courier New" pitchFamily="49" charset="0"/>
              </a:rPr>
              <a:t>SELECT </a:t>
            </a:r>
            <a:r>
              <a:rPr lang="en-US" altLang="en-US" dirty="0" err="1" smtClean="0">
                <a:latin typeface="Courier New" pitchFamily="49" charset="0"/>
                <a:cs typeface="Courier New" pitchFamily="49" charset="0"/>
              </a:rPr>
              <a:t>employee_id</a:t>
            </a:r>
            <a:r>
              <a:rPr lang="en-US" altLang="en-US" dirty="0" smtClean="0">
                <a:latin typeface="Courier New" pitchFamily="49" charset="0"/>
                <a:cs typeface="Courier New" pitchFamily="49" charset="0"/>
              </a:rPr>
              <a:t>, </a:t>
            </a:r>
            <a:r>
              <a:rPr lang="en-US" altLang="en-US" dirty="0" err="1" smtClean="0">
                <a:latin typeface="Courier New" pitchFamily="49" charset="0"/>
                <a:cs typeface="Courier New" pitchFamily="49" charset="0"/>
              </a:rPr>
              <a:t>last_name</a:t>
            </a:r>
            <a:r>
              <a:rPr lang="en-US" altLang="en-US" dirty="0" smtClean="0">
                <a:latin typeface="Courier New" pitchFamily="49" charset="0"/>
                <a:cs typeface="Courier New" pitchFamily="49" charset="0"/>
              </a:rPr>
              <a:t>, </a:t>
            </a:r>
            <a:r>
              <a:rPr lang="en-US" altLang="en-US" dirty="0" err="1" smtClean="0">
                <a:latin typeface="Courier New" pitchFamily="49" charset="0"/>
                <a:cs typeface="Courier New" pitchFamily="49" charset="0"/>
              </a:rPr>
              <a:t>job_id</a:t>
            </a:r>
            <a:r>
              <a:rPr lang="en-US" altLang="en-US" dirty="0" smtClean="0">
                <a:latin typeface="Courier New" pitchFamily="49" charset="0"/>
                <a:cs typeface="Courier New" pitchFamily="49" charset="0"/>
              </a:rPr>
              <a:t>, </a:t>
            </a:r>
            <a:r>
              <a:rPr lang="en-US" altLang="en-US" dirty="0" err="1" smtClean="0">
                <a:latin typeface="Courier New" pitchFamily="49" charset="0"/>
                <a:cs typeface="Courier New" pitchFamily="49" charset="0"/>
              </a:rPr>
              <a:t>hire_date</a:t>
            </a:r>
            <a:r>
              <a:rPr lang="en-US" altLang="en-US" dirty="0" smtClean="0">
                <a:latin typeface="Courier New" pitchFamily="49" charset="0"/>
                <a:cs typeface="Courier New" pitchFamily="49" charset="0"/>
              </a:rPr>
              <a:t>, </a:t>
            </a:r>
            <a:r>
              <a:rPr lang="en-US" altLang="en-US" dirty="0" err="1" smtClean="0">
                <a:latin typeface="Courier New" pitchFamily="49" charset="0"/>
                <a:cs typeface="Courier New" pitchFamily="49" charset="0"/>
              </a:rPr>
              <a:t>department_id</a:t>
            </a:r>
            <a:r>
              <a:rPr lang="en-US" altLang="en-US" dirty="0" smtClean="0">
                <a:latin typeface="Courier New" pitchFamily="49" charset="0"/>
                <a:cs typeface="Courier New" pitchFamily="49" charset="0"/>
              </a:rPr>
              <a:t> </a:t>
            </a:r>
          </a:p>
          <a:p>
            <a:pPr lvl="2">
              <a:buNone/>
            </a:pPr>
            <a:r>
              <a:rPr lang="en-US" altLang="en-US" dirty="0" smtClean="0">
                <a:latin typeface="Courier New" pitchFamily="49" charset="0"/>
                <a:cs typeface="Courier New" pitchFamily="49" charset="0"/>
              </a:rPr>
              <a:t>FROM employees;</a:t>
            </a:r>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2"/>
            <a:endParaRPr lang="en-US" altLang="en-US" dirty="0" smtClean="0"/>
          </a:p>
          <a:p>
            <a:pPr lvl="2"/>
            <a:endParaRPr lang="en-US" altLang="en-US" dirty="0" smtClean="0"/>
          </a:p>
          <a:p>
            <a:pPr lvl="2">
              <a:buNone/>
            </a:pPr>
            <a:r>
              <a:rPr lang="en-US" altLang="en-US" dirty="0" smtClean="0">
                <a:latin typeface="Courier New" pitchFamily="49" charset="0"/>
                <a:cs typeface="Courier New" pitchFamily="49" charset="0"/>
              </a:rPr>
              <a:t>DESCRIBE </a:t>
            </a:r>
            <a:r>
              <a:rPr lang="en-US" altLang="en-US" dirty="0" err="1" smtClean="0">
                <a:latin typeface="Courier New" pitchFamily="49" charset="0"/>
                <a:cs typeface="Courier New" pitchFamily="49" charset="0"/>
              </a:rPr>
              <a:t>retired_employees</a:t>
            </a:r>
            <a:endParaRPr lang="en-US" altLang="en-US" dirty="0" smtClean="0">
              <a:latin typeface="Courier New" pitchFamily="49" charset="0"/>
              <a:cs typeface="Courier New" pitchFamily="49" charset="0"/>
            </a:endParaRPr>
          </a:p>
          <a:p>
            <a:pPr lvl="1"/>
            <a:r>
              <a:rPr lang="en-US" altLang="en-US" dirty="0" smtClean="0"/>
              <a:t> </a:t>
            </a:r>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endParaRPr lang="en-US" altLang="en-US" dirty="0" smtClean="0"/>
          </a:p>
        </p:txBody>
      </p:sp>
      <p:sp>
        <p:nvSpPr>
          <p:cNvPr id="25606" name="Footer Placeholder 6"/>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9 - </a:t>
            </a:r>
            <a:fld id="{F22111F3-B6B7-473A-B799-90C6DCD264EC}" type="slidenum">
              <a:rPr lang="en-US" altLang="en-US" smtClean="0"/>
              <a:pPr/>
              <a:t>11</a:t>
            </a:fld>
            <a:endParaRPr lang="en-US" altLang="en-US" dirty="0" smtClean="0"/>
          </a:p>
        </p:txBody>
      </p:sp>
      <p:pic>
        <p:nvPicPr>
          <p:cNvPr id="13" name="Picture 7"/>
          <p:cNvPicPr>
            <a:picLocks noChangeAspect="1" noChangeArrowheads="1"/>
          </p:cNvPicPr>
          <p:nvPr/>
        </p:nvPicPr>
        <p:blipFill>
          <a:blip r:embed="rId3"/>
          <a:srcRect/>
          <a:stretch>
            <a:fillRect/>
          </a:stretch>
        </p:blipFill>
        <p:spPr bwMode="auto">
          <a:xfrm>
            <a:off x="828675" y="907256"/>
            <a:ext cx="5105400" cy="4705385"/>
          </a:xfrm>
          <a:prstGeom prst="rect">
            <a:avLst/>
          </a:prstGeom>
          <a:noFill/>
          <a:ln w="9525">
            <a:solidFill>
              <a:schemeClr val="tx1">
                <a:lumMod val="75000"/>
                <a:lumOff val="25000"/>
              </a:schemeClr>
            </a:solidFill>
            <a:miter lim="800000"/>
            <a:headEnd/>
            <a:tailEnd/>
          </a:ln>
        </p:spPr>
      </p:pic>
      <p:pic>
        <p:nvPicPr>
          <p:cNvPr id="14" name="Picture 7"/>
          <p:cNvPicPr>
            <a:picLocks noChangeAspect="1" noChangeArrowheads="1"/>
          </p:cNvPicPr>
          <p:nvPr/>
        </p:nvPicPr>
        <p:blipFill>
          <a:blip r:embed="rId4"/>
          <a:srcRect/>
          <a:stretch>
            <a:fillRect/>
          </a:stretch>
        </p:blipFill>
        <p:spPr bwMode="auto">
          <a:xfrm>
            <a:off x="847725" y="6241256"/>
            <a:ext cx="2419350" cy="1762125"/>
          </a:xfrm>
          <a:prstGeom prst="rect">
            <a:avLst/>
          </a:prstGeom>
          <a:noFill/>
          <a:ln w="9525">
            <a:solidFill>
              <a:schemeClr val="tx1"/>
            </a:solidFill>
            <a:miter lim="800000"/>
            <a:headEnd type="none" w="sm" len="sm"/>
            <a:tailEnd type="none" w="sm" len="sm"/>
          </a:ln>
        </p:spPr>
      </p:pic>
    </p:spTree>
    <p:extLst>
      <p:ext uri="{BB962C8B-B14F-4D97-AF65-F5344CB8AC3E}">
        <p14:creationId xmlns="" xmlns:p14="http://schemas.microsoft.com/office/powerpoint/2010/main" val="3730992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455613" y="441325"/>
            <a:ext cx="6078537" cy="8324850"/>
          </a:xfrm>
          <a:noFill/>
          <a:ln/>
        </p:spPr>
        <p:txBody>
          <a:bodyPr lIns="9143" tIns="9143" rIns="9143" bIns="9143"/>
          <a:lstStyle/>
          <a:p>
            <a:pPr marL="493713" lvl="2" indent="-217488" defTabSz="400050" eaLnBrk="1" hangingPunct="1">
              <a:spcBef>
                <a:spcPct val="25000"/>
              </a:spcBef>
              <a:buFont typeface="Times New Roman" pitchFamily="18" charset="0"/>
              <a:buNone/>
              <a:tabLst>
                <a:tab pos="496888" algn="l"/>
                <a:tab pos="674688" algn="r"/>
                <a:tab pos="811213" algn="l"/>
                <a:tab pos="1117600" algn="r"/>
                <a:tab pos="1906588" algn="r"/>
              </a:tabLst>
            </a:pPr>
            <a:r>
              <a:rPr lang="en-US" altLang="en-US" dirty="0" smtClean="0">
                <a:latin typeface="Courier New" pitchFamily="49" charset="0"/>
              </a:rPr>
              <a:t>SELECT * FROM retired_employees;</a:t>
            </a:r>
            <a:endParaRPr lang="en-US" altLang="en-US" dirty="0" smtClean="0">
              <a:latin typeface="Arial" charset="0"/>
            </a:endParaRPr>
          </a:p>
        </p:txBody>
      </p:sp>
      <p:sp>
        <p:nvSpPr>
          <p:cNvPr id="2765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851ADF6F-9EBC-4B4A-BD72-D85EB47EFABD}" type="slidenum">
              <a:rPr lang="en-US" altLang="en-US" smtClean="0">
                <a:latin typeface="Arial" charset="0"/>
                <a:cs typeface="Arial" charset="0"/>
              </a:rPr>
              <a:pPr/>
              <a:t>12</a:t>
            </a:fld>
            <a:endParaRPr lang="en-US" altLang="en-US" dirty="0" smtClean="0">
              <a:latin typeface="Arial" charset="0"/>
              <a:cs typeface="Arial" charset="0"/>
            </a:endParaRPr>
          </a:p>
        </p:txBody>
      </p:sp>
      <p:pic>
        <p:nvPicPr>
          <p:cNvPr id="27654" name="Picture 6"/>
          <p:cNvPicPr>
            <a:picLocks noChangeAspect="1" noChangeArrowheads="1"/>
          </p:cNvPicPr>
          <p:nvPr/>
        </p:nvPicPr>
        <p:blipFill>
          <a:blip r:embed="rId3"/>
          <a:srcRect/>
          <a:stretch>
            <a:fillRect/>
          </a:stretch>
        </p:blipFill>
        <p:spPr bwMode="auto">
          <a:xfrm>
            <a:off x="457109" y="831056"/>
            <a:ext cx="6238966" cy="2590800"/>
          </a:xfrm>
          <a:prstGeom prst="rect">
            <a:avLst/>
          </a:prstGeom>
          <a:noFill/>
          <a:ln w="12700">
            <a:solidFill>
              <a:schemeClr val="tx1">
                <a:lumMod val="75000"/>
                <a:lumOff val="25000"/>
              </a:schemeClr>
            </a:solidFill>
            <a:miter lim="800000"/>
            <a:headEnd/>
            <a:tailEnd/>
          </a:ln>
        </p:spPr>
      </p:pic>
    </p:spTree>
    <p:extLst>
      <p:ext uri="{BB962C8B-B14F-4D97-AF65-F5344CB8AC3E}">
        <p14:creationId xmlns="" xmlns:p14="http://schemas.microsoft.com/office/powerpoint/2010/main" val="1002147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endParaRPr lang="en-US" altLang="en-US" dirty="0" smtClean="0">
              <a:latin typeface="Arial" charset="0"/>
            </a:endParaRPr>
          </a:p>
        </p:txBody>
      </p:sp>
      <p:sp>
        <p:nvSpPr>
          <p:cNvPr id="2970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8B48ECED-13C1-482E-B8AB-C68088069B56}" type="slidenum">
              <a:rPr lang="en-US" altLang="en-US" smtClean="0">
                <a:latin typeface="Arial" charset="0"/>
                <a:cs typeface="Arial" charset="0"/>
              </a:rPr>
              <a:pPr/>
              <a:t>13</a:t>
            </a:fld>
            <a:endParaRPr lang="en-US" altLang="en-US" dirty="0" smtClean="0">
              <a:latin typeface="Arial" charset="0"/>
              <a:cs typeface="Arial" charset="0"/>
            </a:endParaRPr>
          </a:p>
        </p:txBody>
      </p:sp>
    </p:spTree>
    <p:extLst>
      <p:ext uri="{BB962C8B-B14F-4D97-AF65-F5344CB8AC3E}">
        <p14:creationId xmlns="" xmlns:p14="http://schemas.microsoft.com/office/powerpoint/2010/main" val="601854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lvl="1"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UNION</a:t>
            </a:r>
            <a:r>
              <a:rPr lang="en-US" altLang="en-US" dirty="0" smtClean="0">
                <a:solidFill>
                  <a:schemeClr val="tx1"/>
                </a:solidFill>
                <a:latin typeface="Arial" charset="0"/>
              </a:rPr>
              <a:t> operator returns all rows that are selected by either query. Use the </a:t>
            </a:r>
            <a:r>
              <a:rPr lang="en-US" altLang="en-US" dirty="0" smtClean="0">
                <a:solidFill>
                  <a:schemeClr val="tx1"/>
                </a:solidFill>
                <a:latin typeface="Courier New" pitchFamily="49" charset="0"/>
              </a:rPr>
              <a:t>UNION</a:t>
            </a:r>
            <a:r>
              <a:rPr lang="en-US" altLang="en-US" dirty="0" smtClean="0">
                <a:solidFill>
                  <a:schemeClr val="tx1"/>
                </a:solidFill>
                <a:latin typeface="Arial" charset="0"/>
              </a:rPr>
              <a:t> operator to return all rows from multiple tables and eliminate any duplicate rows.</a:t>
            </a:r>
          </a:p>
          <a:p>
            <a:pPr lvl="1" eaLnBrk="1" hangingPunct="1"/>
            <a:r>
              <a:rPr lang="en-US" altLang="en-US" b="1" dirty="0" smtClean="0">
                <a:solidFill>
                  <a:schemeClr val="tx1"/>
                </a:solidFill>
                <a:latin typeface="Arial" charset="0"/>
              </a:rPr>
              <a:t>Guidelines</a:t>
            </a:r>
          </a:p>
          <a:p>
            <a:pPr lvl="2" eaLnBrk="1" hangingPunct="1"/>
            <a:r>
              <a:rPr lang="en-US" altLang="en-US" dirty="0" smtClean="0">
                <a:solidFill>
                  <a:schemeClr val="tx1"/>
                </a:solidFill>
                <a:latin typeface="Arial" charset="0"/>
              </a:rPr>
              <a:t>The number of columns being selected must be the same.</a:t>
            </a:r>
          </a:p>
          <a:p>
            <a:pPr lvl="2" eaLnBrk="1" hangingPunct="1"/>
            <a:r>
              <a:rPr lang="en-US" altLang="en-US" dirty="0" smtClean="0">
                <a:solidFill>
                  <a:schemeClr val="tx1"/>
                </a:solidFill>
                <a:latin typeface="Arial" charset="0"/>
              </a:rPr>
              <a:t>The data types of the columns being selected must be in the same data type group (such as numeric or character). </a:t>
            </a:r>
          </a:p>
          <a:p>
            <a:pPr lvl="2" eaLnBrk="1" hangingPunct="1"/>
            <a:r>
              <a:rPr lang="en-US" altLang="en-US" dirty="0" smtClean="0">
                <a:solidFill>
                  <a:schemeClr val="tx1"/>
                </a:solidFill>
                <a:latin typeface="Arial" charset="0"/>
              </a:rPr>
              <a:t>The names of the columns need not be identical.</a:t>
            </a:r>
          </a:p>
          <a:p>
            <a:pPr lvl="2" eaLnBrk="1" hangingPunct="1"/>
            <a:r>
              <a:rPr lang="en-US" altLang="en-US" dirty="0" smtClean="0">
                <a:solidFill>
                  <a:schemeClr val="tx1"/>
                </a:solidFill>
                <a:latin typeface="Courier New" pitchFamily="49" charset="0"/>
              </a:rPr>
              <a:t>UNION</a:t>
            </a:r>
            <a:r>
              <a:rPr lang="en-US" altLang="en-US" dirty="0" smtClean="0">
                <a:solidFill>
                  <a:schemeClr val="tx1"/>
                </a:solidFill>
                <a:latin typeface="Arial" charset="0"/>
              </a:rPr>
              <a:t> operates over all of the columns being selected.</a:t>
            </a:r>
          </a:p>
          <a:p>
            <a:pPr lvl="2" eaLnBrk="1" hangingPunct="1"/>
            <a:r>
              <a:rPr lang="en-US" altLang="en-US" dirty="0" smtClean="0">
                <a:solidFill>
                  <a:schemeClr val="tx1"/>
                </a:solidFill>
                <a:latin typeface="Courier New" pitchFamily="49" charset="0"/>
              </a:rPr>
              <a:t>NULL</a:t>
            </a:r>
            <a:r>
              <a:rPr lang="en-US" altLang="en-US" dirty="0" smtClean="0">
                <a:solidFill>
                  <a:schemeClr val="tx1"/>
                </a:solidFill>
                <a:latin typeface="Arial" charset="0"/>
              </a:rPr>
              <a:t> values are not ignored during duplicate checking. </a:t>
            </a:r>
          </a:p>
          <a:p>
            <a:pPr lvl="2" eaLnBrk="1" hangingPunct="1"/>
            <a:r>
              <a:rPr lang="en-US" altLang="en-US" dirty="0" smtClean="0">
                <a:solidFill>
                  <a:schemeClr val="tx1"/>
                </a:solidFill>
                <a:latin typeface="Arial" charset="0"/>
              </a:rPr>
              <a:t>By default, the output is sorted in ascending order of the columns of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clause.</a:t>
            </a:r>
          </a:p>
        </p:txBody>
      </p:sp>
      <p:sp>
        <p:nvSpPr>
          <p:cNvPr id="3174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1738EBBE-D11A-4A04-B2D2-665B006887EA}" type="slidenum">
              <a:rPr lang="en-US" altLang="en-US" smtClean="0">
                <a:latin typeface="Arial" charset="0"/>
                <a:cs typeface="Arial" charset="0"/>
              </a:rPr>
              <a:pPr/>
              <a:t>14</a:t>
            </a:fld>
            <a:endParaRPr lang="en-US" altLang="en-US" dirty="0" smtClean="0">
              <a:latin typeface="Arial" charset="0"/>
              <a:cs typeface="Arial" charset="0"/>
            </a:endParaRPr>
          </a:p>
        </p:txBody>
      </p:sp>
    </p:spTree>
    <p:extLst>
      <p:ext uri="{BB962C8B-B14F-4D97-AF65-F5344CB8AC3E}">
        <p14:creationId xmlns="" xmlns:p14="http://schemas.microsoft.com/office/powerpoint/2010/main" val="2613276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pPr lvl="1" eaLnBrk="1" hangingPunct="1">
              <a:lnSpc>
                <a:spcPct val="95000"/>
              </a:lnSpc>
            </a:pPr>
            <a:r>
              <a:rPr lang="en-US" altLang="en-US" dirty="0" smtClean="0">
                <a:solidFill>
                  <a:schemeClr val="tx1"/>
                </a:solidFill>
                <a:latin typeface="Arial" charset="0"/>
              </a:rPr>
              <a:t>The </a:t>
            </a:r>
            <a:r>
              <a:rPr lang="en-US" altLang="en-US" dirty="0" smtClean="0">
                <a:solidFill>
                  <a:schemeClr val="tx1"/>
                </a:solidFill>
                <a:latin typeface="Courier New" pitchFamily="49" charset="0"/>
              </a:rPr>
              <a:t>UNION</a:t>
            </a:r>
            <a:r>
              <a:rPr lang="en-US" altLang="en-US" dirty="0" smtClean="0">
                <a:solidFill>
                  <a:schemeClr val="tx1"/>
                </a:solidFill>
                <a:latin typeface="Arial" charset="0"/>
              </a:rPr>
              <a:t> operator eliminates any duplicate records. If records that occur in both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and the </a:t>
            </a:r>
            <a:r>
              <a:rPr lang="en-US" altLang="en-US" dirty="0" smtClean="0">
                <a:solidFill>
                  <a:schemeClr val="tx1"/>
                </a:solidFill>
                <a:latin typeface="Courier New" pitchFamily="49" charset="0"/>
              </a:rPr>
              <a:t>RETIRED_EMPLOYEES</a:t>
            </a:r>
            <a:r>
              <a:rPr lang="en-US" altLang="en-US" dirty="0" smtClean="0">
                <a:solidFill>
                  <a:schemeClr val="tx1"/>
                </a:solidFill>
                <a:latin typeface="Arial" charset="0"/>
              </a:rPr>
              <a:t> tables are identical, the records are displayed only once. </a:t>
            </a:r>
          </a:p>
          <a:p>
            <a:pPr lvl="1" eaLnBrk="1" hangingPunct="1">
              <a:lnSpc>
                <a:spcPct val="95000"/>
              </a:lnSpc>
            </a:pPr>
            <a:endParaRPr lang="en-US" altLang="en-US" dirty="0" smtClean="0">
              <a:solidFill>
                <a:schemeClr val="tx1"/>
              </a:solidFill>
              <a:latin typeface="Arial" charset="0"/>
            </a:endParaRPr>
          </a:p>
        </p:txBody>
      </p:sp>
      <p:sp>
        <p:nvSpPr>
          <p:cNvPr id="3379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17CC206D-464A-48F4-8368-211A2ADEDC6E}" type="slidenum">
              <a:rPr lang="en-US" altLang="en-US" smtClean="0">
                <a:latin typeface="Arial" charset="0"/>
                <a:cs typeface="Arial" charset="0"/>
              </a:rPr>
              <a:pPr/>
              <a:t>15</a:t>
            </a:fld>
            <a:endParaRPr lang="en-US" altLang="en-US" dirty="0" smtClean="0">
              <a:latin typeface="Arial" charset="0"/>
              <a:cs typeface="Arial" charset="0"/>
            </a:endParaRPr>
          </a:p>
        </p:txBody>
      </p:sp>
    </p:spTree>
    <p:extLst>
      <p:ext uri="{BB962C8B-B14F-4D97-AF65-F5344CB8AC3E}">
        <p14:creationId xmlns="" xmlns:p14="http://schemas.microsoft.com/office/powerpoint/2010/main" val="2947852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lvl="1" eaLnBrk="1" hangingPunct="1"/>
            <a:r>
              <a:rPr lang="en-US" altLang="en-US" dirty="0" smtClean="0">
                <a:solidFill>
                  <a:schemeClr val="tx1"/>
                </a:solidFill>
                <a:latin typeface="Arial" charset="0"/>
              </a:rPr>
              <a:t>Use the </a:t>
            </a:r>
            <a:r>
              <a:rPr lang="en-US" altLang="en-US" dirty="0" smtClean="0">
                <a:solidFill>
                  <a:schemeClr val="tx1"/>
                </a:solidFill>
                <a:latin typeface="Courier New" pitchFamily="49" charset="0"/>
              </a:rPr>
              <a:t>UNION</a:t>
            </a:r>
            <a:r>
              <a:rPr lang="en-US" altLang="en-US" dirty="0" smtClean="0">
                <a:solidFill>
                  <a:schemeClr val="tx1"/>
                </a:solidFill>
                <a:latin typeface="Arial" charset="0"/>
              </a:rPr>
              <a:t> </a:t>
            </a:r>
            <a:r>
              <a:rPr lang="en-US" altLang="en-US" dirty="0" smtClean="0">
                <a:solidFill>
                  <a:schemeClr val="tx1"/>
                </a:solidFill>
                <a:latin typeface="Courier New" pitchFamily="49" charset="0"/>
              </a:rPr>
              <a:t>ALL</a:t>
            </a:r>
            <a:r>
              <a:rPr lang="en-US" altLang="en-US" dirty="0" smtClean="0">
                <a:solidFill>
                  <a:schemeClr val="tx1"/>
                </a:solidFill>
                <a:latin typeface="Arial" charset="0"/>
              </a:rPr>
              <a:t> operator to return all rows from multiple queries. </a:t>
            </a:r>
          </a:p>
          <a:p>
            <a:pPr lvl="1" eaLnBrk="1" hangingPunct="1"/>
            <a:r>
              <a:rPr lang="en-US" altLang="en-US" b="1" dirty="0" smtClean="0">
                <a:solidFill>
                  <a:schemeClr val="tx1"/>
                </a:solidFill>
                <a:latin typeface="Arial" charset="0"/>
              </a:rPr>
              <a:t>Guidelines</a:t>
            </a:r>
          </a:p>
          <a:p>
            <a:pPr lvl="1" eaLnBrk="1" hangingPunct="1"/>
            <a:r>
              <a:rPr lang="en-US" altLang="en-US" dirty="0" smtClean="0">
                <a:solidFill>
                  <a:schemeClr val="tx1"/>
                </a:solidFill>
                <a:latin typeface="Arial" charset="0"/>
              </a:rPr>
              <a:t>The guidelines for </a:t>
            </a:r>
            <a:r>
              <a:rPr lang="en-US" altLang="en-US" dirty="0" smtClean="0">
                <a:solidFill>
                  <a:schemeClr val="tx1"/>
                </a:solidFill>
                <a:latin typeface="Courier New" pitchFamily="49" charset="0"/>
              </a:rPr>
              <a:t>UNION</a:t>
            </a:r>
            <a:r>
              <a:rPr lang="en-US" altLang="en-US" dirty="0" smtClean="0">
                <a:solidFill>
                  <a:schemeClr val="tx1"/>
                </a:solidFill>
                <a:latin typeface="Arial" charset="0"/>
              </a:rPr>
              <a:t> and </a:t>
            </a:r>
            <a:r>
              <a:rPr lang="en-US" altLang="en-US" dirty="0" smtClean="0">
                <a:solidFill>
                  <a:schemeClr val="tx1"/>
                </a:solidFill>
                <a:latin typeface="Courier New" pitchFamily="49" charset="0"/>
              </a:rPr>
              <a:t>UNION</a:t>
            </a:r>
            <a:r>
              <a:rPr lang="en-US" altLang="en-US" dirty="0" smtClean="0">
                <a:solidFill>
                  <a:schemeClr val="tx1"/>
                </a:solidFill>
                <a:latin typeface="Arial" charset="0"/>
              </a:rPr>
              <a:t> </a:t>
            </a:r>
            <a:r>
              <a:rPr lang="en-US" altLang="en-US" dirty="0" smtClean="0">
                <a:solidFill>
                  <a:schemeClr val="tx1"/>
                </a:solidFill>
                <a:latin typeface="Courier New" pitchFamily="49" charset="0"/>
              </a:rPr>
              <a:t>ALL</a:t>
            </a:r>
            <a:r>
              <a:rPr lang="en-US" altLang="en-US" dirty="0" smtClean="0">
                <a:solidFill>
                  <a:schemeClr val="tx1"/>
                </a:solidFill>
                <a:latin typeface="Arial" charset="0"/>
              </a:rPr>
              <a:t> are the same, with the following two exceptions that pertain to </a:t>
            </a:r>
            <a:r>
              <a:rPr lang="en-US" altLang="en-US" dirty="0" smtClean="0">
                <a:solidFill>
                  <a:schemeClr val="tx1"/>
                </a:solidFill>
                <a:latin typeface="Courier New" pitchFamily="49" charset="0"/>
              </a:rPr>
              <a:t>UNION</a:t>
            </a:r>
            <a:r>
              <a:rPr lang="en-US" altLang="en-US" dirty="0" smtClean="0">
                <a:latin typeface="Arial" charset="0"/>
              </a:rPr>
              <a:t> </a:t>
            </a:r>
            <a:r>
              <a:rPr lang="en-US" altLang="en-US" dirty="0" smtClean="0">
                <a:solidFill>
                  <a:schemeClr val="tx1"/>
                </a:solidFill>
                <a:latin typeface="Courier New" pitchFamily="49" charset="0"/>
              </a:rPr>
              <a:t>ALL</a:t>
            </a:r>
            <a:r>
              <a:rPr lang="en-US" altLang="en-US" dirty="0" smtClean="0">
                <a:solidFill>
                  <a:schemeClr val="tx1"/>
                </a:solidFill>
                <a:latin typeface="Arial" charset="0"/>
              </a:rPr>
              <a:t>: Unlike </a:t>
            </a:r>
            <a:r>
              <a:rPr lang="en-US" altLang="en-US" dirty="0" smtClean="0">
                <a:solidFill>
                  <a:schemeClr val="tx1"/>
                </a:solidFill>
                <a:latin typeface="Courier New" pitchFamily="49" charset="0"/>
              </a:rPr>
              <a:t>UNION</a:t>
            </a:r>
            <a:r>
              <a:rPr lang="en-US" altLang="en-US" dirty="0" smtClean="0">
                <a:solidFill>
                  <a:schemeClr val="tx1"/>
                </a:solidFill>
                <a:latin typeface="Arial" charset="0"/>
              </a:rPr>
              <a:t>, duplicate rows are not eliminated and the output is not sorted by default.</a:t>
            </a:r>
          </a:p>
        </p:txBody>
      </p:sp>
      <p:sp>
        <p:nvSpPr>
          <p:cNvPr id="3584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BD3420C8-5CA1-4051-838F-749CB7D57C27}" type="slidenum">
              <a:rPr lang="en-US" altLang="en-US" smtClean="0">
                <a:latin typeface="Arial" charset="0"/>
                <a:cs typeface="Arial" charset="0"/>
              </a:rPr>
              <a:pPr/>
              <a:t>16</a:t>
            </a:fld>
            <a:endParaRPr lang="en-US" altLang="en-US" dirty="0" smtClean="0">
              <a:latin typeface="Arial" charset="0"/>
              <a:cs typeface="Arial" charset="0"/>
            </a:endParaRPr>
          </a:p>
        </p:txBody>
      </p:sp>
    </p:spTree>
    <p:extLst>
      <p:ext uri="{BB962C8B-B14F-4D97-AF65-F5344CB8AC3E}">
        <p14:creationId xmlns="" xmlns:p14="http://schemas.microsoft.com/office/powerpoint/2010/main" val="4263196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9 - </a:t>
            </a:r>
            <a:fld id="{8A86CA39-5489-4880-B68D-154FFC98A314}" type="slidenum">
              <a:rPr lang="en-US" altLang="en-US" smtClean="0"/>
              <a:pPr/>
              <a:t>17</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pPr lvl="1" eaLnBrk="1" hangingPunct="1"/>
            <a:r>
              <a:rPr lang="en-US" altLang="en-US" dirty="0" smtClean="0">
                <a:solidFill>
                  <a:schemeClr val="tx1"/>
                </a:solidFill>
                <a:latin typeface="Arial" charset="0"/>
              </a:rPr>
              <a:t>In the example in the slide, 35 rows are selected. The combination of the two tables totals to 35 rows. The </a:t>
            </a:r>
            <a:r>
              <a:rPr lang="en-US" altLang="en-US" dirty="0" smtClean="0">
                <a:solidFill>
                  <a:schemeClr val="tx1"/>
                </a:solidFill>
                <a:latin typeface="Courier New" pitchFamily="49" charset="0"/>
              </a:rPr>
              <a:t>UNION</a:t>
            </a:r>
            <a:r>
              <a:rPr lang="en-US" altLang="en-US" dirty="0" smtClean="0">
                <a:solidFill>
                  <a:schemeClr val="tx1"/>
                </a:solidFill>
                <a:latin typeface="Arial" charset="0"/>
              </a:rPr>
              <a:t> </a:t>
            </a:r>
            <a:r>
              <a:rPr lang="en-US" altLang="en-US" dirty="0" smtClean="0">
                <a:solidFill>
                  <a:schemeClr val="tx1"/>
                </a:solidFill>
                <a:latin typeface="Courier New" pitchFamily="49" charset="0"/>
              </a:rPr>
              <a:t>ALL</a:t>
            </a:r>
            <a:r>
              <a:rPr lang="en-US" altLang="en-US" dirty="0" smtClean="0">
                <a:solidFill>
                  <a:schemeClr val="tx1"/>
                </a:solidFill>
                <a:latin typeface="Arial" charset="0"/>
              </a:rPr>
              <a:t> operator does not eliminate duplicate rows. </a:t>
            </a:r>
            <a:r>
              <a:rPr lang="en-US" altLang="en-US" dirty="0" smtClean="0">
                <a:solidFill>
                  <a:schemeClr val="tx1"/>
                </a:solidFill>
                <a:latin typeface="Courier New" pitchFamily="49" charset="0"/>
              </a:rPr>
              <a:t>UNION</a:t>
            </a:r>
            <a:r>
              <a:rPr lang="en-US" altLang="en-US" dirty="0" smtClean="0">
                <a:solidFill>
                  <a:schemeClr val="tx1"/>
                </a:solidFill>
                <a:latin typeface="Arial" charset="0"/>
              </a:rPr>
              <a:t> returns all distinct rows selected by either query. </a:t>
            </a:r>
            <a:r>
              <a:rPr lang="en-US" altLang="en-US" dirty="0" smtClean="0">
                <a:solidFill>
                  <a:schemeClr val="tx1"/>
                </a:solidFill>
                <a:latin typeface="Courier New" pitchFamily="49" charset="0"/>
              </a:rPr>
              <a:t>UNION</a:t>
            </a:r>
            <a:r>
              <a:rPr lang="en-US" altLang="en-US" dirty="0" smtClean="0">
                <a:solidFill>
                  <a:schemeClr val="tx1"/>
                </a:solidFill>
                <a:latin typeface="Arial" charset="0"/>
              </a:rPr>
              <a:t> </a:t>
            </a:r>
            <a:r>
              <a:rPr lang="en-US" altLang="en-US" dirty="0" smtClean="0">
                <a:solidFill>
                  <a:schemeClr val="tx1"/>
                </a:solidFill>
                <a:latin typeface="Courier New" pitchFamily="49" charset="0"/>
              </a:rPr>
              <a:t>ALL</a:t>
            </a:r>
            <a:r>
              <a:rPr lang="en-US" altLang="en-US" dirty="0" smtClean="0">
                <a:solidFill>
                  <a:schemeClr val="tx1"/>
                </a:solidFill>
                <a:latin typeface="Arial" charset="0"/>
              </a:rPr>
              <a:t> returns all rows selected by either query, including all duplicates. Consider the query in the slide, now written with the </a:t>
            </a:r>
            <a:r>
              <a:rPr lang="en-US" altLang="en-US" dirty="0" smtClean="0">
                <a:solidFill>
                  <a:schemeClr val="tx1"/>
                </a:solidFill>
                <a:latin typeface="Courier New" pitchFamily="49" charset="0"/>
              </a:rPr>
              <a:t>UNION</a:t>
            </a:r>
            <a:r>
              <a:rPr lang="en-US" altLang="en-US" dirty="0" smtClean="0">
                <a:solidFill>
                  <a:schemeClr val="tx1"/>
                </a:solidFill>
                <a:latin typeface="Arial" charset="0"/>
              </a:rPr>
              <a:t> clause:</a:t>
            </a:r>
          </a:p>
          <a:p>
            <a:pPr lvl="1" eaLnBrk="1" hangingPunct="1"/>
            <a:endParaRPr lang="en-US" altLang="en-US" dirty="0" smtClean="0">
              <a:solidFill>
                <a:schemeClr val="tx1"/>
              </a:solidFill>
              <a:latin typeface="Arial" charset="0"/>
            </a:endParaRPr>
          </a:p>
          <a:p>
            <a:pPr lvl="4" eaLnBrk="1" hangingPunct="1">
              <a:spcBef>
                <a:spcPct val="0"/>
              </a:spcBef>
            </a:pPr>
            <a:r>
              <a:rPr lang="en-US" altLang="en-US" b="1" dirty="0" smtClean="0">
                <a:solidFill>
                  <a:schemeClr val="tx1"/>
                </a:solidFill>
              </a:rPr>
              <a:t>  </a:t>
            </a:r>
            <a:r>
              <a:rPr lang="en-US" altLang="en-US" dirty="0" smtClean="0">
                <a:solidFill>
                  <a:schemeClr val="tx1"/>
                </a:solidFill>
              </a:rPr>
              <a:t>SELECT </a:t>
            </a:r>
            <a:r>
              <a:rPr lang="en-US" altLang="en-US" dirty="0" err="1" smtClean="0">
                <a:solidFill>
                  <a:schemeClr val="tx1"/>
                </a:solidFill>
              </a:rPr>
              <a:t>job_id,department_id</a:t>
            </a:r>
            <a:r>
              <a:rPr lang="en-US" altLang="en-US" dirty="0" smtClean="0">
                <a:solidFill>
                  <a:schemeClr val="tx1"/>
                </a:solidFill>
              </a:rPr>
              <a:t/>
            </a:r>
            <a:br>
              <a:rPr lang="en-US" altLang="en-US" dirty="0" smtClean="0">
                <a:solidFill>
                  <a:schemeClr val="tx1"/>
                </a:solidFill>
              </a:rPr>
            </a:br>
            <a:r>
              <a:rPr lang="en-US" altLang="en-US" dirty="0" smtClean="0">
                <a:solidFill>
                  <a:schemeClr val="tx1"/>
                </a:solidFill>
              </a:rPr>
              <a:t>  FROM     employees</a:t>
            </a:r>
            <a:br>
              <a:rPr lang="en-US" altLang="en-US" dirty="0" smtClean="0">
                <a:solidFill>
                  <a:schemeClr val="tx1"/>
                </a:solidFill>
              </a:rPr>
            </a:br>
            <a:r>
              <a:rPr lang="en-US" altLang="en-US" dirty="0" smtClean="0">
                <a:solidFill>
                  <a:schemeClr val="tx1"/>
                </a:solidFill>
              </a:rPr>
              <a:t>  UNION</a:t>
            </a:r>
            <a:br>
              <a:rPr lang="en-US" altLang="en-US" dirty="0" smtClean="0">
                <a:solidFill>
                  <a:schemeClr val="tx1"/>
                </a:solidFill>
              </a:rPr>
            </a:br>
            <a:r>
              <a:rPr lang="en-US" altLang="en-US" dirty="0" smtClean="0">
                <a:solidFill>
                  <a:schemeClr val="tx1"/>
                </a:solidFill>
              </a:rPr>
              <a:t>  SELECT </a:t>
            </a:r>
            <a:r>
              <a:rPr lang="en-US" altLang="en-US" dirty="0" err="1" smtClean="0">
                <a:solidFill>
                  <a:schemeClr val="tx1"/>
                </a:solidFill>
              </a:rPr>
              <a:t>job_id,department_id</a:t>
            </a:r>
            <a:r>
              <a:rPr lang="en-US" altLang="en-US" dirty="0" smtClean="0">
                <a:solidFill>
                  <a:schemeClr val="tx1"/>
                </a:solidFill>
              </a:rPr>
              <a:t/>
            </a:r>
            <a:br>
              <a:rPr lang="en-US" altLang="en-US" dirty="0" smtClean="0">
                <a:solidFill>
                  <a:schemeClr val="tx1"/>
                </a:solidFill>
              </a:rPr>
            </a:br>
            <a:r>
              <a:rPr lang="en-US" altLang="en-US" dirty="0" smtClean="0">
                <a:solidFill>
                  <a:schemeClr val="tx1"/>
                </a:solidFill>
              </a:rPr>
              <a:t>  FROM    </a:t>
            </a:r>
            <a:r>
              <a:rPr lang="en-US" altLang="en-US" dirty="0" err="1" smtClean="0">
                <a:solidFill>
                  <a:schemeClr val="tx1"/>
                </a:solidFill>
              </a:rPr>
              <a:t>retired_employees</a:t>
            </a:r>
            <a:r>
              <a:rPr lang="en-US" altLang="en-US" dirty="0" smtClean="0">
                <a:solidFill>
                  <a:schemeClr val="tx1"/>
                </a:solidFill>
              </a:rPr>
              <a:t/>
            </a:r>
            <a:br>
              <a:rPr lang="en-US" altLang="en-US" dirty="0" smtClean="0">
                <a:solidFill>
                  <a:schemeClr val="tx1"/>
                </a:solidFill>
              </a:rPr>
            </a:br>
            <a:r>
              <a:rPr lang="en-US" altLang="en-US" dirty="0" smtClean="0">
                <a:solidFill>
                  <a:schemeClr val="tx1"/>
                </a:solidFill>
              </a:rPr>
              <a:t>  ORDER BY </a:t>
            </a:r>
            <a:r>
              <a:rPr lang="en-US" altLang="en-US" dirty="0" err="1" smtClean="0">
                <a:solidFill>
                  <a:schemeClr val="tx1"/>
                </a:solidFill>
              </a:rPr>
              <a:t>job_id</a:t>
            </a:r>
            <a:r>
              <a:rPr lang="en-US" altLang="en-US" dirty="0" smtClean="0">
                <a:solidFill>
                  <a:schemeClr val="tx1"/>
                </a:solidFill>
              </a:rPr>
              <a:t>;</a:t>
            </a:r>
            <a:endParaRPr lang="en-US" altLang="en-US" dirty="0" smtClean="0">
              <a:solidFill>
                <a:schemeClr val="tx1"/>
              </a:solidFill>
              <a:latin typeface="Arial" charset="0"/>
            </a:endParaRPr>
          </a:p>
          <a:p>
            <a:pPr lvl="1" eaLnBrk="1" hangingPunct="1">
              <a:lnSpc>
                <a:spcPct val="90000"/>
              </a:lnSpc>
            </a:pPr>
            <a:r>
              <a:rPr lang="en-US" altLang="en-US" dirty="0" smtClean="0">
                <a:solidFill>
                  <a:schemeClr val="tx1"/>
                </a:solidFill>
                <a:latin typeface="Arial" charset="0"/>
              </a:rPr>
              <a:t>The preceding query returns 19 rows. This is because it eliminates all the duplicate rows.</a:t>
            </a:r>
          </a:p>
        </p:txBody>
      </p:sp>
    </p:spTree>
    <p:extLst>
      <p:ext uri="{BB962C8B-B14F-4D97-AF65-F5344CB8AC3E}">
        <p14:creationId xmlns="" xmlns:p14="http://schemas.microsoft.com/office/powerpoint/2010/main" val="264094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pPr eaLnBrk="1" hangingPunct="1"/>
            <a:endParaRPr lang="en-US" altLang="en-US" dirty="0" smtClean="0">
              <a:latin typeface="Arial" charset="0"/>
            </a:endParaRPr>
          </a:p>
        </p:txBody>
      </p:sp>
      <p:sp>
        <p:nvSpPr>
          <p:cNvPr id="3994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4E9951B4-5A04-43DB-B56E-53E98F171118}" type="slidenum">
              <a:rPr lang="en-US" altLang="en-US" smtClean="0">
                <a:latin typeface="Arial" charset="0"/>
                <a:cs typeface="Arial" charset="0"/>
              </a:rPr>
              <a:pPr/>
              <a:t>18</a:t>
            </a:fld>
            <a:endParaRPr lang="en-US" altLang="en-US" dirty="0" smtClean="0">
              <a:latin typeface="Arial" charset="0"/>
              <a:cs typeface="Arial" charset="0"/>
            </a:endParaRPr>
          </a:p>
        </p:txBody>
      </p:sp>
    </p:spTree>
    <p:extLst>
      <p:ext uri="{BB962C8B-B14F-4D97-AF65-F5344CB8AC3E}">
        <p14:creationId xmlns="" xmlns:p14="http://schemas.microsoft.com/office/powerpoint/2010/main" val="3647268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pPr lvl="1" eaLnBrk="1" hangingPunct="1"/>
            <a:r>
              <a:rPr lang="en-US" altLang="en-US" dirty="0" smtClean="0">
                <a:solidFill>
                  <a:schemeClr val="tx1"/>
                </a:solidFill>
                <a:latin typeface="Arial" charset="0"/>
              </a:rPr>
              <a:t>Use the </a:t>
            </a:r>
            <a:r>
              <a:rPr lang="en-US" altLang="en-US" dirty="0" smtClean="0">
                <a:solidFill>
                  <a:schemeClr val="tx1"/>
                </a:solidFill>
                <a:latin typeface="Courier New" pitchFamily="49" charset="0"/>
              </a:rPr>
              <a:t>INTERSECT</a:t>
            </a:r>
            <a:r>
              <a:rPr lang="en-US" altLang="en-US" dirty="0" smtClean="0">
                <a:solidFill>
                  <a:schemeClr val="tx1"/>
                </a:solidFill>
                <a:latin typeface="Arial" charset="0"/>
              </a:rPr>
              <a:t> operator to return all rows that are common to multiple queries.</a:t>
            </a:r>
          </a:p>
          <a:p>
            <a:pPr lvl="1" eaLnBrk="1" hangingPunct="1"/>
            <a:r>
              <a:rPr lang="en-US" altLang="en-US" b="1" dirty="0" smtClean="0">
                <a:solidFill>
                  <a:schemeClr val="tx1"/>
                </a:solidFill>
                <a:latin typeface="Arial" charset="0"/>
              </a:rPr>
              <a:t>Guidelines</a:t>
            </a:r>
            <a:endParaRPr lang="en-US" altLang="en-US" dirty="0" smtClean="0">
              <a:solidFill>
                <a:schemeClr val="tx1"/>
              </a:solidFill>
              <a:latin typeface="Arial" charset="0"/>
            </a:endParaRPr>
          </a:p>
          <a:p>
            <a:pPr lvl="2" eaLnBrk="1" hangingPunct="1"/>
            <a:r>
              <a:rPr lang="en-US" altLang="en-US" dirty="0" smtClean="0">
                <a:solidFill>
                  <a:schemeClr val="tx1"/>
                </a:solidFill>
                <a:latin typeface="Arial" charset="0"/>
              </a:rPr>
              <a:t>The number of columns and the data types of the columns being selected by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statements in the queries must be identical in all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statements used in the query. The names of the columns, however, need not be identical.</a:t>
            </a:r>
          </a:p>
          <a:p>
            <a:pPr lvl="2" eaLnBrk="1" hangingPunct="1"/>
            <a:r>
              <a:rPr lang="en-US" altLang="en-US" dirty="0" smtClean="0">
                <a:solidFill>
                  <a:schemeClr val="tx1"/>
                </a:solidFill>
                <a:latin typeface="Arial" charset="0"/>
              </a:rPr>
              <a:t>Reversing the order of the intersected tables does not alter the result.</a:t>
            </a:r>
          </a:p>
          <a:p>
            <a:pPr lvl="2" eaLnBrk="1" hangingPunct="1"/>
            <a:r>
              <a:rPr lang="en-US" altLang="en-US" dirty="0" smtClean="0">
                <a:solidFill>
                  <a:schemeClr val="tx1"/>
                </a:solidFill>
                <a:latin typeface="Courier New" pitchFamily="49" charset="0"/>
              </a:rPr>
              <a:t>INTERSECT</a:t>
            </a:r>
            <a:r>
              <a:rPr lang="en-US" altLang="en-US" dirty="0" smtClean="0">
                <a:solidFill>
                  <a:schemeClr val="tx1"/>
                </a:solidFill>
                <a:latin typeface="Arial" charset="0"/>
              </a:rPr>
              <a:t> does not ignore </a:t>
            </a:r>
            <a:r>
              <a:rPr lang="en-US" altLang="en-US" dirty="0" smtClean="0">
                <a:solidFill>
                  <a:schemeClr val="tx1"/>
                </a:solidFill>
                <a:latin typeface="Courier New" pitchFamily="49" charset="0"/>
              </a:rPr>
              <a:t>NULL</a:t>
            </a:r>
            <a:r>
              <a:rPr lang="en-US" altLang="en-US" dirty="0" smtClean="0">
                <a:solidFill>
                  <a:schemeClr val="tx1"/>
                </a:solidFill>
                <a:latin typeface="Arial" charset="0"/>
              </a:rPr>
              <a:t> values.</a:t>
            </a:r>
          </a:p>
        </p:txBody>
      </p:sp>
      <p:sp>
        <p:nvSpPr>
          <p:cNvPr id="4198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3EC68BBF-144F-42A4-BE31-3F0916628740}" type="slidenum">
              <a:rPr lang="en-US" altLang="en-US" smtClean="0">
                <a:latin typeface="Arial" charset="0"/>
                <a:cs typeface="Arial" charset="0"/>
              </a:rPr>
              <a:pPr/>
              <a:t>19</a:t>
            </a:fld>
            <a:endParaRPr lang="en-US" altLang="en-US" dirty="0" smtClean="0">
              <a:latin typeface="Arial" charset="0"/>
              <a:cs typeface="Arial" charset="0"/>
            </a:endParaRPr>
          </a:p>
        </p:txBody>
      </p:sp>
    </p:spTree>
    <p:extLst>
      <p:ext uri="{BB962C8B-B14F-4D97-AF65-F5344CB8AC3E}">
        <p14:creationId xmlns="" xmlns:p14="http://schemas.microsoft.com/office/powerpoint/2010/main" val="1809694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9B5961A1-9E90-4931-8F32-1BD02E8912E3}" type="slidenum">
              <a:rPr lang="en-US" altLang="en-US" smtClean="0">
                <a:latin typeface="Arial" charset="0"/>
                <a:cs typeface="Arial" charset="0"/>
              </a:rPr>
              <a:pPr/>
              <a:t>2</a:t>
            </a:fld>
            <a:endParaRPr lang="en-US" altLang="en-US" dirty="0" smtClean="0">
              <a:latin typeface="Arial" charset="0"/>
              <a:cs typeface="Arial" charset="0"/>
            </a:endParaRPr>
          </a:p>
        </p:txBody>
      </p:sp>
      <p:sp>
        <p:nvSpPr>
          <p:cNvPr id="50179" name="Slide Image Placeholder 5"/>
          <p:cNvSpPr>
            <a:spLocks noGrp="1" noRot="1" noChangeAspect="1" noTextEdit="1"/>
          </p:cNvSpPr>
          <p:nvPr>
            <p:ph type="sldImg"/>
          </p:nvPr>
        </p:nvSpPr>
        <p:spPr>
          <a:ln/>
        </p:spPr>
      </p:sp>
      <p:sp>
        <p:nvSpPr>
          <p:cNvPr id="50180" name="Notes Placeholder 6"/>
          <p:cNvSpPr>
            <a:spLocks noGrp="1"/>
          </p:cNvSpPr>
          <p:nvPr>
            <p:ph type="body" idx="1"/>
          </p:nvPr>
        </p:nvSpPr>
        <p:spPr>
          <a:noFill/>
          <a:ln/>
        </p:spPr>
        <p:txBody>
          <a:bodyPr/>
          <a:lstStyle/>
          <a:p>
            <a:pPr lvl="1"/>
            <a:r>
              <a:rPr lang="en-US" altLang="en-US" b="0" dirty="0" smtClean="0">
                <a:latin typeface="Arial" charset="0"/>
              </a:rPr>
              <a:t>In Unit 2, you will learn to use: </a:t>
            </a:r>
          </a:p>
          <a:p>
            <a:pPr lvl="2">
              <a:buFont typeface="Arial" pitchFamily="34" charset="0"/>
              <a:buChar char="•"/>
            </a:pPr>
            <a:r>
              <a:rPr lang="en-US" altLang="en-US" b="0" dirty="0" smtClean="0">
                <a:latin typeface="Arial" charset="0"/>
              </a:rPr>
              <a:t>SQL statements to query and display data from multiple tables using Joins</a:t>
            </a:r>
          </a:p>
          <a:p>
            <a:pPr lvl="2">
              <a:buFont typeface="Arial" pitchFamily="34" charset="0"/>
              <a:buChar char="•"/>
            </a:pPr>
            <a:r>
              <a:rPr lang="en-US" altLang="en-US" b="0" dirty="0" smtClean="0">
                <a:latin typeface="Arial" charset="0"/>
              </a:rPr>
              <a:t>Subqueries when the condition is unknown</a:t>
            </a:r>
          </a:p>
          <a:p>
            <a:pPr lvl="2">
              <a:buFont typeface="Arial" pitchFamily="34" charset="0"/>
              <a:buChar char="•"/>
            </a:pPr>
            <a:r>
              <a:rPr lang="en-US" altLang="en-US" b="0" dirty="0" smtClean="0">
                <a:latin typeface="Arial" charset="0"/>
              </a:rPr>
              <a:t>Group functions to aggregate data</a:t>
            </a:r>
          </a:p>
          <a:p>
            <a:pPr lvl="2">
              <a:buFont typeface="Arial" pitchFamily="34" charset="0"/>
              <a:buChar char="•"/>
            </a:pPr>
            <a:r>
              <a:rPr lang="en-US" altLang="en-US" b="0" dirty="0" smtClean="0">
                <a:latin typeface="Arial" charset="0"/>
              </a:rPr>
              <a:t>Set operators</a:t>
            </a:r>
          </a:p>
        </p:txBody>
      </p:sp>
    </p:spTree>
    <p:extLst>
      <p:ext uri="{BB962C8B-B14F-4D97-AF65-F5344CB8AC3E}">
        <p14:creationId xmlns="" xmlns:p14="http://schemas.microsoft.com/office/powerpoint/2010/main" val="2599189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lvl="1" eaLnBrk="1" hangingPunct="1"/>
            <a:r>
              <a:rPr lang="en-US" altLang="en-US" dirty="0" smtClean="0">
                <a:latin typeface="Arial" charset="0"/>
              </a:rPr>
              <a:t>In the example in this slide, the query returns only those records that have the same values in the selected columns in both tables.</a:t>
            </a:r>
          </a:p>
          <a:p>
            <a:pPr lvl="1" eaLnBrk="1" hangingPunct="1"/>
            <a:endParaRPr lang="en-US" altLang="en-US" dirty="0" smtClean="0">
              <a:latin typeface="Arial" charset="0"/>
            </a:endParaRPr>
          </a:p>
        </p:txBody>
      </p:sp>
      <p:sp>
        <p:nvSpPr>
          <p:cNvPr id="4403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0BAAEEFF-601D-416B-8904-40DDB92D25A1}" type="slidenum">
              <a:rPr lang="en-US" altLang="en-US" smtClean="0">
                <a:latin typeface="Arial" charset="0"/>
                <a:cs typeface="Arial" charset="0"/>
              </a:rPr>
              <a:pPr/>
              <a:t>20</a:t>
            </a:fld>
            <a:endParaRPr lang="en-US" altLang="en-US" dirty="0" smtClean="0">
              <a:latin typeface="Arial" charset="0"/>
              <a:cs typeface="Arial" charset="0"/>
            </a:endParaRPr>
          </a:p>
        </p:txBody>
      </p:sp>
    </p:spTree>
    <p:extLst>
      <p:ext uri="{BB962C8B-B14F-4D97-AF65-F5344CB8AC3E}">
        <p14:creationId xmlns="" xmlns:p14="http://schemas.microsoft.com/office/powerpoint/2010/main" val="1995679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eaLnBrk="1" hangingPunct="1"/>
            <a:endParaRPr lang="en-US" altLang="en-US" dirty="0" smtClean="0">
              <a:latin typeface="Arial" charset="0"/>
            </a:endParaRPr>
          </a:p>
        </p:txBody>
      </p:sp>
      <p:sp>
        <p:nvSpPr>
          <p:cNvPr id="4608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5284A4C8-EAE8-42B0-B45C-E18F66AE45E8}" type="slidenum">
              <a:rPr lang="en-US" altLang="en-US" smtClean="0">
                <a:latin typeface="Arial" charset="0"/>
                <a:cs typeface="Arial" charset="0"/>
              </a:rPr>
              <a:pPr/>
              <a:t>21</a:t>
            </a:fld>
            <a:endParaRPr lang="en-US" altLang="en-US" dirty="0" smtClean="0">
              <a:latin typeface="Arial" charset="0"/>
              <a:cs typeface="Arial" charset="0"/>
            </a:endParaRPr>
          </a:p>
        </p:txBody>
      </p:sp>
    </p:spTree>
    <p:extLst>
      <p:ext uri="{BB962C8B-B14F-4D97-AF65-F5344CB8AC3E}">
        <p14:creationId xmlns="" xmlns:p14="http://schemas.microsoft.com/office/powerpoint/2010/main" val="3558427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pPr lvl="1" eaLnBrk="1" hangingPunct="1"/>
            <a:r>
              <a:rPr lang="en-US" altLang="en-US" dirty="0" smtClean="0">
                <a:solidFill>
                  <a:schemeClr val="tx1"/>
                </a:solidFill>
                <a:latin typeface="Arial" charset="0"/>
                <a:cs typeface="Times New Roman" pitchFamily="18" charset="0"/>
              </a:rPr>
              <a:t>Use the </a:t>
            </a:r>
            <a:r>
              <a:rPr lang="en-US" altLang="en-US" dirty="0" smtClean="0">
                <a:solidFill>
                  <a:schemeClr val="tx1"/>
                </a:solidFill>
                <a:latin typeface="Courier New" pitchFamily="49" charset="0"/>
                <a:cs typeface="Times New Roman" pitchFamily="18" charset="0"/>
              </a:rPr>
              <a:t>MINUS</a:t>
            </a:r>
            <a:r>
              <a:rPr lang="en-US" altLang="en-US" dirty="0" smtClean="0">
                <a:solidFill>
                  <a:schemeClr val="tx1"/>
                </a:solidFill>
                <a:latin typeface="Arial" charset="0"/>
                <a:cs typeface="Times New Roman" pitchFamily="18" charset="0"/>
              </a:rPr>
              <a:t> operator to return</a:t>
            </a:r>
            <a:r>
              <a:rPr lang="en-US" altLang="en-US" dirty="0" smtClean="0">
                <a:latin typeface="Arial" charset="0"/>
                <a:cs typeface="Times New Roman" pitchFamily="18" charset="0"/>
              </a:rPr>
              <a:t> all distinct rows selected by the first query, but not present in the second query result set </a:t>
            </a:r>
            <a:r>
              <a:rPr lang="en-US" altLang="en-US" dirty="0" smtClean="0">
                <a:solidFill>
                  <a:schemeClr val="tx1"/>
                </a:solidFill>
                <a:latin typeface="Arial" charset="0"/>
              </a:rPr>
              <a:t>(the first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 </a:t>
            </a:r>
            <a:r>
              <a:rPr lang="en-US" altLang="en-US" dirty="0" smtClean="0">
                <a:solidFill>
                  <a:schemeClr val="tx1"/>
                </a:solidFill>
                <a:latin typeface="Courier New" pitchFamily="49" charset="0"/>
              </a:rPr>
              <a:t>MINUS</a:t>
            </a:r>
            <a:r>
              <a:rPr lang="en-US" altLang="en-US" dirty="0" smtClean="0">
                <a:solidFill>
                  <a:schemeClr val="tx1"/>
                </a:solidFill>
                <a:latin typeface="Arial" charset="0"/>
              </a:rPr>
              <a:t> the second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a:t>
            </a:r>
          </a:p>
          <a:p>
            <a:pPr lvl="1" eaLnBrk="1" hangingPunct="1"/>
            <a:r>
              <a:rPr lang="en-US" altLang="en-US" b="1" dirty="0" smtClean="0">
                <a:solidFill>
                  <a:schemeClr val="tx1"/>
                </a:solidFill>
                <a:latin typeface="Arial" charset="0"/>
              </a:rPr>
              <a:t>Note: </a:t>
            </a:r>
            <a:r>
              <a:rPr lang="en-US" altLang="en-US" dirty="0" smtClean="0">
                <a:solidFill>
                  <a:schemeClr val="tx1"/>
                </a:solidFill>
                <a:latin typeface="Arial" charset="0"/>
              </a:rPr>
              <a:t>The number of columns must be the same and the data types of the columns being selected by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statements in the queries must belong to the same data type group in all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statements used in the query. The names of the columns, however, need not be identical.</a:t>
            </a:r>
          </a:p>
        </p:txBody>
      </p:sp>
      <p:sp>
        <p:nvSpPr>
          <p:cNvPr id="4813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AABAF971-ED04-4817-B827-B64B93EB9B4B}" type="slidenum">
              <a:rPr lang="en-US" altLang="en-US" smtClean="0">
                <a:latin typeface="Arial" charset="0"/>
                <a:cs typeface="Arial" charset="0"/>
              </a:rPr>
              <a:pPr/>
              <a:t>22</a:t>
            </a:fld>
            <a:endParaRPr lang="en-US" altLang="en-US" dirty="0" smtClean="0">
              <a:latin typeface="Arial" charset="0"/>
              <a:cs typeface="Arial" charset="0"/>
            </a:endParaRPr>
          </a:p>
        </p:txBody>
      </p:sp>
    </p:spTree>
    <p:extLst>
      <p:ext uri="{BB962C8B-B14F-4D97-AF65-F5344CB8AC3E}">
        <p14:creationId xmlns="" xmlns:p14="http://schemas.microsoft.com/office/powerpoint/2010/main" val="3989869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pPr lvl="1" eaLnBrk="1" hangingPunct="1"/>
            <a:r>
              <a:rPr lang="en-US" altLang="en-US" dirty="0" smtClean="0">
                <a:latin typeface="Arial" charset="0"/>
              </a:rPr>
              <a:t>In the example in the slide, the manager </a:t>
            </a:r>
            <a:r>
              <a:rPr lang="en-US" altLang="en-US" dirty="0" smtClean="0">
                <a:latin typeface="Courier New" pitchFamily="49" charset="0"/>
                <a:cs typeface="Courier New" pitchFamily="49" charset="0"/>
              </a:rPr>
              <a:t>ID</a:t>
            </a:r>
            <a:r>
              <a:rPr lang="en-US" altLang="en-US" dirty="0" smtClean="0">
                <a:latin typeface="Arial" charset="0"/>
              </a:rPr>
              <a:t>s and job </a:t>
            </a:r>
            <a:r>
              <a:rPr lang="en-US" altLang="en-US" dirty="0" smtClean="0">
                <a:latin typeface="Courier New"/>
              </a:rPr>
              <a:t>ID</a:t>
            </a:r>
            <a:r>
              <a:rPr lang="en-US" altLang="en-US" dirty="0" smtClean="0">
                <a:latin typeface="Arial" charset="0"/>
              </a:rPr>
              <a:t>s in the </a:t>
            </a:r>
            <a:r>
              <a:rPr lang="en-US" altLang="en-US" dirty="0" smtClean="0">
                <a:latin typeface="Courier New" pitchFamily="49" charset="0"/>
              </a:rPr>
              <a:t>RETIRED_EMLOYEES</a:t>
            </a:r>
            <a:r>
              <a:rPr lang="en-US" altLang="en-US" dirty="0" smtClean="0">
                <a:latin typeface="Arial" charset="0"/>
              </a:rPr>
              <a:t> table are subtracted from those in the </a:t>
            </a:r>
            <a:r>
              <a:rPr lang="en-US" altLang="en-US" dirty="0" smtClean="0">
                <a:latin typeface="Courier New" pitchFamily="49" charset="0"/>
              </a:rPr>
              <a:t>EMPLOYEES</a:t>
            </a:r>
            <a:r>
              <a:rPr lang="en-US" altLang="en-US" dirty="0" smtClean="0">
                <a:latin typeface="Arial" charset="0"/>
              </a:rPr>
              <a:t> table. The results set displays the employees remaining after the subtraction; they are represented by rows that exist in the </a:t>
            </a:r>
            <a:r>
              <a:rPr lang="en-US" altLang="en-US" dirty="0" smtClean="0">
                <a:latin typeface="Courier New" pitchFamily="49" charset="0"/>
              </a:rPr>
              <a:t>EMPLOYEES</a:t>
            </a:r>
            <a:r>
              <a:rPr lang="en-US" altLang="en-US" dirty="0" smtClean="0">
                <a:latin typeface="Arial" charset="0"/>
              </a:rPr>
              <a:t> table, but do not exist in the </a:t>
            </a:r>
            <a:r>
              <a:rPr lang="en-US" altLang="en-US" dirty="0" smtClean="0">
                <a:latin typeface="Courier New" pitchFamily="49" charset="0"/>
              </a:rPr>
              <a:t>RETIRED_EMPLOYEES</a:t>
            </a:r>
            <a:r>
              <a:rPr lang="en-US" altLang="en-US" dirty="0" smtClean="0">
                <a:latin typeface="Arial" charset="0"/>
              </a:rPr>
              <a:t> table. These are the records of the employees who work in the sales department and are being managed by managers who have not managed any of the retired employees.</a:t>
            </a:r>
          </a:p>
        </p:txBody>
      </p:sp>
      <p:sp>
        <p:nvSpPr>
          <p:cNvPr id="5018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5E28C492-883D-4ED5-8749-9A67178997D2}" type="slidenum">
              <a:rPr lang="en-US" altLang="en-US" smtClean="0">
                <a:latin typeface="Arial" charset="0"/>
                <a:cs typeface="Arial" charset="0"/>
              </a:rPr>
              <a:pPr/>
              <a:t>23</a:t>
            </a:fld>
            <a:endParaRPr lang="en-US" altLang="en-US" dirty="0" smtClean="0">
              <a:latin typeface="Arial" charset="0"/>
              <a:cs typeface="Arial" charset="0"/>
            </a:endParaRPr>
          </a:p>
        </p:txBody>
      </p:sp>
    </p:spTree>
    <p:extLst>
      <p:ext uri="{BB962C8B-B14F-4D97-AF65-F5344CB8AC3E}">
        <p14:creationId xmlns="" xmlns:p14="http://schemas.microsoft.com/office/powerpoint/2010/main" val="39947693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pPr eaLnBrk="1" hangingPunct="1"/>
            <a:endParaRPr lang="en-US" altLang="en-US" dirty="0" smtClean="0">
              <a:latin typeface="Arial" charset="0"/>
            </a:endParaRPr>
          </a:p>
        </p:txBody>
      </p:sp>
      <p:sp>
        <p:nvSpPr>
          <p:cNvPr id="5222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D9A21A4E-4642-4F97-9007-2BF15B404A11}" type="slidenum">
              <a:rPr lang="en-US" altLang="en-US" smtClean="0">
                <a:latin typeface="Arial" charset="0"/>
                <a:cs typeface="Arial" charset="0"/>
              </a:rPr>
              <a:pPr/>
              <a:t>24</a:t>
            </a:fld>
            <a:endParaRPr lang="en-US" altLang="en-US" dirty="0" smtClean="0">
              <a:latin typeface="Arial" charset="0"/>
              <a:cs typeface="Arial" charset="0"/>
            </a:endParaRPr>
          </a:p>
        </p:txBody>
      </p:sp>
    </p:spTree>
    <p:extLst>
      <p:ext uri="{BB962C8B-B14F-4D97-AF65-F5344CB8AC3E}">
        <p14:creationId xmlns="" xmlns:p14="http://schemas.microsoft.com/office/powerpoint/2010/main" val="1612398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pPr lvl="1" eaLnBrk="1" hangingPunct="1"/>
            <a:r>
              <a:rPr lang="en-US" altLang="en-US" dirty="0" smtClean="0">
                <a:latin typeface="Arial" charset="0"/>
              </a:rPr>
              <a:t>Because the expressions in the </a:t>
            </a:r>
            <a:r>
              <a:rPr lang="en-US" altLang="en-US" dirty="0" smtClean="0">
                <a:latin typeface="Courier New" pitchFamily="49" charset="0"/>
              </a:rPr>
              <a:t>SELECT</a:t>
            </a:r>
            <a:r>
              <a:rPr lang="en-US" altLang="en-US" dirty="0" smtClean="0">
                <a:latin typeface="Arial" charset="0"/>
              </a:rPr>
              <a:t> lists of the queries must match in number, you can use the dummy columns and the data type conversion functions to comply with this rule. </a:t>
            </a:r>
          </a:p>
          <a:p>
            <a:pPr lvl="1" eaLnBrk="1" hangingPunct="1"/>
            <a:r>
              <a:rPr lang="en-US" altLang="en-US" dirty="0" smtClean="0">
                <a:latin typeface="Arial" charset="0"/>
              </a:rPr>
              <a:t>To match the column list explicitly, you can insert </a:t>
            </a:r>
            <a:r>
              <a:rPr lang="en-US" altLang="en-US" dirty="0" smtClean="0">
                <a:latin typeface="Courier New" pitchFamily="49" charset="0"/>
                <a:cs typeface="Courier New" pitchFamily="49" charset="0"/>
              </a:rPr>
              <a:t>NULL</a:t>
            </a:r>
            <a:r>
              <a:rPr lang="en-US" altLang="en-US" dirty="0" smtClean="0">
                <a:latin typeface="Arial" charset="0"/>
              </a:rPr>
              <a:t> columns at the missing positions so as to match the count and data type of selected columns in each </a:t>
            </a:r>
            <a:r>
              <a:rPr lang="en-US" altLang="en-US" dirty="0" smtClean="0">
                <a:latin typeface="Courier New" pitchFamily="49" charset="0"/>
                <a:cs typeface="Courier New" pitchFamily="49" charset="0"/>
              </a:rPr>
              <a:t>SELECT</a:t>
            </a:r>
            <a:r>
              <a:rPr lang="en-US" altLang="en-US" dirty="0" smtClean="0">
                <a:latin typeface="Arial" charset="0"/>
              </a:rPr>
              <a:t> statement. </a:t>
            </a:r>
          </a:p>
          <a:p>
            <a:pPr lvl="1" eaLnBrk="1" hangingPunct="1"/>
            <a:r>
              <a:rPr lang="en-US" altLang="en-US" dirty="0" smtClean="0">
                <a:latin typeface="Arial" charset="0"/>
              </a:rPr>
              <a:t>In the slide, the name </a:t>
            </a:r>
            <a:r>
              <a:rPr lang="en-US" altLang="en-US" dirty="0" smtClean="0">
                <a:latin typeface="Courier New" pitchFamily="49" charset="0"/>
              </a:rPr>
              <a:t>Warehouse</a:t>
            </a:r>
            <a:r>
              <a:rPr lang="en-US" altLang="en-US" dirty="0" smtClean="0">
                <a:latin typeface="Arial" charset="0"/>
              </a:rPr>
              <a:t> </a:t>
            </a:r>
            <a:r>
              <a:rPr lang="en-US" altLang="en-US" dirty="0" smtClean="0">
                <a:latin typeface="Courier New" pitchFamily="49" charset="0"/>
              </a:rPr>
              <a:t>location</a:t>
            </a:r>
            <a:r>
              <a:rPr lang="en-US" altLang="en-US" dirty="0" smtClean="0">
                <a:latin typeface="Arial" charset="0"/>
              </a:rPr>
              <a:t> is given as the dummy column heading. The </a:t>
            </a:r>
            <a:r>
              <a:rPr lang="en-US" altLang="en-US" dirty="0" smtClean="0">
                <a:latin typeface="Courier New" pitchFamily="49" charset="0"/>
              </a:rPr>
              <a:t>TO_CHAR</a:t>
            </a:r>
            <a:r>
              <a:rPr lang="en-US" altLang="en-US" dirty="0" smtClean="0">
                <a:latin typeface="Arial" charset="0"/>
              </a:rPr>
              <a:t> function is used in the first query to match the </a:t>
            </a:r>
            <a:r>
              <a:rPr lang="en-US" altLang="en-US" dirty="0" smtClean="0">
                <a:latin typeface="Courier New" pitchFamily="49" charset="0"/>
              </a:rPr>
              <a:t>VARCHAR2</a:t>
            </a:r>
            <a:r>
              <a:rPr lang="en-US" altLang="en-US" dirty="0" smtClean="0">
                <a:latin typeface="Arial" charset="0"/>
              </a:rPr>
              <a:t> data type of the </a:t>
            </a:r>
            <a:r>
              <a:rPr lang="en-US" altLang="en-US" dirty="0" smtClean="0">
                <a:latin typeface="Courier New" pitchFamily="49" charset="0"/>
              </a:rPr>
              <a:t>state_province</a:t>
            </a:r>
            <a:r>
              <a:rPr lang="en-US" altLang="en-US" dirty="0" smtClean="0">
                <a:latin typeface="Arial" charset="0"/>
              </a:rPr>
              <a:t> column that is retrieved by the second query. Similarly, the </a:t>
            </a:r>
            <a:r>
              <a:rPr lang="en-US" altLang="en-US" dirty="0" smtClean="0">
                <a:latin typeface="Courier New" pitchFamily="49" charset="0"/>
              </a:rPr>
              <a:t>TO_CHAR</a:t>
            </a:r>
            <a:r>
              <a:rPr lang="en-US" altLang="en-US" dirty="0" smtClean="0">
                <a:latin typeface="Arial" charset="0"/>
              </a:rPr>
              <a:t> function in the second query is used to match the </a:t>
            </a:r>
            <a:r>
              <a:rPr lang="en-US" altLang="en-US" dirty="0" smtClean="0">
                <a:latin typeface="Courier New" pitchFamily="49" charset="0"/>
              </a:rPr>
              <a:t>VARCHAR2</a:t>
            </a:r>
            <a:r>
              <a:rPr lang="en-US" altLang="en-US" dirty="0" smtClean="0">
                <a:latin typeface="Arial" charset="0"/>
              </a:rPr>
              <a:t> data type of the </a:t>
            </a:r>
            <a:r>
              <a:rPr lang="en-US" altLang="en-US" dirty="0" smtClean="0">
                <a:latin typeface="Courier New" pitchFamily="49" charset="0"/>
              </a:rPr>
              <a:t>department_name</a:t>
            </a:r>
            <a:r>
              <a:rPr lang="en-US" altLang="en-US" dirty="0" smtClean="0">
                <a:latin typeface="Arial" charset="0"/>
              </a:rPr>
              <a:t> column that is retrieved by the first query.</a:t>
            </a:r>
          </a:p>
        </p:txBody>
      </p:sp>
      <p:sp>
        <p:nvSpPr>
          <p:cNvPr id="54277" name="Footer Placeholder 5"/>
          <p:cNvSpPr>
            <a:spLocks noGrp="1"/>
          </p:cNvSpPr>
          <p:nvPr>
            <p:ph type="ftr" sz="quarter" idx="4"/>
          </p:nvPr>
        </p:nvSpPr>
        <p:spPr>
          <a:noFill/>
        </p:spPr>
        <p:txBody>
          <a:bodyPr/>
          <a:lstStyle/>
          <a:p>
            <a:r>
              <a:rPr lang="en-US" altLang="en-US" dirty="0" smtClean="0">
                <a:latin typeface="Arial" charset="0"/>
                <a:cs typeface="Arial" charset="0"/>
              </a:rPr>
              <a:t>Oracle Database 12</a:t>
            </a:r>
            <a:r>
              <a:rPr lang="en-US" altLang="en-US" i="1" dirty="0" smtClean="0">
                <a:latin typeface="Arial" charset="0"/>
                <a:cs typeface="Arial" charset="0"/>
              </a:rPr>
              <a:t>c</a:t>
            </a:r>
            <a:r>
              <a:rPr lang="en-US" altLang="en-US" dirty="0" smtClean="0">
                <a:latin typeface="Arial" charset="0"/>
                <a:cs typeface="Arial" charset="0"/>
              </a:rPr>
              <a:t> R2: SQL Workshop I   9 - </a:t>
            </a:r>
            <a:fld id="{4A70E716-39A2-48A6-A882-C71B44AB2122}" type="slidenum">
              <a:rPr lang="en-US" altLang="en-US" smtClean="0">
                <a:latin typeface="Arial" charset="0"/>
                <a:cs typeface="Arial" charset="0"/>
              </a:rPr>
              <a:pPr/>
              <a:t>25</a:t>
            </a:fld>
            <a:endParaRPr lang="en-US" altLang="en-US" dirty="0" smtClean="0">
              <a:latin typeface="Arial" charset="0"/>
              <a:cs typeface="Arial" charset="0"/>
            </a:endParaRPr>
          </a:p>
        </p:txBody>
      </p:sp>
    </p:spTree>
    <p:extLst>
      <p:ext uri="{BB962C8B-B14F-4D97-AF65-F5344CB8AC3E}">
        <p14:creationId xmlns="" xmlns:p14="http://schemas.microsoft.com/office/powerpoint/2010/main" val="762384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pPr lvl="1" eaLnBrk="1" hangingPunct="1"/>
            <a:r>
              <a:rPr lang="en-US" altLang="en-US" dirty="0" smtClean="0">
                <a:latin typeface="Arial" charset="0"/>
              </a:rPr>
              <a:t>The </a:t>
            </a:r>
            <a:r>
              <a:rPr lang="en-US" altLang="en-US" dirty="0" smtClean="0">
                <a:latin typeface="Courier New" pitchFamily="49" charset="0"/>
              </a:rPr>
              <a:t>EMPLOYEES</a:t>
            </a:r>
            <a:r>
              <a:rPr lang="en-US" altLang="en-US" dirty="0" smtClean="0">
                <a:latin typeface="Arial" charset="0"/>
              </a:rPr>
              <a:t> and </a:t>
            </a:r>
            <a:r>
              <a:rPr lang="en-US" altLang="en-US" dirty="0" smtClean="0">
                <a:latin typeface="Courier New" pitchFamily="49" charset="0"/>
              </a:rPr>
              <a:t>RETIRED_EMPLOYEES</a:t>
            </a:r>
            <a:r>
              <a:rPr lang="en-US" altLang="en-US" dirty="0" smtClean="0">
                <a:latin typeface="Arial" charset="0"/>
              </a:rPr>
              <a:t> tables have several columns in common (for example, </a:t>
            </a:r>
            <a:r>
              <a:rPr lang="en-US" altLang="en-US" dirty="0" smtClean="0">
                <a:latin typeface="Courier New" pitchFamily="49" charset="0"/>
              </a:rPr>
              <a:t>EMPLOYEE_ID</a:t>
            </a:r>
            <a:r>
              <a:rPr lang="en-US" altLang="en-US" dirty="0" smtClean="0">
                <a:latin typeface="Arial" charset="0"/>
              </a:rPr>
              <a:t>, </a:t>
            </a:r>
            <a:r>
              <a:rPr lang="en-US" altLang="en-US" dirty="0" smtClean="0">
                <a:latin typeface="Courier New" pitchFamily="49" charset="0"/>
              </a:rPr>
              <a:t>JOB_ID</a:t>
            </a:r>
            <a:r>
              <a:rPr lang="en-US" altLang="en-US" dirty="0" smtClean="0">
                <a:latin typeface="Arial" charset="0"/>
              </a:rPr>
              <a:t>, and </a:t>
            </a:r>
            <a:r>
              <a:rPr lang="en-US" altLang="en-US" dirty="0" smtClean="0">
                <a:latin typeface="Courier New" pitchFamily="49" charset="0"/>
              </a:rPr>
              <a:t>DEPARTMENT_ID</a:t>
            </a:r>
            <a:r>
              <a:rPr lang="en-US" altLang="en-US" dirty="0" smtClean="0">
                <a:latin typeface="Arial" charset="0"/>
              </a:rPr>
              <a:t>). </a:t>
            </a:r>
            <a:r>
              <a:rPr lang="en-US" altLang="en-US" smtClean="0">
                <a:latin typeface="Arial" charset="0"/>
              </a:rPr>
              <a:t>However, </a:t>
            </a:r>
            <a:r>
              <a:rPr lang="en-US" altLang="en-US" dirty="0" smtClean="0">
                <a:latin typeface="Arial" charset="0"/>
              </a:rPr>
              <a:t>what if you want the query to display </a:t>
            </a:r>
            <a:r>
              <a:rPr lang="en-US" altLang="en-US" dirty="0" smtClean="0">
                <a:latin typeface="Courier New" pitchFamily="49" charset="0"/>
                <a:cs typeface="Courier New" pitchFamily="49" charset="0"/>
              </a:rPr>
              <a:t>FIRST_NAME</a:t>
            </a:r>
            <a:r>
              <a:rPr lang="en-US" altLang="en-US" dirty="0" smtClean="0">
                <a:latin typeface="Arial" charset="0"/>
              </a:rPr>
              <a:t>, </a:t>
            </a:r>
            <a:r>
              <a:rPr lang="en-US" altLang="en-US" dirty="0" smtClean="0">
                <a:latin typeface="Courier New" pitchFamily="49" charset="0"/>
                <a:cs typeface="Courier New" pitchFamily="49" charset="0"/>
              </a:rPr>
              <a:t>JOB_ID</a:t>
            </a:r>
            <a:r>
              <a:rPr lang="en-US" altLang="en-US" dirty="0" smtClean="0">
                <a:latin typeface="Arial" charset="0"/>
              </a:rPr>
              <a:t>, and </a:t>
            </a:r>
            <a:r>
              <a:rPr lang="en-US" altLang="en-US" dirty="0" smtClean="0">
                <a:latin typeface="Courier New" pitchFamily="49" charset="0"/>
                <a:cs typeface="Courier New" pitchFamily="49" charset="0"/>
              </a:rPr>
              <a:t>HIRE_DATE</a:t>
            </a:r>
            <a:r>
              <a:rPr lang="en-US" altLang="en-US" dirty="0" smtClean="0">
                <a:latin typeface="Arial" charset="0"/>
              </a:rPr>
              <a:t> using the </a:t>
            </a:r>
            <a:r>
              <a:rPr lang="en-US" altLang="en-US" dirty="0" smtClean="0">
                <a:latin typeface="Courier New" pitchFamily="49" charset="0"/>
              </a:rPr>
              <a:t>UNION</a:t>
            </a:r>
            <a:r>
              <a:rPr lang="en-US" altLang="en-US" dirty="0" smtClean="0">
                <a:latin typeface="Arial" charset="0"/>
              </a:rPr>
              <a:t> operator, knowing that </a:t>
            </a:r>
            <a:r>
              <a:rPr lang="en-US" altLang="en-US" dirty="0" smtClean="0">
                <a:latin typeface="Courier New" pitchFamily="49" charset="0"/>
                <a:cs typeface="Courier New" pitchFamily="49" charset="0"/>
              </a:rPr>
              <a:t>HIRE_DATE</a:t>
            </a:r>
            <a:r>
              <a:rPr lang="en-US" altLang="en-US" dirty="0" smtClean="0">
                <a:latin typeface="Arial" charset="0"/>
              </a:rPr>
              <a:t> exists only in the </a:t>
            </a:r>
            <a:r>
              <a:rPr lang="en-US" altLang="en-US" dirty="0" smtClean="0">
                <a:latin typeface="Courier New" pitchFamily="49" charset="0"/>
              </a:rPr>
              <a:t>EMPLOYEES</a:t>
            </a:r>
            <a:r>
              <a:rPr lang="en-US" altLang="en-US" dirty="0" smtClean="0">
                <a:latin typeface="Arial" charset="0"/>
              </a:rPr>
              <a:t> table?</a:t>
            </a:r>
          </a:p>
          <a:p>
            <a:pPr lvl="1" eaLnBrk="1" hangingPunct="1"/>
            <a:r>
              <a:rPr lang="en-US" altLang="en-US" dirty="0" smtClean="0">
                <a:latin typeface="Arial" charset="0"/>
              </a:rPr>
              <a:t>The code example in the slide matches the </a:t>
            </a:r>
            <a:r>
              <a:rPr lang="en-US" altLang="en-US" dirty="0" smtClean="0">
                <a:latin typeface="Courier New" pitchFamily="49" charset="0"/>
              </a:rPr>
              <a:t>FIRST_NAME</a:t>
            </a:r>
            <a:r>
              <a:rPr lang="en-US" altLang="en-US" dirty="0" smtClean="0">
                <a:latin typeface="Arial" charset="0"/>
              </a:rPr>
              <a:t> and </a:t>
            </a:r>
            <a:r>
              <a:rPr lang="en-US" altLang="en-US" dirty="0" smtClean="0">
                <a:latin typeface="Courier New" pitchFamily="49" charset="0"/>
              </a:rPr>
              <a:t>JOB_ID</a:t>
            </a:r>
            <a:r>
              <a:rPr lang="en-US" altLang="en-US" dirty="0" smtClean="0">
                <a:latin typeface="Arial" charset="0"/>
              </a:rPr>
              <a:t> columns in the </a:t>
            </a:r>
            <a:r>
              <a:rPr lang="en-US" altLang="en-US" dirty="0" smtClean="0">
                <a:latin typeface="Courier New" pitchFamily="49" charset="0"/>
              </a:rPr>
              <a:t>EMPLOYEES</a:t>
            </a:r>
            <a:r>
              <a:rPr lang="en-US" altLang="en-US" dirty="0" smtClean="0">
                <a:latin typeface="Arial" charset="0"/>
              </a:rPr>
              <a:t> and </a:t>
            </a:r>
            <a:r>
              <a:rPr lang="en-US" altLang="en-US" dirty="0" smtClean="0">
                <a:latin typeface="Courier New" pitchFamily="49" charset="0"/>
              </a:rPr>
              <a:t>RETIRED_EMPLOYEES</a:t>
            </a:r>
            <a:r>
              <a:rPr lang="en-US" altLang="en-US" dirty="0" smtClean="0">
                <a:latin typeface="Arial" charset="0"/>
              </a:rPr>
              <a:t> tables. </a:t>
            </a:r>
            <a:r>
              <a:rPr lang="en-US" altLang="en-US" dirty="0" smtClean="0">
                <a:latin typeface="Courier New" pitchFamily="49" charset="0"/>
                <a:cs typeface="Courier New" pitchFamily="49" charset="0"/>
              </a:rPr>
              <a:t>NULL</a:t>
            </a:r>
            <a:r>
              <a:rPr lang="en-US" altLang="en-US" dirty="0" smtClean="0">
                <a:latin typeface="Arial" charset="0"/>
                <a:cs typeface="Arial" charset="0"/>
              </a:rPr>
              <a:t> </a:t>
            </a:r>
            <a:r>
              <a:rPr lang="en-US" altLang="en-US" dirty="0" smtClean="0">
                <a:latin typeface="Arial" charset="0"/>
              </a:rPr>
              <a:t>is added to the </a:t>
            </a:r>
            <a:r>
              <a:rPr lang="en-US" altLang="en-US" dirty="0" smtClean="0">
                <a:latin typeface="Courier New" pitchFamily="49" charset="0"/>
              </a:rPr>
              <a:t>RETIRED_EMPLOYEES</a:t>
            </a:r>
            <a:r>
              <a:rPr lang="en-US" altLang="en-US" dirty="0" smtClean="0">
                <a:latin typeface="Arial" charset="0"/>
              </a:rPr>
              <a:t> </a:t>
            </a:r>
            <a:r>
              <a:rPr lang="en-US" altLang="en-US" dirty="0" smtClean="0">
                <a:latin typeface="Courier New" pitchFamily="49" charset="0"/>
              </a:rPr>
              <a:t>SELECT</a:t>
            </a:r>
            <a:r>
              <a:rPr lang="en-US" altLang="en-US" dirty="0" smtClean="0">
                <a:latin typeface="Arial" charset="0"/>
              </a:rPr>
              <a:t> statement to match the </a:t>
            </a:r>
            <a:r>
              <a:rPr lang="en-US" altLang="en-US" dirty="0" smtClean="0">
                <a:latin typeface="Courier New" pitchFamily="49" charset="0"/>
                <a:cs typeface="Courier New" pitchFamily="49" charset="0"/>
              </a:rPr>
              <a:t>HIRE_DATE</a:t>
            </a:r>
            <a:r>
              <a:rPr lang="en-US" altLang="en-US" dirty="0" smtClean="0">
                <a:latin typeface="Arial" charset="0"/>
              </a:rPr>
              <a:t> column in the </a:t>
            </a:r>
            <a:r>
              <a:rPr lang="en-US" altLang="en-US" dirty="0" smtClean="0">
                <a:latin typeface="Courier New" pitchFamily="49" charset="0"/>
              </a:rPr>
              <a:t>EMPLOYEES</a:t>
            </a:r>
            <a:r>
              <a:rPr lang="en-US" altLang="en-US" dirty="0" smtClean="0">
                <a:latin typeface="Arial" charset="0"/>
              </a:rPr>
              <a:t> </a:t>
            </a:r>
            <a:r>
              <a:rPr lang="en-US" altLang="en-US" dirty="0" smtClean="0">
                <a:latin typeface="Courier New" pitchFamily="49" charset="0"/>
              </a:rPr>
              <a:t>SELECT</a:t>
            </a:r>
            <a:r>
              <a:rPr lang="en-US" altLang="en-US" dirty="0" smtClean="0">
                <a:latin typeface="Arial" charset="0"/>
              </a:rPr>
              <a:t> statement.</a:t>
            </a:r>
          </a:p>
          <a:p>
            <a:pPr lvl="1" eaLnBrk="1" hangingPunct="1"/>
            <a:r>
              <a:rPr lang="en-US" altLang="en-US" dirty="0" smtClean="0">
                <a:latin typeface="Arial" charset="0"/>
              </a:rPr>
              <a:t>In the results shown in the slide, each row in the output that corresponds to a record from the </a:t>
            </a:r>
            <a:r>
              <a:rPr lang="en-US" altLang="en-US" dirty="0" smtClean="0">
                <a:latin typeface="Courier New" pitchFamily="49" charset="0"/>
                <a:cs typeface="Courier New" pitchFamily="49" charset="0"/>
              </a:rPr>
              <a:t>RETIRED_EMPLOYEES</a:t>
            </a:r>
            <a:r>
              <a:rPr lang="en-US" altLang="en-US" dirty="0" smtClean="0">
                <a:latin typeface="Arial" charset="0"/>
              </a:rPr>
              <a:t> table contains a </a:t>
            </a:r>
            <a:r>
              <a:rPr lang="en-US" altLang="en-US" dirty="0" smtClean="0">
                <a:latin typeface="Courier New" pitchFamily="49" charset="0"/>
              </a:rPr>
              <a:t>NULL</a:t>
            </a:r>
            <a:r>
              <a:rPr lang="en-US" altLang="en-US" dirty="0" smtClean="0">
                <a:latin typeface="Arial" charset="0"/>
              </a:rPr>
              <a:t> in the </a:t>
            </a:r>
            <a:r>
              <a:rPr lang="en-US" altLang="en-US" dirty="0" smtClean="0">
                <a:latin typeface="Courier New" pitchFamily="49" charset="0"/>
              </a:rPr>
              <a:t>HIRE_DATE</a:t>
            </a:r>
            <a:r>
              <a:rPr lang="en-US" altLang="en-US" dirty="0" smtClean="0">
                <a:latin typeface="Arial" charset="0"/>
              </a:rPr>
              <a:t> column.</a:t>
            </a:r>
          </a:p>
        </p:txBody>
      </p:sp>
      <p:sp>
        <p:nvSpPr>
          <p:cNvPr id="5632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30309CD4-D86B-462D-A593-D429B18FA26B}" type="slidenum">
              <a:rPr lang="en-US" altLang="en-US" smtClean="0">
                <a:latin typeface="Arial" charset="0"/>
                <a:cs typeface="Arial" charset="0"/>
              </a:rPr>
              <a:pPr/>
              <a:t>26</a:t>
            </a:fld>
            <a:endParaRPr lang="en-US" altLang="en-US" dirty="0" smtClean="0">
              <a:latin typeface="Arial" charset="0"/>
              <a:cs typeface="Arial" charset="0"/>
            </a:endParaRPr>
          </a:p>
        </p:txBody>
      </p:sp>
    </p:spTree>
    <p:extLst>
      <p:ext uri="{BB962C8B-B14F-4D97-AF65-F5344CB8AC3E}">
        <p14:creationId xmlns="" xmlns:p14="http://schemas.microsoft.com/office/powerpoint/2010/main" val="4002420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pPr eaLnBrk="1" hangingPunct="1"/>
            <a:endParaRPr lang="en-US" altLang="en-US" dirty="0" smtClean="0">
              <a:latin typeface="Arial" charset="0"/>
            </a:endParaRPr>
          </a:p>
        </p:txBody>
      </p:sp>
      <p:sp>
        <p:nvSpPr>
          <p:cNvPr id="5837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C95D1D03-79E8-4149-8448-CD1C6D8870CA}" type="slidenum">
              <a:rPr lang="en-US" altLang="en-US" smtClean="0">
                <a:latin typeface="Arial" charset="0"/>
                <a:cs typeface="Arial" charset="0"/>
              </a:rPr>
              <a:pPr/>
              <a:t>27</a:t>
            </a:fld>
            <a:endParaRPr lang="en-US" altLang="en-US" dirty="0" smtClean="0">
              <a:latin typeface="Arial" charset="0"/>
              <a:cs typeface="Arial" charset="0"/>
            </a:endParaRPr>
          </a:p>
        </p:txBody>
      </p:sp>
    </p:spTree>
    <p:extLst>
      <p:ext uri="{BB962C8B-B14F-4D97-AF65-F5344CB8AC3E}">
        <p14:creationId xmlns="" xmlns:p14="http://schemas.microsoft.com/office/powerpoint/2010/main" val="10148243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lvl="1">
              <a:buFontTx/>
              <a:buNone/>
            </a:pPr>
            <a:r>
              <a:rPr lang="en-US" altLang="en-US" dirty="0" smtClean="0">
                <a:latin typeface="Arial" charset="0"/>
              </a:rPr>
              <a:t>You can use the </a:t>
            </a:r>
            <a:r>
              <a:rPr lang="en-US" altLang="en-US" dirty="0" smtClean="0">
                <a:latin typeface="Courier New" pitchFamily="49" charset="0"/>
              </a:rPr>
              <a:t>ORDER</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 only once in a compound query. Place the </a:t>
            </a:r>
            <a:r>
              <a:rPr lang="en-US" altLang="en-US" dirty="0" smtClean="0">
                <a:latin typeface="Courier New" pitchFamily="49" charset="0"/>
              </a:rPr>
              <a:t>ORDER</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 at the end of the query. The </a:t>
            </a:r>
            <a:r>
              <a:rPr lang="en-US" altLang="en-US" dirty="0" smtClean="0">
                <a:latin typeface="Courier New" pitchFamily="49" charset="0"/>
              </a:rPr>
              <a:t>ORDER</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 accepts the column name or an alias. By default, the output is sorted in ascending order in the first column of the first </a:t>
            </a:r>
            <a:r>
              <a:rPr lang="en-US" altLang="en-US" dirty="0" smtClean="0">
                <a:latin typeface="Courier New" pitchFamily="49" charset="0"/>
              </a:rPr>
              <a:t>SELECT</a:t>
            </a:r>
            <a:r>
              <a:rPr lang="en-US" altLang="en-US" dirty="0" smtClean="0">
                <a:latin typeface="Arial" charset="0"/>
              </a:rPr>
              <a:t> query. </a:t>
            </a:r>
          </a:p>
          <a:p>
            <a:pPr lvl="1" eaLnBrk="1" hangingPunct="1"/>
            <a:r>
              <a:rPr lang="en-US" altLang="en-US" b="1" dirty="0" smtClean="0">
                <a:latin typeface="Arial" charset="0"/>
              </a:rPr>
              <a:t>Note:</a:t>
            </a:r>
            <a:r>
              <a:rPr lang="en-US" altLang="en-US" dirty="0" smtClean="0">
                <a:latin typeface="Arial" charset="0"/>
              </a:rPr>
              <a:t> The </a:t>
            </a:r>
            <a:r>
              <a:rPr lang="en-US" altLang="en-US" dirty="0" smtClean="0">
                <a:latin typeface="Courier New" pitchFamily="49" charset="0"/>
              </a:rPr>
              <a:t>ORDER</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 does not recognize the column names of the second </a:t>
            </a:r>
            <a:r>
              <a:rPr lang="en-US" altLang="en-US" dirty="0" smtClean="0">
                <a:latin typeface="Courier New" pitchFamily="49" charset="0"/>
              </a:rPr>
              <a:t>SELECT</a:t>
            </a:r>
            <a:r>
              <a:rPr lang="en-US" altLang="en-US" dirty="0" smtClean="0">
                <a:latin typeface="Arial" charset="0"/>
              </a:rPr>
              <a:t> query. To avoid confusion over column names, it is a common practice to </a:t>
            </a:r>
            <a:r>
              <a:rPr lang="en-US" altLang="en-US" dirty="0" smtClean="0">
                <a:latin typeface="Courier New" pitchFamily="49" charset="0"/>
              </a:rPr>
              <a:t>ORDER</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column positions.</a:t>
            </a:r>
          </a:p>
          <a:p>
            <a:pPr lvl="1" eaLnBrk="1" hangingPunct="1"/>
            <a:r>
              <a:rPr lang="en-US" altLang="en-US" dirty="0" smtClean="0">
                <a:latin typeface="Arial" charset="0"/>
              </a:rPr>
              <a:t>For example, in the following statement, the output will be shown in ascending order of </a:t>
            </a:r>
            <a:r>
              <a:rPr lang="en-US" altLang="en-US" dirty="0" smtClean="0">
                <a:latin typeface="Courier New" pitchFamily="49" charset="0"/>
              </a:rPr>
              <a:t>job_id</a:t>
            </a:r>
            <a:r>
              <a:rPr lang="en-US" altLang="en-US" dirty="0" smtClean="0">
                <a:latin typeface="Arial" charset="0"/>
              </a:rPr>
              <a:t>.</a:t>
            </a:r>
          </a:p>
          <a:p>
            <a:pPr lvl="4" eaLnBrk="1" hangingPunct="1"/>
            <a:r>
              <a:rPr lang="en-US" altLang="en-US" dirty="0" smtClean="0"/>
              <a:t>SELECT employee_id, job_id, salary</a:t>
            </a:r>
          </a:p>
          <a:p>
            <a:pPr lvl="4" eaLnBrk="1" hangingPunct="1"/>
            <a:r>
              <a:rPr lang="en-US" altLang="en-US" dirty="0" smtClean="0"/>
              <a:t>FROM   employees</a:t>
            </a:r>
          </a:p>
          <a:p>
            <a:pPr lvl="4" eaLnBrk="1" hangingPunct="1"/>
            <a:r>
              <a:rPr lang="en-US" altLang="en-US" dirty="0" smtClean="0"/>
              <a:t>UNION</a:t>
            </a:r>
          </a:p>
          <a:p>
            <a:pPr lvl="4" eaLnBrk="1" hangingPunct="1"/>
            <a:r>
              <a:rPr lang="en-US" altLang="en-US" dirty="0" smtClean="0"/>
              <a:t>SELECT employee_id, job_id, 0</a:t>
            </a:r>
          </a:p>
          <a:p>
            <a:pPr lvl="4" eaLnBrk="1" hangingPunct="1"/>
            <a:r>
              <a:rPr lang="en-US" altLang="en-US" dirty="0" smtClean="0"/>
              <a:t>FROM   retired_employees</a:t>
            </a:r>
          </a:p>
          <a:p>
            <a:pPr lvl="4" eaLnBrk="1" hangingPunct="1"/>
            <a:r>
              <a:rPr lang="en-US" altLang="en-US" dirty="0" smtClean="0"/>
              <a:t>ORDER BY 2;</a:t>
            </a:r>
          </a:p>
          <a:p>
            <a:pPr lvl="1" eaLnBrk="1" hangingPunct="1"/>
            <a:r>
              <a:rPr lang="en-US" altLang="en-US" dirty="0" smtClean="0">
                <a:latin typeface="Arial" charset="0"/>
              </a:rPr>
              <a:t>If you omit </a:t>
            </a:r>
            <a:r>
              <a:rPr lang="en-US" altLang="en-US" dirty="0" smtClean="0">
                <a:latin typeface="Courier New" pitchFamily="49" charset="0"/>
              </a:rPr>
              <a:t>ORDER</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by default, the output will be sorted in ascending order of </a:t>
            </a:r>
            <a:r>
              <a:rPr lang="en-US" altLang="en-US" dirty="0" smtClean="0">
                <a:latin typeface="Courier New" pitchFamily="49" charset="0"/>
              </a:rPr>
              <a:t>employee_id</a:t>
            </a:r>
            <a:r>
              <a:rPr lang="en-US" altLang="en-US" dirty="0" smtClean="0">
                <a:latin typeface="Arial" charset="0"/>
              </a:rPr>
              <a:t>. You cannot use the columns from the second query to sort the output.</a:t>
            </a:r>
          </a:p>
        </p:txBody>
      </p:sp>
      <p:sp>
        <p:nvSpPr>
          <p:cNvPr id="6042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B93C6202-0F75-4754-BBB6-601225619501}" type="slidenum">
              <a:rPr lang="en-US" altLang="en-US" smtClean="0">
                <a:latin typeface="Arial" charset="0"/>
                <a:cs typeface="Arial" charset="0"/>
              </a:rPr>
              <a:pPr/>
              <a:t>28</a:t>
            </a:fld>
            <a:endParaRPr lang="en-US" altLang="en-US" dirty="0" smtClean="0">
              <a:latin typeface="Arial" charset="0"/>
              <a:cs typeface="Arial" charset="0"/>
            </a:endParaRPr>
          </a:p>
        </p:txBody>
      </p:sp>
    </p:spTree>
    <p:extLst>
      <p:ext uri="{BB962C8B-B14F-4D97-AF65-F5344CB8AC3E}">
        <p14:creationId xmlns="" xmlns:p14="http://schemas.microsoft.com/office/powerpoint/2010/main" val="1636371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pPr eaLnBrk="1" hangingPunct="1"/>
            <a:r>
              <a:rPr lang="en-US" altLang="en-US" dirty="0" smtClean="0">
                <a:latin typeface="Arial" charset="0"/>
              </a:rPr>
              <a:t>Answer: a, c</a:t>
            </a:r>
          </a:p>
        </p:txBody>
      </p:sp>
      <p:sp>
        <p:nvSpPr>
          <p:cNvPr id="6246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C1CD5C0C-BC4D-4210-B787-5EA510970CEF}" type="slidenum">
              <a:rPr lang="en-US" altLang="en-US" smtClean="0">
                <a:latin typeface="Arial" charset="0"/>
                <a:cs typeface="Arial" charset="0"/>
              </a:rPr>
              <a:pPr/>
              <a:t>29</a:t>
            </a:fld>
            <a:endParaRPr lang="en-US" altLang="en-US" dirty="0" smtClean="0">
              <a:latin typeface="Arial" charset="0"/>
              <a:cs typeface="Arial" charset="0"/>
            </a:endParaRPr>
          </a:p>
        </p:txBody>
      </p:sp>
    </p:spTree>
    <p:extLst>
      <p:ext uri="{BB962C8B-B14F-4D97-AF65-F5344CB8AC3E}">
        <p14:creationId xmlns="" xmlns:p14="http://schemas.microsoft.com/office/powerpoint/2010/main" val="2670721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lvl="1" eaLnBrk="1" hangingPunct="1"/>
            <a:r>
              <a:rPr lang="en-US" altLang="en-US" dirty="0" smtClean="0">
                <a:latin typeface="Arial" charset="0"/>
              </a:rPr>
              <a:t>In this lesson, you learn how to write queries by using set operators.</a:t>
            </a:r>
          </a:p>
        </p:txBody>
      </p:sp>
      <p:sp>
        <p:nvSpPr>
          <p:cNvPr id="922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B540583D-402E-461C-B92F-4C34C35AEFA0}" type="slidenum">
              <a:rPr lang="en-US" altLang="en-US" smtClean="0">
                <a:latin typeface="Arial" charset="0"/>
                <a:cs typeface="Arial" charset="0"/>
              </a:rPr>
              <a:pPr/>
              <a:t>3</a:t>
            </a:fld>
            <a:endParaRPr lang="en-US" altLang="en-US" dirty="0" smtClean="0">
              <a:latin typeface="Arial" charset="0"/>
              <a:cs typeface="Arial" charset="0"/>
            </a:endParaRPr>
          </a:p>
        </p:txBody>
      </p:sp>
    </p:spTree>
    <p:extLst>
      <p:ext uri="{BB962C8B-B14F-4D97-AF65-F5344CB8AC3E}">
        <p14:creationId xmlns="" xmlns:p14="http://schemas.microsoft.com/office/powerpoint/2010/main" val="3495954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lvl="2" eaLnBrk="1" hangingPunct="1">
              <a:spcBef>
                <a:spcPct val="25000"/>
              </a:spcBef>
            </a:pPr>
            <a:r>
              <a:rPr lang="en-US" altLang="en-US" dirty="0" smtClean="0">
                <a:latin typeface="Arial" charset="0"/>
              </a:rPr>
              <a:t>The </a:t>
            </a:r>
            <a:r>
              <a:rPr lang="en-US" altLang="en-US" dirty="0" smtClean="0">
                <a:latin typeface="Courier New" pitchFamily="49" charset="0"/>
              </a:rPr>
              <a:t>UNION</a:t>
            </a:r>
            <a:r>
              <a:rPr lang="en-US" altLang="en-US" dirty="0" smtClean="0">
                <a:latin typeface="Arial" charset="0"/>
              </a:rPr>
              <a:t> operator returns all the distinct rows selected by each query in the compound query. Use the </a:t>
            </a:r>
            <a:r>
              <a:rPr lang="en-US" altLang="en-US" dirty="0" smtClean="0">
                <a:latin typeface="Courier New" pitchFamily="49" charset="0"/>
              </a:rPr>
              <a:t>UNION</a:t>
            </a:r>
            <a:r>
              <a:rPr lang="en-US" altLang="en-US" dirty="0" smtClean="0">
                <a:latin typeface="Arial" charset="0"/>
              </a:rPr>
              <a:t> operator to return all rows from multiple tables and eliminate any duplicate rows.</a:t>
            </a:r>
          </a:p>
          <a:p>
            <a:pPr lvl="2" eaLnBrk="1" hangingPunct="1"/>
            <a:r>
              <a:rPr lang="en-US" altLang="en-US" dirty="0" smtClean="0">
                <a:latin typeface="Arial" charset="0"/>
              </a:rPr>
              <a:t>Use the </a:t>
            </a:r>
            <a:r>
              <a:rPr lang="en-US" altLang="en-US" dirty="0" smtClean="0">
                <a:latin typeface="Courier New" pitchFamily="49" charset="0"/>
              </a:rPr>
              <a:t>UNION</a:t>
            </a:r>
            <a:r>
              <a:rPr lang="en-US" altLang="en-US" dirty="0" smtClean="0">
                <a:latin typeface="Arial" charset="0"/>
              </a:rPr>
              <a:t> </a:t>
            </a:r>
            <a:r>
              <a:rPr lang="en-US" altLang="en-US" dirty="0" smtClean="0">
                <a:latin typeface="Courier New" pitchFamily="49" charset="0"/>
              </a:rPr>
              <a:t>ALL</a:t>
            </a:r>
            <a:r>
              <a:rPr lang="en-US" altLang="en-US" dirty="0" smtClean="0">
                <a:latin typeface="Arial" charset="0"/>
              </a:rPr>
              <a:t> operator to return all rows from multiple queries. Unlike the case with the </a:t>
            </a:r>
            <a:r>
              <a:rPr lang="en-US" altLang="en-US" dirty="0" smtClean="0">
                <a:latin typeface="Courier New" pitchFamily="49" charset="0"/>
              </a:rPr>
              <a:t>UNION</a:t>
            </a:r>
            <a:r>
              <a:rPr lang="en-US" altLang="en-US" dirty="0" smtClean="0">
                <a:latin typeface="Arial" charset="0"/>
              </a:rPr>
              <a:t> operator, duplicate rows are not eliminated and the output is not sorted by default.</a:t>
            </a:r>
          </a:p>
          <a:p>
            <a:pPr lvl="2" eaLnBrk="1" hangingPunct="1"/>
            <a:r>
              <a:rPr lang="en-US" altLang="en-US" dirty="0" smtClean="0">
                <a:latin typeface="Arial" charset="0"/>
              </a:rPr>
              <a:t>Use the </a:t>
            </a:r>
            <a:r>
              <a:rPr lang="en-US" altLang="en-US" dirty="0" smtClean="0">
                <a:latin typeface="Courier New" pitchFamily="49" charset="0"/>
              </a:rPr>
              <a:t>INTERSECT</a:t>
            </a:r>
            <a:r>
              <a:rPr lang="en-US" altLang="en-US" dirty="0" smtClean="0">
                <a:latin typeface="Arial" charset="0"/>
              </a:rPr>
              <a:t> operator to return all rows that are common to multiple queries.</a:t>
            </a:r>
          </a:p>
          <a:p>
            <a:pPr lvl="2" eaLnBrk="1" hangingPunct="1"/>
            <a:r>
              <a:rPr lang="en-US" altLang="en-US" dirty="0" smtClean="0">
                <a:latin typeface="Arial" charset="0"/>
              </a:rPr>
              <a:t>Use the </a:t>
            </a:r>
            <a:r>
              <a:rPr lang="en-US" altLang="en-US" dirty="0" smtClean="0">
                <a:latin typeface="Courier New" pitchFamily="49" charset="0"/>
              </a:rPr>
              <a:t>MINUS</a:t>
            </a:r>
            <a:r>
              <a:rPr lang="en-US" altLang="en-US" dirty="0" smtClean="0">
                <a:latin typeface="Arial" charset="0"/>
              </a:rPr>
              <a:t> operator to return rows returned by the first query that are not present in the second query.</a:t>
            </a:r>
          </a:p>
          <a:p>
            <a:pPr lvl="2" eaLnBrk="1" hangingPunct="1"/>
            <a:r>
              <a:rPr lang="en-US" altLang="en-US" dirty="0" smtClean="0">
                <a:latin typeface="Arial" charset="0"/>
              </a:rPr>
              <a:t>Remember to use the </a:t>
            </a:r>
            <a:r>
              <a:rPr lang="en-US" altLang="en-US" dirty="0" smtClean="0">
                <a:latin typeface="Courier New" pitchFamily="49" charset="0"/>
              </a:rPr>
              <a:t>ORDER</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 only at the very end of the compound statement.</a:t>
            </a:r>
          </a:p>
          <a:p>
            <a:pPr lvl="2" eaLnBrk="1" hangingPunct="1"/>
            <a:r>
              <a:rPr lang="en-US" altLang="en-US" dirty="0" smtClean="0">
                <a:latin typeface="Arial" charset="0"/>
              </a:rPr>
              <a:t>Make sure that the corresponding expressions in the </a:t>
            </a:r>
            <a:r>
              <a:rPr lang="en-US" altLang="en-US" dirty="0" smtClean="0">
                <a:latin typeface="Courier New" pitchFamily="49" charset="0"/>
              </a:rPr>
              <a:t>SELECT</a:t>
            </a:r>
            <a:r>
              <a:rPr lang="en-US" altLang="en-US" dirty="0" smtClean="0">
                <a:latin typeface="Arial" charset="0"/>
              </a:rPr>
              <a:t> lists match in number and data type.</a:t>
            </a:r>
          </a:p>
        </p:txBody>
      </p:sp>
      <p:sp>
        <p:nvSpPr>
          <p:cNvPr id="6451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D24E463E-497E-4348-B101-4C400B713CCC}" type="slidenum">
              <a:rPr lang="en-US" altLang="en-US" smtClean="0">
                <a:latin typeface="Arial" charset="0"/>
                <a:cs typeface="Arial" charset="0"/>
              </a:rPr>
              <a:pPr/>
              <a:t>30</a:t>
            </a:fld>
            <a:endParaRPr lang="en-US" altLang="en-US" dirty="0" smtClean="0">
              <a:latin typeface="Arial" charset="0"/>
              <a:cs typeface="Arial" charset="0"/>
            </a:endParaRPr>
          </a:p>
        </p:txBody>
      </p:sp>
    </p:spTree>
    <p:extLst>
      <p:ext uri="{BB962C8B-B14F-4D97-AF65-F5344CB8AC3E}">
        <p14:creationId xmlns="" xmlns:p14="http://schemas.microsoft.com/office/powerpoint/2010/main" val="2749320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lvl="1" eaLnBrk="1" hangingPunct="1"/>
            <a:r>
              <a:rPr lang="en-US" altLang="en-US" dirty="0" smtClean="0">
                <a:latin typeface="Arial" charset="0"/>
              </a:rPr>
              <a:t>In this practice, you write queries using set operators.</a:t>
            </a:r>
          </a:p>
        </p:txBody>
      </p:sp>
      <p:sp>
        <p:nvSpPr>
          <p:cNvPr id="6656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435D49AE-D09D-482D-B907-6545B101DCBD}" type="slidenum">
              <a:rPr lang="en-US" altLang="en-US" smtClean="0">
                <a:latin typeface="Arial" charset="0"/>
                <a:cs typeface="Arial" charset="0"/>
              </a:rPr>
              <a:pPr/>
              <a:t>31</a:t>
            </a:fld>
            <a:endParaRPr lang="en-US" altLang="en-US" dirty="0" smtClean="0">
              <a:latin typeface="Arial" charset="0"/>
              <a:cs typeface="Arial" charset="0"/>
            </a:endParaRPr>
          </a:p>
        </p:txBody>
      </p:sp>
    </p:spTree>
    <p:extLst>
      <p:ext uri="{BB962C8B-B14F-4D97-AF65-F5344CB8AC3E}">
        <p14:creationId xmlns="" xmlns:p14="http://schemas.microsoft.com/office/powerpoint/2010/main" val="1318876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pPr eaLnBrk="1" hangingPunct="1"/>
            <a:endParaRPr lang="en-US" altLang="en-US" dirty="0" smtClean="0">
              <a:latin typeface="Arial" charset="0"/>
            </a:endParaRPr>
          </a:p>
        </p:txBody>
      </p:sp>
      <p:sp>
        <p:nvSpPr>
          <p:cNvPr id="1126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21DA0013-5956-46D1-9F0D-CFFFCD981EB8}" type="slidenum">
              <a:rPr lang="en-US" altLang="en-US" smtClean="0">
                <a:latin typeface="Arial" charset="0"/>
                <a:cs typeface="Arial" charset="0"/>
              </a:rPr>
              <a:pPr/>
              <a:t>4</a:t>
            </a:fld>
            <a:endParaRPr lang="en-US" altLang="en-US" dirty="0" smtClean="0">
              <a:latin typeface="Arial" charset="0"/>
              <a:cs typeface="Arial" charset="0"/>
            </a:endParaRPr>
          </a:p>
        </p:txBody>
      </p:sp>
    </p:spTree>
    <p:extLst>
      <p:ext uri="{BB962C8B-B14F-4D97-AF65-F5344CB8AC3E}">
        <p14:creationId xmlns="" xmlns:p14="http://schemas.microsoft.com/office/powerpoint/2010/main" val="742451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p:spPr>
        <p:txBody>
          <a:bodyPr/>
          <a:lstStyle/>
          <a:p>
            <a:pPr lvl="1" eaLnBrk="1" hangingPunct="1"/>
            <a:r>
              <a:rPr lang="en-US" altLang="en-US" dirty="0" smtClean="0">
                <a:solidFill>
                  <a:schemeClr val="tx1"/>
                </a:solidFill>
                <a:latin typeface="Arial" charset="0"/>
              </a:rPr>
              <a:t>Set operators combine the results of two or more component queries into one result. Queries containing set operators are called </a:t>
            </a:r>
            <a:r>
              <a:rPr lang="en-US" altLang="en-US" i="1" dirty="0" smtClean="0">
                <a:solidFill>
                  <a:schemeClr val="tx1"/>
                </a:solidFill>
                <a:latin typeface="Arial" charset="0"/>
              </a:rPr>
              <a:t>compound</a:t>
            </a:r>
            <a:r>
              <a:rPr lang="en-US" altLang="en-US" dirty="0" smtClean="0">
                <a:solidFill>
                  <a:schemeClr val="tx1"/>
                </a:solidFill>
                <a:latin typeface="Arial" charset="0"/>
              </a:rPr>
              <a:t> </a:t>
            </a:r>
            <a:r>
              <a:rPr lang="en-US" altLang="en-US" i="1" dirty="0" smtClean="0">
                <a:solidFill>
                  <a:schemeClr val="tx1"/>
                </a:solidFill>
                <a:latin typeface="Arial" charset="0"/>
              </a:rPr>
              <a:t>queries</a:t>
            </a:r>
            <a:r>
              <a:rPr lang="en-US" altLang="en-US" dirty="0" smtClean="0">
                <a:solidFill>
                  <a:schemeClr val="tx1"/>
                </a:solidFill>
                <a:latin typeface="Arial" charset="0"/>
              </a:rPr>
              <a:t>.</a:t>
            </a:r>
          </a:p>
          <a:p>
            <a:pPr lvl="1" eaLnBrk="1" hangingPunct="1"/>
            <a:endParaRPr lang="en-US" altLang="en-US" dirty="0" smtClean="0">
              <a:solidFill>
                <a:schemeClr val="tx1"/>
              </a:solidFill>
              <a:latin typeface="Arial" charset="0"/>
            </a:endParaRPr>
          </a:p>
          <a:p>
            <a:pPr lvl="1" eaLnBrk="1" hangingPunct="1"/>
            <a:endParaRPr lang="en-US" altLang="en-US" dirty="0" smtClean="0">
              <a:solidFill>
                <a:schemeClr val="tx1"/>
              </a:solidFill>
              <a:latin typeface="Arial" charset="0"/>
            </a:endParaRPr>
          </a:p>
          <a:p>
            <a:pPr lvl="1" eaLnBrk="1" hangingPunct="1"/>
            <a:endParaRPr lang="en-US" altLang="en-US" dirty="0" smtClean="0">
              <a:solidFill>
                <a:schemeClr val="tx1"/>
              </a:solidFill>
              <a:latin typeface="Arial" charset="0"/>
            </a:endParaRPr>
          </a:p>
          <a:p>
            <a:pPr lvl="1" eaLnBrk="1" hangingPunct="1"/>
            <a:endParaRPr lang="en-US" altLang="en-US" dirty="0" smtClean="0">
              <a:solidFill>
                <a:schemeClr val="tx1"/>
              </a:solidFill>
              <a:latin typeface="Arial" charset="0"/>
            </a:endParaRPr>
          </a:p>
          <a:p>
            <a:pPr lvl="1" eaLnBrk="1" hangingPunct="1"/>
            <a:endParaRPr lang="en-US" altLang="en-US" dirty="0" smtClean="0">
              <a:solidFill>
                <a:schemeClr val="tx1"/>
              </a:solidFill>
              <a:latin typeface="Arial" charset="0"/>
            </a:endParaRPr>
          </a:p>
          <a:p>
            <a:pPr lvl="1" eaLnBrk="1" hangingPunct="1">
              <a:spcBef>
                <a:spcPct val="65000"/>
              </a:spcBef>
            </a:pPr>
            <a:endParaRPr lang="en-US" altLang="en-US" dirty="0" smtClean="0">
              <a:solidFill>
                <a:schemeClr val="tx1"/>
              </a:solidFill>
              <a:latin typeface="Arial" charset="0"/>
            </a:endParaRPr>
          </a:p>
          <a:p>
            <a:pPr lvl="1" eaLnBrk="1" hangingPunct="1">
              <a:spcBef>
                <a:spcPct val="65000"/>
              </a:spcBef>
            </a:pPr>
            <a:r>
              <a:rPr lang="en-US" altLang="en-US" dirty="0" smtClean="0">
                <a:solidFill>
                  <a:schemeClr val="tx1"/>
                </a:solidFill>
                <a:latin typeface="Arial" charset="0"/>
              </a:rPr>
              <a:t>All set operators have equal precedence. If a SQL statement contains multiple set operators, the Oracle server evaluates them from left (top) to right (bottom), if no parentheses explicitly specify another order. You should use parentheses to specify the order of evaluation explicitly in queries that use the </a:t>
            </a:r>
            <a:r>
              <a:rPr lang="en-US" altLang="en-US" dirty="0" smtClean="0">
                <a:solidFill>
                  <a:schemeClr val="tx1"/>
                </a:solidFill>
                <a:latin typeface="Courier New" pitchFamily="49" charset="0"/>
              </a:rPr>
              <a:t>INTERSECT</a:t>
            </a:r>
            <a:r>
              <a:rPr lang="en-US" altLang="en-US" dirty="0" smtClean="0">
                <a:solidFill>
                  <a:schemeClr val="tx1"/>
                </a:solidFill>
                <a:latin typeface="Arial" charset="0"/>
              </a:rPr>
              <a:t> operator with other set operators.</a:t>
            </a:r>
          </a:p>
        </p:txBody>
      </p:sp>
      <p:graphicFrame>
        <p:nvGraphicFramePr>
          <p:cNvPr id="13316" name="Object 4"/>
          <p:cNvGraphicFramePr>
            <a:graphicFrameLocks/>
          </p:cNvGraphicFramePr>
          <p:nvPr/>
        </p:nvGraphicFramePr>
        <p:xfrm>
          <a:off x="600075" y="4856956"/>
          <a:ext cx="5915025" cy="1384300"/>
        </p:xfrm>
        <a:graphic>
          <a:graphicData uri="http://schemas.openxmlformats.org/presentationml/2006/ole">
            <p:oleObj spid="_x0000_s30749" name="Document" r:id="rId4" imgW="6758037" imgH="1653363" progId="Word.Document.8">
              <p:embed/>
            </p:oleObj>
          </a:graphicData>
        </a:graphic>
      </p:graphicFrame>
      <p:sp>
        <p:nvSpPr>
          <p:cNvPr id="13317"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6E03A222-3E25-40B7-8034-CB51363748D3}" type="slidenum">
              <a:rPr lang="en-US" altLang="en-US" smtClean="0">
                <a:latin typeface="Arial" charset="0"/>
                <a:cs typeface="Arial" charset="0"/>
              </a:rPr>
              <a:pPr/>
              <a:t>5</a:t>
            </a:fld>
            <a:endParaRPr lang="en-US" altLang="en-US" dirty="0" smtClean="0">
              <a:latin typeface="Arial" charset="0"/>
              <a:cs typeface="Arial" charset="0"/>
            </a:endParaRPr>
          </a:p>
        </p:txBody>
      </p:sp>
    </p:spTree>
    <p:extLst>
      <p:ext uri="{BB962C8B-B14F-4D97-AF65-F5344CB8AC3E}">
        <p14:creationId xmlns="" xmlns:p14="http://schemas.microsoft.com/office/powerpoint/2010/main" val="2918970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9 - </a:t>
            </a:r>
            <a:fld id="{7BF749FD-ED7C-4A40-8A4B-1457581922AC}" type="slidenum">
              <a:rPr lang="en-US" altLang="en-US" smtClean="0"/>
              <a:pPr/>
              <a:t>6</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pPr lvl="2" eaLnBrk="1" hangingPunct="1">
              <a:spcBef>
                <a:spcPct val="25000"/>
              </a:spcBef>
            </a:pPr>
            <a:r>
              <a:rPr lang="en-US" altLang="en-US" dirty="0" smtClean="0">
                <a:latin typeface="Arial" charset="0"/>
              </a:rPr>
              <a:t>The expressions in the </a:t>
            </a:r>
            <a:r>
              <a:rPr lang="en-US" altLang="en-US" dirty="0" smtClean="0">
                <a:latin typeface="Courier New" pitchFamily="49" charset="0"/>
              </a:rPr>
              <a:t>SELECT</a:t>
            </a:r>
            <a:r>
              <a:rPr lang="en-US" altLang="en-US" dirty="0" smtClean="0">
                <a:latin typeface="Arial" charset="0"/>
              </a:rPr>
              <a:t> lists of the queries must match in number and data type. When you use the </a:t>
            </a:r>
            <a:r>
              <a:rPr lang="en-US" altLang="en-US" dirty="0" smtClean="0">
                <a:latin typeface="Courier New" pitchFamily="49" charset="0"/>
              </a:rPr>
              <a:t>UNION</a:t>
            </a:r>
            <a:r>
              <a:rPr lang="en-US" altLang="en-US" dirty="0" smtClean="0">
                <a:latin typeface="Arial" charset="0"/>
              </a:rPr>
              <a:t>, </a:t>
            </a:r>
            <a:r>
              <a:rPr lang="en-US" altLang="en-US" dirty="0" smtClean="0">
                <a:latin typeface="Courier New" pitchFamily="49" charset="0"/>
              </a:rPr>
              <a:t>UNION</a:t>
            </a:r>
            <a:r>
              <a:rPr lang="en-US" altLang="en-US" dirty="0" smtClean="0">
                <a:latin typeface="Arial" charset="0"/>
              </a:rPr>
              <a:t> </a:t>
            </a:r>
            <a:r>
              <a:rPr lang="en-US" altLang="en-US" dirty="0" smtClean="0">
                <a:latin typeface="Courier New" pitchFamily="49" charset="0"/>
              </a:rPr>
              <a:t>ALL</a:t>
            </a:r>
            <a:r>
              <a:rPr lang="en-US" altLang="en-US" dirty="0" smtClean="0">
                <a:latin typeface="Arial" charset="0"/>
              </a:rPr>
              <a:t>, </a:t>
            </a:r>
            <a:r>
              <a:rPr lang="en-US" altLang="en-US" dirty="0" smtClean="0">
                <a:latin typeface="Courier New" pitchFamily="49" charset="0"/>
              </a:rPr>
              <a:t>INTERSECT</a:t>
            </a:r>
            <a:r>
              <a:rPr lang="en-US" altLang="en-US" dirty="0" smtClean="0">
                <a:latin typeface="Arial" charset="0"/>
              </a:rPr>
              <a:t>, and </a:t>
            </a:r>
            <a:r>
              <a:rPr lang="en-US" altLang="en-US" dirty="0" smtClean="0">
                <a:latin typeface="Courier New" pitchFamily="49" charset="0"/>
              </a:rPr>
              <a:t>MINUS</a:t>
            </a:r>
            <a:r>
              <a:rPr lang="en-US" altLang="en-US" dirty="0" smtClean="0">
                <a:latin typeface="Arial" charset="0"/>
              </a:rPr>
              <a:t> operators, ensure that the </a:t>
            </a:r>
            <a:r>
              <a:rPr lang="en-US" altLang="en-US" dirty="0" smtClean="0">
                <a:latin typeface="Courier New" pitchFamily="49" charset="0"/>
              </a:rPr>
              <a:t>SELECT</a:t>
            </a:r>
            <a:r>
              <a:rPr lang="en-US" altLang="en-US" dirty="0" smtClean="0">
                <a:latin typeface="Arial" charset="0"/>
              </a:rPr>
              <a:t> lists have the same number and data type of columns. The data type sometimes may not be exactly the same. In such cases, the column in the second query must be in the same data type group (such as numeric or character) as the corresponding column in the first query.</a:t>
            </a:r>
          </a:p>
          <a:p>
            <a:pPr lvl="2" eaLnBrk="1" hangingPunct="1">
              <a:buSzTx/>
            </a:pPr>
            <a:r>
              <a:rPr lang="en-US" altLang="en-US" dirty="0" smtClean="0">
                <a:solidFill>
                  <a:schemeClr val="tx1"/>
                </a:solidFill>
                <a:latin typeface="Arial" charset="0"/>
              </a:rPr>
              <a:t>You can use the set</a:t>
            </a:r>
            <a:r>
              <a:rPr lang="en-US" altLang="en-US" dirty="0" smtClean="0">
                <a:latin typeface="Arial" charset="0"/>
              </a:rPr>
              <a:t> operators in </a:t>
            </a:r>
            <a:r>
              <a:rPr lang="en-US" altLang="en-US" dirty="0" err="1" smtClean="0">
                <a:latin typeface="Arial" charset="0"/>
              </a:rPr>
              <a:t>subqueries</a:t>
            </a:r>
            <a:r>
              <a:rPr lang="en-US" altLang="en-US" dirty="0" smtClean="0">
                <a:latin typeface="Arial" charset="0"/>
              </a:rPr>
              <a:t>.</a:t>
            </a:r>
          </a:p>
          <a:p>
            <a:pPr lvl="2" eaLnBrk="1" hangingPunct="1">
              <a:buSzTx/>
            </a:pPr>
            <a:r>
              <a:rPr lang="en-US" altLang="en-US" dirty="0" smtClean="0">
                <a:latin typeface="Arial" charset="0"/>
                <a:cs typeface="Times New Roman" pitchFamily="18" charset="0"/>
              </a:rPr>
              <a:t>You should use parentheses to specify the order of evaluation in queries that use the </a:t>
            </a:r>
            <a:r>
              <a:rPr lang="en-US" altLang="en-US" dirty="0" smtClean="0">
                <a:latin typeface="Courier New" pitchFamily="49" charset="0"/>
                <a:cs typeface="Times New Roman" pitchFamily="18" charset="0"/>
              </a:rPr>
              <a:t>INTERSECT</a:t>
            </a:r>
            <a:r>
              <a:rPr lang="en-US" altLang="en-US" dirty="0" smtClean="0">
                <a:latin typeface="Arial" charset="0"/>
                <a:cs typeface="Times New Roman" pitchFamily="18" charset="0"/>
              </a:rPr>
              <a:t> operator with other set operators. According to SQL standards, the </a:t>
            </a:r>
            <a:r>
              <a:rPr lang="en-US" altLang="en-US" dirty="0" smtClean="0">
                <a:latin typeface="Courier New" pitchFamily="49" charset="0"/>
                <a:cs typeface="Times New Roman" pitchFamily="18" charset="0"/>
              </a:rPr>
              <a:t>INTERSECT</a:t>
            </a:r>
            <a:r>
              <a:rPr lang="en-US" altLang="en-US" dirty="0" smtClean="0">
                <a:latin typeface="Arial" charset="0"/>
                <a:cs typeface="Times New Roman" pitchFamily="18" charset="0"/>
              </a:rPr>
              <a:t> operator has greater precedence than the other set operators.</a:t>
            </a:r>
          </a:p>
        </p:txBody>
      </p:sp>
    </p:spTree>
    <p:extLst>
      <p:ext uri="{BB962C8B-B14F-4D97-AF65-F5344CB8AC3E}">
        <p14:creationId xmlns="" xmlns:p14="http://schemas.microsoft.com/office/powerpoint/2010/main" val="3968545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lvl="1" eaLnBrk="1" hangingPunct="1"/>
            <a:r>
              <a:rPr lang="en-US" altLang="en-US" dirty="0" smtClean="0">
                <a:latin typeface="Arial" charset="0"/>
              </a:rPr>
              <a:t>The </a:t>
            </a:r>
            <a:r>
              <a:rPr lang="en-US" altLang="en-US" dirty="0" smtClean="0">
                <a:latin typeface="Courier New" pitchFamily="49" charset="0"/>
              </a:rPr>
              <a:t>SELECT</a:t>
            </a:r>
            <a:r>
              <a:rPr lang="en-US" altLang="en-US" dirty="0" smtClean="0">
                <a:latin typeface="Arial" charset="0"/>
              </a:rPr>
              <a:t> lists of a compound query must match the corresponding expressions in number and data type. If component queries select character data, the data type of the return values is determined as follows:</a:t>
            </a:r>
          </a:p>
          <a:p>
            <a:pPr lvl="2" eaLnBrk="1" hangingPunct="1"/>
            <a:r>
              <a:rPr lang="en-US" altLang="en-US" dirty="0" smtClean="0">
                <a:latin typeface="Arial" charset="0"/>
              </a:rPr>
              <a:t>If both queries select values of </a:t>
            </a:r>
            <a:r>
              <a:rPr lang="en-US" altLang="en-US" dirty="0" smtClean="0">
                <a:latin typeface="Courier New" pitchFamily="49" charset="0"/>
                <a:cs typeface="Courier New" pitchFamily="49" charset="0"/>
              </a:rPr>
              <a:t>CHAR</a:t>
            </a:r>
            <a:r>
              <a:rPr lang="en-US" altLang="en-US" dirty="0" smtClean="0">
                <a:latin typeface="Arial" charset="0"/>
              </a:rPr>
              <a:t> data type, of equal length, the returned values have the </a:t>
            </a:r>
            <a:r>
              <a:rPr lang="en-US" altLang="en-US" dirty="0" smtClean="0">
                <a:latin typeface="Courier New" pitchFamily="49" charset="0"/>
                <a:cs typeface="Courier New" pitchFamily="49" charset="0"/>
              </a:rPr>
              <a:t>CHAR</a:t>
            </a:r>
            <a:r>
              <a:rPr lang="en-US" altLang="en-US" dirty="0" smtClean="0">
                <a:latin typeface="Arial" charset="0"/>
              </a:rPr>
              <a:t> data type of that length. If the queries select values of </a:t>
            </a:r>
            <a:r>
              <a:rPr lang="en-US" altLang="en-US" dirty="0" smtClean="0">
                <a:latin typeface="Courier New" pitchFamily="49" charset="0"/>
                <a:cs typeface="Courier New" pitchFamily="49" charset="0"/>
              </a:rPr>
              <a:t>CHAR</a:t>
            </a:r>
            <a:r>
              <a:rPr lang="en-US" altLang="en-US" dirty="0" smtClean="0">
                <a:latin typeface="Arial" charset="0"/>
              </a:rPr>
              <a:t> with different lengths, the returned value is </a:t>
            </a:r>
            <a:r>
              <a:rPr lang="en-US" altLang="en-US" dirty="0" smtClean="0">
                <a:latin typeface="Courier New" pitchFamily="49" charset="0"/>
                <a:cs typeface="Courier New" pitchFamily="49" charset="0"/>
              </a:rPr>
              <a:t>VARCHAR2</a:t>
            </a:r>
            <a:r>
              <a:rPr lang="en-US" altLang="en-US" dirty="0" smtClean="0">
                <a:latin typeface="Arial" charset="0"/>
              </a:rPr>
              <a:t> with the length of the larger </a:t>
            </a:r>
            <a:r>
              <a:rPr lang="en-US" altLang="en-US" dirty="0" smtClean="0">
                <a:latin typeface="Courier New" pitchFamily="49" charset="0"/>
                <a:cs typeface="Courier New" pitchFamily="49" charset="0"/>
              </a:rPr>
              <a:t>CHAR</a:t>
            </a:r>
            <a:r>
              <a:rPr lang="en-US" altLang="en-US" dirty="0" smtClean="0">
                <a:latin typeface="Arial" charset="0"/>
              </a:rPr>
              <a:t> value.</a:t>
            </a:r>
          </a:p>
          <a:p>
            <a:pPr lvl="2" eaLnBrk="1" hangingPunct="1"/>
            <a:r>
              <a:rPr lang="en-US" altLang="en-US" dirty="0" smtClean="0">
                <a:latin typeface="Arial" charset="0"/>
              </a:rPr>
              <a:t>If either or both of the queries select values of </a:t>
            </a:r>
            <a:r>
              <a:rPr lang="en-US" altLang="en-US" dirty="0" smtClean="0">
                <a:latin typeface="Courier New" pitchFamily="49" charset="0"/>
                <a:cs typeface="Courier New" pitchFamily="49" charset="0"/>
              </a:rPr>
              <a:t>VARCHAR2</a:t>
            </a:r>
            <a:r>
              <a:rPr lang="en-US" altLang="en-US" dirty="0" smtClean="0">
                <a:latin typeface="Arial" charset="0"/>
                <a:cs typeface="Courier New" pitchFamily="49" charset="0"/>
              </a:rPr>
              <a:t> </a:t>
            </a:r>
            <a:r>
              <a:rPr lang="en-US" altLang="en-US" dirty="0" smtClean="0">
                <a:latin typeface="Arial" charset="0"/>
              </a:rPr>
              <a:t>data type, the returned values have the </a:t>
            </a:r>
            <a:r>
              <a:rPr lang="en-US" altLang="en-US" dirty="0" smtClean="0">
                <a:latin typeface="Courier New" pitchFamily="49" charset="0"/>
                <a:cs typeface="Courier New" pitchFamily="49" charset="0"/>
              </a:rPr>
              <a:t>VARCHAR2</a:t>
            </a:r>
            <a:r>
              <a:rPr lang="en-US" altLang="en-US" dirty="0" smtClean="0">
                <a:latin typeface="Arial" charset="0"/>
                <a:cs typeface="Courier New" pitchFamily="49" charset="0"/>
              </a:rPr>
              <a:t> </a:t>
            </a:r>
            <a:r>
              <a:rPr lang="en-US" altLang="en-US" dirty="0" smtClean="0">
                <a:latin typeface="Arial" charset="0"/>
              </a:rPr>
              <a:t>data type.</a:t>
            </a:r>
          </a:p>
          <a:p>
            <a:pPr lvl="2" eaLnBrk="1" hangingPunct="1"/>
            <a:r>
              <a:rPr lang="en-US" altLang="en-US" dirty="0" smtClean="0">
                <a:latin typeface="Arial" charset="0"/>
              </a:rPr>
              <a:t>If component queries select numeric data, the data type of the return values is determined by numeric precedence. </a:t>
            </a:r>
          </a:p>
          <a:p>
            <a:pPr lvl="2" eaLnBrk="1" hangingPunct="1"/>
            <a:r>
              <a:rPr lang="en-US" altLang="en-US" dirty="0" smtClean="0">
                <a:latin typeface="Arial" charset="0"/>
              </a:rPr>
              <a:t>If all queries select values of the </a:t>
            </a:r>
            <a:r>
              <a:rPr lang="en-US" altLang="en-US" dirty="0" smtClean="0">
                <a:latin typeface="Courier New" pitchFamily="49" charset="0"/>
                <a:cs typeface="Courier New" pitchFamily="49" charset="0"/>
              </a:rPr>
              <a:t>NUMBER</a:t>
            </a:r>
            <a:r>
              <a:rPr lang="en-US" altLang="en-US" dirty="0" smtClean="0">
                <a:latin typeface="Arial" charset="0"/>
                <a:cs typeface="Courier New" pitchFamily="49" charset="0"/>
              </a:rPr>
              <a:t> </a:t>
            </a:r>
            <a:r>
              <a:rPr lang="en-US" altLang="en-US" dirty="0" smtClean="0">
                <a:latin typeface="Arial" charset="0"/>
              </a:rPr>
              <a:t>type, the returned values have the </a:t>
            </a:r>
            <a:r>
              <a:rPr lang="en-US" altLang="en-US" dirty="0" smtClean="0">
                <a:latin typeface="Courier New" pitchFamily="49" charset="0"/>
                <a:cs typeface="Courier New" pitchFamily="49" charset="0"/>
              </a:rPr>
              <a:t>NUMBER</a:t>
            </a:r>
            <a:r>
              <a:rPr lang="en-US" altLang="en-US" dirty="0" smtClean="0">
                <a:latin typeface="Arial" charset="0"/>
                <a:cs typeface="Courier New" pitchFamily="49" charset="0"/>
              </a:rPr>
              <a:t> </a:t>
            </a:r>
            <a:r>
              <a:rPr lang="en-US" altLang="en-US" dirty="0" smtClean="0">
                <a:latin typeface="Arial" charset="0"/>
              </a:rPr>
              <a:t>data type. </a:t>
            </a:r>
          </a:p>
          <a:p>
            <a:pPr lvl="2" eaLnBrk="1" hangingPunct="1"/>
            <a:r>
              <a:rPr lang="en-US" altLang="en-US" dirty="0" smtClean="0">
                <a:latin typeface="Arial" charset="0"/>
              </a:rPr>
              <a:t>In queries using set operators, the Oracle server does not perform implicit conversion across data type groups. Therefore, if the corresponding expressions of component queries resolve to both character data and numeric data, the Oracle server returns an error.</a:t>
            </a:r>
          </a:p>
        </p:txBody>
      </p:sp>
      <p:sp>
        <p:nvSpPr>
          <p:cNvPr id="1741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CB5B695F-4AFC-4E46-B112-BB08EA98BBE7}" type="slidenum">
              <a:rPr lang="en-US" altLang="en-US" smtClean="0">
                <a:latin typeface="Arial" charset="0"/>
                <a:cs typeface="Arial" charset="0"/>
              </a:rPr>
              <a:pPr/>
              <a:t>7</a:t>
            </a:fld>
            <a:endParaRPr lang="en-US" altLang="en-US" dirty="0" smtClean="0">
              <a:latin typeface="Arial" charset="0"/>
              <a:cs typeface="Arial" charset="0"/>
            </a:endParaRPr>
          </a:p>
        </p:txBody>
      </p:sp>
    </p:spTree>
    <p:extLst>
      <p:ext uri="{BB962C8B-B14F-4D97-AF65-F5344CB8AC3E}">
        <p14:creationId xmlns="" xmlns:p14="http://schemas.microsoft.com/office/powerpoint/2010/main" val="3256463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altLang="en-US" dirty="0" smtClean="0">
              <a:latin typeface="Arial" charset="0"/>
            </a:endParaRPr>
          </a:p>
        </p:txBody>
      </p:sp>
      <p:sp>
        <p:nvSpPr>
          <p:cNvPr id="1946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3E11B8DC-4511-45D2-80FE-1FEB03B85EEE}" type="slidenum">
              <a:rPr lang="en-US" altLang="en-US" smtClean="0">
                <a:latin typeface="Arial" charset="0"/>
                <a:cs typeface="Arial" charset="0"/>
              </a:rPr>
              <a:pPr/>
              <a:t>8</a:t>
            </a:fld>
            <a:endParaRPr lang="en-US" altLang="en-US" dirty="0" smtClean="0">
              <a:latin typeface="Arial" charset="0"/>
              <a:cs typeface="Arial" charset="0"/>
            </a:endParaRPr>
          </a:p>
        </p:txBody>
      </p:sp>
    </p:spTree>
    <p:extLst>
      <p:ext uri="{BB962C8B-B14F-4D97-AF65-F5344CB8AC3E}">
        <p14:creationId xmlns="" xmlns:p14="http://schemas.microsoft.com/office/powerpoint/2010/main" val="3251817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pPr lvl="1" eaLnBrk="1" hangingPunct="1"/>
            <a:r>
              <a:rPr lang="en-US" altLang="en-US" dirty="0" smtClean="0">
                <a:latin typeface="Arial" charset="0"/>
              </a:rPr>
              <a:t>Two tables are used in this lesson: </a:t>
            </a:r>
            <a:r>
              <a:rPr lang="en-US" altLang="en-US" dirty="0" smtClean="0">
                <a:latin typeface="Courier New" pitchFamily="49" charset="0"/>
              </a:rPr>
              <a:t>EMPLOYEES</a:t>
            </a:r>
            <a:r>
              <a:rPr lang="en-US" altLang="en-US" dirty="0" smtClean="0">
                <a:latin typeface="Arial" charset="0"/>
              </a:rPr>
              <a:t> and </a:t>
            </a:r>
            <a:r>
              <a:rPr lang="en-US" altLang="en-US" dirty="0" smtClean="0">
                <a:latin typeface="Courier New" pitchFamily="49" charset="0"/>
              </a:rPr>
              <a:t>RETIRED_EMPLOYEES</a:t>
            </a:r>
            <a:r>
              <a:rPr lang="en-US" altLang="en-US" dirty="0" smtClean="0">
                <a:latin typeface="Arial" charset="0"/>
              </a:rPr>
              <a:t>.</a:t>
            </a:r>
          </a:p>
          <a:p>
            <a:pPr lvl="1" eaLnBrk="1" hangingPunct="1"/>
            <a:r>
              <a:rPr lang="en-US" altLang="en-US" dirty="0" smtClean="0">
                <a:latin typeface="Arial" charset="0"/>
              </a:rPr>
              <a:t>You are already familiar with the </a:t>
            </a:r>
            <a:r>
              <a:rPr lang="en-US" altLang="en-US" dirty="0" smtClean="0">
                <a:latin typeface="Courier New" pitchFamily="49" charset="0"/>
              </a:rPr>
              <a:t>EMPLOYEES</a:t>
            </a:r>
            <a:r>
              <a:rPr lang="en-US" altLang="en-US" dirty="0" smtClean="0">
                <a:latin typeface="Arial" charset="0"/>
              </a:rPr>
              <a:t> table that stores employee details, such as a unique identification number, email address, job identification (such as </a:t>
            </a:r>
            <a:r>
              <a:rPr lang="en-US" altLang="en-US" dirty="0" smtClean="0">
                <a:latin typeface="Courier New" pitchFamily="49" charset="0"/>
              </a:rPr>
              <a:t>ST_CLERK</a:t>
            </a:r>
            <a:r>
              <a:rPr lang="en-US" altLang="en-US" dirty="0" smtClean="0">
                <a:latin typeface="Arial" charset="0"/>
              </a:rPr>
              <a:t>, </a:t>
            </a:r>
            <a:r>
              <a:rPr lang="en-US" altLang="en-US" dirty="0" smtClean="0">
                <a:latin typeface="Courier New" pitchFamily="49" charset="0"/>
              </a:rPr>
              <a:t>SA_REP</a:t>
            </a:r>
            <a:r>
              <a:rPr lang="en-US" altLang="en-US" dirty="0" smtClean="0">
                <a:latin typeface="Arial" charset="0"/>
              </a:rPr>
              <a:t>, and so on), salary, manager, and so on.</a:t>
            </a:r>
          </a:p>
          <a:p>
            <a:pPr lvl="1" eaLnBrk="1" hangingPunct="1"/>
            <a:r>
              <a:rPr lang="en-US" altLang="en-US" dirty="0" smtClean="0">
                <a:latin typeface="Courier New" pitchFamily="49" charset="0"/>
                <a:cs typeface="Courier New" pitchFamily="49" charset="0"/>
              </a:rPr>
              <a:t>RETIRED_EMPLOYEES</a:t>
            </a:r>
            <a:r>
              <a:rPr lang="en-US" altLang="en-US" dirty="0" smtClean="0">
                <a:latin typeface="Arial" charset="0"/>
              </a:rPr>
              <a:t> stores the details of the employees who have left the company.</a:t>
            </a:r>
          </a:p>
          <a:p>
            <a:pPr lvl="1" eaLnBrk="1" hangingPunct="1"/>
            <a:r>
              <a:rPr lang="en-US" altLang="en-US" dirty="0" smtClean="0">
                <a:latin typeface="Arial" charset="0"/>
              </a:rPr>
              <a:t>The structure of and data from the </a:t>
            </a:r>
            <a:r>
              <a:rPr lang="en-US" altLang="en-US" dirty="0" smtClean="0">
                <a:latin typeface="Courier New" pitchFamily="49" charset="0"/>
              </a:rPr>
              <a:t>EMPLOYEES</a:t>
            </a:r>
            <a:r>
              <a:rPr lang="en-US" altLang="en-US" dirty="0" smtClean="0">
                <a:latin typeface="Arial" charset="0"/>
              </a:rPr>
              <a:t> and </a:t>
            </a:r>
            <a:r>
              <a:rPr lang="en-US" altLang="en-US" dirty="0" smtClean="0">
                <a:latin typeface="Courier New" pitchFamily="49" charset="0"/>
                <a:cs typeface="Courier New" pitchFamily="49" charset="0"/>
              </a:rPr>
              <a:t>RETIRED_EMPLOYEES</a:t>
            </a:r>
            <a:r>
              <a:rPr lang="en-US" altLang="en-US" dirty="0" smtClean="0">
                <a:latin typeface="Arial" charset="0"/>
              </a:rPr>
              <a:t> tables are shown on the following pages.</a:t>
            </a:r>
          </a:p>
        </p:txBody>
      </p:sp>
      <p:sp>
        <p:nvSpPr>
          <p:cNvPr id="2150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8B8B468D-4DE0-4C67-8387-C1A560072F32}" type="slidenum">
              <a:rPr lang="en-US" altLang="en-US" smtClean="0">
                <a:latin typeface="Arial" charset="0"/>
                <a:cs typeface="Arial" charset="0"/>
              </a:rPr>
              <a:pPr/>
              <a:t>9</a:t>
            </a:fld>
            <a:endParaRPr lang="en-US" altLang="en-US" dirty="0" smtClean="0">
              <a:latin typeface="Arial" charset="0"/>
              <a:cs typeface="Arial" charset="0"/>
            </a:endParaRPr>
          </a:p>
        </p:txBody>
      </p:sp>
    </p:spTree>
    <p:extLst>
      <p:ext uri="{BB962C8B-B14F-4D97-AF65-F5344CB8AC3E}">
        <p14:creationId xmlns="" xmlns:p14="http://schemas.microsoft.com/office/powerpoint/2010/main" val="1554576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9</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2016,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9 - </a:t>
            </a:r>
            <a:fld id="{7541E852-2836-4610-B21D-3AD81899B46B}" type="slidenum">
              <a:rPr lang="en-US" sz="1100" smtClean="0">
                <a:solidFill>
                  <a:srgbClr val="9F9F9F"/>
                </a:solidFill>
                <a:latin typeface="Arial" pitchFamily="34" charset="0"/>
                <a:cs typeface="+mn-cs"/>
              </a:rPr>
              <a:pPr algn="just">
                <a:defRPr/>
              </a:p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2016,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1" cstate="print">
            <a:extLst>
              <a:ext uri="{28A0092B-C50C-407E-A947-70E740481C1C}">
                <a14:useLocalDpi xmlns="" xmlns:a14="http://schemas.microsoft.com/office/drawing/2010/main" val="0"/>
              </a:ext>
            </a:extLst>
          </a:blip>
          <a:stretch>
            <a:fillRect/>
          </a:stretch>
        </p:blipFill>
        <p:spPr>
          <a:xfrm>
            <a:off x="706952" y="6303237"/>
            <a:ext cx="1516474" cy="554763"/>
          </a:xfrm>
          <a:prstGeom prst="rect">
            <a:avLst/>
          </a:prstGeom>
        </p:spPr>
      </p:pic>
    </p:spTree>
    <p:custDataLst>
      <p:tags r:id="rId10"/>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16.jpe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media/image16.jpe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image" Target="../media/image16.jpe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image" Target="../media/image16.jpe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altLang="en-US" smtClean="0"/>
              <a:t>Using Set Operators</a:t>
            </a:r>
            <a:endParaRPr lang="en-US" altLang="en-US" dirty="0" smtClean="0"/>
          </a:p>
        </p:txBody>
      </p:sp>
      <p:sp>
        <p:nvSpPr>
          <p:cNvPr id="6" name="Subtitle 5"/>
          <p:cNvSpPr>
            <a:spLocks noGrp="1"/>
          </p:cNvSpPr>
          <p:nvPr>
            <p:ph type="subTitle" idx="1"/>
          </p:nvPr>
        </p:nvSpPr>
        <p:spPr/>
        <p:txBody>
          <a:bodyPr/>
          <a:lstStyle/>
          <a:p>
            <a:endParaRPr lang="en-US"/>
          </a:p>
        </p:txBody>
      </p:sp>
    </p:spTree>
    <p:custDataLst>
      <p:tags r:id="rId1"/>
    </p:custData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pPr eaLnBrk="1" hangingPunct="1"/>
            <a:endParaRPr lang="en-US" altLang="en-US" dirty="0" smtClean="0"/>
          </a:p>
        </p:txBody>
      </p:sp>
    </p:spTree>
    <p:custDataLst>
      <p:tags r:id="rId1"/>
    </p:custData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endParaRPr lang="en-US" altLang="en-US" dirty="0" smtClean="0"/>
          </a:p>
        </p:txBody>
      </p:sp>
      <p:sp>
        <p:nvSpPr>
          <p:cNvPr id="24579" name="Content Placeholder 4"/>
          <p:cNvSpPr>
            <a:spLocks noGrp="1"/>
          </p:cNvSpPr>
          <p:nvPr>
            <p:ph idx="1"/>
          </p:nvPr>
        </p:nvSpPr>
        <p:spPr>
          <a:xfrm>
            <a:off x="622138" y="1242485"/>
            <a:ext cx="10944549" cy="357356"/>
          </a:xfrm>
        </p:spPr>
        <p:txBody>
          <a:bodyPr/>
          <a:lstStyle/>
          <a:p>
            <a:pPr eaLnBrk="1" hangingPunct="1"/>
            <a:endParaRPr lang="en-US" altLang="en-US" dirty="0" smtClean="0">
              <a:latin typeface="Arial" charset="0"/>
            </a:endParaRPr>
          </a:p>
        </p:txBody>
      </p:sp>
    </p:spTree>
    <p:custDataLst>
      <p:tags r:id="rId1"/>
    </p:custData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3"/>
          <p:cNvSpPr>
            <a:spLocks noGrp="1"/>
          </p:cNvSpPr>
          <p:nvPr>
            <p:ph type="title"/>
          </p:nvPr>
        </p:nvSpPr>
        <p:spPr/>
        <p:txBody>
          <a:bodyPr/>
          <a:lstStyle/>
          <a:p>
            <a:endParaRPr lang="en-US" altLang="en-US" dirty="0" smtClean="0"/>
          </a:p>
        </p:txBody>
      </p:sp>
    </p:spTree>
    <p:custDataLst>
      <p:tags r:id="rId1"/>
    </p:custData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dirty="0" smtClean="0"/>
              <a:t>Lesson Agenda</a:t>
            </a:r>
          </a:p>
        </p:txBody>
      </p:sp>
      <p:sp>
        <p:nvSpPr>
          <p:cNvPr id="28675" name="Rectangle 3"/>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Set operators: Types and guidelines</a:t>
            </a:r>
          </a:p>
          <a:p>
            <a:pPr lvl="1" eaLnBrk="1" hangingPunct="1">
              <a:buClr>
                <a:srgbClr val="A6A6A6"/>
              </a:buClr>
            </a:pPr>
            <a:r>
              <a:rPr lang="en-US" altLang="en-US" dirty="0" smtClean="0">
                <a:solidFill>
                  <a:srgbClr val="A6A6A6"/>
                </a:solidFill>
              </a:rPr>
              <a:t>Tables used in this lesson</a:t>
            </a:r>
          </a:p>
          <a:p>
            <a:pPr lvl="1" eaLnBrk="1" hangingPunct="1">
              <a:buClr>
                <a:schemeClr val="accent1"/>
              </a:buClr>
            </a:pPr>
            <a:r>
              <a:rPr lang="en-US" altLang="en-US" dirty="0" smtClean="0">
                <a:latin typeface="Courier New" pitchFamily="49" charset="0"/>
              </a:rPr>
              <a:t>UNION</a:t>
            </a:r>
            <a:r>
              <a:rPr lang="en-US" altLang="en-US" dirty="0" smtClean="0"/>
              <a:t> and </a:t>
            </a:r>
            <a:r>
              <a:rPr lang="en-US" altLang="en-US" dirty="0" smtClean="0">
                <a:latin typeface="Courier New" pitchFamily="49" charset="0"/>
              </a:rPr>
              <a:t>UNION</a:t>
            </a:r>
            <a:r>
              <a:rPr lang="en-US" altLang="en-US" dirty="0" smtClean="0"/>
              <a:t> </a:t>
            </a:r>
            <a:r>
              <a:rPr lang="en-US" altLang="en-US" dirty="0" smtClean="0">
                <a:latin typeface="Courier New" pitchFamily="49" charset="0"/>
              </a:rPr>
              <a:t>ALL</a:t>
            </a:r>
            <a:r>
              <a:rPr lang="en-US" altLang="en-US" dirty="0" smtClean="0"/>
              <a:t> operator</a:t>
            </a:r>
          </a:p>
          <a:p>
            <a:pPr lvl="1" eaLnBrk="1" hangingPunct="1">
              <a:buClr>
                <a:srgbClr val="A6A6A6"/>
              </a:buClr>
            </a:pPr>
            <a:r>
              <a:rPr lang="en-US" altLang="en-US" dirty="0" smtClean="0">
                <a:solidFill>
                  <a:srgbClr val="A6A6A6"/>
                </a:solidFill>
                <a:latin typeface="Courier New" pitchFamily="49" charset="0"/>
              </a:rPr>
              <a:t>INTERSECT</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latin typeface="Courier New" pitchFamily="49" charset="0"/>
              </a:rPr>
              <a:t>MINUS</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rPr>
              <a:t>Matching </a:t>
            </a:r>
            <a:r>
              <a:rPr lang="en-US" altLang="en-US" dirty="0" smtClean="0">
                <a:solidFill>
                  <a:srgbClr val="A6A6A6"/>
                </a:solidFill>
                <a:latin typeface="Courier New" pitchFamily="49" charset="0"/>
              </a:rPr>
              <a:t>SELECT</a:t>
            </a:r>
            <a:r>
              <a:rPr lang="en-US" altLang="en-US" dirty="0" smtClean="0">
                <a:solidFill>
                  <a:srgbClr val="A6A6A6"/>
                </a:solidFill>
              </a:rPr>
              <a:t> statements</a:t>
            </a:r>
          </a:p>
          <a:p>
            <a:pPr lvl="1" eaLnBrk="1" hangingPunct="1">
              <a:buClr>
                <a:srgbClr val="A6A6A6"/>
              </a:buClr>
            </a:pPr>
            <a:r>
              <a:rPr lang="en-US" altLang="en-US" dirty="0" smtClean="0">
                <a:solidFill>
                  <a:srgbClr val="A6A6A6"/>
                </a:solidFill>
              </a:rPr>
              <a:t>Using the </a:t>
            </a:r>
            <a:r>
              <a:rPr lang="en-US" altLang="en-US" dirty="0" smtClean="0">
                <a:solidFill>
                  <a:srgbClr val="A6A6A6"/>
                </a:solidFill>
                <a:latin typeface="Courier New" pitchFamily="49" charset="0"/>
              </a:rPr>
              <a:t>ORDER</a:t>
            </a:r>
            <a:r>
              <a:rPr lang="en-US" altLang="en-US" dirty="0" smtClean="0">
                <a:solidFill>
                  <a:srgbClr val="A6A6A6"/>
                </a:solidFill>
              </a:rPr>
              <a:t> </a:t>
            </a:r>
            <a:r>
              <a:rPr lang="en-US" altLang="en-US" dirty="0" smtClean="0">
                <a:solidFill>
                  <a:srgbClr val="A6A6A6"/>
                </a:solidFill>
                <a:latin typeface="Courier New" pitchFamily="49" charset="0"/>
              </a:rPr>
              <a:t>BY</a:t>
            </a:r>
            <a:r>
              <a:rPr lang="en-US" altLang="en-US" dirty="0" smtClean="0">
                <a:solidFill>
                  <a:srgbClr val="A6A6A6"/>
                </a:solidFill>
              </a:rPr>
              <a:t> clause in set operations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flipH="1">
            <a:off x="215723" y="932390"/>
            <a:ext cx="11757378" cy="3944410"/>
          </a:xfrm>
          <a:prstGeom prst="roundRect">
            <a:avLst>
              <a:gd name="adj" fmla="val 0"/>
            </a:avLst>
          </a:prstGeom>
          <a:gradFill flip="none" rotWithShape="1">
            <a:gsLst>
              <a:gs pos="100000">
                <a:srgbClr val="F6F8F8"/>
              </a:gs>
              <a:gs pos="0">
                <a:schemeClr val="bg1"/>
              </a:gs>
            </a:gsLst>
            <a:lin ang="540000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dirty="0">
              <a:latin typeface="Arial" pitchFamily="34" charset="0"/>
            </a:endParaRPr>
          </a:p>
        </p:txBody>
      </p:sp>
      <p:sp>
        <p:nvSpPr>
          <p:cNvPr id="30722" name="Rectangle 2"/>
          <p:cNvSpPr>
            <a:spLocks noGrp="1" noChangeArrowheads="1"/>
          </p:cNvSpPr>
          <p:nvPr>
            <p:ph type="title"/>
          </p:nvPr>
        </p:nvSpPr>
        <p:spPr/>
        <p:txBody>
          <a:bodyPr/>
          <a:lstStyle/>
          <a:p>
            <a:pPr eaLnBrk="1" hangingPunct="1"/>
            <a:r>
              <a:rPr lang="en-US" altLang="en-US" dirty="0" smtClean="0">
                <a:latin typeface="Courier New" pitchFamily="49" charset="0"/>
              </a:rPr>
              <a:t>UNION</a:t>
            </a:r>
            <a:r>
              <a:rPr lang="en-US" altLang="en-US" dirty="0" smtClean="0"/>
              <a:t> Operator</a:t>
            </a:r>
          </a:p>
        </p:txBody>
      </p:sp>
      <p:grpSp>
        <p:nvGrpSpPr>
          <p:cNvPr id="4" name="Group 3"/>
          <p:cNvGrpSpPr/>
          <p:nvPr/>
        </p:nvGrpSpPr>
        <p:grpSpPr>
          <a:xfrm>
            <a:off x="3400425" y="1211263"/>
            <a:ext cx="5387975" cy="3494088"/>
            <a:chOff x="3375025" y="1211263"/>
            <a:chExt cx="5387975" cy="3494088"/>
          </a:xfrm>
        </p:grpSpPr>
        <p:sp>
          <p:nvSpPr>
            <p:cNvPr id="30723" name="Oval 3"/>
            <p:cNvSpPr>
              <a:spLocks noChangeArrowheads="1"/>
            </p:cNvSpPr>
            <p:nvPr/>
          </p:nvSpPr>
          <p:spPr bwMode="gray">
            <a:xfrm>
              <a:off x="3375025" y="1736726"/>
              <a:ext cx="3073400" cy="2968625"/>
            </a:xfrm>
            <a:prstGeom prst="ellipse">
              <a:avLst/>
            </a:prstGeom>
            <a:solidFill>
              <a:srgbClr val="FFFF66"/>
            </a:solidFill>
            <a:ln w="57150">
              <a:solidFill>
                <a:schemeClr val="bg1"/>
              </a:solidFill>
              <a:round/>
              <a:headEnd/>
              <a:tailEnd/>
            </a:ln>
          </p:spPr>
          <p:txBody>
            <a:bodyPr wrap="none" lIns="90488" tIns="44450" rIns="90488" bIns="44450" anchor="ctr"/>
            <a:lstStyle/>
            <a:p>
              <a:pPr>
                <a:spcBef>
                  <a:spcPct val="50000"/>
                </a:spcBef>
              </a:pPr>
              <a:endParaRPr lang="en-US" altLang="en-US" sz="2400" dirty="0"/>
            </a:p>
          </p:txBody>
        </p:sp>
        <p:sp>
          <p:nvSpPr>
            <p:cNvPr id="30724" name="Rectangle 4"/>
            <p:cNvSpPr>
              <a:spLocks noChangeArrowheads="1"/>
            </p:cNvSpPr>
            <p:nvPr/>
          </p:nvSpPr>
          <p:spPr bwMode="auto">
            <a:xfrm>
              <a:off x="4737100" y="1211263"/>
              <a:ext cx="349250" cy="366712"/>
            </a:xfrm>
            <a:prstGeom prst="rect">
              <a:avLst/>
            </a:prstGeom>
            <a:noFill/>
            <a:ln w="57150">
              <a:solidFill>
                <a:schemeClr val="bg1"/>
              </a:solidFill>
              <a:miter lim="800000"/>
              <a:headEnd/>
              <a:tailEnd/>
            </a:ln>
          </p:spPr>
          <p:txBody>
            <a:bodyPr wrap="none" lIns="92075" tIns="46038" rIns="92075" bIns="46038">
              <a:spAutoFit/>
            </a:bodyPr>
            <a:lstStyle/>
            <a:p>
              <a:pPr defTabSz="762000"/>
              <a:r>
                <a:rPr lang="en-US" altLang="en-US" dirty="0"/>
                <a:t>A</a:t>
              </a:r>
            </a:p>
          </p:txBody>
        </p:sp>
        <p:sp>
          <p:nvSpPr>
            <p:cNvPr id="30725" name="Oval 5"/>
            <p:cNvSpPr>
              <a:spLocks noChangeArrowheads="1"/>
            </p:cNvSpPr>
            <p:nvPr/>
          </p:nvSpPr>
          <p:spPr bwMode="gray">
            <a:xfrm>
              <a:off x="5689600" y="1736726"/>
              <a:ext cx="3073400" cy="2968625"/>
            </a:xfrm>
            <a:prstGeom prst="ellipse">
              <a:avLst/>
            </a:prstGeom>
            <a:solidFill>
              <a:srgbClr val="FFFF66"/>
            </a:solidFill>
            <a:ln w="57150">
              <a:solidFill>
                <a:schemeClr val="bg1"/>
              </a:solidFill>
              <a:round/>
              <a:headEnd/>
              <a:tailEnd/>
            </a:ln>
          </p:spPr>
          <p:txBody>
            <a:bodyPr wrap="none" lIns="90488" tIns="44450" rIns="90488" bIns="44450" anchor="ctr"/>
            <a:lstStyle/>
            <a:p>
              <a:pPr>
                <a:spcBef>
                  <a:spcPct val="50000"/>
                </a:spcBef>
              </a:pPr>
              <a:endParaRPr lang="en-US" altLang="en-US" sz="2400" dirty="0"/>
            </a:p>
          </p:txBody>
        </p:sp>
        <p:sp>
          <p:nvSpPr>
            <p:cNvPr id="30726" name="Rectangle 6"/>
            <p:cNvSpPr>
              <a:spLocks noChangeArrowheads="1"/>
            </p:cNvSpPr>
            <p:nvPr/>
          </p:nvSpPr>
          <p:spPr bwMode="auto">
            <a:xfrm>
              <a:off x="7051675" y="1211263"/>
              <a:ext cx="349250" cy="366712"/>
            </a:xfrm>
            <a:prstGeom prst="rect">
              <a:avLst/>
            </a:prstGeom>
            <a:noFill/>
            <a:ln w="57150">
              <a:solidFill>
                <a:schemeClr val="bg1"/>
              </a:solidFill>
              <a:miter lim="800000"/>
              <a:headEnd/>
              <a:tailEnd/>
            </a:ln>
          </p:spPr>
          <p:txBody>
            <a:bodyPr wrap="none" lIns="92075" tIns="46038" rIns="92075" bIns="46038">
              <a:spAutoFit/>
            </a:bodyPr>
            <a:lstStyle/>
            <a:p>
              <a:pPr defTabSz="762000"/>
              <a:r>
                <a:rPr lang="en-US" altLang="en-US" dirty="0"/>
                <a:t>B</a:t>
              </a:r>
            </a:p>
          </p:txBody>
        </p:sp>
      </p:grpSp>
      <p:sp>
        <p:nvSpPr>
          <p:cNvPr id="30727" name="Rectangle 7"/>
          <p:cNvSpPr>
            <a:spLocks noChangeArrowheads="1"/>
          </p:cNvSpPr>
          <p:nvPr/>
        </p:nvSpPr>
        <p:spPr bwMode="auto">
          <a:xfrm>
            <a:off x="2458244" y="5006976"/>
            <a:ext cx="7272337" cy="555625"/>
          </a:xfrm>
          <a:prstGeom prst="rect">
            <a:avLst/>
          </a:prstGeom>
          <a:noFill/>
          <a:ln w="9525">
            <a:noFill/>
            <a:miter lim="800000"/>
            <a:headEnd/>
            <a:tailEnd/>
          </a:ln>
        </p:spPr>
        <p:txBody>
          <a:bodyPr lIns="92075" tIns="46038" rIns="92075" bIns="46038">
            <a:spAutoFit/>
          </a:bodyPr>
          <a:lstStyle/>
          <a:p>
            <a:pPr algn="ctr" defTabSz="346075">
              <a:lnSpc>
                <a:spcPct val="95000"/>
              </a:lnSpc>
              <a:spcBef>
                <a:spcPct val="35000"/>
              </a:spcBef>
              <a:tabLst>
                <a:tab pos="571500" algn="l"/>
              </a:tabLst>
            </a:pPr>
            <a:r>
              <a:rPr lang="en-US" altLang="en-US" sz="1600" dirty="0"/>
              <a:t>The </a:t>
            </a:r>
            <a:r>
              <a:rPr lang="en-US" altLang="en-US" sz="1600" dirty="0">
                <a:latin typeface="Courier New" pitchFamily="49" charset="0"/>
              </a:rPr>
              <a:t>UNION</a:t>
            </a:r>
            <a:r>
              <a:rPr lang="en-US" altLang="en-US" sz="1600" dirty="0"/>
              <a:t> operator returns rows from both queries after eliminating duplications.</a:t>
            </a:r>
          </a:p>
        </p:txBody>
      </p:sp>
      <p:sp>
        <p:nvSpPr>
          <p:cNvPr id="8" name="TextBox 7"/>
          <p:cNvSpPr txBox="1"/>
          <p:nvPr/>
        </p:nvSpPr>
        <p:spPr>
          <a:xfrm>
            <a:off x="1898873" y="1038003"/>
            <a:ext cx="1844628" cy="584775"/>
          </a:xfrm>
          <a:prstGeom prst="rect">
            <a:avLst/>
          </a:prstGeom>
          <a:noFill/>
        </p:spPr>
        <p:txBody>
          <a:bodyPr wrap="square" rtlCol="0">
            <a:spAutoFit/>
          </a:bodyPr>
          <a:lstStyle/>
          <a:p>
            <a:r>
              <a:rPr lang="en-US" sz="1600" dirty="0">
                <a:latin typeface="+mn-lt"/>
              </a:rPr>
              <a:t>Returns all rows from A &amp; B</a:t>
            </a:r>
          </a:p>
        </p:txBody>
      </p:sp>
      <p:sp>
        <p:nvSpPr>
          <p:cNvPr id="12" name="Rectangle 11"/>
          <p:cNvSpPr/>
          <p:nvPr/>
        </p:nvSpPr>
        <p:spPr>
          <a:xfrm>
            <a:off x="5561013" y="838200"/>
            <a:ext cx="2350323" cy="338554"/>
          </a:xfrm>
          <a:prstGeom prst="rect">
            <a:avLst/>
          </a:prstGeom>
        </p:spPr>
        <p:txBody>
          <a:bodyPr wrap="none">
            <a:spAutoFit/>
          </a:bodyPr>
          <a:lstStyle/>
          <a:p>
            <a:r>
              <a:rPr lang="en-US" sz="1600" dirty="0">
                <a:solidFill>
                  <a:schemeClr val="accent1"/>
                </a:solidFill>
                <a:latin typeface="+mn-lt"/>
              </a:rPr>
              <a:t>Duplicates are removed</a:t>
            </a:r>
          </a:p>
        </p:txBody>
      </p:sp>
      <p:cxnSp>
        <p:nvCxnSpPr>
          <p:cNvPr id="3" name="Elbow Connector 2"/>
          <p:cNvCxnSpPr>
            <a:endCxn id="30723" idx="1"/>
          </p:cNvCxnSpPr>
          <p:nvPr/>
        </p:nvCxnSpPr>
        <p:spPr bwMode="auto">
          <a:xfrm>
            <a:off x="3122612" y="1447800"/>
            <a:ext cx="727902" cy="723671"/>
          </a:xfrm>
          <a:prstGeom prst="bentConnector2">
            <a:avLst/>
          </a:prstGeom>
          <a:noFill/>
          <a:ln w="28575" cap="flat" cmpd="sng" algn="ctr">
            <a:solidFill>
              <a:schemeClr val="accent4"/>
            </a:solidFill>
            <a:prstDash val="solid"/>
            <a:round/>
            <a:headEnd type="none" w="sm" len="sm"/>
            <a:tailEnd type="triangle" w="lg" len="lg"/>
          </a:ln>
          <a:effectLst/>
        </p:spPr>
      </p:cxnSp>
      <p:cxnSp>
        <p:nvCxnSpPr>
          <p:cNvPr id="6" name="Straight Arrow Connector 5"/>
          <p:cNvCxnSpPr/>
          <p:nvPr/>
        </p:nvCxnSpPr>
        <p:spPr bwMode="auto">
          <a:xfrm>
            <a:off x="6094413" y="1154289"/>
            <a:ext cx="0" cy="1097280"/>
          </a:xfrm>
          <a:prstGeom prst="straightConnector1">
            <a:avLst/>
          </a:prstGeom>
          <a:noFill/>
          <a:ln w="28575" cap="flat" cmpd="sng" algn="ctr">
            <a:solidFill>
              <a:schemeClr val="accent1"/>
            </a:solidFill>
            <a:prstDash val="solid"/>
            <a:round/>
            <a:headEnd type="none" w="sm" len="sm"/>
            <a:tailEnd type="triangle" w="lg" len="lg"/>
          </a:ln>
          <a:effectLst/>
        </p:spPr>
      </p:cxnSp>
    </p:spTree>
    <p:custDataLst>
      <p:tags r:id="rId1"/>
    </p:custData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rot="16200000" flipV="1">
            <a:off x="9272586" y="2862604"/>
            <a:ext cx="1165225" cy="43211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4" name="Oval 3"/>
          <p:cNvSpPr/>
          <p:nvPr/>
        </p:nvSpPr>
        <p:spPr bwMode="auto">
          <a:xfrm>
            <a:off x="8671087" y="4042924"/>
            <a:ext cx="2895600" cy="1960537"/>
          </a:xfrm>
          <a:prstGeom prst="ellipse">
            <a:avLst/>
          </a:prstGeom>
          <a:solidFill>
            <a:schemeClr val="bg1"/>
          </a:solidFill>
          <a:ln w="28575" cap="flat" cmpd="sng" algn="ctr">
            <a:solidFill>
              <a:schemeClr val="accent6">
                <a:lumMod val="20000"/>
                <a:lumOff val="8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2773" name="Rectangle 2"/>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UNION</a:t>
            </a:r>
            <a:r>
              <a:rPr lang="en-US" altLang="en-US" dirty="0" smtClean="0"/>
              <a:t> Operator</a:t>
            </a:r>
          </a:p>
        </p:txBody>
      </p:sp>
      <p:sp>
        <p:nvSpPr>
          <p:cNvPr id="32774" name="Rectangle 3"/>
          <p:cNvSpPr>
            <a:spLocks noGrp="1" noChangeArrowheads="1"/>
          </p:cNvSpPr>
          <p:nvPr>
            <p:ph idx="1"/>
          </p:nvPr>
        </p:nvSpPr>
        <p:spPr/>
        <p:txBody>
          <a:bodyPr/>
          <a:lstStyle/>
          <a:p>
            <a:pPr indent="0"/>
            <a:r>
              <a:rPr lang="en-US" altLang="en-US" dirty="0" smtClean="0">
                <a:latin typeface="Arial" charset="0"/>
              </a:rPr>
              <a:t>Display the job details of all the current and retired employees. Display each job only once.</a:t>
            </a:r>
          </a:p>
        </p:txBody>
      </p:sp>
      <p:grpSp>
        <p:nvGrpSpPr>
          <p:cNvPr id="2" name="Group 1"/>
          <p:cNvGrpSpPr/>
          <p:nvPr/>
        </p:nvGrpSpPr>
        <p:grpSpPr>
          <a:xfrm>
            <a:off x="2062162" y="1752600"/>
            <a:ext cx="8064500" cy="4158323"/>
            <a:chOff x="2062162" y="1955905"/>
            <a:chExt cx="8064500" cy="4158323"/>
          </a:xfrm>
        </p:grpSpPr>
        <p:sp>
          <p:nvSpPr>
            <p:cNvPr id="8" name="Content Placeholder 2"/>
            <p:cNvSpPr txBox="1">
              <a:spLocks/>
            </p:cNvSpPr>
            <p:nvPr/>
          </p:nvSpPr>
          <p:spPr bwMode="gray">
            <a:xfrm>
              <a:off x="2062162" y="1955905"/>
              <a:ext cx="8064500"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job_id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UNION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job_id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retired_employees</a:t>
              </a:r>
            </a:p>
          </p:txBody>
        </p:sp>
        <p:sp>
          <p:nvSpPr>
            <p:cNvPr id="32775" name="Rectangle 13"/>
            <p:cNvSpPr>
              <a:spLocks noChangeArrowheads="1"/>
            </p:cNvSpPr>
            <p:nvPr/>
          </p:nvSpPr>
          <p:spPr bwMode="auto">
            <a:xfrm>
              <a:off x="2179637" y="2633663"/>
              <a:ext cx="762000" cy="304800"/>
            </a:xfrm>
            <a:prstGeom prst="rect">
              <a:avLst/>
            </a:prstGeom>
            <a:noFill/>
            <a:ln w="28575" algn="ctr">
              <a:solidFill>
                <a:srgbClr val="FF0000"/>
              </a:solidFill>
              <a:round/>
              <a:headEnd type="none" w="sm" len="sm"/>
              <a:tailEnd type="none" w="sm" len="sm"/>
            </a:ln>
          </p:spPr>
          <p:txBody>
            <a:bodyPr/>
            <a:lstStyle/>
            <a:p>
              <a:pPr defTabSz="228600"/>
              <a:endParaRPr lang="en-US" altLang="en-US" dirty="0"/>
            </a:p>
          </p:txBody>
        </p:sp>
        <p:pic>
          <p:nvPicPr>
            <p:cNvPr id="32776" name="Picture 8"/>
            <p:cNvPicPr>
              <a:picLocks noChangeAspect="1" noChangeArrowheads="1"/>
            </p:cNvPicPr>
            <p:nvPr/>
          </p:nvPicPr>
          <p:blipFill>
            <a:blip r:embed="rId4" cstate="print"/>
            <a:srcRect/>
            <a:stretch>
              <a:fillRect/>
            </a:stretch>
          </p:blipFill>
          <p:spPr bwMode="auto">
            <a:xfrm>
              <a:off x="2062162" y="3638799"/>
              <a:ext cx="846857" cy="2475429"/>
            </a:xfrm>
            <a:prstGeom prst="rect">
              <a:avLst/>
            </a:prstGeom>
            <a:noFill/>
            <a:ln w="12700">
              <a:solidFill>
                <a:schemeClr val="tx1"/>
              </a:solidFill>
              <a:miter lim="800000"/>
              <a:headEnd type="none" w="sm" len="sm"/>
              <a:tailEnd type="none" w="sm" len="sm"/>
            </a:ln>
          </p:spPr>
        </p:pic>
      </p:grpSp>
      <p:pic>
        <p:nvPicPr>
          <p:cNvPr id="3" name="Picture 2"/>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8788701" y="4135462"/>
            <a:ext cx="2660372" cy="1775460"/>
          </a:xfrm>
          <a:prstGeom prst="ellipse">
            <a:avLst/>
          </a:prstGeom>
          <a:ln>
            <a:noFill/>
          </a:ln>
          <a:effectLst>
            <a:softEdge rad="112500"/>
          </a:effectLst>
        </p:spPr>
      </p:pic>
    </p:spTree>
    <p:custDataLst>
      <p:tags r:id="rId1"/>
    </p:custData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flipH="1">
            <a:off x="215723" y="860778"/>
            <a:ext cx="11757378" cy="4016022"/>
          </a:xfrm>
          <a:prstGeom prst="roundRect">
            <a:avLst>
              <a:gd name="adj" fmla="val 0"/>
            </a:avLst>
          </a:prstGeom>
          <a:gradFill flip="none" rotWithShape="1">
            <a:gsLst>
              <a:gs pos="100000">
                <a:srgbClr val="F6F8F8"/>
              </a:gs>
              <a:gs pos="0">
                <a:schemeClr val="bg1"/>
              </a:gs>
            </a:gsLst>
            <a:lin ang="540000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dirty="0">
              <a:latin typeface="Arial" pitchFamily="34" charset="0"/>
            </a:endParaRPr>
          </a:p>
        </p:txBody>
      </p:sp>
      <p:sp>
        <p:nvSpPr>
          <p:cNvPr id="34818" name="Rectangle 2"/>
          <p:cNvSpPr>
            <a:spLocks noGrp="1" noChangeArrowheads="1"/>
          </p:cNvSpPr>
          <p:nvPr>
            <p:ph type="title"/>
          </p:nvPr>
        </p:nvSpPr>
        <p:spPr/>
        <p:txBody>
          <a:bodyPr/>
          <a:lstStyle/>
          <a:p>
            <a:pPr eaLnBrk="1" hangingPunct="1"/>
            <a:r>
              <a:rPr lang="en-US" altLang="en-US" dirty="0" smtClean="0">
                <a:latin typeface="Courier New" pitchFamily="49" charset="0"/>
              </a:rPr>
              <a:t>UNION</a:t>
            </a:r>
            <a:r>
              <a:rPr lang="en-US" altLang="en-US" b="1" dirty="0" smtClean="0"/>
              <a:t> </a:t>
            </a:r>
            <a:r>
              <a:rPr lang="en-US" altLang="en-US" dirty="0" smtClean="0">
                <a:latin typeface="Courier New" pitchFamily="49" charset="0"/>
              </a:rPr>
              <a:t>ALL</a:t>
            </a:r>
            <a:r>
              <a:rPr lang="en-US" altLang="en-US" b="1" dirty="0" smtClean="0"/>
              <a:t> </a:t>
            </a:r>
            <a:r>
              <a:rPr lang="en-US" altLang="en-US" dirty="0" smtClean="0"/>
              <a:t>Operator</a:t>
            </a:r>
          </a:p>
        </p:txBody>
      </p:sp>
      <p:sp>
        <p:nvSpPr>
          <p:cNvPr id="34819" name="Rectangle 3"/>
          <p:cNvSpPr>
            <a:spLocks noChangeArrowheads="1"/>
          </p:cNvSpPr>
          <p:nvPr/>
        </p:nvSpPr>
        <p:spPr bwMode="auto">
          <a:xfrm>
            <a:off x="3347424" y="5159376"/>
            <a:ext cx="5463815" cy="555625"/>
          </a:xfrm>
          <a:prstGeom prst="rect">
            <a:avLst/>
          </a:prstGeom>
          <a:noFill/>
          <a:ln w="9525">
            <a:noFill/>
            <a:miter lim="800000"/>
            <a:headEnd/>
            <a:tailEnd/>
          </a:ln>
        </p:spPr>
        <p:txBody>
          <a:bodyPr lIns="92075" tIns="46038" rIns="92075" bIns="46038">
            <a:spAutoFit/>
          </a:bodyPr>
          <a:lstStyle/>
          <a:p>
            <a:pPr algn="ctr" defTabSz="346075">
              <a:lnSpc>
                <a:spcPct val="95000"/>
              </a:lnSpc>
              <a:spcBef>
                <a:spcPct val="35000"/>
              </a:spcBef>
              <a:tabLst>
                <a:tab pos="571500" algn="l"/>
              </a:tabLst>
            </a:pPr>
            <a:r>
              <a:rPr lang="en-US" altLang="en-US" sz="1600" dirty="0"/>
              <a:t>The </a:t>
            </a:r>
            <a:r>
              <a:rPr lang="en-US" altLang="en-US" sz="1600" dirty="0">
                <a:latin typeface="Courier New" pitchFamily="49" charset="0"/>
              </a:rPr>
              <a:t>UNION</a:t>
            </a:r>
            <a:r>
              <a:rPr lang="en-US" altLang="en-US" sz="1600" dirty="0"/>
              <a:t> </a:t>
            </a:r>
            <a:r>
              <a:rPr lang="en-US" altLang="en-US" sz="1600" dirty="0">
                <a:latin typeface="Courier New" pitchFamily="49" charset="0"/>
              </a:rPr>
              <a:t>ALL</a:t>
            </a:r>
            <a:r>
              <a:rPr lang="en-US" altLang="en-US" sz="1600" dirty="0"/>
              <a:t> operator returns rows from both queries, including all duplications.</a:t>
            </a:r>
          </a:p>
        </p:txBody>
      </p:sp>
      <p:sp>
        <p:nvSpPr>
          <p:cNvPr id="34820" name="Oval 4"/>
          <p:cNvSpPr>
            <a:spLocks noChangeArrowheads="1"/>
          </p:cNvSpPr>
          <p:nvPr/>
        </p:nvSpPr>
        <p:spPr bwMode="gray">
          <a:xfrm>
            <a:off x="3386137" y="1778479"/>
            <a:ext cx="3073400" cy="2968625"/>
          </a:xfrm>
          <a:prstGeom prst="ellipse">
            <a:avLst/>
          </a:prstGeom>
          <a:solidFill>
            <a:srgbClr val="FFFF66"/>
          </a:solidFill>
          <a:ln w="57150">
            <a:solidFill>
              <a:schemeClr val="bg1"/>
            </a:solidFill>
            <a:round/>
            <a:headEnd/>
            <a:tailEnd/>
          </a:ln>
        </p:spPr>
        <p:txBody>
          <a:bodyPr wrap="none" lIns="90488" tIns="44450" rIns="90488" bIns="44450" anchor="ctr"/>
          <a:lstStyle/>
          <a:p>
            <a:pPr>
              <a:spcBef>
                <a:spcPct val="50000"/>
              </a:spcBef>
            </a:pPr>
            <a:endParaRPr lang="en-US" altLang="en-US" sz="2400" dirty="0"/>
          </a:p>
        </p:txBody>
      </p:sp>
      <p:sp>
        <p:nvSpPr>
          <p:cNvPr id="34821" name="Rectangle 5"/>
          <p:cNvSpPr>
            <a:spLocks noChangeArrowheads="1"/>
          </p:cNvSpPr>
          <p:nvPr/>
        </p:nvSpPr>
        <p:spPr bwMode="auto">
          <a:xfrm>
            <a:off x="4748212" y="1244601"/>
            <a:ext cx="349250" cy="366713"/>
          </a:xfrm>
          <a:prstGeom prst="rect">
            <a:avLst/>
          </a:prstGeom>
          <a:noFill/>
          <a:ln w="9525">
            <a:noFill/>
            <a:miter lim="800000"/>
            <a:headEnd/>
            <a:tailEnd/>
          </a:ln>
        </p:spPr>
        <p:txBody>
          <a:bodyPr wrap="none" lIns="92075" tIns="46038" rIns="92075" bIns="46038">
            <a:spAutoFit/>
          </a:bodyPr>
          <a:lstStyle/>
          <a:p>
            <a:pPr defTabSz="762000"/>
            <a:r>
              <a:rPr lang="en-US" altLang="en-US" dirty="0"/>
              <a:t>A</a:t>
            </a:r>
          </a:p>
        </p:txBody>
      </p:sp>
      <p:sp>
        <p:nvSpPr>
          <p:cNvPr id="34822" name="Oval 6"/>
          <p:cNvSpPr>
            <a:spLocks noChangeArrowheads="1"/>
          </p:cNvSpPr>
          <p:nvPr/>
        </p:nvSpPr>
        <p:spPr bwMode="gray">
          <a:xfrm>
            <a:off x="5700712" y="1770064"/>
            <a:ext cx="3073400" cy="2968625"/>
          </a:xfrm>
          <a:prstGeom prst="ellipse">
            <a:avLst/>
          </a:prstGeom>
          <a:solidFill>
            <a:srgbClr val="FFFF66"/>
          </a:solidFill>
          <a:ln w="57150">
            <a:solidFill>
              <a:schemeClr val="bg1"/>
            </a:solidFill>
            <a:round/>
            <a:headEnd/>
            <a:tailEnd/>
          </a:ln>
        </p:spPr>
        <p:txBody>
          <a:bodyPr wrap="none" lIns="90488" tIns="44450" rIns="90488" bIns="44450" anchor="ctr"/>
          <a:lstStyle/>
          <a:p>
            <a:pPr>
              <a:spcBef>
                <a:spcPct val="50000"/>
              </a:spcBef>
            </a:pPr>
            <a:endParaRPr lang="en-US" altLang="en-US" sz="2400" dirty="0"/>
          </a:p>
        </p:txBody>
      </p:sp>
      <p:sp>
        <p:nvSpPr>
          <p:cNvPr id="34823" name="Rectangle 7"/>
          <p:cNvSpPr>
            <a:spLocks noChangeArrowheads="1"/>
          </p:cNvSpPr>
          <p:nvPr/>
        </p:nvSpPr>
        <p:spPr bwMode="auto">
          <a:xfrm>
            <a:off x="7062787" y="1244601"/>
            <a:ext cx="349250" cy="366713"/>
          </a:xfrm>
          <a:prstGeom prst="rect">
            <a:avLst/>
          </a:prstGeom>
          <a:noFill/>
          <a:ln w="9525">
            <a:noFill/>
            <a:miter lim="800000"/>
            <a:headEnd/>
            <a:tailEnd/>
          </a:ln>
        </p:spPr>
        <p:txBody>
          <a:bodyPr wrap="none" lIns="92075" tIns="46038" rIns="92075" bIns="46038">
            <a:spAutoFit/>
          </a:bodyPr>
          <a:lstStyle/>
          <a:p>
            <a:pPr defTabSz="762000"/>
            <a:r>
              <a:rPr lang="en-US" altLang="en-US" dirty="0"/>
              <a:t>B</a:t>
            </a:r>
          </a:p>
        </p:txBody>
      </p:sp>
      <p:sp>
        <p:nvSpPr>
          <p:cNvPr id="9" name="Freeform 8"/>
          <p:cNvSpPr>
            <a:spLocks/>
          </p:cNvSpPr>
          <p:nvPr/>
        </p:nvSpPr>
        <p:spPr bwMode="gray">
          <a:xfrm>
            <a:off x="5692774" y="2283988"/>
            <a:ext cx="782638" cy="1965960"/>
          </a:xfrm>
          <a:custGeom>
            <a:avLst/>
            <a:gdLst>
              <a:gd name="T0" fmla="*/ 2147483646 w 529"/>
              <a:gd name="T1" fmla="*/ 2147483646 h 1345"/>
              <a:gd name="T2" fmla="*/ 2147483646 w 529"/>
              <a:gd name="T3" fmla="*/ 2147483646 h 1345"/>
              <a:gd name="T4" fmla="*/ 2147483646 w 529"/>
              <a:gd name="T5" fmla="*/ 2147483646 h 1345"/>
              <a:gd name="T6" fmla="*/ 2147483646 w 529"/>
              <a:gd name="T7" fmla="*/ 2147483646 h 1345"/>
              <a:gd name="T8" fmla="*/ 2147483646 w 529"/>
              <a:gd name="T9" fmla="*/ 2147483646 h 1345"/>
              <a:gd name="T10" fmla="*/ 2147483646 w 529"/>
              <a:gd name="T11" fmla="*/ 2147483646 h 1345"/>
              <a:gd name="T12" fmla="*/ 2147483646 w 529"/>
              <a:gd name="T13" fmla="*/ 2147483646 h 1345"/>
              <a:gd name="T14" fmla="*/ 2147483646 w 529"/>
              <a:gd name="T15" fmla="*/ 2147483646 h 1345"/>
              <a:gd name="T16" fmla="*/ 2147483646 w 529"/>
              <a:gd name="T17" fmla="*/ 2147483646 h 1345"/>
              <a:gd name="T18" fmla="*/ 2147483646 w 529"/>
              <a:gd name="T19" fmla="*/ 2147483646 h 1345"/>
              <a:gd name="T20" fmla="*/ 2147483646 w 529"/>
              <a:gd name="T21" fmla="*/ 2147483646 h 1345"/>
              <a:gd name="T22" fmla="*/ 2147483646 w 529"/>
              <a:gd name="T23" fmla="*/ 2147483646 h 1345"/>
              <a:gd name="T24" fmla="*/ 2147483646 w 529"/>
              <a:gd name="T25" fmla="*/ 2147483646 h 1345"/>
              <a:gd name="T26" fmla="*/ 2147483646 w 529"/>
              <a:gd name="T27" fmla="*/ 2147483646 h 1345"/>
              <a:gd name="T28" fmla="*/ 2147483646 w 529"/>
              <a:gd name="T29" fmla="*/ 2147483646 h 1345"/>
              <a:gd name="T30" fmla="*/ 2147483646 w 529"/>
              <a:gd name="T31" fmla="*/ 2147483646 h 1345"/>
              <a:gd name="T32" fmla="*/ 2147483646 w 529"/>
              <a:gd name="T33" fmla="*/ 2147483646 h 1345"/>
              <a:gd name="T34" fmla="*/ 2147483646 w 529"/>
              <a:gd name="T35" fmla="*/ 2147483646 h 1345"/>
              <a:gd name="T36" fmla="*/ 2147483646 w 529"/>
              <a:gd name="T37" fmla="*/ 2147483646 h 1345"/>
              <a:gd name="T38" fmla="*/ 2147483646 w 529"/>
              <a:gd name="T39" fmla="*/ 2147483646 h 1345"/>
              <a:gd name="T40" fmla="*/ 2147483646 w 529"/>
              <a:gd name="T41" fmla="*/ 2147483646 h 1345"/>
              <a:gd name="T42" fmla="*/ 2147483646 w 529"/>
              <a:gd name="T43" fmla="*/ 2147483646 h 1345"/>
              <a:gd name="T44" fmla="*/ 2147483646 w 529"/>
              <a:gd name="T45" fmla="*/ 2147483646 h 1345"/>
              <a:gd name="T46" fmla="*/ 2147483646 w 529"/>
              <a:gd name="T47" fmla="*/ 2147483646 h 1345"/>
              <a:gd name="T48" fmla="*/ 2147483646 w 529"/>
              <a:gd name="T49" fmla="*/ 2147483646 h 1345"/>
              <a:gd name="T50" fmla="*/ 2147483646 w 529"/>
              <a:gd name="T51" fmla="*/ 2147483646 h 1345"/>
              <a:gd name="T52" fmla="*/ 2147483646 w 529"/>
              <a:gd name="T53" fmla="*/ 2147483646 h 1345"/>
              <a:gd name="T54" fmla="*/ 2147483646 w 529"/>
              <a:gd name="T55" fmla="*/ 2147483646 h 1345"/>
              <a:gd name="T56" fmla="*/ 2147483646 w 529"/>
              <a:gd name="T57" fmla="*/ 2147483646 h 1345"/>
              <a:gd name="T58" fmla="*/ 2147483646 w 529"/>
              <a:gd name="T59" fmla="*/ 2147483646 h 1345"/>
              <a:gd name="T60" fmla="*/ 2147483646 w 529"/>
              <a:gd name="T61" fmla="*/ 2147483646 h 1345"/>
              <a:gd name="T62" fmla="*/ 0 w 529"/>
              <a:gd name="T63" fmla="*/ 2147483646 h 1345"/>
              <a:gd name="T64" fmla="*/ 2147483646 w 529"/>
              <a:gd name="T65" fmla="*/ 2147483646 h 1345"/>
              <a:gd name="T66" fmla="*/ 2147483646 w 529"/>
              <a:gd name="T67" fmla="*/ 2147483646 h 1345"/>
              <a:gd name="T68" fmla="*/ 2147483646 w 529"/>
              <a:gd name="T69" fmla="*/ 2147483646 h 1345"/>
              <a:gd name="T70" fmla="*/ 2147483646 w 529"/>
              <a:gd name="T71" fmla="*/ 2147483646 h 1345"/>
              <a:gd name="T72" fmla="*/ 2147483646 w 529"/>
              <a:gd name="T73" fmla="*/ 2147483646 h 1345"/>
              <a:gd name="T74" fmla="*/ 2147483646 w 529"/>
              <a:gd name="T75" fmla="*/ 2147483646 h 1345"/>
              <a:gd name="T76" fmla="*/ 2147483646 w 529"/>
              <a:gd name="T77" fmla="*/ 2147483646 h 1345"/>
              <a:gd name="T78" fmla="*/ 2147483646 w 529"/>
              <a:gd name="T79" fmla="*/ 2147483646 h 1345"/>
              <a:gd name="T80" fmla="*/ 2147483646 w 529"/>
              <a:gd name="T81" fmla="*/ 2147483646 h 1345"/>
              <a:gd name="T82" fmla="*/ 2147483646 w 529"/>
              <a:gd name="T83" fmla="*/ 2147483646 h 1345"/>
              <a:gd name="T84" fmla="*/ 2147483646 w 529"/>
              <a:gd name="T85" fmla="*/ 0 h 13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9"/>
              <a:gd name="T130" fmla="*/ 0 h 1345"/>
              <a:gd name="T131" fmla="*/ 529 w 529"/>
              <a:gd name="T132" fmla="*/ 1345 h 13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9" h="1345">
                <a:moveTo>
                  <a:pt x="264" y="0"/>
                </a:moveTo>
                <a:lnTo>
                  <a:pt x="279" y="14"/>
                </a:lnTo>
                <a:lnTo>
                  <a:pt x="294" y="29"/>
                </a:lnTo>
                <a:lnTo>
                  <a:pt x="309" y="44"/>
                </a:lnTo>
                <a:lnTo>
                  <a:pt x="322" y="61"/>
                </a:lnTo>
                <a:lnTo>
                  <a:pt x="336" y="77"/>
                </a:lnTo>
                <a:lnTo>
                  <a:pt x="348" y="96"/>
                </a:lnTo>
                <a:lnTo>
                  <a:pt x="362" y="113"/>
                </a:lnTo>
                <a:lnTo>
                  <a:pt x="373" y="132"/>
                </a:lnTo>
                <a:lnTo>
                  <a:pt x="385" y="150"/>
                </a:lnTo>
                <a:lnTo>
                  <a:pt x="396" y="169"/>
                </a:lnTo>
                <a:lnTo>
                  <a:pt x="408" y="190"/>
                </a:lnTo>
                <a:lnTo>
                  <a:pt x="418" y="208"/>
                </a:lnTo>
                <a:lnTo>
                  <a:pt x="429" y="229"/>
                </a:lnTo>
                <a:lnTo>
                  <a:pt x="438" y="249"/>
                </a:lnTo>
                <a:lnTo>
                  <a:pt x="448" y="269"/>
                </a:lnTo>
                <a:lnTo>
                  <a:pt x="457" y="292"/>
                </a:lnTo>
                <a:lnTo>
                  <a:pt x="465" y="312"/>
                </a:lnTo>
                <a:lnTo>
                  <a:pt x="472" y="335"/>
                </a:lnTo>
                <a:lnTo>
                  <a:pt x="480" y="357"/>
                </a:lnTo>
                <a:lnTo>
                  <a:pt x="487" y="379"/>
                </a:lnTo>
                <a:lnTo>
                  <a:pt x="493" y="401"/>
                </a:lnTo>
                <a:lnTo>
                  <a:pt x="499" y="426"/>
                </a:lnTo>
                <a:lnTo>
                  <a:pt x="504" y="448"/>
                </a:lnTo>
                <a:lnTo>
                  <a:pt x="510" y="472"/>
                </a:lnTo>
                <a:lnTo>
                  <a:pt x="514" y="496"/>
                </a:lnTo>
                <a:lnTo>
                  <a:pt x="517" y="521"/>
                </a:lnTo>
                <a:lnTo>
                  <a:pt x="520" y="545"/>
                </a:lnTo>
                <a:lnTo>
                  <a:pt x="523" y="571"/>
                </a:lnTo>
                <a:lnTo>
                  <a:pt x="525" y="595"/>
                </a:lnTo>
                <a:lnTo>
                  <a:pt x="526" y="619"/>
                </a:lnTo>
                <a:lnTo>
                  <a:pt x="528" y="645"/>
                </a:lnTo>
                <a:lnTo>
                  <a:pt x="528" y="672"/>
                </a:lnTo>
                <a:lnTo>
                  <a:pt x="528" y="695"/>
                </a:lnTo>
                <a:lnTo>
                  <a:pt x="526" y="722"/>
                </a:lnTo>
                <a:lnTo>
                  <a:pt x="525" y="746"/>
                </a:lnTo>
                <a:lnTo>
                  <a:pt x="523" y="770"/>
                </a:lnTo>
                <a:lnTo>
                  <a:pt x="520" y="796"/>
                </a:lnTo>
                <a:lnTo>
                  <a:pt x="517" y="821"/>
                </a:lnTo>
                <a:lnTo>
                  <a:pt x="514" y="845"/>
                </a:lnTo>
                <a:lnTo>
                  <a:pt x="510" y="869"/>
                </a:lnTo>
                <a:lnTo>
                  <a:pt x="504" y="893"/>
                </a:lnTo>
                <a:lnTo>
                  <a:pt x="499" y="916"/>
                </a:lnTo>
                <a:lnTo>
                  <a:pt x="493" y="940"/>
                </a:lnTo>
                <a:lnTo>
                  <a:pt x="487" y="961"/>
                </a:lnTo>
                <a:lnTo>
                  <a:pt x="480" y="984"/>
                </a:lnTo>
                <a:lnTo>
                  <a:pt x="472" y="1006"/>
                </a:lnTo>
                <a:lnTo>
                  <a:pt x="463" y="1029"/>
                </a:lnTo>
                <a:lnTo>
                  <a:pt x="456" y="1051"/>
                </a:lnTo>
                <a:lnTo>
                  <a:pt x="446" y="1072"/>
                </a:lnTo>
                <a:lnTo>
                  <a:pt x="438" y="1092"/>
                </a:lnTo>
                <a:lnTo>
                  <a:pt x="427" y="1113"/>
                </a:lnTo>
                <a:lnTo>
                  <a:pt x="417" y="1133"/>
                </a:lnTo>
                <a:lnTo>
                  <a:pt x="407" y="1153"/>
                </a:lnTo>
                <a:lnTo>
                  <a:pt x="396" y="1172"/>
                </a:lnTo>
                <a:lnTo>
                  <a:pt x="384" y="1191"/>
                </a:lnTo>
                <a:lnTo>
                  <a:pt x="372" y="1210"/>
                </a:lnTo>
                <a:lnTo>
                  <a:pt x="360" y="1228"/>
                </a:lnTo>
                <a:lnTo>
                  <a:pt x="347" y="1247"/>
                </a:lnTo>
                <a:lnTo>
                  <a:pt x="334" y="1263"/>
                </a:lnTo>
                <a:lnTo>
                  <a:pt x="321" y="1280"/>
                </a:lnTo>
                <a:lnTo>
                  <a:pt x="306" y="1297"/>
                </a:lnTo>
                <a:lnTo>
                  <a:pt x="293" y="1314"/>
                </a:lnTo>
                <a:lnTo>
                  <a:pt x="278" y="1329"/>
                </a:lnTo>
                <a:lnTo>
                  <a:pt x="263" y="1344"/>
                </a:lnTo>
                <a:lnTo>
                  <a:pt x="248" y="1329"/>
                </a:lnTo>
                <a:lnTo>
                  <a:pt x="233" y="1314"/>
                </a:lnTo>
                <a:lnTo>
                  <a:pt x="219" y="1297"/>
                </a:lnTo>
                <a:lnTo>
                  <a:pt x="206" y="1280"/>
                </a:lnTo>
                <a:lnTo>
                  <a:pt x="193" y="1263"/>
                </a:lnTo>
                <a:lnTo>
                  <a:pt x="179" y="1247"/>
                </a:lnTo>
                <a:lnTo>
                  <a:pt x="167" y="1228"/>
                </a:lnTo>
                <a:lnTo>
                  <a:pt x="155" y="1210"/>
                </a:lnTo>
                <a:lnTo>
                  <a:pt x="143" y="1191"/>
                </a:lnTo>
                <a:lnTo>
                  <a:pt x="131" y="1174"/>
                </a:lnTo>
                <a:lnTo>
                  <a:pt x="119" y="1153"/>
                </a:lnTo>
                <a:lnTo>
                  <a:pt x="110" y="1133"/>
                </a:lnTo>
                <a:lnTo>
                  <a:pt x="100" y="1114"/>
                </a:lnTo>
                <a:lnTo>
                  <a:pt x="89" y="1092"/>
                </a:lnTo>
                <a:lnTo>
                  <a:pt x="81" y="1072"/>
                </a:lnTo>
                <a:lnTo>
                  <a:pt x="71" y="1051"/>
                </a:lnTo>
                <a:lnTo>
                  <a:pt x="64" y="1029"/>
                </a:lnTo>
                <a:lnTo>
                  <a:pt x="55" y="1008"/>
                </a:lnTo>
                <a:lnTo>
                  <a:pt x="47" y="984"/>
                </a:lnTo>
                <a:lnTo>
                  <a:pt x="42" y="961"/>
                </a:lnTo>
                <a:lnTo>
                  <a:pt x="34" y="940"/>
                </a:lnTo>
                <a:lnTo>
                  <a:pt x="30" y="917"/>
                </a:lnTo>
                <a:lnTo>
                  <a:pt x="23" y="893"/>
                </a:lnTo>
                <a:lnTo>
                  <a:pt x="19" y="869"/>
                </a:lnTo>
                <a:lnTo>
                  <a:pt x="14" y="845"/>
                </a:lnTo>
                <a:lnTo>
                  <a:pt x="10" y="821"/>
                </a:lnTo>
                <a:lnTo>
                  <a:pt x="7" y="796"/>
                </a:lnTo>
                <a:lnTo>
                  <a:pt x="4" y="772"/>
                </a:lnTo>
                <a:lnTo>
                  <a:pt x="2" y="748"/>
                </a:lnTo>
                <a:lnTo>
                  <a:pt x="1" y="722"/>
                </a:lnTo>
                <a:lnTo>
                  <a:pt x="0" y="695"/>
                </a:lnTo>
                <a:lnTo>
                  <a:pt x="0" y="672"/>
                </a:lnTo>
                <a:lnTo>
                  <a:pt x="0" y="648"/>
                </a:lnTo>
                <a:lnTo>
                  <a:pt x="1" y="621"/>
                </a:lnTo>
                <a:lnTo>
                  <a:pt x="2" y="595"/>
                </a:lnTo>
                <a:lnTo>
                  <a:pt x="4" y="571"/>
                </a:lnTo>
                <a:lnTo>
                  <a:pt x="7" y="547"/>
                </a:lnTo>
                <a:lnTo>
                  <a:pt x="10" y="522"/>
                </a:lnTo>
                <a:lnTo>
                  <a:pt x="14" y="498"/>
                </a:lnTo>
                <a:lnTo>
                  <a:pt x="19" y="474"/>
                </a:lnTo>
                <a:lnTo>
                  <a:pt x="23" y="450"/>
                </a:lnTo>
                <a:lnTo>
                  <a:pt x="30" y="426"/>
                </a:lnTo>
                <a:lnTo>
                  <a:pt x="36" y="403"/>
                </a:lnTo>
                <a:lnTo>
                  <a:pt x="42" y="382"/>
                </a:lnTo>
                <a:lnTo>
                  <a:pt x="49" y="359"/>
                </a:lnTo>
                <a:lnTo>
                  <a:pt x="56" y="335"/>
                </a:lnTo>
                <a:lnTo>
                  <a:pt x="64" y="314"/>
                </a:lnTo>
                <a:lnTo>
                  <a:pt x="71" y="292"/>
                </a:lnTo>
                <a:lnTo>
                  <a:pt x="81" y="269"/>
                </a:lnTo>
                <a:lnTo>
                  <a:pt x="91" y="249"/>
                </a:lnTo>
                <a:lnTo>
                  <a:pt x="100" y="229"/>
                </a:lnTo>
                <a:lnTo>
                  <a:pt x="110" y="210"/>
                </a:lnTo>
                <a:lnTo>
                  <a:pt x="120" y="190"/>
                </a:lnTo>
                <a:lnTo>
                  <a:pt x="131" y="169"/>
                </a:lnTo>
                <a:lnTo>
                  <a:pt x="143" y="150"/>
                </a:lnTo>
                <a:lnTo>
                  <a:pt x="155" y="132"/>
                </a:lnTo>
                <a:lnTo>
                  <a:pt x="168" y="113"/>
                </a:lnTo>
                <a:lnTo>
                  <a:pt x="180" y="96"/>
                </a:lnTo>
                <a:lnTo>
                  <a:pt x="194" y="77"/>
                </a:lnTo>
                <a:lnTo>
                  <a:pt x="207" y="61"/>
                </a:lnTo>
                <a:lnTo>
                  <a:pt x="221" y="44"/>
                </a:lnTo>
                <a:lnTo>
                  <a:pt x="235" y="29"/>
                </a:lnTo>
                <a:lnTo>
                  <a:pt x="251" y="14"/>
                </a:lnTo>
                <a:lnTo>
                  <a:pt x="264" y="0"/>
                </a:lnTo>
              </a:path>
            </a:pathLst>
          </a:custGeom>
          <a:solidFill>
            <a:srgbClr val="FFFF66"/>
          </a:solidFill>
          <a:ln w="57150" cap="rnd" cmpd="sng">
            <a:solidFill>
              <a:schemeClr val="bg1"/>
            </a:solidFill>
            <a:prstDash val="solid"/>
            <a:round/>
            <a:headEnd type="none" w="sm" len="sm"/>
            <a:tailEnd type="none" w="sm" len="sm"/>
          </a:ln>
        </p:spPr>
        <p:txBody>
          <a:bodyPr/>
          <a:lstStyle/>
          <a:p>
            <a:endParaRPr lang="en-US" dirty="0"/>
          </a:p>
        </p:txBody>
      </p:sp>
      <p:sp>
        <p:nvSpPr>
          <p:cNvPr id="19" name="TextBox 18"/>
          <p:cNvSpPr txBox="1"/>
          <p:nvPr/>
        </p:nvSpPr>
        <p:spPr>
          <a:xfrm>
            <a:off x="1876295" y="1060581"/>
            <a:ext cx="1844628" cy="584775"/>
          </a:xfrm>
          <a:prstGeom prst="rect">
            <a:avLst/>
          </a:prstGeom>
          <a:noFill/>
        </p:spPr>
        <p:txBody>
          <a:bodyPr wrap="square" rtlCol="0">
            <a:spAutoFit/>
          </a:bodyPr>
          <a:lstStyle/>
          <a:p>
            <a:r>
              <a:rPr lang="en-US" sz="1600" dirty="0">
                <a:latin typeface="+mn-lt"/>
              </a:rPr>
              <a:t>Returns all rows from A &amp; B</a:t>
            </a:r>
          </a:p>
        </p:txBody>
      </p:sp>
      <p:sp>
        <p:nvSpPr>
          <p:cNvPr id="20" name="Rectangle 19"/>
          <p:cNvSpPr/>
          <p:nvPr/>
        </p:nvSpPr>
        <p:spPr>
          <a:xfrm>
            <a:off x="5538435" y="860778"/>
            <a:ext cx="2350323" cy="338554"/>
          </a:xfrm>
          <a:prstGeom prst="rect">
            <a:avLst/>
          </a:prstGeom>
        </p:spPr>
        <p:txBody>
          <a:bodyPr wrap="none">
            <a:spAutoFit/>
          </a:bodyPr>
          <a:lstStyle/>
          <a:p>
            <a:r>
              <a:rPr lang="en-US" sz="1600" dirty="0">
                <a:solidFill>
                  <a:schemeClr val="accent1"/>
                </a:solidFill>
                <a:latin typeface="+mn-lt"/>
              </a:rPr>
              <a:t>Duplicates are removed</a:t>
            </a:r>
          </a:p>
        </p:txBody>
      </p:sp>
      <p:cxnSp>
        <p:nvCxnSpPr>
          <p:cNvPr id="21" name="Elbow Connector 20"/>
          <p:cNvCxnSpPr/>
          <p:nvPr/>
        </p:nvCxnSpPr>
        <p:spPr bwMode="auto">
          <a:xfrm>
            <a:off x="3100034" y="1470378"/>
            <a:ext cx="727902" cy="723671"/>
          </a:xfrm>
          <a:prstGeom prst="bentConnector2">
            <a:avLst/>
          </a:prstGeom>
          <a:noFill/>
          <a:ln w="28575" cap="flat" cmpd="sng" algn="ctr">
            <a:solidFill>
              <a:schemeClr val="accent4"/>
            </a:solidFill>
            <a:prstDash val="solid"/>
            <a:round/>
            <a:headEnd type="none" w="sm" len="sm"/>
            <a:tailEnd type="triangle" w="lg" len="lg"/>
          </a:ln>
          <a:effectLst/>
        </p:spPr>
      </p:cxnSp>
      <p:cxnSp>
        <p:nvCxnSpPr>
          <p:cNvPr id="22" name="Straight Arrow Connector 21"/>
          <p:cNvCxnSpPr/>
          <p:nvPr/>
        </p:nvCxnSpPr>
        <p:spPr bwMode="auto">
          <a:xfrm>
            <a:off x="6071835" y="1176867"/>
            <a:ext cx="0" cy="1097280"/>
          </a:xfrm>
          <a:prstGeom prst="straightConnector1">
            <a:avLst/>
          </a:prstGeom>
          <a:noFill/>
          <a:ln w="28575" cap="flat" cmpd="sng" algn="ctr">
            <a:solidFill>
              <a:schemeClr val="accent1"/>
            </a:solidFill>
            <a:prstDash val="solid"/>
            <a:round/>
            <a:headEnd type="none" w="sm" len="sm"/>
            <a:tailEnd type="triangle" w="lg" len="lg"/>
          </a:ln>
          <a:effectLst/>
        </p:spPr>
      </p:cxnSp>
    </p:spTree>
    <p:custDataLst>
      <p:tags r:id="rId1"/>
    </p:custData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3"/>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cs typeface="Courier New" pitchFamily="49" charset="0"/>
              </a:rPr>
              <a:t>UNION ALL</a:t>
            </a:r>
            <a:r>
              <a:rPr lang="en-US" altLang="en-US" b="1" dirty="0" smtClean="0">
                <a:latin typeface="Courier New" pitchFamily="49" charset="0"/>
                <a:cs typeface="Courier New" pitchFamily="49" charset="0"/>
              </a:rPr>
              <a:t> </a:t>
            </a:r>
            <a:r>
              <a:rPr lang="en-US" altLang="en-US" dirty="0" smtClean="0"/>
              <a:t>Operator</a:t>
            </a:r>
          </a:p>
        </p:txBody>
      </p:sp>
      <p:sp>
        <p:nvSpPr>
          <p:cNvPr id="36871" name="Rectangle 4"/>
          <p:cNvSpPr>
            <a:spLocks noGrp="1" noChangeArrowheads="1"/>
          </p:cNvSpPr>
          <p:nvPr>
            <p:ph idx="1"/>
          </p:nvPr>
        </p:nvSpPr>
        <p:spPr>
          <a:xfrm>
            <a:off x="622138" y="1242485"/>
            <a:ext cx="10944549" cy="795938"/>
          </a:xfrm>
        </p:spPr>
        <p:txBody>
          <a:bodyPr/>
          <a:lstStyle/>
          <a:p>
            <a:pPr eaLnBrk="1" hangingPunct="1"/>
            <a:r>
              <a:rPr lang="en-US" altLang="en-US" dirty="0" smtClean="0">
                <a:latin typeface="Arial" charset="0"/>
              </a:rPr>
              <a:t>Display the jobs and departments of all current and previous employees.</a:t>
            </a:r>
          </a:p>
          <a:p>
            <a:pPr eaLnBrk="1" hangingPunct="1"/>
            <a:endParaRPr lang="en-US" altLang="en-US" dirty="0" smtClean="0">
              <a:latin typeface="Arial" charset="0"/>
            </a:endParaRPr>
          </a:p>
        </p:txBody>
      </p:sp>
      <p:grpSp>
        <p:nvGrpSpPr>
          <p:cNvPr id="2" name="Group 1"/>
          <p:cNvGrpSpPr/>
          <p:nvPr/>
        </p:nvGrpSpPr>
        <p:grpSpPr>
          <a:xfrm>
            <a:off x="3011487" y="1828800"/>
            <a:ext cx="6165850" cy="4154383"/>
            <a:chOff x="2062162" y="1955905"/>
            <a:chExt cx="6165850" cy="4154383"/>
          </a:xfrm>
        </p:grpSpPr>
        <p:sp>
          <p:nvSpPr>
            <p:cNvPr id="15" name="Content Placeholder 2"/>
            <p:cNvSpPr txBox="1">
              <a:spLocks/>
            </p:cNvSpPr>
            <p:nvPr/>
          </p:nvSpPr>
          <p:spPr bwMode="gray">
            <a:xfrm>
              <a:off x="2062162" y="1955905"/>
              <a:ext cx="6165850" cy="18900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job_id,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UNION ALL</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job_id,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retired_employees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job_id;</a:t>
              </a:r>
            </a:p>
          </p:txBody>
        </p:sp>
        <p:pic>
          <p:nvPicPr>
            <p:cNvPr id="36869" name="Picture 15"/>
            <p:cNvPicPr>
              <a:picLocks noChangeAspect="1" noChangeArrowheads="1"/>
            </p:cNvPicPr>
            <p:nvPr/>
          </p:nvPicPr>
          <p:blipFill>
            <a:blip r:embed="rId4" cstate="print"/>
            <a:srcRect/>
            <a:stretch>
              <a:fillRect/>
            </a:stretch>
          </p:blipFill>
          <p:spPr bwMode="auto">
            <a:xfrm>
              <a:off x="4892322" y="4114800"/>
              <a:ext cx="2493334" cy="1697143"/>
            </a:xfrm>
            <a:prstGeom prst="rect">
              <a:avLst/>
            </a:prstGeom>
            <a:noFill/>
            <a:ln w="12700">
              <a:solidFill>
                <a:schemeClr val="tx1"/>
              </a:solidFill>
              <a:miter lim="800000"/>
              <a:headEnd type="none" w="sm" len="sm"/>
              <a:tailEnd type="none" w="sm" len="sm"/>
            </a:ln>
          </p:spPr>
        </p:pic>
        <p:sp>
          <p:nvSpPr>
            <p:cNvPr id="36872" name="Rectangle 7"/>
            <p:cNvSpPr>
              <a:spLocks noChangeArrowheads="1"/>
            </p:cNvSpPr>
            <p:nvPr/>
          </p:nvSpPr>
          <p:spPr bwMode="gray">
            <a:xfrm>
              <a:off x="2171700" y="2652713"/>
              <a:ext cx="1371600" cy="304800"/>
            </a:xfrm>
            <a:prstGeom prst="rect">
              <a:avLst/>
            </a:prstGeom>
            <a:noFill/>
            <a:ln w="28575">
              <a:solidFill>
                <a:srgbClr val="FF0000"/>
              </a:solidFill>
              <a:miter lim="800000"/>
              <a:headEnd/>
              <a:tailEnd/>
            </a:ln>
          </p:spPr>
          <p:txBody>
            <a:bodyPr wrap="none" anchor="ctr"/>
            <a:lstStyle/>
            <a:p>
              <a:pPr eaLnBrk="1" hangingPunct="1"/>
              <a:endParaRPr lang="en-US" altLang="en-US" dirty="0"/>
            </a:p>
          </p:txBody>
        </p:sp>
        <p:sp>
          <p:nvSpPr>
            <p:cNvPr id="36873" name="Text Box 9"/>
            <p:cNvSpPr txBox="1">
              <a:spLocks noChangeArrowheads="1"/>
            </p:cNvSpPr>
            <p:nvPr/>
          </p:nvSpPr>
          <p:spPr bwMode="gray">
            <a:xfrm>
              <a:off x="2109434" y="5715000"/>
              <a:ext cx="381000" cy="395288"/>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36874" name="Picture 14"/>
            <p:cNvPicPr>
              <a:picLocks noChangeAspect="1" noChangeArrowheads="1"/>
            </p:cNvPicPr>
            <p:nvPr/>
          </p:nvPicPr>
          <p:blipFill>
            <a:blip r:embed="rId5" cstate="print"/>
            <a:stretch>
              <a:fillRect/>
            </a:stretch>
          </p:blipFill>
          <p:spPr bwMode="auto">
            <a:xfrm>
              <a:off x="2109434" y="4038600"/>
              <a:ext cx="2266667" cy="1904762"/>
            </a:xfrm>
            <a:prstGeom prst="rect">
              <a:avLst/>
            </a:prstGeom>
            <a:noFill/>
            <a:ln w="12700">
              <a:solidFill>
                <a:schemeClr val="tx1"/>
              </a:solidFill>
              <a:miter lim="800000"/>
              <a:headEnd type="none" w="sm" len="sm"/>
              <a:tailEnd type="none" w="sm" len="sm"/>
            </a:ln>
          </p:spPr>
        </p:pic>
        <p:sp>
          <p:nvSpPr>
            <p:cNvPr id="36875" name="Rectangle 16"/>
            <p:cNvSpPr>
              <a:spLocks noChangeArrowheads="1"/>
            </p:cNvSpPr>
            <p:nvPr/>
          </p:nvSpPr>
          <p:spPr bwMode="auto">
            <a:xfrm>
              <a:off x="2109433" y="4806349"/>
              <a:ext cx="2266667" cy="3810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sp>
          <p:nvSpPr>
            <p:cNvPr id="36876" name="Rectangle 17"/>
            <p:cNvSpPr>
              <a:spLocks noChangeArrowheads="1"/>
            </p:cNvSpPr>
            <p:nvPr/>
          </p:nvSpPr>
          <p:spPr bwMode="auto">
            <a:xfrm>
              <a:off x="2109433" y="5550005"/>
              <a:ext cx="2266667" cy="3810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sp>
          <p:nvSpPr>
            <p:cNvPr id="36877" name="Rectangle 18"/>
            <p:cNvSpPr>
              <a:spLocks noChangeArrowheads="1"/>
            </p:cNvSpPr>
            <p:nvPr/>
          </p:nvSpPr>
          <p:spPr bwMode="auto">
            <a:xfrm>
              <a:off x="4892322" y="4114800"/>
              <a:ext cx="2474912" cy="4572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sp>
          <p:nvSpPr>
            <p:cNvPr id="36878" name="Rectangle 19"/>
            <p:cNvSpPr>
              <a:spLocks noChangeArrowheads="1"/>
            </p:cNvSpPr>
            <p:nvPr/>
          </p:nvSpPr>
          <p:spPr bwMode="auto">
            <a:xfrm>
              <a:off x="4892322" y="4769556"/>
              <a:ext cx="2474912" cy="8382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grpSp>
    </p:spTree>
    <p:custDataLst>
      <p:tags r:id="rId1"/>
    </p:custData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dirty="0" smtClean="0"/>
              <a:t>Lesson Agenda</a:t>
            </a:r>
          </a:p>
        </p:txBody>
      </p:sp>
      <p:sp>
        <p:nvSpPr>
          <p:cNvPr id="38915" name="Rectangle 3"/>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Set operators: Types and guidelines</a:t>
            </a:r>
          </a:p>
          <a:p>
            <a:pPr lvl="1" eaLnBrk="1" hangingPunct="1">
              <a:buClr>
                <a:srgbClr val="A6A6A6"/>
              </a:buClr>
            </a:pPr>
            <a:r>
              <a:rPr lang="en-US" altLang="en-US" dirty="0" smtClean="0">
                <a:solidFill>
                  <a:srgbClr val="A6A6A6"/>
                </a:solidFill>
              </a:rPr>
              <a:t>Tables used in this lesson</a:t>
            </a:r>
          </a:p>
          <a:p>
            <a:pPr lvl="1" eaLnBrk="1" hangingPunct="1">
              <a:buClr>
                <a:srgbClr val="A6A6A6"/>
              </a:buClr>
            </a:pPr>
            <a:r>
              <a:rPr lang="en-US" altLang="en-US" dirty="0" smtClean="0">
                <a:solidFill>
                  <a:srgbClr val="A6A6A6"/>
                </a:solidFill>
                <a:latin typeface="Courier New" pitchFamily="49" charset="0"/>
              </a:rPr>
              <a:t>UNION</a:t>
            </a:r>
            <a:r>
              <a:rPr lang="en-US" altLang="en-US" dirty="0" smtClean="0">
                <a:solidFill>
                  <a:srgbClr val="A6A6A6"/>
                </a:solidFill>
              </a:rPr>
              <a:t> and </a:t>
            </a:r>
            <a:r>
              <a:rPr lang="en-US" altLang="en-US" dirty="0" smtClean="0">
                <a:solidFill>
                  <a:srgbClr val="A6A6A6"/>
                </a:solidFill>
                <a:latin typeface="Courier New" pitchFamily="49" charset="0"/>
              </a:rPr>
              <a:t>UNION</a:t>
            </a:r>
            <a:r>
              <a:rPr lang="en-US" altLang="en-US" dirty="0" smtClean="0">
                <a:solidFill>
                  <a:srgbClr val="A6A6A6"/>
                </a:solidFill>
              </a:rPr>
              <a:t> </a:t>
            </a:r>
            <a:r>
              <a:rPr lang="en-US" altLang="en-US" dirty="0" smtClean="0">
                <a:solidFill>
                  <a:srgbClr val="A6A6A6"/>
                </a:solidFill>
                <a:latin typeface="Courier New" pitchFamily="49" charset="0"/>
              </a:rPr>
              <a:t>ALL</a:t>
            </a:r>
            <a:r>
              <a:rPr lang="en-US" altLang="en-US" dirty="0" smtClean="0">
                <a:solidFill>
                  <a:srgbClr val="A6A6A6"/>
                </a:solidFill>
              </a:rPr>
              <a:t> operator</a:t>
            </a:r>
          </a:p>
          <a:p>
            <a:pPr lvl="1" eaLnBrk="1" hangingPunct="1">
              <a:buClr>
                <a:schemeClr val="accent1"/>
              </a:buClr>
            </a:pPr>
            <a:r>
              <a:rPr lang="en-US" altLang="en-US" dirty="0" smtClean="0">
                <a:latin typeface="Courier New" pitchFamily="49" charset="0"/>
              </a:rPr>
              <a:t>INTERSECT</a:t>
            </a:r>
            <a:r>
              <a:rPr lang="en-US" altLang="en-US" dirty="0" smtClean="0"/>
              <a:t> operator</a:t>
            </a:r>
          </a:p>
          <a:p>
            <a:pPr lvl="1" eaLnBrk="1" hangingPunct="1">
              <a:buClr>
                <a:srgbClr val="A6A6A6"/>
              </a:buClr>
            </a:pPr>
            <a:r>
              <a:rPr lang="en-US" altLang="en-US" dirty="0" smtClean="0">
                <a:solidFill>
                  <a:srgbClr val="A6A6A6"/>
                </a:solidFill>
                <a:latin typeface="Courier New" pitchFamily="49" charset="0"/>
              </a:rPr>
              <a:t>MINUS</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rPr>
              <a:t>Matching </a:t>
            </a:r>
            <a:r>
              <a:rPr lang="en-US" altLang="en-US" dirty="0" smtClean="0">
                <a:solidFill>
                  <a:srgbClr val="A6A6A6"/>
                </a:solidFill>
                <a:latin typeface="Courier New" pitchFamily="49" charset="0"/>
              </a:rPr>
              <a:t>SELECT</a:t>
            </a:r>
            <a:r>
              <a:rPr lang="en-US" altLang="en-US" dirty="0" smtClean="0">
                <a:solidFill>
                  <a:srgbClr val="A6A6A6"/>
                </a:solidFill>
              </a:rPr>
              <a:t> statements</a:t>
            </a:r>
          </a:p>
          <a:p>
            <a:pPr lvl="1" eaLnBrk="1" hangingPunct="1">
              <a:buClr>
                <a:srgbClr val="A6A6A6"/>
              </a:buClr>
            </a:pPr>
            <a:r>
              <a:rPr lang="en-US" altLang="en-US" dirty="0" smtClean="0">
                <a:solidFill>
                  <a:srgbClr val="A6A6A6"/>
                </a:solidFill>
              </a:rPr>
              <a:t>Using </a:t>
            </a:r>
            <a:r>
              <a:rPr lang="en-US" altLang="en-US" dirty="0" smtClean="0">
                <a:solidFill>
                  <a:srgbClr val="A6A6A6"/>
                </a:solidFill>
                <a:latin typeface="Courier New" pitchFamily="49" charset="0"/>
              </a:rPr>
              <a:t>ORDER</a:t>
            </a:r>
            <a:r>
              <a:rPr lang="en-US" altLang="en-US" dirty="0" smtClean="0">
                <a:solidFill>
                  <a:srgbClr val="A6A6A6"/>
                </a:solidFill>
              </a:rPr>
              <a:t> </a:t>
            </a:r>
            <a:r>
              <a:rPr lang="en-US" altLang="en-US" dirty="0" smtClean="0">
                <a:solidFill>
                  <a:srgbClr val="A6A6A6"/>
                </a:solidFill>
                <a:latin typeface="Courier New" pitchFamily="49" charset="0"/>
              </a:rPr>
              <a:t>BY</a:t>
            </a:r>
            <a:r>
              <a:rPr lang="en-US" altLang="en-US" dirty="0" smtClean="0">
                <a:solidFill>
                  <a:srgbClr val="A6A6A6"/>
                </a:solidFill>
              </a:rPr>
              <a:t> clause in set operations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bwMode="auto">
          <a:xfrm flipH="1">
            <a:off x="215723" y="860778"/>
            <a:ext cx="11757378" cy="4320822"/>
          </a:xfrm>
          <a:prstGeom prst="roundRect">
            <a:avLst>
              <a:gd name="adj" fmla="val 0"/>
            </a:avLst>
          </a:prstGeom>
          <a:gradFill flip="none" rotWithShape="1">
            <a:gsLst>
              <a:gs pos="100000">
                <a:srgbClr val="F6F8F8"/>
              </a:gs>
              <a:gs pos="0">
                <a:schemeClr val="bg1"/>
              </a:gs>
            </a:gsLst>
            <a:lin ang="540000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dirty="0">
              <a:latin typeface="Arial" pitchFamily="34" charset="0"/>
            </a:endParaRPr>
          </a:p>
        </p:txBody>
      </p:sp>
      <p:sp>
        <p:nvSpPr>
          <p:cNvPr id="40962" name="Rectangle 2"/>
          <p:cNvSpPr>
            <a:spLocks noGrp="1" noChangeArrowheads="1"/>
          </p:cNvSpPr>
          <p:nvPr>
            <p:ph type="title"/>
          </p:nvPr>
        </p:nvSpPr>
        <p:spPr/>
        <p:txBody>
          <a:bodyPr/>
          <a:lstStyle/>
          <a:p>
            <a:pPr eaLnBrk="1" hangingPunct="1"/>
            <a:r>
              <a:rPr lang="en-US" altLang="en-US" dirty="0" smtClean="0">
                <a:latin typeface="Courier New" pitchFamily="49" charset="0"/>
              </a:rPr>
              <a:t>INTERSECT</a:t>
            </a:r>
            <a:r>
              <a:rPr lang="en-US" altLang="en-US" dirty="0" smtClean="0"/>
              <a:t> Operator</a:t>
            </a:r>
          </a:p>
        </p:txBody>
      </p:sp>
      <p:grpSp>
        <p:nvGrpSpPr>
          <p:cNvPr id="2" name="Group 1"/>
          <p:cNvGrpSpPr/>
          <p:nvPr/>
        </p:nvGrpSpPr>
        <p:grpSpPr>
          <a:xfrm>
            <a:off x="2458244" y="838200"/>
            <a:ext cx="7272337" cy="4882079"/>
            <a:chOff x="2458244" y="609601"/>
            <a:chExt cx="7272337" cy="4882079"/>
          </a:xfrm>
        </p:grpSpPr>
        <p:sp>
          <p:nvSpPr>
            <p:cNvPr id="22531" name="Oval 3"/>
            <p:cNvSpPr>
              <a:spLocks noChangeArrowheads="1"/>
            </p:cNvSpPr>
            <p:nvPr/>
          </p:nvSpPr>
          <p:spPr bwMode="gray">
            <a:xfrm>
              <a:off x="3384550" y="1846264"/>
              <a:ext cx="3098800" cy="2968625"/>
            </a:xfrm>
            <a:prstGeom prst="ellipse">
              <a:avLst/>
            </a:prstGeom>
            <a:solidFill>
              <a:srgbClr val="6699FF"/>
            </a:solidFill>
            <a:ln w="57150">
              <a:solidFill>
                <a:schemeClr val="bg1"/>
              </a:solidFill>
              <a:round/>
              <a:headEnd/>
              <a:tailEnd/>
            </a:ln>
          </p:spPr>
          <p:txBody>
            <a:bodyPr wrap="none" lIns="90488" tIns="44450" rIns="90488" bIns="4445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defRPr/>
              </a:pPr>
              <a:endParaRPr lang="en-US" altLang="en-US" sz="2400" dirty="0"/>
            </a:p>
          </p:txBody>
        </p:sp>
        <p:sp>
          <p:nvSpPr>
            <p:cNvPr id="40964" name="Rectangle 4"/>
            <p:cNvSpPr>
              <a:spLocks noChangeArrowheads="1"/>
            </p:cNvSpPr>
            <p:nvPr/>
          </p:nvSpPr>
          <p:spPr bwMode="auto">
            <a:xfrm>
              <a:off x="4759325" y="1320801"/>
              <a:ext cx="349250" cy="366713"/>
            </a:xfrm>
            <a:prstGeom prst="rect">
              <a:avLst/>
            </a:prstGeom>
            <a:noFill/>
            <a:ln w="57150">
              <a:solidFill>
                <a:schemeClr val="bg1"/>
              </a:solidFill>
              <a:miter lim="800000"/>
              <a:headEnd/>
              <a:tailEnd/>
            </a:ln>
          </p:spPr>
          <p:txBody>
            <a:bodyPr wrap="none" lIns="92075" tIns="46038" rIns="92075" bIns="46038">
              <a:spAutoFit/>
            </a:bodyPr>
            <a:lstStyle/>
            <a:p>
              <a:pPr defTabSz="762000"/>
              <a:r>
                <a:rPr lang="en-US" altLang="en-US" dirty="0"/>
                <a:t>A</a:t>
              </a:r>
            </a:p>
          </p:txBody>
        </p:sp>
        <p:sp>
          <p:nvSpPr>
            <p:cNvPr id="22533" name="Oval 5"/>
            <p:cNvSpPr>
              <a:spLocks noChangeArrowheads="1"/>
            </p:cNvSpPr>
            <p:nvPr/>
          </p:nvSpPr>
          <p:spPr bwMode="gray">
            <a:xfrm>
              <a:off x="5699125" y="1846264"/>
              <a:ext cx="3098800" cy="2968625"/>
            </a:xfrm>
            <a:prstGeom prst="ellipse">
              <a:avLst/>
            </a:prstGeom>
            <a:solidFill>
              <a:srgbClr val="6699FF"/>
            </a:solidFill>
            <a:ln w="57150">
              <a:solidFill>
                <a:schemeClr val="bg1"/>
              </a:solidFill>
              <a:round/>
              <a:headEnd/>
              <a:tailEnd/>
            </a:ln>
          </p:spPr>
          <p:txBody>
            <a:bodyPr wrap="none" lIns="90488" tIns="44450" rIns="90488" bIns="4445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defRPr/>
              </a:pPr>
              <a:endParaRPr lang="en-US" altLang="en-US" sz="2400" dirty="0"/>
            </a:p>
          </p:txBody>
        </p:sp>
        <p:sp>
          <p:nvSpPr>
            <p:cNvPr id="40966" name="Rectangle 6"/>
            <p:cNvSpPr>
              <a:spLocks noChangeArrowheads="1"/>
            </p:cNvSpPr>
            <p:nvPr/>
          </p:nvSpPr>
          <p:spPr bwMode="auto">
            <a:xfrm>
              <a:off x="7073900" y="1320801"/>
              <a:ext cx="349250" cy="366713"/>
            </a:xfrm>
            <a:prstGeom prst="rect">
              <a:avLst/>
            </a:prstGeom>
            <a:noFill/>
            <a:ln w="57150">
              <a:solidFill>
                <a:schemeClr val="bg1"/>
              </a:solidFill>
              <a:miter lim="800000"/>
              <a:headEnd/>
              <a:tailEnd/>
            </a:ln>
          </p:spPr>
          <p:txBody>
            <a:bodyPr wrap="none" lIns="92075" tIns="46038" rIns="92075" bIns="46038">
              <a:spAutoFit/>
            </a:bodyPr>
            <a:lstStyle/>
            <a:p>
              <a:pPr defTabSz="762000"/>
              <a:r>
                <a:rPr lang="en-US" altLang="en-US" dirty="0"/>
                <a:t>B</a:t>
              </a:r>
            </a:p>
          </p:txBody>
        </p:sp>
        <p:sp>
          <p:nvSpPr>
            <p:cNvPr id="40967" name="Rectangle 7"/>
            <p:cNvSpPr>
              <a:spLocks noChangeArrowheads="1"/>
            </p:cNvSpPr>
            <p:nvPr/>
          </p:nvSpPr>
          <p:spPr bwMode="auto">
            <a:xfrm>
              <a:off x="2458244" y="5162550"/>
              <a:ext cx="7272337" cy="329130"/>
            </a:xfrm>
            <a:prstGeom prst="rect">
              <a:avLst/>
            </a:prstGeom>
            <a:noFill/>
            <a:ln w="57150">
              <a:solidFill>
                <a:schemeClr val="bg1"/>
              </a:solidFill>
              <a:miter lim="800000"/>
              <a:headEnd/>
              <a:tailEnd/>
            </a:ln>
          </p:spPr>
          <p:txBody>
            <a:bodyPr lIns="92075" tIns="46038" rIns="92075" bIns="46038">
              <a:spAutoFit/>
            </a:bodyPr>
            <a:lstStyle/>
            <a:p>
              <a:pPr algn="ctr" defTabSz="346075">
                <a:lnSpc>
                  <a:spcPct val="95000"/>
                </a:lnSpc>
                <a:spcBef>
                  <a:spcPct val="35000"/>
                </a:spcBef>
                <a:tabLst>
                  <a:tab pos="571500" algn="l"/>
                </a:tabLst>
              </a:pPr>
              <a:r>
                <a:rPr lang="en-US" altLang="en-US" sz="1600" dirty="0"/>
                <a:t>The </a:t>
              </a:r>
              <a:r>
                <a:rPr lang="en-US" altLang="en-US" sz="1600" dirty="0">
                  <a:latin typeface="Courier New" pitchFamily="49" charset="0"/>
                </a:rPr>
                <a:t>INTERSECT</a:t>
              </a:r>
              <a:r>
                <a:rPr lang="en-US" altLang="en-US" sz="1600" dirty="0"/>
                <a:t> operator returns rows that are common to both queries.</a:t>
              </a:r>
            </a:p>
          </p:txBody>
        </p:sp>
        <p:sp>
          <p:nvSpPr>
            <p:cNvPr id="40968" name="Freeform 8"/>
            <p:cNvSpPr>
              <a:spLocks/>
            </p:cNvSpPr>
            <p:nvPr/>
          </p:nvSpPr>
          <p:spPr bwMode="gray">
            <a:xfrm>
              <a:off x="5703887" y="2347914"/>
              <a:ext cx="782638" cy="1965325"/>
            </a:xfrm>
            <a:custGeom>
              <a:avLst/>
              <a:gdLst>
                <a:gd name="T0" fmla="*/ 2147483646 w 529"/>
                <a:gd name="T1" fmla="*/ 2147483646 h 1345"/>
                <a:gd name="T2" fmla="*/ 2147483646 w 529"/>
                <a:gd name="T3" fmla="*/ 2147483646 h 1345"/>
                <a:gd name="T4" fmla="*/ 2147483646 w 529"/>
                <a:gd name="T5" fmla="*/ 2147483646 h 1345"/>
                <a:gd name="T6" fmla="*/ 2147483646 w 529"/>
                <a:gd name="T7" fmla="*/ 2147483646 h 1345"/>
                <a:gd name="T8" fmla="*/ 2147483646 w 529"/>
                <a:gd name="T9" fmla="*/ 2147483646 h 1345"/>
                <a:gd name="T10" fmla="*/ 2147483646 w 529"/>
                <a:gd name="T11" fmla="*/ 2147483646 h 1345"/>
                <a:gd name="T12" fmla="*/ 2147483646 w 529"/>
                <a:gd name="T13" fmla="*/ 2147483646 h 1345"/>
                <a:gd name="T14" fmla="*/ 2147483646 w 529"/>
                <a:gd name="T15" fmla="*/ 2147483646 h 1345"/>
                <a:gd name="T16" fmla="*/ 2147483646 w 529"/>
                <a:gd name="T17" fmla="*/ 2147483646 h 1345"/>
                <a:gd name="T18" fmla="*/ 2147483646 w 529"/>
                <a:gd name="T19" fmla="*/ 2147483646 h 1345"/>
                <a:gd name="T20" fmla="*/ 2147483646 w 529"/>
                <a:gd name="T21" fmla="*/ 2147483646 h 1345"/>
                <a:gd name="T22" fmla="*/ 2147483646 w 529"/>
                <a:gd name="T23" fmla="*/ 2147483646 h 1345"/>
                <a:gd name="T24" fmla="*/ 2147483646 w 529"/>
                <a:gd name="T25" fmla="*/ 2147483646 h 1345"/>
                <a:gd name="T26" fmla="*/ 2147483646 w 529"/>
                <a:gd name="T27" fmla="*/ 2147483646 h 1345"/>
                <a:gd name="T28" fmla="*/ 2147483646 w 529"/>
                <a:gd name="T29" fmla="*/ 2147483646 h 1345"/>
                <a:gd name="T30" fmla="*/ 2147483646 w 529"/>
                <a:gd name="T31" fmla="*/ 2147483646 h 1345"/>
                <a:gd name="T32" fmla="*/ 2147483646 w 529"/>
                <a:gd name="T33" fmla="*/ 2147483646 h 1345"/>
                <a:gd name="T34" fmla="*/ 2147483646 w 529"/>
                <a:gd name="T35" fmla="*/ 2147483646 h 1345"/>
                <a:gd name="T36" fmla="*/ 2147483646 w 529"/>
                <a:gd name="T37" fmla="*/ 2147483646 h 1345"/>
                <a:gd name="T38" fmla="*/ 2147483646 w 529"/>
                <a:gd name="T39" fmla="*/ 2147483646 h 1345"/>
                <a:gd name="T40" fmla="*/ 2147483646 w 529"/>
                <a:gd name="T41" fmla="*/ 2147483646 h 1345"/>
                <a:gd name="T42" fmla="*/ 2147483646 w 529"/>
                <a:gd name="T43" fmla="*/ 2147483646 h 1345"/>
                <a:gd name="T44" fmla="*/ 2147483646 w 529"/>
                <a:gd name="T45" fmla="*/ 2147483646 h 1345"/>
                <a:gd name="T46" fmla="*/ 2147483646 w 529"/>
                <a:gd name="T47" fmla="*/ 2147483646 h 1345"/>
                <a:gd name="T48" fmla="*/ 2147483646 w 529"/>
                <a:gd name="T49" fmla="*/ 2147483646 h 1345"/>
                <a:gd name="T50" fmla="*/ 2147483646 w 529"/>
                <a:gd name="T51" fmla="*/ 2147483646 h 1345"/>
                <a:gd name="T52" fmla="*/ 2147483646 w 529"/>
                <a:gd name="T53" fmla="*/ 2147483646 h 1345"/>
                <a:gd name="T54" fmla="*/ 2147483646 w 529"/>
                <a:gd name="T55" fmla="*/ 2147483646 h 1345"/>
                <a:gd name="T56" fmla="*/ 2147483646 w 529"/>
                <a:gd name="T57" fmla="*/ 2147483646 h 1345"/>
                <a:gd name="T58" fmla="*/ 2147483646 w 529"/>
                <a:gd name="T59" fmla="*/ 2147483646 h 1345"/>
                <a:gd name="T60" fmla="*/ 2147483646 w 529"/>
                <a:gd name="T61" fmla="*/ 2147483646 h 1345"/>
                <a:gd name="T62" fmla="*/ 0 w 529"/>
                <a:gd name="T63" fmla="*/ 2147483646 h 1345"/>
                <a:gd name="T64" fmla="*/ 2147483646 w 529"/>
                <a:gd name="T65" fmla="*/ 2147483646 h 1345"/>
                <a:gd name="T66" fmla="*/ 2147483646 w 529"/>
                <a:gd name="T67" fmla="*/ 2147483646 h 1345"/>
                <a:gd name="T68" fmla="*/ 2147483646 w 529"/>
                <a:gd name="T69" fmla="*/ 2147483646 h 1345"/>
                <a:gd name="T70" fmla="*/ 2147483646 w 529"/>
                <a:gd name="T71" fmla="*/ 2147483646 h 1345"/>
                <a:gd name="T72" fmla="*/ 2147483646 w 529"/>
                <a:gd name="T73" fmla="*/ 2147483646 h 1345"/>
                <a:gd name="T74" fmla="*/ 2147483646 w 529"/>
                <a:gd name="T75" fmla="*/ 2147483646 h 1345"/>
                <a:gd name="T76" fmla="*/ 2147483646 w 529"/>
                <a:gd name="T77" fmla="*/ 2147483646 h 1345"/>
                <a:gd name="T78" fmla="*/ 2147483646 w 529"/>
                <a:gd name="T79" fmla="*/ 2147483646 h 1345"/>
                <a:gd name="T80" fmla="*/ 2147483646 w 529"/>
                <a:gd name="T81" fmla="*/ 2147483646 h 1345"/>
                <a:gd name="T82" fmla="*/ 2147483646 w 529"/>
                <a:gd name="T83" fmla="*/ 2147483646 h 1345"/>
                <a:gd name="T84" fmla="*/ 2147483646 w 529"/>
                <a:gd name="T85" fmla="*/ 0 h 13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9"/>
                <a:gd name="T130" fmla="*/ 0 h 1345"/>
                <a:gd name="T131" fmla="*/ 529 w 529"/>
                <a:gd name="T132" fmla="*/ 1345 h 13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9" h="1345">
                  <a:moveTo>
                    <a:pt x="264" y="0"/>
                  </a:moveTo>
                  <a:lnTo>
                    <a:pt x="279" y="14"/>
                  </a:lnTo>
                  <a:lnTo>
                    <a:pt x="294" y="29"/>
                  </a:lnTo>
                  <a:lnTo>
                    <a:pt x="309" y="44"/>
                  </a:lnTo>
                  <a:lnTo>
                    <a:pt x="322" y="61"/>
                  </a:lnTo>
                  <a:lnTo>
                    <a:pt x="336" y="77"/>
                  </a:lnTo>
                  <a:lnTo>
                    <a:pt x="348" y="96"/>
                  </a:lnTo>
                  <a:lnTo>
                    <a:pt x="362" y="113"/>
                  </a:lnTo>
                  <a:lnTo>
                    <a:pt x="373" y="132"/>
                  </a:lnTo>
                  <a:lnTo>
                    <a:pt x="385" y="150"/>
                  </a:lnTo>
                  <a:lnTo>
                    <a:pt x="396" y="169"/>
                  </a:lnTo>
                  <a:lnTo>
                    <a:pt x="408" y="190"/>
                  </a:lnTo>
                  <a:lnTo>
                    <a:pt x="418" y="208"/>
                  </a:lnTo>
                  <a:lnTo>
                    <a:pt x="429" y="229"/>
                  </a:lnTo>
                  <a:lnTo>
                    <a:pt x="438" y="249"/>
                  </a:lnTo>
                  <a:lnTo>
                    <a:pt x="448" y="269"/>
                  </a:lnTo>
                  <a:lnTo>
                    <a:pt x="457" y="292"/>
                  </a:lnTo>
                  <a:lnTo>
                    <a:pt x="465" y="312"/>
                  </a:lnTo>
                  <a:lnTo>
                    <a:pt x="472" y="335"/>
                  </a:lnTo>
                  <a:lnTo>
                    <a:pt x="480" y="357"/>
                  </a:lnTo>
                  <a:lnTo>
                    <a:pt x="487" y="379"/>
                  </a:lnTo>
                  <a:lnTo>
                    <a:pt x="493" y="401"/>
                  </a:lnTo>
                  <a:lnTo>
                    <a:pt x="499" y="426"/>
                  </a:lnTo>
                  <a:lnTo>
                    <a:pt x="504" y="448"/>
                  </a:lnTo>
                  <a:lnTo>
                    <a:pt x="510" y="472"/>
                  </a:lnTo>
                  <a:lnTo>
                    <a:pt x="514" y="496"/>
                  </a:lnTo>
                  <a:lnTo>
                    <a:pt x="517" y="521"/>
                  </a:lnTo>
                  <a:lnTo>
                    <a:pt x="520" y="545"/>
                  </a:lnTo>
                  <a:lnTo>
                    <a:pt x="523" y="571"/>
                  </a:lnTo>
                  <a:lnTo>
                    <a:pt x="525" y="595"/>
                  </a:lnTo>
                  <a:lnTo>
                    <a:pt x="526" y="619"/>
                  </a:lnTo>
                  <a:lnTo>
                    <a:pt x="528" y="645"/>
                  </a:lnTo>
                  <a:lnTo>
                    <a:pt x="528" y="672"/>
                  </a:lnTo>
                  <a:lnTo>
                    <a:pt x="528" y="695"/>
                  </a:lnTo>
                  <a:lnTo>
                    <a:pt x="526" y="722"/>
                  </a:lnTo>
                  <a:lnTo>
                    <a:pt x="525" y="746"/>
                  </a:lnTo>
                  <a:lnTo>
                    <a:pt x="523" y="770"/>
                  </a:lnTo>
                  <a:lnTo>
                    <a:pt x="520" y="796"/>
                  </a:lnTo>
                  <a:lnTo>
                    <a:pt x="517" y="821"/>
                  </a:lnTo>
                  <a:lnTo>
                    <a:pt x="514" y="845"/>
                  </a:lnTo>
                  <a:lnTo>
                    <a:pt x="510" y="869"/>
                  </a:lnTo>
                  <a:lnTo>
                    <a:pt x="504" y="893"/>
                  </a:lnTo>
                  <a:lnTo>
                    <a:pt x="499" y="916"/>
                  </a:lnTo>
                  <a:lnTo>
                    <a:pt x="493" y="940"/>
                  </a:lnTo>
                  <a:lnTo>
                    <a:pt x="487" y="961"/>
                  </a:lnTo>
                  <a:lnTo>
                    <a:pt x="480" y="984"/>
                  </a:lnTo>
                  <a:lnTo>
                    <a:pt x="472" y="1006"/>
                  </a:lnTo>
                  <a:lnTo>
                    <a:pt x="463" y="1029"/>
                  </a:lnTo>
                  <a:lnTo>
                    <a:pt x="456" y="1051"/>
                  </a:lnTo>
                  <a:lnTo>
                    <a:pt x="446" y="1072"/>
                  </a:lnTo>
                  <a:lnTo>
                    <a:pt x="438" y="1092"/>
                  </a:lnTo>
                  <a:lnTo>
                    <a:pt x="427" y="1113"/>
                  </a:lnTo>
                  <a:lnTo>
                    <a:pt x="417" y="1133"/>
                  </a:lnTo>
                  <a:lnTo>
                    <a:pt x="407" y="1153"/>
                  </a:lnTo>
                  <a:lnTo>
                    <a:pt x="396" y="1172"/>
                  </a:lnTo>
                  <a:lnTo>
                    <a:pt x="384" y="1191"/>
                  </a:lnTo>
                  <a:lnTo>
                    <a:pt x="372" y="1210"/>
                  </a:lnTo>
                  <a:lnTo>
                    <a:pt x="360" y="1228"/>
                  </a:lnTo>
                  <a:lnTo>
                    <a:pt x="347" y="1247"/>
                  </a:lnTo>
                  <a:lnTo>
                    <a:pt x="334" y="1263"/>
                  </a:lnTo>
                  <a:lnTo>
                    <a:pt x="321" y="1280"/>
                  </a:lnTo>
                  <a:lnTo>
                    <a:pt x="306" y="1297"/>
                  </a:lnTo>
                  <a:lnTo>
                    <a:pt x="293" y="1314"/>
                  </a:lnTo>
                  <a:lnTo>
                    <a:pt x="278" y="1329"/>
                  </a:lnTo>
                  <a:lnTo>
                    <a:pt x="263" y="1344"/>
                  </a:lnTo>
                  <a:lnTo>
                    <a:pt x="248" y="1329"/>
                  </a:lnTo>
                  <a:lnTo>
                    <a:pt x="233" y="1314"/>
                  </a:lnTo>
                  <a:lnTo>
                    <a:pt x="219" y="1297"/>
                  </a:lnTo>
                  <a:lnTo>
                    <a:pt x="206" y="1280"/>
                  </a:lnTo>
                  <a:lnTo>
                    <a:pt x="193" y="1263"/>
                  </a:lnTo>
                  <a:lnTo>
                    <a:pt x="179" y="1247"/>
                  </a:lnTo>
                  <a:lnTo>
                    <a:pt x="167" y="1228"/>
                  </a:lnTo>
                  <a:lnTo>
                    <a:pt x="155" y="1210"/>
                  </a:lnTo>
                  <a:lnTo>
                    <a:pt x="143" y="1191"/>
                  </a:lnTo>
                  <a:lnTo>
                    <a:pt x="131" y="1174"/>
                  </a:lnTo>
                  <a:lnTo>
                    <a:pt x="119" y="1153"/>
                  </a:lnTo>
                  <a:lnTo>
                    <a:pt x="110" y="1133"/>
                  </a:lnTo>
                  <a:lnTo>
                    <a:pt x="100" y="1114"/>
                  </a:lnTo>
                  <a:lnTo>
                    <a:pt x="89" y="1092"/>
                  </a:lnTo>
                  <a:lnTo>
                    <a:pt x="81" y="1072"/>
                  </a:lnTo>
                  <a:lnTo>
                    <a:pt x="71" y="1051"/>
                  </a:lnTo>
                  <a:lnTo>
                    <a:pt x="64" y="1029"/>
                  </a:lnTo>
                  <a:lnTo>
                    <a:pt x="55" y="1008"/>
                  </a:lnTo>
                  <a:lnTo>
                    <a:pt x="47" y="984"/>
                  </a:lnTo>
                  <a:lnTo>
                    <a:pt x="42" y="961"/>
                  </a:lnTo>
                  <a:lnTo>
                    <a:pt x="34" y="940"/>
                  </a:lnTo>
                  <a:lnTo>
                    <a:pt x="30" y="917"/>
                  </a:lnTo>
                  <a:lnTo>
                    <a:pt x="23" y="893"/>
                  </a:lnTo>
                  <a:lnTo>
                    <a:pt x="19" y="869"/>
                  </a:lnTo>
                  <a:lnTo>
                    <a:pt x="14" y="845"/>
                  </a:lnTo>
                  <a:lnTo>
                    <a:pt x="10" y="821"/>
                  </a:lnTo>
                  <a:lnTo>
                    <a:pt x="7" y="796"/>
                  </a:lnTo>
                  <a:lnTo>
                    <a:pt x="4" y="772"/>
                  </a:lnTo>
                  <a:lnTo>
                    <a:pt x="2" y="748"/>
                  </a:lnTo>
                  <a:lnTo>
                    <a:pt x="1" y="722"/>
                  </a:lnTo>
                  <a:lnTo>
                    <a:pt x="0" y="695"/>
                  </a:lnTo>
                  <a:lnTo>
                    <a:pt x="0" y="672"/>
                  </a:lnTo>
                  <a:lnTo>
                    <a:pt x="0" y="648"/>
                  </a:lnTo>
                  <a:lnTo>
                    <a:pt x="1" y="621"/>
                  </a:lnTo>
                  <a:lnTo>
                    <a:pt x="2" y="595"/>
                  </a:lnTo>
                  <a:lnTo>
                    <a:pt x="4" y="571"/>
                  </a:lnTo>
                  <a:lnTo>
                    <a:pt x="7" y="547"/>
                  </a:lnTo>
                  <a:lnTo>
                    <a:pt x="10" y="522"/>
                  </a:lnTo>
                  <a:lnTo>
                    <a:pt x="14" y="498"/>
                  </a:lnTo>
                  <a:lnTo>
                    <a:pt x="19" y="474"/>
                  </a:lnTo>
                  <a:lnTo>
                    <a:pt x="23" y="450"/>
                  </a:lnTo>
                  <a:lnTo>
                    <a:pt x="30" y="426"/>
                  </a:lnTo>
                  <a:lnTo>
                    <a:pt x="36" y="403"/>
                  </a:lnTo>
                  <a:lnTo>
                    <a:pt x="42" y="382"/>
                  </a:lnTo>
                  <a:lnTo>
                    <a:pt x="49" y="359"/>
                  </a:lnTo>
                  <a:lnTo>
                    <a:pt x="56" y="335"/>
                  </a:lnTo>
                  <a:lnTo>
                    <a:pt x="64" y="314"/>
                  </a:lnTo>
                  <a:lnTo>
                    <a:pt x="71" y="292"/>
                  </a:lnTo>
                  <a:lnTo>
                    <a:pt x="81" y="269"/>
                  </a:lnTo>
                  <a:lnTo>
                    <a:pt x="91" y="249"/>
                  </a:lnTo>
                  <a:lnTo>
                    <a:pt x="100" y="229"/>
                  </a:lnTo>
                  <a:lnTo>
                    <a:pt x="110" y="210"/>
                  </a:lnTo>
                  <a:lnTo>
                    <a:pt x="120" y="190"/>
                  </a:lnTo>
                  <a:lnTo>
                    <a:pt x="131" y="169"/>
                  </a:lnTo>
                  <a:lnTo>
                    <a:pt x="143" y="150"/>
                  </a:lnTo>
                  <a:lnTo>
                    <a:pt x="155" y="132"/>
                  </a:lnTo>
                  <a:lnTo>
                    <a:pt x="168" y="113"/>
                  </a:lnTo>
                  <a:lnTo>
                    <a:pt x="180" y="96"/>
                  </a:lnTo>
                  <a:lnTo>
                    <a:pt x="194" y="77"/>
                  </a:lnTo>
                  <a:lnTo>
                    <a:pt x="207" y="61"/>
                  </a:lnTo>
                  <a:lnTo>
                    <a:pt x="221" y="44"/>
                  </a:lnTo>
                  <a:lnTo>
                    <a:pt x="235" y="29"/>
                  </a:lnTo>
                  <a:lnTo>
                    <a:pt x="251" y="14"/>
                  </a:lnTo>
                  <a:lnTo>
                    <a:pt x="264" y="0"/>
                  </a:lnTo>
                </a:path>
              </a:pathLst>
            </a:custGeom>
            <a:solidFill>
              <a:srgbClr val="FFFF66"/>
            </a:solidFill>
            <a:ln w="57150" cap="rnd" cmpd="sng">
              <a:solidFill>
                <a:schemeClr val="bg1"/>
              </a:solidFill>
              <a:prstDash val="solid"/>
              <a:round/>
              <a:headEnd type="none" w="sm" len="sm"/>
              <a:tailEnd type="none" w="sm" len="sm"/>
            </a:ln>
          </p:spPr>
          <p:txBody>
            <a:bodyPr/>
            <a:lstStyle/>
            <a:p>
              <a:endParaRPr lang="en-US" dirty="0"/>
            </a:p>
          </p:txBody>
        </p:sp>
        <p:sp>
          <p:nvSpPr>
            <p:cNvPr id="9" name="TextBox 8"/>
            <p:cNvSpPr txBox="1"/>
            <p:nvPr/>
          </p:nvSpPr>
          <p:spPr>
            <a:xfrm>
              <a:off x="5213879" y="609601"/>
              <a:ext cx="1752600" cy="584775"/>
            </a:xfrm>
            <a:prstGeom prst="rect">
              <a:avLst/>
            </a:prstGeom>
            <a:noFill/>
            <a:ln w="57150">
              <a:solidFill>
                <a:schemeClr val="bg1"/>
              </a:solidFill>
            </a:ln>
          </p:spPr>
          <p:txBody>
            <a:bodyPr wrap="square" rtlCol="0">
              <a:spAutoFit/>
            </a:bodyPr>
            <a:lstStyle/>
            <a:p>
              <a:r>
                <a:rPr lang="en-US" sz="1600" dirty="0">
                  <a:latin typeface="+mn-lt"/>
                </a:rPr>
                <a:t>Returns all rows common to A &amp; B</a:t>
              </a:r>
            </a:p>
          </p:txBody>
        </p:sp>
      </p:grpSp>
      <p:cxnSp>
        <p:nvCxnSpPr>
          <p:cNvPr id="15" name="Straight Arrow Connector 14"/>
          <p:cNvCxnSpPr/>
          <p:nvPr/>
        </p:nvCxnSpPr>
        <p:spPr bwMode="auto">
          <a:xfrm>
            <a:off x="6094413" y="1447800"/>
            <a:ext cx="0" cy="1097280"/>
          </a:xfrm>
          <a:prstGeom prst="straightConnector1">
            <a:avLst/>
          </a:prstGeom>
          <a:noFill/>
          <a:ln w="28575" cap="flat" cmpd="sng" algn="ctr">
            <a:solidFill>
              <a:schemeClr val="accent4"/>
            </a:solidFill>
            <a:prstDash val="solid"/>
            <a:round/>
            <a:headEnd type="none" w="sm" len="sm"/>
            <a:tailEnd type="triangle" w="lg" len="lg"/>
          </a:ln>
          <a:effectLst/>
        </p:spPr>
      </p:cxnSp>
    </p:spTree>
    <p:custDataLst>
      <p:tags r:id="rId1"/>
    </p:custData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Course Roadmap</a:t>
            </a:r>
          </a:p>
        </p:txBody>
      </p:sp>
      <p:sp>
        <p:nvSpPr>
          <p:cNvPr id="17" name="Rounded Rectangle 16"/>
          <p:cNvSpPr/>
          <p:nvPr/>
        </p:nvSpPr>
        <p:spPr bwMode="auto">
          <a:xfrm>
            <a:off x="3046412" y="1167943"/>
            <a:ext cx="8305800" cy="4522115"/>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2" name="Rounded Rectangle 21"/>
          <p:cNvSpPr/>
          <p:nvPr/>
        </p:nvSpPr>
        <p:spPr bwMode="auto">
          <a:xfrm>
            <a:off x="4147377" y="352642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4" name="Rounded Rectangle 23"/>
          <p:cNvSpPr/>
          <p:nvPr/>
        </p:nvSpPr>
        <p:spPr bwMode="auto">
          <a:xfrm>
            <a:off x="4147377" y="4551305"/>
            <a:ext cx="5713476" cy="831273"/>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5" name="Rounded Rectangle 24"/>
          <p:cNvSpPr/>
          <p:nvPr/>
        </p:nvSpPr>
        <p:spPr bwMode="auto">
          <a:xfrm>
            <a:off x="4147377" y="250154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6" name="Rounded Rectangle 25"/>
          <p:cNvSpPr/>
          <p:nvPr/>
        </p:nvSpPr>
        <p:spPr bwMode="auto">
          <a:xfrm>
            <a:off x="4146111" y="1476664"/>
            <a:ext cx="5716265"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7" name="TextBox 26"/>
          <p:cNvSpPr txBox="1"/>
          <p:nvPr/>
        </p:nvSpPr>
        <p:spPr>
          <a:xfrm>
            <a:off x="4756977" y="1615300"/>
            <a:ext cx="4491611" cy="553998"/>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pPr>
              <a:defRPr/>
            </a:pPr>
            <a:r>
              <a:rPr lang="en-US" sz="1500" dirty="0">
                <a:solidFill>
                  <a:schemeClr val="accent4">
                    <a:lumMod val="75000"/>
                  </a:schemeClr>
                </a:solidFill>
              </a:rPr>
              <a:t>Lesson 6: Reporting Aggregated Data Using Group Functions</a:t>
            </a:r>
            <a:endParaRPr lang="en-US" sz="1500" dirty="0">
              <a:solidFill>
                <a:schemeClr val="accent4">
                  <a:lumMod val="75000"/>
                </a:schemeClr>
              </a:solidFill>
              <a:latin typeface="Courier New" pitchFamily="49" charset="0"/>
              <a:cs typeface="Courier New" pitchFamily="49" charset="0"/>
            </a:endParaRPr>
          </a:p>
        </p:txBody>
      </p:sp>
      <p:sp>
        <p:nvSpPr>
          <p:cNvPr id="28" name="TextBox 27"/>
          <p:cNvSpPr txBox="1"/>
          <p:nvPr/>
        </p:nvSpPr>
        <p:spPr>
          <a:xfrm>
            <a:off x="4819904" y="2640181"/>
            <a:ext cx="4083283" cy="553998"/>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pPr>
              <a:defRPr/>
            </a:pPr>
            <a:r>
              <a:rPr lang="en-US" sz="1500" dirty="0">
                <a:solidFill>
                  <a:schemeClr val="accent4">
                    <a:lumMod val="75000"/>
                  </a:schemeClr>
                </a:solidFill>
              </a:rPr>
              <a:t>Lesson 7: Displaying Data from Multiple Tables Using Joins</a:t>
            </a:r>
          </a:p>
        </p:txBody>
      </p:sp>
      <p:sp>
        <p:nvSpPr>
          <p:cNvPr id="29" name="TextBox 28"/>
          <p:cNvSpPr txBox="1"/>
          <p:nvPr/>
        </p:nvSpPr>
        <p:spPr>
          <a:xfrm>
            <a:off x="4790844" y="3780477"/>
            <a:ext cx="4083283" cy="323165"/>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pPr>
              <a:defRPr/>
            </a:pPr>
            <a:r>
              <a:rPr lang="en-US" sz="1500" dirty="0">
                <a:solidFill>
                  <a:schemeClr val="accent4">
                    <a:lumMod val="75000"/>
                  </a:schemeClr>
                </a:solidFill>
              </a:rPr>
              <a:t>Lesson 8: Using Subqueries to Solve Queries</a:t>
            </a:r>
          </a:p>
        </p:txBody>
      </p:sp>
      <p:sp>
        <p:nvSpPr>
          <p:cNvPr id="30" name="TextBox 29"/>
          <p:cNvSpPr txBox="1"/>
          <p:nvPr/>
        </p:nvSpPr>
        <p:spPr>
          <a:xfrm>
            <a:off x="4790844" y="4805358"/>
            <a:ext cx="4083283" cy="323165"/>
          </a:xfrm>
          <a:prstGeom prst="rect">
            <a:avLst/>
          </a:prstGeom>
          <a:noFill/>
        </p:spPr>
        <p:txBody>
          <a:bodyPr wrap="square" rtlCol="0" anchor="ctr">
            <a:spAutoFit/>
          </a:bodyPr>
          <a:lstStyle>
            <a:defPPr>
              <a:defRPr lang="en-US"/>
            </a:defPPr>
            <a:lvl1pPr>
              <a:defRPr sz="1500" b="1">
                <a:solidFill>
                  <a:schemeClr val="bg1"/>
                </a:solidFill>
              </a:defRPr>
            </a:lvl1pPr>
          </a:lstStyle>
          <a:p>
            <a:pPr defTabSz="228600" fontAlgn="auto">
              <a:spcBef>
                <a:spcPts val="0"/>
              </a:spcBef>
              <a:spcAft>
                <a:spcPts val="0"/>
              </a:spcAft>
              <a:defRPr/>
            </a:pPr>
            <a:r>
              <a:rPr lang="en-US" dirty="0"/>
              <a:t>Lesson 9: Using Set Operators</a:t>
            </a:r>
          </a:p>
        </p:txBody>
      </p:sp>
      <p:sp>
        <p:nvSpPr>
          <p:cNvPr id="31" name="Isosceles Triangle 30"/>
          <p:cNvSpPr>
            <a:spLocks noChangeAspect="1"/>
          </p:cNvSpPr>
          <p:nvPr/>
        </p:nvSpPr>
        <p:spPr bwMode="auto">
          <a:xfrm rot="5400000">
            <a:off x="4321644" y="281924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2" name="Isosceles Triangle 31"/>
          <p:cNvSpPr>
            <a:spLocks noChangeAspect="1"/>
          </p:cNvSpPr>
          <p:nvPr/>
        </p:nvSpPr>
        <p:spPr bwMode="auto">
          <a:xfrm rot="5400000">
            <a:off x="4321644" y="384412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3" name="Isosceles Triangle 32"/>
          <p:cNvSpPr>
            <a:spLocks noChangeAspect="1"/>
          </p:cNvSpPr>
          <p:nvPr/>
        </p:nvSpPr>
        <p:spPr bwMode="auto">
          <a:xfrm rot="5400000">
            <a:off x="4321644" y="4869009"/>
            <a:ext cx="293800" cy="195865"/>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4" name="Isosceles Triangle 33"/>
          <p:cNvSpPr>
            <a:spLocks noChangeAspect="1"/>
          </p:cNvSpPr>
          <p:nvPr/>
        </p:nvSpPr>
        <p:spPr bwMode="auto">
          <a:xfrm rot="5400000">
            <a:off x="4321644" y="179436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35" name="Group 34"/>
          <p:cNvGrpSpPr/>
          <p:nvPr/>
        </p:nvGrpSpPr>
        <p:grpSpPr>
          <a:xfrm>
            <a:off x="9786179" y="4666111"/>
            <a:ext cx="1715510" cy="591689"/>
            <a:chOff x="9786179" y="1585747"/>
            <a:chExt cx="1715510" cy="591689"/>
          </a:xfrm>
        </p:grpSpPr>
        <p:sp>
          <p:nvSpPr>
            <p:cNvPr id="36" name="Freeform 35"/>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7" name="Freeform 36"/>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8" name="Isosceles Triangle 37"/>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9" name="TextBox 38"/>
            <p:cNvSpPr txBox="1"/>
            <p:nvPr/>
          </p:nvSpPr>
          <p:spPr>
            <a:xfrm>
              <a:off x="10098845" y="1727704"/>
              <a:ext cx="1322479" cy="307777"/>
            </a:xfrm>
            <a:prstGeom prst="rect">
              <a:avLst/>
            </a:prstGeom>
            <a:noFill/>
          </p:spPr>
          <p:txBody>
            <a:bodyPr wrap="square" rtlCol="0">
              <a:spAutoFit/>
            </a:bodyPr>
            <a:lstStyle/>
            <a:p>
              <a:pPr algn="ctr"/>
              <a:r>
                <a:rPr lang="en-US" sz="1400" b="1" dirty="0">
                  <a:solidFill>
                    <a:schemeClr val="bg1"/>
                  </a:solidFill>
                  <a:latin typeface="LavosHandy™"/>
                </a:rPr>
                <a:t>You are here!</a:t>
              </a:r>
            </a:p>
          </p:txBody>
        </p:sp>
      </p:grpSp>
      <p:sp>
        <p:nvSpPr>
          <p:cNvPr id="40" name="Rounded Rectangle 39"/>
          <p:cNvSpPr/>
          <p:nvPr/>
        </p:nvSpPr>
        <p:spPr bwMode="auto">
          <a:xfrm>
            <a:off x="2818143" y="2403123"/>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1" name="Rounded Rectangle 40"/>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2" name="Rounded Rectangle 41"/>
          <p:cNvSpPr/>
          <p:nvPr/>
        </p:nvSpPr>
        <p:spPr bwMode="auto">
          <a:xfrm>
            <a:off x="2818143" y="3459375"/>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3" name="Rounded Rectangle 42"/>
          <p:cNvSpPr/>
          <p:nvPr/>
        </p:nvSpPr>
        <p:spPr bwMode="auto">
          <a:xfrm>
            <a:off x="2818143" y="4503986"/>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4" name="Rectangle 43"/>
          <p:cNvSpPr/>
          <p:nvPr/>
        </p:nvSpPr>
        <p:spPr bwMode="auto">
          <a:xfrm>
            <a:off x="201566" y="749300"/>
            <a:ext cx="3422440" cy="54991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5" name="Freeform 44"/>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6" name="Freeform 45"/>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7" name="Freeform 46"/>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8" name="Freeform 47"/>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9" name="TextBox 48"/>
          <p:cNvSpPr txBox="1"/>
          <p:nvPr/>
        </p:nvSpPr>
        <p:spPr>
          <a:xfrm>
            <a:off x="520036" y="1682936"/>
            <a:ext cx="243396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smtClean="0"/>
              <a:t>Lesson </a:t>
            </a:r>
            <a:r>
              <a:rPr lang="en-US" dirty="0"/>
              <a:t>1: </a:t>
            </a:r>
            <a:r>
              <a:rPr lang="en-US" dirty="0" smtClean="0"/>
              <a:t>Introduction</a:t>
            </a:r>
            <a:endParaRPr lang="en-US" dirty="0"/>
          </a:p>
        </p:txBody>
      </p:sp>
      <p:sp>
        <p:nvSpPr>
          <p:cNvPr id="50" name="TextBox 49"/>
          <p:cNvSpPr txBox="1"/>
          <p:nvPr/>
        </p:nvSpPr>
        <p:spPr>
          <a:xfrm>
            <a:off x="520036" y="2617331"/>
            <a:ext cx="29327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1: Retrieving, </a:t>
            </a:r>
            <a:r>
              <a:rPr lang="en-US" dirty="0" smtClean="0"/>
              <a:t>Restricting, </a:t>
            </a:r>
            <a:r>
              <a:rPr lang="en-US" dirty="0"/>
              <a:t>and Sorting </a:t>
            </a:r>
            <a:r>
              <a:rPr lang="en-US" dirty="0" smtClean="0"/>
              <a:t>Data</a:t>
            </a:r>
            <a:endParaRPr lang="en-US" dirty="0"/>
          </a:p>
        </p:txBody>
      </p:sp>
      <p:sp>
        <p:nvSpPr>
          <p:cNvPr id="51" name="TextBox 50"/>
          <p:cNvSpPr txBox="1"/>
          <p:nvPr/>
        </p:nvSpPr>
        <p:spPr>
          <a:xfrm>
            <a:off x="520036" y="3674761"/>
            <a:ext cx="29835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1">
                <a:solidFill>
                  <a:schemeClr val="bg1"/>
                </a:solidFill>
              </a:defRPr>
            </a:lvl1pPr>
          </a:lstStyle>
          <a:p>
            <a:r>
              <a:rPr lang="en-US" dirty="0"/>
              <a:t>Unit 2: Joins, </a:t>
            </a:r>
            <a:r>
              <a:rPr lang="en-US" dirty="0" smtClean="0"/>
              <a:t>Subqueries, </a:t>
            </a:r>
            <a:r>
              <a:rPr lang="en-US" dirty="0"/>
              <a:t>and Set </a:t>
            </a:r>
            <a:r>
              <a:rPr lang="en-US" dirty="0" smtClean="0"/>
              <a:t>Operators</a:t>
            </a:r>
            <a:endParaRPr lang="en-US" dirty="0"/>
          </a:p>
        </p:txBody>
      </p:sp>
      <p:sp>
        <p:nvSpPr>
          <p:cNvPr id="52" name="TextBox 51"/>
          <p:cNvSpPr txBox="1"/>
          <p:nvPr/>
        </p:nvSpPr>
        <p:spPr>
          <a:xfrm>
            <a:off x="520036" y="4829297"/>
            <a:ext cx="221269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3: DML and DDL</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gray">
          <a:xfrm>
            <a:off x="2062162" y="1981200"/>
            <a:ext cx="8064500"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manager_id,department_id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INTERSECT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manager_id,department_id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retired_employees</a:t>
            </a:r>
          </a:p>
        </p:txBody>
      </p:sp>
      <p:sp>
        <p:nvSpPr>
          <p:cNvPr id="43013" name="Rectangle 2"/>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cs typeface="Courier New" pitchFamily="49" charset="0"/>
              </a:rPr>
              <a:t>INTERSECT</a:t>
            </a:r>
            <a:r>
              <a:rPr lang="en-US" altLang="en-US" dirty="0" smtClean="0"/>
              <a:t> Operator</a:t>
            </a:r>
          </a:p>
        </p:txBody>
      </p:sp>
      <p:sp>
        <p:nvSpPr>
          <p:cNvPr id="43014" name="Rectangle 3"/>
          <p:cNvSpPr>
            <a:spLocks noGrp="1" noChangeArrowheads="1"/>
          </p:cNvSpPr>
          <p:nvPr>
            <p:ph idx="1"/>
          </p:nvPr>
        </p:nvSpPr>
        <p:spPr>
          <a:xfrm>
            <a:off x="622138" y="1242485"/>
            <a:ext cx="10944549" cy="357356"/>
          </a:xfrm>
        </p:spPr>
        <p:txBody>
          <a:bodyPr/>
          <a:lstStyle/>
          <a:p>
            <a:pPr eaLnBrk="1" hangingPunct="1"/>
            <a:r>
              <a:rPr lang="en-US" altLang="en-US" dirty="0" smtClean="0">
                <a:latin typeface="Arial" charset="0"/>
              </a:rPr>
              <a:t>Display the common manager IDs and department IDs of current and previous employees.</a:t>
            </a:r>
          </a:p>
        </p:txBody>
      </p:sp>
      <p:sp>
        <p:nvSpPr>
          <p:cNvPr id="43015" name="Rectangle 6"/>
          <p:cNvSpPr>
            <a:spLocks noChangeArrowheads="1"/>
          </p:cNvSpPr>
          <p:nvPr/>
        </p:nvSpPr>
        <p:spPr bwMode="gray">
          <a:xfrm>
            <a:off x="2174875" y="2689472"/>
            <a:ext cx="1371600" cy="228600"/>
          </a:xfrm>
          <a:prstGeom prst="rect">
            <a:avLst/>
          </a:prstGeom>
          <a:noFill/>
          <a:ln w="28575">
            <a:solidFill>
              <a:srgbClr val="FF0000"/>
            </a:solidFill>
            <a:miter lim="800000"/>
            <a:headEnd/>
            <a:tailEnd/>
          </a:ln>
        </p:spPr>
        <p:txBody>
          <a:bodyPr wrap="none" anchor="ctr"/>
          <a:lstStyle/>
          <a:p>
            <a:pPr eaLnBrk="1" hangingPunct="1"/>
            <a:endParaRPr lang="en-US" altLang="en-US" dirty="0"/>
          </a:p>
        </p:txBody>
      </p:sp>
      <p:pic>
        <p:nvPicPr>
          <p:cNvPr id="43016" name="Picture 8"/>
          <p:cNvPicPr>
            <a:picLocks noChangeAspect="1" noChangeArrowheads="1"/>
          </p:cNvPicPr>
          <p:nvPr/>
        </p:nvPicPr>
        <p:blipFill>
          <a:blip r:embed="rId4" cstate="print"/>
          <a:srcRect/>
          <a:stretch>
            <a:fillRect/>
          </a:stretch>
        </p:blipFill>
        <p:spPr bwMode="auto">
          <a:xfrm>
            <a:off x="2208213" y="3756272"/>
            <a:ext cx="2447925" cy="419100"/>
          </a:xfrm>
          <a:prstGeom prst="rect">
            <a:avLst/>
          </a:prstGeom>
          <a:noFill/>
          <a:ln w="12700">
            <a:solidFill>
              <a:schemeClr val="tx1"/>
            </a:solidFill>
            <a:miter lim="800000"/>
            <a:headEnd type="none" w="sm" len="sm"/>
            <a:tailEnd type="none" w="sm" len="sm"/>
          </a:ln>
        </p:spPr>
      </p:pic>
      <p:sp>
        <p:nvSpPr>
          <p:cNvPr id="7" name="Rectangle 6"/>
          <p:cNvSpPr/>
          <p:nvPr/>
        </p:nvSpPr>
        <p:spPr bwMode="auto">
          <a:xfrm rot="16200000" flipV="1">
            <a:off x="9272586" y="3010680"/>
            <a:ext cx="1165225" cy="43211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9" name="Oval 8"/>
          <p:cNvSpPr/>
          <p:nvPr/>
        </p:nvSpPr>
        <p:spPr bwMode="auto">
          <a:xfrm>
            <a:off x="8671087" y="4191000"/>
            <a:ext cx="2895600" cy="1960537"/>
          </a:xfrm>
          <a:prstGeom prst="ellipse">
            <a:avLst/>
          </a:prstGeom>
          <a:solidFill>
            <a:schemeClr val="bg1"/>
          </a:solidFill>
          <a:ln w="28575" cap="flat" cmpd="sng" algn="ctr">
            <a:solidFill>
              <a:schemeClr val="accent6">
                <a:lumMod val="20000"/>
                <a:lumOff val="8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0" name="Picture 9"/>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8788701" y="4283538"/>
            <a:ext cx="2660372" cy="1775460"/>
          </a:xfrm>
          <a:prstGeom prst="ellipse">
            <a:avLst/>
          </a:prstGeom>
          <a:ln>
            <a:noFill/>
          </a:ln>
          <a:effectLst>
            <a:softEdge rad="112500"/>
          </a:effectLst>
        </p:spPr>
      </p:pic>
    </p:spTree>
    <p:custDataLst>
      <p:tags r:id="rId1"/>
    </p:custData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dirty="0" smtClean="0"/>
              <a:t>Lesson Agenda</a:t>
            </a:r>
          </a:p>
        </p:txBody>
      </p:sp>
      <p:sp>
        <p:nvSpPr>
          <p:cNvPr id="45059" name="Rectangle 3"/>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Set operators: Types and guidelines</a:t>
            </a:r>
          </a:p>
          <a:p>
            <a:pPr lvl="1" eaLnBrk="1" hangingPunct="1">
              <a:buClr>
                <a:srgbClr val="A6A6A6"/>
              </a:buClr>
            </a:pPr>
            <a:r>
              <a:rPr lang="en-US" altLang="en-US" dirty="0" smtClean="0">
                <a:solidFill>
                  <a:srgbClr val="A6A6A6"/>
                </a:solidFill>
              </a:rPr>
              <a:t>Tables used in this lesson</a:t>
            </a:r>
          </a:p>
          <a:p>
            <a:pPr lvl="1" eaLnBrk="1" hangingPunct="1">
              <a:buClr>
                <a:srgbClr val="A6A6A6"/>
              </a:buClr>
            </a:pPr>
            <a:r>
              <a:rPr lang="en-US" altLang="en-US" dirty="0" smtClean="0">
                <a:solidFill>
                  <a:srgbClr val="A6A6A6"/>
                </a:solidFill>
                <a:latin typeface="Courier New" pitchFamily="49" charset="0"/>
              </a:rPr>
              <a:t>UNION</a:t>
            </a:r>
            <a:r>
              <a:rPr lang="en-US" altLang="en-US" dirty="0" smtClean="0">
                <a:solidFill>
                  <a:srgbClr val="A6A6A6"/>
                </a:solidFill>
              </a:rPr>
              <a:t> and </a:t>
            </a:r>
            <a:r>
              <a:rPr lang="en-US" altLang="en-US" dirty="0" smtClean="0">
                <a:solidFill>
                  <a:srgbClr val="A6A6A6"/>
                </a:solidFill>
                <a:latin typeface="Courier New" pitchFamily="49" charset="0"/>
              </a:rPr>
              <a:t>UNION</a:t>
            </a:r>
            <a:r>
              <a:rPr lang="en-US" altLang="en-US" dirty="0" smtClean="0">
                <a:solidFill>
                  <a:srgbClr val="A6A6A6"/>
                </a:solidFill>
              </a:rPr>
              <a:t> </a:t>
            </a:r>
            <a:r>
              <a:rPr lang="en-US" altLang="en-US" dirty="0" smtClean="0">
                <a:solidFill>
                  <a:srgbClr val="A6A6A6"/>
                </a:solidFill>
                <a:latin typeface="Courier New" pitchFamily="49" charset="0"/>
              </a:rPr>
              <a:t>ALL</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latin typeface="Courier New" pitchFamily="49" charset="0"/>
              </a:rPr>
              <a:t>INTERSECT</a:t>
            </a:r>
            <a:r>
              <a:rPr lang="en-US" altLang="en-US" dirty="0" smtClean="0">
                <a:solidFill>
                  <a:srgbClr val="A6A6A6"/>
                </a:solidFill>
              </a:rPr>
              <a:t> operator</a:t>
            </a:r>
          </a:p>
          <a:p>
            <a:pPr lvl="1" eaLnBrk="1" hangingPunct="1">
              <a:buClr>
                <a:schemeClr val="accent1"/>
              </a:buClr>
            </a:pPr>
            <a:r>
              <a:rPr lang="en-US" altLang="en-US" dirty="0" smtClean="0">
                <a:latin typeface="Courier New" pitchFamily="49" charset="0"/>
              </a:rPr>
              <a:t>MINUS</a:t>
            </a:r>
            <a:r>
              <a:rPr lang="en-US" altLang="en-US" dirty="0" smtClean="0"/>
              <a:t> operator</a:t>
            </a:r>
          </a:p>
          <a:p>
            <a:pPr lvl="1" eaLnBrk="1" hangingPunct="1">
              <a:buClr>
                <a:srgbClr val="A6A6A6"/>
              </a:buClr>
            </a:pPr>
            <a:r>
              <a:rPr lang="en-US" altLang="en-US" dirty="0" smtClean="0">
                <a:solidFill>
                  <a:srgbClr val="A6A6A6"/>
                </a:solidFill>
              </a:rPr>
              <a:t>Matching </a:t>
            </a:r>
            <a:r>
              <a:rPr lang="en-US" altLang="en-US" dirty="0" smtClean="0">
                <a:solidFill>
                  <a:srgbClr val="A6A6A6"/>
                </a:solidFill>
                <a:latin typeface="Courier New" pitchFamily="49" charset="0"/>
              </a:rPr>
              <a:t>SELECT</a:t>
            </a:r>
            <a:r>
              <a:rPr lang="en-US" altLang="en-US" dirty="0" smtClean="0">
                <a:solidFill>
                  <a:srgbClr val="A6A6A6"/>
                </a:solidFill>
              </a:rPr>
              <a:t> statements</a:t>
            </a:r>
          </a:p>
          <a:p>
            <a:pPr lvl="1" eaLnBrk="1" hangingPunct="1">
              <a:buClr>
                <a:srgbClr val="A6A6A6"/>
              </a:buClr>
            </a:pPr>
            <a:r>
              <a:rPr lang="en-US" altLang="en-US" dirty="0" smtClean="0">
                <a:solidFill>
                  <a:srgbClr val="A6A6A6"/>
                </a:solidFill>
              </a:rPr>
              <a:t>Using the </a:t>
            </a:r>
            <a:r>
              <a:rPr lang="en-US" altLang="en-US" dirty="0" smtClean="0">
                <a:solidFill>
                  <a:srgbClr val="A6A6A6"/>
                </a:solidFill>
                <a:latin typeface="Courier New" pitchFamily="49" charset="0"/>
              </a:rPr>
              <a:t>ORDER</a:t>
            </a:r>
            <a:r>
              <a:rPr lang="en-US" altLang="en-US" dirty="0" smtClean="0">
                <a:solidFill>
                  <a:srgbClr val="A6A6A6"/>
                </a:solidFill>
              </a:rPr>
              <a:t> </a:t>
            </a:r>
            <a:r>
              <a:rPr lang="en-US" altLang="en-US" dirty="0" smtClean="0">
                <a:solidFill>
                  <a:srgbClr val="A6A6A6"/>
                </a:solidFill>
                <a:latin typeface="Courier New" pitchFamily="49" charset="0"/>
              </a:rPr>
              <a:t>BY</a:t>
            </a:r>
            <a:r>
              <a:rPr lang="en-US" altLang="en-US" dirty="0" smtClean="0">
                <a:solidFill>
                  <a:srgbClr val="A6A6A6"/>
                </a:solidFill>
              </a:rPr>
              <a:t> clause in set operations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bwMode="auto">
          <a:xfrm flipH="1">
            <a:off x="215723" y="1140884"/>
            <a:ext cx="11757378" cy="3735915"/>
          </a:xfrm>
          <a:prstGeom prst="roundRect">
            <a:avLst>
              <a:gd name="adj" fmla="val 0"/>
            </a:avLst>
          </a:prstGeom>
          <a:gradFill flip="none" rotWithShape="1">
            <a:gsLst>
              <a:gs pos="100000">
                <a:srgbClr val="F6F8F8"/>
              </a:gs>
              <a:gs pos="0">
                <a:schemeClr val="bg1"/>
              </a:gs>
            </a:gsLst>
            <a:lin ang="540000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dirty="0">
              <a:latin typeface="Arial" pitchFamily="34" charset="0"/>
            </a:endParaRPr>
          </a:p>
        </p:txBody>
      </p:sp>
      <p:sp>
        <p:nvSpPr>
          <p:cNvPr id="47106" name="Rectangle 2"/>
          <p:cNvSpPr>
            <a:spLocks noGrp="1" noChangeArrowheads="1"/>
          </p:cNvSpPr>
          <p:nvPr>
            <p:ph type="title"/>
          </p:nvPr>
        </p:nvSpPr>
        <p:spPr/>
        <p:txBody>
          <a:bodyPr/>
          <a:lstStyle/>
          <a:p>
            <a:pPr eaLnBrk="1" hangingPunct="1"/>
            <a:r>
              <a:rPr lang="en-US" altLang="en-US" dirty="0" smtClean="0">
                <a:latin typeface="Courier New" pitchFamily="49" charset="0"/>
              </a:rPr>
              <a:t>MINUS</a:t>
            </a:r>
            <a:r>
              <a:rPr lang="en-US" altLang="en-US" dirty="0" smtClean="0"/>
              <a:t> Operator</a:t>
            </a:r>
          </a:p>
        </p:txBody>
      </p:sp>
      <p:sp>
        <p:nvSpPr>
          <p:cNvPr id="47107" name="Oval 3"/>
          <p:cNvSpPr>
            <a:spLocks noChangeArrowheads="1"/>
          </p:cNvSpPr>
          <p:nvPr/>
        </p:nvSpPr>
        <p:spPr bwMode="gray">
          <a:xfrm>
            <a:off x="3346451" y="1772444"/>
            <a:ext cx="2968625" cy="2968625"/>
          </a:xfrm>
          <a:prstGeom prst="ellipse">
            <a:avLst/>
          </a:prstGeom>
          <a:solidFill>
            <a:srgbClr val="FFFF66"/>
          </a:solidFill>
          <a:ln w="57150" cap="rnd">
            <a:solidFill>
              <a:schemeClr val="bg1"/>
            </a:solidFill>
            <a:round/>
            <a:headEnd type="none" w="sm" len="sm"/>
            <a:tailEnd type="none" w="sm" len="sm"/>
          </a:ln>
        </p:spPr>
        <p:txBody>
          <a:bodyPr/>
          <a:lstStyle/>
          <a:p>
            <a:pPr>
              <a:spcBef>
                <a:spcPct val="50000"/>
              </a:spcBef>
            </a:pPr>
            <a:endParaRPr lang="en-US" altLang="en-US" sz="2400" dirty="0"/>
          </a:p>
        </p:txBody>
      </p:sp>
      <p:sp>
        <p:nvSpPr>
          <p:cNvPr id="47108" name="Rectangle 4"/>
          <p:cNvSpPr>
            <a:spLocks noChangeArrowheads="1"/>
          </p:cNvSpPr>
          <p:nvPr/>
        </p:nvSpPr>
        <p:spPr bwMode="auto">
          <a:xfrm>
            <a:off x="4656137" y="1246981"/>
            <a:ext cx="349250" cy="366712"/>
          </a:xfrm>
          <a:prstGeom prst="rect">
            <a:avLst/>
          </a:prstGeom>
          <a:noFill/>
          <a:ln w="9525">
            <a:noFill/>
            <a:miter lim="800000"/>
            <a:headEnd/>
            <a:tailEnd/>
          </a:ln>
        </p:spPr>
        <p:txBody>
          <a:bodyPr wrap="none" lIns="92075" tIns="46038" rIns="92075" bIns="46038">
            <a:spAutoFit/>
          </a:bodyPr>
          <a:lstStyle/>
          <a:p>
            <a:pPr defTabSz="762000"/>
            <a:r>
              <a:rPr lang="en-US" altLang="en-US" dirty="0"/>
              <a:t>A</a:t>
            </a:r>
          </a:p>
        </p:txBody>
      </p:sp>
      <p:sp>
        <p:nvSpPr>
          <p:cNvPr id="25605" name="Oval 5"/>
          <p:cNvSpPr>
            <a:spLocks noChangeArrowheads="1"/>
          </p:cNvSpPr>
          <p:nvPr/>
        </p:nvSpPr>
        <p:spPr bwMode="gray">
          <a:xfrm>
            <a:off x="5661026" y="1772444"/>
            <a:ext cx="2968625" cy="2968625"/>
          </a:xfrm>
          <a:prstGeom prst="ellipse">
            <a:avLst/>
          </a:prstGeom>
          <a:solidFill>
            <a:srgbClr val="6699FF"/>
          </a:solidFill>
          <a:ln w="57150">
            <a:solidFill>
              <a:schemeClr val="bg1"/>
            </a:solidFill>
            <a:round/>
            <a:headEnd/>
            <a:tailEnd/>
          </a:ln>
        </p:spPr>
        <p:txBody>
          <a:bodyPr wrap="none" lIns="90488" tIns="44450" rIns="90488" bIns="4445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defRPr/>
            </a:pPr>
            <a:endParaRPr lang="en-US" altLang="en-US" sz="2400" dirty="0"/>
          </a:p>
        </p:txBody>
      </p:sp>
      <p:sp>
        <p:nvSpPr>
          <p:cNvPr id="47110" name="Rectangle 6"/>
          <p:cNvSpPr>
            <a:spLocks noChangeArrowheads="1"/>
          </p:cNvSpPr>
          <p:nvPr/>
        </p:nvSpPr>
        <p:spPr bwMode="auto">
          <a:xfrm>
            <a:off x="6970712" y="1246981"/>
            <a:ext cx="349250" cy="366712"/>
          </a:xfrm>
          <a:prstGeom prst="rect">
            <a:avLst/>
          </a:prstGeom>
          <a:noFill/>
          <a:ln w="9525">
            <a:noFill/>
            <a:miter lim="800000"/>
            <a:headEnd/>
            <a:tailEnd/>
          </a:ln>
        </p:spPr>
        <p:txBody>
          <a:bodyPr wrap="none" lIns="92075" tIns="46038" rIns="92075" bIns="46038">
            <a:spAutoFit/>
          </a:bodyPr>
          <a:lstStyle/>
          <a:p>
            <a:pPr defTabSz="762000"/>
            <a:r>
              <a:rPr lang="en-US" altLang="en-US" dirty="0"/>
              <a:t>B</a:t>
            </a:r>
          </a:p>
        </p:txBody>
      </p:sp>
      <p:sp>
        <p:nvSpPr>
          <p:cNvPr id="47111" name="Rectangle 7"/>
          <p:cNvSpPr>
            <a:spLocks noChangeArrowheads="1"/>
          </p:cNvSpPr>
          <p:nvPr/>
        </p:nvSpPr>
        <p:spPr bwMode="auto">
          <a:xfrm>
            <a:off x="2351087" y="5055394"/>
            <a:ext cx="7272338" cy="555625"/>
          </a:xfrm>
          <a:prstGeom prst="rect">
            <a:avLst/>
          </a:prstGeom>
          <a:noFill/>
          <a:ln w="9525">
            <a:noFill/>
            <a:miter lim="800000"/>
            <a:headEnd/>
            <a:tailEnd/>
          </a:ln>
        </p:spPr>
        <p:txBody>
          <a:bodyPr lIns="92075" tIns="46038" rIns="92075" bIns="46038">
            <a:spAutoFit/>
          </a:bodyPr>
          <a:lstStyle/>
          <a:p>
            <a:pPr algn="ctr" defTabSz="346075">
              <a:lnSpc>
                <a:spcPct val="95000"/>
              </a:lnSpc>
              <a:spcBef>
                <a:spcPct val="35000"/>
              </a:spcBef>
              <a:tabLst>
                <a:tab pos="571500" algn="l"/>
              </a:tabLst>
            </a:pPr>
            <a:r>
              <a:rPr lang="en-US" altLang="en-US" sz="1600" dirty="0"/>
              <a:t>The </a:t>
            </a:r>
            <a:r>
              <a:rPr lang="en-US" altLang="en-US" sz="1600" dirty="0">
                <a:latin typeface="Courier New" pitchFamily="49" charset="0"/>
              </a:rPr>
              <a:t>MINUS</a:t>
            </a:r>
            <a:r>
              <a:rPr lang="en-US" altLang="en-US" sz="1600" dirty="0"/>
              <a:t> operator returns all the distinct rows selected by the first query, but not present in the second query result set.</a:t>
            </a:r>
          </a:p>
        </p:txBody>
      </p:sp>
      <p:sp>
        <p:nvSpPr>
          <p:cNvPr id="9" name="TextBox 8"/>
          <p:cNvSpPr txBox="1"/>
          <p:nvPr/>
        </p:nvSpPr>
        <p:spPr>
          <a:xfrm>
            <a:off x="1686101" y="2516847"/>
            <a:ext cx="1752600" cy="584775"/>
          </a:xfrm>
          <a:prstGeom prst="rect">
            <a:avLst/>
          </a:prstGeom>
          <a:noFill/>
        </p:spPr>
        <p:txBody>
          <a:bodyPr wrap="square" rtlCol="0">
            <a:spAutoFit/>
          </a:bodyPr>
          <a:lstStyle/>
          <a:p>
            <a:r>
              <a:rPr lang="en-US" sz="1600" dirty="0">
                <a:latin typeface="+mn-lt"/>
              </a:rPr>
              <a:t>Returns all rows from A</a:t>
            </a:r>
          </a:p>
        </p:txBody>
      </p:sp>
      <p:sp>
        <p:nvSpPr>
          <p:cNvPr id="10" name="TextBox 9"/>
          <p:cNvSpPr txBox="1"/>
          <p:nvPr/>
        </p:nvSpPr>
        <p:spPr>
          <a:xfrm>
            <a:off x="9409291" y="2516847"/>
            <a:ext cx="1752600" cy="584775"/>
          </a:xfrm>
          <a:prstGeom prst="rect">
            <a:avLst/>
          </a:prstGeom>
          <a:noFill/>
        </p:spPr>
        <p:txBody>
          <a:bodyPr wrap="square" rtlCol="0">
            <a:spAutoFit/>
          </a:bodyPr>
          <a:lstStyle/>
          <a:p>
            <a:r>
              <a:rPr lang="en-US" sz="1600" dirty="0">
                <a:latin typeface="+mn-lt"/>
              </a:rPr>
              <a:t>Removes all rows from B</a:t>
            </a:r>
          </a:p>
        </p:txBody>
      </p:sp>
      <p:cxnSp>
        <p:nvCxnSpPr>
          <p:cNvPr id="4" name="Straight Arrow Connector 3"/>
          <p:cNvCxnSpPr/>
          <p:nvPr/>
        </p:nvCxnSpPr>
        <p:spPr bwMode="auto">
          <a:xfrm>
            <a:off x="2551112" y="2944018"/>
            <a:ext cx="795339" cy="0"/>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15" name="Straight Arrow Connector 14"/>
          <p:cNvCxnSpPr/>
          <p:nvPr/>
        </p:nvCxnSpPr>
        <p:spPr bwMode="auto">
          <a:xfrm flipH="1">
            <a:off x="8607073" y="2944018"/>
            <a:ext cx="795339" cy="0"/>
          </a:xfrm>
          <a:prstGeom prst="straightConnector1">
            <a:avLst/>
          </a:prstGeom>
          <a:noFill/>
          <a:ln w="28575" cap="flat" cmpd="sng" algn="ctr">
            <a:solidFill>
              <a:schemeClr val="tx1"/>
            </a:solidFill>
            <a:prstDash val="solid"/>
            <a:round/>
            <a:headEnd type="none" w="sm" len="sm"/>
            <a:tailEnd type="triangle" w="lg" len="lg"/>
          </a:ln>
          <a:effectLst/>
        </p:spPr>
      </p:cxnSp>
    </p:spTree>
    <p:custDataLst>
      <p:tags r:id="rId1"/>
    </p:custData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cs typeface="Courier New" pitchFamily="49" charset="0"/>
              </a:rPr>
              <a:t>MINUS</a:t>
            </a:r>
            <a:r>
              <a:rPr lang="en-US" altLang="en-US" dirty="0" smtClean="0"/>
              <a:t> Operator</a:t>
            </a:r>
          </a:p>
        </p:txBody>
      </p:sp>
      <p:sp>
        <p:nvSpPr>
          <p:cNvPr id="49158" name="Rectangle 3"/>
          <p:cNvSpPr>
            <a:spLocks noGrp="1" noChangeArrowheads="1"/>
          </p:cNvSpPr>
          <p:nvPr>
            <p:ph idx="1"/>
          </p:nvPr>
        </p:nvSpPr>
        <p:spPr/>
        <p:txBody>
          <a:bodyPr/>
          <a:lstStyle/>
          <a:p>
            <a:pPr eaLnBrk="1" hangingPunct="1"/>
            <a:r>
              <a:rPr lang="en-US" altLang="en-US" dirty="0" smtClean="0">
                <a:latin typeface="Arial" charset="0"/>
              </a:rPr>
              <a:t>Display the manager IDs and Job IDs of employees whose managers have never managed retired employees in the Sales department.</a:t>
            </a:r>
          </a:p>
        </p:txBody>
      </p:sp>
      <p:grpSp>
        <p:nvGrpSpPr>
          <p:cNvPr id="2" name="Group 1"/>
          <p:cNvGrpSpPr/>
          <p:nvPr/>
        </p:nvGrpSpPr>
        <p:grpSpPr>
          <a:xfrm>
            <a:off x="3811587" y="2133600"/>
            <a:ext cx="4565650" cy="2954334"/>
            <a:chOff x="2062162" y="2318601"/>
            <a:chExt cx="4565650" cy="2954334"/>
          </a:xfrm>
        </p:grpSpPr>
        <p:sp>
          <p:nvSpPr>
            <p:cNvPr id="8" name="Content Placeholder 2"/>
            <p:cNvSpPr txBox="1">
              <a:spLocks/>
            </p:cNvSpPr>
            <p:nvPr/>
          </p:nvSpPr>
          <p:spPr bwMode="gray">
            <a:xfrm>
              <a:off x="2062162" y="2318601"/>
              <a:ext cx="4565650" cy="218848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smtClean="0">
                  <a:solidFill>
                    <a:schemeClr val="tx1">
                      <a:lumMod val="75000"/>
                    </a:schemeClr>
                  </a:solidFill>
                  <a:latin typeface="Courier New" panose="02070309020205020404" pitchFamily="49" charset="0"/>
                  <a:cs typeface="Arial" panose="020B0604020202020204" pitchFamily="34" charset="0"/>
                </a:rPr>
                <a:t>manager_id, job_id</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dirty="0" smtClean="0">
                  <a:solidFill>
                    <a:schemeClr val="tx1">
                      <a:lumMod val="75000"/>
                    </a:schemeClr>
                  </a:solidFill>
                  <a:latin typeface="Courier New" panose="02070309020205020404" pitchFamily="49" charset="0"/>
                  <a:cs typeface="Arial" panose="020B0604020202020204" pitchFamily="34" charset="0"/>
                </a:rPr>
                <a:t>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department_id = 80</a:t>
              </a:r>
            </a:p>
            <a:p>
              <a:pPr eaLnBrk="1" hangingPunct="1">
                <a:defRPr/>
              </a:pPr>
              <a:r>
                <a:rPr lang="en-US" altLang="en-US" b="1" dirty="0" smtClean="0">
                  <a:solidFill>
                    <a:schemeClr val="tx1">
                      <a:lumMod val="75000"/>
                    </a:schemeClr>
                  </a:solidFill>
                  <a:latin typeface="Courier New" panose="02070309020205020404" pitchFamily="49" charset="0"/>
                  <a:cs typeface="Arial" panose="020B0604020202020204" pitchFamily="34" charset="0"/>
                </a:rPr>
                <a:t>MINUS</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smtClean="0">
                  <a:solidFill>
                    <a:schemeClr val="tx1">
                      <a:lumMod val="75000"/>
                    </a:schemeClr>
                  </a:solidFill>
                  <a:latin typeface="Courier New" panose="02070309020205020404" pitchFamily="49" charset="0"/>
                  <a:cs typeface="Arial" panose="020B0604020202020204" pitchFamily="34" charset="0"/>
                </a:rPr>
                <a:t>manager_id, job_id</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retired_employees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department_id = </a:t>
              </a:r>
              <a:r>
                <a:rPr lang="en-US" altLang="en-US" b="1" dirty="0" smtClean="0">
                  <a:solidFill>
                    <a:schemeClr val="tx1">
                      <a:lumMod val="75000"/>
                    </a:schemeClr>
                  </a:solidFill>
                  <a:latin typeface="Courier New" panose="02070309020205020404" pitchFamily="49" charset="0"/>
                  <a:cs typeface="Arial" panose="020B0604020202020204" pitchFamily="34" charset="0"/>
                </a:rPr>
                <a:t>80</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49159" name="Rectangle 6"/>
            <p:cNvSpPr>
              <a:spLocks noChangeArrowheads="1"/>
            </p:cNvSpPr>
            <p:nvPr/>
          </p:nvSpPr>
          <p:spPr bwMode="gray">
            <a:xfrm>
              <a:off x="2107568" y="3318296"/>
              <a:ext cx="966788" cy="266700"/>
            </a:xfrm>
            <a:prstGeom prst="rect">
              <a:avLst/>
            </a:prstGeom>
            <a:noFill/>
            <a:ln w="28575">
              <a:solidFill>
                <a:srgbClr val="FF0000"/>
              </a:solidFill>
              <a:miter lim="800000"/>
              <a:headEnd/>
              <a:tailEnd/>
            </a:ln>
          </p:spPr>
          <p:txBody>
            <a:bodyPr wrap="none" anchor="ctr"/>
            <a:lstStyle/>
            <a:p>
              <a:pPr eaLnBrk="1" hangingPunct="1"/>
              <a:endParaRPr lang="en-US" altLang="en-US" dirty="0"/>
            </a:p>
          </p:txBody>
        </p:sp>
        <p:pic>
          <p:nvPicPr>
            <p:cNvPr id="49161" name="Picture 9"/>
            <p:cNvPicPr>
              <a:picLocks noChangeAspect="1" noChangeArrowheads="1"/>
            </p:cNvPicPr>
            <p:nvPr/>
          </p:nvPicPr>
          <p:blipFill>
            <a:blip r:embed="rId4" cstate="print"/>
            <a:srcRect/>
            <a:stretch>
              <a:fillRect/>
            </a:stretch>
          </p:blipFill>
          <p:spPr bwMode="auto">
            <a:xfrm>
              <a:off x="2062162" y="4663335"/>
              <a:ext cx="1718336" cy="609600"/>
            </a:xfrm>
            <a:prstGeom prst="rect">
              <a:avLst/>
            </a:prstGeom>
            <a:noFill/>
            <a:ln w="15875">
              <a:solidFill>
                <a:schemeClr val="tx1"/>
              </a:solidFill>
              <a:miter lim="800000"/>
              <a:headEnd/>
              <a:tailEnd/>
            </a:ln>
          </p:spPr>
        </p:pic>
      </p:grpSp>
      <p:sp>
        <p:nvSpPr>
          <p:cNvPr id="9" name="Rectangle 8"/>
          <p:cNvSpPr/>
          <p:nvPr/>
        </p:nvSpPr>
        <p:spPr bwMode="auto">
          <a:xfrm rot="16200000" flipV="1">
            <a:off x="9272586" y="3086880"/>
            <a:ext cx="1165225" cy="43211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p:nvPr/>
        </p:nvSpPr>
        <p:spPr bwMode="auto">
          <a:xfrm>
            <a:off x="8671087" y="4267200"/>
            <a:ext cx="2895600" cy="1960537"/>
          </a:xfrm>
          <a:prstGeom prst="ellipse">
            <a:avLst/>
          </a:prstGeom>
          <a:solidFill>
            <a:schemeClr val="bg1"/>
          </a:solidFill>
          <a:ln w="28575" cap="flat" cmpd="sng" algn="ctr">
            <a:solidFill>
              <a:schemeClr val="accent6">
                <a:lumMod val="20000"/>
                <a:lumOff val="8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1" name="Picture 10"/>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8788701" y="4359738"/>
            <a:ext cx="2660372" cy="1775460"/>
          </a:xfrm>
          <a:prstGeom prst="ellipse">
            <a:avLst/>
          </a:prstGeom>
          <a:ln>
            <a:noFill/>
          </a:ln>
          <a:effectLst>
            <a:softEdge rad="112500"/>
          </a:effectLst>
        </p:spPr>
      </p:pic>
    </p:spTree>
    <p:custDataLst>
      <p:tags r:id="rId1"/>
    </p:custData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dirty="0" smtClean="0"/>
              <a:t>Lesson Agenda</a:t>
            </a:r>
          </a:p>
        </p:txBody>
      </p:sp>
      <p:sp>
        <p:nvSpPr>
          <p:cNvPr id="51203" name="Rectangle 3"/>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Set operators: Types and guidelines</a:t>
            </a:r>
          </a:p>
          <a:p>
            <a:pPr lvl="1" eaLnBrk="1" hangingPunct="1">
              <a:buClr>
                <a:srgbClr val="A6A6A6"/>
              </a:buClr>
            </a:pPr>
            <a:r>
              <a:rPr lang="en-US" altLang="en-US" dirty="0" smtClean="0">
                <a:solidFill>
                  <a:srgbClr val="A6A6A6"/>
                </a:solidFill>
              </a:rPr>
              <a:t>Tables used in this lesson</a:t>
            </a:r>
          </a:p>
          <a:p>
            <a:pPr lvl="1" eaLnBrk="1" hangingPunct="1">
              <a:buClr>
                <a:srgbClr val="A6A6A6"/>
              </a:buClr>
            </a:pPr>
            <a:r>
              <a:rPr lang="en-US" altLang="en-US" dirty="0" smtClean="0">
                <a:solidFill>
                  <a:srgbClr val="A6A6A6"/>
                </a:solidFill>
                <a:latin typeface="Courier New" pitchFamily="49" charset="0"/>
              </a:rPr>
              <a:t>UNION</a:t>
            </a:r>
            <a:r>
              <a:rPr lang="en-US" altLang="en-US" dirty="0" smtClean="0">
                <a:solidFill>
                  <a:srgbClr val="A6A6A6"/>
                </a:solidFill>
              </a:rPr>
              <a:t> and </a:t>
            </a:r>
            <a:r>
              <a:rPr lang="en-US" altLang="en-US" dirty="0" smtClean="0">
                <a:solidFill>
                  <a:srgbClr val="A6A6A6"/>
                </a:solidFill>
                <a:latin typeface="Courier New" pitchFamily="49" charset="0"/>
              </a:rPr>
              <a:t>UNION</a:t>
            </a:r>
            <a:r>
              <a:rPr lang="en-US" altLang="en-US" dirty="0" smtClean="0">
                <a:solidFill>
                  <a:srgbClr val="A6A6A6"/>
                </a:solidFill>
              </a:rPr>
              <a:t> </a:t>
            </a:r>
            <a:r>
              <a:rPr lang="en-US" altLang="en-US" dirty="0" smtClean="0">
                <a:solidFill>
                  <a:srgbClr val="A6A6A6"/>
                </a:solidFill>
                <a:latin typeface="Courier New" pitchFamily="49" charset="0"/>
              </a:rPr>
              <a:t>ALL</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latin typeface="Courier New" pitchFamily="49" charset="0"/>
              </a:rPr>
              <a:t>INTERSECT</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latin typeface="Courier New" pitchFamily="49" charset="0"/>
              </a:rPr>
              <a:t>MINUS</a:t>
            </a:r>
            <a:r>
              <a:rPr lang="en-US" altLang="en-US" dirty="0" smtClean="0">
                <a:solidFill>
                  <a:srgbClr val="A6A6A6"/>
                </a:solidFill>
              </a:rPr>
              <a:t> operator</a:t>
            </a:r>
          </a:p>
          <a:p>
            <a:pPr lvl="1" eaLnBrk="1" hangingPunct="1">
              <a:buClr>
                <a:schemeClr val="accent1"/>
              </a:buClr>
            </a:pPr>
            <a:r>
              <a:rPr lang="en-US" altLang="en-US" dirty="0" smtClean="0"/>
              <a:t>Matching </a:t>
            </a:r>
            <a:r>
              <a:rPr lang="en-US" altLang="en-US" dirty="0" smtClean="0">
                <a:latin typeface="Courier New" pitchFamily="49" charset="0"/>
              </a:rPr>
              <a:t>SELECT</a:t>
            </a:r>
            <a:r>
              <a:rPr lang="en-US" altLang="en-US" dirty="0" smtClean="0"/>
              <a:t> statements</a:t>
            </a:r>
          </a:p>
          <a:p>
            <a:pPr lvl="1" eaLnBrk="1" hangingPunct="1">
              <a:buClr>
                <a:srgbClr val="A6A6A6"/>
              </a:buClr>
            </a:pPr>
            <a:r>
              <a:rPr lang="en-US" altLang="en-US" dirty="0" smtClean="0">
                <a:solidFill>
                  <a:srgbClr val="A6A6A6"/>
                </a:solidFill>
              </a:rPr>
              <a:t>Using </a:t>
            </a:r>
            <a:r>
              <a:rPr lang="en-US" altLang="en-US" dirty="0" smtClean="0">
                <a:solidFill>
                  <a:srgbClr val="A6A6A6"/>
                </a:solidFill>
                <a:latin typeface="Courier New" pitchFamily="49" charset="0"/>
              </a:rPr>
              <a:t>ORDER</a:t>
            </a:r>
            <a:r>
              <a:rPr lang="en-US" altLang="en-US" dirty="0" smtClean="0">
                <a:solidFill>
                  <a:srgbClr val="A6A6A6"/>
                </a:solidFill>
              </a:rPr>
              <a:t> </a:t>
            </a:r>
            <a:r>
              <a:rPr lang="en-US" altLang="en-US" dirty="0" smtClean="0">
                <a:solidFill>
                  <a:srgbClr val="A6A6A6"/>
                </a:solidFill>
                <a:latin typeface="Courier New" pitchFamily="49" charset="0"/>
              </a:rPr>
              <a:t>BY</a:t>
            </a:r>
            <a:r>
              <a:rPr lang="en-US" altLang="en-US" dirty="0" smtClean="0">
                <a:solidFill>
                  <a:srgbClr val="A6A6A6"/>
                </a:solidFill>
              </a:rPr>
              <a:t> clause in set operations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dirty="0" smtClean="0"/>
              <a:t>Matching </a:t>
            </a:r>
            <a:r>
              <a:rPr lang="en-US" altLang="en-US" dirty="0" smtClean="0">
                <a:latin typeface="Courier New" pitchFamily="49" charset="0"/>
              </a:rPr>
              <a:t>SELECT</a:t>
            </a:r>
            <a:r>
              <a:rPr lang="en-US" altLang="en-US" dirty="0" smtClean="0"/>
              <a:t> Statements</a:t>
            </a:r>
          </a:p>
        </p:txBody>
      </p:sp>
      <p:sp>
        <p:nvSpPr>
          <p:cNvPr id="53251" name="Rectangle 3"/>
          <p:cNvSpPr>
            <a:spLocks noGrp="1" noChangeArrowheads="1"/>
          </p:cNvSpPr>
          <p:nvPr>
            <p:ph idx="1"/>
          </p:nvPr>
        </p:nvSpPr>
        <p:spPr>
          <a:xfrm>
            <a:off x="622138" y="1242485"/>
            <a:ext cx="10944549" cy="680521"/>
          </a:xfrm>
        </p:spPr>
        <p:txBody>
          <a:bodyPr/>
          <a:lstStyle/>
          <a:p>
            <a:pPr eaLnBrk="1" hangingPunct="1"/>
            <a:r>
              <a:rPr lang="en-US" altLang="en-US" dirty="0" smtClean="0">
                <a:latin typeface="Arial" charset="0"/>
              </a:rPr>
              <a:t>You must match the data type (using the </a:t>
            </a:r>
            <a:r>
              <a:rPr lang="en-US" altLang="en-US" dirty="0" smtClean="0">
                <a:latin typeface="Courier New" pitchFamily="49" charset="0"/>
              </a:rPr>
              <a:t>TO_CHAR</a:t>
            </a:r>
            <a:r>
              <a:rPr lang="en-US" altLang="en-US" dirty="0" smtClean="0">
                <a:latin typeface="Arial" charset="0"/>
              </a:rPr>
              <a:t> function or any other conversion functions) when columns do not exist in one or the other table.</a:t>
            </a:r>
          </a:p>
        </p:txBody>
      </p:sp>
      <p:sp>
        <p:nvSpPr>
          <p:cNvPr id="6" name="Content Placeholder 2"/>
          <p:cNvSpPr txBox="1">
            <a:spLocks/>
          </p:cNvSpPr>
          <p:nvPr/>
        </p:nvSpPr>
        <p:spPr bwMode="gray">
          <a:xfrm>
            <a:off x="2592387" y="2612112"/>
            <a:ext cx="7004050" cy="218848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location_id, department_name "Department",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TO_CHAR(NULL) "Warehouse location"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departments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UNION</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location_id, TO_CHAR(NULL) "Department",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state_province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locations;</a:t>
            </a:r>
          </a:p>
        </p:txBody>
      </p:sp>
    </p:spTree>
    <p:custDataLst>
      <p:tags r:id="rId1"/>
    </p:custData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dirty="0" smtClean="0"/>
              <a:t>Matching the </a:t>
            </a:r>
            <a:r>
              <a:rPr lang="en-US" altLang="en-US" dirty="0" smtClean="0">
                <a:latin typeface="Courier New" pitchFamily="49" charset="0"/>
              </a:rPr>
              <a:t>SELECT</a:t>
            </a:r>
            <a:r>
              <a:rPr lang="en-US" altLang="en-US" dirty="0" smtClean="0"/>
              <a:t> Statement: Example</a:t>
            </a:r>
          </a:p>
        </p:txBody>
      </p:sp>
      <p:sp>
        <p:nvSpPr>
          <p:cNvPr id="55299" name="Rectangle 3"/>
          <p:cNvSpPr>
            <a:spLocks noGrp="1" noChangeArrowheads="1"/>
          </p:cNvSpPr>
          <p:nvPr>
            <p:ph idx="1"/>
          </p:nvPr>
        </p:nvSpPr>
        <p:spPr>
          <a:xfrm>
            <a:off x="622138" y="1242485"/>
            <a:ext cx="10944549" cy="680521"/>
          </a:xfrm>
        </p:spPr>
        <p:txBody>
          <a:bodyPr/>
          <a:lstStyle/>
          <a:p>
            <a:pPr indent="0"/>
            <a:r>
              <a:rPr lang="en-US" altLang="en-US" dirty="0" smtClean="0">
                <a:latin typeface="Arial" charset="0"/>
              </a:rPr>
              <a:t>Using the </a:t>
            </a:r>
            <a:r>
              <a:rPr lang="en-US" altLang="en-US" dirty="0" smtClean="0">
                <a:latin typeface="Courier New" pitchFamily="49" charset="0"/>
              </a:rPr>
              <a:t>UNION</a:t>
            </a:r>
            <a:r>
              <a:rPr lang="en-US" altLang="en-US" dirty="0" smtClean="0">
                <a:latin typeface="Arial" charset="0"/>
              </a:rPr>
              <a:t> operator, display the employee name, job ID, and hire date of all employees.</a:t>
            </a:r>
          </a:p>
        </p:txBody>
      </p:sp>
      <p:grpSp>
        <p:nvGrpSpPr>
          <p:cNvPr id="2" name="Group 1"/>
          <p:cNvGrpSpPr/>
          <p:nvPr/>
        </p:nvGrpSpPr>
        <p:grpSpPr>
          <a:xfrm>
            <a:off x="2439987" y="2199940"/>
            <a:ext cx="7308850" cy="3819860"/>
            <a:chOff x="2062162" y="2218372"/>
            <a:chExt cx="7308850" cy="3819860"/>
          </a:xfrm>
        </p:grpSpPr>
        <p:sp>
          <p:nvSpPr>
            <p:cNvPr id="55301" name="TextBox 7"/>
            <p:cNvSpPr txBox="1">
              <a:spLocks noChangeArrowheads="1"/>
            </p:cNvSpPr>
            <p:nvPr/>
          </p:nvSpPr>
          <p:spPr bwMode="auto">
            <a:xfrm>
              <a:off x="2062162" y="5668344"/>
              <a:ext cx="457200" cy="369888"/>
            </a:xfrm>
            <a:prstGeom prst="rect">
              <a:avLst/>
            </a:prstGeom>
            <a:noFill/>
            <a:ln w="9525">
              <a:noFill/>
              <a:miter lim="800000"/>
              <a:headEnd/>
              <a:tailEnd/>
            </a:ln>
          </p:spPr>
          <p:txBody>
            <a:bodyPr>
              <a:spAutoFit/>
            </a:bodyPr>
            <a:lstStyle/>
            <a:p>
              <a:pPr eaLnBrk="1" hangingPunct="1"/>
              <a:r>
                <a:rPr lang="en-US" altLang="en-US" dirty="0"/>
                <a:t>…</a:t>
              </a:r>
            </a:p>
          </p:txBody>
        </p:sp>
        <p:sp>
          <p:nvSpPr>
            <p:cNvPr id="8" name="Content Placeholder 2"/>
            <p:cNvSpPr txBox="1">
              <a:spLocks/>
            </p:cNvSpPr>
            <p:nvPr/>
          </p:nvSpPr>
          <p:spPr bwMode="gray">
            <a:xfrm>
              <a:off x="2062162" y="2218372"/>
              <a:ext cx="7308850"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FIRST_NAME, JOB_ID, </a:t>
              </a:r>
              <a:r>
                <a:rPr lang="en-US" altLang="en-US" b="1" dirty="0" smtClean="0">
                  <a:solidFill>
                    <a:schemeClr val="tx1">
                      <a:lumMod val="75000"/>
                    </a:schemeClr>
                  </a:solidFill>
                  <a:latin typeface="Courier New" panose="02070309020205020404" pitchFamily="49" charset="0"/>
                  <a:cs typeface="Arial" panose="020B0604020202020204" pitchFamily="34" charset="0"/>
                </a:rPr>
                <a:t>hire_date</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smtClean="0">
                  <a:solidFill>
                    <a:schemeClr val="tx1">
                      <a:lumMod val="75000"/>
                    </a:schemeClr>
                  </a:solidFill>
                  <a:latin typeface="Courier New" panose="02070309020205020404" pitchFamily="49" charset="0"/>
                  <a:cs typeface="Arial" panose="020B0604020202020204" pitchFamily="34" charset="0"/>
                </a:rPr>
                <a:t>"HIRE_DATE</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UNION</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FIRST_NAME, JOB_ID, TO_DATE(NULL)"HIRE_DATE"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retired_employees;</a:t>
              </a:r>
            </a:p>
          </p:txBody>
        </p:sp>
        <p:pic>
          <p:nvPicPr>
            <p:cNvPr id="55305" name="Picture 9"/>
            <p:cNvPicPr>
              <a:picLocks noChangeAspect="1" noChangeArrowheads="1"/>
            </p:cNvPicPr>
            <p:nvPr/>
          </p:nvPicPr>
          <p:blipFill>
            <a:blip r:embed="rId4" cstate="print"/>
            <a:srcRect/>
            <a:stretch>
              <a:fillRect/>
            </a:stretch>
          </p:blipFill>
          <p:spPr bwMode="auto">
            <a:xfrm>
              <a:off x="2062162" y="4031544"/>
              <a:ext cx="2365110" cy="1600200"/>
            </a:xfrm>
            <a:prstGeom prst="rect">
              <a:avLst/>
            </a:prstGeom>
            <a:noFill/>
            <a:ln w="15875">
              <a:solidFill>
                <a:schemeClr val="tx1"/>
              </a:solidFill>
              <a:miter lim="800000"/>
              <a:headEnd/>
              <a:tailEnd/>
            </a:ln>
          </p:spPr>
        </p:pic>
      </p:grpSp>
      <p:sp>
        <p:nvSpPr>
          <p:cNvPr id="9" name="Rectangle 8"/>
          <p:cNvSpPr/>
          <p:nvPr/>
        </p:nvSpPr>
        <p:spPr bwMode="auto">
          <a:xfrm rot="16200000" flipV="1">
            <a:off x="9272586" y="2955143"/>
            <a:ext cx="1165225" cy="43211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p:nvPr/>
        </p:nvSpPr>
        <p:spPr bwMode="auto">
          <a:xfrm>
            <a:off x="8671087" y="4135463"/>
            <a:ext cx="2895600" cy="1960537"/>
          </a:xfrm>
          <a:prstGeom prst="ellipse">
            <a:avLst/>
          </a:prstGeom>
          <a:solidFill>
            <a:schemeClr val="bg1"/>
          </a:solidFill>
          <a:ln w="28575" cap="flat" cmpd="sng" algn="ctr">
            <a:solidFill>
              <a:schemeClr val="accent6">
                <a:lumMod val="20000"/>
                <a:lumOff val="8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1" name="Picture 10"/>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8788701" y="4228001"/>
            <a:ext cx="2660372" cy="1775460"/>
          </a:xfrm>
          <a:prstGeom prst="ellipse">
            <a:avLst/>
          </a:prstGeom>
          <a:ln>
            <a:noFill/>
          </a:ln>
          <a:effectLst>
            <a:softEdge rad="112500"/>
          </a:effectLst>
        </p:spPr>
      </p:pic>
    </p:spTree>
    <p:custDataLst>
      <p:tags r:id="rId1"/>
    </p:custData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dirty="0" smtClean="0"/>
              <a:t>Lesson Agenda</a:t>
            </a:r>
          </a:p>
        </p:txBody>
      </p:sp>
      <p:sp>
        <p:nvSpPr>
          <p:cNvPr id="57347" name="Rectangle 3"/>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Set operators: Types and guidelines</a:t>
            </a:r>
          </a:p>
          <a:p>
            <a:pPr lvl="1" eaLnBrk="1" hangingPunct="1">
              <a:buClr>
                <a:srgbClr val="A6A6A6"/>
              </a:buClr>
            </a:pPr>
            <a:r>
              <a:rPr lang="en-US" altLang="en-US" dirty="0" smtClean="0">
                <a:solidFill>
                  <a:srgbClr val="A6A6A6"/>
                </a:solidFill>
              </a:rPr>
              <a:t>Tables used in this lesson</a:t>
            </a:r>
          </a:p>
          <a:p>
            <a:pPr lvl="1" eaLnBrk="1" hangingPunct="1">
              <a:buClr>
                <a:srgbClr val="A6A6A6"/>
              </a:buClr>
            </a:pPr>
            <a:r>
              <a:rPr lang="en-US" altLang="en-US" dirty="0" smtClean="0">
                <a:solidFill>
                  <a:srgbClr val="A6A6A6"/>
                </a:solidFill>
                <a:latin typeface="Courier New" pitchFamily="49" charset="0"/>
              </a:rPr>
              <a:t>UNION</a:t>
            </a:r>
            <a:r>
              <a:rPr lang="en-US" altLang="en-US" dirty="0" smtClean="0">
                <a:solidFill>
                  <a:srgbClr val="A6A6A6"/>
                </a:solidFill>
              </a:rPr>
              <a:t> and </a:t>
            </a:r>
            <a:r>
              <a:rPr lang="en-US" altLang="en-US" dirty="0" smtClean="0">
                <a:solidFill>
                  <a:srgbClr val="A6A6A6"/>
                </a:solidFill>
                <a:latin typeface="Courier New" pitchFamily="49" charset="0"/>
              </a:rPr>
              <a:t>UNION</a:t>
            </a:r>
            <a:r>
              <a:rPr lang="en-US" altLang="en-US" dirty="0" smtClean="0">
                <a:solidFill>
                  <a:srgbClr val="A6A6A6"/>
                </a:solidFill>
              </a:rPr>
              <a:t> </a:t>
            </a:r>
            <a:r>
              <a:rPr lang="en-US" altLang="en-US" dirty="0" smtClean="0">
                <a:solidFill>
                  <a:srgbClr val="A6A6A6"/>
                </a:solidFill>
                <a:latin typeface="Courier New" pitchFamily="49" charset="0"/>
              </a:rPr>
              <a:t>ALL</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latin typeface="Courier New" pitchFamily="49" charset="0"/>
              </a:rPr>
              <a:t>INTERSECT</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latin typeface="Courier New" pitchFamily="49" charset="0"/>
              </a:rPr>
              <a:t>MINUS</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rPr>
              <a:t>Matching </a:t>
            </a:r>
            <a:r>
              <a:rPr lang="en-US" altLang="en-US" dirty="0" smtClean="0">
                <a:solidFill>
                  <a:srgbClr val="A6A6A6"/>
                </a:solidFill>
                <a:latin typeface="Courier New" pitchFamily="49" charset="0"/>
              </a:rPr>
              <a:t>SELECT</a:t>
            </a:r>
            <a:r>
              <a:rPr lang="en-US" altLang="en-US" dirty="0" smtClean="0">
                <a:solidFill>
                  <a:srgbClr val="A6A6A6"/>
                </a:solidFill>
              </a:rPr>
              <a:t> statements</a:t>
            </a:r>
          </a:p>
          <a:p>
            <a:pPr lvl="1" eaLnBrk="1" hangingPunct="1">
              <a:buClr>
                <a:schemeClr val="accent1"/>
              </a:buClr>
            </a:pPr>
            <a:r>
              <a:rPr lang="en-US" altLang="en-US" dirty="0" smtClean="0"/>
              <a:t>Using the </a:t>
            </a:r>
            <a:r>
              <a:rPr lang="en-US" altLang="en-US" dirty="0" smtClean="0">
                <a:latin typeface="Courier New" pitchFamily="49" charset="0"/>
              </a:rPr>
              <a:t>ORDER</a:t>
            </a:r>
            <a:r>
              <a:rPr lang="en-US" altLang="en-US" dirty="0" smtClean="0"/>
              <a:t> </a:t>
            </a:r>
            <a:r>
              <a:rPr lang="en-US" altLang="en-US" dirty="0" smtClean="0">
                <a:latin typeface="Courier New" pitchFamily="49" charset="0"/>
              </a:rPr>
              <a:t>BY</a:t>
            </a:r>
            <a:r>
              <a:rPr lang="en-US" altLang="en-US" dirty="0" smtClean="0"/>
              <a:t> clause in set operations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ORDER</a:t>
            </a:r>
            <a:r>
              <a:rPr lang="en-US" altLang="en-US" dirty="0" smtClean="0"/>
              <a:t> </a:t>
            </a:r>
            <a:r>
              <a:rPr lang="en-US" altLang="en-US" dirty="0" smtClean="0">
                <a:latin typeface="Courier New" pitchFamily="49" charset="0"/>
              </a:rPr>
              <a:t>BY</a:t>
            </a:r>
            <a:r>
              <a:rPr lang="en-US" altLang="en-US" dirty="0" smtClean="0"/>
              <a:t> Clause in Set Operations</a:t>
            </a:r>
          </a:p>
        </p:txBody>
      </p:sp>
      <p:sp>
        <p:nvSpPr>
          <p:cNvPr id="59395" name="Rectangle 3"/>
          <p:cNvSpPr>
            <a:spLocks noGrp="1" noChangeArrowheads="1"/>
          </p:cNvSpPr>
          <p:nvPr>
            <p:ph idx="1"/>
          </p:nvPr>
        </p:nvSpPr>
        <p:spPr>
          <a:xfrm>
            <a:off x="622138" y="1242485"/>
            <a:ext cx="10944549" cy="1996266"/>
          </a:xfrm>
        </p:spPr>
        <p:txBody>
          <a:bodyPr/>
          <a:lstStyle/>
          <a:p>
            <a:pPr lvl="1" eaLnBrk="1" hangingPunct="1"/>
            <a:r>
              <a:rPr lang="en-US" altLang="en-US" dirty="0" smtClean="0"/>
              <a:t>The </a:t>
            </a:r>
            <a:r>
              <a:rPr lang="en-US" altLang="en-US" dirty="0" smtClean="0">
                <a:latin typeface="Courier New" pitchFamily="49" charset="0"/>
              </a:rPr>
              <a:t>ORDER</a:t>
            </a:r>
            <a:r>
              <a:rPr lang="en-US" altLang="en-US" dirty="0" smtClean="0"/>
              <a:t> </a:t>
            </a:r>
            <a:r>
              <a:rPr lang="en-US" altLang="en-US" dirty="0" smtClean="0">
                <a:latin typeface="Courier New" pitchFamily="49" charset="0"/>
              </a:rPr>
              <a:t>BY</a:t>
            </a:r>
            <a:r>
              <a:rPr lang="en-US" altLang="en-US" dirty="0" smtClean="0"/>
              <a:t> clause can appear only once at the end of the compound query.</a:t>
            </a:r>
          </a:p>
          <a:p>
            <a:pPr lvl="1" eaLnBrk="1" hangingPunct="1"/>
            <a:r>
              <a:rPr lang="en-US" altLang="en-US" dirty="0" smtClean="0"/>
              <a:t>Component queries cannot have individual </a:t>
            </a:r>
            <a:r>
              <a:rPr lang="en-US" altLang="en-US" dirty="0" smtClean="0">
                <a:latin typeface="Courier New" pitchFamily="49" charset="0"/>
              </a:rPr>
              <a:t>ORDER</a:t>
            </a:r>
            <a:r>
              <a:rPr lang="en-US" altLang="en-US" dirty="0" smtClean="0"/>
              <a:t> </a:t>
            </a:r>
            <a:r>
              <a:rPr lang="en-US" altLang="en-US" dirty="0" smtClean="0">
                <a:latin typeface="Courier New" pitchFamily="49" charset="0"/>
              </a:rPr>
              <a:t>BY</a:t>
            </a:r>
            <a:r>
              <a:rPr lang="en-US" altLang="en-US" dirty="0" smtClean="0"/>
              <a:t> clauses.</a:t>
            </a:r>
          </a:p>
          <a:p>
            <a:pPr lvl="1" eaLnBrk="1" hangingPunct="1"/>
            <a:r>
              <a:rPr lang="en-US" altLang="en-US" dirty="0" smtClean="0"/>
              <a:t>The </a:t>
            </a:r>
            <a:r>
              <a:rPr lang="en-US" altLang="en-US" dirty="0" smtClean="0">
                <a:latin typeface="Courier New" pitchFamily="49" charset="0"/>
              </a:rPr>
              <a:t>ORDER</a:t>
            </a:r>
            <a:r>
              <a:rPr lang="en-US" altLang="en-US" dirty="0" smtClean="0"/>
              <a:t> </a:t>
            </a:r>
            <a:r>
              <a:rPr lang="en-US" altLang="en-US" dirty="0" smtClean="0">
                <a:latin typeface="Courier New" pitchFamily="49" charset="0"/>
              </a:rPr>
              <a:t>BY</a:t>
            </a:r>
            <a:r>
              <a:rPr lang="en-US" altLang="en-US" dirty="0" smtClean="0"/>
              <a:t> clause recognizes only the columns of the first </a:t>
            </a:r>
            <a:r>
              <a:rPr lang="en-US" altLang="en-US" dirty="0" smtClean="0">
                <a:latin typeface="Courier New" pitchFamily="49" charset="0"/>
              </a:rPr>
              <a:t>SELECT</a:t>
            </a:r>
            <a:r>
              <a:rPr lang="en-US" altLang="en-US" dirty="0" smtClean="0"/>
              <a:t> query. </a:t>
            </a:r>
          </a:p>
          <a:p>
            <a:pPr lvl="1" eaLnBrk="1" hangingPunct="1"/>
            <a:r>
              <a:rPr lang="en-US" altLang="en-US" dirty="0" smtClean="0"/>
              <a:t>By default, the first column of the first </a:t>
            </a:r>
            <a:r>
              <a:rPr lang="en-US" altLang="en-US" dirty="0" smtClean="0">
                <a:latin typeface="Courier New" pitchFamily="49" charset="0"/>
              </a:rPr>
              <a:t>SELECT</a:t>
            </a:r>
            <a:r>
              <a:rPr lang="en-US" altLang="en-US" dirty="0" smtClean="0"/>
              <a:t> query is used to sort the output in  ascending order.</a:t>
            </a:r>
          </a:p>
        </p:txBody>
      </p:sp>
      <p:sp>
        <p:nvSpPr>
          <p:cNvPr id="11" name="Rectangle 10"/>
          <p:cNvSpPr/>
          <p:nvPr/>
        </p:nvSpPr>
        <p:spPr bwMode="auto">
          <a:xfrm rot="10800000" flipV="1">
            <a:off x="7008812" y="3810000"/>
            <a:ext cx="4999182" cy="224713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3" name="Round Diagonal Corner Rectangle 12"/>
          <p:cNvSpPr/>
          <p:nvPr/>
        </p:nvSpPr>
        <p:spPr bwMode="auto">
          <a:xfrm>
            <a:off x="9218612" y="4060135"/>
            <a:ext cx="2290156" cy="1746861"/>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2" name="Picture 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551500" y="4270420"/>
            <a:ext cx="1624380" cy="1326289"/>
          </a:xfrm>
          <a:prstGeom prst="rect">
            <a:avLst/>
          </a:prstGeom>
        </p:spPr>
      </p:pic>
    </p:spTree>
    <p:custDataLst>
      <p:tags r:id="rId1"/>
    </p:custData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lstStyle/>
          <a:p>
            <a:pPr eaLnBrk="1" hangingPunct="1"/>
            <a:r>
              <a:rPr lang="en-US" altLang="en-US" dirty="0" smtClean="0">
                <a:latin typeface="Arial" charset="0"/>
              </a:rPr>
              <a:t>Identify two set operator guidelines.</a:t>
            </a:r>
          </a:p>
          <a:p>
            <a:pPr lvl="1" eaLnBrk="1" hangingPunct="1">
              <a:buFont typeface="Arial" charset="0"/>
              <a:buAutoNum type="alphaLcPeriod"/>
            </a:pPr>
            <a:r>
              <a:rPr lang="en-US" altLang="en-US" dirty="0" smtClean="0"/>
              <a:t>The expressions in the </a:t>
            </a:r>
            <a:r>
              <a:rPr lang="en-US" altLang="en-US" dirty="0" smtClean="0">
                <a:latin typeface="Courier New" pitchFamily="49" charset="0"/>
                <a:cs typeface="Courier New" pitchFamily="49" charset="0"/>
              </a:rPr>
              <a:t>SELECT</a:t>
            </a:r>
            <a:r>
              <a:rPr lang="en-US" altLang="en-US" dirty="0" smtClean="0"/>
              <a:t> lists must match in number.</a:t>
            </a:r>
          </a:p>
          <a:p>
            <a:pPr lvl="1" eaLnBrk="1" hangingPunct="1">
              <a:buFont typeface="Arial" charset="0"/>
              <a:buAutoNum type="alphaLcPeriod"/>
            </a:pPr>
            <a:r>
              <a:rPr lang="en-US" altLang="en-US" dirty="0" smtClean="0"/>
              <a:t>Parentheses cannot be used to alter the sequence of execution.</a:t>
            </a:r>
          </a:p>
          <a:p>
            <a:pPr lvl="1" eaLnBrk="1" hangingPunct="1">
              <a:buFont typeface="Arial" charset="0"/>
              <a:buAutoNum type="alphaLcPeriod"/>
            </a:pPr>
            <a:r>
              <a:rPr lang="en-US" altLang="en-US" dirty="0" smtClean="0"/>
              <a:t>The data type of each column in the second query must match the data type of its corresponding column in the first query.</a:t>
            </a:r>
          </a:p>
          <a:p>
            <a:pPr lvl="1" eaLnBrk="1" hangingPunct="1">
              <a:buFont typeface="Arial" charset="0"/>
              <a:buAutoNum type="alphaLcPeriod"/>
            </a:pPr>
            <a:r>
              <a:rPr lang="en-US" altLang="en-US" dirty="0" smtClean="0"/>
              <a:t>The </a:t>
            </a:r>
            <a:r>
              <a:rPr lang="en-US" altLang="en-US" dirty="0" smtClean="0">
                <a:latin typeface="Courier New" pitchFamily="49" charset="0"/>
                <a:cs typeface="Courier New" pitchFamily="49" charset="0"/>
              </a:rPr>
              <a:t>ORDER BY </a:t>
            </a:r>
            <a:r>
              <a:rPr lang="en-US" altLang="en-US" dirty="0" smtClean="0"/>
              <a:t>clause can be used only once in a compound query, unless a </a:t>
            </a:r>
            <a:r>
              <a:rPr lang="en-US" altLang="en-US" dirty="0" smtClean="0">
                <a:latin typeface="Courier New" pitchFamily="49" charset="0"/>
                <a:cs typeface="Courier New" pitchFamily="49" charset="0"/>
              </a:rPr>
              <a:t>UNION ALL </a:t>
            </a:r>
            <a:r>
              <a:rPr lang="en-US" altLang="en-US" dirty="0" smtClean="0"/>
              <a:t>operator is used.</a:t>
            </a:r>
          </a:p>
        </p:txBody>
      </p:sp>
      <p:sp>
        <p:nvSpPr>
          <p:cNvPr id="61442" name="Rectangle 2"/>
          <p:cNvSpPr>
            <a:spLocks noGrp="1" noChangeArrowheads="1"/>
          </p:cNvSpPr>
          <p:nvPr>
            <p:ph type="title"/>
          </p:nvPr>
        </p:nvSpPr>
        <p:spPr/>
        <p:txBody>
          <a:bodyPr/>
          <a:lstStyle/>
          <a:p>
            <a:pPr eaLnBrk="1" hangingPunct="1"/>
            <a:r>
              <a:rPr lang="en-US" altLang="en-US" dirty="0" smtClean="0"/>
              <a:t>Quiz</a:t>
            </a:r>
          </a:p>
        </p:txBody>
      </p:sp>
      <p:pic>
        <p:nvPicPr>
          <p:cNvPr id="4" name="Picture 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099110" y="4572000"/>
            <a:ext cx="1467577" cy="1382501"/>
          </a:xfrm>
          <a:prstGeom prst="rect">
            <a:avLst/>
          </a:prstGeom>
        </p:spPr>
      </p:pic>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smtClean="0"/>
              <a:t>Objectives</a:t>
            </a:r>
          </a:p>
        </p:txBody>
      </p:sp>
      <p:sp>
        <p:nvSpPr>
          <p:cNvPr id="8195" name="Rectangle 3"/>
          <p:cNvSpPr>
            <a:spLocks noGrp="1" noChangeArrowheads="1"/>
          </p:cNvSpPr>
          <p:nvPr>
            <p:ph idx="1"/>
          </p:nvPr>
        </p:nvSpPr>
        <p:spPr>
          <a:xfrm>
            <a:off x="622138" y="1242485"/>
            <a:ext cx="10944549" cy="1673101"/>
          </a:xfrm>
        </p:spPr>
        <p:txBody>
          <a:bodyPr/>
          <a:lstStyle/>
          <a:p>
            <a:pPr eaLnBrk="1" hangingPunct="1"/>
            <a:r>
              <a:rPr lang="en-US" altLang="en-US" dirty="0" smtClean="0">
                <a:latin typeface="Arial" charset="0"/>
              </a:rPr>
              <a:t>After completing this lesson, you should be able to do the following:</a:t>
            </a:r>
          </a:p>
          <a:p>
            <a:pPr lvl="1" eaLnBrk="1" hangingPunct="1"/>
            <a:r>
              <a:rPr lang="en-US" altLang="en-US" dirty="0" smtClean="0"/>
              <a:t>Describe set operators</a:t>
            </a:r>
          </a:p>
          <a:p>
            <a:pPr lvl="1" eaLnBrk="1" hangingPunct="1"/>
            <a:r>
              <a:rPr lang="en-US" altLang="en-US" dirty="0" smtClean="0"/>
              <a:t>Use a set operator to combine multiple queries into a single query</a:t>
            </a:r>
          </a:p>
          <a:p>
            <a:pPr lvl="1" eaLnBrk="1" hangingPunct="1"/>
            <a:r>
              <a:rPr lang="en-US" altLang="en-US" dirty="0" smtClean="0"/>
              <a:t>Control the order of rows returned</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9" name="Picture 8"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dirty="0" smtClean="0"/>
              <a:t>Summary</a:t>
            </a:r>
          </a:p>
        </p:txBody>
      </p:sp>
      <p:sp>
        <p:nvSpPr>
          <p:cNvPr id="63491" name="Rectangle 3"/>
          <p:cNvSpPr>
            <a:spLocks noGrp="1" noChangeArrowheads="1"/>
          </p:cNvSpPr>
          <p:nvPr>
            <p:ph idx="1"/>
          </p:nvPr>
        </p:nvSpPr>
        <p:spPr/>
        <p:txBody>
          <a:bodyPr/>
          <a:lstStyle/>
          <a:p>
            <a:pPr indent="0"/>
            <a:r>
              <a:rPr lang="en-US" altLang="en-US" dirty="0" smtClean="0">
                <a:latin typeface="Arial" charset="0"/>
              </a:rPr>
              <a:t>In this lesson, you should have learned how to use:</a:t>
            </a:r>
          </a:p>
          <a:p>
            <a:pPr lvl="1" eaLnBrk="1" hangingPunct="1"/>
            <a:r>
              <a:rPr lang="en-US" altLang="en-US" dirty="0" smtClean="0">
                <a:latin typeface="Courier New" pitchFamily="49" charset="0"/>
              </a:rPr>
              <a:t>UNION</a:t>
            </a:r>
            <a:r>
              <a:rPr lang="en-US" altLang="en-US" dirty="0" smtClean="0"/>
              <a:t> to return all distinct rows</a:t>
            </a:r>
          </a:p>
          <a:p>
            <a:pPr lvl="1" eaLnBrk="1" hangingPunct="1"/>
            <a:r>
              <a:rPr lang="en-US" altLang="en-US" dirty="0" smtClean="0">
                <a:latin typeface="Courier New" pitchFamily="49" charset="0"/>
              </a:rPr>
              <a:t>UNION</a:t>
            </a:r>
            <a:r>
              <a:rPr lang="en-US" altLang="en-US" dirty="0" smtClean="0"/>
              <a:t> </a:t>
            </a:r>
            <a:r>
              <a:rPr lang="en-US" altLang="en-US" dirty="0" smtClean="0">
                <a:latin typeface="Courier New" pitchFamily="49" charset="0"/>
              </a:rPr>
              <a:t>ALL</a:t>
            </a:r>
            <a:r>
              <a:rPr lang="en-US" altLang="en-US" dirty="0" smtClean="0"/>
              <a:t> to return all rows, including duplicates</a:t>
            </a:r>
          </a:p>
          <a:p>
            <a:pPr lvl="1" eaLnBrk="1" hangingPunct="1"/>
            <a:r>
              <a:rPr lang="en-US" altLang="en-US" dirty="0" smtClean="0">
                <a:latin typeface="Courier New" pitchFamily="49" charset="0"/>
              </a:rPr>
              <a:t>INTERSECT</a:t>
            </a:r>
            <a:r>
              <a:rPr lang="en-US" altLang="en-US" dirty="0" smtClean="0"/>
              <a:t> to return all rows that are shared by both queries</a:t>
            </a:r>
          </a:p>
          <a:p>
            <a:pPr lvl="1" eaLnBrk="1" hangingPunct="1"/>
            <a:r>
              <a:rPr lang="en-US" altLang="en-US" dirty="0" smtClean="0">
                <a:latin typeface="Courier New" pitchFamily="49" charset="0"/>
              </a:rPr>
              <a:t>MINUS</a:t>
            </a:r>
            <a:r>
              <a:rPr lang="en-US" altLang="en-US" dirty="0" smtClean="0"/>
              <a:t> to return all distinct rows that are selected by the first query, but not by the second</a:t>
            </a:r>
          </a:p>
          <a:p>
            <a:pPr lvl="1" eaLnBrk="1" hangingPunct="1"/>
            <a:r>
              <a:rPr lang="en-US" altLang="en-US" dirty="0" smtClean="0">
                <a:latin typeface="Courier New" pitchFamily="49" charset="0"/>
              </a:rPr>
              <a:t>ORDER</a:t>
            </a:r>
            <a:r>
              <a:rPr lang="en-US" altLang="en-US" dirty="0" smtClean="0"/>
              <a:t> </a:t>
            </a:r>
            <a:r>
              <a:rPr lang="en-US" altLang="en-US" dirty="0" smtClean="0">
                <a:latin typeface="Courier New" pitchFamily="49" charset="0"/>
              </a:rPr>
              <a:t>BY</a:t>
            </a:r>
            <a:r>
              <a:rPr lang="en-US" altLang="en-US" dirty="0" smtClean="0"/>
              <a:t> only at the very end of the statement</a:t>
            </a:r>
          </a:p>
        </p:txBody>
      </p:sp>
      <p:sp>
        <p:nvSpPr>
          <p:cNvPr id="7" name="Rectangle 6"/>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8" name="Picture 7"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dirty="0" smtClean="0"/>
              <a:t>Practice 9: Overview</a:t>
            </a:r>
          </a:p>
        </p:txBody>
      </p:sp>
      <p:sp>
        <p:nvSpPr>
          <p:cNvPr id="65539" name="Rectangle 3"/>
          <p:cNvSpPr>
            <a:spLocks noGrp="1" noChangeArrowheads="1"/>
          </p:cNvSpPr>
          <p:nvPr>
            <p:ph idx="1"/>
          </p:nvPr>
        </p:nvSpPr>
        <p:spPr/>
        <p:txBody>
          <a:bodyPr/>
          <a:lstStyle/>
          <a:p>
            <a:pPr indent="0"/>
            <a:r>
              <a:rPr lang="en-US" altLang="en-US" dirty="0" smtClean="0">
                <a:latin typeface="Arial" charset="0"/>
              </a:rPr>
              <a:t>In this practice, you create reports by using:</a:t>
            </a:r>
          </a:p>
          <a:p>
            <a:pPr lvl="1" eaLnBrk="1" hangingPunct="1"/>
            <a:r>
              <a:rPr lang="en-US" altLang="en-US" dirty="0" smtClean="0"/>
              <a:t>The </a:t>
            </a:r>
            <a:r>
              <a:rPr lang="en-US" altLang="en-US" dirty="0" smtClean="0">
                <a:latin typeface="Courier New" pitchFamily="49" charset="0"/>
              </a:rPr>
              <a:t>UNION</a:t>
            </a:r>
            <a:r>
              <a:rPr lang="en-US" altLang="en-US" dirty="0" smtClean="0"/>
              <a:t> operator</a:t>
            </a:r>
          </a:p>
          <a:p>
            <a:pPr lvl="1" eaLnBrk="1" hangingPunct="1"/>
            <a:r>
              <a:rPr lang="en-US" altLang="en-US" dirty="0" smtClean="0"/>
              <a:t>The </a:t>
            </a:r>
            <a:r>
              <a:rPr lang="en-US" altLang="en-US" dirty="0" smtClean="0">
                <a:latin typeface="Courier New" pitchFamily="49" charset="0"/>
              </a:rPr>
              <a:t>INTERSECT</a:t>
            </a:r>
            <a:r>
              <a:rPr lang="en-US" altLang="en-US" dirty="0" smtClean="0"/>
              <a:t> operator</a:t>
            </a:r>
          </a:p>
          <a:p>
            <a:pPr lvl="1" eaLnBrk="1" hangingPunct="1"/>
            <a:r>
              <a:rPr lang="en-US" altLang="en-US" dirty="0" smtClean="0"/>
              <a:t>The </a:t>
            </a:r>
            <a:r>
              <a:rPr lang="en-US" altLang="en-US" dirty="0" smtClean="0">
                <a:latin typeface="Courier New" pitchFamily="49" charset="0"/>
              </a:rPr>
              <a:t>MINUS</a:t>
            </a:r>
            <a:r>
              <a:rPr lang="en-US" altLang="en-US" dirty="0" smtClean="0"/>
              <a:t> operator</a:t>
            </a:r>
          </a:p>
        </p:txBody>
      </p:sp>
      <p:sp>
        <p:nvSpPr>
          <p:cNvPr id="7" name="Rectangle 6"/>
          <p:cNvSpPr/>
          <p:nvPr/>
        </p:nvSpPr>
        <p:spPr bwMode="auto">
          <a:xfrm rot="16200000" flipV="1">
            <a:off x="9577387" y="3268662"/>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9632408" y="4267200"/>
            <a:ext cx="1719804" cy="1718058"/>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Lesson Agenda</a:t>
            </a:r>
          </a:p>
        </p:txBody>
      </p:sp>
      <p:sp>
        <p:nvSpPr>
          <p:cNvPr id="10243" name="Rectangle 3"/>
          <p:cNvSpPr>
            <a:spLocks noGrp="1" noChangeArrowheads="1"/>
          </p:cNvSpPr>
          <p:nvPr>
            <p:ph idx="1"/>
          </p:nvPr>
        </p:nvSpPr>
        <p:spPr/>
        <p:txBody>
          <a:bodyPr/>
          <a:lstStyle/>
          <a:p>
            <a:pPr lvl="1" eaLnBrk="1" hangingPunct="1"/>
            <a:r>
              <a:rPr lang="en-US" altLang="en-US" dirty="0" smtClean="0"/>
              <a:t>Set operators: Types and guidelines</a:t>
            </a:r>
          </a:p>
          <a:p>
            <a:pPr lvl="1" eaLnBrk="1" hangingPunct="1">
              <a:buClr>
                <a:srgbClr val="A6A6A6"/>
              </a:buClr>
            </a:pPr>
            <a:r>
              <a:rPr lang="en-US" altLang="en-US" dirty="0" smtClean="0">
                <a:solidFill>
                  <a:srgbClr val="A6A6A6"/>
                </a:solidFill>
              </a:rPr>
              <a:t>Tables used in this lesson</a:t>
            </a:r>
          </a:p>
          <a:p>
            <a:pPr lvl="1" eaLnBrk="1" hangingPunct="1">
              <a:buClr>
                <a:srgbClr val="A6A6A6"/>
              </a:buClr>
            </a:pPr>
            <a:r>
              <a:rPr lang="en-US" altLang="en-US" dirty="0" smtClean="0">
                <a:solidFill>
                  <a:srgbClr val="A6A6A6"/>
                </a:solidFill>
                <a:latin typeface="Courier New" pitchFamily="49" charset="0"/>
              </a:rPr>
              <a:t>UNION</a:t>
            </a:r>
            <a:r>
              <a:rPr lang="en-US" altLang="en-US" dirty="0" smtClean="0">
                <a:solidFill>
                  <a:srgbClr val="A6A6A6"/>
                </a:solidFill>
              </a:rPr>
              <a:t> and </a:t>
            </a:r>
            <a:r>
              <a:rPr lang="en-US" altLang="en-US" dirty="0" smtClean="0">
                <a:solidFill>
                  <a:srgbClr val="A6A6A6"/>
                </a:solidFill>
                <a:latin typeface="Courier New" pitchFamily="49" charset="0"/>
              </a:rPr>
              <a:t>UNION</a:t>
            </a:r>
            <a:r>
              <a:rPr lang="en-US" altLang="en-US" dirty="0" smtClean="0">
                <a:solidFill>
                  <a:srgbClr val="A6A6A6"/>
                </a:solidFill>
              </a:rPr>
              <a:t> </a:t>
            </a:r>
            <a:r>
              <a:rPr lang="en-US" altLang="en-US" dirty="0" smtClean="0">
                <a:solidFill>
                  <a:srgbClr val="A6A6A6"/>
                </a:solidFill>
                <a:latin typeface="Courier New" pitchFamily="49" charset="0"/>
              </a:rPr>
              <a:t>ALL</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latin typeface="Courier New" pitchFamily="49" charset="0"/>
              </a:rPr>
              <a:t>INTERSECT</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latin typeface="Courier New" pitchFamily="49" charset="0"/>
              </a:rPr>
              <a:t>MINUS</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rPr>
              <a:t>Matching </a:t>
            </a:r>
            <a:r>
              <a:rPr lang="en-US" altLang="en-US" dirty="0" smtClean="0">
                <a:solidFill>
                  <a:srgbClr val="A6A6A6"/>
                </a:solidFill>
                <a:latin typeface="Courier New" pitchFamily="49" charset="0"/>
              </a:rPr>
              <a:t>SELECT</a:t>
            </a:r>
            <a:r>
              <a:rPr lang="en-US" altLang="en-US" dirty="0" smtClean="0">
                <a:solidFill>
                  <a:srgbClr val="A6A6A6"/>
                </a:solidFill>
              </a:rPr>
              <a:t> statements</a:t>
            </a:r>
          </a:p>
          <a:p>
            <a:pPr lvl="1" eaLnBrk="1" hangingPunct="1">
              <a:buClr>
                <a:srgbClr val="A6A6A6"/>
              </a:buClr>
            </a:pPr>
            <a:r>
              <a:rPr lang="en-US" altLang="en-US" dirty="0" smtClean="0">
                <a:solidFill>
                  <a:srgbClr val="A6A6A6"/>
                </a:solidFill>
              </a:rPr>
              <a:t>Using the </a:t>
            </a:r>
            <a:r>
              <a:rPr lang="en-US" altLang="en-US" dirty="0" smtClean="0">
                <a:solidFill>
                  <a:srgbClr val="A6A6A6"/>
                </a:solidFill>
                <a:latin typeface="Courier New" pitchFamily="49" charset="0"/>
              </a:rPr>
              <a:t>ORDER</a:t>
            </a:r>
            <a:r>
              <a:rPr lang="en-US" altLang="en-US" dirty="0" smtClean="0">
                <a:solidFill>
                  <a:srgbClr val="A6A6A6"/>
                </a:solidFill>
              </a:rPr>
              <a:t> </a:t>
            </a:r>
            <a:r>
              <a:rPr lang="en-US" altLang="en-US" dirty="0" smtClean="0">
                <a:solidFill>
                  <a:srgbClr val="A6A6A6"/>
                </a:solidFill>
                <a:latin typeface="Courier New" pitchFamily="49" charset="0"/>
              </a:rPr>
              <a:t>BY</a:t>
            </a:r>
            <a:r>
              <a:rPr lang="en-US" altLang="en-US" dirty="0" smtClean="0">
                <a:solidFill>
                  <a:srgbClr val="A6A6A6"/>
                </a:solidFill>
              </a:rPr>
              <a:t> clause in set operations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bwMode="auto">
          <a:xfrm flipH="1">
            <a:off x="774198" y="4421993"/>
            <a:ext cx="10273213" cy="1679839"/>
          </a:xfrm>
          <a:prstGeom prst="roundRect">
            <a:avLst>
              <a:gd name="adj" fmla="val 16432"/>
            </a:avLst>
          </a:prstGeom>
          <a:gradFill flip="none" rotWithShape="1">
            <a:gsLst>
              <a:gs pos="100000">
                <a:srgbClr val="F6F8F8"/>
              </a:gs>
              <a:gs pos="0">
                <a:schemeClr val="bg1"/>
              </a:gs>
            </a:gsLst>
            <a:lin ang="2700000" scaled="1"/>
            <a:tileRect/>
          </a:gradFill>
          <a:ln w="28575" cap="flat" cmpd="sng" algn="ctr">
            <a:solidFill>
              <a:schemeClr val="bg1">
                <a:lumMod val="95000"/>
              </a:schemeClr>
            </a:solid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dirty="0">
              <a:latin typeface="Arial" pitchFamily="34" charset="0"/>
            </a:endParaRPr>
          </a:p>
        </p:txBody>
      </p:sp>
      <p:sp>
        <p:nvSpPr>
          <p:cNvPr id="32" name="Rounded Rectangle 31"/>
          <p:cNvSpPr/>
          <p:nvPr/>
        </p:nvSpPr>
        <p:spPr bwMode="auto">
          <a:xfrm flipH="1">
            <a:off x="774198" y="2627142"/>
            <a:ext cx="10273213" cy="1679839"/>
          </a:xfrm>
          <a:prstGeom prst="roundRect">
            <a:avLst>
              <a:gd name="adj" fmla="val 16432"/>
            </a:avLst>
          </a:prstGeom>
          <a:gradFill flip="none" rotWithShape="1">
            <a:gsLst>
              <a:gs pos="100000">
                <a:srgbClr val="F6F8F8"/>
              </a:gs>
              <a:gs pos="0">
                <a:schemeClr val="bg1"/>
              </a:gs>
            </a:gsLst>
            <a:lin ang="2700000" scaled="1"/>
            <a:tileRect/>
          </a:gradFill>
          <a:ln w="28575" cap="flat" cmpd="sng" algn="ctr">
            <a:solidFill>
              <a:schemeClr val="bg1">
                <a:lumMod val="95000"/>
              </a:schemeClr>
            </a:solid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dirty="0">
              <a:latin typeface="Arial" pitchFamily="34" charset="0"/>
            </a:endParaRPr>
          </a:p>
        </p:txBody>
      </p:sp>
      <p:sp>
        <p:nvSpPr>
          <p:cNvPr id="30" name="Rounded Rectangle 29"/>
          <p:cNvSpPr/>
          <p:nvPr/>
        </p:nvSpPr>
        <p:spPr bwMode="auto">
          <a:xfrm flipH="1">
            <a:off x="774198" y="830975"/>
            <a:ext cx="10273213" cy="1679839"/>
          </a:xfrm>
          <a:prstGeom prst="roundRect">
            <a:avLst>
              <a:gd name="adj" fmla="val 16432"/>
            </a:avLst>
          </a:prstGeom>
          <a:gradFill flip="none" rotWithShape="1">
            <a:gsLst>
              <a:gs pos="100000">
                <a:srgbClr val="F6F8F8"/>
              </a:gs>
              <a:gs pos="0">
                <a:schemeClr val="bg1"/>
              </a:gs>
            </a:gsLst>
            <a:lin ang="2700000" scaled="1"/>
            <a:tileRect/>
          </a:gradFill>
          <a:ln w="28575" cap="flat" cmpd="sng" algn="ctr">
            <a:solidFill>
              <a:schemeClr val="bg1">
                <a:lumMod val="95000"/>
              </a:schemeClr>
            </a:solid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dirty="0">
              <a:latin typeface="Arial" pitchFamily="34" charset="0"/>
            </a:endParaRPr>
          </a:p>
        </p:txBody>
      </p:sp>
      <p:sp>
        <p:nvSpPr>
          <p:cNvPr id="12290" name="Rectangle 2"/>
          <p:cNvSpPr>
            <a:spLocks noGrp="1" noChangeArrowheads="1"/>
          </p:cNvSpPr>
          <p:nvPr>
            <p:ph type="title"/>
          </p:nvPr>
        </p:nvSpPr>
        <p:spPr/>
        <p:txBody>
          <a:bodyPr/>
          <a:lstStyle/>
          <a:p>
            <a:pPr eaLnBrk="1" hangingPunct="1"/>
            <a:r>
              <a:rPr lang="en-US" altLang="en-US" dirty="0" smtClean="0"/>
              <a:t>Set Operators</a:t>
            </a:r>
          </a:p>
        </p:txBody>
      </p:sp>
      <p:sp>
        <p:nvSpPr>
          <p:cNvPr id="12292" name="Rectangle 3"/>
          <p:cNvSpPr>
            <a:spLocks noChangeArrowheads="1"/>
          </p:cNvSpPr>
          <p:nvPr/>
        </p:nvSpPr>
        <p:spPr bwMode="auto">
          <a:xfrm>
            <a:off x="6815137" y="1568450"/>
            <a:ext cx="3381375" cy="431529"/>
          </a:xfrm>
          <a:prstGeom prst="rect">
            <a:avLst/>
          </a:prstGeom>
          <a:noFill/>
          <a:ln w="9525">
            <a:noFill/>
            <a:miter lim="800000"/>
            <a:headEnd/>
            <a:tailEnd/>
          </a:ln>
        </p:spPr>
        <p:txBody>
          <a:bodyPr lIns="92075" tIns="46038" rIns="92075" bIns="46038">
            <a:spAutoFit/>
          </a:bodyPr>
          <a:lstStyle/>
          <a:p>
            <a:r>
              <a:rPr lang="en-US" altLang="en-US" sz="2200" dirty="0">
                <a:latin typeface="Courier New" pitchFamily="49" charset="0"/>
              </a:rPr>
              <a:t>UNION</a:t>
            </a:r>
            <a:r>
              <a:rPr lang="en-US" altLang="en-US" sz="2200" dirty="0"/>
              <a:t>/</a:t>
            </a:r>
            <a:r>
              <a:rPr lang="en-US" altLang="en-US" sz="2200" dirty="0">
                <a:latin typeface="Courier New" pitchFamily="49" charset="0"/>
              </a:rPr>
              <a:t>UNION</a:t>
            </a:r>
            <a:r>
              <a:rPr lang="en-US" altLang="en-US" sz="2200" dirty="0"/>
              <a:t> </a:t>
            </a:r>
            <a:r>
              <a:rPr lang="en-US" altLang="en-US" sz="2200" dirty="0">
                <a:latin typeface="Courier New" pitchFamily="49" charset="0"/>
              </a:rPr>
              <a:t>ALL</a:t>
            </a:r>
          </a:p>
        </p:txBody>
      </p:sp>
      <p:sp>
        <p:nvSpPr>
          <p:cNvPr id="12293" name="Rectangle 4"/>
          <p:cNvSpPr>
            <a:spLocks noChangeArrowheads="1"/>
          </p:cNvSpPr>
          <p:nvPr/>
        </p:nvSpPr>
        <p:spPr bwMode="auto">
          <a:xfrm>
            <a:off x="2495549" y="806450"/>
            <a:ext cx="349250" cy="366712"/>
          </a:xfrm>
          <a:prstGeom prst="rect">
            <a:avLst/>
          </a:prstGeom>
          <a:noFill/>
          <a:ln w="9525">
            <a:noFill/>
            <a:miter lim="800000"/>
            <a:headEnd/>
            <a:tailEnd/>
          </a:ln>
        </p:spPr>
        <p:txBody>
          <a:bodyPr wrap="none" lIns="92075" tIns="46038" rIns="92075" bIns="46038">
            <a:spAutoFit/>
          </a:bodyPr>
          <a:lstStyle/>
          <a:p>
            <a:pPr defTabSz="762000"/>
            <a:r>
              <a:rPr lang="en-US" altLang="en-US" dirty="0"/>
              <a:t>A</a:t>
            </a:r>
          </a:p>
        </p:txBody>
      </p:sp>
      <p:sp>
        <p:nvSpPr>
          <p:cNvPr id="12294" name="Rectangle 5"/>
          <p:cNvSpPr>
            <a:spLocks noChangeArrowheads="1"/>
          </p:cNvSpPr>
          <p:nvPr/>
        </p:nvSpPr>
        <p:spPr bwMode="auto">
          <a:xfrm>
            <a:off x="3408362" y="819150"/>
            <a:ext cx="349250" cy="366712"/>
          </a:xfrm>
          <a:prstGeom prst="rect">
            <a:avLst/>
          </a:prstGeom>
          <a:noFill/>
          <a:ln w="9525">
            <a:noFill/>
            <a:miter lim="800000"/>
            <a:headEnd/>
            <a:tailEnd/>
          </a:ln>
        </p:spPr>
        <p:txBody>
          <a:bodyPr wrap="none" lIns="92075" tIns="46038" rIns="92075" bIns="46038">
            <a:spAutoFit/>
          </a:bodyPr>
          <a:lstStyle/>
          <a:p>
            <a:pPr defTabSz="762000"/>
            <a:r>
              <a:rPr lang="en-US" altLang="en-US" dirty="0"/>
              <a:t>B</a:t>
            </a:r>
          </a:p>
        </p:txBody>
      </p:sp>
      <p:sp>
        <p:nvSpPr>
          <p:cNvPr id="12315" name="Oval 7"/>
          <p:cNvSpPr>
            <a:spLocks noChangeArrowheads="1"/>
          </p:cNvSpPr>
          <p:nvPr/>
        </p:nvSpPr>
        <p:spPr bwMode="gray">
          <a:xfrm>
            <a:off x="1992312" y="1143000"/>
            <a:ext cx="1274762" cy="1300163"/>
          </a:xfrm>
          <a:prstGeom prst="ellipse">
            <a:avLst/>
          </a:prstGeom>
          <a:solidFill>
            <a:srgbClr val="FFFF00"/>
          </a:solidFill>
          <a:ln w="28575">
            <a:solidFill>
              <a:schemeClr val="bg1"/>
            </a:solidFill>
            <a:round/>
            <a:headEnd/>
            <a:tailEnd/>
          </a:ln>
          <a:effectLst/>
        </p:spPr>
        <p:txBody>
          <a:bodyPr wrap="none" lIns="90488" tIns="44450" rIns="90488" bIns="44450" anchor="ctr"/>
          <a:lstStyle/>
          <a:p>
            <a:pPr>
              <a:spcBef>
                <a:spcPct val="50000"/>
              </a:spcBef>
            </a:pPr>
            <a:endParaRPr lang="en-US" altLang="en-US" sz="2400" dirty="0"/>
          </a:p>
        </p:txBody>
      </p:sp>
      <p:sp>
        <p:nvSpPr>
          <p:cNvPr id="12316" name="Oval 8"/>
          <p:cNvSpPr>
            <a:spLocks noChangeArrowheads="1"/>
          </p:cNvSpPr>
          <p:nvPr/>
        </p:nvSpPr>
        <p:spPr bwMode="gray">
          <a:xfrm>
            <a:off x="2913062" y="1150938"/>
            <a:ext cx="1274762" cy="1300163"/>
          </a:xfrm>
          <a:prstGeom prst="ellipse">
            <a:avLst/>
          </a:prstGeom>
          <a:solidFill>
            <a:srgbClr val="FFFF00"/>
          </a:solidFill>
          <a:ln w="28575">
            <a:solidFill>
              <a:schemeClr val="bg1"/>
            </a:solidFill>
            <a:round/>
            <a:headEnd/>
            <a:tailEnd/>
          </a:ln>
          <a:effectLst/>
        </p:spPr>
        <p:txBody>
          <a:bodyPr wrap="none" lIns="90488" tIns="44450" rIns="90488" bIns="44450" anchor="ctr"/>
          <a:lstStyle/>
          <a:p>
            <a:pPr>
              <a:spcBef>
                <a:spcPct val="50000"/>
              </a:spcBef>
            </a:pPr>
            <a:endParaRPr lang="en-US" altLang="en-US" sz="2400" dirty="0"/>
          </a:p>
        </p:txBody>
      </p:sp>
      <p:grpSp>
        <p:nvGrpSpPr>
          <p:cNvPr id="12296" name="Group 9"/>
          <p:cNvGrpSpPr>
            <a:grpSpLocks/>
          </p:cNvGrpSpPr>
          <p:nvPr/>
        </p:nvGrpSpPr>
        <p:grpSpPr bwMode="auto">
          <a:xfrm>
            <a:off x="4436273" y="1130301"/>
            <a:ext cx="2162177" cy="1308101"/>
            <a:chOff x="3744" y="912"/>
            <a:chExt cx="1362" cy="824"/>
          </a:xfrm>
        </p:grpSpPr>
        <p:sp>
          <p:nvSpPr>
            <p:cNvPr id="12312" name="Oval 10"/>
            <p:cNvSpPr>
              <a:spLocks noChangeArrowheads="1"/>
            </p:cNvSpPr>
            <p:nvPr/>
          </p:nvSpPr>
          <p:spPr bwMode="gray">
            <a:xfrm>
              <a:off x="3744" y="912"/>
              <a:ext cx="803" cy="819"/>
            </a:xfrm>
            <a:prstGeom prst="ellipse">
              <a:avLst/>
            </a:prstGeom>
            <a:solidFill>
              <a:srgbClr val="FFFF00"/>
            </a:solidFill>
            <a:ln w="28575">
              <a:solidFill>
                <a:schemeClr val="bg1"/>
              </a:solidFill>
              <a:round/>
              <a:headEnd/>
              <a:tailEnd/>
            </a:ln>
          </p:spPr>
          <p:txBody>
            <a:bodyPr wrap="none" lIns="90488" tIns="44450" rIns="90488" bIns="44450" anchor="ctr"/>
            <a:lstStyle/>
            <a:p>
              <a:pPr>
                <a:spcBef>
                  <a:spcPct val="50000"/>
                </a:spcBef>
              </a:pPr>
              <a:endParaRPr lang="en-US" altLang="en-US" sz="2400" dirty="0"/>
            </a:p>
          </p:txBody>
        </p:sp>
        <p:sp>
          <p:nvSpPr>
            <p:cNvPr id="12313" name="Oval 11"/>
            <p:cNvSpPr>
              <a:spLocks noChangeArrowheads="1"/>
            </p:cNvSpPr>
            <p:nvPr/>
          </p:nvSpPr>
          <p:spPr bwMode="gray">
            <a:xfrm>
              <a:off x="4303" y="917"/>
              <a:ext cx="803" cy="819"/>
            </a:xfrm>
            <a:prstGeom prst="ellipse">
              <a:avLst/>
            </a:prstGeom>
            <a:solidFill>
              <a:srgbClr val="FFFF00"/>
            </a:solidFill>
            <a:ln w="28575">
              <a:solidFill>
                <a:schemeClr val="bg1"/>
              </a:solidFill>
              <a:round/>
              <a:headEnd/>
              <a:tailEnd/>
            </a:ln>
          </p:spPr>
          <p:txBody>
            <a:bodyPr wrap="none" lIns="90488" tIns="44450" rIns="90488" bIns="44450" anchor="ctr"/>
            <a:lstStyle/>
            <a:p>
              <a:pPr>
                <a:spcBef>
                  <a:spcPct val="50000"/>
                </a:spcBef>
              </a:pPr>
              <a:endParaRPr lang="en-US" altLang="en-US" sz="2400" dirty="0"/>
            </a:p>
          </p:txBody>
        </p:sp>
        <p:sp>
          <p:nvSpPr>
            <p:cNvPr id="12314" name="Freeform 12"/>
            <p:cNvSpPr>
              <a:spLocks/>
            </p:cNvSpPr>
            <p:nvPr/>
          </p:nvSpPr>
          <p:spPr bwMode="gray">
            <a:xfrm>
              <a:off x="4288" y="1028"/>
              <a:ext cx="281" cy="608"/>
            </a:xfrm>
            <a:custGeom>
              <a:avLst/>
              <a:gdLst>
                <a:gd name="T0" fmla="*/ 156 w 281"/>
                <a:gd name="T1" fmla="*/ 13 h 608"/>
                <a:gd name="T2" fmla="*/ 178 w 281"/>
                <a:gd name="T3" fmla="*/ 35 h 608"/>
                <a:gd name="T4" fmla="*/ 198 w 281"/>
                <a:gd name="T5" fmla="*/ 59 h 608"/>
                <a:gd name="T6" fmla="*/ 216 w 281"/>
                <a:gd name="T7" fmla="*/ 85 h 608"/>
                <a:gd name="T8" fmla="*/ 232 w 281"/>
                <a:gd name="T9" fmla="*/ 112 h 608"/>
                <a:gd name="T10" fmla="*/ 246 w 281"/>
                <a:gd name="T11" fmla="*/ 141 h 608"/>
                <a:gd name="T12" fmla="*/ 258 w 281"/>
                <a:gd name="T13" fmla="*/ 171 h 608"/>
                <a:gd name="T14" fmla="*/ 267 w 281"/>
                <a:gd name="T15" fmla="*/ 202 h 608"/>
                <a:gd name="T16" fmla="*/ 274 w 281"/>
                <a:gd name="T17" fmla="*/ 235 h 608"/>
                <a:gd name="T18" fmla="*/ 278 w 281"/>
                <a:gd name="T19" fmla="*/ 268 h 608"/>
                <a:gd name="T20" fmla="*/ 280 w 281"/>
                <a:gd name="T21" fmla="*/ 303 h 608"/>
                <a:gd name="T22" fmla="*/ 278 w 281"/>
                <a:gd name="T23" fmla="*/ 337 h 608"/>
                <a:gd name="T24" fmla="*/ 274 w 281"/>
                <a:gd name="T25" fmla="*/ 370 h 608"/>
                <a:gd name="T26" fmla="*/ 267 w 281"/>
                <a:gd name="T27" fmla="*/ 403 h 608"/>
                <a:gd name="T28" fmla="*/ 258 w 281"/>
                <a:gd name="T29" fmla="*/ 434 h 608"/>
                <a:gd name="T30" fmla="*/ 245 w 281"/>
                <a:gd name="T31" fmla="*/ 464 h 608"/>
                <a:gd name="T32" fmla="*/ 232 w 281"/>
                <a:gd name="T33" fmla="*/ 493 h 608"/>
                <a:gd name="T34" fmla="*/ 215 w 281"/>
                <a:gd name="T35" fmla="*/ 521 h 608"/>
                <a:gd name="T36" fmla="*/ 197 w 281"/>
                <a:gd name="T37" fmla="*/ 546 h 608"/>
                <a:gd name="T38" fmla="*/ 177 w 281"/>
                <a:gd name="T39" fmla="*/ 570 h 608"/>
                <a:gd name="T40" fmla="*/ 155 w 281"/>
                <a:gd name="T41" fmla="*/ 593 h 608"/>
                <a:gd name="T42" fmla="*/ 131 w 281"/>
                <a:gd name="T43" fmla="*/ 600 h 608"/>
                <a:gd name="T44" fmla="*/ 109 w 281"/>
                <a:gd name="T45" fmla="*/ 578 h 608"/>
                <a:gd name="T46" fmla="*/ 88 w 281"/>
                <a:gd name="T47" fmla="*/ 554 h 608"/>
                <a:gd name="T48" fmla="*/ 69 w 281"/>
                <a:gd name="T49" fmla="*/ 530 h 608"/>
                <a:gd name="T50" fmla="*/ 53 w 281"/>
                <a:gd name="T51" fmla="*/ 503 h 608"/>
                <a:gd name="T52" fmla="*/ 37 w 281"/>
                <a:gd name="T53" fmla="*/ 475 h 608"/>
                <a:gd name="T54" fmla="*/ 25 w 281"/>
                <a:gd name="T55" fmla="*/ 444 h 608"/>
                <a:gd name="T56" fmla="*/ 16 w 281"/>
                <a:gd name="T57" fmla="*/ 414 h 608"/>
                <a:gd name="T58" fmla="*/ 7 w 281"/>
                <a:gd name="T59" fmla="*/ 381 h 608"/>
                <a:gd name="T60" fmla="*/ 2 w 281"/>
                <a:gd name="T61" fmla="*/ 348 h 608"/>
                <a:gd name="T62" fmla="*/ 0 w 281"/>
                <a:gd name="T63" fmla="*/ 314 h 608"/>
                <a:gd name="T64" fmla="*/ 0 w 281"/>
                <a:gd name="T65" fmla="*/ 280 h 608"/>
                <a:gd name="T66" fmla="*/ 3 w 281"/>
                <a:gd name="T67" fmla="*/ 247 h 608"/>
                <a:gd name="T68" fmla="*/ 10 w 281"/>
                <a:gd name="T69" fmla="*/ 214 h 608"/>
                <a:gd name="T70" fmla="*/ 19 w 281"/>
                <a:gd name="T71" fmla="*/ 182 h 608"/>
                <a:gd name="T72" fmla="*/ 30 w 281"/>
                <a:gd name="T73" fmla="*/ 151 h 608"/>
                <a:gd name="T74" fmla="*/ 43 w 281"/>
                <a:gd name="T75" fmla="*/ 121 h 608"/>
                <a:gd name="T76" fmla="*/ 58 w 281"/>
                <a:gd name="T77" fmla="*/ 94 h 608"/>
                <a:gd name="T78" fmla="*/ 76 w 281"/>
                <a:gd name="T79" fmla="*/ 67 h 608"/>
                <a:gd name="T80" fmla="*/ 95 w 281"/>
                <a:gd name="T81" fmla="*/ 43 h 608"/>
                <a:gd name="T82" fmla="*/ 117 w 281"/>
                <a:gd name="T83" fmla="*/ 20 h 608"/>
                <a:gd name="T84" fmla="*/ 140 w 281"/>
                <a:gd name="T85" fmla="*/ 0 h 6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1"/>
                <a:gd name="T130" fmla="*/ 0 h 608"/>
                <a:gd name="T131" fmla="*/ 281 w 281"/>
                <a:gd name="T132" fmla="*/ 608 h 6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1" h="608">
                  <a:moveTo>
                    <a:pt x="140" y="0"/>
                  </a:moveTo>
                  <a:lnTo>
                    <a:pt x="148" y="6"/>
                  </a:lnTo>
                  <a:lnTo>
                    <a:pt x="156" y="13"/>
                  </a:lnTo>
                  <a:lnTo>
                    <a:pt x="164" y="20"/>
                  </a:lnTo>
                  <a:lnTo>
                    <a:pt x="171" y="27"/>
                  </a:lnTo>
                  <a:lnTo>
                    <a:pt x="178" y="35"/>
                  </a:lnTo>
                  <a:lnTo>
                    <a:pt x="184" y="43"/>
                  </a:lnTo>
                  <a:lnTo>
                    <a:pt x="192" y="51"/>
                  </a:lnTo>
                  <a:lnTo>
                    <a:pt x="198" y="59"/>
                  </a:lnTo>
                  <a:lnTo>
                    <a:pt x="204" y="67"/>
                  </a:lnTo>
                  <a:lnTo>
                    <a:pt x="210" y="76"/>
                  </a:lnTo>
                  <a:lnTo>
                    <a:pt x="216" y="85"/>
                  </a:lnTo>
                  <a:lnTo>
                    <a:pt x="222" y="94"/>
                  </a:lnTo>
                  <a:lnTo>
                    <a:pt x="227" y="103"/>
                  </a:lnTo>
                  <a:lnTo>
                    <a:pt x="232" y="112"/>
                  </a:lnTo>
                  <a:lnTo>
                    <a:pt x="237" y="121"/>
                  </a:lnTo>
                  <a:lnTo>
                    <a:pt x="242" y="131"/>
                  </a:lnTo>
                  <a:lnTo>
                    <a:pt x="246" y="141"/>
                  </a:lnTo>
                  <a:lnTo>
                    <a:pt x="250" y="151"/>
                  </a:lnTo>
                  <a:lnTo>
                    <a:pt x="254" y="161"/>
                  </a:lnTo>
                  <a:lnTo>
                    <a:pt x="258" y="171"/>
                  </a:lnTo>
                  <a:lnTo>
                    <a:pt x="261" y="181"/>
                  </a:lnTo>
                  <a:lnTo>
                    <a:pt x="264" y="192"/>
                  </a:lnTo>
                  <a:lnTo>
                    <a:pt x="267" y="202"/>
                  </a:lnTo>
                  <a:lnTo>
                    <a:pt x="270" y="213"/>
                  </a:lnTo>
                  <a:lnTo>
                    <a:pt x="272" y="224"/>
                  </a:lnTo>
                  <a:lnTo>
                    <a:pt x="274" y="235"/>
                  </a:lnTo>
                  <a:lnTo>
                    <a:pt x="276" y="246"/>
                  </a:lnTo>
                  <a:lnTo>
                    <a:pt x="277" y="258"/>
                  </a:lnTo>
                  <a:lnTo>
                    <a:pt x="278" y="268"/>
                  </a:lnTo>
                  <a:lnTo>
                    <a:pt x="279" y="279"/>
                  </a:lnTo>
                  <a:lnTo>
                    <a:pt x="280" y="291"/>
                  </a:lnTo>
                  <a:lnTo>
                    <a:pt x="280" y="303"/>
                  </a:lnTo>
                  <a:lnTo>
                    <a:pt x="280" y="314"/>
                  </a:lnTo>
                  <a:lnTo>
                    <a:pt x="279" y="326"/>
                  </a:lnTo>
                  <a:lnTo>
                    <a:pt x="278" y="337"/>
                  </a:lnTo>
                  <a:lnTo>
                    <a:pt x="277" y="348"/>
                  </a:lnTo>
                  <a:lnTo>
                    <a:pt x="276" y="359"/>
                  </a:lnTo>
                  <a:lnTo>
                    <a:pt x="274" y="370"/>
                  </a:lnTo>
                  <a:lnTo>
                    <a:pt x="272" y="381"/>
                  </a:lnTo>
                  <a:lnTo>
                    <a:pt x="270" y="392"/>
                  </a:lnTo>
                  <a:lnTo>
                    <a:pt x="267" y="403"/>
                  </a:lnTo>
                  <a:lnTo>
                    <a:pt x="264" y="413"/>
                  </a:lnTo>
                  <a:lnTo>
                    <a:pt x="261" y="424"/>
                  </a:lnTo>
                  <a:lnTo>
                    <a:pt x="258" y="434"/>
                  </a:lnTo>
                  <a:lnTo>
                    <a:pt x="254" y="444"/>
                  </a:lnTo>
                  <a:lnTo>
                    <a:pt x="250" y="454"/>
                  </a:lnTo>
                  <a:lnTo>
                    <a:pt x="245" y="464"/>
                  </a:lnTo>
                  <a:lnTo>
                    <a:pt x="242" y="475"/>
                  </a:lnTo>
                  <a:lnTo>
                    <a:pt x="236" y="484"/>
                  </a:lnTo>
                  <a:lnTo>
                    <a:pt x="232" y="493"/>
                  </a:lnTo>
                  <a:lnTo>
                    <a:pt x="226" y="502"/>
                  </a:lnTo>
                  <a:lnTo>
                    <a:pt x="221" y="512"/>
                  </a:lnTo>
                  <a:lnTo>
                    <a:pt x="215" y="521"/>
                  </a:lnTo>
                  <a:lnTo>
                    <a:pt x="210" y="529"/>
                  </a:lnTo>
                  <a:lnTo>
                    <a:pt x="203" y="537"/>
                  </a:lnTo>
                  <a:lnTo>
                    <a:pt x="197" y="546"/>
                  </a:lnTo>
                  <a:lnTo>
                    <a:pt x="191" y="554"/>
                  </a:lnTo>
                  <a:lnTo>
                    <a:pt x="184" y="563"/>
                  </a:lnTo>
                  <a:lnTo>
                    <a:pt x="177" y="570"/>
                  </a:lnTo>
                  <a:lnTo>
                    <a:pt x="170" y="578"/>
                  </a:lnTo>
                  <a:lnTo>
                    <a:pt x="162" y="585"/>
                  </a:lnTo>
                  <a:lnTo>
                    <a:pt x="155" y="593"/>
                  </a:lnTo>
                  <a:lnTo>
                    <a:pt x="147" y="600"/>
                  </a:lnTo>
                  <a:lnTo>
                    <a:pt x="139" y="607"/>
                  </a:lnTo>
                  <a:lnTo>
                    <a:pt x="131" y="600"/>
                  </a:lnTo>
                  <a:lnTo>
                    <a:pt x="123" y="593"/>
                  </a:lnTo>
                  <a:lnTo>
                    <a:pt x="116" y="585"/>
                  </a:lnTo>
                  <a:lnTo>
                    <a:pt x="109" y="578"/>
                  </a:lnTo>
                  <a:lnTo>
                    <a:pt x="102" y="570"/>
                  </a:lnTo>
                  <a:lnTo>
                    <a:pt x="95" y="563"/>
                  </a:lnTo>
                  <a:lnTo>
                    <a:pt x="88" y="554"/>
                  </a:lnTo>
                  <a:lnTo>
                    <a:pt x="82" y="546"/>
                  </a:lnTo>
                  <a:lnTo>
                    <a:pt x="76" y="537"/>
                  </a:lnTo>
                  <a:lnTo>
                    <a:pt x="69" y="530"/>
                  </a:lnTo>
                  <a:lnTo>
                    <a:pt x="63" y="521"/>
                  </a:lnTo>
                  <a:lnTo>
                    <a:pt x="58" y="512"/>
                  </a:lnTo>
                  <a:lnTo>
                    <a:pt x="53" y="503"/>
                  </a:lnTo>
                  <a:lnTo>
                    <a:pt x="47" y="493"/>
                  </a:lnTo>
                  <a:lnTo>
                    <a:pt x="43" y="484"/>
                  </a:lnTo>
                  <a:lnTo>
                    <a:pt x="37" y="475"/>
                  </a:lnTo>
                  <a:lnTo>
                    <a:pt x="34" y="464"/>
                  </a:lnTo>
                  <a:lnTo>
                    <a:pt x="29" y="455"/>
                  </a:lnTo>
                  <a:lnTo>
                    <a:pt x="25" y="444"/>
                  </a:lnTo>
                  <a:lnTo>
                    <a:pt x="22" y="434"/>
                  </a:lnTo>
                  <a:lnTo>
                    <a:pt x="18" y="424"/>
                  </a:lnTo>
                  <a:lnTo>
                    <a:pt x="16" y="414"/>
                  </a:lnTo>
                  <a:lnTo>
                    <a:pt x="12" y="403"/>
                  </a:lnTo>
                  <a:lnTo>
                    <a:pt x="10" y="392"/>
                  </a:lnTo>
                  <a:lnTo>
                    <a:pt x="7" y="381"/>
                  </a:lnTo>
                  <a:lnTo>
                    <a:pt x="5" y="370"/>
                  </a:lnTo>
                  <a:lnTo>
                    <a:pt x="3" y="359"/>
                  </a:lnTo>
                  <a:lnTo>
                    <a:pt x="2" y="348"/>
                  </a:lnTo>
                  <a:lnTo>
                    <a:pt x="1" y="338"/>
                  </a:lnTo>
                  <a:lnTo>
                    <a:pt x="0" y="326"/>
                  </a:lnTo>
                  <a:lnTo>
                    <a:pt x="0" y="314"/>
                  </a:lnTo>
                  <a:lnTo>
                    <a:pt x="0" y="303"/>
                  </a:lnTo>
                  <a:lnTo>
                    <a:pt x="0" y="292"/>
                  </a:lnTo>
                  <a:lnTo>
                    <a:pt x="0" y="280"/>
                  </a:lnTo>
                  <a:lnTo>
                    <a:pt x="1" y="268"/>
                  </a:lnTo>
                  <a:lnTo>
                    <a:pt x="2" y="258"/>
                  </a:lnTo>
                  <a:lnTo>
                    <a:pt x="3" y="247"/>
                  </a:lnTo>
                  <a:lnTo>
                    <a:pt x="5" y="236"/>
                  </a:lnTo>
                  <a:lnTo>
                    <a:pt x="7" y="225"/>
                  </a:lnTo>
                  <a:lnTo>
                    <a:pt x="10" y="214"/>
                  </a:lnTo>
                  <a:lnTo>
                    <a:pt x="12" y="203"/>
                  </a:lnTo>
                  <a:lnTo>
                    <a:pt x="16" y="192"/>
                  </a:lnTo>
                  <a:lnTo>
                    <a:pt x="19" y="182"/>
                  </a:lnTo>
                  <a:lnTo>
                    <a:pt x="22" y="172"/>
                  </a:lnTo>
                  <a:lnTo>
                    <a:pt x="26" y="162"/>
                  </a:lnTo>
                  <a:lnTo>
                    <a:pt x="30" y="151"/>
                  </a:lnTo>
                  <a:lnTo>
                    <a:pt x="34" y="142"/>
                  </a:lnTo>
                  <a:lnTo>
                    <a:pt x="37" y="131"/>
                  </a:lnTo>
                  <a:lnTo>
                    <a:pt x="43" y="121"/>
                  </a:lnTo>
                  <a:lnTo>
                    <a:pt x="48" y="112"/>
                  </a:lnTo>
                  <a:lnTo>
                    <a:pt x="53" y="103"/>
                  </a:lnTo>
                  <a:lnTo>
                    <a:pt x="58" y="94"/>
                  </a:lnTo>
                  <a:lnTo>
                    <a:pt x="64" y="85"/>
                  </a:lnTo>
                  <a:lnTo>
                    <a:pt x="69" y="76"/>
                  </a:lnTo>
                  <a:lnTo>
                    <a:pt x="76" y="67"/>
                  </a:lnTo>
                  <a:lnTo>
                    <a:pt x="82" y="59"/>
                  </a:lnTo>
                  <a:lnTo>
                    <a:pt x="89" y="51"/>
                  </a:lnTo>
                  <a:lnTo>
                    <a:pt x="95" y="43"/>
                  </a:lnTo>
                  <a:lnTo>
                    <a:pt x="103" y="35"/>
                  </a:lnTo>
                  <a:lnTo>
                    <a:pt x="110" y="27"/>
                  </a:lnTo>
                  <a:lnTo>
                    <a:pt x="117" y="20"/>
                  </a:lnTo>
                  <a:lnTo>
                    <a:pt x="125" y="13"/>
                  </a:lnTo>
                  <a:lnTo>
                    <a:pt x="133" y="6"/>
                  </a:lnTo>
                  <a:lnTo>
                    <a:pt x="140" y="0"/>
                  </a:lnTo>
                </a:path>
              </a:pathLst>
            </a:custGeom>
            <a:solidFill>
              <a:srgbClr val="FFFF66"/>
            </a:solidFill>
            <a:ln w="28575" cap="rnd" cmpd="sng">
              <a:solidFill>
                <a:schemeClr val="bg1"/>
              </a:solidFill>
              <a:prstDash val="solid"/>
              <a:round/>
              <a:headEnd type="none" w="sm" len="sm"/>
              <a:tailEnd type="none" w="sm" len="sm"/>
            </a:ln>
          </p:spPr>
          <p:txBody>
            <a:bodyPr/>
            <a:lstStyle/>
            <a:p>
              <a:endParaRPr lang="en-US" dirty="0"/>
            </a:p>
          </p:txBody>
        </p:sp>
      </p:grpSp>
      <p:sp>
        <p:nvSpPr>
          <p:cNvPr id="12297" name="Rectangle 13"/>
          <p:cNvSpPr>
            <a:spLocks noChangeArrowheads="1"/>
          </p:cNvSpPr>
          <p:nvPr/>
        </p:nvSpPr>
        <p:spPr bwMode="auto">
          <a:xfrm>
            <a:off x="4918868" y="806450"/>
            <a:ext cx="349250" cy="366712"/>
          </a:xfrm>
          <a:prstGeom prst="rect">
            <a:avLst/>
          </a:prstGeom>
          <a:noFill/>
          <a:ln w="9525">
            <a:noFill/>
            <a:miter lim="800000"/>
            <a:headEnd/>
            <a:tailEnd/>
          </a:ln>
        </p:spPr>
        <p:txBody>
          <a:bodyPr wrap="none" lIns="92075" tIns="46038" rIns="92075" bIns="46038">
            <a:spAutoFit/>
          </a:bodyPr>
          <a:lstStyle/>
          <a:p>
            <a:pPr defTabSz="762000"/>
            <a:r>
              <a:rPr lang="en-US" altLang="en-US" dirty="0"/>
              <a:t>A</a:t>
            </a:r>
          </a:p>
        </p:txBody>
      </p:sp>
      <p:sp>
        <p:nvSpPr>
          <p:cNvPr id="12298" name="Rectangle 14"/>
          <p:cNvSpPr>
            <a:spLocks noChangeArrowheads="1"/>
          </p:cNvSpPr>
          <p:nvPr/>
        </p:nvSpPr>
        <p:spPr bwMode="auto">
          <a:xfrm>
            <a:off x="5830092" y="806450"/>
            <a:ext cx="349250" cy="366712"/>
          </a:xfrm>
          <a:prstGeom prst="rect">
            <a:avLst/>
          </a:prstGeom>
          <a:noFill/>
          <a:ln w="9525">
            <a:noFill/>
            <a:miter lim="800000"/>
            <a:headEnd/>
            <a:tailEnd/>
          </a:ln>
        </p:spPr>
        <p:txBody>
          <a:bodyPr wrap="none" lIns="92075" tIns="46038" rIns="92075" bIns="46038">
            <a:spAutoFit/>
          </a:bodyPr>
          <a:lstStyle/>
          <a:p>
            <a:pPr defTabSz="762000"/>
            <a:r>
              <a:rPr lang="en-US" altLang="en-US" dirty="0"/>
              <a:t>B</a:t>
            </a:r>
          </a:p>
        </p:txBody>
      </p:sp>
      <p:sp>
        <p:nvSpPr>
          <p:cNvPr id="12299" name="Rectangle 15"/>
          <p:cNvSpPr>
            <a:spLocks noChangeArrowheads="1"/>
          </p:cNvSpPr>
          <p:nvPr/>
        </p:nvSpPr>
        <p:spPr bwMode="auto">
          <a:xfrm>
            <a:off x="4918868" y="2568575"/>
            <a:ext cx="349250" cy="366712"/>
          </a:xfrm>
          <a:prstGeom prst="rect">
            <a:avLst/>
          </a:prstGeom>
          <a:noFill/>
          <a:ln w="9525">
            <a:noFill/>
            <a:miter lim="800000"/>
            <a:headEnd/>
            <a:tailEnd/>
          </a:ln>
        </p:spPr>
        <p:txBody>
          <a:bodyPr wrap="none" lIns="92075" tIns="46038" rIns="92075" bIns="46038">
            <a:spAutoFit/>
          </a:bodyPr>
          <a:lstStyle/>
          <a:p>
            <a:pPr defTabSz="762000"/>
            <a:r>
              <a:rPr lang="en-US" altLang="en-US" dirty="0"/>
              <a:t>A</a:t>
            </a:r>
          </a:p>
        </p:txBody>
      </p:sp>
      <p:sp>
        <p:nvSpPr>
          <p:cNvPr id="12300" name="Rectangle 16"/>
          <p:cNvSpPr>
            <a:spLocks noChangeArrowheads="1"/>
          </p:cNvSpPr>
          <p:nvPr/>
        </p:nvSpPr>
        <p:spPr bwMode="auto">
          <a:xfrm>
            <a:off x="5830092" y="2568575"/>
            <a:ext cx="349250" cy="366712"/>
          </a:xfrm>
          <a:prstGeom prst="rect">
            <a:avLst/>
          </a:prstGeom>
          <a:noFill/>
          <a:ln w="9525">
            <a:noFill/>
            <a:miter lim="800000"/>
            <a:headEnd/>
            <a:tailEnd/>
          </a:ln>
        </p:spPr>
        <p:txBody>
          <a:bodyPr wrap="none" lIns="92075" tIns="46038" rIns="92075" bIns="46038">
            <a:spAutoFit/>
          </a:bodyPr>
          <a:lstStyle/>
          <a:p>
            <a:pPr defTabSz="762000"/>
            <a:r>
              <a:rPr lang="en-US" altLang="en-US" dirty="0"/>
              <a:t>B</a:t>
            </a:r>
          </a:p>
        </p:txBody>
      </p:sp>
      <p:sp>
        <p:nvSpPr>
          <p:cNvPr id="12301" name="Rectangle 17"/>
          <p:cNvSpPr>
            <a:spLocks noChangeArrowheads="1"/>
          </p:cNvSpPr>
          <p:nvPr/>
        </p:nvSpPr>
        <p:spPr bwMode="auto">
          <a:xfrm>
            <a:off x="6815137" y="3368675"/>
            <a:ext cx="1715213" cy="431529"/>
          </a:xfrm>
          <a:prstGeom prst="rect">
            <a:avLst/>
          </a:prstGeom>
          <a:noFill/>
          <a:ln w="9525">
            <a:noFill/>
            <a:miter lim="800000"/>
            <a:headEnd/>
            <a:tailEnd/>
          </a:ln>
        </p:spPr>
        <p:txBody>
          <a:bodyPr wrap="none" lIns="92075" tIns="46038" rIns="92075" bIns="46038">
            <a:spAutoFit/>
          </a:bodyPr>
          <a:lstStyle/>
          <a:p>
            <a:r>
              <a:rPr lang="en-US" altLang="en-US" sz="2200" dirty="0">
                <a:latin typeface="Courier New" pitchFamily="49" charset="0"/>
              </a:rPr>
              <a:t>INTERSECT</a:t>
            </a:r>
          </a:p>
        </p:txBody>
      </p:sp>
      <p:grpSp>
        <p:nvGrpSpPr>
          <p:cNvPr id="12302" name="Group 18"/>
          <p:cNvGrpSpPr>
            <a:grpSpLocks/>
          </p:cNvGrpSpPr>
          <p:nvPr/>
        </p:nvGrpSpPr>
        <p:grpSpPr bwMode="auto">
          <a:xfrm>
            <a:off x="4399754" y="2914650"/>
            <a:ext cx="2235200" cy="1341437"/>
            <a:chOff x="561" y="1988"/>
            <a:chExt cx="1408" cy="845"/>
          </a:xfrm>
        </p:grpSpPr>
        <p:sp>
          <p:nvSpPr>
            <p:cNvPr id="8212" name="Oval 19"/>
            <p:cNvSpPr>
              <a:spLocks noChangeArrowheads="1"/>
            </p:cNvSpPr>
            <p:nvPr/>
          </p:nvSpPr>
          <p:spPr bwMode="gray">
            <a:xfrm>
              <a:off x="561" y="1988"/>
              <a:ext cx="824" cy="840"/>
            </a:xfrm>
            <a:prstGeom prst="ellipse">
              <a:avLst/>
            </a:prstGeom>
            <a:solidFill>
              <a:srgbClr val="6699FF"/>
            </a:solidFill>
            <a:ln w="28575">
              <a:solidFill>
                <a:schemeClr val="bg1"/>
              </a:solidFill>
              <a:round/>
              <a:headEnd/>
              <a:tailEnd/>
            </a:ln>
          </p:spPr>
          <p:txBody>
            <a:bodyPr wrap="none" lIns="90488" tIns="44450" rIns="90488" bIns="4445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defRPr/>
              </a:pPr>
              <a:endParaRPr lang="en-US" altLang="en-US" sz="2400" dirty="0"/>
            </a:p>
          </p:txBody>
        </p:sp>
        <p:sp>
          <p:nvSpPr>
            <p:cNvPr id="8213" name="Oval 20"/>
            <p:cNvSpPr>
              <a:spLocks noChangeArrowheads="1"/>
            </p:cNvSpPr>
            <p:nvPr/>
          </p:nvSpPr>
          <p:spPr bwMode="gray">
            <a:xfrm>
              <a:off x="1145" y="1993"/>
              <a:ext cx="824" cy="840"/>
            </a:xfrm>
            <a:prstGeom prst="ellipse">
              <a:avLst/>
            </a:prstGeom>
            <a:solidFill>
              <a:srgbClr val="6699FF"/>
            </a:solidFill>
            <a:ln w="28575">
              <a:solidFill>
                <a:schemeClr val="bg1"/>
              </a:solidFill>
              <a:round/>
              <a:headEnd/>
              <a:tailEnd/>
            </a:ln>
          </p:spPr>
          <p:txBody>
            <a:bodyPr wrap="none" lIns="90488" tIns="44450" rIns="90488" bIns="4445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defRPr/>
              </a:pPr>
              <a:endParaRPr lang="en-US" altLang="en-US" sz="2400" dirty="0"/>
            </a:p>
          </p:txBody>
        </p:sp>
        <p:sp>
          <p:nvSpPr>
            <p:cNvPr id="12311" name="Freeform 21"/>
            <p:cNvSpPr>
              <a:spLocks/>
            </p:cNvSpPr>
            <p:nvPr/>
          </p:nvSpPr>
          <p:spPr bwMode="gray">
            <a:xfrm>
              <a:off x="1123" y="2112"/>
              <a:ext cx="282" cy="612"/>
            </a:xfrm>
            <a:custGeom>
              <a:avLst/>
              <a:gdLst>
                <a:gd name="T0" fmla="*/ 156 w 282"/>
                <a:gd name="T1" fmla="*/ 13 h 612"/>
                <a:gd name="T2" fmla="*/ 178 w 282"/>
                <a:gd name="T3" fmla="*/ 35 h 612"/>
                <a:gd name="T4" fmla="*/ 198 w 282"/>
                <a:gd name="T5" fmla="*/ 60 h 612"/>
                <a:gd name="T6" fmla="*/ 217 w 282"/>
                <a:gd name="T7" fmla="*/ 86 h 612"/>
                <a:gd name="T8" fmla="*/ 233 w 282"/>
                <a:gd name="T9" fmla="*/ 113 h 612"/>
                <a:gd name="T10" fmla="*/ 247 w 282"/>
                <a:gd name="T11" fmla="*/ 142 h 612"/>
                <a:gd name="T12" fmla="*/ 259 w 282"/>
                <a:gd name="T13" fmla="*/ 172 h 612"/>
                <a:gd name="T14" fmla="*/ 268 w 282"/>
                <a:gd name="T15" fmla="*/ 203 h 612"/>
                <a:gd name="T16" fmla="*/ 275 w 282"/>
                <a:gd name="T17" fmla="*/ 236 h 612"/>
                <a:gd name="T18" fmla="*/ 279 w 282"/>
                <a:gd name="T19" fmla="*/ 270 h 612"/>
                <a:gd name="T20" fmla="*/ 281 w 282"/>
                <a:gd name="T21" fmla="*/ 305 h 612"/>
                <a:gd name="T22" fmla="*/ 279 w 282"/>
                <a:gd name="T23" fmla="*/ 339 h 612"/>
                <a:gd name="T24" fmla="*/ 275 w 282"/>
                <a:gd name="T25" fmla="*/ 373 h 612"/>
                <a:gd name="T26" fmla="*/ 268 w 282"/>
                <a:gd name="T27" fmla="*/ 406 h 612"/>
                <a:gd name="T28" fmla="*/ 259 w 282"/>
                <a:gd name="T29" fmla="*/ 437 h 612"/>
                <a:gd name="T30" fmla="*/ 246 w 282"/>
                <a:gd name="T31" fmla="*/ 467 h 612"/>
                <a:gd name="T32" fmla="*/ 233 w 282"/>
                <a:gd name="T33" fmla="*/ 496 h 612"/>
                <a:gd name="T34" fmla="*/ 216 w 282"/>
                <a:gd name="T35" fmla="*/ 524 h 612"/>
                <a:gd name="T36" fmla="*/ 198 w 282"/>
                <a:gd name="T37" fmla="*/ 550 h 612"/>
                <a:gd name="T38" fmla="*/ 178 w 282"/>
                <a:gd name="T39" fmla="*/ 574 h 612"/>
                <a:gd name="T40" fmla="*/ 156 w 282"/>
                <a:gd name="T41" fmla="*/ 597 h 612"/>
                <a:gd name="T42" fmla="*/ 132 w 282"/>
                <a:gd name="T43" fmla="*/ 604 h 612"/>
                <a:gd name="T44" fmla="*/ 109 w 282"/>
                <a:gd name="T45" fmla="*/ 582 h 612"/>
                <a:gd name="T46" fmla="*/ 89 w 282"/>
                <a:gd name="T47" fmla="*/ 558 h 612"/>
                <a:gd name="T48" fmla="*/ 69 w 282"/>
                <a:gd name="T49" fmla="*/ 533 h 612"/>
                <a:gd name="T50" fmla="*/ 53 w 282"/>
                <a:gd name="T51" fmla="*/ 506 h 612"/>
                <a:gd name="T52" fmla="*/ 38 w 282"/>
                <a:gd name="T53" fmla="*/ 478 h 612"/>
                <a:gd name="T54" fmla="*/ 25 w 282"/>
                <a:gd name="T55" fmla="*/ 447 h 612"/>
                <a:gd name="T56" fmla="*/ 16 w 282"/>
                <a:gd name="T57" fmla="*/ 417 h 612"/>
                <a:gd name="T58" fmla="*/ 7 w 282"/>
                <a:gd name="T59" fmla="*/ 384 h 612"/>
                <a:gd name="T60" fmla="*/ 2 w 282"/>
                <a:gd name="T61" fmla="*/ 351 h 612"/>
                <a:gd name="T62" fmla="*/ 0 w 282"/>
                <a:gd name="T63" fmla="*/ 316 h 612"/>
                <a:gd name="T64" fmla="*/ 0 w 282"/>
                <a:gd name="T65" fmla="*/ 282 h 612"/>
                <a:gd name="T66" fmla="*/ 3 w 282"/>
                <a:gd name="T67" fmla="*/ 248 h 612"/>
                <a:gd name="T68" fmla="*/ 10 w 282"/>
                <a:gd name="T69" fmla="*/ 215 h 612"/>
                <a:gd name="T70" fmla="*/ 19 w 282"/>
                <a:gd name="T71" fmla="*/ 183 h 612"/>
                <a:gd name="T72" fmla="*/ 30 w 282"/>
                <a:gd name="T73" fmla="*/ 152 h 612"/>
                <a:gd name="T74" fmla="*/ 43 w 282"/>
                <a:gd name="T75" fmla="*/ 122 h 612"/>
                <a:gd name="T76" fmla="*/ 58 w 282"/>
                <a:gd name="T77" fmla="*/ 95 h 612"/>
                <a:gd name="T78" fmla="*/ 76 w 282"/>
                <a:gd name="T79" fmla="*/ 68 h 612"/>
                <a:gd name="T80" fmla="*/ 96 w 282"/>
                <a:gd name="T81" fmla="*/ 44 h 612"/>
                <a:gd name="T82" fmla="*/ 117 w 282"/>
                <a:gd name="T83" fmla="*/ 20 h 612"/>
                <a:gd name="T84" fmla="*/ 140 w 282"/>
                <a:gd name="T85" fmla="*/ 0 h 6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2"/>
                <a:gd name="T130" fmla="*/ 0 h 612"/>
                <a:gd name="T131" fmla="*/ 282 w 282"/>
                <a:gd name="T132" fmla="*/ 612 h 6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2" h="612">
                  <a:moveTo>
                    <a:pt x="140" y="0"/>
                  </a:moveTo>
                  <a:lnTo>
                    <a:pt x="148" y="6"/>
                  </a:lnTo>
                  <a:lnTo>
                    <a:pt x="156" y="13"/>
                  </a:lnTo>
                  <a:lnTo>
                    <a:pt x="164" y="20"/>
                  </a:lnTo>
                  <a:lnTo>
                    <a:pt x="171" y="27"/>
                  </a:lnTo>
                  <a:lnTo>
                    <a:pt x="178" y="35"/>
                  </a:lnTo>
                  <a:lnTo>
                    <a:pt x="185" y="44"/>
                  </a:lnTo>
                  <a:lnTo>
                    <a:pt x="192" y="51"/>
                  </a:lnTo>
                  <a:lnTo>
                    <a:pt x="198" y="60"/>
                  </a:lnTo>
                  <a:lnTo>
                    <a:pt x="205" y="68"/>
                  </a:lnTo>
                  <a:lnTo>
                    <a:pt x="211" y="77"/>
                  </a:lnTo>
                  <a:lnTo>
                    <a:pt x="217" y="86"/>
                  </a:lnTo>
                  <a:lnTo>
                    <a:pt x="222" y="94"/>
                  </a:lnTo>
                  <a:lnTo>
                    <a:pt x="228" y="104"/>
                  </a:lnTo>
                  <a:lnTo>
                    <a:pt x="233" y="113"/>
                  </a:lnTo>
                  <a:lnTo>
                    <a:pt x="238" y="122"/>
                  </a:lnTo>
                  <a:lnTo>
                    <a:pt x="243" y="132"/>
                  </a:lnTo>
                  <a:lnTo>
                    <a:pt x="247" y="142"/>
                  </a:lnTo>
                  <a:lnTo>
                    <a:pt x="251" y="152"/>
                  </a:lnTo>
                  <a:lnTo>
                    <a:pt x="255" y="162"/>
                  </a:lnTo>
                  <a:lnTo>
                    <a:pt x="259" y="172"/>
                  </a:lnTo>
                  <a:lnTo>
                    <a:pt x="262" y="182"/>
                  </a:lnTo>
                  <a:lnTo>
                    <a:pt x="265" y="193"/>
                  </a:lnTo>
                  <a:lnTo>
                    <a:pt x="268" y="203"/>
                  </a:lnTo>
                  <a:lnTo>
                    <a:pt x="271" y="214"/>
                  </a:lnTo>
                  <a:lnTo>
                    <a:pt x="273" y="225"/>
                  </a:lnTo>
                  <a:lnTo>
                    <a:pt x="275" y="236"/>
                  </a:lnTo>
                  <a:lnTo>
                    <a:pt x="277" y="247"/>
                  </a:lnTo>
                  <a:lnTo>
                    <a:pt x="278" y="259"/>
                  </a:lnTo>
                  <a:lnTo>
                    <a:pt x="279" y="270"/>
                  </a:lnTo>
                  <a:lnTo>
                    <a:pt x="280" y="281"/>
                  </a:lnTo>
                  <a:lnTo>
                    <a:pt x="281" y="293"/>
                  </a:lnTo>
                  <a:lnTo>
                    <a:pt x="281" y="305"/>
                  </a:lnTo>
                  <a:lnTo>
                    <a:pt x="281" y="316"/>
                  </a:lnTo>
                  <a:lnTo>
                    <a:pt x="280" y="328"/>
                  </a:lnTo>
                  <a:lnTo>
                    <a:pt x="279" y="339"/>
                  </a:lnTo>
                  <a:lnTo>
                    <a:pt x="278" y="350"/>
                  </a:lnTo>
                  <a:lnTo>
                    <a:pt x="277" y="362"/>
                  </a:lnTo>
                  <a:lnTo>
                    <a:pt x="275" y="373"/>
                  </a:lnTo>
                  <a:lnTo>
                    <a:pt x="273" y="384"/>
                  </a:lnTo>
                  <a:lnTo>
                    <a:pt x="271" y="395"/>
                  </a:lnTo>
                  <a:lnTo>
                    <a:pt x="268" y="406"/>
                  </a:lnTo>
                  <a:lnTo>
                    <a:pt x="265" y="416"/>
                  </a:lnTo>
                  <a:lnTo>
                    <a:pt x="262" y="427"/>
                  </a:lnTo>
                  <a:lnTo>
                    <a:pt x="259" y="437"/>
                  </a:lnTo>
                  <a:lnTo>
                    <a:pt x="255" y="447"/>
                  </a:lnTo>
                  <a:lnTo>
                    <a:pt x="251" y="457"/>
                  </a:lnTo>
                  <a:lnTo>
                    <a:pt x="246" y="467"/>
                  </a:lnTo>
                  <a:lnTo>
                    <a:pt x="242" y="478"/>
                  </a:lnTo>
                  <a:lnTo>
                    <a:pt x="237" y="487"/>
                  </a:lnTo>
                  <a:lnTo>
                    <a:pt x="233" y="496"/>
                  </a:lnTo>
                  <a:lnTo>
                    <a:pt x="227" y="506"/>
                  </a:lnTo>
                  <a:lnTo>
                    <a:pt x="222" y="515"/>
                  </a:lnTo>
                  <a:lnTo>
                    <a:pt x="216" y="524"/>
                  </a:lnTo>
                  <a:lnTo>
                    <a:pt x="211" y="533"/>
                  </a:lnTo>
                  <a:lnTo>
                    <a:pt x="204" y="541"/>
                  </a:lnTo>
                  <a:lnTo>
                    <a:pt x="198" y="550"/>
                  </a:lnTo>
                  <a:lnTo>
                    <a:pt x="191" y="558"/>
                  </a:lnTo>
                  <a:lnTo>
                    <a:pt x="184" y="566"/>
                  </a:lnTo>
                  <a:lnTo>
                    <a:pt x="178" y="574"/>
                  </a:lnTo>
                  <a:lnTo>
                    <a:pt x="171" y="582"/>
                  </a:lnTo>
                  <a:lnTo>
                    <a:pt x="163" y="589"/>
                  </a:lnTo>
                  <a:lnTo>
                    <a:pt x="156" y="597"/>
                  </a:lnTo>
                  <a:lnTo>
                    <a:pt x="147" y="604"/>
                  </a:lnTo>
                  <a:lnTo>
                    <a:pt x="140" y="611"/>
                  </a:lnTo>
                  <a:lnTo>
                    <a:pt x="132" y="604"/>
                  </a:lnTo>
                  <a:lnTo>
                    <a:pt x="124" y="597"/>
                  </a:lnTo>
                  <a:lnTo>
                    <a:pt x="116" y="589"/>
                  </a:lnTo>
                  <a:lnTo>
                    <a:pt x="109" y="582"/>
                  </a:lnTo>
                  <a:lnTo>
                    <a:pt x="102" y="574"/>
                  </a:lnTo>
                  <a:lnTo>
                    <a:pt x="95" y="566"/>
                  </a:lnTo>
                  <a:lnTo>
                    <a:pt x="89" y="558"/>
                  </a:lnTo>
                  <a:lnTo>
                    <a:pt x="82" y="550"/>
                  </a:lnTo>
                  <a:lnTo>
                    <a:pt x="76" y="541"/>
                  </a:lnTo>
                  <a:lnTo>
                    <a:pt x="69" y="533"/>
                  </a:lnTo>
                  <a:lnTo>
                    <a:pt x="63" y="524"/>
                  </a:lnTo>
                  <a:lnTo>
                    <a:pt x="58" y="515"/>
                  </a:lnTo>
                  <a:lnTo>
                    <a:pt x="53" y="506"/>
                  </a:lnTo>
                  <a:lnTo>
                    <a:pt x="47" y="496"/>
                  </a:lnTo>
                  <a:lnTo>
                    <a:pt x="43" y="487"/>
                  </a:lnTo>
                  <a:lnTo>
                    <a:pt x="38" y="478"/>
                  </a:lnTo>
                  <a:lnTo>
                    <a:pt x="34" y="467"/>
                  </a:lnTo>
                  <a:lnTo>
                    <a:pt x="29" y="458"/>
                  </a:lnTo>
                  <a:lnTo>
                    <a:pt x="25" y="447"/>
                  </a:lnTo>
                  <a:lnTo>
                    <a:pt x="22" y="437"/>
                  </a:lnTo>
                  <a:lnTo>
                    <a:pt x="18" y="427"/>
                  </a:lnTo>
                  <a:lnTo>
                    <a:pt x="16" y="417"/>
                  </a:lnTo>
                  <a:lnTo>
                    <a:pt x="12" y="406"/>
                  </a:lnTo>
                  <a:lnTo>
                    <a:pt x="10" y="395"/>
                  </a:lnTo>
                  <a:lnTo>
                    <a:pt x="7" y="384"/>
                  </a:lnTo>
                  <a:lnTo>
                    <a:pt x="5" y="373"/>
                  </a:lnTo>
                  <a:lnTo>
                    <a:pt x="3" y="362"/>
                  </a:lnTo>
                  <a:lnTo>
                    <a:pt x="2" y="351"/>
                  </a:lnTo>
                  <a:lnTo>
                    <a:pt x="1" y="340"/>
                  </a:lnTo>
                  <a:lnTo>
                    <a:pt x="0" y="328"/>
                  </a:lnTo>
                  <a:lnTo>
                    <a:pt x="0" y="316"/>
                  </a:lnTo>
                  <a:lnTo>
                    <a:pt x="0" y="305"/>
                  </a:lnTo>
                  <a:lnTo>
                    <a:pt x="0" y="294"/>
                  </a:lnTo>
                  <a:lnTo>
                    <a:pt x="0" y="282"/>
                  </a:lnTo>
                  <a:lnTo>
                    <a:pt x="1" y="270"/>
                  </a:lnTo>
                  <a:lnTo>
                    <a:pt x="2" y="259"/>
                  </a:lnTo>
                  <a:lnTo>
                    <a:pt x="3" y="248"/>
                  </a:lnTo>
                  <a:lnTo>
                    <a:pt x="5" y="237"/>
                  </a:lnTo>
                  <a:lnTo>
                    <a:pt x="7" y="226"/>
                  </a:lnTo>
                  <a:lnTo>
                    <a:pt x="10" y="215"/>
                  </a:lnTo>
                  <a:lnTo>
                    <a:pt x="12" y="204"/>
                  </a:lnTo>
                  <a:lnTo>
                    <a:pt x="16" y="193"/>
                  </a:lnTo>
                  <a:lnTo>
                    <a:pt x="19" y="183"/>
                  </a:lnTo>
                  <a:lnTo>
                    <a:pt x="22" y="173"/>
                  </a:lnTo>
                  <a:lnTo>
                    <a:pt x="26" y="163"/>
                  </a:lnTo>
                  <a:lnTo>
                    <a:pt x="30" y="152"/>
                  </a:lnTo>
                  <a:lnTo>
                    <a:pt x="34" y="143"/>
                  </a:lnTo>
                  <a:lnTo>
                    <a:pt x="38" y="132"/>
                  </a:lnTo>
                  <a:lnTo>
                    <a:pt x="43" y="122"/>
                  </a:lnTo>
                  <a:lnTo>
                    <a:pt x="48" y="113"/>
                  </a:lnTo>
                  <a:lnTo>
                    <a:pt x="53" y="104"/>
                  </a:lnTo>
                  <a:lnTo>
                    <a:pt x="58" y="95"/>
                  </a:lnTo>
                  <a:lnTo>
                    <a:pt x="64" y="86"/>
                  </a:lnTo>
                  <a:lnTo>
                    <a:pt x="69" y="77"/>
                  </a:lnTo>
                  <a:lnTo>
                    <a:pt x="76" y="68"/>
                  </a:lnTo>
                  <a:lnTo>
                    <a:pt x="82" y="60"/>
                  </a:lnTo>
                  <a:lnTo>
                    <a:pt x="89" y="51"/>
                  </a:lnTo>
                  <a:lnTo>
                    <a:pt x="96" y="44"/>
                  </a:lnTo>
                  <a:lnTo>
                    <a:pt x="103" y="35"/>
                  </a:lnTo>
                  <a:lnTo>
                    <a:pt x="110" y="27"/>
                  </a:lnTo>
                  <a:lnTo>
                    <a:pt x="117" y="20"/>
                  </a:lnTo>
                  <a:lnTo>
                    <a:pt x="125" y="13"/>
                  </a:lnTo>
                  <a:lnTo>
                    <a:pt x="133" y="6"/>
                  </a:lnTo>
                  <a:lnTo>
                    <a:pt x="140" y="0"/>
                  </a:lnTo>
                </a:path>
              </a:pathLst>
            </a:custGeom>
            <a:solidFill>
              <a:srgbClr val="FFFF00"/>
            </a:solidFill>
            <a:ln w="28575" cap="rnd" cmpd="sng">
              <a:solidFill>
                <a:schemeClr val="bg1"/>
              </a:solidFill>
              <a:prstDash val="solid"/>
              <a:round/>
              <a:headEnd type="none" w="sm" len="sm"/>
              <a:tailEnd type="none" w="sm" len="sm"/>
            </a:ln>
          </p:spPr>
          <p:txBody>
            <a:bodyPr/>
            <a:lstStyle/>
            <a:p>
              <a:endParaRPr lang="en-US" dirty="0"/>
            </a:p>
          </p:txBody>
        </p:sp>
      </p:grpSp>
      <p:sp>
        <p:nvSpPr>
          <p:cNvPr id="12303" name="Rectangle 22"/>
          <p:cNvSpPr>
            <a:spLocks noChangeArrowheads="1"/>
          </p:cNvSpPr>
          <p:nvPr/>
        </p:nvSpPr>
        <p:spPr bwMode="auto">
          <a:xfrm>
            <a:off x="4918868" y="4406900"/>
            <a:ext cx="349250" cy="366712"/>
          </a:xfrm>
          <a:prstGeom prst="rect">
            <a:avLst/>
          </a:prstGeom>
          <a:noFill/>
          <a:ln w="9525">
            <a:noFill/>
            <a:miter lim="800000"/>
            <a:headEnd/>
            <a:tailEnd/>
          </a:ln>
        </p:spPr>
        <p:txBody>
          <a:bodyPr wrap="none" lIns="92075" tIns="46038" rIns="92075" bIns="46038">
            <a:spAutoFit/>
          </a:bodyPr>
          <a:lstStyle/>
          <a:p>
            <a:pPr defTabSz="762000"/>
            <a:r>
              <a:rPr lang="en-US" altLang="en-US" dirty="0"/>
              <a:t>A</a:t>
            </a:r>
          </a:p>
        </p:txBody>
      </p:sp>
      <p:sp>
        <p:nvSpPr>
          <p:cNvPr id="12304" name="Rectangle 23"/>
          <p:cNvSpPr>
            <a:spLocks noChangeArrowheads="1"/>
          </p:cNvSpPr>
          <p:nvPr/>
        </p:nvSpPr>
        <p:spPr bwMode="auto">
          <a:xfrm>
            <a:off x="5830092" y="4406900"/>
            <a:ext cx="349250" cy="366712"/>
          </a:xfrm>
          <a:prstGeom prst="rect">
            <a:avLst/>
          </a:prstGeom>
          <a:noFill/>
          <a:ln w="9525">
            <a:noFill/>
            <a:miter lim="800000"/>
            <a:headEnd/>
            <a:tailEnd/>
          </a:ln>
        </p:spPr>
        <p:txBody>
          <a:bodyPr wrap="none" lIns="92075" tIns="46038" rIns="92075" bIns="46038">
            <a:spAutoFit/>
          </a:bodyPr>
          <a:lstStyle/>
          <a:p>
            <a:pPr defTabSz="762000"/>
            <a:r>
              <a:rPr lang="en-US" altLang="en-US" dirty="0"/>
              <a:t>B</a:t>
            </a:r>
          </a:p>
        </p:txBody>
      </p:sp>
      <p:sp>
        <p:nvSpPr>
          <p:cNvPr id="12305" name="Rectangle 24"/>
          <p:cNvSpPr>
            <a:spLocks noChangeArrowheads="1"/>
          </p:cNvSpPr>
          <p:nvPr/>
        </p:nvSpPr>
        <p:spPr bwMode="auto">
          <a:xfrm>
            <a:off x="6815137" y="5183187"/>
            <a:ext cx="1035540" cy="431529"/>
          </a:xfrm>
          <a:prstGeom prst="rect">
            <a:avLst/>
          </a:prstGeom>
          <a:noFill/>
          <a:ln w="9525">
            <a:noFill/>
            <a:miter lim="800000"/>
            <a:headEnd/>
            <a:tailEnd/>
          </a:ln>
        </p:spPr>
        <p:txBody>
          <a:bodyPr wrap="none" lIns="92075" tIns="46038" rIns="92075" bIns="46038">
            <a:spAutoFit/>
          </a:bodyPr>
          <a:lstStyle/>
          <a:p>
            <a:r>
              <a:rPr lang="en-US" altLang="en-US" sz="2200" dirty="0">
                <a:latin typeface="Courier New" pitchFamily="49" charset="0"/>
              </a:rPr>
              <a:t>MINUS</a:t>
            </a:r>
          </a:p>
        </p:txBody>
      </p:sp>
      <p:grpSp>
        <p:nvGrpSpPr>
          <p:cNvPr id="12306" name="Group 25"/>
          <p:cNvGrpSpPr>
            <a:grpSpLocks/>
          </p:cNvGrpSpPr>
          <p:nvPr/>
        </p:nvGrpSpPr>
        <p:grpSpPr bwMode="auto">
          <a:xfrm>
            <a:off x="4414836" y="4733925"/>
            <a:ext cx="2205037" cy="1317625"/>
            <a:chOff x="569" y="3038"/>
            <a:chExt cx="1389" cy="830"/>
          </a:xfrm>
        </p:grpSpPr>
        <p:sp>
          <p:nvSpPr>
            <p:cNvPr id="12307" name="Oval 26"/>
            <p:cNvSpPr>
              <a:spLocks noChangeArrowheads="1"/>
            </p:cNvSpPr>
            <p:nvPr/>
          </p:nvSpPr>
          <p:spPr bwMode="gray">
            <a:xfrm>
              <a:off x="569" y="3038"/>
              <a:ext cx="806" cy="825"/>
            </a:xfrm>
            <a:prstGeom prst="ellipse">
              <a:avLst/>
            </a:prstGeom>
            <a:solidFill>
              <a:srgbClr val="FFFF00"/>
            </a:solidFill>
            <a:ln w="28575">
              <a:solidFill>
                <a:schemeClr val="bg1"/>
              </a:solidFill>
              <a:round/>
              <a:headEnd/>
              <a:tailEnd/>
            </a:ln>
          </p:spPr>
          <p:txBody>
            <a:bodyPr wrap="none" lIns="90488" tIns="44450" rIns="90488" bIns="44450" anchor="ctr"/>
            <a:lstStyle/>
            <a:p>
              <a:pPr>
                <a:spcBef>
                  <a:spcPct val="50000"/>
                </a:spcBef>
              </a:pPr>
              <a:endParaRPr lang="en-US" altLang="en-US" sz="2400" dirty="0"/>
            </a:p>
          </p:txBody>
        </p:sp>
        <p:sp>
          <p:nvSpPr>
            <p:cNvPr id="12308" name="Oval 27"/>
            <p:cNvSpPr>
              <a:spLocks noChangeArrowheads="1"/>
            </p:cNvSpPr>
            <p:nvPr/>
          </p:nvSpPr>
          <p:spPr bwMode="gray">
            <a:xfrm>
              <a:off x="1152" y="3043"/>
              <a:ext cx="806" cy="825"/>
            </a:xfrm>
            <a:prstGeom prst="ellipse">
              <a:avLst/>
            </a:prstGeom>
            <a:solidFill>
              <a:srgbClr val="6699FF"/>
            </a:solidFill>
            <a:ln w="28575">
              <a:solidFill>
                <a:schemeClr val="bg1"/>
              </a:solidFill>
              <a:round/>
              <a:headEnd/>
              <a:tailEnd/>
            </a:ln>
          </p:spPr>
          <p:txBody>
            <a:bodyPr wrap="none" lIns="90488" tIns="44450" rIns="90488" bIns="44450" anchor="ctr"/>
            <a:lstStyle/>
            <a:p>
              <a:pPr>
                <a:spcBef>
                  <a:spcPct val="50000"/>
                </a:spcBef>
              </a:pPr>
              <a:endParaRPr lang="en-US" altLang="en-US" sz="2400" dirty="0"/>
            </a:p>
          </p:txBody>
        </p:sp>
      </p:grpSp>
    </p:spTree>
    <p:custDataLst>
      <p:tags r:id="rId1"/>
    </p:custData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smtClean="0"/>
              <a:t>Set Operator Rules</a:t>
            </a:r>
          </a:p>
        </p:txBody>
      </p:sp>
      <p:sp>
        <p:nvSpPr>
          <p:cNvPr id="14339" name="Rectangle 3"/>
          <p:cNvSpPr>
            <a:spLocks noGrp="1" noChangeArrowheads="1"/>
          </p:cNvSpPr>
          <p:nvPr>
            <p:ph idx="1"/>
          </p:nvPr>
        </p:nvSpPr>
        <p:spPr>
          <a:xfrm>
            <a:off x="622138" y="1242485"/>
            <a:ext cx="10944549" cy="1996266"/>
          </a:xfrm>
        </p:spPr>
        <p:txBody>
          <a:bodyPr/>
          <a:lstStyle/>
          <a:p>
            <a:pPr lvl="1" eaLnBrk="1" hangingPunct="1"/>
            <a:r>
              <a:rPr lang="en-US" altLang="en-US" dirty="0" smtClean="0"/>
              <a:t>The expressions in the </a:t>
            </a:r>
            <a:r>
              <a:rPr lang="en-US" altLang="en-US" dirty="0" smtClean="0">
                <a:latin typeface="Courier New" pitchFamily="49" charset="0"/>
              </a:rPr>
              <a:t>SELECT</a:t>
            </a:r>
            <a:r>
              <a:rPr lang="en-US" altLang="en-US" dirty="0" smtClean="0"/>
              <a:t> lists must match in number.</a:t>
            </a:r>
          </a:p>
          <a:p>
            <a:pPr lvl="1" eaLnBrk="1" hangingPunct="1"/>
            <a:r>
              <a:rPr lang="en-US" altLang="en-US" dirty="0" smtClean="0"/>
              <a:t>The data type of each column in the subsequent query must match the data type of its corresponding column in the first query. </a:t>
            </a:r>
          </a:p>
          <a:p>
            <a:pPr lvl="1" eaLnBrk="1" hangingPunct="1"/>
            <a:r>
              <a:rPr lang="en-US" altLang="en-US" dirty="0" smtClean="0"/>
              <a:t>Parentheses can be used to alter the sequence of execution.</a:t>
            </a:r>
          </a:p>
          <a:p>
            <a:pPr lvl="1" eaLnBrk="1" hangingPunct="1"/>
            <a:r>
              <a:rPr lang="en-US" altLang="en-US" dirty="0" smtClean="0"/>
              <a:t>The </a:t>
            </a:r>
            <a:r>
              <a:rPr lang="en-US" altLang="en-US" dirty="0" smtClean="0">
                <a:latin typeface="Courier New" pitchFamily="49" charset="0"/>
              </a:rPr>
              <a:t>ORDER</a:t>
            </a:r>
            <a:r>
              <a:rPr lang="en-US" altLang="en-US" dirty="0" smtClean="0"/>
              <a:t> </a:t>
            </a:r>
            <a:r>
              <a:rPr lang="en-US" altLang="en-US" dirty="0" smtClean="0">
                <a:latin typeface="Courier New" pitchFamily="49" charset="0"/>
              </a:rPr>
              <a:t>BY</a:t>
            </a:r>
            <a:r>
              <a:rPr lang="en-US" altLang="en-US" dirty="0" smtClean="0"/>
              <a:t> clause can appear only at the very end of the statement.</a:t>
            </a:r>
          </a:p>
        </p:txBody>
      </p:sp>
      <p:grpSp>
        <p:nvGrpSpPr>
          <p:cNvPr id="10" name="Group 9"/>
          <p:cNvGrpSpPr/>
          <p:nvPr/>
        </p:nvGrpSpPr>
        <p:grpSpPr>
          <a:xfrm>
            <a:off x="7161212" y="3497768"/>
            <a:ext cx="4869011" cy="2445832"/>
            <a:chOff x="573215" y="3721867"/>
            <a:chExt cx="3815118" cy="1916434"/>
          </a:xfrm>
        </p:grpSpPr>
        <p:sp>
          <p:nvSpPr>
            <p:cNvPr id="11" name="Rectangle 2"/>
            <p:cNvSpPr>
              <a:spLocks noChangeArrowheads="1"/>
            </p:cNvSpPr>
            <p:nvPr/>
          </p:nvSpPr>
          <p:spPr bwMode="auto">
            <a:xfrm>
              <a:off x="1715036" y="3721867"/>
              <a:ext cx="2673297" cy="1916434"/>
            </a:xfrm>
            <a:prstGeom prst="rect">
              <a:avLst/>
            </a:prstGeom>
            <a:gradFill flip="none" rotWithShape="1">
              <a:gsLst>
                <a:gs pos="0">
                  <a:srgbClr val="D0DEF0"/>
                </a:gs>
                <a:gs pos="100000">
                  <a:srgbClr val="DCE3E4"/>
                </a:gs>
              </a:gsLst>
              <a:lin ang="0" scaled="1"/>
              <a:tileRect/>
            </a:gradFill>
            <a:ln>
              <a:noFill/>
            </a:ln>
          </p:spPr>
          <p:txBody>
            <a:bodyPr/>
            <a:lstStyle>
              <a:lvl1pPr defTabSz="228600">
                <a:spcBef>
                  <a:spcPct val="20000"/>
                </a:spcBef>
                <a:buClr>
                  <a:srgbClr val="000000"/>
                </a:buClr>
                <a:buFont typeface="Arial" panose="020B0604020202020204" pitchFamily="34" charset="0"/>
                <a:defRPr>
                  <a:solidFill>
                    <a:srgbClr val="5F5F5F"/>
                  </a:solidFill>
                  <a:latin typeface="Arial" panose="020B0604020202020204" pitchFamily="34" charset="0"/>
                </a:defRPr>
              </a:lvl1pPr>
              <a:lvl2pPr marL="742950" indent="-285750" defTabSz="228600">
                <a:spcBef>
                  <a:spcPct val="20000"/>
                </a:spcBef>
                <a:buClr>
                  <a:srgbClr val="FF0000"/>
                </a:buClr>
                <a:buFont typeface="Arial" panose="020B0604020202020204" pitchFamily="34" charset="0"/>
                <a:buChar char="•"/>
                <a:defRPr>
                  <a:solidFill>
                    <a:srgbClr val="5F5F5F"/>
                  </a:solidFill>
                  <a:latin typeface="Arial" panose="020B0604020202020204" pitchFamily="34" charset="0"/>
                </a:defRPr>
              </a:lvl2pPr>
              <a:lvl3pPr marL="1143000" indent="-228600" defTabSz="228600">
                <a:spcBef>
                  <a:spcPct val="20000"/>
                </a:spcBef>
                <a:buClr>
                  <a:srgbClr val="FF0000"/>
                </a:buClr>
                <a:buFont typeface="Arial" panose="020B0604020202020204" pitchFamily="34" charset="0"/>
                <a:buChar char="–"/>
                <a:defRPr sz="16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sz="1400">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4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9pPr>
            </a:lstStyle>
            <a:p>
              <a:pPr algn="ctr" eaLnBrk="1" hangingPunct="1">
                <a:buClr>
                  <a:srgbClr val="FF0000"/>
                </a:buClr>
              </a:pPr>
              <a:endParaRPr lang="en-US" altLang="en-US">
                <a:solidFill>
                  <a:schemeClr val="tx1"/>
                </a:solidFill>
              </a:endParaRPr>
            </a:p>
          </p:txBody>
        </p:sp>
        <p:sp>
          <p:nvSpPr>
            <p:cNvPr id="12" name="Rectangle 5"/>
            <p:cNvSpPr>
              <a:spLocks noChangeArrowheads="1"/>
            </p:cNvSpPr>
            <p:nvPr/>
          </p:nvSpPr>
          <p:spPr bwMode="auto">
            <a:xfrm flipH="1">
              <a:off x="573215" y="3721867"/>
              <a:ext cx="1227513" cy="1916434"/>
            </a:xfrm>
            <a:prstGeom prst="rect">
              <a:avLst/>
            </a:prstGeom>
            <a:gradFill rotWithShape="1">
              <a:gsLst>
                <a:gs pos="0">
                  <a:srgbClr val="C9DAEE"/>
                </a:gs>
                <a:gs pos="100000">
                  <a:schemeClr val="bg1"/>
                </a:gs>
              </a:gsLst>
              <a:lin ang="0" scaled="1"/>
            </a:gradFill>
            <a:ln>
              <a:noFill/>
            </a:ln>
            <a:extLst>
              <a:ext uri="{91240B29-F687-4F45-9708-019B960494DF}">
                <a14:hiddenLine xmlns="" xmlns:a14="http://schemas.microsoft.com/office/drawing/2010/main" w="28575" algn="ctr">
                  <a:solidFill>
                    <a:srgbClr val="000000"/>
                  </a:solidFill>
                  <a:round/>
                  <a:headEnd type="none" w="sm" len="sm"/>
                  <a:tailEnd type="none" w="sm" len="sm"/>
                </a14:hiddenLine>
              </a:ext>
            </a:extLst>
          </p:spPr>
          <p:txBody>
            <a:bodyPr/>
            <a:lstStyle>
              <a:lvl1pPr defTabSz="228600">
                <a:spcBef>
                  <a:spcPct val="20000"/>
                </a:spcBef>
                <a:buClr>
                  <a:srgbClr val="000000"/>
                </a:buClr>
                <a:buFont typeface="Arial" panose="020B0604020202020204" pitchFamily="34" charset="0"/>
                <a:defRPr>
                  <a:solidFill>
                    <a:srgbClr val="5F5F5F"/>
                  </a:solidFill>
                  <a:latin typeface="Arial" panose="020B0604020202020204" pitchFamily="34" charset="0"/>
                </a:defRPr>
              </a:lvl1pPr>
              <a:lvl2pPr marL="742950" indent="-285750" defTabSz="228600">
                <a:spcBef>
                  <a:spcPct val="20000"/>
                </a:spcBef>
                <a:buClr>
                  <a:srgbClr val="FF0000"/>
                </a:buClr>
                <a:buFont typeface="Arial" panose="020B0604020202020204" pitchFamily="34" charset="0"/>
                <a:buChar char="•"/>
                <a:defRPr>
                  <a:solidFill>
                    <a:srgbClr val="5F5F5F"/>
                  </a:solidFill>
                  <a:latin typeface="Arial" panose="020B0604020202020204" pitchFamily="34" charset="0"/>
                </a:defRPr>
              </a:lvl2pPr>
              <a:lvl3pPr marL="1143000" indent="-228600" defTabSz="228600">
                <a:spcBef>
                  <a:spcPct val="20000"/>
                </a:spcBef>
                <a:buClr>
                  <a:srgbClr val="FF0000"/>
                </a:buClr>
                <a:buFont typeface="Arial" panose="020B0604020202020204" pitchFamily="34" charset="0"/>
                <a:buChar char="–"/>
                <a:defRPr sz="16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sz="1400">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4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9pPr>
            </a:lstStyle>
            <a:p>
              <a:pPr algn="ctr" eaLnBrk="1" hangingPunct="1">
                <a:buClr>
                  <a:srgbClr val="FF0000"/>
                </a:buClr>
              </a:pPr>
              <a:endParaRPr lang="en-US" altLang="en-US">
                <a:solidFill>
                  <a:schemeClr val="tx1"/>
                </a:solidFill>
              </a:endParaRPr>
            </a:p>
          </p:txBody>
        </p:sp>
      </p:grpSp>
      <p:pic>
        <p:nvPicPr>
          <p:cNvPr id="13" name="Picture 1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8726725" y="3756754"/>
            <a:ext cx="2888730" cy="1927860"/>
          </a:xfrm>
          <a:prstGeom prst="rect">
            <a:avLst/>
          </a:prstGeom>
          <a:noFill/>
          <a:ln w="28575">
            <a:solidFill>
              <a:schemeClr val="bg1"/>
            </a:solidFill>
            <a:miter lim="800000"/>
            <a:headEnd/>
            <a:tailEnd/>
          </a:ln>
        </p:spPr>
      </p:pic>
      <p:grpSp>
        <p:nvGrpSpPr>
          <p:cNvPr id="14" name="Group 13"/>
          <p:cNvGrpSpPr/>
          <p:nvPr/>
        </p:nvGrpSpPr>
        <p:grpSpPr>
          <a:xfrm>
            <a:off x="10828006" y="4754551"/>
            <a:ext cx="1028700" cy="1028700"/>
            <a:chOff x="7191119" y="3132752"/>
            <a:chExt cx="1028700" cy="1028700"/>
          </a:xfrm>
        </p:grpSpPr>
        <p:sp>
          <p:nvSpPr>
            <p:cNvPr id="15" name="Oval 14"/>
            <p:cNvSpPr/>
            <p:nvPr/>
          </p:nvSpPr>
          <p:spPr bwMode="auto">
            <a:xfrm>
              <a:off x="7191119" y="3132752"/>
              <a:ext cx="1028700" cy="1028700"/>
            </a:xfrm>
            <a:prstGeom prst="ellipse">
              <a:avLst/>
            </a:prstGeom>
            <a:solidFill>
              <a:schemeClr val="bg1">
                <a:lumMod val="95000"/>
              </a:schemeClr>
            </a:soli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6" name="Picture 15"/>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199130" y="3223229"/>
              <a:ext cx="1012678" cy="847747"/>
            </a:xfrm>
            <a:prstGeom prst="rect">
              <a:avLst/>
            </a:prstGeom>
          </p:spPr>
        </p:pic>
      </p:grpSp>
    </p:spTree>
    <p:custDataLst>
      <p:tags r:id="rId1"/>
    </p:custData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rot="16200000" flipV="1">
            <a:off x="9577387" y="3222626"/>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9371012" y="4103886"/>
            <a:ext cx="1951038" cy="1949056"/>
          </a:xfrm>
          <a:prstGeom prst="ellipse">
            <a:avLst/>
          </a:prstGeom>
          <a:solidFill>
            <a:schemeClr val="bg1"/>
          </a:solidFill>
          <a:ln w="50800" cap="flat" cmpd="sng" algn="ctr">
            <a:solidFill>
              <a:schemeClr val="accent1">
                <a:lumMod val="20000"/>
                <a:lumOff val="8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6386" name="Rectangle 2"/>
          <p:cNvSpPr>
            <a:spLocks noGrp="1" noChangeArrowheads="1"/>
          </p:cNvSpPr>
          <p:nvPr>
            <p:ph type="title"/>
          </p:nvPr>
        </p:nvSpPr>
        <p:spPr/>
        <p:txBody>
          <a:bodyPr/>
          <a:lstStyle/>
          <a:p>
            <a:pPr eaLnBrk="1" hangingPunct="1"/>
            <a:r>
              <a:rPr lang="en-US" altLang="en-US" dirty="0" smtClean="0"/>
              <a:t>Oracle Server and Set Operators</a:t>
            </a:r>
          </a:p>
        </p:txBody>
      </p:sp>
      <p:sp>
        <p:nvSpPr>
          <p:cNvPr id="16387" name="Rectangle 3"/>
          <p:cNvSpPr>
            <a:spLocks noGrp="1" noChangeArrowheads="1"/>
          </p:cNvSpPr>
          <p:nvPr>
            <p:ph idx="1"/>
          </p:nvPr>
        </p:nvSpPr>
        <p:spPr>
          <a:xfrm>
            <a:off x="622138" y="1242485"/>
            <a:ext cx="10944549" cy="1234519"/>
          </a:xfrm>
        </p:spPr>
        <p:txBody>
          <a:bodyPr/>
          <a:lstStyle/>
          <a:p>
            <a:pPr lvl="1" eaLnBrk="1" hangingPunct="1"/>
            <a:r>
              <a:rPr lang="en-US" altLang="en-US" dirty="0" smtClean="0"/>
              <a:t>Duplicate rows are automatically eliminated except in </a:t>
            </a:r>
            <a:r>
              <a:rPr lang="en-US" altLang="en-US" dirty="0" smtClean="0">
                <a:latin typeface="Courier New" pitchFamily="49" charset="0"/>
              </a:rPr>
              <a:t>UNION</a:t>
            </a:r>
            <a:r>
              <a:rPr lang="en-US" altLang="en-US" dirty="0" smtClean="0"/>
              <a:t> </a:t>
            </a:r>
            <a:r>
              <a:rPr lang="en-US" altLang="en-US" dirty="0" smtClean="0">
                <a:latin typeface="Courier New" pitchFamily="49" charset="0"/>
              </a:rPr>
              <a:t>ALL</a:t>
            </a:r>
            <a:r>
              <a:rPr lang="en-US" altLang="en-US" dirty="0" smtClean="0"/>
              <a:t>.</a:t>
            </a:r>
          </a:p>
          <a:p>
            <a:pPr lvl="1" eaLnBrk="1" hangingPunct="1"/>
            <a:r>
              <a:rPr lang="en-US" altLang="en-US" dirty="0" smtClean="0"/>
              <a:t>Column names from the first query appear in the result.</a:t>
            </a:r>
          </a:p>
          <a:p>
            <a:pPr lvl="1" eaLnBrk="1" hangingPunct="1"/>
            <a:r>
              <a:rPr lang="en-US" altLang="en-US" dirty="0" smtClean="0"/>
              <a:t>The output is sorted in ascending order by default, except in </a:t>
            </a:r>
            <a:r>
              <a:rPr lang="en-US" altLang="en-US" dirty="0" smtClean="0">
                <a:latin typeface="Courier New" pitchFamily="49" charset="0"/>
              </a:rPr>
              <a:t>UNION</a:t>
            </a:r>
            <a:r>
              <a:rPr lang="en-US" altLang="en-US" dirty="0" smtClean="0"/>
              <a:t> </a:t>
            </a:r>
            <a:r>
              <a:rPr lang="en-US" altLang="en-US" dirty="0" smtClean="0">
                <a:latin typeface="Courier New" pitchFamily="49" charset="0"/>
              </a:rPr>
              <a:t>ALL</a:t>
            </a:r>
            <a:r>
              <a:rPr lang="en-US" altLang="en-US" dirty="0" smtClean="0"/>
              <a:t>.</a:t>
            </a:r>
          </a:p>
        </p:txBody>
      </p:sp>
      <p:pic>
        <p:nvPicPr>
          <p:cNvPr id="4" name="Picture 3" descr="cnt1827188.png"/>
          <p:cNvPicPr>
            <a:picLocks noChangeAspect="1"/>
          </p:cNvPicPr>
          <p:nvPr/>
        </p:nvPicPr>
        <p:blipFill>
          <a:blip r:embed="rId4" cstate="print"/>
          <a:stretch>
            <a:fillRect/>
          </a:stretch>
        </p:blipFill>
        <p:spPr>
          <a:xfrm>
            <a:off x="9747218" y="4253553"/>
            <a:ext cx="1198626" cy="1649722"/>
          </a:xfrm>
          <a:prstGeom prst="rect">
            <a:avLst/>
          </a:prstGeom>
        </p:spPr>
      </p:pic>
    </p:spTree>
    <p:custDataLst>
      <p:tags r:id="rId1"/>
    </p:custData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smtClean="0"/>
              <a:t>Lesson Agenda</a:t>
            </a:r>
          </a:p>
        </p:txBody>
      </p:sp>
      <p:sp>
        <p:nvSpPr>
          <p:cNvPr id="18435" name="Rectangle 3"/>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Set operators: Types and guidelines</a:t>
            </a:r>
          </a:p>
          <a:p>
            <a:pPr lvl="1" eaLnBrk="1" hangingPunct="1"/>
            <a:r>
              <a:rPr lang="en-US" altLang="en-US" dirty="0" smtClean="0"/>
              <a:t>Tables used in this lesson</a:t>
            </a:r>
          </a:p>
          <a:p>
            <a:pPr lvl="1" eaLnBrk="1" hangingPunct="1">
              <a:buClr>
                <a:srgbClr val="A6A6A6"/>
              </a:buClr>
            </a:pPr>
            <a:r>
              <a:rPr lang="en-US" altLang="en-US" dirty="0" smtClean="0">
                <a:solidFill>
                  <a:srgbClr val="A6A6A6"/>
                </a:solidFill>
                <a:latin typeface="Courier New" pitchFamily="49" charset="0"/>
              </a:rPr>
              <a:t>UNION</a:t>
            </a:r>
            <a:r>
              <a:rPr lang="en-US" altLang="en-US" dirty="0" smtClean="0">
                <a:solidFill>
                  <a:srgbClr val="A6A6A6"/>
                </a:solidFill>
              </a:rPr>
              <a:t> and </a:t>
            </a:r>
            <a:r>
              <a:rPr lang="en-US" altLang="en-US" dirty="0" smtClean="0">
                <a:solidFill>
                  <a:srgbClr val="A6A6A6"/>
                </a:solidFill>
                <a:latin typeface="Courier New" pitchFamily="49" charset="0"/>
              </a:rPr>
              <a:t>UNION</a:t>
            </a:r>
            <a:r>
              <a:rPr lang="en-US" altLang="en-US" dirty="0" smtClean="0">
                <a:solidFill>
                  <a:srgbClr val="A6A6A6"/>
                </a:solidFill>
              </a:rPr>
              <a:t> </a:t>
            </a:r>
            <a:r>
              <a:rPr lang="en-US" altLang="en-US" dirty="0" smtClean="0">
                <a:solidFill>
                  <a:srgbClr val="A6A6A6"/>
                </a:solidFill>
                <a:latin typeface="Courier New" pitchFamily="49" charset="0"/>
              </a:rPr>
              <a:t>ALL</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latin typeface="Courier New" pitchFamily="49" charset="0"/>
              </a:rPr>
              <a:t>INTERSECT</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latin typeface="Courier New" pitchFamily="49" charset="0"/>
              </a:rPr>
              <a:t>MINUS</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rPr>
              <a:t>Matching </a:t>
            </a:r>
            <a:r>
              <a:rPr lang="en-US" altLang="en-US" dirty="0" smtClean="0">
                <a:solidFill>
                  <a:srgbClr val="A6A6A6"/>
                </a:solidFill>
                <a:latin typeface="Courier New" pitchFamily="49" charset="0"/>
              </a:rPr>
              <a:t>SELECT</a:t>
            </a:r>
            <a:r>
              <a:rPr lang="en-US" altLang="en-US" dirty="0" smtClean="0">
                <a:solidFill>
                  <a:srgbClr val="A6A6A6"/>
                </a:solidFill>
              </a:rPr>
              <a:t> statements</a:t>
            </a:r>
          </a:p>
          <a:p>
            <a:pPr lvl="1" eaLnBrk="1" hangingPunct="1">
              <a:buClr>
                <a:srgbClr val="A6A6A6"/>
              </a:buClr>
            </a:pPr>
            <a:r>
              <a:rPr lang="en-US" altLang="en-US" dirty="0" smtClean="0">
                <a:solidFill>
                  <a:srgbClr val="A6A6A6"/>
                </a:solidFill>
              </a:rPr>
              <a:t>Using the </a:t>
            </a:r>
            <a:r>
              <a:rPr lang="en-US" altLang="en-US" dirty="0" smtClean="0">
                <a:solidFill>
                  <a:srgbClr val="A6A6A6"/>
                </a:solidFill>
                <a:latin typeface="Courier New" pitchFamily="49" charset="0"/>
              </a:rPr>
              <a:t>ORDER</a:t>
            </a:r>
            <a:r>
              <a:rPr lang="en-US" altLang="en-US" dirty="0" smtClean="0">
                <a:solidFill>
                  <a:srgbClr val="A6A6A6"/>
                </a:solidFill>
              </a:rPr>
              <a:t> </a:t>
            </a:r>
            <a:r>
              <a:rPr lang="en-US" altLang="en-US" dirty="0" smtClean="0">
                <a:solidFill>
                  <a:srgbClr val="A6A6A6"/>
                </a:solidFill>
                <a:latin typeface="Courier New" pitchFamily="49" charset="0"/>
              </a:rPr>
              <a:t>BY</a:t>
            </a:r>
            <a:r>
              <a:rPr lang="en-US" altLang="en-US" dirty="0" smtClean="0">
                <a:solidFill>
                  <a:srgbClr val="A6A6A6"/>
                </a:solidFill>
              </a:rPr>
              <a:t> clause in set operations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0800000" flipV="1">
            <a:off x="7008812" y="3810000"/>
            <a:ext cx="4999182" cy="224713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20482" name="Rectangle 2"/>
          <p:cNvSpPr>
            <a:spLocks noGrp="1" noChangeArrowheads="1"/>
          </p:cNvSpPr>
          <p:nvPr>
            <p:ph type="title"/>
          </p:nvPr>
        </p:nvSpPr>
        <p:spPr/>
        <p:txBody>
          <a:bodyPr/>
          <a:lstStyle/>
          <a:p>
            <a:pPr eaLnBrk="1" hangingPunct="1"/>
            <a:r>
              <a:rPr lang="en-US" altLang="en-US" dirty="0" smtClean="0"/>
              <a:t>Tables Used in This Lesson</a:t>
            </a:r>
          </a:p>
        </p:txBody>
      </p:sp>
      <p:sp>
        <p:nvSpPr>
          <p:cNvPr id="20483" name="Rectangle 3"/>
          <p:cNvSpPr>
            <a:spLocks noGrp="1" noChangeArrowheads="1"/>
          </p:cNvSpPr>
          <p:nvPr>
            <p:ph idx="1"/>
          </p:nvPr>
        </p:nvSpPr>
        <p:spPr>
          <a:xfrm>
            <a:off x="622138" y="1242485"/>
            <a:ext cx="10944549" cy="1234519"/>
          </a:xfrm>
        </p:spPr>
        <p:txBody>
          <a:bodyPr/>
          <a:lstStyle/>
          <a:p>
            <a:pPr indent="0"/>
            <a:r>
              <a:rPr lang="en-US" altLang="en-US" dirty="0" smtClean="0">
                <a:latin typeface="Arial" charset="0"/>
              </a:rPr>
              <a:t>The tables used in this lesson are:</a:t>
            </a:r>
          </a:p>
          <a:p>
            <a:pPr lvl="1" eaLnBrk="1" hangingPunct="1"/>
            <a:r>
              <a:rPr lang="en-US" altLang="en-US" dirty="0" smtClean="0">
                <a:latin typeface="Courier New" pitchFamily="49" charset="0"/>
              </a:rPr>
              <a:t>EMPLOYEES</a:t>
            </a:r>
            <a:r>
              <a:rPr lang="en-US" altLang="en-US" dirty="0" smtClean="0"/>
              <a:t>: Provides details about all current employees</a:t>
            </a:r>
          </a:p>
          <a:p>
            <a:pPr lvl="1" eaLnBrk="1" hangingPunct="1"/>
            <a:r>
              <a:rPr lang="en-US" altLang="en-US" dirty="0" smtClean="0">
                <a:latin typeface="Courier New" pitchFamily="49" charset="0"/>
              </a:rPr>
              <a:t>RETIRED_EMPLOYEES</a:t>
            </a:r>
            <a:r>
              <a:rPr lang="en-US" altLang="en-US" dirty="0" smtClean="0"/>
              <a:t>: Provides details about all past employees</a:t>
            </a:r>
          </a:p>
        </p:txBody>
      </p:sp>
      <p:grpSp>
        <p:nvGrpSpPr>
          <p:cNvPr id="5" name="Group 4"/>
          <p:cNvGrpSpPr/>
          <p:nvPr/>
        </p:nvGrpSpPr>
        <p:grpSpPr>
          <a:xfrm>
            <a:off x="9066212" y="4060136"/>
            <a:ext cx="2373475" cy="1746861"/>
            <a:chOff x="9218612" y="4143924"/>
            <a:chExt cx="2373475" cy="1746861"/>
          </a:xfrm>
        </p:grpSpPr>
        <p:sp>
          <p:nvSpPr>
            <p:cNvPr id="8" name="Round Diagonal Corner Rectangle 7"/>
            <p:cNvSpPr/>
            <p:nvPr/>
          </p:nvSpPr>
          <p:spPr bwMode="auto">
            <a:xfrm>
              <a:off x="9218612" y="4143924"/>
              <a:ext cx="2290156" cy="1746861"/>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4" name="Group 3"/>
            <p:cNvGrpSpPr/>
            <p:nvPr/>
          </p:nvGrpSpPr>
          <p:grpSpPr>
            <a:xfrm>
              <a:off x="9421461" y="4243609"/>
              <a:ext cx="2170626" cy="1547490"/>
              <a:chOff x="8761412" y="4038600"/>
              <a:chExt cx="2932626" cy="2090737"/>
            </a:xfrm>
          </p:grpSpPr>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8761412" y="4793218"/>
                <a:ext cx="1313026" cy="1336119"/>
              </a:xfrm>
              <a:prstGeom prst="rect">
                <a:avLst/>
              </a:prstGeom>
            </p:spPr>
          </p:pic>
          <p:pic>
            <p:nvPicPr>
              <p:cNvPr id="2" name="Picture 1"/>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9675812" y="4038600"/>
                <a:ext cx="2018226" cy="2090737"/>
              </a:xfrm>
              <a:prstGeom prst="rect">
                <a:avLst/>
              </a:prstGeom>
            </p:spPr>
          </p:pic>
        </p:grpSp>
      </p:grpSp>
    </p:spTree>
    <p:custDataLst>
      <p:tags r:id="rId1"/>
    </p:custDataLst>
  </p:cSld>
  <p:clrMapOvr>
    <a:masterClrMapping/>
  </p:clrMapOvr>
  <p:transition spd="slow">
    <p:cu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5"/>
  <p:tag name="ISPRING_RESOURCE_PATHS_HASH_PRESENTER" val="eae443b16b719bbaaf407130fbe4cceeda0b8a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371</TotalTime>
  <Words>3137</Words>
  <Application>Microsoft Office PowerPoint</Application>
  <PresentationFormat>Custom</PresentationFormat>
  <Paragraphs>332</Paragraphs>
  <Slides>31</Slides>
  <Notes>31</Notes>
  <HiddenSlides>3</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OU7_16_9 (13.33x7.5)</vt:lpstr>
      <vt:lpstr>Document</vt:lpstr>
      <vt:lpstr>Using Set Operators</vt:lpstr>
      <vt:lpstr>Course Roadmap</vt:lpstr>
      <vt:lpstr>Objectives</vt:lpstr>
      <vt:lpstr>Lesson Agenda</vt:lpstr>
      <vt:lpstr>Set Operators</vt:lpstr>
      <vt:lpstr>Set Operator Rules</vt:lpstr>
      <vt:lpstr>Oracle Server and Set Operators</vt:lpstr>
      <vt:lpstr>Lesson Agenda</vt:lpstr>
      <vt:lpstr>Tables Used in This Lesson</vt:lpstr>
      <vt:lpstr>Slide 10</vt:lpstr>
      <vt:lpstr>Slide 11</vt:lpstr>
      <vt:lpstr>Slide 12</vt:lpstr>
      <vt:lpstr>Lesson Agenda</vt:lpstr>
      <vt:lpstr>UNION Operator</vt:lpstr>
      <vt:lpstr>Using the UNION Operator</vt:lpstr>
      <vt:lpstr>UNION ALL Operator</vt:lpstr>
      <vt:lpstr>Using the UNION ALL Operator</vt:lpstr>
      <vt:lpstr>Lesson Agenda</vt:lpstr>
      <vt:lpstr>INTERSECT Operator</vt:lpstr>
      <vt:lpstr>Using the INTERSECT Operator</vt:lpstr>
      <vt:lpstr>Lesson Agenda</vt:lpstr>
      <vt:lpstr>MINUS Operator</vt:lpstr>
      <vt:lpstr>Using the MINUS Operator</vt:lpstr>
      <vt:lpstr>Lesson Agenda</vt:lpstr>
      <vt:lpstr>Matching SELECT Statements</vt:lpstr>
      <vt:lpstr>Matching the SELECT Statement: Example</vt:lpstr>
      <vt:lpstr>Lesson Agenda</vt:lpstr>
      <vt:lpstr>Using the ORDER BY Clause in Set Operations</vt:lpstr>
      <vt:lpstr>Quiz</vt:lpstr>
      <vt:lpstr>Summary</vt:lpstr>
      <vt:lpstr>Practice 9: Overview</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subject>OU7_July2016</dc:subject>
  <dc:creator>pdharmal</dc:creator>
  <cp:keywords>OU7 PowerPoint Template</cp:keywords>
  <dc:description>Oracle University Production Services PowerPoint Template</dc:description>
  <cp:lastModifiedBy>srameshk</cp:lastModifiedBy>
  <cp:revision>47</cp:revision>
  <cp:lastPrinted>2002-03-28T23:57:22Z</cp:lastPrinted>
  <dcterms:created xsi:type="dcterms:W3CDTF">2016-07-31T08:15:28Z</dcterms:created>
  <dcterms:modified xsi:type="dcterms:W3CDTF">2016-11-14T09:23:25Z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