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tags/tag34.xml" ContentType="application/vnd.openxmlformats-officedocument.presentationml.tags+xml"/>
  <Override PartName="/ppt/notesSlides/notesSlide30.xml" ContentType="application/vnd.openxmlformats-officedocument.presentationml.notesSlide+xml"/>
  <Override PartName="/ppt/tags/tag12.xml" ContentType="application/vnd.openxmlformats-officedocument.presentationml.tags+xml"/>
  <Override PartName="/ppt/notesSlides/notesSlide7.xml" ContentType="application/vnd.openxmlformats-officedocument.presentationml.notesSlide+xml"/>
  <Default Extension="doc" ContentType="application/msword"/>
  <Override PartName="/ppt/tags/tag23.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ags/tag5.xml" ContentType="application/vnd.openxmlformats-officedocument.presentationml.tag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notesSlides/notesSlide13.xml" ContentType="application/vnd.openxmlformats-officedocument.presentationml.notesSlide+xml"/>
  <Override PartName="/ppt/tags/tag35.xml" ContentType="application/vnd.openxmlformats-officedocument.presentationml.tags+xml"/>
  <Override PartName="/ppt/notesSlides/notesSlide42.xml" ContentType="application/vnd.openxmlformats-officedocument.presentationml.notesSlide+xml"/>
  <Default Extension="wdp" ContentType="image/vnd.ms-photo"/>
  <Default Extension="gif" ContentType="image/gif"/>
  <Override PartName="/ppt/notesSlides/notesSlide8.xml" ContentType="application/vnd.openxmlformats-officedocument.presentationml.notesSlide+xml"/>
  <Override PartName="/ppt/tags/tag15.xml" ContentType="application/vnd.openxmlformats-officedocument.presentationml.tags+xml"/>
  <Default Extension="vml" ContentType="application/vnd.openxmlformats-officedocument.vmlDrawing"/>
  <Override PartName="/ppt/notesSlides/notesSlide11.xml" ContentType="application/vnd.openxmlformats-officedocument.presentationml.notesSlide+xml"/>
  <Override PartName="/ppt/tags/tag24.xml" ContentType="application/vnd.openxmlformats-officedocument.presentationml.tags+xml"/>
  <Override PartName="/ppt/notesSlides/notesSlide20.xml" ContentType="application/vnd.openxmlformats-officedocument.presentationml.notesSlide+xml"/>
  <Override PartName="/ppt/tags/tag33.xml" ContentType="application/vnd.openxmlformats-officedocument.presentationml.tags+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tags/tag29.xml" ContentType="application/vnd.openxmlformats-officedocument.presentationml.tags+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tags/tag18.xml" ContentType="application/vnd.openxmlformats-officedocument.presentationml.tags+xml"/>
  <Override PartName="/ppt/notesSlides/notesSlide14.xml" ContentType="application/vnd.openxmlformats-officedocument.presentationml.notesSlide+xml"/>
  <Override PartName="/ppt/tags/tag36.xml" ContentType="application/vnd.openxmlformats-officedocument.presentationml.tags+xml"/>
  <Override PartName="/ppt/notesSlides/notesSlide32.xml" ContentType="application/vnd.openxmlformats-officedocument.presentationml.notesSlide+xml"/>
  <Override PartName="/ppt/tags/tag1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tags/tag32.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tags/tag7.xml" ContentType="application/vnd.openxmlformats-officedocument.presentationml.tags+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tags/tag3.xml" ContentType="application/vnd.openxmlformats-officedocument.presentationml.tags+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tags/tag26.xml" ContentType="application/vnd.openxmlformats-officedocument.presentationml.tags+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53"/>
  </p:notesMasterIdLst>
  <p:handoutMasterIdLst>
    <p:handoutMasterId r:id="rId54"/>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12188825" cy="6858000"/>
  <p:notesSz cx="6991350" cy="9282113"/>
  <p:custDataLst>
    <p:tags r:id="rId55"/>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2" orient="horz" pos="864">
          <p15:clr>
            <a:srgbClr val="A4A3A4"/>
          </p15:clr>
        </p15:guide>
        <p15:guide id="3" pos="3839">
          <p15:clr>
            <a:srgbClr val="A4A3A4"/>
          </p15:clr>
        </p15:guide>
      </p15:sldGuideLst>
    </p:ext>
    <p:ext uri="{2D200454-40CA-4A62-9FC3-DE9A4176ACB9}">
      <p15:notesGuideLst xmlns="" xmlns:p15="http://schemas.microsoft.com/office/powerpoint/2012/main">
        <p15:guide id="1" orient="horz" pos="2923">
          <p15:clr>
            <a:srgbClr val="A4A3A4"/>
          </p15:clr>
        </p15:guide>
        <p15:guide id="2" orient="horz" pos="283">
          <p15:clr>
            <a:srgbClr val="A4A3A4"/>
          </p15:clr>
        </p15:guide>
        <p15:guide id="3"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FCC"/>
    <a:srgbClr val="FBF1CD"/>
    <a:srgbClr val="F3D055"/>
    <a:srgbClr val="FFF7EF"/>
    <a:srgbClr val="C5F0FF"/>
    <a:srgbClr val="DEE4E7"/>
    <a:srgbClr val="9BE5FF"/>
    <a:srgbClr val="85FFBC"/>
    <a:srgbClr val="81C9FF"/>
    <a:srgbClr val="5F5F5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082" autoAdjust="0"/>
    <p:restoredTop sz="95324" autoAdjust="0"/>
  </p:normalViewPr>
  <p:slideViewPr>
    <p:cSldViewPr showGuides="1">
      <p:cViewPr varScale="1">
        <p:scale>
          <a:sx n="69" d="100"/>
          <a:sy n="69" d="100"/>
        </p:scale>
        <p:origin x="-1308" y="-108"/>
      </p:cViewPr>
      <p:guideLst>
        <p:guide orient="horz" pos="864"/>
        <p:guide orient="horz" pos="384"/>
        <p:guide orient="horz" pos="1248"/>
        <p:guide pos="3839"/>
        <p:guide pos="383"/>
        <p:guide pos="479"/>
        <p:guide pos="719"/>
        <p:guide pos="1055"/>
      </p:guideLst>
    </p:cSldViewPr>
  </p:slideViewPr>
  <p:notesTextViewPr>
    <p:cViewPr>
      <p:scale>
        <a:sx n="100" d="100"/>
        <a:sy n="100" d="100"/>
      </p:scale>
      <p:origin x="0" y="0"/>
    </p:cViewPr>
  </p:notesTextViewPr>
  <p:sorterViewPr>
    <p:cViewPr>
      <p:scale>
        <a:sx n="66" d="100"/>
        <a:sy n="66" d="100"/>
      </p:scale>
      <p:origin x="0" y="-5070"/>
    </p:cViewPr>
  </p:sorterViewPr>
  <p:notesViewPr>
    <p:cSldViewPr showGuides="1">
      <p:cViewPr>
        <p:scale>
          <a:sx n="99" d="100"/>
          <a:sy n="99" d="100"/>
        </p:scale>
        <p:origin x="-1788" y="-78"/>
      </p:cViewPr>
      <p:guideLst>
        <p:guide orient="horz" pos="2827"/>
        <p:guide orient="horz" pos="283"/>
        <p:guide orient="horz" pos="2971"/>
        <p:guide orient="horz" pos="3115"/>
        <p:guide pos="2202"/>
        <p:guide pos="186"/>
        <p:guide pos="282"/>
        <p:guide pos="378"/>
        <p:guide pos="57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smtClean="0"/>
              <a:t>Oracle Database 12</a:t>
            </a:r>
            <a:r>
              <a:rPr lang="en-US" i="1" smtClean="0"/>
              <a:t>c</a:t>
            </a:r>
            <a:r>
              <a:rPr lang="en-US" smtClean="0"/>
              <a:t> R2: SQL Workshop I   10 - &lt;#&gt;</a:t>
            </a:r>
            <a:endParaRPr lang="en-US" dirty="0"/>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vmlDrawing" Target="../drawings/vmlDrawing1.vml"/><Relationship Id="rId4" Type="http://schemas.openxmlformats.org/officeDocument/2006/relationships/oleObject" Target="../embeddings/Microsoft_Office_Word_97_-_2003_Document1.doc"/></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vmlDrawing" Target="../drawings/vmlDrawing2.vml"/><Relationship Id="rId4" Type="http://schemas.openxmlformats.org/officeDocument/2006/relationships/oleObject" Target="../embeddings/Microsoft_Office_Word_97_-_2003_Document2.doc"/></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vmlDrawing" Target="../drawings/vmlDrawing3.vml"/><Relationship Id="rId4" Type="http://schemas.openxmlformats.org/officeDocument/2006/relationships/oleObject" Target="../embeddings/Microsoft_Office_Word_97_-_2003_Document3.doc"/></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vmlDrawing" Target="../drawings/vmlDrawing4.vml"/><Relationship Id="rId4" Type="http://schemas.openxmlformats.org/officeDocument/2006/relationships/oleObject" Target="../embeddings/Microsoft_Office_Word_97_-_2003_Document4.doc"/></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endParaRPr lang="en-US"/>
          </a:p>
        </p:txBody>
      </p:sp>
    </p:spTree>
    <p:extLst>
      <p:ext uri="{BB962C8B-B14F-4D97-AF65-F5344CB8AC3E}">
        <p14:creationId xmlns="" xmlns:p14="http://schemas.microsoft.com/office/powerpoint/2010/main" val="26833965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8"/>
          <p:cNvSpPr>
            <a:spLocks noGrp="1" noChangeArrowheads="1"/>
          </p:cNvSpPr>
          <p:nvPr>
            <p:ph type="body" idx="1"/>
          </p:nvPr>
        </p:nvSpPr>
        <p:spPr>
          <a:noFill/>
          <a:ln/>
        </p:spPr>
        <p:txBody>
          <a:bodyPr/>
          <a:lstStyle/>
          <a:p>
            <a:pPr lvl="2" eaLnBrk="1" hangingPunct="1"/>
            <a:endParaRPr lang="en-US" altLang="en-US" dirty="0" smtClean="0">
              <a:latin typeface="Arial" charset="0"/>
            </a:endParaRPr>
          </a:p>
          <a:p>
            <a:pPr lvl="2" eaLnBrk="1" hangingPunct="1"/>
            <a:endParaRPr lang="en-US" altLang="en-US" dirty="0" smtClean="0">
              <a:latin typeface="Arial" charset="0"/>
            </a:endParaRPr>
          </a:p>
          <a:p>
            <a:pPr lvl="2" eaLnBrk="1" hangingPunct="1"/>
            <a:endParaRPr lang="en-US" altLang="en-US" dirty="0" smtClean="0">
              <a:latin typeface="Arial" charset="0"/>
            </a:endParaRPr>
          </a:p>
          <a:p>
            <a:pPr lvl="2" eaLnBrk="1" hangingPunct="1"/>
            <a:endParaRPr lang="en-US" altLang="en-US" dirty="0" smtClean="0">
              <a:latin typeface="Arial" charset="0"/>
            </a:endParaRPr>
          </a:p>
          <a:p>
            <a:pPr lvl="2" eaLnBrk="1" hangingPunct="1"/>
            <a:endParaRPr lang="en-US" altLang="en-US" dirty="0" smtClean="0">
              <a:latin typeface="Arial" charset="0"/>
            </a:endParaRPr>
          </a:p>
          <a:p>
            <a:pPr lvl="1" eaLnBrk="1" hangingPunct="1"/>
            <a:r>
              <a:rPr lang="en-US" altLang="en-US" dirty="0" smtClean="0">
                <a:latin typeface="Arial" charset="0"/>
              </a:rPr>
              <a:t>Be sure that you can use null values in the targeted column by verifying the </a:t>
            </a:r>
            <a:r>
              <a:rPr lang="en-US" altLang="en-US" dirty="0" smtClean="0">
                <a:latin typeface="Courier New" pitchFamily="49" charset="0"/>
              </a:rPr>
              <a:t>NULL</a:t>
            </a:r>
            <a:r>
              <a:rPr lang="en-US" altLang="en-US" dirty="0" smtClean="0">
                <a:latin typeface="Arial" charset="0"/>
              </a:rPr>
              <a:t> status with the </a:t>
            </a:r>
            <a:r>
              <a:rPr lang="en-US" altLang="en-US" dirty="0" smtClean="0">
                <a:latin typeface="Courier New" pitchFamily="49" charset="0"/>
              </a:rPr>
              <a:t>DESCRIBE</a:t>
            </a:r>
            <a:r>
              <a:rPr lang="en-US" altLang="en-US" dirty="0" smtClean="0">
                <a:latin typeface="Arial" charset="0"/>
              </a:rPr>
              <a:t> command.</a:t>
            </a:r>
          </a:p>
          <a:p>
            <a:pPr lvl="1" eaLnBrk="1" hangingPunct="1"/>
            <a:r>
              <a:rPr lang="en-US" altLang="en-US" dirty="0" smtClean="0">
                <a:solidFill>
                  <a:schemeClr val="tx1"/>
                </a:solidFill>
                <a:latin typeface="Arial" charset="0"/>
              </a:rPr>
              <a:t>The Oracle server automatically enforces all data types, data ranges, and data integrity constraints. If a column is not explicitly listed, a null value is inserted in the new row unless you have default values for the missing columns that are used.</a:t>
            </a:r>
          </a:p>
          <a:p>
            <a:pPr lvl="1" eaLnBrk="1" hangingPunct="1"/>
            <a:r>
              <a:rPr lang="en-US" altLang="en-US" dirty="0" smtClean="0">
                <a:solidFill>
                  <a:schemeClr val="tx1"/>
                </a:solidFill>
                <a:latin typeface="Arial" charset="0"/>
              </a:rPr>
              <a:t>Common errors that can occur when you are inserting are in the following order: </a:t>
            </a:r>
          </a:p>
          <a:p>
            <a:pPr lvl="2" eaLnBrk="1" hangingPunct="1">
              <a:spcBef>
                <a:spcPts val="100"/>
              </a:spcBef>
            </a:pPr>
            <a:r>
              <a:rPr lang="en-US" altLang="en-US" dirty="0" smtClean="0">
                <a:solidFill>
                  <a:schemeClr val="tx1"/>
                </a:solidFill>
                <a:latin typeface="Arial" charset="0"/>
              </a:rPr>
              <a:t>Mandatory value missing for a </a:t>
            </a:r>
            <a:r>
              <a:rPr lang="en-US" altLang="en-US" dirty="0" smtClean="0">
                <a:solidFill>
                  <a:schemeClr val="tx1"/>
                </a:solidFill>
                <a:latin typeface="Courier New" pitchFamily="49" charset="0"/>
              </a:rPr>
              <a:t>NOT</a:t>
            </a:r>
            <a:r>
              <a:rPr lang="en-US" altLang="en-US" dirty="0" smtClean="0">
                <a:solidFill>
                  <a:schemeClr val="tx1"/>
                </a:solidFill>
                <a:latin typeface="Arial" charset="0"/>
              </a:rPr>
              <a:t> </a:t>
            </a:r>
            <a:r>
              <a:rPr lang="en-US" altLang="en-US" dirty="0" smtClean="0">
                <a:solidFill>
                  <a:schemeClr val="tx1"/>
                </a:solidFill>
                <a:latin typeface="Courier New" pitchFamily="49" charset="0"/>
              </a:rPr>
              <a:t>NULL</a:t>
            </a:r>
            <a:r>
              <a:rPr lang="en-US" altLang="en-US" dirty="0" smtClean="0">
                <a:solidFill>
                  <a:schemeClr val="tx1"/>
                </a:solidFill>
                <a:latin typeface="Arial" charset="0"/>
              </a:rPr>
              <a:t> column</a:t>
            </a:r>
          </a:p>
          <a:p>
            <a:pPr lvl="2" eaLnBrk="1" hangingPunct="1">
              <a:spcBef>
                <a:spcPts val="100"/>
              </a:spcBef>
            </a:pPr>
            <a:r>
              <a:rPr lang="en-US" altLang="en-US" dirty="0" smtClean="0">
                <a:solidFill>
                  <a:schemeClr val="tx1"/>
                </a:solidFill>
                <a:latin typeface="Arial" charset="0"/>
              </a:rPr>
              <a:t>Duplicate value violating any unique or primary key constraint</a:t>
            </a:r>
          </a:p>
          <a:p>
            <a:pPr lvl="2" eaLnBrk="1" hangingPunct="1">
              <a:spcBef>
                <a:spcPts val="100"/>
              </a:spcBef>
            </a:pPr>
            <a:r>
              <a:rPr lang="en-US" altLang="en-US" dirty="0" smtClean="0">
                <a:solidFill>
                  <a:schemeClr val="tx1"/>
                </a:solidFill>
                <a:latin typeface="Courier New" pitchFamily="49" charset="0"/>
              </a:rPr>
              <a:t>Any</a:t>
            </a:r>
            <a:r>
              <a:rPr lang="en-US" altLang="en-US" dirty="0" smtClean="0">
                <a:solidFill>
                  <a:schemeClr val="tx1"/>
                </a:solidFill>
                <a:latin typeface="Arial" charset="0"/>
              </a:rPr>
              <a:t> value violating a </a:t>
            </a:r>
            <a:r>
              <a:rPr lang="en-US" altLang="en-US" dirty="0" smtClean="0">
                <a:solidFill>
                  <a:schemeClr val="tx1"/>
                </a:solidFill>
                <a:latin typeface="Courier New" pitchFamily="49" charset="0"/>
              </a:rPr>
              <a:t>CHECK</a:t>
            </a:r>
            <a:r>
              <a:rPr lang="en-US" altLang="en-US" dirty="0" smtClean="0">
                <a:solidFill>
                  <a:schemeClr val="tx1"/>
                </a:solidFill>
                <a:latin typeface="Arial" charset="0"/>
              </a:rPr>
              <a:t> constraint</a:t>
            </a:r>
          </a:p>
          <a:p>
            <a:pPr lvl="2" eaLnBrk="1" hangingPunct="1">
              <a:spcBef>
                <a:spcPts val="100"/>
              </a:spcBef>
            </a:pPr>
            <a:r>
              <a:rPr lang="en-US" altLang="en-US" dirty="0" smtClean="0">
                <a:solidFill>
                  <a:schemeClr val="tx1"/>
                </a:solidFill>
                <a:latin typeface="Arial" charset="0"/>
              </a:rPr>
              <a:t>Referential integrity maintained for foreign key constraint </a:t>
            </a:r>
          </a:p>
          <a:p>
            <a:pPr lvl="2" eaLnBrk="1" hangingPunct="1">
              <a:spcBef>
                <a:spcPts val="100"/>
              </a:spcBef>
            </a:pPr>
            <a:r>
              <a:rPr lang="en-US" altLang="en-US" dirty="0" smtClean="0">
                <a:solidFill>
                  <a:schemeClr val="tx1"/>
                </a:solidFill>
                <a:latin typeface="Arial" charset="0"/>
              </a:rPr>
              <a:t>Data type mismatches or values too wide to fit in a column</a:t>
            </a:r>
          </a:p>
          <a:p>
            <a:pPr lvl="1" eaLnBrk="1" hangingPunct="1">
              <a:lnSpc>
                <a:spcPct val="95000"/>
              </a:lnSpc>
            </a:pPr>
            <a:r>
              <a:rPr lang="en-US" altLang="en-US" b="1" dirty="0" smtClean="0">
                <a:latin typeface="Arial" charset="0"/>
              </a:rPr>
              <a:t>Note:</a:t>
            </a:r>
            <a:r>
              <a:rPr lang="en-US" altLang="en-US" dirty="0" smtClean="0">
                <a:latin typeface="Arial" charset="0"/>
              </a:rPr>
              <a:t> Use of the column list is recommended because it makes the </a:t>
            </a:r>
            <a:r>
              <a:rPr lang="en-US" altLang="en-US" dirty="0" smtClean="0">
                <a:latin typeface="Courier New" pitchFamily="49" charset="0"/>
              </a:rPr>
              <a:t>INSERT</a:t>
            </a:r>
            <a:r>
              <a:rPr lang="en-US" altLang="en-US" dirty="0" smtClean="0">
                <a:latin typeface="Arial" charset="0"/>
              </a:rPr>
              <a:t> statement more readable and reliable, or less prone to mistakes.</a:t>
            </a:r>
          </a:p>
        </p:txBody>
      </p:sp>
      <p:graphicFrame>
        <p:nvGraphicFramePr>
          <p:cNvPr id="21507" name="Object 0"/>
          <p:cNvGraphicFramePr>
            <a:graphicFrameLocks/>
          </p:cNvGraphicFramePr>
          <p:nvPr/>
        </p:nvGraphicFramePr>
        <p:xfrm>
          <a:off x="447675" y="4488656"/>
          <a:ext cx="6092825" cy="984250"/>
        </p:xfrm>
        <a:graphic>
          <a:graphicData uri="http://schemas.openxmlformats.org/presentationml/2006/ole">
            <p:oleObj spid="_x0000_s31775" name="Document" r:id="rId4" imgW="5847377" imgH="1013328" progId="Word.Document.8">
              <p:embed/>
            </p:oleObj>
          </a:graphicData>
        </a:graphic>
      </p:graphicFrame>
      <p:sp>
        <p:nvSpPr>
          <p:cNvPr id="21508" name="Slide Image Placeholder 7"/>
          <p:cNvSpPr>
            <a:spLocks noGrp="1" noRot="1" noChangeAspect="1" noTextEdit="1"/>
          </p:cNvSpPr>
          <p:nvPr>
            <p:ph type="sldImg"/>
          </p:nvPr>
        </p:nvSpPr>
        <p:spPr>
          <a:ln/>
        </p:spPr>
      </p:sp>
      <p:sp>
        <p:nvSpPr>
          <p:cNvPr id="21509"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F3DE5852-975D-473B-BADC-E02D58DEB01A}" type="slidenum">
              <a:rPr lang="en-US" altLang="en-US" smtClean="0">
                <a:latin typeface="Arial" charset="0"/>
                <a:cs typeface="Arial" charset="0"/>
              </a:rPr>
              <a:t>10</a:t>
            </a:fld>
            <a:endParaRPr lang="en-US" altLang="en-US" dirty="0" smtClean="0">
              <a:latin typeface="Arial" charset="0"/>
              <a:cs typeface="Arial" charset="0"/>
            </a:endParaRPr>
          </a:p>
        </p:txBody>
      </p:sp>
    </p:spTree>
    <p:extLst>
      <p:ext uri="{BB962C8B-B14F-4D97-AF65-F5344CB8AC3E}">
        <p14:creationId xmlns="" xmlns:p14="http://schemas.microsoft.com/office/powerpoint/2010/main" val="2225938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p:spPr>
        <p:txBody>
          <a:bodyPr/>
          <a:lstStyle/>
          <a:p>
            <a:pPr lvl="1"/>
            <a:r>
              <a:rPr lang="en-US" altLang="en-US" dirty="0" smtClean="0">
                <a:latin typeface="Arial" charset="0"/>
              </a:rPr>
              <a:t>You can use functions to enter special values in your table. </a:t>
            </a:r>
          </a:p>
          <a:p>
            <a:pPr lvl="1"/>
            <a:r>
              <a:rPr lang="en-US" altLang="en-US" dirty="0" smtClean="0">
                <a:latin typeface="Arial" charset="0"/>
              </a:rPr>
              <a:t>The example in the slide records information for employee Popp in the </a:t>
            </a:r>
            <a:r>
              <a:rPr lang="en-US" altLang="en-US" dirty="0" smtClean="0">
                <a:latin typeface="Courier New" pitchFamily="49" charset="0"/>
                <a:cs typeface="Courier New" pitchFamily="49" charset="0"/>
              </a:rPr>
              <a:t>EMPLOYEES</a:t>
            </a:r>
            <a:r>
              <a:rPr lang="en-US" altLang="en-US" dirty="0" smtClean="0">
                <a:latin typeface="Arial" charset="0"/>
              </a:rPr>
              <a:t> table. It supplies the current date and time in the </a:t>
            </a:r>
            <a:r>
              <a:rPr lang="en-US" altLang="en-US" dirty="0" smtClean="0">
                <a:latin typeface="Courier New" pitchFamily="49" charset="0"/>
                <a:cs typeface="Courier New" pitchFamily="49" charset="0"/>
              </a:rPr>
              <a:t>HIRE_DATE</a:t>
            </a:r>
            <a:r>
              <a:rPr lang="en-US" altLang="en-US" dirty="0" smtClean="0">
                <a:latin typeface="Arial" charset="0"/>
              </a:rPr>
              <a:t> column. It uses the </a:t>
            </a:r>
            <a:r>
              <a:rPr lang="en-US" altLang="en-US" dirty="0" smtClean="0">
                <a:latin typeface="Courier New" pitchFamily="49" charset="0"/>
                <a:cs typeface="Courier New" pitchFamily="49" charset="0"/>
              </a:rPr>
              <a:t>CURRENT_DATE</a:t>
            </a:r>
            <a:r>
              <a:rPr lang="en-US" altLang="en-US" dirty="0" smtClean="0">
                <a:latin typeface="Arial" charset="0"/>
              </a:rPr>
              <a:t> function that returns the current date in the session time zone. You can also use the </a:t>
            </a:r>
            <a:r>
              <a:rPr lang="en-US" altLang="en-US" dirty="0" smtClean="0">
                <a:latin typeface="Courier New" pitchFamily="49" charset="0"/>
                <a:cs typeface="Courier New" pitchFamily="49" charset="0"/>
              </a:rPr>
              <a:t>USER</a:t>
            </a:r>
            <a:r>
              <a:rPr lang="en-US" altLang="en-US" dirty="0" smtClean="0">
                <a:latin typeface="Arial" charset="0"/>
              </a:rPr>
              <a:t> function when inserting rows in a table. The </a:t>
            </a:r>
            <a:r>
              <a:rPr lang="en-US" altLang="en-US" dirty="0" smtClean="0">
                <a:latin typeface="Courier New" pitchFamily="49" charset="0"/>
                <a:cs typeface="Courier New" pitchFamily="49" charset="0"/>
              </a:rPr>
              <a:t>USER</a:t>
            </a:r>
            <a:r>
              <a:rPr lang="en-US" altLang="en-US" dirty="0" smtClean="0">
                <a:latin typeface="Arial" charset="0"/>
              </a:rPr>
              <a:t> function records the current username.</a:t>
            </a:r>
          </a:p>
          <a:p>
            <a:pPr lvl="1"/>
            <a:r>
              <a:rPr lang="en-US" altLang="en-US" b="1" dirty="0" smtClean="0">
                <a:latin typeface="Arial" charset="0"/>
              </a:rPr>
              <a:t>Confirming Additions to the Table</a:t>
            </a:r>
          </a:p>
          <a:p>
            <a:pPr lvl="4"/>
            <a:r>
              <a:rPr lang="en-US" altLang="en-US" dirty="0" smtClean="0"/>
              <a:t>SELECT employee_id, last_name, job_id, hire_date, commission_pct</a:t>
            </a:r>
          </a:p>
          <a:p>
            <a:pPr lvl="4"/>
            <a:r>
              <a:rPr lang="en-US" altLang="en-US" dirty="0" smtClean="0"/>
              <a:t>FROM   employees</a:t>
            </a:r>
          </a:p>
          <a:p>
            <a:pPr lvl="4"/>
            <a:r>
              <a:rPr lang="en-US" altLang="en-US" dirty="0" smtClean="0"/>
              <a:t>WHERE  employee_id = 113;</a:t>
            </a:r>
          </a:p>
          <a:p>
            <a:pPr lvl="4"/>
            <a:endParaRPr lang="en-US" altLang="en-US" dirty="0" smtClean="0"/>
          </a:p>
        </p:txBody>
      </p:sp>
      <p:sp>
        <p:nvSpPr>
          <p:cNvPr id="23556"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2B4160B9-7886-4333-8BE4-BFEBCA5C7D77}" type="slidenum">
              <a:rPr lang="en-US" altLang="en-US" smtClean="0">
                <a:latin typeface="Arial" charset="0"/>
                <a:cs typeface="Arial" charset="0"/>
              </a:rPr>
              <a:t>11</a:t>
            </a:fld>
            <a:endParaRPr lang="en-US" altLang="en-US" dirty="0" smtClean="0">
              <a:latin typeface="Arial" charset="0"/>
              <a:cs typeface="Arial" charset="0"/>
            </a:endParaRPr>
          </a:p>
        </p:txBody>
      </p:sp>
    </p:spTree>
    <p:extLst>
      <p:ext uri="{BB962C8B-B14F-4D97-AF65-F5344CB8AC3E}">
        <p14:creationId xmlns="" xmlns:p14="http://schemas.microsoft.com/office/powerpoint/2010/main" val="3230131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Rot="1" noChangeAspect="1" noChangeArrowheads="1" noTextEdit="1"/>
          </p:cNvSpPr>
          <p:nvPr>
            <p:ph type="sldImg"/>
          </p:nvPr>
        </p:nvSpPr>
        <p:spPr>
          <a:ln/>
        </p:spPr>
      </p:sp>
      <p:sp>
        <p:nvSpPr>
          <p:cNvPr id="25603"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The </a:t>
            </a:r>
            <a:r>
              <a:rPr lang="en-US" altLang="en-US" dirty="0" smtClean="0">
                <a:latin typeface="Courier New" pitchFamily="49" charset="0"/>
                <a:cs typeface="Courier New" pitchFamily="49" charset="0"/>
              </a:rPr>
              <a:t>DD-MON-RR</a:t>
            </a:r>
            <a:r>
              <a:rPr lang="en-US" altLang="en-US" dirty="0" smtClean="0">
                <a:latin typeface="Arial" charset="0"/>
              </a:rPr>
              <a:t> format is generally used to insert a date value. With the </a:t>
            </a:r>
            <a:r>
              <a:rPr lang="en-US" altLang="en-US" dirty="0" smtClean="0">
                <a:latin typeface="Courier New" pitchFamily="49" charset="0"/>
              </a:rPr>
              <a:t>RR</a:t>
            </a:r>
            <a:r>
              <a:rPr lang="en-US" altLang="en-US" dirty="0" smtClean="0">
                <a:latin typeface="Arial" charset="0"/>
              </a:rPr>
              <a:t> format, the system provides the correct century automatically.</a:t>
            </a:r>
          </a:p>
          <a:p>
            <a:pPr lvl="1" eaLnBrk="1" hangingPunct="1"/>
            <a:r>
              <a:rPr lang="en-US" altLang="en-US" dirty="0" smtClean="0">
                <a:latin typeface="Arial" charset="0"/>
              </a:rPr>
              <a:t>You may also supply the date value in the </a:t>
            </a:r>
            <a:r>
              <a:rPr lang="en-US" altLang="en-US" dirty="0" smtClean="0">
                <a:latin typeface="Courier New" pitchFamily="49" charset="0"/>
                <a:cs typeface="Courier New" pitchFamily="49" charset="0"/>
              </a:rPr>
              <a:t>DD-MON-YYYY</a:t>
            </a:r>
            <a:r>
              <a:rPr lang="en-US" altLang="en-US" dirty="0" smtClean="0">
                <a:latin typeface="Arial" charset="0"/>
              </a:rPr>
              <a:t> format. This is recommended because it clearly specifies the century and does not depend on the internal </a:t>
            </a:r>
            <a:r>
              <a:rPr lang="en-US" altLang="en-US" dirty="0" smtClean="0">
                <a:latin typeface="Courier New" pitchFamily="49" charset="0"/>
              </a:rPr>
              <a:t>RR</a:t>
            </a:r>
            <a:r>
              <a:rPr lang="en-US" altLang="en-US" dirty="0" smtClean="0">
                <a:latin typeface="Arial" charset="0"/>
              </a:rPr>
              <a:t> format logic of specifying the correct century.</a:t>
            </a:r>
          </a:p>
          <a:p>
            <a:pPr lvl="1" eaLnBrk="1" hangingPunct="1"/>
            <a:r>
              <a:rPr lang="en-US" altLang="en-US" dirty="0" smtClean="0">
                <a:latin typeface="Arial" charset="0"/>
              </a:rPr>
              <a:t>If you want to enter the date in a format other than the default format (for example, with another century or a specific time), you must use the </a:t>
            </a:r>
            <a:r>
              <a:rPr lang="en-US" altLang="en-US" dirty="0" smtClean="0">
                <a:latin typeface="Courier New" pitchFamily="49" charset="0"/>
              </a:rPr>
              <a:t>TO_DATE</a:t>
            </a:r>
            <a:r>
              <a:rPr lang="en-US" altLang="en-US" dirty="0" smtClean="0">
                <a:latin typeface="Arial" charset="0"/>
              </a:rPr>
              <a:t> function.</a:t>
            </a:r>
          </a:p>
          <a:p>
            <a:pPr lvl="1" eaLnBrk="1" hangingPunct="1"/>
            <a:r>
              <a:rPr lang="en-US" altLang="en-US" dirty="0" smtClean="0">
                <a:latin typeface="Arial" charset="0"/>
              </a:rPr>
              <a:t>The example in the slide records information for employee Raphealy in the </a:t>
            </a:r>
            <a:r>
              <a:rPr lang="en-US" altLang="en-US" dirty="0" smtClean="0">
                <a:latin typeface="Courier New" pitchFamily="49" charset="0"/>
              </a:rPr>
              <a:t>EMPLOYEES</a:t>
            </a:r>
            <a:r>
              <a:rPr lang="en-US" altLang="en-US" dirty="0" smtClean="0">
                <a:latin typeface="Arial" charset="0"/>
              </a:rPr>
              <a:t> table. It sets the </a:t>
            </a:r>
            <a:r>
              <a:rPr lang="en-US" altLang="en-US" dirty="0" smtClean="0">
                <a:latin typeface="Courier New" pitchFamily="49" charset="0"/>
              </a:rPr>
              <a:t>HIRE_DATE</a:t>
            </a:r>
            <a:r>
              <a:rPr lang="en-US" altLang="en-US" dirty="0" smtClean="0">
                <a:latin typeface="Arial" charset="0"/>
              </a:rPr>
              <a:t> column to be February 3, 2003. </a:t>
            </a:r>
          </a:p>
        </p:txBody>
      </p:sp>
      <p:sp>
        <p:nvSpPr>
          <p:cNvPr id="2560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1EC3F82E-FED7-4C4F-825E-B89E29D9F234}" type="slidenum">
              <a:rPr lang="en-US" altLang="en-US" smtClean="0">
                <a:latin typeface="Arial" charset="0"/>
                <a:cs typeface="Arial" charset="0"/>
              </a:rPr>
              <a:t>12</a:t>
            </a:fld>
            <a:endParaRPr lang="en-US" altLang="en-US" dirty="0" smtClean="0">
              <a:latin typeface="Arial" charset="0"/>
              <a:cs typeface="Arial" charset="0"/>
            </a:endParaRPr>
          </a:p>
        </p:txBody>
      </p:sp>
    </p:spTree>
    <p:extLst>
      <p:ext uri="{BB962C8B-B14F-4D97-AF65-F5344CB8AC3E}">
        <p14:creationId xmlns="" xmlns:p14="http://schemas.microsoft.com/office/powerpoint/2010/main" val="767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Rot="1" noChangeAspect="1" noChangeArrowheads="1" noTextEdit="1"/>
          </p:cNvSpPr>
          <p:nvPr>
            <p:ph type="sldImg"/>
          </p:nvPr>
        </p:nvSpPr>
        <p:spPr>
          <a:ln/>
        </p:spPr>
      </p:sp>
      <p:sp>
        <p:nvSpPr>
          <p:cNvPr id="27651" name="Rectangle 8"/>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You can save commands with substitution variables to a file and execute the commands in the file. The example in the slide records information for a department in the </a:t>
            </a:r>
            <a:r>
              <a:rPr lang="en-US" altLang="en-US" dirty="0" smtClean="0">
                <a:latin typeface="Courier New" pitchFamily="49" charset="0"/>
              </a:rPr>
              <a:t>DEPARTMENTS</a:t>
            </a:r>
            <a:r>
              <a:rPr lang="en-US" altLang="en-US" dirty="0" smtClean="0">
                <a:latin typeface="Arial" charset="0"/>
              </a:rPr>
              <a:t> table. </a:t>
            </a:r>
          </a:p>
          <a:p>
            <a:pPr lvl="1" eaLnBrk="1" hangingPunct="1"/>
            <a:r>
              <a:rPr lang="en-US" altLang="en-US" dirty="0" smtClean="0">
                <a:latin typeface="Arial" charset="0"/>
              </a:rPr>
              <a:t>Run the script file and you are prompted for input for each of the ampersand (</a:t>
            </a:r>
            <a:r>
              <a:rPr lang="en-US" altLang="en-US" dirty="0" smtClean="0">
                <a:latin typeface="Courier New" pitchFamily="49" charset="0"/>
              </a:rPr>
              <a:t>&amp;</a:t>
            </a:r>
            <a:r>
              <a:rPr lang="en-US" altLang="en-US" dirty="0" smtClean="0">
                <a:latin typeface="Arial" charset="0"/>
              </a:rPr>
              <a:t>) substitution variables. After entering a value for the substitution variable, click the OK button. The values that you input are then substituted into the statement. This enables you to run the same script file over and over, but supply a different set of values each time you run it.</a:t>
            </a:r>
          </a:p>
        </p:txBody>
      </p:sp>
      <p:sp>
        <p:nvSpPr>
          <p:cNvPr id="27652" name="Rectangle 4"/>
          <p:cNvSpPr>
            <a:spLocks noChangeArrowheads="1"/>
          </p:cNvSpPr>
          <p:nvPr/>
        </p:nvSpPr>
        <p:spPr bwMode="auto">
          <a:xfrm>
            <a:off x="630238" y="6103938"/>
            <a:ext cx="5689600" cy="1025525"/>
          </a:xfrm>
          <a:prstGeom prst="rect">
            <a:avLst/>
          </a:prstGeom>
          <a:noFill/>
          <a:ln w="9525">
            <a:noFill/>
            <a:miter lim="800000"/>
            <a:headEnd/>
            <a:tailEnd/>
          </a:ln>
        </p:spPr>
        <p:txBody>
          <a:bodyPr wrap="none" lIns="87956" tIns="43978" rIns="87956" bIns="43978" anchor="ctr"/>
          <a:lstStyle/>
          <a:p>
            <a:pPr defTabSz="879475" eaLnBrk="1" hangingPunct="1"/>
            <a:endParaRPr lang="en-IN" altLang="en-US" sz="1700" dirty="0"/>
          </a:p>
        </p:txBody>
      </p:sp>
      <p:sp>
        <p:nvSpPr>
          <p:cNvPr id="27653"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E3D99890-2727-412E-8113-D967A9846315}" type="slidenum">
              <a:rPr lang="en-US" altLang="en-US" smtClean="0">
                <a:latin typeface="Arial" charset="0"/>
                <a:cs typeface="Arial" charset="0"/>
              </a:rPr>
              <a:t>13</a:t>
            </a:fld>
            <a:endParaRPr lang="en-US" altLang="en-US" dirty="0" smtClean="0">
              <a:latin typeface="Arial" charset="0"/>
              <a:cs typeface="Arial" charset="0"/>
            </a:endParaRPr>
          </a:p>
        </p:txBody>
      </p:sp>
    </p:spTree>
    <p:extLst>
      <p:ext uri="{BB962C8B-B14F-4D97-AF65-F5344CB8AC3E}">
        <p14:creationId xmlns="" xmlns:p14="http://schemas.microsoft.com/office/powerpoint/2010/main" val="209738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10 - </a:t>
            </a:r>
            <a:fld id="{6B057A6D-0A2F-43D2-A6DD-A28CF1CEAD65}" type="slidenum">
              <a:rPr lang="en-US" altLang="en-US" smtClean="0"/>
              <a:t>14</a:t>
            </a:fld>
            <a:endParaRPr lang="en-US" altLang="en-US" dirty="0" smtClean="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pPr lvl="1" eaLnBrk="1" hangingPunct="1"/>
            <a:r>
              <a:rPr lang="en-US" altLang="en-US" dirty="0" smtClean="0">
                <a:solidFill>
                  <a:schemeClr val="tx1"/>
                </a:solidFill>
                <a:latin typeface="Arial" charset="0"/>
              </a:rPr>
              <a:t>You can use the </a:t>
            </a:r>
            <a:r>
              <a:rPr lang="en-US" altLang="en-US" dirty="0" smtClean="0">
                <a:solidFill>
                  <a:schemeClr val="tx1"/>
                </a:solidFill>
                <a:latin typeface="Courier New" pitchFamily="49" charset="0"/>
              </a:rPr>
              <a:t>INSERT</a:t>
            </a:r>
            <a:r>
              <a:rPr lang="en-US" altLang="en-US" dirty="0" smtClean="0">
                <a:solidFill>
                  <a:schemeClr val="tx1"/>
                </a:solidFill>
                <a:latin typeface="Arial" charset="0"/>
              </a:rPr>
              <a:t> statement to add rows to a table where the values are derived from existing tables. In the example in the slide, for the </a:t>
            </a:r>
            <a:r>
              <a:rPr lang="en-US" altLang="en-US" dirty="0" smtClean="0">
                <a:solidFill>
                  <a:schemeClr val="tx1"/>
                </a:solidFill>
                <a:latin typeface="Courier New" pitchFamily="49" charset="0"/>
              </a:rPr>
              <a:t>INSERT</a:t>
            </a:r>
            <a:r>
              <a:rPr lang="en-US" altLang="en-US" dirty="0" smtClean="0">
                <a:solidFill>
                  <a:schemeClr val="tx1"/>
                </a:solidFill>
                <a:latin typeface="Arial" charset="0"/>
              </a:rPr>
              <a:t> </a:t>
            </a:r>
            <a:r>
              <a:rPr lang="en-US" altLang="en-US" dirty="0" smtClean="0">
                <a:solidFill>
                  <a:schemeClr val="tx1"/>
                </a:solidFill>
                <a:latin typeface="Courier New" pitchFamily="49" charset="0"/>
              </a:rPr>
              <a:t>INTO</a:t>
            </a:r>
            <a:r>
              <a:rPr lang="en-US" altLang="en-US" dirty="0" smtClean="0">
                <a:solidFill>
                  <a:schemeClr val="tx1"/>
                </a:solidFill>
                <a:latin typeface="Arial" charset="0"/>
              </a:rPr>
              <a:t> statement to work, you must have already created the </a:t>
            </a:r>
            <a:r>
              <a:rPr lang="en-US" altLang="en-US" dirty="0" err="1" smtClean="0">
                <a:solidFill>
                  <a:schemeClr val="tx1"/>
                </a:solidFill>
                <a:latin typeface="Courier New" pitchFamily="49" charset="0"/>
              </a:rPr>
              <a:t>sales_reps</a:t>
            </a:r>
            <a:r>
              <a:rPr lang="en-US" altLang="en-US" dirty="0" smtClean="0">
                <a:solidFill>
                  <a:schemeClr val="tx1"/>
                </a:solidFill>
                <a:latin typeface="Arial" charset="0"/>
              </a:rPr>
              <a:t> table using the </a:t>
            </a:r>
            <a:r>
              <a:rPr lang="en-US" altLang="en-US" dirty="0" smtClean="0">
                <a:solidFill>
                  <a:schemeClr val="tx1"/>
                </a:solidFill>
                <a:latin typeface="Courier New" pitchFamily="49" charset="0"/>
              </a:rPr>
              <a:t>CREATE</a:t>
            </a:r>
            <a:r>
              <a:rPr lang="en-US" altLang="en-US" dirty="0" smtClean="0">
                <a:solidFill>
                  <a:schemeClr val="tx1"/>
                </a:solidFill>
                <a:latin typeface="Arial" charset="0"/>
              </a:rPr>
              <a:t> </a:t>
            </a:r>
            <a:r>
              <a:rPr lang="en-US" altLang="en-US" dirty="0" smtClean="0">
                <a:solidFill>
                  <a:schemeClr val="tx1"/>
                </a:solidFill>
                <a:latin typeface="Courier New" pitchFamily="49" charset="0"/>
              </a:rPr>
              <a:t>TABLE</a:t>
            </a:r>
            <a:r>
              <a:rPr lang="en-US" altLang="en-US" dirty="0" smtClean="0">
                <a:solidFill>
                  <a:schemeClr val="tx1"/>
                </a:solidFill>
                <a:latin typeface="Arial" charset="0"/>
              </a:rPr>
              <a:t> statement. </a:t>
            </a:r>
            <a:r>
              <a:rPr lang="en-US" altLang="en-US" dirty="0" smtClean="0">
                <a:solidFill>
                  <a:schemeClr val="tx1"/>
                </a:solidFill>
                <a:latin typeface="Courier New" pitchFamily="49" charset="0"/>
              </a:rPr>
              <a:t>CREATE</a:t>
            </a:r>
            <a:r>
              <a:rPr lang="en-US" altLang="en-US" dirty="0" smtClean="0">
                <a:solidFill>
                  <a:schemeClr val="tx1"/>
                </a:solidFill>
                <a:latin typeface="Arial" charset="0"/>
              </a:rPr>
              <a:t> </a:t>
            </a:r>
            <a:r>
              <a:rPr lang="en-US" altLang="en-US" dirty="0" smtClean="0">
                <a:solidFill>
                  <a:schemeClr val="tx1"/>
                </a:solidFill>
                <a:latin typeface="Courier New" pitchFamily="49" charset="0"/>
              </a:rPr>
              <a:t>TABLE</a:t>
            </a:r>
            <a:r>
              <a:rPr lang="en-US" altLang="en-US" dirty="0" smtClean="0">
                <a:solidFill>
                  <a:schemeClr val="tx1"/>
                </a:solidFill>
                <a:latin typeface="Arial" charset="0"/>
              </a:rPr>
              <a:t> is discussed in the lesson titled “</a:t>
            </a:r>
            <a:r>
              <a:rPr lang="en-US" altLang="en-US" dirty="0" smtClean="0">
                <a:latin typeface="Arial" charset="0"/>
              </a:rPr>
              <a:t>Introduction to Data Definition Language</a:t>
            </a:r>
            <a:r>
              <a:rPr lang="en-US" altLang="en-US" dirty="0" smtClean="0">
                <a:solidFill>
                  <a:schemeClr val="tx1"/>
                </a:solidFill>
                <a:latin typeface="Arial" charset="0"/>
              </a:rPr>
              <a:t>.” </a:t>
            </a:r>
          </a:p>
          <a:p>
            <a:pPr lvl="1" eaLnBrk="1" hangingPunct="1">
              <a:spcBef>
                <a:spcPts val="200"/>
              </a:spcBef>
            </a:pPr>
            <a:r>
              <a:rPr lang="en-US" altLang="en-US" dirty="0" smtClean="0">
                <a:solidFill>
                  <a:schemeClr val="tx1"/>
                </a:solidFill>
                <a:latin typeface="Arial" charset="0"/>
              </a:rPr>
              <a:t>In place of the </a:t>
            </a:r>
            <a:r>
              <a:rPr lang="en-US" altLang="en-US" dirty="0" smtClean="0">
                <a:solidFill>
                  <a:schemeClr val="tx1"/>
                </a:solidFill>
                <a:latin typeface="Courier New" pitchFamily="49" charset="0"/>
              </a:rPr>
              <a:t>VALUES</a:t>
            </a:r>
            <a:r>
              <a:rPr lang="en-US" altLang="en-US" dirty="0" smtClean="0">
                <a:solidFill>
                  <a:schemeClr val="tx1"/>
                </a:solidFill>
                <a:latin typeface="Arial" charset="0"/>
              </a:rPr>
              <a:t> clause, you use a </a:t>
            </a:r>
            <a:r>
              <a:rPr lang="en-US" altLang="en-US" dirty="0" err="1" smtClean="0">
                <a:solidFill>
                  <a:schemeClr val="tx1"/>
                </a:solidFill>
                <a:latin typeface="Arial" charset="0"/>
              </a:rPr>
              <a:t>subquery</a:t>
            </a:r>
            <a:r>
              <a:rPr lang="en-US" altLang="en-US" dirty="0" smtClean="0">
                <a:solidFill>
                  <a:schemeClr val="tx1"/>
                </a:solidFill>
                <a:latin typeface="Arial" charset="0"/>
              </a:rPr>
              <a:t>. </a:t>
            </a:r>
          </a:p>
          <a:p>
            <a:pPr lvl="1" eaLnBrk="1" hangingPunct="1">
              <a:spcBef>
                <a:spcPts val="200"/>
              </a:spcBef>
            </a:pPr>
            <a:r>
              <a:rPr lang="en-US" altLang="en-US" b="1" dirty="0" smtClean="0">
                <a:solidFill>
                  <a:schemeClr val="tx1"/>
                </a:solidFill>
                <a:latin typeface="Arial" charset="0"/>
              </a:rPr>
              <a:t>Syntax</a:t>
            </a:r>
            <a:endParaRPr lang="en-US" altLang="en-US" dirty="0" smtClean="0">
              <a:solidFill>
                <a:schemeClr val="tx1"/>
              </a:solidFill>
              <a:latin typeface="Arial" charset="0"/>
            </a:endParaRPr>
          </a:p>
          <a:p>
            <a:pPr marL="400050" lvl="2" indent="-171450" algn="just" eaLnBrk="1" hangingPunct="1">
              <a:buNone/>
            </a:pPr>
            <a:r>
              <a:rPr lang="en-US" altLang="en-US" dirty="0" smtClean="0">
                <a:solidFill>
                  <a:schemeClr val="tx1"/>
                </a:solidFill>
                <a:latin typeface="Courier New" pitchFamily="49" charset="0"/>
              </a:rPr>
              <a:t>INSERT INTO </a:t>
            </a:r>
            <a:r>
              <a:rPr lang="en-US" altLang="en-US" i="1" dirty="0" smtClean="0">
                <a:solidFill>
                  <a:schemeClr val="tx1"/>
                </a:solidFill>
                <a:latin typeface="Courier New" pitchFamily="49" charset="0"/>
              </a:rPr>
              <a:t>table</a:t>
            </a:r>
            <a:r>
              <a:rPr lang="en-US" altLang="en-US" dirty="0" smtClean="0">
                <a:solidFill>
                  <a:schemeClr val="tx1"/>
                </a:solidFill>
                <a:latin typeface="Courier New" pitchFamily="49" charset="0"/>
              </a:rPr>
              <a:t> [ </a:t>
            </a:r>
            <a:r>
              <a:rPr lang="en-US" altLang="en-US" i="1" dirty="0" smtClean="0">
                <a:solidFill>
                  <a:schemeClr val="tx1"/>
                </a:solidFill>
                <a:latin typeface="Courier New" pitchFamily="49" charset="0"/>
              </a:rPr>
              <a:t>column</a:t>
            </a:r>
            <a:r>
              <a:rPr lang="en-US" altLang="en-US" dirty="0" smtClean="0">
                <a:solidFill>
                  <a:schemeClr val="tx1"/>
                </a:solidFill>
                <a:latin typeface="Courier New" pitchFamily="49" charset="0"/>
              </a:rPr>
              <a:t> (, </a:t>
            </a:r>
            <a:r>
              <a:rPr lang="en-US" altLang="en-US" i="1" dirty="0" smtClean="0">
                <a:solidFill>
                  <a:schemeClr val="tx1"/>
                </a:solidFill>
                <a:latin typeface="Courier New" pitchFamily="49" charset="0"/>
              </a:rPr>
              <a:t>column</a:t>
            </a:r>
            <a:r>
              <a:rPr lang="en-US" altLang="en-US" dirty="0" smtClean="0">
                <a:solidFill>
                  <a:schemeClr val="tx1"/>
                </a:solidFill>
                <a:latin typeface="Courier New" pitchFamily="49" charset="0"/>
              </a:rPr>
              <a:t>) ] </a:t>
            </a:r>
            <a:r>
              <a:rPr lang="en-US" altLang="en-US" i="1" dirty="0" err="1" smtClean="0">
                <a:solidFill>
                  <a:schemeClr val="tx1"/>
                </a:solidFill>
                <a:latin typeface="Courier New" pitchFamily="49" charset="0"/>
              </a:rPr>
              <a:t>subquery</a:t>
            </a:r>
            <a:r>
              <a:rPr lang="en-US" altLang="en-US" i="1" dirty="0" smtClean="0">
                <a:solidFill>
                  <a:schemeClr val="tx1"/>
                </a:solidFill>
                <a:latin typeface="Courier New" pitchFamily="49" charset="0"/>
              </a:rPr>
              <a:t>;</a:t>
            </a:r>
            <a:r>
              <a:rPr lang="en-US" altLang="en-US" dirty="0" smtClean="0">
                <a:solidFill>
                  <a:schemeClr val="tx1"/>
                </a:solidFill>
                <a:latin typeface="Courier New" pitchFamily="49" charset="0"/>
              </a:rPr>
              <a:t> </a:t>
            </a:r>
          </a:p>
          <a:p>
            <a:pPr lvl="1" eaLnBrk="1" hangingPunct="1">
              <a:spcBef>
                <a:spcPts val="200"/>
              </a:spcBef>
            </a:pPr>
            <a:r>
              <a:rPr lang="en-US" altLang="en-US" dirty="0" smtClean="0">
                <a:solidFill>
                  <a:schemeClr val="tx1"/>
                </a:solidFill>
                <a:latin typeface="Arial" charset="0"/>
              </a:rPr>
              <a:t>In the syntax:</a:t>
            </a:r>
            <a:endParaRPr lang="en-US" altLang="en-US" b="1" dirty="0" smtClean="0">
              <a:solidFill>
                <a:schemeClr val="tx1"/>
              </a:solidFill>
              <a:latin typeface="Arial" charset="0"/>
            </a:endParaRPr>
          </a:p>
          <a:p>
            <a:pPr marL="400050" lvl="2" indent="-171450" eaLnBrk="1" hangingPunct="1">
              <a:buNone/>
            </a:pPr>
            <a:r>
              <a:rPr lang="en-US" altLang="en-US" i="1" dirty="0" smtClean="0">
                <a:solidFill>
                  <a:schemeClr val="tx1"/>
                </a:solidFill>
                <a:latin typeface="Courier New" pitchFamily="49" charset="0"/>
              </a:rPr>
              <a:t>table</a:t>
            </a:r>
            <a:r>
              <a:rPr lang="en-US" altLang="en-US" i="1" dirty="0" smtClean="0">
                <a:solidFill>
                  <a:schemeClr val="tx1"/>
                </a:solidFill>
                <a:latin typeface="Arial" charset="0"/>
              </a:rPr>
              <a:t>		</a:t>
            </a:r>
            <a:r>
              <a:rPr lang="en-US" altLang="en-US" dirty="0" smtClean="0">
                <a:solidFill>
                  <a:schemeClr val="tx1"/>
                </a:solidFill>
                <a:latin typeface="Arial" charset="0"/>
              </a:rPr>
              <a:t>Is the name of the table</a:t>
            </a:r>
          </a:p>
          <a:p>
            <a:pPr marL="400050" lvl="2" indent="-171450" eaLnBrk="1" hangingPunct="1">
              <a:buNone/>
            </a:pPr>
            <a:r>
              <a:rPr lang="en-US" altLang="en-US" i="1" dirty="0" smtClean="0">
                <a:solidFill>
                  <a:schemeClr val="tx1"/>
                </a:solidFill>
                <a:latin typeface="Courier New" pitchFamily="49" charset="0"/>
              </a:rPr>
              <a:t>column</a:t>
            </a:r>
            <a:r>
              <a:rPr lang="en-US" altLang="en-US" i="1" dirty="0" smtClean="0">
                <a:solidFill>
                  <a:schemeClr val="tx1"/>
                </a:solidFill>
                <a:latin typeface="Arial" charset="0"/>
              </a:rPr>
              <a:t>		</a:t>
            </a:r>
            <a:r>
              <a:rPr lang="en-US" altLang="en-US" dirty="0" smtClean="0">
                <a:solidFill>
                  <a:schemeClr val="tx1"/>
                </a:solidFill>
                <a:latin typeface="Arial" charset="0"/>
              </a:rPr>
              <a:t>Is the name of the column in the table to populate</a:t>
            </a:r>
          </a:p>
          <a:p>
            <a:pPr marL="400050" lvl="2" indent="-171450" eaLnBrk="1" hangingPunct="1">
              <a:buNone/>
            </a:pPr>
            <a:r>
              <a:rPr lang="en-US" altLang="en-US" i="1" dirty="0" err="1" smtClean="0">
                <a:solidFill>
                  <a:schemeClr val="tx1"/>
                </a:solidFill>
                <a:latin typeface="Courier New" pitchFamily="49" charset="0"/>
              </a:rPr>
              <a:t>subquery</a:t>
            </a:r>
            <a:r>
              <a:rPr lang="en-US" altLang="en-US" dirty="0" smtClean="0">
                <a:solidFill>
                  <a:schemeClr val="tx1"/>
                </a:solidFill>
                <a:latin typeface="Arial" charset="0"/>
              </a:rPr>
              <a:t>		Is the </a:t>
            </a:r>
            <a:r>
              <a:rPr lang="en-US" altLang="en-US" dirty="0" err="1" smtClean="0">
                <a:solidFill>
                  <a:schemeClr val="tx1"/>
                </a:solidFill>
                <a:latin typeface="Arial" charset="0"/>
              </a:rPr>
              <a:t>subquery</a:t>
            </a:r>
            <a:r>
              <a:rPr lang="en-US" altLang="en-US" dirty="0" smtClean="0">
                <a:solidFill>
                  <a:schemeClr val="tx1"/>
                </a:solidFill>
                <a:latin typeface="Arial" charset="0"/>
              </a:rPr>
              <a:t> that returns rows to the table</a:t>
            </a:r>
          </a:p>
          <a:p>
            <a:pPr lvl="1" eaLnBrk="1" hangingPunct="1">
              <a:spcBef>
                <a:spcPts val="200"/>
              </a:spcBef>
            </a:pPr>
            <a:r>
              <a:rPr lang="en-US" altLang="en-US" dirty="0" smtClean="0">
                <a:solidFill>
                  <a:schemeClr val="tx1"/>
                </a:solidFill>
                <a:latin typeface="Arial" charset="0"/>
              </a:rPr>
              <a:t>The number of columns and their data types in the column list of the </a:t>
            </a:r>
            <a:r>
              <a:rPr lang="en-US" altLang="en-US" dirty="0" smtClean="0">
                <a:solidFill>
                  <a:schemeClr val="tx1"/>
                </a:solidFill>
                <a:latin typeface="Courier New" pitchFamily="49" charset="0"/>
              </a:rPr>
              <a:t>INSERT</a:t>
            </a:r>
            <a:r>
              <a:rPr lang="en-US" altLang="en-US" dirty="0" smtClean="0">
                <a:solidFill>
                  <a:schemeClr val="tx1"/>
                </a:solidFill>
                <a:latin typeface="Arial" charset="0"/>
              </a:rPr>
              <a:t> clause must match the number of values and their data types in the </a:t>
            </a:r>
            <a:r>
              <a:rPr lang="en-US" altLang="en-US" dirty="0" err="1" smtClean="0">
                <a:solidFill>
                  <a:schemeClr val="tx1"/>
                </a:solidFill>
                <a:latin typeface="Arial" charset="0"/>
              </a:rPr>
              <a:t>subquery</a:t>
            </a:r>
            <a:r>
              <a:rPr lang="en-US" altLang="en-US" dirty="0" smtClean="0">
                <a:solidFill>
                  <a:schemeClr val="tx1"/>
                </a:solidFill>
                <a:latin typeface="Arial" charset="0"/>
              </a:rPr>
              <a:t>. Zero or more rows are added depending on the number of rows returned by the </a:t>
            </a:r>
            <a:r>
              <a:rPr lang="en-US" altLang="en-US" dirty="0" err="1" smtClean="0">
                <a:solidFill>
                  <a:schemeClr val="tx1"/>
                </a:solidFill>
                <a:latin typeface="Arial" charset="0"/>
              </a:rPr>
              <a:t>subquery</a:t>
            </a:r>
            <a:r>
              <a:rPr lang="en-US" altLang="en-US" dirty="0" smtClean="0">
                <a:solidFill>
                  <a:schemeClr val="tx1"/>
                </a:solidFill>
                <a:latin typeface="Arial" charset="0"/>
              </a:rPr>
              <a:t>. To create a copy of the rows of a table, use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 in the </a:t>
            </a:r>
            <a:r>
              <a:rPr lang="en-US" altLang="en-US" dirty="0" err="1" smtClean="0">
                <a:solidFill>
                  <a:schemeClr val="tx1"/>
                </a:solidFill>
                <a:latin typeface="Arial" charset="0"/>
              </a:rPr>
              <a:t>subquery</a:t>
            </a:r>
            <a:r>
              <a:rPr lang="en-US" altLang="en-US" dirty="0" smtClean="0">
                <a:solidFill>
                  <a:schemeClr val="tx1"/>
                </a:solidFill>
                <a:latin typeface="Arial" charset="0"/>
              </a:rPr>
              <a:t>:</a:t>
            </a:r>
          </a:p>
          <a:p>
            <a:pPr marL="857250" lvl="4" indent="-171450" eaLnBrk="1" hangingPunct="1"/>
            <a:r>
              <a:rPr lang="en-US" altLang="en-US" dirty="0" smtClean="0">
                <a:solidFill>
                  <a:schemeClr val="tx1"/>
                </a:solidFill>
              </a:rPr>
              <a:t>INSERT INTO </a:t>
            </a:r>
            <a:r>
              <a:rPr lang="en-US" altLang="en-US" dirty="0" err="1" smtClean="0">
                <a:solidFill>
                  <a:schemeClr val="tx1"/>
                </a:solidFill>
              </a:rPr>
              <a:t>copy_emp</a:t>
            </a:r>
            <a:endParaRPr lang="en-US" altLang="en-US" dirty="0" smtClean="0">
              <a:solidFill>
                <a:schemeClr val="tx1"/>
              </a:solidFill>
            </a:endParaRPr>
          </a:p>
          <a:p>
            <a:pPr lvl="3" eaLnBrk="1" hangingPunct="1">
              <a:spcBef>
                <a:spcPct val="0"/>
              </a:spcBef>
              <a:buNone/>
            </a:pPr>
            <a:r>
              <a:rPr lang="en-US" altLang="en-US" dirty="0" smtClean="0">
                <a:solidFill>
                  <a:schemeClr val="tx1"/>
                </a:solidFill>
                <a:latin typeface="Courier New" pitchFamily="49" charset="0"/>
              </a:rPr>
              <a:t>   SELECT * </a:t>
            </a:r>
          </a:p>
          <a:p>
            <a:pPr lvl="3" eaLnBrk="1" hangingPunct="1">
              <a:spcBef>
                <a:spcPct val="0"/>
              </a:spcBef>
              <a:buNone/>
            </a:pPr>
            <a:r>
              <a:rPr lang="en-US" altLang="en-US" dirty="0" smtClean="0">
                <a:solidFill>
                  <a:schemeClr val="tx1"/>
                </a:solidFill>
                <a:latin typeface="Courier New" pitchFamily="49" charset="0"/>
              </a:rPr>
              <a:t>	FROM   employees;</a:t>
            </a:r>
          </a:p>
        </p:txBody>
      </p:sp>
    </p:spTree>
    <p:extLst>
      <p:ext uri="{BB962C8B-B14F-4D97-AF65-F5344CB8AC3E}">
        <p14:creationId xmlns="" xmlns:p14="http://schemas.microsoft.com/office/powerpoint/2010/main" val="1234976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6"/>
          <p:cNvSpPr>
            <a:spLocks noGrp="1" noRot="1" noChangeAspect="1" noChangeArrowheads="1" noTextEdit="1"/>
          </p:cNvSpPr>
          <p:nvPr>
            <p:ph type="sldImg"/>
          </p:nvPr>
        </p:nvSpPr>
        <p:spPr>
          <a:ln/>
        </p:spPr>
      </p:sp>
      <p:sp>
        <p:nvSpPr>
          <p:cNvPr id="31747" name="Rectangle 7"/>
          <p:cNvSpPr>
            <a:spLocks noGrp="1" noChangeArrowheads="1"/>
          </p:cNvSpPr>
          <p:nvPr>
            <p:ph type="body" idx="1"/>
          </p:nvPr>
        </p:nvSpPr>
        <p:spPr>
          <a:noFill/>
          <a:ln/>
        </p:spPr>
        <p:txBody>
          <a:bodyPr lIns="12914" tIns="12914" rIns="12914" bIns="12914"/>
          <a:lstStyle/>
          <a:p>
            <a:pPr eaLnBrk="1" hangingPunct="1"/>
            <a:endParaRPr lang="en-US" altLang="en-US" dirty="0" smtClean="0">
              <a:latin typeface="Arial" charset="0"/>
            </a:endParaRPr>
          </a:p>
        </p:txBody>
      </p:sp>
      <p:sp>
        <p:nvSpPr>
          <p:cNvPr id="3174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13B03419-4049-4188-9204-76DED7CCC2B0}" type="slidenum">
              <a:rPr lang="en-US" altLang="en-US" smtClean="0">
                <a:latin typeface="Arial" charset="0"/>
                <a:cs typeface="Arial" charset="0"/>
              </a:rPr>
              <a:t>15</a:t>
            </a:fld>
            <a:endParaRPr lang="en-US" altLang="en-US" dirty="0" smtClean="0">
              <a:latin typeface="Arial" charset="0"/>
              <a:cs typeface="Arial" charset="0"/>
            </a:endParaRPr>
          </a:p>
        </p:txBody>
      </p:sp>
    </p:spTree>
    <p:extLst>
      <p:ext uri="{BB962C8B-B14F-4D97-AF65-F5344CB8AC3E}">
        <p14:creationId xmlns="" xmlns:p14="http://schemas.microsoft.com/office/powerpoint/2010/main" val="2537479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8"/>
          <p:cNvSpPr>
            <a:spLocks noGrp="1" noRot="1" noChangeAspect="1" noChangeArrowheads="1" noTextEdit="1"/>
          </p:cNvSpPr>
          <p:nvPr>
            <p:ph type="sldImg"/>
          </p:nvPr>
        </p:nvSpPr>
        <p:spPr>
          <a:ln/>
        </p:spPr>
      </p:sp>
      <p:sp>
        <p:nvSpPr>
          <p:cNvPr id="33795" name="Rectangle 9"/>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The slide illustrates changing the department number for employees in department 60 to </a:t>
            </a:r>
            <a:br>
              <a:rPr lang="en-US" altLang="en-US" dirty="0" smtClean="0">
                <a:latin typeface="Arial" charset="0"/>
              </a:rPr>
            </a:br>
            <a:r>
              <a:rPr lang="en-US" altLang="en-US" dirty="0" smtClean="0">
                <a:latin typeface="Arial" charset="0"/>
              </a:rPr>
              <a:t>department 80.</a:t>
            </a:r>
          </a:p>
        </p:txBody>
      </p:sp>
      <p:sp>
        <p:nvSpPr>
          <p:cNvPr id="33796"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BFF4FD86-CD72-47F5-8871-6C8A3863DCF8}" type="slidenum">
              <a:rPr lang="en-US" altLang="en-US" smtClean="0">
                <a:latin typeface="Arial" charset="0"/>
                <a:cs typeface="Arial" charset="0"/>
              </a:rPr>
              <a:t>16</a:t>
            </a:fld>
            <a:endParaRPr lang="en-US" altLang="en-US" dirty="0" smtClean="0">
              <a:latin typeface="Arial" charset="0"/>
              <a:cs typeface="Arial" charset="0"/>
            </a:endParaRPr>
          </a:p>
        </p:txBody>
      </p:sp>
    </p:spTree>
    <p:extLst>
      <p:ext uri="{BB962C8B-B14F-4D97-AF65-F5344CB8AC3E}">
        <p14:creationId xmlns="" xmlns:p14="http://schemas.microsoft.com/office/powerpoint/2010/main" val="1551107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Rot="1" noChangeAspect="1" noChangeArrowheads="1" noTextEdit="1"/>
          </p:cNvSpPr>
          <p:nvPr>
            <p:ph type="sldImg"/>
          </p:nvPr>
        </p:nvSpPr>
        <p:spPr>
          <a:ln/>
        </p:spPr>
      </p:sp>
      <p:sp>
        <p:nvSpPr>
          <p:cNvPr id="35843"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You can modify the existing values in a table by using the </a:t>
            </a:r>
            <a:r>
              <a:rPr lang="en-US" altLang="en-US" dirty="0" smtClean="0">
                <a:solidFill>
                  <a:schemeClr val="tx1"/>
                </a:solidFill>
                <a:latin typeface="Courier New" pitchFamily="49" charset="0"/>
              </a:rPr>
              <a:t>UPDATE</a:t>
            </a:r>
            <a:r>
              <a:rPr lang="en-US" altLang="en-US" dirty="0" smtClean="0">
                <a:solidFill>
                  <a:schemeClr val="tx1"/>
                </a:solidFill>
                <a:latin typeface="Arial" charset="0"/>
              </a:rPr>
              <a:t> statement.</a:t>
            </a:r>
          </a:p>
          <a:p>
            <a:pPr lvl="1" eaLnBrk="1" hangingPunct="1"/>
            <a:r>
              <a:rPr lang="en-US" altLang="en-US" dirty="0" smtClean="0">
                <a:solidFill>
                  <a:schemeClr val="tx1"/>
                </a:solidFill>
                <a:latin typeface="Arial" charset="0"/>
              </a:rPr>
              <a:t>In the syntax:</a:t>
            </a:r>
          </a:p>
          <a:p>
            <a:pPr marL="400050" lvl="2" indent="-171450" eaLnBrk="1" hangingPunct="1">
              <a:buFont typeface="Times New Roman" pitchFamily="18" charset="0"/>
              <a:buNone/>
            </a:pPr>
            <a:r>
              <a:rPr lang="en-US" altLang="en-US" i="1" dirty="0" smtClean="0">
                <a:solidFill>
                  <a:schemeClr val="tx1"/>
                </a:solidFill>
                <a:latin typeface="Courier New" pitchFamily="49" charset="0"/>
              </a:rPr>
              <a:t>table</a:t>
            </a:r>
            <a:r>
              <a:rPr lang="en-US" altLang="en-US" dirty="0" smtClean="0">
                <a:solidFill>
                  <a:schemeClr val="tx1"/>
                </a:solidFill>
                <a:latin typeface="Arial" charset="0"/>
              </a:rPr>
              <a:t>		Is the name of the table</a:t>
            </a:r>
          </a:p>
          <a:p>
            <a:pPr marL="400050" lvl="2" indent="-171450" eaLnBrk="1" hangingPunct="1">
              <a:buFont typeface="Times New Roman" pitchFamily="18" charset="0"/>
              <a:buNone/>
            </a:pPr>
            <a:r>
              <a:rPr lang="en-US" altLang="en-US" i="1" dirty="0" smtClean="0">
                <a:solidFill>
                  <a:schemeClr val="tx1"/>
                </a:solidFill>
                <a:latin typeface="Courier New" pitchFamily="49" charset="0"/>
              </a:rPr>
              <a:t>column</a:t>
            </a:r>
            <a:r>
              <a:rPr lang="en-US" altLang="en-US" dirty="0" smtClean="0">
                <a:solidFill>
                  <a:schemeClr val="tx1"/>
                </a:solidFill>
                <a:latin typeface="Arial" charset="0"/>
              </a:rPr>
              <a:t>		Is the name of the column in the table to populate</a:t>
            </a:r>
          </a:p>
          <a:p>
            <a:pPr marL="400050" lvl="2" indent="-171450" eaLnBrk="1" hangingPunct="1">
              <a:buFont typeface="Times New Roman" pitchFamily="18" charset="0"/>
              <a:buNone/>
            </a:pPr>
            <a:r>
              <a:rPr lang="en-US" altLang="en-US" i="1" dirty="0" smtClean="0">
                <a:solidFill>
                  <a:schemeClr val="tx1"/>
                </a:solidFill>
                <a:latin typeface="Courier New" pitchFamily="49" charset="0"/>
              </a:rPr>
              <a:t>value</a:t>
            </a:r>
            <a:r>
              <a:rPr lang="en-US" altLang="en-US" dirty="0" smtClean="0">
                <a:solidFill>
                  <a:schemeClr val="tx1"/>
                </a:solidFill>
                <a:latin typeface="Arial" charset="0"/>
              </a:rPr>
              <a:t>		Is the corresponding value or subquery for the column</a:t>
            </a:r>
          </a:p>
          <a:p>
            <a:pPr marL="400050" lvl="2" indent="-171450" eaLnBrk="1" hangingPunct="1">
              <a:buFont typeface="Times New Roman" pitchFamily="18" charset="0"/>
              <a:buNone/>
            </a:pPr>
            <a:r>
              <a:rPr lang="en-US" altLang="en-US" i="1" dirty="0" smtClean="0">
                <a:solidFill>
                  <a:schemeClr val="tx1"/>
                </a:solidFill>
                <a:latin typeface="Courier New" pitchFamily="49" charset="0"/>
              </a:rPr>
              <a:t>Condition	</a:t>
            </a:r>
            <a:r>
              <a:rPr lang="en-US" altLang="en-US" dirty="0" smtClean="0">
                <a:solidFill>
                  <a:schemeClr val="tx1"/>
                </a:solidFill>
                <a:latin typeface="Arial" charset="0"/>
              </a:rPr>
              <a:t>	Identifies the rows to be updated and is composed of column names, 			expressions, constants, subqueries, and comparison operators</a:t>
            </a:r>
          </a:p>
          <a:p>
            <a:pPr lvl="1" eaLnBrk="1" hangingPunct="1"/>
            <a:r>
              <a:rPr lang="en-US" altLang="en-US" dirty="0" smtClean="0">
                <a:solidFill>
                  <a:schemeClr val="tx1"/>
                </a:solidFill>
                <a:latin typeface="Arial" charset="0"/>
              </a:rPr>
              <a:t>Confirm the update operation by querying the table to display the updated rows. </a:t>
            </a:r>
            <a:endParaRPr lang="en-US" altLang="en-US" i="1" dirty="0" smtClean="0">
              <a:solidFill>
                <a:schemeClr val="tx1"/>
              </a:solidFill>
              <a:latin typeface="Arial" charset="0"/>
            </a:endParaRPr>
          </a:p>
          <a:p>
            <a:pPr lvl="1" eaLnBrk="1" hangingPunct="1"/>
            <a:r>
              <a:rPr lang="en-US" altLang="en-US" dirty="0" smtClean="0">
                <a:solidFill>
                  <a:schemeClr val="tx1"/>
                </a:solidFill>
                <a:latin typeface="Arial" charset="0"/>
              </a:rPr>
              <a:t>For more information, see the section on “</a:t>
            </a:r>
            <a:r>
              <a:rPr lang="en-US" altLang="en-US" dirty="0" smtClean="0">
                <a:solidFill>
                  <a:schemeClr val="tx1"/>
                </a:solidFill>
                <a:latin typeface="Courier New" pitchFamily="49" charset="0"/>
              </a:rPr>
              <a:t>UPDATE</a:t>
            </a:r>
            <a:r>
              <a:rPr lang="en-US" altLang="en-US" dirty="0" smtClean="0">
                <a:solidFill>
                  <a:schemeClr val="tx1"/>
                </a:solidFill>
                <a:latin typeface="Arial" charset="0"/>
              </a:rPr>
              <a:t>” in </a:t>
            </a:r>
            <a:r>
              <a:rPr lang="en-US" altLang="en-US" i="1" dirty="0" smtClean="0">
                <a:solidFill>
                  <a:schemeClr val="tx1"/>
                </a:solidFill>
                <a:latin typeface="Arial" charset="0"/>
              </a:rPr>
              <a:t>Oracle Database SQL Language Reference </a:t>
            </a:r>
            <a:r>
              <a:rPr lang="en-US" altLang="en-US" dirty="0" smtClean="0">
                <a:solidFill>
                  <a:schemeClr val="tx1"/>
                </a:solidFill>
                <a:latin typeface="Arial" charset="0"/>
              </a:rPr>
              <a:t>for 12</a:t>
            </a:r>
            <a:r>
              <a:rPr lang="en-US" altLang="en-US" i="1" dirty="0" smtClean="0">
                <a:solidFill>
                  <a:schemeClr val="tx1"/>
                </a:solidFill>
                <a:latin typeface="Arial" charset="0"/>
              </a:rPr>
              <a:t>c </a:t>
            </a:r>
            <a:r>
              <a:rPr lang="en-US" altLang="en-US" dirty="0" smtClean="0">
                <a:solidFill>
                  <a:schemeClr val="tx1"/>
                </a:solidFill>
                <a:latin typeface="Arial" charset="0"/>
              </a:rPr>
              <a:t>database. </a:t>
            </a:r>
            <a:endParaRPr lang="en-US" altLang="en-US" b="1" dirty="0" smtClean="0">
              <a:latin typeface="Arial" charset="0"/>
              <a:ea typeface="SimSun" pitchFamily="2" charset="-122"/>
            </a:endParaRPr>
          </a:p>
          <a:p>
            <a:pPr lvl="1" eaLnBrk="1" hangingPunct="1"/>
            <a:r>
              <a:rPr lang="en-US" altLang="en-US" b="1" dirty="0" smtClean="0">
                <a:latin typeface="Arial" charset="0"/>
                <a:ea typeface="SimSun" pitchFamily="2" charset="-122"/>
              </a:rPr>
              <a:t>Note:</a:t>
            </a:r>
            <a:r>
              <a:rPr lang="en-US" altLang="en-US" dirty="0" smtClean="0">
                <a:latin typeface="Arial" charset="0"/>
                <a:ea typeface="SimSun" pitchFamily="2" charset="-122"/>
              </a:rPr>
              <a:t> In general, use the primary key column in the </a:t>
            </a:r>
            <a:r>
              <a:rPr lang="en-US" altLang="en-US" dirty="0" smtClean="0">
                <a:latin typeface="Courier New" pitchFamily="49" charset="0"/>
                <a:ea typeface="SimSun" pitchFamily="2" charset="-122"/>
              </a:rPr>
              <a:t>WHERE</a:t>
            </a:r>
            <a:r>
              <a:rPr lang="en-US" altLang="en-US" dirty="0" smtClean="0">
                <a:latin typeface="Arial" charset="0"/>
                <a:ea typeface="SimSun" pitchFamily="2" charset="-122"/>
              </a:rPr>
              <a:t> clause to identify a single row for update. Using other columns can unexpectedly cause several rows to be updated. For example, identifying a single row in the </a:t>
            </a:r>
            <a:r>
              <a:rPr lang="en-US" altLang="en-US" dirty="0" smtClean="0">
                <a:latin typeface="Courier New" pitchFamily="49" charset="0"/>
                <a:ea typeface="SimSun" pitchFamily="2" charset="-122"/>
              </a:rPr>
              <a:t>EMPLOYEES</a:t>
            </a:r>
            <a:r>
              <a:rPr lang="en-US" altLang="en-US" dirty="0" smtClean="0">
                <a:latin typeface="Arial" charset="0"/>
                <a:ea typeface="SimSun" pitchFamily="2" charset="-122"/>
              </a:rPr>
              <a:t> table by last name may return more than one employee having the same last name.</a:t>
            </a:r>
            <a:r>
              <a:rPr lang="en-US" altLang="en-US" dirty="0" smtClean="0">
                <a:solidFill>
                  <a:schemeClr val="tx1"/>
                </a:solidFill>
                <a:latin typeface="Arial" charset="0"/>
              </a:rPr>
              <a:t> </a:t>
            </a:r>
          </a:p>
        </p:txBody>
      </p:sp>
      <p:sp>
        <p:nvSpPr>
          <p:cNvPr id="3584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160DDB2A-6451-4E07-8AD5-1451D2863054}" type="slidenum">
              <a:rPr lang="en-US" altLang="en-US" smtClean="0">
                <a:latin typeface="Arial" charset="0"/>
                <a:cs typeface="Arial" charset="0"/>
              </a:rPr>
              <a:t>17</a:t>
            </a:fld>
            <a:endParaRPr lang="en-US" altLang="en-US" dirty="0" smtClean="0">
              <a:latin typeface="Arial" charset="0"/>
              <a:cs typeface="Arial" charset="0"/>
            </a:endParaRPr>
          </a:p>
        </p:txBody>
      </p:sp>
    </p:spTree>
    <p:extLst>
      <p:ext uri="{BB962C8B-B14F-4D97-AF65-F5344CB8AC3E}">
        <p14:creationId xmlns="" xmlns:p14="http://schemas.microsoft.com/office/powerpoint/2010/main" val="39088673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10 - </a:t>
            </a:r>
            <a:fld id="{2117F5FB-CB56-401C-9197-59307F0F0369}" type="slidenum">
              <a:rPr lang="en-US" altLang="en-US" smtClean="0"/>
              <a:t>18</a:t>
            </a:fld>
            <a:endParaRPr lang="en-US" altLang="en-US" dirty="0" smtClean="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pPr lvl="1" eaLnBrk="1" hangingPunct="1"/>
            <a:r>
              <a:rPr lang="en-US" altLang="en-US" dirty="0" smtClean="0">
                <a:solidFill>
                  <a:schemeClr val="tx1"/>
                </a:solidFill>
                <a:latin typeface="Arial" charset="0"/>
              </a:rPr>
              <a:t>The </a:t>
            </a:r>
            <a:r>
              <a:rPr lang="en-US" altLang="en-US" dirty="0" smtClean="0">
                <a:solidFill>
                  <a:schemeClr val="tx1"/>
                </a:solidFill>
                <a:latin typeface="Courier New" pitchFamily="49" charset="0"/>
              </a:rPr>
              <a:t>UPDATE</a:t>
            </a:r>
            <a:r>
              <a:rPr lang="en-US" altLang="en-US" dirty="0" smtClean="0">
                <a:solidFill>
                  <a:schemeClr val="tx1"/>
                </a:solidFill>
                <a:latin typeface="Arial" charset="0"/>
              </a:rPr>
              <a:t> statement modifies the values of a specific row or rows if the </a:t>
            </a:r>
            <a:r>
              <a:rPr lang="en-US" altLang="en-US" dirty="0" smtClean="0">
                <a:solidFill>
                  <a:schemeClr val="tx1"/>
                </a:solidFill>
                <a:latin typeface="Courier New" pitchFamily="49" charset="0"/>
              </a:rPr>
              <a:t>WHERE</a:t>
            </a:r>
            <a:r>
              <a:rPr lang="en-US" altLang="en-US" dirty="0" smtClean="0">
                <a:solidFill>
                  <a:schemeClr val="tx1"/>
                </a:solidFill>
                <a:latin typeface="Arial" charset="0"/>
              </a:rPr>
              <a:t> clause is specified. The example in the slide shows the transfer of employee 113 (Popp) to department 50. </a:t>
            </a:r>
          </a:p>
          <a:p>
            <a:pPr lvl="1" eaLnBrk="1" hangingPunct="1"/>
            <a:r>
              <a:rPr lang="en-US" altLang="en-US" dirty="0" smtClean="0">
                <a:solidFill>
                  <a:schemeClr val="tx1"/>
                </a:solidFill>
                <a:latin typeface="Arial" charset="0"/>
              </a:rPr>
              <a:t>If you omit the </a:t>
            </a:r>
            <a:r>
              <a:rPr lang="en-US" altLang="en-US" dirty="0" smtClean="0">
                <a:solidFill>
                  <a:schemeClr val="tx1"/>
                </a:solidFill>
                <a:latin typeface="Courier New" pitchFamily="49" charset="0"/>
              </a:rPr>
              <a:t>WHERE</a:t>
            </a:r>
            <a:r>
              <a:rPr lang="en-US" altLang="en-US" dirty="0" smtClean="0">
                <a:solidFill>
                  <a:schemeClr val="tx1"/>
                </a:solidFill>
                <a:latin typeface="Arial" charset="0"/>
              </a:rPr>
              <a:t> clause, values for all the rows in the table are modified. Examine the updated rows in the </a:t>
            </a:r>
            <a:r>
              <a:rPr lang="en-US" altLang="en-US" dirty="0" smtClean="0">
                <a:solidFill>
                  <a:schemeClr val="tx1"/>
                </a:solidFill>
                <a:latin typeface="Courier New" pitchFamily="49" charset="0"/>
              </a:rPr>
              <a:t>COPY_EMP</a:t>
            </a:r>
            <a:r>
              <a:rPr lang="en-US" altLang="en-US" dirty="0" smtClean="0">
                <a:solidFill>
                  <a:schemeClr val="tx1"/>
                </a:solidFill>
                <a:latin typeface="Arial" charset="0"/>
              </a:rPr>
              <a:t> table.</a:t>
            </a:r>
          </a:p>
          <a:p>
            <a:pPr lvl="4" eaLnBrk="1" hangingPunct="1">
              <a:spcBef>
                <a:spcPct val="0"/>
              </a:spcBef>
            </a:pPr>
            <a:r>
              <a:rPr lang="en-US" altLang="en-US" dirty="0" smtClean="0">
                <a:solidFill>
                  <a:schemeClr val="tx1"/>
                </a:solidFill>
              </a:rPr>
              <a:t>   SELECT </a:t>
            </a:r>
            <a:r>
              <a:rPr lang="en-US" altLang="en-US" dirty="0" err="1" smtClean="0">
                <a:solidFill>
                  <a:schemeClr val="tx1"/>
                </a:solidFill>
              </a:rPr>
              <a:t>last_name</a:t>
            </a:r>
            <a:r>
              <a:rPr lang="en-US" altLang="en-US" dirty="0" smtClean="0">
                <a:solidFill>
                  <a:schemeClr val="tx1"/>
                </a:solidFill>
              </a:rPr>
              <a:t>, </a:t>
            </a:r>
            <a:r>
              <a:rPr lang="en-US" altLang="en-US" dirty="0" err="1" smtClean="0">
                <a:solidFill>
                  <a:schemeClr val="tx1"/>
                </a:solidFill>
              </a:rPr>
              <a:t>department_id</a:t>
            </a:r>
            <a:endParaRPr lang="en-US" altLang="en-US" dirty="0" smtClean="0">
              <a:solidFill>
                <a:schemeClr val="tx1"/>
              </a:solidFill>
            </a:endParaRPr>
          </a:p>
          <a:p>
            <a:pPr lvl="4" eaLnBrk="1" hangingPunct="1">
              <a:spcBef>
                <a:spcPct val="0"/>
              </a:spcBef>
            </a:pPr>
            <a:r>
              <a:rPr lang="en-US" altLang="en-US" dirty="0" smtClean="0">
                <a:solidFill>
                  <a:schemeClr val="tx1"/>
                </a:solidFill>
              </a:rPr>
              <a:t>   FROM   </a:t>
            </a:r>
            <a:r>
              <a:rPr lang="en-US" altLang="en-US" dirty="0" err="1" smtClean="0">
                <a:solidFill>
                  <a:schemeClr val="tx1"/>
                </a:solidFill>
              </a:rPr>
              <a:t>copy_emp</a:t>
            </a:r>
            <a:r>
              <a:rPr lang="en-US" altLang="en-US" dirty="0" smtClean="0">
                <a:solidFill>
                  <a:schemeClr val="tx1"/>
                </a:solidFill>
              </a:rPr>
              <a:t>;</a:t>
            </a:r>
          </a:p>
          <a:p>
            <a:pPr lvl="1" eaLnBrk="1" hangingPunct="1">
              <a:spcBef>
                <a:spcPct val="0"/>
              </a:spcBef>
            </a:pPr>
            <a:endParaRPr lang="en-US" altLang="en-US" dirty="0" smtClean="0">
              <a:solidFill>
                <a:schemeClr val="tx1"/>
              </a:solidFill>
              <a:latin typeface="Arial" charset="0"/>
            </a:endParaRPr>
          </a:p>
          <a:p>
            <a:pPr lvl="1" eaLnBrk="1" hangingPunct="1"/>
            <a:r>
              <a:rPr lang="en-US" altLang="en-US" dirty="0" smtClean="0">
                <a:solidFill>
                  <a:schemeClr val="tx1"/>
                </a:solidFill>
                <a:latin typeface="Arial" charset="0"/>
              </a:rPr>
              <a:t>For example, an employee who was an </a:t>
            </a:r>
            <a:r>
              <a:rPr lang="en-US" altLang="en-US" dirty="0" smtClean="0">
                <a:solidFill>
                  <a:schemeClr val="tx1"/>
                </a:solidFill>
                <a:latin typeface="Courier New" pitchFamily="49" charset="0"/>
              </a:rPr>
              <a:t>SA_REP</a:t>
            </a:r>
            <a:r>
              <a:rPr lang="en-US" altLang="en-US" dirty="0" smtClean="0">
                <a:solidFill>
                  <a:schemeClr val="tx1"/>
                </a:solidFill>
                <a:latin typeface="Arial" charset="0"/>
              </a:rPr>
              <a:t> has now changed his job to an </a:t>
            </a:r>
            <a:r>
              <a:rPr lang="en-US" altLang="en-US" dirty="0" smtClean="0">
                <a:solidFill>
                  <a:schemeClr val="tx1"/>
                </a:solidFill>
                <a:latin typeface="Courier New" pitchFamily="49" charset="0"/>
              </a:rPr>
              <a:t>IT_PROG</a:t>
            </a:r>
            <a:r>
              <a:rPr lang="en-US" altLang="en-US" dirty="0" smtClean="0">
                <a:solidFill>
                  <a:schemeClr val="tx1"/>
                </a:solidFill>
                <a:latin typeface="Arial" charset="0"/>
              </a:rPr>
              <a:t>. Therefore, his </a:t>
            </a:r>
            <a:r>
              <a:rPr lang="en-US" altLang="en-US" dirty="0" smtClean="0">
                <a:solidFill>
                  <a:schemeClr val="tx1"/>
                </a:solidFill>
                <a:latin typeface="Courier New" pitchFamily="49" charset="0"/>
              </a:rPr>
              <a:t>JOB_ID</a:t>
            </a:r>
            <a:r>
              <a:rPr lang="en-US" altLang="en-US" dirty="0" smtClean="0">
                <a:solidFill>
                  <a:schemeClr val="tx1"/>
                </a:solidFill>
                <a:latin typeface="Arial" charset="0"/>
              </a:rPr>
              <a:t> needs to be updated and the commission field needs to be set to </a:t>
            </a:r>
            <a:r>
              <a:rPr lang="en-US" altLang="en-US" dirty="0" smtClean="0">
                <a:solidFill>
                  <a:schemeClr val="tx1"/>
                </a:solidFill>
                <a:latin typeface="Courier New" pitchFamily="49" charset="0"/>
              </a:rPr>
              <a:t>NULL</a:t>
            </a:r>
            <a:r>
              <a:rPr lang="en-US" altLang="en-US" dirty="0" smtClean="0">
                <a:solidFill>
                  <a:schemeClr val="tx1"/>
                </a:solidFill>
                <a:latin typeface="Arial" charset="0"/>
              </a:rPr>
              <a:t>.</a:t>
            </a:r>
          </a:p>
          <a:p>
            <a:pPr lvl="4" eaLnBrk="1" hangingPunct="1">
              <a:spcBef>
                <a:spcPct val="0"/>
              </a:spcBef>
            </a:pPr>
            <a:r>
              <a:rPr lang="en-US" altLang="en-US" b="1" dirty="0" smtClean="0"/>
              <a:t>	</a:t>
            </a:r>
            <a:r>
              <a:rPr lang="en-US" altLang="en-US" dirty="0" smtClean="0"/>
              <a:t>UPDATE employees</a:t>
            </a:r>
          </a:p>
          <a:p>
            <a:pPr lvl="4" eaLnBrk="1" hangingPunct="1">
              <a:spcBef>
                <a:spcPct val="0"/>
              </a:spcBef>
            </a:pPr>
            <a:r>
              <a:rPr lang="en-US" altLang="en-US" dirty="0" smtClean="0">
                <a:solidFill>
                  <a:schemeClr val="tx1"/>
                </a:solidFill>
              </a:rPr>
              <a:t>	SET </a:t>
            </a:r>
            <a:r>
              <a:rPr lang="en-US" altLang="en-US" dirty="0" err="1" smtClean="0">
                <a:solidFill>
                  <a:schemeClr val="tx1"/>
                </a:solidFill>
              </a:rPr>
              <a:t>job_id</a:t>
            </a:r>
            <a:r>
              <a:rPr lang="en-US" altLang="en-US" dirty="0" smtClean="0">
                <a:solidFill>
                  <a:schemeClr val="tx1"/>
                </a:solidFill>
              </a:rPr>
              <a:t> = </a:t>
            </a:r>
            <a:r>
              <a:rPr lang="en-US" altLang="en-US" dirty="0" smtClean="0">
                <a:solidFill>
                  <a:schemeClr val="tx1"/>
                </a:solidFill>
                <a:cs typeface="Courier New" pitchFamily="49" charset="0"/>
              </a:rPr>
              <a:t>'</a:t>
            </a:r>
            <a:r>
              <a:rPr lang="en-US" altLang="en-US" dirty="0" smtClean="0">
                <a:solidFill>
                  <a:schemeClr val="tx1"/>
                </a:solidFill>
              </a:rPr>
              <a:t>IT_PROG</a:t>
            </a:r>
            <a:r>
              <a:rPr lang="en-US" altLang="en-US" dirty="0" smtClean="0">
                <a:solidFill>
                  <a:schemeClr val="tx1"/>
                </a:solidFill>
                <a:cs typeface="Courier New" pitchFamily="49" charset="0"/>
              </a:rPr>
              <a:t>'</a:t>
            </a:r>
            <a:r>
              <a:rPr lang="en-US" altLang="en-US" dirty="0" smtClean="0">
                <a:solidFill>
                  <a:schemeClr val="tx1"/>
                </a:solidFill>
              </a:rPr>
              <a:t>, </a:t>
            </a:r>
            <a:r>
              <a:rPr lang="en-US" altLang="en-US" dirty="0" err="1" smtClean="0">
                <a:solidFill>
                  <a:schemeClr val="tx1"/>
                </a:solidFill>
              </a:rPr>
              <a:t>commission_pct</a:t>
            </a:r>
            <a:r>
              <a:rPr lang="en-US" altLang="en-US" dirty="0" smtClean="0">
                <a:solidFill>
                  <a:schemeClr val="tx1"/>
                </a:solidFill>
              </a:rPr>
              <a:t> = NULL	</a:t>
            </a:r>
          </a:p>
          <a:p>
            <a:pPr lvl="4" eaLnBrk="1" hangingPunct="1">
              <a:spcBef>
                <a:spcPct val="0"/>
              </a:spcBef>
            </a:pPr>
            <a:r>
              <a:rPr lang="en-US" altLang="en-US" dirty="0" smtClean="0">
                <a:solidFill>
                  <a:schemeClr val="tx1"/>
                </a:solidFill>
              </a:rPr>
              <a:t>	WHERE </a:t>
            </a:r>
            <a:r>
              <a:rPr lang="en-US" altLang="en-US" dirty="0" err="1" smtClean="0">
                <a:solidFill>
                  <a:schemeClr val="tx1"/>
                </a:solidFill>
              </a:rPr>
              <a:t>employee_id</a:t>
            </a:r>
            <a:r>
              <a:rPr lang="en-US" altLang="en-US" dirty="0" smtClean="0">
                <a:solidFill>
                  <a:schemeClr val="tx1"/>
                </a:solidFill>
              </a:rPr>
              <a:t> = 114;</a:t>
            </a:r>
            <a:endParaRPr lang="en-US" altLang="en-US" b="1" dirty="0" smtClean="0">
              <a:solidFill>
                <a:schemeClr val="tx1"/>
              </a:solidFill>
              <a:latin typeface="Arial" charset="0"/>
            </a:endParaRPr>
          </a:p>
          <a:p>
            <a:pPr lvl="1" eaLnBrk="1" hangingPunct="1"/>
            <a:r>
              <a:rPr lang="en-US" altLang="en-US" b="1" dirty="0" smtClean="0">
                <a:solidFill>
                  <a:schemeClr val="tx1"/>
                </a:solidFill>
                <a:latin typeface="Arial" charset="0"/>
              </a:rPr>
              <a:t>Note:</a:t>
            </a:r>
            <a:r>
              <a:rPr lang="en-US" altLang="en-US" dirty="0" smtClean="0">
                <a:solidFill>
                  <a:schemeClr val="tx1"/>
                </a:solidFill>
                <a:latin typeface="Arial" charset="0"/>
              </a:rPr>
              <a:t> The </a:t>
            </a:r>
            <a:r>
              <a:rPr lang="en-US" altLang="en-US" dirty="0" smtClean="0">
                <a:solidFill>
                  <a:schemeClr val="tx1"/>
                </a:solidFill>
                <a:latin typeface="Courier New" pitchFamily="49" charset="0"/>
              </a:rPr>
              <a:t>COPY_EMP</a:t>
            </a:r>
            <a:r>
              <a:rPr lang="en-US" altLang="en-US" dirty="0" smtClean="0">
                <a:solidFill>
                  <a:schemeClr val="tx1"/>
                </a:solidFill>
                <a:latin typeface="Arial" charset="0"/>
              </a:rPr>
              <a:t> table has the same data as the </a:t>
            </a:r>
            <a:r>
              <a:rPr lang="en-US" altLang="en-US" dirty="0" smtClean="0">
                <a:solidFill>
                  <a:schemeClr val="tx1"/>
                </a:solidFill>
                <a:latin typeface="Courier New" pitchFamily="49" charset="0"/>
              </a:rPr>
              <a:t>EMPLOYEES</a:t>
            </a:r>
            <a:r>
              <a:rPr lang="en-US" altLang="en-US" dirty="0" smtClean="0">
                <a:solidFill>
                  <a:schemeClr val="tx1"/>
                </a:solidFill>
                <a:latin typeface="Arial" charset="0"/>
              </a:rPr>
              <a:t> table.</a:t>
            </a:r>
          </a:p>
        </p:txBody>
      </p:sp>
    </p:spTree>
    <p:extLst>
      <p:ext uri="{BB962C8B-B14F-4D97-AF65-F5344CB8AC3E}">
        <p14:creationId xmlns="" xmlns:p14="http://schemas.microsoft.com/office/powerpoint/2010/main" val="14487991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5"/>
          <p:cNvSpPr>
            <a:spLocks noGrp="1" noRot="1" noChangeAspect="1" noTextEdit="1"/>
          </p:cNvSpPr>
          <p:nvPr>
            <p:ph type="sldImg"/>
          </p:nvPr>
        </p:nvSpPr>
        <p:spPr>
          <a:ln/>
        </p:spPr>
      </p:sp>
      <p:sp>
        <p:nvSpPr>
          <p:cNvPr id="39939" name="Notes Placeholder 6"/>
          <p:cNvSpPr>
            <a:spLocks noGrp="1"/>
          </p:cNvSpPr>
          <p:nvPr>
            <p:ph type="body" idx="1"/>
          </p:nvPr>
        </p:nvSpPr>
        <p:spPr>
          <a:noFill/>
          <a:ln/>
        </p:spPr>
        <p:txBody>
          <a:bodyPr/>
          <a:lstStyle/>
          <a:p>
            <a:pPr lvl="1"/>
            <a:r>
              <a:rPr lang="en-US" altLang="en-US" dirty="0" smtClean="0">
                <a:latin typeface="Arial" charset="0"/>
              </a:rPr>
              <a:t>You can update multiple columns in the </a:t>
            </a:r>
            <a:r>
              <a:rPr lang="en-US" altLang="en-US" dirty="0" smtClean="0">
                <a:latin typeface="Courier New" pitchFamily="49" charset="0"/>
                <a:cs typeface="Courier New" pitchFamily="49" charset="0"/>
              </a:rPr>
              <a:t>SET</a:t>
            </a:r>
            <a:r>
              <a:rPr lang="en-US" altLang="en-US" dirty="0" smtClean="0">
                <a:latin typeface="Arial" charset="0"/>
              </a:rPr>
              <a:t> clause of an </a:t>
            </a:r>
            <a:r>
              <a:rPr lang="en-US" altLang="en-US" dirty="0" smtClean="0">
                <a:latin typeface="Courier New" pitchFamily="49" charset="0"/>
                <a:cs typeface="Courier New" pitchFamily="49" charset="0"/>
              </a:rPr>
              <a:t>UPDATE</a:t>
            </a:r>
            <a:r>
              <a:rPr lang="en-US" altLang="en-US" dirty="0" smtClean="0">
                <a:latin typeface="Arial" charset="0"/>
              </a:rPr>
              <a:t> statement by writing multiple subqueries. The syntax is as follows: </a:t>
            </a:r>
          </a:p>
          <a:p>
            <a:pPr lvl="4">
              <a:spcBef>
                <a:spcPts val="100"/>
              </a:spcBef>
            </a:pPr>
            <a:r>
              <a:rPr lang="en-US" altLang="en-US" dirty="0" smtClean="0"/>
              <a:t>  UPDATE table</a:t>
            </a:r>
          </a:p>
          <a:p>
            <a:pPr lvl="4">
              <a:spcBef>
                <a:spcPts val="100"/>
              </a:spcBef>
            </a:pPr>
            <a:r>
              <a:rPr lang="en-US" altLang="en-US" dirty="0" smtClean="0"/>
              <a:t>  SET     column  = </a:t>
            </a:r>
          </a:p>
          <a:p>
            <a:pPr lvl="4">
              <a:spcBef>
                <a:spcPts val="100"/>
              </a:spcBef>
            </a:pPr>
            <a:r>
              <a:rPr lang="en-US" altLang="en-US" dirty="0" smtClean="0"/>
              <a:t>			   (SELECT	column</a:t>
            </a:r>
          </a:p>
          <a:p>
            <a:pPr lvl="4">
              <a:spcBef>
                <a:spcPts val="100"/>
              </a:spcBef>
            </a:pPr>
            <a:r>
              <a:rPr lang="en-US" altLang="en-US" dirty="0" smtClean="0"/>
              <a:t>			    FROM table</a:t>
            </a:r>
          </a:p>
          <a:p>
            <a:pPr lvl="4">
              <a:spcBef>
                <a:spcPts val="100"/>
              </a:spcBef>
            </a:pPr>
            <a:r>
              <a:rPr lang="en-US" altLang="en-US" dirty="0" smtClean="0"/>
              <a:t>			    WHERE condition)</a:t>
            </a:r>
          </a:p>
          <a:p>
            <a:pPr lvl="4">
              <a:spcBef>
                <a:spcPts val="100"/>
              </a:spcBef>
            </a:pPr>
            <a:r>
              <a:rPr lang="en-US" altLang="en-US" dirty="0" smtClean="0"/>
              <a:t>        [ ,</a:t>
            </a:r>
          </a:p>
          <a:p>
            <a:pPr lvl="4">
              <a:spcBef>
                <a:spcPts val="100"/>
              </a:spcBef>
            </a:pPr>
            <a:r>
              <a:rPr lang="en-US" altLang="en-US" dirty="0" smtClean="0"/>
              <a:t>         column  = </a:t>
            </a:r>
          </a:p>
          <a:p>
            <a:pPr lvl="4">
              <a:spcBef>
                <a:spcPts val="100"/>
              </a:spcBef>
            </a:pPr>
            <a:r>
              <a:rPr lang="en-US" altLang="en-US" dirty="0" smtClean="0"/>
              <a:t>			   (SELECT	column</a:t>
            </a:r>
          </a:p>
          <a:p>
            <a:pPr lvl="4">
              <a:spcBef>
                <a:spcPts val="100"/>
              </a:spcBef>
            </a:pPr>
            <a:r>
              <a:rPr lang="en-US" altLang="en-US" dirty="0" smtClean="0"/>
              <a:t>			    FROM table</a:t>
            </a:r>
          </a:p>
          <a:p>
            <a:pPr lvl="4">
              <a:spcBef>
                <a:spcPts val="100"/>
              </a:spcBef>
            </a:pPr>
            <a:r>
              <a:rPr lang="en-US" altLang="en-US" dirty="0" smtClean="0"/>
              <a:t>			    WHERE condition)]</a:t>
            </a:r>
          </a:p>
          <a:p>
            <a:pPr lvl="4">
              <a:spcBef>
                <a:spcPts val="100"/>
              </a:spcBef>
            </a:pPr>
            <a:r>
              <a:rPr lang="en-US" altLang="en-US" dirty="0" smtClean="0"/>
              <a:t> [WHERE  condition ]	;</a:t>
            </a:r>
          </a:p>
        </p:txBody>
      </p:sp>
      <p:sp>
        <p:nvSpPr>
          <p:cNvPr id="3994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9DC867FA-9AE6-4784-813F-712104935456}" type="slidenum">
              <a:rPr lang="en-US" altLang="en-US" smtClean="0">
                <a:latin typeface="Arial" charset="0"/>
                <a:cs typeface="Arial" charset="0"/>
              </a:rPr>
              <a:t>19</a:t>
            </a:fld>
            <a:endParaRPr lang="en-US" altLang="en-US" dirty="0" smtClean="0">
              <a:latin typeface="Arial" charset="0"/>
              <a:cs typeface="Arial" charset="0"/>
            </a:endParaRPr>
          </a:p>
        </p:txBody>
      </p:sp>
    </p:spTree>
    <p:extLst>
      <p:ext uri="{BB962C8B-B14F-4D97-AF65-F5344CB8AC3E}">
        <p14:creationId xmlns="" xmlns:p14="http://schemas.microsoft.com/office/powerpoint/2010/main" val="952161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CD140248-02B1-4B25-8233-B248837BFEA9}" type="slidenum">
              <a:rPr lang="en-US" altLang="en-US" smtClean="0">
                <a:latin typeface="Arial" charset="0"/>
                <a:cs typeface="Arial" charset="0"/>
              </a:rPr>
              <a:t>2</a:t>
            </a:fld>
            <a:endParaRPr lang="en-US" altLang="en-US" dirty="0" smtClean="0">
              <a:latin typeface="Arial" charset="0"/>
              <a:cs typeface="Arial" charset="0"/>
            </a:endParaRPr>
          </a:p>
        </p:txBody>
      </p:sp>
      <p:sp>
        <p:nvSpPr>
          <p:cNvPr id="50179" name="Slide Image Placeholder 5"/>
          <p:cNvSpPr>
            <a:spLocks noGrp="1" noRot="1" noChangeAspect="1" noTextEdit="1"/>
          </p:cNvSpPr>
          <p:nvPr>
            <p:ph type="sldImg"/>
          </p:nvPr>
        </p:nvSpPr>
        <p:spPr>
          <a:ln/>
        </p:spPr>
      </p:sp>
      <p:sp>
        <p:nvSpPr>
          <p:cNvPr id="50180" name="Notes Placeholder 6"/>
          <p:cNvSpPr>
            <a:spLocks noGrp="1"/>
          </p:cNvSpPr>
          <p:nvPr>
            <p:ph type="body" idx="1"/>
          </p:nvPr>
        </p:nvSpPr>
        <p:spPr>
          <a:noFill/>
          <a:ln/>
        </p:spPr>
        <p:txBody>
          <a:bodyPr/>
          <a:lstStyle/>
          <a:p>
            <a:pPr lvl="1"/>
            <a:r>
              <a:rPr lang="en-US" sz="1100" b="0" kern="1200" dirty="0" smtClean="0">
                <a:solidFill>
                  <a:schemeClr val="tx1"/>
                </a:solidFill>
                <a:latin typeface="Arial" pitchFamily="34" charset="0"/>
                <a:ea typeface="+mn-ea"/>
                <a:cs typeface="+mn-cs"/>
              </a:rPr>
              <a:t>In Unit 3, you learn how to manage data in tables using data manipulation language (DML) statements. You also learn how to create and manage database objects using data definition language (DDL) statements. </a:t>
            </a:r>
            <a:endParaRPr lang="en-US" altLang="en-US" sz="1000" b="0" dirty="0" smtClean="0">
              <a:latin typeface="Arial" charset="0"/>
            </a:endParaRPr>
          </a:p>
        </p:txBody>
      </p:sp>
    </p:spTree>
    <p:extLst>
      <p:ext uri="{BB962C8B-B14F-4D97-AF65-F5344CB8AC3E}">
        <p14:creationId xmlns="" xmlns:p14="http://schemas.microsoft.com/office/powerpoint/2010/main" val="4271627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6"/>
          <p:cNvSpPr>
            <a:spLocks noGrp="1" noRot="1" noChangeAspect="1" noChangeArrowheads="1" noTextEdit="1"/>
          </p:cNvSpPr>
          <p:nvPr>
            <p:ph type="sldImg"/>
          </p:nvPr>
        </p:nvSpPr>
        <p:spPr>
          <a:ln/>
        </p:spPr>
      </p:sp>
      <p:sp>
        <p:nvSpPr>
          <p:cNvPr id="41987"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You can use the subqueries in the </a:t>
            </a:r>
            <a:r>
              <a:rPr lang="en-US" altLang="en-US" dirty="0" smtClean="0">
                <a:solidFill>
                  <a:schemeClr val="tx1"/>
                </a:solidFill>
                <a:latin typeface="Courier New" pitchFamily="49" charset="0"/>
              </a:rPr>
              <a:t>UPDATE</a:t>
            </a:r>
            <a:r>
              <a:rPr lang="en-US" altLang="en-US" dirty="0" smtClean="0">
                <a:solidFill>
                  <a:schemeClr val="tx1"/>
                </a:solidFill>
                <a:latin typeface="Arial" charset="0"/>
              </a:rPr>
              <a:t> statements to update values in a table. The example in the slide updates the </a:t>
            </a:r>
            <a:r>
              <a:rPr lang="en-US" altLang="en-US" dirty="0" smtClean="0">
                <a:solidFill>
                  <a:schemeClr val="tx1"/>
                </a:solidFill>
                <a:latin typeface="Courier New" pitchFamily="49" charset="0"/>
              </a:rPr>
              <a:t>COPY_EMP</a:t>
            </a:r>
            <a:r>
              <a:rPr lang="en-US" altLang="en-US" dirty="0" smtClean="0">
                <a:solidFill>
                  <a:schemeClr val="tx1"/>
                </a:solidFill>
                <a:latin typeface="Arial" charset="0"/>
              </a:rPr>
              <a:t> table based on the values from the </a:t>
            </a:r>
            <a:r>
              <a:rPr lang="en-US" altLang="en-US" dirty="0" smtClean="0">
                <a:solidFill>
                  <a:schemeClr val="tx1"/>
                </a:solidFill>
                <a:latin typeface="Courier New" pitchFamily="49" charset="0"/>
              </a:rPr>
              <a:t>EMPLOYEES</a:t>
            </a:r>
            <a:r>
              <a:rPr lang="en-US" altLang="en-US" dirty="0" smtClean="0">
                <a:solidFill>
                  <a:schemeClr val="tx1"/>
                </a:solidFill>
                <a:latin typeface="Arial" charset="0"/>
              </a:rPr>
              <a:t> table. It changes the department number to employee 100’s current department number for all the employees whose job ID is the same as employee 200’s job </a:t>
            </a:r>
            <a:r>
              <a:rPr lang="en-US" altLang="en-US" dirty="0" smtClean="0">
                <a:solidFill>
                  <a:schemeClr val="tx1"/>
                </a:solidFill>
                <a:latin typeface="Courier New" pitchFamily="49" charset="0"/>
                <a:cs typeface="Courier New" pitchFamily="49" charset="0"/>
              </a:rPr>
              <a:t>ID</a:t>
            </a:r>
            <a:r>
              <a:rPr lang="en-US" altLang="en-US" dirty="0" smtClean="0">
                <a:solidFill>
                  <a:schemeClr val="tx1"/>
                </a:solidFill>
                <a:latin typeface="Arial" charset="0"/>
              </a:rPr>
              <a:t>.</a:t>
            </a:r>
          </a:p>
        </p:txBody>
      </p:sp>
      <p:sp>
        <p:nvSpPr>
          <p:cNvPr id="4198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62D65D88-8637-47E1-9432-185DDE31D2B4}" type="slidenum">
              <a:rPr lang="en-US" altLang="en-US" smtClean="0">
                <a:latin typeface="Arial" charset="0"/>
                <a:cs typeface="Arial" charset="0"/>
              </a:rPr>
              <a:t>20</a:t>
            </a:fld>
            <a:endParaRPr lang="en-US" altLang="en-US" dirty="0" smtClean="0">
              <a:latin typeface="Arial" charset="0"/>
              <a:cs typeface="Arial" charset="0"/>
            </a:endParaRPr>
          </a:p>
        </p:txBody>
      </p:sp>
    </p:spTree>
    <p:extLst>
      <p:ext uri="{BB962C8B-B14F-4D97-AF65-F5344CB8AC3E}">
        <p14:creationId xmlns="" xmlns:p14="http://schemas.microsoft.com/office/powerpoint/2010/main" val="28978541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Grp="1" noRot="1" noChangeAspect="1" noChangeArrowheads="1" noTextEdit="1"/>
          </p:cNvSpPr>
          <p:nvPr>
            <p:ph type="sldImg"/>
          </p:nvPr>
        </p:nvSpPr>
        <p:spPr>
          <a:ln/>
        </p:spPr>
      </p:sp>
      <p:sp>
        <p:nvSpPr>
          <p:cNvPr id="44035" name="Rectangle 7"/>
          <p:cNvSpPr>
            <a:spLocks noGrp="1" noChangeArrowheads="1"/>
          </p:cNvSpPr>
          <p:nvPr>
            <p:ph type="body" idx="1"/>
          </p:nvPr>
        </p:nvSpPr>
        <p:spPr>
          <a:noFill/>
          <a:ln/>
        </p:spPr>
        <p:txBody>
          <a:bodyPr lIns="12914" tIns="12914" rIns="12914" bIns="12914"/>
          <a:lstStyle/>
          <a:p>
            <a:pPr eaLnBrk="1" hangingPunct="1"/>
            <a:endParaRPr lang="en-US" altLang="en-US" dirty="0" smtClean="0">
              <a:latin typeface="Arial" charset="0"/>
            </a:endParaRPr>
          </a:p>
        </p:txBody>
      </p:sp>
      <p:sp>
        <p:nvSpPr>
          <p:cNvPr id="44036"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86010A17-F305-4258-88DD-BDD2007A0562}" type="slidenum">
              <a:rPr lang="en-US" altLang="en-US" smtClean="0">
                <a:latin typeface="Arial" charset="0"/>
                <a:cs typeface="Arial" charset="0"/>
              </a:rPr>
              <a:t>21</a:t>
            </a:fld>
            <a:endParaRPr lang="en-US" altLang="en-US" dirty="0" smtClean="0">
              <a:latin typeface="Arial" charset="0"/>
              <a:cs typeface="Arial" charset="0"/>
            </a:endParaRPr>
          </a:p>
        </p:txBody>
      </p:sp>
    </p:spTree>
    <p:extLst>
      <p:ext uri="{BB962C8B-B14F-4D97-AF65-F5344CB8AC3E}">
        <p14:creationId xmlns="" xmlns:p14="http://schemas.microsoft.com/office/powerpoint/2010/main" val="34957251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8"/>
          <p:cNvSpPr>
            <a:spLocks noGrp="1" noRot="1" noChangeAspect="1" noChangeArrowheads="1" noTextEdit="1"/>
          </p:cNvSpPr>
          <p:nvPr>
            <p:ph type="sldImg"/>
          </p:nvPr>
        </p:nvSpPr>
        <p:spPr>
          <a:ln/>
        </p:spPr>
      </p:sp>
      <p:sp>
        <p:nvSpPr>
          <p:cNvPr id="46083" name="Rectangle 9"/>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The contracting department has been removed from the </a:t>
            </a:r>
            <a:r>
              <a:rPr lang="en-US" altLang="en-US" dirty="0" smtClean="0">
                <a:latin typeface="Courier New" pitchFamily="49" charset="0"/>
              </a:rPr>
              <a:t>DEPARTMENTS</a:t>
            </a:r>
            <a:r>
              <a:rPr lang="en-US" altLang="en-US" dirty="0" smtClean="0">
                <a:latin typeface="Arial" charset="0"/>
              </a:rPr>
              <a:t> table (assuming no constraints on the </a:t>
            </a:r>
            <a:r>
              <a:rPr lang="en-US" altLang="en-US" dirty="0" smtClean="0">
                <a:latin typeface="Courier New" pitchFamily="49" charset="0"/>
              </a:rPr>
              <a:t>DEPARTMENTS</a:t>
            </a:r>
            <a:r>
              <a:rPr lang="en-US" altLang="en-US" dirty="0" smtClean="0">
                <a:latin typeface="Arial" charset="0"/>
              </a:rPr>
              <a:t> table are violated), as shown in the graphic in the slide.</a:t>
            </a:r>
          </a:p>
        </p:txBody>
      </p:sp>
      <p:sp>
        <p:nvSpPr>
          <p:cNvPr id="4608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63AC0E48-8B11-4F73-8E89-D8A120B37FDD}" type="slidenum">
              <a:rPr lang="en-US" altLang="en-US" smtClean="0">
                <a:latin typeface="Arial" charset="0"/>
                <a:cs typeface="Arial" charset="0"/>
              </a:rPr>
              <a:t>22</a:t>
            </a:fld>
            <a:endParaRPr lang="en-US" altLang="en-US" dirty="0" smtClean="0">
              <a:latin typeface="Arial" charset="0"/>
              <a:cs typeface="Arial" charset="0"/>
            </a:endParaRPr>
          </a:p>
        </p:txBody>
      </p:sp>
    </p:spTree>
    <p:extLst>
      <p:ext uri="{BB962C8B-B14F-4D97-AF65-F5344CB8AC3E}">
        <p14:creationId xmlns="" xmlns:p14="http://schemas.microsoft.com/office/powerpoint/2010/main" val="37108299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8"/>
          <p:cNvSpPr>
            <a:spLocks noGrp="1" noRot="1" noChangeAspect="1" noChangeArrowheads="1" noTextEdit="1"/>
          </p:cNvSpPr>
          <p:nvPr>
            <p:ph type="sldImg"/>
          </p:nvPr>
        </p:nvSpPr>
        <p:spPr>
          <a:ln/>
        </p:spPr>
      </p:sp>
      <p:sp>
        <p:nvSpPr>
          <p:cNvPr id="48131" name="Rectangle 9"/>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In the syntax:</a:t>
            </a:r>
          </a:p>
          <a:p>
            <a:pPr marL="400050" lvl="2" indent="-171450" eaLnBrk="1" hangingPunct="1">
              <a:buFont typeface="Times New Roman" pitchFamily="18" charset="0"/>
              <a:buNone/>
            </a:pPr>
            <a:r>
              <a:rPr lang="en-US" altLang="en-US" i="1" dirty="0" smtClean="0">
                <a:solidFill>
                  <a:schemeClr val="tx1"/>
                </a:solidFill>
                <a:latin typeface="Courier New" pitchFamily="49" charset="0"/>
              </a:rPr>
              <a:t>table</a:t>
            </a:r>
            <a:r>
              <a:rPr lang="en-US" altLang="en-US" i="1" dirty="0" smtClean="0">
                <a:solidFill>
                  <a:schemeClr val="tx1"/>
                </a:solidFill>
                <a:latin typeface="Arial" charset="0"/>
              </a:rPr>
              <a:t>		</a:t>
            </a:r>
            <a:r>
              <a:rPr lang="en-US" altLang="en-US" dirty="0" smtClean="0">
                <a:solidFill>
                  <a:schemeClr val="tx1"/>
                </a:solidFill>
                <a:latin typeface="Arial" charset="0"/>
              </a:rPr>
              <a:t>Is the name of the table</a:t>
            </a:r>
          </a:p>
          <a:p>
            <a:pPr marL="400050" lvl="2" indent="-171450" eaLnBrk="1" hangingPunct="1">
              <a:buFont typeface="Times New Roman" pitchFamily="18" charset="0"/>
              <a:buNone/>
            </a:pPr>
            <a:r>
              <a:rPr lang="en-US" altLang="en-US" i="1" dirty="0" smtClean="0">
                <a:solidFill>
                  <a:schemeClr val="tx1"/>
                </a:solidFill>
                <a:latin typeface="Courier New" pitchFamily="49" charset="0"/>
              </a:rPr>
              <a:t>condition</a:t>
            </a:r>
            <a:r>
              <a:rPr lang="en-US" altLang="en-US" dirty="0" smtClean="0">
                <a:solidFill>
                  <a:schemeClr val="tx1"/>
                </a:solidFill>
                <a:latin typeface="Arial" charset="0"/>
              </a:rPr>
              <a:t>		Identifies the rows to be deleted, and is composed of column names, 			expressions, constants, subqueries, and comparison operators</a:t>
            </a:r>
          </a:p>
          <a:p>
            <a:pPr lvl="1" eaLnBrk="1" hangingPunct="1"/>
            <a:r>
              <a:rPr lang="en-US" altLang="en-US" b="1" dirty="0" smtClean="0">
                <a:solidFill>
                  <a:schemeClr val="tx1"/>
                </a:solidFill>
                <a:latin typeface="Arial" charset="0"/>
              </a:rPr>
              <a:t>Note:</a:t>
            </a:r>
            <a:r>
              <a:rPr lang="en-US" altLang="en-US" dirty="0" smtClean="0">
                <a:solidFill>
                  <a:schemeClr val="tx1"/>
                </a:solidFill>
                <a:latin typeface="Arial" charset="0"/>
              </a:rPr>
              <a:t> If no rows are deleted, the message “0 rows deleted” is returned (on the Script Output tab in SQL Developer).</a:t>
            </a:r>
          </a:p>
          <a:p>
            <a:pPr lvl="1" eaLnBrk="1" hangingPunct="1"/>
            <a:r>
              <a:rPr lang="en-US" altLang="en-US" dirty="0" smtClean="0">
                <a:solidFill>
                  <a:schemeClr val="tx1"/>
                </a:solidFill>
                <a:latin typeface="Arial" charset="0"/>
              </a:rPr>
              <a:t>For more information, see the section on “</a:t>
            </a:r>
            <a:r>
              <a:rPr lang="en-US" altLang="en-US" dirty="0" smtClean="0">
                <a:solidFill>
                  <a:schemeClr val="tx1"/>
                </a:solidFill>
                <a:latin typeface="Courier New" pitchFamily="49" charset="0"/>
              </a:rPr>
              <a:t>DELETE</a:t>
            </a:r>
            <a:r>
              <a:rPr lang="en-US" altLang="en-US" dirty="0" smtClean="0">
                <a:solidFill>
                  <a:schemeClr val="tx1"/>
                </a:solidFill>
                <a:latin typeface="Arial" charset="0"/>
              </a:rPr>
              <a:t>” in </a:t>
            </a:r>
            <a:r>
              <a:rPr lang="en-US" altLang="en-US" i="1" dirty="0" smtClean="0">
                <a:solidFill>
                  <a:schemeClr val="tx1"/>
                </a:solidFill>
                <a:latin typeface="Arial" charset="0"/>
              </a:rPr>
              <a:t>Oracle Database SQL Language Reference </a:t>
            </a:r>
            <a:r>
              <a:rPr lang="en-US" altLang="en-US" dirty="0" smtClean="0">
                <a:solidFill>
                  <a:schemeClr val="tx1"/>
                </a:solidFill>
                <a:latin typeface="Arial" charset="0"/>
              </a:rPr>
              <a:t>for 12</a:t>
            </a:r>
            <a:r>
              <a:rPr lang="en-US" altLang="en-US" i="1" dirty="0" smtClean="0">
                <a:solidFill>
                  <a:schemeClr val="tx1"/>
                </a:solidFill>
                <a:latin typeface="Arial" charset="0"/>
              </a:rPr>
              <a:t>c </a:t>
            </a:r>
            <a:r>
              <a:rPr lang="en-US" altLang="en-US" dirty="0" smtClean="0">
                <a:solidFill>
                  <a:schemeClr val="tx1"/>
                </a:solidFill>
                <a:latin typeface="Arial" charset="0"/>
              </a:rPr>
              <a:t>database.</a:t>
            </a:r>
          </a:p>
        </p:txBody>
      </p:sp>
      <p:sp>
        <p:nvSpPr>
          <p:cNvPr id="4813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91056791-A2B8-4BE4-B6F6-D55EE3CC3314}" type="slidenum">
              <a:rPr lang="en-US" altLang="en-US" smtClean="0">
                <a:latin typeface="Arial" charset="0"/>
                <a:cs typeface="Arial" charset="0"/>
              </a:rPr>
              <a:t>23</a:t>
            </a:fld>
            <a:endParaRPr lang="en-US" altLang="en-US" dirty="0" smtClean="0">
              <a:latin typeface="Arial" charset="0"/>
              <a:cs typeface="Arial" charset="0"/>
            </a:endParaRPr>
          </a:p>
        </p:txBody>
      </p:sp>
    </p:spTree>
    <p:extLst>
      <p:ext uri="{BB962C8B-B14F-4D97-AF65-F5344CB8AC3E}">
        <p14:creationId xmlns="" xmlns:p14="http://schemas.microsoft.com/office/powerpoint/2010/main" val="11400698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pPr lvl="1"/>
            <a:r>
              <a:rPr lang="en-US" altLang="en-US" dirty="0" smtClean="0">
                <a:latin typeface="Arial" charset="0"/>
              </a:rPr>
              <a:t>You can delete specific rows by specifying the </a:t>
            </a:r>
            <a:r>
              <a:rPr lang="en-US" altLang="en-US" dirty="0" smtClean="0">
                <a:latin typeface="Courier New" pitchFamily="49" charset="0"/>
                <a:cs typeface="Courier New" pitchFamily="49" charset="0"/>
              </a:rPr>
              <a:t>WHERE</a:t>
            </a:r>
            <a:r>
              <a:rPr lang="en-US" altLang="en-US" dirty="0" smtClean="0">
                <a:latin typeface="Arial" charset="0"/>
              </a:rPr>
              <a:t> clause in the </a:t>
            </a:r>
            <a:r>
              <a:rPr lang="en-US" altLang="en-US" dirty="0" smtClean="0">
                <a:latin typeface="Courier New" pitchFamily="49" charset="0"/>
                <a:cs typeface="Courier New" pitchFamily="49" charset="0"/>
              </a:rPr>
              <a:t>DELETE</a:t>
            </a:r>
            <a:r>
              <a:rPr lang="en-US" altLang="en-US" dirty="0" smtClean="0">
                <a:latin typeface="Arial" charset="0"/>
              </a:rPr>
              <a:t> statement. The first example in the slide deletes the accounting department from the </a:t>
            </a:r>
            <a:r>
              <a:rPr lang="en-US" altLang="en-US" dirty="0" smtClean="0">
                <a:latin typeface="Courier New" pitchFamily="49" charset="0"/>
                <a:cs typeface="Courier New" pitchFamily="49" charset="0"/>
              </a:rPr>
              <a:t>DEPARTMENTS</a:t>
            </a:r>
            <a:r>
              <a:rPr lang="en-US" altLang="en-US" dirty="0" smtClean="0">
                <a:latin typeface="Arial" charset="0"/>
              </a:rPr>
              <a:t> table. You can confirm the delete operation by trying to display the deleted rows using the </a:t>
            </a:r>
            <a:r>
              <a:rPr lang="en-US" altLang="en-US" dirty="0" smtClean="0">
                <a:latin typeface="Courier New" pitchFamily="49" charset="0"/>
                <a:cs typeface="Courier New" pitchFamily="49" charset="0"/>
              </a:rPr>
              <a:t>SELECT</a:t>
            </a:r>
            <a:r>
              <a:rPr lang="en-US" altLang="en-US" dirty="0" smtClean="0">
                <a:latin typeface="Arial" charset="0"/>
              </a:rPr>
              <a:t> statement. The query returns 0 rows.</a:t>
            </a:r>
          </a:p>
          <a:p>
            <a:pPr lvl="4">
              <a:spcBef>
                <a:spcPct val="0"/>
              </a:spcBef>
            </a:pPr>
            <a:r>
              <a:rPr lang="en-US" altLang="en-US" dirty="0" smtClean="0"/>
              <a:t>SELECT  *</a:t>
            </a:r>
          </a:p>
          <a:p>
            <a:pPr lvl="4">
              <a:spcBef>
                <a:spcPct val="0"/>
              </a:spcBef>
            </a:pPr>
            <a:r>
              <a:rPr lang="en-US" altLang="en-US" dirty="0" smtClean="0"/>
              <a:t>FROM    departments</a:t>
            </a:r>
          </a:p>
          <a:p>
            <a:pPr lvl="4">
              <a:spcBef>
                <a:spcPct val="0"/>
              </a:spcBef>
            </a:pPr>
            <a:r>
              <a:rPr lang="en-US" altLang="en-US" dirty="0" smtClean="0"/>
              <a:t>WHERE   department_name = 'Finance';</a:t>
            </a:r>
          </a:p>
          <a:p>
            <a:pPr lvl="1">
              <a:spcBef>
                <a:spcPct val="0"/>
              </a:spcBef>
            </a:pPr>
            <a:endParaRPr lang="en-US" altLang="en-US" dirty="0" smtClean="0">
              <a:latin typeface="Arial" charset="0"/>
            </a:endParaRPr>
          </a:p>
          <a:p>
            <a:pPr lvl="1"/>
            <a:r>
              <a:rPr lang="en-US" altLang="en-US" dirty="0" smtClean="0">
                <a:latin typeface="Arial" charset="0"/>
              </a:rPr>
              <a:t>However, if you omit the </a:t>
            </a:r>
            <a:r>
              <a:rPr lang="en-US" altLang="en-US" dirty="0" smtClean="0">
                <a:latin typeface="Courier New" pitchFamily="49" charset="0"/>
                <a:cs typeface="Courier New" pitchFamily="49" charset="0"/>
              </a:rPr>
              <a:t>WHERE</a:t>
            </a:r>
            <a:r>
              <a:rPr lang="en-US" altLang="en-US" dirty="0" smtClean="0">
                <a:latin typeface="Arial" charset="0"/>
              </a:rPr>
              <a:t> clause, all rows in the table are deleted. The second example in the slide deletes all rows from the </a:t>
            </a:r>
            <a:r>
              <a:rPr lang="en-US" altLang="en-US" dirty="0" smtClean="0">
                <a:latin typeface="Courier New" pitchFamily="49" charset="0"/>
                <a:cs typeface="Courier New" pitchFamily="49" charset="0"/>
              </a:rPr>
              <a:t>COPY_EMP</a:t>
            </a:r>
            <a:r>
              <a:rPr lang="en-US" altLang="en-US" dirty="0" smtClean="0">
                <a:latin typeface="Arial" charset="0"/>
              </a:rPr>
              <a:t> table, because no </a:t>
            </a:r>
            <a:r>
              <a:rPr lang="en-US" altLang="en-US" dirty="0" smtClean="0">
                <a:latin typeface="Courier New" pitchFamily="49" charset="0"/>
                <a:cs typeface="Courier New" pitchFamily="49" charset="0"/>
              </a:rPr>
              <a:t>WHERE</a:t>
            </a:r>
            <a:r>
              <a:rPr lang="en-US" altLang="en-US" dirty="0" smtClean="0">
                <a:latin typeface="Arial" charset="0"/>
              </a:rPr>
              <a:t> clause was specified.</a:t>
            </a:r>
          </a:p>
          <a:p>
            <a:pPr lvl="1"/>
            <a:r>
              <a:rPr lang="en-US" altLang="en-US" b="1" dirty="0" smtClean="0">
                <a:latin typeface="Arial" charset="0"/>
              </a:rPr>
              <a:t>Example</a:t>
            </a:r>
          </a:p>
          <a:p>
            <a:pPr lvl="1"/>
            <a:r>
              <a:rPr lang="en-US" altLang="en-US" dirty="0" smtClean="0">
                <a:latin typeface="Arial" charset="0"/>
              </a:rPr>
              <a:t>Remove rows identified in the </a:t>
            </a:r>
            <a:r>
              <a:rPr lang="en-US" altLang="en-US" dirty="0" smtClean="0">
                <a:latin typeface="Courier New" pitchFamily="49" charset="0"/>
                <a:cs typeface="Courier New" pitchFamily="49" charset="0"/>
              </a:rPr>
              <a:t>WHERE</a:t>
            </a:r>
            <a:r>
              <a:rPr lang="en-US" altLang="en-US" dirty="0" smtClean="0">
                <a:latin typeface="Arial" charset="0"/>
              </a:rPr>
              <a:t> clause.</a:t>
            </a:r>
          </a:p>
          <a:p>
            <a:pPr lvl="4">
              <a:spcBef>
                <a:spcPct val="0"/>
              </a:spcBef>
            </a:pPr>
            <a:r>
              <a:rPr lang="en-US" altLang="en-US" dirty="0" smtClean="0"/>
              <a:t>DELETE FROM  employees WHERE employee_id = 114;</a:t>
            </a:r>
          </a:p>
          <a:p>
            <a:pPr lvl="4">
              <a:spcBef>
                <a:spcPct val="0"/>
              </a:spcBef>
            </a:pPr>
            <a:endParaRPr lang="en-US" altLang="en-US" dirty="0" smtClean="0"/>
          </a:p>
          <a:p>
            <a:pPr lvl="4">
              <a:spcBef>
                <a:spcPct val="0"/>
              </a:spcBef>
            </a:pPr>
            <a:r>
              <a:rPr lang="en-US" altLang="en-US" dirty="0" smtClean="0"/>
              <a:t>DELETE FROM  departments WHERE department_id IN (30, 40);</a:t>
            </a:r>
          </a:p>
        </p:txBody>
      </p:sp>
      <p:sp>
        <p:nvSpPr>
          <p:cNvPr id="5018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09076C58-6D95-4818-AFC5-DF0057012DE0}" type="slidenum">
              <a:rPr lang="en-US" altLang="en-US" smtClean="0">
                <a:latin typeface="Arial" charset="0"/>
                <a:cs typeface="Arial" charset="0"/>
              </a:rPr>
              <a:t>24</a:t>
            </a:fld>
            <a:endParaRPr lang="en-US" altLang="en-US" dirty="0" smtClean="0">
              <a:latin typeface="Arial" charset="0"/>
              <a:cs typeface="Arial" charset="0"/>
            </a:endParaRPr>
          </a:p>
        </p:txBody>
      </p:sp>
    </p:spTree>
    <p:extLst>
      <p:ext uri="{BB962C8B-B14F-4D97-AF65-F5344CB8AC3E}">
        <p14:creationId xmlns="" xmlns:p14="http://schemas.microsoft.com/office/powerpoint/2010/main" val="21107337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6"/>
          <p:cNvSpPr>
            <a:spLocks noGrp="1" noRot="1" noChangeAspect="1" noChangeArrowheads="1" noTextEdit="1"/>
          </p:cNvSpPr>
          <p:nvPr>
            <p:ph type="sldImg"/>
          </p:nvPr>
        </p:nvSpPr>
        <p:spPr>
          <a:ln/>
        </p:spPr>
      </p:sp>
      <p:sp>
        <p:nvSpPr>
          <p:cNvPr id="52227"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You can use the subqueries to delete rows from a table based on values from another table. The example in the slide deletes all the employees in a department, where the department name contains the string </a:t>
            </a:r>
            <a:r>
              <a:rPr lang="en-US" altLang="en-US" dirty="0" smtClean="0">
                <a:solidFill>
                  <a:schemeClr val="tx1"/>
                </a:solidFill>
                <a:latin typeface="Courier New" pitchFamily="49" charset="0"/>
              </a:rPr>
              <a:t>Public</a:t>
            </a:r>
            <a:r>
              <a:rPr lang="en-US" altLang="en-US" dirty="0" smtClean="0">
                <a:solidFill>
                  <a:schemeClr val="tx1"/>
                </a:solidFill>
                <a:latin typeface="Arial" charset="0"/>
              </a:rPr>
              <a:t>.</a:t>
            </a:r>
          </a:p>
          <a:p>
            <a:pPr lvl="1" eaLnBrk="1" hangingPunct="1"/>
            <a:r>
              <a:rPr lang="en-US" altLang="en-US" dirty="0" smtClean="0">
                <a:solidFill>
                  <a:schemeClr val="tx1"/>
                </a:solidFill>
                <a:latin typeface="Arial" charset="0"/>
              </a:rPr>
              <a:t>The subquery searches the </a:t>
            </a:r>
            <a:r>
              <a:rPr lang="en-US" altLang="en-US" dirty="0" smtClean="0">
                <a:solidFill>
                  <a:schemeClr val="tx1"/>
                </a:solidFill>
                <a:latin typeface="Courier New" pitchFamily="49" charset="0"/>
              </a:rPr>
              <a:t>DEPARTMENTS</a:t>
            </a:r>
            <a:r>
              <a:rPr lang="en-US" altLang="en-US" dirty="0" smtClean="0">
                <a:solidFill>
                  <a:schemeClr val="tx1"/>
                </a:solidFill>
                <a:latin typeface="Arial" charset="0"/>
              </a:rPr>
              <a:t> table to find the department number based on the department name containing the string </a:t>
            </a:r>
            <a:r>
              <a:rPr lang="en-US" altLang="en-US" dirty="0" smtClean="0">
                <a:solidFill>
                  <a:schemeClr val="tx1"/>
                </a:solidFill>
                <a:latin typeface="Courier New" pitchFamily="49" charset="0"/>
              </a:rPr>
              <a:t>Public</a:t>
            </a:r>
            <a:r>
              <a:rPr lang="en-US" altLang="en-US" dirty="0" smtClean="0">
                <a:solidFill>
                  <a:schemeClr val="tx1"/>
                </a:solidFill>
                <a:latin typeface="Arial" charset="0"/>
              </a:rPr>
              <a:t>. The subquery then feeds the department number to the main query, which deletes rows of data from the </a:t>
            </a:r>
            <a:r>
              <a:rPr lang="en-US" altLang="en-US" dirty="0" smtClean="0">
                <a:solidFill>
                  <a:schemeClr val="tx1"/>
                </a:solidFill>
                <a:latin typeface="Courier New" pitchFamily="49" charset="0"/>
              </a:rPr>
              <a:t>EMPLOYEES</a:t>
            </a:r>
            <a:r>
              <a:rPr lang="en-US" altLang="en-US" dirty="0" smtClean="0">
                <a:solidFill>
                  <a:schemeClr val="tx1"/>
                </a:solidFill>
                <a:latin typeface="Arial" charset="0"/>
              </a:rPr>
              <a:t> table.</a:t>
            </a:r>
          </a:p>
        </p:txBody>
      </p:sp>
      <p:sp>
        <p:nvSpPr>
          <p:cNvPr id="5222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6F370C9E-D20B-40AA-B595-69E93296C787}" type="slidenum">
              <a:rPr lang="en-US" altLang="en-US" smtClean="0">
                <a:latin typeface="Arial" charset="0"/>
                <a:cs typeface="Arial" charset="0"/>
              </a:rPr>
              <a:t>25</a:t>
            </a:fld>
            <a:endParaRPr lang="en-US" altLang="en-US" dirty="0" smtClean="0">
              <a:latin typeface="Arial" charset="0"/>
              <a:cs typeface="Arial" charset="0"/>
            </a:endParaRPr>
          </a:p>
        </p:txBody>
      </p:sp>
    </p:spTree>
    <p:extLst>
      <p:ext uri="{BB962C8B-B14F-4D97-AF65-F5344CB8AC3E}">
        <p14:creationId xmlns="" xmlns:p14="http://schemas.microsoft.com/office/powerpoint/2010/main" val="24422205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noRot="1" noChangeAspect="1" noChangeArrowheads="1" noTextEdit="1"/>
          </p:cNvSpPr>
          <p:nvPr>
            <p:ph type="sldImg"/>
          </p:nvPr>
        </p:nvSpPr>
        <p:spPr>
          <a:ln/>
        </p:spPr>
      </p:sp>
      <p:sp>
        <p:nvSpPr>
          <p:cNvPr id="54275"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You can use the </a:t>
            </a:r>
            <a:r>
              <a:rPr lang="en-US" altLang="en-US" dirty="0" smtClean="0">
                <a:solidFill>
                  <a:schemeClr val="tx1"/>
                </a:solidFill>
                <a:latin typeface="Courier New" pitchFamily="49" charset="0"/>
              </a:rPr>
              <a:t>TRUNCATE</a:t>
            </a:r>
            <a:r>
              <a:rPr lang="en-US" altLang="en-US" dirty="0" smtClean="0">
                <a:solidFill>
                  <a:schemeClr val="tx1"/>
                </a:solidFill>
                <a:latin typeface="Arial" charset="0"/>
              </a:rPr>
              <a:t> statement to quickly remove all rows from a table or cluster efficiently. Removing rows with the </a:t>
            </a:r>
            <a:r>
              <a:rPr lang="en-US" altLang="en-US" dirty="0" smtClean="0">
                <a:solidFill>
                  <a:schemeClr val="tx1"/>
                </a:solidFill>
                <a:latin typeface="Courier New" pitchFamily="49" charset="0"/>
              </a:rPr>
              <a:t>TRUNCATE</a:t>
            </a:r>
            <a:r>
              <a:rPr lang="en-US" altLang="en-US" dirty="0" smtClean="0">
                <a:solidFill>
                  <a:schemeClr val="tx1"/>
                </a:solidFill>
                <a:latin typeface="Arial" charset="0"/>
              </a:rPr>
              <a:t> statement is faster than removing them with the </a:t>
            </a:r>
            <a:r>
              <a:rPr lang="en-US" altLang="en-US" dirty="0" smtClean="0">
                <a:solidFill>
                  <a:schemeClr val="tx1"/>
                </a:solidFill>
                <a:latin typeface="Courier New" pitchFamily="49" charset="0"/>
              </a:rPr>
              <a:t>DELETE</a:t>
            </a:r>
            <a:r>
              <a:rPr lang="en-US" altLang="en-US" dirty="0" smtClean="0">
                <a:solidFill>
                  <a:schemeClr val="tx1"/>
                </a:solidFill>
                <a:latin typeface="Arial" charset="0"/>
              </a:rPr>
              <a:t> statement for the following reasons:</a:t>
            </a:r>
          </a:p>
          <a:p>
            <a:pPr lvl="2" eaLnBrk="1" hangingPunct="1"/>
            <a:r>
              <a:rPr lang="en-US" altLang="en-US" dirty="0" smtClean="0">
                <a:solidFill>
                  <a:schemeClr val="tx1"/>
                </a:solidFill>
                <a:latin typeface="Arial" charset="0"/>
              </a:rPr>
              <a:t>The </a:t>
            </a:r>
            <a:r>
              <a:rPr lang="en-US" altLang="en-US" dirty="0" smtClean="0">
                <a:solidFill>
                  <a:schemeClr val="tx1"/>
                </a:solidFill>
                <a:latin typeface="Courier New" pitchFamily="49" charset="0"/>
              </a:rPr>
              <a:t>TRUNCATE</a:t>
            </a:r>
            <a:r>
              <a:rPr lang="en-US" altLang="en-US" dirty="0" smtClean="0">
                <a:solidFill>
                  <a:schemeClr val="tx1"/>
                </a:solidFill>
                <a:latin typeface="Arial" charset="0"/>
              </a:rPr>
              <a:t> statement is a data definition language (DDL) statement and generates no rollback information. Rollback information is covered later in this lesson.</a:t>
            </a:r>
          </a:p>
          <a:p>
            <a:pPr lvl="1" eaLnBrk="1" hangingPunct="1"/>
            <a:r>
              <a:rPr lang="en-US" altLang="en-US" dirty="0" smtClean="0">
                <a:solidFill>
                  <a:schemeClr val="tx1"/>
                </a:solidFill>
                <a:latin typeface="Arial" charset="0"/>
              </a:rPr>
              <a:t>If the table is the parent of a referential integrity constraint, you cannot truncate the table. You need to disable the constraint before issuing the </a:t>
            </a:r>
            <a:r>
              <a:rPr lang="en-US" altLang="en-US" dirty="0" smtClean="0">
                <a:solidFill>
                  <a:schemeClr val="tx1"/>
                </a:solidFill>
                <a:latin typeface="Courier New" pitchFamily="49" charset="0"/>
              </a:rPr>
              <a:t>TRUNCATE</a:t>
            </a:r>
            <a:r>
              <a:rPr lang="en-US" altLang="en-US" dirty="0" smtClean="0">
                <a:solidFill>
                  <a:schemeClr val="tx1"/>
                </a:solidFill>
                <a:latin typeface="Arial" charset="0"/>
              </a:rPr>
              <a:t> statement. You will learn more about DDL statements and disabling constraints in the lesson titled “</a:t>
            </a:r>
            <a:r>
              <a:rPr lang="en-US" sz="1100" kern="1200" dirty="0" smtClean="0">
                <a:solidFill>
                  <a:srgbClr val="000000"/>
                </a:solidFill>
                <a:latin typeface="Arial" pitchFamily="34" charset="0"/>
                <a:ea typeface="+mn-ea"/>
                <a:cs typeface="+mn-cs"/>
              </a:rPr>
              <a:t>Introduction to Data Definition Language</a:t>
            </a:r>
            <a:r>
              <a:rPr lang="en-US" altLang="en-US" dirty="0" smtClean="0">
                <a:solidFill>
                  <a:schemeClr val="tx1"/>
                </a:solidFill>
                <a:latin typeface="Arial" charset="0"/>
              </a:rPr>
              <a:t>.”</a:t>
            </a:r>
          </a:p>
        </p:txBody>
      </p:sp>
      <p:sp>
        <p:nvSpPr>
          <p:cNvPr id="54276"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1099AD41-A5F3-4129-9895-6FAF56AE4A42}" type="slidenum">
              <a:rPr lang="en-US" altLang="en-US" smtClean="0">
                <a:latin typeface="Arial" charset="0"/>
                <a:cs typeface="Arial" charset="0"/>
              </a:rPr>
              <a:t>26</a:t>
            </a:fld>
            <a:endParaRPr lang="en-US" altLang="en-US" dirty="0" smtClean="0">
              <a:latin typeface="Arial" charset="0"/>
              <a:cs typeface="Arial" charset="0"/>
            </a:endParaRPr>
          </a:p>
        </p:txBody>
      </p:sp>
    </p:spTree>
    <p:extLst>
      <p:ext uri="{BB962C8B-B14F-4D97-AF65-F5344CB8AC3E}">
        <p14:creationId xmlns="" xmlns:p14="http://schemas.microsoft.com/office/powerpoint/2010/main" val="28097357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32"/>
          <p:cNvSpPr>
            <a:spLocks noGrp="1" noRot="1" noChangeAspect="1" noChangeArrowheads="1" noTextEdit="1"/>
          </p:cNvSpPr>
          <p:nvPr>
            <p:ph type="sldImg"/>
          </p:nvPr>
        </p:nvSpPr>
        <p:spPr>
          <a:ln/>
        </p:spPr>
      </p:sp>
      <p:sp>
        <p:nvSpPr>
          <p:cNvPr id="56323" name="Rectangle 1033"/>
          <p:cNvSpPr>
            <a:spLocks noGrp="1" noChangeArrowheads="1"/>
          </p:cNvSpPr>
          <p:nvPr>
            <p:ph type="body" idx="1"/>
          </p:nvPr>
        </p:nvSpPr>
        <p:spPr>
          <a:noFill/>
          <a:ln/>
        </p:spPr>
        <p:txBody>
          <a:bodyPr lIns="12914" tIns="12914" rIns="12914" bIns="12914"/>
          <a:lstStyle/>
          <a:p>
            <a:pPr eaLnBrk="1" hangingPunct="1"/>
            <a:endParaRPr lang="en-US" altLang="en-US" dirty="0" smtClean="0">
              <a:latin typeface="Arial" charset="0"/>
            </a:endParaRPr>
          </a:p>
        </p:txBody>
      </p:sp>
      <p:sp>
        <p:nvSpPr>
          <p:cNvPr id="5632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097898DC-0337-4DD5-BD8B-C7438F6FD1E5}" type="slidenum">
              <a:rPr lang="en-US" altLang="en-US" smtClean="0">
                <a:latin typeface="Arial" charset="0"/>
                <a:cs typeface="Arial" charset="0"/>
              </a:rPr>
              <a:t>27</a:t>
            </a:fld>
            <a:endParaRPr lang="en-US" altLang="en-US" dirty="0" smtClean="0">
              <a:latin typeface="Arial" charset="0"/>
              <a:cs typeface="Arial" charset="0"/>
            </a:endParaRPr>
          </a:p>
        </p:txBody>
      </p:sp>
    </p:spTree>
    <p:extLst>
      <p:ext uri="{BB962C8B-B14F-4D97-AF65-F5344CB8AC3E}">
        <p14:creationId xmlns="" xmlns:p14="http://schemas.microsoft.com/office/powerpoint/2010/main" val="7424284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31"/>
          <p:cNvSpPr>
            <a:spLocks noGrp="1" noRot="1" noChangeAspect="1" noChangeArrowheads="1" noTextEdit="1"/>
          </p:cNvSpPr>
          <p:nvPr>
            <p:ph type="sldImg"/>
          </p:nvPr>
        </p:nvSpPr>
        <p:spPr>
          <a:ln/>
        </p:spPr>
      </p:sp>
      <p:sp>
        <p:nvSpPr>
          <p:cNvPr id="58371" name="Rectangle 1032"/>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Transactions give you more flexibility and control when changing data, and the Oracle server ensures data consistency in the event of user process failure or system failure.</a:t>
            </a:r>
          </a:p>
          <a:p>
            <a:pPr lvl="1" eaLnBrk="1" hangingPunct="1"/>
            <a:r>
              <a:rPr lang="en-US" altLang="en-US" dirty="0" smtClean="0">
                <a:latin typeface="Arial" charset="0"/>
              </a:rPr>
              <a:t>Transactions consist of DML statements that constitute one consistent change to the data. For example, a transfer of funds between two accounts should include the debit in one account and the credit to another account of the same amount. Both actions should either fail or succeed together; the credit should not be committed without the debit.</a:t>
            </a:r>
            <a:endParaRPr lang="en-US" altLang="en-US" b="1" dirty="0" smtClean="0">
              <a:latin typeface="Arial" charset="0"/>
            </a:endParaRPr>
          </a:p>
          <a:p>
            <a:pPr lvl="1" eaLnBrk="1" hangingPunct="1"/>
            <a:r>
              <a:rPr lang="en-US" altLang="en-US" b="1" dirty="0" smtClean="0">
                <a:latin typeface="Arial" charset="0"/>
              </a:rPr>
              <a:t>Transaction Types</a:t>
            </a:r>
          </a:p>
        </p:txBody>
      </p:sp>
      <p:graphicFrame>
        <p:nvGraphicFramePr>
          <p:cNvPr id="58372" name="Object 3072"/>
          <p:cNvGraphicFramePr>
            <a:graphicFrameLocks/>
          </p:cNvGraphicFramePr>
          <p:nvPr/>
        </p:nvGraphicFramePr>
        <p:xfrm>
          <a:off x="523875" y="5993606"/>
          <a:ext cx="5810250" cy="1695450"/>
        </p:xfrm>
        <a:graphic>
          <a:graphicData uri="http://schemas.openxmlformats.org/presentationml/2006/ole">
            <p:oleObj spid="_x0000_s32799" name="Document" r:id="rId4" imgW="5809869" imgH="1707765" progId="Word.Document.8">
              <p:embed/>
            </p:oleObj>
          </a:graphicData>
        </a:graphic>
      </p:graphicFrame>
      <p:sp>
        <p:nvSpPr>
          <p:cNvPr id="58373"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132F6A81-22A0-419E-AA14-5E3B424D6D9F}" type="slidenum">
              <a:rPr lang="en-US" altLang="en-US" smtClean="0">
                <a:latin typeface="Arial" charset="0"/>
                <a:cs typeface="Arial" charset="0"/>
              </a:rPr>
              <a:t>28</a:t>
            </a:fld>
            <a:endParaRPr lang="en-US" altLang="en-US" dirty="0" smtClean="0">
              <a:latin typeface="Arial" charset="0"/>
              <a:cs typeface="Arial" charset="0"/>
            </a:endParaRPr>
          </a:p>
        </p:txBody>
      </p:sp>
    </p:spTree>
    <p:extLst>
      <p:ext uri="{BB962C8B-B14F-4D97-AF65-F5344CB8AC3E}">
        <p14:creationId xmlns="" xmlns:p14="http://schemas.microsoft.com/office/powerpoint/2010/main" val="18198750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8"/>
          <p:cNvSpPr>
            <a:spLocks noGrp="1" noRot="1" noChangeAspect="1" noChangeArrowheads="1" noTextEdit="1"/>
          </p:cNvSpPr>
          <p:nvPr>
            <p:ph type="sldImg"/>
          </p:nvPr>
        </p:nvSpPr>
        <p:spPr>
          <a:ln/>
        </p:spPr>
      </p:sp>
      <p:sp>
        <p:nvSpPr>
          <p:cNvPr id="60419" name="Rectangle 9"/>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When does a database transaction start and end? </a:t>
            </a:r>
          </a:p>
          <a:p>
            <a:pPr lvl="1" eaLnBrk="1" hangingPunct="1"/>
            <a:r>
              <a:rPr lang="en-US" altLang="en-US" dirty="0" smtClean="0">
                <a:solidFill>
                  <a:schemeClr val="tx1"/>
                </a:solidFill>
                <a:latin typeface="Arial" charset="0"/>
              </a:rPr>
              <a:t>A transaction begins when the first DML statement is encountered and ends when one of the following occurs:</a:t>
            </a:r>
          </a:p>
          <a:p>
            <a:pPr lvl="2" eaLnBrk="1" hangingPunct="1"/>
            <a:r>
              <a:rPr lang="en-US" altLang="en-US" dirty="0" smtClean="0">
                <a:solidFill>
                  <a:schemeClr val="tx1"/>
                </a:solidFill>
                <a:latin typeface="Arial" charset="0"/>
              </a:rPr>
              <a:t>A </a:t>
            </a:r>
            <a:r>
              <a:rPr lang="en-US" altLang="en-US" dirty="0" smtClean="0">
                <a:solidFill>
                  <a:schemeClr val="tx1"/>
                </a:solidFill>
                <a:latin typeface="Courier New" pitchFamily="49" charset="0"/>
              </a:rPr>
              <a:t>COMMIT</a:t>
            </a:r>
            <a:r>
              <a:rPr lang="en-US" altLang="en-US" dirty="0" smtClean="0">
                <a:solidFill>
                  <a:schemeClr val="tx1"/>
                </a:solidFill>
                <a:latin typeface="Arial" charset="0"/>
              </a:rPr>
              <a:t> or </a:t>
            </a:r>
            <a:r>
              <a:rPr lang="en-US" altLang="en-US" dirty="0" smtClean="0">
                <a:solidFill>
                  <a:schemeClr val="tx1"/>
                </a:solidFill>
                <a:latin typeface="Courier New" pitchFamily="49" charset="0"/>
              </a:rPr>
              <a:t>ROLLBACK</a:t>
            </a:r>
            <a:r>
              <a:rPr lang="en-US" altLang="en-US" dirty="0" smtClean="0">
                <a:solidFill>
                  <a:schemeClr val="tx1"/>
                </a:solidFill>
                <a:latin typeface="Arial" charset="0"/>
              </a:rPr>
              <a:t> statement is issued.</a:t>
            </a:r>
          </a:p>
          <a:p>
            <a:pPr lvl="2" eaLnBrk="1" hangingPunct="1"/>
            <a:r>
              <a:rPr lang="en-US" altLang="en-US" dirty="0" smtClean="0">
                <a:solidFill>
                  <a:schemeClr val="tx1"/>
                </a:solidFill>
                <a:latin typeface="Arial" charset="0"/>
              </a:rPr>
              <a:t>A DDL statement, such as </a:t>
            </a:r>
            <a:r>
              <a:rPr lang="en-US" altLang="en-US" dirty="0" smtClean="0">
                <a:solidFill>
                  <a:schemeClr val="tx1"/>
                </a:solidFill>
                <a:latin typeface="Courier New" pitchFamily="49" charset="0"/>
              </a:rPr>
              <a:t>CREATE</a:t>
            </a:r>
            <a:r>
              <a:rPr lang="en-US" altLang="en-US" dirty="0" smtClean="0">
                <a:solidFill>
                  <a:schemeClr val="tx1"/>
                </a:solidFill>
                <a:latin typeface="Arial" charset="0"/>
              </a:rPr>
              <a:t>, is issued.</a:t>
            </a:r>
          </a:p>
          <a:p>
            <a:pPr lvl="2" eaLnBrk="1" hangingPunct="1"/>
            <a:r>
              <a:rPr lang="en-US" altLang="en-US" dirty="0" smtClean="0">
                <a:solidFill>
                  <a:schemeClr val="tx1"/>
                </a:solidFill>
                <a:latin typeface="Arial" charset="0"/>
              </a:rPr>
              <a:t>A DCL statement is issued.</a:t>
            </a:r>
          </a:p>
          <a:p>
            <a:pPr lvl="2" eaLnBrk="1" hangingPunct="1"/>
            <a:r>
              <a:rPr lang="en-US" altLang="en-US" dirty="0" smtClean="0">
                <a:solidFill>
                  <a:schemeClr val="tx1"/>
                </a:solidFill>
                <a:latin typeface="Arial" charset="0"/>
              </a:rPr>
              <a:t>The user exits SQL Developer or SQL*Plus.</a:t>
            </a:r>
          </a:p>
          <a:p>
            <a:pPr lvl="2" eaLnBrk="1" hangingPunct="1"/>
            <a:r>
              <a:rPr lang="en-US" altLang="en-US" dirty="0" smtClean="0">
                <a:solidFill>
                  <a:schemeClr val="tx1"/>
                </a:solidFill>
                <a:latin typeface="Arial" charset="0"/>
              </a:rPr>
              <a:t>A machine fails or the system crashes.</a:t>
            </a:r>
          </a:p>
          <a:p>
            <a:pPr lvl="1" eaLnBrk="1" hangingPunct="1"/>
            <a:r>
              <a:rPr lang="en-US" altLang="en-US" dirty="0" smtClean="0">
                <a:solidFill>
                  <a:schemeClr val="tx1"/>
                </a:solidFill>
                <a:latin typeface="Arial" charset="0"/>
              </a:rPr>
              <a:t>After one transaction ends, the next executable SQL statement automatically starts the next transaction.</a:t>
            </a:r>
          </a:p>
          <a:p>
            <a:pPr lvl="1" eaLnBrk="1" hangingPunct="1"/>
            <a:r>
              <a:rPr lang="en-US" altLang="en-US" dirty="0" smtClean="0">
                <a:solidFill>
                  <a:schemeClr val="tx1"/>
                </a:solidFill>
                <a:latin typeface="Arial" charset="0"/>
              </a:rPr>
              <a:t>A DDL statement or a DCL statement is automatically committed and, therefore, implicitly ends a transaction.</a:t>
            </a:r>
          </a:p>
        </p:txBody>
      </p:sp>
      <p:sp>
        <p:nvSpPr>
          <p:cNvPr id="6042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E83DB76C-AAB5-442A-AFA7-A89A950BDC26}" type="slidenum">
              <a:rPr lang="en-US" altLang="en-US" smtClean="0">
                <a:latin typeface="Arial" charset="0"/>
                <a:cs typeface="Arial" charset="0"/>
              </a:rPr>
              <a:t>29</a:t>
            </a:fld>
            <a:endParaRPr lang="en-US" altLang="en-US" dirty="0" smtClean="0">
              <a:latin typeface="Arial" charset="0"/>
              <a:cs typeface="Arial" charset="0"/>
            </a:endParaRPr>
          </a:p>
        </p:txBody>
      </p:sp>
    </p:spTree>
    <p:extLst>
      <p:ext uri="{BB962C8B-B14F-4D97-AF65-F5344CB8AC3E}">
        <p14:creationId xmlns="" xmlns:p14="http://schemas.microsoft.com/office/powerpoint/2010/main" val="1307801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p:spPr>
        <p:txBody>
          <a:bodyPr/>
          <a:lstStyle/>
          <a:p>
            <a:pPr lvl="1"/>
            <a:r>
              <a:rPr lang="en-US" altLang="en-US" dirty="0" smtClean="0">
                <a:latin typeface="Arial" charset="0"/>
              </a:rPr>
              <a:t>In this lesson, you learn how to use data manipulation language (DML) statements to insert rows into a table, update existing rows in a table, and delete existing rows from a table. You also learn how to control transactions with the </a:t>
            </a:r>
            <a:r>
              <a:rPr lang="en-US" altLang="en-US" dirty="0" smtClean="0">
                <a:latin typeface="Courier New" pitchFamily="49" charset="0"/>
                <a:cs typeface="Courier New" pitchFamily="49" charset="0"/>
              </a:rPr>
              <a:t>COMMIT</a:t>
            </a:r>
            <a:r>
              <a:rPr lang="en-US" altLang="en-US" dirty="0" smtClean="0">
                <a:latin typeface="Arial" charset="0"/>
              </a:rPr>
              <a:t>, </a:t>
            </a:r>
            <a:r>
              <a:rPr lang="en-US" altLang="en-US" dirty="0" smtClean="0">
                <a:latin typeface="Courier New" pitchFamily="49" charset="0"/>
                <a:cs typeface="Courier New" pitchFamily="49" charset="0"/>
              </a:rPr>
              <a:t>SAVEPOINT</a:t>
            </a:r>
            <a:r>
              <a:rPr lang="en-US" altLang="en-US" dirty="0" smtClean="0">
                <a:latin typeface="Arial" charset="0"/>
              </a:rPr>
              <a:t>, and </a:t>
            </a:r>
            <a:r>
              <a:rPr lang="en-US" altLang="en-US" dirty="0" smtClean="0">
                <a:latin typeface="Courier New" pitchFamily="49" charset="0"/>
                <a:cs typeface="Courier New" pitchFamily="49" charset="0"/>
              </a:rPr>
              <a:t>ROLLBACK</a:t>
            </a:r>
            <a:r>
              <a:rPr lang="en-US" altLang="en-US" dirty="0" smtClean="0">
                <a:latin typeface="Arial" charset="0"/>
              </a:rPr>
              <a:t> statements.</a:t>
            </a:r>
          </a:p>
        </p:txBody>
      </p:sp>
      <p:sp>
        <p:nvSpPr>
          <p:cNvPr id="922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3D191F5E-2AF2-4EDB-B9D2-047E5C711216}" type="slidenum">
              <a:rPr lang="en-US" altLang="en-US" smtClean="0">
                <a:latin typeface="Arial" charset="0"/>
                <a:cs typeface="Arial" charset="0"/>
              </a:rPr>
              <a:t>3</a:t>
            </a:fld>
            <a:endParaRPr lang="en-US" altLang="en-US" dirty="0" smtClean="0">
              <a:latin typeface="Arial" charset="0"/>
              <a:cs typeface="Arial" charset="0"/>
            </a:endParaRPr>
          </a:p>
        </p:txBody>
      </p:sp>
    </p:spTree>
    <p:extLst>
      <p:ext uri="{BB962C8B-B14F-4D97-AF65-F5344CB8AC3E}">
        <p14:creationId xmlns="" xmlns:p14="http://schemas.microsoft.com/office/powerpoint/2010/main" val="41879434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6"/>
          <p:cNvSpPr>
            <a:spLocks noGrp="1" noRot="1" noChangeAspect="1" noChangeArrowheads="1" noTextEdit="1"/>
          </p:cNvSpPr>
          <p:nvPr>
            <p:ph type="sldImg"/>
          </p:nvPr>
        </p:nvSpPr>
        <p:spPr>
          <a:ln/>
        </p:spPr>
      </p:sp>
      <p:sp>
        <p:nvSpPr>
          <p:cNvPr id="62467"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With the </a:t>
            </a:r>
            <a:r>
              <a:rPr lang="en-US" altLang="en-US" dirty="0" smtClean="0">
                <a:latin typeface="Courier New" pitchFamily="49" charset="0"/>
              </a:rPr>
              <a:t>COMMIT</a:t>
            </a:r>
            <a:r>
              <a:rPr lang="en-US" altLang="en-US" dirty="0" smtClean="0">
                <a:latin typeface="Arial" charset="0"/>
              </a:rPr>
              <a:t> and </a:t>
            </a:r>
            <a:r>
              <a:rPr lang="en-US" altLang="en-US" dirty="0" smtClean="0">
                <a:latin typeface="Courier New" pitchFamily="49" charset="0"/>
              </a:rPr>
              <a:t>ROLLBACK</a:t>
            </a:r>
            <a:r>
              <a:rPr lang="en-US" altLang="en-US" dirty="0" smtClean="0">
                <a:latin typeface="Arial" charset="0"/>
              </a:rPr>
              <a:t> statements, you have control over making changes to the data permanent.</a:t>
            </a:r>
          </a:p>
        </p:txBody>
      </p:sp>
      <p:sp>
        <p:nvSpPr>
          <p:cNvPr id="6246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6FC8D97F-F05F-46CE-B9A6-D39FF34F44B3}" type="slidenum">
              <a:rPr lang="en-US" altLang="en-US" smtClean="0">
                <a:latin typeface="Arial" charset="0"/>
                <a:cs typeface="Arial" charset="0"/>
              </a:rPr>
              <a:t>30</a:t>
            </a:fld>
            <a:endParaRPr lang="en-US" altLang="en-US" dirty="0" smtClean="0">
              <a:latin typeface="Arial" charset="0"/>
              <a:cs typeface="Arial" charset="0"/>
            </a:endParaRPr>
          </a:p>
        </p:txBody>
      </p:sp>
    </p:spTree>
    <p:extLst>
      <p:ext uri="{BB962C8B-B14F-4D97-AF65-F5344CB8AC3E}">
        <p14:creationId xmlns="" xmlns:p14="http://schemas.microsoft.com/office/powerpoint/2010/main" val="31937392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8"/>
          <p:cNvSpPr>
            <a:spLocks noGrp="1" noChangeArrowheads="1"/>
          </p:cNvSpPr>
          <p:nvPr>
            <p:ph type="body" idx="1"/>
          </p:nvPr>
        </p:nvSpPr>
        <p:spPr>
          <a:noFill/>
          <a:ln/>
        </p:spPr>
        <p:txBody>
          <a:bodyPr/>
          <a:lstStyle/>
          <a:p>
            <a:pPr lvl="1"/>
            <a:r>
              <a:rPr lang="en-US" altLang="en-US" dirty="0" smtClean="0">
                <a:latin typeface="Arial" charset="0"/>
              </a:rPr>
              <a:t>You can control the logic of transactions by using the </a:t>
            </a:r>
            <a:r>
              <a:rPr lang="en-US" altLang="en-US" dirty="0" smtClean="0">
                <a:latin typeface="Courier New" pitchFamily="49" charset="0"/>
              </a:rPr>
              <a:t>COMMIT</a:t>
            </a:r>
            <a:r>
              <a:rPr lang="en-US" altLang="en-US" dirty="0" smtClean="0">
                <a:latin typeface="Arial" charset="0"/>
              </a:rPr>
              <a:t>, </a:t>
            </a:r>
            <a:r>
              <a:rPr lang="en-US" altLang="en-US" dirty="0" smtClean="0">
                <a:latin typeface="Courier New" pitchFamily="49" charset="0"/>
              </a:rPr>
              <a:t>SAVEPOINT</a:t>
            </a:r>
            <a:r>
              <a:rPr lang="en-US" altLang="en-US" dirty="0" smtClean="0">
                <a:latin typeface="Arial" charset="0"/>
              </a:rPr>
              <a:t>, and </a:t>
            </a:r>
            <a:r>
              <a:rPr lang="en-US" altLang="en-US" dirty="0" smtClean="0">
                <a:latin typeface="Courier New" pitchFamily="49" charset="0"/>
              </a:rPr>
              <a:t>ROLLBACK</a:t>
            </a:r>
            <a:r>
              <a:rPr lang="en-US" altLang="en-US" dirty="0" smtClean="0">
                <a:latin typeface="Arial" charset="0"/>
              </a:rPr>
              <a:t> statements.</a:t>
            </a:r>
          </a:p>
          <a:p>
            <a:pPr lvl="1"/>
            <a:endParaRPr lang="en-US" altLang="en-US" dirty="0" smtClean="0">
              <a:latin typeface="Arial" charset="0"/>
            </a:endParaRPr>
          </a:p>
          <a:p>
            <a:pPr lvl="1"/>
            <a:endParaRPr lang="en-US" altLang="en-US" dirty="0" smtClean="0">
              <a:latin typeface="Arial" charset="0"/>
            </a:endParaRPr>
          </a:p>
          <a:p>
            <a:pPr lvl="1"/>
            <a:endParaRPr lang="en-US" altLang="en-US" dirty="0" smtClean="0">
              <a:latin typeface="Arial" charset="0"/>
            </a:endParaRPr>
          </a:p>
          <a:p>
            <a:pPr lvl="1"/>
            <a:endParaRPr lang="en-US" altLang="en-US" dirty="0" smtClean="0">
              <a:latin typeface="Arial" charset="0"/>
            </a:endParaRPr>
          </a:p>
          <a:p>
            <a:pPr lvl="1"/>
            <a:endParaRPr lang="en-US" altLang="en-US" dirty="0" smtClean="0">
              <a:latin typeface="Arial" charset="0"/>
            </a:endParaRPr>
          </a:p>
          <a:p>
            <a:pPr lvl="1"/>
            <a:endParaRPr lang="en-US" altLang="en-US" dirty="0" smtClean="0">
              <a:latin typeface="Arial" charset="0"/>
            </a:endParaRPr>
          </a:p>
          <a:p>
            <a:pPr lvl="1"/>
            <a:endParaRPr lang="en-US" altLang="en-US" dirty="0" smtClean="0">
              <a:latin typeface="Arial" charset="0"/>
            </a:endParaRPr>
          </a:p>
          <a:p>
            <a:pPr lvl="1"/>
            <a:endParaRPr lang="en-US" altLang="en-US" dirty="0" smtClean="0">
              <a:latin typeface="Arial" charset="0"/>
            </a:endParaRPr>
          </a:p>
          <a:p>
            <a:pPr lvl="1"/>
            <a:endParaRPr lang="en-US" altLang="en-US" dirty="0" smtClean="0">
              <a:latin typeface="Arial" charset="0"/>
            </a:endParaRPr>
          </a:p>
          <a:p>
            <a:pPr lvl="1"/>
            <a:endParaRPr lang="en-US" altLang="en-US" dirty="0" smtClean="0">
              <a:latin typeface="Arial" charset="0"/>
            </a:endParaRPr>
          </a:p>
          <a:p>
            <a:pPr lvl="1"/>
            <a:endParaRPr lang="en-US" altLang="en-US" dirty="0" smtClean="0">
              <a:latin typeface="Arial" charset="0"/>
            </a:endParaRPr>
          </a:p>
          <a:p>
            <a:pPr lvl="1"/>
            <a:r>
              <a:rPr lang="en-US" altLang="en-US" dirty="0" smtClean="0">
                <a:latin typeface="Arial" charset="0"/>
              </a:rPr>
              <a:t/>
            </a:r>
            <a:br>
              <a:rPr lang="en-US" altLang="en-US" dirty="0" smtClean="0">
                <a:latin typeface="Arial" charset="0"/>
              </a:rPr>
            </a:br>
            <a:endParaRPr lang="en-US" altLang="en-US" dirty="0" smtClean="0">
              <a:latin typeface="Arial" charset="0"/>
            </a:endParaRPr>
          </a:p>
          <a:p>
            <a:pPr lvl="1"/>
            <a:r>
              <a:rPr lang="en-US" altLang="en-US" b="1" dirty="0" smtClean="0">
                <a:latin typeface="Arial" charset="0"/>
              </a:rPr>
              <a:t>Note: </a:t>
            </a:r>
            <a:r>
              <a:rPr lang="en-US" altLang="en-US" dirty="0" smtClean="0">
                <a:latin typeface="Arial" charset="0"/>
              </a:rPr>
              <a:t>You cannot </a:t>
            </a:r>
            <a:r>
              <a:rPr lang="en-US" altLang="en-US" dirty="0" smtClean="0">
                <a:latin typeface="Courier New" pitchFamily="49" charset="0"/>
              </a:rPr>
              <a:t>COMMIT</a:t>
            </a:r>
            <a:r>
              <a:rPr lang="en-US" altLang="en-US" dirty="0" smtClean="0">
                <a:latin typeface="Arial" charset="0"/>
              </a:rPr>
              <a:t> to a </a:t>
            </a:r>
            <a:r>
              <a:rPr lang="en-US" altLang="en-US" dirty="0" smtClean="0">
                <a:latin typeface="Courier New" pitchFamily="49" charset="0"/>
              </a:rPr>
              <a:t>SAVEPOINT</a:t>
            </a:r>
            <a:r>
              <a:rPr lang="en-US" altLang="en-US" dirty="0" smtClean="0">
                <a:latin typeface="Arial" charset="0"/>
              </a:rPr>
              <a:t>. </a:t>
            </a:r>
            <a:r>
              <a:rPr lang="en-US" altLang="en-US" dirty="0" smtClean="0">
                <a:latin typeface="Courier New" pitchFamily="49" charset="0"/>
              </a:rPr>
              <a:t>SAVEPOINT</a:t>
            </a:r>
            <a:r>
              <a:rPr lang="en-US" altLang="en-US" dirty="0" smtClean="0">
                <a:latin typeface="Arial" charset="0"/>
              </a:rPr>
              <a:t> is not ANSI-standard SQL.</a:t>
            </a:r>
          </a:p>
        </p:txBody>
      </p:sp>
      <p:graphicFrame>
        <p:nvGraphicFramePr>
          <p:cNvPr id="64515" name="Object 0"/>
          <p:cNvGraphicFramePr>
            <a:graphicFrameLocks/>
          </p:cNvGraphicFramePr>
          <p:nvPr/>
        </p:nvGraphicFramePr>
        <p:xfrm>
          <a:off x="609600" y="4841081"/>
          <a:ext cx="5857875" cy="2847975"/>
        </p:xfrm>
        <a:graphic>
          <a:graphicData uri="http://schemas.openxmlformats.org/presentationml/2006/ole">
            <p:oleObj spid="_x0000_s33823" name="Document" r:id="rId4" imgW="5907463" imgH="2875390" progId="Word.Document.8">
              <p:embed/>
            </p:oleObj>
          </a:graphicData>
        </a:graphic>
      </p:graphicFrame>
      <p:sp>
        <p:nvSpPr>
          <p:cNvPr id="64516" name="Slide Image Placeholder 7"/>
          <p:cNvSpPr>
            <a:spLocks noGrp="1" noRot="1" noChangeAspect="1" noTextEdit="1"/>
          </p:cNvSpPr>
          <p:nvPr>
            <p:ph type="sldImg"/>
          </p:nvPr>
        </p:nvSpPr>
        <p:spPr>
          <a:ln/>
        </p:spPr>
      </p:sp>
      <p:sp>
        <p:nvSpPr>
          <p:cNvPr id="64517"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A504E70D-EAE9-4637-A3E0-4E53C743003D}" type="slidenum">
              <a:rPr lang="en-US" altLang="en-US" smtClean="0">
                <a:latin typeface="Arial" charset="0"/>
                <a:cs typeface="Arial" charset="0"/>
              </a:rPr>
              <a:t>31</a:t>
            </a:fld>
            <a:endParaRPr lang="en-US" altLang="en-US" dirty="0" smtClean="0">
              <a:latin typeface="Arial" charset="0"/>
              <a:cs typeface="Arial" charset="0"/>
            </a:endParaRPr>
          </a:p>
        </p:txBody>
      </p:sp>
    </p:spTree>
    <p:extLst>
      <p:ext uri="{BB962C8B-B14F-4D97-AF65-F5344CB8AC3E}">
        <p14:creationId xmlns="" xmlns:p14="http://schemas.microsoft.com/office/powerpoint/2010/main" val="40505654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p:cNvSpPr>
            <a:spLocks noGrp="1" noRot="1" noChangeAspect="1" noChangeArrowheads="1" noTextEdit="1"/>
          </p:cNvSpPr>
          <p:nvPr>
            <p:ph type="sldImg"/>
          </p:nvPr>
        </p:nvSpPr>
        <p:spPr>
          <a:ln/>
        </p:spPr>
      </p:sp>
      <p:sp>
        <p:nvSpPr>
          <p:cNvPr id="66563" name="Rectangle 5"/>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You can create a marker in the current transaction by using the </a:t>
            </a:r>
            <a:r>
              <a:rPr lang="en-US" altLang="en-US" dirty="0" smtClean="0">
                <a:solidFill>
                  <a:schemeClr val="tx1"/>
                </a:solidFill>
                <a:latin typeface="Courier New" pitchFamily="49" charset="0"/>
              </a:rPr>
              <a:t>SAVEPOINT</a:t>
            </a:r>
            <a:r>
              <a:rPr lang="en-US" altLang="en-US" dirty="0" smtClean="0">
                <a:solidFill>
                  <a:schemeClr val="tx1"/>
                </a:solidFill>
                <a:latin typeface="Arial" charset="0"/>
              </a:rPr>
              <a:t> statement, which divides the transaction into smaller sections. You can then discard pending changes back to that marker by using the </a:t>
            </a:r>
            <a:r>
              <a:rPr lang="en-US" altLang="en-US" dirty="0" smtClean="0">
                <a:solidFill>
                  <a:schemeClr val="tx1"/>
                </a:solidFill>
                <a:latin typeface="Courier New" pitchFamily="49" charset="0"/>
              </a:rPr>
              <a:t>ROLLBACK</a:t>
            </a:r>
            <a:r>
              <a:rPr lang="en-US" altLang="en-US" dirty="0" smtClean="0">
                <a:solidFill>
                  <a:schemeClr val="tx1"/>
                </a:solidFill>
                <a:latin typeface="Arial" charset="0"/>
              </a:rPr>
              <a:t> </a:t>
            </a:r>
            <a:r>
              <a:rPr lang="en-US" altLang="en-US" dirty="0" smtClean="0">
                <a:solidFill>
                  <a:schemeClr val="tx1"/>
                </a:solidFill>
                <a:latin typeface="Courier New" pitchFamily="49" charset="0"/>
              </a:rPr>
              <a:t>TO</a:t>
            </a:r>
            <a:r>
              <a:rPr lang="en-US" altLang="en-US" dirty="0" smtClean="0">
                <a:solidFill>
                  <a:schemeClr val="tx1"/>
                </a:solidFill>
                <a:latin typeface="Arial" charset="0"/>
              </a:rPr>
              <a:t> </a:t>
            </a:r>
            <a:r>
              <a:rPr lang="en-US" altLang="en-US" dirty="0" smtClean="0">
                <a:solidFill>
                  <a:schemeClr val="tx1"/>
                </a:solidFill>
                <a:latin typeface="Courier New" pitchFamily="49" charset="0"/>
              </a:rPr>
              <a:t>SAVEPOINT</a:t>
            </a:r>
            <a:r>
              <a:rPr lang="en-US" altLang="en-US" dirty="0" smtClean="0">
                <a:solidFill>
                  <a:schemeClr val="tx1"/>
                </a:solidFill>
                <a:latin typeface="Arial" charset="0"/>
              </a:rPr>
              <a:t> statement. </a:t>
            </a:r>
          </a:p>
          <a:p>
            <a:pPr lvl="1" eaLnBrk="1" hangingPunct="1"/>
            <a:r>
              <a:rPr lang="en-US" altLang="en-US" dirty="0" smtClean="0">
                <a:solidFill>
                  <a:schemeClr val="tx1"/>
                </a:solidFill>
                <a:latin typeface="Arial" charset="0"/>
              </a:rPr>
              <a:t>Note that if you create a second savepoint with the same name as an earlier savepoint, the earlier savepoint is deleted.</a:t>
            </a:r>
          </a:p>
        </p:txBody>
      </p:sp>
      <p:sp>
        <p:nvSpPr>
          <p:cNvPr id="6656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600ECE1D-4D57-4C1C-B87B-D0D366042B2E}" type="slidenum">
              <a:rPr lang="en-US" altLang="en-US" smtClean="0">
                <a:latin typeface="Arial" charset="0"/>
                <a:cs typeface="Arial" charset="0"/>
              </a:rPr>
              <a:t>32</a:t>
            </a:fld>
            <a:endParaRPr lang="en-US" altLang="en-US" dirty="0" smtClean="0">
              <a:latin typeface="Arial" charset="0"/>
              <a:cs typeface="Arial" charset="0"/>
            </a:endParaRPr>
          </a:p>
        </p:txBody>
      </p:sp>
    </p:spTree>
    <p:extLst>
      <p:ext uri="{BB962C8B-B14F-4D97-AF65-F5344CB8AC3E}">
        <p14:creationId xmlns="" xmlns:p14="http://schemas.microsoft.com/office/powerpoint/2010/main" val="3330659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Rot="1" noChangeAspect="1" noChangeArrowheads="1" noTextEdit="1"/>
          </p:cNvSpPr>
          <p:nvPr>
            <p:ph type="sldImg"/>
          </p:nvPr>
        </p:nvSpPr>
        <p:spPr>
          <a:ln/>
        </p:spPr>
      </p:sp>
      <p:sp>
        <p:nvSpPr>
          <p:cNvPr id="68611" name="Rectangle 8"/>
          <p:cNvSpPr>
            <a:spLocks noGrp="1" noChangeArrowheads="1"/>
          </p:cNvSpPr>
          <p:nvPr>
            <p:ph type="body" idx="1"/>
          </p:nvPr>
        </p:nvSpPr>
        <p:spPr>
          <a:noFill/>
          <a:ln/>
        </p:spPr>
        <p:txBody>
          <a:bodyPr lIns="12914" tIns="12914" rIns="12914" bIns="12914"/>
          <a:lstStyle/>
          <a:p>
            <a:pPr lvl="1" eaLnBrk="1" hangingPunct="1"/>
            <a:endParaRPr lang="en-US" altLang="en-US" dirty="0" smtClean="0">
              <a:latin typeface="Arial" charset="0"/>
            </a:endParaRPr>
          </a:p>
          <a:p>
            <a:pPr lvl="1" eaLnBrk="1" hangingPunct="1"/>
            <a:endParaRPr lang="en-US" altLang="en-US" dirty="0" smtClean="0">
              <a:latin typeface="Arial" charset="0"/>
            </a:endParaRPr>
          </a:p>
          <a:p>
            <a:pPr lvl="1" eaLnBrk="1" hangingPunct="1"/>
            <a:endParaRPr lang="en-US" altLang="en-US" dirty="0" smtClean="0">
              <a:latin typeface="Arial" charset="0"/>
            </a:endParaRPr>
          </a:p>
          <a:p>
            <a:pPr lvl="1" eaLnBrk="1" hangingPunct="1"/>
            <a:endParaRPr lang="en-US" altLang="en-US" dirty="0" smtClean="0">
              <a:latin typeface="Arial" charset="0"/>
            </a:endParaRPr>
          </a:p>
          <a:p>
            <a:pPr lvl="1" eaLnBrk="1" hangingPunct="1"/>
            <a:endParaRPr lang="en-US" altLang="en-US" dirty="0" smtClean="0">
              <a:latin typeface="Arial" charset="0"/>
            </a:endParaRPr>
          </a:p>
          <a:p>
            <a:pPr lvl="1" eaLnBrk="1" hangingPunct="1"/>
            <a:endParaRPr lang="en-US" altLang="en-US" dirty="0" smtClean="0">
              <a:latin typeface="Arial" charset="0"/>
            </a:endParaRPr>
          </a:p>
          <a:p>
            <a:pPr lvl="1" eaLnBrk="1" hangingPunct="1"/>
            <a:r>
              <a:rPr lang="en-US" altLang="en-US" b="1" dirty="0" smtClean="0">
                <a:latin typeface="Arial" charset="0"/>
              </a:rPr>
              <a:t>Note:</a:t>
            </a:r>
            <a:r>
              <a:rPr lang="en-US" altLang="en-US" dirty="0" smtClean="0">
                <a:latin typeface="Arial" charset="0"/>
              </a:rPr>
              <a:t> In SQL*Plus, the </a:t>
            </a:r>
            <a:r>
              <a:rPr lang="en-US" altLang="en-US" dirty="0" smtClean="0">
                <a:latin typeface="Courier New" pitchFamily="49" charset="0"/>
              </a:rPr>
              <a:t>AUTOCOMMIT</a:t>
            </a:r>
            <a:r>
              <a:rPr lang="en-US" altLang="en-US" dirty="0" smtClean="0">
                <a:latin typeface="Arial" charset="0"/>
              </a:rPr>
              <a:t> command can be toggled </a:t>
            </a:r>
            <a:r>
              <a:rPr lang="en-US" altLang="en-US" dirty="0" smtClean="0">
                <a:latin typeface="Courier New" pitchFamily="49" charset="0"/>
                <a:cs typeface="Courier New" pitchFamily="49" charset="0"/>
              </a:rPr>
              <a:t>ON</a:t>
            </a:r>
            <a:r>
              <a:rPr lang="en-US" altLang="en-US" dirty="0" smtClean="0">
                <a:latin typeface="Arial" charset="0"/>
              </a:rPr>
              <a:t> or </a:t>
            </a:r>
            <a:r>
              <a:rPr lang="en-US" altLang="en-US" dirty="0" smtClean="0">
                <a:latin typeface="Courier New" pitchFamily="49" charset="0"/>
                <a:cs typeface="Courier New" pitchFamily="49" charset="0"/>
              </a:rPr>
              <a:t>OFF</a:t>
            </a:r>
            <a:r>
              <a:rPr lang="en-US" altLang="en-US" dirty="0" smtClean="0">
                <a:latin typeface="Arial" charset="0"/>
              </a:rPr>
              <a:t>. If set to </a:t>
            </a:r>
            <a:r>
              <a:rPr lang="en-US" altLang="en-US" dirty="0" smtClean="0">
                <a:latin typeface="Courier New" pitchFamily="49" charset="0"/>
                <a:cs typeface="Courier New" pitchFamily="49" charset="0"/>
              </a:rPr>
              <a:t>ON</a:t>
            </a:r>
            <a:r>
              <a:rPr lang="en-US" altLang="en-US" dirty="0" smtClean="0">
                <a:latin typeface="Arial" charset="0"/>
              </a:rPr>
              <a:t>, each individual </a:t>
            </a:r>
            <a:r>
              <a:rPr lang="en-US" altLang="en-US" dirty="0" smtClean="0">
                <a:latin typeface="Courier New" pitchFamily="49" charset="0"/>
                <a:cs typeface="Courier New" pitchFamily="49" charset="0"/>
              </a:rPr>
              <a:t>DML</a:t>
            </a:r>
            <a:r>
              <a:rPr lang="en-US" altLang="en-US" dirty="0" smtClean="0">
                <a:latin typeface="Arial" charset="0"/>
              </a:rPr>
              <a:t> statement is committed as soon as it is executed. You cannot roll back the changes. If set to </a:t>
            </a:r>
            <a:r>
              <a:rPr lang="en-US" altLang="en-US" dirty="0" smtClean="0">
                <a:latin typeface="Courier New" pitchFamily="49" charset="0"/>
                <a:cs typeface="Courier New" pitchFamily="49" charset="0"/>
              </a:rPr>
              <a:t>OFF</a:t>
            </a:r>
            <a:r>
              <a:rPr lang="en-US" altLang="en-US" dirty="0" smtClean="0">
                <a:latin typeface="Arial" charset="0"/>
              </a:rPr>
              <a:t>, the </a:t>
            </a:r>
            <a:r>
              <a:rPr lang="en-US" altLang="en-US" dirty="0" smtClean="0">
                <a:latin typeface="Courier New" pitchFamily="49" charset="0"/>
              </a:rPr>
              <a:t>COMMIT</a:t>
            </a:r>
            <a:r>
              <a:rPr lang="en-US" altLang="en-US" dirty="0" smtClean="0">
                <a:latin typeface="Arial" charset="0"/>
              </a:rPr>
              <a:t> statement can still be issued explicitly. Also, the </a:t>
            </a:r>
            <a:r>
              <a:rPr lang="en-US" altLang="en-US" dirty="0" smtClean="0">
                <a:latin typeface="Courier New" pitchFamily="49" charset="0"/>
              </a:rPr>
              <a:t>COMMIT</a:t>
            </a:r>
            <a:r>
              <a:rPr lang="en-US" altLang="en-US" dirty="0" smtClean="0">
                <a:latin typeface="Arial" charset="0"/>
              </a:rPr>
              <a:t> statement is issued when a</a:t>
            </a:r>
            <a:r>
              <a:rPr lang="en-US" altLang="en-US" dirty="0" smtClean="0">
                <a:latin typeface="Arial" charset="0"/>
                <a:cs typeface="Arial" charset="0"/>
              </a:rPr>
              <a:t> DDL </a:t>
            </a:r>
            <a:r>
              <a:rPr lang="en-US" altLang="en-US" dirty="0" smtClean="0">
                <a:latin typeface="Arial" charset="0"/>
              </a:rPr>
              <a:t>statement is issued or when you exit SQL*Plus. The </a:t>
            </a:r>
            <a:r>
              <a:rPr lang="en-US" altLang="en-US" dirty="0" smtClean="0">
                <a:latin typeface="Courier New" pitchFamily="49" charset="0"/>
              </a:rPr>
              <a:t>SET</a:t>
            </a:r>
            <a:r>
              <a:rPr lang="en-US" altLang="en-US" dirty="0" smtClean="0">
                <a:latin typeface="Arial" charset="0"/>
              </a:rPr>
              <a:t> </a:t>
            </a:r>
            <a:r>
              <a:rPr lang="en-US" altLang="en-US" dirty="0" smtClean="0">
                <a:latin typeface="Courier New" pitchFamily="49" charset="0"/>
              </a:rPr>
              <a:t>AUTOCOMMIT</a:t>
            </a:r>
            <a:r>
              <a:rPr lang="en-US" altLang="en-US" dirty="0" smtClean="0">
                <a:latin typeface="Arial" charset="0"/>
              </a:rPr>
              <a:t> </a:t>
            </a:r>
            <a:r>
              <a:rPr lang="en-US" altLang="en-US" dirty="0" smtClean="0">
                <a:latin typeface="Courier New" pitchFamily="49" charset="0"/>
              </a:rPr>
              <a:t>ON/OFF</a:t>
            </a:r>
            <a:r>
              <a:rPr lang="en-US" altLang="en-US" dirty="0" smtClean="0">
                <a:latin typeface="Arial" charset="0"/>
              </a:rPr>
              <a:t> command is skipped in SQL Developer. DML is committed on a normal exit from SQL Developer only if you have the Autocommit preference enabled. To enable Autocommit, perform the following:</a:t>
            </a:r>
          </a:p>
          <a:p>
            <a:pPr lvl="1" eaLnBrk="1" hangingPunct="1"/>
            <a:endParaRPr lang="en-US" altLang="en-US" sz="100" dirty="0" smtClean="0">
              <a:latin typeface="Arial" charset="0"/>
            </a:endParaRPr>
          </a:p>
          <a:p>
            <a:pPr lvl="2" eaLnBrk="1" hangingPunct="1"/>
            <a:r>
              <a:rPr lang="en-US" altLang="en-US" dirty="0" smtClean="0">
                <a:latin typeface="Arial" charset="0"/>
              </a:rPr>
              <a:t>From the Tools menu, select Preferences. In the Preferences dialog box, expand Database and select Worksheet Parameters.</a:t>
            </a:r>
          </a:p>
          <a:p>
            <a:pPr lvl="2" eaLnBrk="1" hangingPunct="1"/>
            <a:r>
              <a:rPr lang="en-US" altLang="en-US" dirty="0" smtClean="0">
                <a:latin typeface="Arial" charset="0"/>
              </a:rPr>
              <a:t>In the right pane, select the </a:t>
            </a:r>
            <a:r>
              <a:rPr lang="en-US" altLang="en-US" b="1" dirty="0" smtClean="0">
                <a:latin typeface="Arial" charset="0"/>
              </a:rPr>
              <a:t>“Autocommit in SQL Worksheet”</a:t>
            </a:r>
            <a:r>
              <a:rPr lang="en-US" altLang="en-US" dirty="0" smtClean="0">
                <a:latin typeface="Arial" charset="0"/>
              </a:rPr>
              <a:t> option. Click OK.</a:t>
            </a:r>
          </a:p>
        </p:txBody>
      </p:sp>
      <p:graphicFrame>
        <p:nvGraphicFramePr>
          <p:cNvPr id="68612" name="Object 4"/>
          <p:cNvGraphicFramePr>
            <a:graphicFrameLocks/>
          </p:cNvGraphicFramePr>
          <p:nvPr/>
        </p:nvGraphicFramePr>
        <p:xfrm>
          <a:off x="596900" y="4484688"/>
          <a:ext cx="5310188" cy="1200150"/>
        </p:xfrm>
        <a:graphic>
          <a:graphicData uri="http://schemas.openxmlformats.org/presentationml/2006/ole">
            <p:oleObj spid="_x0000_s34847" name="Document" r:id="rId4" imgW="5810882" imgH="1315015" progId="Word.Document.8">
              <p:embed/>
            </p:oleObj>
          </a:graphicData>
        </a:graphic>
      </p:graphicFrame>
      <p:sp>
        <p:nvSpPr>
          <p:cNvPr id="68613"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D6395E11-A317-4573-8ED5-30B1FC27F5FF}" type="slidenum">
              <a:rPr lang="en-US" altLang="en-US" smtClean="0">
                <a:latin typeface="Arial" charset="0"/>
                <a:cs typeface="Arial" charset="0"/>
              </a:rPr>
              <a:t>33</a:t>
            </a:fld>
            <a:endParaRPr lang="en-US" altLang="en-US" dirty="0" smtClean="0">
              <a:latin typeface="Arial" charset="0"/>
              <a:cs typeface="Arial" charset="0"/>
            </a:endParaRPr>
          </a:p>
        </p:txBody>
      </p:sp>
    </p:spTree>
    <p:extLst>
      <p:ext uri="{BB962C8B-B14F-4D97-AF65-F5344CB8AC3E}">
        <p14:creationId xmlns="" xmlns:p14="http://schemas.microsoft.com/office/powerpoint/2010/main" val="6591746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Footer Placeholder 3"/>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10 - </a:t>
            </a:r>
            <a:fld id="{59816C80-124B-45C1-AF97-FB78B76FB644}" type="slidenum">
              <a:rPr lang="en-US" altLang="en-US" smtClean="0"/>
              <a:t>34</a:t>
            </a:fld>
            <a:endParaRPr lang="en-US" altLang="en-US" dirty="0" smtClean="0"/>
          </a:p>
        </p:txBody>
      </p:sp>
      <p:sp>
        <p:nvSpPr>
          <p:cNvPr id="6" name="Notes Placeholder 5"/>
          <p:cNvSpPr>
            <a:spLocks noGrp="1"/>
          </p:cNvSpPr>
          <p:nvPr>
            <p:ph type="body" idx="1"/>
          </p:nvPr>
        </p:nvSpPr>
        <p:spPr>
          <a:xfrm>
            <a:off x="292608" y="449263"/>
            <a:ext cx="6400800" cy="8191817"/>
          </a:xfrm>
        </p:spPr>
        <p:txBody>
          <a:bodyPr>
            <a:normAutofit/>
          </a:bodyPr>
          <a:lstStyle/>
          <a:p>
            <a:pPr lvl="1" eaLnBrk="1" hangingPunct="1">
              <a:buSzTx/>
              <a:buFontTx/>
              <a:buNone/>
            </a:pPr>
            <a:r>
              <a:rPr lang="en-US" altLang="en-US" b="1" dirty="0" smtClean="0">
                <a:solidFill>
                  <a:schemeClr val="tx1"/>
                </a:solidFill>
                <a:latin typeface="Arial" charset="0"/>
              </a:rPr>
              <a:t>System Failures</a:t>
            </a:r>
          </a:p>
          <a:p>
            <a:pPr lvl="1" eaLnBrk="1" hangingPunct="1">
              <a:buSzTx/>
              <a:buFontTx/>
              <a:buNone/>
            </a:pPr>
            <a:r>
              <a:rPr lang="en-US" altLang="en-US" dirty="0" smtClean="0">
                <a:solidFill>
                  <a:schemeClr val="tx1"/>
                </a:solidFill>
                <a:latin typeface="Arial" charset="0"/>
              </a:rPr>
              <a:t>When a transaction is interrupted by a system failure, the entire transaction is automatically rolled back. This prevents the error from causing unwanted changes to the data and returns the tables to the state at the time of the last commit. In this way, the Oracle server protects the integrity of the tables.</a:t>
            </a:r>
          </a:p>
          <a:p>
            <a:pPr lvl="1" eaLnBrk="1" hangingPunct="1">
              <a:buSzTx/>
              <a:buFontTx/>
              <a:buNone/>
            </a:pPr>
            <a:r>
              <a:rPr lang="en-US" altLang="en-US" dirty="0" smtClean="0">
                <a:solidFill>
                  <a:schemeClr val="tx1"/>
                </a:solidFill>
                <a:latin typeface="Arial" charset="0"/>
              </a:rPr>
              <a:t>In SQL Developer, a normal exit from the session is accomplished by selecting Exit from the File menu. In SQL*Plus, a normal exit is accomplished by entering the </a:t>
            </a:r>
            <a:r>
              <a:rPr lang="en-US" altLang="en-US" dirty="0" smtClean="0">
                <a:solidFill>
                  <a:schemeClr val="tx1"/>
                </a:solidFill>
                <a:latin typeface="Courier New" pitchFamily="49" charset="0"/>
              </a:rPr>
              <a:t>EXIT</a:t>
            </a:r>
            <a:r>
              <a:rPr lang="en-US" altLang="en-US" dirty="0" smtClean="0">
                <a:solidFill>
                  <a:schemeClr val="tx1"/>
                </a:solidFill>
                <a:latin typeface="Arial" charset="0"/>
              </a:rPr>
              <a:t> command at the prompt. Closing the window is interpreted as an abnormal exit.</a:t>
            </a:r>
            <a:endParaRPr lang="en-US" altLang="en-US" dirty="0" smtClean="0">
              <a:latin typeface="Arial" charset="0"/>
            </a:endParaRPr>
          </a:p>
        </p:txBody>
      </p:sp>
    </p:spTree>
    <p:extLst>
      <p:ext uri="{BB962C8B-B14F-4D97-AF65-F5344CB8AC3E}">
        <p14:creationId xmlns="" xmlns:p14="http://schemas.microsoft.com/office/powerpoint/2010/main" val="10585769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6"/>
          <p:cNvSpPr>
            <a:spLocks noGrp="1" noRot="1" noChangeAspect="1" noChangeArrowheads="1" noTextEdit="1"/>
          </p:cNvSpPr>
          <p:nvPr>
            <p:ph type="sldImg"/>
          </p:nvPr>
        </p:nvSpPr>
        <p:spPr>
          <a:ln/>
        </p:spPr>
      </p:sp>
      <p:sp>
        <p:nvSpPr>
          <p:cNvPr id="71683"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Every data change made during the transaction is temporary until the transaction is committed.</a:t>
            </a:r>
          </a:p>
          <a:p>
            <a:pPr lvl="1" eaLnBrk="1" hangingPunct="1"/>
            <a:r>
              <a:rPr lang="en-US" altLang="en-US" dirty="0" smtClean="0">
                <a:solidFill>
                  <a:schemeClr val="tx1"/>
                </a:solidFill>
                <a:latin typeface="Arial" charset="0"/>
              </a:rPr>
              <a:t>The state of the data before </a:t>
            </a:r>
            <a:r>
              <a:rPr lang="en-US" altLang="en-US" dirty="0" smtClean="0">
                <a:solidFill>
                  <a:schemeClr val="tx1"/>
                </a:solidFill>
                <a:latin typeface="Courier New" pitchFamily="49" charset="0"/>
              </a:rPr>
              <a:t>COMMIT</a:t>
            </a:r>
            <a:r>
              <a:rPr lang="en-US" altLang="en-US" dirty="0" smtClean="0">
                <a:solidFill>
                  <a:schemeClr val="tx1"/>
                </a:solidFill>
                <a:latin typeface="Arial" charset="0"/>
              </a:rPr>
              <a:t> or </a:t>
            </a:r>
            <a:r>
              <a:rPr lang="en-US" altLang="en-US" dirty="0" smtClean="0">
                <a:solidFill>
                  <a:schemeClr val="tx1"/>
                </a:solidFill>
                <a:latin typeface="Courier New" pitchFamily="49" charset="0"/>
              </a:rPr>
              <a:t>ROLLBACK</a:t>
            </a:r>
            <a:r>
              <a:rPr lang="en-US" altLang="en-US" dirty="0" smtClean="0">
                <a:solidFill>
                  <a:schemeClr val="tx1"/>
                </a:solidFill>
                <a:latin typeface="Arial" charset="0"/>
              </a:rPr>
              <a:t> statements are issued can be described as follows:</a:t>
            </a:r>
          </a:p>
          <a:p>
            <a:pPr lvl="2" eaLnBrk="1" hangingPunct="1"/>
            <a:r>
              <a:rPr lang="en-US" altLang="en-US" dirty="0" smtClean="0">
                <a:solidFill>
                  <a:schemeClr val="tx1"/>
                </a:solidFill>
                <a:latin typeface="Arial" charset="0"/>
              </a:rPr>
              <a:t>Data manipulation operations primarily affect the database buffer; therefore, the previous state of the data can be recovered.</a:t>
            </a:r>
          </a:p>
          <a:p>
            <a:pPr lvl="2" eaLnBrk="1" hangingPunct="1"/>
            <a:r>
              <a:rPr lang="en-US" altLang="en-US" dirty="0" smtClean="0">
                <a:solidFill>
                  <a:schemeClr val="tx1"/>
                </a:solidFill>
                <a:latin typeface="Arial" charset="0"/>
              </a:rPr>
              <a:t>The current session can review the results of the data manipulation operations by querying the tables.</a:t>
            </a:r>
          </a:p>
          <a:p>
            <a:pPr lvl="2" eaLnBrk="1" hangingPunct="1"/>
            <a:r>
              <a:rPr lang="en-US" altLang="en-US" dirty="0" smtClean="0">
                <a:solidFill>
                  <a:schemeClr val="tx1"/>
                </a:solidFill>
                <a:latin typeface="Arial" charset="0"/>
              </a:rPr>
              <a:t>Other sessions cannot view the results of the data manipulation operations made by the current session. The Oracle server institutes read consistency to ensure that each session sees data as it existed at the last commit.</a:t>
            </a:r>
          </a:p>
          <a:p>
            <a:pPr lvl="2" eaLnBrk="1" hangingPunct="1"/>
            <a:r>
              <a:rPr lang="en-US" altLang="en-US" dirty="0" smtClean="0">
                <a:solidFill>
                  <a:schemeClr val="tx1"/>
                </a:solidFill>
                <a:latin typeface="Arial" charset="0"/>
              </a:rPr>
              <a:t>The affected rows are locked; other sessions cannot change the data in the affected rows.</a:t>
            </a:r>
          </a:p>
        </p:txBody>
      </p:sp>
      <p:sp>
        <p:nvSpPr>
          <p:cNvPr id="7168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529ACDFF-31FE-4C04-9698-D72C0C3C0A22}" type="slidenum">
              <a:rPr lang="en-US" altLang="en-US" smtClean="0">
                <a:latin typeface="Arial" charset="0"/>
                <a:cs typeface="Arial" charset="0"/>
              </a:rPr>
              <a:t>35</a:t>
            </a:fld>
            <a:endParaRPr lang="en-US" altLang="en-US" dirty="0" smtClean="0">
              <a:latin typeface="Arial" charset="0"/>
              <a:cs typeface="Arial" charset="0"/>
            </a:endParaRPr>
          </a:p>
        </p:txBody>
      </p:sp>
    </p:spTree>
    <p:extLst>
      <p:ext uri="{BB962C8B-B14F-4D97-AF65-F5344CB8AC3E}">
        <p14:creationId xmlns="" xmlns:p14="http://schemas.microsoft.com/office/powerpoint/2010/main" val="42647139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6"/>
          <p:cNvSpPr>
            <a:spLocks noGrp="1" noRot="1" noChangeAspect="1" noChangeArrowheads="1" noTextEdit="1"/>
          </p:cNvSpPr>
          <p:nvPr>
            <p:ph type="sldImg"/>
          </p:nvPr>
        </p:nvSpPr>
        <p:spPr>
          <a:ln/>
        </p:spPr>
      </p:sp>
      <p:sp>
        <p:nvSpPr>
          <p:cNvPr id="73731"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Make all pending changes permanent by using the </a:t>
            </a:r>
            <a:r>
              <a:rPr lang="en-US" altLang="en-US" dirty="0" smtClean="0">
                <a:solidFill>
                  <a:schemeClr val="tx1"/>
                </a:solidFill>
                <a:latin typeface="Courier New" pitchFamily="49" charset="0"/>
              </a:rPr>
              <a:t>COMMIT</a:t>
            </a:r>
            <a:r>
              <a:rPr lang="en-US" altLang="en-US" dirty="0" smtClean="0">
                <a:solidFill>
                  <a:schemeClr val="tx1"/>
                </a:solidFill>
                <a:latin typeface="Arial" charset="0"/>
              </a:rPr>
              <a:t> statement. The following happens after a </a:t>
            </a:r>
            <a:r>
              <a:rPr lang="en-US" altLang="en-US" dirty="0" smtClean="0">
                <a:solidFill>
                  <a:schemeClr val="tx1"/>
                </a:solidFill>
                <a:latin typeface="Courier New" pitchFamily="49" charset="0"/>
              </a:rPr>
              <a:t>COMMIT</a:t>
            </a:r>
            <a:r>
              <a:rPr lang="en-US" altLang="en-US" dirty="0" smtClean="0">
                <a:solidFill>
                  <a:schemeClr val="tx1"/>
                </a:solidFill>
                <a:latin typeface="Arial" charset="0"/>
              </a:rPr>
              <a:t> statement:</a:t>
            </a:r>
          </a:p>
          <a:p>
            <a:pPr lvl="2" eaLnBrk="1" hangingPunct="1"/>
            <a:r>
              <a:rPr lang="en-US" altLang="en-US" dirty="0" smtClean="0">
                <a:solidFill>
                  <a:schemeClr val="tx1"/>
                </a:solidFill>
                <a:latin typeface="Arial" charset="0"/>
              </a:rPr>
              <a:t>Data changes are written to the database.</a:t>
            </a:r>
          </a:p>
          <a:p>
            <a:pPr lvl="2" eaLnBrk="1" hangingPunct="1"/>
            <a:r>
              <a:rPr lang="en-US" altLang="en-US" dirty="0" smtClean="0">
                <a:solidFill>
                  <a:schemeClr val="tx1"/>
                </a:solidFill>
                <a:latin typeface="Arial" charset="0"/>
              </a:rPr>
              <a:t>The previous state of the data is no longer available with normal SQL queries.</a:t>
            </a:r>
          </a:p>
          <a:p>
            <a:pPr lvl="2" eaLnBrk="1" hangingPunct="1"/>
            <a:r>
              <a:rPr lang="en-US" altLang="en-US" dirty="0" smtClean="0">
                <a:solidFill>
                  <a:schemeClr val="tx1"/>
                </a:solidFill>
                <a:latin typeface="Arial" charset="0"/>
              </a:rPr>
              <a:t>All sessions can view the results of the transaction.</a:t>
            </a:r>
          </a:p>
          <a:p>
            <a:pPr lvl="2" eaLnBrk="1" hangingPunct="1"/>
            <a:r>
              <a:rPr lang="en-US" altLang="en-US" dirty="0" smtClean="0">
                <a:solidFill>
                  <a:schemeClr val="tx1"/>
                </a:solidFill>
                <a:latin typeface="Arial" charset="0"/>
              </a:rPr>
              <a:t>The locks on the affected rows are released; the rows are now available for other sessions to perform new data changes.</a:t>
            </a:r>
          </a:p>
          <a:p>
            <a:pPr lvl="2" eaLnBrk="1" hangingPunct="1"/>
            <a:r>
              <a:rPr lang="en-US" altLang="en-US" dirty="0" smtClean="0">
                <a:solidFill>
                  <a:schemeClr val="tx1"/>
                </a:solidFill>
                <a:latin typeface="Arial" charset="0"/>
              </a:rPr>
              <a:t>All savepoints are erased.</a:t>
            </a:r>
          </a:p>
        </p:txBody>
      </p:sp>
      <p:sp>
        <p:nvSpPr>
          <p:cNvPr id="7373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6DF8380C-0DE0-4FBD-BD11-A8C8645DF6F3}" type="slidenum">
              <a:rPr lang="en-US" altLang="en-US" smtClean="0">
                <a:latin typeface="Arial" charset="0"/>
                <a:cs typeface="Arial" charset="0"/>
              </a:rPr>
              <a:t>36</a:t>
            </a:fld>
            <a:endParaRPr lang="en-US" altLang="en-US" dirty="0" smtClean="0">
              <a:latin typeface="Arial" charset="0"/>
              <a:cs typeface="Arial" charset="0"/>
            </a:endParaRPr>
          </a:p>
        </p:txBody>
      </p:sp>
    </p:spTree>
    <p:extLst>
      <p:ext uri="{BB962C8B-B14F-4D97-AF65-F5344CB8AC3E}">
        <p14:creationId xmlns="" xmlns:p14="http://schemas.microsoft.com/office/powerpoint/2010/main" val="41551292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8"/>
          <p:cNvSpPr>
            <a:spLocks noGrp="1" noRot="1" noChangeAspect="1" noChangeArrowheads="1" noTextEdit="1"/>
          </p:cNvSpPr>
          <p:nvPr>
            <p:ph type="sldImg"/>
          </p:nvPr>
        </p:nvSpPr>
        <p:spPr>
          <a:ln/>
        </p:spPr>
      </p:sp>
      <p:sp>
        <p:nvSpPr>
          <p:cNvPr id="75779" name="Rectangle 9"/>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In the example in the slide, a row is deleted from the </a:t>
            </a:r>
            <a:r>
              <a:rPr lang="en-US" altLang="en-US" dirty="0" smtClean="0">
                <a:solidFill>
                  <a:schemeClr val="tx1"/>
                </a:solidFill>
                <a:latin typeface="Courier New" pitchFamily="49" charset="0"/>
              </a:rPr>
              <a:t>EMPLOYEES</a:t>
            </a:r>
            <a:r>
              <a:rPr lang="en-US" altLang="en-US" dirty="0" smtClean="0">
                <a:solidFill>
                  <a:schemeClr val="tx1"/>
                </a:solidFill>
                <a:latin typeface="Arial" charset="0"/>
              </a:rPr>
              <a:t> table and a new row is inserted into the </a:t>
            </a:r>
            <a:r>
              <a:rPr lang="en-US" altLang="en-US" dirty="0" smtClean="0">
                <a:solidFill>
                  <a:schemeClr val="tx1"/>
                </a:solidFill>
                <a:latin typeface="Courier New" pitchFamily="49" charset="0"/>
              </a:rPr>
              <a:t>DEPARTMENTS</a:t>
            </a:r>
            <a:r>
              <a:rPr lang="en-US" altLang="en-US" dirty="0" smtClean="0">
                <a:solidFill>
                  <a:schemeClr val="tx1"/>
                </a:solidFill>
                <a:latin typeface="Arial" charset="0"/>
              </a:rPr>
              <a:t> table. The changes are saved by issuing the </a:t>
            </a:r>
            <a:r>
              <a:rPr lang="en-US" altLang="en-US" dirty="0" smtClean="0">
                <a:solidFill>
                  <a:schemeClr val="tx1"/>
                </a:solidFill>
                <a:latin typeface="Courier New" pitchFamily="49" charset="0"/>
              </a:rPr>
              <a:t>COMMIT</a:t>
            </a:r>
            <a:r>
              <a:rPr lang="en-US" altLang="en-US" dirty="0" smtClean="0">
                <a:solidFill>
                  <a:schemeClr val="tx1"/>
                </a:solidFill>
                <a:latin typeface="Arial" charset="0"/>
              </a:rPr>
              <a:t> statement.</a:t>
            </a:r>
          </a:p>
          <a:p>
            <a:pPr lvl="1" eaLnBrk="1" hangingPunct="1"/>
            <a:r>
              <a:rPr lang="en-US" altLang="en-US" b="1" dirty="0" smtClean="0">
                <a:solidFill>
                  <a:schemeClr val="tx1"/>
                </a:solidFill>
                <a:latin typeface="Arial" charset="0"/>
              </a:rPr>
              <a:t>Example</a:t>
            </a:r>
          </a:p>
          <a:p>
            <a:pPr lvl="1" eaLnBrk="1" hangingPunct="1"/>
            <a:r>
              <a:rPr lang="en-US" altLang="en-US" dirty="0" smtClean="0">
                <a:solidFill>
                  <a:schemeClr val="tx1"/>
                </a:solidFill>
                <a:latin typeface="Arial" charset="0"/>
              </a:rPr>
              <a:t>Remove departments 290 and 300 from the </a:t>
            </a:r>
            <a:r>
              <a:rPr lang="en-US" altLang="en-US" dirty="0" smtClean="0">
                <a:solidFill>
                  <a:schemeClr val="tx1"/>
                </a:solidFill>
                <a:latin typeface="Courier New" pitchFamily="49" charset="0"/>
              </a:rPr>
              <a:t>DEPARTMENTS</a:t>
            </a:r>
            <a:r>
              <a:rPr lang="en-US" altLang="en-US" dirty="0" smtClean="0">
                <a:solidFill>
                  <a:schemeClr val="tx1"/>
                </a:solidFill>
                <a:latin typeface="Arial" charset="0"/>
              </a:rPr>
              <a:t> table and update a row in the </a:t>
            </a:r>
            <a:r>
              <a:rPr lang="en-US" altLang="en-US" dirty="0" smtClean="0">
                <a:solidFill>
                  <a:schemeClr val="tx1"/>
                </a:solidFill>
                <a:latin typeface="Courier New" pitchFamily="49" charset="0"/>
              </a:rPr>
              <a:t>EMPLOYEES</a:t>
            </a:r>
            <a:r>
              <a:rPr lang="en-US" altLang="en-US" dirty="0" smtClean="0">
                <a:solidFill>
                  <a:schemeClr val="tx1"/>
                </a:solidFill>
                <a:latin typeface="Arial" charset="0"/>
              </a:rPr>
              <a:t> table. Save the data change.</a:t>
            </a:r>
          </a:p>
          <a:p>
            <a:pPr lvl="1" eaLnBrk="1" hangingPunct="1">
              <a:lnSpc>
                <a:spcPct val="80000"/>
              </a:lnSpc>
            </a:pPr>
            <a:endParaRPr lang="en-US" altLang="en-US" sz="500" dirty="0" smtClean="0">
              <a:solidFill>
                <a:schemeClr val="tx1"/>
              </a:solidFill>
              <a:latin typeface="Arial" charset="0"/>
            </a:endParaRPr>
          </a:p>
          <a:p>
            <a:pPr lvl="4" eaLnBrk="1" hangingPunct="1">
              <a:spcBef>
                <a:spcPct val="0"/>
              </a:spcBef>
            </a:pPr>
            <a:r>
              <a:rPr lang="en-US" altLang="en-US" dirty="0" smtClean="0"/>
              <a:t>   DELETE FROM departments</a:t>
            </a:r>
          </a:p>
          <a:p>
            <a:pPr lvl="4" eaLnBrk="1" hangingPunct="1">
              <a:spcBef>
                <a:spcPct val="0"/>
              </a:spcBef>
            </a:pPr>
            <a:r>
              <a:rPr lang="en-US" altLang="en-US" dirty="0" smtClean="0"/>
              <a:t>   WHERE  department_id IN (290, 300);</a:t>
            </a:r>
          </a:p>
          <a:p>
            <a:pPr lvl="4" eaLnBrk="1" hangingPunct="1">
              <a:spcBef>
                <a:spcPct val="0"/>
              </a:spcBef>
            </a:pPr>
            <a:r>
              <a:rPr lang="en-US" altLang="en-US" dirty="0" smtClean="0"/>
              <a:t>    </a:t>
            </a:r>
          </a:p>
          <a:p>
            <a:pPr lvl="4" eaLnBrk="1" hangingPunct="1">
              <a:spcBef>
                <a:spcPct val="0"/>
              </a:spcBef>
            </a:pPr>
            <a:r>
              <a:rPr lang="en-US" altLang="en-US" dirty="0" smtClean="0">
                <a:solidFill>
                  <a:schemeClr val="tx1"/>
                </a:solidFill>
              </a:rPr>
              <a:t>   UPDATE  employees</a:t>
            </a:r>
          </a:p>
          <a:p>
            <a:pPr lvl="4" eaLnBrk="1" hangingPunct="1">
              <a:spcBef>
                <a:spcPct val="0"/>
              </a:spcBef>
            </a:pPr>
            <a:r>
              <a:rPr lang="en-US" altLang="en-US" dirty="0" smtClean="0">
                <a:solidFill>
                  <a:schemeClr val="tx1"/>
                </a:solidFill>
              </a:rPr>
              <a:t>     SET   department_id = 80</a:t>
            </a:r>
          </a:p>
          <a:p>
            <a:pPr lvl="4" eaLnBrk="1" hangingPunct="1">
              <a:spcBef>
                <a:spcPct val="0"/>
              </a:spcBef>
            </a:pPr>
            <a:r>
              <a:rPr lang="en-US" altLang="en-US" dirty="0" smtClean="0">
                <a:solidFill>
                  <a:schemeClr val="tx1"/>
                </a:solidFill>
              </a:rPr>
              <a:t>     WHERE employee_id = 206;</a:t>
            </a:r>
          </a:p>
          <a:p>
            <a:pPr lvl="1" eaLnBrk="1" hangingPunct="1">
              <a:spcBef>
                <a:spcPct val="0"/>
              </a:spcBef>
            </a:pPr>
            <a:endParaRPr lang="en-US" altLang="en-US" dirty="0" smtClean="0">
              <a:solidFill>
                <a:schemeClr val="tx1"/>
              </a:solidFill>
              <a:latin typeface="Courier New" pitchFamily="49" charset="0"/>
            </a:endParaRPr>
          </a:p>
          <a:p>
            <a:pPr lvl="4" eaLnBrk="1" hangingPunct="1">
              <a:spcBef>
                <a:spcPct val="0"/>
              </a:spcBef>
            </a:pPr>
            <a:r>
              <a:rPr lang="en-US" altLang="en-US" dirty="0" smtClean="0">
                <a:solidFill>
                  <a:schemeClr val="tx1"/>
                </a:solidFill>
              </a:rPr>
              <a:t>  COMMIT;</a:t>
            </a:r>
          </a:p>
        </p:txBody>
      </p:sp>
      <p:sp>
        <p:nvSpPr>
          <p:cNvPr id="75780" name="Rectangle 4"/>
          <p:cNvSpPr>
            <a:spLocks noChangeArrowheads="1"/>
          </p:cNvSpPr>
          <p:nvPr/>
        </p:nvSpPr>
        <p:spPr bwMode="auto">
          <a:xfrm>
            <a:off x="628650" y="6673850"/>
            <a:ext cx="5691188" cy="812800"/>
          </a:xfrm>
          <a:prstGeom prst="rect">
            <a:avLst/>
          </a:prstGeom>
          <a:noFill/>
          <a:ln w="9525">
            <a:noFill/>
            <a:miter lim="800000"/>
            <a:headEnd/>
            <a:tailEnd/>
          </a:ln>
        </p:spPr>
        <p:txBody>
          <a:bodyPr wrap="none" lIns="87956" tIns="43978" rIns="87956" bIns="43978" anchor="ctr"/>
          <a:lstStyle/>
          <a:p>
            <a:pPr defTabSz="879475" eaLnBrk="1" hangingPunct="1"/>
            <a:endParaRPr lang="en-IN" altLang="en-US" sz="1700" dirty="0"/>
          </a:p>
        </p:txBody>
      </p:sp>
      <p:sp>
        <p:nvSpPr>
          <p:cNvPr id="75781" name="Rectangle 5"/>
          <p:cNvSpPr>
            <a:spLocks noChangeArrowheads="1"/>
          </p:cNvSpPr>
          <p:nvPr/>
        </p:nvSpPr>
        <p:spPr bwMode="auto">
          <a:xfrm>
            <a:off x="628650" y="7559675"/>
            <a:ext cx="5691188" cy="474663"/>
          </a:xfrm>
          <a:prstGeom prst="rect">
            <a:avLst/>
          </a:prstGeom>
          <a:noFill/>
          <a:ln w="9525">
            <a:noFill/>
            <a:miter lim="800000"/>
            <a:headEnd/>
            <a:tailEnd/>
          </a:ln>
        </p:spPr>
        <p:txBody>
          <a:bodyPr wrap="none" lIns="87956" tIns="43978" rIns="87956" bIns="43978" anchor="ctr"/>
          <a:lstStyle/>
          <a:p>
            <a:pPr defTabSz="879475" eaLnBrk="1" hangingPunct="1"/>
            <a:endParaRPr lang="en-IN" altLang="en-US" sz="1700" dirty="0"/>
          </a:p>
        </p:txBody>
      </p:sp>
      <p:sp>
        <p:nvSpPr>
          <p:cNvPr id="75782" name="Footer Placeholder 6"/>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78713772-C96A-4B98-AA8A-A2FE9CF13F21}" type="slidenum">
              <a:rPr lang="en-US" altLang="en-US" smtClean="0">
                <a:latin typeface="Arial" charset="0"/>
                <a:cs typeface="Arial" charset="0"/>
              </a:rPr>
              <a:t>37</a:t>
            </a:fld>
            <a:endParaRPr lang="en-US" altLang="en-US" dirty="0" smtClean="0">
              <a:latin typeface="Arial" charset="0"/>
              <a:cs typeface="Arial" charset="0"/>
            </a:endParaRPr>
          </a:p>
        </p:txBody>
      </p:sp>
    </p:spTree>
    <p:extLst>
      <p:ext uri="{BB962C8B-B14F-4D97-AF65-F5344CB8AC3E}">
        <p14:creationId xmlns="" xmlns:p14="http://schemas.microsoft.com/office/powerpoint/2010/main" val="37636227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6"/>
          <p:cNvSpPr>
            <a:spLocks noGrp="1" noRot="1" noChangeAspect="1" noChangeArrowheads="1" noTextEdit="1"/>
          </p:cNvSpPr>
          <p:nvPr>
            <p:ph type="sldImg"/>
          </p:nvPr>
        </p:nvSpPr>
        <p:spPr>
          <a:ln/>
        </p:spPr>
      </p:sp>
      <p:sp>
        <p:nvSpPr>
          <p:cNvPr id="77827"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Discard all pending changes by using the </a:t>
            </a:r>
            <a:r>
              <a:rPr lang="en-US" altLang="en-US" dirty="0" smtClean="0">
                <a:solidFill>
                  <a:schemeClr val="tx1"/>
                </a:solidFill>
                <a:latin typeface="Courier New" pitchFamily="49" charset="0"/>
              </a:rPr>
              <a:t>ROLLBACK</a:t>
            </a:r>
            <a:r>
              <a:rPr lang="en-US" altLang="en-US" dirty="0" smtClean="0">
                <a:solidFill>
                  <a:schemeClr val="tx1"/>
                </a:solidFill>
                <a:latin typeface="Arial" charset="0"/>
              </a:rPr>
              <a:t> statement, which results in the following:</a:t>
            </a:r>
          </a:p>
          <a:p>
            <a:pPr lvl="2" eaLnBrk="1" hangingPunct="1"/>
            <a:r>
              <a:rPr lang="en-US" altLang="en-US" dirty="0" smtClean="0">
                <a:solidFill>
                  <a:schemeClr val="tx1"/>
                </a:solidFill>
                <a:latin typeface="Arial" charset="0"/>
              </a:rPr>
              <a:t>Data changes are undone.</a:t>
            </a:r>
          </a:p>
          <a:p>
            <a:pPr lvl="2" eaLnBrk="1" hangingPunct="1"/>
            <a:r>
              <a:rPr lang="en-US" altLang="en-US" dirty="0" smtClean="0">
                <a:solidFill>
                  <a:schemeClr val="tx1"/>
                </a:solidFill>
                <a:latin typeface="Arial" charset="0"/>
              </a:rPr>
              <a:t>The previous state of the data is restored.</a:t>
            </a:r>
          </a:p>
          <a:p>
            <a:pPr lvl="2" eaLnBrk="1" hangingPunct="1"/>
            <a:r>
              <a:rPr lang="en-US" altLang="en-US" dirty="0" smtClean="0">
                <a:solidFill>
                  <a:schemeClr val="tx1"/>
                </a:solidFill>
                <a:latin typeface="Arial" charset="0"/>
              </a:rPr>
              <a:t>Locks on the affected rows are released.</a:t>
            </a:r>
          </a:p>
        </p:txBody>
      </p:sp>
      <p:sp>
        <p:nvSpPr>
          <p:cNvPr id="7782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CACDD129-A1B2-4258-8885-07E13229C618}" type="slidenum">
              <a:rPr lang="en-US" altLang="en-US" smtClean="0">
                <a:latin typeface="Arial" charset="0"/>
                <a:cs typeface="Arial" charset="0"/>
              </a:rPr>
              <a:t>38</a:t>
            </a:fld>
            <a:endParaRPr lang="en-US" altLang="en-US" dirty="0" smtClean="0">
              <a:latin typeface="Arial" charset="0"/>
              <a:cs typeface="Arial" charset="0"/>
            </a:endParaRPr>
          </a:p>
        </p:txBody>
      </p:sp>
    </p:spTree>
    <p:extLst>
      <p:ext uri="{BB962C8B-B14F-4D97-AF65-F5344CB8AC3E}">
        <p14:creationId xmlns="" xmlns:p14="http://schemas.microsoft.com/office/powerpoint/2010/main" val="32625674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4"/>
          <p:cNvSpPr>
            <a:spLocks noGrp="1" noRot="1" noChangeAspect="1" noChangeArrowheads="1" noTextEdit="1"/>
          </p:cNvSpPr>
          <p:nvPr>
            <p:ph type="sldImg"/>
          </p:nvPr>
        </p:nvSpPr>
        <p:spPr>
          <a:ln/>
        </p:spPr>
      </p:sp>
      <p:sp>
        <p:nvSpPr>
          <p:cNvPr id="79875" name="Rectangle 5"/>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While attempting to remove a record from the </a:t>
            </a:r>
            <a:r>
              <a:rPr lang="en-US" altLang="en-US" dirty="0" smtClean="0">
                <a:latin typeface="Courier New" pitchFamily="49" charset="0"/>
              </a:rPr>
              <a:t>TEST</a:t>
            </a:r>
            <a:r>
              <a:rPr lang="en-US" altLang="en-US" dirty="0" smtClean="0">
                <a:latin typeface="Arial" charset="0"/>
              </a:rPr>
              <a:t> table, you may accidentally empty the table. However, you can correct the mistake by rolling back, reissue a proper statement, and make the data change permanent with </a:t>
            </a:r>
            <a:r>
              <a:rPr lang="en-US" altLang="en-US" dirty="0" smtClean="0">
                <a:latin typeface="Courier New"/>
              </a:rPr>
              <a:t>COMMIT</a:t>
            </a:r>
            <a:r>
              <a:rPr lang="en-US" altLang="en-US" dirty="0" smtClean="0">
                <a:latin typeface="Arial"/>
              </a:rPr>
              <a:t> </a:t>
            </a:r>
            <a:r>
              <a:rPr lang="en-US" altLang="en-US" dirty="0" smtClean="0">
                <a:latin typeface="Arial" charset="0"/>
              </a:rPr>
              <a:t>statement.</a:t>
            </a:r>
          </a:p>
        </p:txBody>
      </p:sp>
      <p:sp>
        <p:nvSpPr>
          <p:cNvPr id="79876"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83EADDD9-D63B-422C-80E3-C7A46531DE29}" type="slidenum">
              <a:rPr lang="en-US" altLang="en-US" smtClean="0">
                <a:latin typeface="Arial" charset="0"/>
                <a:cs typeface="Arial" charset="0"/>
              </a:rPr>
              <a:t>39</a:t>
            </a:fld>
            <a:endParaRPr lang="en-US" altLang="en-US" dirty="0" smtClean="0">
              <a:latin typeface="Arial" charset="0"/>
              <a:cs typeface="Arial" charset="0"/>
            </a:endParaRPr>
          </a:p>
        </p:txBody>
      </p:sp>
    </p:spTree>
    <p:extLst>
      <p:ext uri="{BB962C8B-B14F-4D97-AF65-F5344CB8AC3E}">
        <p14:creationId xmlns="" xmlns:p14="http://schemas.microsoft.com/office/powerpoint/2010/main" val="1595558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b="0" dirty="0" smtClean="0"/>
              <a:t>Ben is an HR manager in USA. Ben wants to update the outdated employee list in his organization because he has hired new employees recently and a few employees have left the organization. </a:t>
            </a:r>
          </a:p>
          <a:p>
            <a:pPr lvl="1"/>
            <a:r>
              <a:rPr lang="en-US" b="0" dirty="0" smtClean="0"/>
              <a:t>Ben logs in to the HR application and selects the ex-employee records and clicks on </a:t>
            </a:r>
            <a:r>
              <a:rPr lang="en-US" b="0" dirty="0" smtClean="0">
                <a:latin typeface="Courier New"/>
              </a:rPr>
              <a:t>DELETE</a:t>
            </a:r>
            <a:r>
              <a:rPr lang="en-US" b="0" dirty="0" smtClean="0"/>
              <a:t>. He then clicks </a:t>
            </a:r>
            <a:r>
              <a:rPr lang="en-US" b="0" dirty="0" smtClean="0">
                <a:latin typeface="Courier New"/>
              </a:rPr>
              <a:t>INSERT </a:t>
            </a:r>
            <a:r>
              <a:rPr lang="en-US" b="0" dirty="0" smtClean="0"/>
              <a:t>and enters the details of new hires and clicks </a:t>
            </a:r>
            <a:r>
              <a:rPr lang="en-US" b="0" dirty="0" smtClean="0">
                <a:latin typeface="Courier New"/>
              </a:rPr>
              <a:t>SAVE</a:t>
            </a:r>
            <a:r>
              <a:rPr lang="en-US" b="0" dirty="0" smtClean="0"/>
              <a:t>. The employee list is now updated.</a:t>
            </a:r>
          </a:p>
          <a:p>
            <a:pPr lvl="1"/>
            <a:r>
              <a:rPr lang="en-US" b="0" dirty="0" smtClean="0"/>
              <a:t>When the HR manager performs these transactions in the HR application, data manipulation language (DML) statements are used in the background. DML statements modify the data in the tables. In this lesson, you learn about DML statements and how to use them.</a:t>
            </a:r>
            <a:endParaRPr lang="en-US" b="0" dirty="0"/>
          </a:p>
        </p:txBody>
      </p:sp>
      <p:sp>
        <p:nvSpPr>
          <p:cNvPr id="4" name="Footer Placeholder 3"/>
          <p:cNvSpPr>
            <a:spLocks noGrp="1"/>
          </p:cNvSpPr>
          <p:nvPr>
            <p:ph type="ftr" sz="quarter" idx="10"/>
          </p:nvPr>
        </p:nvSpPr>
        <p:spPr/>
        <p:txBody>
          <a:bodyPr/>
          <a:lstStyle/>
          <a:p>
            <a:pPr>
              <a:defRPr/>
            </a:pPr>
            <a:r>
              <a:rPr lang="en-US" smtClean="0"/>
              <a:t>Oracle Database 12</a:t>
            </a:r>
            <a:r>
              <a:rPr lang="en-US" i="1" smtClean="0"/>
              <a:t>c</a:t>
            </a:r>
            <a:r>
              <a:rPr lang="en-US" smtClean="0"/>
              <a:t> R2: SQL Workshop I   10 - </a:t>
            </a:r>
            <a:fld id="{960035D6-9C06-40DA-8DAD-DE8E9918D591}" type="slidenum">
              <a:rPr lang="en-US" smtClean="0"/>
              <a:t>4</a:t>
            </a:fld>
            <a:endParaRPr lang="en-US" dirty="0"/>
          </a:p>
        </p:txBody>
      </p:sp>
    </p:spTree>
    <p:extLst>
      <p:ext uri="{BB962C8B-B14F-4D97-AF65-F5344CB8AC3E}">
        <p14:creationId xmlns="" xmlns:p14="http://schemas.microsoft.com/office/powerpoint/2010/main" val="12256686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6"/>
          <p:cNvSpPr>
            <a:spLocks noGrp="1" noRot="1" noChangeAspect="1" noChangeArrowheads="1" noTextEdit="1"/>
          </p:cNvSpPr>
          <p:nvPr>
            <p:ph type="sldImg"/>
          </p:nvPr>
        </p:nvSpPr>
        <p:spPr>
          <a:ln/>
        </p:spPr>
      </p:sp>
      <p:sp>
        <p:nvSpPr>
          <p:cNvPr id="81923"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If a single DML statement fails during the execution of a transaction, its effect is undone by a statement-level implicit rollback; however, the changes made by the previous DML statements in the transaction are not discarded. These can be committed or rolled back explicitly by the user.</a:t>
            </a:r>
          </a:p>
          <a:p>
            <a:pPr lvl="1" eaLnBrk="1" hangingPunct="1"/>
            <a:r>
              <a:rPr lang="en-US" altLang="en-US" dirty="0" smtClean="0">
                <a:solidFill>
                  <a:schemeClr val="tx1"/>
                </a:solidFill>
                <a:latin typeface="Arial" charset="0"/>
              </a:rPr>
              <a:t>The Oracle server issues an implicit commit before and after any DDL statement. So, even if your DDL statement does not execute successfully, you cannot roll back the previous statement because the server issued a commit.</a:t>
            </a:r>
          </a:p>
          <a:p>
            <a:pPr lvl="1" eaLnBrk="1" hangingPunct="1"/>
            <a:r>
              <a:rPr lang="en-US" altLang="en-US" dirty="0" smtClean="0">
                <a:solidFill>
                  <a:schemeClr val="tx1"/>
                </a:solidFill>
                <a:latin typeface="Arial" charset="0"/>
              </a:rPr>
              <a:t>Terminate your transactions explicitly by executing a </a:t>
            </a:r>
            <a:r>
              <a:rPr lang="en-US" altLang="en-US" dirty="0" smtClean="0">
                <a:solidFill>
                  <a:schemeClr val="tx1"/>
                </a:solidFill>
                <a:latin typeface="Courier New" pitchFamily="49" charset="0"/>
              </a:rPr>
              <a:t>COMMIT</a:t>
            </a:r>
            <a:r>
              <a:rPr lang="en-US" altLang="en-US" dirty="0" smtClean="0">
                <a:solidFill>
                  <a:schemeClr val="tx1"/>
                </a:solidFill>
                <a:latin typeface="Arial" charset="0"/>
              </a:rPr>
              <a:t> or </a:t>
            </a:r>
            <a:r>
              <a:rPr lang="en-US" altLang="en-US" dirty="0" smtClean="0">
                <a:solidFill>
                  <a:schemeClr val="tx1"/>
                </a:solidFill>
                <a:latin typeface="Courier New" pitchFamily="49" charset="0"/>
              </a:rPr>
              <a:t>ROLLBACK</a:t>
            </a:r>
            <a:r>
              <a:rPr lang="en-US" altLang="en-US" dirty="0" smtClean="0">
                <a:solidFill>
                  <a:schemeClr val="tx1"/>
                </a:solidFill>
                <a:latin typeface="Arial" charset="0"/>
              </a:rPr>
              <a:t> statement.</a:t>
            </a:r>
          </a:p>
        </p:txBody>
      </p:sp>
      <p:sp>
        <p:nvSpPr>
          <p:cNvPr id="8192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2977CEA1-B7BC-4381-A6AA-429403591D96}" type="slidenum">
              <a:rPr lang="en-US" altLang="en-US" smtClean="0">
                <a:latin typeface="Arial" charset="0"/>
                <a:cs typeface="Arial" charset="0"/>
              </a:rPr>
              <a:t>40</a:t>
            </a:fld>
            <a:endParaRPr lang="en-US" altLang="en-US" dirty="0" smtClean="0">
              <a:latin typeface="Arial" charset="0"/>
              <a:cs typeface="Arial" charset="0"/>
            </a:endParaRPr>
          </a:p>
        </p:txBody>
      </p:sp>
    </p:spTree>
    <p:extLst>
      <p:ext uri="{BB962C8B-B14F-4D97-AF65-F5344CB8AC3E}">
        <p14:creationId xmlns="" xmlns:p14="http://schemas.microsoft.com/office/powerpoint/2010/main" val="34434241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6"/>
          <p:cNvSpPr>
            <a:spLocks noGrp="1" noRot="1" noChangeAspect="1" noChangeArrowheads="1" noTextEdit="1"/>
          </p:cNvSpPr>
          <p:nvPr>
            <p:ph type="sldImg"/>
          </p:nvPr>
        </p:nvSpPr>
        <p:spPr>
          <a:ln/>
        </p:spPr>
      </p:sp>
      <p:sp>
        <p:nvSpPr>
          <p:cNvPr id="83971" name="Rectangle 7"/>
          <p:cNvSpPr>
            <a:spLocks noGrp="1" noChangeArrowheads="1"/>
          </p:cNvSpPr>
          <p:nvPr>
            <p:ph type="body" idx="1"/>
          </p:nvPr>
        </p:nvSpPr>
        <p:spPr>
          <a:noFill/>
          <a:ln/>
        </p:spPr>
        <p:txBody>
          <a:bodyPr lIns="12914" tIns="12914" rIns="12914" bIns="12914"/>
          <a:lstStyle/>
          <a:p>
            <a:pPr eaLnBrk="1" hangingPunct="1"/>
            <a:endParaRPr lang="en-US" altLang="en-US" dirty="0" smtClean="0">
              <a:latin typeface="Arial" charset="0"/>
            </a:endParaRPr>
          </a:p>
        </p:txBody>
      </p:sp>
      <p:sp>
        <p:nvSpPr>
          <p:cNvPr id="8397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735FAFAE-A8E1-41E7-A819-8A1E131BE9D7}" type="slidenum">
              <a:rPr lang="en-US" altLang="en-US" smtClean="0">
                <a:latin typeface="Arial" charset="0"/>
                <a:cs typeface="Arial" charset="0"/>
              </a:rPr>
              <a:t>41</a:t>
            </a:fld>
            <a:endParaRPr lang="en-US" altLang="en-US" dirty="0" smtClean="0">
              <a:latin typeface="Arial" charset="0"/>
              <a:cs typeface="Arial" charset="0"/>
            </a:endParaRPr>
          </a:p>
        </p:txBody>
      </p:sp>
    </p:spTree>
    <p:extLst>
      <p:ext uri="{BB962C8B-B14F-4D97-AF65-F5344CB8AC3E}">
        <p14:creationId xmlns="" xmlns:p14="http://schemas.microsoft.com/office/powerpoint/2010/main" val="38952951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8"/>
          <p:cNvSpPr>
            <a:spLocks noGrp="1" noRot="1" noChangeAspect="1" noChangeArrowheads="1" noTextEdit="1"/>
          </p:cNvSpPr>
          <p:nvPr>
            <p:ph type="sldImg"/>
          </p:nvPr>
        </p:nvSpPr>
        <p:spPr>
          <a:ln/>
        </p:spPr>
      </p:sp>
      <p:sp>
        <p:nvSpPr>
          <p:cNvPr id="86019" name="Rectangle 9"/>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Database users access the database in two ways:</a:t>
            </a:r>
          </a:p>
          <a:p>
            <a:pPr lvl="2" eaLnBrk="1" hangingPunct="1"/>
            <a:r>
              <a:rPr lang="en-US" altLang="en-US" dirty="0" smtClean="0">
                <a:solidFill>
                  <a:schemeClr val="tx1"/>
                </a:solidFill>
                <a:latin typeface="Arial" charset="0"/>
              </a:rPr>
              <a:t>Read operations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statement)</a:t>
            </a:r>
          </a:p>
          <a:p>
            <a:pPr lvl="2" eaLnBrk="1" hangingPunct="1"/>
            <a:r>
              <a:rPr lang="en-US" altLang="en-US" dirty="0" smtClean="0">
                <a:solidFill>
                  <a:schemeClr val="tx1"/>
                </a:solidFill>
                <a:latin typeface="Arial" charset="0"/>
              </a:rPr>
              <a:t>Write operations (</a:t>
            </a:r>
            <a:r>
              <a:rPr lang="en-US" altLang="en-US" dirty="0" smtClean="0">
                <a:solidFill>
                  <a:schemeClr val="tx1"/>
                </a:solidFill>
                <a:latin typeface="Courier New" pitchFamily="49" charset="0"/>
              </a:rPr>
              <a:t>INSERT</a:t>
            </a:r>
            <a:r>
              <a:rPr lang="en-US" altLang="en-US" dirty="0" smtClean="0">
                <a:solidFill>
                  <a:schemeClr val="tx1"/>
                </a:solidFill>
                <a:latin typeface="Arial" charset="0"/>
              </a:rPr>
              <a:t>, </a:t>
            </a:r>
            <a:r>
              <a:rPr lang="en-US" altLang="en-US" dirty="0" smtClean="0">
                <a:solidFill>
                  <a:schemeClr val="tx1"/>
                </a:solidFill>
                <a:latin typeface="Courier New" pitchFamily="49" charset="0"/>
              </a:rPr>
              <a:t>UPDATE</a:t>
            </a:r>
            <a:r>
              <a:rPr lang="en-US" altLang="en-US" dirty="0" smtClean="0">
                <a:solidFill>
                  <a:schemeClr val="tx1"/>
                </a:solidFill>
                <a:latin typeface="Arial" charset="0"/>
              </a:rPr>
              <a:t>, </a:t>
            </a:r>
            <a:r>
              <a:rPr lang="en-US" altLang="en-US" dirty="0" smtClean="0">
                <a:solidFill>
                  <a:schemeClr val="tx1"/>
                </a:solidFill>
                <a:latin typeface="Courier New" pitchFamily="49" charset="0"/>
              </a:rPr>
              <a:t>DELETE</a:t>
            </a:r>
            <a:r>
              <a:rPr lang="en-US" altLang="en-US" dirty="0" smtClean="0">
                <a:solidFill>
                  <a:schemeClr val="tx1"/>
                </a:solidFill>
                <a:latin typeface="Arial" charset="0"/>
              </a:rPr>
              <a:t> statements)</a:t>
            </a:r>
          </a:p>
          <a:p>
            <a:pPr lvl="1" eaLnBrk="1" hangingPunct="1"/>
            <a:r>
              <a:rPr lang="en-US" altLang="en-US" dirty="0" smtClean="0">
                <a:solidFill>
                  <a:schemeClr val="tx1"/>
                </a:solidFill>
                <a:latin typeface="Arial" charset="0"/>
              </a:rPr>
              <a:t>You need read consistency so that:</a:t>
            </a:r>
          </a:p>
          <a:p>
            <a:pPr lvl="2" eaLnBrk="1" hangingPunct="1"/>
            <a:r>
              <a:rPr lang="en-US" altLang="en-US" dirty="0" smtClean="0">
                <a:solidFill>
                  <a:schemeClr val="tx1"/>
                </a:solidFill>
                <a:latin typeface="Arial" charset="0"/>
              </a:rPr>
              <a:t>The database reader and writer are ensured a consistent view of data</a:t>
            </a:r>
          </a:p>
          <a:p>
            <a:pPr lvl="2" eaLnBrk="1" hangingPunct="1"/>
            <a:r>
              <a:rPr lang="en-US" altLang="en-US" dirty="0" smtClean="0">
                <a:solidFill>
                  <a:schemeClr val="tx1"/>
                </a:solidFill>
                <a:latin typeface="Arial" charset="0"/>
              </a:rPr>
              <a:t>Readers do not view data that is in the process of being changed</a:t>
            </a:r>
          </a:p>
          <a:p>
            <a:pPr lvl="2" eaLnBrk="1" hangingPunct="1"/>
            <a:r>
              <a:rPr lang="en-US" altLang="en-US" dirty="0" smtClean="0">
                <a:solidFill>
                  <a:schemeClr val="tx1"/>
                </a:solidFill>
                <a:latin typeface="Arial" charset="0"/>
              </a:rPr>
              <a:t>Writers are ensured that the changes to the database are done in a consistent manner</a:t>
            </a:r>
          </a:p>
          <a:p>
            <a:pPr lvl="2" eaLnBrk="1" hangingPunct="1"/>
            <a:r>
              <a:rPr lang="en-US" altLang="en-US" dirty="0" smtClean="0">
                <a:solidFill>
                  <a:schemeClr val="tx1"/>
                </a:solidFill>
                <a:latin typeface="Arial" charset="0"/>
              </a:rPr>
              <a:t>Changes made by one writer do not disrupt or conflict with the changes being made by another writer</a:t>
            </a:r>
          </a:p>
          <a:p>
            <a:pPr lvl="1" eaLnBrk="1" hangingPunct="1"/>
            <a:r>
              <a:rPr lang="en-US" altLang="en-US" dirty="0" smtClean="0">
                <a:solidFill>
                  <a:schemeClr val="tx1"/>
                </a:solidFill>
                <a:latin typeface="Arial" charset="0"/>
              </a:rPr>
              <a:t>The purpose of read consistency is to ensure that each user sees data as it existed at the last commit, before a DML operation started.</a:t>
            </a:r>
            <a:endParaRPr lang="en-US" altLang="en-US" b="1" dirty="0" smtClean="0">
              <a:solidFill>
                <a:schemeClr val="tx1"/>
              </a:solidFill>
              <a:latin typeface="Arial" charset="0"/>
            </a:endParaRPr>
          </a:p>
          <a:p>
            <a:pPr lvl="1" eaLnBrk="1" hangingPunct="1"/>
            <a:r>
              <a:rPr lang="en-US" altLang="en-US" b="1" dirty="0" smtClean="0">
                <a:solidFill>
                  <a:schemeClr val="tx1"/>
                </a:solidFill>
                <a:latin typeface="Arial" charset="0"/>
              </a:rPr>
              <a:t>Note:</a:t>
            </a:r>
            <a:r>
              <a:rPr lang="en-US" altLang="en-US" dirty="0" smtClean="0">
                <a:solidFill>
                  <a:schemeClr val="tx1"/>
                </a:solidFill>
                <a:latin typeface="Arial" charset="0"/>
              </a:rPr>
              <a:t> The same user can log in to different sessions. Each session maintains read consistency in the manner described above, even if they are the same users.</a:t>
            </a:r>
          </a:p>
        </p:txBody>
      </p:sp>
      <p:sp>
        <p:nvSpPr>
          <p:cNvPr id="8602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C92D0B85-E617-4BA7-8453-5CA29826C84A}" type="slidenum">
              <a:rPr lang="en-US" altLang="en-US" smtClean="0">
                <a:latin typeface="Arial" charset="0"/>
                <a:cs typeface="Arial" charset="0"/>
              </a:rPr>
              <a:t>42</a:t>
            </a:fld>
            <a:endParaRPr lang="en-US" altLang="en-US" dirty="0" smtClean="0">
              <a:latin typeface="Arial" charset="0"/>
              <a:cs typeface="Arial" charset="0"/>
            </a:endParaRPr>
          </a:p>
        </p:txBody>
      </p:sp>
    </p:spTree>
    <p:extLst>
      <p:ext uri="{BB962C8B-B14F-4D97-AF65-F5344CB8AC3E}">
        <p14:creationId xmlns="" xmlns:p14="http://schemas.microsoft.com/office/powerpoint/2010/main" val="36250872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6"/>
          <p:cNvSpPr>
            <a:spLocks noGrp="1" noRot="1" noChangeAspect="1" noChangeArrowheads="1" noTextEdit="1"/>
          </p:cNvSpPr>
          <p:nvPr>
            <p:ph type="sldImg"/>
          </p:nvPr>
        </p:nvSpPr>
        <p:spPr>
          <a:ln/>
        </p:spPr>
      </p:sp>
      <p:sp>
        <p:nvSpPr>
          <p:cNvPr id="88067"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Read consistency is an automatic implementation. It keeps a partial copy of the database in the undo segments. The read-consistent image is constructed from the committed data in the table and the old data that is being changed and is not yet committed from the undo segment. </a:t>
            </a:r>
          </a:p>
          <a:p>
            <a:pPr lvl="1" eaLnBrk="1" hangingPunct="1"/>
            <a:r>
              <a:rPr lang="en-US" altLang="en-US" dirty="0" smtClean="0">
                <a:solidFill>
                  <a:schemeClr val="tx1"/>
                </a:solidFill>
                <a:latin typeface="Arial" charset="0"/>
              </a:rPr>
              <a:t>When an insert, update, or delete operation is made on the database, the Oracle server takes a copy of the data before it is changed and writes it to an </a:t>
            </a:r>
            <a:r>
              <a:rPr lang="en-US" altLang="en-US" i="1" dirty="0" smtClean="0">
                <a:solidFill>
                  <a:schemeClr val="tx1"/>
                </a:solidFill>
                <a:latin typeface="Arial" charset="0"/>
              </a:rPr>
              <a:t>undo segment</a:t>
            </a:r>
            <a:r>
              <a:rPr lang="en-US" altLang="en-US" dirty="0" smtClean="0">
                <a:solidFill>
                  <a:schemeClr val="tx1"/>
                </a:solidFill>
                <a:latin typeface="Arial" charset="0"/>
              </a:rPr>
              <a:t>.</a:t>
            </a:r>
          </a:p>
          <a:p>
            <a:pPr lvl="1" eaLnBrk="1" hangingPunct="1"/>
            <a:r>
              <a:rPr lang="en-US" altLang="en-US" dirty="0" smtClean="0">
                <a:solidFill>
                  <a:schemeClr val="tx1"/>
                </a:solidFill>
                <a:latin typeface="Arial" charset="0"/>
              </a:rPr>
              <a:t>All readers, except the one who issued the change, see the database as it existed before the changes started; they view the undo segment’s “snapshot” of the data.</a:t>
            </a:r>
          </a:p>
          <a:p>
            <a:pPr lvl="1" eaLnBrk="1" hangingPunct="1"/>
            <a:r>
              <a:rPr lang="en-US" altLang="en-US" dirty="0" smtClean="0">
                <a:solidFill>
                  <a:schemeClr val="tx1"/>
                </a:solidFill>
                <a:latin typeface="Arial" charset="0"/>
              </a:rPr>
              <a:t>Before the changes are committed to the database, only the user who is modifying the data sees the database with the alterations. Everyone else sees the snapshot in the undo segment. This guarantees that readers of the data read consistent data that is not currently undergoing change.</a:t>
            </a:r>
          </a:p>
          <a:p>
            <a:pPr lvl="1" eaLnBrk="1" hangingPunct="1"/>
            <a:r>
              <a:rPr lang="en-US" altLang="en-US" dirty="0" smtClean="0">
                <a:solidFill>
                  <a:schemeClr val="tx1"/>
                </a:solidFill>
                <a:latin typeface="Arial" charset="0"/>
              </a:rPr>
              <a:t>When a DML statement is committed, the change made to the database becomes visible to anyone issuing a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statement </a:t>
            </a:r>
            <a:r>
              <a:rPr lang="en-US" altLang="en-US" i="1" dirty="0" smtClean="0">
                <a:solidFill>
                  <a:schemeClr val="tx1"/>
                </a:solidFill>
                <a:latin typeface="Arial" charset="0"/>
              </a:rPr>
              <a:t>after</a:t>
            </a:r>
            <a:r>
              <a:rPr lang="en-US" altLang="en-US" dirty="0" smtClean="0">
                <a:solidFill>
                  <a:schemeClr val="tx1"/>
                </a:solidFill>
                <a:latin typeface="Arial" charset="0"/>
              </a:rPr>
              <a:t> the commit is done. The space occupied by the </a:t>
            </a:r>
            <a:r>
              <a:rPr lang="en-US" altLang="en-US" i="1" dirty="0" smtClean="0">
                <a:solidFill>
                  <a:schemeClr val="tx1"/>
                </a:solidFill>
                <a:latin typeface="Arial" charset="0"/>
              </a:rPr>
              <a:t>old</a:t>
            </a:r>
            <a:r>
              <a:rPr lang="en-US" altLang="en-US" dirty="0" smtClean="0">
                <a:solidFill>
                  <a:schemeClr val="tx1"/>
                </a:solidFill>
                <a:latin typeface="Arial" charset="0"/>
              </a:rPr>
              <a:t> data in the undo segment file is freed for reuse.</a:t>
            </a:r>
          </a:p>
          <a:p>
            <a:pPr lvl="1" eaLnBrk="1" hangingPunct="1"/>
            <a:r>
              <a:rPr lang="en-US" altLang="en-US" dirty="0" smtClean="0">
                <a:solidFill>
                  <a:schemeClr val="tx1"/>
                </a:solidFill>
                <a:latin typeface="Arial" charset="0"/>
              </a:rPr>
              <a:t>If the transaction is rolled back, the changes are undone:</a:t>
            </a:r>
          </a:p>
          <a:p>
            <a:pPr lvl="2" eaLnBrk="1" hangingPunct="1"/>
            <a:r>
              <a:rPr lang="en-US" altLang="en-US" dirty="0" smtClean="0">
                <a:solidFill>
                  <a:schemeClr val="tx1"/>
                </a:solidFill>
                <a:latin typeface="Arial" charset="0"/>
              </a:rPr>
              <a:t>The original, older version of the data in the undo segment is written back to the table.</a:t>
            </a:r>
          </a:p>
          <a:p>
            <a:pPr lvl="2" eaLnBrk="1" hangingPunct="1"/>
            <a:r>
              <a:rPr lang="en-US" altLang="en-US" dirty="0" smtClean="0">
                <a:solidFill>
                  <a:schemeClr val="tx1"/>
                </a:solidFill>
                <a:latin typeface="Arial" charset="0"/>
              </a:rPr>
              <a:t>All users see the database as it existed before the transaction began.</a:t>
            </a:r>
          </a:p>
        </p:txBody>
      </p:sp>
      <p:sp>
        <p:nvSpPr>
          <p:cNvPr id="8806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A8FE54B9-C99C-4787-A351-2AE75825C6AC}" type="slidenum">
              <a:rPr lang="en-US" altLang="en-US" smtClean="0">
                <a:latin typeface="Arial" charset="0"/>
                <a:cs typeface="Arial" charset="0"/>
              </a:rPr>
              <a:t>43</a:t>
            </a:fld>
            <a:endParaRPr lang="en-US" altLang="en-US" dirty="0" smtClean="0">
              <a:latin typeface="Arial" charset="0"/>
              <a:cs typeface="Arial" charset="0"/>
            </a:endParaRPr>
          </a:p>
        </p:txBody>
      </p:sp>
    </p:spTree>
    <p:extLst>
      <p:ext uri="{BB962C8B-B14F-4D97-AF65-F5344CB8AC3E}">
        <p14:creationId xmlns="" xmlns:p14="http://schemas.microsoft.com/office/powerpoint/2010/main" val="11838976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6"/>
          <p:cNvSpPr>
            <a:spLocks noGrp="1" noRot="1" noChangeAspect="1" noChangeArrowheads="1" noTextEdit="1"/>
          </p:cNvSpPr>
          <p:nvPr>
            <p:ph type="sldImg"/>
          </p:nvPr>
        </p:nvSpPr>
        <p:spPr>
          <a:ln/>
        </p:spPr>
      </p:sp>
      <p:sp>
        <p:nvSpPr>
          <p:cNvPr id="90115" name="Rectangle 7"/>
          <p:cNvSpPr>
            <a:spLocks noGrp="1" noChangeArrowheads="1"/>
          </p:cNvSpPr>
          <p:nvPr>
            <p:ph type="body" idx="1"/>
          </p:nvPr>
        </p:nvSpPr>
        <p:spPr>
          <a:noFill/>
          <a:ln/>
        </p:spPr>
        <p:txBody>
          <a:bodyPr lIns="12914" tIns="12914" rIns="12914" bIns="12914"/>
          <a:lstStyle/>
          <a:p>
            <a:pPr eaLnBrk="1" hangingPunct="1"/>
            <a:endParaRPr lang="en-US" altLang="en-US" dirty="0" smtClean="0">
              <a:latin typeface="Arial" charset="0"/>
            </a:endParaRPr>
          </a:p>
        </p:txBody>
      </p:sp>
      <p:sp>
        <p:nvSpPr>
          <p:cNvPr id="90116"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CE0C773B-47C1-4F85-A429-16677779593A}" type="slidenum">
              <a:rPr lang="en-US" altLang="en-US" smtClean="0">
                <a:latin typeface="Arial" charset="0"/>
                <a:cs typeface="Arial" charset="0"/>
              </a:rPr>
              <a:t>44</a:t>
            </a:fld>
            <a:endParaRPr lang="en-US" altLang="en-US" dirty="0" smtClean="0">
              <a:latin typeface="Arial" charset="0"/>
              <a:cs typeface="Arial" charset="0"/>
            </a:endParaRPr>
          </a:p>
        </p:txBody>
      </p:sp>
    </p:spTree>
    <p:extLst>
      <p:ext uri="{BB962C8B-B14F-4D97-AF65-F5344CB8AC3E}">
        <p14:creationId xmlns="" xmlns:p14="http://schemas.microsoft.com/office/powerpoint/2010/main" val="34044712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6"/>
          <p:cNvSpPr>
            <a:spLocks noGrp="1" noRot="1" noChangeAspect="1" noChangeArrowheads="1" noTextEdit="1"/>
          </p:cNvSpPr>
          <p:nvPr>
            <p:ph type="sldImg"/>
          </p:nvPr>
        </p:nvSpPr>
        <p:spPr>
          <a:ln/>
        </p:spPr>
      </p:sp>
      <p:sp>
        <p:nvSpPr>
          <p:cNvPr id="92163"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When you issue a </a:t>
            </a:r>
            <a:r>
              <a:rPr lang="en-US" altLang="en-US" dirty="0" smtClean="0">
                <a:latin typeface="Courier New" pitchFamily="49" charset="0"/>
              </a:rPr>
              <a:t>SELECT</a:t>
            </a:r>
            <a:r>
              <a:rPr lang="en-US" altLang="en-US" dirty="0" smtClean="0">
                <a:latin typeface="Arial" charset="0"/>
              </a:rPr>
              <a:t> statement against the database to query some records, no locks are placed on the selected rows. In general, this is required because the number of records locked at any given time is (by default) kept to the absolute minimum: only those records that have been changed but not yet committed are locked. Even then, others will be able to read those records as they appeared before the change (the “before image” of the data). There are times, however, when you may want to lock a set of records even before you change them in your program. Oracle offers the </a:t>
            </a:r>
            <a:r>
              <a:rPr lang="en-US" altLang="en-US" dirty="0" smtClean="0">
                <a:latin typeface="Courier New" pitchFamily="49" charset="0"/>
              </a:rPr>
              <a:t>FOR</a:t>
            </a:r>
            <a:r>
              <a:rPr lang="en-US" altLang="en-US" dirty="0" smtClean="0">
                <a:latin typeface="Arial" charset="0"/>
              </a:rPr>
              <a:t> </a:t>
            </a:r>
            <a:r>
              <a:rPr lang="en-US" altLang="en-US" dirty="0" smtClean="0">
                <a:latin typeface="Courier New" pitchFamily="49" charset="0"/>
              </a:rPr>
              <a:t>UPDATE</a:t>
            </a:r>
            <a:r>
              <a:rPr lang="en-US" altLang="en-US" dirty="0" smtClean="0">
                <a:latin typeface="Arial" charset="0"/>
              </a:rPr>
              <a:t> clause of the </a:t>
            </a:r>
            <a:r>
              <a:rPr lang="en-US" altLang="en-US" dirty="0" smtClean="0">
                <a:latin typeface="Courier New" pitchFamily="49" charset="0"/>
              </a:rPr>
              <a:t>SELECT</a:t>
            </a:r>
            <a:r>
              <a:rPr lang="en-US" altLang="en-US" dirty="0" smtClean="0">
                <a:latin typeface="Arial" charset="0"/>
              </a:rPr>
              <a:t> statement to perform this locking. </a:t>
            </a:r>
          </a:p>
          <a:p>
            <a:pPr lvl="1" eaLnBrk="1" hangingPunct="1"/>
            <a:r>
              <a:rPr lang="en-US" altLang="en-US" dirty="0" smtClean="0">
                <a:latin typeface="Arial" charset="0"/>
              </a:rPr>
              <a:t>When you issue a </a:t>
            </a:r>
            <a:r>
              <a:rPr lang="en-US" altLang="en-US" dirty="0" smtClean="0">
                <a:latin typeface="Courier New" pitchFamily="49" charset="0"/>
              </a:rPr>
              <a:t>SELECT...FOR</a:t>
            </a:r>
            <a:r>
              <a:rPr lang="en-US" altLang="en-US" dirty="0" smtClean="0">
                <a:latin typeface="Arial" charset="0"/>
              </a:rPr>
              <a:t> </a:t>
            </a:r>
            <a:r>
              <a:rPr lang="en-US" altLang="en-US" dirty="0" smtClean="0">
                <a:latin typeface="Courier New" pitchFamily="49" charset="0"/>
              </a:rPr>
              <a:t>UPDATE</a:t>
            </a:r>
            <a:r>
              <a:rPr lang="en-US" altLang="en-US" dirty="0" smtClean="0">
                <a:latin typeface="Arial" charset="0"/>
              </a:rPr>
              <a:t> statement, RDBMS automatically obtains exclusive </a:t>
            </a:r>
            <a:br>
              <a:rPr lang="en-US" altLang="en-US" dirty="0" smtClean="0">
                <a:latin typeface="Arial" charset="0"/>
              </a:rPr>
            </a:br>
            <a:r>
              <a:rPr lang="en-US" altLang="en-US" dirty="0" smtClean="0">
                <a:latin typeface="Arial" charset="0"/>
              </a:rPr>
              <a:t>row-level locks on all the rows identified by the </a:t>
            </a:r>
            <a:r>
              <a:rPr lang="en-US" altLang="en-US" dirty="0" smtClean="0">
                <a:latin typeface="Courier New" pitchFamily="49" charset="0"/>
              </a:rPr>
              <a:t>SELECT</a:t>
            </a:r>
            <a:r>
              <a:rPr lang="en-US" altLang="en-US" dirty="0" smtClean="0">
                <a:latin typeface="Arial" charset="0"/>
              </a:rPr>
              <a:t> statement, thereby holding the records “for your changes only.” No one else will be able to change any of these records until you perform a </a:t>
            </a:r>
            <a:r>
              <a:rPr lang="en-US" altLang="en-US" dirty="0" smtClean="0">
                <a:latin typeface="Courier New" pitchFamily="49" charset="0"/>
              </a:rPr>
              <a:t>ROLLBACK</a:t>
            </a:r>
            <a:r>
              <a:rPr lang="en-US" altLang="en-US" dirty="0" smtClean="0">
                <a:latin typeface="Arial" charset="0"/>
              </a:rPr>
              <a:t> or a </a:t>
            </a:r>
            <a:r>
              <a:rPr lang="en-US" altLang="en-US" dirty="0" smtClean="0">
                <a:latin typeface="Courier New" pitchFamily="49" charset="0"/>
              </a:rPr>
              <a:t>COMMIT</a:t>
            </a:r>
            <a:r>
              <a:rPr lang="en-US" altLang="en-US" dirty="0" smtClean="0">
                <a:latin typeface="Arial" charset="0"/>
              </a:rPr>
              <a:t>. </a:t>
            </a:r>
          </a:p>
          <a:p>
            <a:pPr lvl="1" eaLnBrk="1" hangingPunct="1"/>
            <a:r>
              <a:rPr lang="en-US" altLang="en-US" dirty="0" smtClean="0">
                <a:latin typeface="Arial" charset="0"/>
              </a:rPr>
              <a:t>You can append the optional keyword </a:t>
            </a:r>
            <a:r>
              <a:rPr lang="en-US" altLang="en-US" dirty="0" smtClean="0">
                <a:latin typeface="Courier New" pitchFamily="49" charset="0"/>
              </a:rPr>
              <a:t>NOWAIT</a:t>
            </a:r>
            <a:r>
              <a:rPr lang="en-US" altLang="en-US" dirty="0" smtClean="0">
                <a:latin typeface="Arial" charset="0"/>
              </a:rPr>
              <a:t> to the </a:t>
            </a:r>
            <a:r>
              <a:rPr lang="en-US" altLang="en-US" dirty="0" smtClean="0">
                <a:latin typeface="Courier New" pitchFamily="49" charset="0"/>
              </a:rPr>
              <a:t>FOR</a:t>
            </a:r>
            <a:r>
              <a:rPr lang="en-US" altLang="en-US" dirty="0" smtClean="0">
                <a:latin typeface="Arial" charset="0"/>
              </a:rPr>
              <a:t> </a:t>
            </a:r>
            <a:r>
              <a:rPr lang="en-US" altLang="en-US" dirty="0" smtClean="0">
                <a:latin typeface="Courier New" pitchFamily="49" charset="0"/>
              </a:rPr>
              <a:t>UPDATE</a:t>
            </a:r>
            <a:r>
              <a:rPr lang="en-US" altLang="en-US" dirty="0" smtClean="0">
                <a:latin typeface="Arial" charset="0"/>
              </a:rPr>
              <a:t> clause to tell the Oracle server not to wait if the table has been locked by another user. In this case, control will be returned immediately to your program or to your SQL Developer environment so that you can perform other work, or simply wait for a period of time before trying again. Without the </a:t>
            </a:r>
            <a:r>
              <a:rPr lang="en-US" altLang="en-US" dirty="0" smtClean="0">
                <a:latin typeface="Courier New" pitchFamily="49" charset="0"/>
              </a:rPr>
              <a:t>NOWAIT</a:t>
            </a:r>
            <a:r>
              <a:rPr lang="en-US" altLang="en-US" dirty="0" smtClean="0">
                <a:latin typeface="Arial" charset="0"/>
              </a:rPr>
              <a:t> clause, your process will block until the table is available, when the locks are released by the other user through the issue of a </a:t>
            </a:r>
            <a:r>
              <a:rPr lang="en-US" altLang="en-US" dirty="0" smtClean="0">
                <a:latin typeface="Courier New" pitchFamily="49" charset="0"/>
              </a:rPr>
              <a:t>COMMIT</a:t>
            </a:r>
            <a:r>
              <a:rPr lang="en-US" altLang="en-US" dirty="0" smtClean="0">
                <a:latin typeface="Arial" charset="0"/>
              </a:rPr>
              <a:t> or a </a:t>
            </a:r>
            <a:r>
              <a:rPr lang="en-US" altLang="en-US" dirty="0" smtClean="0">
                <a:latin typeface="Courier New" pitchFamily="49" charset="0"/>
              </a:rPr>
              <a:t>ROLLBACK</a:t>
            </a:r>
            <a:r>
              <a:rPr lang="en-US" altLang="en-US" dirty="0" smtClean="0">
                <a:latin typeface="Arial" charset="0"/>
              </a:rPr>
              <a:t> command.</a:t>
            </a:r>
          </a:p>
        </p:txBody>
      </p:sp>
      <p:sp>
        <p:nvSpPr>
          <p:cNvPr id="9216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57759AE0-C4CD-4DAE-85A1-59AA68EE2847}" type="slidenum">
              <a:rPr lang="en-US" altLang="en-US" smtClean="0">
                <a:latin typeface="Arial" charset="0"/>
                <a:cs typeface="Arial" charset="0"/>
              </a:rPr>
              <a:t>45</a:t>
            </a:fld>
            <a:endParaRPr lang="en-US" altLang="en-US" dirty="0" smtClean="0">
              <a:latin typeface="Arial" charset="0"/>
              <a:cs typeface="Arial" charset="0"/>
            </a:endParaRPr>
          </a:p>
        </p:txBody>
      </p:sp>
    </p:spTree>
    <p:extLst>
      <p:ext uri="{BB962C8B-B14F-4D97-AF65-F5344CB8AC3E}">
        <p14:creationId xmlns="" xmlns:p14="http://schemas.microsoft.com/office/powerpoint/2010/main" val="38862361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lvl="1"/>
            <a:r>
              <a:rPr lang="en-US" altLang="en-US" dirty="0" smtClean="0">
                <a:latin typeface="Arial" charset="0"/>
              </a:rPr>
              <a:t>In the example in the slide, the statement locks rows in the </a:t>
            </a:r>
            <a:r>
              <a:rPr lang="en-US" altLang="en-US" dirty="0" smtClean="0">
                <a:latin typeface="Courier New" pitchFamily="49" charset="0"/>
                <a:cs typeface="Courier New" pitchFamily="49" charset="0"/>
              </a:rPr>
              <a:t>EMPLOYEES</a:t>
            </a:r>
            <a:r>
              <a:rPr lang="en-US" altLang="en-US" dirty="0" smtClean="0">
                <a:latin typeface="Arial" charset="0"/>
              </a:rPr>
              <a:t> table with </a:t>
            </a:r>
            <a:r>
              <a:rPr lang="en-US" altLang="en-US" dirty="0" smtClean="0">
                <a:latin typeface="Courier New" pitchFamily="49" charset="0"/>
                <a:cs typeface="Courier New" pitchFamily="49" charset="0"/>
              </a:rPr>
              <a:t>JOB_ID</a:t>
            </a:r>
            <a:r>
              <a:rPr lang="en-US" altLang="en-US" dirty="0" smtClean="0">
                <a:latin typeface="Arial" charset="0"/>
              </a:rPr>
              <a:t> set to </a:t>
            </a:r>
            <a:r>
              <a:rPr lang="en-US" altLang="en-US" dirty="0" smtClean="0">
                <a:latin typeface="Courier New" pitchFamily="49" charset="0"/>
                <a:cs typeface="Courier New" pitchFamily="49" charset="0"/>
              </a:rPr>
              <a:t>ST_CLERK</a:t>
            </a:r>
            <a:r>
              <a:rPr lang="en-US" altLang="en-US" dirty="0" smtClean="0">
                <a:latin typeface="Arial" charset="0"/>
              </a:rPr>
              <a:t> and </a:t>
            </a:r>
            <a:r>
              <a:rPr lang="en-US" altLang="en-US" dirty="0" smtClean="0">
                <a:latin typeface="Courier New" pitchFamily="49" charset="0"/>
                <a:cs typeface="Courier New" pitchFamily="49" charset="0"/>
              </a:rPr>
              <a:t>LOCATION_ID</a:t>
            </a:r>
            <a:r>
              <a:rPr lang="en-US" altLang="en-US" dirty="0" smtClean="0">
                <a:latin typeface="Arial" charset="0"/>
              </a:rPr>
              <a:t> set to 1500, and locks rows in the </a:t>
            </a:r>
            <a:r>
              <a:rPr lang="en-US" altLang="en-US" dirty="0" smtClean="0">
                <a:latin typeface="Courier New" pitchFamily="49" charset="0"/>
                <a:cs typeface="Courier New" pitchFamily="49" charset="0"/>
              </a:rPr>
              <a:t>DEPARTMENTS</a:t>
            </a:r>
            <a:r>
              <a:rPr lang="en-US" altLang="en-US" dirty="0" smtClean="0">
                <a:latin typeface="Arial" charset="0"/>
              </a:rPr>
              <a:t> table with departments in </a:t>
            </a:r>
            <a:r>
              <a:rPr lang="en-US" altLang="en-US" dirty="0" smtClean="0">
                <a:latin typeface="Courier New" pitchFamily="49" charset="0"/>
                <a:cs typeface="Courier New" pitchFamily="49" charset="0"/>
              </a:rPr>
              <a:t>LOCATION_ID</a:t>
            </a:r>
            <a:r>
              <a:rPr lang="en-US" altLang="en-US" dirty="0" smtClean="0">
                <a:latin typeface="Arial" charset="0"/>
              </a:rPr>
              <a:t> set as 1500.</a:t>
            </a:r>
          </a:p>
          <a:p>
            <a:pPr lvl="1"/>
            <a:r>
              <a:rPr lang="en-US" altLang="en-US" dirty="0" smtClean="0">
                <a:latin typeface="Arial" charset="0"/>
              </a:rPr>
              <a:t>You can use the </a:t>
            </a:r>
            <a:r>
              <a:rPr lang="en-US" altLang="en-US" dirty="0" smtClean="0">
                <a:latin typeface="Courier New" pitchFamily="49" charset="0"/>
                <a:cs typeface="Courier New" pitchFamily="49" charset="0"/>
              </a:rPr>
              <a:t>FOR</a:t>
            </a:r>
            <a:r>
              <a:rPr lang="en-US" altLang="en-US" dirty="0" smtClean="0">
                <a:latin typeface="Arial" charset="0"/>
              </a:rPr>
              <a:t> </a:t>
            </a:r>
            <a:r>
              <a:rPr lang="en-US" altLang="en-US" dirty="0" smtClean="0">
                <a:latin typeface="Courier New" pitchFamily="49" charset="0"/>
                <a:cs typeface="Courier New" pitchFamily="49" charset="0"/>
              </a:rPr>
              <a:t>UPDATE</a:t>
            </a:r>
            <a:r>
              <a:rPr lang="en-US" altLang="en-US" dirty="0" smtClean="0">
                <a:latin typeface="Arial" charset="0"/>
              </a:rPr>
              <a:t> </a:t>
            </a:r>
            <a:r>
              <a:rPr lang="en-US" altLang="en-US" dirty="0" smtClean="0">
                <a:latin typeface="Courier New" pitchFamily="49" charset="0"/>
                <a:cs typeface="Courier New" pitchFamily="49" charset="0"/>
              </a:rPr>
              <a:t>OF</a:t>
            </a:r>
            <a:r>
              <a:rPr lang="en-US" altLang="en-US" dirty="0" smtClean="0">
                <a:latin typeface="Arial" charset="0"/>
              </a:rPr>
              <a:t> </a:t>
            </a:r>
            <a:r>
              <a:rPr lang="en-US" altLang="en-US" i="1" dirty="0" smtClean="0">
                <a:latin typeface="Arial" charset="0"/>
              </a:rPr>
              <a:t>column_name</a:t>
            </a:r>
            <a:r>
              <a:rPr lang="en-US" altLang="en-US" dirty="0" smtClean="0">
                <a:latin typeface="Arial" charset="0"/>
              </a:rPr>
              <a:t> to qualify the column that you intend to change. The </a:t>
            </a:r>
            <a:r>
              <a:rPr lang="en-US" altLang="en-US" dirty="0" smtClean="0">
                <a:latin typeface="Courier New" pitchFamily="49" charset="0"/>
                <a:cs typeface="Courier New" pitchFamily="49" charset="0"/>
              </a:rPr>
              <a:t>OF</a:t>
            </a:r>
            <a:r>
              <a:rPr lang="en-US" altLang="en-US" dirty="0" smtClean="0">
                <a:latin typeface="Arial" charset="0"/>
              </a:rPr>
              <a:t> list of the </a:t>
            </a:r>
            <a:r>
              <a:rPr lang="en-US" altLang="en-US" dirty="0" smtClean="0">
                <a:latin typeface="Courier New" pitchFamily="49" charset="0"/>
                <a:cs typeface="Courier New" pitchFamily="49" charset="0"/>
              </a:rPr>
              <a:t>FOR</a:t>
            </a:r>
            <a:r>
              <a:rPr lang="en-US" altLang="en-US" dirty="0" smtClean="0">
                <a:latin typeface="Arial" charset="0"/>
              </a:rPr>
              <a:t> </a:t>
            </a:r>
            <a:r>
              <a:rPr lang="en-US" altLang="en-US" dirty="0" smtClean="0">
                <a:latin typeface="Courier New" pitchFamily="49" charset="0"/>
                <a:cs typeface="Courier New" pitchFamily="49" charset="0"/>
              </a:rPr>
              <a:t>UPDATE</a:t>
            </a:r>
            <a:r>
              <a:rPr lang="en-US" altLang="en-US" dirty="0" smtClean="0">
                <a:latin typeface="Arial" charset="0"/>
              </a:rPr>
              <a:t> clause does not restrict you to changing only those columns of the selected rows. Locks are still placed on all rows; if you simply state </a:t>
            </a:r>
            <a:r>
              <a:rPr lang="en-US" altLang="en-US" dirty="0" smtClean="0">
                <a:latin typeface="Courier New" pitchFamily="49" charset="0"/>
                <a:cs typeface="Courier New" pitchFamily="49" charset="0"/>
              </a:rPr>
              <a:t>FOR</a:t>
            </a:r>
            <a:r>
              <a:rPr lang="en-US" altLang="en-US" dirty="0" smtClean="0">
                <a:latin typeface="Arial" charset="0"/>
              </a:rPr>
              <a:t> </a:t>
            </a:r>
            <a:r>
              <a:rPr lang="en-US" altLang="en-US" dirty="0" smtClean="0">
                <a:latin typeface="Courier New" pitchFamily="49" charset="0"/>
                <a:cs typeface="Courier New" pitchFamily="49" charset="0"/>
              </a:rPr>
              <a:t>UPDATE</a:t>
            </a:r>
            <a:r>
              <a:rPr lang="en-US" altLang="en-US" dirty="0" smtClean="0">
                <a:latin typeface="Arial" charset="0"/>
              </a:rPr>
              <a:t> in the query and do not include one or more columns after the </a:t>
            </a:r>
            <a:r>
              <a:rPr lang="en-US" altLang="en-US" dirty="0" smtClean="0">
                <a:latin typeface="Courier New" pitchFamily="49" charset="0"/>
                <a:cs typeface="Courier New" pitchFamily="49" charset="0"/>
              </a:rPr>
              <a:t>OF</a:t>
            </a:r>
            <a:r>
              <a:rPr lang="en-US" altLang="en-US" dirty="0" smtClean="0">
                <a:latin typeface="Arial" charset="0"/>
              </a:rPr>
              <a:t> keyword, the database will lock all identified rows across all the tables listed in the </a:t>
            </a:r>
            <a:r>
              <a:rPr lang="en-US" altLang="en-US" dirty="0" smtClean="0">
                <a:latin typeface="Courier New" pitchFamily="49" charset="0"/>
                <a:cs typeface="Courier New" pitchFamily="49" charset="0"/>
              </a:rPr>
              <a:t>FROM</a:t>
            </a:r>
            <a:r>
              <a:rPr lang="en-US" altLang="en-US" dirty="0" smtClean="0">
                <a:latin typeface="Arial" charset="0"/>
              </a:rPr>
              <a:t> clause. </a:t>
            </a:r>
          </a:p>
          <a:p>
            <a:pPr lvl="1"/>
            <a:r>
              <a:rPr lang="en-US" altLang="en-US" dirty="0" smtClean="0">
                <a:latin typeface="Arial" charset="0"/>
              </a:rPr>
              <a:t>The following statement locks only those rows in the </a:t>
            </a:r>
            <a:r>
              <a:rPr lang="en-US" altLang="en-US" dirty="0" smtClean="0">
                <a:latin typeface="Courier New" pitchFamily="49" charset="0"/>
                <a:cs typeface="Courier New" pitchFamily="49" charset="0"/>
              </a:rPr>
              <a:t>EMPLOYEES</a:t>
            </a:r>
            <a:r>
              <a:rPr lang="en-US" altLang="en-US" dirty="0" smtClean="0">
                <a:latin typeface="Arial" charset="0"/>
              </a:rPr>
              <a:t> table with </a:t>
            </a:r>
            <a:r>
              <a:rPr lang="en-US" altLang="en-US" dirty="0" smtClean="0">
                <a:latin typeface="Courier New" pitchFamily="49" charset="0"/>
                <a:cs typeface="Courier New" pitchFamily="49" charset="0"/>
              </a:rPr>
              <a:t>ST_CLERK</a:t>
            </a:r>
            <a:r>
              <a:rPr lang="en-US" altLang="en-US" dirty="0" smtClean="0">
                <a:latin typeface="Arial" charset="0"/>
              </a:rPr>
              <a:t> located in </a:t>
            </a:r>
            <a:r>
              <a:rPr lang="en-US" altLang="en-US" dirty="0" smtClean="0">
                <a:latin typeface="Courier New" pitchFamily="49" charset="0"/>
                <a:cs typeface="Courier New" pitchFamily="49" charset="0"/>
              </a:rPr>
              <a:t>LOCATION_ID</a:t>
            </a:r>
            <a:r>
              <a:rPr lang="en-US" altLang="en-US" dirty="0" smtClean="0">
                <a:latin typeface="Arial" charset="0"/>
              </a:rPr>
              <a:t> 1500. No rows are locked in the </a:t>
            </a:r>
            <a:r>
              <a:rPr lang="en-US" altLang="en-US" dirty="0" smtClean="0">
                <a:latin typeface="Courier New" pitchFamily="49" charset="0"/>
                <a:cs typeface="Courier New" pitchFamily="49" charset="0"/>
              </a:rPr>
              <a:t>DEPARTMENTS</a:t>
            </a:r>
            <a:r>
              <a:rPr lang="en-US" altLang="en-US" dirty="0" smtClean="0">
                <a:latin typeface="Arial" charset="0"/>
              </a:rPr>
              <a:t> table:</a:t>
            </a:r>
          </a:p>
          <a:p>
            <a:pPr lvl="4"/>
            <a:r>
              <a:rPr lang="en-US" altLang="en-US" dirty="0" smtClean="0"/>
              <a:t>SELECT e.employee_id, e.salary, e.commission_pct </a:t>
            </a:r>
          </a:p>
          <a:p>
            <a:pPr lvl="4"/>
            <a:r>
              <a:rPr lang="en-US" altLang="en-US" dirty="0" smtClean="0"/>
              <a:t>FROM employees e JOIN departments d </a:t>
            </a:r>
          </a:p>
          <a:p>
            <a:pPr lvl="4"/>
            <a:r>
              <a:rPr lang="en-US" altLang="en-US" dirty="0" smtClean="0"/>
              <a:t>USING (department_id) </a:t>
            </a:r>
          </a:p>
          <a:p>
            <a:pPr lvl="4"/>
            <a:r>
              <a:rPr lang="en-US" altLang="en-US" dirty="0" smtClean="0"/>
              <a:t>WHERE job_id = 'ST_CLERK' AND location_id = 1500 </a:t>
            </a:r>
          </a:p>
          <a:p>
            <a:pPr lvl="4"/>
            <a:r>
              <a:rPr lang="en-US" altLang="en-US" dirty="0" smtClean="0"/>
              <a:t>FOR UPDATE OF e.salary </a:t>
            </a:r>
          </a:p>
          <a:p>
            <a:pPr lvl="4"/>
            <a:r>
              <a:rPr lang="en-US" altLang="en-US" dirty="0" smtClean="0"/>
              <a:t>ORDER BY e.employee_id;</a:t>
            </a:r>
          </a:p>
        </p:txBody>
      </p:sp>
      <p:sp>
        <p:nvSpPr>
          <p:cNvPr id="9421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459399BA-8756-455E-BBAC-EC6A1831C9AD}" type="slidenum">
              <a:rPr lang="en-US" altLang="en-US" smtClean="0">
                <a:latin typeface="Arial" charset="0"/>
                <a:cs typeface="Arial" charset="0"/>
              </a:rPr>
              <a:t>46</a:t>
            </a:fld>
            <a:endParaRPr lang="en-US" altLang="en-US" dirty="0" smtClean="0">
              <a:latin typeface="Arial" charset="0"/>
              <a:cs typeface="Arial" charset="0"/>
            </a:endParaRPr>
          </a:p>
        </p:txBody>
      </p:sp>
    </p:spTree>
    <p:extLst>
      <p:ext uri="{BB962C8B-B14F-4D97-AF65-F5344CB8AC3E}">
        <p14:creationId xmlns="" xmlns:p14="http://schemas.microsoft.com/office/powerpoint/2010/main" val="33244787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Footer Placeholder 3"/>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10 - </a:t>
            </a:r>
            <a:fld id="{40CED388-C73B-4A36-AE9E-8EEC916FF2F2}" type="slidenum">
              <a:rPr lang="en-US" altLang="en-US" smtClean="0"/>
              <a:t>47</a:t>
            </a:fld>
            <a:endParaRPr lang="en-US" altLang="en-US" dirty="0" smtClean="0"/>
          </a:p>
        </p:txBody>
      </p:sp>
      <p:sp>
        <p:nvSpPr>
          <p:cNvPr id="6" name="Notes Placeholder 5"/>
          <p:cNvSpPr>
            <a:spLocks noGrp="1"/>
          </p:cNvSpPr>
          <p:nvPr>
            <p:ph type="body" idx="1"/>
          </p:nvPr>
        </p:nvSpPr>
        <p:spPr>
          <a:xfrm>
            <a:off x="292608" y="449263"/>
            <a:ext cx="6400800" cy="8191817"/>
          </a:xfrm>
        </p:spPr>
        <p:txBody>
          <a:bodyPr>
            <a:normAutofit/>
          </a:bodyPr>
          <a:lstStyle/>
          <a:p>
            <a:pPr lvl="1" eaLnBrk="1" hangingPunct="1"/>
            <a:r>
              <a:rPr lang="en-US" altLang="en-US" dirty="0" smtClean="0">
                <a:latin typeface="Arial" charset="0"/>
              </a:rPr>
              <a:t>In the following example</a:t>
            </a:r>
            <a:r>
              <a:rPr lang="en-US" altLang="en-US" b="1" dirty="0" smtClean="0">
                <a:latin typeface="Arial" charset="0"/>
              </a:rPr>
              <a:t>, </a:t>
            </a:r>
            <a:r>
              <a:rPr lang="en-US" altLang="en-US" dirty="0" smtClean="0">
                <a:latin typeface="Arial" charset="0"/>
              </a:rPr>
              <a:t>the database is instructed to wait for five seconds for the row to become available, and then return control to you.</a:t>
            </a:r>
          </a:p>
          <a:p>
            <a:pPr marL="857250" lvl="4" eaLnBrk="1" hangingPunct="1">
              <a:spcBef>
                <a:spcPct val="25000"/>
              </a:spcBef>
            </a:pPr>
            <a:r>
              <a:rPr lang="en-US" altLang="en-US" dirty="0" smtClean="0"/>
              <a:t>SELECT </a:t>
            </a:r>
            <a:r>
              <a:rPr lang="en-US" altLang="en-US" dirty="0" err="1" smtClean="0"/>
              <a:t>employee_id</a:t>
            </a:r>
            <a:r>
              <a:rPr lang="en-US" altLang="en-US" dirty="0" smtClean="0"/>
              <a:t>, salary, </a:t>
            </a:r>
            <a:r>
              <a:rPr lang="en-US" altLang="en-US" dirty="0" err="1" smtClean="0"/>
              <a:t>commission_pct</a:t>
            </a:r>
            <a:r>
              <a:rPr lang="en-US" altLang="en-US" dirty="0" smtClean="0"/>
              <a:t>, </a:t>
            </a:r>
            <a:r>
              <a:rPr lang="en-US" altLang="en-US" dirty="0" err="1" smtClean="0"/>
              <a:t>job_id</a:t>
            </a:r>
            <a:endParaRPr lang="en-US" altLang="en-US" dirty="0" smtClean="0"/>
          </a:p>
          <a:p>
            <a:pPr marL="857250" lvl="4" eaLnBrk="1" hangingPunct="1"/>
            <a:r>
              <a:rPr lang="en-US" altLang="en-US" dirty="0" smtClean="0"/>
              <a:t>FROM employees  </a:t>
            </a:r>
          </a:p>
          <a:p>
            <a:pPr marL="857250" lvl="4" eaLnBrk="1" hangingPunct="1"/>
            <a:r>
              <a:rPr lang="en-US" altLang="en-US" dirty="0" smtClean="0"/>
              <a:t>WHERE </a:t>
            </a:r>
            <a:r>
              <a:rPr lang="en-US" altLang="en-US" dirty="0" err="1" smtClean="0"/>
              <a:t>job_id</a:t>
            </a:r>
            <a:r>
              <a:rPr lang="en-US" altLang="en-US" dirty="0" smtClean="0"/>
              <a:t> = 'SA_REP'</a:t>
            </a:r>
          </a:p>
          <a:p>
            <a:pPr marL="857250" lvl="4" eaLnBrk="1" hangingPunct="1"/>
            <a:r>
              <a:rPr lang="en-US" altLang="en-US" dirty="0" smtClean="0"/>
              <a:t>FOR UPDATE WAIT 5</a:t>
            </a:r>
          </a:p>
          <a:p>
            <a:pPr marL="857250" lvl="4" eaLnBrk="1" hangingPunct="1"/>
            <a:r>
              <a:rPr lang="en-US" altLang="en-US" dirty="0" smtClean="0"/>
              <a:t>ORDER BY </a:t>
            </a:r>
            <a:r>
              <a:rPr lang="en-US" altLang="en-US" dirty="0" err="1" smtClean="0"/>
              <a:t>employee_id</a:t>
            </a:r>
            <a:r>
              <a:rPr lang="en-US" altLang="en-US" dirty="0" smtClean="0"/>
              <a:t>;</a:t>
            </a:r>
          </a:p>
        </p:txBody>
      </p:sp>
    </p:spTree>
    <p:extLst>
      <p:ext uri="{BB962C8B-B14F-4D97-AF65-F5344CB8AC3E}">
        <p14:creationId xmlns="" xmlns:p14="http://schemas.microsoft.com/office/powerpoint/2010/main" val="34755890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Oracle Database 12</a:t>
            </a:r>
            <a:r>
              <a:rPr lang="en-US" i="1" smtClean="0"/>
              <a:t>c</a:t>
            </a:r>
            <a:r>
              <a:rPr lang="en-US" smtClean="0"/>
              <a:t> R2: SQL Workshop I   10 - </a:t>
            </a:r>
            <a:fld id="{9B1DBE5C-593C-495E-B14A-50F00D22C292}" type="slidenum">
              <a:rPr lang="en-US" smtClean="0"/>
              <a:t>48</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pPr lvl="1"/>
            <a:r>
              <a:rPr lang="en-US" b="0" dirty="0" smtClean="0"/>
              <a:t>You can use the </a:t>
            </a:r>
            <a:r>
              <a:rPr lang="en-US" b="0" dirty="0" smtClean="0">
                <a:latin typeface="Courier New"/>
              </a:rPr>
              <a:t>LOCK TABLE </a:t>
            </a:r>
            <a:r>
              <a:rPr lang="en-US" b="0" dirty="0" smtClean="0"/>
              <a:t>statement to manually lock the tables and override automatic locking. The table must be in your schema or you must have the </a:t>
            </a:r>
            <a:r>
              <a:rPr lang="en-US" b="0" dirty="0" smtClean="0">
                <a:latin typeface="Courier New"/>
              </a:rPr>
              <a:t>LOCK ANY TABLE</a:t>
            </a:r>
            <a:r>
              <a:rPr lang="en-US" b="0" dirty="0" smtClean="0"/>
              <a:t> privilege.</a:t>
            </a:r>
          </a:p>
          <a:p>
            <a:pPr lvl="1"/>
            <a:r>
              <a:rPr lang="en-US" b="0" dirty="0" smtClean="0"/>
              <a:t>The </a:t>
            </a:r>
            <a:r>
              <a:rPr lang="en-US" b="0" i="1" dirty="0" err="1" smtClean="0">
                <a:latin typeface="Courier New"/>
              </a:rPr>
              <a:t>lockmode</a:t>
            </a:r>
            <a:r>
              <a:rPr lang="en-US" b="0" dirty="0" smtClean="0"/>
              <a:t> clause:</a:t>
            </a:r>
          </a:p>
          <a:p>
            <a:pPr lvl="1"/>
            <a:r>
              <a:rPr lang="en-US" b="0" dirty="0" smtClean="0">
                <a:latin typeface="Courier New"/>
              </a:rPr>
              <a:t>SHARE</a:t>
            </a:r>
            <a:r>
              <a:rPr lang="en-US" b="0" dirty="0" smtClean="0"/>
              <a:t>			Permits concurrent queries but prevents update on the locked table</a:t>
            </a:r>
          </a:p>
          <a:p>
            <a:pPr lvl="1"/>
            <a:r>
              <a:rPr lang="en-US" b="0" dirty="0" smtClean="0">
                <a:latin typeface="Courier New"/>
              </a:rPr>
              <a:t>EXCLUSIVE		</a:t>
            </a:r>
            <a:r>
              <a:rPr lang="en-US" b="0" dirty="0" smtClean="0">
                <a:latin typeface="Arial"/>
              </a:rPr>
              <a:t>Permits queries on the locked table but prevents any other activity</a:t>
            </a:r>
          </a:p>
          <a:p>
            <a:pPr lvl="1"/>
            <a:r>
              <a:rPr lang="en-US" b="0" dirty="0" smtClean="0">
                <a:latin typeface="Arial"/>
              </a:rPr>
              <a:t>For more information about the other </a:t>
            </a:r>
            <a:r>
              <a:rPr lang="en-US" b="0" dirty="0" err="1" smtClean="0">
                <a:latin typeface="Courier New" pitchFamily="49" charset="0"/>
                <a:cs typeface="Courier New" pitchFamily="49" charset="0"/>
              </a:rPr>
              <a:t>lockmode</a:t>
            </a:r>
            <a:r>
              <a:rPr lang="en-US" b="0" dirty="0" smtClean="0">
                <a:latin typeface="Arial"/>
              </a:rPr>
              <a:t> clauses, refer to the </a:t>
            </a:r>
            <a:r>
              <a:rPr lang="en-US" b="0" dirty="0" smtClean="0">
                <a:latin typeface="Courier New"/>
              </a:rPr>
              <a:t>LOCK TABLE </a:t>
            </a:r>
            <a:r>
              <a:rPr lang="en-US" b="0" dirty="0" smtClean="0">
                <a:latin typeface="Arial"/>
              </a:rPr>
              <a:t>statement in </a:t>
            </a:r>
            <a:r>
              <a:rPr lang="en-US" altLang="en-US" b="0" i="1" dirty="0" smtClean="0">
                <a:latin typeface="Arial" charset="0"/>
              </a:rPr>
              <a:t>Oracle Database SQL Language Reference </a:t>
            </a:r>
            <a:r>
              <a:rPr lang="en-US" altLang="en-US" b="0" dirty="0" smtClean="0">
                <a:latin typeface="Arial" charset="0"/>
              </a:rPr>
              <a:t>for 12</a:t>
            </a:r>
            <a:r>
              <a:rPr lang="en-US" altLang="en-US" b="0" i="1" dirty="0" smtClean="0">
                <a:latin typeface="Arial" charset="0"/>
              </a:rPr>
              <a:t>c </a:t>
            </a:r>
            <a:r>
              <a:rPr lang="en-US" altLang="en-US" b="0" dirty="0" smtClean="0">
                <a:latin typeface="Arial" charset="0"/>
              </a:rPr>
              <a:t>database.</a:t>
            </a:r>
            <a:r>
              <a:rPr lang="en-US" b="0" dirty="0" smtClean="0">
                <a:latin typeface="Arial"/>
              </a:rPr>
              <a:t> </a:t>
            </a:r>
          </a:p>
          <a:p>
            <a:pPr lvl="1"/>
            <a:r>
              <a:rPr lang="en-US" altLang="en-US" b="0" dirty="0" smtClean="0">
                <a:latin typeface="Arial" charset="0"/>
              </a:rPr>
              <a:t>You can append the optional keyword </a:t>
            </a:r>
            <a:r>
              <a:rPr lang="en-US" altLang="en-US" b="0" dirty="0" smtClean="0">
                <a:latin typeface="Courier New" pitchFamily="49" charset="0"/>
              </a:rPr>
              <a:t>NOWAIT</a:t>
            </a:r>
            <a:r>
              <a:rPr lang="en-US" altLang="en-US" b="0" dirty="0" smtClean="0">
                <a:latin typeface="Arial" charset="0"/>
              </a:rPr>
              <a:t> to the </a:t>
            </a:r>
            <a:r>
              <a:rPr lang="en-US" altLang="en-US" b="0" dirty="0" smtClean="0">
                <a:latin typeface="Courier New" pitchFamily="49" charset="0"/>
              </a:rPr>
              <a:t>LOCK TABLE </a:t>
            </a:r>
            <a:r>
              <a:rPr lang="en-US" altLang="en-US" b="0" dirty="0" smtClean="0">
                <a:latin typeface="Arial"/>
              </a:rPr>
              <a:t>statement </a:t>
            </a:r>
            <a:r>
              <a:rPr lang="en-US" altLang="en-US" b="0" dirty="0" smtClean="0">
                <a:latin typeface="Arial" charset="0"/>
              </a:rPr>
              <a:t>to tell the Oracle server not to wait if the table has been locked by another user.</a:t>
            </a:r>
            <a:endParaRPr lang="en-US" b="0" dirty="0" smtClean="0">
              <a:latin typeface="Arial"/>
            </a:endParaRPr>
          </a:p>
          <a:p>
            <a:pPr lvl="1"/>
            <a:r>
              <a:rPr lang="en-US" b="0" dirty="0" smtClean="0">
                <a:latin typeface="Arial"/>
              </a:rPr>
              <a:t>For example, the following statement locks the </a:t>
            </a:r>
            <a:r>
              <a:rPr lang="en-US" b="0" dirty="0" smtClean="0">
                <a:latin typeface="Courier New"/>
              </a:rPr>
              <a:t>EMPLOYEES </a:t>
            </a:r>
            <a:r>
              <a:rPr lang="en-US" b="0" dirty="0" smtClean="0">
                <a:latin typeface="Arial"/>
              </a:rPr>
              <a:t>table in exclusive mode but does not wait if another user has already locked the table.</a:t>
            </a:r>
          </a:p>
          <a:p>
            <a:pPr lvl="1"/>
            <a:r>
              <a:rPr lang="en-US" b="0" dirty="0" smtClean="0">
                <a:latin typeface="Arial"/>
              </a:rPr>
              <a:t>	</a:t>
            </a:r>
            <a:r>
              <a:rPr lang="en-US" b="0" dirty="0" smtClean="0">
                <a:latin typeface="Courier New"/>
              </a:rPr>
              <a:t>LOCK TABLE employees</a:t>
            </a:r>
          </a:p>
          <a:p>
            <a:pPr lvl="1"/>
            <a:r>
              <a:rPr lang="en-US" b="0" dirty="0" smtClean="0">
                <a:latin typeface="Courier New"/>
              </a:rPr>
              <a:t>	IN EXCLUSIVE MODE</a:t>
            </a:r>
          </a:p>
          <a:p>
            <a:pPr lvl="1"/>
            <a:r>
              <a:rPr lang="en-US" b="0" dirty="0" smtClean="0">
                <a:latin typeface="Courier New"/>
              </a:rPr>
              <a:t>	NOWAIT;</a:t>
            </a:r>
          </a:p>
        </p:txBody>
      </p:sp>
    </p:spTree>
    <p:extLst>
      <p:ext uri="{BB962C8B-B14F-4D97-AF65-F5344CB8AC3E}">
        <p14:creationId xmlns="" xmlns:p14="http://schemas.microsoft.com/office/powerpoint/2010/main" val="7327222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5"/>
          <p:cNvSpPr>
            <a:spLocks noGrp="1" noRot="1" noChangeAspect="1" noChangeArrowheads="1" noTextEdit="1"/>
          </p:cNvSpPr>
          <p:nvPr>
            <p:ph type="sldImg"/>
          </p:nvPr>
        </p:nvSpPr>
        <p:spPr>
          <a:ln/>
        </p:spPr>
      </p:sp>
      <p:sp>
        <p:nvSpPr>
          <p:cNvPr id="97283" name="Rectangle 6"/>
          <p:cNvSpPr>
            <a:spLocks noGrp="1" noChangeArrowheads="1"/>
          </p:cNvSpPr>
          <p:nvPr>
            <p:ph type="body" idx="1"/>
          </p:nvPr>
        </p:nvSpPr>
        <p:spPr>
          <a:noFill/>
          <a:ln/>
        </p:spPr>
        <p:txBody>
          <a:bodyPr lIns="12914" tIns="12914" rIns="12914" bIns="12914"/>
          <a:lstStyle/>
          <a:p>
            <a:pPr eaLnBrk="1" hangingPunct="1"/>
            <a:r>
              <a:rPr lang="en-US" altLang="en-US" dirty="0" smtClean="0">
                <a:latin typeface="Arial" charset="0"/>
              </a:rPr>
              <a:t>Answer: b</a:t>
            </a:r>
          </a:p>
          <a:p>
            <a:pPr eaLnBrk="1" hangingPunct="1"/>
            <a:endParaRPr lang="en-US" altLang="en-US" dirty="0" smtClean="0">
              <a:latin typeface="Arial" charset="0"/>
            </a:endParaRPr>
          </a:p>
        </p:txBody>
      </p:sp>
      <p:sp>
        <p:nvSpPr>
          <p:cNvPr id="9728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8A1DB422-BDED-43AF-A2A0-6E6599BCB422}" type="slidenum">
              <a:rPr lang="en-US" altLang="en-US" smtClean="0">
                <a:latin typeface="Arial" charset="0"/>
                <a:cs typeface="Arial" charset="0"/>
              </a:rPr>
              <a:t>49</a:t>
            </a:fld>
            <a:endParaRPr lang="en-US" altLang="en-US" dirty="0" smtClean="0">
              <a:latin typeface="Arial" charset="0"/>
              <a:cs typeface="Arial" charset="0"/>
            </a:endParaRPr>
          </a:p>
        </p:txBody>
      </p:sp>
    </p:spTree>
    <p:extLst>
      <p:ext uri="{BB962C8B-B14F-4D97-AF65-F5344CB8AC3E}">
        <p14:creationId xmlns="" xmlns:p14="http://schemas.microsoft.com/office/powerpoint/2010/main" val="3745426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5"/>
          <p:cNvSpPr>
            <a:spLocks noGrp="1" noRot="1" noChangeAspect="1" noTextEdit="1"/>
          </p:cNvSpPr>
          <p:nvPr>
            <p:ph type="sldImg"/>
          </p:nvPr>
        </p:nvSpPr>
        <p:spPr>
          <a:ln/>
        </p:spPr>
      </p:sp>
      <p:sp>
        <p:nvSpPr>
          <p:cNvPr id="11267" name="Notes Placeholder 6"/>
          <p:cNvSpPr>
            <a:spLocks noGrp="1"/>
          </p:cNvSpPr>
          <p:nvPr>
            <p:ph type="body" idx="1"/>
          </p:nvPr>
        </p:nvSpPr>
        <p:spPr>
          <a:noFill/>
          <a:ln/>
        </p:spPr>
        <p:txBody>
          <a:bodyPr/>
          <a:lstStyle/>
          <a:p>
            <a:endParaRPr lang="en-US" altLang="en-US" dirty="0" smtClean="0">
              <a:latin typeface="Arial" charset="0"/>
            </a:endParaRPr>
          </a:p>
        </p:txBody>
      </p:sp>
      <p:sp>
        <p:nvSpPr>
          <p:cNvPr id="1126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66EB993C-9450-4F52-B120-E5D5E6AC3A47}" type="slidenum">
              <a:rPr lang="en-US" altLang="en-US" smtClean="0">
                <a:latin typeface="Arial" charset="0"/>
                <a:cs typeface="Arial" charset="0"/>
              </a:rPr>
              <a:t>5</a:t>
            </a:fld>
            <a:endParaRPr lang="en-US" altLang="en-US" dirty="0" smtClean="0">
              <a:latin typeface="Arial" charset="0"/>
              <a:cs typeface="Arial" charset="0"/>
            </a:endParaRPr>
          </a:p>
        </p:txBody>
      </p:sp>
    </p:spTree>
    <p:extLst>
      <p:ext uri="{BB962C8B-B14F-4D97-AF65-F5344CB8AC3E}">
        <p14:creationId xmlns="" xmlns:p14="http://schemas.microsoft.com/office/powerpoint/2010/main" val="261389608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8"/>
          <p:cNvSpPr>
            <a:spLocks noGrp="1" noRot="1" noChangeAspect="1" noChangeArrowheads="1" noTextEdit="1"/>
          </p:cNvSpPr>
          <p:nvPr>
            <p:ph type="sldImg"/>
          </p:nvPr>
        </p:nvSpPr>
        <p:spPr>
          <a:ln/>
        </p:spPr>
      </p:sp>
      <p:sp>
        <p:nvSpPr>
          <p:cNvPr id="99331" name="Rectangle 9"/>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In this lesson, you should have learned how to manipulate data in the Oracle database by using the </a:t>
            </a:r>
            <a:r>
              <a:rPr lang="en-US" altLang="en-US" dirty="0" smtClean="0">
                <a:latin typeface="Courier New" pitchFamily="49" charset="0"/>
              </a:rPr>
              <a:t>INSERT</a:t>
            </a:r>
            <a:r>
              <a:rPr lang="en-US" altLang="en-US" dirty="0" smtClean="0">
                <a:latin typeface="Arial" charset="0"/>
              </a:rPr>
              <a:t>, </a:t>
            </a:r>
            <a:r>
              <a:rPr lang="en-US" altLang="en-US" dirty="0" smtClean="0">
                <a:latin typeface="Courier New" pitchFamily="49" charset="0"/>
              </a:rPr>
              <a:t>UPDATE</a:t>
            </a:r>
            <a:r>
              <a:rPr lang="en-US" altLang="en-US" dirty="0" smtClean="0">
                <a:latin typeface="Arial" charset="0"/>
              </a:rPr>
              <a:t>, </a:t>
            </a:r>
            <a:r>
              <a:rPr lang="en-US" altLang="en-US" dirty="0" smtClean="0">
                <a:latin typeface="Courier New" pitchFamily="49" charset="0"/>
              </a:rPr>
              <a:t>DELETE</a:t>
            </a:r>
            <a:r>
              <a:rPr lang="en-US" altLang="en-US" dirty="0" smtClean="0">
                <a:latin typeface="Arial" charset="0"/>
              </a:rPr>
              <a:t>, and </a:t>
            </a:r>
            <a:r>
              <a:rPr lang="en-US" altLang="en-US" dirty="0" smtClean="0">
                <a:latin typeface="Courier New" pitchFamily="49" charset="0"/>
              </a:rPr>
              <a:t>TRUNCATE</a:t>
            </a:r>
            <a:r>
              <a:rPr lang="en-US" altLang="en-US" dirty="0" smtClean="0">
                <a:latin typeface="Arial" charset="0"/>
              </a:rPr>
              <a:t> statements, as well as how to control data changes by using the </a:t>
            </a:r>
            <a:r>
              <a:rPr lang="en-US" altLang="en-US" dirty="0" smtClean="0">
                <a:latin typeface="Courier New" pitchFamily="49" charset="0"/>
              </a:rPr>
              <a:t>COMMIT</a:t>
            </a:r>
            <a:r>
              <a:rPr lang="en-US" altLang="en-US" dirty="0" smtClean="0">
                <a:latin typeface="Arial" charset="0"/>
              </a:rPr>
              <a:t>, </a:t>
            </a:r>
            <a:r>
              <a:rPr lang="en-US" altLang="en-US" dirty="0" smtClean="0">
                <a:latin typeface="Courier New" pitchFamily="49" charset="0"/>
              </a:rPr>
              <a:t>SAVEPOINT</a:t>
            </a:r>
            <a:r>
              <a:rPr lang="en-US" altLang="en-US" dirty="0" smtClean="0">
                <a:latin typeface="Arial" charset="0"/>
              </a:rPr>
              <a:t>, and </a:t>
            </a:r>
            <a:r>
              <a:rPr lang="en-US" altLang="en-US" dirty="0" smtClean="0">
                <a:latin typeface="Courier New" pitchFamily="49" charset="0"/>
              </a:rPr>
              <a:t>ROLLBACK</a:t>
            </a:r>
            <a:r>
              <a:rPr lang="en-US" altLang="en-US" dirty="0" smtClean="0">
                <a:latin typeface="Arial" charset="0"/>
              </a:rPr>
              <a:t> statements. You should have also learned how to use the </a:t>
            </a:r>
            <a:r>
              <a:rPr lang="en-US" altLang="en-US" dirty="0" smtClean="0">
                <a:latin typeface="Courier New" pitchFamily="49" charset="0"/>
              </a:rPr>
              <a:t>FOR</a:t>
            </a:r>
            <a:r>
              <a:rPr lang="en-US" altLang="en-US" dirty="0" smtClean="0">
                <a:latin typeface="Arial" charset="0"/>
              </a:rPr>
              <a:t> </a:t>
            </a:r>
            <a:r>
              <a:rPr lang="en-US" altLang="en-US" dirty="0" smtClean="0">
                <a:latin typeface="Courier New" pitchFamily="49" charset="0"/>
              </a:rPr>
              <a:t>UPDATE</a:t>
            </a:r>
            <a:r>
              <a:rPr lang="en-US" altLang="en-US" dirty="0" smtClean="0">
                <a:latin typeface="Arial" charset="0"/>
              </a:rPr>
              <a:t> clause of the </a:t>
            </a:r>
            <a:r>
              <a:rPr lang="en-US" altLang="en-US" dirty="0" smtClean="0">
                <a:latin typeface="Courier New" pitchFamily="49" charset="0"/>
              </a:rPr>
              <a:t>SELECT</a:t>
            </a:r>
            <a:r>
              <a:rPr lang="en-US" altLang="en-US" dirty="0" smtClean="0">
                <a:latin typeface="Arial" charset="0"/>
              </a:rPr>
              <a:t> statement to lock rows for your changes only.</a:t>
            </a:r>
          </a:p>
          <a:p>
            <a:pPr lvl="1" eaLnBrk="1" hangingPunct="1"/>
            <a:r>
              <a:rPr lang="en-US" altLang="en-US" dirty="0" smtClean="0">
                <a:latin typeface="Arial" charset="0"/>
              </a:rPr>
              <a:t>Remember that the Oracle server guarantees a consistent view of data at all times.</a:t>
            </a:r>
          </a:p>
        </p:txBody>
      </p:sp>
      <p:sp>
        <p:nvSpPr>
          <p:cNvPr id="9933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31A4075B-7CD6-4756-8C87-89C247867F3C}" type="slidenum">
              <a:rPr lang="en-US" altLang="en-US" smtClean="0">
                <a:latin typeface="Arial" charset="0"/>
                <a:cs typeface="Arial" charset="0"/>
              </a:rPr>
              <a:t>50</a:t>
            </a:fld>
            <a:endParaRPr lang="en-US" altLang="en-US" dirty="0" smtClean="0">
              <a:latin typeface="Arial" charset="0"/>
              <a:cs typeface="Arial" charset="0"/>
            </a:endParaRPr>
          </a:p>
        </p:txBody>
      </p:sp>
    </p:spTree>
    <p:extLst>
      <p:ext uri="{BB962C8B-B14F-4D97-AF65-F5344CB8AC3E}">
        <p14:creationId xmlns="" xmlns:p14="http://schemas.microsoft.com/office/powerpoint/2010/main" val="359731550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6"/>
          <p:cNvSpPr>
            <a:spLocks noGrp="1" noRot="1" noChangeAspect="1" noChangeArrowheads="1" noTextEdit="1"/>
          </p:cNvSpPr>
          <p:nvPr>
            <p:ph type="sldImg"/>
          </p:nvPr>
        </p:nvSpPr>
        <p:spPr>
          <a:ln/>
        </p:spPr>
      </p:sp>
      <p:sp>
        <p:nvSpPr>
          <p:cNvPr id="101379"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In this practice, you add rows to the </a:t>
            </a:r>
            <a:r>
              <a:rPr lang="en-US" altLang="en-US" dirty="0" smtClean="0">
                <a:latin typeface="Courier New" pitchFamily="49" charset="0"/>
              </a:rPr>
              <a:t>MY_EMPLOYEE</a:t>
            </a:r>
            <a:r>
              <a:rPr lang="en-US" altLang="en-US" dirty="0" smtClean="0">
                <a:latin typeface="Arial" charset="0"/>
              </a:rPr>
              <a:t> table, update and delete data from the table, and control your transactions. You run a script to create the </a:t>
            </a:r>
            <a:r>
              <a:rPr lang="en-US" altLang="en-US" dirty="0" smtClean="0">
                <a:latin typeface="Courier New" pitchFamily="49" charset="0"/>
              </a:rPr>
              <a:t>MY_EMPLOYEE</a:t>
            </a:r>
            <a:r>
              <a:rPr lang="en-US" altLang="en-US" dirty="0" smtClean="0">
                <a:latin typeface="Arial" charset="0"/>
              </a:rPr>
              <a:t> table.</a:t>
            </a:r>
          </a:p>
        </p:txBody>
      </p:sp>
      <p:sp>
        <p:nvSpPr>
          <p:cNvPr id="10138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A062B4B2-3A4B-4C1E-81BC-08C4784EC5B0}" type="slidenum">
              <a:rPr lang="en-US" altLang="en-US" smtClean="0">
                <a:latin typeface="Arial" charset="0"/>
                <a:cs typeface="Arial" charset="0"/>
              </a:rPr>
              <a:t>51</a:t>
            </a:fld>
            <a:endParaRPr lang="en-US" altLang="en-US" dirty="0" smtClean="0">
              <a:latin typeface="Arial" charset="0"/>
              <a:cs typeface="Arial" charset="0"/>
            </a:endParaRPr>
          </a:p>
        </p:txBody>
      </p:sp>
    </p:spTree>
    <p:extLst>
      <p:ext uri="{BB962C8B-B14F-4D97-AF65-F5344CB8AC3E}">
        <p14:creationId xmlns="" xmlns:p14="http://schemas.microsoft.com/office/powerpoint/2010/main" val="1019242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8"/>
          <p:cNvSpPr>
            <a:spLocks noGrp="1" noRot="1" noChangeAspect="1" noChangeArrowheads="1" noTextEdit="1"/>
          </p:cNvSpPr>
          <p:nvPr>
            <p:ph type="sldImg"/>
          </p:nvPr>
        </p:nvSpPr>
        <p:spPr>
          <a:ln/>
        </p:spPr>
      </p:sp>
      <p:sp>
        <p:nvSpPr>
          <p:cNvPr id="13315" name="Rectangle 9"/>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Data manipulation language (DML) is a core part of SQL. When you want to add, update, or delete data in the database, you execute a DML statement. A collection of DML statements that form a logical unit of work is called a </a:t>
            </a:r>
            <a:r>
              <a:rPr lang="en-US" altLang="en-US" i="1" dirty="0" smtClean="0">
                <a:solidFill>
                  <a:schemeClr val="tx1"/>
                </a:solidFill>
                <a:latin typeface="Arial" charset="0"/>
              </a:rPr>
              <a:t>transaction</a:t>
            </a:r>
            <a:r>
              <a:rPr lang="en-US" altLang="en-US" dirty="0" smtClean="0">
                <a:solidFill>
                  <a:schemeClr val="tx1"/>
                </a:solidFill>
                <a:latin typeface="Arial" charset="0"/>
              </a:rPr>
              <a:t>. </a:t>
            </a:r>
          </a:p>
          <a:p>
            <a:pPr lvl="1" eaLnBrk="1" hangingPunct="1"/>
            <a:r>
              <a:rPr lang="en-US" altLang="en-US" dirty="0" smtClean="0">
                <a:solidFill>
                  <a:schemeClr val="tx1"/>
                </a:solidFill>
                <a:latin typeface="Arial" charset="0"/>
              </a:rPr>
              <a:t>Consider a banking database. When a bank customer transfers money from a savings account to a checking account, the transaction might consist of three separate operations: decreasing the savings account, increasing the checking account, and recording the transaction in the transaction journal. The Oracle server must guarantee that all the three SQL statements are performed to maintain the accounts in proper balance. When something prevents one of the statements in the transaction from executing, the other statements of the transaction must be undone.</a:t>
            </a:r>
          </a:p>
          <a:p>
            <a:pPr lvl="1" eaLnBrk="1" hangingPunct="1"/>
            <a:r>
              <a:rPr lang="en-US" altLang="en-US" b="1" dirty="0" smtClean="0">
                <a:solidFill>
                  <a:schemeClr val="tx1"/>
                </a:solidFill>
                <a:latin typeface="Arial" charset="0"/>
              </a:rPr>
              <a:t>Note</a:t>
            </a:r>
            <a:endParaRPr lang="en-US" altLang="en-US" b="1" dirty="0" smtClean="0">
              <a:solidFill>
                <a:schemeClr val="tx1"/>
              </a:solidFill>
              <a:latin typeface="Arial" charset="0"/>
            </a:endParaRPr>
          </a:p>
          <a:p>
            <a:pPr lvl="2" eaLnBrk="1" hangingPunct="1"/>
            <a:r>
              <a:rPr lang="en-US" altLang="en-US" dirty="0" smtClean="0">
                <a:solidFill>
                  <a:schemeClr val="tx1"/>
                </a:solidFill>
                <a:latin typeface="Arial" charset="0"/>
              </a:rPr>
              <a:t>Most of the DML statements in this lesson assume that no constraints on the table are violated. Constraints are discussed later in this course. </a:t>
            </a:r>
          </a:p>
          <a:p>
            <a:pPr lvl="2" eaLnBrk="1" hangingPunct="1"/>
            <a:r>
              <a:rPr lang="en-US" altLang="en-US" dirty="0" smtClean="0">
                <a:solidFill>
                  <a:schemeClr val="tx1"/>
                </a:solidFill>
                <a:latin typeface="Arial" charset="0"/>
              </a:rPr>
              <a:t>In SQL Developer, click the Run Script icon or press F5 to run the DML statements. The feedback messages will be shown on the Script Output tabbed page.</a:t>
            </a:r>
          </a:p>
        </p:txBody>
      </p:sp>
      <p:sp>
        <p:nvSpPr>
          <p:cNvPr id="13316" name="Rectangle 4"/>
          <p:cNvSpPr>
            <a:spLocks noChangeArrowheads="1"/>
          </p:cNvSpPr>
          <p:nvPr/>
        </p:nvSpPr>
        <p:spPr bwMode="auto">
          <a:xfrm>
            <a:off x="3959225" y="-1588"/>
            <a:ext cx="3032125" cy="469901"/>
          </a:xfrm>
          <a:prstGeom prst="rect">
            <a:avLst/>
          </a:prstGeom>
          <a:noFill/>
          <a:ln w="9525">
            <a:noFill/>
            <a:miter lim="800000"/>
            <a:headEnd/>
            <a:tailEnd/>
          </a:ln>
        </p:spPr>
        <p:txBody>
          <a:bodyPr wrap="none" lIns="87956" tIns="43978" rIns="87956" bIns="43978" anchor="ctr"/>
          <a:lstStyle/>
          <a:p>
            <a:pPr defTabSz="879475" eaLnBrk="1" hangingPunct="1"/>
            <a:endParaRPr lang="en-IN" altLang="en-US" sz="1700" dirty="0"/>
          </a:p>
        </p:txBody>
      </p:sp>
      <p:sp>
        <p:nvSpPr>
          <p:cNvPr id="13317" name="Rectangle 5"/>
          <p:cNvSpPr>
            <a:spLocks noChangeArrowheads="1"/>
          </p:cNvSpPr>
          <p:nvPr/>
        </p:nvSpPr>
        <p:spPr bwMode="auto">
          <a:xfrm>
            <a:off x="-1588" y="-1588"/>
            <a:ext cx="3027363" cy="469901"/>
          </a:xfrm>
          <a:prstGeom prst="rect">
            <a:avLst/>
          </a:prstGeom>
          <a:noFill/>
          <a:ln w="9525">
            <a:noFill/>
            <a:miter lim="800000"/>
            <a:headEnd/>
            <a:tailEnd/>
          </a:ln>
        </p:spPr>
        <p:txBody>
          <a:bodyPr wrap="none" lIns="87956" tIns="43978" rIns="87956" bIns="43978" anchor="ctr"/>
          <a:lstStyle/>
          <a:p>
            <a:pPr defTabSz="879475" eaLnBrk="1" hangingPunct="1"/>
            <a:endParaRPr lang="en-IN" altLang="en-US" sz="1700" dirty="0"/>
          </a:p>
        </p:txBody>
      </p:sp>
      <p:sp>
        <p:nvSpPr>
          <p:cNvPr id="13318" name="Footer Placeholder 6"/>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577D21F7-BC9A-4109-BFBA-F03CC15FC6C3}" type="slidenum">
              <a:rPr lang="en-US" altLang="en-US" smtClean="0">
                <a:latin typeface="Arial" charset="0"/>
                <a:cs typeface="Arial" charset="0"/>
              </a:rPr>
              <a:t>6</a:t>
            </a:fld>
            <a:endParaRPr lang="en-US" altLang="en-US" dirty="0" smtClean="0">
              <a:latin typeface="Arial" charset="0"/>
              <a:cs typeface="Arial" charset="0"/>
            </a:endParaRPr>
          </a:p>
        </p:txBody>
      </p:sp>
    </p:spTree>
    <p:extLst>
      <p:ext uri="{BB962C8B-B14F-4D97-AF65-F5344CB8AC3E}">
        <p14:creationId xmlns="" xmlns:p14="http://schemas.microsoft.com/office/powerpoint/2010/main" val="213383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noFill/>
          <a:ln/>
        </p:spPr>
        <p:txBody>
          <a:bodyPr/>
          <a:lstStyle/>
          <a:p>
            <a:pPr lvl="1"/>
            <a:r>
              <a:rPr lang="en-US" altLang="en-US" dirty="0" smtClean="0">
                <a:latin typeface="Arial" charset="0"/>
              </a:rPr>
              <a:t>The graphic in the slide illustrates the addition of a new department record to the </a:t>
            </a:r>
            <a:r>
              <a:rPr lang="en-US" altLang="en-US" dirty="0" smtClean="0">
                <a:latin typeface="Courier New" pitchFamily="49" charset="0"/>
                <a:cs typeface="Courier New" pitchFamily="49" charset="0"/>
              </a:rPr>
              <a:t>DEPARTMENTS</a:t>
            </a:r>
            <a:r>
              <a:rPr lang="en-US" altLang="en-US" dirty="0" smtClean="0">
                <a:latin typeface="Arial" charset="0"/>
              </a:rPr>
              <a:t> table.</a:t>
            </a:r>
          </a:p>
        </p:txBody>
      </p:sp>
      <p:sp>
        <p:nvSpPr>
          <p:cNvPr id="1536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D32A5DDA-ACEA-4269-968F-749C6E7E1DAA}" type="slidenum">
              <a:rPr lang="en-US" altLang="en-US" smtClean="0">
                <a:latin typeface="Arial" charset="0"/>
                <a:cs typeface="Arial" charset="0"/>
              </a:rPr>
              <a:t>7</a:t>
            </a:fld>
            <a:endParaRPr lang="en-US" altLang="en-US" dirty="0" smtClean="0">
              <a:latin typeface="Arial" charset="0"/>
              <a:cs typeface="Arial" charset="0"/>
            </a:endParaRPr>
          </a:p>
        </p:txBody>
      </p:sp>
    </p:spTree>
    <p:extLst>
      <p:ext uri="{BB962C8B-B14F-4D97-AF65-F5344CB8AC3E}">
        <p14:creationId xmlns="" xmlns:p14="http://schemas.microsoft.com/office/powerpoint/2010/main" val="1216298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8"/>
          <p:cNvSpPr>
            <a:spLocks noGrp="1" noRot="1" noChangeAspect="1" noChangeArrowheads="1" noTextEdit="1"/>
          </p:cNvSpPr>
          <p:nvPr>
            <p:ph type="sldImg"/>
          </p:nvPr>
        </p:nvSpPr>
        <p:spPr>
          <a:ln/>
        </p:spPr>
      </p:sp>
      <p:sp>
        <p:nvSpPr>
          <p:cNvPr id="17411" name="Rectangle 9"/>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You can add new rows to a table by issuing the </a:t>
            </a:r>
            <a:r>
              <a:rPr lang="en-US" altLang="en-US" dirty="0" smtClean="0">
                <a:solidFill>
                  <a:schemeClr val="tx1"/>
                </a:solidFill>
                <a:latin typeface="Courier New" pitchFamily="49" charset="0"/>
              </a:rPr>
              <a:t>INSERT</a:t>
            </a:r>
            <a:r>
              <a:rPr lang="en-US" altLang="en-US" dirty="0" smtClean="0">
                <a:solidFill>
                  <a:schemeClr val="tx1"/>
                </a:solidFill>
                <a:latin typeface="Arial" charset="0"/>
              </a:rPr>
              <a:t> statement. </a:t>
            </a:r>
          </a:p>
          <a:p>
            <a:pPr lvl="1" eaLnBrk="1" hangingPunct="1"/>
            <a:r>
              <a:rPr lang="en-US" altLang="en-US" dirty="0" smtClean="0">
                <a:solidFill>
                  <a:schemeClr val="tx1"/>
                </a:solidFill>
                <a:latin typeface="Arial" charset="0"/>
              </a:rPr>
              <a:t>In the syntax:</a:t>
            </a:r>
          </a:p>
          <a:p>
            <a:pPr marL="400050" lvl="2" indent="-171450" eaLnBrk="1" hangingPunct="1">
              <a:buFont typeface="Times New Roman" pitchFamily="18" charset="0"/>
              <a:buNone/>
            </a:pPr>
            <a:r>
              <a:rPr lang="en-US" altLang="en-US" i="1" dirty="0" smtClean="0">
                <a:solidFill>
                  <a:schemeClr val="tx1"/>
                </a:solidFill>
                <a:latin typeface="Courier New" pitchFamily="49" charset="0"/>
                <a:cs typeface="Courier New" pitchFamily="49" charset="0"/>
              </a:rPr>
              <a:t>table</a:t>
            </a:r>
            <a:r>
              <a:rPr lang="en-US" altLang="en-US" i="1" dirty="0" smtClean="0">
                <a:solidFill>
                  <a:schemeClr val="tx1"/>
                </a:solidFill>
                <a:latin typeface="Arial" charset="0"/>
              </a:rPr>
              <a:t>		</a:t>
            </a:r>
            <a:r>
              <a:rPr lang="en-US" altLang="en-US" dirty="0" smtClean="0">
                <a:solidFill>
                  <a:schemeClr val="tx1"/>
                </a:solidFill>
                <a:latin typeface="Arial" charset="0"/>
              </a:rPr>
              <a:t>Is the name of the table</a:t>
            </a:r>
          </a:p>
          <a:p>
            <a:pPr marL="400050" lvl="2" indent="-171450" eaLnBrk="1" hangingPunct="1">
              <a:buFont typeface="Times New Roman" pitchFamily="18" charset="0"/>
              <a:buNone/>
            </a:pPr>
            <a:r>
              <a:rPr lang="en-US" altLang="en-US" i="1" dirty="0" smtClean="0">
                <a:solidFill>
                  <a:schemeClr val="tx1"/>
                </a:solidFill>
                <a:latin typeface="Courier New" pitchFamily="49" charset="0"/>
                <a:cs typeface="Courier New" pitchFamily="49" charset="0"/>
              </a:rPr>
              <a:t>column	</a:t>
            </a:r>
            <a:r>
              <a:rPr lang="en-US" altLang="en-US" i="1" dirty="0" smtClean="0">
                <a:solidFill>
                  <a:schemeClr val="tx1"/>
                </a:solidFill>
                <a:latin typeface="Arial" charset="0"/>
              </a:rPr>
              <a:t>	</a:t>
            </a:r>
            <a:r>
              <a:rPr lang="en-US" altLang="en-US" dirty="0" smtClean="0">
                <a:solidFill>
                  <a:schemeClr val="tx1"/>
                </a:solidFill>
                <a:latin typeface="Arial" charset="0"/>
              </a:rPr>
              <a:t>Is the name of the column in the table to populate</a:t>
            </a:r>
          </a:p>
          <a:p>
            <a:pPr marL="400050" lvl="2" indent="-171450" eaLnBrk="1" hangingPunct="1">
              <a:buFont typeface="Times New Roman" pitchFamily="18" charset="0"/>
              <a:buNone/>
            </a:pPr>
            <a:r>
              <a:rPr lang="en-US" altLang="en-US" i="1" dirty="0" smtClean="0">
                <a:solidFill>
                  <a:schemeClr val="tx1"/>
                </a:solidFill>
                <a:latin typeface="Courier New" pitchFamily="49" charset="0"/>
                <a:cs typeface="Courier New" pitchFamily="49" charset="0"/>
              </a:rPr>
              <a:t>value</a:t>
            </a:r>
            <a:r>
              <a:rPr lang="en-US" altLang="en-US" i="1" dirty="0" smtClean="0">
                <a:solidFill>
                  <a:schemeClr val="tx1"/>
                </a:solidFill>
                <a:latin typeface="Arial" charset="0"/>
              </a:rPr>
              <a:t>		</a:t>
            </a:r>
            <a:r>
              <a:rPr lang="en-US" altLang="en-US" dirty="0" smtClean="0">
                <a:solidFill>
                  <a:schemeClr val="tx1"/>
                </a:solidFill>
                <a:latin typeface="Arial" charset="0"/>
              </a:rPr>
              <a:t>Is the corresponding value for the column</a:t>
            </a:r>
            <a:endParaRPr lang="en-US" altLang="en-US" b="1" dirty="0" smtClean="0">
              <a:solidFill>
                <a:schemeClr val="tx1"/>
              </a:solidFill>
              <a:latin typeface="Arial" charset="0"/>
            </a:endParaRPr>
          </a:p>
          <a:p>
            <a:pPr lvl="1" eaLnBrk="1" hangingPunct="1"/>
            <a:r>
              <a:rPr lang="en-US" altLang="en-US" b="1" dirty="0" smtClean="0">
                <a:solidFill>
                  <a:schemeClr val="tx1"/>
                </a:solidFill>
                <a:latin typeface="Arial" charset="0"/>
              </a:rPr>
              <a:t>Note:</a:t>
            </a:r>
            <a:r>
              <a:rPr lang="en-US" altLang="en-US" dirty="0" smtClean="0">
                <a:solidFill>
                  <a:schemeClr val="tx1"/>
                </a:solidFill>
                <a:latin typeface="Arial" charset="0"/>
              </a:rPr>
              <a:t> This statement with the </a:t>
            </a:r>
            <a:r>
              <a:rPr lang="en-US" altLang="en-US" dirty="0" smtClean="0">
                <a:solidFill>
                  <a:schemeClr val="tx1"/>
                </a:solidFill>
                <a:latin typeface="Courier New" pitchFamily="49" charset="0"/>
              </a:rPr>
              <a:t>VALUES</a:t>
            </a:r>
            <a:r>
              <a:rPr lang="en-US" altLang="en-US" dirty="0" smtClean="0">
                <a:solidFill>
                  <a:schemeClr val="tx1"/>
                </a:solidFill>
                <a:latin typeface="Arial" charset="0"/>
              </a:rPr>
              <a:t> clause adds only one row at a time to a table.</a:t>
            </a:r>
          </a:p>
        </p:txBody>
      </p:sp>
      <p:sp>
        <p:nvSpPr>
          <p:cNvPr id="1741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49455D0A-2A70-45EC-94BA-F435075AF0C0}" type="slidenum">
              <a:rPr lang="en-US" altLang="en-US" smtClean="0">
                <a:latin typeface="Arial" charset="0"/>
                <a:cs typeface="Arial" charset="0"/>
              </a:rPr>
              <a:t>8</a:t>
            </a:fld>
            <a:endParaRPr lang="en-US" altLang="en-US" dirty="0" smtClean="0">
              <a:latin typeface="Arial" charset="0"/>
              <a:cs typeface="Arial" charset="0"/>
            </a:endParaRPr>
          </a:p>
        </p:txBody>
      </p:sp>
    </p:spTree>
    <p:extLst>
      <p:ext uri="{BB962C8B-B14F-4D97-AF65-F5344CB8AC3E}">
        <p14:creationId xmlns="" xmlns:p14="http://schemas.microsoft.com/office/powerpoint/2010/main" val="616997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8"/>
          <p:cNvSpPr>
            <a:spLocks noGrp="1" noRot="1" noChangeAspect="1" noChangeArrowheads="1" noTextEdit="1"/>
          </p:cNvSpPr>
          <p:nvPr>
            <p:ph type="sldImg"/>
          </p:nvPr>
        </p:nvSpPr>
        <p:spPr>
          <a:ln/>
        </p:spPr>
      </p:sp>
      <p:sp>
        <p:nvSpPr>
          <p:cNvPr id="19459" name="Rectangle 9"/>
          <p:cNvSpPr>
            <a:spLocks noGrp="1" noChangeArrowheads="1"/>
          </p:cNvSpPr>
          <p:nvPr>
            <p:ph type="body" idx="1"/>
          </p:nvPr>
        </p:nvSpPr>
        <p:spPr>
          <a:noFill/>
          <a:ln/>
        </p:spPr>
        <p:txBody>
          <a:bodyPr lIns="12914" tIns="12914" rIns="12914" bIns="12914"/>
          <a:lstStyle/>
          <a:p>
            <a:pPr lvl="1" eaLnBrk="1" hangingPunct="1"/>
            <a:r>
              <a:rPr lang="en-US" altLang="en-US" smtClean="0">
                <a:solidFill>
                  <a:schemeClr val="tx1"/>
                </a:solidFill>
                <a:latin typeface="Arial" charset="0"/>
              </a:rPr>
              <a:t>Because you can insert a new row that contains values for each column, the column list is not required in the </a:t>
            </a:r>
            <a:r>
              <a:rPr lang="en-US" altLang="en-US" smtClean="0">
                <a:solidFill>
                  <a:schemeClr val="tx1"/>
                </a:solidFill>
                <a:latin typeface="Courier New" pitchFamily="49" charset="0"/>
              </a:rPr>
              <a:t>INSERT</a:t>
            </a:r>
            <a:r>
              <a:rPr lang="en-US" altLang="en-US" smtClean="0">
                <a:solidFill>
                  <a:schemeClr val="tx1"/>
                </a:solidFill>
                <a:latin typeface="Arial" charset="0"/>
              </a:rPr>
              <a:t> clause. However, if you do not use the column list, the values must be listed according to the default order of the columns in the table, and a value must be provided for each column. </a:t>
            </a:r>
            <a:endParaRPr lang="en-US" altLang="en-US" sz="500" smtClean="0">
              <a:solidFill>
                <a:schemeClr val="tx1"/>
              </a:solidFill>
              <a:latin typeface="Arial" charset="0"/>
            </a:endParaRPr>
          </a:p>
          <a:p>
            <a:pPr lvl="1" eaLnBrk="1" hangingPunct="1">
              <a:spcBef>
                <a:spcPct val="0"/>
              </a:spcBef>
            </a:pPr>
            <a:r>
              <a:rPr lang="en-US" altLang="en-US" smtClean="0">
                <a:solidFill>
                  <a:schemeClr val="tx1"/>
                </a:solidFill>
                <a:latin typeface="Courier New" pitchFamily="49" charset="0"/>
              </a:rPr>
              <a:t>   </a:t>
            </a:r>
          </a:p>
          <a:p>
            <a:pPr lvl="1" eaLnBrk="1" hangingPunct="1">
              <a:spcBef>
                <a:spcPct val="0"/>
              </a:spcBef>
            </a:pPr>
            <a:r>
              <a:rPr lang="en-US" altLang="en-US" smtClean="0">
                <a:solidFill>
                  <a:schemeClr val="tx1"/>
                </a:solidFill>
                <a:latin typeface="Courier New" pitchFamily="49" charset="0"/>
              </a:rPr>
              <a:t>   DESCRIBE</a:t>
            </a:r>
            <a:r>
              <a:rPr lang="en-US" altLang="en-US" smtClean="0">
                <a:solidFill>
                  <a:schemeClr val="tx1"/>
                </a:solidFill>
                <a:latin typeface="Arial" charset="0"/>
              </a:rPr>
              <a:t>  </a:t>
            </a:r>
            <a:r>
              <a:rPr lang="en-US" altLang="en-US" smtClean="0">
                <a:solidFill>
                  <a:schemeClr val="tx1"/>
                </a:solidFill>
                <a:latin typeface="Courier New" pitchFamily="49" charset="0"/>
              </a:rPr>
              <a:t>departments</a:t>
            </a:r>
            <a:endParaRPr lang="en-US" altLang="en-US" b="1" smtClean="0">
              <a:solidFill>
                <a:schemeClr val="tx1"/>
              </a:solidFill>
              <a:latin typeface="Courier New" pitchFamily="49" charset="0"/>
            </a:endParaRPr>
          </a:p>
          <a:p>
            <a:pPr lvl="1" eaLnBrk="1" hangingPunct="1">
              <a:spcBef>
                <a:spcPct val="0"/>
              </a:spcBef>
            </a:pPr>
            <a:r>
              <a:rPr lang="en-US" altLang="en-US" smtClean="0">
                <a:solidFill>
                  <a:schemeClr val="tx1"/>
                </a:solidFill>
                <a:latin typeface="Courier New" pitchFamily="49" charset="0"/>
              </a:rPr>
              <a:t>     </a:t>
            </a:r>
          </a:p>
          <a:p>
            <a:pPr lvl="1" eaLnBrk="1" hangingPunct="1">
              <a:spcBef>
                <a:spcPct val="0"/>
              </a:spcBef>
            </a:pPr>
            <a:r>
              <a:rPr lang="en-US" altLang="en-US" smtClean="0">
                <a:solidFill>
                  <a:schemeClr val="tx1"/>
                </a:solidFill>
                <a:latin typeface="Arial" charset="0"/>
              </a:rPr>
              <a:t>For clarity, use the column list in the </a:t>
            </a:r>
            <a:r>
              <a:rPr lang="en-US" altLang="en-US" smtClean="0">
                <a:solidFill>
                  <a:schemeClr val="tx1"/>
                </a:solidFill>
                <a:latin typeface="Courier New" pitchFamily="49" charset="0"/>
              </a:rPr>
              <a:t>INSERT</a:t>
            </a:r>
            <a:r>
              <a:rPr lang="en-US" altLang="en-US" smtClean="0">
                <a:solidFill>
                  <a:schemeClr val="tx1"/>
                </a:solidFill>
                <a:latin typeface="Arial" charset="0"/>
              </a:rPr>
              <a:t> clause.</a:t>
            </a:r>
            <a:br>
              <a:rPr lang="en-US" altLang="en-US" smtClean="0">
                <a:solidFill>
                  <a:schemeClr val="tx1"/>
                </a:solidFill>
                <a:latin typeface="Arial" charset="0"/>
              </a:rPr>
            </a:br>
            <a:r>
              <a:rPr lang="en-US" altLang="en-US" smtClean="0">
                <a:solidFill>
                  <a:schemeClr val="tx1"/>
                </a:solidFill>
                <a:latin typeface="Arial" charset="0"/>
              </a:rPr>
              <a:t>Enclose character and date values within single quotation marks; however, it is not recommended that you enclose numeric values within single quotation marks. </a:t>
            </a:r>
            <a:endParaRPr lang="en-US" altLang="en-US" dirty="0" smtClean="0">
              <a:solidFill>
                <a:schemeClr val="tx1"/>
              </a:solidFill>
              <a:latin typeface="Arial" charset="0"/>
            </a:endParaRPr>
          </a:p>
        </p:txBody>
      </p:sp>
      <p:sp>
        <p:nvSpPr>
          <p:cNvPr id="19460" name="Rectangle 4"/>
          <p:cNvSpPr>
            <a:spLocks noChangeArrowheads="1"/>
          </p:cNvSpPr>
          <p:nvPr/>
        </p:nvSpPr>
        <p:spPr bwMode="auto">
          <a:xfrm>
            <a:off x="638175" y="6048375"/>
            <a:ext cx="5683250" cy="966788"/>
          </a:xfrm>
          <a:prstGeom prst="rect">
            <a:avLst/>
          </a:prstGeom>
          <a:noFill/>
          <a:ln w="9525">
            <a:noFill/>
            <a:miter lim="800000"/>
            <a:headEnd/>
            <a:tailEnd/>
          </a:ln>
        </p:spPr>
        <p:txBody>
          <a:bodyPr wrap="none" lIns="87956" tIns="43978" rIns="87956" bIns="43978" anchor="ctr"/>
          <a:lstStyle/>
          <a:p>
            <a:pPr defTabSz="879475" eaLnBrk="1" hangingPunct="1"/>
            <a:endParaRPr lang="en-IN" altLang="en-US" sz="1700" dirty="0"/>
          </a:p>
        </p:txBody>
      </p:sp>
      <p:sp>
        <p:nvSpPr>
          <p:cNvPr id="19461"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10 - </a:t>
            </a:r>
            <a:fld id="{3102C302-3D3C-41FD-8D46-0F6333056576}" type="slidenum">
              <a:rPr lang="en-US" altLang="en-US" smtClean="0">
                <a:latin typeface="Arial" charset="0"/>
                <a:cs typeface="Arial" charset="0"/>
              </a:rPr>
              <a:t>9</a:t>
            </a:fld>
            <a:endParaRPr lang="en-US" altLang="en-US" dirty="0" smtClean="0">
              <a:latin typeface="Arial" charset="0"/>
              <a:cs typeface="Arial" charset="0"/>
            </a:endParaRPr>
          </a:p>
        </p:txBody>
      </p:sp>
    </p:spTree>
    <p:extLst>
      <p:ext uri="{BB962C8B-B14F-4D97-AF65-F5344CB8AC3E}">
        <p14:creationId xmlns="" xmlns:p14="http://schemas.microsoft.com/office/powerpoint/2010/main" val="222028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DCE3E4"/>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2222" y="0"/>
            <a:ext cx="12184380" cy="6858000"/>
          </a:xfrm>
          <a:prstGeom prst="rect">
            <a:avLst/>
          </a:prstGeom>
        </p:spPr>
      </p:pic>
      <p:sp>
        <p:nvSpPr>
          <p:cNvPr id="4" name="Title_Gray_Number"/>
          <p:cNvSpPr>
            <a:spLocks noChangeArrowheads="1"/>
          </p:cNvSpPr>
          <p:nvPr/>
        </p:nvSpPr>
        <p:spPr bwMode="gray">
          <a:xfrm>
            <a:off x="9751061" y="-8600"/>
            <a:ext cx="1656919" cy="1468967"/>
          </a:xfrm>
          <a:prstGeom prst="rect">
            <a:avLst/>
          </a:prstGeom>
          <a:solidFill>
            <a:srgbClr val="8DA6B1"/>
          </a:solidFill>
          <a:ln w="9525">
            <a:noFill/>
            <a:miter lim="800000"/>
            <a:headEnd/>
            <a:tailEnd/>
          </a:ln>
        </p:spPr>
        <p:txBody>
          <a:bodyPr lIns="16930" tIns="16930" rIns="16930" bIns="16930"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9300" b="1" smtClean="0">
                <a:solidFill>
                  <a:srgbClr val="DCE3E4"/>
                </a:solidFill>
                <a:latin typeface="+mn-lt"/>
                <a:cs typeface="Calibri" pitchFamily="34" charset="0"/>
              </a:rPr>
              <a:t>10</a:t>
            </a:r>
            <a:endParaRPr lang="en-US" sz="9300" b="1" dirty="0" smtClean="0">
              <a:solidFill>
                <a:srgbClr val="DCE3E4"/>
              </a:solidFill>
              <a:latin typeface="+mn-lt"/>
              <a:cs typeface="Calibri" pitchFamily="34" charset="0"/>
            </a:endParaRPr>
          </a:p>
        </p:txBody>
      </p:sp>
      <p:grpSp>
        <p:nvGrpSpPr>
          <p:cNvPr id="5" name="Group 16" hidden="1"/>
          <p:cNvGrpSpPr>
            <a:grpSpLocks/>
          </p:cNvGrpSpPr>
          <p:nvPr userDrawn="1"/>
        </p:nvGrpSpPr>
        <p:grpSpPr bwMode="auto">
          <a:xfrm>
            <a:off x="203147" y="302685"/>
            <a:ext cx="11799460" cy="6007100"/>
            <a:chOff x="152400" y="301083"/>
            <a:chExt cx="8851392" cy="6008894"/>
          </a:xfrm>
        </p:grpSpPr>
        <p:sp>
          <p:nvSpPr>
            <p:cNvPr id="6"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7" name="Group 14" hidden="1"/>
            <p:cNvGrpSpPr>
              <a:grpSpLocks/>
            </p:cNvGrpSpPr>
            <p:nvPr userDrawn="1"/>
          </p:nvGrpSpPr>
          <p:grpSpPr bwMode="auto">
            <a:xfrm>
              <a:off x="152400" y="301083"/>
              <a:ext cx="8851392" cy="6008894"/>
              <a:chOff x="152400" y="301083"/>
              <a:chExt cx="8851392" cy="6008894"/>
            </a:xfrm>
          </p:grpSpPr>
          <p:sp>
            <p:nvSpPr>
              <p:cNvPr id="9"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0"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8" name="Isosceles Triangle 7"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sp>
        <p:nvSpPr>
          <p:cNvPr id="12" name="Slide_Copyright"/>
          <p:cNvSpPr>
            <a:spLocks noChangeArrowheads="1"/>
          </p:cNvSpPr>
          <p:nvPr/>
        </p:nvSpPr>
        <p:spPr bwMode="auto">
          <a:xfrm>
            <a:off x="6388554" y="6553201"/>
            <a:ext cx="4886110" cy="201084"/>
          </a:xfrm>
          <a:prstGeom prst="rect">
            <a:avLst/>
          </a:prstGeom>
          <a:noFill/>
          <a:ln w="9525">
            <a:noFill/>
            <a:miter lim="800000"/>
            <a:headEnd/>
            <a:tailEnd/>
          </a:ln>
          <a:effectLst/>
        </p:spPr>
        <p:txBody>
          <a:bodyPr wrap="none" lIns="121899" tIns="60949" rIns="121899" bIns="60949" anchor="ctr"/>
          <a:lstStyle/>
          <a:p>
            <a:pPr>
              <a:defRPr/>
            </a:pPr>
            <a:r>
              <a:rPr lang="en-US" sz="1100" smtClean="0">
                <a:solidFill>
                  <a:srgbClr val="9F9F9F"/>
                </a:solidFill>
                <a:latin typeface="Arial" pitchFamily="34" charset="0"/>
                <a:cs typeface="+mn-cs"/>
              </a:rPr>
              <a:t>Copyright © 2016, Oracle and/or its affiliates. All rights reserved.</a:t>
            </a:r>
            <a:endParaRPr lang="en-US" sz="1100" dirty="0">
              <a:solidFill>
                <a:srgbClr val="9F9F9F"/>
              </a:solidFill>
              <a:latin typeface="Arial" pitchFamily="34" charset="0"/>
              <a:cs typeface="+mn-cs"/>
            </a:endParaRPr>
          </a:p>
        </p:txBody>
      </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sp>
        <p:nvSpPr>
          <p:cNvPr id="276483" name="Default_Title"/>
          <p:cNvSpPr>
            <a:spLocks noGrp="1" noChangeArrowheads="1"/>
          </p:cNvSpPr>
          <p:nvPr>
            <p:ph type="ctrTitle"/>
          </p:nvPr>
        </p:nvSpPr>
        <p:spPr>
          <a:xfrm>
            <a:off x="938540" y="3209544"/>
            <a:ext cx="10311746" cy="694944"/>
          </a:xfrm>
        </p:spPr>
        <p:txBody>
          <a:bodyPr anchor="b"/>
          <a:lstStyle>
            <a:lvl1pPr>
              <a:spcBef>
                <a:spcPct val="0"/>
              </a:spcBef>
              <a:defRPr sz="4800" baseline="0">
                <a:solidFill>
                  <a:schemeClr val="tx1"/>
                </a:solidFill>
              </a:defRPr>
            </a:lvl1pPr>
          </a:lstStyle>
          <a:p>
            <a:r>
              <a:rPr lang="en-US" smtClean="0"/>
              <a:t>Click to edit Master title style</a:t>
            </a:r>
            <a:endParaRPr lang="en-US" dirty="0"/>
          </a:p>
        </p:txBody>
      </p:sp>
      <p:sp>
        <p:nvSpPr>
          <p:cNvPr id="276484" name="Title_PlaceholderSubtitle"/>
          <p:cNvSpPr>
            <a:spLocks noGrp="1" noChangeArrowheads="1"/>
          </p:cNvSpPr>
          <p:nvPr>
            <p:ph type="subTitle" idx="1"/>
          </p:nvPr>
        </p:nvSpPr>
        <p:spPr bwMode="auto">
          <a:xfrm>
            <a:off x="950729" y="4096512"/>
            <a:ext cx="10287368" cy="465078"/>
          </a:xfrm>
        </p:spPr>
        <p:txBody>
          <a:bodyPr/>
          <a:lstStyle>
            <a:lvl1pPr algn="l">
              <a:defRPr sz="2800" b="1" i="0" baseline="0">
                <a:solidFill>
                  <a:schemeClr val="tx1"/>
                </a:solidFill>
              </a:defRPr>
            </a:lvl1pPr>
          </a:lstStyle>
          <a:p>
            <a:r>
              <a:rPr lang="en-US" smtClean="0"/>
              <a:t>Click to edit Master subtitle style</a:t>
            </a:r>
            <a:endParaRPr lang="en-US" dirty="0"/>
          </a:p>
        </p:txBody>
      </p:sp>
      <p:pic>
        <p:nvPicPr>
          <p:cNvPr id="16" name="Picture 15" descr="Oracle logo in white on red staging background"/>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706952" y="6303237"/>
            <a:ext cx="1516474" cy="554763"/>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2138" y="1242485"/>
            <a:ext cx="10944549" cy="1831606"/>
          </a:xfrm>
        </p:spPr>
        <p:txBody>
          <a:bodyPr/>
          <a:lstStyle>
            <a:lvl1pPr>
              <a:spcBef>
                <a:spcPts val="900"/>
              </a:spcBef>
              <a:defRPr/>
            </a:lvl1pPr>
            <a:lvl2pPr>
              <a:spcBef>
                <a:spcPts val="900"/>
              </a:spcBef>
              <a:defRPr/>
            </a:lvl2pPr>
            <a:lvl3pPr marL="1280160" indent="-36576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iz">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630" y="1243585"/>
            <a:ext cx="10945565" cy="834410"/>
          </a:xfrm>
        </p:spPr>
        <p:txBody>
          <a:bodyPr/>
          <a:lstStyle>
            <a:lvl1pPr marL="0" indent="-9525">
              <a:defRPr/>
            </a:lvl1pPr>
            <a:lvl2pPr marL="457200" indent="-365760">
              <a:buFont typeface="+mj-lt"/>
              <a:buAutoNum type="alphaLcPeriod"/>
              <a:defRPr/>
            </a:lvl2pPr>
            <a:lvl3pPr>
              <a:buNone/>
              <a:defRPr/>
            </a:lvl3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grpSp>
        <p:nvGrpSpPr>
          <p:cNvPr id="8" name="Group 7"/>
          <p:cNvGrpSpPr/>
          <p:nvPr userDrawn="1"/>
        </p:nvGrpSpPr>
        <p:grpSpPr>
          <a:xfrm>
            <a:off x="10818812" y="-19594"/>
            <a:ext cx="960120" cy="1157141"/>
            <a:chOff x="10818812" y="-19594"/>
            <a:chExt cx="960120" cy="1157141"/>
          </a:xfrm>
        </p:grpSpPr>
        <p:sp>
          <p:nvSpPr>
            <p:cNvPr id="15" name="Chevron 5"/>
            <p:cNvSpPr>
              <a:spLocks noChangeArrowheads="1"/>
            </p:cNvSpPr>
            <p:nvPr/>
          </p:nvSpPr>
          <p:spPr bwMode="auto">
            <a:xfrm rot="16200000">
              <a:off x="10947288" y="305903"/>
              <a:ext cx="703168" cy="960120"/>
            </a:xfrm>
            <a:prstGeom prst="chevron">
              <a:avLst>
                <a:gd name="adj" fmla="val 50000"/>
              </a:avLst>
            </a:prstGeom>
            <a:solidFill>
              <a:srgbClr val="DCE3E4"/>
            </a:solidFill>
            <a:ln w="28575" algn="ctr">
              <a:noFill/>
              <a:round/>
              <a:headEnd type="none" w="sm" len="sm"/>
              <a:tailEnd type="none" w="sm" len="sm"/>
            </a:ln>
          </p:spPr>
          <p:txBody>
            <a:bodyPr/>
            <a:lstStyle/>
            <a:p>
              <a:pPr algn="ctr" defTabSz="304747">
                <a:spcBef>
                  <a:spcPct val="20000"/>
                </a:spcBef>
                <a:buClr>
                  <a:srgbClr val="FF0000"/>
                </a:buClr>
                <a:buFont typeface="Arial" charset="0"/>
                <a:buNone/>
              </a:pPr>
              <a:endParaRPr lang="en-US" dirty="0"/>
            </a:p>
          </p:txBody>
        </p:sp>
        <p:sp>
          <p:nvSpPr>
            <p:cNvPr id="16" name="Title_Gray_Number"/>
            <p:cNvSpPr>
              <a:spLocks noChangeArrowheads="1"/>
            </p:cNvSpPr>
            <p:nvPr/>
          </p:nvSpPr>
          <p:spPr bwMode="gray">
            <a:xfrm>
              <a:off x="10818812" y="-19594"/>
              <a:ext cx="960120" cy="804672"/>
            </a:xfrm>
            <a:prstGeom prst="rect">
              <a:avLst/>
            </a:prstGeom>
            <a:solidFill>
              <a:srgbClr val="DCE3E4"/>
            </a:solidFill>
            <a:ln w="9525">
              <a:noFill/>
              <a:miter lim="800000"/>
              <a:headEnd/>
              <a:tailEnd/>
            </a:ln>
          </p:spPr>
          <p:txBody>
            <a:bodyPr lIns="12700" tIns="12700" rIns="12700" bIns="12700" anchor="b">
              <a:spAutoFit/>
            </a:bodyPr>
            <a:lstStyle/>
            <a:p>
              <a:pPr algn="ctr" defTabSz="304747">
                <a:buClr>
                  <a:srgbClr val="000000"/>
                </a:buClr>
                <a:buFont typeface="Arial" charset="0"/>
                <a:buNone/>
              </a:pPr>
              <a:endParaRPr lang="en-US" sz="13300" b="1" dirty="0">
                <a:solidFill>
                  <a:srgbClr val="DCE3E4"/>
                </a:solidFill>
                <a:latin typeface="Arial Black" pitchFamily="34" charset="0"/>
                <a:cs typeface="Calibri" pitchFamily="34" charset="0"/>
              </a:endParaRPr>
            </a:p>
          </p:txBody>
        </p:sp>
      </p:grpSp>
      <p:sp>
        <p:nvSpPr>
          <p:cNvPr id="14" name="Rectangle 4"/>
          <p:cNvSpPr>
            <a:spLocks noChangeArrowheads="1"/>
          </p:cNvSpPr>
          <p:nvPr/>
        </p:nvSpPr>
        <p:spPr bwMode="auto">
          <a:xfrm>
            <a:off x="10828391" y="-119744"/>
            <a:ext cx="887380" cy="1046418"/>
          </a:xfrm>
          <a:prstGeom prst="rect">
            <a:avLst/>
          </a:prstGeom>
          <a:noFill/>
          <a:ln w="9525">
            <a:noFill/>
            <a:miter lim="800000"/>
            <a:headEnd/>
            <a:tailEnd/>
          </a:ln>
        </p:spPr>
        <p:txBody>
          <a:bodyPr wrap="none" lIns="121899" tIns="60949" rIns="121899" bIns="60949">
            <a:spAutoFit/>
          </a:bodyPr>
          <a:lstStyle/>
          <a:p>
            <a:pPr algn="ctr"/>
            <a:r>
              <a:rPr lang="en-US" sz="6000" dirty="0">
                <a:solidFill>
                  <a:schemeClr val="bg1"/>
                </a:solidFill>
                <a:latin typeface="Arial Black" pitchFamily="34" charset="0"/>
              </a:rPr>
              <a:t>Q</a:t>
            </a:r>
          </a:p>
        </p:txBody>
      </p:sp>
    </p:spTree>
    <p:custDataLst>
      <p:tags r:id="rId1"/>
    </p:custData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1"/>
          <p:cNvSpPr>
            <a:spLocks noGrp="1"/>
          </p:cNvSpPr>
          <p:nvPr>
            <p:ph sz="half" idx="1"/>
          </p:nvPr>
        </p:nvSpPr>
        <p:spPr>
          <a:xfrm>
            <a:off x="621630" y="1244332"/>
            <a:ext cx="5269635" cy="1831606"/>
          </a:xfrm>
        </p:spPr>
        <p:txBody>
          <a:bodyPr/>
          <a:lstStyle>
            <a:lvl1pPr>
              <a:defRPr sz="2100"/>
            </a:lvl1pPr>
            <a:lvl2pPr>
              <a:defRPr sz="2100"/>
            </a:lvl2pPr>
            <a:lvl3pPr>
              <a:defRPr sz="2000"/>
            </a:lvl3pPr>
            <a:lvl4pPr>
              <a:defRPr sz="18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sz="half" idx="2"/>
          </p:nvPr>
        </p:nvSpPr>
        <p:spPr>
          <a:xfrm>
            <a:off x="6297559" y="1244332"/>
            <a:ext cx="5383398" cy="1887006"/>
          </a:xfrm>
        </p:spPr>
        <p:txBody>
          <a:bodyPr/>
          <a:lstStyle>
            <a:lvl1pPr>
              <a:defRPr sz="2100"/>
            </a:lvl1pPr>
            <a:lvl2pPr>
              <a:defRPr sz="2100"/>
            </a:lvl2pPr>
            <a:lvl3pPr>
              <a:defRPr sz="2000"/>
            </a:lvl3pPr>
            <a:lvl4pPr>
              <a:defRPr sz="18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242670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p:cNvSpPr/>
          <p:nvPr/>
        </p:nvSpPr>
        <p:spPr bwMode="gray">
          <a:xfrm>
            <a:off x="11994142" y="-23284"/>
            <a:ext cx="194683" cy="6853768"/>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2" name="Rectangle 11"/>
          <p:cNvSpPr/>
          <p:nvPr/>
        </p:nvSpPr>
        <p:spPr bwMode="gray">
          <a:xfrm>
            <a:off x="0" y="-27518"/>
            <a:ext cx="194683" cy="6851651"/>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grpSp>
        <p:nvGrpSpPr>
          <p:cNvPr id="1028" name="Group 16" hidden="1"/>
          <p:cNvGrpSpPr>
            <a:grpSpLocks/>
          </p:cNvGrpSpPr>
          <p:nvPr/>
        </p:nvGrpSpPr>
        <p:grpSpPr bwMode="auto">
          <a:xfrm>
            <a:off x="184103" y="302685"/>
            <a:ext cx="11822736" cy="6004983"/>
            <a:chOff x="138075" y="301084"/>
            <a:chExt cx="8868925" cy="6005136"/>
          </a:xfrm>
        </p:grpSpPr>
        <p:grpSp>
          <p:nvGrpSpPr>
            <p:cNvPr id="1036" name="Group 24" hidden="1"/>
            <p:cNvGrpSpPr>
              <a:grpSpLocks/>
            </p:cNvGrpSpPr>
            <p:nvPr/>
          </p:nvGrpSpPr>
          <p:grpSpPr bwMode="auto">
            <a:xfrm>
              <a:off x="140650" y="301084"/>
              <a:ext cx="8850238" cy="6005136"/>
              <a:chOff x="375" y="336"/>
              <a:chExt cx="4971" cy="3635"/>
            </a:xfrm>
          </p:grpSpPr>
          <p:sp>
            <p:nvSpPr>
              <p:cNvPr id="275470" name="Rectangle 14" hidden="1"/>
              <p:cNvSpPr>
                <a:spLocks noChangeArrowheads="1"/>
              </p:cNvSpPr>
              <p:nvPr/>
            </p:nvSpPr>
            <p:spPr bwMode="auto">
              <a:xfrm>
                <a:off x="375" y="336"/>
                <a:ext cx="4971" cy="360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275465" name="Delete_Instruction_Box" hidden="1"/>
              <p:cNvSpPr>
                <a:spLocks noChangeArrowheads="1"/>
              </p:cNvSpPr>
              <p:nvPr/>
            </p:nvSpPr>
            <p:spPr bwMode="gray">
              <a:xfrm>
                <a:off x="2521" y="3927"/>
                <a:ext cx="2720" cy="44"/>
              </a:xfrm>
              <a:prstGeom prst="rect">
                <a:avLst/>
              </a:prstGeom>
              <a:solidFill>
                <a:srgbClr val="FFFFFF"/>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cs typeface="+mn-cs"/>
                  </a:rPr>
                  <a:t>[ Use "CD Tools &gt; Guides" macro to hide and show otherwise go to the Slide Master and hide the shape]</a:t>
                </a:r>
              </a:p>
            </p:txBody>
          </p:sp>
        </p:grpSp>
        <p:sp>
          <p:nvSpPr>
            <p:cNvPr id="275484" name="Line 28" hidden="1"/>
            <p:cNvSpPr>
              <a:spLocks noChangeShapeType="1"/>
            </p:cNvSpPr>
            <p:nvPr/>
          </p:nvSpPr>
          <p:spPr bwMode="auto">
            <a:xfrm>
              <a:off x="138075" y="1279009"/>
              <a:ext cx="8868925" cy="0"/>
            </a:xfrm>
            <a:prstGeom prst="line">
              <a:avLst/>
            </a:prstGeom>
            <a:noFill/>
            <a:ln w="6350">
              <a:solidFill>
                <a:schemeClr val="folHlink"/>
              </a:solidFill>
              <a:prstDash val="dash"/>
              <a:round/>
              <a:headEnd type="none" w="sm" len="sm"/>
              <a:tailEnd type="none" w="sm" len="sm"/>
            </a:ln>
            <a:effectLst/>
          </p:spPr>
          <p:txBody>
            <a:bodyPr/>
            <a:lstStyle/>
            <a:p>
              <a:pPr algn="ctr">
                <a:spcBef>
                  <a:spcPct val="20000"/>
                </a:spcBef>
                <a:buClr>
                  <a:srgbClr val="FF0000"/>
                </a:buClr>
                <a:buFont typeface="Arial" pitchFamily="34" charset="0"/>
                <a:buNone/>
                <a:defRPr/>
              </a:pPr>
              <a:endParaRPr lang="en-US" dirty="0">
                <a:latin typeface="Arial" pitchFamily="34" charset="0"/>
                <a:cs typeface="+mn-cs"/>
              </a:endParaRPr>
            </a:p>
          </p:txBody>
        </p:sp>
      </p:grpSp>
      <p:sp>
        <p:nvSpPr>
          <p:cNvPr id="15" name="Rectangle 14"/>
          <p:cNvSpPr/>
          <p:nvPr/>
        </p:nvSpPr>
        <p:spPr bwMode="gray">
          <a:xfrm>
            <a:off x="0" y="6400800"/>
            <a:ext cx="12188825" cy="457200"/>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6" name="Rectangle 15"/>
          <p:cNvSpPr/>
          <p:nvPr/>
        </p:nvSpPr>
        <p:spPr bwMode="gray">
          <a:xfrm>
            <a:off x="0" y="-27516"/>
            <a:ext cx="12188825" cy="192617"/>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031" name="Slide_PlaceholderText"/>
          <p:cNvSpPr>
            <a:spLocks noGrp="1" noChangeArrowheads="1"/>
          </p:cNvSpPr>
          <p:nvPr>
            <p:ph type="body" idx="1"/>
          </p:nvPr>
        </p:nvSpPr>
        <p:spPr bwMode="gray">
          <a:xfrm>
            <a:off x="622138" y="1242485"/>
            <a:ext cx="10944549" cy="1831606"/>
          </a:xfrm>
          <a:prstGeom prst="rect">
            <a:avLst/>
          </a:prstGeom>
          <a:noFill/>
          <a:ln w="9525">
            <a:noFill/>
            <a:miter lim="800000"/>
            <a:headEnd/>
            <a:tailEnd/>
          </a:ln>
        </p:spPr>
        <p:txBody>
          <a:bodyPr vert="horz" wrap="square" lIns="16930" tIns="16930" rIns="16930" bIns="1693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32" name="Slide_PlaceholderTitle"/>
          <p:cNvSpPr>
            <a:spLocks noGrp="1" noChangeArrowheads="1"/>
          </p:cNvSpPr>
          <p:nvPr>
            <p:ph type="title"/>
          </p:nvPr>
        </p:nvSpPr>
        <p:spPr bwMode="auto">
          <a:xfrm>
            <a:off x="622138" y="264585"/>
            <a:ext cx="10944549" cy="876300"/>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p>
            <a:pPr lvl="0"/>
            <a:r>
              <a:rPr lang="en-US" smtClean="0"/>
              <a:t>Click to edit Master title style</a:t>
            </a:r>
            <a:endParaRPr lang="en-US" dirty="0" smtClean="0"/>
          </a:p>
        </p:txBody>
      </p:sp>
      <p:sp>
        <p:nvSpPr>
          <p:cNvPr id="17" name="Slide_Page_Number"/>
          <p:cNvSpPr>
            <a:spLocks noChangeArrowheads="1"/>
          </p:cNvSpPr>
          <p:nvPr/>
        </p:nvSpPr>
        <p:spPr bwMode="auto">
          <a:xfrm>
            <a:off x="11094794" y="6553201"/>
            <a:ext cx="1083451" cy="182033"/>
          </a:xfrm>
          <a:prstGeom prst="rect">
            <a:avLst/>
          </a:prstGeom>
          <a:noFill/>
          <a:ln w="9525">
            <a:noFill/>
            <a:miter lim="800000"/>
            <a:headEnd/>
            <a:tailEnd/>
          </a:ln>
          <a:effectLst/>
        </p:spPr>
        <p:txBody>
          <a:bodyPr wrap="none" lIns="121899" tIns="60949" rIns="121899" bIns="60949" anchor="ctr"/>
          <a:lstStyle/>
          <a:p>
            <a:pPr algn="just">
              <a:defRPr/>
            </a:pPr>
            <a:r>
              <a:rPr lang="en-US" sz="1100" smtClean="0">
                <a:solidFill>
                  <a:srgbClr val="9F9F9F"/>
                </a:solidFill>
                <a:latin typeface="Arial" pitchFamily="34" charset="0"/>
                <a:cs typeface="+mn-cs"/>
              </a:rPr>
              <a:t>10 - </a:t>
            </a:r>
            <a:fld id="{12ACE610-DA06-4ECF-94C1-FF2C1A8DCBE0}" type="slidenum">
              <a:rPr lang="en-US" sz="1100" smtClean="0">
                <a:solidFill>
                  <a:srgbClr val="9F9F9F"/>
                </a:solidFill>
                <a:latin typeface="Arial" pitchFamily="34" charset="0"/>
                <a:cs typeface="+mn-cs"/>
              </a:rPr>
              <a:t>‹#›</a:t>
            </a:fld>
            <a:endParaRPr lang="en-US" sz="1100" dirty="0">
              <a:solidFill>
                <a:srgbClr val="9F9F9F"/>
              </a:solidFill>
              <a:latin typeface="Arial" pitchFamily="34" charset="0"/>
              <a:cs typeface="+mn-cs"/>
            </a:endParaRPr>
          </a:p>
        </p:txBody>
      </p:sp>
      <p:sp>
        <p:nvSpPr>
          <p:cNvPr id="18" name="Slide_Copyright"/>
          <p:cNvSpPr>
            <a:spLocks noChangeArrowheads="1"/>
          </p:cNvSpPr>
          <p:nvPr/>
        </p:nvSpPr>
        <p:spPr bwMode="auto">
          <a:xfrm>
            <a:off x="6388554" y="6553201"/>
            <a:ext cx="4886110" cy="201084"/>
          </a:xfrm>
          <a:prstGeom prst="rect">
            <a:avLst/>
          </a:prstGeom>
          <a:noFill/>
          <a:ln w="9525">
            <a:noFill/>
            <a:miter lim="800000"/>
            <a:headEnd/>
            <a:tailEnd/>
          </a:ln>
          <a:effectLst/>
        </p:spPr>
        <p:txBody>
          <a:bodyPr wrap="none" lIns="121899" tIns="60949" rIns="121899" bIns="60949" anchor="ctr"/>
          <a:lstStyle/>
          <a:p>
            <a:pPr>
              <a:defRPr/>
            </a:pPr>
            <a:r>
              <a:rPr lang="en-US" sz="1100" smtClean="0">
                <a:solidFill>
                  <a:srgbClr val="9F9F9F"/>
                </a:solidFill>
                <a:latin typeface="Arial" pitchFamily="34" charset="0"/>
                <a:cs typeface="+mn-cs"/>
              </a:rPr>
              <a:t>Copyright © 2016, Oracle and/or its affiliates. All rights reserved.</a:t>
            </a:r>
            <a:endParaRPr lang="en-US" sz="1100" dirty="0">
              <a:solidFill>
                <a:srgbClr val="9F9F9F"/>
              </a:solidFill>
              <a:latin typeface="Arial" pitchFamily="34" charset="0"/>
              <a:cs typeface="+mn-cs"/>
            </a:endParaRPr>
          </a:p>
        </p:txBody>
      </p:sp>
      <p:pic>
        <p:nvPicPr>
          <p:cNvPr id="19" name="Picture 18" descr="Oracle logo in white on red staging background"/>
          <p:cNvPicPr>
            <a:picLocks noChangeAspect="1"/>
          </p:cNvPicPr>
          <p:nvPr/>
        </p:nvPicPr>
        <p:blipFill>
          <a:blip r:embed="rId12" cstate="print">
            <a:extLst>
              <a:ext uri="{28A0092B-C50C-407E-A947-70E740481C1C}">
                <a14:useLocalDpi xmlns="" xmlns:a14="http://schemas.microsoft.com/office/drawing/2010/main" val="0"/>
              </a:ext>
            </a:extLst>
          </a:blip>
          <a:stretch>
            <a:fillRect/>
          </a:stretch>
        </p:blipFill>
        <p:spPr>
          <a:xfrm>
            <a:off x="706952" y="6303237"/>
            <a:ext cx="1516474" cy="554763"/>
          </a:xfrm>
          <a:prstGeom prst="rect">
            <a:avLst/>
          </a:prstGeom>
        </p:spPr>
      </p:pic>
    </p:spTree>
    <p:custDataLst>
      <p:tags r:id="rId11"/>
    </p:custDataLst>
  </p:cSld>
  <p:clrMap bg1="lt1" tx1="dk1" bg2="lt2" tx2="dk2" accent1="accent1" accent2="accent2" accent3="accent3" accent4="accent4" accent5="accent5" accent6="accent6" hlink="hlink" folHlink="folHlink"/>
  <p:sldLayoutIdLst>
    <p:sldLayoutId id="2147484111" r:id="rId1"/>
    <p:sldLayoutId id="2147484105" r:id="rId2"/>
    <p:sldLayoutId id="2147484106" r:id="rId3"/>
    <p:sldLayoutId id="2147484107" r:id="rId4"/>
    <p:sldLayoutId id="2147484112" r:id="rId5"/>
    <p:sldLayoutId id="2147484108" r:id="rId6"/>
    <p:sldLayoutId id="2147484114" r:id="rId7"/>
    <p:sldLayoutId id="2147484113" r:id="rId8"/>
    <p:sldLayoutId id="2147484115" r:id="rId9"/>
  </p:sldLayoutIdLst>
  <p:timing>
    <p:tnLst>
      <p:par>
        <p:cTn id="1" dur="indefinite" restart="never" nodeType="tmRoot"/>
      </p:par>
    </p:tnLst>
  </p:timing>
  <p:txStyles>
    <p:titleStyle>
      <a:lvl1pPr algn="l" defTabSz="304747" rtl="0" eaLnBrk="1" fontAlgn="base" hangingPunct="1">
        <a:spcBef>
          <a:spcPct val="20000"/>
        </a:spcBef>
        <a:spcAft>
          <a:spcPct val="0"/>
        </a:spcAft>
        <a:buClr>
          <a:srgbClr val="000000"/>
        </a:buClr>
        <a:buFont typeface="Arial" charset="0"/>
        <a:defRPr sz="2800">
          <a:solidFill>
            <a:srgbClr val="5F5F5F"/>
          </a:solidFill>
          <a:latin typeface="+mj-lt"/>
          <a:ea typeface="+mj-ea"/>
          <a:cs typeface="+mj-cs"/>
        </a:defRPr>
      </a:lvl1pPr>
      <a:lvl2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2pPr>
      <a:lvl3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3pPr>
      <a:lvl4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4pPr>
      <a:lvl5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5pPr>
      <a:lvl6pPr marL="609493"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6pPr>
      <a:lvl7pPr marL="1218987"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7pPr>
      <a:lvl8pPr marL="1828480"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8pPr>
      <a:lvl9pPr marL="2437973"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9pPr>
    </p:titleStyle>
    <p:bodyStyle>
      <a:lvl1pPr marL="0" indent="10582" algn="l" defTabSz="304747" rtl="0" eaLnBrk="1" fontAlgn="base" hangingPunct="1">
        <a:spcBef>
          <a:spcPts val="900"/>
        </a:spcBef>
        <a:spcAft>
          <a:spcPct val="0"/>
        </a:spcAft>
        <a:buClr>
          <a:srgbClr val="000000"/>
        </a:buClr>
        <a:buFont typeface="Arial" charset="0"/>
        <a:defRPr sz="2100">
          <a:solidFill>
            <a:srgbClr val="5F5F5F"/>
          </a:solidFill>
          <a:latin typeface="Arial" pitchFamily="34" charset="0"/>
          <a:ea typeface="+mn-ea"/>
          <a:cs typeface="+mn-cs"/>
        </a:defRPr>
      </a:lvl1pPr>
      <a:lvl2pPr marL="457200" indent="-365760" algn="l" defTabSz="304747" rtl="0" eaLnBrk="1" fontAlgn="base" hangingPunct="1">
        <a:spcBef>
          <a:spcPts val="900"/>
        </a:spcBef>
        <a:spcAft>
          <a:spcPct val="0"/>
        </a:spcAft>
        <a:buClr>
          <a:srgbClr val="FF0000"/>
        </a:buClr>
        <a:buFont typeface="Arial" charset="0"/>
        <a:buChar char="•"/>
        <a:defRPr sz="2100">
          <a:solidFill>
            <a:srgbClr val="5F5F5F"/>
          </a:solidFill>
          <a:latin typeface="+mn-lt"/>
        </a:defRPr>
      </a:lvl2pPr>
      <a:lvl3pPr marL="1280160" indent="-365760" algn="l" defTabSz="304747" rtl="0" eaLnBrk="1" fontAlgn="base" hangingPunct="1">
        <a:spcBef>
          <a:spcPts val="450"/>
        </a:spcBef>
        <a:spcAft>
          <a:spcPct val="0"/>
        </a:spcAft>
        <a:buClr>
          <a:srgbClr val="FF0000"/>
        </a:buClr>
        <a:buFont typeface="Arial" charset="0"/>
        <a:buChar char="–"/>
        <a:defRPr sz="2000">
          <a:solidFill>
            <a:srgbClr val="5F5F5F"/>
          </a:solidFill>
          <a:latin typeface="+mn-lt"/>
        </a:defRPr>
      </a:lvl3pPr>
      <a:lvl4pPr marL="1822132" indent="-308979" algn="l" defTabSz="304747" rtl="0" eaLnBrk="1" fontAlgn="base" hangingPunct="1">
        <a:spcBef>
          <a:spcPct val="20000"/>
        </a:spcBef>
        <a:spcAft>
          <a:spcPct val="0"/>
        </a:spcAft>
        <a:buClr>
          <a:schemeClr val="accent2"/>
        </a:buClr>
        <a:buSzPct val="45000"/>
        <a:buFont typeface="Arial" charset="0"/>
        <a:buChar char="—"/>
        <a:defRPr sz="1800">
          <a:solidFill>
            <a:srgbClr val="5F5F5F"/>
          </a:solidFill>
          <a:latin typeface="+mn-lt"/>
        </a:defRPr>
      </a:lvl4pPr>
      <a:lvl5pPr marL="2281367" indent="-306864" algn="l" defTabSz="304747" rtl="0" eaLnBrk="1" fontAlgn="base" hangingPunct="1">
        <a:spcBef>
          <a:spcPct val="20000"/>
        </a:spcBef>
        <a:spcAft>
          <a:spcPct val="0"/>
        </a:spcAft>
        <a:buClr>
          <a:schemeClr val="accent2"/>
        </a:buClr>
        <a:buSzPct val="55000"/>
        <a:buFont typeface="Arial" charset="0"/>
        <a:buChar char="—"/>
        <a:defRPr sz="1600">
          <a:solidFill>
            <a:srgbClr val="5F5F5F"/>
          </a:solidFill>
          <a:latin typeface="+mn-lt"/>
        </a:defRPr>
      </a:lvl5pPr>
      <a:lvl6pPr marL="289086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6pPr>
      <a:lvl7pPr marL="3500354"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7pPr>
      <a:lvl8pPr marL="4109847"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8pPr>
      <a:lvl9pPr marL="471934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image" Target="../media/image19.jpe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21.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3.xml"/><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7.xml"/><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9.xml"/><Relationship Id="rId5" Type="http://schemas.openxmlformats.org/officeDocument/2006/relationships/image" Target="../media/image33.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33.xml"/><Relationship Id="rId6" Type="http://schemas.openxmlformats.org/officeDocument/2006/relationships/image" Target="../media/image35.png"/><Relationship Id="rId5" Type="http://schemas.microsoft.com/office/2007/relationships/hdphoto" Target="../media/hdphoto1.wdp"/><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4.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tags" Target="../tags/tag35.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47.png"/></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gif"/><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49.gif"/></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3.xml"/><Relationship Id="rId1" Type="http://schemas.openxmlformats.org/officeDocument/2006/relationships/slideLayout" Target="../slideLayouts/slideLayout6.xml"/><Relationship Id="rId4" Type="http://schemas.openxmlformats.org/officeDocument/2006/relationships/image" Target="../media/image52.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54.gif"/></Relationships>
</file>

<file path=ppt/slides/_rels/slide4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7.xml"/><Relationship Id="rId7" Type="http://schemas.openxmlformats.org/officeDocument/2006/relationships/image" Target="../media/image14.png"/><Relationship Id="rId2" Type="http://schemas.openxmlformats.org/officeDocument/2006/relationships/slideLayout" Target="../slideLayouts/slideLayout6.xml"/><Relationship Id="rId1" Type="http://schemas.openxmlformats.org/officeDocument/2006/relationships/tags" Target="../tags/tag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ctrTitle"/>
          </p:nvPr>
        </p:nvSpPr>
        <p:spPr/>
        <p:txBody>
          <a:bodyPr/>
          <a:lstStyle/>
          <a:p>
            <a:r>
              <a:rPr lang="en-US" altLang="en-US" smtClean="0"/>
              <a:t>Managing Tables Using DML Statements</a:t>
            </a:r>
            <a:endParaRPr lang="en-US" altLang="en-US" dirty="0" smtClean="0"/>
          </a:p>
        </p:txBody>
      </p:sp>
      <p:sp>
        <p:nvSpPr>
          <p:cNvPr id="7" name="Subtitle 6"/>
          <p:cNvSpPr>
            <a:spLocks noGrp="1"/>
          </p:cNvSpPr>
          <p:nvPr>
            <p:ph type="subTitle" idx="1"/>
          </p:nvPr>
        </p:nvSpPr>
        <p:spPr/>
        <p:txBody>
          <a:bodyPr/>
          <a:lstStyle/>
          <a:p>
            <a:endParaRPr lang="en-US"/>
          </a:p>
        </p:txBody>
      </p:sp>
    </p:spTree>
    <p:custDataLst>
      <p:tags r:id="rId1"/>
    </p:custData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8" name="Rectangle 13"/>
          <p:cNvSpPr>
            <a:spLocks noGrp="1" noChangeArrowheads="1"/>
          </p:cNvSpPr>
          <p:nvPr>
            <p:ph type="title"/>
          </p:nvPr>
        </p:nvSpPr>
        <p:spPr/>
        <p:txBody>
          <a:bodyPr/>
          <a:lstStyle/>
          <a:p>
            <a:pPr eaLnBrk="1" hangingPunct="1"/>
            <a:r>
              <a:rPr lang="en-US" altLang="en-US" dirty="0" smtClean="0"/>
              <a:t>Inserting Rows with Null Values</a:t>
            </a:r>
          </a:p>
        </p:txBody>
      </p:sp>
      <p:sp>
        <p:nvSpPr>
          <p:cNvPr id="20489" name="Rectangle 14"/>
          <p:cNvSpPr>
            <a:spLocks noGrp="1" noChangeArrowheads="1"/>
          </p:cNvSpPr>
          <p:nvPr>
            <p:ph idx="1"/>
          </p:nvPr>
        </p:nvSpPr>
        <p:spPr>
          <a:xfrm>
            <a:off x="622138" y="1242485"/>
            <a:ext cx="10944549" cy="2873429"/>
          </a:xfrm>
        </p:spPr>
        <p:txBody>
          <a:bodyPr/>
          <a:lstStyle/>
          <a:p>
            <a:pPr lvl="1" eaLnBrk="1" hangingPunct="1"/>
            <a:r>
              <a:rPr lang="en-US" altLang="en-US" dirty="0" smtClean="0"/>
              <a:t>Implicit method: Omit the column from the </a:t>
            </a:r>
            <a:br>
              <a:rPr lang="en-US" altLang="en-US" dirty="0" smtClean="0"/>
            </a:br>
            <a:r>
              <a:rPr lang="en-US" altLang="en-US" dirty="0" smtClean="0"/>
              <a:t>column list.</a:t>
            </a:r>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r>
              <a:rPr lang="en-US" altLang="en-US" dirty="0" smtClean="0"/>
              <a:t>Explicit method: Specify the </a:t>
            </a:r>
            <a:r>
              <a:rPr lang="en-US" altLang="en-US" dirty="0" smtClean="0">
                <a:latin typeface="Courier New" pitchFamily="49" charset="0"/>
              </a:rPr>
              <a:t>NULL</a:t>
            </a:r>
            <a:r>
              <a:rPr lang="en-US" altLang="en-US" dirty="0" smtClean="0"/>
              <a:t> keyword in the </a:t>
            </a:r>
            <a:r>
              <a:rPr lang="en-US" altLang="en-US" dirty="0" smtClean="0">
                <a:latin typeface="Courier New" pitchFamily="49" charset="0"/>
              </a:rPr>
              <a:t>VALUES</a:t>
            </a:r>
            <a:r>
              <a:rPr lang="en-US" altLang="en-US" dirty="0" smtClean="0"/>
              <a:t> list.</a:t>
            </a:r>
          </a:p>
        </p:txBody>
      </p:sp>
      <p:grpSp>
        <p:nvGrpSpPr>
          <p:cNvPr id="3" name="Group 2"/>
          <p:cNvGrpSpPr/>
          <p:nvPr/>
        </p:nvGrpSpPr>
        <p:grpSpPr>
          <a:xfrm>
            <a:off x="1065212" y="4343400"/>
            <a:ext cx="8064500" cy="994767"/>
            <a:chOff x="2055812" y="4343400"/>
            <a:chExt cx="8064500" cy="994767"/>
          </a:xfrm>
        </p:grpSpPr>
        <p:sp>
          <p:nvSpPr>
            <p:cNvPr id="11" name="Content Placeholder 2"/>
            <p:cNvSpPr txBox="1">
              <a:spLocks/>
            </p:cNvSpPr>
            <p:nvPr/>
          </p:nvSpPr>
          <p:spPr bwMode="gray">
            <a:xfrm>
              <a:off x="2055812" y="4343400"/>
              <a:ext cx="8064500"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INSERT INTO	departments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VALUES		(100, 'Finance', NULL, NULL);</a:t>
              </a:r>
            </a:p>
            <a:p>
              <a:pPr eaLnBrk="1" hangingPunct="1">
                <a:defRPr/>
              </a:pPr>
              <a:endParaRPr lang="en-US" altLang="en-US" b="1" dirty="0">
                <a:solidFill>
                  <a:schemeClr val="tx1">
                    <a:lumMod val="75000"/>
                  </a:schemeClr>
                </a:solidFill>
                <a:latin typeface="Courier New" panose="02070309020205020404" pitchFamily="49" charset="0"/>
                <a:cs typeface="Arial" panose="020B0604020202020204" pitchFamily="34" charset="0"/>
              </a:endParaRPr>
            </a:p>
          </p:txBody>
        </p:sp>
        <p:sp>
          <p:nvSpPr>
            <p:cNvPr id="20490" name="Rectangle 7"/>
            <p:cNvSpPr>
              <a:spLocks noChangeArrowheads="1"/>
            </p:cNvSpPr>
            <p:nvPr/>
          </p:nvSpPr>
          <p:spPr bwMode="gray">
            <a:xfrm>
              <a:off x="6288509" y="4707149"/>
              <a:ext cx="612775" cy="346075"/>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20491" name="Rectangle 9"/>
            <p:cNvSpPr>
              <a:spLocks noChangeArrowheads="1"/>
            </p:cNvSpPr>
            <p:nvPr/>
          </p:nvSpPr>
          <p:spPr bwMode="gray">
            <a:xfrm>
              <a:off x="7113924" y="4715775"/>
              <a:ext cx="606708" cy="346075"/>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12" name="Picture 5"/>
            <p:cNvPicPr>
              <a:picLocks noChangeAspect="1" noChangeArrowheads="1"/>
            </p:cNvPicPr>
            <p:nvPr/>
          </p:nvPicPr>
          <p:blipFill>
            <a:blip r:embed="rId4" cstate="print"/>
            <a:srcRect/>
            <a:stretch>
              <a:fillRect/>
            </a:stretch>
          </p:blipFill>
          <p:spPr bwMode="auto">
            <a:xfrm>
              <a:off x="2208212" y="5029201"/>
              <a:ext cx="1219200" cy="291395"/>
            </a:xfrm>
            <a:prstGeom prst="rect">
              <a:avLst/>
            </a:prstGeom>
            <a:noFill/>
            <a:ln w="15875">
              <a:solidFill>
                <a:schemeClr val="tx1"/>
              </a:solidFill>
              <a:miter lim="800000"/>
              <a:headEnd/>
              <a:tailEnd/>
            </a:ln>
          </p:spPr>
        </p:pic>
      </p:grpSp>
      <p:grpSp>
        <p:nvGrpSpPr>
          <p:cNvPr id="2" name="Group 1"/>
          <p:cNvGrpSpPr/>
          <p:nvPr/>
        </p:nvGrpSpPr>
        <p:grpSpPr>
          <a:xfrm>
            <a:off x="1065212" y="2060704"/>
            <a:ext cx="8064500" cy="1293197"/>
            <a:chOff x="2062162" y="1922811"/>
            <a:chExt cx="8064500" cy="1293197"/>
          </a:xfrm>
        </p:grpSpPr>
        <p:sp>
          <p:nvSpPr>
            <p:cNvPr id="10" name="Content Placeholder 2"/>
            <p:cNvSpPr txBox="1">
              <a:spLocks/>
            </p:cNvSpPr>
            <p:nvPr/>
          </p:nvSpPr>
          <p:spPr bwMode="gray">
            <a:xfrm>
              <a:off x="2062162" y="1922811"/>
              <a:ext cx="8064500" cy="129319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INSERT INTO	departments (department_id,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department_name)</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VALUES		(30, 'Purchasing');</a:t>
              </a:r>
            </a:p>
            <a:p>
              <a:pPr eaLnBrk="1" hangingPunct="1">
                <a:defRPr/>
              </a:pPr>
              <a:endParaRPr lang="en-US" altLang="en-US" b="1" dirty="0">
                <a:solidFill>
                  <a:schemeClr val="tx1">
                    <a:lumMod val="75000"/>
                  </a:schemeClr>
                </a:solidFill>
                <a:latin typeface="Courier New" panose="02070309020205020404" pitchFamily="49" charset="0"/>
                <a:cs typeface="Arial" panose="020B0604020202020204" pitchFamily="34" charset="0"/>
              </a:endParaRPr>
            </a:p>
          </p:txBody>
        </p:sp>
        <p:pic>
          <p:nvPicPr>
            <p:cNvPr id="13" name="Picture 5"/>
            <p:cNvPicPr>
              <a:picLocks noChangeAspect="1" noChangeArrowheads="1"/>
            </p:cNvPicPr>
            <p:nvPr/>
          </p:nvPicPr>
          <p:blipFill>
            <a:blip r:embed="rId4" cstate="print"/>
            <a:srcRect/>
            <a:stretch>
              <a:fillRect/>
            </a:stretch>
          </p:blipFill>
          <p:spPr bwMode="auto">
            <a:xfrm>
              <a:off x="2208212" y="2895601"/>
              <a:ext cx="1219200" cy="291395"/>
            </a:xfrm>
            <a:prstGeom prst="rect">
              <a:avLst/>
            </a:prstGeom>
            <a:noFill/>
            <a:ln w="15875">
              <a:solidFill>
                <a:schemeClr val="tx1"/>
              </a:solidFill>
              <a:miter lim="800000"/>
              <a:headEnd/>
              <a:tailEnd/>
            </a:ln>
          </p:spPr>
        </p:pic>
      </p:grpSp>
    </p:spTree>
    <p:custDataLst>
      <p:tags r:id="rId1"/>
    </p:custData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Title 2"/>
          <p:cNvSpPr>
            <a:spLocks noGrp="1"/>
          </p:cNvSpPr>
          <p:nvPr>
            <p:ph type="title"/>
          </p:nvPr>
        </p:nvSpPr>
        <p:spPr/>
        <p:txBody>
          <a:bodyPr/>
          <a:lstStyle/>
          <a:p>
            <a:pPr eaLnBrk="1" hangingPunct="1"/>
            <a:r>
              <a:rPr lang="en-US" altLang="en-US" dirty="0" smtClean="0"/>
              <a:t>Inserting Special Values</a:t>
            </a:r>
          </a:p>
        </p:txBody>
      </p:sp>
      <p:sp>
        <p:nvSpPr>
          <p:cNvPr id="22534" name="Content Placeholder 3"/>
          <p:cNvSpPr>
            <a:spLocks noGrp="1"/>
          </p:cNvSpPr>
          <p:nvPr>
            <p:ph idx="1"/>
          </p:nvPr>
        </p:nvSpPr>
        <p:spPr>
          <a:xfrm>
            <a:off x="622138" y="1242485"/>
            <a:ext cx="10944549" cy="357356"/>
          </a:xfrm>
        </p:spPr>
        <p:txBody>
          <a:bodyPr/>
          <a:lstStyle/>
          <a:p>
            <a:pPr eaLnBrk="1" hangingPunct="1"/>
            <a:r>
              <a:rPr lang="en-US" altLang="en-US" dirty="0" smtClean="0">
                <a:latin typeface="Arial" charset="0"/>
              </a:rPr>
              <a:t>The </a:t>
            </a:r>
            <a:r>
              <a:rPr lang="en-US" altLang="en-US" dirty="0" smtClean="0">
                <a:latin typeface="Courier New" pitchFamily="49" charset="0"/>
              </a:rPr>
              <a:t>SYSDATE</a:t>
            </a:r>
            <a:r>
              <a:rPr lang="en-US" altLang="en-US" dirty="0" smtClean="0">
                <a:latin typeface="Arial" charset="0"/>
              </a:rPr>
              <a:t> function records the current date and time.</a:t>
            </a:r>
          </a:p>
        </p:txBody>
      </p:sp>
      <p:grpSp>
        <p:nvGrpSpPr>
          <p:cNvPr id="2" name="Group 1"/>
          <p:cNvGrpSpPr/>
          <p:nvPr/>
        </p:nvGrpSpPr>
        <p:grpSpPr>
          <a:xfrm>
            <a:off x="2062162" y="1958161"/>
            <a:ext cx="8064500" cy="3680639"/>
            <a:chOff x="2062162" y="1696156"/>
            <a:chExt cx="8064500" cy="3680639"/>
          </a:xfrm>
        </p:grpSpPr>
        <p:sp>
          <p:nvSpPr>
            <p:cNvPr id="8" name="Content Placeholder 2"/>
            <p:cNvSpPr txBox="1">
              <a:spLocks/>
            </p:cNvSpPr>
            <p:nvPr/>
          </p:nvSpPr>
          <p:spPr bwMode="gray">
            <a:xfrm>
              <a:off x="2062162" y="1696156"/>
              <a:ext cx="8064500" cy="368063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INSERT INTO employees (employee_id,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first_name, last_name,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email, phone_number,</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hire_date, job_id, salary,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commission_pct, manager_id,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department_id)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VALUES		   (113,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'Louis', 'Popp',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'LPOPP', '515.124.4567',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a:t>
              </a:r>
              <a:r>
                <a:rPr lang="en-US" altLang="en-US" b="1" dirty="0" smtClean="0">
                  <a:solidFill>
                    <a:schemeClr val="tx1">
                      <a:lumMod val="75000"/>
                    </a:schemeClr>
                  </a:solidFill>
                  <a:latin typeface="Courier New" panose="02070309020205020404" pitchFamily="49" charset="0"/>
                  <a:cs typeface="Arial" panose="020B0604020202020204" pitchFamily="34" charset="0"/>
                </a:rPr>
                <a:t>SYSDATE, </a:t>
              </a:r>
              <a:r>
                <a:rPr lang="en-US" altLang="en-US" b="1" dirty="0">
                  <a:solidFill>
                    <a:schemeClr val="tx1">
                      <a:lumMod val="75000"/>
                    </a:schemeClr>
                  </a:solidFill>
                  <a:latin typeface="Courier New" panose="02070309020205020404" pitchFamily="49" charset="0"/>
                  <a:cs typeface="Arial" panose="020B0604020202020204" pitchFamily="34" charset="0"/>
                </a:rPr>
                <a:t>'AC_ACCOUNT', 6900,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NULL, 205, 110);</a:t>
              </a:r>
            </a:p>
            <a:p>
              <a:pPr eaLnBrk="1" hangingPunct="1">
                <a:defRPr/>
              </a:pPr>
              <a:endParaRPr lang="en-US" altLang="en-US" b="1" dirty="0">
                <a:solidFill>
                  <a:schemeClr val="tx1">
                    <a:lumMod val="75000"/>
                  </a:schemeClr>
                </a:solidFill>
                <a:latin typeface="Courier New" panose="02070309020205020404" pitchFamily="49" charset="0"/>
                <a:cs typeface="Arial" panose="020B0604020202020204" pitchFamily="34" charset="0"/>
              </a:endParaRPr>
            </a:p>
          </p:txBody>
        </p:sp>
        <p:sp>
          <p:nvSpPr>
            <p:cNvPr id="22535" name="Rectangle 5"/>
            <p:cNvSpPr>
              <a:spLocks noChangeArrowheads="1"/>
            </p:cNvSpPr>
            <p:nvPr/>
          </p:nvSpPr>
          <p:spPr bwMode="gray">
            <a:xfrm>
              <a:off x="4556126" y="2755900"/>
              <a:ext cx="1455737" cy="325438"/>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22536" name="Rectangle 6"/>
            <p:cNvSpPr>
              <a:spLocks noChangeArrowheads="1"/>
            </p:cNvSpPr>
            <p:nvPr/>
          </p:nvSpPr>
          <p:spPr bwMode="gray">
            <a:xfrm>
              <a:off x="4558134" y="4419600"/>
              <a:ext cx="1044575" cy="22860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9" name="Picture 5"/>
            <p:cNvPicPr>
              <a:picLocks noChangeAspect="1" noChangeArrowheads="1"/>
            </p:cNvPicPr>
            <p:nvPr/>
          </p:nvPicPr>
          <p:blipFill>
            <a:blip r:embed="rId4" cstate="print"/>
            <a:srcRect/>
            <a:stretch>
              <a:fillRect/>
            </a:stretch>
          </p:blipFill>
          <p:spPr bwMode="auto">
            <a:xfrm>
              <a:off x="2208212" y="4953001"/>
              <a:ext cx="1219200" cy="291395"/>
            </a:xfrm>
            <a:prstGeom prst="rect">
              <a:avLst/>
            </a:prstGeom>
            <a:noFill/>
            <a:ln w="15875">
              <a:solidFill>
                <a:schemeClr val="tx1"/>
              </a:solidFill>
              <a:miter lim="800000"/>
              <a:headEnd/>
              <a:tailEnd/>
            </a:ln>
          </p:spPr>
        </p:pic>
      </p:gr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8"/>
          <p:cNvSpPr>
            <a:spLocks noGrp="1" noChangeArrowheads="1"/>
          </p:cNvSpPr>
          <p:nvPr>
            <p:ph type="title"/>
          </p:nvPr>
        </p:nvSpPr>
        <p:spPr/>
        <p:txBody>
          <a:bodyPr/>
          <a:lstStyle/>
          <a:p>
            <a:pPr eaLnBrk="1" hangingPunct="1"/>
            <a:r>
              <a:rPr lang="en-US" altLang="en-US" dirty="0" smtClean="0"/>
              <a:t>Inserting Specific Date and Time Values</a:t>
            </a:r>
          </a:p>
        </p:txBody>
      </p:sp>
      <p:sp>
        <p:nvSpPr>
          <p:cNvPr id="24582" name="Rectangle 9"/>
          <p:cNvSpPr>
            <a:spLocks noGrp="1" noChangeArrowheads="1"/>
          </p:cNvSpPr>
          <p:nvPr>
            <p:ph idx="1"/>
          </p:nvPr>
        </p:nvSpPr>
        <p:spPr/>
        <p:txBody>
          <a:bodyPr/>
          <a:lstStyle/>
          <a:p>
            <a:pPr lvl="1" eaLnBrk="1" hangingPunct="1"/>
            <a:r>
              <a:rPr lang="en-US" altLang="en-US" dirty="0" smtClean="0"/>
              <a:t>Add a new employee.</a:t>
            </a:r>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r>
              <a:rPr lang="en-US" altLang="en-US" dirty="0" smtClean="0"/>
              <a:t>Verify your addition.</a:t>
            </a:r>
          </a:p>
        </p:txBody>
      </p:sp>
      <p:grpSp>
        <p:nvGrpSpPr>
          <p:cNvPr id="2" name="Group 1"/>
          <p:cNvGrpSpPr/>
          <p:nvPr/>
        </p:nvGrpSpPr>
        <p:grpSpPr>
          <a:xfrm>
            <a:off x="989012" y="1817720"/>
            <a:ext cx="8064500" cy="2188488"/>
            <a:chOff x="2057399" y="1684384"/>
            <a:chExt cx="8064500" cy="2188488"/>
          </a:xfrm>
        </p:grpSpPr>
        <p:sp>
          <p:nvSpPr>
            <p:cNvPr id="9" name="Content Placeholder 2"/>
            <p:cNvSpPr txBox="1">
              <a:spLocks/>
            </p:cNvSpPr>
            <p:nvPr/>
          </p:nvSpPr>
          <p:spPr bwMode="gray">
            <a:xfrm>
              <a:off x="2057399" y="1684384"/>
              <a:ext cx="8064500" cy="218848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INSERT INTO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VALUES      (114,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'Den', 'Raphealy',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'DRAPHEAL', '515.127.4561',</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TO_DATE('FEB </a:t>
              </a:r>
              <a:r>
                <a:rPr lang="en-US" altLang="en-US" b="1" dirty="0" smtClean="0">
                  <a:solidFill>
                    <a:schemeClr val="tx1">
                      <a:lumMod val="75000"/>
                    </a:schemeClr>
                  </a:solidFill>
                  <a:latin typeface="Courier New" panose="02070309020205020404" pitchFamily="49" charset="0"/>
                  <a:cs typeface="Arial" panose="020B0604020202020204" pitchFamily="34" charset="0"/>
                </a:rPr>
                <a:t>3</a:t>
              </a:r>
              <a:r>
                <a:rPr lang="en-US" altLang="en-US" b="1" dirty="0">
                  <a:solidFill>
                    <a:schemeClr val="tx1">
                      <a:lumMod val="75000"/>
                    </a:schemeClr>
                  </a:solidFill>
                  <a:latin typeface="Courier New" panose="02070309020205020404" pitchFamily="49" charset="0"/>
                  <a:cs typeface="Arial" panose="020B0604020202020204" pitchFamily="34" charset="0"/>
                </a:rPr>
                <a:t>, </a:t>
              </a:r>
              <a:r>
                <a:rPr lang="en-US" altLang="en-US" b="1" dirty="0" smtClean="0">
                  <a:solidFill>
                    <a:schemeClr val="tx1">
                      <a:lumMod val="75000"/>
                    </a:schemeClr>
                  </a:solidFill>
                  <a:latin typeface="Courier New" panose="02070309020205020404" pitchFamily="49" charset="0"/>
                  <a:cs typeface="Arial" panose="020B0604020202020204" pitchFamily="34" charset="0"/>
                </a:rPr>
                <a:t>2016', </a:t>
              </a:r>
              <a:r>
                <a:rPr lang="en-US" altLang="en-US" b="1" dirty="0">
                  <a:solidFill>
                    <a:schemeClr val="tx1">
                      <a:lumMod val="75000"/>
                    </a:schemeClr>
                  </a:solidFill>
                  <a:latin typeface="Courier New" panose="02070309020205020404" pitchFamily="49" charset="0"/>
                  <a:cs typeface="Arial" panose="020B0604020202020204" pitchFamily="34" charset="0"/>
                </a:rPr>
                <a:t>'MON DD, YYYY'),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'SA_REP', 11000, 0.2, 100, 60);</a:t>
              </a:r>
            </a:p>
            <a:p>
              <a:pPr eaLnBrk="1" hangingPunct="1">
                <a:defRPr/>
              </a:pPr>
              <a:endParaRPr lang="en-US" altLang="en-US" b="1" dirty="0">
                <a:solidFill>
                  <a:schemeClr val="tx1">
                    <a:lumMod val="75000"/>
                  </a:schemeClr>
                </a:solidFill>
                <a:latin typeface="Courier New" panose="02070309020205020404" pitchFamily="49" charset="0"/>
                <a:cs typeface="Arial" panose="020B0604020202020204" pitchFamily="34" charset="0"/>
              </a:endParaRPr>
            </a:p>
          </p:txBody>
        </p:sp>
        <p:sp>
          <p:nvSpPr>
            <p:cNvPr id="24583" name="Rectangle 7"/>
            <p:cNvSpPr>
              <a:spLocks noChangeArrowheads="1"/>
            </p:cNvSpPr>
            <p:nvPr/>
          </p:nvSpPr>
          <p:spPr bwMode="gray">
            <a:xfrm>
              <a:off x="3971926" y="2933700"/>
              <a:ext cx="5203825" cy="31115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10" name="Picture 5"/>
            <p:cNvPicPr>
              <a:picLocks noChangeAspect="1" noChangeArrowheads="1"/>
            </p:cNvPicPr>
            <p:nvPr/>
          </p:nvPicPr>
          <p:blipFill>
            <a:blip r:embed="rId4" cstate="print"/>
            <a:srcRect/>
            <a:stretch>
              <a:fillRect/>
            </a:stretch>
          </p:blipFill>
          <p:spPr bwMode="auto">
            <a:xfrm>
              <a:off x="2208212" y="3518606"/>
              <a:ext cx="1219200" cy="291395"/>
            </a:xfrm>
            <a:prstGeom prst="rect">
              <a:avLst/>
            </a:prstGeom>
            <a:noFill/>
            <a:ln w="15875">
              <a:solidFill>
                <a:schemeClr val="tx1"/>
              </a:solidFill>
              <a:miter lim="800000"/>
              <a:headEnd/>
              <a:tailEnd/>
            </a:ln>
          </p:spPr>
        </p:pic>
      </p:grpSp>
      <p:pic>
        <p:nvPicPr>
          <p:cNvPr id="96257" name="Picture 1" descr="C:\Users\aposrini.ORADEV\Desktop\les10-12sb.jpg"/>
          <p:cNvPicPr>
            <a:picLocks noChangeAspect="1" noChangeArrowheads="1"/>
          </p:cNvPicPr>
          <p:nvPr/>
        </p:nvPicPr>
        <p:blipFill>
          <a:blip r:embed="rId5" cstate="print"/>
          <a:srcRect/>
          <a:stretch>
            <a:fillRect/>
          </a:stretch>
        </p:blipFill>
        <p:spPr bwMode="auto">
          <a:xfrm>
            <a:off x="1141412" y="4953000"/>
            <a:ext cx="9836092" cy="457200"/>
          </a:xfrm>
          <a:prstGeom prst="rect">
            <a:avLst/>
          </a:prstGeom>
          <a:noFill/>
        </p:spPr>
      </p:pic>
      <p:sp>
        <p:nvSpPr>
          <p:cNvPr id="12" name="Rectangle 11"/>
          <p:cNvSpPr/>
          <p:nvPr/>
        </p:nvSpPr>
        <p:spPr bwMode="auto">
          <a:xfrm>
            <a:off x="5789612" y="4953000"/>
            <a:ext cx="777240" cy="457200"/>
          </a:xfrm>
          <a:prstGeom prst="rect">
            <a:avLst/>
          </a:prstGeom>
          <a:noFill/>
          <a:ln w="28575" cap="flat" cmpd="sng" algn="ctr">
            <a:solidFill>
              <a:schemeClr val="accent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Tree>
    <p:custDataLst>
      <p:tags r:id="rId1"/>
    </p:custData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15"/>
          <p:cNvSpPr>
            <a:spLocks noGrp="1" noChangeArrowheads="1"/>
          </p:cNvSpPr>
          <p:nvPr>
            <p:ph type="title"/>
          </p:nvPr>
        </p:nvSpPr>
        <p:spPr/>
        <p:txBody>
          <a:bodyPr/>
          <a:lstStyle/>
          <a:p>
            <a:pPr eaLnBrk="1" hangingPunct="1"/>
            <a:r>
              <a:rPr lang="en-US" altLang="en-US" dirty="0" smtClean="0"/>
              <a:t>Creating a Script </a:t>
            </a:r>
          </a:p>
        </p:txBody>
      </p:sp>
      <p:sp>
        <p:nvSpPr>
          <p:cNvPr id="26630" name="Rectangle 16"/>
          <p:cNvSpPr>
            <a:spLocks noGrp="1" noChangeArrowheads="1"/>
          </p:cNvSpPr>
          <p:nvPr>
            <p:ph idx="1"/>
          </p:nvPr>
        </p:nvSpPr>
        <p:spPr/>
        <p:txBody>
          <a:bodyPr/>
          <a:lstStyle/>
          <a:p>
            <a:pPr lvl="1" eaLnBrk="1" hangingPunct="1"/>
            <a:r>
              <a:rPr lang="en-US" altLang="en-US" dirty="0" smtClean="0"/>
              <a:t>Use the </a:t>
            </a:r>
            <a:r>
              <a:rPr lang="en-US" altLang="en-US" dirty="0" smtClean="0">
                <a:latin typeface="Courier New" pitchFamily="49" charset="0"/>
              </a:rPr>
              <a:t>&amp;</a:t>
            </a:r>
            <a:r>
              <a:rPr lang="en-US" altLang="en-US" dirty="0" smtClean="0"/>
              <a:t> substitution in a SQL statement to prompt for values.</a:t>
            </a:r>
          </a:p>
          <a:p>
            <a:pPr lvl="1" eaLnBrk="1" hangingPunct="1"/>
            <a:r>
              <a:rPr lang="en-US" altLang="en-US" dirty="0" smtClean="0">
                <a:latin typeface="Courier New" pitchFamily="49" charset="0"/>
              </a:rPr>
              <a:t>&amp;</a:t>
            </a:r>
            <a:r>
              <a:rPr lang="en-US" altLang="en-US" dirty="0" smtClean="0"/>
              <a:t> is a placeholder for the variable value.</a:t>
            </a:r>
          </a:p>
        </p:txBody>
      </p:sp>
      <p:grpSp>
        <p:nvGrpSpPr>
          <p:cNvPr id="2" name="Group 1"/>
          <p:cNvGrpSpPr/>
          <p:nvPr/>
        </p:nvGrpSpPr>
        <p:grpSpPr>
          <a:xfrm>
            <a:off x="1065212" y="2133600"/>
            <a:ext cx="8064500" cy="1027926"/>
            <a:chOff x="2057399" y="2590800"/>
            <a:chExt cx="8064500" cy="1027926"/>
          </a:xfrm>
        </p:grpSpPr>
        <p:sp>
          <p:nvSpPr>
            <p:cNvPr id="11" name="Content Placeholder 2"/>
            <p:cNvSpPr txBox="1">
              <a:spLocks/>
            </p:cNvSpPr>
            <p:nvPr/>
          </p:nvSpPr>
          <p:spPr bwMode="gray">
            <a:xfrm>
              <a:off x="2057399" y="2590800"/>
              <a:ext cx="8064500" cy="102792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spcBef>
                  <a:spcPct val="25000"/>
                </a:spcBef>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INSERT INTO departments </a:t>
              </a:r>
            </a:p>
            <a:p>
              <a:pPr eaLnBrk="1" hangingPunct="1">
                <a:spcBef>
                  <a:spcPct val="25000"/>
                </a:spcBef>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           (department_id, department_name, location_id)</a:t>
              </a:r>
            </a:p>
            <a:p>
              <a:pPr eaLnBrk="1" hangingPunct="1">
                <a:spcBef>
                  <a:spcPct val="25000"/>
                </a:spcBef>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VALUES     (&amp;department_id, '&amp;department_name',&amp;location);</a:t>
              </a:r>
            </a:p>
          </p:txBody>
        </p:sp>
        <p:sp>
          <p:nvSpPr>
            <p:cNvPr id="26631" name="Rectangle 5"/>
            <p:cNvSpPr>
              <a:spLocks noChangeArrowheads="1"/>
            </p:cNvSpPr>
            <p:nvPr/>
          </p:nvSpPr>
          <p:spPr bwMode="gray">
            <a:xfrm>
              <a:off x="3651250" y="3341688"/>
              <a:ext cx="1727200" cy="260350"/>
            </a:xfrm>
            <a:prstGeom prst="rect">
              <a:avLst/>
            </a:prstGeom>
            <a:noFill/>
            <a:ln w="28575">
              <a:solidFill>
                <a:srgbClr val="FF0000"/>
              </a:solidFill>
              <a:miter lim="800000"/>
              <a:headEnd/>
              <a:tailEnd/>
            </a:ln>
          </p:spPr>
          <p:txBody>
            <a:bodyPr wrap="none" anchor="ctr"/>
            <a:lstStyle/>
            <a:p>
              <a:endParaRPr lang="en-US" altLang="en-US" sz="2400" dirty="0">
                <a:solidFill>
                  <a:schemeClr val="hlink"/>
                </a:solidFill>
                <a:latin typeface="Times New Roman" pitchFamily="18" charset="0"/>
              </a:endParaRPr>
            </a:p>
          </p:txBody>
        </p:sp>
        <p:sp>
          <p:nvSpPr>
            <p:cNvPr id="26632" name="Rectangle 6"/>
            <p:cNvSpPr>
              <a:spLocks noChangeArrowheads="1"/>
            </p:cNvSpPr>
            <p:nvPr/>
          </p:nvSpPr>
          <p:spPr bwMode="gray">
            <a:xfrm>
              <a:off x="5518150" y="3341689"/>
              <a:ext cx="2284412" cy="268287"/>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26633" name="Rectangle 7"/>
            <p:cNvSpPr>
              <a:spLocks noChangeArrowheads="1"/>
            </p:cNvSpPr>
            <p:nvPr/>
          </p:nvSpPr>
          <p:spPr bwMode="gray">
            <a:xfrm>
              <a:off x="7899400" y="3341688"/>
              <a:ext cx="1249362" cy="265112"/>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grpSp>
      <p:pic>
        <p:nvPicPr>
          <p:cNvPr id="26634" name="Picture 11"/>
          <p:cNvPicPr>
            <a:picLocks noChangeAspect="1" noChangeArrowheads="1"/>
          </p:cNvPicPr>
          <p:nvPr/>
        </p:nvPicPr>
        <p:blipFill rotWithShape="1">
          <a:blip r:embed="rId4" cstate="print"/>
          <a:srcRect l="1057" t="862" r="462" b="626"/>
          <a:stretch/>
        </p:blipFill>
        <p:spPr bwMode="auto">
          <a:xfrm>
            <a:off x="7498080" y="4727448"/>
            <a:ext cx="2542032" cy="1435608"/>
          </a:xfrm>
          <a:prstGeom prst="rect">
            <a:avLst/>
          </a:prstGeom>
          <a:noFill/>
          <a:ln w="28575">
            <a:noFill/>
            <a:miter lim="800000"/>
            <a:headEnd type="none" w="sm" len="sm"/>
            <a:tailEnd type="none" w="sm" len="sm"/>
          </a:ln>
        </p:spPr>
      </p:pic>
      <p:pic>
        <p:nvPicPr>
          <p:cNvPr id="26635" name="Picture 12"/>
          <p:cNvPicPr>
            <a:picLocks noChangeAspect="1" noChangeArrowheads="1"/>
          </p:cNvPicPr>
          <p:nvPr/>
        </p:nvPicPr>
        <p:blipFill rotWithShape="1">
          <a:blip r:embed="rId5" cstate="print"/>
          <a:srcRect l="575" r="-502"/>
          <a:stretch/>
        </p:blipFill>
        <p:spPr bwMode="auto">
          <a:xfrm>
            <a:off x="4828032" y="4036115"/>
            <a:ext cx="2560320" cy="1438275"/>
          </a:xfrm>
          <a:prstGeom prst="rect">
            <a:avLst/>
          </a:prstGeom>
          <a:noFill/>
          <a:ln w="28575">
            <a:noFill/>
            <a:miter lim="800000"/>
            <a:headEnd type="none" w="sm" len="sm"/>
            <a:tailEnd type="none" w="sm" len="sm"/>
          </a:ln>
        </p:spPr>
      </p:pic>
      <p:pic>
        <p:nvPicPr>
          <p:cNvPr id="26636" name="Picture 13"/>
          <p:cNvPicPr>
            <a:picLocks noChangeAspect="1" noChangeArrowheads="1"/>
          </p:cNvPicPr>
          <p:nvPr/>
        </p:nvPicPr>
        <p:blipFill rotWithShape="1">
          <a:blip r:embed="rId6" cstate="print"/>
          <a:srcRect l="468" t="-847" r="343" b="399"/>
          <a:stretch/>
        </p:blipFill>
        <p:spPr bwMode="auto">
          <a:xfrm>
            <a:off x="2148840" y="3264408"/>
            <a:ext cx="2560320" cy="1444752"/>
          </a:xfrm>
          <a:prstGeom prst="rect">
            <a:avLst/>
          </a:prstGeom>
          <a:noFill/>
          <a:ln w="28575">
            <a:noFill/>
            <a:miter lim="800000"/>
            <a:headEnd type="none" w="sm" len="sm"/>
            <a:tailEnd type="none" w="sm" len="sm"/>
          </a:ln>
        </p:spPr>
      </p:pic>
    </p:spTree>
    <p:custDataLst>
      <p:tags r:id="rId1"/>
    </p:custData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6"/>
          <p:cNvSpPr>
            <a:spLocks noGrp="1" noChangeArrowheads="1"/>
          </p:cNvSpPr>
          <p:nvPr>
            <p:ph type="title"/>
          </p:nvPr>
        </p:nvSpPr>
        <p:spPr/>
        <p:txBody>
          <a:bodyPr/>
          <a:lstStyle/>
          <a:p>
            <a:pPr eaLnBrk="1" hangingPunct="1"/>
            <a:r>
              <a:rPr lang="en-US" altLang="en-US" dirty="0" smtClean="0"/>
              <a:t>Copying Rows from Another Table</a:t>
            </a:r>
          </a:p>
        </p:txBody>
      </p:sp>
      <p:sp>
        <p:nvSpPr>
          <p:cNvPr id="28678" name="Rectangle 7"/>
          <p:cNvSpPr>
            <a:spLocks noGrp="1" noChangeArrowheads="1"/>
          </p:cNvSpPr>
          <p:nvPr>
            <p:ph idx="1"/>
          </p:nvPr>
        </p:nvSpPr>
        <p:spPr>
          <a:xfrm>
            <a:off x="622138" y="1242485"/>
            <a:ext cx="10944549" cy="3727509"/>
          </a:xfrm>
        </p:spPr>
        <p:txBody>
          <a:bodyPr/>
          <a:lstStyle/>
          <a:p>
            <a:pPr lvl="1" eaLnBrk="1" hangingPunct="1"/>
            <a:r>
              <a:rPr lang="en-US" altLang="en-US" dirty="0" smtClean="0"/>
              <a:t>Write your </a:t>
            </a:r>
            <a:r>
              <a:rPr lang="en-US" altLang="en-US" dirty="0" smtClean="0">
                <a:latin typeface="Courier New" pitchFamily="49" charset="0"/>
              </a:rPr>
              <a:t>INSERT</a:t>
            </a:r>
            <a:r>
              <a:rPr lang="en-US" altLang="en-US" dirty="0" smtClean="0"/>
              <a:t> statement with a subquery:</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endParaRPr lang="en-US" altLang="en-US" dirty="0" smtClean="0"/>
          </a:p>
          <a:p>
            <a:pPr lvl="1" eaLnBrk="1" hangingPunct="1"/>
            <a:endParaRPr lang="en-US" altLang="en-US" dirty="0" smtClean="0"/>
          </a:p>
          <a:p>
            <a:pPr lvl="1" eaLnBrk="1" hangingPunct="1"/>
            <a:r>
              <a:rPr lang="en-US" altLang="en-US" dirty="0" smtClean="0"/>
              <a:t>Do not use the </a:t>
            </a:r>
            <a:r>
              <a:rPr lang="en-US" altLang="en-US" dirty="0" smtClean="0">
                <a:latin typeface="Courier New" pitchFamily="49" charset="0"/>
              </a:rPr>
              <a:t>VALUES</a:t>
            </a:r>
            <a:r>
              <a:rPr lang="en-US" altLang="en-US" dirty="0" smtClean="0"/>
              <a:t> clause.</a:t>
            </a:r>
          </a:p>
          <a:p>
            <a:pPr lvl="1" eaLnBrk="1" hangingPunct="1"/>
            <a:r>
              <a:rPr lang="en-US" altLang="en-US" dirty="0" smtClean="0"/>
              <a:t>Match the number of columns in the </a:t>
            </a:r>
            <a:r>
              <a:rPr lang="en-US" altLang="en-US" dirty="0" smtClean="0">
                <a:latin typeface="Courier New" pitchFamily="49" charset="0"/>
              </a:rPr>
              <a:t>INSERT</a:t>
            </a:r>
            <a:r>
              <a:rPr lang="en-US" altLang="en-US" dirty="0" smtClean="0"/>
              <a:t> clause to those in the subquery.</a:t>
            </a:r>
          </a:p>
          <a:p>
            <a:pPr lvl="1" eaLnBrk="1" hangingPunct="1"/>
            <a:r>
              <a:rPr lang="en-US" altLang="en-US" dirty="0" smtClean="0"/>
              <a:t>Inserts all the rows returned by the subquery in the table, </a:t>
            </a:r>
            <a:r>
              <a:rPr lang="en-US" altLang="en-US" dirty="0" smtClean="0">
                <a:latin typeface="Courier New"/>
              </a:rPr>
              <a:t>sales_reps</a:t>
            </a:r>
            <a:r>
              <a:rPr lang="en-US" altLang="en-US" dirty="0" smtClean="0"/>
              <a:t>.</a:t>
            </a:r>
          </a:p>
        </p:txBody>
      </p:sp>
      <p:grpSp>
        <p:nvGrpSpPr>
          <p:cNvPr id="2" name="Group 1"/>
          <p:cNvGrpSpPr/>
          <p:nvPr/>
        </p:nvGrpSpPr>
        <p:grpSpPr>
          <a:xfrm>
            <a:off x="1065212" y="1752600"/>
            <a:ext cx="8064500" cy="1691104"/>
            <a:chOff x="2062162" y="1585496"/>
            <a:chExt cx="8064500" cy="1691104"/>
          </a:xfrm>
        </p:grpSpPr>
        <p:sp>
          <p:nvSpPr>
            <p:cNvPr id="7" name="Content Placeholder 2"/>
            <p:cNvSpPr txBox="1">
              <a:spLocks/>
            </p:cNvSpPr>
            <p:nvPr/>
          </p:nvSpPr>
          <p:spPr bwMode="gray">
            <a:xfrm>
              <a:off x="2062162" y="1585496"/>
              <a:ext cx="8064500" cy="169110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INSERT INTO sales_reps(id, name, salary, commission_pct)</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  SELECT employee_id, last_name, salary, commission_pct</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  FROM   employees</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  WHERE  job_id LIKE '%REP%';</a:t>
              </a:r>
            </a:p>
            <a:p>
              <a:pPr eaLnBrk="1" hangingPunct="1">
                <a:defRPr/>
              </a:pPr>
              <a:endParaRPr lang="en-US" altLang="en-US" sz="1600"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endParaRPr lang="en-US" altLang="en-US" sz="1600" b="1" dirty="0">
                <a:solidFill>
                  <a:schemeClr val="tx1">
                    <a:lumMod val="75000"/>
                  </a:schemeClr>
                </a:solidFill>
                <a:latin typeface="Courier New" panose="02070309020205020404" pitchFamily="49" charset="0"/>
                <a:cs typeface="Arial" panose="020B0604020202020204" pitchFamily="34" charset="0"/>
              </a:endParaRPr>
            </a:p>
          </p:txBody>
        </p:sp>
        <p:sp>
          <p:nvSpPr>
            <p:cNvPr id="28679" name="Rectangle 5"/>
            <p:cNvSpPr>
              <a:spLocks noChangeArrowheads="1"/>
            </p:cNvSpPr>
            <p:nvPr/>
          </p:nvSpPr>
          <p:spPr bwMode="gray">
            <a:xfrm>
              <a:off x="2403476" y="1998452"/>
              <a:ext cx="6618287" cy="76835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28680" name="Picture 7"/>
            <p:cNvPicPr>
              <a:picLocks noChangeAspect="1" noChangeArrowheads="1"/>
            </p:cNvPicPr>
            <p:nvPr/>
          </p:nvPicPr>
          <p:blipFill>
            <a:blip r:embed="rId4" cstate="print"/>
            <a:srcRect/>
            <a:stretch>
              <a:fillRect/>
            </a:stretch>
          </p:blipFill>
          <p:spPr bwMode="auto">
            <a:xfrm>
              <a:off x="2284412" y="2906714"/>
              <a:ext cx="1276350" cy="187325"/>
            </a:xfrm>
            <a:prstGeom prst="rect">
              <a:avLst/>
            </a:prstGeom>
            <a:noFill/>
            <a:ln w="12700">
              <a:solidFill>
                <a:schemeClr val="tx1"/>
              </a:solidFill>
              <a:miter lim="800000"/>
              <a:headEnd type="none" w="sm" len="sm"/>
              <a:tailEnd type="none" w="sm" len="sm"/>
            </a:ln>
          </p:spPr>
        </p:pic>
      </p:grpSp>
    </p:spTree>
    <p:custDataLst>
      <p:tags r:id="rId1"/>
    </p:custData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
        <p:nvSpPr>
          <p:cNvPr id="30722" name="Rectangle 2052"/>
          <p:cNvSpPr>
            <a:spLocks noGrp="1" noChangeArrowheads="1"/>
          </p:cNvSpPr>
          <p:nvPr>
            <p:ph type="title"/>
          </p:nvPr>
        </p:nvSpPr>
        <p:spPr/>
        <p:txBody>
          <a:bodyPr/>
          <a:lstStyle/>
          <a:p>
            <a:pPr eaLnBrk="1" hangingPunct="1"/>
            <a:r>
              <a:rPr lang="en-US" altLang="en-US" dirty="0" smtClean="0"/>
              <a:t>Lesson Agenda</a:t>
            </a:r>
          </a:p>
        </p:txBody>
      </p:sp>
      <p:sp>
        <p:nvSpPr>
          <p:cNvPr id="30723" name="Rectangle 2053"/>
          <p:cNvSpPr>
            <a:spLocks noGrp="1" noChangeArrowheads="1"/>
          </p:cNvSpPr>
          <p:nvPr>
            <p:ph idx="1"/>
          </p:nvPr>
        </p:nvSpPr>
        <p:spPr>
          <a:xfrm>
            <a:off x="622139" y="1242485"/>
            <a:ext cx="7377274" cy="5135587"/>
          </a:xfrm>
        </p:spPr>
        <p:txBody>
          <a:bodyPr/>
          <a:lstStyle/>
          <a:p>
            <a:pPr lvl="1" eaLnBrk="1" hangingPunct="1">
              <a:buClr>
                <a:srgbClr val="A6A6A6"/>
              </a:buClr>
            </a:pPr>
            <a:r>
              <a:rPr lang="en-US" altLang="en-US" dirty="0" smtClean="0">
                <a:solidFill>
                  <a:srgbClr val="A6A6A6"/>
                </a:solidFill>
              </a:rPr>
              <a:t>Adding new rows in a table</a:t>
            </a:r>
          </a:p>
          <a:p>
            <a:pPr lvl="2" eaLnBrk="1" hangingPunct="1">
              <a:buClr>
                <a:srgbClr val="A6A6A6"/>
              </a:buClr>
            </a:pPr>
            <a:r>
              <a:rPr lang="en-US" altLang="en-US" dirty="0" smtClean="0">
                <a:solidFill>
                  <a:srgbClr val="A6A6A6"/>
                </a:solidFill>
                <a:latin typeface="Courier New" pitchFamily="49" charset="0"/>
              </a:rPr>
              <a:t>INSERT</a:t>
            </a:r>
            <a:r>
              <a:rPr lang="en-US" altLang="en-US" dirty="0" smtClean="0">
                <a:solidFill>
                  <a:srgbClr val="A6A6A6"/>
                </a:solidFill>
              </a:rPr>
              <a:t> statement</a:t>
            </a:r>
          </a:p>
          <a:p>
            <a:pPr lvl="1" eaLnBrk="1" hangingPunct="1">
              <a:buClr>
                <a:schemeClr val="accent1"/>
              </a:buClr>
            </a:pPr>
            <a:r>
              <a:rPr lang="en-US" altLang="en-US" dirty="0" smtClean="0"/>
              <a:t>Changing data in a table</a:t>
            </a:r>
          </a:p>
          <a:p>
            <a:pPr lvl="2" eaLnBrk="1" hangingPunct="1">
              <a:buClr>
                <a:schemeClr val="accent1"/>
              </a:buClr>
            </a:pPr>
            <a:r>
              <a:rPr lang="en-US" altLang="en-US" dirty="0" smtClean="0">
                <a:latin typeface="Courier New" pitchFamily="49" charset="0"/>
              </a:rPr>
              <a:t>UPDATE</a:t>
            </a:r>
            <a:r>
              <a:rPr lang="en-US" altLang="en-US" dirty="0" smtClean="0"/>
              <a:t> statement</a:t>
            </a:r>
          </a:p>
          <a:p>
            <a:pPr lvl="1" eaLnBrk="1" hangingPunct="1">
              <a:buClr>
                <a:srgbClr val="A6A6A6"/>
              </a:buClr>
            </a:pPr>
            <a:r>
              <a:rPr lang="en-US" altLang="en-US" dirty="0" smtClean="0">
                <a:solidFill>
                  <a:srgbClr val="A6A6A6"/>
                </a:solidFill>
              </a:rPr>
              <a:t>Removing rows from a table:</a:t>
            </a:r>
          </a:p>
          <a:p>
            <a:pPr lvl="2" eaLnBrk="1" hangingPunct="1">
              <a:buClr>
                <a:srgbClr val="A6A6A6"/>
              </a:buClr>
            </a:pPr>
            <a:r>
              <a:rPr lang="en-US" altLang="en-US" dirty="0" smtClean="0">
                <a:solidFill>
                  <a:srgbClr val="A6A6A6"/>
                </a:solidFill>
                <a:latin typeface="Courier New" pitchFamily="49" charset="0"/>
              </a:rPr>
              <a:t>DELETE</a:t>
            </a:r>
            <a:r>
              <a:rPr lang="en-US" altLang="en-US" dirty="0" smtClean="0">
                <a:solidFill>
                  <a:srgbClr val="A6A6A6"/>
                </a:solidFill>
              </a:rPr>
              <a:t> statement</a:t>
            </a:r>
          </a:p>
          <a:p>
            <a:pPr lvl="2" eaLnBrk="1" hangingPunct="1">
              <a:buClr>
                <a:srgbClr val="A6A6A6"/>
              </a:buClr>
            </a:pPr>
            <a:r>
              <a:rPr lang="en-US" altLang="en-US" dirty="0" smtClean="0">
                <a:solidFill>
                  <a:srgbClr val="A6A6A6"/>
                </a:solidFill>
                <a:latin typeface="Courier New" pitchFamily="49" charset="0"/>
              </a:rPr>
              <a:t>TRUNCATE</a:t>
            </a:r>
            <a:r>
              <a:rPr lang="en-US" altLang="en-US" dirty="0" smtClean="0">
                <a:solidFill>
                  <a:srgbClr val="A6A6A6"/>
                </a:solidFill>
              </a:rPr>
              <a:t> statement</a:t>
            </a:r>
          </a:p>
          <a:p>
            <a:pPr lvl="1" eaLnBrk="1" hangingPunct="1">
              <a:buClr>
                <a:srgbClr val="A6A6A6"/>
              </a:buClr>
            </a:pPr>
            <a:r>
              <a:rPr lang="en-US" altLang="en-US" dirty="0" smtClean="0">
                <a:solidFill>
                  <a:srgbClr val="A6A6A6"/>
                </a:solidFill>
              </a:rPr>
              <a:t>Database transaction control using </a:t>
            </a:r>
            <a:r>
              <a:rPr lang="en-US" altLang="en-US" dirty="0" smtClean="0">
                <a:solidFill>
                  <a:srgbClr val="A6A6A6"/>
                </a:solidFill>
                <a:latin typeface="Courier New" pitchFamily="49" charset="0"/>
              </a:rPr>
              <a:t>COMMIT</a:t>
            </a:r>
            <a:r>
              <a:rPr lang="en-US" altLang="en-US" dirty="0" smtClean="0">
                <a:solidFill>
                  <a:srgbClr val="A6A6A6"/>
                </a:solidFill>
              </a:rPr>
              <a:t>, </a:t>
            </a:r>
            <a:r>
              <a:rPr lang="en-US" altLang="en-US" dirty="0" smtClean="0">
                <a:solidFill>
                  <a:srgbClr val="A6A6A6"/>
                </a:solidFill>
                <a:latin typeface="Courier New" pitchFamily="49" charset="0"/>
              </a:rPr>
              <a:t>ROLLBACK</a:t>
            </a:r>
            <a:r>
              <a:rPr lang="en-US" altLang="en-US" dirty="0" smtClean="0">
                <a:solidFill>
                  <a:srgbClr val="A6A6A6"/>
                </a:solidFill>
              </a:rPr>
              <a:t>, and </a:t>
            </a:r>
            <a:r>
              <a:rPr lang="en-US" altLang="en-US" dirty="0" smtClean="0">
                <a:solidFill>
                  <a:srgbClr val="A6A6A6"/>
                </a:solidFill>
                <a:latin typeface="Courier New" pitchFamily="49" charset="0"/>
              </a:rPr>
              <a:t>SAVEPOINT</a:t>
            </a:r>
          </a:p>
          <a:p>
            <a:pPr lvl="1" eaLnBrk="1" hangingPunct="1">
              <a:buClr>
                <a:srgbClr val="A6A6A6"/>
              </a:buClr>
            </a:pPr>
            <a:r>
              <a:rPr lang="en-US" altLang="en-US" dirty="0" smtClean="0">
                <a:solidFill>
                  <a:srgbClr val="A6A6A6"/>
                </a:solidFill>
              </a:rPr>
              <a:t>Read consistency</a:t>
            </a:r>
          </a:p>
          <a:p>
            <a:pPr lvl="1">
              <a:buClr>
                <a:srgbClr val="A6A6A6"/>
              </a:buClr>
            </a:pPr>
            <a:r>
              <a:rPr lang="en-US" altLang="en-US" dirty="0" smtClean="0">
                <a:solidFill>
                  <a:srgbClr val="A6A6A6"/>
                </a:solidFill>
              </a:rPr>
              <a:t>Manual Data Locking</a:t>
            </a:r>
          </a:p>
          <a:p>
            <a:pPr lvl="2">
              <a:buClr>
                <a:srgbClr val="A6A6A6"/>
              </a:buClr>
            </a:pPr>
            <a:r>
              <a:rPr lang="en-US" altLang="en-US" dirty="0" smtClean="0">
                <a:solidFill>
                  <a:srgbClr val="A6A6A6"/>
                </a:solidFill>
                <a:latin typeface="Courier New" pitchFamily="49" charset="0"/>
              </a:rPr>
              <a:t>FOR UPDATE</a:t>
            </a:r>
            <a:r>
              <a:rPr lang="en-US" altLang="en-US" sz="2100" dirty="0" smtClean="0">
                <a:solidFill>
                  <a:srgbClr val="A6A6A6"/>
                </a:solidFill>
              </a:rPr>
              <a:t> clause in a </a:t>
            </a:r>
            <a:r>
              <a:rPr lang="en-US" altLang="en-US" dirty="0" smtClean="0">
                <a:solidFill>
                  <a:srgbClr val="A6A6A6"/>
                </a:solidFill>
                <a:latin typeface="Courier New" pitchFamily="49" charset="0"/>
              </a:rPr>
              <a:t>SELECT</a:t>
            </a:r>
            <a:r>
              <a:rPr lang="en-US" altLang="en-US" sz="2100" dirty="0" smtClean="0">
                <a:solidFill>
                  <a:srgbClr val="A6A6A6"/>
                </a:solidFill>
              </a:rPr>
              <a:t> statement</a:t>
            </a:r>
          </a:p>
          <a:p>
            <a:pPr lvl="2">
              <a:buClr>
                <a:srgbClr val="A6A6A6"/>
              </a:buClr>
            </a:pPr>
            <a:r>
              <a:rPr lang="en-US" altLang="en-US" dirty="0" smtClean="0">
                <a:solidFill>
                  <a:srgbClr val="A6A6A6"/>
                </a:solidFill>
                <a:latin typeface="Courier New" pitchFamily="49" charset="0"/>
              </a:rPr>
              <a:t>LOCK TABLE</a:t>
            </a:r>
            <a:r>
              <a:rPr lang="en-US" altLang="en-US" sz="2100" dirty="0" smtClean="0">
                <a:solidFill>
                  <a:srgbClr val="A6A6A6"/>
                </a:solidFill>
              </a:rPr>
              <a:t> statement</a:t>
            </a:r>
            <a:endParaRPr lang="en-US" altLang="en-US" dirty="0" smtClean="0">
              <a:solidFill>
                <a:schemeClr val="folHlink"/>
              </a:solidFill>
            </a:endParaRPr>
          </a:p>
        </p:txBody>
      </p:sp>
    </p:spTree>
    <p:custDataLst>
      <p:tags r:id="rId1"/>
    </p:custData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7"/>
          <p:cNvSpPr>
            <a:spLocks noGrp="1" noChangeArrowheads="1"/>
          </p:cNvSpPr>
          <p:nvPr>
            <p:ph type="title"/>
          </p:nvPr>
        </p:nvSpPr>
        <p:spPr/>
        <p:txBody>
          <a:bodyPr/>
          <a:lstStyle/>
          <a:p>
            <a:pPr eaLnBrk="1" hangingPunct="1"/>
            <a:r>
              <a:rPr lang="en-US" altLang="en-US" dirty="0" smtClean="0"/>
              <a:t>Changing Data in a Table</a:t>
            </a:r>
          </a:p>
        </p:txBody>
      </p:sp>
      <p:grpSp>
        <p:nvGrpSpPr>
          <p:cNvPr id="32771" name="Group 1"/>
          <p:cNvGrpSpPr>
            <a:grpSpLocks/>
          </p:cNvGrpSpPr>
          <p:nvPr/>
        </p:nvGrpSpPr>
        <p:grpSpPr bwMode="auto">
          <a:xfrm>
            <a:off x="2055812" y="1109663"/>
            <a:ext cx="8077200" cy="4638675"/>
            <a:chOff x="439738" y="1208088"/>
            <a:chExt cx="8077200" cy="4638675"/>
          </a:xfrm>
        </p:grpSpPr>
        <p:pic>
          <p:nvPicPr>
            <p:cNvPr id="32772" name="Picture 20" descr="C:\salome_official\projects\11gR2_SQL 1\screenshots\les9_14s_b.gif"/>
            <p:cNvPicPr>
              <a:picLocks noChangeAspect="1" noChangeArrowheads="1"/>
            </p:cNvPicPr>
            <p:nvPr/>
          </p:nvPicPr>
          <p:blipFill>
            <a:blip r:embed="rId4" cstate="print"/>
            <a:srcRect/>
            <a:stretch>
              <a:fillRect/>
            </a:stretch>
          </p:blipFill>
          <p:spPr bwMode="auto">
            <a:xfrm>
              <a:off x="600075" y="4017963"/>
              <a:ext cx="7897813" cy="1828800"/>
            </a:xfrm>
            <a:prstGeom prst="rect">
              <a:avLst/>
            </a:prstGeom>
            <a:noFill/>
            <a:ln w="12700">
              <a:solidFill>
                <a:schemeClr val="tx1"/>
              </a:solidFill>
              <a:miter lim="800000"/>
              <a:headEnd/>
              <a:tailEnd/>
            </a:ln>
          </p:spPr>
        </p:pic>
        <p:pic>
          <p:nvPicPr>
            <p:cNvPr id="32773" name="Picture 19" descr="C:\salome_official\projects\11gR2_SQL 1\screenshots\les9_14s_a.gif"/>
            <p:cNvPicPr>
              <a:picLocks noChangeAspect="1" noChangeArrowheads="1"/>
            </p:cNvPicPr>
            <p:nvPr/>
          </p:nvPicPr>
          <p:blipFill>
            <a:blip r:embed="rId5" cstate="print"/>
            <a:srcRect/>
            <a:stretch>
              <a:fillRect/>
            </a:stretch>
          </p:blipFill>
          <p:spPr bwMode="auto">
            <a:xfrm>
              <a:off x="620713" y="1589088"/>
              <a:ext cx="7886700" cy="1828800"/>
            </a:xfrm>
            <a:prstGeom prst="rect">
              <a:avLst/>
            </a:prstGeom>
            <a:noFill/>
            <a:ln w="12700">
              <a:solidFill>
                <a:schemeClr val="tx1"/>
              </a:solidFill>
              <a:miter lim="800000"/>
              <a:headEnd/>
              <a:tailEnd/>
            </a:ln>
          </p:spPr>
        </p:pic>
        <p:sp>
          <p:nvSpPr>
            <p:cNvPr id="32774" name="Rectangle 3"/>
            <p:cNvSpPr>
              <a:spLocks noChangeArrowheads="1"/>
            </p:cNvSpPr>
            <p:nvPr/>
          </p:nvSpPr>
          <p:spPr bwMode="auto">
            <a:xfrm>
              <a:off x="468313" y="1208088"/>
              <a:ext cx="1570943" cy="400752"/>
            </a:xfrm>
            <a:prstGeom prst="rect">
              <a:avLst/>
            </a:prstGeom>
            <a:noFill/>
            <a:ln w="9525">
              <a:noFill/>
              <a:miter lim="800000"/>
              <a:headEnd/>
              <a:tailEnd/>
            </a:ln>
          </p:spPr>
          <p:txBody>
            <a:bodyPr wrap="none" lIns="92075" tIns="46038" rIns="92075" bIns="46038">
              <a:spAutoFit/>
            </a:bodyPr>
            <a:lstStyle/>
            <a:p>
              <a:r>
                <a:rPr lang="en-US" altLang="en-US" sz="2000" dirty="0">
                  <a:latin typeface="Courier New" pitchFamily="49" charset="0"/>
                </a:rPr>
                <a:t>EMPLOYEES</a:t>
              </a:r>
            </a:p>
          </p:txBody>
        </p:sp>
        <p:sp>
          <p:nvSpPr>
            <p:cNvPr id="32775" name="Rectangle 4"/>
            <p:cNvSpPr>
              <a:spLocks noChangeArrowheads="1"/>
            </p:cNvSpPr>
            <p:nvPr/>
          </p:nvSpPr>
          <p:spPr bwMode="auto">
            <a:xfrm>
              <a:off x="439738" y="3689350"/>
              <a:ext cx="5638800" cy="290513"/>
            </a:xfrm>
            <a:prstGeom prst="rect">
              <a:avLst/>
            </a:prstGeom>
            <a:noFill/>
            <a:ln w="9525">
              <a:noFill/>
              <a:miter lim="800000"/>
              <a:headEnd/>
              <a:tailEnd/>
            </a:ln>
          </p:spPr>
          <p:txBody>
            <a:bodyPr lIns="92075" tIns="46038" rIns="92075" bIns="46038">
              <a:spAutoFit/>
            </a:bodyPr>
            <a:lstStyle/>
            <a:p>
              <a:pPr defTabSz="346075">
                <a:lnSpc>
                  <a:spcPct val="65000"/>
                </a:lnSpc>
                <a:spcBef>
                  <a:spcPct val="35000"/>
                </a:spcBef>
                <a:tabLst>
                  <a:tab pos="576263" algn="l"/>
                </a:tabLst>
              </a:pPr>
              <a:r>
                <a:rPr lang="en-US" altLang="en-US" sz="2000" dirty="0"/>
                <a:t>Update rows in the </a:t>
              </a:r>
              <a:r>
                <a:rPr lang="en-US" altLang="en-US" sz="2000" dirty="0">
                  <a:latin typeface="Courier New" pitchFamily="49" charset="0"/>
                </a:rPr>
                <a:t>EMPLOYEES</a:t>
              </a:r>
              <a:r>
                <a:rPr lang="en-US" altLang="en-US" sz="2000" dirty="0"/>
                <a:t> table:</a:t>
              </a:r>
            </a:p>
          </p:txBody>
        </p:sp>
        <p:sp>
          <p:nvSpPr>
            <p:cNvPr id="32776" name="Rectangle 8"/>
            <p:cNvSpPr>
              <a:spLocks noChangeArrowheads="1"/>
            </p:cNvSpPr>
            <p:nvPr/>
          </p:nvSpPr>
          <p:spPr bwMode="gray">
            <a:xfrm>
              <a:off x="8012113" y="4922838"/>
              <a:ext cx="495300" cy="685800"/>
            </a:xfrm>
            <a:prstGeom prst="rect">
              <a:avLst/>
            </a:prstGeom>
            <a:noFill/>
            <a:ln w="28575">
              <a:solidFill>
                <a:schemeClr val="accent1"/>
              </a:solidFill>
              <a:miter lim="800000"/>
              <a:headEnd type="none" w="sm" len="sm"/>
              <a:tailEnd type="none" w="sm" len="sm"/>
            </a:ln>
          </p:spPr>
          <p:txBody>
            <a:bodyPr wrap="none" anchor="ctr"/>
            <a:lstStyle/>
            <a:p>
              <a:pPr eaLnBrk="1" hangingPunct="1"/>
              <a:endParaRPr lang="en-IN" altLang="en-US" dirty="0"/>
            </a:p>
          </p:txBody>
        </p:sp>
        <p:sp>
          <p:nvSpPr>
            <p:cNvPr id="32777" name="Freeform 9"/>
            <p:cNvSpPr>
              <a:spLocks/>
            </p:cNvSpPr>
            <p:nvPr/>
          </p:nvSpPr>
          <p:spPr bwMode="gray">
            <a:xfrm>
              <a:off x="5116513" y="3721645"/>
              <a:ext cx="1295400" cy="284611"/>
            </a:xfrm>
            <a:custGeom>
              <a:avLst/>
              <a:gdLst>
                <a:gd name="T0" fmla="*/ 0 w 220"/>
                <a:gd name="T1" fmla="*/ 0 h 411"/>
                <a:gd name="T2" fmla="*/ 2147483646 w 220"/>
                <a:gd name="T3" fmla="*/ 0 h 411"/>
                <a:gd name="T4" fmla="*/ 2147483646 w 220"/>
                <a:gd name="T5" fmla="*/ 2147483646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cmpd="sng">
              <a:solidFill>
                <a:schemeClr val="accent1"/>
              </a:solidFill>
              <a:prstDash val="solid"/>
              <a:round/>
              <a:headEnd type="none" w="med" len="med"/>
              <a:tailEnd type="triangle" w="lg" len="lg"/>
            </a:ln>
          </p:spPr>
          <p:txBody>
            <a:bodyPr/>
            <a:lstStyle/>
            <a:p>
              <a:endParaRPr lang="en-US" dirty="0"/>
            </a:p>
          </p:txBody>
        </p:sp>
        <p:sp>
          <p:nvSpPr>
            <p:cNvPr id="32778" name="Rectangle 16"/>
            <p:cNvSpPr>
              <a:spLocks noChangeArrowheads="1"/>
            </p:cNvSpPr>
            <p:nvPr/>
          </p:nvSpPr>
          <p:spPr bwMode="gray">
            <a:xfrm>
              <a:off x="8059738" y="2484438"/>
              <a:ext cx="457200" cy="685800"/>
            </a:xfrm>
            <a:prstGeom prst="rect">
              <a:avLst/>
            </a:prstGeom>
            <a:noFill/>
            <a:ln w="28575">
              <a:solidFill>
                <a:schemeClr val="accent1"/>
              </a:solidFill>
              <a:miter lim="800000"/>
              <a:headEnd type="none" w="sm" len="sm"/>
              <a:tailEnd type="none" w="sm" len="sm"/>
            </a:ln>
          </p:spPr>
          <p:txBody>
            <a:bodyPr wrap="none" anchor="ctr"/>
            <a:lstStyle/>
            <a:p>
              <a:pPr eaLnBrk="1" hangingPunct="1"/>
              <a:endParaRPr lang="en-IN" altLang="en-US" dirty="0"/>
            </a:p>
          </p:txBody>
        </p:sp>
      </p:grpSp>
    </p:spTree>
    <p:custDataLst>
      <p:tags r:id="rId1"/>
    </p:custData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rot="16200000" flipV="1">
            <a:off x="9577387" y="3222626"/>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1" name="Round Diagonal Corner Rectangle 10"/>
          <p:cNvSpPr>
            <a:spLocks noChangeAspect="1"/>
          </p:cNvSpPr>
          <p:nvPr/>
        </p:nvSpPr>
        <p:spPr bwMode="auto">
          <a:xfrm>
            <a:off x="9447212" y="4343400"/>
            <a:ext cx="1985962" cy="1470028"/>
          </a:xfrm>
          <a:prstGeom prst="round2DiagRect">
            <a:avLst/>
          </a:prstGeom>
          <a:gradFill flip="none" rotWithShape="1">
            <a:gsLst>
              <a:gs pos="0">
                <a:schemeClr val="accent6">
                  <a:lumMod val="20000"/>
                  <a:lumOff val="80000"/>
                </a:schemeClr>
              </a:gs>
              <a:gs pos="100000">
                <a:schemeClr val="bg1"/>
              </a:gs>
            </a:gsLst>
            <a:lin ang="5400000" scaled="1"/>
            <a:tileRect/>
          </a:gradFill>
          <a:ln w="50800" cap="flat" cmpd="sng" algn="ctr">
            <a:solidFill>
              <a:schemeClr val="bg1"/>
            </a:solidFill>
            <a:prstDash val="solid"/>
            <a:round/>
            <a:headEnd type="none" w="sm" len="sm"/>
            <a:tailEnd type="none" w="sm" len="sm"/>
          </a:ln>
          <a:effectLst>
            <a:glow rad="63500">
              <a:srgbClr val="C5F0FF"/>
            </a:glow>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34818" name="Rectangle 5"/>
          <p:cNvSpPr>
            <a:spLocks noGrp="1" noChangeArrowheads="1"/>
          </p:cNvSpPr>
          <p:nvPr>
            <p:ph type="title"/>
          </p:nvPr>
        </p:nvSpPr>
        <p:spPr/>
        <p:txBody>
          <a:bodyPr/>
          <a:lstStyle/>
          <a:p>
            <a:pPr eaLnBrk="1" hangingPunct="1"/>
            <a:r>
              <a:rPr lang="en-US" altLang="en-US" dirty="0" smtClean="0">
                <a:latin typeface="Courier New" pitchFamily="49" charset="0"/>
              </a:rPr>
              <a:t>UPDATE</a:t>
            </a:r>
            <a:r>
              <a:rPr lang="en-US" altLang="en-US" dirty="0" smtClean="0"/>
              <a:t> Statement Syntax</a:t>
            </a:r>
          </a:p>
        </p:txBody>
      </p:sp>
      <p:sp>
        <p:nvSpPr>
          <p:cNvPr id="34819" name="Rectangle 6"/>
          <p:cNvSpPr>
            <a:spLocks noGrp="1" noChangeArrowheads="1"/>
          </p:cNvSpPr>
          <p:nvPr>
            <p:ph idx="1"/>
          </p:nvPr>
        </p:nvSpPr>
        <p:spPr/>
        <p:txBody>
          <a:bodyPr/>
          <a:lstStyle/>
          <a:p>
            <a:pPr lvl="1" eaLnBrk="1" hangingPunct="1"/>
            <a:r>
              <a:rPr lang="en-US" altLang="en-US" dirty="0" smtClean="0"/>
              <a:t>Modify existing values in a table with the </a:t>
            </a:r>
            <a:r>
              <a:rPr lang="en-US" altLang="en-US" dirty="0" smtClean="0">
                <a:latin typeface="Courier New" pitchFamily="49" charset="0"/>
              </a:rPr>
              <a:t>UPDATE</a:t>
            </a:r>
            <a:r>
              <a:rPr lang="en-US" altLang="en-US" dirty="0" smtClean="0"/>
              <a:t> statement:</a:t>
            </a:r>
          </a:p>
          <a:p>
            <a:pPr lvl="1" eaLnBrk="1" hangingPunct="1">
              <a:buFont typeface="Arial" charset="0"/>
              <a:buNone/>
            </a:pPr>
            <a:r>
              <a:rPr lang="en-US" altLang="en-US" dirty="0" smtClean="0"/>
              <a:t/>
            </a:r>
            <a:br>
              <a:rPr lang="en-US" altLang="en-US" dirty="0" smtClean="0"/>
            </a:br>
            <a:endParaRPr lang="en-US" altLang="en-US" dirty="0" smtClean="0"/>
          </a:p>
          <a:p>
            <a:pPr lvl="1" eaLnBrk="1" hangingPunct="1">
              <a:buFont typeface="Arial" charset="0"/>
              <a:buNone/>
            </a:pPr>
            <a:endParaRPr lang="en-US" altLang="en-US" dirty="0" smtClean="0"/>
          </a:p>
          <a:p>
            <a:pPr lvl="1" eaLnBrk="1" hangingPunct="1"/>
            <a:r>
              <a:rPr lang="en-US" altLang="en-US" dirty="0" smtClean="0"/>
              <a:t>Update more than one row at a time (if required).</a:t>
            </a:r>
          </a:p>
        </p:txBody>
      </p:sp>
      <p:sp>
        <p:nvSpPr>
          <p:cNvPr id="5" name="Content Placeholder 2"/>
          <p:cNvSpPr txBox="1">
            <a:spLocks/>
          </p:cNvSpPr>
          <p:nvPr/>
        </p:nvSpPr>
        <p:spPr bwMode="gray">
          <a:xfrm>
            <a:off x="1065212" y="1710268"/>
            <a:ext cx="6781800" cy="92844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UPDATE		</a:t>
            </a:r>
            <a:r>
              <a:rPr lang="en-US" altLang="en-US" sz="1600" b="1" i="1" dirty="0">
                <a:solidFill>
                  <a:schemeClr val="tx1">
                    <a:lumMod val="75000"/>
                  </a:schemeClr>
                </a:solidFill>
                <a:latin typeface="Courier New" panose="02070309020205020404" pitchFamily="49" charset="0"/>
                <a:cs typeface="Arial" panose="020B0604020202020204" pitchFamily="34" charset="0"/>
              </a:rPr>
              <a:t>table</a:t>
            </a:r>
            <a:endParaRPr lang="en-US" altLang="en-US" sz="1600"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SET		</a:t>
            </a:r>
            <a:r>
              <a:rPr lang="en-US" altLang="en-US" sz="1600" b="1" i="1" dirty="0">
                <a:solidFill>
                  <a:schemeClr val="tx1">
                    <a:lumMod val="75000"/>
                  </a:schemeClr>
                </a:solidFill>
                <a:latin typeface="Courier New" panose="02070309020205020404" pitchFamily="49" charset="0"/>
                <a:cs typeface="Arial" panose="020B0604020202020204" pitchFamily="34" charset="0"/>
              </a:rPr>
              <a:t>column</a:t>
            </a:r>
            <a:r>
              <a:rPr lang="en-US" altLang="en-US" sz="1600" b="1" dirty="0">
                <a:solidFill>
                  <a:schemeClr val="tx1">
                    <a:lumMod val="75000"/>
                  </a:schemeClr>
                </a:solidFill>
                <a:latin typeface="Courier New" panose="02070309020205020404" pitchFamily="49" charset="0"/>
                <a:cs typeface="Arial" panose="020B0604020202020204" pitchFamily="34" charset="0"/>
              </a:rPr>
              <a:t> = </a:t>
            </a:r>
            <a:r>
              <a:rPr lang="en-US" altLang="en-US" sz="1600" b="1" i="1" dirty="0">
                <a:solidFill>
                  <a:schemeClr val="tx1">
                    <a:lumMod val="75000"/>
                  </a:schemeClr>
                </a:solidFill>
                <a:latin typeface="Courier New" panose="02070309020205020404" pitchFamily="49" charset="0"/>
                <a:cs typeface="Arial" panose="020B0604020202020204" pitchFamily="34" charset="0"/>
              </a:rPr>
              <a:t>value</a:t>
            </a:r>
            <a:r>
              <a:rPr lang="en-US" altLang="en-US" sz="1600" b="1" dirty="0">
                <a:solidFill>
                  <a:schemeClr val="tx1">
                    <a:lumMod val="75000"/>
                  </a:schemeClr>
                </a:solidFill>
                <a:latin typeface="Courier New" panose="02070309020205020404" pitchFamily="49" charset="0"/>
                <a:cs typeface="Arial" panose="020B0604020202020204" pitchFamily="34" charset="0"/>
              </a:rPr>
              <a:t> [, </a:t>
            </a:r>
            <a:r>
              <a:rPr lang="en-US" altLang="en-US" sz="1600" b="1" i="1" dirty="0">
                <a:solidFill>
                  <a:schemeClr val="tx1">
                    <a:lumMod val="75000"/>
                  </a:schemeClr>
                </a:solidFill>
                <a:latin typeface="Courier New" panose="02070309020205020404" pitchFamily="49" charset="0"/>
                <a:cs typeface="Arial" panose="020B0604020202020204" pitchFamily="34" charset="0"/>
              </a:rPr>
              <a:t>column </a:t>
            </a:r>
            <a:r>
              <a:rPr lang="en-US" altLang="en-US" sz="1600" b="1" dirty="0">
                <a:solidFill>
                  <a:schemeClr val="tx1">
                    <a:lumMod val="75000"/>
                  </a:schemeClr>
                </a:solidFill>
                <a:latin typeface="Courier New" panose="02070309020205020404" pitchFamily="49" charset="0"/>
                <a:cs typeface="Arial" panose="020B0604020202020204" pitchFamily="34" charset="0"/>
              </a:rPr>
              <a:t>= </a:t>
            </a:r>
            <a:r>
              <a:rPr lang="en-US" altLang="en-US" sz="1600" b="1" i="1" dirty="0">
                <a:solidFill>
                  <a:schemeClr val="tx1">
                    <a:lumMod val="75000"/>
                  </a:schemeClr>
                </a:solidFill>
                <a:latin typeface="Courier New" panose="02070309020205020404" pitchFamily="49" charset="0"/>
                <a:cs typeface="Arial" panose="020B0604020202020204" pitchFamily="34" charset="0"/>
              </a:rPr>
              <a:t>value, ...</a:t>
            </a:r>
            <a:r>
              <a:rPr lang="en-US" altLang="en-US" sz="1600" b="1" dirty="0">
                <a:solidFill>
                  <a:schemeClr val="tx1">
                    <a:lumMod val="75000"/>
                  </a:schemeClr>
                </a:solidFill>
                <a:latin typeface="Courier New" panose="02070309020205020404" pitchFamily="49" charset="0"/>
                <a:cs typeface="Arial" panose="020B0604020202020204" pitchFamily="34" charset="0"/>
              </a:rPr>
              <a:t>]</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[WHERE 		</a:t>
            </a:r>
            <a:r>
              <a:rPr lang="en-US" altLang="en-US" sz="1600" b="1" i="1" dirty="0">
                <a:solidFill>
                  <a:schemeClr val="tx1">
                    <a:lumMod val="75000"/>
                  </a:schemeClr>
                </a:solidFill>
                <a:latin typeface="Courier New" panose="02070309020205020404" pitchFamily="49" charset="0"/>
                <a:cs typeface="Arial" panose="020B0604020202020204" pitchFamily="34" charset="0"/>
              </a:rPr>
              <a:t>condition</a:t>
            </a:r>
            <a:r>
              <a:rPr lang="en-US" altLang="en-US" sz="1600" b="1" dirty="0">
                <a:solidFill>
                  <a:schemeClr val="tx1">
                    <a:lumMod val="75000"/>
                  </a:schemeClr>
                </a:solidFill>
                <a:latin typeface="Courier New" panose="02070309020205020404" pitchFamily="49" charset="0"/>
                <a:cs typeface="Arial" panose="020B0604020202020204" pitchFamily="34" charset="0"/>
              </a:rPr>
              <a:t>];</a:t>
            </a:r>
          </a:p>
        </p:txBody>
      </p:sp>
      <p:pic>
        <p:nvPicPr>
          <p:cNvPr id="9" name="Picture 8"/>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9686261" y="4648200"/>
            <a:ext cx="1583720" cy="813456"/>
          </a:xfrm>
          <a:prstGeom prst="rect">
            <a:avLst/>
          </a:prstGeom>
        </p:spPr>
      </p:pic>
    </p:spTree>
    <p:custDataLst>
      <p:tags r:id="rId1"/>
    </p:custData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2" name="Rectangle 7"/>
          <p:cNvSpPr>
            <a:spLocks noGrp="1" noChangeArrowheads="1"/>
          </p:cNvSpPr>
          <p:nvPr>
            <p:ph type="title"/>
          </p:nvPr>
        </p:nvSpPr>
        <p:spPr/>
        <p:txBody>
          <a:bodyPr/>
          <a:lstStyle/>
          <a:p>
            <a:pPr eaLnBrk="1" hangingPunct="1"/>
            <a:r>
              <a:rPr lang="en-US" altLang="en-US" dirty="0" smtClean="0"/>
              <a:t>Updating Rows in a Table</a:t>
            </a:r>
          </a:p>
        </p:txBody>
      </p:sp>
      <p:sp>
        <p:nvSpPr>
          <p:cNvPr id="36873" name="Rectangle 8"/>
          <p:cNvSpPr>
            <a:spLocks noGrp="1" noChangeArrowheads="1"/>
          </p:cNvSpPr>
          <p:nvPr>
            <p:ph idx="1"/>
          </p:nvPr>
        </p:nvSpPr>
        <p:spPr>
          <a:xfrm>
            <a:off x="622138" y="1242485"/>
            <a:ext cx="10944549" cy="3837796"/>
          </a:xfrm>
        </p:spPr>
        <p:txBody>
          <a:bodyPr/>
          <a:lstStyle/>
          <a:p>
            <a:pPr lvl="1" eaLnBrk="1" hangingPunct="1"/>
            <a:r>
              <a:rPr lang="en-US" altLang="en-US" dirty="0" smtClean="0"/>
              <a:t>Values for a specific row or rows are modified if you specify the </a:t>
            </a:r>
            <a:r>
              <a:rPr lang="en-US" altLang="en-US" dirty="0" smtClean="0">
                <a:latin typeface="Courier New" pitchFamily="49" charset="0"/>
              </a:rPr>
              <a:t>WHERE</a:t>
            </a:r>
            <a:r>
              <a:rPr lang="en-US" altLang="en-US" dirty="0" smtClean="0"/>
              <a:t> clause:</a:t>
            </a:r>
          </a:p>
          <a:p>
            <a:pPr lvl="2" eaLnBrk="1" hangingPunct="1"/>
            <a:endParaRPr lang="en-US" altLang="en-US" dirty="0" smtClean="0"/>
          </a:p>
          <a:p>
            <a:pPr lvl="2" eaLnBrk="1" hangingPunct="1"/>
            <a:endParaRPr lang="en-US" altLang="en-US" dirty="0" smtClean="0"/>
          </a:p>
          <a:p>
            <a:pPr lvl="2" eaLnBrk="1" hangingPunct="1"/>
            <a:endParaRPr lang="en-US" altLang="en-US" dirty="0" smtClean="0"/>
          </a:p>
          <a:p>
            <a:pPr lvl="2" eaLnBrk="1" hangingPunct="1"/>
            <a:endParaRPr lang="en-US" altLang="en-US" dirty="0" smtClean="0"/>
          </a:p>
          <a:p>
            <a:pPr lvl="1" eaLnBrk="1" hangingPunct="1"/>
            <a:r>
              <a:rPr lang="en-US" altLang="en-US" dirty="0" smtClean="0"/>
              <a:t>Values for all the rows in the table are modified if you omit the </a:t>
            </a:r>
            <a:r>
              <a:rPr lang="en-US" altLang="en-US" dirty="0" smtClean="0">
                <a:latin typeface="Courier New" pitchFamily="49" charset="0"/>
              </a:rPr>
              <a:t>WHERE</a:t>
            </a:r>
            <a:r>
              <a:rPr lang="en-US" altLang="en-US" dirty="0" smtClean="0"/>
              <a:t> clause:</a:t>
            </a:r>
          </a:p>
          <a:p>
            <a:pPr lvl="2" eaLnBrk="1" hangingPunct="1"/>
            <a:endParaRPr lang="en-US" altLang="en-US" dirty="0" smtClean="0"/>
          </a:p>
          <a:p>
            <a:pPr lvl="2" eaLnBrk="1" hangingPunct="1"/>
            <a:endParaRPr lang="en-US" altLang="en-US" dirty="0" smtClean="0"/>
          </a:p>
          <a:p>
            <a:pPr lvl="2" eaLnBrk="1" hangingPunct="1"/>
            <a:endParaRPr lang="en-US" altLang="en-US" dirty="0" smtClean="0"/>
          </a:p>
          <a:p>
            <a:pPr lvl="1" eaLnBrk="1" hangingPunct="1"/>
            <a:r>
              <a:rPr lang="en-US" altLang="en-US" dirty="0" smtClean="0"/>
              <a:t>Specify </a:t>
            </a:r>
            <a:r>
              <a:rPr lang="en-US" altLang="en-US" dirty="0" smtClean="0">
                <a:latin typeface="Courier New" pitchFamily="49" charset="0"/>
              </a:rPr>
              <a:t>SET</a:t>
            </a:r>
            <a:r>
              <a:rPr lang="en-US" altLang="en-US" dirty="0" smtClean="0"/>
              <a:t> </a:t>
            </a:r>
            <a:r>
              <a:rPr lang="en-US" altLang="en-US" i="1" dirty="0" smtClean="0">
                <a:latin typeface="Courier New" pitchFamily="49" charset="0"/>
              </a:rPr>
              <a:t>column_name</a:t>
            </a:r>
            <a:r>
              <a:rPr lang="en-US" altLang="en-US" dirty="0" smtClean="0">
                <a:latin typeface="Courier New" pitchFamily="49" charset="0"/>
              </a:rPr>
              <a:t>=</a:t>
            </a:r>
            <a:r>
              <a:rPr lang="en-US" altLang="en-US" dirty="0" smtClean="0"/>
              <a:t> </a:t>
            </a:r>
            <a:r>
              <a:rPr lang="en-US" altLang="en-US" dirty="0" smtClean="0">
                <a:latin typeface="Courier New" pitchFamily="49" charset="0"/>
              </a:rPr>
              <a:t>NULL</a:t>
            </a:r>
            <a:r>
              <a:rPr lang="en-US" altLang="en-US" dirty="0" smtClean="0"/>
              <a:t> to update a column value to </a:t>
            </a:r>
            <a:r>
              <a:rPr lang="en-US" altLang="en-US" dirty="0" smtClean="0">
                <a:latin typeface="Courier New" pitchFamily="49" charset="0"/>
              </a:rPr>
              <a:t>NULL</a:t>
            </a:r>
            <a:r>
              <a:rPr lang="en-US" altLang="en-US" dirty="0" smtClean="0"/>
              <a:t>.</a:t>
            </a:r>
          </a:p>
        </p:txBody>
      </p:sp>
      <p:grpSp>
        <p:nvGrpSpPr>
          <p:cNvPr id="3" name="Group 2"/>
          <p:cNvGrpSpPr/>
          <p:nvPr/>
        </p:nvGrpSpPr>
        <p:grpSpPr>
          <a:xfrm>
            <a:off x="1065212" y="3604472"/>
            <a:ext cx="8064500" cy="928449"/>
            <a:chOff x="2062162" y="4253152"/>
            <a:chExt cx="8064500" cy="928449"/>
          </a:xfrm>
        </p:grpSpPr>
        <p:sp>
          <p:nvSpPr>
            <p:cNvPr id="10" name="Content Placeholder 2"/>
            <p:cNvSpPr txBox="1">
              <a:spLocks/>
            </p:cNvSpPr>
            <p:nvPr/>
          </p:nvSpPr>
          <p:spPr bwMode="gray">
            <a:xfrm>
              <a:off x="2062162" y="4253152"/>
              <a:ext cx="8064500" cy="92844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UPDATE 	copy_emp</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SET    	department_id = 110;</a:t>
              </a:r>
            </a:p>
            <a:p>
              <a:pPr eaLnBrk="1" hangingPunct="1">
                <a:defRPr/>
              </a:pPr>
              <a:endParaRPr lang="en-US" altLang="en-US" sz="1600" b="1" dirty="0">
                <a:solidFill>
                  <a:schemeClr val="tx1">
                    <a:lumMod val="75000"/>
                  </a:schemeClr>
                </a:solidFill>
                <a:latin typeface="Courier New" panose="02070309020205020404" pitchFamily="49" charset="0"/>
                <a:cs typeface="Arial" panose="020B0604020202020204" pitchFamily="34" charset="0"/>
              </a:endParaRPr>
            </a:p>
          </p:txBody>
        </p:sp>
        <p:pic>
          <p:nvPicPr>
            <p:cNvPr id="36876" name="Picture 11" descr="C:\project-SQLFund1\images\img09-rowsupdated.gif"/>
            <p:cNvPicPr>
              <a:picLocks noChangeAspect="1" noChangeArrowheads="1"/>
            </p:cNvPicPr>
            <p:nvPr/>
          </p:nvPicPr>
          <p:blipFill>
            <a:blip r:embed="rId4" cstate="print"/>
            <a:srcRect/>
            <a:stretch>
              <a:fillRect/>
            </a:stretch>
          </p:blipFill>
          <p:spPr bwMode="gray">
            <a:xfrm>
              <a:off x="2128838" y="4876801"/>
              <a:ext cx="1268413" cy="239713"/>
            </a:xfrm>
            <a:prstGeom prst="rect">
              <a:avLst/>
            </a:prstGeom>
            <a:noFill/>
            <a:ln w="9525">
              <a:noFill/>
              <a:miter lim="800000"/>
              <a:headEnd/>
              <a:tailEnd/>
            </a:ln>
          </p:spPr>
        </p:pic>
      </p:grpSp>
      <p:grpSp>
        <p:nvGrpSpPr>
          <p:cNvPr id="2" name="Group 1"/>
          <p:cNvGrpSpPr/>
          <p:nvPr/>
        </p:nvGrpSpPr>
        <p:grpSpPr>
          <a:xfrm>
            <a:off x="1065212" y="1761712"/>
            <a:ext cx="8064500" cy="1295401"/>
            <a:chOff x="2062162" y="1981199"/>
            <a:chExt cx="8064500" cy="1295401"/>
          </a:xfrm>
        </p:grpSpPr>
        <p:sp>
          <p:nvSpPr>
            <p:cNvPr id="9" name="Content Placeholder 2"/>
            <p:cNvSpPr txBox="1">
              <a:spLocks/>
            </p:cNvSpPr>
            <p:nvPr/>
          </p:nvSpPr>
          <p:spPr bwMode="gray">
            <a:xfrm>
              <a:off x="2062162" y="1981199"/>
              <a:ext cx="8064500" cy="89529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UPDATE employees</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SET    department_id = 50</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WHERE  employee_id = 113;</a:t>
              </a:r>
            </a:p>
          </p:txBody>
        </p:sp>
        <p:sp>
          <p:nvSpPr>
            <p:cNvPr id="36874" name="Rectangle 5"/>
            <p:cNvSpPr>
              <a:spLocks noChangeArrowheads="1"/>
            </p:cNvSpPr>
            <p:nvPr/>
          </p:nvSpPr>
          <p:spPr bwMode="gray">
            <a:xfrm>
              <a:off x="2128837" y="2609851"/>
              <a:ext cx="3335338" cy="252413"/>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11" name="Picture 1"/>
            <p:cNvPicPr>
              <a:picLocks noChangeAspect="1" noChangeArrowheads="1"/>
            </p:cNvPicPr>
            <p:nvPr/>
          </p:nvPicPr>
          <p:blipFill>
            <a:blip r:embed="rId5" cstate="print"/>
            <a:srcRect/>
            <a:stretch>
              <a:fillRect/>
            </a:stretch>
          </p:blipFill>
          <p:spPr bwMode="auto">
            <a:xfrm>
              <a:off x="2070628" y="2971800"/>
              <a:ext cx="1157799" cy="304800"/>
            </a:xfrm>
            <a:prstGeom prst="rect">
              <a:avLst/>
            </a:prstGeom>
            <a:noFill/>
            <a:ln w="15875">
              <a:solidFill>
                <a:schemeClr val="tx1"/>
              </a:solidFill>
              <a:miter lim="800000"/>
              <a:headEnd/>
              <a:tailEnd/>
            </a:ln>
          </p:spPr>
        </p:pic>
      </p:grpSp>
    </p:spTree>
    <p:custDataLst>
      <p:tags r:id="rId1"/>
    </p:custData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Title 1"/>
          <p:cNvSpPr>
            <a:spLocks noGrp="1"/>
          </p:cNvSpPr>
          <p:nvPr>
            <p:ph type="title"/>
          </p:nvPr>
        </p:nvSpPr>
        <p:spPr/>
        <p:txBody>
          <a:bodyPr/>
          <a:lstStyle/>
          <a:p>
            <a:pPr eaLnBrk="1" hangingPunct="1"/>
            <a:r>
              <a:rPr lang="en-US" altLang="en-US" dirty="0" smtClean="0"/>
              <a:t>Updating Two Columns with a Subquery</a:t>
            </a:r>
          </a:p>
        </p:txBody>
      </p:sp>
      <p:sp>
        <p:nvSpPr>
          <p:cNvPr id="38918" name="Content Placeholder 2"/>
          <p:cNvSpPr>
            <a:spLocks noGrp="1"/>
          </p:cNvSpPr>
          <p:nvPr>
            <p:ph idx="1"/>
          </p:nvPr>
        </p:nvSpPr>
        <p:spPr/>
        <p:txBody>
          <a:bodyPr/>
          <a:lstStyle/>
          <a:p>
            <a:pPr eaLnBrk="1" hangingPunct="1"/>
            <a:r>
              <a:rPr lang="en-US" altLang="en-US" dirty="0" smtClean="0">
                <a:latin typeface="Arial" charset="0"/>
              </a:rPr>
              <a:t>Update employee 103’s job and salary to match those of employee 205.</a:t>
            </a:r>
          </a:p>
        </p:txBody>
      </p:sp>
      <p:grpSp>
        <p:nvGrpSpPr>
          <p:cNvPr id="2" name="Group 1"/>
          <p:cNvGrpSpPr/>
          <p:nvPr/>
        </p:nvGrpSpPr>
        <p:grpSpPr>
          <a:xfrm>
            <a:off x="2062162" y="2394239"/>
            <a:ext cx="8064500" cy="2069523"/>
            <a:chOff x="2062162" y="2353845"/>
            <a:chExt cx="8064500" cy="2069523"/>
          </a:xfrm>
        </p:grpSpPr>
        <p:sp>
          <p:nvSpPr>
            <p:cNvPr id="7" name="Content Placeholder 2"/>
            <p:cNvSpPr txBox="1">
              <a:spLocks/>
            </p:cNvSpPr>
            <p:nvPr/>
          </p:nvSpPr>
          <p:spPr bwMode="gray">
            <a:xfrm>
              <a:off x="2062162" y="2353845"/>
              <a:ext cx="8064500" cy="169110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UPDATE   employees</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SET      (job_id,salary)  = (SELECT  job_id,salary</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                    	FROM    employees </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                    WHERE   employee_id = 205)</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         WHERE    employee_id    =  103;</a:t>
              </a:r>
            </a:p>
            <a:p>
              <a:pPr eaLnBrk="1" hangingPunct="1">
                <a:defRPr/>
              </a:pPr>
              <a:endParaRPr lang="en-US" altLang="en-US" sz="1600" b="1" dirty="0">
                <a:solidFill>
                  <a:schemeClr val="tx1">
                    <a:lumMod val="75000"/>
                  </a:schemeClr>
                </a:solidFill>
                <a:latin typeface="Courier New" panose="02070309020205020404" pitchFamily="49" charset="0"/>
                <a:cs typeface="Arial" panose="020B0604020202020204" pitchFamily="34" charset="0"/>
              </a:endParaRPr>
            </a:p>
          </p:txBody>
        </p:sp>
        <p:sp>
          <p:nvSpPr>
            <p:cNvPr id="38919" name="Rectangle 3"/>
            <p:cNvSpPr>
              <a:spLocks noChangeArrowheads="1"/>
            </p:cNvSpPr>
            <p:nvPr/>
          </p:nvSpPr>
          <p:spPr bwMode="gray">
            <a:xfrm>
              <a:off x="2185987" y="2740026"/>
              <a:ext cx="6858000" cy="1014413"/>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8" name="Picture 1"/>
            <p:cNvPicPr>
              <a:picLocks noChangeAspect="1" noChangeArrowheads="1"/>
            </p:cNvPicPr>
            <p:nvPr/>
          </p:nvPicPr>
          <p:blipFill>
            <a:blip r:embed="rId4" cstate="print"/>
            <a:srcRect/>
            <a:stretch>
              <a:fillRect/>
            </a:stretch>
          </p:blipFill>
          <p:spPr bwMode="auto">
            <a:xfrm>
              <a:off x="2185987" y="4118568"/>
              <a:ext cx="1157799" cy="304800"/>
            </a:xfrm>
            <a:prstGeom prst="rect">
              <a:avLst/>
            </a:prstGeom>
            <a:noFill/>
            <a:ln w="15875">
              <a:solidFill>
                <a:schemeClr val="tx1"/>
              </a:solidFill>
              <a:miter lim="800000"/>
              <a:headEnd/>
              <a:tailEnd/>
            </a:ln>
          </p:spPr>
        </p:pic>
      </p:gr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dirty="0" smtClean="0"/>
              <a:t>Course Roadmap</a:t>
            </a:r>
          </a:p>
        </p:txBody>
      </p:sp>
      <p:sp>
        <p:nvSpPr>
          <p:cNvPr id="17" name="Rounded Rectangle 16"/>
          <p:cNvSpPr/>
          <p:nvPr/>
        </p:nvSpPr>
        <p:spPr bwMode="auto">
          <a:xfrm>
            <a:off x="3046412" y="3171329"/>
            <a:ext cx="8305800" cy="2518729"/>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1" name="Rounded Rectangle 20"/>
          <p:cNvSpPr/>
          <p:nvPr/>
        </p:nvSpPr>
        <p:spPr bwMode="auto">
          <a:xfrm>
            <a:off x="4147377" y="3526424"/>
            <a:ext cx="5713476" cy="831273"/>
          </a:xfrm>
          <a:prstGeom prst="roundRect">
            <a:avLst>
              <a:gd name="adj" fmla="val 28911"/>
            </a:avLst>
          </a:prstGeom>
          <a:gradFill>
            <a:gsLst>
              <a:gs pos="3000">
                <a:schemeClr val="bg2">
                  <a:lumMod val="90000"/>
                </a:schemeClr>
              </a:gs>
              <a:gs pos="24000">
                <a:schemeClr val="bg2">
                  <a:lumMod val="75000"/>
                </a:schemeClr>
              </a:gs>
              <a:gs pos="100000">
                <a:schemeClr val="bg2">
                  <a:lumMod val="50000"/>
                </a:schemeClr>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2" name="Rounded Rectangle 21"/>
          <p:cNvSpPr/>
          <p:nvPr/>
        </p:nvSpPr>
        <p:spPr bwMode="auto">
          <a:xfrm>
            <a:off x="4147377" y="4551305"/>
            <a:ext cx="5713476"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7" name="TextBox 26"/>
          <p:cNvSpPr txBox="1"/>
          <p:nvPr/>
        </p:nvSpPr>
        <p:spPr>
          <a:xfrm>
            <a:off x="4790844" y="3665061"/>
            <a:ext cx="4083283" cy="553998"/>
          </a:xfrm>
          <a:prstGeom prst="rect">
            <a:avLst/>
          </a:prstGeom>
          <a:noFill/>
        </p:spPr>
        <p:txBody>
          <a:bodyPr wrap="square" rtlCol="0" anchor="ctr">
            <a:spAutoFit/>
          </a:bodyPr>
          <a:lstStyle>
            <a:defPPr>
              <a:defRPr lang="en-US"/>
            </a:defPPr>
            <a:lvl1pPr>
              <a:defRPr sz="1500" b="1">
                <a:solidFill>
                  <a:schemeClr val="bg1"/>
                </a:solidFill>
              </a:defRPr>
            </a:lvl1pPr>
          </a:lstStyle>
          <a:p>
            <a:pPr defTabSz="228600" fontAlgn="auto">
              <a:spcBef>
                <a:spcPts val="0"/>
              </a:spcBef>
              <a:spcAft>
                <a:spcPts val="0"/>
              </a:spcAft>
              <a:defRPr/>
            </a:pPr>
            <a:r>
              <a:rPr lang="en-US" dirty="0"/>
              <a:t>Lesson 10: Managing Tables Using DML Statements</a:t>
            </a:r>
            <a:endParaRPr lang="en-US" dirty="0">
              <a:latin typeface="Courier New" pitchFamily="49" charset="0"/>
              <a:cs typeface="Courier New" pitchFamily="49" charset="0"/>
            </a:endParaRPr>
          </a:p>
        </p:txBody>
      </p:sp>
      <p:sp>
        <p:nvSpPr>
          <p:cNvPr id="28" name="TextBox 27"/>
          <p:cNvSpPr txBox="1"/>
          <p:nvPr/>
        </p:nvSpPr>
        <p:spPr>
          <a:xfrm>
            <a:off x="4790844" y="4689942"/>
            <a:ext cx="4083283" cy="553998"/>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pPr>
              <a:defRPr/>
            </a:pPr>
            <a:r>
              <a:rPr lang="en-US" dirty="0">
                <a:solidFill>
                  <a:schemeClr val="accent4">
                    <a:lumMod val="75000"/>
                  </a:schemeClr>
                </a:solidFill>
              </a:rPr>
              <a:t>Lesson 11: Introduction to Data Definition Language</a:t>
            </a:r>
          </a:p>
        </p:txBody>
      </p:sp>
      <p:sp>
        <p:nvSpPr>
          <p:cNvPr id="30" name="Isosceles Triangle 29"/>
          <p:cNvSpPr>
            <a:spLocks noChangeAspect="1"/>
          </p:cNvSpPr>
          <p:nvPr/>
        </p:nvSpPr>
        <p:spPr bwMode="auto">
          <a:xfrm rot="5400000">
            <a:off x="4321644" y="3844128"/>
            <a:ext cx="293800" cy="195865"/>
          </a:xfrm>
          <a:prstGeom prst="triangle">
            <a:avLst/>
          </a:prstGeom>
          <a:solidFill>
            <a:schemeClr val="accent1"/>
          </a:solidFill>
          <a:ln w="28575"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1" name="Isosceles Triangle 30"/>
          <p:cNvSpPr>
            <a:spLocks noChangeAspect="1"/>
          </p:cNvSpPr>
          <p:nvPr/>
        </p:nvSpPr>
        <p:spPr bwMode="auto">
          <a:xfrm rot="5400000">
            <a:off x="4321644" y="4869009"/>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grpSp>
        <p:nvGrpSpPr>
          <p:cNvPr id="33" name="Group 32"/>
          <p:cNvGrpSpPr/>
          <p:nvPr/>
        </p:nvGrpSpPr>
        <p:grpSpPr>
          <a:xfrm>
            <a:off x="9786179" y="3646583"/>
            <a:ext cx="1715510" cy="591689"/>
            <a:chOff x="9786179" y="1585747"/>
            <a:chExt cx="1715510" cy="591689"/>
          </a:xfrm>
        </p:grpSpPr>
        <p:sp>
          <p:nvSpPr>
            <p:cNvPr id="34" name="Freeform 33"/>
            <p:cNvSpPr/>
            <p:nvPr/>
          </p:nvSpPr>
          <p:spPr bwMode="auto">
            <a:xfrm>
              <a:off x="11346670" y="1627299"/>
              <a:ext cx="142410" cy="515233"/>
            </a:xfrm>
            <a:custGeom>
              <a:avLst/>
              <a:gdLst>
                <a:gd name="connsiteX0" fmla="*/ 0 w 142410"/>
                <a:gd name="connsiteY0" fmla="*/ 0 h 515233"/>
                <a:gd name="connsiteX1" fmla="*/ 56536 w 142410"/>
                <a:gd name="connsiteY1" fmla="*/ 0 h 515233"/>
                <a:gd name="connsiteX2" fmla="*/ 142410 w 142410"/>
                <a:gd name="connsiteY2" fmla="*/ 85874 h 515233"/>
                <a:gd name="connsiteX3" fmla="*/ 142410 w 142410"/>
                <a:gd name="connsiteY3" fmla="*/ 429359 h 515233"/>
                <a:gd name="connsiteX4" fmla="*/ 56536 w 142410"/>
                <a:gd name="connsiteY4" fmla="*/ 515233 h 515233"/>
                <a:gd name="connsiteX5" fmla="*/ 0 w 142410"/>
                <a:gd name="connsiteY5" fmla="*/ 515233 h 515233"/>
                <a:gd name="connsiteX6" fmla="*/ 0 w 142410"/>
                <a:gd name="connsiteY6" fmla="*/ 0 h 515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410" h="515233">
                  <a:moveTo>
                    <a:pt x="0" y="0"/>
                  </a:moveTo>
                  <a:lnTo>
                    <a:pt x="56536" y="0"/>
                  </a:lnTo>
                  <a:cubicBezTo>
                    <a:pt x="103963" y="0"/>
                    <a:pt x="142410" y="38447"/>
                    <a:pt x="142410" y="85874"/>
                  </a:cubicBezTo>
                  <a:lnTo>
                    <a:pt x="142410" y="429359"/>
                  </a:lnTo>
                  <a:cubicBezTo>
                    <a:pt x="142410" y="476786"/>
                    <a:pt x="103963" y="515233"/>
                    <a:pt x="56536" y="515233"/>
                  </a:cubicBezTo>
                  <a:lnTo>
                    <a:pt x="0" y="515233"/>
                  </a:lnTo>
                  <a:lnTo>
                    <a:pt x="0" y="0"/>
                  </a:lnTo>
                  <a:close/>
                </a:path>
              </a:pathLst>
            </a:custGeom>
            <a:gradFill>
              <a:gsLst>
                <a:gs pos="92000">
                  <a:schemeClr val="accent1">
                    <a:lumMod val="75000"/>
                  </a:schemeClr>
                </a:gs>
                <a:gs pos="11000">
                  <a:schemeClr val="accent1"/>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5" name="Freeform 34"/>
            <p:cNvSpPr/>
            <p:nvPr/>
          </p:nvSpPr>
          <p:spPr bwMode="auto">
            <a:xfrm>
              <a:off x="10097297" y="1662739"/>
              <a:ext cx="1404392" cy="437706"/>
            </a:xfrm>
            <a:custGeom>
              <a:avLst/>
              <a:gdLst>
                <a:gd name="connsiteX0" fmla="*/ 1376166 w 1404392"/>
                <a:gd name="connsiteY0" fmla="*/ 0 h 704932"/>
                <a:gd name="connsiteX1" fmla="*/ 1376773 w 1404392"/>
                <a:gd name="connsiteY1" fmla="*/ 564 h 704932"/>
                <a:gd name="connsiteX2" fmla="*/ 1404392 w 1404392"/>
                <a:gd name="connsiteY2" fmla="*/ 92517 h 704932"/>
                <a:gd name="connsiteX3" fmla="*/ 1404392 w 1404392"/>
                <a:gd name="connsiteY3" fmla="*/ 612664 h 704932"/>
                <a:gd name="connsiteX4" fmla="*/ 1376773 w 1404392"/>
                <a:gd name="connsiteY4" fmla="*/ 704619 h 704932"/>
                <a:gd name="connsiteX5" fmla="*/ 1376436 w 1404392"/>
                <a:gd name="connsiteY5" fmla="*/ 704932 h 704932"/>
                <a:gd name="connsiteX6" fmla="*/ 1369115 w 1404392"/>
                <a:gd name="connsiteY6" fmla="*/ 680559 h 704932"/>
                <a:gd name="connsiteX7" fmla="*/ 1314010 w 1404392"/>
                <a:gd name="connsiteY7" fmla="*/ 649080 h 704932"/>
                <a:gd name="connsiteX8" fmla="*/ 0 w 1404392"/>
                <a:gd name="connsiteY8" fmla="*/ 649080 h 704932"/>
                <a:gd name="connsiteX9" fmla="*/ 0 w 1404392"/>
                <a:gd name="connsiteY9" fmla="*/ 54954 h 704932"/>
                <a:gd name="connsiteX10" fmla="*/ 1314010 w 1404392"/>
                <a:gd name="connsiteY10" fmla="*/ 54954 h 704932"/>
                <a:gd name="connsiteX11" fmla="*/ 1369115 w 1404392"/>
                <a:gd name="connsiteY11" fmla="*/ 23476 h 704932"/>
                <a:gd name="connsiteX12" fmla="*/ 1376166 w 1404392"/>
                <a:gd name="connsiteY12" fmla="*/ 0 h 70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4392" h="704932">
                  <a:moveTo>
                    <a:pt x="1376166" y="0"/>
                  </a:moveTo>
                  <a:lnTo>
                    <a:pt x="1376773" y="564"/>
                  </a:lnTo>
                  <a:cubicBezTo>
                    <a:pt x="1393838" y="24097"/>
                    <a:pt x="1404392" y="56607"/>
                    <a:pt x="1404392" y="92517"/>
                  </a:cubicBezTo>
                  <a:lnTo>
                    <a:pt x="1404392" y="612664"/>
                  </a:lnTo>
                  <a:cubicBezTo>
                    <a:pt x="1404392" y="648575"/>
                    <a:pt x="1393838" y="681085"/>
                    <a:pt x="1376773" y="704619"/>
                  </a:cubicBezTo>
                  <a:lnTo>
                    <a:pt x="1376436" y="704932"/>
                  </a:lnTo>
                  <a:lnTo>
                    <a:pt x="1369115" y="680559"/>
                  </a:lnTo>
                  <a:cubicBezTo>
                    <a:pt x="1355013" y="661109"/>
                    <a:pt x="1335530" y="649080"/>
                    <a:pt x="1314010" y="649080"/>
                  </a:cubicBezTo>
                  <a:lnTo>
                    <a:pt x="0" y="649080"/>
                  </a:lnTo>
                  <a:lnTo>
                    <a:pt x="0" y="54954"/>
                  </a:lnTo>
                  <a:lnTo>
                    <a:pt x="1314010" y="54954"/>
                  </a:lnTo>
                  <a:cubicBezTo>
                    <a:pt x="1335530" y="54954"/>
                    <a:pt x="1355013" y="42924"/>
                    <a:pt x="1369115" y="23476"/>
                  </a:cubicBezTo>
                  <a:lnTo>
                    <a:pt x="1376166" y="0"/>
                  </a:lnTo>
                  <a:close/>
                </a:path>
              </a:pathLst>
            </a:custGeom>
            <a:gradFill>
              <a:gsLst>
                <a:gs pos="90000">
                  <a:schemeClr val="accent1"/>
                </a:gs>
                <a:gs pos="100000">
                  <a:schemeClr val="accent1">
                    <a:lumMod val="20000"/>
                    <a:lumOff val="80000"/>
                  </a:schemeClr>
                </a:gs>
                <a:gs pos="0">
                  <a:srgbClr val="DC0000"/>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6" name="Isosceles Triangle 35"/>
            <p:cNvSpPr/>
            <p:nvPr/>
          </p:nvSpPr>
          <p:spPr bwMode="auto">
            <a:xfrm rot="16200000">
              <a:off x="9701851" y="1670075"/>
              <a:ext cx="591689" cy="423034"/>
            </a:xfrm>
            <a:prstGeom prst="triangle">
              <a:avLst/>
            </a:prstGeom>
            <a:gradFill>
              <a:gsLst>
                <a:gs pos="95575">
                  <a:schemeClr val="accent1"/>
                </a:gs>
                <a:gs pos="23000">
                  <a:srgbClr val="E00000"/>
                </a:gs>
                <a:gs pos="0">
                  <a:srgbClr val="E00000"/>
                </a:gs>
              </a:gsLst>
              <a:lin ang="1620000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7" name="TextBox 36"/>
            <p:cNvSpPr txBox="1"/>
            <p:nvPr/>
          </p:nvSpPr>
          <p:spPr>
            <a:xfrm>
              <a:off x="10098845" y="1727704"/>
              <a:ext cx="1322479" cy="307777"/>
            </a:xfrm>
            <a:prstGeom prst="rect">
              <a:avLst/>
            </a:prstGeom>
            <a:noFill/>
          </p:spPr>
          <p:txBody>
            <a:bodyPr wrap="square" rtlCol="0">
              <a:spAutoFit/>
            </a:bodyPr>
            <a:lstStyle/>
            <a:p>
              <a:pPr algn="ctr"/>
              <a:r>
                <a:rPr lang="en-US" sz="1400" b="1" dirty="0">
                  <a:solidFill>
                    <a:schemeClr val="bg1"/>
                  </a:solidFill>
                  <a:latin typeface="LavosHandy™"/>
                </a:rPr>
                <a:t>You are here!</a:t>
              </a:r>
            </a:p>
          </p:txBody>
        </p:sp>
      </p:grpSp>
      <p:sp>
        <p:nvSpPr>
          <p:cNvPr id="38" name="Rounded Rectangle 37"/>
          <p:cNvSpPr/>
          <p:nvPr/>
        </p:nvSpPr>
        <p:spPr bwMode="auto">
          <a:xfrm>
            <a:off x="2818143" y="2403123"/>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9" name="Rounded Rectangle 38"/>
          <p:cNvSpPr/>
          <p:nvPr/>
        </p:nvSpPr>
        <p:spPr bwMode="auto">
          <a:xfrm>
            <a:off x="2818143" y="1357659"/>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0" name="Rounded Rectangle 39"/>
          <p:cNvSpPr/>
          <p:nvPr/>
        </p:nvSpPr>
        <p:spPr bwMode="auto">
          <a:xfrm>
            <a:off x="2818143" y="3459375"/>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1" name="Rounded Rectangle 40"/>
          <p:cNvSpPr/>
          <p:nvPr/>
        </p:nvSpPr>
        <p:spPr bwMode="auto">
          <a:xfrm>
            <a:off x="2818143" y="4503986"/>
            <a:ext cx="960176" cy="982414"/>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2" name="Rectangle 41"/>
          <p:cNvSpPr/>
          <p:nvPr/>
        </p:nvSpPr>
        <p:spPr bwMode="auto">
          <a:xfrm>
            <a:off x="201566" y="749300"/>
            <a:ext cx="3422440" cy="5499100"/>
          </a:xfrm>
          <a:prstGeom prst="rect">
            <a:avLst/>
          </a:prstGeom>
          <a:gradFill flip="none" rotWithShape="1">
            <a:gsLst>
              <a:gs pos="0">
                <a:schemeClr val="bg1"/>
              </a:gs>
              <a:gs pos="17000">
                <a:srgbClr val="DCE3E4"/>
              </a:gs>
              <a:gs pos="87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3" name="Freeform 42"/>
          <p:cNvSpPr/>
          <p:nvPr/>
        </p:nvSpPr>
        <p:spPr bwMode="auto">
          <a:xfrm>
            <a:off x="162553" y="1387318"/>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4" name="Freeform 43"/>
          <p:cNvSpPr/>
          <p:nvPr/>
        </p:nvSpPr>
        <p:spPr bwMode="auto">
          <a:xfrm>
            <a:off x="162553" y="2437130"/>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5" name="Freeform 44"/>
          <p:cNvSpPr/>
          <p:nvPr/>
        </p:nvSpPr>
        <p:spPr bwMode="auto">
          <a:xfrm>
            <a:off x="162553" y="3491241"/>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6" name="Freeform 45"/>
          <p:cNvSpPr/>
          <p:nvPr/>
        </p:nvSpPr>
        <p:spPr bwMode="auto">
          <a:xfrm>
            <a:off x="162553" y="4533679"/>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7" name="TextBox 46"/>
          <p:cNvSpPr txBox="1"/>
          <p:nvPr/>
        </p:nvSpPr>
        <p:spPr>
          <a:xfrm>
            <a:off x="520036" y="1682936"/>
            <a:ext cx="2433967" cy="323165"/>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smtClean="0"/>
              <a:t>Lesson </a:t>
            </a:r>
            <a:r>
              <a:rPr lang="en-US" dirty="0"/>
              <a:t>1: </a:t>
            </a:r>
            <a:r>
              <a:rPr lang="en-US" dirty="0" smtClean="0"/>
              <a:t>Introduction</a:t>
            </a:r>
            <a:endParaRPr lang="en-US" dirty="0"/>
          </a:p>
        </p:txBody>
      </p:sp>
      <p:sp>
        <p:nvSpPr>
          <p:cNvPr id="48" name="TextBox 47"/>
          <p:cNvSpPr txBox="1"/>
          <p:nvPr/>
        </p:nvSpPr>
        <p:spPr>
          <a:xfrm>
            <a:off x="520036" y="2617331"/>
            <a:ext cx="2932776" cy="553998"/>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a:t>Unit 1: Retrieving, </a:t>
            </a:r>
            <a:r>
              <a:rPr lang="en-US" dirty="0" smtClean="0"/>
              <a:t>Restricting, </a:t>
            </a:r>
            <a:r>
              <a:rPr lang="en-US" dirty="0"/>
              <a:t>and Sorting </a:t>
            </a:r>
            <a:r>
              <a:rPr lang="en-US" dirty="0" smtClean="0"/>
              <a:t>Data</a:t>
            </a:r>
            <a:endParaRPr lang="en-US" dirty="0"/>
          </a:p>
        </p:txBody>
      </p:sp>
      <p:sp>
        <p:nvSpPr>
          <p:cNvPr id="49" name="TextBox 48"/>
          <p:cNvSpPr txBox="1"/>
          <p:nvPr/>
        </p:nvSpPr>
        <p:spPr>
          <a:xfrm>
            <a:off x="520036" y="3674761"/>
            <a:ext cx="2983576" cy="553998"/>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a:t>Unit 2: Joins, </a:t>
            </a:r>
            <a:r>
              <a:rPr lang="en-US" dirty="0" smtClean="0"/>
              <a:t>Subqueries, </a:t>
            </a:r>
            <a:r>
              <a:rPr lang="en-US" dirty="0"/>
              <a:t>and Set </a:t>
            </a:r>
            <a:r>
              <a:rPr lang="en-US" dirty="0" smtClean="0"/>
              <a:t>Operators</a:t>
            </a:r>
            <a:endParaRPr lang="en-US" dirty="0"/>
          </a:p>
        </p:txBody>
      </p:sp>
      <p:sp>
        <p:nvSpPr>
          <p:cNvPr id="50" name="TextBox 49"/>
          <p:cNvSpPr txBox="1"/>
          <p:nvPr/>
        </p:nvSpPr>
        <p:spPr>
          <a:xfrm>
            <a:off x="520036" y="4829297"/>
            <a:ext cx="2212697" cy="323165"/>
          </a:xfrm>
          <a:prstGeom prst="rect">
            <a:avLst/>
          </a:prstGeom>
          <a:noFill/>
        </p:spPr>
        <p:txBody>
          <a:bodyPr wrap="square" rtlCol="0" anchor="ctr">
            <a:spAutoFit/>
          </a:bodyPr>
          <a:lstStyle>
            <a:defPPr>
              <a:defRPr lang="en-US"/>
            </a:defPPr>
            <a:lvl1pPr defTabSz="228600" fontAlgn="auto">
              <a:spcBef>
                <a:spcPts val="0"/>
              </a:spcBef>
              <a:spcAft>
                <a:spcPts val="0"/>
              </a:spcAft>
              <a:defRPr sz="1500" b="1">
                <a:solidFill>
                  <a:schemeClr val="bg1"/>
                </a:solidFill>
              </a:defRPr>
            </a:lvl1pPr>
          </a:lstStyle>
          <a:p>
            <a:r>
              <a:rPr lang="en-US" dirty="0"/>
              <a:t>Unit 3: DML and DDL</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8"/>
          <p:cNvSpPr>
            <a:spLocks noGrp="1" noChangeArrowheads="1"/>
          </p:cNvSpPr>
          <p:nvPr>
            <p:ph type="title"/>
          </p:nvPr>
        </p:nvSpPr>
        <p:spPr/>
        <p:txBody>
          <a:bodyPr/>
          <a:lstStyle/>
          <a:p>
            <a:pPr eaLnBrk="1" hangingPunct="1"/>
            <a:r>
              <a:rPr lang="en-US" altLang="en-US" dirty="0" smtClean="0"/>
              <a:t>Updating Rows Based on Another Table</a:t>
            </a:r>
          </a:p>
        </p:txBody>
      </p:sp>
      <p:sp>
        <p:nvSpPr>
          <p:cNvPr id="40966" name="Rectangle 9"/>
          <p:cNvSpPr>
            <a:spLocks noGrp="1" noChangeArrowheads="1"/>
          </p:cNvSpPr>
          <p:nvPr>
            <p:ph idx="1"/>
          </p:nvPr>
        </p:nvSpPr>
        <p:spPr/>
        <p:txBody>
          <a:bodyPr/>
          <a:lstStyle/>
          <a:p>
            <a:pPr indent="0"/>
            <a:r>
              <a:rPr lang="en-US" altLang="en-US" dirty="0" smtClean="0">
                <a:latin typeface="Arial" charset="0"/>
              </a:rPr>
              <a:t>Use the subqueries in the </a:t>
            </a:r>
            <a:r>
              <a:rPr lang="en-US" altLang="en-US" dirty="0" smtClean="0">
                <a:latin typeface="Courier New" pitchFamily="49" charset="0"/>
              </a:rPr>
              <a:t>UPDATE</a:t>
            </a:r>
            <a:r>
              <a:rPr lang="en-US" altLang="en-US" dirty="0" smtClean="0">
                <a:latin typeface="Arial" charset="0"/>
              </a:rPr>
              <a:t> statements to update row values in a table based on values from another table:</a:t>
            </a:r>
          </a:p>
        </p:txBody>
      </p:sp>
      <p:grpSp>
        <p:nvGrpSpPr>
          <p:cNvPr id="2" name="Group 1"/>
          <p:cNvGrpSpPr/>
          <p:nvPr/>
        </p:nvGrpSpPr>
        <p:grpSpPr>
          <a:xfrm>
            <a:off x="2062162" y="2318177"/>
            <a:ext cx="8064500" cy="2221647"/>
            <a:chOff x="2062162" y="2121754"/>
            <a:chExt cx="8064500" cy="2221647"/>
          </a:xfrm>
        </p:grpSpPr>
        <p:sp>
          <p:nvSpPr>
            <p:cNvPr id="9" name="Content Placeholder 2"/>
            <p:cNvSpPr txBox="1">
              <a:spLocks/>
            </p:cNvSpPr>
            <p:nvPr/>
          </p:nvSpPr>
          <p:spPr bwMode="gray">
            <a:xfrm>
              <a:off x="2062162" y="2121754"/>
              <a:ext cx="8064500" cy="222164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a:tabLst>
                  <a:tab pos="1200150" algn="l"/>
                </a:tabLst>
                <a:defRPr/>
              </a:pPr>
              <a:r>
                <a:rPr lang="en-US" sz="1600" b="1" dirty="0">
                  <a:solidFill>
                    <a:schemeClr val="tx1">
                      <a:lumMod val="75000"/>
                    </a:schemeClr>
                  </a:solidFill>
                  <a:latin typeface="Courier New" pitchFamily="49" charset="0"/>
                </a:rPr>
                <a:t>UPDATE  copy_emp</a:t>
              </a:r>
            </a:p>
            <a:p>
              <a:pPr>
                <a:tabLst>
                  <a:tab pos="1200150" algn="l"/>
                </a:tabLst>
                <a:defRPr/>
              </a:pPr>
              <a:r>
                <a:rPr lang="en-US" sz="1600" b="1" dirty="0">
                  <a:solidFill>
                    <a:schemeClr val="tx1">
                      <a:lumMod val="75000"/>
                    </a:schemeClr>
                  </a:solidFill>
                  <a:latin typeface="Courier New" pitchFamily="49" charset="0"/>
                </a:rPr>
                <a:t>SET     department_id  =  (SELECT department_id</a:t>
              </a:r>
            </a:p>
            <a:p>
              <a:pPr>
                <a:tabLst>
                  <a:tab pos="1200150" algn="l"/>
                </a:tabLst>
                <a:defRPr/>
              </a:pPr>
              <a:r>
                <a:rPr lang="en-US" sz="1600" b="1" dirty="0">
                  <a:solidFill>
                    <a:schemeClr val="tx1">
                      <a:lumMod val="75000"/>
                    </a:schemeClr>
                  </a:solidFill>
                  <a:latin typeface="Courier New" pitchFamily="49" charset="0"/>
                </a:rPr>
                <a:t>                           FROM employees</a:t>
              </a:r>
            </a:p>
            <a:p>
              <a:pPr>
                <a:tabLst>
                  <a:tab pos="1200150" algn="l"/>
                </a:tabLst>
                <a:defRPr/>
              </a:pPr>
              <a:r>
                <a:rPr lang="en-US" sz="1600" b="1" dirty="0">
                  <a:solidFill>
                    <a:schemeClr val="tx1">
                      <a:lumMod val="75000"/>
                    </a:schemeClr>
                  </a:solidFill>
                  <a:latin typeface="Courier New" pitchFamily="49" charset="0"/>
                </a:rPr>
                <a:t>                           WHERE employee_id = 100)</a:t>
              </a:r>
            </a:p>
            <a:p>
              <a:pPr>
                <a:tabLst>
                  <a:tab pos="1200150" algn="l"/>
                </a:tabLst>
                <a:defRPr/>
              </a:pPr>
              <a:r>
                <a:rPr lang="en-US" sz="1600" b="1" dirty="0">
                  <a:solidFill>
                    <a:schemeClr val="tx1">
                      <a:lumMod val="75000"/>
                    </a:schemeClr>
                  </a:solidFill>
                  <a:latin typeface="Courier New" pitchFamily="49" charset="0"/>
                </a:rPr>
                <a:t>WHERE   job_id         =  (SELECT job_id</a:t>
              </a:r>
            </a:p>
            <a:p>
              <a:pPr>
                <a:tabLst>
                  <a:tab pos="1200150" algn="l"/>
                </a:tabLst>
                <a:defRPr/>
              </a:pPr>
              <a:r>
                <a:rPr lang="en-US" sz="1600" b="1" dirty="0">
                  <a:solidFill>
                    <a:schemeClr val="tx1">
                      <a:lumMod val="75000"/>
                    </a:schemeClr>
                  </a:solidFill>
                  <a:latin typeface="Courier New" pitchFamily="49" charset="0"/>
                </a:rPr>
                <a:t>                           FROM employees</a:t>
              </a:r>
            </a:p>
            <a:p>
              <a:pPr>
                <a:tabLst>
                  <a:tab pos="1200150" algn="l"/>
                </a:tabLst>
                <a:defRPr/>
              </a:pPr>
              <a:r>
                <a:rPr lang="en-US" sz="1600" b="1" dirty="0">
                  <a:solidFill>
                    <a:schemeClr val="tx1">
                      <a:lumMod val="75000"/>
                    </a:schemeClr>
                  </a:solidFill>
                  <a:latin typeface="Courier New" pitchFamily="49" charset="0"/>
                </a:rPr>
                <a:t>                           WHERE employee_id = 200);</a:t>
              </a:r>
              <a:endParaRPr lang="en-US" sz="1600" b="1" dirty="0">
                <a:solidFill>
                  <a:schemeClr val="tx1">
                    <a:lumMod val="75000"/>
                  </a:schemeClr>
                </a:solidFill>
                <a:effectLst>
                  <a:outerShdw blurRad="38100" dist="38100" dir="2700000" algn="tl">
                    <a:srgbClr val="000000"/>
                  </a:outerShdw>
                </a:effectLst>
                <a:latin typeface="Courier New" pitchFamily="49" charset="0"/>
              </a:endParaRPr>
            </a:p>
            <a:p>
              <a:pPr>
                <a:tabLst>
                  <a:tab pos="1200150" algn="l"/>
                </a:tabLst>
                <a:defRPr/>
              </a:pPr>
              <a:endParaRPr lang="en-US" sz="1600" b="1" dirty="0">
                <a:solidFill>
                  <a:schemeClr val="tx1">
                    <a:lumMod val="75000"/>
                  </a:schemeClr>
                </a:solidFill>
                <a:latin typeface="Courier New" pitchFamily="49" charset="0"/>
              </a:endParaRPr>
            </a:p>
          </p:txBody>
        </p:sp>
        <p:sp>
          <p:nvSpPr>
            <p:cNvPr id="40967" name="Rectangle 5"/>
            <p:cNvSpPr>
              <a:spLocks noChangeArrowheads="1"/>
            </p:cNvSpPr>
            <p:nvPr/>
          </p:nvSpPr>
          <p:spPr bwMode="gray">
            <a:xfrm>
              <a:off x="3090862" y="2265364"/>
              <a:ext cx="1282700" cy="325437"/>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40968" name="Rectangle 6"/>
            <p:cNvSpPr>
              <a:spLocks noChangeArrowheads="1"/>
            </p:cNvSpPr>
            <p:nvPr/>
          </p:nvSpPr>
          <p:spPr bwMode="gray">
            <a:xfrm>
              <a:off x="6188075" y="3051175"/>
              <a:ext cx="2514600" cy="22860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40969" name="Rectangle 7"/>
            <p:cNvSpPr>
              <a:spLocks noChangeArrowheads="1"/>
            </p:cNvSpPr>
            <p:nvPr/>
          </p:nvSpPr>
          <p:spPr bwMode="gray">
            <a:xfrm>
              <a:off x="6188075" y="3776663"/>
              <a:ext cx="2514600" cy="22860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75777" name="Picture 1"/>
            <p:cNvPicPr>
              <a:picLocks noChangeAspect="1" noChangeArrowheads="1"/>
            </p:cNvPicPr>
            <p:nvPr/>
          </p:nvPicPr>
          <p:blipFill>
            <a:blip r:embed="rId4" cstate="print"/>
            <a:srcRect/>
            <a:stretch>
              <a:fillRect/>
            </a:stretch>
          </p:blipFill>
          <p:spPr bwMode="auto">
            <a:xfrm>
              <a:off x="2193414" y="3962400"/>
              <a:ext cx="1157799" cy="304800"/>
            </a:xfrm>
            <a:prstGeom prst="rect">
              <a:avLst/>
            </a:prstGeom>
            <a:noFill/>
            <a:ln w="15875">
              <a:solidFill>
                <a:schemeClr val="tx1"/>
              </a:solidFill>
              <a:miter lim="800000"/>
              <a:headEnd/>
              <a:tailEnd/>
            </a:ln>
          </p:spPr>
        </p:pic>
      </p:grpSp>
    </p:spTree>
    <p:custDataLst>
      <p:tags r:id="rId1"/>
    </p:custData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
        <p:nvSpPr>
          <p:cNvPr id="43010" name="Rectangle 1028"/>
          <p:cNvSpPr>
            <a:spLocks noGrp="1" noChangeArrowheads="1"/>
          </p:cNvSpPr>
          <p:nvPr>
            <p:ph type="title"/>
          </p:nvPr>
        </p:nvSpPr>
        <p:spPr/>
        <p:txBody>
          <a:bodyPr/>
          <a:lstStyle/>
          <a:p>
            <a:pPr eaLnBrk="1" hangingPunct="1"/>
            <a:r>
              <a:rPr lang="en-US" altLang="en-US" dirty="0" smtClean="0"/>
              <a:t>Lesson Agenda</a:t>
            </a:r>
          </a:p>
        </p:txBody>
      </p:sp>
      <p:sp>
        <p:nvSpPr>
          <p:cNvPr id="43011" name="Rectangle 1029"/>
          <p:cNvSpPr>
            <a:spLocks noGrp="1" noChangeArrowheads="1"/>
          </p:cNvSpPr>
          <p:nvPr>
            <p:ph idx="1"/>
          </p:nvPr>
        </p:nvSpPr>
        <p:spPr>
          <a:xfrm>
            <a:off x="622138" y="1242485"/>
            <a:ext cx="7910673" cy="5135587"/>
          </a:xfrm>
        </p:spPr>
        <p:txBody>
          <a:bodyPr/>
          <a:lstStyle/>
          <a:p>
            <a:pPr lvl="1" eaLnBrk="1" hangingPunct="1">
              <a:buClr>
                <a:srgbClr val="A6A6A6"/>
              </a:buClr>
            </a:pPr>
            <a:r>
              <a:rPr lang="en-US" altLang="en-US" dirty="0" smtClean="0">
                <a:solidFill>
                  <a:srgbClr val="A6A6A6"/>
                </a:solidFill>
              </a:rPr>
              <a:t>Adding new rows in a table</a:t>
            </a:r>
          </a:p>
          <a:p>
            <a:pPr lvl="2" eaLnBrk="1" hangingPunct="1">
              <a:buClr>
                <a:srgbClr val="A6A6A6"/>
              </a:buClr>
            </a:pPr>
            <a:r>
              <a:rPr lang="en-US" altLang="en-US" dirty="0" smtClean="0">
                <a:solidFill>
                  <a:srgbClr val="A6A6A6"/>
                </a:solidFill>
                <a:latin typeface="Courier New" pitchFamily="49" charset="0"/>
              </a:rPr>
              <a:t>INSERT</a:t>
            </a:r>
            <a:r>
              <a:rPr lang="en-US" altLang="en-US" dirty="0" smtClean="0">
                <a:solidFill>
                  <a:srgbClr val="A6A6A6"/>
                </a:solidFill>
              </a:rPr>
              <a:t> statement</a:t>
            </a:r>
          </a:p>
          <a:p>
            <a:pPr lvl="1" eaLnBrk="1" hangingPunct="1">
              <a:buClr>
                <a:srgbClr val="A6A6A6"/>
              </a:buClr>
            </a:pPr>
            <a:r>
              <a:rPr lang="en-US" altLang="en-US" dirty="0" smtClean="0">
                <a:solidFill>
                  <a:srgbClr val="A6A6A6"/>
                </a:solidFill>
              </a:rPr>
              <a:t>Changing data in a table</a:t>
            </a:r>
          </a:p>
          <a:p>
            <a:pPr lvl="2" eaLnBrk="1" hangingPunct="1">
              <a:buClr>
                <a:srgbClr val="A6A6A6"/>
              </a:buClr>
            </a:pPr>
            <a:r>
              <a:rPr lang="en-US" altLang="en-US" dirty="0" smtClean="0">
                <a:solidFill>
                  <a:srgbClr val="A6A6A6"/>
                </a:solidFill>
                <a:latin typeface="Courier New" pitchFamily="49" charset="0"/>
              </a:rPr>
              <a:t>UPDATE</a:t>
            </a:r>
            <a:r>
              <a:rPr lang="en-US" altLang="en-US" dirty="0" smtClean="0">
                <a:solidFill>
                  <a:srgbClr val="A6A6A6"/>
                </a:solidFill>
              </a:rPr>
              <a:t> statement</a:t>
            </a:r>
          </a:p>
          <a:p>
            <a:pPr lvl="1" eaLnBrk="1" hangingPunct="1">
              <a:buClr>
                <a:schemeClr val="accent1"/>
              </a:buClr>
            </a:pPr>
            <a:r>
              <a:rPr lang="en-US" altLang="en-US" dirty="0" smtClean="0"/>
              <a:t>Removing rows from a table:</a:t>
            </a:r>
          </a:p>
          <a:p>
            <a:pPr lvl="2" eaLnBrk="1" hangingPunct="1">
              <a:buClr>
                <a:schemeClr val="accent1"/>
              </a:buClr>
            </a:pPr>
            <a:r>
              <a:rPr lang="en-US" altLang="en-US" dirty="0" smtClean="0">
                <a:latin typeface="Courier New" pitchFamily="49" charset="0"/>
              </a:rPr>
              <a:t>DELETE</a:t>
            </a:r>
            <a:r>
              <a:rPr lang="en-US" altLang="en-US" dirty="0" smtClean="0"/>
              <a:t> statement</a:t>
            </a:r>
          </a:p>
          <a:p>
            <a:pPr lvl="2" eaLnBrk="1" hangingPunct="1">
              <a:buClr>
                <a:schemeClr val="accent1"/>
              </a:buClr>
            </a:pPr>
            <a:r>
              <a:rPr lang="en-US" altLang="en-US" dirty="0" smtClean="0">
                <a:latin typeface="Courier New" pitchFamily="49" charset="0"/>
              </a:rPr>
              <a:t>TRUNCATE</a:t>
            </a:r>
            <a:r>
              <a:rPr lang="en-US" altLang="en-US" dirty="0" smtClean="0"/>
              <a:t> statement</a:t>
            </a:r>
          </a:p>
          <a:p>
            <a:pPr lvl="1" eaLnBrk="1" hangingPunct="1">
              <a:buClr>
                <a:srgbClr val="A6A6A6"/>
              </a:buClr>
            </a:pPr>
            <a:r>
              <a:rPr lang="en-US" altLang="en-US" dirty="0" smtClean="0">
                <a:solidFill>
                  <a:srgbClr val="A6A6A6"/>
                </a:solidFill>
              </a:rPr>
              <a:t>Database transaction control using </a:t>
            </a:r>
            <a:r>
              <a:rPr lang="en-US" altLang="en-US" dirty="0" smtClean="0">
                <a:solidFill>
                  <a:srgbClr val="A6A6A6"/>
                </a:solidFill>
                <a:latin typeface="Courier New" pitchFamily="49" charset="0"/>
              </a:rPr>
              <a:t>COMMIT</a:t>
            </a:r>
            <a:r>
              <a:rPr lang="en-US" altLang="en-US" dirty="0" smtClean="0">
                <a:solidFill>
                  <a:srgbClr val="A6A6A6"/>
                </a:solidFill>
              </a:rPr>
              <a:t>, </a:t>
            </a:r>
            <a:r>
              <a:rPr lang="en-US" altLang="en-US" dirty="0" smtClean="0">
                <a:solidFill>
                  <a:srgbClr val="A6A6A6"/>
                </a:solidFill>
                <a:latin typeface="Courier New" pitchFamily="49" charset="0"/>
              </a:rPr>
              <a:t>ROLLBACK</a:t>
            </a:r>
            <a:r>
              <a:rPr lang="en-US" altLang="en-US" dirty="0" smtClean="0">
                <a:solidFill>
                  <a:srgbClr val="A6A6A6"/>
                </a:solidFill>
              </a:rPr>
              <a:t>, and </a:t>
            </a:r>
            <a:r>
              <a:rPr lang="en-US" altLang="en-US" dirty="0" smtClean="0">
                <a:solidFill>
                  <a:srgbClr val="A6A6A6"/>
                </a:solidFill>
                <a:latin typeface="Courier New" pitchFamily="49" charset="0"/>
              </a:rPr>
              <a:t>SAVEPOINT</a:t>
            </a:r>
          </a:p>
          <a:p>
            <a:pPr lvl="1" eaLnBrk="1" hangingPunct="1">
              <a:buClr>
                <a:srgbClr val="A6A6A6"/>
              </a:buClr>
            </a:pPr>
            <a:r>
              <a:rPr lang="en-US" altLang="en-US" dirty="0" smtClean="0">
                <a:solidFill>
                  <a:srgbClr val="A6A6A6"/>
                </a:solidFill>
              </a:rPr>
              <a:t>Read consistency</a:t>
            </a:r>
          </a:p>
          <a:p>
            <a:pPr lvl="1">
              <a:buClr>
                <a:srgbClr val="A6A6A6"/>
              </a:buClr>
            </a:pPr>
            <a:r>
              <a:rPr lang="en-US" altLang="en-US" dirty="0" smtClean="0">
                <a:solidFill>
                  <a:srgbClr val="A6A6A6"/>
                </a:solidFill>
              </a:rPr>
              <a:t>Manual Data Locking</a:t>
            </a:r>
          </a:p>
          <a:p>
            <a:pPr lvl="2">
              <a:buClr>
                <a:srgbClr val="A6A6A6"/>
              </a:buClr>
            </a:pPr>
            <a:r>
              <a:rPr lang="en-US" altLang="en-US" dirty="0" smtClean="0">
                <a:solidFill>
                  <a:srgbClr val="A6A6A6"/>
                </a:solidFill>
                <a:latin typeface="Courier New" pitchFamily="49" charset="0"/>
              </a:rPr>
              <a:t>FOR UPDATE</a:t>
            </a:r>
            <a:r>
              <a:rPr lang="en-US" altLang="en-US" sz="2100" dirty="0" smtClean="0">
                <a:solidFill>
                  <a:srgbClr val="A6A6A6"/>
                </a:solidFill>
              </a:rPr>
              <a:t> clause in a </a:t>
            </a:r>
            <a:r>
              <a:rPr lang="en-US" altLang="en-US" dirty="0" smtClean="0">
                <a:solidFill>
                  <a:srgbClr val="A6A6A6"/>
                </a:solidFill>
                <a:latin typeface="Courier New" pitchFamily="49" charset="0"/>
              </a:rPr>
              <a:t>SELECT</a:t>
            </a:r>
            <a:r>
              <a:rPr lang="en-US" altLang="en-US" sz="2100" dirty="0" smtClean="0">
                <a:solidFill>
                  <a:srgbClr val="A6A6A6"/>
                </a:solidFill>
              </a:rPr>
              <a:t> statement</a:t>
            </a:r>
          </a:p>
          <a:p>
            <a:pPr lvl="2">
              <a:buClr>
                <a:srgbClr val="A6A6A6"/>
              </a:buClr>
            </a:pPr>
            <a:r>
              <a:rPr lang="en-US" altLang="en-US" dirty="0" smtClean="0">
                <a:solidFill>
                  <a:srgbClr val="A6A6A6"/>
                </a:solidFill>
                <a:latin typeface="Courier New" pitchFamily="49" charset="0"/>
              </a:rPr>
              <a:t>LOCK TABLE</a:t>
            </a:r>
            <a:r>
              <a:rPr lang="en-US" altLang="en-US" sz="2100" dirty="0" smtClean="0">
                <a:solidFill>
                  <a:srgbClr val="A6A6A6"/>
                </a:solidFill>
              </a:rPr>
              <a:t> statement</a:t>
            </a:r>
            <a:endParaRPr lang="en-US" altLang="en-US" dirty="0" smtClean="0">
              <a:solidFill>
                <a:schemeClr val="folHlink"/>
              </a:solidFill>
            </a:endParaRPr>
          </a:p>
        </p:txBody>
      </p:sp>
    </p:spTree>
    <p:custDataLst>
      <p:tags r:id="rId1"/>
    </p:custData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title"/>
          </p:nvPr>
        </p:nvSpPr>
        <p:spPr/>
        <p:txBody>
          <a:bodyPr/>
          <a:lstStyle/>
          <a:p>
            <a:pPr eaLnBrk="1" hangingPunct="1"/>
            <a:r>
              <a:rPr lang="en-US" altLang="en-US" dirty="0" smtClean="0"/>
              <a:t>Removing a Row from a Table </a:t>
            </a:r>
          </a:p>
        </p:txBody>
      </p:sp>
      <p:grpSp>
        <p:nvGrpSpPr>
          <p:cNvPr id="45059" name="Group 1"/>
          <p:cNvGrpSpPr>
            <a:grpSpLocks/>
          </p:cNvGrpSpPr>
          <p:nvPr/>
        </p:nvGrpSpPr>
        <p:grpSpPr bwMode="auto">
          <a:xfrm>
            <a:off x="3341687" y="1062038"/>
            <a:ext cx="5871107" cy="4735512"/>
            <a:chOff x="742950" y="1219200"/>
            <a:chExt cx="5871107" cy="4735513"/>
          </a:xfrm>
        </p:grpSpPr>
        <p:pic>
          <p:nvPicPr>
            <p:cNvPr id="45060" name="Picture 11" descr="C:\salome_official\projects\11gR2_SQL 1\screenshots\les9_20s_a.gif"/>
            <p:cNvPicPr>
              <a:picLocks noChangeAspect="1" noChangeArrowheads="1"/>
            </p:cNvPicPr>
            <p:nvPr/>
          </p:nvPicPr>
          <p:blipFill>
            <a:blip r:embed="rId4" cstate="print"/>
            <a:srcRect/>
            <a:stretch>
              <a:fillRect/>
            </a:stretch>
          </p:blipFill>
          <p:spPr bwMode="auto">
            <a:xfrm>
              <a:off x="762000" y="1611313"/>
              <a:ext cx="5680075" cy="2046287"/>
            </a:xfrm>
            <a:prstGeom prst="rect">
              <a:avLst/>
            </a:prstGeom>
            <a:noFill/>
            <a:ln w="12700">
              <a:solidFill>
                <a:schemeClr val="tx1"/>
              </a:solidFill>
              <a:miter lim="800000"/>
              <a:headEnd/>
              <a:tailEnd/>
            </a:ln>
          </p:spPr>
        </p:pic>
        <p:sp>
          <p:nvSpPr>
            <p:cNvPr id="45061" name="Rectangle 2"/>
            <p:cNvSpPr>
              <a:spLocks noChangeArrowheads="1"/>
            </p:cNvSpPr>
            <p:nvPr/>
          </p:nvSpPr>
          <p:spPr bwMode="auto">
            <a:xfrm>
              <a:off x="770469" y="3805238"/>
              <a:ext cx="5843588" cy="290512"/>
            </a:xfrm>
            <a:prstGeom prst="rect">
              <a:avLst/>
            </a:prstGeom>
            <a:noFill/>
            <a:ln w="9525">
              <a:noFill/>
              <a:miter lim="800000"/>
              <a:headEnd/>
              <a:tailEnd/>
            </a:ln>
          </p:spPr>
          <p:txBody>
            <a:bodyPr lIns="92075" tIns="46038" rIns="92075" bIns="46038">
              <a:spAutoFit/>
            </a:bodyPr>
            <a:lstStyle/>
            <a:p>
              <a:pPr defTabSz="346075">
                <a:lnSpc>
                  <a:spcPct val="65000"/>
                </a:lnSpc>
                <a:spcBef>
                  <a:spcPct val="35000"/>
                </a:spcBef>
                <a:tabLst>
                  <a:tab pos="576263" algn="l"/>
                </a:tabLst>
              </a:pPr>
              <a:r>
                <a:rPr lang="en-US" altLang="en-US" sz="2000" dirty="0"/>
                <a:t>Delete a row from the </a:t>
              </a:r>
              <a:r>
                <a:rPr lang="en-US" altLang="en-US" sz="2000" dirty="0">
                  <a:latin typeface="Courier New" pitchFamily="49" charset="0"/>
                </a:rPr>
                <a:t>DEPARTMENTS</a:t>
              </a:r>
              <a:r>
                <a:rPr lang="en-US" altLang="en-US" sz="2000" dirty="0"/>
                <a:t> table:</a:t>
              </a:r>
            </a:p>
          </p:txBody>
        </p:sp>
        <p:sp>
          <p:nvSpPr>
            <p:cNvPr id="45062" name="Rectangle 4"/>
            <p:cNvSpPr>
              <a:spLocks noChangeArrowheads="1"/>
            </p:cNvSpPr>
            <p:nvPr/>
          </p:nvSpPr>
          <p:spPr bwMode="auto">
            <a:xfrm>
              <a:off x="770469" y="1219200"/>
              <a:ext cx="2125582" cy="431529"/>
            </a:xfrm>
            <a:prstGeom prst="rect">
              <a:avLst/>
            </a:prstGeom>
            <a:noFill/>
            <a:ln w="9525">
              <a:noFill/>
              <a:miter lim="800000"/>
              <a:headEnd/>
              <a:tailEnd/>
            </a:ln>
          </p:spPr>
          <p:txBody>
            <a:bodyPr wrap="none" lIns="92075" tIns="46038" rIns="92075" bIns="46038">
              <a:spAutoFit/>
            </a:bodyPr>
            <a:lstStyle/>
            <a:p>
              <a:r>
                <a:rPr lang="en-US" altLang="en-US" sz="2200" dirty="0">
                  <a:latin typeface="Courier New" pitchFamily="49" charset="0"/>
                </a:rPr>
                <a:t>DEPARTMENTS</a:t>
              </a:r>
              <a:r>
                <a:rPr lang="en-US" altLang="en-US" sz="2000" dirty="0"/>
                <a:t> </a:t>
              </a:r>
            </a:p>
          </p:txBody>
        </p:sp>
        <p:sp>
          <p:nvSpPr>
            <p:cNvPr id="45063" name="Rectangle 7"/>
            <p:cNvSpPr>
              <a:spLocks noChangeArrowheads="1"/>
            </p:cNvSpPr>
            <p:nvPr/>
          </p:nvSpPr>
          <p:spPr bwMode="gray">
            <a:xfrm>
              <a:off x="742950" y="3429000"/>
              <a:ext cx="5715000" cy="228600"/>
            </a:xfrm>
            <a:prstGeom prst="rect">
              <a:avLst/>
            </a:prstGeom>
            <a:noFill/>
            <a:ln w="28575">
              <a:solidFill>
                <a:schemeClr val="accent1"/>
              </a:solidFill>
              <a:miter lim="800000"/>
              <a:headEnd/>
              <a:tailEnd/>
            </a:ln>
          </p:spPr>
          <p:txBody>
            <a:bodyPr wrap="none" anchor="ctr"/>
            <a:lstStyle/>
            <a:p>
              <a:pPr eaLnBrk="1" hangingPunct="1"/>
              <a:endParaRPr lang="en-IN" altLang="en-US" dirty="0"/>
            </a:p>
          </p:txBody>
        </p:sp>
        <p:pic>
          <p:nvPicPr>
            <p:cNvPr id="45064" name="Picture 12" descr="C:\salome_official\projects\11gR2_SQL 1\screenshots\les9_20s_b.gif"/>
            <p:cNvPicPr>
              <a:picLocks noChangeAspect="1" noChangeArrowheads="1"/>
            </p:cNvPicPr>
            <p:nvPr/>
          </p:nvPicPr>
          <p:blipFill>
            <a:blip r:embed="rId5" cstate="print"/>
            <a:srcRect/>
            <a:stretch>
              <a:fillRect/>
            </a:stretch>
          </p:blipFill>
          <p:spPr bwMode="auto">
            <a:xfrm>
              <a:off x="762000" y="4125913"/>
              <a:ext cx="5680075" cy="1828800"/>
            </a:xfrm>
            <a:prstGeom prst="rect">
              <a:avLst/>
            </a:prstGeom>
            <a:noFill/>
            <a:ln w="12700">
              <a:solidFill>
                <a:schemeClr val="tx1"/>
              </a:solidFill>
              <a:miter lim="800000"/>
              <a:headEnd/>
              <a:tailEnd/>
            </a:ln>
          </p:spPr>
        </p:pic>
      </p:grpSp>
    </p:spTree>
    <p:custDataLst>
      <p:tags r:id="rId1"/>
    </p:custData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5"/>
          <p:cNvSpPr>
            <a:spLocks noGrp="1" noChangeArrowheads="1"/>
          </p:cNvSpPr>
          <p:nvPr>
            <p:ph type="title"/>
          </p:nvPr>
        </p:nvSpPr>
        <p:spPr/>
        <p:txBody>
          <a:bodyPr/>
          <a:lstStyle/>
          <a:p>
            <a:pPr eaLnBrk="1" hangingPunct="1"/>
            <a:r>
              <a:rPr lang="en-US" altLang="en-US" dirty="0" smtClean="0">
                <a:latin typeface="Courier New" pitchFamily="49" charset="0"/>
              </a:rPr>
              <a:t>DELETE</a:t>
            </a:r>
            <a:r>
              <a:rPr lang="en-US" altLang="en-US" dirty="0" smtClean="0"/>
              <a:t> Statement</a:t>
            </a:r>
          </a:p>
        </p:txBody>
      </p:sp>
      <p:sp>
        <p:nvSpPr>
          <p:cNvPr id="47107" name="Rectangle 6"/>
          <p:cNvSpPr>
            <a:spLocks noGrp="1" noChangeArrowheads="1"/>
          </p:cNvSpPr>
          <p:nvPr>
            <p:ph idx="1"/>
          </p:nvPr>
        </p:nvSpPr>
        <p:spPr/>
        <p:txBody>
          <a:bodyPr/>
          <a:lstStyle/>
          <a:p>
            <a:pPr indent="0"/>
            <a:r>
              <a:rPr lang="en-US" altLang="en-US" dirty="0" smtClean="0">
                <a:latin typeface="Arial" charset="0"/>
              </a:rPr>
              <a:t>You can remove existing rows from a table by using the </a:t>
            </a:r>
            <a:r>
              <a:rPr lang="en-US" altLang="en-US" dirty="0" smtClean="0">
                <a:latin typeface="Courier New" pitchFamily="49" charset="0"/>
              </a:rPr>
              <a:t>DELETE</a:t>
            </a:r>
            <a:r>
              <a:rPr lang="en-US" altLang="en-US" dirty="0" smtClean="0">
                <a:latin typeface="Arial" charset="0"/>
              </a:rPr>
              <a:t> statement:</a:t>
            </a:r>
          </a:p>
        </p:txBody>
      </p:sp>
      <p:sp>
        <p:nvSpPr>
          <p:cNvPr id="5" name="Content Placeholder 2"/>
          <p:cNvSpPr txBox="1">
            <a:spLocks/>
          </p:cNvSpPr>
          <p:nvPr/>
        </p:nvSpPr>
        <p:spPr bwMode="gray">
          <a:xfrm>
            <a:off x="4213338" y="2133601"/>
            <a:ext cx="3762149" cy="63001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DELETE [FROM]	  </a:t>
            </a:r>
            <a:r>
              <a:rPr lang="en-US" altLang="en-US" sz="1600" b="1" i="1" dirty="0">
                <a:solidFill>
                  <a:schemeClr val="tx1">
                    <a:lumMod val="75000"/>
                  </a:schemeClr>
                </a:solidFill>
                <a:latin typeface="Courier New" panose="02070309020205020404" pitchFamily="49" charset="0"/>
                <a:cs typeface="Arial" panose="020B0604020202020204" pitchFamily="34" charset="0"/>
              </a:rPr>
              <a:t>table</a:t>
            </a:r>
            <a:endParaRPr lang="en-US" altLang="en-US" sz="1600"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[WHERE	  </a:t>
            </a:r>
            <a:r>
              <a:rPr lang="en-US" altLang="en-US" sz="1600" b="1" i="1" dirty="0">
                <a:solidFill>
                  <a:schemeClr val="tx1">
                    <a:lumMod val="75000"/>
                  </a:schemeClr>
                </a:solidFill>
                <a:latin typeface="Courier New" panose="02070309020205020404" pitchFamily="49" charset="0"/>
                <a:cs typeface="Arial" panose="020B0604020202020204" pitchFamily="34" charset="0"/>
              </a:rPr>
              <a:t>condition</a:t>
            </a:r>
            <a:r>
              <a:rPr lang="en-US" altLang="en-US" sz="1600" b="1" dirty="0">
                <a:solidFill>
                  <a:schemeClr val="tx1">
                    <a:lumMod val="75000"/>
                  </a:schemeClr>
                </a:solidFill>
                <a:latin typeface="Courier New" panose="02070309020205020404" pitchFamily="49" charset="0"/>
                <a:cs typeface="Arial" panose="020B0604020202020204" pitchFamily="34" charset="0"/>
              </a:rPr>
              <a:t>];</a:t>
            </a:r>
          </a:p>
        </p:txBody>
      </p:sp>
      <p:sp>
        <p:nvSpPr>
          <p:cNvPr id="6" name="Rectangle 5"/>
          <p:cNvSpPr/>
          <p:nvPr/>
        </p:nvSpPr>
        <p:spPr bwMode="auto">
          <a:xfrm rot="10800000" flipV="1">
            <a:off x="7008812" y="3810000"/>
            <a:ext cx="4999182" cy="2247132"/>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8" name="Round Diagonal Corner Rectangle 7"/>
          <p:cNvSpPr/>
          <p:nvPr/>
        </p:nvSpPr>
        <p:spPr bwMode="auto">
          <a:xfrm>
            <a:off x="9066212" y="4060136"/>
            <a:ext cx="2290156" cy="1746861"/>
          </a:xfrm>
          <a:prstGeom prst="round2DiagRect">
            <a:avLst/>
          </a:prstGeom>
          <a:gradFill flip="none" rotWithShape="1">
            <a:gsLst>
              <a:gs pos="50000">
                <a:schemeClr val="bg1"/>
              </a:gs>
              <a:gs pos="100000">
                <a:schemeClr val="accent6">
                  <a:lumMod val="20000"/>
                  <a:lumOff val="80000"/>
                </a:schemeClr>
              </a:gs>
            </a:gsLst>
            <a:lin ang="5400000" scaled="1"/>
            <a:tileRect/>
          </a:gradFill>
          <a:ln w="5715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2" name="Picture 1"/>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9557279" y="4216103"/>
            <a:ext cx="1487792" cy="1434926"/>
          </a:xfrm>
          <a:prstGeom prst="rect">
            <a:avLst/>
          </a:prstGeom>
        </p:spPr>
      </p:pic>
    </p:spTree>
    <p:custDataLst>
      <p:tags r:id="rId1"/>
    </p:custData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60" name="Title 1"/>
          <p:cNvSpPr>
            <a:spLocks noGrp="1"/>
          </p:cNvSpPr>
          <p:nvPr>
            <p:ph type="title"/>
          </p:nvPr>
        </p:nvSpPr>
        <p:spPr/>
        <p:txBody>
          <a:bodyPr/>
          <a:lstStyle/>
          <a:p>
            <a:pPr eaLnBrk="1" hangingPunct="1"/>
            <a:r>
              <a:rPr lang="en-US" altLang="en-US" dirty="0" smtClean="0"/>
              <a:t>Deleting Rows from a Table</a:t>
            </a:r>
          </a:p>
        </p:txBody>
      </p:sp>
      <p:sp>
        <p:nvSpPr>
          <p:cNvPr id="49161" name="Content Placeholder 2"/>
          <p:cNvSpPr>
            <a:spLocks noGrp="1"/>
          </p:cNvSpPr>
          <p:nvPr>
            <p:ph idx="1"/>
          </p:nvPr>
        </p:nvSpPr>
        <p:spPr>
          <a:xfrm>
            <a:off x="622138" y="1242485"/>
            <a:ext cx="10944549" cy="2088599"/>
          </a:xfrm>
        </p:spPr>
        <p:txBody>
          <a:bodyPr/>
          <a:lstStyle/>
          <a:p>
            <a:pPr lvl="1" eaLnBrk="1" hangingPunct="1"/>
            <a:r>
              <a:rPr lang="en-US" altLang="en-US" dirty="0" smtClean="0"/>
              <a:t>Specific rows are deleted if you specify the </a:t>
            </a:r>
            <a:r>
              <a:rPr lang="en-US" altLang="en-US" dirty="0" smtClean="0">
                <a:latin typeface="Courier New" pitchFamily="49" charset="0"/>
              </a:rPr>
              <a:t>WHERE</a:t>
            </a:r>
            <a:r>
              <a:rPr lang="en-US" altLang="en-US" dirty="0" smtClean="0"/>
              <a:t> clause:</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endParaRPr lang="en-US" altLang="en-US" dirty="0" smtClean="0"/>
          </a:p>
          <a:p>
            <a:pPr lvl="1" eaLnBrk="1" hangingPunct="1"/>
            <a:r>
              <a:rPr lang="en-US" altLang="en-US" dirty="0" smtClean="0"/>
              <a:t>All rows in the table are deleted if you omit the </a:t>
            </a:r>
            <a:r>
              <a:rPr lang="en-US" altLang="en-US" dirty="0" smtClean="0">
                <a:latin typeface="Courier New" pitchFamily="49" charset="0"/>
              </a:rPr>
              <a:t>WHERE</a:t>
            </a:r>
            <a:r>
              <a:rPr lang="en-US" altLang="en-US" dirty="0" smtClean="0"/>
              <a:t> clause:</a:t>
            </a:r>
          </a:p>
        </p:txBody>
      </p:sp>
      <p:grpSp>
        <p:nvGrpSpPr>
          <p:cNvPr id="3" name="Group 2"/>
          <p:cNvGrpSpPr/>
          <p:nvPr/>
        </p:nvGrpSpPr>
        <p:grpSpPr>
          <a:xfrm>
            <a:off x="1065212" y="3432684"/>
            <a:ext cx="8064500" cy="630019"/>
            <a:chOff x="2062162" y="3505201"/>
            <a:chExt cx="8064500" cy="630019"/>
          </a:xfrm>
        </p:grpSpPr>
        <p:sp>
          <p:nvSpPr>
            <p:cNvPr id="10" name="Content Placeholder 2"/>
            <p:cNvSpPr txBox="1">
              <a:spLocks/>
            </p:cNvSpPr>
            <p:nvPr/>
          </p:nvSpPr>
          <p:spPr bwMode="gray">
            <a:xfrm>
              <a:off x="2062162" y="3505201"/>
              <a:ext cx="8064500" cy="63001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DELETE FROM  copy_emp;</a:t>
              </a:r>
            </a:p>
            <a:p>
              <a:pPr eaLnBrk="1" hangingPunct="1">
                <a:defRPr/>
              </a:pPr>
              <a:endParaRPr lang="en-US" altLang="en-US" sz="1600" b="1" dirty="0">
                <a:solidFill>
                  <a:schemeClr val="tx1">
                    <a:lumMod val="75000"/>
                  </a:schemeClr>
                </a:solidFill>
                <a:latin typeface="Courier New" panose="02070309020205020404" pitchFamily="49" charset="0"/>
                <a:cs typeface="Arial" panose="020B0604020202020204" pitchFamily="34" charset="0"/>
              </a:endParaRPr>
            </a:p>
          </p:txBody>
        </p:sp>
        <p:pic>
          <p:nvPicPr>
            <p:cNvPr id="49162" name="Picture 8" descr="C:\project-SQLFund1\images\img09-rowsdeleted.gif"/>
            <p:cNvPicPr>
              <a:picLocks noChangeAspect="1" noChangeArrowheads="1"/>
            </p:cNvPicPr>
            <p:nvPr/>
          </p:nvPicPr>
          <p:blipFill>
            <a:blip r:embed="rId4" cstate="print"/>
            <a:srcRect/>
            <a:stretch>
              <a:fillRect/>
            </a:stretch>
          </p:blipFill>
          <p:spPr bwMode="gray">
            <a:xfrm>
              <a:off x="2132013" y="3871914"/>
              <a:ext cx="1292225" cy="217487"/>
            </a:xfrm>
            <a:prstGeom prst="rect">
              <a:avLst/>
            </a:prstGeom>
            <a:noFill/>
            <a:ln w="9525">
              <a:noFill/>
              <a:miter lim="800000"/>
              <a:headEnd/>
              <a:tailEnd/>
            </a:ln>
          </p:spPr>
        </p:pic>
      </p:grpSp>
      <p:grpSp>
        <p:nvGrpSpPr>
          <p:cNvPr id="2" name="Group 1"/>
          <p:cNvGrpSpPr/>
          <p:nvPr/>
        </p:nvGrpSpPr>
        <p:grpSpPr>
          <a:xfrm>
            <a:off x="1065212" y="1839139"/>
            <a:ext cx="8064500" cy="895290"/>
            <a:chOff x="2062162" y="1752599"/>
            <a:chExt cx="8064500" cy="895290"/>
          </a:xfrm>
        </p:grpSpPr>
        <p:sp>
          <p:nvSpPr>
            <p:cNvPr id="9" name="Content Placeholder 2"/>
            <p:cNvSpPr txBox="1">
              <a:spLocks/>
            </p:cNvSpPr>
            <p:nvPr/>
          </p:nvSpPr>
          <p:spPr bwMode="gray">
            <a:xfrm>
              <a:off x="2062162" y="1752599"/>
              <a:ext cx="8064500" cy="89529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 DELETE FROM departments</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 WHERE  department_name = 'Finance';</a:t>
              </a:r>
            </a:p>
            <a:p>
              <a:pPr eaLnBrk="1" hangingPunct="1">
                <a:defRPr/>
              </a:pPr>
              <a:endParaRPr lang="en-US" altLang="en-US" sz="1600" b="1" dirty="0">
                <a:solidFill>
                  <a:schemeClr val="tx1">
                    <a:lumMod val="75000"/>
                  </a:schemeClr>
                </a:solidFill>
                <a:latin typeface="Courier New" panose="02070309020205020404" pitchFamily="49" charset="0"/>
                <a:cs typeface="Arial" panose="020B0604020202020204" pitchFamily="34" charset="0"/>
              </a:endParaRPr>
            </a:p>
          </p:txBody>
        </p:sp>
        <p:pic>
          <p:nvPicPr>
            <p:cNvPr id="8" name="Picture 2"/>
            <p:cNvPicPr>
              <a:picLocks noChangeAspect="1" noChangeArrowheads="1"/>
            </p:cNvPicPr>
            <p:nvPr/>
          </p:nvPicPr>
          <p:blipFill>
            <a:blip r:embed="rId5" cstate="print"/>
            <a:srcRect/>
            <a:stretch>
              <a:fillRect/>
            </a:stretch>
          </p:blipFill>
          <p:spPr bwMode="auto">
            <a:xfrm>
              <a:off x="2117901" y="2347451"/>
              <a:ext cx="1143000" cy="269470"/>
            </a:xfrm>
            <a:prstGeom prst="rect">
              <a:avLst/>
            </a:prstGeom>
            <a:noFill/>
            <a:ln w="15875">
              <a:solidFill>
                <a:schemeClr val="tx1"/>
              </a:solidFill>
              <a:miter lim="800000"/>
              <a:headEnd/>
              <a:tailEnd/>
            </a:ln>
          </p:spPr>
        </p:pic>
      </p:grpSp>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6"/>
          <p:cNvSpPr>
            <a:spLocks noGrp="1" noChangeArrowheads="1"/>
          </p:cNvSpPr>
          <p:nvPr>
            <p:ph type="title"/>
          </p:nvPr>
        </p:nvSpPr>
        <p:spPr/>
        <p:txBody>
          <a:bodyPr/>
          <a:lstStyle/>
          <a:p>
            <a:pPr eaLnBrk="1" hangingPunct="1"/>
            <a:r>
              <a:rPr lang="en-US" altLang="en-US" dirty="0" smtClean="0"/>
              <a:t>Deleting Rows Based on Another Table</a:t>
            </a:r>
          </a:p>
        </p:txBody>
      </p:sp>
      <p:sp>
        <p:nvSpPr>
          <p:cNvPr id="51206" name="Rectangle 7"/>
          <p:cNvSpPr>
            <a:spLocks noGrp="1" noChangeArrowheads="1"/>
          </p:cNvSpPr>
          <p:nvPr>
            <p:ph idx="1"/>
          </p:nvPr>
        </p:nvSpPr>
        <p:spPr/>
        <p:txBody>
          <a:bodyPr/>
          <a:lstStyle/>
          <a:p>
            <a:pPr indent="0"/>
            <a:r>
              <a:rPr lang="en-US" altLang="en-US" dirty="0" smtClean="0">
                <a:latin typeface="Arial" charset="0"/>
              </a:rPr>
              <a:t>Use the subqueries in the </a:t>
            </a:r>
            <a:r>
              <a:rPr lang="en-US" altLang="en-US" dirty="0" smtClean="0">
                <a:latin typeface="Courier New" pitchFamily="49" charset="0"/>
              </a:rPr>
              <a:t>DELETE</a:t>
            </a:r>
            <a:r>
              <a:rPr lang="en-US" altLang="en-US" dirty="0" smtClean="0">
                <a:latin typeface="Arial" charset="0"/>
              </a:rPr>
              <a:t> statements to remove rows from a table based on values from another table:</a:t>
            </a:r>
          </a:p>
        </p:txBody>
      </p:sp>
      <p:grpSp>
        <p:nvGrpSpPr>
          <p:cNvPr id="2" name="Group 1"/>
          <p:cNvGrpSpPr/>
          <p:nvPr/>
        </p:nvGrpSpPr>
        <p:grpSpPr>
          <a:xfrm>
            <a:off x="2062162" y="2286000"/>
            <a:ext cx="8064500" cy="1989534"/>
            <a:chOff x="2062162" y="2286000"/>
            <a:chExt cx="8064500" cy="1989534"/>
          </a:xfrm>
        </p:grpSpPr>
        <p:sp>
          <p:nvSpPr>
            <p:cNvPr id="7" name="Content Placeholder 2"/>
            <p:cNvSpPr txBox="1">
              <a:spLocks/>
            </p:cNvSpPr>
            <p:nvPr/>
          </p:nvSpPr>
          <p:spPr bwMode="gray">
            <a:xfrm>
              <a:off x="2062162" y="2286000"/>
              <a:ext cx="8064500" cy="198953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DELETE FROM employees</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WHERE  department_id IN</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                (SELECT department_id</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                 FROM   departments</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                 WHERE  department_name </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                        LIKE '%Public%');</a:t>
              </a:r>
            </a:p>
            <a:p>
              <a:pPr eaLnBrk="1" hangingPunct="1">
                <a:defRPr/>
              </a:pPr>
              <a:endParaRPr lang="en-US" altLang="en-US" sz="1600" b="1" dirty="0">
                <a:solidFill>
                  <a:schemeClr val="tx1">
                    <a:lumMod val="75000"/>
                  </a:schemeClr>
                </a:solidFill>
                <a:latin typeface="Courier New" panose="02070309020205020404" pitchFamily="49" charset="0"/>
                <a:cs typeface="Arial" panose="020B0604020202020204" pitchFamily="34" charset="0"/>
              </a:endParaRPr>
            </a:p>
          </p:txBody>
        </p:sp>
        <p:sp>
          <p:nvSpPr>
            <p:cNvPr id="51207" name="Rectangle 5"/>
            <p:cNvSpPr>
              <a:spLocks noChangeArrowheads="1"/>
            </p:cNvSpPr>
            <p:nvPr/>
          </p:nvSpPr>
          <p:spPr bwMode="gray">
            <a:xfrm>
              <a:off x="3960813" y="2947356"/>
              <a:ext cx="3438525" cy="938844"/>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8" name="Picture 2"/>
            <p:cNvPicPr>
              <a:picLocks noChangeAspect="1" noChangeArrowheads="1"/>
            </p:cNvPicPr>
            <p:nvPr/>
          </p:nvPicPr>
          <p:blipFill>
            <a:blip r:embed="rId4" cstate="print"/>
            <a:srcRect/>
            <a:stretch>
              <a:fillRect/>
            </a:stretch>
          </p:blipFill>
          <p:spPr bwMode="auto">
            <a:xfrm>
              <a:off x="2208213" y="3886200"/>
              <a:ext cx="1292859" cy="304800"/>
            </a:xfrm>
            <a:prstGeom prst="rect">
              <a:avLst/>
            </a:prstGeom>
            <a:noFill/>
            <a:ln w="15875">
              <a:solidFill>
                <a:schemeClr val="tx1"/>
              </a:solidFill>
              <a:miter lim="800000"/>
              <a:headEnd/>
              <a:tailEnd/>
            </a:ln>
          </p:spPr>
        </p:pic>
      </p:grpSp>
    </p:spTree>
    <p:custDataLst>
      <p:tags r:id="rId1"/>
    </p:custData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6"/>
          <p:cNvSpPr>
            <a:spLocks noGrp="1" noChangeArrowheads="1"/>
          </p:cNvSpPr>
          <p:nvPr>
            <p:ph type="title"/>
          </p:nvPr>
        </p:nvSpPr>
        <p:spPr/>
        <p:txBody>
          <a:bodyPr/>
          <a:lstStyle/>
          <a:p>
            <a:pPr eaLnBrk="1" hangingPunct="1"/>
            <a:r>
              <a:rPr lang="en-US" altLang="en-US" dirty="0" smtClean="0">
                <a:latin typeface="Courier New" pitchFamily="49" charset="0"/>
                <a:cs typeface="Courier New" pitchFamily="49" charset="0"/>
              </a:rPr>
              <a:t>TRUNCATE</a:t>
            </a:r>
            <a:r>
              <a:rPr lang="en-US" altLang="en-US" dirty="0" smtClean="0"/>
              <a:t> Statement</a:t>
            </a:r>
          </a:p>
        </p:txBody>
      </p:sp>
      <p:sp>
        <p:nvSpPr>
          <p:cNvPr id="53251" name="Rectangle 7"/>
          <p:cNvSpPr>
            <a:spLocks noGrp="1" noChangeArrowheads="1"/>
          </p:cNvSpPr>
          <p:nvPr>
            <p:ph idx="1"/>
          </p:nvPr>
        </p:nvSpPr>
        <p:spPr/>
        <p:txBody>
          <a:bodyPr/>
          <a:lstStyle/>
          <a:p>
            <a:pPr lvl="1" eaLnBrk="1" hangingPunct="1"/>
            <a:r>
              <a:rPr lang="en-US" altLang="en-US" dirty="0" smtClean="0"/>
              <a:t>Removes all rows from a table, leaving the table empty and the table structure intact</a:t>
            </a:r>
          </a:p>
          <a:p>
            <a:pPr lvl="1" eaLnBrk="1" hangingPunct="1"/>
            <a:r>
              <a:rPr lang="en-US" altLang="en-US" dirty="0" smtClean="0"/>
              <a:t>Is a data definition language (DDL) statement rather than a DML statement; cannot be undone</a:t>
            </a:r>
          </a:p>
          <a:p>
            <a:pPr lvl="1" eaLnBrk="1" hangingPunct="1"/>
            <a:r>
              <a:rPr lang="en-US" altLang="en-US" dirty="0" smtClean="0"/>
              <a:t>Syntax:</a:t>
            </a:r>
          </a:p>
          <a:p>
            <a:pPr lvl="1" eaLnBrk="1" hangingPunct="1"/>
            <a:endParaRPr lang="en-US" altLang="en-US" dirty="0" smtClean="0"/>
          </a:p>
          <a:p>
            <a:pPr lvl="1" eaLnBrk="1" hangingPunct="1"/>
            <a:endParaRPr lang="en-US" altLang="en-US" dirty="0" smtClean="0"/>
          </a:p>
          <a:p>
            <a:pPr lvl="1" eaLnBrk="1" hangingPunct="1"/>
            <a:r>
              <a:rPr lang="en-US" altLang="en-US" dirty="0" smtClean="0"/>
              <a:t>Example:</a:t>
            </a:r>
          </a:p>
          <a:p>
            <a:pPr lvl="1" eaLnBrk="1" hangingPunct="1"/>
            <a:endParaRPr lang="en-US" altLang="en-US" dirty="0" smtClean="0"/>
          </a:p>
        </p:txBody>
      </p:sp>
      <p:sp>
        <p:nvSpPr>
          <p:cNvPr id="6" name="Content Placeholder 2"/>
          <p:cNvSpPr txBox="1">
            <a:spLocks/>
          </p:cNvSpPr>
          <p:nvPr/>
        </p:nvSpPr>
        <p:spPr bwMode="gray">
          <a:xfrm>
            <a:off x="1065212" y="3074091"/>
            <a:ext cx="8064500" cy="36474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TRUNCATE TABLE </a:t>
            </a:r>
            <a:r>
              <a:rPr lang="en-US" altLang="en-US" sz="1600" b="1" i="1" dirty="0">
                <a:solidFill>
                  <a:schemeClr val="tx1">
                    <a:lumMod val="75000"/>
                  </a:schemeClr>
                </a:solidFill>
                <a:latin typeface="Courier New" panose="02070309020205020404" pitchFamily="49" charset="0"/>
                <a:cs typeface="Arial" panose="020B0604020202020204" pitchFamily="34" charset="0"/>
              </a:rPr>
              <a:t>table_name</a:t>
            </a:r>
            <a:r>
              <a:rPr lang="en-US" altLang="en-US" sz="1600" b="1" dirty="0">
                <a:solidFill>
                  <a:schemeClr val="tx1">
                    <a:lumMod val="75000"/>
                  </a:schemeClr>
                </a:solidFill>
                <a:latin typeface="Courier New" panose="02070309020205020404" pitchFamily="49" charset="0"/>
                <a:cs typeface="Arial" panose="020B0604020202020204" pitchFamily="34" charset="0"/>
              </a:rPr>
              <a:t>;</a:t>
            </a:r>
          </a:p>
        </p:txBody>
      </p:sp>
      <p:sp>
        <p:nvSpPr>
          <p:cNvPr id="7" name="Content Placeholder 2"/>
          <p:cNvSpPr txBox="1">
            <a:spLocks/>
          </p:cNvSpPr>
          <p:nvPr/>
        </p:nvSpPr>
        <p:spPr bwMode="gray">
          <a:xfrm>
            <a:off x="1065212" y="4419600"/>
            <a:ext cx="8064500" cy="36474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TRUNCATE TABLE copy_emp;</a:t>
            </a:r>
          </a:p>
        </p:txBody>
      </p:sp>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304212" y="4297364"/>
            <a:ext cx="3711575" cy="1666875"/>
            <a:chOff x="5410200" y="4297363"/>
            <a:chExt cx="3711575" cy="1666875"/>
          </a:xfrm>
        </p:grpSpPr>
        <p:sp>
          <p:nvSpPr>
            <p:cNvPr id="6" name="Rectangle 5"/>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7" name="Oval 6"/>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8"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
        <p:nvSpPr>
          <p:cNvPr id="4" name="Rectangle 1028"/>
          <p:cNvSpPr txBox="1">
            <a:spLocks noChangeArrowheads="1"/>
          </p:cNvSpPr>
          <p:nvPr/>
        </p:nvSpPr>
        <p:spPr bwMode="auto">
          <a:xfrm>
            <a:off x="2132012" y="439738"/>
            <a:ext cx="7918450" cy="876300"/>
          </a:xfrm>
          <a:prstGeom prst="rect">
            <a:avLst/>
          </a:prstGeom>
          <a:noFill/>
          <a:ln w="9525">
            <a:noFill/>
            <a:miter lim="800000"/>
            <a:headEnd/>
            <a:tailEnd/>
          </a:ln>
        </p:spPr>
        <p:txBody>
          <a:bodyPr lIns="12700" tIns="12700" rIns="12700" bIns="12700"/>
          <a:lstStyle/>
          <a:p>
            <a:pPr defTabSz="228600">
              <a:buClr>
                <a:srgbClr val="000000"/>
              </a:buClr>
              <a:defRPr/>
            </a:pPr>
            <a:endParaRPr lang="en-US" sz="2600" b="1" kern="0" dirty="0">
              <a:latin typeface="+mj-lt"/>
              <a:ea typeface="+mj-ea"/>
              <a:cs typeface="+mj-cs"/>
            </a:endParaRPr>
          </a:p>
        </p:txBody>
      </p:sp>
      <p:sp>
        <p:nvSpPr>
          <p:cNvPr id="55299" name="Title 7"/>
          <p:cNvSpPr>
            <a:spLocks noGrp="1"/>
          </p:cNvSpPr>
          <p:nvPr>
            <p:ph type="title"/>
          </p:nvPr>
        </p:nvSpPr>
        <p:spPr/>
        <p:txBody>
          <a:bodyPr/>
          <a:lstStyle/>
          <a:p>
            <a:pPr eaLnBrk="1" hangingPunct="1"/>
            <a:r>
              <a:rPr lang="en-US" altLang="en-US" dirty="0" smtClean="0"/>
              <a:t>Lesson Agenda</a:t>
            </a:r>
          </a:p>
        </p:txBody>
      </p:sp>
      <p:sp>
        <p:nvSpPr>
          <p:cNvPr id="55300" name="Content Placeholder 6"/>
          <p:cNvSpPr>
            <a:spLocks noGrp="1"/>
          </p:cNvSpPr>
          <p:nvPr>
            <p:ph idx="1"/>
          </p:nvPr>
        </p:nvSpPr>
        <p:spPr>
          <a:xfrm>
            <a:off x="622139" y="1242485"/>
            <a:ext cx="7529674" cy="5135587"/>
          </a:xfrm>
        </p:spPr>
        <p:txBody>
          <a:bodyPr/>
          <a:lstStyle/>
          <a:p>
            <a:pPr lvl="1" eaLnBrk="1" hangingPunct="1">
              <a:buClr>
                <a:srgbClr val="A6A6A6"/>
              </a:buClr>
            </a:pPr>
            <a:r>
              <a:rPr lang="en-US" altLang="en-US" dirty="0" smtClean="0">
                <a:solidFill>
                  <a:srgbClr val="A6A6A6"/>
                </a:solidFill>
              </a:rPr>
              <a:t>Adding new rows in a table</a:t>
            </a:r>
          </a:p>
          <a:p>
            <a:pPr lvl="2" eaLnBrk="1" hangingPunct="1">
              <a:buClr>
                <a:srgbClr val="A6A6A6"/>
              </a:buClr>
            </a:pPr>
            <a:r>
              <a:rPr lang="en-US" altLang="en-US" dirty="0" smtClean="0">
                <a:solidFill>
                  <a:srgbClr val="A6A6A6"/>
                </a:solidFill>
                <a:latin typeface="Courier New" pitchFamily="49" charset="0"/>
              </a:rPr>
              <a:t>INSERT</a:t>
            </a:r>
            <a:r>
              <a:rPr lang="en-US" altLang="en-US" dirty="0" smtClean="0">
                <a:solidFill>
                  <a:srgbClr val="A6A6A6"/>
                </a:solidFill>
              </a:rPr>
              <a:t> statement</a:t>
            </a:r>
          </a:p>
          <a:p>
            <a:pPr lvl="1" eaLnBrk="1" hangingPunct="1">
              <a:buClr>
                <a:srgbClr val="A6A6A6"/>
              </a:buClr>
            </a:pPr>
            <a:r>
              <a:rPr lang="en-US" altLang="en-US" dirty="0" smtClean="0">
                <a:solidFill>
                  <a:srgbClr val="A6A6A6"/>
                </a:solidFill>
              </a:rPr>
              <a:t>Changing data in a table</a:t>
            </a:r>
          </a:p>
          <a:p>
            <a:pPr lvl="2" eaLnBrk="1" hangingPunct="1">
              <a:buClr>
                <a:srgbClr val="A6A6A6"/>
              </a:buClr>
            </a:pPr>
            <a:r>
              <a:rPr lang="en-US" altLang="en-US" dirty="0" smtClean="0">
                <a:solidFill>
                  <a:srgbClr val="A6A6A6"/>
                </a:solidFill>
                <a:latin typeface="Courier New" pitchFamily="49" charset="0"/>
              </a:rPr>
              <a:t>UPDATE</a:t>
            </a:r>
            <a:r>
              <a:rPr lang="en-US" altLang="en-US" dirty="0" smtClean="0">
                <a:solidFill>
                  <a:srgbClr val="A6A6A6"/>
                </a:solidFill>
              </a:rPr>
              <a:t> statement</a:t>
            </a:r>
          </a:p>
          <a:p>
            <a:pPr lvl="1" eaLnBrk="1" hangingPunct="1">
              <a:buClr>
                <a:srgbClr val="A6A6A6"/>
              </a:buClr>
            </a:pPr>
            <a:r>
              <a:rPr lang="en-US" altLang="en-US" dirty="0" smtClean="0">
                <a:solidFill>
                  <a:srgbClr val="A6A6A6"/>
                </a:solidFill>
              </a:rPr>
              <a:t>Removing rows from a table:</a:t>
            </a:r>
          </a:p>
          <a:p>
            <a:pPr lvl="2" eaLnBrk="1" hangingPunct="1">
              <a:buClr>
                <a:srgbClr val="A6A6A6"/>
              </a:buClr>
            </a:pPr>
            <a:r>
              <a:rPr lang="en-US" altLang="en-US" dirty="0" smtClean="0">
                <a:solidFill>
                  <a:srgbClr val="A6A6A6"/>
                </a:solidFill>
                <a:latin typeface="Courier New" pitchFamily="49" charset="0"/>
              </a:rPr>
              <a:t>DELETE</a:t>
            </a:r>
            <a:r>
              <a:rPr lang="en-US" altLang="en-US" dirty="0" smtClean="0">
                <a:solidFill>
                  <a:srgbClr val="A6A6A6"/>
                </a:solidFill>
              </a:rPr>
              <a:t> statement</a:t>
            </a:r>
          </a:p>
          <a:p>
            <a:pPr lvl="2" eaLnBrk="1" hangingPunct="1">
              <a:buClr>
                <a:srgbClr val="A6A6A6"/>
              </a:buClr>
            </a:pPr>
            <a:r>
              <a:rPr lang="en-US" altLang="en-US" dirty="0" smtClean="0">
                <a:solidFill>
                  <a:srgbClr val="A6A6A6"/>
                </a:solidFill>
                <a:latin typeface="Courier New" pitchFamily="49" charset="0"/>
              </a:rPr>
              <a:t>TRUNCATE</a:t>
            </a:r>
            <a:r>
              <a:rPr lang="en-US" altLang="en-US" dirty="0" smtClean="0">
                <a:solidFill>
                  <a:srgbClr val="A6A6A6"/>
                </a:solidFill>
              </a:rPr>
              <a:t> statement</a:t>
            </a:r>
          </a:p>
          <a:p>
            <a:pPr lvl="1" eaLnBrk="1" hangingPunct="1">
              <a:buClr>
                <a:schemeClr val="accent1"/>
              </a:buClr>
            </a:pPr>
            <a:r>
              <a:rPr lang="en-US" altLang="en-US" dirty="0" smtClean="0"/>
              <a:t>Database transaction control using </a:t>
            </a:r>
            <a:r>
              <a:rPr lang="en-US" altLang="en-US" dirty="0" smtClean="0">
                <a:latin typeface="Courier New" pitchFamily="49" charset="0"/>
              </a:rPr>
              <a:t>COMMIT</a:t>
            </a:r>
            <a:r>
              <a:rPr lang="en-US" altLang="en-US" dirty="0" smtClean="0"/>
              <a:t>, </a:t>
            </a:r>
            <a:r>
              <a:rPr lang="en-US" altLang="en-US" dirty="0" smtClean="0">
                <a:latin typeface="Courier New" pitchFamily="49" charset="0"/>
              </a:rPr>
              <a:t>ROLLBACK</a:t>
            </a:r>
            <a:r>
              <a:rPr lang="en-US" altLang="en-US" dirty="0" smtClean="0"/>
              <a:t>, and </a:t>
            </a:r>
            <a:r>
              <a:rPr lang="en-US" altLang="en-US" dirty="0" smtClean="0">
                <a:latin typeface="Courier New" pitchFamily="49" charset="0"/>
              </a:rPr>
              <a:t>SAVEPOINT</a:t>
            </a:r>
          </a:p>
          <a:p>
            <a:pPr lvl="1" eaLnBrk="1" hangingPunct="1">
              <a:buClr>
                <a:srgbClr val="A6A6A6"/>
              </a:buClr>
            </a:pPr>
            <a:r>
              <a:rPr lang="en-US" altLang="en-US" dirty="0" smtClean="0">
                <a:solidFill>
                  <a:srgbClr val="A6A6A6"/>
                </a:solidFill>
              </a:rPr>
              <a:t>Read consistency</a:t>
            </a:r>
          </a:p>
          <a:p>
            <a:pPr lvl="1">
              <a:buClr>
                <a:srgbClr val="A6A6A6"/>
              </a:buClr>
            </a:pPr>
            <a:r>
              <a:rPr lang="en-US" altLang="en-US" dirty="0" smtClean="0">
                <a:solidFill>
                  <a:srgbClr val="A6A6A6"/>
                </a:solidFill>
              </a:rPr>
              <a:t>Manual Data Locking</a:t>
            </a:r>
          </a:p>
          <a:p>
            <a:pPr lvl="2">
              <a:buClr>
                <a:srgbClr val="A6A6A6"/>
              </a:buClr>
            </a:pPr>
            <a:r>
              <a:rPr lang="en-US" altLang="en-US" dirty="0" smtClean="0">
                <a:solidFill>
                  <a:srgbClr val="A6A6A6"/>
                </a:solidFill>
                <a:latin typeface="Courier New" pitchFamily="49" charset="0"/>
              </a:rPr>
              <a:t>FOR UPDATE</a:t>
            </a:r>
            <a:r>
              <a:rPr lang="en-US" altLang="en-US" sz="2100" dirty="0" smtClean="0">
                <a:solidFill>
                  <a:srgbClr val="A6A6A6"/>
                </a:solidFill>
              </a:rPr>
              <a:t> clause in a </a:t>
            </a:r>
            <a:r>
              <a:rPr lang="en-US" altLang="en-US" dirty="0" smtClean="0">
                <a:solidFill>
                  <a:srgbClr val="A6A6A6"/>
                </a:solidFill>
                <a:latin typeface="Courier New" pitchFamily="49" charset="0"/>
              </a:rPr>
              <a:t>SELECT</a:t>
            </a:r>
            <a:r>
              <a:rPr lang="en-US" altLang="en-US" sz="2100" dirty="0" smtClean="0">
                <a:solidFill>
                  <a:srgbClr val="A6A6A6"/>
                </a:solidFill>
              </a:rPr>
              <a:t> statement</a:t>
            </a:r>
          </a:p>
          <a:p>
            <a:pPr lvl="2">
              <a:buClr>
                <a:srgbClr val="A6A6A6"/>
              </a:buClr>
            </a:pPr>
            <a:r>
              <a:rPr lang="en-US" altLang="en-US" dirty="0" smtClean="0">
                <a:solidFill>
                  <a:srgbClr val="A6A6A6"/>
                </a:solidFill>
                <a:latin typeface="Courier New" pitchFamily="49" charset="0"/>
              </a:rPr>
              <a:t>LOCK TABLE</a:t>
            </a:r>
            <a:r>
              <a:rPr lang="en-US" altLang="en-US" sz="2100" dirty="0" smtClean="0">
                <a:solidFill>
                  <a:srgbClr val="A6A6A6"/>
                </a:solidFill>
              </a:rPr>
              <a:t> statement</a:t>
            </a:r>
          </a:p>
        </p:txBody>
      </p:sp>
    </p:spTree>
    <p:custDataLst>
      <p:tags r:id="rId1"/>
    </p:custData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title"/>
          </p:nvPr>
        </p:nvSpPr>
        <p:spPr/>
        <p:txBody>
          <a:bodyPr/>
          <a:lstStyle/>
          <a:p>
            <a:pPr eaLnBrk="1" hangingPunct="1"/>
            <a:r>
              <a:rPr lang="en-US" altLang="en-US" dirty="0" smtClean="0"/>
              <a:t>Database Transactions</a:t>
            </a:r>
          </a:p>
        </p:txBody>
      </p:sp>
      <p:sp>
        <p:nvSpPr>
          <p:cNvPr id="57347" name="Rectangle 5"/>
          <p:cNvSpPr>
            <a:spLocks noGrp="1" noChangeArrowheads="1"/>
          </p:cNvSpPr>
          <p:nvPr>
            <p:ph idx="1"/>
          </p:nvPr>
        </p:nvSpPr>
        <p:spPr>
          <a:xfrm>
            <a:off x="622138" y="1242485"/>
            <a:ext cx="10944549" cy="1673101"/>
          </a:xfrm>
        </p:spPr>
        <p:txBody>
          <a:bodyPr/>
          <a:lstStyle/>
          <a:p>
            <a:pPr eaLnBrk="1" hangingPunct="1"/>
            <a:r>
              <a:rPr lang="en-US" altLang="en-US" dirty="0" smtClean="0">
                <a:latin typeface="Arial" charset="0"/>
              </a:rPr>
              <a:t>A database transaction consists of one of the following:</a:t>
            </a:r>
          </a:p>
          <a:p>
            <a:pPr lvl="1" eaLnBrk="1" hangingPunct="1"/>
            <a:r>
              <a:rPr lang="en-US" altLang="en-US" dirty="0" smtClean="0"/>
              <a:t>DML statements that constitute one consistent change to the data</a:t>
            </a:r>
          </a:p>
          <a:p>
            <a:pPr lvl="1" eaLnBrk="1" hangingPunct="1"/>
            <a:r>
              <a:rPr lang="en-US" altLang="en-US" dirty="0" smtClean="0"/>
              <a:t>One DDL statement</a:t>
            </a:r>
          </a:p>
          <a:p>
            <a:pPr lvl="1" eaLnBrk="1" hangingPunct="1"/>
            <a:r>
              <a:rPr lang="en-US" altLang="en-US" dirty="0" smtClean="0"/>
              <a:t>One data control language (DCL) statement</a:t>
            </a:r>
          </a:p>
        </p:txBody>
      </p:sp>
      <p:sp>
        <p:nvSpPr>
          <p:cNvPr id="12" name="Rectangle 11"/>
          <p:cNvSpPr/>
          <p:nvPr/>
        </p:nvSpPr>
        <p:spPr bwMode="auto">
          <a:xfrm flipH="1">
            <a:off x="7389812" y="4369250"/>
            <a:ext cx="4663112"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grpSp>
        <p:nvGrpSpPr>
          <p:cNvPr id="13" name="Group 12"/>
          <p:cNvGrpSpPr/>
          <p:nvPr/>
        </p:nvGrpSpPr>
        <p:grpSpPr>
          <a:xfrm>
            <a:off x="9113645" y="4038600"/>
            <a:ext cx="2278785" cy="1878658"/>
            <a:chOff x="9113645" y="3962400"/>
            <a:chExt cx="2278785" cy="1954858"/>
          </a:xfrm>
        </p:grpSpPr>
        <p:sp>
          <p:nvSpPr>
            <p:cNvPr id="14" name="Round Diagonal Corner Rectangle 13"/>
            <p:cNvSpPr/>
            <p:nvPr/>
          </p:nvSpPr>
          <p:spPr bwMode="auto">
            <a:xfrm>
              <a:off x="9113645" y="3962400"/>
              <a:ext cx="2278785" cy="1954858"/>
            </a:xfrm>
            <a:prstGeom prst="round2DiagRect">
              <a:avLst/>
            </a:prstGeom>
            <a:solidFill>
              <a:schemeClr val="bg1"/>
            </a:solidFill>
            <a:ln w="57150" cap="flat" cmpd="sng" algn="ctr">
              <a:solidFill>
                <a:srgbClr val="DDE4E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5" name="Round Diagonal Corner Rectangle 14"/>
            <p:cNvSpPr/>
            <p:nvPr/>
          </p:nvSpPr>
          <p:spPr bwMode="auto">
            <a:xfrm>
              <a:off x="9181114" y="4037078"/>
              <a:ext cx="2143846" cy="1805503"/>
            </a:xfrm>
            <a:prstGeom prst="round2DiagRect">
              <a:avLst/>
            </a:prstGeom>
            <a:solidFill>
              <a:schemeClr val="bg1"/>
            </a:solidFill>
            <a:ln w="57150" cap="flat" cmpd="sng" algn="ctr">
              <a:noFill/>
              <a:prstDash val="solid"/>
              <a:round/>
              <a:headEnd type="none" w="sm" len="sm"/>
              <a:tailEnd type="none" w="sm" len="sm"/>
            </a:ln>
            <a:effectLst>
              <a:innerShdw blurRad="114300">
                <a:schemeClr val="accent1">
                  <a:lumMod val="20000"/>
                  <a:lumOff val="80000"/>
                </a:schemeClr>
              </a:inn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grpSp>
      <p:pic>
        <p:nvPicPr>
          <p:cNvPr id="18" name="Picture 17"/>
          <p:cNvPicPr>
            <a:picLocks noChangeAspect="1"/>
          </p:cNvPicPr>
          <p:nvPr/>
        </p:nvPicPr>
        <p:blipFill>
          <a:blip r:embed="rId4" cstate="print">
            <a:duotone>
              <a:prstClr val="black"/>
              <a:schemeClr val="accent1">
                <a:lumMod val="60000"/>
                <a:lumOff val="40000"/>
                <a:tint val="45000"/>
                <a:satMod val="400000"/>
              </a:schemeClr>
            </a:duotone>
            <a:extLst>
              <a:ext uri="{BEBA8EAE-BF5A-486C-A8C5-ECC9F3942E4B}">
                <a14:imgProps xmlns="" xmlns:a14="http://schemas.microsoft.com/office/drawing/2010/main">
                  <a14:imgLayer r:embed="rId5">
                    <a14:imgEffect>
                      <a14:brightnessContrast bright="20000"/>
                    </a14:imgEffect>
                  </a14:imgLayer>
                </a14:imgProps>
              </a:ext>
              <a:ext uri="{28A0092B-C50C-407E-A947-70E740481C1C}">
                <a14:useLocalDpi xmlns="" xmlns:a14="http://schemas.microsoft.com/office/drawing/2010/main" val="0"/>
              </a:ext>
            </a:extLst>
          </a:blip>
          <a:stretch>
            <a:fillRect/>
          </a:stretch>
        </p:blipFill>
        <p:spPr>
          <a:xfrm>
            <a:off x="10126474" y="4568613"/>
            <a:ext cx="1322030" cy="1322030"/>
          </a:xfrm>
          <a:prstGeom prst="rect">
            <a:avLst/>
          </a:prstGeom>
        </p:spPr>
      </p:pic>
      <p:pic>
        <p:nvPicPr>
          <p:cNvPr id="11" name="Picture 10"/>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9294812" y="4304339"/>
            <a:ext cx="1154684" cy="1476242"/>
          </a:xfrm>
          <a:prstGeom prst="rect">
            <a:avLst/>
          </a:prstGeom>
        </p:spPr>
      </p:pic>
    </p:spTree>
    <p:custDataLst>
      <p:tags r:id="rId1"/>
    </p:custData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flipH="1">
            <a:off x="10285412" y="4369250"/>
            <a:ext cx="1767512"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59394" name="Rectangle 4"/>
          <p:cNvSpPr>
            <a:spLocks noGrp="1" noChangeArrowheads="1"/>
          </p:cNvSpPr>
          <p:nvPr>
            <p:ph type="title"/>
          </p:nvPr>
        </p:nvSpPr>
        <p:spPr/>
        <p:txBody>
          <a:bodyPr/>
          <a:lstStyle/>
          <a:p>
            <a:pPr eaLnBrk="1" hangingPunct="1"/>
            <a:r>
              <a:rPr lang="en-US" altLang="en-US" dirty="0" smtClean="0"/>
              <a:t>Database Transactions: Start and End</a:t>
            </a:r>
          </a:p>
        </p:txBody>
      </p:sp>
      <p:sp>
        <p:nvSpPr>
          <p:cNvPr id="59395" name="Rectangle 5"/>
          <p:cNvSpPr>
            <a:spLocks noGrp="1" noChangeArrowheads="1"/>
          </p:cNvSpPr>
          <p:nvPr>
            <p:ph idx="1"/>
          </p:nvPr>
        </p:nvSpPr>
        <p:spPr>
          <a:xfrm>
            <a:off x="622138" y="1242485"/>
            <a:ext cx="10944549" cy="2283524"/>
          </a:xfrm>
        </p:spPr>
        <p:txBody>
          <a:bodyPr/>
          <a:lstStyle/>
          <a:p>
            <a:pPr lvl="1" eaLnBrk="1" hangingPunct="1"/>
            <a:r>
              <a:rPr lang="en-US" altLang="en-US" dirty="0" smtClean="0"/>
              <a:t>Begin when the first DML SQL statement is executed</a:t>
            </a:r>
          </a:p>
          <a:p>
            <a:pPr lvl="1" eaLnBrk="1" hangingPunct="1"/>
            <a:r>
              <a:rPr lang="en-US" altLang="en-US" dirty="0" smtClean="0"/>
              <a:t>End with one of the following events:</a:t>
            </a:r>
          </a:p>
          <a:p>
            <a:pPr lvl="2" eaLnBrk="1" hangingPunct="1"/>
            <a:r>
              <a:rPr lang="en-US" altLang="en-US" dirty="0" smtClean="0"/>
              <a:t>A </a:t>
            </a:r>
            <a:r>
              <a:rPr lang="en-US" altLang="en-US" dirty="0" smtClean="0">
                <a:latin typeface="Courier New" pitchFamily="49" charset="0"/>
              </a:rPr>
              <a:t>COMMIT</a:t>
            </a:r>
            <a:r>
              <a:rPr lang="en-US" altLang="en-US" dirty="0" smtClean="0"/>
              <a:t> or </a:t>
            </a:r>
            <a:r>
              <a:rPr lang="en-US" altLang="en-US" dirty="0" smtClean="0">
                <a:latin typeface="Courier New" pitchFamily="49" charset="0"/>
              </a:rPr>
              <a:t>ROLLBACK</a:t>
            </a:r>
            <a:r>
              <a:rPr lang="en-US" altLang="en-US" dirty="0" smtClean="0"/>
              <a:t> statement is issued.</a:t>
            </a:r>
          </a:p>
          <a:p>
            <a:pPr lvl="2" eaLnBrk="1" hangingPunct="1"/>
            <a:r>
              <a:rPr lang="en-US" altLang="en-US" dirty="0" smtClean="0"/>
              <a:t>A DDL or DCL statement executes (automatic commit).</a:t>
            </a:r>
          </a:p>
          <a:p>
            <a:pPr lvl="2" eaLnBrk="1" hangingPunct="1"/>
            <a:r>
              <a:rPr lang="en-US" altLang="en-US" dirty="0" smtClean="0"/>
              <a:t>The user exits SQL Developer or</a:t>
            </a:r>
            <a:r>
              <a:rPr lang="en-US" altLang="en-US" i="1" dirty="0" smtClean="0"/>
              <a:t> </a:t>
            </a:r>
            <a:r>
              <a:rPr lang="en-US" altLang="en-US" dirty="0" smtClean="0"/>
              <a:t>SQL*Plus.</a:t>
            </a:r>
          </a:p>
          <a:p>
            <a:pPr lvl="2" eaLnBrk="1" hangingPunct="1"/>
            <a:r>
              <a:rPr lang="en-US" altLang="en-US" dirty="0" smtClean="0"/>
              <a:t>The system crashes.</a:t>
            </a:r>
          </a:p>
        </p:txBody>
      </p:sp>
      <p:grpSp>
        <p:nvGrpSpPr>
          <p:cNvPr id="2" name="Group 1"/>
          <p:cNvGrpSpPr/>
          <p:nvPr/>
        </p:nvGrpSpPr>
        <p:grpSpPr>
          <a:xfrm>
            <a:off x="6856412" y="4114800"/>
            <a:ext cx="4419600" cy="1658112"/>
            <a:chOff x="5103812" y="4114800"/>
            <a:chExt cx="4419600" cy="1658112"/>
          </a:xfrm>
        </p:grpSpPr>
        <p:pic>
          <p:nvPicPr>
            <p:cNvPr id="4" name="Picture 3" descr="cnt2427947.png"/>
            <p:cNvPicPr>
              <a:picLocks noChangeAspect="1"/>
            </p:cNvPicPr>
            <p:nvPr/>
          </p:nvPicPr>
          <p:blipFill>
            <a:blip r:embed="rId4" cstate="print"/>
            <a:stretch>
              <a:fillRect/>
            </a:stretch>
          </p:blipFill>
          <p:spPr>
            <a:xfrm>
              <a:off x="8228012" y="4114800"/>
              <a:ext cx="1295400" cy="1658112"/>
            </a:xfrm>
            <a:prstGeom prst="rect">
              <a:avLst/>
            </a:prstGeom>
          </p:spPr>
        </p:pic>
        <p:sp>
          <p:nvSpPr>
            <p:cNvPr id="5" name="TextBox 4"/>
            <p:cNvSpPr txBox="1"/>
            <p:nvPr/>
          </p:nvSpPr>
          <p:spPr>
            <a:xfrm>
              <a:off x="5103812" y="4572000"/>
              <a:ext cx="2362200" cy="646331"/>
            </a:xfrm>
            <a:prstGeom prst="rect">
              <a:avLst/>
            </a:prstGeom>
            <a:noFill/>
          </p:spPr>
          <p:txBody>
            <a:bodyPr wrap="square" rtlCol="0">
              <a:spAutoFit/>
            </a:bodyPr>
            <a:lstStyle/>
            <a:p>
              <a:pPr algn="ctr"/>
              <a:r>
                <a:rPr lang="en-US" dirty="0" smtClean="0">
                  <a:latin typeface="+mn-lt"/>
                </a:rPr>
                <a:t>Database transaction on table/s</a:t>
              </a:r>
              <a:endParaRPr lang="en-US" dirty="0">
                <a:latin typeface="+mn-lt"/>
              </a:endParaRPr>
            </a:p>
          </p:txBody>
        </p:sp>
      </p:grpSp>
      <p:cxnSp>
        <p:nvCxnSpPr>
          <p:cNvPr id="6" name="Straight Arrow Connector 5"/>
          <p:cNvCxnSpPr/>
          <p:nvPr/>
        </p:nvCxnSpPr>
        <p:spPr bwMode="auto">
          <a:xfrm>
            <a:off x="9066212" y="4992469"/>
            <a:ext cx="914400" cy="0"/>
          </a:xfrm>
          <a:prstGeom prst="straightConnector1">
            <a:avLst/>
          </a:prstGeom>
          <a:noFill/>
          <a:ln w="28575" cap="flat" cmpd="sng" algn="ctr">
            <a:solidFill>
              <a:schemeClr val="tx1"/>
            </a:solidFill>
            <a:prstDash val="solid"/>
            <a:round/>
            <a:headEnd type="none" w="sm" len="sm"/>
            <a:tailEnd type="triangle" w="lg" len="lg"/>
          </a:ln>
          <a:effectLst/>
        </p:spPr>
      </p:cxnSp>
    </p:spTree>
    <p:custDataLst>
      <p:tags r:id="rId1"/>
    </p:custData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ltLang="en-US" dirty="0" smtClean="0"/>
              <a:t>Objectives</a:t>
            </a:r>
          </a:p>
        </p:txBody>
      </p:sp>
      <p:sp>
        <p:nvSpPr>
          <p:cNvPr id="8195" name="Content Placeholder 2"/>
          <p:cNvSpPr>
            <a:spLocks noGrp="1"/>
          </p:cNvSpPr>
          <p:nvPr>
            <p:ph idx="1"/>
          </p:nvPr>
        </p:nvSpPr>
        <p:spPr/>
        <p:txBody>
          <a:bodyPr/>
          <a:lstStyle/>
          <a:p>
            <a:pPr eaLnBrk="1" hangingPunct="1"/>
            <a:r>
              <a:rPr lang="en-US" altLang="en-US" dirty="0" smtClean="0">
                <a:latin typeface="Arial" charset="0"/>
              </a:rPr>
              <a:t>After completing this lesson, you should be able to do the following:</a:t>
            </a:r>
          </a:p>
          <a:p>
            <a:pPr lvl="1" eaLnBrk="1" hangingPunct="1"/>
            <a:r>
              <a:rPr lang="en-US" altLang="en-US" dirty="0" smtClean="0"/>
              <a:t>Describe each data manipulation language (DML) statement</a:t>
            </a:r>
          </a:p>
          <a:p>
            <a:pPr lvl="1" eaLnBrk="1" hangingPunct="1"/>
            <a:r>
              <a:rPr lang="en-US" altLang="en-US" dirty="0" smtClean="0"/>
              <a:t>Control transactions</a:t>
            </a:r>
          </a:p>
        </p:txBody>
      </p:sp>
      <p:sp>
        <p:nvSpPr>
          <p:cNvPr id="7" name="Rectangle 6"/>
          <p:cNvSpPr/>
          <p:nvPr/>
        </p:nvSpPr>
        <p:spPr bwMode="auto">
          <a:xfrm>
            <a:off x="184103" y="4567768"/>
            <a:ext cx="10605971"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8" name="Picture 7" descr="OU7_Tablet_Objectives.png"/>
          <p:cNvPicPr>
            <a:picLocks noChangeAspect="1"/>
          </p:cNvPicPr>
          <p:nvPr/>
        </p:nvPicPr>
        <p:blipFill>
          <a:blip r:embed="rId4" cstate="print"/>
          <a:stretch>
            <a:fillRect/>
          </a:stretch>
        </p:blipFill>
        <p:spPr>
          <a:xfrm>
            <a:off x="9299448" y="4535424"/>
            <a:ext cx="2400334" cy="1719072"/>
          </a:xfrm>
          <a:prstGeom prst="rect">
            <a:avLst/>
          </a:prstGeom>
        </p:spPr>
      </p:pic>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title"/>
          </p:nvPr>
        </p:nvSpPr>
        <p:spPr/>
        <p:txBody>
          <a:bodyPr/>
          <a:lstStyle/>
          <a:p>
            <a:pPr eaLnBrk="1" hangingPunct="1"/>
            <a:r>
              <a:rPr lang="en-US" altLang="en-US" dirty="0" smtClean="0"/>
              <a:t>Advantages of </a:t>
            </a:r>
            <a:r>
              <a:rPr lang="en-US" altLang="en-US" dirty="0" smtClean="0">
                <a:latin typeface="Courier New" pitchFamily="49" charset="0"/>
              </a:rPr>
              <a:t>COMMIT</a:t>
            </a:r>
            <a:r>
              <a:rPr lang="en-US" altLang="en-US" dirty="0" smtClean="0"/>
              <a:t> and </a:t>
            </a:r>
            <a:r>
              <a:rPr lang="en-US" altLang="en-US" dirty="0" smtClean="0">
                <a:latin typeface="Courier New" pitchFamily="49" charset="0"/>
              </a:rPr>
              <a:t>ROLLBACK</a:t>
            </a:r>
            <a:r>
              <a:rPr lang="en-US" altLang="en-US" dirty="0" smtClean="0"/>
              <a:t> Statements</a:t>
            </a:r>
          </a:p>
        </p:txBody>
      </p:sp>
      <p:sp>
        <p:nvSpPr>
          <p:cNvPr id="61443" name="Rectangle 5"/>
          <p:cNvSpPr>
            <a:spLocks noGrp="1" noChangeArrowheads="1"/>
          </p:cNvSpPr>
          <p:nvPr>
            <p:ph idx="1"/>
          </p:nvPr>
        </p:nvSpPr>
        <p:spPr>
          <a:xfrm>
            <a:off x="622138" y="1242485"/>
            <a:ext cx="10944549" cy="1673101"/>
          </a:xfrm>
        </p:spPr>
        <p:txBody>
          <a:bodyPr/>
          <a:lstStyle/>
          <a:p>
            <a:pPr indent="0"/>
            <a:r>
              <a:rPr lang="en-US" altLang="en-US" dirty="0" smtClean="0">
                <a:latin typeface="Arial" charset="0"/>
              </a:rPr>
              <a:t>Using </a:t>
            </a:r>
            <a:r>
              <a:rPr lang="en-US" altLang="en-US" dirty="0" smtClean="0">
                <a:latin typeface="Courier New" pitchFamily="49" charset="0"/>
              </a:rPr>
              <a:t>COMMIT</a:t>
            </a:r>
            <a:r>
              <a:rPr lang="en-US" altLang="en-US" dirty="0" smtClean="0">
                <a:latin typeface="Arial" charset="0"/>
              </a:rPr>
              <a:t> and </a:t>
            </a:r>
            <a:r>
              <a:rPr lang="en-US" altLang="en-US" dirty="0" smtClean="0">
                <a:latin typeface="Courier New" pitchFamily="49" charset="0"/>
              </a:rPr>
              <a:t>ROLLBACK</a:t>
            </a:r>
            <a:r>
              <a:rPr lang="en-US" altLang="en-US" dirty="0" smtClean="0">
                <a:latin typeface="Arial" charset="0"/>
              </a:rPr>
              <a:t> statements, you can:</a:t>
            </a:r>
          </a:p>
          <a:p>
            <a:pPr lvl="1" eaLnBrk="1" hangingPunct="1"/>
            <a:r>
              <a:rPr lang="en-US" altLang="en-US" dirty="0" smtClean="0"/>
              <a:t>Ensure data consistency</a:t>
            </a:r>
          </a:p>
          <a:p>
            <a:pPr lvl="1" eaLnBrk="1" hangingPunct="1"/>
            <a:r>
              <a:rPr lang="en-US" altLang="en-US" dirty="0" smtClean="0"/>
              <a:t>Preview data changes before making changes permanent</a:t>
            </a:r>
          </a:p>
          <a:p>
            <a:pPr lvl="1" eaLnBrk="1" hangingPunct="1"/>
            <a:r>
              <a:rPr lang="en-US" altLang="en-US" dirty="0" smtClean="0"/>
              <a:t>Group logically related operations</a:t>
            </a:r>
          </a:p>
        </p:txBody>
      </p:sp>
      <p:sp>
        <p:nvSpPr>
          <p:cNvPr id="14" name="Rectangle 13"/>
          <p:cNvSpPr/>
          <p:nvPr/>
        </p:nvSpPr>
        <p:spPr bwMode="auto">
          <a:xfrm flipH="1">
            <a:off x="9100079" y="3200400"/>
            <a:ext cx="2743200" cy="2733461"/>
          </a:xfrm>
          <a:prstGeom prst="rect">
            <a:avLst/>
          </a:prstGeom>
          <a:gradFill flip="none" rotWithShape="1">
            <a:gsLst>
              <a:gs pos="0">
                <a:schemeClr val="bg1">
                  <a:lumMod val="95000"/>
                </a:schemeClr>
              </a:gs>
              <a:gs pos="100000">
                <a:schemeClr val="bg1"/>
              </a:gs>
            </a:gsLst>
            <a:lin ang="108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 name="Rectangle 2"/>
          <p:cNvSpPr/>
          <p:nvPr/>
        </p:nvSpPr>
        <p:spPr bwMode="auto">
          <a:xfrm>
            <a:off x="6094412" y="3200400"/>
            <a:ext cx="2743200" cy="2733461"/>
          </a:xfrm>
          <a:prstGeom prst="rect">
            <a:avLst/>
          </a:prstGeom>
          <a:gradFill flip="none" rotWithShape="1">
            <a:gsLst>
              <a:gs pos="0">
                <a:schemeClr val="bg1">
                  <a:lumMod val="95000"/>
                </a:schemeClr>
              </a:gs>
              <a:gs pos="100000">
                <a:schemeClr val="bg1"/>
              </a:gs>
            </a:gsLst>
            <a:lin ang="108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7" name="Picture 6" descr="cnt2554100.png"/>
          <p:cNvPicPr>
            <a:picLocks noChangeAspect="1"/>
          </p:cNvPicPr>
          <p:nvPr/>
        </p:nvPicPr>
        <p:blipFill>
          <a:blip r:embed="rId4" cstate="print"/>
          <a:stretch>
            <a:fillRect/>
          </a:stretch>
        </p:blipFill>
        <p:spPr>
          <a:xfrm>
            <a:off x="9415461" y="3384808"/>
            <a:ext cx="1409524" cy="1904762"/>
          </a:xfrm>
          <a:prstGeom prst="rect">
            <a:avLst/>
          </a:prstGeom>
        </p:spPr>
      </p:pic>
      <p:pic>
        <p:nvPicPr>
          <p:cNvPr id="8" name="Picture 7" descr="cnt2428131.png"/>
          <p:cNvPicPr>
            <a:picLocks noChangeAspect="1"/>
          </p:cNvPicPr>
          <p:nvPr/>
        </p:nvPicPr>
        <p:blipFill>
          <a:blip r:embed="rId5" cstate="print"/>
          <a:stretch>
            <a:fillRect/>
          </a:stretch>
        </p:blipFill>
        <p:spPr>
          <a:xfrm>
            <a:off x="9708743" y="4223008"/>
            <a:ext cx="822960" cy="990600"/>
          </a:xfrm>
          <a:prstGeom prst="rect">
            <a:avLst/>
          </a:prstGeom>
        </p:spPr>
      </p:pic>
      <p:pic>
        <p:nvPicPr>
          <p:cNvPr id="6" name="Picture 5" descr="cnt2495789.png"/>
          <p:cNvPicPr>
            <a:picLocks noChangeAspect="1"/>
          </p:cNvPicPr>
          <p:nvPr/>
        </p:nvPicPr>
        <p:blipFill>
          <a:blip r:embed="rId6" cstate="print"/>
          <a:stretch>
            <a:fillRect/>
          </a:stretch>
        </p:blipFill>
        <p:spPr>
          <a:xfrm>
            <a:off x="7097801" y="3384808"/>
            <a:ext cx="1422222" cy="1904762"/>
          </a:xfrm>
          <a:prstGeom prst="rect">
            <a:avLst/>
          </a:prstGeom>
        </p:spPr>
      </p:pic>
      <p:pic>
        <p:nvPicPr>
          <p:cNvPr id="9" name="Picture 8" descr="cnt2457261.png"/>
          <p:cNvPicPr>
            <a:picLocks noChangeAspect="1"/>
          </p:cNvPicPr>
          <p:nvPr/>
        </p:nvPicPr>
        <p:blipFill>
          <a:blip r:embed="rId7" cstate="print"/>
          <a:stretch>
            <a:fillRect/>
          </a:stretch>
        </p:blipFill>
        <p:spPr>
          <a:xfrm>
            <a:off x="7397432" y="4223008"/>
            <a:ext cx="822960" cy="990600"/>
          </a:xfrm>
          <a:prstGeom prst="rect">
            <a:avLst/>
          </a:prstGeom>
        </p:spPr>
      </p:pic>
      <p:sp>
        <p:nvSpPr>
          <p:cNvPr id="12" name="TextBox 11"/>
          <p:cNvSpPr txBox="1"/>
          <p:nvPr/>
        </p:nvSpPr>
        <p:spPr>
          <a:xfrm>
            <a:off x="7085012" y="5519373"/>
            <a:ext cx="1447800" cy="369332"/>
          </a:xfrm>
          <a:prstGeom prst="rect">
            <a:avLst/>
          </a:prstGeom>
          <a:noFill/>
        </p:spPr>
        <p:txBody>
          <a:bodyPr wrap="square" rtlCol="0">
            <a:spAutoFit/>
          </a:bodyPr>
          <a:lstStyle/>
          <a:p>
            <a:pPr algn="ctr"/>
            <a:r>
              <a:rPr lang="en-US" dirty="0" smtClean="0">
                <a:latin typeface="+mn-lt"/>
              </a:rPr>
              <a:t>COMMIT</a:t>
            </a:r>
            <a:endParaRPr lang="en-US" dirty="0">
              <a:latin typeface="+mn-lt"/>
            </a:endParaRPr>
          </a:p>
        </p:txBody>
      </p:sp>
      <p:sp>
        <p:nvSpPr>
          <p:cNvPr id="13" name="TextBox 12"/>
          <p:cNvSpPr txBox="1"/>
          <p:nvPr/>
        </p:nvSpPr>
        <p:spPr>
          <a:xfrm>
            <a:off x="9396323" y="5519373"/>
            <a:ext cx="1447800" cy="369332"/>
          </a:xfrm>
          <a:prstGeom prst="rect">
            <a:avLst/>
          </a:prstGeom>
          <a:noFill/>
        </p:spPr>
        <p:txBody>
          <a:bodyPr wrap="square" rtlCol="0">
            <a:spAutoFit/>
          </a:bodyPr>
          <a:lstStyle/>
          <a:p>
            <a:pPr algn="ctr"/>
            <a:r>
              <a:rPr lang="en-US" dirty="0" smtClean="0">
                <a:latin typeface="+mn-lt"/>
              </a:rPr>
              <a:t>ROLLBACK</a:t>
            </a:r>
            <a:endParaRPr lang="en-US" dirty="0">
              <a:latin typeface="+mn-lt"/>
            </a:endParaRPr>
          </a:p>
        </p:txBody>
      </p:sp>
    </p:spTree>
    <p:custDataLst>
      <p:tags r:id="rId1"/>
    </p:custData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en-US" dirty="0" smtClean="0"/>
              <a:t>Explicit Transaction Control Statements</a:t>
            </a:r>
          </a:p>
        </p:txBody>
      </p:sp>
      <p:grpSp>
        <p:nvGrpSpPr>
          <p:cNvPr id="39" name="Group 38"/>
          <p:cNvGrpSpPr/>
          <p:nvPr/>
        </p:nvGrpSpPr>
        <p:grpSpPr>
          <a:xfrm>
            <a:off x="2068512" y="947738"/>
            <a:ext cx="8293100" cy="5148262"/>
            <a:chOff x="546100" y="947738"/>
            <a:chExt cx="8293100" cy="5148262"/>
          </a:xfrm>
        </p:grpSpPr>
        <p:sp>
          <p:nvSpPr>
            <p:cNvPr id="63492" name="Rectangle 3"/>
            <p:cNvSpPr>
              <a:spLocks noChangeArrowheads="1"/>
            </p:cNvSpPr>
            <p:nvPr/>
          </p:nvSpPr>
          <p:spPr bwMode="auto">
            <a:xfrm>
              <a:off x="1384300" y="4645026"/>
              <a:ext cx="2046287" cy="366712"/>
            </a:xfrm>
            <a:prstGeom prst="rect">
              <a:avLst/>
            </a:prstGeom>
            <a:noFill/>
            <a:ln w="9525">
              <a:noFill/>
              <a:miter lim="800000"/>
              <a:headEnd/>
              <a:tailEnd/>
            </a:ln>
          </p:spPr>
          <p:txBody>
            <a:bodyPr lIns="92075" tIns="46038" rIns="92075" bIns="46038">
              <a:spAutoFit/>
            </a:bodyPr>
            <a:lstStyle/>
            <a:p>
              <a:r>
                <a:rPr lang="en-US" altLang="en-US" b="1" dirty="0">
                  <a:latin typeface="Courier New" pitchFamily="49" charset="0"/>
                </a:rPr>
                <a:t>SAVEPOINT</a:t>
              </a:r>
              <a:r>
                <a:rPr lang="en-US" altLang="en-US" b="1" dirty="0"/>
                <a:t> </a:t>
              </a:r>
              <a:r>
                <a:rPr lang="en-US" altLang="en-US" b="1" dirty="0">
                  <a:latin typeface="Courier New" pitchFamily="49" charset="0"/>
                </a:rPr>
                <a:t>B</a:t>
              </a:r>
            </a:p>
          </p:txBody>
        </p:sp>
        <p:sp>
          <p:nvSpPr>
            <p:cNvPr id="63493" name="Rectangle 4"/>
            <p:cNvSpPr>
              <a:spLocks noChangeArrowheads="1"/>
            </p:cNvSpPr>
            <p:nvPr/>
          </p:nvSpPr>
          <p:spPr bwMode="auto">
            <a:xfrm>
              <a:off x="1384300" y="2592388"/>
              <a:ext cx="2046287" cy="366713"/>
            </a:xfrm>
            <a:prstGeom prst="rect">
              <a:avLst/>
            </a:prstGeom>
            <a:noFill/>
            <a:ln w="9525">
              <a:noFill/>
              <a:miter lim="800000"/>
              <a:headEnd/>
              <a:tailEnd/>
            </a:ln>
          </p:spPr>
          <p:txBody>
            <a:bodyPr lIns="92075" tIns="46038" rIns="92075" bIns="46038">
              <a:spAutoFit/>
            </a:bodyPr>
            <a:lstStyle/>
            <a:p>
              <a:r>
                <a:rPr lang="en-US" altLang="en-US" b="1" dirty="0">
                  <a:latin typeface="Courier New" pitchFamily="49" charset="0"/>
                </a:rPr>
                <a:t>SAVEPOINT</a:t>
              </a:r>
              <a:r>
                <a:rPr lang="en-US" altLang="en-US" b="1" dirty="0"/>
                <a:t> </a:t>
              </a:r>
              <a:r>
                <a:rPr lang="en-US" altLang="en-US" b="1" dirty="0">
                  <a:latin typeface="Courier New" pitchFamily="49" charset="0"/>
                </a:rPr>
                <a:t>A</a:t>
              </a:r>
            </a:p>
          </p:txBody>
        </p:sp>
        <p:sp>
          <p:nvSpPr>
            <p:cNvPr id="63494" name="Rectangle 5"/>
            <p:cNvSpPr>
              <a:spLocks noChangeArrowheads="1"/>
            </p:cNvSpPr>
            <p:nvPr/>
          </p:nvSpPr>
          <p:spPr bwMode="blackGray">
            <a:xfrm>
              <a:off x="1517650" y="2033588"/>
              <a:ext cx="1013098" cy="369974"/>
            </a:xfrm>
            <a:prstGeom prst="rect">
              <a:avLst/>
            </a:prstGeom>
            <a:solidFill>
              <a:schemeClr val="accent1">
                <a:lumMod val="60000"/>
                <a:lumOff val="40000"/>
              </a:schemeClr>
            </a:solidFill>
            <a:ln w="28575">
              <a:solidFill>
                <a:schemeClr val="tx1"/>
              </a:solidFill>
              <a:miter lim="800000"/>
              <a:headEnd/>
              <a:tailEnd/>
            </a:ln>
          </p:spPr>
          <p:txBody>
            <a:bodyPr wrap="none" lIns="92075" tIns="46038" rIns="92075" bIns="46038">
              <a:spAutoFit/>
            </a:bodyPr>
            <a:lstStyle/>
            <a:p>
              <a:r>
                <a:rPr lang="en-US" altLang="en-US" b="1" dirty="0">
                  <a:solidFill>
                    <a:schemeClr val="bg1"/>
                  </a:solidFill>
                  <a:latin typeface="Courier New" pitchFamily="49" charset="0"/>
                </a:rPr>
                <a:t>DELETE</a:t>
              </a:r>
            </a:p>
          </p:txBody>
        </p:sp>
        <p:sp>
          <p:nvSpPr>
            <p:cNvPr id="63495" name="Rectangle 6"/>
            <p:cNvSpPr>
              <a:spLocks noChangeArrowheads="1"/>
            </p:cNvSpPr>
            <p:nvPr/>
          </p:nvSpPr>
          <p:spPr bwMode="blackGray">
            <a:xfrm>
              <a:off x="1517650" y="3079751"/>
              <a:ext cx="1013098" cy="369974"/>
            </a:xfrm>
            <a:prstGeom prst="rect">
              <a:avLst/>
            </a:prstGeom>
            <a:solidFill>
              <a:srgbClr val="FFFF85"/>
            </a:solidFill>
            <a:ln w="28575">
              <a:solidFill>
                <a:schemeClr val="tx1"/>
              </a:solidFill>
              <a:miter lim="800000"/>
              <a:headEnd/>
              <a:tailEnd/>
            </a:ln>
          </p:spPr>
          <p:txBody>
            <a:bodyPr wrap="none" lIns="92075" tIns="46038" rIns="92075" bIns="46038">
              <a:spAutoFit/>
            </a:bodyPr>
            <a:lstStyle/>
            <a:p>
              <a:r>
                <a:rPr lang="en-US" altLang="en-US" b="1" dirty="0">
                  <a:latin typeface="Courier New" pitchFamily="49" charset="0"/>
                </a:rPr>
                <a:t>INSERT</a:t>
              </a:r>
            </a:p>
          </p:txBody>
        </p:sp>
        <p:sp>
          <p:nvSpPr>
            <p:cNvPr id="63496" name="Rectangle 7"/>
            <p:cNvSpPr>
              <a:spLocks noChangeArrowheads="1"/>
            </p:cNvSpPr>
            <p:nvPr/>
          </p:nvSpPr>
          <p:spPr bwMode="blackGray">
            <a:xfrm>
              <a:off x="1517650" y="4113213"/>
              <a:ext cx="1013098" cy="369974"/>
            </a:xfrm>
            <a:prstGeom prst="rect">
              <a:avLst/>
            </a:prstGeom>
            <a:solidFill>
              <a:srgbClr val="92D050"/>
            </a:solidFill>
            <a:ln w="28575">
              <a:solidFill>
                <a:schemeClr val="tx1"/>
              </a:solidFill>
              <a:miter lim="800000"/>
              <a:headEnd/>
              <a:tailEnd/>
            </a:ln>
          </p:spPr>
          <p:txBody>
            <a:bodyPr wrap="none" lIns="92075" tIns="46038" rIns="92075" bIns="46038">
              <a:spAutoFit/>
            </a:bodyPr>
            <a:lstStyle/>
            <a:p>
              <a:r>
                <a:rPr lang="en-US" altLang="en-US" b="1" dirty="0">
                  <a:latin typeface="Courier New" pitchFamily="49" charset="0"/>
                </a:rPr>
                <a:t>UPDATE</a:t>
              </a:r>
            </a:p>
          </p:txBody>
        </p:sp>
        <p:sp>
          <p:nvSpPr>
            <p:cNvPr id="63497" name="Rectangle 8"/>
            <p:cNvSpPr>
              <a:spLocks noChangeArrowheads="1"/>
            </p:cNvSpPr>
            <p:nvPr/>
          </p:nvSpPr>
          <p:spPr bwMode="blackGray">
            <a:xfrm>
              <a:off x="1517650" y="5126038"/>
              <a:ext cx="1013098" cy="369974"/>
            </a:xfrm>
            <a:prstGeom prst="rect">
              <a:avLst/>
            </a:prstGeom>
            <a:solidFill>
              <a:srgbClr val="2DC8FF"/>
            </a:solidFill>
            <a:ln w="28575">
              <a:solidFill>
                <a:schemeClr val="tx1"/>
              </a:solidFill>
              <a:miter lim="800000"/>
              <a:headEnd/>
              <a:tailEnd/>
            </a:ln>
          </p:spPr>
          <p:txBody>
            <a:bodyPr wrap="none" lIns="92075" tIns="46038" rIns="92075" bIns="46038">
              <a:spAutoFit/>
            </a:bodyPr>
            <a:lstStyle/>
            <a:p>
              <a:r>
                <a:rPr lang="en-US" altLang="en-US" b="1" dirty="0">
                  <a:latin typeface="Courier New" pitchFamily="49" charset="0"/>
                </a:rPr>
                <a:t>INSERT</a:t>
              </a:r>
            </a:p>
          </p:txBody>
        </p:sp>
        <p:sp>
          <p:nvSpPr>
            <p:cNvPr id="63498" name="Rectangle 9"/>
            <p:cNvSpPr>
              <a:spLocks noChangeArrowheads="1"/>
            </p:cNvSpPr>
            <p:nvPr/>
          </p:nvSpPr>
          <p:spPr bwMode="auto">
            <a:xfrm>
              <a:off x="1404937" y="947738"/>
              <a:ext cx="1295400" cy="366713"/>
            </a:xfrm>
            <a:prstGeom prst="rect">
              <a:avLst/>
            </a:prstGeom>
            <a:noFill/>
            <a:ln w="9525">
              <a:noFill/>
              <a:miter lim="800000"/>
              <a:headEnd/>
              <a:tailEnd/>
            </a:ln>
          </p:spPr>
          <p:txBody>
            <a:bodyPr lIns="92075" tIns="46038" rIns="92075" bIns="46038">
              <a:spAutoFit/>
            </a:bodyPr>
            <a:lstStyle/>
            <a:p>
              <a:r>
                <a:rPr lang="en-US" altLang="en-US" b="1" i="1" dirty="0">
                  <a:latin typeface="Courier New" pitchFamily="49" charset="0"/>
                </a:rPr>
                <a:t>COMMIT</a:t>
              </a:r>
            </a:p>
          </p:txBody>
        </p:sp>
        <p:sp>
          <p:nvSpPr>
            <p:cNvPr id="63499" name="Line 10"/>
            <p:cNvSpPr>
              <a:spLocks noChangeShapeType="1"/>
            </p:cNvSpPr>
            <p:nvPr/>
          </p:nvSpPr>
          <p:spPr bwMode="auto">
            <a:xfrm flipV="1">
              <a:off x="919162" y="1319213"/>
              <a:ext cx="0" cy="4287838"/>
            </a:xfrm>
            <a:prstGeom prst="line">
              <a:avLst/>
            </a:prstGeom>
            <a:noFill/>
            <a:ln w="28575">
              <a:solidFill>
                <a:schemeClr val="tx1"/>
              </a:solidFill>
              <a:round/>
              <a:headEnd type="triangle" w="lg" len="lg"/>
              <a:tailEnd type="none" w="lg" len="lg"/>
            </a:ln>
          </p:spPr>
          <p:txBody>
            <a:bodyPr/>
            <a:lstStyle/>
            <a:p>
              <a:endParaRPr lang="en-US" dirty="0"/>
            </a:p>
          </p:txBody>
        </p:sp>
        <p:sp>
          <p:nvSpPr>
            <p:cNvPr id="63500" name="Rectangle 11"/>
            <p:cNvSpPr>
              <a:spLocks noChangeArrowheads="1"/>
            </p:cNvSpPr>
            <p:nvPr/>
          </p:nvSpPr>
          <p:spPr bwMode="auto">
            <a:xfrm>
              <a:off x="546100" y="947738"/>
              <a:ext cx="728662" cy="336550"/>
            </a:xfrm>
            <a:prstGeom prst="rect">
              <a:avLst/>
            </a:prstGeom>
            <a:noFill/>
            <a:ln w="9525">
              <a:noFill/>
              <a:miter lim="800000"/>
              <a:headEnd/>
              <a:tailEnd/>
            </a:ln>
          </p:spPr>
          <p:txBody>
            <a:bodyPr lIns="92075" tIns="46038" rIns="92075" bIns="46038">
              <a:spAutoFit/>
            </a:bodyPr>
            <a:lstStyle/>
            <a:p>
              <a:r>
                <a:rPr lang="en-US" altLang="en-US" sz="1600" b="1" dirty="0">
                  <a:latin typeface="Courier New" pitchFamily="49" charset="0"/>
                </a:rPr>
                <a:t>Time</a:t>
              </a:r>
            </a:p>
          </p:txBody>
        </p:sp>
        <p:sp>
          <p:nvSpPr>
            <p:cNvPr id="63501" name="Rectangle 12"/>
            <p:cNvSpPr>
              <a:spLocks noChangeArrowheads="1"/>
            </p:cNvSpPr>
            <p:nvPr/>
          </p:nvSpPr>
          <p:spPr bwMode="auto">
            <a:xfrm>
              <a:off x="1384300" y="1393826"/>
              <a:ext cx="1382814" cy="369974"/>
            </a:xfrm>
            <a:prstGeom prst="rect">
              <a:avLst/>
            </a:prstGeom>
            <a:noFill/>
            <a:ln w="9525">
              <a:noFill/>
              <a:miter lim="800000"/>
              <a:headEnd/>
              <a:tailEnd/>
            </a:ln>
          </p:spPr>
          <p:txBody>
            <a:bodyPr wrap="none" lIns="92075" tIns="46038" rIns="92075" bIns="46038">
              <a:spAutoFit/>
            </a:bodyPr>
            <a:lstStyle/>
            <a:p>
              <a:r>
                <a:rPr lang="en-US" altLang="en-US" dirty="0"/>
                <a:t>Transaction</a:t>
              </a:r>
            </a:p>
          </p:txBody>
        </p:sp>
        <p:sp>
          <p:nvSpPr>
            <p:cNvPr id="63503" name="Freeform 14"/>
            <p:cNvSpPr>
              <a:spLocks/>
            </p:cNvSpPr>
            <p:nvPr/>
          </p:nvSpPr>
          <p:spPr bwMode="gray">
            <a:xfrm>
              <a:off x="3144837" y="4818063"/>
              <a:ext cx="838200" cy="476250"/>
            </a:xfrm>
            <a:custGeom>
              <a:avLst/>
              <a:gdLst>
                <a:gd name="T0" fmla="*/ 2147483646 w 564"/>
                <a:gd name="T1" fmla="*/ 2147483646 h 204"/>
                <a:gd name="T2" fmla="*/ 2147483646 w 564"/>
                <a:gd name="T3" fmla="*/ 0 h 204"/>
                <a:gd name="T4" fmla="*/ 0 w 564"/>
                <a:gd name="T5" fmla="*/ 0 h 204"/>
                <a:gd name="T6" fmla="*/ 0 60000 65536"/>
                <a:gd name="T7" fmla="*/ 0 60000 65536"/>
                <a:gd name="T8" fmla="*/ 0 60000 65536"/>
                <a:gd name="T9" fmla="*/ 0 w 564"/>
                <a:gd name="T10" fmla="*/ 0 h 204"/>
                <a:gd name="T11" fmla="*/ 564 w 564"/>
                <a:gd name="T12" fmla="*/ 204 h 204"/>
              </a:gdLst>
              <a:ahLst/>
              <a:cxnLst>
                <a:cxn ang="T6">
                  <a:pos x="T0" y="T1"/>
                </a:cxn>
                <a:cxn ang="T7">
                  <a:pos x="T2" y="T3"/>
                </a:cxn>
                <a:cxn ang="T8">
                  <a:pos x="T4" y="T5"/>
                </a:cxn>
              </a:cxnLst>
              <a:rect l="T9" t="T10" r="T11" b="T12"/>
              <a:pathLst>
                <a:path w="564" h="204">
                  <a:moveTo>
                    <a:pt x="563" y="203"/>
                  </a:moveTo>
                  <a:lnTo>
                    <a:pt x="563" y="0"/>
                  </a:lnTo>
                  <a:lnTo>
                    <a:pt x="0" y="0"/>
                  </a:lnTo>
                </a:path>
              </a:pathLst>
            </a:custGeom>
            <a:noFill/>
            <a:ln w="28575" cap="rnd" cmpd="sng">
              <a:solidFill>
                <a:schemeClr val="accent1"/>
              </a:solidFill>
              <a:prstDash val="solid"/>
              <a:round/>
              <a:headEnd type="none" w="lg" len="lg"/>
              <a:tailEnd type="triangle" w="lg" len="lg"/>
            </a:ln>
          </p:spPr>
          <p:txBody>
            <a:bodyPr/>
            <a:lstStyle/>
            <a:p>
              <a:endParaRPr lang="en-US" dirty="0"/>
            </a:p>
          </p:txBody>
        </p:sp>
        <p:sp>
          <p:nvSpPr>
            <p:cNvPr id="63505" name="Freeform 16"/>
            <p:cNvSpPr>
              <a:spLocks/>
            </p:cNvSpPr>
            <p:nvPr/>
          </p:nvSpPr>
          <p:spPr bwMode="gray">
            <a:xfrm>
              <a:off x="3144837" y="2768601"/>
              <a:ext cx="3179763" cy="2514600"/>
            </a:xfrm>
            <a:custGeom>
              <a:avLst/>
              <a:gdLst>
                <a:gd name="T0" fmla="*/ 2147483646 w 1832"/>
                <a:gd name="T1" fmla="*/ 2147483646 h 1488"/>
                <a:gd name="T2" fmla="*/ 2147483646 w 1832"/>
                <a:gd name="T3" fmla="*/ 0 h 1488"/>
                <a:gd name="T4" fmla="*/ 0 w 1832"/>
                <a:gd name="T5" fmla="*/ 0 h 1488"/>
                <a:gd name="T6" fmla="*/ 0 60000 65536"/>
                <a:gd name="T7" fmla="*/ 0 60000 65536"/>
                <a:gd name="T8" fmla="*/ 0 60000 65536"/>
                <a:gd name="T9" fmla="*/ 0 w 1832"/>
                <a:gd name="T10" fmla="*/ 0 h 1488"/>
                <a:gd name="T11" fmla="*/ 1832 w 1832"/>
                <a:gd name="T12" fmla="*/ 1488 h 1488"/>
              </a:gdLst>
              <a:ahLst/>
              <a:cxnLst>
                <a:cxn ang="T6">
                  <a:pos x="T0" y="T1"/>
                </a:cxn>
                <a:cxn ang="T7">
                  <a:pos x="T2" y="T3"/>
                </a:cxn>
                <a:cxn ang="T8">
                  <a:pos x="T4" y="T5"/>
                </a:cxn>
              </a:cxnLst>
              <a:rect l="T9" t="T10" r="T11" b="T12"/>
              <a:pathLst>
                <a:path w="1832" h="1488">
                  <a:moveTo>
                    <a:pt x="1831" y="1487"/>
                  </a:moveTo>
                  <a:lnTo>
                    <a:pt x="1831" y="0"/>
                  </a:lnTo>
                  <a:lnTo>
                    <a:pt x="0" y="0"/>
                  </a:lnTo>
                </a:path>
              </a:pathLst>
            </a:custGeom>
            <a:noFill/>
            <a:ln w="28575" cap="rnd" cmpd="sng">
              <a:solidFill>
                <a:schemeClr val="accent1"/>
              </a:solidFill>
              <a:prstDash val="solid"/>
              <a:round/>
              <a:headEnd type="none" w="lg" len="lg"/>
              <a:tailEnd type="triangle" w="lg" len="lg"/>
            </a:ln>
          </p:spPr>
          <p:txBody>
            <a:bodyPr/>
            <a:lstStyle/>
            <a:p>
              <a:endParaRPr lang="en-US" dirty="0"/>
            </a:p>
          </p:txBody>
        </p:sp>
        <p:sp>
          <p:nvSpPr>
            <p:cNvPr id="63507" name="Freeform 18"/>
            <p:cNvSpPr>
              <a:spLocks/>
            </p:cNvSpPr>
            <p:nvPr/>
          </p:nvSpPr>
          <p:spPr bwMode="gray">
            <a:xfrm>
              <a:off x="3144836" y="1568451"/>
              <a:ext cx="5008563" cy="3759200"/>
            </a:xfrm>
            <a:custGeom>
              <a:avLst/>
              <a:gdLst>
                <a:gd name="T0" fmla="*/ 2147483646 w 3135"/>
                <a:gd name="T1" fmla="*/ 2147483646 h 2446"/>
                <a:gd name="T2" fmla="*/ 2147483646 w 3135"/>
                <a:gd name="T3" fmla="*/ 0 h 2446"/>
                <a:gd name="T4" fmla="*/ 0 w 3135"/>
                <a:gd name="T5" fmla="*/ 0 h 2446"/>
                <a:gd name="T6" fmla="*/ 0 60000 65536"/>
                <a:gd name="T7" fmla="*/ 0 60000 65536"/>
                <a:gd name="T8" fmla="*/ 0 60000 65536"/>
                <a:gd name="T9" fmla="*/ 0 w 3135"/>
                <a:gd name="T10" fmla="*/ 0 h 2446"/>
                <a:gd name="T11" fmla="*/ 3135 w 3135"/>
                <a:gd name="T12" fmla="*/ 2446 h 2446"/>
              </a:gdLst>
              <a:ahLst/>
              <a:cxnLst>
                <a:cxn ang="T6">
                  <a:pos x="T0" y="T1"/>
                </a:cxn>
                <a:cxn ang="T7">
                  <a:pos x="T2" y="T3"/>
                </a:cxn>
                <a:cxn ang="T8">
                  <a:pos x="T4" y="T5"/>
                </a:cxn>
              </a:cxnLst>
              <a:rect l="T9" t="T10" r="T11" b="T12"/>
              <a:pathLst>
                <a:path w="3135" h="2446">
                  <a:moveTo>
                    <a:pt x="3134" y="2445"/>
                  </a:moveTo>
                  <a:lnTo>
                    <a:pt x="3134" y="0"/>
                  </a:lnTo>
                  <a:lnTo>
                    <a:pt x="0" y="0"/>
                  </a:lnTo>
                </a:path>
              </a:pathLst>
            </a:custGeom>
            <a:noFill/>
            <a:ln w="28575" cap="rnd" cmpd="sng">
              <a:solidFill>
                <a:schemeClr val="accent1"/>
              </a:solidFill>
              <a:prstDash val="solid"/>
              <a:round/>
              <a:headEnd type="none" w="lg" len="lg"/>
              <a:tailEnd type="triangle" w="lg" len="lg"/>
            </a:ln>
          </p:spPr>
          <p:txBody>
            <a:bodyPr/>
            <a:lstStyle/>
            <a:p>
              <a:endParaRPr lang="en-US" dirty="0"/>
            </a:p>
          </p:txBody>
        </p:sp>
        <p:sp>
          <p:nvSpPr>
            <p:cNvPr id="20" name="Rounded Rectangle 19"/>
            <p:cNvSpPr/>
            <p:nvPr/>
          </p:nvSpPr>
          <p:spPr bwMode="auto">
            <a:xfrm>
              <a:off x="2819400" y="5334000"/>
              <a:ext cx="2286000" cy="762000"/>
            </a:xfrm>
            <a:prstGeom prst="roundRect">
              <a:avLst/>
            </a:prstGeom>
            <a:solidFill>
              <a:schemeClr val="bg2"/>
            </a:solidFill>
            <a:ln w="28575"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a:r>
                <a:rPr lang="en-US" altLang="en-US" b="1" dirty="0" smtClean="0">
                  <a:latin typeface="Courier New" pitchFamily="49" charset="0"/>
                </a:rPr>
                <a:t>ROLLBACK </a:t>
              </a:r>
            </a:p>
            <a:p>
              <a:pPr algn="ctr"/>
              <a:r>
                <a:rPr lang="en-US" altLang="en-US" b="1" dirty="0" smtClean="0">
                  <a:latin typeface="Courier New" pitchFamily="49" charset="0"/>
                </a:rPr>
                <a:t>to SAVEPOINT B</a:t>
              </a:r>
            </a:p>
            <a:p>
              <a:pPr algn="ctr" defTabSz="228600">
                <a:spcBef>
                  <a:spcPct val="20000"/>
                </a:spcBef>
                <a:buClr>
                  <a:srgbClr val="FF0000"/>
                </a:buClr>
              </a:pPr>
              <a:endParaRPr lang="en-US" dirty="0">
                <a:latin typeface="Arial" pitchFamily="34" charset="0"/>
              </a:endParaRPr>
            </a:p>
          </p:txBody>
        </p:sp>
        <p:sp>
          <p:nvSpPr>
            <p:cNvPr id="21" name="Rounded Rectangle 20"/>
            <p:cNvSpPr/>
            <p:nvPr/>
          </p:nvSpPr>
          <p:spPr bwMode="auto">
            <a:xfrm>
              <a:off x="5181600" y="5334000"/>
              <a:ext cx="2209800" cy="762000"/>
            </a:xfrm>
            <a:prstGeom prst="roundRect">
              <a:avLst/>
            </a:prstGeom>
            <a:solidFill>
              <a:schemeClr val="bg2"/>
            </a:solidFill>
            <a:ln w="28575"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a:r>
                <a:rPr lang="en-US" altLang="en-US" b="1" dirty="0" smtClean="0">
                  <a:latin typeface="Courier New" pitchFamily="49" charset="0"/>
                </a:rPr>
                <a:t>ROLLBACK </a:t>
              </a:r>
            </a:p>
            <a:p>
              <a:pPr algn="ctr"/>
              <a:r>
                <a:rPr lang="en-US" altLang="en-US" b="1" dirty="0" smtClean="0">
                  <a:latin typeface="Courier New" pitchFamily="49" charset="0"/>
                </a:rPr>
                <a:t>to SAVEPOINT A</a:t>
              </a:r>
            </a:p>
          </p:txBody>
        </p:sp>
        <p:sp>
          <p:nvSpPr>
            <p:cNvPr id="38" name="Rounded Rectangle 37"/>
            <p:cNvSpPr/>
            <p:nvPr/>
          </p:nvSpPr>
          <p:spPr bwMode="auto">
            <a:xfrm>
              <a:off x="7467600" y="5334000"/>
              <a:ext cx="1371600" cy="381000"/>
            </a:xfrm>
            <a:prstGeom prst="roundRect">
              <a:avLst/>
            </a:prstGeom>
            <a:solidFill>
              <a:schemeClr val="bg2"/>
            </a:solidFill>
            <a:ln w="28575"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a:r>
                <a:rPr lang="en-US" altLang="en-US" b="1" dirty="0" smtClean="0">
                  <a:latin typeface="Courier New" pitchFamily="49" charset="0"/>
                </a:rPr>
                <a:t>ROLLBACK</a:t>
              </a:r>
            </a:p>
          </p:txBody>
        </p:sp>
      </p:grpSp>
      <p:cxnSp>
        <p:nvCxnSpPr>
          <p:cNvPr id="41" name="Straight Connector 40"/>
          <p:cNvCxnSpPr/>
          <p:nvPr/>
        </p:nvCxnSpPr>
        <p:spPr bwMode="auto">
          <a:xfrm>
            <a:off x="6215062" y="3331369"/>
            <a:ext cx="0" cy="381000"/>
          </a:xfrm>
          <a:prstGeom prst="line">
            <a:avLst/>
          </a:prstGeom>
          <a:noFill/>
          <a:ln w="28575" cap="flat" cmpd="sng" algn="ctr">
            <a:solidFill>
              <a:schemeClr val="tx1"/>
            </a:solidFill>
            <a:prstDash val="sysDot"/>
            <a:round/>
            <a:headEnd type="none" w="sm" len="sm"/>
            <a:tailEnd type="none" w="sm" len="sm"/>
          </a:ln>
          <a:effectLst/>
        </p:spPr>
      </p:cxnSp>
    </p:spTree>
    <p:custDataLst>
      <p:tags r:id="rId1"/>
    </p:custData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7"/>
          <p:cNvSpPr>
            <a:spLocks noGrp="1" noChangeArrowheads="1"/>
          </p:cNvSpPr>
          <p:nvPr>
            <p:ph type="title"/>
          </p:nvPr>
        </p:nvSpPr>
        <p:spPr/>
        <p:txBody>
          <a:bodyPr/>
          <a:lstStyle/>
          <a:p>
            <a:pPr eaLnBrk="1" hangingPunct="1"/>
            <a:r>
              <a:rPr lang="en-US" altLang="en-US" dirty="0" smtClean="0"/>
              <a:t>Rolling Back Changes to a Marker</a:t>
            </a:r>
          </a:p>
        </p:txBody>
      </p:sp>
      <p:sp>
        <p:nvSpPr>
          <p:cNvPr id="65542" name="Rectangle 8"/>
          <p:cNvSpPr>
            <a:spLocks noGrp="1" noChangeArrowheads="1"/>
          </p:cNvSpPr>
          <p:nvPr>
            <p:ph idx="1"/>
          </p:nvPr>
        </p:nvSpPr>
        <p:spPr>
          <a:xfrm>
            <a:off x="622138" y="1242485"/>
            <a:ext cx="10944549" cy="795938"/>
          </a:xfrm>
        </p:spPr>
        <p:txBody>
          <a:bodyPr/>
          <a:lstStyle/>
          <a:p>
            <a:pPr lvl="1" eaLnBrk="1" hangingPunct="1"/>
            <a:r>
              <a:rPr lang="en-US" altLang="en-US" dirty="0" smtClean="0"/>
              <a:t>Create a marker in the current transaction by using the </a:t>
            </a:r>
            <a:r>
              <a:rPr lang="en-US" altLang="en-US" dirty="0" smtClean="0">
                <a:latin typeface="Courier New" pitchFamily="49" charset="0"/>
              </a:rPr>
              <a:t>SAVEPOINT</a:t>
            </a:r>
            <a:r>
              <a:rPr lang="en-US" altLang="en-US" dirty="0" smtClean="0"/>
              <a:t> statement.</a:t>
            </a:r>
          </a:p>
          <a:p>
            <a:pPr lvl="1" eaLnBrk="1" hangingPunct="1"/>
            <a:r>
              <a:rPr lang="en-US" altLang="en-US" dirty="0" smtClean="0"/>
              <a:t>Roll back to that marker by using the </a:t>
            </a:r>
            <a:r>
              <a:rPr lang="en-US" altLang="en-US" dirty="0" smtClean="0">
                <a:latin typeface="Courier New" pitchFamily="49" charset="0"/>
              </a:rPr>
              <a:t>ROLLBACK</a:t>
            </a:r>
            <a:r>
              <a:rPr lang="en-US" altLang="en-US" dirty="0" smtClean="0"/>
              <a:t> </a:t>
            </a:r>
            <a:r>
              <a:rPr lang="en-US" altLang="en-US" dirty="0" smtClean="0">
                <a:latin typeface="Courier New" pitchFamily="49" charset="0"/>
              </a:rPr>
              <a:t>TO</a:t>
            </a:r>
            <a:r>
              <a:rPr lang="en-US" altLang="en-US" dirty="0" smtClean="0"/>
              <a:t> </a:t>
            </a:r>
            <a:r>
              <a:rPr lang="en-US" altLang="en-US" dirty="0" smtClean="0">
                <a:latin typeface="Courier New" pitchFamily="49" charset="0"/>
              </a:rPr>
              <a:t>SAVEPOINT</a:t>
            </a:r>
            <a:r>
              <a:rPr lang="en-US" altLang="en-US" dirty="0" smtClean="0"/>
              <a:t> statement.</a:t>
            </a:r>
          </a:p>
        </p:txBody>
      </p:sp>
      <p:grpSp>
        <p:nvGrpSpPr>
          <p:cNvPr id="2" name="Group 1"/>
          <p:cNvGrpSpPr/>
          <p:nvPr/>
        </p:nvGrpSpPr>
        <p:grpSpPr>
          <a:xfrm>
            <a:off x="2062162" y="2645271"/>
            <a:ext cx="8064500" cy="2155329"/>
            <a:chOff x="2062162" y="2980266"/>
            <a:chExt cx="8064500" cy="2155329"/>
          </a:xfrm>
        </p:grpSpPr>
        <p:sp>
          <p:nvSpPr>
            <p:cNvPr id="9" name="Content Placeholder 2"/>
            <p:cNvSpPr txBox="1">
              <a:spLocks/>
            </p:cNvSpPr>
            <p:nvPr/>
          </p:nvSpPr>
          <p:spPr bwMode="gray">
            <a:xfrm>
              <a:off x="2062162" y="2980266"/>
              <a:ext cx="8064500" cy="215532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UPDATE...</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SAVEPOINT update_done;</a:t>
              </a:r>
            </a:p>
            <a:p>
              <a:pPr eaLnBrk="1" hangingPunct="1">
                <a:defRPr/>
              </a:pP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endParaRPr lang="en-US" altLang="en-US" b="1" dirty="0" smtClean="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smtClean="0">
                  <a:solidFill>
                    <a:schemeClr val="tx1">
                      <a:lumMod val="75000"/>
                    </a:schemeClr>
                  </a:solidFill>
                  <a:latin typeface="Courier New" panose="02070309020205020404" pitchFamily="49" charset="0"/>
                  <a:cs typeface="Arial" panose="020B0604020202020204" pitchFamily="34" charset="0"/>
                </a:rPr>
                <a:t>INSERT</a:t>
              </a:r>
              <a:r>
                <a:rPr lang="en-US" altLang="en-US" b="1" dirty="0">
                  <a:solidFill>
                    <a:schemeClr val="tx1">
                      <a:lumMod val="75000"/>
                    </a:schemeClr>
                  </a:solidFill>
                  <a:latin typeface="Courier New" panose="02070309020205020404" pitchFamily="49" charset="0"/>
                  <a:cs typeface="Arial" panose="020B0604020202020204" pitchFamily="34" charset="0"/>
                </a:rPr>
                <a:t>...</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ROLLBACK TO update_done;</a:t>
              </a:r>
            </a:p>
            <a:p>
              <a:pPr eaLnBrk="1" hangingPunct="1">
                <a:defRPr/>
              </a:pPr>
              <a:endParaRPr lang="en-US" altLang="en-US" sz="1600" b="1" dirty="0">
                <a:solidFill>
                  <a:schemeClr val="tx1">
                    <a:lumMod val="75000"/>
                  </a:schemeClr>
                </a:solidFill>
                <a:latin typeface="Courier New" panose="02070309020205020404" pitchFamily="49" charset="0"/>
                <a:cs typeface="Arial" panose="020B0604020202020204" pitchFamily="34" charset="0"/>
              </a:endParaRPr>
            </a:p>
          </p:txBody>
        </p:sp>
        <p:pic>
          <p:nvPicPr>
            <p:cNvPr id="65545" name="Picture 9" descr="C:\project-SQLFund1\images\img9savepoint.gif"/>
            <p:cNvPicPr>
              <a:picLocks noChangeAspect="1" noChangeArrowheads="1"/>
            </p:cNvPicPr>
            <p:nvPr/>
          </p:nvPicPr>
          <p:blipFill>
            <a:blip r:embed="rId3" cstate="print"/>
            <a:srcRect r="33892" b="4635"/>
            <a:stretch>
              <a:fillRect/>
            </a:stretch>
          </p:blipFill>
          <p:spPr bwMode="gray">
            <a:xfrm>
              <a:off x="2208212" y="3810000"/>
              <a:ext cx="1752600" cy="228600"/>
            </a:xfrm>
            <a:prstGeom prst="rect">
              <a:avLst/>
            </a:prstGeom>
            <a:noFill/>
            <a:ln w="15875">
              <a:solidFill>
                <a:schemeClr val="tx1"/>
              </a:solidFill>
              <a:miter lim="800000"/>
              <a:headEnd/>
              <a:tailEnd/>
            </a:ln>
          </p:spPr>
        </p:pic>
        <p:sp>
          <p:nvSpPr>
            <p:cNvPr id="19" name="TextBox 18"/>
            <p:cNvSpPr txBox="1"/>
            <p:nvPr/>
          </p:nvSpPr>
          <p:spPr>
            <a:xfrm>
              <a:off x="6780212" y="3962400"/>
              <a:ext cx="2743200" cy="369332"/>
            </a:xfrm>
            <a:prstGeom prst="rect">
              <a:avLst/>
            </a:prstGeom>
            <a:noFill/>
          </p:spPr>
          <p:txBody>
            <a:bodyPr wrap="square" rtlCol="0">
              <a:spAutoFit/>
            </a:bodyPr>
            <a:lstStyle/>
            <a:p>
              <a:r>
                <a:rPr lang="en-US" dirty="0" smtClean="0">
                  <a:solidFill>
                    <a:schemeClr val="accent1"/>
                  </a:solidFill>
                  <a:latin typeface="+mn-lt"/>
                </a:rPr>
                <a:t>ROLLBACK to this point</a:t>
              </a:r>
              <a:endParaRPr lang="en-US" dirty="0">
                <a:solidFill>
                  <a:schemeClr val="accent1"/>
                </a:solidFill>
                <a:latin typeface="+mn-lt"/>
              </a:endParaRPr>
            </a:p>
          </p:txBody>
        </p:sp>
        <p:pic>
          <p:nvPicPr>
            <p:cNvPr id="103425" name="Picture 1"/>
            <p:cNvPicPr>
              <a:picLocks noChangeAspect="1" noChangeArrowheads="1"/>
            </p:cNvPicPr>
            <p:nvPr/>
          </p:nvPicPr>
          <p:blipFill>
            <a:blip r:embed="rId4" cstate="print"/>
            <a:srcRect/>
            <a:stretch>
              <a:fillRect/>
            </a:stretch>
          </p:blipFill>
          <p:spPr bwMode="auto">
            <a:xfrm>
              <a:off x="2208213" y="4800600"/>
              <a:ext cx="1566863" cy="228600"/>
            </a:xfrm>
            <a:prstGeom prst="rect">
              <a:avLst/>
            </a:prstGeom>
            <a:noFill/>
            <a:ln w="15875">
              <a:solidFill>
                <a:schemeClr val="tx1"/>
              </a:solidFill>
              <a:miter lim="800000"/>
              <a:headEnd/>
              <a:tailEnd/>
            </a:ln>
          </p:spPr>
        </p:pic>
      </p:grpSp>
      <p:cxnSp>
        <p:nvCxnSpPr>
          <p:cNvPr id="16" name="Elbow Connector 15"/>
          <p:cNvCxnSpPr/>
          <p:nvPr/>
        </p:nvCxnSpPr>
        <p:spPr bwMode="auto">
          <a:xfrm flipH="1" flipV="1">
            <a:off x="5256212" y="3212114"/>
            <a:ext cx="304801" cy="1154289"/>
          </a:xfrm>
          <a:prstGeom prst="bentConnector3">
            <a:avLst>
              <a:gd name="adj1" fmla="val -304629"/>
            </a:avLst>
          </a:prstGeom>
          <a:noFill/>
          <a:ln w="28575" cap="flat" cmpd="sng" algn="ctr">
            <a:solidFill>
              <a:schemeClr val="accent1"/>
            </a:solidFill>
            <a:prstDash val="solid"/>
            <a:round/>
            <a:headEnd type="none" w="sm" len="sm"/>
            <a:tailEnd type="triangle" w="lg" len="lg"/>
          </a:ln>
          <a:effectLst/>
        </p:spPr>
      </p:cxn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Grp="1" noChangeArrowheads="1"/>
          </p:cNvSpPr>
          <p:nvPr>
            <p:ph type="title"/>
          </p:nvPr>
        </p:nvSpPr>
        <p:spPr/>
        <p:txBody>
          <a:bodyPr/>
          <a:lstStyle/>
          <a:p>
            <a:pPr eaLnBrk="1" hangingPunct="1"/>
            <a:r>
              <a:rPr lang="en-US" altLang="en-US" dirty="0" smtClean="0"/>
              <a:t>Implicit Transaction Processing</a:t>
            </a:r>
          </a:p>
        </p:txBody>
      </p:sp>
      <p:sp>
        <p:nvSpPr>
          <p:cNvPr id="67587" name="Rectangle 5"/>
          <p:cNvSpPr>
            <a:spLocks noGrp="1" noChangeArrowheads="1"/>
          </p:cNvSpPr>
          <p:nvPr>
            <p:ph idx="1"/>
          </p:nvPr>
        </p:nvSpPr>
        <p:spPr>
          <a:xfrm>
            <a:off x="622138" y="1242485"/>
            <a:ext cx="10944549" cy="2542570"/>
          </a:xfrm>
        </p:spPr>
        <p:txBody>
          <a:bodyPr/>
          <a:lstStyle/>
          <a:p>
            <a:pPr lvl="1" eaLnBrk="1" hangingPunct="1"/>
            <a:r>
              <a:rPr lang="en-US" altLang="en-US" dirty="0" smtClean="0"/>
              <a:t>An automatic commit occurs in the following circumstances:</a:t>
            </a:r>
          </a:p>
          <a:p>
            <a:pPr lvl="2" eaLnBrk="1" hangingPunct="1"/>
            <a:r>
              <a:rPr lang="en-US" altLang="en-US" dirty="0" smtClean="0"/>
              <a:t>A DDL statement is issued</a:t>
            </a:r>
          </a:p>
          <a:p>
            <a:pPr lvl="2" eaLnBrk="1" hangingPunct="1"/>
            <a:r>
              <a:rPr lang="en-US" altLang="en-US" dirty="0" smtClean="0"/>
              <a:t>A DCL statement is issued</a:t>
            </a:r>
          </a:p>
          <a:p>
            <a:pPr lvl="2" eaLnBrk="1" hangingPunct="1"/>
            <a:r>
              <a:rPr lang="en-US" altLang="en-US" dirty="0" smtClean="0"/>
              <a:t>A normal exit from SQL Developer or SQL*Plus, without explicitly issuing </a:t>
            </a:r>
            <a:r>
              <a:rPr lang="en-US" altLang="en-US" dirty="0" smtClean="0">
                <a:latin typeface="Courier New" pitchFamily="49" charset="0"/>
              </a:rPr>
              <a:t>COMMIT</a:t>
            </a:r>
            <a:r>
              <a:rPr lang="en-US" altLang="en-US" dirty="0" smtClean="0"/>
              <a:t> or </a:t>
            </a:r>
            <a:r>
              <a:rPr lang="en-US" altLang="en-US" dirty="0" smtClean="0">
                <a:latin typeface="Courier New" pitchFamily="49" charset="0"/>
              </a:rPr>
              <a:t>ROLLBACK</a:t>
            </a:r>
            <a:r>
              <a:rPr lang="en-US" altLang="en-US" dirty="0" smtClean="0"/>
              <a:t> statements</a:t>
            </a:r>
          </a:p>
          <a:p>
            <a:pPr lvl="1" eaLnBrk="1" hangingPunct="1"/>
            <a:r>
              <a:rPr lang="en-US" altLang="en-US" dirty="0" smtClean="0"/>
              <a:t>An automatic rollback occurs when there is an abnormal termination of SQL Developer or SQL*Plus, or a system failure.</a:t>
            </a:r>
          </a:p>
        </p:txBody>
      </p:sp>
      <p:sp>
        <p:nvSpPr>
          <p:cNvPr id="4" name="Rectangle 3"/>
          <p:cNvSpPr/>
          <p:nvPr/>
        </p:nvSpPr>
        <p:spPr bwMode="auto">
          <a:xfrm flipH="1">
            <a:off x="8456612" y="4495799"/>
            <a:ext cx="3596312" cy="1447801"/>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2" name="Right Arrow 1"/>
          <p:cNvSpPr/>
          <p:nvPr/>
        </p:nvSpPr>
        <p:spPr bwMode="auto">
          <a:xfrm>
            <a:off x="9752012" y="4999871"/>
            <a:ext cx="851140" cy="685800"/>
          </a:xfrm>
          <a:prstGeom prst="rightArrow">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 name="Circular Arrow 5"/>
          <p:cNvSpPr/>
          <p:nvPr/>
        </p:nvSpPr>
        <p:spPr bwMode="auto">
          <a:xfrm flipH="1">
            <a:off x="10603152" y="4654832"/>
            <a:ext cx="1118826" cy="1118826"/>
          </a:xfrm>
          <a:prstGeom prst="circularArrow">
            <a:avLst>
              <a:gd name="adj1" fmla="val 18154"/>
              <a:gd name="adj2" fmla="val 1705532"/>
              <a:gd name="adj3" fmla="val 19595688"/>
              <a:gd name="adj4" fmla="val 3383264"/>
              <a:gd name="adj5" fmla="val 18792"/>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flipH="1">
            <a:off x="10590212" y="4369250"/>
            <a:ext cx="1462712"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70658" name="Rectangle 2052"/>
          <p:cNvSpPr>
            <a:spLocks noGrp="1" noChangeArrowheads="1"/>
          </p:cNvSpPr>
          <p:nvPr>
            <p:ph type="title"/>
          </p:nvPr>
        </p:nvSpPr>
        <p:spPr/>
        <p:txBody>
          <a:bodyPr/>
          <a:lstStyle/>
          <a:p>
            <a:pPr eaLnBrk="1" hangingPunct="1"/>
            <a:r>
              <a:rPr lang="en-US" altLang="en-US" dirty="0" smtClean="0"/>
              <a:t>State of Data Before </a:t>
            </a:r>
            <a:r>
              <a:rPr lang="en-US" altLang="en-US" dirty="0" smtClean="0">
                <a:latin typeface="Courier New" pitchFamily="49" charset="0"/>
              </a:rPr>
              <a:t>COMMIT</a:t>
            </a:r>
            <a:r>
              <a:rPr lang="en-US" altLang="en-US" dirty="0" smtClean="0"/>
              <a:t> or </a:t>
            </a:r>
            <a:r>
              <a:rPr lang="en-US" altLang="en-US" dirty="0" smtClean="0">
                <a:latin typeface="Courier New" pitchFamily="49" charset="0"/>
              </a:rPr>
              <a:t>ROLLBACK</a:t>
            </a:r>
          </a:p>
        </p:txBody>
      </p:sp>
      <p:sp>
        <p:nvSpPr>
          <p:cNvPr id="70659" name="Rectangle 2053"/>
          <p:cNvSpPr>
            <a:spLocks noGrp="1" noChangeArrowheads="1"/>
          </p:cNvSpPr>
          <p:nvPr>
            <p:ph idx="1"/>
          </p:nvPr>
        </p:nvSpPr>
        <p:spPr>
          <a:xfrm>
            <a:off x="622138" y="1242485"/>
            <a:ext cx="10944549" cy="2642597"/>
          </a:xfrm>
        </p:spPr>
        <p:txBody>
          <a:bodyPr/>
          <a:lstStyle/>
          <a:p>
            <a:pPr lvl="1" eaLnBrk="1" hangingPunct="1"/>
            <a:r>
              <a:rPr lang="en-US" altLang="en-US" dirty="0" smtClean="0"/>
              <a:t>You can recover the data of the previous state.</a:t>
            </a:r>
          </a:p>
          <a:p>
            <a:pPr lvl="1" eaLnBrk="1" hangingPunct="1"/>
            <a:r>
              <a:rPr lang="en-US" altLang="en-US" dirty="0" smtClean="0"/>
              <a:t>You can review the results of the DML operations by using the </a:t>
            </a:r>
            <a:r>
              <a:rPr lang="en-US" altLang="en-US" dirty="0" smtClean="0">
                <a:latin typeface="Courier New" pitchFamily="49" charset="0"/>
              </a:rPr>
              <a:t>SELECT</a:t>
            </a:r>
            <a:r>
              <a:rPr lang="en-US" altLang="en-US" dirty="0" smtClean="0"/>
              <a:t> statement in the current session.</a:t>
            </a:r>
          </a:p>
          <a:p>
            <a:pPr lvl="1" eaLnBrk="1" hangingPunct="1"/>
            <a:r>
              <a:rPr lang="en-US" altLang="en-US" dirty="0" smtClean="0"/>
              <a:t>Other sessions </a:t>
            </a:r>
            <a:r>
              <a:rPr lang="en-US" altLang="en-US" i="1" dirty="0" smtClean="0"/>
              <a:t>cannot</a:t>
            </a:r>
            <a:r>
              <a:rPr lang="en-US" altLang="en-US" dirty="0" smtClean="0"/>
              <a:t> view the results of the DML statements issued by the current session.</a:t>
            </a:r>
          </a:p>
          <a:p>
            <a:pPr lvl="1" eaLnBrk="1" hangingPunct="1"/>
            <a:r>
              <a:rPr lang="en-US" altLang="en-US" dirty="0" smtClean="0"/>
              <a:t>The affected rows are </a:t>
            </a:r>
            <a:r>
              <a:rPr lang="en-US" altLang="en-US" i="1" dirty="0" smtClean="0"/>
              <a:t>locked</a:t>
            </a:r>
            <a:r>
              <a:rPr lang="en-US" altLang="en-US" dirty="0" smtClean="0"/>
              <a:t>; other sessions cannot change the data in the affected rows.</a:t>
            </a:r>
          </a:p>
        </p:txBody>
      </p:sp>
      <p:grpSp>
        <p:nvGrpSpPr>
          <p:cNvPr id="2" name="Group 1"/>
          <p:cNvGrpSpPr/>
          <p:nvPr/>
        </p:nvGrpSpPr>
        <p:grpSpPr>
          <a:xfrm>
            <a:off x="6856412" y="4191000"/>
            <a:ext cx="4427220" cy="1554892"/>
            <a:chOff x="4951412" y="4343400"/>
            <a:chExt cx="4427220" cy="1554892"/>
          </a:xfrm>
        </p:grpSpPr>
        <p:pic>
          <p:nvPicPr>
            <p:cNvPr id="5" name="Picture 4" descr="cnt2495788.png"/>
            <p:cNvPicPr>
              <a:picLocks noChangeAspect="1"/>
            </p:cNvPicPr>
            <p:nvPr/>
          </p:nvPicPr>
          <p:blipFill>
            <a:blip r:embed="rId3" cstate="print"/>
            <a:stretch>
              <a:fillRect/>
            </a:stretch>
          </p:blipFill>
          <p:spPr>
            <a:xfrm>
              <a:off x="8228012" y="4343400"/>
              <a:ext cx="1150620" cy="1554892"/>
            </a:xfrm>
            <a:prstGeom prst="rect">
              <a:avLst/>
            </a:prstGeom>
          </p:spPr>
        </p:pic>
        <p:sp>
          <p:nvSpPr>
            <p:cNvPr id="6" name="TextBox 5"/>
            <p:cNvSpPr txBox="1"/>
            <p:nvPr/>
          </p:nvSpPr>
          <p:spPr>
            <a:xfrm>
              <a:off x="4951412" y="4724400"/>
              <a:ext cx="2971800" cy="646331"/>
            </a:xfrm>
            <a:prstGeom prst="rect">
              <a:avLst/>
            </a:prstGeom>
            <a:noFill/>
          </p:spPr>
          <p:txBody>
            <a:bodyPr wrap="square" rtlCol="0">
              <a:spAutoFit/>
            </a:bodyPr>
            <a:lstStyle/>
            <a:p>
              <a:r>
                <a:rPr lang="en-US" dirty="0" smtClean="0">
                  <a:latin typeface="+mn-lt"/>
                </a:rPr>
                <a:t>Current session changes stored in buffer</a:t>
              </a:r>
              <a:endParaRPr lang="en-US" dirty="0">
                <a:latin typeface="+mn-lt"/>
              </a:endParaRPr>
            </a:p>
          </p:txBody>
        </p:sp>
      </p:grpSp>
      <p:cxnSp>
        <p:nvCxnSpPr>
          <p:cNvPr id="4" name="Straight Arrow Connector 3"/>
          <p:cNvCxnSpPr>
            <a:stCxn id="5" idx="1"/>
          </p:cNvCxnSpPr>
          <p:nvPr/>
        </p:nvCxnSpPr>
        <p:spPr bwMode="auto">
          <a:xfrm flipH="1">
            <a:off x="9294812" y="4968446"/>
            <a:ext cx="838200" cy="0"/>
          </a:xfrm>
          <a:prstGeom prst="straightConnector1">
            <a:avLst/>
          </a:prstGeom>
          <a:noFill/>
          <a:ln w="28575" cap="flat" cmpd="sng" algn="ctr">
            <a:solidFill>
              <a:schemeClr val="tx1"/>
            </a:solidFill>
            <a:prstDash val="solid"/>
            <a:round/>
            <a:headEnd type="triangle" w="lg" len="lg"/>
            <a:tailEnd type="none"/>
          </a:ln>
          <a:effectLst/>
        </p:spPr>
      </p:cxn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
          <p:cNvSpPr>
            <a:spLocks noGrp="1" noChangeArrowheads="1"/>
          </p:cNvSpPr>
          <p:nvPr>
            <p:ph type="title"/>
          </p:nvPr>
        </p:nvSpPr>
        <p:spPr/>
        <p:txBody>
          <a:bodyPr/>
          <a:lstStyle/>
          <a:p>
            <a:pPr eaLnBrk="1" hangingPunct="1"/>
            <a:r>
              <a:rPr lang="en-US" altLang="en-US" dirty="0" smtClean="0"/>
              <a:t>State of Data After </a:t>
            </a:r>
            <a:r>
              <a:rPr lang="en-US" altLang="en-US" dirty="0" smtClean="0">
                <a:latin typeface="Courier New" pitchFamily="49" charset="0"/>
                <a:cs typeface="Courier New" pitchFamily="49" charset="0"/>
              </a:rPr>
              <a:t>COMMIT</a:t>
            </a:r>
          </a:p>
        </p:txBody>
      </p:sp>
      <p:sp>
        <p:nvSpPr>
          <p:cNvPr id="72707" name="Rectangle 5"/>
          <p:cNvSpPr>
            <a:spLocks noGrp="1" noChangeArrowheads="1"/>
          </p:cNvSpPr>
          <p:nvPr>
            <p:ph idx="1"/>
          </p:nvPr>
        </p:nvSpPr>
        <p:spPr>
          <a:xfrm>
            <a:off x="622138" y="1242485"/>
            <a:ext cx="10944549" cy="2434848"/>
          </a:xfrm>
        </p:spPr>
        <p:txBody>
          <a:bodyPr/>
          <a:lstStyle/>
          <a:p>
            <a:pPr lvl="1" eaLnBrk="1" hangingPunct="1"/>
            <a:r>
              <a:rPr lang="en-US" altLang="en-US" dirty="0" smtClean="0"/>
              <a:t>Data changes are saved in the database.</a:t>
            </a:r>
          </a:p>
          <a:p>
            <a:pPr lvl="1" eaLnBrk="1" hangingPunct="1"/>
            <a:r>
              <a:rPr lang="en-US" altLang="en-US" dirty="0" smtClean="0"/>
              <a:t>The previous state of the data is overwritten.</a:t>
            </a:r>
          </a:p>
          <a:p>
            <a:pPr lvl="1" eaLnBrk="1" hangingPunct="1"/>
            <a:r>
              <a:rPr lang="en-US" altLang="en-US" dirty="0" smtClean="0"/>
              <a:t>All sessions can view the results.</a:t>
            </a:r>
          </a:p>
          <a:p>
            <a:pPr lvl="1" eaLnBrk="1" hangingPunct="1"/>
            <a:r>
              <a:rPr lang="en-US" altLang="en-US" dirty="0" smtClean="0"/>
              <a:t>Locks on the affected rows are released; those rows are available for other sessions to manipulate.</a:t>
            </a:r>
          </a:p>
          <a:p>
            <a:pPr lvl="1" eaLnBrk="1" hangingPunct="1"/>
            <a:r>
              <a:rPr lang="en-US" altLang="en-US" dirty="0" smtClean="0"/>
              <a:t>All savepoints are erased.</a:t>
            </a:r>
          </a:p>
        </p:txBody>
      </p:sp>
      <p:sp>
        <p:nvSpPr>
          <p:cNvPr id="12" name="Rounded Rectangle 11"/>
          <p:cNvSpPr/>
          <p:nvPr/>
        </p:nvSpPr>
        <p:spPr bwMode="auto">
          <a:xfrm>
            <a:off x="9447212" y="3352800"/>
            <a:ext cx="2157398" cy="2895600"/>
          </a:xfrm>
          <a:prstGeom prst="roundRect">
            <a:avLst/>
          </a:prstGeom>
          <a:gradFill flip="none" rotWithShape="1">
            <a:gsLst>
              <a:gs pos="0">
                <a:schemeClr val="bg1">
                  <a:lumMod val="95000"/>
                </a:schemeClr>
              </a:gs>
              <a:gs pos="100000">
                <a:schemeClr val="bg1"/>
              </a:gs>
            </a:gsLst>
            <a:lin ang="54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2" name="Group 1"/>
          <p:cNvGrpSpPr/>
          <p:nvPr/>
        </p:nvGrpSpPr>
        <p:grpSpPr>
          <a:xfrm>
            <a:off x="9802011" y="3537208"/>
            <a:ext cx="1447800" cy="2503897"/>
            <a:chOff x="9802011" y="3537208"/>
            <a:chExt cx="1447800" cy="2503897"/>
          </a:xfrm>
        </p:grpSpPr>
        <p:pic>
          <p:nvPicPr>
            <p:cNvPr id="13" name="Picture 12" descr="cnt2495789.png"/>
            <p:cNvPicPr>
              <a:picLocks noChangeAspect="1"/>
            </p:cNvPicPr>
            <p:nvPr/>
          </p:nvPicPr>
          <p:blipFill>
            <a:blip r:embed="rId3" cstate="print"/>
            <a:stretch>
              <a:fillRect/>
            </a:stretch>
          </p:blipFill>
          <p:spPr>
            <a:xfrm>
              <a:off x="9814800" y="3537208"/>
              <a:ext cx="1422222" cy="1904762"/>
            </a:xfrm>
            <a:prstGeom prst="rect">
              <a:avLst/>
            </a:prstGeom>
          </p:spPr>
        </p:pic>
        <p:pic>
          <p:nvPicPr>
            <p:cNvPr id="14" name="Picture 13" descr="cnt2457261.png"/>
            <p:cNvPicPr>
              <a:picLocks noChangeAspect="1"/>
            </p:cNvPicPr>
            <p:nvPr/>
          </p:nvPicPr>
          <p:blipFill>
            <a:blip r:embed="rId4" cstate="print"/>
            <a:stretch>
              <a:fillRect/>
            </a:stretch>
          </p:blipFill>
          <p:spPr>
            <a:xfrm>
              <a:off x="10114431" y="4375408"/>
              <a:ext cx="822960" cy="990600"/>
            </a:xfrm>
            <a:prstGeom prst="rect">
              <a:avLst/>
            </a:prstGeom>
          </p:spPr>
        </p:pic>
        <p:sp>
          <p:nvSpPr>
            <p:cNvPr id="15" name="TextBox 14"/>
            <p:cNvSpPr txBox="1"/>
            <p:nvPr/>
          </p:nvSpPr>
          <p:spPr>
            <a:xfrm>
              <a:off x="9802011" y="5671773"/>
              <a:ext cx="1447800" cy="369332"/>
            </a:xfrm>
            <a:prstGeom prst="rect">
              <a:avLst/>
            </a:prstGeom>
            <a:noFill/>
          </p:spPr>
          <p:txBody>
            <a:bodyPr wrap="square" rtlCol="0">
              <a:spAutoFit/>
            </a:bodyPr>
            <a:lstStyle/>
            <a:p>
              <a:pPr algn="ctr"/>
              <a:r>
                <a:rPr lang="en-US" dirty="0" smtClean="0">
                  <a:latin typeface="+mn-lt"/>
                </a:rPr>
                <a:t>COMMIT</a:t>
              </a:r>
              <a:endParaRPr lang="en-US" dirty="0">
                <a:latin typeface="+mn-lt"/>
              </a:endParaRPr>
            </a:p>
          </p:txBody>
        </p:sp>
      </p:gr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bwMode="gray">
          <a:xfrm>
            <a:off x="1141412" y="4953000"/>
            <a:ext cx="3108960" cy="39790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  </a:t>
            </a:r>
            <a:r>
              <a:rPr lang="en-US" altLang="en-US" b="1" dirty="0" smtClean="0">
                <a:solidFill>
                  <a:schemeClr val="tx1">
                    <a:lumMod val="75000"/>
                  </a:schemeClr>
                </a:solidFill>
                <a:latin typeface="Courier New" panose="02070309020205020404" pitchFamily="49" charset="0"/>
                <a:cs typeface="Arial" panose="020B0604020202020204" pitchFamily="34" charset="0"/>
              </a:rPr>
              <a:t>COMMIT</a:t>
            </a:r>
            <a:r>
              <a:rPr lang="en-US" altLang="en-US" sz="1600" b="1" dirty="0">
                <a:solidFill>
                  <a:schemeClr val="tx1">
                    <a:lumMod val="75000"/>
                  </a:schemeClr>
                </a:solidFill>
                <a:latin typeface="Courier New" panose="02070309020205020404" pitchFamily="49" charset="0"/>
                <a:cs typeface="Arial" panose="020B0604020202020204" pitchFamily="34" charset="0"/>
              </a:rPr>
              <a:t>;</a:t>
            </a:r>
          </a:p>
        </p:txBody>
      </p:sp>
      <p:sp>
        <p:nvSpPr>
          <p:cNvPr id="10" name="Content Placeholder 2"/>
          <p:cNvSpPr txBox="1">
            <a:spLocks/>
          </p:cNvSpPr>
          <p:nvPr/>
        </p:nvSpPr>
        <p:spPr bwMode="gray">
          <a:xfrm>
            <a:off x="1141412" y="1767840"/>
            <a:ext cx="6324600" cy="219456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DELETE FROM </a:t>
            </a:r>
            <a:r>
              <a:rPr lang="en-US" altLang="en-US" b="1" dirty="0" smtClean="0">
                <a:solidFill>
                  <a:schemeClr val="tx1">
                    <a:lumMod val="75000"/>
                  </a:schemeClr>
                </a:solidFill>
                <a:latin typeface="Courier New" panose="02070309020205020404" pitchFamily="49" charset="0"/>
                <a:cs typeface="Arial" panose="020B0604020202020204" pitchFamily="34" charset="0"/>
              </a:rPr>
              <a:t>employees</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a:t>
            </a:r>
            <a:r>
              <a:rPr lang="en-US" altLang="en-US" b="1" dirty="0" smtClean="0">
                <a:solidFill>
                  <a:schemeClr val="tx1">
                    <a:lumMod val="75000"/>
                  </a:schemeClr>
                </a:solidFill>
                <a:latin typeface="Courier New" panose="02070309020205020404" pitchFamily="49" charset="0"/>
                <a:cs typeface="Arial" panose="020B0604020202020204" pitchFamily="34" charset="0"/>
              </a:rPr>
              <a:t>employee_id = 113</a:t>
            </a:r>
            <a:r>
              <a:rPr lang="en-US" altLang="en-US" b="1" dirty="0">
                <a:solidFill>
                  <a:schemeClr val="tx1">
                    <a:lumMod val="75000"/>
                  </a:schemeClr>
                </a:solidFill>
                <a:latin typeface="Courier New" panose="02070309020205020404" pitchFamily="49" charset="0"/>
                <a:cs typeface="Arial" panose="020B0604020202020204" pitchFamily="34" charset="0"/>
              </a:rPr>
              <a:t>;</a:t>
            </a:r>
          </a:p>
          <a:p>
            <a:pPr eaLnBrk="1" hangingPunct="1">
              <a:defRPr/>
            </a:pP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endParaRPr lang="en-US" altLang="en-US" b="1" dirty="0" smtClean="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smtClean="0">
                <a:solidFill>
                  <a:schemeClr val="tx1">
                    <a:lumMod val="75000"/>
                  </a:schemeClr>
                </a:solidFill>
                <a:latin typeface="Courier New" panose="02070309020205020404" pitchFamily="49" charset="0"/>
                <a:cs typeface="Arial" panose="020B0604020202020204" pitchFamily="34" charset="0"/>
              </a:rPr>
              <a:t>INSERT </a:t>
            </a:r>
            <a:r>
              <a:rPr lang="en-US" altLang="en-US" b="1" dirty="0">
                <a:solidFill>
                  <a:schemeClr val="tx1">
                    <a:lumMod val="75000"/>
                  </a:schemeClr>
                </a:solidFill>
                <a:latin typeface="Courier New" panose="02070309020205020404" pitchFamily="49" charset="0"/>
                <a:cs typeface="Arial" panose="020B0604020202020204" pitchFamily="34" charset="0"/>
              </a:rPr>
              <a:t>INTO departments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VALUES (290, 'Corporate Tax', NULL, 1700);</a:t>
            </a:r>
          </a:p>
          <a:p>
            <a:pPr eaLnBrk="1" hangingPunct="1">
              <a:defRPr/>
            </a:pPr>
            <a:endParaRPr lang="en-US" altLang="en-US" sz="1600" b="1" dirty="0">
              <a:solidFill>
                <a:schemeClr val="tx1">
                  <a:lumMod val="75000"/>
                </a:schemeClr>
              </a:solidFill>
              <a:latin typeface="Courier New" panose="02070309020205020404" pitchFamily="49" charset="0"/>
              <a:cs typeface="Arial" panose="020B0604020202020204" pitchFamily="34" charset="0"/>
            </a:endParaRPr>
          </a:p>
        </p:txBody>
      </p:sp>
      <p:sp>
        <p:nvSpPr>
          <p:cNvPr id="74760" name="Rectangle 7"/>
          <p:cNvSpPr>
            <a:spLocks noGrp="1" noChangeArrowheads="1"/>
          </p:cNvSpPr>
          <p:nvPr>
            <p:ph type="title"/>
          </p:nvPr>
        </p:nvSpPr>
        <p:spPr/>
        <p:txBody>
          <a:bodyPr/>
          <a:lstStyle/>
          <a:p>
            <a:pPr eaLnBrk="1" hangingPunct="1"/>
            <a:r>
              <a:rPr lang="en-US" altLang="en-US" dirty="0" smtClean="0"/>
              <a:t>Committing Data</a:t>
            </a:r>
          </a:p>
        </p:txBody>
      </p:sp>
      <p:sp>
        <p:nvSpPr>
          <p:cNvPr id="74761" name="Rectangle 8"/>
          <p:cNvSpPr>
            <a:spLocks noGrp="1" noChangeArrowheads="1"/>
          </p:cNvSpPr>
          <p:nvPr>
            <p:ph idx="1"/>
          </p:nvPr>
        </p:nvSpPr>
        <p:spPr/>
        <p:txBody>
          <a:bodyPr/>
          <a:lstStyle/>
          <a:p>
            <a:pPr lvl="1" eaLnBrk="1" hangingPunct="1"/>
            <a:r>
              <a:rPr lang="en-US" altLang="en-US" dirty="0" smtClean="0"/>
              <a:t>Make the changes:</a:t>
            </a:r>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r>
              <a:rPr lang="en-US" altLang="en-US" dirty="0" smtClean="0"/>
              <a:t>Commit the changes:</a:t>
            </a:r>
          </a:p>
        </p:txBody>
      </p:sp>
      <p:sp>
        <p:nvSpPr>
          <p:cNvPr id="74762" name="Rectangle 6"/>
          <p:cNvSpPr>
            <a:spLocks noChangeArrowheads="1"/>
          </p:cNvSpPr>
          <p:nvPr/>
        </p:nvSpPr>
        <p:spPr bwMode="gray">
          <a:xfrm>
            <a:off x="1465476" y="5029201"/>
            <a:ext cx="990600" cy="30480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105474" name="Picture 2"/>
          <p:cNvPicPr>
            <a:picLocks noChangeAspect="1" noChangeArrowheads="1"/>
          </p:cNvPicPr>
          <p:nvPr/>
        </p:nvPicPr>
        <p:blipFill>
          <a:blip r:embed="rId3" cstate="print"/>
          <a:srcRect/>
          <a:stretch>
            <a:fillRect/>
          </a:stretch>
        </p:blipFill>
        <p:spPr bwMode="auto">
          <a:xfrm>
            <a:off x="1370012" y="2529842"/>
            <a:ext cx="1292859" cy="304800"/>
          </a:xfrm>
          <a:prstGeom prst="rect">
            <a:avLst/>
          </a:prstGeom>
          <a:noFill/>
          <a:ln w="15875">
            <a:solidFill>
              <a:schemeClr val="tx1"/>
            </a:solidFill>
            <a:miter lim="800000"/>
            <a:headEnd/>
            <a:tailEnd/>
          </a:ln>
        </p:spPr>
      </p:pic>
      <p:pic>
        <p:nvPicPr>
          <p:cNvPr id="105476" name="Picture 4"/>
          <p:cNvPicPr>
            <a:picLocks noChangeAspect="1" noChangeArrowheads="1"/>
          </p:cNvPicPr>
          <p:nvPr/>
        </p:nvPicPr>
        <p:blipFill>
          <a:blip r:embed="rId4" cstate="print"/>
          <a:srcRect/>
          <a:stretch>
            <a:fillRect/>
          </a:stretch>
        </p:blipFill>
        <p:spPr bwMode="auto">
          <a:xfrm>
            <a:off x="1430973" y="5410200"/>
            <a:ext cx="1287439" cy="304800"/>
          </a:xfrm>
          <a:prstGeom prst="rect">
            <a:avLst/>
          </a:prstGeom>
          <a:noFill/>
          <a:ln w="15875">
            <a:solidFill>
              <a:schemeClr val="tx1"/>
            </a:solidFill>
            <a:miter lim="800000"/>
            <a:headEnd/>
            <a:tailEnd/>
          </a:ln>
        </p:spPr>
      </p:pic>
      <p:pic>
        <p:nvPicPr>
          <p:cNvPr id="105477" name="Picture 5"/>
          <p:cNvPicPr>
            <a:picLocks noChangeAspect="1" noChangeArrowheads="1"/>
          </p:cNvPicPr>
          <p:nvPr/>
        </p:nvPicPr>
        <p:blipFill>
          <a:blip r:embed="rId5" cstate="print"/>
          <a:srcRect/>
          <a:stretch>
            <a:fillRect/>
          </a:stretch>
        </p:blipFill>
        <p:spPr bwMode="auto">
          <a:xfrm>
            <a:off x="1446212" y="3596643"/>
            <a:ext cx="1219200" cy="291395"/>
          </a:xfrm>
          <a:prstGeom prst="rect">
            <a:avLst/>
          </a:prstGeom>
          <a:noFill/>
          <a:ln w="15875">
            <a:solidFill>
              <a:schemeClr val="tx1"/>
            </a:solidFill>
            <a:miter lim="800000"/>
            <a:headEnd/>
            <a:tailEnd/>
          </a:ln>
        </p:spPr>
      </p:pic>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9447212" y="3352800"/>
            <a:ext cx="2157398" cy="2895600"/>
          </a:xfrm>
          <a:prstGeom prst="roundRect">
            <a:avLst/>
          </a:prstGeom>
          <a:gradFill flip="none" rotWithShape="1">
            <a:gsLst>
              <a:gs pos="0">
                <a:schemeClr val="bg1">
                  <a:lumMod val="95000"/>
                </a:schemeClr>
              </a:gs>
              <a:gs pos="100000">
                <a:schemeClr val="bg1"/>
              </a:gs>
            </a:gsLst>
            <a:lin ang="54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11" name="Picture 10" descr="cnt2554100.png"/>
          <p:cNvPicPr>
            <a:picLocks noChangeAspect="1"/>
          </p:cNvPicPr>
          <p:nvPr/>
        </p:nvPicPr>
        <p:blipFill>
          <a:blip r:embed="rId3" cstate="print"/>
          <a:stretch>
            <a:fillRect/>
          </a:stretch>
        </p:blipFill>
        <p:spPr>
          <a:xfrm>
            <a:off x="9821149" y="3545675"/>
            <a:ext cx="1409524" cy="1904762"/>
          </a:xfrm>
          <a:prstGeom prst="rect">
            <a:avLst/>
          </a:prstGeom>
        </p:spPr>
      </p:pic>
      <p:pic>
        <p:nvPicPr>
          <p:cNvPr id="12" name="Picture 11" descr="cnt2428131.png"/>
          <p:cNvPicPr>
            <a:picLocks noChangeAspect="1"/>
          </p:cNvPicPr>
          <p:nvPr/>
        </p:nvPicPr>
        <p:blipFill>
          <a:blip r:embed="rId4" cstate="print"/>
          <a:stretch>
            <a:fillRect/>
          </a:stretch>
        </p:blipFill>
        <p:spPr>
          <a:xfrm>
            <a:off x="10114431" y="4383875"/>
            <a:ext cx="822960" cy="990600"/>
          </a:xfrm>
          <a:prstGeom prst="rect">
            <a:avLst/>
          </a:prstGeom>
        </p:spPr>
      </p:pic>
      <p:sp>
        <p:nvSpPr>
          <p:cNvPr id="13" name="TextBox 12"/>
          <p:cNvSpPr txBox="1"/>
          <p:nvPr/>
        </p:nvSpPr>
        <p:spPr>
          <a:xfrm>
            <a:off x="9802011" y="5680240"/>
            <a:ext cx="1447800" cy="369332"/>
          </a:xfrm>
          <a:prstGeom prst="rect">
            <a:avLst/>
          </a:prstGeom>
          <a:noFill/>
        </p:spPr>
        <p:txBody>
          <a:bodyPr wrap="square" rtlCol="0">
            <a:spAutoFit/>
          </a:bodyPr>
          <a:lstStyle/>
          <a:p>
            <a:pPr algn="ctr"/>
            <a:r>
              <a:rPr lang="en-US" dirty="0" smtClean="0">
                <a:latin typeface="+mn-lt"/>
              </a:rPr>
              <a:t>ROLLBACK</a:t>
            </a:r>
            <a:endParaRPr lang="en-US" dirty="0">
              <a:latin typeface="+mn-lt"/>
            </a:endParaRPr>
          </a:p>
        </p:txBody>
      </p:sp>
      <p:sp>
        <p:nvSpPr>
          <p:cNvPr id="76805" name="Rectangle 6"/>
          <p:cNvSpPr>
            <a:spLocks noGrp="1" noChangeArrowheads="1"/>
          </p:cNvSpPr>
          <p:nvPr>
            <p:ph type="title"/>
          </p:nvPr>
        </p:nvSpPr>
        <p:spPr/>
        <p:txBody>
          <a:bodyPr/>
          <a:lstStyle/>
          <a:p>
            <a:pPr eaLnBrk="1" hangingPunct="1"/>
            <a:r>
              <a:rPr lang="en-US" altLang="en-US" dirty="0" smtClean="0"/>
              <a:t>State of Data After </a:t>
            </a:r>
            <a:r>
              <a:rPr lang="en-US" altLang="en-US" dirty="0" smtClean="0">
                <a:latin typeface="Courier New" pitchFamily="49" charset="0"/>
              </a:rPr>
              <a:t>ROLLBACK</a:t>
            </a:r>
          </a:p>
        </p:txBody>
      </p:sp>
      <p:sp>
        <p:nvSpPr>
          <p:cNvPr id="76806" name="Rectangle 7"/>
          <p:cNvSpPr>
            <a:spLocks noGrp="1" noChangeArrowheads="1"/>
          </p:cNvSpPr>
          <p:nvPr>
            <p:ph idx="1"/>
          </p:nvPr>
        </p:nvSpPr>
        <p:spPr/>
        <p:txBody>
          <a:bodyPr/>
          <a:lstStyle/>
          <a:p>
            <a:pPr indent="0"/>
            <a:r>
              <a:rPr lang="en-US" altLang="en-US" dirty="0" smtClean="0">
                <a:latin typeface="Arial" charset="0"/>
              </a:rPr>
              <a:t>Discard all pending changes by using the </a:t>
            </a:r>
            <a:r>
              <a:rPr lang="en-US" altLang="en-US" dirty="0" smtClean="0">
                <a:latin typeface="Courier New" pitchFamily="49" charset="0"/>
              </a:rPr>
              <a:t>ROLLBACK</a:t>
            </a:r>
            <a:r>
              <a:rPr lang="en-US" altLang="en-US" dirty="0" smtClean="0">
                <a:latin typeface="Arial" charset="0"/>
              </a:rPr>
              <a:t> statement:</a:t>
            </a:r>
          </a:p>
          <a:p>
            <a:pPr lvl="1" eaLnBrk="1" hangingPunct="1"/>
            <a:r>
              <a:rPr lang="en-US" altLang="en-US" dirty="0" smtClean="0"/>
              <a:t>Data changes are undone.</a:t>
            </a:r>
          </a:p>
          <a:p>
            <a:pPr lvl="1" eaLnBrk="1" hangingPunct="1"/>
            <a:r>
              <a:rPr lang="en-US" altLang="en-US" dirty="0" smtClean="0"/>
              <a:t>Previous state of the data is restored.</a:t>
            </a:r>
          </a:p>
          <a:p>
            <a:pPr lvl="1" eaLnBrk="1" hangingPunct="1"/>
            <a:r>
              <a:rPr lang="en-US" altLang="en-US" dirty="0" smtClean="0"/>
              <a:t>Locks on the affected rows are released.</a:t>
            </a:r>
          </a:p>
        </p:txBody>
      </p:sp>
      <p:grpSp>
        <p:nvGrpSpPr>
          <p:cNvPr id="2" name="Group 1"/>
          <p:cNvGrpSpPr/>
          <p:nvPr/>
        </p:nvGrpSpPr>
        <p:grpSpPr>
          <a:xfrm>
            <a:off x="4383087" y="3733801"/>
            <a:ext cx="3422650" cy="696337"/>
            <a:chOff x="2062162" y="3733801"/>
            <a:chExt cx="3422650" cy="696337"/>
          </a:xfrm>
        </p:grpSpPr>
        <p:sp>
          <p:nvSpPr>
            <p:cNvPr id="6" name="Content Placeholder 2"/>
            <p:cNvSpPr txBox="1">
              <a:spLocks/>
            </p:cNvSpPr>
            <p:nvPr/>
          </p:nvSpPr>
          <p:spPr bwMode="gray">
            <a:xfrm>
              <a:off x="2062162" y="3733801"/>
              <a:ext cx="3422650"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DELETE FROM copy_emp;</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ROLLBACK ;</a:t>
              </a:r>
            </a:p>
          </p:txBody>
        </p:sp>
        <p:sp>
          <p:nvSpPr>
            <p:cNvPr id="76807" name="Rectangle 5"/>
            <p:cNvSpPr>
              <a:spLocks noChangeArrowheads="1"/>
            </p:cNvSpPr>
            <p:nvPr/>
          </p:nvSpPr>
          <p:spPr bwMode="gray">
            <a:xfrm>
              <a:off x="2118413" y="4116866"/>
              <a:ext cx="1316038" cy="252412"/>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gr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6"/>
          <p:cNvSpPr>
            <a:spLocks noGrp="1" noChangeArrowheads="1"/>
          </p:cNvSpPr>
          <p:nvPr>
            <p:ph type="title"/>
          </p:nvPr>
        </p:nvSpPr>
        <p:spPr/>
        <p:txBody>
          <a:bodyPr/>
          <a:lstStyle/>
          <a:p>
            <a:pPr eaLnBrk="1" hangingPunct="1"/>
            <a:r>
              <a:rPr lang="en-US" altLang="en-US" dirty="0" smtClean="0"/>
              <a:t>State of Data After </a:t>
            </a:r>
            <a:r>
              <a:rPr lang="en-US" altLang="en-US" dirty="0" smtClean="0">
                <a:latin typeface="Courier New" pitchFamily="49" charset="0"/>
              </a:rPr>
              <a:t>ROLLBACK</a:t>
            </a:r>
            <a:r>
              <a:rPr lang="en-US" altLang="en-US" dirty="0" smtClean="0"/>
              <a:t>: Example</a:t>
            </a:r>
          </a:p>
        </p:txBody>
      </p:sp>
      <p:sp>
        <p:nvSpPr>
          <p:cNvPr id="4" name="Content Placeholder 2"/>
          <p:cNvSpPr txBox="1">
            <a:spLocks/>
          </p:cNvSpPr>
          <p:nvPr/>
        </p:nvSpPr>
        <p:spPr bwMode="gray">
          <a:xfrm>
            <a:off x="3163887" y="1290251"/>
            <a:ext cx="5861050" cy="427749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91440" rIns="12700" bIns="0">
            <a:spAutoFit/>
          </a:bodyPr>
          <a:lstStyle/>
          <a:p>
            <a:pPr eaLnBrk="1" hangingPunct="1">
              <a:buSzPct val="100000"/>
              <a:defRPr/>
            </a:pPr>
            <a:r>
              <a:rPr lang="en-US" altLang="en-US" b="1" dirty="0">
                <a:solidFill>
                  <a:schemeClr val="tx1">
                    <a:lumMod val="75000"/>
                  </a:schemeClr>
                </a:solidFill>
                <a:latin typeface="Courier New" panose="02070309020205020404" pitchFamily="49" charset="0"/>
                <a:cs typeface="Arial" panose="020B0604020202020204" pitchFamily="34" charset="0"/>
              </a:rPr>
              <a:t>DELETE FROM test;</a:t>
            </a:r>
          </a:p>
          <a:p>
            <a:pPr eaLnBrk="1" hangingPunct="1">
              <a:buSzPct val="100000"/>
              <a:defRPr/>
            </a:pPr>
            <a:r>
              <a:rPr lang="en-US" altLang="en-US" b="1" dirty="0">
                <a:solidFill>
                  <a:schemeClr val="tx1">
                    <a:lumMod val="75000"/>
                  </a:schemeClr>
                </a:solidFill>
                <a:latin typeface="Courier New" panose="02070309020205020404" pitchFamily="49" charset="0"/>
                <a:cs typeface="Arial" panose="020B0604020202020204" pitchFamily="34" charset="0"/>
              </a:rPr>
              <a:t>4 rows deleted.</a:t>
            </a:r>
          </a:p>
          <a:p>
            <a:pPr eaLnBrk="1" hangingPunct="1">
              <a:buSzPct val="100000"/>
              <a:defRPr/>
            </a:pP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buSzPct val="100000"/>
              <a:defRPr/>
            </a:pPr>
            <a:r>
              <a:rPr lang="en-US" altLang="en-US" b="1" dirty="0">
                <a:solidFill>
                  <a:schemeClr val="tx1">
                    <a:lumMod val="75000"/>
                  </a:schemeClr>
                </a:solidFill>
                <a:latin typeface="Courier New" panose="02070309020205020404" pitchFamily="49" charset="0"/>
                <a:cs typeface="Arial" panose="020B0604020202020204" pitchFamily="34" charset="0"/>
              </a:rPr>
              <a:t>ROLLBACK;</a:t>
            </a:r>
          </a:p>
          <a:p>
            <a:pPr eaLnBrk="1" hangingPunct="1">
              <a:buSzPct val="100000"/>
              <a:defRPr/>
            </a:pPr>
            <a:r>
              <a:rPr lang="en-US" altLang="en-US" b="1" dirty="0">
                <a:solidFill>
                  <a:schemeClr val="tx1">
                    <a:lumMod val="75000"/>
                  </a:schemeClr>
                </a:solidFill>
                <a:latin typeface="Courier New" panose="02070309020205020404" pitchFamily="49" charset="0"/>
                <a:cs typeface="Arial" panose="020B0604020202020204" pitchFamily="34" charset="0"/>
              </a:rPr>
              <a:t>Rollback complete.</a:t>
            </a:r>
          </a:p>
          <a:p>
            <a:pPr eaLnBrk="1" hangingPunct="1">
              <a:buSzPct val="100000"/>
              <a:defRPr/>
            </a:pP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buSzPct val="100000"/>
              <a:defRPr/>
            </a:pPr>
            <a:r>
              <a:rPr lang="en-US" altLang="en-US" b="1" dirty="0">
                <a:solidFill>
                  <a:schemeClr val="tx1">
                    <a:lumMod val="75000"/>
                  </a:schemeClr>
                </a:solidFill>
                <a:latin typeface="Courier New" panose="02070309020205020404" pitchFamily="49" charset="0"/>
                <a:cs typeface="Arial" panose="020B0604020202020204" pitchFamily="34" charset="0"/>
              </a:rPr>
              <a:t>DELETE FROM test WHERE  id = 100;</a:t>
            </a:r>
          </a:p>
          <a:p>
            <a:pPr eaLnBrk="1" hangingPunct="1">
              <a:buSzPct val="100000"/>
              <a:defRPr/>
            </a:pPr>
            <a:r>
              <a:rPr lang="en-US" altLang="en-US" b="1" dirty="0">
                <a:solidFill>
                  <a:schemeClr val="tx1">
                    <a:lumMod val="75000"/>
                  </a:schemeClr>
                </a:solidFill>
                <a:latin typeface="Courier New" panose="02070309020205020404" pitchFamily="49" charset="0"/>
                <a:cs typeface="Arial" panose="020B0604020202020204" pitchFamily="34" charset="0"/>
              </a:rPr>
              <a:t>1 row deleted.</a:t>
            </a:r>
          </a:p>
          <a:p>
            <a:pPr eaLnBrk="1" hangingPunct="1">
              <a:buSzPct val="100000"/>
              <a:defRPr/>
            </a:pP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buSzPct val="100000"/>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 FROM   test WHERE  id = 100;</a:t>
            </a:r>
          </a:p>
          <a:p>
            <a:pPr eaLnBrk="1" hangingPunct="1">
              <a:buSzPct val="100000"/>
              <a:defRPr/>
            </a:pPr>
            <a:r>
              <a:rPr lang="en-US" altLang="en-US" b="1" dirty="0">
                <a:solidFill>
                  <a:schemeClr val="tx1">
                    <a:lumMod val="75000"/>
                  </a:schemeClr>
                </a:solidFill>
                <a:latin typeface="Courier New" panose="02070309020205020404" pitchFamily="49" charset="0"/>
                <a:cs typeface="Arial" panose="020B0604020202020204" pitchFamily="34" charset="0"/>
              </a:rPr>
              <a:t>No rows selected.</a:t>
            </a:r>
          </a:p>
          <a:p>
            <a:pPr eaLnBrk="1" hangingPunct="1">
              <a:buSzPct val="100000"/>
              <a:defRPr/>
            </a:pP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buSzPct val="100000"/>
              <a:defRPr/>
            </a:pPr>
            <a:r>
              <a:rPr lang="en-US" altLang="en-US" b="1" dirty="0">
                <a:solidFill>
                  <a:schemeClr val="tx1">
                    <a:lumMod val="75000"/>
                  </a:schemeClr>
                </a:solidFill>
                <a:latin typeface="Courier New" panose="02070309020205020404" pitchFamily="49" charset="0"/>
                <a:cs typeface="Arial" panose="020B0604020202020204" pitchFamily="34" charset="0"/>
              </a:rPr>
              <a:t>COMMIT;</a:t>
            </a:r>
          </a:p>
          <a:p>
            <a:pPr eaLnBrk="1" hangingPunct="1">
              <a:buSzPct val="100000"/>
              <a:defRPr/>
            </a:pPr>
            <a:r>
              <a:rPr lang="en-US" altLang="en-US" b="1" dirty="0">
                <a:solidFill>
                  <a:schemeClr val="tx1">
                    <a:lumMod val="75000"/>
                  </a:schemeClr>
                </a:solidFill>
                <a:latin typeface="Courier New" panose="02070309020205020404" pitchFamily="49" charset="0"/>
                <a:cs typeface="Arial" panose="020B0604020202020204" pitchFamily="34" charset="0"/>
              </a:rPr>
              <a:t>Commit complete.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HR Application Scenario</a:t>
            </a:r>
            <a:endParaRPr lang="en-US" dirty="0"/>
          </a:p>
        </p:txBody>
      </p:sp>
      <p:sp>
        <p:nvSpPr>
          <p:cNvPr id="22" name="Rectangle 2"/>
          <p:cNvSpPr>
            <a:spLocks noChangeArrowheads="1"/>
          </p:cNvSpPr>
          <p:nvPr/>
        </p:nvSpPr>
        <p:spPr bwMode="auto">
          <a:xfrm>
            <a:off x="176632" y="3496999"/>
            <a:ext cx="4215724" cy="1264880"/>
          </a:xfrm>
          <a:prstGeom prst="rect">
            <a:avLst/>
          </a:prstGeom>
          <a:gradFill flip="none" rotWithShape="1">
            <a:gsLst>
              <a:gs pos="0">
                <a:schemeClr val="bg1"/>
              </a:gs>
              <a:gs pos="25000">
                <a:srgbClr val="C9DAEE"/>
              </a:gs>
            </a:gsLst>
            <a:lin ang="10800000" scaled="1"/>
            <a:tileRect/>
          </a:gradFill>
          <a:ln>
            <a:noFill/>
          </a:ln>
        </p:spPr>
        <p:txBody>
          <a:bodyPr/>
          <a:lstStyle/>
          <a:p>
            <a:pPr algn="ctr" defTabSz="228600">
              <a:spcBef>
                <a:spcPct val="20000"/>
              </a:spcBef>
              <a:buClr>
                <a:srgbClr val="FF0000"/>
              </a:buClr>
              <a:buFont typeface="Arial" panose="020B0604020202020204" pitchFamily="34" charset="0"/>
            </a:pPr>
            <a:endParaRPr lang="en-US" altLang="en-US">
              <a:latin typeface="Arial" panose="020B0604020202020204" pitchFamily="34" charset="0"/>
            </a:endParaRPr>
          </a:p>
        </p:txBody>
      </p:sp>
      <p:pic>
        <p:nvPicPr>
          <p:cNvPr id="23" name="Picture 22"/>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674812" y="3917156"/>
            <a:ext cx="2299716" cy="1534768"/>
          </a:xfrm>
          <a:prstGeom prst="round2DiagRect">
            <a:avLst>
              <a:gd name="adj1" fmla="val 0"/>
              <a:gd name="adj2" fmla="val 17007"/>
            </a:avLst>
          </a:prstGeom>
          <a:ln w="88900" cap="sq">
            <a:solidFill>
              <a:schemeClr val="bg1"/>
            </a:solidFill>
            <a:miter lim="800000"/>
          </a:ln>
          <a:effectLst/>
        </p:spPr>
      </p:pic>
      <p:pic>
        <p:nvPicPr>
          <p:cNvPr id="24" name="Picture 23"/>
          <p:cNvPicPr>
            <a:picLocks noChangeAspect="1"/>
          </p:cNvPicPr>
          <p:nvPr/>
        </p:nvPicPr>
        <p:blipFill>
          <a:blip r:embed="rId4" cstate="print">
            <a:biLevel thresh="50000"/>
            <a:extLst>
              <a:ext uri="{28A0092B-C50C-407E-A947-70E740481C1C}">
                <a14:useLocalDpi xmlns="" xmlns:a14="http://schemas.microsoft.com/office/drawing/2010/main" val="0"/>
              </a:ext>
            </a:extLst>
          </a:blip>
          <a:stretch>
            <a:fillRect/>
          </a:stretch>
        </p:blipFill>
        <p:spPr>
          <a:xfrm>
            <a:off x="302005" y="3782440"/>
            <a:ext cx="1066387" cy="693998"/>
          </a:xfrm>
          <a:prstGeom prst="rect">
            <a:avLst/>
          </a:prstGeom>
        </p:spPr>
      </p:pic>
      <p:sp>
        <p:nvSpPr>
          <p:cNvPr id="25" name="TextBox 24"/>
          <p:cNvSpPr txBox="1"/>
          <p:nvPr/>
        </p:nvSpPr>
        <p:spPr>
          <a:xfrm>
            <a:off x="6541645" y="1318594"/>
            <a:ext cx="2409528" cy="338554"/>
          </a:xfrm>
          <a:prstGeom prst="rect">
            <a:avLst/>
          </a:prstGeom>
          <a:noFill/>
        </p:spPr>
        <p:txBody>
          <a:bodyPr wrap="square" rtlCol="0">
            <a:spAutoFit/>
          </a:bodyPr>
          <a:lstStyle/>
          <a:p>
            <a:r>
              <a:rPr lang="en-US" sz="1600" b="1" dirty="0" smtClean="0">
                <a:solidFill>
                  <a:schemeClr val="bg1"/>
                </a:solidFill>
              </a:rPr>
              <a:t>HR Application</a:t>
            </a:r>
            <a:endParaRPr lang="en-US" sz="1600" b="1" dirty="0">
              <a:solidFill>
                <a:schemeClr val="bg1"/>
              </a:solidFill>
            </a:endParaRPr>
          </a:p>
        </p:txBody>
      </p:sp>
      <p:sp>
        <p:nvSpPr>
          <p:cNvPr id="26" name="Rounded Rectangle 25"/>
          <p:cNvSpPr/>
          <p:nvPr/>
        </p:nvSpPr>
        <p:spPr bwMode="auto">
          <a:xfrm>
            <a:off x="6687223" y="1340499"/>
            <a:ext cx="4387320" cy="3075957"/>
          </a:xfrm>
          <a:prstGeom prst="roundRect">
            <a:avLst>
              <a:gd name="adj" fmla="val 9753"/>
            </a:avLst>
          </a:prstGeom>
          <a:gradFill flip="none" rotWithShape="1">
            <a:gsLst>
              <a:gs pos="0">
                <a:schemeClr val="accent6"/>
              </a:gs>
              <a:gs pos="50000">
                <a:schemeClr val="accent5">
                  <a:lumMod val="60000"/>
                  <a:lumOff val="40000"/>
                </a:schemeClr>
              </a:gs>
              <a:gs pos="100000">
                <a:schemeClr val="accent5">
                  <a:lumMod val="20000"/>
                  <a:lumOff val="80000"/>
                </a:schemeClr>
              </a:gs>
            </a:gsLst>
            <a:lin ang="5400000" scaled="1"/>
            <a:tileRect/>
          </a:gradFill>
          <a:ln w="38100" cap="flat" cmpd="sng" algn="ctr">
            <a:solidFill>
              <a:schemeClr val="bg1"/>
            </a:solidFill>
            <a:prstDash val="solid"/>
            <a:round/>
            <a:headEnd type="none" w="sm" len="sm"/>
            <a:tailEnd type="none" w="sm" len="sm"/>
          </a:ln>
          <a:effectLst>
            <a:outerShdw blurRad="63500" sx="102000" sy="102000" algn="ctr" rotWithShape="0">
              <a:srgbClr val="2FFF2F">
                <a:alpha val="40000"/>
              </a:srgbClr>
            </a:outerShdw>
          </a:effectLst>
        </p:spPr>
        <p:txBody>
          <a:bodyPr wrap="square">
            <a:noAutofit/>
          </a:bodyPr>
          <a:lstStyle/>
          <a:p>
            <a:pPr algn="ctr" defTabSz="228600">
              <a:spcBef>
                <a:spcPct val="20000"/>
              </a:spcBef>
              <a:buClr>
                <a:srgbClr val="FF0000"/>
              </a:buClr>
            </a:pPr>
            <a:endParaRPr lang="en-US"/>
          </a:p>
        </p:txBody>
      </p:sp>
      <p:sp>
        <p:nvSpPr>
          <p:cNvPr id="27" name="Rounded Rectangle 26"/>
          <p:cNvSpPr/>
          <p:nvPr/>
        </p:nvSpPr>
        <p:spPr bwMode="auto">
          <a:xfrm>
            <a:off x="6870990" y="1731279"/>
            <a:ext cx="4019788" cy="1800494"/>
          </a:xfrm>
          <a:prstGeom prst="roundRect">
            <a:avLst>
              <a:gd name="adj" fmla="val 0"/>
            </a:avLst>
          </a:prstGeom>
          <a:solidFill>
            <a:schemeClr val="bg1"/>
          </a:solidFill>
          <a:ln w="38100" cap="flat" cmpd="sng" algn="ctr">
            <a:solidFill>
              <a:srgbClr val="5FD453"/>
            </a:solidFill>
            <a:prstDash val="solid"/>
            <a:round/>
            <a:headEnd type="none" w="sm" len="sm"/>
            <a:tailEnd type="none" w="sm" len="sm"/>
          </a:ln>
          <a:effectLst>
            <a:innerShdw blurRad="114300">
              <a:srgbClr val="5FD453"/>
            </a:inn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8" name="TextBox 27"/>
          <p:cNvSpPr txBox="1"/>
          <p:nvPr/>
        </p:nvSpPr>
        <p:spPr>
          <a:xfrm>
            <a:off x="6878725" y="1373172"/>
            <a:ext cx="2409528" cy="338554"/>
          </a:xfrm>
          <a:prstGeom prst="rect">
            <a:avLst/>
          </a:prstGeom>
          <a:noFill/>
        </p:spPr>
        <p:txBody>
          <a:bodyPr wrap="square" rtlCol="0">
            <a:spAutoFit/>
          </a:bodyPr>
          <a:lstStyle/>
          <a:p>
            <a:r>
              <a:rPr lang="en-US" sz="1600" b="1" dirty="0" smtClean="0"/>
              <a:t>HR Application</a:t>
            </a:r>
            <a:endParaRPr lang="en-US" sz="1600" b="1" dirty="0"/>
          </a:p>
        </p:txBody>
      </p:sp>
      <p:graphicFrame>
        <p:nvGraphicFramePr>
          <p:cNvPr id="29" name="Table 28"/>
          <p:cNvGraphicFramePr>
            <a:graphicFrameLocks noGrp="1"/>
          </p:cNvGraphicFramePr>
          <p:nvPr>
            <p:extLst>
              <p:ext uri="{D42A27DB-BD31-4B8C-83A1-F6EECF244321}">
                <p14:modId xmlns="" xmlns:p14="http://schemas.microsoft.com/office/powerpoint/2010/main" val="128496268"/>
              </p:ext>
            </p:extLst>
          </p:nvPr>
        </p:nvGraphicFramePr>
        <p:xfrm>
          <a:off x="7052084" y="1875241"/>
          <a:ext cx="3657600" cy="1512570"/>
        </p:xfrm>
        <a:graphic>
          <a:graphicData uri="http://schemas.openxmlformats.org/drawingml/2006/table">
            <a:tbl>
              <a:tblPr firstRow="1" lastRow="1" bandCol="1">
                <a:tableStyleId>{5FD0F851-EC5A-4D38-B0AD-8093EC10F338}</a:tableStyleId>
              </a:tblPr>
              <a:tblGrid>
                <a:gridCol w="304800"/>
                <a:gridCol w="838200"/>
                <a:gridCol w="914400"/>
                <a:gridCol w="868680"/>
                <a:gridCol w="731520"/>
              </a:tblGrid>
              <a:tr h="361950">
                <a:tc>
                  <a:txBody>
                    <a:bodyPr/>
                    <a:lstStyle/>
                    <a:p>
                      <a:endParaRPr lang="en-US" sz="1100" dirty="0"/>
                    </a:p>
                  </a:txBody>
                  <a:tcPr>
                    <a:solidFill>
                      <a:srgbClr val="8DA6B1"/>
                    </a:solidFill>
                  </a:tcPr>
                </a:tc>
                <a:tc>
                  <a:txBody>
                    <a:bodyPr/>
                    <a:lstStyle/>
                    <a:p>
                      <a:r>
                        <a:rPr lang="en-US" sz="1100" dirty="0" err="1" smtClean="0">
                          <a:solidFill>
                            <a:schemeClr val="bg1"/>
                          </a:solidFill>
                        </a:rPr>
                        <a:t>Emp_ID</a:t>
                      </a:r>
                      <a:endParaRPr lang="en-US" sz="1100" dirty="0">
                        <a:solidFill>
                          <a:schemeClr val="bg1"/>
                        </a:solidFill>
                      </a:endParaRPr>
                    </a:p>
                  </a:txBody>
                  <a:tcPr>
                    <a:solidFill>
                      <a:srgbClr val="8DA6B1"/>
                    </a:solidFill>
                  </a:tcPr>
                </a:tc>
                <a:tc>
                  <a:txBody>
                    <a:bodyPr/>
                    <a:lstStyle/>
                    <a:p>
                      <a:r>
                        <a:rPr lang="en-US" sz="1100" dirty="0" smtClean="0">
                          <a:solidFill>
                            <a:schemeClr val="bg1"/>
                          </a:solidFill>
                        </a:rPr>
                        <a:t>First Name</a:t>
                      </a:r>
                      <a:endParaRPr lang="en-US" sz="1100" dirty="0">
                        <a:solidFill>
                          <a:schemeClr val="bg1"/>
                        </a:solidFill>
                      </a:endParaRPr>
                    </a:p>
                  </a:txBody>
                  <a:tcPr>
                    <a:solidFill>
                      <a:srgbClr val="8DA6B1"/>
                    </a:solidFill>
                  </a:tcPr>
                </a:tc>
                <a:tc>
                  <a:txBody>
                    <a:bodyPr/>
                    <a:lstStyle/>
                    <a:p>
                      <a:r>
                        <a:rPr lang="en-US" sz="1100" dirty="0" smtClean="0">
                          <a:solidFill>
                            <a:schemeClr val="bg1"/>
                          </a:solidFill>
                        </a:rPr>
                        <a:t>Last Name</a:t>
                      </a:r>
                      <a:endParaRPr lang="en-US" sz="1100" dirty="0">
                        <a:solidFill>
                          <a:schemeClr val="bg1"/>
                        </a:solidFill>
                      </a:endParaRPr>
                    </a:p>
                  </a:txBody>
                  <a:tcPr>
                    <a:solidFill>
                      <a:srgbClr val="8DA6B1"/>
                    </a:solidFill>
                  </a:tcPr>
                </a:tc>
                <a:tc>
                  <a:txBody>
                    <a:bodyPr/>
                    <a:lstStyle/>
                    <a:p>
                      <a:r>
                        <a:rPr lang="en-US" sz="1100" dirty="0" smtClean="0">
                          <a:solidFill>
                            <a:schemeClr val="bg1"/>
                          </a:solidFill>
                        </a:rPr>
                        <a:t>Salary</a:t>
                      </a:r>
                      <a:endParaRPr lang="en-US" sz="1100" dirty="0">
                        <a:solidFill>
                          <a:schemeClr val="bg1"/>
                        </a:solidFill>
                      </a:endParaRPr>
                    </a:p>
                  </a:txBody>
                  <a:tcPr>
                    <a:solidFill>
                      <a:srgbClr val="8DA6B1"/>
                    </a:solidFill>
                  </a:tcPr>
                </a:tc>
              </a:tr>
              <a:tr h="361950">
                <a:tc>
                  <a:txBody>
                    <a:bodyPr/>
                    <a:lstStyle/>
                    <a:p>
                      <a:endParaRPr lang="en-US" sz="1200" dirty="0"/>
                    </a:p>
                  </a:txBody>
                  <a:tcPr/>
                </a:tc>
                <a:tc>
                  <a:txBody>
                    <a:bodyPr/>
                    <a:lstStyle/>
                    <a:p>
                      <a:r>
                        <a:rPr lang="en-US" sz="1200" dirty="0" smtClean="0"/>
                        <a:t>100</a:t>
                      </a:r>
                      <a:endParaRPr lang="en-US" sz="1200" dirty="0"/>
                    </a:p>
                  </a:txBody>
                  <a:tcPr/>
                </a:tc>
                <a:tc>
                  <a:txBody>
                    <a:bodyPr/>
                    <a:lstStyle/>
                    <a:p>
                      <a:r>
                        <a:rPr lang="en-US" sz="1200" dirty="0" smtClean="0"/>
                        <a:t>Steven</a:t>
                      </a:r>
                      <a:endParaRPr lang="en-US" sz="1200" dirty="0"/>
                    </a:p>
                  </a:txBody>
                  <a:tcPr/>
                </a:tc>
                <a:tc>
                  <a:txBody>
                    <a:bodyPr/>
                    <a:lstStyle/>
                    <a:p>
                      <a:r>
                        <a:rPr lang="en-US" sz="1200" dirty="0" smtClean="0"/>
                        <a:t>King</a:t>
                      </a:r>
                      <a:endParaRPr lang="en-US" sz="1200" dirty="0"/>
                    </a:p>
                  </a:txBody>
                  <a:tcPr/>
                </a:tc>
                <a:tc>
                  <a:txBody>
                    <a:bodyPr/>
                    <a:lstStyle/>
                    <a:p>
                      <a:r>
                        <a:rPr lang="en-US" sz="1200" dirty="0" smtClean="0"/>
                        <a:t>24000</a:t>
                      </a:r>
                      <a:endParaRPr lang="en-US" sz="1200" dirty="0"/>
                    </a:p>
                  </a:txBody>
                  <a:tcPr/>
                </a:tc>
              </a:tr>
              <a:tr h="361950">
                <a:tc>
                  <a:txBody>
                    <a:bodyPr/>
                    <a:lstStyle/>
                    <a:p>
                      <a:endParaRPr lang="en-US" sz="1200" dirty="0"/>
                    </a:p>
                  </a:txBody>
                  <a:tcPr>
                    <a:lnB w="12700" cap="flat" cmpd="sng" algn="ctr">
                      <a:solidFill>
                        <a:srgbClr val="E8EDEF"/>
                      </a:solidFill>
                      <a:prstDash val="solid"/>
                      <a:round/>
                      <a:headEnd type="none" w="med" len="med"/>
                      <a:tailEnd type="none" w="med" len="med"/>
                    </a:lnB>
                  </a:tcPr>
                </a:tc>
                <a:tc>
                  <a:txBody>
                    <a:bodyPr/>
                    <a:lstStyle/>
                    <a:p>
                      <a:r>
                        <a:rPr lang="en-US" sz="1200" dirty="0" smtClean="0"/>
                        <a:t>104</a:t>
                      </a:r>
                      <a:endParaRPr lang="en-US" sz="1200" dirty="0"/>
                    </a:p>
                  </a:txBody>
                  <a:tcPr>
                    <a:lnB w="12700" cap="flat" cmpd="sng" algn="ctr">
                      <a:solidFill>
                        <a:schemeClr val="bg1"/>
                      </a:solidFill>
                      <a:prstDash val="solid"/>
                      <a:round/>
                      <a:headEnd type="none" w="med" len="med"/>
                      <a:tailEnd type="none" w="med" len="med"/>
                    </a:lnB>
                  </a:tcPr>
                </a:tc>
                <a:tc>
                  <a:txBody>
                    <a:bodyPr/>
                    <a:lstStyle/>
                    <a:p>
                      <a:r>
                        <a:rPr lang="en-US" sz="1200" dirty="0" smtClean="0"/>
                        <a:t>Bruce</a:t>
                      </a:r>
                      <a:endParaRPr lang="en-US" sz="1200" dirty="0"/>
                    </a:p>
                  </a:txBody>
                  <a:tcPr>
                    <a:lnB w="12700" cap="flat" cmpd="sng" algn="ctr">
                      <a:solidFill>
                        <a:srgbClr val="E8EDEF"/>
                      </a:solidFill>
                      <a:prstDash val="solid"/>
                      <a:round/>
                      <a:headEnd type="none" w="med" len="med"/>
                      <a:tailEnd type="none" w="med" len="med"/>
                    </a:lnB>
                  </a:tcPr>
                </a:tc>
                <a:tc>
                  <a:txBody>
                    <a:bodyPr/>
                    <a:lstStyle/>
                    <a:p>
                      <a:r>
                        <a:rPr lang="en-US" sz="1200" dirty="0" smtClean="0"/>
                        <a:t>Ernst</a:t>
                      </a:r>
                      <a:endParaRPr lang="en-US" sz="1200" dirty="0"/>
                    </a:p>
                  </a:txBody>
                  <a:tcPr>
                    <a:lnB w="12700" cap="flat" cmpd="sng" algn="ctr">
                      <a:solidFill>
                        <a:schemeClr val="bg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6000</a:t>
                      </a:r>
                    </a:p>
                  </a:txBody>
                  <a:tcPr>
                    <a:lnB w="12700" cap="flat" cmpd="sng" algn="ctr">
                      <a:solidFill>
                        <a:srgbClr val="E8EDEF"/>
                      </a:solidFill>
                      <a:prstDash val="solid"/>
                      <a:round/>
                      <a:headEnd type="none" w="med" len="med"/>
                      <a:tailEnd type="none" w="med" len="med"/>
                    </a:lnB>
                  </a:tcPr>
                </a:tc>
              </a:tr>
              <a:tr h="361950">
                <a:tc>
                  <a:txBody>
                    <a:bodyPr/>
                    <a:lstStyle/>
                    <a:p>
                      <a:endParaRPr lang="en-US" sz="1200" b="0" dirty="0"/>
                    </a:p>
                  </a:txBody>
                  <a:tcPr>
                    <a:lnT w="12700" cap="flat" cmpd="sng" algn="ctr">
                      <a:solidFill>
                        <a:srgbClr val="E8EDEF"/>
                      </a:solidFill>
                      <a:prstDash val="solid"/>
                      <a:round/>
                      <a:headEnd type="none" w="med" len="med"/>
                      <a:tailEnd type="none" w="med" len="med"/>
                    </a:lnT>
                    <a:solidFill>
                      <a:srgbClr val="E8EDEF"/>
                    </a:solidFill>
                  </a:tcPr>
                </a:tc>
                <a:tc>
                  <a:txBody>
                    <a:bodyPr/>
                    <a:lstStyle/>
                    <a:p>
                      <a:r>
                        <a:rPr lang="en-US" sz="1200" b="0" dirty="0" smtClean="0"/>
                        <a:t>141</a:t>
                      </a:r>
                      <a:endParaRPr lang="en-US" sz="1200" b="0" dirty="0"/>
                    </a:p>
                  </a:txBody>
                  <a:tcPr>
                    <a:lnT w="12700" cap="flat" cmpd="sng" algn="ctr">
                      <a:solidFill>
                        <a:schemeClr val="bg1"/>
                      </a:solidFill>
                      <a:prstDash val="solid"/>
                      <a:round/>
                      <a:headEnd type="none" w="med" len="med"/>
                      <a:tailEnd type="none" w="med" len="med"/>
                    </a:lnT>
                  </a:tcPr>
                </a:tc>
                <a:tc>
                  <a:txBody>
                    <a:bodyPr/>
                    <a:lstStyle/>
                    <a:p>
                      <a:r>
                        <a:rPr lang="en-US" sz="1200" b="0" dirty="0" err="1" smtClean="0"/>
                        <a:t>Trenna</a:t>
                      </a:r>
                      <a:endParaRPr lang="en-US" sz="1200" b="0" dirty="0"/>
                    </a:p>
                  </a:txBody>
                  <a:tcPr>
                    <a:lnT w="12700" cap="flat" cmpd="sng" algn="ctr">
                      <a:solidFill>
                        <a:srgbClr val="E8EDEF"/>
                      </a:solidFill>
                      <a:prstDash val="solid"/>
                      <a:round/>
                      <a:headEnd type="none" w="med" len="med"/>
                      <a:tailEnd type="none" w="med" len="med"/>
                    </a:lnT>
                    <a:solidFill>
                      <a:srgbClr val="E8EDEF"/>
                    </a:solidFill>
                  </a:tcPr>
                </a:tc>
                <a:tc>
                  <a:txBody>
                    <a:bodyPr/>
                    <a:lstStyle/>
                    <a:p>
                      <a:r>
                        <a:rPr lang="en-US" sz="1200" b="0" dirty="0" err="1" smtClean="0"/>
                        <a:t>Rajs</a:t>
                      </a:r>
                      <a:endParaRPr lang="en-US" sz="1200" b="0" dirty="0"/>
                    </a:p>
                  </a:txBody>
                  <a:tcPr>
                    <a:lnT w="12700" cap="flat" cmpd="sng" algn="ctr">
                      <a:solidFill>
                        <a:schemeClr val="bg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t>3500</a:t>
                      </a:r>
                    </a:p>
                  </a:txBody>
                  <a:tcPr>
                    <a:lnT w="12700" cap="flat" cmpd="sng" algn="ctr">
                      <a:solidFill>
                        <a:srgbClr val="E8EDEF"/>
                      </a:solidFill>
                      <a:prstDash val="solid"/>
                      <a:round/>
                      <a:headEnd type="none" w="med" len="med"/>
                      <a:tailEnd type="none" w="med" len="med"/>
                    </a:lnT>
                    <a:solidFill>
                      <a:srgbClr val="E8EDEF"/>
                    </a:solidFill>
                  </a:tcPr>
                </a:tc>
              </a:tr>
            </a:tbl>
          </a:graphicData>
        </a:graphic>
      </p:graphicFrame>
      <p:sp>
        <p:nvSpPr>
          <p:cNvPr id="30" name="TextBox 29"/>
          <p:cNvSpPr txBox="1"/>
          <p:nvPr/>
        </p:nvSpPr>
        <p:spPr>
          <a:xfrm>
            <a:off x="6823397" y="3425856"/>
            <a:ext cx="441146" cy="400110"/>
          </a:xfrm>
          <a:prstGeom prst="rect">
            <a:avLst/>
          </a:prstGeom>
          <a:noFill/>
        </p:spPr>
        <p:txBody>
          <a:bodyPr wrap="none" rtlCol="0">
            <a:spAutoFit/>
          </a:bodyPr>
          <a:lstStyle/>
          <a:p>
            <a:r>
              <a:rPr lang="en-US" sz="2000" dirty="0" smtClean="0"/>
              <a:t>…</a:t>
            </a:r>
            <a:endParaRPr lang="en-US" dirty="0"/>
          </a:p>
        </p:txBody>
      </p:sp>
      <p:grpSp>
        <p:nvGrpSpPr>
          <p:cNvPr id="31" name="Group 30"/>
          <p:cNvGrpSpPr/>
          <p:nvPr/>
        </p:nvGrpSpPr>
        <p:grpSpPr>
          <a:xfrm>
            <a:off x="6856412" y="3919823"/>
            <a:ext cx="4048943" cy="344233"/>
            <a:chOff x="5091259" y="2935097"/>
            <a:chExt cx="4048943" cy="344233"/>
          </a:xfrm>
        </p:grpSpPr>
        <p:sp>
          <p:nvSpPr>
            <p:cNvPr id="32" name="Rounded Rectangle 31"/>
            <p:cNvSpPr/>
            <p:nvPr/>
          </p:nvSpPr>
          <p:spPr bwMode="auto">
            <a:xfrm>
              <a:off x="5091259" y="2935097"/>
              <a:ext cx="1207689" cy="344233"/>
            </a:xfrm>
            <a:prstGeom prst="roundRect">
              <a:avLst/>
            </a:prstGeom>
            <a:solidFill>
              <a:srgbClr val="56C84C"/>
            </a:solidFill>
            <a:ln w="28575" cap="flat" cmpd="sng" algn="ctr">
              <a:noFill/>
              <a:prstDash val="solid"/>
              <a:round/>
              <a:headEnd type="none" w="sm" len="sm"/>
              <a:tailEnd type="none" w="sm" len="sm"/>
            </a:ln>
            <a:effectLst/>
            <a:scene3d>
              <a:camera prst="orthographicFront"/>
              <a:lightRig rig="threePt" dir="t"/>
            </a:scene3d>
            <a:sp3d>
              <a:bevelT w="57150"/>
            </a:sp3d>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buFont typeface="Arial" pitchFamily="34" charset="0"/>
                <a:buNone/>
              </a:pPr>
              <a:r>
                <a:rPr lang="en-US" sz="1400" b="1" dirty="0">
                  <a:solidFill>
                    <a:schemeClr val="bg1"/>
                  </a:solidFill>
                  <a:latin typeface="Arial" pitchFamily="34" charset="0"/>
                </a:rPr>
                <a:t>INSERT</a:t>
              </a:r>
              <a:endParaRPr lang="en-US" sz="1500" b="1" dirty="0">
                <a:solidFill>
                  <a:schemeClr val="bg1"/>
                </a:solidFill>
                <a:latin typeface="Arial" pitchFamily="34" charset="0"/>
              </a:endParaRPr>
            </a:p>
          </p:txBody>
        </p:sp>
        <p:sp>
          <p:nvSpPr>
            <p:cNvPr id="33" name="Rounded Rectangle 32"/>
            <p:cNvSpPr/>
            <p:nvPr/>
          </p:nvSpPr>
          <p:spPr bwMode="auto">
            <a:xfrm>
              <a:off x="6511886" y="2935097"/>
              <a:ext cx="1207689" cy="344233"/>
            </a:xfrm>
            <a:prstGeom prst="roundRect">
              <a:avLst/>
            </a:prstGeom>
            <a:solidFill>
              <a:srgbClr val="56C84C"/>
            </a:solidFill>
            <a:ln w="28575" cap="flat" cmpd="sng" algn="ctr">
              <a:noFill/>
              <a:prstDash val="solid"/>
              <a:round/>
              <a:headEnd type="none" w="sm" len="sm"/>
              <a:tailEnd type="none" w="sm" len="sm"/>
            </a:ln>
            <a:effectLst/>
            <a:scene3d>
              <a:camera prst="orthographicFront"/>
              <a:lightRig rig="threePt" dir="t"/>
            </a:scene3d>
            <a:sp3d>
              <a:bevelT w="57150"/>
            </a:sp3d>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buFont typeface="Arial" pitchFamily="34" charset="0"/>
                <a:buNone/>
              </a:pPr>
              <a:r>
                <a:rPr lang="en-US" sz="1400" b="1" dirty="0">
                  <a:solidFill>
                    <a:schemeClr val="bg1"/>
                  </a:solidFill>
                  <a:latin typeface="Arial" pitchFamily="34" charset="0"/>
                </a:rPr>
                <a:t>UPDATE</a:t>
              </a:r>
              <a:endParaRPr lang="en-US" sz="1500" b="1" dirty="0">
                <a:solidFill>
                  <a:schemeClr val="bg1"/>
                </a:solidFill>
                <a:latin typeface="Arial" pitchFamily="34" charset="0"/>
              </a:endParaRPr>
            </a:p>
          </p:txBody>
        </p:sp>
        <p:sp>
          <p:nvSpPr>
            <p:cNvPr id="34" name="Rounded Rectangle 33"/>
            <p:cNvSpPr/>
            <p:nvPr/>
          </p:nvSpPr>
          <p:spPr bwMode="auto">
            <a:xfrm>
              <a:off x="7932513" y="2935097"/>
              <a:ext cx="1207689" cy="344233"/>
            </a:xfrm>
            <a:prstGeom prst="roundRect">
              <a:avLst/>
            </a:prstGeom>
            <a:solidFill>
              <a:srgbClr val="56C84C"/>
            </a:solidFill>
            <a:ln w="28575" cap="flat" cmpd="sng" algn="ctr">
              <a:noFill/>
              <a:prstDash val="solid"/>
              <a:round/>
              <a:headEnd type="none" w="sm" len="sm"/>
              <a:tailEnd type="none" w="sm" len="sm"/>
            </a:ln>
            <a:effectLst/>
            <a:scene3d>
              <a:camera prst="orthographicFront"/>
              <a:lightRig rig="threePt" dir="t"/>
            </a:scene3d>
            <a:sp3d>
              <a:bevelT w="57150"/>
            </a:sp3d>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buFont typeface="Arial" pitchFamily="34" charset="0"/>
                <a:buNone/>
              </a:pPr>
              <a:r>
                <a:rPr lang="en-US" sz="1400" b="1" dirty="0">
                  <a:solidFill>
                    <a:schemeClr val="bg1"/>
                  </a:solidFill>
                  <a:latin typeface="Arial" pitchFamily="34" charset="0"/>
                </a:rPr>
                <a:t>DELETE</a:t>
              </a:r>
              <a:endParaRPr lang="en-US" sz="1500" b="1" dirty="0">
                <a:solidFill>
                  <a:schemeClr val="bg1"/>
                </a:solidFill>
                <a:latin typeface="Arial" pitchFamily="34" charset="0"/>
              </a:endParaRPr>
            </a:p>
          </p:txBody>
        </p:sp>
      </p:grpSp>
      <p:sp>
        <p:nvSpPr>
          <p:cNvPr id="35" name="TextBox 34"/>
          <p:cNvSpPr txBox="1"/>
          <p:nvPr/>
        </p:nvSpPr>
        <p:spPr>
          <a:xfrm>
            <a:off x="7844840" y="5181600"/>
            <a:ext cx="2745372" cy="523220"/>
          </a:xfrm>
          <a:prstGeom prst="rect">
            <a:avLst/>
          </a:prstGeom>
          <a:noFill/>
        </p:spPr>
        <p:txBody>
          <a:bodyPr wrap="square" rtlCol="0">
            <a:spAutoFit/>
          </a:bodyPr>
          <a:lstStyle/>
          <a:p>
            <a:r>
              <a:rPr lang="en-US" sz="1400" dirty="0" smtClean="0">
                <a:latin typeface="+mj-lt"/>
              </a:rPr>
              <a:t>Selects a record and clicks DELETE to delete an employee.</a:t>
            </a:r>
            <a:endParaRPr lang="en-US" sz="1400" dirty="0">
              <a:latin typeface="+mj-lt"/>
            </a:endParaRPr>
          </a:p>
        </p:txBody>
      </p:sp>
      <p:sp>
        <p:nvSpPr>
          <p:cNvPr id="36" name="TextBox 35"/>
          <p:cNvSpPr txBox="1"/>
          <p:nvPr/>
        </p:nvSpPr>
        <p:spPr>
          <a:xfrm>
            <a:off x="4435152" y="3891752"/>
            <a:ext cx="2150327" cy="738664"/>
          </a:xfrm>
          <a:prstGeom prst="rect">
            <a:avLst/>
          </a:prstGeom>
          <a:noFill/>
        </p:spPr>
        <p:txBody>
          <a:bodyPr wrap="square" rtlCol="0">
            <a:spAutoFit/>
          </a:bodyPr>
          <a:lstStyle/>
          <a:p>
            <a:r>
              <a:rPr lang="en-US" sz="1400" dirty="0" smtClean="0">
                <a:latin typeface="+mj-lt"/>
              </a:rPr>
              <a:t>Clicks INSERT and enters values for the new employee.</a:t>
            </a:r>
            <a:endParaRPr lang="en-US" sz="1400" dirty="0">
              <a:latin typeface="+mj-lt"/>
            </a:endParaRPr>
          </a:p>
        </p:txBody>
      </p:sp>
      <p:cxnSp>
        <p:nvCxnSpPr>
          <p:cNvPr id="37" name="Elbow Connector 36"/>
          <p:cNvCxnSpPr>
            <a:endCxn id="34" idx="2"/>
          </p:cNvCxnSpPr>
          <p:nvPr/>
        </p:nvCxnSpPr>
        <p:spPr bwMode="auto">
          <a:xfrm flipV="1">
            <a:off x="4445012" y="4264056"/>
            <a:ext cx="5856499" cy="841344"/>
          </a:xfrm>
          <a:prstGeom prst="bentConnector2">
            <a:avLst/>
          </a:prstGeom>
          <a:noFill/>
          <a:ln w="28575" cap="rnd" cmpd="sng" algn="ctr">
            <a:solidFill>
              <a:schemeClr val="tx1"/>
            </a:solidFill>
            <a:prstDash val="solid"/>
            <a:round/>
            <a:headEnd type="none" w="sm" len="sm"/>
            <a:tailEnd type="triangle" w="lg" len="lg"/>
          </a:ln>
          <a:effectLst/>
        </p:spPr>
      </p:cxnSp>
      <p:cxnSp>
        <p:nvCxnSpPr>
          <p:cNvPr id="38" name="Elbow Connector 37"/>
          <p:cNvCxnSpPr>
            <a:endCxn id="32" idx="2"/>
          </p:cNvCxnSpPr>
          <p:nvPr/>
        </p:nvCxnSpPr>
        <p:spPr bwMode="auto">
          <a:xfrm flipV="1">
            <a:off x="4445012" y="4264056"/>
            <a:ext cx="3015245" cy="417462"/>
          </a:xfrm>
          <a:prstGeom prst="bentConnector2">
            <a:avLst/>
          </a:prstGeom>
          <a:noFill/>
          <a:ln w="28575" cap="rnd" cmpd="sng" algn="ctr">
            <a:solidFill>
              <a:schemeClr val="tx1"/>
            </a:solidFill>
            <a:prstDash val="solid"/>
            <a:round/>
            <a:headEnd type="none" w="sm" len="sm"/>
            <a:tailEnd type="triangle" w="lg" len="lg"/>
          </a:ln>
          <a:effectLst/>
        </p:spPr>
      </p:cxnSp>
      <p:sp>
        <p:nvSpPr>
          <p:cNvPr id="39" name="Rounded Rectangle 38"/>
          <p:cNvSpPr/>
          <p:nvPr/>
        </p:nvSpPr>
        <p:spPr bwMode="auto">
          <a:xfrm>
            <a:off x="7109377" y="2356174"/>
            <a:ext cx="185328" cy="185328"/>
          </a:xfrm>
          <a:prstGeom prst="roundRect">
            <a:avLst/>
          </a:prstGeom>
          <a:solidFill>
            <a:schemeClr val="bg1"/>
          </a:solidFill>
          <a:ln w="19050" cap="flat" cmpd="sng" algn="ctr">
            <a:solidFill>
              <a:schemeClr val="bg2">
                <a:lumMod val="9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0" name="Rounded Rectangle 39"/>
          <p:cNvSpPr/>
          <p:nvPr/>
        </p:nvSpPr>
        <p:spPr bwMode="auto">
          <a:xfrm>
            <a:off x="7109377" y="2716154"/>
            <a:ext cx="185328" cy="185328"/>
          </a:xfrm>
          <a:prstGeom prst="roundRect">
            <a:avLst/>
          </a:prstGeom>
          <a:solidFill>
            <a:schemeClr val="bg1"/>
          </a:solidFill>
          <a:ln w="19050" cap="flat" cmpd="sng" algn="ctr">
            <a:solidFill>
              <a:schemeClr val="bg2">
                <a:lumMod val="9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1" name="Rounded Rectangle 40"/>
          <p:cNvSpPr/>
          <p:nvPr/>
        </p:nvSpPr>
        <p:spPr bwMode="auto">
          <a:xfrm>
            <a:off x="7109377" y="3076134"/>
            <a:ext cx="185328" cy="185328"/>
          </a:xfrm>
          <a:prstGeom prst="roundRect">
            <a:avLst/>
          </a:prstGeom>
          <a:solidFill>
            <a:schemeClr val="bg1"/>
          </a:solidFill>
          <a:ln w="19050" cap="flat" cmpd="sng" algn="ctr">
            <a:solidFill>
              <a:schemeClr val="bg2">
                <a:lumMod val="9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pic>
        <p:nvPicPr>
          <p:cNvPr id="42" name="Picture 41"/>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7148092" y="2678109"/>
            <a:ext cx="194206" cy="192162"/>
          </a:xfrm>
          <a:prstGeom prst="rect">
            <a:avLst/>
          </a:prstGeom>
        </p:spPr>
      </p:pic>
      <p:sp>
        <p:nvSpPr>
          <p:cNvPr id="43" name="Rounded Rectangle 42"/>
          <p:cNvSpPr/>
          <p:nvPr/>
        </p:nvSpPr>
        <p:spPr bwMode="auto">
          <a:xfrm>
            <a:off x="3522888" y="4908509"/>
            <a:ext cx="772729" cy="388073"/>
          </a:xfrm>
          <a:prstGeom prst="roundRect">
            <a:avLst/>
          </a:prstGeom>
          <a:solidFill>
            <a:srgbClr val="C9DAEE"/>
          </a:solidFill>
          <a:ln w="38100" cap="flat" cmpd="sng" algn="ctr">
            <a:solidFill>
              <a:schemeClr val="bg1"/>
            </a:solidFill>
            <a:prstDash val="solid"/>
            <a:round/>
            <a:headEnd type="none" w="sm" len="sm"/>
            <a:tailEnd type="none" w="sm" len="sm"/>
          </a:ln>
          <a:effectLst/>
        </p:spPr>
        <p:txBody>
          <a:bodyPr anchor="ctr"/>
          <a:lstStyle/>
          <a:p>
            <a:pPr algn="ctr" defTabSz="228600">
              <a:spcBef>
                <a:spcPct val="20000"/>
              </a:spcBef>
              <a:buClr>
                <a:srgbClr val="FF0000"/>
              </a:buClr>
            </a:pPr>
            <a:r>
              <a:rPr lang="en-US" sz="1600" b="1" dirty="0" smtClean="0">
                <a:latin typeface="Arial" pitchFamily="34" charset="0"/>
              </a:rPr>
              <a:t>Ben</a:t>
            </a:r>
            <a:endParaRPr lang="en-US" sz="1600" b="1" dirty="0">
              <a:latin typeface="Arial" pitchFamily="34" charset="0"/>
            </a:endParaRPr>
          </a:p>
        </p:txBody>
      </p:sp>
      <p:grpSp>
        <p:nvGrpSpPr>
          <p:cNvPr id="44" name="Group 43"/>
          <p:cNvGrpSpPr/>
          <p:nvPr/>
        </p:nvGrpSpPr>
        <p:grpSpPr>
          <a:xfrm flipH="1">
            <a:off x="2051754" y="1958622"/>
            <a:ext cx="2647170" cy="2258283"/>
            <a:chOff x="574220" y="1850448"/>
            <a:chExt cx="2647170" cy="2258283"/>
          </a:xfrm>
        </p:grpSpPr>
        <p:sp>
          <p:nvSpPr>
            <p:cNvPr id="45" name="Rounded Rectangle 44"/>
            <p:cNvSpPr/>
            <p:nvPr/>
          </p:nvSpPr>
          <p:spPr bwMode="auto">
            <a:xfrm>
              <a:off x="574220" y="1850448"/>
              <a:ext cx="2647170" cy="1134313"/>
            </a:xfrm>
            <a:prstGeom prst="roundRect">
              <a:avLst>
                <a:gd name="adj" fmla="val 20019"/>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6" name="Oval 45"/>
            <p:cNvSpPr/>
            <p:nvPr/>
          </p:nvSpPr>
          <p:spPr bwMode="auto">
            <a:xfrm>
              <a:off x="2621453" y="2882022"/>
              <a:ext cx="345052" cy="345052"/>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7" name="Oval 46"/>
            <p:cNvSpPr/>
            <p:nvPr/>
          </p:nvSpPr>
          <p:spPr bwMode="auto">
            <a:xfrm>
              <a:off x="2711716" y="3312951"/>
              <a:ext cx="254789" cy="254789"/>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8" name="Oval 47"/>
            <p:cNvSpPr/>
            <p:nvPr/>
          </p:nvSpPr>
          <p:spPr bwMode="auto">
            <a:xfrm>
              <a:off x="2691098" y="3665665"/>
              <a:ext cx="205762" cy="205762"/>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9" name="Oval 48"/>
            <p:cNvSpPr/>
            <p:nvPr/>
          </p:nvSpPr>
          <p:spPr bwMode="auto">
            <a:xfrm>
              <a:off x="2557761" y="3954776"/>
              <a:ext cx="153955" cy="153955"/>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grpSp>
      <p:sp>
        <p:nvSpPr>
          <p:cNvPr id="50" name="TextBox 49"/>
          <p:cNvSpPr txBox="1"/>
          <p:nvPr/>
        </p:nvSpPr>
        <p:spPr>
          <a:xfrm>
            <a:off x="2009069" y="2055244"/>
            <a:ext cx="2743200" cy="954107"/>
          </a:xfrm>
          <a:prstGeom prst="rect">
            <a:avLst/>
          </a:prstGeom>
          <a:noFill/>
        </p:spPr>
        <p:txBody>
          <a:bodyPr wrap="square" rtlCol="0">
            <a:spAutoFit/>
          </a:bodyPr>
          <a:lstStyle/>
          <a:p>
            <a:pPr algn="ctr" defTabSz="228600">
              <a:spcBef>
                <a:spcPct val="20000"/>
              </a:spcBef>
              <a:buClr>
                <a:srgbClr val="FF0000"/>
              </a:buClr>
            </a:pPr>
            <a:r>
              <a:rPr lang="en-US" sz="1400" dirty="0">
                <a:latin typeface="Arial" pitchFamily="34" charset="0"/>
              </a:rPr>
              <a:t>It is time for me to update the employee directory! Let me first delete the employees who have quit and insert new hires.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rot="16200000" flipV="1">
            <a:off x="9245599" y="3097212"/>
            <a:ext cx="1828800"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9" name="Oval 8"/>
          <p:cNvSpPr>
            <a:spLocks noChangeAspect="1"/>
          </p:cNvSpPr>
          <p:nvPr/>
        </p:nvSpPr>
        <p:spPr bwMode="auto">
          <a:xfrm>
            <a:off x="9229901" y="3905955"/>
            <a:ext cx="2092325" cy="2090201"/>
          </a:xfrm>
          <a:prstGeom prst="ellipse">
            <a:avLst/>
          </a:prstGeom>
          <a:solidFill>
            <a:schemeClr val="bg1"/>
          </a:solidFill>
          <a:ln w="50800" cap="flat" cmpd="sng" algn="ctr">
            <a:solidFill>
              <a:srgbClr val="FFFFCC"/>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80898" name="Rectangle 6"/>
          <p:cNvSpPr>
            <a:spLocks noGrp="1" noChangeArrowheads="1"/>
          </p:cNvSpPr>
          <p:nvPr>
            <p:ph type="title"/>
          </p:nvPr>
        </p:nvSpPr>
        <p:spPr/>
        <p:txBody>
          <a:bodyPr/>
          <a:lstStyle/>
          <a:p>
            <a:pPr eaLnBrk="1" hangingPunct="1"/>
            <a:r>
              <a:rPr lang="en-US" altLang="en-US" dirty="0" smtClean="0"/>
              <a:t>Statement-Level Rollback</a:t>
            </a:r>
          </a:p>
        </p:txBody>
      </p:sp>
      <p:sp>
        <p:nvSpPr>
          <p:cNvPr id="80899" name="Rectangle 7"/>
          <p:cNvSpPr>
            <a:spLocks noGrp="1" noChangeArrowheads="1"/>
          </p:cNvSpPr>
          <p:nvPr>
            <p:ph idx="1"/>
          </p:nvPr>
        </p:nvSpPr>
        <p:spPr>
          <a:xfrm>
            <a:off x="622138" y="1242485"/>
            <a:ext cx="10944549" cy="1996266"/>
          </a:xfrm>
        </p:spPr>
        <p:txBody>
          <a:bodyPr/>
          <a:lstStyle/>
          <a:p>
            <a:pPr lvl="1" eaLnBrk="1" hangingPunct="1"/>
            <a:r>
              <a:rPr lang="en-US" altLang="en-US" dirty="0" smtClean="0"/>
              <a:t>If a single DML statement fails during execution, only that statement is rolled back.</a:t>
            </a:r>
          </a:p>
          <a:p>
            <a:pPr lvl="1" eaLnBrk="1" hangingPunct="1"/>
            <a:r>
              <a:rPr lang="en-US" altLang="en-US" dirty="0" smtClean="0"/>
              <a:t>The Oracle server implements an implicit savepoint.</a:t>
            </a:r>
          </a:p>
          <a:p>
            <a:pPr lvl="1" eaLnBrk="1" hangingPunct="1"/>
            <a:r>
              <a:rPr lang="en-US" altLang="en-US" dirty="0" smtClean="0"/>
              <a:t>All other changes are retained.</a:t>
            </a:r>
          </a:p>
          <a:p>
            <a:pPr lvl="1" eaLnBrk="1" hangingPunct="1"/>
            <a:r>
              <a:rPr lang="en-US" altLang="en-US" dirty="0" smtClean="0"/>
              <a:t>The user should terminate transactions explicitly by executing a </a:t>
            </a:r>
            <a:r>
              <a:rPr lang="en-US" altLang="en-US" dirty="0" smtClean="0">
                <a:latin typeface="Courier New" pitchFamily="49" charset="0"/>
              </a:rPr>
              <a:t>COMMIT</a:t>
            </a:r>
            <a:r>
              <a:rPr lang="en-US" altLang="en-US" dirty="0" smtClean="0"/>
              <a:t> or </a:t>
            </a:r>
            <a:r>
              <a:rPr lang="en-US" altLang="en-US" dirty="0" smtClean="0">
                <a:latin typeface="Courier New" pitchFamily="49" charset="0"/>
              </a:rPr>
              <a:t>ROLLBACK</a:t>
            </a:r>
            <a:r>
              <a:rPr lang="en-US" altLang="en-US" dirty="0" smtClean="0"/>
              <a:t> statement.</a:t>
            </a:r>
          </a:p>
        </p:txBody>
      </p:sp>
      <p:pic>
        <p:nvPicPr>
          <p:cNvPr id="3" name="Picture 2"/>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541274" y="4203343"/>
            <a:ext cx="1469578" cy="1495425"/>
          </a:xfrm>
          <a:prstGeom prst="rect">
            <a:avLst/>
          </a:prstGeom>
        </p:spPr>
      </p:pic>
      <p:pic>
        <p:nvPicPr>
          <p:cNvPr id="4" name="Picture 3" descr="cnt234156.gif"/>
          <p:cNvPicPr>
            <a:picLocks noChangeAspect="1"/>
          </p:cNvPicPr>
          <p:nvPr/>
        </p:nvPicPr>
        <p:blipFill>
          <a:blip r:embed="rId4" cstate="print"/>
          <a:stretch>
            <a:fillRect/>
          </a:stretch>
        </p:blipFill>
        <p:spPr>
          <a:xfrm>
            <a:off x="10056812" y="4751677"/>
            <a:ext cx="692727" cy="701441"/>
          </a:xfrm>
          <a:prstGeom prst="rect">
            <a:avLst/>
          </a:prstGeom>
        </p:spPr>
      </p:pic>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304212" y="4297364"/>
            <a:ext cx="3711575" cy="1666875"/>
            <a:chOff x="5410200" y="4297363"/>
            <a:chExt cx="3711575" cy="1666875"/>
          </a:xfrm>
        </p:grpSpPr>
        <p:sp>
          <p:nvSpPr>
            <p:cNvPr id="7" name="Rectangle 6"/>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8" name="Oval 7"/>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9" name="Picture 5"/>
            <p:cNvPicPr>
              <a:picLocks noChangeAspect="1"/>
            </p:cNvPicPr>
            <p:nvPr/>
          </p:nvPicPr>
          <p:blipFill>
            <a:blip r:embed="rId3" cstate="print"/>
            <a:srcRect/>
            <a:stretch>
              <a:fillRect/>
            </a:stretch>
          </p:blipFill>
          <p:spPr bwMode="auto">
            <a:xfrm>
              <a:off x="7091363" y="4449763"/>
              <a:ext cx="1219200" cy="1514475"/>
            </a:xfrm>
            <a:prstGeom prst="rect">
              <a:avLst/>
            </a:prstGeom>
            <a:noFill/>
            <a:ln w="9525">
              <a:noFill/>
              <a:miter lim="800000"/>
              <a:headEnd/>
              <a:tailEnd/>
            </a:ln>
          </p:spPr>
        </p:pic>
      </p:grpSp>
      <p:sp>
        <p:nvSpPr>
          <p:cNvPr id="6" name="Rectangle 1028"/>
          <p:cNvSpPr txBox="1">
            <a:spLocks noChangeArrowheads="1"/>
          </p:cNvSpPr>
          <p:nvPr/>
        </p:nvSpPr>
        <p:spPr bwMode="auto">
          <a:xfrm>
            <a:off x="2132012" y="439738"/>
            <a:ext cx="7918450" cy="876300"/>
          </a:xfrm>
          <a:prstGeom prst="rect">
            <a:avLst/>
          </a:prstGeom>
          <a:noFill/>
          <a:ln w="9525">
            <a:noFill/>
            <a:miter lim="800000"/>
            <a:headEnd/>
            <a:tailEnd/>
          </a:ln>
        </p:spPr>
        <p:txBody>
          <a:bodyPr lIns="12700" tIns="12700" rIns="12700" bIns="12700"/>
          <a:lstStyle/>
          <a:p>
            <a:pPr defTabSz="228600">
              <a:buClr>
                <a:srgbClr val="000000"/>
              </a:buClr>
              <a:defRPr/>
            </a:pPr>
            <a:endParaRPr lang="en-US" sz="2600" b="1" kern="0" dirty="0">
              <a:latin typeface="+mj-lt"/>
              <a:ea typeface="+mj-ea"/>
              <a:cs typeface="+mj-cs"/>
            </a:endParaRPr>
          </a:p>
        </p:txBody>
      </p:sp>
      <p:sp>
        <p:nvSpPr>
          <p:cNvPr id="82947" name="Title 7"/>
          <p:cNvSpPr>
            <a:spLocks noGrp="1"/>
          </p:cNvSpPr>
          <p:nvPr>
            <p:ph type="title"/>
          </p:nvPr>
        </p:nvSpPr>
        <p:spPr/>
        <p:txBody>
          <a:bodyPr/>
          <a:lstStyle/>
          <a:p>
            <a:pPr eaLnBrk="1" hangingPunct="1"/>
            <a:r>
              <a:rPr lang="en-US" altLang="en-US" dirty="0" smtClean="0"/>
              <a:t>Lesson Agenda</a:t>
            </a:r>
          </a:p>
        </p:txBody>
      </p:sp>
      <p:sp>
        <p:nvSpPr>
          <p:cNvPr id="82948" name="Content Placeholder 9"/>
          <p:cNvSpPr>
            <a:spLocks noGrp="1"/>
          </p:cNvSpPr>
          <p:nvPr>
            <p:ph idx="1"/>
          </p:nvPr>
        </p:nvSpPr>
        <p:spPr>
          <a:xfrm>
            <a:off x="622139" y="1242485"/>
            <a:ext cx="7377274" cy="5135587"/>
          </a:xfrm>
        </p:spPr>
        <p:txBody>
          <a:bodyPr/>
          <a:lstStyle/>
          <a:p>
            <a:pPr lvl="1" eaLnBrk="1" hangingPunct="1">
              <a:buClr>
                <a:srgbClr val="A6A6A6"/>
              </a:buClr>
            </a:pPr>
            <a:r>
              <a:rPr lang="en-US" altLang="en-US" dirty="0" smtClean="0">
                <a:solidFill>
                  <a:srgbClr val="A6A6A6"/>
                </a:solidFill>
              </a:rPr>
              <a:t>Adding new rows in a table</a:t>
            </a:r>
          </a:p>
          <a:p>
            <a:pPr lvl="2" eaLnBrk="1" hangingPunct="1">
              <a:buClr>
                <a:srgbClr val="A6A6A6"/>
              </a:buClr>
            </a:pPr>
            <a:r>
              <a:rPr lang="en-US" altLang="en-US" dirty="0" smtClean="0">
                <a:solidFill>
                  <a:srgbClr val="A6A6A6"/>
                </a:solidFill>
                <a:latin typeface="Courier New" pitchFamily="49" charset="0"/>
              </a:rPr>
              <a:t>INSERT</a:t>
            </a:r>
            <a:r>
              <a:rPr lang="en-US" altLang="en-US" dirty="0" smtClean="0">
                <a:solidFill>
                  <a:srgbClr val="A6A6A6"/>
                </a:solidFill>
              </a:rPr>
              <a:t> statement</a:t>
            </a:r>
          </a:p>
          <a:p>
            <a:pPr lvl="1" eaLnBrk="1" hangingPunct="1">
              <a:buClr>
                <a:srgbClr val="A6A6A6"/>
              </a:buClr>
            </a:pPr>
            <a:r>
              <a:rPr lang="en-US" altLang="en-US" dirty="0" smtClean="0">
                <a:solidFill>
                  <a:srgbClr val="A6A6A6"/>
                </a:solidFill>
              </a:rPr>
              <a:t>Changing data in a table</a:t>
            </a:r>
          </a:p>
          <a:p>
            <a:pPr lvl="2" eaLnBrk="1" hangingPunct="1">
              <a:buClr>
                <a:srgbClr val="A6A6A6"/>
              </a:buClr>
            </a:pPr>
            <a:r>
              <a:rPr lang="en-US" altLang="en-US" dirty="0" smtClean="0">
                <a:solidFill>
                  <a:srgbClr val="A6A6A6"/>
                </a:solidFill>
                <a:latin typeface="Courier New" pitchFamily="49" charset="0"/>
              </a:rPr>
              <a:t>UPDATE</a:t>
            </a:r>
            <a:r>
              <a:rPr lang="en-US" altLang="en-US" dirty="0" smtClean="0">
                <a:solidFill>
                  <a:srgbClr val="A6A6A6"/>
                </a:solidFill>
              </a:rPr>
              <a:t> statement</a:t>
            </a:r>
          </a:p>
          <a:p>
            <a:pPr lvl="1" eaLnBrk="1" hangingPunct="1">
              <a:buClr>
                <a:srgbClr val="A6A6A6"/>
              </a:buClr>
            </a:pPr>
            <a:r>
              <a:rPr lang="en-US" altLang="en-US" dirty="0" smtClean="0">
                <a:solidFill>
                  <a:srgbClr val="A6A6A6"/>
                </a:solidFill>
              </a:rPr>
              <a:t>Removing rows from a table:</a:t>
            </a:r>
          </a:p>
          <a:p>
            <a:pPr lvl="2" eaLnBrk="1" hangingPunct="1">
              <a:buClr>
                <a:srgbClr val="A6A6A6"/>
              </a:buClr>
            </a:pPr>
            <a:r>
              <a:rPr lang="en-US" altLang="en-US" dirty="0" smtClean="0">
                <a:solidFill>
                  <a:srgbClr val="A6A6A6"/>
                </a:solidFill>
                <a:latin typeface="Courier New" pitchFamily="49" charset="0"/>
              </a:rPr>
              <a:t>DELETE</a:t>
            </a:r>
            <a:r>
              <a:rPr lang="en-US" altLang="en-US" dirty="0" smtClean="0">
                <a:solidFill>
                  <a:srgbClr val="A6A6A6"/>
                </a:solidFill>
              </a:rPr>
              <a:t> statement</a:t>
            </a:r>
          </a:p>
          <a:p>
            <a:pPr lvl="2" eaLnBrk="1" hangingPunct="1">
              <a:buClr>
                <a:srgbClr val="A6A6A6"/>
              </a:buClr>
            </a:pPr>
            <a:r>
              <a:rPr lang="en-US" altLang="en-US" dirty="0" smtClean="0">
                <a:solidFill>
                  <a:srgbClr val="A6A6A6"/>
                </a:solidFill>
                <a:latin typeface="Courier New" pitchFamily="49" charset="0"/>
              </a:rPr>
              <a:t>TRUNCATE</a:t>
            </a:r>
            <a:r>
              <a:rPr lang="en-US" altLang="en-US" dirty="0" smtClean="0">
                <a:solidFill>
                  <a:srgbClr val="A6A6A6"/>
                </a:solidFill>
              </a:rPr>
              <a:t> statement</a:t>
            </a:r>
          </a:p>
          <a:p>
            <a:pPr lvl="1" eaLnBrk="1" hangingPunct="1">
              <a:buClr>
                <a:srgbClr val="A6A6A6"/>
              </a:buClr>
            </a:pPr>
            <a:r>
              <a:rPr lang="en-US" altLang="en-US" dirty="0" smtClean="0">
                <a:solidFill>
                  <a:srgbClr val="A6A6A6"/>
                </a:solidFill>
              </a:rPr>
              <a:t>Database transaction control using </a:t>
            </a:r>
            <a:r>
              <a:rPr lang="en-US" altLang="en-US" dirty="0" smtClean="0">
                <a:solidFill>
                  <a:srgbClr val="A6A6A6"/>
                </a:solidFill>
                <a:latin typeface="Courier New" pitchFamily="49" charset="0"/>
              </a:rPr>
              <a:t>COMMIT</a:t>
            </a:r>
            <a:r>
              <a:rPr lang="en-US" altLang="en-US" dirty="0" smtClean="0">
                <a:solidFill>
                  <a:srgbClr val="A6A6A6"/>
                </a:solidFill>
              </a:rPr>
              <a:t>, </a:t>
            </a:r>
            <a:r>
              <a:rPr lang="en-US" altLang="en-US" dirty="0" smtClean="0">
                <a:solidFill>
                  <a:srgbClr val="A6A6A6"/>
                </a:solidFill>
                <a:latin typeface="Courier New" pitchFamily="49" charset="0"/>
              </a:rPr>
              <a:t>ROLLBACK</a:t>
            </a:r>
            <a:r>
              <a:rPr lang="en-US" altLang="en-US" dirty="0" smtClean="0">
                <a:solidFill>
                  <a:srgbClr val="A6A6A6"/>
                </a:solidFill>
              </a:rPr>
              <a:t>, and </a:t>
            </a:r>
            <a:r>
              <a:rPr lang="en-US" altLang="en-US" dirty="0" smtClean="0">
                <a:solidFill>
                  <a:srgbClr val="A6A6A6"/>
                </a:solidFill>
                <a:latin typeface="Courier New" pitchFamily="49" charset="0"/>
              </a:rPr>
              <a:t>SAVEPOINT</a:t>
            </a:r>
          </a:p>
          <a:p>
            <a:pPr lvl="1" eaLnBrk="1" hangingPunct="1">
              <a:buClr>
                <a:schemeClr val="accent1"/>
              </a:buClr>
            </a:pPr>
            <a:r>
              <a:rPr lang="en-US" altLang="en-US" dirty="0" smtClean="0"/>
              <a:t>Read consistency</a:t>
            </a:r>
          </a:p>
          <a:p>
            <a:pPr lvl="1">
              <a:buClr>
                <a:srgbClr val="A6A6A6"/>
              </a:buClr>
            </a:pPr>
            <a:r>
              <a:rPr lang="en-US" altLang="en-US" dirty="0" smtClean="0">
                <a:solidFill>
                  <a:srgbClr val="A6A6A6"/>
                </a:solidFill>
              </a:rPr>
              <a:t>Manual Data Locking</a:t>
            </a:r>
          </a:p>
          <a:p>
            <a:pPr lvl="2">
              <a:buClr>
                <a:srgbClr val="A6A6A6"/>
              </a:buClr>
            </a:pPr>
            <a:r>
              <a:rPr lang="en-US" altLang="en-US" dirty="0" smtClean="0">
                <a:solidFill>
                  <a:srgbClr val="A6A6A6"/>
                </a:solidFill>
                <a:latin typeface="Courier New" pitchFamily="49" charset="0"/>
              </a:rPr>
              <a:t>FOR UPDATE</a:t>
            </a:r>
            <a:r>
              <a:rPr lang="en-US" altLang="en-US" sz="2100" dirty="0" smtClean="0">
                <a:solidFill>
                  <a:srgbClr val="A6A6A6"/>
                </a:solidFill>
              </a:rPr>
              <a:t> clause in a </a:t>
            </a:r>
            <a:r>
              <a:rPr lang="en-US" altLang="en-US" dirty="0" smtClean="0">
                <a:solidFill>
                  <a:srgbClr val="A6A6A6"/>
                </a:solidFill>
                <a:latin typeface="Courier New" pitchFamily="49" charset="0"/>
              </a:rPr>
              <a:t>SELECT</a:t>
            </a:r>
            <a:r>
              <a:rPr lang="en-US" altLang="en-US" sz="2100" dirty="0" smtClean="0">
                <a:solidFill>
                  <a:srgbClr val="A6A6A6"/>
                </a:solidFill>
              </a:rPr>
              <a:t> statement</a:t>
            </a:r>
          </a:p>
          <a:p>
            <a:pPr lvl="2">
              <a:buClr>
                <a:srgbClr val="A6A6A6"/>
              </a:buClr>
            </a:pPr>
            <a:r>
              <a:rPr lang="en-US" altLang="en-US" dirty="0" smtClean="0">
                <a:solidFill>
                  <a:srgbClr val="A6A6A6"/>
                </a:solidFill>
                <a:latin typeface="Courier New" pitchFamily="49" charset="0"/>
              </a:rPr>
              <a:t>LOCK TABLE</a:t>
            </a:r>
            <a:r>
              <a:rPr lang="en-US" altLang="en-US" sz="2100" dirty="0" smtClean="0">
                <a:solidFill>
                  <a:srgbClr val="A6A6A6"/>
                </a:solidFill>
              </a:rPr>
              <a:t> statement</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rot="16200000" flipV="1">
            <a:off x="8396286" y="2346326"/>
            <a:ext cx="1774828" cy="546417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8609012" y="4131017"/>
            <a:ext cx="2839173" cy="1894787"/>
          </a:xfrm>
          <a:prstGeom prst="rect">
            <a:avLst/>
          </a:prstGeom>
          <a:solidFill>
            <a:srgbClr val="FFFFFF">
              <a:shade val="85000"/>
            </a:srgbClr>
          </a:solidFill>
          <a:ln w="88900" cap="sq">
            <a:solidFill>
              <a:schemeClr val="accent2">
                <a:lumMod val="20000"/>
                <a:lumOff val="80000"/>
              </a:schemeClr>
            </a:solidFill>
            <a:miter lim="800000"/>
          </a:ln>
          <a:effectLst/>
          <a:scene3d>
            <a:camera prst="orthographicFront"/>
            <a:lightRig rig="twoPt" dir="t">
              <a:rot lat="0" lon="0" rev="7200000"/>
            </a:lightRig>
          </a:scene3d>
          <a:sp3d>
            <a:bevelT w="25400" h="19050"/>
            <a:contourClr>
              <a:srgbClr val="FFFFFF"/>
            </a:contourClr>
          </a:sp3d>
        </p:spPr>
      </p:pic>
      <p:sp>
        <p:nvSpPr>
          <p:cNvPr id="84994" name="Rectangle 4"/>
          <p:cNvSpPr>
            <a:spLocks noGrp="1" noChangeArrowheads="1"/>
          </p:cNvSpPr>
          <p:nvPr>
            <p:ph type="title"/>
          </p:nvPr>
        </p:nvSpPr>
        <p:spPr/>
        <p:txBody>
          <a:bodyPr/>
          <a:lstStyle/>
          <a:p>
            <a:pPr eaLnBrk="1" hangingPunct="1"/>
            <a:r>
              <a:rPr lang="en-US" altLang="en-US" dirty="0" smtClean="0"/>
              <a:t>Read Consistency</a:t>
            </a:r>
          </a:p>
        </p:txBody>
      </p:sp>
      <p:sp>
        <p:nvSpPr>
          <p:cNvPr id="84995" name="Rectangle 5"/>
          <p:cNvSpPr>
            <a:spLocks noGrp="1" noChangeArrowheads="1"/>
          </p:cNvSpPr>
          <p:nvPr>
            <p:ph idx="1"/>
          </p:nvPr>
        </p:nvSpPr>
        <p:spPr>
          <a:xfrm>
            <a:off x="622138" y="1242485"/>
            <a:ext cx="10944549" cy="2350209"/>
          </a:xfrm>
        </p:spPr>
        <p:txBody>
          <a:bodyPr/>
          <a:lstStyle/>
          <a:p>
            <a:pPr lvl="1" eaLnBrk="1" hangingPunct="1"/>
            <a:r>
              <a:rPr lang="en-US" altLang="en-US" dirty="0" smtClean="0"/>
              <a:t>Read consistency guarantees a consistent view of data at all times.</a:t>
            </a:r>
          </a:p>
          <a:p>
            <a:pPr lvl="1" eaLnBrk="1" hangingPunct="1"/>
            <a:r>
              <a:rPr lang="en-US" altLang="en-US" dirty="0" smtClean="0"/>
              <a:t>Changes made by one user do not conflict with the changes made by another user.</a:t>
            </a:r>
          </a:p>
          <a:p>
            <a:pPr lvl="1" eaLnBrk="1" hangingPunct="1"/>
            <a:r>
              <a:rPr lang="en-US" altLang="en-US" dirty="0" smtClean="0"/>
              <a:t>Read consistency ensures that, on the same data:</a:t>
            </a:r>
          </a:p>
          <a:p>
            <a:pPr lvl="2" eaLnBrk="1" hangingPunct="1"/>
            <a:r>
              <a:rPr lang="en-US" altLang="en-US" dirty="0" smtClean="0"/>
              <a:t>Readers do not wait for writers</a:t>
            </a:r>
          </a:p>
          <a:p>
            <a:pPr lvl="2" eaLnBrk="1" hangingPunct="1"/>
            <a:r>
              <a:rPr lang="en-US" altLang="en-US" dirty="0" smtClean="0"/>
              <a:t>Writers do not wait for readers</a:t>
            </a:r>
          </a:p>
          <a:p>
            <a:pPr lvl="2" eaLnBrk="1" hangingPunct="1"/>
            <a:r>
              <a:rPr lang="en-US" altLang="en-US" dirty="0" smtClean="0"/>
              <a:t>Writers wait for writers</a:t>
            </a:r>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altLang="en-US" dirty="0" smtClean="0"/>
              <a:t>Implementing Read Consistency</a:t>
            </a:r>
          </a:p>
        </p:txBody>
      </p:sp>
      <p:sp>
        <p:nvSpPr>
          <p:cNvPr id="59" name="Content Placeholder 2"/>
          <p:cNvSpPr txBox="1">
            <a:spLocks/>
          </p:cNvSpPr>
          <p:nvPr/>
        </p:nvSpPr>
        <p:spPr bwMode="gray">
          <a:xfrm>
            <a:off x="2976562" y="3720198"/>
            <a:ext cx="3065462" cy="103207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91440" rIns="12700" bIns="0">
            <a:spAutoFit/>
          </a:bodyPr>
          <a:lstStyle/>
          <a:p>
            <a:pPr eaLnBrk="1" hangingPunct="1">
              <a:buSzPct val="100000"/>
              <a:defRPr/>
            </a:pPr>
            <a:endParaRPr lang="en-US" altLang="en-US" b="1" dirty="0">
              <a:solidFill>
                <a:schemeClr val="tx1">
                  <a:lumMod val="75000"/>
                </a:schemeClr>
              </a:solidFill>
              <a:latin typeface="Courier New" panose="02070309020205020404" pitchFamily="49" charset="0"/>
              <a:cs typeface="Arial" panose="020B0604020202020204" pitchFamily="34" charset="0"/>
            </a:endParaRPr>
          </a:p>
        </p:txBody>
      </p:sp>
      <p:sp>
        <p:nvSpPr>
          <p:cNvPr id="58" name="Content Placeholder 2"/>
          <p:cNvSpPr txBox="1">
            <a:spLocks/>
          </p:cNvSpPr>
          <p:nvPr/>
        </p:nvSpPr>
        <p:spPr bwMode="gray">
          <a:xfrm>
            <a:off x="2976562" y="1677791"/>
            <a:ext cx="3813176" cy="103207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91440" rIns="12700" bIns="0">
            <a:spAutoFit/>
          </a:bodyPr>
          <a:lstStyle/>
          <a:p>
            <a:pPr eaLnBrk="1" hangingPunct="1">
              <a:buSzPct val="100000"/>
              <a:defRPr/>
            </a:pPr>
            <a:endParaRPr lang="en-US" altLang="en-US" b="1" dirty="0">
              <a:solidFill>
                <a:schemeClr val="tx1">
                  <a:lumMod val="75000"/>
                </a:schemeClr>
              </a:solidFill>
              <a:latin typeface="Courier New" panose="02070309020205020404" pitchFamily="49" charset="0"/>
              <a:cs typeface="Arial" panose="020B0604020202020204" pitchFamily="34" charset="0"/>
            </a:endParaRPr>
          </a:p>
        </p:txBody>
      </p:sp>
      <p:sp>
        <p:nvSpPr>
          <p:cNvPr id="87043" name="Rectangle 3"/>
          <p:cNvSpPr>
            <a:spLocks noChangeArrowheads="1"/>
          </p:cNvSpPr>
          <p:nvPr/>
        </p:nvSpPr>
        <p:spPr bwMode="auto">
          <a:xfrm>
            <a:off x="3155949" y="3975102"/>
            <a:ext cx="2825750" cy="581025"/>
          </a:xfrm>
          <a:prstGeom prst="rect">
            <a:avLst/>
          </a:prstGeom>
          <a:noFill/>
          <a:ln w="9525">
            <a:noFill/>
            <a:miter lim="800000"/>
            <a:headEnd/>
            <a:tailEnd/>
          </a:ln>
        </p:spPr>
        <p:txBody>
          <a:bodyPr lIns="92075" tIns="46038" rIns="92075" bIns="46038">
            <a:spAutoFit/>
          </a:bodyPr>
          <a:lstStyle/>
          <a:p>
            <a:r>
              <a:rPr lang="en-US" altLang="en-US" sz="1600" dirty="0">
                <a:latin typeface="Courier New" pitchFamily="49" charset="0"/>
              </a:rPr>
              <a:t>SELECT  *</a:t>
            </a:r>
            <a:br>
              <a:rPr lang="en-US" altLang="en-US" sz="1600" dirty="0">
                <a:latin typeface="Courier New" pitchFamily="49" charset="0"/>
              </a:rPr>
            </a:br>
            <a:r>
              <a:rPr lang="en-US" altLang="en-US" sz="1600" dirty="0">
                <a:latin typeface="Courier New" pitchFamily="49" charset="0"/>
              </a:rPr>
              <a:t>FROM userA.employees;</a:t>
            </a:r>
          </a:p>
        </p:txBody>
      </p:sp>
      <p:sp>
        <p:nvSpPr>
          <p:cNvPr id="48133" name="Rectangle 4"/>
          <p:cNvSpPr>
            <a:spLocks noChangeArrowheads="1"/>
          </p:cNvSpPr>
          <p:nvPr/>
        </p:nvSpPr>
        <p:spPr bwMode="blackWhite">
          <a:xfrm>
            <a:off x="6356349" y="3722688"/>
            <a:ext cx="4351338" cy="1771650"/>
          </a:xfrm>
          <a:prstGeom prst="rect">
            <a:avLst/>
          </a:prstGeom>
          <a:gradFill flip="none" rotWithShape="1">
            <a:gsLst>
              <a:gs pos="36000">
                <a:schemeClr val="bg1">
                  <a:lumMod val="95000"/>
                </a:schemeClr>
              </a:gs>
              <a:gs pos="0">
                <a:schemeClr val="bg1"/>
              </a:gs>
              <a:gs pos="87000">
                <a:schemeClr val="bg1">
                  <a:lumMod val="95000"/>
                </a:schemeClr>
              </a:gs>
              <a:gs pos="100000">
                <a:schemeClr val="bg1"/>
              </a:gs>
            </a:gsLst>
            <a:lin ang="5400000" scaled="1"/>
            <a:tileRect/>
          </a:gradFill>
          <a:ln w="28575" cap="flat" cmpd="sng" algn="ctr">
            <a:solidFill>
              <a:schemeClr val="bg1">
                <a:lumMod val="8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IN" altLang="en-US" dirty="0">
              <a:latin typeface="Arial" pitchFamily="34" charset="0"/>
            </a:endParaRPr>
          </a:p>
        </p:txBody>
      </p:sp>
      <p:sp>
        <p:nvSpPr>
          <p:cNvPr id="48134" name="Rectangle 5"/>
          <p:cNvSpPr>
            <a:spLocks noChangeArrowheads="1"/>
          </p:cNvSpPr>
          <p:nvPr/>
        </p:nvSpPr>
        <p:spPr bwMode="blackWhite">
          <a:xfrm>
            <a:off x="6562724" y="3989388"/>
            <a:ext cx="1314450" cy="1219200"/>
          </a:xfrm>
          <a:prstGeom prst="rect">
            <a:avLst/>
          </a:prstGeom>
          <a:solidFill>
            <a:schemeClr val="accent1">
              <a:lumMod val="60000"/>
              <a:lumOff val="40000"/>
            </a:schemeClr>
          </a:solidFill>
          <a:ln w="28575">
            <a:solidFill>
              <a:schemeClr val="tx1">
                <a:lumMod val="75000"/>
              </a:schemeClr>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IN" altLang="en-US" dirty="0" smtClean="0">
              <a:solidFill>
                <a:schemeClr val="tx1">
                  <a:lumMod val="75000"/>
                </a:schemeClr>
              </a:solidFill>
            </a:endParaRPr>
          </a:p>
        </p:txBody>
      </p:sp>
      <p:sp>
        <p:nvSpPr>
          <p:cNvPr id="87046" name="Rectangle 6"/>
          <p:cNvSpPr>
            <a:spLocks noChangeArrowheads="1"/>
          </p:cNvSpPr>
          <p:nvPr/>
        </p:nvSpPr>
        <p:spPr bwMode="auto">
          <a:xfrm>
            <a:off x="3155949" y="1771651"/>
            <a:ext cx="3970338" cy="825500"/>
          </a:xfrm>
          <a:prstGeom prst="rect">
            <a:avLst/>
          </a:prstGeom>
          <a:noFill/>
          <a:ln w="9525">
            <a:noFill/>
            <a:miter lim="800000"/>
            <a:headEnd/>
            <a:tailEnd/>
          </a:ln>
        </p:spPr>
        <p:txBody>
          <a:bodyPr lIns="92075" tIns="46038" rIns="92075" bIns="46038">
            <a:spAutoFit/>
          </a:bodyPr>
          <a:lstStyle/>
          <a:p>
            <a:pPr>
              <a:tabLst>
                <a:tab pos="800100" algn="l"/>
              </a:tabLst>
            </a:pPr>
            <a:r>
              <a:rPr lang="en-US" altLang="en-US" sz="1600" dirty="0">
                <a:latin typeface="Courier New" pitchFamily="49" charset="0"/>
              </a:rPr>
              <a:t>UPDATE employees</a:t>
            </a:r>
            <a:br>
              <a:rPr lang="en-US" altLang="en-US" sz="1600" dirty="0">
                <a:latin typeface="Courier New" pitchFamily="49" charset="0"/>
              </a:rPr>
            </a:br>
            <a:r>
              <a:rPr lang="en-US" altLang="en-US" sz="1600" dirty="0">
                <a:latin typeface="Courier New" pitchFamily="49" charset="0"/>
              </a:rPr>
              <a:t>SET    salary = 7000</a:t>
            </a:r>
          </a:p>
          <a:p>
            <a:pPr>
              <a:tabLst>
                <a:tab pos="800100" algn="l"/>
              </a:tabLst>
            </a:pPr>
            <a:r>
              <a:rPr lang="en-US" altLang="en-US" sz="1600" dirty="0">
                <a:latin typeface="Courier New" pitchFamily="49" charset="0"/>
              </a:rPr>
              <a:t>WHERE  last_name = 'Grant';</a:t>
            </a:r>
          </a:p>
        </p:txBody>
      </p:sp>
      <p:sp>
        <p:nvSpPr>
          <p:cNvPr id="48136" name="Rectangle 7"/>
          <p:cNvSpPr>
            <a:spLocks noChangeArrowheads="1"/>
          </p:cNvSpPr>
          <p:nvPr/>
        </p:nvSpPr>
        <p:spPr bwMode="blackWhite">
          <a:xfrm>
            <a:off x="7734299" y="1703388"/>
            <a:ext cx="2973388" cy="1771650"/>
          </a:xfrm>
          <a:prstGeom prst="rect">
            <a:avLst/>
          </a:prstGeom>
          <a:gradFill flip="none" rotWithShape="1">
            <a:gsLst>
              <a:gs pos="36000">
                <a:schemeClr val="bg1">
                  <a:lumMod val="95000"/>
                </a:schemeClr>
              </a:gs>
              <a:gs pos="0">
                <a:schemeClr val="bg1"/>
              </a:gs>
              <a:gs pos="87000">
                <a:schemeClr val="bg1">
                  <a:lumMod val="95000"/>
                </a:schemeClr>
              </a:gs>
              <a:gs pos="100000">
                <a:schemeClr val="bg1"/>
              </a:gs>
            </a:gsLst>
            <a:lin ang="5400000" scaled="1"/>
            <a:tileRect/>
          </a:gradFill>
          <a:ln w="28575" cap="flat" cmpd="sng" algn="ctr">
            <a:solidFill>
              <a:schemeClr val="bg1">
                <a:lumMod val="85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IN" altLang="en-US" dirty="0">
              <a:latin typeface="Arial" pitchFamily="34" charset="0"/>
            </a:endParaRPr>
          </a:p>
        </p:txBody>
      </p:sp>
      <p:sp>
        <p:nvSpPr>
          <p:cNvPr id="87048" name="Rectangle 8"/>
          <p:cNvSpPr>
            <a:spLocks noChangeArrowheads="1"/>
          </p:cNvSpPr>
          <p:nvPr/>
        </p:nvSpPr>
        <p:spPr bwMode="gray">
          <a:xfrm>
            <a:off x="8328024" y="1798638"/>
            <a:ext cx="895350" cy="495300"/>
          </a:xfrm>
          <a:prstGeom prst="rect">
            <a:avLst/>
          </a:prstGeom>
          <a:solidFill>
            <a:srgbClr val="3333FF"/>
          </a:solidFill>
          <a:ln w="9525">
            <a:noFill/>
            <a:miter lim="800000"/>
            <a:headEnd/>
            <a:tailEnd/>
          </a:ln>
          <a:effectLst>
            <a:outerShdw dist="53882" dir="2700000" algn="ctr" rotWithShape="0">
              <a:srgbClr val="000000"/>
            </a:outerShdw>
          </a:effectLst>
        </p:spPr>
        <p:txBody>
          <a:bodyPr wrap="none" anchor="ctr"/>
          <a:lstStyle/>
          <a:p>
            <a:pPr eaLnBrk="1" hangingPunct="1"/>
            <a:endParaRPr lang="en-IN" dirty="0"/>
          </a:p>
        </p:txBody>
      </p:sp>
      <p:sp>
        <p:nvSpPr>
          <p:cNvPr id="87049" name="Rectangle 9"/>
          <p:cNvSpPr>
            <a:spLocks noChangeArrowheads="1"/>
          </p:cNvSpPr>
          <p:nvPr/>
        </p:nvSpPr>
        <p:spPr bwMode="gray">
          <a:xfrm>
            <a:off x="8213724" y="1893888"/>
            <a:ext cx="895350" cy="495300"/>
          </a:xfrm>
          <a:prstGeom prst="rect">
            <a:avLst/>
          </a:prstGeom>
          <a:solidFill>
            <a:srgbClr val="3366FF"/>
          </a:solidFill>
          <a:ln w="9525">
            <a:noFill/>
            <a:miter lim="800000"/>
            <a:headEnd/>
            <a:tailEnd/>
          </a:ln>
          <a:effectLst>
            <a:outerShdw dist="53882" dir="2700000" algn="ctr" rotWithShape="0">
              <a:srgbClr val="000000"/>
            </a:outerShdw>
          </a:effectLst>
        </p:spPr>
        <p:txBody>
          <a:bodyPr wrap="none" anchor="ctr"/>
          <a:lstStyle/>
          <a:p>
            <a:pPr eaLnBrk="1" hangingPunct="1"/>
            <a:endParaRPr lang="en-IN" dirty="0"/>
          </a:p>
        </p:txBody>
      </p:sp>
      <p:sp>
        <p:nvSpPr>
          <p:cNvPr id="48139" name="Rectangle 10"/>
          <p:cNvSpPr>
            <a:spLocks noChangeArrowheads="1"/>
          </p:cNvSpPr>
          <p:nvPr/>
        </p:nvSpPr>
        <p:spPr bwMode="auto">
          <a:xfrm>
            <a:off x="9347200" y="1754189"/>
            <a:ext cx="1438275"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sz="1600" dirty="0">
                <a:solidFill>
                  <a:schemeClr val="tx1">
                    <a:lumMod val="75000"/>
                  </a:schemeClr>
                </a:solidFill>
              </a:rPr>
              <a:t>Data</a:t>
            </a:r>
            <a:br>
              <a:rPr lang="en-US" altLang="en-US" sz="1600" dirty="0">
                <a:solidFill>
                  <a:schemeClr val="tx1">
                    <a:lumMod val="75000"/>
                  </a:schemeClr>
                </a:solidFill>
              </a:rPr>
            </a:br>
            <a:r>
              <a:rPr lang="en-US" altLang="en-US" sz="1600" dirty="0">
                <a:solidFill>
                  <a:schemeClr val="tx1">
                    <a:lumMod val="75000"/>
                  </a:schemeClr>
                </a:solidFill>
              </a:rPr>
              <a:t>blocks</a:t>
            </a:r>
          </a:p>
        </p:txBody>
      </p:sp>
      <p:sp>
        <p:nvSpPr>
          <p:cNvPr id="48140" name="Rectangle 11"/>
          <p:cNvSpPr>
            <a:spLocks noChangeArrowheads="1"/>
          </p:cNvSpPr>
          <p:nvPr/>
        </p:nvSpPr>
        <p:spPr bwMode="auto">
          <a:xfrm>
            <a:off x="9347200" y="2782889"/>
            <a:ext cx="1438275"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sz="1600" dirty="0">
                <a:solidFill>
                  <a:schemeClr val="tx1">
                    <a:lumMod val="75000"/>
                  </a:schemeClr>
                </a:solidFill>
              </a:rPr>
              <a:t>Undo</a:t>
            </a:r>
            <a:br>
              <a:rPr lang="en-US" altLang="en-US" sz="1600" dirty="0">
                <a:solidFill>
                  <a:schemeClr val="tx1">
                    <a:lumMod val="75000"/>
                  </a:schemeClr>
                </a:solidFill>
              </a:rPr>
            </a:br>
            <a:r>
              <a:rPr lang="en-US" altLang="en-US" sz="1600" dirty="0">
                <a:solidFill>
                  <a:schemeClr val="tx1">
                    <a:lumMod val="75000"/>
                  </a:schemeClr>
                </a:solidFill>
              </a:rPr>
              <a:t>segments</a:t>
            </a:r>
          </a:p>
        </p:txBody>
      </p:sp>
      <p:sp>
        <p:nvSpPr>
          <p:cNvPr id="87052" name="Rectangle 12"/>
          <p:cNvSpPr>
            <a:spLocks noChangeArrowheads="1"/>
          </p:cNvSpPr>
          <p:nvPr/>
        </p:nvSpPr>
        <p:spPr bwMode="gray">
          <a:xfrm>
            <a:off x="8232774" y="2860676"/>
            <a:ext cx="895350" cy="495300"/>
          </a:xfrm>
          <a:prstGeom prst="rect">
            <a:avLst/>
          </a:prstGeom>
          <a:solidFill>
            <a:srgbClr val="339933"/>
          </a:solidFill>
          <a:ln w="9525">
            <a:noFill/>
            <a:miter lim="800000"/>
            <a:headEnd/>
            <a:tailEnd/>
          </a:ln>
          <a:effectLst>
            <a:outerShdw dist="53882" dir="2700000" algn="ctr" rotWithShape="0">
              <a:srgbClr val="000000"/>
            </a:outerShdw>
          </a:effectLst>
        </p:spPr>
        <p:txBody>
          <a:bodyPr wrap="none" anchor="ctr"/>
          <a:lstStyle/>
          <a:p>
            <a:pPr eaLnBrk="1" hangingPunct="1"/>
            <a:endParaRPr lang="en-IN" dirty="0"/>
          </a:p>
        </p:txBody>
      </p:sp>
      <p:sp>
        <p:nvSpPr>
          <p:cNvPr id="87053" name="Rectangle 13"/>
          <p:cNvSpPr>
            <a:spLocks noChangeArrowheads="1"/>
          </p:cNvSpPr>
          <p:nvPr/>
        </p:nvSpPr>
        <p:spPr bwMode="gray">
          <a:xfrm>
            <a:off x="8356599" y="2684463"/>
            <a:ext cx="895350" cy="495300"/>
          </a:xfrm>
          <a:prstGeom prst="rect">
            <a:avLst/>
          </a:prstGeom>
          <a:solidFill>
            <a:srgbClr val="006600"/>
          </a:solidFill>
          <a:ln w="9525">
            <a:noFill/>
            <a:miter lim="800000"/>
            <a:headEnd/>
            <a:tailEnd/>
          </a:ln>
          <a:effectLst>
            <a:outerShdw dist="53882" dir="2700000" algn="ctr" rotWithShape="0">
              <a:srgbClr val="000000"/>
            </a:outerShdw>
          </a:effectLst>
        </p:spPr>
        <p:txBody>
          <a:bodyPr wrap="none" anchor="ctr"/>
          <a:lstStyle/>
          <a:p>
            <a:pPr eaLnBrk="1" hangingPunct="1"/>
            <a:endParaRPr lang="en-IN" dirty="0"/>
          </a:p>
        </p:txBody>
      </p:sp>
      <p:sp>
        <p:nvSpPr>
          <p:cNvPr id="87054" name="Line 14"/>
          <p:cNvSpPr>
            <a:spLocks noChangeShapeType="1"/>
          </p:cNvSpPr>
          <p:nvPr/>
        </p:nvSpPr>
        <p:spPr bwMode="gray">
          <a:xfrm>
            <a:off x="8575674" y="2408238"/>
            <a:ext cx="0" cy="419100"/>
          </a:xfrm>
          <a:prstGeom prst="line">
            <a:avLst/>
          </a:prstGeom>
          <a:noFill/>
          <a:ln w="50800">
            <a:solidFill>
              <a:srgbClr val="FFCC00"/>
            </a:solidFill>
            <a:round/>
            <a:headEnd type="none" w="sm" len="sm"/>
            <a:tailEnd type="none" w="sm" len="sm"/>
          </a:ln>
          <a:effectLst>
            <a:outerShdw dist="53882" dir="2700000" algn="ctr" rotWithShape="0">
              <a:srgbClr val="000000"/>
            </a:outerShdw>
          </a:effectLst>
        </p:spPr>
        <p:txBody>
          <a:bodyPr/>
          <a:lstStyle/>
          <a:p>
            <a:endParaRPr lang="en-US" dirty="0"/>
          </a:p>
        </p:txBody>
      </p:sp>
      <p:sp>
        <p:nvSpPr>
          <p:cNvPr id="87055" name="Rectangle 15"/>
          <p:cNvSpPr>
            <a:spLocks noChangeArrowheads="1"/>
          </p:cNvSpPr>
          <p:nvPr/>
        </p:nvSpPr>
        <p:spPr bwMode="gray">
          <a:xfrm>
            <a:off x="8099424" y="1989138"/>
            <a:ext cx="895350" cy="495300"/>
          </a:xfrm>
          <a:prstGeom prst="rect">
            <a:avLst/>
          </a:prstGeom>
          <a:solidFill>
            <a:srgbClr val="6699FF"/>
          </a:solidFill>
          <a:ln w="9525">
            <a:noFill/>
            <a:miter lim="800000"/>
            <a:headEnd/>
            <a:tailEnd/>
          </a:ln>
          <a:effectLst>
            <a:outerShdw dist="53882" dir="2700000" algn="ctr" rotWithShape="0">
              <a:srgbClr val="000000"/>
            </a:outerShdw>
          </a:effectLst>
        </p:spPr>
        <p:txBody>
          <a:bodyPr wrap="none" anchor="ctr"/>
          <a:lstStyle/>
          <a:p>
            <a:pPr eaLnBrk="1" hangingPunct="1"/>
            <a:endParaRPr lang="en-IN" dirty="0"/>
          </a:p>
        </p:txBody>
      </p:sp>
      <p:sp>
        <p:nvSpPr>
          <p:cNvPr id="87056" name="Rectangle 16"/>
          <p:cNvSpPr>
            <a:spLocks noChangeArrowheads="1"/>
          </p:cNvSpPr>
          <p:nvPr/>
        </p:nvSpPr>
        <p:spPr bwMode="gray">
          <a:xfrm>
            <a:off x="8099424" y="2181226"/>
            <a:ext cx="895350" cy="120650"/>
          </a:xfrm>
          <a:prstGeom prst="rect">
            <a:avLst/>
          </a:prstGeom>
          <a:solidFill>
            <a:srgbClr val="FF3300"/>
          </a:solidFill>
          <a:ln w="9525">
            <a:noFill/>
            <a:miter lim="800000"/>
            <a:headEnd/>
            <a:tailEnd/>
          </a:ln>
        </p:spPr>
        <p:txBody>
          <a:bodyPr wrap="none" anchor="ctr"/>
          <a:lstStyle/>
          <a:p>
            <a:pPr eaLnBrk="1" hangingPunct="1"/>
            <a:endParaRPr lang="en-IN" altLang="en-US" dirty="0"/>
          </a:p>
        </p:txBody>
      </p:sp>
      <p:sp>
        <p:nvSpPr>
          <p:cNvPr id="87057" name="Rectangle 17"/>
          <p:cNvSpPr>
            <a:spLocks noChangeArrowheads="1"/>
          </p:cNvSpPr>
          <p:nvPr/>
        </p:nvSpPr>
        <p:spPr bwMode="gray">
          <a:xfrm>
            <a:off x="8099424" y="2181226"/>
            <a:ext cx="95250" cy="120650"/>
          </a:xfrm>
          <a:prstGeom prst="rect">
            <a:avLst/>
          </a:prstGeom>
          <a:solidFill>
            <a:srgbClr val="FFCC00"/>
          </a:solidFill>
          <a:ln w="9525">
            <a:noFill/>
            <a:miter lim="800000"/>
            <a:headEnd/>
            <a:tailEnd/>
          </a:ln>
        </p:spPr>
        <p:txBody>
          <a:bodyPr wrap="none" anchor="ctr"/>
          <a:lstStyle/>
          <a:p>
            <a:pPr eaLnBrk="1" hangingPunct="1"/>
            <a:endParaRPr lang="en-IN" altLang="en-US" dirty="0"/>
          </a:p>
        </p:txBody>
      </p:sp>
      <p:sp>
        <p:nvSpPr>
          <p:cNvPr id="87058" name="Rectangle 18"/>
          <p:cNvSpPr>
            <a:spLocks noChangeArrowheads="1"/>
          </p:cNvSpPr>
          <p:nvPr/>
        </p:nvSpPr>
        <p:spPr bwMode="gray">
          <a:xfrm>
            <a:off x="8294687" y="2181226"/>
            <a:ext cx="95250" cy="120650"/>
          </a:xfrm>
          <a:prstGeom prst="rect">
            <a:avLst/>
          </a:prstGeom>
          <a:solidFill>
            <a:srgbClr val="FFCC00"/>
          </a:solidFill>
          <a:ln w="9525">
            <a:noFill/>
            <a:miter lim="800000"/>
            <a:headEnd/>
            <a:tailEnd/>
          </a:ln>
        </p:spPr>
        <p:txBody>
          <a:bodyPr wrap="none" anchor="ctr"/>
          <a:lstStyle/>
          <a:p>
            <a:pPr eaLnBrk="1" hangingPunct="1"/>
            <a:endParaRPr lang="en-IN" altLang="en-US" dirty="0"/>
          </a:p>
        </p:txBody>
      </p:sp>
      <p:sp>
        <p:nvSpPr>
          <p:cNvPr id="87059" name="Rectangle 19"/>
          <p:cNvSpPr>
            <a:spLocks noChangeArrowheads="1"/>
          </p:cNvSpPr>
          <p:nvPr/>
        </p:nvSpPr>
        <p:spPr bwMode="gray">
          <a:xfrm>
            <a:off x="8494712" y="2181226"/>
            <a:ext cx="95250" cy="120650"/>
          </a:xfrm>
          <a:prstGeom prst="rect">
            <a:avLst/>
          </a:prstGeom>
          <a:solidFill>
            <a:srgbClr val="FFCC00"/>
          </a:solidFill>
          <a:ln w="9525">
            <a:noFill/>
            <a:miter lim="800000"/>
            <a:headEnd/>
            <a:tailEnd/>
          </a:ln>
        </p:spPr>
        <p:txBody>
          <a:bodyPr wrap="none" anchor="ctr"/>
          <a:lstStyle/>
          <a:p>
            <a:pPr eaLnBrk="1" hangingPunct="1"/>
            <a:endParaRPr lang="en-IN" altLang="en-US" dirty="0"/>
          </a:p>
        </p:txBody>
      </p:sp>
      <p:sp>
        <p:nvSpPr>
          <p:cNvPr id="87060" name="Rectangle 20"/>
          <p:cNvSpPr>
            <a:spLocks noChangeArrowheads="1"/>
          </p:cNvSpPr>
          <p:nvPr/>
        </p:nvSpPr>
        <p:spPr bwMode="gray">
          <a:xfrm>
            <a:off x="8694737" y="2181226"/>
            <a:ext cx="95250" cy="120650"/>
          </a:xfrm>
          <a:prstGeom prst="rect">
            <a:avLst/>
          </a:prstGeom>
          <a:solidFill>
            <a:srgbClr val="FFCC00"/>
          </a:solidFill>
          <a:ln w="9525">
            <a:noFill/>
            <a:miter lim="800000"/>
            <a:headEnd/>
            <a:tailEnd/>
          </a:ln>
        </p:spPr>
        <p:txBody>
          <a:bodyPr wrap="none" anchor="ctr"/>
          <a:lstStyle/>
          <a:p>
            <a:pPr eaLnBrk="1" hangingPunct="1"/>
            <a:endParaRPr lang="en-IN" altLang="en-US" dirty="0"/>
          </a:p>
        </p:txBody>
      </p:sp>
      <p:sp>
        <p:nvSpPr>
          <p:cNvPr id="87061" name="Rectangle 21"/>
          <p:cNvSpPr>
            <a:spLocks noChangeArrowheads="1"/>
          </p:cNvSpPr>
          <p:nvPr/>
        </p:nvSpPr>
        <p:spPr bwMode="gray">
          <a:xfrm>
            <a:off x="8899524" y="2181226"/>
            <a:ext cx="95250" cy="120650"/>
          </a:xfrm>
          <a:prstGeom prst="rect">
            <a:avLst/>
          </a:prstGeom>
          <a:solidFill>
            <a:srgbClr val="FFCC00"/>
          </a:solidFill>
          <a:ln w="9525">
            <a:noFill/>
            <a:miter lim="800000"/>
            <a:headEnd/>
            <a:tailEnd/>
          </a:ln>
        </p:spPr>
        <p:txBody>
          <a:bodyPr wrap="none" anchor="ctr"/>
          <a:lstStyle/>
          <a:p>
            <a:pPr eaLnBrk="1" hangingPunct="1"/>
            <a:endParaRPr lang="en-IN" altLang="en-US" dirty="0"/>
          </a:p>
        </p:txBody>
      </p:sp>
      <p:sp>
        <p:nvSpPr>
          <p:cNvPr id="87062" name="Rectangle 22"/>
          <p:cNvSpPr>
            <a:spLocks noChangeArrowheads="1"/>
          </p:cNvSpPr>
          <p:nvPr/>
        </p:nvSpPr>
        <p:spPr bwMode="gray">
          <a:xfrm>
            <a:off x="8099424" y="2727326"/>
            <a:ext cx="895350" cy="495300"/>
          </a:xfrm>
          <a:prstGeom prst="rect">
            <a:avLst/>
          </a:prstGeom>
          <a:solidFill>
            <a:srgbClr val="00CC00"/>
          </a:solidFill>
          <a:ln w="9525">
            <a:noFill/>
            <a:miter lim="800000"/>
            <a:headEnd/>
            <a:tailEnd/>
          </a:ln>
          <a:effectLst>
            <a:outerShdw dist="53882" dir="2700000" algn="ctr" rotWithShape="0">
              <a:srgbClr val="000000"/>
            </a:outerShdw>
          </a:effectLst>
        </p:spPr>
        <p:txBody>
          <a:bodyPr wrap="none" anchor="ctr"/>
          <a:lstStyle/>
          <a:p>
            <a:pPr eaLnBrk="1" hangingPunct="1"/>
            <a:endParaRPr lang="en-IN" dirty="0"/>
          </a:p>
        </p:txBody>
      </p:sp>
      <p:sp>
        <p:nvSpPr>
          <p:cNvPr id="87063" name="Rectangle 23"/>
          <p:cNvSpPr>
            <a:spLocks noChangeArrowheads="1"/>
          </p:cNvSpPr>
          <p:nvPr/>
        </p:nvSpPr>
        <p:spPr bwMode="gray">
          <a:xfrm>
            <a:off x="8170863" y="2798763"/>
            <a:ext cx="752475" cy="361950"/>
          </a:xfrm>
          <a:prstGeom prst="rect">
            <a:avLst/>
          </a:prstGeom>
          <a:solidFill>
            <a:srgbClr val="669900"/>
          </a:solidFill>
          <a:ln w="9525">
            <a:noFill/>
            <a:miter lim="800000"/>
            <a:headEnd/>
            <a:tailEnd/>
          </a:ln>
        </p:spPr>
        <p:txBody>
          <a:bodyPr wrap="none" anchor="ctr"/>
          <a:lstStyle/>
          <a:p>
            <a:pPr eaLnBrk="1" hangingPunct="1"/>
            <a:endParaRPr lang="en-IN" altLang="en-US" dirty="0"/>
          </a:p>
        </p:txBody>
      </p:sp>
      <p:sp>
        <p:nvSpPr>
          <p:cNvPr id="87064" name="Rectangle 24"/>
          <p:cNvSpPr>
            <a:spLocks noChangeArrowheads="1"/>
          </p:cNvSpPr>
          <p:nvPr/>
        </p:nvSpPr>
        <p:spPr bwMode="gray">
          <a:xfrm>
            <a:off x="8251824" y="2919413"/>
            <a:ext cx="585788" cy="120650"/>
          </a:xfrm>
          <a:prstGeom prst="rect">
            <a:avLst/>
          </a:prstGeom>
          <a:solidFill>
            <a:srgbClr val="FF3300"/>
          </a:solidFill>
          <a:ln w="9525">
            <a:noFill/>
            <a:miter lim="800000"/>
            <a:headEnd/>
            <a:tailEnd/>
          </a:ln>
        </p:spPr>
        <p:txBody>
          <a:bodyPr wrap="none" anchor="ctr"/>
          <a:lstStyle/>
          <a:p>
            <a:pPr eaLnBrk="1" hangingPunct="1"/>
            <a:endParaRPr lang="en-IN" altLang="en-US" dirty="0"/>
          </a:p>
        </p:txBody>
      </p:sp>
      <p:sp>
        <p:nvSpPr>
          <p:cNvPr id="87065" name="Rectangle 25"/>
          <p:cNvSpPr>
            <a:spLocks noChangeArrowheads="1"/>
          </p:cNvSpPr>
          <p:nvPr/>
        </p:nvSpPr>
        <p:spPr bwMode="gray">
          <a:xfrm>
            <a:off x="8251824" y="2919413"/>
            <a:ext cx="95250" cy="120650"/>
          </a:xfrm>
          <a:prstGeom prst="rect">
            <a:avLst/>
          </a:prstGeom>
          <a:solidFill>
            <a:srgbClr val="FFCC00"/>
          </a:solidFill>
          <a:ln w="9525">
            <a:noFill/>
            <a:miter lim="800000"/>
            <a:headEnd/>
            <a:tailEnd/>
          </a:ln>
        </p:spPr>
        <p:txBody>
          <a:bodyPr wrap="none" anchor="ctr"/>
          <a:lstStyle/>
          <a:p>
            <a:pPr eaLnBrk="1" hangingPunct="1"/>
            <a:endParaRPr lang="en-IN" altLang="en-US" dirty="0"/>
          </a:p>
        </p:txBody>
      </p:sp>
      <p:sp>
        <p:nvSpPr>
          <p:cNvPr id="87066" name="Rectangle 26"/>
          <p:cNvSpPr>
            <a:spLocks noChangeArrowheads="1"/>
          </p:cNvSpPr>
          <p:nvPr/>
        </p:nvSpPr>
        <p:spPr bwMode="gray">
          <a:xfrm>
            <a:off x="8447087" y="2919413"/>
            <a:ext cx="95250" cy="120650"/>
          </a:xfrm>
          <a:prstGeom prst="rect">
            <a:avLst/>
          </a:prstGeom>
          <a:solidFill>
            <a:srgbClr val="FFCC00"/>
          </a:solidFill>
          <a:ln w="9525">
            <a:noFill/>
            <a:miter lim="800000"/>
            <a:headEnd/>
            <a:tailEnd/>
          </a:ln>
        </p:spPr>
        <p:txBody>
          <a:bodyPr wrap="none" anchor="ctr"/>
          <a:lstStyle/>
          <a:p>
            <a:pPr eaLnBrk="1" hangingPunct="1"/>
            <a:endParaRPr lang="en-IN" altLang="en-US" dirty="0"/>
          </a:p>
        </p:txBody>
      </p:sp>
      <p:sp>
        <p:nvSpPr>
          <p:cNvPr id="87067" name="Rectangle 27"/>
          <p:cNvSpPr>
            <a:spLocks noChangeArrowheads="1"/>
          </p:cNvSpPr>
          <p:nvPr/>
        </p:nvSpPr>
        <p:spPr bwMode="gray">
          <a:xfrm>
            <a:off x="8647112" y="2919413"/>
            <a:ext cx="95250" cy="120650"/>
          </a:xfrm>
          <a:prstGeom prst="rect">
            <a:avLst/>
          </a:prstGeom>
          <a:solidFill>
            <a:srgbClr val="FFCC00"/>
          </a:solidFill>
          <a:ln w="9525">
            <a:noFill/>
            <a:miter lim="800000"/>
            <a:headEnd/>
            <a:tailEnd/>
          </a:ln>
        </p:spPr>
        <p:txBody>
          <a:bodyPr wrap="none" anchor="ctr"/>
          <a:lstStyle/>
          <a:p>
            <a:pPr eaLnBrk="1" hangingPunct="1"/>
            <a:endParaRPr lang="en-IN" altLang="en-US" dirty="0"/>
          </a:p>
        </p:txBody>
      </p:sp>
      <p:sp>
        <p:nvSpPr>
          <p:cNvPr id="48157" name="Line 28"/>
          <p:cNvSpPr>
            <a:spLocks noChangeShapeType="1"/>
          </p:cNvSpPr>
          <p:nvPr/>
        </p:nvSpPr>
        <p:spPr bwMode="auto">
          <a:xfrm>
            <a:off x="6789738" y="2235201"/>
            <a:ext cx="1298575" cy="0"/>
          </a:xfrm>
          <a:prstGeom prst="line">
            <a:avLst/>
          </a:prstGeom>
          <a:noFill/>
          <a:ln w="28575">
            <a:solidFill>
              <a:schemeClr val="tx1">
                <a:lumMod val="75000"/>
              </a:schemeClr>
            </a:solidFill>
            <a:round/>
            <a:headEnd/>
            <a:tailEnd type="triangle" w="lg" len="lg"/>
          </a:ln>
          <a:extLst>
            <a:ext uri="{909E8E84-426E-40DD-AFC4-6F175D3DCCD1}">
              <a14:hiddenFill xmlns="" xmlns:a14="http://schemas.microsoft.com/office/drawing/2010/main">
                <a:noFill/>
              </a14:hiddenFill>
            </a:ext>
          </a:extLst>
        </p:spPr>
        <p:txBody>
          <a:bodyPr/>
          <a:lstStyle/>
          <a:p>
            <a:pPr eaLnBrk="1" hangingPunct="1">
              <a:defRPr/>
            </a:pPr>
            <a:endParaRPr lang="en-US" dirty="0">
              <a:solidFill>
                <a:schemeClr val="tx1">
                  <a:lumMod val="75000"/>
                </a:schemeClr>
              </a:solidFill>
              <a:latin typeface="Arial" panose="020B0604020202020204" pitchFamily="34" charset="0"/>
              <a:cs typeface="Arial" panose="020B0604020202020204" pitchFamily="34" charset="0"/>
            </a:endParaRPr>
          </a:p>
        </p:txBody>
      </p:sp>
      <p:sp>
        <p:nvSpPr>
          <p:cNvPr id="87069" name="Rectangle 29"/>
          <p:cNvSpPr>
            <a:spLocks noChangeArrowheads="1"/>
          </p:cNvSpPr>
          <p:nvPr/>
        </p:nvSpPr>
        <p:spPr bwMode="gray">
          <a:xfrm>
            <a:off x="8328024" y="3817938"/>
            <a:ext cx="895350" cy="495300"/>
          </a:xfrm>
          <a:prstGeom prst="rect">
            <a:avLst/>
          </a:prstGeom>
          <a:solidFill>
            <a:srgbClr val="3333FF"/>
          </a:solidFill>
          <a:ln w="9525">
            <a:noFill/>
            <a:miter lim="800000"/>
            <a:headEnd/>
            <a:tailEnd/>
          </a:ln>
          <a:effectLst>
            <a:outerShdw dist="53882" dir="2700000" algn="ctr" rotWithShape="0">
              <a:srgbClr val="000000"/>
            </a:outerShdw>
          </a:effectLst>
        </p:spPr>
        <p:txBody>
          <a:bodyPr wrap="none" anchor="ctr"/>
          <a:lstStyle/>
          <a:p>
            <a:pPr eaLnBrk="1" hangingPunct="1"/>
            <a:endParaRPr lang="en-IN" dirty="0"/>
          </a:p>
        </p:txBody>
      </p:sp>
      <p:sp>
        <p:nvSpPr>
          <p:cNvPr id="87070" name="Rectangle 30"/>
          <p:cNvSpPr>
            <a:spLocks noChangeArrowheads="1"/>
          </p:cNvSpPr>
          <p:nvPr/>
        </p:nvSpPr>
        <p:spPr bwMode="gray">
          <a:xfrm>
            <a:off x="8213724" y="3913188"/>
            <a:ext cx="895350" cy="495300"/>
          </a:xfrm>
          <a:prstGeom prst="rect">
            <a:avLst/>
          </a:prstGeom>
          <a:solidFill>
            <a:srgbClr val="3366FF"/>
          </a:solidFill>
          <a:ln w="9525">
            <a:noFill/>
            <a:miter lim="800000"/>
            <a:headEnd/>
            <a:tailEnd/>
          </a:ln>
          <a:effectLst>
            <a:outerShdw dist="53882" dir="2700000" algn="ctr" rotWithShape="0">
              <a:srgbClr val="000000"/>
            </a:outerShdw>
          </a:effectLst>
        </p:spPr>
        <p:txBody>
          <a:bodyPr wrap="none" anchor="ctr"/>
          <a:lstStyle/>
          <a:p>
            <a:pPr eaLnBrk="1" hangingPunct="1"/>
            <a:endParaRPr lang="en-IN" dirty="0"/>
          </a:p>
        </p:txBody>
      </p:sp>
      <p:sp>
        <p:nvSpPr>
          <p:cNvPr id="48160" name="Rectangle 31"/>
          <p:cNvSpPr>
            <a:spLocks noChangeArrowheads="1"/>
          </p:cNvSpPr>
          <p:nvPr/>
        </p:nvSpPr>
        <p:spPr bwMode="auto">
          <a:xfrm>
            <a:off x="9223375" y="3722689"/>
            <a:ext cx="1476375" cy="974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defRPr/>
            </a:pPr>
            <a:r>
              <a:rPr lang="en-US" altLang="en-US" sz="1600" dirty="0">
                <a:solidFill>
                  <a:schemeClr val="tx1">
                    <a:lumMod val="75000"/>
                  </a:schemeClr>
                </a:solidFill>
              </a:rPr>
              <a:t>Changed</a:t>
            </a:r>
            <a:br>
              <a:rPr lang="en-US" altLang="en-US" sz="1600" dirty="0">
                <a:solidFill>
                  <a:schemeClr val="tx1">
                    <a:lumMod val="75000"/>
                  </a:schemeClr>
                </a:solidFill>
              </a:rPr>
            </a:br>
            <a:r>
              <a:rPr lang="en-US" altLang="en-US" sz="1600" dirty="0">
                <a:solidFill>
                  <a:schemeClr val="tx1">
                    <a:lumMod val="75000"/>
                  </a:schemeClr>
                </a:solidFill>
              </a:rPr>
              <a:t>and </a:t>
            </a:r>
            <a:r>
              <a:rPr lang="en-US" altLang="en-US" sz="1600" dirty="0">
                <a:solidFill>
                  <a:srgbClr val="FC0128"/>
                </a:solidFill>
              </a:rPr>
              <a:t>unchanged data</a:t>
            </a:r>
          </a:p>
        </p:txBody>
      </p:sp>
      <p:sp>
        <p:nvSpPr>
          <p:cNvPr id="48161" name="Rectangle 32"/>
          <p:cNvSpPr>
            <a:spLocks noChangeArrowheads="1"/>
          </p:cNvSpPr>
          <p:nvPr/>
        </p:nvSpPr>
        <p:spPr bwMode="auto">
          <a:xfrm>
            <a:off x="9251949" y="4691063"/>
            <a:ext cx="1447800" cy="831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sz="1600" dirty="0">
                <a:solidFill>
                  <a:schemeClr val="tx1">
                    <a:lumMod val="75000"/>
                  </a:schemeClr>
                </a:solidFill>
              </a:rPr>
              <a:t>Before change</a:t>
            </a:r>
            <a:br>
              <a:rPr lang="en-US" altLang="en-US" sz="1600" dirty="0">
                <a:solidFill>
                  <a:schemeClr val="tx1">
                    <a:lumMod val="75000"/>
                  </a:schemeClr>
                </a:solidFill>
              </a:rPr>
            </a:br>
            <a:r>
              <a:rPr lang="en-US" altLang="en-US" sz="1600" dirty="0">
                <a:solidFill>
                  <a:schemeClr val="tx1">
                    <a:lumMod val="75000"/>
                  </a:schemeClr>
                </a:solidFill>
              </a:rPr>
              <a:t>(“old” data)</a:t>
            </a:r>
          </a:p>
        </p:txBody>
      </p:sp>
      <p:sp>
        <p:nvSpPr>
          <p:cNvPr id="87073" name="Rectangle 33"/>
          <p:cNvSpPr>
            <a:spLocks noChangeArrowheads="1"/>
          </p:cNvSpPr>
          <p:nvPr/>
        </p:nvSpPr>
        <p:spPr bwMode="gray">
          <a:xfrm>
            <a:off x="8232774" y="4879976"/>
            <a:ext cx="895350" cy="495300"/>
          </a:xfrm>
          <a:prstGeom prst="rect">
            <a:avLst/>
          </a:prstGeom>
          <a:solidFill>
            <a:srgbClr val="339933"/>
          </a:solidFill>
          <a:ln w="9525">
            <a:noFill/>
            <a:miter lim="800000"/>
            <a:headEnd/>
            <a:tailEnd/>
          </a:ln>
          <a:effectLst>
            <a:outerShdw dist="53882" dir="2700000" algn="ctr" rotWithShape="0">
              <a:srgbClr val="000000"/>
            </a:outerShdw>
          </a:effectLst>
        </p:spPr>
        <p:txBody>
          <a:bodyPr wrap="none" anchor="ctr"/>
          <a:lstStyle/>
          <a:p>
            <a:pPr eaLnBrk="1" hangingPunct="1"/>
            <a:endParaRPr lang="en-IN" dirty="0"/>
          </a:p>
        </p:txBody>
      </p:sp>
      <p:sp>
        <p:nvSpPr>
          <p:cNvPr id="87074" name="Rectangle 34"/>
          <p:cNvSpPr>
            <a:spLocks noChangeArrowheads="1"/>
          </p:cNvSpPr>
          <p:nvPr/>
        </p:nvSpPr>
        <p:spPr bwMode="gray">
          <a:xfrm>
            <a:off x="8356599" y="4703763"/>
            <a:ext cx="895350" cy="495300"/>
          </a:xfrm>
          <a:prstGeom prst="rect">
            <a:avLst/>
          </a:prstGeom>
          <a:solidFill>
            <a:srgbClr val="006600"/>
          </a:solidFill>
          <a:ln w="9525">
            <a:noFill/>
            <a:miter lim="800000"/>
            <a:headEnd/>
            <a:tailEnd/>
          </a:ln>
          <a:effectLst>
            <a:outerShdw dist="53882" dir="2700000" algn="ctr" rotWithShape="0">
              <a:srgbClr val="000000"/>
            </a:outerShdw>
          </a:effectLst>
        </p:spPr>
        <p:txBody>
          <a:bodyPr wrap="none" anchor="ctr"/>
          <a:lstStyle/>
          <a:p>
            <a:pPr eaLnBrk="1" hangingPunct="1"/>
            <a:endParaRPr lang="en-IN" dirty="0"/>
          </a:p>
        </p:txBody>
      </p:sp>
      <p:sp>
        <p:nvSpPr>
          <p:cNvPr id="87075" name="Line 35"/>
          <p:cNvSpPr>
            <a:spLocks noChangeShapeType="1"/>
          </p:cNvSpPr>
          <p:nvPr/>
        </p:nvSpPr>
        <p:spPr bwMode="gray">
          <a:xfrm>
            <a:off x="8575674" y="4427538"/>
            <a:ext cx="0" cy="419100"/>
          </a:xfrm>
          <a:prstGeom prst="line">
            <a:avLst/>
          </a:prstGeom>
          <a:noFill/>
          <a:ln w="50800">
            <a:solidFill>
              <a:srgbClr val="FFCC00"/>
            </a:solidFill>
            <a:round/>
            <a:headEnd type="none" w="sm" len="sm"/>
            <a:tailEnd type="none" w="sm" len="sm"/>
          </a:ln>
          <a:effectLst>
            <a:outerShdw dist="53882" dir="2700000" algn="ctr" rotWithShape="0">
              <a:srgbClr val="000000"/>
            </a:outerShdw>
          </a:effectLst>
        </p:spPr>
        <p:txBody>
          <a:bodyPr/>
          <a:lstStyle/>
          <a:p>
            <a:endParaRPr lang="en-US" dirty="0"/>
          </a:p>
        </p:txBody>
      </p:sp>
      <p:sp>
        <p:nvSpPr>
          <p:cNvPr id="87076" name="Rectangle 36"/>
          <p:cNvSpPr>
            <a:spLocks noChangeArrowheads="1"/>
          </p:cNvSpPr>
          <p:nvPr/>
        </p:nvSpPr>
        <p:spPr bwMode="auto">
          <a:xfrm>
            <a:off x="1403349" y="1335088"/>
            <a:ext cx="1438275" cy="336550"/>
          </a:xfrm>
          <a:prstGeom prst="rect">
            <a:avLst/>
          </a:prstGeom>
          <a:noFill/>
          <a:ln w="9525">
            <a:noFill/>
            <a:miter lim="800000"/>
            <a:headEnd/>
            <a:tailEnd/>
          </a:ln>
        </p:spPr>
        <p:txBody>
          <a:bodyPr lIns="92075" tIns="46038" rIns="92075" bIns="46038">
            <a:spAutoFit/>
          </a:bodyPr>
          <a:lstStyle/>
          <a:p>
            <a:pPr algn="ctr"/>
            <a:r>
              <a:rPr lang="en-US" altLang="en-US" sz="1600" dirty="0"/>
              <a:t>User A</a:t>
            </a:r>
          </a:p>
        </p:txBody>
      </p:sp>
      <p:sp>
        <p:nvSpPr>
          <p:cNvPr id="87077" name="Rectangle 37"/>
          <p:cNvSpPr>
            <a:spLocks noChangeArrowheads="1"/>
          </p:cNvSpPr>
          <p:nvPr/>
        </p:nvSpPr>
        <p:spPr bwMode="auto">
          <a:xfrm>
            <a:off x="1403349" y="4887913"/>
            <a:ext cx="1438275" cy="336550"/>
          </a:xfrm>
          <a:prstGeom prst="rect">
            <a:avLst/>
          </a:prstGeom>
          <a:noFill/>
          <a:ln w="9525">
            <a:noFill/>
            <a:miter lim="800000"/>
            <a:headEnd/>
            <a:tailEnd/>
          </a:ln>
        </p:spPr>
        <p:txBody>
          <a:bodyPr lIns="92075" tIns="46038" rIns="92075" bIns="46038">
            <a:spAutoFit/>
          </a:bodyPr>
          <a:lstStyle/>
          <a:p>
            <a:pPr algn="ctr"/>
            <a:r>
              <a:rPr lang="en-US" altLang="en-US" sz="1600" dirty="0"/>
              <a:t>User B</a:t>
            </a:r>
          </a:p>
        </p:txBody>
      </p:sp>
      <p:sp>
        <p:nvSpPr>
          <p:cNvPr id="48167" name="Rectangle 38"/>
          <p:cNvSpPr>
            <a:spLocks noChangeArrowheads="1"/>
          </p:cNvSpPr>
          <p:nvPr/>
        </p:nvSpPr>
        <p:spPr bwMode="auto">
          <a:xfrm>
            <a:off x="6673849" y="4146551"/>
            <a:ext cx="1587500" cy="825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sz="1600" dirty="0">
                <a:solidFill>
                  <a:schemeClr val="bg1"/>
                </a:solidFill>
              </a:rPr>
              <a:t>Read-</a:t>
            </a:r>
            <a:br>
              <a:rPr lang="en-US" altLang="en-US" sz="1600" dirty="0">
                <a:solidFill>
                  <a:schemeClr val="bg1"/>
                </a:solidFill>
              </a:rPr>
            </a:br>
            <a:r>
              <a:rPr lang="en-US" altLang="en-US" sz="1600" dirty="0">
                <a:solidFill>
                  <a:schemeClr val="bg1"/>
                </a:solidFill>
              </a:rPr>
              <a:t>consistent</a:t>
            </a:r>
            <a:br>
              <a:rPr lang="en-US" altLang="en-US" sz="1600" dirty="0">
                <a:solidFill>
                  <a:schemeClr val="bg1"/>
                </a:solidFill>
              </a:rPr>
            </a:br>
            <a:r>
              <a:rPr lang="en-US" altLang="en-US" sz="1600" dirty="0">
                <a:solidFill>
                  <a:schemeClr val="bg1"/>
                </a:solidFill>
              </a:rPr>
              <a:t>image</a:t>
            </a:r>
          </a:p>
        </p:txBody>
      </p:sp>
      <p:sp>
        <p:nvSpPr>
          <p:cNvPr id="48168" name="Line 39"/>
          <p:cNvSpPr>
            <a:spLocks noChangeShapeType="1"/>
          </p:cNvSpPr>
          <p:nvPr/>
        </p:nvSpPr>
        <p:spPr bwMode="auto">
          <a:xfrm flipH="1">
            <a:off x="7556499" y="4265613"/>
            <a:ext cx="609600" cy="0"/>
          </a:xfrm>
          <a:prstGeom prst="line">
            <a:avLst/>
          </a:prstGeom>
          <a:noFill/>
          <a:ln w="28575">
            <a:solidFill>
              <a:schemeClr val="tx1">
                <a:lumMod val="75000"/>
              </a:schemeClr>
            </a:solidFill>
            <a:round/>
            <a:headEnd/>
            <a:tailEnd type="triangle" w="lg" len="lg"/>
          </a:ln>
          <a:extLst>
            <a:ext uri="{909E8E84-426E-40DD-AFC4-6F175D3DCCD1}">
              <a14:hiddenFill xmlns="" xmlns:a14="http://schemas.microsoft.com/office/drawing/2010/main">
                <a:noFill/>
              </a14:hiddenFill>
            </a:ext>
          </a:extLst>
        </p:spPr>
        <p:txBody>
          <a:bodyPr/>
          <a:lstStyle/>
          <a:p>
            <a:pPr eaLnBrk="1" hangingPunct="1">
              <a:defRPr/>
            </a:pPr>
            <a:endParaRPr lang="en-US" dirty="0">
              <a:solidFill>
                <a:schemeClr val="tx1">
                  <a:lumMod val="75000"/>
                </a:schemeClr>
              </a:solidFill>
              <a:latin typeface="Arial" panose="020B0604020202020204" pitchFamily="34" charset="0"/>
              <a:cs typeface="Arial" panose="020B0604020202020204" pitchFamily="34" charset="0"/>
            </a:endParaRPr>
          </a:p>
        </p:txBody>
      </p:sp>
      <p:sp>
        <p:nvSpPr>
          <p:cNvPr id="48169" name="Line 40"/>
          <p:cNvSpPr>
            <a:spLocks noChangeShapeType="1"/>
          </p:cNvSpPr>
          <p:nvPr/>
        </p:nvSpPr>
        <p:spPr bwMode="auto">
          <a:xfrm flipH="1">
            <a:off x="7556500" y="4999038"/>
            <a:ext cx="600075" cy="0"/>
          </a:xfrm>
          <a:prstGeom prst="line">
            <a:avLst/>
          </a:prstGeom>
          <a:noFill/>
          <a:ln w="28575">
            <a:solidFill>
              <a:schemeClr val="tx1">
                <a:lumMod val="75000"/>
              </a:schemeClr>
            </a:solidFill>
            <a:round/>
            <a:headEnd/>
            <a:tailEnd type="triangle" w="lg" len="lg"/>
          </a:ln>
          <a:extLst>
            <a:ext uri="{909E8E84-426E-40DD-AFC4-6F175D3DCCD1}">
              <a14:hiddenFill xmlns="" xmlns:a14="http://schemas.microsoft.com/office/drawing/2010/main">
                <a:noFill/>
              </a14:hiddenFill>
            </a:ext>
          </a:extLst>
        </p:spPr>
        <p:txBody>
          <a:bodyPr/>
          <a:lstStyle/>
          <a:p>
            <a:pPr eaLnBrk="1" hangingPunct="1">
              <a:defRPr/>
            </a:pPr>
            <a:endParaRPr lang="en-US" dirty="0">
              <a:solidFill>
                <a:schemeClr val="tx1">
                  <a:lumMod val="75000"/>
                </a:schemeClr>
              </a:solidFill>
              <a:latin typeface="Arial" panose="020B0604020202020204" pitchFamily="34" charset="0"/>
              <a:cs typeface="Arial" panose="020B0604020202020204" pitchFamily="34" charset="0"/>
            </a:endParaRPr>
          </a:p>
        </p:txBody>
      </p:sp>
      <p:sp>
        <p:nvSpPr>
          <p:cNvPr id="48170" name="Line 41"/>
          <p:cNvSpPr>
            <a:spLocks noChangeShapeType="1"/>
          </p:cNvSpPr>
          <p:nvPr/>
        </p:nvSpPr>
        <p:spPr bwMode="auto">
          <a:xfrm>
            <a:off x="6015035" y="4138613"/>
            <a:ext cx="506413" cy="0"/>
          </a:xfrm>
          <a:prstGeom prst="line">
            <a:avLst/>
          </a:prstGeom>
          <a:noFill/>
          <a:ln w="28575">
            <a:solidFill>
              <a:schemeClr val="tx1">
                <a:lumMod val="75000"/>
              </a:schemeClr>
            </a:solidFill>
            <a:round/>
            <a:headEnd/>
            <a:tailEnd type="triangle" w="lg" len="lg"/>
          </a:ln>
          <a:extLst>
            <a:ext uri="{909E8E84-426E-40DD-AFC4-6F175D3DCCD1}">
              <a14:hiddenFill xmlns="" xmlns:a14="http://schemas.microsoft.com/office/drawing/2010/main">
                <a:noFill/>
              </a14:hiddenFill>
            </a:ext>
          </a:extLst>
        </p:spPr>
        <p:txBody>
          <a:bodyPr/>
          <a:lstStyle/>
          <a:p>
            <a:pPr eaLnBrk="1" hangingPunct="1">
              <a:defRPr/>
            </a:pPr>
            <a:endParaRPr lang="en-US" dirty="0">
              <a:solidFill>
                <a:schemeClr val="tx1">
                  <a:lumMod val="75000"/>
                </a:schemeClr>
              </a:solidFill>
              <a:latin typeface="Arial" panose="020B0604020202020204" pitchFamily="34" charset="0"/>
              <a:cs typeface="Arial" panose="020B0604020202020204" pitchFamily="34" charset="0"/>
            </a:endParaRPr>
          </a:p>
        </p:txBody>
      </p:sp>
      <p:sp>
        <p:nvSpPr>
          <p:cNvPr id="87082" name="Rectangle 44"/>
          <p:cNvSpPr>
            <a:spLocks noChangeArrowheads="1"/>
          </p:cNvSpPr>
          <p:nvPr/>
        </p:nvSpPr>
        <p:spPr bwMode="gray">
          <a:xfrm>
            <a:off x="8099424" y="4008438"/>
            <a:ext cx="895350" cy="495300"/>
          </a:xfrm>
          <a:prstGeom prst="rect">
            <a:avLst/>
          </a:prstGeom>
          <a:solidFill>
            <a:srgbClr val="6699FF"/>
          </a:solidFill>
          <a:ln w="9525">
            <a:noFill/>
            <a:miter lim="800000"/>
            <a:headEnd/>
            <a:tailEnd/>
          </a:ln>
          <a:effectLst>
            <a:outerShdw dist="53882" dir="2700000" algn="ctr" rotWithShape="0">
              <a:srgbClr val="000000"/>
            </a:outerShdw>
          </a:effectLst>
        </p:spPr>
        <p:txBody>
          <a:bodyPr wrap="none" anchor="ctr"/>
          <a:lstStyle/>
          <a:p>
            <a:pPr eaLnBrk="1" hangingPunct="1"/>
            <a:endParaRPr lang="en-IN" dirty="0"/>
          </a:p>
        </p:txBody>
      </p:sp>
      <p:sp>
        <p:nvSpPr>
          <p:cNvPr id="87083" name="Rectangle 45"/>
          <p:cNvSpPr>
            <a:spLocks noChangeArrowheads="1"/>
          </p:cNvSpPr>
          <p:nvPr/>
        </p:nvSpPr>
        <p:spPr bwMode="gray">
          <a:xfrm>
            <a:off x="8099424" y="4200526"/>
            <a:ext cx="895350" cy="120650"/>
          </a:xfrm>
          <a:prstGeom prst="rect">
            <a:avLst/>
          </a:prstGeom>
          <a:solidFill>
            <a:srgbClr val="FF3300"/>
          </a:solidFill>
          <a:ln w="9525">
            <a:noFill/>
            <a:miter lim="800000"/>
            <a:headEnd/>
            <a:tailEnd/>
          </a:ln>
        </p:spPr>
        <p:txBody>
          <a:bodyPr wrap="none" anchor="ctr"/>
          <a:lstStyle/>
          <a:p>
            <a:pPr eaLnBrk="1" hangingPunct="1"/>
            <a:endParaRPr lang="en-IN" altLang="en-US" dirty="0"/>
          </a:p>
        </p:txBody>
      </p:sp>
      <p:sp>
        <p:nvSpPr>
          <p:cNvPr id="87084" name="Rectangle 46"/>
          <p:cNvSpPr>
            <a:spLocks noChangeArrowheads="1"/>
          </p:cNvSpPr>
          <p:nvPr/>
        </p:nvSpPr>
        <p:spPr bwMode="gray">
          <a:xfrm>
            <a:off x="8099424" y="4200526"/>
            <a:ext cx="95250" cy="120650"/>
          </a:xfrm>
          <a:prstGeom prst="rect">
            <a:avLst/>
          </a:prstGeom>
          <a:solidFill>
            <a:srgbClr val="FFCC00"/>
          </a:solidFill>
          <a:ln w="9525">
            <a:noFill/>
            <a:miter lim="800000"/>
            <a:headEnd/>
            <a:tailEnd/>
          </a:ln>
        </p:spPr>
        <p:txBody>
          <a:bodyPr wrap="none" anchor="ctr"/>
          <a:lstStyle/>
          <a:p>
            <a:pPr eaLnBrk="1" hangingPunct="1"/>
            <a:endParaRPr lang="en-IN" altLang="en-US" dirty="0"/>
          </a:p>
        </p:txBody>
      </p:sp>
      <p:sp>
        <p:nvSpPr>
          <p:cNvPr id="87085" name="Rectangle 47"/>
          <p:cNvSpPr>
            <a:spLocks noChangeArrowheads="1"/>
          </p:cNvSpPr>
          <p:nvPr/>
        </p:nvSpPr>
        <p:spPr bwMode="gray">
          <a:xfrm>
            <a:off x="8294687" y="4200526"/>
            <a:ext cx="95250" cy="120650"/>
          </a:xfrm>
          <a:prstGeom prst="rect">
            <a:avLst/>
          </a:prstGeom>
          <a:solidFill>
            <a:srgbClr val="FFCC00"/>
          </a:solidFill>
          <a:ln w="9525">
            <a:noFill/>
            <a:miter lim="800000"/>
            <a:headEnd/>
            <a:tailEnd/>
          </a:ln>
        </p:spPr>
        <p:txBody>
          <a:bodyPr wrap="none" anchor="ctr"/>
          <a:lstStyle/>
          <a:p>
            <a:pPr eaLnBrk="1" hangingPunct="1"/>
            <a:endParaRPr lang="en-IN" altLang="en-US" dirty="0"/>
          </a:p>
        </p:txBody>
      </p:sp>
      <p:sp>
        <p:nvSpPr>
          <p:cNvPr id="87086" name="Rectangle 48"/>
          <p:cNvSpPr>
            <a:spLocks noChangeArrowheads="1"/>
          </p:cNvSpPr>
          <p:nvPr/>
        </p:nvSpPr>
        <p:spPr bwMode="gray">
          <a:xfrm>
            <a:off x="8494712" y="4200526"/>
            <a:ext cx="95250" cy="120650"/>
          </a:xfrm>
          <a:prstGeom prst="rect">
            <a:avLst/>
          </a:prstGeom>
          <a:solidFill>
            <a:srgbClr val="FFCC00"/>
          </a:solidFill>
          <a:ln w="9525">
            <a:noFill/>
            <a:miter lim="800000"/>
            <a:headEnd/>
            <a:tailEnd/>
          </a:ln>
        </p:spPr>
        <p:txBody>
          <a:bodyPr wrap="none" anchor="ctr"/>
          <a:lstStyle/>
          <a:p>
            <a:pPr eaLnBrk="1" hangingPunct="1"/>
            <a:endParaRPr lang="en-IN" altLang="en-US" dirty="0"/>
          </a:p>
        </p:txBody>
      </p:sp>
      <p:sp>
        <p:nvSpPr>
          <p:cNvPr id="87087" name="Rectangle 49"/>
          <p:cNvSpPr>
            <a:spLocks noChangeArrowheads="1"/>
          </p:cNvSpPr>
          <p:nvPr/>
        </p:nvSpPr>
        <p:spPr bwMode="gray">
          <a:xfrm>
            <a:off x="8694737" y="4200526"/>
            <a:ext cx="95250" cy="120650"/>
          </a:xfrm>
          <a:prstGeom prst="rect">
            <a:avLst/>
          </a:prstGeom>
          <a:solidFill>
            <a:srgbClr val="FFCC00"/>
          </a:solidFill>
          <a:ln w="9525">
            <a:noFill/>
            <a:miter lim="800000"/>
            <a:headEnd/>
            <a:tailEnd/>
          </a:ln>
        </p:spPr>
        <p:txBody>
          <a:bodyPr wrap="none" anchor="ctr"/>
          <a:lstStyle/>
          <a:p>
            <a:pPr eaLnBrk="1" hangingPunct="1"/>
            <a:endParaRPr lang="en-IN" altLang="en-US" dirty="0"/>
          </a:p>
        </p:txBody>
      </p:sp>
      <p:sp>
        <p:nvSpPr>
          <p:cNvPr id="87088" name="Rectangle 50"/>
          <p:cNvSpPr>
            <a:spLocks noChangeArrowheads="1"/>
          </p:cNvSpPr>
          <p:nvPr/>
        </p:nvSpPr>
        <p:spPr bwMode="gray">
          <a:xfrm>
            <a:off x="8899524" y="4200526"/>
            <a:ext cx="95250" cy="120650"/>
          </a:xfrm>
          <a:prstGeom prst="rect">
            <a:avLst/>
          </a:prstGeom>
          <a:solidFill>
            <a:srgbClr val="FFCC00"/>
          </a:solidFill>
          <a:ln w="9525">
            <a:noFill/>
            <a:miter lim="800000"/>
            <a:headEnd/>
            <a:tailEnd/>
          </a:ln>
        </p:spPr>
        <p:txBody>
          <a:bodyPr wrap="none" anchor="ctr"/>
          <a:lstStyle/>
          <a:p>
            <a:pPr eaLnBrk="1" hangingPunct="1"/>
            <a:endParaRPr lang="en-IN" altLang="en-US" dirty="0"/>
          </a:p>
        </p:txBody>
      </p:sp>
      <p:sp>
        <p:nvSpPr>
          <p:cNvPr id="87089" name="Rectangle 51"/>
          <p:cNvSpPr>
            <a:spLocks noChangeArrowheads="1"/>
          </p:cNvSpPr>
          <p:nvPr/>
        </p:nvSpPr>
        <p:spPr bwMode="gray">
          <a:xfrm>
            <a:off x="8099424" y="4746626"/>
            <a:ext cx="895350" cy="495300"/>
          </a:xfrm>
          <a:prstGeom prst="rect">
            <a:avLst/>
          </a:prstGeom>
          <a:solidFill>
            <a:srgbClr val="00CC00"/>
          </a:solidFill>
          <a:ln w="9525">
            <a:noFill/>
            <a:miter lim="800000"/>
            <a:headEnd/>
            <a:tailEnd/>
          </a:ln>
          <a:effectLst>
            <a:outerShdw dist="53882" dir="2700000" algn="ctr" rotWithShape="0">
              <a:srgbClr val="000000"/>
            </a:outerShdw>
          </a:effectLst>
        </p:spPr>
        <p:txBody>
          <a:bodyPr wrap="none" anchor="ctr"/>
          <a:lstStyle/>
          <a:p>
            <a:pPr eaLnBrk="1" hangingPunct="1"/>
            <a:endParaRPr lang="en-IN" dirty="0"/>
          </a:p>
        </p:txBody>
      </p:sp>
      <p:sp>
        <p:nvSpPr>
          <p:cNvPr id="87090" name="Rectangle 52"/>
          <p:cNvSpPr>
            <a:spLocks noChangeArrowheads="1"/>
          </p:cNvSpPr>
          <p:nvPr/>
        </p:nvSpPr>
        <p:spPr bwMode="gray">
          <a:xfrm>
            <a:off x="8170863" y="4818063"/>
            <a:ext cx="752475" cy="361950"/>
          </a:xfrm>
          <a:prstGeom prst="rect">
            <a:avLst/>
          </a:prstGeom>
          <a:solidFill>
            <a:srgbClr val="669900"/>
          </a:solidFill>
          <a:ln w="9525">
            <a:noFill/>
            <a:miter lim="800000"/>
            <a:headEnd/>
            <a:tailEnd/>
          </a:ln>
        </p:spPr>
        <p:txBody>
          <a:bodyPr wrap="none" anchor="ctr"/>
          <a:lstStyle/>
          <a:p>
            <a:pPr eaLnBrk="1" hangingPunct="1"/>
            <a:endParaRPr lang="en-IN" altLang="en-US" dirty="0"/>
          </a:p>
        </p:txBody>
      </p:sp>
      <p:sp>
        <p:nvSpPr>
          <p:cNvPr id="87091" name="Rectangle 53"/>
          <p:cNvSpPr>
            <a:spLocks noChangeArrowheads="1"/>
          </p:cNvSpPr>
          <p:nvPr/>
        </p:nvSpPr>
        <p:spPr bwMode="gray">
          <a:xfrm>
            <a:off x="8251824" y="4938713"/>
            <a:ext cx="585788" cy="120650"/>
          </a:xfrm>
          <a:prstGeom prst="rect">
            <a:avLst/>
          </a:prstGeom>
          <a:solidFill>
            <a:srgbClr val="FF3300"/>
          </a:solidFill>
          <a:ln w="9525">
            <a:noFill/>
            <a:miter lim="800000"/>
            <a:headEnd/>
            <a:tailEnd/>
          </a:ln>
        </p:spPr>
        <p:txBody>
          <a:bodyPr wrap="none" anchor="ctr"/>
          <a:lstStyle/>
          <a:p>
            <a:pPr eaLnBrk="1" hangingPunct="1"/>
            <a:endParaRPr lang="en-IN" altLang="en-US" dirty="0"/>
          </a:p>
        </p:txBody>
      </p:sp>
      <p:sp>
        <p:nvSpPr>
          <p:cNvPr id="87092" name="Rectangle 54"/>
          <p:cNvSpPr>
            <a:spLocks noChangeArrowheads="1"/>
          </p:cNvSpPr>
          <p:nvPr/>
        </p:nvSpPr>
        <p:spPr bwMode="gray">
          <a:xfrm>
            <a:off x="8251824" y="4938713"/>
            <a:ext cx="95250" cy="120650"/>
          </a:xfrm>
          <a:prstGeom prst="rect">
            <a:avLst/>
          </a:prstGeom>
          <a:solidFill>
            <a:srgbClr val="FFCC00"/>
          </a:solidFill>
          <a:ln w="9525">
            <a:noFill/>
            <a:miter lim="800000"/>
            <a:headEnd/>
            <a:tailEnd/>
          </a:ln>
        </p:spPr>
        <p:txBody>
          <a:bodyPr wrap="none" anchor="ctr"/>
          <a:lstStyle/>
          <a:p>
            <a:pPr eaLnBrk="1" hangingPunct="1"/>
            <a:endParaRPr lang="en-IN" altLang="en-US" dirty="0"/>
          </a:p>
        </p:txBody>
      </p:sp>
      <p:sp>
        <p:nvSpPr>
          <p:cNvPr id="87093" name="Rectangle 55"/>
          <p:cNvSpPr>
            <a:spLocks noChangeArrowheads="1"/>
          </p:cNvSpPr>
          <p:nvPr/>
        </p:nvSpPr>
        <p:spPr bwMode="gray">
          <a:xfrm>
            <a:off x="8447087" y="4938713"/>
            <a:ext cx="95250" cy="120650"/>
          </a:xfrm>
          <a:prstGeom prst="rect">
            <a:avLst/>
          </a:prstGeom>
          <a:solidFill>
            <a:srgbClr val="FFCC00"/>
          </a:solidFill>
          <a:ln w="9525">
            <a:noFill/>
            <a:miter lim="800000"/>
            <a:headEnd/>
            <a:tailEnd/>
          </a:ln>
        </p:spPr>
        <p:txBody>
          <a:bodyPr wrap="none" anchor="ctr"/>
          <a:lstStyle/>
          <a:p>
            <a:pPr eaLnBrk="1" hangingPunct="1"/>
            <a:endParaRPr lang="en-IN" altLang="en-US" dirty="0"/>
          </a:p>
        </p:txBody>
      </p:sp>
      <p:sp>
        <p:nvSpPr>
          <p:cNvPr id="87094" name="Rectangle 56"/>
          <p:cNvSpPr>
            <a:spLocks noChangeArrowheads="1"/>
          </p:cNvSpPr>
          <p:nvPr/>
        </p:nvSpPr>
        <p:spPr bwMode="gray">
          <a:xfrm>
            <a:off x="8647112" y="4938713"/>
            <a:ext cx="95250" cy="120650"/>
          </a:xfrm>
          <a:prstGeom prst="rect">
            <a:avLst/>
          </a:prstGeom>
          <a:solidFill>
            <a:srgbClr val="FFCC00"/>
          </a:solidFill>
          <a:ln w="9525">
            <a:noFill/>
            <a:miter lim="800000"/>
            <a:headEnd/>
            <a:tailEnd/>
          </a:ln>
        </p:spPr>
        <p:txBody>
          <a:bodyPr wrap="none" anchor="ctr"/>
          <a:lstStyle/>
          <a:p>
            <a:pPr eaLnBrk="1" hangingPunct="1"/>
            <a:endParaRPr lang="en-IN" altLang="en-US" dirty="0"/>
          </a:p>
        </p:txBody>
      </p:sp>
      <p:pic>
        <p:nvPicPr>
          <p:cNvPr id="87096" name="Picture 2"/>
          <p:cNvPicPr>
            <a:picLocks noChangeAspect="1"/>
          </p:cNvPicPr>
          <p:nvPr/>
        </p:nvPicPr>
        <p:blipFill>
          <a:blip r:embed="rId3" cstate="print"/>
          <a:srcRect/>
          <a:stretch>
            <a:fillRect/>
          </a:stretch>
        </p:blipFill>
        <p:spPr bwMode="auto">
          <a:xfrm>
            <a:off x="1595436" y="3803651"/>
            <a:ext cx="1054100" cy="1116012"/>
          </a:xfrm>
          <a:prstGeom prst="rect">
            <a:avLst/>
          </a:prstGeom>
          <a:noFill/>
          <a:ln w="9525">
            <a:noFill/>
            <a:miter lim="800000"/>
            <a:headEnd/>
            <a:tailEnd/>
          </a:ln>
        </p:spPr>
      </p:pic>
      <p:pic>
        <p:nvPicPr>
          <p:cNvPr id="57" name="Picture 56" descr="cnt2554143.png"/>
          <p:cNvPicPr>
            <a:picLocks noChangeAspect="1"/>
          </p:cNvPicPr>
          <p:nvPr/>
        </p:nvPicPr>
        <p:blipFill>
          <a:blip r:embed="rId4" cstate="print"/>
          <a:stretch>
            <a:fillRect/>
          </a:stretch>
        </p:blipFill>
        <p:spPr>
          <a:xfrm>
            <a:off x="1581466" y="1643063"/>
            <a:ext cx="1082040" cy="1143000"/>
          </a:xfrm>
          <a:prstGeom prst="rect">
            <a:avLst/>
          </a:prstGeom>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304212" y="4297364"/>
            <a:ext cx="3711575" cy="1666875"/>
            <a:chOff x="5410200" y="4297363"/>
            <a:chExt cx="3711575" cy="1666875"/>
          </a:xfrm>
        </p:grpSpPr>
        <p:sp>
          <p:nvSpPr>
            <p:cNvPr id="6" name="Rectangle 5"/>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7" name="Oval 6"/>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8" name="Picture 5"/>
            <p:cNvPicPr>
              <a:picLocks noChangeAspect="1"/>
            </p:cNvPicPr>
            <p:nvPr/>
          </p:nvPicPr>
          <p:blipFill>
            <a:blip r:embed="rId3" cstate="print"/>
            <a:srcRect/>
            <a:stretch>
              <a:fillRect/>
            </a:stretch>
          </p:blipFill>
          <p:spPr bwMode="auto">
            <a:xfrm>
              <a:off x="7091363" y="4449763"/>
              <a:ext cx="1219200" cy="1514475"/>
            </a:xfrm>
            <a:prstGeom prst="rect">
              <a:avLst/>
            </a:prstGeom>
            <a:noFill/>
            <a:ln w="9525">
              <a:noFill/>
              <a:miter lim="800000"/>
              <a:headEnd/>
              <a:tailEnd/>
            </a:ln>
          </p:spPr>
        </p:pic>
      </p:grpSp>
      <p:sp>
        <p:nvSpPr>
          <p:cNvPr id="4" name="Rectangle 1028"/>
          <p:cNvSpPr txBox="1">
            <a:spLocks noChangeArrowheads="1"/>
          </p:cNvSpPr>
          <p:nvPr/>
        </p:nvSpPr>
        <p:spPr bwMode="auto">
          <a:xfrm>
            <a:off x="2132012" y="439738"/>
            <a:ext cx="7918450" cy="876300"/>
          </a:xfrm>
          <a:prstGeom prst="rect">
            <a:avLst/>
          </a:prstGeom>
          <a:noFill/>
          <a:ln w="9525">
            <a:noFill/>
            <a:miter lim="800000"/>
            <a:headEnd/>
            <a:tailEnd/>
          </a:ln>
        </p:spPr>
        <p:txBody>
          <a:bodyPr lIns="12700" tIns="12700" rIns="12700" bIns="12700"/>
          <a:lstStyle/>
          <a:p>
            <a:pPr defTabSz="228600">
              <a:buClr>
                <a:srgbClr val="000000"/>
              </a:buClr>
              <a:defRPr/>
            </a:pPr>
            <a:endParaRPr lang="en-US" sz="2600" b="1" kern="0" dirty="0">
              <a:latin typeface="+mj-lt"/>
              <a:ea typeface="+mj-ea"/>
              <a:cs typeface="+mj-cs"/>
            </a:endParaRPr>
          </a:p>
        </p:txBody>
      </p:sp>
      <p:sp>
        <p:nvSpPr>
          <p:cNvPr id="89091" name="Title 7"/>
          <p:cNvSpPr>
            <a:spLocks noGrp="1"/>
          </p:cNvSpPr>
          <p:nvPr>
            <p:ph type="title"/>
          </p:nvPr>
        </p:nvSpPr>
        <p:spPr/>
        <p:txBody>
          <a:bodyPr/>
          <a:lstStyle/>
          <a:p>
            <a:pPr eaLnBrk="1" hangingPunct="1"/>
            <a:r>
              <a:rPr lang="en-US" altLang="en-US" dirty="0" smtClean="0"/>
              <a:t>Lesson Agenda</a:t>
            </a:r>
          </a:p>
        </p:txBody>
      </p:sp>
      <p:sp>
        <p:nvSpPr>
          <p:cNvPr id="89092" name="Content Placeholder 9"/>
          <p:cNvSpPr>
            <a:spLocks noGrp="1"/>
          </p:cNvSpPr>
          <p:nvPr>
            <p:ph idx="1"/>
          </p:nvPr>
        </p:nvSpPr>
        <p:spPr>
          <a:xfrm>
            <a:off x="622139" y="1242485"/>
            <a:ext cx="7377274" cy="1831606"/>
          </a:xfrm>
        </p:spPr>
        <p:txBody>
          <a:bodyPr/>
          <a:lstStyle/>
          <a:p>
            <a:pPr lvl="1" eaLnBrk="1" hangingPunct="1">
              <a:buClr>
                <a:srgbClr val="A6A6A6"/>
              </a:buClr>
            </a:pPr>
            <a:r>
              <a:rPr lang="en-US" altLang="en-US" dirty="0" smtClean="0">
                <a:solidFill>
                  <a:srgbClr val="A6A6A6"/>
                </a:solidFill>
              </a:rPr>
              <a:t>Adding new rows in a table</a:t>
            </a:r>
          </a:p>
          <a:p>
            <a:pPr lvl="2" eaLnBrk="1" hangingPunct="1">
              <a:buClr>
                <a:srgbClr val="A6A6A6"/>
              </a:buClr>
            </a:pPr>
            <a:r>
              <a:rPr lang="en-US" altLang="en-US" dirty="0" smtClean="0">
                <a:solidFill>
                  <a:srgbClr val="A6A6A6"/>
                </a:solidFill>
                <a:latin typeface="Courier New" pitchFamily="49" charset="0"/>
              </a:rPr>
              <a:t>INSERT</a:t>
            </a:r>
            <a:r>
              <a:rPr lang="en-US" altLang="en-US" dirty="0" smtClean="0">
                <a:solidFill>
                  <a:srgbClr val="A6A6A6"/>
                </a:solidFill>
              </a:rPr>
              <a:t> statement</a:t>
            </a:r>
          </a:p>
          <a:p>
            <a:pPr lvl="1" eaLnBrk="1" hangingPunct="1">
              <a:buClr>
                <a:srgbClr val="A6A6A6"/>
              </a:buClr>
            </a:pPr>
            <a:r>
              <a:rPr lang="en-US" altLang="en-US" dirty="0" smtClean="0">
                <a:solidFill>
                  <a:srgbClr val="A6A6A6"/>
                </a:solidFill>
              </a:rPr>
              <a:t>Changing data in a table</a:t>
            </a:r>
          </a:p>
          <a:p>
            <a:pPr lvl="2" eaLnBrk="1" hangingPunct="1">
              <a:buClr>
                <a:srgbClr val="A6A6A6"/>
              </a:buClr>
            </a:pPr>
            <a:r>
              <a:rPr lang="en-US" altLang="en-US" dirty="0" smtClean="0">
                <a:solidFill>
                  <a:srgbClr val="A6A6A6"/>
                </a:solidFill>
                <a:latin typeface="Courier New" pitchFamily="49" charset="0"/>
              </a:rPr>
              <a:t>UPDATE</a:t>
            </a:r>
            <a:r>
              <a:rPr lang="en-US" altLang="en-US" dirty="0" smtClean="0">
                <a:solidFill>
                  <a:srgbClr val="A6A6A6"/>
                </a:solidFill>
              </a:rPr>
              <a:t> statement</a:t>
            </a:r>
          </a:p>
          <a:p>
            <a:pPr lvl="1" eaLnBrk="1" hangingPunct="1">
              <a:buClr>
                <a:srgbClr val="A6A6A6"/>
              </a:buClr>
            </a:pPr>
            <a:r>
              <a:rPr lang="en-US" altLang="en-US" dirty="0" smtClean="0">
                <a:solidFill>
                  <a:srgbClr val="A6A6A6"/>
                </a:solidFill>
              </a:rPr>
              <a:t>Removing rows from a table:</a:t>
            </a:r>
          </a:p>
          <a:p>
            <a:pPr lvl="2" eaLnBrk="1" hangingPunct="1">
              <a:buClr>
                <a:srgbClr val="A6A6A6"/>
              </a:buClr>
            </a:pPr>
            <a:r>
              <a:rPr lang="en-US" altLang="en-US" dirty="0" smtClean="0">
                <a:solidFill>
                  <a:srgbClr val="A6A6A6"/>
                </a:solidFill>
                <a:latin typeface="Courier New" pitchFamily="49" charset="0"/>
              </a:rPr>
              <a:t>DELETE</a:t>
            </a:r>
            <a:r>
              <a:rPr lang="en-US" altLang="en-US" dirty="0" smtClean="0">
                <a:solidFill>
                  <a:srgbClr val="A6A6A6"/>
                </a:solidFill>
              </a:rPr>
              <a:t> statement</a:t>
            </a:r>
          </a:p>
          <a:p>
            <a:pPr lvl="2" eaLnBrk="1" hangingPunct="1">
              <a:buClr>
                <a:srgbClr val="A6A6A6"/>
              </a:buClr>
            </a:pPr>
            <a:r>
              <a:rPr lang="en-US" altLang="en-US" dirty="0" smtClean="0">
                <a:solidFill>
                  <a:srgbClr val="A6A6A6"/>
                </a:solidFill>
                <a:latin typeface="Courier New" pitchFamily="49" charset="0"/>
              </a:rPr>
              <a:t>TRUNCATE</a:t>
            </a:r>
            <a:r>
              <a:rPr lang="en-US" altLang="en-US" dirty="0" smtClean="0">
                <a:solidFill>
                  <a:srgbClr val="A6A6A6"/>
                </a:solidFill>
              </a:rPr>
              <a:t> statement</a:t>
            </a:r>
          </a:p>
          <a:p>
            <a:pPr lvl="1" eaLnBrk="1" hangingPunct="1">
              <a:buClr>
                <a:srgbClr val="A6A6A6"/>
              </a:buClr>
            </a:pPr>
            <a:r>
              <a:rPr lang="en-US" altLang="en-US" dirty="0" smtClean="0">
                <a:solidFill>
                  <a:srgbClr val="A6A6A6"/>
                </a:solidFill>
              </a:rPr>
              <a:t>Database transaction control using </a:t>
            </a:r>
            <a:r>
              <a:rPr lang="en-US" altLang="en-US" dirty="0" smtClean="0">
                <a:solidFill>
                  <a:srgbClr val="A6A6A6"/>
                </a:solidFill>
                <a:latin typeface="Courier New" pitchFamily="49" charset="0"/>
              </a:rPr>
              <a:t>COMMIT</a:t>
            </a:r>
            <a:r>
              <a:rPr lang="en-US" altLang="en-US" dirty="0" smtClean="0">
                <a:solidFill>
                  <a:srgbClr val="A6A6A6"/>
                </a:solidFill>
              </a:rPr>
              <a:t>, </a:t>
            </a:r>
            <a:r>
              <a:rPr lang="en-US" altLang="en-US" dirty="0" smtClean="0">
                <a:solidFill>
                  <a:srgbClr val="A6A6A6"/>
                </a:solidFill>
                <a:latin typeface="Courier New" pitchFamily="49" charset="0"/>
              </a:rPr>
              <a:t>ROLLBACK</a:t>
            </a:r>
            <a:r>
              <a:rPr lang="en-US" altLang="en-US" dirty="0" smtClean="0">
                <a:solidFill>
                  <a:srgbClr val="A6A6A6"/>
                </a:solidFill>
              </a:rPr>
              <a:t>, and </a:t>
            </a:r>
            <a:r>
              <a:rPr lang="en-US" altLang="en-US" dirty="0" smtClean="0">
                <a:solidFill>
                  <a:srgbClr val="A6A6A6"/>
                </a:solidFill>
                <a:latin typeface="Courier New" pitchFamily="49" charset="0"/>
              </a:rPr>
              <a:t>SAVEPOINT</a:t>
            </a:r>
          </a:p>
          <a:p>
            <a:pPr lvl="1" eaLnBrk="1" hangingPunct="1">
              <a:buClr>
                <a:srgbClr val="A6A6A6"/>
              </a:buClr>
            </a:pPr>
            <a:r>
              <a:rPr lang="en-US" altLang="en-US" dirty="0" smtClean="0">
                <a:solidFill>
                  <a:srgbClr val="A6A6A6"/>
                </a:solidFill>
              </a:rPr>
              <a:t>Read consistency</a:t>
            </a:r>
          </a:p>
          <a:p>
            <a:pPr lvl="1" eaLnBrk="1" hangingPunct="1">
              <a:buClr>
                <a:srgbClr val="F80000"/>
              </a:buClr>
            </a:pPr>
            <a:r>
              <a:rPr lang="en-US" altLang="en-US" dirty="0" smtClean="0">
                <a:latin typeface="Arial"/>
              </a:rPr>
              <a:t>Manual Data Locking</a:t>
            </a:r>
          </a:p>
          <a:p>
            <a:pPr lvl="2" eaLnBrk="1" hangingPunct="1">
              <a:buClr>
                <a:srgbClr val="F80000"/>
              </a:buClr>
            </a:pPr>
            <a:r>
              <a:rPr lang="en-US" altLang="en-US" dirty="0" smtClean="0">
                <a:latin typeface="Courier New" pitchFamily="49" charset="0"/>
              </a:rPr>
              <a:t>FOR</a:t>
            </a:r>
            <a:r>
              <a:rPr lang="en-US" altLang="en-US" dirty="0" smtClean="0"/>
              <a:t> </a:t>
            </a:r>
            <a:r>
              <a:rPr lang="en-US" altLang="en-US" dirty="0" smtClean="0">
                <a:latin typeface="Courier New" pitchFamily="49" charset="0"/>
              </a:rPr>
              <a:t>UPDATE</a:t>
            </a:r>
            <a:r>
              <a:rPr lang="en-US" altLang="en-US" dirty="0" smtClean="0"/>
              <a:t> clause in a </a:t>
            </a:r>
            <a:r>
              <a:rPr lang="en-US" altLang="en-US" dirty="0" smtClean="0">
                <a:latin typeface="Courier New" pitchFamily="49" charset="0"/>
              </a:rPr>
              <a:t>SELECT</a:t>
            </a:r>
            <a:r>
              <a:rPr lang="en-US" altLang="en-US" dirty="0" smtClean="0"/>
              <a:t> statement</a:t>
            </a:r>
          </a:p>
          <a:p>
            <a:pPr lvl="2" eaLnBrk="1" hangingPunct="1">
              <a:buClr>
                <a:srgbClr val="F80000"/>
              </a:buClr>
            </a:pPr>
            <a:r>
              <a:rPr lang="en-US" altLang="en-US" dirty="0" smtClean="0">
                <a:latin typeface="Courier New"/>
              </a:rPr>
              <a:t>LOCK TABLE </a:t>
            </a:r>
            <a:r>
              <a:rPr lang="en-US" altLang="en-US" dirty="0" smtClean="0"/>
              <a:t>statement</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altLang="en-US" dirty="0" smtClean="0">
                <a:latin typeface="Courier New" pitchFamily="49" charset="0"/>
              </a:rPr>
              <a:t>FOR</a:t>
            </a:r>
            <a:r>
              <a:rPr lang="en-US" altLang="en-US" dirty="0" smtClean="0"/>
              <a:t> </a:t>
            </a:r>
            <a:r>
              <a:rPr lang="en-US" altLang="en-US" dirty="0" smtClean="0">
                <a:latin typeface="Courier New" pitchFamily="49" charset="0"/>
              </a:rPr>
              <a:t>UPDATE</a:t>
            </a:r>
            <a:r>
              <a:rPr lang="en-US" altLang="en-US" dirty="0" smtClean="0"/>
              <a:t> Clause in a </a:t>
            </a:r>
            <a:r>
              <a:rPr lang="en-US" altLang="en-US" dirty="0" smtClean="0">
                <a:latin typeface="Courier New" pitchFamily="49" charset="0"/>
              </a:rPr>
              <a:t>SELECT</a:t>
            </a:r>
            <a:r>
              <a:rPr lang="en-US" altLang="en-US" dirty="0" smtClean="0"/>
              <a:t> Statement</a:t>
            </a:r>
          </a:p>
        </p:txBody>
      </p:sp>
      <p:sp>
        <p:nvSpPr>
          <p:cNvPr id="91139" name="Rectangle 58"/>
          <p:cNvSpPr>
            <a:spLocks noGrp="1" noChangeArrowheads="1"/>
          </p:cNvSpPr>
          <p:nvPr>
            <p:ph idx="1"/>
          </p:nvPr>
        </p:nvSpPr>
        <p:spPr/>
        <p:txBody>
          <a:bodyPr/>
          <a:lstStyle/>
          <a:p>
            <a:pPr lvl="1" eaLnBrk="1" hangingPunct="1"/>
            <a:r>
              <a:rPr lang="en-US" altLang="en-US" dirty="0" smtClean="0"/>
              <a:t>Locks the rows in the </a:t>
            </a:r>
            <a:r>
              <a:rPr lang="en-US" altLang="en-US" dirty="0" smtClean="0">
                <a:latin typeface="Courier New" pitchFamily="49" charset="0"/>
              </a:rPr>
              <a:t>EMPLOYEES</a:t>
            </a:r>
            <a:r>
              <a:rPr lang="en-US" altLang="en-US" dirty="0" smtClean="0"/>
              <a:t> table where </a:t>
            </a:r>
            <a:r>
              <a:rPr lang="en-US" altLang="en-US" dirty="0" smtClean="0">
                <a:latin typeface="Courier New" pitchFamily="49" charset="0"/>
              </a:rPr>
              <a:t>job_id</a:t>
            </a:r>
            <a:r>
              <a:rPr lang="en-US" altLang="en-US" dirty="0" smtClean="0"/>
              <a:t> is </a:t>
            </a:r>
            <a:r>
              <a:rPr lang="en-US" altLang="en-US" dirty="0" smtClean="0">
                <a:latin typeface="Courier New" pitchFamily="49" charset="0"/>
              </a:rPr>
              <a:t>SA_REP</a:t>
            </a:r>
            <a:r>
              <a:rPr lang="en-US" altLang="en-US" dirty="0" smtClean="0"/>
              <a:t>.</a:t>
            </a:r>
          </a:p>
          <a:p>
            <a:pPr lvl="1" eaLnBrk="1" hangingPunct="1"/>
            <a:endParaRPr lang="en-US" altLang="en-US" dirty="0" smtClean="0"/>
          </a:p>
          <a:p>
            <a:pPr lvl="1" eaLnBrk="1" hangingPunct="1"/>
            <a:endParaRPr lang="en-US" altLang="en-US" dirty="0" smtClean="0">
              <a:latin typeface="Courier New" pitchFamily="49" charset="0"/>
            </a:endParaRPr>
          </a:p>
          <a:p>
            <a:pPr lvl="1" eaLnBrk="1" hangingPunct="1"/>
            <a:endParaRPr lang="en-US" altLang="en-US" dirty="0" smtClean="0">
              <a:latin typeface="Courier New" pitchFamily="49" charset="0"/>
            </a:endParaRPr>
          </a:p>
          <a:p>
            <a:pPr lvl="1" eaLnBrk="1" hangingPunct="1"/>
            <a:endParaRPr lang="en-US" altLang="en-US" sz="2000" dirty="0"/>
          </a:p>
          <a:p>
            <a:pPr lvl="1" eaLnBrk="1" hangingPunct="1"/>
            <a:endParaRPr lang="en-US" altLang="en-US" sz="1800" dirty="0"/>
          </a:p>
          <a:p>
            <a:pPr lvl="1" eaLnBrk="1" hangingPunct="1"/>
            <a:r>
              <a:rPr lang="en-US" altLang="en-US" dirty="0" smtClean="0"/>
              <a:t>Lock is released only when you issue a </a:t>
            </a:r>
            <a:r>
              <a:rPr lang="en-US" altLang="en-US" dirty="0" smtClean="0">
                <a:latin typeface="Courier New" pitchFamily="49" charset="0"/>
              </a:rPr>
              <a:t>ROLLBACK</a:t>
            </a:r>
            <a:r>
              <a:rPr lang="en-US" altLang="en-US" dirty="0" smtClean="0"/>
              <a:t> or a </a:t>
            </a:r>
            <a:r>
              <a:rPr lang="en-US" altLang="en-US" dirty="0" smtClean="0">
                <a:latin typeface="Courier New" pitchFamily="49" charset="0"/>
              </a:rPr>
              <a:t>COMMIT</a:t>
            </a:r>
            <a:r>
              <a:rPr lang="en-US" altLang="en-US" dirty="0" smtClean="0"/>
              <a:t>.</a:t>
            </a:r>
          </a:p>
          <a:p>
            <a:pPr lvl="1" eaLnBrk="1" hangingPunct="1"/>
            <a:r>
              <a:rPr lang="en-US" altLang="en-US" dirty="0" smtClean="0"/>
              <a:t>If the </a:t>
            </a:r>
            <a:r>
              <a:rPr lang="en-US" altLang="en-US" dirty="0" smtClean="0">
                <a:latin typeface="Courier New" pitchFamily="49" charset="0"/>
              </a:rPr>
              <a:t>SELECT</a:t>
            </a:r>
            <a:r>
              <a:rPr lang="en-US" altLang="en-US" dirty="0" smtClean="0"/>
              <a:t> statement attempts to lock a row that is locked by another user, the database waits until the row is available, and then returns the results of the </a:t>
            </a:r>
            <a:r>
              <a:rPr lang="en-US" altLang="en-US" dirty="0" smtClean="0">
                <a:latin typeface="Courier New" pitchFamily="49" charset="0"/>
              </a:rPr>
              <a:t>SELECT</a:t>
            </a:r>
            <a:r>
              <a:rPr lang="en-US" altLang="en-US" dirty="0" smtClean="0"/>
              <a:t> statement.</a:t>
            </a:r>
          </a:p>
        </p:txBody>
      </p:sp>
      <p:sp>
        <p:nvSpPr>
          <p:cNvPr id="5" name="Content Placeholder 2"/>
          <p:cNvSpPr txBox="1">
            <a:spLocks/>
          </p:cNvSpPr>
          <p:nvPr/>
        </p:nvSpPr>
        <p:spPr bwMode="gray">
          <a:xfrm>
            <a:off x="1065212" y="1981200"/>
            <a:ext cx="6664876" cy="142583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buSzPct val="100000"/>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SELECT employee_id, salary, commission_pct, job_id</a:t>
            </a:r>
          </a:p>
          <a:p>
            <a:pPr eaLnBrk="1" hangingPunct="1">
              <a:buSzPct val="100000"/>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FROM employees  </a:t>
            </a:r>
          </a:p>
          <a:p>
            <a:pPr eaLnBrk="1" hangingPunct="1">
              <a:buSzPct val="100000"/>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WHERE job_id = 'SA_REP'</a:t>
            </a:r>
          </a:p>
          <a:p>
            <a:pPr eaLnBrk="1" hangingPunct="1">
              <a:buSzPct val="100000"/>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FOR UPDATE </a:t>
            </a:r>
          </a:p>
          <a:p>
            <a:pPr eaLnBrk="1" hangingPunct="1">
              <a:buSzPct val="100000"/>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ORDER BY employee_id;</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p>
            <a:pPr eaLnBrk="1" hangingPunct="1"/>
            <a:r>
              <a:rPr lang="en-US" altLang="en-US" dirty="0" smtClean="0">
                <a:latin typeface="Courier New" pitchFamily="49" charset="0"/>
              </a:rPr>
              <a:t>FOR</a:t>
            </a:r>
            <a:r>
              <a:rPr lang="en-US" altLang="en-US" dirty="0" smtClean="0"/>
              <a:t> </a:t>
            </a:r>
            <a:r>
              <a:rPr lang="en-US" altLang="en-US" dirty="0" smtClean="0">
                <a:latin typeface="Courier New" pitchFamily="49" charset="0"/>
              </a:rPr>
              <a:t>UPDATE</a:t>
            </a:r>
            <a:r>
              <a:rPr lang="en-US" altLang="en-US" dirty="0" smtClean="0"/>
              <a:t> Clause: Examples</a:t>
            </a:r>
          </a:p>
        </p:txBody>
      </p:sp>
      <p:sp>
        <p:nvSpPr>
          <p:cNvPr id="93187" name="Content Placeholder 2"/>
          <p:cNvSpPr>
            <a:spLocks noGrp="1"/>
          </p:cNvSpPr>
          <p:nvPr>
            <p:ph idx="1"/>
          </p:nvPr>
        </p:nvSpPr>
        <p:spPr>
          <a:xfrm>
            <a:off x="622138" y="1242485"/>
            <a:ext cx="10944549" cy="4189174"/>
          </a:xfrm>
        </p:spPr>
        <p:txBody>
          <a:bodyPr/>
          <a:lstStyle/>
          <a:p>
            <a:pPr lvl="1" eaLnBrk="1" hangingPunct="1"/>
            <a:r>
              <a:rPr lang="en-US" altLang="en-US" dirty="0" smtClean="0"/>
              <a:t>You can use the </a:t>
            </a:r>
            <a:r>
              <a:rPr lang="en-US" altLang="en-US" dirty="0" smtClean="0">
                <a:latin typeface="Courier New" pitchFamily="49" charset="0"/>
              </a:rPr>
              <a:t>FOR</a:t>
            </a:r>
            <a:r>
              <a:rPr lang="en-US" altLang="en-US" dirty="0" smtClean="0"/>
              <a:t> </a:t>
            </a:r>
            <a:r>
              <a:rPr lang="en-US" altLang="en-US" dirty="0" smtClean="0">
                <a:latin typeface="Courier New" pitchFamily="49" charset="0"/>
              </a:rPr>
              <a:t>UPDATE</a:t>
            </a:r>
            <a:r>
              <a:rPr lang="en-US" altLang="en-US" dirty="0" smtClean="0"/>
              <a:t> clause in a </a:t>
            </a:r>
            <a:r>
              <a:rPr lang="en-US" altLang="en-US" dirty="0" smtClean="0">
                <a:latin typeface="Courier New" pitchFamily="49" charset="0"/>
              </a:rPr>
              <a:t>SELECT</a:t>
            </a:r>
            <a:r>
              <a:rPr lang="en-US" altLang="en-US" dirty="0" smtClean="0"/>
              <a:t> statement against multiple tables. </a:t>
            </a:r>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r>
              <a:rPr lang="en-US" altLang="en-US" dirty="0" smtClean="0"/>
              <a:t>Rows from both the </a:t>
            </a:r>
            <a:r>
              <a:rPr lang="en-US" altLang="en-US" dirty="0" smtClean="0">
                <a:latin typeface="Courier New" pitchFamily="49" charset="0"/>
              </a:rPr>
              <a:t>EMPLOYEES</a:t>
            </a:r>
            <a:r>
              <a:rPr lang="en-US" altLang="en-US" dirty="0" smtClean="0"/>
              <a:t> and </a:t>
            </a:r>
            <a:r>
              <a:rPr lang="en-US" altLang="en-US" dirty="0" smtClean="0">
                <a:latin typeface="Courier New" pitchFamily="49" charset="0"/>
              </a:rPr>
              <a:t>DEPARTMENTS</a:t>
            </a:r>
            <a:r>
              <a:rPr lang="en-US" altLang="en-US" dirty="0" smtClean="0"/>
              <a:t> tables are locked.</a:t>
            </a:r>
          </a:p>
          <a:p>
            <a:pPr lvl="1" eaLnBrk="1" hangingPunct="1"/>
            <a:r>
              <a:rPr lang="en-US" altLang="en-US" dirty="0" smtClean="0"/>
              <a:t>Use </a:t>
            </a:r>
            <a:r>
              <a:rPr lang="en-US" altLang="en-US" dirty="0" smtClean="0">
                <a:latin typeface="Courier New" pitchFamily="49" charset="0"/>
              </a:rPr>
              <a:t>FOR</a:t>
            </a:r>
            <a:r>
              <a:rPr lang="en-US" altLang="en-US" dirty="0" smtClean="0"/>
              <a:t> </a:t>
            </a:r>
            <a:r>
              <a:rPr lang="en-US" altLang="en-US" dirty="0" smtClean="0">
                <a:latin typeface="Courier New" pitchFamily="49" charset="0"/>
              </a:rPr>
              <a:t>UPDATE</a:t>
            </a:r>
            <a:r>
              <a:rPr lang="en-US" altLang="en-US" dirty="0" smtClean="0"/>
              <a:t> </a:t>
            </a:r>
            <a:r>
              <a:rPr lang="en-US" altLang="en-US" dirty="0" smtClean="0">
                <a:latin typeface="Courier New" pitchFamily="49" charset="0"/>
              </a:rPr>
              <a:t>OF</a:t>
            </a:r>
            <a:r>
              <a:rPr lang="en-US" altLang="en-US" dirty="0" smtClean="0"/>
              <a:t> </a:t>
            </a:r>
            <a:r>
              <a:rPr lang="en-US" altLang="en-US" i="1" dirty="0" smtClean="0">
                <a:latin typeface="Courier New" pitchFamily="49" charset="0"/>
              </a:rPr>
              <a:t>column_name</a:t>
            </a:r>
            <a:r>
              <a:rPr lang="en-US" altLang="en-US" dirty="0" smtClean="0"/>
              <a:t> to qualify the column that you intend to change; then only the rows from that specific table are locked.</a:t>
            </a:r>
          </a:p>
        </p:txBody>
      </p:sp>
      <p:sp>
        <p:nvSpPr>
          <p:cNvPr id="5" name="Content Placeholder 2"/>
          <p:cNvSpPr txBox="1">
            <a:spLocks/>
          </p:cNvSpPr>
          <p:nvPr/>
        </p:nvSpPr>
        <p:spPr bwMode="gray">
          <a:xfrm>
            <a:off x="1065212" y="1981200"/>
            <a:ext cx="6664876" cy="198953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buSzPct val="100000"/>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SELECT e.employee_id, e.salary, e.commission_pct </a:t>
            </a:r>
          </a:p>
          <a:p>
            <a:pPr eaLnBrk="1" hangingPunct="1">
              <a:buSzPct val="100000"/>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FROM employees e JOIN departments d </a:t>
            </a:r>
          </a:p>
          <a:p>
            <a:pPr eaLnBrk="1" hangingPunct="1">
              <a:buSzPct val="100000"/>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USING (department_id) </a:t>
            </a:r>
          </a:p>
          <a:p>
            <a:pPr eaLnBrk="1" hangingPunct="1">
              <a:buSzPct val="100000"/>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WHERE job_id = 'ST_CLERK'</a:t>
            </a:r>
          </a:p>
          <a:p>
            <a:pPr eaLnBrk="1" hangingPunct="1">
              <a:buSzPct val="100000"/>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AND location_id = 1500 </a:t>
            </a:r>
          </a:p>
          <a:p>
            <a:pPr eaLnBrk="1" hangingPunct="1">
              <a:buSzPct val="100000"/>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FOR UPDATE </a:t>
            </a:r>
          </a:p>
          <a:p>
            <a:pPr eaLnBrk="1" hangingPunct="1">
              <a:buSzPct val="100000"/>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ORDER BY e.employee_id;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rot="16200000" flipV="1">
            <a:off x="9401027" y="3306057"/>
            <a:ext cx="1517944"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21" name="Oval 20"/>
          <p:cNvSpPr>
            <a:spLocks noChangeAspect="1"/>
          </p:cNvSpPr>
          <p:nvPr/>
        </p:nvSpPr>
        <p:spPr bwMode="auto">
          <a:xfrm>
            <a:off x="9229901" y="4114800"/>
            <a:ext cx="2092325" cy="2090201"/>
          </a:xfrm>
          <a:prstGeom prst="ellipse">
            <a:avLst/>
          </a:prstGeom>
          <a:solidFill>
            <a:schemeClr val="bg1"/>
          </a:solidFill>
          <a:ln w="50800" cap="flat" cmpd="sng" algn="ctr">
            <a:solidFill>
              <a:srgbClr val="FFFFCC"/>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541274" y="4402873"/>
            <a:ext cx="1469578" cy="1495425"/>
          </a:xfrm>
          <a:prstGeom prst="rect">
            <a:avLst/>
          </a:prstGeom>
        </p:spPr>
      </p:pic>
      <p:sp>
        <p:nvSpPr>
          <p:cNvPr id="2" name="Title 1"/>
          <p:cNvSpPr>
            <a:spLocks noGrp="1"/>
          </p:cNvSpPr>
          <p:nvPr>
            <p:ph type="title"/>
          </p:nvPr>
        </p:nvSpPr>
        <p:spPr/>
        <p:txBody>
          <a:bodyPr/>
          <a:lstStyle/>
          <a:p>
            <a:r>
              <a:rPr lang="en-US" dirty="0" smtClean="0">
                <a:latin typeface="Courier New"/>
              </a:rPr>
              <a:t>LOCK TABLE </a:t>
            </a:r>
            <a:r>
              <a:rPr lang="en-US" dirty="0" smtClean="0"/>
              <a:t>Statement</a:t>
            </a:r>
            <a:endParaRPr lang="en-US" dirty="0"/>
          </a:p>
        </p:txBody>
      </p:sp>
      <p:sp>
        <p:nvSpPr>
          <p:cNvPr id="3" name="Content Placeholder 2"/>
          <p:cNvSpPr>
            <a:spLocks noGrp="1"/>
          </p:cNvSpPr>
          <p:nvPr>
            <p:ph idx="1"/>
          </p:nvPr>
        </p:nvSpPr>
        <p:spPr>
          <a:xfrm>
            <a:off x="622138" y="1242485"/>
            <a:ext cx="10944549" cy="1234519"/>
          </a:xfrm>
        </p:spPr>
        <p:txBody>
          <a:bodyPr/>
          <a:lstStyle/>
          <a:p>
            <a:pPr lvl="1"/>
            <a:r>
              <a:rPr lang="en-US" dirty="0" smtClean="0"/>
              <a:t>Use the </a:t>
            </a:r>
            <a:r>
              <a:rPr lang="en-US" dirty="0" smtClean="0">
                <a:latin typeface="Courier New"/>
              </a:rPr>
              <a:t>LOCK TABLE </a:t>
            </a:r>
            <a:r>
              <a:rPr lang="en-US" dirty="0" smtClean="0"/>
              <a:t>statement to lock one or more tables in a specified mode.</a:t>
            </a:r>
          </a:p>
          <a:p>
            <a:pPr lvl="1"/>
            <a:r>
              <a:rPr lang="en-US" dirty="0" smtClean="0"/>
              <a:t>This manually overrides automatic locking.</a:t>
            </a:r>
          </a:p>
          <a:p>
            <a:pPr lvl="1"/>
            <a:r>
              <a:rPr lang="en-US" dirty="0" smtClean="0"/>
              <a:t>Tables are locked until you </a:t>
            </a:r>
            <a:r>
              <a:rPr lang="en-US" dirty="0" smtClean="0">
                <a:latin typeface="Courier New"/>
              </a:rPr>
              <a:t>COMMIT</a:t>
            </a:r>
            <a:r>
              <a:rPr lang="en-US" dirty="0" smtClean="0"/>
              <a:t> or </a:t>
            </a:r>
            <a:r>
              <a:rPr lang="en-US" dirty="0" smtClean="0">
                <a:latin typeface="Courier New"/>
              </a:rPr>
              <a:t>ROLLBACK</a:t>
            </a:r>
            <a:r>
              <a:rPr lang="en-US" dirty="0" smtClean="0"/>
              <a:t>.</a:t>
            </a:r>
            <a:endParaRPr lang="en-US" dirty="0">
              <a:latin typeface="Courier New"/>
            </a:endParaRPr>
          </a:p>
        </p:txBody>
      </p:sp>
      <p:sp>
        <p:nvSpPr>
          <p:cNvPr id="6" name="Content Placeholder 2"/>
          <p:cNvSpPr txBox="1">
            <a:spLocks/>
          </p:cNvSpPr>
          <p:nvPr/>
        </p:nvSpPr>
        <p:spPr bwMode="gray">
          <a:xfrm>
            <a:off x="760412" y="2743200"/>
            <a:ext cx="8064500" cy="139511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smtClean="0">
                <a:solidFill>
                  <a:schemeClr val="tx1">
                    <a:lumMod val="75000"/>
                  </a:schemeClr>
                </a:solidFill>
                <a:latin typeface="Courier New" panose="02070309020205020404" pitchFamily="49" charset="0"/>
                <a:cs typeface="Arial" panose="020B0604020202020204" pitchFamily="34" charset="0"/>
              </a:rPr>
              <a:t>LOCK TABLE table_name</a:t>
            </a:r>
          </a:p>
          <a:p>
            <a:pPr eaLnBrk="1" hangingPunct="1">
              <a:defRPr/>
            </a:pPr>
            <a:r>
              <a:rPr lang="en-US" altLang="en-US" b="1" dirty="0" smtClean="0">
                <a:solidFill>
                  <a:schemeClr val="tx1">
                    <a:lumMod val="75000"/>
                  </a:schemeClr>
                </a:solidFill>
                <a:latin typeface="Courier New" panose="02070309020205020404" pitchFamily="49" charset="0"/>
                <a:cs typeface="Arial" panose="020B0604020202020204" pitchFamily="34" charset="0"/>
              </a:rPr>
              <a:t>IN [ROW SHARE/ROW EXCLUSIVE/SHARE UPDATE/SHARE/</a:t>
            </a:r>
          </a:p>
          <a:p>
            <a:pPr eaLnBrk="1" hangingPunct="1">
              <a:defRPr/>
            </a:pPr>
            <a:r>
              <a:rPr lang="en-US" altLang="en-US" b="1" dirty="0" smtClean="0">
                <a:solidFill>
                  <a:schemeClr val="tx1">
                    <a:lumMod val="75000"/>
                  </a:schemeClr>
                </a:solidFill>
                <a:latin typeface="Courier New" panose="02070309020205020404" pitchFamily="49" charset="0"/>
                <a:cs typeface="Arial" panose="020B0604020202020204" pitchFamily="34" charset="0"/>
              </a:rPr>
              <a:t>    SHARE ROW EXCLUSIVE/ EXCLUSIVE] MODE</a:t>
            </a:r>
          </a:p>
          <a:p>
            <a:pPr eaLnBrk="1" hangingPunct="1">
              <a:defRPr/>
            </a:pPr>
            <a:r>
              <a:rPr lang="en-US" altLang="en-US" b="1" dirty="0" smtClean="0">
                <a:solidFill>
                  <a:schemeClr val="tx1">
                    <a:lumMod val="75000"/>
                  </a:schemeClr>
                </a:solidFill>
                <a:latin typeface="Courier New" panose="02070309020205020404" pitchFamily="49" charset="0"/>
                <a:cs typeface="Arial" panose="020B0604020202020204" pitchFamily="34" charset="0"/>
              </a:rPr>
              <a:t>[NOWAIT];</a:t>
            </a:r>
          </a:p>
          <a:p>
            <a:pPr eaLnBrk="1" hangingPunct="1">
              <a:defRPr/>
            </a:pP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endParaRPr lang="en-US" altLang="en-US" sz="1600" b="1" dirty="0">
              <a:solidFill>
                <a:schemeClr val="tx1">
                  <a:lumMod val="75000"/>
                </a:schemeClr>
              </a:solidFill>
              <a:latin typeface="Courier New" panose="02070309020205020404" pitchFamily="49" charset="0"/>
              <a:cs typeface="Arial" panose="020B0604020202020204" pitchFamily="34" charset="0"/>
            </a:endParaRPr>
          </a:p>
        </p:txBody>
      </p:sp>
      <p:pic>
        <p:nvPicPr>
          <p:cNvPr id="4" name="Picture 3" descr="cnt204941.gif"/>
          <p:cNvPicPr>
            <a:picLocks noChangeAspect="1"/>
          </p:cNvPicPr>
          <p:nvPr/>
        </p:nvPicPr>
        <p:blipFill>
          <a:blip r:embed="rId4" cstate="print"/>
          <a:stretch>
            <a:fillRect/>
          </a:stretch>
        </p:blipFill>
        <p:spPr>
          <a:xfrm>
            <a:off x="10305037" y="4876857"/>
            <a:ext cx="324731" cy="566085"/>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3"/>
          <p:cNvSpPr>
            <a:spLocks noGrp="1" noChangeArrowheads="1"/>
          </p:cNvSpPr>
          <p:nvPr>
            <p:ph idx="1"/>
          </p:nvPr>
        </p:nvSpPr>
        <p:spPr/>
        <p:txBody>
          <a:bodyPr/>
          <a:lstStyle/>
          <a:p>
            <a:pPr eaLnBrk="1" hangingPunct="1"/>
            <a:r>
              <a:rPr lang="en-US" altLang="en-US" dirty="0" smtClean="0">
                <a:latin typeface="Arial" charset="0"/>
              </a:rPr>
              <a:t>The following statements produce the same results:</a:t>
            </a:r>
          </a:p>
          <a:p>
            <a:pPr eaLnBrk="1" hangingPunct="1"/>
            <a:endParaRPr lang="en-US" altLang="en-US" dirty="0" smtClean="0">
              <a:latin typeface="Arial" charset="0"/>
            </a:endParaRPr>
          </a:p>
          <a:p>
            <a:pPr eaLnBrk="1" hangingPunct="1"/>
            <a:endParaRPr lang="en-US" altLang="en-US" dirty="0" smtClean="0">
              <a:latin typeface="Arial" charset="0"/>
            </a:endParaRPr>
          </a:p>
          <a:p>
            <a:pPr eaLnBrk="1" hangingPunct="1"/>
            <a:endParaRPr lang="en-US" altLang="en-US" dirty="0" smtClean="0">
              <a:latin typeface="Arial" charset="0"/>
            </a:endParaRPr>
          </a:p>
          <a:p>
            <a:pPr eaLnBrk="1" hangingPunct="1"/>
            <a:endParaRPr lang="en-US" altLang="en-US" dirty="0" smtClean="0">
              <a:latin typeface="Arial" charset="0"/>
            </a:endParaRPr>
          </a:p>
          <a:p>
            <a:pPr lvl="1" eaLnBrk="1" hangingPunct="1">
              <a:buFont typeface="Arial" charset="0"/>
              <a:buAutoNum type="alphaLcPeriod"/>
            </a:pPr>
            <a:r>
              <a:rPr lang="en-US" altLang="en-US" dirty="0" smtClean="0"/>
              <a:t>True</a:t>
            </a:r>
          </a:p>
          <a:p>
            <a:pPr lvl="1" eaLnBrk="1" hangingPunct="1">
              <a:buFont typeface="Arial" charset="0"/>
              <a:buAutoNum type="alphaLcPeriod"/>
            </a:pPr>
            <a:r>
              <a:rPr lang="en-US" altLang="en-US" dirty="0" smtClean="0"/>
              <a:t>False</a:t>
            </a:r>
          </a:p>
        </p:txBody>
      </p:sp>
      <p:sp>
        <p:nvSpPr>
          <p:cNvPr id="96258" name="Rectangle 2"/>
          <p:cNvSpPr>
            <a:spLocks noGrp="1" noChangeArrowheads="1"/>
          </p:cNvSpPr>
          <p:nvPr>
            <p:ph type="title"/>
          </p:nvPr>
        </p:nvSpPr>
        <p:spPr/>
        <p:txBody>
          <a:bodyPr/>
          <a:lstStyle/>
          <a:p>
            <a:pPr eaLnBrk="1" hangingPunct="1"/>
            <a:r>
              <a:rPr lang="en-US" altLang="en-US" dirty="0" smtClean="0"/>
              <a:t>Quiz</a:t>
            </a:r>
          </a:p>
        </p:txBody>
      </p:sp>
      <p:sp>
        <p:nvSpPr>
          <p:cNvPr id="6" name="Content Placeholder 2"/>
          <p:cNvSpPr txBox="1">
            <a:spLocks/>
          </p:cNvSpPr>
          <p:nvPr/>
        </p:nvSpPr>
        <p:spPr bwMode="gray">
          <a:xfrm>
            <a:off x="684212" y="1923038"/>
            <a:ext cx="4552200" cy="36474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DELETE FROM copy_emp;</a:t>
            </a:r>
          </a:p>
        </p:txBody>
      </p:sp>
      <p:sp>
        <p:nvSpPr>
          <p:cNvPr id="7" name="Content Placeholder 2"/>
          <p:cNvSpPr txBox="1">
            <a:spLocks/>
          </p:cNvSpPr>
          <p:nvPr/>
        </p:nvSpPr>
        <p:spPr bwMode="gray">
          <a:xfrm>
            <a:off x="684212" y="2634040"/>
            <a:ext cx="4552200" cy="36474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TRUNCATE TABLE copy_emp;</a:t>
            </a:r>
          </a:p>
        </p:txBody>
      </p:sp>
      <p:pic>
        <p:nvPicPr>
          <p:cNvPr id="8" name="Picture 7"/>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099110" y="4572000"/>
            <a:ext cx="1467577" cy="1382501"/>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
        <p:nvSpPr>
          <p:cNvPr id="10242" name="Rectangle 1028"/>
          <p:cNvSpPr>
            <a:spLocks noGrp="1" noChangeArrowheads="1"/>
          </p:cNvSpPr>
          <p:nvPr>
            <p:ph type="title"/>
          </p:nvPr>
        </p:nvSpPr>
        <p:spPr/>
        <p:txBody>
          <a:bodyPr/>
          <a:lstStyle/>
          <a:p>
            <a:pPr eaLnBrk="1" hangingPunct="1"/>
            <a:r>
              <a:rPr lang="en-US" altLang="en-US" dirty="0" smtClean="0"/>
              <a:t>Lesson Agenda</a:t>
            </a:r>
          </a:p>
        </p:txBody>
      </p:sp>
      <p:sp>
        <p:nvSpPr>
          <p:cNvPr id="10243" name="Rectangle 1029"/>
          <p:cNvSpPr>
            <a:spLocks noGrp="1" noChangeArrowheads="1"/>
          </p:cNvSpPr>
          <p:nvPr>
            <p:ph idx="1"/>
          </p:nvPr>
        </p:nvSpPr>
        <p:spPr>
          <a:xfrm>
            <a:off x="622139" y="1242485"/>
            <a:ext cx="9053674" cy="5135587"/>
          </a:xfrm>
        </p:spPr>
        <p:txBody>
          <a:bodyPr/>
          <a:lstStyle/>
          <a:p>
            <a:pPr lvl="1" eaLnBrk="1" hangingPunct="1">
              <a:buClr>
                <a:schemeClr val="accent1"/>
              </a:buClr>
            </a:pPr>
            <a:r>
              <a:rPr lang="en-US" altLang="en-US" dirty="0" smtClean="0"/>
              <a:t>Adding new rows in a table</a:t>
            </a:r>
          </a:p>
          <a:p>
            <a:pPr lvl="2" eaLnBrk="1" hangingPunct="1">
              <a:buClr>
                <a:schemeClr val="accent1"/>
              </a:buClr>
            </a:pPr>
            <a:r>
              <a:rPr lang="en-US" altLang="en-US" dirty="0" smtClean="0">
                <a:latin typeface="Courier New" pitchFamily="49" charset="0"/>
              </a:rPr>
              <a:t>INSERT</a:t>
            </a:r>
            <a:r>
              <a:rPr lang="en-US" altLang="en-US" dirty="0" smtClean="0"/>
              <a:t> statement</a:t>
            </a:r>
          </a:p>
          <a:p>
            <a:pPr lvl="1" eaLnBrk="1" hangingPunct="1">
              <a:buClr>
                <a:srgbClr val="A6A6A6"/>
              </a:buClr>
            </a:pPr>
            <a:r>
              <a:rPr lang="en-US" altLang="en-US" dirty="0" smtClean="0">
                <a:solidFill>
                  <a:srgbClr val="A6A6A6"/>
                </a:solidFill>
              </a:rPr>
              <a:t>Changing data in a table</a:t>
            </a:r>
          </a:p>
          <a:p>
            <a:pPr lvl="2" eaLnBrk="1" hangingPunct="1">
              <a:buClr>
                <a:srgbClr val="A6A6A6"/>
              </a:buClr>
            </a:pPr>
            <a:r>
              <a:rPr lang="en-US" altLang="en-US" dirty="0" smtClean="0">
                <a:solidFill>
                  <a:srgbClr val="A6A6A6"/>
                </a:solidFill>
                <a:latin typeface="Courier New" pitchFamily="49" charset="0"/>
              </a:rPr>
              <a:t>UPDATE</a:t>
            </a:r>
            <a:r>
              <a:rPr lang="en-US" altLang="en-US" dirty="0" smtClean="0">
                <a:solidFill>
                  <a:srgbClr val="A6A6A6"/>
                </a:solidFill>
              </a:rPr>
              <a:t> statement</a:t>
            </a:r>
          </a:p>
          <a:p>
            <a:pPr lvl="1" eaLnBrk="1" hangingPunct="1">
              <a:buClr>
                <a:srgbClr val="A6A6A6"/>
              </a:buClr>
            </a:pPr>
            <a:r>
              <a:rPr lang="en-US" altLang="en-US" dirty="0" smtClean="0">
                <a:solidFill>
                  <a:srgbClr val="A6A6A6"/>
                </a:solidFill>
              </a:rPr>
              <a:t>Removing rows from a table:</a:t>
            </a:r>
          </a:p>
          <a:p>
            <a:pPr lvl="2" eaLnBrk="1" hangingPunct="1">
              <a:buClr>
                <a:srgbClr val="A6A6A6"/>
              </a:buClr>
            </a:pPr>
            <a:r>
              <a:rPr lang="en-US" altLang="en-US" dirty="0" smtClean="0">
                <a:solidFill>
                  <a:srgbClr val="A6A6A6"/>
                </a:solidFill>
                <a:latin typeface="Courier New" pitchFamily="49" charset="0"/>
              </a:rPr>
              <a:t>DELETE</a:t>
            </a:r>
            <a:r>
              <a:rPr lang="en-US" altLang="en-US" dirty="0" smtClean="0">
                <a:solidFill>
                  <a:srgbClr val="A6A6A6"/>
                </a:solidFill>
              </a:rPr>
              <a:t> statement</a:t>
            </a:r>
          </a:p>
          <a:p>
            <a:pPr lvl="2" eaLnBrk="1" hangingPunct="1">
              <a:buClr>
                <a:srgbClr val="A6A6A6"/>
              </a:buClr>
            </a:pPr>
            <a:r>
              <a:rPr lang="en-US" altLang="en-US" dirty="0" smtClean="0">
                <a:solidFill>
                  <a:srgbClr val="A6A6A6"/>
                </a:solidFill>
                <a:latin typeface="Courier New" pitchFamily="49" charset="0"/>
              </a:rPr>
              <a:t>TRUNCATE</a:t>
            </a:r>
            <a:r>
              <a:rPr lang="en-US" altLang="en-US" dirty="0" smtClean="0">
                <a:solidFill>
                  <a:srgbClr val="A6A6A6"/>
                </a:solidFill>
              </a:rPr>
              <a:t> statement</a:t>
            </a:r>
          </a:p>
          <a:p>
            <a:pPr lvl="1" eaLnBrk="1" hangingPunct="1">
              <a:buClr>
                <a:srgbClr val="A6A6A6"/>
              </a:buClr>
            </a:pPr>
            <a:r>
              <a:rPr lang="en-US" altLang="en-US" dirty="0" smtClean="0">
                <a:solidFill>
                  <a:srgbClr val="A6A6A6"/>
                </a:solidFill>
              </a:rPr>
              <a:t>Database transaction control using </a:t>
            </a:r>
            <a:r>
              <a:rPr lang="en-US" altLang="en-US" dirty="0" smtClean="0">
                <a:solidFill>
                  <a:srgbClr val="A6A6A6"/>
                </a:solidFill>
                <a:latin typeface="Courier New" pitchFamily="49" charset="0"/>
              </a:rPr>
              <a:t>COMMIT</a:t>
            </a:r>
            <a:r>
              <a:rPr lang="en-US" altLang="en-US" dirty="0" smtClean="0">
                <a:solidFill>
                  <a:srgbClr val="A6A6A6"/>
                </a:solidFill>
              </a:rPr>
              <a:t>, </a:t>
            </a:r>
            <a:r>
              <a:rPr lang="en-US" altLang="en-US" dirty="0" smtClean="0">
                <a:solidFill>
                  <a:srgbClr val="A6A6A6"/>
                </a:solidFill>
                <a:latin typeface="Courier New" pitchFamily="49" charset="0"/>
              </a:rPr>
              <a:t>ROLLBACK</a:t>
            </a:r>
            <a:r>
              <a:rPr lang="en-US" altLang="en-US" dirty="0" smtClean="0">
                <a:solidFill>
                  <a:srgbClr val="A6A6A6"/>
                </a:solidFill>
              </a:rPr>
              <a:t>, and </a:t>
            </a:r>
            <a:r>
              <a:rPr lang="en-US" altLang="en-US" dirty="0" smtClean="0">
                <a:solidFill>
                  <a:srgbClr val="A6A6A6"/>
                </a:solidFill>
                <a:latin typeface="Courier New" pitchFamily="49" charset="0"/>
              </a:rPr>
              <a:t>SAVEPOINT</a:t>
            </a:r>
          </a:p>
          <a:p>
            <a:pPr lvl="1" eaLnBrk="1" hangingPunct="1">
              <a:buClr>
                <a:srgbClr val="A6A6A6"/>
              </a:buClr>
            </a:pPr>
            <a:r>
              <a:rPr lang="en-US" altLang="en-US" dirty="0" smtClean="0">
                <a:solidFill>
                  <a:srgbClr val="A6A6A6"/>
                </a:solidFill>
              </a:rPr>
              <a:t>Read consistency</a:t>
            </a:r>
          </a:p>
          <a:p>
            <a:pPr lvl="1">
              <a:buClr>
                <a:schemeClr val="bg1">
                  <a:lumMod val="65000"/>
                </a:schemeClr>
              </a:buClr>
            </a:pPr>
            <a:r>
              <a:rPr lang="en-US" altLang="en-US" dirty="0" smtClean="0">
                <a:solidFill>
                  <a:srgbClr val="A6A6A6"/>
                </a:solidFill>
              </a:rPr>
              <a:t>Manual Data Locking</a:t>
            </a:r>
          </a:p>
          <a:p>
            <a:pPr lvl="2">
              <a:buClr>
                <a:srgbClr val="A6A6A6"/>
              </a:buClr>
            </a:pPr>
            <a:r>
              <a:rPr lang="en-US" altLang="en-US" dirty="0" smtClean="0">
                <a:solidFill>
                  <a:srgbClr val="A6A6A6"/>
                </a:solidFill>
                <a:latin typeface="Courier New" pitchFamily="49" charset="0"/>
              </a:rPr>
              <a:t>FOR UPDATE</a:t>
            </a:r>
            <a:r>
              <a:rPr lang="en-US" altLang="en-US" sz="2100" dirty="0" smtClean="0">
                <a:solidFill>
                  <a:srgbClr val="A6A6A6"/>
                </a:solidFill>
              </a:rPr>
              <a:t> clause in a </a:t>
            </a:r>
            <a:r>
              <a:rPr lang="en-US" altLang="en-US" dirty="0" smtClean="0">
                <a:solidFill>
                  <a:srgbClr val="A6A6A6"/>
                </a:solidFill>
                <a:latin typeface="Courier New" pitchFamily="49" charset="0"/>
              </a:rPr>
              <a:t>SELECT</a:t>
            </a:r>
            <a:r>
              <a:rPr lang="en-US" altLang="en-US" sz="2100" dirty="0" smtClean="0">
                <a:solidFill>
                  <a:srgbClr val="A6A6A6"/>
                </a:solidFill>
              </a:rPr>
              <a:t> statement</a:t>
            </a:r>
          </a:p>
          <a:p>
            <a:pPr lvl="2">
              <a:buClr>
                <a:srgbClr val="A6A6A6"/>
              </a:buClr>
            </a:pPr>
            <a:r>
              <a:rPr lang="en-US" altLang="en-US" dirty="0" smtClean="0">
                <a:solidFill>
                  <a:srgbClr val="A6A6A6"/>
                </a:solidFill>
                <a:latin typeface="Courier New" pitchFamily="49" charset="0"/>
              </a:rPr>
              <a:t>LOCK TABLE</a:t>
            </a:r>
            <a:r>
              <a:rPr lang="en-US" altLang="en-US" sz="2100" dirty="0" smtClean="0">
                <a:solidFill>
                  <a:srgbClr val="A6A6A6"/>
                </a:solidFill>
              </a:rPr>
              <a:t> statement</a:t>
            </a:r>
          </a:p>
        </p:txBody>
      </p:sp>
    </p:spTree>
    <p:custDataLst>
      <p:tags r:id="rId1"/>
    </p:custData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32"/>
          <p:cNvSpPr>
            <a:spLocks noGrp="1" noChangeArrowheads="1"/>
          </p:cNvSpPr>
          <p:nvPr>
            <p:ph type="title"/>
          </p:nvPr>
        </p:nvSpPr>
        <p:spPr/>
        <p:txBody>
          <a:bodyPr/>
          <a:lstStyle/>
          <a:p>
            <a:pPr eaLnBrk="1" hangingPunct="1"/>
            <a:r>
              <a:rPr lang="en-US" altLang="en-US" dirty="0" smtClean="0"/>
              <a:t>Summary</a:t>
            </a:r>
          </a:p>
        </p:txBody>
      </p:sp>
      <p:sp>
        <p:nvSpPr>
          <p:cNvPr id="98307" name="Rectangle 33"/>
          <p:cNvSpPr>
            <a:spLocks noGrp="1" noChangeArrowheads="1"/>
          </p:cNvSpPr>
          <p:nvPr>
            <p:ph idx="1"/>
          </p:nvPr>
        </p:nvSpPr>
        <p:spPr/>
        <p:txBody>
          <a:bodyPr/>
          <a:lstStyle/>
          <a:p>
            <a:pPr eaLnBrk="1" hangingPunct="1"/>
            <a:r>
              <a:rPr lang="en-US" altLang="en-US" dirty="0" smtClean="0">
                <a:latin typeface="Arial" charset="0"/>
              </a:rPr>
              <a:t>In this lesson, you should have learned how to use the following statements:</a:t>
            </a:r>
          </a:p>
        </p:txBody>
      </p:sp>
      <p:graphicFrame>
        <p:nvGraphicFramePr>
          <p:cNvPr id="3" name="Table 2"/>
          <p:cNvGraphicFramePr>
            <a:graphicFrameLocks noGrp="1"/>
          </p:cNvGraphicFramePr>
          <p:nvPr>
            <p:extLst>
              <p:ext uri="{D42A27DB-BD31-4B8C-83A1-F6EECF244321}">
                <p14:modId xmlns="" xmlns:p14="http://schemas.microsoft.com/office/powerpoint/2010/main" val="3001234497"/>
              </p:ext>
            </p:extLst>
          </p:nvPr>
        </p:nvGraphicFramePr>
        <p:xfrm>
          <a:off x="760412" y="1995149"/>
          <a:ext cx="7848601" cy="3545840"/>
        </p:xfrm>
        <a:graphic>
          <a:graphicData uri="http://schemas.openxmlformats.org/drawingml/2006/table">
            <a:tbl>
              <a:tblPr firstRow="1" firstCol="1" bandRow="1">
                <a:tableStyleId>{5FD0F851-EC5A-4D38-B0AD-8093EC10F338}</a:tableStyleId>
              </a:tblPr>
              <a:tblGrid>
                <a:gridCol w="3200401"/>
                <a:gridCol w="4648200"/>
              </a:tblGrid>
              <a:tr h="370840">
                <a:tc>
                  <a:txBody>
                    <a:bodyPr/>
                    <a:lstStyle/>
                    <a:p>
                      <a:r>
                        <a:rPr lang="en-US" altLang="en-US" sz="1800" b="1" dirty="0" smtClean="0">
                          <a:solidFill>
                            <a:schemeClr val="tx1"/>
                          </a:solidFill>
                        </a:rPr>
                        <a:t>Function</a:t>
                      </a:r>
                      <a:endParaRPr lang="en-US" dirty="0">
                        <a:solidFill>
                          <a:schemeClr val="tx1"/>
                        </a:solidFill>
                      </a:endParaRPr>
                    </a:p>
                  </a:txBody>
                  <a:tcPr/>
                </a:tc>
                <a:tc>
                  <a:txBody>
                    <a:bodyPr/>
                    <a:lstStyle/>
                    <a:p>
                      <a:r>
                        <a:rPr lang="en-US" altLang="en-US" sz="1800" b="1" dirty="0" smtClean="0">
                          <a:solidFill>
                            <a:schemeClr val="tx1"/>
                          </a:solidFill>
                        </a:rPr>
                        <a:t>Description</a:t>
                      </a:r>
                      <a:endParaRPr lang="en-US" dirty="0">
                        <a:solidFill>
                          <a:schemeClr val="tx1"/>
                        </a:solidFill>
                      </a:endParaRPr>
                    </a:p>
                  </a:txBody>
                  <a:tcPr/>
                </a:tc>
              </a:tr>
              <a:tr h="370840">
                <a:tc>
                  <a:txBody>
                    <a:bodyPr/>
                    <a:lstStyle/>
                    <a:p>
                      <a:r>
                        <a:rPr lang="en-US" altLang="en-US" sz="1600" b="0" dirty="0" smtClean="0">
                          <a:solidFill>
                            <a:srgbClr val="000000"/>
                          </a:solidFill>
                          <a:latin typeface="Courier New" panose="02070309020205020404" pitchFamily="49" charset="0"/>
                        </a:rPr>
                        <a:t>INSERT</a:t>
                      </a:r>
                      <a:endParaRPr lang="en-US" sz="1600" b="0" dirty="0"/>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rgbClr val="000000"/>
                          </a:solidFill>
                        </a:rPr>
                        <a:t>Adds a new row to the table</a:t>
                      </a:r>
                    </a:p>
                  </a:txBody>
                  <a:tcPr>
                    <a:solidFill>
                      <a:schemeClr val="accent4">
                        <a:lumMod val="20000"/>
                        <a:lumOff val="80000"/>
                      </a:schemeClr>
                    </a:solidFill>
                  </a:tcPr>
                </a:tc>
              </a:tr>
              <a:tr h="370840">
                <a:tc>
                  <a:txBody>
                    <a:bodyPr/>
                    <a:lstStyle/>
                    <a:p>
                      <a:r>
                        <a:rPr lang="en-US" altLang="en-US" sz="1600" b="0" dirty="0" smtClean="0">
                          <a:solidFill>
                            <a:srgbClr val="000000"/>
                          </a:solidFill>
                          <a:latin typeface="Courier New" panose="02070309020205020404" pitchFamily="49" charset="0"/>
                        </a:rPr>
                        <a:t>UPDATE</a:t>
                      </a:r>
                      <a:endParaRPr lang="en-US" sz="1600" b="0"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rgbClr val="000000"/>
                          </a:solidFill>
                        </a:rPr>
                        <a:t>Modifies existing rows in the table</a:t>
                      </a:r>
                    </a:p>
                  </a:txBody>
                  <a:tcPr/>
                </a:tc>
              </a:tr>
              <a:tr h="370840">
                <a:tc>
                  <a:txBody>
                    <a:bodyPr/>
                    <a:lstStyle/>
                    <a:p>
                      <a:r>
                        <a:rPr lang="en-US" altLang="en-US" sz="1600" b="0" dirty="0" smtClean="0">
                          <a:solidFill>
                            <a:srgbClr val="000000"/>
                          </a:solidFill>
                          <a:latin typeface="Courier New" panose="02070309020205020404" pitchFamily="49" charset="0"/>
                        </a:rPr>
                        <a:t>DELETE</a:t>
                      </a:r>
                      <a:endParaRPr lang="en-US" sz="1600" b="0" dirty="0"/>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rgbClr val="000000"/>
                          </a:solidFill>
                        </a:rPr>
                        <a:t>Removes existing rows from the table</a:t>
                      </a:r>
                    </a:p>
                  </a:txBody>
                  <a:tcPr>
                    <a:solidFill>
                      <a:schemeClr val="accent4">
                        <a:lumMod val="20000"/>
                        <a:lumOff val="80000"/>
                      </a:schemeClr>
                    </a:solidFill>
                  </a:tcPr>
                </a:tc>
              </a:tr>
              <a:tr h="370840">
                <a:tc>
                  <a:txBody>
                    <a:bodyPr/>
                    <a:lstStyle/>
                    <a:p>
                      <a:r>
                        <a:rPr lang="en-US" altLang="en-US" sz="1600" b="0" dirty="0" smtClean="0">
                          <a:solidFill>
                            <a:srgbClr val="000000"/>
                          </a:solidFill>
                          <a:latin typeface="Courier New" panose="02070309020205020404" pitchFamily="49" charset="0"/>
                        </a:rPr>
                        <a:t>TRUNCATE</a:t>
                      </a:r>
                      <a:endParaRPr lang="en-US" sz="1600" b="0"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rgbClr val="000000"/>
                          </a:solidFill>
                        </a:rPr>
                        <a:t>Removes all rows from a table</a:t>
                      </a:r>
                    </a:p>
                  </a:txBody>
                  <a:tcPr/>
                </a:tc>
              </a:tr>
              <a:tr h="370840">
                <a:tc>
                  <a:txBody>
                    <a:bodyPr/>
                    <a:lstStyle/>
                    <a:p>
                      <a:r>
                        <a:rPr lang="en-US" altLang="en-US" sz="1600" b="0" dirty="0" smtClean="0">
                          <a:solidFill>
                            <a:srgbClr val="000000"/>
                          </a:solidFill>
                          <a:latin typeface="Courier New" panose="02070309020205020404" pitchFamily="49" charset="0"/>
                        </a:rPr>
                        <a:t>COMMIT</a:t>
                      </a:r>
                      <a:endParaRPr lang="en-US" sz="1600" b="0" dirty="0"/>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rgbClr val="000000"/>
                          </a:solidFill>
                        </a:rPr>
                        <a:t>Makes all pending changes permanent</a:t>
                      </a:r>
                    </a:p>
                  </a:txBody>
                  <a:tcPr>
                    <a:solidFill>
                      <a:schemeClr val="accent4">
                        <a:lumMod val="20000"/>
                        <a:lumOff val="80000"/>
                      </a:schemeClr>
                    </a:solidFill>
                  </a:tcPr>
                </a:tc>
              </a:tr>
              <a:tr h="370840">
                <a:tc>
                  <a:txBody>
                    <a:bodyPr/>
                    <a:lstStyle/>
                    <a:p>
                      <a:r>
                        <a:rPr lang="en-US" altLang="en-US" sz="1600" b="0" dirty="0" smtClean="0">
                          <a:solidFill>
                            <a:srgbClr val="000000"/>
                          </a:solidFill>
                          <a:latin typeface="Courier New" panose="02070309020205020404" pitchFamily="49" charset="0"/>
                        </a:rPr>
                        <a:t>SAVEPOINT</a:t>
                      </a:r>
                      <a:endParaRPr lang="en-US" sz="1600" b="0"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rgbClr val="000000"/>
                          </a:solidFill>
                        </a:rPr>
                        <a:t>Is used to roll back to the </a:t>
                      </a:r>
                      <a:r>
                        <a:rPr lang="en-US" altLang="en-US" sz="1600" dirty="0" err="1" smtClean="0">
                          <a:solidFill>
                            <a:srgbClr val="000000"/>
                          </a:solidFill>
                        </a:rPr>
                        <a:t>savepoint</a:t>
                      </a:r>
                      <a:r>
                        <a:rPr lang="en-US" altLang="en-US" sz="1600" dirty="0" smtClean="0">
                          <a:solidFill>
                            <a:srgbClr val="000000"/>
                          </a:solidFill>
                        </a:rPr>
                        <a:t> marker</a:t>
                      </a:r>
                    </a:p>
                  </a:txBody>
                  <a:tcPr/>
                </a:tc>
              </a:tr>
              <a:tr h="370840">
                <a:tc>
                  <a:txBody>
                    <a:bodyPr/>
                    <a:lstStyle/>
                    <a:p>
                      <a:r>
                        <a:rPr lang="en-US" altLang="en-US" sz="1600" b="0" dirty="0" smtClean="0">
                          <a:solidFill>
                            <a:srgbClr val="000000"/>
                          </a:solidFill>
                          <a:latin typeface="Courier New" panose="02070309020205020404" pitchFamily="49" charset="0"/>
                        </a:rPr>
                        <a:t>ROLLBACK</a:t>
                      </a:r>
                      <a:endParaRPr lang="en-US" sz="1600" b="0" dirty="0"/>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rgbClr val="000000"/>
                          </a:solidFill>
                        </a:rPr>
                        <a:t>Discards all pending data changes</a:t>
                      </a:r>
                    </a:p>
                  </a:txBody>
                  <a:tcPr>
                    <a:solidFill>
                      <a:schemeClr val="accent4">
                        <a:lumMod val="20000"/>
                        <a:lumOff val="80000"/>
                      </a:schemeClr>
                    </a:solidFill>
                  </a:tcPr>
                </a:tc>
              </a:tr>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sz="1600" b="0" dirty="0" smtClean="0">
                          <a:solidFill>
                            <a:srgbClr val="000000"/>
                          </a:solidFill>
                          <a:latin typeface="Courier New" pitchFamily="49" charset="0"/>
                        </a:rPr>
                        <a:t>FOR</a:t>
                      </a:r>
                      <a:r>
                        <a:rPr lang="en-US" sz="1600" b="0" dirty="0" smtClean="0">
                          <a:solidFill>
                            <a:srgbClr val="000000"/>
                          </a:solidFill>
                        </a:rPr>
                        <a:t> </a:t>
                      </a:r>
                      <a:r>
                        <a:rPr lang="en-US" sz="1600" b="0" dirty="0" smtClean="0">
                          <a:solidFill>
                            <a:srgbClr val="000000"/>
                          </a:solidFill>
                          <a:latin typeface="Courier New" pitchFamily="49" charset="0"/>
                        </a:rPr>
                        <a:t>UPDATE</a:t>
                      </a:r>
                      <a:r>
                        <a:rPr lang="en-US" sz="1600" b="0" dirty="0" smtClean="0">
                          <a:solidFill>
                            <a:srgbClr val="000000"/>
                          </a:solidFill>
                          <a:latin typeface="+mn-lt"/>
                        </a:rPr>
                        <a:t> clause in </a:t>
                      </a:r>
                      <a:r>
                        <a:rPr lang="en-US" sz="1600" b="0" dirty="0" smtClean="0">
                          <a:solidFill>
                            <a:srgbClr val="000000"/>
                          </a:solidFill>
                          <a:latin typeface="Courier New" pitchFamily="49" charset="0"/>
                        </a:rPr>
                        <a:t>SELECT</a:t>
                      </a:r>
                    </a:p>
                    <a:p>
                      <a:endParaRPr lang="en-US" sz="1600"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rgbClr val="000000"/>
                          </a:solidFill>
                        </a:rPr>
                        <a:t>Locks rows identified by the </a:t>
                      </a:r>
                      <a:r>
                        <a:rPr lang="en-US" altLang="en-US" sz="1600" dirty="0" smtClean="0">
                          <a:solidFill>
                            <a:srgbClr val="000000"/>
                          </a:solidFill>
                          <a:latin typeface="Courier New" panose="02070309020205020404" pitchFamily="49" charset="0"/>
                        </a:rPr>
                        <a:t>SELECT</a:t>
                      </a:r>
                      <a:r>
                        <a:rPr lang="en-US" altLang="en-US" sz="1600" dirty="0" smtClean="0">
                          <a:solidFill>
                            <a:srgbClr val="000000"/>
                          </a:solidFill>
                        </a:rPr>
                        <a:t> query</a:t>
                      </a:r>
                    </a:p>
                  </a:txBody>
                  <a:tcPr/>
                </a:tc>
              </a:tr>
            </a:tbl>
          </a:graphicData>
        </a:graphic>
      </p:graphicFrame>
      <p:sp>
        <p:nvSpPr>
          <p:cNvPr id="42" name="Rectangle 41"/>
          <p:cNvSpPr/>
          <p:nvPr/>
        </p:nvSpPr>
        <p:spPr bwMode="auto">
          <a:xfrm flipH="1">
            <a:off x="8609012" y="4567768"/>
            <a:ext cx="3505199"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43" name="Picture 42" descr="OU7_Tablet_Summary.png"/>
          <p:cNvPicPr>
            <a:picLocks noChangeAspect="1"/>
          </p:cNvPicPr>
          <p:nvPr/>
        </p:nvPicPr>
        <p:blipFill>
          <a:blip r:embed="rId3" cstate="print"/>
          <a:stretch>
            <a:fillRect/>
          </a:stretch>
        </p:blipFill>
        <p:spPr>
          <a:xfrm>
            <a:off x="9299448" y="4535424"/>
            <a:ext cx="2266950" cy="1714500"/>
          </a:xfrm>
          <a:prstGeom prst="rect">
            <a:avLst/>
          </a:prstGeom>
        </p:spPr>
      </p:pic>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4"/>
          <p:cNvSpPr>
            <a:spLocks noGrp="1" noChangeArrowheads="1"/>
          </p:cNvSpPr>
          <p:nvPr>
            <p:ph type="title"/>
          </p:nvPr>
        </p:nvSpPr>
        <p:spPr/>
        <p:txBody>
          <a:bodyPr/>
          <a:lstStyle/>
          <a:p>
            <a:pPr eaLnBrk="1" hangingPunct="1"/>
            <a:r>
              <a:rPr lang="en-US" altLang="en-US" dirty="0" smtClean="0"/>
              <a:t>Practice 10: Overview</a:t>
            </a:r>
          </a:p>
        </p:txBody>
      </p:sp>
      <p:sp>
        <p:nvSpPr>
          <p:cNvPr id="100355" name="Rectangle 5"/>
          <p:cNvSpPr>
            <a:spLocks noGrp="1" noChangeArrowheads="1"/>
          </p:cNvSpPr>
          <p:nvPr>
            <p:ph idx="1"/>
          </p:nvPr>
        </p:nvSpPr>
        <p:spPr>
          <a:xfrm>
            <a:off x="622138" y="1242485"/>
            <a:ext cx="10944549" cy="1673101"/>
          </a:xfrm>
        </p:spPr>
        <p:txBody>
          <a:bodyPr/>
          <a:lstStyle/>
          <a:p>
            <a:pPr eaLnBrk="1" hangingPunct="1"/>
            <a:r>
              <a:rPr lang="en-US" altLang="en-US" dirty="0" smtClean="0">
                <a:latin typeface="Arial" charset="0"/>
              </a:rPr>
              <a:t>This practice covers the following topics:</a:t>
            </a:r>
          </a:p>
          <a:p>
            <a:pPr lvl="1" eaLnBrk="1" hangingPunct="1"/>
            <a:r>
              <a:rPr lang="en-US" altLang="en-US" dirty="0" smtClean="0"/>
              <a:t>Inserting rows into the tables</a:t>
            </a:r>
          </a:p>
          <a:p>
            <a:pPr lvl="1" eaLnBrk="1" hangingPunct="1"/>
            <a:r>
              <a:rPr lang="en-US" altLang="en-US" dirty="0" smtClean="0"/>
              <a:t>Updating and deleting rows in the table</a:t>
            </a:r>
          </a:p>
          <a:p>
            <a:pPr lvl="1" eaLnBrk="1" hangingPunct="1"/>
            <a:r>
              <a:rPr lang="en-US" altLang="en-US" dirty="0" smtClean="0"/>
              <a:t>Controlling transactions</a:t>
            </a:r>
          </a:p>
        </p:txBody>
      </p:sp>
      <p:sp>
        <p:nvSpPr>
          <p:cNvPr id="7" name="Rectangle 6"/>
          <p:cNvSpPr/>
          <p:nvPr/>
        </p:nvSpPr>
        <p:spPr bwMode="auto">
          <a:xfrm rot="16200000" flipV="1">
            <a:off x="9577387" y="3268662"/>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grpSp>
        <p:nvGrpSpPr>
          <p:cNvPr id="8" name="Group 7"/>
          <p:cNvGrpSpPr/>
          <p:nvPr/>
        </p:nvGrpSpPr>
        <p:grpSpPr>
          <a:xfrm>
            <a:off x="9632408" y="4267200"/>
            <a:ext cx="1719804" cy="1718058"/>
            <a:chOff x="9066212" y="3962400"/>
            <a:chExt cx="1941512" cy="1939542"/>
          </a:xfrm>
        </p:grpSpPr>
        <p:sp>
          <p:nvSpPr>
            <p:cNvPr id="9" name="Oval 8"/>
            <p:cNvSpPr>
              <a:spLocks noChangeAspect="1"/>
            </p:cNvSpPr>
            <p:nvPr/>
          </p:nvSpPr>
          <p:spPr bwMode="auto">
            <a:xfrm>
              <a:off x="9066212" y="3962400"/>
              <a:ext cx="1941512" cy="1939542"/>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0" name="Oval 9"/>
            <p:cNvSpPr>
              <a:spLocks noChangeAspect="1"/>
            </p:cNvSpPr>
            <p:nvPr/>
          </p:nvSpPr>
          <p:spPr bwMode="auto">
            <a:xfrm>
              <a:off x="9153676" y="4049775"/>
              <a:ext cx="1766585" cy="1764792"/>
            </a:xfrm>
            <a:prstGeom prst="ellipse">
              <a:avLst/>
            </a:prstGeom>
            <a:solidFill>
              <a:schemeClr val="bg1"/>
            </a:solidFill>
            <a:ln w="28575" cap="flat" cmpd="sng" algn="ctr">
              <a:solidFill>
                <a:srgbClr val="C1E0FF"/>
              </a:solidFill>
              <a:prstDash val="solid"/>
              <a:round/>
              <a:headEnd type="none" w="sm" len="sm"/>
              <a:tailEnd type="none" w="sm" len="sm"/>
            </a:ln>
            <a:effectLst>
              <a:innerShdw blurRad="368300">
                <a:srgbClr val="CCECFF"/>
              </a:innerShdw>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576085" y="4324778"/>
              <a:ext cx="1208860" cy="1440933"/>
            </a:xfrm>
            <a:prstGeom prst="rect">
              <a:avLst/>
            </a:prstGeom>
          </p:spPr>
        </p:pic>
      </p:gr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noGrp="1" noChangeArrowheads="1"/>
          </p:cNvSpPr>
          <p:nvPr>
            <p:ph type="title"/>
          </p:nvPr>
        </p:nvSpPr>
        <p:spPr/>
        <p:txBody>
          <a:bodyPr/>
          <a:lstStyle/>
          <a:p>
            <a:pPr eaLnBrk="1" hangingPunct="1"/>
            <a:r>
              <a:rPr lang="en-US" altLang="en-US" dirty="0" smtClean="0"/>
              <a:t>Data Manipulation Language</a:t>
            </a:r>
          </a:p>
        </p:txBody>
      </p:sp>
      <p:sp>
        <p:nvSpPr>
          <p:cNvPr id="12291" name="Rectangle 6"/>
          <p:cNvSpPr>
            <a:spLocks noGrp="1" noChangeArrowheads="1"/>
          </p:cNvSpPr>
          <p:nvPr>
            <p:ph idx="1"/>
          </p:nvPr>
        </p:nvSpPr>
        <p:spPr>
          <a:xfrm>
            <a:off x="622138" y="1242485"/>
            <a:ext cx="10944549" cy="1911628"/>
          </a:xfrm>
        </p:spPr>
        <p:txBody>
          <a:bodyPr/>
          <a:lstStyle/>
          <a:p>
            <a:pPr lvl="1" eaLnBrk="1" hangingPunct="1"/>
            <a:r>
              <a:rPr lang="en-US" altLang="en-US" dirty="0" smtClean="0"/>
              <a:t>A DML statement is executed when you:</a:t>
            </a:r>
          </a:p>
          <a:p>
            <a:pPr lvl="2" eaLnBrk="1" hangingPunct="1"/>
            <a:r>
              <a:rPr lang="en-US" altLang="en-US" dirty="0" smtClean="0"/>
              <a:t>Add new rows to a table</a:t>
            </a:r>
          </a:p>
          <a:p>
            <a:pPr lvl="2" eaLnBrk="1" hangingPunct="1"/>
            <a:r>
              <a:rPr lang="en-US" altLang="en-US" dirty="0" smtClean="0"/>
              <a:t>Modify existing rows in a table</a:t>
            </a:r>
          </a:p>
          <a:p>
            <a:pPr lvl="2" eaLnBrk="1" hangingPunct="1"/>
            <a:r>
              <a:rPr lang="en-US" altLang="en-US" dirty="0" smtClean="0"/>
              <a:t>Remove existing rows from a table</a:t>
            </a:r>
          </a:p>
          <a:p>
            <a:pPr lvl="1" eaLnBrk="1" hangingPunct="1"/>
            <a:r>
              <a:rPr lang="en-US" altLang="en-US" dirty="0" smtClean="0"/>
              <a:t>A </a:t>
            </a:r>
            <a:r>
              <a:rPr lang="en-US" altLang="en-US" i="1" dirty="0" smtClean="0"/>
              <a:t>transaction</a:t>
            </a:r>
            <a:r>
              <a:rPr lang="en-US" altLang="en-US" dirty="0" smtClean="0"/>
              <a:t> consists of a collection of DML statements that form a logical unit of work.</a:t>
            </a:r>
          </a:p>
        </p:txBody>
      </p:sp>
      <p:sp>
        <p:nvSpPr>
          <p:cNvPr id="12292" name="Arc 4"/>
          <p:cNvSpPr>
            <a:spLocks/>
          </p:cNvSpPr>
          <p:nvPr/>
        </p:nvSpPr>
        <p:spPr bwMode="ltGray">
          <a:xfrm>
            <a:off x="6907212" y="1"/>
            <a:ext cx="211138" cy="225425"/>
          </a:xfrm>
          <a:custGeom>
            <a:avLst/>
            <a:gdLst>
              <a:gd name="T0" fmla="*/ 2147483646 w 21600"/>
              <a:gd name="T1" fmla="*/ 2147483646 h 21600"/>
              <a:gd name="T2" fmla="*/ 0 w 21600"/>
              <a:gd name="T3" fmla="*/ 0 h 21600"/>
              <a:gd name="T4" fmla="*/ 2147483646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9525" cap="rnd">
            <a:noFill/>
            <a:round/>
            <a:headEnd type="none" w="sm" len="sm"/>
            <a:tailEnd type="none" w="sm" len="sm"/>
          </a:ln>
        </p:spPr>
        <p:txBody>
          <a:bodyPr/>
          <a:lstStyle/>
          <a:p>
            <a:endParaRPr lang="en-US" dirty="0"/>
          </a:p>
        </p:txBody>
      </p:sp>
      <p:grpSp>
        <p:nvGrpSpPr>
          <p:cNvPr id="14" name="Group 13"/>
          <p:cNvGrpSpPr/>
          <p:nvPr/>
        </p:nvGrpSpPr>
        <p:grpSpPr>
          <a:xfrm>
            <a:off x="4979591" y="3581400"/>
            <a:ext cx="2229643" cy="1836987"/>
            <a:chOff x="5312569" y="3581400"/>
            <a:chExt cx="2229643" cy="1836987"/>
          </a:xfrm>
        </p:grpSpPr>
        <p:sp>
          <p:nvSpPr>
            <p:cNvPr id="11" name="Rounded Rectangle 10"/>
            <p:cNvSpPr>
              <a:spLocks noChangeAspect="1"/>
            </p:cNvSpPr>
            <p:nvPr/>
          </p:nvSpPr>
          <p:spPr bwMode="auto">
            <a:xfrm>
              <a:off x="5312569" y="3581400"/>
              <a:ext cx="2229643" cy="1409700"/>
            </a:xfrm>
            <a:prstGeom prst="roundRect">
              <a:avLst/>
            </a:prstGeom>
            <a:gradFill flip="none" rotWithShape="1">
              <a:gsLst>
                <a:gs pos="0">
                  <a:schemeClr val="bg1"/>
                </a:gs>
                <a:gs pos="100000">
                  <a:schemeClr val="accent6">
                    <a:lumMod val="20000"/>
                    <a:lumOff val="80000"/>
                  </a:schemeClr>
                </a:gs>
              </a:gsLst>
              <a:lin ang="5400000" scaled="1"/>
              <a:tileRect/>
            </a:gradFill>
            <a:ln w="28575" cap="flat" cmpd="sng" algn="ctr">
              <a:solidFill>
                <a:schemeClr val="bg1"/>
              </a:solidFill>
              <a:prstDash val="solid"/>
              <a:round/>
              <a:headEnd type="none" w="sm" len="sm"/>
              <a:tailEnd type="none" w="sm" len="sm"/>
            </a:ln>
            <a:effectLst>
              <a:outerShdw blurRad="50800" dist="38100" dir="5400000" sx="99000" sy="99000" algn="t" rotWithShape="0">
                <a:prstClr val="black">
                  <a:alpha val="40000"/>
                </a:prstClr>
              </a:outerShdw>
            </a:effectLst>
          </p:spPr>
          <p:txBody>
            <a:bodyPr/>
            <a:lstStyle/>
            <a:p>
              <a:pPr algn="ctr" defTabSz="228600">
                <a:spcBef>
                  <a:spcPct val="20000"/>
                </a:spcBef>
                <a:buClr>
                  <a:srgbClr val="FF0000"/>
                </a:buClr>
                <a:buFont typeface="Arial" pitchFamily="34" charset="0"/>
                <a:buNone/>
              </a:pPr>
              <a:endParaRPr lang="en-US" dirty="0"/>
            </a:p>
          </p:txBody>
        </p:sp>
        <p:sp>
          <p:nvSpPr>
            <p:cNvPr id="9" name="TextBox 8"/>
            <p:cNvSpPr txBox="1"/>
            <p:nvPr/>
          </p:nvSpPr>
          <p:spPr>
            <a:xfrm>
              <a:off x="5932090" y="5049055"/>
              <a:ext cx="990600" cy="369332"/>
            </a:xfrm>
            <a:prstGeom prst="rect">
              <a:avLst/>
            </a:prstGeom>
            <a:noFill/>
          </p:spPr>
          <p:txBody>
            <a:bodyPr wrap="square" rtlCol="0">
              <a:spAutoFit/>
            </a:bodyPr>
            <a:lstStyle/>
            <a:p>
              <a:pPr algn="ctr"/>
              <a:r>
                <a:rPr lang="en-US" dirty="0" smtClean="0">
                  <a:latin typeface="+mn-lt"/>
                </a:rPr>
                <a:t>Update</a:t>
              </a:r>
              <a:endParaRPr lang="en-US" dirty="0">
                <a:latin typeface="+mn-lt"/>
              </a:endParaRPr>
            </a:p>
          </p:txBody>
        </p:sp>
        <p:pic>
          <p:nvPicPr>
            <p:cNvPr id="3" name="Picture 2"/>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5487177" y="3810000"/>
              <a:ext cx="1880426" cy="965855"/>
            </a:xfrm>
            <a:prstGeom prst="rect">
              <a:avLst/>
            </a:prstGeom>
          </p:spPr>
        </p:pic>
      </p:grpSp>
      <p:grpSp>
        <p:nvGrpSpPr>
          <p:cNvPr id="15" name="Group 14"/>
          <p:cNvGrpSpPr/>
          <p:nvPr/>
        </p:nvGrpSpPr>
        <p:grpSpPr>
          <a:xfrm>
            <a:off x="2701943" y="3581400"/>
            <a:ext cx="1563687" cy="1817132"/>
            <a:chOff x="2644267" y="3581400"/>
            <a:chExt cx="1563687" cy="1817132"/>
          </a:xfrm>
        </p:grpSpPr>
        <p:sp>
          <p:nvSpPr>
            <p:cNvPr id="12" name="Rounded Rectangle 11"/>
            <p:cNvSpPr>
              <a:spLocks noChangeAspect="1"/>
            </p:cNvSpPr>
            <p:nvPr/>
          </p:nvSpPr>
          <p:spPr bwMode="auto">
            <a:xfrm>
              <a:off x="2644267" y="3581400"/>
              <a:ext cx="1563687" cy="1409700"/>
            </a:xfrm>
            <a:prstGeom prst="roundRect">
              <a:avLst/>
            </a:prstGeom>
            <a:gradFill flip="none" rotWithShape="1">
              <a:gsLst>
                <a:gs pos="0">
                  <a:schemeClr val="bg1"/>
                </a:gs>
                <a:gs pos="100000">
                  <a:schemeClr val="accent6">
                    <a:lumMod val="20000"/>
                    <a:lumOff val="80000"/>
                  </a:schemeClr>
                </a:gs>
              </a:gsLst>
              <a:lin ang="5400000" scaled="1"/>
              <a:tileRect/>
            </a:gradFill>
            <a:ln w="28575" cap="flat" cmpd="sng" algn="ctr">
              <a:solidFill>
                <a:schemeClr val="bg1"/>
              </a:solidFill>
              <a:prstDash val="solid"/>
              <a:round/>
              <a:headEnd type="none" w="sm" len="sm"/>
              <a:tailEnd type="none" w="sm" len="sm"/>
            </a:ln>
            <a:effectLst>
              <a:outerShdw blurRad="50800" dist="38100" dir="5400000" sx="99000" sy="99000" algn="t" rotWithShape="0">
                <a:prstClr val="black">
                  <a:alpha val="40000"/>
                </a:prstClr>
              </a:outerShdw>
            </a:effectLst>
          </p:spPr>
          <p:txBody>
            <a:bodyPr/>
            <a:lstStyle/>
            <a:p>
              <a:pPr algn="ctr" defTabSz="228600">
                <a:spcBef>
                  <a:spcPct val="20000"/>
                </a:spcBef>
                <a:buClr>
                  <a:srgbClr val="FF0000"/>
                </a:buClr>
                <a:buFont typeface="Arial" pitchFamily="34" charset="0"/>
                <a:buNone/>
              </a:pPr>
              <a:endParaRPr lang="en-US" dirty="0"/>
            </a:p>
          </p:txBody>
        </p:sp>
        <p:sp>
          <p:nvSpPr>
            <p:cNvPr id="8" name="TextBox 7"/>
            <p:cNvSpPr txBox="1"/>
            <p:nvPr/>
          </p:nvSpPr>
          <p:spPr>
            <a:xfrm>
              <a:off x="3007010" y="5029200"/>
              <a:ext cx="838200" cy="369332"/>
            </a:xfrm>
            <a:prstGeom prst="rect">
              <a:avLst/>
            </a:prstGeom>
            <a:noFill/>
          </p:spPr>
          <p:txBody>
            <a:bodyPr wrap="square" rtlCol="0">
              <a:spAutoFit/>
            </a:bodyPr>
            <a:lstStyle/>
            <a:p>
              <a:pPr algn="ctr"/>
              <a:r>
                <a:rPr lang="en-US" dirty="0" smtClean="0">
                  <a:latin typeface="+mn-lt"/>
                </a:rPr>
                <a:t>Insert</a:t>
              </a:r>
              <a:endParaRPr lang="en-US" dirty="0">
                <a:latin typeface="+mn-lt"/>
              </a:endParaRPr>
            </a:p>
          </p:txBody>
        </p:sp>
        <p:pic>
          <p:nvPicPr>
            <p:cNvPr id="2" name="Picture 1"/>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2766187" y="3867340"/>
              <a:ext cx="1319847" cy="851175"/>
            </a:xfrm>
            <a:prstGeom prst="rect">
              <a:avLst/>
            </a:prstGeom>
          </p:spPr>
        </p:pic>
      </p:grpSp>
      <p:grpSp>
        <p:nvGrpSpPr>
          <p:cNvPr id="17" name="Group 16"/>
          <p:cNvGrpSpPr/>
          <p:nvPr/>
        </p:nvGrpSpPr>
        <p:grpSpPr>
          <a:xfrm>
            <a:off x="7923195" y="3581400"/>
            <a:ext cx="1563687" cy="1817132"/>
            <a:chOff x="7865519" y="3581400"/>
            <a:chExt cx="1563687" cy="1817132"/>
          </a:xfrm>
        </p:grpSpPr>
        <p:sp>
          <p:nvSpPr>
            <p:cNvPr id="16" name="Rounded Rectangle 15"/>
            <p:cNvSpPr>
              <a:spLocks noChangeAspect="1"/>
            </p:cNvSpPr>
            <p:nvPr/>
          </p:nvSpPr>
          <p:spPr bwMode="auto">
            <a:xfrm>
              <a:off x="7865519" y="3581400"/>
              <a:ext cx="1563687" cy="1409700"/>
            </a:xfrm>
            <a:prstGeom prst="roundRect">
              <a:avLst/>
            </a:prstGeom>
            <a:gradFill flip="none" rotWithShape="1">
              <a:gsLst>
                <a:gs pos="0">
                  <a:schemeClr val="bg1"/>
                </a:gs>
                <a:gs pos="100000">
                  <a:schemeClr val="accent6">
                    <a:lumMod val="20000"/>
                    <a:lumOff val="80000"/>
                  </a:schemeClr>
                </a:gs>
              </a:gsLst>
              <a:lin ang="5400000" scaled="1"/>
              <a:tileRect/>
            </a:gradFill>
            <a:ln w="28575" cap="flat" cmpd="sng" algn="ctr">
              <a:solidFill>
                <a:schemeClr val="bg1"/>
              </a:solidFill>
              <a:prstDash val="solid"/>
              <a:round/>
              <a:headEnd type="none" w="sm" len="sm"/>
              <a:tailEnd type="none" w="sm" len="sm"/>
            </a:ln>
            <a:effectLst>
              <a:outerShdw blurRad="50800" dist="38100" dir="5400000" sx="99000" sy="99000" algn="t" rotWithShape="0">
                <a:prstClr val="black">
                  <a:alpha val="40000"/>
                </a:prstClr>
              </a:outerShdw>
            </a:effectLst>
          </p:spPr>
          <p:txBody>
            <a:bodyPr/>
            <a:lstStyle/>
            <a:p>
              <a:pPr algn="ctr" defTabSz="228600">
                <a:spcBef>
                  <a:spcPct val="20000"/>
                </a:spcBef>
                <a:buClr>
                  <a:srgbClr val="FF0000"/>
                </a:buClr>
                <a:buFont typeface="Arial" pitchFamily="34" charset="0"/>
                <a:buNone/>
              </a:pPr>
              <a:endParaRPr lang="en-US" dirty="0"/>
            </a:p>
          </p:txBody>
        </p:sp>
        <p:sp>
          <p:nvSpPr>
            <p:cNvPr id="10" name="TextBox 9"/>
            <p:cNvSpPr txBox="1"/>
            <p:nvPr/>
          </p:nvSpPr>
          <p:spPr>
            <a:xfrm>
              <a:off x="8190162" y="5029200"/>
              <a:ext cx="914400" cy="369332"/>
            </a:xfrm>
            <a:prstGeom prst="rect">
              <a:avLst/>
            </a:prstGeom>
            <a:noFill/>
          </p:spPr>
          <p:txBody>
            <a:bodyPr wrap="square" rtlCol="0">
              <a:spAutoFit/>
            </a:bodyPr>
            <a:lstStyle/>
            <a:p>
              <a:pPr algn="ctr"/>
              <a:r>
                <a:rPr lang="en-US" dirty="0" smtClean="0">
                  <a:latin typeface="+mn-lt"/>
                </a:rPr>
                <a:t>Delete</a:t>
              </a:r>
              <a:endParaRPr lang="en-US" dirty="0">
                <a:latin typeface="+mn-lt"/>
              </a:endParaRPr>
            </a:p>
          </p:txBody>
        </p:sp>
        <p:pic>
          <p:nvPicPr>
            <p:cNvPr id="4" name="Picture 3"/>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7966714" y="3749456"/>
              <a:ext cx="1361296" cy="1086942"/>
            </a:xfrm>
            <a:prstGeom prst="rect">
              <a:avLst/>
            </a:prstGeom>
          </p:spPr>
        </p:pic>
      </p:grpSp>
    </p:spTree>
    <p:custDataLst>
      <p:tags r:id="rId1"/>
    </p:custData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p:txBody>
          <a:bodyPr/>
          <a:lstStyle/>
          <a:p>
            <a:pPr eaLnBrk="1" hangingPunct="1"/>
            <a:r>
              <a:rPr lang="en-US" altLang="en-US" dirty="0" smtClean="0"/>
              <a:t>Adding a New Row to a Table</a:t>
            </a:r>
          </a:p>
        </p:txBody>
      </p:sp>
      <p:grpSp>
        <p:nvGrpSpPr>
          <p:cNvPr id="14339" name="Group 1"/>
          <p:cNvGrpSpPr>
            <a:grpSpLocks/>
          </p:cNvGrpSpPr>
          <p:nvPr/>
        </p:nvGrpSpPr>
        <p:grpSpPr bwMode="auto">
          <a:xfrm>
            <a:off x="1930401" y="1043164"/>
            <a:ext cx="8534104" cy="4860749"/>
            <a:chOff x="533400" y="1374922"/>
            <a:chExt cx="8532478" cy="4859191"/>
          </a:xfrm>
        </p:grpSpPr>
        <p:sp>
          <p:nvSpPr>
            <p:cNvPr id="14340" name="Freeform 3"/>
            <p:cNvSpPr>
              <a:spLocks/>
            </p:cNvSpPr>
            <p:nvPr/>
          </p:nvSpPr>
          <p:spPr bwMode="auto">
            <a:xfrm>
              <a:off x="5486400" y="3124200"/>
              <a:ext cx="609600" cy="896938"/>
            </a:xfrm>
            <a:custGeom>
              <a:avLst/>
              <a:gdLst>
                <a:gd name="T0" fmla="*/ 0 w 220"/>
                <a:gd name="T1" fmla="*/ 0 h 411"/>
                <a:gd name="T2" fmla="*/ 2147483646 w 220"/>
                <a:gd name="T3" fmla="*/ 0 h 411"/>
                <a:gd name="T4" fmla="*/ 2147483646 w 220"/>
                <a:gd name="T5" fmla="*/ 2147483646 h 411"/>
                <a:gd name="T6" fmla="*/ 0 60000 65536"/>
                <a:gd name="T7" fmla="*/ 0 60000 65536"/>
                <a:gd name="T8" fmla="*/ 0 60000 65536"/>
                <a:gd name="T9" fmla="*/ 0 w 220"/>
                <a:gd name="T10" fmla="*/ 0 h 411"/>
                <a:gd name="T11" fmla="*/ 220 w 220"/>
                <a:gd name="T12" fmla="*/ 411 h 411"/>
              </a:gdLst>
              <a:ahLst/>
              <a:cxnLst>
                <a:cxn ang="T6">
                  <a:pos x="T0" y="T1"/>
                </a:cxn>
                <a:cxn ang="T7">
                  <a:pos x="T2" y="T3"/>
                </a:cxn>
                <a:cxn ang="T8">
                  <a:pos x="T4" y="T5"/>
                </a:cxn>
              </a:cxnLst>
              <a:rect l="T9" t="T10" r="T11" b="T12"/>
              <a:pathLst>
                <a:path w="220" h="411">
                  <a:moveTo>
                    <a:pt x="0" y="0"/>
                  </a:moveTo>
                  <a:lnTo>
                    <a:pt x="219" y="0"/>
                  </a:lnTo>
                  <a:lnTo>
                    <a:pt x="219" y="410"/>
                  </a:lnTo>
                </a:path>
              </a:pathLst>
            </a:custGeom>
            <a:noFill/>
            <a:ln w="28575" cap="rnd" cmpd="sng">
              <a:solidFill>
                <a:schemeClr val="accent1"/>
              </a:solidFill>
              <a:prstDash val="solid"/>
              <a:round/>
              <a:headEnd type="none" w="med" len="med"/>
              <a:tailEnd type="triangle" w="lg" len="lg"/>
            </a:ln>
          </p:spPr>
          <p:txBody>
            <a:bodyPr/>
            <a:lstStyle/>
            <a:p>
              <a:endParaRPr lang="en-US" dirty="0"/>
            </a:p>
          </p:txBody>
        </p:sp>
        <p:sp>
          <p:nvSpPr>
            <p:cNvPr id="14341" name="Rectangle 4"/>
            <p:cNvSpPr>
              <a:spLocks noChangeArrowheads="1"/>
            </p:cNvSpPr>
            <p:nvPr/>
          </p:nvSpPr>
          <p:spPr bwMode="auto">
            <a:xfrm>
              <a:off x="533400" y="1447800"/>
              <a:ext cx="2032221" cy="400624"/>
            </a:xfrm>
            <a:prstGeom prst="rect">
              <a:avLst/>
            </a:prstGeom>
            <a:noFill/>
            <a:ln w="9525">
              <a:noFill/>
              <a:miter lim="800000"/>
              <a:headEnd/>
              <a:tailEnd/>
            </a:ln>
          </p:spPr>
          <p:txBody>
            <a:bodyPr wrap="none" lIns="92075" tIns="46038" rIns="92075" bIns="46038">
              <a:spAutoFit/>
            </a:bodyPr>
            <a:lstStyle/>
            <a:p>
              <a:r>
                <a:rPr lang="en-US" altLang="en-US" sz="2000" dirty="0">
                  <a:latin typeface="Courier New" pitchFamily="49" charset="0"/>
                </a:rPr>
                <a:t>DEPARTMENTS </a:t>
              </a:r>
            </a:p>
          </p:txBody>
        </p:sp>
        <p:sp>
          <p:nvSpPr>
            <p:cNvPr id="14342" name="Rectangle 5"/>
            <p:cNvSpPr>
              <a:spLocks noChangeArrowheads="1"/>
            </p:cNvSpPr>
            <p:nvPr/>
          </p:nvSpPr>
          <p:spPr bwMode="auto">
            <a:xfrm>
              <a:off x="7940440" y="1374922"/>
              <a:ext cx="1125438" cy="314473"/>
            </a:xfrm>
            <a:prstGeom prst="rect">
              <a:avLst/>
            </a:prstGeom>
            <a:noFill/>
            <a:ln w="9525">
              <a:noFill/>
              <a:miter lim="800000"/>
              <a:headEnd/>
              <a:tailEnd/>
            </a:ln>
          </p:spPr>
          <p:txBody>
            <a:bodyPr wrap="square" lIns="92075" tIns="46038" rIns="92075" bIns="46038">
              <a:spAutoFit/>
            </a:bodyPr>
            <a:lstStyle/>
            <a:p>
              <a:pPr>
                <a:lnSpc>
                  <a:spcPct val="80000"/>
                </a:lnSpc>
              </a:pPr>
              <a:r>
                <a:rPr lang="en-US" altLang="en-US" dirty="0">
                  <a:latin typeface="+mn-lt"/>
                </a:rPr>
                <a:t>New </a:t>
              </a:r>
              <a:r>
                <a:rPr lang="en-US" altLang="en-US" dirty="0" smtClean="0">
                  <a:latin typeface="+mn-lt"/>
                </a:rPr>
                <a:t>row</a:t>
              </a:r>
              <a:endParaRPr lang="en-US" altLang="en-US" dirty="0">
                <a:latin typeface="+mn-lt"/>
              </a:endParaRPr>
            </a:p>
          </p:txBody>
        </p:sp>
        <p:sp>
          <p:nvSpPr>
            <p:cNvPr id="14343" name="Rectangle 6"/>
            <p:cNvSpPr>
              <a:spLocks noChangeArrowheads="1"/>
            </p:cNvSpPr>
            <p:nvPr/>
          </p:nvSpPr>
          <p:spPr bwMode="auto">
            <a:xfrm>
              <a:off x="5839401" y="2998238"/>
              <a:ext cx="3127375" cy="831850"/>
            </a:xfrm>
            <a:prstGeom prst="rect">
              <a:avLst/>
            </a:prstGeom>
            <a:noFill/>
            <a:ln w="9525">
              <a:noFill/>
              <a:miter lim="800000"/>
              <a:headEnd/>
              <a:tailEnd/>
            </a:ln>
          </p:spPr>
          <p:txBody>
            <a:bodyPr lIns="92075" tIns="46038" rIns="92075" bIns="46038">
              <a:spAutoFit/>
            </a:bodyPr>
            <a:lstStyle/>
            <a:p>
              <a:pPr algn="ctr" defTabSz="346075">
                <a:lnSpc>
                  <a:spcPct val="80000"/>
                </a:lnSpc>
                <a:tabLst>
                  <a:tab pos="576263" algn="l"/>
                </a:tabLst>
              </a:pPr>
              <a:r>
                <a:rPr lang="en-US" altLang="en-US" dirty="0" smtClean="0">
                  <a:latin typeface="+mn-lt"/>
                </a:rPr>
                <a:t>Insert a </a:t>
              </a:r>
              <a:r>
                <a:rPr lang="en-US" altLang="en-US" dirty="0">
                  <a:latin typeface="+mn-lt"/>
                </a:rPr>
                <a:t>new row</a:t>
              </a:r>
              <a:br>
                <a:rPr lang="en-US" altLang="en-US" dirty="0">
                  <a:latin typeface="+mn-lt"/>
                </a:rPr>
              </a:br>
              <a:r>
                <a:rPr lang="en-US" altLang="en-US" dirty="0">
                  <a:latin typeface="+mn-lt"/>
                </a:rPr>
                <a:t>into the</a:t>
              </a:r>
              <a:br>
                <a:rPr lang="en-US" altLang="en-US" dirty="0">
                  <a:latin typeface="+mn-lt"/>
                </a:rPr>
              </a:br>
              <a:r>
                <a:rPr lang="en-US" altLang="en-US" dirty="0">
                  <a:latin typeface="Courier New" panose="02070309020205020404" pitchFamily="49" charset="0"/>
                  <a:cs typeface="Courier New" panose="02070309020205020404" pitchFamily="49" charset="0"/>
                </a:rPr>
                <a:t>DEPARTMENTS</a:t>
              </a:r>
              <a:r>
                <a:rPr lang="en-US" altLang="en-US" sz="2400" dirty="0">
                  <a:latin typeface="+mn-lt"/>
                </a:rPr>
                <a:t> </a:t>
              </a:r>
              <a:r>
                <a:rPr lang="en-US" altLang="en-US" dirty="0">
                  <a:latin typeface="+mn-lt"/>
                </a:rPr>
                <a:t>table.</a:t>
              </a:r>
            </a:p>
          </p:txBody>
        </p:sp>
        <p:pic>
          <p:nvPicPr>
            <p:cNvPr id="14344" name="Picture 16" descr="C:\salome_official\projects\11gR2_SQL 1\screenshots\les9_5s_a.gif"/>
            <p:cNvPicPr>
              <a:picLocks noChangeAspect="1" noChangeArrowheads="1"/>
            </p:cNvPicPr>
            <p:nvPr/>
          </p:nvPicPr>
          <p:blipFill>
            <a:blip r:embed="rId4" cstate="print"/>
            <a:srcRect/>
            <a:stretch>
              <a:fillRect/>
            </a:stretch>
          </p:blipFill>
          <p:spPr bwMode="auto">
            <a:xfrm>
              <a:off x="685800" y="1828800"/>
              <a:ext cx="4543425" cy="1646238"/>
            </a:xfrm>
            <a:prstGeom prst="rect">
              <a:avLst/>
            </a:prstGeom>
            <a:noFill/>
            <a:ln w="12700">
              <a:solidFill>
                <a:schemeClr val="tx1"/>
              </a:solidFill>
              <a:miter lim="800000"/>
              <a:headEnd/>
              <a:tailEnd/>
            </a:ln>
          </p:spPr>
        </p:pic>
        <p:pic>
          <p:nvPicPr>
            <p:cNvPr id="14345" name="Picture 17" descr="C:\salome_official\projects\11gR2_SQL 1\screenshots\les9_5s_b.gif"/>
            <p:cNvPicPr>
              <a:picLocks noChangeAspect="1" noChangeArrowheads="1"/>
            </p:cNvPicPr>
            <p:nvPr/>
          </p:nvPicPr>
          <p:blipFill>
            <a:blip r:embed="rId5" cstate="print"/>
            <a:srcRect/>
            <a:stretch>
              <a:fillRect/>
            </a:stretch>
          </p:blipFill>
          <p:spPr bwMode="auto">
            <a:xfrm>
              <a:off x="3733800" y="1447800"/>
              <a:ext cx="4140200" cy="182563"/>
            </a:xfrm>
            <a:prstGeom prst="rect">
              <a:avLst/>
            </a:prstGeom>
            <a:noFill/>
            <a:ln w="12700">
              <a:solidFill>
                <a:schemeClr val="tx1"/>
              </a:solidFill>
              <a:miter lim="800000"/>
              <a:headEnd/>
              <a:tailEnd/>
            </a:ln>
          </p:spPr>
        </p:pic>
        <p:pic>
          <p:nvPicPr>
            <p:cNvPr id="14346" name="Picture 18" descr="C:\salome_official\projects\11gR2_SQL 1\screenshots\les9_5s_c.gif"/>
            <p:cNvPicPr>
              <a:picLocks noChangeAspect="1" noChangeArrowheads="1"/>
            </p:cNvPicPr>
            <p:nvPr/>
          </p:nvPicPr>
          <p:blipFill>
            <a:blip r:embed="rId6" cstate="print"/>
            <a:srcRect/>
            <a:stretch>
              <a:fillRect/>
            </a:stretch>
          </p:blipFill>
          <p:spPr bwMode="auto">
            <a:xfrm>
              <a:off x="3733800" y="4114800"/>
              <a:ext cx="4543425" cy="182563"/>
            </a:xfrm>
            <a:prstGeom prst="rect">
              <a:avLst/>
            </a:prstGeom>
            <a:noFill/>
            <a:ln w="12700">
              <a:solidFill>
                <a:schemeClr val="tx1"/>
              </a:solidFill>
              <a:miter lim="800000"/>
              <a:headEnd/>
              <a:tailEnd/>
            </a:ln>
          </p:spPr>
        </p:pic>
        <p:pic>
          <p:nvPicPr>
            <p:cNvPr id="14347" name="Picture 19" descr="C:\salome_official\projects\11gR2_SQL 1\screenshots\les9_5s_d.gif"/>
            <p:cNvPicPr>
              <a:picLocks noChangeAspect="1" noChangeArrowheads="1"/>
            </p:cNvPicPr>
            <p:nvPr/>
          </p:nvPicPr>
          <p:blipFill>
            <a:blip r:embed="rId7" cstate="print"/>
            <a:srcRect/>
            <a:stretch>
              <a:fillRect/>
            </a:stretch>
          </p:blipFill>
          <p:spPr bwMode="auto">
            <a:xfrm>
              <a:off x="3733800" y="4419600"/>
              <a:ext cx="4543425" cy="192088"/>
            </a:xfrm>
            <a:prstGeom prst="rect">
              <a:avLst/>
            </a:prstGeom>
            <a:noFill/>
            <a:ln w="12700">
              <a:solidFill>
                <a:schemeClr val="tx1"/>
              </a:solidFill>
              <a:miter lim="800000"/>
              <a:headEnd/>
              <a:tailEnd/>
            </a:ln>
          </p:spPr>
        </p:pic>
        <p:pic>
          <p:nvPicPr>
            <p:cNvPr id="14348" name="Picture 20" descr="C:\salome_official\projects\11gR2_SQL 1\screenshots\les9_5s_e.gif"/>
            <p:cNvPicPr>
              <a:picLocks noChangeAspect="1" noChangeArrowheads="1"/>
            </p:cNvPicPr>
            <p:nvPr/>
          </p:nvPicPr>
          <p:blipFill>
            <a:blip r:embed="rId8" cstate="print"/>
            <a:srcRect/>
            <a:stretch>
              <a:fillRect/>
            </a:stretch>
          </p:blipFill>
          <p:spPr bwMode="auto">
            <a:xfrm>
              <a:off x="3733800" y="4762500"/>
              <a:ext cx="4543425" cy="1471613"/>
            </a:xfrm>
            <a:prstGeom prst="rect">
              <a:avLst/>
            </a:prstGeom>
            <a:noFill/>
            <a:ln w="12700">
              <a:solidFill>
                <a:schemeClr val="tx1"/>
              </a:solidFill>
              <a:miter lim="800000"/>
              <a:headEnd/>
              <a:tailEnd/>
            </a:ln>
          </p:spPr>
        </p:pic>
      </p:gr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rot="16200000" flipV="1">
            <a:off x="9577387" y="3222626"/>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7" name="Oval 6"/>
          <p:cNvSpPr>
            <a:spLocks noChangeAspect="1"/>
          </p:cNvSpPr>
          <p:nvPr/>
        </p:nvSpPr>
        <p:spPr bwMode="auto">
          <a:xfrm>
            <a:off x="9447212" y="4086441"/>
            <a:ext cx="1985962" cy="1983946"/>
          </a:xfrm>
          <a:prstGeom prst="ellipse">
            <a:avLst/>
          </a:prstGeom>
          <a:solidFill>
            <a:schemeClr val="bg1"/>
          </a:solidFill>
          <a:ln w="50800" cap="flat" cmpd="sng" algn="ctr">
            <a:solidFill>
              <a:schemeClr val="bg1"/>
            </a:solidFill>
            <a:prstDash val="solid"/>
            <a:round/>
            <a:headEnd type="none" w="sm" len="sm"/>
            <a:tailEnd type="none" w="sm" len="sm"/>
          </a:ln>
          <a:effectLst>
            <a:innerShdw blurRad="228600">
              <a:srgbClr val="81C9FF"/>
            </a:innerShdw>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6386" name="Rectangle 5"/>
          <p:cNvSpPr>
            <a:spLocks noGrp="1" noChangeArrowheads="1"/>
          </p:cNvSpPr>
          <p:nvPr>
            <p:ph type="title"/>
          </p:nvPr>
        </p:nvSpPr>
        <p:spPr/>
        <p:txBody>
          <a:bodyPr/>
          <a:lstStyle/>
          <a:p>
            <a:pPr eaLnBrk="1" hangingPunct="1"/>
            <a:r>
              <a:rPr lang="en-US" altLang="en-US" dirty="0" smtClean="0">
                <a:latin typeface="Courier New" pitchFamily="49" charset="0"/>
              </a:rPr>
              <a:t>INSERT</a:t>
            </a:r>
            <a:r>
              <a:rPr lang="en-US" altLang="en-US" dirty="0" smtClean="0"/>
              <a:t> Statement Syntax</a:t>
            </a:r>
          </a:p>
        </p:txBody>
      </p:sp>
      <p:sp>
        <p:nvSpPr>
          <p:cNvPr id="16387" name="Rectangle 6"/>
          <p:cNvSpPr>
            <a:spLocks noGrp="1" noChangeArrowheads="1"/>
          </p:cNvSpPr>
          <p:nvPr>
            <p:ph idx="1"/>
          </p:nvPr>
        </p:nvSpPr>
        <p:spPr>
          <a:xfrm>
            <a:off x="622138" y="1242485"/>
            <a:ext cx="10944549" cy="1880850"/>
          </a:xfrm>
        </p:spPr>
        <p:txBody>
          <a:bodyPr/>
          <a:lstStyle/>
          <a:p>
            <a:pPr lvl="1" eaLnBrk="1" hangingPunct="1"/>
            <a:r>
              <a:rPr lang="en-US" altLang="en-US" dirty="0" smtClean="0"/>
              <a:t>Add new rows to a table by using the </a:t>
            </a:r>
            <a:r>
              <a:rPr lang="en-US" altLang="en-US" dirty="0" smtClean="0">
                <a:latin typeface="Courier New" pitchFamily="49" charset="0"/>
              </a:rPr>
              <a:t>INSERT</a:t>
            </a:r>
            <a:r>
              <a:rPr lang="en-US" altLang="en-US" dirty="0" smtClean="0"/>
              <a:t> statement:</a:t>
            </a:r>
            <a:br>
              <a:rPr lang="en-US" altLang="en-US" dirty="0" smtClean="0"/>
            </a:br>
            <a:r>
              <a:rPr lang="en-US" altLang="en-US" dirty="0" smtClean="0"/>
              <a:t/>
            </a:r>
            <a:br>
              <a:rPr lang="en-US" altLang="en-US" dirty="0" smtClean="0"/>
            </a:br>
            <a:endParaRPr lang="en-US" altLang="en-US" dirty="0" smtClean="0"/>
          </a:p>
          <a:p>
            <a:pPr lvl="1" eaLnBrk="1" hangingPunct="1"/>
            <a:endParaRPr lang="en-US" altLang="en-US" dirty="0" smtClean="0"/>
          </a:p>
          <a:p>
            <a:pPr lvl="1" eaLnBrk="1" hangingPunct="1"/>
            <a:r>
              <a:rPr lang="en-US" altLang="en-US" dirty="0" smtClean="0"/>
              <a:t>With this syntax, only one row is inserted at a time.</a:t>
            </a:r>
          </a:p>
        </p:txBody>
      </p:sp>
      <p:sp>
        <p:nvSpPr>
          <p:cNvPr id="5" name="Content Placeholder 2"/>
          <p:cNvSpPr txBox="1">
            <a:spLocks/>
          </p:cNvSpPr>
          <p:nvPr/>
        </p:nvSpPr>
        <p:spPr bwMode="gray">
          <a:xfrm>
            <a:off x="1065212" y="1834741"/>
            <a:ext cx="6318250"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INSERT INTO	</a:t>
            </a:r>
            <a:r>
              <a:rPr lang="en-US" altLang="en-US" b="1" i="1" dirty="0">
                <a:solidFill>
                  <a:schemeClr val="tx1">
                    <a:lumMod val="75000"/>
                  </a:schemeClr>
                </a:solidFill>
                <a:latin typeface="Courier New" panose="02070309020205020404" pitchFamily="49" charset="0"/>
                <a:cs typeface="Arial" panose="020B0604020202020204" pitchFamily="34" charset="0"/>
              </a:rPr>
              <a:t>table </a:t>
            </a:r>
            <a:r>
              <a:rPr lang="en-US" altLang="en-US" b="1" dirty="0">
                <a:solidFill>
                  <a:schemeClr val="tx1">
                    <a:lumMod val="75000"/>
                  </a:schemeClr>
                </a:solidFill>
                <a:latin typeface="Courier New" panose="02070309020205020404" pitchFamily="49" charset="0"/>
                <a:cs typeface="Arial" panose="020B0604020202020204" pitchFamily="34" charset="0"/>
              </a:rPr>
              <a:t>[(</a:t>
            </a:r>
            <a:r>
              <a:rPr lang="en-US" altLang="en-US" b="1" i="1" dirty="0">
                <a:solidFill>
                  <a:schemeClr val="tx1">
                    <a:lumMod val="75000"/>
                  </a:schemeClr>
                </a:solidFill>
                <a:latin typeface="Courier New" panose="02070309020205020404" pitchFamily="49" charset="0"/>
                <a:cs typeface="Arial" panose="020B0604020202020204" pitchFamily="34" charset="0"/>
              </a:rPr>
              <a:t>column </a:t>
            </a:r>
            <a:r>
              <a:rPr lang="en-US" altLang="en-US" b="1" dirty="0">
                <a:solidFill>
                  <a:schemeClr val="tx1">
                    <a:lumMod val="75000"/>
                  </a:schemeClr>
                </a:solidFill>
                <a:latin typeface="Courier New" panose="02070309020205020404" pitchFamily="49" charset="0"/>
                <a:cs typeface="Arial" panose="020B0604020202020204" pitchFamily="34" charset="0"/>
              </a:rPr>
              <a:t>[</a:t>
            </a:r>
            <a:r>
              <a:rPr lang="en-US" altLang="en-US" b="1" i="1" dirty="0">
                <a:solidFill>
                  <a:schemeClr val="tx1">
                    <a:lumMod val="75000"/>
                  </a:schemeClr>
                </a:solidFill>
                <a:latin typeface="Courier New" panose="02070309020205020404" pitchFamily="49" charset="0"/>
                <a:cs typeface="Arial" panose="020B0604020202020204" pitchFamily="34" charset="0"/>
              </a:rPr>
              <a:t>, column...</a:t>
            </a:r>
            <a:r>
              <a:rPr lang="en-US" altLang="en-US" b="1" dirty="0">
                <a:solidFill>
                  <a:schemeClr val="tx1">
                    <a:lumMod val="75000"/>
                  </a:schemeClr>
                </a:solidFill>
                <a:latin typeface="Courier New" panose="02070309020205020404" pitchFamily="49" charset="0"/>
                <a:cs typeface="Arial" panose="020B0604020202020204" pitchFamily="34" charset="0"/>
              </a:rPr>
              <a:t>])]</a:t>
            </a:r>
            <a:endParaRPr lang="en-US" altLang="en-US" b="1" i="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VALUES		</a:t>
            </a:r>
            <a:r>
              <a:rPr lang="en-US" altLang="en-US" b="1" i="1" dirty="0">
                <a:solidFill>
                  <a:schemeClr val="tx1">
                    <a:lumMod val="75000"/>
                  </a:schemeClr>
                </a:solidFill>
                <a:latin typeface="Courier New" panose="02070309020205020404" pitchFamily="49" charset="0"/>
                <a:cs typeface="Arial" panose="020B0604020202020204" pitchFamily="34" charset="0"/>
              </a:rPr>
              <a:t>(value </a:t>
            </a:r>
            <a:r>
              <a:rPr lang="en-US" altLang="en-US" b="1" dirty="0">
                <a:solidFill>
                  <a:schemeClr val="tx1">
                    <a:lumMod val="75000"/>
                  </a:schemeClr>
                </a:solidFill>
                <a:latin typeface="Courier New" panose="02070309020205020404" pitchFamily="49" charset="0"/>
                <a:cs typeface="Arial" panose="020B0604020202020204" pitchFamily="34" charset="0"/>
              </a:rPr>
              <a:t>[</a:t>
            </a:r>
            <a:r>
              <a:rPr lang="en-US" altLang="en-US" b="1" i="1" dirty="0">
                <a:solidFill>
                  <a:schemeClr val="tx1">
                    <a:lumMod val="75000"/>
                  </a:schemeClr>
                </a:solidFill>
                <a:latin typeface="Courier New" panose="02070309020205020404" pitchFamily="49" charset="0"/>
                <a:cs typeface="Arial" panose="020B0604020202020204" pitchFamily="34" charset="0"/>
              </a:rPr>
              <a:t>, value...</a:t>
            </a:r>
            <a:r>
              <a:rPr lang="en-US" altLang="en-US" b="1" dirty="0">
                <a:solidFill>
                  <a:schemeClr val="tx1">
                    <a:lumMod val="75000"/>
                  </a:schemeClr>
                </a:solidFill>
                <a:latin typeface="Courier New" panose="02070309020205020404" pitchFamily="49" charset="0"/>
                <a:cs typeface="Arial" panose="020B0604020202020204" pitchFamily="34" charset="0"/>
              </a:rPr>
              <a:t>]);</a:t>
            </a:r>
          </a:p>
        </p:txBody>
      </p:sp>
      <p:pic>
        <p:nvPicPr>
          <p:cNvPr id="2" name="Picture 1"/>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9828212" y="4278489"/>
            <a:ext cx="1219200" cy="1642316"/>
          </a:xfrm>
          <a:prstGeom prst="rect">
            <a:avLst/>
          </a:prstGeom>
        </p:spPr>
      </p:pic>
    </p:spTree>
    <p:custDataLst>
      <p:tags r:id="rId1"/>
    </p:custData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5"/>
          <p:cNvSpPr>
            <a:spLocks noGrp="1" noChangeArrowheads="1"/>
          </p:cNvSpPr>
          <p:nvPr>
            <p:ph type="title"/>
          </p:nvPr>
        </p:nvSpPr>
        <p:spPr/>
        <p:txBody>
          <a:bodyPr/>
          <a:lstStyle/>
          <a:p>
            <a:pPr eaLnBrk="1" hangingPunct="1"/>
            <a:r>
              <a:rPr lang="en-US" altLang="en-US" dirty="0" smtClean="0"/>
              <a:t>Inserting New Rows</a:t>
            </a:r>
          </a:p>
        </p:txBody>
      </p:sp>
      <p:sp>
        <p:nvSpPr>
          <p:cNvPr id="18438" name="Rectangle 6"/>
          <p:cNvSpPr>
            <a:spLocks noGrp="1" noChangeArrowheads="1"/>
          </p:cNvSpPr>
          <p:nvPr>
            <p:ph idx="1"/>
          </p:nvPr>
        </p:nvSpPr>
        <p:spPr>
          <a:xfrm>
            <a:off x="622138" y="1242485"/>
            <a:ext cx="10944549" cy="3519760"/>
          </a:xfrm>
        </p:spPr>
        <p:txBody>
          <a:bodyPr/>
          <a:lstStyle/>
          <a:p>
            <a:pPr lvl="1" eaLnBrk="1" hangingPunct="1"/>
            <a:r>
              <a:rPr lang="en-US" altLang="en-US" dirty="0" smtClean="0"/>
              <a:t>Insert a new row containing values for each column.</a:t>
            </a:r>
          </a:p>
          <a:p>
            <a:pPr lvl="1" eaLnBrk="1" hangingPunct="1"/>
            <a:r>
              <a:rPr lang="en-US" altLang="en-US" dirty="0" smtClean="0"/>
              <a:t>List values in the default order of the columns in the table.</a:t>
            </a:r>
          </a:p>
          <a:p>
            <a:pPr lvl="1" eaLnBrk="1" hangingPunct="1"/>
            <a:r>
              <a:rPr lang="en-US" altLang="en-US" dirty="0" smtClean="0"/>
              <a:t>Optionally, list the columns in the </a:t>
            </a:r>
            <a:r>
              <a:rPr lang="en-US" altLang="en-US" dirty="0" smtClean="0">
                <a:latin typeface="Courier New" pitchFamily="49" charset="0"/>
              </a:rPr>
              <a:t>INSERT</a:t>
            </a:r>
            <a:r>
              <a:rPr lang="en-US" altLang="en-US" dirty="0" smtClean="0"/>
              <a:t> clause.</a:t>
            </a:r>
          </a:p>
          <a:p>
            <a:pPr marL="91440" lvl="1" indent="0" eaLnBrk="1" hangingPunct="1">
              <a:buNone/>
            </a:pP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endParaRPr lang="en-US" altLang="en-US" dirty="0" smtClean="0"/>
          </a:p>
          <a:p>
            <a:pPr lvl="1" eaLnBrk="1" hangingPunct="1"/>
            <a:endParaRPr lang="en-US" altLang="en-US" dirty="0" smtClean="0"/>
          </a:p>
          <a:p>
            <a:pPr lvl="1" eaLnBrk="1" hangingPunct="1"/>
            <a:r>
              <a:rPr lang="en-US" altLang="en-US" dirty="0" smtClean="0"/>
              <a:t>Enclose character and date values within single quotation marks.</a:t>
            </a:r>
          </a:p>
        </p:txBody>
      </p:sp>
      <p:grpSp>
        <p:nvGrpSpPr>
          <p:cNvPr id="2" name="Group 1"/>
          <p:cNvGrpSpPr/>
          <p:nvPr/>
        </p:nvGrpSpPr>
        <p:grpSpPr>
          <a:xfrm>
            <a:off x="1065212" y="2745403"/>
            <a:ext cx="6927850" cy="1293197"/>
            <a:chOff x="2062162" y="2463182"/>
            <a:chExt cx="6927850" cy="1293197"/>
          </a:xfrm>
        </p:grpSpPr>
        <p:sp>
          <p:nvSpPr>
            <p:cNvPr id="6" name="Content Placeholder 2"/>
            <p:cNvSpPr txBox="1">
              <a:spLocks/>
            </p:cNvSpPr>
            <p:nvPr/>
          </p:nvSpPr>
          <p:spPr bwMode="gray">
            <a:xfrm>
              <a:off x="2062162" y="2463182"/>
              <a:ext cx="6927850" cy="129319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INSERT INTO departments(department_id,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department_name, manager_id, location_id)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VALUES (70, 'Public Relations', 100, 1700);</a:t>
              </a:r>
            </a:p>
            <a:p>
              <a:pPr eaLnBrk="1" hangingPunct="1">
                <a:defRPr/>
              </a:pPr>
              <a:endParaRPr lang="en-US" altLang="en-US" b="1" dirty="0">
                <a:solidFill>
                  <a:schemeClr val="tx1">
                    <a:lumMod val="75000"/>
                  </a:schemeClr>
                </a:solidFill>
                <a:latin typeface="Courier New" panose="02070309020205020404" pitchFamily="49" charset="0"/>
                <a:cs typeface="Arial" panose="020B0604020202020204" pitchFamily="34" charset="0"/>
              </a:endParaRPr>
            </a:p>
          </p:txBody>
        </p:sp>
        <p:pic>
          <p:nvPicPr>
            <p:cNvPr id="7" name="Picture 5"/>
            <p:cNvPicPr>
              <a:picLocks noChangeAspect="1" noChangeArrowheads="1"/>
            </p:cNvPicPr>
            <p:nvPr/>
          </p:nvPicPr>
          <p:blipFill>
            <a:blip r:embed="rId4" cstate="print"/>
            <a:srcRect/>
            <a:stretch>
              <a:fillRect/>
            </a:stretch>
          </p:blipFill>
          <p:spPr bwMode="auto">
            <a:xfrm>
              <a:off x="2117900" y="3429001"/>
              <a:ext cx="1219200" cy="291395"/>
            </a:xfrm>
            <a:prstGeom prst="rect">
              <a:avLst/>
            </a:prstGeom>
            <a:noFill/>
            <a:ln w="15875">
              <a:solidFill>
                <a:schemeClr val="tx1"/>
              </a:solidFill>
              <a:miter lim="800000"/>
              <a:headEnd/>
              <a:tailEnd/>
            </a:ln>
          </p:spPr>
        </p:pic>
      </p:grpSp>
    </p:spTree>
    <p:custDataLst>
      <p:tags r:id="rId1"/>
    </p:custDataLst>
  </p:cSld>
  <p:clrMapOvr>
    <a:masterClrMapping/>
  </p:clrMapOvr>
  <p:transition spd="slow"/>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5"/>
  <p:tag name="ISPRING_RESOURCE_PATHS_HASH_PRESENTER" val="eae443b16b719bbaaf407130fbe4cceeda0b8a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7_16_9 (13.33x7.5)">
  <a:themeElements>
    <a:clrScheme name="Oracle University">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OU7_July2016</Template>
  <TotalTime>1406</TotalTime>
  <Words>6383</Words>
  <Application>Microsoft Office PowerPoint</Application>
  <PresentationFormat>Custom</PresentationFormat>
  <Paragraphs>765</Paragraphs>
  <Slides>51</Slides>
  <Notes>51</Notes>
  <HiddenSlides>2</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53" baseType="lpstr">
      <vt:lpstr>OU7_16_9 (13.33x7.5)</vt:lpstr>
      <vt:lpstr>Document</vt:lpstr>
      <vt:lpstr>Managing Tables Using DML Statements</vt:lpstr>
      <vt:lpstr>Course Roadmap</vt:lpstr>
      <vt:lpstr>Objectives</vt:lpstr>
      <vt:lpstr>HR Application Scenario</vt:lpstr>
      <vt:lpstr>Lesson Agenda</vt:lpstr>
      <vt:lpstr>Data Manipulation Language</vt:lpstr>
      <vt:lpstr>Adding a New Row to a Table</vt:lpstr>
      <vt:lpstr>INSERT Statement Syntax</vt:lpstr>
      <vt:lpstr>Inserting New Rows</vt:lpstr>
      <vt:lpstr>Inserting Rows with Null Values</vt:lpstr>
      <vt:lpstr>Inserting Special Values</vt:lpstr>
      <vt:lpstr>Inserting Specific Date and Time Values</vt:lpstr>
      <vt:lpstr>Creating a Script </vt:lpstr>
      <vt:lpstr>Copying Rows from Another Table</vt:lpstr>
      <vt:lpstr>Lesson Agenda</vt:lpstr>
      <vt:lpstr>Changing Data in a Table</vt:lpstr>
      <vt:lpstr>UPDATE Statement Syntax</vt:lpstr>
      <vt:lpstr>Updating Rows in a Table</vt:lpstr>
      <vt:lpstr>Updating Two Columns with a Subquery</vt:lpstr>
      <vt:lpstr>Updating Rows Based on Another Table</vt:lpstr>
      <vt:lpstr>Lesson Agenda</vt:lpstr>
      <vt:lpstr>Removing a Row from a Table </vt:lpstr>
      <vt:lpstr>DELETE Statement</vt:lpstr>
      <vt:lpstr>Deleting Rows from a Table</vt:lpstr>
      <vt:lpstr>Deleting Rows Based on Another Table</vt:lpstr>
      <vt:lpstr>TRUNCATE Statement</vt:lpstr>
      <vt:lpstr>Lesson Agenda</vt:lpstr>
      <vt:lpstr>Database Transactions</vt:lpstr>
      <vt:lpstr>Database Transactions: Start and End</vt:lpstr>
      <vt:lpstr>Advantages of COMMIT and ROLLBACK Statements</vt:lpstr>
      <vt:lpstr>Explicit Transaction Control Statements</vt:lpstr>
      <vt:lpstr>Rolling Back Changes to a Marker</vt:lpstr>
      <vt:lpstr>Implicit Transaction Processing</vt:lpstr>
      <vt:lpstr>Slide 34</vt:lpstr>
      <vt:lpstr>State of Data Before COMMIT or ROLLBACK</vt:lpstr>
      <vt:lpstr>State of Data After COMMIT</vt:lpstr>
      <vt:lpstr>Committing Data</vt:lpstr>
      <vt:lpstr>State of Data After ROLLBACK</vt:lpstr>
      <vt:lpstr>State of Data After ROLLBACK: Example</vt:lpstr>
      <vt:lpstr>Statement-Level Rollback</vt:lpstr>
      <vt:lpstr>Lesson Agenda</vt:lpstr>
      <vt:lpstr>Read Consistency</vt:lpstr>
      <vt:lpstr>Implementing Read Consistency</vt:lpstr>
      <vt:lpstr>Lesson Agenda</vt:lpstr>
      <vt:lpstr>FOR UPDATE Clause in a SELECT Statement</vt:lpstr>
      <vt:lpstr>FOR UPDATE Clause: Examples</vt:lpstr>
      <vt:lpstr>Slide 47</vt:lpstr>
      <vt:lpstr>LOCK TABLE Statement</vt:lpstr>
      <vt:lpstr>Quiz</vt:lpstr>
      <vt:lpstr>Summary</vt:lpstr>
      <vt:lpstr>Practice 10: Overview</vt:lpstr>
    </vt:vector>
  </TitlesOfParts>
  <Company>Oracle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Restricting and Sorting Data</dc:title>
  <dc:subject>OU7_July2016</dc:subject>
  <dc:creator>pdharmal</dc:creator>
  <cp:keywords>OU7 PowerPoint Template</cp:keywords>
  <dc:description>Oracle University Production Services PowerPoint Template</dc:description>
  <cp:lastModifiedBy>srameshk</cp:lastModifiedBy>
  <cp:revision>63</cp:revision>
  <cp:lastPrinted>2002-03-28T23:57:22Z</cp:lastPrinted>
  <dcterms:created xsi:type="dcterms:W3CDTF">2016-07-31T08:15:28Z</dcterms:created>
  <dcterms:modified xsi:type="dcterms:W3CDTF">2016-11-14T09:27:11Z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