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88825" cy="6858000"/>
  <p:notesSz cx="6991350" cy="9282113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094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8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84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79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04746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656960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266453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87594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3">
          <p15:clr>
            <a:srgbClr val="A4A3A4"/>
          </p15:clr>
        </p15:guide>
        <p15:guide id="2" orient="horz" pos="283">
          <p15:clr>
            <a:srgbClr val="A4A3A4"/>
          </p15:clr>
        </p15:guide>
        <p15:guide id="3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7EF"/>
    <a:srgbClr val="5F5F5F"/>
    <a:srgbClr val="0000FF"/>
    <a:srgbClr val="DCE3E4"/>
    <a:srgbClr val="F80000"/>
    <a:srgbClr val="8DA6B1"/>
    <a:srgbClr val="FFFFFF"/>
    <a:srgbClr val="FFFFCC"/>
    <a:srgbClr val="FFF1E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snapVertSplitter="1" vertBarState="minimized">
    <p:restoredLeft sz="4893" autoAdjust="0"/>
    <p:restoredTop sz="99130" autoAdjust="0"/>
  </p:normalViewPr>
  <p:slideViewPr>
    <p:cSldViewPr showGuides="1">
      <p:cViewPr varScale="1">
        <p:scale>
          <a:sx n="69" d="100"/>
          <a:sy n="69" d="100"/>
        </p:scale>
        <p:origin x="-1308" y="-90"/>
      </p:cViewPr>
      <p:guideLst>
        <p:guide orient="horz" pos="2160"/>
        <p:guide orient="horz" pos="86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1764" y="2712"/>
      </p:cViewPr>
      <p:guideLst>
        <p:guide orient="horz" pos="2923"/>
        <p:guide orient="horz" pos="283"/>
        <p:guide pos="282"/>
        <p:guide pos="186"/>
        <p:guide pos="378"/>
        <p:guide pos="570"/>
        <p:guide pos="66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E017113E-EE52-418C-876D-51A57B740E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63319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0663" y="441325"/>
            <a:ext cx="6550025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2608" y="4434840"/>
            <a:ext cx="6400800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15" tIns="12915" rIns="12915" bIns="12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95275" y="8724900"/>
            <a:ext cx="64008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1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b="0" smtClean="0"/>
              <a:t>Oracle Database 12</a:t>
            </a:r>
            <a:r>
              <a:rPr lang="en-US" b="0" i="1" smtClean="0"/>
              <a:t>c</a:t>
            </a:r>
            <a:r>
              <a:rPr lang="en-US" b="0" smtClean="0"/>
              <a:t> R2: SQL Workshop I   A - &lt;#&gt;</a:t>
            </a:r>
            <a:endParaRPr lang="en-US" dirty="0"/>
          </a:p>
        </p:txBody>
      </p:sp>
      <p:sp>
        <p:nvSpPr>
          <p:cNvPr id="4108" name="NotesMaster_TextBoxGuide" hidden="1"/>
          <p:cNvSpPr>
            <a:spLocks noChangeShapeType="1"/>
          </p:cNvSpPr>
          <p:nvPr/>
        </p:nvSpPr>
        <p:spPr bwMode="auto">
          <a:xfrm>
            <a:off x="457200" y="8486775"/>
            <a:ext cx="6076950" cy="0"/>
          </a:xfrm>
          <a:prstGeom prst="line">
            <a:avLst/>
          </a:prstGeom>
          <a:noFill/>
          <a:ln w="9525">
            <a:solidFill>
              <a:srgbClr val="0082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95558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609493" rtl="0" eaLnBrk="0" fontAlgn="base" hangingPunct="0">
      <a:spcBef>
        <a:spcPts val="533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52373" algn="l" defTabSz="609493" rtl="0" eaLnBrk="0" fontAlgn="base" hangingPunct="0">
      <a:spcBef>
        <a:spcPts val="533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2pPr>
    <a:lvl3pPr marL="609493" indent="-304747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buChar char="•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3pPr>
    <a:lvl4pPr marL="1066613" indent="-304747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buChar char="-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4pPr>
    <a:lvl5pPr marL="152373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6.png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4.png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6.png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8.png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0.png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2.png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4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8762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7688" y="449263"/>
            <a:ext cx="5942012" cy="8027987"/>
          </a:xfrm>
          <a:noFill/>
          <a:ln/>
        </p:spPr>
        <p:txBody>
          <a:bodyPr/>
          <a:lstStyle/>
          <a:p>
            <a:pPr lvl="1" eaLnBrk="1" hangingPunct="1"/>
            <a:r>
              <a:rPr lang="en-GB" smtClean="0">
                <a:latin typeface="Courier New" pitchFamily="49" charset="0"/>
                <a:cs typeface="Times New Roman" pitchFamily="18" charset="0"/>
              </a:rPr>
              <a:t>DESCRIBE</a:t>
            </a:r>
            <a:r>
              <a:rPr lang="en-GB" smtClean="0">
                <a:latin typeface="Arial" charset="0"/>
                <a:cs typeface="Times New Roman" pitchFamily="18" charset="0"/>
              </a:rPr>
              <a:t> 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regions</a:t>
            </a:r>
            <a:endParaRPr lang="en-GB" smtClean="0">
              <a:latin typeface="Arial" charset="0"/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GB" smtClean="0">
                <a:latin typeface="Courier New" pitchFamily="49" charset="0"/>
                <a:cs typeface="Times New Roman" pitchFamily="18" charset="0"/>
              </a:rPr>
              <a:t>SELECT * FROM regions</a:t>
            </a:r>
            <a:endParaRPr lang="en-GB" smtClean="0">
              <a:latin typeface="Arial" charset="0"/>
              <a:cs typeface="Times New Roman" pitchFamily="18" charset="0"/>
            </a:endParaRPr>
          </a:p>
        </p:txBody>
      </p:sp>
      <p:pic>
        <p:nvPicPr>
          <p:cNvPr id="15363" name="Picture 3" descr="C:\salome_official\projects\11gR2_SQL 1\screenshots\appb_8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613" y="906463"/>
            <a:ext cx="4184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6275" y="2582863"/>
            <a:ext cx="2771775" cy="103822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</p:pic>
      <p:sp>
        <p:nvSpPr>
          <p:cNvPr id="1536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 R2: SQL Workshop I   A - </a:t>
            </a:r>
            <a:fld id="{0C22FA26-548D-4CA5-9208-D63B12057E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287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otes Placeholder 5"/>
          <p:cNvSpPr>
            <a:spLocks noGrp="1"/>
          </p:cNvSpPr>
          <p:nvPr>
            <p:ph type="body" idx="1"/>
          </p:nvPr>
        </p:nvSpPr>
        <p:spPr>
          <a:xfrm>
            <a:off x="547688" y="449263"/>
            <a:ext cx="5942012" cy="8027987"/>
          </a:xfrm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charset="0"/>
                <a:cs typeface="Times New Roman" pitchFamily="18" charset="0"/>
              </a:rPr>
              <a:t>Schema Description</a:t>
            </a:r>
          </a:p>
          <a:p>
            <a:pPr lvl="1" eaLnBrk="1" hangingPunct="1"/>
            <a:r>
              <a:rPr lang="en-GB" b="1" smtClean="0">
                <a:latin typeface="Arial" charset="0"/>
                <a:cs typeface="Times New Roman" pitchFamily="18" charset="0"/>
              </a:rPr>
              <a:t>Overall Description</a:t>
            </a:r>
          </a:p>
          <a:p>
            <a:pPr lvl="1" eaLnBrk="1" hangingPunct="1"/>
            <a:r>
              <a:rPr lang="en-GB" smtClean="0">
                <a:latin typeface="Arial" charset="0"/>
                <a:cs typeface="Times New Roman" pitchFamily="18" charset="0"/>
              </a:rPr>
              <a:t>The Oracle Database sample schemas portray a sample company that operates worldwide to fill orders for several different products. The company has three divisions:</a:t>
            </a:r>
          </a:p>
          <a:p>
            <a:pPr lvl="2" eaLnBrk="1" hangingPunct="1"/>
            <a:r>
              <a:rPr lang="en-GB" b="1" smtClean="0">
                <a:latin typeface="Arial" charset="0"/>
                <a:cs typeface="Times New Roman" pitchFamily="18" charset="0"/>
              </a:rPr>
              <a:t>Human Resources:</a:t>
            </a:r>
            <a:r>
              <a:rPr lang="en-GB" smtClean="0">
                <a:latin typeface="Arial" charset="0"/>
                <a:cs typeface="Times New Roman" pitchFamily="18" charset="0"/>
              </a:rPr>
              <a:t> Tracks information about employees and facilities</a:t>
            </a:r>
          </a:p>
          <a:p>
            <a:pPr lvl="2" eaLnBrk="1" hangingPunct="1"/>
            <a:r>
              <a:rPr lang="en-GB" b="1" smtClean="0">
                <a:latin typeface="Arial" charset="0"/>
                <a:cs typeface="Times New Roman" pitchFamily="18" charset="0"/>
              </a:rPr>
              <a:t>Order Entry:</a:t>
            </a:r>
            <a:r>
              <a:rPr lang="en-GB" smtClean="0">
                <a:latin typeface="Arial" charset="0"/>
                <a:cs typeface="Times New Roman" pitchFamily="18" charset="0"/>
              </a:rPr>
              <a:t> Tracks product inventories and sales through various channels</a:t>
            </a:r>
          </a:p>
          <a:p>
            <a:pPr lvl="2" eaLnBrk="1" hangingPunct="1"/>
            <a:r>
              <a:rPr lang="en-GB" b="1" smtClean="0">
                <a:solidFill>
                  <a:schemeClr val="tx1"/>
                </a:solidFill>
                <a:latin typeface="Arial" charset="0"/>
              </a:rPr>
              <a:t>Sales History:</a:t>
            </a:r>
            <a:r>
              <a:rPr lang="en-GB" smtClean="0">
                <a:solidFill>
                  <a:schemeClr val="tx1"/>
                </a:solidFill>
                <a:latin typeface="Arial" charset="0"/>
              </a:rPr>
              <a:t> Tracks business statistics to facilitate business decisions</a:t>
            </a:r>
            <a:endParaRPr lang="en-GB" smtClean="0">
              <a:latin typeface="Arial" charset="0"/>
              <a:cs typeface="Times New Roman" pitchFamily="18" charset="0"/>
            </a:endParaRPr>
          </a:p>
          <a:p>
            <a:pPr lvl="1" eaLnBrk="1" hangingPunct="1"/>
            <a:r>
              <a:rPr lang="en-GB" smtClean="0">
                <a:latin typeface="Arial" charset="0"/>
                <a:cs typeface="Times New Roman" pitchFamily="18" charset="0"/>
              </a:rPr>
              <a:t>Each of these divisions is represented by a schema. In this course, you have access to the objects in all the schemas. However, the emphasis of the examples, demonstrations, and practices is on the 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Human</a:t>
            </a:r>
            <a:r>
              <a:rPr lang="en-GB" smtClean="0">
                <a:latin typeface="Arial" charset="0"/>
                <a:cs typeface="Times New Roman" pitchFamily="18" charset="0"/>
              </a:rPr>
              <a:t> 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Resources</a:t>
            </a:r>
            <a:r>
              <a:rPr lang="en-GB" smtClean="0">
                <a:latin typeface="Arial" charset="0"/>
                <a:cs typeface="Times New Roman" pitchFamily="18" charset="0"/>
              </a:rPr>
              <a:t> (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HR</a:t>
            </a:r>
            <a:r>
              <a:rPr lang="en-GB" smtClean="0">
                <a:latin typeface="Arial" charset="0"/>
                <a:cs typeface="Times New Roman" pitchFamily="18" charset="0"/>
              </a:rPr>
              <a:t>) schema.</a:t>
            </a:r>
          </a:p>
          <a:p>
            <a:pPr lvl="1" eaLnBrk="1" hangingPunct="1"/>
            <a:r>
              <a:rPr lang="en-GB" smtClean="0">
                <a:latin typeface="Arial" charset="0"/>
              </a:rPr>
              <a:t>All scripts necessary to create the sample schemas reside in the </a:t>
            </a:r>
            <a:br>
              <a:rPr lang="en-GB" smtClean="0">
                <a:latin typeface="Arial" charset="0"/>
              </a:rPr>
            </a:br>
            <a:r>
              <a:rPr lang="en-GB" smtClean="0">
                <a:latin typeface="Courier New" pitchFamily="49" charset="0"/>
              </a:rPr>
              <a:t>$ORACLE_HOME/demo/schema/</a:t>
            </a:r>
            <a:r>
              <a:rPr lang="en-GB" smtClean="0">
                <a:latin typeface="Arial" charset="0"/>
              </a:rPr>
              <a:t> folder.</a:t>
            </a:r>
          </a:p>
          <a:p>
            <a:pPr lvl="1" eaLnBrk="1" hangingPunct="1"/>
            <a:r>
              <a:rPr lang="en-GB" b="1" smtClean="0">
                <a:latin typeface="Arial" charset="0"/>
                <a:cs typeface="Arial" charset="0"/>
              </a:rPr>
              <a:t>Human</a:t>
            </a:r>
            <a:r>
              <a:rPr lang="en-GB" smtClean="0">
                <a:latin typeface="Arial" charset="0"/>
                <a:cs typeface="Arial" charset="0"/>
              </a:rPr>
              <a:t> </a:t>
            </a:r>
            <a:r>
              <a:rPr lang="en-GB" b="1" smtClean="0">
                <a:latin typeface="Arial" charset="0"/>
                <a:cs typeface="Arial" charset="0"/>
              </a:rPr>
              <a:t>Resources</a:t>
            </a:r>
            <a:r>
              <a:rPr lang="en-GB" smtClean="0">
                <a:latin typeface="Arial" charset="0"/>
                <a:cs typeface="Arial" charset="0"/>
              </a:rPr>
              <a:t> </a:t>
            </a:r>
            <a:r>
              <a:rPr lang="en-GB" b="1" smtClean="0">
                <a:latin typeface="Arial" charset="0"/>
                <a:cs typeface="Times New Roman" pitchFamily="18" charset="0"/>
              </a:rPr>
              <a:t>(</a:t>
            </a:r>
            <a:r>
              <a:rPr lang="en-GB" b="1" smtClean="0">
                <a:latin typeface="Courier New" pitchFamily="49" charset="0"/>
                <a:cs typeface="Times New Roman" pitchFamily="18" charset="0"/>
              </a:rPr>
              <a:t>HR</a:t>
            </a:r>
            <a:r>
              <a:rPr lang="en-GB" b="1" smtClean="0">
                <a:latin typeface="Arial" charset="0"/>
                <a:cs typeface="Times New Roman" pitchFamily="18" charset="0"/>
              </a:rPr>
              <a:t>)</a:t>
            </a:r>
          </a:p>
          <a:p>
            <a:pPr lvl="1" eaLnBrk="1" hangingPunct="1"/>
            <a:r>
              <a:rPr lang="en-GB" smtClean="0">
                <a:latin typeface="Arial" charset="0"/>
                <a:cs typeface="Times New Roman" pitchFamily="18" charset="0"/>
              </a:rPr>
              <a:t>This is the schema that is used in this course. In the Human Resource (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HR</a:t>
            </a:r>
            <a:r>
              <a:rPr lang="en-GB" smtClean="0">
                <a:latin typeface="Arial" charset="0"/>
                <a:cs typeface="Times New Roman" pitchFamily="18" charset="0"/>
              </a:rPr>
              <a:t>) records, each employee has an identification number, email address, job identification code, salary, and manager. Some employees earn commissions in addition to their salary.</a:t>
            </a:r>
          </a:p>
          <a:p>
            <a:pPr lvl="1" eaLnBrk="1" hangingPunct="1"/>
            <a:r>
              <a:rPr lang="en-GB" smtClean="0">
                <a:latin typeface="Arial" charset="0"/>
                <a:cs typeface="Times New Roman" pitchFamily="18" charset="0"/>
              </a:rPr>
              <a:t>The company also tracks information about the jobs within the organization. Each job has an identification code, job title, and a minimum and maximum salary range for the job. Some employees have been with the company for a long time and have held different positions within the company. When an employee resigns, the duration the employee was working for, the job identification number, and the department are recorded. </a:t>
            </a:r>
          </a:p>
          <a:p>
            <a:pPr lvl="1" eaLnBrk="1" hangingPunct="1"/>
            <a:r>
              <a:rPr lang="en-GB" smtClean="0">
                <a:latin typeface="Arial" charset="0"/>
                <a:cs typeface="Times New Roman" pitchFamily="18" charset="0"/>
              </a:rPr>
              <a:t>The sample company is regionally diverse, so it tracks the locations of its warehouses and departments. Each employee is assigned to a department, and each department is identified either by a unique department number or a short name. Each department is associated with one location, and each location has a full address that includes the street name, postal code, city, state or province, and the country code.</a:t>
            </a:r>
          </a:p>
          <a:p>
            <a:pPr lvl="1" eaLnBrk="1" hangingPunct="1"/>
            <a:r>
              <a:rPr lang="en-GB" smtClean="0">
                <a:latin typeface="Arial" charset="0"/>
                <a:cs typeface="Times New Roman" pitchFamily="18" charset="0"/>
              </a:rPr>
              <a:t>In places where the departments and warehouses are located, the company records details such as the country name, currency symbol, currency name, and the region where the country is located geographically.</a:t>
            </a:r>
          </a:p>
        </p:txBody>
      </p:sp>
      <p:sp>
        <p:nvSpPr>
          <p:cNvPr id="7171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 R2: SQL Workshop I   A - </a:t>
            </a:r>
            <a:fld id="{F3EC1EBB-6258-41AF-80BB-303683CA76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9683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3"/>
          <p:cNvGrpSpPr>
            <a:grpSpLocks/>
          </p:cNvGrpSpPr>
          <p:nvPr/>
        </p:nvGrpSpPr>
        <p:grpSpPr bwMode="auto">
          <a:xfrm>
            <a:off x="5251450" y="3292475"/>
            <a:ext cx="280988" cy="138113"/>
            <a:chOff x="4968" y="1240"/>
            <a:chExt cx="136" cy="66"/>
          </a:xfrm>
        </p:grpSpPr>
        <p:sp>
          <p:nvSpPr>
            <p:cNvPr id="8261" name="Line 4"/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8262" name="Line 5"/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sp>
        <p:nvSpPr>
          <p:cNvPr id="8195" name="Line 6"/>
          <p:cNvSpPr>
            <a:spLocks noChangeShapeType="1"/>
          </p:cNvSpPr>
          <p:nvPr/>
        </p:nvSpPr>
        <p:spPr bwMode="auto">
          <a:xfrm rot="5400000">
            <a:off x="2070894" y="772319"/>
            <a:ext cx="1588" cy="12573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857250" y="976313"/>
            <a:ext cx="515938" cy="36830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lIns="90123" tIns="45062" rIns="90123" bIns="45062">
            <a:spAutoFit/>
          </a:bodyPr>
          <a:lstStyle/>
          <a:p>
            <a:pPr algn="ctr" defTabSz="223838"/>
            <a:r>
              <a:rPr lang="en-US">
                <a:solidFill>
                  <a:srgbClr val="0000FF"/>
                </a:solidFill>
              </a:rPr>
              <a:t>HR</a:t>
            </a: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blackWhite">
          <a:xfrm>
            <a:off x="2716213" y="1030288"/>
            <a:ext cx="1196975" cy="7540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750" tIns="45375" rIns="90750" bIns="45375"/>
          <a:lstStyle/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200"/>
              <a:t>DEPARTMENTS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>
                <a:solidFill>
                  <a:srgbClr val="0000FF"/>
                </a:solidFill>
              </a:rPr>
              <a:t>department_id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department_name</a:t>
            </a:r>
            <a:endParaRPr lang="en-US" sz="1000">
              <a:cs typeface="Times New Roman" pitchFamily="18" charset="0"/>
            </a:endParaRP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manager_id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location_id</a:t>
            </a:r>
            <a:endParaRPr lang="en-US" sz="1000">
              <a:cs typeface="Times New Roman" pitchFamily="18" charset="0"/>
            </a:endParaRPr>
          </a:p>
        </p:txBody>
      </p:sp>
      <p:sp>
        <p:nvSpPr>
          <p:cNvPr id="8198" name="AutoShape 9"/>
          <p:cNvSpPr>
            <a:spLocks noChangeArrowheads="1"/>
          </p:cNvSpPr>
          <p:nvPr/>
        </p:nvSpPr>
        <p:spPr bwMode="blackWhite">
          <a:xfrm>
            <a:off x="2692400" y="1006475"/>
            <a:ext cx="1257300" cy="800100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375" tIns="45375" rIns="45375" bIns="45375" anchor="ctr"/>
          <a:lstStyle/>
          <a:p>
            <a:pPr algn="ctr" defTabSz="223838" eaLnBrk="0" hangingPunct="0">
              <a:lnSpc>
                <a:spcPct val="95000"/>
              </a:lnSpc>
            </a:pPr>
            <a:endParaRPr lang="en-US"/>
          </a:p>
        </p:txBody>
      </p:sp>
      <p:sp>
        <p:nvSpPr>
          <p:cNvPr id="8199" name="AutoShape 11"/>
          <p:cNvSpPr>
            <a:spLocks noChangeArrowheads="1"/>
          </p:cNvSpPr>
          <p:nvPr/>
        </p:nvSpPr>
        <p:spPr bwMode="blackWhite">
          <a:xfrm>
            <a:off x="4849813" y="1006475"/>
            <a:ext cx="1081087" cy="1092200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375" tIns="45375" rIns="45375" bIns="45375" anchor="ctr"/>
          <a:lstStyle/>
          <a:p>
            <a:pPr algn="ctr" defTabSz="223838" eaLnBrk="0" hangingPunct="0">
              <a:lnSpc>
                <a:spcPct val="95000"/>
              </a:lnSpc>
            </a:pPr>
            <a:endParaRPr lang="en-US"/>
          </a:p>
        </p:txBody>
      </p:sp>
      <p:sp>
        <p:nvSpPr>
          <p:cNvPr id="8200" name="AutoShape 12"/>
          <p:cNvSpPr>
            <a:spLocks noChangeArrowheads="1"/>
          </p:cNvSpPr>
          <p:nvPr/>
        </p:nvSpPr>
        <p:spPr bwMode="blackWhite">
          <a:xfrm>
            <a:off x="4849813" y="2632075"/>
            <a:ext cx="1081087" cy="668338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375" tIns="45375" rIns="45375" bIns="45375" anchor="ctr"/>
          <a:lstStyle/>
          <a:p>
            <a:pPr algn="ctr" defTabSz="223838" eaLnBrk="0" hangingPunct="0">
              <a:lnSpc>
                <a:spcPct val="95000"/>
              </a:lnSpc>
            </a:pPr>
            <a:endParaRPr lang="en-US"/>
          </a:p>
        </p:txBody>
      </p:sp>
      <p:sp>
        <p:nvSpPr>
          <p:cNvPr id="8201" name="Rectangle 13"/>
          <p:cNvSpPr>
            <a:spLocks noChangeArrowheads="1"/>
          </p:cNvSpPr>
          <p:nvPr/>
        </p:nvSpPr>
        <p:spPr bwMode="blackWhite">
          <a:xfrm>
            <a:off x="4941888" y="2641600"/>
            <a:ext cx="898525" cy="619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750" tIns="45375" rIns="90750" bIns="45375"/>
          <a:lstStyle/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200"/>
              <a:t>COUNTRIES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>
                <a:solidFill>
                  <a:srgbClr val="0000FF"/>
                </a:solidFill>
              </a:rPr>
              <a:t>country_id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country_name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region_id</a:t>
            </a:r>
          </a:p>
        </p:txBody>
      </p:sp>
      <p:sp>
        <p:nvSpPr>
          <p:cNvPr id="8202" name="Rectangle 14"/>
          <p:cNvSpPr>
            <a:spLocks noChangeArrowheads="1"/>
          </p:cNvSpPr>
          <p:nvPr/>
        </p:nvSpPr>
        <p:spPr bwMode="blackWhite">
          <a:xfrm>
            <a:off x="4978400" y="3803650"/>
            <a:ext cx="823913" cy="4397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750" tIns="45375" rIns="90750" bIns="45375"/>
          <a:lstStyle/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200"/>
              <a:t>REGIONS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>
                <a:solidFill>
                  <a:srgbClr val="0000FF"/>
                </a:solidFill>
              </a:rPr>
              <a:t>region_id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region_name</a:t>
            </a:r>
          </a:p>
        </p:txBody>
      </p:sp>
      <p:sp>
        <p:nvSpPr>
          <p:cNvPr id="8203" name="AutoShape 15"/>
          <p:cNvSpPr>
            <a:spLocks noChangeArrowheads="1"/>
          </p:cNvSpPr>
          <p:nvPr/>
        </p:nvSpPr>
        <p:spPr bwMode="blackWhite">
          <a:xfrm>
            <a:off x="4849813" y="3783013"/>
            <a:ext cx="1081087" cy="554037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375" tIns="45375" rIns="45375" bIns="45375" anchor="ctr"/>
          <a:lstStyle/>
          <a:p>
            <a:pPr algn="ctr" defTabSz="223838" eaLnBrk="0" hangingPunct="0">
              <a:lnSpc>
                <a:spcPct val="95000"/>
              </a:lnSpc>
            </a:pPr>
            <a:endParaRPr lang="en-US"/>
          </a:p>
        </p:txBody>
      </p:sp>
      <p:sp>
        <p:nvSpPr>
          <p:cNvPr id="8204" name="Rectangle 16"/>
          <p:cNvSpPr>
            <a:spLocks noChangeArrowheads="1"/>
          </p:cNvSpPr>
          <p:nvPr/>
        </p:nvSpPr>
        <p:spPr bwMode="blackWhite">
          <a:xfrm>
            <a:off x="2563813" y="2290763"/>
            <a:ext cx="1498600" cy="23145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750" tIns="45375" rIns="90750" bIns="45375"/>
          <a:lstStyle/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200"/>
              <a:t>EMPLOYEES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>
                <a:solidFill>
                  <a:srgbClr val="0000FF"/>
                </a:solidFill>
              </a:rPr>
              <a:t>employee_id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first_name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last_name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email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phone_number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hire_date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job_id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salary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commission_pct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manager_id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department_id</a:t>
            </a:r>
          </a:p>
        </p:txBody>
      </p:sp>
      <p:sp>
        <p:nvSpPr>
          <p:cNvPr id="8205" name="Rectangle 17"/>
          <p:cNvSpPr>
            <a:spLocks noChangeArrowheads="1"/>
          </p:cNvSpPr>
          <p:nvPr/>
        </p:nvSpPr>
        <p:spPr bwMode="blackWhite">
          <a:xfrm>
            <a:off x="996950" y="3427413"/>
            <a:ext cx="825500" cy="752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750" tIns="45375" rIns="90750" bIns="45375"/>
          <a:lstStyle/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200"/>
              <a:t>JOBS</a:t>
            </a:r>
            <a:br>
              <a:rPr lang="en-US" sz="1200"/>
            </a:br>
            <a:r>
              <a:rPr lang="en-US" sz="1000">
                <a:solidFill>
                  <a:srgbClr val="0000FF"/>
                </a:solidFill>
              </a:rPr>
              <a:t>job_id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job_title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min_salary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max_salary</a:t>
            </a:r>
          </a:p>
        </p:txBody>
      </p:sp>
      <p:sp>
        <p:nvSpPr>
          <p:cNvPr id="8206" name="AutoShape 18"/>
          <p:cNvSpPr>
            <a:spLocks noChangeArrowheads="1"/>
          </p:cNvSpPr>
          <p:nvPr/>
        </p:nvSpPr>
        <p:spPr bwMode="blackWhite">
          <a:xfrm>
            <a:off x="2693988" y="2282825"/>
            <a:ext cx="1258887" cy="1844675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375" tIns="45375" rIns="45375" bIns="45375" anchor="ctr"/>
          <a:lstStyle/>
          <a:p>
            <a:pPr algn="ctr" defTabSz="223838" eaLnBrk="0" hangingPunct="0">
              <a:lnSpc>
                <a:spcPct val="95000"/>
              </a:lnSpc>
            </a:pPr>
            <a:endParaRPr lang="en-US"/>
          </a:p>
        </p:txBody>
      </p:sp>
      <p:sp>
        <p:nvSpPr>
          <p:cNvPr id="8207" name="AutoShape 19"/>
          <p:cNvSpPr>
            <a:spLocks noChangeArrowheads="1"/>
          </p:cNvSpPr>
          <p:nvPr/>
        </p:nvSpPr>
        <p:spPr bwMode="blackWhite">
          <a:xfrm>
            <a:off x="825500" y="1976438"/>
            <a:ext cx="1168400" cy="977900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375" tIns="45375" rIns="45375" bIns="45375" anchor="ctr"/>
          <a:lstStyle/>
          <a:p>
            <a:pPr algn="ctr" defTabSz="223838" eaLnBrk="0" hangingPunct="0">
              <a:lnSpc>
                <a:spcPct val="95000"/>
              </a:lnSpc>
            </a:pPr>
            <a:endParaRPr lang="en-US"/>
          </a:p>
        </p:txBody>
      </p:sp>
      <p:sp>
        <p:nvSpPr>
          <p:cNvPr id="8208" name="AutoShape 20"/>
          <p:cNvSpPr>
            <a:spLocks noChangeArrowheads="1"/>
          </p:cNvSpPr>
          <p:nvPr/>
        </p:nvSpPr>
        <p:spPr bwMode="blackWhite">
          <a:xfrm>
            <a:off x="809625" y="3417888"/>
            <a:ext cx="1168400" cy="766762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375" tIns="45375" rIns="45375" bIns="45375" anchor="ctr"/>
          <a:lstStyle/>
          <a:p>
            <a:pPr algn="ctr" defTabSz="223838" eaLnBrk="0" hangingPunct="0">
              <a:lnSpc>
                <a:spcPct val="95000"/>
              </a:lnSpc>
            </a:pPr>
            <a:endParaRPr lang="en-US"/>
          </a:p>
        </p:txBody>
      </p:sp>
      <p:grpSp>
        <p:nvGrpSpPr>
          <p:cNvPr id="8209" name="Group 21"/>
          <p:cNvGrpSpPr>
            <a:grpSpLocks/>
          </p:cNvGrpSpPr>
          <p:nvPr/>
        </p:nvGrpSpPr>
        <p:grpSpPr bwMode="auto">
          <a:xfrm rot="-5400000">
            <a:off x="3879850" y="1338263"/>
            <a:ext cx="282575" cy="136525"/>
            <a:chOff x="4968" y="1240"/>
            <a:chExt cx="136" cy="66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8260" name="Line 23"/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sp>
        <p:nvSpPr>
          <p:cNvPr id="8210" name="Rectangle 24"/>
          <p:cNvSpPr>
            <a:spLocks noChangeArrowheads="1"/>
          </p:cNvSpPr>
          <p:nvPr/>
        </p:nvSpPr>
        <p:spPr bwMode="blackWhite">
          <a:xfrm>
            <a:off x="922338" y="1957388"/>
            <a:ext cx="974725" cy="9779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750" tIns="45375" rIns="90750" bIns="45375"/>
          <a:lstStyle/>
          <a:p>
            <a:pPr marL="123825" indent="-123825" algn="ctr" defTabSz="901700">
              <a:buClr>
                <a:srgbClr val="FF3300"/>
              </a:buClr>
              <a:buSzPct val="125000"/>
            </a:pPr>
            <a:r>
              <a:rPr lang="en-US" sz="1200"/>
              <a:t>JOB_HISTORY</a:t>
            </a:r>
            <a:r>
              <a:rPr lang="en-US" sz="1600"/>
              <a:t/>
            </a:r>
            <a:br>
              <a:rPr lang="en-US" sz="1600"/>
            </a:br>
            <a:r>
              <a:rPr lang="en-US" sz="1000">
                <a:solidFill>
                  <a:srgbClr val="0000FF"/>
                </a:solidFill>
              </a:rPr>
              <a:t>employee_id</a:t>
            </a:r>
          </a:p>
          <a:p>
            <a:pPr marL="123825" indent="-123825" algn="ctr" defTabSz="901700">
              <a:lnSpc>
                <a:spcPct val="80000"/>
              </a:lnSpc>
              <a:buClr>
                <a:srgbClr val="FF3300"/>
              </a:buClr>
              <a:buSzPct val="125000"/>
            </a:pPr>
            <a:r>
              <a:rPr lang="en-US" sz="1000">
                <a:solidFill>
                  <a:srgbClr val="0000FF"/>
                </a:solidFill>
              </a:rPr>
              <a:t>start_date</a:t>
            </a:r>
          </a:p>
          <a:p>
            <a:pPr marL="123825" indent="-123825" algn="ctr" defTabSz="901700">
              <a:lnSpc>
                <a:spcPct val="80000"/>
              </a:lnSpc>
              <a:buClr>
                <a:srgbClr val="FF3300"/>
              </a:buClr>
              <a:buSzPct val="125000"/>
            </a:pPr>
            <a:r>
              <a:rPr lang="en-US" sz="1000"/>
              <a:t>end_date</a:t>
            </a:r>
          </a:p>
          <a:p>
            <a:pPr marL="123825" indent="-123825" algn="ctr" defTabSz="901700">
              <a:lnSpc>
                <a:spcPct val="80000"/>
              </a:lnSpc>
              <a:buClr>
                <a:srgbClr val="FF3300"/>
              </a:buClr>
              <a:buSzPct val="125000"/>
            </a:pPr>
            <a:r>
              <a:rPr lang="en-US" sz="1000"/>
              <a:t>job_id</a:t>
            </a:r>
          </a:p>
          <a:p>
            <a:pPr marL="123825" indent="-123825" algn="ctr" defTabSz="901700">
              <a:lnSpc>
                <a:spcPct val="80000"/>
              </a:lnSpc>
              <a:buClr>
                <a:srgbClr val="FF3300"/>
              </a:buClr>
              <a:buSzPct val="125000"/>
            </a:pPr>
            <a:r>
              <a:rPr lang="en-US" sz="1000"/>
              <a:t>department_id</a:t>
            </a:r>
          </a:p>
        </p:txBody>
      </p:sp>
      <p:grpSp>
        <p:nvGrpSpPr>
          <p:cNvPr id="8211" name="Group 25"/>
          <p:cNvGrpSpPr>
            <a:grpSpLocks/>
          </p:cNvGrpSpPr>
          <p:nvPr/>
        </p:nvGrpSpPr>
        <p:grpSpPr bwMode="auto">
          <a:xfrm>
            <a:off x="1250950" y="1392238"/>
            <a:ext cx="269875" cy="587375"/>
            <a:chOff x="795" y="887"/>
            <a:chExt cx="173" cy="375"/>
          </a:xfrm>
        </p:grpSpPr>
        <p:grpSp>
          <p:nvGrpSpPr>
            <p:cNvPr id="8255" name="Group 26"/>
            <p:cNvGrpSpPr>
              <a:grpSpLocks/>
            </p:cNvGrpSpPr>
            <p:nvPr/>
          </p:nvGrpSpPr>
          <p:grpSpPr bwMode="auto">
            <a:xfrm>
              <a:off x="795" y="1175"/>
              <a:ext cx="173" cy="87"/>
              <a:chOff x="795" y="1223"/>
              <a:chExt cx="173" cy="87"/>
            </a:xfrm>
          </p:grpSpPr>
          <p:sp>
            <p:nvSpPr>
              <p:cNvPr id="8257" name="Line 27"/>
              <p:cNvSpPr>
                <a:spLocks noChangeShapeType="1"/>
              </p:cNvSpPr>
              <p:nvPr/>
            </p:nvSpPr>
            <p:spPr bwMode="blackWhite">
              <a:xfrm rot="10800000" flipV="1">
                <a:off x="795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endParaRPr lang="en-US"/>
              </a:p>
            </p:txBody>
          </p:sp>
          <p:sp>
            <p:nvSpPr>
              <p:cNvPr id="8258" name="Line 28"/>
              <p:cNvSpPr>
                <a:spLocks noChangeShapeType="1"/>
              </p:cNvSpPr>
              <p:nvPr/>
            </p:nvSpPr>
            <p:spPr bwMode="blackWhite">
              <a:xfrm rot="10800000" flipH="1" flipV="1">
                <a:off x="881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endParaRPr lang="en-US"/>
              </a:p>
            </p:txBody>
          </p:sp>
        </p:grpSp>
        <p:sp>
          <p:nvSpPr>
            <p:cNvPr id="8256" name="Freeform 29"/>
            <p:cNvSpPr>
              <a:spLocks/>
            </p:cNvSpPr>
            <p:nvPr/>
          </p:nvSpPr>
          <p:spPr bwMode="auto">
            <a:xfrm>
              <a:off x="875" y="887"/>
              <a:ext cx="1" cy="374"/>
            </a:xfrm>
            <a:custGeom>
              <a:avLst/>
              <a:gdLst>
                <a:gd name="T0" fmla="*/ 0 w 1"/>
                <a:gd name="T1" fmla="*/ 25 h 417"/>
                <a:gd name="T2" fmla="*/ 1 w 1"/>
                <a:gd name="T3" fmla="*/ 0 h 417"/>
                <a:gd name="T4" fmla="*/ 0 60000 65536"/>
                <a:gd name="T5" fmla="*/ 0 60000 65536"/>
                <a:gd name="T6" fmla="*/ 0 w 1"/>
                <a:gd name="T7" fmla="*/ 0 h 417"/>
                <a:gd name="T8" fmla="*/ 1 w 1"/>
                <a:gd name="T9" fmla="*/ 417 h 4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7">
                  <a:moveTo>
                    <a:pt x="0" y="417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2" name="Group 30"/>
          <p:cNvGrpSpPr>
            <a:grpSpLocks/>
          </p:cNvGrpSpPr>
          <p:nvPr/>
        </p:nvGrpSpPr>
        <p:grpSpPr bwMode="auto">
          <a:xfrm>
            <a:off x="3397250" y="1817688"/>
            <a:ext cx="274638" cy="136525"/>
            <a:chOff x="2150" y="1152"/>
            <a:chExt cx="175" cy="88"/>
          </a:xfrm>
        </p:grpSpPr>
        <p:sp>
          <p:nvSpPr>
            <p:cNvPr id="8253" name="Line 31"/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8254" name="Line 32"/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grpSp>
        <p:nvGrpSpPr>
          <p:cNvPr id="8213" name="Group 33"/>
          <p:cNvGrpSpPr>
            <a:grpSpLocks/>
          </p:cNvGrpSpPr>
          <p:nvPr/>
        </p:nvGrpSpPr>
        <p:grpSpPr bwMode="auto">
          <a:xfrm>
            <a:off x="2979738" y="2132013"/>
            <a:ext cx="269875" cy="136525"/>
            <a:chOff x="1882" y="1283"/>
            <a:chExt cx="173" cy="87"/>
          </a:xfrm>
        </p:grpSpPr>
        <p:sp>
          <p:nvSpPr>
            <p:cNvPr id="8251" name="Line 34"/>
            <p:cNvSpPr>
              <a:spLocks noChangeShapeType="1"/>
            </p:cNvSpPr>
            <p:nvPr/>
          </p:nvSpPr>
          <p:spPr bwMode="blackWhite">
            <a:xfrm rot="10800000" flipV="1">
              <a:off x="1882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8252" name="Line 35"/>
            <p:cNvSpPr>
              <a:spLocks noChangeShapeType="1"/>
            </p:cNvSpPr>
            <p:nvPr/>
          </p:nvSpPr>
          <p:spPr bwMode="blackWhite">
            <a:xfrm rot="10800000" flipH="1" flipV="1">
              <a:off x="1968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grpSp>
        <p:nvGrpSpPr>
          <p:cNvPr id="8214" name="Group 36"/>
          <p:cNvGrpSpPr>
            <a:grpSpLocks/>
          </p:cNvGrpSpPr>
          <p:nvPr/>
        </p:nvGrpSpPr>
        <p:grpSpPr bwMode="auto">
          <a:xfrm>
            <a:off x="1997075" y="2328863"/>
            <a:ext cx="123825" cy="273050"/>
            <a:chOff x="1303" y="1497"/>
            <a:chExt cx="87" cy="174"/>
          </a:xfrm>
        </p:grpSpPr>
        <p:sp>
          <p:nvSpPr>
            <p:cNvPr id="8249" name="Line 37"/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8250" name="Line 38"/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sp>
        <p:nvSpPr>
          <p:cNvPr id="8215" name="Freeform 39"/>
          <p:cNvSpPr>
            <a:spLocks/>
          </p:cNvSpPr>
          <p:nvPr/>
        </p:nvSpPr>
        <p:spPr bwMode="auto">
          <a:xfrm flipH="1">
            <a:off x="1306513" y="2943225"/>
            <a:ext cx="111125" cy="165100"/>
          </a:xfrm>
          <a:custGeom>
            <a:avLst/>
            <a:gdLst>
              <a:gd name="T0" fmla="*/ 0 w 1"/>
              <a:gd name="T1" fmla="*/ 0 h 233"/>
              <a:gd name="T2" fmla="*/ 0 w 1"/>
              <a:gd name="T3" fmla="*/ 2147483647 h 233"/>
              <a:gd name="T4" fmla="*/ 0 60000 65536"/>
              <a:gd name="T5" fmla="*/ 0 60000 65536"/>
              <a:gd name="T6" fmla="*/ 0 w 1"/>
              <a:gd name="T7" fmla="*/ 0 h 233"/>
              <a:gd name="T8" fmla="*/ 1 w 1"/>
              <a:gd name="T9" fmla="*/ 233 h 2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216" name="Group 40"/>
          <p:cNvGrpSpPr>
            <a:grpSpLocks/>
          </p:cNvGrpSpPr>
          <p:nvPr/>
        </p:nvGrpSpPr>
        <p:grpSpPr bwMode="auto">
          <a:xfrm>
            <a:off x="1273175" y="2954338"/>
            <a:ext cx="271463" cy="138112"/>
            <a:chOff x="2150" y="1152"/>
            <a:chExt cx="175" cy="88"/>
          </a:xfrm>
        </p:grpSpPr>
        <p:sp>
          <p:nvSpPr>
            <p:cNvPr id="8247" name="Line 41"/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8248" name="Line 42"/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grpSp>
        <p:nvGrpSpPr>
          <p:cNvPr id="8217" name="Group 43"/>
          <p:cNvGrpSpPr>
            <a:grpSpLocks/>
          </p:cNvGrpSpPr>
          <p:nvPr/>
        </p:nvGrpSpPr>
        <p:grpSpPr bwMode="auto">
          <a:xfrm>
            <a:off x="5249863" y="2108200"/>
            <a:ext cx="280987" cy="136525"/>
            <a:chOff x="4968" y="1240"/>
            <a:chExt cx="136" cy="66"/>
          </a:xfrm>
        </p:grpSpPr>
        <p:sp>
          <p:nvSpPr>
            <p:cNvPr id="8245" name="Line 44"/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8246" name="Line 45"/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grpSp>
        <p:nvGrpSpPr>
          <p:cNvPr id="8218" name="Group 46"/>
          <p:cNvGrpSpPr>
            <a:grpSpLocks/>
          </p:cNvGrpSpPr>
          <p:nvPr/>
        </p:nvGrpSpPr>
        <p:grpSpPr bwMode="auto">
          <a:xfrm flipH="1">
            <a:off x="2560638" y="3460750"/>
            <a:ext cx="136525" cy="271463"/>
            <a:chOff x="1303" y="1497"/>
            <a:chExt cx="87" cy="174"/>
          </a:xfrm>
        </p:grpSpPr>
        <p:sp>
          <p:nvSpPr>
            <p:cNvPr id="8243" name="Line 47"/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8244" name="Line 48"/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</p:grpSp>
      <p:grpSp>
        <p:nvGrpSpPr>
          <p:cNvPr id="8219" name="Group 49"/>
          <p:cNvGrpSpPr>
            <a:grpSpLocks/>
          </p:cNvGrpSpPr>
          <p:nvPr/>
        </p:nvGrpSpPr>
        <p:grpSpPr bwMode="auto">
          <a:xfrm>
            <a:off x="3952875" y="2744788"/>
            <a:ext cx="349250" cy="527050"/>
            <a:chOff x="2460" y="1482"/>
            <a:chExt cx="225" cy="336"/>
          </a:xfrm>
        </p:grpSpPr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2470" y="1575"/>
              <a:ext cx="215" cy="243"/>
            </a:xfrm>
            <a:custGeom>
              <a:avLst/>
              <a:gdLst>
                <a:gd name="T0" fmla="*/ 0 w 192"/>
                <a:gd name="T1" fmla="*/ 0 h 336"/>
                <a:gd name="T2" fmla="*/ 3633 w 192"/>
                <a:gd name="T3" fmla="*/ 0 h 336"/>
                <a:gd name="T4" fmla="*/ 3633 w 192"/>
                <a:gd name="T5" fmla="*/ 1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192" y="0"/>
                  </a:lnTo>
                  <a:lnTo>
                    <a:pt x="192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Line 51"/>
            <p:cNvSpPr>
              <a:spLocks noChangeShapeType="1"/>
            </p:cNvSpPr>
            <p:nvPr/>
          </p:nvSpPr>
          <p:spPr bwMode="auto">
            <a:xfrm rot="5400000">
              <a:off x="2557" y="1721"/>
              <a:ext cx="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40" name="Group 52"/>
            <p:cNvGrpSpPr>
              <a:grpSpLocks/>
            </p:cNvGrpSpPr>
            <p:nvPr/>
          </p:nvGrpSpPr>
          <p:grpSpPr bwMode="auto">
            <a:xfrm rot="-5400000">
              <a:off x="2420" y="1528"/>
              <a:ext cx="180" cy="88"/>
              <a:chOff x="4968" y="1240"/>
              <a:chExt cx="136" cy="66"/>
            </a:xfrm>
          </p:grpSpPr>
          <p:sp>
            <p:nvSpPr>
              <p:cNvPr id="8241" name="Line 53"/>
              <p:cNvSpPr>
                <a:spLocks noChangeShapeType="1"/>
              </p:cNvSpPr>
              <p:nvPr/>
            </p:nvSpPr>
            <p:spPr bwMode="blackWhite">
              <a:xfrm flipV="1">
                <a:off x="503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endParaRPr lang="en-US"/>
              </a:p>
            </p:txBody>
          </p:sp>
          <p:sp>
            <p:nvSpPr>
              <p:cNvPr id="8242" name="Line 54"/>
              <p:cNvSpPr>
                <a:spLocks noChangeShapeType="1"/>
              </p:cNvSpPr>
              <p:nvPr/>
            </p:nvSpPr>
            <p:spPr bwMode="blackWhite">
              <a:xfrm flipH="1" flipV="1">
                <a:off x="496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endParaRPr lang="en-US"/>
              </a:p>
            </p:txBody>
          </p:sp>
        </p:grpSp>
      </p:grpSp>
      <p:sp>
        <p:nvSpPr>
          <p:cNvPr id="8220" name="Line 55"/>
          <p:cNvSpPr>
            <a:spLocks noChangeShapeType="1"/>
          </p:cNvSpPr>
          <p:nvPr/>
        </p:nvSpPr>
        <p:spPr bwMode="auto">
          <a:xfrm>
            <a:off x="1416050" y="3171825"/>
            <a:ext cx="0" cy="2270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21" name="Line 56"/>
          <p:cNvSpPr>
            <a:spLocks noChangeShapeType="1"/>
          </p:cNvSpPr>
          <p:nvPr/>
        </p:nvSpPr>
        <p:spPr bwMode="auto">
          <a:xfrm>
            <a:off x="2554288" y="35941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22" name="Line 57"/>
          <p:cNvSpPr>
            <a:spLocks noChangeShapeType="1"/>
          </p:cNvSpPr>
          <p:nvPr/>
        </p:nvSpPr>
        <p:spPr bwMode="auto">
          <a:xfrm flipH="1">
            <a:off x="1970088" y="358933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23" name="Line 58"/>
          <p:cNvSpPr>
            <a:spLocks noChangeShapeType="1"/>
          </p:cNvSpPr>
          <p:nvPr/>
        </p:nvSpPr>
        <p:spPr bwMode="auto">
          <a:xfrm>
            <a:off x="1985963" y="2463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24" name="Line 59"/>
          <p:cNvSpPr>
            <a:spLocks noChangeShapeType="1"/>
          </p:cNvSpPr>
          <p:nvPr/>
        </p:nvSpPr>
        <p:spPr bwMode="auto">
          <a:xfrm>
            <a:off x="2165350" y="2463800"/>
            <a:ext cx="5318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25" name="Line 60"/>
          <p:cNvSpPr>
            <a:spLocks noChangeShapeType="1"/>
          </p:cNvSpPr>
          <p:nvPr/>
        </p:nvSpPr>
        <p:spPr bwMode="auto">
          <a:xfrm flipH="1">
            <a:off x="3952875" y="1403350"/>
            <a:ext cx="150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26" name="Line 61"/>
          <p:cNvSpPr>
            <a:spLocks noChangeShapeType="1"/>
          </p:cNvSpPr>
          <p:nvPr/>
        </p:nvSpPr>
        <p:spPr bwMode="auto">
          <a:xfrm>
            <a:off x="4094163" y="1408113"/>
            <a:ext cx="7588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27" name="Line 62"/>
          <p:cNvSpPr>
            <a:spLocks noChangeShapeType="1"/>
          </p:cNvSpPr>
          <p:nvPr/>
        </p:nvSpPr>
        <p:spPr bwMode="auto">
          <a:xfrm flipV="1">
            <a:off x="3533775" y="1806575"/>
            <a:ext cx="0" cy="153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28" name="Line 63"/>
          <p:cNvSpPr>
            <a:spLocks noChangeShapeType="1"/>
          </p:cNvSpPr>
          <p:nvPr/>
        </p:nvSpPr>
        <p:spPr bwMode="auto">
          <a:xfrm flipV="1">
            <a:off x="3116263" y="21304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29" name="Line 64"/>
          <p:cNvSpPr>
            <a:spLocks noChangeShapeType="1"/>
          </p:cNvSpPr>
          <p:nvPr/>
        </p:nvSpPr>
        <p:spPr bwMode="auto">
          <a:xfrm flipV="1">
            <a:off x="3116263" y="18018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30" name="Line 65"/>
          <p:cNvSpPr>
            <a:spLocks noChangeShapeType="1"/>
          </p:cNvSpPr>
          <p:nvPr/>
        </p:nvSpPr>
        <p:spPr bwMode="auto">
          <a:xfrm flipV="1">
            <a:off x="3533775" y="19542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31" name="Line 66"/>
          <p:cNvSpPr>
            <a:spLocks noChangeShapeType="1"/>
          </p:cNvSpPr>
          <p:nvPr/>
        </p:nvSpPr>
        <p:spPr bwMode="auto">
          <a:xfrm flipV="1">
            <a:off x="5391150" y="2092325"/>
            <a:ext cx="0" cy="150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32" name="Line 67"/>
          <p:cNvSpPr>
            <a:spLocks noChangeShapeType="1"/>
          </p:cNvSpPr>
          <p:nvPr/>
        </p:nvSpPr>
        <p:spPr bwMode="auto">
          <a:xfrm flipV="1">
            <a:off x="5391150" y="2290763"/>
            <a:ext cx="0" cy="3063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33" name="Line 68"/>
          <p:cNvSpPr>
            <a:spLocks noChangeShapeType="1"/>
          </p:cNvSpPr>
          <p:nvPr/>
        </p:nvSpPr>
        <p:spPr bwMode="auto">
          <a:xfrm flipV="1">
            <a:off x="5391150" y="3290888"/>
            <a:ext cx="0" cy="150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34" name="Line 69"/>
          <p:cNvSpPr>
            <a:spLocks noChangeShapeType="1"/>
          </p:cNvSpPr>
          <p:nvPr/>
        </p:nvSpPr>
        <p:spPr bwMode="auto">
          <a:xfrm flipV="1">
            <a:off x="5395913" y="3467100"/>
            <a:ext cx="0" cy="3032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35" name="Rectangle 8"/>
          <p:cNvSpPr>
            <a:spLocks noChangeArrowheads="1"/>
          </p:cNvSpPr>
          <p:nvPr/>
        </p:nvSpPr>
        <p:spPr bwMode="blackWhite">
          <a:xfrm>
            <a:off x="4791075" y="1068388"/>
            <a:ext cx="1196975" cy="9810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750" tIns="45375" rIns="90750" bIns="45375"/>
          <a:lstStyle/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200"/>
              <a:t>LOCATIONS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>
                <a:solidFill>
                  <a:srgbClr val="0000FF"/>
                </a:solidFill>
              </a:rPr>
              <a:t>location_id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street_address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postal_code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city</a:t>
            </a:r>
          </a:p>
          <a:p>
            <a:pPr marL="123825" indent="-123825" algn="ctr" defTabSz="901700">
              <a:lnSpc>
                <a:spcPct val="75000"/>
              </a:lnSpc>
              <a:buClr>
                <a:srgbClr val="FF3300"/>
              </a:buClr>
              <a:buSzPct val="125000"/>
            </a:pPr>
            <a:r>
              <a:rPr lang="en-US" sz="1000"/>
              <a:t>state_province</a:t>
            </a:r>
            <a:endParaRPr lang="en-US" sz="1000">
              <a:cs typeface="Times New Roman" pitchFamily="18" charset="0"/>
            </a:endParaRPr>
          </a:p>
        </p:txBody>
      </p:sp>
      <p:sp>
        <p:nvSpPr>
          <p:cNvPr id="8236" name="Notes Placeholder 76"/>
          <p:cNvSpPr>
            <a:spLocks noGrp="1"/>
          </p:cNvSpPr>
          <p:nvPr>
            <p:ph type="body" idx="1"/>
          </p:nvPr>
        </p:nvSpPr>
        <p:spPr>
          <a:xfrm>
            <a:off x="547688" y="449263"/>
            <a:ext cx="5942012" cy="8027987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HR</a:t>
            </a:r>
            <a:r>
              <a:rPr lang="en-US" smtClean="0">
                <a:latin typeface="Arial" charset="0"/>
              </a:rPr>
              <a:t> Entity Relationship Diagram</a:t>
            </a:r>
          </a:p>
        </p:txBody>
      </p:sp>
      <p:sp>
        <p:nvSpPr>
          <p:cNvPr id="8237" name="Footer Placeholder 70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charset="0"/>
              </a:rPr>
              <a:t>Oracle Database 12</a:t>
            </a:r>
            <a:r>
              <a:rPr lang="en-US" i="1" smtClean="0">
                <a:latin typeface="Arial" charset="0"/>
              </a:rPr>
              <a:t>c</a:t>
            </a:r>
            <a:r>
              <a:rPr lang="en-US" smtClean="0">
                <a:latin typeface="Arial" charset="0"/>
              </a:rPr>
              <a:t> R2: SQL Workshop I   A - </a:t>
            </a:r>
            <a:fld id="{43074736-C25D-4176-A774-2C3591B4BA92}" type="slidenum">
              <a:rPr lang="en-US" smtClean="0">
                <a:latin typeface="Arial" charset="0"/>
              </a:rPr>
              <a:pPr>
                <a:defRPr/>
              </a:pPr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375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9275" y="447675"/>
            <a:ext cx="6096000" cy="8321675"/>
          </a:xfrm>
          <a:noFill/>
          <a:ln/>
        </p:spPr>
        <p:txBody>
          <a:bodyPr lIns="8796" tIns="8796" rIns="8796" bIns="8796"/>
          <a:lstStyle/>
          <a:p>
            <a:pPr eaLnBrk="1" hangingPunct="1"/>
            <a:r>
              <a:rPr lang="en-GB" smtClean="0">
                <a:latin typeface="Arial" charset="0"/>
                <a:cs typeface="Arial" charset="0"/>
              </a:rPr>
              <a:t>Human</a:t>
            </a:r>
            <a:r>
              <a:rPr lang="en-GB" b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GB" smtClean="0">
                <a:latin typeface="Arial" charset="0"/>
                <a:cs typeface="Arial" charset="0"/>
              </a:rPr>
              <a:t>Resources</a:t>
            </a:r>
            <a:r>
              <a:rPr lang="en-GB" b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(HR)</a:t>
            </a:r>
            <a:r>
              <a:rPr lang="en-GB" smtClean="0">
                <a:latin typeface="Arial" charset="0"/>
                <a:cs typeface="Times New Roman" pitchFamily="18" charset="0"/>
              </a:rPr>
              <a:t> Table Descriptions</a:t>
            </a:r>
            <a:endParaRPr lang="en-GB" b="0" smtClean="0">
              <a:latin typeface="Arial" charset="0"/>
              <a:cs typeface="Times New Roman" pitchFamily="18" charset="0"/>
            </a:endParaRPr>
          </a:p>
          <a:p>
            <a:pPr lvl="1" eaLnBrk="1" hangingPunct="1"/>
            <a:r>
              <a:rPr lang="en-GB" smtClean="0">
                <a:latin typeface="Courier New" pitchFamily="49" charset="0"/>
                <a:cs typeface="Times New Roman" pitchFamily="18" charset="0"/>
              </a:rPr>
              <a:t>DESCRIBE</a:t>
            </a:r>
            <a:r>
              <a:rPr lang="en-GB" smtClean="0">
                <a:latin typeface="Arial" charset="0"/>
                <a:cs typeface="Times New Roman" pitchFamily="18" charset="0"/>
              </a:rPr>
              <a:t> 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countries</a:t>
            </a: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r>
              <a:rPr lang="en-GB" smtClean="0">
                <a:latin typeface="Courier New" pitchFamily="49" charset="0"/>
                <a:cs typeface="Times New Roman" pitchFamily="18" charset="0"/>
              </a:rPr>
              <a:t>SELECT * FROM countries</a:t>
            </a: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</p:txBody>
      </p:sp>
      <p:pic>
        <p:nvPicPr>
          <p:cNvPr id="9219" name="Picture 3" descr="C:\salome_official\projects\11gR2_SQL 1\screenshots\appb_1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613" y="936625"/>
            <a:ext cx="41846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" y="2735263"/>
            <a:ext cx="3781425" cy="100012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</p:pic>
      <p:sp>
        <p:nvSpPr>
          <p:cNvPr id="9221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charset="0"/>
              </a:rPr>
              <a:t>Oracle Database 12</a:t>
            </a:r>
            <a:r>
              <a:rPr lang="en-US" i="1" smtClean="0">
                <a:latin typeface="Arial" charset="0"/>
              </a:rPr>
              <a:t>c</a:t>
            </a:r>
            <a:r>
              <a:rPr lang="en-US" smtClean="0">
                <a:latin typeface="Arial" charset="0"/>
              </a:rPr>
              <a:t> R2: SQL Workshop I   A - </a:t>
            </a:r>
            <a:fld id="{8BF1DC5F-77FD-48D1-84A3-1EF07033BFAF}" type="slidenum">
              <a:rPr lang="en-US" smtClean="0">
                <a:latin typeface="Arial" charset="0"/>
              </a:rPr>
              <a:pPr>
                <a:defRPr/>
              </a:pPr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3578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7688" y="449263"/>
            <a:ext cx="5942012" cy="8027987"/>
          </a:xfrm>
          <a:noFill/>
          <a:ln/>
        </p:spPr>
        <p:txBody>
          <a:bodyPr/>
          <a:lstStyle/>
          <a:p>
            <a:pPr lvl="1" eaLnBrk="1" hangingPunct="1"/>
            <a:r>
              <a:rPr lang="en-GB" smtClean="0">
                <a:latin typeface="Courier New" pitchFamily="49" charset="0"/>
                <a:cs typeface="Times New Roman" pitchFamily="18" charset="0"/>
              </a:rPr>
              <a:t>DESCRIBE</a:t>
            </a:r>
            <a:r>
              <a:rPr lang="en-GB" smtClean="0">
                <a:latin typeface="Arial" charset="0"/>
                <a:cs typeface="Times New Roman" pitchFamily="18" charset="0"/>
              </a:rPr>
              <a:t> 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departments</a:t>
            </a: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r>
              <a:rPr lang="en-GB" smtClean="0">
                <a:latin typeface="Courier New" pitchFamily="49" charset="0"/>
                <a:cs typeface="Times New Roman" pitchFamily="18" charset="0"/>
              </a:rPr>
              <a:t>SELECT * FROM departments</a:t>
            </a:r>
            <a:endParaRPr lang="en-GB" smtClean="0">
              <a:latin typeface="Arial" charset="0"/>
              <a:cs typeface="Times New Roman" pitchFamily="18" charset="0"/>
            </a:endParaRPr>
          </a:p>
        </p:txBody>
      </p:sp>
      <p:pic>
        <p:nvPicPr>
          <p:cNvPr id="10243" name="Picture 3" descr="C:\salome_official\projects\11gR2_SQL 1\screenshots\appb_2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613" y="936625"/>
            <a:ext cx="418465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6275" y="2811463"/>
            <a:ext cx="5538788" cy="20510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</p:pic>
      <p:sp>
        <p:nvSpPr>
          <p:cNvPr id="1024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 R2: SQL Workshop I   A - </a:t>
            </a:r>
            <a:fld id="{52C820F3-3CC3-4E4D-AFEA-2DC6791C9B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7145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7688" y="449263"/>
            <a:ext cx="5942012" cy="8027987"/>
          </a:xfrm>
          <a:noFill/>
          <a:ln/>
        </p:spPr>
        <p:txBody>
          <a:bodyPr/>
          <a:lstStyle/>
          <a:p>
            <a:pPr lvl="1" eaLnBrk="1" hangingPunct="1"/>
            <a:r>
              <a:rPr lang="en-GB" smtClean="0">
                <a:latin typeface="Courier New" pitchFamily="49" charset="0"/>
                <a:cs typeface="Times New Roman" pitchFamily="18" charset="0"/>
              </a:rPr>
              <a:t>DESCRIBE</a:t>
            </a:r>
            <a:r>
              <a:rPr lang="en-GB" smtClean="0">
                <a:latin typeface="Arial" charset="0"/>
                <a:cs typeface="Times New Roman" pitchFamily="18" charset="0"/>
              </a:rPr>
              <a:t> 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employees</a:t>
            </a:r>
          </a:p>
          <a:p>
            <a:pPr lvl="4" eaLnBrk="1" hangingPunct="1"/>
            <a:endParaRPr lang="en-GB" smtClean="0"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Arial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r>
              <a:rPr lang="en-GB" smtClean="0">
                <a:latin typeface="Courier New" pitchFamily="49" charset="0"/>
                <a:cs typeface="Times New Roman" pitchFamily="18" charset="0"/>
              </a:rPr>
              <a:t>SELECT * FROM employees</a:t>
            </a: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/>
            <a:endParaRPr lang="en-GB" smtClean="0">
              <a:latin typeface="Courier New" pitchFamily="49" charset="0"/>
              <a:cs typeface="Times New Roman" pitchFamily="18" charset="0"/>
            </a:endParaRPr>
          </a:p>
        </p:txBody>
      </p:sp>
      <p:pic>
        <p:nvPicPr>
          <p:cNvPr id="11267" name="Picture 3" descr="C:\salome_official\projects\11gR2_SQL 1\screenshots\appb_3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275" y="677863"/>
            <a:ext cx="4325938" cy="222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 R2: SQL Workshop I   A - </a:t>
            </a:r>
            <a:fld id="{33476D4E-DAC8-4D29-8F0E-114BAAF003C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5275" y="3649663"/>
            <a:ext cx="640080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79862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7688" y="449263"/>
            <a:ext cx="5942012" cy="8027987"/>
          </a:xfrm>
          <a:noFill/>
          <a:ln/>
        </p:spPr>
        <p:txBody>
          <a:bodyPr/>
          <a:lstStyle/>
          <a:p>
            <a:pPr lvl="1" eaLnBrk="1" hangingPunct="1"/>
            <a:r>
              <a:rPr lang="en-GB" smtClean="0">
                <a:latin typeface="Courier New" pitchFamily="49" charset="0"/>
                <a:cs typeface="Times New Roman" pitchFamily="18" charset="0"/>
              </a:rPr>
              <a:t>DESCRIBE</a:t>
            </a:r>
            <a:r>
              <a:rPr lang="en-GB" smtClean="0">
                <a:latin typeface="Arial" charset="0"/>
                <a:cs typeface="Times New Roman" pitchFamily="18" charset="0"/>
              </a:rPr>
              <a:t> 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job_history</a:t>
            </a: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GB" smtClean="0">
                <a:latin typeface="Courier New" pitchFamily="49" charset="0"/>
                <a:cs typeface="Times New Roman" pitchFamily="18" charset="0"/>
              </a:rPr>
              <a:t>SELECT * FROM job_history</a:t>
            </a:r>
          </a:p>
        </p:txBody>
      </p:sp>
      <p:pic>
        <p:nvPicPr>
          <p:cNvPr id="12291" name="Picture 3" descr="C:\salome_official\projects\11gR2_SQL 1\screenshots\appb_5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613" y="884238"/>
            <a:ext cx="41846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 R2: SQL Workshop I   A - </a:t>
            </a:r>
            <a:fld id="{BBBB0FB6-7492-4DE7-9B5A-719282AEFA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6275" y="2811463"/>
            <a:ext cx="476408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94903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7688" y="449263"/>
            <a:ext cx="5942012" cy="8027987"/>
          </a:xfrm>
          <a:noFill/>
          <a:ln/>
        </p:spPr>
        <p:txBody>
          <a:bodyPr/>
          <a:lstStyle/>
          <a:p>
            <a:pPr lvl="1" eaLnBrk="1" hangingPunct="1"/>
            <a:r>
              <a:rPr lang="en-GB" smtClean="0">
                <a:latin typeface="Courier New" pitchFamily="49" charset="0"/>
                <a:cs typeface="Times New Roman" pitchFamily="18" charset="0"/>
              </a:rPr>
              <a:t>DESCRIBE</a:t>
            </a:r>
            <a:r>
              <a:rPr lang="en-GB" smtClean="0">
                <a:latin typeface="Arial" charset="0"/>
                <a:cs typeface="Times New Roman" pitchFamily="18" charset="0"/>
              </a:rPr>
              <a:t> 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jobs</a:t>
            </a:r>
            <a:endParaRPr lang="en-GB" smtClean="0">
              <a:latin typeface="Arial" charset="0"/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GB" smtClean="0">
                <a:latin typeface="Courier New" pitchFamily="49" charset="0"/>
                <a:cs typeface="Times New Roman" pitchFamily="18" charset="0"/>
              </a:rPr>
              <a:t>SELECT * FROM jobs</a:t>
            </a:r>
          </a:p>
        </p:txBody>
      </p:sp>
      <p:pic>
        <p:nvPicPr>
          <p:cNvPr id="13315" name="Picture 3" descr="C:\salome_official\projects\11gR2_SQL 1\screenshots\appb_6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613" y="884238"/>
            <a:ext cx="418465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" y="2659063"/>
            <a:ext cx="4991100" cy="25431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</p:pic>
      <p:sp>
        <p:nvSpPr>
          <p:cNvPr id="13317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 R2: SQL Workshop I   A - </a:t>
            </a:r>
            <a:fld id="{D076CAAA-D738-45EC-9AE0-DA943DE2E7F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8575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7688" y="449263"/>
            <a:ext cx="5942012" cy="8027987"/>
          </a:xfrm>
          <a:noFill/>
          <a:ln/>
        </p:spPr>
        <p:txBody>
          <a:bodyPr/>
          <a:lstStyle/>
          <a:p>
            <a:pPr lvl="1" eaLnBrk="1" hangingPunct="1"/>
            <a:r>
              <a:rPr lang="en-GB" smtClean="0">
                <a:latin typeface="Courier New" pitchFamily="49" charset="0"/>
                <a:cs typeface="Times New Roman" pitchFamily="18" charset="0"/>
              </a:rPr>
              <a:t>DESCRIBE</a:t>
            </a:r>
            <a:r>
              <a:rPr lang="en-GB" smtClean="0">
                <a:latin typeface="Arial" charset="0"/>
                <a:cs typeface="Times New Roman" pitchFamily="18" charset="0"/>
              </a:rPr>
              <a:t> 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locations</a:t>
            </a:r>
            <a:endParaRPr lang="en-GB" smtClean="0">
              <a:latin typeface="Arial" charset="0"/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4" eaLnBrk="1" hangingPunct="1">
              <a:lnSpc>
                <a:spcPct val="95000"/>
              </a:lnSpc>
            </a:pPr>
            <a:endParaRPr lang="en-GB" smtClean="0"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endParaRPr lang="en-GB" smtClean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GB" smtClean="0">
                <a:latin typeface="Courier New" pitchFamily="49" charset="0"/>
                <a:cs typeface="Times New Roman" pitchFamily="18" charset="0"/>
              </a:rPr>
              <a:t>SELECT * FROM locations</a:t>
            </a:r>
          </a:p>
        </p:txBody>
      </p:sp>
      <p:pic>
        <p:nvPicPr>
          <p:cNvPr id="14339" name="Picture 3" descr="C:\salome_official\projects\11gR2_SQL 1\screenshots\appb_7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613" y="884238"/>
            <a:ext cx="4249737" cy="139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5" y="3040063"/>
            <a:ext cx="6392863" cy="129540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</p:pic>
      <p:sp>
        <p:nvSpPr>
          <p:cNvPr id="14341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 R2: SQL Workshop I   A - </a:t>
            </a:r>
            <a:fld id="{EF43D63A-6763-4B32-A5CF-2B5DBDD37FE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561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DCE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" y="0"/>
            <a:ext cx="12184380" cy="6858000"/>
          </a:xfrm>
          <a:prstGeom prst="rect">
            <a:avLst/>
          </a:prstGeom>
        </p:spPr>
      </p:pic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9751061" y="-8600"/>
            <a:ext cx="1656919" cy="1468967"/>
          </a:xfrm>
          <a:prstGeom prst="rect">
            <a:avLst/>
          </a:prstGeom>
          <a:solidFill>
            <a:srgbClr val="8DA6B1"/>
          </a:solidFill>
          <a:ln w="9525">
            <a:noFill/>
            <a:miter lim="800000"/>
            <a:headEnd/>
            <a:tailEnd/>
          </a:ln>
        </p:spPr>
        <p:txBody>
          <a:bodyPr lIns="16930" tIns="16930" rIns="16930" bIns="16930" anchor="b">
            <a:spAutoFit/>
          </a:bodyPr>
          <a:lstStyle>
            <a:lvl1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9300" b="1" smtClean="0">
                <a:solidFill>
                  <a:srgbClr val="DCE3E4"/>
                </a:solidFill>
                <a:latin typeface="+mn-lt"/>
                <a:cs typeface="Calibri" pitchFamily="34" charset="0"/>
              </a:rPr>
              <a:t>A</a:t>
            </a:r>
            <a:endParaRPr lang="en-US" sz="9300" b="1" dirty="0" smtClean="0">
              <a:solidFill>
                <a:srgbClr val="DCE3E4"/>
              </a:solidFill>
              <a:latin typeface="+mn-lt"/>
              <a:cs typeface="Calibri" pitchFamily="34" charset="0"/>
            </a:endParaRPr>
          </a:p>
        </p:txBody>
      </p:sp>
      <p:grpSp>
        <p:nvGrpSpPr>
          <p:cNvPr id="5" name="Group 16" hidden="1"/>
          <p:cNvGrpSpPr>
            <a:grpSpLocks/>
          </p:cNvGrpSpPr>
          <p:nvPr userDrawn="1"/>
        </p:nvGrpSpPr>
        <p:grpSpPr bwMode="auto">
          <a:xfrm>
            <a:off x="203147" y="302685"/>
            <a:ext cx="11799460" cy="6007100"/>
            <a:chOff x="152400" y="301083"/>
            <a:chExt cx="8851392" cy="6008894"/>
          </a:xfrm>
        </p:grpSpPr>
        <p:sp>
          <p:nvSpPr>
            <p:cNvPr id="6" name="User95_Instruction_Box" hidden="1"/>
            <p:cNvSpPr>
              <a:spLocks noChangeArrowheads="1"/>
            </p:cNvSpPr>
            <p:nvPr/>
          </p:nvSpPr>
          <p:spPr bwMode="gray">
            <a:xfrm>
              <a:off x="4190768" y="307434"/>
              <a:ext cx="1998548" cy="1189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 anchor="ctr"/>
            <a:lstStyle/>
            <a:p>
              <a:pPr algn="r" defTabSz="304747">
                <a:buClr>
                  <a:srgbClr val="000000"/>
                </a:buClr>
                <a:buFont typeface="Arial" pitchFamily="34" charset="0"/>
                <a:buNone/>
                <a:defRPr/>
              </a:pPr>
              <a:r>
                <a:rPr lang="en-US" b="1" dirty="0">
                  <a:solidFill>
                    <a:schemeClr val="accent5"/>
                  </a:solidFill>
                  <a:latin typeface="Arial" pitchFamily="34" charset="0"/>
                  <a:cs typeface="+mn-cs"/>
                </a:rPr>
                <a:t>Insert the correct lesson number in the Title Master.</a:t>
              </a:r>
            </a:p>
          </p:txBody>
        </p:sp>
        <p:grpSp>
          <p:nvGrpSpPr>
            <p:cNvPr id="7" name="Group 14" hidden="1"/>
            <p:cNvGrpSpPr>
              <a:grpSpLocks/>
            </p:cNvGrpSpPr>
            <p:nvPr userDrawn="1"/>
          </p:nvGrpSpPr>
          <p:grpSpPr bwMode="auto">
            <a:xfrm>
              <a:off x="152400" y="301083"/>
              <a:ext cx="8851392" cy="6008894"/>
              <a:chOff x="152400" y="301083"/>
              <a:chExt cx="8851392" cy="6008894"/>
            </a:xfrm>
          </p:grpSpPr>
          <p:sp>
            <p:nvSpPr>
              <p:cNvPr id="9" name="Rectangle 1057" hidden="1"/>
              <p:cNvSpPr>
                <a:spLocks noChangeArrowheads="1"/>
              </p:cNvSpPr>
              <p:nvPr/>
            </p:nvSpPr>
            <p:spPr bwMode="auto">
              <a:xfrm>
                <a:off x="152400" y="301083"/>
                <a:ext cx="8851392" cy="5949610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pitchFamily="34" charset="0"/>
                  <a:buNone/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" name="Delete_Instruction_Box" hidden="1"/>
              <p:cNvSpPr>
                <a:spLocks noChangeArrowheads="1"/>
              </p:cNvSpPr>
              <p:nvPr userDrawn="1"/>
            </p:nvSpPr>
            <p:spPr bwMode="gray">
              <a:xfrm>
                <a:off x="3959007" y="6235871"/>
                <a:ext cx="4846360" cy="7410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Arial" pitchFamily="34" charset="0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8" name="Isosceles Triangle 7" hidden="1"/>
            <p:cNvSpPr/>
            <p:nvPr userDrawn="1"/>
          </p:nvSpPr>
          <p:spPr bwMode="auto">
            <a:xfrm rot="5400000">
              <a:off x="6095483" y="684408"/>
              <a:ext cx="990896" cy="533369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304747">
                <a:spcBef>
                  <a:spcPct val="20000"/>
                </a:spcBef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2" name="Slide_Copyright"/>
          <p:cNvSpPr>
            <a:spLocks noChangeArrowheads="1"/>
          </p:cNvSpPr>
          <p:nvPr/>
        </p:nvSpPr>
        <p:spPr bwMode="auto">
          <a:xfrm>
            <a:off x="6388554" y="6553201"/>
            <a:ext cx="4886110" cy="20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/>
          <a:p>
            <a:pPr>
              <a:defRPr/>
            </a:pPr>
            <a:r>
              <a:rPr lang="en-US" sz="1100" smtClean="0">
                <a:solidFill>
                  <a:srgbClr val="9F9F9F"/>
                </a:solidFill>
                <a:latin typeface="Arial" pitchFamily="34" charset="0"/>
                <a:cs typeface="+mn-cs"/>
              </a:rPr>
              <a:t>Copyright © 2016, Oracle and/or its affiliates. All rights reserved.</a:t>
            </a:r>
            <a:endParaRPr lang="en-US" sz="1100" dirty="0">
              <a:solidFill>
                <a:srgbClr val="9F9F9F"/>
              </a:solidFill>
              <a:latin typeface="Arial" pitchFamily="34" charset="0"/>
              <a:cs typeface="+mn-cs"/>
            </a:endParaRPr>
          </a:p>
        </p:txBody>
      </p:sp>
      <p:grpSp>
        <p:nvGrpSpPr>
          <p:cNvPr id="13" name="Flag Bottom"/>
          <p:cNvGrpSpPr>
            <a:grpSpLocks/>
          </p:cNvGrpSpPr>
          <p:nvPr userDrawn="1"/>
        </p:nvGrpSpPr>
        <p:grpSpPr bwMode="auto">
          <a:xfrm>
            <a:off x="9751061" y="1420151"/>
            <a:ext cx="1656919" cy="651933"/>
            <a:chOff x="6948488" y="1524000"/>
            <a:chExt cx="1609725" cy="653144"/>
          </a:xfrm>
        </p:grpSpPr>
        <p:sp>
          <p:nvSpPr>
            <p:cNvPr id="14" name="Right Triangle 13"/>
            <p:cNvSpPr/>
            <p:nvPr userDrawn="1"/>
          </p:nvSpPr>
          <p:spPr bwMode="auto">
            <a:xfrm flipV="1">
              <a:off x="6948488" y="1524000"/>
              <a:ext cx="859342" cy="653144"/>
            </a:xfrm>
            <a:prstGeom prst="rtTriangle">
              <a:avLst/>
            </a:prstGeom>
            <a:solidFill>
              <a:schemeClr val="accent5"/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304747">
                <a:spcBef>
                  <a:spcPct val="20000"/>
                </a:spcBef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ight Triangle 14"/>
            <p:cNvSpPr/>
            <p:nvPr userDrawn="1"/>
          </p:nvSpPr>
          <p:spPr bwMode="auto">
            <a:xfrm flipH="1" flipV="1">
              <a:off x="7698871" y="1524000"/>
              <a:ext cx="859342" cy="653144"/>
            </a:xfrm>
            <a:prstGeom prst="rtTriangle">
              <a:avLst/>
            </a:prstGeom>
            <a:solidFill>
              <a:schemeClr val="accent5"/>
            </a:solidFill>
            <a:ln w="285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defTabSz="304747">
                <a:spcBef>
                  <a:spcPct val="20000"/>
                </a:spcBef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38540" y="3209544"/>
            <a:ext cx="10311746" cy="694944"/>
          </a:xfrm>
        </p:spPr>
        <p:txBody>
          <a:bodyPr anchor="b"/>
          <a:lstStyle>
            <a:lvl1pPr>
              <a:spcBef>
                <a:spcPct val="0"/>
              </a:spcBef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50729" y="4096512"/>
            <a:ext cx="10287368" cy="465078"/>
          </a:xfrm>
        </p:spPr>
        <p:txBody>
          <a:bodyPr/>
          <a:lstStyle>
            <a:lvl1pPr algn="l">
              <a:defRPr sz="2800" b="1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6" name="Picture 15" descr="Oracle logo in white on red staging backgroun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52" y="6303237"/>
            <a:ext cx="1516474" cy="554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38" y="1242485"/>
            <a:ext cx="10944549" cy="1831606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 marL="1280160" indent="-365760"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30" y="1243585"/>
            <a:ext cx="10945565" cy="1831606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  <a:lvl3pPr marL="1280160" indent="-365760"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and Alph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30" y="1243585"/>
            <a:ext cx="10945565" cy="1831606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  <a:lvl3pPr marL="1280160" indent="-365760">
              <a:buFont typeface="+mj-lt"/>
              <a:buAutoNum type="alphaLcPeriod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30" y="1243585"/>
            <a:ext cx="10945565" cy="834410"/>
          </a:xfrm>
        </p:spPr>
        <p:txBody>
          <a:bodyPr/>
          <a:lstStyle>
            <a:lvl1pPr marL="0" indent="-9525">
              <a:defRPr/>
            </a:lvl1pPr>
            <a:lvl2pPr marL="457200" indent="-365760">
              <a:buFont typeface="+mj-lt"/>
              <a:buAutoNum type="alphaLcPeriod"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818812" y="-19594"/>
            <a:ext cx="960120" cy="1157141"/>
            <a:chOff x="10818812" y="-19594"/>
            <a:chExt cx="960120" cy="1157141"/>
          </a:xfrm>
        </p:grpSpPr>
        <p:sp>
          <p:nvSpPr>
            <p:cNvPr id="15" name="Chevron 5"/>
            <p:cNvSpPr>
              <a:spLocks noChangeArrowheads="1"/>
            </p:cNvSpPr>
            <p:nvPr/>
          </p:nvSpPr>
          <p:spPr bwMode="auto">
            <a:xfrm rot="16200000">
              <a:off x="10947288" y="305903"/>
              <a:ext cx="703168" cy="960120"/>
            </a:xfrm>
            <a:prstGeom prst="chevron">
              <a:avLst>
                <a:gd name="adj" fmla="val 50000"/>
              </a:avLst>
            </a:prstGeom>
            <a:solidFill>
              <a:srgbClr val="DCE3E4"/>
            </a:solidFill>
            <a:ln w="28575" algn="ctr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defTabSz="304747">
                <a:spcBef>
                  <a:spcPct val="20000"/>
                </a:spcBef>
                <a:buClr>
                  <a:srgbClr val="FF0000"/>
                </a:buClr>
                <a:buFont typeface="Arial" charset="0"/>
                <a:buNone/>
              </a:pPr>
              <a:endParaRPr lang="en-US" dirty="0"/>
            </a:p>
          </p:txBody>
        </p:sp>
        <p:sp>
          <p:nvSpPr>
            <p:cNvPr id="16" name="Title_Gray_Number"/>
            <p:cNvSpPr>
              <a:spLocks noChangeArrowheads="1"/>
            </p:cNvSpPr>
            <p:nvPr/>
          </p:nvSpPr>
          <p:spPr bwMode="gray">
            <a:xfrm>
              <a:off x="10818812" y="-19594"/>
              <a:ext cx="960120" cy="804672"/>
            </a:xfrm>
            <a:prstGeom prst="rect">
              <a:avLst/>
            </a:prstGeom>
            <a:solidFill>
              <a:srgbClr val="DCE3E4"/>
            </a:solidFill>
            <a:ln w="9525">
              <a:noFill/>
              <a:miter lim="800000"/>
              <a:headEnd/>
              <a:tailEnd/>
            </a:ln>
          </p:spPr>
          <p:txBody>
            <a:bodyPr lIns="12700" tIns="12700" rIns="12700" bIns="12700" anchor="b">
              <a:spAutoFit/>
            </a:bodyPr>
            <a:lstStyle/>
            <a:p>
              <a:pPr algn="ctr" defTabSz="304747">
                <a:buClr>
                  <a:srgbClr val="000000"/>
                </a:buClr>
                <a:buFont typeface="Arial" charset="0"/>
                <a:buNone/>
              </a:pPr>
              <a:endParaRPr lang="en-US" sz="13300" b="1" dirty="0">
                <a:solidFill>
                  <a:srgbClr val="DCE3E4"/>
                </a:solidFill>
                <a:latin typeface="Arial Black" pitchFamily="34" charset="0"/>
                <a:cs typeface="Calibri" pitchFamily="34" charset="0"/>
              </a:endParaRPr>
            </a:p>
          </p:txBody>
        </p:sp>
      </p:grp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0828391" y="-119744"/>
            <a:ext cx="887380" cy="104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Black" pitchFamily="34" charset="0"/>
              </a:rPr>
              <a:t>Q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621630" y="1244332"/>
            <a:ext cx="5269635" cy="1831606"/>
          </a:xfr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6297559" y="1244332"/>
            <a:ext cx="5383398" cy="1887006"/>
          </a:xfr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621630" y="1278893"/>
            <a:ext cx="3542885" cy="1659251"/>
          </a:xfrm>
        </p:spPr>
        <p:txBody>
          <a:bodyPr/>
          <a:lstStyle>
            <a:lvl1pPr>
              <a:defRPr sz="1800"/>
            </a:lvl1pPr>
            <a:lvl2pPr marL="461353" indent="-308979">
              <a:defRPr sz="1800"/>
            </a:lvl2pPr>
            <a:lvl3pPr marL="757634" indent="-300514">
              <a:defRPr sz="1600"/>
            </a:lvl3pPr>
            <a:lvl4pPr marL="1064498" indent="-306864">
              <a:defRPr sz="1600"/>
            </a:lvl4pPr>
            <a:lvl5pPr marL="1373477" indent="-308979"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516927" y="1280859"/>
            <a:ext cx="3542885" cy="1628473"/>
          </a:xfrm>
        </p:spPr>
        <p:txBody>
          <a:bodyPr/>
          <a:lstStyle>
            <a:lvl1pPr>
              <a:defRPr sz="1800"/>
            </a:lvl1pPr>
            <a:lvl2pPr marL="457120" indent="-304747">
              <a:defRPr sz="1800"/>
            </a:lvl2pPr>
            <a:lvl3pPr marL="757634" indent="-300514">
              <a:defRPr sz="1600"/>
            </a:lvl3pPr>
            <a:lvl4pPr marL="1064498" indent="-306864">
              <a:defRPr sz="1600"/>
            </a:lvl4pPr>
            <a:lvl5pPr marL="1373477" indent="-308979"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8405200" y="1282824"/>
            <a:ext cx="3542885" cy="1628473"/>
          </a:xfrm>
        </p:spPr>
        <p:txBody>
          <a:bodyPr/>
          <a:lstStyle>
            <a:lvl1pPr>
              <a:defRPr sz="1800"/>
            </a:lvl1pPr>
            <a:lvl2pPr marL="457120" indent="-304747">
              <a:defRPr sz="1800"/>
            </a:lvl2pPr>
            <a:lvl3pPr marL="757634" indent="-300514">
              <a:defRPr sz="1600"/>
            </a:lvl3pPr>
            <a:lvl4pPr marL="1064498" indent="-306864">
              <a:defRPr sz="1600"/>
            </a:lvl4pPr>
            <a:lvl5pPr marL="1373477" indent="-308979"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944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1994142" y="-23284"/>
            <a:ext cx="194683" cy="6853768"/>
          </a:xfrm>
          <a:prstGeom prst="rect">
            <a:avLst/>
          </a:prstGeom>
          <a:solidFill>
            <a:srgbClr val="DCE3E4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0" y="-27518"/>
            <a:ext cx="194683" cy="6851651"/>
          </a:xfrm>
          <a:prstGeom prst="rect">
            <a:avLst/>
          </a:prstGeom>
          <a:solidFill>
            <a:srgbClr val="DCE3E4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grpSp>
        <p:nvGrpSpPr>
          <p:cNvPr id="1028" name="Group 16" hidden="1"/>
          <p:cNvGrpSpPr>
            <a:grpSpLocks/>
          </p:cNvGrpSpPr>
          <p:nvPr/>
        </p:nvGrpSpPr>
        <p:grpSpPr bwMode="auto">
          <a:xfrm>
            <a:off x="184103" y="302685"/>
            <a:ext cx="11822736" cy="6004983"/>
            <a:chOff x="138075" y="301084"/>
            <a:chExt cx="8868925" cy="6005136"/>
          </a:xfrm>
        </p:grpSpPr>
        <p:grpSp>
          <p:nvGrpSpPr>
            <p:cNvPr id="1036" name="Group 24" hidden="1"/>
            <p:cNvGrpSpPr>
              <a:grpSpLocks/>
            </p:cNvGrpSpPr>
            <p:nvPr/>
          </p:nvGrpSpPr>
          <p:grpSpPr bwMode="auto">
            <a:xfrm>
              <a:off x="140650" y="301084"/>
              <a:ext cx="8850238" cy="6005136"/>
              <a:chOff x="375" y="336"/>
              <a:chExt cx="4971" cy="3635"/>
            </a:xfrm>
          </p:grpSpPr>
          <p:sp>
            <p:nvSpPr>
              <p:cNvPr id="275470" name="Rectangle 14" hidden="1"/>
              <p:cNvSpPr>
                <a:spLocks noChangeArrowheads="1"/>
              </p:cNvSpPr>
              <p:nvPr/>
            </p:nvSpPr>
            <p:spPr bwMode="auto">
              <a:xfrm>
                <a:off x="375" y="336"/>
                <a:ext cx="4971" cy="3600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pitchFamily="34" charset="0"/>
                  <a:buNone/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75465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2521" y="3927"/>
                <a:ext cx="2720" cy="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Arial" pitchFamily="34" charset="0"/>
                    <a:cs typeface="+mn-c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275484" name="Line 28" hidden="1"/>
            <p:cNvSpPr>
              <a:spLocks noChangeShapeType="1"/>
            </p:cNvSpPr>
            <p:nvPr/>
          </p:nvSpPr>
          <p:spPr bwMode="auto">
            <a:xfrm>
              <a:off x="138075" y="1279009"/>
              <a:ext cx="8868925" cy="0"/>
            </a:xfrm>
            <a:prstGeom prst="line">
              <a:avLst/>
            </a:prstGeom>
            <a:noFill/>
            <a:ln w="6350">
              <a:solidFill>
                <a:schemeClr val="folHlink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15" name="Rectangle 14"/>
          <p:cNvSpPr/>
          <p:nvPr/>
        </p:nvSpPr>
        <p:spPr bwMode="gray">
          <a:xfrm>
            <a:off x="0" y="6400800"/>
            <a:ext cx="12188825" cy="457200"/>
          </a:xfrm>
          <a:prstGeom prst="rect">
            <a:avLst/>
          </a:prstGeom>
          <a:solidFill>
            <a:srgbClr val="DCE3E4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0" y="-27516"/>
            <a:ext cx="12188825" cy="192617"/>
          </a:xfrm>
          <a:prstGeom prst="rect">
            <a:avLst/>
          </a:prstGeom>
          <a:solidFill>
            <a:srgbClr val="DCE3E4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031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2138" y="1242485"/>
            <a:ext cx="10944549" cy="183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22138" y="264585"/>
            <a:ext cx="10944549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7" name="Slide_Page_Number"/>
          <p:cNvSpPr>
            <a:spLocks noChangeArrowheads="1"/>
          </p:cNvSpPr>
          <p:nvPr/>
        </p:nvSpPr>
        <p:spPr bwMode="auto">
          <a:xfrm>
            <a:off x="11094794" y="6553201"/>
            <a:ext cx="1083451" cy="18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/>
          <a:p>
            <a:pPr algn="just">
              <a:defRPr/>
            </a:pPr>
            <a:r>
              <a:rPr lang="en-US" sz="1100" smtClean="0">
                <a:solidFill>
                  <a:srgbClr val="9F9F9F"/>
                </a:solidFill>
                <a:latin typeface="Arial" pitchFamily="34" charset="0"/>
                <a:cs typeface="+mn-cs"/>
              </a:rPr>
              <a:t>A - </a:t>
            </a:r>
            <a:fld id="{8416D4DF-6066-4643-9B87-5E6E69C0CE48}" type="slidenum">
              <a:rPr lang="en-US" sz="1100" smtClean="0">
                <a:solidFill>
                  <a:srgbClr val="9F9F9F"/>
                </a:solidFill>
                <a:latin typeface="Arial" pitchFamily="34" charset="0"/>
                <a:cs typeface="+mn-cs"/>
              </a:rPr>
              <a:pPr algn="just">
                <a:defRPr/>
              </a:pPr>
              <a:t>‹#›</a:t>
            </a:fld>
            <a:endParaRPr lang="en-US" sz="1100" dirty="0">
              <a:solidFill>
                <a:srgbClr val="9F9F9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8" name="Slide_Copyright"/>
          <p:cNvSpPr>
            <a:spLocks noChangeArrowheads="1"/>
          </p:cNvSpPr>
          <p:nvPr/>
        </p:nvSpPr>
        <p:spPr bwMode="auto">
          <a:xfrm>
            <a:off x="6388554" y="6553201"/>
            <a:ext cx="4886110" cy="20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/>
          <a:p>
            <a:pPr>
              <a:defRPr/>
            </a:pPr>
            <a:r>
              <a:rPr lang="en-US" sz="1100" smtClean="0">
                <a:solidFill>
                  <a:srgbClr val="9F9F9F"/>
                </a:solidFill>
                <a:latin typeface="Arial" pitchFamily="34" charset="0"/>
                <a:cs typeface="+mn-cs"/>
              </a:rPr>
              <a:t>Copyright © 2016, Oracle and/or its affiliates. All rights reserved.</a:t>
            </a:r>
            <a:endParaRPr lang="en-US" sz="1100" dirty="0">
              <a:solidFill>
                <a:srgbClr val="9F9F9F"/>
              </a:solidFill>
              <a:latin typeface="Arial" pitchFamily="34" charset="0"/>
              <a:cs typeface="+mn-cs"/>
            </a:endParaRPr>
          </a:p>
        </p:txBody>
      </p:sp>
      <p:pic>
        <p:nvPicPr>
          <p:cNvPr id="19" name="Picture 18" descr="Oracle logo in white on red staging background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52" y="6303237"/>
            <a:ext cx="1516474" cy="554763"/>
          </a:xfrm>
          <a:prstGeom prst="rect">
            <a:avLst/>
          </a:prstGeom>
        </p:spPr>
      </p:pic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05" r:id="rId2"/>
    <p:sldLayoutId id="2147484106" r:id="rId3"/>
    <p:sldLayoutId id="2147484107" r:id="rId4"/>
    <p:sldLayoutId id="2147484112" r:id="rId5"/>
    <p:sldLayoutId id="2147484108" r:id="rId6"/>
    <p:sldLayoutId id="2147484114" r:id="rId7"/>
    <p:sldLayoutId id="2147484113" r:id="rId8"/>
    <p:sldLayoutId id="2147484115" r:id="rId9"/>
  </p:sldLayoutIdLst>
  <p:timing>
    <p:tnLst>
      <p:par>
        <p:cTn id="1" dur="indefinite" restart="never" nodeType="tmRoot"/>
      </p:par>
    </p:tnLst>
  </p:timing>
  <p:txStyles>
    <p:titleStyle>
      <a:lvl1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800">
          <a:solidFill>
            <a:srgbClr val="5F5F5F"/>
          </a:solidFill>
          <a:latin typeface="+mj-lt"/>
          <a:ea typeface="+mj-ea"/>
          <a:cs typeface="+mj-cs"/>
        </a:defRPr>
      </a:lvl1pPr>
      <a:lvl2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2pPr>
      <a:lvl3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3pPr>
      <a:lvl4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4pPr>
      <a:lvl5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5pPr>
      <a:lvl6pPr marL="609493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6pPr>
      <a:lvl7pPr marL="1218987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7pPr>
      <a:lvl8pPr marL="1828480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8pPr>
      <a:lvl9pPr marL="2437973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9pPr>
    </p:titleStyle>
    <p:bodyStyle>
      <a:lvl1pPr marL="0" indent="10582" algn="l" defTabSz="304747" rtl="0" eaLnBrk="1" fontAlgn="base" hangingPunct="1">
        <a:spcBef>
          <a:spcPts val="900"/>
        </a:spcBef>
        <a:spcAft>
          <a:spcPct val="0"/>
        </a:spcAft>
        <a:buClr>
          <a:srgbClr val="000000"/>
        </a:buClr>
        <a:buFont typeface="Arial" charset="0"/>
        <a:defRPr sz="2100">
          <a:solidFill>
            <a:srgbClr val="5F5F5F"/>
          </a:solidFill>
          <a:latin typeface="Arial" pitchFamily="34" charset="0"/>
          <a:ea typeface="+mn-ea"/>
          <a:cs typeface="+mn-cs"/>
        </a:defRPr>
      </a:lvl1pPr>
      <a:lvl2pPr marL="457200" indent="-365760" algn="l" defTabSz="304747" rtl="0" eaLnBrk="1" fontAlgn="base" hangingPunct="1">
        <a:spcBef>
          <a:spcPts val="900"/>
        </a:spcBef>
        <a:spcAft>
          <a:spcPct val="0"/>
        </a:spcAft>
        <a:buClr>
          <a:srgbClr val="FF0000"/>
        </a:buClr>
        <a:buFont typeface="Arial" charset="0"/>
        <a:buChar char="•"/>
        <a:defRPr sz="2100">
          <a:solidFill>
            <a:srgbClr val="5F5F5F"/>
          </a:solidFill>
          <a:latin typeface="+mn-lt"/>
        </a:defRPr>
      </a:lvl2pPr>
      <a:lvl3pPr marL="1280160" indent="-365760" algn="l" defTabSz="304747" rtl="0" eaLnBrk="1" fontAlgn="base" hangingPunct="1">
        <a:spcBef>
          <a:spcPts val="45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rgbClr val="5F5F5F"/>
          </a:solidFill>
          <a:latin typeface="+mn-lt"/>
        </a:defRPr>
      </a:lvl3pPr>
      <a:lvl4pPr marL="1822132" indent="-308979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charset="0"/>
        <a:buChar char="—"/>
        <a:defRPr sz="1800">
          <a:solidFill>
            <a:srgbClr val="5F5F5F"/>
          </a:solidFill>
          <a:latin typeface="+mn-lt"/>
        </a:defRPr>
      </a:lvl4pPr>
      <a:lvl5pPr marL="2281367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rgbClr val="5F5F5F"/>
          </a:solidFill>
          <a:latin typeface="+mn-lt"/>
        </a:defRPr>
      </a:lvl5pPr>
      <a:lvl6pPr marL="2890861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6pPr>
      <a:lvl7pPr marL="3500354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7pPr>
      <a:lvl8pPr marL="4109847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8pPr>
      <a:lvl9pPr marL="4719341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Table Descriptions</a:t>
            </a:r>
            <a:endParaRPr lang="en-US" dirty="0" smtClean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5"/>
  <p:tag name="ISPRING_RESOURCE_PATHS_HASH_PRESENTER" val="eae443b16b719bbaaf407130fbe4cceeda0b8a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U7_16_9 (13.33x7.5)">
  <a:themeElements>
    <a:clrScheme name="Oracle University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8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OU7_July2016</Template>
  <TotalTime>10</TotalTime>
  <Words>305</Words>
  <Application>Microsoft Office PowerPoint</Application>
  <PresentationFormat>Custom</PresentationFormat>
  <Paragraphs>156</Paragraphs>
  <Slides>10</Slides>
  <Notes>10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OU7_16_9 (13.33x7.5)</vt:lpstr>
      <vt:lpstr>Table Descriptions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Oracle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Descriptions</dc:title>
  <dc:subject>OU7_July2016</dc:subject>
  <dc:creator>pdharmal</dc:creator>
  <cp:keywords>OU7 PowerPoint Template</cp:keywords>
  <dc:description>Oracle University Production Services PowerPoint Template</dc:description>
  <cp:lastModifiedBy>srameshk</cp:lastModifiedBy>
  <cp:revision>6</cp:revision>
  <cp:lastPrinted>2002-03-28T23:57:22Z</cp:lastPrinted>
  <dcterms:created xsi:type="dcterms:W3CDTF">2016-07-31T08:02:49Z</dcterms:created>
  <dcterms:modified xsi:type="dcterms:W3CDTF">2016-11-14T09:31:59Z</dcterms:modified>
  <cp:category>Oracle University 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  <property fmtid="{D5CDD505-2E9C-101B-9397-08002B2CF9AE}" pid="8" name="ArticulateGUID">
    <vt:lpwstr>54608960-AEB5-4F2A-B622-CD7CD84DD473</vt:lpwstr>
  </property>
  <property fmtid="{D5CDD505-2E9C-101B-9397-08002B2CF9AE}" pid="9" name="ArticulatePath">
    <vt:lpwstr>OU7_July2016</vt:lpwstr>
  </property>
</Properties>
</file>