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7"/>
  </p:notesMasterIdLst>
  <p:handoutMasterIdLst>
    <p:handoutMasterId r:id="rId38"/>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88825" cy="6858000"/>
  <p:notesSz cx="6991350" cy="9282113"/>
  <p:custDataLst>
    <p:tags r:id="rId3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xmlns="">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5D9D9"/>
    <a:srgbClr val="DCE3E4"/>
    <a:srgbClr val="DDE4E6"/>
    <a:srgbClr val="51C14C"/>
    <a:srgbClr val="FFF7EF"/>
    <a:srgbClr val="5F5F5F"/>
    <a:srgbClr val="0000FF"/>
    <a:srgbClr val="F80000"/>
    <a:srgbClr val="8DA6B1"/>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78" autoAdjust="0"/>
    <p:restoredTop sz="95324" autoAdjust="0"/>
  </p:normalViewPr>
  <p:slideViewPr>
    <p:cSldViewPr showGuides="1">
      <p:cViewPr varScale="1">
        <p:scale>
          <a:sx n="69" d="100"/>
          <a:sy n="69" d="100"/>
        </p:scale>
        <p:origin x="-1308" y="-108"/>
      </p:cViewPr>
      <p:guideLst>
        <p:guide orient="horz" pos="2160"/>
        <p:guide orient="horz" pos="864"/>
        <p:guide orient="horz" pos="384"/>
        <p:guide pos="3839"/>
        <p:guide pos="383"/>
        <p:guide pos="479"/>
        <p:guide pos="719"/>
      </p:guideLst>
    </p:cSldViewPr>
  </p:slideViewPr>
  <p:notesTextViewPr>
    <p:cViewPr>
      <p:scale>
        <a:sx n="100" d="100"/>
        <a:sy n="100" d="100"/>
      </p:scale>
      <p:origin x="0" y="0"/>
    </p:cViewPr>
  </p:notesTextViewPr>
  <p:sorterViewPr>
    <p:cViewPr>
      <p:scale>
        <a:sx n="66" d="100"/>
        <a:sy n="66" d="100"/>
      </p:scale>
      <p:origin x="0" y="1482"/>
    </p:cViewPr>
  </p:sorterViewPr>
  <p:notesViewPr>
    <p:cSldViewPr showGuides="1">
      <p:cViewPr>
        <p:scale>
          <a:sx n="90" d="100"/>
          <a:sy n="90" d="100"/>
        </p:scale>
        <p:origin x="-1992" y="2100"/>
      </p:cViewPr>
      <p:guideLst>
        <p:guide orient="horz" pos="2827"/>
        <p:guide orient="horz" pos="283"/>
        <p:guide orient="horz" pos="3067"/>
        <p:guide pos="2202"/>
        <p:guide pos="186"/>
        <p:guide pos="282"/>
        <p:guide pos="42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xmlns=""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B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xmlns=""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867277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noFill/>
          <a:ln/>
        </p:spPr>
        <p:txBody>
          <a:bodyPr/>
          <a:lstStyle/>
          <a:p>
            <a:pPr lvl="1" eaLnBrk="1" hangingPunct="1"/>
            <a:r>
              <a:rPr lang="en-US" altLang="en-US" smtClean="0">
                <a:latin typeface="Arial" charset="0"/>
              </a:rPr>
              <a:t>After you create a database connection, you can use the Connections Navigator to browse through many objects in a database schema, including Tables, Views, Indexes, Packages, Procedures, Triggers, and Types.</a:t>
            </a:r>
          </a:p>
          <a:p>
            <a:pPr lvl="1" eaLnBrk="1" hangingPunct="1"/>
            <a:r>
              <a:rPr lang="en-US" altLang="en-US" smtClean="0">
                <a:latin typeface="Arial" charset="0"/>
              </a:rPr>
              <a:t>SQL Developer uses the left side for navigation to find and select objects, and the right side to display information about the selected objects. You can customize many aspects of the appearance of SQL Developer by setting preferences.</a:t>
            </a:r>
          </a:p>
          <a:p>
            <a:pPr lvl="1" eaLnBrk="1" hangingPunct="1"/>
            <a:r>
              <a:rPr lang="en-US" altLang="en-US" smtClean="0">
                <a:latin typeface="Arial" charset="0"/>
              </a:rPr>
              <a:t>You can see the definition of the objects broken into tabs of information that is pulled out of the data dictionary. For example, if you select a table in the Navigator, details about columns, constraints, grants, statistics, triggers, and so on are displayed on an easy-to-read tabbed page.</a:t>
            </a:r>
          </a:p>
          <a:p>
            <a:pPr lvl="1" eaLnBrk="1" hangingPunct="1"/>
            <a:r>
              <a:rPr lang="en-US" altLang="en-US" smtClean="0">
                <a:latin typeface="Arial" charset="0"/>
              </a:rPr>
              <a:t>If you want to see the definition of the </a:t>
            </a:r>
            <a:r>
              <a:rPr lang="en-US" altLang="en-US" smtClean="0">
                <a:latin typeface="Courier New" pitchFamily="49" charset="0"/>
              </a:rPr>
              <a:t>EMPLOYEES</a:t>
            </a:r>
            <a:r>
              <a:rPr lang="en-US" altLang="en-US" smtClean="0">
                <a:latin typeface="Arial" charset="0"/>
              </a:rPr>
              <a:t> table as shown in the slide, perform the following steps:</a:t>
            </a:r>
          </a:p>
          <a:p>
            <a:pPr lvl="2" eaLnBrk="1" hangingPunct="1">
              <a:buFont typeface="Times New Roman" pitchFamily="18" charset="0"/>
              <a:buNone/>
            </a:pPr>
            <a:r>
              <a:rPr lang="en-US" altLang="en-US" smtClean="0">
                <a:latin typeface="Arial" charset="0"/>
              </a:rPr>
              <a:t>1.	Expand the Connections node in the Connections Navigator. </a:t>
            </a:r>
          </a:p>
          <a:p>
            <a:pPr lvl="2" eaLnBrk="1" hangingPunct="1">
              <a:buFont typeface="Times New Roman" pitchFamily="18" charset="0"/>
              <a:buNone/>
            </a:pPr>
            <a:r>
              <a:rPr lang="en-US" altLang="en-US" smtClean="0">
                <a:latin typeface="Arial" charset="0"/>
              </a:rPr>
              <a:t>2.	Expand Tables.</a:t>
            </a:r>
          </a:p>
          <a:p>
            <a:pPr lvl="2" eaLnBrk="1" hangingPunct="1">
              <a:buFont typeface="Times New Roman" pitchFamily="18" charset="0"/>
              <a:buAutoNum type="arabicPeriod" startAt="3"/>
            </a:pPr>
            <a:r>
              <a:rPr lang="en-US" altLang="en-US" smtClean="0">
                <a:latin typeface="Arial" charset="0"/>
              </a:rPr>
              <a:t>Click </a:t>
            </a:r>
            <a:r>
              <a:rPr lang="en-US" altLang="en-US" smtClean="0">
                <a:latin typeface="Courier New" pitchFamily="49" charset="0"/>
              </a:rPr>
              <a:t>EMPLOYEES</a:t>
            </a:r>
            <a:r>
              <a:rPr lang="en-US" altLang="en-US" smtClean="0">
                <a:latin typeface="Arial" charset="0"/>
              </a:rPr>
              <a:t>. By default, the Columns tab is selected. It shows the column description of the table. Using the Data tab, you can view the table data and also enter new rows, update data, and commit these changes to the database.</a:t>
            </a:r>
          </a:p>
        </p:txBody>
      </p:sp>
      <p:sp>
        <p:nvSpPr>
          <p:cNvPr id="2355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C7627FF4-2EC4-4EB8-82BE-7E0F2036C576}" type="slidenum">
              <a:rPr lang="en-US" altLang="en-US" smtClean="0">
                <a:latin typeface="Arial" charset="0"/>
                <a:cs typeface="Arial" charset="0"/>
              </a:rPr>
              <a:pPr/>
              <a:t>10</a:t>
            </a:fld>
            <a:endParaRPr lang="en-US" altLang="en-US" smtClean="0">
              <a:latin typeface="Arial" charset="0"/>
              <a:cs typeface="Arial" charset="0"/>
            </a:endParaRPr>
          </a:p>
        </p:txBody>
      </p:sp>
      <p:sp>
        <p:nvSpPr>
          <p:cNvPr id="2355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1890797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noFill/>
          <a:ln/>
        </p:spPr>
        <p:txBody>
          <a:bodyPr/>
          <a:lstStyle/>
          <a:p>
            <a:pPr lvl="1" eaLnBrk="1" hangingPunct="1"/>
            <a:r>
              <a:rPr lang="en-US" altLang="en-US" smtClean="0">
                <a:latin typeface="Arial" charset="0"/>
              </a:rPr>
              <a:t>In SQL Developer, you can also display the structure of a table </a:t>
            </a:r>
            <a:r>
              <a:rPr lang="en-US" altLang="en-US" smtClean="0">
                <a:solidFill>
                  <a:schemeClr val="tx1"/>
                </a:solidFill>
                <a:latin typeface="Arial" charset="0"/>
              </a:rPr>
              <a:t>using the </a:t>
            </a:r>
            <a:r>
              <a:rPr lang="en-US" altLang="en-US" smtClean="0">
                <a:solidFill>
                  <a:schemeClr val="tx1"/>
                </a:solidFill>
                <a:latin typeface="Courier New" pitchFamily="49" charset="0"/>
              </a:rPr>
              <a:t>DESCRIBE</a:t>
            </a:r>
            <a:r>
              <a:rPr lang="en-US" altLang="en-US" smtClean="0">
                <a:latin typeface="Arial" charset="0"/>
              </a:rPr>
              <a:t> command. The result of the command is a display of column names and data types, as well as an indication of whether a column must contain data.</a:t>
            </a:r>
          </a:p>
        </p:txBody>
      </p:sp>
      <p:sp>
        <p:nvSpPr>
          <p:cNvPr id="2560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B070058A-54F7-4424-B5E2-E86A5CC262E9}" type="slidenum">
              <a:rPr lang="en-US" altLang="en-US" smtClean="0">
                <a:latin typeface="Arial" charset="0"/>
                <a:cs typeface="Arial" charset="0"/>
              </a:rPr>
              <a:pPr/>
              <a:t>11</a:t>
            </a:fld>
            <a:endParaRPr lang="en-US" altLang="en-US" smtClean="0">
              <a:latin typeface="Arial" charset="0"/>
              <a:cs typeface="Arial" charset="0"/>
            </a:endParaRPr>
          </a:p>
        </p:txBody>
      </p:sp>
      <p:sp>
        <p:nvSpPr>
          <p:cNvPr id="2560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344351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noFill/>
          <a:ln/>
        </p:spPr>
        <p:txBody>
          <a:bodyPr/>
          <a:lstStyle/>
          <a:p>
            <a:pPr eaLnBrk="1" hangingPunct="1"/>
            <a:r>
              <a:rPr lang="en-US" altLang="en-US" smtClean="0">
                <a:latin typeface="Arial" charset="0"/>
              </a:rPr>
              <a:t>Browsing Database Objects</a:t>
            </a:r>
          </a:p>
          <a:p>
            <a:pPr lvl="1" eaLnBrk="1" hangingPunct="1"/>
            <a:r>
              <a:rPr lang="en-US" altLang="en-US" smtClean="0">
                <a:latin typeface="Arial" charset="0"/>
              </a:rPr>
              <a:t>You can use the File Navigator to browse and open system files.</a:t>
            </a:r>
          </a:p>
          <a:p>
            <a:pPr lvl="2" eaLnBrk="1" hangingPunct="1"/>
            <a:r>
              <a:rPr lang="en-US" altLang="en-US" smtClean="0">
                <a:latin typeface="Arial" charset="0"/>
              </a:rPr>
              <a:t>To view the File Navigator, click the View tab and select Files, or select View &gt; Files.</a:t>
            </a:r>
          </a:p>
          <a:p>
            <a:pPr lvl="2" eaLnBrk="1" hangingPunct="1"/>
            <a:r>
              <a:rPr lang="en-US" altLang="en-US" smtClean="0">
                <a:latin typeface="Arial" charset="0"/>
              </a:rPr>
              <a:t>To view the contents of a file, double-click a file name to display its contents in the SQL Worksheet area.</a:t>
            </a:r>
          </a:p>
        </p:txBody>
      </p:sp>
      <p:sp>
        <p:nvSpPr>
          <p:cNvPr id="2765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CF93C3D8-DB4F-4B0E-8873-801DFDED054D}" type="slidenum">
              <a:rPr lang="en-US" altLang="en-US" smtClean="0">
                <a:latin typeface="Arial" charset="0"/>
                <a:cs typeface="Arial" charset="0"/>
              </a:rPr>
              <a:pPr/>
              <a:t>12</a:t>
            </a:fld>
            <a:endParaRPr lang="en-US" altLang="en-US" smtClean="0">
              <a:latin typeface="Arial" charset="0"/>
              <a:cs typeface="Arial" charset="0"/>
            </a:endParaRPr>
          </a:p>
        </p:txBody>
      </p:sp>
      <p:sp>
        <p:nvSpPr>
          <p:cNvPr id="2765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1487604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noFill/>
          <a:ln/>
        </p:spPr>
        <p:txBody>
          <a:bodyPr/>
          <a:lstStyle/>
          <a:p>
            <a:pPr lvl="1" eaLnBrk="1" hangingPunct="1"/>
            <a:r>
              <a:rPr lang="en-US" altLang="en-US" smtClean="0">
                <a:latin typeface="Arial" charset="0"/>
              </a:rPr>
              <a:t>SQL Developer supports the creation of any schema object by executing a SQL statement in SQL Worksheet. Alternatively, you can create objects by using the context menus. When created, you can edit objects using an edit dialog box or one of the many context-sensitive menus.</a:t>
            </a:r>
          </a:p>
          <a:p>
            <a:pPr lvl="1" eaLnBrk="1" hangingPunct="1"/>
            <a:r>
              <a:rPr lang="en-US" altLang="en-US" smtClean="0">
                <a:latin typeface="Arial" charset="0"/>
              </a:rPr>
              <a:t>As new objects are created or existing objects are edited, the DDL for those adjustments is available for review. An Export DDL option is available if you want to create the full DDL for one or more objects in the schema.</a:t>
            </a:r>
          </a:p>
          <a:p>
            <a:pPr lvl="1" eaLnBrk="1" hangingPunct="1"/>
            <a:r>
              <a:rPr lang="en-US" altLang="en-US" smtClean="0">
                <a:latin typeface="Arial" charset="0"/>
              </a:rPr>
              <a:t>The slide shows how to create a table using the context menu. To open a dialog box for creating a new table, right-click Tables and select New Table. The dialog boxes to create and edit database objects have multiple tabs, each reflecting a logical grouping of properties for that type of object.</a:t>
            </a:r>
          </a:p>
        </p:txBody>
      </p:sp>
      <p:sp>
        <p:nvSpPr>
          <p:cNvPr id="2969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5561979A-2925-4805-B703-FBFBB25A88C9}" type="slidenum">
              <a:rPr lang="en-US" altLang="en-US" smtClean="0">
                <a:latin typeface="Arial" charset="0"/>
                <a:cs typeface="Arial" charset="0"/>
              </a:rPr>
              <a:pPr/>
              <a:t>13</a:t>
            </a:fld>
            <a:endParaRPr lang="en-US" altLang="en-US" smtClean="0">
              <a:latin typeface="Arial" charset="0"/>
              <a:cs typeface="Arial" charset="0"/>
            </a:endParaRPr>
          </a:p>
        </p:txBody>
      </p:sp>
      <p:sp>
        <p:nvSpPr>
          <p:cNvPr id="2970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3161810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noFill/>
          <a:ln/>
        </p:spPr>
        <p:txBody>
          <a:bodyPr/>
          <a:lstStyle/>
          <a:p>
            <a:pPr lvl="1" eaLnBrk="1" hangingPunct="1"/>
            <a:r>
              <a:rPr lang="en-US" altLang="en-US" smtClean="0">
                <a:latin typeface="Arial" charset="0"/>
              </a:rPr>
              <a:t>In the Create Table dialog box, if you do not select the Advanced</a:t>
            </a:r>
            <a:r>
              <a:rPr lang="en-US" altLang="en-US" b="1" smtClean="0">
                <a:latin typeface="Arial" charset="0"/>
              </a:rPr>
              <a:t> </a:t>
            </a:r>
            <a:r>
              <a:rPr lang="en-US" altLang="en-US" smtClean="0">
                <a:latin typeface="Arial" charset="0"/>
              </a:rPr>
              <a:t>check box, you can create a table quickly by specifying columns and some frequently used features.</a:t>
            </a:r>
          </a:p>
          <a:p>
            <a:pPr lvl="1" eaLnBrk="1" hangingPunct="1"/>
            <a:r>
              <a:rPr lang="en-US" altLang="en-US" smtClean="0">
                <a:latin typeface="Arial" charset="0"/>
              </a:rPr>
              <a:t>If you select the Advanced</a:t>
            </a:r>
            <a:r>
              <a:rPr lang="en-US" altLang="en-US" b="1" smtClean="0">
                <a:latin typeface="Arial" charset="0"/>
              </a:rPr>
              <a:t> </a:t>
            </a:r>
            <a:r>
              <a:rPr lang="en-US" altLang="en-US" smtClean="0">
                <a:latin typeface="Arial" charset="0"/>
              </a:rPr>
              <a:t>check box, the Create Table dialog box changes to one with multiple options, in which you can specify an extended set of features while you create the table.</a:t>
            </a:r>
          </a:p>
          <a:p>
            <a:pPr lvl="1" eaLnBrk="1" hangingPunct="1"/>
            <a:r>
              <a:rPr lang="en-US" altLang="en-US" smtClean="0">
                <a:latin typeface="Arial" charset="0"/>
              </a:rPr>
              <a:t>The example in the slide shows how to create the </a:t>
            </a:r>
            <a:r>
              <a:rPr lang="en-US" altLang="en-US" smtClean="0">
                <a:latin typeface="Courier New" pitchFamily="49" charset="0"/>
              </a:rPr>
              <a:t>DEPENDENTS</a:t>
            </a:r>
            <a:r>
              <a:rPr lang="en-US" altLang="en-US" smtClean="0">
                <a:latin typeface="Arial" charset="0"/>
              </a:rPr>
              <a:t> table by selecting the Advanced check box. </a:t>
            </a:r>
          </a:p>
          <a:p>
            <a:pPr lvl="1" eaLnBrk="1" hangingPunct="1"/>
            <a:r>
              <a:rPr lang="en-US" altLang="en-US" smtClean="0">
                <a:latin typeface="Arial" charset="0"/>
              </a:rPr>
              <a:t>To create a new table, perform the following steps:</a:t>
            </a:r>
          </a:p>
          <a:p>
            <a:pPr lvl="2" eaLnBrk="1" hangingPunct="1">
              <a:buFont typeface="Times New Roman" pitchFamily="18" charset="0"/>
              <a:buNone/>
            </a:pPr>
            <a:r>
              <a:rPr lang="en-US" altLang="en-US" smtClean="0">
                <a:latin typeface="Arial" charset="0"/>
              </a:rPr>
              <a:t>1.	In the Connections Navigator, right-click Tables and select Create TABLE.</a:t>
            </a:r>
          </a:p>
          <a:p>
            <a:pPr lvl="2" eaLnBrk="1" hangingPunct="1">
              <a:buFont typeface="Times New Roman" pitchFamily="18" charset="0"/>
              <a:buNone/>
            </a:pPr>
            <a:r>
              <a:rPr lang="en-US" altLang="en-US" smtClean="0">
                <a:latin typeface="Arial" charset="0"/>
              </a:rPr>
              <a:t>2.	In the Create Table dialog box, select Advanced.</a:t>
            </a:r>
          </a:p>
          <a:p>
            <a:pPr lvl="2" eaLnBrk="1" hangingPunct="1">
              <a:buFont typeface="Times New Roman" pitchFamily="18" charset="0"/>
              <a:buNone/>
            </a:pPr>
            <a:r>
              <a:rPr lang="en-US" altLang="en-US" smtClean="0">
                <a:latin typeface="Arial" charset="0"/>
              </a:rPr>
              <a:t>3.	Specify the column information.</a:t>
            </a:r>
          </a:p>
          <a:p>
            <a:pPr lvl="2" eaLnBrk="1" hangingPunct="1">
              <a:buFont typeface="Times New Roman" pitchFamily="18" charset="0"/>
              <a:buNone/>
            </a:pPr>
            <a:r>
              <a:rPr lang="en-US" altLang="en-US" smtClean="0">
                <a:latin typeface="Arial" charset="0"/>
              </a:rPr>
              <a:t>4.	Click OK.</a:t>
            </a:r>
          </a:p>
          <a:p>
            <a:pPr lvl="1" eaLnBrk="1" hangingPunct="1"/>
            <a:r>
              <a:rPr lang="en-US" altLang="en-US" smtClean="0">
                <a:latin typeface="Arial" charset="0"/>
              </a:rPr>
              <a:t>Although it is not required, you should also specify a primary key by using the Primary Key tab in the dialog box. Sometimes, you may want to edit the table that you have created; to do so, right-click the table in the Connections Navigator and select Edit.</a:t>
            </a:r>
          </a:p>
        </p:txBody>
      </p:sp>
      <p:sp>
        <p:nvSpPr>
          <p:cNvPr id="3174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FD3FFDAC-8173-493C-A78F-F27D5F075761}" type="slidenum">
              <a:rPr lang="en-US" altLang="en-US" smtClean="0">
                <a:latin typeface="Arial" charset="0"/>
                <a:cs typeface="Arial" charset="0"/>
              </a:rPr>
              <a:pPr/>
              <a:t>14</a:t>
            </a:fld>
            <a:endParaRPr lang="en-US" altLang="en-US" smtClean="0">
              <a:latin typeface="Arial" charset="0"/>
              <a:cs typeface="Arial" charset="0"/>
            </a:endParaRPr>
          </a:p>
        </p:txBody>
      </p:sp>
      <p:sp>
        <p:nvSpPr>
          <p:cNvPr id="3174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2974911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noFill/>
          <a:ln/>
        </p:spPr>
        <p:txBody>
          <a:bodyPr/>
          <a:lstStyle/>
          <a:p>
            <a:pPr lvl="1" eaLnBrk="1" hangingPunct="1"/>
            <a:r>
              <a:rPr lang="en-US" altLang="en-US" smtClean="0">
                <a:latin typeface="Arial" charset="0"/>
              </a:rPr>
              <a:t>When you connect to a database, a SQL Worksheet window for that connection automatically opens. You can use the SQL Worksheet to enter and execute SQL, PL/SQL, and SQL*Plus statements. The SQL Worksheet supports SQL*Plus statements to a certain extent. SQL*Plus statements that are not supported by the SQL Worksheet are ignored and not passed to the database.</a:t>
            </a:r>
          </a:p>
          <a:p>
            <a:pPr lvl="1" eaLnBrk="1" hangingPunct="1"/>
            <a:r>
              <a:rPr lang="en-US" altLang="en-US" smtClean="0">
                <a:latin typeface="Arial" charset="0"/>
              </a:rPr>
              <a:t>You can specify the actions that can be processed by the database connection associated with the worksheet, such as:</a:t>
            </a:r>
          </a:p>
          <a:p>
            <a:pPr lvl="2" eaLnBrk="1" hangingPunct="1"/>
            <a:r>
              <a:rPr lang="en-US" altLang="en-US" smtClean="0">
                <a:latin typeface="Arial" charset="0"/>
              </a:rPr>
              <a:t>Creating a table</a:t>
            </a:r>
          </a:p>
          <a:p>
            <a:pPr lvl="2" eaLnBrk="1" hangingPunct="1"/>
            <a:r>
              <a:rPr lang="en-US" altLang="en-US" smtClean="0">
                <a:latin typeface="Arial" charset="0"/>
              </a:rPr>
              <a:t>Inserting data</a:t>
            </a:r>
          </a:p>
          <a:p>
            <a:pPr lvl="2" eaLnBrk="1" hangingPunct="1"/>
            <a:r>
              <a:rPr lang="en-US" altLang="en-US" smtClean="0">
                <a:latin typeface="Arial" charset="0"/>
              </a:rPr>
              <a:t>Creating and editing a trigger</a:t>
            </a:r>
          </a:p>
          <a:p>
            <a:pPr lvl="2" eaLnBrk="1" hangingPunct="1"/>
            <a:r>
              <a:rPr lang="en-US" altLang="en-US" smtClean="0">
                <a:latin typeface="Arial" charset="0"/>
              </a:rPr>
              <a:t>Selecting data from a table</a:t>
            </a:r>
          </a:p>
          <a:p>
            <a:pPr lvl="2" eaLnBrk="1" hangingPunct="1"/>
            <a:r>
              <a:rPr lang="en-US" altLang="en-US" smtClean="0">
                <a:latin typeface="Arial" charset="0"/>
              </a:rPr>
              <a:t>Saving the selected data to a file</a:t>
            </a:r>
          </a:p>
          <a:p>
            <a:pPr lvl="1" eaLnBrk="1" hangingPunct="1"/>
            <a:r>
              <a:rPr lang="en-US" altLang="en-US" smtClean="0">
                <a:latin typeface="Arial" charset="0"/>
              </a:rPr>
              <a:t>You can display a SQL Worksheet by using one of the following:</a:t>
            </a:r>
          </a:p>
          <a:p>
            <a:pPr lvl="2" eaLnBrk="1" hangingPunct="1"/>
            <a:r>
              <a:rPr lang="en-US" altLang="en-US" smtClean="0">
                <a:latin typeface="Arial" charset="0"/>
              </a:rPr>
              <a:t>Select Tools &gt; SQL Worksheet.</a:t>
            </a:r>
          </a:p>
          <a:p>
            <a:pPr lvl="2" eaLnBrk="1" hangingPunct="1"/>
            <a:r>
              <a:rPr lang="en-US" altLang="en-US" smtClean="0">
                <a:latin typeface="Arial" charset="0"/>
              </a:rPr>
              <a:t>Click the Open SQL Worksheet icon.</a:t>
            </a:r>
          </a:p>
        </p:txBody>
      </p:sp>
      <p:sp>
        <p:nvSpPr>
          <p:cNvPr id="3379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530597DE-A283-4033-8713-22A0E1AFCE59}" type="slidenum">
              <a:rPr lang="en-US" altLang="en-US" smtClean="0">
                <a:latin typeface="Arial" charset="0"/>
                <a:cs typeface="Arial" charset="0"/>
              </a:rPr>
              <a:pPr/>
              <a:t>15</a:t>
            </a:fld>
            <a:endParaRPr lang="en-US" altLang="en-US" smtClean="0">
              <a:latin typeface="Arial" charset="0"/>
              <a:cs typeface="Arial" charset="0"/>
            </a:endParaRPr>
          </a:p>
        </p:txBody>
      </p:sp>
      <p:sp>
        <p:nvSpPr>
          <p:cNvPr id="3379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1817888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noFill/>
          <a:ln/>
        </p:spPr>
        <p:txBody>
          <a:bodyPr/>
          <a:lstStyle/>
          <a:p>
            <a:pPr lvl="1" eaLnBrk="1" hangingPunct="1"/>
            <a:r>
              <a:rPr lang="en-US" altLang="en-US" dirty="0" smtClean="0">
                <a:latin typeface="Arial" charset="0"/>
              </a:rPr>
              <a:t>You may want to use the shortcut keys or icons to perform certain tasks such as executing a SQL statement, running a script, and viewing the history of the SQL statements that you have executed. You can use the SQL Worksheet toolbar that contains icons to perform the following tasks:</a:t>
            </a:r>
          </a:p>
          <a:p>
            <a:pPr lvl="2" eaLnBrk="1" hangingPunct="1">
              <a:spcBef>
                <a:spcPts val="100"/>
              </a:spcBef>
              <a:buFont typeface="Times New Roman" pitchFamily="18" charset="0"/>
              <a:buNone/>
            </a:pPr>
            <a:r>
              <a:rPr lang="en-US" altLang="en-US" dirty="0" smtClean="0">
                <a:latin typeface="Arial" charset="0"/>
              </a:rPr>
              <a:t>1.	</a:t>
            </a:r>
            <a:r>
              <a:rPr lang="en-US" altLang="en-US" b="1" dirty="0" smtClean="0">
                <a:latin typeface="Arial" charset="0"/>
              </a:rPr>
              <a:t>Run Statement:</a:t>
            </a:r>
            <a:r>
              <a:rPr lang="en-US" altLang="en-US" dirty="0" smtClean="0">
                <a:latin typeface="Arial" charset="0"/>
              </a:rPr>
              <a:t> Executes the statement where the cursor is located in the Enter SQL Statement box. You can use bind variables in the SQL statements, but not substitution variables.</a:t>
            </a:r>
          </a:p>
          <a:p>
            <a:pPr lvl="2" eaLnBrk="1" hangingPunct="1">
              <a:spcBef>
                <a:spcPts val="100"/>
              </a:spcBef>
              <a:buFont typeface="Times New Roman" pitchFamily="18" charset="0"/>
              <a:buNone/>
            </a:pPr>
            <a:r>
              <a:rPr lang="en-US" altLang="en-US" dirty="0" smtClean="0">
                <a:latin typeface="Arial" charset="0"/>
              </a:rPr>
              <a:t>2.</a:t>
            </a:r>
            <a:r>
              <a:rPr lang="en-US" altLang="en-US" b="1" dirty="0" smtClean="0">
                <a:latin typeface="Arial" charset="0"/>
              </a:rPr>
              <a:t>	Run Script:</a:t>
            </a:r>
            <a:r>
              <a:rPr lang="en-US" altLang="en-US" dirty="0" smtClean="0">
                <a:latin typeface="Arial" charset="0"/>
              </a:rPr>
              <a:t> Executes all the statements in the Enter SQL Statement box by using the Script Runner. You can use substitution variables in the SQL statements, but not bind variables.</a:t>
            </a:r>
          </a:p>
          <a:p>
            <a:pPr lvl="2" eaLnBrk="1" hangingPunct="1">
              <a:spcBef>
                <a:spcPts val="100"/>
              </a:spcBef>
              <a:buFont typeface="Times New Roman" pitchFamily="18" charset="0"/>
              <a:buNone/>
            </a:pPr>
            <a:r>
              <a:rPr lang="en-US" altLang="en-US" dirty="0" smtClean="0">
                <a:latin typeface="Arial" charset="0"/>
              </a:rPr>
              <a:t>3.</a:t>
            </a:r>
            <a:r>
              <a:rPr lang="en-US" altLang="en-US" b="1" dirty="0" smtClean="0">
                <a:latin typeface="Arial" charset="0"/>
              </a:rPr>
              <a:t>	</a:t>
            </a:r>
            <a:r>
              <a:rPr lang="en-US" altLang="en-US" b="1" dirty="0" err="1" smtClean="0">
                <a:latin typeface="Arial" charset="0"/>
              </a:rPr>
              <a:t>Autotrace</a:t>
            </a:r>
            <a:r>
              <a:rPr lang="en-US" altLang="en-US" b="1" dirty="0" smtClean="0">
                <a:latin typeface="Arial" charset="0"/>
              </a:rPr>
              <a:t>:</a:t>
            </a:r>
            <a:r>
              <a:rPr lang="en-US" altLang="en-US" dirty="0" smtClean="0">
                <a:latin typeface="Arial" charset="0"/>
              </a:rPr>
              <a:t> Generates trace information for the statement</a:t>
            </a:r>
          </a:p>
          <a:p>
            <a:pPr lvl="2" eaLnBrk="1" hangingPunct="1">
              <a:spcBef>
                <a:spcPts val="100"/>
              </a:spcBef>
              <a:buFont typeface="Times New Roman" pitchFamily="18" charset="0"/>
              <a:buNone/>
            </a:pPr>
            <a:r>
              <a:rPr lang="en-US" altLang="en-US" dirty="0" smtClean="0">
                <a:latin typeface="Arial" charset="0"/>
              </a:rPr>
              <a:t>4.</a:t>
            </a:r>
            <a:r>
              <a:rPr lang="en-US" altLang="en-US" b="1" dirty="0" smtClean="0">
                <a:latin typeface="Arial" charset="0"/>
              </a:rPr>
              <a:t>	Explain Plan:</a:t>
            </a:r>
            <a:r>
              <a:rPr lang="en-US" altLang="en-US" dirty="0" smtClean="0">
                <a:latin typeface="Arial" charset="0"/>
              </a:rPr>
              <a:t> Generates the execution plan, which you can see by clicking the Explain tab</a:t>
            </a:r>
          </a:p>
          <a:p>
            <a:pPr lvl="2" eaLnBrk="1" hangingPunct="1">
              <a:spcBef>
                <a:spcPts val="100"/>
              </a:spcBef>
              <a:buFont typeface="Times New Roman" pitchFamily="18" charset="0"/>
              <a:buNone/>
            </a:pPr>
            <a:r>
              <a:rPr lang="en-US" altLang="en-US" dirty="0" smtClean="0">
                <a:latin typeface="Arial" charset="0"/>
              </a:rPr>
              <a:t>5.</a:t>
            </a:r>
            <a:r>
              <a:rPr lang="en-US" altLang="en-US" b="1" dirty="0" smtClean="0">
                <a:latin typeface="Arial" charset="0"/>
              </a:rPr>
              <a:t>	SQL Tuning Advisory: </a:t>
            </a:r>
            <a:r>
              <a:rPr lang="en-US" altLang="en-US" dirty="0" smtClean="0">
                <a:latin typeface="Arial" charset="0"/>
              </a:rPr>
              <a:t>Analyzes high-volume SQL statements and offers tuning recommendations</a:t>
            </a:r>
          </a:p>
          <a:p>
            <a:pPr lvl="2" eaLnBrk="1" hangingPunct="1">
              <a:spcBef>
                <a:spcPts val="100"/>
              </a:spcBef>
              <a:buFont typeface="Times New Roman" pitchFamily="18" charset="0"/>
              <a:buNone/>
            </a:pPr>
            <a:r>
              <a:rPr lang="en-US" altLang="en-US" dirty="0" smtClean="0">
                <a:latin typeface="Arial" charset="0"/>
              </a:rPr>
              <a:t>6.	</a:t>
            </a:r>
            <a:r>
              <a:rPr lang="en-US" altLang="en-US" b="1" dirty="0" smtClean="0">
                <a:latin typeface="Arial" charset="0"/>
              </a:rPr>
              <a:t>Commit:</a:t>
            </a:r>
            <a:r>
              <a:rPr lang="en-US" altLang="en-US" dirty="0" smtClean="0">
                <a:latin typeface="Arial" charset="0"/>
              </a:rPr>
              <a:t> Writes any changes to the database and ends the transaction</a:t>
            </a:r>
          </a:p>
          <a:p>
            <a:pPr lvl="2" eaLnBrk="1" hangingPunct="1">
              <a:spcBef>
                <a:spcPts val="100"/>
              </a:spcBef>
              <a:buFont typeface="Times New Roman" pitchFamily="18" charset="0"/>
              <a:buNone/>
            </a:pPr>
            <a:r>
              <a:rPr lang="en-US" altLang="en-US" dirty="0" smtClean="0">
                <a:latin typeface="Arial" charset="0"/>
              </a:rPr>
              <a:t>7.</a:t>
            </a:r>
            <a:r>
              <a:rPr lang="en-US" altLang="en-US" b="1" dirty="0" smtClean="0">
                <a:latin typeface="Arial" charset="0"/>
              </a:rPr>
              <a:t>	Rollback:</a:t>
            </a:r>
            <a:r>
              <a:rPr lang="en-US" altLang="en-US" dirty="0" smtClean="0">
                <a:latin typeface="Arial" charset="0"/>
              </a:rPr>
              <a:t> Discards any changes to the database, without writing them to the database, and ends the transaction</a:t>
            </a:r>
            <a:endParaRPr lang="en-US" altLang="en-US" b="1" dirty="0" smtClean="0">
              <a:latin typeface="Arial" charset="0"/>
            </a:endParaRPr>
          </a:p>
        </p:txBody>
      </p:sp>
      <p:sp>
        <p:nvSpPr>
          <p:cNvPr id="3584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F74831F6-B5A7-472B-961F-3B6B5C098DC8}" type="slidenum">
              <a:rPr lang="en-US" altLang="en-US" smtClean="0">
                <a:latin typeface="Arial" charset="0"/>
                <a:cs typeface="Arial" charset="0"/>
              </a:rPr>
              <a:pPr/>
              <a:t>16</a:t>
            </a:fld>
            <a:endParaRPr lang="en-US" altLang="en-US" smtClean="0">
              <a:latin typeface="Arial" charset="0"/>
              <a:cs typeface="Arial" charset="0"/>
            </a:endParaRPr>
          </a:p>
        </p:txBody>
      </p:sp>
      <p:sp>
        <p:nvSpPr>
          <p:cNvPr id="3584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2833707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B - </a:t>
            </a:r>
            <a:fld id="{6CAAA653-9D1A-4151-B7EA-4BF0A34F0181}" type="slidenum">
              <a:rPr lang="en-US" altLang="en-US" smtClean="0"/>
              <a:pPr/>
              <a:t>17</a:t>
            </a:fld>
            <a:endParaRPr lang="en-US" altLang="en-US" smtClean="0"/>
          </a:p>
        </p:txBody>
      </p:sp>
      <p:sp>
        <p:nvSpPr>
          <p:cNvPr id="6" name="Notes Placeholder 5"/>
          <p:cNvSpPr>
            <a:spLocks noGrp="1"/>
          </p:cNvSpPr>
          <p:nvPr>
            <p:ph type="body" idx="1"/>
          </p:nvPr>
        </p:nvSpPr>
        <p:spPr>
          <a:xfrm>
            <a:off x="292608" y="449263"/>
            <a:ext cx="6400800" cy="8191817"/>
          </a:xfrm>
        </p:spPr>
        <p:txBody>
          <a:bodyPr>
            <a:normAutofit/>
          </a:bodyPr>
          <a:lstStyle/>
          <a:p>
            <a:pPr lvl="2" eaLnBrk="1" hangingPunct="1">
              <a:spcBef>
                <a:spcPts val="100"/>
              </a:spcBef>
              <a:buNone/>
            </a:pPr>
            <a:r>
              <a:rPr lang="en-US" altLang="en-US" dirty="0" smtClean="0">
                <a:latin typeface="Arial" charset="0"/>
              </a:rPr>
              <a:t>8.</a:t>
            </a:r>
            <a:r>
              <a:rPr lang="en-US" altLang="en-US" b="1" dirty="0" smtClean="0">
                <a:latin typeface="Arial" charset="0"/>
              </a:rPr>
              <a:t>	Unshared SQL Worksheet: </a:t>
            </a:r>
            <a:r>
              <a:rPr lang="en-US" altLang="en-US" dirty="0" smtClean="0">
                <a:latin typeface="Arial" charset="0"/>
              </a:rPr>
              <a:t>Creates a separate unshared SQL Worksheet for a connection</a:t>
            </a:r>
          </a:p>
          <a:p>
            <a:pPr lvl="2" eaLnBrk="1" hangingPunct="1">
              <a:spcBef>
                <a:spcPts val="100"/>
              </a:spcBef>
              <a:buNone/>
            </a:pPr>
            <a:r>
              <a:rPr lang="en-US" altLang="en-US" dirty="0" smtClean="0">
                <a:latin typeface="Arial" charset="0"/>
              </a:rPr>
              <a:t>9.</a:t>
            </a:r>
            <a:r>
              <a:rPr lang="en-US" altLang="en-US" b="1" dirty="0" smtClean="0">
                <a:latin typeface="Arial" charset="0"/>
              </a:rPr>
              <a:t>	To Upper/Lower/</a:t>
            </a:r>
            <a:r>
              <a:rPr lang="en-US" altLang="en-US" b="1" dirty="0" err="1" smtClean="0">
                <a:latin typeface="Arial" charset="0"/>
              </a:rPr>
              <a:t>InitCap</a:t>
            </a:r>
            <a:r>
              <a:rPr lang="en-US" altLang="en-US" b="1" dirty="0" smtClean="0">
                <a:latin typeface="Arial" charset="0"/>
              </a:rPr>
              <a:t>: </a:t>
            </a:r>
            <a:r>
              <a:rPr lang="en-US" altLang="en-US" dirty="0" smtClean="0">
                <a:latin typeface="Arial" charset="0"/>
              </a:rPr>
              <a:t>Changes the selected text to uppercase, lowercase, or </a:t>
            </a:r>
            <a:r>
              <a:rPr lang="en-US" altLang="en-US" dirty="0" err="1" smtClean="0">
                <a:latin typeface="Arial" charset="0"/>
              </a:rPr>
              <a:t>initcap</a:t>
            </a:r>
            <a:r>
              <a:rPr lang="en-US" altLang="en-US" dirty="0" smtClean="0">
                <a:latin typeface="Arial" charset="0"/>
              </a:rPr>
              <a:t>, respectively</a:t>
            </a:r>
          </a:p>
          <a:p>
            <a:pPr lvl="2" eaLnBrk="1" hangingPunct="1">
              <a:spcBef>
                <a:spcPts val="100"/>
              </a:spcBef>
              <a:buNone/>
            </a:pPr>
            <a:r>
              <a:rPr lang="en-US" altLang="en-US" dirty="0" smtClean="0">
                <a:latin typeface="Arial" charset="0"/>
              </a:rPr>
              <a:t>10.</a:t>
            </a:r>
            <a:r>
              <a:rPr lang="en-US" altLang="en-US" b="1" dirty="0" smtClean="0">
                <a:latin typeface="Arial" charset="0"/>
              </a:rPr>
              <a:t>	Clear:</a:t>
            </a:r>
            <a:r>
              <a:rPr lang="en-US" altLang="en-US" dirty="0" smtClean="0">
                <a:latin typeface="Arial" charset="0"/>
              </a:rPr>
              <a:t> Erases the statement or statements in the Enter SQL Statement box</a:t>
            </a:r>
            <a:endParaRPr lang="en-US" altLang="en-US" b="1" dirty="0" smtClean="0">
              <a:latin typeface="Arial" charset="0"/>
            </a:endParaRPr>
          </a:p>
          <a:p>
            <a:pPr lvl="2" eaLnBrk="1" hangingPunct="1">
              <a:spcBef>
                <a:spcPts val="100"/>
              </a:spcBef>
              <a:buNone/>
            </a:pPr>
            <a:r>
              <a:rPr lang="en-US" altLang="en-US" dirty="0" smtClean="0">
                <a:latin typeface="Arial" charset="0"/>
              </a:rPr>
              <a:t>11.</a:t>
            </a:r>
            <a:r>
              <a:rPr lang="en-US" altLang="en-US" b="1" dirty="0" smtClean="0">
                <a:latin typeface="Arial" charset="0"/>
              </a:rPr>
              <a:t>	SQL History:</a:t>
            </a:r>
            <a:r>
              <a:rPr lang="en-US" altLang="en-US" dirty="0" smtClean="0">
                <a:latin typeface="Arial" charset="0"/>
              </a:rPr>
              <a:t> Displays a dialog box with information about the SQL statements that you have executed</a:t>
            </a:r>
          </a:p>
        </p:txBody>
      </p:sp>
    </p:spTree>
    <p:extLst>
      <p:ext uri="{BB962C8B-B14F-4D97-AF65-F5344CB8AC3E}">
        <p14:creationId xmlns:p14="http://schemas.microsoft.com/office/powerpoint/2010/main" xmlns="" val="2140689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noFill/>
          <a:ln/>
        </p:spPr>
        <p:txBody>
          <a:bodyPr/>
          <a:lstStyle/>
          <a:p>
            <a:pPr lvl="1" eaLnBrk="1" hangingPunct="1"/>
            <a:r>
              <a:rPr lang="en-US" altLang="en-US" smtClean="0">
                <a:latin typeface="Arial" charset="0"/>
              </a:rPr>
              <a:t>When you connect to a database, a SQL Worksheet window for that connection automatically opens. You can use the SQL Worksheet to enter and execute SQL, PL/SQL, and SQL*Plus statements. All SQL and PL/SQL commands are supported as they are passed directly from the SQL Worksheet to the Oracle database. The SQL*Plus commands that are used in SQL Developer must be interpreted by the SQL Worksheet before being passed to the database. </a:t>
            </a:r>
          </a:p>
          <a:p>
            <a:pPr lvl="1" eaLnBrk="1" hangingPunct="1"/>
            <a:r>
              <a:rPr lang="en-US" altLang="en-US" smtClean="0">
                <a:latin typeface="Arial" charset="0"/>
              </a:rPr>
              <a:t>The SQL Worksheet currently supports a number of SQL*Plus commands. Commands that are not supported by the SQL Worksheet are ignored and not sent to the Oracle database. Through the SQL Worksheet, you can execute the SQL statements and some of the SQL*Plus commands.</a:t>
            </a:r>
          </a:p>
        </p:txBody>
      </p:sp>
      <p:sp>
        <p:nvSpPr>
          <p:cNvPr id="3891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305CC58E-1A14-4C14-AE35-0FC388FB8ACC}" type="slidenum">
              <a:rPr lang="en-US" altLang="en-US" smtClean="0">
                <a:latin typeface="Arial" charset="0"/>
                <a:cs typeface="Arial" charset="0"/>
              </a:rPr>
              <a:pPr/>
              <a:t>18</a:t>
            </a:fld>
            <a:endParaRPr lang="en-US" altLang="en-US" smtClean="0">
              <a:latin typeface="Arial" charset="0"/>
              <a:cs typeface="Arial" charset="0"/>
            </a:endParaRPr>
          </a:p>
        </p:txBody>
      </p:sp>
      <p:sp>
        <p:nvSpPr>
          <p:cNvPr id="3891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1904043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noFill/>
          <a:ln/>
        </p:spPr>
        <p:txBody>
          <a:bodyPr/>
          <a:lstStyle/>
          <a:p>
            <a:pPr lvl="1" eaLnBrk="1" hangingPunct="1"/>
            <a:r>
              <a:rPr lang="en-US" altLang="en-US" smtClean="0">
                <a:latin typeface="Arial" charset="0"/>
              </a:rPr>
              <a:t>The example in the slide shows the difference in output for the same query when the F9 key or Execute Statement is used versus the output when F5 or Run Script is used.</a:t>
            </a:r>
          </a:p>
        </p:txBody>
      </p:sp>
      <p:sp>
        <p:nvSpPr>
          <p:cNvPr id="4096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5CE39895-37D5-43CB-9767-6B7F7010B252}" type="slidenum">
              <a:rPr lang="en-US" altLang="en-US" smtClean="0">
                <a:latin typeface="Arial" charset="0"/>
                <a:cs typeface="Arial" charset="0"/>
              </a:rPr>
              <a:pPr/>
              <a:t>19</a:t>
            </a:fld>
            <a:endParaRPr lang="en-US" altLang="en-US" smtClean="0">
              <a:latin typeface="Arial" charset="0"/>
              <a:cs typeface="Arial" charset="0"/>
            </a:endParaRPr>
          </a:p>
        </p:txBody>
      </p:sp>
      <p:sp>
        <p:nvSpPr>
          <p:cNvPr id="4096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290298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noFill/>
          <a:ln/>
        </p:spPr>
        <p:txBody>
          <a:bodyPr/>
          <a:lstStyle/>
          <a:p>
            <a:pPr lvl="1"/>
            <a:r>
              <a:rPr lang="en-US" altLang="en-US" smtClean="0">
                <a:latin typeface="Arial" charset="0"/>
              </a:rPr>
              <a:t>In this appendix, you are introduced to the graphical tool called SQL Developer. You learn how to use SQL Developer for your database development tasks. You learn how to use SQL Worksheet to execute SQL statements and SQL scripts.</a:t>
            </a:r>
          </a:p>
        </p:txBody>
      </p:sp>
      <p:sp>
        <p:nvSpPr>
          <p:cNvPr id="921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0E1BADC1-4374-47A2-A028-077C01A83D99}" type="slidenum">
              <a:rPr lang="en-US" altLang="en-US" smtClean="0">
                <a:latin typeface="Arial" charset="0"/>
                <a:cs typeface="Arial" charset="0"/>
              </a:rPr>
              <a:pPr/>
              <a:t>2</a:t>
            </a:fld>
            <a:endParaRPr lang="en-US" altLang="en-US" smtClean="0">
              <a:latin typeface="Arial" charset="0"/>
              <a:cs typeface="Arial" charset="0"/>
            </a:endParaRPr>
          </a:p>
        </p:txBody>
      </p:sp>
      <p:sp>
        <p:nvSpPr>
          <p:cNvPr id="922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4069283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noFill/>
          <a:ln/>
        </p:spPr>
        <p:txBody>
          <a:bodyPr/>
          <a:lstStyle/>
          <a:p>
            <a:pPr lvl="1" eaLnBrk="1" hangingPunct="1"/>
            <a:r>
              <a:rPr lang="en-US" altLang="en-US" smtClean="0">
                <a:latin typeface="Arial" charset="0"/>
              </a:rPr>
              <a:t>You can save your SQL statements from the SQL Worksheet to a text file. To save the contents of the Enter SQL Statement box, perform the following steps:</a:t>
            </a:r>
          </a:p>
          <a:p>
            <a:pPr lvl="2" eaLnBrk="1" hangingPunct="1">
              <a:buFont typeface="Times New Roman" pitchFamily="18" charset="0"/>
              <a:buNone/>
            </a:pPr>
            <a:r>
              <a:rPr lang="en-US" altLang="en-US" smtClean="0">
                <a:latin typeface="Arial" charset="0"/>
              </a:rPr>
              <a:t>1.	Click the Save icon or use the File &gt; Save menu item.</a:t>
            </a:r>
          </a:p>
          <a:p>
            <a:pPr lvl="2" eaLnBrk="1" hangingPunct="1">
              <a:buFont typeface="Times New Roman" pitchFamily="18" charset="0"/>
              <a:buNone/>
            </a:pPr>
            <a:r>
              <a:rPr lang="en-US" altLang="en-US" smtClean="0">
                <a:latin typeface="Arial" charset="0"/>
              </a:rPr>
              <a:t>2.	In the Save dialog box, enter a file name and the location where you want the file saved.</a:t>
            </a:r>
          </a:p>
          <a:p>
            <a:pPr lvl="2" eaLnBrk="1" hangingPunct="1">
              <a:buFont typeface="Times New Roman" pitchFamily="18" charset="0"/>
              <a:buNone/>
            </a:pPr>
            <a:r>
              <a:rPr lang="en-US" altLang="en-US" smtClean="0">
                <a:latin typeface="Arial" charset="0"/>
              </a:rPr>
              <a:t>3.	Click Save.</a:t>
            </a:r>
          </a:p>
          <a:p>
            <a:pPr lvl="1" eaLnBrk="1" hangingPunct="1"/>
            <a:r>
              <a:rPr lang="en-US" altLang="en-US" smtClean="0">
                <a:latin typeface="Arial" charset="0"/>
              </a:rPr>
              <a:t>After you save the contents to a file, the Enter SQL Statement window displays a tabbed page of your file contents. You can have multiple files open at the same time. Each file is displayed as a tabbed page.</a:t>
            </a:r>
          </a:p>
          <a:p>
            <a:pPr lvl="1" eaLnBrk="1" hangingPunct="1"/>
            <a:r>
              <a:rPr lang="en-US" altLang="en-US" b="1" smtClean="0">
                <a:latin typeface="Arial" charset="0"/>
              </a:rPr>
              <a:t>Script Pathing</a:t>
            </a:r>
          </a:p>
          <a:p>
            <a:pPr lvl="1" eaLnBrk="1" hangingPunct="1"/>
            <a:r>
              <a:rPr lang="en-US" altLang="en-US" smtClean="0">
                <a:latin typeface="Arial" charset="0"/>
              </a:rPr>
              <a:t>You can select a default path to look for scripts and to save scripts. Under Tools &gt; Preferences &gt; Database &gt; Worksheet Parameters,</a:t>
            </a:r>
            <a:r>
              <a:rPr lang="en-US" altLang="en-US" b="1" smtClean="0">
                <a:latin typeface="Arial" charset="0"/>
              </a:rPr>
              <a:t> </a:t>
            </a:r>
            <a:r>
              <a:rPr lang="en-US" altLang="en-US" smtClean="0">
                <a:latin typeface="Arial" charset="0"/>
              </a:rPr>
              <a:t>enter a value in the</a:t>
            </a:r>
            <a:r>
              <a:rPr lang="en-US" altLang="en-US" b="1" smtClean="0">
                <a:latin typeface="Arial" charset="0"/>
              </a:rPr>
              <a:t> </a:t>
            </a:r>
            <a:r>
              <a:rPr lang="en-US" altLang="en-US" smtClean="0">
                <a:latin typeface="Arial" charset="0"/>
              </a:rPr>
              <a:t>“Select default path to look for scripts”</a:t>
            </a:r>
            <a:r>
              <a:rPr lang="en-US" altLang="en-US" b="1" smtClean="0">
                <a:latin typeface="Arial" charset="0"/>
              </a:rPr>
              <a:t> </a:t>
            </a:r>
            <a:r>
              <a:rPr lang="en-US" altLang="en-US" smtClean="0">
                <a:latin typeface="Arial" charset="0"/>
              </a:rPr>
              <a:t>field.</a:t>
            </a:r>
          </a:p>
        </p:txBody>
      </p:sp>
      <p:sp>
        <p:nvSpPr>
          <p:cNvPr id="4301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5DB0ED30-9573-45B5-AAFF-0A210504D9C3}" type="slidenum">
              <a:rPr lang="en-US" altLang="en-US" smtClean="0">
                <a:latin typeface="Arial" charset="0"/>
                <a:cs typeface="Arial" charset="0"/>
              </a:rPr>
              <a:pPr/>
              <a:t>20</a:t>
            </a:fld>
            <a:endParaRPr lang="en-US" altLang="en-US" smtClean="0">
              <a:latin typeface="Arial" charset="0"/>
              <a:cs typeface="Arial" charset="0"/>
            </a:endParaRPr>
          </a:p>
        </p:txBody>
      </p:sp>
      <p:sp>
        <p:nvSpPr>
          <p:cNvPr id="4301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3441759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noFill/>
          <a:ln/>
        </p:spPr>
        <p:txBody>
          <a:bodyPr/>
          <a:lstStyle/>
          <a:p>
            <a:pPr lvl="1" eaLnBrk="1" hangingPunct="1">
              <a:spcBef>
                <a:spcPts val="200"/>
              </a:spcBef>
            </a:pPr>
            <a:r>
              <a:rPr lang="en-US" altLang="en-US" smtClean="0">
                <a:latin typeface="Arial" charset="0"/>
              </a:rPr>
              <a:t>To open a script file and display the code in the SQL Worksheet area, perform the following steps: </a:t>
            </a:r>
          </a:p>
          <a:p>
            <a:pPr lvl="2" eaLnBrk="1" hangingPunct="1">
              <a:spcBef>
                <a:spcPts val="200"/>
              </a:spcBef>
              <a:buFont typeface="Times New Roman" pitchFamily="18" charset="0"/>
              <a:buNone/>
            </a:pPr>
            <a:r>
              <a:rPr lang="en-US" altLang="en-US" smtClean="0">
                <a:latin typeface="Arial" charset="0"/>
              </a:rPr>
              <a:t>1.	In the files navigator, select (or navigate to) the script file that you want to open. </a:t>
            </a:r>
          </a:p>
          <a:p>
            <a:pPr lvl="2" eaLnBrk="1" hangingPunct="1">
              <a:spcBef>
                <a:spcPts val="200"/>
              </a:spcBef>
              <a:buFont typeface="Times New Roman" pitchFamily="18" charset="0"/>
              <a:buNone/>
            </a:pPr>
            <a:r>
              <a:rPr lang="en-US" altLang="en-US" smtClean="0">
                <a:latin typeface="Arial" charset="0"/>
              </a:rPr>
              <a:t>2.	Double-click the file to open it. The code of the script file is displayed in the SQL Worksheet area.</a:t>
            </a:r>
          </a:p>
          <a:p>
            <a:pPr lvl="2" eaLnBrk="1" hangingPunct="1">
              <a:spcBef>
                <a:spcPts val="200"/>
              </a:spcBef>
              <a:buFont typeface="Times New Roman" pitchFamily="18" charset="0"/>
              <a:buNone/>
            </a:pPr>
            <a:r>
              <a:rPr lang="en-US" altLang="en-US" smtClean="0">
                <a:latin typeface="Arial" charset="0"/>
              </a:rPr>
              <a:t>3.	Select a connection from the connection drop-down list. </a:t>
            </a:r>
          </a:p>
          <a:p>
            <a:pPr lvl="2" eaLnBrk="1" hangingPunct="1">
              <a:spcBef>
                <a:spcPts val="200"/>
              </a:spcBef>
              <a:buFont typeface="Times New Roman" pitchFamily="18" charset="0"/>
              <a:buNone/>
            </a:pPr>
            <a:r>
              <a:rPr lang="en-US" altLang="en-US" smtClean="0">
                <a:latin typeface="Arial" charset="0"/>
              </a:rPr>
              <a:t>4.	To run the code, click the Run Script (F5) icon on the SQL Worksheet toolbar. If you have not selected a connection from the connection drop-down list, a connection dialog box will appear. Select the connection that you want to use for the script execution.</a:t>
            </a:r>
          </a:p>
          <a:p>
            <a:pPr lvl="1" eaLnBrk="1" hangingPunct="1">
              <a:spcBef>
                <a:spcPts val="200"/>
              </a:spcBef>
            </a:pPr>
            <a:r>
              <a:rPr lang="en-US" altLang="en-US" smtClean="0">
                <a:latin typeface="Arial" charset="0"/>
              </a:rPr>
              <a:t>Alternatively, you can also do the following:</a:t>
            </a:r>
          </a:p>
          <a:p>
            <a:pPr lvl="2" eaLnBrk="1" hangingPunct="1">
              <a:spcBef>
                <a:spcPts val="200"/>
              </a:spcBef>
              <a:buFont typeface="Times New Roman" pitchFamily="18" charset="0"/>
              <a:buNone/>
            </a:pPr>
            <a:r>
              <a:rPr lang="en-US" altLang="en-US" smtClean="0">
                <a:latin typeface="Arial" charset="0"/>
              </a:rPr>
              <a:t>1.	Select File &gt; Open. The Open dialog box is displayed.</a:t>
            </a:r>
          </a:p>
          <a:p>
            <a:pPr lvl="2" eaLnBrk="1" hangingPunct="1">
              <a:spcBef>
                <a:spcPts val="200"/>
              </a:spcBef>
              <a:buFont typeface="Times New Roman" pitchFamily="18" charset="0"/>
              <a:buNone/>
            </a:pPr>
            <a:r>
              <a:rPr lang="en-US" altLang="en-US" smtClean="0">
                <a:latin typeface="Arial" charset="0"/>
              </a:rPr>
              <a:t>2.	In the Open dialog box, select (or navigate to) the script file that you want to open.</a:t>
            </a:r>
          </a:p>
          <a:p>
            <a:pPr lvl="2" eaLnBrk="1" hangingPunct="1">
              <a:spcBef>
                <a:spcPts val="200"/>
              </a:spcBef>
              <a:buFont typeface="Times New Roman" pitchFamily="18" charset="0"/>
              <a:buNone/>
            </a:pPr>
            <a:r>
              <a:rPr lang="en-US" altLang="en-US" smtClean="0">
                <a:latin typeface="Arial" charset="0"/>
              </a:rPr>
              <a:t>3.	Click Open. The code of the script file is displayed in the SQL Worksheet area.</a:t>
            </a:r>
          </a:p>
          <a:p>
            <a:pPr lvl="2" eaLnBrk="1" hangingPunct="1">
              <a:spcBef>
                <a:spcPts val="200"/>
              </a:spcBef>
              <a:buFont typeface="Times New Roman" pitchFamily="18" charset="0"/>
              <a:buNone/>
            </a:pPr>
            <a:r>
              <a:rPr lang="en-US" altLang="en-US" smtClean="0">
                <a:latin typeface="Arial" charset="0"/>
              </a:rPr>
              <a:t>4.	Select a connection from the connection drop-down list. </a:t>
            </a:r>
          </a:p>
          <a:p>
            <a:pPr lvl="2" eaLnBrk="1" hangingPunct="1">
              <a:spcBef>
                <a:spcPts val="200"/>
              </a:spcBef>
              <a:buFont typeface="Times New Roman" pitchFamily="18" charset="0"/>
              <a:buNone/>
            </a:pPr>
            <a:r>
              <a:rPr lang="en-US" altLang="en-US" smtClean="0">
                <a:latin typeface="Arial" charset="0"/>
              </a:rPr>
              <a:t>5.	To run the code, click the Run Script (F5) icon on the SQL Worksheet toolbar. If you have not selected a connection from the connection drop-down list, a connection dialog box will appear. Select the connection that you want to use for the script execution.</a:t>
            </a:r>
          </a:p>
        </p:txBody>
      </p:sp>
      <p:sp>
        <p:nvSpPr>
          <p:cNvPr id="4505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A2912A4C-3E9A-4621-865A-937951F89244}" type="slidenum">
              <a:rPr lang="en-US" altLang="en-US" smtClean="0">
                <a:latin typeface="Arial" charset="0"/>
                <a:cs typeface="Arial" charset="0"/>
              </a:rPr>
              <a:pPr/>
              <a:t>21</a:t>
            </a:fld>
            <a:endParaRPr lang="en-US" altLang="en-US" smtClean="0">
              <a:latin typeface="Arial" charset="0"/>
              <a:cs typeface="Arial" charset="0"/>
            </a:endParaRPr>
          </a:p>
        </p:txBody>
      </p:sp>
      <p:sp>
        <p:nvSpPr>
          <p:cNvPr id="4506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1801372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noFill/>
          <a:ln/>
        </p:spPr>
        <p:txBody>
          <a:bodyPr/>
          <a:lstStyle/>
          <a:p>
            <a:pPr lvl="1">
              <a:buSzTx/>
              <a:buFontTx/>
              <a:buNone/>
            </a:pPr>
            <a:r>
              <a:rPr lang="en-US" altLang="en-US" smtClean="0">
                <a:latin typeface="Arial" charset="0"/>
              </a:rPr>
              <a:t>To run a saved SQL script, perform the following steps:</a:t>
            </a:r>
          </a:p>
          <a:p>
            <a:pPr lvl="2" eaLnBrk="1" hangingPunct="1">
              <a:buFont typeface="Times New Roman" pitchFamily="18" charset="0"/>
              <a:buNone/>
            </a:pPr>
            <a:r>
              <a:rPr lang="en-US" altLang="en-US" smtClean="0">
                <a:latin typeface="Arial" charset="0"/>
              </a:rPr>
              <a:t>1.	Use the </a:t>
            </a:r>
            <a:r>
              <a:rPr lang="en-US" altLang="en-US" b="1" smtClean="0">
                <a:latin typeface="Courier New" pitchFamily="49" charset="0"/>
              </a:rPr>
              <a:t>@</a:t>
            </a:r>
            <a:r>
              <a:rPr lang="en-US" altLang="en-US" smtClean="0">
                <a:latin typeface="Arial" charset="0"/>
              </a:rPr>
              <a:t> command followed by the location and the name of the file that you want to run in the Enter SQL Statement window.</a:t>
            </a:r>
          </a:p>
          <a:p>
            <a:pPr lvl="2" eaLnBrk="1" hangingPunct="1">
              <a:buFont typeface="Times New Roman" pitchFamily="18" charset="0"/>
              <a:buAutoNum type="arabicPeriod" startAt="2"/>
            </a:pPr>
            <a:r>
              <a:rPr lang="en-US" altLang="en-US" smtClean="0">
                <a:latin typeface="Arial" charset="0"/>
              </a:rPr>
              <a:t>Click the Run Script icon.</a:t>
            </a:r>
          </a:p>
          <a:p>
            <a:pPr lvl="1" eaLnBrk="1" hangingPunct="1"/>
            <a:r>
              <a:rPr lang="en-US" altLang="en-US" smtClean="0">
                <a:latin typeface="Arial" charset="0"/>
              </a:rPr>
              <a:t>The results from running the file are displayed on the Script Output tabbed page. You can also save the script output by clicking the Save icon on the Script Output tabbed page. The File Save dialog box appears and you can identify a name and location for your file.</a:t>
            </a:r>
          </a:p>
        </p:txBody>
      </p:sp>
      <p:sp>
        <p:nvSpPr>
          <p:cNvPr id="4710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B33AEBC0-51F3-483F-9DEA-CBB5C908466D}" type="slidenum">
              <a:rPr lang="en-US" altLang="en-US" smtClean="0">
                <a:latin typeface="Arial" charset="0"/>
                <a:cs typeface="Arial" charset="0"/>
              </a:rPr>
              <a:pPr/>
              <a:t>22</a:t>
            </a:fld>
            <a:endParaRPr lang="en-US" altLang="en-US" smtClean="0">
              <a:latin typeface="Arial" charset="0"/>
              <a:cs typeface="Arial" charset="0"/>
            </a:endParaRPr>
          </a:p>
        </p:txBody>
      </p:sp>
      <p:sp>
        <p:nvSpPr>
          <p:cNvPr id="4710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1615062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noFill/>
          <a:ln/>
        </p:spPr>
        <p:txBody>
          <a:bodyPr/>
          <a:lstStyle/>
          <a:p>
            <a:pPr lvl="1" eaLnBrk="1" hangingPunct="1"/>
            <a:r>
              <a:rPr lang="en-US" altLang="en-US" smtClean="0">
                <a:latin typeface="Arial" charset="0"/>
              </a:rPr>
              <a:t>You may want to format the indentation, spacing, capitalization, and line separation of the SQL code. SQL Developer has a feature for formatting SQL code.</a:t>
            </a:r>
          </a:p>
          <a:p>
            <a:pPr lvl="1" eaLnBrk="1" hangingPunct="1"/>
            <a:r>
              <a:rPr lang="en-US" altLang="en-US" smtClean="0">
                <a:latin typeface="Arial" charset="0"/>
              </a:rPr>
              <a:t>To format the SQL code, right-click in the statement area and select Format.</a:t>
            </a:r>
          </a:p>
          <a:p>
            <a:pPr lvl="1" eaLnBrk="1" hangingPunct="1"/>
            <a:r>
              <a:rPr lang="en-US" altLang="en-US" smtClean="0">
                <a:latin typeface="Arial" charset="0"/>
              </a:rPr>
              <a:t>In the example in the slide, before formatting, the SQL code has the keywords not capitalized and the statement not properly indented. After formatting, the SQL code is beautified with the keywords capitalized and the statement properly indented.</a:t>
            </a:r>
          </a:p>
        </p:txBody>
      </p:sp>
      <p:sp>
        <p:nvSpPr>
          <p:cNvPr id="4915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0568091A-C962-471E-9AB2-BC57A1841545}" type="slidenum">
              <a:rPr lang="en-US" altLang="en-US" smtClean="0">
                <a:latin typeface="Arial" charset="0"/>
                <a:cs typeface="Arial" charset="0"/>
              </a:rPr>
              <a:pPr/>
              <a:t>23</a:t>
            </a:fld>
            <a:endParaRPr lang="en-US" altLang="en-US" smtClean="0">
              <a:latin typeface="Arial" charset="0"/>
              <a:cs typeface="Arial" charset="0"/>
            </a:endParaRPr>
          </a:p>
        </p:txBody>
      </p:sp>
      <p:sp>
        <p:nvSpPr>
          <p:cNvPr id="4915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4014645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noFill/>
          <a:ln/>
        </p:spPr>
        <p:txBody>
          <a:bodyPr/>
          <a:lstStyle/>
          <a:p>
            <a:pPr lvl="1" eaLnBrk="1" hangingPunct="1"/>
            <a:r>
              <a:rPr lang="en-US" altLang="en-US" smtClean="0">
                <a:latin typeface="Arial" charset="0"/>
              </a:rPr>
              <a:t>You may want to use certain code fragments when you use the SQL Worksheet or create or edit a PL/SQL function or procedure. SQL Developer has a feature called Snippets. Snippets are code fragments such as SQL functions, optimizer hints, and miscellaneous PL/SQL programming techniques. You can drag snippets to the Editor window.</a:t>
            </a:r>
          </a:p>
          <a:p>
            <a:pPr lvl="1" eaLnBrk="1" hangingPunct="1"/>
            <a:r>
              <a:rPr lang="en-US" altLang="en-US" smtClean="0">
                <a:latin typeface="Arial" charset="0"/>
              </a:rPr>
              <a:t>To display Snippets, select View &gt; Snippets.</a:t>
            </a:r>
          </a:p>
          <a:p>
            <a:pPr lvl="1" eaLnBrk="1" hangingPunct="1"/>
            <a:r>
              <a:rPr lang="en-US" altLang="en-US" smtClean="0">
                <a:latin typeface="Arial" charset="0"/>
              </a:rPr>
              <a:t>The Snippets window is displayed on the right. You can use the drop-down list to select a group. A Snippets button is placed in the right window margin, so that you can display the Snippets window if it becomes hidden.</a:t>
            </a:r>
          </a:p>
        </p:txBody>
      </p:sp>
      <p:sp>
        <p:nvSpPr>
          <p:cNvPr id="5120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F21699C3-02FA-4960-B70D-E4533391C510}" type="slidenum">
              <a:rPr lang="en-US" altLang="en-US" smtClean="0">
                <a:latin typeface="Arial" charset="0"/>
                <a:cs typeface="Arial" charset="0"/>
              </a:rPr>
              <a:pPr/>
              <a:t>24</a:t>
            </a:fld>
            <a:endParaRPr lang="en-US" altLang="en-US" smtClean="0">
              <a:latin typeface="Arial" charset="0"/>
              <a:cs typeface="Arial" charset="0"/>
            </a:endParaRPr>
          </a:p>
        </p:txBody>
      </p:sp>
      <p:sp>
        <p:nvSpPr>
          <p:cNvPr id="5120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3068205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noFill/>
          <a:ln/>
        </p:spPr>
        <p:txBody>
          <a:bodyPr/>
          <a:lstStyle/>
          <a:p>
            <a:pPr lvl="1" eaLnBrk="1" hangingPunct="1"/>
            <a:r>
              <a:rPr lang="en-US" altLang="en-US" smtClean="0">
                <a:latin typeface="Arial" charset="0"/>
              </a:rPr>
              <a:t>To insert a Snippet into your code in a SQL Worksheet or in a PL/SQL function or procedure, drag the snippet from the Snippets window to the desired place in your code. Then you can edit the syntax so that the SQL function is valid in the current context. To see a brief description of a SQL function in a tool tip, place the cursor over the function name.</a:t>
            </a:r>
          </a:p>
          <a:p>
            <a:pPr lvl="1" eaLnBrk="1" hangingPunct="1"/>
            <a:r>
              <a:rPr lang="en-US" altLang="en-US" smtClean="0">
                <a:latin typeface="Arial" charset="0"/>
              </a:rPr>
              <a:t>The example in the slide shows that </a:t>
            </a:r>
            <a:r>
              <a:rPr lang="en-US" altLang="en-US" smtClean="0">
                <a:latin typeface="Courier New" pitchFamily="49" charset="0"/>
              </a:rPr>
              <a:t>CONCAT(char1,</a:t>
            </a:r>
            <a:r>
              <a:rPr lang="en-US" altLang="en-US" smtClean="0">
                <a:latin typeface="Arial" charset="0"/>
              </a:rPr>
              <a:t> </a:t>
            </a:r>
            <a:r>
              <a:rPr lang="en-US" altLang="en-US" smtClean="0">
                <a:latin typeface="Courier New" pitchFamily="49" charset="0"/>
              </a:rPr>
              <a:t>char2)</a:t>
            </a:r>
            <a:r>
              <a:rPr lang="en-US" altLang="en-US" smtClean="0">
                <a:latin typeface="Arial" charset="0"/>
              </a:rPr>
              <a:t>is dragged from the Character Functions group in the Snippets window. Then the </a:t>
            </a:r>
            <a:r>
              <a:rPr lang="en-US" altLang="en-US" smtClean="0">
                <a:latin typeface="Courier New" pitchFamily="49" charset="0"/>
              </a:rPr>
              <a:t>CONCAT</a:t>
            </a:r>
            <a:r>
              <a:rPr lang="en-US" altLang="en-US" smtClean="0">
                <a:latin typeface="Arial" charset="0"/>
              </a:rPr>
              <a:t> function syntax is edited and the rest of the statement is added as in the following:</a:t>
            </a:r>
          </a:p>
          <a:p>
            <a:pPr lvl="4" eaLnBrk="1" hangingPunct="1"/>
            <a:r>
              <a:rPr lang="en-US" altLang="en-US" smtClean="0"/>
              <a:t>SELECT CONCAT(first_name, last_name)</a:t>
            </a:r>
          </a:p>
          <a:p>
            <a:pPr lvl="4" eaLnBrk="1" hangingPunct="1"/>
            <a:r>
              <a:rPr lang="en-US" altLang="en-US" smtClean="0"/>
              <a:t>FROM employees;</a:t>
            </a:r>
          </a:p>
        </p:txBody>
      </p:sp>
      <p:sp>
        <p:nvSpPr>
          <p:cNvPr id="5325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6CD9EB93-530B-496B-B8E5-B4E5BE2B2446}" type="slidenum">
              <a:rPr lang="en-US" altLang="en-US" smtClean="0">
                <a:latin typeface="Arial" charset="0"/>
                <a:cs typeface="Arial" charset="0"/>
              </a:rPr>
              <a:pPr/>
              <a:t>25</a:t>
            </a:fld>
            <a:endParaRPr lang="en-US" altLang="en-US" smtClean="0">
              <a:latin typeface="Arial" charset="0"/>
              <a:cs typeface="Arial" charset="0"/>
            </a:endParaRPr>
          </a:p>
        </p:txBody>
      </p:sp>
      <p:sp>
        <p:nvSpPr>
          <p:cNvPr id="5325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2705408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otes Placeholder 2"/>
          <p:cNvSpPr>
            <a:spLocks noGrp="1"/>
          </p:cNvSpPr>
          <p:nvPr>
            <p:ph type="body" idx="1"/>
          </p:nvPr>
        </p:nvSpPr>
        <p:spPr>
          <a:noFill/>
          <a:ln/>
        </p:spPr>
        <p:txBody>
          <a:bodyPr/>
          <a:lstStyle/>
          <a:p>
            <a:pPr lvl="1"/>
            <a:r>
              <a:rPr lang="en-US" altLang="en-US" b="0" dirty="0" smtClean="0">
                <a:latin typeface="Arial" charset="0"/>
                <a:cs typeface="Arial" charset="0"/>
              </a:rPr>
              <a:t>The recycle bin is a data dictionary table containing information about dropped objects. Dropped tables and any associated objects such as indexes, constraints, nested tables, and the likes are not removed and still occupy space. They continue to count against user space quotas, until specifically purged from the recycle bin or the unlikely situation where they must be purged by the database because of </a:t>
            </a:r>
            <a:r>
              <a:rPr lang="en-US" altLang="en-US" b="0" dirty="0" err="1" smtClean="0">
                <a:latin typeface="Arial" charset="0"/>
                <a:cs typeface="Arial" charset="0"/>
              </a:rPr>
              <a:t>tablespace</a:t>
            </a:r>
            <a:r>
              <a:rPr lang="en-US" altLang="en-US" b="0" dirty="0" smtClean="0">
                <a:latin typeface="Arial" charset="0"/>
                <a:cs typeface="Arial" charset="0"/>
              </a:rPr>
              <a:t> space constraints.</a:t>
            </a:r>
          </a:p>
          <a:p>
            <a:pPr lvl="1"/>
            <a:r>
              <a:rPr lang="en-US" altLang="en-US" b="0" dirty="0" smtClean="0">
                <a:latin typeface="Arial" charset="0"/>
                <a:cs typeface="Arial" charset="0"/>
              </a:rPr>
              <a:t>To use the recycle bin, perform the following steps:</a:t>
            </a:r>
          </a:p>
          <a:p>
            <a:pPr lvl="2" eaLnBrk="1" hangingPunct="1">
              <a:buFont typeface="Times New Roman" pitchFamily="18" charset="0"/>
              <a:buNone/>
            </a:pPr>
            <a:r>
              <a:rPr lang="en-US" altLang="en-US" dirty="0" smtClean="0">
                <a:latin typeface="Arial" charset="0"/>
              </a:rPr>
              <a:t>1.	In the Connections navigator, select (or navigate to) the recycle bin.</a:t>
            </a:r>
          </a:p>
          <a:p>
            <a:pPr lvl="2" eaLnBrk="1" hangingPunct="1">
              <a:buFont typeface="Times New Roman" pitchFamily="18" charset="0"/>
              <a:buNone/>
            </a:pPr>
            <a:r>
              <a:rPr lang="en-US" altLang="en-US" dirty="0" smtClean="0">
                <a:latin typeface="Arial" charset="0"/>
              </a:rPr>
              <a:t>2.	Expand Recycle Bin and click the object name. The object details are displayed in the SQL Worksheet area.</a:t>
            </a:r>
          </a:p>
          <a:p>
            <a:pPr lvl="2" eaLnBrk="1" hangingPunct="1">
              <a:buFont typeface="Times New Roman" pitchFamily="18" charset="0"/>
              <a:buNone/>
            </a:pPr>
            <a:r>
              <a:rPr lang="en-US" altLang="en-US" dirty="0" smtClean="0">
                <a:latin typeface="Arial" charset="0"/>
              </a:rPr>
              <a:t>3.	Click the Actions drop-down list and select the operation that you want to perform on the object.</a:t>
            </a:r>
          </a:p>
        </p:txBody>
      </p:sp>
      <p:sp>
        <p:nvSpPr>
          <p:cNvPr id="5529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253418D7-3CF7-47CC-AA1F-412FC07BB8F7}" type="slidenum">
              <a:rPr lang="en-US" altLang="en-US" smtClean="0">
                <a:latin typeface="Arial" charset="0"/>
                <a:cs typeface="Arial" charset="0"/>
              </a:rPr>
              <a:pPr/>
              <a:t>26</a:t>
            </a:fld>
            <a:endParaRPr lang="en-US" altLang="en-US" smtClean="0">
              <a:latin typeface="Arial" charset="0"/>
              <a:cs typeface="Arial" charset="0"/>
            </a:endParaRPr>
          </a:p>
        </p:txBody>
      </p:sp>
      <p:sp>
        <p:nvSpPr>
          <p:cNvPr id="5530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1860849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noFill/>
          <a:ln/>
        </p:spPr>
        <p:txBody>
          <a:bodyPr/>
          <a:lstStyle/>
          <a:p>
            <a:pPr lvl="1" eaLnBrk="1" hangingPunct="1"/>
            <a:r>
              <a:rPr lang="en-US" altLang="en-US" smtClean="0">
                <a:latin typeface="Arial" charset="0"/>
              </a:rPr>
              <a:t>In SQL Developer, you can debug PL/SQL procedures and functions. Using the Debug menu options, you can perform the following debugging tasks:</a:t>
            </a:r>
          </a:p>
          <a:p>
            <a:pPr lvl="2" eaLnBrk="1" hangingPunct="1"/>
            <a:r>
              <a:rPr lang="en-US" altLang="en-US" b="1" smtClean="0">
                <a:latin typeface="Arial" charset="0"/>
              </a:rPr>
              <a:t>Find Execution Point</a:t>
            </a:r>
            <a:r>
              <a:rPr lang="en-US" altLang="en-US" smtClean="0">
                <a:latin typeface="Arial" charset="0"/>
              </a:rPr>
              <a:t> goes to the next execution point. </a:t>
            </a:r>
          </a:p>
          <a:p>
            <a:pPr lvl="2" eaLnBrk="1" hangingPunct="1"/>
            <a:r>
              <a:rPr lang="en-US" altLang="en-US" b="1" smtClean="0">
                <a:latin typeface="Arial" charset="0"/>
              </a:rPr>
              <a:t>Resume</a:t>
            </a:r>
            <a:r>
              <a:rPr lang="en-US" altLang="en-US" smtClean="0">
                <a:latin typeface="Arial" charset="0"/>
              </a:rPr>
              <a:t> continues execution.</a:t>
            </a:r>
          </a:p>
          <a:p>
            <a:pPr lvl="2" eaLnBrk="1" hangingPunct="1"/>
            <a:r>
              <a:rPr lang="en-US" altLang="en-US" b="1" smtClean="0">
                <a:latin typeface="Arial" charset="0"/>
              </a:rPr>
              <a:t>Step Over</a:t>
            </a:r>
            <a:r>
              <a:rPr lang="en-US" altLang="en-US" smtClean="0">
                <a:latin typeface="Arial" charset="0"/>
              </a:rPr>
              <a:t> bypasses the next method and goes to the next statement after the method. </a:t>
            </a:r>
          </a:p>
          <a:p>
            <a:pPr lvl="2" eaLnBrk="1" hangingPunct="1"/>
            <a:r>
              <a:rPr lang="en-US" altLang="en-US" b="1" smtClean="0">
                <a:latin typeface="Arial" charset="0"/>
              </a:rPr>
              <a:t>Step Into</a:t>
            </a:r>
            <a:r>
              <a:rPr lang="en-US" altLang="en-US" smtClean="0">
                <a:latin typeface="Arial" charset="0"/>
              </a:rPr>
              <a:t> goes to the first statement in the next method. </a:t>
            </a:r>
          </a:p>
          <a:p>
            <a:pPr lvl="2" eaLnBrk="1" hangingPunct="1"/>
            <a:r>
              <a:rPr lang="en-US" altLang="en-US" b="1" smtClean="0">
                <a:latin typeface="Arial" charset="0"/>
              </a:rPr>
              <a:t>Step Out</a:t>
            </a:r>
            <a:r>
              <a:rPr lang="en-US" altLang="en-US" smtClean="0">
                <a:latin typeface="Arial" charset="0"/>
              </a:rPr>
              <a:t> leaves the current method and goes to the next statement. </a:t>
            </a:r>
          </a:p>
          <a:p>
            <a:pPr lvl="2" eaLnBrk="1" hangingPunct="1"/>
            <a:r>
              <a:rPr lang="en-US" altLang="en-US" b="1" smtClean="0">
                <a:latin typeface="Arial" charset="0"/>
              </a:rPr>
              <a:t>Step to End of Method</a:t>
            </a:r>
            <a:r>
              <a:rPr lang="en-US" altLang="en-US" smtClean="0">
                <a:latin typeface="Arial" charset="0"/>
              </a:rPr>
              <a:t> goes to the last statement of the current method. </a:t>
            </a:r>
          </a:p>
          <a:p>
            <a:pPr lvl="2" eaLnBrk="1" hangingPunct="1"/>
            <a:r>
              <a:rPr lang="en-US" altLang="en-US" b="1" smtClean="0">
                <a:latin typeface="Arial" charset="0"/>
              </a:rPr>
              <a:t>Pause</a:t>
            </a:r>
            <a:r>
              <a:rPr lang="en-US" altLang="en-US" smtClean="0">
                <a:latin typeface="Arial" charset="0"/>
              </a:rPr>
              <a:t> halts execution, but does not exit, thus allowing you to resume execution. </a:t>
            </a:r>
          </a:p>
          <a:p>
            <a:pPr lvl="2" eaLnBrk="1" hangingPunct="1"/>
            <a:r>
              <a:rPr lang="en-US" altLang="en-US" b="1" smtClean="0">
                <a:latin typeface="Arial" charset="0"/>
              </a:rPr>
              <a:t>Terminate</a:t>
            </a:r>
            <a:r>
              <a:rPr lang="en-US" altLang="en-US" smtClean="0">
                <a:latin typeface="Arial" charset="0"/>
              </a:rPr>
              <a:t> halts and exits the execution. You cannot resume execution from this point; instead, to start running or debugging from the beginning of the function or procedure, click the Run or Debug icon on the Source tab toolbar. </a:t>
            </a:r>
          </a:p>
          <a:p>
            <a:pPr lvl="2" eaLnBrk="1" hangingPunct="1"/>
            <a:r>
              <a:rPr lang="en-US" altLang="en-US" b="1" smtClean="0">
                <a:latin typeface="Arial" charset="0"/>
              </a:rPr>
              <a:t>Garbage Collection</a:t>
            </a:r>
            <a:r>
              <a:rPr lang="en-US" altLang="en-US" smtClean="0">
                <a:latin typeface="Arial" charset="0"/>
              </a:rPr>
              <a:t> removes invalid objects from the cache in favor of more frequently accessed and more valid objects.</a:t>
            </a:r>
          </a:p>
          <a:p>
            <a:pPr lvl="1" eaLnBrk="1" hangingPunct="1"/>
            <a:r>
              <a:rPr lang="en-US" altLang="en-US" smtClean="0">
                <a:solidFill>
                  <a:schemeClr val="tx1"/>
                </a:solidFill>
                <a:latin typeface="Arial" charset="0"/>
              </a:rPr>
              <a:t>These options are also available as icons on the Debugging tab of the output window.</a:t>
            </a:r>
          </a:p>
        </p:txBody>
      </p:sp>
      <p:sp>
        <p:nvSpPr>
          <p:cNvPr id="5734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AA362E59-982B-469A-8171-71175EBD2BC8}" type="slidenum">
              <a:rPr lang="en-US" altLang="en-US" smtClean="0">
                <a:latin typeface="Arial" charset="0"/>
                <a:cs typeface="Arial" charset="0"/>
              </a:rPr>
              <a:pPr/>
              <a:t>27</a:t>
            </a:fld>
            <a:endParaRPr lang="en-US" altLang="en-US" smtClean="0">
              <a:latin typeface="Arial" charset="0"/>
              <a:cs typeface="Arial" charset="0"/>
            </a:endParaRPr>
          </a:p>
        </p:txBody>
      </p:sp>
      <p:sp>
        <p:nvSpPr>
          <p:cNvPr id="5734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3843054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noFill/>
          <a:ln/>
        </p:spPr>
        <p:txBody>
          <a:bodyPr/>
          <a:lstStyle/>
          <a:p>
            <a:pPr lvl="1">
              <a:spcBef>
                <a:spcPts val="50"/>
              </a:spcBef>
            </a:pPr>
            <a:r>
              <a:rPr lang="en-US" altLang="en-US" smtClean="0">
                <a:latin typeface="Arial" charset="0"/>
              </a:rPr>
              <a:t>SQL Developer provides many reports about the database and its objects. These reports can be grouped into the following categories:</a:t>
            </a:r>
          </a:p>
          <a:p>
            <a:pPr lvl="2">
              <a:spcBef>
                <a:spcPts val="50"/>
              </a:spcBef>
            </a:pPr>
            <a:r>
              <a:rPr lang="en-US" altLang="en-US" smtClean="0">
                <a:latin typeface="Arial" charset="0"/>
              </a:rPr>
              <a:t>About Your Database reports</a:t>
            </a:r>
          </a:p>
          <a:p>
            <a:pPr lvl="2">
              <a:spcBef>
                <a:spcPts val="50"/>
              </a:spcBef>
            </a:pPr>
            <a:r>
              <a:rPr lang="en-US" altLang="en-US" smtClean="0">
                <a:latin typeface="Arial" charset="0"/>
              </a:rPr>
              <a:t>Database Administration reports</a:t>
            </a:r>
          </a:p>
          <a:p>
            <a:pPr lvl="2">
              <a:spcBef>
                <a:spcPts val="50"/>
              </a:spcBef>
            </a:pPr>
            <a:r>
              <a:rPr lang="en-US" altLang="en-US" smtClean="0">
                <a:latin typeface="Arial" charset="0"/>
              </a:rPr>
              <a:t>Table reports</a:t>
            </a:r>
          </a:p>
          <a:p>
            <a:pPr lvl="2">
              <a:spcBef>
                <a:spcPts val="50"/>
              </a:spcBef>
            </a:pPr>
            <a:r>
              <a:rPr lang="en-US" altLang="en-US" smtClean="0">
                <a:latin typeface="Arial" charset="0"/>
              </a:rPr>
              <a:t>PL/SQL reports</a:t>
            </a:r>
          </a:p>
          <a:p>
            <a:pPr lvl="2">
              <a:spcBef>
                <a:spcPts val="50"/>
              </a:spcBef>
            </a:pPr>
            <a:r>
              <a:rPr lang="en-US" altLang="en-US" smtClean="0">
                <a:latin typeface="Arial" charset="0"/>
              </a:rPr>
              <a:t>Security reports</a:t>
            </a:r>
          </a:p>
          <a:p>
            <a:pPr lvl="2">
              <a:spcBef>
                <a:spcPts val="50"/>
              </a:spcBef>
            </a:pPr>
            <a:r>
              <a:rPr lang="en-US" altLang="en-US" smtClean="0">
                <a:latin typeface="Arial" charset="0"/>
              </a:rPr>
              <a:t>XML reports</a:t>
            </a:r>
          </a:p>
          <a:p>
            <a:pPr lvl="2">
              <a:spcBef>
                <a:spcPts val="50"/>
              </a:spcBef>
            </a:pPr>
            <a:r>
              <a:rPr lang="en-US" altLang="en-US" smtClean="0">
                <a:latin typeface="Arial" charset="0"/>
              </a:rPr>
              <a:t>Jobs reports</a:t>
            </a:r>
          </a:p>
          <a:p>
            <a:pPr lvl="2">
              <a:spcBef>
                <a:spcPts val="50"/>
              </a:spcBef>
            </a:pPr>
            <a:r>
              <a:rPr lang="en-US" altLang="en-US" smtClean="0">
                <a:latin typeface="Arial" charset="0"/>
              </a:rPr>
              <a:t>Streams reports</a:t>
            </a:r>
          </a:p>
          <a:p>
            <a:pPr lvl="2">
              <a:spcBef>
                <a:spcPts val="50"/>
              </a:spcBef>
            </a:pPr>
            <a:r>
              <a:rPr lang="en-US" altLang="en-US" smtClean="0">
                <a:latin typeface="Arial" charset="0"/>
              </a:rPr>
              <a:t>All Objects reports</a:t>
            </a:r>
          </a:p>
          <a:p>
            <a:pPr lvl="2">
              <a:spcBef>
                <a:spcPts val="50"/>
              </a:spcBef>
            </a:pPr>
            <a:r>
              <a:rPr lang="en-US" altLang="en-US" smtClean="0">
                <a:latin typeface="Arial" charset="0"/>
              </a:rPr>
              <a:t>Data Dictionary reports</a:t>
            </a:r>
          </a:p>
          <a:p>
            <a:pPr lvl="2">
              <a:spcBef>
                <a:spcPts val="50"/>
              </a:spcBef>
            </a:pPr>
            <a:r>
              <a:rPr lang="en-US" altLang="en-US" smtClean="0">
                <a:latin typeface="Arial" charset="0"/>
              </a:rPr>
              <a:t>User-Defined reports</a:t>
            </a:r>
          </a:p>
          <a:p>
            <a:pPr lvl="1">
              <a:spcBef>
                <a:spcPts val="50"/>
              </a:spcBef>
            </a:pPr>
            <a:r>
              <a:rPr lang="en-US" altLang="en-US" smtClean="0">
                <a:latin typeface="Arial" charset="0"/>
              </a:rPr>
              <a:t>To display reports, click the Reports tab on the left of the window. Individual reports are displayed in tabbed panes on the right of the window; for each report, you can select (using a drop-down list) the database connection for which to display the report. For reports about objects, the objects shown are only those visible to the database user associated with the selected database connection, and the rows are usually ordered by Owner. You can also create your own user-defined reports.</a:t>
            </a:r>
          </a:p>
        </p:txBody>
      </p:sp>
      <p:sp>
        <p:nvSpPr>
          <p:cNvPr id="5939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F233E203-9EA9-48E6-BD42-464FD4508A07}" type="slidenum">
              <a:rPr lang="en-US" altLang="en-US" smtClean="0">
                <a:latin typeface="Arial" charset="0"/>
                <a:cs typeface="Arial" charset="0"/>
              </a:rPr>
              <a:pPr/>
              <a:t>28</a:t>
            </a:fld>
            <a:endParaRPr lang="en-US" altLang="en-US" smtClean="0">
              <a:latin typeface="Arial" charset="0"/>
              <a:cs typeface="Arial" charset="0"/>
            </a:endParaRPr>
          </a:p>
        </p:txBody>
      </p:sp>
      <p:sp>
        <p:nvSpPr>
          <p:cNvPr id="5939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2759924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noFill/>
          <a:ln/>
        </p:spPr>
        <p:txBody>
          <a:bodyPr/>
          <a:lstStyle/>
          <a:p>
            <a:pPr lvl="1" eaLnBrk="1" hangingPunct="1"/>
            <a:r>
              <a:rPr lang="en-US" altLang="en-US" dirty="0" smtClean="0">
                <a:latin typeface="Arial" charset="0"/>
              </a:rPr>
              <a:t>User-defined reports are reports created by SQL Developer users. To create a user-defined report, perform the following steps:</a:t>
            </a:r>
          </a:p>
          <a:p>
            <a:pPr lvl="2" eaLnBrk="1" hangingPunct="1">
              <a:buFont typeface="Times New Roman" pitchFamily="18" charset="0"/>
              <a:buNone/>
            </a:pPr>
            <a:r>
              <a:rPr lang="en-US" altLang="en-US" dirty="0" smtClean="0">
                <a:latin typeface="Arial" charset="0"/>
              </a:rPr>
              <a:t>1.	Right-click the User Defined Reports node under Reports and select Add Report.</a:t>
            </a:r>
          </a:p>
          <a:p>
            <a:pPr lvl="2" eaLnBrk="1" hangingPunct="1">
              <a:buFont typeface="Times New Roman" pitchFamily="18" charset="0"/>
              <a:buNone/>
            </a:pPr>
            <a:r>
              <a:rPr lang="en-US" altLang="en-US" dirty="0" smtClean="0">
                <a:latin typeface="Arial" charset="0"/>
              </a:rPr>
              <a:t>2.	In the Create Report dialog box, specify the report name and the SQL query to retrieve information for the report. Then click Apply.</a:t>
            </a:r>
          </a:p>
          <a:p>
            <a:pPr lvl="1" eaLnBrk="1" hangingPunct="1"/>
            <a:r>
              <a:rPr lang="en-US" altLang="en-US" dirty="0" smtClean="0">
                <a:latin typeface="Arial" charset="0"/>
              </a:rPr>
              <a:t>In the example in the slide, the report name is specified as </a:t>
            </a:r>
            <a:r>
              <a:rPr lang="en-US" altLang="en-US" dirty="0" err="1" smtClean="0">
                <a:latin typeface="Courier New" pitchFamily="49" charset="0"/>
              </a:rPr>
              <a:t>emp_sal</a:t>
            </a:r>
            <a:r>
              <a:rPr lang="en-US" altLang="en-US" dirty="0" smtClean="0">
                <a:latin typeface="Arial" charset="0"/>
              </a:rPr>
              <a:t>. An optional description is provided indicating that the report contains details of employees with </a:t>
            </a:r>
            <a:r>
              <a:rPr lang="en-US" altLang="en-US" dirty="0" smtClean="0">
                <a:latin typeface="Courier New" pitchFamily="49" charset="0"/>
              </a:rPr>
              <a:t>salary</a:t>
            </a:r>
            <a:r>
              <a:rPr lang="en-US" altLang="en-US" dirty="0" smtClean="0">
                <a:latin typeface="Arial" charset="0"/>
              </a:rPr>
              <a:t> </a:t>
            </a:r>
            <a:r>
              <a:rPr lang="en-US" altLang="en-US" dirty="0" smtClean="0">
                <a:latin typeface="Courier New" pitchFamily="49" charset="0"/>
              </a:rPr>
              <a:t>&gt;=</a:t>
            </a:r>
            <a:r>
              <a:rPr lang="en-US" altLang="en-US" dirty="0" smtClean="0">
                <a:latin typeface="Arial" charset="0"/>
              </a:rPr>
              <a:t> </a:t>
            </a:r>
            <a:r>
              <a:rPr lang="en-US" altLang="en-US" dirty="0" smtClean="0">
                <a:latin typeface="Courier New" pitchFamily="49" charset="0"/>
              </a:rPr>
              <a:t>10000</a:t>
            </a:r>
            <a:r>
              <a:rPr lang="en-US" altLang="en-US" dirty="0" smtClean="0">
                <a:latin typeface="Arial" charset="0"/>
              </a:rPr>
              <a:t>. The complete SQL statement for retrieving the information to be displayed in the user-defined report is specified in the SQL box. You can also include an optional tool tip to be displayed when the cursor stays briefly over the report name in the Reports navigator display.</a:t>
            </a:r>
          </a:p>
          <a:p>
            <a:pPr lvl="1" eaLnBrk="1" hangingPunct="1"/>
            <a:r>
              <a:rPr lang="en-US" altLang="en-US" dirty="0" smtClean="0">
                <a:latin typeface="Arial" charset="0"/>
              </a:rPr>
              <a:t>You can organize user-defined reports in folders and you can create a hierarchy of folders and subfolders. To create a folder for user-defined reports, right-click the User Defined Reports node or any folder name under that node and select Add Folder. Information about user-defined reports, including any folders for these reports, is stored in a file named </a:t>
            </a:r>
            <a:r>
              <a:rPr lang="en-US" altLang="en-US" dirty="0" smtClean="0">
                <a:latin typeface="Courier New" pitchFamily="49" charset="0"/>
              </a:rPr>
              <a:t>UserReports.xml</a:t>
            </a:r>
            <a:r>
              <a:rPr lang="en-US" altLang="en-US" dirty="0" smtClean="0">
                <a:latin typeface="Arial" charset="0"/>
              </a:rPr>
              <a:t> in the directory for user-specific information.</a:t>
            </a:r>
          </a:p>
        </p:txBody>
      </p:sp>
      <p:sp>
        <p:nvSpPr>
          <p:cNvPr id="6144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46C3066C-4026-4AA3-8EBD-C79072855CF7}" type="slidenum">
              <a:rPr lang="en-US" altLang="en-US" smtClean="0">
                <a:latin typeface="Arial" charset="0"/>
                <a:cs typeface="Arial" charset="0"/>
              </a:rPr>
              <a:pPr/>
              <a:t>29</a:t>
            </a:fld>
            <a:endParaRPr lang="en-US" altLang="en-US" smtClean="0">
              <a:latin typeface="Arial" charset="0"/>
              <a:cs typeface="Arial" charset="0"/>
            </a:endParaRPr>
          </a:p>
        </p:txBody>
      </p:sp>
      <p:sp>
        <p:nvSpPr>
          <p:cNvPr id="6144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3252264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noFill/>
          <a:ln/>
        </p:spPr>
        <p:txBody>
          <a:bodyPr/>
          <a:lstStyle/>
          <a:p>
            <a:pPr lvl="1" eaLnBrk="1" hangingPunct="1">
              <a:spcBef>
                <a:spcPts val="100"/>
              </a:spcBef>
            </a:pPr>
            <a:r>
              <a:rPr lang="en-US" altLang="en-US" smtClean="0">
                <a:latin typeface="Arial" charset="0"/>
              </a:rPr>
              <a:t>Oracle SQL Developer is a free graphical tool designed to improve your productivity and simplify the development of everyday database tasks. With just a few clicks, you can easily create and debug stored procedures, test SQL statements, and view optimizer plans.</a:t>
            </a:r>
          </a:p>
          <a:p>
            <a:pPr lvl="1" eaLnBrk="1" hangingPunct="1">
              <a:spcBef>
                <a:spcPts val="100"/>
              </a:spcBef>
            </a:pPr>
            <a:r>
              <a:rPr lang="en-US" altLang="en-US" smtClean="0">
                <a:latin typeface="Arial" charset="0"/>
              </a:rPr>
              <a:t>SQL Developer, which is the visual tool for database development, simplifies the following tasks:</a:t>
            </a:r>
          </a:p>
          <a:p>
            <a:pPr lvl="2" eaLnBrk="1" hangingPunct="1">
              <a:spcBef>
                <a:spcPts val="100"/>
              </a:spcBef>
            </a:pPr>
            <a:r>
              <a:rPr lang="en-US" altLang="en-US" smtClean="0">
                <a:latin typeface="Arial" charset="0"/>
              </a:rPr>
              <a:t>Browsing and managing database objects</a:t>
            </a:r>
          </a:p>
          <a:p>
            <a:pPr lvl="2" eaLnBrk="1" hangingPunct="1">
              <a:spcBef>
                <a:spcPts val="100"/>
              </a:spcBef>
            </a:pPr>
            <a:r>
              <a:rPr lang="en-US" altLang="en-US" smtClean="0">
                <a:latin typeface="Arial" charset="0"/>
              </a:rPr>
              <a:t>Executing SQL statements and scripts</a:t>
            </a:r>
          </a:p>
          <a:p>
            <a:pPr lvl="2" eaLnBrk="1" hangingPunct="1">
              <a:spcBef>
                <a:spcPts val="100"/>
              </a:spcBef>
            </a:pPr>
            <a:r>
              <a:rPr lang="en-US" altLang="en-US" smtClean="0">
                <a:latin typeface="Arial" charset="0"/>
              </a:rPr>
              <a:t>Editing and debugging PL/SQL statements</a:t>
            </a:r>
          </a:p>
          <a:p>
            <a:pPr lvl="2" eaLnBrk="1" hangingPunct="1">
              <a:spcBef>
                <a:spcPts val="100"/>
              </a:spcBef>
            </a:pPr>
            <a:r>
              <a:rPr lang="en-US" altLang="en-US" smtClean="0">
                <a:latin typeface="Arial" charset="0"/>
              </a:rPr>
              <a:t>Creating reports</a:t>
            </a:r>
          </a:p>
          <a:p>
            <a:pPr lvl="1" eaLnBrk="1" hangingPunct="1">
              <a:spcBef>
                <a:spcPts val="100"/>
              </a:spcBef>
            </a:pPr>
            <a:r>
              <a:rPr lang="en-US" altLang="en-US" smtClean="0">
                <a:latin typeface="Arial" charset="0"/>
              </a:rPr>
              <a:t>You can connect to any target Oracle database schema by using standard Oracle database authentication. When connected, you can perform operations on objects in the database.</a:t>
            </a:r>
          </a:p>
          <a:p>
            <a:pPr lvl="1" eaLnBrk="1" hangingPunct="1">
              <a:spcBef>
                <a:spcPts val="100"/>
              </a:spcBef>
            </a:pPr>
            <a:r>
              <a:rPr lang="en-US" altLang="en-US" smtClean="0">
                <a:latin typeface="Arial" charset="0"/>
              </a:rPr>
              <a:t>SQL Developer is the interface to administer the Oracle Application Express Listener. The new interface enables you to specify global settings and multiple database settings with different database connections for the Application Express Listener. SQL Developer provides the option to drag and drop objects by table or column name onto the worksheet. It provides improved DB Diff comparison options, </a:t>
            </a:r>
            <a:r>
              <a:rPr lang="en-US" altLang="en-US" smtClean="0">
                <a:latin typeface="Courier New" pitchFamily="49" charset="0"/>
                <a:cs typeface="Courier New" pitchFamily="49" charset="0"/>
              </a:rPr>
              <a:t>GRANT</a:t>
            </a:r>
            <a:r>
              <a:rPr lang="en-US" altLang="en-US" smtClean="0">
                <a:latin typeface="Arial" charset="0"/>
              </a:rPr>
              <a:t> statement support in the SQL editor, and DB Doc reporting. Additionally, SQL Developer includes support for Oracle Database 12</a:t>
            </a:r>
            <a:r>
              <a:rPr lang="en-US" altLang="en-US" i="1" smtClean="0">
                <a:latin typeface="Arial" charset="0"/>
              </a:rPr>
              <a:t>c</a:t>
            </a:r>
            <a:r>
              <a:rPr lang="en-US" altLang="en-US" smtClean="0">
                <a:latin typeface="Arial" charset="0"/>
              </a:rPr>
              <a:t>  features.</a:t>
            </a:r>
          </a:p>
        </p:txBody>
      </p:sp>
      <p:sp>
        <p:nvSpPr>
          <p:cNvPr id="1126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BEB1CE17-EF95-4184-8C53-8F6B98299736}" type="slidenum">
              <a:rPr lang="en-US" altLang="en-US" smtClean="0">
                <a:latin typeface="Arial" charset="0"/>
                <a:cs typeface="Arial" charset="0"/>
              </a:rPr>
              <a:pPr/>
              <a:t>3</a:t>
            </a:fld>
            <a:endParaRPr lang="en-US" altLang="en-US" smtClean="0">
              <a:latin typeface="Arial" charset="0"/>
              <a:cs typeface="Arial" charset="0"/>
            </a:endParaRPr>
          </a:p>
        </p:txBody>
      </p:sp>
      <p:sp>
        <p:nvSpPr>
          <p:cNvPr id="1126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3490419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noFill/>
          <a:ln/>
        </p:spPr>
        <p:txBody>
          <a:bodyPr/>
          <a:lstStyle/>
          <a:p>
            <a:pPr lvl="1" eaLnBrk="1" hangingPunct="1"/>
            <a:r>
              <a:rPr lang="en-US" altLang="en-US" smtClean="0">
                <a:latin typeface="Arial" charset="0"/>
              </a:rPr>
              <a:t>To enhance the productivity of developers, SQL Developer has added quick links to popular search engines and discussion forums such as AskTom, Google, and so on. Also, you have shortcut icons to some of the frequently used tools such as Notepad, Microsoft Word, and Dreamweaver, available to you. </a:t>
            </a:r>
          </a:p>
          <a:p>
            <a:pPr lvl="1" eaLnBrk="1" hangingPunct="1"/>
            <a:r>
              <a:rPr lang="en-US" altLang="en-US" smtClean="0">
                <a:latin typeface="Arial" charset="0"/>
              </a:rPr>
              <a:t>You can add external tools to the existing list or even delete shortcuts to the tools that you do not use frequently. To do so, perform the following steps:</a:t>
            </a:r>
          </a:p>
          <a:p>
            <a:pPr lvl="2" eaLnBrk="1" hangingPunct="1">
              <a:buFont typeface="Times New Roman" pitchFamily="18" charset="0"/>
              <a:buNone/>
            </a:pPr>
            <a:r>
              <a:rPr lang="en-US" altLang="en-US" smtClean="0">
                <a:latin typeface="Arial" charset="0"/>
              </a:rPr>
              <a:t>1.	From the Tools menu, select External Tools.</a:t>
            </a:r>
          </a:p>
          <a:p>
            <a:pPr lvl="2" eaLnBrk="1" hangingPunct="1">
              <a:buFont typeface="Times New Roman" pitchFamily="18" charset="0"/>
              <a:buNone/>
            </a:pPr>
            <a:r>
              <a:rPr lang="en-US" altLang="en-US" smtClean="0">
                <a:latin typeface="Arial" charset="0"/>
              </a:rPr>
              <a:t>2.	In the External Tools dialog box, select New to add new tools. Select Delete to remove any tool from the list.</a:t>
            </a:r>
          </a:p>
        </p:txBody>
      </p:sp>
      <p:sp>
        <p:nvSpPr>
          <p:cNvPr id="6349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57E711B4-8DAF-4BAF-B4F0-B452EFB18FAB}" type="slidenum">
              <a:rPr lang="en-US" altLang="en-US" smtClean="0">
                <a:latin typeface="Arial" charset="0"/>
                <a:cs typeface="Arial" charset="0"/>
              </a:rPr>
              <a:pPr/>
              <a:t>30</a:t>
            </a:fld>
            <a:endParaRPr lang="en-US" altLang="en-US" smtClean="0">
              <a:latin typeface="Arial" charset="0"/>
              <a:cs typeface="Arial" charset="0"/>
            </a:endParaRPr>
          </a:p>
        </p:txBody>
      </p:sp>
      <p:sp>
        <p:nvSpPr>
          <p:cNvPr id="6349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1492815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noFill/>
          <a:ln/>
        </p:spPr>
        <p:txBody>
          <a:bodyPr/>
          <a:lstStyle/>
          <a:p>
            <a:pPr lvl="1" eaLnBrk="1" hangingPunct="1">
              <a:spcBef>
                <a:spcPts val="300"/>
              </a:spcBef>
            </a:pPr>
            <a:r>
              <a:rPr lang="en-US" altLang="en-US" smtClean="0">
                <a:latin typeface="Arial" charset="0"/>
              </a:rPr>
              <a:t>You can customize many aspects of the SQL Developer interface and environment by modifying SQL Developer preferences according to your needs. To modify SQL Developer preferences, select Tools, and then Preferences.</a:t>
            </a:r>
          </a:p>
          <a:p>
            <a:pPr lvl="1" eaLnBrk="1" hangingPunct="1">
              <a:spcBef>
                <a:spcPts val="300"/>
              </a:spcBef>
            </a:pPr>
            <a:r>
              <a:rPr lang="en-US" altLang="en-US" smtClean="0">
                <a:latin typeface="Arial" charset="0"/>
              </a:rPr>
              <a:t>The preferences are grouped into the following categories:</a:t>
            </a:r>
          </a:p>
          <a:p>
            <a:pPr lvl="2" eaLnBrk="1" hangingPunct="1"/>
            <a:r>
              <a:rPr lang="en-US" altLang="en-US" smtClean="0">
                <a:latin typeface="Arial" charset="0"/>
              </a:rPr>
              <a:t>Environment</a:t>
            </a:r>
          </a:p>
          <a:p>
            <a:pPr lvl="2" eaLnBrk="1" hangingPunct="1"/>
            <a:r>
              <a:rPr lang="en-US" altLang="en-US" smtClean="0">
                <a:latin typeface="Arial" charset="0"/>
              </a:rPr>
              <a:t>Change Management Parameter</a:t>
            </a:r>
          </a:p>
          <a:p>
            <a:pPr lvl="2" eaLnBrk="1" hangingPunct="1"/>
            <a:r>
              <a:rPr lang="en-US" altLang="en-US" smtClean="0">
                <a:latin typeface="Arial" charset="0"/>
              </a:rPr>
              <a:t>Code Editors</a:t>
            </a:r>
          </a:p>
          <a:p>
            <a:pPr lvl="2" eaLnBrk="1" hangingPunct="1"/>
            <a:r>
              <a:rPr lang="en-US" altLang="en-US" smtClean="0">
                <a:latin typeface="Arial" charset="0"/>
              </a:rPr>
              <a:t>Compare and Merge</a:t>
            </a:r>
          </a:p>
          <a:p>
            <a:pPr lvl="2" eaLnBrk="1" hangingPunct="1"/>
            <a:r>
              <a:rPr lang="en-US" altLang="en-US" smtClean="0">
                <a:latin typeface="Arial" charset="0"/>
              </a:rPr>
              <a:t>Database</a:t>
            </a:r>
          </a:p>
          <a:p>
            <a:pPr lvl="2" eaLnBrk="1" hangingPunct="1"/>
            <a:r>
              <a:rPr lang="en-US" altLang="en-US" smtClean="0">
                <a:latin typeface="Arial" charset="0"/>
              </a:rPr>
              <a:t>Data Miner</a:t>
            </a:r>
          </a:p>
          <a:p>
            <a:pPr lvl="2" eaLnBrk="1" hangingPunct="1"/>
            <a:r>
              <a:rPr lang="en-US" altLang="en-US" smtClean="0">
                <a:latin typeface="Arial" charset="0"/>
              </a:rPr>
              <a:t>Data Modeler</a:t>
            </a:r>
          </a:p>
          <a:p>
            <a:pPr lvl="2" eaLnBrk="1" hangingPunct="1"/>
            <a:r>
              <a:rPr lang="en-US" altLang="en-US" smtClean="0">
                <a:latin typeface="Arial" charset="0"/>
              </a:rPr>
              <a:t>Debugger</a:t>
            </a:r>
          </a:p>
          <a:p>
            <a:pPr lvl="2" eaLnBrk="1" hangingPunct="1"/>
            <a:r>
              <a:rPr lang="en-US" altLang="en-US" smtClean="0">
                <a:latin typeface="Arial" charset="0"/>
              </a:rPr>
              <a:t>Extensions</a:t>
            </a:r>
          </a:p>
          <a:p>
            <a:pPr lvl="2" eaLnBrk="1" hangingPunct="1"/>
            <a:r>
              <a:rPr lang="en-US" altLang="en-US" smtClean="0">
                <a:latin typeface="Arial" charset="0"/>
              </a:rPr>
              <a:t>External Editor</a:t>
            </a:r>
          </a:p>
          <a:p>
            <a:pPr lvl="2" eaLnBrk="1" hangingPunct="1"/>
            <a:r>
              <a:rPr lang="en-US" altLang="en-US" smtClean="0">
                <a:latin typeface="Arial" charset="0"/>
              </a:rPr>
              <a:t>File Types</a:t>
            </a:r>
          </a:p>
        </p:txBody>
      </p:sp>
      <p:sp>
        <p:nvSpPr>
          <p:cNvPr id="6553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2027B869-2434-48BD-8ACD-C4CD77DA9292}" type="slidenum">
              <a:rPr lang="en-US" altLang="en-US" smtClean="0">
                <a:latin typeface="Arial" charset="0"/>
                <a:cs typeface="Arial" charset="0"/>
              </a:rPr>
              <a:pPr/>
              <a:t>31</a:t>
            </a:fld>
            <a:endParaRPr lang="en-US" altLang="en-US" smtClean="0">
              <a:latin typeface="Arial" charset="0"/>
              <a:cs typeface="Arial" charset="0"/>
            </a:endParaRPr>
          </a:p>
        </p:txBody>
      </p:sp>
      <p:sp>
        <p:nvSpPr>
          <p:cNvPr id="6554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2602622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2"/>
          <p:cNvSpPr>
            <a:spLocks noGrp="1"/>
          </p:cNvSpPr>
          <p:nvPr>
            <p:ph type="body" idx="1"/>
          </p:nvPr>
        </p:nvSpPr>
        <p:spPr>
          <a:xfrm>
            <a:off x="547688" y="449263"/>
            <a:ext cx="5942012" cy="8027987"/>
          </a:xfrm>
          <a:noFill/>
          <a:ln/>
        </p:spPr>
        <p:txBody>
          <a:bodyPr/>
          <a:lstStyle/>
          <a:p>
            <a:pPr lvl="2" eaLnBrk="1" hangingPunct="1"/>
            <a:r>
              <a:rPr lang="en-US" altLang="en-US" smtClean="0">
                <a:latin typeface="Arial" charset="0"/>
              </a:rPr>
              <a:t>Migration </a:t>
            </a:r>
          </a:p>
          <a:p>
            <a:pPr lvl="2" eaLnBrk="1" hangingPunct="1"/>
            <a:r>
              <a:rPr lang="en-US" altLang="en-US" smtClean="0">
                <a:latin typeface="Arial" charset="0"/>
              </a:rPr>
              <a:t>Mouseover Popups</a:t>
            </a:r>
          </a:p>
          <a:p>
            <a:pPr lvl="2" eaLnBrk="1" hangingPunct="1"/>
            <a:r>
              <a:rPr lang="en-US" altLang="en-US" smtClean="0">
                <a:latin typeface="Arial" charset="0"/>
              </a:rPr>
              <a:t>Shortcut Keys</a:t>
            </a:r>
          </a:p>
          <a:p>
            <a:pPr lvl="2" eaLnBrk="1" hangingPunct="1"/>
            <a:r>
              <a:rPr lang="en-US" altLang="en-US" smtClean="0">
                <a:latin typeface="Arial" charset="0"/>
              </a:rPr>
              <a:t>Unit Test Parameters</a:t>
            </a:r>
          </a:p>
          <a:p>
            <a:pPr lvl="2" eaLnBrk="1" hangingPunct="1"/>
            <a:r>
              <a:rPr lang="en-US" altLang="en-US" smtClean="0">
                <a:latin typeface="Arial" charset="0"/>
              </a:rPr>
              <a:t>Versioning</a:t>
            </a:r>
          </a:p>
          <a:p>
            <a:pPr lvl="2" eaLnBrk="1" hangingPunct="1"/>
            <a:r>
              <a:rPr lang="en-US" altLang="en-US" smtClean="0">
                <a:latin typeface="Arial" charset="0"/>
              </a:rPr>
              <a:t>Web Browser and Proxy</a:t>
            </a:r>
          </a:p>
          <a:p>
            <a:pPr lvl="2" eaLnBrk="1" hangingPunct="1"/>
            <a:r>
              <a:rPr lang="en-US" altLang="en-US" smtClean="0">
                <a:latin typeface="Arial" charset="0"/>
              </a:rPr>
              <a:t>XML Schemas</a:t>
            </a:r>
          </a:p>
        </p:txBody>
      </p:sp>
      <p:sp>
        <p:nvSpPr>
          <p:cNvPr id="66563" name="Footer Placeholder 3"/>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3B6707F0-47B2-4035-A62E-5DA7EAF56EAD}" type="slidenum">
              <a:rPr lang="en-US" altLang="en-US" smtClean="0">
                <a:latin typeface="Arial" charset="0"/>
                <a:cs typeface="Arial" charset="0"/>
              </a:rPr>
              <a:pPr/>
              <a:t>32</a:t>
            </a:fld>
            <a:endParaRPr lang="en-US" altLang="en-US" smtClean="0">
              <a:latin typeface="Arial" charset="0"/>
              <a:cs typeface="Arial" charset="0"/>
            </a:endParaRPr>
          </a:p>
        </p:txBody>
      </p:sp>
    </p:spTree>
    <p:extLst>
      <p:ext uri="{BB962C8B-B14F-4D97-AF65-F5344CB8AC3E}">
        <p14:creationId xmlns:p14="http://schemas.microsoft.com/office/powerpoint/2010/main" xmlns="" val="4285928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noFill/>
          <a:ln/>
        </p:spPr>
        <p:txBody>
          <a:bodyPr/>
          <a:lstStyle/>
          <a:p>
            <a:pPr lvl="1" eaLnBrk="1" hangingPunct="1"/>
            <a:r>
              <a:rPr lang="en-US" altLang="en-US" smtClean="0">
                <a:latin typeface="Arial" charset="0"/>
              </a:rPr>
              <a:t>While working with SQL Developer, if the Connections Navigator disappears or if you cannot dock the Log window in its original place, perform the following steps to fix the problem: </a:t>
            </a:r>
          </a:p>
          <a:p>
            <a:pPr lvl="2" eaLnBrk="1" hangingPunct="1">
              <a:buFont typeface="Times New Roman" pitchFamily="18" charset="0"/>
              <a:buNone/>
            </a:pPr>
            <a:r>
              <a:rPr lang="en-US" altLang="en-US" smtClean="0">
                <a:latin typeface="Arial" charset="0"/>
              </a:rPr>
              <a:t>1.	Exit SQL Developer.</a:t>
            </a:r>
          </a:p>
          <a:p>
            <a:pPr lvl="2" eaLnBrk="1" hangingPunct="1">
              <a:buFont typeface="Times New Roman" pitchFamily="18" charset="0"/>
              <a:buNone/>
            </a:pPr>
            <a:r>
              <a:rPr lang="en-US" altLang="en-US" smtClean="0">
                <a:latin typeface="Arial" charset="0"/>
              </a:rPr>
              <a:t>2.	Open a terminal window and use the locate command to find the location of </a:t>
            </a:r>
            <a:r>
              <a:rPr lang="en-US" altLang="en-US" smtClean="0">
                <a:latin typeface="Courier New" pitchFamily="49" charset="0"/>
              </a:rPr>
              <a:t>windowinglayout.xml</a:t>
            </a:r>
            <a:r>
              <a:rPr lang="en-US" altLang="en-US" smtClean="0">
                <a:latin typeface="Arial" charset="0"/>
              </a:rPr>
              <a:t>.</a:t>
            </a:r>
          </a:p>
          <a:p>
            <a:pPr lvl="2" eaLnBrk="1" hangingPunct="1">
              <a:buFont typeface="Times New Roman" pitchFamily="18" charset="0"/>
              <a:buNone/>
            </a:pPr>
            <a:r>
              <a:rPr lang="en-US" altLang="en-US" smtClean="0">
                <a:latin typeface="Arial" charset="0"/>
              </a:rPr>
              <a:t>3.	Go to the directory that has </a:t>
            </a:r>
            <a:r>
              <a:rPr lang="en-US" altLang="en-US" smtClean="0">
                <a:latin typeface="Courier New" pitchFamily="49" charset="0"/>
              </a:rPr>
              <a:t>windowinglayout.xml</a:t>
            </a:r>
            <a:r>
              <a:rPr lang="en-US" altLang="en-US" smtClean="0">
                <a:latin typeface="Arial" charset="0"/>
              </a:rPr>
              <a:t> and delete it.</a:t>
            </a:r>
          </a:p>
          <a:p>
            <a:pPr lvl="2" eaLnBrk="1" hangingPunct="1">
              <a:buFont typeface="Times New Roman" pitchFamily="18" charset="0"/>
              <a:buNone/>
            </a:pPr>
            <a:r>
              <a:rPr lang="en-US" altLang="en-US" smtClean="0">
                <a:latin typeface="Arial" charset="0"/>
              </a:rPr>
              <a:t>4.	Restart SQL Developer. </a:t>
            </a:r>
          </a:p>
        </p:txBody>
      </p:sp>
      <p:sp>
        <p:nvSpPr>
          <p:cNvPr id="6861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8CD17067-6C49-4FA9-B42B-30D615BB0DEF}" type="slidenum">
              <a:rPr lang="en-US" altLang="en-US" smtClean="0">
                <a:latin typeface="Arial" charset="0"/>
                <a:cs typeface="Arial" charset="0"/>
              </a:rPr>
              <a:pPr/>
              <a:t>33</a:t>
            </a:fld>
            <a:endParaRPr lang="en-US" altLang="en-US" smtClean="0">
              <a:latin typeface="Arial" charset="0"/>
              <a:cs typeface="Arial" charset="0"/>
            </a:endParaRPr>
          </a:p>
        </p:txBody>
      </p:sp>
      <p:sp>
        <p:nvSpPr>
          <p:cNvPr id="6861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704295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Notes Placeholder 2"/>
          <p:cNvSpPr>
            <a:spLocks noGrp="1"/>
          </p:cNvSpPr>
          <p:nvPr>
            <p:ph type="body" idx="1"/>
          </p:nvPr>
        </p:nvSpPr>
        <p:spPr>
          <a:noFill/>
          <a:ln/>
        </p:spPr>
        <p:txBody>
          <a:bodyPr/>
          <a:lstStyle/>
          <a:p>
            <a:pPr lvl="1"/>
            <a:r>
              <a:rPr lang="en-US" altLang="en-US" smtClean="0">
                <a:latin typeface="Arial" charset="0"/>
              </a:rPr>
              <a:t>Using the integrated version of the SQL Developer Data Modeler, you can:</a:t>
            </a:r>
          </a:p>
          <a:p>
            <a:pPr lvl="2"/>
            <a:r>
              <a:rPr lang="en-US" altLang="en-US" smtClean="0">
                <a:latin typeface="Arial" charset="0"/>
              </a:rPr>
              <a:t>Create, open, import, and save a database design</a:t>
            </a:r>
          </a:p>
          <a:p>
            <a:pPr lvl="2"/>
            <a:r>
              <a:rPr lang="en-US" altLang="en-US" smtClean="0">
                <a:latin typeface="Arial" charset="0"/>
              </a:rPr>
              <a:t>Create, modify, and delete Data Modeler objects</a:t>
            </a:r>
          </a:p>
          <a:p>
            <a:pPr lvl="1"/>
            <a:r>
              <a:rPr lang="en-US" altLang="en-US" smtClean="0">
                <a:latin typeface="Arial" charset="0"/>
              </a:rPr>
              <a:t>To display Data Modeler in a pane, click Tools, and then Data Modeler. The Data Modeler menu under Tools includes additional commands, for example, that enable you to specify design rules and preferences.</a:t>
            </a:r>
          </a:p>
        </p:txBody>
      </p:sp>
      <p:sp>
        <p:nvSpPr>
          <p:cNvPr id="7065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734561AD-6BC1-4003-ACF6-D6F7CC603677}" type="slidenum">
              <a:rPr lang="en-US" altLang="en-US" smtClean="0">
                <a:latin typeface="Arial" charset="0"/>
                <a:cs typeface="Arial" charset="0"/>
              </a:rPr>
              <a:pPr/>
              <a:t>34</a:t>
            </a:fld>
            <a:endParaRPr lang="en-US" altLang="en-US" smtClean="0">
              <a:latin typeface="Arial" charset="0"/>
              <a:cs typeface="Arial" charset="0"/>
            </a:endParaRPr>
          </a:p>
        </p:txBody>
      </p:sp>
      <p:sp>
        <p:nvSpPr>
          <p:cNvPr id="7066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15625176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noFill/>
          <a:ln/>
        </p:spPr>
        <p:txBody>
          <a:bodyPr/>
          <a:lstStyle/>
          <a:p>
            <a:pPr lvl="1" eaLnBrk="1" hangingPunct="1"/>
            <a:r>
              <a:rPr lang="en-US" altLang="en-US" smtClean="0">
                <a:latin typeface="Arial" charset="0"/>
              </a:rPr>
              <a:t>SQL Developer is a free graphical tool to simplify database development tasks. Using SQL Developer, you can browse, create, and edit database objects. You can use SQL Worksheet to run SQL statements and scripts. SQL Developer enables you to create and save your own special set of reports for repeated use.</a:t>
            </a:r>
          </a:p>
        </p:txBody>
      </p:sp>
      <p:sp>
        <p:nvSpPr>
          <p:cNvPr id="7270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E0DB5357-DFCB-4BE0-958B-94136A73F9CE}" type="slidenum">
              <a:rPr lang="en-US" altLang="en-US" smtClean="0">
                <a:latin typeface="Arial" charset="0"/>
                <a:cs typeface="Arial" charset="0"/>
              </a:rPr>
              <a:pPr/>
              <a:t>35</a:t>
            </a:fld>
            <a:endParaRPr lang="en-US" altLang="en-US" smtClean="0">
              <a:latin typeface="Arial" charset="0"/>
              <a:cs typeface="Arial" charset="0"/>
            </a:endParaRPr>
          </a:p>
        </p:txBody>
      </p:sp>
      <p:sp>
        <p:nvSpPr>
          <p:cNvPr id="7270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269837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noFill/>
          <a:ln/>
        </p:spPr>
        <p:txBody>
          <a:bodyPr/>
          <a:lstStyle/>
          <a:p>
            <a:pPr lvl="1" eaLnBrk="1" hangingPunct="1"/>
            <a:r>
              <a:rPr lang="en-US" altLang="en-US" smtClean="0">
                <a:latin typeface="Arial" charset="0"/>
              </a:rPr>
              <a:t>Oracle SQL Developer is shipped along with Oracle Database 12</a:t>
            </a:r>
            <a:r>
              <a:rPr lang="en-US" altLang="en-US" i="1" smtClean="0">
                <a:latin typeface="Arial" charset="0"/>
              </a:rPr>
              <a:t>c</a:t>
            </a:r>
            <a:r>
              <a:rPr lang="en-US" altLang="en-US" smtClean="0">
                <a:latin typeface="Arial" charset="0"/>
              </a:rPr>
              <a:t> Release 1 by default. SQL Developer is developed in Java, leveraging the Oracle JDeveloper </a:t>
            </a:r>
            <a:r>
              <a:rPr lang="en-US" altLang="en-US" smtClean="0">
                <a:latin typeface="Arial" charset="0"/>
                <a:ea typeface="SimSun" pitchFamily="2" charset="-122"/>
                <a:cs typeface="Arial" charset="0"/>
              </a:rPr>
              <a:t>integrated development environment (IDE</a:t>
            </a:r>
            <a:r>
              <a:rPr lang="en-US" altLang="en-US" smtClean="0">
                <a:latin typeface="Arial" charset="0"/>
                <a:cs typeface="Arial" charset="0"/>
              </a:rPr>
              <a:t>)</a:t>
            </a:r>
            <a:r>
              <a:rPr lang="en-US" altLang="en-US" smtClean="0">
                <a:latin typeface="Arial" charset="0"/>
              </a:rPr>
              <a:t>. Therefore, it is a cross-platform tool. The tool runs on Windows, Linux, and Mac operating system (OS) X platforms.</a:t>
            </a:r>
          </a:p>
          <a:p>
            <a:pPr lvl="1" eaLnBrk="1" hangingPunct="1"/>
            <a:r>
              <a:rPr lang="en-US" altLang="en-US" smtClean="0">
                <a:latin typeface="Arial" charset="0"/>
              </a:rPr>
              <a:t>The default connectivity to the database is through the </a:t>
            </a:r>
            <a:r>
              <a:rPr lang="en-US" altLang="en-US" smtClean="0">
                <a:latin typeface="Arial" charset="0"/>
                <a:cs typeface="Arial" charset="0"/>
              </a:rPr>
              <a:t>Java Database Connectivity (</a:t>
            </a:r>
            <a:r>
              <a:rPr lang="en-US" altLang="en-US" smtClean="0">
                <a:latin typeface="Arial" charset="0"/>
              </a:rPr>
              <a:t>JDBC) Thin driver, and therefore, no Oracle Home is required. SQL Developer does not require an installer and you need to simply unzip the downloaded file. With SQL Developer, users can connect to Oracle Databases 9.2.0.1 and later, and all Oracle database editions, including Express Edition. </a:t>
            </a:r>
          </a:p>
          <a:p>
            <a:pPr lvl="1" eaLnBrk="1" hangingPunct="1"/>
            <a:r>
              <a:rPr lang="en-US" altLang="en-US" b="1" smtClean="0">
                <a:latin typeface="Arial" charset="0"/>
              </a:rPr>
              <a:t>Note: </a:t>
            </a:r>
            <a:r>
              <a:rPr lang="en-US" altLang="en-US" smtClean="0">
                <a:latin typeface="Arial" charset="0"/>
              </a:rPr>
              <a:t>For Oracle Database 12</a:t>
            </a:r>
            <a:r>
              <a:rPr lang="en-US" altLang="en-US" i="1" smtClean="0">
                <a:latin typeface="Arial" charset="0"/>
              </a:rPr>
              <a:t>c</a:t>
            </a:r>
            <a:r>
              <a:rPr lang="en-US" altLang="en-US" smtClean="0">
                <a:latin typeface="Arial" charset="0"/>
              </a:rPr>
              <a:t> Release 1, you will have to download and install SQL Developer. SQL Developer is freely downloadable from the following link: http://www.oracle.com/technetwork/developer-tools/sql-developer/downloads/index.html</a:t>
            </a:r>
          </a:p>
          <a:p>
            <a:pPr lvl="1" eaLnBrk="1" hangingPunct="1"/>
            <a:r>
              <a:rPr lang="en-US" altLang="en-US" smtClean="0">
                <a:latin typeface="Arial" charset="0"/>
              </a:rPr>
              <a:t>For instructions on how to install SQL Developer, see the website at: </a:t>
            </a:r>
            <a:r>
              <a:rPr lang="en-US" altLang="en-US" smtClean="0">
                <a:solidFill>
                  <a:schemeClr val="tx1"/>
                </a:solidFill>
                <a:latin typeface="Arial" charset="0"/>
              </a:rPr>
              <a:t>http://www.oracle.com/technetwork/developer-tools/sql-developer/overview/index.html </a:t>
            </a:r>
          </a:p>
        </p:txBody>
      </p:sp>
      <p:sp>
        <p:nvSpPr>
          <p:cNvPr id="1331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690D1930-4D1C-43E7-9FA4-82940EE8D09F}" type="slidenum">
              <a:rPr lang="en-US" altLang="en-US" smtClean="0">
                <a:latin typeface="Arial" charset="0"/>
                <a:cs typeface="Arial" charset="0"/>
              </a:rPr>
              <a:pPr/>
              <a:t>4</a:t>
            </a:fld>
            <a:endParaRPr lang="en-US" altLang="en-US" smtClean="0">
              <a:latin typeface="Arial" charset="0"/>
              <a:cs typeface="Arial" charset="0"/>
            </a:endParaRPr>
          </a:p>
        </p:txBody>
      </p:sp>
      <p:sp>
        <p:nvSpPr>
          <p:cNvPr id="1331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3049246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noFill/>
          <a:ln/>
        </p:spPr>
        <p:txBody>
          <a:bodyPr/>
          <a:lstStyle/>
          <a:p>
            <a:pPr lvl="1" eaLnBrk="1" hangingPunct="1">
              <a:spcBef>
                <a:spcPct val="15000"/>
              </a:spcBef>
            </a:pPr>
            <a:r>
              <a:rPr lang="en-US" altLang="en-US" dirty="0" smtClean="0">
                <a:latin typeface="Arial" charset="0"/>
              </a:rPr>
              <a:t>The SQL Developer interface contains two main navigation tabs:</a:t>
            </a:r>
          </a:p>
          <a:p>
            <a:pPr lvl="2" eaLnBrk="1" hangingPunct="1"/>
            <a:r>
              <a:rPr lang="en-US" altLang="en-US" b="1" dirty="0" smtClean="0">
                <a:latin typeface="Arial" charset="0"/>
              </a:rPr>
              <a:t>Connections:</a:t>
            </a:r>
            <a:r>
              <a:rPr lang="en-US" altLang="en-US" dirty="0" smtClean="0">
                <a:latin typeface="Arial" charset="0"/>
              </a:rPr>
              <a:t> By using this tab, you can browse database objects and users to which you have access.</a:t>
            </a:r>
          </a:p>
          <a:p>
            <a:pPr lvl="2" eaLnBrk="1" hangingPunct="1"/>
            <a:r>
              <a:rPr lang="en-US" altLang="en-US" b="1" dirty="0" smtClean="0">
                <a:latin typeface="Arial" charset="0"/>
              </a:rPr>
              <a:t>Reports:</a:t>
            </a:r>
            <a:r>
              <a:rPr lang="en-US" altLang="en-US" dirty="0" smtClean="0">
                <a:latin typeface="Arial" charset="0"/>
              </a:rPr>
              <a:t> Identified by the Reports icon, this tab enables you to run predefined reports or create and add your own reports.</a:t>
            </a:r>
          </a:p>
          <a:p>
            <a:pPr lvl="1" eaLnBrk="1" hangingPunct="1"/>
            <a:r>
              <a:rPr lang="en-US" altLang="en-US" b="1" dirty="0" smtClean="0">
                <a:latin typeface="Arial" charset="0"/>
              </a:rPr>
              <a:t>General Navigation and Use</a:t>
            </a:r>
          </a:p>
          <a:p>
            <a:pPr lvl="1" eaLnBrk="1" hangingPunct="1"/>
            <a:r>
              <a:rPr lang="en-US" altLang="en-US" dirty="0" smtClean="0">
                <a:latin typeface="Arial" charset="0"/>
              </a:rPr>
              <a:t>SQL Developer uses the left side for navigation to find and select objects, and the right side to display information about selected objects. You can customize many aspects of the appearance and behavior of SQL Developer by setting preferences. </a:t>
            </a:r>
          </a:p>
          <a:p>
            <a:pPr lvl="1" eaLnBrk="1" hangingPunct="1"/>
            <a:r>
              <a:rPr lang="en-US" altLang="en-US" b="1" dirty="0" smtClean="0">
                <a:latin typeface="Arial" charset="0"/>
              </a:rPr>
              <a:t>Note:</a:t>
            </a:r>
            <a:r>
              <a:rPr lang="en-US" altLang="en-US" dirty="0" smtClean="0">
                <a:latin typeface="Arial" charset="0"/>
              </a:rPr>
              <a:t> You need to define at least one connection to be able to connect to a database schema and issue SQL queries or run procedures and functions.</a:t>
            </a:r>
          </a:p>
        </p:txBody>
      </p:sp>
      <p:sp>
        <p:nvSpPr>
          <p:cNvPr id="1536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D31C9901-873E-4583-A85B-EFF7FB581176}" type="slidenum">
              <a:rPr lang="en-US" altLang="en-US" smtClean="0">
                <a:latin typeface="Arial" charset="0"/>
                <a:cs typeface="Arial" charset="0"/>
              </a:rPr>
              <a:pPr/>
              <a:t>5</a:t>
            </a:fld>
            <a:endParaRPr lang="en-US" altLang="en-US" smtClean="0">
              <a:latin typeface="Arial" charset="0"/>
              <a:cs typeface="Arial" charset="0"/>
            </a:endParaRPr>
          </a:p>
        </p:txBody>
      </p:sp>
      <p:sp>
        <p:nvSpPr>
          <p:cNvPr id="1536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3759802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B - </a:t>
            </a:r>
            <a:fld id="{A64937AA-1F1D-4103-A3BB-C7CDADF9D157}" type="slidenum">
              <a:rPr lang="en-US" altLang="en-US" smtClean="0"/>
              <a:pPr/>
              <a:t>6</a:t>
            </a:fld>
            <a:endParaRPr lang="en-US" altLang="en-US" smtClean="0"/>
          </a:p>
        </p:txBody>
      </p:sp>
      <p:sp>
        <p:nvSpPr>
          <p:cNvPr id="6" name="Notes Placeholder 5"/>
          <p:cNvSpPr>
            <a:spLocks noGrp="1"/>
          </p:cNvSpPr>
          <p:nvPr>
            <p:ph type="body" idx="1"/>
          </p:nvPr>
        </p:nvSpPr>
        <p:spPr>
          <a:xfrm>
            <a:off x="292608" y="449263"/>
            <a:ext cx="6400800" cy="8191817"/>
          </a:xfrm>
        </p:spPr>
        <p:txBody>
          <a:bodyPr>
            <a:normAutofit/>
          </a:bodyPr>
          <a:lstStyle/>
          <a:p>
            <a:pPr lvl="1" eaLnBrk="1" hangingPunct="1"/>
            <a:r>
              <a:rPr lang="en-US" altLang="en-US" b="1" dirty="0" smtClean="0">
                <a:latin typeface="Arial" charset="0"/>
              </a:rPr>
              <a:t>Menus</a:t>
            </a:r>
          </a:p>
          <a:p>
            <a:pPr lvl="1" eaLnBrk="1" hangingPunct="1"/>
            <a:r>
              <a:rPr lang="en-US" altLang="en-US" dirty="0" smtClean="0">
                <a:latin typeface="Arial" charset="0"/>
              </a:rPr>
              <a:t>The following menus contain standard entries, plus entries for features that are specific to SQL Developer:</a:t>
            </a:r>
          </a:p>
          <a:p>
            <a:pPr lvl="2" eaLnBrk="1" hangingPunct="1"/>
            <a:r>
              <a:rPr lang="en-US" altLang="en-US" b="1" dirty="0" smtClean="0">
                <a:latin typeface="Arial" charset="0"/>
              </a:rPr>
              <a:t>View:</a:t>
            </a:r>
            <a:r>
              <a:rPr lang="en-US" altLang="en-US" dirty="0" smtClean="0">
                <a:latin typeface="Arial" charset="0"/>
              </a:rPr>
              <a:t> Contains options that affect what is displayed in the SQL Developer interface</a:t>
            </a:r>
          </a:p>
          <a:p>
            <a:pPr lvl="2" eaLnBrk="1" hangingPunct="1"/>
            <a:r>
              <a:rPr lang="en-US" altLang="en-US" b="1" dirty="0" smtClean="0">
                <a:latin typeface="Arial" charset="0"/>
              </a:rPr>
              <a:t>Navigate:</a:t>
            </a:r>
            <a:r>
              <a:rPr lang="en-US" altLang="en-US" dirty="0" smtClean="0">
                <a:latin typeface="Arial" charset="0"/>
              </a:rPr>
              <a:t> Contains options for navigating to panes and for executing subprograms</a:t>
            </a:r>
          </a:p>
          <a:p>
            <a:pPr lvl="2" eaLnBrk="1" hangingPunct="1"/>
            <a:r>
              <a:rPr lang="en-US" altLang="en-US" b="1" dirty="0" smtClean="0">
                <a:latin typeface="Arial" charset="0"/>
              </a:rPr>
              <a:t>Run:</a:t>
            </a:r>
            <a:r>
              <a:rPr lang="en-US" altLang="en-US" dirty="0" smtClean="0">
                <a:latin typeface="Arial" charset="0"/>
              </a:rPr>
              <a:t> Contains the Run File and Execution Profile options that are relevant when a function or procedure is selected, and also debugging options</a:t>
            </a:r>
          </a:p>
          <a:p>
            <a:pPr lvl="2" eaLnBrk="1" hangingPunct="1"/>
            <a:r>
              <a:rPr lang="en-US" altLang="en-US" b="1" dirty="0" smtClean="0">
                <a:latin typeface="Arial" charset="0"/>
              </a:rPr>
              <a:t>Versioning:</a:t>
            </a:r>
            <a:r>
              <a:rPr lang="en-US" altLang="en-US" dirty="0" smtClean="0">
                <a:latin typeface="Arial" charset="0"/>
              </a:rPr>
              <a:t> Provides integrated support for the following versioning and source control systems—Concurrent Versions System (CVS) and Subversion</a:t>
            </a:r>
          </a:p>
          <a:p>
            <a:pPr lvl="2" eaLnBrk="1" hangingPunct="1"/>
            <a:r>
              <a:rPr lang="en-US" altLang="en-US" b="1" dirty="0" smtClean="0">
                <a:latin typeface="Arial" charset="0"/>
              </a:rPr>
              <a:t>Tools:</a:t>
            </a:r>
            <a:r>
              <a:rPr lang="en-US" altLang="en-US" dirty="0" smtClean="0">
                <a:latin typeface="Arial" charset="0"/>
              </a:rPr>
              <a:t> Invokes SQL Developer tools such as SQL*Plus, Preferences, and SQL Worksheet. It also contains options related to migrating third-party databases to Oracle.</a:t>
            </a:r>
          </a:p>
          <a:p>
            <a:pPr lvl="1" eaLnBrk="1" hangingPunct="1"/>
            <a:r>
              <a:rPr lang="en-US" altLang="en-US" b="1" dirty="0" smtClean="0">
                <a:latin typeface="Arial" charset="0"/>
              </a:rPr>
              <a:t>Note:</a:t>
            </a:r>
            <a:r>
              <a:rPr lang="en-US" altLang="en-US" dirty="0" smtClean="0">
                <a:latin typeface="Arial" charset="0"/>
              </a:rPr>
              <a:t> The Run menu also contains options that are relevant when a function or procedure is selected for debugging.</a:t>
            </a:r>
          </a:p>
        </p:txBody>
      </p:sp>
    </p:spTree>
    <p:extLst>
      <p:ext uri="{BB962C8B-B14F-4D97-AF65-F5344CB8AC3E}">
        <p14:creationId xmlns:p14="http://schemas.microsoft.com/office/powerpoint/2010/main" xmlns="" val="55642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noFill/>
          <a:ln/>
        </p:spPr>
        <p:txBody>
          <a:bodyPr/>
          <a:lstStyle/>
          <a:p>
            <a:pPr lvl="1" eaLnBrk="1" hangingPunct="1"/>
            <a:r>
              <a:rPr lang="en-US" altLang="en-US" smtClean="0">
                <a:latin typeface="Arial" charset="0"/>
              </a:rPr>
              <a:t>A connection is a SQL Developer object that specifies the necessary information for connecting to a specific database as a specific user of that database. To use SQL Developer, you must have at least one database connection, which may be existing, created, or imported.</a:t>
            </a:r>
          </a:p>
          <a:p>
            <a:pPr lvl="1" eaLnBrk="1" hangingPunct="1"/>
            <a:r>
              <a:rPr lang="en-US" altLang="en-US" smtClean="0">
                <a:latin typeface="Arial" charset="0"/>
              </a:rPr>
              <a:t>You can create and test connections for multiple databases and for multiple schemas.</a:t>
            </a:r>
          </a:p>
          <a:p>
            <a:pPr lvl="1" eaLnBrk="1" hangingPunct="1"/>
            <a:r>
              <a:rPr lang="en-US" altLang="en-US" smtClean="0">
                <a:latin typeface="Arial" charset="0"/>
              </a:rPr>
              <a:t>By default, the </a:t>
            </a:r>
            <a:r>
              <a:rPr lang="en-US" altLang="en-US" smtClean="0">
                <a:latin typeface="Courier New" pitchFamily="49" charset="0"/>
              </a:rPr>
              <a:t>tnsnames.ora</a:t>
            </a:r>
            <a:r>
              <a:rPr lang="en-US" altLang="en-US" smtClean="0">
                <a:latin typeface="Arial" charset="0"/>
              </a:rPr>
              <a:t> file is located in the </a:t>
            </a:r>
            <a:r>
              <a:rPr lang="en-US" altLang="en-US" smtClean="0">
                <a:latin typeface="Courier New" pitchFamily="49" charset="0"/>
              </a:rPr>
              <a:t>$ORACLE_HOME/network/admin</a:t>
            </a:r>
            <a:r>
              <a:rPr lang="en-US" altLang="en-US" smtClean="0">
                <a:latin typeface="Arial" charset="0"/>
              </a:rPr>
              <a:t> directory, but it can also be in the directory specified by the </a:t>
            </a:r>
            <a:r>
              <a:rPr lang="en-US" altLang="en-US" smtClean="0">
                <a:latin typeface="Courier New" pitchFamily="49" charset="0"/>
              </a:rPr>
              <a:t>TNS_ADMIN</a:t>
            </a:r>
            <a:r>
              <a:rPr lang="en-US" altLang="en-US" smtClean="0">
                <a:latin typeface="Arial" charset="0"/>
              </a:rPr>
              <a:t> environment variable or registry value. When you start SQL Developer and open the Database Connections dialog box, SQL Developer automatically imports any connections defined in the </a:t>
            </a:r>
            <a:r>
              <a:rPr lang="en-US" altLang="en-US" smtClean="0">
                <a:latin typeface="Courier New" pitchFamily="49" charset="0"/>
              </a:rPr>
              <a:t>tnsnames.ora</a:t>
            </a:r>
            <a:r>
              <a:rPr lang="en-US" altLang="en-US" smtClean="0">
                <a:latin typeface="Arial" charset="0"/>
              </a:rPr>
              <a:t> file on your system.</a:t>
            </a:r>
          </a:p>
          <a:p>
            <a:pPr lvl="1" eaLnBrk="1" hangingPunct="1"/>
            <a:r>
              <a:rPr lang="en-US" altLang="en-US" b="1" smtClean="0">
                <a:latin typeface="Arial" charset="0"/>
              </a:rPr>
              <a:t>Note:</a:t>
            </a:r>
            <a:r>
              <a:rPr lang="en-US" altLang="en-US" smtClean="0">
                <a:latin typeface="Arial" charset="0"/>
              </a:rPr>
              <a:t> On Windows, if the </a:t>
            </a:r>
            <a:r>
              <a:rPr lang="en-US" altLang="en-US" smtClean="0">
                <a:latin typeface="Courier New" pitchFamily="49" charset="0"/>
              </a:rPr>
              <a:t>tnsnames.ora</a:t>
            </a:r>
            <a:r>
              <a:rPr lang="en-US" altLang="en-US" smtClean="0">
                <a:latin typeface="Arial" charset="0"/>
              </a:rPr>
              <a:t> file exists, but its connections are not being used by SQL Developer, define </a:t>
            </a:r>
            <a:r>
              <a:rPr lang="en-US" altLang="en-US" smtClean="0">
                <a:latin typeface="Courier New" pitchFamily="49" charset="0"/>
              </a:rPr>
              <a:t>TNS_ADMIN</a:t>
            </a:r>
            <a:r>
              <a:rPr lang="en-US" altLang="en-US" smtClean="0">
                <a:latin typeface="Arial" charset="0"/>
              </a:rPr>
              <a:t> as a system environment variable.</a:t>
            </a:r>
          </a:p>
          <a:p>
            <a:pPr lvl="1" eaLnBrk="1" hangingPunct="1"/>
            <a:r>
              <a:rPr lang="en-US" altLang="en-US" smtClean="0">
                <a:latin typeface="Arial" charset="0"/>
              </a:rPr>
              <a:t>You can export connections to an XML file so that you can reuse it.</a:t>
            </a:r>
          </a:p>
          <a:p>
            <a:pPr lvl="1" eaLnBrk="1" hangingPunct="1"/>
            <a:r>
              <a:rPr lang="en-US" altLang="en-US" smtClean="0">
                <a:latin typeface="Arial" charset="0"/>
              </a:rPr>
              <a:t>You can create additional connections as different users to the same database or to connect to the different databases.</a:t>
            </a:r>
          </a:p>
        </p:txBody>
      </p:sp>
      <p:sp>
        <p:nvSpPr>
          <p:cNvPr id="1843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798E7381-7991-4E38-8FFD-61AF59A55CFE}" type="slidenum">
              <a:rPr lang="en-US" altLang="en-US" smtClean="0">
                <a:latin typeface="Arial" charset="0"/>
                <a:cs typeface="Arial" charset="0"/>
              </a:rPr>
              <a:pPr/>
              <a:t>7</a:t>
            </a:fld>
            <a:endParaRPr lang="en-US" altLang="en-US" smtClean="0">
              <a:latin typeface="Arial" charset="0"/>
              <a:cs typeface="Arial" charset="0"/>
            </a:endParaRPr>
          </a:p>
        </p:txBody>
      </p:sp>
      <p:sp>
        <p:nvSpPr>
          <p:cNvPr id="1843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77295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noFill/>
          <a:ln/>
        </p:spPr>
        <p:txBody>
          <a:bodyPr/>
          <a:lstStyle/>
          <a:p>
            <a:pPr lvl="1" eaLnBrk="1" hangingPunct="1"/>
            <a:r>
              <a:rPr lang="en-US" altLang="en-US" dirty="0" smtClean="0">
                <a:latin typeface="Arial" charset="0"/>
              </a:rPr>
              <a:t>To create a database connection, perform the following steps:</a:t>
            </a:r>
          </a:p>
          <a:p>
            <a:pPr lvl="2" eaLnBrk="1" hangingPunct="1">
              <a:buFont typeface="Times New Roman" pitchFamily="18" charset="0"/>
              <a:buNone/>
            </a:pPr>
            <a:r>
              <a:rPr lang="en-US" altLang="en-US" dirty="0" smtClean="0">
                <a:latin typeface="Arial" charset="0"/>
              </a:rPr>
              <a:t>1.	On the Connections tabbed page, right-click Connections and select New Connection.</a:t>
            </a:r>
          </a:p>
          <a:p>
            <a:pPr lvl="2" eaLnBrk="1" hangingPunct="1">
              <a:buFont typeface="Times New Roman" pitchFamily="18" charset="0"/>
              <a:buNone/>
            </a:pPr>
            <a:r>
              <a:rPr lang="en-US" altLang="en-US" dirty="0" smtClean="0">
                <a:latin typeface="Arial" charset="0"/>
              </a:rPr>
              <a:t>2.	In the New / Select Database Connection window, enter the connection name. Enter the username and password of the schema that you want to connect to.</a:t>
            </a:r>
          </a:p>
          <a:p>
            <a:pPr lvl="3" eaLnBrk="1" hangingPunct="1">
              <a:buFont typeface="Times New Roman" pitchFamily="18" charset="0"/>
              <a:buNone/>
            </a:pPr>
            <a:r>
              <a:rPr lang="en-US" altLang="en-US" dirty="0" smtClean="0">
                <a:latin typeface="Arial" charset="0"/>
              </a:rPr>
              <a:t>a.	From the Role drop-down list, you can select either </a:t>
            </a:r>
            <a:r>
              <a:rPr lang="en-US" altLang="en-US" i="1" dirty="0" smtClean="0">
                <a:latin typeface="Arial" charset="0"/>
              </a:rPr>
              <a:t>default</a:t>
            </a:r>
            <a:r>
              <a:rPr lang="en-US" altLang="en-US" dirty="0" smtClean="0">
                <a:latin typeface="Arial" charset="0"/>
              </a:rPr>
              <a:t> or </a:t>
            </a:r>
            <a:r>
              <a:rPr lang="en-US" altLang="en-US" dirty="0" smtClean="0">
                <a:latin typeface="Courier New" pitchFamily="49" charset="0"/>
              </a:rPr>
              <a:t>SYSDBA</a:t>
            </a:r>
            <a:r>
              <a:rPr lang="en-US" altLang="en-US" dirty="0" smtClean="0">
                <a:latin typeface="Arial" charset="0"/>
              </a:rPr>
              <a:t>. (You choose </a:t>
            </a:r>
            <a:r>
              <a:rPr lang="en-US" altLang="en-US" dirty="0" smtClean="0">
                <a:latin typeface="Courier New" pitchFamily="49" charset="0"/>
              </a:rPr>
              <a:t>SYSDBA</a:t>
            </a:r>
            <a:r>
              <a:rPr lang="en-US" altLang="en-US" dirty="0" smtClean="0">
                <a:latin typeface="Arial" charset="0"/>
              </a:rPr>
              <a:t> for the </a:t>
            </a:r>
            <a:r>
              <a:rPr lang="en-US" altLang="en-US" dirty="0" smtClean="0">
                <a:latin typeface="Courier New" pitchFamily="49" charset="0"/>
              </a:rPr>
              <a:t>sys</a:t>
            </a:r>
            <a:r>
              <a:rPr lang="en-US" altLang="en-US" dirty="0" smtClean="0">
                <a:latin typeface="Arial" charset="0"/>
              </a:rPr>
              <a:t> user or any user with database administrator privileges.) </a:t>
            </a:r>
          </a:p>
          <a:p>
            <a:pPr lvl="3" eaLnBrk="1" hangingPunct="1">
              <a:buFont typeface="Times New Roman" pitchFamily="18" charset="0"/>
              <a:buNone/>
            </a:pPr>
            <a:r>
              <a:rPr lang="en-US" altLang="en-US" dirty="0" smtClean="0">
                <a:latin typeface="Arial" charset="0"/>
              </a:rPr>
              <a:t>b.	You can select the connection type as:</a:t>
            </a:r>
          </a:p>
          <a:p>
            <a:pPr lvl="3" eaLnBrk="1" hangingPunct="1">
              <a:buFont typeface="Times New Roman" pitchFamily="18" charset="0"/>
              <a:buNone/>
            </a:pPr>
            <a:r>
              <a:rPr lang="en-US" altLang="en-US" b="1" dirty="0" smtClean="0">
                <a:latin typeface="Arial" charset="0"/>
                <a:cs typeface="Arial" charset="0"/>
              </a:rPr>
              <a:t>	Basic:</a:t>
            </a:r>
            <a:r>
              <a:rPr lang="en-US" altLang="en-US" dirty="0" smtClean="0">
                <a:latin typeface="Arial" charset="0"/>
                <a:cs typeface="Arial" charset="0"/>
              </a:rPr>
              <a:t> In this type, enter host name and SID for the database that you want to connect to. Port is already set to 1521. You can also choose to enter the Service name directly if you use a remote database connection.</a:t>
            </a:r>
          </a:p>
          <a:p>
            <a:pPr lvl="3" eaLnBrk="1" hangingPunct="1">
              <a:buFont typeface="Times New Roman" pitchFamily="18" charset="0"/>
              <a:buNone/>
            </a:pPr>
            <a:r>
              <a:rPr lang="en-US" altLang="en-US" b="1" dirty="0" smtClean="0">
                <a:latin typeface="Arial" charset="0"/>
                <a:cs typeface="Arial" charset="0"/>
              </a:rPr>
              <a:t>	TNS:</a:t>
            </a:r>
            <a:r>
              <a:rPr lang="en-US" altLang="en-US" dirty="0" smtClean="0">
                <a:latin typeface="Arial" charset="0"/>
                <a:cs typeface="Arial" charset="0"/>
              </a:rPr>
              <a:t> You can select any one of the database aliases imported from the </a:t>
            </a:r>
            <a:r>
              <a:rPr lang="en-US" altLang="en-US" dirty="0" smtClean="0">
                <a:latin typeface="Courier New" pitchFamily="49" charset="0"/>
                <a:cs typeface="Courier New" pitchFamily="49" charset="0"/>
              </a:rPr>
              <a:t>tnsnames.ora</a:t>
            </a:r>
            <a:r>
              <a:rPr lang="en-US" altLang="en-US" dirty="0" smtClean="0">
                <a:latin typeface="Times New Roman" pitchFamily="18" charset="0"/>
              </a:rPr>
              <a:t> </a:t>
            </a:r>
            <a:r>
              <a:rPr lang="en-US" altLang="en-US" dirty="0" smtClean="0">
                <a:latin typeface="Arial" charset="0"/>
                <a:cs typeface="Arial" charset="0"/>
              </a:rPr>
              <a:t>file.</a:t>
            </a:r>
          </a:p>
          <a:p>
            <a:pPr lvl="3" eaLnBrk="1" hangingPunct="1">
              <a:buFont typeface="Times New Roman" pitchFamily="18" charset="0"/>
              <a:buNone/>
            </a:pPr>
            <a:r>
              <a:rPr lang="en-US" altLang="en-US" b="1" dirty="0" smtClean="0">
                <a:latin typeface="Arial" charset="0"/>
                <a:cs typeface="Arial" charset="0"/>
              </a:rPr>
              <a:t>	LDAP:</a:t>
            </a:r>
            <a:r>
              <a:rPr lang="en-US" altLang="en-US" dirty="0" smtClean="0">
                <a:latin typeface="Arial" charset="0"/>
                <a:cs typeface="Arial" charset="0"/>
              </a:rPr>
              <a:t> You can look up database services in Oracle Internet Directory, which is a component of Oracle Identity Management. </a:t>
            </a:r>
          </a:p>
          <a:p>
            <a:pPr lvl="3" eaLnBrk="1" hangingPunct="1">
              <a:buFont typeface="Times New Roman" pitchFamily="18" charset="0"/>
              <a:buNone/>
            </a:pPr>
            <a:r>
              <a:rPr lang="en-US" altLang="en-US" b="1" dirty="0" smtClean="0">
                <a:latin typeface="Arial" charset="0"/>
                <a:cs typeface="Arial" charset="0"/>
              </a:rPr>
              <a:t>	Advanced:</a:t>
            </a:r>
            <a:r>
              <a:rPr lang="en-US" altLang="en-US" dirty="0" smtClean="0">
                <a:latin typeface="Arial" charset="0"/>
                <a:cs typeface="Arial" charset="0"/>
              </a:rPr>
              <a:t> You can define a custom Java Database Connectivity (JDBC) URL to connect to the database.</a:t>
            </a:r>
          </a:p>
          <a:p>
            <a:pPr lvl="3" eaLnBrk="1" hangingPunct="1">
              <a:buNone/>
            </a:pPr>
            <a:r>
              <a:rPr lang="en-US" altLang="en-US" b="1" dirty="0" smtClean="0">
                <a:solidFill>
                  <a:schemeClr val="tx1"/>
                </a:solidFill>
                <a:latin typeface="Arial" charset="0"/>
                <a:cs typeface="Arial" charset="0"/>
              </a:rPr>
              <a:t>	Local/Bequeath:</a:t>
            </a:r>
            <a:r>
              <a:rPr lang="en-US" altLang="en-US" dirty="0" smtClean="0">
                <a:solidFill>
                  <a:schemeClr val="tx1"/>
                </a:solidFill>
                <a:latin typeface="Arial" charset="0"/>
                <a:cs typeface="Arial" charset="0"/>
              </a:rPr>
              <a:t> If the client and database exist on the same computer, a client connection can be passed directly to a dedicated server process without going through the listener.</a:t>
            </a:r>
            <a:endParaRPr lang="en-US" altLang="en-US" dirty="0" smtClean="0">
              <a:latin typeface="Arial" charset="0"/>
            </a:endParaRPr>
          </a:p>
        </p:txBody>
      </p:sp>
      <p:sp>
        <p:nvSpPr>
          <p:cNvPr id="2048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9438A348-15C7-420C-902F-6BE94B1C6C82}" type="slidenum">
              <a:rPr lang="en-US" altLang="en-US" smtClean="0">
                <a:latin typeface="Arial" charset="0"/>
                <a:cs typeface="Arial" charset="0"/>
              </a:rPr>
              <a:pPr/>
              <a:t>8</a:t>
            </a:fld>
            <a:endParaRPr lang="en-US" altLang="en-US" smtClean="0">
              <a:latin typeface="Arial" charset="0"/>
              <a:cs typeface="Arial" charset="0"/>
            </a:endParaRPr>
          </a:p>
        </p:txBody>
      </p:sp>
      <p:sp>
        <p:nvSpPr>
          <p:cNvPr id="2048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xmlns="" val="1901839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B - </a:t>
            </a:r>
            <a:fld id="{F1535554-437E-4431-BF41-963907B0C38A}" type="slidenum">
              <a:rPr lang="en-US" altLang="en-US" smtClean="0"/>
              <a:pPr/>
              <a:t>9</a:t>
            </a:fld>
            <a:endParaRPr lang="en-US" altLang="en-US" smtClean="0"/>
          </a:p>
        </p:txBody>
      </p:sp>
      <p:sp>
        <p:nvSpPr>
          <p:cNvPr id="6" name="Notes Placeholder 5"/>
          <p:cNvSpPr>
            <a:spLocks noGrp="1"/>
          </p:cNvSpPr>
          <p:nvPr>
            <p:ph type="body" idx="1"/>
          </p:nvPr>
        </p:nvSpPr>
        <p:spPr>
          <a:xfrm>
            <a:off x="292608" y="449263"/>
            <a:ext cx="6400800" cy="8191817"/>
          </a:xfrm>
        </p:spPr>
        <p:txBody>
          <a:bodyPr>
            <a:normAutofit/>
          </a:bodyPr>
          <a:lstStyle/>
          <a:p>
            <a:pPr lvl="3" eaLnBrk="1" hangingPunct="1">
              <a:buNone/>
            </a:pPr>
            <a:r>
              <a:rPr lang="en-US" altLang="en-US" dirty="0" smtClean="0">
                <a:latin typeface="Arial" charset="0"/>
              </a:rPr>
              <a:t>c.	Click Test</a:t>
            </a:r>
            <a:r>
              <a:rPr lang="en-US" altLang="en-US" b="1" dirty="0" smtClean="0">
                <a:latin typeface="Arial" charset="0"/>
              </a:rPr>
              <a:t> </a:t>
            </a:r>
            <a:r>
              <a:rPr lang="en-US" altLang="en-US" dirty="0" smtClean="0">
                <a:latin typeface="Arial" charset="0"/>
              </a:rPr>
              <a:t>to ensure that the connection has been set correctly.</a:t>
            </a:r>
          </a:p>
          <a:p>
            <a:pPr lvl="3" eaLnBrk="1" hangingPunct="1">
              <a:buFontTx/>
              <a:buNone/>
            </a:pPr>
            <a:r>
              <a:rPr lang="en-US" altLang="en-US" dirty="0" smtClean="0">
                <a:latin typeface="Arial" charset="0"/>
              </a:rPr>
              <a:t>d.	Click Connect.	</a:t>
            </a:r>
          </a:p>
          <a:p>
            <a:pPr lvl="2" eaLnBrk="1" hangingPunct="1">
              <a:spcBef>
                <a:spcPct val="25000"/>
              </a:spcBef>
              <a:buNone/>
            </a:pPr>
            <a:r>
              <a:rPr lang="en-US" altLang="en-US" dirty="0" smtClean="0">
                <a:latin typeface="Arial" charset="0"/>
              </a:rPr>
              <a:t>	If you select the Save Password check box, the password is saved to an XML file. So, after you close the SQL Developer connection and open it again, you are not prompted for the password.</a:t>
            </a:r>
          </a:p>
          <a:p>
            <a:pPr lvl="2" eaLnBrk="1" hangingPunct="1">
              <a:buNone/>
            </a:pPr>
            <a:r>
              <a:rPr lang="en-US" altLang="en-US" dirty="0" smtClean="0">
                <a:latin typeface="Arial" charset="0"/>
              </a:rPr>
              <a:t>3.	The connection gets added in the Connections Navigator. You can expand the connection to view the database objects and view object definitions (dependencies, details, statistics, and so on).</a:t>
            </a:r>
            <a:endParaRPr lang="en-US" altLang="en-US" b="1" dirty="0" smtClean="0">
              <a:latin typeface="Arial" charset="0"/>
            </a:endParaRPr>
          </a:p>
          <a:p>
            <a:pPr lvl="1" eaLnBrk="1" hangingPunct="1"/>
            <a:r>
              <a:rPr lang="en-US" altLang="en-US" b="1" dirty="0" smtClean="0">
                <a:latin typeface="Arial" charset="0"/>
              </a:rPr>
              <a:t>Note:</a:t>
            </a:r>
            <a:r>
              <a:rPr lang="en-US" altLang="en-US" dirty="0" smtClean="0">
                <a:latin typeface="Arial" charset="0"/>
              </a:rPr>
              <a:t> From the same New/Select Database Connection window, you can define connections to non-Oracle data sources using the Access, </a:t>
            </a:r>
            <a:r>
              <a:rPr lang="en-US" altLang="en-US" dirty="0" err="1" smtClean="0">
                <a:latin typeface="Arial" charset="0"/>
              </a:rPr>
              <a:t>MySQL</a:t>
            </a:r>
            <a:r>
              <a:rPr lang="en-US" altLang="en-US" dirty="0" smtClean="0">
                <a:latin typeface="Arial" charset="0"/>
              </a:rPr>
              <a:t>, and SQL Server tabs. However, these connections are read-only connections that enable you to browse objects and data in that data source.</a:t>
            </a:r>
          </a:p>
        </p:txBody>
      </p:sp>
    </p:spTree>
    <p:extLst>
      <p:ext uri="{BB962C8B-B14F-4D97-AF65-F5344CB8AC3E}">
        <p14:creationId xmlns:p14="http://schemas.microsoft.com/office/powerpoint/2010/main" xmlns="" val="15453667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B</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8923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B - </a:t>
            </a:r>
            <a:fld id="{5CE52ED5-AE6F-40D5-83C7-F7B02F8B0655}" type="slidenum">
              <a:rPr lang="en-US" sz="1100" smtClean="0">
                <a:solidFill>
                  <a:srgbClr val="9F9F9F"/>
                </a:solidFill>
                <a:latin typeface="Arial" pitchFamily="34" charset="0"/>
                <a:cs typeface="+mn-cs"/>
              </a:rPr>
              <a:pPr algn="just">
                <a:defRPr/>
              </a:p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706952" y="6303237"/>
            <a:ext cx="1516474" cy="554763"/>
          </a:xfrm>
          <a:prstGeom prst="rect">
            <a:avLst/>
          </a:prstGeom>
        </p:spPr>
      </p:pic>
    </p:spTree>
    <p:custDataLst>
      <p:tags r:id="rId11"/>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 id="2147484115" r:id="rId9"/>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altLang="en-US" smtClean="0"/>
              <a:t>Using SQL Developer</a:t>
            </a:r>
            <a:endParaRPr lang="en-US" altLang="en-US" dirty="0" smtClean="0"/>
          </a:p>
        </p:txBody>
      </p:sp>
      <p:sp>
        <p:nvSpPr>
          <p:cNvPr id="7" name="Subtitle 6"/>
          <p:cNvSpPr>
            <a:spLocks noGrp="1"/>
          </p:cNvSpPr>
          <p:nvPr>
            <p:ph type="subTitle" idx="1"/>
          </p:nvPr>
        </p:nvSpPr>
        <p:spPr/>
        <p:txBody>
          <a:bodyPr/>
          <a:lstStyle/>
          <a:p>
            <a:endParaRPr lang="en-US"/>
          </a:p>
        </p:txBody>
      </p:sp>
      <p:sp>
        <p:nvSpPr>
          <p:cNvPr id="6148" name="Line 3" hidden="1"/>
          <p:cNvSpPr>
            <a:spLocks noChangeShapeType="1"/>
          </p:cNvSpPr>
          <p:nvPr/>
        </p:nvSpPr>
        <p:spPr bwMode="auto">
          <a:xfrm>
            <a:off x="3351212" y="4495800"/>
            <a:ext cx="990600" cy="0"/>
          </a:xfrm>
          <a:prstGeom prst="line">
            <a:avLst/>
          </a:prstGeom>
          <a:noFill/>
          <a:ln w="9525">
            <a:noFill/>
            <a:round/>
            <a:headEnd/>
            <a:tailEnd type="triangle" w="med" len="med"/>
          </a:ln>
        </p:spPr>
        <p:txBody>
          <a:bodyPr lIns="12700" tIns="12700" rIns="12700" bIns="12700">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altLang="en-US" smtClean="0"/>
              <a:t>Browsing Database Objects</a:t>
            </a:r>
          </a:p>
        </p:txBody>
      </p:sp>
      <p:sp>
        <p:nvSpPr>
          <p:cNvPr id="22531" name="Rectangle 4"/>
          <p:cNvSpPr>
            <a:spLocks noGrp="1" noChangeArrowheads="1"/>
          </p:cNvSpPr>
          <p:nvPr>
            <p:ph idx="1"/>
          </p:nvPr>
        </p:nvSpPr>
        <p:spPr/>
        <p:txBody>
          <a:bodyPr/>
          <a:lstStyle/>
          <a:p>
            <a:pPr eaLnBrk="1" hangingPunct="1"/>
            <a:r>
              <a:rPr lang="en-US" altLang="en-US" smtClean="0">
                <a:latin typeface="Arial" charset="0"/>
              </a:rPr>
              <a:t>Use the Connections Navigator to:</a:t>
            </a:r>
          </a:p>
          <a:p>
            <a:pPr lvl="1" eaLnBrk="1" hangingPunct="1"/>
            <a:r>
              <a:rPr lang="en-US" altLang="en-US" smtClean="0"/>
              <a:t>Browse through many objects in a database schema</a:t>
            </a:r>
          </a:p>
          <a:p>
            <a:pPr lvl="1" eaLnBrk="1" hangingPunct="1"/>
            <a:r>
              <a:rPr lang="en-US" altLang="en-US" smtClean="0"/>
              <a:t>Review the definitions of objects at a glance</a:t>
            </a:r>
          </a:p>
        </p:txBody>
      </p:sp>
      <p:grpSp>
        <p:nvGrpSpPr>
          <p:cNvPr id="2" name="Group 1"/>
          <p:cNvGrpSpPr/>
          <p:nvPr/>
        </p:nvGrpSpPr>
        <p:grpSpPr>
          <a:xfrm>
            <a:off x="2399867" y="2610428"/>
            <a:ext cx="7389091" cy="3440545"/>
            <a:chOff x="2055812" y="2438400"/>
            <a:chExt cx="8128000" cy="3784600"/>
          </a:xfrm>
        </p:grpSpPr>
        <p:pic>
          <p:nvPicPr>
            <p:cNvPr id="22535" name="Picture 7"/>
            <p:cNvPicPr>
              <a:picLocks noChangeAspect="1" noChangeArrowheads="1"/>
            </p:cNvPicPr>
            <p:nvPr/>
          </p:nvPicPr>
          <p:blipFill>
            <a:blip r:embed="rId3" cstate="print"/>
            <a:srcRect/>
            <a:stretch>
              <a:fillRect/>
            </a:stretch>
          </p:blipFill>
          <p:spPr bwMode="auto">
            <a:xfrm>
              <a:off x="2055812" y="2438400"/>
              <a:ext cx="8128000" cy="3784600"/>
            </a:xfrm>
            <a:prstGeom prst="rect">
              <a:avLst/>
            </a:prstGeom>
            <a:noFill/>
            <a:ln w="9525">
              <a:noFill/>
              <a:miter lim="800000"/>
              <a:headEnd/>
              <a:tailEnd/>
            </a:ln>
          </p:spPr>
        </p:pic>
        <p:sp>
          <p:nvSpPr>
            <p:cNvPr id="22534" name="Rectangle 6"/>
            <p:cNvSpPr>
              <a:spLocks noChangeArrowheads="1"/>
            </p:cNvSpPr>
            <p:nvPr/>
          </p:nvSpPr>
          <p:spPr bwMode="gray">
            <a:xfrm>
              <a:off x="3808412" y="3141452"/>
              <a:ext cx="4114800" cy="1524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8" name="Rectangle 7"/>
            <p:cNvSpPr/>
            <p:nvPr/>
          </p:nvSpPr>
          <p:spPr bwMode="auto">
            <a:xfrm>
              <a:off x="2067101" y="3310467"/>
              <a:ext cx="1752600" cy="2895600"/>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a:latin typeface="Arial" pitchFamily="34" charset="0"/>
              </a:endParaRPr>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Displaying the Table Structure</a:t>
            </a:r>
          </a:p>
        </p:txBody>
      </p:sp>
      <p:sp>
        <p:nvSpPr>
          <p:cNvPr id="24579" name="Rectangle 3"/>
          <p:cNvSpPr>
            <a:spLocks noGrp="1" noChangeArrowheads="1"/>
          </p:cNvSpPr>
          <p:nvPr>
            <p:ph idx="1"/>
          </p:nvPr>
        </p:nvSpPr>
        <p:spPr/>
        <p:txBody>
          <a:bodyPr/>
          <a:lstStyle/>
          <a:p>
            <a:pPr eaLnBrk="1" hangingPunct="1"/>
            <a:r>
              <a:rPr lang="en-US" altLang="en-US" smtClean="0">
                <a:latin typeface="Arial" charset="0"/>
              </a:rPr>
              <a:t>Use the </a:t>
            </a:r>
            <a:r>
              <a:rPr lang="en-US" altLang="en-US" smtClean="0">
                <a:latin typeface="Courier New" pitchFamily="49" charset="0"/>
                <a:cs typeface="Courier New" pitchFamily="49" charset="0"/>
              </a:rPr>
              <a:t>DESCRIBE</a:t>
            </a:r>
            <a:r>
              <a:rPr lang="en-US" altLang="en-US" smtClean="0">
                <a:latin typeface="Arial" charset="0"/>
              </a:rPr>
              <a:t> command to display the structure of a table:</a:t>
            </a:r>
          </a:p>
        </p:txBody>
      </p:sp>
      <p:pic>
        <p:nvPicPr>
          <p:cNvPr id="24580" name="Picture 5"/>
          <p:cNvPicPr>
            <a:picLocks noChangeAspect="1" noChangeArrowheads="1"/>
          </p:cNvPicPr>
          <p:nvPr/>
        </p:nvPicPr>
        <p:blipFill>
          <a:blip r:embed="rId3" cstate="print"/>
          <a:stretch>
            <a:fillRect/>
          </a:stretch>
        </p:blipFill>
        <p:spPr bwMode="auto">
          <a:xfrm>
            <a:off x="1293812" y="1809816"/>
            <a:ext cx="4085714" cy="3476190"/>
          </a:xfrm>
          <a:prstGeom prst="rect">
            <a:avLst/>
          </a:prstGeom>
          <a:noFill/>
          <a:ln w="12700">
            <a:solidFill>
              <a:schemeClr val="tx1"/>
            </a:solidFill>
            <a:miter lim="800000"/>
            <a:headEnd type="none" w="sm" len="sm"/>
            <a:tailEnd type="none" w="sm" len="sm"/>
          </a:ln>
        </p:spPr>
      </p:pic>
      <p:pic>
        <p:nvPicPr>
          <p:cNvPr id="9" name="Picture 8"/>
          <p:cNvPicPr>
            <a:picLocks noChangeAspect="1"/>
          </p:cNvPicPr>
          <p:nvPr/>
        </p:nvPicPr>
        <p:blipFill>
          <a:blip r:embed="rId4" cstate="print"/>
          <a:stretch>
            <a:fillRect/>
          </a:stretch>
        </p:blipFill>
        <p:spPr>
          <a:xfrm>
            <a:off x="8532812" y="163688"/>
            <a:ext cx="3459480" cy="6237111"/>
          </a:xfrm>
          <a:prstGeom prst="rect">
            <a:avLst/>
          </a:prstGeom>
        </p:spPr>
      </p:pic>
      <p:grpSp>
        <p:nvGrpSpPr>
          <p:cNvPr id="10" name="Group 9"/>
          <p:cNvGrpSpPr/>
          <p:nvPr/>
        </p:nvGrpSpPr>
        <p:grpSpPr>
          <a:xfrm>
            <a:off x="9108545" y="3393216"/>
            <a:ext cx="2722482" cy="2719716"/>
            <a:chOff x="9299501" y="4057696"/>
            <a:chExt cx="2459118" cy="2456620"/>
          </a:xfrm>
        </p:grpSpPr>
        <p:sp>
          <p:nvSpPr>
            <p:cNvPr id="11" name="Oval 10"/>
            <p:cNvSpPr>
              <a:spLocks noChangeAspect="1"/>
            </p:cNvSpPr>
            <p:nvPr/>
          </p:nvSpPr>
          <p:spPr bwMode="auto">
            <a:xfrm>
              <a:off x="9299501" y="4057696"/>
              <a:ext cx="2459118" cy="2456620"/>
            </a:xfrm>
            <a:prstGeom prst="ellipse">
              <a:avLst/>
            </a:prstGeom>
            <a:solidFill>
              <a:schemeClr val="bg1"/>
            </a:solidFill>
            <a:ln w="50800" cap="flat" cmpd="sng" algn="ctr">
              <a:solidFill>
                <a:schemeClr val="bg1"/>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9703140" y="4445560"/>
              <a:ext cx="1651840" cy="1680893"/>
            </a:xfrm>
            <a:prstGeom prst="rect">
              <a:avLst/>
            </a:prstGeom>
          </p:spPr>
        </p:pic>
      </p:gr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10800000">
            <a:off x="10217294" y="1405467"/>
            <a:ext cx="1165225" cy="51816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5" name="Oval 14"/>
          <p:cNvSpPr>
            <a:spLocks noChangeAspect="1"/>
          </p:cNvSpPr>
          <p:nvPr/>
        </p:nvSpPr>
        <p:spPr bwMode="auto">
          <a:xfrm>
            <a:off x="9924358" y="4170171"/>
            <a:ext cx="1719804" cy="1718058"/>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6" name="Oval 15"/>
          <p:cNvSpPr>
            <a:spLocks noChangeAspect="1"/>
          </p:cNvSpPr>
          <p:nvPr/>
        </p:nvSpPr>
        <p:spPr bwMode="auto">
          <a:xfrm>
            <a:off x="10001834" y="4247568"/>
            <a:ext cx="1564853" cy="1563263"/>
          </a:xfrm>
          <a:prstGeom prst="ellipse">
            <a:avLst/>
          </a:prstGeom>
          <a:solidFill>
            <a:schemeClr val="bg1"/>
          </a:solidFill>
          <a:ln w="28575" cap="flat" cmpd="sng" algn="ctr">
            <a:solidFill>
              <a:srgbClr val="C1E0FF"/>
            </a:solidFill>
            <a:prstDash val="solid"/>
            <a:round/>
            <a:headEnd type="none" w="sm" len="sm"/>
            <a:tailEnd type="none" w="sm" len="sm"/>
          </a:ln>
          <a:effectLst>
            <a:innerShdw blurRad="114300">
              <a:srgbClr val="51C14C"/>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26626" name="Rectangle 3"/>
          <p:cNvSpPr>
            <a:spLocks noGrp="1" noChangeArrowheads="1"/>
          </p:cNvSpPr>
          <p:nvPr>
            <p:ph type="title"/>
          </p:nvPr>
        </p:nvSpPr>
        <p:spPr/>
        <p:txBody>
          <a:bodyPr/>
          <a:lstStyle/>
          <a:p>
            <a:pPr eaLnBrk="1" hangingPunct="1"/>
            <a:r>
              <a:rPr lang="en-US" altLang="en-US" smtClean="0"/>
              <a:t>Browsing Files</a:t>
            </a:r>
          </a:p>
        </p:txBody>
      </p:sp>
      <p:sp>
        <p:nvSpPr>
          <p:cNvPr id="26627" name="Rectangle 4"/>
          <p:cNvSpPr>
            <a:spLocks noGrp="1" noChangeArrowheads="1"/>
          </p:cNvSpPr>
          <p:nvPr>
            <p:ph idx="1"/>
          </p:nvPr>
        </p:nvSpPr>
        <p:spPr/>
        <p:txBody>
          <a:bodyPr/>
          <a:lstStyle/>
          <a:p>
            <a:pPr eaLnBrk="1" hangingPunct="1"/>
            <a:r>
              <a:rPr lang="en-US" altLang="en-US" dirty="0" smtClean="0">
                <a:latin typeface="Arial" charset="0"/>
              </a:rPr>
              <a:t>Use the File Navigator to explore the file system and open system files.</a:t>
            </a:r>
          </a:p>
        </p:txBody>
      </p:sp>
      <p:pic>
        <p:nvPicPr>
          <p:cNvPr id="9" name="Picture 8"/>
          <p:cNvPicPr>
            <a:picLocks noChangeAspect="1" noChangeArrowheads="1"/>
          </p:cNvPicPr>
          <p:nvPr/>
        </p:nvPicPr>
        <p:blipFill>
          <a:blip r:embed="rId3" cstate="print"/>
          <a:stretch>
            <a:fillRect/>
          </a:stretch>
        </p:blipFill>
        <p:spPr bwMode="auto">
          <a:xfrm>
            <a:off x="2732508" y="1905000"/>
            <a:ext cx="6723809" cy="3504762"/>
          </a:xfrm>
          <a:prstGeom prst="rect">
            <a:avLst/>
          </a:prstGeom>
          <a:noFill/>
          <a:ln w="12700">
            <a:solidFill>
              <a:schemeClr val="tx1"/>
            </a:solidFill>
            <a:miter lim="800000"/>
            <a:headEnd type="none" w="sm" len="sm"/>
            <a:tailEnd type="none" w="sm" len="sm"/>
          </a:ln>
        </p:spPr>
      </p:pic>
      <p:sp>
        <p:nvSpPr>
          <p:cNvPr id="10" name="Rectangle 5"/>
          <p:cNvSpPr>
            <a:spLocks noChangeArrowheads="1"/>
          </p:cNvSpPr>
          <p:nvPr/>
        </p:nvSpPr>
        <p:spPr bwMode="gray">
          <a:xfrm>
            <a:off x="2798057" y="3124200"/>
            <a:ext cx="2381955" cy="19050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11" name="Rectangle 6"/>
          <p:cNvSpPr>
            <a:spLocks noChangeArrowheads="1"/>
          </p:cNvSpPr>
          <p:nvPr/>
        </p:nvSpPr>
        <p:spPr bwMode="gray">
          <a:xfrm>
            <a:off x="5360370" y="2678289"/>
            <a:ext cx="1203942" cy="2286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12" name="Rectangle 7"/>
          <p:cNvSpPr>
            <a:spLocks noChangeArrowheads="1"/>
          </p:cNvSpPr>
          <p:nvPr/>
        </p:nvSpPr>
        <p:spPr bwMode="gray">
          <a:xfrm>
            <a:off x="4604279" y="2667000"/>
            <a:ext cx="457200" cy="2286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pic>
        <p:nvPicPr>
          <p:cNvPr id="2" name="Picture 1"/>
          <p:cNvPicPr>
            <a:picLocks noChangeAspect="1"/>
          </p:cNvPicPr>
          <p:nvPr/>
        </p:nvPicPr>
        <p:blipFill>
          <a:blip r:embed="rId4" cstate="print">
            <a:duotone>
              <a:prstClr val="black"/>
              <a:srgbClr val="51C14C">
                <a:tint val="45000"/>
                <a:satMod val="400000"/>
              </a:srgbClr>
            </a:duotone>
            <a:extLst>
              <a:ext uri="{28A0092B-C50C-407E-A947-70E740481C1C}">
                <a14:useLocalDpi xmlns:a14="http://schemas.microsoft.com/office/drawing/2010/main" xmlns="" val="0"/>
              </a:ext>
            </a:extLst>
          </a:blip>
          <a:stretch>
            <a:fillRect/>
          </a:stretch>
        </p:blipFill>
        <p:spPr>
          <a:xfrm>
            <a:off x="10419344" y="4572000"/>
            <a:ext cx="837762" cy="837762"/>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Creating a Schema Object</a:t>
            </a:r>
          </a:p>
        </p:txBody>
      </p:sp>
      <p:sp>
        <p:nvSpPr>
          <p:cNvPr id="28675" name="Rectangle 3"/>
          <p:cNvSpPr>
            <a:spLocks noGrp="1" noChangeArrowheads="1"/>
          </p:cNvSpPr>
          <p:nvPr>
            <p:ph idx="1"/>
          </p:nvPr>
        </p:nvSpPr>
        <p:spPr/>
        <p:txBody>
          <a:bodyPr/>
          <a:lstStyle/>
          <a:p>
            <a:pPr lvl="1" eaLnBrk="1" hangingPunct="1"/>
            <a:r>
              <a:rPr lang="en-US" altLang="en-US" smtClean="0"/>
              <a:t>SQL Developer supports the creation of any schema object by:</a:t>
            </a:r>
          </a:p>
          <a:p>
            <a:pPr lvl="2" eaLnBrk="1" hangingPunct="1"/>
            <a:r>
              <a:rPr lang="en-US" altLang="en-US" smtClean="0"/>
              <a:t>Executing a SQL statement in SQL Worksheet</a:t>
            </a:r>
          </a:p>
          <a:p>
            <a:pPr lvl="2" eaLnBrk="1" hangingPunct="1"/>
            <a:r>
              <a:rPr lang="en-US" altLang="en-US" smtClean="0"/>
              <a:t>Using the context menu</a:t>
            </a:r>
          </a:p>
          <a:p>
            <a:pPr lvl="1" eaLnBrk="1" hangingPunct="1"/>
            <a:r>
              <a:rPr lang="en-US" altLang="en-US" smtClean="0"/>
              <a:t>Edit the objects by using an edit dialog box or one of the many context-sensitive menus.</a:t>
            </a:r>
          </a:p>
          <a:p>
            <a:pPr lvl="1" eaLnBrk="1" hangingPunct="1"/>
            <a:r>
              <a:rPr lang="en-US" altLang="en-US" smtClean="0"/>
              <a:t>View the data definition language (DDL) for adjustments such as creating a new object or editing an existing schema object.</a:t>
            </a:r>
          </a:p>
        </p:txBody>
      </p:sp>
      <p:pic>
        <p:nvPicPr>
          <p:cNvPr id="28676" name="Picture 5"/>
          <p:cNvPicPr>
            <a:picLocks noChangeAspect="1" noChangeArrowheads="1"/>
          </p:cNvPicPr>
          <p:nvPr/>
        </p:nvPicPr>
        <p:blipFill>
          <a:blip r:embed="rId3" cstate="print"/>
          <a:stretch>
            <a:fillRect/>
          </a:stretch>
        </p:blipFill>
        <p:spPr bwMode="auto">
          <a:xfrm>
            <a:off x="4961079" y="3860800"/>
            <a:ext cx="2266667" cy="1838095"/>
          </a:xfrm>
          <a:prstGeom prst="rect">
            <a:avLst/>
          </a:prstGeom>
          <a:noFill/>
          <a:ln w="12700">
            <a:solidFill>
              <a:schemeClr val="tx1"/>
            </a:solidFill>
            <a:miter lim="800000"/>
            <a:headEnd type="none" w="sm" len="sm"/>
            <a:tailEnd type="none" w="sm" len="sm"/>
          </a:ln>
        </p:spPr>
      </p:pic>
      <p:sp>
        <p:nvSpPr>
          <p:cNvPr id="6" name="Rectangle 5"/>
          <p:cNvSpPr/>
          <p:nvPr/>
        </p:nvSpPr>
        <p:spPr bwMode="auto">
          <a:xfrm rot="16200000" flipV="1">
            <a:off x="9577387" y="3492606"/>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9709036" y="4525434"/>
            <a:ext cx="1739126" cy="1737360"/>
          </a:xfrm>
          <a:prstGeom prst="ellipse">
            <a:avLst/>
          </a:prstGeom>
          <a:solidFill>
            <a:schemeClr val="bg1"/>
          </a:solidFill>
          <a:ln w="50800" cap="flat" cmpd="sng" algn="ctr">
            <a:solidFill>
              <a:schemeClr val="bg1"/>
            </a:solidFill>
            <a:prstDash val="solid"/>
            <a:round/>
            <a:headEnd type="none" w="sm" len="sm"/>
            <a:tailEnd type="none" w="sm" len="sm"/>
          </a:ln>
          <a:effectLst>
            <a:innerShdw blurRad="241300">
              <a:schemeClr val="accent5"/>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061520" y="4841894"/>
            <a:ext cx="1034158" cy="1104441"/>
          </a:xfrm>
          <a:prstGeom prst="rect">
            <a:avLst/>
          </a:prstGeom>
        </p:spPr>
      </p:pic>
      <p:grpSp>
        <p:nvGrpSpPr>
          <p:cNvPr id="9" name="Group 8"/>
          <p:cNvGrpSpPr>
            <a:grpSpLocks noChangeAspect="1"/>
          </p:cNvGrpSpPr>
          <p:nvPr/>
        </p:nvGrpSpPr>
        <p:grpSpPr>
          <a:xfrm>
            <a:off x="10909014" y="5674605"/>
            <a:ext cx="548640" cy="548640"/>
            <a:chOff x="8335971" y="4966354"/>
            <a:chExt cx="594359" cy="594359"/>
          </a:xfrm>
        </p:grpSpPr>
        <p:sp>
          <p:nvSpPr>
            <p:cNvPr id="10" name="Oval 9"/>
            <p:cNvSpPr>
              <a:spLocks noChangeAspect="1"/>
            </p:cNvSpPr>
            <p:nvPr/>
          </p:nvSpPr>
          <p:spPr bwMode="auto">
            <a:xfrm>
              <a:off x="8335971" y="4966354"/>
              <a:ext cx="594359" cy="594359"/>
            </a:xfrm>
            <a:prstGeom prst="ellipse">
              <a:avLst/>
            </a:prstGeom>
            <a:gradFill>
              <a:gsLst>
                <a:gs pos="0">
                  <a:srgbClr val="5ACF4B"/>
                </a:gs>
                <a:gs pos="88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11" name="Cross 10"/>
            <p:cNvSpPr/>
            <p:nvPr/>
          </p:nvSpPr>
          <p:spPr bwMode="auto">
            <a:xfrm>
              <a:off x="8450983" y="5081362"/>
              <a:ext cx="364357" cy="364357"/>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6200000" flipV="1">
            <a:off x="10263186" y="4178405"/>
            <a:ext cx="1165225" cy="23399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8" name="Oval 7"/>
          <p:cNvSpPr>
            <a:spLocks noChangeAspect="1"/>
          </p:cNvSpPr>
          <p:nvPr/>
        </p:nvSpPr>
        <p:spPr bwMode="auto">
          <a:xfrm>
            <a:off x="9904412" y="4525434"/>
            <a:ext cx="1739126" cy="1737360"/>
          </a:xfrm>
          <a:prstGeom prst="ellipse">
            <a:avLst/>
          </a:prstGeom>
          <a:solidFill>
            <a:schemeClr val="bg1"/>
          </a:solidFill>
          <a:ln w="50800" cap="flat" cmpd="sng" algn="ctr">
            <a:solidFill>
              <a:schemeClr val="bg1"/>
            </a:solidFill>
            <a:prstDash val="solid"/>
            <a:round/>
            <a:headEnd type="none" w="sm" len="sm"/>
            <a:tailEnd type="none" w="sm" len="sm"/>
          </a:ln>
          <a:effectLst>
            <a:innerShdw blurRad="241300">
              <a:schemeClr val="accent5"/>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30722" name="Rectangle 3"/>
          <p:cNvSpPr>
            <a:spLocks noGrp="1" noChangeArrowheads="1"/>
          </p:cNvSpPr>
          <p:nvPr>
            <p:ph type="title"/>
          </p:nvPr>
        </p:nvSpPr>
        <p:spPr/>
        <p:txBody>
          <a:bodyPr/>
          <a:lstStyle/>
          <a:p>
            <a:pPr eaLnBrk="1" hangingPunct="1"/>
            <a:r>
              <a:rPr lang="en-US" altLang="en-US" smtClean="0"/>
              <a:t>Creating a New Table: Example </a:t>
            </a:r>
          </a:p>
        </p:txBody>
      </p:sp>
      <p:pic>
        <p:nvPicPr>
          <p:cNvPr id="30723" name="Picture 6"/>
          <p:cNvPicPr>
            <a:picLocks noChangeAspect="1" noChangeArrowheads="1"/>
          </p:cNvPicPr>
          <p:nvPr/>
        </p:nvPicPr>
        <p:blipFill>
          <a:blip r:embed="rId3" cstate="print"/>
          <a:srcRect/>
          <a:stretch>
            <a:fillRect/>
          </a:stretch>
        </p:blipFill>
        <p:spPr bwMode="auto">
          <a:xfrm>
            <a:off x="2762250" y="1042989"/>
            <a:ext cx="6665912" cy="4772025"/>
          </a:xfrm>
          <a:prstGeom prst="rect">
            <a:avLst/>
          </a:prstGeom>
          <a:noFill/>
          <a:ln w="12700">
            <a:noFill/>
            <a:miter lim="800000"/>
            <a:headEnd type="none" w="sm" len="sm"/>
            <a:tailEnd type="none" w="sm" len="sm"/>
          </a:ln>
        </p:spPr>
      </p:pic>
      <p:sp>
        <p:nvSpPr>
          <p:cNvPr id="30724" name="Rectangle 4"/>
          <p:cNvSpPr>
            <a:spLocks noChangeArrowheads="1"/>
          </p:cNvSpPr>
          <p:nvPr/>
        </p:nvSpPr>
        <p:spPr bwMode="gray">
          <a:xfrm>
            <a:off x="7943850" y="1347788"/>
            <a:ext cx="914400" cy="3048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30725" name="Rectangle 5"/>
          <p:cNvSpPr>
            <a:spLocks noChangeArrowheads="1"/>
          </p:cNvSpPr>
          <p:nvPr/>
        </p:nvSpPr>
        <p:spPr bwMode="gray">
          <a:xfrm>
            <a:off x="2866255" y="2338388"/>
            <a:ext cx="1643368" cy="30480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pic>
        <p:nvPicPr>
          <p:cNvPr id="2" name="Picture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flipH="1">
            <a:off x="10208977" y="4819179"/>
            <a:ext cx="1129997" cy="1149871"/>
          </a:xfrm>
          <a:prstGeom prst="rect">
            <a:avLst/>
          </a:prstGeom>
        </p:spPr>
      </p:pic>
      <p:grpSp>
        <p:nvGrpSpPr>
          <p:cNvPr id="10" name="Group 9"/>
          <p:cNvGrpSpPr>
            <a:grpSpLocks noChangeAspect="1"/>
          </p:cNvGrpSpPr>
          <p:nvPr/>
        </p:nvGrpSpPr>
        <p:grpSpPr>
          <a:xfrm>
            <a:off x="11104390" y="5674605"/>
            <a:ext cx="548640" cy="548640"/>
            <a:chOff x="8335971" y="4966354"/>
            <a:chExt cx="594359" cy="594359"/>
          </a:xfrm>
        </p:grpSpPr>
        <p:sp>
          <p:nvSpPr>
            <p:cNvPr id="11" name="Oval 10"/>
            <p:cNvSpPr>
              <a:spLocks noChangeAspect="1"/>
            </p:cNvSpPr>
            <p:nvPr/>
          </p:nvSpPr>
          <p:spPr bwMode="auto">
            <a:xfrm>
              <a:off x="8335971" y="4966354"/>
              <a:ext cx="594359" cy="594359"/>
            </a:xfrm>
            <a:prstGeom prst="ellipse">
              <a:avLst/>
            </a:prstGeom>
            <a:gradFill>
              <a:gsLst>
                <a:gs pos="0">
                  <a:srgbClr val="5ACF4B"/>
                </a:gs>
                <a:gs pos="88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12" name="Cross 11"/>
            <p:cNvSpPr/>
            <p:nvPr/>
          </p:nvSpPr>
          <p:spPr bwMode="auto">
            <a:xfrm>
              <a:off x="8450983" y="5081362"/>
              <a:ext cx="364357" cy="364357"/>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pPr eaLnBrk="1" hangingPunct="1"/>
            <a:r>
              <a:rPr lang="en-US" altLang="en-US" smtClean="0"/>
              <a:t>Using the SQL Worksheet</a:t>
            </a:r>
          </a:p>
        </p:txBody>
      </p:sp>
      <p:sp>
        <p:nvSpPr>
          <p:cNvPr id="32771" name="Rectangle 5"/>
          <p:cNvSpPr>
            <a:spLocks noGrp="1" noChangeArrowheads="1"/>
          </p:cNvSpPr>
          <p:nvPr>
            <p:ph idx="1"/>
          </p:nvPr>
        </p:nvSpPr>
        <p:spPr/>
        <p:txBody>
          <a:bodyPr/>
          <a:lstStyle/>
          <a:p>
            <a:pPr lvl="1" eaLnBrk="1" hangingPunct="1"/>
            <a:r>
              <a:rPr lang="en-US" altLang="en-US" smtClean="0"/>
              <a:t>Use the SQL Worksheet to enter and execute SQL, PL/SQL, and SQL*Plus statements.</a:t>
            </a:r>
          </a:p>
          <a:p>
            <a:pPr lvl="1" eaLnBrk="1" hangingPunct="1"/>
            <a:r>
              <a:rPr lang="en-US" altLang="en-US" smtClean="0"/>
              <a:t>Specify any actions that can be processed by the database connection associated with the worksheet.</a:t>
            </a:r>
          </a:p>
        </p:txBody>
      </p:sp>
      <p:grpSp>
        <p:nvGrpSpPr>
          <p:cNvPr id="11" name="Group 10"/>
          <p:cNvGrpSpPr/>
          <p:nvPr/>
        </p:nvGrpSpPr>
        <p:grpSpPr>
          <a:xfrm>
            <a:off x="2284412" y="2514600"/>
            <a:ext cx="8782050" cy="3581400"/>
            <a:chOff x="2284412" y="2514600"/>
            <a:chExt cx="8782050" cy="3581400"/>
          </a:xfrm>
        </p:grpSpPr>
        <p:pic>
          <p:nvPicPr>
            <p:cNvPr id="12" name="Picture 13"/>
            <p:cNvPicPr>
              <a:picLocks noChangeAspect="1" noChangeArrowheads="1"/>
            </p:cNvPicPr>
            <p:nvPr/>
          </p:nvPicPr>
          <p:blipFill>
            <a:blip r:embed="rId3" cstate="print"/>
            <a:srcRect/>
            <a:stretch>
              <a:fillRect/>
            </a:stretch>
          </p:blipFill>
          <p:spPr bwMode="auto">
            <a:xfrm>
              <a:off x="2284412" y="2514600"/>
              <a:ext cx="4343400" cy="2673350"/>
            </a:xfrm>
            <a:prstGeom prst="rect">
              <a:avLst/>
            </a:prstGeom>
            <a:noFill/>
            <a:ln w="28575">
              <a:solidFill>
                <a:srgbClr val="CCCCFF"/>
              </a:solidFill>
              <a:miter lim="800000"/>
              <a:headEnd type="none" w="sm" len="sm"/>
              <a:tailEnd type="none" w="sm" len="sm"/>
            </a:ln>
          </p:spPr>
        </p:pic>
        <p:pic>
          <p:nvPicPr>
            <p:cNvPr id="13" name="Picture 11"/>
            <p:cNvPicPr>
              <a:picLocks noChangeAspect="1" noChangeArrowheads="1"/>
            </p:cNvPicPr>
            <p:nvPr/>
          </p:nvPicPr>
          <p:blipFill>
            <a:blip r:embed="rId4" cstate="print"/>
            <a:stretch>
              <a:fillRect/>
            </a:stretch>
          </p:blipFill>
          <p:spPr bwMode="auto">
            <a:xfrm>
              <a:off x="4341812" y="5264150"/>
              <a:ext cx="6724650" cy="571500"/>
            </a:xfrm>
            <a:prstGeom prst="rect">
              <a:avLst/>
            </a:prstGeom>
            <a:noFill/>
            <a:ln w="28575">
              <a:noFill/>
              <a:miter lim="800000"/>
              <a:headEnd type="none" w="sm" len="sm"/>
              <a:tailEnd type="none" w="sm" len="sm"/>
            </a:ln>
          </p:spPr>
        </p:pic>
        <p:sp>
          <p:nvSpPr>
            <p:cNvPr id="14" name="Rectangle 6"/>
            <p:cNvSpPr>
              <a:spLocks noChangeArrowheads="1"/>
            </p:cNvSpPr>
            <p:nvPr/>
          </p:nvSpPr>
          <p:spPr bwMode="gray">
            <a:xfrm>
              <a:off x="4418012" y="4121150"/>
              <a:ext cx="1447800" cy="2286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15" name="AutoShape 7"/>
            <p:cNvSpPr>
              <a:spLocks noChangeArrowheads="1"/>
            </p:cNvSpPr>
            <p:nvPr/>
          </p:nvSpPr>
          <p:spPr bwMode="auto">
            <a:xfrm>
              <a:off x="7618412" y="3724276"/>
              <a:ext cx="1828800" cy="923925"/>
            </a:xfrm>
            <a:prstGeom prst="wedgeRectCallout">
              <a:avLst>
                <a:gd name="adj1" fmla="val -33758"/>
                <a:gd name="adj2" fmla="val 146590"/>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600" dirty="0"/>
                <a:t>Or, click the Open SQL Worksheet icon.</a:t>
              </a:r>
            </a:p>
          </p:txBody>
        </p:sp>
        <p:sp>
          <p:nvSpPr>
            <p:cNvPr id="16" name="Rectangle 8"/>
            <p:cNvSpPr>
              <a:spLocks noChangeArrowheads="1"/>
            </p:cNvSpPr>
            <p:nvPr/>
          </p:nvSpPr>
          <p:spPr bwMode="gray">
            <a:xfrm>
              <a:off x="7291034" y="5492750"/>
              <a:ext cx="609600" cy="3048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17" name="AutoShape 9"/>
            <p:cNvSpPr>
              <a:spLocks noChangeArrowheads="1"/>
            </p:cNvSpPr>
            <p:nvPr/>
          </p:nvSpPr>
          <p:spPr bwMode="auto">
            <a:xfrm>
              <a:off x="2284412" y="5265737"/>
              <a:ext cx="1981200" cy="830263"/>
            </a:xfrm>
            <a:prstGeom prst="wedgeRectCallout">
              <a:avLst>
                <a:gd name="adj1" fmla="val 64449"/>
                <a:gd name="adj2" fmla="val -167745"/>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600" dirty="0"/>
                <a:t>Select SQL Worksheet from the Tools menu.</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title"/>
          </p:nvPr>
        </p:nvSpPr>
        <p:spPr/>
        <p:txBody>
          <a:bodyPr/>
          <a:lstStyle/>
          <a:p>
            <a:pPr eaLnBrk="1" hangingPunct="1"/>
            <a:r>
              <a:rPr lang="en-US" altLang="en-US" smtClean="0"/>
              <a:t>Using the SQL Worksheet</a:t>
            </a:r>
          </a:p>
        </p:txBody>
      </p:sp>
      <p:grpSp>
        <p:nvGrpSpPr>
          <p:cNvPr id="34819" name="Group 1"/>
          <p:cNvGrpSpPr>
            <a:grpSpLocks/>
          </p:cNvGrpSpPr>
          <p:nvPr/>
        </p:nvGrpSpPr>
        <p:grpSpPr bwMode="auto">
          <a:xfrm>
            <a:off x="2849562" y="1763713"/>
            <a:ext cx="6489700" cy="3330575"/>
            <a:chOff x="1337984" y="1678489"/>
            <a:chExt cx="6488391" cy="3331661"/>
          </a:xfrm>
        </p:grpSpPr>
        <p:pic>
          <p:nvPicPr>
            <p:cNvPr id="34820" name="Picture 27"/>
            <p:cNvPicPr>
              <a:picLocks noChangeAspect="1" noChangeArrowheads="1"/>
            </p:cNvPicPr>
            <p:nvPr/>
          </p:nvPicPr>
          <p:blipFill>
            <a:blip r:embed="rId3" cstate="print"/>
            <a:srcRect/>
            <a:stretch>
              <a:fillRect/>
            </a:stretch>
          </p:blipFill>
          <p:spPr bwMode="auto">
            <a:xfrm>
              <a:off x="1379538" y="2286000"/>
              <a:ext cx="6446837" cy="2724150"/>
            </a:xfrm>
            <a:prstGeom prst="rect">
              <a:avLst/>
            </a:prstGeom>
            <a:noFill/>
            <a:ln w="12700">
              <a:solidFill>
                <a:schemeClr val="tx1"/>
              </a:solidFill>
              <a:miter lim="800000"/>
              <a:headEnd type="none" w="sm" len="sm"/>
              <a:tailEnd type="none" w="sm" len="sm"/>
            </a:ln>
          </p:spPr>
        </p:pic>
        <p:sp>
          <p:nvSpPr>
            <p:cNvPr id="34821" name="Line 4"/>
            <p:cNvSpPr>
              <a:spLocks noChangeShapeType="1"/>
            </p:cNvSpPr>
            <p:nvPr/>
          </p:nvSpPr>
          <p:spPr bwMode="gray">
            <a:xfrm flipV="1">
              <a:off x="1500188" y="2819400"/>
              <a:ext cx="0" cy="533400"/>
            </a:xfrm>
            <a:prstGeom prst="line">
              <a:avLst/>
            </a:prstGeom>
            <a:noFill/>
            <a:ln w="28575">
              <a:solidFill>
                <a:srgbClr val="FF0000"/>
              </a:solidFill>
              <a:round/>
              <a:headEnd type="triangle" w="lg" len="lg"/>
              <a:tailEnd type="none" w="lg" len="lg"/>
            </a:ln>
          </p:spPr>
          <p:txBody>
            <a:bodyPr/>
            <a:lstStyle/>
            <a:p>
              <a:endParaRPr lang="en-US"/>
            </a:p>
          </p:txBody>
        </p:sp>
        <p:sp>
          <p:nvSpPr>
            <p:cNvPr id="34822" name="Line 5"/>
            <p:cNvSpPr>
              <a:spLocks noChangeShapeType="1"/>
            </p:cNvSpPr>
            <p:nvPr/>
          </p:nvSpPr>
          <p:spPr bwMode="gray">
            <a:xfrm>
              <a:off x="1711325" y="2109788"/>
              <a:ext cx="0" cy="457200"/>
            </a:xfrm>
            <a:prstGeom prst="line">
              <a:avLst/>
            </a:prstGeom>
            <a:noFill/>
            <a:ln w="28575">
              <a:solidFill>
                <a:srgbClr val="FF0000"/>
              </a:solidFill>
              <a:round/>
              <a:headEnd type="triangle" w="lg" len="lg"/>
              <a:tailEnd type="none" w="lg" len="lg"/>
            </a:ln>
          </p:spPr>
          <p:txBody>
            <a:bodyPr/>
            <a:lstStyle/>
            <a:p>
              <a:endParaRPr lang="en-US"/>
            </a:p>
          </p:txBody>
        </p:sp>
        <p:sp>
          <p:nvSpPr>
            <p:cNvPr id="34823" name="Line 6"/>
            <p:cNvSpPr>
              <a:spLocks noChangeShapeType="1"/>
            </p:cNvSpPr>
            <p:nvPr/>
          </p:nvSpPr>
          <p:spPr bwMode="gray">
            <a:xfrm>
              <a:off x="2159000" y="2109788"/>
              <a:ext cx="0" cy="457200"/>
            </a:xfrm>
            <a:prstGeom prst="line">
              <a:avLst/>
            </a:prstGeom>
            <a:noFill/>
            <a:ln w="28575">
              <a:solidFill>
                <a:srgbClr val="FF0000"/>
              </a:solidFill>
              <a:round/>
              <a:headEnd type="triangle" w="lg" len="lg"/>
              <a:tailEnd type="none" w="lg" len="lg"/>
            </a:ln>
          </p:spPr>
          <p:txBody>
            <a:bodyPr/>
            <a:lstStyle/>
            <a:p>
              <a:endParaRPr lang="en-US"/>
            </a:p>
          </p:txBody>
        </p:sp>
        <p:sp>
          <p:nvSpPr>
            <p:cNvPr id="34824" name="Line 8"/>
            <p:cNvSpPr>
              <a:spLocks noChangeShapeType="1"/>
            </p:cNvSpPr>
            <p:nvPr/>
          </p:nvSpPr>
          <p:spPr bwMode="gray">
            <a:xfrm>
              <a:off x="2649538" y="2109788"/>
              <a:ext cx="0" cy="457200"/>
            </a:xfrm>
            <a:prstGeom prst="line">
              <a:avLst/>
            </a:prstGeom>
            <a:noFill/>
            <a:ln w="28575">
              <a:solidFill>
                <a:srgbClr val="FF0000"/>
              </a:solidFill>
              <a:round/>
              <a:headEnd type="triangle" w="lg" len="lg"/>
              <a:tailEnd type="none" w="lg" len="lg"/>
            </a:ln>
          </p:spPr>
          <p:txBody>
            <a:bodyPr/>
            <a:lstStyle/>
            <a:p>
              <a:endParaRPr lang="en-US"/>
            </a:p>
          </p:txBody>
        </p:sp>
        <p:sp>
          <p:nvSpPr>
            <p:cNvPr id="34825" name="Line 9"/>
            <p:cNvSpPr>
              <a:spLocks noChangeShapeType="1"/>
            </p:cNvSpPr>
            <p:nvPr/>
          </p:nvSpPr>
          <p:spPr bwMode="gray">
            <a:xfrm>
              <a:off x="3186113" y="2109788"/>
              <a:ext cx="0" cy="457200"/>
            </a:xfrm>
            <a:prstGeom prst="line">
              <a:avLst/>
            </a:prstGeom>
            <a:noFill/>
            <a:ln w="28575">
              <a:solidFill>
                <a:srgbClr val="FF0000"/>
              </a:solidFill>
              <a:round/>
              <a:headEnd type="triangle" w="lg" len="lg"/>
              <a:tailEnd type="none" w="lg" len="lg"/>
            </a:ln>
          </p:spPr>
          <p:txBody>
            <a:bodyPr/>
            <a:lstStyle/>
            <a:p>
              <a:endParaRPr lang="en-US"/>
            </a:p>
          </p:txBody>
        </p:sp>
        <p:sp>
          <p:nvSpPr>
            <p:cNvPr id="34826" name="Line 13"/>
            <p:cNvSpPr>
              <a:spLocks noChangeShapeType="1"/>
            </p:cNvSpPr>
            <p:nvPr/>
          </p:nvSpPr>
          <p:spPr bwMode="gray">
            <a:xfrm flipV="1">
              <a:off x="1958975" y="2819400"/>
              <a:ext cx="0" cy="533400"/>
            </a:xfrm>
            <a:prstGeom prst="line">
              <a:avLst/>
            </a:prstGeom>
            <a:noFill/>
            <a:ln w="28575">
              <a:solidFill>
                <a:srgbClr val="FF0000"/>
              </a:solidFill>
              <a:round/>
              <a:headEnd type="triangle" w="lg" len="lg"/>
              <a:tailEnd type="none" w="lg" len="lg"/>
            </a:ln>
          </p:spPr>
          <p:txBody>
            <a:bodyPr/>
            <a:lstStyle/>
            <a:p>
              <a:endParaRPr lang="en-US"/>
            </a:p>
          </p:txBody>
        </p:sp>
        <p:sp>
          <p:nvSpPr>
            <p:cNvPr id="34827" name="Line 18"/>
            <p:cNvSpPr>
              <a:spLocks noChangeShapeType="1"/>
            </p:cNvSpPr>
            <p:nvPr/>
          </p:nvSpPr>
          <p:spPr bwMode="gray">
            <a:xfrm flipV="1">
              <a:off x="2879725" y="2819400"/>
              <a:ext cx="0" cy="533400"/>
            </a:xfrm>
            <a:prstGeom prst="line">
              <a:avLst/>
            </a:prstGeom>
            <a:noFill/>
            <a:ln w="28575">
              <a:solidFill>
                <a:srgbClr val="FF0000"/>
              </a:solidFill>
              <a:round/>
              <a:headEnd type="triangle" w="lg" len="lg"/>
              <a:tailEnd type="none" w="lg" len="lg"/>
            </a:ln>
          </p:spPr>
          <p:txBody>
            <a:bodyPr/>
            <a:lstStyle/>
            <a:p>
              <a:endParaRPr lang="en-US"/>
            </a:p>
          </p:txBody>
        </p:sp>
        <p:sp>
          <p:nvSpPr>
            <p:cNvPr id="34828" name="Line 21"/>
            <p:cNvSpPr>
              <a:spLocks noChangeShapeType="1"/>
            </p:cNvSpPr>
            <p:nvPr/>
          </p:nvSpPr>
          <p:spPr bwMode="gray">
            <a:xfrm flipV="1">
              <a:off x="3360738" y="2819400"/>
              <a:ext cx="0" cy="533400"/>
            </a:xfrm>
            <a:prstGeom prst="line">
              <a:avLst/>
            </a:prstGeom>
            <a:noFill/>
            <a:ln w="28575">
              <a:solidFill>
                <a:srgbClr val="FF0000"/>
              </a:solidFill>
              <a:round/>
              <a:headEnd type="triangle" w="lg" len="lg"/>
              <a:tailEnd type="none" w="lg" len="lg"/>
            </a:ln>
          </p:spPr>
          <p:txBody>
            <a:bodyPr/>
            <a:lstStyle/>
            <a:p>
              <a:endParaRPr lang="en-US"/>
            </a:p>
          </p:txBody>
        </p:sp>
        <p:sp>
          <p:nvSpPr>
            <p:cNvPr id="34829" name="Line 7"/>
            <p:cNvSpPr>
              <a:spLocks noChangeShapeType="1"/>
            </p:cNvSpPr>
            <p:nvPr/>
          </p:nvSpPr>
          <p:spPr bwMode="gray">
            <a:xfrm flipV="1">
              <a:off x="2384425" y="2819400"/>
              <a:ext cx="0" cy="533400"/>
            </a:xfrm>
            <a:prstGeom prst="line">
              <a:avLst/>
            </a:prstGeom>
            <a:noFill/>
            <a:ln w="28575">
              <a:solidFill>
                <a:srgbClr val="FF0000"/>
              </a:solidFill>
              <a:round/>
              <a:headEnd type="triangle" w="lg" len="lg"/>
              <a:tailEnd type="none" w="lg" len="lg"/>
            </a:ln>
          </p:spPr>
          <p:txBody>
            <a:bodyPr/>
            <a:lstStyle/>
            <a:p>
              <a:endParaRPr lang="en-US"/>
            </a:p>
          </p:txBody>
        </p:sp>
        <p:sp>
          <p:nvSpPr>
            <p:cNvPr id="34830" name="Line 21"/>
            <p:cNvSpPr>
              <a:spLocks noChangeShapeType="1"/>
            </p:cNvSpPr>
            <p:nvPr/>
          </p:nvSpPr>
          <p:spPr bwMode="gray">
            <a:xfrm flipV="1">
              <a:off x="3851275" y="2819400"/>
              <a:ext cx="0" cy="533400"/>
            </a:xfrm>
            <a:prstGeom prst="line">
              <a:avLst/>
            </a:prstGeom>
            <a:noFill/>
            <a:ln w="28575">
              <a:solidFill>
                <a:srgbClr val="FF0000"/>
              </a:solidFill>
              <a:round/>
              <a:headEnd type="triangle" w="lg" len="lg"/>
              <a:tailEnd type="none" w="lg" len="lg"/>
            </a:ln>
          </p:spPr>
          <p:txBody>
            <a:bodyPr/>
            <a:lstStyle/>
            <a:p>
              <a:endParaRPr lang="en-US"/>
            </a:p>
          </p:txBody>
        </p:sp>
        <p:sp>
          <p:nvSpPr>
            <p:cNvPr id="34831" name="Line 9"/>
            <p:cNvSpPr>
              <a:spLocks noChangeShapeType="1"/>
            </p:cNvSpPr>
            <p:nvPr/>
          </p:nvSpPr>
          <p:spPr bwMode="gray">
            <a:xfrm>
              <a:off x="3643313" y="2109788"/>
              <a:ext cx="0" cy="457200"/>
            </a:xfrm>
            <a:prstGeom prst="line">
              <a:avLst/>
            </a:prstGeom>
            <a:noFill/>
            <a:ln w="28575">
              <a:solidFill>
                <a:srgbClr val="FF0000"/>
              </a:solidFill>
              <a:round/>
              <a:headEnd type="triangle" w="lg" len="lg"/>
              <a:tailEnd type="none" w="lg" len="lg"/>
            </a:ln>
          </p:spPr>
          <p:txBody>
            <a:bodyPr/>
            <a:lstStyle/>
            <a:p>
              <a:endParaRPr lang="en-US"/>
            </a:p>
          </p:txBody>
        </p:sp>
        <p:sp>
          <p:nvSpPr>
            <p:cNvPr id="26" name="Oval 33"/>
            <p:cNvSpPr>
              <a:spLocks noChangeAspect="1" noChangeArrowheads="1"/>
            </p:cNvSpPr>
            <p:nvPr/>
          </p:nvSpPr>
          <p:spPr bwMode="auto">
            <a:xfrm>
              <a:off x="1337984" y="34290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7" name="Oval 33"/>
            <p:cNvSpPr>
              <a:spLocks noChangeAspect="1" noChangeArrowheads="1"/>
            </p:cNvSpPr>
            <p:nvPr/>
          </p:nvSpPr>
          <p:spPr bwMode="auto">
            <a:xfrm>
              <a:off x="1791026" y="34290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sp>
          <p:nvSpPr>
            <p:cNvPr id="28" name="Oval 33"/>
            <p:cNvSpPr>
              <a:spLocks noChangeAspect="1" noChangeArrowheads="1"/>
            </p:cNvSpPr>
            <p:nvPr/>
          </p:nvSpPr>
          <p:spPr bwMode="auto">
            <a:xfrm>
              <a:off x="2211903" y="34290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5</a:t>
              </a:r>
            </a:p>
          </p:txBody>
        </p:sp>
        <p:sp>
          <p:nvSpPr>
            <p:cNvPr id="29" name="Oval 33"/>
            <p:cNvSpPr>
              <a:spLocks noChangeAspect="1" noChangeArrowheads="1"/>
            </p:cNvSpPr>
            <p:nvPr/>
          </p:nvSpPr>
          <p:spPr bwMode="auto">
            <a:xfrm>
              <a:off x="2707203" y="34290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7</a:t>
              </a:r>
            </a:p>
          </p:txBody>
        </p:sp>
        <p:sp>
          <p:nvSpPr>
            <p:cNvPr id="30" name="Oval 33"/>
            <p:cNvSpPr>
              <a:spLocks noChangeAspect="1" noChangeArrowheads="1"/>
            </p:cNvSpPr>
            <p:nvPr/>
          </p:nvSpPr>
          <p:spPr bwMode="auto">
            <a:xfrm>
              <a:off x="3216614" y="34290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9</a:t>
              </a:r>
            </a:p>
          </p:txBody>
        </p:sp>
        <p:sp>
          <p:nvSpPr>
            <p:cNvPr id="31" name="Oval 33"/>
            <p:cNvSpPr>
              <a:spLocks noChangeAspect="1" noChangeArrowheads="1"/>
            </p:cNvSpPr>
            <p:nvPr/>
          </p:nvSpPr>
          <p:spPr bwMode="auto">
            <a:xfrm>
              <a:off x="3677166" y="34290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11</a:t>
              </a:r>
            </a:p>
          </p:txBody>
        </p:sp>
        <p:sp>
          <p:nvSpPr>
            <p:cNvPr id="32" name="Oval 33"/>
            <p:cNvSpPr>
              <a:spLocks noChangeAspect="1" noChangeArrowheads="1"/>
            </p:cNvSpPr>
            <p:nvPr/>
          </p:nvSpPr>
          <p:spPr bwMode="auto">
            <a:xfrm>
              <a:off x="1555162" y="1678489"/>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33" name="Oval 33"/>
            <p:cNvSpPr>
              <a:spLocks noChangeAspect="1" noChangeArrowheads="1"/>
            </p:cNvSpPr>
            <p:nvPr/>
          </p:nvSpPr>
          <p:spPr bwMode="auto">
            <a:xfrm>
              <a:off x="1986478" y="1678489"/>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4</a:t>
              </a:r>
            </a:p>
          </p:txBody>
        </p:sp>
        <p:sp>
          <p:nvSpPr>
            <p:cNvPr id="34" name="Oval 33"/>
            <p:cNvSpPr>
              <a:spLocks noChangeAspect="1" noChangeArrowheads="1"/>
            </p:cNvSpPr>
            <p:nvPr/>
          </p:nvSpPr>
          <p:spPr bwMode="auto">
            <a:xfrm>
              <a:off x="2477016" y="1678489"/>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6</a:t>
              </a:r>
            </a:p>
          </p:txBody>
        </p:sp>
        <p:sp>
          <p:nvSpPr>
            <p:cNvPr id="35" name="Oval 34"/>
            <p:cNvSpPr>
              <a:spLocks noChangeAspect="1" noChangeArrowheads="1"/>
            </p:cNvSpPr>
            <p:nvPr/>
          </p:nvSpPr>
          <p:spPr bwMode="auto">
            <a:xfrm>
              <a:off x="2998788" y="1678489"/>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8</a:t>
              </a:r>
            </a:p>
          </p:txBody>
        </p:sp>
        <p:sp>
          <p:nvSpPr>
            <p:cNvPr id="36" name="Oval 35"/>
            <p:cNvSpPr>
              <a:spLocks noChangeAspect="1" noChangeArrowheads="1"/>
            </p:cNvSpPr>
            <p:nvPr/>
          </p:nvSpPr>
          <p:spPr bwMode="auto">
            <a:xfrm>
              <a:off x="3494603" y="1678489"/>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10</a:t>
              </a:r>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Using the SQL Worksheet</a:t>
            </a:r>
          </a:p>
        </p:txBody>
      </p:sp>
      <p:sp>
        <p:nvSpPr>
          <p:cNvPr id="37891" name="Content Placeholder 11"/>
          <p:cNvSpPr>
            <a:spLocks noGrp="1"/>
          </p:cNvSpPr>
          <p:nvPr>
            <p:ph idx="1"/>
          </p:nvPr>
        </p:nvSpPr>
        <p:spPr/>
        <p:txBody>
          <a:bodyPr/>
          <a:lstStyle/>
          <a:p>
            <a:pPr lvl="1" eaLnBrk="1" hangingPunct="1"/>
            <a:r>
              <a:rPr lang="en-US" altLang="en-US" smtClean="0"/>
              <a:t>Use the SQL Worksheet to enter and execute SQL, PL/SQL, and SQL*Plus statements.</a:t>
            </a:r>
          </a:p>
          <a:p>
            <a:pPr lvl="1" eaLnBrk="1" hangingPunct="1"/>
            <a:r>
              <a:rPr lang="en-US" altLang="en-US" smtClean="0"/>
              <a:t>Specify any actions that can be processed by the database connection associated with the worksheet.</a:t>
            </a:r>
          </a:p>
        </p:txBody>
      </p:sp>
      <p:grpSp>
        <p:nvGrpSpPr>
          <p:cNvPr id="37892" name="Group 1"/>
          <p:cNvGrpSpPr>
            <a:grpSpLocks/>
          </p:cNvGrpSpPr>
          <p:nvPr/>
        </p:nvGrpSpPr>
        <p:grpSpPr bwMode="auto">
          <a:xfrm>
            <a:off x="3094037" y="2667000"/>
            <a:ext cx="6000750" cy="3228975"/>
            <a:chOff x="990600" y="2971800"/>
            <a:chExt cx="6000750" cy="3228975"/>
          </a:xfrm>
        </p:grpSpPr>
        <p:pic>
          <p:nvPicPr>
            <p:cNvPr id="37893" name="Picture 13"/>
            <p:cNvPicPr>
              <a:picLocks noChangeAspect="1" noChangeArrowheads="1"/>
            </p:cNvPicPr>
            <p:nvPr/>
          </p:nvPicPr>
          <p:blipFill>
            <a:blip r:embed="rId3" cstate="print"/>
            <a:srcRect/>
            <a:stretch>
              <a:fillRect/>
            </a:stretch>
          </p:blipFill>
          <p:spPr bwMode="auto">
            <a:xfrm>
              <a:off x="990600" y="2971800"/>
              <a:ext cx="3848100" cy="3228975"/>
            </a:xfrm>
            <a:prstGeom prst="rect">
              <a:avLst/>
            </a:prstGeom>
            <a:noFill/>
            <a:ln w="28575">
              <a:noFill/>
              <a:miter lim="800000"/>
              <a:headEnd type="none" w="sm" len="sm"/>
              <a:tailEnd type="none" w="sm" len="sm"/>
            </a:ln>
          </p:spPr>
        </p:pic>
        <p:sp>
          <p:nvSpPr>
            <p:cNvPr id="37894" name="Line 5"/>
            <p:cNvSpPr>
              <a:spLocks noChangeShapeType="1"/>
            </p:cNvSpPr>
            <p:nvPr/>
          </p:nvSpPr>
          <p:spPr bwMode="gray">
            <a:xfrm flipH="1">
              <a:off x="4495800" y="4038600"/>
              <a:ext cx="990600" cy="0"/>
            </a:xfrm>
            <a:prstGeom prst="line">
              <a:avLst/>
            </a:prstGeom>
            <a:noFill/>
            <a:ln w="28575">
              <a:solidFill>
                <a:srgbClr val="FF0000"/>
              </a:solidFill>
              <a:round/>
              <a:headEnd type="none" w="sm" len="sm"/>
              <a:tailEnd type="triangle" w="lg" len="lg"/>
            </a:ln>
          </p:spPr>
          <p:txBody>
            <a:bodyPr/>
            <a:lstStyle/>
            <a:p>
              <a:endParaRPr lang="en-US"/>
            </a:p>
          </p:txBody>
        </p:sp>
        <p:sp>
          <p:nvSpPr>
            <p:cNvPr id="37895" name="Rectangle 6"/>
            <p:cNvSpPr>
              <a:spLocks noChangeArrowheads="1"/>
            </p:cNvSpPr>
            <p:nvPr/>
          </p:nvSpPr>
          <p:spPr bwMode="gray">
            <a:xfrm>
              <a:off x="1118344" y="3493911"/>
              <a:ext cx="3402113" cy="12954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37896" name="Text Box 7"/>
            <p:cNvSpPr txBox="1">
              <a:spLocks noChangeArrowheads="1"/>
            </p:cNvSpPr>
            <p:nvPr/>
          </p:nvSpPr>
          <p:spPr bwMode="auto">
            <a:xfrm>
              <a:off x="5558367" y="3733800"/>
              <a:ext cx="1432983" cy="641350"/>
            </a:xfrm>
            <a:prstGeom prst="rect">
              <a:avLst/>
            </a:prstGeom>
            <a:noFill/>
            <a:ln w="28575">
              <a:noFill/>
              <a:miter lim="800000"/>
              <a:headEnd type="none" w="sm" len="sm"/>
              <a:tailEnd type="none" w="sm" len="sm"/>
            </a:ln>
          </p:spPr>
          <p:txBody>
            <a:bodyPr wrap="square">
              <a:spAutoFit/>
            </a:bodyPr>
            <a:lstStyle/>
            <a:p>
              <a:pPr defTabSz="228600"/>
              <a:r>
                <a:rPr lang="en-US" altLang="en-US" dirty="0"/>
                <a:t>Enter SQL statements.</a:t>
              </a:r>
            </a:p>
          </p:txBody>
        </p:sp>
        <p:sp>
          <p:nvSpPr>
            <p:cNvPr id="37897" name="Rectangle 8"/>
            <p:cNvSpPr>
              <a:spLocks noChangeArrowheads="1"/>
            </p:cNvSpPr>
            <p:nvPr/>
          </p:nvSpPr>
          <p:spPr bwMode="gray">
            <a:xfrm>
              <a:off x="1010518" y="5421489"/>
              <a:ext cx="3550031" cy="7620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37898" name="Text Box 10"/>
            <p:cNvSpPr txBox="1">
              <a:spLocks noChangeArrowheads="1"/>
            </p:cNvSpPr>
            <p:nvPr/>
          </p:nvSpPr>
          <p:spPr bwMode="auto">
            <a:xfrm>
              <a:off x="5558367" y="5257800"/>
              <a:ext cx="1432983" cy="641350"/>
            </a:xfrm>
            <a:prstGeom prst="rect">
              <a:avLst/>
            </a:prstGeom>
            <a:noFill/>
            <a:ln w="28575">
              <a:noFill/>
              <a:miter lim="800000"/>
              <a:headEnd type="none" w="sm" len="sm"/>
              <a:tailEnd type="none" w="sm" len="sm"/>
            </a:ln>
          </p:spPr>
          <p:txBody>
            <a:bodyPr wrap="square">
              <a:spAutoFit/>
            </a:bodyPr>
            <a:lstStyle/>
            <a:p>
              <a:pPr defTabSz="228600"/>
              <a:r>
                <a:rPr lang="en-US" altLang="en-US" dirty="0"/>
                <a:t>Results are shown here.</a:t>
              </a:r>
            </a:p>
          </p:txBody>
        </p:sp>
        <p:sp>
          <p:nvSpPr>
            <p:cNvPr id="37899" name="Line 11"/>
            <p:cNvSpPr>
              <a:spLocks noChangeShapeType="1"/>
            </p:cNvSpPr>
            <p:nvPr/>
          </p:nvSpPr>
          <p:spPr bwMode="gray">
            <a:xfrm flipH="1">
              <a:off x="4557713" y="5608638"/>
              <a:ext cx="990600" cy="0"/>
            </a:xfrm>
            <a:prstGeom prst="line">
              <a:avLst/>
            </a:prstGeom>
            <a:noFill/>
            <a:ln w="28575">
              <a:solidFill>
                <a:srgbClr val="FF0000"/>
              </a:solidFill>
              <a:round/>
              <a:headEnd type="none" w="sm" len="sm"/>
              <a:tailEnd type="triangle" w="lg" len="lg"/>
            </a:ln>
          </p:spPr>
          <p:txBody>
            <a:bodyPr/>
            <a:lstStyle/>
            <a:p>
              <a:endParaRPr lang="en-US"/>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Executing SQL Statements</a:t>
            </a:r>
          </a:p>
        </p:txBody>
      </p:sp>
      <p:sp>
        <p:nvSpPr>
          <p:cNvPr id="39939" name="Rectangle 3"/>
          <p:cNvSpPr>
            <a:spLocks noGrp="1" noChangeArrowheads="1"/>
          </p:cNvSpPr>
          <p:nvPr>
            <p:ph idx="1"/>
          </p:nvPr>
        </p:nvSpPr>
        <p:spPr/>
        <p:txBody>
          <a:bodyPr/>
          <a:lstStyle/>
          <a:p>
            <a:pPr eaLnBrk="1" hangingPunct="1"/>
            <a:r>
              <a:rPr lang="en-US" altLang="en-US" smtClean="0">
                <a:latin typeface="Arial" charset="0"/>
              </a:rPr>
              <a:t>Use the Enter SQL Statement box to enter single or multiple SQL statements.</a:t>
            </a:r>
          </a:p>
        </p:txBody>
      </p:sp>
      <p:grpSp>
        <p:nvGrpSpPr>
          <p:cNvPr id="17" name="Group 16"/>
          <p:cNvGrpSpPr/>
          <p:nvPr/>
        </p:nvGrpSpPr>
        <p:grpSpPr>
          <a:xfrm>
            <a:off x="2009857" y="1928005"/>
            <a:ext cx="8169110" cy="3786995"/>
            <a:chOff x="2030941" y="2137555"/>
            <a:chExt cx="8169110" cy="3786995"/>
          </a:xfrm>
        </p:grpSpPr>
        <p:pic>
          <p:nvPicPr>
            <p:cNvPr id="18" name="Picture 18"/>
            <p:cNvPicPr>
              <a:picLocks noChangeAspect="1" noChangeArrowheads="1"/>
            </p:cNvPicPr>
            <p:nvPr/>
          </p:nvPicPr>
          <p:blipFill>
            <a:blip r:embed="rId3" cstate="print"/>
            <a:srcRect/>
            <a:stretch>
              <a:fillRect/>
            </a:stretch>
          </p:blipFill>
          <p:spPr bwMode="auto">
            <a:xfrm>
              <a:off x="6704012" y="3978275"/>
              <a:ext cx="3352800" cy="1946275"/>
            </a:xfrm>
            <a:prstGeom prst="rect">
              <a:avLst/>
            </a:prstGeom>
            <a:noFill/>
            <a:ln w="28575">
              <a:noFill/>
              <a:round/>
              <a:headEnd/>
              <a:tailEnd/>
            </a:ln>
          </p:spPr>
        </p:pic>
        <p:pic>
          <p:nvPicPr>
            <p:cNvPr id="19" name="Picture 17"/>
            <p:cNvPicPr>
              <a:picLocks noChangeAspect="1" noChangeArrowheads="1"/>
            </p:cNvPicPr>
            <p:nvPr/>
          </p:nvPicPr>
          <p:blipFill>
            <a:blip r:embed="rId4" cstate="print"/>
            <a:srcRect/>
            <a:stretch>
              <a:fillRect/>
            </a:stretch>
          </p:blipFill>
          <p:spPr bwMode="auto">
            <a:xfrm>
              <a:off x="2945341" y="2137555"/>
              <a:ext cx="3400425" cy="1809750"/>
            </a:xfrm>
            <a:prstGeom prst="rect">
              <a:avLst/>
            </a:prstGeom>
            <a:noFill/>
            <a:ln w="28575">
              <a:noFill/>
              <a:round/>
              <a:headEnd/>
              <a:tailEnd/>
            </a:ln>
          </p:spPr>
        </p:pic>
        <p:sp>
          <p:nvSpPr>
            <p:cNvPr id="20" name="Rectangle 5"/>
            <p:cNvSpPr>
              <a:spLocks noChangeArrowheads="1"/>
            </p:cNvSpPr>
            <p:nvPr/>
          </p:nvSpPr>
          <p:spPr bwMode="gray">
            <a:xfrm>
              <a:off x="2964391" y="2366155"/>
              <a:ext cx="228600" cy="3048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1" name="Rectangle 6"/>
            <p:cNvSpPr>
              <a:spLocks noChangeArrowheads="1"/>
            </p:cNvSpPr>
            <p:nvPr/>
          </p:nvSpPr>
          <p:spPr bwMode="gray">
            <a:xfrm>
              <a:off x="3192991" y="2366155"/>
              <a:ext cx="228600" cy="3048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2" name="Oval 9"/>
            <p:cNvSpPr>
              <a:spLocks noChangeArrowheads="1"/>
            </p:cNvSpPr>
            <p:nvPr/>
          </p:nvSpPr>
          <p:spPr bwMode="blackWhite">
            <a:xfrm>
              <a:off x="2030941" y="2401874"/>
              <a:ext cx="347472" cy="345281"/>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400" b="1" dirty="0">
                  <a:solidFill>
                    <a:schemeClr val="bg1"/>
                  </a:solidFill>
                  <a:latin typeface="Arial" panose="020B0604020202020204" pitchFamily="34" charset="0"/>
                  <a:cs typeface="Arial" panose="020B0604020202020204" pitchFamily="34" charset="0"/>
                </a:rPr>
                <a:t>F9</a:t>
              </a:r>
            </a:p>
          </p:txBody>
        </p:sp>
        <p:sp>
          <p:nvSpPr>
            <p:cNvPr id="23" name="Line 10"/>
            <p:cNvSpPr>
              <a:spLocks noChangeShapeType="1"/>
            </p:cNvSpPr>
            <p:nvPr/>
          </p:nvSpPr>
          <p:spPr bwMode="gray">
            <a:xfrm flipH="1">
              <a:off x="2507191" y="2518555"/>
              <a:ext cx="457200" cy="0"/>
            </a:xfrm>
            <a:prstGeom prst="line">
              <a:avLst/>
            </a:prstGeom>
            <a:noFill/>
            <a:ln w="28575">
              <a:solidFill>
                <a:srgbClr val="FF0000"/>
              </a:solidFill>
              <a:round/>
              <a:headEnd/>
              <a:tailEnd type="triangle" w="lg" len="lg"/>
            </a:ln>
          </p:spPr>
          <p:txBody>
            <a:bodyPr/>
            <a:lstStyle/>
            <a:p>
              <a:endParaRPr lang="en-US"/>
            </a:p>
          </p:txBody>
        </p:sp>
        <p:sp>
          <p:nvSpPr>
            <p:cNvPr id="24" name="Oval 11"/>
            <p:cNvSpPr>
              <a:spLocks noChangeArrowheads="1"/>
            </p:cNvSpPr>
            <p:nvPr/>
          </p:nvSpPr>
          <p:spPr bwMode="blackWhite">
            <a:xfrm>
              <a:off x="3895387" y="2359011"/>
              <a:ext cx="347472" cy="34528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400" b="1" dirty="0">
                  <a:solidFill>
                    <a:schemeClr val="bg1"/>
                  </a:solidFill>
                  <a:latin typeface="Arial" panose="020B0604020202020204" pitchFamily="34" charset="0"/>
                  <a:cs typeface="Arial" panose="020B0604020202020204" pitchFamily="34" charset="0"/>
                </a:rPr>
                <a:t>F5</a:t>
              </a:r>
            </a:p>
          </p:txBody>
        </p:sp>
        <p:sp>
          <p:nvSpPr>
            <p:cNvPr id="25" name="Line 12"/>
            <p:cNvSpPr>
              <a:spLocks noChangeShapeType="1"/>
            </p:cNvSpPr>
            <p:nvPr/>
          </p:nvSpPr>
          <p:spPr bwMode="gray">
            <a:xfrm>
              <a:off x="3421591" y="2518555"/>
              <a:ext cx="457200" cy="0"/>
            </a:xfrm>
            <a:prstGeom prst="line">
              <a:avLst/>
            </a:prstGeom>
            <a:noFill/>
            <a:ln w="28575">
              <a:solidFill>
                <a:srgbClr val="FF0000"/>
              </a:solidFill>
              <a:round/>
              <a:headEnd/>
              <a:tailEnd type="triangle" w="lg" len="lg"/>
            </a:ln>
          </p:spPr>
          <p:txBody>
            <a:bodyPr/>
            <a:lstStyle/>
            <a:p>
              <a:endParaRPr lang="en-US"/>
            </a:p>
          </p:txBody>
        </p:sp>
        <p:pic>
          <p:nvPicPr>
            <p:cNvPr id="26" name="Picture 19"/>
            <p:cNvPicPr>
              <a:picLocks noChangeAspect="1" noChangeArrowheads="1"/>
            </p:cNvPicPr>
            <p:nvPr/>
          </p:nvPicPr>
          <p:blipFill>
            <a:blip r:embed="rId5" cstate="print"/>
            <a:srcRect/>
            <a:stretch>
              <a:fillRect/>
            </a:stretch>
          </p:blipFill>
          <p:spPr bwMode="auto">
            <a:xfrm>
              <a:off x="2945341" y="4095750"/>
              <a:ext cx="3605213" cy="1828800"/>
            </a:xfrm>
            <a:prstGeom prst="rect">
              <a:avLst/>
            </a:prstGeom>
            <a:noFill/>
            <a:ln w="28575">
              <a:noFill/>
              <a:round/>
              <a:headEnd/>
              <a:tailEnd/>
            </a:ln>
          </p:spPr>
        </p:pic>
        <p:sp>
          <p:nvSpPr>
            <p:cNvPr id="27" name="Oval 33"/>
            <p:cNvSpPr>
              <a:spLocks noChangeAspect="1" noChangeArrowheads="1"/>
            </p:cNvSpPr>
            <p:nvPr/>
          </p:nvSpPr>
          <p:spPr bwMode="auto">
            <a:xfrm>
              <a:off x="9855008" y="3805753"/>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400" b="1" dirty="0">
                  <a:solidFill>
                    <a:schemeClr val="bg1"/>
                  </a:solidFill>
                  <a:latin typeface="Arial" panose="020B0604020202020204" pitchFamily="34" charset="0"/>
                  <a:cs typeface="Arial" panose="020B0604020202020204" pitchFamily="34" charset="0"/>
                </a:rPr>
                <a:t>F5</a:t>
              </a:r>
            </a:p>
          </p:txBody>
        </p:sp>
        <p:sp>
          <p:nvSpPr>
            <p:cNvPr id="28" name="Oval 13"/>
            <p:cNvSpPr>
              <a:spLocks noChangeArrowheads="1"/>
            </p:cNvSpPr>
            <p:nvPr/>
          </p:nvSpPr>
          <p:spPr bwMode="blackWhite">
            <a:xfrm>
              <a:off x="6277312" y="4035497"/>
              <a:ext cx="349971" cy="345281"/>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400" b="1" dirty="0">
                  <a:solidFill>
                    <a:schemeClr val="bg1"/>
                  </a:solidFill>
                  <a:latin typeface="Arial" panose="020B0604020202020204" pitchFamily="34" charset="0"/>
                  <a:cs typeface="Arial" panose="020B0604020202020204" pitchFamily="34" charset="0"/>
                </a:rPr>
                <a:t>F9</a:t>
              </a: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Objectives.png"/>
          <p:cNvPicPr>
            <a:picLocks noChangeAspect="1"/>
          </p:cNvPicPr>
          <p:nvPr/>
        </p:nvPicPr>
        <p:blipFill>
          <a:blip r:embed="rId3" cstate="print"/>
          <a:stretch>
            <a:fillRect/>
          </a:stretch>
        </p:blipFill>
        <p:spPr>
          <a:xfrm>
            <a:off x="9299448" y="4535424"/>
            <a:ext cx="2400334" cy="1719072"/>
          </a:xfrm>
          <a:prstGeom prst="rect">
            <a:avLst/>
          </a:prstGeom>
        </p:spPr>
      </p:pic>
      <p:sp>
        <p:nvSpPr>
          <p:cNvPr id="8194" name="Rectangle 2"/>
          <p:cNvSpPr>
            <a:spLocks noGrp="1" noChangeArrowheads="1"/>
          </p:cNvSpPr>
          <p:nvPr>
            <p:ph type="title"/>
          </p:nvPr>
        </p:nvSpPr>
        <p:spPr/>
        <p:txBody>
          <a:bodyPr/>
          <a:lstStyle/>
          <a:p>
            <a:pPr eaLnBrk="1" hangingPunct="1"/>
            <a:r>
              <a:rPr lang="en-US" altLang="en-US" smtClean="0"/>
              <a:t>Objectives</a:t>
            </a:r>
          </a:p>
        </p:txBody>
      </p:sp>
      <p:sp>
        <p:nvSpPr>
          <p:cNvPr id="8195" name="Rectangle 3"/>
          <p:cNvSpPr>
            <a:spLocks noGrp="1" noChangeArrowheads="1"/>
          </p:cNvSpPr>
          <p:nvPr>
            <p:ph idx="1"/>
          </p:nvPr>
        </p:nvSpPr>
        <p:spPr/>
        <p:txBody>
          <a:bodyPr/>
          <a:lstStyle/>
          <a:p>
            <a:pPr eaLnBrk="1" hangingPunct="1"/>
            <a:r>
              <a:rPr lang="en-US" altLang="en-US" dirty="0" smtClean="0">
                <a:latin typeface="Arial" charset="0"/>
              </a:rPr>
              <a:t>After completing this appendix, you should be able to:</a:t>
            </a:r>
          </a:p>
          <a:p>
            <a:pPr lvl="1" eaLnBrk="1" hangingPunct="1"/>
            <a:r>
              <a:rPr lang="en-US" altLang="en-US" dirty="0" smtClean="0"/>
              <a:t>List the key features of Oracle SQL Developer</a:t>
            </a:r>
          </a:p>
          <a:p>
            <a:pPr lvl="1" eaLnBrk="1" hangingPunct="1"/>
            <a:r>
              <a:rPr lang="en-US" altLang="en-US" dirty="0" smtClean="0"/>
              <a:t>Identify the menu items of Oracle SQL Developer</a:t>
            </a:r>
          </a:p>
          <a:p>
            <a:pPr lvl="1" eaLnBrk="1" hangingPunct="1"/>
            <a:r>
              <a:rPr lang="en-US" altLang="en-US" dirty="0" smtClean="0"/>
              <a:t>Create a database connection</a:t>
            </a:r>
          </a:p>
          <a:p>
            <a:pPr lvl="1" eaLnBrk="1" hangingPunct="1"/>
            <a:r>
              <a:rPr lang="en-US" altLang="en-US" dirty="0" smtClean="0"/>
              <a:t>Manage database objects</a:t>
            </a:r>
          </a:p>
          <a:p>
            <a:pPr lvl="1" eaLnBrk="1" hangingPunct="1"/>
            <a:r>
              <a:rPr lang="en-US" altLang="en-US" dirty="0" smtClean="0"/>
              <a:t>Use SQL Worksheet</a:t>
            </a:r>
          </a:p>
          <a:p>
            <a:pPr lvl="1" eaLnBrk="1" hangingPunct="1"/>
            <a:r>
              <a:rPr lang="en-US" altLang="en-US" dirty="0" smtClean="0"/>
              <a:t>Save and run SQL scripts</a:t>
            </a:r>
          </a:p>
          <a:p>
            <a:pPr lvl="1" eaLnBrk="1" hangingPunct="1"/>
            <a:r>
              <a:rPr lang="en-US" altLang="en-US" dirty="0" smtClean="0"/>
              <a:t>Create and save reports</a:t>
            </a:r>
          </a:p>
          <a:p>
            <a:pPr lvl="1" eaLnBrk="1" hangingPunct="1"/>
            <a:r>
              <a:rPr lang="en-US" altLang="en-US" dirty="0" smtClean="0"/>
              <a:t>Browse the Data Modeling options in SQL Developer</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en-US" altLang="en-US" smtClean="0"/>
              <a:t>Saving SQL Scripts</a:t>
            </a:r>
          </a:p>
        </p:txBody>
      </p:sp>
      <p:grpSp>
        <p:nvGrpSpPr>
          <p:cNvPr id="2" name="Group 1"/>
          <p:cNvGrpSpPr/>
          <p:nvPr/>
        </p:nvGrpSpPr>
        <p:grpSpPr>
          <a:xfrm>
            <a:off x="2360612" y="891059"/>
            <a:ext cx="7467600" cy="5075882"/>
            <a:chOff x="2589212" y="872489"/>
            <a:chExt cx="7467600" cy="5075882"/>
          </a:xfrm>
        </p:grpSpPr>
        <p:pic>
          <p:nvPicPr>
            <p:cNvPr id="41988" name="Picture 16"/>
            <p:cNvPicPr>
              <a:picLocks noChangeAspect="1" noChangeArrowheads="1"/>
            </p:cNvPicPr>
            <p:nvPr/>
          </p:nvPicPr>
          <p:blipFill>
            <a:blip r:embed="rId3" cstate="print"/>
            <a:srcRect/>
            <a:stretch>
              <a:fillRect/>
            </a:stretch>
          </p:blipFill>
          <p:spPr bwMode="auto">
            <a:xfrm>
              <a:off x="5561012" y="2556653"/>
              <a:ext cx="4495800" cy="3391718"/>
            </a:xfrm>
            <a:prstGeom prst="rect">
              <a:avLst/>
            </a:prstGeom>
            <a:solidFill>
              <a:schemeClr val="accent1">
                <a:lumMod val="60000"/>
                <a:lumOff val="40000"/>
              </a:schemeClr>
            </a:solidFill>
            <a:ln w="9525">
              <a:solidFill>
                <a:schemeClr val="tx2"/>
              </a:solidFill>
              <a:headEnd type="none" w="sm" len="sm"/>
              <a:tailEnd type="none" w="sm" len="sm"/>
            </a:ln>
          </p:spPr>
        </p:pic>
        <p:pic>
          <p:nvPicPr>
            <p:cNvPr id="41989" name="Picture 15"/>
            <p:cNvPicPr>
              <a:picLocks noChangeAspect="1" noChangeArrowheads="1"/>
            </p:cNvPicPr>
            <p:nvPr/>
          </p:nvPicPr>
          <p:blipFill>
            <a:blip r:embed="rId4" cstate="print"/>
            <a:srcRect/>
            <a:stretch>
              <a:fillRect/>
            </a:stretch>
          </p:blipFill>
          <p:spPr bwMode="auto">
            <a:xfrm>
              <a:off x="2589212" y="1819581"/>
              <a:ext cx="3886200" cy="560261"/>
            </a:xfrm>
            <a:prstGeom prst="rect">
              <a:avLst/>
            </a:prstGeom>
            <a:solidFill>
              <a:schemeClr val="accent1">
                <a:lumMod val="60000"/>
                <a:lumOff val="40000"/>
              </a:schemeClr>
            </a:solidFill>
            <a:ln w="9525">
              <a:solidFill>
                <a:schemeClr val="tx2"/>
              </a:solidFill>
              <a:headEnd type="none" w="sm" len="sm"/>
              <a:tailEnd type="none" w="sm" len="sm"/>
            </a:ln>
          </p:spPr>
        </p:pic>
        <p:pic>
          <p:nvPicPr>
            <p:cNvPr id="41990" name="Picture 14"/>
            <p:cNvPicPr>
              <a:picLocks noChangeAspect="1" noChangeArrowheads="1"/>
            </p:cNvPicPr>
            <p:nvPr/>
          </p:nvPicPr>
          <p:blipFill>
            <a:blip r:embed="rId5" cstate="print"/>
            <a:srcRect/>
            <a:stretch>
              <a:fillRect/>
            </a:stretch>
          </p:blipFill>
          <p:spPr bwMode="auto">
            <a:xfrm>
              <a:off x="2589212" y="4371804"/>
              <a:ext cx="2819400" cy="1574443"/>
            </a:xfrm>
            <a:prstGeom prst="rect">
              <a:avLst/>
            </a:prstGeom>
            <a:solidFill>
              <a:schemeClr val="accent1">
                <a:lumMod val="60000"/>
                <a:lumOff val="40000"/>
              </a:schemeClr>
            </a:solidFill>
            <a:ln w="9525">
              <a:solidFill>
                <a:schemeClr val="tx2"/>
              </a:solidFill>
              <a:headEnd type="none" w="sm" len="sm"/>
              <a:tailEnd type="none" w="sm" len="sm"/>
            </a:ln>
          </p:spPr>
        </p:pic>
        <p:sp>
          <p:nvSpPr>
            <p:cNvPr id="20487" name="AutoShape 5"/>
            <p:cNvSpPr>
              <a:spLocks noChangeArrowheads="1"/>
            </p:cNvSpPr>
            <p:nvPr/>
          </p:nvSpPr>
          <p:spPr bwMode="auto">
            <a:xfrm>
              <a:off x="3265487" y="872489"/>
              <a:ext cx="1990725" cy="830262"/>
            </a:xfrm>
            <a:prstGeom prst="wedgeRectCallout">
              <a:avLst>
                <a:gd name="adj1" fmla="val -51435"/>
                <a:gd name="adj2" fmla="val 100856"/>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600" dirty="0"/>
                <a:t>Click the Save icon to save your SQL statement to a file.</a:t>
              </a:r>
            </a:p>
          </p:txBody>
        </p:sp>
        <p:sp>
          <p:nvSpPr>
            <p:cNvPr id="20488" name="AutoShape 6"/>
            <p:cNvSpPr>
              <a:spLocks noChangeArrowheads="1"/>
            </p:cNvSpPr>
            <p:nvPr/>
          </p:nvSpPr>
          <p:spPr bwMode="auto">
            <a:xfrm>
              <a:off x="2620962" y="3131609"/>
              <a:ext cx="2603500" cy="993775"/>
            </a:xfrm>
            <a:prstGeom prst="wedgeRectCallout">
              <a:avLst>
                <a:gd name="adj1" fmla="val 1043"/>
                <a:gd name="adj2" fmla="val 112613"/>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600" dirty="0"/>
                <a:t>The contents of the saved file are visible and editable in your SQL Worksheet window.</a:t>
              </a:r>
            </a:p>
          </p:txBody>
        </p:sp>
        <p:sp>
          <p:nvSpPr>
            <p:cNvPr id="41993" name="Rectangle 7"/>
            <p:cNvSpPr>
              <a:spLocks noChangeArrowheads="1"/>
            </p:cNvSpPr>
            <p:nvPr/>
          </p:nvSpPr>
          <p:spPr bwMode="gray">
            <a:xfrm>
              <a:off x="3023834" y="2114789"/>
              <a:ext cx="228600" cy="228548"/>
            </a:xfrm>
            <a:prstGeom prst="rect">
              <a:avLst/>
            </a:prstGeom>
            <a:noFill/>
            <a:ln w="28575">
              <a:solidFill>
                <a:schemeClr val="accent1"/>
              </a:solidFill>
              <a:miter lim="800000"/>
              <a:headEnd/>
              <a:tailEnd/>
            </a:ln>
          </p:spPr>
          <p:txBody>
            <a:bodyPr wrap="none" anchor="ctr"/>
            <a:lstStyle/>
            <a:p>
              <a:pPr eaLnBrk="1" hangingPunct="1"/>
              <a:endParaRPr lang="en-US" altLang="en-US"/>
            </a:p>
          </p:txBody>
        </p:sp>
        <p:sp>
          <p:nvSpPr>
            <p:cNvPr id="20490" name="AutoShape 8"/>
            <p:cNvSpPr>
              <a:spLocks noChangeArrowheads="1"/>
            </p:cNvSpPr>
            <p:nvPr/>
          </p:nvSpPr>
          <p:spPr bwMode="auto">
            <a:xfrm>
              <a:off x="7150100" y="3351214"/>
              <a:ext cx="1927225" cy="890587"/>
            </a:xfrm>
            <a:prstGeom prst="wedgeRectCallout">
              <a:avLst>
                <a:gd name="adj1" fmla="val -36144"/>
                <a:gd name="adj2" fmla="val 18519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600" dirty="0"/>
                <a:t>Identify a location, enter a file name, and click Save. </a:t>
              </a:r>
            </a:p>
          </p:txBody>
        </p:sp>
        <p:sp>
          <p:nvSpPr>
            <p:cNvPr id="41995" name="Rectangle 10"/>
            <p:cNvSpPr>
              <a:spLocks noChangeArrowheads="1"/>
            </p:cNvSpPr>
            <p:nvPr/>
          </p:nvSpPr>
          <p:spPr bwMode="gray">
            <a:xfrm>
              <a:off x="2589212" y="4405671"/>
              <a:ext cx="1295400" cy="228548"/>
            </a:xfrm>
            <a:prstGeom prst="rect">
              <a:avLst/>
            </a:prstGeom>
            <a:noFill/>
            <a:ln w="28575">
              <a:solidFill>
                <a:schemeClr val="accent1"/>
              </a:solidFill>
              <a:miter lim="800000"/>
              <a:headEnd type="none" w="sm" len="sm"/>
              <a:tailEnd type="none" w="sm" len="sm"/>
            </a:ln>
          </p:spPr>
          <p:txBody>
            <a:bodyPr wrap="none" anchor="ctr"/>
            <a:lstStyle/>
            <a:p>
              <a:pPr eaLnBrk="1" hangingPunct="1"/>
              <a:endParaRPr lang="en-US" altLang="en-US"/>
            </a:p>
          </p:txBody>
        </p:sp>
        <p:sp>
          <p:nvSpPr>
            <p:cNvPr id="20492" name="Oval 11"/>
            <p:cNvSpPr>
              <a:spLocks noChangeArrowheads="1"/>
            </p:cNvSpPr>
            <p:nvPr/>
          </p:nvSpPr>
          <p:spPr bwMode="blackWhite">
            <a:xfrm>
              <a:off x="5408612" y="1113034"/>
              <a:ext cx="349251" cy="34917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a:solidFill>
                    <a:schemeClr val="bg1"/>
                  </a:solidFill>
                  <a:latin typeface="Arial" panose="020B0604020202020204" pitchFamily="34" charset="0"/>
                  <a:cs typeface="Arial" panose="020B0604020202020204" pitchFamily="34" charset="0"/>
                </a:rPr>
                <a:t>1</a:t>
              </a:r>
            </a:p>
          </p:txBody>
        </p:sp>
        <p:sp>
          <p:nvSpPr>
            <p:cNvPr id="20493" name="Oval 12"/>
            <p:cNvSpPr>
              <a:spLocks noChangeArrowheads="1"/>
            </p:cNvSpPr>
            <p:nvPr/>
          </p:nvSpPr>
          <p:spPr bwMode="blackWhite">
            <a:xfrm>
              <a:off x="9229725" y="3621921"/>
              <a:ext cx="349251" cy="349171"/>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a:solidFill>
                    <a:schemeClr val="bg1"/>
                  </a:solidFill>
                  <a:latin typeface="Arial" panose="020B0604020202020204" pitchFamily="34" charset="0"/>
                  <a:cs typeface="Arial" panose="020B0604020202020204" pitchFamily="34" charset="0"/>
                </a:rPr>
                <a:t>2</a:t>
              </a:r>
            </a:p>
          </p:txBody>
        </p:sp>
        <p:sp>
          <p:nvSpPr>
            <p:cNvPr id="20494" name="Oval 13"/>
            <p:cNvSpPr>
              <a:spLocks noChangeArrowheads="1"/>
            </p:cNvSpPr>
            <p:nvPr/>
          </p:nvSpPr>
          <p:spPr bwMode="blackWhite">
            <a:xfrm>
              <a:off x="3748086" y="2659228"/>
              <a:ext cx="349251" cy="349171"/>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a:solidFill>
                    <a:schemeClr val="bg1"/>
                  </a:solidFill>
                  <a:latin typeface="Arial" panose="020B0604020202020204" pitchFamily="34" charset="0"/>
                  <a:cs typeface="Arial" panose="020B0604020202020204" pitchFamily="34" charset="0"/>
                </a:rPr>
                <a:t>3</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title"/>
          </p:nvPr>
        </p:nvSpPr>
        <p:spPr/>
        <p:txBody>
          <a:bodyPr/>
          <a:lstStyle/>
          <a:p>
            <a:pPr eaLnBrk="1" hangingPunct="1"/>
            <a:r>
              <a:rPr lang="en-US" altLang="en-US" smtClean="0"/>
              <a:t>Executing Saved Script Files: Method 1</a:t>
            </a:r>
          </a:p>
        </p:txBody>
      </p:sp>
      <p:grpSp>
        <p:nvGrpSpPr>
          <p:cNvPr id="15" name="Group 14"/>
          <p:cNvGrpSpPr/>
          <p:nvPr/>
        </p:nvGrpSpPr>
        <p:grpSpPr>
          <a:xfrm>
            <a:off x="1320264" y="1140461"/>
            <a:ext cx="9548297" cy="4803139"/>
            <a:chOff x="1590158" y="1173220"/>
            <a:chExt cx="9548297" cy="4803139"/>
          </a:xfrm>
        </p:grpSpPr>
        <p:pic>
          <p:nvPicPr>
            <p:cNvPr id="16" name="Picture 16"/>
            <p:cNvPicPr>
              <a:picLocks noChangeAspect="1" noChangeArrowheads="1"/>
            </p:cNvPicPr>
            <p:nvPr/>
          </p:nvPicPr>
          <p:blipFill>
            <a:blip r:embed="rId3" cstate="print"/>
            <a:srcRect/>
            <a:stretch>
              <a:fillRect/>
            </a:stretch>
          </p:blipFill>
          <p:spPr bwMode="auto">
            <a:xfrm>
              <a:off x="5301238" y="3681303"/>
              <a:ext cx="4572751" cy="2292461"/>
            </a:xfrm>
            <a:prstGeom prst="rect">
              <a:avLst/>
            </a:prstGeom>
            <a:noFill/>
            <a:ln w="28575">
              <a:noFill/>
              <a:miter lim="800000"/>
              <a:headEnd type="none" w="sm" len="sm"/>
              <a:tailEnd type="none" w="sm" len="sm"/>
            </a:ln>
          </p:spPr>
        </p:pic>
        <p:pic>
          <p:nvPicPr>
            <p:cNvPr id="17" name="Picture 15"/>
            <p:cNvPicPr>
              <a:picLocks noChangeAspect="1" noChangeArrowheads="1"/>
            </p:cNvPicPr>
            <p:nvPr/>
          </p:nvPicPr>
          <p:blipFill>
            <a:blip r:embed="rId4" cstate="print"/>
            <a:srcRect/>
            <a:stretch>
              <a:fillRect/>
            </a:stretch>
          </p:blipFill>
          <p:spPr bwMode="auto">
            <a:xfrm>
              <a:off x="1590158" y="1223026"/>
              <a:ext cx="2880476" cy="4753333"/>
            </a:xfrm>
            <a:prstGeom prst="rect">
              <a:avLst/>
            </a:prstGeom>
            <a:noFill/>
            <a:ln w="28575">
              <a:noFill/>
              <a:miter lim="800000"/>
              <a:headEnd type="none" w="sm" len="sm"/>
              <a:tailEnd type="none" w="sm" len="sm"/>
            </a:ln>
          </p:spPr>
        </p:pic>
        <p:sp>
          <p:nvSpPr>
            <p:cNvPr id="21" name="Rectangle 4"/>
            <p:cNvSpPr>
              <a:spLocks noChangeArrowheads="1"/>
            </p:cNvSpPr>
            <p:nvPr/>
          </p:nvSpPr>
          <p:spPr bwMode="gray">
            <a:xfrm>
              <a:off x="2938980" y="2899507"/>
              <a:ext cx="1219400" cy="228611"/>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2" name="Rectangle 7"/>
            <p:cNvSpPr>
              <a:spLocks noChangeArrowheads="1"/>
            </p:cNvSpPr>
            <p:nvPr/>
          </p:nvSpPr>
          <p:spPr bwMode="gray">
            <a:xfrm>
              <a:off x="5377450" y="4214729"/>
              <a:ext cx="533488" cy="285764"/>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3" name="Rectangle 9"/>
            <p:cNvSpPr>
              <a:spLocks noChangeArrowheads="1"/>
            </p:cNvSpPr>
            <p:nvPr/>
          </p:nvSpPr>
          <p:spPr bwMode="gray">
            <a:xfrm>
              <a:off x="8730801" y="4214729"/>
              <a:ext cx="1143188" cy="304815"/>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4" name="Oval 10"/>
            <p:cNvSpPr>
              <a:spLocks noChangeArrowheads="1"/>
            </p:cNvSpPr>
            <p:nvPr/>
          </p:nvSpPr>
          <p:spPr bwMode="blackWhite">
            <a:xfrm>
              <a:off x="8020964" y="1532439"/>
              <a:ext cx="338194" cy="33815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1</a:t>
              </a:r>
            </a:p>
          </p:txBody>
        </p:sp>
        <p:sp>
          <p:nvSpPr>
            <p:cNvPr id="25" name="Oval 13"/>
            <p:cNvSpPr>
              <a:spLocks noChangeArrowheads="1"/>
            </p:cNvSpPr>
            <p:nvPr/>
          </p:nvSpPr>
          <p:spPr bwMode="blackWhite">
            <a:xfrm>
              <a:off x="10800262" y="2786482"/>
              <a:ext cx="338193" cy="33815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a:solidFill>
                    <a:schemeClr val="bg1"/>
                  </a:solidFill>
                  <a:latin typeface="Arial" panose="020B0604020202020204" pitchFamily="34" charset="0"/>
                  <a:cs typeface="Arial" panose="020B0604020202020204" pitchFamily="34" charset="0"/>
                </a:rPr>
                <a:t>2</a:t>
              </a:r>
            </a:p>
          </p:txBody>
        </p:sp>
        <p:sp>
          <p:nvSpPr>
            <p:cNvPr id="26" name="Oval 11"/>
            <p:cNvSpPr>
              <a:spLocks noChangeArrowheads="1"/>
            </p:cNvSpPr>
            <p:nvPr/>
          </p:nvSpPr>
          <p:spPr bwMode="blackWhite">
            <a:xfrm>
              <a:off x="8021902" y="2786482"/>
              <a:ext cx="338194" cy="33815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a:solidFill>
                    <a:schemeClr val="bg1"/>
                  </a:solidFill>
                  <a:latin typeface="Arial" panose="020B0604020202020204" pitchFamily="34" charset="0"/>
                  <a:cs typeface="Arial" panose="020B0604020202020204" pitchFamily="34" charset="0"/>
                </a:rPr>
                <a:t>3</a:t>
              </a:r>
            </a:p>
          </p:txBody>
        </p:sp>
        <p:sp>
          <p:nvSpPr>
            <p:cNvPr id="27" name="AutoShape 56"/>
            <p:cNvSpPr>
              <a:spLocks noChangeArrowheads="1"/>
            </p:cNvSpPr>
            <p:nvPr/>
          </p:nvSpPr>
          <p:spPr bwMode="auto">
            <a:xfrm>
              <a:off x="4570412" y="1173220"/>
              <a:ext cx="3266828" cy="1056593"/>
            </a:xfrm>
            <a:prstGeom prst="wedgeRectCallout">
              <a:avLst>
                <a:gd name="adj1" fmla="val -63766"/>
                <a:gd name="adj2" fmla="val 112975"/>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eaLnBrk="1" hangingPunct="1">
                <a:buClr>
                  <a:schemeClr val="accent1"/>
                </a:buClr>
                <a:buFont typeface="Arial" pitchFamily="34" charset="0"/>
                <a:buChar char="•"/>
                <a:defRPr/>
              </a:pPr>
              <a:r>
                <a:rPr lang="en-US" altLang="en-US" sz="1400" dirty="0">
                  <a:solidFill>
                    <a:schemeClr val="tx1"/>
                  </a:solidFill>
                </a:rPr>
                <a:t> Use the Files tab to locate the script file that you want to open.</a:t>
              </a:r>
            </a:p>
            <a:p>
              <a:pPr eaLnBrk="1" hangingPunct="1">
                <a:buClr>
                  <a:schemeClr val="accent1"/>
                </a:buClr>
                <a:buFont typeface="Arial" pitchFamily="34" charset="0"/>
                <a:buChar char="•"/>
                <a:defRPr/>
              </a:pPr>
              <a:r>
                <a:rPr lang="en-US" altLang="en-US" sz="1400" dirty="0">
                  <a:solidFill>
                    <a:schemeClr val="tx1"/>
                  </a:solidFill>
                </a:rPr>
                <a:t> Double-click the script to display the code in the SQL Worksheet.</a:t>
              </a:r>
            </a:p>
          </p:txBody>
        </p:sp>
        <p:sp>
          <p:nvSpPr>
            <p:cNvPr id="28" name="AutoShape 56"/>
            <p:cNvSpPr>
              <a:spLocks noChangeArrowheads="1"/>
            </p:cNvSpPr>
            <p:nvPr/>
          </p:nvSpPr>
          <p:spPr bwMode="auto">
            <a:xfrm>
              <a:off x="5137382" y="2620880"/>
              <a:ext cx="2699858" cy="793834"/>
            </a:xfrm>
            <a:prstGeom prst="wedgeRectCallout">
              <a:avLst>
                <a:gd name="adj1" fmla="val -21953"/>
                <a:gd name="adj2" fmla="val 146390"/>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eaLnBrk="1" hangingPunct="1">
                <a:buClr>
                  <a:schemeClr val="accent1"/>
                </a:buClr>
                <a:buFont typeface="Arial" pitchFamily="34" charset="0"/>
                <a:buChar char="•"/>
                <a:defRPr/>
              </a:pPr>
              <a:r>
                <a:rPr lang="en-US" altLang="en-US" sz="1400" dirty="0">
                  <a:solidFill>
                    <a:schemeClr val="tx1"/>
                  </a:solidFill>
                </a:rPr>
                <a:t>To run the code, click either:</a:t>
              </a:r>
            </a:p>
            <a:p>
              <a:pPr lvl="1" eaLnBrk="1" hangingPunct="1">
                <a:buClr>
                  <a:schemeClr val="accent1"/>
                </a:buClr>
                <a:buFont typeface="Arial" pitchFamily="34" charset="0"/>
                <a:buChar char="•"/>
                <a:defRPr/>
              </a:pPr>
              <a:r>
                <a:rPr lang="en-US" altLang="en-US" sz="1400" dirty="0">
                  <a:solidFill>
                    <a:schemeClr val="tx1"/>
                  </a:solidFill>
                </a:rPr>
                <a:t>Execute Script (F9), or</a:t>
              </a:r>
            </a:p>
            <a:p>
              <a:pPr lvl="1" eaLnBrk="1" hangingPunct="1">
                <a:buClr>
                  <a:schemeClr val="accent1"/>
                </a:buClr>
                <a:buFont typeface="Arial" pitchFamily="34" charset="0"/>
                <a:buChar char="•"/>
                <a:defRPr/>
              </a:pPr>
              <a:r>
                <a:rPr lang="en-US" altLang="en-US" sz="1400" dirty="0">
                  <a:solidFill>
                    <a:schemeClr val="tx1"/>
                  </a:solidFill>
                </a:rPr>
                <a:t>Run Script (F5)</a:t>
              </a:r>
            </a:p>
          </p:txBody>
        </p:sp>
        <p:sp>
          <p:nvSpPr>
            <p:cNvPr id="29" name="AutoShape 56"/>
            <p:cNvSpPr>
              <a:spLocks noChangeArrowheads="1"/>
            </p:cNvSpPr>
            <p:nvPr/>
          </p:nvSpPr>
          <p:spPr bwMode="auto">
            <a:xfrm>
              <a:off x="8544758" y="2692923"/>
              <a:ext cx="2070842" cy="721667"/>
            </a:xfrm>
            <a:prstGeom prst="wedgeRectCallout">
              <a:avLst>
                <a:gd name="adj1" fmla="val -31220"/>
                <a:gd name="adj2" fmla="val 16359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eaLnBrk="1" hangingPunct="1">
                <a:buClr>
                  <a:schemeClr val="bg1"/>
                </a:buClr>
                <a:defRPr/>
              </a:pPr>
              <a:r>
                <a:rPr lang="en-US" altLang="en-US" sz="1400" dirty="0">
                  <a:solidFill>
                    <a:schemeClr val="tx1"/>
                  </a:solidFill>
                </a:rPr>
                <a:t>Select a connection from the drop-down list.</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p:txBody>
          <a:bodyPr/>
          <a:lstStyle/>
          <a:p>
            <a:pPr eaLnBrk="1" hangingPunct="1"/>
            <a:r>
              <a:rPr lang="en-US" altLang="en-US" smtClean="0"/>
              <a:t>Executing Saved Script Files: Method 2</a:t>
            </a:r>
          </a:p>
        </p:txBody>
      </p:sp>
      <p:grpSp>
        <p:nvGrpSpPr>
          <p:cNvPr id="3" name="Group 2"/>
          <p:cNvGrpSpPr/>
          <p:nvPr/>
        </p:nvGrpSpPr>
        <p:grpSpPr>
          <a:xfrm>
            <a:off x="4018222" y="1376619"/>
            <a:ext cx="4152381" cy="4104762"/>
            <a:chOff x="4418013" y="1943100"/>
            <a:chExt cx="4152381" cy="4104762"/>
          </a:xfrm>
        </p:grpSpPr>
        <p:pic>
          <p:nvPicPr>
            <p:cNvPr id="46084" name="Picture 10"/>
            <p:cNvPicPr>
              <a:picLocks noChangeAspect="1" noChangeArrowheads="1"/>
            </p:cNvPicPr>
            <p:nvPr/>
          </p:nvPicPr>
          <p:blipFill>
            <a:blip r:embed="rId3" cstate="print"/>
            <a:srcRect/>
            <a:stretch>
              <a:fillRect/>
            </a:stretch>
          </p:blipFill>
          <p:spPr bwMode="auto">
            <a:xfrm>
              <a:off x="4418013" y="1943100"/>
              <a:ext cx="4152381" cy="4104762"/>
            </a:xfrm>
            <a:prstGeom prst="rect">
              <a:avLst/>
            </a:prstGeom>
            <a:noFill/>
            <a:ln w="28575">
              <a:noFill/>
              <a:miter lim="800000"/>
              <a:headEnd type="none" w="sm" len="sm"/>
              <a:tailEnd type="none" w="sm" len="sm"/>
            </a:ln>
          </p:spPr>
        </p:pic>
        <p:sp>
          <p:nvSpPr>
            <p:cNvPr id="46087" name="Rectangle 6"/>
            <p:cNvSpPr>
              <a:spLocks noChangeArrowheads="1"/>
            </p:cNvSpPr>
            <p:nvPr/>
          </p:nvSpPr>
          <p:spPr bwMode="gray">
            <a:xfrm>
              <a:off x="4646612" y="2171700"/>
              <a:ext cx="304800" cy="228600"/>
            </a:xfrm>
            <a:prstGeom prst="rect">
              <a:avLst/>
            </a:prstGeom>
            <a:noFill/>
            <a:ln w="28575">
              <a:solidFill>
                <a:schemeClr val="hlink"/>
              </a:solidFill>
              <a:miter lim="800000"/>
              <a:headEnd/>
              <a:tailEnd/>
            </a:ln>
          </p:spPr>
          <p:txBody>
            <a:bodyPr wrap="none" anchor="ctr"/>
            <a:lstStyle/>
            <a:p>
              <a:pPr eaLnBrk="1" hangingPunct="1"/>
              <a:endParaRPr lang="en-US" altLang="en-US"/>
            </a:p>
          </p:txBody>
        </p:sp>
        <p:sp>
          <p:nvSpPr>
            <p:cNvPr id="46088" name="Rectangle 7"/>
            <p:cNvSpPr>
              <a:spLocks noChangeArrowheads="1"/>
            </p:cNvSpPr>
            <p:nvPr/>
          </p:nvSpPr>
          <p:spPr bwMode="gray">
            <a:xfrm>
              <a:off x="4428274" y="4164189"/>
              <a:ext cx="1108364" cy="228600"/>
            </a:xfrm>
            <a:prstGeom prst="rect">
              <a:avLst/>
            </a:prstGeom>
            <a:noFill/>
            <a:ln w="28575">
              <a:solidFill>
                <a:srgbClr val="FF0000"/>
              </a:solidFill>
              <a:miter lim="800000"/>
              <a:headEnd/>
              <a:tailEnd/>
            </a:ln>
          </p:spPr>
          <p:txBody>
            <a:bodyPr wrap="none" anchor="ctr"/>
            <a:lstStyle/>
            <a:p>
              <a:pPr defTabSz="228600"/>
              <a:endParaRPr lang="en-US" altLang="en-US"/>
            </a:p>
          </p:txBody>
        </p:sp>
        <p:sp>
          <p:nvSpPr>
            <p:cNvPr id="46089" name="Rectangle 8"/>
            <p:cNvSpPr>
              <a:spLocks noChangeArrowheads="1"/>
            </p:cNvSpPr>
            <p:nvPr/>
          </p:nvSpPr>
          <p:spPr bwMode="gray">
            <a:xfrm>
              <a:off x="4556300" y="2628900"/>
              <a:ext cx="2701636" cy="228600"/>
            </a:xfrm>
            <a:prstGeom prst="rect">
              <a:avLst/>
            </a:prstGeom>
            <a:noFill/>
            <a:ln w="28575">
              <a:solidFill>
                <a:srgbClr val="FF0000"/>
              </a:solidFill>
              <a:miter lim="800000"/>
              <a:headEnd/>
              <a:tailEnd/>
            </a:ln>
          </p:spPr>
          <p:txBody>
            <a:bodyPr wrap="none" anchor="ctr"/>
            <a:lstStyle/>
            <a:p>
              <a:pPr defTabSz="228600"/>
              <a:endParaRPr lang="en-US" altLang="en-US"/>
            </a:p>
          </p:txBody>
        </p:sp>
      </p:grpSp>
      <p:sp>
        <p:nvSpPr>
          <p:cNvPr id="46085" name="AutoShape 4"/>
          <p:cNvSpPr>
            <a:spLocks noChangeArrowheads="1"/>
          </p:cNvSpPr>
          <p:nvPr/>
        </p:nvSpPr>
        <p:spPr bwMode="auto">
          <a:xfrm>
            <a:off x="7180002" y="1134525"/>
            <a:ext cx="2438400" cy="1169988"/>
          </a:xfrm>
          <a:prstGeom prst="wedgeRectCallout">
            <a:avLst>
              <a:gd name="adj1" fmla="val -64532"/>
              <a:gd name="adj2" fmla="val 3103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buClr>
                <a:schemeClr val="bg1"/>
              </a:buClr>
            </a:pPr>
            <a:r>
              <a:rPr lang="en-US" altLang="en-US" sz="1400" dirty="0">
                <a:solidFill>
                  <a:schemeClr val="dk1"/>
                </a:solidFill>
                <a:latin typeface="+mn-lt"/>
                <a:cs typeface="+mn-cs"/>
                <a:sym typeface="Arial" charset="0"/>
              </a:rPr>
              <a:t>Use the @ command followed by the location and name of the file that you want to execute and click the Run Script icon.</a:t>
            </a:r>
          </a:p>
        </p:txBody>
      </p:sp>
      <p:sp>
        <p:nvSpPr>
          <p:cNvPr id="46086" name="AutoShape 5"/>
          <p:cNvSpPr>
            <a:spLocks noChangeArrowheads="1"/>
          </p:cNvSpPr>
          <p:nvPr/>
        </p:nvSpPr>
        <p:spPr bwMode="auto">
          <a:xfrm>
            <a:off x="1827212" y="3400778"/>
            <a:ext cx="2044700" cy="954087"/>
          </a:xfrm>
          <a:prstGeom prst="wedgeRectCallout">
            <a:avLst>
              <a:gd name="adj1" fmla="val 57375"/>
              <a:gd name="adj2" fmla="val 9266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buClr>
                <a:schemeClr val="bg1"/>
              </a:buClr>
            </a:pPr>
            <a:r>
              <a:rPr lang="en-US" altLang="en-US" sz="1400" dirty="0">
                <a:latin typeface="+mn-lt"/>
                <a:cs typeface="+mn-cs"/>
                <a:sym typeface="Arial" charset="0"/>
              </a:rPr>
              <a:t>The output from the script is displayed on the Script Output tabbed page.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en-US" altLang="en-US" smtClean="0"/>
              <a:t>Formatting the SQL Code</a:t>
            </a:r>
          </a:p>
        </p:txBody>
      </p:sp>
      <p:grpSp>
        <p:nvGrpSpPr>
          <p:cNvPr id="2" name="Group 1"/>
          <p:cNvGrpSpPr/>
          <p:nvPr/>
        </p:nvGrpSpPr>
        <p:grpSpPr>
          <a:xfrm>
            <a:off x="4037012" y="865188"/>
            <a:ext cx="4114800" cy="5127625"/>
            <a:chOff x="4989512" y="892176"/>
            <a:chExt cx="4114800" cy="5127625"/>
          </a:xfrm>
        </p:grpSpPr>
        <p:sp>
          <p:nvSpPr>
            <p:cNvPr id="48134" name="Rectangle 9"/>
            <p:cNvSpPr>
              <a:spLocks noChangeArrowheads="1"/>
            </p:cNvSpPr>
            <p:nvPr/>
          </p:nvSpPr>
          <p:spPr bwMode="gray">
            <a:xfrm>
              <a:off x="6437312" y="4397859"/>
              <a:ext cx="2133600" cy="152421"/>
            </a:xfrm>
            <a:prstGeom prst="rect">
              <a:avLst/>
            </a:prstGeom>
            <a:noFill/>
            <a:ln w="28575">
              <a:solidFill>
                <a:schemeClr val="accent2"/>
              </a:solidFill>
              <a:miter lim="800000"/>
              <a:headEnd type="none" w="sm" len="sm"/>
              <a:tailEnd type="none" w="sm" len="sm"/>
            </a:ln>
          </p:spPr>
          <p:txBody>
            <a:bodyPr wrap="none" anchor="ctr"/>
            <a:lstStyle/>
            <a:p>
              <a:pPr eaLnBrk="1" hangingPunct="1"/>
              <a:endParaRPr lang="en-US" altLang="en-US"/>
            </a:p>
          </p:txBody>
        </p:sp>
        <p:pic>
          <p:nvPicPr>
            <p:cNvPr id="48135" name="Picture 14"/>
            <p:cNvPicPr>
              <a:picLocks noChangeAspect="1" noChangeArrowheads="1"/>
            </p:cNvPicPr>
            <p:nvPr/>
          </p:nvPicPr>
          <p:blipFill>
            <a:blip r:embed="rId3" cstate="print"/>
            <a:srcRect/>
            <a:stretch>
              <a:fillRect/>
            </a:stretch>
          </p:blipFill>
          <p:spPr bwMode="auto">
            <a:xfrm>
              <a:off x="4989512" y="892176"/>
              <a:ext cx="4114800" cy="3897850"/>
            </a:xfrm>
            <a:prstGeom prst="rect">
              <a:avLst/>
            </a:prstGeom>
            <a:noFill/>
            <a:ln w="28575">
              <a:noFill/>
              <a:miter lim="800000"/>
              <a:headEnd type="none" w="sm" len="sm"/>
              <a:tailEnd type="none" w="sm" len="sm"/>
            </a:ln>
          </p:spPr>
        </p:pic>
        <p:pic>
          <p:nvPicPr>
            <p:cNvPr id="48138" name="Picture 16"/>
            <p:cNvPicPr>
              <a:picLocks noChangeAspect="1" noChangeArrowheads="1"/>
            </p:cNvPicPr>
            <p:nvPr/>
          </p:nvPicPr>
          <p:blipFill>
            <a:blip r:embed="rId4" cstate="print"/>
            <a:srcRect/>
            <a:stretch>
              <a:fillRect/>
            </a:stretch>
          </p:blipFill>
          <p:spPr bwMode="auto">
            <a:xfrm>
              <a:off x="4989512" y="4886170"/>
              <a:ext cx="2686050" cy="1133631"/>
            </a:xfrm>
            <a:prstGeom prst="rect">
              <a:avLst/>
            </a:prstGeom>
            <a:noFill/>
            <a:ln w="28575">
              <a:noFill/>
              <a:miter lim="800000"/>
              <a:headEnd type="none" w="sm" len="sm"/>
              <a:tailEnd type="none" w="sm" len="sm"/>
            </a:ln>
          </p:spPr>
        </p:pic>
        <p:sp>
          <p:nvSpPr>
            <p:cNvPr id="48139" name="Rectangle 9"/>
            <p:cNvSpPr>
              <a:spLocks noChangeArrowheads="1"/>
            </p:cNvSpPr>
            <p:nvPr/>
          </p:nvSpPr>
          <p:spPr bwMode="auto">
            <a:xfrm>
              <a:off x="6109934" y="4005517"/>
              <a:ext cx="2667000" cy="152421"/>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grpSp>
      <p:sp>
        <p:nvSpPr>
          <p:cNvPr id="12" name="AutoShape 5"/>
          <p:cNvSpPr>
            <a:spLocks noChangeArrowheads="1"/>
          </p:cNvSpPr>
          <p:nvPr/>
        </p:nvSpPr>
        <p:spPr bwMode="auto">
          <a:xfrm>
            <a:off x="2436812" y="1779277"/>
            <a:ext cx="1269598" cy="716820"/>
          </a:xfrm>
          <a:prstGeom prst="wedgeRectCallout">
            <a:avLst>
              <a:gd name="adj1" fmla="val 82272"/>
              <a:gd name="adj2" fmla="val -9699"/>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en-US" sz="1400" dirty="0">
                <a:solidFill>
                  <a:schemeClr val="tx1">
                    <a:lumMod val="50000"/>
                  </a:schemeClr>
                </a:solidFill>
              </a:rPr>
              <a:t>Before </a:t>
            </a:r>
          </a:p>
          <a:p>
            <a:pPr algn="ctr">
              <a:defRPr/>
            </a:pPr>
            <a:r>
              <a:rPr lang="en-US" altLang="en-US" sz="1400" dirty="0">
                <a:solidFill>
                  <a:schemeClr val="tx1">
                    <a:lumMod val="50000"/>
                  </a:schemeClr>
                </a:solidFill>
              </a:rPr>
              <a:t>formatting</a:t>
            </a:r>
          </a:p>
        </p:txBody>
      </p:sp>
      <p:sp>
        <p:nvSpPr>
          <p:cNvPr id="13" name="AutoShape 5"/>
          <p:cNvSpPr>
            <a:spLocks noChangeArrowheads="1"/>
          </p:cNvSpPr>
          <p:nvPr/>
        </p:nvSpPr>
        <p:spPr bwMode="auto">
          <a:xfrm>
            <a:off x="2436812" y="4765860"/>
            <a:ext cx="1269598" cy="716820"/>
          </a:xfrm>
          <a:prstGeom prst="wedgeRectCallout">
            <a:avLst>
              <a:gd name="adj1" fmla="val 80493"/>
              <a:gd name="adj2" fmla="val 26523"/>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en-US" sz="1400" dirty="0" smtClean="0">
                <a:solidFill>
                  <a:schemeClr val="tx1">
                    <a:lumMod val="50000"/>
                  </a:schemeClr>
                </a:solidFill>
              </a:rPr>
              <a:t>After </a:t>
            </a:r>
            <a:endParaRPr lang="en-US" altLang="en-US" sz="1400" dirty="0">
              <a:solidFill>
                <a:schemeClr val="tx1">
                  <a:lumMod val="50000"/>
                </a:schemeClr>
              </a:solidFill>
            </a:endParaRPr>
          </a:p>
          <a:p>
            <a:pPr algn="ctr">
              <a:defRPr/>
            </a:pPr>
            <a:r>
              <a:rPr lang="en-US" altLang="en-US" sz="1400" dirty="0">
                <a:solidFill>
                  <a:schemeClr val="tx1">
                    <a:lumMod val="50000"/>
                  </a:schemeClr>
                </a:solidFill>
              </a:rPr>
              <a:t>formatting</a:t>
            </a:r>
          </a:p>
        </p:txBody>
      </p:sp>
      <p:sp>
        <p:nvSpPr>
          <p:cNvPr id="10" name="Rectangle 9"/>
          <p:cNvSpPr/>
          <p:nvPr/>
        </p:nvSpPr>
        <p:spPr bwMode="auto">
          <a:xfrm rot="5400000">
            <a:off x="8270441" y="1940984"/>
            <a:ext cx="5105400"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1" name="Round Diagonal Corner Rectangle 10"/>
          <p:cNvSpPr/>
          <p:nvPr/>
        </p:nvSpPr>
        <p:spPr bwMode="auto">
          <a:xfrm>
            <a:off x="9980612" y="575211"/>
            <a:ext cx="1685058" cy="1959758"/>
          </a:xfrm>
          <a:prstGeom prst="round2DiagRect">
            <a:avLst/>
          </a:prstGeom>
          <a:solidFill>
            <a:schemeClr val="bg1"/>
          </a:solidFill>
          <a:ln w="50800"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anose="020B0604020202020204" pitchFamily="34" charset="0"/>
              <a:cs typeface="Arial" panose="020B0604020202020204" pitchFamily="34" charset="0"/>
            </a:endParaRPr>
          </a:p>
        </p:txBody>
      </p:sp>
      <p:sp>
        <p:nvSpPr>
          <p:cNvPr id="14" name="Round Diagonal Corner Rectangle 13"/>
          <p:cNvSpPr/>
          <p:nvPr/>
        </p:nvSpPr>
        <p:spPr bwMode="auto">
          <a:xfrm>
            <a:off x="10061141" y="668868"/>
            <a:ext cx="1524000" cy="1772444"/>
          </a:xfrm>
          <a:prstGeom prst="round2DiagRect">
            <a:avLst/>
          </a:prstGeom>
          <a:solidFill>
            <a:schemeClr val="bg1"/>
          </a:solidFill>
          <a:ln w="50800" cap="flat" cmpd="sng" algn="ctr">
            <a:solidFill>
              <a:srgbClr val="DBF3D9"/>
            </a:solidFill>
            <a:prstDash val="solid"/>
            <a:round/>
            <a:headEnd type="none" w="sm" len="sm"/>
            <a:tailEnd type="none" w="sm" len="sm"/>
          </a:ln>
          <a:effectLst/>
        </p:spPr>
        <p:txBody>
          <a:bodyPr/>
          <a:lstStyle/>
          <a:p>
            <a:pPr algn="ctr" defTabSz="228600">
              <a:spcBef>
                <a:spcPct val="20000"/>
              </a:spcBef>
              <a:buClr>
                <a:srgbClr val="FF0000"/>
              </a:buClr>
            </a:pPr>
            <a:endParaRPr lang="en-US">
              <a:latin typeface="Arial" panose="020B0604020202020204" pitchFamily="34" charset="0"/>
              <a:cs typeface="Arial" panose="020B0604020202020204" pitchFamily="34" charset="0"/>
            </a:endParaRPr>
          </a:p>
        </p:txBody>
      </p:sp>
      <p:grpSp>
        <p:nvGrpSpPr>
          <p:cNvPr id="15" name="Group 14"/>
          <p:cNvGrpSpPr/>
          <p:nvPr/>
        </p:nvGrpSpPr>
        <p:grpSpPr>
          <a:xfrm>
            <a:off x="10216970" y="909748"/>
            <a:ext cx="1212342" cy="1290684"/>
            <a:chOff x="10673270" y="3979729"/>
            <a:chExt cx="1212342" cy="1290684"/>
          </a:xfrm>
        </p:grpSpPr>
        <p:sp>
          <p:nvSpPr>
            <p:cNvPr id="16" name="Action Button: Document 4099">
              <a:hlinkClick r:id="" action="ppaction://noaction" highlightClick="1"/>
            </p:cNvPr>
            <p:cNvSpPr/>
            <p:nvPr/>
          </p:nvSpPr>
          <p:spPr bwMode="auto">
            <a:xfrm>
              <a:off x="10673270" y="3979729"/>
              <a:ext cx="974068" cy="1290684"/>
            </a:xfrm>
            <a:custGeom>
              <a:avLst/>
              <a:gdLst>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1507703 h 1507703"/>
                <a:gd name="connsiteX1" fmla="*/ 2286000 w 2286000"/>
                <a:gd name="connsiteY1" fmla="*/ 0 h 1507703"/>
                <a:gd name="connsiteX2" fmla="*/ 2286000 w 2286000"/>
                <a:gd name="connsiteY2" fmla="*/ 1507703 h 1507703"/>
                <a:gd name="connsiteX3" fmla="*/ 0 w 2286000"/>
                <a:gd name="connsiteY3" fmla="*/ 150770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1507703 h 1507703"/>
                <a:gd name="connsiteX1" fmla="*/ 2286000 w 2286000"/>
                <a:gd name="connsiteY1" fmla="*/ 1507703 h 1507703"/>
                <a:gd name="connsiteX2" fmla="*/ 0 w 2286000"/>
                <a:gd name="connsiteY2" fmla="*/ 1507703 h 1507703"/>
                <a:gd name="connsiteX0" fmla="*/ 0 w 2377440"/>
                <a:gd name="connsiteY0" fmla="*/ 0 h 1599143"/>
                <a:gd name="connsiteX1" fmla="*/ 2286000 w 2377440"/>
                <a:gd name="connsiteY1" fmla="*/ 0 h 1599143"/>
                <a:gd name="connsiteX2" fmla="*/ 2286000 w 2377440"/>
                <a:gd name="connsiteY2" fmla="*/ 1507703 h 1599143"/>
                <a:gd name="connsiteX3" fmla="*/ 0 w 2377440"/>
                <a:gd name="connsiteY3" fmla="*/ 1507703 h 1599143"/>
                <a:gd name="connsiteX4" fmla="*/ 0 w 2377440"/>
                <a:gd name="connsiteY4" fmla="*/ 0 h 1599143"/>
                <a:gd name="connsiteX5" fmla="*/ 718959 w 2377440"/>
                <a:gd name="connsiteY5" fmla="*/ 188463 h 1599143"/>
                <a:gd name="connsiteX6" fmla="*/ 1284347 w 2377440"/>
                <a:gd name="connsiteY6" fmla="*/ 188463 h 1599143"/>
                <a:gd name="connsiteX7" fmla="*/ 1567041 w 2377440"/>
                <a:gd name="connsiteY7" fmla="*/ 471157 h 1599143"/>
                <a:gd name="connsiteX8" fmla="*/ 1567041 w 2377440"/>
                <a:gd name="connsiteY8" fmla="*/ 1319240 h 1599143"/>
                <a:gd name="connsiteX9" fmla="*/ 718959 w 2377440"/>
                <a:gd name="connsiteY9" fmla="*/ 1319240 h 1599143"/>
                <a:gd name="connsiteX10" fmla="*/ 718959 w 2377440"/>
                <a:gd name="connsiteY10" fmla="*/ 188463 h 1599143"/>
                <a:gd name="connsiteX0" fmla="*/ 718959 w 2377440"/>
                <a:gd name="connsiteY0" fmla="*/ 188463 h 1599143"/>
                <a:gd name="connsiteX1" fmla="*/ 1284347 w 2377440"/>
                <a:gd name="connsiteY1" fmla="*/ 188463 h 1599143"/>
                <a:gd name="connsiteX2" fmla="*/ 1284347 w 2377440"/>
                <a:gd name="connsiteY2" fmla="*/ 471157 h 1599143"/>
                <a:gd name="connsiteX3" fmla="*/ 1567041 w 2377440"/>
                <a:gd name="connsiteY3" fmla="*/ 471157 h 1599143"/>
                <a:gd name="connsiteX4" fmla="*/ 1567041 w 2377440"/>
                <a:gd name="connsiteY4" fmla="*/ 1319240 h 1599143"/>
                <a:gd name="connsiteX5" fmla="*/ 718959 w 2377440"/>
                <a:gd name="connsiteY5" fmla="*/ 1319240 h 1599143"/>
                <a:gd name="connsiteX6" fmla="*/ 718959 w 2377440"/>
                <a:gd name="connsiteY6" fmla="*/ 188463 h 1599143"/>
                <a:gd name="connsiteX0" fmla="*/ 1284347 w 2377440"/>
                <a:gd name="connsiteY0" fmla="*/ 188463 h 1599143"/>
                <a:gd name="connsiteX1" fmla="*/ 1284347 w 2377440"/>
                <a:gd name="connsiteY1" fmla="*/ 471157 h 1599143"/>
                <a:gd name="connsiteX2" fmla="*/ 1567041 w 2377440"/>
                <a:gd name="connsiteY2" fmla="*/ 471157 h 1599143"/>
                <a:gd name="connsiteX3" fmla="*/ 1284347 w 2377440"/>
                <a:gd name="connsiteY3" fmla="*/ 188463 h 1599143"/>
                <a:gd name="connsiteX0" fmla="*/ 718959 w 2377440"/>
                <a:gd name="connsiteY0" fmla="*/ 188463 h 1599143"/>
                <a:gd name="connsiteX1" fmla="*/ 1284347 w 2377440"/>
                <a:gd name="connsiteY1" fmla="*/ 188463 h 1599143"/>
                <a:gd name="connsiteX2" fmla="*/ 1567041 w 2377440"/>
                <a:gd name="connsiteY2" fmla="*/ 471157 h 1599143"/>
                <a:gd name="connsiteX3" fmla="*/ 1567041 w 2377440"/>
                <a:gd name="connsiteY3" fmla="*/ 1319240 h 1599143"/>
                <a:gd name="connsiteX4" fmla="*/ 718959 w 2377440"/>
                <a:gd name="connsiteY4" fmla="*/ 1319240 h 1599143"/>
                <a:gd name="connsiteX5" fmla="*/ 718959 w 2377440"/>
                <a:gd name="connsiteY5" fmla="*/ 188463 h 1599143"/>
                <a:gd name="connsiteX6" fmla="*/ 1567041 w 2377440"/>
                <a:gd name="connsiteY6" fmla="*/ 471157 h 1599143"/>
                <a:gd name="connsiteX7" fmla="*/ 1284347 w 2377440"/>
                <a:gd name="connsiteY7" fmla="*/ 471157 h 1599143"/>
                <a:gd name="connsiteX8" fmla="*/ 1284347 w 2377440"/>
                <a:gd name="connsiteY8" fmla="*/ 188463 h 1599143"/>
                <a:gd name="connsiteX0" fmla="*/ 2286000 w 2377440"/>
                <a:gd name="connsiteY0" fmla="*/ 1507703 h 1599143"/>
                <a:gd name="connsiteX1" fmla="*/ 0 w 2377440"/>
                <a:gd name="connsiteY1" fmla="*/ 1507703 h 1599143"/>
                <a:gd name="connsiteX2" fmla="*/ 2377440 w 2377440"/>
                <a:gd name="connsiteY2" fmla="*/ 1599143 h 159914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1507703 h 1507703"/>
                <a:gd name="connsiteX1" fmla="*/ 2286000 w 2286000"/>
                <a:gd name="connsiteY1" fmla="*/ 0 h 1507703"/>
                <a:gd name="connsiteX2" fmla="*/ 2286000 w 2286000"/>
                <a:gd name="connsiteY2" fmla="*/ 1507703 h 1507703"/>
                <a:gd name="connsiteX3" fmla="*/ 0 w 2286000"/>
                <a:gd name="connsiteY3" fmla="*/ 1507703 h 1507703"/>
                <a:gd name="connsiteX4" fmla="*/ 718959 w 2286000"/>
                <a:gd name="connsiteY4" fmla="*/ 188463 h 1507703"/>
                <a:gd name="connsiteX5" fmla="*/ 1284347 w 2286000"/>
                <a:gd name="connsiteY5" fmla="*/ 188463 h 1507703"/>
                <a:gd name="connsiteX6" fmla="*/ 1567041 w 2286000"/>
                <a:gd name="connsiteY6" fmla="*/ 471157 h 1507703"/>
                <a:gd name="connsiteX7" fmla="*/ 1567041 w 2286000"/>
                <a:gd name="connsiteY7" fmla="*/ 1319240 h 1507703"/>
                <a:gd name="connsiteX8" fmla="*/ 718959 w 2286000"/>
                <a:gd name="connsiteY8" fmla="*/ 1319240 h 1507703"/>
                <a:gd name="connsiteX9" fmla="*/ 718959 w 2286000"/>
                <a:gd name="connsiteY9"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1319240 h 1319240"/>
                <a:gd name="connsiteX1" fmla="*/ 2286000 w 2286000"/>
                <a:gd name="connsiteY1" fmla="*/ 1319240 h 1319240"/>
                <a:gd name="connsiteX2" fmla="*/ 0 w 2286000"/>
                <a:gd name="connsiteY2" fmla="*/ 1319240 h 1319240"/>
                <a:gd name="connsiteX3" fmla="*/ 718959 w 2286000"/>
                <a:gd name="connsiteY3" fmla="*/ 0 h 1319240"/>
                <a:gd name="connsiteX4" fmla="*/ 1284347 w 2286000"/>
                <a:gd name="connsiteY4" fmla="*/ 0 h 1319240"/>
                <a:gd name="connsiteX5" fmla="*/ 1567041 w 2286000"/>
                <a:gd name="connsiteY5" fmla="*/ 282694 h 1319240"/>
                <a:gd name="connsiteX6" fmla="*/ 1567041 w 2286000"/>
                <a:gd name="connsiteY6" fmla="*/ 1130777 h 1319240"/>
                <a:gd name="connsiteX7" fmla="*/ 718959 w 2286000"/>
                <a:gd name="connsiteY7" fmla="*/ 1130777 h 1319240"/>
                <a:gd name="connsiteX8" fmla="*/ 718959 w 2286000"/>
                <a:gd name="connsiteY8" fmla="*/ 0 h 1319240"/>
                <a:gd name="connsiteX0" fmla="*/ 718959 w 2286000"/>
                <a:gd name="connsiteY0" fmla="*/ 0 h 1319240"/>
                <a:gd name="connsiteX1" fmla="*/ 1284347 w 2286000"/>
                <a:gd name="connsiteY1" fmla="*/ 0 h 1319240"/>
                <a:gd name="connsiteX2" fmla="*/ 1284347 w 2286000"/>
                <a:gd name="connsiteY2" fmla="*/ 282694 h 1319240"/>
                <a:gd name="connsiteX3" fmla="*/ 1567041 w 2286000"/>
                <a:gd name="connsiteY3" fmla="*/ 282694 h 1319240"/>
                <a:gd name="connsiteX4" fmla="*/ 1567041 w 2286000"/>
                <a:gd name="connsiteY4" fmla="*/ 1130777 h 1319240"/>
                <a:gd name="connsiteX5" fmla="*/ 718959 w 2286000"/>
                <a:gd name="connsiteY5" fmla="*/ 1130777 h 1319240"/>
                <a:gd name="connsiteX6" fmla="*/ 718959 w 2286000"/>
                <a:gd name="connsiteY6" fmla="*/ 0 h 1319240"/>
                <a:gd name="connsiteX0" fmla="*/ 1284347 w 2286000"/>
                <a:gd name="connsiteY0" fmla="*/ 0 h 1319240"/>
                <a:gd name="connsiteX1" fmla="*/ 1284347 w 2286000"/>
                <a:gd name="connsiteY1" fmla="*/ 282694 h 1319240"/>
                <a:gd name="connsiteX2" fmla="*/ 1567041 w 2286000"/>
                <a:gd name="connsiteY2" fmla="*/ 282694 h 1319240"/>
                <a:gd name="connsiteX3" fmla="*/ 1284347 w 2286000"/>
                <a:gd name="connsiteY3" fmla="*/ 0 h 1319240"/>
                <a:gd name="connsiteX0" fmla="*/ 718959 w 2286000"/>
                <a:gd name="connsiteY0" fmla="*/ 0 h 1319240"/>
                <a:gd name="connsiteX1" fmla="*/ 1284347 w 2286000"/>
                <a:gd name="connsiteY1" fmla="*/ 0 h 1319240"/>
                <a:gd name="connsiteX2" fmla="*/ 1567041 w 2286000"/>
                <a:gd name="connsiteY2" fmla="*/ 282694 h 1319240"/>
                <a:gd name="connsiteX3" fmla="*/ 1567041 w 2286000"/>
                <a:gd name="connsiteY3" fmla="*/ 1130777 h 1319240"/>
                <a:gd name="connsiteX4" fmla="*/ 718959 w 2286000"/>
                <a:gd name="connsiteY4" fmla="*/ 1130777 h 1319240"/>
                <a:gd name="connsiteX5" fmla="*/ 718959 w 2286000"/>
                <a:gd name="connsiteY5" fmla="*/ 0 h 1319240"/>
                <a:gd name="connsiteX6" fmla="*/ 1567041 w 2286000"/>
                <a:gd name="connsiteY6" fmla="*/ 282694 h 1319240"/>
                <a:gd name="connsiteX7" fmla="*/ 1284347 w 2286000"/>
                <a:gd name="connsiteY7" fmla="*/ 282694 h 1319240"/>
                <a:gd name="connsiteX8" fmla="*/ 1284347 w 2286000"/>
                <a:gd name="connsiteY8" fmla="*/ 0 h 1319240"/>
                <a:gd name="connsiteX0" fmla="*/ 2286000 w 2286000"/>
                <a:gd name="connsiteY0" fmla="*/ 1319240 h 1319240"/>
                <a:gd name="connsiteX1" fmla="*/ 0 w 2286000"/>
                <a:gd name="connsiteY1" fmla="*/ 1319240 h 1319240"/>
                <a:gd name="connsiteX0" fmla="*/ 0 w 2286000"/>
                <a:gd name="connsiteY0" fmla="*/ 1319240 h 1319240"/>
                <a:gd name="connsiteX1" fmla="*/ 2286000 w 2286000"/>
                <a:gd name="connsiteY1" fmla="*/ 1319240 h 1319240"/>
                <a:gd name="connsiteX2" fmla="*/ 0 w 2286000"/>
                <a:gd name="connsiteY2" fmla="*/ 1319240 h 1319240"/>
                <a:gd name="connsiteX3" fmla="*/ 718959 w 2286000"/>
                <a:gd name="connsiteY3" fmla="*/ 0 h 1319240"/>
                <a:gd name="connsiteX4" fmla="*/ 1284347 w 2286000"/>
                <a:gd name="connsiteY4" fmla="*/ 0 h 1319240"/>
                <a:gd name="connsiteX5" fmla="*/ 1567041 w 2286000"/>
                <a:gd name="connsiteY5" fmla="*/ 282694 h 1319240"/>
                <a:gd name="connsiteX6" fmla="*/ 1567041 w 2286000"/>
                <a:gd name="connsiteY6" fmla="*/ 1130777 h 1319240"/>
                <a:gd name="connsiteX7" fmla="*/ 718959 w 2286000"/>
                <a:gd name="connsiteY7" fmla="*/ 1130777 h 1319240"/>
                <a:gd name="connsiteX8" fmla="*/ 718959 w 2286000"/>
                <a:gd name="connsiteY8" fmla="*/ 0 h 1319240"/>
                <a:gd name="connsiteX0" fmla="*/ 718959 w 2286000"/>
                <a:gd name="connsiteY0" fmla="*/ 0 h 1319240"/>
                <a:gd name="connsiteX1" fmla="*/ 1284347 w 2286000"/>
                <a:gd name="connsiteY1" fmla="*/ 0 h 1319240"/>
                <a:gd name="connsiteX2" fmla="*/ 1284347 w 2286000"/>
                <a:gd name="connsiteY2" fmla="*/ 282694 h 1319240"/>
                <a:gd name="connsiteX3" fmla="*/ 1567041 w 2286000"/>
                <a:gd name="connsiteY3" fmla="*/ 282694 h 1319240"/>
                <a:gd name="connsiteX4" fmla="*/ 1567041 w 2286000"/>
                <a:gd name="connsiteY4" fmla="*/ 1130777 h 1319240"/>
                <a:gd name="connsiteX5" fmla="*/ 718959 w 2286000"/>
                <a:gd name="connsiteY5" fmla="*/ 1130777 h 1319240"/>
                <a:gd name="connsiteX6" fmla="*/ 718959 w 2286000"/>
                <a:gd name="connsiteY6" fmla="*/ 0 h 1319240"/>
                <a:gd name="connsiteX0" fmla="*/ 1284347 w 2286000"/>
                <a:gd name="connsiteY0" fmla="*/ 0 h 1319240"/>
                <a:gd name="connsiteX1" fmla="*/ 1284347 w 2286000"/>
                <a:gd name="connsiteY1" fmla="*/ 282694 h 1319240"/>
                <a:gd name="connsiteX2" fmla="*/ 1567041 w 2286000"/>
                <a:gd name="connsiteY2" fmla="*/ 282694 h 1319240"/>
                <a:gd name="connsiteX3" fmla="*/ 1284347 w 2286000"/>
                <a:gd name="connsiteY3" fmla="*/ 0 h 1319240"/>
                <a:gd name="connsiteX0" fmla="*/ 718959 w 2286000"/>
                <a:gd name="connsiteY0" fmla="*/ 0 h 1319240"/>
                <a:gd name="connsiteX1" fmla="*/ 1284347 w 2286000"/>
                <a:gd name="connsiteY1" fmla="*/ 0 h 1319240"/>
                <a:gd name="connsiteX2" fmla="*/ 1567041 w 2286000"/>
                <a:gd name="connsiteY2" fmla="*/ 282694 h 1319240"/>
                <a:gd name="connsiteX3" fmla="*/ 1567041 w 2286000"/>
                <a:gd name="connsiteY3" fmla="*/ 1130777 h 1319240"/>
                <a:gd name="connsiteX4" fmla="*/ 718959 w 2286000"/>
                <a:gd name="connsiteY4" fmla="*/ 1130777 h 1319240"/>
                <a:gd name="connsiteX5" fmla="*/ 718959 w 2286000"/>
                <a:gd name="connsiteY5" fmla="*/ 0 h 1319240"/>
                <a:gd name="connsiteX6" fmla="*/ 1567041 w 2286000"/>
                <a:gd name="connsiteY6" fmla="*/ 282694 h 1319240"/>
                <a:gd name="connsiteX7" fmla="*/ 1284347 w 2286000"/>
                <a:gd name="connsiteY7" fmla="*/ 282694 h 1319240"/>
                <a:gd name="connsiteX8" fmla="*/ 1284347 w 2286000"/>
                <a:gd name="connsiteY8" fmla="*/ 0 h 1319240"/>
                <a:gd name="connsiteX0" fmla="*/ 2286000 w 2286000"/>
                <a:gd name="connsiteY0" fmla="*/ 1319240 h 1319240"/>
                <a:gd name="connsiteX1" fmla="*/ 0 w 2286000"/>
                <a:gd name="connsiteY1" fmla="*/ 1319240 h 1319240"/>
                <a:gd name="connsiteX2" fmla="*/ 2286000 w 2286000"/>
                <a:gd name="connsiteY2" fmla="*/ 1319240 h 1319240"/>
                <a:gd name="connsiteX0" fmla="*/ 0 w 2286000"/>
                <a:gd name="connsiteY0" fmla="*/ 1319240 h 1519931"/>
                <a:gd name="connsiteX1" fmla="*/ 2286000 w 2286000"/>
                <a:gd name="connsiteY1" fmla="*/ 1319240 h 1519931"/>
                <a:gd name="connsiteX2" fmla="*/ 0 w 2286000"/>
                <a:gd name="connsiteY2" fmla="*/ 1319240 h 1519931"/>
                <a:gd name="connsiteX3" fmla="*/ 718959 w 2286000"/>
                <a:gd name="connsiteY3" fmla="*/ 0 h 1519931"/>
                <a:gd name="connsiteX4" fmla="*/ 1284347 w 2286000"/>
                <a:gd name="connsiteY4" fmla="*/ 0 h 1519931"/>
                <a:gd name="connsiteX5" fmla="*/ 1567041 w 2286000"/>
                <a:gd name="connsiteY5" fmla="*/ 282694 h 1519931"/>
                <a:gd name="connsiteX6" fmla="*/ 1567041 w 2286000"/>
                <a:gd name="connsiteY6" fmla="*/ 1130777 h 1519931"/>
                <a:gd name="connsiteX7" fmla="*/ 718959 w 2286000"/>
                <a:gd name="connsiteY7" fmla="*/ 1130777 h 1519931"/>
                <a:gd name="connsiteX8" fmla="*/ 718959 w 2286000"/>
                <a:gd name="connsiteY8" fmla="*/ 0 h 1519931"/>
                <a:gd name="connsiteX0" fmla="*/ 718959 w 2286000"/>
                <a:gd name="connsiteY0" fmla="*/ 0 h 1519931"/>
                <a:gd name="connsiteX1" fmla="*/ 1284347 w 2286000"/>
                <a:gd name="connsiteY1" fmla="*/ 0 h 1519931"/>
                <a:gd name="connsiteX2" fmla="*/ 1284347 w 2286000"/>
                <a:gd name="connsiteY2" fmla="*/ 282694 h 1519931"/>
                <a:gd name="connsiteX3" fmla="*/ 1567041 w 2286000"/>
                <a:gd name="connsiteY3" fmla="*/ 282694 h 1519931"/>
                <a:gd name="connsiteX4" fmla="*/ 1567041 w 2286000"/>
                <a:gd name="connsiteY4" fmla="*/ 1130777 h 1519931"/>
                <a:gd name="connsiteX5" fmla="*/ 718959 w 2286000"/>
                <a:gd name="connsiteY5" fmla="*/ 1130777 h 1519931"/>
                <a:gd name="connsiteX6" fmla="*/ 718959 w 2286000"/>
                <a:gd name="connsiteY6" fmla="*/ 0 h 1519931"/>
                <a:gd name="connsiteX0" fmla="*/ 1284347 w 2286000"/>
                <a:gd name="connsiteY0" fmla="*/ 0 h 1519931"/>
                <a:gd name="connsiteX1" fmla="*/ 1284347 w 2286000"/>
                <a:gd name="connsiteY1" fmla="*/ 282694 h 1519931"/>
                <a:gd name="connsiteX2" fmla="*/ 1567041 w 2286000"/>
                <a:gd name="connsiteY2" fmla="*/ 282694 h 1519931"/>
                <a:gd name="connsiteX3" fmla="*/ 1284347 w 2286000"/>
                <a:gd name="connsiteY3" fmla="*/ 0 h 1519931"/>
                <a:gd name="connsiteX0" fmla="*/ 718959 w 2286000"/>
                <a:gd name="connsiteY0" fmla="*/ 0 h 1519931"/>
                <a:gd name="connsiteX1" fmla="*/ 1284347 w 2286000"/>
                <a:gd name="connsiteY1" fmla="*/ 0 h 1519931"/>
                <a:gd name="connsiteX2" fmla="*/ 1567041 w 2286000"/>
                <a:gd name="connsiteY2" fmla="*/ 282694 h 1519931"/>
                <a:gd name="connsiteX3" fmla="*/ 1567041 w 2286000"/>
                <a:gd name="connsiteY3" fmla="*/ 1130777 h 1519931"/>
                <a:gd name="connsiteX4" fmla="*/ 718959 w 2286000"/>
                <a:gd name="connsiteY4" fmla="*/ 1130777 h 1519931"/>
                <a:gd name="connsiteX5" fmla="*/ 718959 w 2286000"/>
                <a:gd name="connsiteY5" fmla="*/ 0 h 1519931"/>
                <a:gd name="connsiteX6" fmla="*/ 1567041 w 2286000"/>
                <a:gd name="connsiteY6" fmla="*/ 282694 h 1519931"/>
                <a:gd name="connsiteX7" fmla="*/ 1284347 w 2286000"/>
                <a:gd name="connsiteY7" fmla="*/ 282694 h 1519931"/>
                <a:gd name="connsiteX8" fmla="*/ 1284347 w 2286000"/>
                <a:gd name="connsiteY8" fmla="*/ 0 h 1519931"/>
                <a:gd name="connsiteX0" fmla="*/ 2286000 w 2286000"/>
                <a:gd name="connsiteY0" fmla="*/ 1319240 h 1519931"/>
                <a:gd name="connsiteX1" fmla="*/ 0 w 2286000"/>
                <a:gd name="connsiteY1" fmla="*/ 1319240 h 1519931"/>
                <a:gd name="connsiteX2" fmla="*/ 2286000 w 2286000"/>
                <a:gd name="connsiteY2" fmla="*/ 1319240 h 1519931"/>
                <a:gd name="connsiteX0" fmla="*/ 0 w 2286000"/>
                <a:gd name="connsiteY0" fmla="*/ 1319240 h 1519931"/>
                <a:gd name="connsiteX1" fmla="*/ 2286000 w 2286000"/>
                <a:gd name="connsiteY1" fmla="*/ 1319240 h 1519931"/>
                <a:gd name="connsiteX2" fmla="*/ 0 w 2286000"/>
                <a:gd name="connsiteY2" fmla="*/ 1319240 h 1519931"/>
                <a:gd name="connsiteX3" fmla="*/ 718959 w 2286000"/>
                <a:gd name="connsiteY3" fmla="*/ 0 h 1519931"/>
                <a:gd name="connsiteX4" fmla="*/ 1284347 w 2286000"/>
                <a:gd name="connsiteY4" fmla="*/ 0 h 1519931"/>
                <a:gd name="connsiteX5" fmla="*/ 1567041 w 2286000"/>
                <a:gd name="connsiteY5" fmla="*/ 282694 h 1519931"/>
                <a:gd name="connsiteX6" fmla="*/ 1567041 w 2286000"/>
                <a:gd name="connsiteY6" fmla="*/ 1130777 h 1519931"/>
                <a:gd name="connsiteX7" fmla="*/ 718959 w 2286000"/>
                <a:gd name="connsiteY7" fmla="*/ 1130777 h 1519931"/>
                <a:gd name="connsiteX8" fmla="*/ 718959 w 2286000"/>
                <a:gd name="connsiteY8" fmla="*/ 0 h 1519931"/>
                <a:gd name="connsiteX0" fmla="*/ 718959 w 2286000"/>
                <a:gd name="connsiteY0" fmla="*/ 0 h 1519931"/>
                <a:gd name="connsiteX1" fmla="*/ 1284347 w 2286000"/>
                <a:gd name="connsiteY1" fmla="*/ 0 h 1519931"/>
                <a:gd name="connsiteX2" fmla="*/ 1284347 w 2286000"/>
                <a:gd name="connsiteY2" fmla="*/ 282694 h 1519931"/>
                <a:gd name="connsiteX3" fmla="*/ 1567041 w 2286000"/>
                <a:gd name="connsiteY3" fmla="*/ 282694 h 1519931"/>
                <a:gd name="connsiteX4" fmla="*/ 1567041 w 2286000"/>
                <a:gd name="connsiteY4" fmla="*/ 1130777 h 1519931"/>
                <a:gd name="connsiteX5" fmla="*/ 718959 w 2286000"/>
                <a:gd name="connsiteY5" fmla="*/ 1130777 h 1519931"/>
                <a:gd name="connsiteX6" fmla="*/ 718959 w 2286000"/>
                <a:gd name="connsiteY6" fmla="*/ 0 h 1519931"/>
                <a:gd name="connsiteX0" fmla="*/ 1284347 w 2286000"/>
                <a:gd name="connsiteY0" fmla="*/ 0 h 1519931"/>
                <a:gd name="connsiteX1" fmla="*/ 1284347 w 2286000"/>
                <a:gd name="connsiteY1" fmla="*/ 282694 h 1519931"/>
                <a:gd name="connsiteX2" fmla="*/ 1567041 w 2286000"/>
                <a:gd name="connsiteY2" fmla="*/ 282694 h 1519931"/>
                <a:gd name="connsiteX3" fmla="*/ 1284347 w 2286000"/>
                <a:gd name="connsiteY3" fmla="*/ 0 h 1519931"/>
                <a:gd name="connsiteX0" fmla="*/ 718959 w 2286000"/>
                <a:gd name="connsiteY0" fmla="*/ 0 h 1519931"/>
                <a:gd name="connsiteX1" fmla="*/ 1284347 w 2286000"/>
                <a:gd name="connsiteY1" fmla="*/ 0 h 1519931"/>
                <a:gd name="connsiteX2" fmla="*/ 1567041 w 2286000"/>
                <a:gd name="connsiteY2" fmla="*/ 282694 h 1519931"/>
                <a:gd name="connsiteX3" fmla="*/ 1567041 w 2286000"/>
                <a:gd name="connsiteY3" fmla="*/ 1130777 h 1519931"/>
                <a:gd name="connsiteX4" fmla="*/ 718959 w 2286000"/>
                <a:gd name="connsiteY4" fmla="*/ 1130777 h 1519931"/>
                <a:gd name="connsiteX5" fmla="*/ 718959 w 2286000"/>
                <a:gd name="connsiteY5" fmla="*/ 0 h 1519931"/>
                <a:gd name="connsiteX6" fmla="*/ 1567041 w 2286000"/>
                <a:gd name="connsiteY6" fmla="*/ 282694 h 1519931"/>
                <a:gd name="connsiteX7" fmla="*/ 1284347 w 2286000"/>
                <a:gd name="connsiteY7" fmla="*/ 282694 h 1519931"/>
                <a:gd name="connsiteX8" fmla="*/ 1284347 w 2286000"/>
                <a:gd name="connsiteY8" fmla="*/ 0 h 1519931"/>
                <a:gd name="connsiteX0" fmla="*/ 2286000 w 2286000"/>
                <a:gd name="connsiteY0" fmla="*/ 1319240 h 1519931"/>
                <a:gd name="connsiteX1" fmla="*/ 0 w 2286000"/>
                <a:gd name="connsiteY1" fmla="*/ 1319240 h 1519931"/>
                <a:gd name="connsiteX2" fmla="*/ 2286000 w 2286000"/>
                <a:gd name="connsiteY2" fmla="*/ 1319240 h 1519931"/>
                <a:gd name="connsiteX0" fmla="*/ 0 w 2292654"/>
                <a:gd name="connsiteY0" fmla="*/ 1319240 h 1430494"/>
                <a:gd name="connsiteX1" fmla="*/ 2286000 w 2292654"/>
                <a:gd name="connsiteY1" fmla="*/ 1319240 h 1430494"/>
                <a:gd name="connsiteX2" fmla="*/ 1957838 w 2292654"/>
                <a:gd name="connsiteY2" fmla="*/ 1360983 h 1430494"/>
                <a:gd name="connsiteX3" fmla="*/ 0 w 2292654"/>
                <a:gd name="connsiteY3" fmla="*/ 1319240 h 1430494"/>
                <a:gd name="connsiteX4" fmla="*/ 718959 w 2292654"/>
                <a:gd name="connsiteY4" fmla="*/ 0 h 1430494"/>
                <a:gd name="connsiteX5" fmla="*/ 1284347 w 2292654"/>
                <a:gd name="connsiteY5" fmla="*/ 0 h 1430494"/>
                <a:gd name="connsiteX6" fmla="*/ 1567041 w 2292654"/>
                <a:gd name="connsiteY6" fmla="*/ 282694 h 1430494"/>
                <a:gd name="connsiteX7" fmla="*/ 1567041 w 2292654"/>
                <a:gd name="connsiteY7" fmla="*/ 1130777 h 1430494"/>
                <a:gd name="connsiteX8" fmla="*/ 718959 w 2292654"/>
                <a:gd name="connsiteY8" fmla="*/ 1130777 h 1430494"/>
                <a:gd name="connsiteX9" fmla="*/ 718959 w 2292654"/>
                <a:gd name="connsiteY9" fmla="*/ 0 h 1430494"/>
                <a:gd name="connsiteX0" fmla="*/ 718959 w 2292654"/>
                <a:gd name="connsiteY0" fmla="*/ 0 h 1430494"/>
                <a:gd name="connsiteX1" fmla="*/ 1284347 w 2292654"/>
                <a:gd name="connsiteY1" fmla="*/ 0 h 1430494"/>
                <a:gd name="connsiteX2" fmla="*/ 1284347 w 2292654"/>
                <a:gd name="connsiteY2" fmla="*/ 282694 h 1430494"/>
                <a:gd name="connsiteX3" fmla="*/ 1567041 w 2292654"/>
                <a:gd name="connsiteY3" fmla="*/ 282694 h 1430494"/>
                <a:gd name="connsiteX4" fmla="*/ 1567041 w 2292654"/>
                <a:gd name="connsiteY4" fmla="*/ 1130777 h 1430494"/>
                <a:gd name="connsiteX5" fmla="*/ 718959 w 2292654"/>
                <a:gd name="connsiteY5" fmla="*/ 1130777 h 1430494"/>
                <a:gd name="connsiteX6" fmla="*/ 718959 w 2292654"/>
                <a:gd name="connsiteY6" fmla="*/ 0 h 1430494"/>
                <a:gd name="connsiteX0" fmla="*/ 1284347 w 2292654"/>
                <a:gd name="connsiteY0" fmla="*/ 0 h 1430494"/>
                <a:gd name="connsiteX1" fmla="*/ 1284347 w 2292654"/>
                <a:gd name="connsiteY1" fmla="*/ 282694 h 1430494"/>
                <a:gd name="connsiteX2" fmla="*/ 1567041 w 2292654"/>
                <a:gd name="connsiteY2" fmla="*/ 282694 h 1430494"/>
                <a:gd name="connsiteX3" fmla="*/ 1284347 w 2292654"/>
                <a:gd name="connsiteY3" fmla="*/ 0 h 1430494"/>
                <a:gd name="connsiteX0" fmla="*/ 718959 w 2292654"/>
                <a:gd name="connsiteY0" fmla="*/ 0 h 1430494"/>
                <a:gd name="connsiteX1" fmla="*/ 1284347 w 2292654"/>
                <a:gd name="connsiteY1" fmla="*/ 0 h 1430494"/>
                <a:gd name="connsiteX2" fmla="*/ 1567041 w 2292654"/>
                <a:gd name="connsiteY2" fmla="*/ 282694 h 1430494"/>
                <a:gd name="connsiteX3" fmla="*/ 1567041 w 2292654"/>
                <a:gd name="connsiteY3" fmla="*/ 1130777 h 1430494"/>
                <a:gd name="connsiteX4" fmla="*/ 718959 w 2292654"/>
                <a:gd name="connsiteY4" fmla="*/ 1130777 h 1430494"/>
                <a:gd name="connsiteX5" fmla="*/ 718959 w 2292654"/>
                <a:gd name="connsiteY5" fmla="*/ 0 h 1430494"/>
                <a:gd name="connsiteX6" fmla="*/ 1567041 w 2292654"/>
                <a:gd name="connsiteY6" fmla="*/ 282694 h 1430494"/>
                <a:gd name="connsiteX7" fmla="*/ 1284347 w 2292654"/>
                <a:gd name="connsiteY7" fmla="*/ 282694 h 1430494"/>
                <a:gd name="connsiteX8" fmla="*/ 1284347 w 2292654"/>
                <a:gd name="connsiteY8" fmla="*/ 0 h 1430494"/>
                <a:gd name="connsiteX0" fmla="*/ 2286000 w 2292654"/>
                <a:gd name="connsiteY0" fmla="*/ 1319240 h 1430494"/>
                <a:gd name="connsiteX1" fmla="*/ 0 w 2292654"/>
                <a:gd name="connsiteY1" fmla="*/ 1319240 h 1430494"/>
                <a:gd name="connsiteX2" fmla="*/ 2286000 w 2292654"/>
                <a:gd name="connsiteY2" fmla="*/ 1319240 h 1430494"/>
                <a:gd name="connsiteX0" fmla="*/ 0 w 2292654"/>
                <a:gd name="connsiteY0" fmla="*/ 1319240 h 1488573"/>
                <a:gd name="connsiteX1" fmla="*/ 2286000 w 2292654"/>
                <a:gd name="connsiteY1" fmla="*/ 1319240 h 1488573"/>
                <a:gd name="connsiteX2" fmla="*/ 1957838 w 2292654"/>
                <a:gd name="connsiteY2" fmla="*/ 1360983 h 1488573"/>
                <a:gd name="connsiteX3" fmla="*/ 0 w 2292654"/>
                <a:gd name="connsiteY3" fmla="*/ 1319240 h 1488573"/>
                <a:gd name="connsiteX4" fmla="*/ 718959 w 2292654"/>
                <a:gd name="connsiteY4" fmla="*/ 0 h 1488573"/>
                <a:gd name="connsiteX5" fmla="*/ 1284347 w 2292654"/>
                <a:gd name="connsiteY5" fmla="*/ 0 h 1488573"/>
                <a:gd name="connsiteX6" fmla="*/ 1567041 w 2292654"/>
                <a:gd name="connsiteY6" fmla="*/ 282694 h 1488573"/>
                <a:gd name="connsiteX7" fmla="*/ 1567041 w 2292654"/>
                <a:gd name="connsiteY7" fmla="*/ 1130777 h 1488573"/>
                <a:gd name="connsiteX8" fmla="*/ 718959 w 2292654"/>
                <a:gd name="connsiteY8" fmla="*/ 1130777 h 1488573"/>
                <a:gd name="connsiteX9" fmla="*/ 718959 w 2292654"/>
                <a:gd name="connsiteY9" fmla="*/ 0 h 1488573"/>
                <a:gd name="connsiteX0" fmla="*/ 718959 w 2292654"/>
                <a:gd name="connsiteY0" fmla="*/ 0 h 1488573"/>
                <a:gd name="connsiteX1" fmla="*/ 1284347 w 2292654"/>
                <a:gd name="connsiteY1" fmla="*/ 0 h 1488573"/>
                <a:gd name="connsiteX2" fmla="*/ 1284347 w 2292654"/>
                <a:gd name="connsiteY2" fmla="*/ 282694 h 1488573"/>
                <a:gd name="connsiteX3" fmla="*/ 1567041 w 2292654"/>
                <a:gd name="connsiteY3" fmla="*/ 282694 h 1488573"/>
                <a:gd name="connsiteX4" fmla="*/ 1567041 w 2292654"/>
                <a:gd name="connsiteY4" fmla="*/ 1130777 h 1488573"/>
                <a:gd name="connsiteX5" fmla="*/ 718959 w 2292654"/>
                <a:gd name="connsiteY5" fmla="*/ 1130777 h 1488573"/>
                <a:gd name="connsiteX6" fmla="*/ 718959 w 2292654"/>
                <a:gd name="connsiteY6" fmla="*/ 0 h 1488573"/>
                <a:gd name="connsiteX0" fmla="*/ 1284347 w 2292654"/>
                <a:gd name="connsiteY0" fmla="*/ 0 h 1488573"/>
                <a:gd name="connsiteX1" fmla="*/ 1284347 w 2292654"/>
                <a:gd name="connsiteY1" fmla="*/ 282694 h 1488573"/>
                <a:gd name="connsiteX2" fmla="*/ 1567041 w 2292654"/>
                <a:gd name="connsiteY2" fmla="*/ 282694 h 1488573"/>
                <a:gd name="connsiteX3" fmla="*/ 1284347 w 2292654"/>
                <a:gd name="connsiteY3" fmla="*/ 0 h 1488573"/>
                <a:gd name="connsiteX0" fmla="*/ 718959 w 2292654"/>
                <a:gd name="connsiteY0" fmla="*/ 0 h 1488573"/>
                <a:gd name="connsiteX1" fmla="*/ 1284347 w 2292654"/>
                <a:gd name="connsiteY1" fmla="*/ 0 h 1488573"/>
                <a:gd name="connsiteX2" fmla="*/ 1567041 w 2292654"/>
                <a:gd name="connsiteY2" fmla="*/ 282694 h 1488573"/>
                <a:gd name="connsiteX3" fmla="*/ 1567041 w 2292654"/>
                <a:gd name="connsiteY3" fmla="*/ 1130777 h 1488573"/>
                <a:gd name="connsiteX4" fmla="*/ 718959 w 2292654"/>
                <a:gd name="connsiteY4" fmla="*/ 1130777 h 1488573"/>
                <a:gd name="connsiteX5" fmla="*/ 718959 w 2292654"/>
                <a:gd name="connsiteY5" fmla="*/ 0 h 1488573"/>
                <a:gd name="connsiteX6" fmla="*/ 1567041 w 2292654"/>
                <a:gd name="connsiteY6" fmla="*/ 282694 h 1488573"/>
                <a:gd name="connsiteX7" fmla="*/ 1284347 w 2292654"/>
                <a:gd name="connsiteY7" fmla="*/ 282694 h 1488573"/>
                <a:gd name="connsiteX8" fmla="*/ 1284347 w 2292654"/>
                <a:gd name="connsiteY8" fmla="*/ 0 h 1488573"/>
                <a:gd name="connsiteX0" fmla="*/ 2286000 w 2292654"/>
                <a:gd name="connsiteY0" fmla="*/ 1319240 h 1488573"/>
                <a:gd name="connsiteX1" fmla="*/ 1490133 w 2292654"/>
                <a:gd name="connsiteY1" fmla="*/ 1488573 h 1488573"/>
                <a:gd name="connsiteX2" fmla="*/ 2286000 w 2292654"/>
                <a:gd name="connsiteY2" fmla="*/ 1319240 h 1488573"/>
                <a:gd name="connsiteX0" fmla="*/ 1238879 w 1567267"/>
                <a:gd name="connsiteY0" fmla="*/ 1360983 h 1488573"/>
                <a:gd name="connsiteX1" fmla="*/ 1567041 w 1567267"/>
                <a:gd name="connsiteY1" fmla="*/ 1319240 h 1488573"/>
                <a:gd name="connsiteX2" fmla="*/ 1238879 w 1567267"/>
                <a:gd name="connsiteY2" fmla="*/ 1360983 h 1488573"/>
                <a:gd name="connsiteX3" fmla="*/ 0 w 1567267"/>
                <a:gd name="connsiteY3" fmla="*/ 0 h 1488573"/>
                <a:gd name="connsiteX4" fmla="*/ 565388 w 1567267"/>
                <a:gd name="connsiteY4" fmla="*/ 0 h 1488573"/>
                <a:gd name="connsiteX5" fmla="*/ 848082 w 1567267"/>
                <a:gd name="connsiteY5" fmla="*/ 282694 h 1488573"/>
                <a:gd name="connsiteX6" fmla="*/ 848082 w 1567267"/>
                <a:gd name="connsiteY6" fmla="*/ 1130777 h 1488573"/>
                <a:gd name="connsiteX7" fmla="*/ 0 w 1567267"/>
                <a:gd name="connsiteY7" fmla="*/ 1130777 h 1488573"/>
                <a:gd name="connsiteX8" fmla="*/ 0 w 1567267"/>
                <a:gd name="connsiteY8" fmla="*/ 0 h 1488573"/>
                <a:gd name="connsiteX0" fmla="*/ 0 w 1567267"/>
                <a:gd name="connsiteY0" fmla="*/ 0 h 1488573"/>
                <a:gd name="connsiteX1" fmla="*/ 565388 w 1567267"/>
                <a:gd name="connsiteY1" fmla="*/ 0 h 1488573"/>
                <a:gd name="connsiteX2" fmla="*/ 565388 w 1567267"/>
                <a:gd name="connsiteY2" fmla="*/ 282694 h 1488573"/>
                <a:gd name="connsiteX3" fmla="*/ 848082 w 1567267"/>
                <a:gd name="connsiteY3" fmla="*/ 282694 h 1488573"/>
                <a:gd name="connsiteX4" fmla="*/ 848082 w 1567267"/>
                <a:gd name="connsiteY4" fmla="*/ 1130777 h 1488573"/>
                <a:gd name="connsiteX5" fmla="*/ 0 w 1567267"/>
                <a:gd name="connsiteY5" fmla="*/ 1130777 h 1488573"/>
                <a:gd name="connsiteX6" fmla="*/ 0 w 1567267"/>
                <a:gd name="connsiteY6" fmla="*/ 0 h 1488573"/>
                <a:gd name="connsiteX0" fmla="*/ 565388 w 1567267"/>
                <a:gd name="connsiteY0" fmla="*/ 0 h 1488573"/>
                <a:gd name="connsiteX1" fmla="*/ 565388 w 1567267"/>
                <a:gd name="connsiteY1" fmla="*/ 282694 h 1488573"/>
                <a:gd name="connsiteX2" fmla="*/ 848082 w 1567267"/>
                <a:gd name="connsiteY2" fmla="*/ 282694 h 1488573"/>
                <a:gd name="connsiteX3" fmla="*/ 565388 w 1567267"/>
                <a:gd name="connsiteY3" fmla="*/ 0 h 1488573"/>
                <a:gd name="connsiteX0" fmla="*/ 0 w 1567267"/>
                <a:gd name="connsiteY0" fmla="*/ 0 h 1488573"/>
                <a:gd name="connsiteX1" fmla="*/ 565388 w 1567267"/>
                <a:gd name="connsiteY1" fmla="*/ 0 h 1488573"/>
                <a:gd name="connsiteX2" fmla="*/ 848082 w 1567267"/>
                <a:gd name="connsiteY2" fmla="*/ 282694 h 1488573"/>
                <a:gd name="connsiteX3" fmla="*/ 848082 w 1567267"/>
                <a:gd name="connsiteY3" fmla="*/ 1130777 h 1488573"/>
                <a:gd name="connsiteX4" fmla="*/ 0 w 1567267"/>
                <a:gd name="connsiteY4" fmla="*/ 1130777 h 1488573"/>
                <a:gd name="connsiteX5" fmla="*/ 0 w 1567267"/>
                <a:gd name="connsiteY5" fmla="*/ 0 h 1488573"/>
                <a:gd name="connsiteX6" fmla="*/ 848082 w 1567267"/>
                <a:gd name="connsiteY6" fmla="*/ 282694 h 1488573"/>
                <a:gd name="connsiteX7" fmla="*/ 565388 w 1567267"/>
                <a:gd name="connsiteY7" fmla="*/ 282694 h 1488573"/>
                <a:gd name="connsiteX8" fmla="*/ 565388 w 1567267"/>
                <a:gd name="connsiteY8" fmla="*/ 0 h 1488573"/>
                <a:gd name="connsiteX0" fmla="*/ 1567041 w 1567267"/>
                <a:gd name="connsiteY0" fmla="*/ 1319240 h 1488573"/>
                <a:gd name="connsiteX1" fmla="*/ 771174 w 1567267"/>
                <a:gd name="connsiteY1" fmla="*/ 1488573 h 1488573"/>
                <a:gd name="connsiteX2" fmla="*/ 1567041 w 1567267"/>
                <a:gd name="connsiteY2" fmla="*/ 1319240 h 1488573"/>
                <a:gd name="connsiteX0" fmla="*/ 1238879 w 1567267"/>
                <a:gd name="connsiteY0" fmla="*/ 1360983 h 1499862"/>
                <a:gd name="connsiteX1" fmla="*/ 1567041 w 1567267"/>
                <a:gd name="connsiteY1" fmla="*/ 1319240 h 1499862"/>
                <a:gd name="connsiteX2" fmla="*/ 1238879 w 1567267"/>
                <a:gd name="connsiteY2" fmla="*/ 1360983 h 1499862"/>
                <a:gd name="connsiteX3" fmla="*/ 0 w 1567267"/>
                <a:gd name="connsiteY3" fmla="*/ 0 h 1499862"/>
                <a:gd name="connsiteX4" fmla="*/ 565388 w 1567267"/>
                <a:gd name="connsiteY4" fmla="*/ 0 h 1499862"/>
                <a:gd name="connsiteX5" fmla="*/ 848082 w 1567267"/>
                <a:gd name="connsiteY5" fmla="*/ 282694 h 1499862"/>
                <a:gd name="connsiteX6" fmla="*/ 848082 w 1567267"/>
                <a:gd name="connsiteY6" fmla="*/ 1130777 h 1499862"/>
                <a:gd name="connsiteX7" fmla="*/ 0 w 1567267"/>
                <a:gd name="connsiteY7" fmla="*/ 1130777 h 1499862"/>
                <a:gd name="connsiteX8" fmla="*/ 0 w 1567267"/>
                <a:gd name="connsiteY8" fmla="*/ 0 h 1499862"/>
                <a:gd name="connsiteX0" fmla="*/ 0 w 1567267"/>
                <a:gd name="connsiteY0" fmla="*/ 0 h 1499862"/>
                <a:gd name="connsiteX1" fmla="*/ 565388 w 1567267"/>
                <a:gd name="connsiteY1" fmla="*/ 0 h 1499862"/>
                <a:gd name="connsiteX2" fmla="*/ 565388 w 1567267"/>
                <a:gd name="connsiteY2" fmla="*/ 282694 h 1499862"/>
                <a:gd name="connsiteX3" fmla="*/ 848082 w 1567267"/>
                <a:gd name="connsiteY3" fmla="*/ 282694 h 1499862"/>
                <a:gd name="connsiteX4" fmla="*/ 848082 w 1567267"/>
                <a:gd name="connsiteY4" fmla="*/ 1130777 h 1499862"/>
                <a:gd name="connsiteX5" fmla="*/ 0 w 1567267"/>
                <a:gd name="connsiteY5" fmla="*/ 1130777 h 1499862"/>
                <a:gd name="connsiteX6" fmla="*/ 0 w 1567267"/>
                <a:gd name="connsiteY6" fmla="*/ 0 h 1499862"/>
                <a:gd name="connsiteX0" fmla="*/ 565388 w 1567267"/>
                <a:gd name="connsiteY0" fmla="*/ 0 h 1499862"/>
                <a:gd name="connsiteX1" fmla="*/ 565388 w 1567267"/>
                <a:gd name="connsiteY1" fmla="*/ 282694 h 1499862"/>
                <a:gd name="connsiteX2" fmla="*/ 848082 w 1567267"/>
                <a:gd name="connsiteY2" fmla="*/ 282694 h 1499862"/>
                <a:gd name="connsiteX3" fmla="*/ 565388 w 1567267"/>
                <a:gd name="connsiteY3" fmla="*/ 0 h 1499862"/>
                <a:gd name="connsiteX0" fmla="*/ 0 w 1567267"/>
                <a:gd name="connsiteY0" fmla="*/ 0 h 1499862"/>
                <a:gd name="connsiteX1" fmla="*/ 565388 w 1567267"/>
                <a:gd name="connsiteY1" fmla="*/ 0 h 1499862"/>
                <a:gd name="connsiteX2" fmla="*/ 848082 w 1567267"/>
                <a:gd name="connsiteY2" fmla="*/ 282694 h 1499862"/>
                <a:gd name="connsiteX3" fmla="*/ 848082 w 1567267"/>
                <a:gd name="connsiteY3" fmla="*/ 1130777 h 1499862"/>
                <a:gd name="connsiteX4" fmla="*/ 0 w 1567267"/>
                <a:gd name="connsiteY4" fmla="*/ 1130777 h 1499862"/>
                <a:gd name="connsiteX5" fmla="*/ 0 w 1567267"/>
                <a:gd name="connsiteY5" fmla="*/ 0 h 1499862"/>
                <a:gd name="connsiteX6" fmla="*/ 848082 w 1567267"/>
                <a:gd name="connsiteY6" fmla="*/ 282694 h 1499862"/>
                <a:gd name="connsiteX7" fmla="*/ 565388 w 1567267"/>
                <a:gd name="connsiteY7" fmla="*/ 282694 h 1499862"/>
                <a:gd name="connsiteX8" fmla="*/ 565388 w 1567267"/>
                <a:gd name="connsiteY8" fmla="*/ 0 h 1499862"/>
                <a:gd name="connsiteX0" fmla="*/ 1567041 w 1567267"/>
                <a:gd name="connsiteY0" fmla="*/ 1319240 h 1499862"/>
                <a:gd name="connsiteX1" fmla="*/ 432508 w 1567267"/>
                <a:gd name="connsiteY1" fmla="*/ 1499862 h 1499862"/>
                <a:gd name="connsiteX2" fmla="*/ 1567041 w 1567267"/>
                <a:gd name="connsiteY2" fmla="*/ 1319240 h 1499862"/>
                <a:gd name="connsiteX0" fmla="*/ 1238879 w 1567267"/>
                <a:gd name="connsiteY0" fmla="*/ 1360983 h 1646617"/>
                <a:gd name="connsiteX1" fmla="*/ 1567041 w 1567267"/>
                <a:gd name="connsiteY1" fmla="*/ 1319240 h 1646617"/>
                <a:gd name="connsiteX2" fmla="*/ 1238879 w 1567267"/>
                <a:gd name="connsiteY2" fmla="*/ 1360983 h 1646617"/>
                <a:gd name="connsiteX3" fmla="*/ 0 w 1567267"/>
                <a:gd name="connsiteY3" fmla="*/ 0 h 1646617"/>
                <a:gd name="connsiteX4" fmla="*/ 565388 w 1567267"/>
                <a:gd name="connsiteY4" fmla="*/ 0 h 1646617"/>
                <a:gd name="connsiteX5" fmla="*/ 848082 w 1567267"/>
                <a:gd name="connsiteY5" fmla="*/ 282694 h 1646617"/>
                <a:gd name="connsiteX6" fmla="*/ 848082 w 1567267"/>
                <a:gd name="connsiteY6" fmla="*/ 1130777 h 1646617"/>
                <a:gd name="connsiteX7" fmla="*/ 0 w 1567267"/>
                <a:gd name="connsiteY7" fmla="*/ 1130777 h 1646617"/>
                <a:gd name="connsiteX8" fmla="*/ 0 w 1567267"/>
                <a:gd name="connsiteY8" fmla="*/ 0 h 1646617"/>
                <a:gd name="connsiteX0" fmla="*/ 0 w 1567267"/>
                <a:gd name="connsiteY0" fmla="*/ 0 h 1646617"/>
                <a:gd name="connsiteX1" fmla="*/ 565388 w 1567267"/>
                <a:gd name="connsiteY1" fmla="*/ 0 h 1646617"/>
                <a:gd name="connsiteX2" fmla="*/ 565388 w 1567267"/>
                <a:gd name="connsiteY2" fmla="*/ 282694 h 1646617"/>
                <a:gd name="connsiteX3" fmla="*/ 848082 w 1567267"/>
                <a:gd name="connsiteY3" fmla="*/ 282694 h 1646617"/>
                <a:gd name="connsiteX4" fmla="*/ 848082 w 1567267"/>
                <a:gd name="connsiteY4" fmla="*/ 1130777 h 1646617"/>
                <a:gd name="connsiteX5" fmla="*/ 0 w 1567267"/>
                <a:gd name="connsiteY5" fmla="*/ 1130777 h 1646617"/>
                <a:gd name="connsiteX6" fmla="*/ 0 w 1567267"/>
                <a:gd name="connsiteY6" fmla="*/ 0 h 1646617"/>
                <a:gd name="connsiteX0" fmla="*/ 565388 w 1567267"/>
                <a:gd name="connsiteY0" fmla="*/ 0 h 1646617"/>
                <a:gd name="connsiteX1" fmla="*/ 565388 w 1567267"/>
                <a:gd name="connsiteY1" fmla="*/ 282694 h 1646617"/>
                <a:gd name="connsiteX2" fmla="*/ 848082 w 1567267"/>
                <a:gd name="connsiteY2" fmla="*/ 282694 h 1646617"/>
                <a:gd name="connsiteX3" fmla="*/ 565388 w 1567267"/>
                <a:gd name="connsiteY3" fmla="*/ 0 h 1646617"/>
                <a:gd name="connsiteX0" fmla="*/ 0 w 1567267"/>
                <a:gd name="connsiteY0" fmla="*/ 0 h 1646617"/>
                <a:gd name="connsiteX1" fmla="*/ 565388 w 1567267"/>
                <a:gd name="connsiteY1" fmla="*/ 0 h 1646617"/>
                <a:gd name="connsiteX2" fmla="*/ 848082 w 1567267"/>
                <a:gd name="connsiteY2" fmla="*/ 282694 h 1646617"/>
                <a:gd name="connsiteX3" fmla="*/ 848082 w 1567267"/>
                <a:gd name="connsiteY3" fmla="*/ 1130777 h 1646617"/>
                <a:gd name="connsiteX4" fmla="*/ 0 w 1567267"/>
                <a:gd name="connsiteY4" fmla="*/ 1130777 h 1646617"/>
                <a:gd name="connsiteX5" fmla="*/ 0 w 1567267"/>
                <a:gd name="connsiteY5" fmla="*/ 0 h 1646617"/>
                <a:gd name="connsiteX6" fmla="*/ 848082 w 1567267"/>
                <a:gd name="connsiteY6" fmla="*/ 282694 h 1646617"/>
                <a:gd name="connsiteX7" fmla="*/ 565388 w 1567267"/>
                <a:gd name="connsiteY7" fmla="*/ 282694 h 1646617"/>
                <a:gd name="connsiteX8" fmla="*/ 565388 w 1567267"/>
                <a:gd name="connsiteY8" fmla="*/ 0 h 1646617"/>
                <a:gd name="connsiteX0" fmla="*/ 1363841 w 1567267"/>
                <a:gd name="connsiteY0" fmla="*/ 1646617 h 1646617"/>
                <a:gd name="connsiteX1" fmla="*/ 432508 w 1567267"/>
                <a:gd name="connsiteY1" fmla="*/ 1499862 h 1646617"/>
                <a:gd name="connsiteX2" fmla="*/ 1363841 w 1567267"/>
                <a:gd name="connsiteY2" fmla="*/ 1646617 h 1646617"/>
                <a:gd name="connsiteX0" fmla="*/ 0 w 1363841"/>
                <a:gd name="connsiteY0" fmla="*/ 0 h 1646617"/>
                <a:gd name="connsiteX1" fmla="*/ 565388 w 1363841"/>
                <a:gd name="connsiteY1" fmla="*/ 0 h 1646617"/>
                <a:gd name="connsiteX2" fmla="*/ 848082 w 1363841"/>
                <a:gd name="connsiteY2" fmla="*/ 282694 h 1646617"/>
                <a:gd name="connsiteX3" fmla="*/ 848082 w 1363841"/>
                <a:gd name="connsiteY3" fmla="*/ 1130777 h 1646617"/>
                <a:gd name="connsiteX4" fmla="*/ 0 w 1363841"/>
                <a:gd name="connsiteY4" fmla="*/ 1130777 h 1646617"/>
                <a:gd name="connsiteX5" fmla="*/ 0 w 1363841"/>
                <a:gd name="connsiteY5" fmla="*/ 0 h 1646617"/>
                <a:gd name="connsiteX0" fmla="*/ 0 w 1363841"/>
                <a:gd name="connsiteY0" fmla="*/ 0 h 1646617"/>
                <a:gd name="connsiteX1" fmla="*/ 565388 w 1363841"/>
                <a:gd name="connsiteY1" fmla="*/ 0 h 1646617"/>
                <a:gd name="connsiteX2" fmla="*/ 565388 w 1363841"/>
                <a:gd name="connsiteY2" fmla="*/ 282694 h 1646617"/>
                <a:gd name="connsiteX3" fmla="*/ 848082 w 1363841"/>
                <a:gd name="connsiteY3" fmla="*/ 282694 h 1646617"/>
                <a:gd name="connsiteX4" fmla="*/ 848082 w 1363841"/>
                <a:gd name="connsiteY4" fmla="*/ 1130777 h 1646617"/>
                <a:gd name="connsiteX5" fmla="*/ 0 w 1363841"/>
                <a:gd name="connsiteY5" fmla="*/ 1130777 h 1646617"/>
                <a:gd name="connsiteX6" fmla="*/ 0 w 1363841"/>
                <a:gd name="connsiteY6" fmla="*/ 0 h 1646617"/>
                <a:gd name="connsiteX0" fmla="*/ 565388 w 1363841"/>
                <a:gd name="connsiteY0" fmla="*/ 0 h 1646617"/>
                <a:gd name="connsiteX1" fmla="*/ 565388 w 1363841"/>
                <a:gd name="connsiteY1" fmla="*/ 282694 h 1646617"/>
                <a:gd name="connsiteX2" fmla="*/ 848082 w 1363841"/>
                <a:gd name="connsiteY2" fmla="*/ 282694 h 1646617"/>
                <a:gd name="connsiteX3" fmla="*/ 565388 w 1363841"/>
                <a:gd name="connsiteY3" fmla="*/ 0 h 1646617"/>
                <a:gd name="connsiteX0" fmla="*/ 0 w 1363841"/>
                <a:gd name="connsiteY0" fmla="*/ 0 h 1646617"/>
                <a:gd name="connsiteX1" fmla="*/ 565388 w 1363841"/>
                <a:gd name="connsiteY1" fmla="*/ 0 h 1646617"/>
                <a:gd name="connsiteX2" fmla="*/ 848082 w 1363841"/>
                <a:gd name="connsiteY2" fmla="*/ 282694 h 1646617"/>
                <a:gd name="connsiteX3" fmla="*/ 848082 w 1363841"/>
                <a:gd name="connsiteY3" fmla="*/ 1130777 h 1646617"/>
                <a:gd name="connsiteX4" fmla="*/ 0 w 1363841"/>
                <a:gd name="connsiteY4" fmla="*/ 1130777 h 1646617"/>
                <a:gd name="connsiteX5" fmla="*/ 0 w 1363841"/>
                <a:gd name="connsiteY5" fmla="*/ 0 h 1646617"/>
                <a:gd name="connsiteX6" fmla="*/ 848082 w 1363841"/>
                <a:gd name="connsiteY6" fmla="*/ 282694 h 1646617"/>
                <a:gd name="connsiteX7" fmla="*/ 565388 w 1363841"/>
                <a:gd name="connsiteY7" fmla="*/ 282694 h 1646617"/>
                <a:gd name="connsiteX8" fmla="*/ 565388 w 1363841"/>
                <a:gd name="connsiteY8" fmla="*/ 0 h 1646617"/>
                <a:gd name="connsiteX0" fmla="*/ 1363841 w 1363841"/>
                <a:gd name="connsiteY0" fmla="*/ 1646617 h 1646617"/>
                <a:gd name="connsiteX1" fmla="*/ 432508 w 1363841"/>
                <a:gd name="connsiteY1" fmla="*/ 1499862 h 1646617"/>
                <a:gd name="connsiteX2" fmla="*/ 1363841 w 1363841"/>
                <a:gd name="connsiteY2" fmla="*/ 1646617 h 164661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0" fmla="*/ 0 w 1455281"/>
                <a:gd name="connsiteY0" fmla="*/ 0 h 1738057"/>
                <a:gd name="connsiteX1" fmla="*/ 565388 w 1455281"/>
                <a:gd name="connsiteY1" fmla="*/ 0 h 1738057"/>
                <a:gd name="connsiteX2" fmla="*/ 565388 w 1455281"/>
                <a:gd name="connsiteY2" fmla="*/ 282694 h 1738057"/>
                <a:gd name="connsiteX3" fmla="*/ 848082 w 1455281"/>
                <a:gd name="connsiteY3" fmla="*/ 282694 h 1738057"/>
                <a:gd name="connsiteX4" fmla="*/ 848082 w 1455281"/>
                <a:gd name="connsiteY4" fmla="*/ 1130777 h 1738057"/>
                <a:gd name="connsiteX5" fmla="*/ 0 w 1455281"/>
                <a:gd name="connsiteY5" fmla="*/ 1130777 h 1738057"/>
                <a:gd name="connsiteX6" fmla="*/ 0 w 1455281"/>
                <a:gd name="connsiteY6" fmla="*/ 0 h 1738057"/>
                <a:gd name="connsiteX0" fmla="*/ 565388 w 1455281"/>
                <a:gd name="connsiteY0" fmla="*/ 0 h 1738057"/>
                <a:gd name="connsiteX1" fmla="*/ 565388 w 1455281"/>
                <a:gd name="connsiteY1" fmla="*/ 282694 h 1738057"/>
                <a:gd name="connsiteX2" fmla="*/ 848082 w 1455281"/>
                <a:gd name="connsiteY2" fmla="*/ 282694 h 1738057"/>
                <a:gd name="connsiteX3" fmla="*/ 565388 w 1455281"/>
                <a:gd name="connsiteY3" fmla="*/ 0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6" fmla="*/ 848082 w 1455281"/>
                <a:gd name="connsiteY6" fmla="*/ 282694 h 1738057"/>
                <a:gd name="connsiteX7" fmla="*/ 565388 w 1455281"/>
                <a:gd name="connsiteY7" fmla="*/ 282694 h 1738057"/>
                <a:gd name="connsiteX8" fmla="*/ 565388 w 1455281"/>
                <a:gd name="connsiteY8" fmla="*/ 0 h 1738057"/>
                <a:gd name="connsiteX0" fmla="*/ 1363841 w 1455281"/>
                <a:gd name="connsiteY0" fmla="*/ 1646617 h 1738057"/>
                <a:gd name="connsiteX1" fmla="*/ 432508 w 1455281"/>
                <a:gd name="connsiteY1" fmla="*/ 1499862 h 1738057"/>
                <a:gd name="connsiteX2" fmla="*/ 1455281 w 1455281"/>
                <a:gd name="connsiteY2" fmla="*/ 1738057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0" fmla="*/ 0 w 1455281"/>
                <a:gd name="connsiteY0" fmla="*/ 0 h 1738057"/>
                <a:gd name="connsiteX1" fmla="*/ 565388 w 1455281"/>
                <a:gd name="connsiteY1" fmla="*/ 0 h 1738057"/>
                <a:gd name="connsiteX2" fmla="*/ 565388 w 1455281"/>
                <a:gd name="connsiteY2" fmla="*/ 282694 h 1738057"/>
                <a:gd name="connsiteX3" fmla="*/ 848082 w 1455281"/>
                <a:gd name="connsiteY3" fmla="*/ 282694 h 1738057"/>
                <a:gd name="connsiteX4" fmla="*/ 848082 w 1455281"/>
                <a:gd name="connsiteY4" fmla="*/ 1130777 h 1738057"/>
                <a:gd name="connsiteX5" fmla="*/ 0 w 1455281"/>
                <a:gd name="connsiteY5" fmla="*/ 1130777 h 1738057"/>
                <a:gd name="connsiteX6" fmla="*/ 0 w 1455281"/>
                <a:gd name="connsiteY6" fmla="*/ 0 h 1738057"/>
                <a:gd name="connsiteX0" fmla="*/ 565388 w 1455281"/>
                <a:gd name="connsiteY0" fmla="*/ 0 h 1738057"/>
                <a:gd name="connsiteX1" fmla="*/ 565388 w 1455281"/>
                <a:gd name="connsiteY1" fmla="*/ 282694 h 1738057"/>
                <a:gd name="connsiteX2" fmla="*/ 848082 w 1455281"/>
                <a:gd name="connsiteY2" fmla="*/ 282694 h 1738057"/>
                <a:gd name="connsiteX3" fmla="*/ 565388 w 1455281"/>
                <a:gd name="connsiteY3" fmla="*/ 0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6" fmla="*/ 848082 w 1455281"/>
                <a:gd name="connsiteY6" fmla="*/ 282694 h 1738057"/>
                <a:gd name="connsiteX7" fmla="*/ 565388 w 1455281"/>
                <a:gd name="connsiteY7" fmla="*/ 282694 h 1738057"/>
                <a:gd name="connsiteX8" fmla="*/ 565388 w 1455281"/>
                <a:gd name="connsiteY8" fmla="*/ 0 h 1738057"/>
                <a:gd name="connsiteX0" fmla="*/ 432508 w 1455281"/>
                <a:gd name="connsiteY0" fmla="*/ 1499862 h 1738057"/>
                <a:gd name="connsiteX1" fmla="*/ 1455281 w 1455281"/>
                <a:gd name="connsiteY1" fmla="*/ 1738057 h 1738057"/>
                <a:gd name="connsiteX0" fmla="*/ 0 w 1648978"/>
                <a:gd name="connsiteY0" fmla="*/ 0 h 1738057"/>
                <a:gd name="connsiteX1" fmla="*/ 565388 w 1648978"/>
                <a:gd name="connsiteY1" fmla="*/ 0 h 1738057"/>
                <a:gd name="connsiteX2" fmla="*/ 848082 w 1648978"/>
                <a:gd name="connsiteY2" fmla="*/ 282694 h 1738057"/>
                <a:gd name="connsiteX3" fmla="*/ 848082 w 1648978"/>
                <a:gd name="connsiteY3" fmla="*/ 1130777 h 1738057"/>
                <a:gd name="connsiteX4" fmla="*/ 0 w 1648978"/>
                <a:gd name="connsiteY4" fmla="*/ 1130777 h 1738057"/>
                <a:gd name="connsiteX5" fmla="*/ 0 w 1648978"/>
                <a:gd name="connsiteY5" fmla="*/ 0 h 1738057"/>
                <a:gd name="connsiteX0" fmla="*/ 0 w 1648978"/>
                <a:gd name="connsiteY0" fmla="*/ 0 h 1738057"/>
                <a:gd name="connsiteX1" fmla="*/ 565388 w 1648978"/>
                <a:gd name="connsiteY1" fmla="*/ 0 h 1738057"/>
                <a:gd name="connsiteX2" fmla="*/ 565388 w 1648978"/>
                <a:gd name="connsiteY2" fmla="*/ 282694 h 1738057"/>
                <a:gd name="connsiteX3" fmla="*/ 848082 w 1648978"/>
                <a:gd name="connsiteY3" fmla="*/ 282694 h 1738057"/>
                <a:gd name="connsiteX4" fmla="*/ 848082 w 1648978"/>
                <a:gd name="connsiteY4" fmla="*/ 1130777 h 1738057"/>
                <a:gd name="connsiteX5" fmla="*/ 0 w 1648978"/>
                <a:gd name="connsiteY5" fmla="*/ 1130777 h 1738057"/>
                <a:gd name="connsiteX6" fmla="*/ 0 w 1648978"/>
                <a:gd name="connsiteY6" fmla="*/ 0 h 1738057"/>
                <a:gd name="connsiteX0" fmla="*/ 565388 w 1648978"/>
                <a:gd name="connsiteY0" fmla="*/ 0 h 1738057"/>
                <a:gd name="connsiteX1" fmla="*/ 565388 w 1648978"/>
                <a:gd name="connsiteY1" fmla="*/ 282694 h 1738057"/>
                <a:gd name="connsiteX2" fmla="*/ 848082 w 1648978"/>
                <a:gd name="connsiteY2" fmla="*/ 282694 h 1738057"/>
                <a:gd name="connsiteX3" fmla="*/ 565388 w 1648978"/>
                <a:gd name="connsiteY3" fmla="*/ 0 h 1738057"/>
                <a:gd name="connsiteX0" fmla="*/ 0 w 1648978"/>
                <a:gd name="connsiteY0" fmla="*/ 0 h 1738057"/>
                <a:gd name="connsiteX1" fmla="*/ 565388 w 1648978"/>
                <a:gd name="connsiteY1" fmla="*/ 0 h 1738057"/>
                <a:gd name="connsiteX2" fmla="*/ 848082 w 1648978"/>
                <a:gd name="connsiteY2" fmla="*/ 282694 h 1738057"/>
                <a:gd name="connsiteX3" fmla="*/ 848082 w 1648978"/>
                <a:gd name="connsiteY3" fmla="*/ 1130777 h 1738057"/>
                <a:gd name="connsiteX4" fmla="*/ 0 w 1648978"/>
                <a:gd name="connsiteY4" fmla="*/ 1130777 h 1738057"/>
                <a:gd name="connsiteX5" fmla="*/ 0 w 1648978"/>
                <a:gd name="connsiteY5" fmla="*/ 0 h 1738057"/>
                <a:gd name="connsiteX6" fmla="*/ 848082 w 1648978"/>
                <a:gd name="connsiteY6" fmla="*/ 282694 h 1738057"/>
                <a:gd name="connsiteX7" fmla="*/ 565388 w 1648978"/>
                <a:gd name="connsiteY7" fmla="*/ 282694 h 1738057"/>
                <a:gd name="connsiteX8" fmla="*/ 565388 w 1648978"/>
                <a:gd name="connsiteY8" fmla="*/ 0 h 1738057"/>
                <a:gd name="connsiteX0" fmla="*/ 1527530 w 1648978"/>
                <a:gd name="connsiteY0" fmla="*/ 732218 h 1738057"/>
                <a:gd name="connsiteX1" fmla="*/ 1455281 w 1648978"/>
                <a:gd name="connsiteY1" fmla="*/ 1738057 h 17380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2" fmla="*/ 1527530 w 1653708"/>
                <a:gd name="connsiteY2" fmla="*/ 732218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2" fmla="*/ 1618970 w 1653708"/>
                <a:gd name="connsiteY2" fmla="*/ 823658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0" fmla="*/ 0 w 1604195"/>
                <a:gd name="connsiteY0" fmla="*/ 0 h 1467124"/>
                <a:gd name="connsiteX1" fmla="*/ 565388 w 1604195"/>
                <a:gd name="connsiteY1" fmla="*/ 0 h 1467124"/>
                <a:gd name="connsiteX2" fmla="*/ 848082 w 1604195"/>
                <a:gd name="connsiteY2" fmla="*/ 282694 h 1467124"/>
                <a:gd name="connsiteX3" fmla="*/ 848082 w 1604195"/>
                <a:gd name="connsiteY3" fmla="*/ 1130777 h 1467124"/>
                <a:gd name="connsiteX4" fmla="*/ 0 w 1604195"/>
                <a:gd name="connsiteY4" fmla="*/ 1130777 h 1467124"/>
                <a:gd name="connsiteX5" fmla="*/ 0 w 1604195"/>
                <a:gd name="connsiteY5" fmla="*/ 0 h 1467124"/>
                <a:gd name="connsiteX0" fmla="*/ 0 w 1604195"/>
                <a:gd name="connsiteY0" fmla="*/ 0 h 1467124"/>
                <a:gd name="connsiteX1" fmla="*/ 565388 w 1604195"/>
                <a:gd name="connsiteY1" fmla="*/ 0 h 1467124"/>
                <a:gd name="connsiteX2" fmla="*/ 565388 w 1604195"/>
                <a:gd name="connsiteY2" fmla="*/ 282694 h 1467124"/>
                <a:gd name="connsiteX3" fmla="*/ 848082 w 1604195"/>
                <a:gd name="connsiteY3" fmla="*/ 282694 h 1467124"/>
                <a:gd name="connsiteX4" fmla="*/ 848082 w 1604195"/>
                <a:gd name="connsiteY4" fmla="*/ 1130777 h 1467124"/>
                <a:gd name="connsiteX5" fmla="*/ 0 w 1604195"/>
                <a:gd name="connsiteY5" fmla="*/ 1130777 h 1467124"/>
                <a:gd name="connsiteX6" fmla="*/ 0 w 1604195"/>
                <a:gd name="connsiteY6" fmla="*/ 0 h 1467124"/>
                <a:gd name="connsiteX0" fmla="*/ 565388 w 1604195"/>
                <a:gd name="connsiteY0" fmla="*/ 0 h 1467124"/>
                <a:gd name="connsiteX1" fmla="*/ 565388 w 1604195"/>
                <a:gd name="connsiteY1" fmla="*/ 282694 h 1467124"/>
                <a:gd name="connsiteX2" fmla="*/ 848082 w 1604195"/>
                <a:gd name="connsiteY2" fmla="*/ 282694 h 1467124"/>
                <a:gd name="connsiteX3" fmla="*/ 565388 w 1604195"/>
                <a:gd name="connsiteY3" fmla="*/ 0 h 1467124"/>
                <a:gd name="connsiteX0" fmla="*/ 0 w 1604195"/>
                <a:gd name="connsiteY0" fmla="*/ 0 h 1467124"/>
                <a:gd name="connsiteX1" fmla="*/ 565388 w 1604195"/>
                <a:gd name="connsiteY1" fmla="*/ 0 h 1467124"/>
                <a:gd name="connsiteX2" fmla="*/ 848082 w 1604195"/>
                <a:gd name="connsiteY2" fmla="*/ 282694 h 1467124"/>
                <a:gd name="connsiteX3" fmla="*/ 848082 w 1604195"/>
                <a:gd name="connsiteY3" fmla="*/ 1130777 h 1467124"/>
                <a:gd name="connsiteX4" fmla="*/ 0 w 1604195"/>
                <a:gd name="connsiteY4" fmla="*/ 1130777 h 1467124"/>
                <a:gd name="connsiteX5" fmla="*/ 0 w 1604195"/>
                <a:gd name="connsiteY5" fmla="*/ 0 h 1467124"/>
                <a:gd name="connsiteX6" fmla="*/ 848082 w 1604195"/>
                <a:gd name="connsiteY6" fmla="*/ 282694 h 1467124"/>
                <a:gd name="connsiteX7" fmla="*/ 565388 w 1604195"/>
                <a:gd name="connsiteY7" fmla="*/ 282694 h 1467124"/>
                <a:gd name="connsiteX8" fmla="*/ 565388 w 1604195"/>
                <a:gd name="connsiteY8" fmla="*/ 0 h 1467124"/>
                <a:gd name="connsiteX0" fmla="*/ 1527530 w 1604195"/>
                <a:gd name="connsiteY0" fmla="*/ 732218 h 1467124"/>
                <a:gd name="connsiteX1" fmla="*/ 1105325 w 1604195"/>
                <a:gd name="connsiteY1" fmla="*/ 1467124 h 1467124"/>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0" fmla="*/ 987 w 1563822"/>
                <a:gd name="connsiteY0" fmla="*/ 0 h 1139746"/>
                <a:gd name="connsiteX1" fmla="*/ 566375 w 1563822"/>
                <a:gd name="connsiteY1" fmla="*/ 0 h 1139746"/>
                <a:gd name="connsiteX2" fmla="*/ 566375 w 1563822"/>
                <a:gd name="connsiteY2" fmla="*/ 282694 h 1139746"/>
                <a:gd name="connsiteX3" fmla="*/ 849069 w 1563822"/>
                <a:gd name="connsiteY3" fmla="*/ 282694 h 1139746"/>
                <a:gd name="connsiteX4" fmla="*/ 849069 w 1563822"/>
                <a:gd name="connsiteY4" fmla="*/ 1130777 h 1139746"/>
                <a:gd name="connsiteX5" fmla="*/ 987 w 1563822"/>
                <a:gd name="connsiteY5" fmla="*/ 1130777 h 1139746"/>
                <a:gd name="connsiteX6" fmla="*/ 987 w 1563822"/>
                <a:gd name="connsiteY6" fmla="*/ 0 h 1139746"/>
                <a:gd name="connsiteX0" fmla="*/ 566375 w 1563822"/>
                <a:gd name="connsiteY0" fmla="*/ 0 h 1139746"/>
                <a:gd name="connsiteX1" fmla="*/ 566375 w 1563822"/>
                <a:gd name="connsiteY1" fmla="*/ 282694 h 1139746"/>
                <a:gd name="connsiteX2" fmla="*/ 849069 w 1563822"/>
                <a:gd name="connsiteY2" fmla="*/ 282694 h 1139746"/>
                <a:gd name="connsiteX3" fmla="*/ 566375 w 1563822"/>
                <a:gd name="connsiteY3" fmla="*/ 0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6" fmla="*/ 849069 w 1563822"/>
                <a:gd name="connsiteY6" fmla="*/ 282694 h 1139746"/>
                <a:gd name="connsiteX7" fmla="*/ 566375 w 1563822"/>
                <a:gd name="connsiteY7" fmla="*/ 282694 h 1139746"/>
                <a:gd name="connsiteX8" fmla="*/ 566375 w 1563822"/>
                <a:gd name="connsiteY8" fmla="*/ 0 h 1139746"/>
                <a:gd name="connsiteX0" fmla="*/ 1528517 w 1563822"/>
                <a:gd name="connsiteY0" fmla="*/ 732218 h 1139746"/>
                <a:gd name="connsiteX1" fmla="*/ 0 w 1563822"/>
                <a:gd name="connsiteY1" fmla="*/ 1139746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0" fmla="*/ 987 w 1563822"/>
                <a:gd name="connsiteY0" fmla="*/ 0 h 1139746"/>
                <a:gd name="connsiteX1" fmla="*/ 566375 w 1563822"/>
                <a:gd name="connsiteY1" fmla="*/ 0 h 1139746"/>
                <a:gd name="connsiteX2" fmla="*/ 566375 w 1563822"/>
                <a:gd name="connsiteY2" fmla="*/ 282694 h 1139746"/>
                <a:gd name="connsiteX3" fmla="*/ 849069 w 1563822"/>
                <a:gd name="connsiteY3" fmla="*/ 282694 h 1139746"/>
                <a:gd name="connsiteX4" fmla="*/ 849069 w 1563822"/>
                <a:gd name="connsiteY4" fmla="*/ 1130777 h 1139746"/>
                <a:gd name="connsiteX5" fmla="*/ 987 w 1563822"/>
                <a:gd name="connsiteY5" fmla="*/ 1130777 h 1139746"/>
                <a:gd name="connsiteX6" fmla="*/ 987 w 1563822"/>
                <a:gd name="connsiteY6" fmla="*/ 0 h 1139746"/>
                <a:gd name="connsiteX0" fmla="*/ 566375 w 1563822"/>
                <a:gd name="connsiteY0" fmla="*/ 0 h 1139746"/>
                <a:gd name="connsiteX1" fmla="*/ 566375 w 1563822"/>
                <a:gd name="connsiteY1" fmla="*/ 282694 h 1139746"/>
                <a:gd name="connsiteX2" fmla="*/ 849069 w 1563822"/>
                <a:gd name="connsiteY2" fmla="*/ 282694 h 1139746"/>
                <a:gd name="connsiteX3" fmla="*/ 566375 w 1563822"/>
                <a:gd name="connsiteY3" fmla="*/ 0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6" fmla="*/ 849069 w 1563822"/>
                <a:gd name="connsiteY6" fmla="*/ 282694 h 1139746"/>
                <a:gd name="connsiteX7" fmla="*/ 566375 w 1563822"/>
                <a:gd name="connsiteY7" fmla="*/ 282694 h 1139746"/>
                <a:gd name="connsiteX8" fmla="*/ 566375 w 1563822"/>
                <a:gd name="connsiteY8" fmla="*/ 0 h 1139746"/>
                <a:gd name="connsiteX0" fmla="*/ 1528517 w 1563822"/>
                <a:gd name="connsiteY0" fmla="*/ 732218 h 1139746"/>
                <a:gd name="connsiteX1" fmla="*/ 0 w 1563822"/>
                <a:gd name="connsiteY1" fmla="*/ 1139746 h 1139746"/>
                <a:gd name="connsiteX0" fmla="*/ 987 w 893065"/>
                <a:gd name="connsiteY0" fmla="*/ 0 h 1139746"/>
                <a:gd name="connsiteX1" fmla="*/ 566375 w 893065"/>
                <a:gd name="connsiteY1" fmla="*/ 0 h 1139746"/>
                <a:gd name="connsiteX2" fmla="*/ 849069 w 893065"/>
                <a:gd name="connsiteY2" fmla="*/ 282694 h 1139746"/>
                <a:gd name="connsiteX3" fmla="*/ 849069 w 893065"/>
                <a:gd name="connsiteY3" fmla="*/ 1130777 h 1139746"/>
                <a:gd name="connsiteX4" fmla="*/ 987 w 893065"/>
                <a:gd name="connsiteY4" fmla="*/ 1130777 h 1139746"/>
                <a:gd name="connsiteX5" fmla="*/ 987 w 893065"/>
                <a:gd name="connsiteY5" fmla="*/ 0 h 1139746"/>
                <a:gd name="connsiteX0" fmla="*/ 987 w 893065"/>
                <a:gd name="connsiteY0" fmla="*/ 0 h 1139746"/>
                <a:gd name="connsiteX1" fmla="*/ 566375 w 893065"/>
                <a:gd name="connsiteY1" fmla="*/ 0 h 1139746"/>
                <a:gd name="connsiteX2" fmla="*/ 566375 w 893065"/>
                <a:gd name="connsiteY2" fmla="*/ 282694 h 1139746"/>
                <a:gd name="connsiteX3" fmla="*/ 849069 w 893065"/>
                <a:gd name="connsiteY3" fmla="*/ 282694 h 1139746"/>
                <a:gd name="connsiteX4" fmla="*/ 849069 w 893065"/>
                <a:gd name="connsiteY4" fmla="*/ 1130777 h 1139746"/>
                <a:gd name="connsiteX5" fmla="*/ 987 w 893065"/>
                <a:gd name="connsiteY5" fmla="*/ 1130777 h 1139746"/>
                <a:gd name="connsiteX6" fmla="*/ 987 w 893065"/>
                <a:gd name="connsiteY6" fmla="*/ 0 h 1139746"/>
                <a:gd name="connsiteX0" fmla="*/ 566375 w 893065"/>
                <a:gd name="connsiteY0" fmla="*/ 0 h 1139746"/>
                <a:gd name="connsiteX1" fmla="*/ 566375 w 893065"/>
                <a:gd name="connsiteY1" fmla="*/ 282694 h 1139746"/>
                <a:gd name="connsiteX2" fmla="*/ 849069 w 893065"/>
                <a:gd name="connsiteY2" fmla="*/ 282694 h 1139746"/>
                <a:gd name="connsiteX3" fmla="*/ 566375 w 893065"/>
                <a:gd name="connsiteY3" fmla="*/ 0 h 1139746"/>
                <a:gd name="connsiteX0" fmla="*/ 987 w 893065"/>
                <a:gd name="connsiteY0" fmla="*/ 0 h 1139746"/>
                <a:gd name="connsiteX1" fmla="*/ 566375 w 893065"/>
                <a:gd name="connsiteY1" fmla="*/ 0 h 1139746"/>
                <a:gd name="connsiteX2" fmla="*/ 849069 w 893065"/>
                <a:gd name="connsiteY2" fmla="*/ 282694 h 1139746"/>
                <a:gd name="connsiteX3" fmla="*/ 849069 w 893065"/>
                <a:gd name="connsiteY3" fmla="*/ 1130777 h 1139746"/>
                <a:gd name="connsiteX4" fmla="*/ 987 w 893065"/>
                <a:gd name="connsiteY4" fmla="*/ 1130777 h 1139746"/>
                <a:gd name="connsiteX5" fmla="*/ 987 w 893065"/>
                <a:gd name="connsiteY5" fmla="*/ 0 h 1139746"/>
                <a:gd name="connsiteX6" fmla="*/ 849069 w 893065"/>
                <a:gd name="connsiteY6" fmla="*/ 282694 h 1139746"/>
                <a:gd name="connsiteX7" fmla="*/ 566375 w 893065"/>
                <a:gd name="connsiteY7" fmla="*/ 282694 h 1139746"/>
                <a:gd name="connsiteX8" fmla="*/ 566375 w 893065"/>
                <a:gd name="connsiteY8" fmla="*/ 0 h 1139746"/>
                <a:gd name="connsiteX0" fmla="*/ 839895 w 893065"/>
                <a:gd name="connsiteY0" fmla="*/ 1082174 h 1139746"/>
                <a:gd name="connsiteX1" fmla="*/ 0 w 893065"/>
                <a:gd name="connsiteY1" fmla="*/ 1139746 h 1139746"/>
                <a:gd name="connsiteX0" fmla="*/ 987 w 849069"/>
                <a:gd name="connsiteY0" fmla="*/ 0 h 1631421"/>
                <a:gd name="connsiteX1" fmla="*/ 566375 w 849069"/>
                <a:gd name="connsiteY1" fmla="*/ 0 h 1631421"/>
                <a:gd name="connsiteX2" fmla="*/ 849069 w 849069"/>
                <a:gd name="connsiteY2" fmla="*/ 282694 h 1631421"/>
                <a:gd name="connsiteX3" fmla="*/ 849069 w 849069"/>
                <a:gd name="connsiteY3" fmla="*/ 1130777 h 1631421"/>
                <a:gd name="connsiteX4" fmla="*/ 987 w 849069"/>
                <a:gd name="connsiteY4" fmla="*/ 1130777 h 1631421"/>
                <a:gd name="connsiteX5" fmla="*/ 987 w 849069"/>
                <a:gd name="connsiteY5" fmla="*/ 0 h 1631421"/>
                <a:gd name="connsiteX0" fmla="*/ 987 w 849069"/>
                <a:gd name="connsiteY0" fmla="*/ 0 h 1631421"/>
                <a:gd name="connsiteX1" fmla="*/ 566375 w 849069"/>
                <a:gd name="connsiteY1" fmla="*/ 0 h 1631421"/>
                <a:gd name="connsiteX2" fmla="*/ 566375 w 849069"/>
                <a:gd name="connsiteY2" fmla="*/ 282694 h 1631421"/>
                <a:gd name="connsiteX3" fmla="*/ 849069 w 849069"/>
                <a:gd name="connsiteY3" fmla="*/ 282694 h 1631421"/>
                <a:gd name="connsiteX4" fmla="*/ 849069 w 849069"/>
                <a:gd name="connsiteY4" fmla="*/ 1130777 h 1631421"/>
                <a:gd name="connsiteX5" fmla="*/ 987 w 849069"/>
                <a:gd name="connsiteY5" fmla="*/ 1130777 h 1631421"/>
                <a:gd name="connsiteX6" fmla="*/ 987 w 849069"/>
                <a:gd name="connsiteY6" fmla="*/ 0 h 1631421"/>
                <a:gd name="connsiteX0" fmla="*/ 566375 w 849069"/>
                <a:gd name="connsiteY0" fmla="*/ 0 h 1631421"/>
                <a:gd name="connsiteX1" fmla="*/ 566375 w 849069"/>
                <a:gd name="connsiteY1" fmla="*/ 282694 h 1631421"/>
                <a:gd name="connsiteX2" fmla="*/ 849069 w 849069"/>
                <a:gd name="connsiteY2" fmla="*/ 282694 h 1631421"/>
                <a:gd name="connsiteX3" fmla="*/ 566375 w 849069"/>
                <a:gd name="connsiteY3" fmla="*/ 0 h 1631421"/>
                <a:gd name="connsiteX0" fmla="*/ 987 w 849069"/>
                <a:gd name="connsiteY0" fmla="*/ 0 h 1631421"/>
                <a:gd name="connsiteX1" fmla="*/ 566375 w 849069"/>
                <a:gd name="connsiteY1" fmla="*/ 0 h 1631421"/>
                <a:gd name="connsiteX2" fmla="*/ 849069 w 849069"/>
                <a:gd name="connsiteY2" fmla="*/ 282694 h 1631421"/>
                <a:gd name="connsiteX3" fmla="*/ 849069 w 849069"/>
                <a:gd name="connsiteY3" fmla="*/ 1130777 h 1631421"/>
                <a:gd name="connsiteX4" fmla="*/ 987 w 849069"/>
                <a:gd name="connsiteY4" fmla="*/ 1130777 h 1631421"/>
                <a:gd name="connsiteX5" fmla="*/ 987 w 849069"/>
                <a:gd name="connsiteY5" fmla="*/ 0 h 1631421"/>
                <a:gd name="connsiteX6" fmla="*/ 849069 w 849069"/>
                <a:gd name="connsiteY6" fmla="*/ 282694 h 1631421"/>
                <a:gd name="connsiteX7" fmla="*/ 566375 w 849069"/>
                <a:gd name="connsiteY7" fmla="*/ 282694 h 1631421"/>
                <a:gd name="connsiteX8" fmla="*/ 566375 w 849069"/>
                <a:gd name="connsiteY8" fmla="*/ 0 h 1631421"/>
                <a:gd name="connsiteX0" fmla="*/ 528745 w 849069"/>
                <a:gd name="connsiteY0" fmla="*/ 1628274 h 1631421"/>
                <a:gd name="connsiteX1" fmla="*/ 0 w 849069"/>
                <a:gd name="connsiteY1" fmla="*/ 1139746 h 1631421"/>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0" fmla="*/ 987 w 849069"/>
                <a:gd name="connsiteY0" fmla="*/ 0 h 1628274"/>
                <a:gd name="connsiteX1" fmla="*/ 566375 w 849069"/>
                <a:gd name="connsiteY1" fmla="*/ 0 h 1628274"/>
                <a:gd name="connsiteX2" fmla="*/ 566375 w 849069"/>
                <a:gd name="connsiteY2" fmla="*/ 282694 h 1628274"/>
                <a:gd name="connsiteX3" fmla="*/ 849069 w 849069"/>
                <a:gd name="connsiteY3" fmla="*/ 282694 h 1628274"/>
                <a:gd name="connsiteX4" fmla="*/ 849069 w 849069"/>
                <a:gd name="connsiteY4" fmla="*/ 1130777 h 1628274"/>
                <a:gd name="connsiteX5" fmla="*/ 987 w 849069"/>
                <a:gd name="connsiteY5" fmla="*/ 1130777 h 1628274"/>
                <a:gd name="connsiteX6" fmla="*/ 987 w 849069"/>
                <a:gd name="connsiteY6" fmla="*/ 0 h 1628274"/>
                <a:gd name="connsiteX0" fmla="*/ 566375 w 849069"/>
                <a:gd name="connsiteY0" fmla="*/ 0 h 1628274"/>
                <a:gd name="connsiteX1" fmla="*/ 566375 w 849069"/>
                <a:gd name="connsiteY1" fmla="*/ 282694 h 1628274"/>
                <a:gd name="connsiteX2" fmla="*/ 849069 w 849069"/>
                <a:gd name="connsiteY2" fmla="*/ 282694 h 1628274"/>
                <a:gd name="connsiteX3" fmla="*/ 566375 w 849069"/>
                <a:gd name="connsiteY3" fmla="*/ 0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6" fmla="*/ 849069 w 849069"/>
                <a:gd name="connsiteY6" fmla="*/ 282694 h 1628274"/>
                <a:gd name="connsiteX7" fmla="*/ 566375 w 849069"/>
                <a:gd name="connsiteY7" fmla="*/ 282694 h 1628274"/>
                <a:gd name="connsiteX8" fmla="*/ 566375 w 849069"/>
                <a:gd name="connsiteY8" fmla="*/ 0 h 1628274"/>
                <a:gd name="connsiteX0" fmla="*/ 528745 w 849069"/>
                <a:gd name="connsiteY0" fmla="*/ 1628274 h 1628274"/>
                <a:gd name="connsiteX1" fmla="*/ 0 w 849069"/>
                <a:gd name="connsiteY1" fmla="*/ 1139746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0" fmla="*/ 987 w 849069"/>
                <a:gd name="connsiteY0" fmla="*/ 0 h 1628274"/>
                <a:gd name="connsiteX1" fmla="*/ 566375 w 849069"/>
                <a:gd name="connsiteY1" fmla="*/ 0 h 1628274"/>
                <a:gd name="connsiteX2" fmla="*/ 566375 w 849069"/>
                <a:gd name="connsiteY2" fmla="*/ 282694 h 1628274"/>
                <a:gd name="connsiteX3" fmla="*/ 849069 w 849069"/>
                <a:gd name="connsiteY3" fmla="*/ 282694 h 1628274"/>
                <a:gd name="connsiteX4" fmla="*/ 849069 w 849069"/>
                <a:gd name="connsiteY4" fmla="*/ 1130777 h 1628274"/>
                <a:gd name="connsiteX5" fmla="*/ 987 w 849069"/>
                <a:gd name="connsiteY5" fmla="*/ 1130777 h 1628274"/>
                <a:gd name="connsiteX6" fmla="*/ 987 w 849069"/>
                <a:gd name="connsiteY6" fmla="*/ 0 h 1628274"/>
                <a:gd name="connsiteX0" fmla="*/ 566375 w 849069"/>
                <a:gd name="connsiteY0" fmla="*/ 0 h 1628274"/>
                <a:gd name="connsiteX1" fmla="*/ 566375 w 849069"/>
                <a:gd name="connsiteY1" fmla="*/ 282694 h 1628274"/>
                <a:gd name="connsiteX2" fmla="*/ 849069 w 849069"/>
                <a:gd name="connsiteY2" fmla="*/ 282694 h 1628274"/>
                <a:gd name="connsiteX3" fmla="*/ 566375 w 849069"/>
                <a:gd name="connsiteY3" fmla="*/ 0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6" fmla="*/ 849069 w 849069"/>
                <a:gd name="connsiteY6" fmla="*/ 282694 h 1628274"/>
                <a:gd name="connsiteX7" fmla="*/ 566375 w 849069"/>
                <a:gd name="connsiteY7" fmla="*/ 282694 h 1628274"/>
                <a:gd name="connsiteX8" fmla="*/ 566375 w 849069"/>
                <a:gd name="connsiteY8" fmla="*/ 0 h 1628274"/>
                <a:gd name="connsiteX0" fmla="*/ 528745 w 849069"/>
                <a:gd name="connsiteY0" fmla="*/ 1628274 h 1628274"/>
                <a:gd name="connsiteX1" fmla="*/ 0 w 849069"/>
                <a:gd name="connsiteY1" fmla="*/ 1139746 h 16282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0" fmla="*/ 987 w 865295"/>
                <a:gd name="connsiteY0" fmla="*/ 0 h 1145674"/>
                <a:gd name="connsiteX1" fmla="*/ 566375 w 865295"/>
                <a:gd name="connsiteY1" fmla="*/ 0 h 1145674"/>
                <a:gd name="connsiteX2" fmla="*/ 566375 w 865295"/>
                <a:gd name="connsiteY2" fmla="*/ 282694 h 1145674"/>
                <a:gd name="connsiteX3" fmla="*/ 849069 w 865295"/>
                <a:gd name="connsiteY3" fmla="*/ 282694 h 1145674"/>
                <a:gd name="connsiteX4" fmla="*/ 849069 w 865295"/>
                <a:gd name="connsiteY4" fmla="*/ 1130777 h 1145674"/>
                <a:gd name="connsiteX5" fmla="*/ 987 w 865295"/>
                <a:gd name="connsiteY5" fmla="*/ 1130777 h 1145674"/>
                <a:gd name="connsiteX6" fmla="*/ 987 w 865295"/>
                <a:gd name="connsiteY6" fmla="*/ 0 h 1145674"/>
                <a:gd name="connsiteX0" fmla="*/ 566375 w 865295"/>
                <a:gd name="connsiteY0" fmla="*/ 0 h 1145674"/>
                <a:gd name="connsiteX1" fmla="*/ 566375 w 865295"/>
                <a:gd name="connsiteY1" fmla="*/ 282694 h 1145674"/>
                <a:gd name="connsiteX2" fmla="*/ 849069 w 865295"/>
                <a:gd name="connsiteY2" fmla="*/ 282694 h 1145674"/>
                <a:gd name="connsiteX3" fmla="*/ 566375 w 865295"/>
                <a:gd name="connsiteY3" fmla="*/ 0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6" fmla="*/ 849069 w 865295"/>
                <a:gd name="connsiteY6" fmla="*/ 282694 h 1145674"/>
                <a:gd name="connsiteX7" fmla="*/ 566375 w 865295"/>
                <a:gd name="connsiteY7" fmla="*/ 282694 h 1145674"/>
                <a:gd name="connsiteX8" fmla="*/ 566375 w 865295"/>
                <a:gd name="connsiteY8" fmla="*/ 0 h 1145674"/>
                <a:gd name="connsiteX0" fmla="*/ 865295 w 865295"/>
                <a:gd name="connsiteY0" fmla="*/ 1145674 h 1145674"/>
                <a:gd name="connsiteX1" fmla="*/ 0 w 865295"/>
                <a:gd name="connsiteY1" fmla="*/ 1139746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0" fmla="*/ 987 w 865295"/>
                <a:gd name="connsiteY0" fmla="*/ 0 h 1145674"/>
                <a:gd name="connsiteX1" fmla="*/ 566375 w 865295"/>
                <a:gd name="connsiteY1" fmla="*/ 0 h 1145674"/>
                <a:gd name="connsiteX2" fmla="*/ 566375 w 865295"/>
                <a:gd name="connsiteY2" fmla="*/ 282694 h 1145674"/>
                <a:gd name="connsiteX3" fmla="*/ 849069 w 865295"/>
                <a:gd name="connsiteY3" fmla="*/ 282694 h 1145674"/>
                <a:gd name="connsiteX4" fmla="*/ 849069 w 865295"/>
                <a:gd name="connsiteY4" fmla="*/ 1130777 h 1145674"/>
                <a:gd name="connsiteX5" fmla="*/ 987 w 865295"/>
                <a:gd name="connsiteY5" fmla="*/ 1130777 h 1145674"/>
                <a:gd name="connsiteX6" fmla="*/ 987 w 865295"/>
                <a:gd name="connsiteY6" fmla="*/ 0 h 1145674"/>
                <a:gd name="connsiteX0" fmla="*/ 566375 w 865295"/>
                <a:gd name="connsiteY0" fmla="*/ 0 h 1145674"/>
                <a:gd name="connsiteX1" fmla="*/ 566375 w 865295"/>
                <a:gd name="connsiteY1" fmla="*/ 282694 h 1145674"/>
                <a:gd name="connsiteX2" fmla="*/ 849069 w 865295"/>
                <a:gd name="connsiteY2" fmla="*/ 282694 h 1145674"/>
                <a:gd name="connsiteX3" fmla="*/ 566375 w 865295"/>
                <a:gd name="connsiteY3" fmla="*/ 0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6" fmla="*/ 849069 w 865295"/>
                <a:gd name="connsiteY6" fmla="*/ 282694 h 1145674"/>
                <a:gd name="connsiteX7" fmla="*/ 566375 w 865295"/>
                <a:gd name="connsiteY7" fmla="*/ 282694 h 1145674"/>
                <a:gd name="connsiteX8" fmla="*/ 566375 w 865295"/>
                <a:gd name="connsiteY8" fmla="*/ 0 h 1145674"/>
                <a:gd name="connsiteX0" fmla="*/ 865295 w 865295"/>
                <a:gd name="connsiteY0" fmla="*/ 1145674 h 1145674"/>
                <a:gd name="connsiteX1" fmla="*/ 0 w 865295"/>
                <a:gd name="connsiteY1" fmla="*/ 1139746 h 1145674"/>
                <a:gd name="connsiteX0" fmla="*/ 987 w 853389"/>
                <a:gd name="connsiteY0" fmla="*/ 0 h 1139746"/>
                <a:gd name="connsiteX1" fmla="*/ 566375 w 853389"/>
                <a:gd name="connsiteY1" fmla="*/ 0 h 1139746"/>
                <a:gd name="connsiteX2" fmla="*/ 849069 w 853389"/>
                <a:gd name="connsiteY2" fmla="*/ 282694 h 1139746"/>
                <a:gd name="connsiteX3" fmla="*/ 849069 w 853389"/>
                <a:gd name="connsiteY3" fmla="*/ 1130777 h 1139746"/>
                <a:gd name="connsiteX4" fmla="*/ 987 w 853389"/>
                <a:gd name="connsiteY4" fmla="*/ 1130777 h 1139746"/>
                <a:gd name="connsiteX5" fmla="*/ 987 w 853389"/>
                <a:gd name="connsiteY5" fmla="*/ 0 h 1139746"/>
                <a:gd name="connsiteX0" fmla="*/ 987 w 853389"/>
                <a:gd name="connsiteY0" fmla="*/ 0 h 1139746"/>
                <a:gd name="connsiteX1" fmla="*/ 566375 w 853389"/>
                <a:gd name="connsiteY1" fmla="*/ 0 h 1139746"/>
                <a:gd name="connsiteX2" fmla="*/ 566375 w 853389"/>
                <a:gd name="connsiteY2" fmla="*/ 282694 h 1139746"/>
                <a:gd name="connsiteX3" fmla="*/ 849069 w 853389"/>
                <a:gd name="connsiteY3" fmla="*/ 282694 h 1139746"/>
                <a:gd name="connsiteX4" fmla="*/ 849069 w 853389"/>
                <a:gd name="connsiteY4" fmla="*/ 1130777 h 1139746"/>
                <a:gd name="connsiteX5" fmla="*/ 987 w 853389"/>
                <a:gd name="connsiteY5" fmla="*/ 1130777 h 1139746"/>
                <a:gd name="connsiteX6" fmla="*/ 987 w 853389"/>
                <a:gd name="connsiteY6" fmla="*/ 0 h 1139746"/>
                <a:gd name="connsiteX0" fmla="*/ 566375 w 853389"/>
                <a:gd name="connsiteY0" fmla="*/ 0 h 1139746"/>
                <a:gd name="connsiteX1" fmla="*/ 566375 w 853389"/>
                <a:gd name="connsiteY1" fmla="*/ 282694 h 1139746"/>
                <a:gd name="connsiteX2" fmla="*/ 849069 w 853389"/>
                <a:gd name="connsiteY2" fmla="*/ 282694 h 1139746"/>
                <a:gd name="connsiteX3" fmla="*/ 566375 w 853389"/>
                <a:gd name="connsiteY3" fmla="*/ 0 h 1139746"/>
                <a:gd name="connsiteX0" fmla="*/ 987 w 853389"/>
                <a:gd name="connsiteY0" fmla="*/ 0 h 1139746"/>
                <a:gd name="connsiteX1" fmla="*/ 566375 w 853389"/>
                <a:gd name="connsiteY1" fmla="*/ 0 h 1139746"/>
                <a:gd name="connsiteX2" fmla="*/ 849069 w 853389"/>
                <a:gd name="connsiteY2" fmla="*/ 282694 h 1139746"/>
                <a:gd name="connsiteX3" fmla="*/ 849069 w 853389"/>
                <a:gd name="connsiteY3" fmla="*/ 1130777 h 1139746"/>
                <a:gd name="connsiteX4" fmla="*/ 987 w 853389"/>
                <a:gd name="connsiteY4" fmla="*/ 1130777 h 1139746"/>
                <a:gd name="connsiteX5" fmla="*/ 987 w 853389"/>
                <a:gd name="connsiteY5" fmla="*/ 0 h 1139746"/>
                <a:gd name="connsiteX6" fmla="*/ 849069 w 853389"/>
                <a:gd name="connsiteY6" fmla="*/ 282694 h 1139746"/>
                <a:gd name="connsiteX7" fmla="*/ 566375 w 853389"/>
                <a:gd name="connsiteY7" fmla="*/ 282694 h 1139746"/>
                <a:gd name="connsiteX8" fmla="*/ 566375 w 853389"/>
                <a:gd name="connsiteY8" fmla="*/ 0 h 1139746"/>
                <a:gd name="connsiteX0" fmla="*/ 853389 w 853389"/>
                <a:gd name="connsiteY0" fmla="*/ 1131387 h 1139746"/>
                <a:gd name="connsiteX1" fmla="*/ 0 w 853389"/>
                <a:gd name="connsiteY1" fmla="*/ 1139746 h 1139746"/>
                <a:gd name="connsiteX0" fmla="*/ 987 w 858151"/>
                <a:gd name="connsiteY0" fmla="*/ 0 h 1139746"/>
                <a:gd name="connsiteX1" fmla="*/ 566375 w 858151"/>
                <a:gd name="connsiteY1" fmla="*/ 0 h 1139746"/>
                <a:gd name="connsiteX2" fmla="*/ 849069 w 858151"/>
                <a:gd name="connsiteY2" fmla="*/ 282694 h 1139746"/>
                <a:gd name="connsiteX3" fmla="*/ 849069 w 858151"/>
                <a:gd name="connsiteY3" fmla="*/ 1130777 h 1139746"/>
                <a:gd name="connsiteX4" fmla="*/ 987 w 858151"/>
                <a:gd name="connsiteY4" fmla="*/ 1130777 h 1139746"/>
                <a:gd name="connsiteX5" fmla="*/ 987 w 858151"/>
                <a:gd name="connsiteY5" fmla="*/ 0 h 1139746"/>
                <a:gd name="connsiteX0" fmla="*/ 987 w 858151"/>
                <a:gd name="connsiteY0" fmla="*/ 0 h 1139746"/>
                <a:gd name="connsiteX1" fmla="*/ 566375 w 858151"/>
                <a:gd name="connsiteY1" fmla="*/ 0 h 1139746"/>
                <a:gd name="connsiteX2" fmla="*/ 566375 w 858151"/>
                <a:gd name="connsiteY2" fmla="*/ 282694 h 1139746"/>
                <a:gd name="connsiteX3" fmla="*/ 849069 w 858151"/>
                <a:gd name="connsiteY3" fmla="*/ 282694 h 1139746"/>
                <a:gd name="connsiteX4" fmla="*/ 849069 w 858151"/>
                <a:gd name="connsiteY4" fmla="*/ 1130777 h 1139746"/>
                <a:gd name="connsiteX5" fmla="*/ 987 w 858151"/>
                <a:gd name="connsiteY5" fmla="*/ 1130777 h 1139746"/>
                <a:gd name="connsiteX6" fmla="*/ 987 w 858151"/>
                <a:gd name="connsiteY6" fmla="*/ 0 h 1139746"/>
                <a:gd name="connsiteX0" fmla="*/ 566375 w 858151"/>
                <a:gd name="connsiteY0" fmla="*/ 0 h 1139746"/>
                <a:gd name="connsiteX1" fmla="*/ 566375 w 858151"/>
                <a:gd name="connsiteY1" fmla="*/ 282694 h 1139746"/>
                <a:gd name="connsiteX2" fmla="*/ 849069 w 858151"/>
                <a:gd name="connsiteY2" fmla="*/ 282694 h 1139746"/>
                <a:gd name="connsiteX3" fmla="*/ 566375 w 858151"/>
                <a:gd name="connsiteY3" fmla="*/ 0 h 1139746"/>
                <a:gd name="connsiteX0" fmla="*/ 987 w 858151"/>
                <a:gd name="connsiteY0" fmla="*/ 0 h 1139746"/>
                <a:gd name="connsiteX1" fmla="*/ 566375 w 858151"/>
                <a:gd name="connsiteY1" fmla="*/ 0 h 1139746"/>
                <a:gd name="connsiteX2" fmla="*/ 849069 w 858151"/>
                <a:gd name="connsiteY2" fmla="*/ 282694 h 1139746"/>
                <a:gd name="connsiteX3" fmla="*/ 849069 w 858151"/>
                <a:gd name="connsiteY3" fmla="*/ 1130777 h 1139746"/>
                <a:gd name="connsiteX4" fmla="*/ 987 w 858151"/>
                <a:gd name="connsiteY4" fmla="*/ 1130777 h 1139746"/>
                <a:gd name="connsiteX5" fmla="*/ 987 w 858151"/>
                <a:gd name="connsiteY5" fmla="*/ 0 h 1139746"/>
                <a:gd name="connsiteX6" fmla="*/ 849069 w 858151"/>
                <a:gd name="connsiteY6" fmla="*/ 282694 h 1139746"/>
                <a:gd name="connsiteX7" fmla="*/ 566375 w 858151"/>
                <a:gd name="connsiteY7" fmla="*/ 282694 h 1139746"/>
                <a:gd name="connsiteX8" fmla="*/ 566375 w 858151"/>
                <a:gd name="connsiteY8" fmla="*/ 0 h 1139746"/>
                <a:gd name="connsiteX0" fmla="*/ 858151 w 858151"/>
                <a:gd name="connsiteY0" fmla="*/ 1126625 h 1139746"/>
                <a:gd name="connsiteX1" fmla="*/ 0 w 858151"/>
                <a:gd name="connsiteY1" fmla="*/ 1139746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0" fmla="*/ 987 w 849069"/>
                <a:gd name="connsiteY0" fmla="*/ 0 h 1139746"/>
                <a:gd name="connsiteX1" fmla="*/ 566375 w 849069"/>
                <a:gd name="connsiteY1" fmla="*/ 0 h 1139746"/>
                <a:gd name="connsiteX2" fmla="*/ 566375 w 849069"/>
                <a:gd name="connsiteY2" fmla="*/ 282694 h 1139746"/>
                <a:gd name="connsiteX3" fmla="*/ 849069 w 849069"/>
                <a:gd name="connsiteY3" fmla="*/ 282694 h 1139746"/>
                <a:gd name="connsiteX4" fmla="*/ 849069 w 849069"/>
                <a:gd name="connsiteY4" fmla="*/ 1130777 h 1139746"/>
                <a:gd name="connsiteX5" fmla="*/ 987 w 849069"/>
                <a:gd name="connsiteY5" fmla="*/ 1130777 h 1139746"/>
                <a:gd name="connsiteX6" fmla="*/ 987 w 849069"/>
                <a:gd name="connsiteY6" fmla="*/ 0 h 1139746"/>
                <a:gd name="connsiteX0" fmla="*/ 566375 w 849069"/>
                <a:gd name="connsiteY0" fmla="*/ 0 h 1139746"/>
                <a:gd name="connsiteX1" fmla="*/ 566375 w 849069"/>
                <a:gd name="connsiteY1" fmla="*/ 282694 h 1139746"/>
                <a:gd name="connsiteX2" fmla="*/ 849069 w 849069"/>
                <a:gd name="connsiteY2" fmla="*/ 282694 h 1139746"/>
                <a:gd name="connsiteX3" fmla="*/ 566375 w 849069"/>
                <a:gd name="connsiteY3" fmla="*/ 0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6" fmla="*/ 849069 w 849069"/>
                <a:gd name="connsiteY6" fmla="*/ 282694 h 1139746"/>
                <a:gd name="connsiteX7" fmla="*/ 566375 w 849069"/>
                <a:gd name="connsiteY7" fmla="*/ 282694 h 1139746"/>
                <a:gd name="connsiteX8" fmla="*/ 566375 w 849069"/>
                <a:gd name="connsiteY8" fmla="*/ 0 h 1139746"/>
                <a:gd name="connsiteX0" fmla="*/ 770045 w 849069"/>
                <a:gd name="connsiteY0" fmla="*/ 1002800 h 1139746"/>
                <a:gd name="connsiteX1" fmla="*/ 0 w 849069"/>
                <a:gd name="connsiteY1" fmla="*/ 1139746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0" fmla="*/ 987 w 849069"/>
                <a:gd name="connsiteY0" fmla="*/ 0 h 1139746"/>
                <a:gd name="connsiteX1" fmla="*/ 566375 w 849069"/>
                <a:gd name="connsiteY1" fmla="*/ 0 h 1139746"/>
                <a:gd name="connsiteX2" fmla="*/ 566375 w 849069"/>
                <a:gd name="connsiteY2" fmla="*/ 282694 h 1139746"/>
                <a:gd name="connsiteX3" fmla="*/ 849069 w 849069"/>
                <a:gd name="connsiteY3" fmla="*/ 282694 h 1139746"/>
                <a:gd name="connsiteX4" fmla="*/ 849069 w 849069"/>
                <a:gd name="connsiteY4" fmla="*/ 1130777 h 1139746"/>
                <a:gd name="connsiteX5" fmla="*/ 987 w 849069"/>
                <a:gd name="connsiteY5" fmla="*/ 1130777 h 1139746"/>
                <a:gd name="connsiteX6" fmla="*/ 987 w 849069"/>
                <a:gd name="connsiteY6" fmla="*/ 0 h 1139746"/>
                <a:gd name="connsiteX0" fmla="*/ 566375 w 849069"/>
                <a:gd name="connsiteY0" fmla="*/ 0 h 1139746"/>
                <a:gd name="connsiteX1" fmla="*/ 566375 w 849069"/>
                <a:gd name="connsiteY1" fmla="*/ 282694 h 1139746"/>
                <a:gd name="connsiteX2" fmla="*/ 849069 w 849069"/>
                <a:gd name="connsiteY2" fmla="*/ 282694 h 1139746"/>
                <a:gd name="connsiteX3" fmla="*/ 566375 w 849069"/>
                <a:gd name="connsiteY3" fmla="*/ 0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6" fmla="*/ 849069 w 849069"/>
                <a:gd name="connsiteY6" fmla="*/ 282694 h 1139746"/>
                <a:gd name="connsiteX7" fmla="*/ 566375 w 849069"/>
                <a:gd name="connsiteY7" fmla="*/ 282694 h 1139746"/>
                <a:gd name="connsiteX8" fmla="*/ 566375 w 849069"/>
                <a:gd name="connsiteY8" fmla="*/ 0 h 1139746"/>
                <a:gd name="connsiteX0" fmla="*/ 770045 w 849069"/>
                <a:gd name="connsiteY0" fmla="*/ 1002800 h 1139746"/>
                <a:gd name="connsiteX1" fmla="*/ 0 w 849069"/>
                <a:gd name="connsiteY1" fmla="*/ 1139746 h 1139746"/>
                <a:gd name="connsiteX0" fmla="*/ 987 w 853388"/>
                <a:gd name="connsiteY0" fmla="*/ 0 h 1139746"/>
                <a:gd name="connsiteX1" fmla="*/ 566375 w 853388"/>
                <a:gd name="connsiteY1" fmla="*/ 0 h 1139746"/>
                <a:gd name="connsiteX2" fmla="*/ 849069 w 853388"/>
                <a:gd name="connsiteY2" fmla="*/ 282694 h 1139746"/>
                <a:gd name="connsiteX3" fmla="*/ 849069 w 853388"/>
                <a:gd name="connsiteY3" fmla="*/ 1130777 h 1139746"/>
                <a:gd name="connsiteX4" fmla="*/ 987 w 853388"/>
                <a:gd name="connsiteY4" fmla="*/ 1130777 h 1139746"/>
                <a:gd name="connsiteX5" fmla="*/ 987 w 853388"/>
                <a:gd name="connsiteY5" fmla="*/ 0 h 1139746"/>
                <a:gd name="connsiteX0" fmla="*/ 987 w 853388"/>
                <a:gd name="connsiteY0" fmla="*/ 0 h 1139746"/>
                <a:gd name="connsiteX1" fmla="*/ 566375 w 853388"/>
                <a:gd name="connsiteY1" fmla="*/ 0 h 1139746"/>
                <a:gd name="connsiteX2" fmla="*/ 566375 w 853388"/>
                <a:gd name="connsiteY2" fmla="*/ 282694 h 1139746"/>
                <a:gd name="connsiteX3" fmla="*/ 849069 w 853388"/>
                <a:gd name="connsiteY3" fmla="*/ 282694 h 1139746"/>
                <a:gd name="connsiteX4" fmla="*/ 849069 w 853388"/>
                <a:gd name="connsiteY4" fmla="*/ 1130777 h 1139746"/>
                <a:gd name="connsiteX5" fmla="*/ 987 w 853388"/>
                <a:gd name="connsiteY5" fmla="*/ 1130777 h 1139746"/>
                <a:gd name="connsiteX6" fmla="*/ 987 w 853388"/>
                <a:gd name="connsiteY6" fmla="*/ 0 h 1139746"/>
                <a:gd name="connsiteX0" fmla="*/ 566375 w 853388"/>
                <a:gd name="connsiteY0" fmla="*/ 0 h 1139746"/>
                <a:gd name="connsiteX1" fmla="*/ 566375 w 853388"/>
                <a:gd name="connsiteY1" fmla="*/ 282694 h 1139746"/>
                <a:gd name="connsiteX2" fmla="*/ 849069 w 853388"/>
                <a:gd name="connsiteY2" fmla="*/ 282694 h 1139746"/>
                <a:gd name="connsiteX3" fmla="*/ 566375 w 853388"/>
                <a:gd name="connsiteY3" fmla="*/ 0 h 1139746"/>
                <a:gd name="connsiteX0" fmla="*/ 987 w 853388"/>
                <a:gd name="connsiteY0" fmla="*/ 0 h 1139746"/>
                <a:gd name="connsiteX1" fmla="*/ 566375 w 853388"/>
                <a:gd name="connsiteY1" fmla="*/ 0 h 1139746"/>
                <a:gd name="connsiteX2" fmla="*/ 849069 w 853388"/>
                <a:gd name="connsiteY2" fmla="*/ 282694 h 1139746"/>
                <a:gd name="connsiteX3" fmla="*/ 849069 w 853388"/>
                <a:gd name="connsiteY3" fmla="*/ 1130777 h 1139746"/>
                <a:gd name="connsiteX4" fmla="*/ 987 w 853388"/>
                <a:gd name="connsiteY4" fmla="*/ 1130777 h 1139746"/>
                <a:gd name="connsiteX5" fmla="*/ 987 w 853388"/>
                <a:gd name="connsiteY5" fmla="*/ 0 h 1139746"/>
                <a:gd name="connsiteX6" fmla="*/ 849069 w 853388"/>
                <a:gd name="connsiteY6" fmla="*/ 282694 h 1139746"/>
                <a:gd name="connsiteX7" fmla="*/ 566375 w 853388"/>
                <a:gd name="connsiteY7" fmla="*/ 282694 h 1139746"/>
                <a:gd name="connsiteX8" fmla="*/ 566375 w 853388"/>
                <a:gd name="connsiteY8" fmla="*/ 0 h 1139746"/>
                <a:gd name="connsiteX0" fmla="*/ 853388 w 853388"/>
                <a:gd name="connsiteY0" fmla="*/ 1129007 h 1139746"/>
                <a:gd name="connsiteX1" fmla="*/ 0 w 853388"/>
                <a:gd name="connsiteY1" fmla="*/ 1139746 h 1139746"/>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0" fmla="*/ 987 w 853388"/>
                <a:gd name="connsiteY0" fmla="*/ 0 h 1130777"/>
                <a:gd name="connsiteX1" fmla="*/ 566375 w 853388"/>
                <a:gd name="connsiteY1" fmla="*/ 0 h 1130777"/>
                <a:gd name="connsiteX2" fmla="*/ 566375 w 853388"/>
                <a:gd name="connsiteY2" fmla="*/ 282694 h 1130777"/>
                <a:gd name="connsiteX3" fmla="*/ 849069 w 853388"/>
                <a:gd name="connsiteY3" fmla="*/ 282694 h 1130777"/>
                <a:gd name="connsiteX4" fmla="*/ 849069 w 853388"/>
                <a:gd name="connsiteY4" fmla="*/ 1130777 h 1130777"/>
                <a:gd name="connsiteX5" fmla="*/ 987 w 853388"/>
                <a:gd name="connsiteY5" fmla="*/ 1130777 h 1130777"/>
                <a:gd name="connsiteX6" fmla="*/ 987 w 853388"/>
                <a:gd name="connsiteY6" fmla="*/ 0 h 1130777"/>
                <a:gd name="connsiteX0" fmla="*/ 566375 w 853388"/>
                <a:gd name="connsiteY0" fmla="*/ 0 h 1130777"/>
                <a:gd name="connsiteX1" fmla="*/ 566375 w 853388"/>
                <a:gd name="connsiteY1" fmla="*/ 282694 h 1130777"/>
                <a:gd name="connsiteX2" fmla="*/ 849069 w 853388"/>
                <a:gd name="connsiteY2" fmla="*/ 282694 h 1130777"/>
                <a:gd name="connsiteX3" fmla="*/ 566375 w 853388"/>
                <a:gd name="connsiteY3" fmla="*/ 0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6" fmla="*/ 849069 w 853388"/>
                <a:gd name="connsiteY6" fmla="*/ 282694 h 1130777"/>
                <a:gd name="connsiteX7" fmla="*/ 566375 w 853388"/>
                <a:gd name="connsiteY7" fmla="*/ 282694 h 1130777"/>
                <a:gd name="connsiteX8" fmla="*/ 566375 w 853388"/>
                <a:gd name="connsiteY8" fmla="*/ 0 h 1130777"/>
                <a:gd name="connsiteX0" fmla="*/ 853388 w 853388"/>
                <a:gd name="connsiteY0" fmla="*/ 1129007 h 1130777"/>
                <a:gd name="connsiteX1" fmla="*/ 0 w 853388"/>
                <a:gd name="connsiteY1" fmla="*/ 1125459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0" fmla="*/ 987 w 853388"/>
                <a:gd name="connsiteY0" fmla="*/ 0 h 1130777"/>
                <a:gd name="connsiteX1" fmla="*/ 566375 w 853388"/>
                <a:gd name="connsiteY1" fmla="*/ 0 h 1130777"/>
                <a:gd name="connsiteX2" fmla="*/ 566375 w 853388"/>
                <a:gd name="connsiteY2" fmla="*/ 282694 h 1130777"/>
                <a:gd name="connsiteX3" fmla="*/ 849069 w 853388"/>
                <a:gd name="connsiteY3" fmla="*/ 282694 h 1130777"/>
                <a:gd name="connsiteX4" fmla="*/ 849069 w 853388"/>
                <a:gd name="connsiteY4" fmla="*/ 1130777 h 1130777"/>
                <a:gd name="connsiteX5" fmla="*/ 987 w 853388"/>
                <a:gd name="connsiteY5" fmla="*/ 1130777 h 1130777"/>
                <a:gd name="connsiteX6" fmla="*/ 987 w 853388"/>
                <a:gd name="connsiteY6" fmla="*/ 0 h 1130777"/>
                <a:gd name="connsiteX0" fmla="*/ 566375 w 853388"/>
                <a:gd name="connsiteY0" fmla="*/ 0 h 1130777"/>
                <a:gd name="connsiteX1" fmla="*/ 566375 w 853388"/>
                <a:gd name="connsiteY1" fmla="*/ 282694 h 1130777"/>
                <a:gd name="connsiteX2" fmla="*/ 849069 w 853388"/>
                <a:gd name="connsiteY2" fmla="*/ 282694 h 1130777"/>
                <a:gd name="connsiteX3" fmla="*/ 566375 w 853388"/>
                <a:gd name="connsiteY3" fmla="*/ 0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23633 h 1130777"/>
                <a:gd name="connsiteX5" fmla="*/ 987 w 853388"/>
                <a:gd name="connsiteY5" fmla="*/ 0 h 1130777"/>
                <a:gd name="connsiteX6" fmla="*/ 849069 w 853388"/>
                <a:gd name="connsiteY6" fmla="*/ 282694 h 1130777"/>
                <a:gd name="connsiteX7" fmla="*/ 566375 w 853388"/>
                <a:gd name="connsiteY7" fmla="*/ 282694 h 1130777"/>
                <a:gd name="connsiteX8" fmla="*/ 566375 w 853388"/>
                <a:gd name="connsiteY8" fmla="*/ 0 h 1130777"/>
                <a:gd name="connsiteX0" fmla="*/ 853388 w 853388"/>
                <a:gd name="connsiteY0" fmla="*/ 1129007 h 1130777"/>
                <a:gd name="connsiteX1" fmla="*/ 0 w 853388"/>
                <a:gd name="connsiteY1" fmla="*/ 1125459 h 1130777"/>
              </a:gdLst>
              <a:ahLst/>
              <a:cxnLst>
                <a:cxn ang="0">
                  <a:pos x="connsiteX0" y="connsiteY0"/>
                </a:cxn>
                <a:cxn ang="0">
                  <a:pos x="connsiteX1" y="connsiteY1"/>
                </a:cxn>
              </a:cxnLst>
              <a:rect l="l" t="t" r="r" b="b"/>
              <a:pathLst>
                <a:path w="853388" h="1130777" stroke="0" extrusionOk="0">
                  <a:moveTo>
                    <a:pt x="987" y="0"/>
                  </a:moveTo>
                  <a:lnTo>
                    <a:pt x="566375" y="0"/>
                  </a:lnTo>
                  <a:lnTo>
                    <a:pt x="849069" y="282694"/>
                  </a:lnTo>
                  <a:lnTo>
                    <a:pt x="849069" y="1130777"/>
                  </a:lnTo>
                  <a:lnTo>
                    <a:pt x="987" y="1130777"/>
                  </a:lnTo>
                  <a:lnTo>
                    <a:pt x="987" y="0"/>
                  </a:lnTo>
                  <a:close/>
                </a:path>
                <a:path w="853388" h="1130777" fill="darkenLess" stroke="0" extrusionOk="0">
                  <a:moveTo>
                    <a:pt x="987" y="0"/>
                  </a:moveTo>
                  <a:lnTo>
                    <a:pt x="566375" y="0"/>
                  </a:lnTo>
                  <a:lnTo>
                    <a:pt x="566375" y="282694"/>
                  </a:lnTo>
                  <a:lnTo>
                    <a:pt x="849069" y="282694"/>
                  </a:lnTo>
                  <a:lnTo>
                    <a:pt x="849069" y="1130777"/>
                  </a:lnTo>
                  <a:lnTo>
                    <a:pt x="987" y="1130777"/>
                  </a:lnTo>
                  <a:lnTo>
                    <a:pt x="987" y="0"/>
                  </a:lnTo>
                  <a:close/>
                </a:path>
                <a:path w="853388" h="1130777" fill="darken" stroke="0" extrusionOk="0">
                  <a:moveTo>
                    <a:pt x="566375" y="0"/>
                  </a:moveTo>
                  <a:lnTo>
                    <a:pt x="566375" y="282694"/>
                  </a:lnTo>
                  <a:lnTo>
                    <a:pt x="849069" y="282694"/>
                  </a:lnTo>
                  <a:lnTo>
                    <a:pt x="566375" y="0"/>
                  </a:lnTo>
                  <a:close/>
                </a:path>
                <a:path w="853388" h="1130777" fill="none" extrusionOk="0">
                  <a:moveTo>
                    <a:pt x="987" y="0"/>
                  </a:moveTo>
                  <a:lnTo>
                    <a:pt x="566375" y="0"/>
                  </a:lnTo>
                  <a:lnTo>
                    <a:pt x="849069" y="282694"/>
                  </a:lnTo>
                  <a:lnTo>
                    <a:pt x="849069" y="1130777"/>
                  </a:lnTo>
                  <a:lnTo>
                    <a:pt x="987" y="1123633"/>
                  </a:lnTo>
                  <a:lnTo>
                    <a:pt x="987" y="0"/>
                  </a:lnTo>
                  <a:close/>
                  <a:moveTo>
                    <a:pt x="849069" y="282694"/>
                  </a:moveTo>
                  <a:lnTo>
                    <a:pt x="566375" y="282694"/>
                  </a:lnTo>
                  <a:lnTo>
                    <a:pt x="566375" y="0"/>
                  </a:lnTo>
                </a:path>
                <a:path w="853388" h="1130777" fill="none">
                  <a:moveTo>
                    <a:pt x="853388" y="1129007"/>
                  </a:moveTo>
                  <a:lnTo>
                    <a:pt x="0" y="1125459"/>
                  </a:lnTo>
                </a:path>
              </a:pathLst>
            </a:custGeom>
            <a:solidFill>
              <a:srgbClr val="FBFBFB"/>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lang="en-US" sz="1600" b="1" dirty="0" smtClean="0">
                <a:solidFill>
                  <a:schemeClr val="bg1"/>
                </a:solidFill>
                <a:latin typeface="Arial" pitchFamily="34" charset="0"/>
              </a:endParaRP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800" b="1" dirty="0" smtClean="0">
                  <a:solidFill>
                    <a:schemeClr val="bg1"/>
                  </a:solidFill>
                  <a:latin typeface="Arial" pitchFamily="34" charset="0"/>
                </a:rPr>
                <a:t>__________________________________</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800" b="1" i="0" u="none" strike="noStrike" cap="none" normalizeH="0" baseline="0" dirty="0" smtClean="0">
                  <a:ln>
                    <a:noFill/>
                  </a:ln>
                  <a:solidFill>
                    <a:schemeClr val="bg1"/>
                  </a:solidFill>
                  <a:effectLst/>
                  <a:latin typeface="Arial" pitchFamily="34" charset="0"/>
                </a:rPr>
                <a:t>_________</a:t>
              </a:r>
              <a:r>
                <a:rPr lang="en-US" sz="800" b="1" dirty="0" smtClean="0">
                  <a:solidFill>
                    <a:schemeClr val="bg1"/>
                  </a:solidFill>
                  <a:latin typeface="Arial" pitchFamily="34" charset="0"/>
                </a:rPr>
                <a:t>___________</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800" b="1" dirty="0" smtClean="0">
                  <a:solidFill>
                    <a:schemeClr val="bg1"/>
                  </a:solidFill>
                  <a:latin typeface="Arial" pitchFamily="34" charset="0"/>
                </a:rPr>
                <a:t>_____</a:t>
              </a:r>
              <a:endParaRPr kumimoji="0" lang="en-US" sz="800" b="1" i="0" u="none" strike="noStrike" cap="none" normalizeH="0" baseline="0" dirty="0" smtClean="0">
                <a:ln>
                  <a:noFill/>
                </a:ln>
                <a:solidFill>
                  <a:schemeClr val="bg1"/>
                </a:solidFill>
                <a:effectLst/>
                <a:latin typeface="Arial" pitchFamily="34" charset="0"/>
              </a:endParaRPr>
            </a:p>
          </p:txBody>
        </p:sp>
        <p:sp>
          <p:nvSpPr>
            <p:cNvPr id="17" name="Rounded Rectangle 16"/>
            <p:cNvSpPr/>
            <p:nvPr/>
          </p:nvSpPr>
          <p:spPr bwMode="auto">
            <a:xfrm>
              <a:off x="11055064" y="4625071"/>
              <a:ext cx="830548" cy="327212"/>
            </a:xfrm>
            <a:prstGeom prst="roundRect">
              <a:avLst/>
            </a:prstGeom>
            <a:solidFill>
              <a:srgbClr val="56C94C"/>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1600" b="1" i="0" u="none" strike="noStrike" cap="none" normalizeH="0" baseline="0" dirty="0" smtClean="0">
                  <a:ln>
                    <a:noFill/>
                  </a:ln>
                  <a:solidFill>
                    <a:schemeClr val="bg1"/>
                  </a:solidFill>
                  <a:effectLst/>
                  <a:latin typeface="Arial" pitchFamily="34" charset="0"/>
                </a:rPr>
                <a:t>.SQL</a:t>
              </a:r>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p:txBody>
          <a:bodyPr/>
          <a:lstStyle/>
          <a:p>
            <a:pPr eaLnBrk="1" hangingPunct="1"/>
            <a:r>
              <a:rPr lang="en-US" altLang="en-US" smtClean="0"/>
              <a:t>Using Snippets</a:t>
            </a:r>
          </a:p>
        </p:txBody>
      </p:sp>
      <p:sp>
        <p:nvSpPr>
          <p:cNvPr id="50179" name="Rectangle 4"/>
          <p:cNvSpPr>
            <a:spLocks noGrp="1" noChangeArrowheads="1"/>
          </p:cNvSpPr>
          <p:nvPr>
            <p:ph idx="1"/>
          </p:nvPr>
        </p:nvSpPr>
        <p:spPr/>
        <p:txBody>
          <a:bodyPr/>
          <a:lstStyle/>
          <a:p>
            <a:pPr eaLnBrk="1" hangingPunct="1"/>
            <a:r>
              <a:rPr lang="en-US" altLang="en-US" smtClean="0">
                <a:latin typeface="Arial" charset="0"/>
              </a:rPr>
              <a:t>Snippets are code fragments that may be just syntax or examples.</a:t>
            </a:r>
          </a:p>
        </p:txBody>
      </p:sp>
      <p:grpSp>
        <p:nvGrpSpPr>
          <p:cNvPr id="3" name="Group 2"/>
          <p:cNvGrpSpPr/>
          <p:nvPr/>
        </p:nvGrpSpPr>
        <p:grpSpPr>
          <a:xfrm>
            <a:off x="1857107" y="1828800"/>
            <a:ext cx="8474611" cy="4052571"/>
            <a:chOff x="1903412" y="2076450"/>
            <a:chExt cx="8474611" cy="4052571"/>
          </a:xfrm>
        </p:grpSpPr>
        <p:pic>
          <p:nvPicPr>
            <p:cNvPr id="50181" name="Picture 10"/>
            <p:cNvPicPr>
              <a:picLocks noChangeAspect="1" noChangeArrowheads="1"/>
            </p:cNvPicPr>
            <p:nvPr/>
          </p:nvPicPr>
          <p:blipFill>
            <a:blip r:embed="rId3" cstate="print"/>
            <a:srcRect/>
            <a:stretch>
              <a:fillRect/>
            </a:stretch>
          </p:blipFill>
          <p:spPr bwMode="auto">
            <a:xfrm>
              <a:off x="1903412" y="2076450"/>
              <a:ext cx="4800000" cy="4052571"/>
            </a:xfrm>
            <a:prstGeom prst="rect">
              <a:avLst/>
            </a:prstGeom>
            <a:noFill/>
            <a:ln w="28575">
              <a:noFill/>
              <a:miter lim="800000"/>
              <a:headEnd type="none" w="sm" len="sm"/>
              <a:tailEnd type="none" w="sm" len="sm"/>
            </a:ln>
          </p:spPr>
        </p:pic>
        <p:sp>
          <p:nvSpPr>
            <p:cNvPr id="50182" name="Rectangle 5"/>
            <p:cNvSpPr>
              <a:spLocks noChangeArrowheads="1"/>
            </p:cNvSpPr>
            <p:nvPr/>
          </p:nvSpPr>
          <p:spPr bwMode="gray">
            <a:xfrm>
              <a:off x="2434165" y="5364339"/>
              <a:ext cx="1537760" cy="1524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50184" name="Rectangle 5"/>
            <p:cNvSpPr>
              <a:spLocks noChangeArrowheads="1"/>
            </p:cNvSpPr>
            <p:nvPr/>
          </p:nvSpPr>
          <p:spPr bwMode="gray">
            <a:xfrm>
              <a:off x="6537500" y="2652183"/>
              <a:ext cx="152400" cy="6096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pic>
          <p:nvPicPr>
            <p:cNvPr id="50186" name="Picture 12"/>
            <p:cNvPicPr>
              <a:picLocks noChangeAspect="1" noChangeArrowheads="1"/>
            </p:cNvPicPr>
            <p:nvPr/>
          </p:nvPicPr>
          <p:blipFill>
            <a:blip r:embed="rId4" cstate="print"/>
            <a:srcRect/>
            <a:stretch>
              <a:fillRect/>
            </a:stretch>
          </p:blipFill>
          <p:spPr bwMode="auto">
            <a:xfrm>
              <a:off x="7085012" y="3651402"/>
              <a:ext cx="2443048" cy="2477619"/>
            </a:xfrm>
            <a:prstGeom prst="rect">
              <a:avLst/>
            </a:prstGeom>
            <a:noFill/>
            <a:ln w="28575">
              <a:noFill/>
              <a:miter lim="800000"/>
              <a:headEnd type="none" w="sm" len="sm"/>
              <a:tailEnd type="none" w="sm" len="sm"/>
            </a:ln>
          </p:spPr>
        </p:pic>
        <p:sp>
          <p:nvSpPr>
            <p:cNvPr id="12" name="AutoShape 5"/>
            <p:cNvSpPr>
              <a:spLocks noChangeArrowheads="1"/>
            </p:cNvSpPr>
            <p:nvPr/>
          </p:nvSpPr>
          <p:spPr bwMode="auto">
            <a:xfrm>
              <a:off x="7085012" y="2076450"/>
              <a:ext cx="3293011" cy="1154446"/>
            </a:xfrm>
            <a:prstGeom prst="wedgeRectCallout">
              <a:avLst>
                <a:gd name="adj1" fmla="val -58153"/>
                <a:gd name="adj2" fmla="val 18349"/>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a:r>
                <a:rPr lang="en-US" altLang="en-US" sz="1400" dirty="0"/>
                <a:t>When you place your cursor here, it shows the Snippets window. From the drop-down list, you can select the functions category that you want. </a:t>
              </a:r>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t>Using Snippets: Example</a:t>
            </a:r>
          </a:p>
        </p:txBody>
      </p:sp>
      <p:pic>
        <p:nvPicPr>
          <p:cNvPr id="52232" name="Picture 10"/>
          <p:cNvPicPr>
            <a:picLocks noChangeAspect="1" noChangeArrowheads="1"/>
          </p:cNvPicPr>
          <p:nvPr/>
        </p:nvPicPr>
        <p:blipFill>
          <a:blip r:embed="rId3" cstate="print"/>
          <a:srcRect/>
          <a:stretch>
            <a:fillRect/>
          </a:stretch>
        </p:blipFill>
        <p:spPr bwMode="auto">
          <a:xfrm>
            <a:off x="3541712" y="3513959"/>
            <a:ext cx="5105400" cy="2421705"/>
          </a:xfrm>
          <a:prstGeom prst="rect">
            <a:avLst/>
          </a:prstGeom>
          <a:noFill/>
          <a:ln w="28575">
            <a:noFill/>
            <a:miter lim="800000"/>
            <a:headEnd type="none" w="sm" len="sm"/>
            <a:tailEnd type="none" w="sm" len="sm"/>
          </a:ln>
        </p:spPr>
      </p:pic>
      <p:pic>
        <p:nvPicPr>
          <p:cNvPr id="52233" name="Picture 11"/>
          <p:cNvPicPr>
            <a:picLocks noChangeAspect="1" noChangeArrowheads="1"/>
          </p:cNvPicPr>
          <p:nvPr/>
        </p:nvPicPr>
        <p:blipFill>
          <a:blip r:embed="rId4" cstate="print"/>
          <a:srcRect/>
          <a:stretch>
            <a:fillRect/>
          </a:stretch>
        </p:blipFill>
        <p:spPr bwMode="auto">
          <a:xfrm>
            <a:off x="3527425" y="922339"/>
            <a:ext cx="5133975" cy="2415353"/>
          </a:xfrm>
          <a:prstGeom prst="rect">
            <a:avLst/>
          </a:prstGeom>
          <a:noFill/>
          <a:ln w="28575">
            <a:noFill/>
            <a:miter lim="800000"/>
            <a:headEnd type="none" w="sm" len="sm"/>
            <a:tailEnd type="none" w="sm" len="sm"/>
          </a:ln>
        </p:spPr>
      </p:pic>
      <p:sp>
        <p:nvSpPr>
          <p:cNvPr id="10" name="AutoShape 5"/>
          <p:cNvSpPr>
            <a:spLocks noChangeArrowheads="1"/>
          </p:cNvSpPr>
          <p:nvPr/>
        </p:nvSpPr>
        <p:spPr bwMode="auto">
          <a:xfrm>
            <a:off x="1979612" y="1771605"/>
            <a:ext cx="1269598" cy="716820"/>
          </a:xfrm>
          <a:prstGeom prst="wedgeRectCallout">
            <a:avLst>
              <a:gd name="adj1" fmla="val 84114"/>
              <a:gd name="adj2" fmla="val -212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en-US" sz="1400" dirty="0">
                <a:solidFill>
                  <a:schemeClr val="tx1">
                    <a:lumMod val="50000"/>
                  </a:schemeClr>
                </a:solidFill>
              </a:rPr>
              <a:t>Inserting a</a:t>
            </a:r>
          </a:p>
          <a:p>
            <a:pPr algn="ctr">
              <a:defRPr/>
            </a:pPr>
            <a:r>
              <a:rPr lang="en-US" altLang="en-US" sz="1400" dirty="0">
                <a:solidFill>
                  <a:schemeClr val="tx1">
                    <a:lumMod val="50000"/>
                  </a:schemeClr>
                </a:solidFill>
              </a:rPr>
              <a:t>snippet</a:t>
            </a:r>
          </a:p>
        </p:txBody>
      </p:sp>
      <p:sp>
        <p:nvSpPr>
          <p:cNvPr id="11" name="AutoShape 5"/>
          <p:cNvSpPr>
            <a:spLocks noChangeArrowheads="1"/>
          </p:cNvSpPr>
          <p:nvPr/>
        </p:nvSpPr>
        <p:spPr bwMode="auto">
          <a:xfrm>
            <a:off x="1979612" y="4366401"/>
            <a:ext cx="1269598" cy="716820"/>
          </a:xfrm>
          <a:prstGeom prst="wedgeRectCallout">
            <a:avLst>
              <a:gd name="adj1" fmla="val 74333"/>
              <a:gd name="adj2" fmla="val 1677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en-US" sz="1400" dirty="0">
                <a:solidFill>
                  <a:schemeClr val="tx1">
                    <a:lumMod val="50000"/>
                  </a:schemeClr>
                </a:solidFill>
              </a:rPr>
              <a:t>Editing the </a:t>
            </a:r>
          </a:p>
          <a:p>
            <a:pPr algn="ctr">
              <a:defRPr/>
            </a:pPr>
            <a:r>
              <a:rPr lang="en-US" altLang="en-US" sz="1400" dirty="0">
                <a:solidFill>
                  <a:schemeClr val="tx1">
                    <a:lumMod val="50000"/>
                  </a:schemeClr>
                </a:solidFill>
              </a:rPr>
              <a:t>snippet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en-US" smtClean="0"/>
              <a:t>Using the Recycle Bin</a:t>
            </a:r>
          </a:p>
        </p:txBody>
      </p:sp>
      <p:sp>
        <p:nvSpPr>
          <p:cNvPr id="54275" name="Content Placeholder 2"/>
          <p:cNvSpPr>
            <a:spLocks noGrp="1"/>
          </p:cNvSpPr>
          <p:nvPr>
            <p:ph idx="1"/>
          </p:nvPr>
        </p:nvSpPr>
        <p:spPr/>
        <p:txBody>
          <a:bodyPr/>
          <a:lstStyle/>
          <a:p>
            <a:pPr eaLnBrk="1" hangingPunct="1"/>
            <a:r>
              <a:rPr lang="en-US" altLang="en-US" smtClean="0">
                <a:latin typeface="Arial" charset="0"/>
              </a:rPr>
              <a:t>The recycle bin holds objects that have been dropped.</a:t>
            </a:r>
          </a:p>
        </p:txBody>
      </p:sp>
      <p:grpSp>
        <p:nvGrpSpPr>
          <p:cNvPr id="19" name="Group 18"/>
          <p:cNvGrpSpPr/>
          <p:nvPr/>
        </p:nvGrpSpPr>
        <p:grpSpPr>
          <a:xfrm>
            <a:off x="1745012" y="1752601"/>
            <a:ext cx="8698800" cy="4267357"/>
            <a:chOff x="1906587" y="1752601"/>
            <a:chExt cx="8698800" cy="4267357"/>
          </a:xfrm>
        </p:grpSpPr>
        <p:pic>
          <p:nvPicPr>
            <p:cNvPr id="20" name="Picture 4" descr="Snap1.gif"/>
            <p:cNvPicPr>
              <a:picLocks noChangeAspect="1"/>
            </p:cNvPicPr>
            <p:nvPr/>
          </p:nvPicPr>
          <p:blipFill>
            <a:blip r:embed="rId3" cstate="print"/>
            <a:srcRect/>
            <a:stretch>
              <a:fillRect/>
            </a:stretch>
          </p:blipFill>
          <p:spPr bwMode="auto">
            <a:xfrm>
              <a:off x="1906587" y="2003426"/>
              <a:ext cx="1966913" cy="2460625"/>
            </a:xfrm>
            <a:prstGeom prst="rect">
              <a:avLst/>
            </a:prstGeom>
            <a:noFill/>
            <a:ln w="15875">
              <a:solidFill>
                <a:schemeClr val="tx1"/>
              </a:solidFill>
              <a:miter lim="800000"/>
              <a:headEnd/>
              <a:tailEnd/>
            </a:ln>
          </p:spPr>
        </p:pic>
        <p:pic>
          <p:nvPicPr>
            <p:cNvPr id="21" name="Picture 5" descr="Snap3.bmp"/>
            <p:cNvPicPr>
              <a:picLocks noChangeAspect="1"/>
            </p:cNvPicPr>
            <p:nvPr/>
          </p:nvPicPr>
          <p:blipFill>
            <a:blip r:embed="rId4" cstate="print"/>
            <a:srcRect/>
            <a:stretch>
              <a:fillRect/>
            </a:stretch>
          </p:blipFill>
          <p:spPr bwMode="auto">
            <a:xfrm>
              <a:off x="1906587" y="4670426"/>
              <a:ext cx="1990246" cy="1331764"/>
            </a:xfrm>
            <a:prstGeom prst="rect">
              <a:avLst/>
            </a:prstGeom>
            <a:noFill/>
            <a:ln w="15875">
              <a:solidFill>
                <a:schemeClr val="tx1"/>
              </a:solidFill>
              <a:miter lim="800000"/>
              <a:headEnd/>
              <a:tailEnd/>
            </a:ln>
          </p:spPr>
        </p:pic>
        <p:pic>
          <p:nvPicPr>
            <p:cNvPr id="22" name="Picture 3"/>
            <p:cNvPicPr>
              <a:picLocks noChangeAspect="1" noChangeArrowheads="1"/>
            </p:cNvPicPr>
            <p:nvPr/>
          </p:nvPicPr>
          <p:blipFill>
            <a:blip r:embed="rId5" cstate="print"/>
            <a:srcRect/>
            <a:stretch>
              <a:fillRect/>
            </a:stretch>
          </p:blipFill>
          <p:spPr bwMode="auto">
            <a:xfrm>
              <a:off x="4192587" y="2719387"/>
              <a:ext cx="2893714" cy="3300571"/>
            </a:xfrm>
            <a:prstGeom prst="rect">
              <a:avLst/>
            </a:prstGeom>
            <a:noFill/>
            <a:ln w="15875">
              <a:solidFill>
                <a:schemeClr val="tx1"/>
              </a:solidFill>
              <a:miter lim="800000"/>
              <a:headEnd type="none" w="sm" len="sm"/>
              <a:tailEnd type="none" w="sm" len="sm"/>
            </a:ln>
          </p:spPr>
        </p:pic>
        <p:pic>
          <p:nvPicPr>
            <p:cNvPr id="23" name="Picture 4"/>
            <p:cNvPicPr>
              <a:picLocks noChangeAspect="1" noChangeArrowheads="1"/>
            </p:cNvPicPr>
            <p:nvPr/>
          </p:nvPicPr>
          <p:blipFill>
            <a:blip r:embed="rId6" cstate="print"/>
            <a:srcRect/>
            <a:stretch>
              <a:fillRect/>
            </a:stretch>
          </p:blipFill>
          <p:spPr bwMode="auto">
            <a:xfrm>
              <a:off x="7545387" y="2003427"/>
              <a:ext cx="3060000" cy="1353333"/>
            </a:xfrm>
            <a:prstGeom prst="rect">
              <a:avLst/>
            </a:prstGeom>
            <a:noFill/>
            <a:ln w="15875">
              <a:solidFill>
                <a:schemeClr val="tx1"/>
              </a:solidFill>
              <a:miter lim="800000"/>
              <a:headEnd type="none" w="sm" len="sm"/>
              <a:tailEnd type="none" w="sm" len="sm"/>
            </a:ln>
          </p:spPr>
        </p:pic>
        <p:sp>
          <p:nvSpPr>
            <p:cNvPr id="28" name="Rectangle 10"/>
            <p:cNvSpPr>
              <a:spLocks noChangeArrowheads="1"/>
            </p:cNvSpPr>
            <p:nvPr/>
          </p:nvSpPr>
          <p:spPr bwMode="auto">
            <a:xfrm>
              <a:off x="1982787" y="3527426"/>
              <a:ext cx="1295400" cy="3048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sp>
          <p:nvSpPr>
            <p:cNvPr id="29" name="Rectangle 11"/>
            <p:cNvSpPr>
              <a:spLocks noChangeArrowheads="1"/>
            </p:cNvSpPr>
            <p:nvPr/>
          </p:nvSpPr>
          <p:spPr bwMode="auto">
            <a:xfrm>
              <a:off x="2058987" y="4746626"/>
              <a:ext cx="1447800" cy="6858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sp>
          <p:nvSpPr>
            <p:cNvPr id="30" name="Rectangle 12"/>
            <p:cNvSpPr>
              <a:spLocks noChangeArrowheads="1"/>
            </p:cNvSpPr>
            <p:nvPr/>
          </p:nvSpPr>
          <p:spPr bwMode="auto">
            <a:xfrm>
              <a:off x="4268787" y="5246511"/>
              <a:ext cx="990600" cy="4572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sp>
          <p:nvSpPr>
            <p:cNvPr id="31" name="Rectangle 13"/>
            <p:cNvSpPr>
              <a:spLocks noChangeArrowheads="1"/>
            </p:cNvSpPr>
            <p:nvPr/>
          </p:nvSpPr>
          <p:spPr bwMode="auto">
            <a:xfrm>
              <a:off x="5458883" y="3176587"/>
              <a:ext cx="685800" cy="1524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sp>
          <p:nvSpPr>
            <p:cNvPr id="32" name="Rectangle 14"/>
            <p:cNvSpPr>
              <a:spLocks noChangeArrowheads="1"/>
            </p:cNvSpPr>
            <p:nvPr/>
          </p:nvSpPr>
          <p:spPr bwMode="auto">
            <a:xfrm>
              <a:off x="8167156" y="2384426"/>
              <a:ext cx="1792817" cy="6858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sp>
          <p:nvSpPr>
            <p:cNvPr id="33" name="AutoShape 4"/>
            <p:cNvSpPr>
              <a:spLocks noChangeArrowheads="1"/>
            </p:cNvSpPr>
            <p:nvPr/>
          </p:nvSpPr>
          <p:spPr bwMode="auto">
            <a:xfrm>
              <a:off x="7545387" y="3908426"/>
              <a:ext cx="2667000" cy="1816100"/>
            </a:xfrm>
            <a:prstGeom prst="wedgeRectCallout">
              <a:avLst>
                <a:gd name="adj1" fmla="val -7625"/>
                <a:gd name="adj2" fmla="val -10009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r>
                <a:rPr lang="en-US" altLang="en-US" sz="1400" dirty="0">
                  <a:solidFill>
                    <a:schemeClr val="tx1">
                      <a:lumMod val="50000"/>
                    </a:schemeClr>
                  </a:solidFill>
                  <a:latin typeface="+mn-lt"/>
                  <a:cs typeface="+mn-cs"/>
                  <a:sym typeface="Arial" charset="0"/>
                </a:rPr>
                <a:t>Purge: Removes the object from the Recycle bin and deletes it</a:t>
              </a:r>
            </a:p>
            <a:p>
              <a:pPr algn="ctr"/>
              <a:r>
                <a:rPr lang="en-US" altLang="en-US" sz="1400" b="1" dirty="0">
                  <a:solidFill>
                    <a:schemeClr val="tx1">
                      <a:lumMod val="50000"/>
                    </a:schemeClr>
                  </a:solidFill>
                  <a:latin typeface="+mn-lt"/>
                  <a:cs typeface="+mn-cs"/>
                  <a:sym typeface="Arial" charset="0"/>
                </a:rPr>
                <a:t>Flashback to Before Drop: </a:t>
              </a:r>
              <a:r>
                <a:rPr lang="en-US" altLang="en-US" sz="1400" dirty="0">
                  <a:solidFill>
                    <a:schemeClr val="tx1">
                      <a:lumMod val="50000"/>
                    </a:schemeClr>
                  </a:solidFill>
                  <a:latin typeface="+mn-lt"/>
                  <a:cs typeface="+mn-cs"/>
                  <a:sym typeface="Arial" charset="0"/>
                </a:rPr>
                <a:t>Moves the object from the recycle bin back to its appropriate place in the Connections navigator display</a:t>
              </a:r>
            </a:p>
          </p:txBody>
        </p:sp>
        <p:sp>
          <p:nvSpPr>
            <p:cNvPr id="34" name="AutoShape 12"/>
            <p:cNvSpPr>
              <a:spLocks noChangeArrowheads="1"/>
            </p:cNvSpPr>
            <p:nvPr/>
          </p:nvSpPr>
          <p:spPr bwMode="auto">
            <a:xfrm>
              <a:off x="4268787" y="1905000"/>
              <a:ext cx="2193925" cy="738187"/>
            </a:xfrm>
            <a:prstGeom prst="wedgeRectCallout">
              <a:avLst>
                <a:gd name="adj1" fmla="val 24435"/>
                <a:gd name="adj2" fmla="val 115856"/>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r>
                <a:rPr lang="en-US" altLang="en-US" sz="1400">
                  <a:solidFill>
                    <a:schemeClr val="tx1">
                      <a:lumMod val="50000"/>
                    </a:schemeClr>
                  </a:solidFill>
                  <a:latin typeface="+mn-lt"/>
                  <a:cs typeface="+mn-cs"/>
                  <a:sym typeface="Arial" charset="0"/>
                </a:rPr>
                <a:t>Select the operations from the drop-down Actions list.</a:t>
              </a:r>
            </a:p>
          </p:txBody>
        </p:sp>
        <p:sp>
          <p:nvSpPr>
            <p:cNvPr id="35" name="Oval 12"/>
            <p:cNvSpPr>
              <a:spLocks noChangeArrowheads="1"/>
            </p:cNvSpPr>
            <p:nvPr/>
          </p:nvSpPr>
          <p:spPr bwMode="blackWhite">
            <a:xfrm>
              <a:off x="3659187" y="4588670"/>
              <a:ext cx="349251" cy="34925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2</a:t>
              </a:r>
            </a:p>
          </p:txBody>
        </p:sp>
        <p:sp>
          <p:nvSpPr>
            <p:cNvPr id="36" name="Oval 12"/>
            <p:cNvSpPr>
              <a:spLocks noChangeArrowheads="1"/>
            </p:cNvSpPr>
            <p:nvPr/>
          </p:nvSpPr>
          <p:spPr bwMode="blackWhite">
            <a:xfrm>
              <a:off x="3698874" y="2511426"/>
              <a:ext cx="349251" cy="34925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1</a:t>
              </a:r>
            </a:p>
          </p:txBody>
        </p:sp>
        <p:sp>
          <p:nvSpPr>
            <p:cNvPr id="37" name="Oval 12"/>
            <p:cNvSpPr>
              <a:spLocks noChangeArrowheads="1"/>
            </p:cNvSpPr>
            <p:nvPr/>
          </p:nvSpPr>
          <p:spPr bwMode="blackWhite">
            <a:xfrm>
              <a:off x="6301139" y="2849562"/>
              <a:ext cx="349251" cy="34925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3</a:t>
              </a:r>
            </a:p>
          </p:txBody>
        </p:sp>
        <p:sp>
          <p:nvSpPr>
            <p:cNvPr id="38" name="Oval 12"/>
            <p:cNvSpPr>
              <a:spLocks noChangeArrowheads="1"/>
            </p:cNvSpPr>
            <p:nvPr/>
          </p:nvSpPr>
          <p:spPr bwMode="blackWhite">
            <a:xfrm>
              <a:off x="9642650" y="1752601"/>
              <a:ext cx="349251" cy="34925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4</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t>Debugging Procedures and Functions</a:t>
            </a:r>
          </a:p>
        </p:txBody>
      </p:sp>
      <p:sp>
        <p:nvSpPr>
          <p:cNvPr id="56323" name="Rectangle 3"/>
          <p:cNvSpPr>
            <a:spLocks noGrp="1" noChangeArrowheads="1"/>
          </p:cNvSpPr>
          <p:nvPr>
            <p:ph idx="1"/>
          </p:nvPr>
        </p:nvSpPr>
        <p:spPr>
          <a:xfrm>
            <a:off x="622139" y="1242485"/>
            <a:ext cx="7860870" cy="1831606"/>
          </a:xfrm>
        </p:spPr>
        <p:txBody>
          <a:bodyPr/>
          <a:lstStyle/>
          <a:p>
            <a:pPr lvl="1" eaLnBrk="1" hangingPunct="1"/>
            <a:r>
              <a:rPr lang="en-US" altLang="en-US" dirty="0" smtClean="0"/>
              <a:t>Use SQL Developer to debug PL/SQL functions and procedures.</a:t>
            </a:r>
          </a:p>
          <a:p>
            <a:pPr lvl="1" eaLnBrk="1" hangingPunct="1"/>
            <a:r>
              <a:rPr lang="en-US" altLang="en-US" dirty="0" smtClean="0"/>
              <a:t>Use the Compile for Debug option to perform a PL/SQL compilation so that the procedure can be debugged.</a:t>
            </a:r>
          </a:p>
          <a:p>
            <a:pPr lvl="1" eaLnBrk="1" hangingPunct="1"/>
            <a:r>
              <a:rPr lang="en-US" altLang="en-US" dirty="0" smtClean="0"/>
              <a:t>Use the Debug menu options to set breakpoints, and to perform Step Into and Step Over tasks.</a:t>
            </a:r>
          </a:p>
        </p:txBody>
      </p:sp>
      <p:pic>
        <p:nvPicPr>
          <p:cNvPr id="56324" name="Picture 5"/>
          <p:cNvPicPr>
            <a:picLocks noChangeAspect="1" noChangeArrowheads="1"/>
          </p:cNvPicPr>
          <p:nvPr/>
        </p:nvPicPr>
        <p:blipFill>
          <a:blip r:embed="rId3" cstate="print"/>
          <a:srcRect/>
          <a:stretch>
            <a:fillRect/>
          </a:stretch>
        </p:blipFill>
        <p:spPr bwMode="auto">
          <a:xfrm>
            <a:off x="8380412" y="1583039"/>
            <a:ext cx="2945404" cy="3691922"/>
          </a:xfrm>
          <a:prstGeom prst="rect">
            <a:avLst/>
          </a:prstGeom>
          <a:noFill/>
          <a:ln w="28575">
            <a:noFill/>
            <a:miter lim="800000"/>
            <a:headEnd type="none" w="sm" len="sm"/>
            <a:tailEnd type="none" w="sm" len="sm"/>
          </a:ln>
        </p:spPr>
      </p:pic>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p:txBody>
          <a:bodyPr/>
          <a:lstStyle/>
          <a:p>
            <a:pPr eaLnBrk="1" hangingPunct="1"/>
            <a:r>
              <a:rPr lang="en-US" altLang="en-US" smtClean="0"/>
              <a:t>Database Reporting</a:t>
            </a:r>
          </a:p>
        </p:txBody>
      </p:sp>
      <p:sp>
        <p:nvSpPr>
          <p:cNvPr id="58372" name="Rectangle 4"/>
          <p:cNvSpPr>
            <a:spLocks noGrp="1" noChangeArrowheads="1"/>
          </p:cNvSpPr>
          <p:nvPr>
            <p:ph idx="1"/>
          </p:nvPr>
        </p:nvSpPr>
        <p:spPr/>
        <p:txBody>
          <a:bodyPr/>
          <a:lstStyle/>
          <a:p>
            <a:pPr eaLnBrk="1" hangingPunct="1"/>
            <a:r>
              <a:rPr lang="en-US" altLang="en-US" smtClean="0">
                <a:latin typeface="Arial" charset="0"/>
              </a:rPr>
              <a:t>SQL Developer provides a number of predefined reports about the database and its objects.</a:t>
            </a:r>
          </a:p>
        </p:txBody>
      </p:sp>
      <p:grpSp>
        <p:nvGrpSpPr>
          <p:cNvPr id="2" name="Group 1"/>
          <p:cNvGrpSpPr/>
          <p:nvPr/>
        </p:nvGrpSpPr>
        <p:grpSpPr>
          <a:xfrm>
            <a:off x="2185746" y="1992312"/>
            <a:ext cx="7817333" cy="3779810"/>
            <a:chOff x="1979613" y="2133600"/>
            <a:chExt cx="7817333" cy="3779810"/>
          </a:xfrm>
        </p:grpSpPr>
        <p:pic>
          <p:nvPicPr>
            <p:cNvPr id="58370" name="Picture 7"/>
            <p:cNvPicPr>
              <a:picLocks noChangeAspect="1" noChangeArrowheads="1"/>
            </p:cNvPicPr>
            <p:nvPr/>
          </p:nvPicPr>
          <p:blipFill>
            <a:blip r:embed="rId3" cstate="print"/>
            <a:srcRect/>
            <a:stretch>
              <a:fillRect/>
            </a:stretch>
          </p:blipFill>
          <p:spPr bwMode="auto">
            <a:xfrm>
              <a:off x="1979613" y="2133600"/>
              <a:ext cx="7817333" cy="3779810"/>
            </a:xfrm>
            <a:prstGeom prst="rect">
              <a:avLst/>
            </a:prstGeom>
            <a:noFill/>
            <a:ln w="28575">
              <a:noFill/>
              <a:miter lim="800000"/>
              <a:headEnd type="none" w="sm" len="sm"/>
              <a:tailEnd type="none" w="sm" len="sm"/>
            </a:ln>
          </p:spPr>
        </p:pic>
        <p:sp>
          <p:nvSpPr>
            <p:cNvPr id="58373" name="Rectangle 5"/>
            <p:cNvSpPr>
              <a:spLocks noChangeArrowheads="1"/>
            </p:cNvSpPr>
            <p:nvPr/>
          </p:nvSpPr>
          <p:spPr bwMode="gray">
            <a:xfrm>
              <a:off x="2741612" y="2133600"/>
              <a:ext cx="381000" cy="2286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t>Creating a User-Defined Report</a:t>
            </a:r>
          </a:p>
        </p:txBody>
      </p:sp>
      <p:sp>
        <p:nvSpPr>
          <p:cNvPr id="60419" name="Rectangle 3"/>
          <p:cNvSpPr>
            <a:spLocks noGrp="1" noChangeArrowheads="1"/>
          </p:cNvSpPr>
          <p:nvPr>
            <p:ph idx="1"/>
          </p:nvPr>
        </p:nvSpPr>
        <p:spPr/>
        <p:txBody>
          <a:bodyPr/>
          <a:lstStyle/>
          <a:p>
            <a:pPr eaLnBrk="1" hangingPunct="1"/>
            <a:r>
              <a:rPr lang="en-US" altLang="en-US" smtClean="0">
                <a:latin typeface="Arial" charset="0"/>
              </a:rPr>
              <a:t>Create and save user-defined reports for repeated use.</a:t>
            </a:r>
          </a:p>
        </p:txBody>
      </p:sp>
      <p:grpSp>
        <p:nvGrpSpPr>
          <p:cNvPr id="60420" name="Group 1"/>
          <p:cNvGrpSpPr>
            <a:grpSpLocks/>
          </p:cNvGrpSpPr>
          <p:nvPr/>
        </p:nvGrpSpPr>
        <p:grpSpPr bwMode="auto">
          <a:xfrm>
            <a:off x="2513012" y="1800226"/>
            <a:ext cx="7353300" cy="4295775"/>
            <a:chOff x="952500" y="1905000"/>
            <a:chExt cx="7353300" cy="4295775"/>
          </a:xfrm>
        </p:grpSpPr>
        <p:sp>
          <p:nvSpPr>
            <p:cNvPr id="60421" name="Line 5"/>
            <p:cNvSpPr>
              <a:spLocks noChangeShapeType="1"/>
            </p:cNvSpPr>
            <p:nvPr/>
          </p:nvSpPr>
          <p:spPr bwMode="gray">
            <a:xfrm>
              <a:off x="3444522" y="5881688"/>
              <a:ext cx="609600" cy="0"/>
            </a:xfrm>
            <a:prstGeom prst="line">
              <a:avLst/>
            </a:prstGeom>
            <a:noFill/>
            <a:ln w="28575">
              <a:solidFill>
                <a:srgbClr val="FF0000"/>
              </a:solidFill>
              <a:round/>
              <a:headEnd/>
              <a:tailEnd type="triangle" w="lg" len="lg"/>
            </a:ln>
          </p:spPr>
          <p:txBody>
            <a:bodyPr/>
            <a:lstStyle/>
            <a:p>
              <a:endParaRPr lang="en-US"/>
            </a:p>
          </p:txBody>
        </p:sp>
        <p:sp>
          <p:nvSpPr>
            <p:cNvPr id="60422" name="Text Box 6"/>
            <p:cNvSpPr txBox="1">
              <a:spLocks noChangeArrowheads="1"/>
            </p:cNvSpPr>
            <p:nvPr/>
          </p:nvSpPr>
          <p:spPr bwMode="auto">
            <a:xfrm>
              <a:off x="4076700" y="5692422"/>
              <a:ext cx="2967479" cy="369332"/>
            </a:xfrm>
            <a:prstGeom prst="rect">
              <a:avLst/>
            </a:prstGeom>
            <a:noFill/>
            <a:ln w="28575">
              <a:noFill/>
              <a:miter lim="800000"/>
              <a:headEnd type="none" w="sm" len="sm"/>
              <a:tailEnd type="none" w="sm" len="sm"/>
            </a:ln>
          </p:spPr>
          <p:txBody>
            <a:bodyPr wrap="none">
              <a:spAutoFit/>
            </a:bodyPr>
            <a:lstStyle/>
            <a:p>
              <a:pPr defTabSz="228600"/>
              <a:r>
                <a:rPr lang="en-US" altLang="en-US" dirty="0"/>
                <a:t>Organize reports in folders.</a:t>
              </a:r>
            </a:p>
          </p:txBody>
        </p:sp>
        <p:sp>
          <p:nvSpPr>
            <p:cNvPr id="60423" name="Line 7"/>
            <p:cNvSpPr>
              <a:spLocks noChangeShapeType="1"/>
            </p:cNvSpPr>
            <p:nvPr/>
          </p:nvSpPr>
          <p:spPr bwMode="gray">
            <a:xfrm>
              <a:off x="3444522" y="3429000"/>
              <a:ext cx="381000" cy="0"/>
            </a:xfrm>
            <a:prstGeom prst="line">
              <a:avLst/>
            </a:prstGeom>
            <a:noFill/>
            <a:ln w="28575">
              <a:solidFill>
                <a:srgbClr val="FF0000"/>
              </a:solidFill>
              <a:round/>
              <a:headEnd/>
              <a:tailEnd type="triangle" w="lg" len="lg"/>
            </a:ln>
          </p:spPr>
          <p:txBody>
            <a:bodyPr/>
            <a:lstStyle/>
            <a:p>
              <a:endParaRPr lang="en-US"/>
            </a:p>
          </p:txBody>
        </p:sp>
        <p:pic>
          <p:nvPicPr>
            <p:cNvPr id="60424" name="Picture 10"/>
            <p:cNvPicPr>
              <a:picLocks noChangeAspect="1" noChangeArrowheads="1"/>
            </p:cNvPicPr>
            <p:nvPr/>
          </p:nvPicPr>
          <p:blipFill>
            <a:blip r:embed="rId3" cstate="print"/>
            <a:srcRect/>
            <a:stretch>
              <a:fillRect/>
            </a:stretch>
          </p:blipFill>
          <p:spPr bwMode="auto">
            <a:xfrm>
              <a:off x="952500" y="1905000"/>
              <a:ext cx="2438400" cy="2371725"/>
            </a:xfrm>
            <a:prstGeom prst="rect">
              <a:avLst/>
            </a:prstGeom>
            <a:noFill/>
            <a:ln w="28575">
              <a:noFill/>
              <a:miter lim="800000"/>
              <a:headEnd type="none" w="sm" len="sm"/>
              <a:tailEnd type="none" w="sm" len="sm"/>
            </a:ln>
          </p:spPr>
        </p:pic>
        <p:pic>
          <p:nvPicPr>
            <p:cNvPr id="60425" name="Picture 11"/>
            <p:cNvPicPr>
              <a:picLocks noChangeAspect="1" noChangeArrowheads="1"/>
            </p:cNvPicPr>
            <p:nvPr/>
          </p:nvPicPr>
          <p:blipFill>
            <a:blip r:embed="rId4" cstate="print"/>
            <a:srcRect/>
            <a:stretch>
              <a:fillRect/>
            </a:stretch>
          </p:blipFill>
          <p:spPr bwMode="auto">
            <a:xfrm>
              <a:off x="3886200" y="1905000"/>
              <a:ext cx="4419600" cy="3603625"/>
            </a:xfrm>
            <a:prstGeom prst="rect">
              <a:avLst/>
            </a:prstGeom>
            <a:noFill/>
            <a:ln w="28575">
              <a:noFill/>
              <a:miter lim="800000"/>
              <a:headEnd type="none" w="sm" len="sm"/>
              <a:tailEnd type="none" w="sm" len="sm"/>
            </a:ln>
          </p:spPr>
        </p:pic>
        <p:pic>
          <p:nvPicPr>
            <p:cNvPr id="60426" name="Picture 12"/>
            <p:cNvPicPr>
              <a:picLocks noChangeAspect="1" noChangeArrowheads="1"/>
            </p:cNvPicPr>
            <p:nvPr/>
          </p:nvPicPr>
          <p:blipFill>
            <a:blip r:embed="rId5" cstate="print"/>
            <a:srcRect/>
            <a:stretch>
              <a:fillRect/>
            </a:stretch>
          </p:blipFill>
          <p:spPr bwMode="auto">
            <a:xfrm>
              <a:off x="952500" y="4724400"/>
              <a:ext cx="2438400" cy="1476375"/>
            </a:xfrm>
            <a:prstGeom prst="rect">
              <a:avLst/>
            </a:prstGeom>
            <a:noFill/>
            <a:ln w="28575">
              <a:noFill/>
              <a:miter lim="800000"/>
              <a:headEnd type="none" w="sm" len="sm"/>
              <a:tailEnd type="none" w="sm" len="sm"/>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What Is Oracle SQL Developer?</a:t>
            </a:r>
          </a:p>
        </p:txBody>
      </p:sp>
      <p:sp>
        <p:nvSpPr>
          <p:cNvPr id="10243" name="Rectangle 3"/>
          <p:cNvSpPr>
            <a:spLocks noGrp="1" noChangeArrowheads="1"/>
          </p:cNvSpPr>
          <p:nvPr>
            <p:ph idx="1"/>
          </p:nvPr>
        </p:nvSpPr>
        <p:spPr/>
        <p:txBody>
          <a:bodyPr/>
          <a:lstStyle/>
          <a:p>
            <a:pPr lvl="1" eaLnBrk="1" hangingPunct="1"/>
            <a:r>
              <a:rPr lang="en-US" altLang="en-US" smtClean="0"/>
              <a:t>Oracle SQL Developer is a graphical tool that enhances productivity and simplifies database development tasks.</a:t>
            </a:r>
          </a:p>
          <a:p>
            <a:pPr lvl="1" eaLnBrk="1" hangingPunct="1"/>
            <a:r>
              <a:rPr lang="en-US" altLang="en-US" smtClean="0"/>
              <a:t>You can connect to any target Oracle database schema by using standard Oracle database authentication.</a:t>
            </a:r>
          </a:p>
        </p:txBody>
      </p:sp>
      <p:sp>
        <p:nvSpPr>
          <p:cNvPr id="7" name="Rounded Rectangle 6"/>
          <p:cNvSpPr/>
          <p:nvPr/>
        </p:nvSpPr>
        <p:spPr bwMode="auto">
          <a:xfrm>
            <a:off x="4951412" y="3276600"/>
            <a:ext cx="2133600" cy="1981200"/>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a:p>
        </p:txBody>
      </p:sp>
      <p:sp>
        <p:nvSpPr>
          <p:cNvPr id="8" name="Text Box 6"/>
          <p:cNvSpPr txBox="1">
            <a:spLocks noChangeArrowheads="1"/>
          </p:cNvSpPr>
          <p:nvPr/>
        </p:nvSpPr>
        <p:spPr bwMode="auto">
          <a:xfrm>
            <a:off x="5263355" y="5400667"/>
            <a:ext cx="1662113" cy="336550"/>
          </a:xfrm>
          <a:prstGeom prst="rect">
            <a:avLst/>
          </a:prstGeom>
          <a:noFill/>
          <a:ln w="28575">
            <a:noFill/>
            <a:miter lim="800000"/>
            <a:headEnd type="none" w="sm" len="sm"/>
            <a:tailEnd type="none" w="sm" len="sm"/>
          </a:ln>
        </p:spPr>
        <p:txBody>
          <a:bodyPr wrap="square">
            <a:spAutoFit/>
          </a:bodyPr>
          <a:lstStyle/>
          <a:p>
            <a:pPr defTabSz="228600">
              <a:spcBef>
                <a:spcPct val="50000"/>
              </a:spcBef>
            </a:pPr>
            <a:r>
              <a:rPr lang="en-US" altLang="en-US" sz="1600" dirty="0"/>
              <a:t>SQL Developer</a:t>
            </a:r>
          </a:p>
        </p:txBody>
      </p:sp>
      <p:pic>
        <p:nvPicPr>
          <p:cNvPr id="9" name="Picture 8" descr="D:\Projects\SQL_Workshop_12cR2\OU Graphics\Batch 1 SQL course icons\Batch 1 SQL course icons\SQL Generic Icon.png"/>
          <p:cNvPicPr>
            <a:picLocks noChangeAspect="1" noChangeArrowheads="1"/>
          </p:cNvPicPr>
          <p:nvPr/>
        </p:nvPicPr>
        <p:blipFill>
          <a:blip r:embed="rId3" cstate="print"/>
          <a:srcRect/>
          <a:stretch>
            <a:fillRect/>
          </a:stretch>
        </p:blipFill>
        <p:spPr bwMode="auto">
          <a:xfrm>
            <a:off x="5384800" y="3470620"/>
            <a:ext cx="1419225" cy="1619250"/>
          </a:xfrm>
          <a:prstGeom prst="rect">
            <a:avLst/>
          </a:prstGeom>
          <a:noFill/>
        </p:spPr>
      </p:pic>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mtClean="0"/>
              <a:t>Search Engines and External Tools</a:t>
            </a:r>
          </a:p>
        </p:txBody>
      </p:sp>
      <p:grpSp>
        <p:nvGrpSpPr>
          <p:cNvPr id="17" name="Group 16"/>
          <p:cNvGrpSpPr/>
          <p:nvPr/>
        </p:nvGrpSpPr>
        <p:grpSpPr>
          <a:xfrm>
            <a:off x="608012" y="855752"/>
            <a:ext cx="8283574" cy="5247776"/>
            <a:chOff x="527050" y="855752"/>
            <a:chExt cx="8283574" cy="5247776"/>
          </a:xfrm>
        </p:grpSpPr>
        <p:pic>
          <p:nvPicPr>
            <p:cNvPr id="18" name="Picture 15"/>
            <p:cNvPicPr>
              <a:picLocks noChangeAspect="1" noChangeArrowheads="1"/>
            </p:cNvPicPr>
            <p:nvPr/>
          </p:nvPicPr>
          <p:blipFill>
            <a:blip r:embed="rId3" cstate="print"/>
            <a:srcRect/>
            <a:stretch>
              <a:fillRect/>
            </a:stretch>
          </p:blipFill>
          <p:spPr bwMode="auto">
            <a:xfrm>
              <a:off x="3122612" y="990600"/>
              <a:ext cx="1577975" cy="2438399"/>
            </a:xfrm>
            <a:prstGeom prst="rect">
              <a:avLst/>
            </a:prstGeom>
            <a:noFill/>
            <a:ln w="28575">
              <a:noFill/>
              <a:miter lim="800000"/>
              <a:headEnd type="none" w="sm" len="sm"/>
              <a:tailEnd type="none" w="sm" len="sm"/>
            </a:ln>
          </p:spPr>
        </p:pic>
        <p:pic>
          <p:nvPicPr>
            <p:cNvPr id="19" name="Picture 16"/>
            <p:cNvPicPr>
              <a:picLocks noChangeAspect="1" noChangeArrowheads="1"/>
            </p:cNvPicPr>
            <p:nvPr/>
          </p:nvPicPr>
          <p:blipFill>
            <a:blip r:embed="rId4" cstate="print"/>
            <a:srcRect/>
            <a:stretch>
              <a:fillRect/>
            </a:stretch>
          </p:blipFill>
          <p:spPr bwMode="auto">
            <a:xfrm>
              <a:off x="4500705" y="3703517"/>
              <a:ext cx="3416012" cy="2400011"/>
            </a:xfrm>
            <a:prstGeom prst="rect">
              <a:avLst/>
            </a:prstGeom>
            <a:noFill/>
            <a:ln w="28575">
              <a:noFill/>
              <a:miter lim="800000"/>
              <a:headEnd type="none" w="sm" len="sm"/>
              <a:tailEnd type="none" w="sm" len="sm"/>
            </a:ln>
          </p:spPr>
        </p:pic>
        <p:pic>
          <p:nvPicPr>
            <p:cNvPr id="20" name="Picture 16"/>
            <p:cNvPicPr>
              <a:picLocks noChangeAspect="1" noChangeArrowheads="1"/>
            </p:cNvPicPr>
            <p:nvPr/>
          </p:nvPicPr>
          <p:blipFill>
            <a:blip r:embed="rId5" cstate="print"/>
            <a:srcRect/>
            <a:stretch>
              <a:fillRect/>
            </a:stretch>
          </p:blipFill>
          <p:spPr bwMode="auto">
            <a:xfrm>
              <a:off x="4951412" y="990600"/>
              <a:ext cx="1938338" cy="1752600"/>
            </a:xfrm>
            <a:prstGeom prst="rect">
              <a:avLst/>
            </a:prstGeom>
            <a:noFill/>
            <a:ln w="28575">
              <a:noFill/>
              <a:miter lim="800000"/>
              <a:headEnd type="none" w="sm" len="sm"/>
              <a:tailEnd type="none" w="sm" len="sm"/>
            </a:ln>
          </p:spPr>
        </p:pic>
        <p:pic>
          <p:nvPicPr>
            <p:cNvPr id="21" name="Picture 15"/>
            <p:cNvPicPr>
              <a:picLocks noChangeAspect="1" noChangeArrowheads="1"/>
            </p:cNvPicPr>
            <p:nvPr/>
          </p:nvPicPr>
          <p:blipFill>
            <a:blip r:embed="rId6" cstate="print"/>
            <a:srcRect/>
            <a:stretch>
              <a:fillRect/>
            </a:stretch>
          </p:blipFill>
          <p:spPr bwMode="auto">
            <a:xfrm>
              <a:off x="7140574" y="1004888"/>
              <a:ext cx="1495425" cy="2051050"/>
            </a:xfrm>
            <a:prstGeom prst="rect">
              <a:avLst/>
            </a:prstGeom>
            <a:noFill/>
            <a:ln w="28575">
              <a:noFill/>
              <a:miter lim="800000"/>
              <a:headEnd type="none" w="sm" len="sm"/>
              <a:tailEnd type="none" w="sm" len="sm"/>
            </a:ln>
          </p:spPr>
        </p:pic>
        <p:sp>
          <p:nvSpPr>
            <p:cNvPr id="22" name="Rectangle 4"/>
            <p:cNvSpPr>
              <a:spLocks noChangeArrowheads="1"/>
            </p:cNvSpPr>
            <p:nvPr/>
          </p:nvSpPr>
          <p:spPr bwMode="gray">
            <a:xfrm>
              <a:off x="3122612" y="1316421"/>
              <a:ext cx="1371600" cy="2091559"/>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3" name="Rectangle 5"/>
            <p:cNvSpPr>
              <a:spLocks noChangeArrowheads="1"/>
            </p:cNvSpPr>
            <p:nvPr/>
          </p:nvSpPr>
          <p:spPr bwMode="gray">
            <a:xfrm>
              <a:off x="5561012" y="1600200"/>
              <a:ext cx="1295400" cy="3048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4" name="Text Box 7"/>
            <p:cNvSpPr txBox="1">
              <a:spLocks noChangeArrowheads="1"/>
            </p:cNvSpPr>
            <p:nvPr/>
          </p:nvSpPr>
          <p:spPr bwMode="auto">
            <a:xfrm>
              <a:off x="527050" y="1797050"/>
              <a:ext cx="2593975" cy="915988"/>
            </a:xfrm>
            <a:prstGeom prst="rect">
              <a:avLst/>
            </a:prstGeom>
            <a:noFill/>
            <a:ln w="28575">
              <a:noFill/>
              <a:miter lim="800000"/>
              <a:headEnd type="none" w="sm" len="sm"/>
              <a:tailEnd type="none" w="sm" len="sm"/>
            </a:ln>
          </p:spPr>
          <p:txBody>
            <a:bodyPr>
              <a:spAutoFit/>
            </a:bodyPr>
            <a:lstStyle/>
            <a:p>
              <a:pPr algn="ctr" defTabSz="228600"/>
              <a:r>
                <a:rPr lang="en-US" altLang="en-US" dirty="0">
                  <a:latin typeface="+mj-lt"/>
                </a:rPr>
                <a:t>Links to popular search engines and discussion forums</a:t>
              </a:r>
            </a:p>
          </p:txBody>
        </p:sp>
        <p:sp>
          <p:nvSpPr>
            <p:cNvPr id="25" name="Line 8"/>
            <p:cNvSpPr>
              <a:spLocks noChangeShapeType="1"/>
            </p:cNvSpPr>
            <p:nvPr/>
          </p:nvSpPr>
          <p:spPr bwMode="gray">
            <a:xfrm flipV="1">
              <a:off x="6018212" y="1981200"/>
              <a:ext cx="0" cy="685800"/>
            </a:xfrm>
            <a:prstGeom prst="line">
              <a:avLst/>
            </a:prstGeom>
            <a:noFill/>
            <a:ln w="28575">
              <a:solidFill>
                <a:srgbClr val="FF0000"/>
              </a:solidFill>
              <a:round/>
              <a:headEnd/>
              <a:tailEnd type="triangle" w="lg" len="lg"/>
            </a:ln>
          </p:spPr>
          <p:txBody>
            <a:bodyPr/>
            <a:lstStyle/>
            <a:p>
              <a:endParaRPr lang="en-US"/>
            </a:p>
          </p:txBody>
        </p:sp>
        <p:sp>
          <p:nvSpPr>
            <p:cNvPr id="26" name="Text Box 9"/>
            <p:cNvSpPr txBox="1">
              <a:spLocks noChangeArrowheads="1"/>
            </p:cNvSpPr>
            <p:nvPr/>
          </p:nvSpPr>
          <p:spPr bwMode="auto">
            <a:xfrm>
              <a:off x="4646612" y="2859088"/>
              <a:ext cx="2667000" cy="646112"/>
            </a:xfrm>
            <a:prstGeom prst="rect">
              <a:avLst/>
            </a:prstGeom>
            <a:noFill/>
            <a:ln w="28575">
              <a:noFill/>
              <a:miter lim="800000"/>
              <a:headEnd type="none" w="sm" len="sm"/>
              <a:tailEnd type="none" w="sm" len="sm"/>
            </a:ln>
          </p:spPr>
          <p:txBody>
            <a:bodyPr>
              <a:spAutoFit/>
            </a:bodyPr>
            <a:lstStyle/>
            <a:p>
              <a:pPr algn="ctr" defTabSz="228600"/>
              <a:r>
                <a:rPr lang="en-US" altLang="en-US" dirty="0">
                  <a:latin typeface="+mj-lt"/>
                </a:rPr>
                <a:t>Shortcut to switch between connections</a:t>
              </a:r>
            </a:p>
          </p:txBody>
        </p:sp>
        <p:sp>
          <p:nvSpPr>
            <p:cNvPr id="27" name="Oval 12"/>
            <p:cNvSpPr>
              <a:spLocks noChangeArrowheads="1"/>
            </p:cNvSpPr>
            <p:nvPr/>
          </p:nvSpPr>
          <p:spPr bwMode="blackWhite">
            <a:xfrm>
              <a:off x="4297361" y="3652011"/>
              <a:ext cx="349251" cy="34925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a:solidFill>
                    <a:schemeClr val="bg1"/>
                  </a:solidFill>
                  <a:latin typeface="Arial" panose="020B0604020202020204" pitchFamily="34" charset="0"/>
                  <a:cs typeface="Arial" panose="020B0604020202020204" pitchFamily="34" charset="0"/>
                </a:rPr>
                <a:t>2</a:t>
              </a:r>
            </a:p>
          </p:txBody>
        </p:sp>
        <p:sp>
          <p:nvSpPr>
            <p:cNvPr id="28" name="Oval 12"/>
            <p:cNvSpPr>
              <a:spLocks noChangeArrowheads="1"/>
            </p:cNvSpPr>
            <p:nvPr/>
          </p:nvSpPr>
          <p:spPr bwMode="blackWhite">
            <a:xfrm>
              <a:off x="8461373" y="855752"/>
              <a:ext cx="349251" cy="34925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1</a:t>
              </a:r>
            </a:p>
          </p:txBody>
        </p:sp>
        <p:cxnSp>
          <p:nvCxnSpPr>
            <p:cNvPr id="29" name="Elbow Connector 28"/>
            <p:cNvCxnSpPr>
              <a:stCxn id="24" idx="2"/>
            </p:cNvCxnSpPr>
            <p:nvPr/>
          </p:nvCxnSpPr>
          <p:spPr bwMode="auto">
            <a:xfrm rot="16200000" flipH="1">
              <a:off x="2221706" y="2315369"/>
              <a:ext cx="501650" cy="1296987"/>
            </a:xfrm>
            <a:prstGeom prst="bentConnector2">
              <a:avLst/>
            </a:prstGeom>
            <a:noFill/>
            <a:ln w="28575">
              <a:solidFill>
                <a:srgbClr val="FF0000"/>
              </a:solidFill>
              <a:round/>
              <a:headEnd/>
              <a:tailEnd type="triangle" w="lg" len="lg"/>
            </a:ln>
          </p:spPr>
        </p:cxn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rot="5400000">
            <a:off x="7344648" y="1569163"/>
            <a:ext cx="5410202" cy="2576675"/>
          </a:xfrm>
          <a:prstGeom prst="rect">
            <a:avLst/>
          </a:prstGeom>
          <a:gradFill flip="none" rotWithShape="1">
            <a:gsLst>
              <a:gs pos="100000">
                <a:schemeClr val="bg2"/>
              </a:gs>
              <a:gs pos="0">
                <a:schemeClr val="bg1"/>
              </a:gs>
            </a:gsLst>
            <a:lin ang="108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latin typeface="Arial" pitchFamily="34" charset="0"/>
            </a:endParaRPr>
          </a:p>
        </p:txBody>
      </p:sp>
      <p:sp>
        <p:nvSpPr>
          <p:cNvPr id="64514" name="Rectangle 2"/>
          <p:cNvSpPr>
            <a:spLocks noGrp="1" noChangeArrowheads="1"/>
          </p:cNvSpPr>
          <p:nvPr>
            <p:ph type="title"/>
          </p:nvPr>
        </p:nvSpPr>
        <p:spPr/>
        <p:txBody>
          <a:bodyPr/>
          <a:lstStyle/>
          <a:p>
            <a:pPr eaLnBrk="1" hangingPunct="1"/>
            <a:r>
              <a:rPr lang="en-US" altLang="en-US" smtClean="0"/>
              <a:t>Setting Preferences</a:t>
            </a:r>
          </a:p>
        </p:txBody>
      </p:sp>
      <p:sp>
        <p:nvSpPr>
          <p:cNvPr id="64515" name="Rectangle 3"/>
          <p:cNvSpPr>
            <a:spLocks noGrp="1" noChangeArrowheads="1"/>
          </p:cNvSpPr>
          <p:nvPr>
            <p:ph idx="1"/>
          </p:nvPr>
        </p:nvSpPr>
        <p:spPr/>
        <p:txBody>
          <a:bodyPr/>
          <a:lstStyle/>
          <a:p>
            <a:pPr lvl="1" eaLnBrk="1" hangingPunct="1"/>
            <a:r>
              <a:rPr lang="en-US" altLang="en-US" smtClean="0"/>
              <a:t>Customize the SQL Developer interface and environment.</a:t>
            </a:r>
          </a:p>
          <a:p>
            <a:pPr lvl="1" eaLnBrk="1" hangingPunct="1"/>
            <a:r>
              <a:rPr lang="en-US" altLang="en-US" smtClean="0"/>
              <a:t>In the Tools menu, select Preferences.</a:t>
            </a:r>
          </a:p>
        </p:txBody>
      </p:sp>
      <p:pic>
        <p:nvPicPr>
          <p:cNvPr id="64516" name="Picture 5"/>
          <p:cNvPicPr>
            <a:picLocks noChangeAspect="1" noChangeArrowheads="1"/>
          </p:cNvPicPr>
          <p:nvPr/>
        </p:nvPicPr>
        <p:blipFill>
          <a:blip r:embed="rId3" cstate="print"/>
          <a:srcRect/>
          <a:stretch>
            <a:fillRect/>
          </a:stretch>
        </p:blipFill>
        <p:spPr bwMode="auto">
          <a:xfrm>
            <a:off x="1820156" y="2270258"/>
            <a:ext cx="4961659" cy="3560329"/>
          </a:xfrm>
          <a:prstGeom prst="rect">
            <a:avLst/>
          </a:prstGeom>
          <a:noFill/>
          <a:ln w="28575">
            <a:noFill/>
            <a:miter lim="800000"/>
            <a:headEnd type="none" w="sm" len="sm"/>
            <a:tailEnd type="none" w="sm" len="sm"/>
          </a:ln>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xmlns="" val="0"/>
              </a:ext>
            </a:extLst>
          </a:blip>
          <a:stretch>
            <a:fillRect/>
          </a:stretch>
        </p:blipFill>
        <p:spPr>
          <a:xfrm>
            <a:off x="9785879" y="1030474"/>
            <a:ext cx="2018217" cy="2018217"/>
          </a:xfrm>
          <a:prstGeom prst="rect">
            <a:avLst/>
          </a:prstGeom>
        </p:spPr>
      </p:pic>
      <p:pic>
        <p:nvPicPr>
          <p:cNvPr id="4" name="Picture 3"/>
          <p:cNvPicPr>
            <a:picLocks noChangeAspect="1"/>
          </p:cNvPicPr>
          <p:nvPr/>
        </p:nvPicPr>
        <p:blipFill>
          <a:blip r:embed="rId5" cstate="print">
            <a:biLevel thresh="50000"/>
            <a:extLst>
              <a:ext uri="{28A0092B-C50C-407E-A947-70E740481C1C}">
                <a14:useLocalDpi xmlns:a14="http://schemas.microsoft.com/office/drawing/2010/main" xmlns="" val="0"/>
              </a:ext>
            </a:extLst>
          </a:blip>
          <a:stretch>
            <a:fillRect/>
          </a:stretch>
        </p:blipFill>
        <p:spPr>
          <a:xfrm>
            <a:off x="8389770" y="1563332"/>
            <a:ext cx="1666875" cy="9525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10800000">
            <a:off x="10217294" y="1405467"/>
            <a:ext cx="1165225" cy="51816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9" name="Oval 8"/>
          <p:cNvSpPr>
            <a:spLocks noChangeAspect="1"/>
          </p:cNvSpPr>
          <p:nvPr/>
        </p:nvSpPr>
        <p:spPr bwMode="auto">
          <a:xfrm>
            <a:off x="9924358" y="4170171"/>
            <a:ext cx="1719804" cy="1718058"/>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10001834" y="4247568"/>
            <a:ext cx="1564853" cy="1563263"/>
          </a:xfrm>
          <a:prstGeom prst="ellipse">
            <a:avLst/>
          </a:prstGeom>
          <a:solidFill>
            <a:schemeClr val="bg1"/>
          </a:solidFill>
          <a:ln w="28575" cap="flat" cmpd="sng" algn="ctr">
            <a:solidFill>
              <a:srgbClr val="C1E0FF"/>
            </a:solidFill>
            <a:prstDash val="solid"/>
            <a:round/>
            <a:headEnd type="none" w="sm" len="sm"/>
            <a:tailEnd type="none" w="sm" len="sm"/>
          </a:ln>
          <a:effectLst>
            <a:innerShdw blurRad="114300">
              <a:srgbClr val="51C14C"/>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7586" name="Rectangle 2"/>
          <p:cNvSpPr>
            <a:spLocks noGrp="1" noChangeArrowheads="1"/>
          </p:cNvSpPr>
          <p:nvPr>
            <p:ph type="title"/>
          </p:nvPr>
        </p:nvSpPr>
        <p:spPr/>
        <p:txBody>
          <a:bodyPr/>
          <a:lstStyle/>
          <a:p>
            <a:pPr eaLnBrk="1" hangingPunct="1"/>
            <a:r>
              <a:rPr lang="en-US" altLang="en-US" smtClean="0"/>
              <a:t>Resetting the SQL Developer Layout</a:t>
            </a:r>
          </a:p>
        </p:txBody>
      </p:sp>
      <p:grpSp>
        <p:nvGrpSpPr>
          <p:cNvPr id="67587" name="Group 1"/>
          <p:cNvGrpSpPr>
            <a:grpSpLocks/>
          </p:cNvGrpSpPr>
          <p:nvPr/>
        </p:nvGrpSpPr>
        <p:grpSpPr bwMode="auto">
          <a:xfrm>
            <a:off x="3422984" y="2419476"/>
            <a:ext cx="5342857" cy="2019048"/>
            <a:chOff x="1219200" y="1905000"/>
            <a:chExt cx="5342857" cy="2019048"/>
          </a:xfrm>
        </p:grpSpPr>
        <p:pic>
          <p:nvPicPr>
            <p:cNvPr id="67588" name="Picture 6"/>
            <p:cNvPicPr>
              <a:picLocks noChangeAspect="1" noChangeArrowheads="1"/>
            </p:cNvPicPr>
            <p:nvPr/>
          </p:nvPicPr>
          <p:blipFill>
            <a:blip r:embed="rId3" cstate="print"/>
            <a:srcRect/>
            <a:stretch>
              <a:fillRect/>
            </a:stretch>
          </p:blipFill>
          <p:spPr bwMode="auto">
            <a:xfrm>
              <a:off x="1219200" y="1905000"/>
              <a:ext cx="5342857" cy="2019048"/>
            </a:xfrm>
            <a:prstGeom prst="rect">
              <a:avLst/>
            </a:prstGeom>
            <a:noFill/>
            <a:ln w="28575">
              <a:noFill/>
              <a:miter lim="800000"/>
              <a:headEnd type="none" w="sm" len="sm"/>
              <a:tailEnd type="none" w="sm" len="sm"/>
            </a:ln>
          </p:spPr>
        </p:pic>
        <p:sp>
          <p:nvSpPr>
            <p:cNvPr id="67589" name="Rectangle 4"/>
            <p:cNvSpPr>
              <a:spLocks noChangeArrowheads="1"/>
            </p:cNvSpPr>
            <p:nvPr/>
          </p:nvSpPr>
          <p:spPr bwMode="gray">
            <a:xfrm>
              <a:off x="2809191" y="2314278"/>
              <a:ext cx="1826281" cy="156136"/>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67590" name="Rectangle 5"/>
            <p:cNvSpPr>
              <a:spLocks noChangeArrowheads="1"/>
            </p:cNvSpPr>
            <p:nvPr/>
          </p:nvSpPr>
          <p:spPr bwMode="gray">
            <a:xfrm>
              <a:off x="5059541" y="2442633"/>
              <a:ext cx="1259505" cy="156136"/>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grpSp>
      <p:pic>
        <p:nvPicPr>
          <p:cNvPr id="2" name="Picture 1"/>
          <p:cNvPicPr>
            <a:picLocks noChangeAspect="1"/>
          </p:cNvPicPr>
          <p:nvPr/>
        </p:nvPicPr>
        <p:blipFill>
          <a:blip r:embed="rId4" cstate="print">
            <a:duotone>
              <a:prstClr val="black"/>
              <a:srgbClr val="7030A0">
                <a:tint val="45000"/>
                <a:satMod val="400000"/>
              </a:srgbClr>
            </a:duotone>
            <a:extLst>
              <a:ext uri="{28A0092B-C50C-407E-A947-70E740481C1C}">
                <a14:useLocalDpi xmlns:a14="http://schemas.microsoft.com/office/drawing/2010/main" xmlns="" val="0"/>
              </a:ext>
            </a:extLst>
          </a:blip>
          <a:stretch>
            <a:fillRect/>
          </a:stretch>
        </p:blipFill>
        <p:spPr>
          <a:xfrm>
            <a:off x="10374622" y="4614974"/>
            <a:ext cx="819275" cy="81927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en-US" smtClean="0"/>
              <a:t>Data Modeler in SQL Developer</a:t>
            </a:r>
          </a:p>
        </p:txBody>
      </p:sp>
      <p:sp>
        <p:nvSpPr>
          <p:cNvPr id="69635" name="Content Placeholder 2"/>
          <p:cNvSpPr>
            <a:spLocks noGrp="1"/>
          </p:cNvSpPr>
          <p:nvPr>
            <p:ph idx="1"/>
          </p:nvPr>
        </p:nvSpPr>
        <p:spPr/>
        <p:txBody>
          <a:bodyPr/>
          <a:lstStyle/>
          <a:p>
            <a:pPr eaLnBrk="1" hangingPunct="1"/>
            <a:r>
              <a:rPr lang="en-US" altLang="en-US" smtClean="0">
                <a:latin typeface="Arial" charset="0"/>
              </a:rPr>
              <a:t>SQL Developer includes an integrated version of SQL Developer Data Modeler.</a:t>
            </a:r>
          </a:p>
        </p:txBody>
      </p:sp>
      <p:grpSp>
        <p:nvGrpSpPr>
          <p:cNvPr id="2" name="Group 1"/>
          <p:cNvGrpSpPr/>
          <p:nvPr/>
        </p:nvGrpSpPr>
        <p:grpSpPr>
          <a:xfrm>
            <a:off x="2122487" y="1757363"/>
            <a:ext cx="7943850" cy="4110037"/>
            <a:chOff x="2122487" y="2062164"/>
            <a:chExt cx="7943850" cy="4110037"/>
          </a:xfrm>
        </p:grpSpPr>
        <p:pic>
          <p:nvPicPr>
            <p:cNvPr id="69637" name="Picture 10"/>
            <p:cNvPicPr>
              <a:picLocks noChangeAspect="1" noChangeArrowheads="1"/>
            </p:cNvPicPr>
            <p:nvPr/>
          </p:nvPicPr>
          <p:blipFill>
            <a:blip r:embed="rId3" cstate="print"/>
            <a:srcRect/>
            <a:stretch>
              <a:fillRect/>
            </a:stretch>
          </p:blipFill>
          <p:spPr bwMode="auto">
            <a:xfrm>
              <a:off x="2122487" y="2062164"/>
              <a:ext cx="2557690" cy="3032124"/>
            </a:xfrm>
            <a:prstGeom prst="rect">
              <a:avLst/>
            </a:prstGeom>
            <a:noFill/>
            <a:ln w="28575">
              <a:noFill/>
              <a:miter lim="800000"/>
              <a:headEnd type="none" w="sm" len="sm"/>
              <a:tailEnd type="none" w="sm" len="sm"/>
            </a:ln>
          </p:spPr>
        </p:pic>
        <p:pic>
          <p:nvPicPr>
            <p:cNvPr id="69638" name="Picture 2"/>
            <p:cNvPicPr>
              <a:picLocks noChangeAspect="1" noChangeArrowheads="1"/>
            </p:cNvPicPr>
            <p:nvPr/>
          </p:nvPicPr>
          <p:blipFill>
            <a:blip r:embed="rId4" cstate="print"/>
            <a:srcRect/>
            <a:stretch>
              <a:fillRect/>
            </a:stretch>
          </p:blipFill>
          <p:spPr bwMode="auto">
            <a:xfrm>
              <a:off x="4789724" y="2062164"/>
              <a:ext cx="3276891" cy="2084387"/>
            </a:xfrm>
            <a:prstGeom prst="rect">
              <a:avLst/>
            </a:prstGeom>
            <a:noFill/>
            <a:ln w="28575">
              <a:noFill/>
              <a:miter lim="800000"/>
              <a:headEnd type="none" w="sm" len="sm"/>
              <a:tailEnd type="none" w="sm" len="sm"/>
            </a:ln>
          </p:spPr>
        </p:pic>
        <p:pic>
          <p:nvPicPr>
            <p:cNvPr id="69639" name="Picture 4"/>
            <p:cNvPicPr>
              <a:picLocks noChangeAspect="1" noChangeArrowheads="1"/>
            </p:cNvPicPr>
            <p:nvPr/>
          </p:nvPicPr>
          <p:blipFill>
            <a:blip r:embed="rId5" cstate="print"/>
            <a:srcRect/>
            <a:stretch>
              <a:fillRect/>
            </a:stretch>
          </p:blipFill>
          <p:spPr bwMode="auto">
            <a:xfrm>
              <a:off x="4789724" y="4195763"/>
              <a:ext cx="2895857" cy="1976438"/>
            </a:xfrm>
            <a:prstGeom prst="rect">
              <a:avLst/>
            </a:prstGeom>
            <a:noFill/>
            <a:ln w="28575">
              <a:noFill/>
              <a:miter lim="800000"/>
              <a:headEnd type="none" w="sm" len="sm"/>
              <a:tailEnd type="none" w="sm" len="sm"/>
            </a:ln>
          </p:spPr>
        </p:pic>
        <p:sp>
          <p:nvSpPr>
            <p:cNvPr id="69640" name="AutoShape 5"/>
            <p:cNvSpPr>
              <a:spLocks noChangeArrowheads="1"/>
            </p:cNvSpPr>
            <p:nvPr/>
          </p:nvSpPr>
          <p:spPr bwMode="auto">
            <a:xfrm>
              <a:off x="2198694" y="4132263"/>
              <a:ext cx="2044882" cy="1169988"/>
            </a:xfrm>
            <a:prstGeom prst="wedgeRectCallout">
              <a:avLst>
                <a:gd name="adj1" fmla="val -19769"/>
                <a:gd name="adj2" fmla="val -8870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r>
                <a:rPr lang="en-US" altLang="en-US" sz="1400" dirty="0">
                  <a:solidFill>
                    <a:schemeClr val="tx1">
                      <a:lumMod val="50000"/>
                    </a:schemeClr>
                  </a:solidFill>
                  <a:latin typeface="+mn-lt"/>
                  <a:cs typeface="+mn-cs"/>
                  <a:sym typeface="Arial" charset="0"/>
                </a:rPr>
                <a:t>The File &gt; Data Modeler menu options allow you to open, save, and print design models.</a:t>
              </a:r>
            </a:p>
          </p:txBody>
        </p:sp>
        <p:sp>
          <p:nvSpPr>
            <p:cNvPr id="69641" name="AutoShape 5"/>
            <p:cNvSpPr>
              <a:spLocks noChangeArrowheads="1"/>
            </p:cNvSpPr>
            <p:nvPr/>
          </p:nvSpPr>
          <p:spPr bwMode="auto">
            <a:xfrm>
              <a:off x="8219029" y="2339977"/>
              <a:ext cx="1828963" cy="1169987"/>
            </a:xfrm>
            <a:prstGeom prst="wedgeRectCallout">
              <a:avLst>
                <a:gd name="adj1" fmla="val -72505"/>
                <a:gd name="adj2" fmla="val -3395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r>
                <a:rPr lang="en-US" altLang="en-US" sz="1400">
                  <a:solidFill>
                    <a:schemeClr val="tx1">
                      <a:lumMod val="50000"/>
                    </a:schemeClr>
                  </a:solidFill>
                  <a:latin typeface="+mn-lt"/>
                  <a:cs typeface="+mn-cs"/>
                  <a:sym typeface="Arial" charset="0"/>
                </a:rPr>
                <a:t>The Tools &gt; Data Modeler menu options provide the administration and wizard options.</a:t>
              </a:r>
            </a:p>
          </p:txBody>
        </p:sp>
        <p:sp>
          <p:nvSpPr>
            <p:cNvPr id="69642" name="AutoShape 5"/>
            <p:cNvSpPr>
              <a:spLocks noChangeArrowheads="1"/>
            </p:cNvSpPr>
            <p:nvPr/>
          </p:nvSpPr>
          <p:spPr bwMode="auto">
            <a:xfrm>
              <a:off x="8237374" y="4348163"/>
              <a:ext cx="1828963" cy="1169987"/>
            </a:xfrm>
            <a:prstGeom prst="wedgeRectCallout">
              <a:avLst>
                <a:gd name="adj1" fmla="val -88556"/>
                <a:gd name="adj2" fmla="val -3395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r>
                <a:rPr lang="en-US" altLang="en-US" sz="1400" dirty="0">
                  <a:solidFill>
                    <a:schemeClr val="tx1">
                      <a:lumMod val="50000"/>
                    </a:schemeClr>
                  </a:solidFill>
                  <a:latin typeface="+mn-lt"/>
                  <a:cs typeface="+mn-cs"/>
                  <a:sym typeface="Arial" charset="0"/>
                </a:rPr>
                <a:t>The View &gt; Data Modeler menu options provide navigation and view options.</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smtClean="0"/>
              <a:t>Summary</a:t>
            </a:r>
          </a:p>
        </p:txBody>
      </p:sp>
      <p:sp>
        <p:nvSpPr>
          <p:cNvPr id="71683" name="Rectangle 3"/>
          <p:cNvSpPr>
            <a:spLocks noGrp="1" noChangeArrowheads="1"/>
          </p:cNvSpPr>
          <p:nvPr>
            <p:ph idx="1"/>
          </p:nvPr>
        </p:nvSpPr>
        <p:spPr/>
        <p:txBody>
          <a:bodyPr/>
          <a:lstStyle/>
          <a:p>
            <a:pPr eaLnBrk="1" hangingPunct="1"/>
            <a:r>
              <a:rPr lang="en-US" altLang="en-US" smtClean="0">
                <a:latin typeface="Arial" charset="0"/>
              </a:rPr>
              <a:t>In this appendix, you should have learned how to use SQL Developer to do:</a:t>
            </a:r>
          </a:p>
          <a:p>
            <a:pPr lvl="1" eaLnBrk="1" hangingPunct="1"/>
            <a:r>
              <a:rPr lang="en-US" altLang="en-US" smtClean="0"/>
              <a:t>Browse, create, and edit database objects</a:t>
            </a:r>
          </a:p>
          <a:p>
            <a:pPr lvl="1" eaLnBrk="1" hangingPunct="1"/>
            <a:r>
              <a:rPr lang="en-US" altLang="en-US" smtClean="0"/>
              <a:t>Execute SQL statements and scripts in SQL Worksheet</a:t>
            </a:r>
          </a:p>
          <a:p>
            <a:pPr lvl="1" eaLnBrk="1" hangingPunct="1"/>
            <a:r>
              <a:rPr lang="en-US" altLang="en-US" smtClean="0"/>
              <a:t>Create and save custom reports</a:t>
            </a:r>
          </a:p>
          <a:p>
            <a:pPr lvl="1" eaLnBrk="1" hangingPunct="1"/>
            <a:r>
              <a:rPr lang="en-US" altLang="en-US" smtClean="0"/>
              <a:t>Browse the Data Modeling options in SQL Developer</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3" cstate="print"/>
          <a:stretch>
            <a:fillRect/>
          </a:stretch>
        </p:blipFill>
        <p:spPr>
          <a:xfrm>
            <a:off x="9299448" y="4535424"/>
            <a:ext cx="2266950" cy="1714500"/>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0800000" flipV="1">
            <a:off x="8330838" y="71247"/>
            <a:ext cx="2946900" cy="578961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2290" name="Rectangle 2"/>
          <p:cNvSpPr>
            <a:spLocks noGrp="1" noChangeArrowheads="1"/>
          </p:cNvSpPr>
          <p:nvPr>
            <p:ph type="title"/>
          </p:nvPr>
        </p:nvSpPr>
        <p:spPr/>
        <p:txBody>
          <a:bodyPr/>
          <a:lstStyle/>
          <a:p>
            <a:pPr eaLnBrk="1" hangingPunct="1"/>
            <a:r>
              <a:rPr lang="en-US" altLang="en-US" smtClean="0"/>
              <a:t>Specifications of SQL Developer</a:t>
            </a:r>
          </a:p>
        </p:txBody>
      </p:sp>
      <p:sp>
        <p:nvSpPr>
          <p:cNvPr id="12291" name="Rectangle 3"/>
          <p:cNvSpPr>
            <a:spLocks noGrp="1" noChangeArrowheads="1"/>
          </p:cNvSpPr>
          <p:nvPr>
            <p:ph idx="1"/>
          </p:nvPr>
        </p:nvSpPr>
        <p:spPr/>
        <p:txBody>
          <a:bodyPr/>
          <a:lstStyle/>
          <a:p>
            <a:pPr lvl="1" eaLnBrk="1" hangingPunct="1"/>
            <a:r>
              <a:rPr lang="en-US" altLang="en-US" smtClean="0"/>
              <a:t>Is shipped along with Oracle Database 12</a:t>
            </a:r>
            <a:r>
              <a:rPr lang="en-US" altLang="en-US" i="1" smtClean="0"/>
              <a:t>c</a:t>
            </a:r>
            <a:r>
              <a:rPr lang="en-US" altLang="en-US" smtClean="0"/>
              <a:t> Release 1</a:t>
            </a:r>
          </a:p>
          <a:p>
            <a:pPr lvl="1" eaLnBrk="1" hangingPunct="1"/>
            <a:r>
              <a:rPr lang="en-US" altLang="en-US" smtClean="0"/>
              <a:t>Is developed in Java</a:t>
            </a:r>
          </a:p>
          <a:p>
            <a:pPr lvl="1" eaLnBrk="1" hangingPunct="1"/>
            <a:r>
              <a:rPr lang="en-US" altLang="en-US" smtClean="0"/>
              <a:t>Supports Windows, Linux, and Mac OS X platforms</a:t>
            </a:r>
          </a:p>
          <a:p>
            <a:pPr lvl="1" eaLnBrk="1" hangingPunct="1"/>
            <a:r>
              <a:rPr lang="en-US" altLang="en-US" smtClean="0"/>
              <a:t>Enables default connectivity using the JDBC Thin driver</a:t>
            </a:r>
          </a:p>
          <a:p>
            <a:pPr lvl="1" eaLnBrk="1" hangingPunct="1"/>
            <a:r>
              <a:rPr lang="en-US" altLang="en-US" smtClean="0"/>
              <a:t>Connects to Oracle Database version 9.2.0.1 and later</a:t>
            </a:r>
          </a:p>
        </p:txBody>
      </p:sp>
      <p:pic>
        <p:nvPicPr>
          <p:cNvPr id="2" name="Picture 1"/>
          <p:cNvPicPr>
            <a:picLocks noChangeAspect="1"/>
          </p:cNvPicPr>
          <p:nvPr/>
        </p:nvPicPr>
        <p:blipFill>
          <a:blip r:embed="rId3" cstate="print">
            <a:lum bright="70000" contrast="-70000"/>
            <a:extLst>
              <a:ext uri="{28A0092B-C50C-407E-A947-70E740481C1C}">
                <a14:useLocalDpi xmlns:a14="http://schemas.microsoft.com/office/drawing/2010/main" xmlns="" val="0"/>
              </a:ext>
            </a:extLst>
          </a:blip>
          <a:stretch>
            <a:fillRect/>
          </a:stretch>
        </p:blipFill>
        <p:spPr>
          <a:xfrm>
            <a:off x="9107001" y="1154213"/>
            <a:ext cx="2881476" cy="2881476"/>
          </a:xfrm>
          <a:prstGeom prst="rect">
            <a:avLst/>
          </a:prstGeom>
        </p:spPr>
      </p:pic>
      <p:grpSp>
        <p:nvGrpSpPr>
          <p:cNvPr id="3" name="Group 2"/>
          <p:cNvGrpSpPr/>
          <p:nvPr/>
        </p:nvGrpSpPr>
        <p:grpSpPr>
          <a:xfrm>
            <a:off x="8544543" y="3733800"/>
            <a:ext cx="2519490" cy="2515890"/>
            <a:chOff x="9015661" y="3926469"/>
            <a:chExt cx="2133600" cy="2130552"/>
          </a:xfrm>
        </p:grpSpPr>
        <p:sp>
          <p:nvSpPr>
            <p:cNvPr id="8" name="Oval 7"/>
            <p:cNvSpPr/>
            <p:nvPr/>
          </p:nvSpPr>
          <p:spPr bwMode="auto">
            <a:xfrm>
              <a:off x="9015661" y="3926469"/>
              <a:ext cx="2133600" cy="2130552"/>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p:spPr>
          <p:txBody>
            <a:bodyPr/>
            <a:lstStyle/>
            <a:p>
              <a:pPr algn="ctr" defTabSz="228600">
                <a:spcBef>
                  <a:spcPct val="20000"/>
                </a:spcBef>
                <a:buClr>
                  <a:srgbClr val="FF0000"/>
                </a:buClr>
                <a:buFont typeface="Arial" pitchFamily="34" charset="0"/>
                <a:buNone/>
              </a:pPr>
              <a:endParaRPr lang="en-US"/>
            </a:p>
          </p:txBody>
        </p:sp>
        <p:pic>
          <p:nvPicPr>
            <p:cNvPr id="5" name="Picture 4" descr="D:\Projects\SQL_Workshop_12cR2\OU Graphics\Batch 1 SQL course icons\Batch 1 SQL course icons\SQL Generic Icon.png"/>
            <p:cNvPicPr>
              <a:picLocks noChangeAspect="1" noChangeArrowheads="1"/>
            </p:cNvPicPr>
            <p:nvPr/>
          </p:nvPicPr>
          <p:blipFill>
            <a:blip r:embed="rId4" cstate="print"/>
            <a:srcRect/>
            <a:stretch>
              <a:fillRect/>
            </a:stretch>
          </p:blipFill>
          <p:spPr bwMode="auto">
            <a:xfrm>
              <a:off x="9372849" y="4182120"/>
              <a:ext cx="1419225" cy="1619250"/>
            </a:xfrm>
            <a:prstGeom prst="rect">
              <a:avLst/>
            </a:prstGeom>
            <a:noFill/>
          </p:spPr>
        </p:pic>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p:txBody>
          <a:bodyPr/>
          <a:lstStyle/>
          <a:p>
            <a:pPr eaLnBrk="1" hangingPunct="1"/>
            <a:r>
              <a:rPr lang="en-US" altLang="en-US" smtClean="0"/>
              <a:t>SQL Developer 3.2 Interface</a:t>
            </a:r>
          </a:p>
        </p:txBody>
      </p:sp>
      <p:pic>
        <p:nvPicPr>
          <p:cNvPr id="11" name="Picture 10"/>
          <p:cNvPicPr>
            <a:picLocks noChangeAspect="1"/>
          </p:cNvPicPr>
          <p:nvPr/>
        </p:nvPicPr>
        <p:blipFill>
          <a:blip r:embed="rId3" cstate="print"/>
          <a:stretch>
            <a:fillRect/>
          </a:stretch>
        </p:blipFill>
        <p:spPr bwMode="auto">
          <a:xfrm>
            <a:off x="1803980" y="990600"/>
            <a:ext cx="8580864" cy="4389500"/>
          </a:xfrm>
          <a:prstGeom prst="rect">
            <a:avLst/>
          </a:prstGeom>
          <a:noFill/>
          <a:ln w="9525">
            <a:solidFill>
              <a:schemeClr val="tx1">
                <a:lumMod val="85000"/>
                <a:lumOff val="15000"/>
              </a:schemeClr>
            </a:solidFill>
            <a:miter lim="800000"/>
            <a:headEnd/>
            <a:tailEnd/>
          </a:ln>
        </p:spPr>
      </p:pic>
      <p:sp>
        <p:nvSpPr>
          <p:cNvPr id="12" name="Rectangle 4"/>
          <p:cNvSpPr>
            <a:spLocks noChangeArrowheads="1"/>
          </p:cNvSpPr>
          <p:nvPr/>
        </p:nvSpPr>
        <p:spPr bwMode="gray">
          <a:xfrm>
            <a:off x="1834909" y="1646126"/>
            <a:ext cx="762000" cy="177755"/>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13" name="Rectangle 5"/>
          <p:cNvSpPr>
            <a:spLocks noChangeArrowheads="1"/>
          </p:cNvSpPr>
          <p:nvPr/>
        </p:nvSpPr>
        <p:spPr bwMode="gray">
          <a:xfrm>
            <a:off x="1834909" y="3485188"/>
            <a:ext cx="623455" cy="138545"/>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15" name="Rectangle 6"/>
          <p:cNvSpPr>
            <a:spLocks noChangeArrowheads="1"/>
          </p:cNvSpPr>
          <p:nvPr/>
        </p:nvSpPr>
        <p:spPr bwMode="gray">
          <a:xfrm>
            <a:off x="1834909" y="2026356"/>
            <a:ext cx="900545" cy="173182"/>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16" name="Text Box 7"/>
          <p:cNvSpPr txBox="1">
            <a:spLocks noChangeArrowheads="1"/>
          </p:cNvSpPr>
          <p:nvPr/>
        </p:nvSpPr>
        <p:spPr bwMode="auto">
          <a:xfrm>
            <a:off x="2769321" y="5388567"/>
            <a:ext cx="6650182" cy="587574"/>
          </a:xfrm>
          <a:prstGeom prst="rect">
            <a:avLst/>
          </a:prstGeom>
          <a:noFill/>
          <a:ln w="28575">
            <a:noFill/>
            <a:miter lim="800000"/>
            <a:headEnd type="none" w="sm" len="sm"/>
            <a:tailEnd type="none" w="sm" len="sm"/>
          </a:ln>
        </p:spPr>
        <p:txBody>
          <a:bodyPr wrap="square">
            <a:spAutoFit/>
          </a:bodyPr>
          <a:lstStyle/>
          <a:p>
            <a:pPr algn="ctr" defTabSz="228600"/>
            <a:r>
              <a:rPr lang="en-US" altLang="en-US" dirty="0"/>
              <a:t>You must define a connection to start using SQL Developer for running SQL queries on a database schema. </a:t>
            </a:r>
          </a:p>
        </p:txBody>
      </p:sp>
      <p:cxnSp>
        <p:nvCxnSpPr>
          <p:cNvPr id="17" name="Elbow Connector 16"/>
          <p:cNvCxnSpPr>
            <a:stCxn id="15" idx="1"/>
          </p:cNvCxnSpPr>
          <p:nvPr/>
        </p:nvCxnSpPr>
        <p:spPr bwMode="auto">
          <a:xfrm rot="10800000" flipH="1" flipV="1">
            <a:off x="1834909" y="2112947"/>
            <a:ext cx="138545" cy="3498896"/>
          </a:xfrm>
          <a:prstGeom prst="bentConnector3">
            <a:avLst>
              <a:gd name="adj1" fmla="val -150000"/>
            </a:avLst>
          </a:prstGeom>
          <a:noFill/>
          <a:ln w="28575" cap="flat" cmpd="sng" algn="ctr">
            <a:solidFill>
              <a:schemeClr val="accent1"/>
            </a:solidFill>
            <a:prstDash val="solid"/>
            <a:round/>
            <a:headEnd type="none" w="sm" len="sm"/>
            <a:tailEnd type="triangle" w="lg" len="lg"/>
          </a:ln>
          <a:effectLst/>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6200000" flipV="1">
            <a:off x="9577387" y="3492606"/>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7410" name="Rectangle 2"/>
          <p:cNvSpPr>
            <a:spLocks noGrp="1" noChangeArrowheads="1"/>
          </p:cNvSpPr>
          <p:nvPr>
            <p:ph type="title"/>
          </p:nvPr>
        </p:nvSpPr>
        <p:spPr/>
        <p:txBody>
          <a:bodyPr/>
          <a:lstStyle/>
          <a:p>
            <a:pPr eaLnBrk="1" hangingPunct="1"/>
            <a:r>
              <a:rPr lang="en-US" altLang="en-US" smtClean="0"/>
              <a:t>Creating a Database Connection</a:t>
            </a:r>
          </a:p>
        </p:txBody>
      </p:sp>
      <p:sp>
        <p:nvSpPr>
          <p:cNvPr id="17411" name="Rectangle 3"/>
          <p:cNvSpPr>
            <a:spLocks noGrp="1" noChangeArrowheads="1"/>
          </p:cNvSpPr>
          <p:nvPr>
            <p:ph idx="1"/>
          </p:nvPr>
        </p:nvSpPr>
        <p:spPr/>
        <p:txBody>
          <a:bodyPr/>
          <a:lstStyle/>
          <a:p>
            <a:pPr lvl="1" eaLnBrk="1" hangingPunct="1"/>
            <a:r>
              <a:rPr lang="en-US" altLang="en-US" dirty="0" smtClean="0"/>
              <a:t>You must have at least one database connection to use SQL Developer.</a:t>
            </a:r>
          </a:p>
          <a:p>
            <a:pPr lvl="1" eaLnBrk="1" hangingPunct="1"/>
            <a:r>
              <a:rPr lang="en-US" altLang="en-US" dirty="0" smtClean="0"/>
              <a:t>You can create and test connections for:</a:t>
            </a:r>
          </a:p>
          <a:p>
            <a:pPr lvl="2" eaLnBrk="1" hangingPunct="1"/>
            <a:r>
              <a:rPr lang="en-US" altLang="en-US" dirty="0" smtClean="0"/>
              <a:t>Multiple databases</a:t>
            </a:r>
          </a:p>
          <a:p>
            <a:pPr lvl="2" eaLnBrk="1" hangingPunct="1"/>
            <a:r>
              <a:rPr lang="en-US" altLang="en-US" dirty="0" smtClean="0"/>
              <a:t>Multiple schemas</a:t>
            </a:r>
          </a:p>
          <a:p>
            <a:pPr lvl="1" eaLnBrk="1" hangingPunct="1"/>
            <a:r>
              <a:rPr lang="en-US" altLang="en-US" dirty="0" smtClean="0"/>
              <a:t>SQL Developer automatically imports any connections defined in the </a:t>
            </a:r>
            <a:r>
              <a:rPr lang="en-US" altLang="en-US" dirty="0" err="1" smtClean="0">
                <a:latin typeface="Courier New" pitchFamily="49" charset="0"/>
              </a:rPr>
              <a:t>tnsnames.ora</a:t>
            </a:r>
            <a:r>
              <a:rPr lang="en-US" altLang="en-US" dirty="0" smtClean="0"/>
              <a:t> file on your system.</a:t>
            </a:r>
          </a:p>
          <a:p>
            <a:pPr lvl="1" eaLnBrk="1" hangingPunct="1"/>
            <a:r>
              <a:rPr lang="en-US" altLang="en-US" dirty="0" smtClean="0"/>
              <a:t>You can export connections to an Extensible Markup Language (XML) file.</a:t>
            </a:r>
          </a:p>
          <a:p>
            <a:pPr lvl="1" eaLnBrk="1" hangingPunct="1"/>
            <a:r>
              <a:rPr lang="en-US" altLang="en-US" dirty="0" smtClean="0"/>
              <a:t>Each additional database connection created is listed in the Connections Navigator hierarchy.</a:t>
            </a:r>
          </a:p>
        </p:txBody>
      </p:sp>
      <p:sp>
        <p:nvSpPr>
          <p:cNvPr id="8" name="Oval 7"/>
          <p:cNvSpPr>
            <a:spLocks noChangeAspect="1"/>
          </p:cNvSpPr>
          <p:nvPr/>
        </p:nvSpPr>
        <p:spPr bwMode="auto">
          <a:xfrm>
            <a:off x="9709036" y="4525434"/>
            <a:ext cx="1739126" cy="1737360"/>
          </a:xfrm>
          <a:prstGeom prst="ellipse">
            <a:avLst/>
          </a:prstGeom>
          <a:solidFill>
            <a:schemeClr val="bg1"/>
          </a:solidFill>
          <a:ln w="50800" cap="flat" cmpd="sng" algn="ctr">
            <a:solidFill>
              <a:schemeClr val="bg1"/>
            </a:solidFill>
            <a:prstDash val="solid"/>
            <a:round/>
            <a:headEnd type="none" w="sm" len="sm"/>
            <a:tailEnd type="none" w="sm" len="sm"/>
          </a:ln>
          <a:effectLst>
            <a:innerShdw blurRad="241300">
              <a:schemeClr val="accent5"/>
            </a:innerShdw>
          </a:effectLst>
        </p:spPr>
        <p:txBody>
          <a:bodyPr/>
          <a:lstStyle/>
          <a:p>
            <a:pPr algn="ctr" defTabSz="228600">
              <a:spcBef>
                <a:spcPct val="20000"/>
              </a:spcBef>
              <a:buClr>
                <a:srgbClr val="FF0000"/>
              </a:buClr>
            </a:pP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38129" y="4783699"/>
            <a:ext cx="1258363" cy="1311142"/>
          </a:xfrm>
          <a:prstGeom prst="rect">
            <a:avLst/>
          </a:prstGeom>
        </p:spPr>
      </p:pic>
      <p:grpSp>
        <p:nvGrpSpPr>
          <p:cNvPr id="9" name="Group 8"/>
          <p:cNvGrpSpPr>
            <a:grpSpLocks noChangeAspect="1"/>
          </p:cNvGrpSpPr>
          <p:nvPr/>
        </p:nvGrpSpPr>
        <p:grpSpPr>
          <a:xfrm>
            <a:off x="10909014" y="5674605"/>
            <a:ext cx="548640" cy="548640"/>
            <a:chOff x="8335971" y="4966354"/>
            <a:chExt cx="594359" cy="594359"/>
          </a:xfrm>
        </p:grpSpPr>
        <p:sp>
          <p:nvSpPr>
            <p:cNvPr id="11" name="Oval 10"/>
            <p:cNvSpPr>
              <a:spLocks noChangeAspect="1"/>
            </p:cNvSpPr>
            <p:nvPr/>
          </p:nvSpPr>
          <p:spPr bwMode="auto">
            <a:xfrm>
              <a:off x="8335971" y="4966354"/>
              <a:ext cx="594359" cy="594359"/>
            </a:xfrm>
            <a:prstGeom prst="ellipse">
              <a:avLst/>
            </a:prstGeom>
            <a:gradFill>
              <a:gsLst>
                <a:gs pos="0">
                  <a:srgbClr val="5ACF4B"/>
                </a:gs>
                <a:gs pos="88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4" name="Cross 3"/>
            <p:cNvSpPr/>
            <p:nvPr/>
          </p:nvSpPr>
          <p:spPr bwMode="auto">
            <a:xfrm>
              <a:off x="8450983" y="5081362"/>
              <a:ext cx="364357" cy="364357"/>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altLang="en-US" smtClean="0"/>
              <a:t>Creating a Database Connection</a:t>
            </a:r>
          </a:p>
        </p:txBody>
      </p:sp>
      <p:grpSp>
        <p:nvGrpSpPr>
          <p:cNvPr id="13" name="Group 12"/>
          <p:cNvGrpSpPr/>
          <p:nvPr/>
        </p:nvGrpSpPr>
        <p:grpSpPr>
          <a:xfrm>
            <a:off x="2138088" y="1170388"/>
            <a:ext cx="7912649" cy="4517225"/>
            <a:chOff x="1984638" y="1297095"/>
            <a:chExt cx="7912649" cy="4517225"/>
          </a:xfrm>
        </p:grpSpPr>
        <p:pic>
          <p:nvPicPr>
            <p:cNvPr id="18" name="Picture 18"/>
            <p:cNvPicPr>
              <a:picLocks noChangeAspect="1" noChangeArrowheads="1"/>
            </p:cNvPicPr>
            <p:nvPr/>
          </p:nvPicPr>
          <p:blipFill>
            <a:blip r:embed="rId3" cstate="print"/>
            <a:srcRect/>
            <a:stretch>
              <a:fillRect/>
            </a:stretch>
          </p:blipFill>
          <p:spPr bwMode="auto">
            <a:xfrm>
              <a:off x="1984638" y="2004320"/>
              <a:ext cx="2081213" cy="3810000"/>
            </a:xfrm>
            <a:prstGeom prst="rect">
              <a:avLst/>
            </a:prstGeom>
            <a:noFill/>
            <a:ln w="9525">
              <a:noFill/>
              <a:miter lim="800000"/>
              <a:headEnd/>
              <a:tailEnd/>
            </a:ln>
          </p:spPr>
        </p:pic>
        <p:pic>
          <p:nvPicPr>
            <p:cNvPr id="19" name="Picture 18"/>
            <p:cNvPicPr>
              <a:picLocks noChangeAspect="1"/>
            </p:cNvPicPr>
            <p:nvPr/>
          </p:nvPicPr>
          <p:blipFill>
            <a:blip r:embed="rId4" cstate="print"/>
            <a:stretch>
              <a:fillRect/>
            </a:stretch>
          </p:blipFill>
          <p:spPr bwMode="auto">
            <a:xfrm>
              <a:off x="4189412" y="2819400"/>
              <a:ext cx="5707875" cy="2994920"/>
            </a:xfrm>
            <a:prstGeom prst="rect">
              <a:avLst/>
            </a:prstGeom>
            <a:noFill/>
            <a:ln w="9525">
              <a:solidFill>
                <a:schemeClr val="tx1">
                  <a:lumMod val="85000"/>
                  <a:lumOff val="15000"/>
                </a:schemeClr>
              </a:solidFill>
              <a:miter lim="800000"/>
              <a:headEnd/>
              <a:tailEnd/>
            </a:ln>
          </p:spPr>
        </p:pic>
        <p:pic>
          <p:nvPicPr>
            <p:cNvPr id="20" name="Picture 19"/>
            <p:cNvPicPr>
              <a:picLocks noChangeAspect="1"/>
            </p:cNvPicPr>
            <p:nvPr/>
          </p:nvPicPr>
          <p:blipFill>
            <a:blip r:embed="rId5" cstate="print"/>
            <a:srcRect/>
            <a:stretch>
              <a:fillRect/>
            </a:stretch>
          </p:blipFill>
          <p:spPr bwMode="auto">
            <a:xfrm>
              <a:off x="4189412" y="1297095"/>
              <a:ext cx="2689860" cy="1363980"/>
            </a:xfrm>
            <a:prstGeom prst="rect">
              <a:avLst/>
            </a:prstGeom>
            <a:noFill/>
            <a:ln w="9525">
              <a:solidFill>
                <a:schemeClr val="tx1">
                  <a:lumMod val="85000"/>
                  <a:lumOff val="15000"/>
                </a:schemeClr>
              </a:solidFill>
              <a:miter lim="800000"/>
              <a:headEnd/>
              <a:tailEnd/>
            </a:ln>
          </p:spPr>
        </p:pic>
        <p:sp>
          <p:nvSpPr>
            <p:cNvPr id="21" name="Rectangle 5"/>
            <p:cNvSpPr>
              <a:spLocks noChangeArrowheads="1"/>
            </p:cNvSpPr>
            <p:nvPr/>
          </p:nvSpPr>
          <p:spPr bwMode="gray">
            <a:xfrm>
              <a:off x="6125456" y="3064369"/>
              <a:ext cx="1828800" cy="5334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2" name="Rectangle 6"/>
            <p:cNvSpPr>
              <a:spLocks noChangeArrowheads="1"/>
            </p:cNvSpPr>
            <p:nvPr/>
          </p:nvSpPr>
          <p:spPr bwMode="gray">
            <a:xfrm>
              <a:off x="6167789" y="4306147"/>
              <a:ext cx="1981200" cy="7620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3" name="Oval 33"/>
            <p:cNvSpPr>
              <a:spLocks noChangeAspect="1" noChangeArrowheads="1"/>
            </p:cNvSpPr>
            <p:nvPr/>
          </p:nvSpPr>
          <p:spPr bwMode="auto">
            <a:xfrm>
              <a:off x="5942013" y="1373295"/>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4" name="Oval 33"/>
            <p:cNvSpPr>
              <a:spLocks noChangeAspect="1" noChangeArrowheads="1"/>
            </p:cNvSpPr>
            <p:nvPr/>
          </p:nvSpPr>
          <p:spPr bwMode="auto">
            <a:xfrm>
              <a:off x="9218613" y="39624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25" name="Oval 33"/>
            <p:cNvSpPr>
              <a:spLocks noChangeAspect="1" noChangeArrowheads="1"/>
            </p:cNvSpPr>
            <p:nvPr/>
          </p:nvSpPr>
          <p:spPr bwMode="auto">
            <a:xfrm>
              <a:off x="3432438" y="246152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ISPRING_RESOURCE_PATHS_HASH_PRESENTER" val="eae443b16b719bbaaf407130fbe4cceeda0b8a7"/>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453</TotalTime>
  <Words>4244</Words>
  <Application>Microsoft Office PowerPoint</Application>
  <PresentationFormat>Custom</PresentationFormat>
  <Paragraphs>385</Paragraphs>
  <Slides>35</Slides>
  <Notes>35</Notes>
  <HiddenSlides>4</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OU7_16_9 (13.33x7.5)</vt:lpstr>
      <vt:lpstr>Using SQL Developer</vt:lpstr>
      <vt:lpstr>Objectives</vt:lpstr>
      <vt:lpstr>What Is Oracle SQL Developer?</vt:lpstr>
      <vt:lpstr>Specifications of SQL Developer</vt:lpstr>
      <vt:lpstr>SQL Developer 3.2 Interface</vt:lpstr>
      <vt:lpstr>Slide 6</vt:lpstr>
      <vt:lpstr>Creating a Database Connection</vt:lpstr>
      <vt:lpstr>Creating a Database Connection</vt:lpstr>
      <vt:lpstr>Slide 9</vt:lpstr>
      <vt:lpstr>Browsing Database Objects</vt:lpstr>
      <vt:lpstr>Displaying the Table Structure</vt:lpstr>
      <vt:lpstr>Browsing Files</vt:lpstr>
      <vt:lpstr>Creating a Schema Object</vt:lpstr>
      <vt:lpstr>Creating a New Table: Example </vt:lpstr>
      <vt:lpstr>Using the SQL Worksheet</vt:lpstr>
      <vt:lpstr>Using the SQL Worksheet</vt:lpstr>
      <vt:lpstr>Slide 17</vt:lpstr>
      <vt:lpstr>Using the SQL Worksheet</vt:lpstr>
      <vt:lpstr>Executing SQL Statements</vt:lpstr>
      <vt:lpstr>Saving SQL Scripts</vt:lpstr>
      <vt:lpstr>Executing Saved Script Files: Method 1</vt:lpstr>
      <vt:lpstr>Executing Saved Script Files: Method 2</vt:lpstr>
      <vt:lpstr>Formatting the SQL Code</vt:lpstr>
      <vt:lpstr>Using Snippets</vt:lpstr>
      <vt:lpstr>Using Snippets: Example</vt:lpstr>
      <vt:lpstr>Using the Recycle Bin</vt:lpstr>
      <vt:lpstr>Debugging Procedures and Functions</vt:lpstr>
      <vt:lpstr>Database Reporting</vt:lpstr>
      <vt:lpstr>Creating a User-Defined Report</vt:lpstr>
      <vt:lpstr>Search Engines and External Tools</vt:lpstr>
      <vt:lpstr>Setting Preferences</vt:lpstr>
      <vt:lpstr>Slide 32</vt:lpstr>
      <vt:lpstr>Resetting the SQL Developer Layout</vt:lpstr>
      <vt:lpstr>Data Modeler in SQL Developer</vt:lpstr>
      <vt:lpstr>Summary</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SQL Developer</dc:title>
  <dc:subject>OU7_July2016</dc:subject>
  <dc:creator>pdharmal</dc:creator>
  <cp:keywords>OU7 PowerPoint Template</cp:keywords>
  <dc:description>Oracle University Production Services PowerPoint Template</dc:description>
  <cp:lastModifiedBy>srameshk</cp:lastModifiedBy>
  <cp:revision>39</cp:revision>
  <cp:lastPrinted>2002-03-28T23:57:22Z</cp:lastPrinted>
  <dcterms:created xsi:type="dcterms:W3CDTF">2016-07-30T08:28:24Z</dcterms:created>
  <dcterms:modified xsi:type="dcterms:W3CDTF">2016-11-14T09:35:36Z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