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Default Extension="wdp" ContentType="image/vnd.ms-photo"/>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gif" ContentType="image/gif"/>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41"/>
  </p:notesMasterIdLst>
  <p:handoutMasterIdLst>
    <p:handoutMasterId r:id="rId42"/>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Lst>
  <p:sldSz cx="12188825" cy="6858000"/>
  <p:notesSz cx="6991350" cy="9282113"/>
  <p:custDataLst>
    <p:tags r:id="rId43"/>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 xmlns:p15="http://schemas.microsoft.com/office/powerpoint/2012/main">
        <p15:guide id="1" orient="horz" pos="2923">
          <p15:clr>
            <a:srgbClr val="A4A3A4"/>
          </p15:clr>
        </p15:guide>
        <p15:guide id="2" orient="horz" pos="283">
          <p15:clr>
            <a:srgbClr val="A4A3A4"/>
          </p15:clr>
        </p15:guide>
        <p15:guide id="3"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DCE3E4"/>
    <a:srgbClr val="D3B5E9"/>
    <a:srgbClr val="DEE4E7"/>
    <a:srgbClr val="D4ECBA"/>
    <a:srgbClr val="5DD5FF"/>
    <a:srgbClr val="DDE4E6"/>
    <a:srgbClr val="B9EDFF"/>
    <a:srgbClr val="DEE4E6"/>
    <a:srgbClr val="FFF7EF"/>
    <a:srgbClr val="5F5F5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082" autoAdjust="0"/>
    <p:restoredTop sz="95324" autoAdjust="0"/>
  </p:normalViewPr>
  <p:slideViewPr>
    <p:cSldViewPr showGuides="1">
      <p:cViewPr varScale="1">
        <p:scale>
          <a:sx n="69" d="100"/>
          <a:sy n="69" d="100"/>
        </p:scale>
        <p:origin x="-1308" y="-108"/>
      </p:cViewPr>
      <p:guideLst>
        <p:guide orient="horz" pos="2160"/>
        <p:guide orient="horz" pos="864"/>
        <p:guide orient="horz" pos="384"/>
        <p:guide pos="3839"/>
        <p:guide pos="383"/>
        <p:guide pos="479"/>
        <p:guide pos="719"/>
        <p:guide pos="1055"/>
      </p:guideLst>
    </p:cSldViewPr>
  </p:slideViewPr>
  <p:notesTextViewPr>
    <p:cViewPr>
      <p:scale>
        <a:sx n="100" d="100"/>
        <a:sy n="100" d="100"/>
      </p:scale>
      <p:origin x="0" y="0"/>
    </p:cViewPr>
  </p:notesTextViewPr>
  <p:sorterViewPr>
    <p:cViewPr>
      <p:scale>
        <a:sx n="66" d="100"/>
        <a:sy n="66" d="100"/>
      </p:scale>
      <p:origin x="0" y="2418"/>
    </p:cViewPr>
  </p:sorterViewPr>
  <p:notesViewPr>
    <p:cSldViewPr showGuides="1">
      <p:cViewPr>
        <p:scale>
          <a:sx n="100" d="100"/>
          <a:sy n="100" d="100"/>
        </p:scale>
        <p:origin x="-1764" y="-78"/>
      </p:cViewPr>
      <p:guideLst>
        <p:guide orient="horz" pos="2923"/>
        <p:guide orient="horz" pos="283"/>
        <p:guide orient="horz" pos="2971"/>
        <p:guide orient="horz" pos="3115"/>
        <p:guide pos="2202"/>
        <p:guide pos="186"/>
        <p:guide pos="282"/>
        <p:guide pos="426"/>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20663" y="441325"/>
            <a:ext cx="6550025"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2608" y="4434840"/>
            <a:ext cx="6400800" cy="420624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4107"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smtClean="0"/>
              <a:t>Oracle Database 12</a:t>
            </a:r>
            <a:r>
              <a:rPr lang="en-US" i="1" smtClean="0"/>
              <a:t>c</a:t>
            </a:r>
            <a:r>
              <a:rPr lang="en-US" smtClean="0"/>
              <a:t> R2: SQL Workshop I   D - &lt;#&gt;</a:t>
            </a:r>
            <a:endParaRPr lang="en-US" dirty="0"/>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Slide Image Placeholder 3"/>
          <p:cNvSpPr>
            <a:spLocks noGrp="1" noRot="1" noChangeAspect="1" noTextEdit="1"/>
          </p:cNvSpPr>
          <p:nvPr>
            <p:ph type="sldImg"/>
          </p:nvPr>
        </p:nvSpPr>
        <p:spPr>
          <a:ln/>
        </p:spPr>
      </p:sp>
      <p:sp>
        <p:nvSpPr>
          <p:cNvPr id="7171" name="Notes Placeholder 4"/>
          <p:cNvSpPr>
            <a:spLocks noGrp="1"/>
          </p:cNvSpPr>
          <p:nvPr>
            <p:ph type="body" idx="1"/>
          </p:nvPr>
        </p:nvSpPr>
        <p:spPr>
          <a:noFill/>
          <a:ln/>
        </p:spPr>
        <p:txBody>
          <a:bodyPr/>
          <a:lstStyle/>
          <a:p>
            <a:endParaRPr lang="en-US" altLang="en-US" smtClean="0">
              <a:latin typeface="Arial" charset="0"/>
            </a:endParaRPr>
          </a:p>
        </p:txBody>
      </p:sp>
    </p:spTree>
    <p:extLst>
      <p:ext uri="{BB962C8B-B14F-4D97-AF65-F5344CB8AC3E}">
        <p14:creationId xmlns="" xmlns:p14="http://schemas.microsoft.com/office/powerpoint/2010/main" val="1191689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Notes Placeholder 2"/>
          <p:cNvSpPr>
            <a:spLocks noGrp="1"/>
          </p:cNvSpPr>
          <p:nvPr>
            <p:ph type="body" idx="1"/>
          </p:nvPr>
        </p:nvSpPr>
        <p:spPr>
          <a:noFill/>
          <a:ln/>
        </p:spPr>
        <p:txBody>
          <a:bodyPr/>
          <a:lstStyle/>
          <a:p>
            <a:pPr lvl="1"/>
            <a:r>
              <a:rPr lang="en-US" altLang="en-US" dirty="0" smtClean="0">
                <a:latin typeface="Arial" charset="0"/>
              </a:rPr>
              <a:t>The </a:t>
            </a:r>
            <a:r>
              <a:rPr lang="en-US" altLang="en-US" dirty="0" smtClean="0">
                <a:latin typeface="Courier New" pitchFamily="49" charset="0"/>
                <a:cs typeface="Courier New" pitchFamily="49" charset="0"/>
              </a:rPr>
              <a:t>ALTER TABLE</a:t>
            </a:r>
            <a:r>
              <a:rPr lang="en-US" altLang="en-US" dirty="0" smtClean="0">
                <a:latin typeface="Arial" charset="0"/>
              </a:rPr>
              <a:t> statement allows you to make changes to an existing table. </a:t>
            </a:r>
          </a:p>
          <a:p>
            <a:pPr lvl="1"/>
            <a:r>
              <a:rPr lang="en-US" altLang="en-US" dirty="0" smtClean="0">
                <a:latin typeface="Arial" charset="0"/>
              </a:rPr>
              <a:t>You can:</a:t>
            </a:r>
          </a:p>
          <a:p>
            <a:pPr lvl="2"/>
            <a:r>
              <a:rPr lang="en-US" altLang="en-US" dirty="0" smtClean="0">
                <a:latin typeface="Arial" charset="0"/>
              </a:rPr>
              <a:t>Add a column to a table</a:t>
            </a:r>
          </a:p>
          <a:p>
            <a:pPr lvl="2"/>
            <a:r>
              <a:rPr lang="en-US" altLang="en-US" dirty="0" smtClean="0">
                <a:latin typeface="Arial" charset="0"/>
              </a:rPr>
              <a:t>Add a constraint to a table</a:t>
            </a:r>
          </a:p>
          <a:p>
            <a:pPr lvl="2"/>
            <a:r>
              <a:rPr lang="en-US" altLang="en-US" dirty="0" smtClean="0">
                <a:latin typeface="Arial" charset="0"/>
              </a:rPr>
              <a:t>Modify an existing column definition</a:t>
            </a:r>
          </a:p>
          <a:p>
            <a:pPr lvl="2"/>
            <a:r>
              <a:rPr lang="en-US" altLang="en-US" dirty="0" smtClean="0">
                <a:latin typeface="Arial" charset="0"/>
              </a:rPr>
              <a:t>Drop a column from a table</a:t>
            </a:r>
          </a:p>
          <a:p>
            <a:pPr lvl="2"/>
            <a:r>
              <a:rPr lang="en-US" altLang="en-US" dirty="0" smtClean="0">
                <a:latin typeface="Arial" charset="0"/>
              </a:rPr>
              <a:t>Drop an existing constraint from a table</a:t>
            </a:r>
          </a:p>
          <a:p>
            <a:pPr lvl="2"/>
            <a:r>
              <a:rPr lang="en-US" altLang="en-US" dirty="0" smtClean="0">
                <a:latin typeface="Arial" charset="0"/>
              </a:rPr>
              <a:t>Increase the width of the </a:t>
            </a:r>
            <a:r>
              <a:rPr lang="en-US" altLang="en-US" dirty="0" smtClean="0">
                <a:latin typeface="Courier New" pitchFamily="49" charset="0"/>
                <a:cs typeface="Courier New" pitchFamily="49" charset="0"/>
              </a:rPr>
              <a:t>VARCHAR</a:t>
            </a:r>
            <a:r>
              <a:rPr lang="en-US" altLang="en-US" dirty="0" smtClean="0">
                <a:latin typeface="Arial" charset="0"/>
              </a:rPr>
              <a:t> and </a:t>
            </a:r>
            <a:r>
              <a:rPr lang="en-US" altLang="en-US" dirty="0" smtClean="0">
                <a:latin typeface="Courier New" pitchFamily="49" charset="0"/>
                <a:cs typeface="Courier New" pitchFamily="49" charset="0"/>
              </a:rPr>
              <a:t>CHAR</a:t>
            </a:r>
            <a:r>
              <a:rPr lang="en-US" altLang="en-US" dirty="0" smtClean="0">
                <a:latin typeface="Arial" charset="0"/>
              </a:rPr>
              <a:t> columns</a:t>
            </a:r>
          </a:p>
          <a:p>
            <a:pPr lvl="2"/>
            <a:r>
              <a:rPr lang="en-US" altLang="en-US" dirty="0" smtClean="0">
                <a:latin typeface="Arial" charset="0"/>
              </a:rPr>
              <a:t>Change a table to have read-only status</a:t>
            </a:r>
          </a:p>
          <a:p>
            <a:pPr lvl="1"/>
            <a:r>
              <a:rPr lang="en-US" altLang="en-US" dirty="0" smtClean="0">
                <a:latin typeface="Arial" charset="0"/>
              </a:rPr>
              <a:t>Example 1 in the slide adds a new column called </a:t>
            </a:r>
            <a:r>
              <a:rPr lang="en-US" altLang="en-US" dirty="0" err="1" smtClean="0">
                <a:latin typeface="Courier New" pitchFamily="49" charset="0"/>
                <a:cs typeface="Courier New" pitchFamily="49" charset="0"/>
              </a:rPr>
              <a:t>location_id</a:t>
            </a:r>
            <a:r>
              <a:rPr lang="en-US" altLang="en-US" dirty="0" smtClean="0">
                <a:latin typeface="Arial" charset="0"/>
              </a:rPr>
              <a:t> to the </a:t>
            </a:r>
            <a:r>
              <a:rPr lang="en-US" altLang="en-US" dirty="0" err="1" smtClean="0">
                <a:latin typeface="Courier New" pitchFamily="49" charset="0"/>
                <a:cs typeface="Courier New" pitchFamily="49" charset="0"/>
              </a:rPr>
              <a:t>teach_dept</a:t>
            </a:r>
            <a:r>
              <a:rPr lang="en-US" altLang="en-US" dirty="0" smtClean="0">
                <a:latin typeface="Arial" charset="0"/>
              </a:rPr>
              <a:t> table.</a:t>
            </a:r>
          </a:p>
          <a:p>
            <a:pPr lvl="1"/>
            <a:r>
              <a:rPr lang="en-US" altLang="en-US" dirty="0" smtClean="0">
                <a:latin typeface="Arial" charset="0"/>
              </a:rPr>
              <a:t>Example 2 updates the existing </a:t>
            </a:r>
            <a:r>
              <a:rPr lang="en-US" altLang="en-US" dirty="0" err="1" smtClean="0">
                <a:latin typeface="Courier New" pitchFamily="49" charset="0"/>
                <a:cs typeface="Courier New" pitchFamily="49" charset="0"/>
              </a:rPr>
              <a:t>department_name</a:t>
            </a:r>
            <a:r>
              <a:rPr lang="en-US" altLang="en-US" dirty="0" smtClean="0">
                <a:latin typeface="Arial" charset="0"/>
              </a:rPr>
              <a:t> column from </a:t>
            </a:r>
            <a:r>
              <a:rPr lang="en-US" altLang="en-US" dirty="0" smtClean="0">
                <a:latin typeface="Courier New" pitchFamily="49" charset="0"/>
                <a:cs typeface="Courier New" pitchFamily="49" charset="0"/>
              </a:rPr>
              <a:t>VARCHAR2(10)</a:t>
            </a:r>
            <a:r>
              <a:rPr lang="en-US" altLang="en-US" dirty="0" smtClean="0">
                <a:latin typeface="Arial" charset="0"/>
              </a:rPr>
              <a:t> to </a:t>
            </a:r>
            <a:r>
              <a:rPr lang="en-US" altLang="en-US" dirty="0" smtClean="0">
                <a:latin typeface="Courier New" pitchFamily="49" charset="0"/>
                <a:cs typeface="Courier New" pitchFamily="49" charset="0"/>
              </a:rPr>
              <a:t>VARCHAR2(30)</a:t>
            </a:r>
            <a:r>
              <a:rPr lang="en-US" altLang="en-US" dirty="0" smtClean="0">
                <a:latin typeface="Arial" charset="0"/>
              </a:rPr>
              <a:t>, and adds a </a:t>
            </a:r>
            <a:r>
              <a:rPr lang="en-US" altLang="en-US" dirty="0" smtClean="0">
                <a:latin typeface="Courier New" pitchFamily="49" charset="0"/>
                <a:cs typeface="Courier New" pitchFamily="49" charset="0"/>
              </a:rPr>
              <a:t>NOT NULL</a:t>
            </a:r>
            <a:r>
              <a:rPr lang="en-US" altLang="en-US" dirty="0" smtClean="0">
                <a:latin typeface="Arial" charset="0"/>
              </a:rPr>
              <a:t> constraint to it.</a:t>
            </a:r>
          </a:p>
          <a:p>
            <a:pPr lvl="2"/>
            <a:endParaRPr lang="en-US" altLang="en-US" dirty="0" smtClean="0">
              <a:latin typeface="Arial" charset="0"/>
            </a:endParaRPr>
          </a:p>
        </p:txBody>
      </p:sp>
      <p:sp>
        <p:nvSpPr>
          <p:cNvPr id="25603"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D306B4F1-FB4E-4CC0-8CF8-8B565950B24F}" type="slidenum">
              <a:rPr lang="en-US" altLang="en-US" smtClean="0">
                <a:latin typeface="Arial" charset="0"/>
                <a:cs typeface="Arial" charset="0"/>
              </a:rPr>
              <a:pPr/>
              <a:t>10</a:t>
            </a:fld>
            <a:endParaRPr lang="en-US" altLang="en-US" smtClean="0">
              <a:latin typeface="Arial" charset="0"/>
              <a:cs typeface="Arial" charset="0"/>
            </a:endParaRPr>
          </a:p>
        </p:txBody>
      </p:sp>
      <p:sp>
        <p:nvSpPr>
          <p:cNvPr id="25604" name="Slide Image Placeholder 9"/>
          <p:cNvSpPr>
            <a:spLocks noGrp="1" noRot="1" noChangeAspect="1" noTextEdit="1"/>
          </p:cNvSpPr>
          <p:nvPr>
            <p:ph type="sldImg"/>
          </p:nvPr>
        </p:nvSpPr>
        <p:spPr>
          <a:ln/>
        </p:spPr>
      </p:sp>
    </p:spTree>
    <p:extLst>
      <p:ext uri="{BB962C8B-B14F-4D97-AF65-F5344CB8AC3E}">
        <p14:creationId xmlns="" xmlns:p14="http://schemas.microsoft.com/office/powerpoint/2010/main" val="3205434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Notes Placeholder 2"/>
          <p:cNvSpPr>
            <a:spLocks noGrp="1"/>
          </p:cNvSpPr>
          <p:nvPr>
            <p:ph type="body" idx="1"/>
          </p:nvPr>
        </p:nvSpPr>
        <p:spPr>
          <a:noFill/>
          <a:ln/>
        </p:spPr>
        <p:txBody>
          <a:bodyPr/>
          <a:lstStyle/>
          <a:p>
            <a:pPr lvl="1"/>
            <a:r>
              <a:rPr lang="en-US" altLang="en-US" smtClean="0">
                <a:latin typeface="Arial" charset="0"/>
              </a:rPr>
              <a:t>The </a:t>
            </a:r>
            <a:r>
              <a:rPr lang="en-US" altLang="en-US" smtClean="0">
                <a:latin typeface="Courier New" pitchFamily="49" charset="0"/>
                <a:cs typeface="Courier New" pitchFamily="49" charset="0"/>
              </a:rPr>
              <a:t>DROP</a:t>
            </a:r>
            <a:r>
              <a:rPr lang="en-US" altLang="en-US" smtClean="0">
                <a:latin typeface="Arial" charset="0"/>
              </a:rPr>
              <a:t> </a:t>
            </a:r>
            <a:r>
              <a:rPr lang="en-US" altLang="en-US" smtClean="0">
                <a:latin typeface="Courier New" pitchFamily="49" charset="0"/>
                <a:cs typeface="Courier New" pitchFamily="49" charset="0"/>
              </a:rPr>
              <a:t>TABLE</a:t>
            </a:r>
            <a:r>
              <a:rPr lang="en-US" altLang="en-US" smtClean="0">
                <a:latin typeface="Arial" charset="0"/>
              </a:rPr>
              <a:t> statement allows you to remove a table and its contents from the database, and pushes it to the recycle bin. Dropping a table invalidates dependent objects and removes object privileges on the table.</a:t>
            </a:r>
          </a:p>
          <a:p>
            <a:pPr lvl="1"/>
            <a:r>
              <a:rPr lang="en-US" altLang="en-US" smtClean="0">
                <a:latin typeface="Arial" charset="0"/>
              </a:rPr>
              <a:t>Use the </a:t>
            </a:r>
            <a:r>
              <a:rPr lang="en-US" altLang="en-US" smtClean="0">
                <a:latin typeface="Courier New" pitchFamily="49" charset="0"/>
                <a:cs typeface="Courier New" pitchFamily="49" charset="0"/>
              </a:rPr>
              <a:t>PURGE</a:t>
            </a:r>
            <a:r>
              <a:rPr lang="en-US" altLang="en-US" smtClean="0">
                <a:latin typeface="Arial" charset="0"/>
              </a:rPr>
              <a:t> clause along with the </a:t>
            </a:r>
            <a:r>
              <a:rPr lang="en-US" altLang="en-US" smtClean="0">
                <a:latin typeface="Courier New" pitchFamily="49" charset="0"/>
                <a:cs typeface="Courier New" pitchFamily="49" charset="0"/>
              </a:rPr>
              <a:t>DROP</a:t>
            </a:r>
            <a:r>
              <a:rPr lang="en-US" altLang="en-US" smtClean="0">
                <a:latin typeface="Arial" charset="0"/>
              </a:rPr>
              <a:t> </a:t>
            </a:r>
            <a:r>
              <a:rPr lang="en-US" altLang="en-US" smtClean="0">
                <a:latin typeface="Courier New" pitchFamily="49" charset="0"/>
                <a:cs typeface="Courier New" pitchFamily="49" charset="0"/>
              </a:rPr>
              <a:t>TABLE</a:t>
            </a:r>
            <a:r>
              <a:rPr lang="en-US" altLang="en-US" smtClean="0">
                <a:latin typeface="Arial" charset="0"/>
              </a:rPr>
              <a:t> statement to release back to the tablespace the space allocated for the table. You cannot roll back a </a:t>
            </a:r>
            <a:r>
              <a:rPr lang="en-US" altLang="en-US" smtClean="0">
                <a:latin typeface="Courier New" pitchFamily="49" charset="0"/>
                <a:cs typeface="Courier New" pitchFamily="49" charset="0"/>
              </a:rPr>
              <a:t>DROP</a:t>
            </a:r>
            <a:r>
              <a:rPr lang="en-US" altLang="en-US" smtClean="0">
                <a:latin typeface="Arial" charset="0"/>
              </a:rPr>
              <a:t> </a:t>
            </a:r>
            <a:r>
              <a:rPr lang="en-US" altLang="en-US" smtClean="0">
                <a:latin typeface="Courier New" pitchFamily="49" charset="0"/>
                <a:cs typeface="Courier New" pitchFamily="49" charset="0"/>
              </a:rPr>
              <a:t>TABLE</a:t>
            </a:r>
            <a:r>
              <a:rPr lang="en-US" altLang="en-US" smtClean="0">
                <a:latin typeface="Arial" charset="0"/>
              </a:rPr>
              <a:t> statement with the </a:t>
            </a:r>
            <a:r>
              <a:rPr lang="en-US" altLang="en-US" smtClean="0">
                <a:latin typeface="Courier New" pitchFamily="49" charset="0"/>
                <a:cs typeface="Courier New" pitchFamily="49" charset="0"/>
              </a:rPr>
              <a:t>PURGE</a:t>
            </a:r>
            <a:r>
              <a:rPr lang="en-US" altLang="en-US" smtClean="0">
                <a:latin typeface="Arial" charset="0"/>
              </a:rPr>
              <a:t> clause, nor can you recover the table if you have dropped it with the </a:t>
            </a:r>
            <a:r>
              <a:rPr lang="en-US" altLang="en-US" smtClean="0">
                <a:latin typeface="Courier New" pitchFamily="49" charset="0"/>
                <a:cs typeface="Courier New" pitchFamily="49" charset="0"/>
              </a:rPr>
              <a:t>PURGE</a:t>
            </a:r>
            <a:r>
              <a:rPr lang="en-US" altLang="en-US" smtClean="0">
                <a:latin typeface="Arial" charset="0"/>
              </a:rPr>
              <a:t> clause.</a:t>
            </a:r>
          </a:p>
          <a:p>
            <a:pPr lvl="1"/>
            <a:r>
              <a:rPr lang="en-US" altLang="en-US" smtClean="0">
                <a:latin typeface="Arial" charset="0"/>
              </a:rPr>
              <a:t>The </a:t>
            </a:r>
            <a:r>
              <a:rPr lang="en-US" altLang="en-US" smtClean="0">
                <a:latin typeface="Courier New" pitchFamily="49" charset="0"/>
                <a:cs typeface="Courier New" pitchFamily="49" charset="0"/>
              </a:rPr>
              <a:t>CASCADE</a:t>
            </a:r>
            <a:r>
              <a:rPr lang="en-US" altLang="en-US" smtClean="0">
                <a:latin typeface="Arial" charset="0"/>
              </a:rPr>
              <a:t> </a:t>
            </a:r>
            <a:r>
              <a:rPr lang="en-US" altLang="en-US" smtClean="0">
                <a:latin typeface="Courier New" pitchFamily="49" charset="0"/>
                <a:cs typeface="Courier New" pitchFamily="49" charset="0"/>
              </a:rPr>
              <a:t>CONSTRAINTS</a:t>
            </a:r>
            <a:r>
              <a:rPr lang="en-US" altLang="en-US" smtClean="0">
                <a:latin typeface="Arial" charset="0"/>
              </a:rPr>
              <a:t> clause allows you to drop the reference to the primary key and unique keys in the dropped table.</a:t>
            </a:r>
          </a:p>
        </p:txBody>
      </p:sp>
      <p:sp>
        <p:nvSpPr>
          <p:cNvPr id="27651"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7A5268B7-EBD4-4E89-8F6E-9733057E93F4}" type="slidenum">
              <a:rPr lang="en-US" altLang="en-US" smtClean="0">
                <a:latin typeface="Arial" charset="0"/>
                <a:cs typeface="Arial" charset="0"/>
              </a:rPr>
              <a:pPr/>
              <a:t>11</a:t>
            </a:fld>
            <a:endParaRPr lang="en-US" altLang="en-US" smtClean="0">
              <a:latin typeface="Arial" charset="0"/>
              <a:cs typeface="Arial" charset="0"/>
            </a:endParaRPr>
          </a:p>
        </p:txBody>
      </p:sp>
      <p:sp>
        <p:nvSpPr>
          <p:cNvPr id="27652" name="Slide Image Placeholder 6"/>
          <p:cNvSpPr>
            <a:spLocks noGrp="1" noRot="1" noChangeAspect="1" noTextEdit="1"/>
          </p:cNvSpPr>
          <p:nvPr>
            <p:ph type="sldImg"/>
          </p:nvPr>
        </p:nvSpPr>
        <p:spPr>
          <a:ln/>
        </p:spPr>
      </p:sp>
    </p:spTree>
    <p:extLst>
      <p:ext uri="{BB962C8B-B14F-4D97-AF65-F5344CB8AC3E}">
        <p14:creationId xmlns="" xmlns:p14="http://schemas.microsoft.com/office/powerpoint/2010/main" val="2414089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Notes Placeholder 2"/>
          <p:cNvSpPr>
            <a:spLocks noGrp="1"/>
          </p:cNvSpPr>
          <p:nvPr>
            <p:ph type="body" idx="1"/>
          </p:nvPr>
        </p:nvSpPr>
        <p:spPr>
          <a:noFill/>
          <a:ln/>
        </p:spPr>
        <p:txBody>
          <a:bodyPr/>
          <a:lstStyle/>
          <a:p>
            <a:pPr lvl="1"/>
            <a:r>
              <a:rPr lang="en-US" altLang="en-US" smtClean="0">
                <a:latin typeface="Arial" charset="0"/>
              </a:rPr>
              <a:t>You can use the </a:t>
            </a:r>
            <a:r>
              <a:rPr lang="en-US" altLang="en-US" smtClean="0">
                <a:latin typeface="Courier New" pitchFamily="49" charset="0"/>
                <a:cs typeface="Courier New" pitchFamily="49" charset="0"/>
              </a:rPr>
              <a:t>GRANT</a:t>
            </a:r>
            <a:r>
              <a:rPr lang="en-US" altLang="en-US" smtClean="0">
                <a:latin typeface="Arial" charset="0"/>
              </a:rPr>
              <a:t> statement to:</a:t>
            </a:r>
          </a:p>
          <a:p>
            <a:pPr lvl="2"/>
            <a:r>
              <a:rPr lang="en-US" altLang="en-US" smtClean="0">
                <a:latin typeface="Arial" charset="0"/>
              </a:rPr>
              <a:t>Assign privileges to a specific user or role, or to all users, to perform actions on database objects</a:t>
            </a:r>
          </a:p>
          <a:p>
            <a:pPr lvl="2"/>
            <a:r>
              <a:rPr lang="en-US" altLang="en-US" smtClean="0">
                <a:latin typeface="Arial" charset="0"/>
              </a:rPr>
              <a:t>Grant a role to a user, to </a:t>
            </a:r>
            <a:r>
              <a:rPr lang="en-US" altLang="en-US" smtClean="0">
                <a:latin typeface="Courier New" pitchFamily="49" charset="0"/>
                <a:cs typeface="Courier New" pitchFamily="49" charset="0"/>
              </a:rPr>
              <a:t>PUBLIC</a:t>
            </a:r>
            <a:r>
              <a:rPr lang="en-US" altLang="en-US" smtClean="0">
                <a:latin typeface="Arial" charset="0"/>
              </a:rPr>
              <a:t>, or to another role</a:t>
            </a:r>
          </a:p>
          <a:p>
            <a:pPr lvl="1"/>
            <a:r>
              <a:rPr lang="en-US" altLang="en-US" smtClean="0">
                <a:latin typeface="Arial" charset="0"/>
              </a:rPr>
              <a:t>Before you issue a </a:t>
            </a:r>
            <a:r>
              <a:rPr lang="en-US" altLang="en-US" smtClean="0">
                <a:latin typeface="Courier New" pitchFamily="49" charset="0"/>
                <a:cs typeface="Courier New" pitchFamily="49" charset="0"/>
              </a:rPr>
              <a:t>GRANT</a:t>
            </a:r>
            <a:r>
              <a:rPr lang="en-US" altLang="en-US" smtClean="0">
                <a:latin typeface="Arial" charset="0"/>
              </a:rPr>
              <a:t> statement, check that the </a:t>
            </a:r>
            <a:r>
              <a:rPr lang="en-US" altLang="en-US" smtClean="0">
                <a:latin typeface="Courier New" pitchFamily="49" charset="0"/>
                <a:cs typeface="Courier New" pitchFamily="49" charset="0"/>
              </a:rPr>
              <a:t>derby.database.sql</a:t>
            </a:r>
            <a:r>
              <a:rPr lang="en-US" altLang="en-US" smtClean="0">
                <a:latin typeface="Arial" charset="0"/>
              </a:rPr>
              <a:t> authorization property is set to </a:t>
            </a:r>
            <a:r>
              <a:rPr lang="en-US" altLang="en-US" smtClean="0">
                <a:latin typeface="Courier New" pitchFamily="49" charset="0"/>
                <a:cs typeface="Courier New" pitchFamily="49" charset="0"/>
              </a:rPr>
              <a:t>True</a:t>
            </a:r>
            <a:r>
              <a:rPr lang="en-US" altLang="en-US" smtClean="0">
                <a:latin typeface="Arial" charset="0"/>
              </a:rPr>
              <a:t>. This property enables SQL Authorization mode. You can grant privileges on an object if you are the owner of the database.</a:t>
            </a:r>
          </a:p>
          <a:p>
            <a:pPr lvl="1"/>
            <a:r>
              <a:rPr lang="en-US" altLang="en-US" smtClean="0">
                <a:latin typeface="Arial" charset="0"/>
              </a:rPr>
              <a:t>You can grant privileges to all users by using the </a:t>
            </a:r>
            <a:r>
              <a:rPr lang="en-US" altLang="en-US" smtClean="0">
                <a:latin typeface="Courier New" pitchFamily="49" charset="0"/>
                <a:cs typeface="Courier New" pitchFamily="49" charset="0"/>
              </a:rPr>
              <a:t>PUBLIC</a:t>
            </a:r>
            <a:r>
              <a:rPr lang="en-US" altLang="en-US" smtClean="0">
                <a:latin typeface="Arial" charset="0"/>
              </a:rPr>
              <a:t> keyword. When </a:t>
            </a:r>
            <a:r>
              <a:rPr lang="en-US" altLang="en-US" smtClean="0">
                <a:latin typeface="Courier New" pitchFamily="49" charset="0"/>
                <a:cs typeface="Courier New" pitchFamily="49" charset="0"/>
              </a:rPr>
              <a:t>PUBLIC</a:t>
            </a:r>
            <a:r>
              <a:rPr lang="en-US" altLang="en-US" smtClean="0">
                <a:latin typeface="Arial" charset="0"/>
              </a:rPr>
              <a:t> is specified, the privileges or roles affect all current and future users.</a:t>
            </a:r>
          </a:p>
        </p:txBody>
      </p:sp>
      <p:sp>
        <p:nvSpPr>
          <p:cNvPr id="29699"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65353A78-D326-4B5A-BC13-1AAD1540F849}" type="slidenum">
              <a:rPr lang="en-US" altLang="en-US" smtClean="0">
                <a:latin typeface="Arial" charset="0"/>
                <a:cs typeface="Arial" charset="0"/>
              </a:rPr>
              <a:pPr/>
              <a:t>12</a:t>
            </a:fld>
            <a:endParaRPr lang="en-US" altLang="en-US" smtClean="0">
              <a:latin typeface="Arial" charset="0"/>
              <a:cs typeface="Arial" charset="0"/>
            </a:endParaRPr>
          </a:p>
        </p:txBody>
      </p:sp>
      <p:sp>
        <p:nvSpPr>
          <p:cNvPr id="29700" name="Slide Image Placeholder 9"/>
          <p:cNvSpPr>
            <a:spLocks noGrp="1" noRot="1" noChangeAspect="1" noTextEdit="1"/>
          </p:cNvSpPr>
          <p:nvPr>
            <p:ph type="sldImg"/>
          </p:nvPr>
        </p:nvSpPr>
        <p:spPr>
          <a:ln/>
        </p:spPr>
      </p:sp>
    </p:spTree>
    <p:extLst>
      <p:ext uri="{BB962C8B-B14F-4D97-AF65-F5344CB8AC3E}">
        <p14:creationId xmlns="" xmlns:p14="http://schemas.microsoft.com/office/powerpoint/2010/main" val="3722913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Notes Placeholder 2"/>
          <p:cNvSpPr>
            <a:spLocks noGrp="1"/>
          </p:cNvSpPr>
          <p:nvPr>
            <p:ph type="body" idx="1"/>
          </p:nvPr>
        </p:nvSpPr>
        <p:spPr>
          <a:noFill/>
          <a:ln/>
        </p:spPr>
        <p:txBody>
          <a:bodyPr/>
          <a:lstStyle/>
          <a:p>
            <a:pPr lvl="1"/>
            <a:r>
              <a:rPr lang="en-US" altLang="en-US" smtClean="0">
                <a:latin typeface="Arial" charset="0"/>
              </a:rPr>
              <a:t>Oracle Database provides a variety of privilege types to grant privileges to a user or role:</a:t>
            </a:r>
          </a:p>
          <a:p>
            <a:pPr lvl="2"/>
            <a:r>
              <a:rPr lang="en-US" altLang="en-US" smtClean="0">
                <a:latin typeface="Arial" charset="0"/>
              </a:rPr>
              <a:t>Use the ALL PRIVILEGES privilege type to grant all privileges to the user or role for the specified table.</a:t>
            </a:r>
          </a:p>
          <a:p>
            <a:pPr lvl="2"/>
            <a:r>
              <a:rPr lang="en-US" altLang="en-US" smtClean="0">
                <a:latin typeface="Arial" charset="0"/>
              </a:rPr>
              <a:t>Use the DELETE privilege type to grant permission to delete rows from the specified table.</a:t>
            </a:r>
          </a:p>
          <a:p>
            <a:pPr lvl="2"/>
            <a:r>
              <a:rPr lang="en-US" altLang="en-US" smtClean="0">
                <a:latin typeface="Arial" charset="0"/>
              </a:rPr>
              <a:t>Use the INSERT privilege type to grant permission to insert rows into the specified table.</a:t>
            </a:r>
          </a:p>
          <a:p>
            <a:pPr lvl="2"/>
            <a:r>
              <a:rPr lang="en-US" altLang="en-US" smtClean="0">
                <a:latin typeface="Arial" charset="0"/>
              </a:rPr>
              <a:t>Use the REFERENCES privilege type to grant permission to create a foreign key reference to the specified table. </a:t>
            </a:r>
          </a:p>
          <a:p>
            <a:pPr lvl="2"/>
            <a:r>
              <a:rPr lang="en-US" altLang="en-US" smtClean="0">
                <a:latin typeface="Arial" charset="0"/>
              </a:rPr>
              <a:t>Use the SELECT privilege type to grant permission to perform SELECT statements on a table or view. </a:t>
            </a:r>
          </a:p>
          <a:p>
            <a:pPr lvl="2"/>
            <a:r>
              <a:rPr lang="en-US" altLang="en-US" smtClean="0">
                <a:latin typeface="Arial" charset="0"/>
              </a:rPr>
              <a:t>Use the UPDATE privilege type to grant permission to use the UPDATE statement on the specified table.</a:t>
            </a:r>
          </a:p>
        </p:txBody>
      </p:sp>
      <p:sp>
        <p:nvSpPr>
          <p:cNvPr id="31747"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D22D7810-52C3-460F-9118-0560660B31E8}" type="slidenum">
              <a:rPr lang="en-US" altLang="en-US" smtClean="0">
                <a:latin typeface="Arial" charset="0"/>
                <a:cs typeface="Arial" charset="0"/>
              </a:rPr>
              <a:pPr/>
              <a:t>13</a:t>
            </a:fld>
            <a:endParaRPr lang="en-US" altLang="en-US" smtClean="0">
              <a:latin typeface="Arial" charset="0"/>
              <a:cs typeface="Arial" charset="0"/>
            </a:endParaRPr>
          </a:p>
        </p:txBody>
      </p:sp>
      <p:sp>
        <p:nvSpPr>
          <p:cNvPr id="31748" name="Slide Image Placeholder 6"/>
          <p:cNvSpPr>
            <a:spLocks noGrp="1" noRot="1" noChangeAspect="1" noTextEdit="1"/>
          </p:cNvSpPr>
          <p:nvPr>
            <p:ph type="sldImg"/>
          </p:nvPr>
        </p:nvSpPr>
        <p:spPr>
          <a:ln/>
        </p:spPr>
      </p:sp>
    </p:spTree>
    <p:extLst>
      <p:ext uri="{BB962C8B-B14F-4D97-AF65-F5344CB8AC3E}">
        <p14:creationId xmlns="" xmlns:p14="http://schemas.microsoft.com/office/powerpoint/2010/main" val="1139500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Notes Placeholder 2"/>
          <p:cNvSpPr>
            <a:spLocks noGrp="1"/>
          </p:cNvSpPr>
          <p:nvPr>
            <p:ph type="body" idx="1"/>
          </p:nvPr>
        </p:nvSpPr>
        <p:spPr>
          <a:noFill/>
          <a:ln/>
        </p:spPr>
        <p:txBody>
          <a:bodyPr/>
          <a:lstStyle/>
          <a:p>
            <a:pPr lvl="1"/>
            <a:r>
              <a:rPr lang="en-US" altLang="en-US" smtClean="0">
                <a:latin typeface="Arial" charset="0"/>
              </a:rPr>
              <a:t>The </a:t>
            </a:r>
            <a:r>
              <a:rPr lang="en-US" altLang="en-US" smtClean="0">
                <a:latin typeface="Courier New" pitchFamily="49" charset="0"/>
                <a:cs typeface="Courier New" pitchFamily="49" charset="0"/>
              </a:rPr>
              <a:t>REVOKE</a:t>
            </a:r>
            <a:r>
              <a:rPr lang="en-US" altLang="en-US" smtClean="0">
                <a:latin typeface="Arial" charset="0"/>
              </a:rPr>
              <a:t> statement removes privileges from a specific user (or users) or role to perform actions on database objects. It performs the following operations:</a:t>
            </a:r>
          </a:p>
          <a:p>
            <a:pPr lvl="2"/>
            <a:r>
              <a:rPr lang="en-US" altLang="en-US" smtClean="0">
                <a:latin typeface="Arial" charset="0"/>
              </a:rPr>
              <a:t>Revokes a role from a user, from </a:t>
            </a:r>
            <a:r>
              <a:rPr lang="en-US" altLang="en-US" smtClean="0">
                <a:latin typeface="Courier New" pitchFamily="49" charset="0"/>
                <a:cs typeface="Courier New" pitchFamily="49" charset="0"/>
              </a:rPr>
              <a:t>PUBLIC</a:t>
            </a:r>
            <a:r>
              <a:rPr lang="en-US" altLang="en-US" smtClean="0">
                <a:latin typeface="Arial" charset="0"/>
              </a:rPr>
              <a:t>, or from another role</a:t>
            </a:r>
          </a:p>
          <a:p>
            <a:pPr lvl="2"/>
            <a:r>
              <a:rPr lang="en-US" altLang="en-US" smtClean="0">
                <a:latin typeface="Arial" charset="0"/>
              </a:rPr>
              <a:t>Revokes privileges for an object if you are the owner of the object or the database owner</a:t>
            </a:r>
          </a:p>
          <a:p>
            <a:pPr lvl="1"/>
            <a:r>
              <a:rPr lang="en-US" altLang="en-US" b="1" smtClean="0">
                <a:latin typeface="Arial" charset="0"/>
              </a:rPr>
              <a:t>Note:</a:t>
            </a:r>
            <a:r>
              <a:rPr lang="en-US" altLang="en-US" smtClean="0">
                <a:latin typeface="Arial" charset="0"/>
              </a:rPr>
              <a:t> To revoke a role or system privilege, you must have been granted the privilege with the </a:t>
            </a:r>
            <a:r>
              <a:rPr lang="en-US" altLang="en-US" smtClean="0">
                <a:latin typeface="Courier New" pitchFamily="49" charset="0"/>
                <a:cs typeface="Courier New" pitchFamily="49" charset="0"/>
              </a:rPr>
              <a:t>ADMIN OPTION</a:t>
            </a:r>
            <a:r>
              <a:rPr lang="en-US" altLang="en-US" smtClean="0">
                <a:latin typeface="Arial" charset="0"/>
              </a:rPr>
              <a:t>.</a:t>
            </a:r>
          </a:p>
        </p:txBody>
      </p:sp>
      <p:sp>
        <p:nvSpPr>
          <p:cNvPr id="33795"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6EA41AC2-FACD-45DD-BB99-645518178100}" type="slidenum">
              <a:rPr lang="en-US" altLang="en-US" smtClean="0">
                <a:latin typeface="Arial" charset="0"/>
                <a:cs typeface="Arial" charset="0"/>
              </a:rPr>
              <a:pPr/>
              <a:t>14</a:t>
            </a:fld>
            <a:endParaRPr lang="en-US" altLang="en-US" smtClean="0">
              <a:latin typeface="Arial" charset="0"/>
              <a:cs typeface="Arial" charset="0"/>
            </a:endParaRPr>
          </a:p>
        </p:txBody>
      </p:sp>
      <p:sp>
        <p:nvSpPr>
          <p:cNvPr id="33796" name="Slide Image Placeholder 9"/>
          <p:cNvSpPr>
            <a:spLocks noGrp="1" noRot="1" noChangeAspect="1" noTextEdit="1"/>
          </p:cNvSpPr>
          <p:nvPr>
            <p:ph type="sldImg"/>
          </p:nvPr>
        </p:nvSpPr>
        <p:spPr>
          <a:ln/>
        </p:spPr>
      </p:sp>
    </p:spTree>
    <p:extLst>
      <p:ext uri="{BB962C8B-B14F-4D97-AF65-F5344CB8AC3E}">
        <p14:creationId xmlns="" xmlns:p14="http://schemas.microsoft.com/office/powerpoint/2010/main" val="2666839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Notes Placeholder 2"/>
          <p:cNvSpPr>
            <a:spLocks noGrp="1"/>
          </p:cNvSpPr>
          <p:nvPr>
            <p:ph type="body" idx="1"/>
          </p:nvPr>
        </p:nvSpPr>
        <p:spPr>
          <a:noFill/>
          <a:ln/>
        </p:spPr>
        <p:txBody>
          <a:bodyPr/>
          <a:lstStyle/>
          <a:p>
            <a:pPr lvl="1"/>
            <a:r>
              <a:rPr lang="en-US" altLang="en-US" smtClean="0">
                <a:latin typeface="Arial" charset="0"/>
              </a:rPr>
              <a:t>The </a:t>
            </a:r>
            <a:r>
              <a:rPr lang="en-US" altLang="en-US" smtClean="0">
                <a:latin typeface="Courier New" pitchFamily="49" charset="0"/>
                <a:cs typeface="Courier New" pitchFamily="49" charset="0"/>
              </a:rPr>
              <a:t>TRUNCATE TABLE</a:t>
            </a:r>
            <a:r>
              <a:rPr lang="en-US" altLang="en-US" smtClean="0">
                <a:latin typeface="Arial" charset="0"/>
              </a:rPr>
              <a:t> statement deletes all the rows from a specific table. Removing rows with the </a:t>
            </a:r>
            <a:r>
              <a:rPr lang="en-US" altLang="en-US" smtClean="0">
                <a:latin typeface="Courier New" pitchFamily="49" charset="0"/>
                <a:cs typeface="Courier New" pitchFamily="49" charset="0"/>
              </a:rPr>
              <a:t>TRUNCATE TABLE</a:t>
            </a:r>
            <a:r>
              <a:rPr lang="en-US" altLang="en-US" smtClean="0">
                <a:latin typeface="Arial" charset="0"/>
              </a:rPr>
              <a:t> statement can be more efficient than dropping and re-creating a table. Dropping and re-creating a table: </a:t>
            </a:r>
          </a:p>
          <a:p>
            <a:pPr lvl="2"/>
            <a:r>
              <a:rPr lang="en-US" altLang="en-US" smtClean="0">
                <a:latin typeface="Arial" charset="0"/>
              </a:rPr>
              <a:t>Invalidates the dependent objects of the table</a:t>
            </a:r>
          </a:p>
          <a:p>
            <a:pPr lvl="2"/>
            <a:r>
              <a:rPr lang="en-US" altLang="en-US" smtClean="0">
                <a:latin typeface="Arial" charset="0"/>
              </a:rPr>
              <a:t>Requires you to re-grant object privileges </a:t>
            </a:r>
          </a:p>
          <a:p>
            <a:pPr lvl="2"/>
            <a:r>
              <a:rPr lang="en-US" altLang="en-US" smtClean="0">
                <a:latin typeface="Arial" charset="0"/>
              </a:rPr>
              <a:t>Requires you to re-create indexes, integrity constraints, and triggers.</a:t>
            </a:r>
          </a:p>
          <a:p>
            <a:pPr lvl="2"/>
            <a:r>
              <a:rPr lang="en-US" altLang="en-US" smtClean="0">
                <a:latin typeface="Arial" charset="0"/>
              </a:rPr>
              <a:t>Re-specify its storage parameters</a:t>
            </a:r>
          </a:p>
          <a:p>
            <a:pPr lvl="1"/>
            <a:r>
              <a:rPr lang="en-US" altLang="en-US" smtClean="0">
                <a:latin typeface="Arial" charset="0"/>
              </a:rPr>
              <a:t>The </a:t>
            </a:r>
            <a:r>
              <a:rPr lang="en-US" altLang="en-US" smtClean="0">
                <a:latin typeface="Courier New" pitchFamily="49" charset="0"/>
                <a:cs typeface="Courier New" pitchFamily="49" charset="0"/>
              </a:rPr>
              <a:t>TRUNCATE TABLE</a:t>
            </a:r>
            <a:r>
              <a:rPr lang="en-US" altLang="en-US" smtClean="0">
                <a:latin typeface="Arial" charset="0"/>
              </a:rPr>
              <a:t> statement spares you from these efforts.</a:t>
            </a:r>
          </a:p>
          <a:p>
            <a:pPr lvl="1"/>
            <a:r>
              <a:rPr lang="en-US" altLang="en-US" b="1" smtClean="0">
                <a:latin typeface="Arial" charset="0"/>
              </a:rPr>
              <a:t>Note:</a:t>
            </a:r>
            <a:r>
              <a:rPr lang="en-US" altLang="en-US" smtClean="0">
                <a:latin typeface="Arial" charset="0"/>
              </a:rPr>
              <a:t> You cannot roll back a </a:t>
            </a:r>
            <a:r>
              <a:rPr lang="en-US" altLang="en-US" smtClean="0">
                <a:latin typeface="Courier New" pitchFamily="49" charset="0"/>
                <a:cs typeface="Courier New" pitchFamily="49" charset="0"/>
              </a:rPr>
              <a:t>TRUNCATE TABLE</a:t>
            </a:r>
            <a:r>
              <a:rPr lang="en-US" altLang="en-US" smtClean="0">
                <a:latin typeface="Arial" charset="0"/>
              </a:rPr>
              <a:t> statement.</a:t>
            </a:r>
          </a:p>
        </p:txBody>
      </p:sp>
      <p:sp>
        <p:nvSpPr>
          <p:cNvPr id="35843"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0F8ABC9D-F816-4559-9936-DEB0E4F2EE0A}" type="slidenum">
              <a:rPr lang="en-US" altLang="en-US" smtClean="0">
                <a:latin typeface="Arial" charset="0"/>
                <a:cs typeface="Arial" charset="0"/>
              </a:rPr>
              <a:pPr/>
              <a:t>15</a:t>
            </a:fld>
            <a:endParaRPr lang="en-US" altLang="en-US" smtClean="0">
              <a:latin typeface="Arial" charset="0"/>
              <a:cs typeface="Arial" charset="0"/>
            </a:endParaRPr>
          </a:p>
        </p:txBody>
      </p:sp>
      <p:sp>
        <p:nvSpPr>
          <p:cNvPr id="35844" name="Slide Image Placeholder 6"/>
          <p:cNvSpPr>
            <a:spLocks noGrp="1" noRot="1" noChangeAspect="1" noTextEdit="1"/>
          </p:cNvSpPr>
          <p:nvPr>
            <p:ph type="sldImg"/>
          </p:nvPr>
        </p:nvSpPr>
        <p:spPr>
          <a:ln/>
        </p:spPr>
      </p:sp>
    </p:spTree>
    <p:extLst>
      <p:ext uri="{BB962C8B-B14F-4D97-AF65-F5344CB8AC3E}">
        <p14:creationId xmlns="" xmlns:p14="http://schemas.microsoft.com/office/powerpoint/2010/main" val="4232970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Notes Placeholder 2"/>
          <p:cNvSpPr>
            <a:spLocks noGrp="1"/>
          </p:cNvSpPr>
          <p:nvPr>
            <p:ph type="body" idx="1"/>
          </p:nvPr>
        </p:nvSpPr>
        <p:spPr>
          <a:noFill/>
          <a:ln/>
        </p:spPr>
        <p:txBody>
          <a:bodyPr/>
          <a:lstStyle/>
          <a:p>
            <a:pPr lvl="1"/>
            <a:r>
              <a:rPr lang="en-US" altLang="en-US" smtClean="0">
                <a:latin typeface="Arial" charset="0"/>
              </a:rPr>
              <a:t>Data Manipulation Language (DML) statements enable you to query or change the contents of an existing schema object. These statements are most frequently used to:</a:t>
            </a:r>
          </a:p>
          <a:p>
            <a:pPr lvl="2"/>
            <a:r>
              <a:rPr lang="en-US" altLang="en-US" smtClean="0">
                <a:latin typeface="Arial" charset="0"/>
              </a:rPr>
              <a:t>Add new rows of data to a table or view by specifying a list of column values or using a subquery to select and manipulate existing data</a:t>
            </a:r>
          </a:p>
          <a:p>
            <a:pPr lvl="2"/>
            <a:r>
              <a:rPr lang="en-US" altLang="en-US" smtClean="0">
                <a:latin typeface="Arial" charset="0"/>
              </a:rPr>
              <a:t>Change column values in the existing rows of a table or view</a:t>
            </a:r>
          </a:p>
          <a:p>
            <a:pPr lvl="2"/>
            <a:r>
              <a:rPr lang="en-US" altLang="en-US" smtClean="0">
                <a:latin typeface="Arial" charset="0"/>
              </a:rPr>
              <a:t>Remove rows from tables or views</a:t>
            </a:r>
          </a:p>
          <a:p>
            <a:pPr lvl="1"/>
            <a:r>
              <a:rPr lang="en-US" altLang="en-US" smtClean="0">
                <a:latin typeface="Arial" charset="0"/>
              </a:rPr>
              <a:t>A collection of DML statements that forms a logical unit of work is called a transaction. Unlike DDL statements, DML statements do not implicitly commit the current transaction.</a:t>
            </a:r>
          </a:p>
        </p:txBody>
      </p:sp>
      <p:sp>
        <p:nvSpPr>
          <p:cNvPr id="37891"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8389B683-89E7-4B67-966F-9EA74EC9BB68}" type="slidenum">
              <a:rPr lang="en-US" altLang="en-US" smtClean="0">
                <a:latin typeface="Arial" charset="0"/>
                <a:cs typeface="Arial" charset="0"/>
              </a:rPr>
              <a:pPr/>
              <a:t>16</a:t>
            </a:fld>
            <a:endParaRPr lang="en-US" altLang="en-US" smtClean="0">
              <a:latin typeface="Arial" charset="0"/>
              <a:cs typeface="Arial" charset="0"/>
            </a:endParaRPr>
          </a:p>
        </p:txBody>
      </p:sp>
      <p:sp>
        <p:nvSpPr>
          <p:cNvPr id="37892" name="Slide Image Placeholder 6"/>
          <p:cNvSpPr>
            <a:spLocks noGrp="1" noRot="1" noChangeAspect="1" noTextEdit="1"/>
          </p:cNvSpPr>
          <p:nvPr>
            <p:ph type="sldImg"/>
          </p:nvPr>
        </p:nvSpPr>
        <p:spPr>
          <a:ln/>
        </p:spPr>
      </p:sp>
    </p:spTree>
    <p:extLst>
      <p:ext uri="{BB962C8B-B14F-4D97-AF65-F5344CB8AC3E}">
        <p14:creationId xmlns="" xmlns:p14="http://schemas.microsoft.com/office/powerpoint/2010/main" val="1197687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Notes Placeholder 2"/>
          <p:cNvSpPr>
            <a:spLocks noGrp="1"/>
          </p:cNvSpPr>
          <p:nvPr>
            <p:ph type="body" idx="1"/>
          </p:nvPr>
        </p:nvSpPr>
        <p:spPr>
          <a:noFill/>
          <a:ln/>
        </p:spPr>
        <p:txBody>
          <a:bodyPr/>
          <a:lstStyle/>
          <a:p>
            <a:pPr lvl="1"/>
            <a:r>
              <a:rPr lang="en-US" altLang="en-US" smtClean="0">
                <a:latin typeface="Arial" charset="0"/>
              </a:rPr>
              <a:t>The </a:t>
            </a:r>
            <a:r>
              <a:rPr lang="en-US" altLang="en-US" smtClean="0">
                <a:latin typeface="Courier New" pitchFamily="49" charset="0"/>
                <a:cs typeface="Courier New" pitchFamily="49" charset="0"/>
              </a:rPr>
              <a:t>INSERT</a:t>
            </a:r>
            <a:r>
              <a:rPr lang="en-US" altLang="en-US" smtClean="0">
                <a:latin typeface="Arial" charset="0"/>
              </a:rPr>
              <a:t> statement adds rows to a table. Make sure to insert a new row containing values for each column and to list the values in the default order of the columns in the table. Optionally, you can also list the columns in the </a:t>
            </a:r>
            <a:r>
              <a:rPr lang="en-US" altLang="en-US" smtClean="0">
                <a:latin typeface="Courier New" pitchFamily="49" charset="0"/>
                <a:cs typeface="Courier New" pitchFamily="49" charset="0"/>
              </a:rPr>
              <a:t>INSERT</a:t>
            </a:r>
            <a:r>
              <a:rPr lang="en-US" altLang="en-US" smtClean="0">
                <a:latin typeface="Arial" charset="0"/>
              </a:rPr>
              <a:t> statement.</a:t>
            </a:r>
          </a:p>
          <a:p>
            <a:pPr lvl="1"/>
            <a:r>
              <a:rPr lang="en-US" altLang="en-US" smtClean="0">
                <a:latin typeface="Arial" charset="0"/>
              </a:rPr>
              <a:t>Example:</a:t>
            </a:r>
          </a:p>
          <a:p>
            <a:pPr lvl="3">
              <a:buFont typeface="Times New Roman" pitchFamily="18" charset="0"/>
              <a:buNone/>
            </a:pPr>
            <a:r>
              <a:rPr lang="en-US" altLang="en-US" smtClean="0">
                <a:latin typeface="Arial" charset="0"/>
              </a:rPr>
              <a:t>	</a:t>
            </a:r>
            <a:r>
              <a:rPr lang="en-US" altLang="en-US" smtClean="0">
                <a:latin typeface="Courier New" pitchFamily="49" charset="0"/>
                <a:cs typeface="Courier New" pitchFamily="49" charset="0"/>
              </a:rPr>
              <a:t>INSERT INTO job_history (employee_id, start_date,  end_date, job_id) </a:t>
            </a:r>
          </a:p>
          <a:p>
            <a:pPr lvl="3">
              <a:buFont typeface="Times New Roman" pitchFamily="18" charset="0"/>
              <a:buNone/>
            </a:pPr>
            <a:r>
              <a:rPr lang="en-US" altLang="en-US" smtClean="0">
                <a:latin typeface="Courier New" pitchFamily="49" charset="0"/>
                <a:cs typeface="Courier New" pitchFamily="49" charset="0"/>
              </a:rPr>
              <a:t>	VALUES (120,'25-JUL-06','12-FEB_08','AC_ACCOUNT');</a:t>
            </a:r>
          </a:p>
          <a:p>
            <a:pPr lvl="4"/>
            <a:endParaRPr lang="en-US" altLang="en-US" smtClean="0"/>
          </a:p>
          <a:p>
            <a:pPr lvl="1"/>
            <a:r>
              <a:rPr lang="en-US" altLang="en-US" smtClean="0">
                <a:latin typeface="Arial" charset="0"/>
              </a:rPr>
              <a:t>The syntax discussed in the slide allows you to insert a single row at a time. The </a:t>
            </a:r>
            <a:r>
              <a:rPr lang="en-US" altLang="en-US" smtClean="0">
                <a:latin typeface="Courier New" pitchFamily="49" charset="0"/>
                <a:cs typeface="Courier New" pitchFamily="49" charset="0"/>
              </a:rPr>
              <a:t>VALUES</a:t>
            </a:r>
            <a:r>
              <a:rPr lang="en-US" altLang="en-US" smtClean="0">
                <a:latin typeface="Arial" charset="0"/>
              </a:rPr>
              <a:t> keyword assigns the values of expressions to the corresponding columns in the column list. </a:t>
            </a:r>
          </a:p>
        </p:txBody>
      </p:sp>
      <p:sp>
        <p:nvSpPr>
          <p:cNvPr id="39939"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B51D3F3F-2F51-42D6-9804-50B03D68B2C3}" type="slidenum">
              <a:rPr lang="en-US" altLang="en-US" smtClean="0">
                <a:latin typeface="Arial" charset="0"/>
                <a:cs typeface="Arial" charset="0"/>
              </a:rPr>
              <a:pPr/>
              <a:t>17</a:t>
            </a:fld>
            <a:endParaRPr lang="en-US" altLang="en-US" smtClean="0">
              <a:latin typeface="Arial" charset="0"/>
              <a:cs typeface="Arial" charset="0"/>
            </a:endParaRPr>
          </a:p>
        </p:txBody>
      </p:sp>
      <p:sp>
        <p:nvSpPr>
          <p:cNvPr id="39940" name="Slide Image Placeholder 15"/>
          <p:cNvSpPr>
            <a:spLocks noGrp="1" noRot="1" noChangeAspect="1" noTextEdit="1"/>
          </p:cNvSpPr>
          <p:nvPr>
            <p:ph type="sldImg"/>
          </p:nvPr>
        </p:nvSpPr>
        <p:spPr>
          <a:ln/>
        </p:spPr>
      </p:sp>
    </p:spTree>
    <p:extLst>
      <p:ext uri="{BB962C8B-B14F-4D97-AF65-F5344CB8AC3E}">
        <p14:creationId xmlns="" xmlns:p14="http://schemas.microsoft.com/office/powerpoint/2010/main" val="28094551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3"/>
          </p:nvPr>
        </p:nvSpPr>
        <p:spPr>
          <a:noFill/>
          <a:ln/>
        </p:spPr>
        <p:txBody>
          <a:bodyPr/>
          <a:lstStyle/>
          <a:p>
            <a:pPr lvl="1"/>
            <a:r>
              <a:rPr lang="en-US" altLang="en-US" dirty="0" smtClean="0">
                <a:latin typeface="Arial" charset="0"/>
              </a:rPr>
              <a:t>The </a:t>
            </a:r>
            <a:r>
              <a:rPr lang="en-US" altLang="en-US" dirty="0" smtClean="0">
                <a:latin typeface="Courier New" pitchFamily="49" charset="0"/>
                <a:cs typeface="Courier New" pitchFamily="49" charset="0"/>
              </a:rPr>
              <a:t>UPDATE</a:t>
            </a:r>
            <a:r>
              <a:rPr lang="en-US" altLang="en-US" dirty="0" smtClean="0">
                <a:latin typeface="Arial" charset="0"/>
              </a:rPr>
              <a:t> statement modifies the existing values in a table. Confirm the update operation by querying the table to display the updated rows. You can modify a specific row or rows by specifying the </a:t>
            </a:r>
            <a:r>
              <a:rPr lang="en-US" altLang="en-US" dirty="0" smtClean="0">
                <a:latin typeface="Courier New" pitchFamily="49" charset="0"/>
                <a:cs typeface="Courier New" pitchFamily="49" charset="0"/>
              </a:rPr>
              <a:t>WHERE</a:t>
            </a:r>
            <a:r>
              <a:rPr lang="en-US" altLang="en-US" dirty="0" smtClean="0">
                <a:latin typeface="Arial" charset="0"/>
              </a:rPr>
              <a:t> clause.</a:t>
            </a:r>
          </a:p>
          <a:p>
            <a:pPr lvl="1"/>
            <a:r>
              <a:rPr lang="en-US" altLang="en-US" dirty="0" smtClean="0">
                <a:latin typeface="Arial" charset="0"/>
              </a:rPr>
              <a:t>Example:</a:t>
            </a:r>
          </a:p>
          <a:p>
            <a:pPr lvl="4"/>
            <a:r>
              <a:rPr lang="en-US" altLang="en-US" dirty="0" smtClean="0"/>
              <a:t>		UPDATE employees</a:t>
            </a:r>
          </a:p>
          <a:p>
            <a:pPr lvl="4"/>
            <a:r>
              <a:rPr lang="en-US" altLang="en-US" dirty="0" smtClean="0"/>
              <a:t>		SET    salary = 17500</a:t>
            </a:r>
          </a:p>
          <a:p>
            <a:pPr lvl="4"/>
            <a:r>
              <a:rPr lang="en-US" altLang="en-US" dirty="0" smtClean="0"/>
              <a:t>		WHERE  </a:t>
            </a:r>
            <a:r>
              <a:rPr lang="en-US" altLang="en-US" dirty="0" err="1" smtClean="0"/>
              <a:t>employee_id</a:t>
            </a:r>
            <a:r>
              <a:rPr lang="en-US" altLang="en-US" dirty="0" smtClean="0"/>
              <a:t> = 102;</a:t>
            </a:r>
          </a:p>
          <a:p>
            <a:pPr lvl="1"/>
            <a:r>
              <a:rPr lang="en-US" altLang="en-US" dirty="0" smtClean="0">
                <a:latin typeface="Arial" charset="0"/>
              </a:rPr>
              <a:t>In general, use the primary key column in the </a:t>
            </a:r>
            <a:r>
              <a:rPr lang="en-US" altLang="en-US" dirty="0" smtClean="0">
                <a:latin typeface="Courier New" pitchFamily="49" charset="0"/>
                <a:cs typeface="Courier New" pitchFamily="49" charset="0"/>
              </a:rPr>
              <a:t>WHERE</a:t>
            </a:r>
            <a:r>
              <a:rPr lang="en-US" altLang="en-US" dirty="0" smtClean="0">
                <a:latin typeface="Arial" charset="0"/>
              </a:rPr>
              <a:t> clause to identify the row to update. For example, to update a specific row in the </a:t>
            </a:r>
            <a:r>
              <a:rPr lang="en-US" altLang="en-US" dirty="0" smtClean="0">
                <a:latin typeface="Courier New" pitchFamily="49" charset="0"/>
                <a:cs typeface="Courier New" pitchFamily="49" charset="0"/>
              </a:rPr>
              <a:t>employees</a:t>
            </a:r>
            <a:r>
              <a:rPr lang="en-US" altLang="en-US" dirty="0" smtClean="0">
                <a:latin typeface="Arial" charset="0"/>
              </a:rPr>
              <a:t> table, use </a:t>
            </a:r>
            <a:r>
              <a:rPr lang="en-US" altLang="en-US" dirty="0" err="1" smtClean="0">
                <a:latin typeface="Courier New" pitchFamily="49" charset="0"/>
                <a:cs typeface="Courier New" pitchFamily="49" charset="0"/>
              </a:rPr>
              <a:t>employee_id</a:t>
            </a:r>
            <a:r>
              <a:rPr lang="en-US" altLang="en-US" dirty="0" smtClean="0">
                <a:latin typeface="Arial" charset="0"/>
              </a:rPr>
              <a:t> to identify the row instead of </a:t>
            </a:r>
            <a:r>
              <a:rPr lang="en-US" altLang="en-US" dirty="0" err="1" smtClean="0">
                <a:latin typeface="Courier New" pitchFamily="49" charset="0"/>
                <a:cs typeface="Courier New" pitchFamily="49" charset="0"/>
              </a:rPr>
              <a:t>employee_name</a:t>
            </a:r>
            <a:r>
              <a:rPr lang="en-US" altLang="en-US" dirty="0" smtClean="0">
                <a:latin typeface="Arial" charset="0"/>
              </a:rPr>
              <a:t>, because more than one employee may have the same name.</a:t>
            </a:r>
          </a:p>
          <a:p>
            <a:pPr lvl="1"/>
            <a:r>
              <a:rPr lang="en-US" altLang="en-US" b="1" dirty="0" smtClean="0">
                <a:latin typeface="Arial" charset="0"/>
              </a:rPr>
              <a:t>Note:</a:t>
            </a:r>
            <a:r>
              <a:rPr lang="en-US" altLang="en-US" dirty="0" smtClean="0">
                <a:latin typeface="Arial" charset="0"/>
              </a:rPr>
              <a:t> Typically, the </a:t>
            </a:r>
            <a:r>
              <a:rPr lang="en-US" altLang="en-US" dirty="0" smtClean="0">
                <a:latin typeface="Courier New" pitchFamily="49" charset="0"/>
                <a:cs typeface="Courier New" pitchFamily="49" charset="0"/>
              </a:rPr>
              <a:t>condition</a:t>
            </a:r>
            <a:r>
              <a:rPr lang="en-US" altLang="en-US" dirty="0" smtClean="0">
                <a:latin typeface="Arial" charset="0"/>
              </a:rPr>
              <a:t> keyword is composed of column names, expressions, constants, </a:t>
            </a:r>
            <a:r>
              <a:rPr lang="en-US" altLang="en-US" dirty="0" err="1" smtClean="0">
                <a:latin typeface="Arial" charset="0"/>
              </a:rPr>
              <a:t>subqueries</a:t>
            </a:r>
            <a:r>
              <a:rPr lang="en-US" altLang="en-US" dirty="0" smtClean="0">
                <a:latin typeface="Arial" charset="0"/>
              </a:rPr>
              <a:t>, and comparison operators.</a:t>
            </a:r>
          </a:p>
        </p:txBody>
      </p:sp>
      <p:sp>
        <p:nvSpPr>
          <p:cNvPr id="41987"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4DA1D5A7-7D5F-41AD-A6B8-45DBA1582B47}" type="slidenum">
              <a:rPr lang="en-US" altLang="en-US" smtClean="0">
                <a:latin typeface="Arial" charset="0"/>
                <a:cs typeface="Arial" charset="0"/>
              </a:rPr>
              <a:pPr/>
              <a:t>18</a:t>
            </a:fld>
            <a:endParaRPr lang="en-US" altLang="en-US" smtClean="0">
              <a:latin typeface="Arial" charset="0"/>
              <a:cs typeface="Arial" charset="0"/>
            </a:endParaRPr>
          </a:p>
        </p:txBody>
      </p:sp>
      <p:sp>
        <p:nvSpPr>
          <p:cNvPr id="41988" name="Slide Image Placeholder 6"/>
          <p:cNvSpPr>
            <a:spLocks noGrp="1" noRot="1" noChangeAspect="1" noTextEdit="1"/>
          </p:cNvSpPr>
          <p:nvPr>
            <p:ph type="sldImg"/>
          </p:nvPr>
        </p:nvSpPr>
        <p:spPr>
          <a:ln/>
        </p:spPr>
      </p:sp>
    </p:spTree>
    <p:extLst>
      <p:ext uri="{BB962C8B-B14F-4D97-AF65-F5344CB8AC3E}">
        <p14:creationId xmlns="" xmlns:p14="http://schemas.microsoft.com/office/powerpoint/2010/main" val="3201382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Notes Placeholder 2"/>
          <p:cNvSpPr>
            <a:spLocks noGrp="1"/>
          </p:cNvSpPr>
          <p:nvPr>
            <p:ph type="body" idx="3"/>
          </p:nvPr>
        </p:nvSpPr>
        <p:spPr>
          <a:noFill/>
          <a:ln/>
        </p:spPr>
        <p:txBody>
          <a:bodyPr/>
          <a:lstStyle/>
          <a:p>
            <a:pPr lvl="1"/>
            <a:r>
              <a:rPr lang="en-US" altLang="en-US" smtClean="0">
                <a:latin typeface="Arial" charset="0"/>
              </a:rPr>
              <a:t>The </a:t>
            </a:r>
            <a:r>
              <a:rPr lang="en-US" altLang="en-US" smtClean="0">
                <a:latin typeface="Courier New" pitchFamily="49" charset="0"/>
                <a:cs typeface="Courier New" pitchFamily="49" charset="0"/>
              </a:rPr>
              <a:t>DELETE</a:t>
            </a:r>
            <a:r>
              <a:rPr lang="en-US" altLang="en-US" smtClean="0">
                <a:latin typeface="Arial" charset="0"/>
              </a:rPr>
              <a:t> statement removes existing rows from a table. You must use the </a:t>
            </a:r>
            <a:r>
              <a:rPr lang="en-US" altLang="en-US" smtClean="0">
                <a:latin typeface="Courier New" pitchFamily="49" charset="0"/>
                <a:cs typeface="Courier New" pitchFamily="49" charset="0"/>
              </a:rPr>
              <a:t>WHERE</a:t>
            </a:r>
            <a:r>
              <a:rPr lang="en-US" altLang="en-US" smtClean="0">
                <a:latin typeface="Arial" charset="0"/>
              </a:rPr>
              <a:t> clause to delete a specific row or rows from a table based on the condition. The </a:t>
            </a:r>
            <a:r>
              <a:rPr lang="en-US" altLang="en-US" smtClean="0">
                <a:latin typeface="Courier New" pitchFamily="49" charset="0"/>
                <a:cs typeface="Courier New" pitchFamily="49" charset="0"/>
              </a:rPr>
              <a:t>condition</a:t>
            </a:r>
            <a:r>
              <a:rPr lang="en-US" altLang="en-US" smtClean="0">
                <a:latin typeface="Arial" charset="0"/>
              </a:rPr>
              <a:t> identifies the rows to be deleted. It may contain column names, expressions, constants, subqueries, and comparison operators.</a:t>
            </a:r>
          </a:p>
          <a:p>
            <a:pPr lvl="1"/>
            <a:r>
              <a:rPr lang="en-US" altLang="en-US" smtClean="0">
                <a:latin typeface="Arial" charset="0"/>
              </a:rPr>
              <a:t>The first example in the slide deletes the finance department from the </a:t>
            </a:r>
            <a:r>
              <a:rPr lang="en-US" altLang="en-US" smtClean="0">
                <a:latin typeface="Courier New" pitchFamily="49" charset="0"/>
                <a:cs typeface="Courier New" pitchFamily="49" charset="0"/>
              </a:rPr>
              <a:t>departments</a:t>
            </a:r>
            <a:r>
              <a:rPr lang="en-US" altLang="en-US" smtClean="0">
                <a:latin typeface="Arial" charset="0"/>
              </a:rPr>
              <a:t> table. You can confirm the delete operation by using the </a:t>
            </a:r>
            <a:r>
              <a:rPr lang="en-US" altLang="en-US" smtClean="0">
                <a:latin typeface="Courier New" pitchFamily="49" charset="0"/>
                <a:cs typeface="Courier New" pitchFamily="49" charset="0"/>
              </a:rPr>
              <a:t>SELECT</a:t>
            </a:r>
            <a:r>
              <a:rPr lang="en-US" altLang="en-US" smtClean="0">
                <a:latin typeface="Arial" charset="0"/>
              </a:rPr>
              <a:t> statement to query the table. </a:t>
            </a:r>
          </a:p>
          <a:p>
            <a:pPr lvl="4"/>
            <a:r>
              <a:rPr lang="en-US" altLang="en-US" smtClean="0"/>
              <a:t>		SELECT  *</a:t>
            </a:r>
          </a:p>
          <a:p>
            <a:pPr lvl="4"/>
            <a:r>
              <a:rPr lang="en-US" altLang="en-US" smtClean="0"/>
              <a:t>		FROM    departments</a:t>
            </a:r>
          </a:p>
          <a:p>
            <a:pPr lvl="4"/>
            <a:r>
              <a:rPr lang="en-US" altLang="en-US" smtClean="0"/>
              <a:t>		WHERE   department_name = 'Finance';</a:t>
            </a:r>
          </a:p>
          <a:p>
            <a:pPr lvl="1"/>
            <a:r>
              <a:rPr lang="en-US" altLang="en-US" smtClean="0">
                <a:latin typeface="Arial" charset="0"/>
              </a:rPr>
              <a:t>If you omit the </a:t>
            </a:r>
            <a:r>
              <a:rPr lang="en-US" altLang="en-US" smtClean="0">
                <a:latin typeface="Courier New" pitchFamily="49" charset="0"/>
                <a:cs typeface="Courier New" pitchFamily="49" charset="0"/>
              </a:rPr>
              <a:t>WHERE</a:t>
            </a:r>
            <a:r>
              <a:rPr lang="en-US" altLang="en-US" smtClean="0">
                <a:latin typeface="Arial" charset="0"/>
              </a:rPr>
              <a:t> clause, all rows in the table are deleted. Example:</a:t>
            </a:r>
          </a:p>
          <a:p>
            <a:pPr lvl="4"/>
            <a:r>
              <a:rPr lang="en-US" altLang="en-US" smtClean="0"/>
              <a:t>		DELETE FROM  copy_emp;</a:t>
            </a:r>
          </a:p>
          <a:p>
            <a:pPr lvl="1"/>
            <a:r>
              <a:rPr lang="en-US" altLang="en-US" smtClean="0">
                <a:latin typeface="Arial" charset="0"/>
              </a:rPr>
              <a:t>The preceding example deletes all the rows from the </a:t>
            </a:r>
            <a:r>
              <a:rPr lang="en-US" altLang="en-US" smtClean="0">
                <a:latin typeface="Courier New" pitchFamily="49" charset="0"/>
                <a:cs typeface="Courier New" pitchFamily="49" charset="0"/>
              </a:rPr>
              <a:t>copy_emp</a:t>
            </a:r>
            <a:r>
              <a:rPr lang="en-US" altLang="en-US" smtClean="0">
                <a:latin typeface="Arial" charset="0"/>
              </a:rPr>
              <a:t> table.</a:t>
            </a:r>
          </a:p>
        </p:txBody>
      </p:sp>
      <p:sp>
        <p:nvSpPr>
          <p:cNvPr id="44035"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DFC5A445-A0B9-48D2-88B5-F289758B58AF}" type="slidenum">
              <a:rPr lang="en-US" altLang="en-US" smtClean="0">
                <a:latin typeface="Arial" charset="0"/>
                <a:cs typeface="Arial" charset="0"/>
              </a:rPr>
              <a:pPr/>
              <a:t>19</a:t>
            </a:fld>
            <a:endParaRPr lang="en-US" altLang="en-US" smtClean="0">
              <a:latin typeface="Arial" charset="0"/>
              <a:cs typeface="Arial" charset="0"/>
            </a:endParaRPr>
          </a:p>
        </p:txBody>
      </p:sp>
      <p:sp>
        <p:nvSpPr>
          <p:cNvPr id="44036" name="Slide Image Placeholder 6"/>
          <p:cNvSpPr>
            <a:spLocks noGrp="1" noRot="1" noChangeAspect="1" noTextEdit="1"/>
          </p:cNvSpPr>
          <p:nvPr>
            <p:ph type="sldImg"/>
          </p:nvPr>
        </p:nvSpPr>
        <p:spPr>
          <a:ln/>
        </p:spPr>
      </p:sp>
    </p:spTree>
    <p:extLst>
      <p:ext uri="{BB962C8B-B14F-4D97-AF65-F5344CB8AC3E}">
        <p14:creationId xmlns="" xmlns:p14="http://schemas.microsoft.com/office/powerpoint/2010/main" val="1362683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a:noFill/>
          <a:ln/>
        </p:spPr>
        <p:txBody>
          <a:bodyPr/>
          <a:lstStyle/>
          <a:p>
            <a:pPr lvl="1"/>
            <a:r>
              <a:rPr lang="en-US" altLang="en-US" smtClean="0">
                <a:latin typeface="Arial" charset="0"/>
              </a:rPr>
              <a:t>This lesson explains how to obtain data from one or more tables using the </a:t>
            </a:r>
            <a:r>
              <a:rPr lang="en-US" altLang="en-US" smtClean="0">
                <a:latin typeface="Courier New" pitchFamily="49" charset="0"/>
                <a:cs typeface="Courier New" pitchFamily="49" charset="0"/>
              </a:rPr>
              <a:t>SELECT</a:t>
            </a:r>
            <a:r>
              <a:rPr lang="en-US" altLang="en-US" smtClean="0">
                <a:latin typeface="Arial" charset="0"/>
              </a:rPr>
              <a:t> statement, how to use DDL statements to alter the structure of data objects, how to manipulate data in the existing schema objects by using DML statements, how to manage the changes made by DML statements, and how to use joins to display data from multiple tables using SQL:1999 join syntax.</a:t>
            </a:r>
          </a:p>
        </p:txBody>
      </p:sp>
      <p:sp>
        <p:nvSpPr>
          <p:cNvPr id="9219"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3B4AAAD0-C78A-486C-A3EB-30C4F0FE9FE4}" type="slidenum">
              <a:rPr lang="en-US" altLang="en-US" smtClean="0">
                <a:latin typeface="Arial" charset="0"/>
                <a:cs typeface="Arial" charset="0"/>
              </a:rPr>
              <a:pPr/>
              <a:t>2</a:t>
            </a:fld>
            <a:endParaRPr lang="en-US" altLang="en-US" smtClean="0">
              <a:latin typeface="Arial" charset="0"/>
              <a:cs typeface="Arial" charset="0"/>
            </a:endParaRPr>
          </a:p>
        </p:txBody>
      </p:sp>
      <p:sp>
        <p:nvSpPr>
          <p:cNvPr id="9220" name="Slide Image Placeholder 6"/>
          <p:cNvSpPr>
            <a:spLocks noGrp="1" noRot="1" noChangeAspect="1" noTextEdit="1"/>
          </p:cNvSpPr>
          <p:nvPr>
            <p:ph type="sldImg"/>
          </p:nvPr>
        </p:nvSpPr>
        <p:spPr>
          <a:ln/>
        </p:spPr>
      </p:sp>
    </p:spTree>
    <p:extLst>
      <p:ext uri="{BB962C8B-B14F-4D97-AF65-F5344CB8AC3E}">
        <p14:creationId xmlns="" xmlns:p14="http://schemas.microsoft.com/office/powerpoint/2010/main" val="19389261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Notes Placeholder 2"/>
          <p:cNvSpPr>
            <a:spLocks noGrp="1"/>
          </p:cNvSpPr>
          <p:nvPr>
            <p:ph type="body" idx="1"/>
          </p:nvPr>
        </p:nvSpPr>
        <p:spPr>
          <a:noFill/>
          <a:ln/>
        </p:spPr>
        <p:txBody>
          <a:bodyPr/>
          <a:lstStyle/>
          <a:p>
            <a:pPr lvl="1"/>
            <a:r>
              <a:rPr lang="en-US" altLang="en-US" smtClean="0">
                <a:latin typeface="Arial" charset="0"/>
              </a:rPr>
              <a:t>A transaction is a sequence of SQL statements that Oracle Database treats as a single unit. Transaction control statements are used in a database to manage the changes made by DML statements and to group these statements into transactions.</a:t>
            </a:r>
          </a:p>
          <a:p>
            <a:pPr lvl="1"/>
            <a:r>
              <a:rPr lang="en-US" altLang="en-US" smtClean="0">
                <a:latin typeface="Arial" charset="0"/>
              </a:rPr>
              <a:t>Each transaction is assigned a unique </a:t>
            </a:r>
            <a:r>
              <a:rPr lang="en-US" altLang="en-US" smtClean="0">
                <a:latin typeface="Courier New" pitchFamily="49" charset="0"/>
                <a:cs typeface="Courier New" pitchFamily="49" charset="0"/>
              </a:rPr>
              <a:t>transaction_id</a:t>
            </a:r>
            <a:r>
              <a:rPr lang="en-US" altLang="en-US" smtClean="0">
                <a:latin typeface="Arial" charset="0"/>
              </a:rPr>
              <a:t> and it groups SQL statements so that they are either all committed, which means they are applied to the database, or all rolled back, which means they are undone from the database.</a:t>
            </a:r>
          </a:p>
        </p:txBody>
      </p:sp>
      <p:sp>
        <p:nvSpPr>
          <p:cNvPr id="46083"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97F200F7-AB35-4AF5-A6D1-0BA9B8E84B54}" type="slidenum">
              <a:rPr lang="en-US" altLang="en-US" smtClean="0">
                <a:latin typeface="Arial" charset="0"/>
                <a:cs typeface="Arial" charset="0"/>
              </a:rPr>
              <a:pPr/>
              <a:t>20</a:t>
            </a:fld>
            <a:endParaRPr lang="en-US" altLang="en-US" smtClean="0">
              <a:latin typeface="Arial" charset="0"/>
              <a:cs typeface="Arial" charset="0"/>
            </a:endParaRPr>
          </a:p>
        </p:txBody>
      </p:sp>
      <p:sp>
        <p:nvSpPr>
          <p:cNvPr id="46084" name="Slide Image Placeholder 6"/>
          <p:cNvSpPr>
            <a:spLocks noGrp="1" noRot="1" noChangeAspect="1" noTextEdit="1"/>
          </p:cNvSpPr>
          <p:nvPr>
            <p:ph type="sldImg"/>
          </p:nvPr>
        </p:nvSpPr>
        <p:spPr>
          <a:ln/>
        </p:spPr>
      </p:sp>
    </p:spTree>
    <p:extLst>
      <p:ext uri="{BB962C8B-B14F-4D97-AF65-F5344CB8AC3E}">
        <p14:creationId xmlns="" xmlns:p14="http://schemas.microsoft.com/office/powerpoint/2010/main" val="28197703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Notes Placeholder 2"/>
          <p:cNvSpPr>
            <a:spLocks noGrp="1"/>
          </p:cNvSpPr>
          <p:nvPr>
            <p:ph type="body" idx="1"/>
          </p:nvPr>
        </p:nvSpPr>
        <p:spPr>
          <a:noFill/>
          <a:ln/>
        </p:spPr>
        <p:txBody>
          <a:bodyPr/>
          <a:lstStyle/>
          <a:p>
            <a:pPr lvl="1"/>
            <a:r>
              <a:rPr lang="en-US" altLang="en-US" smtClean="0">
                <a:latin typeface="Arial" charset="0"/>
              </a:rPr>
              <a:t>The </a:t>
            </a:r>
            <a:r>
              <a:rPr lang="en-US" altLang="en-US" smtClean="0">
                <a:latin typeface="Courier New" pitchFamily="49" charset="0"/>
                <a:cs typeface="Courier New" pitchFamily="49" charset="0"/>
              </a:rPr>
              <a:t>COMMIT</a:t>
            </a:r>
            <a:r>
              <a:rPr lang="en-US" altLang="en-US" smtClean="0">
                <a:latin typeface="Arial" charset="0"/>
              </a:rPr>
              <a:t> statement ends the current transaction by making all the pending data changes permanent. It releases all row and table locks, and erases any savepoints that you may have marked since the last commit or rollback. The changes made using the </a:t>
            </a:r>
            <a:r>
              <a:rPr lang="en-US" altLang="en-US" smtClean="0">
                <a:latin typeface="Courier New" pitchFamily="49" charset="0"/>
                <a:cs typeface="Courier New" pitchFamily="49" charset="0"/>
              </a:rPr>
              <a:t>COMMIT</a:t>
            </a:r>
            <a:r>
              <a:rPr lang="en-US" altLang="en-US" smtClean="0">
                <a:latin typeface="Arial" charset="0"/>
              </a:rPr>
              <a:t> statement are visible to all users.</a:t>
            </a:r>
          </a:p>
          <a:p>
            <a:pPr lvl="1"/>
            <a:r>
              <a:rPr lang="en-US" altLang="en-US" smtClean="0">
                <a:latin typeface="Arial" charset="0"/>
              </a:rPr>
              <a:t>Oracle recommends that you explicitly end every transaction in your application programs with a </a:t>
            </a:r>
            <a:r>
              <a:rPr lang="en-US" altLang="en-US" smtClean="0">
                <a:latin typeface="Courier New" pitchFamily="49" charset="0"/>
                <a:cs typeface="Courier New" pitchFamily="49" charset="0"/>
              </a:rPr>
              <a:t>COMMIT</a:t>
            </a:r>
            <a:r>
              <a:rPr lang="en-US" altLang="en-US" smtClean="0">
                <a:latin typeface="Arial" charset="0"/>
              </a:rPr>
              <a:t> or </a:t>
            </a:r>
            <a:r>
              <a:rPr lang="en-US" altLang="en-US" smtClean="0">
                <a:latin typeface="Courier New" pitchFamily="49" charset="0"/>
                <a:cs typeface="Courier New" pitchFamily="49" charset="0"/>
              </a:rPr>
              <a:t>ROLLBACK</a:t>
            </a:r>
            <a:r>
              <a:rPr lang="en-US" altLang="en-US" smtClean="0">
                <a:latin typeface="Arial" charset="0"/>
              </a:rPr>
              <a:t> statement, including the last transaction, before disconnecting from Oracle Database. If you do not explicitly commit the transaction and the program terminates abnormally, the last uncommitted transaction is automatically rolled back.</a:t>
            </a:r>
          </a:p>
          <a:p>
            <a:pPr lvl="1"/>
            <a:r>
              <a:rPr lang="en-US" altLang="en-US" b="1" smtClean="0">
                <a:latin typeface="Arial" charset="0"/>
              </a:rPr>
              <a:t>Note:</a:t>
            </a:r>
            <a:r>
              <a:rPr lang="en-US" altLang="en-US" smtClean="0">
                <a:latin typeface="Arial" charset="0"/>
              </a:rPr>
              <a:t> Oracle Database issues an implicit </a:t>
            </a:r>
            <a:r>
              <a:rPr lang="en-US" altLang="en-US" smtClean="0">
                <a:latin typeface="Courier New" pitchFamily="49" charset="0"/>
                <a:cs typeface="Courier New" pitchFamily="49" charset="0"/>
              </a:rPr>
              <a:t>COMMIT</a:t>
            </a:r>
            <a:r>
              <a:rPr lang="en-US" altLang="en-US" smtClean="0">
                <a:latin typeface="Arial" charset="0"/>
              </a:rPr>
              <a:t> before and after any data definition language (DDL) statement. </a:t>
            </a:r>
          </a:p>
        </p:txBody>
      </p:sp>
      <p:sp>
        <p:nvSpPr>
          <p:cNvPr id="48131"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25689799-F3ED-4521-9873-B891703A8792}" type="slidenum">
              <a:rPr lang="en-US" altLang="en-US" smtClean="0">
                <a:latin typeface="Arial" charset="0"/>
                <a:cs typeface="Arial" charset="0"/>
              </a:rPr>
              <a:pPr/>
              <a:t>21</a:t>
            </a:fld>
            <a:endParaRPr lang="en-US" altLang="en-US" smtClean="0">
              <a:latin typeface="Arial" charset="0"/>
              <a:cs typeface="Arial" charset="0"/>
            </a:endParaRPr>
          </a:p>
        </p:txBody>
      </p:sp>
      <p:sp>
        <p:nvSpPr>
          <p:cNvPr id="48132" name="Slide Image Placeholder 9"/>
          <p:cNvSpPr>
            <a:spLocks noGrp="1" noRot="1" noChangeAspect="1" noTextEdit="1"/>
          </p:cNvSpPr>
          <p:nvPr>
            <p:ph type="sldImg"/>
          </p:nvPr>
        </p:nvSpPr>
        <p:spPr>
          <a:ln/>
        </p:spPr>
      </p:sp>
    </p:spTree>
    <p:extLst>
      <p:ext uri="{BB962C8B-B14F-4D97-AF65-F5344CB8AC3E}">
        <p14:creationId xmlns="" xmlns:p14="http://schemas.microsoft.com/office/powerpoint/2010/main" val="40351730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C5BA2940-EB0C-4E26-9F11-ED16B8DFD61F}" type="slidenum">
              <a:rPr lang="en-US" altLang="en-US" smtClean="0">
                <a:latin typeface="Arial" charset="0"/>
                <a:cs typeface="Arial" charset="0"/>
              </a:rPr>
              <a:pPr/>
              <a:t>22</a:t>
            </a:fld>
            <a:endParaRPr lang="en-US" altLang="en-US" smtClean="0">
              <a:latin typeface="Arial" charset="0"/>
              <a:cs typeface="Arial" charset="0"/>
            </a:endParaRPr>
          </a:p>
        </p:txBody>
      </p:sp>
      <p:sp>
        <p:nvSpPr>
          <p:cNvPr id="50179" name="Notes Placeholder 9"/>
          <p:cNvSpPr>
            <a:spLocks noGrp="1"/>
          </p:cNvSpPr>
          <p:nvPr>
            <p:ph type="body" idx="1"/>
          </p:nvPr>
        </p:nvSpPr>
        <p:spPr>
          <a:noFill/>
          <a:ln/>
        </p:spPr>
        <p:txBody>
          <a:bodyPr/>
          <a:lstStyle/>
          <a:p>
            <a:pPr lvl="1"/>
            <a:r>
              <a:rPr lang="en-US" altLang="en-US" smtClean="0">
                <a:latin typeface="Arial" charset="0"/>
              </a:rPr>
              <a:t>The </a:t>
            </a:r>
            <a:r>
              <a:rPr lang="en-US" altLang="en-US" smtClean="0">
                <a:latin typeface="Courier New" pitchFamily="49" charset="0"/>
                <a:cs typeface="Courier New" pitchFamily="49" charset="0"/>
              </a:rPr>
              <a:t>ROLLBACK</a:t>
            </a:r>
            <a:r>
              <a:rPr lang="en-US" altLang="en-US" smtClean="0">
                <a:latin typeface="Arial" charset="0"/>
              </a:rPr>
              <a:t> statement undoes work done in the current transaction. To roll back the current transaction, no privileges are necessary. </a:t>
            </a:r>
          </a:p>
          <a:p>
            <a:pPr lvl="1"/>
            <a:r>
              <a:rPr lang="en-US" altLang="en-US" smtClean="0">
                <a:latin typeface="Arial" charset="0"/>
              </a:rPr>
              <a:t>Using </a:t>
            </a:r>
            <a:r>
              <a:rPr lang="en-US" altLang="en-US" smtClean="0">
                <a:latin typeface="Courier New" pitchFamily="49" charset="0"/>
                <a:cs typeface="Courier New" pitchFamily="49" charset="0"/>
              </a:rPr>
              <a:t>ROLLBACK</a:t>
            </a:r>
            <a:r>
              <a:rPr lang="en-US" altLang="en-US" smtClean="0">
                <a:latin typeface="Arial" charset="0"/>
              </a:rPr>
              <a:t> with the </a:t>
            </a:r>
            <a:r>
              <a:rPr lang="en-US" altLang="en-US" smtClean="0">
                <a:latin typeface="Courier New" pitchFamily="49" charset="0"/>
                <a:cs typeface="Courier New" pitchFamily="49" charset="0"/>
              </a:rPr>
              <a:t>TO SAVEPOINT</a:t>
            </a:r>
            <a:r>
              <a:rPr lang="en-US" altLang="en-US" smtClean="0">
                <a:latin typeface="Arial" charset="0"/>
              </a:rPr>
              <a:t> clause performs the following operations:</a:t>
            </a:r>
          </a:p>
          <a:p>
            <a:pPr lvl="2"/>
            <a:r>
              <a:rPr lang="en-US" altLang="en-US" smtClean="0">
                <a:latin typeface="Arial" charset="0"/>
              </a:rPr>
              <a:t>Rolls back only the portion of the transaction after the savepoint</a:t>
            </a:r>
          </a:p>
          <a:p>
            <a:pPr lvl="2"/>
            <a:r>
              <a:rPr lang="en-US" altLang="en-US" smtClean="0">
                <a:latin typeface="Arial" charset="0"/>
              </a:rPr>
              <a:t>Erases all savepoints created after that savepoint. The named savepoint is retained, so you can roll back to the same savepoint multiple times.</a:t>
            </a:r>
          </a:p>
          <a:p>
            <a:pPr lvl="1"/>
            <a:r>
              <a:rPr lang="en-US" altLang="en-US" smtClean="0">
                <a:latin typeface="Arial" charset="0"/>
              </a:rPr>
              <a:t>Using </a:t>
            </a:r>
            <a:r>
              <a:rPr lang="en-US" altLang="en-US" smtClean="0">
                <a:latin typeface="Courier New" pitchFamily="49" charset="0"/>
                <a:cs typeface="Courier New" pitchFamily="49" charset="0"/>
              </a:rPr>
              <a:t>ROLLBACK</a:t>
            </a:r>
            <a:r>
              <a:rPr lang="en-US" altLang="en-US" smtClean="0">
                <a:latin typeface="Arial" charset="0"/>
              </a:rPr>
              <a:t> without the </a:t>
            </a:r>
            <a:r>
              <a:rPr lang="en-US" altLang="en-US" smtClean="0">
                <a:latin typeface="Courier New" pitchFamily="49" charset="0"/>
                <a:cs typeface="Courier New" pitchFamily="49" charset="0"/>
              </a:rPr>
              <a:t>TO SAVEPOINT</a:t>
            </a:r>
            <a:r>
              <a:rPr lang="en-US" altLang="en-US" smtClean="0">
                <a:latin typeface="Arial" charset="0"/>
              </a:rPr>
              <a:t> clause performs the following operations:</a:t>
            </a:r>
          </a:p>
          <a:p>
            <a:pPr lvl="2"/>
            <a:r>
              <a:rPr lang="en-US" altLang="en-US" smtClean="0">
                <a:latin typeface="Arial" charset="0"/>
              </a:rPr>
              <a:t>Ends the transaction</a:t>
            </a:r>
          </a:p>
          <a:p>
            <a:pPr lvl="2"/>
            <a:r>
              <a:rPr lang="en-US" altLang="en-US" smtClean="0">
                <a:latin typeface="Arial" charset="0"/>
              </a:rPr>
              <a:t>Undoes all the changes in the current transaction</a:t>
            </a:r>
          </a:p>
          <a:p>
            <a:pPr lvl="2"/>
            <a:r>
              <a:rPr lang="en-US" altLang="en-US" smtClean="0">
                <a:latin typeface="Arial" charset="0"/>
              </a:rPr>
              <a:t>Erases all savepoints in the transaction</a:t>
            </a:r>
          </a:p>
        </p:txBody>
      </p:sp>
      <p:sp>
        <p:nvSpPr>
          <p:cNvPr id="50180" name="Slide Image Placeholder 13"/>
          <p:cNvSpPr>
            <a:spLocks noGrp="1" noRot="1" noChangeAspect="1" noTextEdit="1"/>
          </p:cNvSpPr>
          <p:nvPr>
            <p:ph type="sldImg"/>
          </p:nvPr>
        </p:nvSpPr>
        <p:spPr>
          <a:ln/>
        </p:spPr>
      </p:sp>
    </p:spTree>
    <p:extLst>
      <p:ext uri="{BB962C8B-B14F-4D97-AF65-F5344CB8AC3E}">
        <p14:creationId xmlns="" xmlns:p14="http://schemas.microsoft.com/office/powerpoint/2010/main" val="6180128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Notes Placeholder 2"/>
          <p:cNvSpPr>
            <a:spLocks noGrp="1"/>
          </p:cNvSpPr>
          <p:nvPr>
            <p:ph type="body" idx="1"/>
          </p:nvPr>
        </p:nvSpPr>
        <p:spPr>
          <a:noFill/>
          <a:ln/>
        </p:spPr>
        <p:txBody>
          <a:bodyPr/>
          <a:lstStyle/>
          <a:p>
            <a:pPr lvl="1"/>
            <a:r>
              <a:rPr lang="en-US" altLang="en-US" smtClean="0">
                <a:latin typeface="Arial" charset="0"/>
              </a:rPr>
              <a:t>The </a:t>
            </a:r>
            <a:r>
              <a:rPr lang="en-US" altLang="en-US" smtClean="0">
                <a:latin typeface="Courier New" pitchFamily="49" charset="0"/>
                <a:cs typeface="Courier New" pitchFamily="49" charset="0"/>
              </a:rPr>
              <a:t>SAVEPOINT</a:t>
            </a:r>
            <a:r>
              <a:rPr lang="en-US" altLang="en-US" smtClean="0">
                <a:latin typeface="Arial" charset="0"/>
              </a:rPr>
              <a:t> statement identifies a point in a transaction to which you can later roll back. You must specify a distinct name for each savepoint. If you create a second savepoint with the same identifier as an earlier savepoint, the earlier savepoint is erased. </a:t>
            </a:r>
          </a:p>
          <a:p>
            <a:pPr lvl="1"/>
            <a:r>
              <a:rPr lang="en-US" altLang="en-US" smtClean="0">
                <a:latin typeface="Arial" charset="0"/>
              </a:rPr>
              <a:t>After a savepoint has been created, you can either continue processing, commit your work, roll back the entire transaction, or roll back to the savepoint.</a:t>
            </a:r>
          </a:p>
          <a:p>
            <a:pPr lvl="1"/>
            <a:r>
              <a:rPr lang="en-US" altLang="en-US" smtClean="0">
                <a:latin typeface="Arial" charset="0"/>
              </a:rPr>
              <a:t>A simple rollback or commit erases all savepoints. When you roll back to a savepoint, any savepoints marked after that savepoint are erased. The savepoint to which you have rolled back is retained.</a:t>
            </a:r>
          </a:p>
          <a:p>
            <a:pPr lvl="1"/>
            <a:r>
              <a:rPr lang="en-US" altLang="en-US" smtClean="0">
                <a:latin typeface="Arial" charset="0"/>
              </a:rPr>
              <a:t>When savepoint names are reused within a transaction, the Oracle Database moves (overrides) the savepoint from its old position to the current point in the transaction.</a:t>
            </a:r>
          </a:p>
        </p:txBody>
      </p:sp>
      <p:sp>
        <p:nvSpPr>
          <p:cNvPr id="52227"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5A9BA296-6496-4FAB-973D-8947BE48ED9C}" type="slidenum">
              <a:rPr lang="en-US" altLang="en-US" smtClean="0">
                <a:latin typeface="Arial" charset="0"/>
                <a:cs typeface="Arial" charset="0"/>
              </a:rPr>
              <a:pPr/>
              <a:t>23</a:t>
            </a:fld>
            <a:endParaRPr lang="en-US" altLang="en-US" smtClean="0">
              <a:latin typeface="Arial" charset="0"/>
              <a:cs typeface="Arial" charset="0"/>
            </a:endParaRPr>
          </a:p>
        </p:txBody>
      </p:sp>
      <p:sp>
        <p:nvSpPr>
          <p:cNvPr id="52228" name="Slide Image Placeholder 6"/>
          <p:cNvSpPr>
            <a:spLocks noGrp="1" noRot="1" noChangeAspect="1" noTextEdit="1"/>
          </p:cNvSpPr>
          <p:nvPr>
            <p:ph type="sldImg"/>
          </p:nvPr>
        </p:nvSpPr>
        <p:spPr>
          <a:ln/>
        </p:spPr>
      </p:sp>
    </p:spTree>
    <p:extLst>
      <p:ext uri="{BB962C8B-B14F-4D97-AF65-F5344CB8AC3E}">
        <p14:creationId xmlns="" xmlns:p14="http://schemas.microsoft.com/office/powerpoint/2010/main" val="21474110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body" idx="1"/>
          </p:nvPr>
        </p:nvSpPr>
        <p:spPr>
          <a:noFill/>
          <a:ln/>
        </p:spPr>
        <p:txBody>
          <a:bodyPr/>
          <a:lstStyle/>
          <a:p>
            <a:pPr lvl="1" eaLnBrk="1" hangingPunct="1">
              <a:spcBef>
                <a:spcPts val="100"/>
              </a:spcBef>
            </a:pPr>
            <a:r>
              <a:rPr lang="en-US" altLang="en-US" smtClean="0">
                <a:solidFill>
                  <a:schemeClr val="tx1"/>
                </a:solidFill>
                <a:latin typeface="Arial" charset="0"/>
              </a:rPr>
              <a:t>When data from more than one table in the database is required, a </a:t>
            </a:r>
            <a:r>
              <a:rPr lang="en-US" altLang="en-US" i="1" smtClean="0">
                <a:solidFill>
                  <a:schemeClr val="tx1"/>
                </a:solidFill>
                <a:latin typeface="Arial" charset="0"/>
              </a:rPr>
              <a:t>join</a:t>
            </a:r>
            <a:r>
              <a:rPr lang="en-US" altLang="en-US" smtClean="0">
                <a:solidFill>
                  <a:schemeClr val="tx1"/>
                </a:solidFill>
                <a:latin typeface="Arial" charset="0"/>
              </a:rPr>
              <a:t> condition is used. Rows in one table can be joined to rows in another table according to common values that exist in the corresponding columns (usually primary and foreign key columns). </a:t>
            </a:r>
          </a:p>
          <a:p>
            <a:pPr lvl="1" eaLnBrk="1" hangingPunct="1">
              <a:spcBef>
                <a:spcPts val="100"/>
              </a:spcBef>
            </a:pPr>
            <a:r>
              <a:rPr lang="en-US" altLang="en-US" smtClean="0">
                <a:solidFill>
                  <a:schemeClr val="tx1"/>
                </a:solidFill>
                <a:latin typeface="Arial" charset="0"/>
              </a:rPr>
              <a:t>To display data from two or more related tables, write a simple join condition in the </a:t>
            </a:r>
            <a:r>
              <a:rPr lang="en-US" altLang="en-US" smtClean="0">
                <a:solidFill>
                  <a:schemeClr val="tx1"/>
                </a:solidFill>
                <a:latin typeface="Courier New" pitchFamily="49" charset="0"/>
              </a:rPr>
              <a:t>WHERE</a:t>
            </a:r>
            <a:r>
              <a:rPr lang="en-US" altLang="en-US" smtClean="0">
                <a:solidFill>
                  <a:schemeClr val="tx1"/>
                </a:solidFill>
                <a:latin typeface="Arial" charset="0"/>
              </a:rPr>
              <a:t> clause. </a:t>
            </a:r>
          </a:p>
          <a:p>
            <a:pPr lvl="1" eaLnBrk="1" hangingPunct="1">
              <a:spcBef>
                <a:spcPts val="100"/>
              </a:spcBef>
            </a:pPr>
            <a:r>
              <a:rPr lang="en-US" altLang="en-US" smtClean="0">
                <a:solidFill>
                  <a:schemeClr val="tx1"/>
                </a:solidFill>
                <a:latin typeface="Arial" charset="0"/>
              </a:rPr>
              <a:t>In the syntax:</a:t>
            </a:r>
          </a:p>
          <a:p>
            <a:pPr lvl="1" eaLnBrk="1" hangingPunct="1">
              <a:spcBef>
                <a:spcPts val="100"/>
              </a:spcBef>
            </a:pPr>
            <a:r>
              <a:rPr lang="en-US" altLang="en-US" i="1" smtClean="0">
                <a:solidFill>
                  <a:schemeClr val="tx1"/>
                </a:solidFill>
                <a:latin typeface="Courier New" pitchFamily="49" charset="0"/>
              </a:rPr>
              <a:t>table1.column</a:t>
            </a:r>
            <a:r>
              <a:rPr lang="en-US" altLang="en-US" i="1" smtClean="0">
                <a:solidFill>
                  <a:schemeClr val="tx1"/>
                </a:solidFill>
                <a:latin typeface="Arial" charset="0"/>
              </a:rPr>
              <a:t>		</a:t>
            </a:r>
            <a:r>
              <a:rPr lang="en-US" altLang="en-US" smtClean="0">
                <a:solidFill>
                  <a:schemeClr val="tx1"/>
                </a:solidFill>
                <a:latin typeface="Arial" charset="0"/>
              </a:rPr>
              <a:t>Denotes the table and column from which data is retrieved</a:t>
            </a:r>
          </a:p>
          <a:p>
            <a:pPr lvl="1" eaLnBrk="1" hangingPunct="1">
              <a:spcBef>
                <a:spcPts val="100"/>
              </a:spcBef>
            </a:pPr>
            <a:r>
              <a:rPr lang="en-US" altLang="en-US" i="1" smtClean="0">
                <a:solidFill>
                  <a:schemeClr val="tx1"/>
                </a:solidFill>
                <a:latin typeface="Courier New" pitchFamily="49" charset="0"/>
              </a:rPr>
              <a:t>table1.column1</a:t>
            </a:r>
            <a:r>
              <a:rPr lang="en-US" altLang="en-US" smtClean="0">
                <a:solidFill>
                  <a:schemeClr val="tx1"/>
                </a:solidFill>
                <a:latin typeface="Courier New" pitchFamily="49" charset="0"/>
              </a:rPr>
              <a:t> =</a:t>
            </a:r>
            <a:r>
              <a:rPr lang="en-US" altLang="en-US" smtClean="0">
                <a:solidFill>
                  <a:schemeClr val="tx1"/>
                </a:solidFill>
                <a:latin typeface="Arial" charset="0"/>
              </a:rPr>
              <a:t>	Is the condition that joins (or relates) the tables together</a:t>
            </a:r>
            <a:br>
              <a:rPr lang="en-US" altLang="en-US" smtClean="0">
                <a:solidFill>
                  <a:schemeClr val="tx1"/>
                </a:solidFill>
                <a:latin typeface="Arial" charset="0"/>
              </a:rPr>
            </a:br>
            <a:r>
              <a:rPr lang="en-US" altLang="en-US" i="1" smtClean="0">
                <a:solidFill>
                  <a:schemeClr val="tx1"/>
                </a:solidFill>
                <a:latin typeface="Courier New" pitchFamily="49" charset="0"/>
              </a:rPr>
              <a:t>table2.column2</a:t>
            </a:r>
            <a:endParaRPr lang="en-US" altLang="en-US" i="1" smtClean="0">
              <a:solidFill>
                <a:schemeClr val="tx1"/>
              </a:solidFill>
              <a:latin typeface="Arial" charset="0"/>
            </a:endParaRPr>
          </a:p>
          <a:p>
            <a:pPr lvl="1" eaLnBrk="1" hangingPunct="1">
              <a:lnSpc>
                <a:spcPct val="95000"/>
              </a:lnSpc>
              <a:spcBef>
                <a:spcPts val="100"/>
              </a:spcBef>
            </a:pPr>
            <a:r>
              <a:rPr lang="en-US" altLang="en-US" b="1" smtClean="0">
                <a:solidFill>
                  <a:schemeClr val="tx1"/>
                </a:solidFill>
                <a:latin typeface="Arial" charset="0"/>
              </a:rPr>
              <a:t>Guidelines</a:t>
            </a:r>
          </a:p>
          <a:p>
            <a:pPr lvl="2" eaLnBrk="1" hangingPunct="1">
              <a:lnSpc>
                <a:spcPct val="95000"/>
              </a:lnSpc>
              <a:spcBef>
                <a:spcPts val="100"/>
              </a:spcBef>
            </a:pPr>
            <a:r>
              <a:rPr lang="en-US" altLang="en-US" smtClean="0">
                <a:solidFill>
                  <a:schemeClr val="tx1"/>
                </a:solidFill>
                <a:latin typeface="Arial" charset="0"/>
              </a:rPr>
              <a:t>When writing a </a:t>
            </a:r>
            <a:r>
              <a:rPr lang="en-US" altLang="en-US" smtClean="0">
                <a:solidFill>
                  <a:schemeClr val="tx1"/>
                </a:solidFill>
                <a:latin typeface="Courier New" pitchFamily="49" charset="0"/>
              </a:rPr>
              <a:t>SELECT</a:t>
            </a:r>
            <a:r>
              <a:rPr lang="en-US" altLang="en-US" smtClean="0">
                <a:solidFill>
                  <a:schemeClr val="tx1"/>
                </a:solidFill>
                <a:latin typeface="Arial" charset="0"/>
              </a:rPr>
              <a:t> statement that joins tables, precede the column name with the table name for clarity and to enhance database access.</a:t>
            </a:r>
          </a:p>
          <a:p>
            <a:pPr lvl="2" eaLnBrk="1" hangingPunct="1">
              <a:lnSpc>
                <a:spcPct val="95000"/>
              </a:lnSpc>
              <a:spcBef>
                <a:spcPts val="100"/>
              </a:spcBef>
            </a:pPr>
            <a:r>
              <a:rPr lang="en-US" altLang="en-US" smtClean="0">
                <a:solidFill>
                  <a:schemeClr val="tx1"/>
                </a:solidFill>
                <a:latin typeface="Arial" charset="0"/>
              </a:rPr>
              <a:t>If the same column name appears in more than one table, the column name must be prefixed with the table name.</a:t>
            </a:r>
          </a:p>
          <a:p>
            <a:pPr lvl="2" eaLnBrk="1" hangingPunct="1">
              <a:lnSpc>
                <a:spcPct val="95000"/>
              </a:lnSpc>
              <a:spcBef>
                <a:spcPts val="100"/>
              </a:spcBef>
            </a:pPr>
            <a:r>
              <a:rPr lang="en-US" altLang="en-US" smtClean="0">
                <a:solidFill>
                  <a:schemeClr val="tx1"/>
                </a:solidFill>
                <a:latin typeface="Arial" charset="0"/>
              </a:rPr>
              <a:t>To join </a:t>
            </a:r>
            <a:r>
              <a:rPr lang="en-US" altLang="en-US" i="1" smtClean="0">
                <a:solidFill>
                  <a:schemeClr val="tx1"/>
                </a:solidFill>
                <a:latin typeface="Courier New" pitchFamily="49" charset="0"/>
              </a:rPr>
              <a:t>n</a:t>
            </a:r>
            <a:r>
              <a:rPr lang="en-US" altLang="en-US" smtClean="0">
                <a:solidFill>
                  <a:schemeClr val="tx1"/>
                </a:solidFill>
                <a:latin typeface="Arial" charset="0"/>
              </a:rPr>
              <a:t> tables together, you need a minimum of </a:t>
            </a:r>
            <a:r>
              <a:rPr lang="en-US" altLang="en-US" smtClean="0">
                <a:solidFill>
                  <a:schemeClr val="tx1"/>
                </a:solidFill>
                <a:latin typeface="Courier New" pitchFamily="49" charset="0"/>
              </a:rPr>
              <a:t>n-1</a:t>
            </a:r>
            <a:r>
              <a:rPr lang="en-US" altLang="en-US" smtClean="0">
                <a:solidFill>
                  <a:schemeClr val="tx1"/>
                </a:solidFill>
                <a:latin typeface="Arial" charset="0"/>
              </a:rPr>
              <a:t> join conditions. For example, to join four tables, a minimum of three joins is required. This rule may not apply if your table has a concatenated primary key, in which case more than one column is required to uniquely identify each row.</a:t>
            </a:r>
          </a:p>
        </p:txBody>
      </p:sp>
      <p:sp>
        <p:nvSpPr>
          <p:cNvPr id="54275"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662E75F4-6737-4902-89D1-F701EBF6300C}" type="slidenum">
              <a:rPr lang="en-US" altLang="en-US" smtClean="0">
                <a:latin typeface="Arial" charset="0"/>
                <a:cs typeface="Arial" charset="0"/>
              </a:rPr>
              <a:pPr/>
              <a:t>24</a:t>
            </a:fld>
            <a:endParaRPr lang="en-US" altLang="en-US" smtClean="0">
              <a:latin typeface="Arial" charset="0"/>
              <a:cs typeface="Arial" charset="0"/>
            </a:endParaRPr>
          </a:p>
        </p:txBody>
      </p:sp>
      <p:sp>
        <p:nvSpPr>
          <p:cNvPr id="54276" name="Slide Image Placeholder 6"/>
          <p:cNvSpPr>
            <a:spLocks noGrp="1" noRot="1" noChangeAspect="1" noTextEdit="1"/>
          </p:cNvSpPr>
          <p:nvPr>
            <p:ph type="sldImg"/>
          </p:nvPr>
        </p:nvSpPr>
        <p:spPr>
          <a:ln/>
        </p:spPr>
      </p:sp>
    </p:spTree>
    <p:extLst>
      <p:ext uri="{BB962C8B-B14F-4D97-AF65-F5344CB8AC3E}">
        <p14:creationId xmlns="" xmlns:p14="http://schemas.microsoft.com/office/powerpoint/2010/main" val="16824635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body" idx="1"/>
          </p:nvPr>
        </p:nvSpPr>
        <p:spPr>
          <a:noFill/>
          <a:ln/>
        </p:spPr>
        <p:txBody>
          <a:bodyPr/>
          <a:lstStyle/>
          <a:p>
            <a:pPr lvl="1" eaLnBrk="1" hangingPunct="1"/>
            <a:r>
              <a:rPr lang="en-US" altLang="en-US" smtClean="0">
                <a:latin typeface="Arial" charset="0"/>
              </a:rPr>
              <a:t>To join tables, you can use Oracle’s join syntax. </a:t>
            </a:r>
          </a:p>
          <a:p>
            <a:pPr lvl="1" eaLnBrk="1" hangingPunct="1"/>
            <a:r>
              <a:rPr lang="en-US" altLang="en-US" b="1" smtClean="0">
                <a:latin typeface="Arial" charset="0"/>
              </a:rPr>
              <a:t>Note:</a:t>
            </a:r>
            <a:r>
              <a:rPr lang="en-US" altLang="en-US" smtClean="0">
                <a:latin typeface="Arial" charset="0"/>
              </a:rPr>
              <a:t> Before the Oracle 9</a:t>
            </a:r>
            <a:r>
              <a:rPr lang="en-US" altLang="en-US" i="1" smtClean="0">
                <a:latin typeface="Arial" charset="0"/>
              </a:rPr>
              <a:t>i </a:t>
            </a:r>
            <a:r>
              <a:rPr lang="en-US" altLang="en-US" smtClean="0">
                <a:latin typeface="Arial" charset="0"/>
              </a:rPr>
              <a:t>release, the join syntax was proprietary. The SQL:1999</a:t>
            </a:r>
            <a:r>
              <a:rPr lang="en-US" altLang="en-US" smtClean="0">
                <a:latin typeface="Arial" charset="0"/>
                <a:cs typeface="Times New Roman" pitchFamily="18" charset="0"/>
              </a:rPr>
              <a:t>–</a:t>
            </a:r>
            <a:r>
              <a:rPr lang="en-US" altLang="en-US" smtClean="0">
                <a:latin typeface="Arial" charset="0"/>
              </a:rPr>
              <a:t>compliant join syntax does not offer any performance benefits over the Oracle-proprietary join syntax.</a:t>
            </a:r>
          </a:p>
        </p:txBody>
      </p:sp>
      <p:sp>
        <p:nvSpPr>
          <p:cNvPr id="56323"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B4F85480-DF20-4FF5-8FEA-54E175DB9F9E}" type="slidenum">
              <a:rPr lang="en-US" altLang="en-US" smtClean="0">
                <a:latin typeface="Arial" charset="0"/>
                <a:cs typeface="Arial" charset="0"/>
              </a:rPr>
              <a:pPr/>
              <a:t>25</a:t>
            </a:fld>
            <a:endParaRPr lang="en-US" altLang="en-US" smtClean="0">
              <a:latin typeface="Arial" charset="0"/>
              <a:cs typeface="Arial" charset="0"/>
            </a:endParaRPr>
          </a:p>
        </p:txBody>
      </p:sp>
      <p:sp>
        <p:nvSpPr>
          <p:cNvPr id="56324" name="Slide Image Placeholder 6"/>
          <p:cNvSpPr>
            <a:spLocks noGrp="1" noRot="1" noChangeAspect="1" noTextEdit="1"/>
          </p:cNvSpPr>
          <p:nvPr>
            <p:ph type="sldImg"/>
          </p:nvPr>
        </p:nvSpPr>
        <p:spPr>
          <a:ln/>
        </p:spPr>
      </p:sp>
    </p:spTree>
    <p:extLst>
      <p:ext uri="{BB962C8B-B14F-4D97-AF65-F5344CB8AC3E}">
        <p14:creationId xmlns="" xmlns:p14="http://schemas.microsoft.com/office/powerpoint/2010/main" val="26784573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body" idx="1"/>
          </p:nvPr>
        </p:nvSpPr>
        <p:spPr/>
        <p:txBody>
          <a:bodyPr>
            <a:noAutofit/>
          </a:bodyPr>
          <a:lstStyle/>
          <a:p>
            <a:pPr lvl="1"/>
            <a:r>
              <a:rPr lang="en-US" altLang="en-US" dirty="0" smtClean="0"/>
              <a:t>When joining two or more tables, you need to qualify the names of the columns with the table name to avoid ambiguity. Without the table prefixes, the </a:t>
            </a:r>
            <a:r>
              <a:rPr lang="en-US" altLang="en-US" dirty="0" smtClean="0">
                <a:latin typeface="Courier New" pitchFamily="49" charset="0"/>
                <a:cs typeface="Courier New" pitchFamily="49" charset="0"/>
              </a:rPr>
              <a:t>DEPARTMENT_ID</a:t>
            </a:r>
            <a:r>
              <a:rPr lang="en-US" altLang="en-US" dirty="0" smtClean="0"/>
              <a:t> column in the </a:t>
            </a:r>
            <a:r>
              <a:rPr lang="en-US" altLang="en-US" dirty="0" smtClean="0">
                <a:latin typeface="Courier New" pitchFamily="49" charset="0"/>
                <a:cs typeface="Courier New" pitchFamily="49" charset="0"/>
              </a:rPr>
              <a:t>SELECT</a:t>
            </a:r>
            <a:r>
              <a:rPr lang="en-US" altLang="en-US" dirty="0" smtClean="0"/>
              <a:t> list could be from either the </a:t>
            </a:r>
            <a:r>
              <a:rPr lang="en-US" altLang="en-US" dirty="0" smtClean="0">
                <a:latin typeface="Courier New" pitchFamily="49" charset="0"/>
                <a:cs typeface="Courier New" pitchFamily="49" charset="0"/>
              </a:rPr>
              <a:t>DEPARTMENTS</a:t>
            </a:r>
            <a:r>
              <a:rPr lang="en-US" altLang="en-US" dirty="0" smtClean="0"/>
              <a:t> table or the </a:t>
            </a:r>
            <a:r>
              <a:rPr lang="en-US" altLang="en-US" dirty="0" smtClean="0">
                <a:latin typeface="Courier New" pitchFamily="49" charset="0"/>
                <a:cs typeface="Courier New" pitchFamily="49" charset="0"/>
              </a:rPr>
              <a:t>EMPLOYEES</a:t>
            </a:r>
            <a:r>
              <a:rPr lang="en-US" altLang="en-US" dirty="0" smtClean="0"/>
              <a:t> table. Therefore, it is necessary to add the table prefix to execute your query. If there are no common column names between the two tables, there is no need to qualify the columns. However, using a table prefix improves performance, because you tell the Oracle server exactly where to find the columns.</a:t>
            </a:r>
          </a:p>
          <a:p>
            <a:pPr lvl="1"/>
            <a:r>
              <a:rPr lang="en-US" altLang="en-US" dirty="0" smtClean="0"/>
              <a:t>Qualifying column names with table names can be very time consuming, particularly if table names are lengthy. Therefore, you can use </a:t>
            </a:r>
            <a:r>
              <a:rPr lang="en-US" altLang="en-US" i="1" dirty="0" smtClean="0"/>
              <a:t>table</a:t>
            </a:r>
            <a:r>
              <a:rPr lang="en-US" altLang="en-US" dirty="0" smtClean="0"/>
              <a:t> </a:t>
            </a:r>
            <a:r>
              <a:rPr lang="en-US" altLang="en-US" i="1" dirty="0" smtClean="0"/>
              <a:t>aliases</a:t>
            </a:r>
            <a:r>
              <a:rPr lang="en-US" altLang="en-US" dirty="0" smtClean="0"/>
              <a:t>, instead of table names. Just as a column alias gives a column another name, a table alias gives a table another name. Table aliases help to keep SQL code smaller, thereby using less memory.</a:t>
            </a:r>
          </a:p>
          <a:p>
            <a:pPr lvl="1"/>
            <a:r>
              <a:rPr lang="en-US" altLang="en-US" dirty="0" smtClean="0"/>
              <a:t>The table name is specified in full, followed by a space, and then the table alias. For example, the </a:t>
            </a:r>
            <a:r>
              <a:rPr lang="en-US" altLang="en-US" dirty="0" smtClean="0">
                <a:latin typeface="Courier New" pitchFamily="49" charset="0"/>
                <a:cs typeface="Courier New" pitchFamily="49" charset="0"/>
              </a:rPr>
              <a:t>EMPLOYEES</a:t>
            </a:r>
            <a:r>
              <a:rPr lang="en-US" altLang="en-US" dirty="0" smtClean="0"/>
              <a:t> table can be given an alias of e, and the </a:t>
            </a:r>
            <a:r>
              <a:rPr lang="en-US" altLang="en-US" dirty="0" smtClean="0">
                <a:latin typeface="Courier New" pitchFamily="49" charset="0"/>
                <a:cs typeface="Courier New" pitchFamily="49" charset="0"/>
              </a:rPr>
              <a:t>DEPARTMENTS</a:t>
            </a:r>
            <a:r>
              <a:rPr lang="en-US" altLang="en-US" dirty="0" smtClean="0"/>
              <a:t> table an alias of </a:t>
            </a:r>
            <a:r>
              <a:rPr lang="en-US" altLang="en-US" dirty="0" smtClean="0">
                <a:latin typeface="Courier New" pitchFamily="49" charset="0"/>
                <a:cs typeface="Courier New" pitchFamily="49" charset="0"/>
              </a:rPr>
              <a:t>d</a:t>
            </a:r>
            <a:r>
              <a:rPr lang="en-US" altLang="en-US" dirty="0" smtClean="0"/>
              <a:t>.</a:t>
            </a:r>
          </a:p>
          <a:p>
            <a:pPr lvl="1" eaLnBrk="1" hangingPunct="1">
              <a:spcBef>
                <a:spcPts val="200"/>
              </a:spcBef>
            </a:pPr>
            <a:r>
              <a:rPr lang="en-US" altLang="en-US" b="1" dirty="0" smtClean="0">
                <a:latin typeface="Arial" charset="0"/>
              </a:rPr>
              <a:t>Guidelines</a:t>
            </a:r>
          </a:p>
          <a:p>
            <a:pPr lvl="2" eaLnBrk="1" hangingPunct="1">
              <a:spcBef>
                <a:spcPts val="200"/>
              </a:spcBef>
            </a:pPr>
            <a:r>
              <a:rPr lang="en-US" altLang="en-US" dirty="0" smtClean="0">
                <a:latin typeface="Arial" charset="0"/>
              </a:rPr>
              <a:t>Table aliases can be up to 30 characters in length, but shorter aliases are better than longer ones.</a:t>
            </a:r>
          </a:p>
          <a:p>
            <a:pPr lvl="2" eaLnBrk="1" hangingPunct="1"/>
            <a:r>
              <a:rPr lang="en-US" altLang="en-US" dirty="0" smtClean="0">
                <a:latin typeface="Arial" charset="0"/>
              </a:rPr>
              <a:t>If a table alias is used for a particular table name in the </a:t>
            </a:r>
            <a:r>
              <a:rPr lang="en-US" altLang="en-US" dirty="0" smtClean="0">
                <a:latin typeface="Courier New" pitchFamily="49" charset="0"/>
              </a:rPr>
              <a:t>FROM</a:t>
            </a:r>
            <a:r>
              <a:rPr lang="en-US" altLang="en-US" dirty="0" smtClean="0">
                <a:latin typeface="Arial" charset="0"/>
              </a:rPr>
              <a:t> clause, that table alias must be substituted for the table name throughout the </a:t>
            </a:r>
            <a:r>
              <a:rPr lang="en-US" altLang="en-US" dirty="0" smtClean="0">
                <a:latin typeface="Courier New" pitchFamily="49" charset="0"/>
              </a:rPr>
              <a:t>SELECT</a:t>
            </a:r>
            <a:r>
              <a:rPr lang="en-US" altLang="en-US" dirty="0" smtClean="0">
                <a:latin typeface="Arial" charset="0"/>
              </a:rPr>
              <a:t> statement.</a:t>
            </a:r>
          </a:p>
          <a:p>
            <a:pPr lvl="2" eaLnBrk="1" hangingPunct="1"/>
            <a:r>
              <a:rPr lang="en-US" altLang="en-US" dirty="0" smtClean="0">
                <a:latin typeface="Arial" charset="0"/>
              </a:rPr>
              <a:t>Table aliases should be meaningful.</a:t>
            </a:r>
          </a:p>
          <a:p>
            <a:pPr lvl="2" eaLnBrk="1" hangingPunct="1"/>
            <a:r>
              <a:rPr lang="en-US" altLang="en-US" dirty="0" smtClean="0">
                <a:latin typeface="Arial" charset="0"/>
              </a:rPr>
              <a:t>A table alias is valid only for the current </a:t>
            </a:r>
            <a:r>
              <a:rPr lang="en-US" altLang="en-US" dirty="0" smtClean="0">
                <a:latin typeface="Courier New" pitchFamily="49" charset="0"/>
              </a:rPr>
              <a:t>SELECT</a:t>
            </a:r>
            <a:r>
              <a:rPr lang="en-US" altLang="en-US" dirty="0" smtClean="0">
                <a:latin typeface="Arial" charset="0"/>
              </a:rPr>
              <a:t> statement.</a:t>
            </a:r>
          </a:p>
        </p:txBody>
      </p:sp>
      <p:sp>
        <p:nvSpPr>
          <p:cNvPr id="58371"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D - </a:t>
            </a:r>
            <a:fld id="{3CEC1312-8C09-44F6-9391-AA729F355983}" type="slidenum">
              <a:rPr lang="en-US" altLang="en-US" smtClean="0"/>
              <a:pPr/>
              <a:t>26</a:t>
            </a:fld>
            <a:endParaRPr lang="en-US" altLang="en-US" smtClean="0"/>
          </a:p>
        </p:txBody>
      </p:sp>
      <p:sp>
        <p:nvSpPr>
          <p:cNvPr id="10" name="Slide Image Placeholder 9"/>
          <p:cNvSpPr>
            <a:spLocks noGrp="1" noRot="1" noChangeAspect="1"/>
          </p:cNvSpPr>
          <p:nvPr>
            <p:ph type="sldImg"/>
          </p:nvPr>
        </p:nvSpPr>
        <p:spPr/>
      </p:sp>
    </p:spTree>
    <p:extLst>
      <p:ext uri="{BB962C8B-B14F-4D97-AF65-F5344CB8AC3E}">
        <p14:creationId xmlns="" xmlns:p14="http://schemas.microsoft.com/office/powerpoint/2010/main" val="26446632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Notes Placeholder 2"/>
          <p:cNvSpPr>
            <a:spLocks noGrp="1"/>
          </p:cNvSpPr>
          <p:nvPr>
            <p:ph type="body" idx="1"/>
          </p:nvPr>
        </p:nvSpPr>
        <p:spPr>
          <a:noFill/>
          <a:ln/>
        </p:spPr>
        <p:txBody>
          <a:bodyPr/>
          <a:lstStyle/>
          <a:p>
            <a:pPr lvl="1" eaLnBrk="1" hangingPunct="1"/>
            <a:r>
              <a:rPr lang="en-US" altLang="en-US" smtClean="0">
                <a:latin typeface="Arial" charset="0"/>
              </a:rPr>
              <a:t>You can join tables automatically based on the columns in the two tables that have matching data types and names. You do this by using the </a:t>
            </a:r>
            <a:r>
              <a:rPr lang="en-US" altLang="en-US" smtClean="0">
                <a:solidFill>
                  <a:schemeClr val="tx1"/>
                </a:solidFill>
                <a:latin typeface="Courier New" pitchFamily="49" charset="0"/>
              </a:rPr>
              <a:t>NATURAL</a:t>
            </a:r>
            <a:r>
              <a:rPr lang="en-US" altLang="en-US" smtClean="0">
                <a:latin typeface="Arial" charset="0"/>
              </a:rPr>
              <a:t> </a:t>
            </a:r>
            <a:r>
              <a:rPr lang="en-US" altLang="en-US" smtClean="0">
                <a:solidFill>
                  <a:schemeClr val="tx1"/>
                </a:solidFill>
                <a:latin typeface="Courier New" pitchFamily="49" charset="0"/>
              </a:rPr>
              <a:t>JOIN</a:t>
            </a:r>
            <a:r>
              <a:rPr lang="en-US" altLang="en-US" smtClean="0">
                <a:solidFill>
                  <a:schemeClr val="tx1"/>
                </a:solidFill>
                <a:latin typeface="Arial" charset="0"/>
              </a:rPr>
              <a:t> keywords.</a:t>
            </a:r>
          </a:p>
          <a:p>
            <a:pPr lvl="1" eaLnBrk="1" hangingPunct="1"/>
            <a:r>
              <a:rPr lang="en-US" altLang="en-US" b="1" smtClean="0">
                <a:latin typeface="Arial" charset="0"/>
              </a:rPr>
              <a:t>Note:</a:t>
            </a:r>
            <a:r>
              <a:rPr lang="en-US" altLang="en-US" smtClean="0">
                <a:latin typeface="Arial" charset="0"/>
              </a:rPr>
              <a:t> The join can happen only on those columns that have the same names and data types in both tables. If the columns have the same name but different data types, the </a:t>
            </a:r>
            <a:r>
              <a:rPr lang="en-US" altLang="en-US" smtClean="0">
                <a:latin typeface="Courier New" pitchFamily="49" charset="0"/>
              </a:rPr>
              <a:t>NATURAL</a:t>
            </a:r>
            <a:r>
              <a:rPr lang="en-US" altLang="en-US" smtClean="0">
                <a:latin typeface="Arial" charset="0"/>
              </a:rPr>
              <a:t> </a:t>
            </a:r>
            <a:r>
              <a:rPr lang="en-US" altLang="en-US" smtClean="0">
                <a:latin typeface="Courier New" pitchFamily="49" charset="0"/>
              </a:rPr>
              <a:t>JOIN</a:t>
            </a:r>
            <a:r>
              <a:rPr lang="en-US" altLang="en-US" smtClean="0">
                <a:latin typeface="Arial" charset="0"/>
              </a:rPr>
              <a:t> syntax causes an error.</a:t>
            </a:r>
          </a:p>
          <a:p>
            <a:pPr lvl="1" eaLnBrk="1" hangingPunct="1"/>
            <a:r>
              <a:rPr lang="en-US" altLang="en-US" smtClean="0">
                <a:latin typeface="Arial" charset="0"/>
              </a:rPr>
              <a:t>In the example in the slide, the </a:t>
            </a:r>
            <a:r>
              <a:rPr lang="en-US" altLang="en-US" smtClean="0">
                <a:latin typeface="Courier New" pitchFamily="49" charset="0"/>
                <a:cs typeface="Courier New" pitchFamily="49" charset="0"/>
              </a:rPr>
              <a:t>COUNTRIES</a:t>
            </a:r>
            <a:r>
              <a:rPr lang="en-US" altLang="en-US" smtClean="0">
                <a:latin typeface="Arial" charset="0"/>
              </a:rPr>
              <a:t> table is joined to the </a:t>
            </a:r>
            <a:r>
              <a:rPr lang="en-US" altLang="en-US" smtClean="0">
                <a:latin typeface="Courier New" pitchFamily="49" charset="0"/>
                <a:cs typeface="Courier New" pitchFamily="49" charset="0"/>
              </a:rPr>
              <a:t>LOCATIONS</a:t>
            </a:r>
            <a:r>
              <a:rPr lang="en-US" altLang="en-US" smtClean="0">
                <a:latin typeface="Arial" charset="0"/>
              </a:rPr>
              <a:t> table by the </a:t>
            </a:r>
            <a:r>
              <a:rPr lang="en-US" altLang="en-US" smtClean="0">
                <a:latin typeface="Courier New" pitchFamily="49" charset="0"/>
                <a:cs typeface="Courier New" pitchFamily="49" charset="0"/>
              </a:rPr>
              <a:t>COUNTRY_ID</a:t>
            </a:r>
            <a:r>
              <a:rPr lang="en-US" altLang="en-US" smtClean="0">
                <a:latin typeface="Arial" charset="0"/>
              </a:rPr>
              <a:t> column, which is the only column of the same name in both tables. If other common columns were present, the join would have used them all.</a:t>
            </a:r>
          </a:p>
        </p:txBody>
      </p:sp>
      <p:sp>
        <p:nvSpPr>
          <p:cNvPr id="62467"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78D726A6-8010-404E-AC7D-B9093C8B6D75}" type="slidenum">
              <a:rPr lang="en-US" altLang="en-US" smtClean="0">
                <a:latin typeface="Arial" charset="0"/>
                <a:cs typeface="Arial" charset="0"/>
              </a:rPr>
              <a:pPr/>
              <a:t>27</a:t>
            </a:fld>
            <a:endParaRPr lang="en-US" altLang="en-US" smtClean="0">
              <a:latin typeface="Arial" charset="0"/>
              <a:cs typeface="Arial" charset="0"/>
            </a:endParaRPr>
          </a:p>
        </p:txBody>
      </p:sp>
      <p:sp>
        <p:nvSpPr>
          <p:cNvPr id="62468" name="Slide Image Placeholder 6"/>
          <p:cNvSpPr>
            <a:spLocks noGrp="1" noRot="1" noChangeAspect="1" noTextEdit="1"/>
          </p:cNvSpPr>
          <p:nvPr>
            <p:ph type="sldImg"/>
          </p:nvPr>
        </p:nvSpPr>
        <p:spPr>
          <a:ln/>
        </p:spPr>
      </p:sp>
    </p:spTree>
    <p:extLst>
      <p:ext uri="{BB962C8B-B14F-4D97-AF65-F5344CB8AC3E}">
        <p14:creationId xmlns="" xmlns:p14="http://schemas.microsoft.com/office/powerpoint/2010/main" val="14999896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body" idx="1"/>
          </p:nvPr>
        </p:nvSpPr>
        <p:spPr/>
        <p:txBody>
          <a:bodyPr>
            <a:normAutofit/>
          </a:bodyPr>
          <a:lstStyle/>
          <a:p>
            <a:pPr lvl="1"/>
            <a:r>
              <a:rPr lang="en-US" altLang="en-US" dirty="0" smtClean="0"/>
              <a:t>An </a:t>
            </a:r>
            <a:r>
              <a:rPr lang="en-US" altLang="en-US" b="1" dirty="0" smtClean="0">
                <a:latin typeface="Arial" charset="0"/>
              </a:rPr>
              <a:t> equijoin</a:t>
            </a:r>
            <a:r>
              <a:rPr lang="en-US" altLang="en-US" dirty="0" smtClean="0">
                <a:latin typeface="Arial" charset="0"/>
              </a:rPr>
              <a:t> is a join with a join condition containing an equality operator. An equijoin combines rows that have equivalent values for the specified columns. </a:t>
            </a:r>
            <a:r>
              <a:rPr lang="en-US" altLang="en-US" dirty="0" smtClean="0">
                <a:solidFill>
                  <a:schemeClr val="tx1"/>
                </a:solidFill>
                <a:latin typeface="Arial" charset="0"/>
              </a:rPr>
              <a:t>To determine an employee’s department name, you compare the values in the </a:t>
            </a:r>
            <a:r>
              <a:rPr lang="en-US" altLang="en-US" dirty="0" smtClean="0">
                <a:solidFill>
                  <a:schemeClr val="tx1"/>
                </a:solidFill>
                <a:latin typeface="Courier New" pitchFamily="49" charset="0"/>
              </a:rPr>
              <a:t>DEPARTMENT_ID</a:t>
            </a:r>
            <a:r>
              <a:rPr lang="en-US" altLang="en-US" dirty="0" smtClean="0">
                <a:solidFill>
                  <a:schemeClr val="tx1"/>
                </a:solidFill>
                <a:latin typeface="Arial" charset="0"/>
              </a:rPr>
              <a:t> column in the </a:t>
            </a:r>
            <a:r>
              <a:rPr lang="en-US" altLang="en-US" dirty="0" smtClean="0">
                <a:solidFill>
                  <a:schemeClr val="tx1"/>
                </a:solidFill>
                <a:latin typeface="Courier New" pitchFamily="49" charset="0"/>
              </a:rPr>
              <a:t>EMPLOYEES</a:t>
            </a:r>
            <a:r>
              <a:rPr lang="en-US" altLang="en-US" dirty="0" smtClean="0">
                <a:solidFill>
                  <a:schemeClr val="tx1"/>
                </a:solidFill>
                <a:latin typeface="Arial" charset="0"/>
              </a:rPr>
              <a:t> table with the </a:t>
            </a:r>
            <a:r>
              <a:rPr lang="en-US" altLang="en-US" dirty="0" smtClean="0">
                <a:solidFill>
                  <a:schemeClr val="tx1"/>
                </a:solidFill>
                <a:latin typeface="Courier New" pitchFamily="49" charset="0"/>
              </a:rPr>
              <a:t>DEPARTMENT_ID</a:t>
            </a:r>
            <a:r>
              <a:rPr lang="en-US" altLang="en-US" dirty="0" smtClean="0">
                <a:solidFill>
                  <a:schemeClr val="tx1"/>
                </a:solidFill>
                <a:latin typeface="Arial" charset="0"/>
              </a:rPr>
              <a:t> values in the </a:t>
            </a:r>
            <a:r>
              <a:rPr lang="en-US" altLang="en-US" dirty="0" smtClean="0">
                <a:solidFill>
                  <a:schemeClr val="tx1"/>
                </a:solidFill>
                <a:latin typeface="Courier New" pitchFamily="49" charset="0"/>
              </a:rPr>
              <a:t>DEPARTMENTS</a:t>
            </a:r>
            <a:r>
              <a:rPr lang="en-US" altLang="en-US" dirty="0" smtClean="0">
                <a:solidFill>
                  <a:schemeClr val="tx1"/>
                </a:solidFill>
                <a:latin typeface="Arial" charset="0"/>
              </a:rPr>
              <a:t> table. The relationship between the </a:t>
            </a:r>
            <a:r>
              <a:rPr lang="en-US" altLang="en-US" dirty="0" smtClean="0">
                <a:solidFill>
                  <a:schemeClr val="tx1"/>
                </a:solidFill>
                <a:latin typeface="Courier New" pitchFamily="49" charset="0"/>
              </a:rPr>
              <a:t>EMPLOYEES</a:t>
            </a:r>
            <a:r>
              <a:rPr lang="en-US" altLang="en-US" dirty="0" smtClean="0">
                <a:solidFill>
                  <a:schemeClr val="tx1"/>
                </a:solidFill>
                <a:latin typeface="Arial" charset="0"/>
              </a:rPr>
              <a:t> and </a:t>
            </a:r>
            <a:r>
              <a:rPr lang="en-US" altLang="en-US" dirty="0" smtClean="0">
                <a:solidFill>
                  <a:schemeClr val="tx1"/>
                </a:solidFill>
                <a:latin typeface="Courier New" pitchFamily="49" charset="0"/>
              </a:rPr>
              <a:t>DEPARTMENTS</a:t>
            </a:r>
            <a:r>
              <a:rPr lang="en-US" altLang="en-US" dirty="0" smtClean="0">
                <a:solidFill>
                  <a:schemeClr val="tx1"/>
                </a:solidFill>
                <a:latin typeface="Arial" charset="0"/>
              </a:rPr>
              <a:t> tables is an </a:t>
            </a:r>
            <a:r>
              <a:rPr lang="en-US" altLang="en-US" i="1" dirty="0" smtClean="0">
                <a:solidFill>
                  <a:schemeClr val="tx1"/>
                </a:solidFill>
                <a:latin typeface="Arial" charset="0"/>
              </a:rPr>
              <a:t>equijoin</a:t>
            </a:r>
            <a:r>
              <a:rPr lang="en-US" altLang="en-US" dirty="0" smtClean="0">
                <a:latin typeface="Arial" charset="0"/>
              </a:rPr>
              <a:t>;</a:t>
            </a:r>
            <a:r>
              <a:rPr lang="en-US" altLang="en-US" i="1" dirty="0" smtClean="0">
                <a:solidFill>
                  <a:schemeClr val="tx1"/>
                </a:solidFill>
                <a:latin typeface="Arial" charset="0"/>
              </a:rPr>
              <a:t> </a:t>
            </a:r>
            <a:r>
              <a:rPr lang="en-US" altLang="en-US" dirty="0" smtClean="0">
                <a:solidFill>
                  <a:schemeClr val="tx1"/>
                </a:solidFill>
                <a:latin typeface="Arial" charset="0"/>
              </a:rPr>
              <a:t>that is, values in the </a:t>
            </a:r>
            <a:r>
              <a:rPr lang="en-US" altLang="en-US" dirty="0" smtClean="0">
                <a:solidFill>
                  <a:schemeClr val="tx1"/>
                </a:solidFill>
                <a:latin typeface="Courier New" pitchFamily="49" charset="0"/>
              </a:rPr>
              <a:t>DEPARTMENT_ID</a:t>
            </a:r>
            <a:r>
              <a:rPr lang="en-US" altLang="en-US" dirty="0" smtClean="0">
                <a:solidFill>
                  <a:schemeClr val="tx1"/>
                </a:solidFill>
                <a:latin typeface="Arial" charset="0"/>
              </a:rPr>
              <a:t> column in both tables must be equal. Often, this type of join involves primary and foreign key complements.</a:t>
            </a:r>
            <a:endParaRPr lang="en-US" altLang="en-US" dirty="0" smtClean="0"/>
          </a:p>
          <a:p>
            <a:pPr lvl="1"/>
            <a:r>
              <a:rPr lang="en-US" altLang="en-US" b="1" dirty="0" smtClean="0"/>
              <a:t>Note: </a:t>
            </a:r>
            <a:r>
              <a:rPr lang="en-US" altLang="en-US" dirty="0" smtClean="0"/>
              <a:t>Equijoins are also called </a:t>
            </a:r>
            <a:r>
              <a:rPr lang="en-US" altLang="en-US" i="1" dirty="0" smtClean="0"/>
              <a:t>simple joins</a:t>
            </a:r>
            <a:r>
              <a:rPr lang="en-US" altLang="en-US" dirty="0" smtClean="0"/>
              <a:t>.</a:t>
            </a:r>
          </a:p>
        </p:txBody>
      </p:sp>
      <p:sp>
        <p:nvSpPr>
          <p:cNvPr id="64515" name="Footer Placeholder 4"/>
          <p:cNvSpPr>
            <a:spLocks noGrp="1"/>
          </p:cNvSpPr>
          <p:nvPr>
            <p:ph type="ftr" sz="quarter" idx="4"/>
          </p:nvPr>
        </p:nvSpPr>
        <p:spPr/>
        <p:txBody>
          <a:bodyPr/>
          <a:lstStyle/>
          <a:p>
            <a:r>
              <a:rPr lang="en-US" altLang="en-US" smtClean="0"/>
              <a:t>Oracle Database 12</a:t>
            </a:r>
            <a:r>
              <a:rPr lang="en-US" altLang="en-US" i="1" smtClean="0"/>
              <a:t>c</a:t>
            </a:r>
            <a:r>
              <a:rPr lang="en-US" altLang="en-US" smtClean="0"/>
              <a:t> R2: SQL Workshop I   D - </a:t>
            </a:r>
            <a:fld id="{F49792B5-A944-4B95-8F77-A4A744B048E3}" type="slidenum">
              <a:rPr lang="en-US" altLang="en-US" smtClean="0"/>
              <a:pPr/>
              <a:t>28</a:t>
            </a:fld>
            <a:endParaRPr lang="en-US" altLang="en-US" smtClean="0"/>
          </a:p>
        </p:txBody>
      </p:sp>
      <p:sp>
        <p:nvSpPr>
          <p:cNvPr id="7" name="Slide Image Placeholder 6"/>
          <p:cNvSpPr>
            <a:spLocks noGrp="1" noRot="1" noChangeAspect="1"/>
          </p:cNvSpPr>
          <p:nvPr>
            <p:ph type="sldImg"/>
          </p:nvPr>
        </p:nvSpPr>
        <p:spPr/>
      </p:sp>
    </p:spTree>
    <p:extLst>
      <p:ext uri="{BB962C8B-B14F-4D97-AF65-F5344CB8AC3E}">
        <p14:creationId xmlns="" xmlns:p14="http://schemas.microsoft.com/office/powerpoint/2010/main" val="13705815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body" idx="1"/>
          </p:nvPr>
        </p:nvSpPr>
        <p:spPr>
          <a:noFill/>
          <a:ln/>
        </p:spPr>
        <p:txBody>
          <a:bodyPr/>
          <a:lstStyle/>
          <a:p>
            <a:pPr lvl="1" eaLnBrk="1" hangingPunct="1"/>
            <a:r>
              <a:rPr lang="en-US" altLang="en-US" smtClean="0">
                <a:solidFill>
                  <a:schemeClr val="tx1"/>
                </a:solidFill>
                <a:latin typeface="Arial" charset="0"/>
              </a:rPr>
              <a:t>In the example in the slide:</a:t>
            </a:r>
          </a:p>
          <a:p>
            <a:pPr lvl="2" eaLnBrk="1" hangingPunct="1"/>
            <a:r>
              <a:rPr lang="en-US" altLang="en-US" b="1" smtClean="0">
                <a:solidFill>
                  <a:schemeClr val="tx1"/>
                </a:solidFill>
                <a:latin typeface="Arial" charset="0"/>
              </a:rPr>
              <a:t>The </a:t>
            </a:r>
            <a:r>
              <a:rPr lang="en-US" altLang="en-US" b="1" smtClean="0">
                <a:solidFill>
                  <a:schemeClr val="tx1"/>
                </a:solidFill>
                <a:latin typeface="Courier New" pitchFamily="49" charset="0"/>
              </a:rPr>
              <a:t>SELECT</a:t>
            </a:r>
            <a:r>
              <a:rPr lang="en-US" altLang="en-US" b="1" smtClean="0">
                <a:solidFill>
                  <a:schemeClr val="tx1"/>
                </a:solidFill>
                <a:latin typeface="Arial" charset="0"/>
              </a:rPr>
              <a:t> clause specifies the column names to retrieve:</a:t>
            </a:r>
          </a:p>
          <a:p>
            <a:pPr lvl="3" eaLnBrk="1" hangingPunct="1"/>
            <a:r>
              <a:rPr lang="en-US" altLang="en-US" smtClean="0">
                <a:solidFill>
                  <a:schemeClr val="tx1"/>
                </a:solidFill>
                <a:latin typeface="Arial" charset="0"/>
              </a:rPr>
              <a:t>Employee last name, employee ID, and department ID, which are columns in the </a:t>
            </a:r>
            <a:r>
              <a:rPr lang="en-US" altLang="en-US" smtClean="0">
                <a:solidFill>
                  <a:schemeClr val="tx1"/>
                </a:solidFill>
                <a:latin typeface="Courier New" pitchFamily="49" charset="0"/>
              </a:rPr>
              <a:t>EMPLOYEES</a:t>
            </a:r>
            <a:r>
              <a:rPr lang="en-US" altLang="en-US" smtClean="0">
                <a:solidFill>
                  <a:schemeClr val="tx1"/>
                </a:solidFill>
                <a:latin typeface="Arial" charset="0"/>
              </a:rPr>
              <a:t> table</a:t>
            </a:r>
          </a:p>
          <a:p>
            <a:pPr lvl="3" eaLnBrk="1" hangingPunct="1"/>
            <a:r>
              <a:rPr lang="en-US" altLang="en-US" smtClean="0">
                <a:solidFill>
                  <a:schemeClr val="tx1"/>
                </a:solidFill>
                <a:latin typeface="Arial" charset="0"/>
              </a:rPr>
              <a:t>Department ID and location ID, which are columns in the </a:t>
            </a:r>
            <a:r>
              <a:rPr lang="en-US" altLang="en-US" smtClean="0">
                <a:solidFill>
                  <a:schemeClr val="tx1"/>
                </a:solidFill>
                <a:latin typeface="Courier New" pitchFamily="49" charset="0"/>
              </a:rPr>
              <a:t>DEPARTMENTS</a:t>
            </a:r>
            <a:r>
              <a:rPr lang="en-US" altLang="en-US" smtClean="0">
                <a:solidFill>
                  <a:schemeClr val="tx1"/>
                </a:solidFill>
                <a:latin typeface="Arial" charset="0"/>
              </a:rPr>
              <a:t> table</a:t>
            </a:r>
          </a:p>
          <a:p>
            <a:pPr lvl="2" eaLnBrk="1" hangingPunct="1"/>
            <a:r>
              <a:rPr lang="en-US" altLang="en-US" b="1" smtClean="0">
                <a:solidFill>
                  <a:schemeClr val="tx1"/>
                </a:solidFill>
                <a:latin typeface="Arial" charset="0"/>
              </a:rPr>
              <a:t>The </a:t>
            </a:r>
            <a:r>
              <a:rPr lang="en-US" altLang="en-US" b="1" smtClean="0">
                <a:solidFill>
                  <a:schemeClr val="tx1"/>
                </a:solidFill>
                <a:latin typeface="Courier New" pitchFamily="49" charset="0"/>
              </a:rPr>
              <a:t>FROM</a:t>
            </a:r>
            <a:r>
              <a:rPr lang="en-US" altLang="en-US" b="1" smtClean="0">
                <a:solidFill>
                  <a:schemeClr val="tx1"/>
                </a:solidFill>
                <a:latin typeface="Arial" charset="0"/>
              </a:rPr>
              <a:t> clause specifies the two tables that the database must access:</a:t>
            </a:r>
          </a:p>
          <a:p>
            <a:pPr lvl="3" eaLnBrk="1" hangingPunct="1"/>
            <a:r>
              <a:rPr lang="en-US" altLang="en-US" smtClean="0">
                <a:solidFill>
                  <a:schemeClr val="tx1"/>
                </a:solidFill>
                <a:latin typeface="Courier New" pitchFamily="49" charset="0"/>
              </a:rPr>
              <a:t>EMPLOYEES</a:t>
            </a:r>
            <a:r>
              <a:rPr lang="en-US" altLang="en-US" smtClean="0">
                <a:solidFill>
                  <a:schemeClr val="tx1"/>
                </a:solidFill>
                <a:latin typeface="Arial" charset="0"/>
              </a:rPr>
              <a:t> table</a:t>
            </a:r>
          </a:p>
          <a:p>
            <a:pPr lvl="3" eaLnBrk="1" hangingPunct="1"/>
            <a:r>
              <a:rPr lang="en-US" altLang="en-US" smtClean="0">
                <a:solidFill>
                  <a:schemeClr val="tx1"/>
                </a:solidFill>
                <a:latin typeface="Courier New" pitchFamily="49" charset="0"/>
              </a:rPr>
              <a:t>DEPARTMENTS</a:t>
            </a:r>
            <a:r>
              <a:rPr lang="en-US" altLang="en-US" smtClean="0">
                <a:solidFill>
                  <a:schemeClr val="tx1"/>
                </a:solidFill>
                <a:latin typeface="Arial" charset="0"/>
              </a:rPr>
              <a:t> table</a:t>
            </a:r>
          </a:p>
          <a:p>
            <a:pPr lvl="2" eaLnBrk="1" hangingPunct="1"/>
            <a:r>
              <a:rPr lang="en-US" altLang="en-US" b="1" smtClean="0">
                <a:solidFill>
                  <a:schemeClr val="tx1"/>
                </a:solidFill>
                <a:latin typeface="Arial" charset="0"/>
              </a:rPr>
              <a:t>The </a:t>
            </a:r>
            <a:r>
              <a:rPr lang="en-US" altLang="en-US" b="1" smtClean="0">
                <a:solidFill>
                  <a:schemeClr val="tx1"/>
                </a:solidFill>
                <a:latin typeface="Courier New" pitchFamily="49" charset="0"/>
              </a:rPr>
              <a:t>WHERE</a:t>
            </a:r>
            <a:r>
              <a:rPr lang="en-US" altLang="en-US" smtClean="0">
                <a:latin typeface="Arial" charset="0"/>
              </a:rPr>
              <a:t> </a:t>
            </a:r>
            <a:r>
              <a:rPr lang="en-US" altLang="en-US" b="1" smtClean="0">
                <a:solidFill>
                  <a:schemeClr val="tx1"/>
                </a:solidFill>
                <a:latin typeface="Arial" charset="0"/>
              </a:rPr>
              <a:t>clause specifies how the tables are to be joined:</a:t>
            </a:r>
          </a:p>
          <a:p>
            <a:pPr lvl="4" eaLnBrk="1" hangingPunct="1"/>
            <a:r>
              <a:rPr lang="en-US" altLang="en-US" smtClean="0">
                <a:solidFill>
                  <a:schemeClr val="tx1"/>
                </a:solidFill>
              </a:rPr>
              <a:t>e.department_id = d.department_id</a:t>
            </a:r>
          </a:p>
          <a:p>
            <a:pPr lvl="1" eaLnBrk="1" hangingPunct="1"/>
            <a:r>
              <a:rPr lang="en-US" altLang="en-US" smtClean="0">
                <a:solidFill>
                  <a:schemeClr val="tx1"/>
                </a:solidFill>
                <a:latin typeface="Arial" charset="0"/>
              </a:rPr>
              <a:t>Because the </a:t>
            </a:r>
            <a:r>
              <a:rPr lang="en-US" altLang="en-US" smtClean="0">
                <a:solidFill>
                  <a:schemeClr val="tx1"/>
                </a:solidFill>
                <a:latin typeface="Courier New" pitchFamily="49" charset="0"/>
              </a:rPr>
              <a:t>DEPARTMENT_ID</a:t>
            </a:r>
            <a:r>
              <a:rPr lang="en-US" altLang="en-US" smtClean="0">
                <a:solidFill>
                  <a:schemeClr val="tx1"/>
                </a:solidFill>
                <a:latin typeface="Arial" charset="0"/>
              </a:rPr>
              <a:t> column is common to both tables, it must be prefixed with the table alias to avoid ambiguity. Other columns that are not present in both the tables need not be qualified by a table alias, but it is recommended for better performance.</a:t>
            </a:r>
            <a:endParaRPr lang="en-US" altLang="en-US" smtClean="0">
              <a:latin typeface="Arial" charset="0"/>
            </a:endParaRPr>
          </a:p>
          <a:p>
            <a:pPr lvl="1" eaLnBrk="1" hangingPunct="1"/>
            <a:r>
              <a:rPr lang="en-US" altLang="en-US" b="1" smtClean="0">
                <a:latin typeface="Arial" charset="0"/>
              </a:rPr>
              <a:t>Note:</a:t>
            </a:r>
            <a:r>
              <a:rPr lang="en-US" altLang="en-US" smtClean="0">
                <a:latin typeface="Arial" charset="0"/>
              </a:rPr>
              <a:t> When you use the Execute Statement icon to run the query, SQL Developer suffixes a “_1” to differentiate between the two </a:t>
            </a:r>
            <a:r>
              <a:rPr lang="en-US" altLang="en-US" smtClean="0">
                <a:latin typeface="Courier New" pitchFamily="49" charset="0"/>
              </a:rPr>
              <a:t>DEPARTMENT_ID</a:t>
            </a:r>
            <a:r>
              <a:rPr lang="en-US" altLang="en-US" smtClean="0">
                <a:latin typeface="Arial" charset="0"/>
              </a:rPr>
              <a:t>s.</a:t>
            </a:r>
          </a:p>
        </p:txBody>
      </p:sp>
      <p:sp>
        <p:nvSpPr>
          <p:cNvPr id="66563"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9FB90987-2F40-4BA5-8671-C32689C227E7}" type="slidenum">
              <a:rPr lang="en-US" altLang="en-US" smtClean="0">
                <a:latin typeface="Arial" charset="0"/>
                <a:cs typeface="Arial" charset="0"/>
              </a:rPr>
              <a:pPr/>
              <a:t>29</a:t>
            </a:fld>
            <a:endParaRPr lang="en-US" altLang="en-US" smtClean="0">
              <a:latin typeface="Arial" charset="0"/>
              <a:cs typeface="Arial" charset="0"/>
            </a:endParaRPr>
          </a:p>
        </p:txBody>
      </p:sp>
      <p:sp>
        <p:nvSpPr>
          <p:cNvPr id="66564" name="Slide Image Placeholder 6"/>
          <p:cNvSpPr>
            <a:spLocks noGrp="1" noRot="1" noChangeAspect="1" noTextEdit="1"/>
          </p:cNvSpPr>
          <p:nvPr>
            <p:ph type="sldImg"/>
          </p:nvPr>
        </p:nvSpPr>
        <p:spPr>
          <a:ln/>
        </p:spPr>
      </p:sp>
    </p:spTree>
    <p:extLst>
      <p:ext uri="{BB962C8B-B14F-4D97-AF65-F5344CB8AC3E}">
        <p14:creationId xmlns="" xmlns:p14="http://schemas.microsoft.com/office/powerpoint/2010/main" val="3629320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Notes Placeholder 2"/>
          <p:cNvSpPr>
            <a:spLocks noGrp="1"/>
          </p:cNvSpPr>
          <p:nvPr>
            <p:ph type="body" idx="1"/>
          </p:nvPr>
        </p:nvSpPr>
        <p:spPr>
          <a:noFill/>
          <a:ln/>
        </p:spPr>
        <p:txBody>
          <a:bodyPr/>
          <a:lstStyle/>
          <a:p>
            <a:pPr lvl="1" eaLnBrk="1" hangingPunct="1">
              <a:spcBef>
                <a:spcPts val="50"/>
              </a:spcBef>
            </a:pPr>
            <a:r>
              <a:rPr lang="en-US" altLang="en-US" dirty="0" smtClean="0">
                <a:solidFill>
                  <a:schemeClr val="tx1"/>
                </a:solidFill>
                <a:latin typeface="Arial" charset="0"/>
              </a:rPr>
              <a:t>In its simplest form, a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statement must include the following:</a:t>
            </a:r>
          </a:p>
          <a:p>
            <a:pPr lvl="2" eaLnBrk="1" hangingPunct="1">
              <a:spcBef>
                <a:spcPts val="50"/>
              </a:spcBef>
            </a:pPr>
            <a:r>
              <a:rPr lang="en-US" altLang="en-US" dirty="0" smtClean="0">
                <a:solidFill>
                  <a:schemeClr val="tx1"/>
                </a:solidFill>
                <a:latin typeface="Arial" charset="0"/>
              </a:rPr>
              <a:t>A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clause, which specifies the columns to be displayed</a:t>
            </a:r>
          </a:p>
          <a:p>
            <a:pPr lvl="2" eaLnBrk="1" hangingPunct="1">
              <a:spcBef>
                <a:spcPts val="50"/>
              </a:spcBef>
            </a:pPr>
            <a:r>
              <a:rPr lang="en-US" altLang="en-US" dirty="0" smtClean="0">
                <a:solidFill>
                  <a:schemeClr val="tx1"/>
                </a:solidFill>
                <a:latin typeface="Arial" charset="0"/>
              </a:rPr>
              <a:t>A </a:t>
            </a:r>
            <a:r>
              <a:rPr lang="en-US" altLang="en-US" dirty="0" smtClean="0">
                <a:solidFill>
                  <a:schemeClr val="tx1"/>
                </a:solidFill>
                <a:latin typeface="Courier New" pitchFamily="49" charset="0"/>
              </a:rPr>
              <a:t>FROM</a:t>
            </a:r>
            <a:r>
              <a:rPr lang="en-US" altLang="en-US" dirty="0" smtClean="0">
                <a:solidFill>
                  <a:schemeClr val="tx1"/>
                </a:solidFill>
                <a:latin typeface="Arial" charset="0"/>
              </a:rPr>
              <a:t> clause, which identifies the table containing the columns that are listed in the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clause</a:t>
            </a:r>
            <a:endParaRPr lang="en-US" altLang="en-US" b="1" dirty="0" smtClean="0">
              <a:solidFill>
                <a:schemeClr val="tx1"/>
              </a:solidFill>
              <a:latin typeface="Arial" charset="0"/>
            </a:endParaRPr>
          </a:p>
          <a:p>
            <a:pPr lvl="1" eaLnBrk="1" hangingPunct="1">
              <a:lnSpc>
                <a:spcPct val="98000"/>
              </a:lnSpc>
              <a:spcBef>
                <a:spcPts val="50"/>
              </a:spcBef>
            </a:pPr>
            <a:r>
              <a:rPr lang="en-US" altLang="en-US" dirty="0" smtClean="0">
                <a:solidFill>
                  <a:schemeClr val="tx1"/>
                </a:solidFill>
                <a:latin typeface="Arial" charset="0"/>
              </a:rPr>
              <a:t>In the syntax:</a:t>
            </a:r>
          </a:p>
          <a:p>
            <a:pPr lvl="1" eaLnBrk="1" hangingPunct="1">
              <a:lnSpc>
                <a:spcPct val="98000"/>
              </a:lnSpc>
              <a:spcBef>
                <a:spcPts val="50"/>
              </a:spcBef>
            </a:pPr>
            <a:r>
              <a:rPr lang="en-US" altLang="en-US" dirty="0" smtClean="0">
                <a:solidFill>
                  <a:schemeClr val="tx1"/>
                </a:solidFill>
                <a:latin typeface="Arial" charset="0"/>
              </a:rPr>
              <a:t>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Is a list of one or more columns</a:t>
            </a:r>
            <a:endParaRPr lang="en-US" altLang="en-US" i="1" dirty="0" smtClean="0">
              <a:solidFill>
                <a:schemeClr val="tx1"/>
              </a:solidFill>
              <a:latin typeface="Arial" charset="0"/>
            </a:endParaRPr>
          </a:p>
          <a:p>
            <a:pPr marL="400050" lvl="2" indent="-171450" eaLnBrk="1" hangingPunct="1">
              <a:lnSpc>
                <a:spcPct val="98000"/>
              </a:lnSpc>
              <a:spcBef>
                <a:spcPts val="50"/>
              </a:spcBef>
              <a:buFont typeface="Times New Roman" pitchFamily="18" charset="0"/>
              <a:buNone/>
            </a:pPr>
            <a:r>
              <a:rPr lang="en-US" altLang="en-US" dirty="0" smtClean="0">
                <a:solidFill>
                  <a:schemeClr val="tx1"/>
                </a:solidFill>
                <a:latin typeface="Arial" charset="0"/>
              </a:rPr>
              <a:t>	</a:t>
            </a:r>
            <a:r>
              <a:rPr lang="en-US" altLang="en-US" dirty="0" smtClean="0">
                <a:solidFill>
                  <a:schemeClr val="tx1"/>
                </a:solidFill>
                <a:latin typeface="Courier New" pitchFamily="49" charset="0"/>
              </a:rPr>
              <a:t>*</a:t>
            </a:r>
            <a:r>
              <a:rPr lang="en-US" altLang="en-US" i="1" dirty="0" smtClean="0">
                <a:solidFill>
                  <a:schemeClr val="tx1"/>
                </a:solidFill>
                <a:latin typeface="Courier New" pitchFamily="49" charset="0"/>
              </a:rPr>
              <a:t> </a:t>
            </a:r>
            <a:r>
              <a:rPr lang="en-US" altLang="en-US" i="1" dirty="0" smtClean="0">
                <a:solidFill>
                  <a:schemeClr val="tx1"/>
                </a:solidFill>
                <a:latin typeface="Arial" charset="0"/>
              </a:rPr>
              <a:t> 				</a:t>
            </a:r>
            <a:r>
              <a:rPr lang="en-US" altLang="en-US" dirty="0" smtClean="0">
                <a:solidFill>
                  <a:schemeClr val="tx1"/>
                </a:solidFill>
                <a:latin typeface="Arial" charset="0"/>
              </a:rPr>
              <a:t>Selects all columns</a:t>
            </a:r>
          </a:p>
          <a:p>
            <a:pPr marL="400050" lvl="2" indent="-171450" eaLnBrk="1" hangingPunct="1">
              <a:lnSpc>
                <a:spcPct val="98000"/>
              </a:lnSpc>
              <a:spcBef>
                <a:spcPts val="50"/>
              </a:spcBef>
              <a:buFont typeface="Times New Roman" pitchFamily="18" charset="0"/>
              <a:buNone/>
            </a:pPr>
            <a:r>
              <a:rPr lang="en-US" altLang="en-US" dirty="0" smtClean="0">
                <a:solidFill>
                  <a:schemeClr val="tx1"/>
                </a:solidFill>
                <a:latin typeface="Arial" charset="0"/>
              </a:rPr>
              <a:t>	</a:t>
            </a:r>
            <a:r>
              <a:rPr lang="en-US" altLang="en-US" dirty="0" smtClean="0">
                <a:solidFill>
                  <a:schemeClr val="tx1"/>
                </a:solidFill>
                <a:latin typeface="Courier New" pitchFamily="49" charset="0"/>
              </a:rPr>
              <a:t>DISTINCT</a:t>
            </a:r>
            <a:r>
              <a:rPr lang="en-US" altLang="en-US" dirty="0" smtClean="0">
                <a:solidFill>
                  <a:schemeClr val="tx1"/>
                </a:solidFill>
                <a:latin typeface="Arial" charset="0"/>
              </a:rPr>
              <a:t>			Suppresses duplicates</a:t>
            </a:r>
          </a:p>
          <a:p>
            <a:pPr marL="400050" lvl="2" indent="-171450" eaLnBrk="1" hangingPunct="1">
              <a:lnSpc>
                <a:spcPct val="98000"/>
              </a:lnSpc>
              <a:spcBef>
                <a:spcPts val="50"/>
              </a:spcBef>
              <a:buFont typeface="Times New Roman" pitchFamily="18" charset="0"/>
              <a:buNone/>
            </a:pPr>
            <a:r>
              <a:rPr lang="en-US" altLang="en-US" i="1" dirty="0" smtClean="0">
                <a:solidFill>
                  <a:schemeClr val="tx1"/>
                </a:solidFill>
                <a:latin typeface="Arial" charset="0"/>
              </a:rPr>
              <a:t>	</a:t>
            </a:r>
            <a:r>
              <a:rPr lang="en-US" altLang="en-US" i="1" dirty="0" err="1" smtClean="0">
                <a:solidFill>
                  <a:schemeClr val="tx1"/>
                </a:solidFill>
                <a:latin typeface="Courier New" pitchFamily="49" charset="0"/>
              </a:rPr>
              <a:t>column|expression</a:t>
            </a:r>
            <a:r>
              <a:rPr lang="en-US" altLang="en-US" dirty="0" smtClean="0">
                <a:solidFill>
                  <a:schemeClr val="tx1"/>
                </a:solidFill>
                <a:latin typeface="Arial" charset="0"/>
              </a:rPr>
              <a:t>	Selects the named column or the expression</a:t>
            </a:r>
          </a:p>
          <a:p>
            <a:pPr marL="400050" lvl="2" indent="-171450" eaLnBrk="1" hangingPunct="1">
              <a:lnSpc>
                <a:spcPct val="98000"/>
              </a:lnSpc>
              <a:spcBef>
                <a:spcPts val="50"/>
              </a:spcBef>
              <a:buFont typeface="Times New Roman" pitchFamily="18" charset="0"/>
              <a:buNone/>
            </a:pPr>
            <a:r>
              <a:rPr lang="en-US" altLang="en-US" i="1" dirty="0" smtClean="0">
                <a:solidFill>
                  <a:schemeClr val="tx1"/>
                </a:solidFill>
                <a:latin typeface="Arial" charset="0"/>
              </a:rPr>
              <a:t>	</a:t>
            </a:r>
            <a:r>
              <a:rPr lang="en-US" altLang="en-US" i="1" dirty="0" smtClean="0">
                <a:solidFill>
                  <a:schemeClr val="tx1"/>
                </a:solidFill>
                <a:latin typeface="Courier New" pitchFamily="49" charset="0"/>
              </a:rPr>
              <a:t>alias				</a:t>
            </a:r>
            <a:r>
              <a:rPr lang="en-US" altLang="en-US" dirty="0" smtClean="0">
                <a:solidFill>
                  <a:schemeClr val="tx1"/>
                </a:solidFill>
                <a:latin typeface="Arial" charset="0"/>
              </a:rPr>
              <a:t>Gives different headings to the selected columns </a:t>
            </a:r>
          </a:p>
          <a:p>
            <a:pPr marL="400050" lvl="2" indent="-171450" eaLnBrk="1" hangingPunct="1">
              <a:lnSpc>
                <a:spcPct val="98000"/>
              </a:lnSpc>
              <a:spcBef>
                <a:spcPts val="50"/>
              </a:spcBef>
              <a:buFont typeface="Times New Roman" pitchFamily="18" charset="0"/>
              <a:buNone/>
            </a:pPr>
            <a:r>
              <a:rPr lang="en-US" altLang="en-US" dirty="0" smtClean="0">
                <a:solidFill>
                  <a:schemeClr val="tx1"/>
                </a:solidFill>
                <a:latin typeface="Arial" charset="0"/>
              </a:rPr>
              <a:t>	</a:t>
            </a:r>
            <a:r>
              <a:rPr lang="en-US" altLang="en-US" dirty="0" smtClean="0">
                <a:solidFill>
                  <a:schemeClr val="tx1"/>
                </a:solidFill>
                <a:latin typeface="Courier New" pitchFamily="49" charset="0"/>
              </a:rPr>
              <a:t>FROM</a:t>
            </a:r>
            <a:r>
              <a:rPr lang="en-US" altLang="en-US" i="1" dirty="0" smtClean="0">
                <a:solidFill>
                  <a:schemeClr val="tx1"/>
                </a:solidFill>
                <a:latin typeface="Courier New" pitchFamily="49" charset="0"/>
              </a:rPr>
              <a:t> table</a:t>
            </a:r>
            <a:r>
              <a:rPr lang="en-US" altLang="en-US" i="1" dirty="0" smtClean="0">
                <a:solidFill>
                  <a:schemeClr val="tx1"/>
                </a:solidFill>
                <a:latin typeface="Arial" charset="0"/>
              </a:rPr>
              <a:t> 			</a:t>
            </a:r>
            <a:r>
              <a:rPr lang="en-US" altLang="en-US" dirty="0" smtClean="0">
                <a:solidFill>
                  <a:schemeClr val="tx1"/>
                </a:solidFill>
                <a:latin typeface="Arial" charset="0"/>
              </a:rPr>
              <a:t>Specifies the table containing the columns</a:t>
            </a:r>
          </a:p>
          <a:p>
            <a:pPr lvl="1" eaLnBrk="1" hangingPunct="1">
              <a:lnSpc>
                <a:spcPct val="98000"/>
              </a:lnSpc>
              <a:spcBef>
                <a:spcPts val="50"/>
              </a:spcBef>
            </a:pPr>
            <a:r>
              <a:rPr lang="en-US" altLang="en-US" b="1" dirty="0" smtClean="0">
                <a:solidFill>
                  <a:schemeClr val="tx1"/>
                </a:solidFill>
                <a:latin typeface="Arial" charset="0"/>
              </a:rPr>
              <a:t>Note: </a:t>
            </a:r>
            <a:r>
              <a:rPr lang="en-US" altLang="en-US" dirty="0" smtClean="0">
                <a:solidFill>
                  <a:schemeClr val="tx1"/>
                </a:solidFill>
                <a:latin typeface="Arial" charset="0"/>
              </a:rPr>
              <a:t>Throughout this course, the words </a:t>
            </a:r>
            <a:r>
              <a:rPr lang="en-US" altLang="en-US" i="1" dirty="0" smtClean="0">
                <a:solidFill>
                  <a:schemeClr val="tx1"/>
                </a:solidFill>
                <a:latin typeface="Arial" charset="0"/>
              </a:rPr>
              <a:t>keyword</a:t>
            </a:r>
            <a:r>
              <a:rPr lang="en-US" altLang="en-US" dirty="0" smtClean="0">
                <a:solidFill>
                  <a:schemeClr val="tx1"/>
                </a:solidFill>
                <a:latin typeface="Arial" charset="0"/>
              </a:rPr>
              <a:t>, </a:t>
            </a:r>
            <a:r>
              <a:rPr lang="en-US" altLang="en-US" i="1" dirty="0" smtClean="0">
                <a:solidFill>
                  <a:schemeClr val="tx1"/>
                </a:solidFill>
                <a:latin typeface="Arial" charset="0"/>
              </a:rPr>
              <a:t>clause</a:t>
            </a:r>
            <a:r>
              <a:rPr lang="en-US" altLang="en-US" dirty="0" smtClean="0">
                <a:solidFill>
                  <a:schemeClr val="tx1"/>
                </a:solidFill>
                <a:latin typeface="Arial" charset="0"/>
              </a:rPr>
              <a:t>, and </a:t>
            </a:r>
            <a:r>
              <a:rPr lang="en-US" altLang="en-US" i="1" dirty="0" smtClean="0">
                <a:solidFill>
                  <a:schemeClr val="tx1"/>
                </a:solidFill>
                <a:latin typeface="Arial" charset="0"/>
              </a:rPr>
              <a:t>statement</a:t>
            </a:r>
            <a:r>
              <a:rPr lang="en-US" altLang="en-US" dirty="0" smtClean="0">
                <a:solidFill>
                  <a:schemeClr val="tx1"/>
                </a:solidFill>
                <a:latin typeface="Arial" charset="0"/>
              </a:rPr>
              <a:t> are used as follows:</a:t>
            </a:r>
          </a:p>
          <a:p>
            <a:pPr lvl="2" eaLnBrk="1" hangingPunct="1">
              <a:lnSpc>
                <a:spcPct val="98000"/>
              </a:lnSpc>
              <a:spcBef>
                <a:spcPts val="50"/>
              </a:spcBef>
            </a:pPr>
            <a:r>
              <a:rPr lang="en-US" altLang="en-US" dirty="0" smtClean="0">
                <a:solidFill>
                  <a:schemeClr val="tx1"/>
                </a:solidFill>
                <a:latin typeface="Arial" charset="0"/>
              </a:rPr>
              <a:t>A </a:t>
            </a:r>
            <a:r>
              <a:rPr lang="en-US" altLang="en-US" i="1" dirty="0" smtClean="0">
                <a:solidFill>
                  <a:schemeClr val="tx1"/>
                </a:solidFill>
                <a:latin typeface="Arial" charset="0"/>
              </a:rPr>
              <a:t>keyword</a:t>
            </a:r>
            <a:r>
              <a:rPr lang="en-US" altLang="en-US" dirty="0" smtClean="0">
                <a:solidFill>
                  <a:schemeClr val="tx1"/>
                </a:solidFill>
                <a:latin typeface="Arial" charset="0"/>
              </a:rPr>
              <a:t> refers to an individual SQL element</a:t>
            </a:r>
            <a:r>
              <a:rPr lang="en-US" altLang="en-US" dirty="0" smtClean="0">
                <a:solidFill>
                  <a:schemeClr val="tx1"/>
                </a:solidFill>
                <a:latin typeface="Arial" charset="0"/>
                <a:cs typeface="Times New Roman" pitchFamily="18" charset="0"/>
              </a:rPr>
              <a:t>—f</a:t>
            </a:r>
            <a:r>
              <a:rPr lang="en-US" altLang="en-US" dirty="0" smtClean="0">
                <a:solidFill>
                  <a:schemeClr val="tx1"/>
                </a:solidFill>
                <a:latin typeface="Arial" charset="0"/>
              </a:rPr>
              <a:t>or example,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and </a:t>
            </a:r>
            <a:r>
              <a:rPr lang="en-US" altLang="en-US" dirty="0" smtClean="0">
                <a:solidFill>
                  <a:schemeClr val="tx1"/>
                </a:solidFill>
                <a:latin typeface="Courier New" pitchFamily="49" charset="0"/>
              </a:rPr>
              <a:t>FROM</a:t>
            </a:r>
            <a:r>
              <a:rPr lang="en-US" altLang="en-US" dirty="0" smtClean="0">
                <a:solidFill>
                  <a:schemeClr val="tx1"/>
                </a:solidFill>
                <a:latin typeface="Arial" charset="0"/>
              </a:rPr>
              <a:t> are keywords.</a:t>
            </a:r>
          </a:p>
          <a:p>
            <a:pPr lvl="2" eaLnBrk="1" hangingPunct="1">
              <a:lnSpc>
                <a:spcPct val="98000"/>
              </a:lnSpc>
              <a:spcBef>
                <a:spcPts val="50"/>
              </a:spcBef>
            </a:pPr>
            <a:r>
              <a:rPr lang="en-US" altLang="en-US" dirty="0" smtClean="0">
                <a:solidFill>
                  <a:schemeClr val="tx1"/>
                </a:solidFill>
                <a:latin typeface="Arial" charset="0"/>
              </a:rPr>
              <a:t>A </a:t>
            </a:r>
            <a:r>
              <a:rPr lang="en-US" altLang="en-US" i="1" dirty="0" smtClean="0">
                <a:solidFill>
                  <a:schemeClr val="tx1"/>
                </a:solidFill>
                <a:latin typeface="Arial" charset="0"/>
              </a:rPr>
              <a:t>clause</a:t>
            </a:r>
            <a:r>
              <a:rPr lang="en-US" altLang="en-US" dirty="0" smtClean="0">
                <a:solidFill>
                  <a:schemeClr val="tx1"/>
                </a:solidFill>
                <a:latin typeface="Arial" charset="0"/>
              </a:rPr>
              <a:t> is a part of a SQL statement</a:t>
            </a:r>
            <a:r>
              <a:rPr lang="en-US" altLang="en-US" dirty="0" smtClean="0">
                <a:solidFill>
                  <a:schemeClr val="tx1"/>
                </a:solidFill>
                <a:latin typeface="Arial" charset="0"/>
                <a:cs typeface="Times New Roman" pitchFamily="18" charset="0"/>
              </a:rPr>
              <a:t> (f</a:t>
            </a:r>
            <a:r>
              <a:rPr lang="en-US" altLang="en-US" dirty="0" smtClean="0">
                <a:solidFill>
                  <a:schemeClr val="tx1"/>
                </a:solidFill>
                <a:latin typeface="Arial" charset="0"/>
              </a:rPr>
              <a:t>or example,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a:t>
            </a:r>
            <a:r>
              <a:rPr lang="en-US" altLang="en-US" dirty="0" err="1" smtClean="0">
                <a:solidFill>
                  <a:schemeClr val="tx1"/>
                </a:solidFill>
                <a:latin typeface="Courier New" pitchFamily="49" charset="0"/>
              </a:rPr>
              <a:t>employee_id</a:t>
            </a:r>
            <a:r>
              <a:rPr lang="en-US" altLang="en-US" dirty="0" smtClean="0">
                <a:solidFill>
                  <a:schemeClr val="tx1"/>
                </a:solidFill>
                <a:latin typeface="Arial" charset="0"/>
              </a:rPr>
              <a:t>, </a:t>
            </a:r>
            <a:r>
              <a:rPr lang="en-US" altLang="en-US" dirty="0" err="1" smtClean="0">
                <a:solidFill>
                  <a:schemeClr val="tx1"/>
                </a:solidFill>
                <a:latin typeface="Courier New" pitchFamily="49" charset="0"/>
              </a:rPr>
              <a:t>last_name</a:t>
            </a:r>
            <a:r>
              <a:rPr lang="en-US" altLang="en-US" dirty="0" smtClean="0">
                <a:solidFill>
                  <a:schemeClr val="tx1"/>
                </a:solidFill>
                <a:latin typeface="Courier New" pitchFamily="49" charset="0"/>
              </a:rPr>
              <a:t>)</a:t>
            </a:r>
            <a:r>
              <a:rPr lang="en-US" altLang="en-US" dirty="0" smtClean="0">
                <a:solidFill>
                  <a:schemeClr val="tx1"/>
                </a:solidFill>
                <a:latin typeface="Arial" charset="0"/>
              </a:rPr>
              <a:t>.</a:t>
            </a:r>
          </a:p>
          <a:p>
            <a:pPr lvl="2" eaLnBrk="1" hangingPunct="1">
              <a:lnSpc>
                <a:spcPct val="98000"/>
              </a:lnSpc>
              <a:spcBef>
                <a:spcPts val="50"/>
              </a:spcBef>
            </a:pPr>
            <a:r>
              <a:rPr lang="en-US" altLang="en-US" dirty="0" smtClean="0">
                <a:solidFill>
                  <a:schemeClr val="tx1"/>
                </a:solidFill>
                <a:latin typeface="Arial" charset="0"/>
              </a:rPr>
              <a:t>A </a:t>
            </a:r>
            <a:r>
              <a:rPr lang="en-US" altLang="en-US" i="1" dirty="0" smtClean="0">
                <a:solidFill>
                  <a:schemeClr val="tx1"/>
                </a:solidFill>
                <a:latin typeface="Arial" charset="0"/>
              </a:rPr>
              <a:t>statement</a:t>
            </a:r>
            <a:r>
              <a:rPr lang="en-US" altLang="en-US" b="1" i="1" dirty="0" smtClean="0">
                <a:solidFill>
                  <a:schemeClr val="tx1"/>
                </a:solidFill>
                <a:latin typeface="Arial" charset="0"/>
              </a:rPr>
              <a:t> </a:t>
            </a:r>
            <a:r>
              <a:rPr lang="en-US" altLang="en-US" dirty="0" smtClean="0">
                <a:solidFill>
                  <a:schemeClr val="tx1"/>
                </a:solidFill>
                <a:latin typeface="Arial" charset="0"/>
              </a:rPr>
              <a:t>is a combination of two or more clauses</a:t>
            </a:r>
            <a:r>
              <a:rPr lang="en-US" altLang="en-US" dirty="0" smtClean="0">
                <a:solidFill>
                  <a:schemeClr val="tx1"/>
                </a:solidFill>
                <a:latin typeface="Arial" charset="0"/>
                <a:cs typeface="Times New Roman" pitchFamily="18" charset="0"/>
              </a:rPr>
              <a:t> (f</a:t>
            </a:r>
            <a:r>
              <a:rPr lang="en-US" altLang="en-US" dirty="0" smtClean="0">
                <a:solidFill>
                  <a:schemeClr val="tx1"/>
                </a:solidFill>
                <a:latin typeface="Arial" charset="0"/>
              </a:rPr>
              <a:t>or example, </a:t>
            </a:r>
            <a:r>
              <a:rPr lang="en-US" altLang="en-US" dirty="0" smtClean="0">
                <a:solidFill>
                  <a:schemeClr val="tx1"/>
                </a:solidFill>
                <a:latin typeface="Courier New" pitchFamily="49" charset="0"/>
              </a:rPr>
              <a:t>SELECT</a:t>
            </a:r>
            <a:r>
              <a:rPr lang="en-US" altLang="en-US" dirty="0" smtClean="0">
                <a:solidFill>
                  <a:schemeClr val="tx1"/>
                </a:solidFill>
                <a:latin typeface="Arial" charset="0"/>
              </a:rPr>
              <a:t> </a:t>
            </a:r>
            <a:r>
              <a:rPr lang="en-US" altLang="en-US" dirty="0" smtClean="0">
                <a:solidFill>
                  <a:schemeClr val="tx1"/>
                </a:solidFill>
                <a:latin typeface="Courier New" pitchFamily="49" charset="0"/>
              </a:rPr>
              <a:t>*</a:t>
            </a:r>
            <a:r>
              <a:rPr lang="en-US" altLang="en-US" dirty="0" smtClean="0">
                <a:solidFill>
                  <a:schemeClr val="tx1"/>
                </a:solidFill>
                <a:latin typeface="Arial" charset="0"/>
              </a:rPr>
              <a:t> </a:t>
            </a:r>
            <a:r>
              <a:rPr lang="en-US" altLang="en-US" dirty="0" smtClean="0">
                <a:solidFill>
                  <a:schemeClr val="tx1"/>
                </a:solidFill>
                <a:latin typeface="Courier New" pitchFamily="49" charset="0"/>
              </a:rPr>
              <a:t>FROM employees)</a:t>
            </a:r>
            <a:r>
              <a:rPr lang="en-US" altLang="en-US" dirty="0" smtClean="0">
                <a:solidFill>
                  <a:schemeClr val="tx1"/>
                </a:solidFill>
                <a:latin typeface="Arial" charset="0"/>
              </a:rPr>
              <a:t>.</a:t>
            </a:r>
            <a:endParaRPr lang="en-US" altLang="en-US" dirty="0" smtClean="0">
              <a:latin typeface="Arial" charset="0"/>
            </a:endParaRPr>
          </a:p>
        </p:txBody>
      </p:sp>
      <p:sp>
        <p:nvSpPr>
          <p:cNvPr id="11267"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D165BFED-AC20-40DB-B128-A0FC709EA593}" type="slidenum">
              <a:rPr lang="en-US" altLang="en-US" smtClean="0">
                <a:latin typeface="Arial" charset="0"/>
                <a:cs typeface="Arial" charset="0"/>
              </a:rPr>
              <a:pPr/>
              <a:t>3</a:t>
            </a:fld>
            <a:endParaRPr lang="en-US" altLang="en-US" smtClean="0">
              <a:latin typeface="Arial" charset="0"/>
              <a:cs typeface="Arial" charset="0"/>
            </a:endParaRPr>
          </a:p>
        </p:txBody>
      </p:sp>
      <p:sp>
        <p:nvSpPr>
          <p:cNvPr id="11268" name="Slide Image Placeholder 6"/>
          <p:cNvSpPr>
            <a:spLocks noGrp="1" noRot="1" noChangeAspect="1" noTextEdit="1"/>
          </p:cNvSpPr>
          <p:nvPr>
            <p:ph type="sldImg"/>
          </p:nvPr>
        </p:nvSpPr>
        <p:spPr>
          <a:ln/>
        </p:spPr>
      </p:sp>
    </p:spTree>
    <p:extLst>
      <p:ext uri="{BB962C8B-B14F-4D97-AF65-F5344CB8AC3E}">
        <p14:creationId xmlns="" xmlns:p14="http://schemas.microsoft.com/office/powerpoint/2010/main" val="35331278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type="body" idx="1"/>
          </p:nvPr>
        </p:nvSpPr>
        <p:spPr>
          <a:noFill/>
          <a:ln/>
        </p:spPr>
        <p:txBody>
          <a:bodyPr/>
          <a:lstStyle/>
          <a:p>
            <a:pPr lvl="1" eaLnBrk="1" hangingPunct="1"/>
            <a:r>
              <a:rPr lang="en-US" altLang="en-US" smtClean="0">
                <a:latin typeface="Arial" charset="0"/>
              </a:rPr>
              <a:t>In addition to the join, you may have criteria for your </a:t>
            </a:r>
            <a:r>
              <a:rPr lang="en-US" altLang="en-US" smtClean="0">
                <a:latin typeface="Courier New" pitchFamily="49" charset="0"/>
                <a:cs typeface="Courier New" pitchFamily="49" charset="0"/>
              </a:rPr>
              <a:t>WHERE</a:t>
            </a:r>
            <a:r>
              <a:rPr lang="en-US" altLang="en-US" smtClean="0">
                <a:latin typeface="Arial" charset="0"/>
              </a:rPr>
              <a:t> clause to restrict the rows in consideration for one or more tables in the join. The example in the slide performs a join on the </a:t>
            </a:r>
            <a:r>
              <a:rPr lang="en-US" altLang="en-US" smtClean="0">
                <a:latin typeface="Courier New" pitchFamily="49" charset="0"/>
                <a:cs typeface="Courier New" pitchFamily="49" charset="0"/>
              </a:rPr>
              <a:t>DEPARTMENTS</a:t>
            </a:r>
            <a:r>
              <a:rPr lang="en-US" altLang="en-US" smtClean="0">
                <a:latin typeface="Arial" charset="0"/>
              </a:rPr>
              <a:t> and </a:t>
            </a:r>
            <a:r>
              <a:rPr lang="en-US" altLang="en-US" smtClean="0">
                <a:latin typeface="Courier New" pitchFamily="49" charset="0"/>
                <a:cs typeface="Courier New" pitchFamily="49" charset="0"/>
              </a:rPr>
              <a:t>LOCATIONS</a:t>
            </a:r>
            <a:r>
              <a:rPr lang="en-US" altLang="en-US" smtClean="0">
                <a:latin typeface="Arial" charset="0"/>
              </a:rPr>
              <a:t> tables and, in addition, displays only those departments with ID equal to 20 or 50. To add additional conditions to the </a:t>
            </a:r>
            <a:r>
              <a:rPr lang="en-US" altLang="en-US" smtClean="0">
                <a:latin typeface="Courier New" pitchFamily="49" charset="0"/>
                <a:cs typeface="Courier New" pitchFamily="49" charset="0"/>
              </a:rPr>
              <a:t>ON</a:t>
            </a:r>
            <a:r>
              <a:rPr lang="en-US" altLang="en-US" smtClean="0">
                <a:latin typeface="Arial" charset="0"/>
              </a:rPr>
              <a:t> clause, you can add </a:t>
            </a:r>
            <a:r>
              <a:rPr lang="en-US" altLang="en-US" smtClean="0">
                <a:latin typeface="Courier New" pitchFamily="49" charset="0"/>
                <a:cs typeface="Courier New" pitchFamily="49" charset="0"/>
              </a:rPr>
              <a:t>AND</a:t>
            </a:r>
            <a:r>
              <a:rPr lang="en-US" altLang="en-US" smtClean="0">
                <a:latin typeface="Arial" charset="0"/>
              </a:rPr>
              <a:t> clauses. Alternatively, you can use a </a:t>
            </a:r>
            <a:r>
              <a:rPr lang="en-US" altLang="en-US" smtClean="0">
                <a:latin typeface="Courier New" pitchFamily="49" charset="0"/>
                <a:cs typeface="Courier New" pitchFamily="49" charset="0"/>
              </a:rPr>
              <a:t>WHERE</a:t>
            </a:r>
            <a:r>
              <a:rPr lang="en-US" altLang="en-US" smtClean="0">
                <a:latin typeface="Arial" charset="0"/>
              </a:rPr>
              <a:t> clause to apply additional conditions.</a:t>
            </a:r>
          </a:p>
          <a:p>
            <a:pPr lvl="1" eaLnBrk="1" hangingPunct="1"/>
            <a:r>
              <a:rPr lang="en-US" altLang="en-US" smtClean="0">
                <a:latin typeface="Arial" charset="0"/>
              </a:rPr>
              <a:t>Both queries produce the same output.</a:t>
            </a:r>
          </a:p>
        </p:txBody>
      </p:sp>
      <p:pic>
        <p:nvPicPr>
          <p:cNvPr id="68611" name="Picture 4" descr="C:\salome_official\projects\11gR2_SQL 1\screenshots\appf_12n_a.gif"/>
          <p:cNvPicPr>
            <a:picLocks noChangeAspect="1" noChangeArrowheads="1"/>
          </p:cNvPicPr>
          <p:nvPr/>
        </p:nvPicPr>
        <p:blipFill>
          <a:blip r:embed="rId3"/>
          <a:srcRect/>
          <a:stretch>
            <a:fillRect/>
          </a:stretch>
        </p:blipFill>
        <p:spPr bwMode="auto">
          <a:xfrm>
            <a:off x="828675" y="5625306"/>
            <a:ext cx="4259263" cy="463550"/>
          </a:xfrm>
          <a:prstGeom prst="rect">
            <a:avLst/>
          </a:prstGeom>
          <a:noFill/>
          <a:ln w="9525">
            <a:noFill/>
            <a:miter lim="800000"/>
            <a:headEnd/>
            <a:tailEnd/>
          </a:ln>
        </p:spPr>
      </p:pic>
      <p:sp>
        <p:nvSpPr>
          <p:cNvPr id="68612" name="Footer Placeholder 5"/>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ECC0280F-E4B1-4928-A78A-C4AD3418BBFC}" type="slidenum">
              <a:rPr lang="en-US" altLang="en-US" smtClean="0">
                <a:latin typeface="Arial" charset="0"/>
                <a:cs typeface="Arial" charset="0"/>
              </a:rPr>
              <a:pPr/>
              <a:t>30</a:t>
            </a:fld>
            <a:endParaRPr lang="en-US" altLang="en-US" smtClean="0">
              <a:latin typeface="Arial" charset="0"/>
              <a:cs typeface="Arial" charset="0"/>
            </a:endParaRPr>
          </a:p>
        </p:txBody>
      </p:sp>
      <p:sp>
        <p:nvSpPr>
          <p:cNvPr id="68613" name="Slide Image Placeholder 7"/>
          <p:cNvSpPr>
            <a:spLocks noGrp="1" noRot="1" noChangeAspect="1" noTextEdit="1"/>
          </p:cNvSpPr>
          <p:nvPr>
            <p:ph type="sldImg"/>
          </p:nvPr>
        </p:nvSpPr>
        <p:spPr>
          <a:ln/>
        </p:spPr>
      </p:sp>
    </p:spTree>
    <p:extLst>
      <p:ext uri="{BB962C8B-B14F-4D97-AF65-F5344CB8AC3E}">
        <p14:creationId xmlns="" xmlns:p14="http://schemas.microsoft.com/office/powerpoint/2010/main" val="30661889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body" idx="1"/>
          </p:nvPr>
        </p:nvSpPr>
        <p:spPr>
          <a:noFill/>
          <a:ln/>
        </p:spPr>
        <p:txBody>
          <a:bodyPr/>
          <a:lstStyle/>
          <a:p>
            <a:pPr lvl="1" eaLnBrk="1" hangingPunct="1">
              <a:spcBef>
                <a:spcPts val="100"/>
              </a:spcBef>
            </a:pPr>
            <a:r>
              <a:rPr lang="en-US" altLang="en-US" smtClean="0">
                <a:latin typeface="Arial" charset="0"/>
              </a:rPr>
              <a:t>The example in the slide creates a nonequijoin to evaluate an employee’s salary grade. The salary must be </a:t>
            </a:r>
            <a:r>
              <a:rPr lang="en-US" altLang="en-US" i="1" smtClean="0">
                <a:latin typeface="Arial" charset="0"/>
              </a:rPr>
              <a:t>between</a:t>
            </a:r>
            <a:r>
              <a:rPr lang="en-US" altLang="en-US" smtClean="0">
                <a:latin typeface="Arial" charset="0"/>
              </a:rPr>
              <a:t> any pair of the low and high salary ranges. </a:t>
            </a:r>
          </a:p>
          <a:p>
            <a:pPr lvl="1" eaLnBrk="1" hangingPunct="1">
              <a:spcBef>
                <a:spcPts val="100"/>
              </a:spcBef>
            </a:pPr>
            <a:r>
              <a:rPr lang="en-US" altLang="en-US" smtClean="0">
                <a:latin typeface="Arial" charset="0"/>
              </a:rPr>
              <a:t>It is important to note that all employees appear exactly once when this query is executed. No employee is repeated in the list. There are two reasons for this:</a:t>
            </a:r>
          </a:p>
          <a:p>
            <a:pPr lvl="2" eaLnBrk="1" hangingPunct="1">
              <a:spcBef>
                <a:spcPts val="100"/>
              </a:spcBef>
            </a:pPr>
            <a:r>
              <a:rPr lang="en-US" altLang="en-US" smtClean="0">
                <a:latin typeface="Arial" charset="0"/>
              </a:rPr>
              <a:t>None of the rows in the job grade table contain grades that overlap. That is, the salary value for an employee can lie only between the low salary and high salary values of one of the rows in the salary grade table. </a:t>
            </a:r>
          </a:p>
          <a:p>
            <a:pPr lvl="2" eaLnBrk="1" hangingPunct="1">
              <a:spcBef>
                <a:spcPts val="100"/>
              </a:spcBef>
            </a:pPr>
            <a:r>
              <a:rPr lang="en-US" altLang="en-US" smtClean="0">
                <a:latin typeface="Arial" charset="0"/>
              </a:rPr>
              <a:t>All of the employees’ salaries lie within the limits that are provided by the job grade table. That is, no employee earns less than the lowest value contained in the </a:t>
            </a:r>
            <a:r>
              <a:rPr lang="en-US" altLang="en-US" smtClean="0">
                <a:latin typeface="Courier New" pitchFamily="49" charset="0"/>
              </a:rPr>
              <a:t>LOWEST_SAL</a:t>
            </a:r>
            <a:r>
              <a:rPr lang="en-US" altLang="en-US" smtClean="0">
                <a:latin typeface="Arial" charset="0"/>
              </a:rPr>
              <a:t> column or more than the highest value contained in the </a:t>
            </a:r>
            <a:r>
              <a:rPr lang="en-US" altLang="en-US" smtClean="0">
                <a:latin typeface="Courier New" pitchFamily="49" charset="0"/>
              </a:rPr>
              <a:t>HIGHEST_SAL</a:t>
            </a:r>
            <a:r>
              <a:rPr lang="en-US" altLang="en-US" smtClean="0">
                <a:latin typeface="Arial" charset="0"/>
              </a:rPr>
              <a:t> column.</a:t>
            </a:r>
            <a:endParaRPr lang="en-US" altLang="en-US" b="1" smtClean="0">
              <a:latin typeface="Arial" charset="0"/>
            </a:endParaRPr>
          </a:p>
          <a:p>
            <a:pPr lvl="1" eaLnBrk="1" hangingPunct="1">
              <a:spcBef>
                <a:spcPts val="100"/>
              </a:spcBef>
            </a:pPr>
            <a:r>
              <a:rPr lang="en-US" altLang="en-US" b="1" smtClean="0">
                <a:latin typeface="Arial" charset="0"/>
              </a:rPr>
              <a:t>Note:</a:t>
            </a:r>
            <a:r>
              <a:rPr lang="en-US" altLang="en-US" smtClean="0">
                <a:latin typeface="Arial" charset="0"/>
              </a:rPr>
              <a:t> Other conditions (such as </a:t>
            </a:r>
            <a:r>
              <a:rPr lang="en-US" altLang="en-US" smtClean="0">
                <a:latin typeface="Courier New" pitchFamily="49" charset="0"/>
              </a:rPr>
              <a:t>&lt;=</a:t>
            </a:r>
            <a:r>
              <a:rPr lang="en-US" altLang="en-US" smtClean="0">
                <a:latin typeface="Arial" charset="0"/>
              </a:rPr>
              <a:t> and </a:t>
            </a:r>
            <a:r>
              <a:rPr lang="en-US" altLang="en-US" smtClean="0">
                <a:latin typeface="Courier New" pitchFamily="49" charset="0"/>
              </a:rPr>
              <a:t>&gt;=</a:t>
            </a:r>
            <a:r>
              <a:rPr lang="en-US" altLang="en-US" smtClean="0">
                <a:latin typeface="Arial" charset="0"/>
              </a:rPr>
              <a:t>) can be used, but </a:t>
            </a:r>
            <a:r>
              <a:rPr lang="en-US" altLang="en-US" smtClean="0">
                <a:latin typeface="Courier New" pitchFamily="49" charset="0"/>
              </a:rPr>
              <a:t>BETWEEN</a:t>
            </a:r>
            <a:r>
              <a:rPr lang="en-US" altLang="en-US" smtClean="0">
                <a:latin typeface="Arial" charset="0"/>
              </a:rPr>
              <a:t> is the simplest. Remember to specify the low value first and the high value last when using the </a:t>
            </a:r>
            <a:r>
              <a:rPr lang="en-US" altLang="en-US" smtClean="0">
                <a:latin typeface="Courier New" pitchFamily="49" charset="0"/>
              </a:rPr>
              <a:t>BETWEEN</a:t>
            </a:r>
            <a:r>
              <a:rPr lang="en-US" altLang="en-US" smtClean="0">
                <a:latin typeface="Arial" charset="0"/>
              </a:rPr>
              <a:t> condition. The Oracle server translates the </a:t>
            </a:r>
            <a:r>
              <a:rPr lang="en-US" altLang="en-US" smtClean="0">
                <a:latin typeface="Courier New" pitchFamily="49" charset="0"/>
              </a:rPr>
              <a:t>BETWEEN</a:t>
            </a:r>
            <a:r>
              <a:rPr lang="en-US" altLang="en-US" smtClean="0">
                <a:latin typeface="Arial" charset="0"/>
              </a:rPr>
              <a:t> condition to a pair of </a:t>
            </a:r>
            <a:r>
              <a:rPr lang="en-US" altLang="en-US" smtClean="0">
                <a:latin typeface="Courier New" pitchFamily="49" charset="0"/>
              </a:rPr>
              <a:t>AND</a:t>
            </a:r>
            <a:r>
              <a:rPr lang="en-US" altLang="en-US" smtClean="0">
                <a:latin typeface="Arial" charset="0"/>
              </a:rPr>
              <a:t> conditions. Therefore, using </a:t>
            </a:r>
            <a:r>
              <a:rPr lang="en-US" altLang="en-US" smtClean="0">
                <a:latin typeface="Courier New" pitchFamily="49" charset="0"/>
              </a:rPr>
              <a:t>BETWEEN</a:t>
            </a:r>
            <a:r>
              <a:rPr lang="en-US" altLang="en-US" smtClean="0">
                <a:latin typeface="Arial" charset="0"/>
              </a:rPr>
              <a:t> has no performance benefits, but should be used only for logical simplicity.</a:t>
            </a:r>
          </a:p>
          <a:p>
            <a:pPr lvl="1" eaLnBrk="1" hangingPunct="1">
              <a:spcBef>
                <a:spcPts val="100"/>
              </a:spcBef>
            </a:pPr>
            <a:r>
              <a:rPr lang="en-US" altLang="en-US" smtClean="0">
                <a:latin typeface="Arial" charset="0"/>
              </a:rPr>
              <a:t>Table aliases have been specified in the example in the slide for performance reasons, not because of possible ambiguity.</a:t>
            </a:r>
          </a:p>
        </p:txBody>
      </p:sp>
      <p:sp>
        <p:nvSpPr>
          <p:cNvPr id="70659"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AFDEDF0C-93D1-4967-9E27-8B00FD055BBA}" type="slidenum">
              <a:rPr lang="en-US" altLang="en-US" smtClean="0">
                <a:latin typeface="Arial" charset="0"/>
                <a:cs typeface="Arial" charset="0"/>
              </a:rPr>
              <a:pPr/>
              <a:t>31</a:t>
            </a:fld>
            <a:endParaRPr lang="en-US" altLang="en-US" smtClean="0">
              <a:latin typeface="Arial" charset="0"/>
              <a:cs typeface="Arial" charset="0"/>
            </a:endParaRPr>
          </a:p>
        </p:txBody>
      </p:sp>
      <p:sp>
        <p:nvSpPr>
          <p:cNvPr id="70660" name="Slide Image Placeholder 6"/>
          <p:cNvSpPr>
            <a:spLocks noGrp="1" noRot="1" noChangeAspect="1" noTextEdit="1"/>
          </p:cNvSpPr>
          <p:nvPr>
            <p:ph type="sldImg"/>
          </p:nvPr>
        </p:nvSpPr>
        <p:spPr>
          <a:ln/>
        </p:spPr>
      </p:sp>
    </p:spTree>
    <p:extLst>
      <p:ext uri="{BB962C8B-B14F-4D97-AF65-F5344CB8AC3E}">
        <p14:creationId xmlns="" xmlns:p14="http://schemas.microsoft.com/office/powerpoint/2010/main" val="24210680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Notes Placeholder 2"/>
          <p:cNvSpPr>
            <a:spLocks noGrp="1"/>
          </p:cNvSpPr>
          <p:nvPr>
            <p:ph type="body" idx="1"/>
          </p:nvPr>
        </p:nvSpPr>
        <p:spPr>
          <a:noFill/>
          <a:ln/>
        </p:spPr>
        <p:txBody>
          <a:bodyPr/>
          <a:lstStyle/>
          <a:p>
            <a:pPr lvl="1"/>
            <a:r>
              <a:rPr lang="en-US" altLang="en-US" smtClean="0">
                <a:latin typeface="Arial" charset="0"/>
              </a:rPr>
              <a:t>In the example in the slide, the </a:t>
            </a:r>
            <a:r>
              <a:rPr lang="en-US" altLang="en-US" smtClean="0">
                <a:latin typeface="Courier New" pitchFamily="49" charset="0"/>
                <a:cs typeface="Courier New" pitchFamily="49" charset="0"/>
              </a:rPr>
              <a:t>COUNTRY_ID</a:t>
            </a:r>
            <a:r>
              <a:rPr lang="en-US" altLang="en-US" smtClean="0">
                <a:latin typeface="Arial" charset="0"/>
              </a:rPr>
              <a:t> columns in the </a:t>
            </a:r>
            <a:r>
              <a:rPr lang="en-US" altLang="en-US" smtClean="0">
                <a:latin typeface="Courier New" pitchFamily="49" charset="0"/>
                <a:cs typeface="Courier New" pitchFamily="49" charset="0"/>
              </a:rPr>
              <a:t>COUNTRIES</a:t>
            </a:r>
            <a:r>
              <a:rPr lang="en-US" altLang="en-US" smtClean="0">
                <a:latin typeface="Arial" charset="0"/>
              </a:rPr>
              <a:t> and </a:t>
            </a:r>
            <a:r>
              <a:rPr lang="en-US" altLang="en-US" smtClean="0">
                <a:latin typeface="Courier New" pitchFamily="49" charset="0"/>
                <a:cs typeface="Courier New" pitchFamily="49" charset="0"/>
              </a:rPr>
              <a:t>LOCATIONS</a:t>
            </a:r>
            <a:r>
              <a:rPr lang="en-US" altLang="en-US" smtClean="0">
                <a:latin typeface="Arial" charset="0"/>
              </a:rPr>
              <a:t> tables are joined and thus the </a:t>
            </a:r>
            <a:r>
              <a:rPr lang="en-US" altLang="en-US" smtClean="0">
                <a:latin typeface="Courier New" pitchFamily="49" charset="0"/>
                <a:cs typeface="Courier New" pitchFamily="49" charset="0"/>
              </a:rPr>
              <a:t>LOCATION_ID</a:t>
            </a:r>
            <a:r>
              <a:rPr lang="en-US" altLang="en-US" smtClean="0">
                <a:latin typeface="Arial" charset="0"/>
              </a:rPr>
              <a:t> of the location where an employee works is shown.</a:t>
            </a:r>
          </a:p>
        </p:txBody>
      </p:sp>
      <p:sp>
        <p:nvSpPr>
          <p:cNvPr id="72707"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6439E27B-4714-44BD-951A-FCF7324ECC34}" type="slidenum">
              <a:rPr lang="en-US" altLang="en-US" smtClean="0">
                <a:latin typeface="Arial" charset="0"/>
                <a:cs typeface="Arial" charset="0"/>
              </a:rPr>
              <a:pPr/>
              <a:t>32</a:t>
            </a:fld>
            <a:endParaRPr lang="en-US" altLang="en-US" smtClean="0">
              <a:latin typeface="Arial" charset="0"/>
              <a:cs typeface="Arial" charset="0"/>
            </a:endParaRPr>
          </a:p>
        </p:txBody>
      </p:sp>
      <p:sp>
        <p:nvSpPr>
          <p:cNvPr id="72708" name="Slide Image Placeholder 9"/>
          <p:cNvSpPr>
            <a:spLocks noGrp="1" noRot="1" noChangeAspect="1" noTextEdit="1"/>
          </p:cNvSpPr>
          <p:nvPr>
            <p:ph type="sldImg"/>
          </p:nvPr>
        </p:nvSpPr>
        <p:spPr>
          <a:ln/>
        </p:spPr>
      </p:sp>
    </p:spTree>
    <p:extLst>
      <p:ext uri="{BB962C8B-B14F-4D97-AF65-F5344CB8AC3E}">
        <p14:creationId xmlns="" xmlns:p14="http://schemas.microsoft.com/office/powerpoint/2010/main" val="17673887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Notes Placeholder 2"/>
          <p:cNvSpPr>
            <a:spLocks noGrp="1"/>
          </p:cNvSpPr>
          <p:nvPr>
            <p:ph type="body" idx="1"/>
          </p:nvPr>
        </p:nvSpPr>
        <p:spPr>
          <a:noFill/>
          <a:ln/>
        </p:spPr>
        <p:txBody>
          <a:bodyPr/>
          <a:lstStyle/>
          <a:p>
            <a:pPr lvl="1"/>
            <a:r>
              <a:rPr lang="en-US" altLang="en-US" dirty="0" smtClean="0">
                <a:latin typeface="Arial" charset="0"/>
              </a:rPr>
              <a:t>Use the </a:t>
            </a:r>
            <a:r>
              <a:rPr lang="en-US" altLang="en-US" dirty="0" smtClean="0">
                <a:latin typeface="Courier New" pitchFamily="49" charset="0"/>
                <a:cs typeface="Courier New" pitchFamily="49" charset="0"/>
              </a:rPr>
              <a:t>ON</a:t>
            </a:r>
            <a:r>
              <a:rPr lang="en-US" altLang="en-US" dirty="0" smtClean="0">
                <a:latin typeface="Arial" charset="0"/>
              </a:rPr>
              <a:t> clause to specify a join condition. With this, you can specify join conditions separate from any search or filter conditions in the </a:t>
            </a:r>
            <a:r>
              <a:rPr lang="en-US" altLang="en-US" dirty="0" smtClean="0">
                <a:latin typeface="Courier New" pitchFamily="49" charset="0"/>
                <a:cs typeface="Courier New" pitchFamily="49" charset="0"/>
              </a:rPr>
              <a:t>WHERE</a:t>
            </a:r>
            <a:r>
              <a:rPr lang="en-US" altLang="en-US" dirty="0" smtClean="0">
                <a:latin typeface="Arial" charset="0"/>
              </a:rPr>
              <a:t> clause.</a:t>
            </a:r>
          </a:p>
          <a:p>
            <a:pPr lvl="1"/>
            <a:r>
              <a:rPr lang="en-US" altLang="en-US" dirty="0" smtClean="0">
                <a:latin typeface="Arial" charset="0"/>
              </a:rPr>
              <a:t>In this example, the </a:t>
            </a:r>
            <a:r>
              <a:rPr lang="en-US" altLang="en-US" dirty="0" smtClean="0">
                <a:latin typeface="Courier New" pitchFamily="49" charset="0"/>
                <a:cs typeface="Courier New" pitchFamily="49" charset="0"/>
              </a:rPr>
              <a:t>EMPLOYEE_ID</a:t>
            </a:r>
            <a:r>
              <a:rPr lang="en-US" altLang="en-US" dirty="0" smtClean="0">
                <a:latin typeface="Arial" charset="0"/>
              </a:rPr>
              <a:t> columns in the </a:t>
            </a:r>
            <a:r>
              <a:rPr lang="en-US" altLang="en-US" dirty="0" smtClean="0">
                <a:latin typeface="Courier New" pitchFamily="49" charset="0"/>
                <a:cs typeface="Courier New" pitchFamily="49" charset="0"/>
              </a:rPr>
              <a:t>EMPLOYEES</a:t>
            </a:r>
            <a:r>
              <a:rPr lang="en-US" altLang="en-US" dirty="0" smtClean="0">
                <a:latin typeface="Arial" charset="0"/>
              </a:rPr>
              <a:t> and </a:t>
            </a:r>
            <a:r>
              <a:rPr lang="en-US" altLang="en-US" dirty="0" smtClean="0">
                <a:latin typeface="Courier New" pitchFamily="49" charset="0"/>
                <a:cs typeface="Courier New" pitchFamily="49" charset="0"/>
              </a:rPr>
              <a:t>JOB_HISTORY</a:t>
            </a:r>
            <a:r>
              <a:rPr lang="en-US" altLang="en-US" dirty="0" smtClean="0">
                <a:latin typeface="Arial" charset="0"/>
              </a:rPr>
              <a:t> tables are joined using the </a:t>
            </a:r>
            <a:r>
              <a:rPr lang="en-US" altLang="en-US" dirty="0" smtClean="0">
                <a:latin typeface="Courier New" pitchFamily="49" charset="0"/>
                <a:cs typeface="Courier New" pitchFamily="49" charset="0"/>
              </a:rPr>
              <a:t>ON</a:t>
            </a:r>
            <a:r>
              <a:rPr lang="en-US" altLang="en-US" dirty="0" smtClean="0">
                <a:latin typeface="Arial" charset="0"/>
              </a:rPr>
              <a:t> clause. Wherever an employee ID in the </a:t>
            </a:r>
            <a:r>
              <a:rPr lang="en-US" altLang="en-US" dirty="0" smtClean="0">
                <a:latin typeface="Courier New" pitchFamily="49" charset="0"/>
                <a:cs typeface="Courier New" pitchFamily="49" charset="0"/>
              </a:rPr>
              <a:t>EMPLOYEES</a:t>
            </a:r>
            <a:r>
              <a:rPr lang="en-US" altLang="en-US" dirty="0" smtClean="0">
                <a:latin typeface="Arial" charset="0"/>
              </a:rPr>
              <a:t> table equals an employee ID in the </a:t>
            </a:r>
            <a:r>
              <a:rPr lang="en-US" altLang="en-US" dirty="0" smtClean="0">
                <a:latin typeface="Courier New" pitchFamily="49" charset="0"/>
                <a:cs typeface="Courier New" pitchFamily="49" charset="0"/>
              </a:rPr>
              <a:t>JOB_HISTORY</a:t>
            </a:r>
            <a:r>
              <a:rPr lang="en-US" altLang="en-US" dirty="0" smtClean="0">
                <a:latin typeface="Arial" charset="0"/>
              </a:rPr>
              <a:t> table, the row is returned. The table alias is necessary to qualify the matching</a:t>
            </a:r>
            <a:r>
              <a:rPr lang="en-US" altLang="en-US" dirty="0" smtClean="0">
                <a:latin typeface="Arial" charset="0"/>
                <a:cs typeface="Arial" charset="0"/>
              </a:rPr>
              <a:t> column names.</a:t>
            </a:r>
          </a:p>
          <a:p>
            <a:pPr lvl="1"/>
            <a:r>
              <a:rPr lang="en-US" altLang="en-US" dirty="0" smtClean="0">
                <a:latin typeface="Arial" charset="0"/>
              </a:rPr>
              <a:t>You can also use the </a:t>
            </a:r>
            <a:r>
              <a:rPr lang="en-US" altLang="en-US" dirty="0" smtClean="0">
                <a:latin typeface="Courier New" pitchFamily="49" charset="0"/>
                <a:cs typeface="Courier New" pitchFamily="49" charset="0"/>
              </a:rPr>
              <a:t>ON</a:t>
            </a:r>
            <a:r>
              <a:rPr lang="en-US" altLang="en-US" dirty="0" smtClean="0">
                <a:latin typeface="Arial" charset="0"/>
              </a:rPr>
              <a:t> clause to join columns that have different names. The parentheses around the joined columns, as in the example in the slide, </a:t>
            </a:r>
            <a:r>
              <a:rPr lang="en-US" altLang="en-US" dirty="0" smtClean="0">
                <a:latin typeface="Courier New" pitchFamily="49" charset="0"/>
                <a:cs typeface="Courier New" pitchFamily="49" charset="0"/>
              </a:rPr>
              <a:t>(</a:t>
            </a:r>
            <a:r>
              <a:rPr lang="en-US" altLang="en-US" dirty="0" err="1" smtClean="0">
                <a:latin typeface="Courier New" pitchFamily="49" charset="0"/>
                <a:cs typeface="Courier New" pitchFamily="49" charset="0"/>
              </a:rPr>
              <a:t>e.employee_id</a:t>
            </a:r>
            <a:r>
              <a:rPr lang="en-US" altLang="en-US" dirty="0" smtClean="0">
                <a:latin typeface="Arial" charset="0"/>
              </a:rPr>
              <a:t> </a:t>
            </a:r>
            <a:r>
              <a:rPr lang="en-US" altLang="en-US" dirty="0" smtClean="0">
                <a:latin typeface="Courier New" pitchFamily="49" charset="0"/>
                <a:cs typeface="Courier New" pitchFamily="49" charset="0"/>
              </a:rPr>
              <a:t>=</a:t>
            </a:r>
            <a:r>
              <a:rPr lang="en-US" altLang="en-US" dirty="0" smtClean="0">
                <a:latin typeface="Arial" charset="0"/>
              </a:rPr>
              <a:t> </a:t>
            </a:r>
            <a:r>
              <a:rPr lang="en-US" altLang="en-US" dirty="0" err="1" smtClean="0">
                <a:latin typeface="Courier New" pitchFamily="49" charset="0"/>
                <a:cs typeface="Courier New" pitchFamily="49" charset="0"/>
              </a:rPr>
              <a:t>j.employee_id</a:t>
            </a:r>
            <a:r>
              <a:rPr lang="en-US" altLang="en-US" dirty="0" smtClean="0">
                <a:latin typeface="Courier New" pitchFamily="49" charset="0"/>
                <a:cs typeface="Courier New" pitchFamily="49" charset="0"/>
              </a:rPr>
              <a:t>)</a:t>
            </a:r>
            <a:r>
              <a:rPr lang="en-US" altLang="en-US" dirty="0" smtClean="0">
                <a:latin typeface="Arial" charset="0"/>
              </a:rPr>
              <a:t>, is optional. So, even </a:t>
            </a:r>
            <a:r>
              <a:rPr lang="en-US" altLang="en-US" dirty="0" smtClean="0">
                <a:latin typeface="Courier New" pitchFamily="49" charset="0"/>
                <a:cs typeface="Courier New" pitchFamily="49" charset="0"/>
              </a:rPr>
              <a:t>ON</a:t>
            </a:r>
            <a:r>
              <a:rPr lang="en-US" altLang="en-US" dirty="0" smtClean="0">
                <a:latin typeface="Arial" charset="0"/>
              </a:rPr>
              <a:t> </a:t>
            </a:r>
            <a:r>
              <a:rPr lang="en-US" altLang="en-US" dirty="0" err="1" smtClean="0">
                <a:latin typeface="Courier New" pitchFamily="49" charset="0"/>
                <a:cs typeface="Courier New" pitchFamily="49" charset="0"/>
              </a:rPr>
              <a:t>e.employee_id</a:t>
            </a:r>
            <a:r>
              <a:rPr lang="en-US" altLang="en-US" dirty="0" smtClean="0">
                <a:latin typeface="Arial" charset="0"/>
              </a:rPr>
              <a:t> </a:t>
            </a:r>
            <a:r>
              <a:rPr lang="en-US" altLang="en-US" dirty="0" smtClean="0">
                <a:latin typeface="Courier New" pitchFamily="49" charset="0"/>
                <a:cs typeface="Courier New" pitchFamily="49" charset="0"/>
              </a:rPr>
              <a:t>=</a:t>
            </a:r>
            <a:r>
              <a:rPr lang="en-US" altLang="en-US" dirty="0" smtClean="0">
                <a:latin typeface="Arial" charset="0"/>
              </a:rPr>
              <a:t> </a:t>
            </a:r>
            <a:r>
              <a:rPr lang="en-US" altLang="en-US" dirty="0" err="1" smtClean="0">
                <a:latin typeface="Courier New" pitchFamily="49" charset="0"/>
                <a:cs typeface="Courier New" pitchFamily="49" charset="0"/>
              </a:rPr>
              <a:t>j.employee_id</a:t>
            </a:r>
            <a:r>
              <a:rPr lang="en-US" altLang="en-US" dirty="0" smtClean="0">
                <a:latin typeface="Arial" charset="0"/>
              </a:rPr>
              <a:t> will work.</a:t>
            </a:r>
          </a:p>
          <a:p>
            <a:pPr lvl="1"/>
            <a:r>
              <a:rPr lang="en-US" altLang="en-US" b="1" dirty="0" smtClean="0">
                <a:latin typeface="Arial" charset="0"/>
              </a:rPr>
              <a:t>Note: </a:t>
            </a:r>
            <a:r>
              <a:rPr lang="en-US" altLang="en-US" dirty="0" smtClean="0">
                <a:latin typeface="Arial" charset="0"/>
              </a:rPr>
              <a:t>When you use the Execute Statement icon to run the query, SQL Developer suffixes a ‘_1’ to differentiate between the two </a:t>
            </a:r>
            <a:r>
              <a:rPr lang="en-US" altLang="en-US" dirty="0" err="1" smtClean="0">
                <a:latin typeface="Courier New" pitchFamily="49" charset="0"/>
                <a:cs typeface="Courier New" pitchFamily="49" charset="0"/>
              </a:rPr>
              <a:t>employee_id</a:t>
            </a:r>
            <a:r>
              <a:rPr lang="en-US" altLang="en-US" dirty="0" err="1" smtClean="0">
                <a:latin typeface="Arial" charset="0"/>
                <a:cs typeface="Arial" charset="0"/>
              </a:rPr>
              <a:t>s</a:t>
            </a:r>
            <a:r>
              <a:rPr lang="en-US" altLang="en-US" dirty="0" smtClean="0">
                <a:latin typeface="Arial" charset="0"/>
              </a:rPr>
              <a:t>.</a:t>
            </a:r>
          </a:p>
        </p:txBody>
      </p:sp>
      <p:sp>
        <p:nvSpPr>
          <p:cNvPr id="74755"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8AD71773-71FE-428A-971C-1991AACACDCD}" type="slidenum">
              <a:rPr lang="en-US" altLang="en-US" smtClean="0">
                <a:latin typeface="Arial" charset="0"/>
                <a:cs typeface="Arial" charset="0"/>
              </a:rPr>
              <a:pPr/>
              <a:t>33</a:t>
            </a:fld>
            <a:endParaRPr lang="en-US" altLang="en-US" smtClean="0">
              <a:latin typeface="Arial" charset="0"/>
              <a:cs typeface="Arial" charset="0"/>
            </a:endParaRPr>
          </a:p>
        </p:txBody>
      </p:sp>
      <p:sp>
        <p:nvSpPr>
          <p:cNvPr id="74756" name="Slide Image Placeholder 6"/>
          <p:cNvSpPr>
            <a:spLocks noGrp="1" noRot="1" noChangeAspect="1" noTextEdit="1"/>
          </p:cNvSpPr>
          <p:nvPr>
            <p:ph type="sldImg"/>
          </p:nvPr>
        </p:nvSpPr>
        <p:spPr>
          <a:ln/>
        </p:spPr>
      </p:sp>
    </p:spTree>
    <p:extLst>
      <p:ext uri="{BB962C8B-B14F-4D97-AF65-F5344CB8AC3E}">
        <p14:creationId xmlns="" xmlns:p14="http://schemas.microsoft.com/office/powerpoint/2010/main" val="12650452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Notes Placeholder 2"/>
          <p:cNvSpPr>
            <a:spLocks noGrp="1"/>
          </p:cNvSpPr>
          <p:nvPr>
            <p:ph type="body" idx="1"/>
          </p:nvPr>
        </p:nvSpPr>
        <p:spPr>
          <a:noFill/>
          <a:ln/>
        </p:spPr>
        <p:txBody>
          <a:bodyPr/>
          <a:lstStyle/>
          <a:p>
            <a:pPr lvl="1"/>
            <a:r>
              <a:rPr lang="en-US" altLang="en-US" smtClean="0">
                <a:latin typeface="Arial" charset="0"/>
              </a:rPr>
              <a:t>This query retrieves all the rows in the </a:t>
            </a:r>
            <a:r>
              <a:rPr lang="en-US" altLang="en-US" smtClean="0">
                <a:latin typeface="Courier New" pitchFamily="49" charset="0"/>
                <a:cs typeface="Courier New" pitchFamily="49" charset="0"/>
              </a:rPr>
              <a:t>COUNTRIES</a:t>
            </a:r>
            <a:r>
              <a:rPr lang="en-US" altLang="en-US" smtClean="0">
                <a:latin typeface="Arial" charset="0"/>
              </a:rPr>
              <a:t> table, which is the left table, even if there is no match in the </a:t>
            </a:r>
            <a:r>
              <a:rPr lang="en-US" altLang="en-US" smtClean="0">
                <a:latin typeface="Courier New" pitchFamily="49" charset="0"/>
                <a:cs typeface="Courier New" pitchFamily="49" charset="0"/>
              </a:rPr>
              <a:t>LOCATIONS</a:t>
            </a:r>
            <a:r>
              <a:rPr lang="en-US" altLang="en-US" smtClean="0">
                <a:latin typeface="Arial" charset="0"/>
              </a:rPr>
              <a:t> table.</a:t>
            </a:r>
          </a:p>
        </p:txBody>
      </p:sp>
      <p:sp>
        <p:nvSpPr>
          <p:cNvPr id="76803"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8F239B0D-D0FB-4EFB-9FAD-6A68882D45FB}" type="slidenum">
              <a:rPr lang="en-US" altLang="en-US" smtClean="0">
                <a:latin typeface="Arial" charset="0"/>
                <a:cs typeface="Arial" charset="0"/>
              </a:rPr>
              <a:pPr/>
              <a:t>34</a:t>
            </a:fld>
            <a:endParaRPr lang="en-US" altLang="en-US" smtClean="0">
              <a:latin typeface="Arial" charset="0"/>
              <a:cs typeface="Arial" charset="0"/>
            </a:endParaRPr>
          </a:p>
        </p:txBody>
      </p:sp>
      <p:sp>
        <p:nvSpPr>
          <p:cNvPr id="76804" name="Slide Image Placeholder 9"/>
          <p:cNvSpPr>
            <a:spLocks noGrp="1" noRot="1" noChangeAspect="1" noTextEdit="1"/>
          </p:cNvSpPr>
          <p:nvPr>
            <p:ph type="sldImg"/>
          </p:nvPr>
        </p:nvSpPr>
        <p:spPr>
          <a:ln/>
        </p:spPr>
      </p:sp>
    </p:spTree>
    <p:extLst>
      <p:ext uri="{BB962C8B-B14F-4D97-AF65-F5344CB8AC3E}">
        <p14:creationId xmlns="" xmlns:p14="http://schemas.microsoft.com/office/powerpoint/2010/main" val="35386939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pPr lvl="1" eaLnBrk="1" hangingPunct="1"/>
            <a:r>
              <a:rPr lang="en-US" altLang="en-US" smtClean="0">
                <a:solidFill>
                  <a:schemeClr val="tx1"/>
                </a:solidFill>
                <a:latin typeface="Arial" charset="0"/>
              </a:rPr>
              <a:t>This query retrieves all the rows in the </a:t>
            </a:r>
            <a:r>
              <a:rPr lang="en-US" altLang="en-US" smtClean="0">
                <a:solidFill>
                  <a:schemeClr val="tx1"/>
                </a:solidFill>
                <a:latin typeface="Courier New" pitchFamily="49" charset="0"/>
              </a:rPr>
              <a:t>DEPARTMENTS</a:t>
            </a:r>
            <a:r>
              <a:rPr lang="en-US" altLang="en-US" smtClean="0">
                <a:solidFill>
                  <a:schemeClr val="tx1"/>
                </a:solidFill>
                <a:latin typeface="Arial" charset="0"/>
              </a:rPr>
              <a:t> table, which is the table at the right, even if there is no match in the </a:t>
            </a:r>
            <a:r>
              <a:rPr lang="en-US" altLang="en-US" smtClean="0">
                <a:solidFill>
                  <a:schemeClr val="tx1"/>
                </a:solidFill>
                <a:latin typeface="Courier New" pitchFamily="49" charset="0"/>
              </a:rPr>
              <a:t>EMPLOYEES</a:t>
            </a:r>
            <a:r>
              <a:rPr lang="en-US" altLang="en-US" smtClean="0">
                <a:solidFill>
                  <a:schemeClr val="tx1"/>
                </a:solidFill>
                <a:latin typeface="Arial" charset="0"/>
              </a:rPr>
              <a:t> table.</a:t>
            </a:r>
          </a:p>
        </p:txBody>
      </p:sp>
      <p:sp>
        <p:nvSpPr>
          <p:cNvPr id="78852"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0B0E1919-A391-464D-8358-65233939718A}" type="slidenum">
              <a:rPr lang="en-US" altLang="en-US" smtClean="0">
                <a:latin typeface="Arial" charset="0"/>
                <a:cs typeface="Arial" charset="0"/>
              </a:rPr>
              <a:pPr/>
              <a:t>35</a:t>
            </a:fld>
            <a:endParaRPr lang="en-US" altLang="en-US" smtClean="0">
              <a:latin typeface="Arial" charset="0"/>
              <a:cs typeface="Arial" charset="0"/>
            </a:endParaRPr>
          </a:p>
        </p:txBody>
      </p:sp>
    </p:spTree>
    <p:extLst>
      <p:ext uri="{BB962C8B-B14F-4D97-AF65-F5344CB8AC3E}">
        <p14:creationId xmlns="" xmlns:p14="http://schemas.microsoft.com/office/powerpoint/2010/main" val="29705342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Notes Placeholder 2"/>
          <p:cNvSpPr>
            <a:spLocks noGrp="1"/>
          </p:cNvSpPr>
          <p:nvPr>
            <p:ph type="body" idx="1"/>
          </p:nvPr>
        </p:nvSpPr>
        <p:spPr>
          <a:noFill/>
          <a:ln/>
        </p:spPr>
        <p:txBody>
          <a:bodyPr/>
          <a:lstStyle/>
          <a:p>
            <a:pPr lvl="1"/>
            <a:r>
              <a:rPr lang="en-US" altLang="en-US" smtClean="0">
                <a:latin typeface="Arial" charset="0"/>
              </a:rPr>
              <a:t>This query retrieves all the rows in the </a:t>
            </a:r>
            <a:r>
              <a:rPr lang="en-US" altLang="en-US" smtClean="0">
                <a:latin typeface="Courier New" pitchFamily="49" charset="0"/>
                <a:cs typeface="Courier New" pitchFamily="49" charset="0"/>
              </a:rPr>
              <a:t>EMPLOYEES</a:t>
            </a:r>
            <a:r>
              <a:rPr lang="en-US" altLang="en-US" smtClean="0">
                <a:latin typeface="Arial" charset="0"/>
              </a:rPr>
              <a:t> table, even if there is no match in the </a:t>
            </a:r>
            <a:r>
              <a:rPr lang="en-US" altLang="en-US" smtClean="0">
                <a:latin typeface="Courier New" pitchFamily="49" charset="0"/>
                <a:cs typeface="Courier New" pitchFamily="49" charset="0"/>
              </a:rPr>
              <a:t>DEPARTMENTS</a:t>
            </a:r>
            <a:r>
              <a:rPr lang="en-US" altLang="en-US" smtClean="0">
                <a:latin typeface="Arial" charset="0"/>
              </a:rPr>
              <a:t> table. It also retrieves all the rows in the </a:t>
            </a:r>
            <a:r>
              <a:rPr lang="en-US" altLang="en-US" smtClean="0">
                <a:latin typeface="Courier New" pitchFamily="49" charset="0"/>
                <a:cs typeface="Courier New" pitchFamily="49" charset="0"/>
              </a:rPr>
              <a:t>DEPARTMENTS</a:t>
            </a:r>
            <a:r>
              <a:rPr lang="en-US" altLang="en-US" smtClean="0">
                <a:latin typeface="Arial" charset="0"/>
              </a:rPr>
              <a:t> table, even if there is no match in the </a:t>
            </a:r>
            <a:r>
              <a:rPr lang="en-US" altLang="en-US" smtClean="0">
                <a:latin typeface="Courier New" pitchFamily="49" charset="0"/>
                <a:cs typeface="Courier New" pitchFamily="49" charset="0"/>
              </a:rPr>
              <a:t>EMPLOYEES</a:t>
            </a:r>
            <a:r>
              <a:rPr lang="en-US" altLang="en-US" smtClean="0">
                <a:latin typeface="Arial" charset="0"/>
              </a:rPr>
              <a:t> table.</a:t>
            </a:r>
          </a:p>
        </p:txBody>
      </p:sp>
      <p:sp>
        <p:nvSpPr>
          <p:cNvPr id="80899"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ECA72085-B02E-45F9-886B-084FC3D5BE47}" type="slidenum">
              <a:rPr lang="en-US" altLang="en-US" smtClean="0">
                <a:latin typeface="Arial" charset="0"/>
                <a:cs typeface="Arial" charset="0"/>
              </a:rPr>
              <a:pPr/>
              <a:t>36</a:t>
            </a:fld>
            <a:endParaRPr lang="en-US" altLang="en-US" smtClean="0">
              <a:latin typeface="Arial" charset="0"/>
              <a:cs typeface="Arial" charset="0"/>
            </a:endParaRPr>
          </a:p>
        </p:txBody>
      </p:sp>
      <p:sp>
        <p:nvSpPr>
          <p:cNvPr id="80900" name="Slide Image Placeholder 15"/>
          <p:cNvSpPr>
            <a:spLocks noGrp="1" noRot="1" noChangeAspect="1" noTextEdit="1"/>
          </p:cNvSpPr>
          <p:nvPr>
            <p:ph type="sldImg"/>
          </p:nvPr>
        </p:nvSpPr>
        <p:spPr>
          <a:ln/>
        </p:spPr>
      </p:sp>
    </p:spTree>
    <p:extLst>
      <p:ext uri="{BB962C8B-B14F-4D97-AF65-F5344CB8AC3E}">
        <p14:creationId xmlns="" xmlns:p14="http://schemas.microsoft.com/office/powerpoint/2010/main" val="14683549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p:spPr>
        <p:txBody>
          <a:bodyPr/>
          <a:lstStyle/>
          <a:p>
            <a:pPr lvl="1" eaLnBrk="1" hangingPunct="1"/>
            <a:r>
              <a:rPr lang="en-US" altLang="en-US" smtClean="0">
                <a:latin typeface="Arial" charset="0"/>
              </a:rPr>
              <a:t>Sometimes you need to join a table to itself. To find the name of each employee’s manager, you need to join the </a:t>
            </a:r>
            <a:r>
              <a:rPr lang="en-US" altLang="en-US" smtClean="0">
                <a:latin typeface="Courier New" pitchFamily="49" charset="0"/>
              </a:rPr>
              <a:t>EMPLOYEES</a:t>
            </a:r>
            <a:r>
              <a:rPr lang="en-US" altLang="en-US" smtClean="0">
                <a:latin typeface="Arial" charset="0"/>
              </a:rPr>
              <a:t> table to itself, or perform a self-join. The example in the slide joins the </a:t>
            </a:r>
            <a:r>
              <a:rPr lang="en-US" altLang="en-US" smtClean="0">
                <a:latin typeface="Courier New" pitchFamily="49" charset="0"/>
              </a:rPr>
              <a:t>EMPLOYEES</a:t>
            </a:r>
            <a:r>
              <a:rPr lang="en-US" altLang="en-US" smtClean="0">
                <a:latin typeface="Arial" charset="0"/>
              </a:rPr>
              <a:t> table to itself. To simulate two tables in the </a:t>
            </a:r>
            <a:r>
              <a:rPr lang="en-US" altLang="en-US" smtClean="0">
                <a:latin typeface="Courier New" pitchFamily="49" charset="0"/>
              </a:rPr>
              <a:t>FROM</a:t>
            </a:r>
            <a:r>
              <a:rPr lang="en-US" altLang="en-US" smtClean="0">
                <a:latin typeface="Arial" charset="0"/>
              </a:rPr>
              <a:t> clause, there are two aliases, namely worker and manager, for the same table, </a:t>
            </a:r>
            <a:r>
              <a:rPr lang="en-US" altLang="en-US" smtClean="0">
                <a:latin typeface="Courier New" pitchFamily="49" charset="0"/>
              </a:rPr>
              <a:t>EMPLOYEES</a:t>
            </a:r>
            <a:r>
              <a:rPr lang="en-US" altLang="en-US" smtClean="0">
                <a:latin typeface="Arial" charset="0"/>
              </a:rPr>
              <a:t>. </a:t>
            </a:r>
          </a:p>
          <a:p>
            <a:pPr lvl="1" eaLnBrk="1" hangingPunct="1"/>
            <a:r>
              <a:rPr lang="en-US" altLang="en-US" smtClean="0">
                <a:latin typeface="Arial" charset="0"/>
              </a:rPr>
              <a:t>In this example, the </a:t>
            </a:r>
            <a:r>
              <a:rPr lang="en-US" altLang="en-US" smtClean="0">
                <a:latin typeface="Courier New" pitchFamily="49" charset="0"/>
              </a:rPr>
              <a:t>WHERE</a:t>
            </a:r>
            <a:r>
              <a:rPr lang="en-US" altLang="en-US" smtClean="0">
                <a:latin typeface="Arial" charset="0"/>
              </a:rPr>
              <a:t> clause contains the join that means “where a worker’s manager ID matches the employee ID for the manager.”</a:t>
            </a:r>
          </a:p>
        </p:txBody>
      </p:sp>
      <p:sp>
        <p:nvSpPr>
          <p:cNvPr id="82948"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BC60C170-A1E8-430A-8462-9EB74081351B}" type="slidenum">
              <a:rPr lang="en-US" altLang="en-US" smtClean="0">
                <a:latin typeface="Arial" charset="0"/>
                <a:cs typeface="Arial" charset="0"/>
              </a:rPr>
              <a:pPr/>
              <a:t>37</a:t>
            </a:fld>
            <a:endParaRPr lang="en-US" altLang="en-US" smtClean="0">
              <a:latin typeface="Arial" charset="0"/>
              <a:cs typeface="Arial" charset="0"/>
            </a:endParaRPr>
          </a:p>
        </p:txBody>
      </p:sp>
    </p:spTree>
    <p:extLst>
      <p:ext uri="{BB962C8B-B14F-4D97-AF65-F5344CB8AC3E}">
        <p14:creationId xmlns="" xmlns:p14="http://schemas.microsoft.com/office/powerpoint/2010/main" val="36243196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Notes Placeholder 2"/>
          <p:cNvSpPr>
            <a:spLocks noGrp="1"/>
          </p:cNvSpPr>
          <p:nvPr>
            <p:ph type="body" idx="1"/>
          </p:nvPr>
        </p:nvSpPr>
        <p:spPr>
          <a:noFill/>
          <a:ln/>
        </p:spPr>
        <p:txBody>
          <a:bodyPr/>
          <a:lstStyle/>
          <a:p>
            <a:pPr lvl="1"/>
            <a:r>
              <a:rPr lang="en-US" altLang="en-US" smtClean="0">
                <a:latin typeface="Arial" charset="0"/>
              </a:rPr>
              <a:t>The </a:t>
            </a:r>
            <a:r>
              <a:rPr lang="en-US" altLang="en-US" smtClean="0">
                <a:latin typeface="Courier New" pitchFamily="49" charset="0"/>
                <a:cs typeface="Courier New" pitchFamily="49" charset="0"/>
              </a:rPr>
              <a:t>CROSS</a:t>
            </a:r>
            <a:r>
              <a:rPr lang="en-US" altLang="en-US" smtClean="0">
                <a:latin typeface="Arial" charset="0"/>
              </a:rPr>
              <a:t> </a:t>
            </a:r>
            <a:r>
              <a:rPr lang="en-US" altLang="en-US" smtClean="0">
                <a:latin typeface="Courier New" pitchFamily="49" charset="0"/>
                <a:cs typeface="Courier New" pitchFamily="49" charset="0"/>
              </a:rPr>
              <a:t>JOIN</a:t>
            </a:r>
            <a:r>
              <a:rPr lang="en-US" altLang="en-US" smtClean="0">
                <a:latin typeface="Arial" charset="0"/>
              </a:rPr>
              <a:t> syntax specifies the cross product. It is also known as a Cartesian product. A cross join produces the cross product of two relations, and is essentially the same as the comma-delimited Oracle Database notation.</a:t>
            </a:r>
          </a:p>
          <a:p>
            <a:pPr lvl="1"/>
            <a:r>
              <a:rPr lang="en-US" altLang="en-US" smtClean="0">
                <a:latin typeface="Arial" charset="0"/>
              </a:rPr>
              <a:t>You do not specify any </a:t>
            </a:r>
            <a:r>
              <a:rPr lang="en-US" altLang="en-US" smtClean="0">
                <a:latin typeface="Courier New" pitchFamily="49" charset="0"/>
                <a:cs typeface="Courier New" pitchFamily="49" charset="0"/>
              </a:rPr>
              <a:t>WHERE</a:t>
            </a:r>
            <a:r>
              <a:rPr lang="en-US" altLang="en-US" smtClean="0">
                <a:latin typeface="Arial" charset="0"/>
              </a:rPr>
              <a:t> condition between the two tables in the </a:t>
            </a:r>
            <a:r>
              <a:rPr lang="en-US" altLang="en-US" smtClean="0">
                <a:latin typeface="Courier New" pitchFamily="49" charset="0"/>
                <a:cs typeface="Courier New" pitchFamily="49" charset="0"/>
              </a:rPr>
              <a:t>CROSS</a:t>
            </a:r>
            <a:r>
              <a:rPr lang="en-US" altLang="en-US" smtClean="0">
                <a:latin typeface="Arial" charset="0"/>
              </a:rPr>
              <a:t> </a:t>
            </a:r>
            <a:r>
              <a:rPr lang="en-US" altLang="en-US" smtClean="0">
                <a:latin typeface="Courier New" pitchFamily="49" charset="0"/>
                <a:cs typeface="Courier New" pitchFamily="49" charset="0"/>
              </a:rPr>
              <a:t>JOIN</a:t>
            </a:r>
            <a:r>
              <a:rPr lang="en-US" altLang="en-US" smtClean="0">
                <a:latin typeface="Arial" charset="0"/>
              </a:rPr>
              <a:t>.</a:t>
            </a:r>
          </a:p>
        </p:txBody>
      </p:sp>
      <p:sp>
        <p:nvSpPr>
          <p:cNvPr id="84995"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ED4C4BE1-76D2-420F-8C3D-E683896BAA72}" type="slidenum">
              <a:rPr lang="en-US" altLang="en-US" smtClean="0">
                <a:latin typeface="Arial" charset="0"/>
                <a:cs typeface="Arial" charset="0"/>
              </a:rPr>
              <a:pPr/>
              <a:t>38</a:t>
            </a:fld>
            <a:endParaRPr lang="en-US" altLang="en-US" smtClean="0">
              <a:latin typeface="Arial" charset="0"/>
              <a:cs typeface="Arial" charset="0"/>
            </a:endParaRPr>
          </a:p>
        </p:txBody>
      </p:sp>
      <p:sp>
        <p:nvSpPr>
          <p:cNvPr id="84996" name="Slide Image Placeholder 6"/>
          <p:cNvSpPr>
            <a:spLocks noGrp="1" noRot="1" noChangeAspect="1" noTextEdit="1"/>
          </p:cNvSpPr>
          <p:nvPr>
            <p:ph type="sldImg"/>
          </p:nvPr>
        </p:nvSpPr>
        <p:spPr>
          <a:ln/>
        </p:spPr>
      </p:sp>
    </p:spTree>
    <p:extLst>
      <p:ext uri="{BB962C8B-B14F-4D97-AF65-F5344CB8AC3E}">
        <p14:creationId xmlns="" xmlns:p14="http://schemas.microsoft.com/office/powerpoint/2010/main" val="11969495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type="body" idx="1"/>
          </p:nvPr>
        </p:nvSpPr>
        <p:spPr>
          <a:noFill/>
          <a:ln/>
        </p:spPr>
        <p:txBody>
          <a:bodyPr/>
          <a:lstStyle/>
          <a:p>
            <a:pPr lvl="1" eaLnBrk="1" hangingPunct="1"/>
            <a:r>
              <a:rPr lang="en-US" altLang="en-US" smtClean="0">
                <a:latin typeface="Arial" charset="0"/>
              </a:rPr>
              <a:t>There are many commonly used commands and statements in SQL. It includes the DDL statements, DML statements, transaction control statements, and joins.</a:t>
            </a:r>
          </a:p>
        </p:txBody>
      </p:sp>
      <p:sp>
        <p:nvSpPr>
          <p:cNvPr id="87043"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A4D7AB5A-DE82-43EC-AAEC-1317A68C390F}" type="slidenum">
              <a:rPr lang="en-US" altLang="en-US" smtClean="0">
                <a:latin typeface="Arial" charset="0"/>
                <a:cs typeface="Arial" charset="0"/>
              </a:rPr>
              <a:pPr/>
              <a:t>39</a:t>
            </a:fld>
            <a:endParaRPr lang="en-US" altLang="en-US" smtClean="0">
              <a:latin typeface="Arial" charset="0"/>
              <a:cs typeface="Arial" charset="0"/>
            </a:endParaRPr>
          </a:p>
        </p:txBody>
      </p:sp>
      <p:sp>
        <p:nvSpPr>
          <p:cNvPr id="87044" name="Slide Image Placeholder 6"/>
          <p:cNvSpPr>
            <a:spLocks noGrp="1" noRot="1" noChangeAspect="1" noTextEdit="1"/>
          </p:cNvSpPr>
          <p:nvPr>
            <p:ph type="sldImg"/>
          </p:nvPr>
        </p:nvSpPr>
        <p:spPr>
          <a:ln/>
        </p:spPr>
      </p:sp>
    </p:spTree>
    <p:extLst>
      <p:ext uri="{BB962C8B-B14F-4D97-AF65-F5344CB8AC3E}">
        <p14:creationId xmlns="" xmlns:p14="http://schemas.microsoft.com/office/powerpoint/2010/main" val="2053380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Notes Placeholder 2"/>
          <p:cNvSpPr>
            <a:spLocks noGrp="1"/>
          </p:cNvSpPr>
          <p:nvPr>
            <p:ph type="body" idx="1"/>
          </p:nvPr>
        </p:nvSpPr>
        <p:spPr>
          <a:noFill/>
          <a:ln/>
        </p:spPr>
        <p:txBody>
          <a:bodyPr/>
          <a:lstStyle/>
          <a:p>
            <a:pPr lvl="1" eaLnBrk="1" hangingPunct="1">
              <a:lnSpc>
                <a:spcPct val="110000"/>
              </a:lnSpc>
            </a:pPr>
            <a:r>
              <a:rPr lang="en-US" altLang="en-US" smtClean="0">
                <a:latin typeface="Arial" charset="0"/>
              </a:rPr>
              <a:t>You can display all columns of data in a table by following the </a:t>
            </a:r>
            <a:r>
              <a:rPr lang="en-US" altLang="en-US" smtClean="0">
                <a:latin typeface="Courier New" pitchFamily="49" charset="0"/>
              </a:rPr>
              <a:t>SELECT</a:t>
            </a:r>
            <a:r>
              <a:rPr lang="en-US" altLang="en-US" smtClean="0">
                <a:latin typeface="Arial" charset="0"/>
              </a:rPr>
              <a:t> keyword with an asterisk (</a:t>
            </a:r>
            <a:r>
              <a:rPr lang="en-US" altLang="en-US" smtClean="0">
                <a:latin typeface="Courier New" pitchFamily="49" charset="0"/>
              </a:rPr>
              <a:t>*</a:t>
            </a:r>
            <a:r>
              <a:rPr lang="en-US" altLang="en-US" smtClean="0">
                <a:latin typeface="Arial" charset="0"/>
              </a:rPr>
              <a:t>) or by listing all the column names after the </a:t>
            </a:r>
            <a:r>
              <a:rPr lang="en-US" altLang="en-US" smtClean="0">
                <a:latin typeface="Courier New" pitchFamily="49" charset="0"/>
              </a:rPr>
              <a:t>SELECT</a:t>
            </a:r>
            <a:r>
              <a:rPr lang="en-US" altLang="en-US" smtClean="0">
                <a:latin typeface="Arial" charset="0"/>
              </a:rPr>
              <a:t> keyword. The first example in the slide displays all the rows from the </a:t>
            </a:r>
            <a:r>
              <a:rPr lang="en-US" altLang="en-US" smtClean="0">
                <a:latin typeface="Courier New" pitchFamily="49" charset="0"/>
                <a:cs typeface="Courier New" pitchFamily="49" charset="0"/>
              </a:rPr>
              <a:t>job_history</a:t>
            </a:r>
            <a:r>
              <a:rPr lang="en-US" altLang="en-US" smtClean="0">
                <a:solidFill>
                  <a:schemeClr val="tx1"/>
                </a:solidFill>
                <a:latin typeface="Arial" charset="0"/>
              </a:rPr>
              <a:t> </a:t>
            </a:r>
            <a:r>
              <a:rPr lang="en-US" altLang="en-US" smtClean="0">
                <a:latin typeface="Arial" charset="0"/>
              </a:rPr>
              <a:t>table. </a:t>
            </a:r>
            <a:r>
              <a:rPr lang="en-US" altLang="en-US" smtClean="0">
                <a:solidFill>
                  <a:schemeClr val="tx1"/>
                </a:solidFill>
                <a:latin typeface="Arial" charset="0"/>
              </a:rPr>
              <a:t>Specific</a:t>
            </a:r>
            <a:r>
              <a:rPr lang="en-US" altLang="en-US" smtClean="0">
                <a:latin typeface="Arial" charset="0"/>
              </a:rPr>
              <a:t> columns of the table can be displayed by specifying the column names, separated by commas. The second example in the slide displays the </a:t>
            </a:r>
            <a:r>
              <a:rPr lang="en-US" altLang="en-US" smtClean="0">
                <a:latin typeface="Courier New" pitchFamily="49" charset="0"/>
                <a:cs typeface="Courier New" pitchFamily="49" charset="0"/>
              </a:rPr>
              <a:t>manager_id</a:t>
            </a:r>
            <a:r>
              <a:rPr lang="en-US" altLang="en-US" smtClean="0">
                <a:latin typeface="Arial" charset="0"/>
              </a:rPr>
              <a:t> and </a:t>
            </a:r>
            <a:r>
              <a:rPr lang="en-US" altLang="en-US" smtClean="0">
                <a:latin typeface="Courier New" pitchFamily="49" charset="0"/>
                <a:cs typeface="Courier New" pitchFamily="49" charset="0"/>
              </a:rPr>
              <a:t>job_id</a:t>
            </a:r>
            <a:r>
              <a:rPr lang="en-US" altLang="en-US" smtClean="0">
                <a:latin typeface="Arial" charset="0"/>
              </a:rPr>
              <a:t> columns from the </a:t>
            </a:r>
            <a:r>
              <a:rPr lang="en-US" altLang="en-US" smtClean="0">
                <a:latin typeface="Courier New" pitchFamily="49" charset="0"/>
                <a:cs typeface="Courier New" pitchFamily="49" charset="0"/>
              </a:rPr>
              <a:t>employees</a:t>
            </a:r>
            <a:r>
              <a:rPr lang="en-US" altLang="en-US" smtClean="0">
                <a:latin typeface="Arial" charset="0"/>
              </a:rPr>
              <a:t> table. </a:t>
            </a:r>
          </a:p>
          <a:p>
            <a:pPr lvl="1" eaLnBrk="1" hangingPunct="1">
              <a:lnSpc>
                <a:spcPct val="110000"/>
              </a:lnSpc>
            </a:pPr>
            <a:r>
              <a:rPr lang="en-US" altLang="en-US" smtClean="0">
                <a:latin typeface="Arial" charset="0"/>
              </a:rPr>
              <a:t>In the </a:t>
            </a:r>
            <a:r>
              <a:rPr lang="en-US" altLang="en-US" smtClean="0">
                <a:latin typeface="Courier New" pitchFamily="49" charset="0"/>
              </a:rPr>
              <a:t>SELECT</a:t>
            </a:r>
            <a:r>
              <a:rPr lang="en-US" altLang="en-US" smtClean="0">
                <a:latin typeface="Arial" charset="0"/>
              </a:rPr>
              <a:t> clause, specify the columns in the order in which you want them to appear in the output. For example, the following SQL statement displays the </a:t>
            </a:r>
            <a:r>
              <a:rPr lang="en-US" altLang="en-US" smtClean="0">
                <a:latin typeface="Courier New" pitchFamily="49" charset="0"/>
                <a:cs typeface="Courier New" pitchFamily="49" charset="0"/>
              </a:rPr>
              <a:t>location_id</a:t>
            </a:r>
            <a:r>
              <a:rPr lang="en-US" altLang="en-US" smtClean="0">
                <a:latin typeface="Arial" charset="0"/>
              </a:rPr>
              <a:t> column before displaying the </a:t>
            </a:r>
            <a:r>
              <a:rPr lang="en-US" altLang="en-US" smtClean="0">
                <a:latin typeface="Courier New" pitchFamily="49" charset="0"/>
                <a:cs typeface="Courier New" pitchFamily="49" charset="0"/>
              </a:rPr>
              <a:t>department_id</a:t>
            </a:r>
            <a:r>
              <a:rPr lang="en-US" altLang="en-US" smtClean="0">
                <a:latin typeface="Arial" charset="0"/>
              </a:rPr>
              <a:t> column:</a:t>
            </a:r>
          </a:p>
          <a:p>
            <a:pPr lvl="4" eaLnBrk="1" hangingPunct="1">
              <a:lnSpc>
                <a:spcPct val="110000"/>
              </a:lnSpc>
            </a:pPr>
            <a:r>
              <a:rPr lang="en-US" altLang="en-US" smtClean="0">
                <a:cs typeface="Courier New" pitchFamily="49" charset="0"/>
              </a:rPr>
              <a:t>SELECT location_id, department_id FROM departments</a:t>
            </a:r>
            <a:r>
              <a:rPr lang="en-US" altLang="en-US" b="1" smtClean="0">
                <a:cs typeface="Courier New" pitchFamily="49" charset="0"/>
              </a:rPr>
              <a:t>;</a:t>
            </a:r>
          </a:p>
          <a:p>
            <a:pPr lvl="1" eaLnBrk="1" hangingPunct="1">
              <a:lnSpc>
                <a:spcPct val="110000"/>
              </a:lnSpc>
            </a:pPr>
            <a:r>
              <a:rPr lang="en-US" altLang="en-US" b="1" smtClean="0">
                <a:latin typeface="Arial" charset="0"/>
              </a:rPr>
              <a:t>Note: </a:t>
            </a:r>
            <a:r>
              <a:rPr lang="en-US" altLang="en-US" smtClean="0">
                <a:latin typeface="Arial" charset="0"/>
              </a:rPr>
              <a:t>You can enter your SQL statement in a SQL Worksheet and click the Run Statement icon or press F9 to execute a statement in SQL Developer. The output displayed on the Results tabbed page appears as shown in the slide.</a:t>
            </a:r>
          </a:p>
        </p:txBody>
      </p:sp>
      <p:sp>
        <p:nvSpPr>
          <p:cNvPr id="13315"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ED0CAAD6-A360-479E-AA95-DB68FD84123D}" type="slidenum">
              <a:rPr lang="en-US" altLang="en-US" smtClean="0">
                <a:latin typeface="Arial" charset="0"/>
                <a:cs typeface="Arial" charset="0"/>
              </a:rPr>
              <a:pPr/>
              <a:t>4</a:t>
            </a:fld>
            <a:endParaRPr lang="en-US" altLang="en-US" smtClean="0">
              <a:latin typeface="Arial" charset="0"/>
              <a:cs typeface="Arial" charset="0"/>
            </a:endParaRPr>
          </a:p>
        </p:txBody>
      </p:sp>
      <p:sp>
        <p:nvSpPr>
          <p:cNvPr id="13316" name="Slide Image Placeholder 6"/>
          <p:cNvSpPr>
            <a:spLocks noGrp="1" noRot="1" noChangeAspect="1" noTextEdit="1"/>
          </p:cNvSpPr>
          <p:nvPr>
            <p:ph type="sldImg"/>
          </p:nvPr>
        </p:nvSpPr>
        <p:spPr>
          <a:ln/>
        </p:spPr>
      </p:sp>
    </p:spTree>
    <p:extLst>
      <p:ext uri="{BB962C8B-B14F-4D97-AF65-F5344CB8AC3E}">
        <p14:creationId xmlns="" xmlns:p14="http://schemas.microsoft.com/office/powerpoint/2010/main" val="1578495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Notes Placeholder 2"/>
          <p:cNvSpPr>
            <a:spLocks noGrp="1"/>
          </p:cNvSpPr>
          <p:nvPr>
            <p:ph type="body" idx="1"/>
          </p:nvPr>
        </p:nvSpPr>
        <p:spPr>
          <a:noFill/>
          <a:ln/>
        </p:spPr>
        <p:txBody>
          <a:bodyPr/>
          <a:lstStyle/>
          <a:p>
            <a:pPr lvl="1"/>
            <a:r>
              <a:rPr lang="en-US" altLang="en-US" smtClean="0">
                <a:latin typeface="Arial" charset="0"/>
              </a:rPr>
              <a:t>The </a:t>
            </a:r>
            <a:r>
              <a:rPr lang="en-US" altLang="en-US" smtClean="0">
                <a:latin typeface="Courier New" pitchFamily="49" charset="0"/>
                <a:cs typeface="Courier New" pitchFamily="49" charset="0"/>
              </a:rPr>
              <a:t>WHERE</a:t>
            </a:r>
            <a:r>
              <a:rPr lang="en-US" altLang="en-US" smtClean="0">
                <a:latin typeface="Arial" charset="0"/>
              </a:rPr>
              <a:t> clause specifies a condition to filter rows, producing a subset of the rows in the table. A condition specifies a combination of one or more expressions and logical (Boolean) operators. It returns a value of </a:t>
            </a:r>
            <a:r>
              <a:rPr lang="en-US" altLang="en-US" smtClean="0">
                <a:latin typeface="Courier New" pitchFamily="49" charset="0"/>
                <a:cs typeface="Courier New" pitchFamily="49" charset="0"/>
              </a:rPr>
              <a:t>TRUE</a:t>
            </a:r>
            <a:r>
              <a:rPr lang="en-US" altLang="en-US" smtClean="0">
                <a:latin typeface="Arial" charset="0"/>
              </a:rPr>
              <a:t>, </a:t>
            </a:r>
            <a:r>
              <a:rPr lang="en-US" altLang="en-US" smtClean="0">
                <a:latin typeface="Courier New" pitchFamily="49" charset="0"/>
                <a:cs typeface="Courier New" pitchFamily="49" charset="0"/>
              </a:rPr>
              <a:t>FALSE</a:t>
            </a:r>
            <a:r>
              <a:rPr lang="en-US" altLang="en-US" smtClean="0">
                <a:latin typeface="Arial" charset="0"/>
              </a:rPr>
              <a:t>, or </a:t>
            </a:r>
            <a:r>
              <a:rPr lang="en-US" altLang="en-US" smtClean="0">
                <a:latin typeface="Courier New" pitchFamily="49" charset="0"/>
                <a:cs typeface="Courier New" pitchFamily="49" charset="0"/>
              </a:rPr>
              <a:t>NULL</a:t>
            </a:r>
            <a:r>
              <a:rPr lang="en-US" altLang="en-US" smtClean="0">
                <a:latin typeface="Arial" charset="0"/>
              </a:rPr>
              <a:t>. The example in the slide retrieves the </a:t>
            </a:r>
            <a:r>
              <a:rPr lang="en-US" altLang="en-US" smtClean="0">
                <a:latin typeface="Courier New" pitchFamily="49" charset="0"/>
                <a:cs typeface="Courier New" pitchFamily="49" charset="0"/>
              </a:rPr>
              <a:t>location_id</a:t>
            </a:r>
            <a:r>
              <a:rPr lang="en-US" altLang="en-US" smtClean="0">
                <a:latin typeface="Arial" charset="0"/>
              </a:rPr>
              <a:t> of the marketing department.</a:t>
            </a:r>
          </a:p>
          <a:p>
            <a:pPr lvl="1"/>
            <a:r>
              <a:rPr lang="en-US" altLang="en-US" smtClean="0">
                <a:latin typeface="Arial" charset="0"/>
              </a:rPr>
              <a:t>The </a:t>
            </a:r>
            <a:r>
              <a:rPr lang="en-US" altLang="en-US" smtClean="0">
                <a:latin typeface="Courier New" pitchFamily="49" charset="0"/>
                <a:cs typeface="Courier New" pitchFamily="49" charset="0"/>
              </a:rPr>
              <a:t>WHERE</a:t>
            </a:r>
            <a:r>
              <a:rPr lang="en-US" altLang="en-US" smtClean="0">
                <a:latin typeface="Arial" charset="0"/>
              </a:rPr>
              <a:t> clause can also be used to update or delete data from the database.</a:t>
            </a:r>
          </a:p>
          <a:p>
            <a:pPr lvl="1"/>
            <a:r>
              <a:rPr lang="en-US" altLang="en-US" smtClean="0">
                <a:latin typeface="Arial" charset="0"/>
              </a:rPr>
              <a:t>Example:</a:t>
            </a:r>
          </a:p>
          <a:p>
            <a:pPr lvl="4"/>
            <a:r>
              <a:rPr lang="en-US" altLang="en-US" smtClean="0">
                <a:cs typeface="Courier New" pitchFamily="49" charset="0"/>
              </a:rPr>
              <a:t>	UPDATE departments </a:t>
            </a:r>
          </a:p>
          <a:p>
            <a:pPr lvl="4"/>
            <a:r>
              <a:rPr lang="en-US" altLang="en-US" smtClean="0">
                <a:cs typeface="Courier New" pitchFamily="49" charset="0"/>
              </a:rPr>
              <a:t>	SET  department_name = 'Administration'</a:t>
            </a:r>
          </a:p>
          <a:p>
            <a:pPr lvl="4"/>
            <a:r>
              <a:rPr lang="en-US" altLang="en-US" smtClean="0">
                <a:cs typeface="Courier New" pitchFamily="49" charset="0"/>
              </a:rPr>
              <a:t>	WHERE department_id = 20;</a:t>
            </a:r>
          </a:p>
          <a:p>
            <a:pPr lvl="4"/>
            <a:r>
              <a:rPr lang="en-US" altLang="en-US" smtClean="0"/>
              <a:t>	and</a:t>
            </a:r>
          </a:p>
          <a:p>
            <a:pPr lvl="4"/>
            <a:r>
              <a:rPr lang="en-US" altLang="en-US" smtClean="0">
                <a:cs typeface="Courier New" pitchFamily="49" charset="0"/>
              </a:rPr>
              <a:t>	DELETE from departments </a:t>
            </a:r>
          </a:p>
          <a:p>
            <a:pPr lvl="4"/>
            <a:r>
              <a:rPr lang="en-US" altLang="en-US" smtClean="0">
                <a:cs typeface="Courier New" pitchFamily="49" charset="0"/>
              </a:rPr>
              <a:t>	WHERE department_id =20;</a:t>
            </a:r>
          </a:p>
        </p:txBody>
      </p:sp>
      <p:sp>
        <p:nvSpPr>
          <p:cNvPr id="15363"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A67C72F4-EF5B-4081-BCDC-727259518448}" type="slidenum">
              <a:rPr lang="en-US" altLang="en-US" smtClean="0">
                <a:latin typeface="Arial" charset="0"/>
                <a:cs typeface="Arial" charset="0"/>
              </a:rPr>
              <a:pPr/>
              <a:t>5</a:t>
            </a:fld>
            <a:endParaRPr lang="en-US" altLang="en-US" smtClean="0">
              <a:latin typeface="Arial" charset="0"/>
              <a:cs typeface="Arial" charset="0"/>
            </a:endParaRPr>
          </a:p>
        </p:txBody>
      </p:sp>
      <p:sp>
        <p:nvSpPr>
          <p:cNvPr id="15364" name="Slide Image Placeholder 18"/>
          <p:cNvSpPr>
            <a:spLocks noGrp="1" noRot="1" noChangeAspect="1" noTextEdit="1"/>
          </p:cNvSpPr>
          <p:nvPr>
            <p:ph type="sldImg"/>
          </p:nvPr>
        </p:nvSpPr>
        <p:spPr>
          <a:ln/>
        </p:spPr>
      </p:sp>
    </p:spTree>
    <p:extLst>
      <p:ext uri="{BB962C8B-B14F-4D97-AF65-F5344CB8AC3E}">
        <p14:creationId xmlns="" xmlns:p14="http://schemas.microsoft.com/office/powerpoint/2010/main" val="1736985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Notes Placeholder 2"/>
          <p:cNvSpPr>
            <a:spLocks noGrp="1"/>
          </p:cNvSpPr>
          <p:nvPr>
            <p:ph type="body" idx="1"/>
          </p:nvPr>
        </p:nvSpPr>
        <p:spPr>
          <a:noFill/>
          <a:ln/>
        </p:spPr>
        <p:txBody>
          <a:bodyPr/>
          <a:lstStyle/>
          <a:p>
            <a:pPr lvl="1"/>
            <a:r>
              <a:rPr lang="en-US" altLang="en-US" smtClean="0">
                <a:latin typeface="Arial" charset="0"/>
              </a:rPr>
              <a:t>The </a:t>
            </a:r>
            <a:r>
              <a:rPr lang="en-US" altLang="en-US" smtClean="0">
                <a:latin typeface="Courier New" pitchFamily="49" charset="0"/>
                <a:cs typeface="Courier New" pitchFamily="49" charset="0"/>
              </a:rPr>
              <a:t>ORDER</a:t>
            </a:r>
            <a:r>
              <a:rPr lang="en-US" altLang="en-US" smtClean="0">
                <a:latin typeface="Arial" charset="0"/>
              </a:rPr>
              <a:t> </a:t>
            </a:r>
            <a:r>
              <a:rPr lang="en-US" altLang="en-US" smtClean="0">
                <a:latin typeface="Courier New" pitchFamily="49" charset="0"/>
                <a:cs typeface="Courier New" pitchFamily="49" charset="0"/>
              </a:rPr>
              <a:t>BY</a:t>
            </a:r>
            <a:r>
              <a:rPr lang="en-US" altLang="en-US" smtClean="0">
                <a:latin typeface="Arial" charset="0"/>
              </a:rPr>
              <a:t> clause specifies the order in which the rows should be displayed. The rows can be sorted in ascending or descending fashion. By default, the rows are displayed in ascending order. </a:t>
            </a:r>
          </a:p>
          <a:p>
            <a:pPr lvl="1"/>
            <a:r>
              <a:rPr lang="en-US" altLang="en-US" smtClean="0">
                <a:latin typeface="Arial" charset="0"/>
              </a:rPr>
              <a:t>The example in the slide retrieves rows from the </a:t>
            </a:r>
            <a:r>
              <a:rPr lang="en-US" altLang="en-US" smtClean="0">
                <a:latin typeface="Courier New" pitchFamily="49" charset="0"/>
                <a:cs typeface="Courier New" pitchFamily="49" charset="0"/>
              </a:rPr>
              <a:t>employees</a:t>
            </a:r>
            <a:r>
              <a:rPr lang="en-US" altLang="en-US" smtClean="0">
                <a:latin typeface="Arial" charset="0"/>
              </a:rPr>
              <a:t> table ordered first by ascending order of </a:t>
            </a:r>
            <a:r>
              <a:rPr lang="en-US" altLang="en-US" smtClean="0">
                <a:latin typeface="Courier New" pitchFamily="49" charset="0"/>
                <a:cs typeface="Courier New" pitchFamily="49" charset="0"/>
              </a:rPr>
              <a:t>department_id</a:t>
            </a:r>
            <a:r>
              <a:rPr lang="en-US" altLang="en-US" smtClean="0">
                <a:latin typeface="Arial" charset="0"/>
              </a:rPr>
              <a:t>, and then by descending order of </a:t>
            </a:r>
            <a:r>
              <a:rPr lang="en-US" altLang="en-US" smtClean="0">
                <a:latin typeface="Courier New" pitchFamily="49" charset="0"/>
                <a:cs typeface="Courier New" pitchFamily="49" charset="0"/>
              </a:rPr>
              <a:t>salary</a:t>
            </a:r>
            <a:r>
              <a:rPr lang="en-US" altLang="en-US" smtClean="0">
                <a:latin typeface="Arial" charset="0"/>
              </a:rPr>
              <a:t>.</a:t>
            </a:r>
          </a:p>
        </p:txBody>
      </p:sp>
      <p:sp>
        <p:nvSpPr>
          <p:cNvPr id="17411"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E45DEADF-4F9F-408B-96D8-20DF2D54D706}" type="slidenum">
              <a:rPr lang="en-US" altLang="en-US" smtClean="0">
                <a:latin typeface="Arial" charset="0"/>
                <a:cs typeface="Arial" charset="0"/>
              </a:rPr>
              <a:pPr/>
              <a:t>6</a:t>
            </a:fld>
            <a:endParaRPr lang="en-US" altLang="en-US" smtClean="0">
              <a:latin typeface="Arial" charset="0"/>
              <a:cs typeface="Arial" charset="0"/>
            </a:endParaRPr>
          </a:p>
        </p:txBody>
      </p:sp>
      <p:sp>
        <p:nvSpPr>
          <p:cNvPr id="17412" name="Slide Image Placeholder 6"/>
          <p:cNvSpPr>
            <a:spLocks noGrp="1" noRot="1" noChangeAspect="1" noTextEdit="1"/>
          </p:cNvSpPr>
          <p:nvPr>
            <p:ph type="sldImg"/>
          </p:nvPr>
        </p:nvSpPr>
        <p:spPr>
          <a:ln/>
        </p:spPr>
      </p:sp>
    </p:spTree>
    <p:extLst>
      <p:ext uri="{BB962C8B-B14F-4D97-AF65-F5344CB8AC3E}">
        <p14:creationId xmlns="" xmlns:p14="http://schemas.microsoft.com/office/powerpoint/2010/main" val="1827141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Notes Placeholder 2"/>
          <p:cNvSpPr>
            <a:spLocks noGrp="1"/>
          </p:cNvSpPr>
          <p:nvPr>
            <p:ph type="body" idx="1"/>
          </p:nvPr>
        </p:nvSpPr>
        <p:spPr>
          <a:noFill/>
          <a:ln/>
        </p:spPr>
        <p:txBody>
          <a:bodyPr/>
          <a:lstStyle/>
          <a:p>
            <a:pPr lvl="1"/>
            <a:r>
              <a:rPr lang="en-US" altLang="en-US" smtClean="0">
                <a:latin typeface="Arial" charset="0"/>
              </a:rPr>
              <a:t>The </a:t>
            </a:r>
            <a:r>
              <a:rPr lang="en-US" altLang="en-US" smtClean="0">
                <a:latin typeface="Courier New" pitchFamily="49" charset="0"/>
                <a:cs typeface="Courier New" pitchFamily="49" charset="0"/>
              </a:rPr>
              <a:t>GROUP</a:t>
            </a:r>
            <a:r>
              <a:rPr lang="en-US" altLang="en-US" smtClean="0">
                <a:latin typeface="Arial" charset="0"/>
              </a:rPr>
              <a:t> </a:t>
            </a:r>
            <a:r>
              <a:rPr lang="en-US" altLang="en-US" smtClean="0">
                <a:latin typeface="Courier New" pitchFamily="49" charset="0"/>
                <a:cs typeface="Courier New" pitchFamily="49" charset="0"/>
              </a:rPr>
              <a:t>BY</a:t>
            </a:r>
            <a:r>
              <a:rPr lang="en-US" altLang="en-US" smtClean="0">
                <a:latin typeface="Arial" charset="0"/>
              </a:rPr>
              <a:t> clause is used to group selected rows based on the value of </a:t>
            </a:r>
            <a:r>
              <a:rPr lang="en-US" altLang="en-US" smtClean="0">
                <a:latin typeface="Courier New" pitchFamily="49" charset="0"/>
                <a:cs typeface="Courier New" pitchFamily="49" charset="0"/>
              </a:rPr>
              <a:t>expr(s)</a:t>
            </a:r>
            <a:r>
              <a:rPr lang="en-US" altLang="en-US" smtClean="0">
                <a:latin typeface="Arial" charset="0"/>
              </a:rPr>
              <a:t> for each row. The clause groups rows but does not guarantee order of the result set. To order the groupings, use the </a:t>
            </a:r>
            <a:r>
              <a:rPr lang="en-US" altLang="en-US" smtClean="0">
                <a:latin typeface="Courier New" pitchFamily="49" charset="0"/>
                <a:cs typeface="Courier New" pitchFamily="49" charset="0"/>
              </a:rPr>
              <a:t>ORDER</a:t>
            </a:r>
            <a:r>
              <a:rPr lang="en-US" altLang="en-US" smtClean="0">
                <a:latin typeface="Arial" charset="0"/>
              </a:rPr>
              <a:t> </a:t>
            </a:r>
            <a:r>
              <a:rPr lang="en-US" altLang="en-US" smtClean="0">
                <a:latin typeface="Courier New" pitchFamily="49" charset="0"/>
                <a:cs typeface="Courier New" pitchFamily="49" charset="0"/>
              </a:rPr>
              <a:t>BY</a:t>
            </a:r>
            <a:r>
              <a:rPr lang="en-US" altLang="en-US" smtClean="0">
                <a:latin typeface="Arial" charset="0"/>
              </a:rPr>
              <a:t> clause. </a:t>
            </a:r>
          </a:p>
          <a:p>
            <a:pPr lvl="1"/>
            <a:r>
              <a:rPr lang="en-US" altLang="en-US" smtClean="0">
                <a:latin typeface="Arial" charset="0"/>
              </a:rPr>
              <a:t>Any </a:t>
            </a:r>
            <a:r>
              <a:rPr lang="en-US" altLang="en-US" smtClean="0">
                <a:latin typeface="Courier New" pitchFamily="49" charset="0"/>
                <a:cs typeface="Courier New" pitchFamily="49" charset="0"/>
              </a:rPr>
              <a:t>SELECT</a:t>
            </a:r>
            <a:r>
              <a:rPr lang="en-US" altLang="en-US" smtClean="0">
                <a:latin typeface="Arial" charset="0"/>
              </a:rPr>
              <a:t> list elements that are not included in aggregation functions must be included in the </a:t>
            </a:r>
            <a:r>
              <a:rPr lang="en-US" altLang="en-US" smtClean="0">
                <a:latin typeface="Courier New" pitchFamily="49" charset="0"/>
                <a:cs typeface="Courier New" pitchFamily="49" charset="0"/>
              </a:rPr>
              <a:t>GROUP</a:t>
            </a:r>
            <a:r>
              <a:rPr lang="en-US" altLang="en-US" smtClean="0">
                <a:latin typeface="Arial" charset="0"/>
              </a:rPr>
              <a:t> </a:t>
            </a:r>
            <a:r>
              <a:rPr lang="en-US" altLang="en-US" smtClean="0">
                <a:latin typeface="Courier New" pitchFamily="49" charset="0"/>
                <a:cs typeface="Courier New" pitchFamily="49" charset="0"/>
              </a:rPr>
              <a:t>BY</a:t>
            </a:r>
            <a:r>
              <a:rPr lang="en-US" altLang="en-US" smtClean="0">
                <a:latin typeface="Arial" charset="0"/>
              </a:rPr>
              <a:t> list of elements. This includes both columns and expressions. The database returns a single row of summary information for each group. </a:t>
            </a:r>
          </a:p>
          <a:p>
            <a:pPr lvl="1"/>
            <a:r>
              <a:rPr lang="en-US" altLang="en-US" smtClean="0">
                <a:latin typeface="Arial" charset="0"/>
              </a:rPr>
              <a:t>The example in the slide returns the minimum and maximum salaries for each department in the </a:t>
            </a:r>
            <a:r>
              <a:rPr lang="en-US" altLang="en-US" smtClean="0">
                <a:latin typeface="Courier New" pitchFamily="49" charset="0"/>
                <a:cs typeface="Courier New" pitchFamily="49" charset="0"/>
              </a:rPr>
              <a:t>employees</a:t>
            </a:r>
            <a:r>
              <a:rPr lang="en-US" altLang="en-US" smtClean="0">
                <a:latin typeface="Arial" charset="0"/>
              </a:rPr>
              <a:t> table.</a:t>
            </a:r>
          </a:p>
        </p:txBody>
      </p:sp>
      <p:sp>
        <p:nvSpPr>
          <p:cNvPr id="19459"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8A3376BB-3720-4816-9D64-251B190F7A40}" type="slidenum">
              <a:rPr lang="en-US" altLang="en-US" smtClean="0">
                <a:latin typeface="Arial" charset="0"/>
                <a:cs typeface="Arial" charset="0"/>
              </a:rPr>
              <a:pPr/>
              <a:t>7</a:t>
            </a:fld>
            <a:endParaRPr lang="en-US" altLang="en-US" smtClean="0">
              <a:latin typeface="Arial" charset="0"/>
              <a:cs typeface="Arial" charset="0"/>
            </a:endParaRPr>
          </a:p>
        </p:txBody>
      </p:sp>
      <p:sp>
        <p:nvSpPr>
          <p:cNvPr id="19460" name="Slide Image Placeholder 6"/>
          <p:cNvSpPr>
            <a:spLocks noGrp="1" noRot="1" noChangeAspect="1" noTextEdit="1"/>
          </p:cNvSpPr>
          <p:nvPr>
            <p:ph type="sldImg"/>
          </p:nvPr>
        </p:nvSpPr>
        <p:spPr>
          <a:ln/>
        </p:spPr>
      </p:sp>
    </p:spTree>
    <p:extLst>
      <p:ext uri="{BB962C8B-B14F-4D97-AF65-F5344CB8AC3E}">
        <p14:creationId xmlns="" xmlns:p14="http://schemas.microsoft.com/office/powerpoint/2010/main" val="4000532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Notes Placeholder 2"/>
          <p:cNvSpPr>
            <a:spLocks noGrp="1"/>
          </p:cNvSpPr>
          <p:nvPr>
            <p:ph type="body" idx="1"/>
          </p:nvPr>
        </p:nvSpPr>
        <p:spPr>
          <a:noFill/>
          <a:ln/>
        </p:spPr>
        <p:txBody>
          <a:bodyPr/>
          <a:lstStyle/>
          <a:p>
            <a:pPr lvl="1"/>
            <a:r>
              <a:rPr lang="en-US" altLang="en-US" smtClean="0">
                <a:latin typeface="Arial" charset="0"/>
              </a:rPr>
              <a:t>DDL statements enable you to alter the attributes of an object without altering the applications that access the object. You can also use DDL statements to alter the structure of objects while database users are performing work in the database. These statements are most frequently used to:</a:t>
            </a:r>
          </a:p>
          <a:p>
            <a:pPr lvl="2"/>
            <a:r>
              <a:rPr lang="en-US" altLang="en-US" smtClean="0">
                <a:latin typeface="Arial" charset="0"/>
              </a:rPr>
              <a:t>Create, alter, and drop schema objects and other database structures, including the database itself and database users</a:t>
            </a:r>
          </a:p>
          <a:p>
            <a:pPr lvl="2"/>
            <a:r>
              <a:rPr lang="en-US" altLang="en-US" smtClean="0">
                <a:latin typeface="Arial" charset="0"/>
              </a:rPr>
              <a:t>Delete all the data in schema objects without removing the structure of these objects</a:t>
            </a:r>
          </a:p>
          <a:p>
            <a:pPr lvl="2"/>
            <a:r>
              <a:rPr lang="en-US" altLang="en-US" smtClean="0">
                <a:latin typeface="Arial" charset="0"/>
              </a:rPr>
              <a:t>Grant and revoke privileges and roles</a:t>
            </a:r>
          </a:p>
          <a:p>
            <a:pPr lvl="1"/>
            <a:r>
              <a:rPr lang="en-US" altLang="en-US" smtClean="0">
                <a:latin typeface="Arial" charset="0"/>
              </a:rPr>
              <a:t>Oracle Database implicitly commits the current transaction before and after every DDL statement.</a:t>
            </a:r>
          </a:p>
        </p:txBody>
      </p:sp>
      <p:sp>
        <p:nvSpPr>
          <p:cNvPr id="21507"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60B8F665-2200-4CB0-98F4-0A8B026C31AD}" type="slidenum">
              <a:rPr lang="en-US" altLang="en-US" smtClean="0">
                <a:latin typeface="Arial" charset="0"/>
                <a:cs typeface="Arial" charset="0"/>
              </a:rPr>
              <a:pPr/>
              <a:t>8</a:t>
            </a:fld>
            <a:endParaRPr lang="en-US" altLang="en-US" smtClean="0">
              <a:latin typeface="Arial" charset="0"/>
              <a:cs typeface="Arial" charset="0"/>
            </a:endParaRPr>
          </a:p>
        </p:txBody>
      </p:sp>
      <p:sp>
        <p:nvSpPr>
          <p:cNvPr id="21508" name="Slide Image Placeholder 12"/>
          <p:cNvSpPr>
            <a:spLocks noGrp="1" noRot="1" noChangeAspect="1" noTextEdit="1"/>
          </p:cNvSpPr>
          <p:nvPr>
            <p:ph type="sldImg"/>
          </p:nvPr>
        </p:nvSpPr>
        <p:spPr>
          <a:ln/>
        </p:spPr>
      </p:sp>
    </p:spTree>
    <p:extLst>
      <p:ext uri="{BB962C8B-B14F-4D97-AF65-F5344CB8AC3E}">
        <p14:creationId xmlns="" xmlns:p14="http://schemas.microsoft.com/office/powerpoint/2010/main" val="1290703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Notes Placeholder 2"/>
          <p:cNvSpPr>
            <a:spLocks noGrp="1"/>
          </p:cNvSpPr>
          <p:nvPr>
            <p:ph type="body" idx="1"/>
          </p:nvPr>
        </p:nvSpPr>
        <p:spPr>
          <a:noFill/>
          <a:ln/>
        </p:spPr>
        <p:txBody>
          <a:bodyPr/>
          <a:lstStyle/>
          <a:p>
            <a:pPr lvl="1"/>
            <a:r>
              <a:rPr lang="en-US" altLang="en-US" smtClean="0">
                <a:latin typeface="Arial" charset="0"/>
              </a:rPr>
              <a:t>Use the </a:t>
            </a:r>
            <a:r>
              <a:rPr lang="en-US" altLang="en-US" smtClean="0">
                <a:latin typeface="Courier New" pitchFamily="49" charset="0"/>
                <a:cs typeface="Courier New" pitchFamily="49" charset="0"/>
              </a:rPr>
              <a:t>CREATE TABLE</a:t>
            </a:r>
            <a:r>
              <a:rPr lang="en-US" altLang="en-US" smtClean="0">
                <a:latin typeface="Arial" charset="0"/>
              </a:rPr>
              <a:t> statement to create a table in the database. To create a table, you must have the </a:t>
            </a:r>
            <a:r>
              <a:rPr lang="en-US" altLang="en-US" smtClean="0">
                <a:latin typeface="Courier New" pitchFamily="49" charset="0"/>
                <a:cs typeface="Courier New" pitchFamily="49" charset="0"/>
              </a:rPr>
              <a:t>CREATE TABLE</a:t>
            </a:r>
            <a:r>
              <a:rPr lang="en-US" altLang="en-US" smtClean="0">
                <a:latin typeface="Arial" charset="0"/>
              </a:rPr>
              <a:t> privilege and a storage area in which to create objects. </a:t>
            </a:r>
          </a:p>
          <a:p>
            <a:pPr lvl="1"/>
            <a:r>
              <a:rPr lang="en-US" altLang="en-US" smtClean="0">
                <a:latin typeface="Arial" charset="0"/>
              </a:rPr>
              <a:t>The table owner and the database owner automatically gain the following privileges on the table after it is created:</a:t>
            </a:r>
          </a:p>
          <a:p>
            <a:pPr lvl="2"/>
            <a:r>
              <a:rPr lang="en-US" altLang="en-US" smtClean="0">
                <a:latin typeface="Courier New" pitchFamily="49" charset="0"/>
                <a:cs typeface="Courier New" pitchFamily="49" charset="0"/>
              </a:rPr>
              <a:t>INSERT</a:t>
            </a:r>
          </a:p>
          <a:p>
            <a:pPr lvl="2"/>
            <a:r>
              <a:rPr lang="en-US" altLang="en-US" smtClean="0">
                <a:latin typeface="Courier New" pitchFamily="49" charset="0"/>
                <a:cs typeface="Courier New" pitchFamily="49" charset="0"/>
              </a:rPr>
              <a:t>SELECT</a:t>
            </a:r>
          </a:p>
          <a:p>
            <a:pPr lvl="2"/>
            <a:r>
              <a:rPr lang="en-US" altLang="en-US" smtClean="0">
                <a:latin typeface="Courier New" pitchFamily="49" charset="0"/>
                <a:cs typeface="Courier New" pitchFamily="49" charset="0"/>
              </a:rPr>
              <a:t>REFERENCES</a:t>
            </a:r>
          </a:p>
          <a:p>
            <a:pPr lvl="2"/>
            <a:r>
              <a:rPr lang="en-US" altLang="en-US" smtClean="0">
                <a:latin typeface="Courier New" pitchFamily="49" charset="0"/>
                <a:cs typeface="Courier New" pitchFamily="49" charset="0"/>
              </a:rPr>
              <a:t>ALTER</a:t>
            </a:r>
          </a:p>
          <a:p>
            <a:pPr lvl="2"/>
            <a:r>
              <a:rPr lang="en-US" altLang="en-US" smtClean="0">
                <a:latin typeface="Courier New" pitchFamily="49" charset="0"/>
                <a:cs typeface="Courier New" pitchFamily="49" charset="0"/>
              </a:rPr>
              <a:t>UPDATE</a:t>
            </a:r>
          </a:p>
          <a:p>
            <a:pPr lvl="1"/>
            <a:r>
              <a:rPr lang="en-US" altLang="en-US" smtClean="0">
                <a:latin typeface="Arial" charset="0"/>
              </a:rPr>
              <a:t>The table owner and the database owner can grant the preceding privileges to other users.</a:t>
            </a:r>
          </a:p>
        </p:txBody>
      </p:sp>
      <p:sp>
        <p:nvSpPr>
          <p:cNvPr id="23555" name="Footer Placeholder 4"/>
          <p:cNvSpPr>
            <a:spLocks noGrp="1"/>
          </p:cNvSpPr>
          <p:nvPr>
            <p:ph type="ftr" sz="quarter" idx="4"/>
          </p:nvPr>
        </p:nvSpPr>
        <p:spPr>
          <a:noFill/>
        </p:spPr>
        <p:txBody>
          <a:bodyPr/>
          <a:lstStyle/>
          <a:p>
            <a:r>
              <a:rPr lang="en-US" altLang="en-US" smtClean="0">
                <a:latin typeface="Arial" charset="0"/>
                <a:cs typeface="Arial" charset="0"/>
              </a:rPr>
              <a:t>Oracle Database 12</a:t>
            </a:r>
            <a:r>
              <a:rPr lang="en-US" altLang="en-US" i="1" smtClean="0">
                <a:latin typeface="Arial" charset="0"/>
                <a:cs typeface="Arial" charset="0"/>
              </a:rPr>
              <a:t>c</a:t>
            </a:r>
            <a:r>
              <a:rPr lang="en-US" altLang="en-US" smtClean="0">
                <a:latin typeface="Arial" charset="0"/>
                <a:cs typeface="Arial" charset="0"/>
              </a:rPr>
              <a:t> R2: SQL Workshop I   D - </a:t>
            </a:r>
            <a:fld id="{E0C11A56-0E02-4CDD-A752-32336F3F044C}" type="slidenum">
              <a:rPr lang="en-US" altLang="en-US" smtClean="0">
                <a:latin typeface="Arial" charset="0"/>
                <a:cs typeface="Arial" charset="0"/>
              </a:rPr>
              <a:pPr/>
              <a:t>9</a:t>
            </a:fld>
            <a:endParaRPr lang="en-US" altLang="en-US" smtClean="0">
              <a:latin typeface="Arial" charset="0"/>
              <a:cs typeface="Arial" charset="0"/>
            </a:endParaRPr>
          </a:p>
        </p:txBody>
      </p:sp>
      <p:sp>
        <p:nvSpPr>
          <p:cNvPr id="23556" name="Slide Image Placeholder 12"/>
          <p:cNvSpPr>
            <a:spLocks noGrp="1" noRot="1" noChangeAspect="1" noTextEdit="1"/>
          </p:cNvSpPr>
          <p:nvPr>
            <p:ph type="sldImg"/>
          </p:nvPr>
        </p:nvSpPr>
        <p:spPr>
          <a:ln/>
        </p:spPr>
      </p:sp>
    </p:spTree>
    <p:extLst>
      <p:ext uri="{BB962C8B-B14F-4D97-AF65-F5344CB8AC3E}">
        <p14:creationId xmlns="" xmlns:p14="http://schemas.microsoft.com/office/powerpoint/2010/main" val="20727394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DCE3E4"/>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2222" y="0"/>
            <a:ext cx="12184380" cy="6858000"/>
          </a:xfrm>
          <a:prstGeom prst="rect">
            <a:avLst/>
          </a:prstGeom>
        </p:spPr>
      </p:pic>
      <p:sp>
        <p:nvSpPr>
          <p:cNvPr id="4" name="Title_Gray_Number"/>
          <p:cNvSpPr>
            <a:spLocks noChangeArrowheads="1"/>
          </p:cNvSpPr>
          <p:nvPr/>
        </p:nvSpPr>
        <p:spPr bwMode="gray">
          <a:xfrm>
            <a:off x="9751061" y="-8600"/>
            <a:ext cx="1656919" cy="1468967"/>
          </a:xfrm>
          <a:prstGeom prst="rect">
            <a:avLst/>
          </a:prstGeom>
          <a:solidFill>
            <a:srgbClr val="8DA6B1"/>
          </a:solidFill>
          <a:ln w="9525">
            <a:noFill/>
            <a:miter lim="800000"/>
            <a:headEnd/>
            <a:tailEnd/>
          </a:ln>
        </p:spPr>
        <p:txBody>
          <a:bodyPr lIns="16930" tIns="16930" rIns="16930" bIns="16930"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9300" b="1" smtClean="0">
                <a:solidFill>
                  <a:srgbClr val="DCE3E4"/>
                </a:solidFill>
                <a:latin typeface="+mn-lt"/>
                <a:cs typeface="Calibri" pitchFamily="34" charset="0"/>
              </a:rPr>
              <a:t>D</a:t>
            </a:r>
            <a:endParaRPr lang="en-US" sz="9300" b="1" dirty="0" smtClean="0">
              <a:solidFill>
                <a:srgbClr val="DCE3E4"/>
              </a:solidFill>
              <a:latin typeface="+mn-lt"/>
              <a:cs typeface="Calibri" pitchFamily="34" charset="0"/>
            </a:endParaRPr>
          </a:p>
        </p:txBody>
      </p:sp>
      <p:grpSp>
        <p:nvGrpSpPr>
          <p:cNvPr id="5" name="Group 16" hidden="1"/>
          <p:cNvGrpSpPr>
            <a:grpSpLocks/>
          </p:cNvGrpSpPr>
          <p:nvPr userDrawn="1"/>
        </p:nvGrpSpPr>
        <p:grpSpPr bwMode="auto">
          <a:xfrm>
            <a:off x="203147" y="302685"/>
            <a:ext cx="11799460" cy="6007100"/>
            <a:chOff x="152400" y="301083"/>
            <a:chExt cx="8851392" cy="6008894"/>
          </a:xfrm>
        </p:grpSpPr>
        <p:sp>
          <p:nvSpPr>
            <p:cNvPr id="6"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7" name="Group 14" hidden="1"/>
            <p:cNvGrpSpPr>
              <a:grpSpLocks/>
            </p:cNvGrpSpPr>
            <p:nvPr userDrawn="1"/>
          </p:nvGrpSpPr>
          <p:grpSpPr bwMode="auto">
            <a:xfrm>
              <a:off x="152400" y="301083"/>
              <a:ext cx="8851392" cy="6008894"/>
              <a:chOff x="152400" y="301083"/>
              <a:chExt cx="8851392" cy="6008894"/>
            </a:xfrm>
          </p:grpSpPr>
          <p:sp>
            <p:nvSpPr>
              <p:cNvPr id="9"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0"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8" name="Isosceles Triangle 7"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sp>
        <p:nvSpPr>
          <p:cNvPr id="12" name="Slide_Copyright"/>
          <p:cNvSpPr>
            <a:spLocks noChangeArrowheads="1"/>
          </p:cNvSpPr>
          <p:nvPr/>
        </p:nvSpPr>
        <p:spPr bwMode="auto">
          <a:xfrm>
            <a:off x="6388554" y="6553201"/>
            <a:ext cx="4886110" cy="201084"/>
          </a:xfrm>
          <a:prstGeom prst="rect">
            <a:avLst/>
          </a:prstGeom>
          <a:noFill/>
          <a:ln w="9525">
            <a:noFill/>
            <a:miter lim="800000"/>
            <a:headEnd/>
            <a:tailEnd/>
          </a:ln>
          <a:effectLst/>
        </p:spPr>
        <p:txBody>
          <a:bodyPr wrap="none" lIns="121899" tIns="60949" rIns="121899" bIns="60949" anchor="ctr"/>
          <a:lstStyle/>
          <a:p>
            <a:pPr>
              <a:defRPr/>
            </a:pPr>
            <a:r>
              <a:rPr lang="en-US" sz="1100" smtClean="0">
                <a:solidFill>
                  <a:srgbClr val="9F9F9F"/>
                </a:solidFill>
                <a:latin typeface="Arial" pitchFamily="34" charset="0"/>
                <a:cs typeface="+mn-cs"/>
              </a:rPr>
              <a:t>Copyright © 2016, Oracle and/or its affiliates. All rights reserved.</a:t>
            </a:r>
            <a:endParaRPr lang="en-US" sz="1100" dirty="0">
              <a:solidFill>
                <a:srgbClr val="9F9F9F"/>
              </a:solidFill>
              <a:latin typeface="Arial" pitchFamily="34" charset="0"/>
              <a:cs typeface="+mn-cs"/>
            </a:endParaRPr>
          </a:p>
        </p:txBody>
      </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sp>
        <p:nvSpPr>
          <p:cNvPr id="276483" name="Default_Title"/>
          <p:cNvSpPr>
            <a:spLocks noGrp="1" noChangeArrowheads="1"/>
          </p:cNvSpPr>
          <p:nvPr>
            <p:ph type="ctrTitle"/>
          </p:nvPr>
        </p:nvSpPr>
        <p:spPr>
          <a:xfrm>
            <a:off x="938540" y="3209544"/>
            <a:ext cx="10311746" cy="694944"/>
          </a:xfrm>
        </p:spPr>
        <p:txBody>
          <a:bodyPr anchor="b"/>
          <a:lstStyle>
            <a:lvl1pPr>
              <a:spcBef>
                <a:spcPct val="0"/>
              </a:spcBef>
              <a:defRPr sz="4800" baseline="0">
                <a:solidFill>
                  <a:schemeClr val="tx1"/>
                </a:solidFill>
              </a:defRPr>
            </a:lvl1pPr>
          </a:lstStyle>
          <a:p>
            <a:r>
              <a:rPr lang="en-US" dirty="0" smtClean="0"/>
              <a:t>Click to edit Master title style</a:t>
            </a:r>
            <a:endParaRPr lang="en-US" dirty="0"/>
          </a:p>
        </p:txBody>
      </p:sp>
      <p:sp>
        <p:nvSpPr>
          <p:cNvPr id="276484" name="Title_PlaceholderSubtitle"/>
          <p:cNvSpPr>
            <a:spLocks noGrp="1" noChangeArrowheads="1"/>
          </p:cNvSpPr>
          <p:nvPr>
            <p:ph type="subTitle" idx="1"/>
          </p:nvPr>
        </p:nvSpPr>
        <p:spPr bwMode="auto">
          <a:xfrm>
            <a:off x="950729" y="4096512"/>
            <a:ext cx="10287368" cy="465078"/>
          </a:xfrm>
        </p:spPr>
        <p:txBody>
          <a:bodyPr/>
          <a:lstStyle>
            <a:lvl1pPr algn="l">
              <a:defRPr sz="2800" b="1" i="0" baseline="0">
                <a:solidFill>
                  <a:schemeClr val="tx1"/>
                </a:solidFill>
              </a:defRPr>
            </a:lvl1pPr>
          </a:lstStyle>
          <a:p>
            <a:r>
              <a:rPr lang="en-US" smtClean="0"/>
              <a:t>Click to edit Master subtitle style</a:t>
            </a:r>
            <a:endParaRPr lang="en-US" dirty="0"/>
          </a:p>
        </p:txBody>
      </p:sp>
      <p:pic>
        <p:nvPicPr>
          <p:cNvPr id="16" name="Picture 15" descr="Oracle logo in white on red staging background"/>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06952" y="6303237"/>
            <a:ext cx="1516474" cy="554763"/>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2138" y="1242485"/>
            <a:ext cx="10944549" cy="1831606"/>
          </a:xfrm>
        </p:spPr>
        <p:txBody>
          <a:bodyPr/>
          <a:lstStyle>
            <a:lvl1pPr>
              <a:spcBef>
                <a:spcPts val="900"/>
              </a:spcBef>
              <a:defRPr/>
            </a:lvl1pPr>
            <a:lvl2pPr>
              <a:spcBef>
                <a:spcPts val="900"/>
              </a:spcBef>
              <a:defRPr/>
            </a:lvl2pPr>
            <a:lvl3pPr marL="1280160" indent="-36576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iz">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630" y="1243585"/>
            <a:ext cx="10945565" cy="834410"/>
          </a:xfrm>
        </p:spPr>
        <p:txBody>
          <a:bodyPr/>
          <a:lstStyle>
            <a:lvl1pPr marL="0" indent="-9525">
              <a:defRPr/>
            </a:lvl1pPr>
            <a:lvl2pPr marL="457200" indent="-365760">
              <a:buFont typeface="+mj-lt"/>
              <a:buAutoNum type="alphaLcPeriod"/>
              <a:defRPr/>
            </a:lvl2pPr>
            <a:lvl3pPr>
              <a:buNone/>
              <a:defRPr/>
            </a:lvl3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grpSp>
        <p:nvGrpSpPr>
          <p:cNvPr id="8" name="Group 7"/>
          <p:cNvGrpSpPr/>
          <p:nvPr userDrawn="1"/>
        </p:nvGrpSpPr>
        <p:grpSpPr>
          <a:xfrm>
            <a:off x="10818812" y="-19594"/>
            <a:ext cx="960120" cy="1157141"/>
            <a:chOff x="10818812" y="-19594"/>
            <a:chExt cx="960120" cy="1157141"/>
          </a:xfrm>
        </p:grpSpPr>
        <p:sp>
          <p:nvSpPr>
            <p:cNvPr id="15" name="Chevron 5"/>
            <p:cNvSpPr>
              <a:spLocks noChangeArrowheads="1"/>
            </p:cNvSpPr>
            <p:nvPr/>
          </p:nvSpPr>
          <p:spPr bwMode="auto">
            <a:xfrm rot="16200000">
              <a:off x="10947288" y="305903"/>
              <a:ext cx="703168" cy="960120"/>
            </a:xfrm>
            <a:prstGeom prst="chevron">
              <a:avLst>
                <a:gd name="adj" fmla="val 50000"/>
              </a:avLst>
            </a:prstGeom>
            <a:solidFill>
              <a:srgbClr val="DCE3E4"/>
            </a:solidFill>
            <a:ln w="28575" algn="ctr">
              <a:noFill/>
              <a:round/>
              <a:headEnd type="none" w="sm" len="sm"/>
              <a:tailEnd type="none" w="sm" len="sm"/>
            </a:ln>
          </p:spPr>
          <p:txBody>
            <a:bodyPr/>
            <a:lstStyle/>
            <a:p>
              <a:pPr algn="ctr" defTabSz="304747">
                <a:spcBef>
                  <a:spcPct val="20000"/>
                </a:spcBef>
                <a:buClr>
                  <a:srgbClr val="FF0000"/>
                </a:buClr>
                <a:buFont typeface="Arial" charset="0"/>
                <a:buNone/>
              </a:pPr>
              <a:endParaRPr lang="en-US" dirty="0"/>
            </a:p>
          </p:txBody>
        </p:sp>
        <p:sp>
          <p:nvSpPr>
            <p:cNvPr id="16" name="Title_Gray_Number"/>
            <p:cNvSpPr>
              <a:spLocks noChangeArrowheads="1"/>
            </p:cNvSpPr>
            <p:nvPr/>
          </p:nvSpPr>
          <p:spPr bwMode="gray">
            <a:xfrm>
              <a:off x="10818812" y="-19594"/>
              <a:ext cx="960120" cy="804672"/>
            </a:xfrm>
            <a:prstGeom prst="rect">
              <a:avLst/>
            </a:prstGeom>
            <a:solidFill>
              <a:srgbClr val="DCE3E4"/>
            </a:solidFill>
            <a:ln w="9525">
              <a:noFill/>
              <a:miter lim="800000"/>
              <a:headEnd/>
              <a:tailEnd/>
            </a:ln>
          </p:spPr>
          <p:txBody>
            <a:bodyPr lIns="12700" tIns="12700" rIns="12700" bIns="12700" anchor="b">
              <a:spAutoFit/>
            </a:bodyPr>
            <a:lstStyle/>
            <a:p>
              <a:pPr algn="ctr" defTabSz="304747">
                <a:buClr>
                  <a:srgbClr val="000000"/>
                </a:buClr>
                <a:buFont typeface="Arial" charset="0"/>
                <a:buNone/>
              </a:pPr>
              <a:endParaRPr lang="en-US" sz="13300" b="1" dirty="0">
                <a:solidFill>
                  <a:srgbClr val="DCE3E4"/>
                </a:solidFill>
                <a:latin typeface="Arial Black" pitchFamily="34" charset="0"/>
                <a:cs typeface="Calibri" pitchFamily="34" charset="0"/>
              </a:endParaRPr>
            </a:p>
          </p:txBody>
        </p:sp>
      </p:grpSp>
      <p:sp>
        <p:nvSpPr>
          <p:cNvPr id="14" name="Rectangle 4"/>
          <p:cNvSpPr>
            <a:spLocks noChangeArrowheads="1"/>
          </p:cNvSpPr>
          <p:nvPr/>
        </p:nvSpPr>
        <p:spPr bwMode="auto">
          <a:xfrm>
            <a:off x="10828391" y="-119744"/>
            <a:ext cx="887380" cy="1046418"/>
          </a:xfrm>
          <a:prstGeom prst="rect">
            <a:avLst/>
          </a:prstGeom>
          <a:noFill/>
          <a:ln w="9525">
            <a:noFill/>
            <a:miter lim="800000"/>
            <a:headEnd/>
            <a:tailEnd/>
          </a:ln>
        </p:spPr>
        <p:txBody>
          <a:bodyPr wrap="none" lIns="121899" tIns="60949" rIns="121899" bIns="60949">
            <a:spAutoFit/>
          </a:bodyPr>
          <a:lstStyle/>
          <a:p>
            <a:pPr algn="ctr"/>
            <a:r>
              <a:rPr lang="en-US" sz="6000" dirty="0">
                <a:solidFill>
                  <a:schemeClr val="bg1"/>
                </a:solidFill>
                <a:latin typeface="Arial Black" pitchFamily="34" charset="0"/>
              </a:rPr>
              <a:t>Q</a:t>
            </a:r>
          </a:p>
        </p:txBody>
      </p:sp>
    </p:spTree>
    <p:custDataLst>
      <p:tags r:id="rId1"/>
    </p:custData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1"/>
          <p:cNvSpPr>
            <a:spLocks noGrp="1"/>
          </p:cNvSpPr>
          <p:nvPr>
            <p:ph sz="half" idx="1"/>
          </p:nvPr>
        </p:nvSpPr>
        <p:spPr>
          <a:xfrm>
            <a:off x="621630" y="1244332"/>
            <a:ext cx="5269635" cy="1831606"/>
          </a:xfrm>
        </p:spPr>
        <p:txBody>
          <a:bodyPr/>
          <a:lstStyle>
            <a:lvl1pPr>
              <a:defRPr sz="2100"/>
            </a:lvl1pPr>
            <a:lvl2pPr>
              <a:defRPr sz="2100"/>
            </a:lvl2pPr>
            <a:lvl3pPr>
              <a:defRPr sz="2000"/>
            </a:lvl3pPr>
            <a:lvl4pPr>
              <a:defRPr sz="18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sz="half" idx="2"/>
          </p:nvPr>
        </p:nvSpPr>
        <p:spPr>
          <a:xfrm>
            <a:off x="6297559" y="1244332"/>
            <a:ext cx="5383398" cy="1887006"/>
          </a:xfrm>
        </p:spPr>
        <p:txBody>
          <a:bodyPr/>
          <a:lstStyle>
            <a:lvl1pPr>
              <a:defRPr sz="2100"/>
            </a:lvl1pPr>
            <a:lvl2pPr>
              <a:defRPr sz="2100"/>
            </a:lvl2pPr>
            <a:lvl3pPr>
              <a:defRPr sz="2000"/>
            </a:lvl3pPr>
            <a:lvl4pPr>
              <a:defRPr sz="1800"/>
            </a:lvl4pPr>
            <a:lvl5pPr>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p:cNvSpPr/>
          <p:nvPr/>
        </p:nvSpPr>
        <p:spPr bwMode="gray">
          <a:xfrm>
            <a:off x="11994142" y="-23284"/>
            <a:ext cx="194683" cy="6853768"/>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2" name="Rectangle 11"/>
          <p:cNvSpPr/>
          <p:nvPr/>
        </p:nvSpPr>
        <p:spPr bwMode="gray">
          <a:xfrm>
            <a:off x="0" y="-27518"/>
            <a:ext cx="194683" cy="6851651"/>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grpSp>
        <p:nvGrpSpPr>
          <p:cNvPr id="1028" name="Group 16" hidden="1"/>
          <p:cNvGrpSpPr>
            <a:grpSpLocks/>
          </p:cNvGrpSpPr>
          <p:nvPr/>
        </p:nvGrpSpPr>
        <p:grpSpPr bwMode="auto">
          <a:xfrm>
            <a:off x="184103" y="302685"/>
            <a:ext cx="11822736" cy="6004983"/>
            <a:chOff x="138075" y="301084"/>
            <a:chExt cx="8868925" cy="6005136"/>
          </a:xfrm>
        </p:grpSpPr>
        <p:grpSp>
          <p:nvGrpSpPr>
            <p:cNvPr id="1036" name="Group 24" hidden="1"/>
            <p:cNvGrpSpPr>
              <a:grpSpLocks/>
            </p:cNvGrpSpPr>
            <p:nvPr/>
          </p:nvGrpSpPr>
          <p:grpSpPr bwMode="auto">
            <a:xfrm>
              <a:off x="140650" y="301084"/>
              <a:ext cx="8850238" cy="6005136"/>
              <a:chOff x="375" y="336"/>
              <a:chExt cx="4971" cy="3635"/>
            </a:xfrm>
          </p:grpSpPr>
          <p:sp>
            <p:nvSpPr>
              <p:cNvPr id="275470" name="Rectangle 14" hidden="1"/>
              <p:cNvSpPr>
                <a:spLocks noChangeArrowheads="1"/>
              </p:cNvSpPr>
              <p:nvPr/>
            </p:nvSpPr>
            <p:spPr bwMode="auto">
              <a:xfrm>
                <a:off x="375" y="336"/>
                <a:ext cx="4971" cy="360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275465" name="Delete_Instruction_Box" hidden="1"/>
              <p:cNvSpPr>
                <a:spLocks noChangeArrowheads="1"/>
              </p:cNvSpPr>
              <p:nvPr/>
            </p:nvSpPr>
            <p:spPr bwMode="gray">
              <a:xfrm>
                <a:off x="2521" y="3927"/>
                <a:ext cx="2720" cy="44"/>
              </a:xfrm>
              <a:prstGeom prst="rect">
                <a:avLst/>
              </a:prstGeom>
              <a:solidFill>
                <a:srgbClr val="FFFFFF"/>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cs typeface="+mn-cs"/>
                  </a:rPr>
                  <a:t>[ Use "CD Tools &gt; Guides" macro to hide and show otherwise go to the Slide Master and hide the shape]</a:t>
                </a:r>
              </a:p>
            </p:txBody>
          </p:sp>
        </p:grpSp>
        <p:sp>
          <p:nvSpPr>
            <p:cNvPr id="275484" name="Line 28" hidden="1"/>
            <p:cNvSpPr>
              <a:spLocks noChangeShapeType="1"/>
            </p:cNvSpPr>
            <p:nvPr/>
          </p:nvSpPr>
          <p:spPr bwMode="auto">
            <a:xfrm>
              <a:off x="138075" y="1279009"/>
              <a:ext cx="8868925" cy="0"/>
            </a:xfrm>
            <a:prstGeom prst="line">
              <a:avLst/>
            </a:prstGeom>
            <a:noFill/>
            <a:ln w="6350">
              <a:solidFill>
                <a:schemeClr val="folHlink"/>
              </a:solidFill>
              <a:prstDash val="dash"/>
              <a:round/>
              <a:headEnd type="none" w="sm" len="sm"/>
              <a:tailEnd type="none" w="sm" len="sm"/>
            </a:ln>
            <a:effectLst/>
          </p:spPr>
          <p:txBody>
            <a:bodyPr/>
            <a:lstStyle/>
            <a:p>
              <a:pPr algn="ctr">
                <a:spcBef>
                  <a:spcPct val="20000"/>
                </a:spcBef>
                <a:buClr>
                  <a:srgbClr val="FF0000"/>
                </a:buClr>
                <a:buFont typeface="Arial" pitchFamily="34" charset="0"/>
                <a:buNone/>
                <a:defRPr/>
              </a:pPr>
              <a:endParaRPr lang="en-US" dirty="0">
                <a:latin typeface="Arial" pitchFamily="34" charset="0"/>
                <a:cs typeface="+mn-cs"/>
              </a:endParaRPr>
            </a:p>
          </p:txBody>
        </p:sp>
      </p:grpSp>
      <p:sp>
        <p:nvSpPr>
          <p:cNvPr id="15" name="Rectangle 14"/>
          <p:cNvSpPr/>
          <p:nvPr/>
        </p:nvSpPr>
        <p:spPr bwMode="gray">
          <a:xfrm>
            <a:off x="0" y="6400800"/>
            <a:ext cx="12188825" cy="457200"/>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6" name="Rectangle 15"/>
          <p:cNvSpPr/>
          <p:nvPr/>
        </p:nvSpPr>
        <p:spPr bwMode="gray">
          <a:xfrm>
            <a:off x="0" y="-27516"/>
            <a:ext cx="12188825" cy="192617"/>
          </a:xfrm>
          <a:prstGeom prst="rect">
            <a:avLst/>
          </a:prstGeom>
          <a:solidFill>
            <a:srgbClr val="DCE3E4"/>
          </a:solidFill>
          <a:ln w="9525" cap="flat" cmpd="sng" algn="ctr">
            <a:noFill/>
            <a:prstDash val="solid"/>
          </a:ln>
          <a:effectLst/>
        </p:spPr>
        <p:txBody>
          <a:bodyPr lIns="121899" tIns="60949" rIns="121899" bIns="60949" anchor="ctr"/>
          <a:lstStyle/>
          <a:p>
            <a:pPr algn="ctr" fontAlgn="auto">
              <a:spcBef>
                <a:spcPts val="0"/>
              </a:spcBef>
              <a:spcAft>
                <a:spcPts val="0"/>
              </a:spcAft>
              <a:defRPr/>
            </a:pPr>
            <a:endParaRPr kern="0" dirty="0">
              <a:solidFill>
                <a:srgbClr val="FFFFFF"/>
              </a:solidFill>
              <a:latin typeface="Calibri"/>
              <a:cs typeface="+mn-cs"/>
            </a:endParaRPr>
          </a:p>
        </p:txBody>
      </p:sp>
      <p:sp>
        <p:nvSpPr>
          <p:cNvPr id="1031" name="Slide_PlaceholderText"/>
          <p:cNvSpPr>
            <a:spLocks noGrp="1" noChangeArrowheads="1"/>
          </p:cNvSpPr>
          <p:nvPr>
            <p:ph type="body" idx="1"/>
          </p:nvPr>
        </p:nvSpPr>
        <p:spPr bwMode="gray">
          <a:xfrm>
            <a:off x="622138" y="1242485"/>
            <a:ext cx="10944549" cy="1831606"/>
          </a:xfrm>
          <a:prstGeom prst="rect">
            <a:avLst/>
          </a:prstGeom>
          <a:noFill/>
          <a:ln w="9525">
            <a:noFill/>
            <a:miter lim="800000"/>
            <a:headEnd/>
            <a:tailEnd/>
          </a:ln>
        </p:spPr>
        <p:txBody>
          <a:bodyPr vert="horz" wrap="square" lIns="16930" tIns="16930" rIns="16930" bIns="1693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32" name="Slide_PlaceholderTitle"/>
          <p:cNvSpPr>
            <a:spLocks noGrp="1" noChangeArrowheads="1"/>
          </p:cNvSpPr>
          <p:nvPr>
            <p:ph type="title"/>
          </p:nvPr>
        </p:nvSpPr>
        <p:spPr bwMode="auto">
          <a:xfrm>
            <a:off x="622138" y="264585"/>
            <a:ext cx="10944549" cy="876300"/>
          </a:xfrm>
          <a:prstGeom prst="rect">
            <a:avLst/>
          </a:prstGeom>
          <a:noFill/>
          <a:ln w="9525">
            <a:noFill/>
            <a:miter lim="800000"/>
            <a:headEnd/>
            <a:tailEnd/>
          </a:ln>
        </p:spPr>
        <p:txBody>
          <a:bodyPr vert="horz" wrap="square" lIns="16930" tIns="16930" rIns="16930" bIns="16930" numCol="1" anchor="t" anchorCtr="0" compatLnSpc="1">
            <a:prstTxWarp prst="textNoShape">
              <a:avLst/>
            </a:prstTxWarp>
          </a:bodyPr>
          <a:lstStyle/>
          <a:p>
            <a:pPr lvl="0"/>
            <a:r>
              <a:rPr lang="en-US" smtClean="0"/>
              <a:t>Click to edit Master title style</a:t>
            </a:r>
            <a:endParaRPr lang="en-US" dirty="0" smtClean="0"/>
          </a:p>
        </p:txBody>
      </p:sp>
      <p:sp>
        <p:nvSpPr>
          <p:cNvPr id="17" name="Slide_Page_Number"/>
          <p:cNvSpPr>
            <a:spLocks noChangeArrowheads="1"/>
          </p:cNvSpPr>
          <p:nvPr/>
        </p:nvSpPr>
        <p:spPr bwMode="auto">
          <a:xfrm>
            <a:off x="11094794" y="6553201"/>
            <a:ext cx="1083451" cy="182033"/>
          </a:xfrm>
          <a:prstGeom prst="rect">
            <a:avLst/>
          </a:prstGeom>
          <a:noFill/>
          <a:ln w="9525">
            <a:noFill/>
            <a:miter lim="800000"/>
            <a:headEnd/>
            <a:tailEnd/>
          </a:ln>
          <a:effectLst/>
        </p:spPr>
        <p:txBody>
          <a:bodyPr wrap="none" lIns="121899" tIns="60949" rIns="121899" bIns="60949" anchor="ctr"/>
          <a:lstStyle/>
          <a:p>
            <a:pPr algn="just">
              <a:defRPr/>
            </a:pPr>
            <a:r>
              <a:rPr lang="en-US" sz="1100" smtClean="0">
                <a:solidFill>
                  <a:srgbClr val="9F9F9F"/>
                </a:solidFill>
                <a:latin typeface="Arial" pitchFamily="34" charset="0"/>
                <a:cs typeface="+mn-cs"/>
              </a:rPr>
              <a:t>D - </a:t>
            </a:r>
            <a:fld id="{81D172F0-7DD8-4848-990A-B28DBDB82B60}" type="slidenum">
              <a:rPr lang="en-US" sz="1100" smtClean="0">
                <a:solidFill>
                  <a:srgbClr val="9F9F9F"/>
                </a:solidFill>
                <a:latin typeface="Arial" pitchFamily="34" charset="0"/>
                <a:cs typeface="+mn-cs"/>
              </a:rPr>
              <a:pPr algn="just">
                <a:defRPr/>
              </a:pPr>
              <a:t>‹#›</a:t>
            </a:fld>
            <a:endParaRPr lang="en-US" sz="1100" dirty="0">
              <a:solidFill>
                <a:srgbClr val="9F9F9F"/>
              </a:solidFill>
              <a:latin typeface="Arial" pitchFamily="34" charset="0"/>
              <a:cs typeface="+mn-cs"/>
            </a:endParaRPr>
          </a:p>
        </p:txBody>
      </p:sp>
      <p:sp>
        <p:nvSpPr>
          <p:cNvPr id="18" name="Slide_Copyright"/>
          <p:cNvSpPr>
            <a:spLocks noChangeArrowheads="1"/>
          </p:cNvSpPr>
          <p:nvPr/>
        </p:nvSpPr>
        <p:spPr bwMode="auto">
          <a:xfrm>
            <a:off x="6388554" y="6553201"/>
            <a:ext cx="4886110" cy="201084"/>
          </a:xfrm>
          <a:prstGeom prst="rect">
            <a:avLst/>
          </a:prstGeom>
          <a:noFill/>
          <a:ln w="9525">
            <a:noFill/>
            <a:miter lim="800000"/>
            <a:headEnd/>
            <a:tailEnd/>
          </a:ln>
          <a:effectLst/>
        </p:spPr>
        <p:txBody>
          <a:bodyPr wrap="none" lIns="121899" tIns="60949" rIns="121899" bIns="60949" anchor="ctr"/>
          <a:lstStyle/>
          <a:p>
            <a:pPr>
              <a:defRPr/>
            </a:pPr>
            <a:r>
              <a:rPr lang="en-US" sz="1100" smtClean="0">
                <a:solidFill>
                  <a:srgbClr val="9F9F9F"/>
                </a:solidFill>
                <a:latin typeface="Arial" pitchFamily="34" charset="0"/>
                <a:cs typeface="+mn-cs"/>
              </a:rPr>
              <a:t>Copyright © 2016, Oracle and/or its affiliates. All rights reserved.</a:t>
            </a:r>
            <a:endParaRPr lang="en-US" sz="1100" dirty="0">
              <a:solidFill>
                <a:srgbClr val="9F9F9F"/>
              </a:solidFill>
              <a:latin typeface="Arial" pitchFamily="34" charset="0"/>
              <a:cs typeface="+mn-cs"/>
            </a:endParaRPr>
          </a:p>
        </p:txBody>
      </p:sp>
      <p:pic>
        <p:nvPicPr>
          <p:cNvPr id="19" name="Picture 18" descr="Oracle logo in white on red staging background"/>
          <p:cNvPicPr>
            <a:picLocks noChangeAspect="1"/>
          </p:cNvPicPr>
          <p:nvPr/>
        </p:nvPicPr>
        <p:blipFill>
          <a:blip r:embed="rId11" cstate="print">
            <a:extLst>
              <a:ext uri="{28A0092B-C50C-407E-A947-70E740481C1C}">
                <a14:useLocalDpi xmlns="" xmlns:a14="http://schemas.microsoft.com/office/drawing/2010/main" val="0"/>
              </a:ext>
            </a:extLst>
          </a:blip>
          <a:stretch>
            <a:fillRect/>
          </a:stretch>
        </p:blipFill>
        <p:spPr>
          <a:xfrm>
            <a:off x="706952" y="6303237"/>
            <a:ext cx="1516474" cy="554763"/>
          </a:xfrm>
          <a:prstGeom prst="rect">
            <a:avLst/>
          </a:prstGeom>
        </p:spPr>
      </p:pic>
    </p:spTree>
    <p:custDataLst>
      <p:tags r:id="rId10"/>
    </p:custDataLst>
  </p:cSld>
  <p:clrMap bg1="lt1" tx1="dk1" bg2="lt2" tx2="dk2" accent1="accent1" accent2="accent2" accent3="accent3" accent4="accent4" accent5="accent5" accent6="accent6" hlink="hlink" folHlink="folHlink"/>
  <p:sldLayoutIdLst>
    <p:sldLayoutId id="2147484111" r:id="rId1"/>
    <p:sldLayoutId id="2147484105" r:id="rId2"/>
    <p:sldLayoutId id="2147484106" r:id="rId3"/>
    <p:sldLayoutId id="2147484107" r:id="rId4"/>
    <p:sldLayoutId id="2147484112" r:id="rId5"/>
    <p:sldLayoutId id="2147484108" r:id="rId6"/>
    <p:sldLayoutId id="2147484114" r:id="rId7"/>
    <p:sldLayoutId id="2147484113" r:id="rId8"/>
  </p:sldLayoutIdLst>
  <p:timing>
    <p:tnLst>
      <p:par>
        <p:cTn id="1" dur="indefinite" restart="never" nodeType="tmRoot"/>
      </p:par>
    </p:tnLst>
  </p:timing>
  <p:txStyles>
    <p:titleStyle>
      <a:lvl1pPr algn="l" defTabSz="304747" rtl="0" eaLnBrk="1" fontAlgn="base" hangingPunct="1">
        <a:spcBef>
          <a:spcPct val="20000"/>
        </a:spcBef>
        <a:spcAft>
          <a:spcPct val="0"/>
        </a:spcAft>
        <a:buClr>
          <a:srgbClr val="000000"/>
        </a:buClr>
        <a:buFont typeface="Arial" charset="0"/>
        <a:defRPr sz="2800">
          <a:solidFill>
            <a:srgbClr val="5F5F5F"/>
          </a:solidFill>
          <a:latin typeface="+mj-lt"/>
          <a:ea typeface="+mj-ea"/>
          <a:cs typeface="+mj-cs"/>
        </a:defRPr>
      </a:lvl1pPr>
      <a:lvl2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2pPr>
      <a:lvl3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3pPr>
      <a:lvl4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4pPr>
      <a:lvl5pPr algn="l" defTabSz="304747" rtl="0" eaLnBrk="1" fontAlgn="base" hangingPunct="1">
        <a:spcBef>
          <a:spcPct val="20000"/>
        </a:spcBef>
        <a:spcAft>
          <a:spcPct val="0"/>
        </a:spcAft>
        <a:buClr>
          <a:srgbClr val="000000"/>
        </a:buClr>
        <a:buFont typeface="Arial" charset="0"/>
        <a:defRPr sz="3200">
          <a:solidFill>
            <a:srgbClr val="5F5F5F"/>
          </a:solidFill>
          <a:latin typeface="Arial" pitchFamily="34" charset="0"/>
        </a:defRPr>
      </a:lvl5pPr>
      <a:lvl6pPr marL="60949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6pPr>
      <a:lvl7pPr marL="1218987"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7pPr>
      <a:lvl8pPr marL="1828480"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8pPr>
      <a:lvl9pPr marL="2437973" algn="ctr" defTabSz="304747" rtl="0" eaLnBrk="1" fontAlgn="base" hangingPunct="1">
        <a:spcBef>
          <a:spcPct val="20000"/>
        </a:spcBef>
        <a:spcAft>
          <a:spcPct val="0"/>
        </a:spcAft>
        <a:buClr>
          <a:srgbClr val="000000"/>
        </a:buClr>
        <a:buFont typeface="Arial" pitchFamily="34" charset="0"/>
        <a:defRPr sz="3500" b="1">
          <a:solidFill>
            <a:schemeClr val="tx1"/>
          </a:solidFill>
          <a:latin typeface="Arial" pitchFamily="34" charset="0"/>
        </a:defRPr>
      </a:lvl9pPr>
    </p:titleStyle>
    <p:bodyStyle>
      <a:lvl1pPr marL="0" indent="10582" algn="l" defTabSz="304747" rtl="0" eaLnBrk="1" fontAlgn="base" hangingPunct="1">
        <a:spcBef>
          <a:spcPts val="900"/>
        </a:spcBef>
        <a:spcAft>
          <a:spcPct val="0"/>
        </a:spcAft>
        <a:buClr>
          <a:srgbClr val="000000"/>
        </a:buClr>
        <a:buFont typeface="Arial" charset="0"/>
        <a:defRPr sz="2100">
          <a:solidFill>
            <a:srgbClr val="5F5F5F"/>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5F5F5F"/>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5F5F5F"/>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5F5F5F"/>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5F5F5F"/>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4.gif"/><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p>
            <a:r>
              <a:rPr lang="en-US" altLang="en-US" smtClean="0"/>
              <a:t>Commonly Used SQL Commands</a:t>
            </a:r>
            <a:endParaRPr lang="en-US" altLang="en-US" smtClean="0"/>
          </a:p>
        </p:txBody>
      </p:sp>
      <p:sp>
        <p:nvSpPr>
          <p:cNvPr id="10" name="Subtitle 9"/>
          <p:cNvSpPr>
            <a:spLocks noGrp="1"/>
          </p:cNvSpPr>
          <p:nvPr>
            <p:ph type="subTitle" idx="1"/>
          </p:nvPr>
        </p:nvSpPr>
        <p:spPr/>
        <p:txBody>
          <a:bodyPr/>
          <a:lstStyle/>
          <a:p>
            <a:endParaRPr lang="en-US"/>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en-US" smtClean="0">
                <a:latin typeface="Courier New" pitchFamily="49" charset="0"/>
                <a:cs typeface="Courier New" pitchFamily="49" charset="0"/>
              </a:rPr>
              <a:t>ALTER</a:t>
            </a:r>
            <a:r>
              <a:rPr lang="en-US" altLang="en-US" smtClean="0"/>
              <a:t> </a:t>
            </a:r>
            <a:r>
              <a:rPr lang="en-US" altLang="en-US" smtClean="0">
                <a:latin typeface="Courier New" pitchFamily="49" charset="0"/>
                <a:cs typeface="Courier New" pitchFamily="49" charset="0"/>
              </a:rPr>
              <a:t>TABLE</a:t>
            </a:r>
            <a:r>
              <a:rPr lang="en-US" altLang="en-US" smtClean="0">
                <a:cs typeface="Courier New" pitchFamily="49" charset="0"/>
              </a:rPr>
              <a:t> </a:t>
            </a:r>
            <a:r>
              <a:rPr lang="en-US" altLang="en-US" smtClean="0"/>
              <a:t>Statement</a:t>
            </a:r>
          </a:p>
        </p:txBody>
      </p:sp>
      <p:sp>
        <p:nvSpPr>
          <p:cNvPr id="24579" name="Content Placeholder 2"/>
          <p:cNvSpPr>
            <a:spLocks noGrp="1"/>
          </p:cNvSpPr>
          <p:nvPr>
            <p:ph idx="1"/>
          </p:nvPr>
        </p:nvSpPr>
        <p:spPr/>
        <p:txBody>
          <a:bodyPr/>
          <a:lstStyle/>
          <a:p>
            <a:pPr lvl="1" eaLnBrk="1" hangingPunct="1"/>
            <a:r>
              <a:rPr lang="en-US" altLang="en-US" smtClean="0"/>
              <a:t>Use the </a:t>
            </a:r>
            <a:r>
              <a:rPr lang="en-US" altLang="en-US" smtClean="0">
                <a:latin typeface="Courier New" pitchFamily="49" charset="0"/>
                <a:cs typeface="Courier New" pitchFamily="49" charset="0"/>
              </a:rPr>
              <a:t>ALTER</a:t>
            </a:r>
            <a:r>
              <a:rPr lang="en-US" altLang="en-US" smtClean="0"/>
              <a:t> </a:t>
            </a:r>
            <a:r>
              <a:rPr lang="en-US" altLang="en-US" smtClean="0">
                <a:latin typeface="Courier New" pitchFamily="49" charset="0"/>
                <a:cs typeface="Courier New" pitchFamily="49" charset="0"/>
              </a:rPr>
              <a:t>TABLE</a:t>
            </a:r>
            <a:r>
              <a:rPr lang="en-US" altLang="en-US" smtClean="0">
                <a:cs typeface="Arial" charset="0"/>
              </a:rPr>
              <a:t> </a:t>
            </a:r>
            <a:r>
              <a:rPr lang="en-US" altLang="en-US" smtClean="0"/>
              <a:t>statement to modify the definition of an existing table in the database.</a:t>
            </a:r>
          </a:p>
          <a:p>
            <a:pPr lvl="1" eaLnBrk="1" hangingPunct="1"/>
            <a:r>
              <a:rPr lang="en-US" altLang="en-US" smtClean="0"/>
              <a:t>Example1:</a:t>
            </a:r>
          </a:p>
          <a:p>
            <a:pPr lvl="1" eaLnBrk="1" hangingPunct="1">
              <a:buFont typeface="Arial" charset="0"/>
              <a:buNone/>
            </a:pPr>
            <a:endParaRPr lang="en-US" altLang="en-US" smtClean="0"/>
          </a:p>
          <a:p>
            <a:pPr lvl="1" eaLnBrk="1" hangingPunct="1"/>
            <a:endParaRPr lang="en-US" altLang="en-US" smtClean="0"/>
          </a:p>
          <a:p>
            <a:pPr lvl="1" eaLnBrk="1" hangingPunct="1">
              <a:buFont typeface="Arial" charset="0"/>
              <a:buNone/>
            </a:pPr>
            <a:endParaRPr lang="en-US" altLang="en-US" smtClean="0"/>
          </a:p>
          <a:p>
            <a:pPr lvl="1" eaLnBrk="1" hangingPunct="1"/>
            <a:r>
              <a:rPr lang="en-US" altLang="en-US" smtClean="0"/>
              <a:t>Example 2:</a:t>
            </a:r>
          </a:p>
        </p:txBody>
      </p:sp>
      <p:sp>
        <p:nvSpPr>
          <p:cNvPr id="6" name="Content Placeholder 2"/>
          <p:cNvSpPr txBox="1">
            <a:spLocks/>
          </p:cNvSpPr>
          <p:nvPr/>
        </p:nvSpPr>
        <p:spPr bwMode="gray">
          <a:xfrm>
            <a:off x="2285997" y="2649193"/>
            <a:ext cx="7616830"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ALTER TABLE  </a:t>
            </a:r>
            <a:r>
              <a:rPr lang="en-US" altLang="en-US" b="1" dirty="0" err="1">
                <a:solidFill>
                  <a:schemeClr val="tx1">
                    <a:lumMod val="75000"/>
                  </a:schemeClr>
                </a:solidFill>
                <a:latin typeface="Courier New" panose="02070309020205020404" pitchFamily="49" charset="0"/>
                <a:cs typeface="Arial" panose="020B0604020202020204" pitchFamily="34" charset="0"/>
              </a:rPr>
              <a:t>teach_dept</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ADD  </a:t>
            </a:r>
            <a:r>
              <a:rPr lang="en-US" altLang="en-US" b="1" dirty="0" err="1">
                <a:solidFill>
                  <a:schemeClr val="tx1">
                    <a:lumMod val="75000"/>
                  </a:schemeClr>
                </a:solidFill>
                <a:latin typeface="Courier New" panose="02070309020205020404" pitchFamily="49" charset="0"/>
                <a:cs typeface="Arial" panose="020B0604020202020204" pitchFamily="34" charset="0"/>
              </a:rPr>
              <a:t>location_id</a:t>
            </a:r>
            <a:r>
              <a:rPr lang="en-US" altLang="en-US" b="1" dirty="0">
                <a:solidFill>
                  <a:schemeClr val="tx1">
                    <a:lumMod val="75000"/>
                  </a:schemeClr>
                </a:solidFill>
                <a:latin typeface="Courier New" panose="02070309020205020404" pitchFamily="49" charset="0"/>
                <a:cs typeface="Arial" panose="020B0604020202020204" pitchFamily="34" charset="0"/>
              </a:rPr>
              <a:t>  NUMBER  NOT NULL;</a:t>
            </a:r>
          </a:p>
        </p:txBody>
      </p:sp>
      <p:sp>
        <p:nvSpPr>
          <p:cNvPr id="7" name="Content Placeholder 2"/>
          <p:cNvSpPr txBox="1">
            <a:spLocks/>
          </p:cNvSpPr>
          <p:nvPr/>
        </p:nvSpPr>
        <p:spPr bwMode="gray">
          <a:xfrm>
            <a:off x="2285997" y="4485263"/>
            <a:ext cx="7616830"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ALTER TABLE </a:t>
            </a:r>
            <a:r>
              <a:rPr lang="en-US" altLang="en-US" b="1" dirty="0" err="1">
                <a:solidFill>
                  <a:schemeClr val="tx1">
                    <a:lumMod val="75000"/>
                  </a:schemeClr>
                </a:solidFill>
                <a:latin typeface="Courier New" panose="02070309020205020404" pitchFamily="49" charset="0"/>
                <a:cs typeface="Arial" panose="020B0604020202020204" pitchFamily="34" charset="0"/>
              </a:rPr>
              <a:t>teach_dept</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MODIFY </a:t>
            </a:r>
            <a:r>
              <a:rPr lang="en-US" altLang="en-US" b="1" dirty="0" err="1">
                <a:solidFill>
                  <a:schemeClr val="tx1">
                    <a:lumMod val="75000"/>
                  </a:schemeClr>
                </a:solidFill>
                <a:latin typeface="Courier New" panose="02070309020205020404" pitchFamily="49" charset="0"/>
                <a:cs typeface="Arial" panose="020B0604020202020204" pitchFamily="34" charset="0"/>
              </a:rPr>
              <a:t>department_name</a:t>
            </a:r>
            <a:r>
              <a:rPr lang="en-US" altLang="en-US" b="1" dirty="0">
                <a:solidFill>
                  <a:schemeClr val="tx1">
                    <a:lumMod val="75000"/>
                  </a:schemeClr>
                </a:solidFill>
                <a:latin typeface="Courier New" panose="02070309020205020404" pitchFamily="49" charset="0"/>
                <a:cs typeface="Arial" panose="020B0604020202020204" pitchFamily="34" charset="0"/>
              </a:rPr>
              <a:t>  VARCHAR2(30) NOT NULL;</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defRPr/>
            </a:pPr>
            <a:r>
              <a:rPr lang="en-US" smtClean="0">
                <a:latin typeface="Courier New" pitchFamily="49" charset="0"/>
                <a:cs typeface="Courier New" pitchFamily="49" charset="0"/>
              </a:rPr>
              <a:t>DROP</a:t>
            </a:r>
            <a:r>
              <a:rPr lang="en-US" smtClean="0"/>
              <a:t> </a:t>
            </a:r>
            <a:r>
              <a:rPr lang="en-US" smtClean="0">
                <a:latin typeface="Courier New" pitchFamily="49" charset="0"/>
                <a:cs typeface="Courier New" pitchFamily="49" charset="0"/>
              </a:rPr>
              <a:t>TABLE</a:t>
            </a:r>
            <a:r>
              <a:rPr lang="en-US" smtClean="0">
                <a:latin typeface="+mn-lt"/>
                <a:cs typeface="Courier New" pitchFamily="49" charset="0"/>
              </a:rPr>
              <a:t> </a:t>
            </a:r>
            <a:r>
              <a:rPr lang="en-US" smtClean="0"/>
              <a:t>Statement</a:t>
            </a:r>
            <a:endParaRPr lang="en-US" dirty="0" smtClean="0"/>
          </a:p>
        </p:txBody>
      </p:sp>
      <p:sp>
        <p:nvSpPr>
          <p:cNvPr id="26627" name="Content Placeholder 2"/>
          <p:cNvSpPr>
            <a:spLocks noGrp="1"/>
          </p:cNvSpPr>
          <p:nvPr>
            <p:ph idx="1"/>
          </p:nvPr>
        </p:nvSpPr>
        <p:spPr/>
        <p:txBody>
          <a:bodyPr/>
          <a:lstStyle/>
          <a:p>
            <a:pPr lvl="1" eaLnBrk="1" hangingPunct="1"/>
            <a:r>
              <a:rPr lang="en-US" altLang="en-US" smtClean="0"/>
              <a:t>The </a:t>
            </a:r>
            <a:r>
              <a:rPr lang="en-US" altLang="en-US" smtClean="0">
                <a:latin typeface="Courier New" pitchFamily="49" charset="0"/>
                <a:cs typeface="Courier New" pitchFamily="49" charset="0"/>
              </a:rPr>
              <a:t>DROP</a:t>
            </a:r>
            <a:r>
              <a:rPr lang="en-US" altLang="en-US" smtClean="0"/>
              <a:t> </a:t>
            </a:r>
            <a:r>
              <a:rPr lang="en-US" altLang="en-US" smtClean="0">
                <a:latin typeface="Courier New" pitchFamily="49" charset="0"/>
                <a:cs typeface="Courier New" pitchFamily="49" charset="0"/>
              </a:rPr>
              <a:t>TABLE</a:t>
            </a:r>
            <a:r>
              <a:rPr lang="en-US" altLang="en-US" smtClean="0"/>
              <a:t> statement removes the table and all its data from the database.</a:t>
            </a:r>
          </a:p>
          <a:p>
            <a:pPr lvl="1" eaLnBrk="1" hangingPunct="1"/>
            <a:r>
              <a:rPr lang="en-US" altLang="en-US" smtClean="0"/>
              <a:t>Example:</a:t>
            </a:r>
          </a:p>
          <a:p>
            <a:pPr lvl="1" eaLnBrk="1" hangingPunct="1"/>
            <a:endParaRPr lang="en-US" altLang="en-US" smtClean="0"/>
          </a:p>
          <a:p>
            <a:pPr lvl="1" eaLnBrk="1" hangingPunct="1">
              <a:buFont typeface="Arial" charset="0"/>
              <a:buNone/>
            </a:pPr>
            <a:endParaRPr lang="en-US" altLang="en-US" sz="1200"/>
          </a:p>
          <a:p>
            <a:pPr lvl="1" eaLnBrk="1" hangingPunct="1"/>
            <a:r>
              <a:rPr lang="en-US" altLang="en-US" smtClean="0">
                <a:latin typeface="Courier New" pitchFamily="49" charset="0"/>
                <a:cs typeface="Courier New" pitchFamily="49" charset="0"/>
              </a:rPr>
              <a:t>DROP</a:t>
            </a:r>
            <a:r>
              <a:rPr lang="en-US" altLang="en-US" smtClean="0"/>
              <a:t> </a:t>
            </a:r>
            <a:r>
              <a:rPr lang="en-US" altLang="en-US" smtClean="0">
                <a:latin typeface="Courier New" pitchFamily="49" charset="0"/>
                <a:cs typeface="Courier New" pitchFamily="49" charset="0"/>
              </a:rPr>
              <a:t>TABLE</a:t>
            </a:r>
            <a:r>
              <a:rPr lang="en-US" altLang="en-US" smtClean="0"/>
              <a:t> with the </a:t>
            </a:r>
            <a:r>
              <a:rPr lang="en-US" altLang="en-US" smtClean="0">
                <a:latin typeface="Courier New" pitchFamily="49" charset="0"/>
                <a:cs typeface="Courier New" pitchFamily="49" charset="0"/>
              </a:rPr>
              <a:t>PURGE</a:t>
            </a:r>
            <a:r>
              <a:rPr lang="en-US" altLang="en-US" smtClean="0"/>
              <a:t> clause drops the table and releases the space that is associated with it.</a:t>
            </a:r>
          </a:p>
          <a:p>
            <a:pPr lvl="1" eaLnBrk="1" hangingPunct="1"/>
            <a:endParaRPr lang="en-US" altLang="en-US" smtClean="0"/>
          </a:p>
          <a:p>
            <a:pPr lvl="1" eaLnBrk="1" hangingPunct="1">
              <a:buFont typeface="Arial" charset="0"/>
              <a:buNone/>
            </a:pPr>
            <a:endParaRPr lang="en-US" altLang="en-US" sz="1200"/>
          </a:p>
          <a:p>
            <a:pPr lvl="1" eaLnBrk="1" hangingPunct="1"/>
            <a:r>
              <a:rPr lang="en-US" altLang="en-US" smtClean="0"/>
              <a:t>The </a:t>
            </a:r>
            <a:r>
              <a:rPr lang="en-US" altLang="en-US" smtClean="0">
                <a:latin typeface="Courier New" pitchFamily="49" charset="0"/>
                <a:cs typeface="Courier New" pitchFamily="49" charset="0"/>
              </a:rPr>
              <a:t>CASCADE</a:t>
            </a:r>
            <a:r>
              <a:rPr lang="en-US" altLang="en-US" smtClean="0"/>
              <a:t> </a:t>
            </a:r>
            <a:r>
              <a:rPr lang="en-US" altLang="en-US" smtClean="0">
                <a:latin typeface="Courier New" pitchFamily="49" charset="0"/>
                <a:cs typeface="Courier New" pitchFamily="49" charset="0"/>
              </a:rPr>
              <a:t>CONSTRAINTS</a:t>
            </a:r>
            <a:r>
              <a:rPr lang="en-US" altLang="en-US" smtClean="0"/>
              <a:t> clause drops all referential integrity constraints from the table.</a:t>
            </a:r>
          </a:p>
          <a:p>
            <a:pPr lvl="1" eaLnBrk="1" hangingPunct="1"/>
            <a:endParaRPr lang="en-US" altLang="en-US" smtClean="0"/>
          </a:p>
        </p:txBody>
      </p:sp>
      <p:sp>
        <p:nvSpPr>
          <p:cNvPr id="7" name="Content Placeholder 2"/>
          <p:cNvSpPr txBox="1">
            <a:spLocks/>
          </p:cNvSpPr>
          <p:nvPr/>
        </p:nvSpPr>
        <p:spPr bwMode="gray">
          <a:xfrm>
            <a:off x="2933523" y="2133600"/>
            <a:ext cx="6321778" cy="39790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DROP TABLE </a:t>
            </a:r>
            <a:r>
              <a:rPr lang="en-US" altLang="en-US" b="1" dirty="0" err="1">
                <a:solidFill>
                  <a:schemeClr val="tx1">
                    <a:lumMod val="75000"/>
                  </a:schemeClr>
                </a:solidFill>
                <a:latin typeface="Courier New" panose="02070309020205020404" pitchFamily="49" charset="0"/>
                <a:cs typeface="Arial" panose="020B0604020202020204" pitchFamily="34" charset="0"/>
              </a:rPr>
              <a:t>teach_dept</a:t>
            </a:r>
            <a:r>
              <a:rPr lang="en-US" altLang="en-US" b="1" dirty="0">
                <a:solidFill>
                  <a:schemeClr val="tx1">
                    <a:lumMod val="75000"/>
                  </a:schemeClr>
                </a:solidFill>
                <a:latin typeface="Courier New" panose="02070309020205020404" pitchFamily="49" charset="0"/>
                <a:cs typeface="Arial" panose="020B0604020202020204" pitchFamily="34" charset="0"/>
              </a:rPr>
              <a:t>; </a:t>
            </a:r>
          </a:p>
        </p:txBody>
      </p:sp>
      <p:sp>
        <p:nvSpPr>
          <p:cNvPr id="8" name="Content Placeholder 2"/>
          <p:cNvSpPr txBox="1">
            <a:spLocks/>
          </p:cNvSpPr>
          <p:nvPr/>
        </p:nvSpPr>
        <p:spPr bwMode="gray">
          <a:xfrm>
            <a:off x="2933523" y="3657600"/>
            <a:ext cx="6321778" cy="39790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DROP TABLE </a:t>
            </a:r>
            <a:r>
              <a:rPr lang="en-US" altLang="en-US" b="1" dirty="0" err="1">
                <a:solidFill>
                  <a:schemeClr val="tx1">
                    <a:lumMod val="75000"/>
                  </a:schemeClr>
                </a:solidFill>
                <a:latin typeface="Courier New" panose="02070309020205020404" pitchFamily="49" charset="0"/>
                <a:cs typeface="Arial" panose="020B0604020202020204" pitchFamily="34" charset="0"/>
              </a:rPr>
              <a:t>teach_dept</a:t>
            </a:r>
            <a:r>
              <a:rPr lang="en-US" altLang="en-US" b="1" dirty="0">
                <a:solidFill>
                  <a:schemeClr val="tx1">
                    <a:lumMod val="75000"/>
                  </a:schemeClr>
                </a:solidFill>
                <a:latin typeface="Courier New" panose="02070309020205020404" pitchFamily="49" charset="0"/>
                <a:cs typeface="Arial" panose="020B0604020202020204" pitchFamily="34" charset="0"/>
              </a:rPr>
              <a:t> PURGE; </a:t>
            </a:r>
          </a:p>
        </p:txBody>
      </p:sp>
      <p:sp>
        <p:nvSpPr>
          <p:cNvPr id="9" name="Content Placeholder 2"/>
          <p:cNvSpPr txBox="1">
            <a:spLocks/>
          </p:cNvSpPr>
          <p:nvPr/>
        </p:nvSpPr>
        <p:spPr bwMode="gray">
          <a:xfrm>
            <a:off x="2933523" y="5181601"/>
            <a:ext cx="6321778" cy="39790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DROP TABLE </a:t>
            </a:r>
            <a:r>
              <a:rPr lang="en-US" altLang="en-US" b="1" dirty="0" err="1">
                <a:solidFill>
                  <a:schemeClr val="tx1">
                    <a:lumMod val="75000"/>
                  </a:schemeClr>
                </a:solidFill>
                <a:latin typeface="Courier New" panose="02070309020205020404" pitchFamily="49" charset="0"/>
                <a:cs typeface="Arial" panose="020B0604020202020204" pitchFamily="34" charset="0"/>
              </a:rPr>
              <a:t>teach_dept</a:t>
            </a:r>
            <a:r>
              <a:rPr lang="en-US" altLang="en-US" b="1" dirty="0">
                <a:solidFill>
                  <a:schemeClr val="tx1">
                    <a:lumMod val="75000"/>
                  </a:schemeClr>
                </a:solidFill>
                <a:latin typeface="Courier New" panose="02070309020205020404" pitchFamily="49" charset="0"/>
                <a:cs typeface="Arial" panose="020B0604020202020204" pitchFamily="34" charset="0"/>
              </a:rPr>
              <a:t> CASCADE CONSTRAINTS;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en-US" smtClean="0">
                <a:latin typeface="Courier New" pitchFamily="49" charset="0"/>
                <a:cs typeface="Courier New" pitchFamily="49" charset="0"/>
              </a:rPr>
              <a:t>GRANT</a:t>
            </a:r>
            <a:r>
              <a:rPr lang="en-US" altLang="en-US" smtClean="0"/>
              <a:t> Statement</a:t>
            </a:r>
          </a:p>
        </p:txBody>
      </p:sp>
      <p:sp>
        <p:nvSpPr>
          <p:cNvPr id="28675" name="Content Placeholder 2"/>
          <p:cNvSpPr>
            <a:spLocks noGrp="1"/>
          </p:cNvSpPr>
          <p:nvPr>
            <p:ph idx="1"/>
          </p:nvPr>
        </p:nvSpPr>
        <p:spPr/>
        <p:txBody>
          <a:bodyPr/>
          <a:lstStyle/>
          <a:p>
            <a:pPr lvl="1" eaLnBrk="1" hangingPunct="1"/>
            <a:r>
              <a:rPr lang="en-US" altLang="en-US" smtClean="0"/>
              <a:t>The </a:t>
            </a:r>
            <a:r>
              <a:rPr lang="en-US" altLang="en-US" smtClean="0">
                <a:latin typeface="Courier New" pitchFamily="49" charset="0"/>
                <a:cs typeface="Courier New" pitchFamily="49" charset="0"/>
              </a:rPr>
              <a:t>GRANT</a:t>
            </a:r>
            <a:r>
              <a:rPr lang="en-US" altLang="en-US" smtClean="0"/>
              <a:t> statement assigns the privilege to perform the following operations:</a:t>
            </a:r>
          </a:p>
          <a:p>
            <a:pPr lvl="2" eaLnBrk="1" hangingPunct="1"/>
            <a:r>
              <a:rPr lang="en-US" altLang="en-US" smtClean="0"/>
              <a:t>Insert or delete data.</a:t>
            </a:r>
          </a:p>
          <a:p>
            <a:pPr lvl="2" eaLnBrk="1" hangingPunct="1"/>
            <a:r>
              <a:rPr lang="en-US" altLang="en-US" smtClean="0"/>
              <a:t>Create a foreign key reference to the named table or to a subset of columns from a table.</a:t>
            </a:r>
          </a:p>
          <a:p>
            <a:pPr lvl="2" eaLnBrk="1" hangingPunct="1"/>
            <a:r>
              <a:rPr lang="en-US" altLang="en-US" smtClean="0"/>
              <a:t>Select data, a view, or a subset of columns from a table.</a:t>
            </a:r>
          </a:p>
          <a:p>
            <a:pPr lvl="2" eaLnBrk="1" hangingPunct="1"/>
            <a:r>
              <a:rPr lang="en-US" altLang="en-US" smtClean="0"/>
              <a:t>Create a trigger on a table.</a:t>
            </a:r>
          </a:p>
          <a:p>
            <a:pPr lvl="2" eaLnBrk="1" hangingPunct="1"/>
            <a:r>
              <a:rPr lang="en-US" altLang="en-US" smtClean="0"/>
              <a:t>Execute a specified function or procedure.</a:t>
            </a:r>
          </a:p>
          <a:p>
            <a:pPr lvl="1" eaLnBrk="1" hangingPunct="1"/>
            <a:r>
              <a:rPr lang="en-US" altLang="en-US" smtClean="0"/>
              <a:t>Example:</a:t>
            </a:r>
          </a:p>
        </p:txBody>
      </p:sp>
      <p:sp>
        <p:nvSpPr>
          <p:cNvPr id="6" name="Content Placeholder 2"/>
          <p:cNvSpPr txBox="1">
            <a:spLocks/>
          </p:cNvSpPr>
          <p:nvPr/>
        </p:nvSpPr>
        <p:spPr bwMode="gray">
          <a:xfrm>
            <a:off x="2933523" y="4631092"/>
            <a:ext cx="6321778" cy="39790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GRANT SELECT any table to PUBLIC;</a:t>
            </a:r>
            <a:endParaRPr lang="en-US" altLang="en-US" b="1" i="1" dirty="0">
              <a:solidFill>
                <a:schemeClr val="tx1">
                  <a:lumMod val="75000"/>
                </a:schemeClr>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rot="10800000">
            <a:off x="9006776" y="1219201"/>
            <a:ext cx="2057400" cy="5181600"/>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30722" name="Title 1"/>
          <p:cNvSpPr>
            <a:spLocks noGrp="1"/>
          </p:cNvSpPr>
          <p:nvPr>
            <p:ph type="title"/>
          </p:nvPr>
        </p:nvSpPr>
        <p:spPr/>
        <p:txBody>
          <a:bodyPr/>
          <a:lstStyle/>
          <a:p>
            <a:pPr eaLnBrk="1" hangingPunct="1"/>
            <a:r>
              <a:rPr lang="en-US" altLang="en-US" smtClean="0"/>
              <a:t>Privilege Types</a:t>
            </a:r>
          </a:p>
        </p:txBody>
      </p:sp>
      <p:sp>
        <p:nvSpPr>
          <p:cNvPr id="30723" name="Content Placeholder 2"/>
          <p:cNvSpPr>
            <a:spLocks noGrp="1"/>
          </p:cNvSpPr>
          <p:nvPr>
            <p:ph idx="1"/>
          </p:nvPr>
        </p:nvSpPr>
        <p:spPr/>
        <p:txBody>
          <a:bodyPr/>
          <a:lstStyle/>
          <a:p>
            <a:pPr eaLnBrk="1" hangingPunct="1"/>
            <a:r>
              <a:rPr lang="en-US" altLang="en-US" dirty="0" smtClean="0">
                <a:latin typeface="Arial" charset="0"/>
              </a:rPr>
              <a:t>Assign the following privileges by using the </a:t>
            </a:r>
            <a:r>
              <a:rPr lang="en-US" altLang="en-US" dirty="0" smtClean="0">
                <a:latin typeface="Courier New" pitchFamily="49" charset="0"/>
                <a:cs typeface="Courier New" pitchFamily="49" charset="0"/>
              </a:rPr>
              <a:t>GRANT</a:t>
            </a:r>
            <a:r>
              <a:rPr lang="en-US" altLang="en-US" dirty="0" smtClean="0">
                <a:latin typeface="Arial" charset="0"/>
              </a:rPr>
              <a:t> statement:</a:t>
            </a:r>
          </a:p>
          <a:p>
            <a:pPr lvl="1" eaLnBrk="1" hangingPunct="1"/>
            <a:r>
              <a:rPr lang="en-US" altLang="en-US" dirty="0" smtClean="0">
                <a:latin typeface="Courier New" pitchFamily="49" charset="0"/>
                <a:cs typeface="Courier New" pitchFamily="49" charset="0"/>
              </a:rPr>
              <a:t>ALL PRIVILEGES</a:t>
            </a:r>
          </a:p>
          <a:p>
            <a:pPr lvl="1" eaLnBrk="1" hangingPunct="1"/>
            <a:r>
              <a:rPr lang="en-US" altLang="en-US" dirty="0" smtClean="0">
                <a:latin typeface="Courier New" pitchFamily="49" charset="0"/>
                <a:cs typeface="Courier New" pitchFamily="49" charset="0"/>
              </a:rPr>
              <a:t>DELETE</a:t>
            </a:r>
          </a:p>
          <a:p>
            <a:pPr lvl="1" eaLnBrk="1" hangingPunct="1"/>
            <a:r>
              <a:rPr lang="en-US" altLang="en-US" dirty="0" smtClean="0">
                <a:latin typeface="Courier New" pitchFamily="49" charset="0"/>
                <a:cs typeface="Courier New" pitchFamily="49" charset="0"/>
              </a:rPr>
              <a:t>INSERT </a:t>
            </a:r>
          </a:p>
          <a:p>
            <a:pPr lvl="1" eaLnBrk="1" hangingPunct="1"/>
            <a:r>
              <a:rPr lang="en-US" altLang="en-US" dirty="0" smtClean="0">
                <a:latin typeface="Courier New" pitchFamily="49" charset="0"/>
                <a:cs typeface="Courier New" pitchFamily="49" charset="0"/>
              </a:rPr>
              <a:t>REFERENCES</a:t>
            </a:r>
          </a:p>
          <a:p>
            <a:pPr lvl="1" eaLnBrk="1" hangingPunct="1"/>
            <a:r>
              <a:rPr lang="en-US" altLang="en-US" dirty="0" smtClean="0">
                <a:latin typeface="Courier New" pitchFamily="49" charset="0"/>
                <a:cs typeface="Courier New" pitchFamily="49" charset="0"/>
              </a:rPr>
              <a:t>SELECT</a:t>
            </a:r>
          </a:p>
          <a:p>
            <a:pPr lvl="1" eaLnBrk="1" hangingPunct="1"/>
            <a:r>
              <a:rPr lang="en-US" altLang="en-US" dirty="0" smtClean="0">
                <a:latin typeface="Courier New" pitchFamily="49" charset="0"/>
                <a:cs typeface="Courier New" pitchFamily="49" charset="0"/>
              </a:rPr>
              <a:t>UPDATE</a:t>
            </a:r>
          </a:p>
        </p:txBody>
      </p:sp>
      <p:pic>
        <p:nvPicPr>
          <p:cNvPr id="3" name="Picture 2"/>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8380412" y="3731678"/>
            <a:ext cx="3310128" cy="2209090"/>
          </a:xfrm>
          <a:prstGeom prst="ellipse">
            <a:avLst/>
          </a:prstGeom>
          <a:ln w="63500" cap="rnd">
            <a:solidFill>
              <a:schemeClr val="accent5"/>
            </a:solidFill>
          </a:ln>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ltLang="en-US" smtClean="0">
                <a:latin typeface="Courier New" pitchFamily="49" charset="0"/>
                <a:cs typeface="Courier New" pitchFamily="49" charset="0"/>
              </a:rPr>
              <a:t>REVOKE</a:t>
            </a:r>
            <a:r>
              <a:rPr lang="en-US" altLang="en-US" smtClean="0"/>
              <a:t> Statement</a:t>
            </a:r>
          </a:p>
        </p:txBody>
      </p:sp>
      <p:sp>
        <p:nvSpPr>
          <p:cNvPr id="32771" name="Content Placeholder 2"/>
          <p:cNvSpPr>
            <a:spLocks noGrp="1"/>
          </p:cNvSpPr>
          <p:nvPr>
            <p:ph idx="1"/>
          </p:nvPr>
        </p:nvSpPr>
        <p:spPr/>
        <p:txBody>
          <a:bodyPr/>
          <a:lstStyle/>
          <a:p>
            <a:pPr lvl="1" eaLnBrk="1" hangingPunct="1"/>
            <a:r>
              <a:rPr lang="en-US" altLang="en-US" smtClean="0"/>
              <a:t>Use the </a:t>
            </a:r>
            <a:r>
              <a:rPr lang="en-US" altLang="en-US" smtClean="0">
                <a:latin typeface="Courier New" pitchFamily="49" charset="0"/>
                <a:cs typeface="Courier New" pitchFamily="49" charset="0"/>
              </a:rPr>
              <a:t>REVOKE</a:t>
            </a:r>
            <a:r>
              <a:rPr lang="en-US" altLang="en-US" smtClean="0"/>
              <a:t> statement to remove privileges from a user to perform actions on database objects.</a:t>
            </a:r>
          </a:p>
          <a:p>
            <a:pPr lvl="1" eaLnBrk="1" hangingPunct="1"/>
            <a:r>
              <a:rPr lang="en-US" altLang="en-US" smtClean="0"/>
              <a:t>Revoke a </a:t>
            </a:r>
            <a:r>
              <a:rPr lang="en-US" altLang="en-US" i="1" smtClean="0"/>
              <a:t>system privilege</a:t>
            </a:r>
            <a:r>
              <a:rPr lang="en-US" altLang="en-US" smtClean="0"/>
              <a:t> from a user:</a:t>
            </a:r>
          </a:p>
          <a:p>
            <a:pPr lvl="1" eaLnBrk="1" hangingPunct="1">
              <a:buFont typeface="Arial" charset="0"/>
              <a:buNone/>
            </a:pPr>
            <a:endParaRPr lang="en-US" altLang="en-US" smtClean="0"/>
          </a:p>
          <a:p>
            <a:pPr lvl="1" eaLnBrk="1" hangingPunct="1"/>
            <a:endParaRPr lang="en-US" altLang="en-US" smtClean="0"/>
          </a:p>
          <a:p>
            <a:pPr lvl="1" eaLnBrk="1" hangingPunct="1"/>
            <a:r>
              <a:rPr lang="en-US" altLang="en-US" smtClean="0"/>
              <a:t>Revoke a </a:t>
            </a:r>
            <a:r>
              <a:rPr lang="en-US" altLang="en-US" i="1" smtClean="0"/>
              <a:t>role</a:t>
            </a:r>
            <a:r>
              <a:rPr lang="en-US" altLang="en-US" smtClean="0"/>
              <a:t> from a user:</a:t>
            </a:r>
          </a:p>
        </p:txBody>
      </p:sp>
      <p:sp>
        <p:nvSpPr>
          <p:cNvPr id="6" name="Content Placeholder 2"/>
          <p:cNvSpPr txBox="1">
            <a:spLocks/>
          </p:cNvSpPr>
          <p:nvPr/>
        </p:nvSpPr>
        <p:spPr bwMode="gray">
          <a:xfrm>
            <a:off x="2933523" y="2406651"/>
            <a:ext cx="6321778"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REVOKE DROP ANY TABLE </a:t>
            </a:r>
          </a:p>
          <a:p>
            <a:pPr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FROM </a:t>
            </a:r>
            <a:r>
              <a:rPr lang="en-US" altLang="en-US" b="1" dirty="0" err="1">
                <a:solidFill>
                  <a:schemeClr val="tx1">
                    <a:lumMod val="75000"/>
                  </a:schemeClr>
                </a:solidFill>
                <a:latin typeface="Courier New" panose="02070309020205020404" pitchFamily="49" charset="0"/>
                <a:cs typeface="Courier New" panose="02070309020205020404" pitchFamily="49" charset="0"/>
              </a:rPr>
              <a:t>hr</a:t>
            </a:r>
            <a:r>
              <a:rPr lang="en-US" altLang="en-US" b="1" dirty="0">
                <a:solidFill>
                  <a:schemeClr val="tx1">
                    <a:lumMod val="75000"/>
                  </a:schemeClr>
                </a:solidFill>
                <a:latin typeface="Courier New" panose="02070309020205020404" pitchFamily="49" charset="0"/>
                <a:cs typeface="Courier New" panose="02070309020205020404" pitchFamily="49" charset="0"/>
              </a:rPr>
              <a:t>;</a:t>
            </a:r>
            <a:endParaRPr lang="en-US" altLang="en-US" b="1" i="1" dirty="0">
              <a:solidFill>
                <a:schemeClr val="tx1">
                  <a:lumMod val="75000"/>
                </a:schemeClr>
              </a:solidFill>
              <a:latin typeface="Courier New" panose="02070309020205020404" pitchFamily="49" charset="0"/>
              <a:cs typeface="Courier New" panose="02070309020205020404" pitchFamily="49" charset="0"/>
            </a:endParaRPr>
          </a:p>
        </p:txBody>
      </p:sp>
      <p:sp>
        <p:nvSpPr>
          <p:cNvPr id="7" name="Content Placeholder 2"/>
          <p:cNvSpPr txBox="1">
            <a:spLocks/>
          </p:cNvSpPr>
          <p:nvPr/>
        </p:nvSpPr>
        <p:spPr bwMode="gray">
          <a:xfrm>
            <a:off x="2933523" y="3875663"/>
            <a:ext cx="6321778"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REVOKE </a:t>
            </a:r>
            <a:r>
              <a:rPr lang="en-US" altLang="en-US" b="1" dirty="0" err="1">
                <a:solidFill>
                  <a:schemeClr val="tx1">
                    <a:lumMod val="75000"/>
                  </a:schemeClr>
                </a:solidFill>
                <a:latin typeface="Courier New" panose="02070309020205020404" pitchFamily="49" charset="0"/>
                <a:cs typeface="Courier New" panose="02070309020205020404" pitchFamily="49" charset="0"/>
              </a:rPr>
              <a:t>dw_manager</a:t>
            </a:r>
            <a:r>
              <a:rPr lang="en-US" altLang="en-US" b="1" dirty="0">
                <a:solidFill>
                  <a:schemeClr val="tx1">
                    <a:lumMod val="75000"/>
                  </a:schemeClr>
                </a:solidFill>
                <a:latin typeface="Courier New" panose="02070309020205020404" pitchFamily="49" charset="0"/>
                <a:cs typeface="Courier New" panose="02070309020205020404" pitchFamily="49" charset="0"/>
              </a:rPr>
              <a:t> </a:t>
            </a:r>
          </a:p>
          <a:p>
            <a:pPr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FROM </a:t>
            </a:r>
            <a:r>
              <a:rPr lang="en-US" altLang="en-US" b="1" dirty="0" err="1">
                <a:solidFill>
                  <a:schemeClr val="tx1">
                    <a:lumMod val="75000"/>
                  </a:schemeClr>
                </a:solidFill>
                <a:latin typeface="Courier New" panose="02070309020205020404" pitchFamily="49" charset="0"/>
                <a:cs typeface="Courier New" panose="02070309020205020404" pitchFamily="49" charset="0"/>
              </a:rPr>
              <a:t>sh</a:t>
            </a:r>
            <a:r>
              <a:rPr lang="en-US" altLang="en-US" b="1" dirty="0">
                <a:solidFill>
                  <a:schemeClr val="tx1">
                    <a:lumMod val="75000"/>
                  </a:schemeClr>
                </a:solidFill>
                <a:latin typeface="Courier New" panose="02070309020205020404" pitchFamily="49" charset="0"/>
                <a:cs typeface="Courier New" panose="02070309020205020404" pitchFamily="49"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altLang="en-US" smtClean="0">
                <a:latin typeface="Courier New" pitchFamily="49" charset="0"/>
                <a:cs typeface="Courier New" pitchFamily="49" charset="0"/>
              </a:rPr>
              <a:t>TRUNCATE</a:t>
            </a:r>
            <a:r>
              <a:rPr lang="en-US" altLang="en-US" smtClean="0"/>
              <a:t> </a:t>
            </a:r>
            <a:r>
              <a:rPr lang="en-US" altLang="en-US" smtClean="0">
                <a:latin typeface="Courier New" pitchFamily="49" charset="0"/>
                <a:cs typeface="Courier New" pitchFamily="49" charset="0"/>
              </a:rPr>
              <a:t>TABLE</a:t>
            </a:r>
            <a:r>
              <a:rPr lang="en-US" altLang="en-US" smtClean="0"/>
              <a:t> Statement</a:t>
            </a:r>
          </a:p>
        </p:txBody>
      </p:sp>
      <p:sp>
        <p:nvSpPr>
          <p:cNvPr id="34819" name="Content Placeholder 2"/>
          <p:cNvSpPr>
            <a:spLocks noGrp="1"/>
          </p:cNvSpPr>
          <p:nvPr>
            <p:ph idx="1"/>
          </p:nvPr>
        </p:nvSpPr>
        <p:spPr/>
        <p:txBody>
          <a:bodyPr/>
          <a:lstStyle/>
          <a:p>
            <a:pPr lvl="1" eaLnBrk="1" hangingPunct="1"/>
            <a:r>
              <a:rPr lang="en-US" altLang="en-US" smtClean="0"/>
              <a:t>Use the </a:t>
            </a:r>
            <a:r>
              <a:rPr lang="en-US" altLang="en-US" smtClean="0">
                <a:latin typeface="Courier New" pitchFamily="49" charset="0"/>
                <a:cs typeface="Courier New" pitchFamily="49" charset="0"/>
              </a:rPr>
              <a:t>TRUNCATE</a:t>
            </a:r>
            <a:r>
              <a:rPr lang="en-US" altLang="en-US" smtClean="0"/>
              <a:t> </a:t>
            </a:r>
            <a:r>
              <a:rPr lang="en-US" altLang="en-US" smtClean="0">
                <a:latin typeface="Courier New" pitchFamily="49" charset="0"/>
                <a:cs typeface="Courier New" pitchFamily="49" charset="0"/>
              </a:rPr>
              <a:t>TABLE</a:t>
            </a:r>
            <a:r>
              <a:rPr lang="en-US" altLang="en-US" smtClean="0">
                <a:cs typeface="Arial" charset="0"/>
              </a:rPr>
              <a:t> </a:t>
            </a:r>
            <a:r>
              <a:rPr lang="en-US" altLang="en-US" smtClean="0"/>
              <a:t>statement to remove all the rows from a table.</a:t>
            </a:r>
          </a:p>
          <a:p>
            <a:pPr lvl="1" eaLnBrk="1" hangingPunct="1"/>
            <a:r>
              <a:rPr lang="en-US" altLang="en-US" smtClean="0"/>
              <a:t>Example:</a:t>
            </a:r>
          </a:p>
          <a:p>
            <a:pPr lvl="1" eaLnBrk="1" hangingPunct="1">
              <a:buFont typeface="Arial" charset="0"/>
              <a:buNone/>
            </a:pPr>
            <a:endParaRPr lang="en-US" altLang="en-US" smtClean="0"/>
          </a:p>
          <a:p>
            <a:pPr lvl="1" eaLnBrk="1" hangingPunct="1"/>
            <a:endParaRPr lang="en-US" altLang="en-US" smtClean="0"/>
          </a:p>
          <a:p>
            <a:pPr lvl="1" eaLnBrk="1" hangingPunct="1"/>
            <a:r>
              <a:rPr lang="en-US" altLang="en-US" smtClean="0"/>
              <a:t>By default, Oracle Database performs the following tasks:</a:t>
            </a:r>
          </a:p>
          <a:p>
            <a:pPr lvl="2" eaLnBrk="1" hangingPunct="1"/>
            <a:r>
              <a:rPr lang="en-US" altLang="en-US" smtClean="0"/>
              <a:t>De-allocates space used by the removed rows</a:t>
            </a:r>
          </a:p>
          <a:p>
            <a:pPr lvl="2" eaLnBrk="1" hangingPunct="1"/>
            <a:r>
              <a:rPr lang="en-US" altLang="en-US" smtClean="0"/>
              <a:t>Sets the </a:t>
            </a:r>
            <a:r>
              <a:rPr lang="en-US" altLang="en-US" smtClean="0">
                <a:latin typeface="Courier New" pitchFamily="49" charset="0"/>
                <a:cs typeface="Courier New" pitchFamily="49" charset="0"/>
              </a:rPr>
              <a:t>NEXT</a:t>
            </a:r>
            <a:r>
              <a:rPr lang="en-US" altLang="en-US" smtClean="0"/>
              <a:t> storage parameter to the size of the last extent removed from the segment by the truncation process</a:t>
            </a:r>
          </a:p>
        </p:txBody>
      </p:sp>
      <p:sp>
        <p:nvSpPr>
          <p:cNvPr id="5" name="Content Placeholder 2"/>
          <p:cNvSpPr txBox="1">
            <a:spLocks/>
          </p:cNvSpPr>
          <p:nvPr/>
        </p:nvSpPr>
        <p:spPr bwMode="gray">
          <a:xfrm>
            <a:off x="2933523" y="2209800"/>
            <a:ext cx="6321778" cy="39790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TRUNCATE TABLE </a:t>
            </a:r>
            <a:r>
              <a:rPr lang="en-US" altLang="en-US" b="1" dirty="0" err="1">
                <a:solidFill>
                  <a:schemeClr val="tx1">
                    <a:lumMod val="75000"/>
                  </a:schemeClr>
                </a:solidFill>
                <a:latin typeface="Courier New" panose="02070309020205020404" pitchFamily="49" charset="0"/>
                <a:cs typeface="Courier New" panose="02070309020205020404" pitchFamily="49" charset="0"/>
              </a:rPr>
              <a:t>employees_demo</a:t>
            </a:r>
            <a:r>
              <a:rPr lang="en-US" altLang="en-US" b="1" dirty="0">
                <a:solidFill>
                  <a:schemeClr val="tx1">
                    <a:lumMod val="75000"/>
                  </a:schemeClr>
                </a:solidFill>
                <a:latin typeface="Courier New" panose="02070309020205020404" pitchFamily="49" charset="0"/>
                <a:cs typeface="Courier New" panose="02070309020205020404" pitchFamily="49" charset="0"/>
              </a:rPr>
              <a:t>;</a:t>
            </a:r>
            <a:endParaRPr lang="en-US" altLang="en-US" b="1" i="1" dirty="0">
              <a:solidFill>
                <a:schemeClr val="tx1">
                  <a:lumMod val="75000"/>
                </a:schemeClr>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176193" y="4403780"/>
            <a:ext cx="7872002"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36866" name="Title 1"/>
          <p:cNvSpPr>
            <a:spLocks noGrp="1"/>
          </p:cNvSpPr>
          <p:nvPr>
            <p:ph type="title"/>
          </p:nvPr>
        </p:nvSpPr>
        <p:spPr/>
        <p:txBody>
          <a:bodyPr/>
          <a:lstStyle/>
          <a:p>
            <a:pPr eaLnBrk="1" hangingPunct="1"/>
            <a:r>
              <a:rPr lang="en-US" altLang="en-US" smtClean="0"/>
              <a:t>Data Manipulation Language</a:t>
            </a:r>
          </a:p>
        </p:txBody>
      </p:sp>
      <p:sp>
        <p:nvSpPr>
          <p:cNvPr id="36867" name="Content Placeholder 2"/>
          <p:cNvSpPr>
            <a:spLocks noGrp="1"/>
          </p:cNvSpPr>
          <p:nvPr>
            <p:ph idx="1"/>
          </p:nvPr>
        </p:nvSpPr>
        <p:spPr/>
        <p:txBody>
          <a:bodyPr/>
          <a:lstStyle/>
          <a:p>
            <a:pPr lvl="1" eaLnBrk="1" hangingPunct="1"/>
            <a:r>
              <a:rPr lang="en-US" altLang="en-US" smtClean="0"/>
              <a:t>DML statements query or manipulate data in the existing schema objects.</a:t>
            </a:r>
          </a:p>
          <a:p>
            <a:pPr lvl="1" eaLnBrk="1" hangingPunct="1"/>
            <a:r>
              <a:rPr lang="en-US" altLang="en-US" smtClean="0"/>
              <a:t>A DML statement is executed when:</a:t>
            </a:r>
          </a:p>
          <a:p>
            <a:pPr lvl="2" eaLnBrk="1" hangingPunct="1"/>
            <a:r>
              <a:rPr lang="en-US" altLang="en-US" smtClean="0"/>
              <a:t>New rows are added to a table by using the </a:t>
            </a:r>
            <a:r>
              <a:rPr lang="en-US" altLang="en-US" smtClean="0">
                <a:latin typeface="Courier New" pitchFamily="49" charset="0"/>
                <a:cs typeface="Courier New" pitchFamily="49" charset="0"/>
              </a:rPr>
              <a:t>INSERT</a:t>
            </a:r>
            <a:r>
              <a:rPr lang="en-US" altLang="en-US" smtClean="0"/>
              <a:t> statement</a:t>
            </a:r>
          </a:p>
          <a:p>
            <a:pPr lvl="2" eaLnBrk="1" hangingPunct="1"/>
            <a:r>
              <a:rPr lang="en-US" altLang="en-US" smtClean="0"/>
              <a:t>Existing rows in a table are modified using the </a:t>
            </a:r>
            <a:r>
              <a:rPr lang="en-US" altLang="en-US" smtClean="0">
                <a:latin typeface="Courier New" pitchFamily="49" charset="0"/>
                <a:cs typeface="Courier New" pitchFamily="49" charset="0"/>
              </a:rPr>
              <a:t>UPDATE</a:t>
            </a:r>
            <a:r>
              <a:rPr lang="en-US" altLang="en-US" smtClean="0"/>
              <a:t> statement</a:t>
            </a:r>
          </a:p>
          <a:p>
            <a:pPr lvl="2" eaLnBrk="1" hangingPunct="1"/>
            <a:r>
              <a:rPr lang="en-US" altLang="en-US" smtClean="0"/>
              <a:t>Existing rows are deleted from a table by using the </a:t>
            </a:r>
            <a:r>
              <a:rPr lang="en-US" altLang="en-US" smtClean="0">
                <a:latin typeface="Courier New" pitchFamily="49" charset="0"/>
                <a:cs typeface="Courier New" pitchFamily="49" charset="0"/>
              </a:rPr>
              <a:t>DELETE</a:t>
            </a:r>
            <a:r>
              <a:rPr lang="en-US" altLang="en-US" smtClean="0"/>
              <a:t> statement</a:t>
            </a:r>
          </a:p>
          <a:p>
            <a:pPr lvl="1" eaLnBrk="1" hangingPunct="1"/>
            <a:r>
              <a:rPr lang="en-US" altLang="en-US" smtClean="0"/>
              <a:t>A </a:t>
            </a:r>
            <a:r>
              <a:rPr lang="en-US" altLang="en-US" i="1" smtClean="0"/>
              <a:t>transaction</a:t>
            </a:r>
            <a:r>
              <a:rPr lang="en-US" altLang="en-US" smtClean="0"/>
              <a:t> consists of a collection of DML statements that form a logical unit of work.</a:t>
            </a:r>
          </a:p>
        </p:txBody>
      </p:sp>
      <p:sp>
        <p:nvSpPr>
          <p:cNvPr id="36868" name="Arc 4"/>
          <p:cNvSpPr>
            <a:spLocks/>
          </p:cNvSpPr>
          <p:nvPr/>
        </p:nvSpPr>
        <p:spPr bwMode="ltGray">
          <a:xfrm>
            <a:off x="6907212" y="1"/>
            <a:ext cx="211138" cy="225425"/>
          </a:xfrm>
          <a:custGeom>
            <a:avLst/>
            <a:gdLst>
              <a:gd name="T0" fmla="*/ 2147483646 w 21600"/>
              <a:gd name="T1" fmla="*/ 2147483646 h 21600"/>
              <a:gd name="T2" fmla="*/ 0 w 21600"/>
              <a:gd name="T3" fmla="*/ 0 h 21600"/>
              <a:gd name="T4" fmla="*/ 2147483646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9525" cap="rnd">
            <a:noFill/>
            <a:round/>
            <a:headEnd type="none" w="sm" len="sm"/>
            <a:tailEnd type="none" w="sm" len="sm"/>
          </a:ln>
        </p:spPr>
        <p:txBody>
          <a:bodyPr/>
          <a:lstStyle/>
          <a:p>
            <a:endParaRPr lang="en-US"/>
          </a:p>
        </p:txBody>
      </p:sp>
      <p:grpSp>
        <p:nvGrpSpPr>
          <p:cNvPr id="4" name="Group 3"/>
          <p:cNvGrpSpPr>
            <a:grpSpLocks noChangeAspect="1"/>
          </p:cNvGrpSpPr>
          <p:nvPr/>
        </p:nvGrpSpPr>
        <p:grpSpPr>
          <a:xfrm>
            <a:off x="8555954" y="3911600"/>
            <a:ext cx="2926080" cy="2207792"/>
            <a:chOff x="8795381" y="3896262"/>
            <a:chExt cx="3047245" cy="2299213"/>
          </a:xfrm>
        </p:grpSpPr>
        <p:sp>
          <p:nvSpPr>
            <p:cNvPr id="5" name="Oval 4"/>
            <p:cNvSpPr/>
            <p:nvPr/>
          </p:nvSpPr>
          <p:spPr bwMode="auto">
            <a:xfrm>
              <a:off x="9043983" y="3896262"/>
              <a:ext cx="2299213" cy="2299213"/>
            </a:xfrm>
            <a:prstGeom prst="ellipse">
              <a:avLst/>
            </a:prstGeom>
            <a:gradFill flip="none" rotWithShape="1">
              <a:gsLst>
                <a:gs pos="0">
                  <a:schemeClr val="bg1">
                    <a:lumMod val="95000"/>
                  </a:schemeClr>
                </a:gs>
                <a:gs pos="100000">
                  <a:schemeClr val="bg1"/>
                </a:gs>
              </a:gsLst>
              <a:lin ang="10800000" scaled="1"/>
              <a:tileRect/>
            </a:gradFill>
            <a:ln w="28575" cap="flat" cmpd="sng" algn="ctr">
              <a:solidFill>
                <a:schemeClr val="bg1"/>
              </a:solidFill>
              <a:prstDash val="solid"/>
              <a:round/>
              <a:headEnd type="none" w="sm" len="sm"/>
              <a:tailEnd type="none" w="sm" len="sm"/>
            </a:ln>
            <a:effectLst>
              <a:outerShdw blurRad="50800" dist="38100" sx="99000" sy="99000" algn="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9" name="Freeform 8"/>
            <p:cNvSpPr/>
            <p:nvPr/>
          </p:nvSpPr>
          <p:spPr bwMode="auto">
            <a:xfrm rot="3096051" flipH="1">
              <a:off x="10022432" y="4692745"/>
              <a:ext cx="1351167" cy="996515"/>
            </a:xfrm>
            <a:custGeom>
              <a:avLst/>
              <a:gdLst>
                <a:gd name="connsiteX0" fmla="*/ 0 w 1909823"/>
                <a:gd name="connsiteY0" fmla="*/ 1226917 h 2303362"/>
                <a:gd name="connsiteX1" fmla="*/ 1365813 w 1909823"/>
                <a:gd name="connsiteY1" fmla="*/ 0 h 2303362"/>
                <a:gd name="connsiteX2" fmla="*/ 1909823 w 1909823"/>
                <a:gd name="connsiteY2" fmla="*/ 2303362 h 2303362"/>
                <a:gd name="connsiteX3" fmla="*/ 0 w 1909823"/>
                <a:gd name="connsiteY3" fmla="*/ 1226917 h 2303362"/>
                <a:gd name="connsiteX0" fmla="*/ 0 w 1909823"/>
                <a:gd name="connsiteY0" fmla="*/ 604537 h 1680982"/>
                <a:gd name="connsiteX1" fmla="*/ 835515 w 1909823"/>
                <a:gd name="connsiteY1" fmla="*/ 0 h 1680982"/>
                <a:gd name="connsiteX2" fmla="*/ 1909823 w 1909823"/>
                <a:gd name="connsiteY2" fmla="*/ 1680982 h 1680982"/>
                <a:gd name="connsiteX3" fmla="*/ 0 w 1909823"/>
                <a:gd name="connsiteY3" fmla="*/ 604537 h 1680982"/>
                <a:gd name="connsiteX0" fmla="*/ 0 w 1448695"/>
                <a:gd name="connsiteY0" fmla="*/ 316399 h 1680982"/>
                <a:gd name="connsiteX1" fmla="*/ 374387 w 1448695"/>
                <a:gd name="connsiteY1" fmla="*/ 0 h 1680982"/>
                <a:gd name="connsiteX2" fmla="*/ 1448695 w 1448695"/>
                <a:gd name="connsiteY2" fmla="*/ 1680982 h 1680982"/>
                <a:gd name="connsiteX3" fmla="*/ 0 w 1448695"/>
                <a:gd name="connsiteY3" fmla="*/ 316399 h 1680982"/>
                <a:gd name="connsiteX0" fmla="*/ 0 w 1621618"/>
                <a:gd name="connsiteY0" fmla="*/ 316399 h 1000974"/>
                <a:gd name="connsiteX1" fmla="*/ 374387 w 1621618"/>
                <a:gd name="connsiteY1" fmla="*/ 0 h 1000974"/>
                <a:gd name="connsiteX2" fmla="*/ 1621618 w 1621618"/>
                <a:gd name="connsiteY2" fmla="*/ 1000974 h 1000974"/>
                <a:gd name="connsiteX3" fmla="*/ 0 w 1621618"/>
                <a:gd name="connsiteY3" fmla="*/ 316399 h 1000974"/>
                <a:gd name="connsiteX0" fmla="*/ 0 w 1621618"/>
                <a:gd name="connsiteY0" fmla="*/ 420129 h 1104704"/>
                <a:gd name="connsiteX1" fmla="*/ 408972 w 1621618"/>
                <a:gd name="connsiteY1" fmla="*/ 0 h 1104704"/>
                <a:gd name="connsiteX2" fmla="*/ 1621618 w 1621618"/>
                <a:gd name="connsiteY2" fmla="*/ 1104704 h 1104704"/>
                <a:gd name="connsiteX3" fmla="*/ 0 w 1621618"/>
                <a:gd name="connsiteY3" fmla="*/ 420129 h 1104704"/>
                <a:gd name="connsiteX0" fmla="*/ 0 w 1506336"/>
                <a:gd name="connsiteY0" fmla="*/ 512333 h 1104704"/>
                <a:gd name="connsiteX1" fmla="*/ 293690 w 1506336"/>
                <a:gd name="connsiteY1" fmla="*/ 0 h 1104704"/>
                <a:gd name="connsiteX2" fmla="*/ 1506336 w 1506336"/>
                <a:gd name="connsiteY2" fmla="*/ 1104704 h 1104704"/>
                <a:gd name="connsiteX3" fmla="*/ 0 w 1506336"/>
                <a:gd name="connsiteY3" fmla="*/ 512333 h 1104704"/>
                <a:gd name="connsiteX0" fmla="*/ 0 w 1506336"/>
                <a:gd name="connsiteY0" fmla="*/ 310796 h 903167"/>
                <a:gd name="connsiteX1" fmla="*/ 360373 w 1506336"/>
                <a:gd name="connsiteY1" fmla="*/ 0 h 903167"/>
                <a:gd name="connsiteX2" fmla="*/ 1506336 w 1506336"/>
                <a:gd name="connsiteY2" fmla="*/ 903167 h 903167"/>
                <a:gd name="connsiteX3" fmla="*/ 0 w 1506336"/>
                <a:gd name="connsiteY3" fmla="*/ 310796 h 903167"/>
                <a:gd name="connsiteX0" fmla="*/ 0 w 1529205"/>
                <a:gd name="connsiteY0" fmla="*/ 328917 h 903167"/>
                <a:gd name="connsiteX1" fmla="*/ 383242 w 1529205"/>
                <a:gd name="connsiteY1" fmla="*/ 0 h 903167"/>
                <a:gd name="connsiteX2" fmla="*/ 1529205 w 1529205"/>
                <a:gd name="connsiteY2" fmla="*/ 903167 h 903167"/>
                <a:gd name="connsiteX3" fmla="*/ 0 w 1529205"/>
                <a:gd name="connsiteY3" fmla="*/ 328917 h 903167"/>
                <a:gd name="connsiteX0" fmla="*/ 0 w 1379813"/>
                <a:gd name="connsiteY0" fmla="*/ 328917 h 1017407"/>
                <a:gd name="connsiteX1" fmla="*/ 383242 w 1379813"/>
                <a:gd name="connsiteY1" fmla="*/ 0 h 1017407"/>
                <a:gd name="connsiteX2" fmla="*/ 1379813 w 1379813"/>
                <a:gd name="connsiteY2" fmla="*/ 1017407 h 1017407"/>
                <a:gd name="connsiteX3" fmla="*/ 0 w 1379813"/>
                <a:gd name="connsiteY3" fmla="*/ 328917 h 1017407"/>
              </a:gdLst>
              <a:ahLst/>
              <a:cxnLst>
                <a:cxn ang="0">
                  <a:pos x="connsiteX0" y="connsiteY0"/>
                </a:cxn>
                <a:cxn ang="0">
                  <a:pos x="connsiteX1" y="connsiteY1"/>
                </a:cxn>
                <a:cxn ang="0">
                  <a:pos x="connsiteX2" y="connsiteY2"/>
                </a:cxn>
                <a:cxn ang="0">
                  <a:pos x="connsiteX3" y="connsiteY3"/>
                </a:cxn>
              </a:cxnLst>
              <a:rect l="l" t="t" r="r" b="b"/>
              <a:pathLst>
                <a:path w="1379813" h="1017407">
                  <a:moveTo>
                    <a:pt x="0" y="328917"/>
                  </a:moveTo>
                  <a:lnTo>
                    <a:pt x="383242" y="0"/>
                  </a:lnTo>
                  <a:lnTo>
                    <a:pt x="1379813" y="1017407"/>
                  </a:lnTo>
                  <a:lnTo>
                    <a:pt x="0" y="328917"/>
                  </a:lnTo>
                  <a:close/>
                </a:path>
              </a:pathLst>
            </a:custGeom>
            <a:gradFill flip="none" rotWithShape="1">
              <a:gsLst>
                <a:gs pos="0">
                  <a:srgbClr val="5DD5FF"/>
                </a:gs>
                <a:gs pos="100000">
                  <a:schemeClr val="bg1"/>
                </a:gs>
              </a:gsLst>
              <a:lin ang="2700000" scaled="1"/>
              <a:tileRect/>
            </a:gradFill>
            <a:ln w="28575" cap="flat" cmpd="sng" algn="ctr">
              <a:noFill/>
              <a:prstDash val="solid"/>
              <a:round/>
              <a:headEnd type="none" w="sm" len="sm"/>
              <a:tailEnd type="none" w="sm" len="sm"/>
            </a:ln>
            <a:effectLst/>
          </p:spPr>
          <p:txBody>
            <a:bodyPr anchor="ctr"/>
            <a:lstStyle/>
            <a:p>
              <a:pPr marL="225425" marR="0" indent="-168275" defTabSz="228600" eaLnBrk="1" latinLnBrk="0" hangingPunct="1">
                <a:lnSpc>
                  <a:spcPct val="100000"/>
                </a:lnSpc>
                <a:spcBef>
                  <a:spcPct val="20000"/>
                </a:spcBef>
                <a:buClr>
                  <a:srgbClr val="FF0000"/>
                </a:buClr>
                <a:buSzPct val="110000"/>
                <a:buFont typeface="Arial" pitchFamily="34" charset="0"/>
                <a:buChar char="•"/>
                <a:tabLst/>
                <a:defRPr/>
              </a:pPr>
              <a:endParaRPr lang="en-US" sz="1600" b="1" smtClean="0">
                <a:solidFill>
                  <a:schemeClr val="tx1">
                    <a:lumMod val="65000"/>
                    <a:lumOff val="35000"/>
                  </a:schemeClr>
                </a:solidFill>
              </a:endParaRPr>
            </a:p>
          </p:txBody>
        </p:sp>
        <p:pic>
          <p:nvPicPr>
            <p:cNvPr id="2" name="Picture 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flipH="1">
              <a:off x="10843764" y="4900246"/>
              <a:ext cx="998862" cy="790640"/>
            </a:xfrm>
            <a:prstGeom prst="rect">
              <a:avLst/>
            </a:prstGeom>
          </p:spPr>
        </p:pic>
        <p:sp>
          <p:nvSpPr>
            <p:cNvPr id="10" name="Freeform 9"/>
            <p:cNvSpPr/>
            <p:nvPr/>
          </p:nvSpPr>
          <p:spPr bwMode="auto">
            <a:xfrm rot="14033562" flipH="1">
              <a:off x="8878969" y="4063101"/>
              <a:ext cx="1242557" cy="912408"/>
            </a:xfrm>
            <a:custGeom>
              <a:avLst/>
              <a:gdLst>
                <a:gd name="connsiteX0" fmla="*/ 0 w 1909823"/>
                <a:gd name="connsiteY0" fmla="*/ 1226917 h 2303362"/>
                <a:gd name="connsiteX1" fmla="*/ 1365813 w 1909823"/>
                <a:gd name="connsiteY1" fmla="*/ 0 h 2303362"/>
                <a:gd name="connsiteX2" fmla="*/ 1909823 w 1909823"/>
                <a:gd name="connsiteY2" fmla="*/ 2303362 h 2303362"/>
                <a:gd name="connsiteX3" fmla="*/ 0 w 1909823"/>
                <a:gd name="connsiteY3" fmla="*/ 1226917 h 2303362"/>
                <a:gd name="connsiteX0" fmla="*/ 0 w 1909823"/>
                <a:gd name="connsiteY0" fmla="*/ 604537 h 1680982"/>
                <a:gd name="connsiteX1" fmla="*/ 835515 w 1909823"/>
                <a:gd name="connsiteY1" fmla="*/ 0 h 1680982"/>
                <a:gd name="connsiteX2" fmla="*/ 1909823 w 1909823"/>
                <a:gd name="connsiteY2" fmla="*/ 1680982 h 1680982"/>
                <a:gd name="connsiteX3" fmla="*/ 0 w 1909823"/>
                <a:gd name="connsiteY3" fmla="*/ 604537 h 1680982"/>
                <a:gd name="connsiteX0" fmla="*/ 0 w 1448695"/>
                <a:gd name="connsiteY0" fmla="*/ 316399 h 1680982"/>
                <a:gd name="connsiteX1" fmla="*/ 374387 w 1448695"/>
                <a:gd name="connsiteY1" fmla="*/ 0 h 1680982"/>
                <a:gd name="connsiteX2" fmla="*/ 1448695 w 1448695"/>
                <a:gd name="connsiteY2" fmla="*/ 1680982 h 1680982"/>
                <a:gd name="connsiteX3" fmla="*/ 0 w 1448695"/>
                <a:gd name="connsiteY3" fmla="*/ 316399 h 1680982"/>
                <a:gd name="connsiteX0" fmla="*/ 0 w 1621618"/>
                <a:gd name="connsiteY0" fmla="*/ 316399 h 1000974"/>
                <a:gd name="connsiteX1" fmla="*/ 374387 w 1621618"/>
                <a:gd name="connsiteY1" fmla="*/ 0 h 1000974"/>
                <a:gd name="connsiteX2" fmla="*/ 1621618 w 1621618"/>
                <a:gd name="connsiteY2" fmla="*/ 1000974 h 1000974"/>
                <a:gd name="connsiteX3" fmla="*/ 0 w 1621618"/>
                <a:gd name="connsiteY3" fmla="*/ 316399 h 1000974"/>
                <a:gd name="connsiteX0" fmla="*/ 0 w 1621618"/>
                <a:gd name="connsiteY0" fmla="*/ 420129 h 1104704"/>
                <a:gd name="connsiteX1" fmla="*/ 408972 w 1621618"/>
                <a:gd name="connsiteY1" fmla="*/ 0 h 1104704"/>
                <a:gd name="connsiteX2" fmla="*/ 1621618 w 1621618"/>
                <a:gd name="connsiteY2" fmla="*/ 1104704 h 1104704"/>
                <a:gd name="connsiteX3" fmla="*/ 0 w 1621618"/>
                <a:gd name="connsiteY3" fmla="*/ 420129 h 1104704"/>
                <a:gd name="connsiteX0" fmla="*/ 0 w 1506336"/>
                <a:gd name="connsiteY0" fmla="*/ 512333 h 1104704"/>
                <a:gd name="connsiteX1" fmla="*/ 293690 w 1506336"/>
                <a:gd name="connsiteY1" fmla="*/ 0 h 1104704"/>
                <a:gd name="connsiteX2" fmla="*/ 1506336 w 1506336"/>
                <a:gd name="connsiteY2" fmla="*/ 1104704 h 1104704"/>
                <a:gd name="connsiteX3" fmla="*/ 0 w 1506336"/>
                <a:gd name="connsiteY3" fmla="*/ 512333 h 1104704"/>
                <a:gd name="connsiteX0" fmla="*/ 0 w 1506336"/>
                <a:gd name="connsiteY0" fmla="*/ 310796 h 903167"/>
                <a:gd name="connsiteX1" fmla="*/ 360373 w 1506336"/>
                <a:gd name="connsiteY1" fmla="*/ 0 h 903167"/>
                <a:gd name="connsiteX2" fmla="*/ 1506336 w 1506336"/>
                <a:gd name="connsiteY2" fmla="*/ 903167 h 903167"/>
                <a:gd name="connsiteX3" fmla="*/ 0 w 1506336"/>
                <a:gd name="connsiteY3" fmla="*/ 310796 h 903167"/>
                <a:gd name="connsiteX0" fmla="*/ 0 w 1529205"/>
                <a:gd name="connsiteY0" fmla="*/ 328917 h 903167"/>
                <a:gd name="connsiteX1" fmla="*/ 383242 w 1529205"/>
                <a:gd name="connsiteY1" fmla="*/ 0 h 903167"/>
                <a:gd name="connsiteX2" fmla="*/ 1529205 w 1529205"/>
                <a:gd name="connsiteY2" fmla="*/ 903167 h 903167"/>
                <a:gd name="connsiteX3" fmla="*/ 0 w 1529205"/>
                <a:gd name="connsiteY3" fmla="*/ 328917 h 903167"/>
                <a:gd name="connsiteX0" fmla="*/ 0 w 1379813"/>
                <a:gd name="connsiteY0" fmla="*/ 328917 h 1017407"/>
                <a:gd name="connsiteX1" fmla="*/ 383242 w 1379813"/>
                <a:gd name="connsiteY1" fmla="*/ 0 h 1017407"/>
                <a:gd name="connsiteX2" fmla="*/ 1379813 w 1379813"/>
                <a:gd name="connsiteY2" fmla="*/ 1017407 h 1017407"/>
                <a:gd name="connsiteX3" fmla="*/ 0 w 1379813"/>
                <a:gd name="connsiteY3" fmla="*/ 328917 h 1017407"/>
                <a:gd name="connsiteX0" fmla="*/ 0 w 1379813"/>
                <a:gd name="connsiteY0" fmla="*/ 267203 h 955693"/>
                <a:gd name="connsiteX1" fmla="*/ 392148 w 1379813"/>
                <a:gd name="connsiteY1" fmla="*/ 0 h 955693"/>
                <a:gd name="connsiteX2" fmla="*/ 1379813 w 1379813"/>
                <a:gd name="connsiteY2" fmla="*/ 955693 h 955693"/>
                <a:gd name="connsiteX3" fmla="*/ 0 w 1379813"/>
                <a:gd name="connsiteY3" fmla="*/ 267203 h 955693"/>
                <a:gd name="connsiteX0" fmla="*/ 0 w 1378827"/>
                <a:gd name="connsiteY0" fmla="*/ 290557 h 955693"/>
                <a:gd name="connsiteX1" fmla="*/ 391162 w 1378827"/>
                <a:gd name="connsiteY1" fmla="*/ 0 h 955693"/>
                <a:gd name="connsiteX2" fmla="*/ 1378827 w 1378827"/>
                <a:gd name="connsiteY2" fmla="*/ 955693 h 955693"/>
                <a:gd name="connsiteX3" fmla="*/ 0 w 1378827"/>
                <a:gd name="connsiteY3" fmla="*/ 290557 h 955693"/>
                <a:gd name="connsiteX0" fmla="*/ 0 w 1268901"/>
                <a:gd name="connsiteY0" fmla="*/ 290557 h 931537"/>
                <a:gd name="connsiteX1" fmla="*/ 391162 w 1268901"/>
                <a:gd name="connsiteY1" fmla="*/ 0 h 931537"/>
                <a:gd name="connsiteX2" fmla="*/ 1268901 w 1268901"/>
                <a:gd name="connsiteY2" fmla="*/ 931537 h 931537"/>
                <a:gd name="connsiteX3" fmla="*/ 0 w 1268901"/>
                <a:gd name="connsiteY3" fmla="*/ 290557 h 931537"/>
              </a:gdLst>
              <a:ahLst/>
              <a:cxnLst>
                <a:cxn ang="0">
                  <a:pos x="connsiteX0" y="connsiteY0"/>
                </a:cxn>
                <a:cxn ang="0">
                  <a:pos x="connsiteX1" y="connsiteY1"/>
                </a:cxn>
                <a:cxn ang="0">
                  <a:pos x="connsiteX2" y="connsiteY2"/>
                </a:cxn>
                <a:cxn ang="0">
                  <a:pos x="connsiteX3" y="connsiteY3"/>
                </a:cxn>
              </a:cxnLst>
              <a:rect l="l" t="t" r="r" b="b"/>
              <a:pathLst>
                <a:path w="1268901" h="931537">
                  <a:moveTo>
                    <a:pt x="0" y="290557"/>
                  </a:moveTo>
                  <a:lnTo>
                    <a:pt x="391162" y="0"/>
                  </a:lnTo>
                  <a:lnTo>
                    <a:pt x="1268901" y="931537"/>
                  </a:lnTo>
                  <a:lnTo>
                    <a:pt x="0" y="290557"/>
                  </a:lnTo>
                  <a:close/>
                </a:path>
              </a:pathLst>
            </a:custGeom>
            <a:gradFill flip="none" rotWithShape="1">
              <a:gsLst>
                <a:gs pos="0">
                  <a:srgbClr val="5DD5FF"/>
                </a:gs>
                <a:gs pos="100000">
                  <a:schemeClr val="bg1"/>
                </a:gs>
              </a:gsLst>
              <a:lin ang="2700000" scaled="1"/>
              <a:tileRect/>
            </a:gradFill>
            <a:ln w="28575" cap="flat" cmpd="sng" algn="ctr">
              <a:noFill/>
              <a:prstDash val="solid"/>
              <a:round/>
              <a:headEnd type="none" w="sm" len="sm"/>
              <a:tailEnd type="none" w="sm" len="sm"/>
            </a:ln>
            <a:effectLst/>
          </p:spPr>
          <p:txBody>
            <a:bodyPr anchor="ctr"/>
            <a:lstStyle/>
            <a:p>
              <a:pPr marL="225425" marR="0" indent="-168275" defTabSz="228600" eaLnBrk="1" latinLnBrk="0" hangingPunct="1">
                <a:lnSpc>
                  <a:spcPct val="100000"/>
                </a:lnSpc>
                <a:spcBef>
                  <a:spcPct val="20000"/>
                </a:spcBef>
                <a:buClr>
                  <a:srgbClr val="FF0000"/>
                </a:buClr>
                <a:buSzPct val="110000"/>
                <a:buFont typeface="Arial" pitchFamily="34" charset="0"/>
                <a:buChar char="•"/>
                <a:tabLst/>
                <a:defRPr/>
              </a:pPr>
              <a:endParaRPr lang="en-US" sz="1600" b="1" smtClean="0">
                <a:solidFill>
                  <a:schemeClr val="tx1">
                    <a:lumMod val="65000"/>
                    <a:lumOff val="35000"/>
                  </a:schemeClr>
                </a:solidFill>
              </a:endParaRPr>
            </a:p>
          </p:txBody>
        </p:sp>
        <p:pic>
          <p:nvPicPr>
            <p:cNvPr id="3" name="Picture 2"/>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flipH="1">
              <a:off x="8795381" y="3908237"/>
              <a:ext cx="840741" cy="754951"/>
            </a:xfrm>
            <a:prstGeom prst="rect">
              <a:avLst/>
            </a:prstGeom>
          </p:spPr>
        </p:pic>
        <p:pic>
          <p:nvPicPr>
            <p:cNvPr id="6" name="Picture 5"/>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9294812" y="4114800"/>
              <a:ext cx="1797554" cy="1862137"/>
            </a:xfrm>
            <a:prstGeom prst="rect">
              <a:avLst/>
            </a:prstGeom>
          </p:spPr>
        </p:pic>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rot="5400000">
            <a:off x="8034836" y="2081184"/>
            <a:ext cx="5282203"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9" name="Content Placeholder 2"/>
          <p:cNvSpPr txBox="1">
            <a:spLocks/>
          </p:cNvSpPr>
          <p:nvPr/>
        </p:nvSpPr>
        <p:spPr bwMode="gray">
          <a:xfrm>
            <a:off x="2933523" y="3333751"/>
            <a:ext cx="6321778"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INSERT INTO	</a:t>
            </a:r>
            <a:r>
              <a:rPr lang="en-US" altLang="en-US" b="1" i="1" dirty="0">
                <a:solidFill>
                  <a:schemeClr val="tx1">
                    <a:lumMod val="75000"/>
                  </a:schemeClr>
                </a:solidFill>
                <a:latin typeface="Courier New" panose="02070309020205020404" pitchFamily="49" charset="0"/>
                <a:cs typeface="Arial" panose="020B0604020202020204" pitchFamily="34" charset="0"/>
              </a:rPr>
              <a:t>departments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VALUES     (</a:t>
            </a:r>
            <a:r>
              <a:rPr lang="en-US" altLang="en-US" b="1" i="1" dirty="0">
                <a:solidFill>
                  <a:schemeClr val="tx1">
                    <a:lumMod val="75000"/>
                  </a:schemeClr>
                </a:solidFill>
                <a:latin typeface="Courier New" panose="02070309020205020404" pitchFamily="49" charset="0"/>
                <a:cs typeface="Arial" panose="020B0604020202020204" pitchFamily="34" charset="0"/>
              </a:rPr>
              <a:t>200,'Development',104,1400</a:t>
            </a:r>
            <a:r>
              <a:rPr lang="en-US" altLang="en-US" b="1" dirty="0">
                <a:solidFill>
                  <a:schemeClr val="tx1">
                    <a:lumMod val="75000"/>
                  </a:schemeClr>
                </a:solidFill>
                <a:latin typeface="Courier New" panose="02070309020205020404" pitchFamily="49" charset="0"/>
                <a:cs typeface="Arial" panose="020B0604020202020204" pitchFamily="34" charset="0"/>
              </a:rPr>
              <a:t>);</a:t>
            </a:r>
          </a:p>
          <a:p>
            <a:pPr eaLnBrk="1" hangingPunct="1">
              <a:defRPr/>
            </a:pPr>
            <a:endParaRPr lang="en-US" altLang="en-US" dirty="0">
              <a:solidFill>
                <a:srgbClr val="000000"/>
              </a:solidFill>
              <a:latin typeface="Courier New" panose="02070309020205020404" pitchFamily="49" charset="0"/>
              <a:cs typeface="Arial" panose="020B0604020202020204" pitchFamily="34" charset="0"/>
            </a:endParaRPr>
          </a:p>
        </p:txBody>
      </p:sp>
      <p:sp>
        <p:nvSpPr>
          <p:cNvPr id="38917" name="Title 1"/>
          <p:cNvSpPr>
            <a:spLocks noGrp="1"/>
          </p:cNvSpPr>
          <p:nvPr>
            <p:ph type="title"/>
          </p:nvPr>
        </p:nvSpPr>
        <p:spPr/>
        <p:txBody>
          <a:bodyPr/>
          <a:lstStyle/>
          <a:p>
            <a:pPr eaLnBrk="1" hangingPunct="1"/>
            <a:r>
              <a:rPr lang="en-US" altLang="en-US" smtClean="0">
                <a:latin typeface="Courier New" pitchFamily="49" charset="0"/>
                <a:cs typeface="Courier New" pitchFamily="49" charset="0"/>
              </a:rPr>
              <a:t>INSERT</a:t>
            </a:r>
            <a:r>
              <a:rPr lang="en-US" altLang="en-US" smtClean="0"/>
              <a:t> Statement</a:t>
            </a:r>
          </a:p>
        </p:txBody>
      </p:sp>
      <p:sp>
        <p:nvSpPr>
          <p:cNvPr id="38918" name="Content Placeholder 2"/>
          <p:cNvSpPr>
            <a:spLocks noGrp="1"/>
          </p:cNvSpPr>
          <p:nvPr>
            <p:ph idx="1"/>
          </p:nvPr>
        </p:nvSpPr>
        <p:spPr/>
        <p:txBody>
          <a:bodyPr/>
          <a:lstStyle/>
          <a:p>
            <a:pPr lvl="1" eaLnBrk="1" hangingPunct="1"/>
            <a:r>
              <a:rPr lang="en-US" altLang="en-US" smtClean="0"/>
              <a:t>Use the </a:t>
            </a:r>
            <a:r>
              <a:rPr lang="en-US" altLang="en-US" smtClean="0">
                <a:latin typeface="Courier New" pitchFamily="49" charset="0"/>
              </a:rPr>
              <a:t>INSERT</a:t>
            </a:r>
            <a:r>
              <a:rPr lang="en-US" altLang="en-US" smtClean="0"/>
              <a:t> statement to add new rows to a table.</a:t>
            </a:r>
          </a:p>
          <a:p>
            <a:pPr lvl="1" eaLnBrk="1" hangingPunct="1"/>
            <a:r>
              <a:rPr lang="en-US" altLang="en-US" smtClean="0"/>
              <a:t>Syntax:</a:t>
            </a:r>
          </a:p>
          <a:p>
            <a:pPr lvl="1" eaLnBrk="1" hangingPunct="1"/>
            <a:endParaRPr lang="en-US" altLang="en-US" smtClean="0"/>
          </a:p>
          <a:p>
            <a:pPr lvl="1" eaLnBrk="1" hangingPunct="1"/>
            <a:endParaRPr lang="en-US" altLang="en-US" smtClean="0"/>
          </a:p>
          <a:p>
            <a:pPr lvl="1" eaLnBrk="1" hangingPunct="1"/>
            <a:r>
              <a:rPr lang="en-US" altLang="en-US" smtClean="0"/>
              <a:t>Example:</a:t>
            </a:r>
          </a:p>
        </p:txBody>
      </p:sp>
      <p:pic>
        <p:nvPicPr>
          <p:cNvPr id="38920" name="Picture 6"/>
          <p:cNvPicPr>
            <a:picLocks noChangeAspect="1" noChangeArrowheads="1"/>
          </p:cNvPicPr>
          <p:nvPr/>
        </p:nvPicPr>
        <p:blipFill>
          <a:blip r:embed="rId3" cstate="print"/>
          <a:srcRect/>
          <a:stretch>
            <a:fillRect/>
          </a:stretch>
        </p:blipFill>
        <p:spPr bwMode="auto">
          <a:xfrm>
            <a:off x="3001256" y="3987800"/>
            <a:ext cx="1447800" cy="274638"/>
          </a:xfrm>
          <a:prstGeom prst="rect">
            <a:avLst/>
          </a:prstGeom>
          <a:noFill/>
          <a:ln w="28575">
            <a:noFill/>
            <a:miter lim="800000"/>
            <a:headEnd type="none" w="sm" len="sm"/>
            <a:tailEnd type="none" w="sm" len="sm"/>
          </a:ln>
        </p:spPr>
      </p:pic>
      <p:sp>
        <p:nvSpPr>
          <p:cNvPr id="8" name="Content Placeholder 2"/>
          <p:cNvSpPr txBox="1">
            <a:spLocks/>
          </p:cNvSpPr>
          <p:nvPr/>
        </p:nvSpPr>
        <p:spPr bwMode="gray">
          <a:xfrm>
            <a:off x="2933523" y="2057401"/>
            <a:ext cx="6321778"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INSERT INTO	</a:t>
            </a:r>
            <a:r>
              <a:rPr lang="en-US" altLang="en-US" b="1" i="1" dirty="0">
                <a:solidFill>
                  <a:schemeClr val="tx1">
                    <a:lumMod val="75000"/>
                  </a:schemeClr>
                </a:solidFill>
                <a:latin typeface="Courier New" panose="02070309020205020404" pitchFamily="49" charset="0"/>
                <a:cs typeface="Arial" panose="020B0604020202020204" pitchFamily="34" charset="0"/>
              </a:rPr>
              <a:t>table </a:t>
            </a:r>
            <a:r>
              <a:rPr lang="en-US" altLang="en-US" b="1" dirty="0">
                <a:solidFill>
                  <a:schemeClr val="tx1">
                    <a:lumMod val="75000"/>
                  </a:schemeClr>
                </a:solidFill>
                <a:latin typeface="Courier New" panose="02070309020205020404" pitchFamily="49" charset="0"/>
                <a:cs typeface="Arial" panose="020B0604020202020204" pitchFamily="34" charset="0"/>
              </a:rPr>
              <a:t>[(</a:t>
            </a:r>
            <a:r>
              <a:rPr lang="en-US" altLang="en-US" b="1" i="1" dirty="0">
                <a:solidFill>
                  <a:schemeClr val="tx1">
                    <a:lumMod val="75000"/>
                  </a:schemeClr>
                </a:solidFill>
                <a:latin typeface="Courier New" panose="02070309020205020404" pitchFamily="49" charset="0"/>
                <a:cs typeface="Arial" panose="020B0604020202020204" pitchFamily="34" charset="0"/>
              </a:rPr>
              <a:t>column </a:t>
            </a:r>
            <a:r>
              <a:rPr lang="en-US" altLang="en-US" b="1" dirty="0">
                <a:solidFill>
                  <a:schemeClr val="tx1">
                    <a:lumMod val="75000"/>
                  </a:schemeClr>
                </a:solidFill>
                <a:latin typeface="Courier New" panose="02070309020205020404" pitchFamily="49" charset="0"/>
                <a:cs typeface="Arial" panose="020B0604020202020204" pitchFamily="34" charset="0"/>
              </a:rPr>
              <a:t>[</a:t>
            </a:r>
            <a:r>
              <a:rPr lang="en-US" altLang="en-US" b="1" i="1" dirty="0">
                <a:solidFill>
                  <a:schemeClr val="tx1">
                    <a:lumMod val="75000"/>
                  </a:schemeClr>
                </a:solidFill>
                <a:latin typeface="Courier New" panose="02070309020205020404" pitchFamily="49" charset="0"/>
                <a:cs typeface="Arial" panose="020B0604020202020204" pitchFamily="34" charset="0"/>
              </a:rPr>
              <a:t>, column...</a:t>
            </a:r>
            <a:r>
              <a:rPr lang="en-US" altLang="en-US" b="1" dirty="0">
                <a:solidFill>
                  <a:schemeClr val="tx1">
                    <a:lumMod val="75000"/>
                  </a:schemeClr>
                </a:solidFill>
                <a:latin typeface="Courier New" panose="02070309020205020404" pitchFamily="49" charset="0"/>
                <a:cs typeface="Arial" panose="020B0604020202020204" pitchFamily="34" charset="0"/>
              </a:rPr>
              <a:t>])]</a:t>
            </a:r>
            <a:endParaRPr lang="en-US" altLang="en-US" b="1" i="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VALUES	  </a:t>
            </a:r>
            <a:r>
              <a:rPr lang="en-US" altLang="en-US" b="1" i="1" dirty="0">
                <a:solidFill>
                  <a:schemeClr val="tx1">
                    <a:lumMod val="75000"/>
                  </a:schemeClr>
                </a:solidFill>
                <a:latin typeface="Courier New" panose="02070309020205020404" pitchFamily="49" charset="0"/>
                <a:cs typeface="Arial" panose="020B0604020202020204" pitchFamily="34" charset="0"/>
              </a:rPr>
              <a:t>(value </a:t>
            </a:r>
            <a:r>
              <a:rPr lang="en-US" altLang="en-US" b="1" dirty="0">
                <a:solidFill>
                  <a:schemeClr val="tx1">
                    <a:lumMod val="75000"/>
                  </a:schemeClr>
                </a:solidFill>
                <a:latin typeface="Courier New" panose="02070309020205020404" pitchFamily="49" charset="0"/>
                <a:cs typeface="Arial" panose="020B0604020202020204" pitchFamily="34" charset="0"/>
              </a:rPr>
              <a:t>[</a:t>
            </a:r>
            <a:r>
              <a:rPr lang="en-US" altLang="en-US" b="1" i="1" dirty="0">
                <a:solidFill>
                  <a:schemeClr val="tx1">
                    <a:lumMod val="75000"/>
                  </a:schemeClr>
                </a:solidFill>
                <a:latin typeface="Courier New" panose="02070309020205020404" pitchFamily="49" charset="0"/>
                <a:cs typeface="Arial" panose="020B0604020202020204" pitchFamily="34" charset="0"/>
              </a:rPr>
              <a:t>, value...</a:t>
            </a:r>
            <a:r>
              <a:rPr lang="en-US" altLang="en-US" b="1" dirty="0">
                <a:solidFill>
                  <a:schemeClr val="tx1">
                    <a:lumMod val="75000"/>
                  </a:schemeClr>
                </a:solidFill>
                <a:latin typeface="Courier New" panose="02070309020205020404" pitchFamily="49" charset="0"/>
                <a:cs typeface="Arial" panose="020B0604020202020204" pitchFamily="34" charset="0"/>
              </a:rPr>
              <a:t>]);</a:t>
            </a:r>
          </a:p>
        </p:txBody>
      </p:sp>
      <p:pic>
        <p:nvPicPr>
          <p:cNvPr id="2" name="Picture 1"/>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552149" y="4554402"/>
            <a:ext cx="2000250" cy="128997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6" name="Content Placeholder 2"/>
          <p:cNvSpPr>
            <a:spLocks noGrp="1"/>
          </p:cNvSpPr>
          <p:nvPr>
            <p:ph idx="1"/>
          </p:nvPr>
        </p:nvSpPr>
        <p:spPr>
          <a:xfrm>
            <a:off x="622138" y="1242485"/>
            <a:ext cx="10944549" cy="4119925"/>
          </a:xfrm>
        </p:spPr>
        <p:txBody>
          <a:bodyPr/>
          <a:lstStyle/>
          <a:p>
            <a:pPr lvl="1" eaLnBrk="1" hangingPunct="1"/>
            <a:r>
              <a:rPr lang="en-US" altLang="en-US" dirty="0" smtClean="0">
                <a:cs typeface="Arial" charset="0"/>
              </a:rPr>
              <a:t>Use the </a:t>
            </a:r>
            <a:r>
              <a:rPr lang="en-US" altLang="en-US" dirty="0" smtClean="0">
                <a:latin typeface="Courier New" pitchFamily="49" charset="0"/>
                <a:cs typeface="Courier New" pitchFamily="49" charset="0"/>
              </a:rPr>
              <a:t>UPDATE</a:t>
            </a:r>
            <a:r>
              <a:rPr lang="en-US" altLang="en-US" dirty="0" smtClean="0">
                <a:cs typeface="Arial" charset="0"/>
              </a:rPr>
              <a:t> </a:t>
            </a:r>
            <a:r>
              <a:rPr lang="en-US" altLang="en-US" dirty="0" smtClean="0"/>
              <a:t>statement </a:t>
            </a:r>
            <a:r>
              <a:rPr lang="en-US" altLang="en-US" dirty="0" smtClean="0">
                <a:cs typeface="Arial" charset="0"/>
              </a:rPr>
              <a:t>to modify the existing rows in a table</a:t>
            </a:r>
            <a:r>
              <a:rPr lang="en-US" altLang="en-US" dirty="0" smtClean="0"/>
              <a:t>.</a:t>
            </a:r>
          </a:p>
          <a:p>
            <a:pPr lvl="1" eaLnBrk="1" hangingPunct="1"/>
            <a:r>
              <a:rPr lang="en-US" altLang="en-US" dirty="0" smtClean="0"/>
              <a:t>Update more than one row at a time (if required).</a:t>
            </a:r>
          </a:p>
          <a:p>
            <a:pPr lvl="1" eaLnBrk="1" hangingPunct="1"/>
            <a:endParaRPr lang="en-US" altLang="en-US" dirty="0" smtClean="0"/>
          </a:p>
          <a:p>
            <a:pPr lvl="1" eaLnBrk="1" hangingPunct="1"/>
            <a:endParaRPr lang="en-US" altLang="en-US" dirty="0" smtClean="0"/>
          </a:p>
          <a:p>
            <a:pPr lvl="1" eaLnBrk="1" hangingPunct="1"/>
            <a:endParaRPr lang="en-US" altLang="en-US" sz="1600" dirty="0"/>
          </a:p>
          <a:p>
            <a:pPr lvl="1" eaLnBrk="1" hangingPunct="1"/>
            <a:r>
              <a:rPr lang="en-US" altLang="en-US" dirty="0" smtClean="0"/>
              <a:t>Example:</a:t>
            </a:r>
          </a:p>
          <a:p>
            <a:pPr lvl="1" eaLnBrk="1" hangingPunct="1"/>
            <a:endParaRPr lang="en-US" altLang="en-US" dirty="0" smtClean="0"/>
          </a:p>
          <a:p>
            <a:pPr lvl="1" eaLnBrk="1" hangingPunct="1"/>
            <a:endParaRPr lang="en-US" altLang="en-US" dirty="0" smtClean="0"/>
          </a:p>
          <a:p>
            <a:pPr lvl="1" eaLnBrk="1" hangingPunct="1"/>
            <a:endParaRPr lang="en-US" altLang="en-US" sz="1400" dirty="0"/>
          </a:p>
          <a:p>
            <a:pPr lvl="1" eaLnBrk="1" hangingPunct="1"/>
            <a:r>
              <a:rPr lang="en-US" altLang="en-US" dirty="0" smtClean="0"/>
              <a:t>Specify </a:t>
            </a:r>
            <a:r>
              <a:rPr lang="en-US" altLang="en-US" dirty="0" smtClean="0">
                <a:latin typeface="Courier New" pitchFamily="49" charset="0"/>
              </a:rPr>
              <a:t>SET</a:t>
            </a:r>
            <a:r>
              <a:rPr lang="en-US" altLang="en-US" dirty="0" smtClean="0"/>
              <a:t> </a:t>
            </a:r>
            <a:r>
              <a:rPr lang="en-US" altLang="en-US" i="1" dirty="0" err="1" smtClean="0">
                <a:latin typeface="Courier New" pitchFamily="49" charset="0"/>
              </a:rPr>
              <a:t>column_name</a:t>
            </a:r>
            <a:r>
              <a:rPr lang="en-US" altLang="en-US" dirty="0" smtClean="0">
                <a:latin typeface="Courier New" pitchFamily="49" charset="0"/>
              </a:rPr>
              <a:t>=</a:t>
            </a:r>
            <a:r>
              <a:rPr lang="en-US" altLang="en-US" dirty="0" smtClean="0"/>
              <a:t> </a:t>
            </a:r>
            <a:r>
              <a:rPr lang="en-US" altLang="en-US" dirty="0" smtClean="0">
                <a:latin typeface="Courier New" pitchFamily="49" charset="0"/>
              </a:rPr>
              <a:t>NULL</a:t>
            </a:r>
            <a:r>
              <a:rPr lang="en-US" altLang="en-US" dirty="0" smtClean="0"/>
              <a:t> to update a column value to </a:t>
            </a:r>
            <a:r>
              <a:rPr lang="en-US" altLang="en-US" dirty="0" smtClean="0">
                <a:latin typeface="Courier New" pitchFamily="49" charset="0"/>
              </a:rPr>
              <a:t>NULL</a:t>
            </a:r>
            <a:r>
              <a:rPr lang="en-US" altLang="en-US" dirty="0" smtClean="0"/>
              <a:t>.</a:t>
            </a:r>
          </a:p>
        </p:txBody>
      </p:sp>
      <p:sp>
        <p:nvSpPr>
          <p:cNvPr id="9" name="Content Placeholder 2"/>
          <p:cNvSpPr txBox="1">
            <a:spLocks/>
          </p:cNvSpPr>
          <p:nvPr/>
        </p:nvSpPr>
        <p:spPr bwMode="gray">
          <a:xfrm>
            <a:off x="2781123" y="3832822"/>
            <a:ext cx="6626578"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UPDATE  </a:t>
            </a:r>
            <a:r>
              <a:rPr lang="en-US" altLang="en-US" b="1" dirty="0" err="1">
                <a:solidFill>
                  <a:schemeClr val="tx1">
                    <a:lumMod val="75000"/>
                  </a:schemeClr>
                </a:solidFill>
                <a:latin typeface="Courier New" panose="02070309020205020404" pitchFamily="49" charset="0"/>
                <a:cs typeface="Arial" panose="020B0604020202020204" pitchFamily="34" charset="0"/>
              </a:rPr>
              <a:t>copy_emp</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SET    	  </a:t>
            </a:r>
          </a:p>
          <a:p>
            <a:pPr eaLnBrk="1" hangingPunct="1">
              <a:defRPr/>
            </a:pPr>
            <a:endParaRPr lang="en-US" altLang="en-US" b="1" dirty="0">
              <a:solidFill>
                <a:schemeClr val="tx1">
                  <a:lumMod val="75000"/>
                </a:schemeClr>
              </a:solidFill>
              <a:latin typeface="Courier New" panose="02070309020205020404" pitchFamily="49" charset="0"/>
              <a:cs typeface="Arial" panose="020B0604020202020204" pitchFamily="34" charset="0"/>
            </a:endParaRPr>
          </a:p>
        </p:txBody>
      </p:sp>
      <p:sp>
        <p:nvSpPr>
          <p:cNvPr id="40965" name="Title 1"/>
          <p:cNvSpPr>
            <a:spLocks noGrp="1"/>
          </p:cNvSpPr>
          <p:nvPr>
            <p:ph type="title"/>
          </p:nvPr>
        </p:nvSpPr>
        <p:spPr/>
        <p:txBody>
          <a:bodyPr/>
          <a:lstStyle/>
          <a:p>
            <a:pPr eaLnBrk="1" hangingPunct="1"/>
            <a:r>
              <a:rPr lang="en-US" altLang="en-US" smtClean="0">
                <a:latin typeface="Courier New" pitchFamily="49" charset="0"/>
                <a:cs typeface="Courier New" pitchFamily="49" charset="0"/>
              </a:rPr>
              <a:t>UPDATE</a:t>
            </a:r>
            <a:r>
              <a:rPr lang="en-US" altLang="en-US" smtClean="0"/>
              <a:t> Statement Syntax</a:t>
            </a:r>
          </a:p>
        </p:txBody>
      </p:sp>
      <p:pic>
        <p:nvPicPr>
          <p:cNvPr id="40967" name="Picture 11" descr="C:\project-SQLFund1\images\img09-rowsupdated.gif"/>
          <p:cNvPicPr>
            <a:picLocks noChangeAspect="1" noChangeArrowheads="1"/>
          </p:cNvPicPr>
          <p:nvPr/>
        </p:nvPicPr>
        <p:blipFill>
          <a:blip r:embed="rId3" cstate="print"/>
          <a:srcRect/>
          <a:stretch>
            <a:fillRect/>
          </a:stretch>
        </p:blipFill>
        <p:spPr bwMode="gray">
          <a:xfrm>
            <a:off x="2817812" y="4543426"/>
            <a:ext cx="1268412" cy="239713"/>
          </a:xfrm>
          <a:prstGeom prst="rect">
            <a:avLst/>
          </a:prstGeom>
          <a:noFill/>
          <a:ln w="9525">
            <a:noFill/>
            <a:miter lim="800000"/>
            <a:headEnd/>
            <a:tailEnd/>
          </a:ln>
        </p:spPr>
      </p:pic>
      <p:sp>
        <p:nvSpPr>
          <p:cNvPr id="8" name="Content Placeholder 2"/>
          <p:cNvSpPr txBox="1">
            <a:spLocks/>
          </p:cNvSpPr>
          <p:nvPr/>
        </p:nvSpPr>
        <p:spPr bwMode="gray">
          <a:xfrm>
            <a:off x="2781123" y="2413101"/>
            <a:ext cx="6626578"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UPDATE	  </a:t>
            </a:r>
            <a:r>
              <a:rPr lang="en-US" altLang="en-US" b="1" i="1" dirty="0">
                <a:solidFill>
                  <a:schemeClr val="tx1">
                    <a:lumMod val="75000"/>
                  </a:schemeClr>
                </a:solidFill>
                <a:latin typeface="Courier New" panose="02070309020205020404" pitchFamily="49" charset="0"/>
                <a:cs typeface="Arial" panose="020B0604020202020204" pitchFamily="34" charset="0"/>
              </a:rPr>
              <a:t>table</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SET	  </a:t>
            </a:r>
            <a:r>
              <a:rPr lang="en-US" altLang="en-US" b="1" i="1" dirty="0">
                <a:solidFill>
                  <a:schemeClr val="tx1">
                    <a:lumMod val="75000"/>
                  </a:schemeClr>
                </a:solidFill>
                <a:latin typeface="Courier New" panose="02070309020205020404" pitchFamily="49" charset="0"/>
                <a:cs typeface="Arial" panose="020B0604020202020204" pitchFamily="34" charset="0"/>
              </a:rPr>
              <a:t>column</a:t>
            </a:r>
            <a:r>
              <a:rPr lang="en-US" altLang="en-US" b="1" dirty="0">
                <a:solidFill>
                  <a:schemeClr val="tx1">
                    <a:lumMod val="75000"/>
                  </a:schemeClr>
                </a:solidFill>
                <a:latin typeface="Courier New" panose="02070309020205020404" pitchFamily="49" charset="0"/>
                <a:cs typeface="Arial" panose="020B0604020202020204" pitchFamily="34" charset="0"/>
              </a:rPr>
              <a:t> = </a:t>
            </a:r>
            <a:r>
              <a:rPr lang="en-US" altLang="en-US" b="1" i="1" dirty="0">
                <a:solidFill>
                  <a:schemeClr val="tx1">
                    <a:lumMod val="75000"/>
                  </a:schemeClr>
                </a:solidFill>
                <a:latin typeface="Courier New" panose="02070309020205020404" pitchFamily="49" charset="0"/>
                <a:cs typeface="Arial" panose="020B0604020202020204" pitchFamily="34" charset="0"/>
              </a:rPr>
              <a:t>value</a:t>
            </a:r>
            <a:r>
              <a:rPr lang="en-US" altLang="en-US" b="1" dirty="0">
                <a:solidFill>
                  <a:schemeClr val="tx1">
                    <a:lumMod val="75000"/>
                  </a:schemeClr>
                </a:solidFill>
                <a:latin typeface="Courier New" panose="02070309020205020404" pitchFamily="49" charset="0"/>
                <a:cs typeface="Arial" panose="020B0604020202020204" pitchFamily="34" charset="0"/>
              </a:rPr>
              <a:t> [, </a:t>
            </a:r>
            <a:r>
              <a:rPr lang="en-US" altLang="en-US" b="1" i="1" dirty="0">
                <a:solidFill>
                  <a:schemeClr val="tx1">
                    <a:lumMod val="75000"/>
                  </a:schemeClr>
                </a:solidFill>
                <a:latin typeface="Courier New" panose="02070309020205020404" pitchFamily="49" charset="0"/>
                <a:cs typeface="Arial" panose="020B0604020202020204" pitchFamily="34" charset="0"/>
              </a:rPr>
              <a:t>column </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i="1" dirty="0">
                <a:solidFill>
                  <a:schemeClr val="tx1">
                    <a:lumMod val="75000"/>
                  </a:schemeClr>
                </a:solidFill>
                <a:latin typeface="Courier New" panose="02070309020205020404" pitchFamily="49" charset="0"/>
                <a:cs typeface="Arial" panose="020B0604020202020204" pitchFamily="34" charset="0"/>
              </a:rPr>
              <a:t>value, ...</a:t>
            </a:r>
            <a:r>
              <a:rPr lang="en-US" altLang="en-US" b="1" dirty="0">
                <a:solidFill>
                  <a:schemeClr val="tx1">
                    <a:lumMod val="75000"/>
                  </a:schemeClr>
                </a:solidFill>
                <a:latin typeface="Courier New" panose="02070309020205020404" pitchFamily="49" charset="0"/>
                <a:cs typeface="Arial" panose="020B0604020202020204" pitchFamily="34" charset="0"/>
              </a:rPr>
              <a: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a:t>
            </a:r>
            <a:r>
              <a:rPr lang="en-US" altLang="en-US" b="1" i="1" dirty="0">
                <a:solidFill>
                  <a:schemeClr val="tx1">
                    <a:lumMod val="75000"/>
                  </a:schemeClr>
                </a:solidFill>
                <a:latin typeface="Courier New" panose="02070309020205020404" pitchFamily="49" charset="0"/>
                <a:cs typeface="Arial" panose="020B0604020202020204" pitchFamily="34" charset="0"/>
              </a:rPr>
              <a:t>condition</a:t>
            </a:r>
            <a:r>
              <a:rPr lang="en-US" altLang="en-US" b="1" dirty="0">
                <a:solidFill>
                  <a:schemeClr val="tx1">
                    <a:lumMod val="75000"/>
                  </a:schemeClr>
                </a:solidFill>
                <a:latin typeface="Courier New" panose="02070309020205020404" pitchFamily="49" charset="0"/>
                <a:cs typeface="Arial" panose="020B0604020202020204" pitchFamily="34" charset="0"/>
              </a:rPr>
              <a:t>];</a:t>
            </a:r>
          </a:p>
        </p:txBody>
      </p:sp>
      <p:sp>
        <p:nvSpPr>
          <p:cNvPr id="13" name="Rectangle 12"/>
          <p:cNvSpPr/>
          <p:nvPr/>
        </p:nvSpPr>
        <p:spPr bwMode="auto">
          <a:xfrm rot="5400000">
            <a:off x="7894575" y="2081184"/>
            <a:ext cx="5282203"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16" name="Picture 15"/>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125688" y="4647557"/>
            <a:ext cx="2819977" cy="1448443"/>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bwMode="gray">
          <a:xfrm>
            <a:off x="2781123" y="3958234"/>
            <a:ext cx="6626578"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DELETE FROM departments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a:t>
            </a:r>
            <a:r>
              <a:rPr lang="en-US" altLang="en-US" b="1" dirty="0" err="1">
                <a:solidFill>
                  <a:schemeClr val="tx1">
                    <a:lumMod val="75000"/>
                  </a:schemeClr>
                </a:solidFill>
                <a:latin typeface="Courier New" panose="02070309020205020404" pitchFamily="49" charset="0"/>
                <a:cs typeface="Arial" panose="020B0604020202020204" pitchFamily="34" charset="0"/>
              </a:rPr>
              <a:t>department_name</a:t>
            </a:r>
            <a:r>
              <a:rPr lang="en-US" altLang="en-US" b="1" dirty="0">
                <a:solidFill>
                  <a:schemeClr val="tx1">
                    <a:lumMod val="75000"/>
                  </a:schemeClr>
                </a:solidFill>
                <a:latin typeface="Courier New" panose="02070309020205020404" pitchFamily="49" charset="0"/>
                <a:cs typeface="Arial" panose="020B0604020202020204" pitchFamily="34" charset="0"/>
              </a:rPr>
              <a:t> = 'Finance';</a:t>
            </a:r>
          </a:p>
          <a:p>
            <a:pPr eaLnBrk="1" hangingPunct="1">
              <a:defRPr/>
            </a:pPr>
            <a:endParaRPr lang="en-US" altLang="en-US" b="1" dirty="0">
              <a:solidFill>
                <a:schemeClr val="tx1">
                  <a:lumMod val="75000"/>
                </a:schemeClr>
              </a:solidFill>
              <a:latin typeface="Courier New" panose="02070309020205020404" pitchFamily="49" charset="0"/>
              <a:cs typeface="Arial" panose="020B0604020202020204" pitchFamily="34" charset="0"/>
            </a:endParaRPr>
          </a:p>
        </p:txBody>
      </p:sp>
      <p:sp>
        <p:nvSpPr>
          <p:cNvPr id="43013" name="Title 1"/>
          <p:cNvSpPr>
            <a:spLocks noGrp="1"/>
          </p:cNvSpPr>
          <p:nvPr>
            <p:ph type="title"/>
          </p:nvPr>
        </p:nvSpPr>
        <p:spPr/>
        <p:txBody>
          <a:bodyPr/>
          <a:lstStyle/>
          <a:p>
            <a:pPr eaLnBrk="1" hangingPunct="1"/>
            <a:r>
              <a:rPr lang="en-US" altLang="en-US" smtClean="0">
                <a:latin typeface="Courier New" pitchFamily="49" charset="0"/>
                <a:cs typeface="Courier New" pitchFamily="49" charset="0"/>
              </a:rPr>
              <a:t>DELETE</a:t>
            </a:r>
            <a:r>
              <a:rPr lang="en-US" altLang="en-US" smtClean="0"/>
              <a:t> Statement</a:t>
            </a:r>
          </a:p>
        </p:txBody>
      </p:sp>
      <p:sp>
        <p:nvSpPr>
          <p:cNvPr id="43014" name="Content Placeholder 2"/>
          <p:cNvSpPr>
            <a:spLocks noGrp="1"/>
          </p:cNvSpPr>
          <p:nvPr>
            <p:ph idx="1"/>
          </p:nvPr>
        </p:nvSpPr>
        <p:spPr>
          <a:xfrm>
            <a:off x="622141" y="1242485"/>
            <a:ext cx="8503548" cy="1831606"/>
          </a:xfrm>
        </p:spPr>
        <p:txBody>
          <a:bodyPr/>
          <a:lstStyle/>
          <a:p>
            <a:pPr lvl="1" eaLnBrk="1" hangingPunct="1"/>
            <a:r>
              <a:rPr lang="en-US" altLang="en-US" dirty="0" smtClean="0">
                <a:cs typeface="Arial" charset="0"/>
              </a:rPr>
              <a:t>Use the </a:t>
            </a:r>
            <a:r>
              <a:rPr lang="en-US" altLang="en-US" dirty="0" smtClean="0">
                <a:latin typeface="Courier New" pitchFamily="49" charset="0"/>
                <a:cs typeface="Courier New" pitchFamily="49" charset="0"/>
              </a:rPr>
              <a:t>DELETE</a:t>
            </a:r>
            <a:r>
              <a:rPr lang="en-US" altLang="en-US" dirty="0" smtClean="0">
                <a:cs typeface="Arial" charset="0"/>
              </a:rPr>
              <a:t> </a:t>
            </a:r>
            <a:r>
              <a:rPr lang="en-US" altLang="en-US" dirty="0" smtClean="0"/>
              <a:t>statement </a:t>
            </a:r>
            <a:r>
              <a:rPr lang="en-US" altLang="en-US" dirty="0" smtClean="0">
                <a:cs typeface="Arial" charset="0"/>
              </a:rPr>
              <a:t>to delete the existing rows from a table</a:t>
            </a:r>
            <a:r>
              <a:rPr lang="en-US" altLang="en-US" dirty="0" smtClean="0"/>
              <a:t>.</a:t>
            </a:r>
          </a:p>
          <a:p>
            <a:pPr lvl="1" eaLnBrk="1" hangingPunct="1"/>
            <a:r>
              <a:rPr lang="en-US" altLang="en-US" dirty="0" smtClean="0"/>
              <a:t>Syntax:</a:t>
            </a:r>
          </a:p>
          <a:p>
            <a:pPr lvl="1" eaLnBrk="1" hangingPunct="1"/>
            <a:endParaRPr lang="en-US" altLang="en-US" dirty="0" smtClean="0"/>
          </a:p>
          <a:p>
            <a:pPr lvl="1" eaLnBrk="1" hangingPunct="1"/>
            <a:endParaRPr lang="en-US" altLang="en-US" dirty="0" smtClean="0"/>
          </a:p>
          <a:p>
            <a:pPr lvl="1" eaLnBrk="1" hangingPunct="1"/>
            <a:r>
              <a:rPr lang="en-US" altLang="en-US" dirty="0" smtClean="0"/>
              <a:t>Write the </a:t>
            </a:r>
            <a:r>
              <a:rPr lang="en-US" altLang="en-US" dirty="0" smtClean="0">
                <a:latin typeface="Courier New" pitchFamily="49" charset="0"/>
                <a:cs typeface="Courier New" pitchFamily="49" charset="0"/>
              </a:rPr>
              <a:t>DELETE</a:t>
            </a:r>
            <a:r>
              <a:rPr lang="en-US" altLang="en-US" dirty="0" smtClean="0"/>
              <a:t> statement using the </a:t>
            </a:r>
            <a:r>
              <a:rPr lang="en-US" altLang="en-US" dirty="0" smtClean="0">
                <a:latin typeface="Courier New" pitchFamily="49" charset="0"/>
                <a:cs typeface="Courier New" pitchFamily="49" charset="0"/>
              </a:rPr>
              <a:t>WHERE</a:t>
            </a:r>
            <a:r>
              <a:rPr lang="en-US" altLang="en-US" dirty="0" smtClean="0"/>
              <a:t> clause to delete specific rows from a table.</a:t>
            </a:r>
          </a:p>
        </p:txBody>
      </p:sp>
      <p:pic>
        <p:nvPicPr>
          <p:cNvPr id="43016" name="Picture 9" descr="C:\project-SQLFund1\images\img09-rowdelete.gif"/>
          <p:cNvPicPr>
            <a:picLocks noChangeAspect="1" noChangeArrowheads="1"/>
          </p:cNvPicPr>
          <p:nvPr/>
        </p:nvPicPr>
        <p:blipFill>
          <a:blip r:embed="rId3" cstate="print"/>
          <a:srcRect/>
          <a:stretch>
            <a:fillRect/>
          </a:stretch>
        </p:blipFill>
        <p:spPr bwMode="gray">
          <a:xfrm>
            <a:off x="2894012" y="4654551"/>
            <a:ext cx="1287463" cy="219075"/>
          </a:xfrm>
          <a:prstGeom prst="rect">
            <a:avLst/>
          </a:prstGeom>
          <a:noFill/>
          <a:ln w="9525">
            <a:noFill/>
            <a:miter lim="800000"/>
            <a:headEnd/>
            <a:tailEnd/>
          </a:ln>
        </p:spPr>
      </p:pic>
      <p:sp>
        <p:nvSpPr>
          <p:cNvPr id="8" name="Content Placeholder 2"/>
          <p:cNvSpPr txBox="1">
            <a:spLocks/>
          </p:cNvSpPr>
          <p:nvPr/>
        </p:nvSpPr>
        <p:spPr bwMode="gray">
          <a:xfrm>
            <a:off x="2781123" y="1981200"/>
            <a:ext cx="6626578"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DELETE   [FROM]     </a:t>
            </a:r>
            <a:r>
              <a:rPr lang="en-US" altLang="en-US" b="1" i="1" dirty="0">
                <a:solidFill>
                  <a:schemeClr val="tx1">
                    <a:lumMod val="75000"/>
                  </a:schemeClr>
                </a:solidFill>
                <a:latin typeface="Courier New" panose="02070309020205020404" pitchFamily="49" charset="0"/>
                <a:cs typeface="Arial" panose="020B0604020202020204" pitchFamily="34" charset="0"/>
              </a:rPr>
              <a:t>table</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a:t>
            </a:r>
            <a:r>
              <a:rPr lang="en-US" altLang="en-US" b="1" i="1" dirty="0">
                <a:solidFill>
                  <a:schemeClr val="tx1">
                    <a:lumMod val="75000"/>
                  </a:schemeClr>
                </a:solidFill>
                <a:latin typeface="Courier New" panose="02070309020205020404" pitchFamily="49" charset="0"/>
                <a:cs typeface="Arial" panose="020B0604020202020204" pitchFamily="34" charset="0"/>
              </a:rPr>
              <a:t>condition</a:t>
            </a:r>
            <a:r>
              <a:rPr lang="en-US" altLang="en-US" b="1" dirty="0">
                <a:solidFill>
                  <a:schemeClr val="tx1">
                    <a:lumMod val="75000"/>
                  </a:schemeClr>
                </a:solidFill>
                <a:latin typeface="Courier New" panose="02070309020205020404" pitchFamily="49" charset="0"/>
                <a:cs typeface="Arial" panose="020B0604020202020204" pitchFamily="34" charset="0"/>
              </a:rPr>
              <a:t>];</a:t>
            </a:r>
          </a:p>
        </p:txBody>
      </p:sp>
      <p:sp>
        <p:nvSpPr>
          <p:cNvPr id="11" name="Rectangle 10"/>
          <p:cNvSpPr/>
          <p:nvPr/>
        </p:nvSpPr>
        <p:spPr bwMode="auto">
          <a:xfrm rot="5400000">
            <a:off x="7945375" y="2081184"/>
            <a:ext cx="5282203"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13" name="Picture 12"/>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862196" y="4292105"/>
            <a:ext cx="2085057" cy="166483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smtClean="0"/>
              <a:t>Objectives</a:t>
            </a:r>
          </a:p>
        </p:txBody>
      </p:sp>
      <p:sp>
        <p:nvSpPr>
          <p:cNvPr id="8195" name="Rectangle 3"/>
          <p:cNvSpPr>
            <a:spLocks noGrp="1" noChangeArrowheads="1"/>
          </p:cNvSpPr>
          <p:nvPr>
            <p:ph idx="1"/>
          </p:nvPr>
        </p:nvSpPr>
        <p:spPr/>
        <p:txBody>
          <a:bodyPr/>
          <a:lstStyle/>
          <a:p>
            <a:pPr indent="0"/>
            <a:r>
              <a:rPr lang="en-US" altLang="en-US" smtClean="0">
                <a:latin typeface="Arial" charset="0"/>
              </a:rPr>
              <a:t>After completing this appendix, you should be able to:</a:t>
            </a:r>
          </a:p>
          <a:p>
            <a:pPr lvl="1" eaLnBrk="1" hangingPunct="1"/>
            <a:r>
              <a:rPr lang="en-US" altLang="en-US" smtClean="0"/>
              <a:t>Execute a basic </a:t>
            </a:r>
            <a:r>
              <a:rPr lang="en-US" altLang="en-US" smtClean="0">
                <a:latin typeface="Courier New" pitchFamily="49" charset="0"/>
              </a:rPr>
              <a:t>SELECT</a:t>
            </a:r>
            <a:r>
              <a:rPr lang="en-US" altLang="en-US" smtClean="0"/>
              <a:t> statement</a:t>
            </a:r>
          </a:p>
          <a:p>
            <a:pPr lvl="1" eaLnBrk="1" hangingPunct="1"/>
            <a:r>
              <a:rPr lang="en-US" altLang="en-US" smtClean="0"/>
              <a:t>Create, alter, and drop a table using data definition language (DDL) statements</a:t>
            </a:r>
          </a:p>
          <a:p>
            <a:pPr lvl="1" eaLnBrk="1" hangingPunct="1"/>
            <a:r>
              <a:rPr lang="en-US" altLang="en-US" smtClean="0"/>
              <a:t>Insert, update, and delete rows from one or more tables using data manipulation language (DML) statements</a:t>
            </a:r>
          </a:p>
          <a:p>
            <a:pPr lvl="1" eaLnBrk="1" hangingPunct="1"/>
            <a:r>
              <a:rPr lang="en-US" altLang="en-US" smtClean="0"/>
              <a:t>Commit, roll back, and create savepoints by using transaction control statements</a:t>
            </a:r>
          </a:p>
          <a:p>
            <a:pPr lvl="1" eaLnBrk="1" hangingPunct="1"/>
            <a:r>
              <a:rPr lang="en-US" altLang="en-US" smtClean="0"/>
              <a:t>Perform join operations on one or more tables</a:t>
            </a:r>
          </a:p>
        </p:txBody>
      </p:sp>
      <p:sp>
        <p:nvSpPr>
          <p:cNvPr id="6" name="Rectangle 5"/>
          <p:cNvSpPr/>
          <p:nvPr/>
        </p:nvSpPr>
        <p:spPr bwMode="auto">
          <a:xfrm>
            <a:off x="184103" y="4567768"/>
            <a:ext cx="10605971"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7" name="Picture 6" descr="OU7_Tablet_Objectives.png"/>
          <p:cNvPicPr>
            <a:picLocks noChangeAspect="1"/>
          </p:cNvPicPr>
          <p:nvPr/>
        </p:nvPicPr>
        <p:blipFill>
          <a:blip r:embed="rId3" cstate="print"/>
          <a:stretch>
            <a:fillRect/>
          </a:stretch>
        </p:blipFill>
        <p:spPr>
          <a:xfrm>
            <a:off x="9299448" y="4535424"/>
            <a:ext cx="2400334" cy="1719072"/>
          </a:xfrm>
          <a:prstGeom prst="rect">
            <a:avLst/>
          </a:prstGeom>
        </p:spPr>
      </p:pic>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flipH="1">
            <a:off x="7389812" y="4369250"/>
            <a:ext cx="4663112"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45058" name="Rectangle 4"/>
          <p:cNvSpPr>
            <a:spLocks noGrp="1" noChangeArrowheads="1"/>
          </p:cNvSpPr>
          <p:nvPr>
            <p:ph type="title"/>
          </p:nvPr>
        </p:nvSpPr>
        <p:spPr/>
        <p:txBody>
          <a:bodyPr/>
          <a:lstStyle/>
          <a:p>
            <a:pPr eaLnBrk="1" hangingPunct="1"/>
            <a:r>
              <a:rPr lang="en-US" altLang="en-US" smtClean="0"/>
              <a:t>Transaction Control Statements</a:t>
            </a:r>
          </a:p>
        </p:txBody>
      </p:sp>
      <p:sp>
        <p:nvSpPr>
          <p:cNvPr id="45059" name="Content Placeholder 5"/>
          <p:cNvSpPr>
            <a:spLocks noGrp="1"/>
          </p:cNvSpPr>
          <p:nvPr>
            <p:ph idx="1"/>
          </p:nvPr>
        </p:nvSpPr>
        <p:spPr/>
        <p:txBody>
          <a:bodyPr/>
          <a:lstStyle/>
          <a:p>
            <a:pPr lvl="1" eaLnBrk="1" hangingPunct="1"/>
            <a:r>
              <a:rPr lang="en-US" altLang="en-US" smtClean="0"/>
              <a:t>Transaction control statements are used to manage the changes made by DML statements.</a:t>
            </a:r>
          </a:p>
          <a:p>
            <a:pPr lvl="1" eaLnBrk="1" hangingPunct="1"/>
            <a:r>
              <a:rPr lang="en-US" altLang="en-US" smtClean="0"/>
              <a:t>The DML statements are grouped into transactions.</a:t>
            </a:r>
          </a:p>
          <a:p>
            <a:pPr lvl="1" eaLnBrk="1" hangingPunct="1"/>
            <a:r>
              <a:rPr lang="en-US" altLang="en-US" smtClean="0"/>
              <a:t>Transaction control statements include:</a:t>
            </a:r>
          </a:p>
          <a:p>
            <a:pPr lvl="2" eaLnBrk="1" hangingPunct="1"/>
            <a:r>
              <a:rPr lang="en-US" altLang="en-US" smtClean="0">
                <a:latin typeface="Courier New" pitchFamily="49" charset="0"/>
                <a:cs typeface="Courier New" pitchFamily="49" charset="0"/>
              </a:rPr>
              <a:t>COMMIT</a:t>
            </a:r>
          </a:p>
          <a:p>
            <a:pPr lvl="2" eaLnBrk="1" hangingPunct="1"/>
            <a:r>
              <a:rPr lang="en-US" altLang="en-US" smtClean="0">
                <a:latin typeface="Courier New" pitchFamily="49" charset="0"/>
                <a:cs typeface="Courier New" pitchFamily="49" charset="0"/>
              </a:rPr>
              <a:t>ROLLBACK</a:t>
            </a:r>
          </a:p>
          <a:p>
            <a:pPr lvl="2" eaLnBrk="1" hangingPunct="1"/>
            <a:r>
              <a:rPr lang="en-US" altLang="en-US" smtClean="0">
                <a:latin typeface="Courier New" pitchFamily="49" charset="0"/>
                <a:cs typeface="Courier New" pitchFamily="49" charset="0"/>
              </a:rPr>
              <a:t>SAVEPOINT</a:t>
            </a:r>
          </a:p>
        </p:txBody>
      </p:sp>
      <p:grpSp>
        <p:nvGrpSpPr>
          <p:cNvPr id="19" name="Group 18"/>
          <p:cNvGrpSpPr/>
          <p:nvPr/>
        </p:nvGrpSpPr>
        <p:grpSpPr>
          <a:xfrm>
            <a:off x="9113645" y="4038600"/>
            <a:ext cx="2278785" cy="1878658"/>
            <a:chOff x="9113645" y="3962400"/>
            <a:chExt cx="2278785" cy="1954858"/>
          </a:xfrm>
        </p:grpSpPr>
        <p:sp>
          <p:nvSpPr>
            <p:cNvPr id="12" name="Round Diagonal Corner Rectangle 11"/>
            <p:cNvSpPr/>
            <p:nvPr/>
          </p:nvSpPr>
          <p:spPr bwMode="auto">
            <a:xfrm>
              <a:off x="9113645" y="3962400"/>
              <a:ext cx="2278785" cy="1954858"/>
            </a:xfrm>
            <a:prstGeom prst="round2DiagRect">
              <a:avLst/>
            </a:prstGeom>
            <a:solidFill>
              <a:schemeClr val="bg1"/>
            </a:solidFill>
            <a:ln w="57150" cap="flat" cmpd="sng" algn="ctr">
              <a:solidFill>
                <a:srgbClr val="DDE4E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 name="Round Diagonal Corner Rectangle 17"/>
            <p:cNvSpPr/>
            <p:nvPr/>
          </p:nvSpPr>
          <p:spPr bwMode="auto">
            <a:xfrm>
              <a:off x="9181114" y="4037078"/>
              <a:ext cx="2143846" cy="1805503"/>
            </a:xfrm>
            <a:prstGeom prst="round2DiagRect">
              <a:avLst/>
            </a:prstGeom>
            <a:solidFill>
              <a:schemeClr val="bg1"/>
            </a:solidFill>
            <a:ln w="57150" cap="flat" cmpd="sng" algn="ctr">
              <a:noFill/>
              <a:prstDash val="solid"/>
              <a:round/>
              <a:headEnd type="none" w="sm" len="sm"/>
              <a:tailEnd type="none" w="sm" len="sm"/>
            </a:ln>
            <a:effectLst>
              <a:innerShdw blurRad="114300">
                <a:srgbClr val="5DD5FF"/>
              </a:inn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grpSp>
      <p:grpSp>
        <p:nvGrpSpPr>
          <p:cNvPr id="20" name="Group 19"/>
          <p:cNvGrpSpPr/>
          <p:nvPr/>
        </p:nvGrpSpPr>
        <p:grpSpPr>
          <a:xfrm>
            <a:off x="9203974" y="4250783"/>
            <a:ext cx="2244530" cy="1673727"/>
            <a:chOff x="9203974" y="4281263"/>
            <a:chExt cx="2244530" cy="1673727"/>
          </a:xfrm>
        </p:grpSpPr>
        <p:pic>
          <p:nvPicPr>
            <p:cNvPr id="2" name="Picture 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203974" y="4281263"/>
              <a:ext cx="1192787" cy="1434023"/>
            </a:xfrm>
            <a:prstGeom prst="rect">
              <a:avLst/>
            </a:prstGeom>
          </p:spPr>
        </p:pic>
        <p:pic>
          <p:nvPicPr>
            <p:cNvPr id="7" name="Picture 6"/>
            <p:cNvPicPr>
              <a:picLocks noChangeAspect="1"/>
            </p:cNvPicPr>
            <p:nvPr/>
          </p:nvPicPr>
          <p:blipFill>
            <a:blip r:embed="rId4" cstate="print">
              <a:duotone>
                <a:prstClr val="black"/>
                <a:srgbClr val="00B050">
                  <a:tint val="45000"/>
                  <a:satMod val="400000"/>
                </a:srgbClr>
              </a:duotone>
              <a:extLst>
                <a:ext uri="{BEBA8EAE-BF5A-486C-A8C5-ECC9F3942E4B}">
                  <a14:imgProps xmlns="" xmlns:a14="http://schemas.microsoft.com/office/drawing/2010/main">
                    <a14:imgLayer r:embed="rId5">
                      <a14:imgEffect>
                        <a14:brightnessContrast bright="-20000"/>
                      </a14:imgEffect>
                    </a14:imgLayer>
                  </a14:imgProps>
                </a:ext>
                <a:ext uri="{28A0092B-C50C-407E-A947-70E740481C1C}">
                  <a14:useLocalDpi xmlns="" xmlns:a14="http://schemas.microsoft.com/office/drawing/2010/main" val="0"/>
                </a:ext>
              </a:extLst>
            </a:blip>
            <a:stretch>
              <a:fillRect/>
            </a:stretch>
          </p:blipFill>
          <p:spPr>
            <a:xfrm>
              <a:off x="10126474" y="4632960"/>
              <a:ext cx="1322030" cy="1322030"/>
            </a:xfrm>
            <a:prstGeom prst="rect">
              <a:avLst/>
            </a:prstGeom>
          </p:spPr>
        </p:pic>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gray">
          <a:xfrm>
            <a:off x="2781123" y="3659803"/>
            <a:ext cx="6626578" cy="159162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INSERT INTO	departments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VALUES     (201, 'Engineering', 106, 1400);</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COMMIT;</a:t>
            </a:r>
          </a:p>
          <a:p>
            <a:pPr eaLnBrk="1" hangingPunct="1">
              <a:defRPr/>
            </a:pPr>
            <a:endParaRPr lang="en-US" altLang="en-US" b="1" dirty="0">
              <a:solidFill>
                <a:schemeClr val="tx1">
                  <a:lumMod val="75000"/>
                </a:schemeClr>
              </a:solidFill>
              <a:latin typeface="Courier New" panose="02070309020205020404" pitchFamily="49" charset="0"/>
              <a:cs typeface="Courier New" panose="02070309020205020404" pitchFamily="49" charset="0"/>
            </a:endParaRPr>
          </a:p>
          <a:p>
            <a:pPr eaLnBrk="1" hangingPunct="1">
              <a:defRPr/>
            </a:pPr>
            <a:endParaRPr lang="en-US" altLang="en-US" b="1" dirty="0">
              <a:solidFill>
                <a:schemeClr val="tx1">
                  <a:lumMod val="75000"/>
                </a:schemeClr>
              </a:solidFill>
              <a:latin typeface="Courier New" panose="02070309020205020404" pitchFamily="49" charset="0"/>
              <a:cs typeface="Courier New" panose="02070309020205020404" pitchFamily="49" charset="0"/>
            </a:endParaRPr>
          </a:p>
        </p:txBody>
      </p:sp>
      <p:sp>
        <p:nvSpPr>
          <p:cNvPr id="47109" name="Title 1"/>
          <p:cNvSpPr>
            <a:spLocks noGrp="1"/>
          </p:cNvSpPr>
          <p:nvPr>
            <p:ph type="title"/>
          </p:nvPr>
        </p:nvSpPr>
        <p:spPr/>
        <p:txBody>
          <a:bodyPr/>
          <a:lstStyle/>
          <a:p>
            <a:pPr eaLnBrk="1" hangingPunct="1"/>
            <a:r>
              <a:rPr lang="en-US" altLang="en-US" smtClean="0">
                <a:latin typeface="Courier New" pitchFamily="49" charset="0"/>
                <a:cs typeface="Courier New" pitchFamily="49" charset="0"/>
              </a:rPr>
              <a:t>COMMIT</a:t>
            </a:r>
            <a:r>
              <a:rPr lang="en-US" altLang="en-US" smtClean="0"/>
              <a:t> Statement</a:t>
            </a:r>
          </a:p>
        </p:txBody>
      </p:sp>
      <p:sp>
        <p:nvSpPr>
          <p:cNvPr id="47110" name="Content Placeholder 2"/>
          <p:cNvSpPr>
            <a:spLocks noGrp="1"/>
          </p:cNvSpPr>
          <p:nvPr>
            <p:ph idx="1"/>
          </p:nvPr>
        </p:nvSpPr>
        <p:spPr/>
        <p:txBody>
          <a:bodyPr/>
          <a:lstStyle/>
          <a:p>
            <a:pPr lvl="1" eaLnBrk="1" hangingPunct="1"/>
            <a:r>
              <a:rPr lang="en-US" altLang="en-US" smtClean="0"/>
              <a:t>Use the </a:t>
            </a:r>
            <a:r>
              <a:rPr lang="en-US" altLang="en-US" smtClean="0">
                <a:latin typeface="Courier New" pitchFamily="49" charset="0"/>
                <a:cs typeface="Courier New" pitchFamily="49" charset="0"/>
              </a:rPr>
              <a:t>COMMIT</a:t>
            </a:r>
            <a:r>
              <a:rPr lang="en-US" altLang="en-US" smtClean="0"/>
              <a:t> statement to:</a:t>
            </a:r>
          </a:p>
          <a:p>
            <a:pPr lvl="2" eaLnBrk="1" hangingPunct="1"/>
            <a:r>
              <a:rPr lang="en-US" altLang="en-US" smtClean="0"/>
              <a:t>Permanently save the changes made to the database during the current transaction</a:t>
            </a:r>
          </a:p>
          <a:p>
            <a:pPr lvl="2" eaLnBrk="1" hangingPunct="1"/>
            <a:r>
              <a:rPr lang="en-US" altLang="en-US" smtClean="0"/>
              <a:t>Erase all savepoints in the transaction</a:t>
            </a:r>
          </a:p>
          <a:p>
            <a:pPr lvl="2" eaLnBrk="1" hangingPunct="1"/>
            <a:r>
              <a:rPr lang="en-US" altLang="en-US" smtClean="0"/>
              <a:t>Release transaction locks</a:t>
            </a:r>
          </a:p>
          <a:p>
            <a:pPr lvl="1" eaLnBrk="1" hangingPunct="1"/>
            <a:r>
              <a:rPr lang="en-US" altLang="en-US" smtClean="0"/>
              <a:t>Example:</a:t>
            </a:r>
          </a:p>
        </p:txBody>
      </p:sp>
      <p:pic>
        <p:nvPicPr>
          <p:cNvPr id="47111" name="Picture 4"/>
          <p:cNvPicPr>
            <a:picLocks noChangeAspect="1" noChangeArrowheads="1"/>
          </p:cNvPicPr>
          <p:nvPr/>
        </p:nvPicPr>
        <p:blipFill>
          <a:blip r:embed="rId3" cstate="print"/>
          <a:srcRect/>
          <a:stretch>
            <a:fillRect/>
          </a:stretch>
        </p:blipFill>
        <p:spPr bwMode="auto">
          <a:xfrm>
            <a:off x="2876550" y="4713288"/>
            <a:ext cx="1541462" cy="457200"/>
          </a:xfrm>
          <a:prstGeom prst="rect">
            <a:avLst/>
          </a:prstGeom>
          <a:noFill/>
          <a:ln w="28575">
            <a:noFill/>
            <a:miter lim="800000"/>
            <a:headEnd type="none" w="sm" len="sm"/>
            <a:tailEnd type="none" w="sm" len="sm"/>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altLang="en-US" smtClean="0">
                <a:latin typeface="Courier New" pitchFamily="49" charset="0"/>
                <a:cs typeface="Courier New" pitchFamily="49" charset="0"/>
              </a:rPr>
              <a:t>ROLLBACK</a:t>
            </a:r>
            <a:r>
              <a:rPr lang="en-US" altLang="en-US" smtClean="0"/>
              <a:t> Statement</a:t>
            </a:r>
          </a:p>
        </p:txBody>
      </p:sp>
      <p:sp>
        <p:nvSpPr>
          <p:cNvPr id="49155" name="Content Placeholder 2"/>
          <p:cNvSpPr>
            <a:spLocks noGrp="1"/>
          </p:cNvSpPr>
          <p:nvPr>
            <p:ph idx="1"/>
          </p:nvPr>
        </p:nvSpPr>
        <p:spPr/>
        <p:txBody>
          <a:bodyPr/>
          <a:lstStyle/>
          <a:p>
            <a:pPr lvl="1" eaLnBrk="1" hangingPunct="1"/>
            <a:r>
              <a:rPr lang="en-US" altLang="en-US" smtClean="0"/>
              <a:t>Use the </a:t>
            </a:r>
            <a:r>
              <a:rPr lang="en-US" altLang="en-US" smtClean="0">
                <a:latin typeface="Courier New" pitchFamily="49" charset="0"/>
                <a:cs typeface="Courier New" pitchFamily="49" charset="0"/>
              </a:rPr>
              <a:t>ROLLBACK</a:t>
            </a:r>
            <a:r>
              <a:rPr lang="en-US" altLang="en-US" smtClean="0"/>
              <a:t> statement to undo changes made to the database during the current transaction.</a:t>
            </a:r>
          </a:p>
          <a:p>
            <a:pPr lvl="1" eaLnBrk="1" hangingPunct="1"/>
            <a:r>
              <a:rPr lang="en-US" altLang="en-US" smtClean="0">
                <a:cs typeface="Courier New" pitchFamily="49" charset="0"/>
              </a:rPr>
              <a:t>Use the</a:t>
            </a:r>
            <a:r>
              <a:rPr lang="en-US" altLang="en-US" smtClean="0"/>
              <a:t> </a:t>
            </a:r>
            <a:r>
              <a:rPr lang="en-US" altLang="en-US" smtClean="0">
                <a:latin typeface="Courier New" pitchFamily="49" charset="0"/>
                <a:cs typeface="Courier New" pitchFamily="49" charset="0"/>
              </a:rPr>
              <a:t>TO</a:t>
            </a:r>
            <a:r>
              <a:rPr lang="en-US" altLang="en-US" smtClean="0">
                <a:cs typeface="Courier New" pitchFamily="49" charset="0"/>
              </a:rPr>
              <a:t> </a:t>
            </a:r>
            <a:r>
              <a:rPr lang="en-US" altLang="en-US" smtClean="0">
                <a:latin typeface="Courier New" pitchFamily="49" charset="0"/>
                <a:cs typeface="Courier New" pitchFamily="49" charset="0"/>
              </a:rPr>
              <a:t>SAVEPOINT</a:t>
            </a:r>
            <a:r>
              <a:rPr lang="en-US" altLang="en-US" smtClean="0">
                <a:cs typeface="Courier New" pitchFamily="49" charset="0"/>
              </a:rPr>
              <a:t> </a:t>
            </a:r>
            <a:r>
              <a:rPr lang="en-US" altLang="en-US" smtClean="0"/>
              <a:t>clause to undo a part of the transaction after the savepoint.</a:t>
            </a:r>
          </a:p>
          <a:p>
            <a:pPr lvl="1" eaLnBrk="1" hangingPunct="1"/>
            <a:r>
              <a:rPr lang="en-US" altLang="en-US" smtClean="0"/>
              <a:t>Example:</a:t>
            </a:r>
          </a:p>
        </p:txBody>
      </p:sp>
      <p:sp>
        <p:nvSpPr>
          <p:cNvPr id="5" name="Content Placeholder 2"/>
          <p:cNvSpPr txBox="1">
            <a:spLocks/>
          </p:cNvSpPr>
          <p:nvPr/>
        </p:nvSpPr>
        <p:spPr bwMode="gray">
          <a:xfrm>
            <a:off x="2781123" y="2743200"/>
            <a:ext cx="6626578" cy="321374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a:t>
            </a:r>
          </a:p>
          <a:p>
            <a:pPr eaLnBrk="1" hangingPunct="1">
              <a:defRPr/>
            </a:pP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UPDATE           employees </a:t>
            </a:r>
          </a:p>
          <a:p>
            <a:pPr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SET              salary = 7000 </a:t>
            </a:r>
          </a:p>
          <a:p>
            <a:pPr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WHERE            </a:t>
            </a:r>
            <a:r>
              <a:rPr lang="en-US" altLang="en-US" b="1" dirty="0" err="1">
                <a:solidFill>
                  <a:schemeClr val="tx1">
                    <a:lumMod val="75000"/>
                  </a:schemeClr>
                </a:solidFill>
                <a:latin typeface="Courier New" panose="02070309020205020404" pitchFamily="49" charset="0"/>
                <a:cs typeface="Courier New" panose="02070309020205020404" pitchFamily="49" charset="0"/>
              </a:rPr>
              <a:t>last_name</a:t>
            </a:r>
            <a:r>
              <a:rPr lang="en-US" altLang="en-US" b="1" dirty="0">
                <a:solidFill>
                  <a:schemeClr val="tx1">
                    <a:lumMod val="75000"/>
                  </a:schemeClr>
                </a:solidFill>
                <a:latin typeface="Courier New" panose="02070309020205020404" pitchFamily="49" charset="0"/>
                <a:cs typeface="Courier New" panose="02070309020205020404" pitchFamily="49" charset="0"/>
              </a:rPr>
              <a:t> = 'Ernst'; </a:t>
            </a:r>
          </a:p>
          <a:p>
            <a:pPr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SAVEPOINT        </a:t>
            </a:r>
            <a:r>
              <a:rPr lang="en-US" altLang="en-US" b="1" dirty="0" err="1">
                <a:solidFill>
                  <a:schemeClr val="tx1">
                    <a:lumMod val="75000"/>
                  </a:schemeClr>
                </a:solidFill>
                <a:latin typeface="Courier New" panose="02070309020205020404" pitchFamily="49" charset="0"/>
                <a:cs typeface="Courier New" panose="02070309020205020404" pitchFamily="49" charset="0"/>
              </a:rPr>
              <a:t>Ernst_sal</a:t>
            </a:r>
            <a:r>
              <a:rPr lang="en-US" altLang="en-US" b="1" dirty="0">
                <a:solidFill>
                  <a:schemeClr val="tx1">
                    <a:lumMod val="75000"/>
                  </a:schemeClr>
                </a:solidFill>
                <a:latin typeface="Courier New" panose="02070309020205020404" pitchFamily="49" charset="0"/>
                <a:cs typeface="Courier New" panose="02070309020205020404" pitchFamily="49" charset="0"/>
              </a:rPr>
              <a:t>;</a:t>
            </a:r>
          </a:p>
          <a:p>
            <a:pPr eaLnBrk="1" hangingPunct="1">
              <a:defRPr/>
            </a:pPr>
            <a:endParaRPr lang="en-US" altLang="en-US" b="1" dirty="0">
              <a:solidFill>
                <a:schemeClr val="tx1">
                  <a:lumMod val="75000"/>
                </a:schemeClr>
              </a:solidFill>
              <a:latin typeface="Courier New" panose="02070309020205020404" pitchFamily="49" charset="0"/>
              <a:cs typeface="Courier New" panose="02070309020205020404" pitchFamily="49" charset="0"/>
            </a:endParaRPr>
          </a:p>
          <a:p>
            <a:pPr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UPDATE           employees </a:t>
            </a:r>
          </a:p>
          <a:p>
            <a:pPr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SET              salary = 12000 </a:t>
            </a:r>
          </a:p>
          <a:p>
            <a:pPr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WHERE            </a:t>
            </a:r>
            <a:r>
              <a:rPr lang="en-US" altLang="en-US" b="1" dirty="0" err="1">
                <a:solidFill>
                  <a:schemeClr val="tx1">
                    <a:lumMod val="75000"/>
                  </a:schemeClr>
                </a:solidFill>
                <a:latin typeface="Courier New" panose="02070309020205020404" pitchFamily="49" charset="0"/>
                <a:cs typeface="Courier New" panose="02070309020205020404" pitchFamily="49" charset="0"/>
              </a:rPr>
              <a:t>last_name</a:t>
            </a:r>
            <a:r>
              <a:rPr lang="en-US" altLang="en-US" b="1" dirty="0">
                <a:solidFill>
                  <a:schemeClr val="tx1">
                    <a:lumMod val="75000"/>
                  </a:schemeClr>
                </a:solidFill>
                <a:latin typeface="Courier New" panose="02070309020205020404" pitchFamily="49" charset="0"/>
                <a:cs typeface="Courier New" panose="02070309020205020404" pitchFamily="49" charset="0"/>
              </a:rPr>
              <a:t> = '</a:t>
            </a:r>
            <a:r>
              <a:rPr lang="en-US" altLang="en-US" b="1" dirty="0" err="1">
                <a:solidFill>
                  <a:schemeClr val="tx1">
                    <a:lumMod val="75000"/>
                  </a:schemeClr>
                </a:solidFill>
                <a:latin typeface="Courier New" panose="02070309020205020404" pitchFamily="49" charset="0"/>
                <a:cs typeface="Courier New" panose="02070309020205020404" pitchFamily="49" charset="0"/>
              </a:rPr>
              <a:t>Mourgos</a:t>
            </a:r>
            <a:r>
              <a:rPr lang="en-US" altLang="en-US" b="1" dirty="0">
                <a:solidFill>
                  <a:schemeClr val="tx1">
                    <a:lumMod val="75000"/>
                  </a:schemeClr>
                </a:solidFill>
                <a:latin typeface="Courier New" panose="02070309020205020404" pitchFamily="49" charset="0"/>
                <a:cs typeface="Courier New" panose="02070309020205020404" pitchFamily="49" charset="0"/>
              </a:rPr>
              <a:t>';</a:t>
            </a:r>
          </a:p>
          <a:p>
            <a:pPr eaLnBrk="1" hangingPunct="1">
              <a:defRPr/>
            </a:pPr>
            <a:endParaRPr lang="en-US" altLang="en-US" b="1" dirty="0">
              <a:solidFill>
                <a:schemeClr val="tx1">
                  <a:lumMod val="75000"/>
                </a:schemeClr>
              </a:solidFill>
              <a:latin typeface="Courier New" panose="02070309020205020404" pitchFamily="49" charset="0"/>
              <a:cs typeface="Courier New" panose="02070309020205020404" pitchFamily="49" charset="0"/>
            </a:endParaRPr>
          </a:p>
          <a:p>
            <a:pPr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ROLLBACK TO SAVEPOINT </a:t>
            </a:r>
            <a:r>
              <a:rPr lang="en-US" altLang="en-US" b="1" dirty="0" err="1">
                <a:solidFill>
                  <a:schemeClr val="tx1">
                    <a:lumMod val="75000"/>
                  </a:schemeClr>
                </a:solidFill>
                <a:latin typeface="Courier New" panose="02070309020205020404" pitchFamily="49" charset="0"/>
                <a:cs typeface="Courier New" panose="02070309020205020404" pitchFamily="49" charset="0"/>
              </a:rPr>
              <a:t>Ersnt_sal</a:t>
            </a:r>
            <a:r>
              <a:rPr lang="en-US" altLang="en-US" b="1" dirty="0">
                <a:solidFill>
                  <a:schemeClr val="tx1">
                    <a:lumMod val="75000"/>
                  </a:schemeClr>
                </a:solidFill>
                <a:latin typeface="Courier New" panose="02070309020205020404" pitchFamily="49" charset="0"/>
                <a:cs typeface="Courier New" panose="02070309020205020404" pitchFamily="49" charset="0"/>
              </a:rPr>
              <a:t>;</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endParaRPr lang="en-US" altLang="en-US" b="1" dirty="0">
              <a:solidFill>
                <a:schemeClr val="tx1">
                  <a:lumMod val="75000"/>
                </a:schemeClr>
              </a:solidFill>
              <a:latin typeface="Courier New" panose="02070309020205020404" pitchFamily="49"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hangingPunct="1"/>
            <a:r>
              <a:rPr lang="en-US" altLang="en-US" smtClean="0">
                <a:latin typeface="Courier New" pitchFamily="49" charset="0"/>
                <a:cs typeface="Courier New" pitchFamily="49" charset="0"/>
              </a:rPr>
              <a:t>SAVEPOINT</a:t>
            </a:r>
            <a:r>
              <a:rPr lang="en-US" altLang="en-US" smtClean="0"/>
              <a:t> Statement</a:t>
            </a:r>
          </a:p>
        </p:txBody>
      </p:sp>
      <p:sp>
        <p:nvSpPr>
          <p:cNvPr id="51203" name="Content Placeholder 2"/>
          <p:cNvSpPr>
            <a:spLocks noGrp="1"/>
          </p:cNvSpPr>
          <p:nvPr>
            <p:ph idx="1"/>
          </p:nvPr>
        </p:nvSpPr>
        <p:spPr/>
        <p:txBody>
          <a:bodyPr/>
          <a:lstStyle/>
          <a:p>
            <a:pPr lvl="1" eaLnBrk="1" hangingPunct="1"/>
            <a:r>
              <a:rPr lang="en-US" altLang="en-US" smtClean="0"/>
              <a:t>Use the </a:t>
            </a:r>
            <a:r>
              <a:rPr lang="en-US" altLang="en-US" smtClean="0">
                <a:latin typeface="Courier New" pitchFamily="49" charset="0"/>
                <a:cs typeface="Courier New" pitchFamily="49" charset="0"/>
              </a:rPr>
              <a:t>SAVEPOINT</a:t>
            </a:r>
            <a:r>
              <a:rPr lang="en-US" altLang="en-US" smtClean="0"/>
              <a:t> statement to name and mark the current point in the processing of a transaction.</a:t>
            </a:r>
          </a:p>
          <a:p>
            <a:pPr lvl="1" eaLnBrk="1" hangingPunct="1"/>
            <a:r>
              <a:rPr lang="en-US" altLang="en-US" smtClean="0"/>
              <a:t>Specify a name to each savepoint.</a:t>
            </a:r>
          </a:p>
          <a:p>
            <a:pPr lvl="1" eaLnBrk="1" hangingPunct="1"/>
            <a:r>
              <a:rPr lang="en-US" altLang="en-US" smtClean="0"/>
              <a:t>Use distinct savepoint names within a transaction to avoid overriding.</a:t>
            </a:r>
          </a:p>
          <a:p>
            <a:pPr lvl="1" eaLnBrk="1" hangingPunct="1"/>
            <a:r>
              <a:rPr lang="en-US" altLang="en-US" smtClean="0"/>
              <a:t>Syntax:</a:t>
            </a:r>
          </a:p>
        </p:txBody>
      </p:sp>
      <p:sp>
        <p:nvSpPr>
          <p:cNvPr id="5" name="Content Placeholder 2"/>
          <p:cNvSpPr txBox="1">
            <a:spLocks/>
          </p:cNvSpPr>
          <p:nvPr/>
        </p:nvSpPr>
        <p:spPr bwMode="gray">
          <a:xfrm>
            <a:off x="2781123" y="3733801"/>
            <a:ext cx="6626578" cy="39790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SAVEPOINT </a:t>
            </a:r>
            <a:r>
              <a:rPr lang="en-US" altLang="en-US" b="1" i="1" dirty="0" err="1">
                <a:solidFill>
                  <a:schemeClr val="tx1">
                    <a:lumMod val="75000"/>
                  </a:schemeClr>
                </a:solidFill>
                <a:latin typeface="Courier New" panose="02070309020205020404" pitchFamily="49" charset="0"/>
                <a:cs typeface="Arial" panose="020B0604020202020204" pitchFamily="34" charset="0"/>
              </a:rPr>
              <a:t>savepoint</a:t>
            </a:r>
            <a:r>
              <a:rPr lang="en-US" altLang="en-US" b="1" dirty="0">
                <a:solidFill>
                  <a:schemeClr val="tx1">
                    <a:lumMod val="75000"/>
                  </a:schemeClr>
                </a:solidFill>
                <a:latin typeface="Courier New" panose="02070309020205020404" pitchFamily="49" charset="0"/>
                <a:cs typeface="Arial" panose="020B0604020202020204" pitchFamily="34" charset="0"/>
              </a:rPr>
              <a:t>;</a:t>
            </a:r>
            <a:endParaRPr lang="en-US" altLang="en-US" b="1" dirty="0">
              <a:solidFill>
                <a:schemeClr val="tx1">
                  <a:lumMod val="75000"/>
                </a:schemeClr>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flipH="1">
            <a:off x="4494212" y="4696931"/>
            <a:ext cx="7558712"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53250" name="Rectangle 2"/>
          <p:cNvSpPr>
            <a:spLocks noGrp="1" noChangeArrowheads="1"/>
          </p:cNvSpPr>
          <p:nvPr>
            <p:ph type="title"/>
          </p:nvPr>
        </p:nvSpPr>
        <p:spPr/>
        <p:txBody>
          <a:bodyPr/>
          <a:lstStyle/>
          <a:p>
            <a:pPr eaLnBrk="1" hangingPunct="1"/>
            <a:r>
              <a:rPr lang="en-US" altLang="en-US" smtClean="0"/>
              <a:t>Joins</a:t>
            </a:r>
          </a:p>
        </p:txBody>
      </p:sp>
      <p:sp>
        <p:nvSpPr>
          <p:cNvPr id="53251" name="Rectangle 3"/>
          <p:cNvSpPr>
            <a:spLocks noGrp="1" noChangeArrowheads="1"/>
          </p:cNvSpPr>
          <p:nvPr>
            <p:ph idx="1"/>
          </p:nvPr>
        </p:nvSpPr>
        <p:spPr/>
        <p:txBody>
          <a:bodyPr/>
          <a:lstStyle/>
          <a:p>
            <a:pPr indent="0"/>
            <a:r>
              <a:rPr lang="en-US" altLang="en-US" smtClean="0">
                <a:latin typeface="Arial" charset="0"/>
              </a:rPr>
              <a:t>Use a join to query data from more than one table:</a:t>
            </a:r>
          </a:p>
          <a:p>
            <a:pPr indent="0"/>
            <a:endParaRPr lang="en-US" altLang="en-US" smtClean="0">
              <a:latin typeface="Arial" charset="0"/>
            </a:endParaRPr>
          </a:p>
          <a:p>
            <a:pPr indent="0"/>
            <a:endParaRPr lang="en-US" altLang="en-US" smtClean="0">
              <a:latin typeface="Arial" charset="0"/>
            </a:endParaRPr>
          </a:p>
          <a:p>
            <a:pPr indent="0"/>
            <a:endParaRPr lang="en-US" altLang="en-US" smtClean="0">
              <a:latin typeface="Arial" charset="0"/>
            </a:endParaRPr>
          </a:p>
          <a:p>
            <a:pPr indent="0"/>
            <a:endParaRPr lang="en-US" altLang="en-US" smtClean="0">
              <a:latin typeface="Arial" charset="0"/>
            </a:endParaRPr>
          </a:p>
          <a:p>
            <a:pPr lvl="1" eaLnBrk="1" hangingPunct="1"/>
            <a:r>
              <a:rPr lang="en-US" altLang="en-US" smtClean="0"/>
              <a:t>Write the join condition in the </a:t>
            </a:r>
            <a:r>
              <a:rPr lang="en-US" altLang="en-US" smtClean="0">
                <a:latin typeface="Courier New" pitchFamily="49" charset="0"/>
              </a:rPr>
              <a:t>WHERE</a:t>
            </a:r>
            <a:r>
              <a:rPr lang="en-US" altLang="en-US" smtClean="0"/>
              <a:t> clause.</a:t>
            </a:r>
          </a:p>
          <a:p>
            <a:pPr lvl="1" eaLnBrk="1" hangingPunct="1"/>
            <a:r>
              <a:rPr lang="en-US" altLang="en-US" smtClean="0"/>
              <a:t>Prefix the column name with the table name when the same column name appears in more than one table.</a:t>
            </a:r>
          </a:p>
        </p:txBody>
      </p:sp>
      <p:sp>
        <p:nvSpPr>
          <p:cNvPr id="5" name="Content Placeholder 2"/>
          <p:cNvSpPr txBox="1">
            <a:spLocks/>
          </p:cNvSpPr>
          <p:nvPr/>
        </p:nvSpPr>
        <p:spPr bwMode="gray">
          <a:xfrm>
            <a:off x="2781123" y="1905001"/>
            <a:ext cx="6626578"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t>
            </a:r>
            <a:r>
              <a:rPr lang="en-US" altLang="en-US" b="1" i="1" dirty="0">
                <a:solidFill>
                  <a:schemeClr val="tx1">
                    <a:lumMod val="75000"/>
                  </a:schemeClr>
                </a:solidFill>
                <a:latin typeface="Courier New" panose="02070309020205020404" pitchFamily="49" charset="0"/>
                <a:cs typeface="Arial" panose="020B0604020202020204" pitchFamily="34" charset="0"/>
              </a:rPr>
              <a:t>table1.column, table2.column</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a:t>
            </a:r>
            <a:r>
              <a:rPr lang="en-US" altLang="en-US" b="1" i="1" dirty="0">
                <a:solidFill>
                  <a:schemeClr val="tx1">
                    <a:lumMod val="75000"/>
                  </a:schemeClr>
                </a:solidFill>
                <a:latin typeface="Courier New" panose="02070309020205020404" pitchFamily="49" charset="0"/>
                <a:cs typeface="Arial" panose="020B0604020202020204" pitchFamily="34" charset="0"/>
              </a:rPr>
              <a:t>table1, table2</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a:t>
            </a:r>
            <a:r>
              <a:rPr lang="en-US" altLang="en-US" b="1" i="1" dirty="0">
                <a:solidFill>
                  <a:schemeClr val="tx1">
                    <a:lumMod val="75000"/>
                  </a:schemeClr>
                </a:solidFill>
                <a:latin typeface="Courier New" panose="02070309020205020404" pitchFamily="49" charset="0"/>
                <a:cs typeface="Arial" panose="020B0604020202020204" pitchFamily="34" charset="0"/>
              </a:rPr>
              <a:t>table1.column1 </a:t>
            </a:r>
            <a:r>
              <a:rPr lang="en-US" altLang="en-US" b="1" dirty="0">
                <a:solidFill>
                  <a:schemeClr val="tx1">
                    <a:lumMod val="75000"/>
                  </a:schemeClr>
                </a:solidFill>
                <a:latin typeface="Courier New" panose="02070309020205020404" pitchFamily="49" charset="0"/>
                <a:cs typeface="Arial" panose="020B0604020202020204" pitchFamily="34" charset="0"/>
              </a:rPr>
              <a:t>=</a:t>
            </a:r>
            <a:r>
              <a:rPr lang="en-US" altLang="en-US" b="1" i="1" dirty="0">
                <a:solidFill>
                  <a:schemeClr val="tx1">
                    <a:lumMod val="75000"/>
                  </a:schemeClr>
                </a:solidFill>
                <a:latin typeface="Courier New" panose="02070309020205020404" pitchFamily="49" charset="0"/>
                <a:cs typeface="Arial" panose="020B0604020202020204" pitchFamily="34" charset="0"/>
              </a:rPr>
              <a:t> table2.column2;</a:t>
            </a:r>
          </a:p>
        </p:txBody>
      </p:sp>
      <p:sp>
        <p:nvSpPr>
          <p:cNvPr id="2" name="Oval 1"/>
          <p:cNvSpPr/>
          <p:nvPr/>
        </p:nvSpPr>
        <p:spPr bwMode="auto">
          <a:xfrm>
            <a:off x="8038923" y="4535311"/>
            <a:ext cx="1560689" cy="1560689"/>
          </a:xfrm>
          <a:prstGeom prst="ellipse">
            <a:avLst/>
          </a:prstGeom>
          <a:gradFill>
            <a:gsLst>
              <a:gs pos="0">
                <a:schemeClr val="bg1">
                  <a:lumMod val="95000"/>
                </a:schemeClr>
              </a:gs>
              <a:gs pos="97000">
                <a:schemeClr val="bg1"/>
              </a:gs>
            </a:gsLst>
            <a:lin ang="5400000" scaled="1"/>
          </a:gradFill>
          <a:ln w="28575" cap="flat" cmpd="sng" algn="ctr">
            <a:solidFill>
              <a:schemeClr val="bg1"/>
            </a:solidFill>
            <a:prstDash val="solid"/>
            <a:round/>
            <a:headEnd type="none" w="sm" len="sm"/>
            <a:tailEnd type="none" w="sm" len="sm"/>
          </a:ln>
          <a:effectLst>
            <a:outerShdw blurRad="635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sp>
        <p:nvSpPr>
          <p:cNvPr id="6" name="Oval 5"/>
          <p:cNvSpPr/>
          <p:nvPr/>
        </p:nvSpPr>
        <p:spPr bwMode="auto">
          <a:xfrm>
            <a:off x="9716639" y="4521293"/>
            <a:ext cx="1560689" cy="1560689"/>
          </a:xfrm>
          <a:prstGeom prst="ellipse">
            <a:avLst/>
          </a:prstGeom>
          <a:gradFill>
            <a:gsLst>
              <a:gs pos="0">
                <a:schemeClr val="bg1">
                  <a:lumMod val="95000"/>
                </a:schemeClr>
              </a:gs>
              <a:gs pos="97000">
                <a:schemeClr val="bg1"/>
              </a:gs>
            </a:gsLst>
            <a:lin ang="5400000" scaled="1"/>
          </a:gradFill>
          <a:ln w="28575" cap="flat" cmpd="sng" algn="ctr">
            <a:solidFill>
              <a:schemeClr val="bg1"/>
            </a:solidFill>
            <a:prstDash val="solid"/>
            <a:round/>
            <a:headEnd type="none" w="sm" len="sm"/>
            <a:tailEnd type="none" w="sm" len="sm"/>
          </a:ln>
          <a:effectLst>
            <a:outerShdw blurRad="635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pic>
        <p:nvPicPr>
          <p:cNvPr id="3" name="Picture 2"/>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8151725" y="4624130"/>
            <a:ext cx="1335084" cy="1383051"/>
          </a:xfrm>
          <a:prstGeom prst="rect">
            <a:avLst/>
          </a:prstGeom>
        </p:spPr>
      </p:pic>
      <p:pic>
        <p:nvPicPr>
          <p:cNvPr id="9" name="Picture 8"/>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829441" y="4624130"/>
            <a:ext cx="1335084" cy="1383051"/>
          </a:xfrm>
          <a:prstGeom prst="rect">
            <a:avLst/>
          </a:prstGeom>
        </p:spPr>
      </p:pic>
      <p:pic>
        <p:nvPicPr>
          <p:cNvPr id="14" name="Picture 13"/>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rot="14212684">
            <a:off x="9443405" y="4946949"/>
            <a:ext cx="470376" cy="737411"/>
          </a:xfrm>
          <a:prstGeom prst="rect">
            <a:avLst/>
          </a:prstGeom>
        </p:spPr>
      </p:pic>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bwMode="auto">
          <a:xfrm>
            <a:off x="4403725" y="242888"/>
            <a:ext cx="7493000" cy="6157912"/>
          </a:xfrm>
          <a:custGeom>
            <a:avLst/>
            <a:gdLst>
              <a:gd name="connsiteX0" fmla="*/ 4967111 w 6773333"/>
              <a:gd name="connsiteY0" fmla="*/ 6197600 h 6208889"/>
              <a:gd name="connsiteX1" fmla="*/ 4560711 w 6773333"/>
              <a:gd name="connsiteY1" fmla="*/ 6197600 h 6208889"/>
              <a:gd name="connsiteX2" fmla="*/ 6773333 w 6773333"/>
              <a:gd name="connsiteY2" fmla="*/ 6208889 h 6208889"/>
              <a:gd name="connsiteX3" fmla="*/ 6750755 w 6773333"/>
              <a:gd name="connsiteY3" fmla="*/ 4786489 h 6208889"/>
              <a:gd name="connsiteX4" fmla="*/ 4933244 w 6773333"/>
              <a:gd name="connsiteY4" fmla="*/ 11289 h 6208889"/>
              <a:gd name="connsiteX5" fmla="*/ 0 w 6773333"/>
              <a:gd name="connsiteY5" fmla="*/ 0 h 6208889"/>
              <a:gd name="connsiteX6" fmla="*/ 4888089 w 6773333"/>
              <a:gd name="connsiteY6" fmla="*/ 6197600 h 620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73333" h="6208889">
                <a:moveTo>
                  <a:pt x="4967111" y="6197600"/>
                </a:moveTo>
                <a:lnTo>
                  <a:pt x="4560711" y="6197600"/>
                </a:lnTo>
                <a:lnTo>
                  <a:pt x="6773333" y="6208889"/>
                </a:lnTo>
                <a:lnTo>
                  <a:pt x="6750755" y="4786489"/>
                </a:lnTo>
                <a:lnTo>
                  <a:pt x="4933244" y="11289"/>
                </a:lnTo>
                <a:lnTo>
                  <a:pt x="0" y="0"/>
                </a:lnTo>
                <a:lnTo>
                  <a:pt x="4888089" y="6197600"/>
                </a:lnTo>
              </a:path>
            </a:pathLst>
          </a:custGeom>
          <a:gradFill flip="none" rotWithShape="1">
            <a:gsLst>
              <a:gs pos="2655">
                <a:schemeClr val="bg1"/>
              </a:gs>
              <a:gs pos="20000">
                <a:srgbClr val="FBFBFB"/>
              </a:gs>
              <a:gs pos="64000">
                <a:srgbClr val="FCFCFC"/>
              </a:gs>
              <a:gs pos="42000">
                <a:srgbClr val="F1F4F5"/>
              </a:gs>
              <a:gs pos="85000">
                <a:schemeClr val="bg1"/>
              </a:gs>
            </a:gsLst>
            <a:lin ang="15600000" scaled="0"/>
            <a:tileRect/>
          </a:gradFill>
          <a:ln w="28575" cap="flat" cmpd="sng" algn="ctr">
            <a:noFill/>
            <a:prstDash val="solid"/>
            <a:round/>
            <a:headEnd type="none" w="sm" len="sm"/>
            <a:tailEnd type="none" w="sm" len="sm"/>
          </a:ln>
          <a:effectLst/>
        </p:spPr>
        <p:txBody>
          <a:bodyPr/>
          <a:lstStyle/>
          <a:p>
            <a:pPr algn="ctr" defTabSz="228600" eaLnBrk="1" hangingPunct="1">
              <a:spcBef>
                <a:spcPct val="20000"/>
              </a:spcBef>
              <a:buClr>
                <a:srgbClr val="FF0000"/>
              </a:buClr>
              <a:defRPr/>
            </a:pPr>
            <a:endParaRPr lang="en-US"/>
          </a:p>
        </p:txBody>
      </p:sp>
      <p:sp>
        <p:nvSpPr>
          <p:cNvPr id="55298" name="Rectangle 2"/>
          <p:cNvSpPr>
            <a:spLocks noGrp="1" noChangeArrowheads="1"/>
          </p:cNvSpPr>
          <p:nvPr>
            <p:ph type="title"/>
          </p:nvPr>
        </p:nvSpPr>
        <p:spPr/>
        <p:txBody>
          <a:bodyPr/>
          <a:lstStyle/>
          <a:p>
            <a:pPr eaLnBrk="1" hangingPunct="1"/>
            <a:r>
              <a:rPr lang="en-US" altLang="en-US" smtClean="0"/>
              <a:t>Types of Joins</a:t>
            </a:r>
          </a:p>
        </p:txBody>
      </p:sp>
      <p:sp>
        <p:nvSpPr>
          <p:cNvPr id="55299" name="Rectangle 3"/>
          <p:cNvSpPr>
            <a:spLocks noGrp="1" noChangeArrowheads="1"/>
          </p:cNvSpPr>
          <p:nvPr>
            <p:ph idx="1"/>
          </p:nvPr>
        </p:nvSpPr>
        <p:spPr/>
        <p:txBody>
          <a:bodyPr/>
          <a:lstStyle/>
          <a:p>
            <a:pPr lvl="1" eaLnBrk="1" hangingPunct="1"/>
            <a:r>
              <a:rPr lang="en-US" altLang="en-US" smtClean="0"/>
              <a:t>Natural join</a:t>
            </a:r>
          </a:p>
          <a:p>
            <a:pPr lvl="1" eaLnBrk="1" hangingPunct="1"/>
            <a:r>
              <a:rPr lang="en-US" altLang="en-US" smtClean="0"/>
              <a:t>Equijoin</a:t>
            </a:r>
          </a:p>
          <a:p>
            <a:pPr lvl="1" eaLnBrk="1" hangingPunct="1"/>
            <a:r>
              <a:rPr lang="en-US" altLang="en-US" smtClean="0"/>
              <a:t>Nonequijoin</a:t>
            </a:r>
          </a:p>
          <a:p>
            <a:pPr lvl="1" eaLnBrk="1" hangingPunct="1"/>
            <a:r>
              <a:rPr lang="en-US" altLang="en-US" smtClean="0"/>
              <a:t>Outer join</a:t>
            </a:r>
          </a:p>
          <a:p>
            <a:pPr lvl="1" eaLnBrk="1" hangingPunct="1"/>
            <a:r>
              <a:rPr lang="en-US" altLang="en-US" smtClean="0"/>
              <a:t>Self-join</a:t>
            </a:r>
          </a:p>
          <a:p>
            <a:pPr lvl="1" eaLnBrk="1" hangingPunct="1"/>
            <a:r>
              <a:rPr lang="en-US" altLang="en-US" smtClean="0"/>
              <a:t>Cross join</a:t>
            </a:r>
          </a:p>
        </p:txBody>
      </p:sp>
      <p:sp>
        <p:nvSpPr>
          <p:cNvPr id="5" name="Oval 4"/>
          <p:cNvSpPr>
            <a:spLocks noChangeAspect="1"/>
          </p:cNvSpPr>
          <p:nvPr/>
        </p:nvSpPr>
        <p:spPr bwMode="auto">
          <a:xfrm>
            <a:off x="9708608" y="4301742"/>
            <a:ext cx="1719804" cy="1718058"/>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p>
            <a:pPr algn="ctr" defTabSz="2286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715956" y="4684520"/>
            <a:ext cx="1666875" cy="952500"/>
          </a:xfrm>
          <a:prstGeom prst="rect">
            <a:avLst/>
          </a:prstGeom>
        </p:spPr>
      </p:pic>
      <p:sp>
        <p:nvSpPr>
          <p:cNvPr id="2" name="Oval 1"/>
          <p:cNvSpPr/>
          <p:nvPr/>
        </p:nvSpPr>
        <p:spPr bwMode="auto">
          <a:xfrm>
            <a:off x="6323012" y="233536"/>
            <a:ext cx="1676400" cy="1676400"/>
          </a:xfrm>
          <a:prstGeom prst="ellipse">
            <a:avLst/>
          </a:prstGeom>
          <a:noFill/>
          <a:ln w="5715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8" name="Oval 27"/>
          <p:cNvSpPr/>
          <p:nvPr/>
        </p:nvSpPr>
        <p:spPr bwMode="auto">
          <a:xfrm>
            <a:off x="8798006" y="1635631"/>
            <a:ext cx="1905000" cy="1905000"/>
          </a:xfrm>
          <a:prstGeom prst="ellipse">
            <a:avLst/>
          </a:prstGeom>
          <a:noFill/>
          <a:ln w="5715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9" name="Oval 28"/>
          <p:cNvSpPr/>
          <p:nvPr/>
        </p:nvSpPr>
        <p:spPr bwMode="auto">
          <a:xfrm>
            <a:off x="8182849" y="2774844"/>
            <a:ext cx="1905000" cy="1905000"/>
          </a:xfrm>
          <a:prstGeom prst="ellipse">
            <a:avLst/>
          </a:prstGeom>
          <a:noFill/>
          <a:ln w="5715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 name="Oval 9"/>
          <p:cNvSpPr/>
          <p:nvPr/>
        </p:nvSpPr>
        <p:spPr bwMode="auto">
          <a:xfrm>
            <a:off x="6814028" y="1185205"/>
            <a:ext cx="1676400" cy="1676400"/>
          </a:xfrm>
          <a:prstGeom prst="ellipse">
            <a:avLst/>
          </a:prstGeom>
          <a:noFill/>
          <a:ln w="5715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smtClean="0"/>
              <a:t>Qualifying Ambiguous Column Names</a:t>
            </a:r>
          </a:p>
        </p:txBody>
      </p:sp>
      <p:sp>
        <p:nvSpPr>
          <p:cNvPr id="57347" name="Rectangle 3"/>
          <p:cNvSpPr>
            <a:spLocks noGrp="1" noChangeArrowheads="1"/>
          </p:cNvSpPr>
          <p:nvPr>
            <p:ph idx="1"/>
          </p:nvPr>
        </p:nvSpPr>
        <p:spPr/>
        <p:txBody>
          <a:bodyPr/>
          <a:lstStyle/>
          <a:p>
            <a:pPr lvl="1" eaLnBrk="1" hangingPunct="1"/>
            <a:r>
              <a:rPr lang="en-US" altLang="en-US" smtClean="0"/>
              <a:t>Use table prefixes to qualify column names that are in multiple tables.</a:t>
            </a:r>
          </a:p>
          <a:p>
            <a:pPr lvl="1" eaLnBrk="1" hangingPunct="1"/>
            <a:r>
              <a:rPr lang="en-US" altLang="en-US" smtClean="0"/>
              <a:t>Use table prefixes to improve performance.</a:t>
            </a:r>
          </a:p>
          <a:p>
            <a:pPr lvl="1" eaLnBrk="1" hangingPunct="1"/>
            <a:r>
              <a:rPr lang="en-US" altLang="en-US" smtClean="0"/>
              <a:t>Use table aliases instead of full table name prefixes.</a:t>
            </a:r>
          </a:p>
          <a:p>
            <a:pPr lvl="1" eaLnBrk="1" hangingPunct="1"/>
            <a:r>
              <a:rPr lang="en-US" altLang="en-US" smtClean="0"/>
              <a:t>Table aliases give a table a shorter name.</a:t>
            </a:r>
          </a:p>
          <a:p>
            <a:pPr lvl="2" eaLnBrk="1" hangingPunct="1"/>
            <a:r>
              <a:rPr lang="en-US" altLang="en-US" smtClean="0"/>
              <a:t>This keeps SQL code smaller and uses less memory.</a:t>
            </a:r>
          </a:p>
          <a:p>
            <a:pPr lvl="1" eaLnBrk="1" hangingPunct="1"/>
            <a:r>
              <a:rPr lang="en-US" altLang="en-US" smtClean="0"/>
              <a:t>Use column aliases to distinguish columns that have identical names but reside in different tables.</a:t>
            </a:r>
          </a:p>
        </p:txBody>
      </p:sp>
      <p:sp>
        <p:nvSpPr>
          <p:cNvPr id="8" name="Rectangle 7"/>
          <p:cNvSpPr/>
          <p:nvPr/>
        </p:nvSpPr>
        <p:spPr bwMode="auto">
          <a:xfrm rot="10800000" flipV="1">
            <a:off x="7008812" y="4397698"/>
            <a:ext cx="4999182" cy="1308690"/>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grpSp>
        <p:nvGrpSpPr>
          <p:cNvPr id="2" name="Group 1"/>
          <p:cNvGrpSpPr/>
          <p:nvPr/>
        </p:nvGrpSpPr>
        <p:grpSpPr>
          <a:xfrm>
            <a:off x="8913812" y="4084286"/>
            <a:ext cx="2286000" cy="1935514"/>
            <a:chOff x="8913812" y="3924299"/>
            <a:chExt cx="2594956" cy="2197101"/>
          </a:xfrm>
        </p:grpSpPr>
        <p:sp>
          <p:nvSpPr>
            <p:cNvPr id="9" name="Round Diagonal Corner Rectangle 8"/>
            <p:cNvSpPr/>
            <p:nvPr/>
          </p:nvSpPr>
          <p:spPr bwMode="auto">
            <a:xfrm>
              <a:off x="8913812" y="3924299"/>
              <a:ext cx="2594956" cy="2154945"/>
            </a:xfrm>
            <a:prstGeom prst="round2DiagRect">
              <a:avLst/>
            </a:prstGeom>
            <a:gradFill flip="none" rotWithShape="1">
              <a:gsLst>
                <a:gs pos="50000">
                  <a:schemeClr val="bg1"/>
                </a:gs>
                <a:gs pos="100000">
                  <a:schemeClr val="accent6">
                    <a:lumMod val="20000"/>
                    <a:lumOff val="80000"/>
                  </a:schemeClr>
                </a:gs>
              </a:gsLst>
              <a:lin ang="5400000" scaled="1"/>
              <a:tileRect/>
            </a:gradFill>
            <a:ln w="57150" cap="flat" cmpd="sng" algn="ctr">
              <a:solidFill>
                <a:srgbClr val="D0EBB3"/>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grpSp>
          <p:nvGrpSpPr>
            <p:cNvPr id="10" name="Group 9"/>
            <p:cNvGrpSpPr/>
            <p:nvPr/>
          </p:nvGrpSpPr>
          <p:grpSpPr>
            <a:xfrm>
              <a:off x="9188566" y="3975100"/>
              <a:ext cx="2239846" cy="2146300"/>
              <a:chOff x="9363353" y="4011651"/>
              <a:chExt cx="2239846" cy="2146300"/>
            </a:xfrm>
          </p:grpSpPr>
          <p:pic>
            <p:nvPicPr>
              <p:cNvPr id="11" name="Picture 1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886058" y="4011651"/>
                <a:ext cx="1717141" cy="1778834"/>
              </a:xfrm>
              <a:prstGeom prst="rect">
                <a:avLst/>
              </a:prstGeom>
            </p:spPr>
          </p:pic>
          <p:pic>
            <p:nvPicPr>
              <p:cNvPr id="12" name="Picture 11"/>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363353" y="4434921"/>
                <a:ext cx="1651521" cy="1723030"/>
              </a:xfrm>
              <a:prstGeom prst="rect">
                <a:avLst/>
              </a:prstGeom>
            </p:spPr>
          </p:pic>
          <p:pic>
            <p:nvPicPr>
              <p:cNvPr id="13" name="Picture 12"/>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9569352" y="5289909"/>
                <a:ext cx="633413" cy="685801"/>
              </a:xfrm>
              <a:prstGeom prst="rect">
                <a:avLst/>
              </a:prstGeom>
            </p:spPr>
          </p:pic>
        </p:grpSp>
      </p:gr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pPr eaLnBrk="1" hangingPunct="1"/>
            <a:r>
              <a:rPr lang="en-US" altLang="en-US" smtClean="0"/>
              <a:t>Natural Join</a:t>
            </a:r>
          </a:p>
        </p:txBody>
      </p:sp>
      <p:sp>
        <p:nvSpPr>
          <p:cNvPr id="61443" name="Content Placeholder 2"/>
          <p:cNvSpPr>
            <a:spLocks noGrp="1"/>
          </p:cNvSpPr>
          <p:nvPr>
            <p:ph idx="1"/>
          </p:nvPr>
        </p:nvSpPr>
        <p:spPr/>
        <p:txBody>
          <a:bodyPr/>
          <a:lstStyle/>
          <a:p>
            <a:pPr lvl="1" eaLnBrk="1" hangingPunct="1"/>
            <a:r>
              <a:rPr lang="en-US" altLang="en-US" smtClean="0"/>
              <a:t>The </a:t>
            </a:r>
            <a:r>
              <a:rPr lang="en-US" altLang="en-US" smtClean="0">
                <a:latin typeface="Courier New" pitchFamily="49" charset="0"/>
                <a:cs typeface="Courier New" pitchFamily="49" charset="0"/>
              </a:rPr>
              <a:t>NATURAL</a:t>
            </a:r>
            <a:r>
              <a:rPr lang="en-US" altLang="en-US" smtClean="0"/>
              <a:t> </a:t>
            </a:r>
            <a:r>
              <a:rPr lang="en-US" altLang="en-US" smtClean="0">
                <a:latin typeface="Courier New" pitchFamily="49" charset="0"/>
                <a:cs typeface="Courier New" pitchFamily="49" charset="0"/>
              </a:rPr>
              <a:t>JOIN</a:t>
            </a:r>
            <a:r>
              <a:rPr lang="en-US" altLang="en-US" smtClean="0"/>
              <a:t> clause is based on all the columns in the two tables that have the same name.</a:t>
            </a:r>
          </a:p>
          <a:p>
            <a:pPr lvl="1" eaLnBrk="1" hangingPunct="1"/>
            <a:r>
              <a:rPr lang="en-US" altLang="en-US" smtClean="0"/>
              <a:t>It selects rows from tables that have the same names and data values of columns.</a:t>
            </a:r>
          </a:p>
          <a:p>
            <a:pPr lvl="1" eaLnBrk="1" hangingPunct="1"/>
            <a:r>
              <a:rPr lang="en-US" altLang="en-US" smtClean="0"/>
              <a:t>Example:</a:t>
            </a:r>
          </a:p>
        </p:txBody>
      </p:sp>
      <p:pic>
        <p:nvPicPr>
          <p:cNvPr id="61444" name="Picture 3"/>
          <p:cNvPicPr>
            <a:picLocks noChangeAspect="1" noChangeArrowheads="1"/>
          </p:cNvPicPr>
          <p:nvPr/>
        </p:nvPicPr>
        <p:blipFill>
          <a:blip r:embed="rId3" cstate="print"/>
          <a:srcRect/>
          <a:stretch>
            <a:fillRect/>
          </a:stretch>
        </p:blipFill>
        <p:spPr bwMode="auto">
          <a:xfrm>
            <a:off x="3413125" y="4572001"/>
            <a:ext cx="5362575" cy="1228725"/>
          </a:xfrm>
          <a:prstGeom prst="rect">
            <a:avLst/>
          </a:prstGeom>
          <a:noFill/>
          <a:ln w="28575">
            <a:noFill/>
            <a:miter lim="800000"/>
            <a:headEnd type="none" w="sm" len="sm"/>
            <a:tailEnd type="none" w="sm" len="sm"/>
          </a:ln>
        </p:spPr>
      </p:pic>
      <p:grpSp>
        <p:nvGrpSpPr>
          <p:cNvPr id="2" name="Group 1"/>
          <p:cNvGrpSpPr/>
          <p:nvPr/>
        </p:nvGrpSpPr>
        <p:grpSpPr>
          <a:xfrm>
            <a:off x="2627312" y="3298896"/>
            <a:ext cx="6934200" cy="696337"/>
            <a:chOff x="2436812" y="3298896"/>
            <a:chExt cx="6934200" cy="696337"/>
          </a:xfrm>
        </p:grpSpPr>
        <p:sp>
          <p:nvSpPr>
            <p:cNvPr id="7" name="Content Placeholder 2"/>
            <p:cNvSpPr txBox="1">
              <a:spLocks/>
            </p:cNvSpPr>
            <p:nvPr/>
          </p:nvSpPr>
          <p:spPr bwMode="gray">
            <a:xfrm>
              <a:off x="2436812" y="3298896"/>
              <a:ext cx="6934200"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SELECT </a:t>
              </a:r>
              <a:r>
                <a:rPr lang="en-US" altLang="en-US" b="1" dirty="0" err="1">
                  <a:solidFill>
                    <a:schemeClr val="tx1">
                      <a:lumMod val="75000"/>
                    </a:schemeClr>
                  </a:solidFill>
                  <a:latin typeface="Courier New" panose="02070309020205020404" pitchFamily="49" charset="0"/>
                  <a:cs typeface="Courier New" panose="02070309020205020404" pitchFamily="49" charset="0"/>
                </a:rPr>
                <a:t>country_id</a:t>
              </a:r>
              <a:r>
                <a:rPr lang="en-US" altLang="en-US" b="1" dirty="0">
                  <a:solidFill>
                    <a:schemeClr val="tx1">
                      <a:lumMod val="75000"/>
                    </a:schemeClr>
                  </a:solidFill>
                  <a:latin typeface="Courier New" panose="02070309020205020404" pitchFamily="49" charset="0"/>
                  <a:cs typeface="Courier New" panose="02070309020205020404" pitchFamily="49" charset="0"/>
                </a:rPr>
                <a:t>, </a:t>
              </a:r>
              <a:r>
                <a:rPr lang="en-US" altLang="en-US" b="1" dirty="0" err="1">
                  <a:solidFill>
                    <a:schemeClr val="tx1">
                      <a:lumMod val="75000"/>
                    </a:schemeClr>
                  </a:solidFill>
                  <a:latin typeface="Courier New" panose="02070309020205020404" pitchFamily="49" charset="0"/>
                  <a:cs typeface="Courier New" panose="02070309020205020404" pitchFamily="49" charset="0"/>
                </a:rPr>
                <a:t>location_id</a:t>
              </a:r>
              <a:r>
                <a:rPr lang="en-US" altLang="en-US" b="1" dirty="0">
                  <a:solidFill>
                    <a:schemeClr val="tx1">
                      <a:lumMod val="75000"/>
                    </a:schemeClr>
                  </a:solidFill>
                  <a:latin typeface="Courier New" panose="02070309020205020404" pitchFamily="49" charset="0"/>
                  <a:cs typeface="Courier New" panose="02070309020205020404" pitchFamily="49" charset="0"/>
                </a:rPr>
                <a:t>, </a:t>
              </a:r>
              <a:r>
                <a:rPr lang="en-US" altLang="en-US" b="1" dirty="0" err="1">
                  <a:solidFill>
                    <a:schemeClr val="tx1">
                      <a:lumMod val="75000"/>
                    </a:schemeClr>
                  </a:solidFill>
                  <a:latin typeface="Courier New" panose="02070309020205020404" pitchFamily="49" charset="0"/>
                  <a:cs typeface="Courier New" panose="02070309020205020404" pitchFamily="49" charset="0"/>
                </a:rPr>
                <a:t>country_name,city</a:t>
              </a:r>
              <a:endParaRPr lang="en-US" altLang="en-US" b="1" dirty="0">
                <a:solidFill>
                  <a:schemeClr val="tx1">
                    <a:lumMod val="75000"/>
                  </a:schemeClr>
                </a:solidFill>
                <a:latin typeface="Courier New" panose="02070309020205020404" pitchFamily="49" charset="0"/>
                <a:cs typeface="Courier New" panose="02070309020205020404" pitchFamily="49" charset="0"/>
              </a:endParaRPr>
            </a:p>
            <a:p>
              <a:pPr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FROM countries NATURAL JOIN locations;</a:t>
              </a:r>
            </a:p>
          </p:txBody>
        </p:sp>
        <p:sp>
          <p:nvSpPr>
            <p:cNvPr id="61448" name="Rectangle 5"/>
            <p:cNvSpPr>
              <a:spLocks noChangeArrowheads="1"/>
            </p:cNvSpPr>
            <p:nvPr/>
          </p:nvSpPr>
          <p:spPr bwMode="auto">
            <a:xfrm>
              <a:off x="4551362" y="3711575"/>
              <a:ext cx="1752600" cy="228600"/>
            </a:xfrm>
            <a:prstGeom prst="rect">
              <a:avLst/>
            </a:prstGeom>
            <a:noFill/>
            <a:ln w="28575" algn="ctr">
              <a:solidFill>
                <a:srgbClr val="FF0000"/>
              </a:solidFill>
              <a:round/>
              <a:headEnd type="none" w="sm" len="sm"/>
              <a:tailEnd type="none" w="sm" len="sm"/>
            </a:ln>
          </p:spPr>
          <p:txBody>
            <a:bodyPr/>
            <a:lstStyle/>
            <a:p>
              <a:pPr defTabSz="228600"/>
              <a:endParaRPr lang="en-US" altLang="en-US"/>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bwMode="auto">
          <a:xfrm>
            <a:off x="6834349" y="4695029"/>
            <a:ext cx="1538626" cy="349337"/>
          </a:xfrm>
          <a:prstGeom prst="roundRect">
            <a:avLst/>
          </a:prstGeom>
          <a:solidFill>
            <a:srgbClr val="FFEBEB"/>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3497" name="Rectangle 8"/>
          <p:cNvSpPr>
            <a:spLocks noChangeArrowheads="1"/>
          </p:cNvSpPr>
          <p:nvPr/>
        </p:nvSpPr>
        <p:spPr bwMode="auto">
          <a:xfrm>
            <a:off x="6834348" y="4665660"/>
            <a:ext cx="1538625" cy="431800"/>
          </a:xfrm>
          <a:prstGeom prst="rect">
            <a:avLst/>
          </a:prstGeom>
          <a:noFill/>
          <a:ln w="9525">
            <a:noFill/>
            <a:miter lim="800000"/>
            <a:headEnd/>
            <a:tailEnd/>
          </a:ln>
        </p:spPr>
        <p:txBody>
          <a:bodyPr wrap="none" lIns="92075" tIns="46038" rIns="92075" bIns="46038">
            <a:spAutoFit/>
          </a:bodyPr>
          <a:lstStyle/>
          <a:p>
            <a:pPr>
              <a:lnSpc>
                <a:spcPct val="110000"/>
              </a:lnSpc>
            </a:pPr>
            <a:r>
              <a:rPr lang="en-US" altLang="en-US" sz="2000" dirty="0"/>
              <a:t>Primary key</a:t>
            </a:r>
          </a:p>
        </p:txBody>
      </p:sp>
      <p:sp>
        <p:nvSpPr>
          <p:cNvPr id="63490" name="Rectangle 2"/>
          <p:cNvSpPr>
            <a:spLocks noGrp="1" noChangeArrowheads="1"/>
          </p:cNvSpPr>
          <p:nvPr>
            <p:ph type="title"/>
          </p:nvPr>
        </p:nvSpPr>
        <p:spPr/>
        <p:txBody>
          <a:bodyPr/>
          <a:lstStyle/>
          <a:p>
            <a:pPr eaLnBrk="1" hangingPunct="1"/>
            <a:r>
              <a:rPr lang="en-US" altLang="en-US" smtClean="0"/>
              <a:t>Equijoins</a:t>
            </a:r>
          </a:p>
        </p:txBody>
      </p:sp>
      <p:pic>
        <p:nvPicPr>
          <p:cNvPr id="63492" name="Picture 3" descr="C:\salome_official\projects\11gR2\screenshots\les6_12s_a.gif"/>
          <p:cNvPicPr>
            <a:picLocks noChangeAspect="1" noChangeArrowheads="1"/>
          </p:cNvPicPr>
          <p:nvPr/>
        </p:nvPicPr>
        <p:blipFill>
          <a:blip r:embed="rId3" cstate="print"/>
          <a:srcRect/>
          <a:stretch>
            <a:fillRect/>
          </a:stretch>
        </p:blipFill>
        <p:spPr bwMode="auto">
          <a:xfrm>
            <a:off x="2733733" y="1843882"/>
            <a:ext cx="2972450" cy="2514599"/>
          </a:xfrm>
          <a:prstGeom prst="rect">
            <a:avLst/>
          </a:prstGeom>
          <a:noFill/>
          <a:ln w="12700">
            <a:solidFill>
              <a:schemeClr val="tx1"/>
            </a:solidFill>
            <a:miter lim="800000"/>
            <a:headEnd/>
            <a:tailEnd/>
          </a:ln>
        </p:spPr>
      </p:pic>
      <p:pic>
        <p:nvPicPr>
          <p:cNvPr id="63493" name="Picture 4" descr="C:\salome_official\projects\11gR2\screenshots\les6_12s_b.gif"/>
          <p:cNvPicPr>
            <a:picLocks noChangeAspect="1" noChangeArrowheads="1"/>
          </p:cNvPicPr>
          <p:nvPr/>
        </p:nvPicPr>
        <p:blipFill>
          <a:blip r:embed="rId4" cstate="print"/>
          <a:srcRect/>
          <a:stretch>
            <a:fillRect/>
          </a:stretch>
        </p:blipFill>
        <p:spPr bwMode="auto">
          <a:xfrm>
            <a:off x="6327032" y="1834357"/>
            <a:ext cx="3394818" cy="2057400"/>
          </a:xfrm>
          <a:prstGeom prst="rect">
            <a:avLst/>
          </a:prstGeom>
          <a:noFill/>
          <a:ln w="12700">
            <a:solidFill>
              <a:schemeClr val="tx1"/>
            </a:solidFill>
            <a:miter lim="800000"/>
            <a:headEnd/>
            <a:tailEnd/>
          </a:ln>
        </p:spPr>
      </p:pic>
      <p:sp>
        <p:nvSpPr>
          <p:cNvPr id="63494" name="Rectangle 5"/>
          <p:cNvSpPr>
            <a:spLocks noChangeArrowheads="1"/>
          </p:cNvSpPr>
          <p:nvPr/>
        </p:nvSpPr>
        <p:spPr bwMode="auto">
          <a:xfrm>
            <a:off x="2466975" y="1359694"/>
            <a:ext cx="1641834" cy="400050"/>
          </a:xfrm>
          <a:prstGeom prst="rect">
            <a:avLst/>
          </a:prstGeom>
          <a:noFill/>
          <a:ln w="9525">
            <a:noFill/>
            <a:miter lim="800000"/>
            <a:headEnd/>
            <a:tailEnd/>
          </a:ln>
        </p:spPr>
        <p:txBody>
          <a:bodyPr wrap="none" lIns="92075" tIns="46038" rIns="92075" bIns="46038">
            <a:spAutoFit/>
          </a:bodyPr>
          <a:lstStyle/>
          <a:p>
            <a:r>
              <a:rPr lang="en-US" altLang="en-US" sz="2000">
                <a:latin typeface="Courier New" pitchFamily="49" charset="0"/>
              </a:rPr>
              <a:t>EMPLOYEES</a:t>
            </a:r>
            <a:r>
              <a:rPr lang="en-US" altLang="en-US" sz="2000"/>
              <a:t> </a:t>
            </a:r>
          </a:p>
        </p:txBody>
      </p:sp>
      <p:sp>
        <p:nvSpPr>
          <p:cNvPr id="63495" name="Rectangle 6"/>
          <p:cNvSpPr>
            <a:spLocks noChangeArrowheads="1"/>
          </p:cNvSpPr>
          <p:nvPr/>
        </p:nvSpPr>
        <p:spPr bwMode="auto">
          <a:xfrm>
            <a:off x="6049159" y="1359694"/>
            <a:ext cx="2032445" cy="400050"/>
          </a:xfrm>
          <a:prstGeom prst="rect">
            <a:avLst/>
          </a:prstGeom>
          <a:noFill/>
          <a:ln w="9525">
            <a:noFill/>
            <a:miter lim="800000"/>
            <a:headEnd/>
            <a:tailEnd/>
          </a:ln>
        </p:spPr>
        <p:txBody>
          <a:bodyPr wrap="none" lIns="92075" tIns="46038" rIns="92075" bIns="46038">
            <a:spAutoFit/>
          </a:bodyPr>
          <a:lstStyle/>
          <a:p>
            <a:r>
              <a:rPr lang="en-US" altLang="en-US" sz="2000">
                <a:latin typeface="Courier New" pitchFamily="49" charset="0"/>
              </a:rPr>
              <a:t>DEPARTMENTS </a:t>
            </a:r>
          </a:p>
        </p:txBody>
      </p:sp>
      <p:grpSp>
        <p:nvGrpSpPr>
          <p:cNvPr id="2" name="Group 1"/>
          <p:cNvGrpSpPr/>
          <p:nvPr/>
        </p:nvGrpSpPr>
        <p:grpSpPr>
          <a:xfrm>
            <a:off x="4158829" y="5084673"/>
            <a:ext cx="1643417" cy="431800"/>
            <a:chOff x="4114933" y="5083313"/>
            <a:chExt cx="1643417" cy="431800"/>
          </a:xfrm>
        </p:grpSpPr>
        <p:sp>
          <p:nvSpPr>
            <p:cNvPr id="23" name="Rounded Rectangle 22"/>
            <p:cNvSpPr/>
            <p:nvPr/>
          </p:nvSpPr>
          <p:spPr bwMode="auto">
            <a:xfrm>
              <a:off x="4114933" y="5124545"/>
              <a:ext cx="1643417" cy="349337"/>
            </a:xfrm>
            <a:prstGeom prst="roundRect">
              <a:avLst/>
            </a:prstGeom>
            <a:solidFill>
              <a:srgbClr val="FFEBEB"/>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3496" name="Rectangle 7"/>
            <p:cNvSpPr>
              <a:spLocks noChangeArrowheads="1"/>
            </p:cNvSpPr>
            <p:nvPr/>
          </p:nvSpPr>
          <p:spPr bwMode="auto">
            <a:xfrm>
              <a:off x="4172887" y="5083313"/>
              <a:ext cx="1527509" cy="431800"/>
            </a:xfrm>
            <a:prstGeom prst="rect">
              <a:avLst/>
            </a:prstGeom>
            <a:noFill/>
            <a:ln w="9525">
              <a:noFill/>
              <a:miter lim="800000"/>
              <a:headEnd/>
              <a:tailEnd/>
            </a:ln>
          </p:spPr>
          <p:txBody>
            <a:bodyPr wrap="none" lIns="92075" tIns="46038" rIns="92075" bIns="46038">
              <a:spAutoFit/>
            </a:bodyPr>
            <a:lstStyle/>
            <a:p>
              <a:pPr>
                <a:lnSpc>
                  <a:spcPct val="110000"/>
                </a:lnSpc>
              </a:pPr>
              <a:r>
                <a:rPr lang="en-US" altLang="en-US" sz="2000" dirty="0"/>
                <a:t>Foreign key</a:t>
              </a:r>
            </a:p>
          </p:txBody>
        </p:sp>
      </p:grpSp>
      <p:sp>
        <p:nvSpPr>
          <p:cNvPr id="63498" name="Rectangle 9"/>
          <p:cNvSpPr>
            <a:spLocks noChangeArrowheads="1"/>
          </p:cNvSpPr>
          <p:nvPr/>
        </p:nvSpPr>
        <p:spPr bwMode="gray">
          <a:xfrm>
            <a:off x="4375568" y="1828007"/>
            <a:ext cx="1335380" cy="2517774"/>
          </a:xfrm>
          <a:prstGeom prst="rect">
            <a:avLst/>
          </a:prstGeom>
          <a:noFill/>
          <a:ln w="28575">
            <a:solidFill>
              <a:srgbClr val="FF0000"/>
            </a:solidFill>
            <a:miter lim="800000"/>
            <a:headEnd/>
            <a:tailEnd/>
          </a:ln>
        </p:spPr>
        <p:txBody>
          <a:bodyPr wrap="none" anchor="ctr"/>
          <a:lstStyle/>
          <a:p>
            <a:pPr eaLnBrk="1" hangingPunct="1"/>
            <a:endParaRPr lang="en-US" altLang="en-US"/>
          </a:p>
        </p:txBody>
      </p:sp>
      <p:sp>
        <p:nvSpPr>
          <p:cNvPr id="63499" name="Text Box 10"/>
          <p:cNvSpPr txBox="1">
            <a:spLocks noChangeArrowheads="1"/>
          </p:cNvSpPr>
          <p:nvPr/>
        </p:nvSpPr>
        <p:spPr bwMode="auto">
          <a:xfrm>
            <a:off x="2674984" y="4234656"/>
            <a:ext cx="366792" cy="395287"/>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a:t>…</a:t>
            </a:r>
          </a:p>
        </p:txBody>
      </p:sp>
      <p:sp>
        <p:nvSpPr>
          <p:cNvPr id="63500" name="Line 11"/>
          <p:cNvSpPr>
            <a:spLocks noChangeShapeType="1"/>
          </p:cNvSpPr>
          <p:nvPr/>
        </p:nvSpPr>
        <p:spPr bwMode="auto">
          <a:xfrm flipH="1" flipV="1">
            <a:off x="4980538" y="4366418"/>
            <a:ext cx="1587" cy="685800"/>
          </a:xfrm>
          <a:prstGeom prst="line">
            <a:avLst/>
          </a:prstGeom>
          <a:noFill/>
          <a:ln w="28575">
            <a:solidFill>
              <a:schemeClr val="accent4"/>
            </a:solidFill>
            <a:round/>
            <a:headEnd/>
            <a:tailEnd type="triangle" w="lg" len="lg"/>
          </a:ln>
        </p:spPr>
        <p:txBody>
          <a:bodyPr/>
          <a:lstStyle/>
          <a:p>
            <a:endParaRPr lang="en-US"/>
          </a:p>
        </p:txBody>
      </p:sp>
      <p:sp>
        <p:nvSpPr>
          <p:cNvPr id="63501" name="Line 12"/>
          <p:cNvSpPr>
            <a:spLocks noChangeShapeType="1"/>
          </p:cNvSpPr>
          <p:nvPr/>
        </p:nvSpPr>
        <p:spPr bwMode="auto">
          <a:xfrm flipH="1" flipV="1">
            <a:off x="7603662" y="3950493"/>
            <a:ext cx="0" cy="685800"/>
          </a:xfrm>
          <a:prstGeom prst="line">
            <a:avLst/>
          </a:prstGeom>
          <a:noFill/>
          <a:ln w="28575">
            <a:solidFill>
              <a:schemeClr val="accent4"/>
            </a:solidFill>
            <a:round/>
            <a:headEnd/>
            <a:tailEnd type="triangle" w="lg" len="lg"/>
          </a:ln>
        </p:spPr>
        <p:txBody>
          <a:bodyPr/>
          <a:lstStyle/>
          <a:p>
            <a:endParaRPr lang="en-US"/>
          </a:p>
        </p:txBody>
      </p:sp>
      <p:sp>
        <p:nvSpPr>
          <p:cNvPr id="63502" name="Line 13"/>
          <p:cNvSpPr>
            <a:spLocks noChangeShapeType="1"/>
          </p:cNvSpPr>
          <p:nvPr/>
        </p:nvSpPr>
        <p:spPr bwMode="gray">
          <a:xfrm>
            <a:off x="5691893" y="2405857"/>
            <a:ext cx="805038" cy="0"/>
          </a:xfrm>
          <a:prstGeom prst="line">
            <a:avLst/>
          </a:prstGeom>
          <a:noFill/>
          <a:ln w="28575">
            <a:solidFill>
              <a:srgbClr val="FF0000"/>
            </a:solidFill>
            <a:round/>
            <a:headEnd type="none" w="sm" len="sm"/>
            <a:tailEnd type="none" w="sm" len="sm"/>
          </a:ln>
        </p:spPr>
        <p:txBody>
          <a:bodyPr/>
          <a:lstStyle/>
          <a:p>
            <a:endParaRPr lang="en-US"/>
          </a:p>
        </p:txBody>
      </p:sp>
      <p:sp>
        <p:nvSpPr>
          <p:cNvPr id="63503" name="Freeform 14"/>
          <p:cNvSpPr>
            <a:spLocks/>
          </p:cNvSpPr>
          <p:nvPr/>
        </p:nvSpPr>
        <p:spPr bwMode="gray">
          <a:xfrm>
            <a:off x="5706184" y="2580606"/>
            <a:ext cx="260407" cy="1339"/>
          </a:xfrm>
          <a:custGeom>
            <a:avLst/>
            <a:gdLst>
              <a:gd name="T0" fmla="*/ 0 w 164"/>
              <a:gd name="T1" fmla="*/ 2147483646 h 1"/>
              <a:gd name="T2" fmla="*/ 2147483646 w 164"/>
              <a:gd name="T3" fmla="*/ 0 h 1"/>
              <a:gd name="T4" fmla="*/ 0 60000 65536"/>
              <a:gd name="T5" fmla="*/ 0 60000 65536"/>
              <a:gd name="T6" fmla="*/ 0 w 164"/>
              <a:gd name="T7" fmla="*/ 0 h 1"/>
              <a:gd name="T8" fmla="*/ 164 w 164"/>
              <a:gd name="T9" fmla="*/ 1 h 1"/>
            </a:gdLst>
            <a:ahLst/>
            <a:cxnLst>
              <a:cxn ang="T4">
                <a:pos x="T0" y="T1"/>
              </a:cxn>
              <a:cxn ang="T5">
                <a:pos x="T2" y="T3"/>
              </a:cxn>
            </a:cxnLst>
            <a:rect l="T6" t="T7" r="T8" b="T9"/>
            <a:pathLst>
              <a:path w="164" h="1">
                <a:moveTo>
                  <a:pt x="0" y="1"/>
                </a:moveTo>
                <a:lnTo>
                  <a:pt x="164" y="0"/>
                </a:lnTo>
              </a:path>
            </a:pathLst>
          </a:custGeom>
          <a:noFill/>
          <a:ln w="28575">
            <a:solidFill>
              <a:srgbClr val="FF0000"/>
            </a:solidFill>
            <a:round/>
            <a:headEnd type="none" w="sm" len="sm"/>
            <a:tailEnd type="none" w="sm" len="sm"/>
          </a:ln>
        </p:spPr>
        <p:txBody>
          <a:bodyPr/>
          <a:lstStyle/>
          <a:p>
            <a:endParaRPr lang="en-US"/>
          </a:p>
        </p:txBody>
      </p:sp>
      <p:sp>
        <p:nvSpPr>
          <p:cNvPr id="63504" name="Freeform 15"/>
          <p:cNvSpPr>
            <a:spLocks/>
          </p:cNvSpPr>
          <p:nvPr/>
        </p:nvSpPr>
        <p:spPr bwMode="gray">
          <a:xfrm>
            <a:off x="5963415" y="2405857"/>
            <a:ext cx="1588" cy="198437"/>
          </a:xfrm>
          <a:custGeom>
            <a:avLst/>
            <a:gdLst>
              <a:gd name="T0" fmla="*/ 0 w 1"/>
              <a:gd name="T1" fmla="*/ 0 h 125"/>
              <a:gd name="T2" fmla="*/ 2147483646 w 1"/>
              <a:gd name="T3" fmla="*/ 2147483646 h 125"/>
              <a:gd name="T4" fmla="*/ 0 60000 65536"/>
              <a:gd name="T5" fmla="*/ 0 60000 65536"/>
              <a:gd name="T6" fmla="*/ 0 w 1"/>
              <a:gd name="T7" fmla="*/ 0 h 125"/>
              <a:gd name="T8" fmla="*/ 1 w 1"/>
              <a:gd name="T9" fmla="*/ 125 h 125"/>
            </a:gdLst>
            <a:ahLst/>
            <a:cxnLst>
              <a:cxn ang="T4">
                <a:pos x="T0" y="T1"/>
              </a:cxn>
              <a:cxn ang="T5">
                <a:pos x="T2" y="T3"/>
              </a:cxn>
            </a:cxnLst>
            <a:rect l="T6" t="T7" r="T8" b="T9"/>
            <a:pathLst>
              <a:path w="1" h="125">
                <a:moveTo>
                  <a:pt x="0" y="0"/>
                </a:moveTo>
                <a:lnTo>
                  <a:pt x="1" y="125"/>
                </a:lnTo>
              </a:path>
            </a:pathLst>
          </a:custGeom>
          <a:noFill/>
          <a:ln w="28575">
            <a:solidFill>
              <a:srgbClr val="FF0000"/>
            </a:solidFill>
            <a:round/>
            <a:headEnd type="none" w="sm" len="sm"/>
            <a:tailEnd type="none" w="sm" len="sm"/>
          </a:ln>
        </p:spPr>
        <p:txBody>
          <a:bodyPr/>
          <a:lstStyle/>
          <a:p>
            <a:endParaRPr lang="en-US"/>
          </a:p>
        </p:txBody>
      </p:sp>
      <p:sp>
        <p:nvSpPr>
          <p:cNvPr id="63505" name="Line 16"/>
          <p:cNvSpPr>
            <a:spLocks noChangeShapeType="1"/>
          </p:cNvSpPr>
          <p:nvPr/>
        </p:nvSpPr>
        <p:spPr bwMode="gray">
          <a:xfrm>
            <a:off x="6041220" y="2405857"/>
            <a:ext cx="1878423" cy="0"/>
          </a:xfrm>
          <a:prstGeom prst="line">
            <a:avLst/>
          </a:prstGeom>
          <a:noFill/>
          <a:ln w="28575">
            <a:solidFill>
              <a:srgbClr val="FF0000"/>
            </a:solidFill>
            <a:round/>
            <a:headEnd/>
            <a:tailEnd type="triangle" w="lg" len="lg"/>
          </a:ln>
        </p:spPr>
        <p:txBody>
          <a:bodyPr/>
          <a:lstStyle/>
          <a:p>
            <a:endParaRPr lang="en-US"/>
          </a:p>
        </p:txBody>
      </p:sp>
      <p:sp>
        <p:nvSpPr>
          <p:cNvPr id="63506" name="Line 17"/>
          <p:cNvSpPr>
            <a:spLocks noChangeShapeType="1"/>
          </p:cNvSpPr>
          <p:nvPr/>
        </p:nvSpPr>
        <p:spPr bwMode="gray">
          <a:xfrm>
            <a:off x="5725238" y="4001293"/>
            <a:ext cx="416016" cy="0"/>
          </a:xfrm>
          <a:prstGeom prst="line">
            <a:avLst/>
          </a:prstGeom>
          <a:noFill/>
          <a:ln w="28575">
            <a:solidFill>
              <a:srgbClr val="FF0000"/>
            </a:solidFill>
            <a:round/>
            <a:headEnd type="none" w="sm" len="sm"/>
            <a:tailEnd type="none" w="sm" len="sm"/>
          </a:ln>
        </p:spPr>
        <p:txBody>
          <a:bodyPr/>
          <a:lstStyle/>
          <a:p>
            <a:endParaRPr lang="en-US"/>
          </a:p>
        </p:txBody>
      </p:sp>
      <p:sp>
        <p:nvSpPr>
          <p:cNvPr id="63507" name="Line 18"/>
          <p:cNvSpPr>
            <a:spLocks noChangeShapeType="1"/>
          </p:cNvSpPr>
          <p:nvPr/>
        </p:nvSpPr>
        <p:spPr bwMode="gray">
          <a:xfrm>
            <a:off x="5726826" y="4174331"/>
            <a:ext cx="414428" cy="0"/>
          </a:xfrm>
          <a:prstGeom prst="line">
            <a:avLst/>
          </a:prstGeom>
          <a:noFill/>
          <a:ln w="28575">
            <a:solidFill>
              <a:srgbClr val="FF0000"/>
            </a:solidFill>
            <a:round/>
            <a:headEnd type="none" w="sm" len="sm"/>
            <a:tailEnd type="none" w="sm" len="sm"/>
          </a:ln>
        </p:spPr>
        <p:txBody>
          <a:bodyPr/>
          <a:lstStyle/>
          <a:p>
            <a:endParaRPr lang="en-US"/>
          </a:p>
        </p:txBody>
      </p:sp>
      <p:sp>
        <p:nvSpPr>
          <p:cNvPr id="63508" name="Freeform 19"/>
          <p:cNvSpPr>
            <a:spLocks/>
          </p:cNvSpPr>
          <p:nvPr/>
        </p:nvSpPr>
        <p:spPr bwMode="gray">
          <a:xfrm>
            <a:off x="6141254" y="4017168"/>
            <a:ext cx="1588" cy="166688"/>
          </a:xfrm>
          <a:custGeom>
            <a:avLst/>
            <a:gdLst>
              <a:gd name="T0" fmla="*/ 0 w 1"/>
              <a:gd name="T1" fmla="*/ 0 h 105"/>
              <a:gd name="T2" fmla="*/ 0 w 1"/>
              <a:gd name="T3" fmla="*/ 2147483646 h 105"/>
              <a:gd name="T4" fmla="*/ 0 60000 65536"/>
              <a:gd name="T5" fmla="*/ 0 60000 65536"/>
              <a:gd name="T6" fmla="*/ 0 w 1"/>
              <a:gd name="T7" fmla="*/ 0 h 105"/>
              <a:gd name="T8" fmla="*/ 1 w 1"/>
              <a:gd name="T9" fmla="*/ 105 h 105"/>
            </a:gdLst>
            <a:ahLst/>
            <a:cxnLst>
              <a:cxn ang="T4">
                <a:pos x="T0" y="T1"/>
              </a:cxn>
              <a:cxn ang="T5">
                <a:pos x="T2" y="T3"/>
              </a:cxn>
            </a:cxnLst>
            <a:rect l="T6" t="T7" r="T8" b="T9"/>
            <a:pathLst>
              <a:path w="1" h="105">
                <a:moveTo>
                  <a:pt x="0" y="0"/>
                </a:moveTo>
                <a:lnTo>
                  <a:pt x="0" y="105"/>
                </a:lnTo>
              </a:path>
            </a:pathLst>
          </a:custGeom>
          <a:noFill/>
          <a:ln w="28575">
            <a:solidFill>
              <a:srgbClr val="FF0000"/>
            </a:solidFill>
            <a:round/>
            <a:headEnd type="none" w="sm" len="sm"/>
            <a:tailEnd type="none" w="sm" len="sm"/>
          </a:ln>
        </p:spPr>
        <p:txBody>
          <a:bodyPr/>
          <a:lstStyle/>
          <a:p>
            <a:endParaRPr lang="en-US"/>
          </a:p>
        </p:txBody>
      </p:sp>
      <p:sp>
        <p:nvSpPr>
          <p:cNvPr id="63509" name="Freeform 20"/>
          <p:cNvSpPr>
            <a:spLocks/>
          </p:cNvSpPr>
          <p:nvPr/>
        </p:nvSpPr>
        <p:spPr bwMode="gray">
          <a:xfrm>
            <a:off x="6142842" y="2812257"/>
            <a:ext cx="1587" cy="1230312"/>
          </a:xfrm>
          <a:custGeom>
            <a:avLst/>
            <a:gdLst>
              <a:gd name="T0" fmla="*/ 0 w 1"/>
              <a:gd name="T1" fmla="*/ 2147483646 h 775"/>
              <a:gd name="T2" fmla="*/ 0 w 1"/>
              <a:gd name="T3" fmla="*/ 0 h 775"/>
              <a:gd name="T4" fmla="*/ 0 60000 65536"/>
              <a:gd name="T5" fmla="*/ 0 60000 65536"/>
              <a:gd name="T6" fmla="*/ 0 w 1"/>
              <a:gd name="T7" fmla="*/ 0 h 775"/>
              <a:gd name="T8" fmla="*/ 1 w 1"/>
              <a:gd name="T9" fmla="*/ 775 h 775"/>
            </a:gdLst>
            <a:ahLst/>
            <a:cxnLst>
              <a:cxn ang="T4">
                <a:pos x="T0" y="T1"/>
              </a:cxn>
              <a:cxn ang="T5">
                <a:pos x="T2" y="T3"/>
              </a:cxn>
            </a:cxnLst>
            <a:rect l="T6" t="T7" r="T8" b="T9"/>
            <a:pathLst>
              <a:path w="1" h="775">
                <a:moveTo>
                  <a:pt x="0" y="775"/>
                </a:moveTo>
                <a:lnTo>
                  <a:pt x="0" y="0"/>
                </a:lnTo>
              </a:path>
            </a:pathLst>
          </a:custGeom>
          <a:noFill/>
          <a:ln w="28575">
            <a:solidFill>
              <a:srgbClr val="FF0000"/>
            </a:solidFill>
            <a:round/>
            <a:headEnd type="none" w="sm" len="sm"/>
            <a:tailEnd type="none" w="sm" len="sm"/>
          </a:ln>
        </p:spPr>
        <p:txBody>
          <a:bodyPr/>
          <a:lstStyle/>
          <a:p>
            <a:endParaRPr lang="en-US"/>
          </a:p>
        </p:txBody>
      </p:sp>
      <p:sp>
        <p:nvSpPr>
          <p:cNvPr id="63510" name="Freeform 21"/>
          <p:cNvSpPr>
            <a:spLocks/>
          </p:cNvSpPr>
          <p:nvPr/>
        </p:nvSpPr>
        <p:spPr bwMode="gray">
          <a:xfrm>
            <a:off x="6153957" y="2810669"/>
            <a:ext cx="1745045" cy="1588"/>
          </a:xfrm>
          <a:custGeom>
            <a:avLst/>
            <a:gdLst>
              <a:gd name="T0" fmla="*/ 0 w 1099"/>
              <a:gd name="T1" fmla="*/ 2147483646 h 1"/>
              <a:gd name="T2" fmla="*/ 2147483646 w 1099"/>
              <a:gd name="T3" fmla="*/ 0 h 1"/>
              <a:gd name="T4" fmla="*/ 0 60000 65536"/>
              <a:gd name="T5" fmla="*/ 0 60000 65536"/>
              <a:gd name="T6" fmla="*/ 0 w 1099"/>
              <a:gd name="T7" fmla="*/ 0 h 1"/>
              <a:gd name="T8" fmla="*/ 1099 w 1099"/>
              <a:gd name="T9" fmla="*/ 1 h 1"/>
            </a:gdLst>
            <a:ahLst/>
            <a:cxnLst>
              <a:cxn ang="T4">
                <a:pos x="T0" y="T1"/>
              </a:cxn>
              <a:cxn ang="T5">
                <a:pos x="T2" y="T3"/>
              </a:cxn>
            </a:cxnLst>
            <a:rect l="T6" t="T7" r="T8" b="T9"/>
            <a:pathLst>
              <a:path w="1099" h="1">
                <a:moveTo>
                  <a:pt x="0" y="1"/>
                </a:moveTo>
                <a:lnTo>
                  <a:pt x="1099" y="0"/>
                </a:lnTo>
              </a:path>
            </a:pathLst>
          </a:custGeom>
          <a:noFill/>
          <a:ln w="28575">
            <a:solidFill>
              <a:srgbClr val="FF0000"/>
            </a:solidFill>
            <a:round/>
            <a:headEnd type="none" w="med" len="med"/>
            <a:tailEnd type="triangle" w="lg" len="lg"/>
          </a:ln>
        </p:spPr>
        <p:txBody>
          <a:bodyPr/>
          <a:lstStyle/>
          <a:p>
            <a:endParaRPr lang="en-US"/>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type="title"/>
          </p:nvPr>
        </p:nvSpPr>
        <p:spPr/>
        <p:txBody>
          <a:bodyPr/>
          <a:lstStyle/>
          <a:p>
            <a:pPr eaLnBrk="1" hangingPunct="1"/>
            <a:r>
              <a:rPr lang="en-US" altLang="en-US" smtClean="0"/>
              <a:t>Retrieving Records with Equijoins</a:t>
            </a:r>
          </a:p>
        </p:txBody>
      </p:sp>
      <p:grpSp>
        <p:nvGrpSpPr>
          <p:cNvPr id="2" name="Group 1"/>
          <p:cNvGrpSpPr/>
          <p:nvPr/>
        </p:nvGrpSpPr>
        <p:grpSpPr>
          <a:xfrm>
            <a:off x="2436812" y="1236971"/>
            <a:ext cx="7315200" cy="1293197"/>
            <a:chOff x="2436812" y="1236971"/>
            <a:chExt cx="7315200" cy="1293197"/>
          </a:xfrm>
        </p:grpSpPr>
        <p:sp>
          <p:nvSpPr>
            <p:cNvPr id="9" name="Content Placeholder 2"/>
            <p:cNvSpPr txBox="1">
              <a:spLocks/>
            </p:cNvSpPr>
            <p:nvPr/>
          </p:nvSpPr>
          <p:spPr bwMode="gray">
            <a:xfrm>
              <a:off x="2436812" y="1236971"/>
              <a:ext cx="7315200" cy="129319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dirty="0">
                  <a:solidFill>
                    <a:srgbClr val="000000"/>
                  </a:solidFill>
                  <a:latin typeface="Courier New" panose="02070309020205020404" pitchFamily="49" charset="0"/>
                  <a:cs typeface="Arial" panose="020B0604020202020204" pitchFamily="34" charset="0"/>
                </a:rPr>
                <a:t>SELECT </a:t>
              </a:r>
              <a:r>
                <a:rPr lang="en-US" altLang="en-US" dirty="0" err="1">
                  <a:solidFill>
                    <a:srgbClr val="000000"/>
                  </a:solidFill>
                  <a:latin typeface="Courier New" panose="02070309020205020404" pitchFamily="49" charset="0"/>
                  <a:cs typeface="Arial" panose="020B0604020202020204" pitchFamily="34" charset="0"/>
                </a:rPr>
                <a:t>e.employee_id</a:t>
              </a:r>
              <a:r>
                <a:rPr lang="en-US" altLang="en-US" dirty="0">
                  <a:solidFill>
                    <a:srgbClr val="000000"/>
                  </a:solidFill>
                  <a:latin typeface="Courier New" panose="02070309020205020404" pitchFamily="49" charset="0"/>
                  <a:cs typeface="Arial" panose="020B0604020202020204" pitchFamily="34" charset="0"/>
                </a:rPr>
                <a:t>, </a:t>
              </a:r>
              <a:r>
                <a:rPr lang="en-US" altLang="en-US" dirty="0" err="1">
                  <a:solidFill>
                    <a:srgbClr val="000000"/>
                  </a:solidFill>
                  <a:latin typeface="Courier New" panose="02070309020205020404" pitchFamily="49" charset="0"/>
                  <a:cs typeface="Arial" panose="020B0604020202020204" pitchFamily="34" charset="0"/>
                </a:rPr>
                <a:t>e.last_name</a:t>
              </a:r>
              <a:r>
                <a:rPr lang="en-US" altLang="en-US" dirty="0">
                  <a:solidFill>
                    <a:srgbClr val="000000"/>
                  </a:solidFill>
                  <a:latin typeface="Courier New" panose="02070309020205020404" pitchFamily="49" charset="0"/>
                  <a:cs typeface="Arial" panose="020B0604020202020204" pitchFamily="34" charset="0"/>
                </a:rPr>
                <a:t>, </a:t>
              </a:r>
              <a:r>
                <a:rPr lang="en-US" altLang="en-US" dirty="0" err="1">
                  <a:solidFill>
                    <a:srgbClr val="000000"/>
                  </a:solidFill>
                  <a:latin typeface="Courier New" panose="02070309020205020404" pitchFamily="49" charset="0"/>
                  <a:cs typeface="Arial" panose="020B0604020202020204" pitchFamily="34" charset="0"/>
                </a:rPr>
                <a:t>e.department_id</a:t>
              </a:r>
              <a:r>
                <a:rPr lang="en-US" altLang="en-US" dirty="0">
                  <a:solidFill>
                    <a:srgbClr val="000000"/>
                  </a:solidFill>
                  <a:latin typeface="Courier New" panose="02070309020205020404" pitchFamily="49" charset="0"/>
                  <a:cs typeface="Arial" panose="020B0604020202020204" pitchFamily="34" charset="0"/>
                </a:rPr>
                <a:t>, </a:t>
              </a:r>
            </a:p>
            <a:p>
              <a:pPr eaLnBrk="1" hangingPunct="1">
                <a:defRPr/>
              </a:pPr>
              <a:r>
                <a:rPr lang="en-US" altLang="en-US" dirty="0">
                  <a:solidFill>
                    <a:srgbClr val="000000"/>
                  </a:solidFill>
                  <a:latin typeface="Courier New" panose="02070309020205020404" pitchFamily="49" charset="0"/>
                  <a:cs typeface="Arial" panose="020B0604020202020204" pitchFamily="34" charset="0"/>
                </a:rPr>
                <a:t>       </a:t>
              </a:r>
              <a:r>
                <a:rPr lang="en-US" altLang="en-US" dirty="0" err="1">
                  <a:solidFill>
                    <a:srgbClr val="000000"/>
                  </a:solidFill>
                  <a:latin typeface="Courier New" panose="02070309020205020404" pitchFamily="49" charset="0"/>
                  <a:cs typeface="Arial" panose="020B0604020202020204" pitchFamily="34" charset="0"/>
                </a:rPr>
                <a:t>d.department_id</a:t>
              </a:r>
              <a:r>
                <a:rPr lang="en-US" altLang="en-US" dirty="0">
                  <a:solidFill>
                    <a:srgbClr val="000000"/>
                  </a:solidFill>
                  <a:latin typeface="Courier New" panose="02070309020205020404" pitchFamily="49" charset="0"/>
                  <a:cs typeface="Arial" panose="020B0604020202020204" pitchFamily="34" charset="0"/>
                </a:rPr>
                <a:t>, </a:t>
              </a:r>
              <a:r>
                <a:rPr lang="en-US" altLang="en-US" dirty="0" err="1">
                  <a:solidFill>
                    <a:srgbClr val="000000"/>
                  </a:solidFill>
                  <a:latin typeface="Courier New" panose="02070309020205020404" pitchFamily="49" charset="0"/>
                  <a:cs typeface="Arial" panose="020B0604020202020204" pitchFamily="34" charset="0"/>
                </a:rPr>
                <a:t>d.location_id</a:t>
              </a:r>
              <a:endParaRPr lang="en-US" altLang="en-US" dirty="0">
                <a:solidFill>
                  <a:srgbClr val="000000"/>
                </a:solidFill>
                <a:latin typeface="Courier New" panose="02070309020205020404" pitchFamily="49" charset="0"/>
                <a:cs typeface="Arial" panose="020B0604020202020204" pitchFamily="34" charset="0"/>
              </a:endParaRPr>
            </a:p>
            <a:p>
              <a:pPr eaLnBrk="1" hangingPunct="1">
                <a:defRPr/>
              </a:pPr>
              <a:r>
                <a:rPr lang="en-US" altLang="en-US" dirty="0">
                  <a:solidFill>
                    <a:srgbClr val="000000"/>
                  </a:solidFill>
                  <a:latin typeface="Courier New" panose="02070309020205020404" pitchFamily="49" charset="0"/>
                  <a:cs typeface="Arial" panose="020B0604020202020204" pitchFamily="34" charset="0"/>
                </a:rPr>
                <a:t>FROM   employees e JOIN departments d</a:t>
              </a:r>
            </a:p>
            <a:p>
              <a:pPr eaLnBrk="1" hangingPunct="1">
                <a:defRPr/>
              </a:pPr>
              <a:r>
                <a:rPr lang="en-US" altLang="en-US" dirty="0">
                  <a:solidFill>
                    <a:srgbClr val="000000"/>
                  </a:solidFill>
                  <a:latin typeface="Courier New" panose="02070309020205020404" pitchFamily="49" charset="0"/>
                  <a:cs typeface="Arial" panose="020B0604020202020204" pitchFamily="34" charset="0"/>
                </a:rPr>
                <a:t>ON </a:t>
              </a:r>
              <a:r>
                <a:rPr lang="en-US" altLang="en-US" dirty="0" err="1">
                  <a:solidFill>
                    <a:srgbClr val="000000"/>
                  </a:solidFill>
                  <a:latin typeface="Courier New" panose="02070309020205020404" pitchFamily="49" charset="0"/>
                  <a:cs typeface="Arial" panose="020B0604020202020204" pitchFamily="34" charset="0"/>
                </a:rPr>
                <a:t>e.department_id</a:t>
              </a:r>
              <a:r>
                <a:rPr lang="en-US" altLang="en-US" dirty="0">
                  <a:solidFill>
                    <a:srgbClr val="000000"/>
                  </a:solidFill>
                  <a:latin typeface="Courier New" panose="02070309020205020404" pitchFamily="49" charset="0"/>
                  <a:cs typeface="Arial" panose="020B0604020202020204" pitchFamily="34" charset="0"/>
                </a:rPr>
                <a:t> = </a:t>
              </a:r>
              <a:r>
                <a:rPr lang="en-US" altLang="en-US" dirty="0" err="1">
                  <a:solidFill>
                    <a:srgbClr val="000000"/>
                  </a:solidFill>
                  <a:latin typeface="Courier New" panose="02070309020205020404" pitchFamily="49" charset="0"/>
                  <a:cs typeface="Arial" panose="020B0604020202020204" pitchFamily="34" charset="0"/>
                </a:rPr>
                <a:t>d.department_id</a:t>
              </a:r>
              <a:r>
                <a:rPr lang="en-US" altLang="en-US" dirty="0">
                  <a:solidFill>
                    <a:srgbClr val="000000"/>
                  </a:solidFill>
                  <a:latin typeface="Courier New" panose="02070309020205020404" pitchFamily="49" charset="0"/>
                  <a:cs typeface="Arial" panose="020B0604020202020204" pitchFamily="34" charset="0"/>
                </a:rPr>
                <a:t>;</a:t>
              </a:r>
            </a:p>
          </p:txBody>
        </p:sp>
        <p:sp>
          <p:nvSpPr>
            <p:cNvPr id="65542" name="Rectangle 4"/>
            <p:cNvSpPr>
              <a:spLocks noChangeArrowheads="1"/>
            </p:cNvSpPr>
            <p:nvPr/>
          </p:nvSpPr>
          <p:spPr bwMode="gray">
            <a:xfrm>
              <a:off x="2436812" y="2202278"/>
              <a:ext cx="5786438" cy="326549"/>
            </a:xfrm>
            <a:prstGeom prst="rect">
              <a:avLst/>
            </a:prstGeom>
            <a:noFill/>
            <a:ln w="28575">
              <a:solidFill>
                <a:srgbClr val="FF0000"/>
              </a:solidFill>
              <a:miter lim="800000"/>
              <a:headEnd/>
              <a:tailEnd/>
            </a:ln>
          </p:spPr>
          <p:txBody>
            <a:bodyPr wrap="none" anchor="ctr"/>
            <a:lstStyle/>
            <a:p>
              <a:pPr eaLnBrk="1" hangingPunct="1"/>
              <a:endParaRPr lang="en-US" altLang="en-US"/>
            </a:p>
          </p:txBody>
        </p:sp>
      </p:grpSp>
      <p:grpSp>
        <p:nvGrpSpPr>
          <p:cNvPr id="3" name="Group 2"/>
          <p:cNvGrpSpPr/>
          <p:nvPr/>
        </p:nvGrpSpPr>
        <p:grpSpPr>
          <a:xfrm>
            <a:off x="3405981" y="2911475"/>
            <a:ext cx="5376862" cy="2955925"/>
            <a:chOff x="2446338" y="2665413"/>
            <a:chExt cx="5376862" cy="2955925"/>
          </a:xfrm>
        </p:grpSpPr>
        <p:pic>
          <p:nvPicPr>
            <p:cNvPr id="65543" name="Picture 5" descr="C:\salome_official\projects\11gR2\screenshots\les6_16s_a.gif"/>
            <p:cNvPicPr>
              <a:picLocks noChangeAspect="1" noChangeArrowheads="1"/>
            </p:cNvPicPr>
            <p:nvPr/>
          </p:nvPicPr>
          <p:blipFill>
            <a:blip r:embed="rId3" cstate="print"/>
            <a:srcRect/>
            <a:stretch>
              <a:fillRect/>
            </a:stretch>
          </p:blipFill>
          <p:spPr bwMode="auto">
            <a:xfrm>
              <a:off x="2508250" y="2668589"/>
              <a:ext cx="5314950" cy="2720975"/>
            </a:xfrm>
            <a:prstGeom prst="rect">
              <a:avLst/>
            </a:prstGeom>
            <a:noFill/>
            <a:ln w="12700">
              <a:solidFill>
                <a:schemeClr val="tx1"/>
              </a:solidFill>
              <a:miter lim="800000"/>
              <a:headEnd/>
              <a:tailEnd/>
            </a:ln>
          </p:spPr>
        </p:pic>
        <p:sp>
          <p:nvSpPr>
            <p:cNvPr id="65544" name="Rectangle 6"/>
            <p:cNvSpPr>
              <a:spLocks noChangeArrowheads="1"/>
            </p:cNvSpPr>
            <p:nvPr/>
          </p:nvSpPr>
          <p:spPr bwMode="gray">
            <a:xfrm>
              <a:off x="4527551" y="2665414"/>
              <a:ext cx="2346325" cy="2732087"/>
            </a:xfrm>
            <a:prstGeom prst="rect">
              <a:avLst/>
            </a:prstGeom>
            <a:noFill/>
            <a:ln w="28575">
              <a:solidFill>
                <a:srgbClr val="FF0000"/>
              </a:solidFill>
              <a:miter lim="800000"/>
              <a:headEnd/>
              <a:tailEnd/>
            </a:ln>
          </p:spPr>
          <p:txBody>
            <a:bodyPr wrap="none" anchor="ctr"/>
            <a:lstStyle/>
            <a:p>
              <a:pPr eaLnBrk="1" hangingPunct="1"/>
              <a:endParaRPr lang="en-US" altLang="en-US"/>
            </a:p>
          </p:txBody>
        </p:sp>
        <p:sp>
          <p:nvSpPr>
            <p:cNvPr id="65545" name="Text Box 7"/>
            <p:cNvSpPr txBox="1">
              <a:spLocks noChangeArrowheads="1"/>
            </p:cNvSpPr>
            <p:nvPr/>
          </p:nvSpPr>
          <p:spPr bwMode="auto">
            <a:xfrm>
              <a:off x="2446338" y="5226050"/>
              <a:ext cx="366713" cy="395288"/>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a:t>…</a:t>
              </a:r>
            </a:p>
          </p:txBody>
        </p:sp>
        <p:sp>
          <p:nvSpPr>
            <p:cNvPr id="65546" name="Rectangle 8"/>
            <p:cNvSpPr>
              <a:spLocks noChangeArrowheads="1"/>
            </p:cNvSpPr>
            <p:nvPr/>
          </p:nvSpPr>
          <p:spPr bwMode="gray">
            <a:xfrm>
              <a:off x="5616575" y="2665413"/>
              <a:ext cx="1257300" cy="201612"/>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gr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en-US" smtClean="0"/>
              <a:t>Basic </a:t>
            </a:r>
            <a:r>
              <a:rPr lang="en-US" altLang="en-US" smtClean="0">
                <a:latin typeface="Courier New" pitchFamily="49" charset="0"/>
                <a:cs typeface="Courier New" pitchFamily="49" charset="0"/>
              </a:rPr>
              <a:t>SELECT</a:t>
            </a:r>
            <a:r>
              <a:rPr lang="en-US" altLang="en-US" smtClean="0"/>
              <a:t> Statement</a:t>
            </a:r>
          </a:p>
        </p:txBody>
      </p:sp>
      <p:sp>
        <p:nvSpPr>
          <p:cNvPr id="10243" name="Content Placeholder 6"/>
          <p:cNvSpPr>
            <a:spLocks noGrp="1"/>
          </p:cNvSpPr>
          <p:nvPr>
            <p:ph idx="1"/>
          </p:nvPr>
        </p:nvSpPr>
        <p:spPr/>
        <p:txBody>
          <a:bodyPr/>
          <a:lstStyle/>
          <a:p>
            <a:pPr lvl="1" eaLnBrk="1" hangingPunct="1"/>
            <a:r>
              <a:rPr lang="en-US" altLang="en-US" smtClean="0"/>
              <a:t>Use the </a:t>
            </a:r>
            <a:r>
              <a:rPr lang="en-US" altLang="en-US" smtClean="0">
                <a:latin typeface="Courier New" pitchFamily="49" charset="0"/>
                <a:cs typeface="Courier New" pitchFamily="49" charset="0"/>
              </a:rPr>
              <a:t>SELECT</a:t>
            </a:r>
            <a:r>
              <a:rPr lang="en-US" altLang="en-US" smtClean="0"/>
              <a:t> statement to:</a:t>
            </a:r>
          </a:p>
          <a:p>
            <a:pPr lvl="2" eaLnBrk="1" hangingPunct="1"/>
            <a:r>
              <a:rPr lang="en-US" altLang="en-US" smtClean="0"/>
              <a:t>Identify the columns to be displayed</a:t>
            </a:r>
          </a:p>
          <a:p>
            <a:pPr lvl="2" eaLnBrk="1" hangingPunct="1"/>
            <a:r>
              <a:rPr lang="en-US" altLang="en-US" smtClean="0"/>
              <a:t>Retrieve data from one or more tables, object tables, views, object views, or materialized views</a:t>
            </a:r>
          </a:p>
          <a:p>
            <a:pPr lvl="1" eaLnBrk="1" hangingPunct="1"/>
            <a:r>
              <a:rPr lang="en-US" altLang="en-US" smtClean="0"/>
              <a:t>A </a:t>
            </a:r>
            <a:r>
              <a:rPr lang="en-US" altLang="en-US" smtClean="0">
                <a:latin typeface="Courier New" pitchFamily="49" charset="0"/>
                <a:cs typeface="Courier New" pitchFamily="49" charset="0"/>
              </a:rPr>
              <a:t>SELECT</a:t>
            </a:r>
            <a:r>
              <a:rPr lang="en-US" altLang="en-US" smtClean="0"/>
              <a:t> statement is also known as a query because it queries a database.</a:t>
            </a:r>
          </a:p>
          <a:p>
            <a:pPr lvl="1" eaLnBrk="1" hangingPunct="1"/>
            <a:r>
              <a:rPr lang="en-US" altLang="en-US" smtClean="0"/>
              <a:t>Syntax:</a:t>
            </a:r>
          </a:p>
        </p:txBody>
      </p:sp>
      <p:sp>
        <p:nvSpPr>
          <p:cNvPr id="5" name="Content Placeholder 2"/>
          <p:cNvSpPr txBox="1">
            <a:spLocks/>
          </p:cNvSpPr>
          <p:nvPr/>
        </p:nvSpPr>
        <p:spPr bwMode="gray">
          <a:xfrm>
            <a:off x="2428550" y="4028553"/>
            <a:ext cx="7331724" cy="63001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SELECT {*|[DISTINCT] </a:t>
            </a:r>
            <a:r>
              <a:rPr lang="en-US" altLang="en-US" sz="1600" b="1" i="1" dirty="0" err="1">
                <a:solidFill>
                  <a:schemeClr val="tx1">
                    <a:lumMod val="75000"/>
                  </a:schemeClr>
                </a:solidFill>
                <a:latin typeface="Courier New" panose="02070309020205020404" pitchFamily="49" charset="0"/>
                <a:cs typeface="Arial" panose="020B0604020202020204" pitchFamily="34" charset="0"/>
              </a:rPr>
              <a:t>column</a:t>
            </a:r>
            <a:r>
              <a:rPr lang="en-US" altLang="en-US" sz="1600" b="1" dirty="0" err="1">
                <a:solidFill>
                  <a:schemeClr val="tx1">
                    <a:lumMod val="75000"/>
                  </a:schemeClr>
                </a:solidFill>
                <a:latin typeface="Courier New" panose="02070309020205020404" pitchFamily="49" charset="0"/>
                <a:cs typeface="Arial" panose="020B0604020202020204" pitchFamily="34" charset="0"/>
              </a:rPr>
              <a:t>|</a:t>
            </a:r>
            <a:r>
              <a:rPr lang="en-US" altLang="en-US" sz="1600" b="1" i="1" dirty="0" err="1">
                <a:solidFill>
                  <a:schemeClr val="tx1">
                    <a:lumMod val="75000"/>
                  </a:schemeClr>
                </a:solidFill>
                <a:latin typeface="Courier New" panose="02070309020205020404" pitchFamily="49" charset="0"/>
                <a:cs typeface="Arial" panose="020B0604020202020204" pitchFamily="34" charset="0"/>
              </a:rPr>
              <a:t>expression</a:t>
            </a:r>
            <a:r>
              <a:rPr lang="en-US" altLang="en-US" sz="1600" b="1" dirty="0">
                <a:solidFill>
                  <a:schemeClr val="tx1">
                    <a:lumMod val="75000"/>
                  </a:schemeClr>
                </a:solidFill>
                <a:latin typeface="Courier New" panose="02070309020205020404" pitchFamily="49" charset="0"/>
                <a:cs typeface="Arial" panose="020B0604020202020204" pitchFamily="34" charset="0"/>
              </a:rPr>
              <a:t> [</a:t>
            </a:r>
            <a:r>
              <a:rPr lang="en-US" altLang="en-US" sz="1600" b="1" i="1" dirty="0">
                <a:solidFill>
                  <a:schemeClr val="tx1">
                    <a:lumMod val="75000"/>
                  </a:schemeClr>
                </a:solidFill>
                <a:latin typeface="Courier New" panose="02070309020205020404" pitchFamily="49" charset="0"/>
                <a:cs typeface="Arial" panose="020B0604020202020204" pitchFamily="34" charset="0"/>
              </a:rPr>
              <a:t>alias</a:t>
            </a:r>
            <a:r>
              <a:rPr lang="en-US" altLang="en-US" sz="1600" b="1" dirty="0">
                <a:solidFill>
                  <a:schemeClr val="tx1">
                    <a:lumMod val="75000"/>
                  </a:schemeClr>
                </a:solidFill>
                <a:latin typeface="Courier New" panose="02070309020205020404" pitchFamily="49" charset="0"/>
                <a:cs typeface="Arial" panose="020B0604020202020204" pitchFamily="34" charset="0"/>
              </a:rPr>
              <a:t>],...}</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FROM    </a:t>
            </a:r>
            <a:r>
              <a:rPr lang="en-US" altLang="en-US" sz="1600" b="1" i="1" dirty="0">
                <a:solidFill>
                  <a:schemeClr val="tx1">
                    <a:lumMod val="75000"/>
                  </a:schemeClr>
                </a:solidFill>
                <a:latin typeface="Courier New" panose="02070309020205020404" pitchFamily="49" charset="0"/>
                <a:cs typeface="Arial" panose="020B0604020202020204" pitchFamily="34" charset="0"/>
              </a:rPr>
              <a:t>table;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en-US" dirty="0" smtClean="0"/>
              <a:t>Additional Search </a:t>
            </a:r>
            <a:r>
              <a:rPr lang="en-US" altLang="en-US" dirty="0" smtClean="0"/>
              <a:t>Conditions Using </a:t>
            </a:r>
            <a:r>
              <a:rPr lang="en-US" altLang="en-US" dirty="0" smtClean="0"/>
              <a:t>the </a:t>
            </a:r>
            <a:r>
              <a:rPr lang="en-US" altLang="en-US" dirty="0" smtClean="0">
                <a:latin typeface="Courier New" pitchFamily="49" charset="0"/>
              </a:rPr>
              <a:t>AND</a:t>
            </a:r>
            <a:r>
              <a:rPr lang="en-US" altLang="en-US" dirty="0" smtClean="0"/>
              <a:t> </a:t>
            </a:r>
            <a:r>
              <a:rPr lang="en-US" altLang="en-US" dirty="0" err="1" smtClean="0"/>
              <a:t>and</a:t>
            </a:r>
            <a:r>
              <a:rPr lang="en-US" altLang="en-US" dirty="0" smtClean="0"/>
              <a:t> </a:t>
            </a:r>
            <a:r>
              <a:rPr lang="en-US" altLang="en-US" dirty="0" smtClean="0">
                <a:latin typeface="Courier New" pitchFamily="49" charset="0"/>
                <a:cs typeface="Courier New" pitchFamily="49" charset="0"/>
              </a:rPr>
              <a:t>WHERE</a:t>
            </a:r>
            <a:r>
              <a:rPr lang="en-US" altLang="en-US" dirty="0" smtClean="0"/>
              <a:t> Operators </a:t>
            </a:r>
          </a:p>
        </p:txBody>
      </p:sp>
      <p:grpSp>
        <p:nvGrpSpPr>
          <p:cNvPr id="2" name="Group 1"/>
          <p:cNvGrpSpPr/>
          <p:nvPr/>
        </p:nvGrpSpPr>
        <p:grpSpPr>
          <a:xfrm>
            <a:off x="2436812" y="1445285"/>
            <a:ext cx="7315200" cy="4193515"/>
            <a:chOff x="2436812" y="1521486"/>
            <a:chExt cx="7315200" cy="4193515"/>
          </a:xfrm>
        </p:grpSpPr>
        <p:sp>
          <p:nvSpPr>
            <p:cNvPr id="11" name="Content Placeholder 2"/>
            <p:cNvSpPr txBox="1">
              <a:spLocks/>
            </p:cNvSpPr>
            <p:nvPr/>
          </p:nvSpPr>
          <p:spPr bwMode="gray">
            <a:xfrm>
              <a:off x="2436812" y="4421804"/>
              <a:ext cx="7315200" cy="129319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t>
              </a:r>
              <a:r>
                <a:rPr lang="en-US" altLang="en-US" b="1" dirty="0" err="1">
                  <a:solidFill>
                    <a:schemeClr val="tx1">
                      <a:lumMod val="75000"/>
                    </a:schemeClr>
                  </a:solidFill>
                  <a:latin typeface="Courier New" panose="02070309020205020404" pitchFamily="49" charset="0"/>
                  <a:cs typeface="Arial" panose="020B0604020202020204" pitchFamily="34" charset="0"/>
                </a:rPr>
                <a:t>d.department_id</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dirty="0" err="1">
                  <a:solidFill>
                    <a:schemeClr val="tx1">
                      <a:lumMod val="75000"/>
                    </a:schemeClr>
                  </a:solidFill>
                  <a:latin typeface="Courier New" panose="02070309020205020404" pitchFamily="49" charset="0"/>
                  <a:cs typeface="Arial" panose="020B0604020202020204" pitchFamily="34" charset="0"/>
                </a:rPr>
                <a:t>d.department_name</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dirty="0" err="1">
                  <a:solidFill>
                    <a:schemeClr val="tx1">
                      <a:lumMod val="75000"/>
                    </a:schemeClr>
                  </a:solidFill>
                  <a:latin typeface="Courier New" panose="02070309020205020404" pitchFamily="49" charset="0"/>
                  <a:cs typeface="Arial" panose="020B0604020202020204" pitchFamily="34" charset="0"/>
                </a:rPr>
                <a:t>l.city</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departments d JOIN locations l</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ON  </a:t>
              </a:r>
              <a:r>
                <a:rPr lang="en-US" altLang="en-US" b="1" dirty="0" err="1">
                  <a:solidFill>
                    <a:schemeClr val="tx1">
                      <a:lumMod val="75000"/>
                    </a:schemeClr>
                  </a:solidFill>
                  <a:latin typeface="Courier New" panose="02070309020205020404" pitchFamily="49" charset="0"/>
                  <a:cs typeface="Arial" panose="020B0604020202020204" pitchFamily="34" charset="0"/>
                </a:rPr>
                <a:t>d.location_id</a:t>
              </a:r>
              <a:r>
                <a:rPr lang="en-US" altLang="en-US" b="1" dirty="0">
                  <a:solidFill>
                    <a:schemeClr val="tx1">
                      <a:lumMod val="75000"/>
                    </a:schemeClr>
                  </a:solidFill>
                  <a:latin typeface="Courier New" panose="02070309020205020404" pitchFamily="49" charset="0"/>
                  <a:cs typeface="Arial" panose="020B0604020202020204" pitchFamily="34" charset="0"/>
                </a:rPr>
                <a:t> = </a:t>
              </a:r>
              <a:r>
                <a:rPr lang="en-US" altLang="en-US" b="1" dirty="0" err="1">
                  <a:solidFill>
                    <a:schemeClr val="tx1">
                      <a:lumMod val="75000"/>
                    </a:schemeClr>
                  </a:solidFill>
                  <a:latin typeface="Courier New" panose="02070309020205020404" pitchFamily="49" charset="0"/>
                  <a:cs typeface="Arial" panose="020B0604020202020204" pitchFamily="34" charset="0"/>
                </a:rPr>
                <a:t>l.location_id</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a:t>
              </a:r>
              <a:r>
                <a:rPr lang="en-US" altLang="en-US" b="1" dirty="0" err="1">
                  <a:solidFill>
                    <a:schemeClr val="tx1">
                      <a:lumMod val="75000"/>
                    </a:schemeClr>
                  </a:solidFill>
                  <a:latin typeface="Courier New" panose="02070309020205020404" pitchFamily="49" charset="0"/>
                  <a:cs typeface="Arial" panose="020B0604020202020204" pitchFamily="34" charset="0"/>
                </a:rPr>
                <a:t>d.department_id</a:t>
              </a:r>
              <a:r>
                <a:rPr lang="en-US" altLang="en-US" b="1" dirty="0">
                  <a:solidFill>
                    <a:schemeClr val="tx1">
                      <a:lumMod val="75000"/>
                    </a:schemeClr>
                  </a:solidFill>
                  <a:latin typeface="Courier New" panose="02070309020205020404" pitchFamily="49" charset="0"/>
                  <a:cs typeface="Arial" panose="020B0604020202020204" pitchFamily="34" charset="0"/>
                </a:rPr>
                <a:t> IN (20, 50);</a:t>
              </a:r>
            </a:p>
          </p:txBody>
        </p:sp>
        <p:sp>
          <p:nvSpPr>
            <p:cNvPr id="10" name="Content Placeholder 2"/>
            <p:cNvSpPr txBox="1">
              <a:spLocks/>
            </p:cNvSpPr>
            <p:nvPr/>
          </p:nvSpPr>
          <p:spPr bwMode="gray">
            <a:xfrm>
              <a:off x="2436812" y="1521486"/>
              <a:ext cx="7315200" cy="129319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buSzPct val="100000"/>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t>
              </a:r>
              <a:r>
                <a:rPr lang="en-US" altLang="en-US" b="1" dirty="0" err="1">
                  <a:solidFill>
                    <a:schemeClr val="tx1">
                      <a:lumMod val="75000"/>
                    </a:schemeClr>
                  </a:solidFill>
                  <a:latin typeface="Courier New" panose="02070309020205020404" pitchFamily="49" charset="0"/>
                  <a:cs typeface="Arial" panose="020B0604020202020204" pitchFamily="34" charset="0"/>
                </a:rPr>
                <a:t>d.department_id</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dirty="0" err="1">
                  <a:solidFill>
                    <a:schemeClr val="tx1">
                      <a:lumMod val="75000"/>
                    </a:schemeClr>
                  </a:solidFill>
                  <a:latin typeface="Courier New" panose="02070309020205020404" pitchFamily="49" charset="0"/>
                  <a:cs typeface="Arial" panose="020B0604020202020204" pitchFamily="34" charset="0"/>
                </a:rPr>
                <a:t>d.department_name</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dirty="0" err="1">
                  <a:solidFill>
                    <a:schemeClr val="tx1">
                      <a:lumMod val="75000"/>
                    </a:schemeClr>
                  </a:solidFill>
                  <a:latin typeface="Courier New" panose="02070309020205020404" pitchFamily="49" charset="0"/>
                  <a:cs typeface="Arial" panose="020B0604020202020204" pitchFamily="34" charset="0"/>
                </a:rPr>
                <a:t>l.city</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buSzPct val="100000"/>
                <a:defRPr/>
              </a:pPr>
              <a:r>
                <a:rPr lang="en-US" altLang="en-US" b="1" dirty="0">
                  <a:solidFill>
                    <a:schemeClr val="tx1">
                      <a:lumMod val="75000"/>
                    </a:schemeClr>
                  </a:solidFill>
                  <a:latin typeface="Courier New" panose="02070309020205020404" pitchFamily="49" charset="0"/>
                  <a:cs typeface="Arial" panose="020B0604020202020204" pitchFamily="34" charset="0"/>
                </a:rPr>
                <a:t>FROM    departments d JOIN locations l</a:t>
              </a:r>
            </a:p>
            <a:p>
              <a:pPr eaLnBrk="1" hangingPunct="1">
                <a:buSzPct val="100000"/>
                <a:defRPr/>
              </a:pPr>
              <a:r>
                <a:rPr lang="en-US" altLang="en-US" b="1" dirty="0">
                  <a:solidFill>
                    <a:schemeClr val="tx1">
                      <a:lumMod val="75000"/>
                    </a:schemeClr>
                  </a:solidFill>
                  <a:latin typeface="Courier New" panose="02070309020205020404" pitchFamily="49" charset="0"/>
                  <a:cs typeface="Arial" panose="020B0604020202020204" pitchFamily="34" charset="0"/>
                </a:rPr>
                <a:t>ON  </a:t>
              </a:r>
              <a:r>
                <a:rPr lang="en-US" altLang="en-US" b="1" dirty="0" err="1">
                  <a:solidFill>
                    <a:schemeClr val="tx1">
                      <a:lumMod val="75000"/>
                    </a:schemeClr>
                  </a:solidFill>
                  <a:latin typeface="Courier New" panose="02070309020205020404" pitchFamily="49" charset="0"/>
                  <a:cs typeface="Arial" panose="020B0604020202020204" pitchFamily="34" charset="0"/>
                </a:rPr>
                <a:t>d.location_id</a:t>
              </a:r>
              <a:r>
                <a:rPr lang="en-US" altLang="en-US" b="1" dirty="0">
                  <a:solidFill>
                    <a:schemeClr val="tx1">
                      <a:lumMod val="75000"/>
                    </a:schemeClr>
                  </a:solidFill>
                  <a:latin typeface="Courier New" panose="02070309020205020404" pitchFamily="49" charset="0"/>
                  <a:cs typeface="Arial" panose="020B0604020202020204" pitchFamily="34" charset="0"/>
                </a:rPr>
                <a:t> = </a:t>
              </a:r>
              <a:r>
                <a:rPr lang="en-US" altLang="en-US" b="1" dirty="0" err="1">
                  <a:solidFill>
                    <a:schemeClr val="tx1">
                      <a:lumMod val="75000"/>
                    </a:schemeClr>
                  </a:solidFill>
                  <a:latin typeface="Courier New" panose="02070309020205020404" pitchFamily="49" charset="0"/>
                  <a:cs typeface="Arial" panose="020B0604020202020204" pitchFamily="34" charset="0"/>
                </a:rPr>
                <a:t>l.location_id</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buSzPct val="100000"/>
                <a:defRPr/>
              </a:pPr>
              <a:r>
                <a:rPr lang="en-US" altLang="en-US" b="1" dirty="0">
                  <a:solidFill>
                    <a:schemeClr val="tx1">
                      <a:lumMod val="75000"/>
                    </a:schemeClr>
                  </a:solidFill>
                  <a:latin typeface="Courier New" panose="02070309020205020404" pitchFamily="49" charset="0"/>
                  <a:cs typeface="Arial" panose="020B0604020202020204" pitchFamily="34" charset="0"/>
                </a:rPr>
                <a:t>AND </a:t>
              </a:r>
              <a:r>
                <a:rPr lang="en-US" altLang="en-US" b="1" dirty="0" err="1">
                  <a:solidFill>
                    <a:schemeClr val="tx1">
                      <a:lumMod val="75000"/>
                    </a:schemeClr>
                  </a:solidFill>
                  <a:latin typeface="Courier New" panose="02070309020205020404" pitchFamily="49" charset="0"/>
                  <a:cs typeface="Arial" panose="020B0604020202020204" pitchFamily="34" charset="0"/>
                </a:rPr>
                <a:t>d.department_id</a:t>
              </a:r>
              <a:r>
                <a:rPr lang="en-US" altLang="en-US" b="1" dirty="0">
                  <a:solidFill>
                    <a:schemeClr val="tx1">
                      <a:lumMod val="75000"/>
                    </a:schemeClr>
                  </a:solidFill>
                  <a:latin typeface="Courier New" panose="02070309020205020404" pitchFamily="49" charset="0"/>
                  <a:cs typeface="Arial" panose="020B0604020202020204" pitchFamily="34" charset="0"/>
                </a:rPr>
                <a:t> IN (20, 50);</a:t>
              </a:r>
            </a:p>
          </p:txBody>
        </p:sp>
        <p:sp>
          <p:nvSpPr>
            <p:cNvPr id="67593" name="Rectangle 4"/>
            <p:cNvSpPr>
              <a:spLocks noChangeArrowheads="1"/>
            </p:cNvSpPr>
            <p:nvPr/>
          </p:nvSpPr>
          <p:spPr bwMode="gray">
            <a:xfrm>
              <a:off x="2451101" y="2470653"/>
              <a:ext cx="4694237" cy="343837"/>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sp>
          <p:nvSpPr>
            <p:cNvPr id="67594" name="Rectangle 4"/>
            <p:cNvSpPr>
              <a:spLocks noChangeArrowheads="1"/>
            </p:cNvSpPr>
            <p:nvPr/>
          </p:nvSpPr>
          <p:spPr bwMode="gray">
            <a:xfrm>
              <a:off x="2441410" y="5356976"/>
              <a:ext cx="4865312" cy="352864"/>
            </a:xfrm>
            <a:prstGeom prst="rect">
              <a:avLst/>
            </a:prstGeom>
            <a:noFill/>
            <a:ln w="28575">
              <a:solidFill>
                <a:srgbClr val="FF0000"/>
              </a:solidFill>
              <a:miter lim="800000"/>
              <a:headEnd type="none" w="sm" len="sm"/>
              <a:tailEnd type="none" w="sm" len="sm"/>
            </a:ln>
          </p:spPr>
          <p:txBody>
            <a:bodyPr wrap="none" anchor="ctr"/>
            <a:lstStyle/>
            <a:p>
              <a:pPr eaLnBrk="1" hangingPunct="1"/>
              <a:endParaRPr lang="en-US" altLang="en-US"/>
            </a:p>
          </p:txBody>
        </p:sp>
        <p:pic>
          <p:nvPicPr>
            <p:cNvPr id="67595" name="Picture 6"/>
            <p:cNvPicPr>
              <a:picLocks noChangeAspect="1" noChangeArrowheads="1"/>
            </p:cNvPicPr>
            <p:nvPr/>
          </p:nvPicPr>
          <p:blipFill>
            <a:blip r:embed="rId3" cstate="print"/>
            <a:srcRect/>
            <a:stretch>
              <a:fillRect/>
            </a:stretch>
          </p:blipFill>
          <p:spPr bwMode="auto">
            <a:xfrm>
              <a:off x="2497137" y="3240089"/>
              <a:ext cx="4152900" cy="619125"/>
            </a:xfrm>
            <a:prstGeom prst="rect">
              <a:avLst/>
            </a:prstGeom>
            <a:noFill/>
            <a:ln w="28575">
              <a:noFill/>
              <a:miter lim="800000"/>
              <a:headEnd type="none" w="sm" len="sm"/>
              <a:tailEnd type="none" w="sm" len="sm"/>
            </a:ln>
          </p:spPr>
        </p:pic>
        <p:cxnSp>
          <p:nvCxnSpPr>
            <p:cNvPr id="67596" name="Straight Arrow Connector 9"/>
            <p:cNvCxnSpPr>
              <a:cxnSpLocks noChangeShapeType="1"/>
            </p:cNvCxnSpPr>
            <p:nvPr/>
          </p:nvCxnSpPr>
          <p:spPr bwMode="auto">
            <a:xfrm>
              <a:off x="4783137" y="2859088"/>
              <a:ext cx="0" cy="381000"/>
            </a:xfrm>
            <a:prstGeom prst="straightConnector1">
              <a:avLst/>
            </a:prstGeom>
            <a:noFill/>
            <a:ln w="28575" algn="ctr">
              <a:solidFill>
                <a:schemeClr val="accent4"/>
              </a:solidFill>
              <a:round/>
              <a:headEnd/>
              <a:tailEnd type="triangle" w="lg" len="lg"/>
            </a:ln>
          </p:spPr>
        </p:cxnSp>
        <p:cxnSp>
          <p:nvCxnSpPr>
            <p:cNvPr id="67597" name="Straight Arrow Connector 12"/>
            <p:cNvCxnSpPr>
              <a:cxnSpLocks noChangeShapeType="1"/>
            </p:cNvCxnSpPr>
            <p:nvPr/>
          </p:nvCxnSpPr>
          <p:spPr bwMode="auto">
            <a:xfrm flipV="1">
              <a:off x="4783137" y="3849688"/>
              <a:ext cx="0" cy="533400"/>
            </a:xfrm>
            <a:prstGeom prst="straightConnector1">
              <a:avLst/>
            </a:prstGeom>
            <a:noFill/>
            <a:ln w="28575" algn="ctr">
              <a:solidFill>
                <a:schemeClr val="accent4"/>
              </a:solidFill>
              <a:round/>
              <a:headEnd/>
              <a:tailEnd type="triangle" w="lg" len="lg"/>
            </a:ln>
          </p:spPr>
        </p:cxnSp>
      </p:gr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title"/>
          </p:nvPr>
        </p:nvSpPr>
        <p:spPr/>
        <p:txBody>
          <a:bodyPr/>
          <a:lstStyle/>
          <a:p>
            <a:pPr eaLnBrk="1" hangingPunct="1"/>
            <a:r>
              <a:rPr lang="en-US" altLang="en-US" smtClean="0"/>
              <a:t>Retrieving Records with Nonequijoins</a:t>
            </a:r>
          </a:p>
        </p:txBody>
      </p:sp>
      <p:grpSp>
        <p:nvGrpSpPr>
          <p:cNvPr id="9" name="Group 8"/>
          <p:cNvGrpSpPr/>
          <p:nvPr/>
        </p:nvGrpSpPr>
        <p:grpSpPr>
          <a:xfrm>
            <a:off x="2436812" y="1447800"/>
            <a:ext cx="7315200" cy="3962400"/>
            <a:chOff x="2436812" y="1447801"/>
            <a:chExt cx="7315200" cy="3962400"/>
          </a:xfrm>
        </p:grpSpPr>
        <p:sp>
          <p:nvSpPr>
            <p:cNvPr id="10" name="Content Placeholder 2"/>
            <p:cNvSpPr txBox="1">
              <a:spLocks/>
            </p:cNvSpPr>
            <p:nvPr/>
          </p:nvSpPr>
          <p:spPr bwMode="gray">
            <a:xfrm>
              <a:off x="2436812" y="1447801"/>
              <a:ext cx="7315200" cy="129319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t>
              </a:r>
              <a:r>
                <a:rPr lang="en-US" altLang="en-US" b="1" dirty="0" err="1">
                  <a:solidFill>
                    <a:schemeClr val="tx1">
                      <a:lumMod val="75000"/>
                    </a:schemeClr>
                  </a:solidFill>
                  <a:latin typeface="Courier New" panose="02070309020205020404" pitchFamily="49" charset="0"/>
                  <a:cs typeface="Arial" panose="020B0604020202020204" pitchFamily="34" charset="0"/>
                </a:rPr>
                <a:t>e.last_name</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dirty="0" err="1">
                  <a:solidFill>
                    <a:schemeClr val="tx1">
                      <a:lumMod val="75000"/>
                    </a:schemeClr>
                  </a:solidFill>
                  <a:latin typeface="Courier New" panose="02070309020205020404" pitchFamily="49" charset="0"/>
                  <a:cs typeface="Arial" panose="020B0604020202020204" pitchFamily="34" charset="0"/>
                </a:rPr>
                <a:t>e.salary</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dirty="0" err="1">
                  <a:solidFill>
                    <a:schemeClr val="tx1">
                      <a:lumMod val="75000"/>
                    </a:schemeClr>
                  </a:solidFill>
                  <a:latin typeface="Courier New" panose="02070309020205020404" pitchFamily="49" charset="0"/>
                  <a:cs typeface="Arial" panose="020B0604020202020204" pitchFamily="34" charset="0"/>
                </a:rPr>
                <a:t>j.grade_level</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 e JOIN </a:t>
              </a:r>
              <a:r>
                <a:rPr lang="en-US" altLang="en-US" b="1" dirty="0" err="1">
                  <a:solidFill>
                    <a:schemeClr val="tx1">
                      <a:lumMod val="75000"/>
                    </a:schemeClr>
                  </a:solidFill>
                  <a:latin typeface="Courier New" panose="02070309020205020404" pitchFamily="49" charset="0"/>
                  <a:cs typeface="Arial" panose="020B0604020202020204" pitchFamily="34" charset="0"/>
                </a:rPr>
                <a:t>job_grades</a:t>
              </a:r>
              <a:r>
                <a:rPr lang="en-US" altLang="en-US" b="1" dirty="0">
                  <a:solidFill>
                    <a:schemeClr val="tx1">
                      <a:lumMod val="75000"/>
                    </a:schemeClr>
                  </a:solidFill>
                  <a:latin typeface="Courier New" panose="02070309020205020404" pitchFamily="49" charset="0"/>
                  <a:cs typeface="Arial" panose="020B0604020202020204" pitchFamily="34" charset="0"/>
                </a:rPr>
                <a:t> j</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ON  </a:t>
              </a:r>
              <a:r>
                <a:rPr lang="en-US" altLang="en-US" b="1" dirty="0" err="1">
                  <a:solidFill>
                    <a:schemeClr val="tx1">
                      <a:lumMod val="75000"/>
                    </a:schemeClr>
                  </a:solidFill>
                  <a:latin typeface="Courier New" panose="02070309020205020404" pitchFamily="49" charset="0"/>
                  <a:cs typeface="Arial" panose="020B0604020202020204" pitchFamily="34" charset="0"/>
                </a:rPr>
                <a:t>e.salary</a:t>
              </a:r>
              <a:r>
                <a:rPr lang="en-US" altLang="en-US" b="1" dirty="0">
                  <a:solidFill>
                    <a:schemeClr val="tx1">
                      <a:lumMod val="75000"/>
                    </a:schemeClr>
                  </a:solidFill>
                  <a:latin typeface="Courier New" panose="02070309020205020404" pitchFamily="49" charset="0"/>
                  <a:cs typeface="Arial" panose="020B0604020202020204" pitchFamily="34" charset="0"/>
                </a:rPr>
                <a:t>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BETWEEN </a:t>
              </a:r>
              <a:r>
                <a:rPr lang="en-US" altLang="en-US" b="1" dirty="0" err="1">
                  <a:solidFill>
                    <a:schemeClr val="tx1">
                      <a:lumMod val="75000"/>
                    </a:schemeClr>
                  </a:solidFill>
                  <a:latin typeface="Courier New" panose="02070309020205020404" pitchFamily="49" charset="0"/>
                  <a:cs typeface="Arial" panose="020B0604020202020204" pitchFamily="34" charset="0"/>
                </a:rPr>
                <a:t>j.lowest_sal</a:t>
              </a:r>
              <a:r>
                <a:rPr lang="en-US" altLang="en-US" b="1" dirty="0">
                  <a:solidFill>
                    <a:schemeClr val="tx1">
                      <a:lumMod val="75000"/>
                    </a:schemeClr>
                  </a:solidFill>
                  <a:latin typeface="Courier New" panose="02070309020205020404" pitchFamily="49" charset="0"/>
                  <a:cs typeface="Arial" panose="020B0604020202020204" pitchFamily="34" charset="0"/>
                </a:rPr>
                <a:t> AND </a:t>
              </a:r>
              <a:r>
                <a:rPr lang="en-US" altLang="en-US" b="1" dirty="0" err="1">
                  <a:solidFill>
                    <a:schemeClr val="tx1">
                      <a:lumMod val="75000"/>
                    </a:schemeClr>
                  </a:solidFill>
                  <a:latin typeface="Courier New" panose="02070309020205020404" pitchFamily="49" charset="0"/>
                  <a:cs typeface="Arial" panose="020B0604020202020204" pitchFamily="34" charset="0"/>
                </a:rPr>
                <a:t>j.highest_sal</a:t>
              </a:r>
              <a:r>
                <a:rPr lang="en-US" altLang="en-US" b="1" dirty="0">
                  <a:solidFill>
                    <a:schemeClr val="tx1">
                      <a:lumMod val="75000"/>
                    </a:schemeClr>
                  </a:solidFill>
                  <a:latin typeface="Courier New" panose="02070309020205020404" pitchFamily="49" charset="0"/>
                  <a:cs typeface="Arial" panose="020B0604020202020204" pitchFamily="34" charset="0"/>
                </a:rPr>
                <a:t>;</a:t>
              </a:r>
            </a:p>
          </p:txBody>
        </p:sp>
        <p:sp>
          <p:nvSpPr>
            <p:cNvPr id="11" name="Rectangle 4"/>
            <p:cNvSpPr>
              <a:spLocks noChangeArrowheads="1"/>
            </p:cNvSpPr>
            <p:nvPr/>
          </p:nvSpPr>
          <p:spPr bwMode="gray">
            <a:xfrm>
              <a:off x="3071812" y="2176464"/>
              <a:ext cx="5784850" cy="560387"/>
            </a:xfrm>
            <a:prstGeom prst="rect">
              <a:avLst/>
            </a:prstGeom>
            <a:noFill/>
            <a:ln w="28575">
              <a:solidFill>
                <a:srgbClr val="FF0000"/>
              </a:solidFill>
              <a:miter lim="800000"/>
              <a:headEnd/>
              <a:tailEnd/>
            </a:ln>
          </p:spPr>
          <p:txBody>
            <a:bodyPr wrap="none" anchor="ctr"/>
            <a:lstStyle/>
            <a:p>
              <a:pPr eaLnBrk="1" hangingPunct="1"/>
              <a:endParaRPr lang="en-US" altLang="en-US"/>
            </a:p>
          </p:txBody>
        </p:sp>
        <p:sp>
          <p:nvSpPr>
            <p:cNvPr id="12" name="Text Box 7"/>
            <p:cNvSpPr txBox="1">
              <a:spLocks noChangeArrowheads="1"/>
            </p:cNvSpPr>
            <p:nvPr/>
          </p:nvSpPr>
          <p:spPr bwMode="auto">
            <a:xfrm>
              <a:off x="2552701" y="5014914"/>
              <a:ext cx="358775" cy="395287"/>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a:t>…</a:t>
              </a:r>
            </a:p>
          </p:txBody>
        </p:sp>
        <p:pic>
          <p:nvPicPr>
            <p:cNvPr id="13" name="Picture 8"/>
            <p:cNvPicPr>
              <a:picLocks noChangeAspect="1" noChangeArrowheads="1"/>
            </p:cNvPicPr>
            <p:nvPr/>
          </p:nvPicPr>
          <p:blipFill>
            <a:blip r:embed="rId3" cstate="print"/>
            <a:stretch>
              <a:fillRect/>
            </a:stretch>
          </p:blipFill>
          <p:spPr bwMode="auto">
            <a:xfrm>
              <a:off x="2530475" y="3186113"/>
              <a:ext cx="2942857" cy="1561905"/>
            </a:xfrm>
            <a:prstGeom prst="rect">
              <a:avLst/>
            </a:prstGeom>
            <a:noFill/>
            <a:ln w="28575">
              <a:noFill/>
              <a:miter lim="800000"/>
              <a:headEnd type="none" w="sm" len="sm"/>
              <a:tailEnd type="none" w="sm" len="sm"/>
            </a:ln>
          </p:spPr>
        </p:pic>
        <p:sp>
          <p:nvSpPr>
            <p:cNvPr id="14" name="Rectangle 8"/>
            <p:cNvSpPr>
              <a:spLocks noChangeArrowheads="1"/>
            </p:cNvSpPr>
            <p:nvPr/>
          </p:nvSpPr>
          <p:spPr bwMode="auto">
            <a:xfrm>
              <a:off x="3808412" y="3186113"/>
              <a:ext cx="1664920" cy="1524000"/>
            </a:xfrm>
            <a:prstGeom prst="rect">
              <a:avLst/>
            </a:prstGeom>
            <a:noFill/>
            <a:ln w="28575" algn="ctr">
              <a:solidFill>
                <a:srgbClr val="FF0000"/>
              </a:solidFill>
              <a:round/>
              <a:headEnd type="none" w="sm" len="sm"/>
              <a:tailEnd type="none" w="sm" len="sm"/>
            </a:ln>
          </p:spPr>
          <p:txBody>
            <a:bodyPr/>
            <a:lstStyle/>
            <a:p>
              <a:pPr defTabSz="228600"/>
              <a:endParaRPr lang="en-US" altLang="en-US"/>
            </a:p>
          </p:txBody>
        </p:sp>
      </p:gr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Title 1"/>
          <p:cNvSpPr>
            <a:spLocks noGrp="1"/>
          </p:cNvSpPr>
          <p:nvPr>
            <p:ph type="title"/>
          </p:nvPr>
        </p:nvSpPr>
        <p:spPr/>
        <p:txBody>
          <a:bodyPr/>
          <a:lstStyle/>
          <a:p>
            <a:pPr eaLnBrk="1" hangingPunct="1"/>
            <a:r>
              <a:rPr lang="en-US" altLang="en-US" smtClean="0"/>
              <a:t>Retrieving Records by Using the </a:t>
            </a:r>
            <a:r>
              <a:rPr lang="en-US" altLang="en-US" smtClean="0">
                <a:latin typeface="Courier New" pitchFamily="49" charset="0"/>
              </a:rPr>
              <a:t>USING</a:t>
            </a:r>
            <a:r>
              <a:rPr lang="en-US" altLang="en-US" smtClean="0"/>
              <a:t> Clause</a:t>
            </a:r>
            <a:br>
              <a:rPr lang="en-US" altLang="en-US" smtClean="0"/>
            </a:br>
            <a:endParaRPr lang="en-US" altLang="en-US" smtClean="0"/>
          </a:p>
        </p:txBody>
      </p:sp>
      <p:sp>
        <p:nvSpPr>
          <p:cNvPr id="71686" name="Content Placeholder 2"/>
          <p:cNvSpPr>
            <a:spLocks noGrp="1"/>
          </p:cNvSpPr>
          <p:nvPr>
            <p:ph idx="1"/>
          </p:nvPr>
        </p:nvSpPr>
        <p:spPr/>
        <p:txBody>
          <a:bodyPr/>
          <a:lstStyle/>
          <a:p>
            <a:pPr lvl="1" eaLnBrk="1" hangingPunct="1"/>
            <a:r>
              <a:rPr lang="en-US" altLang="en-US" smtClean="0"/>
              <a:t>You can use the </a:t>
            </a:r>
            <a:r>
              <a:rPr lang="en-US" altLang="en-US" smtClean="0">
                <a:latin typeface="Courier New" pitchFamily="49" charset="0"/>
                <a:cs typeface="Courier New" pitchFamily="49" charset="0"/>
              </a:rPr>
              <a:t>USING</a:t>
            </a:r>
            <a:r>
              <a:rPr lang="en-US" altLang="en-US" smtClean="0"/>
              <a:t> clause to match only one column when more than one column matches.</a:t>
            </a:r>
          </a:p>
          <a:p>
            <a:pPr lvl="1" eaLnBrk="1" hangingPunct="1"/>
            <a:r>
              <a:rPr lang="en-US" altLang="en-US" smtClean="0"/>
              <a:t>You cannot specify this clause with a </a:t>
            </a:r>
            <a:r>
              <a:rPr lang="en-US" altLang="en-US" smtClean="0">
                <a:latin typeface="Courier New" pitchFamily="49" charset="0"/>
                <a:cs typeface="Courier New" pitchFamily="49" charset="0"/>
              </a:rPr>
              <a:t>NATURAL</a:t>
            </a:r>
            <a:r>
              <a:rPr lang="en-US" altLang="en-US" smtClean="0"/>
              <a:t> join.</a:t>
            </a:r>
          </a:p>
          <a:p>
            <a:pPr lvl="1" eaLnBrk="1" hangingPunct="1"/>
            <a:r>
              <a:rPr lang="en-US" altLang="en-US" smtClean="0"/>
              <a:t>Do not qualify the column name with a table name or table alias.</a:t>
            </a:r>
          </a:p>
          <a:p>
            <a:pPr lvl="1" eaLnBrk="1" hangingPunct="1"/>
            <a:r>
              <a:rPr lang="en-US" altLang="en-US" smtClean="0"/>
              <a:t>Example:</a:t>
            </a:r>
          </a:p>
        </p:txBody>
      </p:sp>
      <p:pic>
        <p:nvPicPr>
          <p:cNvPr id="71687" name="Picture 2"/>
          <p:cNvPicPr>
            <a:picLocks noChangeAspect="1" noChangeArrowheads="1"/>
          </p:cNvPicPr>
          <p:nvPr/>
        </p:nvPicPr>
        <p:blipFill>
          <a:blip r:embed="rId3" cstate="print"/>
          <a:srcRect/>
          <a:stretch>
            <a:fillRect/>
          </a:stretch>
        </p:blipFill>
        <p:spPr bwMode="auto">
          <a:xfrm>
            <a:off x="3432175" y="4876800"/>
            <a:ext cx="5324475" cy="1219200"/>
          </a:xfrm>
          <a:prstGeom prst="rect">
            <a:avLst/>
          </a:prstGeom>
          <a:noFill/>
          <a:ln w="28575">
            <a:noFill/>
            <a:miter lim="800000"/>
            <a:headEnd type="none" w="sm" len="sm"/>
            <a:tailEnd type="none" w="sm" len="sm"/>
          </a:ln>
        </p:spPr>
      </p:pic>
      <p:grpSp>
        <p:nvGrpSpPr>
          <p:cNvPr id="2" name="Group 1"/>
          <p:cNvGrpSpPr/>
          <p:nvPr/>
        </p:nvGrpSpPr>
        <p:grpSpPr>
          <a:xfrm>
            <a:off x="2436812" y="3581401"/>
            <a:ext cx="7315200" cy="994767"/>
            <a:chOff x="2436812" y="3581401"/>
            <a:chExt cx="7315200" cy="994767"/>
          </a:xfrm>
        </p:grpSpPr>
        <p:sp>
          <p:nvSpPr>
            <p:cNvPr id="7" name="Content Placeholder 2"/>
            <p:cNvSpPr txBox="1">
              <a:spLocks/>
            </p:cNvSpPr>
            <p:nvPr/>
          </p:nvSpPr>
          <p:spPr bwMode="gray">
            <a:xfrm>
              <a:off x="2436812" y="3581401"/>
              <a:ext cx="7315200"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t>
              </a:r>
              <a:r>
                <a:rPr lang="en-US" altLang="en-US" b="1" dirty="0" err="1">
                  <a:solidFill>
                    <a:schemeClr val="tx1">
                      <a:lumMod val="75000"/>
                    </a:schemeClr>
                  </a:solidFill>
                  <a:latin typeface="Courier New" panose="02070309020205020404" pitchFamily="49" charset="0"/>
                  <a:cs typeface="Arial" panose="020B0604020202020204" pitchFamily="34" charset="0"/>
                </a:rPr>
                <a:t>country_id</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dirty="0" err="1">
                  <a:solidFill>
                    <a:schemeClr val="tx1">
                      <a:lumMod val="75000"/>
                    </a:schemeClr>
                  </a:solidFill>
                  <a:latin typeface="Courier New" panose="02070309020205020404" pitchFamily="49" charset="0"/>
                  <a:cs typeface="Arial" panose="020B0604020202020204" pitchFamily="34" charset="0"/>
                </a:rPr>
                <a:t>country_name</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dirty="0" err="1">
                  <a:solidFill>
                    <a:schemeClr val="tx1">
                      <a:lumMod val="75000"/>
                    </a:schemeClr>
                  </a:solidFill>
                  <a:latin typeface="Courier New" panose="02070309020205020404" pitchFamily="49" charset="0"/>
                  <a:cs typeface="Arial" panose="020B0604020202020204" pitchFamily="34" charset="0"/>
                </a:rPr>
                <a:t>location_id</a:t>
              </a:r>
              <a:r>
                <a:rPr lang="en-US" altLang="en-US" b="1" dirty="0">
                  <a:solidFill>
                    <a:schemeClr val="tx1">
                      <a:lumMod val="75000"/>
                    </a:schemeClr>
                  </a:solidFill>
                  <a:latin typeface="Courier New" panose="02070309020205020404" pitchFamily="49" charset="0"/>
                  <a:cs typeface="Arial" panose="020B0604020202020204" pitchFamily="34" charset="0"/>
                </a:rPr>
                <a:t>, city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countries JOIN locations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USING (</a:t>
              </a:r>
              <a:r>
                <a:rPr lang="en-US" altLang="en-US" b="1" dirty="0" err="1">
                  <a:solidFill>
                    <a:schemeClr val="tx1">
                      <a:lumMod val="75000"/>
                    </a:schemeClr>
                  </a:solidFill>
                  <a:latin typeface="Courier New" panose="02070309020205020404" pitchFamily="49" charset="0"/>
                  <a:cs typeface="Arial" panose="020B0604020202020204" pitchFamily="34" charset="0"/>
                </a:rPr>
                <a:t>country_id</a:t>
              </a:r>
              <a:r>
                <a:rPr lang="en-US" altLang="en-US" b="1" dirty="0">
                  <a:solidFill>
                    <a:schemeClr val="tx1">
                      <a:lumMod val="75000"/>
                    </a:schemeClr>
                  </a:solidFill>
                  <a:latin typeface="Courier New" panose="02070309020205020404" pitchFamily="49" charset="0"/>
                  <a:cs typeface="Arial" panose="020B0604020202020204" pitchFamily="34" charset="0"/>
                </a:rPr>
                <a:t>) ;</a:t>
              </a:r>
            </a:p>
          </p:txBody>
        </p:sp>
        <p:sp>
          <p:nvSpPr>
            <p:cNvPr id="71688" name="Rectangle 5"/>
            <p:cNvSpPr>
              <a:spLocks noChangeArrowheads="1"/>
            </p:cNvSpPr>
            <p:nvPr/>
          </p:nvSpPr>
          <p:spPr bwMode="auto">
            <a:xfrm>
              <a:off x="2493962" y="4222750"/>
              <a:ext cx="838200" cy="304800"/>
            </a:xfrm>
            <a:prstGeom prst="rect">
              <a:avLst/>
            </a:prstGeom>
            <a:noFill/>
            <a:ln w="28575" algn="ctr">
              <a:solidFill>
                <a:srgbClr val="FF0000"/>
              </a:solidFill>
              <a:round/>
              <a:headEnd type="none" w="sm" len="sm"/>
              <a:tailEnd type="none" w="sm" len="sm"/>
            </a:ln>
          </p:spPr>
          <p:txBody>
            <a:bodyPr/>
            <a:lstStyle/>
            <a:p>
              <a:pPr defTabSz="228600"/>
              <a:endParaRPr lang="en-US" altLang="en-US"/>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Title 1"/>
          <p:cNvSpPr>
            <a:spLocks noGrp="1"/>
          </p:cNvSpPr>
          <p:nvPr>
            <p:ph type="title"/>
          </p:nvPr>
        </p:nvSpPr>
        <p:spPr/>
        <p:txBody>
          <a:bodyPr/>
          <a:lstStyle/>
          <a:p>
            <a:pPr eaLnBrk="1" hangingPunct="1"/>
            <a:r>
              <a:rPr lang="en-US" altLang="en-US" smtClean="0"/>
              <a:t>Retrieving Records by Using the </a:t>
            </a:r>
            <a:r>
              <a:rPr lang="en-US" altLang="en-US" smtClean="0">
                <a:latin typeface="Courier New" pitchFamily="49" charset="0"/>
              </a:rPr>
              <a:t>ON</a:t>
            </a:r>
            <a:r>
              <a:rPr lang="en-US" altLang="en-US" smtClean="0"/>
              <a:t> Clause</a:t>
            </a:r>
          </a:p>
        </p:txBody>
      </p:sp>
      <p:sp>
        <p:nvSpPr>
          <p:cNvPr id="73734" name="Content Placeholder 2"/>
          <p:cNvSpPr>
            <a:spLocks noGrp="1"/>
          </p:cNvSpPr>
          <p:nvPr>
            <p:ph idx="1"/>
          </p:nvPr>
        </p:nvSpPr>
        <p:spPr/>
        <p:txBody>
          <a:bodyPr/>
          <a:lstStyle/>
          <a:p>
            <a:pPr lvl="1" eaLnBrk="1" hangingPunct="1"/>
            <a:r>
              <a:rPr lang="en-US" altLang="en-US" smtClean="0"/>
              <a:t>The join condition for the natural join is basically an equijoin of all columns with the same name.</a:t>
            </a:r>
          </a:p>
          <a:p>
            <a:pPr lvl="1" eaLnBrk="1" hangingPunct="1"/>
            <a:r>
              <a:rPr lang="en-US" altLang="en-US" smtClean="0"/>
              <a:t>Use the </a:t>
            </a:r>
            <a:r>
              <a:rPr lang="en-US" altLang="en-US" smtClean="0">
                <a:latin typeface="Courier New" pitchFamily="49" charset="0"/>
                <a:cs typeface="Courier New" pitchFamily="49" charset="0"/>
              </a:rPr>
              <a:t>ON</a:t>
            </a:r>
            <a:r>
              <a:rPr lang="en-US" altLang="en-US" smtClean="0"/>
              <a:t> clause to specify arbitrary conditions or specify columns to join.</a:t>
            </a:r>
          </a:p>
          <a:p>
            <a:pPr lvl="1" eaLnBrk="1" hangingPunct="1"/>
            <a:r>
              <a:rPr lang="en-US" altLang="en-US" smtClean="0"/>
              <a:t>The </a:t>
            </a:r>
            <a:r>
              <a:rPr lang="en-US" altLang="en-US" smtClean="0">
                <a:latin typeface="Courier New" pitchFamily="49" charset="0"/>
                <a:cs typeface="Courier New" pitchFamily="49" charset="0"/>
              </a:rPr>
              <a:t>ON</a:t>
            </a:r>
            <a:r>
              <a:rPr lang="en-US" altLang="en-US" smtClean="0"/>
              <a:t> clause makes code easy to understand.</a:t>
            </a:r>
          </a:p>
        </p:txBody>
      </p:sp>
      <p:pic>
        <p:nvPicPr>
          <p:cNvPr id="73735" name="Picture 2"/>
          <p:cNvPicPr>
            <a:picLocks noChangeAspect="1" noChangeArrowheads="1"/>
          </p:cNvPicPr>
          <p:nvPr/>
        </p:nvPicPr>
        <p:blipFill>
          <a:blip r:embed="rId3" cstate="print"/>
          <a:stretch>
            <a:fillRect/>
          </a:stretch>
        </p:blipFill>
        <p:spPr bwMode="auto">
          <a:xfrm>
            <a:off x="4432300" y="4514850"/>
            <a:ext cx="3323809" cy="1780952"/>
          </a:xfrm>
          <a:prstGeom prst="rect">
            <a:avLst/>
          </a:prstGeom>
          <a:noFill/>
          <a:ln w="28575">
            <a:noFill/>
            <a:miter lim="800000"/>
            <a:headEnd type="none" w="sm" len="sm"/>
            <a:tailEnd type="none" w="sm" len="sm"/>
          </a:ln>
        </p:spPr>
      </p:pic>
      <p:grpSp>
        <p:nvGrpSpPr>
          <p:cNvPr id="2" name="Group 1"/>
          <p:cNvGrpSpPr/>
          <p:nvPr/>
        </p:nvGrpSpPr>
        <p:grpSpPr>
          <a:xfrm>
            <a:off x="2436812" y="3276601"/>
            <a:ext cx="7315200" cy="994767"/>
            <a:chOff x="2436812" y="3276601"/>
            <a:chExt cx="7315200" cy="994767"/>
          </a:xfrm>
        </p:grpSpPr>
        <p:sp>
          <p:nvSpPr>
            <p:cNvPr id="7" name="Content Placeholder 2"/>
            <p:cNvSpPr txBox="1">
              <a:spLocks/>
            </p:cNvSpPr>
            <p:nvPr/>
          </p:nvSpPr>
          <p:spPr bwMode="gray">
            <a:xfrm>
              <a:off x="2436812" y="3276601"/>
              <a:ext cx="7315200"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t>
              </a:r>
              <a:r>
                <a:rPr lang="en-US" altLang="en-US" b="1" dirty="0" err="1">
                  <a:solidFill>
                    <a:schemeClr val="tx1">
                      <a:lumMod val="75000"/>
                    </a:schemeClr>
                  </a:solidFill>
                  <a:latin typeface="Courier New" panose="02070309020205020404" pitchFamily="49" charset="0"/>
                  <a:cs typeface="Arial" panose="020B0604020202020204" pitchFamily="34" charset="0"/>
                </a:rPr>
                <a:t>e.employee_id</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dirty="0" err="1">
                  <a:solidFill>
                    <a:schemeClr val="tx1">
                      <a:lumMod val="75000"/>
                    </a:schemeClr>
                  </a:solidFill>
                  <a:latin typeface="Courier New" panose="02070309020205020404" pitchFamily="49" charset="0"/>
                  <a:cs typeface="Arial" panose="020B0604020202020204" pitchFamily="34" charset="0"/>
                </a:rPr>
                <a:t>e.last_name</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dirty="0" err="1">
                  <a:solidFill>
                    <a:schemeClr val="tx1">
                      <a:lumMod val="75000"/>
                    </a:schemeClr>
                  </a:solidFill>
                  <a:latin typeface="Courier New" panose="02070309020205020404" pitchFamily="49" charset="0"/>
                  <a:cs typeface="Arial" panose="020B0604020202020204" pitchFamily="34" charset="0"/>
                </a:rPr>
                <a:t>j.department_id</a:t>
              </a:r>
              <a:r>
                <a:rPr lang="en-US" altLang="en-US" b="1" dirty="0">
                  <a:solidFill>
                    <a:schemeClr val="tx1">
                      <a:lumMod val="75000"/>
                    </a:schemeClr>
                  </a:solidFill>
                  <a:latin typeface="Courier New" panose="02070309020205020404" pitchFamily="49" charset="0"/>
                  <a:cs typeface="Arial" panose="020B0604020202020204" pitchFamily="34" charset="0"/>
                </a:rPr>
                <a:t>,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 e JOIN </a:t>
              </a:r>
              <a:r>
                <a:rPr lang="en-US" altLang="en-US" b="1" dirty="0" err="1">
                  <a:solidFill>
                    <a:schemeClr val="tx1">
                      <a:lumMod val="75000"/>
                    </a:schemeClr>
                  </a:solidFill>
                  <a:latin typeface="Courier New" panose="02070309020205020404" pitchFamily="49" charset="0"/>
                  <a:cs typeface="Arial" panose="020B0604020202020204" pitchFamily="34" charset="0"/>
                </a:rPr>
                <a:t>job_history</a:t>
              </a:r>
              <a:r>
                <a:rPr lang="en-US" altLang="en-US" b="1" dirty="0">
                  <a:solidFill>
                    <a:schemeClr val="tx1">
                      <a:lumMod val="75000"/>
                    </a:schemeClr>
                  </a:solidFill>
                  <a:latin typeface="Courier New" panose="02070309020205020404" pitchFamily="49" charset="0"/>
                  <a:cs typeface="Arial" panose="020B0604020202020204" pitchFamily="34" charset="0"/>
                </a:rPr>
                <a:t> j</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ON     (</a:t>
              </a:r>
              <a:r>
                <a:rPr lang="en-US" altLang="en-US" b="1" dirty="0" err="1">
                  <a:solidFill>
                    <a:schemeClr val="tx1">
                      <a:lumMod val="75000"/>
                    </a:schemeClr>
                  </a:solidFill>
                  <a:latin typeface="Courier New" panose="02070309020205020404" pitchFamily="49" charset="0"/>
                  <a:cs typeface="Arial" panose="020B0604020202020204" pitchFamily="34" charset="0"/>
                </a:rPr>
                <a:t>e.employee_id</a:t>
              </a:r>
              <a:r>
                <a:rPr lang="en-US" altLang="en-US" b="1" dirty="0">
                  <a:solidFill>
                    <a:schemeClr val="tx1">
                      <a:lumMod val="75000"/>
                    </a:schemeClr>
                  </a:solidFill>
                  <a:latin typeface="Courier New" panose="02070309020205020404" pitchFamily="49" charset="0"/>
                  <a:cs typeface="Arial" panose="020B0604020202020204" pitchFamily="34" charset="0"/>
                </a:rPr>
                <a:t> = </a:t>
              </a:r>
              <a:r>
                <a:rPr lang="en-US" altLang="en-US" b="1" dirty="0" err="1">
                  <a:solidFill>
                    <a:schemeClr val="tx1">
                      <a:lumMod val="75000"/>
                    </a:schemeClr>
                  </a:solidFill>
                  <a:latin typeface="Courier New" panose="02070309020205020404" pitchFamily="49" charset="0"/>
                  <a:cs typeface="Arial" panose="020B0604020202020204" pitchFamily="34" charset="0"/>
                </a:rPr>
                <a:t>j.employee_id</a:t>
              </a:r>
              <a:r>
                <a:rPr lang="en-US" altLang="en-US" b="1" dirty="0">
                  <a:solidFill>
                    <a:schemeClr val="tx1">
                      <a:lumMod val="75000"/>
                    </a:schemeClr>
                  </a:solidFill>
                  <a:latin typeface="Courier New" panose="02070309020205020404" pitchFamily="49" charset="0"/>
                  <a:cs typeface="Arial" panose="020B0604020202020204" pitchFamily="34" charset="0"/>
                </a:rPr>
                <a:t>);</a:t>
              </a:r>
            </a:p>
          </p:txBody>
        </p:sp>
        <p:sp>
          <p:nvSpPr>
            <p:cNvPr id="73736" name="Rectangle 7"/>
            <p:cNvSpPr>
              <a:spLocks noChangeArrowheads="1"/>
            </p:cNvSpPr>
            <p:nvPr/>
          </p:nvSpPr>
          <p:spPr bwMode="auto">
            <a:xfrm>
              <a:off x="2439987" y="3962400"/>
              <a:ext cx="5486400" cy="304800"/>
            </a:xfrm>
            <a:prstGeom prst="rect">
              <a:avLst/>
            </a:prstGeom>
            <a:noFill/>
            <a:ln w="28575" algn="ctr">
              <a:solidFill>
                <a:srgbClr val="FF0000"/>
              </a:solidFill>
              <a:round/>
              <a:headEnd type="none" w="sm" len="sm"/>
              <a:tailEnd type="none" w="sm" len="sm"/>
            </a:ln>
          </p:spPr>
          <p:txBody>
            <a:bodyPr/>
            <a:lstStyle/>
            <a:p>
              <a:pPr defTabSz="228600"/>
              <a:endParaRPr lang="en-US" altLang="en-US"/>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defRPr/>
            </a:pPr>
            <a:r>
              <a:rPr lang="en-US" smtClean="0">
                <a:latin typeface="+mn-lt"/>
                <a:cs typeface="Courier New" pitchFamily="49" charset="0"/>
              </a:rPr>
              <a:t>Left Outer Join</a:t>
            </a:r>
            <a:endParaRPr lang="en-US" dirty="0" smtClean="0">
              <a:latin typeface="+mn-lt"/>
              <a:cs typeface="Courier New" pitchFamily="49" charset="0"/>
            </a:endParaRPr>
          </a:p>
        </p:txBody>
      </p:sp>
      <p:sp>
        <p:nvSpPr>
          <p:cNvPr id="75782" name="Content Placeholder 2"/>
          <p:cNvSpPr>
            <a:spLocks noGrp="1"/>
          </p:cNvSpPr>
          <p:nvPr>
            <p:ph idx="1"/>
          </p:nvPr>
        </p:nvSpPr>
        <p:spPr/>
        <p:txBody>
          <a:bodyPr/>
          <a:lstStyle/>
          <a:p>
            <a:pPr lvl="1" eaLnBrk="1" hangingPunct="1"/>
            <a:r>
              <a:rPr lang="en-US" altLang="en-US" smtClean="0"/>
              <a:t>A join between two tables that returns all matched rows, as well as the unmatched rows from the left table is called a </a:t>
            </a:r>
            <a:r>
              <a:rPr lang="en-US" altLang="en-US" smtClean="0">
                <a:latin typeface="Courier New" pitchFamily="49" charset="0"/>
                <a:cs typeface="Courier New" pitchFamily="49" charset="0"/>
              </a:rPr>
              <a:t>LEFT</a:t>
            </a:r>
            <a:r>
              <a:rPr lang="en-US" altLang="en-US" smtClean="0"/>
              <a:t> </a:t>
            </a:r>
            <a:r>
              <a:rPr lang="en-US" altLang="en-US" smtClean="0">
                <a:latin typeface="Courier New" pitchFamily="49" charset="0"/>
                <a:cs typeface="Courier New" pitchFamily="49" charset="0"/>
              </a:rPr>
              <a:t>OUTER</a:t>
            </a:r>
            <a:r>
              <a:rPr lang="en-US" altLang="en-US" smtClean="0"/>
              <a:t> </a:t>
            </a:r>
            <a:r>
              <a:rPr lang="en-US" altLang="en-US" smtClean="0">
                <a:latin typeface="Courier New" pitchFamily="49" charset="0"/>
                <a:cs typeface="Courier New" pitchFamily="49" charset="0"/>
              </a:rPr>
              <a:t>JOIN</a:t>
            </a:r>
            <a:r>
              <a:rPr lang="en-US" altLang="en-US" smtClean="0"/>
              <a:t>.</a:t>
            </a:r>
          </a:p>
          <a:p>
            <a:pPr lvl="1" eaLnBrk="1" hangingPunct="1"/>
            <a:r>
              <a:rPr lang="en-US" altLang="en-US" smtClean="0"/>
              <a:t>Example:</a:t>
            </a:r>
          </a:p>
        </p:txBody>
      </p:sp>
      <p:grpSp>
        <p:nvGrpSpPr>
          <p:cNvPr id="2" name="Group 1"/>
          <p:cNvGrpSpPr/>
          <p:nvPr/>
        </p:nvGrpSpPr>
        <p:grpSpPr>
          <a:xfrm>
            <a:off x="2436812" y="2667000"/>
            <a:ext cx="7315200" cy="895290"/>
            <a:chOff x="2436812" y="2895600"/>
            <a:chExt cx="7315200" cy="895290"/>
          </a:xfrm>
        </p:grpSpPr>
        <p:sp>
          <p:nvSpPr>
            <p:cNvPr id="7" name="Content Placeholder 2"/>
            <p:cNvSpPr txBox="1">
              <a:spLocks/>
            </p:cNvSpPr>
            <p:nvPr/>
          </p:nvSpPr>
          <p:spPr bwMode="gray">
            <a:xfrm>
              <a:off x="2436812" y="2895600"/>
              <a:ext cx="7315200" cy="89529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SELECT </a:t>
              </a:r>
              <a:r>
                <a:rPr lang="en-US" altLang="en-US" sz="1600" b="1" dirty="0" err="1">
                  <a:solidFill>
                    <a:schemeClr val="tx1">
                      <a:lumMod val="75000"/>
                    </a:schemeClr>
                  </a:solidFill>
                  <a:latin typeface="Courier New" panose="02070309020205020404" pitchFamily="49" charset="0"/>
                  <a:cs typeface="Arial" panose="020B0604020202020204" pitchFamily="34" charset="0"/>
                </a:rPr>
                <a:t>c.country_id</a:t>
              </a:r>
              <a:r>
                <a:rPr lang="en-US" altLang="en-US" sz="1600" b="1" dirty="0">
                  <a:solidFill>
                    <a:schemeClr val="tx1">
                      <a:lumMod val="75000"/>
                    </a:schemeClr>
                  </a:solidFill>
                  <a:latin typeface="Courier New" panose="02070309020205020404" pitchFamily="49" charset="0"/>
                  <a:cs typeface="Arial" panose="020B0604020202020204" pitchFamily="34" charset="0"/>
                </a:rPr>
                <a:t>, </a:t>
              </a:r>
              <a:r>
                <a:rPr lang="en-US" altLang="en-US" sz="1600" b="1" dirty="0" err="1">
                  <a:solidFill>
                    <a:schemeClr val="tx1">
                      <a:lumMod val="75000"/>
                    </a:schemeClr>
                  </a:solidFill>
                  <a:latin typeface="Courier New" panose="02070309020205020404" pitchFamily="49" charset="0"/>
                  <a:cs typeface="Arial" panose="020B0604020202020204" pitchFamily="34" charset="0"/>
                </a:rPr>
                <a:t>c.country_name</a:t>
              </a:r>
              <a:r>
                <a:rPr lang="en-US" altLang="en-US" sz="1600" b="1" dirty="0">
                  <a:solidFill>
                    <a:schemeClr val="tx1">
                      <a:lumMod val="75000"/>
                    </a:schemeClr>
                  </a:solidFill>
                  <a:latin typeface="Courier New" panose="02070309020205020404" pitchFamily="49" charset="0"/>
                  <a:cs typeface="Arial" panose="020B0604020202020204" pitchFamily="34" charset="0"/>
                </a:rPr>
                <a:t>, </a:t>
              </a:r>
              <a:r>
                <a:rPr lang="en-US" altLang="en-US" sz="1600" b="1" dirty="0" err="1">
                  <a:solidFill>
                    <a:schemeClr val="tx1">
                      <a:lumMod val="75000"/>
                    </a:schemeClr>
                  </a:solidFill>
                  <a:latin typeface="Courier New" panose="02070309020205020404" pitchFamily="49" charset="0"/>
                  <a:cs typeface="Arial" panose="020B0604020202020204" pitchFamily="34" charset="0"/>
                </a:rPr>
                <a:t>l.location_id</a:t>
              </a:r>
              <a:r>
                <a:rPr lang="en-US" altLang="en-US" sz="1600" b="1" dirty="0">
                  <a:solidFill>
                    <a:schemeClr val="tx1">
                      <a:lumMod val="75000"/>
                    </a:schemeClr>
                  </a:solidFill>
                  <a:latin typeface="Courier New" panose="02070309020205020404" pitchFamily="49" charset="0"/>
                  <a:cs typeface="Arial" panose="020B0604020202020204" pitchFamily="34" charset="0"/>
                </a:rPr>
                <a:t>, </a:t>
              </a:r>
              <a:r>
                <a:rPr lang="en-US" altLang="en-US" sz="1600" b="1" dirty="0" err="1">
                  <a:solidFill>
                    <a:schemeClr val="tx1">
                      <a:lumMod val="75000"/>
                    </a:schemeClr>
                  </a:solidFill>
                  <a:latin typeface="Courier New" panose="02070309020205020404" pitchFamily="49" charset="0"/>
                  <a:cs typeface="Arial" panose="020B0604020202020204" pitchFamily="34" charset="0"/>
                </a:rPr>
                <a:t>l.city</a:t>
              </a:r>
              <a:endParaRPr lang="en-US" altLang="en-US" sz="1600"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FROM   countries c LEFT OUTER JOIN locations l</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ON   (</a:t>
              </a:r>
              <a:r>
                <a:rPr lang="en-US" altLang="en-US" sz="1600" b="1" dirty="0" err="1">
                  <a:solidFill>
                    <a:schemeClr val="tx1">
                      <a:lumMod val="75000"/>
                    </a:schemeClr>
                  </a:solidFill>
                  <a:latin typeface="Courier New" panose="02070309020205020404" pitchFamily="49" charset="0"/>
                  <a:cs typeface="Arial" panose="020B0604020202020204" pitchFamily="34" charset="0"/>
                </a:rPr>
                <a:t>c.country_id</a:t>
              </a:r>
              <a:r>
                <a:rPr lang="en-US" altLang="en-US" sz="1600" b="1" dirty="0">
                  <a:solidFill>
                    <a:schemeClr val="tx1">
                      <a:lumMod val="75000"/>
                    </a:schemeClr>
                  </a:solidFill>
                  <a:latin typeface="Courier New" panose="02070309020205020404" pitchFamily="49" charset="0"/>
                  <a:cs typeface="Arial" panose="020B0604020202020204" pitchFamily="34" charset="0"/>
                </a:rPr>
                <a:t> = </a:t>
              </a:r>
              <a:r>
                <a:rPr lang="en-US" altLang="en-US" sz="1600" b="1" dirty="0" err="1">
                  <a:solidFill>
                    <a:schemeClr val="tx1">
                      <a:lumMod val="75000"/>
                    </a:schemeClr>
                  </a:solidFill>
                  <a:latin typeface="Courier New" panose="02070309020205020404" pitchFamily="49" charset="0"/>
                  <a:cs typeface="Arial" panose="020B0604020202020204" pitchFamily="34" charset="0"/>
                </a:rPr>
                <a:t>l.country_id</a:t>
              </a:r>
              <a:r>
                <a:rPr lang="en-US" altLang="en-US" sz="1600" b="1" dirty="0">
                  <a:solidFill>
                    <a:schemeClr val="tx1">
                      <a:lumMod val="75000"/>
                    </a:schemeClr>
                  </a:solidFill>
                  <a:latin typeface="Courier New" panose="02070309020205020404" pitchFamily="49" charset="0"/>
                  <a:cs typeface="Arial" panose="020B0604020202020204" pitchFamily="34" charset="0"/>
                </a:rPr>
                <a:t>) ;</a:t>
              </a:r>
            </a:p>
          </p:txBody>
        </p:sp>
        <p:sp>
          <p:nvSpPr>
            <p:cNvPr id="75783" name="Rectangle 4"/>
            <p:cNvSpPr>
              <a:spLocks noChangeArrowheads="1"/>
            </p:cNvSpPr>
            <p:nvPr/>
          </p:nvSpPr>
          <p:spPr bwMode="auto">
            <a:xfrm>
              <a:off x="4818063" y="3276600"/>
              <a:ext cx="2011363" cy="228600"/>
            </a:xfrm>
            <a:prstGeom prst="rect">
              <a:avLst/>
            </a:prstGeom>
            <a:noFill/>
            <a:ln w="28575" algn="ctr">
              <a:solidFill>
                <a:srgbClr val="FF0000"/>
              </a:solidFill>
              <a:round/>
              <a:headEnd type="none" w="sm" len="sm"/>
              <a:tailEnd type="none" w="sm" len="sm"/>
            </a:ln>
          </p:spPr>
          <p:txBody>
            <a:bodyPr/>
            <a:lstStyle/>
            <a:p>
              <a:pPr defTabSz="228600"/>
              <a:endParaRPr lang="en-US" altLang="en-US"/>
            </a:p>
          </p:txBody>
        </p:sp>
      </p:grpSp>
      <p:pic>
        <p:nvPicPr>
          <p:cNvPr id="75784" name="Picture 1"/>
          <p:cNvPicPr>
            <a:picLocks noChangeAspect="1" noChangeArrowheads="1"/>
          </p:cNvPicPr>
          <p:nvPr/>
        </p:nvPicPr>
        <p:blipFill>
          <a:blip r:embed="rId3" cstate="print"/>
          <a:srcRect/>
          <a:stretch>
            <a:fillRect/>
          </a:stretch>
        </p:blipFill>
        <p:spPr bwMode="auto">
          <a:xfrm>
            <a:off x="3441700" y="4191000"/>
            <a:ext cx="5305425" cy="1371600"/>
          </a:xfrm>
          <a:prstGeom prst="rect">
            <a:avLst/>
          </a:prstGeom>
          <a:noFill/>
          <a:ln w="28575">
            <a:noFill/>
            <a:miter lim="800000"/>
            <a:headEnd type="none" w="sm" len="sm"/>
            <a:tailEnd type="none" w="sm" len="sm"/>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defRPr/>
            </a:pPr>
            <a:r>
              <a:rPr lang="en-US" smtClean="0">
                <a:latin typeface="+mn-lt"/>
                <a:cs typeface="Courier New" pitchFamily="49" charset="0"/>
              </a:rPr>
              <a:t>Right Outer Join</a:t>
            </a:r>
            <a:endParaRPr lang="en-US" dirty="0" smtClean="0">
              <a:latin typeface="+mn-lt"/>
              <a:cs typeface="Courier New" pitchFamily="49" charset="0"/>
            </a:endParaRPr>
          </a:p>
        </p:txBody>
      </p:sp>
      <p:sp>
        <p:nvSpPr>
          <p:cNvPr id="77827" name="Content Placeholder 2"/>
          <p:cNvSpPr>
            <a:spLocks noGrp="1"/>
          </p:cNvSpPr>
          <p:nvPr>
            <p:ph idx="1"/>
          </p:nvPr>
        </p:nvSpPr>
        <p:spPr/>
        <p:txBody>
          <a:bodyPr/>
          <a:lstStyle/>
          <a:p>
            <a:pPr lvl="1" eaLnBrk="1" hangingPunct="1"/>
            <a:r>
              <a:rPr lang="en-US" altLang="en-US" smtClean="0"/>
              <a:t>A join between two tables that returns all matched rows, as well as the unmatched rows from the right table is called a </a:t>
            </a:r>
            <a:r>
              <a:rPr lang="en-US" altLang="en-US" smtClean="0">
                <a:latin typeface="Courier New" pitchFamily="49" charset="0"/>
                <a:cs typeface="Courier New" pitchFamily="49" charset="0"/>
              </a:rPr>
              <a:t>RIGHT</a:t>
            </a:r>
            <a:r>
              <a:rPr lang="en-US" altLang="en-US" smtClean="0"/>
              <a:t> </a:t>
            </a:r>
            <a:r>
              <a:rPr lang="en-US" altLang="en-US" smtClean="0">
                <a:latin typeface="Courier New" pitchFamily="49" charset="0"/>
                <a:cs typeface="Courier New" pitchFamily="49" charset="0"/>
              </a:rPr>
              <a:t>OUTER</a:t>
            </a:r>
            <a:r>
              <a:rPr lang="en-US" altLang="en-US" smtClean="0"/>
              <a:t> </a:t>
            </a:r>
            <a:r>
              <a:rPr lang="en-US" altLang="en-US" smtClean="0">
                <a:latin typeface="Courier New" pitchFamily="49" charset="0"/>
                <a:cs typeface="Courier New" pitchFamily="49" charset="0"/>
              </a:rPr>
              <a:t>JOIN</a:t>
            </a:r>
            <a:r>
              <a:rPr lang="en-US" altLang="en-US" smtClean="0"/>
              <a:t>.</a:t>
            </a:r>
          </a:p>
          <a:p>
            <a:pPr lvl="1" eaLnBrk="1" hangingPunct="1"/>
            <a:r>
              <a:rPr lang="en-US" altLang="en-US" smtClean="0"/>
              <a:t>Example:</a:t>
            </a:r>
          </a:p>
        </p:txBody>
      </p:sp>
      <p:grpSp>
        <p:nvGrpSpPr>
          <p:cNvPr id="11" name="Group 10"/>
          <p:cNvGrpSpPr/>
          <p:nvPr/>
        </p:nvGrpSpPr>
        <p:grpSpPr>
          <a:xfrm>
            <a:off x="2436812" y="2719172"/>
            <a:ext cx="7315200" cy="3072028"/>
            <a:chOff x="2436812" y="2982697"/>
            <a:chExt cx="7315200" cy="3072028"/>
          </a:xfrm>
        </p:grpSpPr>
        <p:grpSp>
          <p:nvGrpSpPr>
            <p:cNvPr id="12" name="Group 11"/>
            <p:cNvGrpSpPr/>
            <p:nvPr/>
          </p:nvGrpSpPr>
          <p:grpSpPr>
            <a:xfrm>
              <a:off x="2436812" y="2982697"/>
              <a:ext cx="7315200" cy="895290"/>
              <a:chOff x="2436812" y="2982697"/>
              <a:chExt cx="7315200" cy="895290"/>
            </a:xfrm>
          </p:grpSpPr>
          <p:sp>
            <p:nvSpPr>
              <p:cNvPr id="16" name="Content Placeholder 2"/>
              <p:cNvSpPr txBox="1">
                <a:spLocks/>
              </p:cNvSpPr>
              <p:nvPr/>
            </p:nvSpPr>
            <p:spPr bwMode="gray">
              <a:xfrm>
                <a:off x="2436812" y="2982697"/>
                <a:ext cx="7315200" cy="89529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SELECT </a:t>
                </a:r>
                <a:r>
                  <a:rPr lang="en-US" altLang="en-US" sz="1600" b="1" dirty="0" err="1">
                    <a:solidFill>
                      <a:schemeClr val="tx1">
                        <a:lumMod val="75000"/>
                      </a:schemeClr>
                    </a:solidFill>
                    <a:latin typeface="Courier New" panose="02070309020205020404" pitchFamily="49" charset="0"/>
                    <a:cs typeface="Arial" panose="020B0604020202020204" pitchFamily="34" charset="0"/>
                  </a:rPr>
                  <a:t>e.last_name</a:t>
                </a:r>
                <a:r>
                  <a:rPr lang="en-US" altLang="en-US" sz="1600" b="1" dirty="0">
                    <a:solidFill>
                      <a:schemeClr val="tx1">
                        <a:lumMod val="75000"/>
                      </a:schemeClr>
                    </a:solidFill>
                    <a:latin typeface="Courier New" panose="02070309020205020404" pitchFamily="49" charset="0"/>
                    <a:cs typeface="Arial" panose="020B0604020202020204" pitchFamily="34" charset="0"/>
                  </a:rPr>
                  <a:t>, </a:t>
                </a:r>
                <a:r>
                  <a:rPr lang="en-US" altLang="en-US" sz="1600" b="1" dirty="0" err="1">
                    <a:solidFill>
                      <a:schemeClr val="tx1">
                        <a:lumMod val="75000"/>
                      </a:schemeClr>
                    </a:solidFill>
                    <a:latin typeface="Courier New" panose="02070309020205020404" pitchFamily="49" charset="0"/>
                    <a:cs typeface="Arial" panose="020B0604020202020204" pitchFamily="34" charset="0"/>
                  </a:rPr>
                  <a:t>d.department_id</a:t>
                </a:r>
                <a:r>
                  <a:rPr lang="en-US" altLang="en-US" sz="1600" b="1" dirty="0">
                    <a:solidFill>
                      <a:schemeClr val="tx1">
                        <a:lumMod val="75000"/>
                      </a:schemeClr>
                    </a:solidFill>
                    <a:latin typeface="Courier New" panose="02070309020205020404" pitchFamily="49" charset="0"/>
                    <a:cs typeface="Arial" panose="020B0604020202020204" pitchFamily="34" charset="0"/>
                  </a:rPr>
                  <a:t>, </a:t>
                </a:r>
                <a:r>
                  <a:rPr lang="en-US" altLang="en-US" sz="1600" b="1" dirty="0" err="1">
                    <a:solidFill>
                      <a:schemeClr val="tx1">
                        <a:lumMod val="75000"/>
                      </a:schemeClr>
                    </a:solidFill>
                    <a:latin typeface="Courier New" panose="02070309020205020404" pitchFamily="49" charset="0"/>
                    <a:cs typeface="Arial" panose="020B0604020202020204" pitchFamily="34" charset="0"/>
                  </a:rPr>
                  <a:t>d.department_name</a:t>
                </a:r>
                <a:endParaRPr lang="en-US" altLang="en-US" sz="1600"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FROM   employees e RIGHT OUTER JOIN departments d</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ON    (</a:t>
                </a:r>
                <a:r>
                  <a:rPr lang="en-US" altLang="en-US" sz="1600" b="1" dirty="0" err="1">
                    <a:solidFill>
                      <a:schemeClr val="tx1">
                        <a:lumMod val="75000"/>
                      </a:schemeClr>
                    </a:solidFill>
                    <a:latin typeface="Courier New" panose="02070309020205020404" pitchFamily="49" charset="0"/>
                    <a:cs typeface="Arial" panose="020B0604020202020204" pitchFamily="34" charset="0"/>
                  </a:rPr>
                  <a:t>e.department_id</a:t>
                </a:r>
                <a:r>
                  <a:rPr lang="en-US" altLang="en-US" sz="1600" b="1" dirty="0">
                    <a:solidFill>
                      <a:schemeClr val="tx1">
                        <a:lumMod val="75000"/>
                      </a:schemeClr>
                    </a:solidFill>
                    <a:latin typeface="Courier New" panose="02070309020205020404" pitchFamily="49" charset="0"/>
                    <a:cs typeface="Arial" panose="020B0604020202020204" pitchFamily="34" charset="0"/>
                  </a:rPr>
                  <a:t> = </a:t>
                </a:r>
                <a:r>
                  <a:rPr lang="en-US" altLang="en-US" sz="1600" b="1" dirty="0" err="1">
                    <a:solidFill>
                      <a:schemeClr val="tx1">
                        <a:lumMod val="75000"/>
                      </a:schemeClr>
                    </a:solidFill>
                    <a:latin typeface="Courier New" panose="02070309020205020404" pitchFamily="49" charset="0"/>
                    <a:cs typeface="Arial" panose="020B0604020202020204" pitchFamily="34" charset="0"/>
                  </a:rPr>
                  <a:t>d.department_id</a:t>
                </a:r>
                <a:r>
                  <a:rPr lang="en-US" altLang="en-US" sz="1600" b="1" dirty="0">
                    <a:solidFill>
                      <a:schemeClr val="tx1">
                        <a:lumMod val="75000"/>
                      </a:schemeClr>
                    </a:solidFill>
                    <a:latin typeface="Courier New" panose="02070309020205020404" pitchFamily="49" charset="0"/>
                    <a:cs typeface="Arial" panose="020B0604020202020204" pitchFamily="34" charset="0"/>
                  </a:rPr>
                  <a:t>) ;</a:t>
                </a:r>
              </a:p>
            </p:txBody>
          </p:sp>
          <p:sp>
            <p:nvSpPr>
              <p:cNvPr id="17" name="Rectangle 5"/>
              <p:cNvSpPr>
                <a:spLocks noChangeArrowheads="1"/>
              </p:cNvSpPr>
              <p:nvPr/>
            </p:nvSpPr>
            <p:spPr bwMode="auto">
              <a:xfrm>
                <a:off x="4841875" y="3352800"/>
                <a:ext cx="2057400" cy="228600"/>
              </a:xfrm>
              <a:prstGeom prst="rect">
                <a:avLst/>
              </a:prstGeom>
              <a:noFill/>
              <a:ln w="28575" algn="ctr">
                <a:solidFill>
                  <a:srgbClr val="FF0000"/>
                </a:solidFill>
                <a:round/>
                <a:headEnd type="none" w="sm" len="sm"/>
                <a:tailEnd type="none" w="sm" len="sm"/>
              </a:ln>
            </p:spPr>
            <p:txBody>
              <a:bodyPr/>
              <a:lstStyle/>
              <a:p>
                <a:pPr defTabSz="228600"/>
                <a:endParaRPr lang="en-US" altLang="en-US"/>
              </a:p>
            </p:txBody>
          </p:sp>
        </p:grpSp>
        <p:sp>
          <p:nvSpPr>
            <p:cNvPr id="13" name="TextBox 9"/>
            <p:cNvSpPr txBox="1">
              <a:spLocks noChangeArrowheads="1"/>
            </p:cNvSpPr>
            <p:nvPr/>
          </p:nvSpPr>
          <p:spPr bwMode="auto">
            <a:xfrm>
              <a:off x="2589212" y="5029200"/>
              <a:ext cx="457200" cy="369888"/>
            </a:xfrm>
            <a:prstGeom prst="rect">
              <a:avLst/>
            </a:prstGeom>
            <a:noFill/>
            <a:ln w="9525">
              <a:noFill/>
              <a:miter lim="800000"/>
              <a:headEnd/>
              <a:tailEnd/>
            </a:ln>
          </p:spPr>
          <p:txBody>
            <a:bodyPr>
              <a:spAutoFit/>
            </a:bodyPr>
            <a:lstStyle/>
            <a:p>
              <a:pPr eaLnBrk="1" hangingPunct="1"/>
              <a:r>
                <a:rPr lang="en-US" altLang="en-US" b="1"/>
                <a:t>…</a:t>
              </a:r>
            </a:p>
          </p:txBody>
        </p:sp>
        <p:pic>
          <p:nvPicPr>
            <p:cNvPr id="14" name="Picture 10"/>
            <p:cNvPicPr>
              <a:picLocks noChangeAspect="1" noChangeArrowheads="1"/>
            </p:cNvPicPr>
            <p:nvPr/>
          </p:nvPicPr>
          <p:blipFill>
            <a:blip r:embed="rId3" cstate="print"/>
            <a:srcRect/>
            <a:stretch>
              <a:fillRect/>
            </a:stretch>
          </p:blipFill>
          <p:spPr bwMode="auto">
            <a:xfrm>
              <a:off x="2665412" y="4191001"/>
              <a:ext cx="3695700" cy="981075"/>
            </a:xfrm>
            <a:prstGeom prst="rect">
              <a:avLst/>
            </a:prstGeom>
            <a:noFill/>
            <a:ln w="9525">
              <a:solidFill>
                <a:schemeClr val="tx1"/>
              </a:solidFill>
              <a:miter lim="800000"/>
              <a:headEnd type="none" w="sm" len="sm"/>
              <a:tailEnd type="none" w="sm" len="sm"/>
            </a:ln>
          </p:spPr>
        </p:pic>
        <p:pic>
          <p:nvPicPr>
            <p:cNvPr id="15" name="Picture 11"/>
            <p:cNvPicPr>
              <a:picLocks noChangeAspect="1" noChangeArrowheads="1"/>
            </p:cNvPicPr>
            <p:nvPr/>
          </p:nvPicPr>
          <p:blipFill>
            <a:blip r:embed="rId4" cstate="print"/>
            <a:srcRect/>
            <a:stretch>
              <a:fillRect/>
            </a:stretch>
          </p:blipFill>
          <p:spPr bwMode="auto">
            <a:xfrm>
              <a:off x="2665413" y="5464175"/>
              <a:ext cx="3724275" cy="590550"/>
            </a:xfrm>
            <a:prstGeom prst="rect">
              <a:avLst/>
            </a:prstGeom>
            <a:noFill/>
            <a:ln w="9525">
              <a:solidFill>
                <a:schemeClr val="tx1"/>
              </a:solidFill>
              <a:miter lim="800000"/>
              <a:headEnd type="none" w="sm" len="sm"/>
              <a:tailEnd type="none" w="sm" len="sm"/>
            </a:ln>
          </p:spPr>
        </p:pic>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mtClean="0">
                <a:latin typeface="+mn-lt"/>
                <a:cs typeface="Courier New" pitchFamily="49" charset="0"/>
              </a:rPr>
              <a:t>Full Outer Join</a:t>
            </a:r>
            <a:endParaRPr lang="en-US" dirty="0">
              <a:latin typeface="+mn-lt"/>
            </a:endParaRPr>
          </a:p>
        </p:txBody>
      </p:sp>
      <p:sp>
        <p:nvSpPr>
          <p:cNvPr id="79878" name="Content Placeholder 3"/>
          <p:cNvSpPr>
            <a:spLocks noGrp="1"/>
          </p:cNvSpPr>
          <p:nvPr>
            <p:ph idx="1"/>
          </p:nvPr>
        </p:nvSpPr>
        <p:spPr/>
        <p:txBody>
          <a:bodyPr/>
          <a:lstStyle/>
          <a:p>
            <a:pPr lvl="1" eaLnBrk="1" hangingPunct="1"/>
            <a:r>
              <a:rPr lang="en-US" altLang="en-US" smtClean="0"/>
              <a:t>A join between two tables that returns all matched rows, as well as the unmatched rows from both tables is called a </a:t>
            </a:r>
            <a:r>
              <a:rPr lang="en-US" altLang="en-US" smtClean="0">
                <a:latin typeface="Courier New" pitchFamily="49" charset="0"/>
                <a:cs typeface="Courier New" pitchFamily="49" charset="0"/>
              </a:rPr>
              <a:t>FULL</a:t>
            </a:r>
            <a:r>
              <a:rPr lang="en-US" altLang="en-US" smtClean="0"/>
              <a:t> </a:t>
            </a:r>
            <a:r>
              <a:rPr lang="en-US" altLang="en-US" smtClean="0">
                <a:latin typeface="Courier New" pitchFamily="49" charset="0"/>
                <a:cs typeface="Courier New" pitchFamily="49" charset="0"/>
              </a:rPr>
              <a:t>OUTER</a:t>
            </a:r>
            <a:r>
              <a:rPr lang="en-US" altLang="en-US" smtClean="0"/>
              <a:t> </a:t>
            </a:r>
            <a:r>
              <a:rPr lang="en-US" altLang="en-US" smtClean="0">
                <a:latin typeface="Courier New" pitchFamily="49" charset="0"/>
                <a:cs typeface="Courier New" pitchFamily="49" charset="0"/>
              </a:rPr>
              <a:t>JOIN</a:t>
            </a:r>
            <a:r>
              <a:rPr lang="en-US" altLang="en-US" smtClean="0"/>
              <a:t>.</a:t>
            </a:r>
          </a:p>
          <a:p>
            <a:pPr lvl="1" eaLnBrk="1" hangingPunct="1"/>
            <a:r>
              <a:rPr lang="en-US" altLang="en-US" smtClean="0"/>
              <a:t>Example:</a:t>
            </a:r>
          </a:p>
        </p:txBody>
      </p:sp>
      <p:grpSp>
        <p:nvGrpSpPr>
          <p:cNvPr id="11" name="Group 10"/>
          <p:cNvGrpSpPr/>
          <p:nvPr/>
        </p:nvGrpSpPr>
        <p:grpSpPr>
          <a:xfrm>
            <a:off x="2436812" y="2438400"/>
            <a:ext cx="7315200" cy="3450519"/>
            <a:chOff x="2436812" y="2712156"/>
            <a:chExt cx="7315200" cy="3450519"/>
          </a:xfrm>
        </p:grpSpPr>
        <p:pic>
          <p:nvPicPr>
            <p:cNvPr id="12" name="Picture 11"/>
            <p:cNvPicPr>
              <a:picLocks noChangeAspect="1" noChangeArrowheads="1"/>
            </p:cNvPicPr>
            <p:nvPr/>
          </p:nvPicPr>
          <p:blipFill>
            <a:blip r:embed="rId3" cstate="print"/>
            <a:srcRect/>
            <a:stretch>
              <a:fillRect/>
            </a:stretch>
          </p:blipFill>
          <p:spPr bwMode="auto">
            <a:xfrm>
              <a:off x="2741613" y="5362575"/>
              <a:ext cx="4638675" cy="800100"/>
            </a:xfrm>
            <a:prstGeom prst="rect">
              <a:avLst/>
            </a:prstGeom>
            <a:noFill/>
            <a:ln w="9525">
              <a:solidFill>
                <a:schemeClr val="tx1"/>
              </a:solidFill>
              <a:miter lim="800000"/>
              <a:headEnd type="none" w="sm" len="sm"/>
              <a:tailEnd type="none" w="sm" len="sm"/>
            </a:ln>
          </p:spPr>
        </p:pic>
        <p:sp>
          <p:nvSpPr>
            <p:cNvPr id="13" name="Content Placeholder 2"/>
            <p:cNvSpPr txBox="1">
              <a:spLocks/>
            </p:cNvSpPr>
            <p:nvPr/>
          </p:nvSpPr>
          <p:spPr bwMode="gray">
            <a:xfrm>
              <a:off x="2436812" y="2712156"/>
              <a:ext cx="7315200" cy="116056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SELECT </a:t>
              </a:r>
              <a:r>
                <a:rPr lang="en-US" altLang="en-US" sz="1600" b="1" dirty="0" err="1">
                  <a:solidFill>
                    <a:schemeClr val="tx1">
                      <a:lumMod val="75000"/>
                    </a:schemeClr>
                  </a:solidFill>
                  <a:latin typeface="Courier New" panose="02070309020205020404" pitchFamily="49" charset="0"/>
                  <a:cs typeface="Arial" panose="020B0604020202020204" pitchFamily="34" charset="0"/>
                </a:rPr>
                <a:t>e.last_name</a:t>
              </a:r>
              <a:r>
                <a:rPr lang="en-US" altLang="en-US" sz="1600" b="1" dirty="0">
                  <a:solidFill>
                    <a:schemeClr val="tx1">
                      <a:lumMod val="75000"/>
                    </a:schemeClr>
                  </a:solidFill>
                  <a:latin typeface="Courier New" panose="02070309020205020404" pitchFamily="49" charset="0"/>
                  <a:cs typeface="Arial" panose="020B0604020202020204" pitchFamily="34" charset="0"/>
                </a:rPr>
                <a:t>, </a:t>
              </a:r>
              <a:r>
                <a:rPr lang="en-US" altLang="en-US" sz="1600" b="1" dirty="0" err="1">
                  <a:solidFill>
                    <a:schemeClr val="tx1">
                      <a:lumMod val="75000"/>
                    </a:schemeClr>
                  </a:solidFill>
                  <a:latin typeface="Courier New" panose="02070309020205020404" pitchFamily="49" charset="0"/>
                  <a:cs typeface="Arial" panose="020B0604020202020204" pitchFamily="34" charset="0"/>
                </a:rPr>
                <a:t>d.department_id</a:t>
              </a:r>
              <a:r>
                <a:rPr lang="en-US" altLang="en-US" sz="1600" b="1" dirty="0">
                  <a:solidFill>
                    <a:schemeClr val="tx1">
                      <a:lumMod val="75000"/>
                    </a:schemeClr>
                  </a:solidFill>
                  <a:latin typeface="Courier New" panose="02070309020205020404" pitchFamily="49" charset="0"/>
                  <a:cs typeface="Arial" panose="020B0604020202020204" pitchFamily="34" charset="0"/>
                </a:rPr>
                <a:t>, </a:t>
              </a:r>
              <a:r>
                <a:rPr lang="en-US" altLang="en-US" sz="1600" b="1" dirty="0" err="1">
                  <a:solidFill>
                    <a:schemeClr val="tx1">
                      <a:lumMod val="75000"/>
                    </a:schemeClr>
                  </a:solidFill>
                  <a:latin typeface="Courier New" panose="02070309020205020404" pitchFamily="49" charset="0"/>
                  <a:cs typeface="Arial" panose="020B0604020202020204" pitchFamily="34" charset="0"/>
                </a:rPr>
                <a:t>d.manager_id</a:t>
              </a:r>
              <a:r>
                <a:rPr lang="en-US" altLang="en-US" sz="1600" b="1" dirty="0">
                  <a:solidFill>
                    <a:schemeClr val="tx1">
                      <a:lumMod val="75000"/>
                    </a:schemeClr>
                  </a:solidFill>
                  <a:latin typeface="Courier New" panose="02070309020205020404" pitchFamily="49" charset="0"/>
                  <a:cs typeface="Arial" panose="020B0604020202020204" pitchFamily="34" charset="0"/>
                </a:rPr>
                <a:t>,</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 </a:t>
              </a:r>
              <a:r>
                <a:rPr lang="en-US" altLang="en-US" sz="1600" b="1" dirty="0" err="1">
                  <a:solidFill>
                    <a:schemeClr val="tx1">
                      <a:lumMod val="75000"/>
                    </a:schemeClr>
                  </a:solidFill>
                  <a:latin typeface="Courier New" panose="02070309020205020404" pitchFamily="49" charset="0"/>
                  <a:cs typeface="Arial" panose="020B0604020202020204" pitchFamily="34" charset="0"/>
                </a:rPr>
                <a:t>d.department_name</a:t>
              </a:r>
              <a:endParaRPr lang="en-US" altLang="en-US" sz="1600"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FROM   employees e FULL OUTER JOIN departments d</a:t>
              </a:r>
            </a:p>
            <a:p>
              <a:pPr eaLnBrk="1" hangingPunct="1">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ON   (</a:t>
              </a:r>
              <a:r>
                <a:rPr lang="en-US" altLang="en-US" sz="1600" b="1" dirty="0" err="1">
                  <a:solidFill>
                    <a:schemeClr val="tx1">
                      <a:lumMod val="75000"/>
                    </a:schemeClr>
                  </a:solidFill>
                  <a:latin typeface="Courier New" panose="02070309020205020404" pitchFamily="49" charset="0"/>
                  <a:cs typeface="Arial" panose="020B0604020202020204" pitchFamily="34" charset="0"/>
                </a:rPr>
                <a:t>e.manager_id</a:t>
              </a:r>
              <a:r>
                <a:rPr lang="en-US" altLang="en-US" sz="1600" b="1" dirty="0">
                  <a:solidFill>
                    <a:schemeClr val="tx1">
                      <a:lumMod val="75000"/>
                    </a:schemeClr>
                  </a:solidFill>
                  <a:latin typeface="Courier New" panose="02070309020205020404" pitchFamily="49" charset="0"/>
                  <a:cs typeface="Arial" panose="020B0604020202020204" pitchFamily="34" charset="0"/>
                </a:rPr>
                <a:t> = </a:t>
              </a:r>
              <a:r>
                <a:rPr lang="en-US" altLang="en-US" sz="1600" b="1" dirty="0" err="1">
                  <a:solidFill>
                    <a:schemeClr val="tx1">
                      <a:lumMod val="75000"/>
                    </a:schemeClr>
                  </a:solidFill>
                  <a:latin typeface="Courier New" panose="02070309020205020404" pitchFamily="49" charset="0"/>
                  <a:cs typeface="Arial" panose="020B0604020202020204" pitchFamily="34" charset="0"/>
                </a:rPr>
                <a:t>d.manager_id</a:t>
              </a:r>
              <a:r>
                <a:rPr lang="en-US" altLang="en-US" sz="1600" b="1" dirty="0">
                  <a:solidFill>
                    <a:schemeClr val="tx1">
                      <a:lumMod val="75000"/>
                    </a:schemeClr>
                  </a:solidFill>
                  <a:latin typeface="Courier New" panose="02070309020205020404" pitchFamily="49" charset="0"/>
                  <a:cs typeface="Arial" panose="020B0604020202020204" pitchFamily="34" charset="0"/>
                </a:rPr>
                <a:t>) ;</a:t>
              </a:r>
            </a:p>
          </p:txBody>
        </p:sp>
        <p:sp>
          <p:nvSpPr>
            <p:cNvPr id="14" name="TextBox 6"/>
            <p:cNvSpPr txBox="1">
              <a:spLocks noChangeArrowheads="1"/>
            </p:cNvSpPr>
            <p:nvPr/>
          </p:nvSpPr>
          <p:spPr bwMode="auto">
            <a:xfrm>
              <a:off x="2665412" y="4981575"/>
              <a:ext cx="609600" cy="369888"/>
            </a:xfrm>
            <a:prstGeom prst="rect">
              <a:avLst/>
            </a:prstGeom>
            <a:noFill/>
            <a:ln w="9525">
              <a:noFill/>
              <a:miter lim="800000"/>
              <a:headEnd/>
              <a:tailEnd/>
            </a:ln>
          </p:spPr>
          <p:txBody>
            <a:bodyPr>
              <a:spAutoFit/>
            </a:bodyPr>
            <a:lstStyle/>
            <a:p>
              <a:pPr eaLnBrk="1" hangingPunct="1"/>
              <a:r>
                <a:rPr lang="en-US" altLang="en-US" b="1"/>
                <a:t>…</a:t>
              </a:r>
            </a:p>
          </p:txBody>
        </p:sp>
        <p:sp>
          <p:nvSpPr>
            <p:cNvPr id="15" name="Rectangle 9"/>
            <p:cNvSpPr>
              <a:spLocks noChangeArrowheads="1"/>
            </p:cNvSpPr>
            <p:nvPr/>
          </p:nvSpPr>
          <p:spPr bwMode="auto">
            <a:xfrm>
              <a:off x="4867275" y="3348038"/>
              <a:ext cx="1905000" cy="228600"/>
            </a:xfrm>
            <a:prstGeom prst="rect">
              <a:avLst/>
            </a:prstGeom>
            <a:noFill/>
            <a:ln w="28575" algn="ctr">
              <a:solidFill>
                <a:srgbClr val="FF0000"/>
              </a:solidFill>
              <a:round/>
              <a:headEnd type="none" w="sm" len="sm"/>
              <a:tailEnd type="none" w="sm" len="sm"/>
            </a:ln>
          </p:spPr>
          <p:txBody>
            <a:bodyPr/>
            <a:lstStyle/>
            <a:p>
              <a:pPr defTabSz="228600"/>
              <a:endParaRPr lang="en-US" altLang="en-US"/>
            </a:p>
          </p:txBody>
        </p:sp>
        <p:pic>
          <p:nvPicPr>
            <p:cNvPr id="16" name="Picture 10"/>
            <p:cNvPicPr>
              <a:picLocks noChangeAspect="1" noChangeArrowheads="1"/>
            </p:cNvPicPr>
            <p:nvPr/>
          </p:nvPicPr>
          <p:blipFill>
            <a:blip r:embed="rId4" cstate="print"/>
            <a:srcRect/>
            <a:stretch>
              <a:fillRect/>
            </a:stretch>
          </p:blipFill>
          <p:spPr bwMode="auto">
            <a:xfrm>
              <a:off x="2741612" y="4127501"/>
              <a:ext cx="4591050" cy="981075"/>
            </a:xfrm>
            <a:prstGeom prst="rect">
              <a:avLst/>
            </a:prstGeom>
            <a:noFill/>
            <a:ln w="9525">
              <a:solidFill>
                <a:schemeClr val="tx1"/>
              </a:solidFill>
              <a:miter lim="800000"/>
              <a:headEnd type="none" w="sm" len="sm"/>
              <a:tailEnd type="none" w="sm" len="sm"/>
            </a:ln>
          </p:spPr>
        </p:pic>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noChangeArrowheads="1"/>
          </p:cNvSpPr>
          <p:nvPr>
            <p:ph type="title"/>
          </p:nvPr>
        </p:nvSpPr>
        <p:spPr/>
        <p:txBody>
          <a:bodyPr/>
          <a:lstStyle/>
          <a:p>
            <a:pPr eaLnBrk="1" hangingPunct="1"/>
            <a:r>
              <a:rPr lang="en-US" altLang="en-US" smtClean="0"/>
              <a:t>Self-Join: Example</a:t>
            </a:r>
          </a:p>
        </p:txBody>
      </p:sp>
      <p:grpSp>
        <p:nvGrpSpPr>
          <p:cNvPr id="2" name="Group 1"/>
          <p:cNvGrpSpPr/>
          <p:nvPr/>
        </p:nvGrpSpPr>
        <p:grpSpPr>
          <a:xfrm>
            <a:off x="2425612" y="1183481"/>
            <a:ext cx="7337601" cy="4491039"/>
            <a:chOff x="2425700" y="1300162"/>
            <a:chExt cx="7337601" cy="4491039"/>
          </a:xfrm>
        </p:grpSpPr>
        <p:sp>
          <p:nvSpPr>
            <p:cNvPr id="8" name="Content Placeholder 2"/>
            <p:cNvSpPr txBox="1">
              <a:spLocks/>
            </p:cNvSpPr>
            <p:nvPr/>
          </p:nvSpPr>
          <p:spPr bwMode="gray">
            <a:xfrm>
              <a:off x="2448101" y="1300162"/>
              <a:ext cx="7315200" cy="169110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lnSpc>
                  <a:spcPct val="120000"/>
                </a:lnSpc>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SELECT </a:t>
              </a:r>
              <a:r>
                <a:rPr lang="en-US" altLang="en-US" sz="1600" b="1" dirty="0" err="1">
                  <a:solidFill>
                    <a:schemeClr val="tx1">
                      <a:lumMod val="75000"/>
                    </a:schemeClr>
                  </a:solidFill>
                  <a:latin typeface="Courier New" panose="02070309020205020404" pitchFamily="49" charset="0"/>
                  <a:cs typeface="Arial" panose="020B0604020202020204" pitchFamily="34" charset="0"/>
                </a:rPr>
                <a:t>worker.last_name</a:t>
              </a:r>
              <a:r>
                <a:rPr lang="en-US" altLang="en-US" sz="1600" b="1" dirty="0">
                  <a:solidFill>
                    <a:schemeClr val="tx1">
                      <a:lumMod val="75000"/>
                    </a:schemeClr>
                  </a:solidFill>
                  <a:latin typeface="Courier New" panose="02070309020205020404" pitchFamily="49" charset="0"/>
                  <a:cs typeface="Arial" panose="020B0604020202020204" pitchFamily="34" charset="0"/>
                </a:rPr>
                <a:t> || ' works for ' </a:t>
              </a:r>
            </a:p>
            <a:p>
              <a:pPr eaLnBrk="1" hangingPunct="1">
                <a:lnSpc>
                  <a:spcPct val="120000"/>
                </a:lnSpc>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       || </a:t>
              </a:r>
              <a:r>
                <a:rPr lang="en-US" altLang="en-US" sz="1600" b="1" dirty="0" err="1">
                  <a:solidFill>
                    <a:schemeClr val="tx1">
                      <a:lumMod val="75000"/>
                    </a:schemeClr>
                  </a:solidFill>
                  <a:latin typeface="Courier New" panose="02070309020205020404" pitchFamily="49" charset="0"/>
                  <a:cs typeface="Arial" panose="020B0604020202020204" pitchFamily="34" charset="0"/>
                </a:rPr>
                <a:t>manager.last_name</a:t>
              </a:r>
              <a:endParaRPr lang="en-US" altLang="en-US" sz="1600" b="1" dirty="0">
                <a:solidFill>
                  <a:schemeClr val="tx1">
                    <a:lumMod val="75000"/>
                  </a:schemeClr>
                </a:solidFill>
                <a:latin typeface="Courier New" panose="02070309020205020404" pitchFamily="49" charset="0"/>
                <a:cs typeface="Arial" panose="020B0604020202020204" pitchFamily="34" charset="0"/>
              </a:endParaRPr>
            </a:p>
            <a:p>
              <a:pPr eaLnBrk="1" hangingPunct="1">
                <a:lnSpc>
                  <a:spcPct val="120000"/>
                </a:lnSpc>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FROM   employees worker JOIN employees manager</a:t>
              </a:r>
            </a:p>
            <a:p>
              <a:pPr eaLnBrk="1" hangingPunct="1">
                <a:lnSpc>
                  <a:spcPct val="120000"/>
                </a:lnSpc>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ON </a:t>
              </a:r>
              <a:r>
                <a:rPr lang="en-US" altLang="en-US" sz="1600" b="1" dirty="0" err="1">
                  <a:solidFill>
                    <a:schemeClr val="tx1">
                      <a:lumMod val="75000"/>
                    </a:schemeClr>
                  </a:solidFill>
                  <a:latin typeface="Courier New" panose="02070309020205020404" pitchFamily="49" charset="0"/>
                  <a:cs typeface="Arial" panose="020B0604020202020204" pitchFamily="34" charset="0"/>
                </a:rPr>
                <a:t>worker.manager_id</a:t>
              </a:r>
              <a:r>
                <a:rPr lang="en-US" altLang="en-US" sz="1600" b="1" dirty="0">
                  <a:solidFill>
                    <a:schemeClr val="tx1">
                      <a:lumMod val="75000"/>
                    </a:schemeClr>
                  </a:solidFill>
                  <a:latin typeface="Courier New" panose="02070309020205020404" pitchFamily="49" charset="0"/>
                  <a:cs typeface="Arial" panose="020B0604020202020204" pitchFamily="34" charset="0"/>
                </a:rPr>
                <a:t> = </a:t>
              </a:r>
              <a:r>
                <a:rPr lang="en-US" altLang="en-US" sz="1600" b="1" dirty="0" err="1">
                  <a:solidFill>
                    <a:schemeClr val="tx1">
                      <a:lumMod val="75000"/>
                    </a:schemeClr>
                  </a:solidFill>
                  <a:latin typeface="Courier New" panose="02070309020205020404" pitchFamily="49" charset="0"/>
                  <a:cs typeface="Arial" panose="020B0604020202020204" pitchFamily="34" charset="0"/>
                </a:rPr>
                <a:t>manager.employee_id</a:t>
              </a:r>
              <a:r>
                <a:rPr lang="en-US" altLang="en-US" sz="1600" b="1" dirty="0">
                  <a:solidFill>
                    <a:schemeClr val="tx1">
                      <a:lumMod val="75000"/>
                    </a:schemeClr>
                  </a:solidFill>
                  <a:latin typeface="Courier New" panose="02070309020205020404" pitchFamily="49" charset="0"/>
                  <a:cs typeface="Arial" panose="020B0604020202020204" pitchFamily="34" charset="0"/>
                </a:rPr>
                <a:t> </a:t>
              </a:r>
            </a:p>
            <a:p>
              <a:pPr eaLnBrk="1" hangingPunct="1">
                <a:lnSpc>
                  <a:spcPct val="120000"/>
                </a:lnSpc>
                <a:defRPr/>
              </a:pPr>
              <a:r>
                <a:rPr lang="en-US" altLang="en-US" sz="1600" b="1" dirty="0">
                  <a:solidFill>
                    <a:schemeClr val="tx1">
                      <a:lumMod val="75000"/>
                    </a:schemeClr>
                  </a:solidFill>
                  <a:latin typeface="Courier New" panose="02070309020205020404" pitchFamily="49" charset="0"/>
                  <a:cs typeface="Arial" panose="020B0604020202020204" pitchFamily="34" charset="0"/>
                </a:rPr>
                <a:t>ORDER BY </a:t>
              </a:r>
              <a:r>
                <a:rPr lang="en-US" altLang="en-US" sz="1600" b="1" dirty="0" err="1">
                  <a:solidFill>
                    <a:schemeClr val="tx1">
                      <a:lumMod val="75000"/>
                    </a:schemeClr>
                  </a:solidFill>
                  <a:latin typeface="Courier New" panose="02070309020205020404" pitchFamily="49" charset="0"/>
                  <a:cs typeface="Arial" panose="020B0604020202020204" pitchFamily="34" charset="0"/>
                </a:rPr>
                <a:t>worker.last_name</a:t>
              </a:r>
              <a:r>
                <a:rPr lang="en-US" altLang="en-US" sz="1600" b="1" dirty="0">
                  <a:solidFill>
                    <a:schemeClr val="tx1">
                      <a:lumMod val="75000"/>
                    </a:schemeClr>
                  </a:solidFill>
                  <a:latin typeface="Courier New" panose="02070309020205020404" pitchFamily="49" charset="0"/>
                  <a:cs typeface="Arial" panose="020B0604020202020204" pitchFamily="34" charset="0"/>
                </a:rPr>
                <a:t>;</a:t>
              </a:r>
            </a:p>
          </p:txBody>
        </p:sp>
        <p:sp>
          <p:nvSpPr>
            <p:cNvPr id="81926" name="Text Box 5"/>
            <p:cNvSpPr txBox="1">
              <a:spLocks noChangeArrowheads="1"/>
            </p:cNvSpPr>
            <p:nvPr/>
          </p:nvSpPr>
          <p:spPr bwMode="auto">
            <a:xfrm>
              <a:off x="2473325" y="5395914"/>
              <a:ext cx="366712" cy="395287"/>
            </a:xfrm>
            <a:prstGeom prst="rect">
              <a:avLst/>
            </a:prstGeom>
            <a:noFill/>
            <a:ln w="25400">
              <a:noFill/>
              <a:miter lim="800000"/>
              <a:headEnd type="none" w="sm" len="sm"/>
              <a:tailEnd type="none" w="med" len="lg"/>
            </a:ln>
          </p:spPr>
          <p:txBody>
            <a:bodyPr lIns="12700" tIns="12700" rIns="12700" bIns="12700">
              <a:spAutoFit/>
            </a:bodyPr>
            <a:lstStyle/>
            <a:p>
              <a:pPr defTabSz="822325">
                <a:buClr>
                  <a:srgbClr val="000000"/>
                </a:buClr>
              </a:pPr>
              <a:r>
                <a:rPr lang="en-US" altLang="en-US" sz="2400"/>
                <a:t>…</a:t>
              </a:r>
            </a:p>
          </p:txBody>
        </p:sp>
        <p:sp>
          <p:nvSpPr>
            <p:cNvPr id="81927" name="Rectangle 6"/>
            <p:cNvSpPr>
              <a:spLocks noChangeArrowheads="1"/>
            </p:cNvSpPr>
            <p:nvPr/>
          </p:nvSpPr>
          <p:spPr bwMode="gray">
            <a:xfrm>
              <a:off x="2447925" y="2366963"/>
              <a:ext cx="6096000" cy="304800"/>
            </a:xfrm>
            <a:prstGeom prst="rect">
              <a:avLst/>
            </a:prstGeom>
            <a:noFill/>
            <a:ln w="28575">
              <a:solidFill>
                <a:srgbClr val="FF0000"/>
              </a:solidFill>
              <a:miter lim="800000"/>
              <a:headEnd/>
              <a:tailEnd/>
            </a:ln>
          </p:spPr>
          <p:txBody>
            <a:bodyPr wrap="none" anchor="ctr"/>
            <a:lstStyle/>
            <a:p>
              <a:pPr eaLnBrk="1" hangingPunct="1"/>
              <a:endParaRPr lang="en-US" altLang="en-US"/>
            </a:p>
          </p:txBody>
        </p:sp>
        <p:pic>
          <p:nvPicPr>
            <p:cNvPr id="81928" name="Picture 8"/>
            <p:cNvPicPr>
              <a:picLocks noChangeAspect="1" noChangeArrowheads="1"/>
            </p:cNvPicPr>
            <p:nvPr/>
          </p:nvPicPr>
          <p:blipFill>
            <a:blip r:embed="rId3" cstate="print"/>
            <a:srcRect/>
            <a:stretch>
              <a:fillRect/>
            </a:stretch>
          </p:blipFill>
          <p:spPr bwMode="auto">
            <a:xfrm>
              <a:off x="2425700" y="3281363"/>
              <a:ext cx="3676650" cy="1905000"/>
            </a:xfrm>
            <a:prstGeom prst="rect">
              <a:avLst/>
            </a:prstGeom>
            <a:noFill/>
            <a:ln w="28575">
              <a:noFill/>
              <a:miter lim="800000"/>
              <a:headEnd type="none" w="sm" len="sm"/>
              <a:tailEnd type="none" w="sm" len="sm"/>
            </a:ln>
          </p:spPr>
        </p:pic>
      </p:grpSp>
      <p:sp>
        <p:nvSpPr>
          <p:cNvPr id="20" name="Rectangle 19"/>
          <p:cNvSpPr/>
          <p:nvPr/>
        </p:nvSpPr>
        <p:spPr bwMode="auto">
          <a:xfrm flipH="1">
            <a:off x="6932612" y="3692701"/>
            <a:ext cx="5109737" cy="2233498"/>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grpSp>
        <p:nvGrpSpPr>
          <p:cNvPr id="21" name="Group 20"/>
          <p:cNvGrpSpPr/>
          <p:nvPr/>
        </p:nvGrpSpPr>
        <p:grpSpPr>
          <a:xfrm>
            <a:off x="8738945" y="4058069"/>
            <a:ext cx="1927466" cy="1502762"/>
            <a:chOff x="5178208" y="3946079"/>
            <a:chExt cx="641935" cy="500489"/>
          </a:xfrm>
          <a:noFill/>
          <a:effectLst/>
        </p:grpSpPr>
        <p:sp>
          <p:nvSpPr>
            <p:cNvPr id="22" name="Rounded Rectangle 21"/>
            <p:cNvSpPr/>
            <p:nvPr/>
          </p:nvSpPr>
          <p:spPr bwMode="auto">
            <a:xfrm>
              <a:off x="5178208" y="3946079"/>
              <a:ext cx="641935" cy="500489"/>
            </a:xfrm>
            <a:prstGeom prst="roundRect">
              <a:avLst>
                <a:gd name="adj" fmla="val 11032"/>
              </a:avLst>
            </a:prstGeom>
            <a:grpFill/>
            <a:ln w="762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nvGrpSpPr>
            <p:cNvPr id="23" name="Group 22"/>
            <p:cNvGrpSpPr/>
            <p:nvPr/>
          </p:nvGrpSpPr>
          <p:grpSpPr>
            <a:xfrm>
              <a:off x="5257800" y="4114800"/>
              <a:ext cx="457200" cy="323088"/>
              <a:chOff x="5257800" y="3962400"/>
              <a:chExt cx="457200" cy="475488"/>
            </a:xfrm>
            <a:grpFill/>
          </p:grpSpPr>
          <p:cxnSp>
            <p:nvCxnSpPr>
              <p:cNvPr id="27" name="Straight Connector 26"/>
              <p:cNvCxnSpPr/>
              <p:nvPr/>
            </p:nvCxnSpPr>
            <p:spPr bwMode="auto">
              <a:xfrm>
                <a:off x="5257800" y="3962400"/>
                <a:ext cx="0" cy="475488"/>
              </a:xfrm>
              <a:prstGeom prst="line">
                <a:avLst/>
              </a:prstGeom>
              <a:grpFill/>
              <a:ln w="76200" cap="flat" cmpd="sng" algn="ctr">
                <a:solidFill>
                  <a:schemeClr val="bg1"/>
                </a:solidFill>
                <a:prstDash val="solid"/>
                <a:round/>
                <a:headEnd type="none" w="sm" len="sm"/>
                <a:tailEnd type="none" w="sm" len="sm"/>
              </a:ln>
              <a:effectLst/>
            </p:spPr>
          </p:cxnSp>
          <p:cxnSp>
            <p:nvCxnSpPr>
              <p:cNvPr id="28" name="Straight Connector 27"/>
              <p:cNvCxnSpPr/>
              <p:nvPr/>
            </p:nvCxnSpPr>
            <p:spPr bwMode="auto">
              <a:xfrm>
                <a:off x="5410200" y="3962400"/>
                <a:ext cx="0" cy="475488"/>
              </a:xfrm>
              <a:prstGeom prst="line">
                <a:avLst/>
              </a:prstGeom>
              <a:grpFill/>
              <a:ln w="76200" cap="flat" cmpd="sng" algn="ctr">
                <a:solidFill>
                  <a:schemeClr val="bg1"/>
                </a:solidFill>
                <a:prstDash val="solid"/>
                <a:round/>
                <a:headEnd type="none" w="sm" len="sm"/>
                <a:tailEnd type="none" w="sm" len="sm"/>
              </a:ln>
              <a:effectLst/>
            </p:spPr>
          </p:cxnSp>
          <p:cxnSp>
            <p:nvCxnSpPr>
              <p:cNvPr id="29" name="Straight Connector 28"/>
              <p:cNvCxnSpPr/>
              <p:nvPr/>
            </p:nvCxnSpPr>
            <p:spPr bwMode="auto">
              <a:xfrm>
                <a:off x="5562600" y="3962400"/>
                <a:ext cx="0" cy="475488"/>
              </a:xfrm>
              <a:prstGeom prst="line">
                <a:avLst/>
              </a:prstGeom>
              <a:grpFill/>
              <a:ln w="76200" cap="flat" cmpd="sng" algn="ctr">
                <a:solidFill>
                  <a:schemeClr val="bg1"/>
                </a:solidFill>
                <a:prstDash val="solid"/>
                <a:round/>
                <a:headEnd type="none" w="sm" len="sm"/>
                <a:tailEnd type="none" w="sm" len="sm"/>
              </a:ln>
              <a:effectLst/>
            </p:spPr>
          </p:cxnSp>
          <p:cxnSp>
            <p:nvCxnSpPr>
              <p:cNvPr id="30" name="Straight Connector 29"/>
              <p:cNvCxnSpPr/>
              <p:nvPr/>
            </p:nvCxnSpPr>
            <p:spPr bwMode="auto">
              <a:xfrm>
                <a:off x="5715000" y="3962400"/>
                <a:ext cx="0" cy="475488"/>
              </a:xfrm>
              <a:prstGeom prst="line">
                <a:avLst/>
              </a:prstGeom>
              <a:grpFill/>
              <a:ln w="76200" cap="flat" cmpd="sng" algn="ctr">
                <a:solidFill>
                  <a:schemeClr val="bg1"/>
                </a:solidFill>
                <a:prstDash val="solid"/>
                <a:round/>
                <a:headEnd type="none" w="sm" len="sm"/>
                <a:tailEnd type="none" w="sm" len="sm"/>
              </a:ln>
              <a:effectLst/>
            </p:spPr>
          </p:cxnSp>
        </p:grpSp>
        <p:cxnSp>
          <p:nvCxnSpPr>
            <p:cNvPr id="24" name="Straight Connector 23"/>
            <p:cNvCxnSpPr/>
            <p:nvPr/>
          </p:nvCxnSpPr>
          <p:spPr bwMode="auto">
            <a:xfrm rot="5400000">
              <a:off x="5500103" y="3912235"/>
              <a:ext cx="0" cy="640080"/>
            </a:xfrm>
            <a:prstGeom prst="line">
              <a:avLst/>
            </a:prstGeom>
            <a:grpFill/>
            <a:ln w="76200" cap="flat" cmpd="sng" algn="ctr">
              <a:solidFill>
                <a:schemeClr val="bg1"/>
              </a:solidFill>
              <a:prstDash val="solid"/>
              <a:round/>
              <a:headEnd type="none" w="sm" len="sm"/>
              <a:tailEnd type="none" w="sm" len="sm"/>
            </a:ln>
            <a:effectLst/>
          </p:spPr>
        </p:cxnSp>
        <p:cxnSp>
          <p:nvCxnSpPr>
            <p:cNvPr id="25" name="Straight Connector 24"/>
            <p:cNvCxnSpPr/>
            <p:nvPr/>
          </p:nvCxnSpPr>
          <p:spPr bwMode="auto">
            <a:xfrm rot="5400000">
              <a:off x="5500103" y="4023360"/>
              <a:ext cx="0" cy="640080"/>
            </a:xfrm>
            <a:prstGeom prst="line">
              <a:avLst/>
            </a:prstGeom>
            <a:grpFill/>
            <a:ln w="76200" cap="flat" cmpd="sng" algn="ctr">
              <a:solidFill>
                <a:schemeClr val="bg1"/>
              </a:solidFill>
              <a:prstDash val="solid"/>
              <a:round/>
              <a:headEnd type="none" w="sm" len="sm"/>
              <a:tailEnd type="none" w="sm" len="sm"/>
            </a:ln>
            <a:effectLst/>
          </p:spPr>
        </p:cxnSp>
        <p:cxnSp>
          <p:nvCxnSpPr>
            <p:cNvPr id="26" name="Straight Connector 25"/>
            <p:cNvCxnSpPr/>
            <p:nvPr/>
          </p:nvCxnSpPr>
          <p:spPr bwMode="auto">
            <a:xfrm rot="5400000">
              <a:off x="5500103" y="3794760"/>
              <a:ext cx="0" cy="640080"/>
            </a:xfrm>
            <a:prstGeom prst="line">
              <a:avLst/>
            </a:prstGeom>
            <a:grpFill/>
            <a:ln w="76200" cap="flat" cmpd="sng" algn="ctr">
              <a:solidFill>
                <a:schemeClr val="bg1"/>
              </a:solidFill>
              <a:prstDash val="solid"/>
              <a:round/>
              <a:headEnd type="none" w="sm" len="sm"/>
              <a:tailEnd type="none" w="sm" len="sm"/>
            </a:ln>
            <a:effectLst/>
          </p:spPr>
        </p:cxnSp>
      </p:grpSp>
      <p:sp>
        <p:nvSpPr>
          <p:cNvPr id="31" name="Curved Left Arrow 30"/>
          <p:cNvSpPr/>
          <p:nvPr/>
        </p:nvSpPr>
        <p:spPr bwMode="auto">
          <a:xfrm>
            <a:off x="10899823" y="4365660"/>
            <a:ext cx="606496" cy="1008300"/>
          </a:xfrm>
          <a:prstGeom prst="curvedLeftArrow">
            <a:avLst>
              <a:gd name="adj1" fmla="val 37767"/>
              <a:gd name="adj2" fmla="val 65884"/>
              <a:gd name="adj3" fmla="val 29711"/>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3" name="Title 1"/>
          <p:cNvSpPr>
            <a:spLocks noGrp="1"/>
          </p:cNvSpPr>
          <p:nvPr>
            <p:ph type="title"/>
          </p:nvPr>
        </p:nvSpPr>
        <p:spPr/>
        <p:txBody>
          <a:bodyPr/>
          <a:lstStyle/>
          <a:p>
            <a:pPr eaLnBrk="1" hangingPunct="1"/>
            <a:r>
              <a:rPr lang="en-US" altLang="en-US" smtClean="0"/>
              <a:t>Cross Join</a:t>
            </a:r>
          </a:p>
        </p:txBody>
      </p:sp>
      <p:sp>
        <p:nvSpPr>
          <p:cNvPr id="83974" name="Content Placeholder 2"/>
          <p:cNvSpPr>
            <a:spLocks noGrp="1"/>
          </p:cNvSpPr>
          <p:nvPr>
            <p:ph idx="1"/>
          </p:nvPr>
        </p:nvSpPr>
        <p:spPr/>
        <p:txBody>
          <a:bodyPr/>
          <a:lstStyle/>
          <a:p>
            <a:pPr lvl="1" eaLnBrk="1" hangingPunct="1"/>
            <a:r>
              <a:rPr lang="en-US" altLang="en-US" smtClean="0"/>
              <a:t>A </a:t>
            </a:r>
            <a:r>
              <a:rPr lang="en-US" altLang="en-US" smtClean="0">
                <a:latin typeface="Courier New" pitchFamily="49" charset="0"/>
                <a:cs typeface="Courier New" pitchFamily="49" charset="0"/>
              </a:rPr>
              <a:t>CROSS</a:t>
            </a:r>
            <a:r>
              <a:rPr lang="en-US" altLang="en-US" smtClean="0"/>
              <a:t> </a:t>
            </a:r>
            <a:r>
              <a:rPr lang="en-US" altLang="en-US" smtClean="0">
                <a:latin typeface="Courier New" pitchFamily="49" charset="0"/>
                <a:cs typeface="Courier New" pitchFamily="49" charset="0"/>
              </a:rPr>
              <a:t>JOIN</a:t>
            </a:r>
            <a:r>
              <a:rPr lang="en-US" altLang="en-US" smtClean="0"/>
              <a:t> is a </a:t>
            </a:r>
            <a:r>
              <a:rPr lang="en-US" altLang="en-US" smtClean="0">
                <a:latin typeface="Courier New" pitchFamily="49" charset="0"/>
                <a:cs typeface="Courier New" pitchFamily="49" charset="0"/>
              </a:rPr>
              <a:t>JOIN</a:t>
            </a:r>
            <a:r>
              <a:rPr lang="en-US" altLang="en-US" smtClean="0"/>
              <a:t> operation that produces the Cartesian product of two tables.</a:t>
            </a:r>
          </a:p>
          <a:p>
            <a:pPr lvl="1" eaLnBrk="1" hangingPunct="1"/>
            <a:r>
              <a:rPr lang="en-US" altLang="en-US" smtClean="0"/>
              <a:t>Example:</a:t>
            </a:r>
          </a:p>
          <a:p>
            <a:pPr lvl="1" eaLnBrk="1" hangingPunct="1"/>
            <a:endParaRPr lang="en-US" altLang="en-US" smtClean="0"/>
          </a:p>
          <a:p>
            <a:pPr lvl="1" eaLnBrk="1" hangingPunct="1"/>
            <a:endParaRPr lang="en-US" altLang="en-US" smtClean="0"/>
          </a:p>
          <a:p>
            <a:pPr lvl="1" eaLnBrk="1" hangingPunct="1"/>
            <a:endParaRPr lang="en-US" altLang="en-US" smtClean="0"/>
          </a:p>
          <a:p>
            <a:pPr lvl="1" eaLnBrk="1" hangingPunct="1"/>
            <a:endParaRPr lang="en-US" altLang="en-US" smtClean="0"/>
          </a:p>
          <a:p>
            <a:pPr lvl="1" eaLnBrk="1" hangingPunct="1"/>
            <a:endParaRPr lang="en-US" altLang="en-US" smtClean="0"/>
          </a:p>
          <a:p>
            <a:pPr lvl="1" eaLnBrk="1" hangingPunct="1"/>
            <a:endParaRPr lang="en-US" altLang="en-US" smtClean="0"/>
          </a:p>
          <a:p>
            <a:pPr lvl="1" eaLnBrk="1" hangingPunct="1"/>
            <a:endParaRPr lang="en-US" altLang="en-US" smtClean="0"/>
          </a:p>
          <a:p>
            <a:pPr lvl="1" eaLnBrk="1" hangingPunct="1"/>
            <a:endParaRPr lang="en-US" altLang="en-US" smtClean="0"/>
          </a:p>
          <a:p>
            <a:pPr lvl="1" eaLnBrk="1" hangingPunct="1">
              <a:buFont typeface="Arial" charset="0"/>
              <a:buNone/>
            </a:pPr>
            <a:r>
              <a:rPr lang="en-US" altLang="en-US" smtClean="0"/>
              <a:t>      …</a:t>
            </a:r>
          </a:p>
        </p:txBody>
      </p:sp>
      <p:grpSp>
        <p:nvGrpSpPr>
          <p:cNvPr id="2" name="Group 1"/>
          <p:cNvGrpSpPr/>
          <p:nvPr/>
        </p:nvGrpSpPr>
        <p:grpSpPr>
          <a:xfrm>
            <a:off x="2436812" y="2475132"/>
            <a:ext cx="7315200" cy="3163668"/>
            <a:chOff x="2448101" y="2570382"/>
            <a:chExt cx="7315200" cy="3163668"/>
          </a:xfrm>
        </p:grpSpPr>
        <p:sp>
          <p:nvSpPr>
            <p:cNvPr id="7" name="Content Placeholder 2"/>
            <p:cNvSpPr txBox="1">
              <a:spLocks/>
            </p:cNvSpPr>
            <p:nvPr/>
          </p:nvSpPr>
          <p:spPr bwMode="gray">
            <a:xfrm>
              <a:off x="2448101" y="2570382"/>
              <a:ext cx="7315200" cy="63001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sz="1600" b="1" dirty="0">
                  <a:solidFill>
                    <a:schemeClr val="tx1">
                      <a:lumMod val="75000"/>
                    </a:schemeClr>
                  </a:solidFill>
                  <a:latin typeface="Courier New" panose="02070309020205020404" pitchFamily="49" charset="0"/>
                  <a:cs typeface="Courier New" panose="02070309020205020404" pitchFamily="49" charset="0"/>
                </a:rPr>
                <a:t>SELECT </a:t>
              </a:r>
              <a:r>
                <a:rPr lang="en-US" altLang="en-US" sz="1600" b="1" dirty="0" err="1">
                  <a:solidFill>
                    <a:schemeClr val="tx1">
                      <a:lumMod val="75000"/>
                    </a:schemeClr>
                  </a:solidFill>
                  <a:latin typeface="Courier New" panose="02070309020205020404" pitchFamily="49" charset="0"/>
                  <a:cs typeface="Courier New" panose="02070309020205020404" pitchFamily="49" charset="0"/>
                </a:rPr>
                <a:t>department_name</a:t>
              </a:r>
              <a:r>
                <a:rPr lang="en-US" altLang="en-US" sz="1600" b="1" dirty="0">
                  <a:solidFill>
                    <a:schemeClr val="tx1">
                      <a:lumMod val="75000"/>
                    </a:schemeClr>
                  </a:solidFill>
                  <a:latin typeface="Courier New" panose="02070309020205020404" pitchFamily="49" charset="0"/>
                  <a:cs typeface="Courier New" panose="02070309020205020404" pitchFamily="49" charset="0"/>
                </a:rPr>
                <a:t>, city </a:t>
              </a:r>
            </a:p>
            <a:p>
              <a:pPr eaLnBrk="1" hangingPunct="1">
                <a:defRPr/>
              </a:pPr>
              <a:r>
                <a:rPr lang="en-US" altLang="en-US" sz="1600" b="1" dirty="0">
                  <a:solidFill>
                    <a:schemeClr val="tx1">
                      <a:lumMod val="75000"/>
                    </a:schemeClr>
                  </a:solidFill>
                  <a:latin typeface="Courier New" panose="02070309020205020404" pitchFamily="49" charset="0"/>
                  <a:cs typeface="Courier New" panose="02070309020205020404" pitchFamily="49" charset="0"/>
                </a:rPr>
                <a:t>FROM department CROSS JOIN location;</a:t>
              </a:r>
            </a:p>
          </p:txBody>
        </p:sp>
        <p:pic>
          <p:nvPicPr>
            <p:cNvPr id="83975" name="Picture 2"/>
            <p:cNvPicPr>
              <a:picLocks noChangeAspect="1" noChangeArrowheads="1"/>
            </p:cNvPicPr>
            <p:nvPr/>
          </p:nvPicPr>
          <p:blipFill>
            <a:blip r:embed="rId3" cstate="print"/>
            <a:srcRect/>
            <a:stretch>
              <a:fillRect/>
            </a:stretch>
          </p:blipFill>
          <p:spPr bwMode="auto">
            <a:xfrm>
              <a:off x="2589213" y="3581400"/>
              <a:ext cx="3057525" cy="2152650"/>
            </a:xfrm>
            <a:prstGeom prst="rect">
              <a:avLst/>
            </a:prstGeom>
            <a:noFill/>
            <a:ln w="28575">
              <a:noFill/>
              <a:miter lim="800000"/>
              <a:headEnd type="none" w="sm" len="sm"/>
              <a:tailEnd type="none" w="sm" len="sm"/>
            </a:ln>
          </p:spPr>
        </p:pic>
        <p:sp>
          <p:nvSpPr>
            <p:cNvPr id="83976" name="Rectangle 5"/>
            <p:cNvSpPr>
              <a:spLocks noChangeArrowheads="1"/>
            </p:cNvSpPr>
            <p:nvPr/>
          </p:nvSpPr>
          <p:spPr bwMode="auto">
            <a:xfrm>
              <a:off x="4446587" y="2927350"/>
              <a:ext cx="1371600" cy="228600"/>
            </a:xfrm>
            <a:prstGeom prst="rect">
              <a:avLst/>
            </a:prstGeom>
            <a:noFill/>
            <a:ln w="28575" algn="ctr">
              <a:solidFill>
                <a:srgbClr val="FF0000"/>
              </a:solidFill>
              <a:round/>
              <a:headEnd type="none" w="sm" len="sm"/>
              <a:tailEnd type="none" w="sm" len="sm"/>
            </a:ln>
          </p:spPr>
          <p:txBody>
            <a:bodyPr/>
            <a:lstStyle/>
            <a:p>
              <a:pPr defTabSz="228600"/>
              <a:endParaRPr lang="en-US" altLang="en-US"/>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smtClean="0"/>
              <a:t>Summary</a:t>
            </a:r>
          </a:p>
        </p:txBody>
      </p:sp>
      <p:sp>
        <p:nvSpPr>
          <p:cNvPr id="86019" name="Rectangle 3"/>
          <p:cNvSpPr>
            <a:spLocks noGrp="1" noChangeArrowheads="1"/>
          </p:cNvSpPr>
          <p:nvPr>
            <p:ph idx="1"/>
          </p:nvPr>
        </p:nvSpPr>
        <p:spPr/>
        <p:txBody>
          <a:bodyPr/>
          <a:lstStyle/>
          <a:p>
            <a:pPr eaLnBrk="1" hangingPunct="1"/>
            <a:r>
              <a:rPr lang="en-US" altLang="en-US" smtClean="0">
                <a:latin typeface="Arial" charset="0"/>
              </a:rPr>
              <a:t>In this appendix, you should have learned how to use:</a:t>
            </a:r>
          </a:p>
          <a:p>
            <a:pPr lvl="1" eaLnBrk="1" hangingPunct="1"/>
            <a:r>
              <a:rPr lang="en-US" altLang="en-US" smtClean="0"/>
              <a:t>The </a:t>
            </a:r>
            <a:r>
              <a:rPr lang="en-US" altLang="en-US" smtClean="0">
                <a:latin typeface="Courier New" pitchFamily="49" charset="0"/>
                <a:cs typeface="Courier New" pitchFamily="49" charset="0"/>
              </a:rPr>
              <a:t>SELECT</a:t>
            </a:r>
            <a:r>
              <a:rPr lang="en-US" altLang="en-US" smtClean="0"/>
              <a:t> statement to retrieve rows from one or more tables</a:t>
            </a:r>
          </a:p>
          <a:p>
            <a:pPr lvl="1" eaLnBrk="1" hangingPunct="1"/>
            <a:r>
              <a:rPr lang="en-US" altLang="en-US" smtClean="0"/>
              <a:t>DDL statements to alter the structure of objects</a:t>
            </a:r>
          </a:p>
          <a:p>
            <a:pPr lvl="1" eaLnBrk="1" hangingPunct="1"/>
            <a:r>
              <a:rPr lang="en-US" altLang="en-US" smtClean="0"/>
              <a:t>DML statements to manipulate data in the existing schema objects</a:t>
            </a:r>
          </a:p>
          <a:p>
            <a:pPr lvl="1" eaLnBrk="1" hangingPunct="1"/>
            <a:r>
              <a:rPr lang="en-US" altLang="en-US" smtClean="0"/>
              <a:t>Transaction control statements to manage the changes made by DML statements</a:t>
            </a:r>
          </a:p>
          <a:p>
            <a:pPr lvl="1" eaLnBrk="1" hangingPunct="1"/>
            <a:r>
              <a:rPr lang="en-US" altLang="en-US" smtClean="0"/>
              <a:t>Joins to display data from multiple tables</a:t>
            </a:r>
          </a:p>
        </p:txBody>
      </p:sp>
      <p:sp>
        <p:nvSpPr>
          <p:cNvPr id="6" name="Rectangle 5"/>
          <p:cNvSpPr/>
          <p:nvPr/>
        </p:nvSpPr>
        <p:spPr bwMode="auto">
          <a:xfrm>
            <a:off x="184103" y="4567768"/>
            <a:ext cx="10605971"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7" name="Picture 6" descr="OU7_Tablet_Summary.png"/>
          <p:cNvPicPr>
            <a:picLocks noChangeAspect="1"/>
          </p:cNvPicPr>
          <p:nvPr/>
        </p:nvPicPr>
        <p:blipFill>
          <a:blip r:embed="rId3" cstate="print"/>
          <a:stretch>
            <a:fillRect/>
          </a:stretch>
        </p:blipFill>
        <p:spPr>
          <a:xfrm>
            <a:off x="9299448" y="4535424"/>
            <a:ext cx="2266950" cy="1714500"/>
          </a:xfrm>
          <a:prstGeom prst="rect">
            <a:avLst/>
          </a:prstGeom>
        </p:spPr>
      </p:pic>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smtClean="0">
                <a:latin typeface="Courier New" pitchFamily="49" charset="0"/>
                <a:cs typeface="Courier New" pitchFamily="49" charset="0"/>
              </a:rPr>
              <a:t>SELECT</a:t>
            </a:r>
            <a:r>
              <a:rPr lang="en-US" altLang="en-US" smtClean="0"/>
              <a:t> Statement</a:t>
            </a:r>
          </a:p>
        </p:txBody>
      </p:sp>
      <p:sp>
        <p:nvSpPr>
          <p:cNvPr id="12291" name="Content Placeholder 2"/>
          <p:cNvSpPr>
            <a:spLocks noGrp="1"/>
          </p:cNvSpPr>
          <p:nvPr>
            <p:ph idx="1"/>
          </p:nvPr>
        </p:nvSpPr>
        <p:spPr/>
        <p:txBody>
          <a:bodyPr/>
          <a:lstStyle/>
          <a:p>
            <a:pPr lvl="1" eaLnBrk="1" hangingPunct="1"/>
            <a:r>
              <a:rPr lang="en-US" altLang="en-US" smtClean="0"/>
              <a:t>Select all columns:</a:t>
            </a:r>
          </a:p>
          <a:p>
            <a:pPr lvl="1" eaLnBrk="1" hangingPunct="1"/>
            <a:endParaRPr lang="en-US" altLang="en-US" smtClean="0"/>
          </a:p>
          <a:p>
            <a:pPr lvl="1" eaLnBrk="1" hangingPunct="1"/>
            <a:endParaRPr lang="en-US" altLang="en-US" smtClean="0"/>
          </a:p>
          <a:p>
            <a:pPr lvl="1" eaLnBrk="1" hangingPunct="1"/>
            <a:endParaRPr lang="en-US" altLang="en-US" smtClean="0"/>
          </a:p>
          <a:p>
            <a:pPr lvl="1" eaLnBrk="1" hangingPunct="1">
              <a:buFont typeface="Arial" charset="0"/>
              <a:buNone/>
            </a:pPr>
            <a:endParaRPr lang="en-US" altLang="en-US" smtClean="0"/>
          </a:p>
          <a:p>
            <a:pPr lvl="1" eaLnBrk="1" hangingPunct="1">
              <a:buFont typeface="Arial" charset="0"/>
              <a:buNone/>
            </a:pPr>
            <a:endParaRPr lang="en-US" altLang="en-US" smtClean="0"/>
          </a:p>
          <a:p>
            <a:pPr lvl="1" eaLnBrk="1" hangingPunct="1"/>
            <a:endParaRPr lang="en-US" altLang="en-US" smtClean="0"/>
          </a:p>
          <a:p>
            <a:pPr lvl="1" eaLnBrk="1" hangingPunct="1"/>
            <a:r>
              <a:rPr lang="en-US" altLang="en-US" smtClean="0"/>
              <a:t>Select specific columns:</a:t>
            </a:r>
          </a:p>
          <a:p>
            <a:pPr lvl="1" eaLnBrk="1" hangingPunct="1"/>
            <a:endParaRPr lang="en-US" altLang="en-US" smtClean="0"/>
          </a:p>
          <a:p>
            <a:pPr lvl="1" eaLnBrk="1" hangingPunct="1"/>
            <a:endParaRPr lang="en-US" altLang="en-US" smtClean="0"/>
          </a:p>
          <a:p>
            <a:pPr lvl="1" eaLnBrk="1" hangingPunct="1"/>
            <a:endParaRPr lang="en-US" altLang="en-US" smtClean="0"/>
          </a:p>
          <a:p>
            <a:pPr lvl="1" eaLnBrk="1" hangingPunct="1">
              <a:buFont typeface="Arial" charset="0"/>
              <a:buNone/>
            </a:pPr>
            <a:r>
              <a:rPr lang="en-US" altLang="en-US" smtClean="0"/>
              <a:t>                                                                 …     </a:t>
            </a:r>
          </a:p>
          <a:p>
            <a:pPr lvl="1" eaLnBrk="1" hangingPunct="1">
              <a:buFont typeface="Arial" charset="0"/>
              <a:buNone/>
            </a:pPr>
            <a:endParaRPr lang="en-US" altLang="en-US" smtClean="0"/>
          </a:p>
        </p:txBody>
      </p:sp>
      <p:pic>
        <p:nvPicPr>
          <p:cNvPr id="12292" name="Picture 9"/>
          <p:cNvPicPr>
            <a:picLocks noChangeAspect="1" noChangeArrowheads="1"/>
          </p:cNvPicPr>
          <p:nvPr/>
        </p:nvPicPr>
        <p:blipFill>
          <a:blip r:embed="rId3" cstate="print"/>
          <a:srcRect/>
          <a:stretch>
            <a:fillRect/>
          </a:stretch>
        </p:blipFill>
        <p:spPr bwMode="auto">
          <a:xfrm>
            <a:off x="5713413" y="1581150"/>
            <a:ext cx="4422775" cy="1919288"/>
          </a:xfrm>
          <a:prstGeom prst="rect">
            <a:avLst/>
          </a:prstGeom>
          <a:noFill/>
          <a:ln w="28575">
            <a:noFill/>
            <a:miter lim="800000"/>
            <a:headEnd type="none" w="sm" len="sm"/>
            <a:tailEnd type="none" w="sm" len="sm"/>
          </a:ln>
        </p:spPr>
      </p:pic>
      <p:pic>
        <p:nvPicPr>
          <p:cNvPr id="12293" name="Picture 9"/>
          <p:cNvPicPr>
            <a:picLocks noChangeAspect="1" noChangeArrowheads="1"/>
          </p:cNvPicPr>
          <p:nvPr/>
        </p:nvPicPr>
        <p:blipFill>
          <a:blip r:embed="rId4" cstate="print"/>
          <a:srcRect/>
          <a:stretch>
            <a:fillRect/>
          </a:stretch>
        </p:blipFill>
        <p:spPr bwMode="auto">
          <a:xfrm>
            <a:off x="8040687" y="3638550"/>
            <a:ext cx="2095500" cy="2152650"/>
          </a:xfrm>
          <a:prstGeom prst="rect">
            <a:avLst/>
          </a:prstGeom>
          <a:noFill/>
          <a:ln w="28575">
            <a:noFill/>
            <a:miter lim="800000"/>
            <a:headEnd type="none" w="sm" len="sm"/>
            <a:tailEnd type="none" w="sm" len="sm"/>
          </a:ln>
        </p:spPr>
      </p:pic>
      <p:sp>
        <p:nvSpPr>
          <p:cNvPr id="10" name="Content Placeholder 2"/>
          <p:cNvSpPr txBox="1">
            <a:spLocks/>
          </p:cNvSpPr>
          <p:nvPr/>
        </p:nvSpPr>
        <p:spPr bwMode="gray">
          <a:xfrm>
            <a:off x="2513013" y="2732663"/>
            <a:ext cx="2826697"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a:t>
            </a:r>
            <a:r>
              <a:rPr lang="en-US" altLang="en-US" b="1" dirty="0" err="1">
                <a:solidFill>
                  <a:schemeClr val="tx1">
                    <a:lumMod val="75000"/>
                  </a:schemeClr>
                </a:solidFill>
                <a:latin typeface="Courier New" panose="02070309020205020404" pitchFamily="49" charset="0"/>
                <a:cs typeface="Arial" panose="020B0604020202020204" pitchFamily="34" charset="0"/>
              </a:rPr>
              <a:t>job_history</a:t>
            </a:r>
            <a:r>
              <a:rPr lang="en-US" altLang="en-US" b="1" dirty="0">
                <a:solidFill>
                  <a:schemeClr val="tx1">
                    <a:lumMod val="75000"/>
                  </a:schemeClr>
                </a:solidFill>
                <a:latin typeface="Courier New" panose="02070309020205020404" pitchFamily="49" charset="0"/>
                <a:cs typeface="Arial" panose="020B0604020202020204" pitchFamily="34" charset="0"/>
              </a:rPr>
              <a:t>;</a:t>
            </a:r>
          </a:p>
        </p:txBody>
      </p:sp>
      <p:sp>
        <p:nvSpPr>
          <p:cNvPr id="12297" name="Rectangle 7"/>
          <p:cNvSpPr>
            <a:spLocks noChangeArrowheads="1"/>
          </p:cNvSpPr>
          <p:nvPr/>
        </p:nvSpPr>
        <p:spPr bwMode="auto">
          <a:xfrm>
            <a:off x="3454400" y="2846962"/>
            <a:ext cx="381000" cy="228600"/>
          </a:xfrm>
          <a:prstGeom prst="rect">
            <a:avLst/>
          </a:prstGeom>
          <a:noFill/>
          <a:ln w="28575" algn="ctr">
            <a:solidFill>
              <a:srgbClr val="FF0000"/>
            </a:solidFill>
            <a:round/>
            <a:headEnd type="none" w="sm" len="sm"/>
            <a:tailEnd type="none" w="sm" len="sm"/>
          </a:ln>
        </p:spPr>
        <p:txBody>
          <a:bodyPr/>
          <a:lstStyle/>
          <a:p>
            <a:pPr defTabSz="228600"/>
            <a:endParaRPr lang="en-US"/>
          </a:p>
        </p:txBody>
      </p:sp>
      <p:sp>
        <p:nvSpPr>
          <p:cNvPr id="11" name="Content Placeholder 2"/>
          <p:cNvSpPr txBox="1">
            <a:spLocks/>
          </p:cNvSpPr>
          <p:nvPr/>
        </p:nvSpPr>
        <p:spPr bwMode="gray">
          <a:xfrm>
            <a:off x="2513013" y="4990616"/>
            <a:ext cx="3886200"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t>
            </a:r>
            <a:r>
              <a:rPr lang="en-US" altLang="en-US" b="1" dirty="0" err="1">
                <a:solidFill>
                  <a:schemeClr val="tx1">
                    <a:lumMod val="75000"/>
                  </a:schemeClr>
                </a:solidFill>
                <a:latin typeface="Courier New" panose="02070309020205020404" pitchFamily="49" charset="0"/>
                <a:cs typeface="Arial" panose="020B0604020202020204" pitchFamily="34" charset="0"/>
              </a:rPr>
              <a:t>manager_id</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dirty="0" err="1">
                <a:solidFill>
                  <a:schemeClr val="tx1">
                    <a:lumMod val="75000"/>
                  </a:schemeClr>
                </a:solidFill>
                <a:latin typeface="Courier New" panose="02070309020205020404" pitchFamily="49" charset="0"/>
                <a:cs typeface="Arial" panose="020B0604020202020204" pitchFamily="34" charset="0"/>
              </a:rPr>
              <a:t>job_id</a:t>
            </a:r>
            <a:r>
              <a:rPr lang="en-US" altLang="en-US" b="1" dirty="0">
                <a:solidFill>
                  <a:schemeClr val="tx1">
                    <a:lumMod val="75000"/>
                  </a:schemeClr>
                </a:solidFill>
                <a:latin typeface="Courier New" panose="02070309020205020404" pitchFamily="49" charset="0"/>
                <a:cs typeface="Arial" panose="020B0604020202020204" pitchFamily="34" charset="0"/>
              </a:rPr>
              <a:t>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smtClean="0">
                <a:latin typeface="Courier New" pitchFamily="49" charset="0"/>
                <a:cs typeface="Courier New" pitchFamily="49" charset="0"/>
              </a:rPr>
              <a:t>WHERE</a:t>
            </a:r>
            <a:r>
              <a:rPr lang="en-US" altLang="en-US" smtClean="0"/>
              <a:t> Clause</a:t>
            </a:r>
          </a:p>
        </p:txBody>
      </p:sp>
      <p:sp>
        <p:nvSpPr>
          <p:cNvPr id="14339" name="Content Placeholder 2"/>
          <p:cNvSpPr>
            <a:spLocks noGrp="1"/>
          </p:cNvSpPr>
          <p:nvPr>
            <p:ph idx="1"/>
          </p:nvPr>
        </p:nvSpPr>
        <p:spPr/>
        <p:txBody>
          <a:bodyPr/>
          <a:lstStyle/>
          <a:p>
            <a:pPr lvl="1" eaLnBrk="1" hangingPunct="1"/>
            <a:r>
              <a:rPr lang="en-US" altLang="en-US" smtClean="0"/>
              <a:t>Use the optional </a:t>
            </a:r>
            <a:r>
              <a:rPr lang="en-US" altLang="en-US" smtClean="0">
                <a:latin typeface="Courier New" pitchFamily="49" charset="0"/>
                <a:cs typeface="Courier New" pitchFamily="49" charset="0"/>
              </a:rPr>
              <a:t>WHERE</a:t>
            </a:r>
            <a:r>
              <a:rPr lang="en-US" altLang="en-US" smtClean="0"/>
              <a:t> clause to:</a:t>
            </a:r>
          </a:p>
          <a:p>
            <a:pPr lvl="2" eaLnBrk="1" hangingPunct="1"/>
            <a:r>
              <a:rPr lang="en-US" altLang="en-US" smtClean="0"/>
              <a:t>Filter rows in a query</a:t>
            </a:r>
          </a:p>
          <a:p>
            <a:pPr lvl="2" eaLnBrk="1" hangingPunct="1"/>
            <a:r>
              <a:rPr lang="en-US" altLang="en-US" smtClean="0"/>
              <a:t>Produce a subset of rows</a:t>
            </a:r>
          </a:p>
          <a:p>
            <a:pPr lvl="1" eaLnBrk="1" hangingPunct="1"/>
            <a:r>
              <a:rPr lang="en-US" altLang="en-US" smtClean="0"/>
              <a:t>Syntax:</a:t>
            </a:r>
          </a:p>
          <a:p>
            <a:pPr lvl="1" eaLnBrk="1" hangingPunct="1"/>
            <a:endParaRPr lang="en-US" altLang="en-US" smtClean="0"/>
          </a:p>
          <a:p>
            <a:pPr lvl="1" eaLnBrk="1" hangingPunct="1"/>
            <a:endParaRPr lang="en-US" altLang="en-US" smtClean="0"/>
          </a:p>
          <a:p>
            <a:pPr lvl="1" eaLnBrk="1" hangingPunct="1"/>
            <a:endParaRPr lang="en-US" altLang="en-US" smtClean="0"/>
          </a:p>
          <a:p>
            <a:pPr lvl="1" eaLnBrk="1" hangingPunct="1"/>
            <a:r>
              <a:rPr lang="en-US" altLang="en-US" smtClean="0"/>
              <a:t>Example:</a:t>
            </a:r>
          </a:p>
          <a:p>
            <a:pPr lvl="1" eaLnBrk="1" hangingPunct="1"/>
            <a:endParaRPr lang="en-US" altLang="en-US" smtClean="0"/>
          </a:p>
          <a:p>
            <a:pPr lvl="1" eaLnBrk="1" hangingPunct="1"/>
            <a:endParaRPr lang="en-US" altLang="en-US" smtClean="0"/>
          </a:p>
          <a:p>
            <a:pPr lvl="1" eaLnBrk="1" hangingPunct="1">
              <a:buFont typeface="Arial" charset="0"/>
              <a:buNone/>
            </a:pPr>
            <a:endParaRPr lang="en-US" altLang="en-US" smtClean="0"/>
          </a:p>
          <a:p>
            <a:pPr lvl="1" eaLnBrk="1" hangingPunct="1"/>
            <a:endParaRPr lang="en-US" altLang="en-US" smtClean="0"/>
          </a:p>
        </p:txBody>
      </p:sp>
      <p:sp>
        <p:nvSpPr>
          <p:cNvPr id="7" name="Content Placeholder 2"/>
          <p:cNvSpPr txBox="1">
            <a:spLocks/>
          </p:cNvSpPr>
          <p:nvPr/>
        </p:nvSpPr>
        <p:spPr bwMode="gray">
          <a:xfrm>
            <a:off x="3249520" y="4642931"/>
            <a:ext cx="5689785"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t>
            </a:r>
            <a:r>
              <a:rPr lang="en-US" altLang="en-US" b="1" dirty="0" err="1">
                <a:solidFill>
                  <a:schemeClr val="tx1">
                    <a:lumMod val="75000"/>
                  </a:schemeClr>
                </a:solidFill>
                <a:latin typeface="Courier New" panose="02070309020205020404" pitchFamily="49" charset="0"/>
                <a:cs typeface="Arial" panose="020B0604020202020204" pitchFamily="34" charset="0"/>
              </a:rPr>
              <a:t>location_id</a:t>
            </a:r>
            <a:r>
              <a:rPr lang="en-US" altLang="en-US" b="1" dirty="0">
                <a:solidFill>
                  <a:schemeClr val="tx1">
                    <a:lumMod val="75000"/>
                  </a:schemeClr>
                </a:solidFill>
                <a:latin typeface="Courier New" panose="02070309020205020404" pitchFamily="49" charset="0"/>
                <a:cs typeface="Arial" panose="020B0604020202020204" pitchFamily="34" charset="0"/>
              </a:rPr>
              <a:t> from departments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a:t>
            </a:r>
            <a:r>
              <a:rPr lang="en-US" altLang="en-US" b="1" dirty="0" err="1">
                <a:solidFill>
                  <a:schemeClr val="tx1">
                    <a:lumMod val="75000"/>
                  </a:schemeClr>
                </a:solidFill>
                <a:latin typeface="Courier New" panose="02070309020205020404" pitchFamily="49" charset="0"/>
                <a:cs typeface="Arial" panose="020B0604020202020204" pitchFamily="34" charset="0"/>
              </a:rPr>
              <a:t>department_name</a:t>
            </a:r>
            <a:r>
              <a:rPr lang="en-US" altLang="en-US" b="1" dirty="0">
                <a:solidFill>
                  <a:schemeClr val="tx1">
                    <a:lumMod val="75000"/>
                  </a:schemeClr>
                </a:solidFill>
                <a:latin typeface="Courier New" panose="02070309020205020404" pitchFamily="49" charset="0"/>
                <a:cs typeface="Arial" panose="020B0604020202020204" pitchFamily="34" charset="0"/>
              </a:rPr>
              <a:t> = 'Marketing';</a:t>
            </a:r>
          </a:p>
        </p:txBody>
      </p:sp>
      <p:sp>
        <p:nvSpPr>
          <p:cNvPr id="8" name="Content Placeholder 2"/>
          <p:cNvSpPr txBox="1">
            <a:spLocks/>
          </p:cNvSpPr>
          <p:nvPr/>
        </p:nvSpPr>
        <p:spPr bwMode="gray">
          <a:xfrm>
            <a:off x="3508146" y="2943272"/>
            <a:ext cx="5172532"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 FROM	  </a:t>
            </a:r>
            <a:r>
              <a:rPr lang="en-US" altLang="en-US" b="1" i="1" dirty="0">
                <a:solidFill>
                  <a:schemeClr val="tx1">
                    <a:lumMod val="75000"/>
                  </a:schemeClr>
                </a:solidFill>
                <a:latin typeface="Courier New" panose="02070309020205020404" pitchFamily="49" charset="0"/>
                <a:cs typeface="Arial" panose="020B0604020202020204" pitchFamily="34" charset="0"/>
              </a:rPr>
              <a:t>table</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a:t>
            </a:r>
            <a:r>
              <a:rPr lang="en-US" altLang="en-US" b="1" i="1" dirty="0">
                <a:solidFill>
                  <a:schemeClr val="tx1">
                    <a:lumMod val="75000"/>
                  </a:schemeClr>
                </a:solidFill>
                <a:latin typeface="Courier New" panose="02070309020205020404" pitchFamily="49" charset="0"/>
                <a:cs typeface="Arial" panose="020B0604020202020204" pitchFamily="34" charset="0"/>
              </a:rPr>
              <a:t>condition</a:t>
            </a:r>
            <a:r>
              <a:rPr lang="en-US" altLang="en-US" b="1" dirty="0">
                <a:solidFill>
                  <a:schemeClr val="tx1">
                    <a:lumMod val="75000"/>
                  </a:schemeClr>
                </a:solidFill>
                <a:latin typeface="Courier New" panose="02070309020205020404" pitchFamily="49"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smtClean="0">
                <a:latin typeface="Courier New" pitchFamily="49" charset="0"/>
                <a:cs typeface="Courier New" pitchFamily="49" charset="0"/>
              </a:rPr>
              <a:t>ORDER</a:t>
            </a:r>
            <a:r>
              <a:rPr lang="en-US" altLang="en-US" smtClean="0">
                <a:cs typeface="Courier New" pitchFamily="49" charset="0"/>
              </a:rPr>
              <a:t> </a:t>
            </a:r>
            <a:r>
              <a:rPr lang="en-US" altLang="en-US" smtClean="0">
                <a:latin typeface="Courier New" pitchFamily="49" charset="0"/>
                <a:cs typeface="Courier New" pitchFamily="49" charset="0"/>
              </a:rPr>
              <a:t>BY</a:t>
            </a:r>
            <a:r>
              <a:rPr lang="en-US" altLang="en-US" smtClean="0"/>
              <a:t> Clause</a:t>
            </a:r>
          </a:p>
        </p:txBody>
      </p:sp>
      <p:sp>
        <p:nvSpPr>
          <p:cNvPr id="16387" name="Content Placeholder 2"/>
          <p:cNvSpPr>
            <a:spLocks noGrp="1"/>
          </p:cNvSpPr>
          <p:nvPr>
            <p:ph idx="1"/>
          </p:nvPr>
        </p:nvSpPr>
        <p:spPr/>
        <p:txBody>
          <a:bodyPr/>
          <a:lstStyle/>
          <a:p>
            <a:pPr lvl="1" eaLnBrk="1" hangingPunct="1"/>
            <a:r>
              <a:rPr lang="en-US" altLang="en-US" smtClean="0"/>
              <a:t>Use the optional </a:t>
            </a:r>
            <a:r>
              <a:rPr lang="en-US" altLang="en-US" smtClean="0">
                <a:latin typeface="Courier New" pitchFamily="49" charset="0"/>
                <a:cs typeface="Courier New" pitchFamily="49" charset="0"/>
              </a:rPr>
              <a:t>ORDER</a:t>
            </a:r>
            <a:r>
              <a:rPr lang="en-US" altLang="en-US" smtClean="0"/>
              <a:t> </a:t>
            </a:r>
            <a:r>
              <a:rPr lang="en-US" altLang="en-US" smtClean="0">
                <a:latin typeface="Courier New" pitchFamily="49" charset="0"/>
                <a:cs typeface="Courier New" pitchFamily="49" charset="0"/>
              </a:rPr>
              <a:t>BY</a:t>
            </a:r>
            <a:r>
              <a:rPr lang="en-US" altLang="en-US" smtClean="0">
                <a:cs typeface="Courier New" pitchFamily="49" charset="0"/>
              </a:rPr>
              <a:t> </a:t>
            </a:r>
            <a:r>
              <a:rPr lang="en-US" altLang="en-US" smtClean="0"/>
              <a:t>clause to specify the row order.</a:t>
            </a:r>
          </a:p>
          <a:p>
            <a:pPr lvl="1" eaLnBrk="1" hangingPunct="1"/>
            <a:r>
              <a:rPr lang="en-US" altLang="en-US" smtClean="0"/>
              <a:t>Syntax:</a:t>
            </a:r>
          </a:p>
          <a:p>
            <a:pPr lvl="1" eaLnBrk="1" hangingPunct="1"/>
            <a:endParaRPr lang="en-US" altLang="en-US" smtClean="0"/>
          </a:p>
          <a:p>
            <a:pPr lvl="1" eaLnBrk="1" hangingPunct="1"/>
            <a:endParaRPr lang="en-US" altLang="en-US" smtClean="0"/>
          </a:p>
          <a:p>
            <a:pPr lvl="1" eaLnBrk="1" hangingPunct="1">
              <a:buFont typeface="Arial" charset="0"/>
              <a:buNone/>
            </a:pPr>
            <a:endParaRPr lang="en-US" altLang="en-US" smtClean="0"/>
          </a:p>
          <a:p>
            <a:pPr lvl="1" eaLnBrk="1" hangingPunct="1"/>
            <a:r>
              <a:rPr lang="en-US" altLang="en-US" smtClean="0"/>
              <a:t>Example:</a:t>
            </a:r>
          </a:p>
        </p:txBody>
      </p:sp>
      <p:sp>
        <p:nvSpPr>
          <p:cNvPr id="6" name="Content Placeholder 2"/>
          <p:cNvSpPr txBox="1">
            <a:spLocks/>
          </p:cNvSpPr>
          <p:nvPr/>
        </p:nvSpPr>
        <p:spPr bwMode="gray">
          <a:xfrm>
            <a:off x="2209448" y="2118945"/>
            <a:ext cx="7769928"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 FROM	  </a:t>
            </a:r>
            <a:r>
              <a:rPr lang="en-US" altLang="en-US" b="1" i="1" dirty="0">
                <a:solidFill>
                  <a:schemeClr val="tx1">
                    <a:lumMod val="75000"/>
                  </a:schemeClr>
                </a:solidFill>
                <a:latin typeface="Courier New" panose="02070309020205020404" pitchFamily="49" charset="0"/>
                <a:cs typeface="Arial" panose="020B0604020202020204" pitchFamily="34" charset="0"/>
              </a:rPr>
              <a:t>table</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a:t>
            </a:r>
            <a:r>
              <a:rPr lang="en-US" altLang="en-US" b="1" i="1" dirty="0">
                <a:solidFill>
                  <a:schemeClr val="tx1">
                    <a:lumMod val="75000"/>
                  </a:schemeClr>
                </a:solidFill>
                <a:latin typeface="Courier New" panose="02070309020205020404" pitchFamily="49" charset="0"/>
                <a:cs typeface="Arial" panose="020B0604020202020204" pitchFamily="34" charset="0"/>
              </a:rPr>
              <a:t>condition</a:t>
            </a:r>
            <a:r>
              <a:rPr lang="en-US" altLang="en-US" b="1" dirty="0">
                <a:solidFill>
                  <a:schemeClr val="tx1">
                    <a:lumMod val="75000"/>
                  </a:schemeClr>
                </a:solidFill>
                <a:latin typeface="Courier New" panose="02070309020205020404" pitchFamily="49" charset="0"/>
                <a:cs typeface="Arial" panose="020B0604020202020204" pitchFamily="34" charset="0"/>
              </a:rPr>
              <a:t>]</a:t>
            </a:r>
          </a:p>
          <a:p>
            <a:pPr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[ORDER BY {&lt;column&gt;|&lt;position&gt; } [ASC|DESC] [, ...] ];</a:t>
            </a:r>
          </a:p>
        </p:txBody>
      </p:sp>
      <p:sp>
        <p:nvSpPr>
          <p:cNvPr id="7" name="Content Placeholder 2"/>
          <p:cNvSpPr txBox="1">
            <a:spLocks/>
          </p:cNvSpPr>
          <p:nvPr/>
        </p:nvSpPr>
        <p:spPr bwMode="gray">
          <a:xfrm>
            <a:off x="2209448" y="4110633"/>
            <a:ext cx="7769928"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t>
            </a:r>
            <a:r>
              <a:rPr lang="en-US" altLang="en-US" b="1" dirty="0" err="1">
                <a:solidFill>
                  <a:schemeClr val="tx1">
                    <a:lumMod val="75000"/>
                  </a:schemeClr>
                </a:solidFill>
                <a:latin typeface="Courier New" panose="02070309020205020404" pitchFamily="49" charset="0"/>
                <a:cs typeface="Arial" panose="020B0604020202020204" pitchFamily="34" charset="0"/>
              </a:rPr>
              <a:t>last_name</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dirty="0" err="1">
                <a:solidFill>
                  <a:schemeClr val="tx1">
                    <a:lumMod val="75000"/>
                  </a:schemeClr>
                </a:solidFill>
                <a:latin typeface="Courier New" panose="02070309020205020404" pitchFamily="49" charset="0"/>
                <a:cs typeface="Arial" panose="020B0604020202020204" pitchFamily="34" charset="0"/>
              </a:rPr>
              <a:t>department_id</a:t>
            </a:r>
            <a:r>
              <a:rPr lang="en-US" altLang="en-US" b="1" dirty="0">
                <a:solidFill>
                  <a:schemeClr val="tx1">
                    <a:lumMod val="75000"/>
                  </a:schemeClr>
                </a:solidFill>
                <a:latin typeface="Courier New" panose="02070309020205020404" pitchFamily="49" charset="0"/>
                <a:cs typeface="Arial" panose="020B0604020202020204" pitchFamily="34" charset="0"/>
              </a:rPr>
              <a:t>, 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ORDER BY </a:t>
            </a:r>
            <a:r>
              <a:rPr lang="en-US" altLang="en-US" b="1" dirty="0" err="1">
                <a:solidFill>
                  <a:schemeClr val="tx1">
                    <a:lumMod val="75000"/>
                  </a:schemeClr>
                </a:solidFill>
                <a:latin typeface="Courier New" panose="02070309020205020404" pitchFamily="49" charset="0"/>
                <a:cs typeface="Arial" panose="020B0604020202020204" pitchFamily="34" charset="0"/>
              </a:rPr>
              <a:t>department_id</a:t>
            </a:r>
            <a:r>
              <a:rPr lang="en-US" altLang="en-US" b="1" dirty="0">
                <a:solidFill>
                  <a:schemeClr val="tx1">
                    <a:lumMod val="75000"/>
                  </a:schemeClr>
                </a:solidFill>
                <a:latin typeface="Courier New" panose="02070309020205020404" pitchFamily="49" charset="0"/>
                <a:cs typeface="Arial" panose="020B0604020202020204" pitchFamily="34" charset="0"/>
              </a:rPr>
              <a:t> ASC, salary DESC;</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defRPr/>
            </a:pPr>
            <a:r>
              <a:rPr lang="en-US" smtClean="0">
                <a:latin typeface="Courier New" pitchFamily="49" charset="0"/>
                <a:cs typeface="Courier New" pitchFamily="49" charset="0"/>
              </a:rPr>
              <a:t>GROUP</a:t>
            </a:r>
            <a:r>
              <a:rPr lang="en-US" smtClean="0">
                <a:cs typeface="Courier New" pitchFamily="49" charset="0"/>
              </a:rPr>
              <a:t> </a:t>
            </a:r>
            <a:r>
              <a:rPr lang="en-US" smtClean="0">
                <a:latin typeface="Courier New" pitchFamily="49" charset="0"/>
                <a:cs typeface="Courier New" pitchFamily="49" charset="0"/>
              </a:rPr>
              <a:t>BY</a:t>
            </a:r>
            <a:r>
              <a:rPr lang="en-US" smtClean="0">
                <a:latin typeface="+mn-lt"/>
                <a:cs typeface="Courier New" pitchFamily="49" charset="0"/>
              </a:rPr>
              <a:t> </a:t>
            </a:r>
            <a:r>
              <a:rPr lang="en-US" smtClean="0"/>
              <a:t>Clause</a:t>
            </a:r>
            <a:endParaRPr lang="en-US" dirty="0" smtClean="0"/>
          </a:p>
        </p:txBody>
      </p:sp>
      <p:sp>
        <p:nvSpPr>
          <p:cNvPr id="18435" name="Content Placeholder 2"/>
          <p:cNvSpPr>
            <a:spLocks noGrp="1"/>
          </p:cNvSpPr>
          <p:nvPr>
            <p:ph idx="1"/>
          </p:nvPr>
        </p:nvSpPr>
        <p:spPr/>
        <p:txBody>
          <a:bodyPr/>
          <a:lstStyle/>
          <a:p>
            <a:pPr lvl="1" eaLnBrk="1" hangingPunct="1"/>
            <a:r>
              <a:rPr lang="en-US" altLang="en-US" smtClean="0"/>
              <a:t>Use the optional </a:t>
            </a:r>
            <a:r>
              <a:rPr lang="en-US" altLang="en-US" smtClean="0">
                <a:latin typeface="Courier New" pitchFamily="49" charset="0"/>
                <a:cs typeface="Courier New" pitchFamily="49" charset="0"/>
              </a:rPr>
              <a:t>GROUP</a:t>
            </a:r>
            <a:r>
              <a:rPr lang="en-US" altLang="en-US" smtClean="0"/>
              <a:t> </a:t>
            </a:r>
            <a:r>
              <a:rPr lang="en-US" altLang="en-US" smtClean="0">
                <a:latin typeface="Courier New" pitchFamily="49" charset="0"/>
                <a:cs typeface="Courier New" pitchFamily="49" charset="0"/>
              </a:rPr>
              <a:t>BY</a:t>
            </a:r>
            <a:r>
              <a:rPr lang="en-US" altLang="en-US" smtClean="0">
                <a:cs typeface="Courier New" pitchFamily="49" charset="0"/>
              </a:rPr>
              <a:t> </a:t>
            </a:r>
            <a:r>
              <a:rPr lang="en-US" altLang="en-US" smtClean="0"/>
              <a:t>clause to group columns that have matching values into subsets.</a:t>
            </a:r>
          </a:p>
          <a:p>
            <a:pPr lvl="1" eaLnBrk="1" hangingPunct="1"/>
            <a:r>
              <a:rPr lang="en-US" altLang="en-US" smtClean="0"/>
              <a:t>Each group has no two rows having the same value for the grouping column or columns.</a:t>
            </a:r>
          </a:p>
          <a:p>
            <a:pPr lvl="1" eaLnBrk="1" hangingPunct="1"/>
            <a:r>
              <a:rPr lang="en-US" altLang="en-US" smtClean="0"/>
              <a:t>Syntax:</a:t>
            </a:r>
          </a:p>
          <a:p>
            <a:pPr lvl="1" eaLnBrk="1" hangingPunct="1"/>
            <a:endParaRPr lang="en-US" altLang="en-US" smtClean="0"/>
          </a:p>
          <a:p>
            <a:pPr lvl="1" eaLnBrk="1" hangingPunct="1"/>
            <a:endParaRPr lang="en-US" altLang="en-US" smtClean="0"/>
          </a:p>
          <a:p>
            <a:pPr lvl="1" eaLnBrk="1" hangingPunct="1"/>
            <a:endParaRPr lang="en-US" altLang="en-US" smtClean="0"/>
          </a:p>
          <a:p>
            <a:pPr lvl="1" eaLnBrk="1" hangingPunct="1">
              <a:buFont typeface="Arial" charset="0"/>
              <a:buNone/>
            </a:pPr>
            <a:endParaRPr lang="en-US" altLang="en-US" sz="1200"/>
          </a:p>
          <a:p>
            <a:pPr lvl="1" eaLnBrk="1" hangingPunct="1"/>
            <a:r>
              <a:rPr lang="en-US" altLang="en-US" smtClean="0"/>
              <a:t>Example:</a:t>
            </a:r>
          </a:p>
        </p:txBody>
      </p:sp>
      <p:sp>
        <p:nvSpPr>
          <p:cNvPr id="6" name="Content Placeholder 2"/>
          <p:cNvSpPr txBox="1">
            <a:spLocks/>
          </p:cNvSpPr>
          <p:nvPr/>
        </p:nvSpPr>
        <p:spPr bwMode="gray">
          <a:xfrm>
            <a:off x="2946962" y="2743200"/>
            <a:ext cx="6294901" cy="159162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&lt;</a:t>
            </a:r>
            <a:r>
              <a:rPr lang="en-US" altLang="en-US" b="1" dirty="0">
                <a:solidFill>
                  <a:schemeClr val="tx1">
                    <a:lumMod val="75000"/>
                  </a:schemeClr>
                </a:solidFill>
                <a:latin typeface="Courier New" panose="02070309020205020404" pitchFamily="49" charset="0"/>
                <a:cs typeface="Courier New" panose="02070309020205020404" pitchFamily="49" charset="0"/>
              </a:rPr>
              <a:t>column1, column2, ... </a:t>
            </a:r>
            <a:r>
              <a:rPr lang="en-US" altLang="en-US" b="1" dirty="0" err="1">
                <a:solidFill>
                  <a:schemeClr val="tx1">
                    <a:lumMod val="75000"/>
                  </a:schemeClr>
                </a:solidFill>
                <a:latin typeface="Courier New" panose="02070309020205020404" pitchFamily="49" charset="0"/>
                <a:cs typeface="Courier New" panose="02070309020205020404" pitchFamily="49" charset="0"/>
              </a:rPr>
              <a:t>column_n</a:t>
            </a:r>
            <a:r>
              <a:rPr lang="en-US" altLang="en-US" b="1" dirty="0">
                <a:solidFill>
                  <a:schemeClr val="tx1">
                    <a:lumMod val="75000"/>
                  </a:schemeClr>
                </a:solidFill>
                <a:latin typeface="Courier New" panose="02070309020205020404" pitchFamily="49" charset="0"/>
                <a:cs typeface="Courier New" panose="02070309020205020404" pitchFamily="49" charset="0"/>
              </a:rPr>
              <a:t>&gt;</a:t>
            </a:r>
            <a:r>
              <a:rPr lang="en-US" altLang="en-US" b="1" dirty="0">
                <a:solidFill>
                  <a:schemeClr val="tx1">
                    <a:lumMod val="75000"/>
                  </a:schemeClr>
                </a:solidFill>
                <a:latin typeface="Courier New" panose="02070309020205020404" pitchFamily="49" charset="0"/>
                <a:cs typeface="Arial" panose="020B0604020202020204" pitchFamily="34" charset="0"/>
              </a:rPr>
              <a:t>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a:t>
            </a:r>
            <a:r>
              <a:rPr lang="en-US" altLang="en-US" b="1" i="1" dirty="0">
                <a:solidFill>
                  <a:schemeClr val="tx1">
                    <a:lumMod val="75000"/>
                  </a:schemeClr>
                </a:solidFill>
                <a:latin typeface="Courier New" panose="02070309020205020404" pitchFamily="49" charset="0"/>
                <a:cs typeface="Arial" panose="020B0604020202020204" pitchFamily="34" charset="0"/>
              </a:rPr>
              <a:t>table</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a:t>
            </a:r>
            <a:r>
              <a:rPr lang="en-US" altLang="en-US" b="1" i="1" dirty="0">
                <a:solidFill>
                  <a:schemeClr val="tx1">
                    <a:lumMod val="75000"/>
                  </a:schemeClr>
                </a:solidFill>
                <a:latin typeface="Courier New" panose="02070309020205020404" pitchFamily="49" charset="0"/>
                <a:cs typeface="Arial" panose="020B0604020202020204" pitchFamily="34" charset="0"/>
              </a:rPr>
              <a:t>condition</a:t>
            </a:r>
            <a:r>
              <a:rPr lang="en-US" altLang="en-US" b="1" dirty="0">
                <a:solidFill>
                  <a:schemeClr val="tx1">
                    <a:lumMod val="75000"/>
                  </a:schemeClr>
                </a:solidFill>
                <a:latin typeface="Courier New" panose="02070309020205020404" pitchFamily="49" charset="0"/>
                <a:cs typeface="Arial" panose="020B0604020202020204" pitchFamily="34" charset="0"/>
              </a:rPr>
              <a:t>]</a:t>
            </a:r>
          </a:p>
          <a:p>
            <a:pPr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[GROUP BY &lt;column&gt; [, ...] ]</a:t>
            </a:r>
          </a:p>
          <a:p>
            <a:pPr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[ORDER BY &lt;column&gt; [, ...] ] ;</a:t>
            </a:r>
          </a:p>
        </p:txBody>
      </p:sp>
      <p:sp>
        <p:nvSpPr>
          <p:cNvPr id="7" name="Content Placeholder 2"/>
          <p:cNvSpPr txBox="1">
            <a:spLocks/>
          </p:cNvSpPr>
          <p:nvPr/>
        </p:nvSpPr>
        <p:spPr bwMode="gray">
          <a:xfrm>
            <a:off x="2632217" y="5030862"/>
            <a:ext cx="6924391"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t>
            </a:r>
            <a:r>
              <a:rPr lang="en-US" altLang="en-US" b="1" dirty="0" err="1">
                <a:solidFill>
                  <a:schemeClr val="tx1">
                    <a:lumMod val="75000"/>
                  </a:schemeClr>
                </a:solidFill>
                <a:latin typeface="Courier New" panose="02070309020205020404" pitchFamily="49" charset="0"/>
                <a:cs typeface="Arial" panose="020B0604020202020204" pitchFamily="34" charset="0"/>
              </a:rPr>
              <a:t>department_id</a:t>
            </a:r>
            <a:r>
              <a:rPr lang="en-US" altLang="en-US" b="1" dirty="0">
                <a:solidFill>
                  <a:schemeClr val="tx1">
                    <a:lumMod val="75000"/>
                  </a:schemeClr>
                </a:solidFill>
                <a:latin typeface="Courier New" panose="02070309020205020404" pitchFamily="49" charset="0"/>
                <a:cs typeface="Arial" panose="020B0604020202020204" pitchFamily="34" charset="0"/>
              </a:rPr>
              <a:t>, MIN(salary), MAX (salary)</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GROUP BY </a:t>
            </a:r>
            <a:r>
              <a:rPr lang="en-US" altLang="en-US" b="1" dirty="0" err="1">
                <a:solidFill>
                  <a:schemeClr val="tx1">
                    <a:lumMod val="75000"/>
                  </a:schemeClr>
                </a:solidFill>
                <a:latin typeface="Courier New" panose="02070309020205020404" pitchFamily="49" charset="0"/>
                <a:cs typeface="Arial" panose="020B0604020202020204" pitchFamily="34" charset="0"/>
              </a:rPr>
              <a:t>department_id</a:t>
            </a:r>
            <a:r>
              <a:rPr lang="en-US" altLang="en-US" b="1" dirty="0">
                <a:solidFill>
                  <a:schemeClr val="tx1">
                    <a:lumMod val="75000"/>
                  </a:schemeClr>
                </a:solidFill>
                <a:latin typeface="Courier New" panose="02070309020205020404" pitchFamily="49" charset="0"/>
                <a:cs typeface="Arial" panose="020B0604020202020204" pitchFamily="34" charset="0"/>
              </a:rP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bwMode="auto">
          <a:xfrm>
            <a:off x="150812" y="4166648"/>
            <a:ext cx="7872002" cy="122343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20482" name="Title 1"/>
          <p:cNvSpPr>
            <a:spLocks noGrp="1"/>
          </p:cNvSpPr>
          <p:nvPr>
            <p:ph type="title"/>
          </p:nvPr>
        </p:nvSpPr>
        <p:spPr/>
        <p:txBody>
          <a:bodyPr/>
          <a:lstStyle/>
          <a:p>
            <a:pPr eaLnBrk="1" hangingPunct="1"/>
            <a:r>
              <a:rPr lang="en-US" altLang="en-US" smtClean="0"/>
              <a:t>Data Definition Language</a:t>
            </a:r>
          </a:p>
        </p:txBody>
      </p:sp>
      <p:sp>
        <p:nvSpPr>
          <p:cNvPr id="20483" name="Content Placeholder 2"/>
          <p:cNvSpPr>
            <a:spLocks noGrp="1"/>
          </p:cNvSpPr>
          <p:nvPr>
            <p:ph idx="1"/>
          </p:nvPr>
        </p:nvSpPr>
        <p:spPr/>
        <p:txBody>
          <a:bodyPr/>
          <a:lstStyle/>
          <a:p>
            <a:pPr lvl="1" eaLnBrk="1" hangingPunct="1"/>
            <a:r>
              <a:rPr lang="en-US" altLang="en-US" smtClean="0"/>
              <a:t>DDL statements are used to define, structurally change, and drop schema objects.</a:t>
            </a:r>
          </a:p>
          <a:p>
            <a:pPr lvl="1" eaLnBrk="1" hangingPunct="1"/>
            <a:r>
              <a:rPr lang="en-US" altLang="en-US" smtClean="0"/>
              <a:t>The commonly used DDL statements are:</a:t>
            </a:r>
          </a:p>
          <a:p>
            <a:pPr lvl="2" eaLnBrk="1" hangingPunct="1"/>
            <a:r>
              <a:rPr lang="en-US" altLang="en-US" smtClean="0">
                <a:latin typeface="Courier New" pitchFamily="49" charset="0"/>
                <a:cs typeface="Courier New" pitchFamily="49" charset="0"/>
              </a:rPr>
              <a:t>CREATE</a:t>
            </a:r>
            <a:r>
              <a:rPr lang="en-US" altLang="en-US" sz="2200"/>
              <a:t> </a:t>
            </a:r>
            <a:r>
              <a:rPr lang="en-US" altLang="en-US" smtClean="0">
                <a:latin typeface="Courier New" pitchFamily="49" charset="0"/>
                <a:cs typeface="Courier New" pitchFamily="49" charset="0"/>
              </a:rPr>
              <a:t>TABLE</a:t>
            </a:r>
            <a:r>
              <a:rPr lang="en-US" altLang="en-US" smtClean="0"/>
              <a:t>, </a:t>
            </a:r>
            <a:r>
              <a:rPr lang="en-US" altLang="en-US" smtClean="0">
                <a:latin typeface="Courier New" pitchFamily="49" charset="0"/>
                <a:cs typeface="Courier New" pitchFamily="49" charset="0"/>
              </a:rPr>
              <a:t>ALTER</a:t>
            </a:r>
            <a:r>
              <a:rPr lang="en-US" altLang="en-US" sz="2200"/>
              <a:t> </a:t>
            </a:r>
            <a:r>
              <a:rPr lang="en-US" altLang="en-US" smtClean="0">
                <a:latin typeface="Courier New" pitchFamily="49" charset="0"/>
                <a:cs typeface="Courier New" pitchFamily="49" charset="0"/>
              </a:rPr>
              <a:t>TABLE</a:t>
            </a:r>
            <a:r>
              <a:rPr lang="en-US" altLang="en-US" smtClean="0">
                <a:cs typeface="Courier New" pitchFamily="49" charset="0"/>
              </a:rPr>
              <a:t>, </a:t>
            </a:r>
            <a:r>
              <a:rPr lang="en-US" altLang="en-US" smtClean="0"/>
              <a:t>and </a:t>
            </a:r>
            <a:r>
              <a:rPr lang="en-US" altLang="en-US" smtClean="0">
                <a:latin typeface="Courier New" pitchFamily="49" charset="0"/>
                <a:cs typeface="Courier New" pitchFamily="49" charset="0"/>
              </a:rPr>
              <a:t>DROP</a:t>
            </a:r>
            <a:r>
              <a:rPr lang="en-US" altLang="en-US" sz="2200"/>
              <a:t> </a:t>
            </a:r>
            <a:r>
              <a:rPr lang="en-US" altLang="en-US" smtClean="0">
                <a:latin typeface="Courier New" pitchFamily="49" charset="0"/>
                <a:cs typeface="Courier New" pitchFamily="49" charset="0"/>
              </a:rPr>
              <a:t>TABLE</a:t>
            </a:r>
          </a:p>
          <a:p>
            <a:pPr lvl="2" eaLnBrk="1" hangingPunct="1"/>
            <a:r>
              <a:rPr lang="en-US" altLang="en-US" smtClean="0">
                <a:latin typeface="Courier New" pitchFamily="49" charset="0"/>
                <a:cs typeface="Courier New" pitchFamily="49" charset="0"/>
              </a:rPr>
              <a:t>GRANT</a:t>
            </a:r>
            <a:r>
              <a:rPr lang="en-US" altLang="en-US" smtClean="0"/>
              <a:t>, </a:t>
            </a:r>
            <a:r>
              <a:rPr lang="en-US" altLang="en-US" smtClean="0">
                <a:latin typeface="Courier New" pitchFamily="49" charset="0"/>
                <a:cs typeface="Courier New" pitchFamily="49" charset="0"/>
              </a:rPr>
              <a:t>REVOKE</a:t>
            </a:r>
          </a:p>
          <a:p>
            <a:pPr lvl="2" eaLnBrk="1" hangingPunct="1"/>
            <a:r>
              <a:rPr lang="en-US" altLang="en-US" smtClean="0">
                <a:latin typeface="Courier New" pitchFamily="49" charset="0"/>
                <a:cs typeface="Courier New" pitchFamily="49" charset="0"/>
              </a:rPr>
              <a:t>TRUNCATE</a:t>
            </a:r>
          </a:p>
        </p:txBody>
      </p:sp>
      <p:sp>
        <p:nvSpPr>
          <p:cNvPr id="30" name="Freeform 29"/>
          <p:cNvSpPr/>
          <p:nvPr/>
        </p:nvSpPr>
        <p:spPr bwMode="auto">
          <a:xfrm rot="3556390" flipH="1">
            <a:off x="9559793" y="5011965"/>
            <a:ext cx="1322918" cy="1212308"/>
          </a:xfrm>
          <a:custGeom>
            <a:avLst/>
            <a:gdLst>
              <a:gd name="connsiteX0" fmla="*/ 0 w 1909823"/>
              <a:gd name="connsiteY0" fmla="*/ 1226917 h 2303362"/>
              <a:gd name="connsiteX1" fmla="*/ 1365813 w 1909823"/>
              <a:gd name="connsiteY1" fmla="*/ 0 h 2303362"/>
              <a:gd name="connsiteX2" fmla="*/ 1909823 w 1909823"/>
              <a:gd name="connsiteY2" fmla="*/ 2303362 h 2303362"/>
              <a:gd name="connsiteX3" fmla="*/ 0 w 1909823"/>
              <a:gd name="connsiteY3" fmla="*/ 1226917 h 2303362"/>
              <a:gd name="connsiteX0" fmla="*/ 0 w 1909823"/>
              <a:gd name="connsiteY0" fmla="*/ 604537 h 1680982"/>
              <a:gd name="connsiteX1" fmla="*/ 835515 w 1909823"/>
              <a:gd name="connsiteY1" fmla="*/ 0 h 1680982"/>
              <a:gd name="connsiteX2" fmla="*/ 1909823 w 1909823"/>
              <a:gd name="connsiteY2" fmla="*/ 1680982 h 1680982"/>
              <a:gd name="connsiteX3" fmla="*/ 0 w 1909823"/>
              <a:gd name="connsiteY3" fmla="*/ 604537 h 1680982"/>
              <a:gd name="connsiteX0" fmla="*/ 0 w 1448695"/>
              <a:gd name="connsiteY0" fmla="*/ 316399 h 1680982"/>
              <a:gd name="connsiteX1" fmla="*/ 374387 w 1448695"/>
              <a:gd name="connsiteY1" fmla="*/ 0 h 1680982"/>
              <a:gd name="connsiteX2" fmla="*/ 1448695 w 1448695"/>
              <a:gd name="connsiteY2" fmla="*/ 1680982 h 1680982"/>
              <a:gd name="connsiteX3" fmla="*/ 0 w 1448695"/>
              <a:gd name="connsiteY3" fmla="*/ 316399 h 1680982"/>
              <a:gd name="connsiteX0" fmla="*/ 0 w 1621618"/>
              <a:gd name="connsiteY0" fmla="*/ 316399 h 1000974"/>
              <a:gd name="connsiteX1" fmla="*/ 374387 w 1621618"/>
              <a:gd name="connsiteY1" fmla="*/ 0 h 1000974"/>
              <a:gd name="connsiteX2" fmla="*/ 1621618 w 1621618"/>
              <a:gd name="connsiteY2" fmla="*/ 1000974 h 1000974"/>
              <a:gd name="connsiteX3" fmla="*/ 0 w 1621618"/>
              <a:gd name="connsiteY3" fmla="*/ 316399 h 1000974"/>
              <a:gd name="connsiteX0" fmla="*/ 0 w 1621618"/>
              <a:gd name="connsiteY0" fmla="*/ 420129 h 1104704"/>
              <a:gd name="connsiteX1" fmla="*/ 408972 w 1621618"/>
              <a:gd name="connsiteY1" fmla="*/ 0 h 1104704"/>
              <a:gd name="connsiteX2" fmla="*/ 1621618 w 1621618"/>
              <a:gd name="connsiteY2" fmla="*/ 1104704 h 1104704"/>
              <a:gd name="connsiteX3" fmla="*/ 0 w 1621618"/>
              <a:gd name="connsiteY3" fmla="*/ 420129 h 1104704"/>
              <a:gd name="connsiteX0" fmla="*/ 0 w 1506336"/>
              <a:gd name="connsiteY0" fmla="*/ 512333 h 1104704"/>
              <a:gd name="connsiteX1" fmla="*/ 293690 w 1506336"/>
              <a:gd name="connsiteY1" fmla="*/ 0 h 1104704"/>
              <a:gd name="connsiteX2" fmla="*/ 1506336 w 1506336"/>
              <a:gd name="connsiteY2" fmla="*/ 1104704 h 1104704"/>
              <a:gd name="connsiteX3" fmla="*/ 0 w 1506336"/>
              <a:gd name="connsiteY3" fmla="*/ 512333 h 1104704"/>
              <a:gd name="connsiteX0" fmla="*/ 0 w 1158734"/>
              <a:gd name="connsiteY0" fmla="*/ 512333 h 1016296"/>
              <a:gd name="connsiteX1" fmla="*/ 293690 w 1158734"/>
              <a:gd name="connsiteY1" fmla="*/ 0 h 1016296"/>
              <a:gd name="connsiteX2" fmla="*/ 1158734 w 1158734"/>
              <a:gd name="connsiteY2" fmla="*/ 1016296 h 1016296"/>
              <a:gd name="connsiteX3" fmla="*/ 0 w 1158734"/>
              <a:gd name="connsiteY3" fmla="*/ 512333 h 1016296"/>
              <a:gd name="connsiteX0" fmla="*/ 0 w 1158734"/>
              <a:gd name="connsiteY0" fmla="*/ 733761 h 1237724"/>
              <a:gd name="connsiteX1" fmla="*/ 282744 w 1158734"/>
              <a:gd name="connsiteY1" fmla="*/ 0 h 1237724"/>
              <a:gd name="connsiteX2" fmla="*/ 1158734 w 1158734"/>
              <a:gd name="connsiteY2" fmla="*/ 1237724 h 1237724"/>
              <a:gd name="connsiteX3" fmla="*/ 0 w 1158734"/>
              <a:gd name="connsiteY3" fmla="*/ 733761 h 1237724"/>
              <a:gd name="connsiteX0" fmla="*/ 0 w 1350965"/>
              <a:gd name="connsiteY0" fmla="*/ 365312 h 1237724"/>
              <a:gd name="connsiteX1" fmla="*/ 474975 w 1350965"/>
              <a:gd name="connsiteY1" fmla="*/ 0 h 1237724"/>
              <a:gd name="connsiteX2" fmla="*/ 1350965 w 1350965"/>
              <a:gd name="connsiteY2" fmla="*/ 1237724 h 1237724"/>
              <a:gd name="connsiteX3" fmla="*/ 0 w 1350965"/>
              <a:gd name="connsiteY3" fmla="*/ 365312 h 1237724"/>
            </a:gdLst>
            <a:ahLst/>
            <a:cxnLst>
              <a:cxn ang="0">
                <a:pos x="connsiteX0" y="connsiteY0"/>
              </a:cxn>
              <a:cxn ang="0">
                <a:pos x="connsiteX1" y="connsiteY1"/>
              </a:cxn>
              <a:cxn ang="0">
                <a:pos x="connsiteX2" y="connsiteY2"/>
              </a:cxn>
              <a:cxn ang="0">
                <a:pos x="connsiteX3" y="connsiteY3"/>
              </a:cxn>
            </a:cxnLst>
            <a:rect l="l" t="t" r="r" b="b"/>
            <a:pathLst>
              <a:path w="1350965" h="1237724">
                <a:moveTo>
                  <a:pt x="0" y="365312"/>
                </a:moveTo>
                <a:lnTo>
                  <a:pt x="474975" y="0"/>
                </a:lnTo>
                <a:lnTo>
                  <a:pt x="1350965" y="1237724"/>
                </a:lnTo>
                <a:lnTo>
                  <a:pt x="0" y="365312"/>
                </a:lnTo>
                <a:close/>
              </a:path>
            </a:pathLst>
          </a:custGeom>
          <a:gradFill flip="none" rotWithShape="1">
            <a:gsLst>
              <a:gs pos="0">
                <a:srgbClr val="F8C8D8"/>
              </a:gs>
              <a:gs pos="100000">
                <a:schemeClr val="bg1"/>
              </a:gs>
            </a:gsLst>
            <a:lin ang="2700000" scaled="1"/>
            <a:tileRect/>
          </a:gradFill>
          <a:ln w="28575" cap="flat" cmpd="sng" algn="ctr">
            <a:noFill/>
            <a:prstDash val="solid"/>
            <a:round/>
            <a:headEnd type="none" w="sm" len="sm"/>
            <a:tailEnd type="none" w="sm" len="sm"/>
          </a:ln>
          <a:effectLst/>
        </p:spPr>
        <p:txBody>
          <a:bodyPr anchor="ctr"/>
          <a:lstStyle/>
          <a:p>
            <a:pPr marL="225425" marR="0" indent="-168275" defTabSz="228600" eaLnBrk="1" latinLnBrk="0" hangingPunct="1">
              <a:lnSpc>
                <a:spcPct val="100000"/>
              </a:lnSpc>
              <a:spcBef>
                <a:spcPct val="20000"/>
              </a:spcBef>
              <a:buClr>
                <a:srgbClr val="FF0000"/>
              </a:buClr>
              <a:buSzPct val="110000"/>
              <a:buFont typeface="Arial" pitchFamily="34" charset="0"/>
              <a:buChar char="•"/>
              <a:tabLst/>
              <a:defRPr/>
            </a:pPr>
            <a:endParaRPr lang="en-US" sz="1600" b="1" smtClean="0">
              <a:solidFill>
                <a:schemeClr val="tx1">
                  <a:lumMod val="65000"/>
                  <a:lumOff val="35000"/>
                </a:schemeClr>
              </a:solidFill>
            </a:endParaRPr>
          </a:p>
        </p:txBody>
      </p:sp>
      <p:sp>
        <p:nvSpPr>
          <p:cNvPr id="29" name="Freeform 28"/>
          <p:cNvSpPr/>
          <p:nvPr/>
        </p:nvSpPr>
        <p:spPr bwMode="auto">
          <a:xfrm rot="2722165" flipH="1">
            <a:off x="9530896" y="4374181"/>
            <a:ext cx="1455462" cy="1264841"/>
          </a:xfrm>
          <a:custGeom>
            <a:avLst/>
            <a:gdLst>
              <a:gd name="connsiteX0" fmla="*/ 0 w 1909823"/>
              <a:gd name="connsiteY0" fmla="*/ 1226917 h 2303362"/>
              <a:gd name="connsiteX1" fmla="*/ 1365813 w 1909823"/>
              <a:gd name="connsiteY1" fmla="*/ 0 h 2303362"/>
              <a:gd name="connsiteX2" fmla="*/ 1909823 w 1909823"/>
              <a:gd name="connsiteY2" fmla="*/ 2303362 h 2303362"/>
              <a:gd name="connsiteX3" fmla="*/ 0 w 1909823"/>
              <a:gd name="connsiteY3" fmla="*/ 1226917 h 2303362"/>
              <a:gd name="connsiteX0" fmla="*/ 0 w 1909823"/>
              <a:gd name="connsiteY0" fmla="*/ 604537 h 1680982"/>
              <a:gd name="connsiteX1" fmla="*/ 835515 w 1909823"/>
              <a:gd name="connsiteY1" fmla="*/ 0 h 1680982"/>
              <a:gd name="connsiteX2" fmla="*/ 1909823 w 1909823"/>
              <a:gd name="connsiteY2" fmla="*/ 1680982 h 1680982"/>
              <a:gd name="connsiteX3" fmla="*/ 0 w 1909823"/>
              <a:gd name="connsiteY3" fmla="*/ 604537 h 1680982"/>
              <a:gd name="connsiteX0" fmla="*/ 0 w 1448695"/>
              <a:gd name="connsiteY0" fmla="*/ 316399 h 1680982"/>
              <a:gd name="connsiteX1" fmla="*/ 374387 w 1448695"/>
              <a:gd name="connsiteY1" fmla="*/ 0 h 1680982"/>
              <a:gd name="connsiteX2" fmla="*/ 1448695 w 1448695"/>
              <a:gd name="connsiteY2" fmla="*/ 1680982 h 1680982"/>
              <a:gd name="connsiteX3" fmla="*/ 0 w 1448695"/>
              <a:gd name="connsiteY3" fmla="*/ 316399 h 1680982"/>
              <a:gd name="connsiteX0" fmla="*/ 0 w 1621618"/>
              <a:gd name="connsiteY0" fmla="*/ 316399 h 1000974"/>
              <a:gd name="connsiteX1" fmla="*/ 374387 w 1621618"/>
              <a:gd name="connsiteY1" fmla="*/ 0 h 1000974"/>
              <a:gd name="connsiteX2" fmla="*/ 1621618 w 1621618"/>
              <a:gd name="connsiteY2" fmla="*/ 1000974 h 1000974"/>
              <a:gd name="connsiteX3" fmla="*/ 0 w 1621618"/>
              <a:gd name="connsiteY3" fmla="*/ 316399 h 1000974"/>
              <a:gd name="connsiteX0" fmla="*/ 0 w 1621618"/>
              <a:gd name="connsiteY0" fmla="*/ 420129 h 1104704"/>
              <a:gd name="connsiteX1" fmla="*/ 408972 w 1621618"/>
              <a:gd name="connsiteY1" fmla="*/ 0 h 1104704"/>
              <a:gd name="connsiteX2" fmla="*/ 1621618 w 1621618"/>
              <a:gd name="connsiteY2" fmla="*/ 1104704 h 1104704"/>
              <a:gd name="connsiteX3" fmla="*/ 0 w 1621618"/>
              <a:gd name="connsiteY3" fmla="*/ 420129 h 1104704"/>
              <a:gd name="connsiteX0" fmla="*/ 0 w 1506336"/>
              <a:gd name="connsiteY0" fmla="*/ 512333 h 1104704"/>
              <a:gd name="connsiteX1" fmla="*/ 293690 w 1506336"/>
              <a:gd name="connsiteY1" fmla="*/ 0 h 1104704"/>
              <a:gd name="connsiteX2" fmla="*/ 1506336 w 1506336"/>
              <a:gd name="connsiteY2" fmla="*/ 1104704 h 1104704"/>
              <a:gd name="connsiteX3" fmla="*/ 0 w 1506336"/>
              <a:gd name="connsiteY3" fmla="*/ 512333 h 1104704"/>
              <a:gd name="connsiteX0" fmla="*/ 0 w 1455745"/>
              <a:gd name="connsiteY0" fmla="*/ 512333 h 1365177"/>
              <a:gd name="connsiteX1" fmla="*/ 293690 w 1455745"/>
              <a:gd name="connsiteY1" fmla="*/ 0 h 1365177"/>
              <a:gd name="connsiteX2" fmla="*/ 1455745 w 1455745"/>
              <a:gd name="connsiteY2" fmla="*/ 1365177 h 1365177"/>
              <a:gd name="connsiteX3" fmla="*/ 0 w 1455745"/>
              <a:gd name="connsiteY3" fmla="*/ 512333 h 1365177"/>
              <a:gd name="connsiteX0" fmla="*/ 0 w 1455745"/>
              <a:gd name="connsiteY0" fmla="*/ 438514 h 1291358"/>
              <a:gd name="connsiteX1" fmla="*/ 366580 w 1455745"/>
              <a:gd name="connsiteY1" fmla="*/ 0 h 1291358"/>
              <a:gd name="connsiteX2" fmla="*/ 1455745 w 1455745"/>
              <a:gd name="connsiteY2" fmla="*/ 1291358 h 1291358"/>
              <a:gd name="connsiteX3" fmla="*/ 0 w 1455745"/>
              <a:gd name="connsiteY3" fmla="*/ 438514 h 1291358"/>
              <a:gd name="connsiteX0" fmla="*/ 0 w 1486319"/>
              <a:gd name="connsiteY0" fmla="*/ 379866 h 1291358"/>
              <a:gd name="connsiteX1" fmla="*/ 397154 w 1486319"/>
              <a:gd name="connsiteY1" fmla="*/ 0 h 1291358"/>
              <a:gd name="connsiteX2" fmla="*/ 1486319 w 1486319"/>
              <a:gd name="connsiteY2" fmla="*/ 1291358 h 1291358"/>
              <a:gd name="connsiteX3" fmla="*/ 0 w 1486319"/>
              <a:gd name="connsiteY3" fmla="*/ 379866 h 1291358"/>
            </a:gdLst>
            <a:ahLst/>
            <a:cxnLst>
              <a:cxn ang="0">
                <a:pos x="connsiteX0" y="connsiteY0"/>
              </a:cxn>
              <a:cxn ang="0">
                <a:pos x="connsiteX1" y="connsiteY1"/>
              </a:cxn>
              <a:cxn ang="0">
                <a:pos x="connsiteX2" y="connsiteY2"/>
              </a:cxn>
              <a:cxn ang="0">
                <a:pos x="connsiteX3" y="connsiteY3"/>
              </a:cxn>
            </a:cxnLst>
            <a:rect l="l" t="t" r="r" b="b"/>
            <a:pathLst>
              <a:path w="1486319" h="1291358">
                <a:moveTo>
                  <a:pt x="0" y="379866"/>
                </a:moveTo>
                <a:lnTo>
                  <a:pt x="397154" y="0"/>
                </a:lnTo>
                <a:lnTo>
                  <a:pt x="1486319" y="1291358"/>
                </a:lnTo>
                <a:lnTo>
                  <a:pt x="0" y="379866"/>
                </a:lnTo>
                <a:close/>
              </a:path>
            </a:pathLst>
          </a:custGeom>
          <a:gradFill flip="none" rotWithShape="1">
            <a:gsLst>
              <a:gs pos="0">
                <a:srgbClr val="F8C8D8"/>
              </a:gs>
              <a:gs pos="100000">
                <a:schemeClr val="bg1"/>
              </a:gs>
            </a:gsLst>
            <a:lin ang="2700000" scaled="1"/>
            <a:tileRect/>
          </a:gradFill>
          <a:ln w="28575" cap="flat" cmpd="sng" algn="ctr">
            <a:noFill/>
            <a:prstDash val="solid"/>
            <a:round/>
            <a:headEnd type="none" w="sm" len="sm"/>
            <a:tailEnd type="none" w="sm" len="sm"/>
          </a:ln>
          <a:effectLst/>
        </p:spPr>
        <p:txBody>
          <a:bodyPr anchor="ctr"/>
          <a:lstStyle/>
          <a:p>
            <a:pPr marL="225425" marR="0" indent="-168275" defTabSz="228600" eaLnBrk="1" latinLnBrk="0" hangingPunct="1">
              <a:lnSpc>
                <a:spcPct val="100000"/>
              </a:lnSpc>
              <a:spcBef>
                <a:spcPct val="20000"/>
              </a:spcBef>
              <a:buClr>
                <a:srgbClr val="FF0000"/>
              </a:buClr>
              <a:buSzPct val="110000"/>
              <a:buFont typeface="Arial" pitchFamily="34" charset="0"/>
              <a:buChar char="•"/>
              <a:tabLst/>
              <a:defRPr/>
            </a:pPr>
            <a:endParaRPr lang="en-US" sz="1600" b="1" smtClean="0">
              <a:solidFill>
                <a:schemeClr val="tx1">
                  <a:lumMod val="65000"/>
                  <a:lumOff val="35000"/>
                </a:schemeClr>
              </a:solidFill>
            </a:endParaRPr>
          </a:p>
        </p:txBody>
      </p:sp>
      <p:sp>
        <p:nvSpPr>
          <p:cNvPr id="28" name="Freeform 27"/>
          <p:cNvSpPr/>
          <p:nvPr/>
        </p:nvSpPr>
        <p:spPr bwMode="auto">
          <a:xfrm rot="1236977" flipH="1">
            <a:off x="9403868" y="3900156"/>
            <a:ext cx="1475064" cy="1082020"/>
          </a:xfrm>
          <a:custGeom>
            <a:avLst/>
            <a:gdLst>
              <a:gd name="connsiteX0" fmla="*/ 0 w 1909823"/>
              <a:gd name="connsiteY0" fmla="*/ 1226917 h 2303362"/>
              <a:gd name="connsiteX1" fmla="*/ 1365813 w 1909823"/>
              <a:gd name="connsiteY1" fmla="*/ 0 h 2303362"/>
              <a:gd name="connsiteX2" fmla="*/ 1909823 w 1909823"/>
              <a:gd name="connsiteY2" fmla="*/ 2303362 h 2303362"/>
              <a:gd name="connsiteX3" fmla="*/ 0 w 1909823"/>
              <a:gd name="connsiteY3" fmla="*/ 1226917 h 2303362"/>
              <a:gd name="connsiteX0" fmla="*/ 0 w 1909823"/>
              <a:gd name="connsiteY0" fmla="*/ 604537 h 1680982"/>
              <a:gd name="connsiteX1" fmla="*/ 835515 w 1909823"/>
              <a:gd name="connsiteY1" fmla="*/ 0 h 1680982"/>
              <a:gd name="connsiteX2" fmla="*/ 1909823 w 1909823"/>
              <a:gd name="connsiteY2" fmla="*/ 1680982 h 1680982"/>
              <a:gd name="connsiteX3" fmla="*/ 0 w 1909823"/>
              <a:gd name="connsiteY3" fmla="*/ 604537 h 1680982"/>
              <a:gd name="connsiteX0" fmla="*/ 0 w 1448695"/>
              <a:gd name="connsiteY0" fmla="*/ 316399 h 1680982"/>
              <a:gd name="connsiteX1" fmla="*/ 374387 w 1448695"/>
              <a:gd name="connsiteY1" fmla="*/ 0 h 1680982"/>
              <a:gd name="connsiteX2" fmla="*/ 1448695 w 1448695"/>
              <a:gd name="connsiteY2" fmla="*/ 1680982 h 1680982"/>
              <a:gd name="connsiteX3" fmla="*/ 0 w 1448695"/>
              <a:gd name="connsiteY3" fmla="*/ 316399 h 1680982"/>
              <a:gd name="connsiteX0" fmla="*/ 0 w 1621618"/>
              <a:gd name="connsiteY0" fmla="*/ 316399 h 1000974"/>
              <a:gd name="connsiteX1" fmla="*/ 374387 w 1621618"/>
              <a:gd name="connsiteY1" fmla="*/ 0 h 1000974"/>
              <a:gd name="connsiteX2" fmla="*/ 1621618 w 1621618"/>
              <a:gd name="connsiteY2" fmla="*/ 1000974 h 1000974"/>
              <a:gd name="connsiteX3" fmla="*/ 0 w 1621618"/>
              <a:gd name="connsiteY3" fmla="*/ 316399 h 1000974"/>
              <a:gd name="connsiteX0" fmla="*/ 0 w 1621618"/>
              <a:gd name="connsiteY0" fmla="*/ 420129 h 1104704"/>
              <a:gd name="connsiteX1" fmla="*/ 408972 w 1621618"/>
              <a:gd name="connsiteY1" fmla="*/ 0 h 1104704"/>
              <a:gd name="connsiteX2" fmla="*/ 1621618 w 1621618"/>
              <a:gd name="connsiteY2" fmla="*/ 1104704 h 1104704"/>
              <a:gd name="connsiteX3" fmla="*/ 0 w 1621618"/>
              <a:gd name="connsiteY3" fmla="*/ 420129 h 1104704"/>
              <a:gd name="connsiteX0" fmla="*/ 0 w 1506336"/>
              <a:gd name="connsiteY0" fmla="*/ 512333 h 1104704"/>
              <a:gd name="connsiteX1" fmla="*/ 293690 w 1506336"/>
              <a:gd name="connsiteY1" fmla="*/ 0 h 1104704"/>
              <a:gd name="connsiteX2" fmla="*/ 1506336 w 1506336"/>
              <a:gd name="connsiteY2" fmla="*/ 1104704 h 1104704"/>
              <a:gd name="connsiteX3" fmla="*/ 0 w 1506336"/>
              <a:gd name="connsiteY3" fmla="*/ 512333 h 1104704"/>
            </a:gdLst>
            <a:ahLst/>
            <a:cxnLst>
              <a:cxn ang="0">
                <a:pos x="connsiteX0" y="connsiteY0"/>
              </a:cxn>
              <a:cxn ang="0">
                <a:pos x="connsiteX1" y="connsiteY1"/>
              </a:cxn>
              <a:cxn ang="0">
                <a:pos x="connsiteX2" y="connsiteY2"/>
              </a:cxn>
              <a:cxn ang="0">
                <a:pos x="connsiteX3" y="connsiteY3"/>
              </a:cxn>
            </a:cxnLst>
            <a:rect l="l" t="t" r="r" b="b"/>
            <a:pathLst>
              <a:path w="1506336" h="1104704">
                <a:moveTo>
                  <a:pt x="0" y="512333"/>
                </a:moveTo>
                <a:lnTo>
                  <a:pt x="293690" y="0"/>
                </a:lnTo>
                <a:lnTo>
                  <a:pt x="1506336" y="1104704"/>
                </a:lnTo>
                <a:lnTo>
                  <a:pt x="0" y="512333"/>
                </a:lnTo>
                <a:close/>
              </a:path>
            </a:pathLst>
          </a:custGeom>
          <a:gradFill flip="none" rotWithShape="1">
            <a:gsLst>
              <a:gs pos="0">
                <a:srgbClr val="F8C8D8"/>
              </a:gs>
              <a:gs pos="100000">
                <a:schemeClr val="bg1"/>
              </a:gs>
            </a:gsLst>
            <a:lin ang="2700000" scaled="1"/>
            <a:tileRect/>
          </a:gradFill>
          <a:ln w="28575" cap="flat" cmpd="sng" algn="ctr">
            <a:noFill/>
            <a:prstDash val="solid"/>
            <a:round/>
            <a:headEnd type="none" w="sm" len="sm"/>
            <a:tailEnd type="none" w="sm" len="sm"/>
          </a:ln>
          <a:effectLst/>
        </p:spPr>
        <p:txBody>
          <a:bodyPr anchor="ctr"/>
          <a:lstStyle/>
          <a:p>
            <a:pPr marL="225425" marR="0" indent="-168275" defTabSz="228600" eaLnBrk="1" latinLnBrk="0" hangingPunct="1">
              <a:lnSpc>
                <a:spcPct val="100000"/>
              </a:lnSpc>
              <a:spcBef>
                <a:spcPct val="20000"/>
              </a:spcBef>
              <a:buClr>
                <a:srgbClr val="FF0000"/>
              </a:buClr>
              <a:buSzPct val="110000"/>
              <a:buFont typeface="Arial" pitchFamily="34" charset="0"/>
              <a:buChar char="•"/>
              <a:tabLst/>
              <a:defRPr/>
            </a:pPr>
            <a:endParaRPr lang="en-US" sz="1600" b="1" smtClean="0">
              <a:solidFill>
                <a:schemeClr val="tx1">
                  <a:lumMod val="65000"/>
                  <a:lumOff val="35000"/>
                </a:schemeClr>
              </a:solidFill>
            </a:endParaRPr>
          </a:p>
        </p:txBody>
      </p:sp>
      <p:sp>
        <p:nvSpPr>
          <p:cNvPr id="13" name="Freeform 12"/>
          <p:cNvSpPr/>
          <p:nvPr/>
        </p:nvSpPr>
        <p:spPr bwMode="auto">
          <a:xfrm flipH="1">
            <a:off x="9077126" y="3497721"/>
            <a:ext cx="1475064" cy="1082020"/>
          </a:xfrm>
          <a:custGeom>
            <a:avLst/>
            <a:gdLst>
              <a:gd name="connsiteX0" fmla="*/ 0 w 1909823"/>
              <a:gd name="connsiteY0" fmla="*/ 1226917 h 2303362"/>
              <a:gd name="connsiteX1" fmla="*/ 1365813 w 1909823"/>
              <a:gd name="connsiteY1" fmla="*/ 0 h 2303362"/>
              <a:gd name="connsiteX2" fmla="*/ 1909823 w 1909823"/>
              <a:gd name="connsiteY2" fmla="*/ 2303362 h 2303362"/>
              <a:gd name="connsiteX3" fmla="*/ 0 w 1909823"/>
              <a:gd name="connsiteY3" fmla="*/ 1226917 h 2303362"/>
              <a:gd name="connsiteX0" fmla="*/ 0 w 1909823"/>
              <a:gd name="connsiteY0" fmla="*/ 604537 h 1680982"/>
              <a:gd name="connsiteX1" fmla="*/ 835515 w 1909823"/>
              <a:gd name="connsiteY1" fmla="*/ 0 h 1680982"/>
              <a:gd name="connsiteX2" fmla="*/ 1909823 w 1909823"/>
              <a:gd name="connsiteY2" fmla="*/ 1680982 h 1680982"/>
              <a:gd name="connsiteX3" fmla="*/ 0 w 1909823"/>
              <a:gd name="connsiteY3" fmla="*/ 604537 h 1680982"/>
              <a:gd name="connsiteX0" fmla="*/ 0 w 1448695"/>
              <a:gd name="connsiteY0" fmla="*/ 316399 h 1680982"/>
              <a:gd name="connsiteX1" fmla="*/ 374387 w 1448695"/>
              <a:gd name="connsiteY1" fmla="*/ 0 h 1680982"/>
              <a:gd name="connsiteX2" fmla="*/ 1448695 w 1448695"/>
              <a:gd name="connsiteY2" fmla="*/ 1680982 h 1680982"/>
              <a:gd name="connsiteX3" fmla="*/ 0 w 1448695"/>
              <a:gd name="connsiteY3" fmla="*/ 316399 h 1680982"/>
              <a:gd name="connsiteX0" fmla="*/ 0 w 1621618"/>
              <a:gd name="connsiteY0" fmla="*/ 316399 h 1000974"/>
              <a:gd name="connsiteX1" fmla="*/ 374387 w 1621618"/>
              <a:gd name="connsiteY1" fmla="*/ 0 h 1000974"/>
              <a:gd name="connsiteX2" fmla="*/ 1621618 w 1621618"/>
              <a:gd name="connsiteY2" fmla="*/ 1000974 h 1000974"/>
              <a:gd name="connsiteX3" fmla="*/ 0 w 1621618"/>
              <a:gd name="connsiteY3" fmla="*/ 316399 h 1000974"/>
              <a:gd name="connsiteX0" fmla="*/ 0 w 1621618"/>
              <a:gd name="connsiteY0" fmla="*/ 420129 h 1104704"/>
              <a:gd name="connsiteX1" fmla="*/ 408972 w 1621618"/>
              <a:gd name="connsiteY1" fmla="*/ 0 h 1104704"/>
              <a:gd name="connsiteX2" fmla="*/ 1621618 w 1621618"/>
              <a:gd name="connsiteY2" fmla="*/ 1104704 h 1104704"/>
              <a:gd name="connsiteX3" fmla="*/ 0 w 1621618"/>
              <a:gd name="connsiteY3" fmla="*/ 420129 h 1104704"/>
              <a:gd name="connsiteX0" fmla="*/ 0 w 1506336"/>
              <a:gd name="connsiteY0" fmla="*/ 512333 h 1104704"/>
              <a:gd name="connsiteX1" fmla="*/ 293690 w 1506336"/>
              <a:gd name="connsiteY1" fmla="*/ 0 h 1104704"/>
              <a:gd name="connsiteX2" fmla="*/ 1506336 w 1506336"/>
              <a:gd name="connsiteY2" fmla="*/ 1104704 h 1104704"/>
              <a:gd name="connsiteX3" fmla="*/ 0 w 1506336"/>
              <a:gd name="connsiteY3" fmla="*/ 512333 h 1104704"/>
            </a:gdLst>
            <a:ahLst/>
            <a:cxnLst>
              <a:cxn ang="0">
                <a:pos x="connsiteX0" y="connsiteY0"/>
              </a:cxn>
              <a:cxn ang="0">
                <a:pos x="connsiteX1" y="connsiteY1"/>
              </a:cxn>
              <a:cxn ang="0">
                <a:pos x="connsiteX2" y="connsiteY2"/>
              </a:cxn>
              <a:cxn ang="0">
                <a:pos x="connsiteX3" y="connsiteY3"/>
              </a:cxn>
            </a:cxnLst>
            <a:rect l="l" t="t" r="r" b="b"/>
            <a:pathLst>
              <a:path w="1506336" h="1104704">
                <a:moveTo>
                  <a:pt x="0" y="512333"/>
                </a:moveTo>
                <a:lnTo>
                  <a:pt x="293690" y="0"/>
                </a:lnTo>
                <a:lnTo>
                  <a:pt x="1506336" y="1104704"/>
                </a:lnTo>
                <a:lnTo>
                  <a:pt x="0" y="512333"/>
                </a:lnTo>
                <a:close/>
              </a:path>
            </a:pathLst>
          </a:custGeom>
          <a:gradFill flip="none" rotWithShape="1">
            <a:gsLst>
              <a:gs pos="0">
                <a:srgbClr val="F8C8D8"/>
              </a:gs>
              <a:gs pos="100000">
                <a:schemeClr val="bg1"/>
              </a:gs>
            </a:gsLst>
            <a:lin ang="2700000" scaled="1"/>
            <a:tileRect/>
          </a:gradFill>
          <a:ln w="28575" cap="flat" cmpd="sng" algn="ctr">
            <a:noFill/>
            <a:prstDash val="solid"/>
            <a:round/>
            <a:headEnd type="none" w="sm" len="sm"/>
            <a:tailEnd type="none" w="sm" len="sm"/>
          </a:ln>
          <a:effectLst/>
        </p:spPr>
        <p:txBody>
          <a:bodyPr anchor="ctr"/>
          <a:lstStyle/>
          <a:p>
            <a:pPr marL="225425" marR="0" indent="-168275" defTabSz="228600" eaLnBrk="1" latinLnBrk="0" hangingPunct="1">
              <a:lnSpc>
                <a:spcPct val="100000"/>
              </a:lnSpc>
              <a:spcBef>
                <a:spcPct val="20000"/>
              </a:spcBef>
              <a:buClr>
                <a:srgbClr val="FF0000"/>
              </a:buClr>
              <a:buSzPct val="110000"/>
              <a:buFont typeface="Arial" pitchFamily="34" charset="0"/>
              <a:buChar char="•"/>
              <a:tabLst/>
              <a:defRPr/>
            </a:pPr>
            <a:endParaRPr lang="en-US" sz="1600" b="1" smtClean="0">
              <a:solidFill>
                <a:schemeClr val="tx1">
                  <a:lumMod val="65000"/>
                  <a:lumOff val="35000"/>
                </a:schemeClr>
              </a:solidFill>
            </a:endParaRPr>
          </a:p>
        </p:txBody>
      </p:sp>
      <p:grpSp>
        <p:nvGrpSpPr>
          <p:cNvPr id="3" name="Group 2"/>
          <p:cNvGrpSpPr/>
          <p:nvPr/>
        </p:nvGrpSpPr>
        <p:grpSpPr>
          <a:xfrm>
            <a:off x="10146307" y="3461789"/>
            <a:ext cx="548640" cy="548640"/>
            <a:chOff x="10342786" y="3798740"/>
            <a:chExt cx="548640" cy="548640"/>
          </a:xfrm>
        </p:grpSpPr>
        <p:sp>
          <p:nvSpPr>
            <p:cNvPr id="6" name="Oval 5"/>
            <p:cNvSpPr>
              <a:spLocks noChangeAspect="1"/>
            </p:cNvSpPr>
            <p:nvPr/>
          </p:nvSpPr>
          <p:spPr bwMode="auto">
            <a:xfrm>
              <a:off x="10342786" y="3798740"/>
              <a:ext cx="548640" cy="548640"/>
            </a:xfrm>
            <a:prstGeom prst="ellipse">
              <a:avLst/>
            </a:prstGeom>
            <a:gradFill>
              <a:gsLst>
                <a:gs pos="0">
                  <a:srgbClr val="5ACF4B"/>
                </a:gs>
                <a:gs pos="88000">
                  <a:srgbClr val="42A94F"/>
                </a:gs>
              </a:gsLst>
              <a:lin ang="5400000" scaled="1"/>
            </a:gradFill>
            <a:ln w="38100" cap="flat" cmpd="sng" algn="ctr">
              <a:solidFill>
                <a:schemeClr val="bg1">
                  <a:lumMod val="95000"/>
                </a:schemeClr>
              </a:solidFill>
              <a:prstDash val="solid"/>
              <a:round/>
              <a:headEnd type="none" w="sm" len="sm"/>
              <a:tailEnd type="none" w="sm" len="sm"/>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dirty="0">
                <a:latin typeface="Arial" pitchFamily="34" charset="0"/>
              </a:endParaRPr>
            </a:p>
          </p:txBody>
        </p:sp>
        <p:sp>
          <p:nvSpPr>
            <p:cNvPr id="7" name="Cross 6"/>
            <p:cNvSpPr/>
            <p:nvPr/>
          </p:nvSpPr>
          <p:spPr bwMode="auto">
            <a:xfrm>
              <a:off x="10448951" y="3904901"/>
              <a:ext cx="336330" cy="336330"/>
            </a:xfrm>
            <a:prstGeom prst="plus">
              <a:avLst>
                <a:gd name="adj" fmla="val 38340"/>
              </a:avLst>
            </a:prstGeom>
            <a:gradFill flip="none" rotWithShape="1">
              <a:gsLst>
                <a:gs pos="0">
                  <a:srgbClr val="DADADA"/>
                </a:gs>
                <a:gs pos="88000">
                  <a:schemeClr val="bg1"/>
                </a:gs>
              </a:gsLst>
              <a:lin ang="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sp>
        <p:nvSpPr>
          <p:cNvPr id="9" name="Oval 8"/>
          <p:cNvSpPr>
            <a:spLocks noChangeAspect="1"/>
          </p:cNvSpPr>
          <p:nvPr/>
        </p:nvSpPr>
        <p:spPr bwMode="auto">
          <a:xfrm>
            <a:off x="10560906" y="4086211"/>
            <a:ext cx="548640" cy="548640"/>
          </a:xfrm>
          <a:prstGeom prst="ellipse">
            <a:avLst/>
          </a:prstGeom>
          <a:gradFill flip="none" rotWithShape="1">
            <a:gsLst>
              <a:gs pos="0">
                <a:schemeClr val="accent1">
                  <a:lumMod val="75000"/>
                  <a:shade val="30000"/>
                  <a:satMod val="115000"/>
                </a:schemeClr>
              </a:gs>
              <a:gs pos="100000">
                <a:schemeClr val="accent1"/>
              </a:gs>
            </a:gsLst>
            <a:lin ang="16200000" scaled="1"/>
            <a:tileRect/>
          </a:gradFill>
          <a:ln w="28575" cap="flat" cmpd="sng" algn="ctr">
            <a:solidFill>
              <a:schemeClr val="bg1">
                <a:lumMod val="95000"/>
              </a:schemeClr>
            </a:solidFill>
            <a:prstDash val="solid"/>
            <a:round/>
            <a:headEnd type="none" w="sm" len="sm"/>
            <a:tailEnd type="none" w="sm" len="sm"/>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dirty="0">
              <a:latin typeface="Arial" pitchFamily="34" charset="0"/>
            </a:endParaRPr>
          </a:p>
        </p:txBody>
      </p:sp>
      <p:sp>
        <p:nvSpPr>
          <p:cNvPr id="14" name="Cross 13"/>
          <p:cNvSpPr/>
          <p:nvPr/>
        </p:nvSpPr>
        <p:spPr bwMode="auto">
          <a:xfrm rot="2700000">
            <a:off x="10667061" y="4192366"/>
            <a:ext cx="336330" cy="336330"/>
          </a:xfrm>
          <a:prstGeom prst="plus">
            <a:avLst>
              <a:gd name="adj" fmla="val 38340"/>
            </a:avLst>
          </a:prstGeom>
          <a:gradFill flip="none" rotWithShape="1">
            <a:gsLst>
              <a:gs pos="0">
                <a:srgbClr val="DADADA"/>
              </a:gs>
              <a:gs pos="88000">
                <a:schemeClr val="bg1"/>
              </a:gs>
            </a:gsLst>
            <a:lin ang="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nvGrpSpPr>
          <p:cNvPr id="32" name="Group 31"/>
          <p:cNvGrpSpPr/>
          <p:nvPr/>
        </p:nvGrpSpPr>
        <p:grpSpPr>
          <a:xfrm>
            <a:off x="10693567" y="4795657"/>
            <a:ext cx="548640" cy="548640"/>
            <a:chOff x="10523251" y="4677775"/>
            <a:chExt cx="548640" cy="548640"/>
          </a:xfrm>
        </p:grpSpPr>
        <p:sp>
          <p:nvSpPr>
            <p:cNvPr id="11" name="Oval 10"/>
            <p:cNvSpPr>
              <a:spLocks noChangeAspect="1"/>
            </p:cNvSpPr>
            <p:nvPr/>
          </p:nvSpPr>
          <p:spPr bwMode="auto">
            <a:xfrm>
              <a:off x="10523251" y="4677775"/>
              <a:ext cx="548640" cy="548640"/>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n w="28575" cap="flat" cmpd="sng" algn="ctr">
              <a:solidFill>
                <a:schemeClr val="bg1">
                  <a:lumMod val="95000"/>
                </a:schemeClr>
              </a:solidFill>
              <a:prstDash val="solid"/>
              <a:round/>
              <a:headEnd type="none" w="sm" len="sm"/>
              <a:tailEnd type="none" w="sm" len="sm"/>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dirty="0">
                <a:latin typeface="Arial" pitchFamily="34" charset="0"/>
              </a:endParaRPr>
            </a:p>
          </p:txBody>
        </p:sp>
        <p:sp>
          <p:nvSpPr>
            <p:cNvPr id="4" name="Minus 3"/>
            <p:cNvSpPr/>
            <p:nvPr/>
          </p:nvSpPr>
          <p:spPr bwMode="auto">
            <a:xfrm>
              <a:off x="10593626" y="4748150"/>
              <a:ext cx="407891" cy="407891"/>
            </a:xfrm>
            <a:prstGeom prst="mathMinus">
              <a:avLst/>
            </a:prstGeom>
            <a:gradFill flip="none" rotWithShape="1">
              <a:gsLst>
                <a:gs pos="0">
                  <a:srgbClr val="DADADA"/>
                </a:gs>
                <a:gs pos="88000">
                  <a:schemeClr val="bg1"/>
                </a:gs>
              </a:gsLst>
              <a:lin ang="0" scaled="1"/>
              <a:tileRect/>
            </a:gra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a:latin typeface="Arial" pitchFamily="34" charset="0"/>
              </a:endParaRPr>
            </a:p>
          </p:txBody>
        </p:sp>
      </p:grpSp>
      <p:grpSp>
        <p:nvGrpSpPr>
          <p:cNvPr id="26" name="Group 25"/>
          <p:cNvGrpSpPr/>
          <p:nvPr/>
        </p:nvGrpSpPr>
        <p:grpSpPr>
          <a:xfrm>
            <a:off x="10540793" y="5501651"/>
            <a:ext cx="548640" cy="548640"/>
            <a:chOff x="10576569" y="5773152"/>
            <a:chExt cx="548640" cy="548640"/>
          </a:xfrm>
        </p:grpSpPr>
        <p:sp>
          <p:nvSpPr>
            <p:cNvPr id="12" name="Oval 11"/>
            <p:cNvSpPr>
              <a:spLocks noChangeAspect="1"/>
            </p:cNvSpPr>
            <p:nvPr/>
          </p:nvSpPr>
          <p:spPr bwMode="auto">
            <a:xfrm>
              <a:off x="10576569" y="5773152"/>
              <a:ext cx="548640" cy="548640"/>
            </a:xfrm>
            <a:prstGeom prst="ellipse">
              <a:avLst/>
            </a:prstGeom>
            <a:gradFill flip="none" rotWithShape="1">
              <a:gsLst>
                <a:gs pos="0">
                  <a:srgbClr val="7030A0"/>
                </a:gs>
                <a:gs pos="100000">
                  <a:srgbClr val="A661D9"/>
                </a:gs>
              </a:gsLst>
              <a:lin ang="16200000" scaled="1"/>
              <a:tileRect/>
            </a:gradFill>
            <a:ln w="28575" cap="flat" cmpd="sng" algn="ctr">
              <a:solidFill>
                <a:schemeClr val="bg1">
                  <a:lumMod val="95000"/>
                </a:schemeClr>
              </a:solidFill>
              <a:prstDash val="solid"/>
              <a:round/>
              <a:headEnd type="none" w="sm" len="sm"/>
              <a:tailEnd type="none" w="sm" len="sm"/>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defTabSz="228600">
                <a:spcBef>
                  <a:spcPct val="20000"/>
                </a:spcBef>
                <a:buClr>
                  <a:srgbClr val="FF0000"/>
                </a:buClr>
                <a:buFont typeface="Arial" pitchFamily="34" charset="0"/>
                <a:buNone/>
              </a:pPr>
              <a:endParaRPr lang="en-US" dirty="0">
                <a:latin typeface="Arial" pitchFamily="34" charset="0"/>
              </a:endParaRPr>
            </a:p>
          </p:txBody>
        </p:sp>
        <p:pic>
          <p:nvPicPr>
            <p:cNvPr id="15" name="Picture 14"/>
            <p:cNvPicPr>
              <a:picLocks noChangeAspect="1"/>
            </p:cNvPicPr>
            <p:nvPr/>
          </p:nvPicPr>
          <p:blipFill>
            <a:blip r:embed="rId3" cstate="print">
              <a:biLevel thresh="50000"/>
              <a:extLst>
                <a:ext uri="{28A0092B-C50C-407E-A947-70E740481C1C}">
                  <a14:useLocalDpi xmlns="" xmlns:a14="http://schemas.microsoft.com/office/drawing/2010/main" val="0"/>
                </a:ext>
              </a:extLst>
            </a:blip>
            <a:stretch>
              <a:fillRect/>
            </a:stretch>
          </p:blipFill>
          <p:spPr>
            <a:xfrm>
              <a:off x="10713729" y="5907046"/>
              <a:ext cx="274320" cy="280852"/>
            </a:xfrm>
            <a:prstGeom prst="rect">
              <a:avLst/>
            </a:prstGeom>
          </p:spPr>
        </p:pic>
      </p:grpSp>
      <p:sp>
        <p:nvSpPr>
          <p:cNvPr id="27" name="Oval 26"/>
          <p:cNvSpPr/>
          <p:nvPr/>
        </p:nvSpPr>
        <p:spPr bwMode="auto">
          <a:xfrm>
            <a:off x="7847012" y="3762354"/>
            <a:ext cx="2299213" cy="2299213"/>
          </a:xfrm>
          <a:prstGeom prst="ellipse">
            <a:avLst/>
          </a:prstGeom>
          <a:gradFill flip="none" rotWithShape="1">
            <a:gsLst>
              <a:gs pos="0">
                <a:schemeClr val="bg1">
                  <a:lumMod val="95000"/>
                </a:schemeClr>
              </a:gs>
              <a:gs pos="100000">
                <a:schemeClr val="bg1"/>
              </a:gs>
            </a:gsLst>
            <a:lin ang="10800000" scaled="1"/>
            <a:tileRect/>
          </a:gradFill>
          <a:ln w="28575" cap="flat" cmpd="sng" algn="ctr">
            <a:solidFill>
              <a:schemeClr val="bg1"/>
            </a:solidFill>
            <a:prstDash val="solid"/>
            <a:round/>
            <a:headEnd type="none" w="sm" len="sm"/>
            <a:tailEnd type="none" w="sm" len="sm"/>
          </a:ln>
          <a:effectLst>
            <a:outerShdw blurRad="50800" dist="38100" sx="99000" sy="99000" algn="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2" name="Picture 1"/>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8097841" y="3980892"/>
            <a:ext cx="1797554" cy="1862137"/>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smtClean="0">
                <a:latin typeface="Courier New" pitchFamily="49" charset="0"/>
                <a:cs typeface="Courier New" pitchFamily="49" charset="0"/>
              </a:rPr>
              <a:t>CREATE</a:t>
            </a:r>
            <a:r>
              <a:rPr lang="en-US" altLang="en-US" smtClean="0"/>
              <a:t> </a:t>
            </a:r>
            <a:r>
              <a:rPr lang="en-US" altLang="en-US" smtClean="0">
                <a:latin typeface="Courier New" pitchFamily="49" charset="0"/>
                <a:cs typeface="Courier New" pitchFamily="49" charset="0"/>
              </a:rPr>
              <a:t>TABLE</a:t>
            </a:r>
            <a:r>
              <a:rPr lang="en-US" altLang="en-US" smtClean="0"/>
              <a:t> Statement</a:t>
            </a:r>
          </a:p>
        </p:txBody>
      </p:sp>
      <p:sp>
        <p:nvSpPr>
          <p:cNvPr id="22531" name="Content Placeholder 2"/>
          <p:cNvSpPr>
            <a:spLocks noGrp="1"/>
          </p:cNvSpPr>
          <p:nvPr>
            <p:ph idx="1"/>
          </p:nvPr>
        </p:nvSpPr>
        <p:spPr/>
        <p:txBody>
          <a:bodyPr/>
          <a:lstStyle/>
          <a:p>
            <a:pPr lvl="1" eaLnBrk="1" hangingPunct="1"/>
            <a:r>
              <a:rPr lang="en-US" altLang="en-US" smtClean="0"/>
              <a:t>Use the </a:t>
            </a:r>
            <a:r>
              <a:rPr lang="en-US" altLang="en-US" smtClean="0">
                <a:latin typeface="Courier New" pitchFamily="49" charset="0"/>
                <a:cs typeface="Courier New" pitchFamily="49" charset="0"/>
              </a:rPr>
              <a:t>CREATE</a:t>
            </a:r>
            <a:r>
              <a:rPr lang="en-US" altLang="en-US" smtClean="0"/>
              <a:t> </a:t>
            </a:r>
            <a:r>
              <a:rPr lang="en-US" altLang="en-US" smtClean="0">
                <a:latin typeface="Courier New" pitchFamily="49" charset="0"/>
                <a:cs typeface="Courier New" pitchFamily="49" charset="0"/>
              </a:rPr>
              <a:t>TABLE</a:t>
            </a:r>
            <a:r>
              <a:rPr lang="en-US" altLang="en-US" smtClean="0">
                <a:cs typeface="Arial" charset="0"/>
              </a:rPr>
              <a:t> </a:t>
            </a:r>
            <a:r>
              <a:rPr lang="en-US" altLang="en-US" smtClean="0"/>
              <a:t>statement to create a table in the database.</a:t>
            </a:r>
          </a:p>
          <a:p>
            <a:pPr lvl="1" eaLnBrk="1" hangingPunct="1"/>
            <a:r>
              <a:rPr lang="en-US" altLang="en-US" smtClean="0"/>
              <a:t>Syntax:</a:t>
            </a:r>
          </a:p>
          <a:p>
            <a:pPr lvl="1" eaLnBrk="1" hangingPunct="1"/>
            <a:endParaRPr lang="en-US" altLang="en-US" smtClean="0"/>
          </a:p>
          <a:p>
            <a:pPr lvl="1" eaLnBrk="1" hangingPunct="1"/>
            <a:endParaRPr lang="en-US" altLang="en-US" smtClean="0"/>
          </a:p>
          <a:p>
            <a:pPr lvl="1" eaLnBrk="1" hangingPunct="1"/>
            <a:endParaRPr lang="en-US" altLang="en-US" smtClean="0"/>
          </a:p>
          <a:p>
            <a:pPr lvl="1" eaLnBrk="1" hangingPunct="1"/>
            <a:r>
              <a:rPr lang="en-US" altLang="en-US" smtClean="0"/>
              <a:t>Example:</a:t>
            </a:r>
          </a:p>
        </p:txBody>
      </p:sp>
      <p:sp>
        <p:nvSpPr>
          <p:cNvPr id="6" name="Content Placeholder 2"/>
          <p:cNvSpPr txBox="1">
            <a:spLocks/>
          </p:cNvSpPr>
          <p:nvPr/>
        </p:nvSpPr>
        <p:spPr bwMode="gray">
          <a:xfrm>
            <a:off x="2632217" y="3982333"/>
            <a:ext cx="6924391"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CREATE TABLE </a:t>
            </a:r>
            <a:r>
              <a:rPr lang="en-US" altLang="en-US" b="1" dirty="0" err="1">
                <a:solidFill>
                  <a:schemeClr val="tx1">
                    <a:lumMod val="75000"/>
                  </a:schemeClr>
                </a:solidFill>
                <a:latin typeface="Courier New" panose="02070309020205020404" pitchFamily="49" charset="0"/>
                <a:cs typeface="Arial" panose="020B0604020202020204" pitchFamily="34" charset="0"/>
              </a:rPr>
              <a:t>teach_dept</a:t>
            </a:r>
            <a:r>
              <a:rPr lang="en-US" altLang="en-US" b="1" dirty="0">
                <a:solidFill>
                  <a:schemeClr val="tx1">
                    <a:lumMod val="75000"/>
                  </a:schemeClr>
                </a:solidFill>
                <a:latin typeface="Courier New" panose="02070309020205020404" pitchFamily="49" charset="0"/>
                <a:cs typeface="Arial" panose="020B0604020202020204" pitchFamily="34" charset="0"/>
              </a:rPr>
              <a:t> (</a:t>
            </a:r>
          </a:p>
          <a:p>
            <a:pPr eaLnBrk="1" hangingPunct="1">
              <a:defRPr/>
            </a:pPr>
            <a:r>
              <a:rPr lang="en-US" altLang="en-US" b="1" dirty="0" err="1">
                <a:solidFill>
                  <a:schemeClr val="tx1">
                    <a:lumMod val="75000"/>
                  </a:schemeClr>
                </a:solidFill>
                <a:latin typeface="Courier New" panose="02070309020205020404" pitchFamily="49" charset="0"/>
                <a:cs typeface="Arial" panose="020B0604020202020204" pitchFamily="34" charset="0"/>
              </a:rPr>
              <a:t>department_id</a:t>
            </a:r>
            <a:r>
              <a:rPr lang="en-US" altLang="en-US" b="1" dirty="0">
                <a:solidFill>
                  <a:schemeClr val="tx1">
                    <a:lumMod val="75000"/>
                  </a:schemeClr>
                </a:solidFill>
                <a:latin typeface="Courier New" panose="02070309020205020404" pitchFamily="49" charset="0"/>
                <a:cs typeface="Arial" panose="020B0604020202020204" pitchFamily="34" charset="0"/>
              </a:rPr>
              <a:t>  NUMBER(3) PRIMARY KEY,  </a:t>
            </a:r>
          </a:p>
          <a:p>
            <a:pPr eaLnBrk="1" hangingPunct="1">
              <a:defRPr/>
            </a:pPr>
            <a:r>
              <a:rPr lang="en-US" altLang="en-US" b="1" dirty="0" err="1">
                <a:solidFill>
                  <a:schemeClr val="tx1">
                    <a:lumMod val="75000"/>
                  </a:schemeClr>
                </a:solidFill>
                <a:latin typeface="Courier New" panose="02070309020205020404" pitchFamily="49" charset="0"/>
                <a:cs typeface="Arial" panose="020B0604020202020204" pitchFamily="34" charset="0"/>
              </a:rPr>
              <a:t>department_name</a:t>
            </a:r>
            <a:r>
              <a:rPr lang="en-US" altLang="en-US" b="1" dirty="0">
                <a:solidFill>
                  <a:schemeClr val="tx1">
                    <a:lumMod val="75000"/>
                  </a:schemeClr>
                </a:solidFill>
                <a:latin typeface="Courier New" panose="02070309020205020404" pitchFamily="49" charset="0"/>
                <a:cs typeface="Arial" panose="020B0604020202020204" pitchFamily="34" charset="0"/>
              </a:rPr>
              <a:t> VARCHAR2(10)); </a:t>
            </a:r>
          </a:p>
        </p:txBody>
      </p:sp>
      <p:sp>
        <p:nvSpPr>
          <p:cNvPr id="7" name="Content Placeholder 2"/>
          <p:cNvSpPr txBox="1">
            <a:spLocks/>
          </p:cNvSpPr>
          <p:nvPr/>
        </p:nvSpPr>
        <p:spPr bwMode="gray">
          <a:xfrm>
            <a:off x="2285997" y="2133600"/>
            <a:ext cx="7616830" cy="99476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91440" rIns="12700" bIns="0" anchor="ctr">
            <a:spAutoFit/>
          </a:body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CREATE TABLE </a:t>
            </a:r>
            <a:r>
              <a:rPr lang="en-US" altLang="en-US" b="1" i="1" dirty="0" err="1">
                <a:solidFill>
                  <a:schemeClr val="tx1">
                    <a:lumMod val="75000"/>
                  </a:schemeClr>
                </a:solidFill>
                <a:latin typeface="Courier New" panose="02070309020205020404" pitchFamily="49" charset="0"/>
                <a:cs typeface="Arial" panose="020B0604020202020204" pitchFamily="34" charset="0"/>
              </a:rPr>
              <a:t>tablename</a:t>
            </a:r>
            <a:r>
              <a:rPr lang="en-US" altLang="en-US" b="1" i="1" dirty="0">
                <a:solidFill>
                  <a:schemeClr val="tx1">
                    <a:lumMod val="75000"/>
                  </a:schemeClr>
                </a:solidFill>
                <a:latin typeface="Courier New" panose="02070309020205020404" pitchFamily="49" charset="0"/>
                <a:cs typeface="Arial" panose="020B0604020202020204" pitchFamily="34" charset="0"/>
              </a:rPr>
              <a:t> (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{column-definition | Table-level constraint}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 {column-definition | Table-level constraint} ] * )</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5"/>
  <p:tag name="ISPRING_RESOURCE_PATHS_HASH_PRESENTER" val="eae443b16b719bbaaf407130fbe4cceeda0b8a7"/>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7_16_9 (13.33x7.5)">
  <a:themeElements>
    <a:clrScheme name="Oracle University">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OU7_July2016</Template>
  <TotalTime>1263</TotalTime>
  <Words>5749</Words>
  <Application>Microsoft Office PowerPoint</Application>
  <PresentationFormat>Custom</PresentationFormat>
  <Paragraphs>579</Paragraphs>
  <Slides>39</Slides>
  <Notes>39</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OU7_16_9 (13.33x7.5)</vt:lpstr>
      <vt:lpstr>Commonly Used SQL Commands</vt:lpstr>
      <vt:lpstr>Objectives</vt:lpstr>
      <vt:lpstr>Basic SELECT Statement</vt:lpstr>
      <vt:lpstr>SELECT Statement</vt:lpstr>
      <vt:lpstr>WHERE Clause</vt:lpstr>
      <vt:lpstr>ORDER BY Clause</vt:lpstr>
      <vt:lpstr>GROUP BY Clause</vt:lpstr>
      <vt:lpstr>Data Definition Language</vt:lpstr>
      <vt:lpstr>CREATE TABLE Statement</vt:lpstr>
      <vt:lpstr>ALTER TABLE Statement</vt:lpstr>
      <vt:lpstr>DROP TABLE Statement</vt:lpstr>
      <vt:lpstr>GRANT Statement</vt:lpstr>
      <vt:lpstr>Privilege Types</vt:lpstr>
      <vt:lpstr>REVOKE Statement</vt:lpstr>
      <vt:lpstr>TRUNCATE TABLE Statement</vt:lpstr>
      <vt:lpstr>Data Manipulation Language</vt:lpstr>
      <vt:lpstr>INSERT Statement</vt:lpstr>
      <vt:lpstr>UPDATE Statement Syntax</vt:lpstr>
      <vt:lpstr>DELETE Statement</vt:lpstr>
      <vt:lpstr>Transaction Control Statements</vt:lpstr>
      <vt:lpstr>COMMIT Statement</vt:lpstr>
      <vt:lpstr>ROLLBACK Statement</vt:lpstr>
      <vt:lpstr>SAVEPOINT Statement</vt:lpstr>
      <vt:lpstr>Joins</vt:lpstr>
      <vt:lpstr>Types of Joins</vt:lpstr>
      <vt:lpstr>Qualifying Ambiguous Column Names</vt:lpstr>
      <vt:lpstr>Natural Join</vt:lpstr>
      <vt:lpstr>Equijoins</vt:lpstr>
      <vt:lpstr>Retrieving Records with Equijoins</vt:lpstr>
      <vt:lpstr>Additional Search Conditions Using the AND and WHERE Operators </vt:lpstr>
      <vt:lpstr>Retrieving Records with Nonequijoins</vt:lpstr>
      <vt:lpstr>Retrieving Records by Using the USING Clause </vt:lpstr>
      <vt:lpstr>Retrieving Records by Using the ON Clause</vt:lpstr>
      <vt:lpstr>Left Outer Join</vt:lpstr>
      <vt:lpstr>Right Outer Join</vt:lpstr>
      <vt:lpstr>Full Outer Join</vt:lpstr>
      <vt:lpstr>Self-Join: Example</vt:lpstr>
      <vt:lpstr>Cross Join</vt:lpstr>
      <vt:lpstr>Summary</vt:lpstr>
    </vt:vector>
  </TitlesOfParts>
  <Company>Oracle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Commonly Used SQL Commands</dc:title>
  <dc:subject>OU7_July2016</dc:subject>
  <dc:creator>pdharmal</dc:creator>
  <cp:keywords>OU7 PowerPoint Template</cp:keywords>
  <dc:description>Oracle University Production Services PowerPoint Template</dc:description>
  <cp:lastModifiedBy>srameshk</cp:lastModifiedBy>
  <cp:revision>46</cp:revision>
  <cp:lastPrinted>2002-03-28T23:57:22Z</cp:lastPrinted>
  <dcterms:created xsi:type="dcterms:W3CDTF">2016-07-31T08:08:31Z</dcterms:created>
  <dcterms:modified xsi:type="dcterms:W3CDTF">2016-11-14T09:40:05Z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