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1"/>
  </p:notesMasterIdLst>
  <p:handoutMasterIdLst>
    <p:handoutMasterId r:id="rId22"/>
  </p:handoutMasterIdLst>
  <p:sldIdLst>
    <p:sldId id="1185" r:id="rId5"/>
    <p:sldId id="1188" r:id="rId6"/>
    <p:sldId id="315" r:id="rId7"/>
    <p:sldId id="337" r:id="rId8"/>
    <p:sldId id="1193" r:id="rId9"/>
    <p:sldId id="1079" r:id="rId10"/>
    <p:sldId id="1095" r:id="rId11"/>
    <p:sldId id="1103" r:id="rId12"/>
    <p:sldId id="1112" r:id="rId13"/>
    <p:sldId id="1091" r:id="rId14"/>
    <p:sldId id="1195" r:id="rId15"/>
    <p:sldId id="1099" r:id="rId16"/>
    <p:sldId id="1094" r:id="rId17"/>
    <p:sldId id="1196" r:id="rId18"/>
    <p:sldId id="283" r:id="rId19"/>
    <p:sldId id="266" r:id="rId20"/>
  </p:sldIdLst>
  <p:sldSz cx="9144000" cy="6858000" type="screen4x3"/>
  <p:notesSz cx="6799263" cy="9929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E7EA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6" autoAdjust="0"/>
    <p:restoredTop sz="86085" autoAdjust="0"/>
  </p:normalViewPr>
  <p:slideViewPr>
    <p:cSldViewPr snapToGrid="0">
      <p:cViewPr>
        <p:scale>
          <a:sx n="60" d="100"/>
          <a:sy n="60" d="100"/>
        </p:scale>
        <p:origin x="1530" y="3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48" d="100"/>
          <a:sy n="48" d="100"/>
        </p:scale>
        <p:origin x="2940"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SG" b="1"/>
              <a:t>Physical Inventory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Sheet1!$C$2</c:f>
              <c:strCache>
                <c:ptCount val="1"/>
                <c:pt idx="0">
                  <c:v>Target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Sheet1!$B$3:$B$6</c:f>
              <c:strCache>
                <c:ptCount val="4"/>
                <c:pt idx="0">
                  <c:v>22A</c:v>
                </c:pt>
                <c:pt idx="1">
                  <c:v>22B</c:v>
                </c:pt>
                <c:pt idx="2">
                  <c:v>23A</c:v>
                </c:pt>
                <c:pt idx="3">
                  <c:v>23B</c:v>
                </c:pt>
              </c:strCache>
            </c:strRef>
          </c:cat>
          <c:val>
            <c:numRef>
              <c:f>Sheet1!$C$3:$C$6</c:f>
              <c:numCache>
                <c:formatCode>General</c:formatCode>
                <c:ptCount val="4"/>
                <c:pt idx="0">
                  <c:v>18</c:v>
                </c:pt>
                <c:pt idx="1">
                  <c:v>18</c:v>
                </c:pt>
                <c:pt idx="2">
                  <c:v>18</c:v>
                </c:pt>
                <c:pt idx="3">
                  <c:v>18</c:v>
                </c:pt>
              </c:numCache>
            </c:numRef>
          </c:val>
          <c:extLst>
            <c:ext xmlns:c16="http://schemas.microsoft.com/office/drawing/2014/chart" uri="{C3380CC4-5D6E-409C-BE32-E72D297353CC}">
              <c16:uniqueId val="{00000000-076F-470D-9A9C-E5E5D6AB64C6}"/>
            </c:ext>
          </c:extLst>
        </c:ser>
        <c:ser>
          <c:idx val="1"/>
          <c:order val="1"/>
          <c:tx>
            <c:strRef>
              <c:f>Sheet1!$D$2</c:f>
              <c:strCache>
                <c:ptCount val="1"/>
                <c:pt idx="0">
                  <c:v>Actual</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Sheet1!$B$3:$B$6</c:f>
              <c:strCache>
                <c:ptCount val="4"/>
                <c:pt idx="0">
                  <c:v>22A</c:v>
                </c:pt>
                <c:pt idx="1">
                  <c:v>22B</c:v>
                </c:pt>
                <c:pt idx="2">
                  <c:v>23A</c:v>
                </c:pt>
                <c:pt idx="3">
                  <c:v>23B</c:v>
                </c:pt>
              </c:strCache>
            </c:strRef>
          </c:cat>
          <c:val>
            <c:numRef>
              <c:f>Sheet1!$D$3:$D$6</c:f>
              <c:numCache>
                <c:formatCode>General</c:formatCode>
                <c:ptCount val="4"/>
                <c:pt idx="0">
                  <c:v>19.8</c:v>
                </c:pt>
                <c:pt idx="1">
                  <c:v>23.45</c:v>
                </c:pt>
                <c:pt idx="2">
                  <c:v>22</c:v>
                </c:pt>
                <c:pt idx="3">
                  <c:v>22</c:v>
                </c:pt>
              </c:numCache>
            </c:numRef>
          </c:val>
          <c:extLst>
            <c:ext xmlns:c16="http://schemas.microsoft.com/office/drawing/2014/chart" uri="{C3380CC4-5D6E-409C-BE32-E72D297353CC}">
              <c16:uniqueId val="{00000001-076F-470D-9A9C-E5E5D6AB64C6}"/>
            </c:ext>
          </c:extLst>
        </c:ser>
        <c:dLbls>
          <c:showLegendKey val="0"/>
          <c:showVal val="0"/>
          <c:showCatName val="0"/>
          <c:showSerName val="0"/>
          <c:showPercent val="0"/>
          <c:showBubbleSize val="0"/>
        </c:dLbls>
        <c:gapWidth val="219"/>
        <c:overlap val="-27"/>
        <c:axId val="1829746592"/>
        <c:axId val="1629965088"/>
      </c:barChart>
      <c:catAx>
        <c:axId val="1829746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9965088"/>
        <c:crosses val="autoZero"/>
        <c:auto val="1"/>
        <c:lblAlgn val="ctr"/>
        <c:lblOffset val="100"/>
        <c:noMultiLvlLbl val="0"/>
      </c:catAx>
      <c:valAx>
        <c:axId val="1629965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9746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1275" y="0"/>
            <a:ext cx="2946400" cy="498475"/>
          </a:xfrm>
          <a:prstGeom prst="rect">
            <a:avLst/>
          </a:prstGeom>
        </p:spPr>
        <p:txBody>
          <a:bodyPr vert="horz" lIns="91440" tIns="45720" rIns="91440" bIns="45720" rtlCol="0"/>
          <a:lstStyle>
            <a:lvl1pPr algn="r">
              <a:defRPr sz="1200"/>
            </a:lvl1pPr>
          </a:lstStyle>
          <a:p>
            <a:fld id="{EAAED912-C5B1-4918-8169-8E8C6FEF9D0A}" type="datetimeFigureOut">
              <a:rPr kumimoji="1" lang="ja-JP" altLang="en-US" smtClean="0"/>
              <a:t>2024/10/9</a:t>
            </a:fld>
            <a:endParaRPr kumimoji="1" lang="ja-JP" altLang="en-US"/>
          </a:p>
        </p:txBody>
      </p:sp>
      <p:sp>
        <p:nvSpPr>
          <p:cNvPr id="4" name="フッター プレースホルダー 3"/>
          <p:cNvSpPr>
            <a:spLocks noGrp="1"/>
          </p:cNvSpPr>
          <p:nvPr>
            <p:ph type="ftr" sz="quarter" idx="2"/>
          </p:nvPr>
        </p:nvSpPr>
        <p:spPr>
          <a:xfrm>
            <a:off x="0" y="9431338"/>
            <a:ext cx="2946400"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1275" y="9431338"/>
            <a:ext cx="2946400" cy="498475"/>
          </a:xfrm>
          <a:prstGeom prst="rect">
            <a:avLst/>
          </a:prstGeom>
        </p:spPr>
        <p:txBody>
          <a:bodyPr vert="horz" lIns="91440" tIns="45720" rIns="91440" bIns="45720" rtlCol="0" anchor="b"/>
          <a:lstStyle>
            <a:lvl1pPr algn="r">
              <a:defRPr sz="1200"/>
            </a:lvl1pPr>
          </a:lstStyle>
          <a:p>
            <a:fld id="{7185DC92-1338-48B2-BB8A-E66CDD1B6655}" type="slidenum">
              <a:rPr kumimoji="1" lang="ja-JP" altLang="en-US" smtClean="0"/>
              <a:t>‹#›</a:t>
            </a:fld>
            <a:endParaRPr kumimoji="1" lang="ja-JP" altLang="en-US"/>
          </a:p>
        </p:txBody>
      </p:sp>
    </p:spTree>
    <p:extLst>
      <p:ext uri="{BB962C8B-B14F-4D97-AF65-F5344CB8AC3E}">
        <p14:creationId xmlns:p14="http://schemas.microsoft.com/office/powerpoint/2010/main" val="2307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1275" y="0"/>
            <a:ext cx="2946400" cy="498475"/>
          </a:xfrm>
          <a:prstGeom prst="rect">
            <a:avLst/>
          </a:prstGeom>
        </p:spPr>
        <p:txBody>
          <a:bodyPr vert="horz" lIns="91440" tIns="45720" rIns="91440" bIns="45720" rtlCol="0"/>
          <a:lstStyle>
            <a:lvl1pPr algn="r">
              <a:defRPr sz="1200"/>
            </a:lvl1pPr>
          </a:lstStyle>
          <a:p>
            <a:fld id="{DBA02402-9828-40F8-87B5-E679EAC393FA}" type="datetimeFigureOut">
              <a:rPr kumimoji="1" lang="ja-JP" altLang="en-US" smtClean="0"/>
              <a:t>2024/10/9</a:t>
            </a:fld>
            <a:endParaRPr kumimoji="1" lang="ja-JP" altLang="en-US"/>
          </a:p>
        </p:txBody>
      </p:sp>
      <p:sp>
        <p:nvSpPr>
          <p:cNvPr id="4" name="スライド イメージ プレースホルダー 3"/>
          <p:cNvSpPr>
            <a:spLocks noGrp="1" noRot="1" noChangeAspect="1"/>
          </p:cNvSpPr>
          <p:nvPr>
            <p:ph type="sldImg" idx="2"/>
          </p:nvPr>
        </p:nvSpPr>
        <p:spPr>
          <a:xfrm>
            <a:off x="1165225" y="1241425"/>
            <a:ext cx="4468813" cy="33512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450" y="4778375"/>
            <a:ext cx="5440363" cy="3910013"/>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31338"/>
            <a:ext cx="2946400"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1275" y="9431338"/>
            <a:ext cx="2946400" cy="498475"/>
          </a:xfrm>
          <a:prstGeom prst="rect">
            <a:avLst/>
          </a:prstGeom>
        </p:spPr>
        <p:txBody>
          <a:bodyPr vert="horz" lIns="91440" tIns="45720" rIns="91440" bIns="45720" rtlCol="0" anchor="b"/>
          <a:lstStyle>
            <a:lvl1pPr algn="r">
              <a:defRPr sz="1200"/>
            </a:lvl1pPr>
          </a:lstStyle>
          <a:p>
            <a:fld id="{4FF7B4C2-AA4D-49D5-B98F-09D164BDD142}" type="slidenum">
              <a:rPr kumimoji="1" lang="ja-JP" altLang="en-US" smtClean="0"/>
              <a:t>‹#›</a:t>
            </a:fld>
            <a:endParaRPr kumimoji="1" lang="ja-JP" altLang="en-US"/>
          </a:p>
        </p:txBody>
      </p:sp>
    </p:spTree>
    <p:extLst>
      <p:ext uri="{BB962C8B-B14F-4D97-AF65-F5344CB8AC3E}">
        <p14:creationId xmlns:p14="http://schemas.microsoft.com/office/powerpoint/2010/main" val="16009406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dirty="0"/>
          </a:p>
        </p:txBody>
      </p:sp>
      <p:sp>
        <p:nvSpPr>
          <p:cNvPr id="4" name="Slide Number Placeholder 3"/>
          <p:cNvSpPr>
            <a:spLocks noGrp="1"/>
          </p:cNvSpPr>
          <p:nvPr>
            <p:ph type="sldNum" sz="quarter" idx="10"/>
          </p:nvPr>
        </p:nvSpPr>
        <p:spPr/>
        <p:txBody>
          <a:bodyPr/>
          <a:lstStyle/>
          <a:p>
            <a:fld id="{4FF7B4C2-AA4D-49D5-B98F-09D164BDD142}" type="slidenum">
              <a:rPr kumimoji="1" lang="ja-JP" altLang="en-US" smtClean="0"/>
              <a:t>1</a:t>
            </a:fld>
            <a:endParaRPr kumimoji="1" lang="ja-JP" altLang="en-US"/>
          </a:p>
        </p:txBody>
      </p:sp>
    </p:spTree>
    <p:extLst>
      <p:ext uri="{BB962C8B-B14F-4D97-AF65-F5344CB8AC3E}">
        <p14:creationId xmlns:p14="http://schemas.microsoft.com/office/powerpoint/2010/main" val="1075622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FF7B4C2-AA4D-49D5-B98F-09D164BDD142}" type="slidenum">
              <a:rPr kumimoji="1" lang="ja-JP" altLang="en-US" smtClean="0"/>
              <a:t>5</a:t>
            </a:fld>
            <a:endParaRPr kumimoji="1" lang="ja-JP" altLang="en-US"/>
          </a:p>
        </p:txBody>
      </p:sp>
    </p:spTree>
    <p:extLst>
      <p:ext uri="{BB962C8B-B14F-4D97-AF65-F5344CB8AC3E}">
        <p14:creationId xmlns:p14="http://schemas.microsoft.com/office/powerpoint/2010/main" val="4203375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57576B-81D0-4568-B3CF-C3F7AD81B6EA}" type="slidenum">
              <a:rPr kumimoji="1" lang="ja-JP" altLang="en-US" smtClean="0"/>
              <a:t>6</a:t>
            </a:fld>
            <a:endParaRPr kumimoji="1" lang="ja-JP" altLang="en-US"/>
          </a:p>
        </p:txBody>
      </p:sp>
    </p:spTree>
    <p:extLst>
      <p:ext uri="{BB962C8B-B14F-4D97-AF65-F5344CB8AC3E}">
        <p14:creationId xmlns:p14="http://schemas.microsoft.com/office/powerpoint/2010/main" val="423422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57576B-81D0-4568-B3CF-C3F7AD81B6EA}" type="slidenum">
              <a:rPr kumimoji="1" lang="ja-JP" altLang="en-US" smtClean="0"/>
              <a:t>12</a:t>
            </a:fld>
            <a:endParaRPr kumimoji="1" lang="ja-JP" altLang="en-US"/>
          </a:p>
        </p:txBody>
      </p:sp>
    </p:spTree>
    <p:extLst>
      <p:ext uri="{BB962C8B-B14F-4D97-AF65-F5344CB8AC3E}">
        <p14:creationId xmlns:p14="http://schemas.microsoft.com/office/powerpoint/2010/main" val="3062097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57576B-81D0-4568-B3CF-C3F7AD81B6EA}" type="slidenum">
              <a:rPr kumimoji="1" lang="ja-JP" altLang="en-US" smtClean="0"/>
              <a:t>13</a:t>
            </a:fld>
            <a:endParaRPr kumimoji="1" lang="ja-JP" altLang="en-US"/>
          </a:p>
        </p:txBody>
      </p:sp>
    </p:spTree>
    <p:extLst>
      <p:ext uri="{BB962C8B-B14F-4D97-AF65-F5344CB8AC3E}">
        <p14:creationId xmlns:p14="http://schemas.microsoft.com/office/powerpoint/2010/main" val="1085199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Add in Future Plan that currently, only HDC can register PCBA parts, and in the future, we plan to add other departments.</a:t>
            </a:r>
          </a:p>
        </p:txBody>
      </p:sp>
      <p:sp>
        <p:nvSpPr>
          <p:cNvPr id="4" name="Slide Number Placeholder 3"/>
          <p:cNvSpPr>
            <a:spLocks noGrp="1"/>
          </p:cNvSpPr>
          <p:nvPr>
            <p:ph type="sldNum" sz="quarter" idx="5"/>
          </p:nvPr>
        </p:nvSpPr>
        <p:spPr/>
        <p:txBody>
          <a:bodyPr/>
          <a:lstStyle/>
          <a:p>
            <a:fld id="{5457576B-81D0-4568-B3CF-C3F7AD81B6EA}" type="slidenum">
              <a:rPr kumimoji="1" lang="ja-JP" altLang="en-US" smtClean="0"/>
              <a:t>14</a:t>
            </a:fld>
            <a:endParaRPr kumimoji="1" lang="ja-JP" altLang="en-US"/>
          </a:p>
        </p:txBody>
      </p:sp>
    </p:spTree>
    <p:extLst>
      <p:ext uri="{BB962C8B-B14F-4D97-AF65-F5344CB8AC3E}">
        <p14:creationId xmlns:p14="http://schemas.microsoft.com/office/powerpoint/2010/main" val="5326864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2 Standard type Long Title">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72494" y="162989"/>
            <a:ext cx="2518420" cy="863459"/>
          </a:xfrm>
          <a:prstGeom prst="rect">
            <a:avLst/>
          </a:prstGeom>
        </p:spPr>
      </p:pic>
      <p:pic>
        <p:nvPicPr>
          <p:cNvPr id="6" name="図 5"/>
          <p:cNvPicPr>
            <a:picLocks noChangeAspect="1"/>
          </p:cNvPicPr>
          <p:nvPr userDrawn="1"/>
        </p:nvPicPr>
        <p:blipFill rotWithShape="1">
          <a:blip r:embed="rId3" cstate="print">
            <a:extLst>
              <a:ext uri="{28A0092B-C50C-407E-A947-70E740481C1C}">
                <a14:useLocalDpi xmlns:a14="http://schemas.microsoft.com/office/drawing/2010/main"/>
              </a:ext>
            </a:extLst>
          </a:blip>
          <a:srcRect l="-12940" b="-6937"/>
          <a:stretch/>
        </p:blipFill>
        <p:spPr>
          <a:xfrm>
            <a:off x="3606801" y="-3131"/>
            <a:ext cx="5537199" cy="2496211"/>
          </a:xfrm>
          <a:prstGeom prst="rect">
            <a:avLst/>
          </a:prstGeom>
        </p:spPr>
      </p:pic>
      <p:sp>
        <p:nvSpPr>
          <p:cNvPr id="7" name="フッター プレースホルダー 3"/>
          <p:cNvSpPr txBox="1">
            <a:spLocks/>
          </p:cNvSpPr>
          <p:nvPr userDrawn="1"/>
        </p:nvSpPr>
        <p:spPr bwMode="auto">
          <a:xfrm>
            <a:off x="6244729" y="6557529"/>
            <a:ext cx="234038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buFontTx/>
              <a:buNone/>
            </a:pPr>
            <a:r>
              <a:rPr kumimoji="0" lang="en-US" altLang="ja-JP" sz="800" kern="1200" dirty="0">
                <a:solidFill>
                  <a:srgbClr val="000000"/>
                </a:solidFill>
                <a:effectLst/>
                <a:latin typeface="+mn-lt"/>
                <a:ea typeface="+mn-ea"/>
                <a:cs typeface="Segoe UI" pitchFamily="34" charset="0"/>
              </a:rPr>
              <a:t>© 2024 Toshiba Information Equipment (Phils.), Inc.</a:t>
            </a:r>
            <a:endParaRPr kumimoji="0" lang="ja-JP" altLang="ja-JP" sz="800" kern="1200" dirty="0">
              <a:solidFill>
                <a:srgbClr val="000000"/>
              </a:solidFill>
              <a:effectLst/>
              <a:latin typeface="+mn-lt"/>
              <a:ea typeface="+mn-ea"/>
              <a:cs typeface="Segoe UI" pitchFamily="34" charset="0"/>
            </a:endParaRPr>
          </a:p>
        </p:txBody>
      </p:sp>
      <p:sp>
        <p:nvSpPr>
          <p:cNvPr id="11" name="テキスト プレースホルダー 24"/>
          <p:cNvSpPr>
            <a:spLocks noGrp="1"/>
          </p:cNvSpPr>
          <p:nvPr>
            <p:ph type="body" sz="quarter" idx="12" hasCustomPrompt="1"/>
          </p:nvPr>
        </p:nvSpPr>
        <p:spPr bwMode="auto">
          <a:xfrm>
            <a:off x="468313" y="2615165"/>
            <a:ext cx="8235740" cy="365577"/>
          </a:xfrm>
          <a:prstGeom prst="rect">
            <a:avLst/>
          </a:prstGeom>
        </p:spPr>
        <p:txBody>
          <a:bodyPr vert="horz" wrap="square" lIns="0" tIns="0" rIns="108000" bIns="0" rtlCol="0" anchor="b" anchorCtr="0">
            <a:noAutofit/>
          </a:bodyPr>
          <a:lstStyle>
            <a:lvl1pPr marL="0" indent="0">
              <a:lnSpc>
                <a:spcPct val="100000"/>
              </a:lnSpc>
              <a:spcBef>
                <a:spcPts val="0"/>
              </a:spcBef>
              <a:buFontTx/>
              <a:buNone/>
              <a:defRPr lang="ja-JP" altLang="en-US" sz="2400" smtClean="0">
                <a:latin typeface="+mj-lt"/>
                <a:ea typeface="+mn-ea"/>
                <a:cs typeface="Meiryo UI" panose="020B0604030504040204" pitchFamily="50" charset="-128"/>
              </a:defRPr>
            </a:lvl1pPr>
            <a:lvl2pPr>
              <a:defRPr lang="ja-JP" altLang="en-US" smtClean="0"/>
            </a:lvl2pPr>
            <a:lvl3pPr>
              <a:defRPr lang="ja-JP" altLang="en-US" smtClean="0"/>
            </a:lvl3pPr>
            <a:lvl4pPr>
              <a:defRPr lang="ja-JP" altLang="en-US" smtClean="0"/>
            </a:lvl4pPr>
            <a:lvl5pPr>
              <a:defRPr lang="ja-JP" altLang="en-US"/>
            </a:lvl5pPr>
          </a:lstStyle>
          <a:p>
            <a:r>
              <a:rPr lang="en-US" altLang="ja-JP" dirty="0"/>
              <a:t>Format for master subtitle</a:t>
            </a:r>
            <a:endParaRPr lang="ja-JP" altLang="en-US" dirty="0"/>
          </a:p>
        </p:txBody>
      </p:sp>
      <p:sp>
        <p:nvSpPr>
          <p:cNvPr id="12" name="タイトル 1"/>
          <p:cNvSpPr>
            <a:spLocks noGrp="1"/>
          </p:cNvSpPr>
          <p:nvPr>
            <p:ph type="title" hasCustomPrompt="1"/>
          </p:nvPr>
        </p:nvSpPr>
        <p:spPr>
          <a:xfrm>
            <a:off x="468064" y="2992540"/>
            <a:ext cx="8236109" cy="564610"/>
          </a:xfrm>
          <a:prstGeom prst="rect">
            <a:avLst/>
          </a:prstGeom>
        </p:spPr>
        <p:txBody>
          <a:bodyPr lIns="0"/>
          <a:lstStyle>
            <a:lvl1pPr>
              <a:defRPr sz="3600" b="1"/>
            </a:lvl1pPr>
          </a:lstStyle>
          <a:p>
            <a:pPr lvl="0"/>
            <a:r>
              <a:rPr lang="en-US" altLang="ja-JP" dirty="0"/>
              <a:t>Format for master title</a:t>
            </a:r>
          </a:p>
        </p:txBody>
      </p:sp>
    </p:spTree>
    <p:extLst>
      <p:ext uri="{BB962C8B-B14F-4D97-AF65-F5344CB8AC3E}">
        <p14:creationId xmlns:p14="http://schemas.microsoft.com/office/powerpoint/2010/main" val="4037062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10" name="スライド番号プレースホルダー 4"/>
          <p:cNvSpPr txBox="1">
            <a:spLocks/>
          </p:cNvSpPr>
          <p:nvPr userDrawn="1"/>
        </p:nvSpPr>
        <p:spPr>
          <a:xfrm>
            <a:off x="8613836"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mn-ea"/>
                <a:cs typeface="Segoe UI" panose="020B0502040204020203" pitchFamily="34" charset="0"/>
              </a:rPr>
              <a:pPr lvl="0"/>
              <a:t>‹#›</a:t>
            </a:fld>
            <a:endParaRPr lang="en-US" altLang="ja-JP" dirty="0">
              <a:latin typeface="+mn-lt"/>
              <a:ea typeface="+mn-ea"/>
              <a:cs typeface="Segoe UI" panose="020B0502040204020203" pitchFamily="34" charset="0"/>
            </a:endParaRPr>
          </a:p>
        </p:txBody>
      </p:sp>
      <p:sp>
        <p:nvSpPr>
          <p:cNvPr id="11" name="テキスト プレースホルダー 15"/>
          <p:cNvSpPr>
            <a:spLocks noGrp="1"/>
          </p:cNvSpPr>
          <p:nvPr>
            <p:ph type="body" sz="quarter" idx="12" hasCustomPrompt="1"/>
          </p:nvPr>
        </p:nvSpPr>
        <p:spPr bwMode="gray">
          <a:xfrm>
            <a:off x="1320800" y="1350438"/>
            <a:ext cx="6151025" cy="627851"/>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pPr marL="10658" lvl="0" defTabSz="914228">
              <a:tabLst>
                <a:tab pos="1610933" algn="l"/>
              </a:tabLst>
            </a:pPr>
            <a:r>
              <a:rPr lang="en-US" altLang="ja-JP" dirty="0"/>
              <a:t>Format for master text</a:t>
            </a:r>
            <a:endParaRPr kumimoji="1" lang="ja-JP" altLang="en-US" dirty="0"/>
          </a:p>
        </p:txBody>
      </p:sp>
      <p:sp>
        <p:nvSpPr>
          <p:cNvPr id="12" name="テキスト プレースホルダー 15"/>
          <p:cNvSpPr>
            <a:spLocks noGrp="1"/>
          </p:cNvSpPr>
          <p:nvPr>
            <p:ph type="body" sz="quarter" idx="16" hasCustomPrompt="1"/>
          </p:nvPr>
        </p:nvSpPr>
        <p:spPr bwMode="gray">
          <a:xfrm>
            <a:off x="1320800" y="2347283"/>
            <a:ext cx="6151025"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pPr marL="10658" lvl="0" defTabSz="914228">
              <a:tabLst>
                <a:tab pos="1610933" algn="l"/>
              </a:tabLst>
            </a:pPr>
            <a:r>
              <a:rPr lang="en-US" altLang="ja-JP" dirty="0"/>
              <a:t>Format for master text</a:t>
            </a:r>
            <a:endParaRPr kumimoji="1" lang="ja-JP" altLang="en-US" dirty="0"/>
          </a:p>
        </p:txBody>
      </p:sp>
      <p:sp>
        <p:nvSpPr>
          <p:cNvPr id="13" name="テキスト プレースホルダー 15"/>
          <p:cNvSpPr>
            <a:spLocks noGrp="1"/>
          </p:cNvSpPr>
          <p:nvPr>
            <p:ph type="body" sz="quarter" idx="18" hasCustomPrompt="1"/>
          </p:nvPr>
        </p:nvSpPr>
        <p:spPr bwMode="gray">
          <a:xfrm>
            <a:off x="1320800" y="3388785"/>
            <a:ext cx="6151025"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pPr marL="10658" lvl="0" defTabSz="914228">
              <a:tabLst>
                <a:tab pos="1610933" algn="l"/>
              </a:tabLst>
            </a:pPr>
            <a:r>
              <a:rPr lang="en-US" altLang="ja-JP" dirty="0"/>
              <a:t>Format for master text</a:t>
            </a:r>
            <a:endParaRPr kumimoji="1" lang="ja-JP" altLang="en-US" dirty="0"/>
          </a:p>
        </p:txBody>
      </p:sp>
      <p:sp>
        <p:nvSpPr>
          <p:cNvPr id="14" name="テキスト プレースホルダー 15"/>
          <p:cNvSpPr>
            <a:spLocks noGrp="1"/>
          </p:cNvSpPr>
          <p:nvPr>
            <p:ph type="body" sz="quarter" idx="20" hasCustomPrompt="1"/>
          </p:nvPr>
        </p:nvSpPr>
        <p:spPr bwMode="gray">
          <a:xfrm>
            <a:off x="1320800" y="4436658"/>
            <a:ext cx="6151025"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pPr marL="10658" lvl="0" defTabSz="914228">
              <a:tabLst>
                <a:tab pos="1610933" algn="l"/>
              </a:tabLst>
            </a:pPr>
            <a:r>
              <a:rPr lang="en-US" altLang="ja-JP" dirty="0"/>
              <a:t>Format for master text</a:t>
            </a:r>
            <a:endParaRPr kumimoji="1" lang="ja-JP" altLang="en-US" dirty="0"/>
          </a:p>
        </p:txBody>
      </p:sp>
      <p:sp>
        <p:nvSpPr>
          <p:cNvPr id="15" name="テキスト プレースホルダー 15"/>
          <p:cNvSpPr>
            <a:spLocks noGrp="1"/>
          </p:cNvSpPr>
          <p:nvPr>
            <p:ph type="body" sz="quarter" idx="22" hasCustomPrompt="1"/>
          </p:nvPr>
        </p:nvSpPr>
        <p:spPr bwMode="gray">
          <a:xfrm>
            <a:off x="1320800" y="5455504"/>
            <a:ext cx="6151025" cy="664797"/>
          </a:xfrm>
          <a:prstGeom prst="rect">
            <a:avLst/>
          </a:prstGeom>
        </p:spPr>
        <p:txBody>
          <a:bodyPr vert="horz" wrap="square" lIns="0" tIns="0" rIns="0" bIns="0" rtlCol="0" anchor="ctr" anchorCtr="0">
            <a:noAutofit/>
          </a:bodyPr>
          <a:lstStyle>
            <a:lvl1pPr marL="10658" indent="0" defTabSz="914228">
              <a:lnSpc>
                <a:spcPct val="100000"/>
              </a:lnSpc>
              <a:spcBef>
                <a:spcPts val="0"/>
              </a:spcBef>
              <a:buFontTx/>
              <a:buNone/>
              <a:tabLst>
                <a:tab pos="1610933" algn="l"/>
              </a:tabLst>
              <a:defRPr lang="ja-JP" altLang="en-US" sz="3200" dirty="0" smtClean="0">
                <a:latin typeface="+mn-lt"/>
                <a:ea typeface="+mn-ea"/>
                <a:cs typeface="Meiryo UI" panose="020B0604030504040204" pitchFamily="50" charset="-128"/>
              </a:defRPr>
            </a:lvl1pPr>
          </a:lstStyle>
          <a:p>
            <a:pPr marL="10658" lvl="0" defTabSz="914228">
              <a:tabLst>
                <a:tab pos="1610933" algn="l"/>
              </a:tabLst>
            </a:pPr>
            <a:r>
              <a:rPr lang="en-US" altLang="ja-JP" dirty="0"/>
              <a:t>Format for master text</a:t>
            </a:r>
            <a:endParaRPr kumimoji="1" lang="ja-JP" altLang="en-US" dirty="0"/>
          </a:p>
        </p:txBody>
      </p:sp>
      <p:sp>
        <p:nvSpPr>
          <p:cNvPr id="16" name="タイトル 1"/>
          <p:cNvSpPr>
            <a:spLocks noGrp="1"/>
          </p:cNvSpPr>
          <p:nvPr>
            <p:ph type="title" hasCustomPrompt="1"/>
          </p:nvPr>
        </p:nvSpPr>
        <p:spPr>
          <a:xfrm>
            <a:off x="468000" y="408167"/>
            <a:ext cx="7018650" cy="396000"/>
          </a:xfrm>
          <a:prstGeom prst="rect">
            <a:avLst/>
          </a:prstGeom>
        </p:spPr>
        <p:txBody>
          <a:bodyPr vert="horz" wrap="square" lIns="0" tIns="0" rIns="0" bIns="0" rtlCol="0" anchor="t" anchorCtr="0">
            <a:noAutofit/>
          </a:bodyPr>
          <a:lstStyle>
            <a:lvl1pPr>
              <a:lnSpc>
                <a:spcPct val="100000"/>
              </a:lnSpc>
              <a:defRPr lang="ja-JP" altLang="en-US" sz="2400" b="1" smtClean="0">
                <a:solidFill>
                  <a:schemeClr val="tx1"/>
                </a:solidFill>
                <a:latin typeface="+mn-lt"/>
                <a:ea typeface="Meiryo UI" panose="020B0604030504040204" pitchFamily="50" charset="-128"/>
                <a:cs typeface="Segoe UI" panose="020B0502040204020203" pitchFamily="34" charset="0"/>
              </a:defRPr>
            </a:lvl1pPr>
          </a:lstStyle>
          <a:p>
            <a:pPr lvl="0"/>
            <a:r>
              <a:rPr lang="en-US" altLang="ja-JP" dirty="0"/>
              <a:t>Format for master text</a:t>
            </a:r>
            <a:endParaRPr kumimoji="1" lang="ja-JP" altLang="en-US" dirty="0"/>
          </a:p>
        </p:txBody>
      </p:sp>
      <p:sp>
        <p:nvSpPr>
          <p:cNvPr id="17" name="テキスト プレースホルダー 13"/>
          <p:cNvSpPr>
            <a:spLocks noGrp="1"/>
          </p:cNvSpPr>
          <p:nvPr>
            <p:ph type="body" sz="quarter" idx="11" hasCustomPrompt="1"/>
          </p:nvPr>
        </p:nvSpPr>
        <p:spPr bwMode="gray">
          <a:xfrm>
            <a:off x="468313" y="1277168"/>
            <a:ext cx="709613" cy="738664"/>
          </a:xfrm>
          <a:prstGeom prst="rect">
            <a:avLst/>
          </a:prstGeom>
        </p:spPr>
        <p:txBody>
          <a:bodyPr vert="horz" wrap="none" lIns="0" tIns="0" rIns="0" bIns="0" rtlCol="0" anchor="ctr" anchorCtr="0">
            <a:noAutofit/>
          </a:bodyPr>
          <a:lstStyle>
            <a:lvl1pPr marL="0" indent="0" algn="l" defTabSz="914228">
              <a:lnSpc>
                <a:spcPct val="100000"/>
              </a:lnSpc>
              <a:spcBef>
                <a:spcPts val="0"/>
              </a:spcBef>
              <a:buFontTx/>
              <a:buNone/>
              <a:defRPr lang="ja-JP" altLang="en-US" sz="4000" dirty="0" smtClean="0">
                <a:solidFill>
                  <a:schemeClr val="accent1"/>
                </a:solidFill>
                <a:latin typeface="+mn-lt"/>
                <a:ea typeface="+mn-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18" name="テキスト プレースホルダー 13"/>
          <p:cNvSpPr>
            <a:spLocks noGrp="1"/>
          </p:cNvSpPr>
          <p:nvPr>
            <p:ph type="body" sz="quarter" idx="13" hasCustomPrompt="1"/>
          </p:nvPr>
        </p:nvSpPr>
        <p:spPr bwMode="gray">
          <a:xfrm>
            <a:off x="468313" y="2310527"/>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n-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19" name="テキスト プレースホルダー 13"/>
          <p:cNvSpPr>
            <a:spLocks noGrp="1"/>
          </p:cNvSpPr>
          <p:nvPr>
            <p:ph type="body" sz="quarter" idx="17" hasCustomPrompt="1"/>
          </p:nvPr>
        </p:nvSpPr>
        <p:spPr bwMode="gray">
          <a:xfrm>
            <a:off x="468313" y="3343886"/>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n-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0" name="テキスト プレースホルダー 13"/>
          <p:cNvSpPr>
            <a:spLocks noGrp="1"/>
          </p:cNvSpPr>
          <p:nvPr>
            <p:ph type="body" sz="quarter" idx="19" hasCustomPrompt="1"/>
          </p:nvPr>
        </p:nvSpPr>
        <p:spPr bwMode="gray">
          <a:xfrm>
            <a:off x="468313" y="4377245"/>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n-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1" name="テキスト プレースホルダー 13"/>
          <p:cNvSpPr>
            <a:spLocks noGrp="1"/>
          </p:cNvSpPr>
          <p:nvPr>
            <p:ph type="body" sz="quarter" idx="21" hasCustomPrompt="1"/>
          </p:nvPr>
        </p:nvSpPr>
        <p:spPr bwMode="gray">
          <a:xfrm>
            <a:off x="468313" y="5410605"/>
            <a:ext cx="709613" cy="738664"/>
          </a:xfrm>
          <a:prstGeom prst="rect">
            <a:avLst/>
          </a:prstGeom>
        </p:spPr>
        <p:txBody>
          <a:bodyPr vert="horz" wrap="none" lIns="0" tIns="0" rIns="0" bIns="0" rtlCol="0" anchor="ctr" anchorCtr="0">
            <a:noAutofit/>
          </a:bodyPr>
          <a:lstStyle>
            <a:lvl1pPr marL="10658" indent="0" algn="l" defTabSz="914228">
              <a:lnSpc>
                <a:spcPct val="100000"/>
              </a:lnSpc>
              <a:spcBef>
                <a:spcPts val="0"/>
              </a:spcBef>
              <a:buFontTx/>
              <a:buNone/>
              <a:defRPr lang="ja-JP" altLang="en-US" sz="4000" dirty="0" smtClean="0">
                <a:solidFill>
                  <a:schemeClr val="accent1"/>
                </a:solidFill>
                <a:latin typeface="+mn-lt"/>
                <a:ea typeface="+mn-ea"/>
                <a:cs typeface="Meiryo UI" panose="020B0604030504040204" pitchFamily="50" charset="-128"/>
              </a:defRPr>
            </a:lvl1pPr>
          </a:lstStyle>
          <a:p>
            <a:pPr marL="10658" lvl="0" defTabSz="914228"/>
            <a:r>
              <a:rPr kumimoji="1" lang="en-US" altLang="ja-JP" dirty="0"/>
              <a:t>00</a:t>
            </a:r>
            <a:endParaRPr kumimoji="1" lang="ja-JP" altLang="en-US" dirty="0"/>
          </a:p>
        </p:txBody>
      </p:sp>
      <p:sp>
        <p:nvSpPr>
          <p:cNvPr id="22" name="フッター プレースホルダー 3"/>
          <p:cNvSpPr txBox="1">
            <a:spLocks/>
          </p:cNvSpPr>
          <p:nvPr userDrawn="1"/>
        </p:nvSpPr>
        <p:spPr bwMode="auto">
          <a:xfrm>
            <a:off x="6266381" y="6557529"/>
            <a:ext cx="234038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buFontTx/>
              <a:buNone/>
            </a:pPr>
            <a:r>
              <a:rPr kumimoji="0" lang="en-US" altLang="ja-JP" sz="800" kern="1200" dirty="0">
                <a:solidFill>
                  <a:srgbClr val="000000"/>
                </a:solidFill>
                <a:effectLst/>
                <a:latin typeface="+mn-lt"/>
                <a:ea typeface="+mn-ea"/>
                <a:cs typeface="Segoe UI" pitchFamily="34" charset="0"/>
              </a:rPr>
              <a:t>© 2024 Toshiba Information Equipment (Phils.), Inc.</a:t>
            </a:r>
            <a:endParaRPr kumimoji="0" lang="ja-JP" altLang="ja-JP" sz="800" kern="1200" dirty="0">
              <a:solidFill>
                <a:srgbClr val="000000"/>
              </a:solidFill>
              <a:effectLst/>
              <a:latin typeface="+mn-lt"/>
              <a:ea typeface="+mn-ea"/>
              <a:cs typeface="Segoe UI" pitchFamily="34" charset="0"/>
            </a:endParaRPr>
          </a:p>
        </p:txBody>
      </p:sp>
      <p:pic>
        <p:nvPicPr>
          <p:cNvPr id="23" name="図 22"/>
          <p:cNvPicPr>
            <a:picLocks noChangeAspect="1"/>
          </p:cNvPicPr>
          <p:nvPr userDrawn="1"/>
        </p:nvPicPr>
        <p:blipFill rotWithShape="1">
          <a:blip r:embed="rId2" cstate="print">
            <a:extLst>
              <a:ext uri="{28A0092B-C50C-407E-A947-70E740481C1C}">
                <a14:useLocalDpi xmlns:a14="http://schemas.microsoft.com/office/drawing/2010/main"/>
              </a:ext>
            </a:extLst>
          </a:blip>
          <a:srcRect l="-200" b="-12576"/>
          <a:stretch/>
        </p:blipFill>
        <p:spPr>
          <a:xfrm>
            <a:off x="7612914" y="0"/>
            <a:ext cx="1540611" cy="6858000"/>
          </a:xfrm>
          <a:prstGeom prst="rect">
            <a:avLst/>
          </a:prstGeom>
        </p:spPr>
      </p:pic>
    </p:spTree>
    <p:extLst>
      <p:ext uri="{BB962C8B-B14F-4D97-AF65-F5344CB8AC3E}">
        <p14:creationId xmlns:p14="http://schemas.microsoft.com/office/powerpoint/2010/main" val="928531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tition 3">
    <p:spTree>
      <p:nvGrpSpPr>
        <p:cNvPr id="1" name=""/>
        <p:cNvGrpSpPr/>
        <p:nvPr/>
      </p:nvGrpSpPr>
      <p:grpSpPr>
        <a:xfrm>
          <a:off x="0" y="0"/>
          <a:ext cx="0" cy="0"/>
          <a:chOff x="0" y="0"/>
          <a:chExt cx="0" cy="0"/>
        </a:xfrm>
      </p:grpSpPr>
      <p:pic>
        <p:nvPicPr>
          <p:cNvPr id="10" name="図 9"/>
          <p:cNvPicPr>
            <a:picLocks noChangeAspect="1"/>
          </p:cNvPicPr>
          <p:nvPr userDrawn="1"/>
        </p:nvPicPr>
        <p:blipFill rotWithShape="1">
          <a:blip r:embed="rId2" cstate="print">
            <a:extLst>
              <a:ext uri="{28A0092B-C50C-407E-A947-70E740481C1C}">
                <a14:useLocalDpi xmlns:a14="http://schemas.microsoft.com/office/drawing/2010/main"/>
              </a:ext>
            </a:extLst>
          </a:blip>
          <a:srcRect l="-2"/>
          <a:stretch/>
        </p:blipFill>
        <p:spPr>
          <a:xfrm>
            <a:off x="6105832" y="-4032"/>
            <a:ext cx="3038168" cy="6862031"/>
          </a:xfrm>
          <a:prstGeom prst="rect">
            <a:avLst/>
          </a:prstGeom>
        </p:spPr>
      </p:pic>
      <p:sp>
        <p:nvSpPr>
          <p:cNvPr id="3" name="テキスト プレースホルダー 6"/>
          <p:cNvSpPr>
            <a:spLocks noGrp="1"/>
          </p:cNvSpPr>
          <p:nvPr>
            <p:ph type="body" sz="quarter" idx="10" hasCustomPrompt="1"/>
          </p:nvPr>
        </p:nvSpPr>
        <p:spPr>
          <a:xfrm>
            <a:off x="0" y="-1"/>
            <a:ext cx="3302000" cy="2921095"/>
          </a:xfrm>
          <a:prstGeom prst="rect">
            <a:avLst/>
          </a:prstGeom>
        </p:spPr>
        <p:txBody>
          <a:bodyPr vert="horz" wrap="none" lIns="396000" tIns="0" rIns="0" bIns="0" rtlCol="0" anchor="b" anchorCtr="0">
            <a:noAutofit/>
          </a:bodyPr>
          <a:lstStyle>
            <a:lvl1pPr marL="0" indent="0">
              <a:buFontTx/>
              <a:buNone/>
              <a:defRPr lang="ja-JP" altLang="en-US" sz="12252" dirty="0" smtClean="0">
                <a:solidFill>
                  <a:schemeClr val="accent1"/>
                </a:solidFill>
                <a:latin typeface="+mn-lt"/>
                <a:ea typeface="+mn-ea"/>
                <a:cs typeface="Segoe UI" panose="020B0502040204020203" pitchFamily="34" charset="0"/>
              </a:defRPr>
            </a:lvl1pPr>
          </a:lstStyle>
          <a:p>
            <a:pPr marL="10658" lvl="0" defTabSz="914228"/>
            <a:r>
              <a:rPr kumimoji="1" lang="en-US" altLang="ja-JP" dirty="0"/>
              <a:t>00</a:t>
            </a:r>
            <a:endParaRPr kumimoji="1" lang="ja-JP" altLang="en-US" dirty="0"/>
          </a:p>
        </p:txBody>
      </p:sp>
      <p:sp>
        <p:nvSpPr>
          <p:cNvPr id="6"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Meiryo UI" panose="020B0604030504040204" pitchFamily="50" charset="-128"/>
                <a:cs typeface="Segoe UI" panose="020B0502040204020203" pitchFamily="34" charset="0"/>
              </a:rPr>
              <a:pPr lvl="0"/>
              <a:t>‹#›</a:t>
            </a:fld>
            <a:endParaRPr lang="en-US" altLang="ja-JP" dirty="0">
              <a:latin typeface="+mn-lt"/>
              <a:ea typeface="Meiryo UI" panose="020B0604030504040204" pitchFamily="50" charset="-128"/>
              <a:cs typeface="Segoe UI" panose="020B0502040204020203" pitchFamily="34" charset="0"/>
            </a:endParaRPr>
          </a:p>
        </p:txBody>
      </p:sp>
      <p:sp>
        <p:nvSpPr>
          <p:cNvPr id="7" name="フッター プレースホルダー 3"/>
          <p:cNvSpPr txBox="1">
            <a:spLocks/>
          </p:cNvSpPr>
          <p:nvPr userDrawn="1"/>
        </p:nvSpPr>
        <p:spPr bwMode="auto">
          <a:xfrm>
            <a:off x="6244729" y="6557529"/>
            <a:ext cx="234038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buFontTx/>
              <a:buNone/>
            </a:pPr>
            <a:r>
              <a:rPr kumimoji="0" lang="en-US" altLang="ja-JP" sz="800" kern="1200" dirty="0">
                <a:solidFill>
                  <a:srgbClr val="000000"/>
                </a:solidFill>
                <a:effectLst/>
                <a:latin typeface="+mn-lt"/>
                <a:ea typeface="+mn-ea"/>
                <a:cs typeface="Segoe UI" pitchFamily="34" charset="0"/>
              </a:rPr>
              <a:t>© 2024 Toshiba Information Equipment (Phils.), Inc.</a:t>
            </a:r>
            <a:endParaRPr kumimoji="0" lang="ja-JP" altLang="ja-JP" sz="800" kern="1200" dirty="0">
              <a:solidFill>
                <a:srgbClr val="000000"/>
              </a:solidFill>
              <a:effectLst/>
              <a:latin typeface="+mn-lt"/>
              <a:ea typeface="+mn-ea"/>
              <a:cs typeface="Segoe UI" pitchFamily="34" charset="0"/>
            </a:endParaRPr>
          </a:p>
        </p:txBody>
      </p:sp>
      <p:sp>
        <p:nvSpPr>
          <p:cNvPr id="15" name="テキスト プレースホルダー 13"/>
          <p:cNvSpPr>
            <a:spLocks noGrp="1"/>
          </p:cNvSpPr>
          <p:nvPr>
            <p:ph type="body" sz="quarter" idx="13" hasCustomPrompt="1"/>
          </p:nvPr>
        </p:nvSpPr>
        <p:spPr>
          <a:xfrm>
            <a:off x="468000" y="3672107"/>
            <a:ext cx="5535985" cy="390525"/>
          </a:xfrm>
          <a:prstGeom prst="rect">
            <a:avLst/>
          </a:prstGeom>
        </p:spPr>
        <p:txBody>
          <a:bodyPr lIns="0" anchor="t" anchorCtr="0"/>
          <a:lstStyle>
            <a:lvl1pPr marL="0" indent="0">
              <a:buFontTx/>
              <a:buNone/>
              <a:defRPr sz="2000" baseline="0"/>
            </a:lvl1pPr>
          </a:lstStyle>
          <a:p>
            <a:pPr lvl="0"/>
            <a:r>
              <a:rPr kumimoji="1" lang="en-US" altLang="ja-JP" dirty="0"/>
              <a:t>Format for master title</a:t>
            </a:r>
            <a:endParaRPr kumimoji="1" lang="ja-JP" altLang="en-US" dirty="0"/>
          </a:p>
        </p:txBody>
      </p:sp>
      <p:sp>
        <p:nvSpPr>
          <p:cNvPr id="9" name="タイトル 1"/>
          <p:cNvSpPr>
            <a:spLocks noGrp="1"/>
          </p:cNvSpPr>
          <p:nvPr>
            <p:ph type="title" hasCustomPrompt="1"/>
          </p:nvPr>
        </p:nvSpPr>
        <p:spPr>
          <a:xfrm>
            <a:off x="468000" y="3043518"/>
            <a:ext cx="5535985" cy="545942"/>
          </a:xfrm>
          <a:prstGeom prst="rect">
            <a:avLst/>
          </a:prstGeom>
        </p:spPr>
        <p:txBody>
          <a:bodyPr lIns="0"/>
          <a:lstStyle>
            <a:lvl1pPr>
              <a:defRPr sz="3200"/>
            </a:lvl1pPr>
          </a:lstStyle>
          <a:p>
            <a:pPr lvl="0"/>
            <a:r>
              <a:rPr kumimoji="1" lang="en-US" altLang="ja-JP" dirty="0"/>
              <a:t>Format for master title</a:t>
            </a:r>
            <a:endParaRPr kumimoji="1" lang="ja-JP" altLang="en-US" dirty="0"/>
          </a:p>
        </p:txBody>
      </p:sp>
      <p:sp>
        <p:nvSpPr>
          <p:cNvPr id="12" name="TextBox 11"/>
          <p:cNvSpPr txBox="1"/>
          <p:nvPr userDrawn="1"/>
        </p:nvSpPr>
        <p:spPr>
          <a:xfrm>
            <a:off x="387318" y="6399005"/>
            <a:ext cx="784189" cy="276999"/>
          </a:xfrm>
          <a:prstGeom prst="rect">
            <a:avLst/>
          </a:prstGeom>
          <a:noFill/>
        </p:spPr>
        <p:txBody>
          <a:bodyPr wrap="none" rtlCol="0">
            <a:spAutoFit/>
          </a:bodyPr>
          <a:lstStyle/>
          <a:p>
            <a:r>
              <a:rPr lang="en-US" sz="1200" b="0" dirty="0"/>
              <a:t>TIP –</a:t>
            </a:r>
            <a:r>
              <a:rPr lang="en-US" sz="1200" b="0" baseline="0" dirty="0"/>
              <a:t> ISD</a:t>
            </a:r>
            <a:endParaRPr lang="en-US" sz="1200" b="0" dirty="0"/>
          </a:p>
        </p:txBody>
      </p:sp>
    </p:spTree>
    <p:extLst>
      <p:ext uri="{BB962C8B-B14F-4D97-AF65-F5344CB8AC3E}">
        <p14:creationId xmlns:p14="http://schemas.microsoft.com/office/powerpoint/2010/main" val="253251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stretch>
            <a:fillRect/>
          </a:stretch>
        </p:blipFill>
        <p:spPr>
          <a:xfrm>
            <a:off x="0" y="2689"/>
            <a:ext cx="9144000" cy="742177"/>
          </a:xfrm>
          <a:prstGeom prst="rect">
            <a:avLst/>
          </a:prstGeom>
        </p:spPr>
      </p:pic>
      <p:sp>
        <p:nvSpPr>
          <p:cNvPr id="5" name="テキスト プレースホルダー 5"/>
          <p:cNvSpPr>
            <a:spLocks noGrp="1"/>
          </p:cNvSpPr>
          <p:nvPr>
            <p:ph type="body" sz="quarter" idx="20" hasCustomPrompt="1"/>
          </p:nvPr>
        </p:nvSpPr>
        <p:spPr>
          <a:xfrm>
            <a:off x="0" y="731408"/>
            <a:ext cx="9144000" cy="794403"/>
          </a:xfrm>
          <a:prstGeom prst="rect">
            <a:avLst/>
          </a:prstGeom>
          <a:solidFill>
            <a:schemeClr val="accent1"/>
          </a:solidFill>
          <a:ln>
            <a:noFill/>
          </a:ln>
        </p:spPr>
        <p:txBody>
          <a:bodyPr wrap="square" lIns="468000" tIns="180000" rIns="468000" bIns="180000" anchor="t" anchorCtr="0">
            <a:spAutoFit/>
          </a:bodyPr>
          <a:lstStyle>
            <a:lvl1pPr marL="0" indent="0" algn="ctr">
              <a:lnSpc>
                <a:spcPct val="100000"/>
              </a:lnSpc>
              <a:spcBef>
                <a:spcPts val="0"/>
              </a:spcBef>
              <a:buFontTx/>
              <a:buNone/>
              <a:defRPr b="1">
                <a:solidFill>
                  <a:schemeClr val="bg1"/>
                </a:solidFill>
                <a:latin typeface="+mj-lt"/>
                <a:ea typeface="Meiryo UI" panose="020B0604030504040204" pitchFamily="50" charset="-128"/>
              </a:defRPr>
            </a:lvl1pPr>
          </a:lstStyle>
          <a:p>
            <a:r>
              <a:rPr lang="en-US" altLang="ja-JP" dirty="0"/>
              <a:t>Format for master text</a:t>
            </a:r>
            <a:endParaRPr kumimoji="1" lang="ja-JP" altLang="en-US" dirty="0"/>
          </a:p>
        </p:txBody>
      </p:sp>
      <p:sp>
        <p:nvSpPr>
          <p:cNvPr id="6" name="テキスト プレースホルダー 5"/>
          <p:cNvSpPr>
            <a:spLocks noGrp="1"/>
          </p:cNvSpPr>
          <p:nvPr>
            <p:ph type="body" sz="quarter" idx="14" hasCustomPrompt="1"/>
          </p:nvPr>
        </p:nvSpPr>
        <p:spPr>
          <a:xfrm>
            <a:off x="468000" y="1810367"/>
            <a:ext cx="8208000" cy="468000"/>
          </a:xfrm>
          <a:prstGeom prst="rect">
            <a:avLst/>
          </a:prstGeom>
        </p:spPr>
        <p:txBody>
          <a:bodyPr lIns="0" anchor="t" anchorCtr="0"/>
          <a:lstStyle>
            <a:lvl1pPr marL="0" indent="0">
              <a:lnSpc>
                <a:spcPct val="100000"/>
              </a:lnSpc>
              <a:spcBef>
                <a:spcPts val="0"/>
              </a:spcBef>
              <a:buFontTx/>
              <a:buNone/>
              <a:defRPr>
                <a:latin typeface="+mn-lt"/>
                <a:ea typeface="Meiryo UI" panose="020B0604030504040204" pitchFamily="50" charset="-128"/>
              </a:defRPr>
            </a:lvl1pPr>
          </a:lstStyle>
          <a:p>
            <a:r>
              <a:rPr lang="en-US" altLang="ja-JP" dirty="0"/>
              <a:t>Format for master text</a:t>
            </a:r>
            <a:endParaRPr kumimoji="1" lang="ja-JP" altLang="en-US" dirty="0"/>
          </a:p>
        </p:txBody>
      </p:sp>
      <p:sp>
        <p:nvSpPr>
          <p:cNvPr id="7"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Meiryo UI" panose="020B0604030504040204" pitchFamily="50" charset="-128"/>
                <a:cs typeface="Segoe UI" panose="020B0502040204020203" pitchFamily="34" charset="0"/>
              </a:rPr>
              <a:pPr lvl="0"/>
              <a:t>‹#›</a:t>
            </a:fld>
            <a:endParaRPr lang="en-US" altLang="ja-JP" dirty="0">
              <a:latin typeface="+mn-lt"/>
              <a:ea typeface="Meiryo UI" panose="020B0604030504040204" pitchFamily="50" charset="-128"/>
              <a:cs typeface="Segoe UI" panose="020B0502040204020203" pitchFamily="34" charset="0"/>
            </a:endParaRPr>
          </a:p>
        </p:txBody>
      </p:sp>
      <p:sp>
        <p:nvSpPr>
          <p:cNvPr id="8" name="フッター プレースホルダー 3"/>
          <p:cNvSpPr txBox="1">
            <a:spLocks/>
          </p:cNvSpPr>
          <p:nvPr userDrawn="1"/>
        </p:nvSpPr>
        <p:spPr bwMode="auto">
          <a:xfrm>
            <a:off x="6244729" y="6557529"/>
            <a:ext cx="234038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buFontTx/>
              <a:buNone/>
            </a:pPr>
            <a:r>
              <a:rPr kumimoji="0" lang="en-US" altLang="ja-JP" sz="800" kern="1200" dirty="0">
                <a:solidFill>
                  <a:srgbClr val="000000"/>
                </a:solidFill>
                <a:effectLst/>
                <a:latin typeface="+mn-lt"/>
                <a:ea typeface="+mn-ea"/>
                <a:cs typeface="Segoe UI" pitchFamily="34" charset="0"/>
              </a:rPr>
              <a:t>© 2024 Toshiba Information Equipment (Phils.), Inc.</a:t>
            </a:r>
            <a:endParaRPr kumimoji="0" lang="ja-JP" altLang="ja-JP" sz="800" kern="1200" dirty="0">
              <a:solidFill>
                <a:srgbClr val="000000"/>
              </a:solidFill>
              <a:effectLst/>
              <a:latin typeface="+mn-lt"/>
              <a:ea typeface="+mn-ea"/>
              <a:cs typeface="Segoe UI" pitchFamily="34" charset="0"/>
            </a:endParaRPr>
          </a:p>
        </p:txBody>
      </p:sp>
      <p:sp>
        <p:nvSpPr>
          <p:cNvPr id="9" name="タイトル 8"/>
          <p:cNvSpPr>
            <a:spLocks noGrp="1"/>
          </p:cNvSpPr>
          <p:nvPr>
            <p:ph type="title" hasCustomPrompt="1"/>
          </p:nvPr>
        </p:nvSpPr>
        <p:spPr>
          <a:xfrm>
            <a:off x="-1" y="2690"/>
            <a:ext cx="8418379" cy="738244"/>
          </a:xfrm>
          <a:prstGeom prst="rect">
            <a:avLst/>
          </a:prstGeom>
        </p:spPr>
        <p:txBody>
          <a:bodyPr lIns="468000" anchor="b" anchorCtr="0"/>
          <a:lstStyle>
            <a:lvl1pPr>
              <a:defRPr sz="2600" b="1">
                <a:latin typeface="+mj-lt"/>
              </a:defRPr>
            </a:lvl1pPr>
          </a:lstStyle>
          <a:p>
            <a:pPr lvl="0"/>
            <a:r>
              <a:rPr lang="en-US" altLang="ja-JP" dirty="0"/>
              <a:t>Format for master title</a:t>
            </a:r>
            <a:endParaRPr kumimoji="1" lang="ja-JP" altLang="en-US" dirty="0"/>
          </a:p>
        </p:txBody>
      </p:sp>
      <p:sp>
        <p:nvSpPr>
          <p:cNvPr id="10" name="TextBox 9"/>
          <p:cNvSpPr txBox="1"/>
          <p:nvPr userDrawn="1"/>
        </p:nvSpPr>
        <p:spPr>
          <a:xfrm>
            <a:off x="383304" y="6403640"/>
            <a:ext cx="784189" cy="276999"/>
          </a:xfrm>
          <a:prstGeom prst="rect">
            <a:avLst/>
          </a:prstGeom>
          <a:noFill/>
        </p:spPr>
        <p:txBody>
          <a:bodyPr wrap="none" rtlCol="0">
            <a:spAutoFit/>
          </a:bodyPr>
          <a:lstStyle/>
          <a:p>
            <a:r>
              <a:rPr lang="en-US" sz="1200" b="0" dirty="0"/>
              <a:t>TIP –</a:t>
            </a:r>
            <a:r>
              <a:rPr lang="en-US" sz="1200" b="0" baseline="0" dirty="0"/>
              <a:t> ISD</a:t>
            </a:r>
            <a:endParaRPr lang="en-US" sz="1200" b="0" dirty="0"/>
          </a:p>
        </p:txBody>
      </p:sp>
    </p:spTree>
    <p:extLst>
      <p:ext uri="{BB962C8B-B14F-4D97-AF65-F5344CB8AC3E}">
        <p14:creationId xmlns:p14="http://schemas.microsoft.com/office/powerpoint/2010/main" val="1007327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stretch>
            <a:fillRect/>
          </a:stretch>
        </p:blipFill>
        <p:spPr>
          <a:xfrm>
            <a:off x="0" y="2689"/>
            <a:ext cx="9144000" cy="742177"/>
          </a:xfrm>
          <a:prstGeom prst="rect">
            <a:avLst/>
          </a:prstGeom>
        </p:spPr>
      </p:pic>
      <p:sp>
        <p:nvSpPr>
          <p:cNvPr id="5" name="テキスト プレースホルダー 5"/>
          <p:cNvSpPr>
            <a:spLocks noGrp="1"/>
          </p:cNvSpPr>
          <p:nvPr>
            <p:ph type="body" sz="quarter" idx="22" hasCustomPrompt="1"/>
          </p:nvPr>
        </p:nvSpPr>
        <p:spPr>
          <a:xfrm>
            <a:off x="0" y="5616044"/>
            <a:ext cx="9144000" cy="794403"/>
          </a:xfrm>
          <a:prstGeom prst="rect">
            <a:avLst/>
          </a:prstGeom>
          <a:solidFill>
            <a:schemeClr val="accent1"/>
          </a:solidFill>
          <a:ln>
            <a:noFill/>
          </a:ln>
        </p:spPr>
        <p:txBody>
          <a:bodyPr wrap="square" lIns="468000" tIns="180000" rIns="468000" bIns="180000" anchor="b" anchorCtr="0">
            <a:spAutoFit/>
          </a:bodyPr>
          <a:lstStyle>
            <a:lvl1pPr marL="0" indent="0" algn="ctr">
              <a:lnSpc>
                <a:spcPct val="100000"/>
              </a:lnSpc>
              <a:spcBef>
                <a:spcPts val="0"/>
              </a:spcBef>
              <a:buFontTx/>
              <a:buNone/>
              <a:defRPr b="1">
                <a:solidFill>
                  <a:schemeClr val="bg1"/>
                </a:solidFill>
                <a:latin typeface="+mj-lt"/>
                <a:ea typeface="Meiryo UI" panose="020B0604030504040204" pitchFamily="50" charset="-128"/>
              </a:defRPr>
            </a:lvl1pPr>
          </a:lstStyle>
          <a:p>
            <a:r>
              <a:rPr lang="en-US" altLang="ja-JP" dirty="0"/>
              <a:t>Format for master text </a:t>
            </a:r>
            <a:endParaRPr kumimoji="1" lang="ja-JP" altLang="en-US" dirty="0"/>
          </a:p>
        </p:txBody>
      </p:sp>
      <p:sp>
        <p:nvSpPr>
          <p:cNvPr id="6" name="テキスト プレースホルダー 5"/>
          <p:cNvSpPr>
            <a:spLocks noGrp="1"/>
          </p:cNvSpPr>
          <p:nvPr>
            <p:ph type="body" sz="quarter" idx="14" hasCustomPrompt="1"/>
          </p:nvPr>
        </p:nvSpPr>
        <p:spPr>
          <a:xfrm>
            <a:off x="468000" y="1078959"/>
            <a:ext cx="8208000" cy="468000"/>
          </a:xfrm>
          <a:prstGeom prst="rect">
            <a:avLst/>
          </a:prstGeom>
        </p:spPr>
        <p:txBody>
          <a:bodyPr lIns="0" anchor="t" anchorCtr="0"/>
          <a:lstStyle>
            <a:lvl1pPr marL="0" indent="0">
              <a:lnSpc>
                <a:spcPct val="100000"/>
              </a:lnSpc>
              <a:spcBef>
                <a:spcPts val="0"/>
              </a:spcBef>
              <a:buFontTx/>
              <a:buNone/>
              <a:defRPr>
                <a:latin typeface="+mn-lt"/>
                <a:ea typeface="Meiryo UI" panose="020B0604030504040204" pitchFamily="50" charset="-128"/>
              </a:defRPr>
            </a:lvl1pPr>
          </a:lstStyle>
          <a:p>
            <a:r>
              <a:rPr lang="en-US" altLang="ja-JP" dirty="0"/>
              <a:t>Format for master text</a:t>
            </a:r>
            <a:endParaRPr kumimoji="1" lang="ja-JP" altLang="en-US" dirty="0"/>
          </a:p>
        </p:txBody>
      </p:sp>
      <p:sp>
        <p:nvSpPr>
          <p:cNvPr id="7"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fld id="{C0A530F1-D8C6-4A93-9917-2C1FE34DC798}" type="slidenum">
              <a:rPr lang="en-US" altLang="ja-JP" smtClean="0">
                <a:latin typeface="+mn-lt"/>
                <a:ea typeface="Meiryo UI" panose="020B0604030504040204" pitchFamily="50" charset="-128"/>
                <a:cs typeface="Segoe UI" panose="020B0502040204020203" pitchFamily="34" charset="0"/>
              </a:rPr>
              <a:pPr lvl="0"/>
              <a:t>‹#›</a:t>
            </a:fld>
            <a:endParaRPr lang="en-US" altLang="ja-JP" dirty="0">
              <a:latin typeface="+mn-lt"/>
              <a:ea typeface="Meiryo UI" panose="020B0604030504040204" pitchFamily="50" charset="-128"/>
              <a:cs typeface="Segoe UI" panose="020B0502040204020203" pitchFamily="34" charset="0"/>
            </a:endParaRPr>
          </a:p>
        </p:txBody>
      </p:sp>
      <p:sp>
        <p:nvSpPr>
          <p:cNvPr id="8" name="フッター プレースホルダー 3"/>
          <p:cNvSpPr txBox="1">
            <a:spLocks/>
          </p:cNvSpPr>
          <p:nvPr userDrawn="1"/>
        </p:nvSpPr>
        <p:spPr bwMode="auto">
          <a:xfrm>
            <a:off x="6244729" y="6557529"/>
            <a:ext cx="234038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buFontTx/>
              <a:buNone/>
            </a:pPr>
            <a:r>
              <a:rPr kumimoji="0" lang="en-US" altLang="ja-JP" sz="800" kern="1200" dirty="0">
                <a:solidFill>
                  <a:srgbClr val="000000"/>
                </a:solidFill>
                <a:effectLst/>
                <a:latin typeface="+mn-lt"/>
                <a:ea typeface="+mn-ea"/>
                <a:cs typeface="Segoe UI" pitchFamily="34" charset="0"/>
              </a:rPr>
              <a:t>© 2024 Toshiba Information Equipment (Phils.), Inc.</a:t>
            </a:r>
            <a:endParaRPr kumimoji="0" lang="ja-JP" altLang="ja-JP" sz="800" kern="1200" dirty="0">
              <a:solidFill>
                <a:srgbClr val="000000"/>
              </a:solidFill>
              <a:effectLst/>
              <a:latin typeface="+mn-lt"/>
              <a:ea typeface="+mn-ea"/>
              <a:cs typeface="Segoe UI" pitchFamily="34" charset="0"/>
            </a:endParaRPr>
          </a:p>
        </p:txBody>
      </p:sp>
      <p:sp>
        <p:nvSpPr>
          <p:cNvPr id="9" name="タイトル 8"/>
          <p:cNvSpPr>
            <a:spLocks noGrp="1"/>
          </p:cNvSpPr>
          <p:nvPr>
            <p:ph type="title" hasCustomPrompt="1"/>
          </p:nvPr>
        </p:nvSpPr>
        <p:spPr>
          <a:xfrm>
            <a:off x="-1" y="2690"/>
            <a:ext cx="8418379" cy="738244"/>
          </a:xfrm>
          <a:prstGeom prst="rect">
            <a:avLst/>
          </a:prstGeom>
        </p:spPr>
        <p:txBody>
          <a:bodyPr lIns="468000" anchor="b" anchorCtr="0"/>
          <a:lstStyle>
            <a:lvl1pPr>
              <a:defRPr sz="2600" b="1">
                <a:latin typeface="+mj-lt"/>
              </a:defRPr>
            </a:lvl1pPr>
          </a:lstStyle>
          <a:p>
            <a:pPr lvl="0"/>
            <a:r>
              <a:rPr lang="en-US" altLang="ja-JP" dirty="0"/>
              <a:t>Format for master title</a:t>
            </a:r>
            <a:endParaRPr kumimoji="1" lang="ja-JP" altLang="en-US" dirty="0"/>
          </a:p>
        </p:txBody>
      </p:sp>
      <p:sp>
        <p:nvSpPr>
          <p:cNvPr id="10" name="TextBox 9"/>
          <p:cNvSpPr txBox="1"/>
          <p:nvPr userDrawn="1"/>
        </p:nvSpPr>
        <p:spPr>
          <a:xfrm>
            <a:off x="383304" y="6403640"/>
            <a:ext cx="784189" cy="276999"/>
          </a:xfrm>
          <a:prstGeom prst="rect">
            <a:avLst/>
          </a:prstGeom>
          <a:noFill/>
        </p:spPr>
        <p:txBody>
          <a:bodyPr wrap="none" rtlCol="0">
            <a:spAutoFit/>
          </a:bodyPr>
          <a:lstStyle/>
          <a:p>
            <a:r>
              <a:rPr lang="en-US" sz="1200" b="0" dirty="0"/>
              <a:t>TIP –</a:t>
            </a:r>
            <a:r>
              <a:rPr lang="en-US" sz="1200" b="0" baseline="0" dirty="0"/>
              <a:t> ISD</a:t>
            </a:r>
            <a:endParaRPr lang="en-US" sz="1200" b="0" dirty="0"/>
          </a:p>
        </p:txBody>
      </p:sp>
    </p:spTree>
    <p:extLst>
      <p:ext uri="{BB962C8B-B14F-4D97-AF65-F5344CB8AC3E}">
        <p14:creationId xmlns:p14="http://schemas.microsoft.com/office/powerpoint/2010/main" val="131559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3">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stretch>
            <a:fillRect/>
          </a:stretch>
        </p:blipFill>
        <p:spPr>
          <a:xfrm>
            <a:off x="0" y="2689"/>
            <a:ext cx="9144000" cy="742177"/>
          </a:xfrm>
          <a:prstGeom prst="rect">
            <a:avLst/>
          </a:prstGeom>
        </p:spPr>
      </p:pic>
      <p:sp>
        <p:nvSpPr>
          <p:cNvPr id="5" name="テキスト プレースホルダー 5"/>
          <p:cNvSpPr>
            <a:spLocks noGrp="1"/>
          </p:cNvSpPr>
          <p:nvPr>
            <p:ph type="body" sz="quarter" idx="14" hasCustomPrompt="1"/>
          </p:nvPr>
        </p:nvSpPr>
        <p:spPr>
          <a:xfrm>
            <a:off x="468000" y="1078959"/>
            <a:ext cx="8208000" cy="468000"/>
          </a:xfrm>
          <a:prstGeom prst="rect">
            <a:avLst/>
          </a:prstGeom>
        </p:spPr>
        <p:txBody>
          <a:bodyPr lIns="0" anchor="t" anchorCtr="0"/>
          <a:lstStyle>
            <a:lvl1pPr marL="0" indent="0">
              <a:lnSpc>
                <a:spcPct val="100000"/>
              </a:lnSpc>
              <a:spcBef>
                <a:spcPts val="0"/>
              </a:spcBef>
              <a:buFontTx/>
              <a:buNone/>
              <a:defRPr>
                <a:latin typeface="+mn-lt"/>
                <a:ea typeface="Meiryo UI" panose="020B0604030504040204" pitchFamily="50" charset="-128"/>
              </a:defRPr>
            </a:lvl1pPr>
          </a:lstStyle>
          <a:p>
            <a:r>
              <a:rPr lang="en-US" altLang="ja-JP" dirty="0"/>
              <a:t>Format for master text</a:t>
            </a:r>
            <a:endParaRPr kumimoji="1" lang="ja-JP" altLang="en-US" dirty="0"/>
          </a:p>
        </p:txBody>
      </p:sp>
      <p:sp>
        <p:nvSpPr>
          <p:cNvPr id="6" name="スライド番号プレースホルダー 4"/>
          <p:cNvSpPr txBox="1">
            <a:spLocks/>
          </p:cNvSpPr>
          <p:nvPr userDrawn="1"/>
        </p:nvSpPr>
        <p:spPr>
          <a:xfrm>
            <a:off x="8532813" y="6430901"/>
            <a:ext cx="312736"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defPPr>
              <a:defRPr lang="ja-JP"/>
            </a:defPPr>
            <a:lvl1pPr algn="r" eaLnBrk="0" hangingPunct="0">
              <a:tabLst>
                <a:tab pos="568218" algn="ctr"/>
                <a:tab pos="857089" algn="l"/>
                <a:tab pos="1088820" algn="l"/>
              </a:tabLst>
              <a:defRPr kumimoji="0" sz="1100">
                <a:solidFill>
                  <a:srgbClr val="000000"/>
                </a:solidFill>
                <a:latin typeface="+mj-lt"/>
                <a:ea typeface="Meiryo UI"/>
                <a:cs typeface="Segoe UI" pitchFamily="34" charset="0"/>
              </a:defRPr>
            </a:lvl1pPr>
          </a:lstStyle>
          <a:p>
            <a:pPr lvl="0">
              <a:buFontTx/>
              <a:buNone/>
            </a:pPr>
            <a:fld id="{C0A530F1-D8C6-4A93-9917-2C1FE34DC798}" type="slidenum">
              <a:rPr lang="en-US" altLang="ja-JP" smtClean="0">
                <a:latin typeface="+mn-lt"/>
                <a:ea typeface="Meiryo UI" panose="020B0604030504040204" pitchFamily="50" charset="-128"/>
                <a:cs typeface="Segoe UI" panose="020B0502040204020203" pitchFamily="34" charset="0"/>
              </a:rPr>
              <a:pPr lvl="0">
                <a:buFontTx/>
                <a:buNone/>
              </a:pPr>
              <a:t>‹#›</a:t>
            </a:fld>
            <a:endParaRPr lang="en-US" altLang="ja-JP" dirty="0">
              <a:latin typeface="+mn-lt"/>
              <a:ea typeface="Meiryo UI" panose="020B0604030504040204" pitchFamily="50" charset="-128"/>
              <a:cs typeface="Segoe UI" panose="020B0502040204020203" pitchFamily="34" charset="0"/>
            </a:endParaRPr>
          </a:p>
        </p:txBody>
      </p:sp>
      <p:sp>
        <p:nvSpPr>
          <p:cNvPr id="7" name="フッター プレースホルダー 3"/>
          <p:cNvSpPr txBox="1">
            <a:spLocks/>
          </p:cNvSpPr>
          <p:nvPr userDrawn="1"/>
        </p:nvSpPr>
        <p:spPr bwMode="auto">
          <a:xfrm>
            <a:off x="6244729" y="6557529"/>
            <a:ext cx="234038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ja-JP"/>
            </a:defPPr>
            <a:lvl1pPr marL="0" algn="l" defTabSz="914228" rtl="0" eaLnBrk="1" latinLnBrk="0" hangingPunct="1">
              <a:defRPr kumimoji="0" lang="en-US" altLang="ja-JP" sz="1100" kern="1200" smtClean="0">
                <a:solidFill>
                  <a:srgbClr val="000000"/>
                </a:solidFill>
                <a:latin typeface="Segoe UI"/>
                <a:ea typeface="Segoe UI" pitchFamily="34" charset="0"/>
                <a:cs typeface="Segoe UI" pitchFamily="34" charset="0"/>
              </a:defRPr>
            </a:lvl1pPr>
            <a:lvl2pPr marL="457114" algn="l" defTabSz="914228" rtl="0" eaLnBrk="1" latinLnBrk="0" hangingPunct="1">
              <a:defRPr kumimoji="1" sz="1800" kern="1200">
                <a:solidFill>
                  <a:schemeClr val="tx1"/>
                </a:solidFill>
                <a:latin typeface="+mn-lt"/>
                <a:ea typeface="+mn-ea"/>
                <a:cs typeface="+mn-cs"/>
              </a:defRPr>
            </a:lvl2pPr>
            <a:lvl3pPr marL="914228" algn="l" defTabSz="914228" rtl="0" eaLnBrk="1" latinLnBrk="0" hangingPunct="1">
              <a:defRPr kumimoji="1" sz="1800" kern="1200">
                <a:solidFill>
                  <a:schemeClr val="tx1"/>
                </a:solidFill>
                <a:latin typeface="+mn-lt"/>
                <a:ea typeface="+mn-ea"/>
                <a:cs typeface="+mn-cs"/>
              </a:defRPr>
            </a:lvl3pPr>
            <a:lvl4pPr marL="1371342" algn="l" defTabSz="914228" rtl="0" eaLnBrk="1" latinLnBrk="0" hangingPunct="1">
              <a:defRPr kumimoji="1" sz="1800" kern="1200">
                <a:solidFill>
                  <a:schemeClr val="tx1"/>
                </a:solidFill>
                <a:latin typeface="+mn-lt"/>
                <a:ea typeface="+mn-ea"/>
                <a:cs typeface="+mn-cs"/>
              </a:defRPr>
            </a:lvl4pPr>
            <a:lvl5pPr marL="1828456" algn="l" defTabSz="914228" rtl="0" eaLnBrk="1" latinLnBrk="0" hangingPunct="1">
              <a:defRPr kumimoji="1" sz="1800" kern="1200">
                <a:solidFill>
                  <a:schemeClr val="tx1"/>
                </a:solidFill>
                <a:latin typeface="+mn-lt"/>
                <a:ea typeface="+mn-ea"/>
                <a:cs typeface="+mn-cs"/>
              </a:defRPr>
            </a:lvl5pPr>
            <a:lvl6pPr marL="2285570" algn="l" defTabSz="914228" rtl="0" eaLnBrk="1" latinLnBrk="0" hangingPunct="1">
              <a:defRPr kumimoji="1" sz="1800" kern="1200">
                <a:solidFill>
                  <a:schemeClr val="tx1"/>
                </a:solidFill>
                <a:latin typeface="+mn-lt"/>
                <a:ea typeface="+mn-ea"/>
                <a:cs typeface="+mn-cs"/>
              </a:defRPr>
            </a:lvl6pPr>
            <a:lvl7pPr marL="2742684" algn="l" defTabSz="914228" rtl="0" eaLnBrk="1" latinLnBrk="0" hangingPunct="1">
              <a:defRPr kumimoji="1" sz="1800" kern="1200">
                <a:solidFill>
                  <a:schemeClr val="tx1"/>
                </a:solidFill>
                <a:latin typeface="+mn-lt"/>
                <a:ea typeface="+mn-ea"/>
                <a:cs typeface="+mn-cs"/>
              </a:defRPr>
            </a:lvl7pPr>
            <a:lvl8pPr marL="3199798" algn="l" defTabSz="914228" rtl="0" eaLnBrk="1" latinLnBrk="0" hangingPunct="1">
              <a:defRPr kumimoji="1" sz="1800" kern="1200">
                <a:solidFill>
                  <a:schemeClr val="tx1"/>
                </a:solidFill>
                <a:latin typeface="+mn-lt"/>
                <a:ea typeface="+mn-ea"/>
                <a:cs typeface="+mn-cs"/>
              </a:defRPr>
            </a:lvl8pPr>
            <a:lvl9pPr marL="3656913" algn="l" defTabSz="914228" rtl="0" eaLnBrk="1" latinLnBrk="0" hangingPunct="1">
              <a:defRPr kumimoji="1" sz="1800" kern="1200">
                <a:solidFill>
                  <a:schemeClr val="tx1"/>
                </a:solidFill>
                <a:latin typeface="+mn-lt"/>
                <a:ea typeface="+mn-ea"/>
                <a:cs typeface="+mn-cs"/>
              </a:defRPr>
            </a:lvl9pPr>
          </a:lstStyle>
          <a:p>
            <a:pPr algn="r">
              <a:buFontTx/>
              <a:buNone/>
            </a:pPr>
            <a:r>
              <a:rPr kumimoji="0" lang="en-US" altLang="ja-JP" sz="800" kern="1200" dirty="0">
                <a:solidFill>
                  <a:srgbClr val="000000"/>
                </a:solidFill>
                <a:effectLst/>
                <a:latin typeface="+mn-lt"/>
                <a:ea typeface="+mn-ea"/>
                <a:cs typeface="Segoe UI" pitchFamily="34" charset="0"/>
              </a:rPr>
              <a:t>© 2024 Toshiba Information Equipment (Phils.), Inc.</a:t>
            </a:r>
            <a:endParaRPr kumimoji="0" lang="ja-JP" altLang="ja-JP" sz="800" kern="1200" dirty="0">
              <a:solidFill>
                <a:srgbClr val="000000"/>
              </a:solidFill>
              <a:effectLst/>
              <a:latin typeface="+mn-lt"/>
              <a:ea typeface="+mn-ea"/>
              <a:cs typeface="Segoe UI" pitchFamily="34" charset="0"/>
            </a:endParaRPr>
          </a:p>
        </p:txBody>
      </p:sp>
      <p:sp>
        <p:nvSpPr>
          <p:cNvPr id="11" name="タイトル 8"/>
          <p:cNvSpPr>
            <a:spLocks noGrp="1"/>
          </p:cNvSpPr>
          <p:nvPr>
            <p:ph type="title" hasCustomPrompt="1"/>
          </p:nvPr>
        </p:nvSpPr>
        <p:spPr>
          <a:xfrm>
            <a:off x="-1" y="2690"/>
            <a:ext cx="8418379" cy="738244"/>
          </a:xfrm>
          <a:prstGeom prst="rect">
            <a:avLst/>
          </a:prstGeom>
        </p:spPr>
        <p:txBody>
          <a:bodyPr lIns="468000" anchor="b" anchorCtr="0"/>
          <a:lstStyle>
            <a:lvl1pPr>
              <a:defRPr sz="2600" b="1">
                <a:latin typeface="+mj-lt"/>
              </a:defRPr>
            </a:lvl1pPr>
          </a:lstStyle>
          <a:p>
            <a:pPr lvl="0"/>
            <a:r>
              <a:rPr lang="en-US" altLang="ja-JP" dirty="0"/>
              <a:t>Format for master title</a:t>
            </a:r>
            <a:endParaRPr kumimoji="1" lang="ja-JP" altLang="en-US" dirty="0"/>
          </a:p>
        </p:txBody>
      </p:sp>
      <p:sp>
        <p:nvSpPr>
          <p:cNvPr id="8" name="TextBox 7"/>
          <p:cNvSpPr txBox="1"/>
          <p:nvPr userDrawn="1"/>
        </p:nvSpPr>
        <p:spPr>
          <a:xfrm>
            <a:off x="383304" y="6403640"/>
            <a:ext cx="784189" cy="276999"/>
          </a:xfrm>
          <a:prstGeom prst="rect">
            <a:avLst/>
          </a:prstGeom>
          <a:noFill/>
        </p:spPr>
        <p:txBody>
          <a:bodyPr wrap="none" rtlCol="0">
            <a:spAutoFit/>
          </a:bodyPr>
          <a:lstStyle/>
          <a:p>
            <a:r>
              <a:rPr lang="en-US" sz="1200" b="0" dirty="0"/>
              <a:t>TIP –</a:t>
            </a:r>
            <a:r>
              <a:rPr lang="en-US" sz="1200" b="0" baseline="0" dirty="0"/>
              <a:t> ISD</a:t>
            </a:r>
            <a:endParaRPr lang="en-US" sz="1200" b="0" dirty="0"/>
          </a:p>
        </p:txBody>
      </p:sp>
    </p:spTree>
    <p:extLst>
      <p:ext uri="{BB962C8B-B14F-4D97-AF65-F5344CB8AC3E}">
        <p14:creationId xmlns:p14="http://schemas.microsoft.com/office/powerpoint/2010/main" val="398915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in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580363" y="2675598"/>
            <a:ext cx="3972838" cy="1362117"/>
          </a:xfrm>
          <a:prstGeom prst="rect">
            <a:avLst/>
          </a:prstGeom>
        </p:spPr>
      </p:pic>
    </p:spTree>
    <p:extLst>
      <p:ext uri="{BB962C8B-B14F-4D97-AF65-F5344CB8AC3E}">
        <p14:creationId xmlns:p14="http://schemas.microsoft.com/office/powerpoint/2010/main" val="179151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he EoT slide 3">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92" y="0"/>
            <a:ext cx="9142615" cy="6858000"/>
          </a:xfrm>
          <a:prstGeom prst="rect">
            <a:avLst/>
          </a:prstGeom>
        </p:spPr>
      </p:pic>
    </p:spTree>
    <p:extLst>
      <p:ext uri="{BB962C8B-B14F-4D97-AF65-F5344CB8AC3E}">
        <p14:creationId xmlns:p14="http://schemas.microsoft.com/office/powerpoint/2010/main" val="3945916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3466479"/>
      </p:ext>
    </p:extLst>
  </p:cSld>
  <p:clrMap bg1="lt1" tx1="dk1" bg2="lt2" tx2="dk2" accent1="accent1" accent2="accent2" accent3="accent3" accent4="accent4" accent5="accent5" accent6="accent6" hlink="hlink" folHlink="folHlink"/>
  <p:sldLayoutIdLst>
    <p:sldLayoutId id="2147483662" r:id="rId1"/>
    <p:sldLayoutId id="2147483675" r:id="rId2"/>
    <p:sldLayoutId id="2147483676" r:id="rId3"/>
    <p:sldLayoutId id="2147483667" r:id="rId4"/>
    <p:sldLayoutId id="2147483668" r:id="rId5"/>
    <p:sldLayoutId id="2147483669" r:id="rId6"/>
    <p:sldLayoutId id="2147483671" r:id="rId7"/>
    <p:sldLayoutId id="2147483677" r:id="rId8"/>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プレースホルダー 11"/>
          <p:cNvSpPr>
            <a:spLocks noGrp="1"/>
          </p:cNvSpPr>
          <p:nvPr>
            <p:ph type="body" sz="quarter" idx="12"/>
          </p:nvPr>
        </p:nvSpPr>
        <p:spPr>
          <a:xfrm>
            <a:off x="564552" y="2170665"/>
            <a:ext cx="8235740" cy="365577"/>
          </a:xfrm>
        </p:spPr>
        <p:txBody>
          <a:bodyPr/>
          <a:lstStyle/>
          <a:p>
            <a:r>
              <a:rPr lang="en-US" altLang="ja-JP" dirty="0"/>
              <a:t>24A Bright Project – BP2</a:t>
            </a:r>
          </a:p>
        </p:txBody>
      </p:sp>
      <p:sp>
        <p:nvSpPr>
          <p:cNvPr id="11" name="タイトル 10"/>
          <p:cNvSpPr>
            <a:spLocks noGrp="1"/>
          </p:cNvSpPr>
          <p:nvPr>
            <p:ph type="title"/>
          </p:nvPr>
        </p:nvSpPr>
        <p:spPr>
          <a:xfrm>
            <a:off x="564303" y="2548040"/>
            <a:ext cx="8236109" cy="564610"/>
          </a:xfrm>
          <a:prstGeom prst="rect">
            <a:avLst/>
          </a:prstGeom>
        </p:spPr>
        <p:txBody>
          <a:bodyPr/>
          <a:lstStyle/>
          <a:p>
            <a:r>
              <a:rPr kumimoji="1" lang="en-US" altLang="ja-JP" sz="2800" dirty="0"/>
              <a:t>Centralized CIP Physical Inventory System Web</a:t>
            </a:r>
            <a:endParaRPr kumimoji="1" lang="ja-JP" altLang="en-US" sz="2800" dirty="0"/>
          </a:p>
        </p:txBody>
      </p:sp>
      <p:sp>
        <p:nvSpPr>
          <p:cNvPr id="4" name="TextBox 3"/>
          <p:cNvSpPr txBox="1"/>
          <p:nvPr/>
        </p:nvSpPr>
        <p:spPr>
          <a:xfrm>
            <a:off x="371760" y="5179306"/>
            <a:ext cx="4191530" cy="584775"/>
          </a:xfrm>
          <a:prstGeom prst="rect">
            <a:avLst/>
          </a:prstGeom>
          <a:noFill/>
        </p:spPr>
        <p:txBody>
          <a:bodyPr wrap="square" rtlCol="0">
            <a:spAutoFit/>
          </a:bodyPr>
          <a:lstStyle/>
          <a:p>
            <a:r>
              <a:rPr lang="en-US" sz="1600" dirty="0"/>
              <a:t>Toshiba Information Equipment (</a:t>
            </a:r>
            <a:r>
              <a:rPr lang="en-US" sz="1600" dirty="0" err="1"/>
              <a:t>Phils</a:t>
            </a:r>
            <a:r>
              <a:rPr lang="en-US" sz="1600" dirty="0"/>
              <a:t>.), Inc.</a:t>
            </a:r>
          </a:p>
          <a:p>
            <a:r>
              <a:rPr lang="en-US" sz="1600" dirty="0"/>
              <a:t>09.30.2024</a:t>
            </a:r>
          </a:p>
        </p:txBody>
      </p:sp>
      <p:graphicFrame>
        <p:nvGraphicFramePr>
          <p:cNvPr id="5" name="表 5">
            <a:extLst>
              <a:ext uri="{FF2B5EF4-FFF2-40B4-BE49-F238E27FC236}">
                <a16:creationId xmlns:a16="http://schemas.microsoft.com/office/drawing/2014/main" id="{60B4F7F2-33AF-4FAF-A113-3FE55D824615}"/>
              </a:ext>
            </a:extLst>
          </p:cNvPr>
          <p:cNvGraphicFramePr>
            <a:graphicFrameLocks noGrp="1"/>
          </p:cNvGraphicFramePr>
          <p:nvPr/>
        </p:nvGraphicFramePr>
        <p:xfrm>
          <a:off x="467999" y="6088097"/>
          <a:ext cx="4095291" cy="491810"/>
        </p:xfrm>
        <a:graphic>
          <a:graphicData uri="http://schemas.openxmlformats.org/drawingml/2006/table">
            <a:tbl>
              <a:tblPr/>
              <a:tblGrid>
                <a:gridCol w="1883315">
                  <a:extLst>
                    <a:ext uri="{9D8B030D-6E8A-4147-A177-3AD203B41FA5}">
                      <a16:colId xmlns:a16="http://schemas.microsoft.com/office/drawing/2014/main" val="692516935"/>
                    </a:ext>
                  </a:extLst>
                </a:gridCol>
                <a:gridCol w="2211976">
                  <a:extLst>
                    <a:ext uri="{9D8B030D-6E8A-4147-A177-3AD203B41FA5}">
                      <a16:colId xmlns:a16="http://schemas.microsoft.com/office/drawing/2014/main" val="20001"/>
                    </a:ext>
                  </a:extLst>
                </a:gridCol>
              </a:tblGrid>
              <a:tr h="24590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900" b="0" i="0" u="none" strike="noStrike" cap="none" normalizeH="0" baseline="0" dirty="0">
                          <a:ln>
                            <a:noFill/>
                          </a:ln>
                          <a:solidFill>
                            <a:schemeClr val="tx1"/>
                          </a:solidFill>
                          <a:effectLst/>
                          <a:latin typeface="+mn-lt"/>
                          <a:ea typeface="+mn-ea"/>
                          <a:cs typeface="Segoe UI" pitchFamily="34" charset="0"/>
                        </a:rPr>
                        <a:t>Scope of Disclosure</a:t>
                      </a:r>
                    </a:p>
                  </a:txBody>
                  <a:tcPr marL="0" marR="0" marT="46753" marB="46753" anchor="ctr"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ja-JP" sz="900" b="0" i="0" u="none" strike="noStrike" cap="none" normalizeH="0" baseline="0" dirty="0">
                          <a:ln>
                            <a:noFill/>
                          </a:ln>
                          <a:solidFill>
                            <a:schemeClr val="tx1"/>
                          </a:solidFill>
                          <a:effectLst/>
                          <a:latin typeface="+mn-lt"/>
                          <a:ea typeface="+mn-ea"/>
                          <a:cs typeface="Meiryo UI" pitchFamily="50" charset="-128"/>
                        </a:rPr>
                        <a:t>within TIP only</a:t>
                      </a:r>
                      <a:endParaRPr kumimoji="0" lang="ja-JP" altLang="en-US" sz="900" b="0" i="0" u="none" strike="noStrike" cap="none" normalizeH="0" baseline="0" dirty="0">
                        <a:ln>
                          <a:noFill/>
                        </a:ln>
                        <a:solidFill>
                          <a:schemeClr val="tx1"/>
                        </a:solidFill>
                        <a:effectLst/>
                        <a:latin typeface="+mn-lt"/>
                        <a:ea typeface="+mn-ea"/>
                        <a:cs typeface="Meiryo UI" pitchFamily="50" charset="-128"/>
                      </a:endParaRPr>
                    </a:p>
                  </a:txBody>
                  <a:tcPr marL="36000" marR="0" marT="46753" marB="46753" horzOverflow="overflow">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994918508"/>
                  </a:ext>
                </a:extLst>
              </a:tr>
              <a:tr h="245905">
                <a:tc>
                  <a:txBody>
                    <a:bodyPr/>
                    <a:lstStyle/>
                    <a:p>
                      <a:pPr marL="0" marR="0" lvl="0" indent="0" algn="l" defTabSz="914400" rtl="0" eaLnBrk="1" fontAlgn="base" latinLnBrk="0" hangingPunct="1">
                        <a:lnSpc>
                          <a:spcPct val="100000"/>
                        </a:lnSpc>
                        <a:spcBef>
                          <a:spcPct val="0"/>
                        </a:spcBef>
                        <a:spcAft>
                          <a:spcPts val="0"/>
                        </a:spcAft>
                        <a:buClrTx/>
                        <a:buSzTx/>
                        <a:buFontTx/>
                        <a:buNone/>
                        <a:tabLst/>
                      </a:pPr>
                      <a:r>
                        <a:rPr kumimoji="1" lang="en-US" altLang="ja-JP" sz="900" b="0" i="0" u="none" strike="noStrike" cap="none" normalizeH="0" baseline="0" dirty="0">
                          <a:ln>
                            <a:noFill/>
                          </a:ln>
                          <a:solidFill>
                            <a:schemeClr val="tx1"/>
                          </a:solidFill>
                          <a:effectLst/>
                          <a:latin typeface="+mn-lt"/>
                          <a:ea typeface="+mn-ea"/>
                          <a:cs typeface="Segoe UI" pitchFamily="34" charset="0"/>
                        </a:rPr>
                        <a:t>Information Owner </a:t>
                      </a:r>
                    </a:p>
                  </a:txBody>
                  <a:tcPr marL="0" marR="0" marT="46753" marB="46753" anchor="ctr" horzOverflow="overflow">
                    <a:lnL w="127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ts val="0"/>
                        </a:spcAft>
                        <a:buClrTx/>
                        <a:buSzTx/>
                        <a:buFontTx/>
                        <a:buNone/>
                        <a:tabLst/>
                        <a:defRPr/>
                      </a:pPr>
                      <a:r>
                        <a:rPr kumimoji="0" lang="en-US" altLang="ja-JP" sz="900" b="0" i="0" u="none" strike="noStrike" cap="none" normalizeH="0" baseline="0" dirty="0">
                          <a:ln>
                            <a:noFill/>
                          </a:ln>
                          <a:solidFill>
                            <a:schemeClr val="tx1"/>
                          </a:solidFill>
                          <a:effectLst/>
                          <a:latin typeface="+mn-lt"/>
                          <a:ea typeface="+mn-ea"/>
                          <a:cs typeface="Meiryo UI" pitchFamily="50" charset="-128"/>
                        </a:rPr>
                        <a:t>ISD</a:t>
                      </a:r>
                      <a:endParaRPr kumimoji="0" lang="ja-JP" altLang="en-US" sz="900" b="0" i="0" u="none" strike="noStrike" cap="none" normalizeH="0" baseline="0" dirty="0">
                        <a:ln>
                          <a:noFill/>
                        </a:ln>
                        <a:solidFill>
                          <a:schemeClr val="tx1"/>
                        </a:solidFill>
                        <a:effectLst/>
                        <a:latin typeface="+mn-lt"/>
                        <a:ea typeface="+mn-ea"/>
                        <a:cs typeface="Meiryo UI" pitchFamily="50" charset="-128"/>
                      </a:endParaRPr>
                    </a:p>
                  </a:txBody>
                  <a:tcPr marL="36000" marR="0" marT="46753" marB="46753" anchor="ctr" horzOverflow="overflow">
                    <a:lnL w="63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052767453"/>
                  </a:ext>
                </a:extLst>
              </a:tr>
            </a:tbl>
          </a:graphicData>
        </a:graphic>
      </p:graphicFrame>
      <p:pic>
        <p:nvPicPr>
          <p:cNvPr id="2" name="Picture 1">
            <a:extLst>
              <a:ext uri="{FF2B5EF4-FFF2-40B4-BE49-F238E27FC236}">
                <a16:creationId xmlns:a16="http://schemas.microsoft.com/office/drawing/2014/main" id="{D223F7F8-B1BB-2646-0782-7349147835CA}"/>
              </a:ext>
            </a:extLst>
          </p:cNvPr>
          <p:cNvPicPr>
            <a:picLocks noChangeAspect="1"/>
          </p:cNvPicPr>
          <p:nvPr/>
        </p:nvPicPr>
        <p:blipFill>
          <a:blip r:embed="rId3"/>
          <a:stretch>
            <a:fillRect/>
          </a:stretch>
        </p:blipFill>
        <p:spPr>
          <a:xfrm>
            <a:off x="467999" y="3133012"/>
            <a:ext cx="3925967" cy="1601794"/>
          </a:xfrm>
          <a:prstGeom prst="rect">
            <a:avLst/>
          </a:prstGeom>
        </p:spPr>
      </p:pic>
    </p:spTree>
    <p:extLst>
      <p:ext uri="{BB962C8B-B14F-4D97-AF65-F5344CB8AC3E}">
        <p14:creationId xmlns:p14="http://schemas.microsoft.com/office/powerpoint/2010/main" val="631857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60310" y="0"/>
            <a:ext cx="4585648" cy="769441"/>
          </a:xfrm>
          <a:prstGeom prst="rect">
            <a:avLst/>
          </a:prstGeom>
          <a:noFill/>
        </p:spPr>
        <p:txBody>
          <a:bodyPr wrap="square" rtlCol="0">
            <a:spAutoFit/>
          </a:bodyPr>
          <a:lstStyle/>
          <a:p>
            <a:r>
              <a:rPr lang="en-US" sz="4400" b="1" dirty="0"/>
              <a:t>DO PHASE</a:t>
            </a:r>
          </a:p>
        </p:txBody>
      </p:sp>
      <p:pic>
        <p:nvPicPr>
          <p:cNvPr id="27" name="Picture 26"/>
          <p:cNvPicPr>
            <a:picLocks noChangeAspect="1"/>
          </p:cNvPicPr>
          <p:nvPr/>
        </p:nvPicPr>
        <p:blipFill>
          <a:blip r:embed="rId2"/>
          <a:stretch>
            <a:fillRect/>
          </a:stretch>
        </p:blipFill>
        <p:spPr>
          <a:xfrm>
            <a:off x="68366" y="-1"/>
            <a:ext cx="1230064" cy="837529"/>
          </a:xfrm>
          <a:prstGeom prst="rect">
            <a:avLst/>
          </a:prstGeom>
        </p:spPr>
      </p:pic>
      <p:sp>
        <p:nvSpPr>
          <p:cNvPr id="4" name="TextBox 3">
            <a:extLst>
              <a:ext uri="{FF2B5EF4-FFF2-40B4-BE49-F238E27FC236}">
                <a16:creationId xmlns:a16="http://schemas.microsoft.com/office/drawing/2014/main" id="{7DA03677-4D33-85E9-368B-7FA40F392AC8}"/>
              </a:ext>
            </a:extLst>
          </p:cNvPr>
          <p:cNvSpPr txBox="1"/>
          <p:nvPr/>
        </p:nvSpPr>
        <p:spPr>
          <a:xfrm>
            <a:off x="273734" y="1561971"/>
            <a:ext cx="8596532" cy="95410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	Person-In-Charge is </a:t>
            </a:r>
            <a:r>
              <a:rPr lang="en-US" sz="1400" u="sng" dirty="0">
                <a:solidFill>
                  <a:srgbClr val="0070C0"/>
                </a:solidFill>
                <a:latin typeface="Arial" panose="020B0604020202020204" pitchFamily="34" charset="0"/>
                <a:cs typeface="Arial" panose="020B0604020202020204" pitchFamily="34" charset="0"/>
              </a:rPr>
              <a:t>currently using 6 different .NET Application for Tags Printing &amp; Uploading</a:t>
            </a:r>
            <a:r>
              <a:rPr lang="en-US" sz="1400" dirty="0">
                <a:latin typeface="Arial" panose="020B0604020202020204" pitchFamily="34" charset="0"/>
                <a:cs typeface="Arial" panose="020B0604020202020204" pitchFamily="34" charset="0"/>
              </a:rPr>
              <a:t> EHD Physical Inventory Data on which </a:t>
            </a:r>
            <a:r>
              <a:rPr lang="en-US" sz="1400" u="sng" dirty="0">
                <a:solidFill>
                  <a:srgbClr val="0070C0"/>
                </a:solidFill>
                <a:latin typeface="Arial" panose="020B0604020202020204" pitchFamily="34" charset="0"/>
                <a:cs typeface="Arial" panose="020B0604020202020204" pitchFamily="34" charset="0"/>
              </a:rPr>
              <a:t>still needed to install pre-requisite applications and configurations </a:t>
            </a:r>
          </a:p>
          <a:p>
            <a:r>
              <a:rPr lang="en-US" sz="1400" u="sng" dirty="0">
                <a:solidFill>
                  <a:srgbClr val="0070C0"/>
                </a:solidFill>
                <a:latin typeface="Arial" panose="020B0604020202020204" pitchFamily="34" charset="0"/>
                <a:cs typeface="Arial" panose="020B0604020202020204" pitchFamily="34" charset="0"/>
              </a:rPr>
              <a:t>to run it completely</a:t>
            </a:r>
            <a:r>
              <a:rPr lang="en-US" sz="1400" dirty="0">
                <a:latin typeface="Arial" panose="020B0604020202020204" pitchFamily="34" charset="0"/>
                <a:cs typeface="Arial" panose="020B0604020202020204" pitchFamily="34" charset="0"/>
              </a:rPr>
              <a:t> that sometimes resulting to data discrepancy, error occurrence or the Person-In-Charge PC fail / crash due to high CPU Utilization usage during data uploading processing.</a:t>
            </a:r>
          </a:p>
        </p:txBody>
      </p:sp>
      <p:sp>
        <p:nvSpPr>
          <p:cNvPr id="6" name="Rectangle: Rounded Corners 5">
            <a:extLst>
              <a:ext uri="{FF2B5EF4-FFF2-40B4-BE49-F238E27FC236}">
                <a16:creationId xmlns:a16="http://schemas.microsoft.com/office/drawing/2014/main" id="{C5095AB4-F82E-47D3-6E89-5849776A8FBC}"/>
              </a:ext>
            </a:extLst>
          </p:cNvPr>
          <p:cNvSpPr/>
          <p:nvPr/>
        </p:nvSpPr>
        <p:spPr>
          <a:xfrm>
            <a:off x="195063" y="4520442"/>
            <a:ext cx="2490242" cy="1131056"/>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6 different .NET applications for EHD Physical Inventory Uploading and Tags Printing.</a:t>
            </a:r>
            <a:endParaRPr kumimoji="1" lang="en-US" sz="1400" dirty="0">
              <a:solidFill>
                <a:schemeClr val="tx1"/>
              </a:solidFill>
            </a:endParaRPr>
          </a:p>
        </p:txBody>
      </p:sp>
      <p:sp>
        <p:nvSpPr>
          <p:cNvPr id="7" name="Rectangle: Rounded Corners 6">
            <a:extLst>
              <a:ext uri="{FF2B5EF4-FFF2-40B4-BE49-F238E27FC236}">
                <a16:creationId xmlns:a16="http://schemas.microsoft.com/office/drawing/2014/main" id="{074AD0E7-C1EF-F66E-ACC8-3FDD12F12BFD}"/>
              </a:ext>
            </a:extLst>
          </p:cNvPr>
          <p:cNvSpPr/>
          <p:nvPr/>
        </p:nvSpPr>
        <p:spPr>
          <a:xfrm>
            <a:off x="3326878" y="4520442"/>
            <a:ext cx="2490242" cy="113104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Uploaded in Oracle Database for data processing</a:t>
            </a:r>
            <a:endParaRPr kumimoji="1" lang="en-US" sz="1400" dirty="0">
              <a:solidFill>
                <a:schemeClr val="tx1"/>
              </a:solidFill>
            </a:endParaRPr>
          </a:p>
        </p:txBody>
      </p:sp>
      <p:sp>
        <p:nvSpPr>
          <p:cNvPr id="11" name="Rectangle: Rounded Corners 10">
            <a:extLst>
              <a:ext uri="{FF2B5EF4-FFF2-40B4-BE49-F238E27FC236}">
                <a16:creationId xmlns:a16="http://schemas.microsoft.com/office/drawing/2014/main" id="{3A207C0C-106B-4A09-1AE0-5ABCA2D35307}"/>
              </a:ext>
            </a:extLst>
          </p:cNvPr>
          <p:cNvSpPr/>
          <p:nvPr/>
        </p:nvSpPr>
        <p:spPr>
          <a:xfrm>
            <a:off x="6458695" y="4519684"/>
            <a:ext cx="2490242" cy="113104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1400" b="1" dirty="0">
                <a:solidFill>
                  <a:schemeClr val="tx1"/>
                </a:solidFill>
              </a:rPr>
              <a:t>Data Processing and Count </a:t>
            </a:r>
            <a:r>
              <a:rPr lang="en-US" sz="1400" b="1" dirty="0">
                <a:solidFill>
                  <a:schemeClr val="tx1"/>
                </a:solidFill>
              </a:rPr>
              <a:t>C</a:t>
            </a:r>
            <a:r>
              <a:rPr kumimoji="1" lang="en-US" sz="1400" b="1" dirty="0">
                <a:solidFill>
                  <a:schemeClr val="tx1"/>
                </a:solidFill>
              </a:rPr>
              <a:t>onsolidation</a:t>
            </a:r>
            <a:endParaRPr kumimoji="1" lang="en-US" sz="1400" dirty="0">
              <a:solidFill>
                <a:schemeClr val="tx1"/>
              </a:solidFill>
            </a:endParaRPr>
          </a:p>
        </p:txBody>
      </p:sp>
      <p:cxnSp>
        <p:nvCxnSpPr>
          <p:cNvPr id="14" name="Straight Arrow Connector 13">
            <a:extLst>
              <a:ext uri="{FF2B5EF4-FFF2-40B4-BE49-F238E27FC236}">
                <a16:creationId xmlns:a16="http://schemas.microsoft.com/office/drawing/2014/main" id="{DFA13F2F-3A83-A2F4-C65D-B4B1B769ED70}"/>
              </a:ext>
            </a:extLst>
          </p:cNvPr>
          <p:cNvCxnSpPr>
            <a:cxnSpLocks/>
          </p:cNvCxnSpPr>
          <p:nvPr/>
        </p:nvCxnSpPr>
        <p:spPr>
          <a:xfrm>
            <a:off x="2685305" y="4242650"/>
            <a:ext cx="641573" cy="0"/>
          </a:xfrm>
          <a:prstGeom prst="straightConnector1">
            <a:avLst/>
          </a:prstGeom>
          <a:ln w="635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2FA16F-0684-075E-84F3-8C1E825D58E8}"/>
              </a:ext>
            </a:extLst>
          </p:cNvPr>
          <p:cNvCxnSpPr>
            <a:cxnSpLocks/>
          </p:cNvCxnSpPr>
          <p:nvPr/>
        </p:nvCxnSpPr>
        <p:spPr>
          <a:xfrm>
            <a:off x="5817120" y="4242650"/>
            <a:ext cx="641573" cy="0"/>
          </a:xfrm>
          <a:prstGeom prst="straightConnector1">
            <a:avLst/>
          </a:prstGeom>
          <a:ln w="635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6">
            <a:extLst>
              <a:ext uri="{FF2B5EF4-FFF2-40B4-BE49-F238E27FC236}">
                <a16:creationId xmlns:a16="http://schemas.microsoft.com/office/drawing/2014/main" id="{7CE28CF7-884B-3276-880F-9F8D22F97DB5}"/>
              </a:ext>
            </a:extLst>
          </p:cNvPr>
          <p:cNvSpPr/>
          <p:nvPr/>
        </p:nvSpPr>
        <p:spPr>
          <a:xfrm>
            <a:off x="273734" y="939909"/>
            <a:ext cx="8417509" cy="622062"/>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2800" b="1" dirty="0">
                <a:solidFill>
                  <a:schemeClr val="tx1"/>
                </a:solidFill>
              </a:rPr>
              <a:t>Current Process Flow</a:t>
            </a:r>
          </a:p>
        </p:txBody>
      </p:sp>
      <p:pic>
        <p:nvPicPr>
          <p:cNvPr id="2050" name="Picture 2" descr="Multiple Apps Icons - Free SVG &amp; PNG Multiple Apps Images - Noun Project">
            <a:extLst>
              <a:ext uri="{FF2B5EF4-FFF2-40B4-BE49-F238E27FC236}">
                <a16:creationId xmlns:a16="http://schemas.microsoft.com/office/drawing/2014/main" id="{AF1A0775-2A6D-E11E-FD1C-94ABB63FEF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752" y="3385556"/>
            <a:ext cx="1041400" cy="10414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F1AF7F4-E60D-C653-762C-74E57A73BAE4}"/>
              </a:ext>
            </a:extLst>
          </p:cNvPr>
          <p:cNvPicPr>
            <a:picLocks noChangeAspect="1"/>
          </p:cNvPicPr>
          <p:nvPr/>
        </p:nvPicPr>
        <p:blipFill>
          <a:blip r:embed="rId4"/>
          <a:stretch>
            <a:fillRect/>
          </a:stretch>
        </p:blipFill>
        <p:spPr>
          <a:xfrm>
            <a:off x="4009413" y="3360155"/>
            <a:ext cx="1093561" cy="1068129"/>
          </a:xfrm>
          <a:prstGeom prst="rect">
            <a:avLst/>
          </a:prstGeom>
        </p:spPr>
      </p:pic>
      <p:pic>
        <p:nvPicPr>
          <p:cNvPr id="10" name="Picture 9">
            <a:extLst>
              <a:ext uri="{FF2B5EF4-FFF2-40B4-BE49-F238E27FC236}">
                <a16:creationId xmlns:a16="http://schemas.microsoft.com/office/drawing/2014/main" id="{CDBF81E8-E0D2-3F2C-3794-C963FBB2827E}"/>
              </a:ext>
            </a:extLst>
          </p:cNvPr>
          <p:cNvPicPr>
            <a:picLocks noChangeAspect="1"/>
          </p:cNvPicPr>
          <p:nvPr/>
        </p:nvPicPr>
        <p:blipFill>
          <a:blip r:embed="rId5"/>
          <a:stretch>
            <a:fillRect/>
          </a:stretch>
        </p:blipFill>
        <p:spPr>
          <a:xfrm>
            <a:off x="7172839" y="3360155"/>
            <a:ext cx="1031551" cy="1019771"/>
          </a:xfrm>
          <a:prstGeom prst="rect">
            <a:avLst/>
          </a:prstGeom>
        </p:spPr>
      </p:pic>
      <p:pic>
        <p:nvPicPr>
          <p:cNvPr id="2" name="Picture 2" descr="Multiple Apps Icons - Free SVG &amp; PNG Multiple Apps Images - Noun Project">
            <a:extLst>
              <a:ext uri="{FF2B5EF4-FFF2-40B4-BE49-F238E27FC236}">
                <a16:creationId xmlns:a16="http://schemas.microsoft.com/office/drawing/2014/main" id="{BA395D4D-E81E-5C54-1F6F-A872078AFB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146" y="3390951"/>
            <a:ext cx="1041400"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943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60310" y="0"/>
            <a:ext cx="4585648" cy="769441"/>
          </a:xfrm>
          <a:prstGeom prst="rect">
            <a:avLst/>
          </a:prstGeom>
          <a:noFill/>
        </p:spPr>
        <p:txBody>
          <a:bodyPr wrap="square" rtlCol="0">
            <a:spAutoFit/>
          </a:bodyPr>
          <a:lstStyle/>
          <a:p>
            <a:r>
              <a:rPr lang="en-US" sz="4400" b="1" dirty="0"/>
              <a:t>DO PHASE</a:t>
            </a:r>
          </a:p>
        </p:txBody>
      </p:sp>
      <p:pic>
        <p:nvPicPr>
          <p:cNvPr id="27" name="Picture 26"/>
          <p:cNvPicPr>
            <a:picLocks noChangeAspect="1"/>
          </p:cNvPicPr>
          <p:nvPr/>
        </p:nvPicPr>
        <p:blipFill>
          <a:blip r:embed="rId2"/>
          <a:stretch>
            <a:fillRect/>
          </a:stretch>
        </p:blipFill>
        <p:spPr>
          <a:xfrm>
            <a:off x="68366" y="-1"/>
            <a:ext cx="1230064" cy="837529"/>
          </a:xfrm>
          <a:prstGeom prst="rect">
            <a:avLst/>
          </a:prstGeom>
        </p:spPr>
      </p:pic>
      <p:sp>
        <p:nvSpPr>
          <p:cNvPr id="4" name="TextBox 3">
            <a:extLst>
              <a:ext uri="{FF2B5EF4-FFF2-40B4-BE49-F238E27FC236}">
                <a16:creationId xmlns:a16="http://schemas.microsoft.com/office/drawing/2014/main" id="{7DA03677-4D33-85E9-368B-7FA40F392AC8}"/>
              </a:ext>
            </a:extLst>
          </p:cNvPr>
          <p:cNvSpPr txBox="1"/>
          <p:nvPr/>
        </p:nvSpPr>
        <p:spPr>
          <a:xfrm>
            <a:off x="273735" y="1561971"/>
            <a:ext cx="8417508" cy="1169551"/>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	Person-In-Charge may </a:t>
            </a:r>
            <a:r>
              <a:rPr lang="en-US" sz="1400" u="sng" dirty="0">
                <a:solidFill>
                  <a:srgbClr val="0070C0"/>
                </a:solidFill>
                <a:latin typeface="Arial" panose="020B0604020202020204" pitchFamily="34" charset="0"/>
                <a:cs typeface="Arial" panose="020B0604020202020204" pitchFamily="34" charset="0"/>
              </a:rPr>
              <a:t>use the new enhanced Centralized CIP Inventory Application Web System for the Tags Printing and Data Uploading</a:t>
            </a:r>
            <a:r>
              <a:rPr lang="en-US" sz="1400" dirty="0">
                <a:latin typeface="Arial" panose="020B0604020202020204" pitchFamily="34" charset="0"/>
                <a:cs typeface="Arial" panose="020B0604020202020204" pitchFamily="34" charset="0"/>
              </a:rPr>
              <a:t>. To where the </a:t>
            </a:r>
            <a:r>
              <a:rPr lang="en-US" sz="1400" u="sng" dirty="0">
                <a:solidFill>
                  <a:srgbClr val="0070C0"/>
                </a:solidFill>
                <a:latin typeface="Arial" panose="020B0604020202020204" pitchFamily="34" charset="0"/>
                <a:cs typeface="Arial" panose="020B0604020202020204" pitchFamily="34" charset="0"/>
              </a:rPr>
              <a:t>current 6 .NET Applications features are being integrated and consolidated into one Webpage</a:t>
            </a:r>
            <a:r>
              <a:rPr lang="en-US" sz="1400" dirty="0">
                <a:latin typeface="Arial" panose="020B0604020202020204" pitchFamily="34" charset="0"/>
                <a:cs typeface="Arial" panose="020B0604020202020204" pitchFamily="34" charset="0"/>
              </a:rPr>
              <a:t>, also this is to prevent the occurrence of high CPU usage during tags printing, data uploading, eliminate data discrepancy and avoid wrong version usage of the uploader application.</a:t>
            </a:r>
          </a:p>
        </p:txBody>
      </p:sp>
      <p:sp>
        <p:nvSpPr>
          <p:cNvPr id="6" name="Rectangle: Rounded Corners 5">
            <a:extLst>
              <a:ext uri="{FF2B5EF4-FFF2-40B4-BE49-F238E27FC236}">
                <a16:creationId xmlns:a16="http://schemas.microsoft.com/office/drawing/2014/main" id="{C5095AB4-F82E-47D3-6E89-5849776A8FBC}"/>
              </a:ext>
            </a:extLst>
          </p:cNvPr>
          <p:cNvSpPr/>
          <p:nvPr/>
        </p:nvSpPr>
        <p:spPr>
          <a:xfrm>
            <a:off x="195063" y="4520442"/>
            <a:ext cx="2490242" cy="1131056"/>
          </a:xfrm>
          <a:prstGeom prst="round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Integrated the 6 .NET Application Uploaders in the Centralized CIP Inventory System Web</a:t>
            </a:r>
            <a:endParaRPr kumimoji="1" lang="en-US" sz="1400" dirty="0">
              <a:solidFill>
                <a:schemeClr val="tx1"/>
              </a:solidFill>
            </a:endParaRPr>
          </a:p>
        </p:txBody>
      </p:sp>
      <p:sp>
        <p:nvSpPr>
          <p:cNvPr id="7" name="Rectangle: Rounded Corners 6">
            <a:extLst>
              <a:ext uri="{FF2B5EF4-FFF2-40B4-BE49-F238E27FC236}">
                <a16:creationId xmlns:a16="http://schemas.microsoft.com/office/drawing/2014/main" id="{074AD0E7-C1EF-F66E-ACC8-3FDD12F12BFD}"/>
              </a:ext>
            </a:extLst>
          </p:cNvPr>
          <p:cNvSpPr/>
          <p:nvPr/>
        </p:nvSpPr>
        <p:spPr>
          <a:xfrm>
            <a:off x="3326878" y="4520442"/>
            <a:ext cx="2490242" cy="113105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Uploaded in Oracle Database for data processing</a:t>
            </a:r>
            <a:endParaRPr kumimoji="1" lang="en-US" sz="1400" dirty="0">
              <a:solidFill>
                <a:schemeClr val="tx1"/>
              </a:solidFill>
            </a:endParaRPr>
          </a:p>
        </p:txBody>
      </p:sp>
      <p:sp>
        <p:nvSpPr>
          <p:cNvPr id="11" name="Rectangle: Rounded Corners 10">
            <a:extLst>
              <a:ext uri="{FF2B5EF4-FFF2-40B4-BE49-F238E27FC236}">
                <a16:creationId xmlns:a16="http://schemas.microsoft.com/office/drawing/2014/main" id="{3A207C0C-106B-4A09-1AE0-5ABCA2D35307}"/>
              </a:ext>
            </a:extLst>
          </p:cNvPr>
          <p:cNvSpPr/>
          <p:nvPr/>
        </p:nvSpPr>
        <p:spPr>
          <a:xfrm>
            <a:off x="6458695" y="4519684"/>
            <a:ext cx="2490242" cy="113104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1400" b="1" dirty="0">
                <a:solidFill>
                  <a:schemeClr val="tx1"/>
                </a:solidFill>
              </a:rPr>
              <a:t>Data Processing and Count </a:t>
            </a:r>
            <a:r>
              <a:rPr lang="en-US" sz="1400" b="1" dirty="0">
                <a:solidFill>
                  <a:schemeClr val="tx1"/>
                </a:solidFill>
              </a:rPr>
              <a:t>C</a:t>
            </a:r>
            <a:r>
              <a:rPr kumimoji="1" lang="en-US" sz="1400" b="1" dirty="0">
                <a:solidFill>
                  <a:schemeClr val="tx1"/>
                </a:solidFill>
              </a:rPr>
              <a:t>onsolidation</a:t>
            </a:r>
            <a:endParaRPr kumimoji="1" lang="en-US" sz="1400" dirty="0">
              <a:solidFill>
                <a:schemeClr val="tx1"/>
              </a:solidFill>
            </a:endParaRPr>
          </a:p>
        </p:txBody>
      </p:sp>
      <p:cxnSp>
        <p:nvCxnSpPr>
          <p:cNvPr id="14" name="Straight Arrow Connector 13">
            <a:extLst>
              <a:ext uri="{FF2B5EF4-FFF2-40B4-BE49-F238E27FC236}">
                <a16:creationId xmlns:a16="http://schemas.microsoft.com/office/drawing/2014/main" id="{DFA13F2F-3A83-A2F4-C65D-B4B1B769ED70}"/>
              </a:ext>
            </a:extLst>
          </p:cNvPr>
          <p:cNvCxnSpPr>
            <a:cxnSpLocks/>
          </p:cNvCxnSpPr>
          <p:nvPr/>
        </p:nvCxnSpPr>
        <p:spPr>
          <a:xfrm>
            <a:off x="2685305" y="4242650"/>
            <a:ext cx="641573" cy="0"/>
          </a:xfrm>
          <a:prstGeom prst="straightConnector1">
            <a:avLst/>
          </a:prstGeom>
          <a:ln w="635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32FA16F-0684-075E-84F3-8C1E825D58E8}"/>
              </a:ext>
            </a:extLst>
          </p:cNvPr>
          <p:cNvCxnSpPr>
            <a:cxnSpLocks/>
          </p:cNvCxnSpPr>
          <p:nvPr/>
        </p:nvCxnSpPr>
        <p:spPr>
          <a:xfrm>
            <a:off x="5817120" y="4242650"/>
            <a:ext cx="641573" cy="0"/>
          </a:xfrm>
          <a:prstGeom prst="straightConnector1">
            <a:avLst/>
          </a:prstGeom>
          <a:ln w="635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6">
            <a:extLst>
              <a:ext uri="{FF2B5EF4-FFF2-40B4-BE49-F238E27FC236}">
                <a16:creationId xmlns:a16="http://schemas.microsoft.com/office/drawing/2014/main" id="{7CE28CF7-884B-3276-880F-9F8D22F97DB5}"/>
              </a:ext>
            </a:extLst>
          </p:cNvPr>
          <p:cNvSpPr/>
          <p:nvPr/>
        </p:nvSpPr>
        <p:spPr>
          <a:xfrm>
            <a:off x="273734" y="939909"/>
            <a:ext cx="8417509" cy="62206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2800" b="1" dirty="0">
                <a:solidFill>
                  <a:schemeClr val="tx1"/>
                </a:solidFill>
              </a:rPr>
              <a:t>Improved Process Flow</a:t>
            </a:r>
          </a:p>
        </p:txBody>
      </p:sp>
      <p:pic>
        <p:nvPicPr>
          <p:cNvPr id="8" name="Picture 7">
            <a:extLst>
              <a:ext uri="{FF2B5EF4-FFF2-40B4-BE49-F238E27FC236}">
                <a16:creationId xmlns:a16="http://schemas.microsoft.com/office/drawing/2014/main" id="{7F1AF7F4-E60D-C653-762C-74E57A73BAE4}"/>
              </a:ext>
            </a:extLst>
          </p:cNvPr>
          <p:cNvPicPr>
            <a:picLocks noChangeAspect="1"/>
          </p:cNvPicPr>
          <p:nvPr/>
        </p:nvPicPr>
        <p:blipFill>
          <a:blip r:embed="rId3"/>
          <a:stretch>
            <a:fillRect/>
          </a:stretch>
        </p:blipFill>
        <p:spPr>
          <a:xfrm>
            <a:off x="4009413" y="3360155"/>
            <a:ext cx="1093561" cy="1068129"/>
          </a:xfrm>
          <a:prstGeom prst="rect">
            <a:avLst/>
          </a:prstGeom>
        </p:spPr>
      </p:pic>
      <p:pic>
        <p:nvPicPr>
          <p:cNvPr id="10" name="Picture 9">
            <a:extLst>
              <a:ext uri="{FF2B5EF4-FFF2-40B4-BE49-F238E27FC236}">
                <a16:creationId xmlns:a16="http://schemas.microsoft.com/office/drawing/2014/main" id="{CDBF81E8-E0D2-3F2C-3794-C963FBB2827E}"/>
              </a:ext>
            </a:extLst>
          </p:cNvPr>
          <p:cNvPicPr>
            <a:picLocks noChangeAspect="1"/>
          </p:cNvPicPr>
          <p:nvPr/>
        </p:nvPicPr>
        <p:blipFill>
          <a:blip r:embed="rId4"/>
          <a:stretch>
            <a:fillRect/>
          </a:stretch>
        </p:blipFill>
        <p:spPr>
          <a:xfrm>
            <a:off x="7172839" y="3360155"/>
            <a:ext cx="1031551" cy="1019771"/>
          </a:xfrm>
          <a:prstGeom prst="rect">
            <a:avLst/>
          </a:prstGeom>
        </p:spPr>
      </p:pic>
      <p:grpSp>
        <p:nvGrpSpPr>
          <p:cNvPr id="16" name="Group 15">
            <a:extLst>
              <a:ext uri="{FF2B5EF4-FFF2-40B4-BE49-F238E27FC236}">
                <a16:creationId xmlns:a16="http://schemas.microsoft.com/office/drawing/2014/main" id="{E14C3AC4-E2BA-DCD4-188B-90F809DDAA62}"/>
              </a:ext>
            </a:extLst>
          </p:cNvPr>
          <p:cNvGrpSpPr/>
          <p:nvPr/>
        </p:nvGrpSpPr>
        <p:grpSpPr>
          <a:xfrm>
            <a:off x="683398" y="3269137"/>
            <a:ext cx="1633086" cy="1151656"/>
            <a:chOff x="683398" y="3269137"/>
            <a:chExt cx="1633086" cy="1151656"/>
          </a:xfrm>
        </p:grpSpPr>
        <p:pic>
          <p:nvPicPr>
            <p:cNvPr id="2" name="Picture 1">
              <a:extLst>
                <a:ext uri="{FF2B5EF4-FFF2-40B4-BE49-F238E27FC236}">
                  <a16:creationId xmlns:a16="http://schemas.microsoft.com/office/drawing/2014/main" id="{B3A86619-243C-4FF7-F02A-85D55C9EA1A8}"/>
                </a:ext>
              </a:extLst>
            </p:cNvPr>
            <p:cNvPicPr>
              <a:picLocks noChangeAspect="1"/>
            </p:cNvPicPr>
            <p:nvPr/>
          </p:nvPicPr>
          <p:blipFill>
            <a:blip r:embed="rId5"/>
            <a:stretch>
              <a:fillRect/>
            </a:stretch>
          </p:blipFill>
          <p:spPr>
            <a:xfrm>
              <a:off x="829056" y="3497381"/>
              <a:ext cx="1134730" cy="676412"/>
            </a:xfrm>
            <a:prstGeom prst="rect">
              <a:avLst/>
            </a:prstGeom>
            <a:ln>
              <a:solidFill>
                <a:schemeClr val="bg1">
                  <a:lumMod val="50000"/>
                </a:schemeClr>
              </a:solidFill>
            </a:ln>
          </p:spPr>
        </p:pic>
        <p:pic>
          <p:nvPicPr>
            <p:cNvPr id="15" name="Picture 14">
              <a:extLst>
                <a:ext uri="{FF2B5EF4-FFF2-40B4-BE49-F238E27FC236}">
                  <a16:creationId xmlns:a16="http://schemas.microsoft.com/office/drawing/2014/main" id="{356489A6-6378-B761-EFA1-F2CE101790F3}"/>
                </a:ext>
              </a:extLst>
            </p:cNvPr>
            <p:cNvPicPr>
              <a:picLocks noChangeAspect="1"/>
            </p:cNvPicPr>
            <p:nvPr/>
          </p:nvPicPr>
          <p:blipFill>
            <a:blip r:embed="rId6">
              <a:clrChange>
                <a:clrFrom>
                  <a:srgbClr val="22B14C"/>
                </a:clrFrom>
                <a:clrTo>
                  <a:srgbClr val="22B14C">
                    <a:alpha val="0"/>
                  </a:srgbClr>
                </a:clrTo>
              </a:clrChange>
            </a:blip>
            <a:stretch>
              <a:fillRect/>
            </a:stretch>
          </p:blipFill>
          <p:spPr>
            <a:xfrm>
              <a:off x="683398" y="3269137"/>
              <a:ext cx="1633086" cy="1151656"/>
            </a:xfrm>
            <a:prstGeom prst="rect">
              <a:avLst/>
            </a:prstGeom>
          </p:spPr>
        </p:pic>
      </p:grpSp>
    </p:spTree>
    <p:extLst>
      <p:ext uri="{BB962C8B-B14F-4D97-AF65-F5344CB8AC3E}">
        <p14:creationId xmlns:p14="http://schemas.microsoft.com/office/powerpoint/2010/main" val="25350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60310" y="0"/>
            <a:ext cx="4585648" cy="769441"/>
          </a:xfrm>
          <a:prstGeom prst="rect">
            <a:avLst/>
          </a:prstGeom>
          <a:noFill/>
        </p:spPr>
        <p:txBody>
          <a:bodyPr wrap="square" rtlCol="0">
            <a:spAutoFit/>
          </a:bodyPr>
          <a:lstStyle/>
          <a:p>
            <a:r>
              <a:rPr lang="en-US" sz="4400" b="1" dirty="0"/>
              <a:t>CHECK PHASE</a:t>
            </a:r>
          </a:p>
        </p:txBody>
      </p:sp>
      <p:pic>
        <p:nvPicPr>
          <p:cNvPr id="27" name="Picture 26"/>
          <p:cNvPicPr>
            <a:picLocks noChangeAspect="1"/>
          </p:cNvPicPr>
          <p:nvPr/>
        </p:nvPicPr>
        <p:blipFill>
          <a:blip r:embed="rId3"/>
          <a:stretch>
            <a:fillRect/>
          </a:stretch>
        </p:blipFill>
        <p:spPr>
          <a:xfrm>
            <a:off x="68366" y="-1"/>
            <a:ext cx="1230064" cy="837529"/>
          </a:xfrm>
          <a:prstGeom prst="rect">
            <a:avLst/>
          </a:prstGeom>
        </p:spPr>
      </p:pic>
      <p:sp>
        <p:nvSpPr>
          <p:cNvPr id="9" name="TextBox 29">
            <a:extLst>
              <a:ext uri="{FF2B5EF4-FFF2-40B4-BE49-F238E27FC236}">
                <a16:creationId xmlns:a16="http://schemas.microsoft.com/office/drawing/2014/main" id="{E1DCE013-641C-42C9-B0EA-1987038B623D}"/>
              </a:ext>
            </a:extLst>
          </p:cNvPr>
          <p:cNvSpPr txBox="1"/>
          <p:nvPr/>
        </p:nvSpPr>
        <p:spPr>
          <a:xfrm>
            <a:off x="2604051" y="1037008"/>
            <a:ext cx="3935896" cy="596818"/>
          </a:xfrm>
          <a:prstGeom prst="rect">
            <a:avLst/>
          </a:prstGeom>
          <a:solidFill>
            <a:srgbClr val="FF9999"/>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2000" b="1" dirty="0"/>
              <a:t>CIP Inventory System Web</a:t>
            </a:r>
          </a:p>
        </p:txBody>
      </p:sp>
      <p:graphicFrame>
        <p:nvGraphicFramePr>
          <p:cNvPr id="11" name="Table 12">
            <a:extLst>
              <a:ext uri="{FF2B5EF4-FFF2-40B4-BE49-F238E27FC236}">
                <a16:creationId xmlns:a16="http://schemas.microsoft.com/office/drawing/2014/main" id="{11C645BA-1FBD-CEB1-4CB5-A79EEF88D674}"/>
              </a:ext>
            </a:extLst>
          </p:cNvPr>
          <p:cNvGraphicFramePr>
            <a:graphicFrameLocks noGrp="1"/>
          </p:cNvGraphicFramePr>
          <p:nvPr>
            <p:extLst>
              <p:ext uri="{D42A27DB-BD31-4B8C-83A1-F6EECF244321}">
                <p14:modId xmlns:p14="http://schemas.microsoft.com/office/powerpoint/2010/main" val="3894639674"/>
              </p:ext>
            </p:extLst>
          </p:nvPr>
        </p:nvGraphicFramePr>
        <p:xfrm>
          <a:off x="417442" y="1901393"/>
          <a:ext cx="8309114" cy="3613251"/>
        </p:xfrm>
        <a:graphic>
          <a:graphicData uri="http://schemas.openxmlformats.org/drawingml/2006/table">
            <a:tbl>
              <a:tblPr firstRow="1" bandRow="1">
                <a:tableStyleId>{5C22544A-7EE6-4342-B048-85BDC9FD1C3A}</a:tableStyleId>
              </a:tblPr>
              <a:tblGrid>
                <a:gridCol w="4154557">
                  <a:extLst>
                    <a:ext uri="{9D8B030D-6E8A-4147-A177-3AD203B41FA5}">
                      <a16:colId xmlns:a16="http://schemas.microsoft.com/office/drawing/2014/main" val="2874971084"/>
                    </a:ext>
                  </a:extLst>
                </a:gridCol>
                <a:gridCol w="4154557">
                  <a:extLst>
                    <a:ext uri="{9D8B030D-6E8A-4147-A177-3AD203B41FA5}">
                      <a16:colId xmlns:a16="http://schemas.microsoft.com/office/drawing/2014/main" val="1295509606"/>
                    </a:ext>
                  </a:extLst>
                </a:gridCol>
              </a:tblGrid>
              <a:tr h="645617">
                <a:tc>
                  <a:txBody>
                    <a:bodyPr/>
                    <a:lstStyle/>
                    <a:p>
                      <a:pPr algn="ctr"/>
                      <a:r>
                        <a:rPr lang="en-US" sz="1400" dirty="0"/>
                        <a:t>FUNCTIONS</a:t>
                      </a:r>
                    </a:p>
                  </a:txBody>
                  <a:tcPr anchor="ctr"/>
                </a:tc>
                <a:tc>
                  <a:txBody>
                    <a:bodyPr/>
                    <a:lstStyle/>
                    <a:p>
                      <a:pPr algn="ctr"/>
                      <a:r>
                        <a:rPr lang="en-US" sz="1400" dirty="0"/>
                        <a:t>IMPACT</a:t>
                      </a:r>
                    </a:p>
                  </a:txBody>
                  <a:tcPr anchor="ctr"/>
                </a:tc>
                <a:extLst>
                  <a:ext uri="{0D108BD9-81ED-4DB2-BD59-A6C34878D82A}">
                    <a16:rowId xmlns:a16="http://schemas.microsoft.com/office/drawing/2014/main" val="3347456376"/>
                  </a:ext>
                </a:extLst>
              </a:tr>
              <a:tr h="645617">
                <a:tc>
                  <a:txBody>
                    <a:bodyPr/>
                    <a:lstStyle/>
                    <a:p>
                      <a:pPr algn="l"/>
                      <a:r>
                        <a:rPr lang="en-US" sz="1400" u="sng" dirty="0"/>
                        <a:t>Can be used by a any user/s registered in the Web Application</a:t>
                      </a:r>
                      <a:r>
                        <a:rPr lang="en-US" sz="1400" dirty="0"/>
                        <a:t> by the Administrator/Owner.</a:t>
                      </a:r>
                    </a:p>
                  </a:txBody>
                  <a:tcPr anchor="ctr"/>
                </a:tc>
                <a:tc>
                  <a:txBody>
                    <a:bodyPr/>
                    <a:lstStyle/>
                    <a:p>
                      <a:pPr algn="ctr"/>
                      <a:r>
                        <a:rPr lang="en-US" sz="1400" u="sng" dirty="0"/>
                        <a:t>Fast and easy registration access and usage</a:t>
                      </a:r>
                      <a:r>
                        <a:rPr lang="en-US" sz="1400" dirty="0"/>
                        <a:t> unlike in the 6 .NET Application Uploaders.</a:t>
                      </a:r>
                    </a:p>
                  </a:txBody>
                  <a:tcPr anchor="ctr"/>
                </a:tc>
                <a:extLst>
                  <a:ext uri="{0D108BD9-81ED-4DB2-BD59-A6C34878D82A}">
                    <a16:rowId xmlns:a16="http://schemas.microsoft.com/office/drawing/2014/main" val="115434458"/>
                  </a:ext>
                </a:extLst>
              </a:tr>
              <a:tr h="645617">
                <a:tc>
                  <a:txBody>
                    <a:bodyPr/>
                    <a:lstStyle/>
                    <a:p>
                      <a:pPr algn="l"/>
                      <a:r>
                        <a:rPr lang="en-US" sz="1400" u="none" dirty="0"/>
                        <a:t>Use the designated CPU of Application Server to </a:t>
                      </a:r>
                      <a:r>
                        <a:rPr lang="en-US" sz="1400" u="sng" dirty="0"/>
                        <a:t>eliminate the high CPU Utilization usage on the Person-In-Charge PC</a:t>
                      </a:r>
                      <a:r>
                        <a:rPr lang="en-US" sz="1400" dirty="0"/>
                        <a:t> during Tags Printing and Data Uploading.</a:t>
                      </a:r>
                    </a:p>
                  </a:txBody>
                  <a:tcPr anchor="ctr"/>
                </a:tc>
                <a:tc>
                  <a:txBody>
                    <a:bodyPr/>
                    <a:lstStyle/>
                    <a:p>
                      <a:pPr algn="ctr"/>
                      <a:r>
                        <a:rPr lang="en-US" sz="1400" u="sng" dirty="0">
                          <a:solidFill>
                            <a:schemeClr val="tx1"/>
                          </a:solidFill>
                        </a:rPr>
                        <a:t>Avoidance of application failure / crash in Person-In-Charge PC</a:t>
                      </a:r>
                      <a:r>
                        <a:rPr lang="en-US" sz="1400" dirty="0"/>
                        <a:t> and avoid data discrepancy during Tags Printing and Data Uploading.</a:t>
                      </a:r>
                    </a:p>
                  </a:txBody>
                  <a:tcPr anchor="ctr"/>
                </a:tc>
                <a:extLst>
                  <a:ext uri="{0D108BD9-81ED-4DB2-BD59-A6C34878D82A}">
                    <a16:rowId xmlns:a16="http://schemas.microsoft.com/office/drawing/2014/main" val="1941047205"/>
                  </a:ext>
                </a:extLst>
              </a:tr>
              <a:tr h="645617">
                <a:tc>
                  <a:txBody>
                    <a:bodyPr/>
                    <a:lstStyle/>
                    <a:p>
                      <a:pPr algn="l"/>
                      <a:r>
                        <a:rPr lang="en-US" sz="1400" u="sng" dirty="0"/>
                        <a:t>Eliminate the frequent installation of pre-requisite applications</a:t>
                      </a:r>
                      <a:r>
                        <a:rPr lang="en-US" sz="1400" dirty="0"/>
                        <a:t> and configurations for Person-In-Charge PC.</a:t>
                      </a:r>
                    </a:p>
                  </a:txBody>
                  <a:tcPr anchor="ctr"/>
                </a:tc>
                <a:tc>
                  <a:txBody>
                    <a:bodyPr/>
                    <a:lstStyle/>
                    <a:p>
                      <a:pPr algn="ctr"/>
                      <a:r>
                        <a:rPr lang="en-US" sz="1400" u="sng" dirty="0"/>
                        <a:t>One time setup for the migration</a:t>
                      </a:r>
                      <a:r>
                        <a:rPr lang="en-US" sz="1400" dirty="0"/>
                        <a:t> of the enhanced CIP Inventory System Web.</a:t>
                      </a:r>
                    </a:p>
                  </a:txBody>
                  <a:tcPr anchor="ctr"/>
                </a:tc>
                <a:extLst>
                  <a:ext uri="{0D108BD9-81ED-4DB2-BD59-A6C34878D82A}">
                    <a16:rowId xmlns:a16="http://schemas.microsoft.com/office/drawing/2014/main" val="4095265461"/>
                  </a:ext>
                </a:extLst>
              </a:tr>
              <a:tr h="645617">
                <a:tc>
                  <a:txBody>
                    <a:bodyPr/>
                    <a:lstStyle/>
                    <a:p>
                      <a:pPr algn="l"/>
                      <a:r>
                        <a:rPr lang="en-US" sz="1400" u="sng" dirty="0"/>
                        <a:t>Application version will be easily controlled</a:t>
                      </a:r>
                      <a:r>
                        <a:rPr lang="en-US" sz="1400" dirty="0"/>
                        <a:t> and ensure to be the latest.</a:t>
                      </a:r>
                    </a:p>
                  </a:txBody>
                  <a:tcPr anchor="ctr"/>
                </a:tc>
                <a:tc>
                  <a:txBody>
                    <a:bodyPr/>
                    <a:lstStyle/>
                    <a:p>
                      <a:pPr algn="ctr"/>
                      <a:r>
                        <a:rPr lang="en-US" sz="1400" u="sng" dirty="0"/>
                        <a:t>Eliminate the usage of wrong / old version</a:t>
                      </a:r>
                      <a:r>
                        <a:rPr lang="en-US" sz="1400" dirty="0"/>
                        <a:t> of applications.</a:t>
                      </a:r>
                    </a:p>
                  </a:txBody>
                  <a:tcPr anchor="ctr"/>
                </a:tc>
                <a:extLst>
                  <a:ext uri="{0D108BD9-81ED-4DB2-BD59-A6C34878D82A}">
                    <a16:rowId xmlns:a16="http://schemas.microsoft.com/office/drawing/2014/main" val="4125522046"/>
                  </a:ext>
                </a:extLst>
              </a:tr>
            </a:tbl>
          </a:graphicData>
        </a:graphic>
      </p:graphicFrame>
    </p:spTree>
    <p:extLst>
      <p:ext uri="{BB962C8B-B14F-4D97-AF65-F5344CB8AC3E}">
        <p14:creationId xmlns:p14="http://schemas.microsoft.com/office/powerpoint/2010/main" val="86494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60310" y="0"/>
            <a:ext cx="4585648" cy="769441"/>
          </a:xfrm>
          <a:prstGeom prst="rect">
            <a:avLst/>
          </a:prstGeom>
          <a:noFill/>
        </p:spPr>
        <p:txBody>
          <a:bodyPr wrap="square" rtlCol="0">
            <a:spAutoFit/>
          </a:bodyPr>
          <a:lstStyle/>
          <a:p>
            <a:r>
              <a:rPr lang="en-US" sz="4400" b="1" dirty="0"/>
              <a:t>ACT PHASE</a:t>
            </a:r>
          </a:p>
        </p:txBody>
      </p:sp>
      <p:pic>
        <p:nvPicPr>
          <p:cNvPr id="27" name="Picture 26"/>
          <p:cNvPicPr>
            <a:picLocks noChangeAspect="1"/>
          </p:cNvPicPr>
          <p:nvPr/>
        </p:nvPicPr>
        <p:blipFill>
          <a:blip r:embed="rId3"/>
          <a:stretch>
            <a:fillRect/>
          </a:stretch>
        </p:blipFill>
        <p:spPr>
          <a:xfrm>
            <a:off x="68366" y="-1"/>
            <a:ext cx="1230064" cy="837529"/>
          </a:xfrm>
          <a:prstGeom prst="rect">
            <a:avLst/>
          </a:prstGeom>
        </p:spPr>
      </p:pic>
      <p:sp>
        <p:nvSpPr>
          <p:cNvPr id="2" name="Rounded Rectangle 33">
            <a:extLst>
              <a:ext uri="{FF2B5EF4-FFF2-40B4-BE49-F238E27FC236}">
                <a16:creationId xmlns:a16="http://schemas.microsoft.com/office/drawing/2014/main" id="{7B0EFBE7-DD23-2A83-8242-68AA6E6B0BCF}"/>
              </a:ext>
            </a:extLst>
          </p:cNvPr>
          <p:cNvSpPr/>
          <p:nvPr/>
        </p:nvSpPr>
        <p:spPr>
          <a:xfrm>
            <a:off x="68366" y="1735922"/>
            <a:ext cx="1722334" cy="46434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1600" b="1" dirty="0">
                <a:solidFill>
                  <a:sysClr val="windowText" lastClr="000000"/>
                </a:solidFill>
              </a:rPr>
              <a:t>Activity Plan</a:t>
            </a:r>
            <a:endParaRPr kumimoji="1" lang="en-US" b="1" dirty="0">
              <a:solidFill>
                <a:sysClr val="windowText" lastClr="000000"/>
              </a:solidFill>
            </a:endParaRPr>
          </a:p>
        </p:txBody>
      </p:sp>
      <p:graphicFrame>
        <p:nvGraphicFramePr>
          <p:cNvPr id="4" name="Table 4">
            <a:extLst>
              <a:ext uri="{FF2B5EF4-FFF2-40B4-BE49-F238E27FC236}">
                <a16:creationId xmlns:a16="http://schemas.microsoft.com/office/drawing/2014/main" id="{D1D01BB1-ECA5-A071-60FF-017C9E1C5F12}"/>
              </a:ext>
            </a:extLst>
          </p:cNvPr>
          <p:cNvGraphicFramePr>
            <a:graphicFrameLocks noGrp="1"/>
          </p:cNvGraphicFramePr>
          <p:nvPr>
            <p:extLst>
              <p:ext uri="{D42A27DB-BD31-4B8C-83A1-F6EECF244321}">
                <p14:modId xmlns:p14="http://schemas.microsoft.com/office/powerpoint/2010/main" val="1159227342"/>
              </p:ext>
            </p:extLst>
          </p:nvPr>
        </p:nvGraphicFramePr>
        <p:xfrm>
          <a:off x="126309" y="2476018"/>
          <a:ext cx="8833437" cy="2546044"/>
        </p:xfrm>
        <a:graphic>
          <a:graphicData uri="http://schemas.openxmlformats.org/drawingml/2006/table">
            <a:tbl>
              <a:tblPr firstRow="1" bandRow="1">
                <a:tableStyleId>{5C22544A-7EE6-4342-B048-85BDC9FD1C3A}</a:tableStyleId>
              </a:tblPr>
              <a:tblGrid>
                <a:gridCol w="3014055">
                  <a:extLst>
                    <a:ext uri="{9D8B030D-6E8A-4147-A177-3AD203B41FA5}">
                      <a16:colId xmlns:a16="http://schemas.microsoft.com/office/drawing/2014/main" val="3272410610"/>
                    </a:ext>
                  </a:extLst>
                </a:gridCol>
                <a:gridCol w="969897">
                  <a:extLst>
                    <a:ext uri="{9D8B030D-6E8A-4147-A177-3AD203B41FA5}">
                      <a16:colId xmlns:a16="http://schemas.microsoft.com/office/drawing/2014/main" val="386288683"/>
                    </a:ext>
                  </a:extLst>
                </a:gridCol>
                <a:gridCol w="969897">
                  <a:extLst>
                    <a:ext uri="{9D8B030D-6E8A-4147-A177-3AD203B41FA5}">
                      <a16:colId xmlns:a16="http://schemas.microsoft.com/office/drawing/2014/main" val="4010258880"/>
                    </a:ext>
                  </a:extLst>
                </a:gridCol>
                <a:gridCol w="969897">
                  <a:extLst>
                    <a:ext uri="{9D8B030D-6E8A-4147-A177-3AD203B41FA5}">
                      <a16:colId xmlns:a16="http://schemas.microsoft.com/office/drawing/2014/main" val="280129856"/>
                    </a:ext>
                  </a:extLst>
                </a:gridCol>
                <a:gridCol w="969897">
                  <a:extLst>
                    <a:ext uri="{9D8B030D-6E8A-4147-A177-3AD203B41FA5}">
                      <a16:colId xmlns:a16="http://schemas.microsoft.com/office/drawing/2014/main" val="1494152079"/>
                    </a:ext>
                  </a:extLst>
                </a:gridCol>
                <a:gridCol w="969897">
                  <a:extLst>
                    <a:ext uri="{9D8B030D-6E8A-4147-A177-3AD203B41FA5}">
                      <a16:colId xmlns:a16="http://schemas.microsoft.com/office/drawing/2014/main" val="450204340"/>
                    </a:ext>
                  </a:extLst>
                </a:gridCol>
                <a:gridCol w="969897">
                  <a:extLst>
                    <a:ext uri="{9D8B030D-6E8A-4147-A177-3AD203B41FA5}">
                      <a16:colId xmlns:a16="http://schemas.microsoft.com/office/drawing/2014/main" val="2216922700"/>
                    </a:ext>
                  </a:extLst>
                </a:gridCol>
              </a:tblGrid>
              <a:tr h="316206">
                <a:tc>
                  <a:txBody>
                    <a:bodyPr/>
                    <a:lstStyle/>
                    <a:p>
                      <a:pPr algn="ctr"/>
                      <a:r>
                        <a:rPr lang="en-US" sz="1600" dirty="0"/>
                        <a:t>24A Activities</a:t>
                      </a:r>
                    </a:p>
                  </a:txBody>
                  <a:tcPr anchor="ctr"/>
                </a:tc>
                <a:tc>
                  <a:txBody>
                    <a:bodyPr/>
                    <a:lstStyle/>
                    <a:p>
                      <a:pPr algn="ctr"/>
                      <a:r>
                        <a:rPr lang="en-US" sz="1600" dirty="0"/>
                        <a:t>Jun-24</a:t>
                      </a:r>
                    </a:p>
                  </a:txBody>
                  <a:tcPr anchor="ctr"/>
                </a:tc>
                <a:tc>
                  <a:txBody>
                    <a:bodyPr/>
                    <a:lstStyle/>
                    <a:p>
                      <a:pPr algn="ctr"/>
                      <a:r>
                        <a:rPr lang="en-US" sz="1600" dirty="0"/>
                        <a:t>Jul-24</a:t>
                      </a:r>
                    </a:p>
                  </a:txBody>
                  <a:tcPr anchor="ctr"/>
                </a:tc>
                <a:tc>
                  <a:txBody>
                    <a:bodyPr/>
                    <a:lstStyle/>
                    <a:p>
                      <a:pPr algn="ctr"/>
                      <a:r>
                        <a:rPr lang="en-US" sz="1600" dirty="0"/>
                        <a:t>Aug-24</a:t>
                      </a:r>
                    </a:p>
                  </a:txBody>
                  <a:tcPr anchor="ctr"/>
                </a:tc>
                <a:tc>
                  <a:txBody>
                    <a:bodyPr/>
                    <a:lstStyle/>
                    <a:p>
                      <a:pPr algn="ctr"/>
                      <a:r>
                        <a:rPr lang="en-US" sz="1600" dirty="0"/>
                        <a:t>Sep-24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Oct-24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Nov-24</a:t>
                      </a:r>
                    </a:p>
                  </a:txBody>
                  <a:tcPr anchor="ctr"/>
                </a:tc>
                <a:extLst>
                  <a:ext uri="{0D108BD9-81ED-4DB2-BD59-A6C34878D82A}">
                    <a16:rowId xmlns:a16="http://schemas.microsoft.com/office/drawing/2014/main" val="3076433444"/>
                  </a:ext>
                </a:extLst>
              </a:tr>
              <a:tr h="340882">
                <a:tc>
                  <a:txBody>
                    <a:bodyPr/>
                    <a:lstStyle/>
                    <a:p>
                      <a:r>
                        <a:rPr lang="en-US" dirty="0"/>
                        <a:t>Planning and Design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highlight>
                            <a:srgbClr val="008000"/>
                          </a:highlight>
                          <a:latin typeface="Calibri" panose="020F0502020204030204" pitchFamily="34" charset="0"/>
                          <a:cs typeface="Calibri" panose="020F0502020204030204" pitchFamily="34" charset="0"/>
                          <a:sym typeface="Wingdings 3" panose="05040102010807070707" pitchFamily="18" charset="2"/>
                        </a:rPr>
                        <a:t></a:t>
                      </a:r>
                      <a:endParaRPr lang="en-US" sz="1800" b="1" dirty="0">
                        <a:solidFill>
                          <a:schemeClr val="tx1"/>
                        </a:solidFill>
                        <a:highlight>
                          <a:srgbClr val="008000"/>
                        </a:highlight>
                        <a:latin typeface="Calibri" panose="020F0502020204030204" pitchFamily="34" charset="0"/>
                        <a:cs typeface="Calibri" panose="020F0502020204030204" pitchFamily="34" charset="0"/>
                      </a:endParaRPr>
                    </a:p>
                  </a:txBody>
                  <a:tcPr anchor="ctr"/>
                </a:tc>
                <a:tc>
                  <a:txBody>
                    <a:bodyPr/>
                    <a:lstStyle/>
                    <a:p>
                      <a:pPr algn="ctr"/>
                      <a:endParaRPr lang="en-US" sz="1800" b="1" dirty="0"/>
                    </a:p>
                  </a:txBody>
                  <a:tcPr anchor="ctr"/>
                </a:tc>
                <a:tc>
                  <a:txBody>
                    <a:bodyPr/>
                    <a:lstStyle/>
                    <a:p>
                      <a:endParaRPr lang="en-US" sz="1800" b="1"/>
                    </a:p>
                  </a:txBody>
                  <a:tcPr anchor="ctr"/>
                </a:tc>
                <a:tc>
                  <a:txBody>
                    <a:bodyPr/>
                    <a:lstStyle/>
                    <a:p>
                      <a:endParaRPr lang="en-US" sz="1800" b="1" dirty="0"/>
                    </a:p>
                  </a:txBody>
                  <a:tcPr anchor="ctr"/>
                </a:tc>
                <a:tc>
                  <a:txBody>
                    <a:bodyPr/>
                    <a:lstStyle/>
                    <a:p>
                      <a:endParaRPr lang="en-US" sz="1800" b="1" dirty="0"/>
                    </a:p>
                  </a:txBody>
                  <a:tcPr anchor="ctr"/>
                </a:tc>
                <a:tc>
                  <a:txBody>
                    <a:bodyPr/>
                    <a:lstStyle/>
                    <a:p>
                      <a:endParaRPr lang="en-US" sz="1800" b="1"/>
                    </a:p>
                  </a:txBody>
                  <a:tcPr anchor="ctr"/>
                </a:tc>
                <a:extLst>
                  <a:ext uri="{0D108BD9-81ED-4DB2-BD59-A6C34878D82A}">
                    <a16:rowId xmlns:a16="http://schemas.microsoft.com/office/drawing/2014/main" val="3148540808"/>
                  </a:ext>
                </a:extLst>
              </a:tr>
              <a:tr h="381964">
                <a:tc>
                  <a:txBody>
                    <a:bodyPr/>
                    <a:lstStyle/>
                    <a:p>
                      <a:r>
                        <a:rPr lang="en-US" dirty="0"/>
                        <a:t>Development and Testing</a:t>
                      </a:r>
                    </a:p>
                  </a:txBody>
                  <a:tcPr anchor="ctr"/>
                </a:tc>
                <a:tc>
                  <a:txBody>
                    <a:bodyPr/>
                    <a:lstStyle/>
                    <a:p>
                      <a:pPr algn="ctr"/>
                      <a:endParaRPr lang="en-US" sz="1800" b="1" dirty="0"/>
                    </a:p>
                  </a:txBody>
                  <a:tcPr anchor="ctr"/>
                </a:tc>
                <a:tc>
                  <a:txBody>
                    <a:bodyPr/>
                    <a:lstStyle/>
                    <a:p>
                      <a:pPr algn="ctr"/>
                      <a:r>
                        <a:rPr lang="en-US" sz="1800" b="1" dirty="0">
                          <a:solidFill>
                            <a:schemeClr val="tx1"/>
                          </a:solidFill>
                          <a:highlight>
                            <a:srgbClr val="008000"/>
                          </a:highlight>
                          <a:latin typeface="Calibri" panose="020F0502020204030204" pitchFamily="34" charset="0"/>
                          <a:cs typeface="Calibri" panose="020F0502020204030204" pitchFamily="34" charset="0"/>
                          <a:sym typeface="Wingdings 3" panose="05040102010807070707" pitchFamily="18" charset="2"/>
                        </a:rPr>
                        <a:t></a:t>
                      </a:r>
                      <a:endParaRPr lang="en-US" sz="1800" b="1" dirty="0">
                        <a:highlight>
                          <a:srgbClr val="008000"/>
                        </a:highlight>
                      </a:endParaRPr>
                    </a:p>
                  </a:txBody>
                  <a:tcPr anchor="ctr"/>
                </a:tc>
                <a:tc>
                  <a:txBody>
                    <a:bodyPr/>
                    <a:lstStyle/>
                    <a:p>
                      <a:pPr algn="ctr"/>
                      <a:r>
                        <a:rPr lang="en-US" sz="1800" b="1" dirty="0">
                          <a:solidFill>
                            <a:schemeClr val="tx1"/>
                          </a:solidFill>
                          <a:highlight>
                            <a:srgbClr val="008000"/>
                          </a:highlight>
                          <a:latin typeface="Calibri" panose="020F0502020204030204" pitchFamily="34" charset="0"/>
                          <a:cs typeface="Calibri" panose="020F0502020204030204" pitchFamily="34" charset="0"/>
                          <a:sym typeface="Wingdings 3" panose="05040102010807070707" pitchFamily="18" charset="2"/>
                        </a:rPr>
                        <a:t></a:t>
                      </a:r>
                      <a:endParaRPr lang="en-US" sz="1800" b="1" dirty="0">
                        <a:highlight>
                          <a:srgbClr val="008000"/>
                        </a:highlight>
                      </a:endParaRPr>
                    </a:p>
                  </a:txBody>
                  <a:tcPr anchor="ctr"/>
                </a:tc>
                <a:tc>
                  <a:txBody>
                    <a:bodyPr/>
                    <a:lstStyle/>
                    <a:p>
                      <a:endParaRPr lang="en-US" sz="1800" b="1"/>
                    </a:p>
                  </a:txBody>
                  <a:tcPr anchor="ctr"/>
                </a:tc>
                <a:tc>
                  <a:txBody>
                    <a:bodyPr/>
                    <a:lstStyle/>
                    <a:p>
                      <a:endParaRPr lang="en-US" sz="1800" b="1" dirty="0"/>
                    </a:p>
                  </a:txBody>
                  <a:tcPr anchor="ctr"/>
                </a:tc>
                <a:tc>
                  <a:txBody>
                    <a:bodyPr/>
                    <a:lstStyle/>
                    <a:p>
                      <a:endParaRPr lang="en-US" sz="1800" b="1" dirty="0"/>
                    </a:p>
                  </a:txBody>
                  <a:tcPr anchor="ctr"/>
                </a:tc>
                <a:extLst>
                  <a:ext uri="{0D108BD9-81ED-4DB2-BD59-A6C34878D82A}">
                    <a16:rowId xmlns:a16="http://schemas.microsoft.com/office/drawing/2014/main" val="1981171431"/>
                  </a:ext>
                </a:extLst>
              </a:tr>
              <a:tr h="343532">
                <a:tc>
                  <a:txBody>
                    <a:bodyPr/>
                    <a:lstStyle/>
                    <a:p>
                      <a:r>
                        <a:rPr lang="en-US" dirty="0"/>
                        <a:t>Debugging &amp; Evaluation</a:t>
                      </a:r>
                    </a:p>
                  </a:txBody>
                  <a:tcPr anchor="ctr"/>
                </a:tc>
                <a:tc>
                  <a:txBody>
                    <a:bodyPr/>
                    <a:lstStyle/>
                    <a:p>
                      <a:endParaRPr lang="en-US" sz="1800" b="1"/>
                    </a:p>
                  </a:txBody>
                  <a:tcPr anchor="ctr"/>
                </a:tc>
                <a:tc>
                  <a:txBody>
                    <a:bodyPr/>
                    <a:lstStyle/>
                    <a:p>
                      <a:endParaRPr lang="en-US" sz="1800" b="1"/>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1" dirty="0">
                          <a:solidFill>
                            <a:schemeClr val="tx1"/>
                          </a:solidFill>
                          <a:highlight>
                            <a:srgbClr val="008000"/>
                          </a:highlight>
                          <a:latin typeface="Calibri" panose="020F0502020204030204" pitchFamily="34" charset="0"/>
                          <a:cs typeface="Calibri" panose="020F0502020204030204" pitchFamily="34" charset="0"/>
                          <a:sym typeface="Wingdings 3" panose="05040102010807070707" pitchFamily="18" charset="2"/>
                        </a:rPr>
                        <a:t></a:t>
                      </a:r>
                      <a:endParaRPr lang="en-US" sz="1800" b="1" dirty="0">
                        <a:solidFill>
                          <a:schemeClr val="tx1"/>
                        </a:solidFill>
                        <a:highlight>
                          <a:srgbClr val="008000"/>
                        </a:highlight>
                        <a:latin typeface="Calibri" panose="020F0502020204030204" pitchFamily="34" charset="0"/>
                        <a:cs typeface="Calibri" panose="020F050202020403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highlight>
                            <a:srgbClr val="008000"/>
                          </a:highlight>
                          <a:latin typeface="Calibri" panose="020F0502020204030204" pitchFamily="34" charset="0"/>
                          <a:cs typeface="Calibri" panose="020F0502020204030204" pitchFamily="34" charset="0"/>
                          <a:sym typeface="Wingdings 3" panose="05040102010807070707" pitchFamily="18" charset="2"/>
                        </a:rPr>
                        <a:t></a:t>
                      </a:r>
                      <a:endParaRPr lang="en-US" sz="1800" b="1" dirty="0">
                        <a:solidFill>
                          <a:schemeClr val="tx1"/>
                        </a:solidFill>
                        <a:highlight>
                          <a:srgbClr val="008000"/>
                        </a:highlight>
                        <a:latin typeface="Calibri" panose="020F0502020204030204" pitchFamily="34" charset="0"/>
                        <a:cs typeface="Calibri" panose="020F0502020204030204" pitchFamily="34" charset="0"/>
                      </a:endParaRPr>
                    </a:p>
                  </a:txBody>
                  <a:tcPr anchor="ctr"/>
                </a:tc>
                <a:tc>
                  <a:txBody>
                    <a:bodyPr/>
                    <a:lstStyle/>
                    <a:p>
                      <a:endParaRPr lang="en-US" sz="1800" b="1" dirty="0"/>
                    </a:p>
                  </a:txBody>
                  <a:tcPr anchor="ctr"/>
                </a:tc>
                <a:tc>
                  <a:txBody>
                    <a:bodyPr/>
                    <a:lstStyle/>
                    <a:p>
                      <a:endParaRPr lang="en-US" sz="1800" b="1" dirty="0"/>
                    </a:p>
                  </a:txBody>
                  <a:tcPr anchor="ctr"/>
                </a:tc>
                <a:extLst>
                  <a:ext uri="{0D108BD9-81ED-4DB2-BD59-A6C34878D82A}">
                    <a16:rowId xmlns:a16="http://schemas.microsoft.com/office/drawing/2014/main" val="2111496839"/>
                  </a:ext>
                </a:extLst>
              </a:tr>
              <a:tr h="344858">
                <a:tc>
                  <a:txBody>
                    <a:bodyPr/>
                    <a:lstStyle/>
                    <a:p>
                      <a:r>
                        <a:rPr lang="en-US" dirty="0"/>
                        <a:t>Partial Implementation</a:t>
                      </a:r>
                    </a:p>
                  </a:txBody>
                  <a:tcPr anchor="ctr"/>
                </a:tc>
                <a:tc>
                  <a:txBody>
                    <a:bodyPr/>
                    <a:lstStyle/>
                    <a:p>
                      <a:endParaRPr lang="en-US" sz="1800" b="1" dirty="0"/>
                    </a:p>
                  </a:txBody>
                  <a:tcPr anchor="ctr"/>
                </a:tc>
                <a:tc>
                  <a:txBody>
                    <a:bodyPr/>
                    <a:lstStyle/>
                    <a:p>
                      <a:endParaRPr lang="en-US" sz="1800" b="1" dirty="0"/>
                    </a:p>
                  </a:txBody>
                  <a:tcPr anchor="ctr"/>
                </a:tc>
                <a:tc>
                  <a:txBody>
                    <a:bodyPr/>
                    <a:lstStyle/>
                    <a:p>
                      <a:endParaRPr lang="en-US" sz="1800" b="1"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1" dirty="0">
                          <a:solidFill>
                            <a:schemeClr val="tx1"/>
                          </a:solidFill>
                          <a:highlight>
                            <a:srgbClr val="008000"/>
                          </a:highlight>
                          <a:latin typeface="Calibri" panose="020F0502020204030204" pitchFamily="34" charset="0"/>
                          <a:cs typeface="Calibri" panose="020F0502020204030204" pitchFamily="34" charset="0"/>
                          <a:sym typeface="Wingdings 3" panose="05040102010807070707" pitchFamily="18" charset="2"/>
                        </a:rPr>
                        <a:t></a:t>
                      </a:r>
                      <a:endParaRPr lang="en-US" sz="1800" b="1" dirty="0">
                        <a:solidFill>
                          <a:schemeClr val="tx1"/>
                        </a:solidFill>
                        <a:highlight>
                          <a:srgbClr val="008000"/>
                        </a:highlight>
                        <a:latin typeface="Calibri" panose="020F0502020204030204" pitchFamily="34" charset="0"/>
                        <a:cs typeface="Calibri" panose="020F0502020204030204" pitchFamily="34" charset="0"/>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800" b="1" dirty="0">
                        <a:solidFill>
                          <a:schemeClr val="tx1"/>
                        </a:solidFill>
                        <a:latin typeface="Calibri" panose="020F0502020204030204" pitchFamily="34" charset="0"/>
                        <a:cs typeface="Calibri" panose="020F0502020204030204" pitchFamily="34" charset="0"/>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800" b="1" dirty="0">
                        <a:solidFill>
                          <a:schemeClr val="tx1"/>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72249432"/>
                  </a:ext>
                </a:extLst>
              </a:tr>
              <a:tr h="344858">
                <a:tc>
                  <a:txBody>
                    <a:bodyPr/>
                    <a:lstStyle/>
                    <a:p>
                      <a:r>
                        <a:rPr lang="en-US" dirty="0"/>
                        <a:t>Monitoring &amp; Improvement</a:t>
                      </a:r>
                    </a:p>
                  </a:txBody>
                  <a:tcPr anchor="ctr"/>
                </a:tc>
                <a:tc>
                  <a:txBody>
                    <a:bodyPr/>
                    <a:lstStyle/>
                    <a:p>
                      <a:endParaRPr lang="en-US" sz="1800" b="1" dirty="0"/>
                    </a:p>
                  </a:txBody>
                  <a:tcPr anchor="ctr"/>
                </a:tc>
                <a:tc>
                  <a:txBody>
                    <a:bodyPr/>
                    <a:lstStyle/>
                    <a:p>
                      <a:endParaRPr lang="en-US" sz="1800" b="1" dirty="0"/>
                    </a:p>
                  </a:txBody>
                  <a:tcPr anchor="ctr"/>
                </a:tc>
                <a:tc>
                  <a:txBody>
                    <a:bodyPr/>
                    <a:lstStyle/>
                    <a:p>
                      <a:endParaRPr lang="en-US" sz="1800" b="1"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800" b="1" dirty="0">
                        <a:solidFill>
                          <a:schemeClr val="tx1"/>
                        </a:solidFill>
                        <a:latin typeface="Calibri" panose="020F0502020204030204" pitchFamily="34" charset="0"/>
                        <a:cs typeface="Calibri" panose="020F0502020204030204" pitchFamily="34" charset="0"/>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1" dirty="0">
                          <a:solidFill>
                            <a:schemeClr val="tx1"/>
                          </a:solidFill>
                          <a:highlight>
                            <a:srgbClr val="FFFF00"/>
                          </a:highlight>
                          <a:latin typeface="Calibri" panose="020F0502020204030204" pitchFamily="34" charset="0"/>
                          <a:cs typeface="Calibri" panose="020F0502020204030204" pitchFamily="34" charset="0"/>
                          <a:sym typeface="Wingdings 3" panose="05040102010807070707" pitchFamily="18" charset="2"/>
                        </a:rPr>
                        <a:t></a:t>
                      </a:r>
                      <a:endParaRPr lang="en-US" sz="1800" b="1" dirty="0">
                        <a:solidFill>
                          <a:schemeClr val="tx1"/>
                        </a:solidFill>
                        <a:highlight>
                          <a:srgbClr val="FFFF00"/>
                        </a:highlight>
                        <a:latin typeface="Calibri" panose="020F0502020204030204" pitchFamily="34" charset="0"/>
                        <a:cs typeface="Calibri" panose="020F0502020204030204" pitchFamily="34" charset="0"/>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1" dirty="0">
                          <a:solidFill>
                            <a:schemeClr val="tx1"/>
                          </a:solidFill>
                          <a:highlight>
                            <a:srgbClr val="FFFF00"/>
                          </a:highlight>
                          <a:latin typeface="Calibri" panose="020F0502020204030204" pitchFamily="34" charset="0"/>
                          <a:cs typeface="Calibri" panose="020F0502020204030204" pitchFamily="34" charset="0"/>
                          <a:sym typeface="Wingdings 3" panose="05040102010807070707" pitchFamily="18" charset="2"/>
                        </a:rPr>
                        <a:t></a:t>
                      </a:r>
                      <a:endParaRPr lang="en-US" sz="1800" b="1" dirty="0">
                        <a:solidFill>
                          <a:schemeClr val="tx1"/>
                        </a:solidFill>
                        <a:highlight>
                          <a:srgbClr val="FFFF00"/>
                        </a:highlight>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616684608"/>
                  </a:ext>
                </a:extLst>
              </a:tr>
              <a:tr h="344858">
                <a:tc>
                  <a:txBody>
                    <a:bodyPr/>
                    <a:lstStyle/>
                    <a:p>
                      <a:r>
                        <a:rPr lang="en-US" dirty="0"/>
                        <a:t>Full Implementation</a:t>
                      </a:r>
                    </a:p>
                  </a:txBody>
                  <a:tcPr anchor="ctr"/>
                </a:tc>
                <a:tc>
                  <a:txBody>
                    <a:bodyPr/>
                    <a:lstStyle/>
                    <a:p>
                      <a:endParaRPr lang="en-US" sz="1800" b="1" dirty="0"/>
                    </a:p>
                  </a:txBody>
                  <a:tcPr anchor="ctr"/>
                </a:tc>
                <a:tc>
                  <a:txBody>
                    <a:bodyPr/>
                    <a:lstStyle/>
                    <a:p>
                      <a:endParaRPr lang="en-US" sz="1800" b="1" dirty="0"/>
                    </a:p>
                  </a:txBody>
                  <a:tcPr anchor="ctr"/>
                </a:tc>
                <a:tc>
                  <a:txBody>
                    <a:bodyPr/>
                    <a:lstStyle/>
                    <a:p>
                      <a:endParaRPr lang="en-US" sz="1800" b="1"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800" b="1" dirty="0">
                        <a:solidFill>
                          <a:schemeClr val="tx1"/>
                        </a:solidFill>
                        <a:latin typeface="Calibri" panose="020F0502020204030204" pitchFamily="34" charset="0"/>
                        <a:cs typeface="Calibri" panose="020F0502020204030204" pitchFamily="34" charset="0"/>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800" b="1" dirty="0">
                        <a:solidFill>
                          <a:schemeClr val="tx1"/>
                        </a:solidFill>
                        <a:latin typeface="Calibri" panose="020F0502020204030204" pitchFamily="34" charset="0"/>
                        <a:cs typeface="Calibri" panose="020F0502020204030204" pitchFamily="34" charset="0"/>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1" dirty="0">
                          <a:solidFill>
                            <a:schemeClr val="tx1"/>
                          </a:solidFill>
                          <a:highlight>
                            <a:srgbClr val="FFFF00"/>
                          </a:highlight>
                          <a:latin typeface="Calibri" panose="020F0502020204030204" pitchFamily="34" charset="0"/>
                          <a:cs typeface="Calibri" panose="020F0502020204030204" pitchFamily="34" charset="0"/>
                          <a:sym typeface="Wingdings 3" panose="05040102010807070707" pitchFamily="18" charset="2"/>
                        </a:rPr>
                        <a:t></a:t>
                      </a:r>
                      <a:endParaRPr lang="en-US" sz="1800" b="1" dirty="0">
                        <a:solidFill>
                          <a:schemeClr val="tx1"/>
                        </a:solidFill>
                        <a:highlight>
                          <a:srgbClr val="FFFF00"/>
                        </a:highlight>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373494658"/>
                  </a:ext>
                </a:extLst>
              </a:tr>
            </a:tbl>
          </a:graphicData>
        </a:graphic>
      </p:graphicFrame>
    </p:spTree>
    <p:extLst>
      <p:ext uri="{BB962C8B-B14F-4D97-AF65-F5344CB8AC3E}">
        <p14:creationId xmlns:p14="http://schemas.microsoft.com/office/powerpoint/2010/main" val="983688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60310" y="0"/>
            <a:ext cx="4585648" cy="769441"/>
          </a:xfrm>
          <a:prstGeom prst="rect">
            <a:avLst/>
          </a:prstGeom>
          <a:noFill/>
        </p:spPr>
        <p:txBody>
          <a:bodyPr wrap="square" rtlCol="0">
            <a:spAutoFit/>
          </a:bodyPr>
          <a:lstStyle/>
          <a:p>
            <a:r>
              <a:rPr lang="en-US" sz="4400" b="1" dirty="0"/>
              <a:t>CONCLUSION</a:t>
            </a:r>
          </a:p>
        </p:txBody>
      </p:sp>
      <p:pic>
        <p:nvPicPr>
          <p:cNvPr id="27" name="Picture 26"/>
          <p:cNvPicPr>
            <a:picLocks noChangeAspect="1"/>
          </p:cNvPicPr>
          <p:nvPr/>
        </p:nvPicPr>
        <p:blipFill>
          <a:blip r:embed="rId3"/>
          <a:stretch>
            <a:fillRect/>
          </a:stretch>
        </p:blipFill>
        <p:spPr>
          <a:xfrm>
            <a:off x="68366" y="-1"/>
            <a:ext cx="1230064" cy="837529"/>
          </a:xfrm>
          <a:prstGeom prst="rect">
            <a:avLst/>
          </a:prstGeom>
        </p:spPr>
      </p:pic>
      <p:sp>
        <p:nvSpPr>
          <p:cNvPr id="2" name="Rounded Rectangle 33">
            <a:extLst>
              <a:ext uri="{FF2B5EF4-FFF2-40B4-BE49-F238E27FC236}">
                <a16:creationId xmlns:a16="http://schemas.microsoft.com/office/drawing/2014/main" id="{7B0EFBE7-DD23-2A83-8242-68AA6E6B0BCF}"/>
              </a:ext>
            </a:extLst>
          </p:cNvPr>
          <p:cNvSpPr/>
          <p:nvPr/>
        </p:nvSpPr>
        <p:spPr>
          <a:xfrm>
            <a:off x="68366" y="904654"/>
            <a:ext cx="1722334" cy="464349"/>
          </a:xfrm>
          <a:prstGeom prst="round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1600" b="1" dirty="0">
                <a:solidFill>
                  <a:schemeClr val="tx1"/>
                </a:solidFill>
              </a:rPr>
              <a:t>Summary</a:t>
            </a:r>
            <a:endParaRPr kumimoji="1" lang="en-US" b="1" dirty="0">
              <a:solidFill>
                <a:schemeClr val="tx1"/>
              </a:solidFill>
            </a:endParaRPr>
          </a:p>
        </p:txBody>
      </p:sp>
      <p:sp>
        <p:nvSpPr>
          <p:cNvPr id="5" name="TextBox 4">
            <a:extLst>
              <a:ext uri="{FF2B5EF4-FFF2-40B4-BE49-F238E27FC236}">
                <a16:creationId xmlns:a16="http://schemas.microsoft.com/office/drawing/2014/main" id="{0D4F329D-24A5-9488-230F-7F0EAE3C5AA9}"/>
              </a:ext>
            </a:extLst>
          </p:cNvPr>
          <p:cNvSpPr txBox="1"/>
          <p:nvPr/>
        </p:nvSpPr>
        <p:spPr>
          <a:xfrm>
            <a:off x="273735" y="1377251"/>
            <a:ext cx="8417508" cy="954107"/>
          </a:xfrm>
          <a:prstGeom prst="rect">
            <a:avLst/>
          </a:prstGeom>
          <a:noFill/>
        </p:spPr>
        <p:txBody>
          <a:bodyPr wrap="square" rtlCol="0">
            <a:spAutoFit/>
          </a:bodyPr>
          <a:lstStyle/>
          <a:p>
            <a:pPr marL="285750" indent="-285750">
              <a:buFont typeface="Wingdings" panose="05000000000000000000" pitchFamily="2" charset="2"/>
              <a:buChar char="q"/>
            </a:pPr>
            <a:r>
              <a:rPr lang="en-US" sz="1400" dirty="0">
                <a:latin typeface="Arial" panose="020B0604020202020204" pitchFamily="34" charset="0"/>
                <a:cs typeface="Arial" panose="020B0604020202020204" pitchFamily="34" charset="0"/>
              </a:rPr>
              <a:t>TIP ISD was able to improve an easy and maintainable application from </a:t>
            </a:r>
            <a:r>
              <a:rPr lang="en-US" sz="1400" u="sng" dirty="0">
                <a:latin typeface="Arial" panose="020B0604020202020204" pitchFamily="34" charset="0"/>
                <a:cs typeface="Arial" panose="020B0604020202020204" pitchFamily="34" charset="0"/>
              </a:rPr>
              <a:t>6 .NET Uploader Applications into 1 Web System</a:t>
            </a:r>
            <a:r>
              <a:rPr lang="en-US" sz="1400" dirty="0">
                <a:latin typeface="Arial" panose="020B0604020202020204" pitchFamily="34" charset="0"/>
                <a:cs typeface="Arial" panose="020B0604020202020204" pitchFamily="34" charset="0"/>
              </a:rPr>
              <a:t> that does not need any pre-requisite application installation and configuration. </a:t>
            </a:r>
            <a:r>
              <a:rPr lang="en-US" sz="1400" u="sng" dirty="0">
                <a:latin typeface="Arial" panose="020B0604020202020204" pitchFamily="34" charset="0"/>
                <a:cs typeface="Arial" panose="020B0604020202020204" pitchFamily="34" charset="0"/>
              </a:rPr>
              <a:t>Eliminating the need to troubleshoot many applications thus reducing the system support needed.</a:t>
            </a:r>
            <a:r>
              <a:rPr lang="en-US" sz="1400" dirty="0">
                <a:latin typeface="Arial" panose="020B0604020202020204" pitchFamily="34" charset="0"/>
                <a:cs typeface="Arial" panose="020B0604020202020204" pitchFamily="34" charset="0"/>
              </a:rPr>
              <a:t>   </a:t>
            </a:r>
          </a:p>
        </p:txBody>
      </p:sp>
      <p:sp>
        <p:nvSpPr>
          <p:cNvPr id="6" name="Rounded Rectangle 33">
            <a:extLst>
              <a:ext uri="{FF2B5EF4-FFF2-40B4-BE49-F238E27FC236}">
                <a16:creationId xmlns:a16="http://schemas.microsoft.com/office/drawing/2014/main" id="{F75840C6-E4C8-C071-45C2-BF892E24E321}"/>
              </a:ext>
            </a:extLst>
          </p:cNvPr>
          <p:cNvSpPr/>
          <p:nvPr/>
        </p:nvSpPr>
        <p:spPr>
          <a:xfrm>
            <a:off x="68366" y="2821199"/>
            <a:ext cx="1722334" cy="464349"/>
          </a:xfrm>
          <a:prstGeom prst="round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1600" b="1" dirty="0">
                <a:solidFill>
                  <a:schemeClr val="tx1"/>
                </a:solidFill>
              </a:rPr>
              <a:t>Key Innovation</a:t>
            </a:r>
            <a:endParaRPr kumimoji="1" lang="en-US" b="1" dirty="0">
              <a:solidFill>
                <a:schemeClr val="tx1"/>
              </a:solidFill>
            </a:endParaRPr>
          </a:p>
        </p:txBody>
      </p:sp>
      <p:sp>
        <p:nvSpPr>
          <p:cNvPr id="7" name="TextBox 6">
            <a:extLst>
              <a:ext uri="{FF2B5EF4-FFF2-40B4-BE49-F238E27FC236}">
                <a16:creationId xmlns:a16="http://schemas.microsoft.com/office/drawing/2014/main" id="{C8269F22-EFE2-0625-2EEC-817A73A52145}"/>
              </a:ext>
            </a:extLst>
          </p:cNvPr>
          <p:cNvSpPr txBox="1"/>
          <p:nvPr/>
        </p:nvSpPr>
        <p:spPr>
          <a:xfrm>
            <a:off x="273735" y="3293796"/>
            <a:ext cx="8417508" cy="523220"/>
          </a:xfrm>
          <a:prstGeom prst="rect">
            <a:avLst/>
          </a:prstGeom>
          <a:noFill/>
        </p:spPr>
        <p:txBody>
          <a:bodyPr wrap="square" rtlCol="0">
            <a:spAutoFit/>
          </a:bodyPr>
          <a:lstStyle/>
          <a:p>
            <a:pPr marL="285750" indent="-285750">
              <a:buFont typeface="Wingdings" panose="05000000000000000000" pitchFamily="2" charset="2"/>
              <a:buChar char="q"/>
            </a:pPr>
            <a:r>
              <a:rPr lang="en-US" sz="1400" u="sng" dirty="0">
                <a:latin typeface="Arial" panose="020B0604020202020204" pitchFamily="34" charset="0"/>
                <a:cs typeface="Arial" panose="020B0604020202020204" pitchFamily="34" charset="0"/>
              </a:rPr>
              <a:t>Implemented a Web System</a:t>
            </a:r>
            <a:r>
              <a:rPr lang="en-US" sz="1400" dirty="0">
                <a:latin typeface="Arial" panose="020B0604020202020204" pitchFamily="34" charset="0"/>
                <a:cs typeface="Arial" panose="020B0604020202020204" pitchFamily="34" charset="0"/>
              </a:rPr>
              <a:t> that can be maintain by the current resource members.</a:t>
            </a:r>
          </a:p>
          <a:p>
            <a:pPr marL="285750" indent="-285750">
              <a:buFont typeface="Wingdings" panose="05000000000000000000" pitchFamily="2" charset="2"/>
              <a:buChar char="q"/>
            </a:pPr>
            <a:r>
              <a:rPr lang="en-US" sz="1400" u="sng" dirty="0">
                <a:latin typeface="Arial" panose="020B0604020202020204" pitchFamily="34" charset="0"/>
                <a:cs typeface="Arial" panose="020B0604020202020204" pitchFamily="34" charset="0"/>
              </a:rPr>
              <a:t>Easy to be use and access</a:t>
            </a:r>
            <a:r>
              <a:rPr lang="en-US" sz="1400" dirty="0">
                <a:latin typeface="Arial" panose="020B0604020202020204" pitchFamily="34" charset="0"/>
                <a:cs typeface="Arial" panose="020B0604020202020204" pitchFamily="34" charset="0"/>
              </a:rPr>
              <a:t> by any authorized users.</a:t>
            </a:r>
          </a:p>
        </p:txBody>
      </p:sp>
      <p:sp>
        <p:nvSpPr>
          <p:cNvPr id="8" name="Rounded Rectangle 33">
            <a:extLst>
              <a:ext uri="{FF2B5EF4-FFF2-40B4-BE49-F238E27FC236}">
                <a16:creationId xmlns:a16="http://schemas.microsoft.com/office/drawing/2014/main" id="{E68F330C-9C0A-2D88-C563-FCC60734E215}"/>
              </a:ext>
            </a:extLst>
          </p:cNvPr>
          <p:cNvSpPr/>
          <p:nvPr/>
        </p:nvSpPr>
        <p:spPr>
          <a:xfrm>
            <a:off x="68366" y="4737744"/>
            <a:ext cx="1722334" cy="464349"/>
          </a:xfrm>
          <a:prstGeom prst="round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sz="1600" b="1" dirty="0">
                <a:solidFill>
                  <a:schemeClr val="tx1"/>
                </a:solidFill>
              </a:rPr>
              <a:t>Future Plan</a:t>
            </a:r>
            <a:endParaRPr kumimoji="1" lang="en-US" b="1" dirty="0">
              <a:solidFill>
                <a:schemeClr val="tx1"/>
              </a:solidFill>
            </a:endParaRPr>
          </a:p>
        </p:txBody>
      </p:sp>
      <p:sp>
        <p:nvSpPr>
          <p:cNvPr id="9" name="TextBox 8">
            <a:extLst>
              <a:ext uri="{FF2B5EF4-FFF2-40B4-BE49-F238E27FC236}">
                <a16:creationId xmlns:a16="http://schemas.microsoft.com/office/drawing/2014/main" id="{294FFCA8-0A65-5AA9-AD38-227C3E7C95B4}"/>
              </a:ext>
            </a:extLst>
          </p:cNvPr>
          <p:cNvSpPr txBox="1"/>
          <p:nvPr/>
        </p:nvSpPr>
        <p:spPr>
          <a:xfrm>
            <a:off x="273735" y="5210341"/>
            <a:ext cx="8417508" cy="523220"/>
          </a:xfrm>
          <a:prstGeom prst="rect">
            <a:avLst/>
          </a:prstGeom>
          <a:noFill/>
        </p:spPr>
        <p:txBody>
          <a:bodyPr wrap="square" rtlCol="0">
            <a:spAutoFit/>
          </a:bodyPr>
          <a:lstStyle/>
          <a:p>
            <a:pPr marL="285750" indent="-285750">
              <a:buFont typeface="Wingdings" panose="05000000000000000000" pitchFamily="2" charset="2"/>
              <a:buChar char="q"/>
            </a:pPr>
            <a:r>
              <a:rPr lang="en-US" sz="1400" u="sng" dirty="0">
                <a:latin typeface="Arial" panose="020B0604020202020204" pitchFamily="34" charset="0"/>
                <a:cs typeface="Arial" panose="020B0604020202020204" pitchFamily="34" charset="0"/>
              </a:rPr>
              <a:t>Study on how to apply same improvement approach into other site Physical Inventory System (Mobile and Annex)</a:t>
            </a:r>
            <a:r>
              <a:rPr lang="en-US" sz="1400" dirty="0">
                <a:latin typeface="Arial" panose="020B0604020202020204" pitchFamily="34" charset="0"/>
                <a:cs typeface="Arial" panose="020B0604020202020204" pitchFamily="34" charset="0"/>
              </a:rPr>
              <a:t> for a maintenance free application deployment &amp; usage.</a:t>
            </a:r>
          </a:p>
        </p:txBody>
      </p:sp>
    </p:spTree>
    <p:extLst>
      <p:ext uri="{BB962C8B-B14F-4D97-AF65-F5344CB8AC3E}">
        <p14:creationId xmlns:p14="http://schemas.microsoft.com/office/powerpoint/2010/main" val="169638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767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0051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BAADE5-AB8D-2D39-3D2F-C8CFFE6B7310}"/>
              </a:ext>
            </a:extLst>
          </p:cNvPr>
          <p:cNvSpPr>
            <a:spLocks noGrp="1"/>
          </p:cNvSpPr>
          <p:nvPr>
            <p:ph type="title"/>
          </p:nvPr>
        </p:nvSpPr>
        <p:spPr>
          <a:xfrm>
            <a:off x="-1" y="2690"/>
            <a:ext cx="8918918" cy="738244"/>
          </a:xfrm>
        </p:spPr>
        <p:txBody>
          <a:bodyPr/>
          <a:lstStyle/>
          <a:p>
            <a:r>
              <a:rPr kumimoji="1" lang="en-US" altLang="ja-JP" sz="2600" b="1" i="0" u="none" strike="noStrike" kern="1200" cap="none" spc="0" normalizeH="0" baseline="0" noProof="0" dirty="0">
                <a:ln>
                  <a:noFill/>
                </a:ln>
                <a:solidFill>
                  <a:srgbClr val="000000"/>
                </a:solidFill>
                <a:effectLst/>
                <a:uLnTx/>
                <a:uFillTx/>
                <a:latin typeface="Segoe UI (Headings)"/>
                <a:ea typeface="Toshiba Sans Medium" panose="020B0603030403020204" pitchFamily="34" charset="0"/>
                <a:cs typeface="+mn-cs"/>
              </a:rPr>
              <a:t>TIP FY2024 CTQ</a:t>
            </a:r>
            <a:endParaRPr lang="en-US" dirty="0"/>
          </a:p>
        </p:txBody>
      </p:sp>
      <p:sp>
        <p:nvSpPr>
          <p:cNvPr id="3" name="Rounded Rectangle 4">
            <a:extLst>
              <a:ext uri="{FF2B5EF4-FFF2-40B4-BE49-F238E27FC236}">
                <a16:creationId xmlns:a16="http://schemas.microsoft.com/office/drawing/2014/main" id="{97834A1B-64E4-8A38-1E16-6F238D2F7091}"/>
              </a:ext>
            </a:extLst>
          </p:cNvPr>
          <p:cNvSpPr/>
          <p:nvPr/>
        </p:nvSpPr>
        <p:spPr bwMode="auto">
          <a:xfrm>
            <a:off x="162620" y="836712"/>
            <a:ext cx="1508760" cy="411480"/>
          </a:xfrm>
          <a:prstGeom prst="roundRect">
            <a:avLst/>
          </a:prstGeom>
          <a:solidFill>
            <a:srgbClr val="0070C0"/>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lvl="0" indent="0" algn="ctr" defTabSz="968375"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UI"/>
                <a:ea typeface="ＭＳ Ｐゴシック" pitchFamily="50" charset="-128"/>
                <a:cs typeface="+mn-cs"/>
              </a:rPr>
              <a:t>TIP Vision</a:t>
            </a:r>
          </a:p>
        </p:txBody>
      </p:sp>
      <p:sp>
        <p:nvSpPr>
          <p:cNvPr id="5" name="Rounded Rectangle 5">
            <a:extLst>
              <a:ext uri="{FF2B5EF4-FFF2-40B4-BE49-F238E27FC236}">
                <a16:creationId xmlns:a16="http://schemas.microsoft.com/office/drawing/2014/main" id="{B3D5F0FE-AED8-176B-1D4B-0B3A511BC4F2}"/>
              </a:ext>
            </a:extLst>
          </p:cNvPr>
          <p:cNvSpPr/>
          <p:nvPr/>
        </p:nvSpPr>
        <p:spPr bwMode="auto">
          <a:xfrm>
            <a:off x="1768004" y="836712"/>
            <a:ext cx="7315200" cy="415156"/>
          </a:xfrm>
          <a:prstGeom prst="roundRect">
            <a:avLst/>
          </a:prstGeom>
          <a:solidFill>
            <a:srgbClr val="0070C0"/>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lvl="0" indent="0" algn="ctr" defTabSz="968375" rtl="0" eaLnBrk="0" fontAlgn="base" latinLnBrk="0" hangingPunct="0">
              <a:lnSpc>
                <a:spcPct val="100000"/>
              </a:lnSpc>
              <a:spcBef>
                <a:spcPct val="0"/>
              </a:spcBef>
              <a:spcAft>
                <a:spcPct val="0"/>
              </a:spcAft>
              <a:buClrTx/>
              <a:buSzTx/>
              <a:buFontTx/>
              <a:buNone/>
              <a:tabLst/>
              <a:defRPr/>
            </a:pPr>
            <a:r>
              <a:rPr kumimoji="0" lang="en-US" sz="2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UI"/>
                <a:ea typeface="Meiryo UI"/>
                <a:cs typeface="Calibri" panose="020F0502020204030204" pitchFamily="34" charset="0"/>
              </a:rPr>
              <a:t>“To be the No. 1 Total Storage Company in the World”</a:t>
            </a:r>
          </a:p>
        </p:txBody>
      </p:sp>
      <p:sp>
        <p:nvSpPr>
          <p:cNvPr id="6" name="Rounded Rectangle 6">
            <a:extLst>
              <a:ext uri="{FF2B5EF4-FFF2-40B4-BE49-F238E27FC236}">
                <a16:creationId xmlns:a16="http://schemas.microsoft.com/office/drawing/2014/main" id="{76EFE6FD-5D36-7F02-2380-C9C844474810}"/>
              </a:ext>
            </a:extLst>
          </p:cNvPr>
          <p:cNvSpPr/>
          <p:nvPr/>
        </p:nvSpPr>
        <p:spPr bwMode="auto">
          <a:xfrm>
            <a:off x="162620" y="1400728"/>
            <a:ext cx="1508760" cy="411480"/>
          </a:xfrm>
          <a:prstGeom prst="roundRect">
            <a:avLst/>
          </a:prstGeom>
          <a:solidFill>
            <a:schemeClr val="accent2"/>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lvl="0" indent="0" algn="ctr" defTabSz="968375"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egoe UI"/>
                <a:ea typeface="ＭＳ Ｐゴシック" pitchFamily="50" charset="-128"/>
                <a:cs typeface="+mn-cs"/>
              </a:rPr>
              <a:t>Key Policy </a:t>
            </a:r>
          </a:p>
        </p:txBody>
      </p:sp>
      <p:sp>
        <p:nvSpPr>
          <p:cNvPr id="8" name="Rounded Rectangle 7">
            <a:extLst>
              <a:ext uri="{FF2B5EF4-FFF2-40B4-BE49-F238E27FC236}">
                <a16:creationId xmlns:a16="http://schemas.microsoft.com/office/drawing/2014/main" id="{23C47E57-E27D-24AD-619A-4A3A5196F00B}"/>
              </a:ext>
            </a:extLst>
          </p:cNvPr>
          <p:cNvSpPr/>
          <p:nvPr/>
        </p:nvSpPr>
        <p:spPr bwMode="auto">
          <a:xfrm>
            <a:off x="1768004" y="1400728"/>
            <a:ext cx="7315200" cy="411480"/>
          </a:xfrm>
          <a:prstGeom prst="roundRect">
            <a:avLst/>
          </a:prstGeom>
          <a:solidFill>
            <a:schemeClr val="accent2"/>
          </a:solidFill>
          <a:ln w="9525" cap="flat" cmpd="sng" algn="ctr">
            <a:solidFill>
              <a:schemeClr val="accent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lvl="0" algn="ctr">
              <a:defRPr/>
            </a:pPr>
            <a:r>
              <a:rPr lang="en-US" sz="2400" dirty="0">
                <a:solidFill>
                  <a:srgbClr val="FFC000"/>
                </a:solidFill>
                <a:effectLst>
                  <a:outerShdw blurRad="38100" dist="38100" dir="2700000" algn="tl">
                    <a:srgbClr val="000000">
                      <a:alpha val="43137"/>
                    </a:srgbClr>
                  </a:outerShdw>
                </a:effectLst>
                <a:latin typeface="Arial Black" panose="020B0A04020102020204" pitchFamily="34" charset="0"/>
                <a:ea typeface="Meiryo UI" panose="020B0604030504040204" pitchFamily="50" charset="-128"/>
              </a:rPr>
              <a:t>TRANSFORM TIP in the NEXT 5 YEARS</a:t>
            </a:r>
          </a:p>
        </p:txBody>
      </p:sp>
      <p:sp>
        <p:nvSpPr>
          <p:cNvPr id="10" name="Rounded Rectangle 8">
            <a:extLst>
              <a:ext uri="{FF2B5EF4-FFF2-40B4-BE49-F238E27FC236}">
                <a16:creationId xmlns:a16="http://schemas.microsoft.com/office/drawing/2014/main" id="{0D9B9B53-7324-06E2-773A-BE1677163A2E}"/>
              </a:ext>
            </a:extLst>
          </p:cNvPr>
          <p:cNvSpPr/>
          <p:nvPr/>
        </p:nvSpPr>
        <p:spPr bwMode="auto">
          <a:xfrm>
            <a:off x="162620" y="2000863"/>
            <a:ext cx="1508760" cy="411480"/>
          </a:xfrm>
          <a:prstGeom prst="roundRect">
            <a:avLst/>
          </a:prstGeom>
          <a:solidFill>
            <a:srgbClr val="FAD737"/>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lvl="0" indent="0" algn="ctr" defTabSz="968375"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Segoe UI"/>
                <a:ea typeface="ＭＳ Ｐゴシック" pitchFamily="50" charset="-128"/>
                <a:cs typeface="+mn-cs"/>
              </a:rPr>
              <a:t>TIP’s CTQ </a:t>
            </a:r>
          </a:p>
        </p:txBody>
      </p:sp>
      <p:sp>
        <p:nvSpPr>
          <p:cNvPr id="51" name="Rounded Rectangle 9">
            <a:extLst>
              <a:ext uri="{FF2B5EF4-FFF2-40B4-BE49-F238E27FC236}">
                <a16:creationId xmlns:a16="http://schemas.microsoft.com/office/drawing/2014/main" id="{108124D5-A182-56BD-8D01-1BBE051821CE}"/>
              </a:ext>
            </a:extLst>
          </p:cNvPr>
          <p:cNvSpPr/>
          <p:nvPr/>
        </p:nvSpPr>
        <p:spPr bwMode="auto">
          <a:xfrm>
            <a:off x="1907178" y="1983741"/>
            <a:ext cx="2011680" cy="731520"/>
          </a:xfrm>
          <a:prstGeom prst="roundRect">
            <a:avLst/>
          </a:prstGeom>
          <a:solidFill>
            <a:srgbClr val="FAD737"/>
          </a:solidFill>
          <a:ln w="9525" cap="flat" cmpd="sng" algn="ctr">
            <a:solidFill>
              <a:schemeClr val="accent1"/>
            </a:solidFill>
            <a:prstDash val="solid"/>
            <a:round/>
            <a:headEnd type="none" w="med" len="med"/>
            <a:tailEnd type="none" w="med" len="med"/>
          </a:ln>
          <a:effectLst/>
        </p:spPr>
        <p:txBody>
          <a:bodyPr vert="horz" wrap="square" lIns="0" tIns="46800" rIns="0" bIns="46800" numCol="1" rtlCol="0" anchor="ctr" anchorCtr="0" compatLnSpc="1">
            <a:prstTxWarp prst="textNoShape">
              <a:avLst/>
            </a:prstTxWarp>
          </a:bodyPr>
          <a:lstStyle/>
          <a:p>
            <a:pPr marL="0" marR="0" lvl="0" indent="0" algn="ctr" defTabSz="968375"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ea typeface="Meiryo UI"/>
                <a:cs typeface="Calibri" panose="020F0502020204030204" pitchFamily="34" charset="0"/>
              </a:rPr>
              <a:t> </a:t>
            </a:r>
          </a:p>
          <a:p>
            <a:pPr lvl="0" algn="ctr" defTabSz="968375" eaLnBrk="0" fontAlgn="base" hangingPunct="0">
              <a:spcBef>
                <a:spcPct val="0"/>
              </a:spcBef>
              <a:spcAft>
                <a:spcPct val="0"/>
              </a:spcAft>
              <a:defRPr/>
            </a:pPr>
            <a:r>
              <a:rPr kumimoji="0" lang="en-US" sz="1600" b="1" dirty="0">
                <a:solidFill>
                  <a:srgbClr val="0000FF"/>
                </a:solidFill>
                <a:cs typeface="Calibri" panose="020F0502020204030204" pitchFamily="34" charset="0"/>
              </a:rPr>
              <a:t>Flexible Factory Utilization &amp; Organization</a:t>
            </a:r>
            <a:r>
              <a:rPr kumimoji="0" lang="en-US" sz="1600" b="1" dirty="0">
                <a:solidFill>
                  <a:srgbClr val="0000FF"/>
                </a:solidFill>
                <a:ea typeface="Meiryo UI"/>
                <a:cs typeface="Calibri" panose="020F0502020204030204" pitchFamily="34" charset="0"/>
              </a:rPr>
              <a:t> </a:t>
            </a:r>
            <a:endParaRPr kumimoji="0" lang="en-US" sz="1600" i="0" u="none" strike="noStrike" kern="1200" cap="none" spc="0" normalizeH="0" baseline="0" noProof="0" dirty="0">
              <a:ln>
                <a:noFill/>
              </a:ln>
              <a:effectLst/>
              <a:uLnTx/>
              <a:uFillTx/>
              <a:ea typeface="Meiryo UI"/>
              <a:cs typeface="Calibri" panose="020F0502020204030204" pitchFamily="34" charset="0"/>
            </a:endParaRPr>
          </a:p>
          <a:p>
            <a:pPr marL="0" marR="0" lvl="0" indent="0" algn="ctr" defTabSz="968375"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ea typeface="Meiryo UI"/>
              <a:cs typeface="Calibri" panose="020F0502020204030204" pitchFamily="34" charset="0"/>
            </a:endParaRPr>
          </a:p>
        </p:txBody>
      </p:sp>
      <p:sp>
        <p:nvSpPr>
          <p:cNvPr id="52" name="Rounded Rectangle 10">
            <a:extLst>
              <a:ext uri="{FF2B5EF4-FFF2-40B4-BE49-F238E27FC236}">
                <a16:creationId xmlns:a16="http://schemas.microsoft.com/office/drawing/2014/main" id="{01129F0B-1DB7-FD1F-B380-BDB52FFB33D3}"/>
              </a:ext>
            </a:extLst>
          </p:cNvPr>
          <p:cNvSpPr/>
          <p:nvPr/>
        </p:nvSpPr>
        <p:spPr bwMode="auto">
          <a:xfrm>
            <a:off x="4665621" y="1965725"/>
            <a:ext cx="2011680" cy="731520"/>
          </a:xfrm>
          <a:prstGeom prst="roundRect">
            <a:avLst/>
          </a:prstGeom>
          <a:solidFill>
            <a:srgbClr val="FAD737"/>
          </a:solidFill>
          <a:ln w="9525" cap="flat" cmpd="sng" algn="ctr">
            <a:solidFill>
              <a:schemeClr val="accent1"/>
            </a:solidFill>
            <a:prstDash val="solid"/>
            <a:round/>
            <a:headEnd type="none" w="med" len="med"/>
            <a:tailEnd type="none" w="med" len="med"/>
          </a:ln>
          <a:effectLst/>
        </p:spPr>
        <p:txBody>
          <a:bodyPr vert="horz" wrap="square" lIns="0" tIns="46800" rIns="0" bIns="46800" numCol="1" rtlCol="0" anchor="ctr" anchorCtr="0" compatLnSpc="1">
            <a:prstTxWarp prst="textNoShape">
              <a:avLst/>
            </a:prstTxWarp>
          </a:bodyPr>
          <a:lstStyle/>
          <a:p>
            <a:pPr lvl="0" algn="ctr" defTabSz="968375" eaLnBrk="0" fontAlgn="base" hangingPunct="0">
              <a:spcBef>
                <a:spcPct val="0"/>
              </a:spcBef>
              <a:spcAft>
                <a:spcPct val="0"/>
              </a:spcAft>
              <a:defRPr/>
            </a:pPr>
            <a:r>
              <a:rPr lang="en-US" sz="1600" b="1" dirty="0">
                <a:solidFill>
                  <a:srgbClr val="0000FF"/>
                </a:solidFill>
                <a:latin typeface="+mj-lt"/>
                <a:cs typeface="Calibri" panose="020F0502020204030204" pitchFamily="34" charset="0"/>
              </a:rPr>
              <a:t>Strengthen Technological Capability</a:t>
            </a:r>
          </a:p>
        </p:txBody>
      </p:sp>
      <p:sp>
        <p:nvSpPr>
          <p:cNvPr id="53" name="Rounded Rectangle 12">
            <a:extLst>
              <a:ext uri="{FF2B5EF4-FFF2-40B4-BE49-F238E27FC236}">
                <a16:creationId xmlns:a16="http://schemas.microsoft.com/office/drawing/2014/main" id="{C3AC3D6D-32F8-9160-6DD9-72A04ED1AD1B}"/>
              </a:ext>
            </a:extLst>
          </p:cNvPr>
          <p:cNvSpPr/>
          <p:nvPr/>
        </p:nvSpPr>
        <p:spPr bwMode="auto">
          <a:xfrm>
            <a:off x="6992370" y="1957977"/>
            <a:ext cx="2011680" cy="731520"/>
          </a:xfrm>
          <a:prstGeom prst="roundRect">
            <a:avLst/>
          </a:prstGeom>
          <a:solidFill>
            <a:srgbClr val="FAD737"/>
          </a:solidFill>
          <a:ln w="9525" cap="flat" cmpd="sng" algn="ctr">
            <a:solidFill>
              <a:schemeClr val="accent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lvl="0" algn="ctr" defTabSz="968375" eaLnBrk="0" fontAlgn="base" hangingPunct="0">
              <a:spcBef>
                <a:spcPct val="0"/>
              </a:spcBef>
              <a:spcAft>
                <a:spcPct val="0"/>
              </a:spcAft>
              <a:defRPr/>
            </a:pPr>
            <a:r>
              <a:rPr kumimoji="0" lang="en-US" sz="1600" b="1" dirty="0">
                <a:solidFill>
                  <a:srgbClr val="0000FF"/>
                </a:solidFill>
                <a:latin typeface="+mj-lt"/>
                <a:cs typeface="Calibri" panose="020F0502020204030204" pitchFamily="34" charset="0"/>
              </a:rPr>
              <a:t>Transform </a:t>
            </a:r>
          </a:p>
          <a:p>
            <a:pPr lvl="0" algn="ctr" defTabSz="968375" eaLnBrk="0" fontAlgn="base" hangingPunct="0">
              <a:spcBef>
                <a:spcPct val="0"/>
              </a:spcBef>
              <a:spcAft>
                <a:spcPct val="0"/>
              </a:spcAft>
              <a:defRPr/>
            </a:pPr>
            <a:r>
              <a:rPr kumimoji="0" lang="en-US" sz="1600" b="1" dirty="0">
                <a:solidFill>
                  <a:srgbClr val="0000FF"/>
                </a:solidFill>
                <a:latin typeface="+mj-lt"/>
                <a:cs typeface="Calibri" panose="020F0502020204030204" pitchFamily="34" charset="0"/>
              </a:rPr>
              <a:t>TIP Culture </a:t>
            </a:r>
            <a:endParaRPr kumimoji="0" lang="en-US" sz="1600" dirty="0">
              <a:latin typeface="+mj-lt"/>
              <a:cs typeface="Calibri" panose="020F0502020204030204" pitchFamily="34" charset="0"/>
            </a:endParaRPr>
          </a:p>
        </p:txBody>
      </p:sp>
      <p:sp>
        <p:nvSpPr>
          <p:cNvPr id="54" name="Down Arrow 13">
            <a:extLst>
              <a:ext uri="{FF2B5EF4-FFF2-40B4-BE49-F238E27FC236}">
                <a16:creationId xmlns:a16="http://schemas.microsoft.com/office/drawing/2014/main" id="{EB77C198-3328-797C-A872-ADF428570C33}"/>
              </a:ext>
            </a:extLst>
          </p:cNvPr>
          <p:cNvSpPr/>
          <p:nvPr/>
        </p:nvSpPr>
        <p:spPr bwMode="auto">
          <a:xfrm>
            <a:off x="738684" y="1264964"/>
            <a:ext cx="360040" cy="120774"/>
          </a:xfrm>
          <a:prstGeom prst="downArrow">
            <a:avLst/>
          </a:prstGeom>
          <a:solidFill>
            <a:schemeClr val="bg1">
              <a:lumMod val="50000"/>
            </a:schemeClr>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lvl="0" indent="0" algn="ctr" defTabSz="968375" rtl="0" eaLnBrk="0" fontAlgn="base" latinLnBrk="0" hangingPunct="0">
              <a:lnSpc>
                <a:spcPct val="100000"/>
              </a:lnSpc>
              <a:spcBef>
                <a:spcPct val="0"/>
              </a:spcBef>
              <a:spcAft>
                <a:spcPct val="0"/>
              </a:spcAft>
              <a:buClrTx/>
              <a:buSzTx/>
              <a:buFontTx/>
              <a:buNone/>
              <a:tabLst/>
              <a:defRPr/>
            </a:pPr>
            <a:endParaRPr kumimoji="0" lang="en-US" sz="2500" b="0" i="0" u="none" strike="noStrike" kern="1200" cap="none" spc="0" normalizeH="0" baseline="0" noProof="0">
              <a:ln>
                <a:noFill/>
              </a:ln>
              <a:solidFill>
                <a:srgbClr val="000000"/>
              </a:solidFill>
              <a:effectLst/>
              <a:uLnTx/>
              <a:uFillTx/>
              <a:latin typeface="Arial" charset="0"/>
              <a:ea typeface="ＭＳ Ｐゴシック" pitchFamily="50" charset="-128"/>
              <a:cs typeface="+mn-cs"/>
            </a:endParaRPr>
          </a:p>
        </p:txBody>
      </p:sp>
      <p:sp>
        <p:nvSpPr>
          <p:cNvPr id="55" name="Down Arrow 14">
            <a:extLst>
              <a:ext uri="{FF2B5EF4-FFF2-40B4-BE49-F238E27FC236}">
                <a16:creationId xmlns:a16="http://schemas.microsoft.com/office/drawing/2014/main" id="{03CC1F9B-7A2A-7947-1BEE-C28979854F55}"/>
              </a:ext>
            </a:extLst>
          </p:cNvPr>
          <p:cNvSpPr/>
          <p:nvPr/>
        </p:nvSpPr>
        <p:spPr bwMode="auto">
          <a:xfrm>
            <a:off x="738684" y="1851540"/>
            <a:ext cx="360040" cy="120774"/>
          </a:xfrm>
          <a:prstGeom prst="downArrow">
            <a:avLst/>
          </a:prstGeom>
          <a:solidFill>
            <a:schemeClr val="bg1">
              <a:lumMod val="50000"/>
            </a:schemeClr>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lvl="0" indent="0" algn="ctr" defTabSz="968375" rtl="0" eaLnBrk="0" fontAlgn="base" latinLnBrk="0" hangingPunct="0">
              <a:lnSpc>
                <a:spcPct val="100000"/>
              </a:lnSpc>
              <a:spcBef>
                <a:spcPct val="0"/>
              </a:spcBef>
              <a:spcAft>
                <a:spcPct val="0"/>
              </a:spcAft>
              <a:buClrTx/>
              <a:buSzTx/>
              <a:buFontTx/>
              <a:buNone/>
              <a:tabLst/>
              <a:defRPr/>
            </a:pPr>
            <a:endParaRPr kumimoji="0" lang="en-US" sz="2500" b="0" i="0" u="none" strike="noStrike" kern="1200" cap="none" spc="0" normalizeH="0" baseline="0" noProof="0">
              <a:ln>
                <a:noFill/>
              </a:ln>
              <a:solidFill>
                <a:srgbClr val="000000"/>
              </a:solidFill>
              <a:effectLst/>
              <a:uLnTx/>
              <a:uFillTx/>
              <a:latin typeface="Arial" charset="0"/>
              <a:ea typeface="ＭＳ Ｐゴシック" pitchFamily="50" charset="-128"/>
              <a:cs typeface="+mn-cs"/>
            </a:endParaRPr>
          </a:p>
        </p:txBody>
      </p:sp>
      <p:sp>
        <p:nvSpPr>
          <p:cNvPr id="56" name="Rounded Rectangle 15">
            <a:extLst>
              <a:ext uri="{FF2B5EF4-FFF2-40B4-BE49-F238E27FC236}">
                <a16:creationId xmlns:a16="http://schemas.microsoft.com/office/drawing/2014/main" id="{E45F7597-4E26-0BBF-EE54-3D946D131428}"/>
              </a:ext>
            </a:extLst>
          </p:cNvPr>
          <p:cNvSpPr/>
          <p:nvPr/>
        </p:nvSpPr>
        <p:spPr bwMode="auto">
          <a:xfrm rot="5400000">
            <a:off x="619894" y="2174316"/>
            <a:ext cx="594209" cy="1508759"/>
          </a:xfrm>
          <a:prstGeom prst="roundRect">
            <a:avLst>
              <a:gd name="adj" fmla="val 9620"/>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vert270" wrap="square" lIns="0" tIns="46800" rIns="0" bIns="46800" numCol="1" rtlCol="0" anchor="ctr" anchorCtr="0" compatLnSpc="1">
            <a:prstTxWarp prst="textNoShape">
              <a:avLst/>
            </a:prstTxWarp>
          </a:bodyPr>
          <a:lstStyle/>
          <a:p>
            <a:pPr marL="0" marR="0" lvl="0" indent="0" algn="ctr" defTabSz="968375" rtl="0" eaLnBrk="0" fontAlgn="base" latinLnBrk="0" hangingPunct="0">
              <a:lnSpc>
                <a:spcPct val="100000"/>
              </a:lnSpc>
              <a:spcBef>
                <a:spcPct val="0"/>
              </a:spcBef>
              <a:spcAft>
                <a:spcPct val="0"/>
              </a:spcAft>
              <a:buClrTx/>
              <a:buSzTx/>
              <a:buFontTx/>
              <a:buNone/>
              <a:tabLst/>
              <a:defRPr/>
            </a:pPr>
            <a:r>
              <a:rPr kumimoji="0" lang="en-US" sz="2000" b="1" dirty="0">
                <a:solidFill>
                  <a:srgbClr val="000000"/>
                </a:solidFill>
                <a:latin typeface="Segoe UI"/>
                <a:ea typeface="ＭＳ Ｐゴシック" pitchFamily="50" charset="-128"/>
              </a:rPr>
              <a:t>FY24 </a:t>
            </a:r>
          </a:p>
          <a:p>
            <a:pPr marL="0" marR="0" lvl="0" indent="0" algn="ctr" defTabSz="968375" rtl="0" eaLnBrk="0" fontAlgn="base" latinLnBrk="0" hangingPunct="0">
              <a:lnSpc>
                <a:spcPct val="100000"/>
              </a:lnSpc>
              <a:spcBef>
                <a:spcPct val="0"/>
              </a:spcBef>
              <a:spcAft>
                <a:spcPct val="0"/>
              </a:spcAft>
              <a:buClrTx/>
              <a:buSzTx/>
              <a:buFontTx/>
              <a:buNone/>
              <a:tabLst/>
              <a:defRPr/>
            </a:pPr>
            <a:r>
              <a:rPr kumimoji="0" lang="en-US" sz="2000" b="1" i="0" u="none" strike="noStrike" kern="1200" cap="none" normalizeH="0" baseline="0" noProof="0" dirty="0">
                <a:ln>
                  <a:noFill/>
                </a:ln>
                <a:solidFill>
                  <a:srgbClr val="000000"/>
                </a:solidFill>
                <a:effectLst/>
                <a:uLnTx/>
                <a:uFillTx/>
                <a:latin typeface="Segoe UI"/>
                <a:ea typeface="ＭＳ Ｐゴシック" pitchFamily="50" charset="-128"/>
              </a:rPr>
              <a:t>Strategies</a:t>
            </a:r>
          </a:p>
        </p:txBody>
      </p:sp>
      <p:sp>
        <p:nvSpPr>
          <p:cNvPr id="57" name="Rounded Rectangle 30">
            <a:extLst>
              <a:ext uri="{FF2B5EF4-FFF2-40B4-BE49-F238E27FC236}">
                <a16:creationId xmlns:a16="http://schemas.microsoft.com/office/drawing/2014/main" id="{65B7DC96-1394-0E4D-05F2-6936D303E1D4}"/>
              </a:ext>
            </a:extLst>
          </p:cNvPr>
          <p:cNvSpPr/>
          <p:nvPr/>
        </p:nvSpPr>
        <p:spPr bwMode="auto">
          <a:xfrm>
            <a:off x="6948464" y="4838220"/>
            <a:ext cx="2103120" cy="73152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6800" rIns="0" bIns="46800" numCol="1" rtlCol="0" anchor="ctr" anchorCtr="0" compatLnSpc="1">
            <a:prstTxWarp prst="textNoShape">
              <a:avLst/>
            </a:prstTxWarp>
          </a:bodyPr>
          <a:lstStyle/>
          <a:p>
            <a:pPr lvl="0" algn="ctr" defTabSz="968375" eaLnBrk="0" fontAlgn="base" hangingPunct="0">
              <a:spcBef>
                <a:spcPct val="0"/>
              </a:spcBef>
              <a:spcAft>
                <a:spcPct val="0"/>
              </a:spcAft>
              <a:defRPr/>
            </a:pPr>
            <a:r>
              <a:rPr kumimoji="0" lang="en-US" sz="1400" b="1" dirty="0">
                <a:solidFill>
                  <a:srgbClr val="000000"/>
                </a:solidFill>
                <a:ea typeface="ＭＳ Ｐゴシック" pitchFamily="50" charset="-128"/>
              </a:rPr>
              <a:t>Nurture TIP </a:t>
            </a:r>
          </a:p>
          <a:p>
            <a:pPr lvl="0" algn="ctr" defTabSz="968375" eaLnBrk="0" fontAlgn="base" hangingPunct="0">
              <a:spcBef>
                <a:spcPct val="0"/>
              </a:spcBef>
              <a:spcAft>
                <a:spcPct val="0"/>
              </a:spcAft>
              <a:defRPr/>
            </a:pPr>
            <a:r>
              <a:rPr kumimoji="0" lang="en-US" sz="1400" b="1" dirty="0">
                <a:solidFill>
                  <a:srgbClr val="000000"/>
                </a:solidFill>
                <a:ea typeface="ＭＳ Ｐゴシック" pitchFamily="50" charset="-128"/>
              </a:rPr>
              <a:t>Next Generation Leaders &amp; Employees </a:t>
            </a:r>
          </a:p>
        </p:txBody>
      </p:sp>
      <p:sp>
        <p:nvSpPr>
          <p:cNvPr id="58" name="Rounded Rectangle 16">
            <a:extLst>
              <a:ext uri="{FF2B5EF4-FFF2-40B4-BE49-F238E27FC236}">
                <a16:creationId xmlns:a16="http://schemas.microsoft.com/office/drawing/2014/main" id="{C18EE81E-8031-4AC6-B3EE-71CE7453B18F}"/>
              </a:ext>
            </a:extLst>
          </p:cNvPr>
          <p:cNvSpPr/>
          <p:nvPr/>
        </p:nvSpPr>
        <p:spPr bwMode="auto">
          <a:xfrm>
            <a:off x="2407468" y="3458153"/>
            <a:ext cx="2011680" cy="73152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68375" eaLnBrk="0" fontAlgn="base" hangingPunct="0">
              <a:spcBef>
                <a:spcPct val="0"/>
              </a:spcBef>
              <a:spcAft>
                <a:spcPct val="0"/>
              </a:spcAft>
              <a:defRPr/>
            </a:pPr>
            <a:r>
              <a:rPr kumimoji="0" lang="en-US" sz="1400" b="1" dirty="0">
                <a:solidFill>
                  <a:srgbClr val="000000"/>
                </a:solidFill>
                <a:ea typeface="ＭＳ Ｐゴシック" pitchFamily="50" charset="-128"/>
              </a:rPr>
              <a:t>Flexible &amp; Low-Cost Operation</a:t>
            </a:r>
          </a:p>
          <a:p>
            <a:pPr algn="ctr" defTabSz="968375" eaLnBrk="0" fontAlgn="base" hangingPunct="0">
              <a:spcBef>
                <a:spcPct val="0"/>
              </a:spcBef>
              <a:spcAft>
                <a:spcPct val="0"/>
              </a:spcAft>
              <a:defRPr/>
            </a:pPr>
            <a:r>
              <a:rPr kumimoji="0" lang="en-US" sz="800" b="1" dirty="0">
                <a:solidFill>
                  <a:srgbClr val="000000"/>
                </a:solidFill>
                <a:ea typeface="ＭＳ Ｐゴシック" pitchFamily="50" charset="-128"/>
              </a:rPr>
              <a:t>(Cost Reductions, Capacity Achievement &amp; IT-Driven Improvements)</a:t>
            </a:r>
          </a:p>
        </p:txBody>
      </p:sp>
      <p:sp>
        <p:nvSpPr>
          <p:cNvPr id="59" name="Rounded Rectangle 17">
            <a:extLst>
              <a:ext uri="{FF2B5EF4-FFF2-40B4-BE49-F238E27FC236}">
                <a16:creationId xmlns:a16="http://schemas.microsoft.com/office/drawing/2014/main" id="{22E7A8D9-074D-62E3-6425-71FDD8AA287C}"/>
              </a:ext>
            </a:extLst>
          </p:cNvPr>
          <p:cNvSpPr/>
          <p:nvPr/>
        </p:nvSpPr>
        <p:spPr bwMode="auto">
          <a:xfrm>
            <a:off x="2397111" y="4272270"/>
            <a:ext cx="2011680" cy="73152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6800" rIns="0" bIns="46800" numCol="1" rtlCol="0" anchor="ctr" anchorCtr="0" compatLnSpc="1">
            <a:prstTxWarp prst="textNoShape">
              <a:avLst/>
            </a:prstTxWarp>
          </a:bodyPr>
          <a:lstStyle/>
          <a:p>
            <a:pPr lvl="0" algn="ctr" defTabSz="968375" eaLnBrk="0" fontAlgn="base" hangingPunct="0">
              <a:spcBef>
                <a:spcPct val="0"/>
              </a:spcBef>
              <a:spcAft>
                <a:spcPct val="0"/>
              </a:spcAft>
              <a:defRPr/>
            </a:pPr>
            <a:r>
              <a:rPr kumimoji="0" lang="en-US" sz="1400" b="1" dirty="0">
                <a:solidFill>
                  <a:srgbClr val="000000"/>
                </a:solidFill>
                <a:ea typeface="ＭＳ Ｐゴシック" pitchFamily="50" charset="-128"/>
              </a:rPr>
              <a:t>Speedy New Model Development &amp; Transition to </a:t>
            </a:r>
            <a:r>
              <a:rPr kumimoji="0" lang="en-US" sz="1400" b="1" dirty="0" err="1">
                <a:solidFill>
                  <a:srgbClr val="000000"/>
                </a:solidFill>
                <a:ea typeface="ＭＳ Ｐゴシック" pitchFamily="50" charset="-128"/>
              </a:rPr>
              <a:t>Masspro</a:t>
            </a:r>
            <a:endParaRPr kumimoji="0" lang="en-US" sz="1400" b="1" dirty="0">
              <a:solidFill>
                <a:srgbClr val="000000"/>
              </a:solidFill>
              <a:ea typeface="ＭＳ Ｐゴシック" pitchFamily="50" charset="-128"/>
            </a:endParaRPr>
          </a:p>
        </p:txBody>
      </p:sp>
      <p:sp>
        <p:nvSpPr>
          <p:cNvPr id="60" name="Rounded Rectangle 18">
            <a:extLst>
              <a:ext uri="{FF2B5EF4-FFF2-40B4-BE49-F238E27FC236}">
                <a16:creationId xmlns:a16="http://schemas.microsoft.com/office/drawing/2014/main" id="{FC435048-DA62-7033-44CB-10D9A01F3EC1}"/>
              </a:ext>
            </a:extLst>
          </p:cNvPr>
          <p:cNvSpPr/>
          <p:nvPr/>
        </p:nvSpPr>
        <p:spPr bwMode="auto">
          <a:xfrm>
            <a:off x="218410" y="5473104"/>
            <a:ext cx="2011680" cy="73152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6800" rIns="0" bIns="46800" numCol="1" rtlCol="0" anchor="ctr" anchorCtr="0" compatLnSpc="1">
            <a:prstTxWarp prst="textNoShape">
              <a:avLst/>
            </a:prstTxWarp>
          </a:bodyPr>
          <a:lstStyle/>
          <a:p>
            <a:pPr lvl="0" algn="ctr" defTabSz="968375" eaLnBrk="0" fontAlgn="base" hangingPunct="0">
              <a:spcBef>
                <a:spcPct val="0"/>
              </a:spcBef>
              <a:spcAft>
                <a:spcPct val="0"/>
              </a:spcAft>
              <a:defRPr/>
            </a:pPr>
            <a:r>
              <a:rPr kumimoji="0" lang="en-US" sz="1400" b="1" dirty="0">
                <a:solidFill>
                  <a:srgbClr val="000000"/>
                </a:solidFill>
                <a:ea typeface="ＭＳ Ｐゴシック" pitchFamily="50" charset="-128"/>
              </a:rPr>
              <a:t>Strategic Functional Organization </a:t>
            </a:r>
          </a:p>
        </p:txBody>
      </p:sp>
      <p:sp>
        <p:nvSpPr>
          <p:cNvPr id="61" name="Rounded Rectangle 32">
            <a:extLst>
              <a:ext uri="{FF2B5EF4-FFF2-40B4-BE49-F238E27FC236}">
                <a16:creationId xmlns:a16="http://schemas.microsoft.com/office/drawing/2014/main" id="{85E531A7-D4A9-C221-0AFC-27A2CA224C3D}"/>
              </a:ext>
            </a:extLst>
          </p:cNvPr>
          <p:cNvSpPr/>
          <p:nvPr/>
        </p:nvSpPr>
        <p:spPr bwMode="auto">
          <a:xfrm>
            <a:off x="6933223" y="3095506"/>
            <a:ext cx="2103120" cy="73152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6800" rIns="0" bIns="46800" numCol="1" rtlCol="0" anchor="ctr" anchorCtr="0" compatLnSpc="1">
            <a:prstTxWarp prst="textNoShape">
              <a:avLst/>
            </a:prstTxWarp>
          </a:bodyPr>
          <a:lstStyle/>
          <a:p>
            <a:pPr marL="0" marR="0" lvl="0" indent="0" algn="ctr" defTabSz="968375" rtl="0" eaLnBrk="0" fontAlgn="base" latinLnBrk="0" hangingPunct="0">
              <a:lnSpc>
                <a:spcPct val="100000"/>
              </a:lnSpc>
              <a:spcBef>
                <a:spcPct val="0"/>
              </a:spcBef>
              <a:spcAft>
                <a:spcPct val="0"/>
              </a:spcAft>
              <a:buClrTx/>
              <a:buSzTx/>
              <a:buFontTx/>
              <a:buNone/>
              <a:tabLst/>
              <a:defRPr/>
            </a:pPr>
            <a:r>
              <a:rPr kumimoji="0" lang="en-US" sz="1400" b="1" dirty="0">
                <a:solidFill>
                  <a:srgbClr val="000000"/>
                </a:solidFill>
                <a:latin typeface="Segoe UI"/>
                <a:ea typeface="ＭＳ Ｐゴシック" pitchFamily="50" charset="-128"/>
              </a:rPr>
              <a:t>Uplifting TIP Culture</a:t>
            </a:r>
          </a:p>
          <a:p>
            <a:pPr marL="0" marR="0" lvl="0" indent="0" algn="ctr" defTabSz="968375" rtl="0" eaLnBrk="0" fontAlgn="base" latinLnBrk="0" hangingPunct="0">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Segoe UI"/>
                <a:ea typeface="ＭＳ Ｐゴシック" pitchFamily="50" charset="-128"/>
              </a:rPr>
              <a:t>(</a:t>
            </a:r>
            <a:r>
              <a:rPr kumimoji="0" lang="en-US" sz="800" b="1" i="0" u="none" strike="noStrike" kern="1200" cap="none" spc="0" normalizeH="0" baseline="0" noProof="0" dirty="0" err="1">
                <a:ln>
                  <a:noFill/>
                </a:ln>
                <a:solidFill>
                  <a:srgbClr val="000000"/>
                </a:solidFill>
                <a:effectLst/>
                <a:uLnTx/>
                <a:uFillTx/>
                <a:latin typeface="Segoe UI"/>
                <a:ea typeface="ＭＳ Ｐゴシック" pitchFamily="50" charset="-128"/>
              </a:rPr>
              <a:t>Pr</a:t>
            </a:r>
            <a:r>
              <a:rPr kumimoji="0" lang="en-US" sz="800" b="1" dirty="0">
                <a:solidFill>
                  <a:srgbClr val="000000"/>
                </a:solidFill>
                <a:latin typeface="Segoe UI"/>
                <a:ea typeface="ＭＳ Ｐゴシック" pitchFamily="50" charset="-128"/>
              </a:rPr>
              <a:t>o-learning mindset, </a:t>
            </a:r>
          </a:p>
          <a:p>
            <a:pPr marL="0" marR="0" lvl="0" indent="0" algn="ctr" defTabSz="968375" rtl="0" eaLnBrk="0" fontAlgn="base" latinLnBrk="0" hangingPunct="0">
              <a:lnSpc>
                <a:spcPct val="100000"/>
              </a:lnSpc>
              <a:spcBef>
                <a:spcPct val="0"/>
              </a:spcBef>
              <a:spcAft>
                <a:spcPct val="0"/>
              </a:spcAft>
              <a:buClrTx/>
              <a:buSzTx/>
              <a:buFontTx/>
              <a:buNone/>
              <a:tabLst/>
              <a:defRPr/>
            </a:pPr>
            <a:r>
              <a:rPr kumimoji="0" lang="en-US" sz="800" b="1" dirty="0">
                <a:solidFill>
                  <a:srgbClr val="000000"/>
                </a:solidFill>
                <a:latin typeface="Segoe UI"/>
                <a:ea typeface="ＭＳ Ｐゴシック" pitchFamily="50" charset="-128"/>
              </a:rPr>
              <a:t>Innovation </a:t>
            </a:r>
            <a:r>
              <a:rPr kumimoji="0" lang="en-US" sz="800" b="1" dirty="0">
                <a:solidFill>
                  <a:srgbClr val="000000"/>
                </a:solidFill>
                <a:ea typeface="ＭＳ Ｐゴシック" pitchFamily="50" charset="-128"/>
              </a:rPr>
              <a:t>thru BRIGHT, TPM, TPIE</a:t>
            </a:r>
            <a:r>
              <a:rPr kumimoji="0" lang="en-US" sz="800" b="1" dirty="0">
                <a:solidFill>
                  <a:srgbClr val="000000"/>
                </a:solidFill>
                <a:latin typeface="Segoe UI"/>
                <a:ea typeface="ＭＳ Ｐゴシック" pitchFamily="50" charset="-128"/>
              </a:rPr>
              <a:t>)</a:t>
            </a:r>
            <a:endParaRPr kumimoji="0" lang="en-US" sz="800" b="1" i="0" u="none" strike="noStrike" kern="1200" cap="none" spc="0" normalizeH="0" baseline="0" noProof="0" dirty="0">
              <a:ln>
                <a:noFill/>
              </a:ln>
              <a:solidFill>
                <a:srgbClr val="000000"/>
              </a:solidFill>
              <a:effectLst/>
              <a:uLnTx/>
              <a:uFillTx/>
              <a:latin typeface="Segoe UI"/>
              <a:ea typeface="ＭＳ Ｐゴシック" pitchFamily="50" charset="-128"/>
            </a:endParaRPr>
          </a:p>
        </p:txBody>
      </p:sp>
      <p:sp>
        <p:nvSpPr>
          <p:cNvPr id="62" name="Rounded Rectangle 42">
            <a:extLst>
              <a:ext uri="{FF2B5EF4-FFF2-40B4-BE49-F238E27FC236}">
                <a16:creationId xmlns:a16="http://schemas.microsoft.com/office/drawing/2014/main" id="{6C2C1C82-B2E3-87FF-39B1-5FDAFB1D16F2}"/>
              </a:ext>
            </a:extLst>
          </p:cNvPr>
          <p:cNvSpPr/>
          <p:nvPr/>
        </p:nvSpPr>
        <p:spPr bwMode="auto">
          <a:xfrm>
            <a:off x="6937579" y="5640336"/>
            <a:ext cx="2103120" cy="73152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6800" rIns="0" bIns="46800" numCol="1" rtlCol="0" anchor="ctr" anchorCtr="0" compatLnSpc="1">
            <a:prstTxWarp prst="textNoShape">
              <a:avLst/>
            </a:prstTxWarp>
          </a:bodyPr>
          <a:lstStyle/>
          <a:p>
            <a:pPr marL="0" marR="0" lvl="0" indent="0" algn="ctr" defTabSz="968375" rtl="0" eaLnBrk="0" fontAlgn="base" latinLnBrk="0" hangingPunct="0">
              <a:lnSpc>
                <a:spcPct val="100000"/>
              </a:lnSpc>
              <a:spcBef>
                <a:spcPct val="0"/>
              </a:spcBef>
              <a:spcAft>
                <a:spcPct val="0"/>
              </a:spcAft>
              <a:buClrTx/>
              <a:buSzTx/>
              <a:buFontTx/>
              <a:buNone/>
              <a:tabLst/>
              <a:defRPr/>
            </a:pPr>
            <a:r>
              <a:rPr kumimoji="0" lang="en-US" sz="1400" b="1" dirty="0">
                <a:solidFill>
                  <a:srgbClr val="000000"/>
                </a:solidFill>
                <a:latin typeface="Segoe UI"/>
                <a:ea typeface="ＭＳ Ｐゴシック" pitchFamily="50" charset="-128"/>
              </a:rPr>
              <a:t>Enhanced</a:t>
            </a:r>
          </a:p>
          <a:p>
            <a:pPr marL="0" marR="0" lvl="0" indent="0" algn="ctr" defTabSz="968375" rtl="0" eaLnBrk="0" fontAlgn="base" latinLnBrk="0" hangingPunct="0">
              <a:lnSpc>
                <a:spcPct val="100000"/>
              </a:lnSpc>
              <a:spcBef>
                <a:spcPct val="0"/>
              </a:spcBef>
              <a:spcAft>
                <a:spcPct val="0"/>
              </a:spcAft>
              <a:buClrTx/>
              <a:buSzTx/>
              <a:buFontTx/>
              <a:buNone/>
              <a:tabLst/>
              <a:defRPr/>
            </a:pPr>
            <a:r>
              <a:rPr kumimoji="0" lang="en-US" sz="1400" b="1" dirty="0">
                <a:solidFill>
                  <a:srgbClr val="000000"/>
                </a:solidFill>
                <a:latin typeface="Segoe UI"/>
                <a:ea typeface="ＭＳ Ｐゴシック" pitchFamily="50" charset="-128"/>
              </a:rPr>
              <a:t>People </a:t>
            </a:r>
            <a:r>
              <a:rPr kumimoji="0" lang="en-US" sz="1400" b="1" i="0" u="none" strike="noStrike" kern="1200" cap="none" spc="0" normalizeH="0" baseline="0" noProof="0" dirty="0">
                <a:ln>
                  <a:noFill/>
                </a:ln>
                <a:solidFill>
                  <a:srgbClr val="000000"/>
                </a:solidFill>
                <a:effectLst/>
                <a:uLnTx/>
                <a:uFillTx/>
                <a:latin typeface="Segoe UI"/>
                <a:ea typeface="ＭＳ Ｐゴシック" pitchFamily="50" charset="-128"/>
              </a:rPr>
              <a:t>Program</a:t>
            </a:r>
          </a:p>
          <a:p>
            <a:pPr marL="0" marR="0" lvl="0" indent="0" algn="ctr" defTabSz="968375" rtl="0" eaLnBrk="0" fontAlgn="base" latinLnBrk="0" hangingPunct="0">
              <a:lnSpc>
                <a:spcPct val="100000"/>
              </a:lnSpc>
              <a:spcBef>
                <a:spcPct val="0"/>
              </a:spcBef>
              <a:spcAft>
                <a:spcPct val="0"/>
              </a:spcAft>
              <a:buClrTx/>
              <a:buSzTx/>
              <a:buFontTx/>
              <a:buNone/>
              <a:tabLst/>
              <a:defRPr/>
            </a:pPr>
            <a:r>
              <a:rPr kumimoji="0" lang="en-US" sz="800" b="1" dirty="0">
                <a:solidFill>
                  <a:srgbClr val="000000"/>
                </a:solidFill>
                <a:latin typeface="Segoe UI"/>
                <a:ea typeface="ＭＳ Ｐゴシック" pitchFamily="50" charset="-128"/>
              </a:rPr>
              <a:t>(Employee Experience &amp; Motivation)</a:t>
            </a:r>
          </a:p>
          <a:p>
            <a:pPr marL="0" marR="0" lvl="0" indent="0" algn="ctr" defTabSz="968375" rtl="0" eaLnBrk="0" fontAlgn="base" latinLnBrk="0" hangingPunct="0">
              <a:lnSpc>
                <a:spcPct val="100000"/>
              </a:lnSpc>
              <a:spcBef>
                <a:spcPct val="0"/>
              </a:spcBef>
              <a:spcAft>
                <a:spcPct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Segoe UI"/>
                <a:ea typeface="ＭＳ Ｐゴシック" pitchFamily="50" charset="-128"/>
              </a:rPr>
              <a:t>(Wo</a:t>
            </a:r>
            <a:r>
              <a:rPr kumimoji="0" lang="en-US" sz="800" b="1" dirty="0" err="1">
                <a:solidFill>
                  <a:srgbClr val="000000"/>
                </a:solidFill>
                <a:latin typeface="Segoe UI"/>
                <a:ea typeface="ＭＳ Ｐゴシック" pitchFamily="50" charset="-128"/>
              </a:rPr>
              <a:t>rk</a:t>
            </a:r>
            <a:r>
              <a:rPr kumimoji="0" lang="en-US" sz="800" b="1" dirty="0">
                <a:solidFill>
                  <a:srgbClr val="000000"/>
                </a:solidFill>
                <a:latin typeface="Segoe UI"/>
                <a:ea typeface="ＭＳ Ｐゴシック" pitchFamily="50" charset="-128"/>
              </a:rPr>
              <a:t> Style Innovation) </a:t>
            </a:r>
            <a:endParaRPr kumimoji="0" lang="en-US" sz="800" b="1" i="0" u="none" strike="noStrike" kern="1200" cap="none" spc="0" normalizeH="0" baseline="0" noProof="0" dirty="0">
              <a:ln>
                <a:noFill/>
              </a:ln>
              <a:solidFill>
                <a:srgbClr val="000000"/>
              </a:solidFill>
              <a:effectLst/>
              <a:uLnTx/>
              <a:uFillTx/>
              <a:latin typeface="Segoe UI"/>
              <a:ea typeface="ＭＳ Ｐゴシック" pitchFamily="50" charset="-128"/>
            </a:endParaRPr>
          </a:p>
        </p:txBody>
      </p:sp>
      <p:cxnSp>
        <p:nvCxnSpPr>
          <p:cNvPr id="63" name="Elbow Connector 56">
            <a:extLst>
              <a:ext uri="{FF2B5EF4-FFF2-40B4-BE49-F238E27FC236}">
                <a16:creationId xmlns:a16="http://schemas.microsoft.com/office/drawing/2014/main" id="{9FA3F05F-CD3B-C796-4E73-7AA97E95954F}"/>
              </a:ext>
            </a:extLst>
          </p:cNvPr>
          <p:cNvCxnSpPr>
            <a:stCxn id="52" idx="2"/>
            <a:endCxn id="68" idx="1"/>
          </p:cNvCxnSpPr>
          <p:nvPr/>
        </p:nvCxnSpPr>
        <p:spPr>
          <a:xfrm rot="5400000">
            <a:off x="4782900" y="2575006"/>
            <a:ext cx="766323" cy="1010800"/>
          </a:xfrm>
          <a:prstGeom prst="bentConnector4">
            <a:avLst>
              <a:gd name="adj1" fmla="val 27026"/>
              <a:gd name="adj2" fmla="val 112075"/>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Elbow Connector 73">
            <a:extLst>
              <a:ext uri="{FF2B5EF4-FFF2-40B4-BE49-F238E27FC236}">
                <a16:creationId xmlns:a16="http://schemas.microsoft.com/office/drawing/2014/main" id="{0D2F52CF-04B5-FF04-A3C9-9B0047662C92}"/>
              </a:ext>
            </a:extLst>
          </p:cNvPr>
          <p:cNvCxnSpPr>
            <a:endCxn id="70" idx="1"/>
          </p:cNvCxnSpPr>
          <p:nvPr/>
        </p:nvCxnSpPr>
        <p:spPr>
          <a:xfrm rot="5400000">
            <a:off x="3930487" y="3418349"/>
            <a:ext cx="2449378" cy="1032570"/>
          </a:xfrm>
          <a:prstGeom prst="bentConnector4">
            <a:avLst>
              <a:gd name="adj1" fmla="val 7795"/>
              <a:gd name="adj2" fmla="val 109840"/>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Elbow Connector 85">
            <a:extLst>
              <a:ext uri="{FF2B5EF4-FFF2-40B4-BE49-F238E27FC236}">
                <a16:creationId xmlns:a16="http://schemas.microsoft.com/office/drawing/2014/main" id="{BEC40BB6-A5DC-DC00-82B2-D0CD40066579}"/>
              </a:ext>
            </a:extLst>
          </p:cNvPr>
          <p:cNvCxnSpPr/>
          <p:nvPr/>
        </p:nvCxnSpPr>
        <p:spPr>
          <a:xfrm rot="5400000">
            <a:off x="7522967" y="2420264"/>
            <a:ext cx="180611" cy="769876"/>
          </a:xfrm>
          <a:prstGeom prst="bentConnector2">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Elbow Connector 91">
            <a:extLst>
              <a:ext uri="{FF2B5EF4-FFF2-40B4-BE49-F238E27FC236}">
                <a16:creationId xmlns:a16="http://schemas.microsoft.com/office/drawing/2014/main" id="{AC4C7965-4A25-73D2-2229-8B3BDA8CBC06}"/>
              </a:ext>
            </a:extLst>
          </p:cNvPr>
          <p:cNvCxnSpPr/>
          <p:nvPr/>
        </p:nvCxnSpPr>
        <p:spPr>
          <a:xfrm rot="5400000">
            <a:off x="7512934" y="2410231"/>
            <a:ext cx="180611" cy="789942"/>
          </a:xfrm>
          <a:prstGeom prst="bentConnector2">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Elbow Connector 94">
            <a:extLst>
              <a:ext uri="{FF2B5EF4-FFF2-40B4-BE49-F238E27FC236}">
                <a16:creationId xmlns:a16="http://schemas.microsoft.com/office/drawing/2014/main" id="{386DF492-93CE-EA18-B987-AD86DBA351D3}"/>
              </a:ext>
            </a:extLst>
          </p:cNvPr>
          <p:cNvCxnSpPr>
            <a:stCxn id="53" idx="2"/>
            <a:endCxn id="57" idx="1"/>
          </p:cNvCxnSpPr>
          <p:nvPr/>
        </p:nvCxnSpPr>
        <p:spPr>
          <a:xfrm rot="5400000">
            <a:off x="6216096" y="3421865"/>
            <a:ext cx="2514483" cy="1049746"/>
          </a:xfrm>
          <a:prstGeom prst="bentConnector4">
            <a:avLst>
              <a:gd name="adj1" fmla="val 8256"/>
              <a:gd name="adj2" fmla="val 112703"/>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8" name="Rounded Rectangle 64">
            <a:extLst>
              <a:ext uri="{FF2B5EF4-FFF2-40B4-BE49-F238E27FC236}">
                <a16:creationId xmlns:a16="http://schemas.microsoft.com/office/drawing/2014/main" id="{7A731F10-93FF-0E7D-24D1-3FDC308B459C}"/>
              </a:ext>
            </a:extLst>
          </p:cNvPr>
          <p:cNvSpPr/>
          <p:nvPr/>
        </p:nvSpPr>
        <p:spPr bwMode="auto">
          <a:xfrm>
            <a:off x="4660661" y="3097808"/>
            <a:ext cx="2011680" cy="73152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6800" rIns="0" bIns="46800" numCol="1" rtlCol="0" anchor="ctr" anchorCtr="0" compatLnSpc="1">
            <a:prstTxWarp prst="textNoShape">
              <a:avLst/>
            </a:prstTxWarp>
          </a:bodyPr>
          <a:lstStyle/>
          <a:p>
            <a:pPr lvl="0" algn="ctr" defTabSz="968375" eaLnBrk="0" fontAlgn="base" hangingPunct="0">
              <a:spcBef>
                <a:spcPct val="0"/>
              </a:spcBef>
              <a:spcAft>
                <a:spcPct val="0"/>
              </a:spcAft>
              <a:defRPr/>
            </a:pPr>
            <a:r>
              <a:rPr kumimoji="0" lang="en-US" sz="1400" b="1" dirty="0">
                <a:ea typeface="ＭＳ Ｐゴシック" pitchFamily="50" charset="-128"/>
              </a:rPr>
              <a:t>Acquire Core Technology Capability</a:t>
            </a:r>
          </a:p>
        </p:txBody>
      </p:sp>
      <p:sp>
        <p:nvSpPr>
          <p:cNvPr id="69" name="Rounded Rectangle 65">
            <a:extLst>
              <a:ext uri="{FF2B5EF4-FFF2-40B4-BE49-F238E27FC236}">
                <a16:creationId xmlns:a16="http://schemas.microsoft.com/office/drawing/2014/main" id="{8C9950AA-C70A-7AA4-0F83-E266F97F3DBE}"/>
              </a:ext>
            </a:extLst>
          </p:cNvPr>
          <p:cNvSpPr/>
          <p:nvPr/>
        </p:nvSpPr>
        <p:spPr bwMode="auto">
          <a:xfrm>
            <a:off x="4649776" y="3948105"/>
            <a:ext cx="2011680" cy="73152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6800" rIns="0" bIns="46800" numCol="1" rtlCol="0" anchor="ctr" anchorCtr="0" compatLnSpc="1">
            <a:prstTxWarp prst="textNoShape">
              <a:avLst/>
            </a:prstTxWarp>
          </a:bodyPr>
          <a:lstStyle/>
          <a:p>
            <a:pPr lvl="0" algn="ctr" defTabSz="968375" eaLnBrk="0" fontAlgn="base" hangingPunct="0">
              <a:spcBef>
                <a:spcPct val="0"/>
              </a:spcBef>
              <a:spcAft>
                <a:spcPct val="0"/>
              </a:spcAft>
              <a:defRPr/>
            </a:pPr>
            <a:r>
              <a:rPr kumimoji="0" lang="en-US" sz="1400" b="1" dirty="0">
                <a:ea typeface="ＭＳ Ｐゴシック" pitchFamily="50" charset="-128"/>
              </a:rPr>
              <a:t>Expand Quality &amp; Engineering Capability</a:t>
            </a:r>
          </a:p>
          <a:p>
            <a:pPr lvl="0" algn="ctr" defTabSz="968375" eaLnBrk="0" fontAlgn="base" hangingPunct="0">
              <a:spcBef>
                <a:spcPct val="0"/>
              </a:spcBef>
              <a:spcAft>
                <a:spcPct val="0"/>
              </a:spcAft>
              <a:defRPr/>
            </a:pPr>
            <a:r>
              <a:rPr kumimoji="0" lang="en-US" sz="900" b="1" dirty="0">
                <a:solidFill>
                  <a:srgbClr val="000000"/>
                </a:solidFill>
                <a:ea typeface="ＭＳ Ｐゴシック" pitchFamily="50" charset="-128"/>
              </a:rPr>
              <a:t>(Job Enhancement &amp; Enrichment)</a:t>
            </a:r>
          </a:p>
          <a:p>
            <a:pPr lvl="0" algn="ctr" defTabSz="968375" eaLnBrk="0" fontAlgn="base" hangingPunct="0">
              <a:spcBef>
                <a:spcPct val="0"/>
              </a:spcBef>
              <a:spcAft>
                <a:spcPct val="0"/>
              </a:spcAft>
              <a:defRPr/>
            </a:pPr>
            <a:r>
              <a:rPr kumimoji="0" lang="en-US" sz="900" b="1" dirty="0">
                <a:solidFill>
                  <a:srgbClr val="000000"/>
                </a:solidFill>
                <a:ea typeface="ＭＳ Ｐゴシック" pitchFamily="50" charset="-128"/>
              </a:rPr>
              <a:t>(New Model EVT/DVT &amp; Launch)</a:t>
            </a:r>
            <a:endParaRPr kumimoji="0" lang="en-US" sz="900" b="1" dirty="0">
              <a:ea typeface="ＭＳ Ｐゴシック" pitchFamily="50" charset="-128"/>
            </a:endParaRPr>
          </a:p>
        </p:txBody>
      </p:sp>
      <p:sp>
        <p:nvSpPr>
          <p:cNvPr id="70" name="Rounded Rectangle 66">
            <a:extLst>
              <a:ext uri="{FF2B5EF4-FFF2-40B4-BE49-F238E27FC236}">
                <a16:creationId xmlns:a16="http://schemas.microsoft.com/office/drawing/2014/main" id="{B070FF2A-DDCD-F1FC-0DF4-BACFB2120AF5}"/>
              </a:ext>
            </a:extLst>
          </p:cNvPr>
          <p:cNvSpPr/>
          <p:nvPr/>
        </p:nvSpPr>
        <p:spPr bwMode="auto">
          <a:xfrm>
            <a:off x="4638891" y="4793563"/>
            <a:ext cx="2011680" cy="73152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6800" rIns="0" bIns="46800" numCol="1" rtlCol="0" anchor="ctr" anchorCtr="0" compatLnSpc="1">
            <a:prstTxWarp prst="textNoShape">
              <a:avLst/>
            </a:prstTxWarp>
          </a:bodyPr>
          <a:lstStyle/>
          <a:p>
            <a:pPr lvl="0" algn="ctr" defTabSz="968375" eaLnBrk="0" fontAlgn="base" hangingPunct="0">
              <a:spcBef>
                <a:spcPct val="0"/>
              </a:spcBef>
              <a:spcAft>
                <a:spcPct val="0"/>
              </a:spcAft>
              <a:defRPr/>
            </a:pPr>
            <a:r>
              <a:rPr kumimoji="0" lang="en-US" sz="1400" b="1" dirty="0">
                <a:solidFill>
                  <a:srgbClr val="000000"/>
                </a:solidFill>
                <a:ea typeface="ＭＳ Ｐゴシック" pitchFamily="50" charset="-128"/>
              </a:rPr>
              <a:t>Expand Human Development</a:t>
            </a:r>
          </a:p>
          <a:p>
            <a:pPr lvl="0" algn="ctr" defTabSz="968375" eaLnBrk="0" fontAlgn="base" hangingPunct="0">
              <a:spcBef>
                <a:spcPct val="0"/>
              </a:spcBef>
              <a:spcAft>
                <a:spcPct val="0"/>
              </a:spcAft>
              <a:defRPr/>
            </a:pPr>
            <a:r>
              <a:rPr kumimoji="0" lang="en-US" sz="800" b="1" dirty="0">
                <a:solidFill>
                  <a:srgbClr val="000000"/>
                </a:solidFill>
                <a:ea typeface="ＭＳ Ｐゴシック" pitchFamily="50" charset="-128"/>
              </a:rPr>
              <a:t>(Competency Building &amp; Specialization)</a:t>
            </a:r>
          </a:p>
        </p:txBody>
      </p:sp>
      <p:sp>
        <p:nvSpPr>
          <p:cNvPr id="71" name="TextBox 70">
            <a:extLst>
              <a:ext uri="{FF2B5EF4-FFF2-40B4-BE49-F238E27FC236}">
                <a16:creationId xmlns:a16="http://schemas.microsoft.com/office/drawing/2014/main" id="{D55DAAE1-FCE4-6A0A-6696-A04110BFEF6A}"/>
              </a:ext>
            </a:extLst>
          </p:cNvPr>
          <p:cNvSpPr txBox="1"/>
          <p:nvPr/>
        </p:nvSpPr>
        <p:spPr>
          <a:xfrm>
            <a:off x="2280462" y="3150034"/>
            <a:ext cx="2186624" cy="307777"/>
          </a:xfrm>
          <a:prstGeom prst="rect">
            <a:avLst/>
          </a:prstGeom>
          <a:noFill/>
        </p:spPr>
        <p:txBody>
          <a:bodyPr wrap="square" rtlCol="0">
            <a:spAutoFit/>
          </a:bodyPr>
          <a:lstStyle/>
          <a:p>
            <a:r>
              <a:rPr lang="en-US" sz="1400" b="1" dirty="0">
                <a:solidFill>
                  <a:schemeClr val="accent6"/>
                </a:solidFill>
              </a:rPr>
              <a:t>Factory Utilization </a:t>
            </a:r>
          </a:p>
        </p:txBody>
      </p:sp>
      <p:sp>
        <p:nvSpPr>
          <p:cNvPr id="72" name="TextBox 71">
            <a:extLst>
              <a:ext uri="{FF2B5EF4-FFF2-40B4-BE49-F238E27FC236}">
                <a16:creationId xmlns:a16="http://schemas.microsoft.com/office/drawing/2014/main" id="{B442691F-0FCF-9550-407B-1650997BE557}"/>
              </a:ext>
            </a:extLst>
          </p:cNvPr>
          <p:cNvSpPr txBox="1"/>
          <p:nvPr/>
        </p:nvSpPr>
        <p:spPr>
          <a:xfrm>
            <a:off x="2263832" y="5178124"/>
            <a:ext cx="2344073" cy="307777"/>
          </a:xfrm>
          <a:prstGeom prst="rect">
            <a:avLst/>
          </a:prstGeom>
          <a:noFill/>
        </p:spPr>
        <p:txBody>
          <a:bodyPr wrap="square" rtlCol="0">
            <a:spAutoFit/>
          </a:bodyPr>
          <a:lstStyle/>
          <a:p>
            <a:r>
              <a:rPr lang="en-US" sz="1400" b="1" dirty="0">
                <a:solidFill>
                  <a:schemeClr val="accent6"/>
                </a:solidFill>
              </a:rPr>
              <a:t>Organization</a:t>
            </a:r>
          </a:p>
        </p:txBody>
      </p:sp>
      <p:sp>
        <p:nvSpPr>
          <p:cNvPr id="73" name="Rounded Rectangle 34">
            <a:extLst>
              <a:ext uri="{FF2B5EF4-FFF2-40B4-BE49-F238E27FC236}">
                <a16:creationId xmlns:a16="http://schemas.microsoft.com/office/drawing/2014/main" id="{5634A70F-4D76-FF53-B9F5-BCA0B0889AF3}"/>
              </a:ext>
            </a:extLst>
          </p:cNvPr>
          <p:cNvSpPr/>
          <p:nvPr/>
        </p:nvSpPr>
        <p:spPr bwMode="auto">
          <a:xfrm>
            <a:off x="2377570" y="5476059"/>
            <a:ext cx="2011680" cy="731520"/>
          </a:xfrm>
          <a:prstGeom prst="roundRect">
            <a:avLst/>
          </a:prstGeom>
          <a:solidFill>
            <a:schemeClr val="accent2">
              <a:lumMod val="60000"/>
              <a:lumOff val="40000"/>
            </a:schemeClr>
          </a:solidFill>
          <a:ln w="25400" cap="flat" cmpd="sng" algn="ctr">
            <a:solidFill>
              <a:srgbClr val="FF0000"/>
            </a:solidFill>
            <a:prstDash val="solid"/>
            <a:round/>
            <a:headEnd type="none" w="med" len="med"/>
            <a:tailEnd type="none" w="med" len="med"/>
          </a:ln>
          <a:effectLst/>
        </p:spPr>
        <p:txBody>
          <a:bodyPr vert="horz" wrap="square" lIns="0" tIns="46800" rIns="0" bIns="46800" numCol="1" rtlCol="0" anchor="ctr" anchorCtr="0" compatLnSpc="1">
            <a:prstTxWarp prst="textNoShape">
              <a:avLst/>
            </a:prstTxWarp>
          </a:bodyPr>
          <a:lstStyle/>
          <a:p>
            <a:pPr lvl="0" algn="ctr" defTabSz="968375" eaLnBrk="0" fontAlgn="base" hangingPunct="0">
              <a:spcBef>
                <a:spcPct val="0"/>
              </a:spcBef>
              <a:spcAft>
                <a:spcPct val="0"/>
              </a:spcAft>
              <a:defRPr/>
            </a:pPr>
            <a:r>
              <a:rPr kumimoji="0" lang="en-US" sz="1400" b="1" dirty="0">
                <a:solidFill>
                  <a:srgbClr val="000000"/>
                </a:solidFill>
                <a:ea typeface="ＭＳ Ｐゴシック" pitchFamily="50" charset="-128"/>
              </a:rPr>
              <a:t>Effective Utilization </a:t>
            </a:r>
          </a:p>
          <a:p>
            <a:pPr lvl="0" algn="ctr" defTabSz="968375" eaLnBrk="0" fontAlgn="base" hangingPunct="0">
              <a:spcBef>
                <a:spcPct val="0"/>
              </a:spcBef>
              <a:spcAft>
                <a:spcPct val="0"/>
              </a:spcAft>
              <a:defRPr/>
            </a:pPr>
            <a:r>
              <a:rPr kumimoji="0" lang="en-US" sz="1400" b="1" dirty="0">
                <a:solidFill>
                  <a:srgbClr val="000000"/>
                </a:solidFill>
                <a:ea typeface="ＭＳ Ｐゴシック" pitchFamily="50" charset="-128"/>
              </a:rPr>
              <a:t>of Resources</a:t>
            </a:r>
          </a:p>
        </p:txBody>
      </p:sp>
      <p:cxnSp>
        <p:nvCxnSpPr>
          <p:cNvPr id="74" name="Elbow Connector 35">
            <a:extLst>
              <a:ext uri="{FF2B5EF4-FFF2-40B4-BE49-F238E27FC236}">
                <a16:creationId xmlns:a16="http://schemas.microsoft.com/office/drawing/2014/main" id="{A4AEBB62-F6FC-1420-186D-81BBE8B8C339}"/>
              </a:ext>
            </a:extLst>
          </p:cNvPr>
          <p:cNvCxnSpPr>
            <a:stCxn id="51" idx="2"/>
            <a:endCxn id="73" idx="1"/>
          </p:cNvCxnSpPr>
          <p:nvPr/>
        </p:nvCxnSpPr>
        <p:spPr>
          <a:xfrm rot="5400000">
            <a:off x="1082015" y="4010816"/>
            <a:ext cx="3126558" cy="535448"/>
          </a:xfrm>
          <a:prstGeom prst="bentConnector4">
            <a:avLst>
              <a:gd name="adj1" fmla="val 6054"/>
              <a:gd name="adj2" fmla="val 115729"/>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5" name="Rounded Rectangle 39">
            <a:extLst>
              <a:ext uri="{FF2B5EF4-FFF2-40B4-BE49-F238E27FC236}">
                <a16:creationId xmlns:a16="http://schemas.microsoft.com/office/drawing/2014/main" id="{D5117C3D-79D3-5286-00B3-9D7D1EFA01E6}"/>
              </a:ext>
            </a:extLst>
          </p:cNvPr>
          <p:cNvSpPr/>
          <p:nvPr/>
        </p:nvSpPr>
        <p:spPr bwMode="auto">
          <a:xfrm>
            <a:off x="6928867" y="3976041"/>
            <a:ext cx="2103120" cy="73152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6800" rIns="0" bIns="46800" numCol="1" rtlCol="0" anchor="ctr" anchorCtr="0" compatLnSpc="1">
            <a:prstTxWarp prst="textNoShape">
              <a:avLst/>
            </a:prstTxWarp>
          </a:bodyPr>
          <a:lstStyle/>
          <a:p>
            <a:pPr lvl="0" algn="ctr" defTabSz="968375" eaLnBrk="0" fontAlgn="base" hangingPunct="0">
              <a:spcBef>
                <a:spcPct val="0"/>
              </a:spcBef>
              <a:spcAft>
                <a:spcPct val="0"/>
              </a:spcAft>
              <a:defRPr/>
            </a:pPr>
            <a:r>
              <a:rPr kumimoji="0" lang="en-US" sz="1400" b="1" dirty="0">
                <a:solidFill>
                  <a:srgbClr val="000000"/>
                </a:solidFill>
                <a:ea typeface="ＭＳ Ｐゴシック" pitchFamily="50" charset="-128"/>
              </a:rPr>
              <a:t>Invigorating, Healthy &amp; Safe Work Environment</a:t>
            </a:r>
          </a:p>
          <a:p>
            <a:pPr lvl="0" algn="ctr" defTabSz="968375" eaLnBrk="0" fontAlgn="base" hangingPunct="0">
              <a:spcBef>
                <a:spcPct val="0"/>
              </a:spcBef>
              <a:spcAft>
                <a:spcPct val="0"/>
              </a:spcAft>
              <a:defRPr/>
            </a:pPr>
            <a:r>
              <a:rPr kumimoji="0" lang="en-US" sz="800" b="1" dirty="0">
                <a:solidFill>
                  <a:srgbClr val="000000"/>
                </a:solidFill>
                <a:ea typeface="ＭＳ Ｐゴシック" pitchFamily="50" charset="-128"/>
              </a:rPr>
              <a:t>(Productivity, Engagement, Retention)</a:t>
            </a:r>
          </a:p>
        </p:txBody>
      </p:sp>
      <p:cxnSp>
        <p:nvCxnSpPr>
          <p:cNvPr id="76" name="Elbow Connector 41">
            <a:extLst>
              <a:ext uri="{FF2B5EF4-FFF2-40B4-BE49-F238E27FC236}">
                <a16:creationId xmlns:a16="http://schemas.microsoft.com/office/drawing/2014/main" id="{C2F2168A-BEE3-127E-ABCE-11322E04CE9B}"/>
              </a:ext>
            </a:extLst>
          </p:cNvPr>
          <p:cNvCxnSpPr>
            <a:stCxn id="53" idx="2"/>
            <a:endCxn id="62" idx="1"/>
          </p:cNvCxnSpPr>
          <p:nvPr/>
        </p:nvCxnSpPr>
        <p:spPr>
          <a:xfrm rot="5400000">
            <a:off x="5809596" y="3817481"/>
            <a:ext cx="3316599" cy="1060631"/>
          </a:xfrm>
          <a:prstGeom prst="bentConnector4">
            <a:avLst>
              <a:gd name="adj1" fmla="val 6289"/>
              <a:gd name="adj2" fmla="val 111674"/>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Elbow Connector 52">
            <a:extLst>
              <a:ext uri="{FF2B5EF4-FFF2-40B4-BE49-F238E27FC236}">
                <a16:creationId xmlns:a16="http://schemas.microsoft.com/office/drawing/2014/main" id="{5CBE31D0-CE89-61CB-3B47-247D1277F5ED}"/>
              </a:ext>
            </a:extLst>
          </p:cNvPr>
          <p:cNvCxnSpPr>
            <a:stCxn id="53" idx="2"/>
            <a:endCxn id="61" idx="1"/>
          </p:cNvCxnSpPr>
          <p:nvPr/>
        </p:nvCxnSpPr>
        <p:spPr>
          <a:xfrm rot="5400000">
            <a:off x="7079833" y="2542888"/>
            <a:ext cx="771769" cy="1064987"/>
          </a:xfrm>
          <a:prstGeom prst="bentConnector4">
            <a:avLst>
              <a:gd name="adj1" fmla="val 26304"/>
              <a:gd name="adj2" fmla="val 111627"/>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Elbow Connector 63">
            <a:extLst>
              <a:ext uri="{FF2B5EF4-FFF2-40B4-BE49-F238E27FC236}">
                <a16:creationId xmlns:a16="http://schemas.microsoft.com/office/drawing/2014/main" id="{0BE4ED67-EE3D-4EB5-4EBD-241FB3498F6F}"/>
              </a:ext>
            </a:extLst>
          </p:cNvPr>
          <p:cNvCxnSpPr>
            <a:endCxn id="69" idx="1"/>
          </p:cNvCxnSpPr>
          <p:nvPr/>
        </p:nvCxnSpPr>
        <p:spPr>
          <a:xfrm rot="5400000">
            <a:off x="4358659" y="3001063"/>
            <a:ext cx="1603920" cy="1021685"/>
          </a:xfrm>
          <a:prstGeom prst="bentConnector4">
            <a:avLst>
              <a:gd name="adj1" fmla="val 11781"/>
              <a:gd name="adj2" fmla="val 111187"/>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9" name="Rounded Rectangle 71">
            <a:extLst>
              <a:ext uri="{FF2B5EF4-FFF2-40B4-BE49-F238E27FC236}">
                <a16:creationId xmlns:a16="http://schemas.microsoft.com/office/drawing/2014/main" id="{D87D3141-ECB1-9B6F-5E0F-D5F2FC312398}"/>
              </a:ext>
            </a:extLst>
          </p:cNvPr>
          <p:cNvSpPr/>
          <p:nvPr/>
        </p:nvSpPr>
        <p:spPr bwMode="auto">
          <a:xfrm>
            <a:off x="4660360" y="5662463"/>
            <a:ext cx="2011680" cy="73152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6800" rIns="0" bIns="46800" numCol="1" rtlCol="0" anchor="ctr" anchorCtr="0" compatLnSpc="1">
            <a:prstTxWarp prst="textNoShape">
              <a:avLst/>
            </a:prstTxWarp>
          </a:bodyPr>
          <a:lstStyle/>
          <a:p>
            <a:pPr lvl="0" algn="ctr" defTabSz="968375" eaLnBrk="0" fontAlgn="base" hangingPunct="0">
              <a:spcBef>
                <a:spcPct val="0"/>
              </a:spcBef>
              <a:spcAft>
                <a:spcPct val="0"/>
              </a:spcAft>
              <a:defRPr/>
            </a:pPr>
            <a:r>
              <a:rPr kumimoji="0" lang="en-US" sz="1400" b="1" dirty="0">
                <a:ea typeface="ＭＳ Ｐゴシック" pitchFamily="50" charset="-128"/>
              </a:rPr>
              <a:t>Pursue </a:t>
            </a:r>
          </a:p>
          <a:p>
            <a:pPr lvl="0" algn="ctr" defTabSz="968375" eaLnBrk="0" fontAlgn="base" hangingPunct="0">
              <a:spcBef>
                <a:spcPct val="0"/>
              </a:spcBef>
              <a:spcAft>
                <a:spcPct val="0"/>
              </a:spcAft>
              <a:defRPr/>
            </a:pPr>
            <a:r>
              <a:rPr kumimoji="0" lang="en-US" sz="1400" b="1" dirty="0">
                <a:ea typeface="ＭＳ Ｐゴシック" pitchFamily="50" charset="-128"/>
              </a:rPr>
              <a:t>TIP Autonomy</a:t>
            </a:r>
          </a:p>
        </p:txBody>
      </p:sp>
      <p:cxnSp>
        <p:nvCxnSpPr>
          <p:cNvPr id="80" name="Elbow Connector 72">
            <a:extLst>
              <a:ext uri="{FF2B5EF4-FFF2-40B4-BE49-F238E27FC236}">
                <a16:creationId xmlns:a16="http://schemas.microsoft.com/office/drawing/2014/main" id="{D36F6B04-0602-41C5-3DFA-E2AF534D9620}"/>
              </a:ext>
            </a:extLst>
          </p:cNvPr>
          <p:cNvCxnSpPr/>
          <p:nvPr/>
        </p:nvCxnSpPr>
        <p:spPr>
          <a:xfrm rot="5400000">
            <a:off x="3506772" y="3863535"/>
            <a:ext cx="3318278" cy="1011101"/>
          </a:xfrm>
          <a:prstGeom prst="bentConnector4">
            <a:avLst>
              <a:gd name="adj1" fmla="val 5772"/>
              <a:gd name="adj2" fmla="val 112560"/>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1" name="Rounded Rectangle 38">
            <a:extLst>
              <a:ext uri="{FF2B5EF4-FFF2-40B4-BE49-F238E27FC236}">
                <a16:creationId xmlns:a16="http://schemas.microsoft.com/office/drawing/2014/main" id="{C3EBFA63-4963-0E6C-28CD-3FAFF5E021C9}"/>
              </a:ext>
            </a:extLst>
          </p:cNvPr>
          <p:cNvSpPr/>
          <p:nvPr/>
        </p:nvSpPr>
        <p:spPr bwMode="auto">
          <a:xfrm>
            <a:off x="187508" y="3456939"/>
            <a:ext cx="2011680" cy="73152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6800" rIns="0" bIns="46800" numCol="1" rtlCol="0" anchor="ctr" anchorCtr="0" compatLnSpc="1">
            <a:prstTxWarp prst="textNoShape">
              <a:avLst/>
            </a:prstTxWarp>
          </a:bodyPr>
          <a:lstStyle/>
          <a:p>
            <a:pPr lvl="0" algn="ctr" defTabSz="968375" eaLnBrk="0" fontAlgn="base" hangingPunct="0">
              <a:spcBef>
                <a:spcPct val="0"/>
              </a:spcBef>
              <a:spcAft>
                <a:spcPct val="0"/>
              </a:spcAft>
              <a:defRPr/>
            </a:pPr>
            <a:r>
              <a:rPr kumimoji="0" lang="en-US" sz="1400" b="1" dirty="0">
                <a:ea typeface="ＭＳ Ｐゴシック" pitchFamily="50" charset="-128"/>
              </a:rPr>
              <a:t>Agile Operation </a:t>
            </a:r>
          </a:p>
          <a:p>
            <a:pPr lvl="0" algn="ctr" defTabSz="968375" eaLnBrk="0" fontAlgn="base" hangingPunct="0">
              <a:spcBef>
                <a:spcPct val="0"/>
              </a:spcBef>
              <a:spcAft>
                <a:spcPct val="0"/>
              </a:spcAft>
              <a:defRPr/>
            </a:pPr>
            <a:r>
              <a:rPr kumimoji="0" lang="en-US" sz="1400" b="1" dirty="0">
                <a:ea typeface="ＭＳ Ｐゴシック" pitchFamily="50" charset="-128"/>
              </a:rPr>
              <a:t>&amp; Management</a:t>
            </a:r>
          </a:p>
          <a:p>
            <a:pPr lvl="0" algn="ctr" defTabSz="968375" eaLnBrk="0" fontAlgn="base" hangingPunct="0">
              <a:spcBef>
                <a:spcPct val="0"/>
              </a:spcBef>
              <a:spcAft>
                <a:spcPct val="0"/>
              </a:spcAft>
              <a:defRPr/>
            </a:pPr>
            <a:r>
              <a:rPr kumimoji="0" lang="en-US" sz="900" b="1" dirty="0">
                <a:ea typeface="ＭＳ Ｐゴシック" pitchFamily="50" charset="-128"/>
              </a:rPr>
              <a:t>(Man, Machine, Process, Facility)</a:t>
            </a:r>
          </a:p>
        </p:txBody>
      </p:sp>
      <p:sp>
        <p:nvSpPr>
          <p:cNvPr id="82" name="Rounded Rectangle 40">
            <a:extLst>
              <a:ext uri="{FF2B5EF4-FFF2-40B4-BE49-F238E27FC236}">
                <a16:creationId xmlns:a16="http://schemas.microsoft.com/office/drawing/2014/main" id="{8EE20E0D-7AD7-26CA-1E72-699473602F41}"/>
              </a:ext>
            </a:extLst>
          </p:cNvPr>
          <p:cNvSpPr/>
          <p:nvPr/>
        </p:nvSpPr>
        <p:spPr bwMode="auto">
          <a:xfrm>
            <a:off x="206427" y="4267496"/>
            <a:ext cx="2011680" cy="73152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6800" rIns="0" bIns="46800" numCol="1" rtlCol="0" anchor="ctr" anchorCtr="0" compatLnSpc="1">
            <a:prstTxWarp prst="textNoShape">
              <a:avLst/>
            </a:prstTxWarp>
          </a:bodyPr>
          <a:lstStyle/>
          <a:p>
            <a:pPr algn="ctr" defTabSz="968375" eaLnBrk="0" fontAlgn="base" hangingPunct="0">
              <a:spcBef>
                <a:spcPct val="0"/>
              </a:spcBef>
              <a:spcAft>
                <a:spcPct val="0"/>
              </a:spcAft>
              <a:defRPr/>
            </a:pPr>
            <a:r>
              <a:rPr kumimoji="0" lang="en-US" sz="1400" b="1" dirty="0">
                <a:ea typeface="ＭＳ Ｐゴシック" pitchFamily="50" charset="-128"/>
              </a:rPr>
              <a:t>Adaptable Supply Chain Management</a:t>
            </a:r>
          </a:p>
          <a:p>
            <a:pPr algn="ctr" defTabSz="968375" eaLnBrk="0" fontAlgn="base" hangingPunct="0">
              <a:spcBef>
                <a:spcPct val="0"/>
              </a:spcBef>
              <a:spcAft>
                <a:spcPct val="0"/>
              </a:spcAft>
              <a:defRPr/>
            </a:pPr>
            <a:r>
              <a:rPr kumimoji="0" lang="en-US" sz="900" b="1" dirty="0">
                <a:ea typeface="ＭＳ Ｐゴシック" pitchFamily="50" charset="-128"/>
                <a:sym typeface="Wingdings 3" panose="05040102010807070707" pitchFamily="18" charset="2"/>
              </a:rPr>
              <a:t>(Supply, Inventory)</a:t>
            </a:r>
          </a:p>
        </p:txBody>
      </p:sp>
      <p:cxnSp>
        <p:nvCxnSpPr>
          <p:cNvPr id="83" name="Elbow Connector 43">
            <a:extLst>
              <a:ext uri="{FF2B5EF4-FFF2-40B4-BE49-F238E27FC236}">
                <a16:creationId xmlns:a16="http://schemas.microsoft.com/office/drawing/2014/main" id="{2B1C9CE3-ABA2-B15B-B11B-BE10A9F23AB3}"/>
              </a:ext>
            </a:extLst>
          </p:cNvPr>
          <p:cNvCxnSpPr>
            <a:stCxn id="51" idx="2"/>
            <a:endCxn id="58" idx="1"/>
          </p:cNvCxnSpPr>
          <p:nvPr/>
        </p:nvCxnSpPr>
        <p:spPr>
          <a:xfrm rot="5400000">
            <a:off x="2105917" y="3016812"/>
            <a:ext cx="1108652" cy="505550"/>
          </a:xfrm>
          <a:prstGeom prst="bentConnector4">
            <a:avLst>
              <a:gd name="adj1" fmla="val 17225"/>
              <a:gd name="adj2" fmla="val 121419"/>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9B80F92-2AC6-9DDD-429E-448156D8C54E}"/>
              </a:ext>
            </a:extLst>
          </p:cNvPr>
          <p:cNvCxnSpPr>
            <a:stCxn id="81" idx="3"/>
            <a:endCxn id="58" idx="1"/>
          </p:cNvCxnSpPr>
          <p:nvPr/>
        </p:nvCxnSpPr>
        <p:spPr>
          <a:xfrm>
            <a:off x="2199188" y="3822699"/>
            <a:ext cx="208280" cy="1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F7509B4-38B0-BD7C-C3D9-572D1AA5933C}"/>
              </a:ext>
            </a:extLst>
          </p:cNvPr>
          <p:cNvCxnSpPr>
            <a:stCxn id="82" idx="3"/>
            <a:endCxn id="59" idx="1"/>
          </p:cNvCxnSpPr>
          <p:nvPr/>
        </p:nvCxnSpPr>
        <p:spPr>
          <a:xfrm>
            <a:off x="2218107" y="4633256"/>
            <a:ext cx="179004" cy="47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B9F46AE0-6B16-EB0E-6116-18A18E893688}"/>
              </a:ext>
            </a:extLst>
          </p:cNvPr>
          <p:cNvCxnSpPr>
            <a:stCxn id="60" idx="3"/>
            <a:endCxn id="73" idx="1"/>
          </p:cNvCxnSpPr>
          <p:nvPr/>
        </p:nvCxnSpPr>
        <p:spPr>
          <a:xfrm>
            <a:off x="2230090" y="5838864"/>
            <a:ext cx="147480" cy="29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Down Arrow 105">
            <a:extLst>
              <a:ext uri="{FF2B5EF4-FFF2-40B4-BE49-F238E27FC236}">
                <a16:creationId xmlns:a16="http://schemas.microsoft.com/office/drawing/2014/main" id="{537731AF-4BFE-7340-5CE7-8B50409F476D}"/>
              </a:ext>
            </a:extLst>
          </p:cNvPr>
          <p:cNvSpPr/>
          <p:nvPr/>
        </p:nvSpPr>
        <p:spPr bwMode="auto">
          <a:xfrm>
            <a:off x="751384" y="2461140"/>
            <a:ext cx="360040" cy="120774"/>
          </a:xfrm>
          <a:prstGeom prst="downArrow">
            <a:avLst/>
          </a:prstGeom>
          <a:solidFill>
            <a:schemeClr val="bg1">
              <a:lumMod val="50000"/>
            </a:schemeClr>
          </a:solidFill>
          <a:ln w="9525" cap="flat" cmpd="sng" algn="ctr">
            <a:solidFill>
              <a:schemeClr val="accent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lvl="0" indent="0" algn="ctr" defTabSz="968375" rtl="0" eaLnBrk="0" fontAlgn="base" latinLnBrk="0" hangingPunct="0">
              <a:lnSpc>
                <a:spcPct val="100000"/>
              </a:lnSpc>
              <a:spcBef>
                <a:spcPct val="0"/>
              </a:spcBef>
              <a:spcAft>
                <a:spcPct val="0"/>
              </a:spcAft>
              <a:buClrTx/>
              <a:buSzTx/>
              <a:buFontTx/>
              <a:buNone/>
              <a:tabLst/>
              <a:defRPr/>
            </a:pPr>
            <a:endParaRPr kumimoji="0" lang="en-US" sz="2500" b="0" i="0" u="none" strike="noStrike" kern="1200" cap="none" spc="0" normalizeH="0" baseline="0" noProof="0">
              <a:ln>
                <a:noFill/>
              </a:ln>
              <a:solidFill>
                <a:srgbClr val="000000"/>
              </a:solidFill>
              <a:effectLst/>
              <a:uLnTx/>
              <a:uFillTx/>
              <a:latin typeface="Arial" charset="0"/>
              <a:ea typeface="ＭＳ Ｐゴシック" pitchFamily="50" charset="-128"/>
              <a:cs typeface="+mn-cs"/>
            </a:endParaRPr>
          </a:p>
        </p:txBody>
      </p:sp>
      <p:cxnSp>
        <p:nvCxnSpPr>
          <p:cNvPr id="88" name="Elbow Connector 45">
            <a:extLst>
              <a:ext uri="{FF2B5EF4-FFF2-40B4-BE49-F238E27FC236}">
                <a16:creationId xmlns:a16="http://schemas.microsoft.com/office/drawing/2014/main" id="{7334761E-AEC8-CB64-CA59-D64B4D298DBC}"/>
              </a:ext>
            </a:extLst>
          </p:cNvPr>
          <p:cNvCxnSpPr>
            <a:stCxn id="53" idx="2"/>
            <a:endCxn id="75" idx="1"/>
          </p:cNvCxnSpPr>
          <p:nvPr/>
        </p:nvCxnSpPr>
        <p:spPr>
          <a:xfrm rot="5400000">
            <a:off x="6637387" y="2980978"/>
            <a:ext cx="1652304" cy="1069343"/>
          </a:xfrm>
          <a:prstGeom prst="bentConnector4">
            <a:avLst>
              <a:gd name="adj1" fmla="val 12414"/>
              <a:gd name="adj2" fmla="val 110689"/>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831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412" y="1687181"/>
            <a:ext cx="8740588" cy="3970702"/>
          </a:xfrm>
          <a:prstGeom prst="rect">
            <a:avLst/>
          </a:prstGeom>
          <a:noFill/>
        </p:spPr>
        <p:txBody>
          <a:bodyPr wrap="square" rtlCol="0">
            <a:spAutoFit/>
          </a:bodyPr>
          <a:lstStyle/>
          <a:p>
            <a:pPr>
              <a:lnSpc>
                <a:spcPct val="150000"/>
              </a:lnSpc>
            </a:pPr>
            <a:r>
              <a:rPr lang="en-US" sz="2000" b="1" dirty="0"/>
              <a:t>Project Leader:  </a:t>
            </a:r>
            <a:r>
              <a:rPr lang="en-US" sz="2000" dirty="0"/>
              <a:t>Gerald Jan Balverde</a:t>
            </a:r>
          </a:p>
          <a:p>
            <a:pPr>
              <a:lnSpc>
                <a:spcPct val="150000"/>
              </a:lnSpc>
            </a:pPr>
            <a:endParaRPr lang="en-US" sz="1050" b="1" dirty="0"/>
          </a:p>
          <a:p>
            <a:pPr>
              <a:lnSpc>
                <a:spcPct val="150000"/>
              </a:lnSpc>
            </a:pPr>
            <a:r>
              <a:rPr lang="en-US" sz="2000" b="1" dirty="0"/>
              <a:t>Team Members:</a:t>
            </a:r>
          </a:p>
          <a:p>
            <a:pPr marL="800100" lvl="1" indent="-342900">
              <a:lnSpc>
                <a:spcPct val="150000"/>
              </a:lnSpc>
              <a:buFont typeface="Arial" panose="020B0604020202020204" pitchFamily="34" charset="0"/>
              <a:buChar char="•"/>
            </a:pPr>
            <a:r>
              <a:rPr lang="en-US" sz="2000" dirty="0"/>
              <a:t>Jonathan Gaygon (IS3 – Portal Team)</a:t>
            </a:r>
          </a:p>
          <a:p>
            <a:pPr marL="800100" lvl="1" indent="-342900">
              <a:lnSpc>
                <a:spcPct val="150000"/>
              </a:lnSpc>
              <a:buFont typeface="Arial" panose="020B0604020202020204" pitchFamily="34" charset="0"/>
              <a:buChar char="•"/>
            </a:pPr>
            <a:r>
              <a:rPr lang="en-US" sz="2000" dirty="0"/>
              <a:t>Raymart Salvador (IS3 – Portal Team)</a:t>
            </a:r>
          </a:p>
          <a:p>
            <a:pPr marL="800100" lvl="1" indent="-342900">
              <a:lnSpc>
                <a:spcPct val="150000"/>
              </a:lnSpc>
              <a:buFont typeface="Arial" panose="020B0604020202020204" pitchFamily="34" charset="0"/>
              <a:buChar char="•"/>
            </a:pPr>
            <a:r>
              <a:rPr lang="en-US" sz="2000" dirty="0"/>
              <a:t>Gil De Villa (IS3 – PRAS Team)</a:t>
            </a:r>
          </a:p>
          <a:p>
            <a:pPr marL="800100" lvl="1" indent="-342900">
              <a:lnSpc>
                <a:spcPct val="150000"/>
              </a:lnSpc>
              <a:buFont typeface="Arial" panose="020B0604020202020204" pitchFamily="34" charset="0"/>
              <a:buChar char="•"/>
            </a:pPr>
            <a:r>
              <a:rPr lang="en-US" sz="2000" dirty="0"/>
              <a:t>James Paul Antonio (IS3 – PRAS Team)</a:t>
            </a:r>
          </a:p>
          <a:p>
            <a:pPr marL="800100" lvl="1" indent="-342900">
              <a:lnSpc>
                <a:spcPct val="150000"/>
              </a:lnSpc>
              <a:buFont typeface="Arial" panose="020B0604020202020204" pitchFamily="34" charset="0"/>
              <a:buChar char="•"/>
            </a:pPr>
            <a:r>
              <a:rPr lang="en-US" sz="2000" dirty="0"/>
              <a:t>Therese Eleonor Villapando (PPD3)</a:t>
            </a:r>
          </a:p>
          <a:p>
            <a:pPr marL="800100" lvl="1" indent="-342900">
              <a:lnSpc>
                <a:spcPct val="150000"/>
              </a:lnSpc>
              <a:buFont typeface="Arial" panose="020B0604020202020204" pitchFamily="34" charset="0"/>
              <a:buChar char="•"/>
            </a:pPr>
            <a:r>
              <a:rPr lang="en-US" sz="2000" dirty="0"/>
              <a:t>Catherine Publico (PPD3)</a:t>
            </a:r>
          </a:p>
        </p:txBody>
      </p:sp>
      <p:sp>
        <p:nvSpPr>
          <p:cNvPr id="4" name="Text Placeholder 3">
            <a:extLst>
              <a:ext uri="{FF2B5EF4-FFF2-40B4-BE49-F238E27FC236}">
                <a16:creationId xmlns:a16="http://schemas.microsoft.com/office/drawing/2014/main" id="{4C5512B2-8C97-AC34-5986-EDE4F3BD5439}"/>
              </a:ext>
            </a:extLst>
          </p:cNvPr>
          <p:cNvSpPr>
            <a:spLocks noGrp="1"/>
          </p:cNvSpPr>
          <p:nvPr>
            <p:ph type="body" sz="quarter" idx="20"/>
          </p:nvPr>
        </p:nvSpPr>
        <p:spPr/>
        <p:txBody>
          <a:bodyPr/>
          <a:lstStyle/>
          <a:p>
            <a:r>
              <a:rPr lang="en-US" altLang="ja-JP" dirty="0"/>
              <a:t>Team Profile</a:t>
            </a:r>
            <a:endParaRPr lang="en-US" dirty="0"/>
          </a:p>
        </p:txBody>
      </p:sp>
    </p:spTree>
    <p:extLst>
      <p:ext uri="{BB962C8B-B14F-4D97-AF65-F5344CB8AC3E}">
        <p14:creationId xmlns:p14="http://schemas.microsoft.com/office/powerpoint/2010/main" val="833913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p:cNvSpPr>
            <a:spLocks noGrp="1"/>
          </p:cNvSpPr>
          <p:nvPr>
            <p:ph type="body" sz="quarter" idx="12"/>
          </p:nvPr>
        </p:nvSpPr>
        <p:spPr>
          <a:xfrm>
            <a:off x="1138730" y="1600703"/>
            <a:ext cx="6151025" cy="627851"/>
          </a:xfrm>
        </p:spPr>
        <p:txBody>
          <a:bodyPr/>
          <a:lstStyle/>
          <a:p>
            <a:r>
              <a:rPr lang="en-US" altLang="en-US" sz="3000" dirty="0"/>
              <a:t>Project Background</a:t>
            </a:r>
            <a:endParaRPr lang="en-US" sz="3000" dirty="0"/>
          </a:p>
          <a:p>
            <a:endParaRPr lang="en-US" sz="3000" dirty="0"/>
          </a:p>
        </p:txBody>
      </p:sp>
      <p:sp>
        <p:nvSpPr>
          <p:cNvPr id="29" name="Text Placeholder 28"/>
          <p:cNvSpPr>
            <a:spLocks noGrp="1"/>
          </p:cNvSpPr>
          <p:nvPr>
            <p:ph type="body" sz="quarter" idx="18"/>
          </p:nvPr>
        </p:nvSpPr>
        <p:spPr>
          <a:xfrm>
            <a:off x="1138729" y="2227857"/>
            <a:ext cx="6438537" cy="664797"/>
          </a:xfrm>
        </p:spPr>
        <p:txBody>
          <a:bodyPr/>
          <a:lstStyle/>
          <a:p>
            <a:r>
              <a:rPr lang="en-US" sz="3000" dirty="0"/>
              <a:t>PLAN Phase</a:t>
            </a:r>
          </a:p>
        </p:txBody>
      </p:sp>
      <p:sp>
        <p:nvSpPr>
          <p:cNvPr id="31" name="Text Placeholder 30"/>
          <p:cNvSpPr>
            <a:spLocks noGrp="1"/>
          </p:cNvSpPr>
          <p:nvPr>
            <p:ph type="body" sz="quarter" idx="20"/>
          </p:nvPr>
        </p:nvSpPr>
        <p:spPr>
          <a:xfrm>
            <a:off x="1138730" y="3129424"/>
            <a:ext cx="6151025" cy="664797"/>
          </a:xfrm>
        </p:spPr>
        <p:txBody>
          <a:bodyPr/>
          <a:lstStyle/>
          <a:p>
            <a:r>
              <a:rPr lang="en-US" dirty="0"/>
              <a:t>DO Phase</a:t>
            </a:r>
          </a:p>
        </p:txBody>
      </p:sp>
      <p:sp>
        <p:nvSpPr>
          <p:cNvPr id="7" name="Title 6"/>
          <p:cNvSpPr>
            <a:spLocks noGrp="1"/>
          </p:cNvSpPr>
          <p:nvPr>
            <p:ph type="title"/>
          </p:nvPr>
        </p:nvSpPr>
        <p:spPr/>
        <p:txBody>
          <a:bodyPr/>
          <a:lstStyle/>
          <a:p>
            <a:r>
              <a:rPr lang="en-US" dirty="0"/>
              <a:t>OUTLINE</a:t>
            </a:r>
          </a:p>
        </p:txBody>
      </p:sp>
      <p:sp>
        <p:nvSpPr>
          <p:cNvPr id="24" name="Text Placeholder 23"/>
          <p:cNvSpPr>
            <a:spLocks noGrp="1"/>
          </p:cNvSpPr>
          <p:nvPr>
            <p:ph type="body" sz="quarter" idx="11"/>
          </p:nvPr>
        </p:nvSpPr>
        <p:spPr>
          <a:xfrm>
            <a:off x="429124" y="1307406"/>
            <a:ext cx="709613" cy="738664"/>
          </a:xfrm>
        </p:spPr>
        <p:txBody>
          <a:bodyPr/>
          <a:lstStyle/>
          <a:p>
            <a:r>
              <a:rPr lang="en-US" dirty="0"/>
              <a:t>01</a:t>
            </a:r>
          </a:p>
        </p:txBody>
      </p:sp>
      <p:sp>
        <p:nvSpPr>
          <p:cNvPr id="26" name="Text Placeholder 25"/>
          <p:cNvSpPr>
            <a:spLocks noGrp="1"/>
          </p:cNvSpPr>
          <p:nvPr>
            <p:ph type="body" sz="quarter" idx="13"/>
          </p:nvPr>
        </p:nvSpPr>
        <p:spPr>
          <a:xfrm>
            <a:off x="429118" y="2194287"/>
            <a:ext cx="709613" cy="738664"/>
          </a:xfrm>
        </p:spPr>
        <p:txBody>
          <a:bodyPr/>
          <a:lstStyle/>
          <a:p>
            <a:r>
              <a:rPr lang="en-US" dirty="0"/>
              <a:t>02</a:t>
            </a:r>
          </a:p>
        </p:txBody>
      </p:sp>
      <p:sp>
        <p:nvSpPr>
          <p:cNvPr id="28" name="Text Placeholder 27"/>
          <p:cNvSpPr>
            <a:spLocks noGrp="1"/>
          </p:cNvSpPr>
          <p:nvPr>
            <p:ph type="body" sz="quarter" idx="17"/>
          </p:nvPr>
        </p:nvSpPr>
        <p:spPr>
          <a:xfrm>
            <a:off x="429118" y="3081168"/>
            <a:ext cx="709613" cy="738664"/>
          </a:xfrm>
        </p:spPr>
        <p:txBody>
          <a:bodyPr/>
          <a:lstStyle/>
          <a:p>
            <a:r>
              <a:rPr lang="en-US" dirty="0"/>
              <a:t>03</a:t>
            </a:r>
          </a:p>
        </p:txBody>
      </p:sp>
      <p:sp>
        <p:nvSpPr>
          <p:cNvPr id="30" name="Text Placeholder 29"/>
          <p:cNvSpPr>
            <a:spLocks noGrp="1"/>
          </p:cNvSpPr>
          <p:nvPr>
            <p:ph type="body" sz="quarter" idx="19"/>
          </p:nvPr>
        </p:nvSpPr>
        <p:spPr>
          <a:xfrm>
            <a:off x="429117" y="3968049"/>
            <a:ext cx="709613" cy="738664"/>
          </a:xfrm>
        </p:spPr>
        <p:txBody>
          <a:bodyPr/>
          <a:lstStyle/>
          <a:p>
            <a:r>
              <a:rPr lang="en-US" dirty="0"/>
              <a:t>04</a:t>
            </a:r>
          </a:p>
        </p:txBody>
      </p:sp>
      <p:pic>
        <p:nvPicPr>
          <p:cNvPr id="12" name="Picture 11"/>
          <p:cNvPicPr>
            <a:picLocks noChangeAspect="1"/>
          </p:cNvPicPr>
          <p:nvPr/>
        </p:nvPicPr>
        <p:blipFill rotWithShape="1">
          <a:blip r:embed="rId2"/>
          <a:srcRect t="23384"/>
          <a:stretch/>
        </p:blipFill>
        <p:spPr>
          <a:xfrm>
            <a:off x="4728756" y="300446"/>
            <a:ext cx="2797667" cy="874532"/>
          </a:xfrm>
          <a:prstGeom prst="rect">
            <a:avLst/>
          </a:prstGeom>
        </p:spPr>
      </p:pic>
      <p:sp>
        <p:nvSpPr>
          <p:cNvPr id="35" name="Text Placeholder 32"/>
          <p:cNvSpPr txBox="1">
            <a:spLocks/>
          </p:cNvSpPr>
          <p:nvPr/>
        </p:nvSpPr>
        <p:spPr bwMode="gray">
          <a:xfrm>
            <a:off x="1138730" y="4008634"/>
            <a:ext cx="6151025" cy="664797"/>
          </a:xfrm>
          <a:prstGeom prst="rect">
            <a:avLst/>
          </a:prstGeom>
        </p:spPr>
        <p:txBody>
          <a:bodyPr vert="horz" wrap="square" lIns="0" tIns="0" rIns="0" bIns="0" rtlCol="0" anchor="ctr" anchorCtr="0">
            <a:noAutofit/>
          </a:bodyPr>
          <a:lstStyle>
            <a:lvl1pPr marL="10658" indent="0" algn="l" defTabSz="914228" rtl="0" eaLnBrk="1" latinLnBrk="0" hangingPunct="1">
              <a:lnSpc>
                <a:spcPct val="100000"/>
              </a:lnSpc>
              <a:spcBef>
                <a:spcPts val="0"/>
              </a:spcBef>
              <a:buFontTx/>
              <a:buNone/>
              <a:tabLst>
                <a:tab pos="1610933" algn="l"/>
              </a:tabLst>
              <a:defRPr kumimoji="1" lang="ja-JP" altLang="en-US" sz="3200" kern="1200" dirty="0" smtClean="0">
                <a:solidFill>
                  <a:schemeClr val="tx1"/>
                </a:solidFill>
                <a:latin typeface="+mn-lt"/>
                <a:ea typeface="+mn-ea"/>
                <a:cs typeface="Meiryo UI"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dirty="0"/>
              <a:t>CHECK Phase</a:t>
            </a:r>
          </a:p>
        </p:txBody>
      </p:sp>
      <p:sp>
        <p:nvSpPr>
          <p:cNvPr id="2" name="Text Placeholder 29">
            <a:extLst>
              <a:ext uri="{FF2B5EF4-FFF2-40B4-BE49-F238E27FC236}">
                <a16:creationId xmlns:a16="http://schemas.microsoft.com/office/drawing/2014/main" id="{7130BAC4-B00D-DAB2-2F13-A09BA2BFE4DA}"/>
              </a:ext>
            </a:extLst>
          </p:cNvPr>
          <p:cNvSpPr txBox="1">
            <a:spLocks/>
          </p:cNvSpPr>
          <p:nvPr/>
        </p:nvSpPr>
        <p:spPr bwMode="gray">
          <a:xfrm>
            <a:off x="429117" y="4869328"/>
            <a:ext cx="709613" cy="738664"/>
          </a:xfrm>
          <a:prstGeom prst="rect">
            <a:avLst/>
          </a:prstGeom>
        </p:spPr>
        <p:txBody>
          <a:bodyPr vert="horz" wrap="none" lIns="0" tIns="0" rIns="0" bIns="0" rtlCol="0" anchor="ctr" anchorCtr="0">
            <a:noAutofit/>
          </a:bodyPr>
          <a:lstStyle>
            <a:lvl1pPr marL="10658" indent="0" algn="l" defTabSz="914228" rtl="0" eaLnBrk="1" latinLnBrk="0" hangingPunct="1">
              <a:lnSpc>
                <a:spcPct val="100000"/>
              </a:lnSpc>
              <a:spcBef>
                <a:spcPts val="0"/>
              </a:spcBef>
              <a:buFontTx/>
              <a:buNone/>
              <a:defRPr kumimoji="1" lang="ja-JP" altLang="en-US" sz="4000" kern="1200" dirty="0" smtClean="0">
                <a:solidFill>
                  <a:schemeClr val="accent1"/>
                </a:solidFill>
                <a:latin typeface="+mn-lt"/>
                <a:ea typeface="+mn-ea"/>
                <a:cs typeface="Meiryo UI"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dirty="0"/>
              <a:t>05</a:t>
            </a:r>
          </a:p>
        </p:txBody>
      </p:sp>
      <p:sp>
        <p:nvSpPr>
          <p:cNvPr id="3" name="Text Placeholder 32">
            <a:extLst>
              <a:ext uri="{FF2B5EF4-FFF2-40B4-BE49-F238E27FC236}">
                <a16:creationId xmlns:a16="http://schemas.microsoft.com/office/drawing/2014/main" id="{841D7D3F-F91E-CE9E-7A9C-F7BA6AAF5B75}"/>
              </a:ext>
            </a:extLst>
          </p:cNvPr>
          <p:cNvSpPr txBox="1">
            <a:spLocks/>
          </p:cNvSpPr>
          <p:nvPr/>
        </p:nvSpPr>
        <p:spPr bwMode="gray">
          <a:xfrm>
            <a:off x="1138730" y="4897213"/>
            <a:ext cx="6151025" cy="664797"/>
          </a:xfrm>
          <a:prstGeom prst="rect">
            <a:avLst/>
          </a:prstGeom>
        </p:spPr>
        <p:txBody>
          <a:bodyPr vert="horz" wrap="square" lIns="0" tIns="0" rIns="0" bIns="0" rtlCol="0" anchor="ctr" anchorCtr="0">
            <a:noAutofit/>
          </a:bodyPr>
          <a:lstStyle>
            <a:lvl1pPr marL="10658" indent="0" algn="l" defTabSz="914228" rtl="0" eaLnBrk="1" latinLnBrk="0" hangingPunct="1">
              <a:lnSpc>
                <a:spcPct val="100000"/>
              </a:lnSpc>
              <a:spcBef>
                <a:spcPts val="0"/>
              </a:spcBef>
              <a:buFontTx/>
              <a:buNone/>
              <a:tabLst>
                <a:tab pos="1610933" algn="l"/>
              </a:tabLst>
              <a:defRPr kumimoji="1" lang="ja-JP" altLang="en-US" sz="3200" kern="1200" dirty="0" smtClean="0">
                <a:solidFill>
                  <a:schemeClr val="tx1"/>
                </a:solidFill>
                <a:latin typeface="+mn-lt"/>
                <a:ea typeface="+mn-ea"/>
                <a:cs typeface="Meiryo UI"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dirty="0"/>
              <a:t>ACT Phase</a:t>
            </a:r>
          </a:p>
        </p:txBody>
      </p:sp>
    </p:spTree>
    <p:extLst>
      <p:ext uri="{BB962C8B-B14F-4D97-AF65-F5344CB8AC3E}">
        <p14:creationId xmlns:p14="http://schemas.microsoft.com/office/powerpoint/2010/main" val="2802983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BAADE5-AB8D-2D39-3D2F-C8CFFE6B7310}"/>
              </a:ext>
            </a:extLst>
          </p:cNvPr>
          <p:cNvSpPr>
            <a:spLocks noGrp="1"/>
          </p:cNvSpPr>
          <p:nvPr>
            <p:ph type="title"/>
          </p:nvPr>
        </p:nvSpPr>
        <p:spPr>
          <a:xfrm>
            <a:off x="-1" y="2690"/>
            <a:ext cx="8918918" cy="738244"/>
          </a:xfrm>
        </p:spPr>
        <p:txBody>
          <a:bodyPr/>
          <a:lstStyle/>
          <a:p>
            <a:r>
              <a:rPr kumimoji="1" lang="en-US" altLang="ja-JP" sz="2600" b="1" i="0" u="none" strike="noStrike" kern="1200" cap="none" spc="0" normalizeH="0" baseline="0" noProof="0" dirty="0">
                <a:ln>
                  <a:noFill/>
                </a:ln>
                <a:solidFill>
                  <a:srgbClr val="000000"/>
                </a:solidFill>
                <a:effectLst/>
                <a:uLnTx/>
                <a:uFillTx/>
                <a:latin typeface="Segoe UI (Headings)"/>
                <a:ea typeface="Toshiba Sans Medium" panose="020B0603030403020204" pitchFamily="34" charset="0"/>
                <a:cs typeface="+mn-cs"/>
              </a:rPr>
              <a:t>Project Background</a:t>
            </a:r>
            <a:endParaRPr lang="en-US" dirty="0"/>
          </a:p>
        </p:txBody>
      </p:sp>
      <p:sp>
        <p:nvSpPr>
          <p:cNvPr id="2" name="TextBox 1">
            <a:extLst>
              <a:ext uri="{FF2B5EF4-FFF2-40B4-BE49-F238E27FC236}">
                <a16:creationId xmlns:a16="http://schemas.microsoft.com/office/drawing/2014/main" id="{ACE2E2C8-999D-2AE8-CDDC-571E5307DC10}"/>
              </a:ext>
            </a:extLst>
          </p:cNvPr>
          <p:cNvSpPr txBox="1"/>
          <p:nvPr/>
        </p:nvSpPr>
        <p:spPr>
          <a:xfrm>
            <a:off x="170946" y="1051285"/>
            <a:ext cx="8664498" cy="1477328"/>
          </a:xfrm>
          <a:prstGeom prst="rect">
            <a:avLst/>
          </a:prstGeom>
          <a:noFill/>
        </p:spPr>
        <p:txBody>
          <a:bodyPr wrap="square" rtlCol="0">
            <a:spAutoFit/>
          </a:bodyPr>
          <a:lstStyle/>
          <a:p>
            <a:pPr rtl="0"/>
            <a:r>
              <a:rPr lang="en-US" dirty="0">
                <a:solidFill>
                  <a:schemeClr val="tx2">
                    <a:lumMod val="75000"/>
                  </a:schemeClr>
                </a:solidFill>
              </a:rPr>
              <a:t>During EHD physical inventory, uploading of data is consuming several hours by using 6 applications resulting of serious discrepancies during validation after data consolidation. However, for the past 4 semesters, it is observed that EHD PI takes about an average of 22 hours inventory time. This affects the efficiency &amp; operation time of conducting PI and affects the resumption of production output.</a:t>
            </a:r>
          </a:p>
        </p:txBody>
      </p:sp>
      <p:graphicFrame>
        <p:nvGraphicFramePr>
          <p:cNvPr id="3" name="Chart 2">
            <a:extLst>
              <a:ext uri="{FF2B5EF4-FFF2-40B4-BE49-F238E27FC236}">
                <a16:creationId xmlns:a16="http://schemas.microsoft.com/office/drawing/2014/main" id="{CD290F1E-AC47-77A0-06F4-AA90E89B8DE8}"/>
              </a:ext>
            </a:extLst>
          </p:cNvPr>
          <p:cNvGraphicFramePr>
            <a:graphicFrameLocks/>
          </p:cNvGraphicFramePr>
          <p:nvPr>
            <p:extLst>
              <p:ext uri="{D42A27DB-BD31-4B8C-83A1-F6EECF244321}">
                <p14:modId xmlns:p14="http://schemas.microsoft.com/office/powerpoint/2010/main" val="2263287406"/>
              </p:ext>
            </p:extLst>
          </p:nvPr>
        </p:nvGraphicFramePr>
        <p:xfrm>
          <a:off x="944718" y="2558776"/>
          <a:ext cx="7066518" cy="3787431"/>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a:extLst>
              <a:ext uri="{FF2B5EF4-FFF2-40B4-BE49-F238E27FC236}">
                <a16:creationId xmlns:a16="http://schemas.microsoft.com/office/drawing/2014/main" id="{8D51D0C2-EC3C-D357-9309-D71E0972B9E6}"/>
              </a:ext>
            </a:extLst>
          </p:cNvPr>
          <p:cNvSpPr/>
          <p:nvPr/>
        </p:nvSpPr>
        <p:spPr>
          <a:xfrm>
            <a:off x="2150072" y="3612672"/>
            <a:ext cx="357461" cy="436732"/>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a:t>
            </a:r>
            <a:endParaRPr lang="en-SG" sz="1400" dirty="0">
              <a:solidFill>
                <a:schemeClr val="tx1"/>
              </a:solidFill>
            </a:endParaRPr>
          </a:p>
        </p:txBody>
      </p:sp>
      <p:sp>
        <p:nvSpPr>
          <p:cNvPr id="7" name="Rectangle 6">
            <a:extLst>
              <a:ext uri="{FF2B5EF4-FFF2-40B4-BE49-F238E27FC236}">
                <a16:creationId xmlns:a16="http://schemas.microsoft.com/office/drawing/2014/main" id="{B0EB81EA-8D58-F401-3016-E81FE9E35149}"/>
              </a:ext>
            </a:extLst>
          </p:cNvPr>
          <p:cNvSpPr/>
          <p:nvPr/>
        </p:nvSpPr>
        <p:spPr>
          <a:xfrm>
            <a:off x="3795746" y="3219451"/>
            <a:ext cx="357461" cy="717071"/>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a:t>
            </a:r>
            <a:endParaRPr lang="en-SG" sz="1400" dirty="0">
              <a:solidFill>
                <a:schemeClr val="tx1"/>
              </a:solidFill>
            </a:endParaRPr>
          </a:p>
        </p:txBody>
      </p:sp>
      <p:sp>
        <p:nvSpPr>
          <p:cNvPr id="8" name="Rectangle 7">
            <a:extLst>
              <a:ext uri="{FF2B5EF4-FFF2-40B4-BE49-F238E27FC236}">
                <a16:creationId xmlns:a16="http://schemas.microsoft.com/office/drawing/2014/main" id="{4EAA22EA-AFCF-EE9F-8D30-EBF1DECD4626}"/>
              </a:ext>
            </a:extLst>
          </p:cNvPr>
          <p:cNvSpPr/>
          <p:nvPr/>
        </p:nvSpPr>
        <p:spPr>
          <a:xfrm>
            <a:off x="5455247" y="3374548"/>
            <a:ext cx="357461" cy="57150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endParaRPr lang="en-SG" sz="1400" dirty="0">
              <a:solidFill>
                <a:schemeClr val="tx1"/>
              </a:solidFill>
            </a:endParaRPr>
          </a:p>
        </p:txBody>
      </p:sp>
      <p:sp>
        <p:nvSpPr>
          <p:cNvPr id="9" name="Rectangle 8">
            <a:extLst>
              <a:ext uri="{FF2B5EF4-FFF2-40B4-BE49-F238E27FC236}">
                <a16:creationId xmlns:a16="http://schemas.microsoft.com/office/drawing/2014/main" id="{B35D21A8-8542-31A6-6475-D2B4C18BF6A8}"/>
              </a:ext>
            </a:extLst>
          </p:cNvPr>
          <p:cNvSpPr/>
          <p:nvPr/>
        </p:nvSpPr>
        <p:spPr>
          <a:xfrm>
            <a:off x="7105223" y="3374547"/>
            <a:ext cx="357461" cy="571500"/>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a:t>
            </a:r>
            <a:endParaRPr lang="en-SG" sz="1400" dirty="0">
              <a:solidFill>
                <a:schemeClr val="tx1"/>
              </a:solidFill>
            </a:endParaRPr>
          </a:p>
        </p:txBody>
      </p:sp>
      <p:sp>
        <p:nvSpPr>
          <p:cNvPr id="12" name="Rectangle 11">
            <a:extLst>
              <a:ext uri="{FF2B5EF4-FFF2-40B4-BE49-F238E27FC236}">
                <a16:creationId xmlns:a16="http://schemas.microsoft.com/office/drawing/2014/main" id="{D2F21A78-A5E9-9B8B-315F-7507BDCF9F55}"/>
              </a:ext>
            </a:extLst>
          </p:cNvPr>
          <p:cNvSpPr/>
          <p:nvPr/>
        </p:nvSpPr>
        <p:spPr>
          <a:xfrm>
            <a:off x="1671791" y="3785401"/>
            <a:ext cx="357461" cy="436732"/>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a:t>
            </a:r>
            <a:endParaRPr lang="en-SG" sz="1400" dirty="0">
              <a:solidFill>
                <a:schemeClr val="tx1"/>
              </a:solidFill>
            </a:endParaRPr>
          </a:p>
        </p:txBody>
      </p:sp>
      <p:sp>
        <p:nvSpPr>
          <p:cNvPr id="14" name="Rectangle 13">
            <a:extLst>
              <a:ext uri="{FF2B5EF4-FFF2-40B4-BE49-F238E27FC236}">
                <a16:creationId xmlns:a16="http://schemas.microsoft.com/office/drawing/2014/main" id="{92BBE4EF-F5F2-2883-8C3A-E52F8673242D}"/>
              </a:ext>
            </a:extLst>
          </p:cNvPr>
          <p:cNvSpPr/>
          <p:nvPr/>
        </p:nvSpPr>
        <p:spPr>
          <a:xfrm>
            <a:off x="3326990" y="3785401"/>
            <a:ext cx="357461" cy="436732"/>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a:t>
            </a:r>
            <a:endParaRPr lang="en-SG" sz="1400" dirty="0">
              <a:solidFill>
                <a:schemeClr val="tx1"/>
              </a:solidFill>
            </a:endParaRPr>
          </a:p>
        </p:txBody>
      </p:sp>
      <p:sp>
        <p:nvSpPr>
          <p:cNvPr id="15" name="Rectangle 14">
            <a:extLst>
              <a:ext uri="{FF2B5EF4-FFF2-40B4-BE49-F238E27FC236}">
                <a16:creationId xmlns:a16="http://schemas.microsoft.com/office/drawing/2014/main" id="{174CBBB3-DE9B-4B19-5C4C-23BC815BB47E}"/>
              </a:ext>
            </a:extLst>
          </p:cNvPr>
          <p:cNvSpPr/>
          <p:nvPr/>
        </p:nvSpPr>
        <p:spPr>
          <a:xfrm>
            <a:off x="4972664" y="3785401"/>
            <a:ext cx="357461" cy="436732"/>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a:t>
            </a:r>
            <a:endParaRPr lang="en-SG" sz="1400" dirty="0">
              <a:solidFill>
                <a:schemeClr val="tx1"/>
              </a:solidFill>
            </a:endParaRPr>
          </a:p>
        </p:txBody>
      </p:sp>
      <p:sp>
        <p:nvSpPr>
          <p:cNvPr id="16" name="Rectangle 15">
            <a:extLst>
              <a:ext uri="{FF2B5EF4-FFF2-40B4-BE49-F238E27FC236}">
                <a16:creationId xmlns:a16="http://schemas.microsoft.com/office/drawing/2014/main" id="{B608944B-4F72-AAE4-CD39-A754DCFD9CC3}"/>
              </a:ext>
            </a:extLst>
          </p:cNvPr>
          <p:cNvSpPr/>
          <p:nvPr/>
        </p:nvSpPr>
        <p:spPr>
          <a:xfrm>
            <a:off x="6622640" y="3785401"/>
            <a:ext cx="357461" cy="436732"/>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a:t>
            </a:r>
            <a:endParaRPr lang="en-SG" sz="1400" dirty="0">
              <a:solidFill>
                <a:schemeClr val="tx1"/>
              </a:solidFill>
            </a:endParaRPr>
          </a:p>
        </p:txBody>
      </p:sp>
    </p:spTree>
    <p:extLst>
      <p:ext uri="{BB962C8B-B14F-4D97-AF65-F5344CB8AC3E}">
        <p14:creationId xmlns:p14="http://schemas.microsoft.com/office/powerpoint/2010/main" val="779813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7090" y="975317"/>
            <a:ext cx="7370619"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PROBLEM STATEMENT</a:t>
            </a:r>
          </a:p>
        </p:txBody>
      </p:sp>
      <p:sp>
        <p:nvSpPr>
          <p:cNvPr id="5" name="TextBox 4"/>
          <p:cNvSpPr txBox="1"/>
          <p:nvPr/>
        </p:nvSpPr>
        <p:spPr>
          <a:xfrm>
            <a:off x="485814" y="1263750"/>
            <a:ext cx="8589820" cy="1384995"/>
          </a:xfrm>
          <a:prstGeom prst="rect">
            <a:avLst/>
          </a:prstGeom>
          <a:noFill/>
        </p:spPr>
        <p:txBody>
          <a:bodyPr wrap="square" rtlCol="0">
            <a:spAutoFit/>
          </a:bodyPr>
          <a:lstStyle/>
          <a:p>
            <a:pPr algn="just"/>
            <a:r>
              <a:rPr lang="en-US" sz="1400" dirty="0"/>
              <a:t>	 Since 2017, PPD is using 6 .NET applications for printing of tags and uploading of eHDD physical inventory data per modules from MySQL up to Oracle database for data processing and consolidation. Using these applications needs pre-requisite applications and configurations in able to run completely and conserves CPU utilization to Person-In-Charge PC upon uploading due to how big is the data being uploaded and sometimes the uploading will result to failure and cause significant discrepancies.</a:t>
            </a:r>
          </a:p>
          <a:p>
            <a:pPr algn="just"/>
            <a:r>
              <a:rPr lang="en-US" sz="1400" dirty="0"/>
              <a:t>	</a:t>
            </a:r>
            <a:endParaRPr lang="en-US" sz="1400" dirty="0">
              <a:cs typeface="Arial" panose="020B0604020202020204" pitchFamily="34" charset="0"/>
            </a:endParaRPr>
          </a:p>
        </p:txBody>
      </p:sp>
      <p:sp>
        <p:nvSpPr>
          <p:cNvPr id="3" name="TextBox 2"/>
          <p:cNvSpPr txBox="1"/>
          <p:nvPr/>
        </p:nvSpPr>
        <p:spPr>
          <a:xfrm>
            <a:off x="1460310" y="0"/>
            <a:ext cx="4585648" cy="769441"/>
          </a:xfrm>
          <a:prstGeom prst="rect">
            <a:avLst/>
          </a:prstGeom>
          <a:noFill/>
        </p:spPr>
        <p:txBody>
          <a:bodyPr wrap="square" rtlCol="0">
            <a:spAutoFit/>
          </a:bodyPr>
          <a:lstStyle/>
          <a:p>
            <a:r>
              <a:rPr lang="en-US" sz="4400" b="1" dirty="0"/>
              <a:t>PLAN PHASE</a:t>
            </a:r>
          </a:p>
        </p:txBody>
      </p:sp>
      <p:pic>
        <p:nvPicPr>
          <p:cNvPr id="27" name="Picture 26"/>
          <p:cNvPicPr>
            <a:picLocks noChangeAspect="1"/>
          </p:cNvPicPr>
          <p:nvPr/>
        </p:nvPicPr>
        <p:blipFill>
          <a:blip r:embed="rId3"/>
          <a:stretch>
            <a:fillRect/>
          </a:stretch>
        </p:blipFill>
        <p:spPr>
          <a:xfrm>
            <a:off x="68366" y="-1"/>
            <a:ext cx="1230064" cy="837529"/>
          </a:xfrm>
          <a:prstGeom prst="rect">
            <a:avLst/>
          </a:prstGeom>
        </p:spPr>
      </p:pic>
      <p:sp>
        <p:nvSpPr>
          <p:cNvPr id="2" name="TextBox 1">
            <a:extLst>
              <a:ext uri="{FF2B5EF4-FFF2-40B4-BE49-F238E27FC236}">
                <a16:creationId xmlns:a16="http://schemas.microsoft.com/office/drawing/2014/main" id="{BD0DECAA-78B9-8091-D217-3275AF1F0117}"/>
              </a:ext>
            </a:extLst>
          </p:cNvPr>
          <p:cNvSpPr txBox="1"/>
          <p:nvPr/>
        </p:nvSpPr>
        <p:spPr>
          <a:xfrm>
            <a:off x="277090" y="2648745"/>
            <a:ext cx="7370619"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GOAL STATEMENT</a:t>
            </a:r>
          </a:p>
        </p:txBody>
      </p:sp>
      <p:sp>
        <p:nvSpPr>
          <p:cNvPr id="6" name="TextBox 5">
            <a:extLst>
              <a:ext uri="{FF2B5EF4-FFF2-40B4-BE49-F238E27FC236}">
                <a16:creationId xmlns:a16="http://schemas.microsoft.com/office/drawing/2014/main" id="{BDA558D0-CAB2-C51E-C761-2E9A6891F2D8}"/>
              </a:ext>
            </a:extLst>
          </p:cNvPr>
          <p:cNvSpPr txBox="1"/>
          <p:nvPr/>
        </p:nvSpPr>
        <p:spPr>
          <a:xfrm>
            <a:off x="343915" y="2932985"/>
            <a:ext cx="8695994" cy="307777"/>
          </a:xfrm>
          <a:prstGeom prst="rect">
            <a:avLst/>
          </a:prstGeom>
          <a:noFill/>
        </p:spPr>
        <p:txBody>
          <a:bodyPr wrap="square" rtlCol="0">
            <a:spAutoFit/>
          </a:bodyPr>
          <a:lstStyle/>
          <a:p>
            <a:pPr marL="742950" lvl="1" indent="-285750">
              <a:buFont typeface="Arial" panose="020B0604020202020204" pitchFamily="34" charset="0"/>
              <a:buChar char="•"/>
            </a:pPr>
            <a:r>
              <a:rPr lang="en-US" sz="1400" dirty="0"/>
              <a:t>To improve Physical Inventory hours from (</a:t>
            </a:r>
            <a:r>
              <a:rPr lang="en-US" sz="1400" dirty="0">
                <a:solidFill>
                  <a:srgbClr val="FF0000"/>
                </a:solidFill>
              </a:rPr>
              <a:t>22 hrs. - 19% higher</a:t>
            </a:r>
            <a:r>
              <a:rPr lang="en-US" sz="1400" dirty="0"/>
              <a:t>) </a:t>
            </a:r>
            <a:r>
              <a:rPr lang="en-US" sz="1400" dirty="0">
                <a:sym typeface="Wingdings" panose="05000000000000000000" pitchFamily="2" charset="2"/>
              </a:rPr>
              <a:t></a:t>
            </a:r>
            <a:r>
              <a:rPr lang="en-US" sz="1400" dirty="0"/>
              <a:t> (</a:t>
            </a:r>
            <a:r>
              <a:rPr lang="en-US" sz="1400" dirty="0">
                <a:solidFill>
                  <a:srgbClr val="00B050"/>
                </a:solidFill>
              </a:rPr>
              <a:t>18 hrs. - target</a:t>
            </a:r>
            <a:r>
              <a:rPr lang="en-US" sz="1400" dirty="0"/>
              <a:t>) in 24B.</a:t>
            </a:r>
          </a:p>
        </p:txBody>
      </p:sp>
      <p:sp>
        <p:nvSpPr>
          <p:cNvPr id="7" name="TextBox 6">
            <a:extLst>
              <a:ext uri="{FF2B5EF4-FFF2-40B4-BE49-F238E27FC236}">
                <a16:creationId xmlns:a16="http://schemas.microsoft.com/office/drawing/2014/main" id="{77B69F54-8E70-9FE0-FBFA-2842CD4E070B}"/>
              </a:ext>
            </a:extLst>
          </p:cNvPr>
          <p:cNvSpPr txBox="1"/>
          <p:nvPr/>
        </p:nvSpPr>
        <p:spPr>
          <a:xfrm>
            <a:off x="277090" y="3409928"/>
            <a:ext cx="198351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METRIC GOAL</a:t>
            </a:r>
          </a:p>
        </p:txBody>
      </p:sp>
      <p:sp>
        <p:nvSpPr>
          <p:cNvPr id="9" name="TextBox 8">
            <a:extLst>
              <a:ext uri="{FF2B5EF4-FFF2-40B4-BE49-F238E27FC236}">
                <a16:creationId xmlns:a16="http://schemas.microsoft.com/office/drawing/2014/main" id="{66FC08D6-1F94-1125-CCB4-1A3571602F8F}"/>
              </a:ext>
            </a:extLst>
          </p:cNvPr>
          <p:cNvSpPr txBox="1"/>
          <p:nvPr/>
        </p:nvSpPr>
        <p:spPr>
          <a:xfrm>
            <a:off x="343915" y="3717291"/>
            <a:ext cx="6957385" cy="523220"/>
          </a:xfrm>
          <a:prstGeom prst="rect">
            <a:avLst/>
          </a:prstGeom>
          <a:noFill/>
        </p:spPr>
        <p:txBody>
          <a:bodyPr wrap="square" rtlCol="0">
            <a:spAutoFit/>
          </a:bodyPr>
          <a:lstStyle>
            <a:defPPr>
              <a:defRPr lang="ja-JP"/>
            </a:defPPr>
            <a:lvl1pPr>
              <a:defRPr sz="1600">
                <a:cs typeface="Arial" panose="020B0604020202020204" pitchFamily="34" charset="0"/>
              </a:defRPr>
            </a:lvl1pPr>
          </a:lstStyle>
          <a:p>
            <a:pPr marL="742950" lvl="1" indent="-285750">
              <a:buFont typeface="Arial" panose="020B0604020202020204" pitchFamily="34" charset="0"/>
              <a:buChar char="•"/>
            </a:pPr>
            <a:r>
              <a:rPr lang="en-US" sz="1400" dirty="0"/>
              <a:t>System Support in Physical Inventory (hrs.):</a:t>
            </a:r>
            <a:br>
              <a:rPr lang="en-US" sz="1400" dirty="0"/>
            </a:br>
            <a:r>
              <a:rPr lang="en-US" sz="1400" dirty="0"/>
              <a:t>		FY 23:  </a:t>
            </a:r>
            <a:r>
              <a:rPr lang="en-US" sz="1400" dirty="0">
                <a:solidFill>
                  <a:schemeClr val="accent1"/>
                </a:solidFill>
              </a:rPr>
              <a:t>4hrs. </a:t>
            </a:r>
            <a:r>
              <a:rPr lang="en-US" sz="1400" dirty="0">
                <a:sym typeface="Wingdings" panose="05000000000000000000" pitchFamily="2" charset="2"/>
              </a:rPr>
              <a:t> FY 24B: </a:t>
            </a:r>
            <a:r>
              <a:rPr lang="en-US" sz="1400" dirty="0">
                <a:solidFill>
                  <a:schemeClr val="accent1"/>
                </a:solidFill>
                <a:sym typeface="Wingdings" panose="05000000000000000000" pitchFamily="2" charset="2"/>
              </a:rPr>
              <a:t>1 hr. or less.</a:t>
            </a:r>
          </a:p>
        </p:txBody>
      </p:sp>
      <p:sp>
        <p:nvSpPr>
          <p:cNvPr id="18" name="TextBox 17">
            <a:extLst>
              <a:ext uri="{FF2B5EF4-FFF2-40B4-BE49-F238E27FC236}">
                <a16:creationId xmlns:a16="http://schemas.microsoft.com/office/drawing/2014/main" id="{3A42C5AE-543D-95CD-CA95-85A10420A323}"/>
              </a:ext>
            </a:extLst>
          </p:cNvPr>
          <p:cNvSpPr txBox="1"/>
          <p:nvPr/>
        </p:nvSpPr>
        <p:spPr>
          <a:xfrm>
            <a:off x="343915" y="4624679"/>
            <a:ext cx="2466110"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TARGET SAVINGS</a:t>
            </a:r>
          </a:p>
        </p:txBody>
      </p:sp>
      <p:sp>
        <p:nvSpPr>
          <p:cNvPr id="19" name="TextBox 18">
            <a:extLst>
              <a:ext uri="{FF2B5EF4-FFF2-40B4-BE49-F238E27FC236}">
                <a16:creationId xmlns:a16="http://schemas.microsoft.com/office/drawing/2014/main" id="{90C7A168-7679-DC26-0207-423C79457BE0}"/>
              </a:ext>
            </a:extLst>
          </p:cNvPr>
          <p:cNvSpPr txBox="1"/>
          <p:nvPr/>
        </p:nvSpPr>
        <p:spPr>
          <a:xfrm>
            <a:off x="797698" y="4948589"/>
            <a:ext cx="4790302" cy="307777"/>
          </a:xfrm>
          <a:prstGeom prst="rect">
            <a:avLst/>
          </a:prstGeom>
          <a:noFill/>
        </p:spPr>
        <p:txBody>
          <a:bodyPr wrap="square" rtlCol="0">
            <a:spAutoFit/>
          </a:bodyPr>
          <a:lstStyle>
            <a:defPPr>
              <a:defRPr lang="ja-JP"/>
            </a:defPPr>
            <a:lvl1pPr>
              <a:defRPr>
                <a:latin typeface="Arial" panose="020B0604020202020204" pitchFamily="34" charset="0"/>
                <a:cs typeface="Arial" panose="020B0604020202020204" pitchFamily="34" charset="0"/>
              </a:defRPr>
            </a:lvl1pPr>
          </a:lstStyle>
          <a:p>
            <a:pPr marL="285750" indent="-285750">
              <a:buFont typeface="Arial" panose="020B0604020202020204" pitchFamily="34" charset="0"/>
              <a:buChar char="•"/>
            </a:pPr>
            <a:r>
              <a:rPr lang="en-US" sz="1400" dirty="0">
                <a:latin typeface="+mn-lt"/>
                <a:sym typeface="Wingdings" panose="05000000000000000000" pitchFamily="2" charset="2"/>
              </a:rPr>
              <a:t>Annual Soft Savings:	</a:t>
            </a:r>
            <a:r>
              <a:rPr lang="en-US" sz="1400" b="1" dirty="0">
                <a:solidFill>
                  <a:schemeClr val="accent1"/>
                </a:solidFill>
                <a:latin typeface="+mn-lt"/>
                <a:sym typeface="Wingdings" panose="05000000000000000000" pitchFamily="2" charset="2"/>
              </a:rPr>
              <a:t>$ 0.242K / Year</a:t>
            </a:r>
            <a:endParaRPr lang="en-US" sz="1400" b="1" dirty="0">
              <a:solidFill>
                <a:schemeClr val="accent1"/>
              </a:solidFill>
              <a:latin typeface="+mn-lt"/>
            </a:endParaRPr>
          </a:p>
        </p:txBody>
      </p:sp>
    </p:spTree>
    <p:extLst>
      <p:ext uri="{BB962C8B-B14F-4D97-AF65-F5344CB8AC3E}">
        <p14:creationId xmlns:p14="http://schemas.microsoft.com/office/powerpoint/2010/main" val="113781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60310" y="0"/>
            <a:ext cx="4585648" cy="769441"/>
          </a:xfrm>
          <a:prstGeom prst="rect">
            <a:avLst/>
          </a:prstGeom>
          <a:noFill/>
        </p:spPr>
        <p:txBody>
          <a:bodyPr wrap="square" rtlCol="0">
            <a:spAutoFit/>
          </a:bodyPr>
          <a:lstStyle/>
          <a:p>
            <a:r>
              <a:rPr lang="en-US" sz="4400" b="1" dirty="0"/>
              <a:t>PLAN PHASE</a:t>
            </a:r>
          </a:p>
        </p:txBody>
      </p:sp>
      <p:pic>
        <p:nvPicPr>
          <p:cNvPr id="27" name="Picture 26"/>
          <p:cNvPicPr>
            <a:picLocks noChangeAspect="1"/>
          </p:cNvPicPr>
          <p:nvPr/>
        </p:nvPicPr>
        <p:blipFill>
          <a:blip r:embed="rId2"/>
          <a:stretch>
            <a:fillRect/>
          </a:stretch>
        </p:blipFill>
        <p:spPr>
          <a:xfrm>
            <a:off x="68366" y="-1"/>
            <a:ext cx="1230064" cy="837529"/>
          </a:xfrm>
          <a:prstGeom prst="rect">
            <a:avLst/>
          </a:prstGeom>
        </p:spPr>
      </p:pic>
      <p:sp>
        <p:nvSpPr>
          <p:cNvPr id="6" name="Rounded Rectangle 33">
            <a:extLst>
              <a:ext uri="{FF2B5EF4-FFF2-40B4-BE49-F238E27FC236}">
                <a16:creationId xmlns:a16="http://schemas.microsoft.com/office/drawing/2014/main" id="{B6D5CDFC-2CDD-2FD2-E686-44072D8C0D25}"/>
              </a:ext>
            </a:extLst>
          </p:cNvPr>
          <p:cNvSpPr/>
          <p:nvPr/>
        </p:nvSpPr>
        <p:spPr>
          <a:xfrm>
            <a:off x="156535" y="890282"/>
            <a:ext cx="8830929" cy="1123712"/>
          </a:xfrm>
          <a:prstGeom prst="roundRect">
            <a:avLst/>
          </a:prstGeom>
          <a:noFill/>
        </p:spPr>
        <p:txBody>
          <a:bodyPr wrap="square" rtlCol="0">
            <a:spAutoFit/>
          </a:bodyPr>
          <a:lstStyle/>
          <a:p>
            <a:r>
              <a:rPr lang="en-US" sz="2000" b="1" dirty="0">
                <a:solidFill>
                  <a:schemeClr val="tx1"/>
                </a:solidFill>
                <a:latin typeface="Arial" panose="020B0604020202020204" pitchFamily="34" charset="0"/>
                <a:cs typeface="Arial" panose="020B0604020202020204" pitchFamily="34" charset="0"/>
              </a:rPr>
              <a:t>PLAN / FOCUS : </a:t>
            </a:r>
            <a:r>
              <a:rPr lang="en-US" sz="2000" dirty="0">
                <a:latin typeface="Arial" panose="020B0604020202020204" pitchFamily="34" charset="0"/>
                <a:cs typeface="Arial" panose="020B0604020202020204" pitchFamily="34" charset="0"/>
              </a:rPr>
              <a:t>T</a:t>
            </a:r>
            <a:r>
              <a:rPr lang="en-US" sz="2000" dirty="0"/>
              <a:t>o shorten the Physical Inventory hours from an average of 22 hrs. to 18 hrs.</a:t>
            </a:r>
          </a:p>
          <a:p>
            <a:endParaRPr lang="en-US" sz="2000" dirty="0">
              <a:solidFill>
                <a:schemeClr val="tx1"/>
              </a:solidFill>
              <a:latin typeface="Arial" panose="020B0604020202020204" pitchFamily="34" charset="0"/>
              <a:cs typeface="Arial" panose="020B0604020202020204" pitchFamily="34" charset="0"/>
            </a:endParaRPr>
          </a:p>
        </p:txBody>
      </p:sp>
      <p:grpSp>
        <p:nvGrpSpPr>
          <p:cNvPr id="33" name="Group 32">
            <a:extLst>
              <a:ext uri="{FF2B5EF4-FFF2-40B4-BE49-F238E27FC236}">
                <a16:creationId xmlns:a16="http://schemas.microsoft.com/office/drawing/2014/main" id="{A3DD5ED2-6851-E57A-D2B4-3911D127EC12}"/>
              </a:ext>
            </a:extLst>
          </p:cNvPr>
          <p:cNvGrpSpPr/>
          <p:nvPr/>
        </p:nvGrpSpPr>
        <p:grpSpPr>
          <a:xfrm>
            <a:off x="2672554" y="2784928"/>
            <a:ext cx="3700416" cy="1712120"/>
            <a:chOff x="2402329" y="3638159"/>
            <a:chExt cx="3700416" cy="1718125"/>
          </a:xfrm>
        </p:grpSpPr>
        <p:grpSp>
          <p:nvGrpSpPr>
            <p:cNvPr id="25" name="Group 24">
              <a:extLst>
                <a:ext uri="{FF2B5EF4-FFF2-40B4-BE49-F238E27FC236}">
                  <a16:creationId xmlns:a16="http://schemas.microsoft.com/office/drawing/2014/main" id="{9548D377-0552-6DDF-BE9F-7EC10E08389E}"/>
                </a:ext>
              </a:extLst>
            </p:cNvPr>
            <p:cNvGrpSpPr/>
            <p:nvPr/>
          </p:nvGrpSpPr>
          <p:grpSpPr>
            <a:xfrm>
              <a:off x="3330854" y="3638159"/>
              <a:ext cx="2478505" cy="1718125"/>
              <a:chOff x="3114262" y="4216124"/>
              <a:chExt cx="2478505" cy="1718125"/>
            </a:xfrm>
          </p:grpSpPr>
          <p:pic>
            <p:nvPicPr>
              <p:cNvPr id="8" name="Picture 7">
                <a:extLst>
                  <a:ext uri="{FF2B5EF4-FFF2-40B4-BE49-F238E27FC236}">
                    <a16:creationId xmlns:a16="http://schemas.microsoft.com/office/drawing/2014/main" id="{2346B3AA-2B60-8C16-234B-8476A4D991B4}"/>
                  </a:ext>
                </a:extLst>
              </p:cNvPr>
              <p:cNvPicPr>
                <a:picLocks noChangeAspect="1"/>
              </p:cNvPicPr>
              <p:nvPr/>
            </p:nvPicPr>
            <p:blipFill>
              <a:blip r:embed="rId3"/>
              <a:srcRect/>
              <a:stretch/>
            </p:blipFill>
            <p:spPr>
              <a:xfrm>
                <a:off x="3399499" y="4575350"/>
                <a:ext cx="1354149" cy="1358899"/>
              </a:xfrm>
              <a:prstGeom prst="rect">
                <a:avLst/>
              </a:prstGeom>
            </p:spPr>
          </p:pic>
          <p:sp>
            <p:nvSpPr>
              <p:cNvPr id="17" name="TextBox 16">
                <a:extLst>
                  <a:ext uri="{FF2B5EF4-FFF2-40B4-BE49-F238E27FC236}">
                    <a16:creationId xmlns:a16="http://schemas.microsoft.com/office/drawing/2014/main" id="{39E53544-4416-B7D6-1FE2-E055EE9EE132}"/>
                  </a:ext>
                </a:extLst>
              </p:cNvPr>
              <p:cNvSpPr txBox="1"/>
              <p:nvPr/>
            </p:nvSpPr>
            <p:spPr>
              <a:xfrm>
                <a:off x="3114262" y="4216124"/>
                <a:ext cx="2478505" cy="646331"/>
              </a:xfrm>
              <a:prstGeom prst="rect">
                <a:avLst/>
              </a:prstGeom>
              <a:noFill/>
            </p:spPr>
            <p:txBody>
              <a:bodyPr wrap="square" rtlCol="0">
                <a:spAutoFit/>
              </a:bodyPr>
              <a:lstStyle/>
              <a:p>
                <a:endParaRPr lang="en-US" dirty="0"/>
              </a:p>
              <a:p>
                <a:endParaRPr lang="en-US" dirty="0"/>
              </a:p>
            </p:txBody>
          </p:sp>
        </p:grpSp>
        <p:sp>
          <p:nvSpPr>
            <p:cNvPr id="31" name="Arrow: Right 30">
              <a:extLst>
                <a:ext uri="{FF2B5EF4-FFF2-40B4-BE49-F238E27FC236}">
                  <a16:creationId xmlns:a16="http://schemas.microsoft.com/office/drawing/2014/main" id="{BAEA34E8-852F-F399-4E35-F87FC2B60202}"/>
                </a:ext>
              </a:extLst>
            </p:cNvPr>
            <p:cNvSpPr/>
            <p:nvPr/>
          </p:nvSpPr>
          <p:spPr>
            <a:xfrm>
              <a:off x="2402329" y="4482086"/>
              <a:ext cx="703686" cy="613610"/>
            </a:xfrm>
            <a:prstGeom prst="rightArrow">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sp>
          <p:nvSpPr>
            <p:cNvPr id="32" name="Arrow: Right 31">
              <a:extLst>
                <a:ext uri="{FF2B5EF4-FFF2-40B4-BE49-F238E27FC236}">
                  <a16:creationId xmlns:a16="http://schemas.microsoft.com/office/drawing/2014/main" id="{3979B06B-EF7D-45F8-1337-7F752DF617F5}"/>
                </a:ext>
              </a:extLst>
            </p:cNvPr>
            <p:cNvSpPr/>
            <p:nvPr/>
          </p:nvSpPr>
          <p:spPr>
            <a:xfrm>
              <a:off x="5399059" y="4482086"/>
              <a:ext cx="703686" cy="613610"/>
            </a:xfrm>
            <a:prstGeom prst="rightArrow">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dirty="0"/>
            </a:p>
          </p:txBody>
        </p:sp>
      </p:grpSp>
      <p:pic>
        <p:nvPicPr>
          <p:cNvPr id="7" name="Picture 6">
            <a:extLst>
              <a:ext uri="{FF2B5EF4-FFF2-40B4-BE49-F238E27FC236}">
                <a16:creationId xmlns:a16="http://schemas.microsoft.com/office/drawing/2014/main" id="{2330CB56-3D92-3AF6-485C-E583AEE4AFCB}"/>
              </a:ext>
            </a:extLst>
          </p:cNvPr>
          <p:cNvPicPr>
            <a:picLocks noChangeAspect="1"/>
          </p:cNvPicPr>
          <p:nvPr/>
        </p:nvPicPr>
        <p:blipFill>
          <a:blip r:embed="rId4"/>
          <a:stretch>
            <a:fillRect/>
          </a:stretch>
        </p:blipFill>
        <p:spPr>
          <a:xfrm>
            <a:off x="462703" y="2841684"/>
            <a:ext cx="1995213" cy="1995213"/>
          </a:xfrm>
          <a:prstGeom prst="rect">
            <a:avLst/>
          </a:prstGeom>
        </p:spPr>
      </p:pic>
      <p:pic>
        <p:nvPicPr>
          <p:cNvPr id="10" name="Picture 9">
            <a:extLst>
              <a:ext uri="{FF2B5EF4-FFF2-40B4-BE49-F238E27FC236}">
                <a16:creationId xmlns:a16="http://schemas.microsoft.com/office/drawing/2014/main" id="{8F55052F-607D-8EAE-BD66-FEA9F92548FA}"/>
              </a:ext>
            </a:extLst>
          </p:cNvPr>
          <p:cNvPicPr>
            <a:picLocks noChangeAspect="1"/>
          </p:cNvPicPr>
          <p:nvPr/>
        </p:nvPicPr>
        <p:blipFill>
          <a:blip r:embed="rId5"/>
          <a:stretch>
            <a:fillRect/>
          </a:stretch>
        </p:blipFill>
        <p:spPr>
          <a:xfrm>
            <a:off x="6589215" y="2848794"/>
            <a:ext cx="2092082" cy="2092082"/>
          </a:xfrm>
          <a:prstGeom prst="rect">
            <a:avLst/>
          </a:prstGeom>
        </p:spPr>
      </p:pic>
    </p:spTree>
    <p:extLst>
      <p:ext uri="{BB962C8B-B14F-4D97-AF65-F5344CB8AC3E}">
        <p14:creationId xmlns:p14="http://schemas.microsoft.com/office/powerpoint/2010/main" val="894611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60310" y="0"/>
            <a:ext cx="4585648" cy="769441"/>
          </a:xfrm>
          <a:prstGeom prst="rect">
            <a:avLst/>
          </a:prstGeom>
          <a:noFill/>
        </p:spPr>
        <p:txBody>
          <a:bodyPr wrap="square" rtlCol="0">
            <a:spAutoFit/>
          </a:bodyPr>
          <a:lstStyle/>
          <a:p>
            <a:r>
              <a:rPr lang="en-US" sz="4400" b="1" dirty="0"/>
              <a:t>PLAN PHASE</a:t>
            </a:r>
          </a:p>
        </p:txBody>
      </p:sp>
      <p:pic>
        <p:nvPicPr>
          <p:cNvPr id="27" name="Picture 26"/>
          <p:cNvPicPr>
            <a:picLocks noChangeAspect="1"/>
          </p:cNvPicPr>
          <p:nvPr/>
        </p:nvPicPr>
        <p:blipFill>
          <a:blip r:embed="rId2"/>
          <a:stretch>
            <a:fillRect/>
          </a:stretch>
        </p:blipFill>
        <p:spPr>
          <a:xfrm>
            <a:off x="68366" y="-1"/>
            <a:ext cx="1230064" cy="837529"/>
          </a:xfrm>
          <a:prstGeom prst="rect">
            <a:avLst/>
          </a:prstGeom>
        </p:spPr>
      </p:pic>
      <p:sp>
        <p:nvSpPr>
          <p:cNvPr id="5" name="TextBox 4">
            <a:extLst>
              <a:ext uri="{FF2B5EF4-FFF2-40B4-BE49-F238E27FC236}">
                <a16:creationId xmlns:a16="http://schemas.microsoft.com/office/drawing/2014/main" id="{6509E078-ABA5-14AF-1619-FF762742ADB2}"/>
              </a:ext>
            </a:extLst>
          </p:cNvPr>
          <p:cNvSpPr txBox="1"/>
          <p:nvPr/>
        </p:nvSpPr>
        <p:spPr>
          <a:xfrm>
            <a:off x="330200" y="1028700"/>
            <a:ext cx="8394700" cy="3231654"/>
          </a:xfrm>
          <a:prstGeom prst="rect">
            <a:avLst/>
          </a:prstGeom>
          <a:noFill/>
        </p:spPr>
        <p:txBody>
          <a:bodyPr wrap="square" rtlCol="0">
            <a:spAutoFit/>
          </a:bodyPr>
          <a:lstStyle/>
          <a:p>
            <a:pPr defTabSz="914400" fontAlgn="base">
              <a:defRPr/>
            </a:pPr>
            <a:r>
              <a:rPr kumimoji="0" lang="en-US" altLang="en-US" b="1" dirty="0">
                <a:solidFill>
                  <a:srgbClr val="000000"/>
                </a:solidFill>
                <a:ea typeface="MS PGothic"/>
              </a:rPr>
              <a:t>PROBLEMS IDENTIFIED</a:t>
            </a:r>
            <a:r>
              <a:rPr kumimoji="0" lang="en-US" altLang="en-US" b="0" i="0" u="none" strike="noStrike" kern="1200" cap="none" spc="0" normalizeH="0" baseline="0" noProof="0" dirty="0">
                <a:ln>
                  <a:noFill/>
                </a:ln>
                <a:solidFill>
                  <a:srgbClr val="000000"/>
                </a:solidFill>
                <a:effectLst/>
                <a:uLnTx/>
                <a:uFillTx/>
                <a:ea typeface="MS PGothic"/>
              </a:rPr>
              <a:t>:</a:t>
            </a:r>
          </a:p>
          <a:p>
            <a:pPr defTabSz="914400" fontAlgn="base">
              <a:defRPr/>
            </a:pPr>
            <a:endParaRPr kumimoji="0" lang="en-US" altLang="en-US" b="0" i="0" u="none" strike="noStrike" kern="1200" cap="none" spc="0" normalizeH="0" baseline="0" noProof="0" dirty="0">
              <a:ln>
                <a:noFill/>
              </a:ln>
              <a:solidFill>
                <a:srgbClr val="000000"/>
              </a:solidFill>
              <a:effectLst/>
              <a:uLnTx/>
              <a:uFillTx/>
              <a:ea typeface="MS PGothic"/>
            </a:endParaRPr>
          </a:p>
          <a:p>
            <a:pPr marL="342900" indent="-342900" defTabSz="914400" fontAlgn="base">
              <a:buFont typeface="+mj-lt"/>
              <a:buAutoNum type="arabicPeriod"/>
              <a:defRPr/>
            </a:pPr>
            <a:r>
              <a:rPr kumimoji="0" lang="en-US" altLang="en-US" b="1" i="0" u="none" strike="noStrike" kern="1200" cap="none" spc="0" normalizeH="0" baseline="0" noProof="0" dirty="0">
                <a:ln>
                  <a:noFill/>
                </a:ln>
                <a:solidFill>
                  <a:srgbClr val="000000"/>
                </a:solidFill>
                <a:effectLst/>
                <a:uLnTx/>
                <a:uFillTx/>
                <a:ea typeface="MS PGothic"/>
              </a:rPr>
              <a:t>Person-In-Charge PC is not configured completely to run the .NET application uploaders.</a:t>
            </a:r>
          </a:p>
          <a:p>
            <a:pPr marL="800100" lvl="1" indent="-342900" fontAlgn="base">
              <a:buFont typeface="Arial" panose="020B0604020202020204" pitchFamily="34" charset="0"/>
              <a:buChar char="•"/>
              <a:defRPr/>
            </a:pPr>
            <a:r>
              <a:rPr kumimoji="0" lang="en-US" altLang="en-US" b="0" i="0" u="none" strike="noStrike" kern="1200" cap="none" spc="0" normalizeH="0" baseline="0" noProof="0" dirty="0">
                <a:ln>
                  <a:noFill/>
                </a:ln>
                <a:solidFill>
                  <a:srgbClr val="000000"/>
                </a:solidFill>
                <a:effectLst/>
                <a:uLnTx/>
                <a:uFillTx/>
                <a:ea typeface="MS PGothic"/>
              </a:rPr>
              <a:t>If configured, some Pers</a:t>
            </a:r>
            <a:r>
              <a:rPr kumimoji="0" lang="en-US" altLang="en-US" dirty="0">
                <a:solidFill>
                  <a:srgbClr val="000000"/>
                </a:solidFill>
                <a:ea typeface="MS PGothic"/>
              </a:rPr>
              <a:t>on-In-Charge experience of long waiting time for the uploading to be completed (application crash – high CPU utilization) resulting for discrepancies (data not all uploaded).</a:t>
            </a:r>
          </a:p>
          <a:p>
            <a:pPr lvl="1" fontAlgn="base">
              <a:defRPr/>
            </a:pPr>
            <a:endParaRPr kumimoji="0" lang="en-US" altLang="en-US" b="0" i="0" u="none" strike="noStrike" kern="1200" cap="none" spc="0" normalizeH="0" baseline="0" noProof="0" dirty="0">
              <a:ln>
                <a:noFill/>
              </a:ln>
              <a:solidFill>
                <a:srgbClr val="000000"/>
              </a:solidFill>
              <a:effectLst/>
              <a:uLnTx/>
              <a:uFillTx/>
              <a:ea typeface="MS PGothic"/>
            </a:endParaRPr>
          </a:p>
          <a:p>
            <a:pPr marL="342900" indent="-342900" defTabSz="914400" fontAlgn="base">
              <a:buFont typeface="+mj-lt"/>
              <a:buAutoNum type="arabicPeriod"/>
              <a:defRPr/>
            </a:pPr>
            <a:r>
              <a:rPr kumimoji="0" lang="en-US" altLang="en-US" b="1" i="0" u="none" strike="noStrike" kern="1200" cap="none" spc="0" normalizeH="0" baseline="0" noProof="0" dirty="0">
                <a:ln>
                  <a:noFill/>
                </a:ln>
                <a:solidFill>
                  <a:srgbClr val="000000"/>
                </a:solidFill>
                <a:effectLst/>
                <a:uLnTx/>
                <a:uFillTx/>
                <a:ea typeface="MS PGothic"/>
              </a:rPr>
              <a:t>Wrong usage of .NET application uploader version.</a:t>
            </a:r>
          </a:p>
          <a:p>
            <a:pPr marL="800100" lvl="1" indent="-342900" fontAlgn="base">
              <a:buFont typeface="Arial" panose="020B0604020202020204" pitchFamily="34" charset="0"/>
              <a:buChar char="•"/>
              <a:defRPr/>
            </a:pPr>
            <a:r>
              <a:rPr kumimoji="0" lang="en-US" altLang="en-US" dirty="0">
                <a:solidFill>
                  <a:srgbClr val="000000"/>
                </a:solidFill>
                <a:ea typeface="MS PGothic"/>
              </a:rPr>
              <a:t>Different version of .NET application uploader was used in the Person-in-Charge PC’s.</a:t>
            </a:r>
            <a:endParaRPr kumimoji="0" lang="en-US" altLang="en-US" b="0" i="0" u="none" strike="noStrike" kern="1200" cap="none" spc="0" normalizeH="0" baseline="0" noProof="0" dirty="0">
              <a:ln>
                <a:noFill/>
              </a:ln>
              <a:solidFill>
                <a:srgbClr val="000000"/>
              </a:solidFill>
              <a:effectLst/>
              <a:uLnTx/>
              <a:uFillTx/>
              <a:ea typeface="MS PGothic"/>
            </a:endParaRPr>
          </a:p>
          <a:p>
            <a:pPr marR="0" lvl="0" indent="0" algn="l" defTabSz="914400" rtl="0" eaLnBrk="1" fontAlgn="base" latinLnBrk="0" hangingPunct="1">
              <a:buClrTx/>
              <a:buSzTx/>
              <a:buFontTx/>
              <a:buNone/>
              <a:tabLst/>
              <a:defRPr/>
            </a:pPr>
            <a:endParaRPr kumimoji="0" lang="en-US" altLang="en-US" sz="600" b="0" i="0" u="none" strike="noStrike" kern="1200" cap="none" spc="0" normalizeH="0" baseline="0" noProof="0" dirty="0">
              <a:ln>
                <a:noFill/>
              </a:ln>
              <a:solidFill>
                <a:srgbClr val="000000"/>
              </a:solidFill>
              <a:effectLst/>
              <a:uLnTx/>
              <a:uFillTx/>
              <a:ea typeface="MS PGothic"/>
            </a:endParaRPr>
          </a:p>
        </p:txBody>
      </p:sp>
    </p:spTree>
    <p:extLst>
      <p:ext uri="{BB962C8B-B14F-4D97-AF65-F5344CB8AC3E}">
        <p14:creationId xmlns:p14="http://schemas.microsoft.com/office/powerpoint/2010/main" val="2714520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60310" y="0"/>
            <a:ext cx="4585648" cy="769441"/>
          </a:xfrm>
          <a:prstGeom prst="rect">
            <a:avLst/>
          </a:prstGeom>
          <a:noFill/>
        </p:spPr>
        <p:txBody>
          <a:bodyPr wrap="square" rtlCol="0">
            <a:spAutoFit/>
          </a:bodyPr>
          <a:lstStyle/>
          <a:p>
            <a:r>
              <a:rPr lang="en-US" sz="4400" b="1" dirty="0"/>
              <a:t>PLAN PHASE</a:t>
            </a:r>
          </a:p>
        </p:txBody>
      </p:sp>
      <p:pic>
        <p:nvPicPr>
          <p:cNvPr id="27" name="Picture 26"/>
          <p:cNvPicPr>
            <a:picLocks noChangeAspect="1"/>
          </p:cNvPicPr>
          <p:nvPr/>
        </p:nvPicPr>
        <p:blipFill>
          <a:blip r:embed="rId2"/>
          <a:stretch>
            <a:fillRect/>
          </a:stretch>
        </p:blipFill>
        <p:spPr>
          <a:xfrm>
            <a:off x="68366" y="-1"/>
            <a:ext cx="1230064" cy="837529"/>
          </a:xfrm>
          <a:prstGeom prst="rect">
            <a:avLst/>
          </a:prstGeom>
        </p:spPr>
      </p:pic>
      <p:sp>
        <p:nvSpPr>
          <p:cNvPr id="2" name="TextBox 1">
            <a:extLst>
              <a:ext uri="{FF2B5EF4-FFF2-40B4-BE49-F238E27FC236}">
                <a16:creationId xmlns:a16="http://schemas.microsoft.com/office/drawing/2014/main" id="{E6A19B1B-077C-8033-E3CF-1B753E188D51}"/>
              </a:ext>
            </a:extLst>
          </p:cNvPr>
          <p:cNvSpPr txBox="1"/>
          <p:nvPr/>
        </p:nvSpPr>
        <p:spPr>
          <a:xfrm>
            <a:off x="190718" y="944771"/>
            <a:ext cx="8762563" cy="2954655"/>
          </a:xfrm>
          <a:prstGeom prst="rect">
            <a:avLst/>
          </a:prstGeom>
          <a:noFill/>
        </p:spPr>
        <p:txBody>
          <a:bodyPr wrap="square" rtlCol="0">
            <a:spAutoFit/>
          </a:bodyPr>
          <a:lstStyle/>
          <a:p>
            <a:pPr defTabSz="914400" fontAlgn="base">
              <a:defRPr/>
            </a:pPr>
            <a:r>
              <a:rPr kumimoji="0" lang="en-US" altLang="en-US" b="1" dirty="0">
                <a:solidFill>
                  <a:srgbClr val="000000"/>
                </a:solidFill>
                <a:ea typeface="MS PGothic"/>
              </a:rPr>
              <a:t>PLAN/ANALYZE</a:t>
            </a:r>
            <a:endParaRPr kumimoji="0" lang="en-US" altLang="en-US" b="1" i="0" u="none" strike="noStrike" kern="1200" cap="none" spc="0" normalizeH="0" baseline="0" noProof="0" dirty="0">
              <a:ln>
                <a:noFill/>
              </a:ln>
              <a:solidFill>
                <a:srgbClr val="000000"/>
              </a:solidFill>
              <a:effectLst/>
              <a:uLnTx/>
              <a:uFillTx/>
              <a:ea typeface="MS PGothic"/>
            </a:endParaRPr>
          </a:p>
          <a:p>
            <a:pPr marR="0" lvl="0" indent="0" algn="l" defTabSz="914400" rtl="0" eaLnBrk="1" fontAlgn="base" latinLnBrk="0" hangingPunct="1">
              <a:buClrTx/>
              <a:buSzTx/>
              <a:buFontTx/>
              <a:buNone/>
              <a:tabLst/>
              <a:defRPr/>
            </a:pPr>
            <a:r>
              <a:rPr kumimoji="0" lang="en-US" altLang="en-US" b="0" i="0" u="none" strike="noStrike" kern="1200" cap="none" spc="0" normalizeH="0" baseline="0" noProof="0" dirty="0">
                <a:ln>
                  <a:noFill/>
                </a:ln>
                <a:solidFill>
                  <a:srgbClr val="000000"/>
                </a:solidFill>
                <a:effectLst/>
                <a:uLnTx/>
                <a:uFillTx/>
                <a:ea typeface="MS PGothic"/>
              </a:rPr>
              <a:t>Important Factors are the following:</a:t>
            </a:r>
          </a:p>
          <a:p>
            <a:pPr marR="0" lvl="0" indent="0" algn="l" defTabSz="914400" rtl="0" eaLnBrk="1" fontAlgn="base" latinLnBrk="0" hangingPunct="1">
              <a:buClrTx/>
              <a:buSzTx/>
              <a:buFontTx/>
              <a:buNone/>
              <a:tabLst/>
              <a:defRPr/>
            </a:pPr>
            <a:endParaRPr kumimoji="0" lang="en-US" altLang="en-US" sz="600" b="0" i="0" u="none" strike="noStrike" kern="1200" cap="none" spc="0" normalizeH="0" baseline="0" noProof="0" dirty="0">
              <a:ln>
                <a:noFill/>
              </a:ln>
              <a:solidFill>
                <a:srgbClr val="000000"/>
              </a:solidFill>
              <a:effectLst/>
              <a:uLnTx/>
              <a:uFillTx/>
              <a:ea typeface="MS PGothic"/>
            </a:endParaRPr>
          </a:p>
          <a:p>
            <a:pPr>
              <a:spcBef>
                <a:spcPct val="50000"/>
              </a:spcBef>
            </a:pPr>
            <a:r>
              <a:rPr kumimoji="0" lang="en-US" altLang="en-US" b="1" i="0" u="none" strike="noStrike" kern="1200" cap="none" spc="0" normalizeH="0" baseline="0" noProof="0" dirty="0">
                <a:ln>
                  <a:noFill/>
                </a:ln>
                <a:solidFill>
                  <a:srgbClr val="000000"/>
                </a:solidFill>
                <a:effectLst/>
                <a:uLnTx/>
                <a:uFillTx/>
                <a:ea typeface="MS PGothic"/>
              </a:rPr>
              <a:t>1 : Checking of Person-In-Charge PC</a:t>
            </a:r>
            <a:endParaRPr lang="en-US" altLang="en-US" b="1" dirty="0"/>
          </a:p>
          <a:p>
            <a:pPr marL="742950" lvl="1" indent="-285750" fontAlgn="base">
              <a:buFont typeface="Arial" panose="020B0604020202020204" pitchFamily="34" charset="0"/>
              <a:buChar char="•"/>
              <a:defRPr/>
            </a:pPr>
            <a:r>
              <a:rPr kumimoji="0" lang="en-US" dirty="0">
                <a:solidFill>
                  <a:srgbClr val="000000"/>
                </a:solidFill>
                <a:ea typeface="MS PGothic"/>
              </a:rPr>
              <a:t>Confirm if the Person-In-Charge PC is configured completely and ready to use the .NET application uploaders.</a:t>
            </a:r>
          </a:p>
          <a:p>
            <a:pPr marL="742950" lvl="1" indent="-285750" fontAlgn="base">
              <a:buFont typeface="Arial" panose="020B0604020202020204" pitchFamily="34" charset="0"/>
              <a:buChar char="•"/>
              <a:defRPr/>
            </a:pPr>
            <a:endParaRPr kumimoji="0" lang="en-US" dirty="0">
              <a:solidFill>
                <a:srgbClr val="000000"/>
              </a:solidFill>
              <a:ea typeface="MS PGothic"/>
            </a:endParaRPr>
          </a:p>
          <a:p>
            <a:pPr marL="86" fontAlgn="base">
              <a:lnSpc>
                <a:spcPct val="150000"/>
              </a:lnSpc>
              <a:defRPr/>
            </a:pPr>
            <a:r>
              <a:rPr kumimoji="0" lang="en-US" altLang="en-US" b="1" i="0" u="none" strike="noStrike" kern="1200" cap="none" spc="0" normalizeH="0" baseline="0" noProof="0" dirty="0">
                <a:ln>
                  <a:noFill/>
                </a:ln>
                <a:solidFill>
                  <a:srgbClr val="000000"/>
                </a:solidFill>
                <a:effectLst/>
                <a:uLnTx/>
                <a:uFillTx/>
                <a:ea typeface="MS PGothic"/>
              </a:rPr>
              <a:t>2 : Validation of .NET application version</a:t>
            </a:r>
            <a:endParaRPr kumimoji="0" lang="en-US" altLang="en-US" b="1" dirty="0">
              <a:solidFill>
                <a:srgbClr val="000000"/>
              </a:solidFill>
              <a:ea typeface="MS PGothic"/>
            </a:endParaRPr>
          </a:p>
          <a:p>
            <a:pPr marL="742950" lvl="1" indent="-285750" fontAlgn="base">
              <a:buFont typeface="Arial" panose="020B0604020202020204" pitchFamily="34" charset="0"/>
              <a:buChar char="•"/>
              <a:defRPr/>
            </a:pPr>
            <a:r>
              <a:rPr kumimoji="0" lang="en-US" altLang="en-US" dirty="0">
                <a:solidFill>
                  <a:srgbClr val="000000"/>
                </a:solidFill>
                <a:ea typeface="MS PGothic"/>
              </a:rPr>
              <a:t>Ask and check if the latest .NET application uploader version is currently installed on the Person-In-Charge PC.</a:t>
            </a:r>
          </a:p>
        </p:txBody>
      </p:sp>
    </p:spTree>
    <p:extLst>
      <p:ext uri="{BB962C8B-B14F-4D97-AF65-F5344CB8AC3E}">
        <p14:creationId xmlns:p14="http://schemas.microsoft.com/office/powerpoint/2010/main" val="1851122771"/>
      </p:ext>
    </p:extLst>
  </p:cSld>
  <p:clrMapOvr>
    <a:masterClrMapping/>
  </p:clrMapOvr>
</p:sld>
</file>

<file path=ppt/theme/theme1.xml><?xml version="1.0" encoding="utf-8"?>
<a:theme xmlns:a="http://schemas.openxmlformats.org/drawingml/2006/main" name="Office テーマ">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SegoeUI MeryoUI">
      <a:majorFont>
        <a:latin typeface="Segoe UI"/>
        <a:ea typeface="Meiryo UI"/>
        <a:cs typeface=""/>
      </a:majorFont>
      <a:minorFont>
        <a:latin typeface="Segoe UI"/>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brand">
      <a:dk1>
        <a:srgbClr val="000000"/>
      </a:dk1>
      <a:lt1>
        <a:srgbClr val="FFFFFF"/>
      </a:lt1>
      <a:dk2>
        <a:srgbClr val="7F7F7F"/>
      </a:dk2>
      <a:lt2>
        <a:srgbClr val="E5E5E5"/>
      </a:lt2>
      <a:accent1>
        <a:srgbClr val="0064D2"/>
      </a:accent1>
      <a:accent2>
        <a:srgbClr val="64AFE1"/>
      </a:accent2>
      <a:accent3>
        <a:srgbClr val="A0A0A5"/>
      </a:accent3>
      <a:accent4>
        <a:srgbClr val="644080"/>
      </a:accent4>
      <a:accent5>
        <a:srgbClr val="CECED0"/>
      </a:accent5>
      <a:accent6>
        <a:srgbClr val="FA9628"/>
      </a:accent6>
      <a:hlink>
        <a:srgbClr val="E61E1E"/>
      </a:hlink>
      <a:folHlink>
        <a:srgbClr val="FA9628"/>
      </a:folHlink>
    </a:clrScheme>
    <a:fontScheme name="English　SegoeUI">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C5E0339CC5293469C3380039EA4B136" ma:contentTypeVersion="13" ma:contentTypeDescription="Create a new document." ma:contentTypeScope="" ma:versionID="42b6ab881de69bb7960b4294b392dc2d">
  <xsd:schema xmlns:xsd="http://www.w3.org/2001/XMLSchema" xmlns:xs="http://www.w3.org/2001/XMLSchema" xmlns:p="http://schemas.microsoft.com/office/2006/metadata/properties" xmlns:ns2="9487b6d3-1a98-44c9-a273-72c108ae512d" xmlns:ns3="8edf58f4-0b40-4f4f-8a55-4bf7b2731c70" targetNamespace="http://schemas.microsoft.com/office/2006/metadata/properties" ma:root="true" ma:fieldsID="9a6ae858ad766b886b36bf132246cc9b" ns2:_="" ns3:_="">
    <xsd:import namespace="9487b6d3-1a98-44c9-a273-72c108ae512d"/>
    <xsd:import namespace="8edf58f4-0b40-4f4f-8a55-4bf7b2731c7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87b6d3-1a98-44c9-a273-72c108ae512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edf58f4-0b40-4f4f-8a55-4bf7b2731c7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6"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F192420-79A6-4E7E-8908-606DE428F523}">
  <ds:schemaRefs>
    <ds:schemaRef ds:uri="http://schemas.microsoft.com/sharepoint/v3/contenttype/forms"/>
  </ds:schemaRefs>
</ds:datastoreItem>
</file>

<file path=customXml/itemProps2.xml><?xml version="1.0" encoding="utf-8"?>
<ds:datastoreItem xmlns:ds="http://schemas.openxmlformats.org/officeDocument/2006/customXml" ds:itemID="{D15CD7AC-9F8E-4836-8B6A-08E5269DC5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87b6d3-1a98-44c9-a273-72c108ae512d"/>
    <ds:schemaRef ds:uri="8edf58f4-0b40-4f4f-8a55-4bf7b2731c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D46EB6E-82BD-4118-B88D-AFEC3004717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1186</Words>
  <Application>Microsoft Office PowerPoint</Application>
  <PresentationFormat>On-screen Show (4:3)</PresentationFormat>
  <Paragraphs>178</Paragraphs>
  <Slides>16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Black</vt:lpstr>
      <vt:lpstr>Calibri</vt:lpstr>
      <vt:lpstr>Segoe UI</vt:lpstr>
      <vt:lpstr>Segoe UI (Headings)</vt:lpstr>
      <vt:lpstr>Wingdings</vt:lpstr>
      <vt:lpstr>Office テーマ</vt:lpstr>
      <vt:lpstr>Centralized CIP Physical Inventory System Web</vt:lpstr>
      <vt:lpstr>TIP FY2024 CTQ</vt:lpstr>
      <vt:lpstr>PowerPoint Presentation</vt:lpstr>
      <vt:lpstr>OUTLINE</vt:lpstr>
      <vt:lpstr>Project 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2018-12-18T08:42:21Z</dcterms:created>
  <dcterms:modified xsi:type="dcterms:W3CDTF">2024-10-09T07:01:47Z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0x010100AC5E0339CC5293469C3380039EA4B136</vt:lpwstr>
  </property>
</Properties>
</file>