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8"/>
  </p:notesMasterIdLst>
  <p:sldIdLst>
    <p:sldId id="294" r:id="rId5"/>
    <p:sldId id="278" r:id="rId6"/>
    <p:sldId id="279" r:id="rId7"/>
    <p:sldId id="280" r:id="rId8"/>
    <p:sldId id="281" r:id="rId9"/>
    <p:sldId id="295" r:id="rId10"/>
    <p:sldId id="284" r:id="rId11"/>
    <p:sldId id="296" r:id="rId12"/>
    <p:sldId id="297" r:id="rId13"/>
    <p:sldId id="298" r:id="rId14"/>
    <p:sldId id="299" r:id="rId15"/>
    <p:sldId id="300" r:id="rId16"/>
    <p:sldId id="301" r:id="rId17"/>
    <p:sldId id="302" r:id="rId18"/>
    <p:sldId id="305" r:id="rId19"/>
    <p:sldId id="306" r:id="rId20"/>
    <p:sldId id="304" r:id="rId21"/>
    <p:sldId id="307" r:id="rId22"/>
    <p:sldId id="303" r:id="rId23"/>
    <p:sldId id="308" r:id="rId24"/>
    <p:sldId id="309" r:id="rId25"/>
    <p:sldId id="311" r:id="rId26"/>
    <p:sldId id="282" r:id="rId27"/>
    <p:sldId id="313" r:id="rId28"/>
    <p:sldId id="312" r:id="rId29"/>
    <p:sldId id="285" r:id="rId30"/>
    <p:sldId id="287" r:id="rId31"/>
    <p:sldId id="288" r:id="rId32"/>
    <p:sldId id="289" r:id="rId33"/>
    <p:sldId id="290" r:id="rId34"/>
    <p:sldId id="291" r:id="rId35"/>
    <p:sldId id="292" r:id="rId36"/>
    <p:sldId id="293" r:id="rId3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627" autoAdjust="0"/>
  </p:normalViewPr>
  <p:slideViewPr>
    <p:cSldViewPr snapToGrid="0" snapToObjects="1">
      <p:cViewPr>
        <p:scale>
          <a:sx n="100" d="100"/>
          <a:sy n="100" d="100"/>
        </p:scale>
        <p:origin x="936" y="36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3E16-C0A8-2E7B-D311-487F96EE17C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77A5031-DE40-5F4F-4458-F45049D92E16}"/>
              </a:ext>
            </a:extLst>
          </p:cNvPr>
          <p:cNvSpPr>
            <a:spLocks noGrp="1"/>
          </p:cNvSpPr>
          <p:nvPr>
            <p:ph type="subTitle" idx="1"/>
          </p:nvPr>
        </p:nvSpPr>
        <p:spPr>
          <a:xfrm>
            <a:off x="2408936" y="3429000"/>
            <a:ext cx="4169664" cy="2176272"/>
          </a:xfrm>
        </p:spPr>
        <p:txBody>
          <a:bodyPr/>
          <a:lstStyle/>
          <a:p>
            <a:r>
              <a:rPr lang="en-US" dirty="0"/>
              <a:t>Magic square</a:t>
            </a:r>
          </a:p>
        </p:txBody>
      </p:sp>
    </p:spTree>
    <p:extLst>
      <p:ext uri="{BB962C8B-B14F-4D97-AF65-F5344CB8AC3E}">
        <p14:creationId xmlns:p14="http://schemas.microsoft.com/office/powerpoint/2010/main" val="671647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116F0FB-C9F6-8437-376A-66A965675B3B}"/>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9" name="TextBox 8">
            <a:extLst>
              <a:ext uri="{FF2B5EF4-FFF2-40B4-BE49-F238E27FC236}">
                <a16:creationId xmlns:a16="http://schemas.microsoft.com/office/drawing/2014/main" id="{EBD83643-C466-3924-76AC-88ACE490653C}"/>
              </a:ext>
            </a:extLst>
          </p:cNvPr>
          <p:cNvSpPr txBox="1"/>
          <p:nvPr/>
        </p:nvSpPr>
        <p:spPr>
          <a:xfrm>
            <a:off x="1627717" y="1305341"/>
            <a:ext cx="8769350" cy="3970318"/>
          </a:xfrm>
          <a:prstGeom prst="rect">
            <a:avLst/>
          </a:prstGeom>
          <a:noFill/>
        </p:spPr>
        <p:txBody>
          <a:bodyPr wrap="square">
            <a:spAutoFit/>
          </a:bodyPr>
          <a:lstStyle/>
          <a:p>
            <a:pPr marL="0" indent="0" algn="just">
              <a:buNone/>
            </a:pPr>
            <a:r>
              <a:rPr kumimoji="0" lang="en-US" altLang="en-US" sz="1800" b="0" i="0" u="none" strike="noStrike" cap="none" normalizeH="0" baseline="0" dirty="0">
                <a:ln>
                  <a:noFill/>
                </a:ln>
                <a:solidFill>
                  <a:srgbClr val="333333"/>
                </a:solidFill>
                <a:effectLst/>
                <a:latin typeface="Menlo"/>
              </a:rPr>
              <a:t>SYNTAX:</a:t>
            </a:r>
            <a:endParaRPr lang="en-US" b="0" i="0" dirty="0">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INSERT INTO table (column1, column2,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VALUES (expression1, expression2, ... );</a:t>
            </a:r>
            <a:r>
              <a:rPr kumimoji="0" lang="en-US" altLang="en-US" sz="1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indent="0" algn="just">
              <a:buNone/>
            </a:pPr>
            <a:endParaRPr lang="en-US" dirty="0">
              <a:solidFill>
                <a:srgbClr val="333333"/>
              </a:solidFill>
              <a:latin typeface="Helvetica Neue"/>
            </a:endParaRPr>
          </a:p>
          <a:p>
            <a:pPr marL="0" indent="0" algn="just">
              <a:buNone/>
            </a:pPr>
            <a:r>
              <a:rPr lang="en-US" b="0" i="0" dirty="0">
                <a:solidFill>
                  <a:srgbClr val="333333"/>
                </a:solidFill>
                <a:effectLst/>
                <a:latin typeface="Helvetica Neue"/>
              </a:rPr>
              <a:t>Ex.</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insert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into</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808000"/>
                </a:solidFill>
                <a:highlight>
                  <a:srgbClr val="FFFFFF"/>
                </a:highlight>
                <a:latin typeface="Courier"/>
              </a:rPr>
              <a:t>MyCustomers</a:t>
            </a:r>
            <a:r>
              <a:rPr lang="en-US" sz="1800" b="0" i="0" u="none" strike="noStrike" baseline="0" dirty="0">
                <a:solidFill>
                  <a:srgbClr val="0000FF"/>
                </a:solidFill>
                <a:highlight>
                  <a:srgbClr val="FFFFFF"/>
                </a:highlight>
                <a:latin typeface="Courier"/>
              </a:rPr>
              <a:t>(</a:t>
            </a:r>
            <a:r>
              <a:rPr lang="en-US" sz="1800" b="0" i="0" u="none" strike="noStrike" baseline="0" dirty="0" err="1">
                <a:solidFill>
                  <a:srgbClr val="000000"/>
                </a:solidFill>
                <a:highlight>
                  <a:srgbClr val="FFFFFF"/>
                </a:highlight>
                <a:latin typeface="Courier"/>
              </a:rPr>
              <a:t>customer_id</a:t>
            </a:r>
            <a:r>
              <a:rPr lang="en-US" sz="1800" b="0" i="0" u="none" strike="noStrike" baseline="0" dirty="0">
                <a:solidFill>
                  <a:srgbClr val="0000FF"/>
                </a:solidFill>
                <a:highlight>
                  <a:srgbClr val="FFFFFF"/>
                </a:highlight>
                <a:latin typeface="Courier"/>
              </a:rPr>
              <a:t>,</a:t>
            </a:r>
          </a:p>
          <a:p>
            <a:r>
              <a:rPr lang="en-US" dirty="0">
                <a:solidFill>
                  <a:srgbClr val="0000FF"/>
                </a:solidFill>
                <a:highlight>
                  <a:srgbClr val="FFFFFF"/>
                </a:highlight>
                <a:latin typeface="Courier"/>
              </a:rPr>
              <a:t>                       </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customer_username</a:t>
            </a:r>
            <a:r>
              <a:rPr lang="en-US" sz="1800" b="0" i="0" u="none" strike="noStrike" baseline="0" dirty="0">
                <a:solidFill>
                  <a:srgbClr val="0000FF"/>
                </a:solidFill>
                <a:highlight>
                  <a:srgbClr val="FFFFFF"/>
                </a:highlight>
                <a:latin typeface="Courier"/>
              </a:rPr>
              <a:t>, </a:t>
            </a:r>
          </a:p>
          <a:p>
            <a:r>
              <a:rPr lang="en-US" dirty="0">
                <a:solidFill>
                  <a:srgbClr val="0000FF"/>
                </a:solidFill>
                <a:highlight>
                  <a:srgbClr val="FFFFFF"/>
                </a:highlight>
                <a:latin typeface="Courier"/>
              </a:rPr>
              <a:t>                        </a:t>
            </a:r>
            <a:r>
              <a:rPr lang="en-US" sz="1800" b="0" i="0" u="none" strike="noStrike" baseline="0" dirty="0" err="1">
                <a:solidFill>
                  <a:srgbClr val="000000"/>
                </a:solidFill>
                <a:highlight>
                  <a:srgbClr val="FFFFFF"/>
                </a:highlight>
                <a:latin typeface="Courier"/>
              </a:rPr>
              <a:t>customer_password</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values</a:t>
            </a:r>
            <a:r>
              <a:rPr lang="en-US" sz="1800" b="0" i="0" u="none" strike="noStrike" baseline="0" dirty="0">
                <a:solidFill>
                  <a:srgbClr val="000000"/>
                </a:solidFill>
                <a:highlight>
                  <a:srgbClr val="FFFFFF"/>
                </a:highlight>
                <a:latin typeface="Courier"/>
              </a:rPr>
              <a:t> </a:t>
            </a:r>
          </a:p>
          <a:p>
            <a:r>
              <a:rPr lang="en-US" sz="1800" b="0" i="0" u="none" strike="noStrike" baseline="0" dirty="0">
                <a:solidFill>
                  <a:srgbClr val="0000FF"/>
                </a:solidFill>
                <a:highlight>
                  <a:srgbClr val="FFFFFF"/>
                </a:highlight>
                <a:latin typeface="Courier"/>
              </a:rPr>
              <a:t>(</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00"/>
                </a:solidFill>
                <a:highlight>
                  <a:srgbClr val="FFFFFF"/>
                </a:highlight>
                <a:latin typeface="Courier"/>
              </a:rPr>
              <a:t>1</a:t>
            </a:r>
            <a:r>
              <a:rPr lang="en-US" sz="1800" b="0" i="0" u="none" strike="noStrike" baseline="0" dirty="0">
                <a:solidFill>
                  <a:srgbClr val="0000FF"/>
                </a:solidFill>
                <a:highlight>
                  <a:srgbClr val="FFFFFF"/>
                </a:highlight>
                <a:latin typeface="Courier"/>
              </a:rPr>
              <a:t>,</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FF0000"/>
                </a:solidFill>
                <a:highlight>
                  <a:srgbClr val="FFFFFF"/>
                </a:highlight>
                <a:latin typeface="Courier"/>
              </a:rPr>
              <a:t>'</a:t>
            </a:r>
            <a:r>
              <a:rPr lang="en-US" sz="1800" b="0" i="0" u="none" strike="noStrike" baseline="0" dirty="0" err="1">
                <a:solidFill>
                  <a:srgbClr val="FF0000"/>
                </a:solidFill>
                <a:highlight>
                  <a:srgbClr val="FFFFFF"/>
                </a:highlight>
                <a:latin typeface="Courier"/>
              </a:rPr>
              <a:t>sdvas</a:t>
            </a:r>
            <a:r>
              <a:rPr lang="en-US" sz="1800" b="0" i="0" u="none" strike="noStrike" baseline="0" dirty="0">
                <a:solidFill>
                  <a:srgbClr val="FF0000"/>
                </a:solidFill>
                <a:highlight>
                  <a:srgbClr val="FFFFFF"/>
                </a:highlight>
                <a:latin typeface="Courier"/>
              </a:rPr>
              <a:t>'</a:t>
            </a:r>
            <a:r>
              <a:rPr lang="en-US" sz="1800" b="0" i="0" u="none" strike="noStrike" baseline="0" dirty="0">
                <a:solidFill>
                  <a:srgbClr val="0000FF"/>
                </a:solidFill>
                <a:highlight>
                  <a:srgbClr val="FFFFFF"/>
                </a:highlight>
                <a:latin typeface="Courier"/>
              </a:rPr>
              <a:t>,</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FF0000"/>
                </a:solidFill>
                <a:highlight>
                  <a:srgbClr val="FFFFFF"/>
                </a:highlight>
                <a:latin typeface="Courier"/>
              </a:rPr>
              <a:t>'</a:t>
            </a:r>
            <a:r>
              <a:rPr lang="en-US" sz="1800" b="0" i="0" u="none" strike="noStrike" baseline="0" dirty="0" err="1">
                <a:solidFill>
                  <a:srgbClr val="FF0000"/>
                </a:solidFill>
                <a:highlight>
                  <a:srgbClr val="FFFFFF"/>
                </a:highlight>
                <a:latin typeface="Courier"/>
              </a:rPr>
              <a:t>sdvds</a:t>
            </a:r>
            <a:r>
              <a:rPr lang="en-US" sz="1800" b="0" i="0" u="none" strike="noStrike" baseline="0" dirty="0">
                <a:solidFill>
                  <a:srgbClr val="FF0000"/>
                </a:solidFill>
                <a:highlight>
                  <a:srgbClr val="FFFFFF"/>
                </a:highlight>
                <a:latin typeface="Courier"/>
              </a:rPr>
              <a:t>'</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a:t>
            </a:r>
            <a:endParaRPr lang="en-US" dirty="0">
              <a:solidFill>
                <a:srgbClr val="333333"/>
              </a:solidFill>
              <a:latin typeface="Helvetica Neue"/>
            </a:endParaRPr>
          </a:p>
        </p:txBody>
      </p:sp>
      <p:sp>
        <p:nvSpPr>
          <p:cNvPr id="2" name="Rectangle 1">
            <a:extLst>
              <a:ext uri="{FF2B5EF4-FFF2-40B4-BE49-F238E27FC236}">
                <a16:creationId xmlns:a16="http://schemas.microsoft.com/office/drawing/2014/main" id="{7F8E9BCE-CD3B-6127-4798-A47D71073026}"/>
              </a:ext>
            </a:extLst>
          </p:cNvPr>
          <p:cNvSpPr>
            <a:spLocks noChangeArrowheads="1"/>
          </p:cNvSpPr>
          <p:nvPr/>
        </p:nvSpPr>
        <p:spPr bwMode="auto">
          <a:xfrm>
            <a:off x="0" y="0"/>
            <a:ext cx="12192000" cy="457200"/>
          </a:xfrm>
          <a:prstGeom prst="rect">
            <a:avLst/>
          </a:prstGeom>
          <a:solidFill>
            <a:srgbClr val="EFF1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839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3333"/>
                </a:solidFill>
                <a:effectLst/>
                <a:latin typeface="Menlo"/>
              </a:rPr>
              <a:t>INSERT INTO table (column1, column2, ... ) VALUES (expression1, expression2, ... );</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4FDD27A-1986-3226-C01B-00E7B7EB5ECB}"/>
              </a:ext>
            </a:extLst>
          </p:cNvPr>
          <p:cNvSpPr txBox="1"/>
          <p:nvPr/>
        </p:nvSpPr>
        <p:spPr>
          <a:xfrm>
            <a:off x="5613400" y="1305341"/>
            <a:ext cx="4419600" cy="1200329"/>
          </a:xfrm>
          <a:prstGeom prst="rect">
            <a:avLst/>
          </a:prstGeom>
          <a:noFill/>
        </p:spPr>
        <p:txBody>
          <a:bodyPr wrap="square">
            <a:spAutoFit/>
          </a:bodyPr>
          <a:lstStyle/>
          <a:p>
            <a:pPr marL="0" indent="0" algn="just">
              <a:buNone/>
            </a:pPr>
            <a:endParaRPr lang="en-US" b="0" i="0" dirty="0">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&lt;- These parameters is optional if you want    to encode a specific row value, otherwise encode all values</a:t>
            </a:r>
            <a:endParaRPr lang="en-US" dirty="0">
              <a:solidFill>
                <a:srgbClr val="333333"/>
              </a:solidFill>
              <a:latin typeface="Helvetica Neue"/>
            </a:endParaRPr>
          </a:p>
        </p:txBody>
      </p:sp>
    </p:spTree>
    <p:extLst>
      <p:ext uri="{BB962C8B-B14F-4D97-AF65-F5344CB8AC3E}">
        <p14:creationId xmlns:p14="http://schemas.microsoft.com/office/powerpoint/2010/main" val="391013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49808" y="448056"/>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UPDATE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4" name="Content Placeholder 3">
            <a:extLst>
              <a:ext uri="{FF2B5EF4-FFF2-40B4-BE49-F238E27FC236}">
                <a16:creationId xmlns:a16="http://schemas.microsoft.com/office/drawing/2014/main" id="{F1F94021-2E23-A40B-3764-729E9F6B14D4}"/>
              </a:ext>
            </a:extLst>
          </p:cNvPr>
          <p:cNvSpPr>
            <a:spLocks noGrp="1"/>
          </p:cNvSpPr>
          <p:nvPr>
            <p:ph sz="half" idx="1"/>
          </p:nvPr>
        </p:nvSpPr>
        <p:spPr>
          <a:xfrm>
            <a:off x="535771" y="2165096"/>
            <a:ext cx="10680192" cy="4235704"/>
          </a:xfrm>
        </p:spPr>
        <p:txBody>
          <a:bodyPr/>
          <a:lstStyle/>
          <a:p>
            <a:pPr marL="0" indent="0" algn="just">
              <a:buNone/>
            </a:pPr>
            <a:endParaRPr lang="en-US" dirty="0">
              <a:solidFill>
                <a:srgbClr val="333333"/>
              </a:solidFill>
              <a:latin typeface="Helvetica Neue"/>
            </a:endParaRPr>
          </a:p>
        </p:txBody>
      </p:sp>
      <p:sp>
        <p:nvSpPr>
          <p:cNvPr id="5" name="TextBox 4">
            <a:extLst>
              <a:ext uri="{FF2B5EF4-FFF2-40B4-BE49-F238E27FC236}">
                <a16:creationId xmlns:a16="http://schemas.microsoft.com/office/drawing/2014/main" id="{36A445F5-62B7-19AE-B1D0-9E73CD0F747D}"/>
              </a:ext>
            </a:extLst>
          </p:cNvPr>
          <p:cNvSpPr txBox="1"/>
          <p:nvPr/>
        </p:nvSpPr>
        <p:spPr>
          <a:xfrm>
            <a:off x="2379132" y="1213104"/>
            <a:ext cx="7679267" cy="369332"/>
          </a:xfrm>
          <a:prstGeom prst="rect">
            <a:avLst/>
          </a:prstGeom>
          <a:noFill/>
        </p:spPr>
        <p:txBody>
          <a:bodyPr wrap="square">
            <a:spAutoFit/>
          </a:bodyPr>
          <a:lstStyle/>
          <a:p>
            <a:pPr marL="0" indent="0" algn="just">
              <a:buNone/>
            </a:pPr>
            <a:r>
              <a:rPr lang="en-US" b="0" i="0" dirty="0">
                <a:solidFill>
                  <a:srgbClr val="333333"/>
                </a:solidFill>
                <a:effectLst/>
                <a:latin typeface="Helvetica Neue"/>
              </a:rPr>
              <a:t> UPDATE statement is used to update existing records in the tables.</a:t>
            </a:r>
          </a:p>
        </p:txBody>
      </p:sp>
    </p:spTree>
    <p:extLst>
      <p:ext uri="{BB962C8B-B14F-4D97-AF65-F5344CB8AC3E}">
        <p14:creationId xmlns:p14="http://schemas.microsoft.com/office/powerpoint/2010/main" val="277284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116F0FB-C9F6-8437-376A-66A965675B3B}"/>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9" name="TextBox 8">
            <a:extLst>
              <a:ext uri="{FF2B5EF4-FFF2-40B4-BE49-F238E27FC236}">
                <a16:creationId xmlns:a16="http://schemas.microsoft.com/office/drawing/2014/main" id="{EBD83643-C466-3924-76AC-88ACE490653C}"/>
              </a:ext>
            </a:extLst>
          </p:cNvPr>
          <p:cNvSpPr txBox="1"/>
          <p:nvPr/>
        </p:nvSpPr>
        <p:spPr>
          <a:xfrm>
            <a:off x="1449917" y="1025941"/>
            <a:ext cx="8650816" cy="2862322"/>
          </a:xfrm>
          <a:prstGeom prst="rect">
            <a:avLst/>
          </a:prstGeom>
          <a:noFill/>
        </p:spPr>
        <p:txBody>
          <a:bodyPr wrap="square">
            <a:spAutoFit/>
          </a:bodyPr>
          <a:lstStyle/>
          <a:p>
            <a:pPr algn="just"/>
            <a:r>
              <a:rPr kumimoji="0" lang="en-US" altLang="en-US" sz="1800" b="0" i="0" u="none" strike="noStrike" cap="none" normalizeH="0" baseline="0" dirty="0">
                <a:ln>
                  <a:noFill/>
                </a:ln>
                <a:solidFill>
                  <a:srgbClr val="333333"/>
                </a:solidFill>
                <a:effectLst/>
                <a:latin typeface="Menlo"/>
              </a:rPr>
              <a:t>SYNTAX:</a:t>
            </a:r>
          </a:p>
          <a:p>
            <a:pPr algn="just"/>
            <a:r>
              <a:rPr kumimoji="0" lang="en-US" altLang="en-US" sz="1800" b="0" i="0" u="none" strike="noStrike" cap="none" normalizeH="0" baseline="0" dirty="0">
                <a:ln>
                  <a:noFill/>
                </a:ln>
                <a:solidFill>
                  <a:srgbClr val="333333"/>
                </a:solidFill>
                <a:effectLst/>
                <a:latin typeface="Menlo"/>
              </a:rPr>
              <a:t>UPDATE table </a:t>
            </a:r>
          </a:p>
          <a:p>
            <a:pPr algn="just"/>
            <a:r>
              <a:rPr kumimoji="0" lang="en-US" altLang="en-US" sz="1800" b="0" i="0" u="none" strike="noStrike" cap="none" normalizeH="0" baseline="0" dirty="0">
                <a:ln>
                  <a:noFill/>
                </a:ln>
                <a:solidFill>
                  <a:srgbClr val="333333"/>
                </a:solidFill>
                <a:effectLst/>
                <a:latin typeface="Menlo"/>
              </a:rPr>
              <a:t>SET column1 = expression1, column2 = expression2 </a:t>
            </a:r>
          </a:p>
          <a:p>
            <a:pPr algn="just"/>
            <a:r>
              <a:rPr kumimoji="0" lang="en-US" altLang="en-US" sz="1800" b="0" i="0" u="none" strike="noStrike" cap="none" normalizeH="0" baseline="0" dirty="0">
                <a:ln>
                  <a:noFill/>
                </a:ln>
                <a:solidFill>
                  <a:srgbClr val="333333"/>
                </a:solidFill>
                <a:effectLst/>
                <a:latin typeface="Menlo"/>
              </a:rPr>
              <a:t>[WHERE conditions];</a:t>
            </a:r>
            <a:r>
              <a:rPr kumimoji="0" lang="en-US" altLang="en-US" sz="1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indent="0" algn="just">
              <a:buNone/>
            </a:pPr>
            <a:endParaRPr lang="en-US" dirty="0">
              <a:solidFill>
                <a:srgbClr val="333333"/>
              </a:solidFill>
              <a:latin typeface="Helvetica Neue"/>
            </a:endParaRPr>
          </a:p>
          <a:p>
            <a:pPr marL="0" indent="0" algn="just">
              <a:buNone/>
            </a:pPr>
            <a:r>
              <a:rPr lang="en-US" b="0" i="0" dirty="0">
                <a:solidFill>
                  <a:srgbClr val="333333"/>
                </a:solidFill>
                <a:effectLst/>
                <a:latin typeface="Helvetica Neue"/>
              </a:rPr>
              <a:t>Ex.</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UPDATE</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808000"/>
                </a:solidFill>
                <a:highlight>
                  <a:srgbClr val="FFFFFF"/>
                </a:highlight>
                <a:latin typeface="Courier"/>
              </a:rPr>
              <a:t>MyCustomers</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SET</a:t>
            </a:r>
            <a:r>
              <a:rPr lang="en-US" sz="1800" b="0" i="0" u="none" strike="noStrike" baseline="0" dirty="0">
                <a:solidFill>
                  <a:srgbClr val="000000"/>
                </a:solidFill>
                <a:highlight>
                  <a:srgbClr val="FFFFFF"/>
                </a:highlight>
                <a:latin typeface="Courier"/>
              </a:rPr>
              <a:t> status </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FF0000"/>
                </a:solidFill>
                <a:highlight>
                  <a:srgbClr val="FFFFFF"/>
                </a:highlight>
                <a:latin typeface="Courier"/>
              </a:rPr>
              <a:t>'logged out'</a:t>
            </a:r>
            <a:endParaRPr lang="en-US" sz="1800" b="0" i="0" u="none" strike="noStrike" baseline="0" dirty="0">
              <a:solidFill>
                <a:srgbClr val="000000"/>
              </a:solidFill>
              <a:highlight>
                <a:srgbClr val="FFFFFF"/>
              </a:highlight>
              <a:latin typeface="Courier"/>
            </a:endParaRPr>
          </a:p>
          <a:p>
            <a:pPr algn="just"/>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WHERE</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customer_username</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FF0000"/>
                </a:solidFill>
                <a:highlight>
                  <a:srgbClr val="FFFFFF"/>
                </a:highlight>
                <a:latin typeface="Courier"/>
              </a:rPr>
              <a:t>'</a:t>
            </a:r>
            <a:r>
              <a:rPr lang="en-US" sz="1800" b="0" i="0" u="none" strike="noStrike" baseline="0" dirty="0" err="1">
                <a:solidFill>
                  <a:srgbClr val="FF0000"/>
                </a:solidFill>
                <a:highlight>
                  <a:srgbClr val="FFFFFF"/>
                </a:highlight>
                <a:latin typeface="Courier"/>
              </a:rPr>
              <a:t>gerbal</a:t>
            </a:r>
            <a:r>
              <a:rPr lang="en-US" dirty="0">
                <a:solidFill>
                  <a:srgbClr val="FF0000"/>
                </a:solidFill>
                <a:highlight>
                  <a:srgbClr val="FFFFFF"/>
                </a:highlight>
                <a:latin typeface="Courier"/>
              </a:rPr>
              <a:t>’</a:t>
            </a:r>
            <a:r>
              <a:rPr lang="en-US" sz="1800" b="0" i="0" u="none" strike="noStrike" baseline="0" dirty="0">
                <a:solidFill>
                  <a:srgbClr val="0000FF"/>
                </a:solidFill>
                <a:highlight>
                  <a:srgbClr val="FFFFFF"/>
                </a:highlight>
                <a:latin typeface="Courier"/>
              </a:rPr>
              <a:t>;</a:t>
            </a:r>
            <a:r>
              <a:rPr kumimoji="0" lang="en-US" altLang="en-US" sz="1800" b="0" i="0" u="none" strike="noStrike" cap="none" normalizeH="0" baseline="0" dirty="0">
                <a:ln>
                  <a:noFill/>
                </a:ln>
                <a:solidFill>
                  <a:srgbClr val="333333"/>
                </a:solidFill>
                <a:effectLst/>
                <a:latin typeface="Menlo"/>
              </a:rPr>
              <a:t> </a:t>
            </a:r>
          </a:p>
          <a:p>
            <a:r>
              <a:rPr lang="en-US" sz="1800" b="0" i="0" u="none" strike="noStrike" baseline="0" dirty="0">
                <a:solidFill>
                  <a:srgbClr val="0000FF"/>
                </a:solidFill>
                <a:highlight>
                  <a:srgbClr val="FFFFFF"/>
                </a:highlight>
                <a:latin typeface="Courier"/>
              </a:rPr>
              <a:t> </a:t>
            </a:r>
            <a:endParaRPr lang="en-US" dirty="0">
              <a:solidFill>
                <a:srgbClr val="333333"/>
              </a:solidFill>
              <a:latin typeface="Helvetica Neue"/>
            </a:endParaRPr>
          </a:p>
        </p:txBody>
      </p:sp>
      <p:sp>
        <p:nvSpPr>
          <p:cNvPr id="5" name="TextBox 4">
            <a:extLst>
              <a:ext uri="{FF2B5EF4-FFF2-40B4-BE49-F238E27FC236}">
                <a16:creationId xmlns:a16="http://schemas.microsoft.com/office/drawing/2014/main" id="{CA000618-13D1-69CE-A221-25EC8BEAAE18}"/>
              </a:ext>
            </a:extLst>
          </p:cNvPr>
          <p:cNvSpPr txBox="1"/>
          <p:nvPr/>
        </p:nvSpPr>
        <p:spPr>
          <a:xfrm>
            <a:off x="6525768" y="1271475"/>
            <a:ext cx="4419600" cy="923330"/>
          </a:xfrm>
          <a:prstGeom prst="rect">
            <a:avLst/>
          </a:prstGeom>
          <a:noFill/>
        </p:spPr>
        <p:txBody>
          <a:bodyPr wrap="square">
            <a:spAutoFit/>
          </a:bodyPr>
          <a:lstStyle/>
          <a:p>
            <a:pPr marL="0" indent="0" algn="just">
              <a:buNone/>
            </a:pPr>
            <a:endParaRPr lang="en-US" b="0" i="0" dirty="0">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&lt;- Remove the WHERE clause if you want to update all values of columns in SET clause</a:t>
            </a:r>
            <a:endParaRPr lang="en-US" dirty="0">
              <a:solidFill>
                <a:srgbClr val="333333"/>
              </a:solidFill>
              <a:latin typeface="Helvetica Neue"/>
            </a:endParaRPr>
          </a:p>
        </p:txBody>
      </p:sp>
    </p:spTree>
    <p:extLst>
      <p:ext uri="{BB962C8B-B14F-4D97-AF65-F5344CB8AC3E}">
        <p14:creationId xmlns:p14="http://schemas.microsoft.com/office/powerpoint/2010/main" val="293226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49808" y="448056"/>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DELETE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4" name="Content Placeholder 3">
            <a:extLst>
              <a:ext uri="{FF2B5EF4-FFF2-40B4-BE49-F238E27FC236}">
                <a16:creationId xmlns:a16="http://schemas.microsoft.com/office/drawing/2014/main" id="{F1F94021-2E23-A40B-3764-729E9F6B14D4}"/>
              </a:ext>
            </a:extLst>
          </p:cNvPr>
          <p:cNvSpPr>
            <a:spLocks noGrp="1"/>
          </p:cNvSpPr>
          <p:nvPr>
            <p:ph sz="half" idx="1"/>
          </p:nvPr>
        </p:nvSpPr>
        <p:spPr>
          <a:xfrm>
            <a:off x="535771" y="2165096"/>
            <a:ext cx="10680192" cy="4235704"/>
          </a:xfrm>
        </p:spPr>
        <p:txBody>
          <a:bodyPr/>
          <a:lstStyle/>
          <a:p>
            <a:pPr marL="0" indent="0" algn="just">
              <a:buNone/>
            </a:pPr>
            <a:endParaRPr lang="en-US" dirty="0">
              <a:solidFill>
                <a:srgbClr val="333333"/>
              </a:solidFill>
              <a:latin typeface="Helvetica Neue"/>
            </a:endParaRPr>
          </a:p>
        </p:txBody>
      </p:sp>
      <p:sp>
        <p:nvSpPr>
          <p:cNvPr id="5" name="TextBox 4">
            <a:extLst>
              <a:ext uri="{FF2B5EF4-FFF2-40B4-BE49-F238E27FC236}">
                <a16:creationId xmlns:a16="http://schemas.microsoft.com/office/drawing/2014/main" id="{36A445F5-62B7-19AE-B1D0-9E73CD0F747D}"/>
              </a:ext>
            </a:extLst>
          </p:cNvPr>
          <p:cNvSpPr txBox="1"/>
          <p:nvPr/>
        </p:nvSpPr>
        <p:spPr>
          <a:xfrm>
            <a:off x="2379132" y="1213104"/>
            <a:ext cx="7679267" cy="369332"/>
          </a:xfrm>
          <a:prstGeom prst="rect">
            <a:avLst/>
          </a:prstGeom>
          <a:noFill/>
        </p:spPr>
        <p:txBody>
          <a:bodyPr wrap="square">
            <a:spAutoFit/>
          </a:bodyPr>
          <a:lstStyle/>
          <a:p>
            <a:pPr marL="0" indent="0" algn="just">
              <a:buNone/>
            </a:pPr>
            <a:r>
              <a:rPr lang="en-US" b="0" i="0" dirty="0">
                <a:solidFill>
                  <a:srgbClr val="333333"/>
                </a:solidFill>
                <a:effectLst/>
                <a:latin typeface="Helvetica Neue"/>
              </a:rPr>
              <a:t>DELETE statement is a used to delete one or more records from a table.</a:t>
            </a:r>
          </a:p>
        </p:txBody>
      </p:sp>
    </p:spTree>
    <p:extLst>
      <p:ext uri="{BB962C8B-B14F-4D97-AF65-F5344CB8AC3E}">
        <p14:creationId xmlns:p14="http://schemas.microsoft.com/office/powerpoint/2010/main" val="294245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116F0FB-C9F6-8437-376A-66A965675B3B}"/>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9" name="TextBox 8">
            <a:extLst>
              <a:ext uri="{FF2B5EF4-FFF2-40B4-BE49-F238E27FC236}">
                <a16:creationId xmlns:a16="http://schemas.microsoft.com/office/drawing/2014/main" id="{EBD83643-C466-3924-76AC-88ACE490653C}"/>
              </a:ext>
            </a:extLst>
          </p:cNvPr>
          <p:cNvSpPr txBox="1"/>
          <p:nvPr/>
        </p:nvSpPr>
        <p:spPr>
          <a:xfrm>
            <a:off x="1610784" y="2274838"/>
            <a:ext cx="8769350"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DELETE FROM table [WHERE conditions];</a:t>
            </a:r>
            <a:r>
              <a:rPr kumimoji="0" lang="en-US" altLang="en-US" sz="1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indent="0" algn="just">
              <a:buNone/>
            </a:pPr>
            <a:endParaRPr lang="en-US" dirty="0">
              <a:solidFill>
                <a:srgbClr val="333333"/>
              </a:solidFill>
              <a:latin typeface="Helvetica Neue"/>
            </a:endParaRPr>
          </a:p>
          <a:p>
            <a:pPr marL="0" indent="0" algn="just">
              <a:buNone/>
            </a:pPr>
            <a:r>
              <a:rPr lang="en-US" b="0" i="0" dirty="0">
                <a:solidFill>
                  <a:srgbClr val="333333"/>
                </a:solidFill>
                <a:effectLst/>
                <a:latin typeface="Helvetica Neue"/>
              </a:rPr>
              <a:t>Ex.</a:t>
            </a:r>
          </a:p>
          <a:p>
            <a:pPr algn="just"/>
            <a:r>
              <a:rPr lang="en-US" sz="1800" b="0" i="0" u="none" strike="noStrike" baseline="0" dirty="0">
                <a:solidFill>
                  <a:srgbClr val="0000FF"/>
                </a:solidFill>
                <a:highlight>
                  <a:srgbClr val="FFFFFF"/>
                </a:highlight>
                <a:latin typeface="Courier"/>
              </a:rPr>
              <a:t>DELETE FROM </a:t>
            </a:r>
            <a:r>
              <a:rPr lang="en-US" sz="1800" b="0" i="0" u="none" strike="noStrike" baseline="0" dirty="0" err="1">
                <a:solidFill>
                  <a:srgbClr val="0000FF"/>
                </a:solidFill>
                <a:highlight>
                  <a:srgbClr val="FFFFFF"/>
                </a:highlight>
                <a:latin typeface="Courier"/>
              </a:rPr>
              <a:t>MyCustomers</a:t>
            </a:r>
            <a:endParaRPr lang="en-US" sz="1800" b="0" i="0" u="none" strike="noStrike" baseline="0" dirty="0">
              <a:solidFill>
                <a:srgbClr val="0000FF"/>
              </a:solidFill>
              <a:highlight>
                <a:srgbClr val="FFFFFF"/>
              </a:highlight>
              <a:latin typeface="Courier"/>
            </a:endParaRPr>
          </a:p>
          <a:p>
            <a:pPr algn="just"/>
            <a:r>
              <a:rPr lang="en-US" sz="1800" b="0" i="0" u="none" strike="noStrike" baseline="0" dirty="0">
                <a:solidFill>
                  <a:srgbClr val="0000FF"/>
                </a:solidFill>
                <a:highlight>
                  <a:srgbClr val="FFFFFF"/>
                </a:highlight>
                <a:latin typeface="Courier"/>
              </a:rPr>
              <a:t>WHERE</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customer_username</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FF0000"/>
                </a:solidFill>
                <a:highlight>
                  <a:srgbClr val="FFFFFF"/>
                </a:highlight>
                <a:latin typeface="Courier"/>
              </a:rPr>
              <a:t>'</a:t>
            </a:r>
            <a:r>
              <a:rPr lang="en-US" sz="1800" b="0" i="0" u="none" strike="noStrike" baseline="0" dirty="0" err="1">
                <a:solidFill>
                  <a:srgbClr val="FF0000"/>
                </a:solidFill>
                <a:highlight>
                  <a:srgbClr val="FFFFFF"/>
                </a:highlight>
                <a:latin typeface="Courier"/>
              </a:rPr>
              <a:t>gerbal</a:t>
            </a:r>
            <a:r>
              <a:rPr lang="en-US" sz="1800" b="0" i="0" u="none" strike="noStrike" baseline="0" dirty="0">
                <a:solidFill>
                  <a:srgbClr val="FF0000"/>
                </a:solidFill>
                <a:highlight>
                  <a:srgbClr val="FFFFFF"/>
                </a:highlight>
                <a:latin typeface="Courier"/>
              </a:rPr>
              <a:t>’</a:t>
            </a:r>
            <a:r>
              <a:rPr lang="en-US" sz="1800" b="0" i="0" u="none" strike="noStrike" baseline="0" dirty="0">
                <a:solidFill>
                  <a:srgbClr val="0000FF"/>
                </a:solidFill>
                <a:highlight>
                  <a:srgbClr val="FFFFFF"/>
                </a:highlight>
                <a:latin typeface="Courier"/>
              </a:rPr>
              <a:t>;</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00"/>
                </a:solidFill>
                <a:highlight>
                  <a:srgbClr val="FFFFFF"/>
                </a:highlight>
                <a:latin typeface="Courier"/>
              </a:rPr>
              <a:t>   </a:t>
            </a:r>
            <a:endParaRPr lang="en-US" dirty="0">
              <a:solidFill>
                <a:srgbClr val="333333"/>
              </a:solidFill>
              <a:latin typeface="Helvetica Neue"/>
            </a:endParaRPr>
          </a:p>
        </p:txBody>
      </p:sp>
      <p:sp>
        <p:nvSpPr>
          <p:cNvPr id="5" name="TextBox 4">
            <a:extLst>
              <a:ext uri="{FF2B5EF4-FFF2-40B4-BE49-F238E27FC236}">
                <a16:creationId xmlns:a16="http://schemas.microsoft.com/office/drawing/2014/main" id="{CA000618-13D1-69CE-A221-25EC8BEAAE18}"/>
              </a:ext>
            </a:extLst>
          </p:cNvPr>
          <p:cNvSpPr txBox="1"/>
          <p:nvPr/>
        </p:nvSpPr>
        <p:spPr>
          <a:xfrm>
            <a:off x="6418792" y="3375841"/>
            <a:ext cx="4419600" cy="923330"/>
          </a:xfrm>
          <a:prstGeom prst="rect">
            <a:avLst/>
          </a:prstGeom>
          <a:noFill/>
        </p:spPr>
        <p:txBody>
          <a:bodyPr wrap="square">
            <a:spAutoFit/>
          </a:bodyPr>
          <a:lstStyle/>
          <a:p>
            <a:pPr marL="0" indent="0" algn="just">
              <a:buNone/>
            </a:pPr>
            <a:endParaRPr lang="en-US" b="0" i="0" dirty="0">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&lt;- Removing this WHERE clause will delete all rows </a:t>
            </a:r>
            <a:endParaRPr lang="en-US" dirty="0">
              <a:solidFill>
                <a:srgbClr val="333333"/>
              </a:solidFill>
              <a:latin typeface="Helvetica Neue"/>
            </a:endParaRPr>
          </a:p>
        </p:txBody>
      </p:sp>
      <p:sp>
        <p:nvSpPr>
          <p:cNvPr id="2" name="Rectangle 1">
            <a:extLst>
              <a:ext uri="{FF2B5EF4-FFF2-40B4-BE49-F238E27FC236}">
                <a16:creationId xmlns:a16="http://schemas.microsoft.com/office/drawing/2014/main" id="{F6C36140-2849-704C-5424-F6C6C2C3133A}"/>
              </a:ext>
            </a:extLst>
          </p:cNvPr>
          <p:cNvSpPr>
            <a:spLocks noChangeArrowheads="1"/>
          </p:cNvSpPr>
          <p:nvPr/>
        </p:nvSpPr>
        <p:spPr bwMode="auto">
          <a:xfrm>
            <a:off x="0" y="0"/>
            <a:ext cx="12192000" cy="457200"/>
          </a:xfrm>
          <a:prstGeom prst="rect">
            <a:avLst/>
          </a:prstGeom>
          <a:solidFill>
            <a:srgbClr val="EFF1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839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3333"/>
                </a:solidFill>
                <a:effectLst/>
                <a:latin typeface="Menlo"/>
              </a:rPr>
              <a:t>DELETE FROM table [WHERE conditions];</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72BA4008-F4C3-857B-A230-4B014F4E6D36}"/>
              </a:ext>
            </a:extLst>
          </p:cNvPr>
          <p:cNvSpPr>
            <a:spLocks noChangeArrowheads="1"/>
          </p:cNvSpPr>
          <p:nvPr/>
        </p:nvSpPr>
        <p:spPr bwMode="auto">
          <a:xfrm>
            <a:off x="905933" y="424070"/>
            <a:ext cx="12192000" cy="457200"/>
          </a:xfrm>
          <a:prstGeom prst="rect">
            <a:avLst/>
          </a:prstGeom>
          <a:solidFill>
            <a:srgbClr val="EFF1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839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3333"/>
                </a:solidFill>
                <a:effectLst/>
                <a:latin typeface="Menlo"/>
              </a:rPr>
              <a:t>DELETE FROM suppliers WHERE </a:t>
            </a:r>
            <a:r>
              <a:rPr kumimoji="0" lang="en-US" altLang="en-US" sz="1100" b="0" i="0" u="none" strike="noStrike" cap="none" normalizeH="0" baseline="0" dirty="0" err="1">
                <a:ln>
                  <a:noFill/>
                </a:ln>
                <a:solidFill>
                  <a:srgbClr val="333333"/>
                </a:solidFill>
                <a:effectLst/>
                <a:latin typeface="Menlo"/>
              </a:rPr>
              <a:t>supplier_name</a:t>
            </a:r>
            <a:r>
              <a:rPr kumimoji="0" lang="en-US" altLang="en-US" sz="1100" b="0" i="0" u="none" strike="noStrike" cap="none" normalizeH="0" baseline="0" dirty="0">
                <a:ln>
                  <a:noFill/>
                </a:ln>
                <a:solidFill>
                  <a:srgbClr val="333333"/>
                </a:solidFill>
                <a:effectLst/>
                <a:latin typeface="Menlo"/>
              </a:rPr>
              <a:t> = 'Microsoft';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3873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058D-41B9-00A0-32E7-5BEFA7E4D65B}"/>
              </a:ext>
            </a:extLst>
          </p:cNvPr>
          <p:cNvSpPr>
            <a:spLocks noGrp="1"/>
          </p:cNvSpPr>
          <p:nvPr>
            <p:ph type="ctrTitle"/>
          </p:nvPr>
        </p:nvSpPr>
        <p:spPr>
          <a:xfrm>
            <a:off x="1527047" y="1187704"/>
            <a:ext cx="5568019" cy="454829"/>
          </a:xfrm>
        </p:spPr>
        <p:txBody>
          <a:bodyPr/>
          <a:lstStyle/>
          <a:p>
            <a:pPr algn="l" eaLnBrk="0" hangingPunct="0">
              <a:spcBef>
                <a:spcPct val="0"/>
              </a:spcBef>
              <a:buClrTx/>
              <a:buFontTx/>
              <a:buNone/>
            </a:pPr>
            <a:r>
              <a:rPr lang="en-US" altLang="en-US" dirty="0"/>
              <a:t>Data definition language (DDL)</a:t>
            </a:r>
          </a:p>
        </p:txBody>
      </p:sp>
      <p:sp>
        <p:nvSpPr>
          <p:cNvPr id="4" name="TextBox 3">
            <a:extLst>
              <a:ext uri="{FF2B5EF4-FFF2-40B4-BE49-F238E27FC236}">
                <a16:creationId xmlns:a16="http://schemas.microsoft.com/office/drawing/2014/main" id="{333B5924-4F2F-348A-92B5-D054F5A79E85}"/>
              </a:ext>
            </a:extLst>
          </p:cNvPr>
          <p:cNvSpPr txBox="1"/>
          <p:nvPr/>
        </p:nvSpPr>
        <p:spPr>
          <a:xfrm>
            <a:off x="5441769" y="2670437"/>
            <a:ext cx="6750231" cy="1200329"/>
          </a:xfrm>
          <a:prstGeom prst="rect">
            <a:avLst/>
          </a:prstGeom>
          <a:noFill/>
        </p:spPr>
        <p:txBody>
          <a:bodyPr wrap="square">
            <a:spAutoFit/>
          </a:bodyPr>
          <a:lstStyle/>
          <a:p>
            <a:r>
              <a:rPr lang="en-US" b="0" i="0" dirty="0">
                <a:solidFill>
                  <a:srgbClr val="2E364E"/>
                </a:solidFill>
                <a:effectLst/>
                <a:latin typeface="helveticaregular"/>
              </a:rPr>
              <a:t>definition language (DDL) is a computer language used to create and modify the structure of database objects in a database. These database objects include views, schemas, tables, indexes, etc.</a:t>
            </a:r>
            <a:endParaRPr lang="en-US" dirty="0"/>
          </a:p>
        </p:txBody>
      </p:sp>
    </p:spTree>
    <p:extLst>
      <p:ext uri="{BB962C8B-B14F-4D97-AF65-F5344CB8AC3E}">
        <p14:creationId xmlns:p14="http://schemas.microsoft.com/office/powerpoint/2010/main" val="398714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49808" y="448056"/>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Create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4" name="Content Placeholder 3">
            <a:extLst>
              <a:ext uri="{FF2B5EF4-FFF2-40B4-BE49-F238E27FC236}">
                <a16:creationId xmlns:a16="http://schemas.microsoft.com/office/drawing/2014/main" id="{F1F94021-2E23-A40B-3764-729E9F6B14D4}"/>
              </a:ext>
            </a:extLst>
          </p:cNvPr>
          <p:cNvSpPr>
            <a:spLocks noGrp="1"/>
          </p:cNvSpPr>
          <p:nvPr>
            <p:ph sz="half" idx="1"/>
          </p:nvPr>
        </p:nvSpPr>
        <p:spPr>
          <a:xfrm>
            <a:off x="535771" y="2165096"/>
            <a:ext cx="10680192" cy="4235704"/>
          </a:xfrm>
        </p:spPr>
        <p:txBody>
          <a:bodyPr/>
          <a:lstStyle/>
          <a:p>
            <a:pPr marL="0" indent="0" algn="just">
              <a:buNone/>
            </a:pPr>
            <a:endParaRPr lang="en-US" dirty="0">
              <a:solidFill>
                <a:srgbClr val="333333"/>
              </a:solidFill>
              <a:latin typeface="Helvetica Neue"/>
            </a:endParaRPr>
          </a:p>
        </p:txBody>
      </p:sp>
      <p:sp>
        <p:nvSpPr>
          <p:cNvPr id="5" name="TextBox 4">
            <a:extLst>
              <a:ext uri="{FF2B5EF4-FFF2-40B4-BE49-F238E27FC236}">
                <a16:creationId xmlns:a16="http://schemas.microsoft.com/office/drawing/2014/main" id="{36A445F5-62B7-19AE-B1D0-9E73CD0F747D}"/>
              </a:ext>
            </a:extLst>
          </p:cNvPr>
          <p:cNvSpPr txBox="1"/>
          <p:nvPr/>
        </p:nvSpPr>
        <p:spPr>
          <a:xfrm>
            <a:off x="2524154" y="1217458"/>
            <a:ext cx="7143691" cy="369332"/>
          </a:xfrm>
          <a:prstGeom prst="rect">
            <a:avLst/>
          </a:prstGeom>
          <a:noFill/>
        </p:spPr>
        <p:txBody>
          <a:bodyPr wrap="square">
            <a:spAutoFit/>
          </a:bodyPr>
          <a:lstStyle/>
          <a:p>
            <a:pPr marL="0" indent="0" algn="just">
              <a:buNone/>
            </a:pPr>
            <a:r>
              <a:rPr lang="en-US" b="0" i="0" dirty="0">
                <a:solidFill>
                  <a:srgbClr val="333333"/>
                </a:solidFill>
                <a:effectLst/>
                <a:latin typeface="Helvetica Neue"/>
              </a:rPr>
              <a:t>CREATE TABLE statement allows you to create and define a table.</a:t>
            </a:r>
          </a:p>
        </p:txBody>
      </p:sp>
    </p:spTree>
    <p:extLst>
      <p:ext uri="{BB962C8B-B14F-4D97-AF65-F5344CB8AC3E}">
        <p14:creationId xmlns:p14="http://schemas.microsoft.com/office/powerpoint/2010/main" val="1426931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116F0FB-C9F6-8437-376A-66A965675B3B}"/>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9" name="TextBox 8">
            <a:extLst>
              <a:ext uri="{FF2B5EF4-FFF2-40B4-BE49-F238E27FC236}">
                <a16:creationId xmlns:a16="http://schemas.microsoft.com/office/drawing/2014/main" id="{EBD83643-C466-3924-76AC-88ACE490653C}"/>
              </a:ext>
            </a:extLst>
          </p:cNvPr>
          <p:cNvSpPr txBox="1"/>
          <p:nvPr/>
        </p:nvSpPr>
        <p:spPr>
          <a:xfrm>
            <a:off x="2669794" y="1556828"/>
            <a:ext cx="8769350"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enlo"/>
              </a:rPr>
              <a:t>SYNTAX:</a:t>
            </a:r>
          </a:p>
          <a:p>
            <a:pPr marL="0" marR="0" lvl="0" indent="0" algn="l" defTabSz="914400" rtl="0" eaLnBrk="0" fontAlgn="base" latinLnBrk="0" hangingPunct="0">
              <a:lnSpc>
                <a:spcPct val="100000"/>
              </a:lnSpc>
              <a:spcBef>
                <a:spcPct val="0"/>
              </a:spcBef>
              <a:spcAft>
                <a:spcPct val="0"/>
              </a:spcAft>
              <a:buClrTx/>
              <a:buSzTx/>
              <a:buFontTx/>
              <a:buNone/>
              <a:tabLst/>
            </a:pP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CREATE</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TABLE</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table_name</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column1 datatype Constraint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highlight>
                  <a:srgbClr val="FFFFFF"/>
                </a:highlight>
                <a:latin typeface="Courier"/>
              </a:rPr>
              <a:t>                           </a:t>
            </a:r>
            <a:r>
              <a:rPr lang="en-US" sz="1800" b="0" i="0" u="none" strike="noStrike" baseline="0" dirty="0">
                <a:solidFill>
                  <a:srgbClr val="000000"/>
                </a:solidFill>
                <a:highlight>
                  <a:srgbClr val="FFFFFF"/>
                </a:highlight>
                <a:latin typeface="Courier"/>
              </a:rPr>
              <a:t>column2 datatype Constraint </a:t>
            </a: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333333"/>
                </a:solidFill>
                <a:effectLst/>
                <a:latin typeface="Helvetica Neue"/>
              </a:rPr>
              <a:t>Ex.</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CREATE</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TABLE</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808000"/>
                </a:solidFill>
                <a:highlight>
                  <a:srgbClr val="FFFFFF"/>
                </a:highlight>
                <a:latin typeface="Courier"/>
              </a:rPr>
              <a:t>MyCustomers</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customer_id</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FF0000"/>
                </a:solidFill>
                <a:highlight>
                  <a:srgbClr val="FFFFFF"/>
                </a:highlight>
                <a:latin typeface="Courier"/>
              </a:rPr>
              <a:t>number</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800000"/>
                </a:solidFill>
                <a:highlight>
                  <a:srgbClr val="FFFFFF"/>
                </a:highlight>
                <a:latin typeface="Courier"/>
              </a:rPr>
              <a:t>10</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PRIMARY</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KEY</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customer_username</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FF0000"/>
                </a:solidFill>
                <a:highlight>
                  <a:srgbClr val="FFFFFF"/>
                </a:highlight>
                <a:latin typeface="Courier"/>
              </a:rPr>
              <a:t>varchar2</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800000"/>
                </a:solidFill>
                <a:highlight>
                  <a:srgbClr val="FFFFFF"/>
                </a:highlight>
                <a:latin typeface="Courier"/>
              </a:rPr>
              <a:t>50</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UNIQUE</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NOT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NULL,</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customer_password</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FF0000"/>
                </a:solidFill>
                <a:highlight>
                  <a:srgbClr val="FFFFFF"/>
                </a:highlight>
                <a:latin typeface="Courier"/>
              </a:rPr>
              <a:t>varchar2</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800000"/>
                </a:solidFill>
                <a:highlight>
                  <a:srgbClr val="FFFFFF"/>
                </a:highlight>
                <a:latin typeface="Courier"/>
              </a:rPr>
              <a:t>50</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NOT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NULL,</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date_created</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FF0000"/>
                </a:solidFill>
                <a:highlight>
                  <a:srgbClr val="FFFFFF"/>
                </a:highlight>
                <a:latin typeface="Courier"/>
              </a:rPr>
              <a:t>date</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default</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FF"/>
                </a:solidFill>
                <a:highlight>
                  <a:srgbClr val="FFFFFF"/>
                </a:highlight>
                <a:latin typeface="Courier"/>
              </a:rPr>
              <a:t>sysdate</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NOT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NULL</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a:t>
            </a:r>
            <a:endParaRPr lang="en-US" dirty="0">
              <a:solidFill>
                <a:srgbClr val="333333"/>
              </a:solidFill>
              <a:latin typeface="Helvetica Neue"/>
            </a:endParaRPr>
          </a:p>
        </p:txBody>
      </p:sp>
      <p:sp>
        <p:nvSpPr>
          <p:cNvPr id="5" name="TextBox 4">
            <a:extLst>
              <a:ext uri="{FF2B5EF4-FFF2-40B4-BE49-F238E27FC236}">
                <a16:creationId xmlns:a16="http://schemas.microsoft.com/office/drawing/2014/main" id="{CA000618-13D1-69CE-A221-25EC8BEAAE18}"/>
              </a:ext>
            </a:extLst>
          </p:cNvPr>
          <p:cNvSpPr txBox="1"/>
          <p:nvPr/>
        </p:nvSpPr>
        <p:spPr>
          <a:xfrm>
            <a:off x="4851325" y="4038987"/>
            <a:ext cx="2489350" cy="830997"/>
          </a:xfrm>
          <a:prstGeom prst="rect">
            <a:avLst/>
          </a:prstGeom>
          <a:noFill/>
        </p:spPr>
        <p:txBody>
          <a:bodyPr wrap="square">
            <a:spAutoFit/>
          </a:bodyPr>
          <a:lstStyle/>
          <a:p>
            <a:pPr marL="0" indent="0" algn="just">
              <a:buNone/>
            </a:pPr>
            <a:endParaRPr lang="en-US" sz="2400" b="0" i="0" dirty="0">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 Red is data type</a:t>
            </a:r>
            <a:endParaRPr lang="en-US" sz="2400" dirty="0">
              <a:solidFill>
                <a:srgbClr val="333333"/>
              </a:solidFill>
              <a:latin typeface="Helvetica Neue"/>
            </a:endParaRPr>
          </a:p>
        </p:txBody>
      </p:sp>
      <p:sp>
        <p:nvSpPr>
          <p:cNvPr id="2" name="Rectangle 1">
            <a:extLst>
              <a:ext uri="{FF2B5EF4-FFF2-40B4-BE49-F238E27FC236}">
                <a16:creationId xmlns:a16="http://schemas.microsoft.com/office/drawing/2014/main" id="{F6C36140-2849-704C-5424-F6C6C2C3133A}"/>
              </a:ext>
            </a:extLst>
          </p:cNvPr>
          <p:cNvSpPr>
            <a:spLocks noChangeArrowheads="1"/>
          </p:cNvSpPr>
          <p:nvPr/>
        </p:nvSpPr>
        <p:spPr bwMode="auto">
          <a:xfrm>
            <a:off x="0" y="0"/>
            <a:ext cx="12192000" cy="457200"/>
          </a:xfrm>
          <a:prstGeom prst="rect">
            <a:avLst/>
          </a:prstGeom>
          <a:solidFill>
            <a:srgbClr val="EFF1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839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3333"/>
                </a:solidFill>
                <a:effectLst/>
                <a:latin typeface="Menlo"/>
              </a:rPr>
              <a:t>DELETE FROM table [WHERE conditions];</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14CD751-126E-B858-90F9-5F06ADDFBF0C}"/>
              </a:ext>
            </a:extLst>
          </p:cNvPr>
          <p:cNvSpPr>
            <a:spLocks noChangeArrowheads="1"/>
          </p:cNvSpPr>
          <p:nvPr/>
        </p:nvSpPr>
        <p:spPr bwMode="auto">
          <a:xfrm>
            <a:off x="0" y="274320"/>
            <a:ext cx="12192000" cy="457200"/>
          </a:xfrm>
          <a:prstGeom prst="rect">
            <a:avLst/>
          </a:prstGeom>
          <a:solidFill>
            <a:srgbClr val="EFF1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839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3333"/>
                </a:solidFill>
                <a:effectLst/>
                <a:latin typeface="Menlo"/>
              </a:rPr>
              <a:t>CREATE TABLE </a:t>
            </a:r>
            <a:r>
              <a:rPr kumimoji="0" lang="en-US" altLang="en-US" sz="1100" b="0" i="0" u="none" strike="noStrike" cap="none" normalizeH="0" baseline="0" dirty="0" err="1">
                <a:ln>
                  <a:noFill/>
                </a:ln>
                <a:solidFill>
                  <a:srgbClr val="333333"/>
                </a:solidFill>
                <a:effectLst/>
                <a:latin typeface="Menlo"/>
              </a:rPr>
              <a:t>table_name</a:t>
            </a:r>
            <a:r>
              <a:rPr kumimoji="0" lang="en-US" altLang="en-US" sz="1100" b="0" i="0" u="none" strike="noStrike" cap="none" normalizeH="0" baseline="0" dirty="0">
                <a:ln>
                  <a:noFill/>
                </a:ln>
                <a:solidFill>
                  <a:srgbClr val="333333"/>
                </a:solidFill>
                <a:effectLst/>
                <a:latin typeface="Menlo"/>
              </a:rPr>
              <a:t> ( column1 datatype [ NULL | NOT NULL ], column2 datatype [ NULL | NOT NULL ], ... </a:t>
            </a:r>
            <a:r>
              <a:rPr kumimoji="0" lang="en-US" altLang="en-US" sz="1100" b="0" i="0" u="none" strike="noStrike" cap="none" normalizeH="0" baseline="0" dirty="0" err="1">
                <a:ln>
                  <a:noFill/>
                </a:ln>
                <a:solidFill>
                  <a:srgbClr val="333333"/>
                </a:solidFill>
                <a:effectLst/>
                <a:latin typeface="Menlo"/>
              </a:rPr>
              <a:t>column_n</a:t>
            </a:r>
            <a:r>
              <a:rPr kumimoji="0" lang="en-US" altLang="en-US" sz="1100" b="0" i="0" u="none" strike="noStrike" cap="none" normalizeH="0" baseline="0" dirty="0">
                <a:ln>
                  <a:noFill/>
                </a:ln>
                <a:solidFill>
                  <a:srgbClr val="333333"/>
                </a:solidFill>
                <a:effectLst/>
                <a:latin typeface="Menlo"/>
              </a:rPr>
              <a:t> datatype [ NULL | NOT NULL ] );</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B19D251D-17A1-78CC-6A67-F73A23D8D830}"/>
              </a:ext>
            </a:extLst>
          </p:cNvPr>
          <p:cNvSpPr txBox="1"/>
          <p:nvPr/>
        </p:nvSpPr>
        <p:spPr>
          <a:xfrm>
            <a:off x="8833003" y="3545832"/>
            <a:ext cx="3099917" cy="830997"/>
          </a:xfrm>
          <a:prstGeom prst="rect">
            <a:avLst/>
          </a:prstGeom>
          <a:noFill/>
        </p:spPr>
        <p:txBody>
          <a:bodyPr wrap="square">
            <a:spAutoFit/>
          </a:bodyPr>
          <a:lstStyle/>
          <a:p>
            <a:pPr marL="0" indent="0" algn="just">
              <a:buNone/>
            </a:pPr>
            <a:endParaRPr lang="en-US" sz="2400" b="0" i="0" dirty="0">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333333"/>
                </a:solidFill>
                <a:latin typeface="Menlo"/>
              </a:rPr>
              <a:t>&lt;- Blue is Constraint</a:t>
            </a:r>
            <a:endParaRPr lang="en-US" sz="2400" dirty="0">
              <a:solidFill>
                <a:srgbClr val="333333"/>
              </a:solidFill>
              <a:latin typeface="Helvetica Neue"/>
            </a:endParaRPr>
          </a:p>
        </p:txBody>
      </p:sp>
    </p:spTree>
    <p:extLst>
      <p:ext uri="{BB962C8B-B14F-4D97-AF65-F5344CB8AC3E}">
        <p14:creationId xmlns:p14="http://schemas.microsoft.com/office/powerpoint/2010/main" val="314642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49808" y="448056"/>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ALTER</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4" name="Content Placeholder 3">
            <a:extLst>
              <a:ext uri="{FF2B5EF4-FFF2-40B4-BE49-F238E27FC236}">
                <a16:creationId xmlns:a16="http://schemas.microsoft.com/office/drawing/2014/main" id="{F1F94021-2E23-A40B-3764-729E9F6B14D4}"/>
              </a:ext>
            </a:extLst>
          </p:cNvPr>
          <p:cNvSpPr>
            <a:spLocks noGrp="1"/>
          </p:cNvSpPr>
          <p:nvPr>
            <p:ph sz="half" idx="1"/>
          </p:nvPr>
        </p:nvSpPr>
        <p:spPr>
          <a:xfrm>
            <a:off x="535771" y="2165096"/>
            <a:ext cx="10680192" cy="4235704"/>
          </a:xfrm>
        </p:spPr>
        <p:txBody>
          <a:bodyPr/>
          <a:lstStyle/>
          <a:p>
            <a:pPr marL="0" indent="0" algn="just">
              <a:buNone/>
            </a:pPr>
            <a:endParaRPr lang="en-US" dirty="0">
              <a:solidFill>
                <a:srgbClr val="333333"/>
              </a:solidFill>
              <a:latin typeface="Helvetica Neue"/>
            </a:endParaRPr>
          </a:p>
        </p:txBody>
      </p:sp>
      <p:sp>
        <p:nvSpPr>
          <p:cNvPr id="5" name="TextBox 4">
            <a:extLst>
              <a:ext uri="{FF2B5EF4-FFF2-40B4-BE49-F238E27FC236}">
                <a16:creationId xmlns:a16="http://schemas.microsoft.com/office/drawing/2014/main" id="{36A445F5-62B7-19AE-B1D0-9E73CD0F747D}"/>
              </a:ext>
            </a:extLst>
          </p:cNvPr>
          <p:cNvSpPr txBox="1"/>
          <p:nvPr/>
        </p:nvSpPr>
        <p:spPr>
          <a:xfrm>
            <a:off x="2524154" y="1217458"/>
            <a:ext cx="7143691" cy="369332"/>
          </a:xfrm>
          <a:prstGeom prst="rect">
            <a:avLst/>
          </a:prstGeom>
          <a:noFill/>
        </p:spPr>
        <p:txBody>
          <a:bodyPr wrap="square">
            <a:spAutoFit/>
          </a:bodyPr>
          <a:lstStyle/>
          <a:p>
            <a:pPr marL="0" indent="0" algn="just">
              <a:buNone/>
            </a:pPr>
            <a:r>
              <a:rPr lang="en-US" b="0" i="0" dirty="0">
                <a:solidFill>
                  <a:srgbClr val="333333"/>
                </a:solidFill>
                <a:effectLst/>
                <a:latin typeface="Helvetica Neue"/>
              </a:rPr>
              <a:t>ADD A COLUMN </a:t>
            </a:r>
          </a:p>
        </p:txBody>
      </p:sp>
      <p:sp>
        <p:nvSpPr>
          <p:cNvPr id="6" name="Rectangle 2">
            <a:extLst>
              <a:ext uri="{FF2B5EF4-FFF2-40B4-BE49-F238E27FC236}">
                <a16:creationId xmlns:a16="http://schemas.microsoft.com/office/drawing/2014/main" id="{319EB371-0980-BC08-2980-4A0B1C38F44E}"/>
              </a:ext>
            </a:extLst>
          </p:cNvPr>
          <p:cNvSpPr>
            <a:spLocks noChangeArrowheads="1"/>
          </p:cNvSpPr>
          <p:nvPr/>
        </p:nvSpPr>
        <p:spPr bwMode="auto">
          <a:xfrm>
            <a:off x="0" y="0"/>
            <a:ext cx="12192000" cy="457200"/>
          </a:xfrm>
          <a:prstGeom prst="rect">
            <a:avLst/>
          </a:prstGeom>
          <a:solidFill>
            <a:srgbClr val="EFF1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839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33333"/>
                </a:solidFill>
                <a:effectLst/>
                <a:latin typeface="Menlo"/>
              </a:rPr>
              <a:t>ALTER TABLE table_name ADD column_name column_definition;</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4332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4DF5E74-B975-0EE2-1C74-7FC105849CBA}"/>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8" name="TextBox 7">
            <a:extLst>
              <a:ext uri="{FF2B5EF4-FFF2-40B4-BE49-F238E27FC236}">
                <a16:creationId xmlns:a16="http://schemas.microsoft.com/office/drawing/2014/main" id="{81CDEC52-A73B-836C-32F9-053F01E2518A}"/>
              </a:ext>
            </a:extLst>
          </p:cNvPr>
          <p:cNvSpPr txBox="1"/>
          <p:nvPr/>
        </p:nvSpPr>
        <p:spPr>
          <a:xfrm>
            <a:off x="2527663" y="494602"/>
            <a:ext cx="6100354" cy="369332"/>
          </a:xfrm>
          <a:prstGeom prst="rect">
            <a:avLst/>
          </a:prstGeom>
          <a:noFill/>
        </p:spPr>
        <p:txBody>
          <a:bodyPr wrap="square">
            <a:spAutoFit/>
          </a:bodyPr>
          <a:lstStyle/>
          <a:p>
            <a:pPr marL="0" indent="0" algn="just">
              <a:buNone/>
            </a:pPr>
            <a:r>
              <a:rPr lang="en-US" b="0" i="0" dirty="0">
                <a:solidFill>
                  <a:srgbClr val="333333"/>
                </a:solidFill>
                <a:effectLst/>
                <a:latin typeface="Helvetica Neue"/>
              </a:rPr>
              <a:t>ADD A COLUMN </a:t>
            </a:r>
          </a:p>
        </p:txBody>
      </p:sp>
      <p:sp>
        <p:nvSpPr>
          <p:cNvPr id="11" name="TextBox 10">
            <a:extLst>
              <a:ext uri="{FF2B5EF4-FFF2-40B4-BE49-F238E27FC236}">
                <a16:creationId xmlns:a16="http://schemas.microsoft.com/office/drawing/2014/main" id="{FE3F4225-14B2-ED28-8BA7-4FA5B7CFC52C}"/>
              </a:ext>
            </a:extLst>
          </p:cNvPr>
          <p:cNvSpPr txBox="1"/>
          <p:nvPr/>
        </p:nvSpPr>
        <p:spPr>
          <a:xfrm>
            <a:off x="2488474" y="908149"/>
            <a:ext cx="6720839" cy="646331"/>
          </a:xfrm>
          <a:prstGeom prst="rect">
            <a:avLst/>
          </a:prstGeom>
          <a:noFill/>
        </p:spPr>
        <p:txBody>
          <a:bodyPr wrap="square">
            <a:spAutoFit/>
          </a:bodyPr>
          <a:lstStyle/>
          <a:p>
            <a:r>
              <a:rPr lang="en-US" sz="1800" b="0" i="0" u="none" strike="noStrike" baseline="0" dirty="0">
                <a:solidFill>
                  <a:srgbClr val="0000FF"/>
                </a:solidFill>
                <a:highlight>
                  <a:srgbClr val="FFFFFF"/>
                </a:highlight>
                <a:latin typeface="Courier"/>
              </a:rPr>
              <a:t>ALTER</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TABLE</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808000"/>
                </a:solidFill>
                <a:highlight>
                  <a:srgbClr val="FFFFFF"/>
                </a:highlight>
                <a:latin typeface="Courier"/>
              </a:rPr>
              <a:t>MyCustomers</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ADD</a:t>
            </a:r>
            <a:r>
              <a:rPr lang="en-US" sz="1800" b="0" i="0" u="none" strike="noStrike" baseline="0" dirty="0">
                <a:solidFill>
                  <a:srgbClr val="000000"/>
                </a:solidFill>
                <a:highlight>
                  <a:srgbClr val="FFFFFF"/>
                </a:highlight>
                <a:latin typeface="Courier"/>
              </a:rPr>
              <a:t> status </a:t>
            </a:r>
            <a:r>
              <a:rPr lang="en-US" sz="1800" b="0" i="0" u="none" strike="noStrike" baseline="0" dirty="0">
                <a:solidFill>
                  <a:srgbClr val="FF0000"/>
                </a:solidFill>
                <a:highlight>
                  <a:srgbClr val="FFFFFF"/>
                </a:highlight>
                <a:latin typeface="Courier"/>
              </a:rPr>
              <a:t>varchar2</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800000"/>
                </a:solidFill>
                <a:highlight>
                  <a:srgbClr val="FFFFFF"/>
                </a:highlight>
                <a:latin typeface="Courier"/>
              </a:rPr>
              <a:t>10</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DEFAULT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FF0000"/>
                </a:solidFill>
                <a:highlight>
                  <a:srgbClr val="FFFFFF"/>
                </a:highlight>
                <a:latin typeface="Courier"/>
              </a:rPr>
              <a:t>'logged out'</a:t>
            </a:r>
            <a:endParaRPr lang="en-US" dirty="0"/>
          </a:p>
        </p:txBody>
      </p:sp>
      <p:sp>
        <p:nvSpPr>
          <p:cNvPr id="12" name="TextBox 11">
            <a:extLst>
              <a:ext uri="{FF2B5EF4-FFF2-40B4-BE49-F238E27FC236}">
                <a16:creationId xmlns:a16="http://schemas.microsoft.com/office/drawing/2014/main" id="{2B5B04B5-C7F4-904C-A3F9-6B1A527DD29F}"/>
              </a:ext>
            </a:extLst>
          </p:cNvPr>
          <p:cNvSpPr txBox="1"/>
          <p:nvPr/>
        </p:nvSpPr>
        <p:spPr>
          <a:xfrm>
            <a:off x="2488474" y="1731109"/>
            <a:ext cx="6100354" cy="369332"/>
          </a:xfrm>
          <a:prstGeom prst="rect">
            <a:avLst/>
          </a:prstGeom>
          <a:noFill/>
        </p:spPr>
        <p:txBody>
          <a:bodyPr wrap="square">
            <a:spAutoFit/>
          </a:bodyPr>
          <a:lstStyle/>
          <a:p>
            <a:pPr marL="0" indent="0" algn="just">
              <a:buNone/>
            </a:pPr>
            <a:r>
              <a:rPr lang="en-US" b="0" i="0" dirty="0">
                <a:solidFill>
                  <a:srgbClr val="333333"/>
                </a:solidFill>
                <a:effectLst/>
                <a:latin typeface="Helvetica Neue"/>
              </a:rPr>
              <a:t>ADD A MULTIPLE COLUMN </a:t>
            </a:r>
          </a:p>
        </p:txBody>
      </p:sp>
      <p:sp>
        <p:nvSpPr>
          <p:cNvPr id="14" name="TextBox 13">
            <a:extLst>
              <a:ext uri="{FF2B5EF4-FFF2-40B4-BE49-F238E27FC236}">
                <a16:creationId xmlns:a16="http://schemas.microsoft.com/office/drawing/2014/main" id="{8E6C344B-3373-0DDC-6FB9-0CC6A1693D31}"/>
              </a:ext>
            </a:extLst>
          </p:cNvPr>
          <p:cNvSpPr txBox="1"/>
          <p:nvPr/>
        </p:nvSpPr>
        <p:spPr>
          <a:xfrm>
            <a:off x="2488474" y="2235202"/>
            <a:ext cx="6100354" cy="1200329"/>
          </a:xfrm>
          <a:prstGeom prst="rect">
            <a:avLst/>
          </a:prstGeom>
          <a:noFill/>
        </p:spPr>
        <p:txBody>
          <a:bodyPr wrap="square">
            <a:spAutoFit/>
          </a:bodyPr>
          <a:lstStyle/>
          <a:p>
            <a:r>
              <a:rPr lang="en-US" sz="1800" b="0" i="0" u="none" strike="noStrike" baseline="0" dirty="0">
                <a:solidFill>
                  <a:srgbClr val="0000FF"/>
                </a:solidFill>
                <a:highlight>
                  <a:srgbClr val="FFFFFF"/>
                </a:highlight>
                <a:latin typeface="Courier"/>
              </a:rPr>
              <a:t>ALTER</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TABLE</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table_name</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00"/>
                </a:solidFill>
                <a:highlight>
                  <a:srgbClr val="FFFFFF"/>
                </a:highlight>
                <a:latin typeface="Courier"/>
              </a:rPr>
              <a:t>  </a:t>
            </a:r>
            <a:r>
              <a:rPr lang="en-US" sz="1800" b="0" i="0" u="sng" strike="noStrike" baseline="0" dirty="0">
                <a:solidFill>
                  <a:srgbClr val="0000FF"/>
                </a:solidFill>
                <a:highlight>
                  <a:srgbClr val="FFFFFF"/>
                </a:highlight>
                <a:latin typeface="Courier"/>
              </a:rPr>
              <a:t>ADD</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column_1 datatype Constraint </a:t>
            </a:r>
            <a:r>
              <a:rPr lang="en-US" sz="1800" b="0" i="0" u="none" strike="noStrike" baseline="0" dirty="0">
                <a:solidFill>
                  <a:srgbClr val="0000FF"/>
                </a:solidFill>
                <a:highlight>
                  <a:srgbClr val="FFFFFF"/>
                </a:highlight>
                <a:latin typeface="Courier"/>
              </a:rPr>
              <a:t>,</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00"/>
                </a:solidFill>
                <a:highlight>
                  <a:srgbClr val="FFFFFF"/>
                </a:highlight>
                <a:latin typeface="Courier"/>
              </a:rPr>
              <a:t>       column_2 datatype Constraint </a:t>
            </a:r>
            <a:r>
              <a:rPr lang="en-US" sz="1800" b="0" i="0" u="none" strike="noStrike" baseline="0" dirty="0">
                <a:solidFill>
                  <a:srgbClr val="0000FF"/>
                </a:solidFill>
                <a:highlight>
                  <a:srgbClr val="FFFFFF"/>
                </a:highlight>
                <a:latin typeface="Courier"/>
              </a:rPr>
              <a:t>,</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00"/>
                </a:solidFill>
                <a:highlight>
                  <a:srgbClr val="FFFFFF"/>
                </a:highlight>
                <a:latin typeface="Courier"/>
              </a:rPr>
              <a:t>       column_3 datatype Constraint </a:t>
            </a:r>
            <a:r>
              <a:rPr lang="en-US" sz="1800" b="0" i="0" u="none" strike="noStrike" baseline="0" dirty="0">
                <a:solidFill>
                  <a:srgbClr val="0000FF"/>
                </a:solidFill>
                <a:highlight>
                  <a:srgbClr val="FFFFFF"/>
                </a:highlight>
                <a:latin typeface="Courier"/>
              </a:rPr>
              <a:t>);</a:t>
            </a:r>
            <a:endParaRPr lang="en-US" dirty="0"/>
          </a:p>
        </p:txBody>
      </p:sp>
      <p:sp>
        <p:nvSpPr>
          <p:cNvPr id="17" name="TextBox 16">
            <a:extLst>
              <a:ext uri="{FF2B5EF4-FFF2-40B4-BE49-F238E27FC236}">
                <a16:creationId xmlns:a16="http://schemas.microsoft.com/office/drawing/2014/main" id="{9AB53E4B-C22B-7A04-27EA-574CCAA55C83}"/>
              </a:ext>
            </a:extLst>
          </p:cNvPr>
          <p:cNvSpPr txBox="1"/>
          <p:nvPr/>
        </p:nvSpPr>
        <p:spPr>
          <a:xfrm>
            <a:off x="2488474" y="3657599"/>
            <a:ext cx="6100354" cy="369332"/>
          </a:xfrm>
          <a:prstGeom prst="rect">
            <a:avLst/>
          </a:prstGeom>
          <a:noFill/>
        </p:spPr>
        <p:txBody>
          <a:bodyPr wrap="square">
            <a:spAutoFit/>
          </a:bodyPr>
          <a:lstStyle/>
          <a:p>
            <a:r>
              <a:rPr lang="en-US" b="0" i="0" dirty="0">
                <a:solidFill>
                  <a:srgbClr val="333333"/>
                </a:solidFill>
                <a:effectLst/>
                <a:latin typeface="Helvetica Neue"/>
              </a:rPr>
              <a:t> MODIFY A COLUMN</a:t>
            </a:r>
            <a:endParaRPr lang="en-US" dirty="0"/>
          </a:p>
        </p:txBody>
      </p:sp>
      <p:sp>
        <p:nvSpPr>
          <p:cNvPr id="19" name="TextBox 18">
            <a:extLst>
              <a:ext uri="{FF2B5EF4-FFF2-40B4-BE49-F238E27FC236}">
                <a16:creationId xmlns:a16="http://schemas.microsoft.com/office/drawing/2014/main" id="{24612C0D-CCB3-70D0-840C-510A1A708F33}"/>
              </a:ext>
            </a:extLst>
          </p:cNvPr>
          <p:cNvSpPr txBox="1"/>
          <p:nvPr/>
        </p:nvSpPr>
        <p:spPr>
          <a:xfrm>
            <a:off x="2488474" y="4131434"/>
            <a:ext cx="6100354" cy="646331"/>
          </a:xfrm>
          <a:prstGeom prst="rect">
            <a:avLst/>
          </a:prstGeom>
          <a:noFill/>
        </p:spPr>
        <p:txBody>
          <a:bodyPr wrap="square">
            <a:spAutoFit/>
          </a:bodyPr>
          <a:lstStyle/>
          <a:p>
            <a:r>
              <a:rPr lang="en-US" sz="1800" b="0" i="0" u="none" strike="noStrike" baseline="0" dirty="0">
                <a:solidFill>
                  <a:srgbClr val="0000FF"/>
                </a:solidFill>
                <a:highlight>
                  <a:srgbClr val="FFFFFF"/>
                </a:highlight>
                <a:latin typeface="Courier"/>
              </a:rPr>
              <a:t>ALTER</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TABLE</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808000"/>
                </a:solidFill>
                <a:highlight>
                  <a:srgbClr val="FFFFFF"/>
                </a:highlight>
                <a:latin typeface="Courier"/>
              </a:rPr>
              <a:t>MyCustomers</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MODIFY</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customer_id</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FF0000"/>
                </a:solidFill>
                <a:highlight>
                  <a:srgbClr val="FFFFFF"/>
                </a:highlight>
                <a:latin typeface="Courier"/>
              </a:rPr>
              <a:t>number</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800000"/>
                </a:solidFill>
                <a:highlight>
                  <a:srgbClr val="FFFFFF"/>
                </a:highlight>
                <a:latin typeface="Courier"/>
              </a:rPr>
              <a:t>10</a:t>
            </a:r>
            <a:r>
              <a:rPr lang="en-US" sz="1800" b="0" i="0" u="none" strike="noStrike" baseline="0" dirty="0">
                <a:solidFill>
                  <a:srgbClr val="0000FF"/>
                </a:solidFill>
                <a:highlight>
                  <a:srgbClr val="FFFFFF"/>
                </a:highlight>
                <a:latin typeface="Courier"/>
              </a:rPr>
              <a:t>)</a:t>
            </a:r>
            <a:endParaRPr lang="en-US" dirty="0"/>
          </a:p>
        </p:txBody>
      </p:sp>
      <p:sp>
        <p:nvSpPr>
          <p:cNvPr id="20" name="Rectangle 3">
            <a:extLst>
              <a:ext uri="{FF2B5EF4-FFF2-40B4-BE49-F238E27FC236}">
                <a16:creationId xmlns:a16="http://schemas.microsoft.com/office/drawing/2014/main" id="{C21D0C41-E73B-21DC-7C7A-9479DD57A014}"/>
              </a:ext>
            </a:extLst>
          </p:cNvPr>
          <p:cNvSpPr>
            <a:spLocks noChangeArrowheads="1"/>
          </p:cNvSpPr>
          <p:nvPr/>
        </p:nvSpPr>
        <p:spPr bwMode="auto">
          <a:xfrm>
            <a:off x="0" y="0"/>
            <a:ext cx="12192000" cy="457200"/>
          </a:xfrm>
          <a:prstGeom prst="rect">
            <a:avLst/>
          </a:prstGeom>
          <a:solidFill>
            <a:srgbClr val="EFF1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839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33333"/>
                </a:solidFill>
                <a:effectLst/>
                <a:latin typeface="Menlo"/>
              </a:rPr>
              <a:t>ALTER TABLE table_name MODIFY (column_1 column_type, column_2 column_type, ... column_n column_type);</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0455E2E7-C1D8-C416-1884-710D164801A8}"/>
              </a:ext>
            </a:extLst>
          </p:cNvPr>
          <p:cNvSpPr txBox="1"/>
          <p:nvPr/>
        </p:nvSpPr>
        <p:spPr>
          <a:xfrm>
            <a:off x="2468880" y="5513253"/>
            <a:ext cx="6139542" cy="1200329"/>
          </a:xfrm>
          <a:prstGeom prst="rect">
            <a:avLst/>
          </a:prstGeom>
          <a:noFill/>
        </p:spPr>
        <p:txBody>
          <a:bodyPr wrap="square">
            <a:spAutoFit/>
          </a:bodyPr>
          <a:lstStyle/>
          <a:p>
            <a:r>
              <a:rPr lang="en-US" sz="1800" b="0" i="0" u="none" strike="noStrike" baseline="0" dirty="0">
                <a:solidFill>
                  <a:srgbClr val="0000FF"/>
                </a:solidFill>
                <a:highlight>
                  <a:srgbClr val="FFFFFF"/>
                </a:highlight>
                <a:latin typeface="Courier"/>
              </a:rPr>
              <a:t>ALTER</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TABLE</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table_name</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MODIFY</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column_1 </a:t>
            </a:r>
            <a:r>
              <a:rPr lang="en-US" sz="1800" b="0" i="0" u="none" strike="noStrike" baseline="0" dirty="0" err="1">
                <a:solidFill>
                  <a:srgbClr val="000000"/>
                </a:solidFill>
                <a:highlight>
                  <a:srgbClr val="FFFFFF"/>
                </a:highlight>
                <a:latin typeface="Courier"/>
              </a:rPr>
              <a:t>column_definition</a:t>
            </a:r>
            <a:r>
              <a:rPr lang="en-US" sz="1800" b="0" i="0" u="none" strike="noStrike" baseline="0" dirty="0">
                <a:solidFill>
                  <a:srgbClr val="0000FF"/>
                </a:solidFill>
                <a:highlight>
                  <a:srgbClr val="FFFFFF"/>
                </a:highlight>
                <a:latin typeface="Courier"/>
              </a:rPr>
              <a:t>,</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00"/>
                </a:solidFill>
                <a:highlight>
                  <a:srgbClr val="FFFFFF"/>
                </a:highlight>
                <a:latin typeface="Courier"/>
              </a:rPr>
              <a:t>          column_2 </a:t>
            </a:r>
            <a:r>
              <a:rPr lang="en-US" sz="1800" b="0" i="0" u="none" strike="noStrike" baseline="0" dirty="0" err="1">
                <a:solidFill>
                  <a:srgbClr val="000000"/>
                </a:solidFill>
                <a:highlight>
                  <a:srgbClr val="FFFFFF"/>
                </a:highlight>
                <a:latin typeface="Courier"/>
              </a:rPr>
              <a:t>column_definition</a:t>
            </a:r>
            <a:r>
              <a:rPr lang="en-US" sz="1800" b="0" i="0" u="none" strike="noStrike" baseline="0" dirty="0">
                <a:solidFill>
                  <a:srgbClr val="0000FF"/>
                </a:solidFill>
                <a:highlight>
                  <a:srgbClr val="FFFFFF"/>
                </a:highlight>
                <a:latin typeface="Courier"/>
              </a:rPr>
              <a:t>,</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column_n</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column_definition</a:t>
            </a:r>
            <a:r>
              <a:rPr lang="en-US" sz="1800" b="0" i="0" u="none" strike="noStrike" baseline="0" dirty="0">
                <a:solidFill>
                  <a:srgbClr val="0000FF"/>
                </a:solidFill>
                <a:highlight>
                  <a:srgbClr val="FFFFFF"/>
                </a:highlight>
                <a:latin typeface="Courier"/>
              </a:rPr>
              <a:t>);</a:t>
            </a:r>
            <a:endParaRPr lang="en-US" dirty="0"/>
          </a:p>
        </p:txBody>
      </p:sp>
      <p:sp>
        <p:nvSpPr>
          <p:cNvPr id="24" name="TextBox 23">
            <a:extLst>
              <a:ext uri="{FF2B5EF4-FFF2-40B4-BE49-F238E27FC236}">
                <a16:creationId xmlns:a16="http://schemas.microsoft.com/office/drawing/2014/main" id="{1131E468-846C-D5B4-BCCD-2A92B50329A5}"/>
              </a:ext>
            </a:extLst>
          </p:cNvPr>
          <p:cNvSpPr txBox="1"/>
          <p:nvPr/>
        </p:nvSpPr>
        <p:spPr>
          <a:xfrm>
            <a:off x="2449286" y="4985183"/>
            <a:ext cx="6139542" cy="369332"/>
          </a:xfrm>
          <a:prstGeom prst="rect">
            <a:avLst/>
          </a:prstGeom>
          <a:noFill/>
        </p:spPr>
        <p:txBody>
          <a:bodyPr wrap="square">
            <a:spAutoFit/>
          </a:bodyPr>
          <a:lstStyle/>
          <a:p>
            <a:r>
              <a:rPr lang="en-US" b="0" i="0" dirty="0">
                <a:solidFill>
                  <a:srgbClr val="333333"/>
                </a:solidFill>
                <a:effectLst/>
                <a:latin typeface="Helvetica Neue"/>
              </a:rPr>
              <a:t> MODIFY A MULTIPLE COLUMN</a:t>
            </a:r>
            <a:endParaRPr lang="en-US" dirty="0"/>
          </a:p>
        </p:txBody>
      </p:sp>
    </p:spTree>
    <p:extLst>
      <p:ext uri="{BB962C8B-B14F-4D97-AF65-F5344CB8AC3E}">
        <p14:creationId xmlns:p14="http://schemas.microsoft.com/office/powerpoint/2010/main" val="140823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TRAINING </a:t>
            </a:r>
            <a:br>
              <a:rPr lang="en-US" dirty="0"/>
            </a:br>
            <a:r>
              <a:rPr lang="en-US" dirty="0"/>
              <a:t>PRESENTATION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Gerald Jan Balverde</a:t>
            </a:r>
          </a:p>
        </p:txBody>
      </p:sp>
    </p:spTree>
    <p:extLst>
      <p:ext uri="{BB962C8B-B14F-4D97-AF65-F5344CB8AC3E}">
        <p14:creationId xmlns:p14="http://schemas.microsoft.com/office/powerpoint/2010/main" val="2131568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4DF5E74-B975-0EE2-1C74-7FC105849CBA}"/>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8" name="TextBox 7">
            <a:extLst>
              <a:ext uri="{FF2B5EF4-FFF2-40B4-BE49-F238E27FC236}">
                <a16:creationId xmlns:a16="http://schemas.microsoft.com/office/drawing/2014/main" id="{81CDEC52-A73B-836C-32F9-053F01E2518A}"/>
              </a:ext>
            </a:extLst>
          </p:cNvPr>
          <p:cNvSpPr txBox="1"/>
          <p:nvPr/>
        </p:nvSpPr>
        <p:spPr>
          <a:xfrm>
            <a:off x="2527663" y="582023"/>
            <a:ext cx="6100354" cy="369332"/>
          </a:xfrm>
          <a:prstGeom prst="rect">
            <a:avLst/>
          </a:prstGeom>
          <a:noFill/>
        </p:spPr>
        <p:txBody>
          <a:bodyPr wrap="square">
            <a:spAutoFit/>
          </a:bodyPr>
          <a:lstStyle/>
          <a:p>
            <a:pPr marL="0" indent="0" algn="just">
              <a:buNone/>
            </a:pPr>
            <a:r>
              <a:rPr lang="en-US" b="0" i="0" dirty="0">
                <a:solidFill>
                  <a:srgbClr val="333333"/>
                </a:solidFill>
                <a:effectLst/>
                <a:latin typeface="Helvetica Neue"/>
              </a:rPr>
              <a:t>DROP A COLUMN </a:t>
            </a:r>
          </a:p>
        </p:txBody>
      </p:sp>
      <p:sp>
        <p:nvSpPr>
          <p:cNvPr id="11" name="TextBox 10">
            <a:extLst>
              <a:ext uri="{FF2B5EF4-FFF2-40B4-BE49-F238E27FC236}">
                <a16:creationId xmlns:a16="http://schemas.microsoft.com/office/drawing/2014/main" id="{FE3F4225-14B2-ED28-8BA7-4FA5B7CFC52C}"/>
              </a:ext>
            </a:extLst>
          </p:cNvPr>
          <p:cNvSpPr txBox="1"/>
          <p:nvPr/>
        </p:nvSpPr>
        <p:spPr>
          <a:xfrm>
            <a:off x="2488474" y="908149"/>
            <a:ext cx="6720839" cy="646331"/>
          </a:xfrm>
          <a:prstGeom prst="rect">
            <a:avLst/>
          </a:prstGeom>
          <a:noFill/>
        </p:spPr>
        <p:txBody>
          <a:bodyPr wrap="square">
            <a:spAutoFit/>
          </a:bodyPr>
          <a:lstStyle/>
          <a:p>
            <a:r>
              <a:rPr lang="en-US" sz="1800" b="0" i="0" u="none" strike="noStrike" baseline="0" dirty="0">
                <a:solidFill>
                  <a:srgbClr val="0000FF"/>
                </a:solidFill>
                <a:highlight>
                  <a:srgbClr val="FFFFFF"/>
                </a:highlight>
                <a:latin typeface="Courier"/>
              </a:rPr>
              <a:t>ALTER</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TABLE</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808000"/>
                </a:solidFill>
                <a:highlight>
                  <a:srgbClr val="FFFFFF"/>
                </a:highlight>
                <a:latin typeface="Courier"/>
              </a:rPr>
              <a:t>MyCustomers</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DROP</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COLUMN</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customer_id</a:t>
            </a:r>
            <a:r>
              <a:rPr lang="en-US" sz="1800" b="0" i="0" u="none" strike="noStrike" baseline="0" dirty="0">
                <a:solidFill>
                  <a:srgbClr val="000000"/>
                </a:solidFill>
                <a:highlight>
                  <a:srgbClr val="FFFFFF"/>
                </a:highlight>
                <a:latin typeface="Courier"/>
              </a:rPr>
              <a:t> (ne need for data type)</a:t>
            </a:r>
            <a:endParaRPr lang="en-US" dirty="0"/>
          </a:p>
        </p:txBody>
      </p:sp>
      <p:sp>
        <p:nvSpPr>
          <p:cNvPr id="20" name="Rectangle 3">
            <a:extLst>
              <a:ext uri="{FF2B5EF4-FFF2-40B4-BE49-F238E27FC236}">
                <a16:creationId xmlns:a16="http://schemas.microsoft.com/office/drawing/2014/main" id="{C21D0C41-E73B-21DC-7C7A-9479DD57A014}"/>
              </a:ext>
            </a:extLst>
          </p:cNvPr>
          <p:cNvSpPr>
            <a:spLocks noChangeArrowheads="1"/>
          </p:cNvSpPr>
          <p:nvPr/>
        </p:nvSpPr>
        <p:spPr bwMode="auto">
          <a:xfrm>
            <a:off x="0" y="0"/>
            <a:ext cx="12192000" cy="457200"/>
          </a:xfrm>
          <a:prstGeom prst="rect">
            <a:avLst/>
          </a:prstGeom>
          <a:solidFill>
            <a:srgbClr val="EFF1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839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33333"/>
                </a:solidFill>
                <a:effectLst/>
                <a:latin typeface="Menlo"/>
              </a:rPr>
              <a:t>ALTER TABLE table_name MODIFY (column_1 column_type, column_2 column_type, ... column_n column_type);</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8FC43731-AF91-5E36-CE26-4AC276DF8A88}"/>
              </a:ext>
            </a:extLst>
          </p:cNvPr>
          <p:cNvSpPr txBox="1"/>
          <p:nvPr/>
        </p:nvSpPr>
        <p:spPr>
          <a:xfrm>
            <a:off x="2488474" y="2466538"/>
            <a:ext cx="6139542" cy="646331"/>
          </a:xfrm>
          <a:prstGeom prst="rect">
            <a:avLst/>
          </a:prstGeom>
          <a:noFill/>
        </p:spPr>
        <p:txBody>
          <a:bodyPr wrap="square">
            <a:spAutoFit/>
          </a:bodyPr>
          <a:lstStyle/>
          <a:p>
            <a:r>
              <a:rPr lang="en-US" sz="1800" b="0" i="0" u="none" strike="noStrike" baseline="0" dirty="0">
                <a:solidFill>
                  <a:srgbClr val="0000FF"/>
                </a:solidFill>
                <a:highlight>
                  <a:srgbClr val="FFFFFF"/>
                </a:highlight>
                <a:latin typeface="Courier"/>
              </a:rPr>
              <a:t>ALTER</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TABLE</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808000"/>
                </a:solidFill>
                <a:highlight>
                  <a:srgbClr val="FFFFFF"/>
                </a:highlight>
                <a:latin typeface="Courier"/>
              </a:rPr>
              <a:t>MyCustomers</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RENAME</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COLUMN</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customer_id</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to</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ID</a:t>
            </a:r>
            <a:endParaRPr lang="en-US" dirty="0"/>
          </a:p>
        </p:txBody>
      </p:sp>
      <p:sp>
        <p:nvSpPr>
          <p:cNvPr id="4" name="TextBox 3">
            <a:extLst>
              <a:ext uri="{FF2B5EF4-FFF2-40B4-BE49-F238E27FC236}">
                <a16:creationId xmlns:a16="http://schemas.microsoft.com/office/drawing/2014/main" id="{BD1434C2-64DD-C937-C413-427F57702CCA}"/>
              </a:ext>
            </a:extLst>
          </p:cNvPr>
          <p:cNvSpPr txBox="1"/>
          <p:nvPr/>
        </p:nvSpPr>
        <p:spPr>
          <a:xfrm>
            <a:off x="2488474" y="2091400"/>
            <a:ext cx="6100354" cy="369332"/>
          </a:xfrm>
          <a:prstGeom prst="rect">
            <a:avLst/>
          </a:prstGeom>
          <a:noFill/>
        </p:spPr>
        <p:txBody>
          <a:bodyPr wrap="square">
            <a:spAutoFit/>
          </a:bodyPr>
          <a:lstStyle/>
          <a:p>
            <a:pPr marL="0" indent="0" algn="just">
              <a:buNone/>
            </a:pPr>
            <a:r>
              <a:rPr lang="en-US" b="0" i="0" dirty="0">
                <a:solidFill>
                  <a:srgbClr val="333333"/>
                </a:solidFill>
                <a:effectLst/>
                <a:latin typeface="Helvetica Neue"/>
              </a:rPr>
              <a:t>RENAME A COLUMN </a:t>
            </a:r>
          </a:p>
        </p:txBody>
      </p:sp>
      <p:sp>
        <p:nvSpPr>
          <p:cNvPr id="5" name="TextBox 4">
            <a:extLst>
              <a:ext uri="{FF2B5EF4-FFF2-40B4-BE49-F238E27FC236}">
                <a16:creationId xmlns:a16="http://schemas.microsoft.com/office/drawing/2014/main" id="{BC167717-1CC7-EF79-BC92-AAC3B3FEB93F}"/>
              </a:ext>
            </a:extLst>
          </p:cNvPr>
          <p:cNvSpPr txBox="1"/>
          <p:nvPr/>
        </p:nvSpPr>
        <p:spPr>
          <a:xfrm>
            <a:off x="2508068" y="3244334"/>
            <a:ext cx="6100354" cy="369332"/>
          </a:xfrm>
          <a:prstGeom prst="rect">
            <a:avLst/>
          </a:prstGeom>
          <a:noFill/>
        </p:spPr>
        <p:txBody>
          <a:bodyPr wrap="square">
            <a:spAutoFit/>
          </a:bodyPr>
          <a:lstStyle/>
          <a:p>
            <a:pPr marL="0" indent="0" algn="just">
              <a:buNone/>
            </a:pPr>
            <a:r>
              <a:rPr lang="en-US" b="0" i="0" dirty="0">
                <a:solidFill>
                  <a:srgbClr val="333333"/>
                </a:solidFill>
                <a:effectLst/>
                <a:latin typeface="Helvetica Neue"/>
              </a:rPr>
              <a:t>RENAME A TABLE </a:t>
            </a:r>
          </a:p>
        </p:txBody>
      </p:sp>
      <p:sp>
        <p:nvSpPr>
          <p:cNvPr id="9" name="TextBox 8">
            <a:extLst>
              <a:ext uri="{FF2B5EF4-FFF2-40B4-BE49-F238E27FC236}">
                <a16:creationId xmlns:a16="http://schemas.microsoft.com/office/drawing/2014/main" id="{403523D5-239A-0676-962F-718381ED0C52}"/>
              </a:ext>
            </a:extLst>
          </p:cNvPr>
          <p:cNvSpPr txBox="1"/>
          <p:nvPr/>
        </p:nvSpPr>
        <p:spPr>
          <a:xfrm>
            <a:off x="2527663" y="3701761"/>
            <a:ext cx="6139542" cy="646331"/>
          </a:xfrm>
          <a:prstGeom prst="rect">
            <a:avLst/>
          </a:prstGeom>
          <a:noFill/>
        </p:spPr>
        <p:txBody>
          <a:bodyPr wrap="square">
            <a:spAutoFit/>
          </a:bodyPr>
          <a:lstStyle/>
          <a:p>
            <a:r>
              <a:rPr lang="en-US" sz="1800" b="0" i="0" u="none" strike="noStrike" baseline="0" dirty="0">
                <a:solidFill>
                  <a:srgbClr val="0000FF"/>
                </a:solidFill>
                <a:highlight>
                  <a:srgbClr val="FFFFFF"/>
                </a:highlight>
                <a:latin typeface="Courier"/>
              </a:rPr>
              <a:t>ALTER</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TABLE</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808000"/>
                </a:solidFill>
                <a:highlight>
                  <a:srgbClr val="FFFFFF"/>
                </a:highlight>
                <a:latin typeface="Courier"/>
              </a:rPr>
              <a:t>MyCustomers</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RENAME</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TO</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CustomersNiGerb</a:t>
            </a:r>
            <a:endParaRPr lang="en-US" dirty="0"/>
          </a:p>
        </p:txBody>
      </p:sp>
    </p:spTree>
    <p:extLst>
      <p:ext uri="{BB962C8B-B14F-4D97-AF65-F5344CB8AC3E}">
        <p14:creationId xmlns:p14="http://schemas.microsoft.com/office/powerpoint/2010/main" val="817977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49808" y="448056"/>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DROP</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5" name="TextBox 4">
            <a:extLst>
              <a:ext uri="{FF2B5EF4-FFF2-40B4-BE49-F238E27FC236}">
                <a16:creationId xmlns:a16="http://schemas.microsoft.com/office/drawing/2014/main" id="{36A445F5-62B7-19AE-B1D0-9E73CD0F747D}"/>
              </a:ext>
            </a:extLst>
          </p:cNvPr>
          <p:cNvSpPr txBox="1"/>
          <p:nvPr/>
        </p:nvSpPr>
        <p:spPr>
          <a:xfrm>
            <a:off x="1204686" y="1216152"/>
            <a:ext cx="9782628" cy="369332"/>
          </a:xfrm>
          <a:prstGeom prst="rect">
            <a:avLst/>
          </a:prstGeom>
          <a:noFill/>
        </p:spPr>
        <p:txBody>
          <a:bodyPr wrap="square">
            <a:spAutoFit/>
          </a:bodyPr>
          <a:lstStyle/>
          <a:p>
            <a:pPr marL="0" indent="0" algn="just">
              <a:buNone/>
            </a:pPr>
            <a:r>
              <a:rPr lang="en-US" b="0" i="0" dirty="0">
                <a:solidFill>
                  <a:srgbClr val="333333"/>
                </a:solidFill>
                <a:effectLst/>
                <a:latin typeface="Helvetica Neue"/>
              </a:rPr>
              <a:t> </a:t>
            </a:r>
            <a:r>
              <a:rPr lang="en-US" b="1" i="0" dirty="0">
                <a:solidFill>
                  <a:srgbClr val="333333"/>
                </a:solidFill>
                <a:effectLst/>
                <a:latin typeface="Helvetica Neue"/>
              </a:rPr>
              <a:t>DROP TABLE statement</a:t>
            </a:r>
            <a:r>
              <a:rPr lang="en-US" b="0" i="0" dirty="0">
                <a:solidFill>
                  <a:srgbClr val="333333"/>
                </a:solidFill>
                <a:effectLst/>
                <a:latin typeface="Helvetica Neue"/>
              </a:rPr>
              <a:t> allows you to remove or delete a table from the Oracle database.</a:t>
            </a:r>
          </a:p>
        </p:txBody>
      </p:sp>
      <p:sp>
        <p:nvSpPr>
          <p:cNvPr id="6" name="Rectangle 2">
            <a:extLst>
              <a:ext uri="{FF2B5EF4-FFF2-40B4-BE49-F238E27FC236}">
                <a16:creationId xmlns:a16="http://schemas.microsoft.com/office/drawing/2014/main" id="{319EB371-0980-BC08-2980-4A0B1C38F44E}"/>
              </a:ext>
            </a:extLst>
          </p:cNvPr>
          <p:cNvSpPr>
            <a:spLocks noChangeArrowheads="1"/>
          </p:cNvSpPr>
          <p:nvPr/>
        </p:nvSpPr>
        <p:spPr bwMode="auto">
          <a:xfrm>
            <a:off x="0" y="0"/>
            <a:ext cx="12192000" cy="457200"/>
          </a:xfrm>
          <a:prstGeom prst="rect">
            <a:avLst/>
          </a:prstGeom>
          <a:solidFill>
            <a:srgbClr val="EFF1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839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33333"/>
                </a:solidFill>
                <a:effectLst/>
                <a:latin typeface="Menlo"/>
              </a:rPr>
              <a:t>ALTER TABLE table_name ADD column_name column_definition;</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27E62619-907C-CFE2-FB4E-D0C32558D7D5}"/>
              </a:ext>
            </a:extLst>
          </p:cNvPr>
          <p:cNvSpPr txBox="1"/>
          <p:nvPr/>
        </p:nvSpPr>
        <p:spPr>
          <a:xfrm>
            <a:off x="1204686" y="1928937"/>
            <a:ext cx="9782628"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enlo"/>
              </a:rPr>
              <a:t>DROP TABLE [</a:t>
            </a:r>
            <a:r>
              <a:rPr kumimoji="0" lang="en-US" altLang="en-US" sz="2400" b="0" i="0" u="none" strike="noStrike" cap="none" normalizeH="0" baseline="0" dirty="0" err="1">
                <a:ln>
                  <a:noFill/>
                </a:ln>
                <a:solidFill>
                  <a:srgbClr val="333333"/>
                </a:solidFill>
                <a:effectLst/>
                <a:latin typeface="Menlo"/>
              </a:rPr>
              <a:t>schema_name</a:t>
            </a:r>
            <a:r>
              <a:rPr kumimoji="0" lang="en-US" altLang="en-US" sz="2400" b="0" i="0" u="none" strike="noStrike" cap="none" normalizeH="0" baseline="0" dirty="0">
                <a:ln>
                  <a:noFill/>
                </a:ln>
                <a:solidFill>
                  <a:srgbClr val="333333"/>
                </a:solidFill>
                <a:effectLst/>
                <a:latin typeface="Menlo"/>
              </a:rPr>
              <a:t>].</a:t>
            </a:r>
            <a:r>
              <a:rPr kumimoji="0" lang="en-US" altLang="en-US" sz="2400" b="0" i="0" u="none" strike="noStrike" cap="none" normalizeH="0" baseline="0" dirty="0" err="1">
                <a:ln>
                  <a:noFill/>
                </a:ln>
                <a:solidFill>
                  <a:srgbClr val="333333"/>
                </a:solidFill>
                <a:effectLst/>
                <a:latin typeface="Menlo"/>
              </a:rPr>
              <a:t>table_name</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9EB48724-B7E9-C3CA-6B0D-867C97757FDE}"/>
              </a:ext>
            </a:extLst>
          </p:cNvPr>
          <p:cNvSpPr txBox="1"/>
          <p:nvPr/>
        </p:nvSpPr>
        <p:spPr>
          <a:xfrm>
            <a:off x="3447143" y="2759934"/>
            <a:ext cx="3490685"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Menlo"/>
              </a:rPr>
              <a:t>^ schema name is optional</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BDC3826A-F399-3C94-1222-3C5FD41A348E}"/>
              </a:ext>
            </a:extLst>
          </p:cNvPr>
          <p:cNvSpPr txBox="1"/>
          <p:nvPr/>
        </p:nvSpPr>
        <p:spPr>
          <a:xfrm>
            <a:off x="1204686" y="3485594"/>
            <a:ext cx="3490685" cy="369332"/>
          </a:xfrm>
          <a:prstGeom prst="rect">
            <a:avLst/>
          </a:prstGeom>
          <a:noFill/>
        </p:spPr>
        <p:txBody>
          <a:bodyPr wrap="square">
            <a:spAutoFit/>
          </a:bodyPr>
          <a:lstStyle/>
          <a:p>
            <a:r>
              <a:rPr lang="en-US" sz="1800" b="0" i="0" u="none" strike="noStrike" baseline="0" dirty="0">
                <a:solidFill>
                  <a:srgbClr val="0000FF"/>
                </a:solidFill>
                <a:highlight>
                  <a:srgbClr val="FFFFFF"/>
                </a:highlight>
                <a:latin typeface="Courier"/>
              </a:rPr>
              <a:t>drop</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table</a:t>
            </a:r>
            <a:r>
              <a:rPr lang="en-US" sz="1800" b="0" i="0" u="none" strike="noStrike" baseline="0" dirty="0">
                <a:solidFill>
                  <a:srgbClr val="000000"/>
                </a:solidFill>
                <a:highlight>
                  <a:srgbClr val="FFFFFF"/>
                </a:highlight>
                <a:latin typeface="Courier"/>
              </a:rPr>
              <a:t> </a:t>
            </a:r>
            <a:r>
              <a:rPr lang="en-US" dirty="0" err="1">
                <a:solidFill>
                  <a:srgbClr val="808000"/>
                </a:solidFill>
                <a:highlight>
                  <a:srgbClr val="FFFFFF"/>
                </a:highlight>
                <a:latin typeface="Courier"/>
              </a:rPr>
              <a:t>M</a:t>
            </a:r>
            <a:r>
              <a:rPr lang="en-US" sz="1800" b="0" i="0" u="none" strike="noStrike" baseline="0" dirty="0" err="1">
                <a:solidFill>
                  <a:srgbClr val="808000"/>
                </a:solidFill>
                <a:highlight>
                  <a:srgbClr val="FFFFFF"/>
                </a:highlight>
                <a:latin typeface="Courier"/>
              </a:rPr>
              <a:t>yCustomers</a:t>
            </a:r>
            <a:endParaRPr lang="en-US" dirty="0"/>
          </a:p>
        </p:txBody>
      </p:sp>
    </p:spTree>
    <p:extLst>
      <p:ext uri="{BB962C8B-B14F-4D97-AF65-F5344CB8AC3E}">
        <p14:creationId xmlns:p14="http://schemas.microsoft.com/office/powerpoint/2010/main" val="3383374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49808" y="448056"/>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COMMENT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4" name="Content Placeholder 3">
            <a:extLst>
              <a:ext uri="{FF2B5EF4-FFF2-40B4-BE49-F238E27FC236}">
                <a16:creationId xmlns:a16="http://schemas.microsoft.com/office/drawing/2014/main" id="{F1F94021-2E23-A40B-3764-729E9F6B14D4}"/>
              </a:ext>
            </a:extLst>
          </p:cNvPr>
          <p:cNvSpPr>
            <a:spLocks noGrp="1"/>
          </p:cNvSpPr>
          <p:nvPr>
            <p:ph sz="half" idx="1"/>
          </p:nvPr>
        </p:nvSpPr>
        <p:spPr>
          <a:xfrm>
            <a:off x="1786128" y="1684925"/>
            <a:ext cx="8413786" cy="4954798"/>
          </a:xfrm>
        </p:spPr>
        <p:txBody>
          <a:bodyPr/>
          <a:lstStyle/>
          <a:p>
            <a:pPr marL="0" indent="0" algn="just">
              <a:buNone/>
            </a:pPr>
            <a:r>
              <a:rPr lang="en-US" dirty="0">
                <a:solidFill>
                  <a:srgbClr val="333333"/>
                </a:solidFill>
                <a:latin typeface="Helvetica Neue"/>
              </a:rPr>
              <a:t>S</a:t>
            </a:r>
            <a:r>
              <a:rPr lang="en-US" b="0" i="0" dirty="0">
                <a:solidFill>
                  <a:srgbClr val="333333"/>
                </a:solidFill>
                <a:effectLst/>
                <a:latin typeface="Helvetica Neue"/>
              </a:rPr>
              <a:t>ymbol:</a:t>
            </a:r>
          </a:p>
          <a:p>
            <a:pPr marL="0" indent="0" algn="just">
              <a:buNone/>
            </a:pPr>
            <a:endParaRPr lang="en-US" dirty="0">
              <a:solidFill>
                <a:srgbClr val="333333"/>
              </a:solidFill>
              <a:latin typeface="Helvetica Neue"/>
            </a:endParaRPr>
          </a:p>
          <a:p>
            <a:pPr marL="0" indent="0" algn="just">
              <a:buNone/>
            </a:pPr>
            <a:r>
              <a:rPr lang="en-US" dirty="0">
                <a:solidFill>
                  <a:srgbClr val="333333"/>
                </a:solidFill>
                <a:latin typeface="Helvetica Neue"/>
              </a:rPr>
              <a:t>-- (double dash)</a:t>
            </a:r>
          </a:p>
          <a:p>
            <a:pPr marL="0" indent="0" algn="just">
              <a:buNone/>
            </a:pPr>
            <a:r>
              <a:rPr lang="en-US" sz="1800" b="0" i="1" u="none" strike="noStrike" baseline="0" dirty="0">
                <a:solidFill>
                  <a:srgbClr val="008000"/>
                </a:solidFill>
                <a:highlight>
                  <a:srgbClr val="FFFFFF"/>
                </a:highlight>
                <a:latin typeface="Courier"/>
              </a:rPr>
              <a:t>--select * from </a:t>
            </a:r>
            <a:r>
              <a:rPr lang="en-US" sz="1800" b="0" i="1" u="none" strike="noStrike" baseline="0" dirty="0" err="1">
                <a:solidFill>
                  <a:srgbClr val="008000"/>
                </a:solidFill>
                <a:highlight>
                  <a:srgbClr val="FFFFFF"/>
                </a:highlight>
                <a:latin typeface="Courier"/>
              </a:rPr>
              <a:t>mycustomers</a:t>
            </a:r>
            <a:endParaRPr lang="en-US" b="0" i="0" dirty="0">
              <a:solidFill>
                <a:srgbClr val="333333"/>
              </a:solidFill>
              <a:effectLst/>
              <a:latin typeface="Helvetica Neue"/>
            </a:endParaRPr>
          </a:p>
          <a:p>
            <a:pPr marL="0" indent="0" algn="just">
              <a:buNone/>
            </a:pPr>
            <a:r>
              <a:rPr lang="en-US" dirty="0">
                <a:solidFill>
                  <a:srgbClr val="333333"/>
                </a:solidFill>
                <a:latin typeface="Helvetica Neue"/>
              </a:rPr>
              <a:t>/*  */ </a:t>
            </a:r>
          </a:p>
          <a:p>
            <a:r>
              <a:rPr lang="en-US" sz="1800" b="0" i="1" u="none" strike="noStrike" baseline="0" dirty="0">
                <a:solidFill>
                  <a:srgbClr val="008000"/>
                </a:solidFill>
                <a:highlight>
                  <a:srgbClr val="FFFFFF"/>
                </a:highlight>
                <a:latin typeface="Courier"/>
              </a:rPr>
              <a:t>/*</a:t>
            </a:r>
          </a:p>
          <a:p>
            <a:r>
              <a:rPr lang="en-US" sz="1800" b="0" i="1" u="none" strike="noStrike" baseline="0" dirty="0">
                <a:solidFill>
                  <a:srgbClr val="008000"/>
                </a:solidFill>
                <a:highlight>
                  <a:srgbClr val="FFFFFF"/>
                </a:highlight>
                <a:latin typeface="Courier"/>
              </a:rPr>
              <a:t> CREATE TABLE </a:t>
            </a:r>
            <a:r>
              <a:rPr lang="en-US" sz="1800" b="0" i="1" u="none" strike="noStrike" baseline="0" dirty="0" err="1">
                <a:solidFill>
                  <a:srgbClr val="008000"/>
                </a:solidFill>
                <a:highlight>
                  <a:srgbClr val="FFFFFF"/>
                </a:highlight>
                <a:latin typeface="Courier"/>
              </a:rPr>
              <a:t>MyCustomers</a:t>
            </a:r>
            <a:endParaRPr lang="en-US" sz="1800" b="0" i="1" u="none" strike="noStrike" baseline="0" dirty="0">
              <a:solidFill>
                <a:srgbClr val="008000"/>
              </a:solidFill>
              <a:highlight>
                <a:srgbClr val="FFFFFF"/>
              </a:highlight>
              <a:latin typeface="Courier"/>
            </a:endParaRPr>
          </a:p>
          <a:p>
            <a:r>
              <a:rPr lang="en-US" sz="1800" b="0" i="1" u="none" strike="noStrike" baseline="0" dirty="0">
                <a:solidFill>
                  <a:srgbClr val="008000"/>
                </a:solidFill>
                <a:highlight>
                  <a:srgbClr val="FFFFFF"/>
                </a:highlight>
                <a:latin typeface="Courier"/>
              </a:rPr>
              <a:t> (</a:t>
            </a:r>
          </a:p>
          <a:p>
            <a:r>
              <a:rPr lang="en-US" sz="1800" b="0" i="1" u="none" strike="noStrike" baseline="0" dirty="0">
                <a:solidFill>
                  <a:srgbClr val="008000"/>
                </a:solidFill>
                <a:highlight>
                  <a:srgbClr val="FFFFFF"/>
                </a:highlight>
                <a:latin typeface="Courier"/>
              </a:rPr>
              <a:t>   </a:t>
            </a:r>
            <a:r>
              <a:rPr lang="en-US" sz="1800" b="0" i="1" u="none" strike="noStrike" baseline="0" dirty="0" err="1">
                <a:solidFill>
                  <a:srgbClr val="008000"/>
                </a:solidFill>
                <a:highlight>
                  <a:srgbClr val="FFFFFF"/>
                </a:highlight>
                <a:latin typeface="Courier"/>
              </a:rPr>
              <a:t>customer_id</a:t>
            </a:r>
            <a:r>
              <a:rPr lang="en-US" sz="1800" b="0" i="1" u="none" strike="noStrike" baseline="0" dirty="0">
                <a:solidFill>
                  <a:srgbClr val="008000"/>
                </a:solidFill>
                <a:highlight>
                  <a:srgbClr val="FFFFFF"/>
                </a:highlight>
                <a:latin typeface="Courier"/>
              </a:rPr>
              <a:t> number(10)  PRIMARY KEY ,</a:t>
            </a:r>
          </a:p>
          <a:p>
            <a:r>
              <a:rPr lang="en-US" sz="1800" b="0" i="1" u="none" strike="noStrike" baseline="0" dirty="0">
                <a:solidFill>
                  <a:srgbClr val="008000"/>
                </a:solidFill>
                <a:highlight>
                  <a:srgbClr val="FFFFFF"/>
                </a:highlight>
                <a:latin typeface="Courier"/>
              </a:rPr>
              <a:t>   </a:t>
            </a:r>
            <a:r>
              <a:rPr lang="en-US" sz="1800" b="0" i="1" u="none" strike="noStrike" baseline="0" dirty="0" err="1">
                <a:solidFill>
                  <a:srgbClr val="008000"/>
                </a:solidFill>
                <a:highlight>
                  <a:srgbClr val="FFFFFF"/>
                </a:highlight>
                <a:latin typeface="Courier"/>
              </a:rPr>
              <a:t>customer_username</a:t>
            </a:r>
            <a:r>
              <a:rPr lang="en-US" sz="1800" b="0" i="1" u="none" strike="noStrike" baseline="0" dirty="0">
                <a:solidFill>
                  <a:srgbClr val="008000"/>
                </a:solidFill>
                <a:highlight>
                  <a:srgbClr val="FFFFFF"/>
                </a:highlight>
                <a:latin typeface="Courier"/>
              </a:rPr>
              <a:t> varchar2(500) UNIQUE NOT NULL,</a:t>
            </a:r>
          </a:p>
          <a:p>
            <a:r>
              <a:rPr lang="en-US" sz="1800" b="0" i="1" u="none" strike="noStrike" baseline="0" dirty="0">
                <a:solidFill>
                  <a:srgbClr val="008000"/>
                </a:solidFill>
                <a:highlight>
                  <a:srgbClr val="FFFFFF"/>
                </a:highlight>
                <a:latin typeface="Courier"/>
              </a:rPr>
              <a:t>   </a:t>
            </a:r>
            <a:r>
              <a:rPr lang="en-US" sz="1800" b="0" i="1" u="none" strike="noStrike" baseline="0" dirty="0" err="1">
                <a:solidFill>
                  <a:srgbClr val="008000"/>
                </a:solidFill>
                <a:highlight>
                  <a:srgbClr val="FFFFFF"/>
                </a:highlight>
                <a:latin typeface="Courier"/>
              </a:rPr>
              <a:t>customer_password</a:t>
            </a:r>
            <a:r>
              <a:rPr lang="en-US" sz="1800" b="0" i="1" u="none" strike="noStrike" baseline="0" dirty="0">
                <a:solidFill>
                  <a:srgbClr val="008000"/>
                </a:solidFill>
                <a:highlight>
                  <a:srgbClr val="FFFFFF"/>
                </a:highlight>
                <a:latin typeface="Courier"/>
              </a:rPr>
              <a:t> varchar2(500)  NOT NULL,</a:t>
            </a:r>
          </a:p>
          <a:p>
            <a:r>
              <a:rPr lang="en-US" sz="1800" b="0" i="1" u="none" strike="noStrike" baseline="0" dirty="0">
                <a:solidFill>
                  <a:srgbClr val="008000"/>
                </a:solidFill>
                <a:highlight>
                  <a:srgbClr val="FFFFFF"/>
                </a:highlight>
                <a:latin typeface="Courier"/>
              </a:rPr>
              <a:t>   </a:t>
            </a:r>
            <a:r>
              <a:rPr lang="en-US" sz="1800" b="0" i="1" u="none" strike="noStrike" baseline="0" dirty="0" err="1">
                <a:solidFill>
                  <a:srgbClr val="008000"/>
                </a:solidFill>
                <a:highlight>
                  <a:srgbClr val="FFFFFF"/>
                </a:highlight>
                <a:latin typeface="Courier"/>
              </a:rPr>
              <a:t>date_created</a:t>
            </a:r>
            <a:r>
              <a:rPr lang="en-US" sz="1800" b="0" i="1" u="none" strike="noStrike" baseline="0" dirty="0">
                <a:solidFill>
                  <a:srgbClr val="008000"/>
                </a:solidFill>
                <a:highlight>
                  <a:srgbClr val="FFFFFF"/>
                </a:highlight>
                <a:latin typeface="Courier"/>
              </a:rPr>
              <a:t> date default </a:t>
            </a:r>
            <a:r>
              <a:rPr lang="en-US" sz="1800" b="0" i="1" u="none" strike="noStrike" baseline="0" dirty="0" err="1">
                <a:solidFill>
                  <a:srgbClr val="008000"/>
                </a:solidFill>
                <a:highlight>
                  <a:srgbClr val="FFFFFF"/>
                </a:highlight>
                <a:latin typeface="Courier"/>
              </a:rPr>
              <a:t>sysdate</a:t>
            </a:r>
            <a:r>
              <a:rPr lang="en-US" sz="1800" b="0" i="1" u="none" strike="noStrike" baseline="0" dirty="0">
                <a:solidFill>
                  <a:srgbClr val="008000"/>
                </a:solidFill>
                <a:highlight>
                  <a:srgbClr val="FFFFFF"/>
                </a:highlight>
                <a:latin typeface="Courier"/>
              </a:rPr>
              <a:t> NOT NULL,</a:t>
            </a:r>
          </a:p>
          <a:p>
            <a:r>
              <a:rPr lang="en-US" sz="1800" b="0" i="1" u="none" strike="noStrike" baseline="0" dirty="0">
                <a:solidFill>
                  <a:srgbClr val="008000"/>
                </a:solidFill>
                <a:highlight>
                  <a:srgbClr val="FFFFFF"/>
                </a:highlight>
                <a:latin typeface="Courier"/>
              </a:rPr>
              <a:t>   </a:t>
            </a:r>
            <a:r>
              <a:rPr lang="en-US" sz="1800" b="0" i="1" u="none" strike="noStrike" baseline="0" dirty="0" err="1">
                <a:solidFill>
                  <a:srgbClr val="008000"/>
                </a:solidFill>
                <a:highlight>
                  <a:srgbClr val="FFFFFF"/>
                </a:highlight>
                <a:latin typeface="Courier"/>
              </a:rPr>
              <a:t>no_of_transactions</a:t>
            </a:r>
            <a:r>
              <a:rPr lang="en-US" sz="1800" b="0" i="1" u="none" strike="noStrike" baseline="0" dirty="0">
                <a:solidFill>
                  <a:srgbClr val="008000"/>
                </a:solidFill>
                <a:highlight>
                  <a:srgbClr val="FFFFFF"/>
                </a:highlight>
                <a:latin typeface="Courier"/>
              </a:rPr>
              <a:t> number default 0 not null</a:t>
            </a:r>
          </a:p>
          <a:p>
            <a:r>
              <a:rPr lang="en-US" sz="1800" b="0" i="1" u="none" strike="noStrike" baseline="0" dirty="0">
                <a:solidFill>
                  <a:srgbClr val="008000"/>
                </a:solidFill>
                <a:highlight>
                  <a:srgbClr val="FFFFFF"/>
                </a:highlight>
                <a:latin typeface="Courier"/>
              </a:rPr>
              <a:t> );</a:t>
            </a:r>
          </a:p>
          <a:p>
            <a:r>
              <a:rPr lang="en-US" sz="1800" b="0" i="1" u="none" strike="noStrike" baseline="0" dirty="0">
                <a:solidFill>
                  <a:srgbClr val="008000"/>
                </a:solidFill>
                <a:highlight>
                  <a:srgbClr val="FFFFFF"/>
                </a:highlight>
                <a:latin typeface="Courier"/>
              </a:rPr>
              <a:t>*/</a:t>
            </a:r>
            <a:endParaRPr lang="en-US" dirty="0">
              <a:solidFill>
                <a:srgbClr val="333333"/>
              </a:solidFill>
              <a:latin typeface="Helvetica Neue"/>
            </a:endParaRPr>
          </a:p>
        </p:txBody>
      </p:sp>
      <p:sp>
        <p:nvSpPr>
          <p:cNvPr id="5" name="TextBox 4">
            <a:extLst>
              <a:ext uri="{FF2B5EF4-FFF2-40B4-BE49-F238E27FC236}">
                <a16:creationId xmlns:a16="http://schemas.microsoft.com/office/drawing/2014/main" id="{36A445F5-62B7-19AE-B1D0-9E73CD0F747D}"/>
              </a:ext>
            </a:extLst>
          </p:cNvPr>
          <p:cNvSpPr txBox="1"/>
          <p:nvPr/>
        </p:nvSpPr>
        <p:spPr>
          <a:xfrm>
            <a:off x="2252436" y="1302115"/>
            <a:ext cx="9782628" cy="369332"/>
          </a:xfrm>
          <a:prstGeom prst="rect">
            <a:avLst/>
          </a:prstGeom>
          <a:noFill/>
        </p:spPr>
        <p:txBody>
          <a:bodyPr wrap="square">
            <a:spAutoFit/>
          </a:bodyPr>
          <a:lstStyle/>
          <a:p>
            <a:pPr marL="0" indent="0" algn="just">
              <a:buNone/>
            </a:pPr>
            <a:r>
              <a:rPr lang="en-US" b="0" i="0" dirty="0">
                <a:solidFill>
                  <a:srgbClr val="333333"/>
                </a:solidFill>
                <a:effectLst/>
                <a:latin typeface="Helvetica Neue"/>
              </a:rPr>
              <a:t> These comments can appear on a single line or span across multiple lines.</a:t>
            </a:r>
            <a:endParaRPr lang="en-US" dirty="0">
              <a:solidFill>
                <a:srgbClr val="333333"/>
              </a:solidFill>
              <a:latin typeface="Helvetica Neue"/>
            </a:endParaRPr>
          </a:p>
        </p:txBody>
      </p:sp>
      <p:sp>
        <p:nvSpPr>
          <p:cNvPr id="6" name="Rectangle 2">
            <a:extLst>
              <a:ext uri="{FF2B5EF4-FFF2-40B4-BE49-F238E27FC236}">
                <a16:creationId xmlns:a16="http://schemas.microsoft.com/office/drawing/2014/main" id="{319EB371-0980-BC08-2980-4A0B1C38F44E}"/>
              </a:ext>
            </a:extLst>
          </p:cNvPr>
          <p:cNvSpPr>
            <a:spLocks noChangeArrowheads="1"/>
          </p:cNvSpPr>
          <p:nvPr/>
        </p:nvSpPr>
        <p:spPr bwMode="auto">
          <a:xfrm>
            <a:off x="0" y="0"/>
            <a:ext cx="12192000" cy="457200"/>
          </a:xfrm>
          <a:prstGeom prst="rect">
            <a:avLst/>
          </a:prstGeom>
          <a:solidFill>
            <a:srgbClr val="EFF1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839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333333"/>
                </a:solidFill>
                <a:effectLst/>
                <a:latin typeface="Menlo"/>
              </a:rPr>
              <a:t>ALTER TABLE table_name ADD column_name column_definition;</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2218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08590" y="280442"/>
            <a:ext cx="7013448" cy="588963"/>
          </a:xfrm>
        </p:spPr>
        <p:txBody>
          <a:bodyPr/>
          <a:lstStyle/>
          <a:p>
            <a:r>
              <a:rPr lang="en-US" dirty="0"/>
              <a:t>Arithmetic Operators</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974176" y="991183"/>
            <a:ext cx="5971192" cy="588963"/>
          </a:xfrm>
        </p:spPr>
        <p:txBody>
          <a:bodyPr/>
          <a:lstStyle/>
          <a:p>
            <a:r>
              <a:rPr lang="en-US" sz="1600" b="0" i="0" dirty="0">
                <a:solidFill>
                  <a:srgbClr val="212529"/>
                </a:solidFill>
                <a:effectLst/>
                <a:latin typeface="Roboto" panose="02000000000000000000" pitchFamily="2" charset="0"/>
              </a:rPr>
              <a:t>Arithmetic operators can be used in the SELECT, WHERE</a:t>
            </a:r>
            <a:r>
              <a:rPr lang="en-US" sz="1600" dirty="0">
                <a:solidFill>
                  <a:srgbClr val="212529"/>
                </a:solidFill>
                <a:latin typeface="Roboto" panose="02000000000000000000" pitchFamily="2" charset="0"/>
              </a:rPr>
              <a:t> </a:t>
            </a:r>
            <a:r>
              <a:rPr lang="en-US" sz="1600" b="0" i="0" dirty="0">
                <a:solidFill>
                  <a:srgbClr val="212529"/>
                </a:solidFill>
                <a:effectLst/>
                <a:latin typeface="Roboto" panose="02000000000000000000" pitchFamily="2" charset="0"/>
              </a:rPr>
              <a:t>clauses. IT FOLLOWS PEMDAS </a:t>
            </a:r>
          </a:p>
          <a:p>
            <a:endParaRPr lang="en-US" sz="1600"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7" name="Picture 6">
            <a:extLst>
              <a:ext uri="{FF2B5EF4-FFF2-40B4-BE49-F238E27FC236}">
                <a16:creationId xmlns:a16="http://schemas.microsoft.com/office/drawing/2014/main" id="{BF7EDAA1-6609-BDEA-45AC-D3973F2E2F8D}"/>
              </a:ext>
            </a:extLst>
          </p:cNvPr>
          <p:cNvPicPr>
            <a:picLocks noChangeAspect="1"/>
          </p:cNvPicPr>
          <p:nvPr/>
        </p:nvPicPr>
        <p:blipFill>
          <a:blip r:embed="rId2"/>
          <a:stretch>
            <a:fillRect/>
          </a:stretch>
        </p:blipFill>
        <p:spPr>
          <a:xfrm>
            <a:off x="154375" y="938480"/>
            <a:ext cx="4430065" cy="4949119"/>
          </a:xfrm>
          <a:prstGeom prst="rect">
            <a:avLst/>
          </a:prstGeom>
        </p:spPr>
      </p:pic>
      <p:sp>
        <p:nvSpPr>
          <p:cNvPr id="10" name="Text Placeholder 3">
            <a:extLst>
              <a:ext uri="{FF2B5EF4-FFF2-40B4-BE49-F238E27FC236}">
                <a16:creationId xmlns:a16="http://schemas.microsoft.com/office/drawing/2014/main" id="{8FCAA51B-FB96-E86D-2F86-FF59C782E631}"/>
              </a:ext>
            </a:extLst>
          </p:cNvPr>
          <p:cNvSpPr txBox="1">
            <a:spLocks/>
          </p:cNvSpPr>
          <p:nvPr/>
        </p:nvSpPr>
        <p:spPr>
          <a:xfrm>
            <a:off x="4674036" y="1721487"/>
            <a:ext cx="5473700" cy="2138997"/>
          </a:xfrm>
          <a:prstGeom prst="rect">
            <a:avLst/>
          </a:prstGeom>
        </p:spPr>
        <p:txBody>
          <a:bodyPr vert="horz" lIns="0" tIns="0" rIns="0" bIns="0" rtlCol="0">
            <a:noAutofit/>
          </a:bodyPr>
          <a:lstStyle>
            <a:lvl1pPr marL="0" indent="0" algn="l"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212529"/>
                </a:solidFill>
                <a:latin typeface="Roboto" panose="02000000000000000000" pitchFamily="2" charset="0"/>
              </a:rPr>
              <a:t>Ex. </a:t>
            </a:r>
          </a:p>
          <a:p>
            <a:r>
              <a:rPr lang="en-US" sz="1600" dirty="0">
                <a:solidFill>
                  <a:srgbClr val="212529"/>
                </a:solidFill>
                <a:latin typeface="Roboto" panose="02000000000000000000" pitchFamily="2" charset="0"/>
              </a:rPr>
              <a:t>In SELECT clause</a:t>
            </a:r>
            <a:endParaRPr lang="en-US" sz="1800" b="0" i="0" u="none" strike="noStrike" baseline="0" dirty="0">
              <a:solidFill>
                <a:srgbClr val="0000FF"/>
              </a:solidFill>
              <a:highlight>
                <a:srgbClr val="FFFFFF"/>
              </a:highlight>
              <a:latin typeface="Courier"/>
            </a:endParaRPr>
          </a:p>
          <a:p>
            <a:r>
              <a:rPr lang="en-US" sz="1800" b="0" i="0" u="none" strike="noStrike" baseline="0" dirty="0">
                <a:solidFill>
                  <a:srgbClr val="0000FF"/>
                </a:solidFill>
                <a:highlight>
                  <a:srgbClr val="FFFFFF"/>
                </a:highlight>
                <a:latin typeface="Courier"/>
              </a:rPr>
              <a:t>SELECT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8000"/>
                </a:solidFill>
                <a:highlight>
                  <a:srgbClr val="FFFFFF"/>
                </a:highlight>
                <a:latin typeface="Courier"/>
              </a:rPr>
              <a:t>salary</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808000"/>
                </a:solidFill>
                <a:highlight>
                  <a:srgbClr val="FFFFFF"/>
                </a:highlight>
                <a:latin typeface="Courier"/>
              </a:rPr>
              <a:t>salary</a:t>
            </a:r>
            <a:r>
              <a:rPr lang="en-US" sz="1800" b="0" i="0" u="none" strike="noStrike" baseline="0" dirty="0">
                <a:solidFill>
                  <a:srgbClr val="000000"/>
                </a:solidFill>
                <a:highlight>
                  <a:srgbClr val="FFFFFF"/>
                </a:highlight>
                <a:latin typeface="Courier"/>
              </a:rPr>
              <a:t> * </a:t>
            </a:r>
            <a:r>
              <a:rPr lang="en-US" sz="1800" b="0" i="0" u="none" strike="noStrike" baseline="0" dirty="0">
                <a:solidFill>
                  <a:srgbClr val="800000"/>
                </a:solidFill>
                <a:highlight>
                  <a:srgbClr val="FFFFFF"/>
                </a:highlight>
                <a:latin typeface="Courier"/>
              </a:rPr>
              <a:t>0.5</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AS</a:t>
            </a:r>
            <a:r>
              <a:rPr lang="en-US" sz="1800" b="0" i="0" u="none" strike="noStrike" baseline="0" dirty="0">
                <a:solidFill>
                  <a:srgbClr val="000000"/>
                </a:solidFill>
                <a:highlight>
                  <a:srgbClr val="FFFFFF"/>
                </a:highlight>
                <a:latin typeface="Courier"/>
              </a:rPr>
              <a:t> salary_increase_30</a:t>
            </a:r>
          </a:p>
          <a:p>
            <a:r>
              <a:rPr lang="en-US" sz="1800" b="0" i="0" u="none" strike="noStrike" baseline="0" dirty="0">
                <a:solidFill>
                  <a:srgbClr val="0000FF"/>
                </a:solidFill>
                <a:highlight>
                  <a:srgbClr val="FFFFFF"/>
                </a:highlight>
                <a:latin typeface="Courier"/>
              </a:rPr>
              <a:t>FROM</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8000"/>
                </a:solidFill>
                <a:highlight>
                  <a:srgbClr val="FFFFFF"/>
                </a:highlight>
                <a:latin typeface="Courier"/>
              </a:rPr>
              <a:t>employees</a:t>
            </a:r>
            <a:r>
              <a:rPr lang="en-US" sz="1800" b="0" i="0" u="none" strike="noStrike" baseline="0" dirty="0">
                <a:solidFill>
                  <a:srgbClr val="0000FF"/>
                </a:solidFill>
                <a:highlight>
                  <a:srgbClr val="FFFFFF"/>
                </a:highlight>
                <a:latin typeface="Courier"/>
              </a:rPr>
              <a:t>;</a:t>
            </a:r>
          </a:p>
          <a:p>
            <a:endParaRPr lang="en-US" sz="1800" b="0" i="0" u="none" strike="noStrike" baseline="0" dirty="0">
              <a:solidFill>
                <a:srgbClr val="0000FF"/>
              </a:solidFill>
              <a:highlight>
                <a:srgbClr val="FFFFFF"/>
              </a:highlight>
              <a:latin typeface="Courier"/>
            </a:endParaRPr>
          </a:p>
          <a:p>
            <a:endParaRPr lang="en-US" sz="1800" dirty="0">
              <a:solidFill>
                <a:srgbClr val="0000FF"/>
              </a:solidFill>
              <a:highlight>
                <a:srgbClr val="FFFFFF"/>
              </a:highlight>
              <a:latin typeface="Courier"/>
            </a:endParaRPr>
          </a:p>
          <a:p>
            <a:endParaRPr lang="en-US" sz="1600" dirty="0">
              <a:solidFill>
                <a:srgbClr val="212529"/>
              </a:solidFill>
              <a:latin typeface="Roboto" panose="02000000000000000000" pitchFamily="2" charset="0"/>
            </a:endParaRPr>
          </a:p>
        </p:txBody>
      </p:sp>
      <p:pic>
        <p:nvPicPr>
          <p:cNvPr id="15" name="Picture 14">
            <a:extLst>
              <a:ext uri="{FF2B5EF4-FFF2-40B4-BE49-F238E27FC236}">
                <a16:creationId xmlns:a16="http://schemas.microsoft.com/office/drawing/2014/main" id="{C6E11FAE-F62C-1BA9-8027-CE7E1FD6C8EC}"/>
              </a:ext>
            </a:extLst>
          </p:cNvPr>
          <p:cNvPicPr>
            <a:picLocks noChangeAspect="1"/>
          </p:cNvPicPr>
          <p:nvPr/>
        </p:nvPicPr>
        <p:blipFill>
          <a:blip r:embed="rId3"/>
          <a:stretch>
            <a:fillRect/>
          </a:stretch>
        </p:blipFill>
        <p:spPr>
          <a:xfrm>
            <a:off x="4625001" y="3218244"/>
            <a:ext cx="800912" cy="723900"/>
          </a:xfrm>
          <a:prstGeom prst="rect">
            <a:avLst/>
          </a:prstGeom>
        </p:spPr>
      </p:pic>
      <p:pic>
        <p:nvPicPr>
          <p:cNvPr id="17" name="Picture 16">
            <a:extLst>
              <a:ext uri="{FF2B5EF4-FFF2-40B4-BE49-F238E27FC236}">
                <a16:creationId xmlns:a16="http://schemas.microsoft.com/office/drawing/2014/main" id="{90083216-C066-E107-D3BC-5453606173A6}"/>
              </a:ext>
            </a:extLst>
          </p:cNvPr>
          <p:cNvPicPr>
            <a:picLocks noChangeAspect="1"/>
          </p:cNvPicPr>
          <p:nvPr/>
        </p:nvPicPr>
        <p:blipFill>
          <a:blip r:embed="rId4"/>
          <a:stretch>
            <a:fillRect/>
          </a:stretch>
        </p:blipFill>
        <p:spPr>
          <a:xfrm>
            <a:off x="6778625" y="3277925"/>
            <a:ext cx="1780796" cy="723900"/>
          </a:xfrm>
          <a:prstGeom prst="rect">
            <a:avLst/>
          </a:prstGeom>
        </p:spPr>
      </p:pic>
      <p:sp>
        <p:nvSpPr>
          <p:cNvPr id="18" name="Arrow: Right 17">
            <a:extLst>
              <a:ext uri="{FF2B5EF4-FFF2-40B4-BE49-F238E27FC236}">
                <a16:creationId xmlns:a16="http://schemas.microsoft.com/office/drawing/2014/main" id="{EA64897A-BF9B-93B1-3EBF-2FA4CE72EC21}"/>
              </a:ext>
            </a:extLst>
          </p:cNvPr>
          <p:cNvSpPr/>
          <p:nvPr/>
        </p:nvSpPr>
        <p:spPr>
          <a:xfrm>
            <a:off x="5605104" y="3358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B21FE9A-7AF5-E75E-A138-60D07F51477C}"/>
              </a:ext>
            </a:extLst>
          </p:cNvPr>
          <p:cNvSpPr txBox="1"/>
          <p:nvPr/>
        </p:nvSpPr>
        <p:spPr>
          <a:xfrm>
            <a:off x="4517746" y="4378449"/>
            <a:ext cx="6720839" cy="1200329"/>
          </a:xfrm>
          <a:prstGeom prst="rect">
            <a:avLst/>
          </a:prstGeom>
          <a:noFill/>
        </p:spPr>
        <p:txBody>
          <a:bodyPr wrap="square">
            <a:spAutoFit/>
          </a:bodyPr>
          <a:lstStyle/>
          <a:p>
            <a:r>
              <a:rPr lang="en-US" sz="1800" b="0" i="0" u="sng" strike="noStrike" baseline="0" dirty="0">
                <a:solidFill>
                  <a:srgbClr val="0000FF"/>
                </a:solidFill>
                <a:highlight>
                  <a:srgbClr val="FFFFFF"/>
                </a:highlight>
                <a:latin typeface="Courier"/>
              </a:rPr>
              <a:t>select</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first_name</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808000"/>
                </a:solidFill>
                <a:highlight>
                  <a:srgbClr val="FFFFFF"/>
                </a:highlight>
                <a:latin typeface="Courier"/>
              </a:rPr>
              <a:t>last_name</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from</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8000"/>
                </a:solidFill>
                <a:highlight>
                  <a:srgbClr val="FFFFFF"/>
                </a:highlight>
                <a:latin typeface="Courier"/>
              </a:rPr>
              <a:t>employees</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where</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mod(</a:t>
            </a:r>
            <a:r>
              <a:rPr lang="en-US" sz="1800" b="0" i="0" u="none" strike="noStrike" baseline="0" dirty="0">
                <a:solidFill>
                  <a:srgbClr val="808000"/>
                </a:solidFill>
                <a:highlight>
                  <a:srgbClr val="FFFFFF"/>
                </a:highlight>
                <a:latin typeface="Courier"/>
              </a:rPr>
              <a:t>salary</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0000"/>
                </a:solidFill>
                <a:highlight>
                  <a:srgbClr val="FFFFFF"/>
                </a:highlight>
                <a:latin typeface="Courier"/>
              </a:rPr>
              <a:t>2</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0000"/>
                </a:solidFill>
                <a:highlight>
                  <a:srgbClr val="FFFFFF"/>
                </a:highlight>
                <a:latin typeface="Courier"/>
              </a:rPr>
              <a:t>1</a:t>
            </a:r>
          </a:p>
          <a:p>
            <a:r>
              <a:rPr lang="en-US" dirty="0">
                <a:solidFill>
                  <a:srgbClr val="800000"/>
                </a:solidFill>
                <a:highlight>
                  <a:srgbClr val="FFFFFF"/>
                </a:highlight>
                <a:latin typeface="Courier"/>
              </a:rPr>
              <a:t>--salary is odd number</a:t>
            </a:r>
            <a:endParaRPr lang="en-US" dirty="0"/>
          </a:p>
        </p:txBody>
      </p:sp>
      <p:sp>
        <p:nvSpPr>
          <p:cNvPr id="9" name="Text Placeholder 3">
            <a:extLst>
              <a:ext uri="{FF2B5EF4-FFF2-40B4-BE49-F238E27FC236}">
                <a16:creationId xmlns:a16="http://schemas.microsoft.com/office/drawing/2014/main" id="{4B78B2F4-0949-B376-D1B1-A455B6A2FF7A}"/>
              </a:ext>
            </a:extLst>
          </p:cNvPr>
          <p:cNvSpPr txBox="1">
            <a:spLocks/>
          </p:cNvSpPr>
          <p:nvPr/>
        </p:nvSpPr>
        <p:spPr>
          <a:xfrm>
            <a:off x="4674036" y="4118968"/>
            <a:ext cx="4597119" cy="452840"/>
          </a:xfrm>
          <a:prstGeom prst="rect">
            <a:avLst/>
          </a:prstGeom>
        </p:spPr>
        <p:txBody>
          <a:bodyPr vert="horz" lIns="0" tIns="0" rIns="0" bIns="0" rtlCol="0">
            <a:noAutofit/>
          </a:bodyPr>
          <a:lstStyle>
            <a:lvl1pPr marL="0" indent="0" algn="l"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212529"/>
                </a:solidFill>
                <a:latin typeface="Roboto" panose="02000000000000000000" pitchFamily="2" charset="0"/>
              </a:rPr>
              <a:t>In WHERE clause</a:t>
            </a:r>
            <a:endParaRPr lang="en-US" sz="1800" b="0" i="0" u="none" strike="noStrike" baseline="0" dirty="0">
              <a:solidFill>
                <a:srgbClr val="0000FF"/>
              </a:solidFill>
              <a:highlight>
                <a:srgbClr val="FFFFFF"/>
              </a:highlight>
              <a:latin typeface="Courier"/>
            </a:endParaRPr>
          </a:p>
          <a:p>
            <a:endParaRPr lang="en-US" sz="1800" b="0" i="0" u="none" strike="noStrike" baseline="0" dirty="0">
              <a:solidFill>
                <a:srgbClr val="0000FF"/>
              </a:solidFill>
              <a:highlight>
                <a:srgbClr val="FFFFFF"/>
              </a:highlight>
              <a:latin typeface="Courier"/>
            </a:endParaRPr>
          </a:p>
          <a:p>
            <a:endParaRPr lang="en-US" sz="1800" dirty="0">
              <a:solidFill>
                <a:srgbClr val="0000FF"/>
              </a:solidFill>
              <a:highlight>
                <a:srgbClr val="FFFFFF"/>
              </a:highlight>
              <a:latin typeface="Courier"/>
            </a:endParaRPr>
          </a:p>
          <a:p>
            <a:endParaRPr lang="en-US" sz="1600" dirty="0">
              <a:solidFill>
                <a:srgbClr val="212529"/>
              </a:solidFill>
              <a:latin typeface="Roboto" panose="02000000000000000000" pitchFamily="2" charset="0"/>
            </a:endParaRPr>
          </a:p>
        </p:txBody>
      </p:sp>
      <p:graphicFrame>
        <p:nvGraphicFramePr>
          <p:cNvPr id="11" name="Table 10">
            <a:extLst>
              <a:ext uri="{FF2B5EF4-FFF2-40B4-BE49-F238E27FC236}">
                <a16:creationId xmlns:a16="http://schemas.microsoft.com/office/drawing/2014/main" id="{DF814C84-1F74-DA67-DE3C-534CD4EB6107}"/>
              </a:ext>
            </a:extLst>
          </p:cNvPr>
          <p:cNvGraphicFramePr>
            <a:graphicFrameLocks noGrp="1"/>
          </p:cNvGraphicFramePr>
          <p:nvPr>
            <p:extLst>
              <p:ext uri="{D42A27DB-BD31-4B8C-83A1-F6EECF244321}">
                <p14:modId xmlns:p14="http://schemas.microsoft.com/office/powerpoint/2010/main" val="3211011845"/>
              </p:ext>
            </p:extLst>
          </p:nvPr>
        </p:nvGraphicFramePr>
        <p:xfrm>
          <a:off x="154374" y="5887599"/>
          <a:ext cx="4430066" cy="640080"/>
        </p:xfrm>
        <a:graphic>
          <a:graphicData uri="http://schemas.openxmlformats.org/drawingml/2006/table">
            <a:tbl>
              <a:tblPr/>
              <a:tblGrid>
                <a:gridCol w="2215033">
                  <a:extLst>
                    <a:ext uri="{9D8B030D-6E8A-4147-A177-3AD203B41FA5}">
                      <a16:colId xmlns:a16="http://schemas.microsoft.com/office/drawing/2014/main" val="2806340849"/>
                    </a:ext>
                  </a:extLst>
                </a:gridCol>
                <a:gridCol w="2215033">
                  <a:extLst>
                    <a:ext uri="{9D8B030D-6E8A-4147-A177-3AD203B41FA5}">
                      <a16:colId xmlns:a16="http://schemas.microsoft.com/office/drawing/2014/main" val="2773261601"/>
                    </a:ext>
                  </a:extLst>
                </a:gridCol>
              </a:tblGrid>
              <a:tr h="0">
                <a:tc>
                  <a:txBody>
                    <a:bodyPr/>
                    <a:lstStyle/>
                    <a:p>
                      <a:pPr algn="l" fontAlgn="t"/>
                      <a:r>
                        <a:rPr lang="en-US" dirty="0">
                          <a:effectLst/>
                        </a:rPr>
                        <a:t>^ (Power)</a:t>
                      </a:r>
                    </a:p>
                  </a:txBody>
                  <a:tcPr>
                    <a:lnL>
                      <a:noFill/>
                    </a:lnL>
                    <a:lnR>
                      <a:noFill/>
                    </a:lnR>
                    <a:lnT>
                      <a:noFill/>
                    </a:lnT>
                    <a:lnB>
                      <a:noFill/>
                    </a:lnB>
                    <a:solidFill>
                      <a:schemeClr val="bg1"/>
                    </a:solidFill>
                  </a:tcPr>
                </a:tc>
                <a:tc>
                  <a:txBody>
                    <a:bodyPr/>
                    <a:lstStyle/>
                    <a:p>
                      <a:pPr algn="l" fontAlgn="t"/>
                      <a:r>
                        <a:rPr lang="en-US" dirty="0">
                          <a:effectLst/>
                        </a:rPr>
                        <a:t>Raises one number by another number.</a:t>
                      </a:r>
                    </a:p>
                  </a:txBody>
                  <a:tcPr>
                    <a:lnL>
                      <a:noFill/>
                    </a:lnL>
                    <a:lnR>
                      <a:noFill/>
                    </a:lnR>
                    <a:lnT>
                      <a:noFill/>
                    </a:lnT>
                    <a:lnB>
                      <a:noFill/>
                    </a:lnB>
                    <a:solidFill>
                      <a:schemeClr val="bg1"/>
                    </a:solidFill>
                  </a:tcPr>
                </a:tc>
                <a:extLst>
                  <a:ext uri="{0D108BD9-81ED-4DB2-BD59-A6C34878D82A}">
                    <a16:rowId xmlns:a16="http://schemas.microsoft.com/office/drawing/2014/main" val="2044300931"/>
                  </a:ext>
                </a:extLst>
              </a:tr>
            </a:tbl>
          </a:graphicData>
        </a:graphic>
      </p:graphicFrame>
    </p:spTree>
    <p:extLst>
      <p:ext uri="{BB962C8B-B14F-4D97-AF65-F5344CB8AC3E}">
        <p14:creationId xmlns:p14="http://schemas.microsoft.com/office/powerpoint/2010/main" val="685681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08590" y="280442"/>
            <a:ext cx="7013448" cy="588963"/>
          </a:xfrm>
        </p:spPr>
        <p:txBody>
          <a:bodyPr/>
          <a:lstStyle/>
          <a:p>
            <a:r>
              <a:rPr lang="en-US" dirty="0"/>
              <a:t>Comparison Operators</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6154071" y="1143630"/>
            <a:ext cx="5971192" cy="588963"/>
          </a:xfrm>
        </p:spPr>
        <p:txBody>
          <a:bodyPr/>
          <a:lstStyle/>
          <a:p>
            <a:r>
              <a:rPr lang="en-US" sz="1800" b="0" i="0" dirty="0">
                <a:solidFill>
                  <a:srgbClr val="333333"/>
                </a:solidFill>
                <a:effectLst/>
                <a:latin typeface="Helvetica Neue"/>
              </a:rPr>
              <a:t>Comparison operators are used in the WHERE clause to determine which records to select.</a:t>
            </a: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24</a:t>
            </a:fld>
            <a:endParaRPr lang="en-US" dirty="0"/>
          </a:p>
        </p:txBody>
      </p:sp>
      <p:sp>
        <p:nvSpPr>
          <p:cNvPr id="10" name="Text Placeholder 3">
            <a:extLst>
              <a:ext uri="{FF2B5EF4-FFF2-40B4-BE49-F238E27FC236}">
                <a16:creationId xmlns:a16="http://schemas.microsoft.com/office/drawing/2014/main" id="{8FCAA51B-FB96-E86D-2F86-FF59C782E631}"/>
              </a:ext>
            </a:extLst>
          </p:cNvPr>
          <p:cNvSpPr txBox="1">
            <a:spLocks/>
          </p:cNvSpPr>
          <p:nvPr/>
        </p:nvSpPr>
        <p:spPr>
          <a:xfrm>
            <a:off x="6595677" y="1868933"/>
            <a:ext cx="5473700" cy="2138997"/>
          </a:xfrm>
          <a:prstGeom prst="rect">
            <a:avLst/>
          </a:prstGeom>
        </p:spPr>
        <p:txBody>
          <a:bodyPr vert="horz" lIns="0" tIns="0" rIns="0" bIns="0" rtlCol="0">
            <a:noAutofit/>
          </a:bodyPr>
          <a:lstStyle>
            <a:lvl1pPr marL="0" indent="0" algn="l"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212529"/>
                </a:solidFill>
                <a:latin typeface="Roboto" panose="02000000000000000000" pitchFamily="2" charset="0"/>
              </a:rPr>
              <a:t>Ex. </a:t>
            </a:r>
          </a:p>
          <a:p>
            <a:endParaRPr lang="en-US" sz="1600" dirty="0">
              <a:solidFill>
                <a:srgbClr val="212529"/>
              </a:solidFill>
              <a:latin typeface="Roboto" panose="02000000000000000000" pitchFamily="2" charset="0"/>
            </a:endParaRPr>
          </a:p>
          <a:p>
            <a:r>
              <a:rPr lang="en-US" sz="1800" b="0" i="0" u="none" strike="noStrike" baseline="0" dirty="0">
                <a:solidFill>
                  <a:srgbClr val="0000FF"/>
                </a:solidFill>
                <a:highlight>
                  <a:srgbClr val="FFFFFF"/>
                </a:highlight>
                <a:latin typeface="Courier"/>
              </a:rPr>
              <a:t>SELECT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8000"/>
                </a:solidFill>
                <a:highlight>
                  <a:srgbClr val="FFFFFF"/>
                </a:highlight>
                <a:latin typeface="Courier"/>
              </a:rPr>
              <a:t>salary</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808000"/>
                </a:solidFill>
                <a:highlight>
                  <a:srgbClr val="FFFFFF"/>
                </a:highlight>
                <a:latin typeface="Courier"/>
              </a:rPr>
              <a:t>salary</a:t>
            </a:r>
            <a:r>
              <a:rPr lang="en-US" sz="1800" b="0" i="0" u="none" strike="noStrike" baseline="0" dirty="0">
                <a:solidFill>
                  <a:srgbClr val="000000"/>
                </a:solidFill>
                <a:highlight>
                  <a:srgbClr val="FFFFFF"/>
                </a:highlight>
                <a:latin typeface="Courier"/>
              </a:rPr>
              <a:t> * </a:t>
            </a:r>
            <a:r>
              <a:rPr lang="en-US" sz="1800" b="0" i="0" u="none" strike="noStrike" baseline="0" dirty="0">
                <a:solidFill>
                  <a:srgbClr val="800000"/>
                </a:solidFill>
                <a:highlight>
                  <a:srgbClr val="FFFFFF"/>
                </a:highlight>
                <a:latin typeface="Courier"/>
              </a:rPr>
              <a:t>0.5</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AS</a:t>
            </a:r>
            <a:r>
              <a:rPr lang="en-US" sz="1800" b="0" i="0" u="none" strike="noStrike" baseline="0" dirty="0">
                <a:solidFill>
                  <a:srgbClr val="000000"/>
                </a:solidFill>
                <a:highlight>
                  <a:srgbClr val="FFFFFF"/>
                </a:highlight>
                <a:latin typeface="Courier"/>
              </a:rPr>
              <a:t> salary_increase_30</a:t>
            </a:r>
          </a:p>
          <a:p>
            <a:r>
              <a:rPr lang="en-US" sz="1800" b="0" i="0" u="none" strike="noStrike" baseline="0" dirty="0">
                <a:solidFill>
                  <a:srgbClr val="0000FF"/>
                </a:solidFill>
                <a:highlight>
                  <a:srgbClr val="FFFFFF"/>
                </a:highlight>
                <a:latin typeface="Courier"/>
              </a:rPr>
              <a:t>FROM</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8000"/>
                </a:solidFill>
                <a:highlight>
                  <a:srgbClr val="FFFFFF"/>
                </a:highlight>
                <a:latin typeface="Courier"/>
              </a:rPr>
              <a:t>employees</a:t>
            </a:r>
            <a:r>
              <a:rPr lang="en-US" sz="1800" b="0" i="0" u="none" strike="noStrike" baseline="0" dirty="0">
                <a:solidFill>
                  <a:srgbClr val="0000FF"/>
                </a:solidFill>
                <a:highlight>
                  <a:srgbClr val="FFFFFF"/>
                </a:highlight>
                <a:latin typeface="Courier"/>
              </a:rPr>
              <a:t>;</a:t>
            </a:r>
          </a:p>
          <a:p>
            <a:endParaRPr lang="en-US" sz="1800" b="0" i="0" u="none" strike="noStrike" baseline="0" dirty="0">
              <a:solidFill>
                <a:srgbClr val="0000FF"/>
              </a:solidFill>
              <a:highlight>
                <a:srgbClr val="FFFFFF"/>
              </a:highlight>
              <a:latin typeface="Courier"/>
            </a:endParaRPr>
          </a:p>
          <a:p>
            <a:endParaRPr lang="en-US" sz="1800" dirty="0">
              <a:solidFill>
                <a:srgbClr val="0000FF"/>
              </a:solidFill>
              <a:highlight>
                <a:srgbClr val="FFFFFF"/>
              </a:highlight>
              <a:latin typeface="Courier"/>
            </a:endParaRPr>
          </a:p>
          <a:p>
            <a:endParaRPr lang="en-US" sz="1600" dirty="0">
              <a:solidFill>
                <a:srgbClr val="212529"/>
              </a:solidFill>
              <a:latin typeface="Roboto" panose="02000000000000000000" pitchFamily="2" charset="0"/>
            </a:endParaRPr>
          </a:p>
        </p:txBody>
      </p:sp>
      <p:pic>
        <p:nvPicPr>
          <p:cNvPr id="15" name="Picture 14">
            <a:extLst>
              <a:ext uri="{FF2B5EF4-FFF2-40B4-BE49-F238E27FC236}">
                <a16:creationId xmlns:a16="http://schemas.microsoft.com/office/drawing/2014/main" id="{C6E11FAE-F62C-1BA9-8027-CE7E1FD6C8EC}"/>
              </a:ext>
            </a:extLst>
          </p:cNvPr>
          <p:cNvPicPr>
            <a:picLocks noChangeAspect="1"/>
          </p:cNvPicPr>
          <p:nvPr/>
        </p:nvPicPr>
        <p:blipFill>
          <a:blip r:embed="rId2"/>
          <a:stretch>
            <a:fillRect/>
          </a:stretch>
        </p:blipFill>
        <p:spPr>
          <a:xfrm>
            <a:off x="4634526" y="3305617"/>
            <a:ext cx="800912" cy="723900"/>
          </a:xfrm>
          <a:prstGeom prst="rect">
            <a:avLst/>
          </a:prstGeom>
        </p:spPr>
      </p:pic>
      <p:pic>
        <p:nvPicPr>
          <p:cNvPr id="17" name="Picture 16">
            <a:extLst>
              <a:ext uri="{FF2B5EF4-FFF2-40B4-BE49-F238E27FC236}">
                <a16:creationId xmlns:a16="http://schemas.microsoft.com/office/drawing/2014/main" id="{90083216-C066-E107-D3BC-5453606173A6}"/>
              </a:ext>
            </a:extLst>
          </p:cNvPr>
          <p:cNvPicPr>
            <a:picLocks noChangeAspect="1"/>
          </p:cNvPicPr>
          <p:nvPr/>
        </p:nvPicPr>
        <p:blipFill>
          <a:blip r:embed="rId3"/>
          <a:stretch>
            <a:fillRect/>
          </a:stretch>
        </p:blipFill>
        <p:spPr>
          <a:xfrm>
            <a:off x="6787700" y="3343364"/>
            <a:ext cx="1780796" cy="723900"/>
          </a:xfrm>
          <a:prstGeom prst="rect">
            <a:avLst/>
          </a:prstGeom>
        </p:spPr>
      </p:pic>
      <p:sp>
        <p:nvSpPr>
          <p:cNvPr id="18" name="Arrow: Right 17">
            <a:extLst>
              <a:ext uri="{FF2B5EF4-FFF2-40B4-BE49-F238E27FC236}">
                <a16:creationId xmlns:a16="http://schemas.microsoft.com/office/drawing/2014/main" id="{EA64897A-BF9B-93B1-3EBF-2FA4CE72EC21}"/>
              </a:ext>
            </a:extLst>
          </p:cNvPr>
          <p:cNvSpPr/>
          <p:nvPr/>
        </p:nvSpPr>
        <p:spPr>
          <a:xfrm>
            <a:off x="5606796" y="342525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B21FE9A-7AF5-E75E-A138-60D07F51477C}"/>
              </a:ext>
            </a:extLst>
          </p:cNvPr>
          <p:cNvSpPr txBox="1"/>
          <p:nvPr/>
        </p:nvSpPr>
        <p:spPr>
          <a:xfrm>
            <a:off x="6415314" y="4228747"/>
            <a:ext cx="6720839" cy="1200329"/>
          </a:xfrm>
          <a:prstGeom prst="rect">
            <a:avLst/>
          </a:prstGeom>
          <a:noFill/>
        </p:spPr>
        <p:txBody>
          <a:bodyPr wrap="square">
            <a:spAutoFit/>
          </a:bodyPr>
          <a:lstStyle/>
          <a:p>
            <a:r>
              <a:rPr lang="en-US" sz="1800" b="0" i="0" u="sng" strike="noStrike" baseline="0" dirty="0">
                <a:solidFill>
                  <a:srgbClr val="0000FF"/>
                </a:solidFill>
                <a:highlight>
                  <a:srgbClr val="FFFFFF"/>
                </a:highlight>
                <a:latin typeface="Courier"/>
              </a:rPr>
              <a:t>SELECT</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first_name</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808000"/>
                </a:solidFill>
                <a:highlight>
                  <a:srgbClr val="FFFFFF"/>
                </a:highlight>
                <a:latin typeface="Courier"/>
              </a:rPr>
              <a:t>last_name</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FROM</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8000"/>
                </a:solidFill>
                <a:highlight>
                  <a:srgbClr val="FFFFFF"/>
                </a:highlight>
                <a:latin typeface="Courier"/>
              </a:rPr>
              <a:t>employees</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WHERE</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MOD(</a:t>
            </a:r>
            <a:r>
              <a:rPr lang="en-US" sz="1800" b="0" i="0" u="none" strike="noStrike" baseline="0" dirty="0">
                <a:solidFill>
                  <a:srgbClr val="808000"/>
                </a:solidFill>
                <a:highlight>
                  <a:srgbClr val="FFFFFF"/>
                </a:highlight>
                <a:latin typeface="Courier"/>
              </a:rPr>
              <a:t>salary</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0000"/>
                </a:solidFill>
                <a:highlight>
                  <a:srgbClr val="FFFFFF"/>
                </a:highlight>
                <a:latin typeface="Courier"/>
              </a:rPr>
              <a:t>2</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0000"/>
                </a:solidFill>
                <a:highlight>
                  <a:srgbClr val="FFFFFF"/>
                </a:highlight>
                <a:latin typeface="Courier"/>
              </a:rPr>
              <a:t>1</a:t>
            </a:r>
          </a:p>
          <a:p>
            <a:r>
              <a:rPr lang="en-US" dirty="0">
                <a:solidFill>
                  <a:srgbClr val="800000"/>
                </a:solidFill>
                <a:highlight>
                  <a:srgbClr val="FFFFFF"/>
                </a:highlight>
                <a:latin typeface="Courier"/>
              </a:rPr>
              <a:t>--WHERE salary is odd number</a:t>
            </a:r>
            <a:endParaRPr lang="en-US" dirty="0"/>
          </a:p>
        </p:txBody>
      </p:sp>
      <p:sp>
        <p:nvSpPr>
          <p:cNvPr id="5" name="Text Placeholder 3">
            <a:extLst>
              <a:ext uri="{FF2B5EF4-FFF2-40B4-BE49-F238E27FC236}">
                <a16:creationId xmlns:a16="http://schemas.microsoft.com/office/drawing/2014/main" id="{28882D2E-14DA-A561-088B-455DFC243DF8}"/>
              </a:ext>
            </a:extLst>
          </p:cNvPr>
          <p:cNvSpPr txBox="1">
            <a:spLocks/>
          </p:cNvSpPr>
          <p:nvPr/>
        </p:nvSpPr>
        <p:spPr>
          <a:xfrm>
            <a:off x="6595677" y="2173286"/>
            <a:ext cx="4597119" cy="452840"/>
          </a:xfrm>
          <a:prstGeom prst="rect">
            <a:avLst/>
          </a:prstGeom>
        </p:spPr>
        <p:txBody>
          <a:bodyPr vert="horz" lIns="0" tIns="0" rIns="0" bIns="0" rtlCol="0">
            <a:noAutofit/>
          </a:bodyPr>
          <a:lstStyle>
            <a:lvl1pPr marL="0" indent="0" algn="l"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212529"/>
                </a:solidFill>
                <a:latin typeface="Roboto" panose="02000000000000000000" pitchFamily="2" charset="0"/>
              </a:rPr>
              <a:t>In SELECT clause</a:t>
            </a:r>
            <a:endParaRPr lang="en-US" sz="1800" b="0" i="0" u="none" strike="noStrike" baseline="0" dirty="0">
              <a:solidFill>
                <a:srgbClr val="0000FF"/>
              </a:solidFill>
              <a:highlight>
                <a:srgbClr val="FFFFFF"/>
              </a:highlight>
              <a:latin typeface="Courier"/>
            </a:endParaRPr>
          </a:p>
          <a:p>
            <a:endParaRPr lang="en-US" sz="1800" b="0" i="0" u="none" strike="noStrike" baseline="0" dirty="0">
              <a:solidFill>
                <a:srgbClr val="0000FF"/>
              </a:solidFill>
              <a:highlight>
                <a:srgbClr val="FFFFFF"/>
              </a:highlight>
              <a:latin typeface="Courier"/>
            </a:endParaRPr>
          </a:p>
          <a:p>
            <a:endParaRPr lang="en-US" sz="1800" dirty="0">
              <a:solidFill>
                <a:srgbClr val="0000FF"/>
              </a:solidFill>
              <a:highlight>
                <a:srgbClr val="FFFFFF"/>
              </a:highlight>
              <a:latin typeface="Courier"/>
            </a:endParaRPr>
          </a:p>
          <a:p>
            <a:endParaRPr lang="en-US" sz="1600" dirty="0">
              <a:solidFill>
                <a:srgbClr val="212529"/>
              </a:solidFill>
              <a:latin typeface="Roboto" panose="02000000000000000000" pitchFamily="2" charset="0"/>
            </a:endParaRPr>
          </a:p>
        </p:txBody>
      </p:sp>
      <p:pic>
        <p:nvPicPr>
          <p:cNvPr id="13" name="Picture 12">
            <a:extLst>
              <a:ext uri="{FF2B5EF4-FFF2-40B4-BE49-F238E27FC236}">
                <a16:creationId xmlns:a16="http://schemas.microsoft.com/office/drawing/2014/main" id="{77972757-C1D0-D7C5-9352-E20CB1A05FAD}"/>
              </a:ext>
            </a:extLst>
          </p:cNvPr>
          <p:cNvPicPr>
            <a:picLocks noChangeAspect="1"/>
          </p:cNvPicPr>
          <p:nvPr/>
        </p:nvPicPr>
        <p:blipFill>
          <a:blip r:embed="rId4"/>
          <a:stretch>
            <a:fillRect/>
          </a:stretch>
        </p:blipFill>
        <p:spPr>
          <a:xfrm>
            <a:off x="56579" y="1059153"/>
            <a:ext cx="5971192" cy="5313072"/>
          </a:xfrm>
          <a:prstGeom prst="rect">
            <a:avLst/>
          </a:prstGeom>
        </p:spPr>
      </p:pic>
    </p:spTree>
    <p:extLst>
      <p:ext uri="{BB962C8B-B14F-4D97-AF65-F5344CB8AC3E}">
        <p14:creationId xmlns:p14="http://schemas.microsoft.com/office/powerpoint/2010/main" val="3593887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7EDA-B920-B0B3-D8B9-F692F8F31686}"/>
              </a:ext>
            </a:extLst>
          </p:cNvPr>
          <p:cNvSpPr>
            <a:spLocks noGrp="1"/>
          </p:cNvSpPr>
          <p:nvPr>
            <p:ph type="title"/>
          </p:nvPr>
        </p:nvSpPr>
        <p:spPr>
          <a:xfrm>
            <a:off x="2908590" y="280442"/>
            <a:ext cx="7013448" cy="588963"/>
          </a:xfrm>
        </p:spPr>
        <p:txBody>
          <a:bodyPr/>
          <a:lstStyle/>
          <a:p>
            <a:r>
              <a:rPr lang="en-US" dirty="0" err="1"/>
              <a:t>LogiCAL</a:t>
            </a:r>
            <a:r>
              <a:rPr lang="en-US" dirty="0"/>
              <a:t> Operators</a:t>
            </a:r>
          </a:p>
        </p:txBody>
      </p:sp>
      <p:pic>
        <p:nvPicPr>
          <p:cNvPr id="4" name="Picture 3">
            <a:extLst>
              <a:ext uri="{FF2B5EF4-FFF2-40B4-BE49-F238E27FC236}">
                <a16:creationId xmlns:a16="http://schemas.microsoft.com/office/drawing/2014/main" id="{478286C4-48BF-3D5B-EE93-BA6DFF0B5F50}"/>
              </a:ext>
            </a:extLst>
          </p:cNvPr>
          <p:cNvPicPr>
            <a:picLocks noChangeAspect="1"/>
          </p:cNvPicPr>
          <p:nvPr/>
        </p:nvPicPr>
        <p:blipFill rotWithShape="1">
          <a:blip r:embed="rId2"/>
          <a:srcRect t="-2068" r="66421"/>
          <a:stretch/>
        </p:blipFill>
        <p:spPr>
          <a:xfrm>
            <a:off x="-15359" y="665530"/>
            <a:ext cx="2824163" cy="6191250"/>
          </a:xfrm>
          <a:prstGeom prst="rect">
            <a:avLst/>
          </a:prstGeom>
        </p:spPr>
      </p:pic>
      <p:sp>
        <p:nvSpPr>
          <p:cNvPr id="11" name="TextBox 10">
            <a:extLst>
              <a:ext uri="{FF2B5EF4-FFF2-40B4-BE49-F238E27FC236}">
                <a16:creationId xmlns:a16="http://schemas.microsoft.com/office/drawing/2014/main" id="{212CA9B8-96DA-0AF2-86FA-9A9ACB287CB6}"/>
              </a:ext>
            </a:extLst>
          </p:cNvPr>
          <p:cNvSpPr txBox="1"/>
          <p:nvPr/>
        </p:nvSpPr>
        <p:spPr>
          <a:xfrm>
            <a:off x="2808804" y="4732571"/>
            <a:ext cx="9560719" cy="923330"/>
          </a:xfrm>
          <a:prstGeom prst="rect">
            <a:avLst/>
          </a:prstGeom>
          <a:noFill/>
        </p:spPr>
        <p:txBody>
          <a:bodyPr wrap="square">
            <a:spAutoFit/>
          </a:bodyPr>
          <a:lstStyle/>
          <a:p>
            <a:r>
              <a:rPr lang="en-US" sz="1800" b="0" i="0" u="none" strike="noStrike" baseline="0" dirty="0">
                <a:solidFill>
                  <a:srgbClr val="0000FF"/>
                </a:solidFill>
                <a:highlight>
                  <a:srgbClr val="FFFFFF"/>
                </a:highlight>
                <a:latin typeface="Courier"/>
              </a:rPr>
              <a:t>SELECT</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last_name</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8000"/>
                </a:solidFill>
                <a:highlight>
                  <a:srgbClr val="FFFFFF"/>
                </a:highlight>
                <a:latin typeface="Courier"/>
              </a:rPr>
              <a:t>salary</a:t>
            </a:r>
            <a:r>
              <a:rPr lang="en-US" sz="1800" b="0" i="0" u="none" strike="noStrike" baseline="0" dirty="0">
                <a:solidFill>
                  <a:srgbClr val="000000"/>
                </a:solidFill>
                <a:highlight>
                  <a:srgbClr val="FFFFFF"/>
                </a:highlight>
                <a:latin typeface="Courier"/>
              </a:rPr>
              <a:t> </a:t>
            </a:r>
          </a:p>
          <a:p>
            <a:r>
              <a:rPr lang="en-US" sz="1800" b="0" i="0" u="none" strike="noStrike" baseline="0" dirty="0">
                <a:solidFill>
                  <a:srgbClr val="0000FF"/>
                </a:solidFill>
                <a:highlight>
                  <a:srgbClr val="FFFFFF"/>
                </a:highlight>
                <a:latin typeface="Courier"/>
              </a:rPr>
              <a:t>FROM</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8000"/>
                </a:solidFill>
                <a:highlight>
                  <a:srgbClr val="FFFFFF"/>
                </a:highlight>
                <a:latin typeface="Courier"/>
              </a:rPr>
              <a:t>employees</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WHERE</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last_name</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LIKE</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FF0000"/>
                </a:solidFill>
                <a:highlight>
                  <a:srgbClr val="FFFFFF"/>
                </a:highlight>
                <a:latin typeface="Courier"/>
              </a:rPr>
              <a:t>'_e%'</a:t>
            </a:r>
            <a:endParaRPr lang="en-US" sz="1800" b="0" i="0" u="none" strike="noStrike" baseline="0" dirty="0">
              <a:solidFill>
                <a:srgbClr val="000000"/>
              </a:solidFill>
              <a:highlight>
                <a:srgbClr val="FFFFFF"/>
              </a:highlight>
              <a:latin typeface="Courier"/>
            </a:endParaRPr>
          </a:p>
        </p:txBody>
      </p:sp>
      <p:sp>
        <p:nvSpPr>
          <p:cNvPr id="15" name="TextBox 14">
            <a:extLst>
              <a:ext uri="{FF2B5EF4-FFF2-40B4-BE49-F238E27FC236}">
                <a16:creationId xmlns:a16="http://schemas.microsoft.com/office/drawing/2014/main" id="{AE6EC0A2-76FD-1DD8-4EB7-4BFFA880D141}"/>
              </a:ext>
            </a:extLst>
          </p:cNvPr>
          <p:cNvSpPr txBox="1"/>
          <p:nvPr/>
        </p:nvSpPr>
        <p:spPr>
          <a:xfrm>
            <a:off x="2908589" y="1493788"/>
            <a:ext cx="6816435" cy="646331"/>
          </a:xfrm>
          <a:prstGeom prst="rect">
            <a:avLst/>
          </a:prstGeom>
          <a:noFill/>
        </p:spPr>
        <p:txBody>
          <a:bodyPr wrap="square">
            <a:spAutoFit/>
          </a:bodyPr>
          <a:lstStyle/>
          <a:p>
            <a:r>
              <a:rPr lang="en-US" sz="1800" b="0" i="0" u="none" strike="noStrike" baseline="0" dirty="0">
                <a:solidFill>
                  <a:srgbClr val="0000FF"/>
                </a:solidFill>
                <a:highlight>
                  <a:srgbClr val="FFFFFF"/>
                </a:highlight>
                <a:latin typeface="Courier"/>
              </a:rPr>
              <a:t>SELECT</a:t>
            </a:r>
            <a:r>
              <a:rPr lang="en-US" sz="1800" b="0" i="0" u="none" strike="noStrike" baseline="0" dirty="0">
                <a:solidFill>
                  <a:srgbClr val="000000"/>
                </a:solidFill>
                <a:highlight>
                  <a:srgbClr val="FFFFFF"/>
                </a:highlight>
                <a:latin typeface="Courier"/>
              </a:rPr>
              <a:t> * </a:t>
            </a:r>
            <a:r>
              <a:rPr lang="en-US" sz="1800" b="0" i="0" u="none" strike="noStrike" baseline="0" dirty="0">
                <a:solidFill>
                  <a:srgbClr val="0000FF"/>
                </a:solidFill>
                <a:highlight>
                  <a:srgbClr val="FFFFFF"/>
                </a:highlight>
                <a:latin typeface="Courier"/>
              </a:rPr>
              <a:t>FROM</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8000"/>
                </a:solidFill>
                <a:highlight>
                  <a:srgbClr val="FFFFFF"/>
                </a:highlight>
                <a:latin typeface="Courier"/>
              </a:rPr>
              <a:t>employees</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WHERE</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customer_id</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FF0000"/>
                </a:solidFill>
                <a:highlight>
                  <a:srgbClr val="FFFFFF"/>
                </a:highlight>
                <a:latin typeface="Courier"/>
              </a:rPr>
              <a:t>'10’</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AND</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department_id</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0000"/>
                </a:solidFill>
                <a:highlight>
                  <a:srgbClr val="FFFFFF"/>
                </a:highlight>
                <a:latin typeface="Courier"/>
              </a:rPr>
              <a:t>80</a:t>
            </a:r>
            <a:endParaRPr lang="en-US" dirty="0"/>
          </a:p>
        </p:txBody>
      </p:sp>
      <p:sp>
        <p:nvSpPr>
          <p:cNvPr id="17" name="TextBox 16">
            <a:extLst>
              <a:ext uri="{FF2B5EF4-FFF2-40B4-BE49-F238E27FC236}">
                <a16:creationId xmlns:a16="http://schemas.microsoft.com/office/drawing/2014/main" id="{824B1B8E-7E13-3383-A2A1-900AEA471291}"/>
              </a:ext>
            </a:extLst>
          </p:cNvPr>
          <p:cNvSpPr txBox="1"/>
          <p:nvPr/>
        </p:nvSpPr>
        <p:spPr>
          <a:xfrm>
            <a:off x="2841915" y="5933450"/>
            <a:ext cx="9111960" cy="923330"/>
          </a:xfrm>
          <a:prstGeom prst="rect">
            <a:avLst/>
          </a:prstGeom>
          <a:noFill/>
        </p:spPr>
        <p:txBody>
          <a:bodyPr wrap="square">
            <a:spAutoFit/>
          </a:bodyPr>
          <a:lstStyle/>
          <a:p>
            <a:r>
              <a:rPr lang="en-US" sz="1800" b="0" i="0" u="none" strike="noStrike" baseline="0" dirty="0">
                <a:solidFill>
                  <a:srgbClr val="0000FF"/>
                </a:solidFill>
                <a:highlight>
                  <a:srgbClr val="FFFFFF"/>
                </a:highlight>
                <a:latin typeface="Courier"/>
              </a:rPr>
              <a:t>SELECT</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employee_id</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first_name</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8000"/>
                </a:solidFill>
                <a:highlight>
                  <a:srgbClr val="FFFFFF"/>
                </a:highlight>
                <a:latin typeface="Courier"/>
              </a:rPr>
              <a:t>salary</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as</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sweldo</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FROM</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8000"/>
                </a:solidFill>
                <a:highlight>
                  <a:srgbClr val="FFFFFF"/>
                </a:highlight>
                <a:latin typeface="Courier"/>
              </a:rPr>
              <a:t>employees</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WHERE</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not</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employee_id</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between</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0000"/>
                </a:solidFill>
                <a:highlight>
                  <a:srgbClr val="FFFFFF"/>
                </a:highlight>
                <a:latin typeface="Courier"/>
              </a:rPr>
              <a:t>100</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AND</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0000"/>
                </a:solidFill>
                <a:highlight>
                  <a:srgbClr val="FFFFFF"/>
                </a:highlight>
                <a:latin typeface="Courier"/>
              </a:rPr>
              <a:t>150</a:t>
            </a:r>
            <a:endParaRPr lang="en-US" dirty="0"/>
          </a:p>
        </p:txBody>
      </p:sp>
      <p:sp>
        <p:nvSpPr>
          <p:cNvPr id="19" name="TextBox 18">
            <a:extLst>
              <a:ext uri="{FF2B5EF4-FFF2-40B4-BE49-F238E27FC236}">
                <a16:creationId xmlns:a16="http://schemas.microsoft.com/office/drawing/2014/main" id="{57279425-BECC-4A94-4F4E-06B48E004708}"/>
              </a:ext>
            </a:extLst>
          </p:cNvPr>
          <p:cNvSpPr txBox="1"/>
          <p:nvPr/>
        </p:nvSpPr>
        <p:spPr>
          <a:xfrm>
            <a:off x="2908590" y="2764502"/>
            <a:ext cx="7465219" cy="923330"/>
          </a:xfrm>
          <a:prstGeom prst="rect">
            <a:avLst/>
          </a:prstGeom>
          <a:noFill/>
        </p:spPr>
        <p:txBody>
          <a:bodyPr wrap="square">
            <a:spAutoFit/>
          </a:bodyPr>
          <a:lstStyle/>
          <a:p>
            <a:r>
              <a:rPr lang="en-US" sz="1800" b="0" i="0" u="none" strike="noStrike" baseline="0" dirty="0">
                <a:solidFill>
                  <a:srgbClr val="0000FF"/>
                </a:solidFill>
                <a:highlight>
                  <a:srgbClr val="FFFFFF"/>
                </a:highlight>
                <a:latin typeface="Courier"/>
              </a:rPr>
              <a:t>SELECT</a:t>
            </a:r>
            <a:r>
              <a:rPr lang="en-US" sz="1800" b="0" i="0" u="none" strike="noStrike" baseline="0" dirty="0">
                <a:solidFill>
                  <a:srgbClr val="000000"/>
                </a:solidFill>
                <a:highlight>
                  <a:srgbClr val="FFFFFF"/>
                </a:highlight>
                <a:latin typeface="Courier"/>
              </a:rPr>
              <a:t> *</a:t>
            </a:r>
          </a:p>
          <a:p>
            <a:r>
              <a:rPr lang="en-US" sz="1800" b="0" i="0" u="none" strike="noStrike" baseline="0" dirty="0">
                <a:solidFill>
                  <a:srgbClr val="0000FF"/>
                </a:solidFill>
                <a:highlight>
                  <a:srgbClr val="FFFFFF"/>
                </a:highlight>
                <a:latin typeface="Courier"/>
              </a:rPr>
              <a:t>FROM</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8000"/>
                </a:solidFill>
                <a:highlight>
                  <a:srgbClr val="FFFFFF"/>
                </a:highlight>
                <a:latin typeface="Courier"/>
              </a:rPr>
              <a:t>employees</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WHERE</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job_id</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FF0000"/>
                </a:solidFill>
                <a:highlight>
                  <a:srgbClr val="FFFFFF"/>
                </a:highlight>
                <a:latin typeface="Courier"/>
              </a:rPr>
              <a:t>'IT_PROG'</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OR</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job_id</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0000FF"/>
                </a:solidFill>
                <a:highlight>
                  <a:srgbClr val="FFFFFF"/>
                </a:highlight>
                <a:latin typeface="Courier"/>
              </a:rPr>
              <a:t>=</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FF0000"/>
                </a:solidFill>
                <a:highlight>
                  <a:srgbClr val="FFFFFF"/>
                </a:highlight>
                <a:latin typeface="Courier"/>
              </a:rPr>
              <a:t>'HR_REP'</a:t>
            </a:r>
            <a:endParaRPr lang="en-US" dirty="0"/>
          </a:p>
        </p:txBody>
      </p:sp>
    </p:spTree>
    <p:extLst>
      <p:ext uri="{BB962C8B-B14F-4D97-AF65-F5344CB8AC3E}">
        <p14:creationId xmlns:p14="http://schemas.microsoft.com/office/powerpoint/2010/main" val="1872704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Example</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a:t>Presentation title</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26</a:t>
            </a:fld>
            <a:endParaRPr lang="en-US" dirty="0"/>
          </a:p>
        </p:txBody>
      </p:sp>
    </p:spTree>
    <p:extLst>
      <p:ext uri="{BB962C8B-B14F-4D97-AF65-F5344CB8AC3E}">
        <p14:creationId xmlns:p14="http://schemas.microsoft.com/office/powerpoint/2010/main" val="2011930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Extended TEAM</a:t>
            </a:r>
          </a:p>
        </p:txBody>
      </p:sp>
      <p:pic>
        <p:nvPicPr>
          <p:cNvPr id="127" name="Picture Placeholder 126" descr="Team member headshot">
            <a:extLst>
              <a:ext uri="{FF2B5EF4-FFF2-40B4-BE49-F238E27FC236}">
                <a16:creationId xmlns:a16="http://schemas.microsoft.com/office/drawing/2014/main" id="{647C05DC-04F0-1158-3AA5-BF470126B98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73" b="73"/>
          <a:stretch/>
        </p:blipFill>
        <p:spPr/>
      </p:pic>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TAKUMA HAYASHI</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President</a:t>
            </a:r>
          </a:p>
        </p:txBody>
      </p:sp>
      <p:pic>
        <p:nvPicPr>
          <p:cNvPr id="135" name="Picture Placeholder 134" descr="Team member headshot">
            <a:extLst>
              <a:ext uri="{FF2B5EF4-FFF2-40B4-BE49-F238E27FC236}">
                <a16:creationId xmlns:a16="http://schemas.microsoft.com/office/drawing/2014/main" id="{53CE1A7F-C303-6378-F7D9-285999C320CB}"/>
              </a:ext>
            </a:extLst>
          </p:cNvPr>
          <p:cNvPicPr>
            <a:picLocks noGrp="1" noChangeAspect="1"/>
          </p:cNvPicPr>
          <p:nvPr>
            <p:ph type="pic" sz="quarter" idx="25"/>
          </p:nvPr>
        </p:nvPicPr>
        <p:blipFill rotWithShape="1">
          <a:blip r:embed="rId3" cstate="screen">
            <a:extLst>
              <a:ext uri="{28A0092B-C50C-407E-A947-70E740481C1C}">
                <a14:useLocalDpi xmlns:a14="http://schemas.microsoft.com/office/drawing/2010/main"/>
              </a:ext>
            </a:extLst>
          </a:blip>
          <a:srcRect l="45" r="45"/>
          <a:stretch/>
        </p:blipFill>
        <p:spPr/>
      </p:pic>
      <p:sp>
        <p:nvSpPr>
          <p:cNvPr id="159" name="Text Placeholder 158">
            <a:extLst>
              <a:ext uri="{FF2B5EF4-FFF2-40B4-BE49-F238E27FC236}">
                <a16:creationId xmlns:a16="http://schemas.microsoft.com/office/drawing/2014/main" id="{F269F917-64D7-CDF3-D985-799AE9C3B794}"/>
              </a:ext>
            </a:extLst>
          </p:cNvPr>
          <p:cNvSpPr>
            <a:spLocks noGrp="1"/>
          </p:cNvSpPr>
          <p:nvPr>
            <p:ph type="body" sz="quarter" idx="29"/>
          </p:nvPr>
        </p:nvSpPr>
        <p:spPr/>
        <p:txBody>
          <a:bodyPr/>
          <a:lstStyle/>
          <a:p>
            <a:r>
              <a:rPr lang="en-US" dirty="0"/>
              <a:t>GRAHAM BARNES</a:t>
            </a:r>
          </a:p>
        </p:txBody>
      </p:sp>
      <p:sp>
        <p:nvSpPr>
          <p:cNvPr id="160" name="Text Placeholder 159">
            <a:extLst>
              <a:ext uri="{FF2B5EF4-FFF2-40B4-BE49-F238E27FC236}">
                <a16:creationId xmlns:a16="http://schemas.microsoft.com/office/drawing/2014/main" id="{2814DD63-8543-970F-927B-E6AA56C99E6C}"/>
              </a:ext>
            </a:extLst>
          </p:cNvPr>
          <p:cNvSpPr>
            <a:spLocks noGrp="1"/>
          </p:cNvSpPr>
          <p:nvPr>
            <p:ph type="body" sz="quarter" idx="30"/>
          </p:nvPr>
        </p:nvSpPr>
        <p:spPr/>
        <p:txBody>
          <a:bodyPr/>
          <a:lstStyle/>
          <a:p>
            <a:r>
              <a:rPr lang="en-US" dirty="0"/>
              <a:t>VP Product</a:t>
            </a:r>
          </a:p>
        </p:txBody>
      </p:sp>
      <p:pic>
        <p:nvPicPr>
          <p:cNvPr id="129" name="Picture Placeholder 128" descr="Team member headshot">
            <a:extLst>
              <a:ext uri="{FF2B5EF4-FFF2-40B4-BE49-F238E27FC236}">
                <a16:creationId xmlns:a16="http://schemas.microsoft.com/office/drawing/2014/main" id="{8B3998AA-37D7-2B8A-664B-5EE240398288}"/>
              </a:ext>
            </a:extLst>
          </p:cNvPr>
          <p:cNvPicPr>
            <a:picLocks noGrp="1" noChangeAspect="1"/>
          </p:cNvPicPr>
          <p:nvPr>
            <p:ph type="pic" sz="quarter" idx="17"/>
          </p:nvPr>
        </p:nvPicPr>
        <p:blipFill rotWithShape="1">
          <a:blip r:embed="rId4" cstate="screen">
            <a:extLst>
              <a:ext uri="{28A0092B-C50C-407E-A947-70E740481C1C}">
                <a14:useLocalDpi xmlns:a14="http://schemas.microsoft.com/office/drawing/2010/main"/>
              </a:ext>
            </a:extLst>
          </a:blip>
          <a:srcRect t="145" b="145"/>
          <a:stretch/>
        </p:blipFill>
        <p:spPr/>
      </p:pic>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t>MIRJAM NILSSON</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t>Chief Executive Officer</a:t>
            </a:r>
          </a:p>
        </p:txBody>
      </p:sp>
      <p:pic>
        <p:nvPicPr>
          <p:cNvPr id="137" name="Picture Placeholder 136" descr="Team member headshot">
            <a:extLst>
              <a:ext uri="{FF2B5EF4-FFF2-40B4-BE49-F238E27FC236}">
                <a16:creationId xmlns:a16="http://schemas.microsoft.com/office/drawing/2014/main" id="{5C2754CD-7055-FC29-FE1C-82327C464143}"/>
              </a:ext>
            </a:extLst>
          </p:cNvPr>
          <p:cNvPicPr>
            <a:picLocks noGrp="1" noChangeAspect="1"/>
          </p:cNvPicPr>
          <p:nvPr>
            <p:ph type="pic" sz="quarter" idx="26"/>
          </p:nvPr>
        </p:nvPicPr>
        <p:blipFill rotWithShape="1">
          <a:blip r:embed="rId5" cstate="screen">
            <a:extLst>
              <a:ext uri="{28A0092B-C50C-407E-A947-70E740481C1C}">
                <a14:useLocalDpi xmlns:a14="http://schemas.microsoft.com/office/drawing/2010/main"/>
              </a:ext>
            </a:extLst>
          </a:blip>
          <a:srcRect l="45" r="45"/>
          <a:stretch/>
        </p:blipFill>
        <p:spPr/>
      </p:pic>
      <p:sp>
        <p:nvSpPr>
          <p:cNvPr id="186" name="Text Placeholder 185">
            <a:extLst>
              <a:ext uri="{FF2B5EF4-FFF2-40B4-BE49-F238E27FC236}">
                <a16:creationId xmlns:a16="http://schemas.microsoft.com/office/drawing/2014/main" id="{18835196-357D-8C96-24B5-B52A2DDEB005}"/>
              </a:ext>
            </a:extLst>
          </p:cNvPr>
          <p:cNvSpPr>
            <a:spLocks noGrp="1"/>
          </p:cNvSpPr>
          <p:nvPr>
            <p:ph type="body" sz="quarter" idx="31"/>
          </p:nvPr>
        </p:nvSpPr>
        <p:spPr/>
        <p:txBody>
          <a:bodyPr/>
          <a:lstStyle/>
          <a:p>
            <a:r>
              <a:rPr lang="en-US" dirty="0"/>
              <a:t>ROWAN MURPHY</a:t>
            </a:r>
          </a:p>
        </p:txBody>
      </p:sp>
      <p:sp>
        <p:nvSpPr>
          <p:cNvPr id="187" name="Text Placeholder 186">
            <a:extLst>
              <a:ext uri="{FF2B5EF4-FFF2-40B4-BE49-F238E27FC236}">
                <a16:creationId xmlns:a16="http://schemas.microsoft.com/office/drawing/2014/main" id="{41C11B69-21C7-3FD7-1E14-583CF5B1707B}"/>
              </a:ext>
            </a:extLst>
          </p:cNvPr>
          <p:cNvSpPr>
            <a:spLocks noGrp="1"/>
          </p:cNvSpPr>
          <p:nvPr>
            <p:ph type="body" sz="quarter" idx="32"/>
          </p:nvPr>
        </p:nvSpPr>
        <p:spPr/>
        <p:txBody>
          <a:bodyPr/>
          <a:lstStyle/>
          <a:p>
            <a:r>
              <a:rPr lang="en-US" dirty="0"/>
              <a:t>SEO Strategist</a:t>
            </a:r>
          </a:p>
        </p:txBody>
      </p:sp>
      <p:pic>
        <p:nvPicPr>
          <p:cNvPr id="131" name="Picture Placeholder 130" descr="Team member headshot">
            <a:extLst>
              <a:ext uri="{FF2B5EF4-FFF2-40B4-BE49-F238E27FC236}">
                <a16:creationId xmlns:a16="http://schemas.microsoft.com/office/drawing/2014/main" id="{2269A4E3-AE66-274F-54C8-9DD8DBA3B151}"/>
              </a:ext>
            </a:extLst>
          </p:cNvPr>
          <p:cNvPicPr>
            <a:picLocks noGrp="1" noChangeAspect="1"/>
          </p:cNvPicPr>
          <p:nvPr>
            <p:ph type="pic" sz="quarter" idx="20"/>
          </p:nvPr>
        </p:nvPicPr>
        <p:blipFill rotWithShape="1">
          <a:blip r:embed="rId6" cstate="screen">
            <a:extLst>
              <a:ext uri="{28A0092B-C50C-407E-A947-70E740481C1C}">
                <a14:useLocalDpi xmlns:a14="http://schemas.microsoft.com/office/drawing/2010/main"/>
              </a:ext>
            </a:extLst>
          </a:blip>
          <a:srcRect t="83" b="83"/>
          <a:stretch/>
        </p:blipFill>
        <p:spPr/>
      </p:pic>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t>FLORA BERGGREN​</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Chief Operations Officer</a:t>
            </a:r>
          </a:p>
        </p:txBody>
      </p:sp>
      <p:pic>
        <p:nvPicPr>
          <p:cNvPr id="139" name="Picture Placeholder 138" descr="Team member headshot">
            <a:extLst>
              <a:ext uri="{FF2B5EF4-FFF2-40B4-BE49-F238E27FC236}">
                <a16:creationId xmlns:a16="http://schemas.microsoft.com/office/drawing/2014/main" id="{9A9F1D08-2372-A757-BE1E-91723DB0EBBF}"/>
              </a:ext>
            </a:extLst>
          </p:cNvPr>
          <p:cNvPicPr>
            <a:picLocks noGrp="1" noChangeAspect="1"/>
          </p:cNvPicPr>
          <p:nvPr>
            <p:ph type="pic" sz="quarter" idx="27"/>
          </p:nvPr>
        </p:nvPicPr>
        <p:blipFill rotWithShape="1">
          <a:blip r:embed="rId7" cstate="screen">
            <a:extLst>
              <a:ext uri="{28A0092B-C50C-407E-A947-70E740481C1C}">
                <a14:useLocalDpi xmlns:a14="http://schemas.microsoft.com/office/drawing/2010/main"/>
              </a:ext>
            </a:extLst>
          </a:blip>
          <a:srcRect t="80" b="80"/>
          <a:stretch/>
        </p:blipFill>
        <p:spPr/>
      </p:pic>
      <p:sp>
        <p:nvSpPr>
          <p:cNvPr id="188" name="Text Placeholder 187">
            <a:extLst>
              <a:ext uri="{FF2B5EF4-FFF2-40B4-BE49-F238E27FC236}">
                <a16:creationId xmlns:a16="http://schemas.microsoft.com/office/drawing/2014/main" id="{D362CDA4-D5CF-59E2-690B-FD99A9F4A51C}"/>
              </a:ext>
            </a:extLst>
          </p:cNvPr>
          <p:cNvSpPr>
            <a:spLocks noGrp="1"/>
          </p:cNvSpPr>
          <p:nvPr>
            <p:ph type="body" sz="quarter" idx="33"/>
          </p:nvPr>
        </p:nvSpPr>
        <p:spPr/>
        <p:txBody>
          <a:bodyPr/>
          <a:lstStyle/>
          <a:p>
            <a:r>
              <a:rPr lang="en-US" dirty="0"/>
              <a:t>ELIZABETH MOORE</a:t>
            </a:r>
          </a:p>
        </p:txBody>
      </p:sp>
      <p:sp>
        <p:nvSpPr>
          <p:cNvPr id="189" name="Text Placeholder 188">
            <a:extLst>
              <a:ext uri="{FF2B5EF4-FFF2-40B4-BE49-F238E27FC236}">
                <a16:creationId xmlns:a16="http://schemas.microsoft.com/office/drawing/2014/main" id="{D14B20BF-5DF9-3EC6-60DD-C63E039F74EC}"/>
              </a:ext>
            </a:extLst>
          </p:cNvPr>
          <p:cNvSpPr>
            <a:spLocks noGrp="1"/>
          </p:cNvSpPr>
          <p:nvPr>
            <p:ph type="body" sz="quarter" idx="34"/>
          </p:nvPr>
        </p:nvSpPr>
        <p:spPr/>
        <p:txBody>
          <a:bodyPr/>
          <a:lstStyle/>
          <a:p>
            <a:r>
              <a:rPr lang="en-US" dirty="0"/>
              <a:t>Product Designer</a:t>
            </a:r>
          </a:p>
        </p:txBody>
      </p:sp>
      <p:pic>
        <p:nvPicPr>
          <p:cNvPr id="133" name="Picture Placeholder 132" descr="Team member headshot">
            <a:extLst>
              <a:ext uri="{FF2B5EF4-FFF2-40B4-BE49-F238E27FC236}">
                <a16:creationId xmlns:a16="http://schemas.microsoft.com/office/drawing/2014/main" id="{65B0483B-CE9B-CD44-979E-DBD8145B7D30}"/>
              </a:ext>
            </a:extLst>
          </p:cNvPr>
          <p:cNvPicPr>
            <a:picLocks noGrp="1" noChangeAspect="1"/>
          </p:cNvPicPr>
          <p:nvPr>
            <p:ph type="pic" sz="quarter" idx="23"/>
          </p:nvPr>
        </p:nvPicPr>
        <p:blipFill rotWithShape="1">
          <a:blip r:embed="rId8" cstate="screen">
            <a:extLst>
              <a:ext uri="{28A0092B-C50C-407E-A947-70E740481C1C}">
                <a14:useLocalDpi xmlns:a14="http://schemas.microsoft.com/office/drawing/2010/main"/>
              </a:ext>
            </a:extLst>
          </a:blip>
          <a:srcRect t="29" b="29"/>
          <a:stretch/>
        </p:blipFill>
        <p:spPr/>
      </p:pic>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dirty="0"/>
              <a:t>RAJESH SANTOSHI​</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VP Marketing</a:t>
            </a:r>
          </a:p>
        </p:txBody>
      </p:sp>
      <p:pic>
        <p:nvPicPr>
          <p:cNvPr id="141" name="Picture Placeholder 140" descr="Team member headshot">
            <a:extLst>
              <a:ext uri="{FF2B5EF4-FFF2-40B4-BE49-F238E27FC236}">
                <a16:creationId xmlns:a16="http://schemas.microsoft.com/office/drawing/2014/main" id="{9714A55E-3681-98F0-A943-50EE7A07869C}"/>
              </a:ext>
            </a:extLst>
          </p:cNvPr>
          <p:cNvPicPr>
            <a:picLocks noGrp="1" noChangeAspect="1"/>
          </p:cNvPicPr>
          <p:nvPr>
            <p:ph type="pic" sz="quarter" idx="28"/>
          </p:nvPr>
        </p:nvPicPr>
        <p:blipFill rotWithShape="1">
          <a:blip r:embed="rId9" cstate="screen">
            <a:extLst>
              <a:ext uri="{28A0092B-C50C-407E-A947-70E740481C1C}">
                <a14:useLocalDpi xmlns:a14="http://schemas.microsoft.com/office/drawing/2010/main"/>
              </a:ext>
            </a:extLst>
          </a:blip>
          <a:srcRect l="56" r="56"/>
          <a:stretch/>
        </p:blipFill>
        <p:spPr/>
      </p:pic>
      <p:sp>
        <p:nvSpPr>
          <p:cNvPr id="190" name="Text Placeholder 189">
            <a:extLst>
              <a:ext uri="{FF2B5EF4-FFF2-40B4-BE49-F238E27FC236}">
                <a16:creationId xmlns:a16="http://schemas.microsoft.com/office/drawing/2014/main" id="{6FA69800-878A-E997-C835-4A34703F2394}"/>
              </a:ext>
            </a:extLst>
          </p:cNvPr>
          <p:cNvSpPr>
            <a:spLocks noGrp="1"/>
          </p:cNvSpPr>
          <p:nvPr>
            <p:ph type="body" sz="quarter" idx="35"/>
          </p:nvPr>
        </p:nvSpPr>
        <p:spPr/>
        <p:txBody>
          <a:bodyPr/>
          <a:lstStyle/>
          <a:p>
            <a:r>
              <a:rPr lang="en-US" dirty="0"/>
              <a:t>ROBIN KLINE</a:t>
            </a:r>
          </a:p>
        </p:txBody>
      </p:sp>
      <p:sp>
        <p:nvSpPr>
          <p:cNvPr id="191" name="Text Placeholder 190">
            <a:extLst>
              <a:ext uri="{FF2B5EF4-FFF2-40B4-BE49-F238E27FC236}">
                <a16:creationId xmlns:a16="http://schemas.microsoft.com/office/drawing/2014/main" id="{231555FC-0BA5-3E6F-7FCB-66878580BB2C}"/>
              </a:ext>
            </a:extLst>
          </p:cNvPr>
          <p:cNvSpPr>
            <a:spLocks noGrp="1"/>
          </p:cNvSpPr>
          <p:nvPr>
            <p:ph type="body" sz="quarter" idx="36"/>
          </p:nvPr>
        </p:nvSpPr>
        <p:spPr/>
        <p:txBody>
          <a:bodyPr/>
          <a:lstStyle/>
          <a:p>
            <a:r>
              <a:rPr lang="en-US" dirty="0"/>
              <a:t>Content Developer</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27</a:t>
            </a:fld>
            <a:endParaRPr lang="en-US" dirty="0"/>
          </a:p>
        </p:txBody>
      </p:sp>
    </p:spTree>
    <p:extLst>
      <p:ext uri="{BB962C8B-B14F-4D97-AF65-F5344CB8AC3E}">
        <p14:creationId xmlns:p14="http://schemas.microsoft.com/office/powerpoint/2010/main" val="2452269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PLAN FOR PRODUCT LAUNCH </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a:t>Presentation title</a:t>
            </a:r>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28</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PLANNING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Synergize scalable </a:t>
            </a:r>
            <a:br>
              <a:rPr lang="en-US" dirty="0"/>
            </a:br>
            <a:r>
              <a:rPr lang="en-US" dirty="0"/>
              <a:t>e-commerce</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MARKETING</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Disseminate standardized </a:t>
            </a:r>
            <a:br>
              <a:rPr lang="en-US" dirty="0"/>
            </a:br>
            <a:r>
              <a:rPr lang="en-US" dirty="0"/>
              <a:t>metrics</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DESIGN</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Coordinate e-</a:t>
            </a:r>
            <a:br>
              <a:rPr lang="en-US" dirty="0"/>
            </a:br>
            <a:r>
              <a:rPr lang="en-US" dirty="0"/>
              <a:t>business applications</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STRATEGY</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Foster holistically superior methodologies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LAUNCH</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Deploy strategic networks with compelling e-</a:t>
            </a:r>
            <a:br>
              <a:rPr lang="en-US" dirty="0"/>
            </a:br>
            <a:r>
              <a:rPr lang="en-US" dirty="0"/>
              <a:t>business needs</a:t>
            </a:r>
          </a:p>
        </p:txBody>
      </p:sp>
    </p:spTree>
    <p:extLst>
      <p:ext uri="{BB962C8B-B14F-4D97-AF65-F5344CB8AC3E}">
        <p14:creationId xmlns:p14="http://schemas.microsoft.com/office/powerpoint/2010/main" val="1600494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29</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t>SEP 20XX</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dirty="0"/>
              <a:t>NOV 20XX</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t>JAN 20XX</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dirty="0"/>
              <a:t>MAR 20XX</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dirty="0"/>
              <a:t>MAY 20XX</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Synergize scalable </a:t>
            </a:r>
            <a:br>
              <a:rPr lang="en-US" dirty="0"/>
            </a:br>
            <a:r>
              <a:rPr lang="en-US" dirty="0"/>
              <a:t>e-commerce</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Disseminate standardized </a:t>
            </a:r>
            <a:br>
              <a:rPr lang="en-US" dirty="0"/>
            </a:br>
            <a:r>
              <a:rPr lang="en-US" dirty="0"/>
              <a:t>metrics</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Coordinate e-</a:t>
            </a:r>
            <a:br>
              <a:rPr lang="en-US" dirty="0"/>
            </a:br>
            <a:r>
              <a:rPr lang="en-US" dirty="0"/>
              <a:t>business applications</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Foster holistically superior methodologies</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Deploy strategic networks with compelling e-</a:t>
            </a:r>
            <a:br>
              <a:rPr lang="en-US" dirty="0"/>
            </a:br>
            <a:r>
              <a:rPr lang="en-US" dirty="0"/>
              <a:t>business needs</a:t>
            </a:r>
          </a:p>
        </p:txBody>
      </p:sp>
    </p:spTree>
    <p:extLst>
      <p:ext uri="{BB962C8B-B14F-4D97-AF65-F5344CB8AC3E}">
        <p14:creationId xmlns:p14="http://schemas.microsoft.com/office/powerpoint/2010/main" val="2502887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Basic and Advance SQL</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AREAS OF FOCUS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B2B MARKET SCENARIOS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CLOUD-BASED</a:t>
            </a:r>
            <a:r>
              <a:rPr lang="zh-CN" altLang="en-US"/>
              <a:t> </a:t>
            </a:r>
            <a:r>
              <a:rPr lang="en-US" dirty="0"/>
              <a:t>OPPORTUNITIES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p:txBody>
      </p:sp>
    </p:spTree>
    <p:extLst>
      <p:ext uri="{BB962C8B-B14F-4D97-AF65-F5344CB8AC3E}">
        <p14:creationId xmlns:p14="http://schemas.microsoft.com/office/powerpoint/2010/main" val="3170280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HOW WE GET THERE</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31</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ROI</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NICHE MARKETS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dirty="0"/>
              <a:t>Pursue scalable customer service through sustainable strategies</a:t>
            </a:r>
          </a:p>
          <a:p>
            <a:r>
              <a:rPr lang="en-US" dirty="0"/>
              <a:t>Engage top-line web services with cutting-edge deliverables</a:t>
            </a:r>
          </a:p>
          <a:p>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altLang="zh-CN" dirty="0"/>
              <a:t>SUPPLY</a:t>
            </a:r>
            <a:r>
              <a:rPr lang="zh-CN" altLang="en-US"/>
              <a:t> </a:t>
            </a:r>
            <a:r>
              <a:rPr lang="en-US" altLang="zh-CN" dirty="0"/>
              <a:t>CHAINS</a:t>
            </a:r>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dirty="0"/>
              <a:t>Cultivate one-to-one customer service with robust ideas</a:t>
            </a:r>
          </a:p>
          <a:p>
            <a:r>
              <a:rPr lang="en-US" dirty="0"/>
              <a:t>Maximize timely deliverables for real-time schemas</a:t>
            </a:r>
          </a:p>
          <a:p>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32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5265929" y="457200"/>
            <a:ext cx="6766560" cy="768096"/>
          </a:xfrm>
        </p:spPr>
        <p:txBody>
          <a:bodyPr/>
          <a:lstStyle/>
          <a:p>
            <a:r>
              <a:rPr lang="en-US" dirty="0"/>
              <a:t>What is SQL?</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5265929" y="1250696"/>
            <a:ext cx="4131734" cy="1907372"/>
          </a:xfrm>
        </p:spPr>
        <p:txBody>
          <a:bodyPr/>
          <a:lstStyle/>
          <a:p>
            <a:r>
              <a:rPr lang="en-US" altLang="en-US" sz="1600" dirty="0"/>
              <a:t>Structured Query Language is the standard  language used for relational database management systems (RDBMS). What is RDBMS? A database management system that manages data as a collection of tables in which all relationships are represented by common values in related tables</a:t>
            </a:r>
          </a:p>
          <a:p>
            <a:endParaRPr lang="en-US" altLang="en-US" sz="1600" dirty="0"/>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5" name="Picture 4">
            <a:extLst>
              <a:ext uri="{FF2B5EF4-FFF2-40B4-BE49-F238E27FC236}">
                <a16:creationId xmlns:a16="http://schemas.microsoft.com/office/drawing/2014/main" id="{7B827CE6-636F-3801-6274-A6492444A9CF}"/>
              </a:ext>
            </a:extLst>
          </p:cNvPr>
          <p:cNvPicPr>
            <a:picLocks noChangeAspect="1"/>
          </p:cNvPicPr>
          <p:nvPr/>
        </p:nvPicPr>
        <p:blipFill>
          <a:blip r:embed="rId2"/>
          <a:stretch>
            <a:fillRect/>
          </a:stretch>
        </p:blipFill>
        <p:spPr>
          <a:xfrm>
            <a:off x="338666" y="442912"/>
            <a:ext cx="4762500" cy="5972175"/>
          </a:xfrm>
          <a:prstGeom prst="rect">
            <a:avLst/>
          </a:prstGeom>
        </p:spPr>
      </p:pic>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19400" y="2565739"/>
            <a:ext cx="6400800" cy="768096"/>
          </a:xfrm>
        </p:spPr>
        <p:txBody>
          <a:bodyPr/>
          <a:lstStyle/>
          <a:p>
            <a:r>
              <a:rPr lang="en-US" dirty="0">
                <a:latin typeface="Arial Black" panose="020B0604020202020204" pitchFamily="34" charset="0"/>
                <a:cs typeface="Arial Black" panose="020B0604020202020204" pitchFamily="34" charset="0"/>
              </a:rPr>
              <a:t>Basics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19400" y="3333835"/>
            <a:ext cx="6400800" cy="512064"/>
          </a:xfrm>
        </p:spPr>
        <p:txBody>
          <a:bodyPr/>
          <a:lstStyle/>
          <a:p>
            <a:pPr algn="ctr"/>
            <a:r>
              <a:rPr lang="en-US" sz="2400" dirty="0">
                <a:solidFill>
                  <a:schemeClr val="accent6"/>
                </a:solidFill>
                <a:latin typeface="+mj-lt"/>
                <a:cs typeface="Sabon Next LT" panose="02000500000000000000" pitchFamily="2" charset="0"/>
              </a:rPr>
              <a:t>Of SQL</a:t>
            </a: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058D-41B9-00A0-32E7-5BEFA7E4D65B}"/>
              </a:ext>
            </a:extLst>
          </p:cNvPr>
          <p:cNvSpPr>
            <a:spLocks noGrp="1"/>
          </p:cNvSpPr>
          <p:nvPr>
            <p:ph type="ctrTitle"/>
          </p:nvPr>
        </p:nvSpPr>
        <p:spPr>
          <a:xfrm>
            <a:off x="1527047" y="1187704"/>
            <a:ext cx="5568019" cy="454829"/>
          </a:xfrm>
        </p:spPr>
        <p:txBody>
          <a:bodyPr/>
          <a:lstStyle/>
          <a:p>
            <a:r>
              <a:rPr lang="en-US" dirty="0"/>
              <a:t>DATA MANIPULATION LANGUAGE(DML)</a:t>
            </a:r>
          </a:p>
        </p:txBody>
      </p:sp>
      <p:pic>
        <p:nvPicPr>
          <p:cNvPr id="5" name="Picture 4">
            <a:extLst>
              <a:ext uri="{FF2B5EF4-FFF2-40B4-BE49-F238E27FC236}">
                <a16:creationId xmlns:a16="http://schemas.microsoft.com/office/drawing/2014/main" id="{F52DD80B-2367-4032-3251-D4BDBB2C9DC8}"/>
              </a:ext>
            </a:extLst>
          </p:cNvPr>
          <p:cNvPicPr>
            <a:picLocks noChangeAspect="1"/>
          </p:cNvPicPr>
          <p:nvPr/>
        </p:nvPicPr>
        <p:blipFill>
          <a:blip r:embed="rId2"/>
          <a:stretch>
            <a:fillRect/>
          </a:stretch>
        </p:blipFill>
        <p:spPr>
          <a:xfrm>
            <a:off x="1680802" y="2623591"/>
            <a:ext cx="3712464" cy="2470476"/>
          </a:xfrm>
          <a:prstGeom prst="rect">
            <a:avLst/>
          </a:prstGeom>
        </p:spPr>
      </p:pic>
      <p:sp>
        <p:nvSpPr>
          <p:cNvPr id="7" name="TextBox 6">
            <a:extLst>
              <a:ext uri="{FF2B5EF4-FFF2-40B4-BE49-F238E27FC236}">
                <a16:creationId xmlns:a16="http://schemas.microsoft.com/office/drawing/2014/main" id="{A7F4F512-15CB-9D68-2767-5252C2F9E55B}"/>
              </a:ext>
            </a:extLst>
          </p:cNvPr>
          <p:cNvSpPr txBox="1"/>
          <p:nvPr/>
        </p:nvSpPr>
        <p:spPr>
          <a:xfrm>
            <a:off x="5777049" y="2623590"/>
            <a:ext cx="5966460" cy="1631216"/>
          </a:xfrm>
          <a:prstGeom prst="rect">
            <a:avLst/>
          </a:prstGeom>
          <a:noFill/>
        </p:spPr>
        <p:txBody>
          <a:bodyPr wrap="square">
            <a:spAutoFit/>
          </a:bodyPr>
          <a:lstStyle/>
          <a:p>
            <a:pPr eaLnBrk="0" hangingPunct="0">
              <a:spcBef>
                <a:spcPct val="0"/>
              </a:spcBef>
            </a:pPr>
            <a:r>
              <a:rPr lang="en-US" altLang="en-US" sz="2000" dirty="0">
                <a:latin typeface="Arial" panose="020B0604020202020204" pitchFamily="34" charset="0"/>
                <a:cs typeface="Arial" panose="020B0604020202020204" pitchFamily="34" charset="0"/>
              </a:rPr>
              <a:t>This manipulation involves inserting data into database </a:t>
            </a:r>
          </a:p>
          <a:p>
            <a:pPr eaLnBrk="0" hangingPunct="0">
              <a:spcBef>
                <a:spcPct val="0"/>
              </a:spcBef>
            </a:pPr>
            <a:r>
              <a:rPr lang="en-US" altLang="en-US" sz="2000" dirty="0">
                <a:latin typeface="Arial" panose="020B0604020202020204" pitchFamily="34" charset="0"/>
                <a:cs typeface="Arial" panose="020B0604020202020204" pitchFamily="34" charset="0"/>
              </a:rPr>
              <a:t>tables, retrieving existing data, deleting data from existing</a:t>
            </a:r>
          </a:p>
          <a:p>
            <a:pPr eaLnBrk="0" hangingPunct="0">
              <a:spcBef>
                <a:spcPct val="0"/>
              </a:spcBef>
            </a:pPr>
            <a:r>
              <a:rPr lang="en-US" altLang="en-US" sz="2000" dirty="0">
                <a:latin typeface="Arial" panose="020B0604020202020204" pitchFamily="34" charset="0"/>
                <a:cs typeface="Arial" panose="020B0604020202020204" pitchFamily="34" charset="0"/>
              </a:rPr>
              <a:t>tables and modifying existing data.</a:t>
            </a:r>
          </a:p>
        </p:txBody>
      </p:sp>
    </p:spTree>
    <p:extLst>
      <p:ext uri="{BB962C8B-B14F-4D97-AF65-F5344CB8AC3E}">
        <p14:creationId xmlns:p14="http://schemas.microsoft.com/office/powerpoint/2010/main" val="210345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49808" y="448056"/>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Select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Content Placeholder 3">
            <a:extLst>
              <a:ext uri="{FF2B5EF4-FFF2-40B4-BE49-F238E27FC236}">
                <a16:creationId xmlns:a16="http://schemas.microsoft.com/office/drawing/2014/main" id="{F1F94021-2E23-A40B-3764-729E9F6B14D4}"/>
              </a:ext>
            </a:extLst>
          </p:cNvPr>
          <p:cNvSpPr>
            <a:spLocks noGrp="1"/>
          </p:cNvSpPr>
          <p:nvPr>
            <p:ph sz="half" idx="1"/>
          </p:nvPr>
        </p:nvSpPr>
        <p:spPr>
          <a:xfrm>
            <a:off x="535771" y="2165096"/>
            <a:ext cx="10680192" cy="4235704"/>
          </a:xfrm>
        </p:spPr>
        <p:txBody>
          <a:bodyPr/>
          <a:lstStyle/>
          <a:p>
            <a:pPr marL="0" indent="0" algn="just">
              <a:buNone/>
            </a:pPr>
            <a:endParaRPr lang="en-US" dirty="0">
              <a:solidFill>
                <a:srgbClr val="333333"/>
              </a:solidFill>
              <a:latin typeface="Helvetica Neue"/>
            </a:endParaRPr>
          </a:p>
        </p:txBody>
      </p:sp>
      <p:sp>
        <p:nvSpPr>
          <p:cNvPr id="5" name="TextBox 4">
            <a:extLst>
              <a:ext uri="{FF2B5EF4-FFF2-40B4-BE49-F238E27FC236}">
                <a16:creationId xmlns:a16="http://schemas.microsoft.com/office/drawing/2014/main" id="{36A445F5-62B7-19AE-B1D0-9E73CD0F747D}"/>
              </a:ext>
            </a:extLst>
          </p:cNvPr>
          <p:cNvSpPr txBox="1"/>
          <p:nvPr/>
        </p:nvSpPr>
        <p:spPr>
          <a:xfrm>
            <a:off x="2827866" y="1245768"/>
            <a:ext cx="6163733" cy="923330"/>
          </a:xfrm>
          <a:prstGeom prst="rect">
            <a:avLst/>
          </a:prstGeom>
          <a:noFill/>
        </p:spPr>
        <p:txBody>
          <a:bodyPr wrap="square">
            <a:spAutoFit/>
          </a:bodyPr>
          <a:lstStyle/>
          <a:p>
            <a:pPr marL="0" indent="0" algn="just">
              <a:buNone/>
            </a:pPr>
            <a:r>
              <a:rPr lang="en-US" b="0" i="0" dirty="0">
                <a:solidFill>
                  <a:srgbClr val="333333"/>
                </a:solidFill>
                <a:effectLst/>
                <a:latin typeface="Helvetica Neue"/>
              </a:rPr>
              <a:t>SELECT statement is used to retrieve records from one or more tables in your SQL database. The records retrieved are known as a result set.</a:t>
            </a:r>
          </a:p>
        </p:txBody>
      </p:sp>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116F0FB-C9F6-8437-376A-66A965675B3B}"/>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9" name="TextBox 8">
            <a:extLst>
              <a:ext uri="{FF2B5EF4-FFF2-40B4-BE49-F238E27FC236}">
                <a16:creationId xmlns:a16="http://schemas.microsoft.com/office/drawing/2014/main" id="{EBD83643-C466-3924-76AC-88ACE490653C}"/>
              </a:ext>
            </a:extLst>
          </p:cNvPr>
          <p:cNvSpPr txBox="1"/>
          <p:nvPr/>
        </p:nvSpPr>
        <p:spPr>
          <a:xfrm>
            <a:off x="1627717" y="1443841"/>
            <a:ext cx="8769350" cy="4801314"/>
          </a:xfrm>
          <a:prstGeom prst="rect">
            <a:avLst/>
          </a:prstGeom>
          <a:noFill/>
        </p:spPr>
        <p:txBody>
          <a:bodyPr wrap="square">
            <a:spAutoFit/>
          </a:bodyPr>
          <a:lstStyle/>
          <a:p>
            <a:pPr marL="0" indent="0" algn="just">
              <a:buNone/>
            </a:pPr>
            <a:r>
              <a:rPr lang="en-US" dirty="0">
                <a:solidFill>
                  <a:srgbClr val="333333"/>
                </a:solidFill>
                <a:latin typeface="Helvetica Neue"/>
              </a:rPr>
              <a:t>SYNTAX:</a:t>
            </a:r>
            <a:endParaRPr lang="en-US" b="0" i="0" dirty="0">
              <a:solidFill>
                <a:srgbClr val="333333"/>
              </a:solidFill>
              <a:effectLst/>
              <a:latin typeface="Helvetica Neue"/>
            </a:endParaRPr>
          </a:p>
          <a:p>
            <a:pPr marL="0" indent="0" algn="just">
              <a:buNone/>
            </a:pPr>
            <a:r>
              <a:rPr lang="en-US" dirty="0">
                <a:solidFill>
                  <a:srgbClr val="333333"/>
                </a:solidFill>
                <a:latin typeface="Helvetica Neue"/>
              </a:rPr>
              <a:t>SELECT (column) FROM (table)</a:t>
            </a:r>
          </a:p>
          <a:p>
            <a:pPr marL="0" indent="0" algn="just">
              <a:buNone/>
            </a:pPr>
            <a:endParaRPr lang="en-US" dirty="0">
              <a:solidFill>
                <a:srgbClr val="333333"/>
              </a:solidFill>
              <a:latin typeface="Helvetica Neue"/>
            </a:endParaRPr>
          </a:p>
          <a:p>
            <a:r>
              <a:rPr lang="en-US" altLang="ja-JP" b="1" dirty="0">
                <a:solidFill>
                  <a:srgbClr val="0070C0"/>
                </a:solidFill>
                <a:latin typeface="Arial" panose="020B0604020202020204" pitchFamily="34" charset="0"/>
                <a:cs typeface="Arial" panose="020B0604020202020204" pitchFamily="34" charset="0"/>
              </a:rPr>
              <a:t>SELECT</a:t>
            </a:r>
            <a:r>
              <a:rPr lang="en-US" altLang="ja-JP" dirty="0">
                <a:latin typeface="Arial" panose="020B0604020202020204" pitchFamily="34" charset="0"/>
                <a:cs typeface="Arial" panose="020B0604020202020204" pitchFamily="34" charset="0"/>
              </a:rPr>
              <a:t> DISTINCT  |  COLUMN NAME |  COLUMN ALIAS  | ARITHMETIC EXPRESSIONS | || {CONCAT}  | LITERALS </a:t>
            </a:r>
          </a:p>
          <a:p>
            <a:r>
              <a:rPr lang="en-US" altLang="ja-JP" b="1" dirty="0">
                <a:solidFill>
                  <a:srgbClr val="0070C0"/>
                </a:solidFill>
                <a:latin typeface="Arial" panose="020B0604020202020204" pitchFamily="34" charset="0"/>
                <a:cs typeface="Arial" panose="020B0604020202020204" pitchFamily="34" charset="0"/>
              </a:rPr>
              <a:t>FROM</a:t>
            </a:r>
          </a:p>
          <a:p>
            <a:pPr marL="0" indent="0" algn="just">
              <a:buNone/>
            </a:pPr>
            <a:endParaRPr lang="en-US" dirty="0">
              <a:solidFill>
                <a:srgbClr val="333333"/>
              </a:solidFill>
              <a:latin typeface="Helvetica Neue"/>
            </a:endParaRPr>
          </a:p>
          <a:p>
            <a:pPr marL="0" indent="0" algn="just">
              <a:buNone/>
            </a:pPr>
            <a:endParaRPr lang="en-US" dirty="0">
              <a:solidFill>
                <a:srgbClr val="333333"/>
              </a:solidFill>
              <a:latin typeface="Helvetica Neue"/>
            </a:endParaRPr>
          </a:p>
          <a:p>
            <a:pPr marL="0" indent="0" algn="just">
              <a:buNone/>
            </a:pPr>
            <a:r>
              <a:rPr lang="en-US" b="0" i="0" dirty="0">
                <a:solidFill>
                  <a:srgbClr val="333333"/>
                </a:solidFill>
                <a:effectLst/>
                <a:latin typeface="Helvetica Neue"/>
              </a:rPr>
              <a:t>Ex.</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SELECT</a:t>
            </a:r>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employee_id</a:t>
            </a:r>
            <a:r>
              <a:rPr lang="en-US" sz="1800" b="0" i="0" u="none" strike="noStrike" baseline="0" dirty="0">
                <a:solidFill>
                  <a:srgbClr val="000000"/>
                </a:solidFill>
                <a:highlight>
                  <a:srgbClr val="FFFFFF"/>
                </a:highlight>
                <a:latin typeface="Courier"/>
              </a:rPr>
              <a:t>, </a:t>
            </a:r>
          </a:p>
          <a:p>
            <a:r>
              <a:rPr lang="en-US"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First_name</a:t>
            </a:r>
            <a:r>
              <a:rPr lang="en-US" sz="1800" b="0" i="0" u="none" strike="noStrike" baseline="0" dirty="0">
                <a:solidFill>
                  <a:srgbClr val="000000"/>
                </a:solidFill>
                <a:highlight>
                  <a:srgbClr val="FFFFFF"/>
                </a:highlight>
                <a:latin typeface="Courier"/>
              </a:rPr>
              <a:t>,</a:t>
            </a:r>
          </a:p>
          <a:p>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Last_name</a:t>
            </a:r>
            <a:r>
              <a:rPr lang="en-US" sz="1800" b="0" i="0" u="none" strike="noStrike" baseline="0" dirty="0">
                <a:solidFill>
                  <a:srgbClr val="000000"/>
                </a:solidFill>
                <a:highlight>
                  <a:srgbClr val="FFFFFF"/>
                </a:highlight>
                <a:latin typeface="Courier"/>
              </a:rPr>
              <a:t>,</a:t>
            </a:r>
          </a:p>
          <a:p>
            <a:r>
              <a:rPr lang="en-US" dirty="0">
                <a:solidFill>
                  <a:srgbClr val="000000"/>
                </a:solidFill>
                <a:highlight>
                  <a:srgbClr val="FFFFFF"/>
                </a:highlight>
                <a:latin typeface="Courier"/>
              </a:rPr>
              <a:t>       Email, </a:t>
            </a:r>
          </a:p>
          <a:p>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Phone</a:t>
            </a:r>
            <a:r>
              <a:rPr lang="en-US" dirty="0" err="1">
                <a:solidFill>
                  <a:srgbClr val="000000"/>
                </a:solidFill>
                <a:highlight>
                  <a:srgbClr val="FFFFFF"/>
                </a:highlight>
                <a:latin typeface="Courier"/>
              </a:rPr>
              <a:t>_number</a:t>
            </a:r>
            <a:endParaRPr lang="en-US" dirty="0">
              <a:solidFill>
                <a:srgbClr val="000000"/>
              </a:solidFill>
              <a:highlight>
                <a:srgbClr val="FFFFFF"/>
              </a:highlight>
              <a:latin typeface="Courier"/>
            </a:endParaRPr>
          </a:p>
          <a:p>
            <a:r>
              <a:rPr lang="en-US" sz="1800" b="0" i="0" u="none" strike="noStrike" baseline="0" dirty="0">
                <a:solidFill>
                  <a:srgbClr val="000000"/>
                </a:solidFill>
                <a:highlight>
                  <a:srgbClr val="FFFFFF"/>
                </a:highlight>
                <a:latin typeface="Courier"/>
              </a:rPr>
              <a:t>       </a:t>
            </a:r>
            <a:r>
              <a:rPr lang="en-US" sz="1800" b="0" i="0" u="none" strike="noStrike" baseline="0" dirty="0" err="1">
                <a:solidFill>
                  <a:srgbClr val="000000"/>
                </a:solidFill>
                <a:highlight>
                  <a:srgbClr val="FFFFFF"/>
                </a:highlight>
                <a:latin typeface="Courier"/>
              </a:rPr>
              <a:t>Hire_date</a:t>
            </a:r>
            <a:endParaRPr lang="en-US" sz="1800" b="0" i="0" u="none" strike="noStrike" baseline="0" dirty="0">
              <a:solidFill>
                <a:srgbClr val="000000"/>
              </a:solidFill>
              <a:highlight>
                <a:srgbClr val="FFFFFF"/>
              </a:highlight>
              <a:latin typeface="Courier"/>
            </a:endParaRPr>
          </a:p>
          <a:p>
            <a:r>
              <a:rPr lang="en-US" dirty="0">
                <a:solidFill>
                  <a:srgbClr val="000000"/>
                </a:solidFill>
                <a:highlight>
                  <a:srgbClr val="FFFFFF"/>
                </a:highlight>
                <a:latin typeface="Courier"/>
              </a:rPr>
              <a:t>       </a:t>
            </a:r>
            <a:r>
              <a:rPr lang="en-US" dirty="0" err="1">
                <a:solidFill>
                  <a:srgbClr val="000000"/>
                </a:solidFill>
                <a:highlight>
                  <a:srgbClr val="FFFFFF"/>
                </a:highlight>
                <a:latin typeface="Courier"/>
              </a:rPr>
              <a:t>Job_id</a:t>
            </a:r>
            <a:endParaRPr lang="en-US" sz="1800" b="0" i="0" u="none" strike="noStrike" baseline="0" dirty="0">
              <a:solidFill>
                <a:srgbClr val="000000"/>
              </a:solidFill>
              <a:highlight>
                <a:srgbClr val="FFFFFF"/>
              </a:highlight>
              <a:latin typeface="Courier"/>
            </a:endParaRPr>
          </a:p>
          <a:p>
            <a:r>
              <a:rPr lang="en-US" sz="1800" b="0" i="0" u="none" strike="noStrike" baseline="0" dirty="0">
                <a:solidFill>
                  <a:srgbClr val="0000FF"/>
                </a:solidFill>
                <a:highlight>
                  <a:srgbClr val="FFFFFF"/>
                </a:highlight>
                <a:latin typeface="Courier"/>
              </a:rPr>
              <a:t>FROM</a:t>
            </a:r>
            <a:r>
              <a:rPr lang="en-US" sz="1800" b="0" i="0" u="none" strike="noStrike" baseline="0" dirty="0">
                <a:solidFill>
                  <a:srgbClr val="000000"/>
                </a:solidFill>
                <a:highlight>
                  <a:srgbClr val="FFFFFF"/>
                </a:highlight>
                <a:latin typeface="Courier"/>
              </a:rPr>
              <a:t>   </a:t>
            </a:r>
            <a:r>
              <a:rPr lang="en-US" sz="1800" b="0" i="0" u="none" strike="noStrike" baseline="0" dirty="0">
                <a:solidFill>
                  <a:srgbClr val="808000"/>
                </a:solidFill>
                <a:highlight>
                  <a:srgbClr val="FFFFFF"/>
                </a:highlight>
                <a:latin typeface="Courier"/>
              </a:rPr>
              <a:t>employees</a:t>
            </a:r>
            <a:r>
              <a:rPr lang="en-US" sz="1800" b="0" i="0" u="none" strike="noStrike" baseline="0" dirty="0">
                <a:solidFill>
                  <a:srgbClr val="0000FF"/>
                </a:solidFill>
                <a:highlight>
                  <a:srgbClr val="FFFFFF"/>
                </a:highlight>
                <a:latin typeface="Courier"/>
              </a:rPr>
              <a:t>;</a:t>
            </a:r>
            <a:endParaRPr lang="en-US" dirty="0">
              <a:solidFill>
                <a:srgbClr val="333333"/>
              </a:solidFill>
              <a:latin typeface="Helvetica Neue"/>
            </a:endParaRPr>
          </a:p>
        </p:txBody>
      </p:sp>
      <p:pic>
        <p:nvPicPr>
          <p:cNvPr id="10" name="Picture 9">
            <a:extLst>
              <a:ext uri="{FF2B5EF4-FFF2-40B4-BE49-F238E27FC236}">
                <a16:creationId xmlns:a16="http://schemas.microsoft.com/office/drawing/2014/main" id="{7C593641-2476-9B98-60C5-D8C97F36616D}"/>
              </a:ext>
            </a:extLst>
          </p:cNvPr>
          <p:cNvPicPr>
            <a:picLocks noChangeAspect="1"/>
          </p:cNvPicPr>
          <p:nvPr/>
        </p:nvPicPr>
        <p:blipFill>
          <a:blip r:embed="rId2"/>
          <a:stretch>
            <a:fillRect/>
          </a:stretch>
        </p:blipFill>
        <p:spPr>
          <a:xfrm>
            <a:off x="4817936" y="4311873"/>
            <a:ext cx="5306165" cy="1648055"/>
          </a:xfrm>
          <a:prstGeom prst="rect">
            <a:avLst/>
          </a:prstGeom>
        </p:spPr>
      </p:pic>
    </p:spTree>
    <p:extLst>
      <p:ext uri="{BB962C8B-B14F-4D97-AF65-F5344CB8AC3E}">
        <p14:creationId xmlns:p14="http://schemas.microsoft.com/office/powerpoint/2010/main" val="3016597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49808" y="448056"/>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INSERT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4" name="Content Placeholder 3">
            <a:extLst>
              <a:ext uri="{FF2B5EF4-FFF2-40B4-BE49-F238E27FC236}">
                <a16:creationId xmlns:a16="http://schemas.microsoft.com/office/drawing/2014/main" id="{F1F94021-2E23-A40B-3764-729E9F6B14D4}"/>
              </a:ext>
            </a:extLst>
          </p:cNvPr>
          <p:cNvSpPr>
            <a:spLocks noGrp="1"/>
          </p:cNvSpPr>
          <p:nvPr>
            <p:ph sz="half" idx="1"/>
          </p:nvPr>
        </p:nvSpPr>
        <p:spPr>
          <a:xfrm>
            <a:off x="535771" y="2165096"/>
            <a:ext cx="10680192" cy="4235704"/>
          </a:xfrm>
        </p:spPr>
        <p:txBody>
          <a:bodyPr/>
          <a:lstStyle/>
          <a:p>
            <a:pPr marL="0" indent="0" algn="just">
              <a:buNone/>
            </a:pPr>
            <a:endParaRPr lang="en-US" dirty="0">
              <a:solidFill>
                <a:srgbClr val="333333"/>
              </a:solidFill>
              <a:latin typeface="Helvetica Neue"/>
            </a:endParaRPr>
          </a:p>
        </p:txBody>
      </p:sp>
      <p:sp>
        <p:nvSpPr>
          <p:cNvPr id="5" name="TextBox 4">
            <a:extLst>
              <a:ext uri="{FF2B5EF4-FFF2-40B4-BE49-F238E27FC236}">
                <a16:creationId xmlns:a16="http://schemas.microsoft.com/office/drawing/2014/main" id="{36A445F5-62B7-19AE-B1D0-9E73CD0F747D}"/>
              </a:ext>
            </a:extLst>
          </p:cNvPr>
          <p:cNvSpPr txBox="1"/>
          <p:nvPr/>
        </p:nvSpPr>
        <p:spPr>
          <a:xfrm>
            <a:off x="2379132" y="1213104"/>
            <a:ext cx="7679267" cy="369332"/>
          </a:xfrm>
          <a:prstGeom prst="rect">
            <a:avLst/>
          </a:prstGeom>
          <a:noFill/>
        </p:spPr>
        <p:txBody>
          <a:bodyPr wrap="square">
            <a:spAutoFit/>
          </a:bodyPr>
          <a:lstStyle/>
          <a:p>
            <a:pPr marL="0" indent="0" algn="just">
              <a:buNone/>
            </a:pPr>
            <a:r>
              <a:rPr lang="en-US" b="0" i="0" dirty="0">
                <a:solidFill>
                  <a:srgbClr val="333333"/>
                </a:solidFill>
                <a:effectLst/>
                <a:latin typeface="Helvetica Neue"/>
              </a:rPr>
              <a:t>INSERT statement is used to insert a one or more records into a table.</a:t>
            </a:r>
          </a:p>
        </p:txBody>
      </p:sp>
    </p:spTree>
    <p:extLst>
      <p:ext uri="{BB962C8B-B14F-4D97-AF65-F5344CB8AC3E}">
        <p14:creationId xmlns:p14="http://schemas.microsoft.com/office/powerpoint/2010/main" val="409711919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{3FB3D211-6AAF-4DEB-974E-9CB1E32AFA15}tf78438558_win32</Template>
  <TotalTime>850</TotalTime>
  <Words>1486</Words>
  <Application>Microsoft Office PowerPoint</Application>
  <PresentationFormat>Widescreen</PresentationFormat>
  <Paragraphs>287</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Arial Black</vt:lpstr>
      <vt:lpstr>Courier</vt:lpstr>
      <vt:lpstr>Helvetica Neue</vt:lpstr>
      <vt:lpstr>helveticaregular</vt:lpstr>
      <vt:lpstr>Menlo</vt:lpstr>
      <vt:lpstr>Roboto</vt:lpstr>
      <vt:lpstr>Sabon Next LT</vt:lpstr>
      <vt:lpstr>Office Theme</vt:lpstr>
      <vt:lpstr>PowerPoint Presentation</vt:lpstr>
      <vt:lpstr>TRAINING  PRESENTATION</vt:lpstr>
      <vt:lpstr>AGENDA</vt:lpstr>
      <vt:lpstr>What is SQL?</vt:lpstr>
      <vt:lpstr>Basics</vt:lpstr>
      <vt:lpstr>DATA MANIPULATION LANGUAGE(DML)</vt:lpstr>
      <vt:lpstr>Select</vt:lpstr>
      <vt:lpstr>PowerPoint Presentation</vt:lpstr>
      <vt:lpstr>INSERT</vt:lpstr>
      <vt:lpstr>PowerPoint Presentation</vt:lpstr>
      <vt:lpstr>UPDATE</vt:lpstr>
      <vt:lpstr>PowerPoint Presentation</vt:lpstr>
      <vt:lpstr>DELETE</vt:lpstr>
      <vt:lpstr>PowerPoint Presentation</vt:lpstr>
      <vt:lpstr>Data definition language (DDL)</vt:lpstr>
      <vt:lpstr>Create</vt:lpstr>
      <vt:lpstr>PowerPoint Presentation</vt:lpstr>
      <vt:lpstr>ALTER</vt:lpstr>
      <vt:lpstr>PowerPoint Presentation</vt:lpstr>
      <vt:lpstr>PowerPoint Presentation</vt:lpstr>
      <vt:lpstr>DROP</vt:lpstr>
      <vt:lpstr>COMMENT</vt:lpstr>
      <vt:lpstr>Arithmetic Operators</vt:lpstr>
      <vt:lpstr>Comparison Operators</vt:lpstr>
      <vt:lpstr>LogiCAL Operators</vt:lpstr>
      <vt:lpstr>Example</vt:lpstr>
      <vt:lpstr>MEET OUR Extended TEAM</vt:lpstr>
      <vt:lpstr>PLAN FOR PRODUCT LAUNCH </vt:lpstr>
      <vt:lpstr>TIMELINE</vt:lpstr>
      <vt:lpstr>AREAS OF FOCUS </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PRESENTATION</dc:title>
  <dc:subject/>
  <dc:creator>balverde gerald jan(ＴＩＰ Information Systems Department)</dc:creator>
  <cp:lastModifiedBy>balverde gerald jan(ＴＩＰ Information Systems Department)</cp:lastModifiedBy>
  <cp:revision>15</cp:revision>
  <dcterms:created xsi:type="dcterms:W3CDTF">2023-12-14T23:14:45Z</dcterms:created>
  <dcterms:modified xsi:type="dcterms:W3CDTF">2023-12-20T08:00:05Z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