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968" r:id="rId3"/>
    <p:sldId id="992" r:id="rId4"/>
    <p:sldId id="994" r:id="rId5"/>
    <p:sldId id="995" r:id="rId6"/>
    <p:sldId id="996" r:id="rId7"/>
    <p:sldId id="997" r:id="rId8"/>
    <p:sldId id="993" r:id="rId9"/>
    <p:sldId id="521" r:id="rId10"/>
    <p:sldId id="998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764" r:id="rId32"/>
  </p:sldIdLst>
  <p:sldSz cx="10058400" cy="7772400"/>
  <p:notesSz cx="7315200" cy="9601200"/>
  <p:custDataLst>
    <p:tags r:id="rId36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900" b="1" kern="1200">
        <a:solidFill>
          <a:srgbClr val="000000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C15"/>
    <a:srgbClr val="999234"/>
    <a:srgbClr val="0B9222"/>
    <a:srgbClr val="0EB32A"/>
    <a:srgbClr val="13CD32"/>
    <a:srgbClr val="3DB0EE"/>
    <a:srgbClr val="FFB500"/>
    <a:srgbClr val="D5CB4A"/>
    <a:srgbClr val="5FD560"/>
    <a:srgbClr val="FF9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70238" autoAdjust="0"/>
  </p:normalViewPr>
  <p:slideViewPr>
    <p:cSldViewPr>
      <p:cViewPr varScale="1">
        <p:scale>
          <a:sx n="84" d="100"/>
          <a:sy n="84" d="100"/>
        </p:scale>
        <p:origin x="-2032" y="-9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571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4128" y="-73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323" tIns="48161" rIns="96323" bIns="48161" numCol="1" anchor="ctr" anchorCtr="0" compatLnSpc="1">
            <a:prstTxWarp prst="textNoShape">
              <a:avLst/>
            </a:prstTxWarp>
          </a:bodyPr>
          <a:lstStyle>
            <a:lvl1pPr algn="l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7975" y="0"/>
            <a:ext cx="3167063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323" tIns="48161" rIns="96323" bIns="48161" numCol="1" anchor="ctr" anchorCtr="0" compatLnSpc="1">
            <a:prstTxWarp prst="textNoShape">
              <a:avLst/>
            </a:prstTxWarp>
          </a:bodyPr>
          <a:lstStyle>
            <a:lvl1pPr algn="r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9875"/>
            <a:ext cx="3168650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l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7975" y="9159875"/>
            <a:ext cx="3167063" cy="477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A51DDAE-D256-2F41-9817-C844E6821284}" type="slidenum">
              <a:rPr lang="zh-CN" altLang="en-US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672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l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8738" y="719138"/>
            <a:ext cx="46609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l" defTabSz="963613">
              <a:defRPr sz="1300" b="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7752E37-CC39-374A-8203-17541A0F8B28}" type="slidenum">
              <a:rPr lang="zh-CN" altLang="en-US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15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DA4F2769-DA80-DE40-A313-48CD71F19AF9}" type="slidenum">
              <a:rPr lang="zh-CN" alt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zh-CN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 smtClean="0"/>
              <a:t>This is Ardavan Pedram presenting the first version of the linear algebra processor simulator.</a:t>
            </a:r>
          </a:p>
          <a:p>
            <a:r>
              <a:rPr lang="en-US" altLang="zh-CN" dirty="0" smtClean="0"/>
              <a:t>This project was part of my PhD project in UT Austin and the Flame group.</a:t>
            </a:r>
          </a:p>
          <a:p>
            <a:r>
              <a:rPr lang="en-US" altLang="zh-CN" dirty="0" smtClean="0"/>
              <a:t>My Supervisors were Professors Robert van de </a:t>
            </a:r>
            <a:r>
              <a:rPr lang="en-US" altLang="zh-CN" dirty="0" err="1" smtClean="0"/>
              <a:t>Geijn</a:t>
            </a:r>
            <a:r>
              <a:rPr lang="en-US" altLang="zh-CN" dirty="0" smtClean="0"/>
              <a:t> and Andreas </a:t>
            </a:r>
            <a:r>
              <a:rPr lang="en-US" altLang="zh-CN" dirty="0" err="1" smtClean="0"/>
              <a:t>Gerstlauer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52E37-CC39-374A-8203-17541A0F8B28}" type="slidenum">
              <a:rPr lang="zh-CN" altLang="en-US" smtClean="0"/>
              <a:pPr>
                <a:defRPr/>
              </a:pPr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44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GEMM requires blocking that can be done in various ways</a:t>
            </a:r>
          </a:p>
          <a:p>
            <a:r>
              <a:rPr lang="en-US" dirty="0" smtClean="0"/>
              <a:t>The best is the top branch implemented in </a:t>
            </a:r>
            <a:r>
              <a:rPr lang="en-US" dirty="0" err="1" smtClean="0"/>
              <a:t>GotoBlas</a:t>
            </a:r>
            <a:r>
              <a:rPr lang="en-US" dirty="0" smtClean="0"/>
              <a:t> and BLIS.</a:t>
            </a:r>
          </a:p>
          <a:p>
            <a:r>
              <a:rPr lang="en-US" dirty="0" smtClean="0"/>
              <a:t>The choice is the same as what I independently arrived </a:t>
            </a:r>
            <a:r>
              <a:rPr lang="en-US" dirty="0" err="1" smtClean="0"/>
              <a:t>at.</a:t>
            </a:r>
            <a:r>
              <a:rPr lang="en-US" baseline="0" dirty="0" err="1" smtClean="0"/>
              <a:t>at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52E37-CC39-374A-8203-17541A0F8B28}" type="slidenum">
              <a:rPr lang="zh-CN" altLang="en-US" smtClean="0"/>
              <a:pPr>
                <a:defRPr/>
              </a:pPr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646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defTabSz="9636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8EEA8CE-F5F1-F545-BEE5-24D2A00E7ECD}" type="slidenum">
              <a:rPr lang="zh-CN" altLang="en-US" sz="1300" b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zh-CN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7150" y="720725"/>
            <a:ext cx="4660900" cy="360045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pPr defTabSz="455613">
              <a:spcBef>
                <a:spcPct val="0"/>
              </a:spcBef>
            </a:pPr>
            <a:r>
              <a:rPr lang="en-US" dirty="0" smtClean="0"/>
              <a:t>At the bottom of the food chain</a:t>
            </a:r>
          </a:p>
          <a:p>
            <a:pPr defTabSz="455613">
              <a:spcBef>
                <a:spcPct val="0"/>
              </a:spcBef>
            </a:pPr>
            <a:r>
              <a:rPr lang="en-US" dirty="0" smtClean="0"/>
              <a:t>Inherently </a:t>
            </a:r>
            <a:r>
              <a:rPr lang="en-US" dirty="0" err="1" smtClean="0"/>
              <a:t>matmul</a:t>
            </a:r>
            <a:r>
              <a:rPr lang="en-US" dirty="0" smtClean="0"/>
              <a:t> can be composed of series of the Rank-1  updates.</a:t>
            </a:r>
          </a:p>
          <a:p>
            <a:pPr defTabSz="455613">
              <a:spcBef>
                <a:spcPct val="0"/>
              </a:spcBef>
            </a:pPr>
            <a:r>
              <a:rPr lang="en-US" dirty="0" smtClean="0"/>
              <a:t>Rank-1 Update is outer product of two vectors.</a:t>
            </a:r>
          </a:p>
          <a:p>
            <a:pPr defTabSz="455613">
              <a:spcBef>
                <a:spcPct val="0"/>
              </a:spcBef>
            </a:pPr>
            <a:endParaRPr lang="en-US" dirty="0" smtClean="0"/>
          </a:p>
          <a:p>
            <a:pPr defTabSz="455613">
              <a:spcBef>
                <a:spcPct val="0"/>
              </a:spcBef>
            </a:pPr>
            <a:r>
              <a:rPr lang="en-US" dirty="0" smtClean="0"/>
              <a:t>In particular a loop of rank-1 update both parallelizes computations and reduces memory traffic. </a:t>
            </a:r>
          </a:p>
          <a:p>
            <a:pPr defTabSz="455613">
              <a:spcBef>
                <a:spcPct val="0"/>
              </a:spcBef>
            </a:pPr>
            <a:r>
              <a:rPr lang="en-US" dirty="0" smtClean="0"/>
              <a:t>Because columns A and rows of B are streamed in and there is full locality for elements of C.</a:t>
            </a:r>
            <a:endParaRPr lang="en-US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810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4810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defTabSz="4810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defTabSz="4810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defTabSz="481013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4810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4810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4810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481013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C28F9B14-A888-F249-9F2F-D14BF68F46F6}" type="slidenum">
              <a:rPr lang="en-US" sz="1300" b="0">
                <a:solidFill>
                  <a:schemeClr val="tx1"/>
                </a:solidFill>
                <a:latin typeface="Calibri" charset="0"/>
              </a:rPr>
              <a:pPr algn="r" eaLnBrk="1" hangingPunct="1"/>
              <a:t>31</a:t>
            </a:fld>
            <a:endParaRPr lang="en-US" sz="1300" b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2338" y="7254875"/>
            <a:ext cx="4022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/>
          <a:p>
            <a:pPr algn="l" defTabSz="1019175"/>
            <a:endParaRPr lang="zh-CN" altLang="en-US" sz="1300" b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7239000"/>
            <a:ext cx="40243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/>
          <a:p>
            <a:pPr algn="l" defTabSz="1019175"/>
            <a:endParaRPr lang="zh-CN" altLang="en-US" sz="1400" b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685800" y="7239000"/>
            <a:ext cx="40243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/>
          <a:p>
            <a:pPr algn="l" defTabSz="1019175"/>
            <a:endParaRPr lang="en-US" altLang="zh-CN" sz="1400" b="0">
              <a:solidFill>
                <a:schemeClr val="tx1"/>
              </a:solidFill>
            </a:endParaRPr>
          </a:p>
        </p:txBody>
      </p:sp>
      <p:pic>
        <p:nvPicPr>
          <p:cNvPr id="7" name="Picture 13" descr="ECE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6403975"/>
            <a:ext cx="28670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533400" y="533400"/>
            <a:ext cx="8991600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 userDrawn="1"/>
        </p:nvSpPr>
        <p:spPr bwMode="auto">
          <a:xfrm>
            <a:off x="533400" y="7239000"/>
            <a:ext cx="8991600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534400" cy="12954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7010400" cy="1981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E28E-3C1B-D048-9B39-83DEE2DF2EA9}" type="datetime1">
              <a:rPr lang="en-US" smtClean="0"/>
              <a:t>1/13/15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8171F-6C26-3443-8094-F15C97FA76E3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60A0-0888-EB47-B45F-5780E1E1E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7100" y="304800"/>
            <a:ext cx="2247900" cy="6345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591300" cy="6345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D2056-37B4-9A49-B6F4-E629F6FD9A93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FD922-867F-0742-B8C3-88BEAE53B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991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81125"/>
            <a:ext cx="4419600" cy="5268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381125"/>
            <a:ext cx="4419600" cy="255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90988"/>
            <a:ext cx="4419600" cy="2559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46CE2-95F4-C54A-9CEF-A7C31379C1F7}" type="datetime1">
              <a:rPr lang="en-US" smtClean="0"/>
              <a:t>1/13/15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3FDB0-3E3B-7F4B-B70B-7C2DBE9CC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991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81125"/>
            <a:ext cx="4419600" cy="5268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81125"/>
            <a:ext cx="4419600" cy="5268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5CC76-1F09-8C42-939F-007F94E663E3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951C8-034A-7844-9C91-0FEDC82E5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13F82-9496-5E42-935E-A0AE9F3A1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06AEF-0528-4844-97D6-E185991387C3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F298E-682C-0D4C-A44A-C45627485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81125"/>
            <a:ext cx="4419600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81125"/>
            <a:ext cx="4419600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4CF51-8F99-4D40-B0F0-10E404DB1CF2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0760B-3823-B04C-8EA9-72F177EED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D610-83E3-8943-97D1-446ABD46366F}" type="datetime1">
              <a:rPr lang="en-US" smtClean="0"/>
              <a:t>1/13/15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5FF3-2651-024C-8901-E36745D07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80218-87E5-AD4D-B405-BC2EC478B8BF}" type="datetime1">
              <a:rPr lang="en-US" smtClean="0"/>
              <a:t>1/13/15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6F6D9-8BFE-D640-A009-C0118963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2DC6-2C08-AA42-A118-514C3124DE05}" type="datetime1">
              <a:rPr lang="en-US" smtClean="0"/>
              <a:t>1/13/15</a:t>
            </a:fld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23808-D8CF-0849-95FE-0CBD9F1B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587C-76E4-084F-827A-22CAD354996C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D59A7-4C63-D74D-9C90-A8CCC9BB7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AA8BA-C34B-F94F-8663-D66962AC8A6E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653F2-DD7E-DE4D-B3B5-E1910D5F6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99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76" tIns="50938" rIns="101876" bIns="509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81125"/>
            <a:ext cx="89916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76" tIns="50938" rIns="101876" bIns="50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>
            <a:off x="922338" y="7254875"/>
            <a:ext cx="4022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/>
          <a:p>
            <a:pPr algn="l" defTabSz="1019175"/>
            <a:endParaRPr lang="zh-CN" altLang="en-US" sz="1300" b="0">
              <a:solidFill>
                <a:schemeClr val="tx1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239000"/>
            <a:ext cx="2362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</a:lstStyle>
          <a:p>
            <a:pPr>
              <a:defRPr/>
            </a:pPr>
            <a:fld id="{65DEAB3F-16E1-F342-B944-D6B6DA691C70}" type="datetime1">
              <a:rPr lang="en-US" smtClean="0"/>
              <a:t>1/13/15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72390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7239000"/>
            <a:ext cx="2362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12632C60-6574-FF4C-B528-9723316B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20"/>
          <p:cNvSpPr>
            <a:spLocks noChangeShapeType="1"/>
          </p:cNvSpPr>
          <p:nvPr userDrawn="1"/>
        </p:nvSpPr>
        <p:spPr bwMode="auto">
          <a:xfrm>
            <a:off x="533400" y="914400"/>
            <a:ext cx="8991600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22"/>
          <p:cNvSpPr>
            <a:spLocks noChangeShapeType="1"/>
          </p:cNvSpPr>
          <p:nvPr userDrawn="1"/>
        </p:nvSpPr>
        <p:spPr bwMode="auto">
          <a:xfrm>
            <a:off x="533400" y="7239000"/>
            <a:ext cx="8991600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5pPr>
      <a:lvl6pPr marL="457200"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6pPr>
      <a:lvl7pPr marL="914400"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7pPr>
      <a:lvl8pPr marL="1371600"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8pPr>
      <a:lvl9pPr marL="1828800" algn="l" defTabSz="1019175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CC5500"/>
          </a:solidFill>
          <a:latin typeface="Arial" charset="0"/>
          <a:ea typeface="宋体" charset="0"/>
          <a:cs typeface="宋体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333399"/>
          </a:solidFill>
          <a:latin typeface="+mn-lt"/>
          <a:ea typeface="+mn-ea"/>
          <a:cs typeface="+mn-cs"/>
        </a:defRPr>
      </a:lvl1pPr>
      <a:lvl2pPr marL="828675" indent="-3190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292350" indent="-255588" algn="l" defTabSz="1019175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749550" indent="-255588" algn="l" defTabSz="1019175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3206750" indent="-255588" algn="l" defTabSz="1019175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663950" indent="-255588" algn="l" defTabSz="1019175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4121150" indent="-255588" algn="l" defTabSz="1019175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8534400" cy="1828800"/>
          </a:xfrm>
        </p:spPr>
        <p:txBody>
          <a:bodyPr/>
          <a:lstStyle/>
          <a:p>
            <a:r>
              <a:rPr lang="en-US" altLang="zh-CN" sz="3400" dirty="0" smtClean="0">
                <a:latin typeface="Arial" charset="0"/>
                <a:ea typeface="宋体" charset="0"/>
                <a:cs typeface="宋体" charset="0"/>
              </a:rPr>
              <a:t>High Performance </a:t>
            </a:r>
            <a:br>
              <a:rPr lang="en-US" altLang="zh-CN" sz="3400" dirty="0" smtClean="0"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3400" dirty="0" smtClean="0">
                <a:latin typeface="Arial" charset="0"/>
                <a:ea typeface="宋体" charset="0"/>
                <a:cs typeface="宋体" charset="0"/>
              </a:rPr>
              <a:t>Matrix Multiplication</a:t>
            </a:r>
            <a:endParaRPr lang="en-US" altLang="zh-CN" sz="34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971800"/>
            <a:ext cx="9296400" cy="838200"/>
          </a:xfrm>
        </p:spPr>
        <p:txBody>
          <a:bodyPr/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Ardavan 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Pedram</a:t>
            </a:r>
          </a:p>
          <a:p>
            <a:r>
              <a:rPr lang="en-US" altLang="zh-CN" sz="3200" dirty="0" err="1" smtClean="0">
                <a:solidFill>
                  <a:schemeClr val="accent6">
                    <a:lumMod val="75000"/>
                  </a:schemeClr>
                </a:solidFill>
              </a:rPr>
              <a:t>perdavan@stanford.edu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rgbClr val="333399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6172200"/>
            <a:ext cx="34290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 advTm="98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GEMM and Memory Hierarchy</a:t>
            </a:r>
            <a:endParaRPr lang="en-US" dirty="0"/>
          </a:p>
        </p:txBody>
      </p:sp>
      <p:pic>
        <p:nvPicPr>
          <p:cNvPr id="7" name="542Animation of High Performance Matrix-Matrix Multiplication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1487488"/>
            <a:ext cx="8991600" cy="5057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GEMM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4A8A3-75C2-924D-B740-97C15B4C6642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838200" y="2331720"/>
            <a:ext cx="8633460" cy="2418080"/>
            <a:chOff x="762000" y="1905000"/>
            <a:chExt cx="7848600" cy="21336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019800" y="1905000"/>
              <a:ext cx="2590800" cy="1905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8650" y="2743200"/>
              <a:ext cx="494672" cy="407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+=</a:t>
              </a:r>
              <a:endParaRPr lang="en-US" sz="2400" b="1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62400" y="1905000"/>
              <a:ext cx="19050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1905000"/>
              <a:ext cx="25908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68171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60036C-E423-D748-A53C-9CED18047BF4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38200" y="1640840"/>
            <a:ext cx="8633460" cy="3108960"/>
            <a:chOff x="762000" y="1295400"/>
            <a:chExt cx="7848600" cy="2743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019800" y="1905000"/>
              <a:ext cx="2590800" cy="1905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5883" y="2743200"/>
              <a:ext cx="440206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+=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62400" y="1905000"/>
              <a:ext cx="19050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1905000"/>
              <a:ext cx="25908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1905000"/>
              <a:ext cx="1828800" cy="213360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19800" y="1905000"/>
              <a:ext cx="1828800" cy="190500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 bwMode="auto">
            <a:xfrm rot="5400000">
              <a:off x="1600200" y="838200"/>
              <a:ext cx="152400" cy="18288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7134" y="1295400"/>
              <a:ext cx="319424" cy="2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NC</a:t>
              </a:r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 bwMode="auto">
            <a:xfrm rot="5400000">
              <a:off x="6858000" y="838200"/>
              <a:ext cx="152400" cy="18288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4934" y="1295400"/>
              <a:ext cx="319424" cy="2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NC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3017520" y="3540760"/>
            <a:ext cx="4191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801100" y="3368040"/>
            <a:ext cx="50292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160614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GEMM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C5A69-FB8F-4B44-86FB-43DC0CDCCFFF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8200" y="2331720"/>
            <a:ext cx="7795260" cy="2418080"/>
            <a:chOff x="762000" y="1905000"/>
            <a:chExt cx="7086600" cy="21336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019800" y="1905000"/>
              <a:ext cx="1828800" cy="1905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8649" y="2743200"/>
              <a:ext cx="494672" cy="407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dirty="0"/>
                <a:t>+=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62400" y="1905000"/>
              <a:ext cx="19050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1905000"/>
              <a:ext cx="18288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GEMM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5E65A-DEC7-494F-AE4C-1C5D02114059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838200" y="1665021"/>
            <a:ext cx="8466773" cy="3084779"/>
            <a:chOff x="762000" y="1469136"/>
            <a:chExt cx="7697066" cy="272186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019800" y="2057400"/>
              <a:ext cx="1828800" cy="1905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5884" y="2895600"/>
              <a:ext cx="440206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+=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62400" y="2057400"/>
              <a:ext cx="19050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2057400"/>
              <a:ext cx="18288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2400" y="2057400"/>
              <a:ext cx="533400" cy="213360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19800" y="2057400"/>
              <a:ext cx="1828800" cy="457200"/>
            </a:xfrm>
            <a:prstGeom prst="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 bwMode="auto">
            <a:xfrm rot="5400000">
              <a:off x="4152900" y="1638300"/>
              <a:ext cx="152400" cy="533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88850" y="1469136"/>
              <a:ext cx="319424" cy="2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KC</a:t>
              </a:r>
              <a:endParaRPr lang="en-US" dirty="0"/>
            </a:p>
          </p:txBody>
        </p:sp>
        <p:sp>
          <p:nvSpPr>
            <p:cNvPr id="15" name="Right Brace 14"/>
            <p:cNvSpPr/>
            <p:nvPr/>
          </p:nvSpPr>
          <p:spPr bwMode="auto">
            <a:xfrm>
              <a:off x="7924800" y="2057400"/>
              <a:ext cx="1524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39642" y="2081784"/>
              <a:ext cx="319424" cy="20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5196840" y="3540760"/>
            <a:ext cx="100584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627620" y="3108960"/>
            <a:ext cx="0" cy="11226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GEMM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06F74-3B76-5640-AFCA-85604FA7F923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38200" y="2331720"/>
            <a:ext cx="7795260" cy="2418080"/>
            <a:chOff x="762000" y="1905000"/>
            <a:chExt cx="7086600" cy="21336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019800" y="1905000"/>
              <a:ext cx="1828800" cy="4572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5883" y="2743200"/>
              <a:ext cx="440206" cy="353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+=</a:t>
              </a:r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62400" y="1905000"/>
              <a:ext cx="5334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1905000"/>
              <a:ext cx="1828800" cy="21336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79432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E5254-33F9-E14F-8495-80BFE4A3CAE0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9014" y="3281680"/>
            <a:ext cx="625140" cy="533764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800" b="1" dirty="0" smtClean="0"/>
              <a:t>+=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3723" y="3886200"/>
            <a:ext cx="2886664" cy="44143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Pack row panel of B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711440" y="3022600"/>
            <a:ext cx="0" cy="949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16146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 bwMode="auto">
          <a:xfrm>
            <a:off x="1089660" y="5181600"/>
            <a:ext cx="7627620" cy="2072640"/>
          </a:xfrm>
          <a:prstGeom prst="rect">
            <a:avLst/>
          </a:prstGeom>
          <a:solidFill>
            <a:srgbClr val="B482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B223A1-F0C2-BE4C-A4CD-5209DE6EFA2E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8970" y="3281680"/>
            <a:ext cx="565227" cy="472209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400" b="1" dirty="0" smtClean="0"/>
              <a:t>+=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3723" y="3886200"/>
            <a:ext cx="2886664" cy="44143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Pack row panel of B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711440" y="3022600"/>
            <a:ext cx="0" cy="949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25730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25730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25730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5730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5730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5730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125730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125730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25730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125730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125730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01168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01168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01168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01168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01168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01168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201168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201168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201168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201168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201168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76606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276606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276606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276606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76606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276606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276606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276606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276606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276606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276606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52044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352044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352044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352044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2044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2044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H="1">
            <a:off x="352044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H="1">
            <a:off x="352044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52044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H="1">
            <a:off x="352044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H="1">
            <a:off x="352044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427482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427482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27482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27482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427482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27482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427482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H="1">
            <a:off x="427482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427482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flipH="1">
            <a:off x="427482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427482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502920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502920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502920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502920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502920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502920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502920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502920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502920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502920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>
            <a:off x="502920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176022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V="1">
            <a:off x="251460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326898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402336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V="1">
            <a:off x="477774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53212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578358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578358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578358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578358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78358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578358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flipH="1">
            <a:off x="578358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flipH="1">
            <a:off x="578358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 flipH="1">
            <a:off x="578358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578358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 flipH="1">
            <a:off x="578358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flipV="1">
            <a:off x="628650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653796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653796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653796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653796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653796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653796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H="1">
            <a:off x="653796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flipH="1">
            <a:off x="653796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 flipH="1">
            <a:off x="653796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flipH="1">
            <a:off x="653796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flipH="1">
            <a:off x="653796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flipV="1">
            <a:off x="704088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729234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729234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>
            <a:off x="729234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>
            <a:off x="729234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>
            <a:off x="729234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729234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/>
          <p:cNvCxnSpPr/>
          <p:nvPr/>
        </p:nvCxnSpPr>
        <p:spPr bwMode="auto">
          <a:xfrm flipH="1">
            <a:off x="729234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 flipH="1">
            <a:off x="729234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/>
          <p:cNvCxnSpPr/>
          <p:nvPr/>
        </p:nvCxnSpPr>
        <p:spPr bwMode="auto">
          <a:xfrm flipH="1">
            <a:off x="729234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 flipH="1">
            <a:off x="729234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729234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 flipV="1">
            <a:off x="7795260" y="5354320"/>
            <a:ext cx="251460" cy="17272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8046720" y="53543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8046720" y="569976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8046720" y="604520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8046720" y="639064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8046720" y="673608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8046720" y="7081520"/>
            <a:ext cx="50292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H="1">
            <a:off x="8046720" y="535432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H="1">
            <a:off x="8046720" y="569976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flipH="1">
            <a:off x="8046720" y="604520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Straight Arrow Connector 153"/>
          <p:cNvCxnSpPr/>
          <p:nvPr/>
        </p:nvCxnSpPr>
        <p:spPr bwMode="auto">
          <a:xfrm flipH="1">
            <a:off x="8046720" y="639064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flipH="1">
            <a:off x="8046720" y="6736080"/>
            <a:ext cx="502920" cy="3454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Straight Arrow Connector 157"/>
          <p:cNvCxnSpPr/>
          <p:nvPr/>
        </p:nvCxnSpPr>
        <p:spPr bwMode="auto">
          <a:xfrm>
            <a:off x="7711440" y="4318000"/>
            <a:ext cx="0" cy="690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Left Brace 163"/>
          <p:cNvSpPr/>
          <p:nvPr/>
        </p:nvSpPr>
        <p:spPr bwMode="auto">
          <a:xfrm rot="5400000">
            <a:off x="5948680" y="4757420"/>
            <a:ext cx="172720" cy="50292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768768" y="4507992"/>
            <a:ext cx="539178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NR</a:t>
            </a:r>
            <a:endParaRPr lang="en-US" sz="1800" dirty="0"/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174632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FB0DD-7A3B-8B42-9A9F-A29C13B495A2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8970" y="3281680"/>
            <a:ext cx="565227" cy="472209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400" b="1" dirty="0" smtClean="0"/>
              <a:t>+=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84509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9DEB6D-9722-2D47-9EB8-BD0740701A9A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8970" y="3281680"/>
            <a:ext cx="565227" cy="472209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400" b="1" dirty="0" smtClean="0"/>
              <a:t>+=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418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2331720"/>
            <a:ext cx="2011680" cy="2590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58640" y="2331720"/>
            <a:ext cx="586740" cy="2590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113020" y="2331720"/>
            <a:ext cx="83820" cy="2590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3529" y="2245360"/>
            <a:ext cx="564739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MC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844040" y="2849880"/>
            <a:ext cx="0" cy="138176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646981" y="2849880"/>
            <a:ext cx="0" cy="138176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358137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9144000" cy="5268913"/>
          </a:xfrm>
        </p:spPr>
        <p:txBody>
          <a:bodyPr/>
          <a:lstStyle/>
          <a:p>
            <a:r>
              <a:rPr lang="en-US" dirty="0" smtClean="0"/>
              <a:t>BLIS</a:t>
            </a:r>
            <a:r>
              <a:rPr lang="en-US" dirty="0"/>
              <a:t>: A Framework for Rapid Instantiation of BLAS </a:t>
            </a:r>
            <a:r>
              <a:rPr lang="en-US" dirty="0" smtClean="0"/>
              <a:t>Functionality, Van Zee et. al.</a:t>
            </a:r>
          </a:p>
          <a:p>
            <a:endParaRPr lang="en-US" dirty="0" smtClean="0"/>
          </a:p>
          <a:p>
            <a:r>
              <a:rPr lang="en-US" dirty="0" smtClean="0"/>
              <a:t>Anatomy of High Performance Matrix Multiplication, </a:t>
            </a:r>
            <a:r>
              <a:rPr lang="en-US" dirty="0" err="1" smtClean="0"/>
              <a:t>Goto</a:t>
            </a:r>
            <a:r>
              <a:rPr lang="en-US" dirty="0" smtClean="0"/>
              <a:t> et. al.</a:t>
            </a:r>
          </a:p>
          <a:p>
            <a:endParaRPr lang="en-US" dirty="0"/>
          </a:p>
          <a:p>
            <a:r>
              <a:rPr lang="en-US" dirty="0"/>
              <a:t>An Experimental Comparison </a:t>
            </a:r>
            <a:r>
              <a:rPr lang="en-US" dirty="0" smtClean="0"/>
              <a:t>of Cache</a:t>
            </a:r>
            <a:r>
              <a:rPr lang="en-US" dirty="0"/>
              <a:t>-oblivious and Cache-conscious </a:t>
            </a:r>
            <a:r>
              <a:rPr lang="en-US" dirty="0" smtClean="0"/>
              <a:t>Programs, </a:t>
            </a:r>
            <a:r>
              <a:rPr lang="en-US" dirty="0" err="1" smtClean="0"/>
              <a:t>Yoto</a:t>
            </a:r>
            <a:r>
              <a:rPr lang="en-US" dirty="0" smtClean="0"/>
              <a:t> et. Al.</a:t>
            </a:r>
          </a:p>
          <a:p>
            <a:endParaRPr lang="en-US" dirty="0" smtClean="0"/>
          </a:p>
          <a:p>
            <a:r>
              <a:rPr lang="en-US" dirty="0" smtClean="0"/>
              <a:t>Automated Empirical Optimization of software and the ATLAS Project, Whaley et. Al.</a:t>
            </a:r>
          </a:p>
          <a:p>
            <a:endParaRPr lang="en-US" dirty="0" smtClean="0"/>
          </a:p>
          <a:p>
            <a:r>
              <a:rPr lang="en-US" dirty="0" err="1"/>
              <a:t>Codesign</a:t>
            </a:r>
            <a:r>
              <a:rPr lang="en-US" dirty="0"/>
              <a:t> Tradeoffs for High-Performance</a:t>
            </a:r>
            <a:r>
              <a:rPr lang="en-US" dirty="0" smtClean="0"/>
              <a:t>, Low</a:t>
            </a:r>
            <a:r>
              <a:rPr lang="en-US" dirty="0"/>
              <a:t>-Power Linear Algebra </a:t>
            </a:r>
            <a:r>
              <a:rPr lang="en-US" dirty="0" smtClean="0"/>
              <a:t>Architectures, Pedram et. </a:t>
            </a:r>
            <a:r>
              <a:rPr lang="en-US" dirty="0"/>
              <a:t>a</a:t>
            </a:r>
            <a:r>
              <a:rPr lang="en-US" dirty="0" smtClean="0"/>
              <a:t>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4F65A-BDD9-B640-8218-E64271EF9A5F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B821F-3975-9F48-BFC6-0BAB10E5818F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9102" y="3281680"/>
            <a:ext cx="744964" cy="656875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3600" b="1" dirty="0" smtClean="0"/>
              <a:t>+=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59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59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35210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C4A815-D920-2047-8114-0F6C2AD72F86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9102" y="3281680"/>
            <a:ext cx="744964" cy="656875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3600" b="1" dirty="0" smtClean="0"/>
              <a:t>+=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590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59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0432" y="3540760"/>
            <a:ext cx="2285763" cy="44143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Pack block of A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 flipV="1">
            <a:off x="5113020" y="2763522"/>
            <a:ext cx="1347412" cy="9979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46629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/>
          <p:cNvSpPr/>
          <p:nvPr/>
        </p:nvSpPr>
        <p:spPr bwMode="auto">
          <a:xfrm>
            <a:off x="1173480" y="4404360"/>
            <a:ext cx="4693920" cy="2418080"/>
          </a:xfrm>
          <a:prstGeom prst="rect">
            <a:avLst/>
          </a:prstGeom>
          <a:solidFill>
            <a:srgbClr val="B482D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F2AD3-3609-FB49-90AD-D4A7EAA2087F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1305" y="3281680"/>
            <a:ext cx="340556" cy="2413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b="1" dirty="0" smtClean="0"/>
              <a:t>+=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590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59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0432" y="3540760"/>
            <a:ext cx="2285763" cy="44143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Pack block of A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 flipV="1">
            <a:off x="5113020" y="2763522"/>
            <a:ext cx="1347412" cy="9979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1341120" y="5095240"/>
            <a:ext cx="4358640" cy="25908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134112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 flipV="1">
            <a:off x="134112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>
            <a:off x="167640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 flipV="1">
            <a:off x="167640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>
            <a:off x="201168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 flipV="1">
            <a:off x="201168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234696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Straight Arrow Connector 165"/>
          <p:cNvCxnSpPr/>
          <p:nvPr/>
        </p:nvCxnSpPr>
        <p:spPr bwMode="auto">
          <a:xfrm flipV="1">
            <a:off x="234696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/>
          <p:cNvCxnSpPr/>
          <p:nvPr/>
        </p:nvCxnSpPr>
        <p:spPr bwMode="auto">
          <a:xfrm>
            <a:off x="268224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 bwMode="auto">
          <a:xfrm flipV="1">
            <a:off x="268224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Straight Arrow Connector 168"/>
          <p:cNvCxnSpPr/>
          <p:nvPr/>
        </p:nvCxnSpPr>
        <p:spPr bwMode="auto">
          <a:xfrm>
            <a:off x="301752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 flipV="1">
            <a:off x="301752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>
            <a:off x="335280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 bwMode="auto">
          <a:xfrm flipV="1">
            <a:off x="335280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68808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V="1">
            <a:off x="368808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>
            <a:off x="402336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 bwMode="auto">
          <a:xfrm flipV="1">
            <a:off x="402336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>
            <a:off x="435864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Straight Arrow Connector 177"/>
          <p:cNvCxnSpPr/>
          <p:nvPr/>
        </p:nvCxnSpPr>
        <p:spPr bwMode="auto">
          <a:xfrm>
            <a:off x="134112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134112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0" name="Straight Arrow Connector 179"/>
          <p:cNvCxnSpPr/>
          <p:nvPr/>
        </p:nvCxnSpPr>
        <p:spPr bwMode="auto">
          <a:xfrm>
            <a:off x="167640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Straight Arrow Connector 180"/>
          <p:cNvCxnSpPr/>
          <p:nvPr/>
        </p:nvCxnSpPr>
        <p:spPr bwMode="auto">
          <a:xfrm flipV="1">
            <a:off x="167640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Straight Arrow Connector 181"/>
          <p:cNvCxnSpPr/>
          <p:nvPr/>
        </p:nvCxnSpPr>
        <p:spPr bwMode="auto">
          <a:xfrm>
            <a:off x="201168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201168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>
            <a:off x="234696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Straight Arrow Connector 184"/>
          <p:cNvCxnSpPr/>
          <p:nvPr/>
        </p:nvCxnSpPr>
        <p:spPr bwMode="auto">
          <a:xfrm flipV="1">
            <a:off x="234696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Straight Arrow Connector 185"/>
          <p:cNvCxnSpPr/>
          <p:nvPr/>
        </p:nvCxnSpPr>
        <p:spPr bwMode="auto">
          <a:xfrm>
            <a:off x="268224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Straight Arrow Connector 186"/>
          <p:cNvCxnSpPr/>
          <p:nvPr/>
        </p:nvCxnSpPr>
        <p:spPr bwMode="auto">
          <a:xfrm flipV="1">
            <a:off x="268224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>
            <a:off x="301752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Straight Arrow Connector 188"/>
          <p:cNvCxnSpPr/>
          <p:nvPr/>
        </p:nvCxnSpPr>
        <p:spPr bwMode="auto">
          <a:xfrm flipV="1">
            <a:off x="301752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Straight Arrow Connector 189"/>
          <p:cNvCxnSpPr/>
          <p:nvPr/>
        </p:nvCxnSpPr>
        <p:spPr bwMode="auto">
          <a:xfrm>
            <a:off x="335280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Straight Arrow Connector 190"/>
          <p:cNvCxnSpPr/>
          <p:nvPr/>
        </p:nvCxnSpPr>
        <p:spPr bwMode="auto">
          <a:xfrm flipV="1">
            <a:off x="335280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Straight Arrow Connector 191"/>
          <p:cNvCxnSpPr/>
          <p:nvPr/>
        </p:nvCxnSpPr>
        <p:spPr bwMode="auto">
          <a:xfrm>
            <a:off x="368808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Straight Arrow Connector 192"/>
          <p:cNvCxnSpPr/>
          <p:nvPr/>
        </p:nvCxnSpPr>
        <p:spPr bwMode="auto">
          <a:xfrm flipV="1">
            <a:off x="368808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Straight Arrow Connector 193"/>
          <p:cNvCxnSpPr/>
          <p:nvPr/>
        </p:nvCxnSpPr>
        <p:spPr bwMode="auto">
          <a:xfrm>
            <a:off x="402336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Straight Arrow Connector 194"/>
          <p:cNvCxnSpPr/>
          <p:nvPr/>
        </p:nvCxnSpPr>
        <p:spPr bwMode="auto">
          <a:xfrm flipV="1">
            <a:off x="402336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>
            <a:off x="435864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 flipV="1">
            <a:off x="435864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>
            <a:off x="469392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flipV="1">
            <a:off x="469392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502920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Arrow Connector 204"/>
          <p:cNvCxnSpPr/>
          <p:nvPr/>
        </p:nvCxnSpPr>
        <p:spPr bwMode="auto">
          <a:xfrm flipV="1">
            <a:off x="435864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>
            <a:off x="469392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 flipV="1">
            <a:off x="469392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502920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>
            <a:off x="134112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0" name="Straight Arrow Connector 209"/>
          <p:cNvCxnSpPr/>
          <p:nvPr/>
        </p:nvCxnSpPr>
        <p:spPr bwMode="auto">
          <a:xfrm flipV="1">
            <a:off x="134112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167640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 flipV="1">
            <a:off x="167640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>
            <a:off x="201168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flipV="1">
            <a:off x="201168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5" name="Straight Arrow Connector 214"/>
          <p:cNvCxnSpPr/>
          <p:nvPr/>
        </p:nvCxnSpPr>
        <p:spPr bwMode="auto">
          <a:xfrm>
            <a:off x="234696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6" name="Straight Arrow Connector 215"/>
          <p:cNvCxnSpPr/>
          <p:nvPr/>
        </p:nvCxnSpPr>
        <p:spPr bwMode="auto">
          <a:xfrm flipV="1">
            <a:off x="234696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7" name="Straight Arrow Connector 216"/>
          <p:cNvCxnSpPr/>
          <p:nvPr/>
        </p:nvCxnSpPr>
        <p:spPr bwMode="auto">
          <a:xfrm>
            <a:off x="268224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 flipV="1">
            <a:off x="268224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9" name="Straight Arrow Connector 218"/>
          <p:cNvCxnSpPr/>
          <p:nvPr/>
        </p:nvCxnSpPr>
        <p:spPr bwMode="auto">
          <a:xfrm>
            <a:off x="301752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0" name="Straight Arrow Connector 219"/>
          <p:cNvCxnSpPr/>
          <p:nvPr/>
        </p:nvCxnSpPr>
        <p:spPr bwMode="auto">
          <a:xfrm flipV="1">
            <a:off x="301752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1" name="Straight Arrow Connector 220"/>
          <p:cNvCxnSpPr/>
          <p:nvPr/>
        </p:nvCxnSpPr>
        <p:spPr bwMode="auto">
          <a:xfrm>
            <a:off x="335280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2" name="Straight Arrow Connector 221"/>
          <p:cNvCxnSpPr/>
          <p:nvPr/>
        </p:nvCxnSpPr>
        <p:spPr bwMode="auto">
          <a:xfrm flipV="1">
            <a:off x="335280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>
            <a:off x="368808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Straight Arrow Connector 223"/>
          <p:cNvCxnSpPr/>
          <p:nvPr/>
        </p:nvCxnSpPr>
        <p:spPr bwMode="auto">
          <a:xfrm flipV="1">
            <a:off x="368808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5" name="Straight Arrow Connector 224"/>
          <p:cNvCxnSpPr/>
          <p:nvPr/>
        </p:nvCxnSpPr>
        <p:spPr bwMode="auto">
          <a:xfrm>
            <a:off x="402336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6" name="Straight Arrow Connector 225"/>
          <p:cNvCxnSpPr/>
          <p:nvPr/>
        </p:nvCxnSpPr>
        <p:spPr bwMode="auto">
          <a:xfrm flipV="1">
            <a:off x="402336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7" name="Straight Arrow Connector 226"/>
          <p:cNvCxnSpPr/>
          <p:nvPr/>
        </p:nvCxnSpPr>
        <p:spPr bwMode="auto">
          <a:xfrm>
            <a:off x="435864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 flipV="1">
            <a:off x="435864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>
            <a:off x="469392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0" name="Straight Arrow Connector 229"/>
          <p:cNvCxnSpPr/>
          <p:nvPr/>
        </p:nvCxnSpPr>
        <p:spPr bwMode="auto">
          <a:xfrm flipV="1">
            <a:off x="469392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1" name="Straight Arrow Connector 230"/>
          <p:cNvCxnSpPr/>
          <p:nvPr/>
        </p:nvCxnSpPr>
        <p:spPr bwMode="auto">
          <a:xfrm>
            <a:off x="502920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/>
          <p:nvPr/>
        </p:nvCxnSpPr>
        <p:spPr bwMode="auto">
          <a:xfrm flipV="1">
            <a:off x="502920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Straight Arrow Connector 237"/>
          <p:cNvCxnSpPr/>
          <p:nvPr/>
        </p:nvCxnSpPr>
        <p:spPr bwMode="auto">
          <a:xfrm>
            <a:off x="536448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9" name="Straight Arrow Connector 238"/>
          <p:cNvCxnSpPr/>
          <p:nvPr/>
        </p:nvCxnSpPr>
        <p:spPr bwMode="auto">
          <a:xfrm flipV="1">
            <a:off x="5364480" y="457708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0" name="Straight Arrow Connector 239"/>
          <p:cNvCxnSpPr/>
          <p:nvPr/>
        </p:nvCxnSpPr>
        <p:spPr bwMode="auto">
          <a:xfrm>
            <a:off x="5699760" y="457708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1" name="Straight Arrow Connector 240"/>
          <p:cNvCxnSpPr/>
          <p:nvPr/>
        </p:nvCxnSpPr>
        <p:spPr bwMode="auto">
          <a:xfrm flipV="1">
            <a:off x="502920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2" name="Straight Arrow Connector 241"/>
          <p:cNvCxnSpPr/>
          <p:nvPr/>
        </p:nvCxnSpPr>
        <p:spPr bwMode="auto">
          <a:xfrm>
            <a:off x="536448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3" name="Straight Arrow Connector 242"/>
          <p:cNvCxnSpPr/>
          <p:nvPr/>
        </p:nvCxnSpPr>
        <p:spPr bwMode="auto">
          <a:xfrm flipV="1">
            <a:off x="5364480" y="535432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4" name="Straight Arrow Connector 243"/>
          <p:cNvCxnSpPr/>
          <p:nvPr/>
        </p:nvCxnSpPr>
        <p:spPr bwMode="auto">
          <a:xfrm>
            <a:off x="5699760" y="535432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5" name="Straight Arrow Connector 244"/>
          <p:cNvCxnSpPr/>
          <p:nvPr/>
        </p:nvCxnSpPr>
        <p:spPr bwMode="auto">
          <a:xfrm flipV="1">
            <a:off x="502920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6" name="Straight Arrow Connector 245"/>
          <p:cNvCxnSpPr/>
          <p:nvPr/>
        </p:nvCxnSpPr>
        <p:spPr bwMode="auto">
          <a:xfrm>
            <a:off x="536448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Straight Arrow Connector 246"/>
          <p:cNvCxnSpPr/>
          <p:nvPr/>
        </p:nvCxnSpPr>
        <p:spPr bwMode="auto">
          <a:xfrm flipV="1">
            <a:off x="5364480" y="6131560"/>
            <a:ext cx="33528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8" name="Straight Arrow Connector 247"/>
          <p:cNvCxnSpPr/>
          <p:nvPr/>
        </p:nvCxnSpPr>
        <p:spPr bwMode="auto">
          <a:xfrm>
            <a:off x="5699760" y="6131560"/>
            <a:ext cx="0" cy="5181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1" name="Straight Arrow Connector 250"/>
          <p:cNvCxnSpPr/>
          <p:nvPr/>
        </p:nvCxnSpPr>
        <p:spPr bwMode="auto">
          <a:xfrm flipH="1">
            <a:off x="1341120" y="5872480"/>
            <a:ext cx="4358640" cy="25908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1" name="Straight Arrow Connector 270"/>
          <p:cNvCxnSpPr>
            <a:stCxn id="14" idx="1"/>
          </p:cNvCxnSpPr>
          <p:nvPr/>
        </p:nvCxnSpPr>
        <p:spPr bwMode="auto">
          <a:xfrm flipH="1">
            <a:off x="5951220" y="3761476"/>
            <a:ext cx="509212" cy="556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9" name="Left Brace 278"/>
          <p:cNvSpPr/>
          <p:nvPr/>
        </p:nvSpPr>
        <p:spPr bwMode="auto">
          <a:xfrm>
            <a:off x="871728" y="4552899"/>
            <a:ext cx="167640" cy="5181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41714" y="4577080"/>
            <a:ext cx="385246" cy="2413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43629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GEMM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A06549-24ED-0B4B-AA53-76F31214C22F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621780" y="2331720"/>
            <a:ext cx="2011680" cy="51816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9014" y="3281680"/>
            <a:ext cx="625140" cy="533764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800" b="1" dirty="0" smtClean="0"/>
              <a:t>+=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4358640" y="2331720"/>
            <a:ext cx="586740" cy="2590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38200" y="2331720"/>
            <a:ext cx="2011680" cy="2590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305904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micro-kernel fits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43083-55EF-EC4A-958A-10899B538923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4107180" y="4231640"/>
            <a:ext cx="5196840" cy="2590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" y="4231640"/>
            <a:ext cx="2933700" cy="15544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0560" y="1813560"/>
            <a:ext cx="5196840" cy="15544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120" y="3627120"/>
            <a:ext cx="531106" cy="45345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+=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70973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micro-kernel fits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90A57-5CDA-8B41-A94E-CA0299D62DDD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4107180" y="4231640"/>
            <a:ext cx="5196840" cy="2590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1120" y="3627120"/>
            <a:ext cx="531106" cy="45345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+=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60" y="4231640"/>
            <a:ext cx="2933700" cy="15544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0560" y="1813560"/>
            <a:ext cx="5196840" cy="15544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07180" y="4231640"/>
            <a:ext cx="419100" cy="25908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0560" y="1813560"/>
            <a:ext cx="419100" cy="15544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4230370" y="3849370"/>
            <a:ext cx="17272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664" y="3616757"/>
            <a:ext cx="513530" cy="34909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600" dirty="0" smtClean="0"/>
              <a:t>NR</a:t>
            </a:r>
            <a:endParaRPr lang="en-US" sz="1600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793750" y="3331210"/>
            <a:ext cx="172720" cy="4191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928" y="3627120"/>
            <a:ext cx="513530" cy="34909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600" dirty="0" smtClean="0"/>
              <a:t>NR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341120" y="2590800"/>
            <a:ext cx="192786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77740" y="5527040"/>
            <a:ext cx="192786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154119" y="4373271"/>
            <a:ext cx="323618" cy="2283043"/>
            <a:chOff x="3787039" y="3810000"/>
            <a:chExt cx="294198" cy="201445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3788629" y="381000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3787039" y="381000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788629" y="399288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H="1">
              <a:off x="3787039" y="399288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3788629" y="417576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>
              <a:off x="3787039" y="417576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788629" y="435864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3787039" y="435864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788629" y="454152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3787039" y="454152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3788629" y="4725785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3787039" y="4725785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3788629" y="49100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3787039" y="491005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3788629" y="509293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3787039" y="509293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788629" y="527581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>
              <a:off x="3787039" y="527581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3788629" y="545869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>
              <a:off x="3787039" y="545869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3788629" y="564157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flipH="1">
              <a:off x="3787039" y="564157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3788629" y="58244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4509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micro-kernel fits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7CFC0E-151D-2A44-BC6C-E765352C8B8B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4107180" y="4231640"/>
            <a:ext cx="419100" cy="2590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" y="4231640"/>
            <a:ext cx="2933700" cy="15544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0560" y="1813560"/>
            <a:ext cx="419100" cy="15544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120" y="3627120"/>
            <a:ext cx="531106" cy="45345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+=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54119" y="4373271"/>
            <a:ext cx="323618" cy="2283043"/>
            <a:chOff x="3787039" y="3810000"/>
            <a:chExt cx="294198" cy="201445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3788629" y="381000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3787039" y="381000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788629" y="399288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3787039" y="399288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788629" y="417576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87039" y="417576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3788629" y="435864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3787039" y="435864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788629" y="454152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3787039" y="454152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788629" y="4725785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3787039" y="4725785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788629" y="49100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787039" y="491005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788629" y="509293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3787039" y="509293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788629" y="527581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3787039" y="527581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3788629" y="545869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>
              <a:off x="3787039" y="545869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3788629" y="564157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3787039" y="564157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788629" y="58244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58657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micro-kernel fits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5C726-013D-C844-AAEC-EE4F99A85797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4107180" y="4231640"/>
            <a:ext cx="419100" cy="2590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" y="4231640"/>
            <a:ext cx="2933700" cy="155448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0560" y="1813560"/>
            <a:ext cx="419100" cy="15544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000" b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560" y="4231640"/>
            <a:ext cx="2933700" cy="4318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0560" y="1813560"/>
            <a:ext cx="419100" cy="4318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000" b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1173480" y="1813560"/>
            <a:ext cx="167640" cy="431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000" b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2767" y="1813560"/>
            <a:ext cx="487882" cy="31832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400" dirty="0" smtClean="0"/>
              <a:t>MR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4104" y="3627120"/>
            <a:ext cx="625140" cy="533764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800" dirty="0"/>
              <a:t>+=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117" y="3886200"/>
            <a:ext cx="487882" cy="318321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400" dirty="0" smtClean="0"/>
              <a:t>MR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 bwMode="auto">
          <a:xfrm>
            <a:off x="419100" y="4231640"/>
            <a:ext cx="167640" cy="431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000" b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75081" y="2418080"/>
            <a:ext cx="0" cy="6908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095500" y="4836160"/>
            <a:ext cx="0" cy="6908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827199" y="4290365"/>
            <a:ext cx="2620422" cy="317373"/>
            <a:chOff x="1905000" y="2164080"/>
            <a:chExt cx="2382202" cy="280035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90500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190500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208788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208788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227076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227076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245602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245602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263890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263890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282178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V="1">
              <a:off x="282178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300466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300466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318754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318754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37042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337042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55568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355568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373856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373856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92144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392144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10432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10432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428720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4154119" y="4373271"/>
            <a:ext cx="323618" cy="2283043"/>
            <a:chOff x="3787039" y="3810000"/>
            <a:chExt cx="294198" cy="201445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3788629" y="381000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>
              <a:off x="3787039" y="381000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3788629" y="399288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>
              <a:off x="3787039" y="399288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3788629" y="417576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flipH="1">
              <a:off x="3787039" y="417576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3788629" y="435864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 flipH="1">
              <a:off x="3787039" y="435864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788629" y="454152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H="1">
              <a:off x="3787039" y="454152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3788629" y="4725785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H="1">
              <a:off x="3787039" y="4725785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3788629" y="49100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 flipH="1">
              <a:off x="3787039" y="491005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3788629" y="509293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H="1">
              <a:off x="3787039" y="509293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3788629" y="527581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H="1">
              <a:off x="3787039" y="527581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3788629" y="545869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flipH="1">
              <a:off x="3787039" y="545869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3788629" y="564157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H="1">
              <a:off x="3787039" y="564157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>
              <a:off x="3788629" y="58244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0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( 0 to MC-1: MR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427336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micro-kernel fits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4F2E9-C684-E743-BDFF-5CCF6F34E2AC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4107180" y="4231640"/>
            <a:ext cx="419100" cy="2590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" y="4231640"/>
            <a:ext cx="2933700" cy="431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70560" y="1813560"/>
            <a:ext cx="419100" cy="4318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120" y="3627120"/>
            <a:ext cx="531106" cy="453458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200" dirty="0"/>
              <a:t>+=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7199" y="4290365"/>
            <a:ext cx="2620422" cy="317373"/>
            <a:chOff x="1905000" y="2164080"/>
            <a:chExt cx="2382202" cy="28003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190500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190500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08788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08788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270760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2270760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45602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245602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63890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263890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82178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282178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00466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300466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18754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318754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370421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V="1">
              <a:off x="3370421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355568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355568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373856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373856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392144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392144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410432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4104322" y="2164080"/>
              <a:ext cx="18288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4287202" y="2169795"/>
              <a:ext cx="0" cy="27432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4154119" y="4373271"/>
            <a:ext cx="323618" cy="2283043"/>
            <a:chOff x="3787039" y="3810000"/>
            <a:chExt cx="294198" cy="201445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3788629" y="381000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3787039" y="381000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788629" y="399288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3787039" y="399288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788629" y="417576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H="1">
              <a:off x="3787039" y="417576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3788629" y="435864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3787039" y="435864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3788629" y="454152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3787039" y="454152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3788629" y="4725785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787039" y="4725785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788629" y="49100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3787039" y="491005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3788629" y="509293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3787039" y="509293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788629" y="527581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3787039" y="527581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788629" y="545869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>
              <a:off x="3787039" y="545869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788629" y="564157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3787039" y="5641570"/>
              <a:ext cx="294198" cy="18288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788629" y="5824450"/>
              <a:ext cx="292608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MC-1: MR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412520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gemm</a:t>
            </a:r>
            <a:r>
              <a:rPr lang="en-US" dirty="0" smtClean="0"/>
              <a:t> micro-kernel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69A67-D060-E245-812F-6DDDF423977F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5280660" y="2331720"/>
            <a:ext cx="419100" cy="2383536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7246" y="2340059"/>
            <a:ext cx="505315" cy="410654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2000" b="1" dirty="0" smtClean="0"/>
              <a:t>+=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2514600" y="2340059"/>
            <a:ext cx="2316014" cy="431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89660" y="2340059"/>
            <a:ext cx="419100" cy="435254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03031" y="1649179"/>
            <a:ext cx="539153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KC</a:t>
            </a:r>
            <a:endParaRPr lang="en-US" sz="1800" dirty="0"/>
          </a:p>
        </p:txBody>
      </p:sp>
      <p:sp>
        <p:nvSpPr>
          <p:cNvPr id="30" name="Left Brace 29"/>
          <p:cNvSpPr/>
          <p:nvPr/>
        </p:nvSpPr>
        <p:spPr bwMode="auto">
          <a:xfrm>
            <a:off x="754380" y="2340059"/>
            <a:ext cx="167640" cy="431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1" name="Left Brace 30"/>
          <p:cNvSpPr/>
          <p:nvPr/>
        </p:nvSpPr>
        <p:spPr bwMode="auto">
          <a:xfrm rot="5400000">
            <a:off x="3586247" y="922972"/>
            <a:ext cx="172721" cy="231601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5400000">
            <a:off x="1212850" y="1871429"/>
            <a:ext cx="17272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204" y="1649179"/>
            <a:ext cx="539178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NR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105" y="2340059"/>
            <a:ext cx="564827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MR</a:t>
            </a:r>
          </a:p>
        </p:txBody>
      </p:sp>
      <p:sp>
        <p:nvSpPr>
          <p:cNvPr id="35" name="Left Brace 34"/>
          <p:cNvSpPr/>
          <p:nvPr/>
        </p:nvSpPr>
        <p:spPr bwMode="auto">
          <a:xfrm rot="5400000">
            <a:off x="5403850" y="1871429"/>
            <a:ext cx="17272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0623" y="1649179"/>
            <a:ext cx="539178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NR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6751" y="2340059"/>
            <a:ext cx="372454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3486375" y="2353283"/>
            <a:ext cx="372466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5303984" y="3314200"/>
            <a:ext cx="372454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MC-1: MR )</a:t>
            </a:r>
          </a:p>
          <a:p>
            <a:pPr marL="611295" indent="0"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( 0 to KC-1 )</a:t>
            </a:r>
          </a:p>
          <a:p>
            <a:pPr marL="916942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25713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2C6BF-D276-C740-BEB8-71A7D7825F6E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 descr="CPUmem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9563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1089660" y="2340059"/>
            <a:ext cx="419100" cy="435254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6751" y="2340059"/>
            <a:ext cx="372454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gemm</a:t>
            </a:r>
            <a:r>
              <a:rPr lang="en-US" dirty="0" smtClean="0"/>
              <a:t> micro-kernel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EB9C12-4C8C-B742-8634-996CF412CF20}" type="datetime1">
              <a:rPr lang="en-US" smtClean="0">
                <a:solidFill>
                  <a:srgbClr val="CC5500"/>
                </a:solidFill>
              </a:rPr>
              <a:t>1/13/15</a:t>
            </a:fld>
            <a:endParaRPr lang="en-US">
              <a:solidFill>
                <a:srgbClr val="CC55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0FAD6-4FB8-43CE-8D9B-AE729A2339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5280660" y="2331720"/>
            <a:ext cx="419100" cy="2383536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2224" y="2340059"/>
            <a:ext cx="475359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b="1" dirty="0" smtClean="0"/>
              <a:t>+=</a:t>
            </a:r>
            <a:endParaRPr lang="en-US" sz="1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2514600" y="2340059"/>
            <a:ext cx="2316014" cy="431800"/>
          </a:xfrm>
          <a:prstGeom prst="rect">
            <a:avLst/>
          </a:prstGeom>
          <a:solidFill>
            <a:srgbClr val="B482D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03031" y="1649179"/>
            <a:ext cx="539153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KC</a:t>
            </a:r>
            <a:endParaRPr lang="en-US" sz="1800" dirty="0"/>
          </a:p>
        </p:txBody>
      </p:sp>
      <p:sp>
        <p:nvSpPr>
          <p:cNvPr id="30" name="Left Brace 29"/>
          <p:cNvSpPr/>
          <p:nvPr/>
        </p:nvSpPr>
        <p:spPr bwMode="auto">
          <a:xfrm>
            <a:off x="754380" y="2340059"/>
            <a:ext cx="167640" cy="431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1" name="Left Brace 30"/>
          <p:cNvSpPr/>
          <p:nvPr/>
        </p:nvSpPr>
        <p:spPr bwMode="auto">
          <a:xfrm rot="5400000">
            <a:off x="3586247" y="922972"/>
            <a:ext cx="172721" cy="231601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5400000">
            <a:off x="1212850" y="1871429"/>
            <a:ext cx="17272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204" y="1649179"/>
            <a:ext cx="539178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NR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105" y="2340059"/>
            <a:ext cx="564827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MR</a:t>
            </a:r>
          </a:p>
        </p:txBody>
      </p:sp>
      <p:sp>
        <p:nvSpPr>
          <p:cNvPr id="35" name="Left Brace 34"/>
          <p:cNvSpPr/>
          <p:nvPr/>
        </p:nvSpPr>
        <p:spPr bwMode="auto">
          <a:xfrm rot="5400000">
            <a:off x="5403850" y="1871429"/>
            <a:ext cx="17272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0623" y="1649179"/>
            <a:ext cx="539178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NR</a:t>
            </a:r>
            <a:endParaRPr lang="en-US" sz="1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4902" y="5304528"/>
            <a:ext cx="422809" cy="1727200"/>
            <a:chOff x="3810000" y="4419600"/>
            <a:chExt cx="384372" cy="1524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810000" y="4495800"/>
              <a:ext cx="381000" cy="1447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4800" b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28305" y="48006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28305" y="51816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28303" y="55626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8303" y="44196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0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25461" y="5131808"/>
            <a:ext cx="1931568" cy="431800"/>
            <a:chOff x="4419600" y="4267200"/>
            <a:chExt cx="1755971" cy="381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419600" y="4267200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1018824"/>
              <a:endParaRPr lang="en-US" sz="4800" b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95105" y="42672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7903" y="42672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0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2305" y="42672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09504" y="4267200"/>
              <a:ext cx="366067" cy="325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800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1800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1800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071" y="5218169"/>
            <a:ext cx="2239841" cy="1664732"/>
            <a:chOff x="626593" y="3886200"/>
            <a:chExt cx="2036217" cy="1468881"/>
          </a:xfrm>
        </p:grpSpPr>
        <p:grpSp>
          <p:nvGrpSpPr>
            <p:cNvPr id="50" name="Group 49"/>
            <p:cNvGrpSpPr/>
            <p:nvPr/>
          </p:nvGrpSpPr>
          <p:grpSpPr>
            <a:xfrm>
              <a:off x="626593" y="3886200"/>
              <a:ext cx="436017" cy="1468881"/>
              <a:chOff x="931393" y="3429000"/>
              <a:chExt cx="436017" cy="146888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931393" y="3429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00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31394" y="3810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31393" y="4191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20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31393" y="4572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30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159994" y="3886200"/>
              <a:ext cx="436016" cy="1468881"/>
              <a:chOff x="931394" y="3429000"/>
              <a:chExt cx="436016" cy="146888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931394" y="3429000"/>
                <a:ext cx="436015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01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31394" y="3810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31394" y="4191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21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31394" y="4572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31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693394" y="3886200"/>
              <a:ext cx="436016" cy="1468881"/>
              <a:chOff x="931394" y="3429000"/>
              <a:chExt cx="436016" cy="146888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931394" y="3429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02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31394" y="3810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12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31394" y="4191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22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31394" y="4572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32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226793" y="3886200"/>
              <a:ext cx="436017" cy="1468881"/>
              <a:chOff x="931393" y="3429000"/>
              <a:chExt cx="436017" cy="146888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31393" y="3429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03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31394" y="3810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13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31393" y="4191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23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31393" y="4572000"/>
                <a:ext cx="436016" cy="32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800" dirty="0" smtClean="0">
                    <a:latin typeface="Cambria Math" pitchFamily="18" charset="0"/>
                    <a:ea typeface="Cambria Math" pitchFamily="18" charset="0"/>
                  </a:rPr>
                  <a:t>γ</a:t>
                </a:r>
                <a:r>
                  <a:rPr lang="en-US" sz="1800" baseline="-25000" dirty="0" smtClean="0">
                    <a:latin typeface="Cambria Math" pitchFamily="18" charset="0"/>
                    <a:ea typeface="Cambria Math" pitchFamily="18" charset="0"/>
                  </a:rPr>
                  <a:t>33</a:t>
                </a:r>
                <a:endParaRPr lang="en-US" sz="1800" baseline="-25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2596344" y="5909048"/>
            <a:ext cx="475359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+=</a:t>
            </a:r>
            <a:endParaRPr lang="en-US" sz="1800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290790" y="2953809"/>
            <a:ext cx="0" cy="21779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2584340" y="2564979"/>
            <a:ext cx="49936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3171080" y="2353283"/>
            <a:ext cx="83820" cy="4318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 rot="5400000">
            <a:off x="5448581" y="2856230"/>
            <a:ext cx="86360" cy="4191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numCol="1" rtlCol="0" anchor="t" anchorCtr="0" compatLnSpc="1">
            <a:prstTxWarp prst="textNoShape">
              <a:avLst/>
            </a:prstTxWarp>
          </a:bodyPr>
          <a:lstStyle/>
          <a:p>
            <a:pPr algn="l" defTabSz="1018824"/>
            <a:endParaRPr lang="en-US" sz="4800" b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5490210" y="2392301"/>
            <a:ext cx="1551" cy="56150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12991" y="2953809"/>
            <a:ext cx="181719" cy="21779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H="1">
            <a:off x="4283240" y="3108960"/>
            <a:ext cx="869531" cy="18999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486375" y="2353283"/>
            <a:ext cx="372466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A</a:t>
            </a:r>
            <a:endParaRPr lang="en-US" sz="1800" dirty="0"/>
          </a:p>
        </p:txBody>
      </p:sp>
      <p:sp>
        <p:nvSpPr>
          <p:cNvPr id="79" name="TextBox 78"/>
          <p:cNvSpPr txBox="1"/>
          <p:nvPr/>
        </p:nvSpPr>
        <p:spPr>
          <a:xfrm>
            <a:off x="5303984" y="3314200"/>
            <a:ext cx="372454" cy="379876"/>
          </a:xfrm>
          <a:prstGeom prst="rect">
            <a:avLst/>
          </a:prstGeom>
          <a:noFill/>
        </p:spPr>
        <p:txBody>
          <a:bodyPr wrap="none" lIns="101882" tIns="50941" rIns="101882" bIns="50941" rtlCol="0">
            <a:spAutoFit/>
          </a:bodyPr>
          <a:lstStyle/>
          <a:p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6202680" y="1554480"/>
            <a:ext cx="3855720" cy="241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NC-1: NR )</a:t>
            </a:r>
          </a:p>
          <a:p>
            <a:pPr marL="305647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MC-1: MR )</a:t>
            </a:r>
          </a:p>
          <a:p>
            <a:pPr marL="611295" indent="0">
              <a:buNone/>
            </a:pP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for ( 0 to KC-1: 1 )</a:t>
            </a:r>
          </a:p>
          <a:p>
            <a:pPr marL="916942" indent="0">
              <a:buNone/>
            </a:pPr>
            <a:r>
              <a:rPr lang="en-US" sz="1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outer product</a:t>
            </a:r>
          </a:p>
          <a:p>
            <a:pPr marL="611295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305647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endfor</a:t>
            </a:r>
            <a:endParaRPr lang="en-US" sz="18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6212048" y="5008880"/>
            <a:ext cx="4191000" cy="1727200"/>
          </a:xfrm>
        </p:spPr>
        <p:txBody>
          <a:bodyPr/>
          <a:lstStyle/>
          <a:p>
            <a:r>
              <a:rPr lang="en-US" sz="2000" dirty="0"/>
              <a:t>Typical micro-kernel loop iteration</a:t>
            </a:r>
          </a:p>
          <a:p>
            <a:pPr lvl="1"/>
            <a:r>
              <a:rPr lang="en-US" sz="1800" dirty="0"/>
              <a:t>Load column of packed A</a:t>
            </a:r>
          </a:p>
          <a:p>
            <a:pPr lvl="1"/>
            <a:r>
              <a:rPr lang="en-US" sz="1800" dirty="0"/>
              <a:t>Load row of packed B</a:t>
            </a:r>
          </a:p>
          <a:p>
            <a:pPr lvl="1"/>
            <a:r>
              <a:rPr lang="en-US" sz="1800" dirty="0"/>
              <a:t>Compute outer product</a:t>
            </a:r>
          </a:p>
          <a:p>
            <a:pPr lvl="1"/>
            <a:r>
              <a:rPr lang="en-US" sz="1800" dirty="0"/>
              <a:t>Update C (kept in registers)</a:t>
            </a: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7239000"/>
            <a:ext cx="2895600" cy="47625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Field G. Van Zee</a:t>
            </a:r>
          </a:p>
        </p:txBody>
      </p:sp>
    </p:spTree>
    <p:extLst>
      <p:ext uri="{BB962C8B-B14F-4D97-AF65-F5344CB8AC3E}">
        <p14:creationId xmlns:p14="http://schemas.microsoft.com/office/powerpoint/2010/main" val="306790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D8F99AB1-FC42-5E46-9960-F99FEBDB9D86}" type="datetime1">
              <a:rPr lang="en-US" sz="1400" b="0" smtClean="0">
                <a:solidFill>
                  <a:schemeClr val="tx1"/>
                </a:solidFill>
                <a:cs typeface="Arial" charset="0"/>
              </a:rPr>
              <a:t>1/13/15</a:t>
            </a:fld>
            <a:endParaRPr lang="en-US" sz="14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746" name="Title 11"/>
          <p:cNvSpPr>
            <a:spLocks noGrp="1"/>
          </p:cNvSpPr>
          <p:nvPr>
            <p:ph type="title"/>
          </p:nvPr>
        </p:nvSpPr>
        <p:spPr/>
        <p:txBody>
          <a:bodyPr lIns="101870" tIns="50935" rIns="101870" bIns="50935"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GEMM Kernel</a:t>
            </a:r>
          </a:p>
        </p:txBody>
      </p:sp>
      <p:sp>
        <p:nvSpPr>
          <p:cNvPr id="31747" name="Content Placeholder 1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991600" cy="5507038"/>
          </a:xfrm>
        </p:spPr>
        <p:txBody>
          <a:bodyPr lIns="101870" tIns="50935" rIns="101870" bIns="50935"/>
          <a:lstStyle/>
          <a:p>
            <a:pPr marL="341313" indent="-341313" defTabSz="455613">
              <a:lnSpc>
                <a:spcPct val="80000"/>
              </a:lnSpc>
            </a:pPr>
            <a:r>
              <a:rPr lang="en-US" dirty="0">
                <a:latin typeface="Arial" charset="0"/>
                <a:ea typeface="宋体" charset="0"/>
                <a:cs typeface="宋体" charset="0"/>
              </a:rPr>
              <a:t>Rank-1 update</a:t>
            </a:r>
          </a:p>
          <a:p>
            <a:pPr marL="742950" lvl="1" indent="-285750" defTabSz="455613">
              <a:lnSpc>
                <a:spcPct val="80000"/>
              </a:lnSpc>
            </a:pPr>
            <a:r>
              <a:rPr lang="en-US" dirty="0">
                <a:latin typeface="Arial" charset="0"/>
                <a:ea typeface="宋体" charset="0"/>
                <a:cs typeface="宋体" charset="0"/>
              </a:rPr>
              <a:t>Update matrix by adding outer product of two vectors to it</a:t>
            </a:r>
          </a:p>
          <a:p>
            <a:pPr marL="742950" lvl="1" indent="-285750" defTabSz="455613">
              <a:lnSpc>
                <a:spcPct val="80000"/>
              </a:lnSpc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  <a:p>
            <a:pPr marL="742950" lvl="1" indent="-285750" defTabSz="455613">
              <a:lnSpc>
                <a:spcPct val="80000"/>
              </a:lnSpc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  <a:p>
            <a:pPr marL="742950" lvl="1" indent="-285750" defTabSz="455613">
              <a:lnSpc>
                <a:spcPct val="80000"/>
              </a:lnSpc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  <a:p>
            <a:pPr marL="742950" lvl="1" indent="-285750" defTabSz="455613">
              <a:lnSpc>
                <a:spcPct val="80000"/>
              </a:lnSpc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  <a:p>
            <a:pPr marL="341313" indent="-341313" defTabSz="455613">
              <a:lnSpc>
                <a:spcPct val="80000"/>
              </a:lnSpc>
            </a:pPr>
            <a:r>
              <a:rPr lang="en-US" dirty="0">
                <a:latin typeface="Arial" charset="0"/>
                <a:ea typeface="宋体" charset="0"/>
                <a:cs typeface="宋体" charset="0"/>
              </a:rPr>
              <a:t>Matrix multiplication as a series of rank-1 updates</a:t>
            </a:r>
          </a:p>
          <a:p>
            <a:pPr marL="742950" lvl="1" indent="-285750" defTabSz="455613">
              <a:lnSpc>
                <a:spcPct val="80000"/>
              </a:lnSpc>
            </a:pPr>
            <a:endParaRPr lang="en-US" b="1" dirty="0">
              <a:solidFill>
                <a:srgbClr val="333399"/>
              </a:solidFill>
              <a:latin typeface="Arial" charset="0"/>
              <a:ea typeface="宋体" charset="0"/>
              <a:cs typeface="宋体" charset="0"/>
            </a:endParaRPr>
          </a:p>
          <a:p>
            <a:pPr marL="341313" indent="-341313" defTabSz="455613">
              <a:lnSpc>
                <a:spcPct val="80000"/>
              </a:lnSpc>
            </a:pPr>
            <a:endParaRPr lang="en-US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1748" name="Picture 5" descr="rank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981200"/>
            <a:ext cx="465296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13"/>
          <p:cNvSpPr txBox="1">
            <a:spLocks noChangeArrowheads="1"/>
          </p:cNvSpPr>
          <p:nvPr/>
        </p:nvSpPr>
        <p:spPr bwMode="auto">
          <a:xfrm>
            <a:off x="1027113" y="3817938"/>
            <a:ext cx="819308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0" tIns="50935" rIns="101870" bIns="50935">
            <a:spAutoFit/>
          </a:bodyPr>
          <a:lstStyle>
            <a:lvl1pPr defTabSz="5080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defTabSz="5080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defTabSz="5080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defTabSz="5080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defTabSz="5080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508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508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508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5080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 eaLnBrk="1" hangingPunct="1"/>
            <a:r>
              <a:rPr lang="en-US" sz="2200" b="0" dirty="0">
                <a:solidFill>
                  <a:schemeClr val="tx1"/>
                </a:solidFill>
              </a:rPr>
              <a:t>Let </a:t>
            </a:r>
            <a:r>
              <a:rPr lang="en-US" sz="2200" b="0" i="1" dirty="0">
                <a:solidFill>
                  <a:schemeClr val="tx1"/>
                </a:solidFill>
              </a:rPr>
              <a:t>C, A</a:t>
            </a:r>
            <a:r>
              <a:rPr lang="en-US" sz="2200" b="0" dirty="0">
                <a:solidFill>
                  <a:schemeClr val="tx1"/>
                </a:solidFill>
              </a:rPr>
              <a:t>, and </a:t>
            </a:r>
            <a:r>
              <a:rPr lang="en-US" sz="2200" b="0" i="1" dirty="0">
                <a:solidFill>
                  <a:schemeClr val="tx1"/>
                </a:solidFill>
              </a:rPr>
              <a:t>B</a:t>
            </a:r>
            <a:r>
              <a:rPr lang="en-US" sz="2200" b="0" dirty="0">
                <a:solidFill>
                  <a:schemeClr val="tx1"/>
                </a:solidFill>
              </a:rPr>
              <a:t> be 4x4, 4x</a:t>
            </a:r>
            <a:r>
              <a:rPr lang="en-US" sz="2200" b="0" i="1" dirty="0">
                <a:solidFill>
                  <a:schemeClr val="tx1"/>
                </a:solidFill>
              </a:rPr>
              <a:t>k</a:t>
            </a:r>
            <a:r>
              <a:rPr lang="en-US" sz="2200" b="0" i="1" baseline="-25000" dirty="0">
                <a:solidFill>
                  <a:schemeClr val="tx1"/>
                </a:solidFill>
              </a:rPr>
              <a:t>c</a:t>
            </a:r>
            <a:r>
              <a:rPr lang="en-US" sz="2200" b="0" dirty="0">
                <a:solidFill>
                  <a:schemeClr val="tx1"/>
                </a:solidFill>
              </a:rPr>
              <a:t>, and k</a:t>
            </a:r>
            <a:r>
              <a:rPr lang="en-US" sz="2200" b="0" baseline="-25000" dirty="0">
                <a:solidFill>
                  <a:schemeClr val="tx1"/>
                </a:solidFill>
              </a:rPr>
              <a:t>c</a:t>
            </a:r>
            <a:r>
              <a:rPr lang="en-US" sz="2200" b="0" dirty="0">
                <a:solidFill>
                  <a:schemeClr val="tx1"/>
                </a:solidFill>
              </a:rPr>
              <a:t>x4 matrices. </a:t>
            </a:r>
          </a:p>
          <a:p>
            <a:pPr algn="l" eaLnBrk="1" hangingPunct="1"/>
            <a:r>
              <a:rPr lang="en-US" sz="2200" b="0" i="1" dirty="0">
                <a:solidFill>
                  <a:schemeClr val="tx1"/>
                </a:solidFill>
              </a:rPr>
              <a:t>C+=AB </a:t>
            </a:r>
            <a:r>
              <a:rPr lang="en-US" sz="2200" b="0" dirty="0">
                <a:solidFill>
                  <a:schemeClr val="tx1"/>
                </a:solidFill>
              </a:rPr>
              <a:t>can be computed as:</a:t>
            </a:r>
          </a:p>
          <a:p>
            <a:pPr algn="l" eaLnBrk="1" hangingPunct="1"/>
            <a:endParaRPr lang="en-US" sz="2200" b="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200" b="0" dirty="0">
                <a:solidFill>
                  <a:schemeClr val="tx1"/>
                </a:solidFill>
              </a:rPr>
              <a:t>	for </a:t>
            </a:r>
            <a:r>
              <a:rPr lang="en-US" sz="2200" b="0" i="1" dirty="0" err="1">
                <a:solidFill>
                  <a:schemeClr val="tx1"/>
                </a:solidFill>
              </a:rPr>
              <a:t>i</a:t>
            </a:r>
            <a:r>
              <a:rPr lang="en-US" sz="2200" b="0" i="1" dirty="0">
                <a:solidFill>
                  <a:schemeClr val="tx1"/>
                </a:solidFill>
              </a:rPr>
              <a:t>=0</a:t>
            </a:r>
            <a:r>
              <a:rPr lang="en-US" sz="2200" b="0" dirty="0">
                <a:solidFill>
                  <a:schemeClr val="tx1"/>
                </a:solidFill>
              </a:rPr>
              <a:t> to  </a:t>
            </a:r>
            <a:r>
              <a:rPr lang="en-US" sz="2200" b="0" i="1" dirty="0">
                <a:solidFill>
                  <a:schemeClr val="tx1"/>
                </a:solidFill>
              </a:rPr>
              <a:t>k</a:t>
            </a:r>
            <a:r>
              <a:rPr lang="en-US" sz="2200" b="0" i="1" baseline="-25000" dirty="0">
                <a:solidFill>
                  <a:schemeClr val="tx1"/>
                </a:solidFill>
              </a:rPr>
              <a:t>c</a:t>
            </a:r>
            <a:r>
              <a:rPr lang="en-US" sz="2200" b="0" i="1" dirty="0">
                <a:solidFill>
                  <a:schemeClr val="tx1"/>
                </a:solidFill>
              </a:rPr>
              <a:t>-1</a:t>
            </a:r>
          </a:p>
          <a:p>
            <a:pPr algn="l" eaLnBrk="1" hangingPunct="1"/>
            <a:endParaRPr lang="en-US" sz="2200" b="0" dirty="0">
              <a:solidFill>
                <a:schemeClr val="tx1"/>
              </a:solidFill>
            </a:endParaRPr>
          </a:p>
          <a:p>
            <a:pPr algn="l" eaLnBrk="1" hangingPunct="1"/>
            <a:endParaRPr lang="en-US" sz="2200" b="0" dirty="0">
              <a:solidFill>
                <a:schemeClr val="tx1"/>
              </a:solidFill>
            </a:endParaRPr>
          </a:p>
          <a:p>
            <a:pPr algn="l" eaLnBrk="1" hangingPunct="1"/>
            <a:endParaRPr lang="en-US" sz="2200" b="0" dirty="0">
              <a:solidFill>
                <a:schemeClr val="tx1"/>
              </a:solidFill>
            </a:endParaRPr>
          </a:p>
          <a:p>
            <a:pPr algn="l" eaLnBrk="1" hangingPunct="1"/>
            <a:endParaRPr lang="en-US" sz="2200" b="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200" b="0" dirty="0">
                <a:solidFill>
                  <a:schemeClr val="tx1"/>
                </a:solidFill>
              </a:rPr>
              <a:t>	end for</a:t>
            </a:r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31750" name="Group 16"/>
          <p:cNvGrpSpPr>
            <a:grpSpLocks/>
          </p:cNvGrpSpPr>
          <p:nvPr/>
        </p:nvGrpSpPr>
        <p:grpSpPr bwMode="auto">
          <a:xfrm>
            <a:off x="1873250" y="5257800"/>
            <a:ext cx="5208588" cy="1227138"/>
            <a:chOff x="2768600" y="4037172"/>
            <a:chExt cx="7124663" cy="1727200"/>
          </a:xfrm>
        </p:grpSpPr>
        <p:pic>
          <p:nvPicPr>
            <p:cNvPr id="31759" name="Picture 14" descr="Crank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600" y="4037172"/>
              <a:ext cx="3403600" cy="17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0" name="Picture 15" descr="abrank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463" y="4105118"/>
              <a:ext cx="3606800" cy="165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0DBE6D1F-5F6E-5243-B162-AB9B2CCAAAD3}" type="slidenum">
              <a:rPr lang="en-US" sz="1400" b="0">
                <a:solidFill>
                  <a:schemeClr val="tx1"/>
                </a:solidFill>
                <a:cs typeface="Arial" charset="0"/>
              </a:rPr>
              <a:pPr/>
              <a:t>31</a:t>
            </a:fld>
            <a:endParaRPr lang="en-US" sz="14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458456" y="4477312"/>
            <a:ext cx="341376" cy="20674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10200" y="3638490"/>
            <a:ext cx="4267200" cy="2305110"/>
            <a:chOff x="5410200" y="3733800"/>
            <a:chExt cx="4267200" cy="2305110"/>
          </a:xfrm>
        </p:grpSpPr>
        <p:grpSp>
          <p:nvGrpSpPr>
            <p:cNvPr id="4" name="Group 3"/>
            <p:cNvGrpSpPr/>
            <p:nvPr/>
          </p:nvGrpSpPr>
          <p:grpSpPr>
            <a:xfrm>
              <a:off x="5410200" y="3733800"/>
              <a:ext cx="4267200" cy="2305110"/>
              <a:chOff x="5410200" y="3714690"/>
              <a:chExt cx="4267200" cy="2305110"/>
            </a:xfrm>
          </p:grpSpPr>
          <p:pic>
            <p:nvPicPr>
              <p:cNvPr id="24" name="Picture 23" descr="SYRK_Basic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0200" y="3719233"/>
                <a:ext cx="4267200" cy="2300567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8991600" y="3714690"/>
                <a:ext cx="685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B</a:t>
                </a:r>
                <a:endParaRPr lang="en-US" sz="2000" i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39000" y="4379976"/>
                <a:ext cx="685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638800" y="4286310"/>
              <a:ext cx="4572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C</a:t>
              </a:r>
              <a:endParaRPr lang="en-US" sz="2000" i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444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1/24/2007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9E9F-77EC-0248-912E-9A01616C9105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8842" y="350839"/>
            <a:ext cx="7035958" cy="478578"/>
          </a:xfrm>
        </p:spPr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036321"/>
            <a:ext cx="8801100" cy="1516698"/>
          </a:xfrm>
        </p:spPr>
        <p:txBody>
          <a:bodyPr/>
          <a:lstStyle/>
          <a:p>
            <a:r>
              <a:rPr lang="en-US" sz="2200"/>
              <a:t>Most programs have a high degree of </a:t>
            </a:r>
            <a:r>
              <a:rPr lang="en-US" sz="2200">
                <a:solidFill>
                  <a:schemeClr val="accent1"/>
                </a:solidFill>
              </a:rPr>
              <a:t>locality</a:t>
            </a:r>
            <a:r>
              <a:rPr lang="en-US" sz="2200"/>
              <a:t> in their accesses</a:t>
            </a:r>
          </a:p>
          <a:p>
            <a:pPr lvl="1"/>
            <a:r>
              <a:rPr lang="en-US" sz="2000" b="1"/>
              <a:t>spatial locality:</a:t>
            </a:r>
            <a:r>
              <a:rPr lang="en-US" sz="2000"/>
              <a:t> accessing things nearby previous accesses</a:t>
            </a:r>
          </a:p>
          <a:p>
            <a:pPr lvl="1"/>
            <a:r>
              <a:rPr lang="en-US" sz="2000" b="1"/>
              <a:t>temporal locality:</a:t>
            </a:r>
            <a:r>
              <a:rPr lang="en-US" sz="2000"/>
              <a:t> reusing an item that was previously accessed</a:t>
            </a:r>
          </a:p>
          <a:p>
            <a:r>
              <a:rPr lang="en-US" sz="2200"/>
              <a:t>Memory hierarchy tries to exploit locality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854517" y="3088850"/>
            <a:ext cx="2027397" cy="2072640"/>
          </a:xfrm>
          <a:prstGeom prst="rect">
            <a:avLst/>
          </a:prstGeom>
          <a:solidFill>
            <a:srgbClr val="89B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002949" y="3347930"/>
            <a:ext cx="1716563" cy="6045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002949" y="4556970"/>
            <a:ext cx="857408" cy="3454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72118" y="4470610"/>
            <a:ext cx="857409" cy="55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on-chip </a:t>
            </a:r>
            <a:r>
              <a:rPr lang="en-US" sz="16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72118" y="4384250"/>
            <a:ext cx="778828" cy="6908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927860" y="4038810"/>
            <a:ext cx="1014572" cy="9499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896238" y="4556970"/>
            <a:ext cx="1072578" cy="34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895164" y="4211530"/>
            <a:ext cx="1060756" cy="34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datapath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430786" y="3434290"/>
            <a:ext cx="901056" cy="34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348714" y="3002490"/>
            <a:ext cx="1197912" cy="34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014629" y="3520650"/>
            <a:ext cx="93599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132229" y="3261570"/>
            <a:ext cx="935990" cy="181356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249830" y="3088850"/>
            <a:ext cx="1169988" cy="2159000"/>
          </a:xfrm>
          <a:prstGeom prst="rect">
            <a:avLst/>
          </a:prstGeom>
          <a:solidFill>
            <a:srgbClr val="CF9E6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66038" y="2916130"/>
            <a:ext cx="1480820" cy="241808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930809" y="3607011"/>
            <a:ext cx="1052988" cy="10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Second level cache (SRAM)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132230" y="3693371"/>
            <a:ext cx="1023303" cy="96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Main memory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(DRAM)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93949" y="3607010"/>
            <a:ext cx="1257300" cy="8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Secondary storage (Disk)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7702710" y="3693371"/>
            <a:ext cx="1365568" cy="96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Tertiary storage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(Disk/Tape)</a:t>
            </a:r>
          </a:p>
        </p:txBody>
      </p:sp>
      <p:graphicFrame>
        <p:nvGraphicFramePr>
          <p:cNvPr id="14388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21216"/>
              </p:ext>
            </p:extLst>
          </p:nvPr>
        </p:nvGraphicFramePr>
        <p:xfrm>
          <a:off x="782320" y="5679650"/>
          <a:ext cx="8364539" cy="1406950"/>
        </p:xfrm>
        <a:graphic>
          <a:graphicData uri="http://schemas.openxmlformats.org/drawingml/2006/table">
            <a:tbl>
              <a:tblPr/>
              <a:tblGrid>
                <a:gridCol w="1393508"/>
                <a:gridCol w="1395254"/>
                <a:gridCol w="1393508"/>
                <a:gridCol w="1393508"/>
                <a:gridCol w="1395253"/>
                <a:gridCol w="1393508"/>
              </a:tblGrid>
              <a:tr h="703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Speed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1ns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B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10ns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100ns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10ms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9E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10sec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703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B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9E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26" name="Footer Placeholder 4"/>
          <p:cNvSpPr txBox="1">
            <a:spLocks/>
          </p:cNvSpPr>
          <p:nvPr/>
        </p:nvSpPr>
        <p:spPr bwMode="auto">
          <a:xfrm>
            <a:off x="2438400" y="7296150"/>
            <a:ext cx="5181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03200" indent="-203200"/>
            <a:r>
              <a:rPr lang="en-US" smtClean="0"/>
              <a:t>Source: www.cs.berkeley.edu/~yelick/cs267_spr07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does block matrix multiply reduce the number of memory references?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performance of any algorithm is limited by </a:t>
            </a:r>
            <a:r>
              <a:rPr lang="en-US" dirty="0">
                <a:latin typeface="Times New Roman" charset="0"/>
              </a:rPr>
              <a:t>q</a:t>
            </a:r>
          </a:p>
          <a:p>
            <a:pPr lvl="1"/>
            <a:r>
              <a:rPr lang="en-US" dirty="0">
                <a:latin typeface="Times New Roman" charset="0"/>
              </a:rPr>
              <a:t>q = # flops / # memory refs = </a:t>
            </a:r>
            <a:r>
              <a:rPr lang="ja-JP" altLang="en-US" dirty="0"/>
              <a:t>“</a:t>
            </a:r>
            <a:r>
              <a:rPr lang="en-US" dirty="0">
                <a:latin typeface="Times New Roman" charset="0"/>
              </a:rPr>
              <a:t>Computational Intensity</a:t>
            </a:r>
            <a:r>
              <a:rPr lang="ja-JP" altLang="en-US" dirty="0"/>
              <a:t>”</a:t>
            </a:r>
            <a:endParaRPr lang="en-US" dirty="0">
              <a:latin typeface="Times New Roman" charset="0"/>
            </a:endParaRP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matrix multiply, we increase </a:t>
            </a:r>
            <a:r>
              <a:rPr lang="en-US" dirty="0">
                <a:latin typeface="Times New Roman" charset="0"/>
              </a:rPr>
              <a:t>q</a:t>
            </a:r>
            <a:r>
              <a:rPr lang="en-US" dirty="0"/>
              <a:t> by changing computation order</a:t>
            </a:r>
          </a:p>
          <a:p>
            <a:pPr lvl="1"/>
            <a:r>
              <a:rPr lang="en-US" dirty="0"/>
              <a:t>Reuse data in cache (increased temporal locality)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438400" y="7296150"/>
            <a:ext cx="5181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03200" indent="-203200"/>
            <a:r>
              <a:rPr lang="en-US" smtClean="0"/>
              <a:t>Source: www.cs.berkeley.edu/~yelick/cs267_spr07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Matrix Multiply on RS/6000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48377"/>
              </p:ext>
            </p:extLst>
          </p:nvPr>
        </p:nvGraphicFramePr>
        <p:xfrm>
          <a:off x="838200" y="1371600"/>
          <a:ext cx="6774126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Chart" r:id="rId3" imgW="6096000" imgH="4067251" progId="MSGraph.Chart.8">
                  <p:embed followColorScheme="full"/>
                </p:oleObj>
              </mc:Choice>
              <mc:Fallback>
                <p:oleObj name="Chart" r:id="rId3" imgW="6096000" imgH="406725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6774126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5822950" y="3270250"/>
            <a:ext cx="569913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00800" y="1295400"/>
            <a:ext cx="2563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Page miss every iteration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6715125" y="1597025"/>
            <a:ext cx="487362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52800" y="2454275"/>
            <a:ext cx="168116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TLB miss every </a:t>
            </a:r>
          </a:p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iteration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59288" y="3200400"/>
            <a:ext cx="2127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438400" y="3397250"/>
            <a:ext cx="18621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Cache miss every </a:t>
            </a:r>
          </a:p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16 iterations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505200" y="3975100"/>
            <a:ext cx="37941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19800" y="3733800"/>
            <a:ext cx="3182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600" b="0">
                <a:solidFill>
                  <a:srgbClr val="000000"/>
                </a:solidFill>
                <a:latin typeface="Comic Sans MS" charset="0"/>
              </a:rPr>
              <a:t>Page miss every 512 iterations  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400800" y="6781800"/>
            <a:ext cx="2967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</a:rPr>
              <a:t>Slide source: Larry Carter, UCSD</a:t>
            </a:r>
          </a:p>
        </p:txBody>
      </p:sp>
    </p:spTree>
    <p:extLst>
      <p:ext uri="{BB962C8B-B14F-4D97-AF65-F5344CB8AC3E}">
        <p14:creationId xmlns:p14="http://schemas.microsoft.com/office/powerpoint/2010/main" val="184981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GEMM Naïve versus blocked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3" descr="compare_ul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9531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71600" y="6477000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tx2"/>
                </a:solidFill>
              </a:rPr>
              <a:t>Speed of n-by-n matrix multiply on Sun Ultra-1/170, peak = 330 </a:t>
            </a:r>
            <a:r>
              <a:rPr lang="en-US" sz="1800" b="0" dirty="0" err="1">
                <a:solidFill>
                  <a:schemeClr val="tx2"/>
                </a:solidFill>
              </a:rPr>
              <a:t>MFlops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19212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Oblivious Matrix Multiplication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0CC3E-D8CD-1344-A891-A53124BBB3C0}" type="datetime1">
              <a:rPr lang="en-US" smtClean="0"/>
              <a:t>1/13/15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3F82-9496-5E42-935E-A0AE9F3A13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937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1876" tIns="50938" rIns="101876" bIns="50938" numCol="1" anchor="t" anchorCtr="0" compatLnSpc="1">
            <a:prstTxWarp prst="textNoShape">
              <a:avLst/>
            </a:prstTxWarp>
          </a:bodyPr>
          <a:lstStyle>
            <a:lvl1pPr marL="382588" indent="-382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828675" indent="-3190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175" indent="-2540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763" indent="-2540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0" indent="-255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9550" indent="-255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750" indent="-255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63950" indent="-255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1150" indent="-255588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 smtClean="0"/>
              <a:t>	Halve the largest of the three dimensions and recurs according to one of the three cases:</a:t>
            </a:r>
          </a:p>
          <a:p>
            <a:pPr>
              <a:buNone/>
            </a:pPr>
            <a:r>
              <a:rPr lang="en-US" sz="3600" dirty="0" smtClean="0"/>
              <a:t>		A(</a:t>
            </a:r>
            <a:r>
              <a:rPr lang="en-US" sz="3600" dirty="0" err="1" smtClean="0"/>
              <a:t>n×m</a:t>
            </a:r>
            <a:r>
              <a:rPr lang="en-US" sz="3600" dirty="0"/>
              <a:t>) ×</a:t>
            </a:r>
            <a:r>
              <a:rPr lang="en-US" sz="3600" dirty="0" smtClean="0"/>
              <a:t> B(</a:t>
            </a:r>
            <a:r>
              <a:rPr lang="en-US" sz="3600" dirty="0" err="1" smtClean="0"/>
              <a:t>m</a:t>
            </a:r>
            <a:r>
              <a:rPr lang="en-US" sz="3600" dirty="0" err="1"/>
              <a:t>×</a:t>
            </a:r>
            <a:r>
              <a:rPr lang="en-US" sz="3600" dirty="0" err="1" smtClean="0"/>
              <a:t>p</a:t>
            </a:r>
            <a:r>
              <a:rPr lang="en-US" sz="3600" dirty="0" smtClean="0"/>
              <a:t>) = C</a:t>
            </a:r>
            <a:r>
              <a:rPr lang="en-US" sz="3600" dirty="0"/>
              <a:t>(</a:t>
            </a:r>
            <a:r>
              <a:rPr lang="en-US" sz="3600" dirty="0" err="1"/>
              <a:t>n×p</a:t>
            </a:r>
            <a:r>
              <a:rPr lang="en-US" sz="3600" dirty="0" smtClean="0"/>
              <a:t>) </a:t>
            </a:r>
            <a:endParaRPr lang="en-US" sz="3600" dirty="0"/>
          </a:p>
          <a:p>
            <a:pPr>
              <a:buFont typeface="Wingdings" charset="0"/>
              <a:buNone/>
            </a:pPr>
            <a:endParaRPr lang="en-US" sz="3200" dirty="0" smtClean="0"/>
          </a:p>
          <a:p>
            <a:pPr>
              <a:buFont typeface="Wingdings" charset="0"/>
              <a:buNone/>
            </a:pPr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/>
          </a:p>
        </p:txBody>
      </p:sp>
      <p:graphicFrame>
        <p:nvGraphicFramePr>
          <p:cNvPr id="9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2736388"/>
              </p:ext>
            </p:extLst>
          </p:nvPr>
        </p:nvGraphicFramePr>
        <p:xfrm>
          <a:off x="3429000" y="3657600"/>
          <a:ext cx="6011861" cy="339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654300" imgH="1498600" progId="Equation.3">
                  <p:embed/>
                </p:oleObj>
              </mc:Choice>
              <mc:Fallback>
                <p:oleObj name="Equation" r:id="rId3" imgW="26543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6011861" cy="339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26" y="3962400"/>
            <a:ext cx="3505200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15000"/>
              </a:spcBef>
              <a:buSzPct val="100000"/>
            </a:pPr>
            <a:r>
              <a:rPr lang="de-DE" sz="3400" b="0" dirty="0">
                <a:solidFill>
                  <a:schemeClr val="tx1"/>
                </a:solidFill>
              </a:rPr>
              <a:t>m&gt;= </a:t>
            </a:r>
            <a:r>
              <a:rPr lang="de-DE" sz="3400" b="0" dirty="0" err="1">
                <a:solidFill>
                  <a:schemeClr val="tx1"/>
                </a:solidFill>
              </a:rPr>
              <a:t>max</a:t>
            </a:r>
            <a:r>
              <a:rPr lang="de-DE" sz="3400" b="0" dirty="0">
                <a:solidFill>
                  <a:schemeClr val="tx1"/>
                </a:solidFill>
              </a:rPr>
              <a:t>{</a:t>
            </a:r>
            <a:r>
              <a:rPr lang="de-DE" sz="3400" b="0" dirty="0" err="1">
                <a:solidFill>
                  <a:schemeClr val="tx1"/>
                </a:solidFill>
              </a:rPr>
              <a:t>n,p</a:t>
            </a:r>
            <a:r>
              <a:rPr lang="de-DE" sz="3400" b="0" dirty="0">
                <a:solidFill>
                  <a:schemeClr val="tx1"/>
                </a:solidFill>
              </a:rPr>
              <a:t>}:</a:t>
            </a:r>
          </a:p>
          <a:p>
            <a:pPr lvl="1">
              <a:spcBef>
                <a:spcPct val="15000"/>
              </a:spcBef>
              <a:buSzPct val="100000"/>
            </a:pPr>
            <a:endParaRPr lang="de-DE" sz="3400" b="0" dirty="0">
              <a:solidFill>
                <a:schemeClr val="tx1"/>
              </a:solidFill>
            </a:endParaRPr>
          </a:p>
          <a:p>
            <a:pPr lvl="1">
              <a:spcBef>
                <a:spcPct val="15000"/>
              </a:spcBef>
              <a:buSzPct val="100000"/>
            </a:pPr>
            <a:r>
              <a:rPr lang="de-DE" sz="3400" b="0" dirty="0" err="1" smtClean="0">
                <a:solidFill>
                  <a:schemeClr val="tx1"/>
                </a:solidFill>
              </a:rPr>
              <a:t>n</a:t>
            </a:r>
            <a:r>
              <a:rPr lang="de-DE" sz="3400" b="0" dirty="0">
                <a:solidFill>
                  <a:schemeClr val="tx1"/>
                </a:solidFill>
              </a:rPr>
              <a:t>&gt;= </a:t>
            </a:r>
            <a:r>
              <a:rPr lang="de-DE" sz="3400" b="0" dirty="0" err="1">
                <a:solidFill>
                  <a:schemeClr val="tx1"/>
                </a:solidFill>
              </a:rPr>
              <a:t>max</a:t>
            </a:r>
            <a:r>
              <a:rPr lang="de-DE" sz="3400" b="0" dirty="0">
                <a:solidFill>
                  <a:schemeClr val="tx1"/>
                </a:solidFill>
              </a:rPr>
              <a:t>{</a:t>
            </a:r>
            <a:r>
              <a:rPr lang="de-DE" sz="3400" b="0" dirty="0" err="1">
                <a:solidFill>
                  <a:schemeClr val="tx1"/>
                </a:solidFill>
              </a:rPr>
              <a:t>m,p</a:t>
            </a:r>
            <a:r>
              <a:rPr lang="de-DE" sz="3400" b="0" dirty="0">
                <a:solidFill>
                  <a:schemeClr val="tx1"/>
                </a:solidFill>
              </a:rPr>
              <a:t>}: </a:t>
            </a:r>
          </a:p>
          <a:p>
            <a:pPr lvl="1">
              <a:spcBef>
                <a:spcPct val="15000"/>
              </a:spcBef>
              <a:buSzPct val="100000"/>
            </a:pPr>
            <a:endParaRPr lang="de-DE" sz="3400" b="0" dirty="0" smtClean="0">
              <a:solidFill>
                <a:schemeClr val="tx1"/>
              </a:solidFill>
            </a:endParaRPr>
          </a:p>
          <a:p>
            <a:pPr lvl="1">
              <a:spcBef>
                <a:spcPct val="15000"/>
              </a:spcBef>
              <a:buSzPct val="100000"/>
            </a:pPr>
            <a:r>
              <a:rPr lang="de-DE" sz="3400" b="0" dirty="0" smtClean="0">
                <a:solidFill>
                  <a:schemeClr val="tx1"/>
                </a:solidFill>
              </a:rPr>
              <a:t>p</a:t>
            </a:r>
            <a:r>
              <a:rPr lang="de-DE" sz="3400" b="0" dirty="0">
                <a:solidFill>
                  <a:schemeClr val="tx1"/>
                </a:solidFill>
              </a:rPr>
              <a:t>&gt;= </a:t>
            </a:r>
            <a:r>
              <a:rPr lang="de-DE" sz="3400" b="0" dirty="0" err="1">
                <a:solidFill>
                  <a:schemeClr val="tx1"/>
                </a:solidFill>
              </a:rPr>
              <a:t>max</a:t>
            </a:r>
            <a:r>
              <a:rPr lang="de-DE" sz="3400" b="0" dirty="0">
                <a:solidFill>
                  <a:schemeClr val="tx1"/>
                </a:solidFill>
              </a:rPr>
              <a:t>{</a:t>
            </a:r>
            <a:r>
              <a:rPr lang="de-DE" sz="3400" b="0" dirty="0" err="1">
                <a:solidFill>
                  <a:schemeClr val="tx1"/>
                </a:solidFill>
              </a:rPr>
              <a:t>m,n</a:t>
            </a:r>
            <a:r>
              <a:rPr lang="de-DE" sz="3400" b="0" dirty="0">
                <a:solidFill>
                  <a:schemeClr val="tx1"/>
                </a:solidFill>
              </a:rPr>
              <a:t>}: </a:t>
            </a:r>
          </a:p>
          <a:p>
            <a:endParaRPr lang="en-US" sz="3400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438400" y="7296150"/>
            <a:ext cx="5181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2860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7432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2004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657600" algn="l" defTabSz="457200" rtl="0" eaLnBrk="1" latinLnBrk="0" hangingPunct="1">
              <a:defRPr sz="900" b="1" kern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203200" indent="-203200"/>
            <a:r>
              <a:rPr lang="en-US" smtClean="0"/>
              <a:t>Source: www.cs.berkeley.edu/~yelick/cs267_spr07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76962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76200" y="3810000"/>
            <a:ext cx="34290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F6442855-D738-FB45-A3AD-426BDB9B0968}" type="datetime1">
              <a:rPr lang="en-US" sz="1400" b="0" smtClean="0">
                <a:solidFill>
                  <a:schemeClr val="tx1"/>
                </a:solidFill>
                <a:cs typeface="Arial" charset="0"/>
              </a:rPr>
              <a:t>1/13/15</a:t>
            </a:fld>
            <a:endParaRPr lang="en-US" sz="1400" b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296400" cy="609600"/>
          </a:xfrm>
        </p:spPr>
        <p:txBody>
          <a:bodyPr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General Matrix-Matrix Multiplication (GEMM)</a:t>
            </a:r>
          </a:p>
        </p:txBody>
      </p:sp>
      <p:sp>
        <p:nvSpPr>
          <p:cNvPr id="64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991600" cy="1295400"/>
          </a:xfrm>
        </p:spPr>
        <p:txBody>
          <a:bodyPr/>
          <a:lstStyle/>
          <a:p>
            <a:r>
              <a:rPr lang="en-US" dirty="0">
                <a:latin typeface="Arial" charset="0"/>
                <a:ea typeface="宋体" charset="0"/>
                <a:cs typeface="宋体" charset="0"/>
              </a:rPr>
              <a:t>Blocked algorithm variants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Arial" charset="0"/>
                <a:ea typeface="宋体" charset="0"/>
                <a:cs typeface="宋体" charset="0"/>
              </a:rPr>
              <a:t>Fastest general-purpose </a:t>
            </a:r>
            <a:br>
              <a:rPr lang="en-US" dirty="0">
                <a:latin typeface="Arial" charset="0"/>
                <a:ea typeface="宋体" charset="0"/>
                <a:cs typeface="宋体" charset="0"/>
              </a:rPr>
            </a:br>
            <a:r>
              <a:rPr lang="en-US" dirty="0">
                <a:latin typeface="Arial" charset="0"/>
                <a:ea typeface="宋体" charset="0"/>
                <a:cs typeface="宋体" charset="0"/>
              </a:rPr>
              <a:t>implementation [</a:t>
            </a:r>
            <a:r>
              <a:rPr lang="en-US" dirty="0" err="1">
                <a:latin typeface="Arial" charset="0"/>
                <a:ea typeface="宋体" charset="0"/>
                <a:cs typeface="宋体" charset="0"/>
              </a:rPr>
              <a:t>GotoBLAS</a:t>
            </a:r>
            <a:r>
              <a:rPr lang="en-US" dirty="0">
                <a:latin typeface="Arial" charset="0"/>
                <a:ea typeface="宋体" charset="0"/>
                <a:cs typeface="宋体" charset="0"/>
              </a:rPr>
              <a:t>]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5715000" y="1828800"/>
            <a:ext cx="3733800" cy="914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981200" y="438785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1600" dirty="0"/>
              <a:t>C</a:t>
            </a:r>
          </a:p>
        </p:txBody>
      </p:sp>
      <p:sp>
        <p:nvSpPr>
          <p:cNvPr id="30730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1CBCB016-82D6-6E4E-ABDB-69D13C1C6009}" type="slidenum">
              <a:rPr lang="en-US" sz="1400" b="0">
                <a:solidFill>
                  <a:schemeClr val="tx1"/>
                </a:solidFill>
                <a:cs typeface="Arial" charset="0"/>
              </a:rPr>
              <a:pPr/>
              <a:t>9</a:t>
            </a:fld>
            <a:endParaRPr lang="en-US" sz="14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67000" y="4114800"/>
            <a:ext cx="838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76400" y="4114800"/>
            <a:ext cx="838200" cy="838200"/>
          </a:xfrm>
          <a:prstGeom prst="rect">
            <a:avLst/>
          </a:prstGeom>
          <a:solidFill>
            <a:srgbClr val="FF9C3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4114800"/>
            <a:ext cx="838200" cy="838200"/>
          </a:xfrm>
          <a:prstGeom prst="rect">
            <a:avLst/>
          </a:prstGeom>
          <a:solidFill>
            <a:srgbClr val="33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890522" y="4267200"/>
            <a:ext cx="471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2400" i="1" dirty="0"/>
              <a:t>A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857517" y="4267200"/>
            <a:ext cx="483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i="1" dirty="0"/>
              <a:t>B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45588" y="4267200"/>
            <a:ext cx="483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2400" i="1" dirty="0"/>
              <a:t>C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531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1800" dirty="0" smtClean="0"/>
              <a:t>+:=</a:t>
            </a:r>
            <a:endParaRPr lang="en-US" sz="1800" dirty="0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423732" y="4343400"/>
            <a:ext cx="319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1800" dirty="0" smtClean="0"/>
              <a:t>×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A. Pedram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ERSTL@BJQQTZUZQFGJOKOR" val="3658"/>
</p:tagLst>
</file>

<file path=ppt/theme/theme1.xml><?xml version="1.0" encoding="utf-8"?>
<a:theme xmlns:a="http://schemas.openxmlformats.org/drawingml/2006/main" name="cecs">
  <a:themeElements>
    <a:clrScheme name="ce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cs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ce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c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c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c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cecs</Template>
  <TotalTime>33004</TotalTime>
  <Words>1236</Words>
  <Application>Microsoft Macintosh PowerPoint</Application>
  <PresentationFormat>Custom</PresentationFormat>
  <Paragraphs>355</Paragraphs>
  <Slides>31</Slides>
  <Notes>4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cecs</vt:lpstr>
      <vt:lpstr>Chart</vt:lpstr>
      <vt:lpstr>Equation</vt:lpstr>
      <vt:lpstr>High Performance  Matrix Multiplication</vt:lpstr>
      <vt:lpstr>References</vt:lpstr>
      <vt:lpstr>Memory Hierarchy</vt:lpstr>
      <vt:lpstr>Memory Hierarchy</vt:lpstr>
      <vt:lpstr>Insight</vt:lpstr>
      <vt:lpstr>Naïve Matrix Multiply on RS/6000 </vt:lpstr>
      <vt:lpstr>GEMM Naïve versus blocked</vt:lpstr>
      <vt:lpstr>Cache Oblivious Matrix Multiplication</vt:lpstr>
      <vt:lpstr>General Matrix-Matrix Multiplication (GEMM)</vt:lpstr>
      <vt:lpstr>GEMM and Memory Hierarchy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The GEMM algorithm</vt:lpstr>
      <vt:lpstr>Where the micro-kernel fits in</vt:lpstr>
      <vt:lpstr>Where the micro-kernel fits in</vt:lpstr>
      <vt:lpstr>Where the micro-kernel fits in</vt:lpstr>
      <vt:lpstr>Where the micro-kernel fits in</vt:lpstr>
      <vt:lpstr>Where the micro-kernel fits in</vt:lpstr>
      <vt:lpstr>The gemm micro-kernel</vt:lpstr>
      <vt:lpstr>The gemm micro-kernel</vt:lpstr>
      <vt:lpstr>GEMM Kernel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Design of Embedded Multi-Processor/Multi-Core Systems-on-Chip</dc:title>
  <dc:subject>Research Overview</dc:subject>
  <dc:creator>Andreas Gerstlauer</dc:creator>
  <cp:lastModifiedBy>Ardavan Pedram</cp:lastModifiedBy>
  <cp:revision>760</cp:revision>
  <cp:lastPrinted>2013-07-29T17:12:40Z</cp:lastPrinted>
  <dcterms:created xsi:type="dcterms:W3CDTF">2012-10-03T15:39:09Z</dcterms:created>
  <dcterms:modified xsi:type="dcterms:W3CDTF">2015-01-13T22:02:54Z</dcterms:modified>
</cp:coreProperties>
</file>