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2B422-BEBB-44A4-BA6B-FF3F3B02BB23}" type="datetimeFigureOut">
              <a:rPr lang="fr-FR" smtClean="0"/>
              <a:t>18/05/2024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FE253-E8C4-4D3C-9703-0F0234F5F3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894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A4BF-EAA9-45AC-84BB-77790FE42DF2}" type="datetime1">
              <a:rPr lang="fr-FR" smtClean="0"/>
              <a:t>18/05/2024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4858-F683-4DFC-B911-B75B0383F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0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A0E8-7486-4645-9B81-FB0001A46D84}" type="datetime1">
              <a:rPr lang="fr-FR" smtClean="0"/>
              <a:t>18/05/2024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4858-F683-4DFC-B911-B75B0383F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62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AAE9-1FA4-4AC7-A252-822B0ED4393E}" type="datetime1">
              <a:rPr lang="fr-FR" smtClean="0"/>
              <a:t>18/05/2024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4858-F683-4DFC-B911-B75B0383F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07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D64D-26FB-4FDB-A36C-1ADECB30CAC3}" type="datetime1">
              <a:rPr lang="fr-FR" smtClean="0"/>
              <a:t>18/05/2024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4858-F683-4DFC-B911-B75B0383F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38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4EFC-80CE-406B-BEBF-C4EE7B0C5030}" type="datetime1">
              <a:rPr lang="fr-FR" smtClean="0"/>
              <a:t>18/05/2024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4858-F683-4DFC-B911-B75B0383F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78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5545-484D-411E-B230-E6B63F078DF7}" type="datetime1">
              <a:rPr lang="fr-FR" smtClean="0"/>
              <a:t>18/05/2024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4858-F683-4DFC-B911-B75B0383F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62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9777-9B42-4F50-B5FF-AE05A04DF3AE}" type="datetime1">
              <a:rPr lang="fr-FR" smtClean="0"/>
              <a:t>18/05/2024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4858-F683-4DFC-B911-B75B0383F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47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4109-F2BF-4C45-9BAF-E54F68FF90E8}" type="datetime1">
              <a:rPr lang="fr-FR" smtClean="0"/>
              <a:t>18/05/2024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4858-F683-4DFC-B911-B75B0383F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36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901B-8DBB-4DB1-B8DF-536CA0E77968}" type="datetime1">
              <a:rPr lang="fr-FR" smtClean="0"/>
              <a:t>18/05/2024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4858-F683-4DFC-B911-B75B0383F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65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3B45-9578-4771-B2FF-99E5A9C63FBB}" type="datetime1">
              <a:rPr lang="fr-FR" smtClean="0"/>
              <a:t>18/05/2024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4858-F683-4DFC-B911-B75B0383F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46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116B-45CE-4F9F-AC9A-911B3C5BBA92}" type="datetime1">
              <a:rPr lang="fr-FR" smtClean="0"/>
              <a:t>18/05/2024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4858-F683-4DFC-B911-B75B0383F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27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89E14-4804-4CC3-97EE-56A9A0CAE704}" type="datetime1">
              <a:rPr lang="fr-FR" smtClean="0"/>
              <a:t>18/05/2024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54858-F683-4DFC-B911-B75B0383F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53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86930" y="250370"/>
            <a:ext cx="7509120" cy="9626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CONSULTANT DATA </a:t>
            </a:r>
          </a:p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| BA | CP | DM</a:t>
            </a:r>
          </a:p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 Banque – Assurance – Retail – Media – Service Public ] 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2686929" y="1358756"/>
            <a:ext cx="7509121" cy="1960086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200" dirty="0"/>
              <a:t>Système d’Information (Organisation Data et SI, Mise en place des solutions IT à des fins décisionnelles et d’études, Gestion référentielle, Historisation…).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fr-FR" sz="1200" dirty="0"/>
              <a:t> Data Management ( Organisation, centralisation, accessibilité , linéarité, conformité , qualité, échange et visualisation de la Data, Contrôle Qualité/Cohérence et Automatisation,  Optimisation et Automatisation des processus IT).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fr-FR" sz="1200" dirty="0"/>
              <a:t> Conseil Opérationnel (AMOA, MOE, Automatisation des processus métiers). 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fr-FR" sz="1200" dirty="0"/>
              <a:t> Expertise SAS V9 et Data. 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fr-FR" sz="1200" dirty="0"/>
              <a:t> CRM  Marketing (Mise en place des solutions IT à des fins de gestion de la relation client : Approche Opérationnelle, Analytique, Commerciale).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fr-FR" sz="1200" dirty="0"/>
              <a:t>Coordination et gestion de projet data à fort enjeux réglementaires et métiers. 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2686930" y="3539159"/>
            <a:ext cx="7509122" cy="1527099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fr-FR" sz="1200" dirty="0"/>
              <a:t>Banque : Gestion du risque de crédit des particuliers, Reforme prudentielle (Bâle 2, Bâle 3, Loi Lagarde et Anacredit), ALM, RepoClear, Nouveau Défaut EBA et IFRS9 , Reporting FEI, Innovation &amp; Financement , Pilotage de l’activité territoriale, Suivi des Ressources.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fr-FR" sz="1200" dirty="0"/>
              <a:t>Assurance IARD : Gestion de cycle de vie des sinistres, référentiels produits et clients, gestion des données financières et qualitatives.  Solvabilité 2 et Norme IFRS9. Gestion des actifs. 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fr-FR" sz="1200" dirty="0"/>
              <a:t>CRM Marketing  : Gestion de la relation client et commerciale . 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fr-FR" sz="1200" dirty="0"/>
              <a:t>AMOA (Recueil, Formalisation et Design des besoins métiers)  et Automatisation des process métiers.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2686931" y="5353126"/>
            <a:ext cx="3070058" cy="865319"/>
          </a:xfrm>
          <a:prstGeom prst="round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lvl="0" indent="-171450">
              <a:buFont typeface="Wingdings" panose="05000000000000000000" pitchFamily="2" charset="2"/>
              <a:buChar char="§"/>
            </a:pPr>
            <a:endParaRPr lang="fr-FR" sz="1200" dirty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fr-FR" sz="1200" dirty="0"/>
              <a:t>Banque et Institution Financière (50%).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fr-FR" sz="1200" dirty="0"/>
              <a:t>Assurance (24 %).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fr-FR" sz="1200" dirty="0"/>
              <a:t>Grande Distribution (13%). 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fr-FR" sz="1200" dirty="0"/>
              <a:t>Service Public et Media (13%). </a:t>
            </a:r>
          </a:p>
          <a:p>
            <a:pPr lvl="0"/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 rot="16200000">
            <a:off x="770634" y="1889751"/>
            <a:ext cx="1960085" cy="898097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fr-FR" sz="1400" b="1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SI et DATA</a:t>
            </a:r>
            <a:endParaRPr lang="fr-F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fr-FR" sz="1400" b="1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(60%)</a:t>
            </a:r>
            <a:endParaRPr lang="fr-F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987129" y="3843095"/>
            <a:ext cx="1527097" cy="898098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fr-FR" sz="1400" b="1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Fonctionnel</a:t>
            </a:r>
            <a:endParaRPr lang="fr-F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fr-FR" sz="1400" b="1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(40%)</a:t>
            </a:r>
            <a:endParaRPr lang="fr-F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1318018" y="5383093"/>
            <a:ext cx="865318" cy="872507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fr-FR" sz="1400" b="1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Secteur</a:t>
            </a:r>
            <a:endParaRPr lang="fr-F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ctangle à coins arrondis 9">
            <a:extLst>
              <a:ext uri="{FF2B5EF4-FFF2-40B4-BE49-F238E27FC236}">
                <a16:creationId xmlns:a16="http://schemas.microsoft.com/office/drawing/2014/main" id="{C2FC29D3-E16F-191B-4BC1-CD3001DB6E67}"/>
              </a:ext>
            </a:extLst>
          </p:cNvPr>
          <p:cNvSpPr/>
          <p:nvPr/>
        </p:nvSpPr>
        <p:spPr>
          <a:xfrm>
            <a:off x="5906279" y="5336445"/>
            <a:ext cx="4289773" cy="865319"/>
          </a:xfrm>
          <a:prstGeom prst="round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lvl="0" indent="-171450">
              <a:buFont typeface="Wingdings" panose="05000000000000000000" pitchFamily="2" charset="2"/>
              <a:buChar char="§"/>
            </a:pPr>
            <a:endParaRPr lang="fr-FR" sz="1200" dirty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fr-FR" sz="1200" dirty="0"/>
              <a:t>BPI , LSEG , CA, CA-CF , HSBC , BDF, Banque PSA , CGI Finance.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fr-FR" sz="1200" dirty="0"/>
              <a:t>GMF (Covéa ), MAAF ( Covéa ) , Suravenir, MSC.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fr-FR" sz="1200" dirty="0"/>
              <a:t>Carrefour, System U. 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fr-FR" sz="1200" dirty="0"/>
              <a:t>Pôle Emploi, SNCF, MédiaPost. </a:t>
            </a:r>
          </a:p>
          <a:p>
            <a:pPr lvl="0"/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89925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texte, capture d’écran, diagramme, conception&#10;&#10;Description générée automatiquement">
            <a:extLst>
              <a:ext uri="{FF2B5EF4-FFF2-40B4-BE49-F238E27FC236}">
                <a16:creationId xmlns:a16="http://schemas.microsoft.com/office/drawing/2014/main" id="{67CAB1DF-4B70-60A7-6989-A052CF403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1" y="643467"/>
            <a:ext cx="4385387" cy="5571065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015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332</Words>
  <Application>Microsoft Office PowerPoint</Application>
  <PresentationFormat>Grand écran</PresentationFormat>
  <Paragraphs>28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asus</dc:creator>
  <cp:lastModifiedBy>Jules Pountougnigni</cp:lastModifiedBy>
  <cp:revision>61</cp:revision>
  <dcterms:created xsi:type="dcterms:W3CDTF">2017-01-08T14:03:54Z</dcterms:created>
  <dcterms:modified xsi:type="dcterms:W3CDTF">2024-05-18T16:56:26Z</dcterms:modified>
</cp:coreProperties>
</file>