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12320F-2A66-4C19-B553-AD82250677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5B471C6-CC10-4728-BCB4-23F3B3633855}" type="datetimeFigureOut">
              <a:rPr lang="zh-CN" altLang="en-US" smtClean="0"/>
              <a:t>2010/7/13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543800" cy="2593975"/>
          </a:xfrm>
        </p:spPr>
        <p:txBody>
          <a:bodyPr/>
          <a:lstStyle/>
          <a:p>
            <a:r>
              <a:rPr lang="en-US" altLang="zh-CN" sz="5400" dirty="0" smtClean="0"/>
              <a:t>Technical Reading Report</a:t>
            </a:r>
            <a:br>
              <a:rPr lang="en-US" altLang="zh-CN" sz="5400" dirty="0" smtClean="0"/>
            </a:br>
            <a:r>
              <a:rPr lang="en-US" altLang="zh-CN" sz="5400" dirty="0"/>
              <a:t>	</a:t>
            </a:r>
            <a:r>
              <a:rPr lang="en-US" altLang="zh-CN" sz="2400" dirty="0" smtClean="0"/>
              <a:t>Virtual Power: Coordinated Power Management </a:t>
            </a:r>
            <a:br>
              <a:rPr lang="en-US" altLang="zh-CN" sz="2400" dirty="0" smtClean="0"/>
            </a:br>
            <a:r>
              <a:rPr lang="en-US" altLang="zh-CN" sz="2400" dirty="0"/>
              <a:t>	</a:t>
            </a:r>
            <a:r>
              <a:rPr lang="en-US" altLang="zh-CN" sz="2400" dirty="0" smtClean="0"/>
              <a:t>	in Virtualized Enterprise Environment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4038600"/>
            <a:ext cx="6461760" cy="10668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dirty="0" smtClean="0"/>
              <a:t>Paper by: </a:t>
            </a:r>
            <a:r>
              <a:rPr lang="en-US" altLang="zh-CN" dirty="0"/>
              <a:t>Ripal </a:t>
            </a:r>
            <a:r>
              <a:rPr lang="en-US" altLang="zh-CN" dirty="0" smtClean="0"/>
              <a:t>Nathuji &amp; </a:t>
            </a:r>
            <a:r>
              <a:rPr lang="en-US" altLang="zh-CN" dirty="0"/>
              <a:t>Karsten </a:t>
            </a:r>
            <a:r>
              <a:rPr lang="en-US" altLang="zh-CN" dirty="0" smtClean="0"/>
              <a:t>Schwan from CERCS </a:t>
            </a:r>
            <a:r>
              <a:rPr lang="en-US" altLang="zh-CN" dirty="0"/>
              <a:t>Research </a:t>
            </a:r>
            <a:r>
              <a:rPr lang="en-US" altLang="zh-CN" dirty="0" smtClean="0"/>
              <a:t>Center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itchFamily="2" charset="2"/>
              <a:buChar char="l"/>
            </a:pPr>
            <a:r>
              <a:rPr lang="en-US" altLang="zh-CN" dirty="0" smtClean="0"/>
              <a:t>Read by: Liang 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0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Viability of soft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Combination of hardware and software scaling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3200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09775"/>
            <a:ext cx="44005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Policy Based Coordination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PM-L Policies: Platform Management</a:t>
            </a:r>
          </a:p>
          <a:p>
            <a:r>
              <a:rPr lang="en-US" altLang="zh-CN" dirty="0" smtClean="0"/>
              <a:t>PM-G Policies: Global Coordination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362200"/>
            <a:ext cx="63198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5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PM-L Policies:</a:t>
            </a:r>
            <a:br>
              <a:rPr lang="en-US" altLang="zh-CN" dirty="0" smtClean="0"/>
            </a:br>
            <a:r>
              <a:rPr lang="en-US" altLang="zh-CN" dirty="0" smtClean="0"/>
              <a:t>Platform management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</a:rPr>
                          <m:t>𝑡h𝑟𝑜𝑡𝑡𝑙𝑒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𝑝𝑙𝑎𝑛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4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412"/>
                <a:ext cx="7620000" cy="1143000"/>
              </a:xfrm>
            </p:spPr>
            <p:txBody>
              <a:bodyPr/>
              <a:lstStyle/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(1)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412"/>
                <a:ext cx="7620000" cy="1143000"/>
              </a:xfrm>
              <a:blipFill rotWithShape="1">
                <a:blip r:embed="rId2"/>
                <a:stretch>
                  <a:fillRect l="-3360" b="-11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14132"/>
            <a:ext cx="47815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562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52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2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60" b="-1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705600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𝑡h𝑟𝑜𝑡𝑡𝑙𝑒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60" b="-11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8" y="1504389"/>
            <a:ext cx="55626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2" y="3971364"/>
            <a:ext cx="6795247" cy="250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1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PM-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𝑝𝑙𝑎𝑛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360" b="-7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08233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1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present guest virtual machines with what appears to be a rich set of ‘soft’ power states accessible to their application-specific policies, termed VPM states,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</a:p>
          <a:p>
            <a:r>
              <a:rPr lang="en-US" altLang="zh-CN" dirty="0" smtClean="0"/>
              <a:t>To use the state changes requested by VMs</a:t>
            </a:r>
            <a:r>
              <a:rPr lang="en-US" altLang="zh-CN" dirty="0"/>
              <a:t> </a:t>
            </a:r>
            <a:r>
              <a:rPr lang="en-US" altLang="zh-CN" dirty="0" smtClean="0"/>
              <a:t>as inputs to virtualization-level management policies.</a:t>
            </a:r>
          </a:p>
        </p:txBody>
      </p:sp>
    </p:spTree>
    <p:extLst>
      <p:ext uri="{BB962C8B-B14F-4D97-AF65-F5344CB8AC3E}">
        <p14:creationId xmlns:p14="http://schemas.microsoft.com/office/powerpoint/2010/main" val="27207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insight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State-guidance methodology</a:t>
            </a:r>
          </a:p>
          <a:p>
            <a:r>
              <a:rPr lang="en-US" altLang="zh-CN" dirty="0" smtClean="0"/>
              <a:t>Choose typical samples for evaluation</a:t>
            </a:r>
          </a:p>
          <a:p>
            <a:r>
              <a:rPr lang="en-US" altLang="zh-CN" dirty="0" smtClean="0"/>
              <a:t>Get down to lower layers, the lower, </a:t>
            </a:r>
            <a:r>
              <a:rPr lang="en-US" altLang="zh-CN" smtClean="0"/>
              <a:t>the stronger.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2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800" dirty="0" smtClean="0"/>
              <a:t>To make full use of ‘Soft’ scaling, TO CONSOLIDATE</a:t>
            </a:r>
          </a:p>
          <a:p>
            <a:pPr marL="114300" indent="0">
              <a:buNone/>
            </a:pPr>
            <a:r>
              <a:rPr lang="en-US" altLang="zh-CN" sz="2800" dirty="0" smtClean="0"/>
              <a:t>   </a:t>
            </a:r>
            <a:r>
              <a:rPr lang="en-US" altLang="zh-CN" dirty="0"/>
              <a:t>Limited processor frequency </a:t>
            </a:r>
            <a:r>
              <a:rPr lang="en-US" altLang="zh-CN" dirty="0" smtClean="0"/>
              <a:t>states</a:t>
            </a:r>
          </a:p>
          <a:p>
            <a:pPr marL="114300" indent="0">
              <a:buNone/>
            </a:pPr>
            <a:r>
              <a:rPr lang="en-US" altLang="zh-CN" dirty="0" smtClean="0"/>
              <a:t>    But virtualization offers new opportunities for scaling the allocation of physical resources </a:t>
            </a:r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sz="2800" dirty="0" smtClean="0"/>
              <a:t>Integrated p</a:t>
            </a:r>
            <a:r>
              <a:rPr lang="en-US" altLang="zh-CN" sz="2800" dirty="0" smtClean="0"/>
              <a:t>ower saving policy, TO COORDINATE</a:t>
            </a:r>
          </a:p>
          <a:p>
            <a:pPr marL="114300" indent="0">
              <a:buNone/>
            </a:pPr>
            <a:r>
              <a:rPr lang="en-US" altLang="zh-CN" sz="2400" dirty="0" smtClean="0"/>
              <a:t>   </a:t>
            </a:r>
            <a:r>
              <a:rPr lang="en-US" altLang="zh-CN" dirty="0"/>
              <a:t>Building a tiered power management framework to integrate multiple power management mechanisms and </a:t>
            </a:r>
            <a:r>
              <a:rPr lang="en-US" altLang="zh-CN" dirty="0" smtClean="0"/>
              <a:t>policies</a:t>
            </a:r>
          </a:p>
          <a:p>
            <a:pPr marL="114300" indent="0">
              <a:buNone/>
            </a:pP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sz="2800" dirty="0"/>
              <a:t>But still, ISOLATED</a:t>
            </a:r>
          </a:p>
          <a:p>
            <a:pPr marL="114300" indent="0">
              <a:buNone/>
            </a:pPr>
            <a:r>
              <a:rPr lang="en-US" altLang="zh-CN" sz="2800" dirty="0"/>
              <a:t>    </a:t>
            </a:r>
            <a:r>
              <a:rPr lang="en-US" altLang="zh-CN" dirty="0"/>
              <a:t>Without negating the nature of virtualization: </a:t>
            </a:r>
            <a:r>
              <a:rPr lang="en-US" altLang="zh-CN" dirty="0" smtClean="0"/>
              <a:t>isolation</a:t>
            </a:r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sz="2800" dirty="0" smtClean="0"/>
              <a:t>Providing FLEXIBILITY</a:t>
            </a:r>
          </a:p>
          <a:p>
            <a:pPr marL="11430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dirty="0"/>
              <a:t>accept a variety of power management </a:t>
            </a:r>
            <a:r>
              <a:rPr lang="en-US" altLang="zh-CN" dirty="0" smtClean="0"/>
              <a:t>policies</a:t>
            </a:r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pPr marL="114300" indent="0"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662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Power management throws threatens on the independence and performance isolation properties of virtualization technologies.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ondemand</a:t>
            </a:r>
            <a:r>
              <a:rPr lang="en-US" altLang="zh-CN" dirty="0" smtClean="0"/>
              <a:t>, real-time.</a:t>
            </a:r>
          </a:p>
          <a:p>
            <a:endParaRPr lang="en-US" altLang="zh-CN" dirty="0"/>
          </a:p>
          <a:p>
            <a:r>
              <a:rPr lang="en-US" altLang="zh-CN" b="1" dirty="0" smtClean="0"/>
              <a:t>Limitation of Hardware Management</a:t>
            </a:r>
          </a:p>
          <a:p>
            <a:pPr marL="114300" indent="0">
              <a:buNone/>
            </a:pPr>
            <a:r>
              <a:rPr lang="en-US" altLang="zh-CN" dirty="0" smtClean="0"/>
              <a:t>    hypervisor scheduling time granularity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multiple cores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267200"/>
            <a:ext cx="47434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8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Solution:	</a:t>
            </a:r>
            <a:r>
              <a:rPr lang="en-US" altLang="zh-CN" dirty="0" err="1" smtClean="0"/>
              <a:t>VirtualPower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Architecture: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362200"/>
            <a:ext cx="6319838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6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VPM Architecture(1): VPM States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Exported to VMs as ‘soft’ states</a:t>
            </a:r>
          </a:p>
          <a:p>
            <a:r>
              <a:rPr lang="en-US" altLang="zh-CN" dirty="0" smtClean="0"/>
              <a:t>Can be updated by VM’s own power management policy</a:t>
            </a:r>
          </a:p>
          <a:p>
            <a:r>
              <a:rPr lang="en-US" altLang="zh-CN" dirty="0" smtClean="0"/>
              <a:t>Be transported by VPM Channels to VPM rules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VPM states are unified in multiple platforms so there is no need to alter VM’s power management policy if the VM is migrated to other platforms.</a:t>
            </a:r>
          </a:p>
          <a:p>
            <a:r>
              <a:rPr lang="en-US" altLang="zh-CN" dirty="0" smtClean="0"/>
              <a:t>This quality maintains the isolation of VMs</a:t>
            </a:r>
            <a:r>
              <a:rPr lang="en-US" altLang="zh-CN" dirty="0"/>
              <a:t> </a:t>
            </a:r>
            <a:r>
              <a:rPr lang="en-US" altLang="zh-CN" dirty="0" smtClean="0"/>
              <a:t>and does not lack consistency between the VM and hypervisor layer.</a:t>
            </a:r>
          </a:p>
        </p:txBody>
      </p:sp>
    </p:spTree>
    <p:extLst>
      <p:ext uri="{BB962C8B-B14F-4D97-AF65-F5344CB8AC3E}">
        <p14:creationId xmlns:p14="http://schemas.microsoft.com/office/powerpoint/2010/main" val="35132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VPM Architecture(2): VPM Channels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Implemented using hypercalls and Xen event channels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VPM channels mainly take charge of delivering the message between VMs and Dom0</a:t>
            </a:r>
          </a:p>
          <a:p>
            <a:r>
              <a:rPr lang="en-US" altLang="zh-CN" dirty="0" smtClean="0"/>
              <a:t>Here, Hypervisor would ignore the privileged requests by VM-level power policy, but Virtual Power will intercepts them through VPM channels as ‘hints’ provided to VPM rules and mechanisms to help make the final decision.</a:t>
            </a:r>
          </a:p>
          <a:p>
            <a:r>
              <a:rPr lang="en-US" altLang="zh-CN" dirty="0" smtClean="0"/>
              <a:t>The benefit is, one request from a single VM</a:t>
            </a:r>
            <a:r>
              <a:rPr lang="en-US" altLang="zh-CN" dirty="0"/>
              <a:t> </a:t>
            </a:r>
            <a:r>
              <a:rPr lang="en-US" altLang="zh-CN" dirty="0" smtClean="0"/>
              <a:t>would not directly influence the hardware environment and therefore keeps fault isolation.</a:t>
            </a:r>
          </a:p>
        </p:txBody>
      </p:sp>
    </p:spTree>
    <p:extLst>
      <p:ext uri="{BB962C8B-B14F-4D97-AF65-F5344CB8AC3E}">
        <p14:creationId xmlns:p14="http://schemas.microsoft.com/office/powerpoint/2010/main" val="4583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VPM Architecture(3): VPM Mechanisms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Provide for information of underlying platforms to VPM rules</a:t>
            </a:r>
          </a:p>
          <a:p>
            <a:r>
              <a:rPr lang="en-US" altLang="zh-CN" dirty="0" smtClean="0"/>
              <a:t>Deal with the diversity</a:t>
            </a:r>
          </a:p>
          <a:p>
            <a:endParaRPr lang="en-US" altLang="zh-CN" dirty="0"/>
          </a:p>
          <a:p>
            <a:r>
              <a:rPr lang="en-US" altLang="zh-CN" dirty="0" smtClean="0"/>
              <a:t>Information includes the platform management options including hardware scaling, soft scaling, and consolidation.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Experimental Setup</a:t>
            </a:r>
          </a:p>
          <a:p>
            <a:pPr marL="114300" indent="0">
              <a:buNone/>
            </a:pPr>
            <a:r>
              <a:rPr lang="en-US" altLang="zh-CN" dirty="0" smtClean="0"/>
              <a:t>    Processors based </a:t>
            </a:r>
            <a:r>
              <a:rPr lang="en-US" altLang="zh-CN" dirty="0"/>
              <a:t>upon the Intel </a:t>
            </a:r>
            <a:r>
              <a:rPr lang="en-US" altLang="zh-CN" dirty="0" err="1"/>
              <a:t>Netburst</a:t>
            </a:r>
            <a:r>
              <a:rPr lang="en-US" altLang="zh-CN" dirty="0"/>
              <a:t> microarchitecture, 3GB </a:t>
            </a:r>
            <a:r>
              <a:rPr lang="en-US" altLang="zh-CN" dirty="0" smtClean="0"/>
              <a:t>of memory</a:t>
            </a:r>
            <a:r>
              <a:rPr lang="en-US" altLang="zh-CN" dirty="0"/>
              <a:t>, gigabit network cards, and 80GB hard drives. </a:t>
            </a:r>
            <a:r>
              <a:rPr lang="en-US" altLang="zh-CN" dirty="0" smtClean="0"/>
              <a:t>In terms </a:t>
            </a:r>
            <a:r>
              <a:rPr lang="en-US" altLang="zh-CN" dirty="0"/>
              <a:t>of manageability, they support two physical </a:t>
            </a:r>
            <a:r>
              <a:rPr lang="en-US" altLang="zh-CN" dirty="0" smtClean="0"/>
              <a:t>operating modes for their processor cores: 3.2GHz and 2.8GHz.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Power </a:t>
            </a:r>
            <a:r>
              <a:rPr lang="en-US" altLang="zh-CN" dirty="0"/>
              <a:t>data is obtained using an </a:t>
            </a:r>
            <a:r>
              <a:rPr lang="en-US" altLang="zh-CN" dirty="0" err="1"/>
              <a:t>Extech</a:t>
            </a:r>
            <a:r>
              <a:rPr lang="en-US" altLang="zh-CN" dirty="0"/>
              <a:t> 380801 power </a:t>
            </a:r>
            <a:r>
              <a:rPr lang="en-US" altLang="zh-CN" dirty="0" smtClean="0"/>
              <a:t>analyzer</a:t>
            </a:r>
            <a:r>
              <a:rPr lang="en-US" altLang="zh-CN" dirty="0"/>
              <a:t>, which allows for out of band measurements via </a:t>
            </a:r>
            <a:r>
              <a:rPr lang="en-US" altLang="zh-CN" dirty="0" smtClean="0"/>
              <a:t>a laptop</a:t>
            </a:r>
            <a:r>
              <a:rPr lang="en-US" altLang="zh-CN" dirty="0"/>
              <a:t>, thereby avoiding undesirable measurement effects </a:t>
            </a:r>
            <a:r>
              <a:rPr lang="en-US" altLang="zh-CN" dirty="0" smtClean="0"/>
              <a:t>on the </a:t>
            </a:r>
            <a:r>
              <a:rPr lang="en-US" altLang="zh-CN" dirty="0"/>
              <a:t>system under test.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50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Guest Applications and Policies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Transactional Workloads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1.  event queuing time often outweigh actual event processing time</a:t>
            </a:r>
          </a:p>
          <a:p>
            <a:pPr marL="11430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2. arrival rates vary significantly over the course of a day</a:t>
            </a:r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dirty="0" smtClean="0"/>
              <a:t>Tiered Web Service Workloads (RUBiS)</a:t>
            </a:r>
          </a:p>
          <a:p>
            <a:pPr marL="114300" indent="0">
              <a:buNone/>
            </a:pPr>
            <a:r>
              <a:rPr lang="en-US" altLang="zh-CN" dirty="0" smtClean="0"/>
              <a:t>   CPU utilization relates to current request behaviors and request arriving  rates.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03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邻">
  <a:themeElements>
    <a:clrScheme name="相邻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邻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1073</TotalTime>
  <Words>607</Words>
  <Application>Microsoft Office PowerPoint</Application>
  <PresentationFormat>全屏显示(4:3)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相邻</vt:lpstr>
      <vt:lpstr>Technical Reading Report  Virtual Power: Coordinated Power Management    in Virtualized Enterprise Environment</vt:lpstr>
      <vt:lpstr>Motivations:</vt:lpstr>
      <vt:lpstr>Challenges </vt:lpstr>
      <vt:lpstr>Solution: VirtualPower</vt:lpstr>
      <vt:lpstr>VPM Architecture(1): VPM States </vt:lpstr>
      <vt:lpstr>VPM Architecture(2): VPM Channels</vt:lpstr>
      <vt:lpstr>VPM Architecture(3): VPM Mechanisms</vt:lpstr>
      <vt:lpstr>Evaluation Methodology</vt:lpstr>
      <vt:lpstr>Guest Applications and Policies</vt:lpstr>
      <vt:lpstr>Viability of soft scaling</vt:lpstr>
      <vt:lpstr>Policy Based Coordination</vt:lpstr>
      <vt:lpstr>PM-L Policies: Platform management</vt:lpstr>
      <vt:lpstr>PM-L_min (1) </vt:lpstr>
      <vt:lpstr>PM-L_min (2) </vt:lpstr>
      <vt:lpstr>PM-L_throttle</vt:lpstr>
      <vt:lpstr>PM-L_plan</vt:lpstr>
      <vt:lpstr>Conclusion</vt:lpstr>
      <vt:lpstr>What’s insight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Reading Report  Virtual Power: Coordinated Power Management    in Virtualized Enterprise Environment</dc:title>
  <dc:creator>Liang-pal</dc:creator>
  <cp:lastModifiedBy>Liang-pal</cp:lastModifiedBy>
  <cp:revision>25</cp:revision>
  <dcterms:created xsi:type="dcterms:W3CDTF">2010-07-10T23:53:48Z</dcterms:created>
  <dcterms:modified xsi:type="dcterms:W3CDTF">2010-07-13T10:48:35Z</dcterms:modified>
</cp:coreProperties>
</file>