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9" r:id="rId1"/>
  </p:sldMasterIdLst>
  <p:sldIdLst>
    <p:sldId id="256" r:id="rId2"/>
    <p:sldId id="274" r:id="rId3"/>
    <p:sldId id="275" r:id="rId4"/>
    <p:sldId id="276" r:id="rId5"/>
    <p:sldId id="277" r:id="rId6"/>
    <p:sldId id="278" r:id="rId7"/>
    <p:sldId id="281" r:id="rId8"/>
    <p:sldId id="279" r:id="rId9"/>
    <p:sldId id="350" r:id="rId10"/>
    <p:sldId id="286" r:id="rId11"/>
    <p:sldId id="287" r:id="rId12"/>
    <p:sldId id="288" r:id="rId13"/>
    <p:sldId id="290" r:id="rId14"/>
    <p:sldId id="289" r:id="rId15"/>
    <p:sldId id="282" r:id="rId16"/>
    <p:sldId id="306" r:id="rId17"/>
    <p:sldId id="349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4" r:id="rId31"/>
    <p:sldId id="303" r:id="rId32"/>
    <p:sldId id="307" r:id="rId33"/>
    <p:sldId id="308" r:id="rId34"/>
    <p:sldId id="343" r:id="rId35"/>
    <p:sldId id="305" r:id="rId36"/>
    <p:sldId id="318" r:id="rId37"/>
    <p:sldId id="309" r:id="rId38"/>
    <p:sldId id="315" r:id="rId39"/>
    <p:sldId id="316" r:id="rId40"/>
    <p:sldId id="312" r:id="rId41"/>
    <p:sldId id="310" r:id="rId42"/>
    <p:sldId id="313" r:id="rId43"/>
    <p:sldId id="317" r:id="rId44"/>
    <p:sldId id="319" r:id="rId45"/>
    <p:sldId id="347" r:id="rId46"/>
    <p:sldId id="320" r:id="rId47"/>
    <p:sldId id="322" r:id="rId48"/>
    <p:sldId id="345" r:id="rId49"/>
    <p:sldId id="323" r:id="rId50"/>
    <p:sldId id="324" r:id="rId51"/>
    <p:sldId id="325" r:id="rId52"/>
    <p:sldId id="326" r:id="rId53"/>
    <p:sldId id="327" r:id="rId54"/>
    <p:sldId id="328" r:id="rId55"/>
    <p:sldId id="348" r:id="rId56"/>
    <p:sldId id="329" r:id="rId57"/>
    <p:sldId id="330" r:id="rId58"/>
    <p:sldId id="331" r:id="rId59"/>
    <p:sldId id="332" r:id="rId60"/>
    <p:sldId id="333" r:id="rId61"/>
    <p:sldId id="336" r:id="rId62"/>
    <p:sldId id="334" r:id="rId63"/>
    <p:sldId id="335" r:id="rId64"/>
    <p:sldId id="337" r:id="rId65"/>
    <p:sldId id="338" r:id="rId66"/>
    <p:sldId id="339" r:id="rId67"/>
    <p:sldId id="341" r:id="rId68"/>
    <p:sldId id="342" r:id="rId69"/>
    <p:sldId id="273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50" autoAdjust="0"/>
    <p:restoredTop sz="94660"/>
  </p:normalViewPr>
  <p:slideViewPr>
    <p:cSldViewPr snapToGrid="0">
      <p:cViewPr varScale="1">
        <p:scale>
          <a:sx n="73" d="100"/>
          <a:sy n="73" d="100"/>
        </p:scale>
        <p:origin x="13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image" Target="../media/image6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F5F51-A8A6-4AB2-9DC3-5251ED418247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05D7910A-CC42-49A6-A8FA-F20E4FC2B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66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F5F51-A8A6-4AB2-9DC3-5251ED418247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05D7910A-CC42-49A6-A8FA-F20E4FC2B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667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F5F51-A8A6-4AB2-9DC3-5251ED418247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05D7910A-CC42-49A6-A8FA-F20E4FC2B47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3941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F5F51-A8A6-4AB2-9DC3-5251ED418247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5D7910A-CC42-49A6-A8FA-F20E4FC2B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11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F5F51-A8A6-4AB2-9DC3-5251ED418247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5D7910A-CC42-49A6-A8FA-F20E4FC2B47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8663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F5F51-A8A6-4AB2-9DC3-5251ED418247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5D7910A-CC42-49A6-A8FA-F20E4FC2B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596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F5F51-A8A6-4AB2-9DC3-5251ED418247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7910A-CC42-49A6-A8FA-F20E4FC2B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7725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F5F51-A8A6-4AB2-9DC3-5251ED418247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7910A-CC42-49A6-A8FA-F20E4FC2B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53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F5F51-A8A6-4AB2-9DC3-5251ED418247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7910A-CC42-49A6-A8FA-F20E4FC2B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76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F5F51-A8A6-4AB2-9DC3-5251ED418247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05D7910A-CC42-49A6-A8FA-F20E4FC2B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23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F5F51-A8A6-4AB2-9DC3-5251ED418247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05D7910A-CC42-49A6-A8FA-F20E4FC2B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76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F5F51-A8A6-4AB2-9DC3-5251ED418247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05D7910A-CC42-49A6-A8FA-F20E4FC2B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5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F5F51-A8A6-4AB2-9DC3-5251ED418247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7910A-CC42-49A6-A8FA-F20E4FC2B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334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F5F51-A8A6-4AB2-9DC3-5251ED418247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7910A-CC42-49A6-A8FA-F20E4FC2B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2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F5F51-A8A6-4AB2-9DC3-5251ED418247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7910A-CC42-49A6-A8FA-F20E4FC2B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60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F5F51-A8A6-4AB2-9DC3-5251ED418247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5D7910A-CC42-49A6-A8FA-F20E4FC2B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79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F5F51-A8A6-4AB2-9DC3-5251ED418247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5D7910A-CC42-49A6-A8FA-F20E4FC2B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74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52" r:id="rId3"/>
    <p:sldLayoutId id="2147483953" r:id="rId4"/>
    <p:sldLayoutId id="2147483954" r:id="rId5"/>
    <p:sldLayoutId id="2147483955" r:id="rId6"/>
    <p:sldLayoutId id="2147483956" r:id="rId7"/>
    <p:sldLayoutId id="2147483957" r:id="rId8"/>
    <p:sldLayoutId id="2147483958" r:id="rId9"/>
    <p:sldLayoutId id="2147483959" r:id="rId10"/>
    <p:sldLayoutId id="2147483960" r:id="rId11"/>
    <p:sldLayoutId id="2147483961" r:id="rId12"/>
    <p:sldLayoutId id="2147483962" r:id="rId13"/>
    <p:sldLayoutId id="2147483963" r:id="rId14"/>
    <p:sldLayoutId id="2147483964" r:id="rId15"/>
    <p:sldLayoutId id="214748396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29.png"/><Relationship Id="rId3" Type="http://schemas.openxmlformats.org/officeDocument/2006/relationships/image" Target="../media/image220.png"/><Relationship Id="rId7" Type="http://schemas.openxmlformats.org/officeDocument/2006/relationships/image" Target="../media/image50.png"/><Relationship Id="rId12" Type="http://schemas.openxmlformats.org/officeDocument/2006/relationships/image" Target="../media/image28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27.png"/><Relationship Id="rId5" Type="http://schemas.openxmlformats.org/officeDocument/2006/relationships/image" Target="../media/image24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3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4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4.png"/><Relationship Id="rId5" Type="http://schemas.openxmlformats.org/officeDocument/2006/relationships/image" Target="../media/image41.png"/><Relationship Id="rId10" Type="http://schemas.openxmlformats.org/officeDocument/2006/relationships/image" Target="../media/image47.emf"/><Relationship Id="rId4" Type="http://schemas.openxmlformats.org/officeDocument/2006/relationships/image" Target="../media/image43.emf"/><Relationship Id="rId9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52.png"/><Relationship Id="rId7" Type="http://schemas.openxmlformats.org/officeDocument/2006/relationships/image" Target="../media/image55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42.png"/><Relationship Id="rId4" Type="http://schemas.openxmlformats.org/officeDocument/2006/relationships/image" Target="../media/image5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41.png"/><Relationship Id="rId12" Type="http://schemas.openxmlformats.org/officeDocument/2006/relationships/image" Target="../media/image6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3.emf"/><Relationship Id="rId11" Type="http://schemas.openxmlformats.org/officeDocument/2006/relationships/image" Target="../media/image42.png"/><Relationship Id="rId5" Type="http://schemas.openxmlformats.org/officeDocument/2006/relationships/oleObject" Target="../embeddings/oleObject3.bin"/><Relationship Id="rId10" Type="http://schemas.openxmlformats.org/officeDocument/2006/relationships/image" Target="../media/image46.png"/><Relationship Id="rId4" Type="http://schemas.openxmlformats.org/officeDocument/2006/relationships/image" Target="../media/image60.wmf"/><Relationship Id="rId9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72.png"/><Relationship Id="rId18" Type="http://schemas.openxmlformats.org/officeDocument/2006/relationships/image" Target="../media/image27.png"/><Relationship Id="rId21" Type="http://schemas.openxmlformats.org/officeDocument/2006/relationships/image" Target="../media/image30.png"/><Relationship Id="rId7" Type="http://schemas.openxmlformats.org/officeDocument/2006/relationships/image" Target="../media/image90.png"/><Relationship Id="rId12" Type="http://schemas.openxmlformats.org/officeDocument/2006/relationships/image" Target="../media/image71.png"/><Relationship Id="rId17" Type="http://schemas.openxmlformats.org/officeDocument/2006/relationships/image" Target="../media/image26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11" Type="http://schemas.openxmlformats.org/officeDocument/2006/relationships/image" Target="../media/image70.png"/><Relationship Id="rId24" Type="http://schemas.openxmlformats.org/officeDocument/2006/relationships/image" Target="../media/image76.png"/><Relationship Id="rId15" Type="http://schemas.openxmlformats.org/officeDocument/2006/relationships/image" Target="../media/image74.png"/><Relationship Id="rId23" Type="http://schemas.openxmlformats.org/officeDocument/2006/relationships/image" Target="../media/image75.png"/><Relationship Id="rId10" Type="http://schemas.openxmlformats.org/officeDocument/2006/relationships/image" Target="../media/image690.png"/><Relationship Id="rId19" Type="http://schemas.openxmlformats.org/officeDocument/2006/relationships/image" Target="../media/image28.png"/><Relationship Id="rId9" Type="http://schemas.openxmlformats.org/officeDocument/2006/relationships/image" Target="../media/image680.png"/><Relationship Id="rId14" Type="http://schemas.openxmlformats.org/officeDocument/2006/relationships/image" Target="../media/image73.png"/><Relationship Id="rId22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8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1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87.png"/><Relationship Id="rId7" Type="http://schemas.openxmlformats.org/officeDocument/2006/relationships/image" Target="../media/image94.png"/><Relationship Id="rId12" Type="http://schemas.openxmlformats.org/officeDocument/2006/relationships/image" Target="../media/image95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11" Type="http://schemas.openxmlformats.org/officeDocument/2006/relationships/image" Target="../media/image31.png"/><Relationship Id="rId5" Type="http://schemas.openxmlformats.org/officeDocument/2006/relationships/image" Target="../media/image92.png"/><Relationship Id="rId10" Type="http://schemas.openxmlformats.org/officeDocument/2006/relationships/image" Target="../media/image30.png"/><Relationship Id="rId4" Type="http://schemas.openxmlformats.org/officeDocument/2006/relationships/image" Target="../media/image88.png"/><Relationship Id="rId9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3.jpe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15.png"/><Relationship Id="rId7" Type="http://schemas.openxmlformats.org/officeDocument/2006/relationships/image" Target="../media/image119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11" Type="http://schemas.openxmlformats.org/officeDocument/2006/relationships/image" Target="../media/image122.png"/><Relationship Id="rId5" Type="http://schemas.openxmlformats.org/officeDocument/2006/relationships/image" Target="../media/image117.png"/><Relationship Id="rId10" Type="http://schemas.openxmlformats.org/officeDocument/2006/relationships/image" Target="../media/image115.jpeg"/><Relationship Id="rId4" Type="http://schemas.openxmlformats.org/officeDocument/2006/relationships/image" Target="../media/image116.png"/><Relationship Id="rId9" Type="http://schemas.openxmlformats.org/officeDocument/2006/relationships/image" Target="../media/image12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128.png"/><Relationship Id="rId4" Type="http://schemas.openxmlformats.org/officeDocument/2006/relationships/image" Target="../media/image12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13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14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6.png"/><Relationship Id="rId4" Type="http://schemas.openxmlformats.org/officeDocument/2006/relationships/image" Target="../media/image14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9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15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155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158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16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pn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5.png"/><Relationship Id="rId4" Type="http://schemas.openxmlformats.org/officeDocument/2006/relationships/image" Target="../media/image164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png"/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168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17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png"/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5.png"/><Relationship Id="rId4" Type="http://schemas.openxmlformats.org/officeDocument/2006/relationships/image" Target="../media/image174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png"/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178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2.png"/><Relationship Id="rId4" Type="http://schemas.openxmlformats.org/officeDocument/2006/relationships/image" Target="../media/image181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FAB9CF5-9D13-4DEE-BB1A-9338B30B73B3}"/>
              </a:ext>
            </a:extLst>
          </p:cNvPr>
          <p:cNvSpPr txBox="1"/>
          <p:nvPr/>
        </p:nvSpPr>
        <p:spPr>
          <a:xfrm>
            <a:off x="1429304" y="2299318"/>
            <a:ext cx="6747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36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طراحی، ساخت و کنترل سیستم چهارپره</a:t>
            </a:r>
            <a:endParaRPr lang="en-US" sz="36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Nazanin" panose="00000400000000000000" pitchFamily="2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FE952A-D29D-4C47-89AD-4A31FABB3065}"/>
              </a:ext>
            </a:extLst>
          </p:cNvPr>
          <p:cNvSpPr txBox="1"/>
          <p:nvPr/>
        </p:nvSpPr>
        <p:spPr>
          <a:xfrm>
            <a:off x="2166151" y="3187083"/>
            <a:ext cx="561956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cs typeface="B Nazanin" panose="00000400000000000000" pitchFamily="2" charset="-78"/>
              </a:rPr>
              <a:t>استاد راهنما: دکتر فرخی</a:t>
            </a:r>
          </a:p>
          <a:p>
            <a:pPr algn="ctr"/>
            <a:r>
              <a:rPr lang="fa-IR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cs typeface="B Nazanin" panose="00000400000000000000" pitchFamily="2" charset="-78"/>
              </a:rPr>
              <a:t>نگار احسانی</a:t>
            </a:r>
          </a:p>
          <a:p>
            <a:pPr algn="ctr"/>
            <a:r>
              <a:rPr lang="fa-IR" sz="28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cs typeface="B Nazanin" panose="00000400000000000000" pitchFamily="2" charset="-78"/>
              </a:rPr>
              <a:t>پوریا مرتضی آقا</a:t>
            </a:r>
            <a:endParaRPr lang="en-US" sz="28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effectLst>
                <a:innerShdw blurRad="177800">
                  <a:schemeClr val="accent3">
                    <a:lumMod val="50000"/>
                  </a:schemeClr>
                </a:innerShdw>
              </a:effectLst>
              <a:cs typeface="B Nazanin" panose="00000400000000000000" pitchFamily="2" charset="-78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76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4250" y="438433"/>
            <a:ext cx="706832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fa-IR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معادلات فضای حالت چهارپره و خطی سازی آن:</a:t>
            </a:r>
            <a:endParaRPr lang="en-US" sz="28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Nazanin" panose="00000400000000000000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00979" y="885036"/>
            <a:ext cx="4241598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2000" dirty="0">
                <a:cs typeface="B Nazanin" panose="00000400000000000000" pitchFamily="2" charset="-78"/>
              </a:rPr>
              <a:t>معادلات فضای حالت سیستم</a:t>
            </a:r>
            <a:r>
              <a:rPr lang="en-US" sz="2000" dirty="0">
                <a:cs typeface="B Nazanin" panose="00000400000000000000" pitchFamily="2" charset="-78"/>
              </a:rPr>
              <a:t> </a:t>
            </a:r>
            <a:r>
              <a:rPr lang="fa-IR" sz="2000" dirty="0">
                <a:cs typeface="B Nazanin" panose="00000400000000000000" pitchFamily="2" charset="-78"/>
              </a:rPr>
              <a:t>به شکل زیر است: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27947" y="4907020"/>
            <a:ext cx="1914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dirty="0">
                <a:cs typeface="B Nazanin" panose="00000400000000000000" pitchFamily="2" charset="-78"/>
              </a:rPr>
              <a:t>به طوری که:</a:t>
            </a:r>
            <a:endParaRPr lang="en-US" sz="2000" dirty="0">
              <a:cs typeface="B Nazanin" panose="00000400000000000000" pitchFamily="2" charset="-7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074" y="1426320"/>
            <a:ext cx="4331583" cy="32078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074" y="4964974"/>
            <a:ext cx="4243049" cy="1893026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V="1">
            <a:off x="850006" y="4823803"/>
            <a:ext cx="8199601" cy="3863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03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86111" y="575737"/>
            <a:ext cx="705544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2000" dirty="0">
                <a:cs typeface="B Nazanin" panose="00000400000000000000" pitchFamily="2" charset="-78"/>
              </a:rPr>
              <a:t>برای خطی سازی نقاط تعادل به شکل زیر در نظر گرفتیم</a:t>
            </a:r>
            <a:r>
              <a:rPr lang="fa-IR" sz="2400" dirty="0">
                <a:cs typeface="B Nazanin" panose="00000400000000000000" pitchFamily="2" charset="-78"/>
              </a:rPr>
              <a:t>.</a:t>
            </a:r>
            <a:endParaRPr lang="en-US" sz="2400" dirty="0">
              <a:cs typeface="B Nazanin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144" y="1357957"/>
            <a:ext cx="4683790" cy="187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418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416" y="3307841"/>
            <a:ext cx="5023734" cy="21470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790" y="165570"/>
            <a:ext cx="5491029" cy="32373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1356" y="5449092"/>
            <a:ext cx="3858724" cy="13836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6646" y="5107651"/>
            <a:ext cx="3691486" cy="1761052"/>
          </a:xfrm>
          <a:prstGeom prst="rect">
            <a:avLst/>
          </a:prstGeom>
        </p:spPr>
      </p:pic>
      <p:sp>
        <p:nvSpPr>
          <p:cNvPr id="9" name="Left Brace 8"/>
          <p:cNvSpPr/>
          <p:nvPr/>
        </p:nvSpPr>
        <p:spPr>
          <a:xfrm>
            <a:off x="1733418" y="3515340"/>
            <a:ext cx="143371" cy="159231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2">
                    <a:lumMod val="50000"/>
                  </a:schemeClr>
                </a:solidFill>
              </a:ln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7979" y="1262911"/>
            <a:ext cx="618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زوایا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82341" y="3823130"/>
            <a:ext cx="713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مکان</a:t>
            </a:r>
            <a:endParaRPr lang="en-US" dirty="0"/>
          </a:p>
        </p:txBody>
      </p:sp>
      <p:sp>
        <p:nvSpPr>
          <p:cNvPr id="12" name="Left Brace 11"/>
          <p:cNvSpPr/>
          <p:nvPr/>
        </p:nvSpPr>
        <p:spPr>
          <a:xfrm>
            <a:off x="1695348" y="5567285"/>
            <a:ext cx="148612" cy="98085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2">
                    <a:lumMod val="50000"/>
                  </a:schemeClr>
                </a:solidFill>
              </a:ln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7473" y="5646639"/>
            <a:ext cx="713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ارتفاع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0117" y="4682324"/>
            <a:ext cx="923266" cy="33072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8923" y="4682324"/>
            <a:ext cx="309973" cy="33072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26934" y="4661555"/>
            <a:ext cx="263183" cy="372260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>
            <a:off x="1184890" y="1744672"/>
            <a:ext cx="284364" cy="2843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1216992" y="4248676"/>
            <a:ext cx="284364" cy="2843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210426" y="6040103"/>
            <a:ext cx="284364" cy="2843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Left Brace 19"/>
          <p:cNvSpPr/>
          <p:nvPr/>
        </p:nvSpPr>
        <p:spPr>
          <a:xfrm>
            <a:off x="1726580" y="573684"/>
            <a:ext cx="234759" cy="254237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2">
                    <a:lumMod val="50000"/>
                  </a:schemeClr>
                </a:solidFill>
              </a:ln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867488" y="293221"/>
            <a:ext cx="6088682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fa-IR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معادلات فضای حالت</a:t>
            </a:r>
          </a:p>
          <a:p>
            <a:pPr algn="r"/>
            <a:r>
              <a:rPr lang="fa-IR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 سیستم خطی:</a:t>
            </a:r>
            <a:endParaRPr lang="en-US" sz="28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80188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77914" y="2538122"/>
            <a:ext cx="2359941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a-IR" sz="80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cs typeface="B Nazanin" panose="00000400000000000000" pitchFamily="2" charset="-78"/>
              </a:rPr>
              <a:t>کنترل</a:t>
            </a:r>
            <a:endParaRPr lang="en-US" sz="80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effectLst>
                <a:innerShdw blurRad="177800">
                  <a:schemeClr val="accent3">
                    <a:lumMod val="50000"/>
                  </a:schemeClr>
                </a:innerShdw>
              </a:effectLst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2168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93769" y="1642520"/>
                <a:ext cx="434666" cy="53938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69" y="1642520"/>
                <a:ext cx="434666" cy="5393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00205" y="2710063"/>
                <a:ext cx="476519" cy="52803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205" y="2710063"/>
                <a:ext cx="476519" cy="5280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22573" y="3810595"/>
                <a:ext cx="476519" cy="52803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573" y="3810595"/>
                <a:ext cx="476519" cy="5280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48690" y="4776954"/>
                <a:ext cx="476519" cy="52803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90" y="4776954"/>
                <a:ext cx="476519" cy="5280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1533218" y="1776757"/>
            <a:ext cx="334851" cy="3552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295105" y="2575822"/>
            <a:ext cx="25757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69147" y="2106697"/>
            <a:ext cx="25757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13" name="Oval 12"/>
          <p:cNvSpPr/>
          <p:nvPr/>
        </p:nvSpPr>
        <p:spPr>
          <a:xfrm>
            <a:off x="1647863" y="2790894"/>
            <a:ext cx="334851" cy="3552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784410" y="2933092"/>
            <a:ext cx="25757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60422" y="2978662"/>
            <a:ext cx="25757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16" name="Oval 15"/>
          <p:cNvSpPr/>
          <p:nvPr/>
        </p:nvSpPr>
        <p:spPr>
          <a:xfrm>
            <a:off x="1638177" y="3872714"/>
            <a:ext cx="334851" cy="3552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299949" y="4120149"/>
            <a:ext cx="25757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19" name="Oval 18"/>
          <p:cNvSpPr/>
          <p:nvPr/>
        </p:nvSpPr>
        <p:spPr>
          <a:xfrm>
            <a:off x="1688087" y="4867332"/>
            <a:ext cx="334851" cy="3552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462092" y="5210907"/>
            <a:ext cx="25757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264096" y="1621336"/>
            <a:ext cx="1571227" cy="3758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529884" y="1713086"/>
            <a:ext cx="618180" cy="528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529884" y="2700469"/>
            <a:ext cx="618180" cy="528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507832" y="3783711"/>
            <a:ext cx="618180" cy="528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558487" y="4765267"/>
            <a:ext cx="618180" cy="528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182285" y="2550075"/>
            <a:ext cx="25757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185498" y="1847989"/>
            <a:ext cx="25757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173699" y="2183973"/>
            <a:ext cx="25757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162953" y="3858626"/>
                <a:ext cx="25757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953" y="3858626"/>
                <a:ext cx="257578" cy="369332"/>
              </a:xfrm>
              <a:prstGeom prst="rect">
                <a:avLst/>
              </a:prstGeom>
              <a:blipFill>
                <a:blip r:embed="rId6"/>
                <a:stretch>
                  <a:fillRect r="-30952" b="-81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162953" y="4282894"/>
                <a:ext cx="25757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953" y="4282894"/>
                <a:ext cx="257578" cy="369332"/>
              </a:xfrm>
              <a:prstGeom prst="rect">
                <a:avLst/>
              </a:prstGeom>
              <a:blipFill>
                <a:blip r:embed="rId7"/>
                <a:stretch>
                  <a:fillRect r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149003" y="4646452"/>
                <a:ext cx="25757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9003" y="4646452"/>
                <a:ext cx="257578" cy="369332"/>
              </a:xfrm>
              <a:prstGeom prst="rect">
                <a:avLst/>
              </a:prstGeom>
              <a:blipFill>
                <a:blip r:embed="rId8"/>
                <a:stretch>
                  <a:fillRect l="-7143" r="-42857" b="-1639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endCxn id="19" idx="4"/>
          </p:cNvCxnSpPr>
          <p:nvPr/>
        </p:nvCxnSpPr>
        <p:spPr>
          <a:xfrm flipV="1">
            <a:off x="1855511" y="5222576"/>
            <a:ext cx="2" cy="4099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/>
            <a:stCxn id="22" idx="3"/>
          </p:cNvCxnSpPr>
          <p:nvPr/>
        </p:nvCxnSpPr>
        <p:spPr>
          <a:xfrm flipV="1">
            <a:off x="5835323" y="3484268"/>
            <a:ext cx="851856" cy="163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" idx="3"/>
            <a:endCxn id="13" idx="2"/>
          </p:cNvCxnSpPr>
          <p:nvPr/>
        </p:nvCxnSpPr>
        <p:spPr>
          <a:xfrm flipV="1">
            <a:off x="876724" y="2968516"/>
            <a:ext cx="771139" cy="5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cxnSpLocks/>
            <a:stCxn id="13" idx="6"/>
            <a:endCxn id="24" idx="1"/>
          </p:cNvCxnSpPr>
          <p:nvPr/>
        </p:nvCxnSpPr>
        <p:spPr>
          <a:xfrm flipV="1">
            <a:off x="1982714" y="2964486"/>
            <a:ext cx="547170" cy="40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cxnSpLocks/>
            <a:stCxn id="24" idx="3"/>
          </p:cNvCxnSpPr>
          <p:nvPr/>
        </p:nvCxnSpPr>
        <p:spPr>
          <a:xfrm>
            <a:off x="3148064" y="2964486"/>
            <a:ext cx="1122145" cy="68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cxnSpLocks/>
          </p:cNvCxnSpPr>
          <p:nvPr/>
        </p:nvCxnSpPr>
        <p:spPr>
          <a:xfrm>
            <a:off x="3140236" y="4044793"/>
            <a:ext cx="1105073" cy="152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cxnSpLocks/>
          </p:cNvCxnSpPr>
          <p:nvPr/>
        </p:nvCxnSpPr>
        <p:spPr>
          <a:xfrm>
            <a:off x="3169872" y="5076964"/>
            <a:ext cx="110033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16" idx="6"/>
            <a:endCxn id="25" idx="1"/>
          </p:cNvCxnSpPr>
          <p:nvPr/>
        </p:nvCxnSpPr>
        <p:spPr>
          <a:xfrm flipV="1">
            <a:off x="1973028" y="4047728"/>
            <a:ext cx="534804" cy="26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19" idx="6"/>
            <a:endCxn id="26" idx="1"/>
          </p:cNvCxnSpPr>
          <p:nvPr/>
        </p:nvCxnSpPr>
        <p:spPr>
          <a:xfrm flipV="1">
            <a:off x="2022938" y="5029284"/>
            <a:ext cx="535549" cy="156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7" idx="3"/>
            <a:endCxn id="19" idx="2"/>
          </p:cNvCxnSpPr>
          <p:nvPr/>
        </p:nvCxnSpPr>
        <p:spPr>
          <a:xfrm>
            <a:off x="925209" y="5040971"/>
            <a:ext cx="762878" cy="39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6" idx="3"/>
            <a:endCxn id="16" idx="2"/>
          </p:cNvCxnSpPr>
          <p:nvPr/>
        </p:nvCxnSpPr>
        <p:spPr>
          <a:xfrm flipV="1">
            <a:off x="899092" y="4050336"/>
            <a:ext cx="739085" cy="242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cxnSpLocks/>
          </p:cNvCxnSpPr>
          <p:nvPr/>
        </p:nvCxnSpPr>
        <p:spPr>
          <a:xfrm>
            <a:off x="3140713" y="1984561"/>
            <a:ext cx="1129496" cy="121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4971122" y="1793644"/>
            <a:ext cx="87910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U1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949674" y="4971659"/>
            <a:ext cx="50817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U4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4933024" y="4031219"/>
            <a:ext cx="50817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U3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933024" y="3062485"/>
            <a:ext cx="50817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U2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8B91072-9258-434E-9DB6-633972804392}"/>
              </a:ext>
            </a:extLst>
          </p:cNvPr>
          <p:cNvSpPr/>
          <p:nvPr/>
        </p:nvSpPr>
        <p:spPr>
          <a:xfrm>
            <a:off x="6880244" y="1021074"/>
            <a:ext cx="1889325" cy="50013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r"/>
            <a:r>
              <a:rPr lang="fa-IR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بلوک دیاگرام:</a:t>
            </a:r>
            <a:endParaRPr lang="en-US" sz="28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Nazanin" panose="00000400000000000000" pitchFamily="2" charset="-78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187112" y="200354"/>
            <a:ext cx="412811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a-IR" sz="36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cs typeface="B Nazanin" panose="00000400000000000000" pitchFamily="2" charset="-78"/>
              </a:rPr>
              <a:t>کنترل زاویه و ارتفاع</a:t>
            </a:r>
            <a:endParaRPr lang="en-US" sz="36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effectLst>
                <a:innerShdw blurRad="177800">
                  <a:schemeClr val="accent3">
                    <a:lumMod val="50000"/>
                  </a:schemeClr>
                </a:innerShdw>
              </a:effectLst>
              <a:cs typeface="B Nazanin" panose="00000400000000000000" pitchFamily="2" charset="-78"/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B0F7C606-D1F4-4704-AC2E-415C23190D61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005" y="1896698"/>
            <a:ext cx="818712" cy="137935"/>
          </a:xfrm>
          <a:prstGeom prst="rect">
            <a:avLst/>
          </a:prstGeom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2645DA6-6DFE-4A3F-89CD-0992F4FC2ABD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1881227" y="1963656"/>
            <a:ext cx="648657" cy="134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86E40418-32AF-4CF1-A490-93AC9987D751}"/>
              </a:ext>
            </a:extLst>
          </p:cNvPr>
          <p:cNvSpPr txBox="1"/>
          <p:nvPr/>
        </p:nvSpPr>
        <p:spPr>
          <a:xfrm>
            <a:off x="2092151" y="2290233"/>
            <a:ext cx="328296" cy="3788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2A766BB-7335-435C-A01E-8DE0F30513D4}"/>
              </a:ext>
            </a:extLst>
          </p:cNvPr>
          <p:cNvSpPr txBox="1"/>
          <p:nvPr/>
        </p:nvSpPr>
        <p:spPr>
          <a:xfrm>
            <a:off x="2147906" y="3298573"/>
            <a:ext cx="33485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BD057FF4-9D96-4B09-B219-3D0365D216F6}"/>
              </a:ext>
            </a:extLst>
          </p:cNvPr>
          <p:cNvCxnSpPr>
            <a:cxnSpLocks/>
            <a:stCxn id="95" idx="1"/>
          </p:cNvCxnSpPr>
          <p:nvPr/>
        </p:nvCxnSpPr>
        <p:spPr>
          <a:xfrm flipH="1">
            <a:off x="1815288" y="3483239"/>
            <a:ext cx="33261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163C0CA-A196-40DB-8A71-45DA4A1F0931}"/>
              </a:ext>
            </a:extLst>
          </p:cNvPr>
          <p:cNvCxnSpPr>
            <a:cxnSpLocks/>
          </p:cNvCxnSpPr>
          <p:nvPr/>
        </p:nvCxnSpPr>
        <p:spPr>
          <a:xfrm flipV="1">
            <a:off x="1803903" y="3129330"/>
            <a:ext cx="0" cy="3334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3E2FABF-AD30-40A2-B6EC-848E8535CE2F}"/>
              </a:ext>
            </a:extLst>
          </p:cNvPr>
          <p:cNvCxnSpPr>
            <a:cxnSpLocks/>
            <a:endCxn id="8" idx="4"/>
          </p:cNvCxnSpPr>
          <p:nvPr/>
        </p:nvCxnSpPr>
        <p:spPr>
          <a:xfrm flipH="1" flipV="1">
            <a:off x="1700644" y="2132001"/>
            <a:ext cx="16858" cy="3422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9297A588-FE71-4493-8BA6-FB41126727AE}"/>
              </a:ext>
            </a:extLst>
          </p:cNvPr>
          <p:cNvCxnSpPr>
            <a:endCxn id="92" idx="1"/>
          </p:cNvCxnSpPr>
          <p:nvPr/>
        </p:nvCxnSpPr>
        <p:spPr>
          <a:xfrm>
            <a:off x="1719670" y="2474297"/>
            <a:ext cx="372481" cy="53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78252EE5-0DD0-4BB7-9221-B1810F692132}"/>
              </a:ext>
            </a:extLst>
          </p:cNvPr>
          <p:cNvSpPr txBox="1"/>
          <p:nvPr/>
        </p:nvSpPr>
        <p:spPr>
          <a:xfrm>
            <a:off x="1205351" y="1627111"/>
            <a:ext cx="25757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D1840D7-F010-492A-BCB8-6D5EBA3A93EB}"/>
              </a:ext>
            </a:extLst>
          </p:cNvPr>
          <p:cNvSpPr txBox="1"/>
          <p:nvPr/>
        </p:nvSpPr>
        <p:spPr>
          <a:xfrm>
            <a:off x="1286387" y="3640526"/>
            <a:ext cx="25757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DA3A8C6-7295-4FDE-8C5E-BF54A1CEA1CA}"/>
              </a:ext>
            </a:extLst>
          </p:cNvPr>
          <p:cNvSpPr txBox="1"/>
          <p:nvPr/>
        </p:nvSpPr>
        <p:spPr>
          <a:xfrm>
            <a:off x="1306648" y="4646452"/>
            <a:ext cx="331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51F1B0D0-9852-4135-BEF3-9513391086AD}"/>
              </a:ext>
            </a:extLst>
          </p:cNvPr>
          <p:cNvCxnSpPr>
            <a:cxnSpLocks/>
            <a:endCxn id="16" idx="4"/>
          </p:cNvCxnSpPr>
          <p:nvPr/>
        </p:nvCxnSpPr>
        <p:spPr>
          <a:xfrm flipV="1">
            <a:off x="1799909" y="4227958"/>
            <a:ext cx="5694" cy="3253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74E9BA74-8F57-42B5-8CDE-054B9CD10866}"/>
              </a:ext>
            </a:extLst>
          </p:cNvPr>
          <p:cNvCxnSpPr>
            <a:cxnSpLocks/>
          </p:cNvCxnSpPr>
          <p:nvPr/>
        </p:nvCxnSpPr>
        <p:spPr>
          <a:xfrm flipV="1">
            <a:off x="1802756" y="4537551"/>
            <a:ext cx="304148" cy="43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583C5564-D911-4C50-BF21-0F2C5FDE92E3}"/>
              </a:ext>
            </a:extLst>
          </p:cNvPr>
          <p:cNvSpPr txBox="1"/>
          <p:nvPr/>
        </p:nvSpPr>
        <p:spPr>
          <a:xfrm>
            <a:off x="2146165" y="4352885"/>
            <a:ext cx="31712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E6A1EE0-3547-45C8-8D4C-F82FE95D40E0}"/>
              </a:ext>
            </a:extLst>
          </p:cNvPr>
          <p:cNvSpPr txBox="1"/>
          <p:nvPr/>
        </p:nvSpPr>
        <p:spPr>
          <a:xfrm>
            <a:off x="2205555" y="5456389"/>
            <a:ext cx="35293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26EBDB1C-DDAD-4319-97D3-548423F7BD83}"/>
              </a:ext>
            </a:extLst>
          </p:cNvPr>
          <p:cNvCxnSpPr>
            <a:cxnSpLocks/>
            <a:stCxn id="133" idx="1"/>
          </p:cNvCxnSpPr>
          <p:nvPr/>
        </p:nvCxnSpPr>
        <p:spPr>
          <a:xfrm flipH="1" flipV="1">
            <a:off x="1855511" y="5632555"/>
            <a:ext cx="350044" cy="85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B691CA0A-A8A1-4C3C-B8F3-2CDC3BBFC154}"/>
              </a:ext>
            </a:extLst>
          </p:cNvPr>
          <p:cNvSpPr txBox="1"/>
          <p:nvPr/>
        </p:nvSpPr>
        <p:spPr>
          <a:xfrm>
            <a:off x="4314956" y="1812570"/>
            <a:ext cx="485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U1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0D726FC1-199A-4098-BD1F-FE570CF02CE8}"/>
              </a:ext>
            </a:extLst>
          </p:cNvPr>
          <p:cNvSpPr txBox="1"/>
          <p:nvPr/>
        </p:nvSpPr>
        <p:spPr>
          <a:xfrm>
            <a:off x="4314956" y="2795873"/>
            <a:ext cx="531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U2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FC856AFC-9518-4391-BF40-5DCCD69B5D65}"/>
              </a:ext>
            </a:extLst>
          </p:cNvPr>
          <p:cNvSpPr txBox="1"/>
          <p:nvPr/>
        </p:nvSpPr>
        <p:spPr>
          <a:xfrm>
            <a:off x="4296657" y="3872714"/>
            <a:ext cx="64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U3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7C69445-D350-4565-AF76-2AD47FCEE4B7}"/>
              </a:ext>
            </a:extLst>
          </p:cNvPr>
          <p:cNvSpPr txBox="1"/>
          <p:nvPr/>
        </p:nvSpPr>
        <p:spPr>
          <a:xfrm>
            <a:off x="4296657" y="4867332"/>
            <a:ext cx="557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U4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7FD1675B-8862-4E84-A8DD-36B72678F04B}"/>
              </a:ext>
            </a:extLst>
          </p:cNvPr>
          <p:cNvSpPr txBox="1"/>
          <p:nvPr/>
        </p:nvSpPr>
        <p:spPr>
          <a:xfrm>
            <a:off x="6697688" y="1912211"/>
            <a:ext cx="1240961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a-IR" sz="2000" b="1" dirty="0">
                <a:cs typeface="B Nazanin" panose="00000400000000000000" pitchFamily="2" charset="-78"/>
              </a:rPr>
              <a:t>التراسونیک</a:t>
            </a:r>
            <a:endParaRPr lang="en-US" sz="2000" b="1" dirty="0">
              <a:cs typeface="B Nazanin" panose="00000400000000000000" pitchFamily="2" charset="-78"/>
            </a:endParaRP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732C968B-F2A9-4D5B-84D8-DACA174ACCA9}"/>
              </a:ext>
            </a:extLst>
          </p:cNvPr>
          <p:cNvCxnSpPr>
            <a:cxnSpLocks/>
            <a:endCxn id="140" idx="1"/>
          </p:cNvCxnSpPr>
          <p:nvPr/>
        </p:nvCxnSpPr>
        <p:spPr>
          <a:xfrm>
            <a:off x="5845832" y="2106697"/>
            <a:ext cx="851856" cy="55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F0384FE5-8556-47FA-912C-829CDF9F4254}"/>
              </a:ext>
            </a:extLst>
          </p:cNvPr>
          <p:cNvCxnSpPr>
            <a:stCxn id="140" idx="3"/>
          </p:cNvCxnSpPr>
          <p:nvPr/>
        </p:nvCxnSpPr>
        <p:spPr>
          <a:xfrm flipV="1">
            <a:off x="7938649" y="2106697"/>
            <a:ext cx="543611" cy="55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6" name="Picture 145">
            <a:extLst>
              <a:ext uri="{FF2B5EF4-FFF2-40B4-BE49-F238E27FC236}">
                <a16:creationId xmlns:a16="http://schemas.microsoft.com/office/drawing/2014/main" id="{99D30280-2408-49F3-BD3D-0B1BF460D819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02935" y="1911484"/>
            <a:ext cx="402371" cy="499915"/>
          </a:xfrm>
          <a:prstGeom prst="rect">
            <a:avLst/>
          </a:prstGeom>
        </p:spPr>
      </p:pic>
      <p:sp>
        <p:nvSpPr>
          <p:cNvPr id="147" name="TextBox 146">
            <a:extLst>
              <a:ext uri="{FF2B5EF4-FFF2-40B4-BE49-F238E27FC236}">
                <a16:creationId xmlns:a16="http://schemas.microsoft.com/office/drawing/2014/main" id="{604DC2EC-A505-45F5-84DA-0C8CBEBF5FF1}"/>
              </a:ext>
            </a:extLst>
          </p:cNvPr>
          <p:cNvSpPr txBox="1"/>
          <p:nvPr/>
        </p:nvSpPr>
        <p:spPr>
          <a:xfrm>
            <a:off x="6697688" y="3347994"/>
            <a:ext cx="1146363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MPU9250</a:t>
            </a:r>
          </a:p>
          <a:p>
            <a:endParaRPr lang="en-US" dirty="0"/>
          </a:p>
        </p:txBody>
      </p:sp>
      <p:pic>
        <p:nvPicPr>
          <p:cNvPr id="151" name="Picture 150">
            <a:extLst>
              <a:ext uri="{FF2B5EF4-FFF2-40B4-BE49-F238E27FC236}">
                <a16:creationId xmlns:a16="http://schemas.microsoft.com/office/drawing/2014/main" id="{A63C61D2-F5C6-4CC5-A44E-1AA332BAC10D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06580" y="3779550"/>
            <a:ext cx="890093" cy="54869"/>
          </a:xfrm>
          <a:prstGeom prst="rect">
            <a:avLst/>
          </a:prstGeom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081F7B1D-ACAF-4D20-8356-1B9E14F3C904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15898" y="4103663"/>
            <a:ext cx="890093" cy="54869"/>
          </a:xfrm>
          <a:prstGeom prst="rect">
            <a:avLst/>
          </a:prstGeom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id="{13C8D04E-D678-47FF-AA24-8CBF16DFA914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44052" y="3810596"/>
            <a:ext cx="713614" cy="114752"/>
          </a:xfrm>
          <a:prstGeom prst="rect">
            <a:avLst/>
          </a:prstGeom>
        </p:spPr>
      </p:pic>
      <p:pic>
        <p:nvPicPr>
          <p:cNvPr id="154" name="Picture 153">
            <a:extLst>
              <a:ext uri="{FF2B5EF4-FFF2-40B4-BE49-F238E27FC236}">
                <a16:creationId xmlns:a16="http://schemas.microsoft.com/office/drawing/2014/main" id="{B54B7D36-5030-412F-AA2F-B0038D64CBC7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33122" y="4168142"/>
            <a:ext cx="713614" cy="114752"/>
          </a:xfrm>
          <a:prstGeom prst="rect">
            <a:avLst/>
          </a:prstGeom>
        </p:spPr>
      </p:pic>
      <p:pic>
        <p:nvPicPr>
          <p:cNvPr id="155" name="Picture 154">
            <a:extLst>
              <a:ext uri="{FF2B5EF4-FFF2-40B4-BE49-F238E27FC236}">
                <a16:creationId xmlns:a16="http://schemas.microsoft.com/office/drawing/2014/main" id="{B6FDAB3B-8035-4EB2-AE25-3C98A31D92FB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33121" y="3429001"/>
            <a:ext cx="713616" cy="114752"/>
          </a:xfrm>
          <a:prstGeom prst="rect">
            <a:avLst/>
          </a:prstGeom>
        </p:spPr>
      </p:pic>
      <p:pic>
        <p:nvPicPr>
          <p:cNvPr id="156" name="Picture 155">
            <a:extLst>
              <a:ext uri="{FF2B5EF4-FFF2-40B4-BE49-F238E27FC236}">
                <a16:creationId xmlns:a16="http://schemas.microsoft.com/office/drawing/2014/main" id="{24EB574A-8EF2-45DA-BB69-A01EEC1D2797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61332" y="3296496"/>
            <a:ext cx="376343" cy="461876"/>
          </a:xfrm>
          <a:prstGeom prst="rect">
            <a:avLst/>
          </a:prstGeom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id="{8BE7C577-9826-471C-B3D9-020CCC6E45B6}"/>
              </a:ext>
            </a:extLst>
          </p:cNvPr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35304" y="3697264"/>
            <a:ext cx="402371" cy="411356"/>
          </a:xfrm>
          <a:prstGeom prst="rect">
            <a:avLst/>
          </a:prstGeom>
        </p:spPr>
      </p:pic>
      <p:pic>
        <p:nvPicPr>
          <p:cNvPr id="159" name="Picture 158">
            <a:extLst>
              <a:ext uri="{FF2B5EF4-FFF2-40B4-BE49-F238E27FC236}">
                <a16:creationId xmlns:a16="http://schemas.microsoft.com/office/drawing/2014/main" id="{FAAF3710-6208-47A3-9D33-906C80AD47FF}"/>
              </a:ext>
            </a:extLst>
          </p:cNvPr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58069" y="4087537"/>
            <a:ext cx="379606" cy="41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531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34696" y="397795"/>
            <a:ext cx="5225678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28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cs typeface="B Nazanin" panose="00000400000000000000" pitchFamily="2" charset="-78"/>
              </a:rPr>
              <a:t>طراحی کنترل کننده به روش زیگلر-نیکلز</a:t>
            </a:r>
          </a:p>
          <a:p>
            <a:pPr algn="ctr" rtl="1"/>
            <a:r>
              <a:rPr lang="fa-IR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cs typeface="B Nazanin" panose="00000400000000000000" pitchFamily="2" charset="-78"/>
              </a:rPr>
              <a:t>نتایج شبیه سازی</a:t>
            </a:r>
            <a:endParaRPr lang="en-US" sz="28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effectLst>
                <a:innerShdw blurRad="177800">
                  <a:schemeClr val="accent3">
                    <a:lumMod val="50000"/>
                  </a:schemeClr>
                </a:innerShdw>
              </a:effectLst>
              <a:cs typeface="B Nazanin" panose="00000400000000000000" pitchFamily="2" charset="-78"/>
            </a:endParaRPr>
          </a:p>
          <a:p>
            <a:pPr algn="ctr" rtl="1"/>
            <a:endParaRPr lang="en-US" sz="28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cs typeface="B Nazanin" panose="00000400000000000000" pitchFamily="2" charset="-78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837" y="1328229"/>
            <a:ext cx="3733163" cy="3103789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74120" y="3429000"/>
            <a:ext cx="4006623" cy="31163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16200000">
            <a:off x="-44481" y="2464184"/>
            <a:ext cx="1397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Roll(degree)</a:t>
            </a:r>
          </a:p>
        </p:txBody>
      </p:sp>
      <p:sp>
        <p:nvSpPr>
          <p:cNvPr id="9" name="TextBox 8"/>
          <p:cNvSpPr txBox="1"/>
          <p:nvPr/>
        </p:nvSpPr>
        <p:spPr>
          <a:xfrm rot="16200000">
            <a:off x="3972924" y="4981968"/>
            <a:ext cx="143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Pitch(degree)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5F4874-1C80-4D6B-B4FC-2B279E97A4F3}"/>
              </a:ext>
            </a:extLst>
          </p:cNvPr>
          <p:cNvSpPr txBox="1"/>
          <p:nvPr/>
        </p:nvSpPr>
        <p:spPr>
          <a:xfrm>
            <a:off x="2068497" y="4432018"/>
            <a:ext cx="1091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Time(s)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8EBD3A-C22B-49B5-8F09-F5A46C128D0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9865" y="6460205"/>
            <a:ext cx="1140051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380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2950" y="423259"/>
            <a:ext cx="3739050" cy="3005741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65227" y="3165502"/>
            <a:ext cx="4314234" cy="32237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6200000">
            <a:off x="-46329" y="1741463"/>
            <a:ext cx="138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Yaw(degree)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4154887" y="4592694"/>
            <a:ext cx="65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z(m)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9AB2035-D672-477C-96BF-5F3918107D45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77630" y="3361128"/>
            <a:ext cx="1140051" cy="4938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7571D56-6E3A-4025-ACF8-E21EFB301DF0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80323" y="6364181"/>
            <a:ext cx="1140051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810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64331" y="694937"/>
            <a:ext cx="387966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40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cs typeface="B Nazanin" panose="00000400000000000000" pitchFamily="2" charset="-78"/>
              </a:rPr>
              <a:t>سیستم فازی</a:t>
            </a:r>
            <a:endParaRPr lang="en-US" sz="40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effectLst>
                <a:innerShdw blurRad="177800">
                  <a:schemeClr val="accent3">
                    <a:lumMod val="50000"/>
                  </a:schemeClr>
                </a:innerShdw>
              </a:effectLst>
              <a:cs typeface="B Nazanin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12" y="2169386"/>
            <a:ext cx="8060480" cy="285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415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53897" y="91440"/>
            <a:ext cx="689154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36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cs typeface="B Nazanin" panose="00000400000000000000" pitchFamily="2" charset="-78"/>
              </a:rPr>
              <a:t>طراحی کنترل کننده </a:t>
            </a:r>
            <a:r>
              <a:rPr lang="en-US" sz="3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PD</a:t>
            </a:r>
            <a:r>
              <a:rPr lang="fa-IR" sz="36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cs typeface="B Nazanin" panose="00000400000000000000" pitchFamily="2" charset="-78"/>
              </a:rPr>
              <a:t> فازی</a:t>
            </a:r>
            <a:r>
              <a:rPr lang="fa-IR" sz="3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cs typeface="B Nazanin" panose="00000400000000000000" pitchFamily="2" charset="-78"/>
              </a:rPr>
              <a:t> برای زوایا</a:t>
            </a:r>
            <a:endParaRPr lang="en-US" sz="36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effectLst>
                <a:innerShdw blurRad="177800">
                  <a:schemeClr val="accent3">
                    <a:lumMod val="50000"/>
                  </a:schemeClr>
                </a:innerShdw>
              </a:effectLst>
              <a:cs typeface="B Nazani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03121" y="4494040"/>
            <a:ext cx="20842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fa-I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تابع عضویت مشتق خطا</a:t>
            </a:r>
            <a:r>
              <a:rPr lang="fa-I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: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Nazanin" panose="00000400000000000000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76257" y="4541837"/>
            <a:ext cx="156164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fa-I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تابع عضویت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 </a:t>
            </a:r>
            <a:r>
              <a:rPr lang="fa-I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 Naza\"/>
                <a:cs typeface="B Nazanin" panose="00000400000000000000" pitchFamily="2" charset="-78"/>
              </a:rPr>
              <a:t>خطا</a:t>
            </a:r>
            <a:r>
              <a:rPr lang="fa-I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: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Nazanin" panose="000004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47967" y="834005"/>
            <a:ext cx="122822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fa-I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سیستم فازی: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Nazanin" panose="00000400000000000000" pitchFamily="2" charset="-7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AF8396D-C68F-4682-A330-97D803CFC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728" y="1268201"/>
            <a:ext cx="5848350" cy="1905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6AC09C-9A18-4BD1-9F4F-89E2409B721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7494" y="4962321"/>
            <a:ext cx="3650409" cy="17872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338435D-7621-4B13-B3FB-536EB770FDB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17763" y="4962322"/>
            <a:ext cx="3569582" cy="178726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19046" y="3503576"/>
            <a:ext cx="7837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b="1" dirty="0">
                <a:cs typeface="B Nazanin" panose="00000400000000000000" pitchFamily="2" charset="-78"/>
              </a:rPr>
              <a:t>سیستم فازی با فازی‌گر تکین، موتور استنتاج ضرب، فازی‌زدای میانگین مرکز و توابع عضویت مثلثی، سیستم فازی استفاده شده است.</a:t>
            </a:r>
            <a:endParaRPr lang="en-US" sz="20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09136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470168" y="326760"/>
            <a:ext cx="197361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fa-I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تابع عضویت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kp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’,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kd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fa-I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: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Nazanin" panose="000004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52483" y="2314199"/>
            <a:ext cx="164660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fa-I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جداول قواعد فازی: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Nazanin" panose="00000400000000000000" pitchFamily="2" charset="-7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09EFF9-596E-47B2-AB92-F47B9C85F5F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23940" y="593090"/>
            <a:ext cx="3281312" cy="16263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02D1D1-695F-46BE-B790-AB272809F853}"/>
              </a:ext>
            </a:extLst>
          </p:cNvPr>
          <p:cNvSpPr txBox="1"/>
          <p:nvPr/>
        </p:nvSpPr>
        <p:spPr>
          <a:xfrm>
            <a:off x="368421" y="3362295"/>
            <a:ext cx="4944863" cy="2369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0EFB0C66-FBB4-4BEF-885C-E855861DE8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603188"/>
              </p:ext>
            </p:extLst>
          </p:nvPr>
        </p:nvGraphicFramePr>
        <p:xfrm>
          <a:off x="985739" y="3090876"/>
          <a:ext cx="3710240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780">
                  <a:extLst>
                    <a:ext uri="{9D8B030D-6E8A-4147-A177-3AD203B41FA5}">
                      <a16:colId xmlns:a16="http://schemas.microsoft.com/office/drawing/2014/main" val="2599428235"/>
                    </a:ext>
                  </a:extLst>
                </a:gridCol>
                <a:gridCol w="463780">
                  <a:extLst>
                    <a:ext uri="{9D8B030D-6E8A-4147-A177-3AD203B41FA5}">
                      <a16:colId xmlns:a16="http://schemas.microsoft.com/office/drawing/2014/main" val="3912791742"/>
                    </a:ext>
                  </a:extLst>
                </a:gridCol>
                <a:gridCol w="463780">
                  <a:extLst>
                    <a:ext uri="{9D8B030D-6E8A-4147-A177-3AD203B41FA5}">
                      <a16:colId xmlns:a16="http://schemas.microsoft.com/office/drawing/2014/main" val="499385951"/>
                    </a:ext>
                  </a:extLst>
                </a:gridCol>
                <a:gridCol w="463781">
                  <a:extLst>
                    <a:ext uri="{9D8B030D-6E8A-4147-A177-3AD203B41FA5}">
                      <a16:colId xmlns:a16="http://schemas.microsoft.com/office/drawing/2014/main" val="735448092"/>
                    </a:ext>
                  </a:extLst>
                </a:gridCol>
                <a:gridCol w="463779">
                  <a:extLst>
                    <a:ext uri="{9D8B030D-6E8A-4147-A177-3AD203B41FA5}">
                      <a16:colId xmlns:a16="http://schemas.microsoft.com/office/drawing/2014/main" val="4176647497"/>
                    </a:ext>
                  </a:extLst>
                </a:gridCol>
                <a:gridCol w="463780">
                  <a:extLst>
                    <a:ext uri="{9D8B030D-6E8A-4147-A177-3AD203B41FA5}">
                      <a16:colId xmlns:a16="http://schemas.microsoft.com/office/drawing/2014/main" val="2347724764"/>
                    </a:ext>
                  </a:extLst>
                </a:gridCol>
                <a:gridCol w="463780">
                  <a:extLst>
                    <a:ext uri="{9D8B030D-6E8A-4147-A177-3AD203B41FA5}">
                      <a16:colId xmlns:a16="http://schemas.microsoft.com/office/drawing/2014/main" val="3261914993"/>
                    </a:ext>
                  </a:extLst>
                </a:gridCol>
                <a:gridCol w="463780">
                  <a:extLst>
                    <a:ext uri="{9D8B030D-6E8A-4147-A177-3AD203B41FA5}">
                      <a16:colId xmlns:a16="http://schemas.microsoft.com/office/drawing/2014/main" val="284712509"/>
                    </a:ext>
                  </a:extLst>
                </a:gridCol>
              </a:tblGrid>
              <a:tr h="346027">
                <a:tc>
                  <a:txBody>
                    <a:bodyPr/>
                    <a:lstStyle/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749067"/>
                  </a:ext>
                </a:extLst>
              </a:tr>
              <a:tr h="36857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865458"/>
                  </a:ext>
                </a:extLst>
              </a:tr>
              <a:tr h="36857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606162"/>
                  </a:ext>
                </a:extLst>
              </a:tr>
              <a:tr h="368579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18318"/>
                  </a:ext>
                </a:extLst>
              </a:tr>
              <a:tr h="368579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006509"/>
                  </a:ext>
                </a:extLst>
              </a:tr>
              <a:tr h="368579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985426"/>
                  </a:ext>
                </a:extLst>
              </a:tr>
              <a:tr h="36857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372132"/>
                  </a:ext>
                </a:extLst>
              </a:tr>
              <a:tr h="36857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95116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955547F-29A0-42FD-AB52-83F9FB2AFF8E}"/>
              </a:ext>
            </a:extLst>
          </p:cNvPr>
          <p:cNvSpPr txBox="1"/>
          <p:nvPr/>
        </p:nvSpPr>
        <p:spPr>
          <a:xfrm>
            <a:off x="2197227" y="2770554"/>
            <a:ext cx="1020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مشتق خطا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7BE136-AFB2-42F2-9935-7DAE43A4D87B}"/>
              </a:ext>
            </a:extLst>
          </p:cNvPr>
          <p:cNvSpPr txBox="1"/>
          <p:nvPr/>
        </p:nvSpPr>
        <p:spPr>
          <a:xfrm rot="16200000">
            <a:off x="354910" y="4339103"/>
            <a:ext cx="850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خطا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A057F8-EE58-4257-9023-3FDD58AE71FB}"/>
              </a:ext>
            </a:extLst>
          </p:cNvPr>
          <p:cNvSpPr txBox="1"/>
          <p:nvPr/>
        </p:nvSpPr>
        <p:spPr>
          <a:xfrm>
            <a:off x="964687" y="5949443"/>
            <a:ext cx="3607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جدول قواعد اگر-آنگاه فازی برای تنظیم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en-US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kd</a:t>
            </a: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en-US" sz="1600" dirty="0"/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457227A7-C349-45F7-9382-DA34DBF7EB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17936"/>
              </p:ext>
            </p:extLst>
          </p:nvPr>
        </p:nvGraphicFramePr>
        <p:xfrm>
          <a:off x="4802825" y="3090875"/>
          <a:ext cx="3696264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2033">
                  <a:extLst>
                    <a:ext uri="{9D8B030D-6E8A-4147-A177-3AD203B41FA5}">
                      <a16:colId xmlns:a16="http://schemas.microsoft.com/office/drawing/2014/main" val="831298658"/>
                    </a:ext>
                  </a:extLst>
                </a:gridCol>
                <a:gridCol w="462033">
                  <a:extLst>
                    <a:ext uri="{9D8B030D-6E8A-4147-A177-3AD203B41FA5}">
                      <a16:colId xmlns:a16="http://schemas.microsoft.com/office/drawing/2014/main" val="2138284021"/>
                    </a:ext>
                  </a:extLst>
                </a:gridCol>
                <a:gridCol w="462033">
                  <a:extLst>
                    <a:ext uri="{9D8B030D-6E8A-4147-A177-3AD203B41FA5}">
                      <a16:colId xmlns:a16="http://schemas.microsoft.com/office/drawing/2014/main" val="3830231720"/>
                    </a:ext>
                  </a:extLst>
                </a:gridCol>
                <a:gridCol w="462033">
                  <a:extLst>
                    <a:ext uri="{9D8B030D-6E8A-4147-A177-3AD203B41FA5}">
                      <a16:colId xmlns:a16="http://schemas.microsoft.com/office/drawing/2014/main" val="3231889229"/>
                    </a:ext>
                  </a:extLst>
                </a:gridCol>
                <a:gridCol w="462033">
                  <a:extLst>
                    <a:ext uri="{9D8B030D-6E8A-4147-A177-3AD203B41FA5}">
                      <a16:colId xmlns:a16="http://schemas.microsoft.com/office/drawing/2014/main" val="2519418633"/>
                    </a:ext>
                  </a:extLst>
                </a:gridCol>
                <a:gridCol w="462033">
                  <a:extLst>
                    <a:ext uri="{9D8B030D-6E8A-4147-A177-3AD203B41FA5}">
                      <a16:colId xmlns:a16="http://schemas.microsoft.com/office/drawing/2014/main" val="1639370267"/>
                    </a:ext>
                  </a:extLst>
                </a:gridCol>
                <a:gridCol w="462033">
                  <a:extLst>
                    <a:ext uri="{9D8B030D-6E8A-4147-A177-3AD203B41FA5}">
                      <a16:colId xmlns:a16="http://schemas.microsoft.com/office/drawing/2014/main" val="113155244"/>
                    </a:ext>
                  </a:extLst>
                </a:gridCol>
                <a:gridCol w="462033">
                  <a:extLst>
                    <a:ext uri="{9D8B030D-6E8A-4147-A177-3AD203B41FA5}">
                      <a16:colId xmlns:a16="http://schemas.microsoft.com/office/drawing/2014/main" val="522941126"/>
                    </a:ext>
                  </a:extLst>
                </a:gridCol>
              </a:tblGrid>
              <a:tr h="3885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636427"/>
                  </a:ext>
                </a:extLst>
              </a:tr>
              <a:tr h="36250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796410"/>
                  </a:ext>
                </a:extLst>
              </a:tr>
              <a:tr h="36250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342880"/>
                  </a:ext>
                </a:extLst>
              </a:tr>
              <a:tr h="362504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059582"/>
                  </a:ext>
                </a:extLst>
              </a:tr>
              <a:tr h="362504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32040"/>
                  </a:ext>
                </a:extLst>
              </a:tr>
              <a:tr h="362504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946468"/>
                  </a:ext>
                </a:extLst>
              </a:tr>
              <a:tr h="36250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095897"/>
                  </a:ext>
                </a:extLst>
              </a:tr>
              <a:tr h="36250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827645"/>
                  </a:ext>
                </a:extLst>
              </a:tr>
            </a:tbl>
          </a:graphicData>
        </a:graphic>
      </p:graphicFrame>
      <p:pic>
        <p:nvPicPr>
          <p:cNvPr id="19" name="Picture 18">
            <a:extLst>
              <a:ext uri="{FF2B5EF4-FFF2-40B4-BE49-F238E27FC236}">
                <a16:creationId xmlns:a16="http://schemas.microsoft.com/office/drawing/2014/main" id="{4622DF12-81A9-4E8C-8967-B747D1B05D2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07467" y="2737852"/>
            <a:ext cx="1079086" cy="49381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7C69A6E-3244-4C3E-BD12-F6BA61A1664F}"/>
              </a:ext>
            </a:extLst>
          </p:cNvPr>
          <p:cNvSpPr txBox="1"/>
          <p:nvPr/>
        </p:nvSpPr>
        <p:spPr>
          <a:xfrm>
            <a:off x="4904596" y="5962681"/>
            <a:ext cx="341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جدول قواعد اگر-آنگاه فازی برای تنظیم</a:t>
            </a:r>
            <a:r>
              <a:rPr lang="en-US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kp</a:t>
            </a: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13377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283676" y="1225880"/>
            <a:ext cx="483871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a-IR" sz="36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cs typeface="B Nazanin" panose="00000400000000000000" pitchFamily="2" charset="-78"/>
              </a:rPr>
              <a:t>چهارپره چیست؟</a:t>
            </a:r>
            <a:endParaRPr lang="en-US" sz="36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effectLst>
                <a:innerShdw blurRad="177800">
                  <a:schemeClr val="accent3">
                    <a:lumMod val="50000"/>
                  </a:schemeClr>
                </a:innerShdw>
              </a:effectLst>
              <a:cs typeface="B Nazani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68423" y="2261421"/>
            <a:ext cx="5322736" cy="350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06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10797" y="259044"/>
            <a:ext cx="743320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36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cs typeface="B Nazanin" panose="00000400000000000000" pitchFamily="2" charset="-78"/>
              </a:rPr>
              <a:t>طراحی کنترل کننده </a:t>
            </a:r>
            <a:r>
              <a:rPr lang="en-US" sz="3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fa-IR" sz="36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cs typeface="B Nazanin" panose="00000400000000000000" pitchFamily="2" charset="-78"/>
              </a:rPr>
              <a:t> فازی</a:t>
            </a:r>
            <a:r>
              <a:rPr lang="fa-IR" sz="3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cs typeface="B Nazanin" panose="00000400000000000000" pitchFamily="2" charset="-78"/>
              </a:rPr>
              <a:t> برای ارتفاع</a:t>
            </a:r>
            <a:endParaRPr lang="en-US" sz="36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effectLst>
                <a:innerShdw blurRad="177800">
                  <a:schemeClr val="accent3">
                    <a:lumMod val="50000"/>
                  </a:schemeClr>
                </a:innerShdw>
              </a:effectLst>
              <a:cs typeface="B Nazanin" panose="00000400000000000000" pitchFamily="2" charset="-78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499707-5BE9-4312-AD61-9A7370DF5F95}"/>
              </a:ext>
            </a:extLst>
          </p:cNvPr>
          <p:cNvSpPr/>
          <p:nvPr/>
        </p:nvSpPr>
        <p:spPr>
          <a:xfrm>
            <a:off x="6603121" y="4115217"/>
            <a:ext cx="20842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fa-I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تابع عضویت مشتق خطا</a:t>
            </a:r>
            <a:r>
              <a:rPr lang="fa-I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: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Nazanin" panose="00000400000000000000" pitchFamily="2" charset="-7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F212DE-A198-4E00-81BF-FC400A631216}"/>
              </a:ext>
            </a:extLst>
          </p:cNvPr>
          <p:cNvSpPr/>
          <p:nvPr/>
        </p:nvSpPr>
        <p:spPr>
          <a:xfrm>
            <a:off x="3176257" y="4163014"/>
            <a:ext cx="156164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fa-I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تابع عضویت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 </a:t>
            </a:r>
            <a:r>
              <a:rPr lang="fa-I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 Naza\"/>
                <a:cs typeface="B Nazanin" panose="00000400000000000000" pitchFamily="2" charset="-78"/>
              </a:rPr>
              <a:t>خطا</a:t>
            </a:r>
            <a:r>
              <a:rPr lang="fa-I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: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Nazanin" panose="00000400000000000000" pitchFamily="2" charset="-78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C76109-C410-41CC-B32B-070B0553DD9E}"/>
              </a:ext>
            </a:extLst>
          </p:cNvPr>
          <p:cNvSpPr/>
          <p:nvPr/>
        </p:nvSpPr>
        <p:spPr>
          <a:xfrm>
            <a:off x="7146525" y="1150119"/>
            <a:ext cx="122822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fa-I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سیستم فازی: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Nazanin" panose="00000400000000000000" pitchFamily="2" charset="-78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4F74A35-6BE2-4695-96FF-A518640D8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286" y="1550229"/>
            <a:ext cx="5848350" cy="1905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3735494-93F7-4E93-8E1F-2BA53B1C0D1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7494" y="4583498"/>
            <a:ext cx="3650409" cy="178726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101A21E-366D-4F8E-B1BE-CAA58AD47804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17763" y="4583499"/>
            <a:ext cx="3569582" cy="178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6196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311859" y="2598850"/>
            <a:ext cx="141417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fa-I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تابع عضویت    </a:t>
            </a:r>
            <a:r>
              <a:rPr lang="fa-I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: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Nazanin" panose="00000400000000000000" pitchFamily="2" charset="-78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0989319"/>
              </p:ext>
            </p:extLst>
          </p:nvPr>
        </p:nvGraphicFramePr>
        <p:xfrm>
          <a:off x="6447453" y="2687365"/>
          <a:ext cx="318578" cy="3062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9" name="Equation" r:id="rId3" imgW="142971" imgH="133484" progId="Equation.DSMT4">
                  <p:embed/>
                </p:oleObj>
              </mc:Choice>
              <mc:Fallback>
                <p:oleObj name="Equation" r:id="rId3" imgW="142971" imgH="13348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47453" y="2687365"/>
                        <a:ext cx="318578" cy="3062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A38B0D14-2F5E-4FA9-B11D-942076FB422E}"/>
              </a:ext>
            </a:extLst>
          </p:cNvPr>
          <p:cNvSpPr/>
          <p:nvPr/>
        </p:nvSpPr>
        <p:spPr>
          <a:xfrm>
            <a:off x="1498389" y="2598850"/>
            <a:ext cx="197361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fa-I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تابع عضویت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kp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’,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kd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fa-I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: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Nazanin" panose="00000400000000000000" pitchFamily="2" charset="-78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AEC3970-EDD7-46F6-AA69-F7A61B0620CA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7938" y="627549"/>
            <a:ext cx="3281312" cy="16263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772994-1214-405D-89B4-0C8AA669DE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4224" y="390950"/>
            <a:ext cx="4552950" cy="2209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D48054-AEFC-41F5-9F3D-F3F646D249E3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93005" y="3013217"/>
            <a:ext cx="1792379" cy="566977"/>
          </a:xfrm>
          <a:prstGeom prst="rect">
            <a:avLst/>
          </a:prstGeom>
        </p:spPr>
      </p:pic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C1B2B1C9-1139-4F6A-809E-7761E35FB5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266402"/>
              </p:ext>
            </p:extLst>
          </p:nvPr>
        </p:nvGraphicFramePr>
        <p:xfrm>
          <a:off x="2533543" y="3537401"/>
          <a:ext cx="3582960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7870">
                  <a:extLst>
                    <a:ext uri="{9D8B030D-6E8A-4147-A177-3AD203B41FA5}">
                      <a16:colId xmlns:a16="http://schemas.microsoft.com/office/drawing/2014/main" val="2886536715"/>
                    </a:ext>
                  </a:extLst>
                </a:gridCol>
                <a:gridCol w="447870">
                  <a:extLst>
                    <a:ext uri="{9D8B030D-6E8A-4147-A177-3AD203B41FA5}">
                      <a16:colId xmlns:a16="http://schemas.microsoft.com/office/drawing/2014/main" val="108542068"/>
                    </a:ext>
                  </a:extLst>
                </a:gridCol>
                <a:gridCol w="447870">
                  <a:extLst>
                    <a:ext uri="{9D8B030D-6E8A-4147-A177-3AD203B41FA5}">
                      <a16:colId xmlns:a16="http://schemas.microsoft.com/office/drawing/2014/main" val="1904783791"/>
                    </a:ext>
                  </a:extLst>
                </a:gridCol>
                <a:gridCol w="447870">
                  <a:extLst>
                    <a:ext uri="{9D8B030D-6E8A-4147-A177-3AD203B41FA5}">
                      <a16:colId xmlns:a16="http://schemas.microsoft.com/office/drawing/2014/main" val="1004195513"/>
                    </a:ext>
                  </a:extLst>
                </a:gridCol>
                <a:gridCol w="447870">
                  <a:extLst>
                    <a:ext uri="{9D8B030D-6E8A-4147-A177-3AD203B41FA5}">
                      <a16:colId xmlns:a16="http://schemas.microsoft.com/office/drawing/2014/main" val="3360241845"/>
                    </a:ext>
                  </a:extLst>
                </a:gridCol>
                <a:gridCol w="447870">
                  <a:extLst>
                    <a:ext uri="{9D8B030D-6E8A-4147-A177-3AD203B41FA5}">
                      <a16:colId xmlns:a16="http://schemas.microsoft.com/office/drawing/2014/main" val="2512558052"/>
                    </a:ext>
                  </a:extLst>
                </a:gridCol>
                <a:gridCol w="447870">
                  <a:extLst>
                    <a:ext uri="{9D8B030D-6E8A-4147-A177-3AD203B41FA5}">
                      <a16:colId xmlns:a16="http://schemas.microsoft.com/office/drawing/2014/main" val="4257022044"/>
                    </a:ext>
                  </a:extLst>
                </a:gridCol>
                <a:gridCol w="447870">
                  <a:extLst>
                    <a:ext uri="{9D8B030D-6E8A-4147-A177-3AD203B41FA5}">
                      <a16:colId xmlns:a16="http://schemas.microsoft.com/office/drawing/2014/main" val="1008026906"/>
                    </a:ext>
                  </a:extLst>
                </a:gridCol>
              </a:tblGrid>
              <a:tr h="33666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099180"/>
                  </a:ext>
                </a:extLst>
              </a:tr>
              <a:tr h="33666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131326"/>
                  </a:ext>
                </a:extLst>
              </a:tr>
              <a:tr h="33666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469782"/>
                  </a:ext>
                </a:extLst>
              </a:tr>
              <a:tr h="33666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171366"/>
                  </a:ext>
                </a:extLst>
              </a:tr>
              <a:tr h="33666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260972"/>
                  </a:ext>
                </a:extLst>
              </a:tr>
              <a:tr h="33666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714837"/>
                  </a:ext>
                </a:extLst>
              </a:tr>
              <a:tr h="33666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171965"/>
                  </a:ext>
                </a:extLst>
              </a:tr>
              <a:tr h="33666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995141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CCE5A721-6FC9-4C5B-A7EB-3688DCE6A648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5480" y="3137717"/>
            <a:ext cx="1079086" cy="49381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AC6ED0F-47A9-41F1-AAAF-6BFF83683F4B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38679" y="4227348"/>
            <a:ext cx="499915" cy="90838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5D28B26-8E27-4A71-8459-40E6AE175306}"/>
              </a:ext>
            </a:extLst>
          </p:cNvPr>
          <p:cNvSpPr txBox="1"/>
          <p:nvPr/>
        </p:nvSpPr>
        <p:spPr>
          <a:xfrm>
            <a:off x="2202593" y="6443393"/>
            <a:ext cx="3913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جدول قواعد اگر-آنگاه فازی برای تنظیم</a:t>
            </a:r>
            <a:endParaRPr lang="en-US" sz="1600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0BBC0F9-8397-4A67-935E-48E60A552A33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73204" y="6506045"/>
            <a:ext cx="281272" cy="27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6847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087615" y="11517"/>
            <a:ext cx="164660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fa-I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جداول قواعد فازی: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Nazanin" panose="00000400000000000000" pitchFamily="2" charset="-78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533" y="4721224"/>
            <a:ext cx="1906953" cy="8350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021" y="4721223"/>
            <a:ext cx="2063818" cy="83507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2226" y="4721222"/>
            <a:ext cx="1370777" cy="835071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A857470-EEE7-4036-A21A-E7D127094A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449082"/>
              </p:ext>
            </p:extLst>
          </p:nvPr>
        </p:nvGraphicFramePr>
        <p:xfrm>
          <a:off x="4885929" y="844514"/>
          <a:ext cx="3710240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780">
                  <a:extLst>
                    <a:ext uri="{9D8B030D-6E8A-4147-A177-3AD203B41FA5}">
                      <a16:colId xmlns:a16="http://schemas.microsoft.com/office/drawing/2014/main" val="2599428235"/>
                    </a:ext>
                  </a:extLst>
                </a:gridCol>
                <a:gridCol w="463780">
                  <a:extLst>
                    <a:ext uri="{9D8B030D-6E8A-4147-A177-3AD203B41FA5}">
                      <a16:colId xmlns:a16="http://schemas.microsoft.com/office/drawing/2014/main" val="3912791742"/>
                    </a:ext>
                  </a:extLst>
                </a:gridCol>
                <a:gridCol w="463780">
                  <a:extLst>
                    <a:ext uri="{9D8B030D-6E8A-4147-A177-3AD203B41FA5}">
                      <a16:colId xmlns:a16="http://schemas.microsoft.com/office/drawing/2014/main" val="499385951"/>
                    </a:ext>
                  </a:extLst>
                </a:gridCol>
                <a:gridCol w="463781">
                  <a:extLst>
                    <a:ext uri="{9D8B030D-6E8A-4147-A177-3AD203B41FA5}">
                      <a16:colId xmlns:a16="http://schemas.microsoft.com/office/drawing/2014/main" val="735448092"/>
                    </a:ext>
                  </a:extLst>
                </a:gridCol>
                <a:gridCol w="463779">
                  <a:extLst>
                    <a:ext uri="{9D8B030D-6E8A-4147-A177-3AD203B41FA5}">
                      <a16:colId xmlns:a16="http://schemas.microsoft.com/office/drawing/2014/main" val="4176647497"/>
                    </a:ext>
                  </a:extLst>
                </a:gridCol>
                <a:gridCol w="455604">
                  <a:extLst>
                    <a:ext uri="{9D8B030D-6E8A-4147-A177-3AD203B41FA5}">
                      <a16:colId xmlns:a16="http://schemas.microsoft.com/office/drawing/2014/main" val="2347724764"/>
                    </a:ext>
                  </a:extLst>
                </a:gridCol>
                <a:gridCol w="471956">
                  <a:extLst>
                    <a:ext uri="{9D8B030D-6E8A-4147-A177-3AD203B41FA5}">
                      <a16:colId xmlns:a16="http://schemas.microsoft.com/office/drawing/2014/main" val="3261914993"/>
                    </a:ext>
                  </a:extLst>
                </a:gridCol>
                <a:gridCol w="463780">
                  <a:extLst>
                    <a:ext uri="{9D8B030D-6E8A-4147-A177-3AD203B41FA5}">
                      <a16:colId xmlns:a16="http://schemas.microsoft.com/office/drawing/2014/main" val="284712509"/>
                    </a:ext>
                  </a:extLst>
                </a:gridCol>
              </a:tblGrid>
              <a:tr h="346027">
                <a:tc>
                  <a:txBody>
                    <a:bodyPr/>
                    <a:lstStyle/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749067"/>
                  </a:ext>
                </a:extLst>
              </a:tr>
              <a:tr h="36857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865458"/>
                  </a:ext>
                </a:extLst>
              </a:tr>
              <a:tr h="36857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606162"/>
                  </a:ext>
                </a:extLst>
              </a:tr>
              <a:tr h="368579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18318"/>
                  </a:ext>
                </a:extLst>
              </a:tr>
              <a:tr h="368579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006509"/>
                  </a:ext>
                </a:extLst>
              </a:tr>
              <a:tr h="368579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985426"/>
                  </a:ext>
                </a:extLst>
              </a:tr>
              <a:tr h="36857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372132"/>
                  </a:ext>
                </a:extLst>
              </a:tr>
              <a:tr h="36857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951169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9AD24D23-7746-49B8-B17D-BA5F8968074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91188" y="447555"/>
            <a:ext cx="1079086" cy="493819"/>
          </a:xfrm>
          <a:prstGeom prst="rect">
            <a:avLst/>
          </a:prstGeom>
        </p:spPr>
      </p:pic>
      <p:graphicFrame>
        <p:nvGraphicFramePr>
          <p:cNvPr id="13" name="Table 18">
            <a:extLst>
              <a:ext uri="{FF2B5EF4-FFF2-40B4-BE49-F238E27FC236}">
                <a16:creationId xmlns:a16="http://schemas.microsoft.com/office/drawing/2014/main" id="{A78B72A5-47A4-4B03-8709-F9778E2111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541109"/>
              </p:ext>
            </p:extLst>
          </p:nvPr>
        </p:nvGraphicFramePr>
        <p:xfrm>
          <a:off x="977268" y="839755"/>
          <a:ext cx="3696264" cy="29308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2033">
                  <a:extLst>
                    <a:ext uri="{9D8B030D-6E8A-4147-A177-3AD203B41FA5}">
                      <a16:colId xmlns:a16="http://schemas.microsoft.com/office/drawing/2014/main" val="831298658"/>
                    </a:ext>
                  </a:extLst>
                </a:gridCol>
                <a:gridCol w="462033">
                  <a:extLst>
                    <a:ext uri="{9D8B030D-6E8A-4147-A177-3AD203B41FA5}">
                      <a16:colId xmlns:a16="http://schemas.microsoft.com/office/drawing/2014/main" val="2138284021"/>
                    </a:ext>
                  </a:extLst>
                </a:gridCol>
                <a:gridCol w="462033">
                  <a:extLst>
                    <a:ext uri="{9D8B030D-6E8A-4147-A177-3AD203B41FA5}">
                      <a16:colId xmlns:a16="http://schemas.microsoft.com/office/drawing/2014/main" val="3830231720"/>
                    </a:ext>
                  </a:extLst>
                </a:gridCol>
                <a:gridCol w="462033">
                  <a:extLst>
                    <a:ext uri="{9D8B030D-6E8A-4147-A177-3AD203B41FA5}">
                      <a16:colId xmlns:a16="http://schemas.microsoft.com/office/drawing/2014/main" val="3231889229"/>
                    </a:ext>
                  </a:extLst>
                </a:gridCol>
                <a:gridCol w="462033">
                  <a:extLst>
                    <a:ext uri="{9D8B030D-6E8A-4147-A177-3AD203B41FA5}">
                      <a16:colId xmlns:a16="http://schemas.microsoft.com/office/drawing/2014/main" val="2519418633"/>
                    </a:ext>
                  </a:extLst>
                </a:gridCol>
                <a:gridCol w="462033">
                  <a:extLst>
                    <a:ext uri="{9D8B030D-6E8A-4147-A177-3AD203B41FA5}">
                      <a16:colId xmlns:a16="http://schemas.microsoft.com/office/drawing/2014/main" val="1639370267"/>
                    </a:ext>
                  </a:extLst>
                </a:gridCol>
                <a:gridCol w="462033">
                  <a:extLst>
                    <a:ext uri="{9D8B030D-6E8A-4147-A177-3AD203B41FA5}">
                      <a16:colId xmlns:a16="http://schemas.microsoft.com/office/drawing/2014/main" val="113155244"/>
                    </a:ext>
                  </a:extLst>
                </a:gridCol>
                <a:gridCol w="462033">
                  <a:extLst>
                    <a:ext uri="{9D8B030D-6E8A-4147-A177-3AD203B41FA5}">
                      <a16:colId xmlns:a16="http://schemas.microsoft.com/office/drawing/2014/main" val="522941126"/>
                    </a:ext>
                  </a:extLst>
                </a:gridCol>
              </a:tblGrid>
              <a:tr h="3933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636427"/>
                  </a:ext>
                </a:extLst>
              </a:tr>
              <a:tr h="36250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796410"/>
                  </a:ext>
                </a:extLst>
              </a:tr>
              <a:tr h="36250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342880"/>
                  </a:ext>
                </a:extLst>
              </a:tr>
              <a:tr h="362504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059582"/>
                  </a:ext>
                </a:extLst>
              </a:tr>
              <a:tr h="362504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32040"/>
                  </a:ext>
                </a:extLst>
              </a:tr>
              <a:tr h="362504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946468"/>
                  </a:ext>
                </a:extLst>
              </a:tr>
              <a:tr h="36250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095897"/>
                  </a:ext>
                </a:extLst>
              </a:tr>
              <a:tr h="36250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827645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E3F56A1-9331-4B5D-A712-178D723205B7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3532" y="3770594"/>
            <a:ext cx="3664014" cy="5060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05F48D8-F1AA-4205-A7D6-3774E86E1A26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9172" y="3800830"/>
            <a:ext cx="3462828" cy="5060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1C183D0-5E02-4875-BE55-EC600F8CBA0B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5857" y="345936"/>
            <a:ext cx="1079086" cy="49381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B08E874-C2E3-42FF-9F06-59165051CD3F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7353" y="1621869"/>
            <a:ext cx="499915" cy="90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4974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10336" y="149289"/>
            <a:ext cx="314441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36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cs typeface="B Nazanin" panose="00000400000000000000" pitchFamily="2" charset="-78"/>
              </a:rPr>
              <a:t>نتایج شبیه سازی</a:t>
            </a:r>
            <a:endParaRPr lang="en-US" sz="36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effectLst>
                <a:innerShdw blurRad="177800">
                  <a:schemeClr val="accent3">
                    <a:lumMod val="50000"/>
                  </a:schemeClr>
                </a:innerShdw>
              </a:effectLst>
              <a:cs typeface="B Nazanin" panose="000004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682" y="795620"/>
            <a:ext cx="4238089" cy="29781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55738" y="2999791"/>
            <a:ext cx="3999013" cy="320911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16200000">
            <a:off x="-350993" y="2008817"/>
            <a:ext cx="1344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Roll(degree)</a:t>
            </a:r>
          </a:p>
        </p:txBody>
      </p:sp>
      <p:sp>
        <p:nvSpPr>
          <p:cNvPr id="10" name="TextBox 9"/>
          <p:cNvSpPr txBox="1"/>
          <p:nvPr/>
        </p:nvSpPr>
        <p:spPr>
          <a:xfrm rot="16200000">
            <a:off x="3952426" y="4419681"/>
            <a:ext cx="1437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Pitch(degree)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2842C9-4CCE-4FA4-A290-2E6D6017A8E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67900" y="3773736"/>
            <a:ext cx="1140051" cy="4938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189234B-1AA0-4873-BF27-0EDF63826F9A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5218" y="6214892"/>
            <a:ext cx="1140051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4151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52703" y="1140072"/>
            <a:ext cx="5577839" cy="433686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16200000">
            <a:off x="1202935" y="2878889"/>
            <a:ext cx="73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z(m)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5F8E02-B7CA-4688-AAEC-D847CCE46AA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1974" y="5328131"/>
            <a:ext cx="1140051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9103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FA9534-6846-43A3-A84B-334524B7FA2B}"/>
              </a:ext>
            </a:extLst>
          </p:cNvPr>
          <p:cNvSpPr/>
          <p:nvPr/>
        </p:nvSpPr>
        <p:spPr>
          <a:xfrm>
            <a:off x="1710797" y="259044"/>
            <a:ext cx="743320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36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cs typeface="B Nazanin" panose="00000400000000000000" pitchFamily="2" charset="-78"/>
              </a:rPr>
              <a:t>طراحی کنترل کننده </a:t>
            </a:r>
            <a:r>
              <a:rPr lang="en-US" sz="3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fa-IR" sz="36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cs typeface="B Nazanin" panose="00000400000000000000" pitchFamily="2" charset="-78"/>
              </a:rPr>
              <a:t> فازی</a:t>
            </a:r>
            <a:r>
              <a:rPr lang="fa-IR" sz="3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cs typeface="B Nazanin" panose="00000400000000000000" pitchFamily="2" charset="-78"/>
              </a:rPr>
              <a:t> برای زاویه</a:t>
            </a:r>
            <a:endParaRPr lang="en-US" sz="36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effectLst>
                <a:innerShdw blurRad="177800">
                  <a:schemeClr val="accent3">
                    <a:lumMod val="50000"/>
                  </a:schemeClr>
                </a:innerShdw>
              </a:effectLst>
              <a:cs typeface="B Nazanin" panose="00000400000000000000" pitchFamily="2" charset="-7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9F2EC0-E3A8-4EA1-A885-AE3371F0EFD3}"/>
              </a:ext>
            </a:extLst>
          </p:cNvPr>
          <p:cNvSpPr/>
          <p:nvPr/>
        </p:nvSpPr>
        <p:spPr>
          <a:xfrm>
            <a:off x="6603121" y="4115217"/>
            <a:ext cx="20842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fa-I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تابع عضویت مشتق خطا</a:t>
            </a:r>
            <a:r>
              <a:rPr lang="fa-I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: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Nazanin" panose="00000400000000000000" pitchFamily="2" charset="-7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337631-ADCA-4C59-AF72-177D4AA297BE}"/>
              </a:ext>
            </a:extLst>
          </p:cNvPr>
          <p:cNvSpPr/>
          <p:nvPr/>
        </p:nvSpPr>
        <p:spPr>
          <a:xfrm>
            <a:off x="3176257" y="4163014"/>
            <a:ext cx="156164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fa-I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تابع عضویت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 </a:t>
            </a:r>
            <a:r>
              <a:rPr lang="fa-I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 Naza\"/>
                <a:cs typeface="B Nazanin" panose="00000400000000000000" pitchFamily="2" charset="-78"/>
              </a:rPr>
              <a:t>خطا</a:t>
            </a:r>
            <a:r>
              <a:rPr lang="fa-I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: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Nazanin" panose="00000400000000000000" pitchFamily="2" charset="-78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90C38B-2BBE-4BAA-B685-78D1488805B1}"/>
              </a:ext>
            </a:extLst>
          </p:cNvPr>
          <p:cNvSpPr/>
          <p:nvPr/>
        </p:nvSpPr>
        <p:spPr>
          <a:xfrm>
            <a:off x="7146525" y="1150119"/>
            <a:ext cx="122822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fa-I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سیستم فازی: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Nazanin" panose="00000400000000000000" pitchFamily="2" charset="-78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30E512F-359F-44D6-9761-E90DD8A9EEF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7494" y="4583498"/>
            <a:ext cx="3650409" cy="178726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C79D60E-D13B-4875-BBFD-D4BFAE22E13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17763" y="4583498"/>
            <a:ext cx="3569582" cy="178726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7146" y="1618400"/>
            <a:ext cx="5661513" cy="227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9893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672839" y="2598850"/>
            <a:ext cx="141417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fa-I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تابع عضویت    </a:t>
            </a:r>
            <a:r>
              <a:rPr lang="fa-I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: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Nazanin" panose="00000400000000000000" pitchFamily="2" charset="-78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4775200" y="2390775"/>
          <a:ext cx="1524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9" name="Equation" r:id="rId3" imgW="152280" imgH="139680" progId="Equation.DSMT4">
                  <p:embed/>
                </p:oleObj>
              </mc:Choice>
              <mc:Fallback>
                <p:oleObj name="Equation" r:id="rId3" imgW="152280" imgH="139680" progId="Equation.DSMT4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75200" y="2390775"/>
                        <a:ext cx="152400" cy="13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9390609"/>
              </p:ext>
            </p:extLst>
          </p:nvPr>
        </p:nvGraphicFramePr>
        <p:xfrm>
          <a:off x="5846037" y="2679878"/>
          <a:ext cx="280443" cy="253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0" name="Equation" r:id="rId5" imgW="142971" imgH="133484" progId="Equation.DSMT4">
                  <p:embed/>
                </p:oleObj>
              </mc:Choice>
              <mc:Fallback>
                <p:oleObj name="Equation" r:id="rId5" imgW="142971" imgH="133484" progId="Equation.DSMT4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46037" y="2679878"/>
                        <a:ext cx="280443" cy="2536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B690C20B-0987-453D-AF43-ACFC12B8CC82}"/>
              </a:ext>
            </a:extLst>
          </p:cNvPr>
          <p:cNvSpPr/>
          <p:nvPr/>
        </p:nvSpPr>
        <p:spPr>
          <a:xfrm>
            <a:off x="1498389" y="2598850"/>
            <a:ext cx="197361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fa-I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تابع عضویت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kp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’,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kd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fa-I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: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Nazanin" panose="00000400000000000000" pitchFamily="2" charset="-78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3FAEB8C-45F5-470F-9A1B-7B212F940C87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4541" y="834298"/>
            <a:ext cx="3281312" cy="16263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625D931-4731-4A16-8798-22D8A8C587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41928" y="404663"/>
            <a:ext cx="4552950" cy="2209800"/>
          </a:xfrm>
          <a:prstGeom prst="rect">
            <a:avLst/>
          </a:prstGeom>
        </p:spPr>
      </p:pic>
      <p:graphicFrame>
        <p:nvGraphicFramePr>
          <p:cNvPr id="16" name="Table 14">
            <a:extLst>
              <a:ext uri="{FF2B5EF4-FFF2-40B4-BE49-F238E27FC236}">
                <a16:creationId xmlns:a16="http://schemas.microsoft.com/office/drawing/2014/main" id="{6FA640ED-E1AE-4197-83A9-20E747259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00204"/>
              </p:ext>
            </p:extLst>
          </p:nvPr>
        </p:nvGraphicFramePr>
        <p:xfrm>
          <a:off x="2935443" y="3444900"/>
          <a:ext cx="3582960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7870">
                  <a:extLst>
                    <a:ext uri="{9D8B030D-6E8A-4147-A177-3AD203B41FA5}">
                      <a16:colId xmlns:a16="http://schemas.microsoft.com/office/drawing/2014/main" val="2886536715"/>
                    </a:ext>
                  </a:extLst>
                </a:gridCol>
                <a:gridCol w="447870">
                  <a:extLst>
                    <a:ext uri="{9D8B030D-6E8A-4147-A177-3AD203B41FA5}">
                      <a16:colId xmlns:a16="http://schemas.microsoft.com/office/drawing/2014/main" val="108542068"/>
                    </a:ext>
                  </a:extLst>
                </a:gridCol>
                <a:gridCol w="470229">
                  <a:extLst>
                    <a:ext uri="{9D8B030D-6E8A-4147-A177-3AD203B41FA5}">
                      <a16:colId xmlns:a16="http://schemas.microsoft.com/office/drawing/2014/main" val="1904783791"/>
                    </a:ext>
                  </a:extLst>
                </a:gridCol>
                <a:gridCol w="425511">
                  <a:extLst>
                    <a:ext uri="{9D8B030D-6E8A-4147-A177-3AD203B41FA5}">
                      <a16:colId xmlns:a16="http://schemas.microsoft.com/office/drawing/2014/main" val="1004195513"/>
                    </a:ext>
                  </a:extLst>
                </a:gridCol>
                <a:gridCol w="447870">
                  <a:extLst>
                    <a:ext uri="{9D8B030D-6E8A-4147-A177-3AD203B41FA5}">
                      <a16:colId xmlns:a16="http://schemas.microsoft.com/office/drawing/2014/main" val="3360241845"/>
                    </a:ext>
                  </a:extLst>
                </a:gridCol>
                <a:gridCol w="447870">
                  <a:extLst>
                    <a:ext uri="{9D8B030D-6E8A-4147-A177-3AD203B41FA5}">
                      <a16:colId xmlns:a16="http://schemas.microsoft.com/office/drawing/2014/main" val="2512558052"/>
                    </a:ext>
                  </a:extLst>
                </a:gridCol>
                <a:gridCol w="447870">
                  <a:extLst>
                    <a:ext uri="{9D8B030D-6E8A-4147-A177-3AD203B41FA5}">
                      <a16:colId xmlns:a16="http://schemas.microsoft.com/office/drawing/2014/main" val="4257022044"/>
                    </a:ext>
                  </a:extLst>
                </a:gridCol>
                <a:gridCol w="447870">
                  <a:extLst>
                    <a:ext uri="{9D8B030D-6E8A-4147-A177-3AD203B41FA5}">
                      <a16:colId xmlns:a16="http://schemas.microsoft.com/office/drawing/2014/main" val="1008026906"/>
                    </a:ext>
                  </a:extLst>
                </a:gridCol>
              </a:tblGrid>
              <a:tr h="33666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099180"/>
                  </a:ext>
                </a:extLst>
              </a:tr>
              <a:tr h="33666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131326"/>
                  </a:ext>
                </a:extLst>
              </a:tr>
              <a:tr h="33666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469782"/>
                  </a:ext>
                </a:extLst>
              </a:tr>
              <a:tr h="33666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171366"/>
                  </a:ext>
                </a:extLst>
              </a:tr>
              <a:tr h="33666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260972"/>
                  </a:ext>
                </a:extLst>
              </a:tr>
              <a:tr h="33666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714837"/>
                  </a:ext>
                </a:extLst>
              </a:tr>
              <a:tr h="33666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171965"/>
                  </a:ext>
                </a:extLst>
              </a:tr>
              <a:tr h="33666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995141"/>
                  </a:ext>
                </a:extLst>
              </a:tr>
            </a:tbl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2BC4346D-6CB0-4DB1-8CFC-799863405EDC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87009" y="3013217"/>
            <a:ext cx="1792379" cy="56697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4D6F790-C256-4993-AD1E-7D4F381F1CED}"/>
              </a:ext>
            </a:extLst>
          </p:cNvPr>
          <p:cNvSpPr txBox="1"/>
          <p:nvPr/>
        </p:nvSpPr>
        <p:spPr>
          <a:xfrm>
            <a:off x="2604493" y="6473324"/>
            <a:ext cx="3913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جدول قواعد اگر-آنگاه فازی برای تنظیم</a:t>
            </a:r>
            <a:endParaRPr lang="en-US" sz="1600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6C96F6-1202-4EB7-BAE2-1BE8C4983188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35528" y="4281950"/>
            <a:ext cx="499915" cy="90838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0186525-E1D6-49B0-8748-F8B190AF5916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32457" y="3095646"/>
            <a:ext cx="1079086" cy="4938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2037B9-7767-4A55-829F-7BC659110555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04662" y="6524795"/>
            <a:ext cx="281940" cy="25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31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3143" y="4489892"/>
            <a:ext cx="7837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b="1" dirty="0">
                <a:cs typeface="B Nazanin" panose="00000400000000000000" pitchFamily="2" charset="-78"/>
              </a:rPr>
              <a:t>سیستم فازی با فازی‌گر تکین، موتور استنتاج ضرب، فازی‌زدای میانگین مرکز و توابع عضویت مثلثی، سیستم فازی استفاده شده است.</a:t>
            </a:r>
            <a:endParaRPr lang="en-US" sz="2000" b="1" dirty="0">
              <a:cs typeface="B Nazanin" panose="00000400000000000000" pitchFamily="2" charset="-78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E0F1519-ED2C-4C7B-860E-654055BAD8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30310"/>
              </p:ext>
            </p:extLst>
          </p:nvPr>
        </p:nvGraphicFramePr>
        <p:xfrm>
          <a:off x="4885929" y="844514"/>
          <a:ext cx="3710240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780">
                  <a:extLst>
                    <a:ext uri="{9D8B030D-6E8A-4147-A177-3AD203B41FA5}">
                      <a16:colId xmlns:a16="http://schemas.microsoft.com/office/drawing/2014/main" val="2599428235"/>
                    </a:ext>
                  </a:extLst>
                </a:gridCol>
                <a:gridCol w="463780">
                  <a:extLst>
                    <a:ext uri="{9D8B030D-6E8A-4147-A177-3AD203B41FA5}">
                      <a16:colId xmlns:a16="http://schemas.microsoft.com/office/drawing/2014/main" val="3912791742"/>
                    </a:ext>
                  </a:extLst>
                </a:gridCol>
                <a:gridCol w="463780">
                  <a:extLst>
                    <a:ext uri="{9D8B030D-6E8A-4147-A177-3AD203B41FA5}">
                      <a16:colId xmlns:a16="http://schemas.microsoft.com/office/drawing/2014/main" val="499385951"/>
                    </a:ext>
                  </a:extLst>
                </a:gridCol>
                <a:gridCol w="463781">
                  <a:extLst>
                    <a:ext uri="{9D8B030D-6E8A-4147-A177-3AD203B41FA5}">
                      <a16:colId xmlns:a16="http://schemas.microsoft.com/office/drawing/2014/main" val="735448092"/>
                    </a:ext>
                  </a:extLst>
                </a:gridCol>
                <a:gridCol w="463779">
                  <a:extLst>
                    <a:ext uri="{9D8B030D-6E8A-4147-A177-3AD203B41FA5}">
                      <a16:colId xmlns:a16="http://schemas.microsoft.com/office/drawing/2014/main" val="4176647497"/>
                    </a:ext>
                  </a:extLst>
                </a:gridCol>
                <a:gridCol w="455604">
                  <a:extLst>
                    <a:ext uri="{9D8B030D-6E8A-4147-A177-3AD203B41FA5}">
                      <a16:colId xmlns:a16="http://schemas.microsoft.com/office/drawing/2014/main" val="2347724764"/>
                    </a:ext>
                  </a:extLst>
                </a:gridCol>
                <a:gridCol w="471956">
                  <a:extLst>
                    <a:ext uri="{9D8B030D-6E8A-4147-A177-3AD203B41FA5}">
                      <a16:colId xmlns:a16="http://schemas.microsoft.com/office/drawing/2014/main" val="3261914993"/>
                    </a:ext>
                  </a:extLst>
                </a:gridCol>
                <a:gridCol w="463780">
                  <a:extLst>
                    <a:ext uri="{9D8B030D-6E8A-4147-A177-3AD203B41FA5}">
                      <a16:colId xmlns:a16="http://schemas.microsoft.com/office/drawing/2014/main" val="284712509"/>
                    </a:ext>
                  </a:extLst>
                </a:gridCol>
              </a:tblGrid>
              <a:tr h="346027">
                <a:tc>
                  <a:txBody>
                    <a:bodyPr/>
                    <a:lstStyle/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749067"/>
                  </a:ext>
                </a:extLst>
              </a:tr>
              <a:tr h="36857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865458"/>
                  </a:ext>
                </a:extLst>
              </a:tr>
              <a:tr h="36857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606162"/>
                  </a:ext>
                </a:extLst>
              </a:tr>
              <a:tr h="368579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18318"/>
                  </a:ext>
                </a:extLst>
              </a:tr>
              <a:tr h="368579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006509"/>
                  </a:ext>
                </a:extLst>
              </a:tr>
              <a:tr h="368579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985426"/>
                  </a:ext>
                </a:extLst>
              </a:tr>
              <a:tr h="36857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372132"/>
                  </a:ext>
                </a:extLst>
              </a:tr>
              <a:tr h="36857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951169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273021D1-72D5-4519-8265-F5C0A948C6D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91188" y="447555"/>
            <a:ext cx="1079086" cy="493819"/>
          </a:xfrm>
          <a:prstGeom prst="rect">
            <a:avLst/>
          </a:prstGeom>
        </p:spPr>
      </p:pic>
      <p:graphicFrame>
        <p:nvGraphicFramePr>
          <p:cNvPr id="11" name="Table 18">
            <a:extLst>
              <a:ext uri="{FF2B5EF4-FFF2-40B4-BE49-F238E27FC236}">
                <a16:creationId xmlns:a16="http://schemas.microsoft.com/office/drawing/2014/main" id="{B5741853-60A8-4B32-9EEB-0E2FF3C79D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942970"/>
              </p:ext>
            </p:extLst>
          </p:nvPr>
        </p:nvGraphicFramePr>
        <p:xfrm>
          <a:off x="977268" y="839755"/>
          <a:ext cx="3696264" cy="29308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2033">
                  <a:extLst>
                    <a:ext uri="{9D8B030D-6E8A-4147-A177-3AD203B41FA5}">
                      <a16:colId xmlns:a16="http://schemas.microsoft.com/office/drawing/2014/main" val="831298658"/>
                    </a:ext>
                  </a:extLst>
                </a:gridCol>
                <a:gridCol w="462033">
                  <a:extLst>
                    <a:ext uri="{9D8B030D-6E8A-4147-A177-3AD203B41FA5}">
                      <a16:colId xmlns:a16="http://schemas.microsoft.com/office/drawing/2014/main" val="2138284021"/>
                    </a:ext>
                  </a:extLst>
                </a:gridCol>
                <a:gridCol w="462033">
                  <a:extLst>
                    <a:ext uri="{9D8B030D-6E8A-4147-A177-3AD203B41FA5}">
                      <a16:colId xmlns:a16="http://schemas.microsoft.com/office/drawing/2014/main" val="3830231720"/>
                    </a:ext>
                  </a:extLst>
                </a:gridCol>
                <a:gridCol w="462033">
                  <a:extLst>
                    <a:ext uri="{9D8B030D-6E8A-4147-A177-3AD203B41FA5}">
                      <a16:colId xmlns:a16="http://schemas.microsoft.com/office/drawing/2014/main" val="3231889229"/>
                    </a:ext>
                  </a:extLst>
                </a:gridCol>
                <a:gridCol w="462033">
                  <a:extLst>
                    <a:ext uri="{9D8B030D-6E8A-4147-A177-3AD203B41FA5}">
                      <a16:colId xmlns:a16="http://schemas.microsoft.com/office/drawing/2014/main" val="2519418633"/>
                    </a:ext>
                  </a:extLst>
                </a:gridCol>
                <a:gridCol w="462033">
                  <a:extLst>
                    <a:ext uri="{9D8B030D-6E8A-4147-A177-3AD203B41FA5}">
                      <a16:colId xmlns:a16="http://schemas.microsoft.com/office/drawing/2014/main" val="1639370267"/>
                    </a:ext>
                  </a:extLst>
                </a:gridCol>
                <a:gridCol w="462033">
                  <a:extLst>
                    <a:ext uri="{9D8B030D-6E8A-4147-A177-3AD203B41FA5}">
                      <a16:colId xmlns:a16="http://schemas.microsoft.com/office/drawing/2014/main" val="113155244"/>
                    </a:ext>
                  </a:extLst>
                </a:gridCol>
                <a:gridCol w="462033">
                  <a:extLst>
                    <a:ext uri="{9D8B030D-6E8A-4147-A177-3AD203B41FA5}">
                      <a16:colId xmlns:a16="http://schemas.microsoft.com/office/drawing/2014/main" val="522941126"/>
                    </a:ext>
                  </a:extLst>
                </a:gridCol>
              </a:tblGrid>
              <a:tr h="3933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636427"/>
                  </a:ext>
                </a:extLst>
              </a:tr>
              <a:tr h="36250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796410"/>
                  </a:ext>
                </a:extLst>
              </a:tr>
              <a:tr h="36250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342880"/>
                  </a:ext>
                </a:extLst>
              </a:tr>
              <a:tr h="362504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059582"/>
                  </a:ext>
                </a:extLst>
              </a:tr>
              <a:tr h="362504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32040"/>
                  </a:ext>
                </a:extLst>
              </a:tr>
              <a:tr h="362504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946468"/>
                  </a:ext>
                </a:extLst>
              </a:tr>
              <a:tr h="36250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095897"/>
                  </a:ext>
                </a:extLst>
              </a:tr>
              <a:tr h="36250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827645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22DB6CED-28B1-4560-A138-C63A1314FD2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3532" y="3770594"/>
            <a:ext cx="3664014" cy="5060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407DAEC-35BB-4EB8-B605-9BEA9DB4026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9172" y="3800830"/>
            <a:ext cx="3462828" cy="5060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2625B60-8FD0-450C-8C03-B80E0B7DF35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5857" y="345936"/>
            <a:ext cx="1079086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520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51037" y="241731"/>
            <a:ext cx="328346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36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cs typeface="B Nazanin" panose="00000400000000000000" pitchFamily="2" charset="-78"/>
              </a:rPr>
              <a:t>نتایج شبیه سازی</a:t>
            </a:r>
            <a:endParaRPr lang="en-US" sz="36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effectLst>
                <a:innerShdw blurRad="177800">
                  <a:schemeClr val="accent3">
                    <a:lumMod val="50000"/>
                  </a:schemeClr>
                </a:innerShdw>
              </a:effectLst>
              <a:cs typeface="B Nazanin" panose="00000400000000000000" pitchFamily="2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-366919" y="1708487"/>
            <a:ext cx="1407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Roll(degree)</a:t>
            </a:r>
          </a:p>
        </p:txBody>
      </p:sp>
      <p:sp>
        <p:nvSpPr>
          <p:cNvPr id="10" name="TextBox 9"/>
          <p:cNvSpPr txBox="1"/>
          <p:nvPr/>
        </p:nvSpPr>
        <p:spPr>
          <a:xfrm rot="16200000">
            <a:off x="3850500" y="4702450"/>
            <a:ext cx="1539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Pitch(degree)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8836" y="515634"/>
            <a:ext cx="3998945" cy="32485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4674" y="3429000"/>
            <a:ext cx="4339326" cy="30561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086F63-7F1D-40B1-8F60-4EA6DFD24FA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0828" y="6364181"/>
            <a:ext cx="1146147" cy="4938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46733C-A48C-4DA7-873C-369E201D2D1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15939" y="3764203"/>
            <a:ext cx="1146147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640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171" y="2010318"/>
            <a:ext cx="8347766" cy="3802652"/>
          </a:xfrm>
          <a:prstGeom prst="rect">
            <a:avLst/>
          </a:prstGeom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68B91072-9258-434E-9DB6-633972804392}"/>
              </a:ext>
            </a:extLst>
          </p:cNvPr>
          <p:cNvSpPr/>
          <p:nvPr/>
        </p:nvSpPr>
        <p:spPr>
          <a:xfrm>
            <a:off x="6907612" y="1172901"/>
            <a:ext cx="1889325" cy="43858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r"/>
            <a:r>
              <a:rPr lang="fa-IR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بلوک دیاگرام:</a:t>
            </a:r>
            <a:endParaRPr lang="en-US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Nazanin" panose="00000400000000000000" pitchFamily="2" charset="-78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803559" y="342715"/>
            <a:ext cx="420810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36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cs typeface="B Nazanin" panose="00000400000000000000" pitchFamily="2" charset="-78"/>
              </a:rPr>
              <a:t>روش آبشاری برای زوایا</a:t>
            </a:r>
            <a:endParaRPr lang="en-US" sz="36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effectLst>
                <a:innerShdw blurRad="177800">
                  <a:schemeClr val="accent3">
                    <a:lumMod val="50000"/>
                  </a:schemeClr>
                </a:innerShdw>
              </a:effectLst>
              <a:cs typeface="B Nazanin" panose="00000400000000000000" pitchFamily="2" charset="-78"/>
            </a:endParaRPr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2116183" y="1786902"/>
            <a:ext cx="391886" cy="708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3618411" y="1567611"/>
            <a:ext cx="243841" cy="927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1763486" y="1477669"/>
            <a:ext cx="521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821578" y="1234967"/>
            <a:ext cx="1299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PD-PD</a:t>
            </a:r>
            <a:r>
              <a:rPr lang="fa-IR" dirty="0">
                <a:cs typeface="B Nazanin" panose="00000400000000000000" pitchFamily="2" charset="-78"/>
              </a:rPr>
              <a:t> فازی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22068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76995" y="446050"/>
            <a:ext cx="6296297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800" dirty="0">
                <a:cs typeface="B Nazanin" panose="00000400000000000000" pitchFamily="2" charset="-78"/>
              </a:rPr>
              <a:t>نحوه بلند شدن چهارپره</a:t>
            </a:r>
          </a:p>
          <a:p>
            <a:pPr marL="571500" indent="-5715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800" dirty="0">
                <a:cs typeface="B Nazanin" panose="00000400000000000000" pitchFamily="2" charset="-78"/>
              </a:rPr>
              <a:t>نحوه ایجاد فرامین کنترلی در چهارپره </a:t>
            </a:r>
          </a:p>
        </p:txBody>
      </p:sp>
      <p:pic>
        <p:nvPicPr>
          <p:cNvPr id="1026" name="Picture 2" descr="Quadcopter at hovering state with the main acting forces and torques. |  Download Scientific Diagram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22486" y="1996091"/>
            <a:ext cx="4863735" cy="4087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12806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54359" y="0"/>
            <a:ext cx="736923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fa-IR" sz="36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cs typeface="B Nazanin" panose="00000400000000000000" pitchFamily="2" charset="-78"/>
              </a:rPr>
              <a:t>نتایج شبیه سازی</a:t>
            </a:r>
            <a:r>
              <a:rPr lang="en-US" sz="36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cs typeface="B Nazanin" panose="00000400000000000000" pitchFamily="2" charset="-78"/>
              </a:rPr>
              <a:t> </a:t>
            </a:r>
            <a:r>
              <a:rPr lang="fa-IR" sz="3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cs typeface="B Nazanin" panose="00000400000000000000" pitchFamily="2" charset="-78"/>
              </a:rPr>
              <a:t>با کنترل کننده</a:t>
            </a:r>
            <a:r>
              <a:rPr lang="en-US" sz="3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PD</a:t>
            </a:r>
            <a:endParaRPr lang="en-US" sz="3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-157560" y="1857208"/>
            <a:ext cx="1382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Roll(degree)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3815001" y="4602951"/>
            <a:ext cx="1497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Pitch(degree)</a:t>
            </a:r>
          </a:p>
        </p:txBody>
      </p:sp>
      <p:pic>
        <p:nvPicPr>
          <p:cNvPr id="9" name="Picture 8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4924" y="3258752"/>
            <a:ext cx="4379076" cy="3210152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8458" y="785010"/>
            <a:ext cx="4020520" cy="311518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390E834-45B7-421A-850E-B2DF202AAC6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08861" y="6364181"/>
            <a:ext cx="1146147" cy="4938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F8A0E6E-4829-49CD-996D-DFB1FE0547E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5644" y="3855911"/>
            <a:ext cx="1146147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1300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0808" y="134534"/>
            <a:ext cx="721994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fa-IR" sz="36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cs typeface="B Nazanin" panose="00000400000000000000" pitchFamily="2" charset="-78"/>
              </a:rPr>
              <a:t>نتایج شبیه سازی</a:t>
            </a:r>
            <a:r>
              <a:rPr lang="en-US" sz="36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cs typeface="B Nazanin" panose="00000400000000000000" pitchFamily="2" charset="-78"/>
              </a:rPr>
              <a:t> </a:t>
            </a:r>
            <a:r>
              <a:rPr lang="fa-IR" sz="3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cs typeface="B Nazanin" panose="00000400000000000000" pitchFamily="2" charset="-78"/>
              </a:rPr>
              <a:t>باکنترل کننده </a:t>
            </a:r>
            <a:r>
              <a:rPr lang="en-US" sz="3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PD</a:t>
            </a:r>
            <a:r>
              <a:rPr lang="fa-IR" sz="3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a-IR" sz="3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cs typeface="B Nazanin" panose="00000400000000000000" pitchFamily="2" charset="-78"/>
              </a:rPr>
              <a:t>فازی</a:t>
            </a:r>
            <a:endParaRPr lang="en-US" sz="36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effectLst>
                <a:innerShdw blurRad="177800">
                  <a:schemeClr val="accent3">
                    <a:lumMod val="50000"/>
                  </a:schemeClr>
                </a:innerShdw>
              </a:effectLst>
              <a:cs typeface="B Nazanin" panose="00000400000000000000" pitchFamily="2" charset="-78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640" y="640248"/>
            <a:ext cx="4202986" cy="3137989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35807" y="3149082"/>
            <a:ext cx="4384948" cy="32062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16200000">
            <a:off x="-483661" y="1654320"/>
            <a:ext cx="1513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Roll(degree)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3657254" y="4468831"/>
            <a:ext cx="1460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Pitch(degree)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B5319D-FBF1-42CB-9AA2-5C9AF816491A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15554" y="6355288"/>
            <a:ext cx="1146147" cy="4938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188F0D9-7ADB-47EB-870E-B428B4F2804F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86059" y="3778237"/>
            <a:ext cx="1146147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9736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6691742" y="2550075"/>
            <a:ext cx="25757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694955" y="1847989"/>
            <a:ext cx="25757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683156" y="2183973"/>
            <a:ext cx="25757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672410" y="3858626"/>
                <a:ext cx="25757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410" y="3858626"/>
                <a:ext cx="257578" cy="369332"/>
              </a:xfrm>
              <a:prstGeom prst="rect">
                <a:avLst/>
              </a:prstGeom>
              <a:blipFill>
                <a:blip r:embed="rId6"/>
                <a:stretch>
                  <a:fillRect r="-30952" b="-81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672410" y="4282894"/>
                <a:ext cx="25757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410" y="4282894"/>
                <a:ext cx="257578" cy="369332"/>
              </a:xfrm>
              <a:prstGeom prst="rect">
                <a:avLst/>
              </a:prstGeom>
              <a:blipFill>
                <a:blip r:embed="rId7"/>
                <a:stretch>
                  <a:fillRect r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658460" y="4646452"/>
                <a:ext cx="25757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8460" y="4646452"/>
                <a:ext cx="257578" cy="369332"/>
              </a:xfrm>
              <a:prstGeom prst="rect">
                <a:avLst/>
              </a:prstGeom>
              <a:blipFill>
                <a:blip r:embed="rId8"/>
                <a:stretch>
                  <a:fillRect l="-6977" r="-39535" b="-1639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TextBox 117"/>
          <p:cNvSpPr txBox="1"/>
          <p:nvPr/>
        </p:nvSpPr>
        <p:spPr>
          <a:xfrm>
            <a:off x="5470930" y="1764334"/>
            <a:ext cx="50817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U1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459131" y="4971659"/>
            <a:ext cx="50817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U4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5442481" y="4031219"/>
            <a:ext cx="50817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U3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5442481" y="3062485"/>
            <a:ext cx="50817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U2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0AE6F995-EED8-4491-AFC9-366032A09622}"/>
                  </a:ext>
                </a:extLst>
              </p:cNvPr>
              <p:cNvSpPr/>
              <p:nvPr/>
            </p:nvSpPr>
            <p:spPr>
              <a:xfrm>
                <a:off x="393769" y="1642520"/>
                <a:ext cx="434666" cy="53938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0AE6F995-EED8-4491-AFC9-366032A096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69" y="1642520"/>
                <a:ext cx="434666" cy="53938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D9EB5F70-1472-4DE1-B6EF-A4664E606D08}"/>
                  </a:ext>
                </a:extLst>
              </p:cNvPr>
              <p:cNvSpPr/>
              <p:nvPr/>
            </p:nvSpPr>
            <p:spPr>
              <a:xfrm>
                <a:off x="400205" y="2710063"/>
                <a:ext cx="476519" cy="52803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D9EB5F70-1472-4DE1-B6EF-A4664E606D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205" y="2710063"/>
                <a:ext cx="476519" cy="52803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4B913FBD-95C2-4FF3-9D39-059FE6036CEC}"/>
                  </a:ext>
                </a:extLst>
              </p:cNvPr>
              <p:cNvSpPr/>
              <p:nvPr/>
            </p:nvSpPr>
            <p:spPr>
              <a:xfrm>
                <a:off x="422573" y="3810595"/>
                <a:ext cx="476519" cy="52803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4B913FBD-95C2-4FF3-9D39-059FE6036C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573" y="3810595"/>
                <a:ext cx="476519" cy="52803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EE052206-4CA6-4512-A42C-923FD1669AD3}"/>
                  </a:ext>
                </a:extLst>
              </p:cNvPr>
              <p:cNvSpPr/>
              <p:nvPr/>
            </p:nvSpPr>
            <p:spPr>
              <a:xfrm>
                <a:off x="448690" y="4776954"/>
                <a:ext cx="476519" cy="52803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EE052206-4CA6-4512-A42C-923FD1669A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90" y="4776954"/>
                <a:ext cx="476519" cy="52803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Oval 106">
            <a:extLst>
              <a:ext uri="{FF2B5EF4-FFF2-40B4-BE49-F238E27FC236}">
                <a16:creationId xmlns:a16="http://schemas.microsoft.com/office/drawing/2014/main" id="{E6658C8C-871E-4803-AE15-F0FEF9EA0650}"/>
              </a:ext>
            </a:extLst>
          </p:cNvPr>
          <p:cNvSpPr/>
          <p:nvPr/>
        </p:nvSpPr>
        <p:spPr>
          <a:xfrm>
            <a:off x="1533218" y="1776757"/>
            <a:ext cx="334851" cy="3552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C0B5B19-0042-4BA2-AEC3-5D75510BA49A}"/>
              </a:ext>
            </a:extLst>
          </p:cNvPr>
          <p:cNvSpPr txBox="1"/>
          <p:nvPr/>
        </p:nvSpPr>
        <p:spPr>
          <a:xfrm>
            <a:off x="1080475" y="2602949"/>
            <a:ext cx="25757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ADD694D-D792-41D6-9EE9-4762C946BE6C}"/>
              </a:ext>
            </a:extLst>
          </p:cNvPr>
          <p:cNvSpPr txBox="1"/>
          <p:nvPr/>
        </p:nvSpPr>
        <p:spPr>
          <a:xfrm>
            <a:off x="1369147" y="2106697"/>
            <a:ext cx="25757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1F016347-CEC5-49DC-AE5A-388F4B207265}"/>
              </a:ext>
            </a:extLst>
          </p:cNvPr>
          <p:cNvSpPr/>
          <p:nvPr/>
        </p:nvSpPr>
        <p:spPr>
          <a:xfrm>
            <a:off x="1339791" y="2790896"/>
            <a:ext cx="334851" cy="3552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E877E59-2A71-4D4F-964A-E3E1369E23DD}"/>
              </a:ext>
            </a:extLst>
          </p:cNvPr>
          <p:cNvSpPr txBox="1"/>
          <p:nvPr/>
        </p:nvSpPr>
        <p:spPr>
          <a:xfrm>
            <a:off x="2847569" y="2669190"/>
            <a:ext cx="25757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816628C-DA1B-4779-94F1-00A612E7F181}"/>
              </a:ext>
            </a:extLst>
          </p:cNvPr>
          <p:cNvSpPr txBox="1"/>
          <p:nvPr/>
        </p:nvSpPr>
        <p:spPr>
          <a:xfrm>
            <a:off x="1110814" y="2997103"/>
            <a:ext cx="25757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ACBEE737-D4D7-4011-9F4E-933A545078BC}"/>
              </a:ext>
            </a:extLst>
          </p:cNvPr>
          <p:cNvSpPr/>
          <p:nvPr/>
        </p:nvSpPr>
        <p:spPr>
          <a:xfrm>
            <a:off x="1638177" y="3872714"/>
            <a:ext cx="334851" cy="3552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357145E-F712-4346-AE1E-8E674BC41424}"/>
              </a:ext>
            </a:extLst>
          </p:cNvPr>
          <p:cNvSpPr txBox="1"/>
          <p:nvPr/>
        </p:nvSpPr>
        <p:spPr>
          <a:xfrm>
            <a:off x="1299949" y="4120149"/>
            <a:ext cx="25757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3FB5BB95-C135-473E-AAA4-20F5E81F2AE6}"/>
              </a:ext>
            </a:extLst>
          </p:cNvPr>
          <p:cNvSpPr/>
          <p:nvPr/>
        </p:nvSpPr>
        <p:spPr>
          <a:xfrm>
            <a:off x="1688087" y="4867332"/>
            <a:ext cx="334851" cy="3552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27741CE-62DC-492A-94D5-A404BAC752E2}"/>
              </a:ext>
            </a:extLst>
          </p:cNvPr>
          <p:cNvSpPr txBox="1"/>
          <p:nvPr/>
        </p:nvSpPr>
        <p:spPr>
          <a:xfrm>
            <a:off x="1462092" y="5210907"/>
            <a:ext cx="25757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54B2D48D-F521-4AE1-B458-44D1142DB525}"/>
              </a:ext>
            </a:extLst>
          </p:cNvPr>
          <p:cNvSpPr/>
          <p:nvPr/>
        </p:nvSpPr>
        <p:spPr>
          <a:xfrm>
            <a:off x="4890060" y="1697901"/>
            <a:ext cx="1571227" cy="3758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PLANT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B764C72E-5C9F-4D33-8B63-E58708FAF272}"/>
              </a:ext>
            </a:extLst>
          </p:cNvPr>
          <p:cNvSpPr/>
          <p:nvPr/>
        </p:nvSpPr>
        <p:spPr>
          <a:xfrm>
            <a:off x="2523774" y="1739720"/>
            <a:ext cx="618180" cy="528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39A65053-DD80-4715-9156-B99BB2BB733B}"/>
              </a:ext>
            </a:extLst>
          </p:cNvPr>
          <p:cNvSpPr/>
          <p:nvPr/>
        </p:nvSpPr>
        <p:spPr>
          <a:xfrm>
            <a:off x="2129006" y="2707854"/>
            <a:ext cx="618180" cy="528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B402CC-3C97-4B12-9318-706BECEEFA3E}"/>
              </a:ext>
            </a:extLst>
          </p:cNvPr>
          <p:cNvSpPr/>
          <p:nvPr/>
        </p:nvSpPr>
        <p:spPr>
          <a:xfrm>
            <a:off x="2507832" y="3783711"/>
            <a:ext cx="618180" cy="528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6731C07-546A-449F-B4A1-ADBBC946AEFF}"/>
              </a:ext>
            </a:extLst>
          </p:cNvPr>
          <p:cNvSpPr/>
          <p:nvPr/>
        </p:nvSpPr>
        <p:spPr>
          <a:xfrm>
            <a:off x="2558487" y="4765267"/>
            <a:ext cx="618180" cy="528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0C965C6-7021-47D1-9AE7-C942ABE994AD}"/>
              </a:ext>
            </a:extLst>
          </p:cNvPr>
          <p:cNvSpPr txBox="1"/>
          <p:nvPr/>
        </p:nvSpPr>
        <p:spPr>
          <a:xfrm>
            <a:off x="6182285" y="2550075"/>
            <a:ext cx="25757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7A3B12C-B60F-4068-9F1B-6C409E8D9EF4}"/>
              </a:ext>
            </a:extLst>
          </p:cNvPr>
          <p:cNvSpPr txBox="1"/>
          <p:nvPr/>
        </p:nvSpPr>
        <p:spPr>
          <a:xfrm>
            <a:off x="6185498" y="1847989"/>
            <a:ext cx="25757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6E4C14C-69B2-4260-8578-CAB1CB83FAC1}"/>
              </a:ext>
            </a:extLst>
          </p:cNvPr>
          <p:cNvSpPr txBox="1"/>
          <p:nvPr/>
        </p:nvSpPr>
        <p:spPr>
          <a:xfrm>
            <a:off x="6173699" y="2183973"/>
            <a:ext cx="25757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2DBF1CBF-F299-4F1F-B4E4-5E1EED173FAF}"/>
                  </a:ext>
                </a:extLst>
              </p:cNvPr>
              <p:cNvSpPr txBox="1"/>
              <p:nvPr/>
            </p:nvSpPr>
            <p:spPr>
              <a:xfrm>
                <a:off x="6162953" y="3858626"/>
                <a:ext cx="25757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2DBF1CBF-F299-4F1F-B4E4-5E1EED173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953" y="3858626"/>
                <a:ext cx="257578" cy="369332"/>
              </a:xfrm>
              <a:prstGeom prst="rect">
                <a:avLst/>
              </a:prstGeom>
              <a:blipFill>
                <a:blip r:embed="rId13"/>
                <a:stretch>
                  <a:fillRect r="-30952" b="-81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D70A31ED-1FE6-46E4-BD59-110F3B7A83CE}"/>
                  </a:ext>
                </a:extLst>
              </p:cNvPr>
              <p:cNvSpPr txBox="1"/>
              <p:nvPr/>
            </p:nvSpPr>
            <p:spPr>
              <a:xfrm>
                <a:off x="6162953" y="4282894"/>
                <a:ext cx="25757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D70A31ED-1FE6-46E4-BD59-110F3B7A8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953" y="4282894"/>
                <a:ext cx="257578" cy="369332"/>
              </a:xfrm>
              <a:prstGeom prst="rect">
                <a:avLst/>
              </a:prstGeom>
              <a:blipFill>
                <a:blip r:embed="rId14"/>
                <a:stretch>
                  <a:fillRect r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40B10A2D-E4D0-4C73-B1C5-8A1D47FD3CA7}"/>
                  </a:ext>
                </a:extLst>
              </p:cNvPr>
              <p:cNvSpPr txBox="1"/>
              <p:nvPr/>
            </p:nvSpPr>
            <p:spPr>
              <a:xfrm>
                <a:off x="6149003" y="4646452"/>
                <a:ext cx="25757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40B10A2D-E4D0-4C73-B1C5-8A1D47FD3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9003" y="4646452"/>
                <a:ext cx="257578" cy="369332"/>
              </a:xfrm>
              <a:prstGeom prst="rect">
                <a:avLst/>
              </a:prstGeom>
              <a:blipFill>
                <a:blip r:embed="rId15"/>
                <a:stretch>
                  <a:fillRect l="-7143" r="-42857" b="-1639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0C797294-77A6-4AEF-B7F4-C84CE36C821B}"/>
              </a:ext>
            </a:extLst>
          </p:cNvPr>
          <p:cNvCxnSpPr>
            <a:endCxn id="130" idx="4"/>
          </p:cNvCxnSpPr>
          <p:nvPr/>
        </p:nvCxnSpPr>
        <p:spPr>
          <a:xfrm flipV="1">
            <a:off x="1855511" y="5222576"/>
            <a:ext cx="2" cy="4099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ACEC4520-5348-42A1-A3B5-9F51D5663BF5}"/>
              </a:ext>
            </a:extLst>
          </p:cNvPr>
          <p:cNvCxnSpPr>
            <a:cxnSpLocks/>
            <a:stCxn id="100" idx="3"/>
          </p:cNvCxnSpPr>
          <p:nvPr/>
        </p:nvCxnSpPr>
        <p:spPr>
          <a:xfrm>
            <a:off x="876724" y="2974080"/>
            <a:ext cx="44683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135C20D1-175F-4F73-AD41-698367214384}"/>
              </a:ext>
            </a:extLst>
          </p:cNvPr>
          <p:cNvCxnSpPr>
            <a:cxnSpLocks/>
            <a:stCxn id="123" idx="6"/>
          </p:cNvCxnSpPr>
          <p:nvPr/>
        </p:nvCxnSpPr>
        <p:spPr>
          <a:xfrm>
            <a:off x="1674642" y="2968518"/>
            <a:ext cx="46000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00643863-FFD3-4865-96EE-C9064FFA360D}"/>
              </a:ext>
            </a:extLst>
          </p:cNvPr>
          <p:cNvCxnSpPr>
            <a:cxnSpLocks/>
          </p:cNvCxnSpPr>
          <p:nvPr/>
        </p:nvCxnSpPr>
        <p:spPr>
          <a:xfrm>
            <a:off x="3140236" y="4044793"/>
            <a:ext cx="1105073" cy="152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627C7206-3D66-467E-8468-88BE3F871A50}"/>
              </a:ext>
            </a:extLst>
          </p:cNvPr>
          <p:cNvCxnSpPr>
            <a:cxnSpLocks/>
            <a:stCxn id="136" idx="3"/>
          </p:cNvCxnSpPr>
          <p:nvPr/>
        </p:nvCxnSpPr>
        <p:spPr>
          <a:xfrm>
            <a:off x="3176667" y="5029284"/>
            <a:ext cx="1675974" cy="276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FF3164E0-3CC0-48DA-B19B-E56478399977}"/>
              </a:ext>
            </a:extLst>
          </p:cNvPr>
          <p:cNvCxnSpPr>
            <a:stCxn id="128" idx="6"/>
            <a:endCxn id="135" idx="1"/>
          </p:cNvCxnSpPr>
          <p:nvPr/>
        </p:nvCxnSpPr>
        <p:spPr>
          <a:xfrm flipV="1">
            <a:off x="1973028" y="4047728"/>
            <a:ext cx="534804" cy="26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7EF052E5-B25A-4872-959B-BC212DEA95D0}"/>
              </a:ext>
            </a:extLst>
          </p:cNvPr>
          <p:cNvCxnSpPr>
            <a:stCxn id="130" idx="6"/>
            <a:endCxn id="136" idx="1"/>
          </p:cNvCxnSpPr>
          <p:nvPr/>
        </p:nvCxnSpPr>
        <p:spPr>
          <a:xfrm flipV="1">
            <a:off x="2022938" y="5029284"/>
            <a:ext cx="535549" cy="156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8A6D3E34-B59B-4F35-A202-AAD98FEC5761}"/>
              </a:ext>
            </a:extLst>
          </p:cNvPr>
          <p:cNvCxnSpPr>
            <a:stCxn id="104" idx="3"/>
            <a:endCxn id="130" idx="2"/>
          </p:cNvCxnSpPr>
          <p:nvPr/>
        </p:nvCxnSpPr>
        <p:spPr>
          <a:xfrm>
            <a:off x="925209" y="5040971"/>
            <a:ext cx="762878" cy="39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0F7D57DF-8BC4-48EB-AD75-849E22169630}"/>
              </a:ext>
            </a:extLst>
          </p:cNvPr>
          <p:cNvCxnSpPr>
            <a:stCxn id="103" idx="3"/>
            <a:endCxn id="128" idx="2"/>
          </p:cNvCxnSpPr>
          <p:nvPr/>
        </p:nvCxnSpPr>
        <p:spPr>
          <a:xfrm flipV="1">
            <a:off x="899092" y="4050336"/>
            <a:ext cx="739085" cy="242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07922359-D2C7-43E9-BDBB-5AE4EFE6DE13}"/>
              </a:ext>
            </a:extLst>
          </p:cNvPr>
          <p:cNvCxnSpPr>
            <a:cxnSpLocks/>
            <a:stCxn id="133" idx="3"/>
          </p:cNvCxnSpPr>
          <p:nvPr/>
        </p:nvCxnSpPr>
        <p:spPr>
          <a:xfrm>
            <a:off x="3141954" y="2003737"/>
            <a:ext cx="1732647" cy="575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A7516224-A5E6-48D8-BC22-F90DA03B1835}"/>
              </a:ext>
            </a:extLst>
          </p:cNvPr>
          <p:cNvSpPr txBox="1"/>
          <p:nvPr/>
        </p:nvSpPr>
        <p:spPr>
          <a:xfrm>
            <a:off x="4971122" y="1793644"/>
            <a:ext cx="87910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U1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3444E73-5DD6-4E35-9E9A-1A791E184BFA}"/>
              </a:ext>
            </a:extLst>
          </p:cNvPr>
          <p:cNvSpPr txBox="1"/>
          <p:nvPr/>
        </p:nvSpPr>
        <p:spPr>
          <a:xfrm>
            <a:off x="4949674" y="4971659"/>
            <a:ext cx="50817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U4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AD4867B8-F048-4E56-AA63-6B98474AE53F}"/>
              </a:ext>
            </a:extLst>
          </p:cNvPr>
          <p:cNvSpPr txBox="1"/>
          <p:nvPr/>
        </p:nvSpPr>
        <p:spPr>
          <a:xfrm>
            <a:off x="4933024" y="4031219"/>
            <a:ext cx="50817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U3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88CF540A-4751-4D43-8CBF-8C124F585AD7}"/>
              </a:ext>
            </a:extLst>
          </p:cNvPr>
          <p:cNvSpPr txBox="1"/>
          <p:nvPr/>
        </p:nvSpPr>
        <p:spPr>
          <a:xfrm>
            <a:off x="4933024" y="3062485"/>
            <a:ext cx="50817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U2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796F26F4-7070-498B-9027-D5CAA21CEAC2}"/>
              </a:ext>
            </a:extLst>
          </p:cNvPr>
          <p:cNvSpPr/>
          <p:nvPr/>
        </p:nvSpPr>
        <p:spPr>
          <a:xfrm>
            <a:off x="6880244" y="1021074"/>
            <a:ext cx="1889325" cy="50013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r"/>
            <a:r>
              <a:rPr lang="fa-IR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بلوک دیاگرام:</a:t>
            </a:r>
            <a:endParaRPr lang="en-US" sz="28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Nazanin" panose="00000400000000000000" pitchFamily="2" charset="-78"/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181DB4F6-6DD1-409A-8EC4-0C36303D0E9D}"/>
              </a:ext>
            </a:extLst>
          </p:cNvPr>
          <p:cNvSpPr/>
          <p:nvPr/>
        </p:nvSpPr>
        <p:spPr>
          <a:xfrm>
            <a:off x="6131075" y="272863"/>
            <a:ext cx="306653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a-IR" sz="36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cs typeface="B Nazanin" panose="00000400000000000000" pitchFamily="2" charset="-78"/>
              </a:rPr>
              <a:t>کنترل موقعیت</a:t>
            </a:r>
            <a:endParaRPr lang="en-US" sz="36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effectLst>
                <a:innerShdw blurRad="177800">
                  <a:schemeClr val="accent3">
                    <a:lumMod val="50000"/>
                  </a:schemeClr>
                </a:innerShdw>
              </a:effectLst>
              <a:cs typeface="B Nazanin" panose="00000400000000000000" pitchFamily="2" charset="-78"/>
            </a:endParaRPr>
          </a:p>
        </p:txBody>
      </p:sp>
      <p:pic>
        <p:nvPicPr>
          <p:cNvPr id="161" name="Picture 160">
            <a:extLst>
              <a:ext uri="{FF2B5EF4-FFF2-40B4-BE49-F238E27FC236}">
                <a16:creationId xmlns:a16="http://schemas.microsoft.com/office/drawing/2014/main" id="{2E371B53-6E69-413D-96F2-AE909D15DB3D}"/>
              </a:ext>
            </a:extLst>
          </p:cNvPr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005" y="1896698"/>
            <a:ext cx="818712" cy="137935"/>
          </a:xfrm>
          <a:prstGeom prst="rect">
            <a:avLst/>
          </a:prstGeom>
        </p:spPr>
      </p:pic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9EA47F19-68D9-46EA-8067-93766BACDEF7}"/>
              </a:ext>
            </a:extLst>
          </p:cNvPr>
          <p:cNvCxnSpPr>
            <a:cxnSpLocks/>
          </p:cNvCxnSpPr>
          <p:nvPr/>
        </p:nvCxnSpPr>
        <p:spPr>
          <a:xfrm>
            <a:off x="1886916" y="1953132"/>
            <a:ext cx="648657" cy="134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5A8126F2-C698-4CF8-81DF-E93EB71DEADB}"/>
              </a:ext>
            </a:extLst>
          </p:cNvPr>
          <p:cNvSpPr txBox="1"/>
          <p:nvPr/>
        </p:nvSpPr>
        <p:spPr>
          <a:xfrm>
            <a:off x="2092151" y="2290233"/>
            <a:ext cx="328296" cy="3788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6968E9E1-0066-4D94-A5CF-2A37FF0C7FD2}"/>
              </a:ext>
            </a:extLst>
          </p:cNvPr>
          <p:cNvSpPr txBox="1"/>
          <p:nvPr/>
        </p:nvSpPr>
        <p:spPr>
          <a:xfrm>
            <a:off x="3640856" y="3318440"/>
            <a:ext cx="32878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929C2DAF-1C2F-41D1-B5E1-DE558BD75B65}"/>
              </a:ext>
            </a:extLst>
          </p:cNvPr>
          <p:cNvCxnSpPr>
            <a:cxnSpLocks/>
          </p:cNvCxnSpPr>
          <p:nvPr/>
        </p:nvCxnSpPr>
        <p:spPr>
          <a:xfrm flipH="1">
            <a:off x="1535451" y="3466944"/>
            <a:ext cx="33261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3F1999CE-8EAE-43AB-B5D6-05E099F28CD5}"/>
              </a:ext>
            </a:extLst>
          </p:cNvPr>
          <p:cNvCxnSpPr>
            <a:cxnSpLocks/>
          </p:cNvCxnSpPr>
          <p:nvPr/>
        </p:nvCxnSpPr>
        <p:spPr>
          <a:xfrm flipV="1">
            <a:off x="1519641" y="3133539"/>
            <a:ext cx="0" cy="3334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87F7FC5B-DDE7-4015-8B45-8D7FD439CF96}"/>
              </a:ext>
            </a:extLst>
          </p:cNvPr>
          <p:cNvCxnSpPr>
            <a:cxnSpLocks/>
            <a:endCxn id="107" idx="4"/>
          </p:cNvCxnSpPr>
          <p:nvPr/>
        </p:nvCxnSpPr>
        <p:spPr>
          <a:xfrm flipH="1" flipV="1">
            <a:off x="1700644" y="2132001"/>
            <a:ext cx="16858" cy="3422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3E9A13B0-1C1C-4B53-BC41-29F75F995F54}"/>
              </a:ext>
            </a:extLst>
          </p:cNvPr>
          <p:cNvCxnSpPr>
            <a:endCxn id="163" idx="1"/>
          </p:cNvCxnSpPr>
          <p:nvPr/>
        </p:nvCxnSpPr>
        <p:spPr>
          <a:xfrm>
            <a:off x="1719670" y="2474297"/>
            <a:ext cx="372481" cy="53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79D0C5DB-74EC-45E3-A549-83A08D228507}"/>
              </a:ext>
            </a:extLst>
          </p:cNvPr>
          <p:cNvSpPr txBox="1"/>
          <p:nvPr/>
        </p:nvSpPr>
        <p:spPr>
          <a:xfrm>
            <a:off x="1205351" y="1627111"/>
            <a:ext cx="25757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CBC1C12E-8C2E-4EA5-8B45-98B5765492D8}"/>
              </a:ext>
            </a:extLst>
          </p:cNvPr>
          <p:cNvSpPr txBox="1"/>
          <p:nvPr/>
        </p:nvSpPr>
        <p:spPr>
          <a:xfrm>
            <a:off x="1286387" y="3640526"/>
            <a:ext cx="25757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99F8296E-6AA3-4EB8-B804-3C3391FBA755}"/>
              </a:ext>
            </a:extLst>
          </p:cNvPr>
          <p:cNvSpPr txBox="1"/>
          <p:nvPr/>
        </p:nvSpPr>
        <p:spPr>
          <a:xfrm>
            <a:off x="1306648" y="4646452"/>
            <a:ext cx="331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F5BDDAFE-5485-4E60-A6EE-05425E198B9F}"/>
              </a:ext>
            </a:extLst>
          </p:cNvPr>
          <p:cNvCxnSpPr>
            <a:cxnSpLocks/>
            <a:endCxn id="128" idx="4"/>
          </p:cNvCxnSpPr>
          <p:nvPr/>
        </p:nvCxnSpPr>
        <p:spPr>
          <a:xfrm flipV="1">
            <a:off x="1799909" y="4227958"/>
            <a:ext cx="5694" cy="3253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35A50F49-FB29-4B24-A992-C84D6043A748}"/>
              </a:ext>
            </a:extLst>
          </p:cNvPr>
          <p:cNvCxnSpPr>
            <a:cxnSpLocks/>
          </p:cNvCxnSpPr>
          <p:nvPr/>
        </p:nvCxnSpPr>
        <p:spPr>
          <a:xfrm flipV="1">
            <a:off x="1802756" y="4537551"/>
            <a:ext cx="304148" cy="43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39FB7A35-6843-4911-A1E4-B4D28FEBB4A2}"/>
              </a:ext>
            </a:extLst>
          </p:cNvPr>
          <p:cNvSpPr txBox="1"/>
          <p:nvPr/>
        </p:nvSpPr>
        <p:spPr>
          <a:xfrm>
            <a:off x="3801175" y="4333052"/>
            <a:ext cx="31712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7B60F25-8290-4977-BE9F-E8CC75075B6C}"/>
              </a:ext>
            </a:extLst>
          </p:cNvPr>
          <p:cNvSpPr txBox="1"/>
          <p:nvPr/>
        </p:nvSpPr>
        <p:spPr>
          <a:xfrm>
            <a:off x="2205555" y="5456389"/>
            <a:ext cx="35293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19013D8F-5430-4ADC-90CB-8F837BB3C4AB}"/>
              </a:ext>
            </a:extLst>
          </p:cNvPr>
          <p:cNvCxnSpPr>
            <a:cxnSpLocks/>
            <a:stCxn id="175" idx="1"/>
          </p:cNvCxnSpPr>
          <p:nvPr/>
        </p:nvCxnSpPr>
        <p:spPr>
          <a:xfrm flipH="1" flipV="1">
            <a:off x="1855511" y="5632555"/>
            <a:ext cx="350044" cy="85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1CA5B3CE-FF73-431B-90F3-A4324754D8CC}"/>
              </a:ext>
            </a:extLst>
          </p:cNvPr>
          <p:cNvSpPr txBox="1"/>
          <p:nvPr/>
        </p:nvSpPr>
        <p:spPr>
          <a:xfrm>
            <a:off x="4809199" y="1820444"/>
            <a:ext cx="485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U1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D77AC9FB-163E-4D2C-832C-8EF3D4D77CF9}"/>
              </a:ext>
            </a:extLst>
          </p:cNvPr>
          <p:cNvSpPr txBox="1"/>
          <p:nvPr/>
        </p:nvSpPr>
        <p:spPr>
          <a:xfrm>
            <a:off x="4855328" y="2785640"/>
            <a:ext cx="531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U2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3F4C6443-0FFC-4FD8-B6B1-D579202BA078}"/>
              </a:ext>
            </a:extLst>
          </p:cNvPr>
          <p:cNvSpPr txBox="1"/>
          <p:nvPr/>
        </p:nvSpPr>
        <p:spPr>
          <a:xfrm>
            <a:off x="4924325" y="3819046"/>
            <a:ext cx="64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U3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FF3D936-E6FA-4346-A057-084D671B7BF5}"/>
              </a:ext>
            </a:extLst>
          </p:cNvPr>
          <p:cNvSpPr txBox="1"/>
          <p:nvPr/>
        </p:nvSpPr>
        <p:spPr>
          <a:xfrm>
            <a:off x="4811954" y="4852453"/>
            <a:ext cx="557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U4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FA9BB357-2D03-4305-A31F-408D67FFA8B6}"/>
              </a:ext>
            </a:extLst>
          </p:cNvPr>
          <p:cNvSpPr txBox="1"/>
          <p:nvPr/>
        </p:nvSpPr>
        <p:spPr>
          <a:xfrm>
            <a:off x="7178884" y="1921433"/>
            <a:ext cx="1240961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a-IR" sz="2000" b="1" dirty="0">
                <a:cs typeface="B Nazanin" panose="00000400000000000000" pitchFamily="2" charset="-78"/>
              </a:rPr>
              <a:t>التراسونیک</a:t>
            </a:r>
            <a:endParaRPr lang="en-US" sz="2000" b="1" dirty="0">
              <a:cs typeface="B Nazanin" panose="00000400000000000000" pitchFamily="2" charset="-78"/>
            </a:endParaRPr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D06E0AAB-A970-44AE-A9F1-830D8BD2C579}"/>
              </a:ext>
            </a:extLst>
          </p:cNvPr>
          <p:cNvCxnSpPr>
            <a:cxnSpLocks/>
            <a:endCxn id="181" idx="1"/>
          </p:cNvCxnSpPr>
          <p:nvPr/>
        </p:nvCxnSpPr>
        <p:spPr>
          <a:xfrm>
            <a:off x="6448643" y="2102888"/>
            <a:ext cx="730241" cy="18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9EC5F9F5-18A0-4F1F-9AA2-A92B1578B32C}"/>
              </a:ext>
            </a:extLst>
          </p:cNvPr>
          <p:cNvCxnSpPr>
            <a:cxnSpLocks/>
          </p:cNvCxnSpPr>
          <p:nvPr/>
        </p:nvCxnSpPr>
        <p:spPr>
          <a:xfrm>
            <a:off x="8435304" y="2102888"/>
            <a:ext cx="256873" cy="100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4" name="Picture 183">
            <a:extLst>
              <a:ext uri="{FF2B5EF4-FFF2-40B4-BE49-F238E27FC236}">
                <a16:creationId xmlns:a16="http://schemas.microsoft.com/office/drawing/2014/main" id="{0BD5E8D0-7F03-42B8-A35F-5BC29260AB88}"/>
              </a:ext>
            </a:extLst>
          </p:cNvPr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7872" y="1903440"/>
            <a:ext cx="402371" cy="499915"/>
          </a:xfrm>
          <a:prstGeom prst="rect">
            <a:avLst/>
          </a:prstGeom>
        </p:spPr>
      </p:pic>
      <p:sp>
        <p:nvSpPr>
          <p:cNvPr id="185" name="TextBox 184">
            <a:extLst>
              <a:ext uri="{FF2B5EF4-FFF2-40B4-BE49-F238E27FC236}">
                <a16:creationId xmlns:a16="http://schemas.microsoft.com/office/drawing/2014/main" id="{E4DC1528-CA17-4670-8BBD-8408AB8AC18B}"/>
              </a:ext>
            </a:extLst>
          </p:cNvPr>
          <p:cNvSpPr txBox="1"/>
          <p:nvPr/>
        </p:nvSpPr>
        <p:spPr>
          <a:xfrm>
            <a:off x="7201118" y="3370459"/>
            <a:ext cx="1146363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MPU9250</a:t>
            </a:r>
          </a:p>
          <a:p>
            <a:endParaRPr lang="en-US" dirty="0"/>
          </a:p>
        </p:txBody>
      </p:sp>
      <p:pic>
        <p:nvPicPr>
          <p:cNvPr id="187" name="Picture 186">
            <a:extLst>
              <a:ext uri="{FF2B5EF4-FFF2-40B4-BE49-F238E27FC236}">
                <a16:creationId xmlns:a16="http://schemas.microsoft.com/office/drawing/2014/main" id="{BE951CA9-A6EC-41BF-B029-A0A3CA488F19}"/>
              </a:ext>
            </a:extLst>
          </p:cNvPr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9701" y="4105619"/>
            <a:ext cx="741660" cy="45719"/>
          </a:xfrm>
          <a:prstGeom prst="rect">
            <a:avLst/>
          </a:prstGeom>
        </p:spPr>
      </p:pic>
      <p:pic>
        <p:nvPicPr>
          <p:cNvPr id="188" name="Picture 187">
            <a:extLst>
              <a:ext uri="{FF2B5EF4-FFF2-40B4-BE49-F238E27FC236}">
                <a16:creationId xmlns:a16="http://schemas.microsoft.com/office/drawing/2014/main" id="{C1385631-C67F-4A5F-A5FE-34C9DCFCEDC2}"/>
              </a:ext>
            </a:extLst>
          </p:cNvPr>
          <p:cNvPicPr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39166" y="3810021"/>
            <a:ext cx="541734" cy="87113"/>
          </a:xfrm>
          <a:prstGeom prst="rect">
            <a:avLst/>
          </a:prstGeom>
        </p:spPr>
      </p:pic>
      <p:pic>
        <p:nvPicPr>
          <p:cNvPr id="189" name="Picture 188">
            <a:extLst>
              <a:ext uri="{FF2B5EF4-FFF2-40B4-BE49-F238E27FC236}">
                <a16:creationId xmlns:a16="http://schemas.microsoft.com/office/drawing/2014/main" id="{80E3074B-AE8A-4FCA-B362-22E21F7C1F0C}"/>
              </a:ext>
            </a:extLst>
          </p:cNvPr>
          <p:cNvPicPr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47481" y="4198180"/>
            <a:ext cx="526814" cy="84713"/>
          </a:xfrm>
          <a:prstGeom prst="rect">
            <a:avLst/>
          </a:prstGeom>
        </p:spPr>
      </p:pic>
      <p:pic>
        <p:nvPicPr>
          <p:cNvPr id="190" name="Picture 189">
            <a:extLst>
              <a:ext uri="{FF2B5EF4-FFF2-40B4-BE49-F238E27FC236}">
                <a16:creationId xmlns:a16="http://schemas.microsoft.com/office/drawing/2014/main" id="{BF89662C-E674-4824-BE5D-D32E9282B2EA}"/>
              </a:ext>
            </a:extLst>
          </p:cNvPr>
          <p:cNvPicPr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39166" y="3426435"/>
            <a:ext cx="503832" cy="81018"/>
          </a:xfrm>
          <a:prstGeom prst="rect">
            <a:avLst/>
          </a:prstGeom>
        </p:spPr>
      </p:pic>
      <p:pic>
        <p:nvPicPr>
          <p:cNvPr id="191" name="Picture 190">
            <a:extLst>
              <a:ext uri="{FF2B5EF4-FFF2-40B4-BE49-F238E27FC236}">
                <a16:creationId xmlns:a16="http://schemas.microsoft.com/office/drawing/2014/main" id="{B1BB8DE1-7176-4327-9685-53077D196EC6}"/>
              </a:ext>
            </a:extLst>
          </p:cNvPr>
          <p:cNvPicPr>
            <a:picLocks noChangeAspect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61646" y="3264639"/>
            <a:ext cx="376343" cy="461876"/>
          </a:xfrm>
          <a:prstGeom prst="rect">
            <a:avLst/>
          </a:prstGeom>
        </p:spPr>
      </p:pic>
      <p:pic>
        <p:nvPicPr>
          <p:cNvPr id="192" name="Picture 191">
            <a:extLst>
              <a:ext uri="{FF2B5EF4-FFF2-40B4-BE49-F238E27FC236}">
                <a16:creationId xmlns:a16="http://schemas.microsoft.com/office/drawing/2014/main" id="{63C18B3A-6174-4AD9-AFB9-D8544E106A2A}"/>
              </a:ext>
            </a:extLst>
          </p:cNvPr>
          <p:cNvPicPr>
            <a:picLocks noChangeAspect="1"/>
          </p:cNvPicPr>
          <p:nvPr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69727" y="3698245"/>
            <a:ext cx="402371" cy="411356"/>
          </a:xfrm>
          <a:prstGeom prst="rect">
            <a:avLst/>
          </a:prstGeom>
        </p:spPr>
      </p:pic>
      <p:pic>
        <p:nvPicPr>
          <p:cNvPr id="193" name="Picture 192">
            <a:extLst>
              <a:ext uri="{FF2B5EF4-FFF2-40B4-BE49-F238E27FC236}">
                <a16:creationId xmlns:a16="http://schemas.microsoft.com/office/drawing/2014/main" id="{D850FF5B-8291-4013-8C87-1FBD6EE50400}"/>
              </a:ext>
            </a:extLst>
          </p:cNvPr>
          <p:cNvPicPr>
            <a:picLocks noChangeAspect="1"/>
          </p:cNvPicPr>
          <p:nvPr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64394" y="4057380"/>
            <a:ext cx="379606" cy="4113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A8FB05-3A38-45CA-B645-A844666B1614}"/>
              </a:ext>
            </a:extLst>
          </p:cNvPr>
          <p:cNvPicPr>
            <a:picLocks noChangeAspect="1"/>
          </p:cNvPicPr>
          <p:nvPr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8643" y="3831561"/>
            <a:ext cx="743776" cy="48772"/>
          </a:xfrm>
          <a:prstGeom prst="rect">
            <a:avLst/>
          </a:prstGeom>
        </p:spPr>
      </p:pic>
      <p:pic>
        <p:nvPicPr>
          <p:cNvPr id="194" name="Picture 193">
            <a:extLst>
              <a:ext uri="{FF2B5EF4-FFF2-40B4-BE49-F238E27FC236}">
                <a16:creationId xmlns:a16="http://schemas.microsoft.com/office/drawing/2014/main" id="{B3F26EEA-3D08-49DE-818A-83540F05D97E}"/>
              </a:ext>
            </a:extLst>
          </p:cNvPr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55753" y="3553736"/>
            <a:ext cx="741660" cy="45719"/>
          </a:xfrm>
          <a:prstGeom prst="rect">
            <a:avLst/>
          </a:prstGeom>
        </p:spPr>
      </p:pic>
      <p:sp>
        <p:nvSpPr>
          <p:cNvPr id="195" name="Rectangle 194">
            <a:extLst>
              <a:ext uri="{FF2B5EF4-FFF2-40B4-BE49-F238E27FC236}">
                <a16:creationId xmlns:a16="http://schemas.microsoft.com/office/drawing/2014/main" id="{380AD44E-0ECE-4F95-9919-F115BE1F61C0}"/>
              </a:ext>
            </a:extLst>
          </p:cNvPr>
          <p:cNvSpPr/>
          <p:nvPr/>
        </p:nvSpPr>
        <p:spPr>
          <a:xfrm>
            <a:off x="3867189" y="3752937"/>
            <a:ext cx="618180" cy="528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87BE6748-B364-4796-98DF-783BAB817AA9}"/>
              </a:ext>
            </a:extLst>
          </p:cNvPr>
          <p:cNvSpPr/>
          <p:nvPr/>
        </p:nvSpPr>
        <p:spPr>
          <a:xfrm>
            <a:off x="3835165" y="2725241"/>
            <a:ext cx="618180" cy="528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7BB0E0B4-0A69-4992-95D4-A6F0E430FE2F}"/>
              </a:ext>
            </a:extLst>
          </p:cNvPr>
          <p:cNvSpPr/>
          <p:nvPr/>
        </p:nvSpPr>
        <p:spPr>
          <a:xfrm>
            <a:off x="3342421" y="3865670"/>
            <a:ext cx="334851" cy="3552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EB8065E4-5145-476D-B86D-D61A38898527}"/>
              </a:ext>
            </a:extLst>
          </p:cNvPr>
          <p:cNvSpPr/>
          <p:nvPr/>
        </p:nvSpPr>
        <p:spPr>
          <a:xfrm>
            <a:off x="3120606" y="2790724"/>
            <a:ext cx="334851" cy="3552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CF8CCF8-C1A5-44DF-A970-D4C07CF0FCC2}"/>
              </a:ext>
            </a:extLst>
          </p:cNvPr>
          <p:cNvCxnSpPr/>
          <p:nvPr/>
        </p:nvCxnSpPr>
        <p:spPr>
          <a:xfrm>
            <a:off x="6455753" y="2669110"/>
            <a:ext cx="72313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8F52733-B934-45E7-A59B-8F4121AC6E12}"/>
              </a:ext>
            </a:extLst>
          </p:cNvPr>
          <p:cNvCxnSpPr/>
          <p:nvPr/>
        </p:nvCxnSpPr>
        <p:spPr>
          <a:xfrm>
            <a:off x="6455753" y="3062485"/>
            <a:ext cx="7453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0A85B35-5A74-4505-B43B-4A8C7CB48612}"/>
              </a:ext>
            </a:extLst>
          </p:cNvPr>
          <p:cNvSpPr txBox="1"/>
          <p:nvPr/>
        </p:nvSpPr>
        <p:spPr>
          <a:xfrm>
            <a:off x="7149185" y="2484524"/>
            <a:ext cx="30144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6D14CC2-BA68-4565-AA8C-040A2DC93320}"/>
              </a:ext>
            </a:extLst>
          </p:cNvPr>
          <p:cNvSpPr txBox="1"/>
          <p:nvPr/>
        </p:nvSpPr>
        <p:spPr>
          <a:xfrm>
            <a:off x="7221901" y="2883685"/>
            <a:ext cx="3013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69733F0-E3B7-44E2-92B6-732B1901492B}"/>
              </a:ext>
            </a:extLst>
          </p:cNvPr>
          <p:cNvSpPr txBox="1"/>
          <p:nvPr/>
        </p:nvSpPr>
        <p:spPr>
          <a:xfrm>
            <a:off x="6108958" y="2468773"/>
            <a:ext cx="326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44BC617-6A19-4DF2-9F26-F33A78B7E0EA}"/>
              </a:ext>
            </a:extLst>
          </p:cNvPr>
          <p:cNvSpPr txBox="1"/>
          <p:nvPr/>
        </p:nvSpPr>
        <p:spPr>
          <a:xfrm>
            <a:off x="6106357" y="2873741"/>
            <a:ext cx="257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A229815-6EAC-4E6B-8439-40127E1F4BAD}"/>
              </a:ext>
            </a:extLst>
          </p:cNvPr>
          <p:cNvCxnSpPr>
            <a:stCxn id="134" idx="3"/>
            <a:endCxn id="202" idx="2"/>
          </p:cNvCxnSpPr>
          <p:nvPr/>
        </p:nvCxnSpPr>
        <p:spPr>
          <a:xfrm flipV="1">
            <a:off x="2747186" y="2968346"/>
            <a:ext cx="373420" cy="35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666F1F11-332D-45F0-BC9E-1A26B7367792}"/>
              </a:ext>
            </a:extLst>
          </p:cNvPr>
          <p:cNvCxnSpPr/>
          <p:nvPr/>
        </p:nvCxnSpPr>
        <p:spPr>
          <a:xfrm flipV="1">
            <a:off x="3450441" y="2968346"/>
            <a:ext cx="373420" cy="35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BA17AC2C-3734-40A5-872E-FAB68C50E342}"/>
              </a:ext>
            </a:extLst>
          </p:cNvPr>
          <p:cNvCxnSpPr>
            <a:cxnSpLocks/>
          </p:cNvCxnSpPr>
          <p:nvPr/>
        </p:nvCxnSpPr>
        <p:spPr>
          <a:xfrm>
            <a:off x="4461528" y="2968346"/>
            <a:ext cx="4230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82B2882F-5D08-47F4-B1AE-D750DC82A8DD}"/>
              </a:ext>
            </a:extLst>
          </p:cNvPr>
          <p:cNvCxnSpPr>
            <a:cxnSpLocks/>
          </p:cNvCxnSpPr>
          <p:nvPr/>
        </p:nvCxnSpPr>
        <p:spPr>
          <a:xfrm flipV="1">
            <a:off x="3288031" y="3145968"/>
            <a:ext cx="0" cy="3334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7D9EF104-824E-424B-94E5-C2FCF0E7DCF3}"/>
              </a:ext>
            </a:extLst>
          </p:cNvPr>
          <p:cNvCxnSpPr>
            <a:cxnSpLocks/>
          </p:cNvCxnSpPr>
          <p:nvPr/>
        </p:nvCxnSpPr>
        <p:spPr>
          <a:xfrm flipH="1">
            <a:off x="3304533" y="3485313"/>
            <a:ext cx="33261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8" name="Picture 207">
            <a:extLst>
              <a:ext uri="{FF2B5EF4-FFF2-40B4-BE49-F238E27FC236}">
                <a16:creationId xmlns:a16="http://schemas.microsoft.com/office/drawing/2014/main" id="{A07B81AD-9B8D-4D28-BC8C-C36A1BC36E1D}"/>
              </a:ext>
            </a:extLst>
          </p:cNvPr>
          <p:cNvPicPr>
            <a:picLocks noChangeAspect="1"/>
          </p:cNvPicPr>
          <p:nvPr/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60946" y="3246886"/>
            <a:ext cx="402371" cy="493819"/>
          </a:xfrm>
          <a:prstGeom prst="rect">
            <a:avLst/>
          </a:prstGeom>
        </p:spPr>
      </p:pic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DC88B824-B68C-47BF-9DD3-3C873CE43F41}"/>
              </a:ext>
            </a:extLst>
          </p:cNvPr>
          <p:cNvCxnSpPr>
            <a:cxnSpLocks/>
          </p:cNvCxnSpPr>
          <p:nvPr/>
        </p:nvCxnSpPr>
        <p:spPr>
          <a:xfrm flipV="1">
            <a:off x="3497027" y="4537551"/>
            <a:ext cx="304148" cy="43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4A4B3FC5-C6FC-47A0-8E47-526DB54C09A2}"/>
              </a:ext>
            </a:extLst>
          </p:cNvPr>
          <p:cNvCxnSpPr>
            <a:cxnSpLocks/>
          </p:cNvCxnSpPr>
          <p:nvPr/>
        </p:nvCxnSpPr>
        <p:spPr>
          <a:xfrm flipV="1">
            <a:off x="3501713" y="4195564"/>
            <a:ext cx="5694" cy="3253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6A18A6EC-53C9-494C-B975-6C81828104EF}"/>
              </a:ext>
            </a:extLst>
          </p:cNvPr>
          <p:cNvSpPr txBox="1"/>
          <p:nvPr/>
        </p:nvSpPr>
        <p:spPr>
          <a:xfrm>
            <a:off x="2905757" y="3083785"/>
            <a:ext cx="25757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C5708D5C-15A9-45A1-851E-929112F4338B}"/>
              </a:ext>
            </a:extLst>
          </p:cNvPr>
          <p:cNvSpPr txBox="1"/>
          <p:nvPr/>
        </p:nvSpPr>
        <p:spPr>
          <a:xfrm>
            <a:off x="3165899" y="4148386"/>
            <a:ext cx="25757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69A36B64-CAC3-42BD-950D-CFE31BEB4203}"/>
              </a:ext>
            </a:extLst>
          </p:cNvPr>
          <p:cNvSpPr txBox="1"/>
          <p:nvPr/>
        </p:nvSpPr>
        <p:spPr>
          <a:xfrm>
            <a:off x="3184583" y="5227339"/>
            <a:ext cx="25757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02EF4AB6-BBD5-4A1E-A16F-F3F66DCE0638}"/>
              </a:ext>
            </a:extLst>
          </p:cNvPr>
          <p:cNvSpPr txBox="1"/>
          <p:nvPr/>
        </p:nvSpPr>
        <p:spPr>
          <a:xfrm>
            <a:off x="2087328" y="4366152"/>
            <a:ext cx="30144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FF9027EC-96D0-4FD6-910F-D5C56258C9F2}"/>
              </a:ext>
            </a:extLst>
          </p:cNvPr>
          <p:cNvCxnSpPr>
            <a:cxnSpLocks/>
            <a:stCxn id="195" idx="3"/>
          </p:cNvCxnSpPr>
          <p:nvPr/>
        </p:nvCxnSpPr>
        <p:spPr>
          <a:xfrm flipV="1">
            <a:off x="4485369" y="4016701"/>
            <a:ext cx="416134" cy="2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4122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541620" y="166553"/>
            <a:ext cx="347611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36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cs typeface="B Nazanin" panose="00000400000000000000" pitchFamily="2" charset="-78"/>
              </a:rPr>
              <a:t>نتایج شبیه سازی</a:t>
            </a:r>
            <a:endParaRPr lang="en-US" sz="36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effectLst>
                <a:innerShdw blurRad="177800">
                  <a:schemeClr val="accent3">
                    <a:lumMod val="50000"/>
                  </a:schemeClr>
                </a:innerShdw>
              </a:effectLst>
              <a:cs typeface="B Nazanin" panose="000004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 rot="16200000">
            <a:off x="1116089" y="1711028"/>
            <a:ext cx="1404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Roll(degree)</a:t>
            </a:r>
          </a:p>
        </p:txBody>
      </p:sp>
      <p:sp>
        <p:nvSpPr>
          <p:cNvPr id="9" name="TextBox 8"/>
          <p:cNvSpPr txBox="1"/>
          <p:nvPr/>
        </p:nvSpPr>
        <p:spPr>
          <a:xfrm rot="16200000">
            <a:off x="1068613" y="3710606"/>
            <a:ext cx="1463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Pitch(degree)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826" y="812884"/>
            <a:ext cx="5276850" cy="58864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6200000">
            <a:off x="1086206" y="5680299"/>
            <a:ext cx="1463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yaw(degree)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CC5247C-5F4B-4CF2-8ED3-F7A7C37CFDC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4859" y="6611090"/>
            <a:ext cx="1146147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0419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 rot="16200000">
            <a:off x="-57672" y="984009"/>
            <a:ext cx="1103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X(meter)</a:t>
            </a:r>
          </a:p>
        </p:txBody>
      </p:sp>
      <p:sp>
        <p:nvSpPr>
          <p:cNvPr id="5" name="TextBox 4"/>
          <p:cNvSpPr txBox="1"/>
          <p:nvPr/>
        </p:nvSpPr>
        <p:spPr>
          <a:xfrm rot="16200000">
            <a:off x="4200413" y="2826809"/>
            <a:ext cx="1112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Y(meter)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-57672" y="4720560"/>
            <a:ext cx="1103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Z(meter)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61299" y="1955184"/>
            <a:ext cx="4110272" cy="250287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544" y="0"/>
            <a:ext cx="4107142" cy="25749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544" y="3700802"/>
            <a:ext cx="4107142" cy="28128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8C4AD8-C236-4665-83C4-AF152003ADB9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4344" y="6513695"/>
            <a:ext cx="1146147" cy="4938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A7F0543-A760-461F-A8A2-ED27DA7F0AE0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50427" y="2569550"/>
            <a:ext cx="1146147" cy="4938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C80672F-F6E4-41F1-986A-0E3D8DC6E817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92271" y="4411408"/>
            <a:ext cx="1146147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2795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58694" y="2499893"/>
            <a:ext cx="6026611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a-IR" sz="72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cs typeface="B Nazanin" panose="00000400000000000000" pitchFamily="2" charset="-78"/>
              </a:rPr>
              <a:t>سنسور</a:t>
            </a:r>
            <a:endParaRPr lang="en-US" sz="72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effectLst>
                <a:innerShdw blurRad="177800">
                  <a:schemeClr val="accent3">
                    <a:lumMod val="50000"/>
                  </a:schemeClr>
                </a:innerShdw>
              </a:effectLst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918706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23314" y="1755321"/>
            <a:ext cx="1907175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dirty="0">
                <a:cs typeface="B Nazanin" panose="00000400000000000000" pitchFamily="2" charset="-78"/>
              </a:rPr>
              <a:t>روش‌های استفاده شده برای بدست آوردن بهتر داده‌ها از سنسور</a:t>
            </a:r>
            <a:r>
              <a:rPr lang="fa-IR" sz="3200" b="1" dirty="0">
                <a:solidFill>
                  <a:srgbClr val="002060"/>
                </a:solidFill>
                <a:cs typeface="B Nazanin" panose="00000400000000000000" pitchFamily="2" charset="-78"/>
              </a:rPr>
              <a:t>:</a:t>
            </a:r>
            <a:endParaRPr lang="en-US" sz="3200" b="1" dirty="0">
              <a:solidFill>
                <a:srgbClr val="002060"/>
              </a:solidFill>
              <a:cs typeface="B Nazanin" panose="00000400000000000000" pitchFamily="2" charset="-78"/>
            </a:endParaRPr>
          </a:p>
        </p:txBody>
      </p:sp>
      <p:cxnSp>
        <p:nvCxnSpPr>
          <p:cNvPr id="6" name="Straight Arrow Connector 5"/>
          <p:cNvCxnSpPr>
            <a:cxnSpLocks/>
            <a:stCxn id="4" idx="1"/>
            <a:endCxn id="14" idx="3"/>
          </p:cNvCxnSpPr>
          <p:nvPr/>
        </p:nvCxnSpPr>
        <p:spPr>
          <a:xfrm flipH="1" flipV="1">
            <a:off x="5845628" y="1755321"/>
            <a:ext cx="1077686" cy="13696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cxnSpLocks/>
            <a:stCxn id="4" idx="1"/>
            <a:endCxn id="15" idx="3"/>
          </p:cNvCxnSpPr>
          <p:nvPr/>
        </p:nvCxnSpPr>
        <p:spPr>
          <a:xfrm flipH="1" flipV="1">
            <a:off x="5669280" y="3044704"/>
            <a:ext cx="1254034" cy="802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  <a:stCxn id="4" idx="1"/>
            <a:endCxn id="16" idx="3"/>
          </p:cNvCxnSpPr>
          <p:nvPr/>
        </p:nvCxnSpPr>
        <p:spPr>
          <a:xfrm flipH="1">
            <a:off x="5669280" y="3124927"/>
            <a:ext cx="1254034" cy="19389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337560" y="1493711"/>
            <a:ext cx="2508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dirty="0">
                <a:cs typeface="B Nazanin" panose="00000400000000000000" pitchFamily="2" charset="-78"/>
              </a:rPr>
              <a:t>میانگین پنجره</a:t>
            </a:r>
            <a:r>
              <a:rPr lang="en-US" sz="2800" b="1" dirty="0">
                <a:cs typeface="B Nazanin" panose="00000400000000000000" pitchFamily="2" charset="-78"/>
              </a:rPr>
              <a:t> </a:t>
            </a:r>
            <a:r>
              <a:rPr lang="fa-IR" sz="2800" b="1" dirty="0">
                <a:cs typeface="B Nazanin" panose="00000400000000000000" pitchFamily="2" charset="-78"/>
              </a:rPr>
              <a:t>ای</a:t>
            </a:r>
            <a:endParaRPr lang="en-US" sz="2800" b="1" dirty="0">
              <a:cs typeface="B Nazanin" panose="00000400000000000000" pitchFamily="2" charset="-7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61212" y="2783094"/>
            <a:ext cx="2508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dirty="0">
                <a:cs typeface="B Nazanin" panose="00000400000000000000" pitchFamily="2" charset="-78"/>
              </a:rPr>
              <a:t>فیلتر کامپلیمنتری</a:t>
            </a:r>
            <a:endParaRPr lang="en-US" sz="2800" b="1" dirty="0">
              <a:cs typeface="B Nazanin" panose="00000400000000000000" pitchFamily="2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61212" y="4802309"/>
            <a:ext cx="2508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dirty="0">
                <a:cs typeface="B Nazanin" panose="00000400000000000000" pitchFamily="2" charset="-78"/>
              </a:rPr>
              <a:t>فیلتر کالمن</a:t>
            </a:r>
            <a:endParaRPr lang="en-US" sz="2800" b="1" dirty="0">
              <a:cs typeface="B Nazanin" panose="00000400000000000000" pitchFamily="2" charset="-78"/>
            </a:endParaRPr>
          </a:p>
        </p:txBody>
      </p:sp>
      <p:cxnSp>
        <p:nvCxnSpPr>
          <p:cNvPr id="28" name="Elbow Connector 27"/>
          <p:cNvCxnSpPr/>
          <p:nvPr/>
        </p:nvCxnSpPr>
        <p:spPr>
          <a:xfrm rot="10800000" flipV="1">
            <a:off x="4415247" y="3621867"/>
            <a:ext cx="744583" cy="315470"/>
          </a:xfrm>
          <a:prstGeom prst="bentConnector3">
            <a:avLst>
              <a:gd name="adj1" fmla="val -8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933304" y="3752672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u="sng" dirty="0">
                <a:cs typeface="B Nazanin" panose="00000400000000000000" pitchFamily="2" charset="-78"/>
              </a:rPr>
              <a:t>نتیجه خوبی نمی‌دهد.</a:t>
            </a:r>
            <a:endParaRPr lang="en-US" u="sng" dirty="0">
              <a:cs typeface="B Nazanin" panose="00000400000000000000" pitchFamily="2" charset="-78"/>
            </a:endParaRP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C32885D0-8453-4F43-B524-A1133837D5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0656749"/>
              </p:ext>
            </p:extLst>
          </p:nvPr>
        </p:nvGraphicFramePr>
        <p:xfrm>
          <a:off x="999808" y="3304367"/>
          <a:ext cx="494982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Equation" r:id="rId3" imgW="4950227" imgH="317254" progId="Equation.DSMT4">
                  <p:embed/>
                </p:oleObj>
              </mc:Choice>
              <mc:Fallback>
                <p:oleObj name="Equation" r:id="rId3" imgW="4950227" imgH="31725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9808" y="3304367"/>
                        <a:ext cx="4949825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16084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782980" y="183137"/>
            <a:ext cx="522514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36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cs typeface="B Nazanin" panose="00000400000000000000" pitchFamily="2" charset="-78"/>
              </a:rPr>
              <a:t>اندازه‌گیری زاویه با ژیروسکوپ</a:t>
            </a:r>
            <a:endParaRPr lang="en-US" sz="36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effectLst>
                <a:innerShdw blurRad="177800">
                  <a:schemeClr val="accent3">
                    <a:lumMod val="50000"/>
                  </a:schemeClr>
                </a:innerShdw>
              </a:effectLst>
              <a:cs typeface="B Nazanin" panose="00000400000000000000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B91072-9258-434E-9DB6-633972804392}"/>
              </a:ext>
            </a:extLst>
          </p:cNvPr>
          <p:cNvSpPr/>
          <p:nvPr/>
        </p:nvSpPr>
        <p:spPr>
          <a:xfrm>
            <a:off x="1306287" y="803203"/>
            <a:ext cx="7701836" cy="50013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r" rtl="1"/>
            <a:r>
              <a:rPr lang="fa-IR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استفاده از روش میانگین پنجره ای برای فیلتر کردن نویز:</a:t>
            </a:r>
            <a:endParaRPr lang="en-US" sz="28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Nazanin" panose="00000400000000000000" pitchFamily="2" charset="-7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4ED854-FDDA-48EB-985F-E27143BA30AF}"/>
              </a:ext>
            </a:extLst>
          </p:cNvPr>
          <p:cNvSpPr txBox="1"/>
          <p:nvPr/>
        </p:nvSpPr>
        <p:spPr>
          <a:xfrm rot="16200000">
            <a:off x="-508606" y="2974534"/>
            <a:ext cx="1611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(degree/s)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4ED854-FDDA-48EB-985F-E27143BA30AF}"/>
              </a:ext>
            </a:extLst>
          </p:cNvPr>
          <p:cNvSpPr txBox="1"/>
          <p:nvPr/>
        </p:nvSpPr>
        <p:spPr>
          <a:xfrm rot="16200000">
            <a:off x="3804885" y="4547485"/>
            <a:ext cx="1534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(degree/s)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4ED854-FDDA-48EB-985F-E27143BA30AF}"/>
              </a:ext>
            </a:extLst>
          </p:cNvPr>
          <p:cNvSpPr txBox="1"/>
          <p:nvPr/>
        </p:nvSpPr>
        <p:spPr>
          <a:xfrm>
            <a:off x="4153990" y="1492636"/>
            <a:ext cx="47612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Nazanin" panose="00000400000000000000" pitchFamily="2" charset="-78"/>
              </a:rPr>
              <a:t>هنگامی که سنسور در حال چرخش است:</a:t>
            </a:r>
          </a:p>
          <a:p>
            <a:pPr algn="r" rtl="1"/>
            <a:r>
              <a:rPr lang="fa-IR" sz="2400" dirty="0">
                <a:cs typeface="B Nazanin" panose="00000400000000000000" pitchFamily="2" charset="-78"/>
              </a:rPr>
              <a:t>تغییر </a:t>
            </a:r>
            <a:r>
              <a:rPr lang="en-US" sz="2400" dirty="0">
                <a:cs typeface="B Nazanin" panose="00000400000000000000" pitchFamily="2" charset="-78"/>
              </a:rPr>
              <a:t>roll</a:t>
            </a:r>
            <a:r>
              <a:rPr lang="fa-IR" sz="2400" dirty="0">
                <a:cs typeface="B Nazanin" panose="00000400000000000000" pitchFamily="2" charset="-78"/>
              </a:rPr>
              <a:t> و </a:t>
            </a:r>
            <a:r>
              <a:rPr lang="en-US" sz="2400" dirty="0">
                <a:cs typeface="B Nazanin" panose="00000400000000000000" pitchFamily="2" charset="-78"/>
              </a:rPr>
              <a:t>pitch</a:t>
            </a:r>
            <a:endParaRPr lang="fa-IR" sz="2400" dirty="0">
              <a:cs typeface="B Nazanin" panose="00000400000000000000" pitchFamily="2" charset="-78"/>
            </a:endParaRPr>
          </a:p>
          <a:p>
            <a:pPr algn="r" rtl="1"/>
            <a:r>
              <a:rPr lang="fa-IR" sz="2400" dirty="0">
                <a:cs typeface="B Nazanin" panose="00000400000000000000" pitchFamily="2" charset="-78"/>
              </a:rPr>
              <a:t>زمان: 17 ثانیه</a:t>
            </a:r>
          </a:p>
          <a:p>
            <a:pPr algn="r" rtl="1"/>
            <a:r>
              <a:rPr lang="fa-IR" sz="2400" dirty="0">
                <a:cs typeface="B Nazanin" panose="00000400000000000000" pitchFamily="2" charset="-78"/>
              </a:rPr>
              <a:t>اندازه پنجره: 50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1895" y="1794738"/>
            <a:ext cx="3982350" cy="310383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6479" y="3392712"/>
            <a:ext cx="4148733" cy="31947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20F4553-445A-4201-8875-B4963D3F835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99996" y="4896151"/>
            <a:ext cx="1146147" cy="4938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EE34B76-5DF0-48BB-B5F7-3C4A47295AD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78730" y="6435531"/>
            <a:ext cx="1146147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0615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478FD-A1BE-4E59-AF44-A25B72A12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0308" y="189097"/>
            <a:ext cx="829365" cy="608714"/>
          </a:xfrm>
        </p:spPr>
        <p:txBody>
          <a:bodyPr>
            <a:noAutofit/>
          </a:bodyPr>
          <a:lstStyle/>
          <a:p>
            <a:pPr algn="r" rtl="1"/>
            <a:r>
              <a:rPr lang="fa-IR" sz="2800" b="1" dirty="0">
                <a:solidFill>
                  <a:schemeClr val="tx1"/>
                </a:solidFill>
                <a:cs typeface="B Nazanin" panose="00000400000000000000" pitchFamily="2" charset="-78"/>
              </a:rPr>
              <a:t>زوایا:</a:t>
            </a:r>
            <a:r>
              <a:rPr lang="fa-IR" sz="2800" b="1" dirty="0">
                <a:solidFill>
                  <a:srgbClr val="00B050"/>
                </a:solidFill>
                <a:cs typeface="B Nazanin" panose="00000400000000000000" pitchFamily="2" charset="-78"/>
              </a:rPr>
              <a:t/>
            </a:r>
            <a:br>
              <a:rPr lang="fa-IR" sz="2800" b="1" dirty="0">
                <a:solidFill>
                  <a:srgbClr val="00B050"/>
                </a:solidFill>
                <a:cs typeface="B Nazanin" panose="00000400000000000000" pitchFamily="2" charset="-78"/>
              </a:rPr>
            </a:br>
            <a:endParaRPr lang="en-US" sz="2800" b="1" dirty="0">
              <a:solidFill>
                <a:srgbClr val="00B050"/>
              </a:solidFill>
              <a:cs typeface="B Nazanin" panose="00000400000000000000" pitchFamily="2" charset="-7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D7D3BF-F53C-42C1-9E65-4677E23CFD90}"/>
              </a:ext>
            </a:extLst>
          </p:cNvPr>
          <p:cNvSpPr txBox="1"/>
          <p:nvPr/>
        </p:nvSpPr>
        <p:spPr>
          <a:xfrm rot="16200000">
            <a:off x="-222478" y="1850834"/>
            <a:ext cx="1642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Roll(degree)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937725-E1AB-4F0C-8E31-877786AEA2DF}"/>
              </a:ext>
            </a:extLst>
          </p:cNvPr>
          <p:cNvSpPr txBox="1"/>
          <p:nvPr/>
        </p:nvSpPr>
        <p:spPr>
          <a:xfrm rot="16200000">
            <a:off x="3729272" y="4193721"/>
            <a:ext cx="148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Pitch(degree)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9375" y="657545"/>
            <a:ext cx="3897732" cy="30544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2450" y="2526145"/>
            <a:ext cx="4109165" cy="322235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83478FD-A1BE-4E59-AF44-A25B72A12899}"/>
              </a:ext>
            </a:extLst>
          </p:cNvPr>
          <p:cNvSpPr txBox="1">
            <a:spLocks/>
          </p:cNvSpPr>
          <p:nvPr/>
        </p:nvSpPr>
        <p:spPr>
          <a:xfrm>
            <a:off x="413867" y="5971635"/>
            <a:ext cx="8517166" cy="6849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rtl="1"/>
            <a:r>
              <a:rPr lang="fa-IR" sz="2000" b="1" dirty="0">
                <a:solidFill>
                  <a:schemeClr val="tx1"/>
                </a:solidFill>
                <a:cs typeface="B Nazanin" panose="00000400000000000000" pitchFamily="2" charset="-78"/>
              </a:rPr>
              <a:t>با روشن شدن موتورها به دلیل ایجاد شدن نویز شدید زوایا بهم می‌ریزند و داده‌های غلط بدست می‌آید!!</a:t>
            </a:r>
            <a:endParaRPr lang="en-US" sz="20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C7E48C-E839-4F6E-BDD9-32F12170755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9359" y="5613160"/>
            <a:ext cx="1146147" cy="4938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F1617D1-2D49-4E3E-B0BA-CCBF5E32A98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3734" y="3643505"/>
            <a:ext cx="1146147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8188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18829" y="301601"/>
            <a:ext cx="251703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a-IR" sz="28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cs typeface="B Nazanin" panose="00000400000000000000" pitchFamily="2" charset="-78"/>
              </a:rPr>
              <a:t>راه‌حل: فیلتر کالمن</a:t>
            </a:r>
            <a:endParaRPr lang="en-US" sz="28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effectLst>
                <a:innerShdw blurRad="177800">
                  <a:schemeClr val="accent3">
                    <a:lumMod val="50000"/>
                  </a:schemeClr>
                </a:innerShdw>
              </a:effectLst>
              <a:cs typeface="B Nazani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48A3C678-7BCC-4705-A5BE-073396EA5D41}"/>
                  </a:ext>
                </a:extLst>
              </p:cNvPr>
              <p:cNvSpPr/>
              <p:nvPr/>
            </p:nvSpPr>
            <p:spPr>
              <a:xfrm>
                <a:off x="400205" y="3540518"/>
                <a:ext cx="476519" cy="52803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48A3C678-7BCC-4705-A5BE-073396EA5D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205" y="3540518"/>
                <a:ext cx="476519" cy="5280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97060108-D2C6-4F07-AF73-72F2F37BB8E3}"/>
                  </a:ext>
                </a:extLst>
              </p:cNvPr>
              <p:cNvSpPr/>
              <p:nvPr/>
            </p:nvSpPr>
            <p:spPr>
              <a:xfrm>
                <a:off x="422573" y="4641050"/>
                <a:ext cx="476519" cy="52803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97060108-D2C6-4F07-AF73-72F2F37BB8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573" y="4641050"/>
                <a:ext cx="476519" cy="5280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7EB087FF-7FA9-48B7-B68A-950412943DEE}"/>
                  </a:ext>
                </a:extLst>
              </p:cNvPr>
              <p:cNvSpPr/>
              <p:nvPr/>
            </p:nvSpPr>
            <p:spPr>
              <a:xfrm>
                <a:off x="448690" y="5607409"/>
                <a:ext cx="476519" cy="52803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7EB087FF-7FA9-48B7-B68A-950412943D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90" y="5607409"/>
                <a:ext cx="476519" cy="5280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TextBox 88">
            <a:extLst>
              <a:ext uri="{FF2B5EF4-FFF2-40B4-BE49-F238E27FC236}">
                <a16:creationId xmlns:a16="http://schemas.microsoft.com/office/drawing/2014/main" id="{1E956C78-E1E9-489E-9E44-D606F8B27903}"/>
              </a:ext>
            </a:extLst>
          </p:cNvPr>
          <p:cNvSpPr txBox="1"/>
          <p:nvPr/>
        </p:nvSpPr>
        <p:spPr>
          <a:xfrm>
            <a:off x="1295105" y="3406277"/>
            <a:ext cx="25757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03567C5D-B679-48C7-8F8C-B66CD4ED8A8C}"/>
              </a:ext>
            </a:extLst>
          </p:cNvPr>
          <p:cNvSpPr/>
          <p:nvPr/>
        </p:nvSpPr>
        <p:spPr>
          <a:xfrm>
            <a:off x="1647863" y="3621349"/>
            <a:ext cx="334851" cy="3552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0175471-F70A-48AA-B381-E46A68ADD619}"/>
              </a:ext>
            </a:extLst>
          </p:cNvPr>
          <p:cNvSpPr txBox="1"/>
          <p:nvPr/>
        </p:nvSpPr>
        <p:spPr>
          <a:xfrm>
            <a:off x="2784410" y="3763547"/>
            <a:ext cx="25757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5CA3C69-6BDB-456B-B238-06543428E745}"/>
              </a:ext>
            </a:extLst>
          </p:cNvPr>
          <p:cNvSpPr txBox="1"/>
          <p:nvPr/>
        </p:nvSpPr>
        <p:spPr>
          <a:xfrm>
            <a:off x="1360422" y="3809117"/>
            <a:ext cx="25757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046CCB1F-1FD3-4594-B8B4-9E256F481534}"/>
              </a:ext>
            </a:extLst>
          </p:cNvPr>
          <p:cNvSpPr/>
          <p:nvPr/>
        </p:nvSpPr>
        <p:spPr>
          <a:xfrm>
            <a:off x="1638177" y="4703169"/>
            <a:ext cx="334851" cy="3552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0A056BB-66EC-42A1-8EFD-E987EEDCC53F}"/>
              </a:ext>
            </a:extLst>
          </p:cNvPr>
          <p:cNvSpPr txBox="1"/>
          <p:nvPr/>
        </p:nvSpPr>
        <p:spPr>
          <a:xfrm>
            <a:off x="1299949" y="4950604"/>
            <a:ext cx="25757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1985D836-C656-4857-B2BE-83B270B9FC24}"/>
              </a:ext>
            </a:extLst>
          </p:cNvPr>
          <p:cNvSpPr/>
          <p:nvPr/>
        </p:nvSpPr>
        <p:spPr>
          <a:xfrm>
            <a:off x="1688087" y="5697787"/>
            <a:ext cx="334851" cy="3552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5401735-DDCC-4764-A4AC-3FD2A7397DD1}"/>
              </a:ext>
            </a:extLst>
          </p:cNvPr>
          <p:cNvSpPr txBox="1"/>
          <p:nvPr/>
        </p:nvSpPr>
        <p:spPr>
          <a:xfrm>
            <a:off x="1462092" y="6041362"/>
            <a:ext cx="25757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C1080677-DF6C-4BD3-BFD0-EFD78B8F5C3E}"/>
              </a:ext>
            </a:extLst>
          </p:cNvPr>
          <p:cNvSpPr/>
          <p:nvPr/>
        </p:nvSpPr>
        <p:spPr>
          <a:xfrm>
            <a:off x="3778730" y="2471746"/>
            <a:ext cx="1571227" cy="3758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PLANT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E4B49DC-A6F0-419E-9B54-073371759ED3}"/>
              </a:ext>
            </a:extLst>
          </p:cNvPr>
          <p:cNvSpPr/>
          <p:nvPr/>
        </p:nvSpPr>
        <p:spPr>
          <a:xfrm>
            <a:off x="2529884" y="3530924"/>
            <a:ext cx="618180" cy="528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F1C4D02-795B-4257-93BC-E5C8CA4546A0}"/>
              </a:ext>
            </a:extLst>
          </p:cNvPr>
          <p:cNvSpPr/>
          <p:nvPr/>
        </p:nvSpPr>
        <p:spPr>
          <a:xfrm>
            <a:off x="2507832" y="4614166"/>
            <a:ext cx="618180" cy="528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1F669E57-CF5A-4F0E-BAAD-3436D41ACB14}"/>
              </a:ext>
            </a:extLst>
          </p:cNvPr>
          <p:cNvSpPr/>
          <p:nvPr/>
        </p:nvSpPr>
        <p:spPr>
          <a:xfrm>
            <a:off x="2558487" y="5595722"/>
            <a:ext cx="618180" cy="528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F18464A-60D4-4059-B461-E9B5F29B7E49}"/>
              </a:ext>
            </a:extLst>
          </p:cNvPr>
          <p:cNvSpPr txBox="1"/>
          <p:nvPr/>
        </p:nvSpPr>
        <p:spPr>
          <a:xfrm>
            <a:off x="6182285" y="3380530"/>
            <a:ext cx="25757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7C6B8FD-1CE9-4544-934E-F711D5C1BADC}"/>
              </a:ext>
            </a:extLst>
          </p:cNvPr>
          <p:cNvSpPr txBox="1"/>
          <p:nvPr/>
        </p:nvSpPr>
        <p:spPr>
          <a:xfrm>
            <a:off x="6185498" y="2678444"/>
            <a:ext cx="25757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4237910-1C05-4C87-B574-E1CACDA41A78}"/>
              </a:ext>
            </a:extLst>
          </p:cNvPr>
          <p:cNvSpPr txBox="1"/>
          <p:nvPr/>
        </p:nvSpPr>
        <p:spPr>
          <a:xfrm>
            <a:off x="6173699" y="3014428"/>
            <a:ext cx="25757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A91C9495-E24C-4BB8-9E48-83782286E43F}"/>
                  </a:ext>
                </a:extLst>
              </p:cNvPr>
              <p:cNvSpPr txBox="1"/>
              <p:nvPr/>
            </p:nvSpPr>
            <p:spPr>
              <a:xfrm>
                <a:off x="6162953" y="4689081"/>
                <a:ext cx="25757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A91C9495-E24C-4BB8-9E48-83782286E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953" y="4689081"/>
                <a:ext cx="257578" cy="369332"/>
              </a:xfrm>
              <a:prstGeom prst="rect">
                <a:avLst/>
              </a:prstGeom>
              <a:blipFill>
                <a:blip r:embed="rId5"/>
                <a:stretch>
                  <a:fillRect r="-30952" b="-98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85A1EB76-C16C-4CA5-A507-25C077019138}"/>
                  </a:ext>
                </a:extLst>
              </p:cNvPr>
              <p:cNvSpPr txBox="1"/>
              <p:nvPr/>
            </p:nvSpPr>
            <p:spPr>
              <a:xfrm>
                <a:off x="6162953" y="5113349"/>
                <a:ext cx="25757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85A1EB76-C16C-4CA5-A507-25C077019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953" y="5113349"/>
                <a:ext cx="257578" cy="369332"/>
              </a:xfrm>
              <a:prstGeom prst="rect">
                <a:avLst/>
              </a:prstGeom>
              <a:blipFill>
                <a:blip r:embed="rId6"/>
                <a:stretch>
                  <a:fillRect r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CF7F0691-2014-4BDA-AF24-A2A0EFB61936}"/>
                  </a:ext>
                </a:extLst>
              </p:cNvPr>
              <p:cNvSpPr txBox="1"/>
              <p:nvPr/>
            </p:nvSpPr>
            <p:spPr>
              <a:xfrm>
                <a:off x="6149003" y="5476907"/>
                <a:ext cx="25757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CF7F0691-2014-4BDA-AF24-A2A0EFB61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9003" y="5476907"/>
                <a:ext cx="257578" cy="369332"/>
              </a:xfrm>
              <a:prstGeom prst="rect">
                <a:avLst/>
              </a:prstGeom>
              <a:blipFill>
                <a:blip r:embed="rId7"/>
                <a:stretch>
                  <a:fillRect l="-7143" r="-42857" b="-1639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B296B9E-C5D3-4260-9A19-90D7B256D967}"/>
              </a:ext>
            </a:extLst>
          </p:cNvPr>
          <p:cNvCxnSpPr>
            <a:endCxn id="96" idx="4"/>
          </p:cNvCxnSpPr>
          <p:nvPr/>
        </p:nvCxnSpPr>
        <p:spPr>
          <a:xfrm flipV="1">
            <a:off x="1855511" y="6053031"/>
            <a:ext cx="2" cy="4099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DAA0408-9CB0-46B5-8538-55CCA03F70C2}"/>
              </a:ext>
            </a:extLst>
          </p:cNvPr>
          <p:cNvCxnSpPr>
            <a:cxnSpLocks/>
          </p:cNvCxnSpPr>
          <p:nvPr/>
        </p:nvCxnSpPr>
        <p:spPr>
          <a:xfrm>
            <a:off x="5349957" y="5086223"/>
            <a:ext cx="1346568" cy="147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36C570FE-368A-4044-AF38-A701F5AEC532}"/>
              </a:ext>
            </a:extLst>
          </p:cNvPr>
          <p:cNvCxnSpPr>
            <a:stCxn id="85" idx="3"/>
            <a:endCxn id="91" idx="2"/>
          </p:cNvCxnSpPr>
          <p:nvPr/>
        </p:nvCxnSpPr>
        <p:spPr>
          <a:xfrm flipV="1">
            <a:off x="876724" y="3798971"/>
            <a:ext cx="771139" cy="5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8B470461-534A-4F52-B74E-752A9747F9F1}"/>
              </a:ext>
            </a:extLst>
          </p:cNvPr>
          <p:cNvCxnSpPr>
            <a:cxnSpLocks/>
            <a:stCxn id="91" idx="6"/>
            <a:endCxn id="100" idx="1"/>
          </p:cNvCxnSpPr>
          <p:nvPr/>
        </p:nvCxnSpPr>
        <p:spPr>
          <a:xfrm flipV="1">
            <a:off x="1982714" y="3794941"/>
            <a:ext cx="547170" cy="40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AA4BC5E-2BF5-42B5-8A58-D5AF1FFA3988}"/>
              </a:ext>
            </a:extLst>
          </p:cNvPr>
          <p:cNvCxnSpPr>
            <a:cxnSpLocks/>
            <a:stCxn id="100" idx="3"/>
          </p:cNvCxnSpPr>
          <p:nvPr/>
        </p:nvCxnSpPr>
        <p:spPr>
          <a:xfrm>
            <a:off x="3148064" y="3794941"/>
            <a:ext cx="657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A93C271E-7D88-4217-8C85-BDF28F495D87}"/>
              </a:ext>
            </a:extLst>
          </p:cNvPr>
          <p:cNvCxnSpPr>
            <a:cxnSpLocks/>
          </p:cNvCxnSpPr>
          <p:nvPr/>
        </p:nvCxnSpPr>
        <p:spPr>
          <a:xfrm>
            <a:off x="3140236" y="4875248"/>
            <a:ext cx="676638" cy="55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3693035-DB78-462E-8596-066AD08BE554}"/>
              </a:ext>
            </a:extLst>
          </p:cNvPr>
          <p:cNvCxnSpPr>
            <a:cxnSpLocks/>
          </p:cNvCxnSpPr>
          <p:nvPr/>
        </p:nvCxnSpPr>
        <p:spPr>
          <a:xfrm>
            <a:off x="3169872" y="5907419"/>
            <a:ext cx="619652" cy="85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F8292E3-F815-4194-A1D8-B824D80ACDE2}"/>
              </a:ext>
            </a:extLst>
          </p:cNvPr>
          <p:cNvCxnSpPr>
            <a:stCxn id="94" idx="6"/>
            <a:endCxn id="101" idx="1"/>
          </p:cNvCxnSpPr>
          <p:nvPr/>
        </p:nvCxnSpPr>
        <p:spPr>
          <a:xfrm flipV="1">
            <a:off x="1973028" y="4878183"/>
            <a:ext cx="534804" cy="26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EDFAF668-D823-4917-A249-FCAC79C1C0EA}"/>
              </a:ext>
            </a:extLst>
          </p:cNvPr>
          <p:cNvCxnSpPr>
            <a:stCxn id="96" idx="6"/>
            <a:endCxn id="102" idx="1"/>
          </p:cNvCxnSpPr>
          <p:nvPr/>
        </p:nvCxnSpPr>
        <p:spPr>
          <a:xfrm flipV="1">
            <a:off x="2022938" y="5859739"/>
            <a:ext cx="535549" cy="156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79FC5D76-F2DF-4F42-A750-2A6B1CBEA8C1}"/>
              </a:ext>
            </a:extLst>
          </p:cNvPr>
          <p:cNvCxnSpPr>
            <a:stCxn id="87" idx="3"/>
            <a:endCxn id="96" idx="2"/>
          </p:cNvCxnSpPr>
          <p:nvPr/>
        </p:nvCxnSpPr>
        <p:spPr>
          <a:xfrm>
            <a:off x="925209" y="5871426"/>
            <a:ext cx="762878" cy="39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469B7CA1-7A2E-48ED-9C56-49EC82C165E9}"/>
              </a:ext>
            </a:extLst>
          </p:cNvPr>
          <p:cNvCxnSpPr>
            <a:stCxn id="86" idx="3"/>
            <a:endCxn id="94" idx="2"/>
          </p:cNvCxnSpPr>
          <p:nvPr/>
        </p:nvCxnSpPr>
        <p:spPr>
          <a:xfrm flipV="1">
            <a:off x="899092" y="4880791"/>
            <a:ext cx="739085" cy="242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269B4B76-CC77-49C2-B012-7F624894A0C0}"/>
              </a:ext>
            </a:extLst>
          </p:cNvPr>
          <p:cNvSpPr txBox="1"/>
          <p:nvPr/>
        </p:nvSpPr>
        <p:spPr>
          <a:xfrm>
            <a:off x="4971122" y="2624099"/>
            <a:ext cx="87910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U1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4BB2E654-BF8D-49BC-9F62-B223C60A96C2}"/>
              </a:ext>
            </a:extLst>
          </p:cNvPr>
          <p:cNvSpPr txBox="1"/>
          <p:nvPr/>
        </p:nvSpPr>
        <p:spPr>
          <a:xfrm>
            <a:off x="4949674" y="5802114"/>
            <a:ext cx="50817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U4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05D8444-03F0-42DF-AFF2-AE0BCBF92056}"/>
              </a:ext>
            </a:extLst>
          </p:cNvPr>
          <p:cNvSpPr txBox="1"/>
          <p:nvPr/>
        </p:nvSpPr>
        <p:spPr>
          <a:xfrm>
            <a:off x="4933024" y="4861674"/>
            <a:ext cx="50817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U3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92947DE-188E-4D78-AE95-9B49868F3695}"/>
              </a:ext>
            </a:extLst>
          </p:cNvPr>
          <p:cNvSpPr txBox="1"/>
          <p:nvPr/>
        </p:nvSpPr>
        <p:spPr>
          <a:xfrm>
            <a:off x="4933024" y="3892940"/>
            <a:ext cx="50817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U2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245B248B-A374-4F04-B116-B1EE32980447}"/>
              </a:ext>
            </a:extLst>
          </p:cNvPr>
          <p:cNvSpPr/>
          <p:nvPr/>
        </p:nvSpPr>
        <p:spPr>
          <a:xfrm>
            <a:off x="6875452" y="1664585"/>
            <a:ext cx="1889325" cy="50013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r"/>
            <a:r>
              <a:rPr lang="fa-IR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بلوک دیاگرام:</a:t>
            </a:r>
            <a:endParaRPr lang="en-US" sz="28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Nazanin" panose="00000400000000000000" pitchFamily="2" charset="-78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FEE5FB3-6723-44A7-89CE-8FA0F50253C1}"/>
              </a:ext>
            </a:extLst>
          </p:cNvPr>
          <p:cNvSpPr txBox="1"/>
          <p:nvPr/>
        </p:nvSpPr>
        <p:spPr>
          <a:xfrm>
            <a:off x="2147906" y="4129028"/>
            <a:ext cx="33485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D1105F8B-B55B-49D1-A0F7-FE7991A9BE14}"/>
              </a:ext>
            </a:extLst>
          </p:cNvPr>
          <p:cNvCxnSpPr>
            <a:cxnSpLocks/>
            <a:stCxn id="130" idx="1"/>
          </p:cNvCxnSpPr>
          <p:nvPr/>
        </p:nvCxnSpPr>
        <p:spPr>
          <a:xfrm flipH="1">
            <a:off x="1815288" y="4313694"/>
            <a:ext cx="33261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50221FC8-C35B-4ABD-ABA6-FA98DAD76A76}"/>
              </a:ext>
            </a:extLst>
          </p:cNvPr>
          <p:cNvCxnSpPr>
            <a:cxnSpLocks/>
          </p:cNvCxnSpPr>
          <p:nvPr/>
        </p:nvCxnSpPr>
        <p:spPr>
          <a:xfrm flipV="1">
            <a:off x="1803903" y="3959785"/>
            <a:ext cx="0" cy="3334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A9B40C9A-1CAC-4F12-9A50-EDB6D179B9D6}"/>
              </a:ext>
            </a:extLst>
          </p:cNvPr>
          <p:cNvSpPr txBox="1"/>
          <p:nvPr/>
        </p:nvSpPr>
        <p:spPr>
          <a:xfrm>
            <a:off x="1286387" y="4470981"/>
            <a:ext cx="25757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61F37C0E-B6F3-44A4-BAF2-05004A7B05CF}"/>
              </a:ext>
            </a:extLst>
          </p:cNvPr>
          <p:cNvSpPr txBox="1"/>
          <p:nvPr/>
        </p:nvSpPr>
        <p:spPr>
          <a:xfrm>
            <a:off x="1306648" y="5476907"/>
            <a:ext cx="331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379CF7CC-9110-40AA-8B6D-4D5A6588D109}"/>
              </a:ext>
            </a:extLst>
          </p:cNvPr>
          <p:cNvCxnSpPr>
            <a:cxnSpLocks/>
            <a:endCxn id="94" idx="4"/>
          </p:cNvCxnSpPr>
          <p:nvPr/>
        </p:nvCxnSpPr>
        <p:spPr>
          <a:xfrm flipV="1">
            <a:off x="1799909" y="5058413"/>
            <a:ext cx="5694" cy="3253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9CB1A090-FE93-4910-B352-3FC601E8E3F4}"/>
              </a:ext>
            </a:extLst>
          </p:cNvPr>
          <p:cNvCxnSpPr>
            <a:cxnSpLocks/>
          </p:cNvCxnSpPr>
          <p:nvPr/>
        </p:nvCxnSpPr>
        <p:spPr>
          <a:xfrm flipV="1">
            <a:off x="1802756" y="5368006"/>
            <a:ext cx="304148" cy="43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0FFB51D2-6A1D-4DB6-A71C-D6F5B39D2C47}"/>
              </a:ext>
            </a:extLst>
          </p:cNvPr>
          <p:cNvSpPr txBox="1"/>
          <p:nvPr/>
        </p:nvSpPr>
        <p:spPr>
          <a:xfrm>
            <a:off x="2146165" y="5183340"/>
            <a:ext cx="31712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6F9CC8F-D9AC-499A-88A7-82322901BC81}"/>
              </a:ext>
            </a:extLst>
          </p:cNvPr>
          <p:cNvSpPr txBox="1"/>
          <p:nvPr/>
        </p:nvSpPr>
        <p:spPr>
          <a:xfrm>
            <a:off x="2205555" y="6286844"/>
            <a:ext cx="35293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17CE742B-D09D-41C8-A7D8-5C7D74B43897}"/>
              </a:ext>
            </a:extLst>
          </p:cNvPr>
          <p:cNvCxnSpPr>
            <a:cxnSpLocks/>
            <a:stCxn id="141" idx="1"/>
          </p:cNvCxnSpPr>
          <p:nvPr/>
        </p:nvCxnSpPr>
        <p:spPr>
          <a:xfrm flipH="1" flipV="1">
            <a:off x="1855511" y="6463010"/>
            <a:ext cx="350044" cy="85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52A220AB-C563-48EE-841F-1AC557B82136}"/>
              </a:ext>
            </a:extLst>
          </p:cNvPr>
          <p:cNvSpPr txBox="1"/>
          <p:nvPr/>
        </p:nvSpPr>
        <p:spPr>
          <a:xfrm>
            <a:off x="3769400" y="2698171"/>
            <a:ext cx="485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U1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240236B6-636C-4A64-87F8-2C3502693B6A}"/>
              </a:ext>
            </a:extLst>
          </p:cNvPr>
          <p:cNvSpPr txBox="1"/>
          <p:nvPr/>
        </p:nvSpPr>
        <p:spPr>
          <a:xfrm>
            <a:off x="3801862" y="3617087"/>
            <a:ext cx="531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U2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1B064836-7B53-489E-BA33-44B87983D24D}"/>
              </a:ext>
            </a:extLst>
          </p:cNvPr>
          <p:cNvSpPr txBox="1"/>
          <p:nvPr/>
        </p:nvSpPr>
        <p:spPr>
          <a:xfrm>
            <a:off x="3847765" y="4739800"/>
            <a:ext cx="64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U3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AD12BDC7-C12F-4D5D-9504-5CBDED236279}"/>
              </a:ext>
            </a:extLst>
          </p:cNvPr>
          <p:cNvSpPr txBox="1"/>
          <p:nvPr/>
        </p:nvSpPr>
        <p:spPr>
          <a:xfrm>
            <a:off x="3830087" y="5697787"/>
            <a:ext cx="557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U4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12E2E557-6054-4996-8262-64E5ADECCA79}"/>
              </a:ext>
            </a:extLst>
          </p:cNvPr>
          <p:cNvSpPr txBox="1"/>
          <p:nvPr/>
        </p:nvSpPr>
        <p:spPr>
          <a:xfrm>
            <a:off x="6720261" y="5026830"/>
            <a:ext cx="1146363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MPU9250</a:t>
            </a:r>
          </a:p>
          <a:p>
            <a:endParaRPr lang="en-US" dirty="0"/>
          </a:p>
        </p:txBody>
      </p:sp>
      <p:pic>
        <p:nvPicPr>
          <p:cNvPr id="154" name="Picture 153">
            <a:extLst>
              <a:ext uri="{FF2B5EF4-FFF2-40B4-BE49-F238E27FC236}">
                <a16:creationId xmlns:a16="http://schemas.microsoft.com/office/drawing/2014/main" id="{D839B15B-348E-4652-A194-2E2988D8857F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46815" y="5401101"/>
            <a:ext cx="713614" cy="114752"/>
          </a:xfrm>
          <a:prstGeom prst="rect">
            <a:avLst/>
          </a:prstGeom>
        </p:spPr>
      </p:pic>
      <p:pic>
        <p:nvPicPr>
          <p:cNvPr id="155" name="Picture 154">
            <a:extLst>
              <a:ext uri="{FF2B5EF4-FFF2-40B4-BE49-F238E27FC236}">
                <a16:creationId xmlns:a16="http://schemas.microsoft.com/office/drawing/2014/main" id="{AF69FB9A-54E7-4037-BC49-22AE05460A02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0508" y="5667845"/>
            <a:ext cx="713614" cy="114752"/>
          </a:xfrm>
          <a:prstGeom prst="rect">
            <a:avLst/>
          </a:prstGeom>
        </p:spPr>
      </p:pic>
      <p:pic>
        <p:nvPicPr>
          <p:cNvPr id="156" name="Picture 155">
            <a:extLst>
              <a:ext uri="{FF2B5EF4-FFF2-40B4-BE49-F238E27FC236}">
                <a16:creationId xmlns:a16="http://schemas.microsoft.com/office/drawing/2014/main" id="{6252E47A-35E0-4D2D-BB75-6A81F551FD8D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64339" y="5072426"/>
            <a:ext cx="713616" cy="114752"/>
          </a:xfrm>
          <a:prstGeom prst="rect">
            <a:avLst/>
          </a:prstGeom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id="{FE838494-D797-4450-9DC1-5DA6DB56610A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74255" y="4855285"/>
            <a:ext cx="376343" cy="461876"/>
          </a:xfrm>
          <a:prstGeom prst="rect">
            <a:avLst/>
          </a:prstGeom>
        </p:spPr>
      </p:pic>
      <p:pic>
        <p:nvPicPr>
          <p:cNvPr id="158" name="Picture 157">
            <a:extLst>
              <a:ext uri="{FF2B5EF4-FFF2-40B4-BE49-F238E27FC236}">
                <a16:creationId xmlns:a16="http://schemas.microsoft.com/office/drawing/2014/main" id="{CE621F0A-73A5-46DB-93F7-53DD02289E77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61242" y="5181506"/>
            <a:ext cx="402371" cy="411356"/>
          </a:xfrm>
          <a:prstGeom prst="rect">
            <a:avLst/>
          </a:prstGeom>
        </p:spPr>
      </p:pic>
      <p:pic>
        <p:nvPicPr>
          <p:cNvPr id="159" name="Picture 158">
            <a:extLst>
              <a:ext uri="{FF2B5EF4-FFF2-40B4-BE49-F238E27FC236}">
                <a16:creationId xmlns:a16="http://schemas.microsoft.com/office/drawing/2014/main" id="{E8DB573D-AD0D-4571-A10F-D3A33BCC4270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83365" y="5540398"/>
            <a:ext cx="379606" cy="41135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DDFB02-F2C1-45DA-89A9-3D6601DC3D01}"/>
              </a:ext>
            </a:extLst>
          </p:cNvPr>
          <p:cNvSpPr txBox="1"/>
          <p:nvPr/>
        </p:nvSpPr>
        <p:spPr>
          <a:xfrm>
            <a:off x="1543965" y="966021"/>
            <a:ext cx="72363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dirty="0">
                <a:latin typeface="B Naza\"/>
                <a:cs typeface="B Nazanin" panose="00000400000000000000" pitchFamily="2" charset="-78"/>
              </a:rPr>
              <a:t>فیلترکالمن یک فیلتر بازگشتی بهینه یا یک تخمینگر است که حالت یک سیستم دینامیکی را از </a:t>
            </a:r>
            <a:r>
              <a:rPr lang="fa-IR" sz="2000" dirty="0">
                <a:solidFill>
                  <a:srgbClr val="FF0000"/>
                </a:solidFill>
                <a:latin typeface="B Naza\"/>
                <a:cs typeface="B Nazanin" panose="00000400000000000000" pitchFamily="2" charset="-78"/>
              </a:rPr>
              <a:t>اندازه گیری های نویزی </a:t>
            </a:r>
            <a:r>
              <a:rPr lang="fa-IR" sz="2000" dirty="0">
                <a:latin typeface="B Naza\"/>
                <a:cs typeface="B Nazanin" panose="00000400000000000000" pitchFamily="2" charset="-78"/>
              </a:rPr>
              <a:t>برآوردکند.</a:t>
            </a:r>
            <a:endParaRPr lang="en-US" sz="2000" dirty="0">
              <a:latin typeface="B Naza\"/>
              <a:cs typeface="B Nazanin" panose="00000400000000000000" pitchFamily="2" charset="-78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F8A2E053-DDA0-4DD0-AE31-84F7371F70EC}"/>
              </a:ext>
            </a:extLst>
          </p:cNvPr>
          <p:cNvSpPr txBox="1"/>
          <p:nvPr/>
        </p:nvSpPr>
        <p:spPr>
          <a:xfrm>
            <a:off x="6635031" y="2338850"/>
            <a:ext cx="1284631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000" dirty="0">
              <a:cs typeface="B Nazanin" panose="00000400000000000000" pitchFamily="2" charset="-78"/>
            </a:endParaRPr>
          </a:p>
          <a:p>
            <a:r>
              <a:rPr lang="en-US" sz="2000" dirty="0">
                <a:cs typeface="B Nazanin" panose="00000400000000000000" pitchFamily="2" charset="-78"/>
              </a:rPr>
              <a:t> </a:t>
            </a:r>
          </a:p>
          <a:p>
            <a:r>
              <a:rPr lang="fa-IR" sz="2000" dirty="0">
                <a:cs typeface="B Nazanin" panose="00000400000000000000" pitchFamily="2" charset="-78"/>
              </a:rPr>
              <a:t>فیلترکالمن</a:t>
            </a:r>
            <a:endParaRPr lang="en-US" sz="2000" dirty="0">
              <a:cs typeface="B Nazanin" panose="00000400000000000000" pitchFamily="2" charset="-78"/>
            </a:endParaRPr>
          </a:p>
          <a:p>
            <a:endParaRPr lang="en-US" sz="2000" dirty="0">
              <a:cs typeface="B Nazanin" panose="00000400000000000000" pitchFamily="2" charset="-78"/>
            </a:endParaRPr>
          </a:p>
          <a:p>
            <a:endParaRPr lang="en-US" sz="2000" dirty="0">
              <a:cs typeface="B Nazanin" panose="00000400000000000000" pitchFamily="2" charset="-78"/>
            </a:endParaRP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90C20456-3854-4F51-9689-8F000EBC8391}"/>
              </a:ext>
            </a:extLst>
          </p:cNvPr>
          <p:cNvCxnSpPr/>
          <p:nvPr/>
        </p:nvCxnSpPr>
        <p:spPr>
          <a:xfrm flipV="1">
            <a:off x="6811347" y="3970066"/>
            <a:ext cx="0" cy="5282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A5302D39-60D3-4567-8DEE-9D34EC3E05DC}"/>
              </a:ext>
            </a:extLst>
          </p:cNvPr>
          <p:cNvCxnSpPr/>
          <p:nvPr/>
        </p:nvCxnSpPr>
        <p:spPr>
          <a:xfrm flipV="1">
            <a:off x="7277877" y="3967347"/>
            <a:ext cx="0" cy="5282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5787B2A9-1BBE-4193-A206-97891AB48A4E}"/>
              </a:ext>
            </a:extLst>
          </p:cNvPr>
          <p:cNvCxnSpPr/>
          <p:nvPr/>
        </p:nvCxnSpPr>
        <p:spPr>
          <a:xfrm flipV="1">
            <a:off x="7685314" y="3942687"/>
            <a:ext cx="0" cy="5282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65" name="Picture 164">
            <a:extLst>
              <a:ext uri="{FF2B5EF4-FFF2-40B4-BE49-F238E27FC236}">
                <a16:creationId xmlns:a16="http://schemas.microsoft.com/office/drawing/2014/main" id="{D82CAC44-BB90-494D-9BB5-7C5D2EEC5ADB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13070" y="4465994"/>
            <a:ext cx="377985" cy="463336"/>
          </a:xfrm>
          <a:prstGeom prst="rect">
            <a:avLst/>
          </a:prstGeom>
        </p:spPr>
      </p:pic>
      <p:pic>
        <p:nvPicPr>
          <p:cNvPr id="166" name="Picture 165">
            <a:extLst>
              <a:ext uri="{FF2B5EF4-FFF2-40B4-BE49-F238E27FC236}">
                <a16:creationId xmlns:a16="http://schemas.microsoft.com/office/drawing/2014/main" id="{E0E7A5BE-44DE-4CB6-8E7C-41B6401A4C26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57431" y="4493711"/>
            <a:ext cx="402371" cy="411356"/>
          </a:xfrm>
          <a:prstGeom prst="rect">
            <a:avLst/>
          </a:prstGeom>
        </p:spPr>
      </p:pic>
      <p:pic>
        <p:nvPicPr>
          <p:cNvPr id="167" name="Picture 166">
            <a:extLst>
              <a:ext uri="{FF2B5EF4-FFF2-40B4-BE49-F238E27FC236}">
                <a16:creationId xmlns:a16="http://schemas.microsoft.com/office/drawing/2014/main" id="{07DCCD63-5415-43E0-970D-30F7335C76A1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823" y="4493711"/>
            <a:ext cx="379606" cy="411356"/>
          </a:xfrm>
          <a:prstGeom prst="rect">
            <a:avLst/>
          </a:prstGeom>
        </p:spPr>
      </p:pic>
      <p:sp>
        <p:nvSpPr>
          <p:cNvPr id="168" name="TextBox 167">
            <a:extLst>
              <a:ext uri="{FF2B5EF4-FFF2-40B4-BE49-F238E27FC236}">
                <a16:creationId xmlns:a16="http://schemas.microsoft.com/office/drawing/2014/main" id="{934CAC6B-5403-4F5E-B847-A5730734C169}"/>
              </a:ext>
            </a:extLst>
          </p:cNvPr>
          <p:cNvSpPr txBox="1"/>
          <p:nvPr/>
        </p:nvSpPr>
        <p:spPr>
          <a:xfrm>
            <a:off x="8410336" y="2408790"/>
            <a:ext cx="5256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U2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5F236E7F-3394-4781-ABFA-0CF39A07D4CB}"/>
              </a:ext>
            </a:extLst>
          </p:cNvPr>
          <p:cNvSpPr txBox="1"/>
          <p:nvPr/>
        </p:nvSpPr>
        <p:spPr>
          <a:xfrm>
            <a:off x="8399594" y="2958137"/>
            <a:ext cx="5256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U3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C6F943CD-E35B-460A-BCF4-287E21DBFC66}"/>
              </a:ext>
            </a:extLst>
          </p:cNvPr>
          <p:cNvSpPr txBox="1"/>
          <p:nvPr/>
        </p:nvSpPr>
        <p:spPr>
          <a:xfrm>
            <a:off x="8410336" y="3523467"/>
            <a:ext cx="5256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U4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50E106BC-1B1B-43CE-BA29-AB1988B91F46}"/>
              </a:ext>
            </a:extLst>
          </p:cNvPr>
          <p:cNvCxnSpPr>
            <a:stCxn id="168" idx="1"/>
          </p:cNvCxnSpPr>
          <p:nvPr/>
        </p:nvCxnSpPr>
        <p:spPr>
          <a:xfrm flipH="1">
            <a:off x="7919662" y="2593456"/>
            <a:ext cx="490674" cy="57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DE26D6D1-9E82-4F79-9677-B00A800DAA44}"/>
              </a:ext>
            </a:extLst>
          </p:cNvPr>
          <p:cNvCxnSpPr/>
          <p:nvPr/>
        </p:nvCxnSpPr>
        <p:spPr>
          <a:xfrm flipH="1">
            <a:off x="7919662" y="3131225"/>
            <a:ext cx="490674" cy="57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C49398C1-40F3-414A-8B49-EF81A91D1E7B}"/>
              </a:ext>
            </a:extLst>
          </p:cNvPr>
          <p:cNvCxnSpPr/>
          <p:nvPr/>
        </p:nvCxnSpPr>
        <p:spPr>
          <a:xfrm flipH="1">
            <a:off x="7886180" y="3695816"/>
            <a:ext cx="490674" cy="57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29CEEB35-F7D2-490A-8D5D-D76F12C1D5D0}"/>
              </a:ext>
            </a:extLst>
          </p:cNvPr>
          <p:cNvCxnSpPr>
            <a:cxnSpLocks/>
          </p:cNvCxnSpPr>
          <p:nvPr/>
        </p:nvCxnSpPr>
        <p:spPr>
          <a:xfrm>
            <a:off x="5345545" y="5508476"/>
            <a:ext cx="1346568" cy="147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86AC43E3-3BD1-4A50-A746-2DB3AA13C175}"/>
              </a:ext>
            </a:extLst>
          </p:cNvPr>
          <p:cNvCxnSpPr>
            <a:cxnSpLocks/>
          </p:cNvCxnSpPr>
          <p:nvPr/>
        </p:nvCxnSpPr>
        <p:spPr>
          <a:xfrm>
            <a:off x="5354850" y="5884602"/>
            <a:ext cx="1346568" cy="147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3CBF4A9B-3014-49CB-87D7-6A64A2036CB4}"/>
              </a:ext>
            </a:extLst>
          </p:cNvPr>
          <p:cNvCxnSpPr/>
          <p:nvPr/>
        </p:nvCxnSpPr>
        <p:spPr>
          <a:xfrm flipH="1">
            <a:off x="6140418" y="2557486"/>
            <a:ext cx="490674" cy="57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0E1FFD7A-E4C9-4C33-BC32-E19A3577D570}"/>
              </a:ext>
            </a:extLst>
          </p:cNvPr>
          <p:cNvCxnSpPr/>
          <p:nvPr/>
        </p:nvCxnSpPr>
        <p:spPr>
          <a:xfrm flipH="1">
            <a:off x="6124439" y="3101645"/>
            <a:ext cx="490674" cy="57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E07556B5-B360-44E7-B224-5C9322F7A963}"/>
              </a:ext>
            </a:extLst>
          </p:cNvPr>
          <p:cNvCxnSpPr/>
          <p:nvPr/>
        </p:nvCxnSpPr>
        <p:spPr>
          <a:xfrm flipH="1">
            <a:off x="6139211" y="3620441"/>
            <a:ext cx="490674" cy="57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2FD9912D-0316-4299-A2A5-922C7A5B8CC4}"/>
              </a:ext>
            </a:extLst>
          </p:cNvPr>
          <p:cNvSpPr txBox="1"/>
          <p:nvPr/>
        </p:nvSpPr>
        <p:spPr>
          <a:xfrm>
            <a:off x="5785124" y="2366626"/>
            <a:ext cx="34963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BCC995AF-7875-4563-A324-49CD51B4E008}"/>
              </a:ext>
            </a:extLst>
          </p:cNvPr>
          <p:cNvSpPr txBox="1"/>
          <p:nvPr/>
        </p:nvSpPr>
        <p:spPr>
          <a:xfrm>
            <a:off x="5754885" y="2948391"/>
            <a:ext cx="37621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A0E3DF23-323F-4716-8F49-B8957A6EF035}"/>
              </a:ext>
            </a:extLst>
          </p:cNvPr>
          <p:cNvSpPr txBox="1"/>
          <p:nvPr/>
        </p:nvSpPr>
        <p:spPr>
          <a:xfrm>
            <a:off x="5847331" y="3455544"/>
            <a:ext cx="361606" cy="375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600937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89289" y="1175463"/>
            <a:ext cx="281679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a-IR" sz="36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cs typeface="B Nazanin" panose="00000400000000000000" pitchFamily="2" charset="-78"/>
              </a:rPr>
              <a:t>روش‌های کنترلی</a:t>
            </a:r>
            <a:endParaRPr lang="en-US" sz="36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effectLst>
                <a:innerShdw blurRad="177800">
                  <a:schemeClr val="accent3">
                    <a:lumMod val="50000"/>
                  </a:schemeClr>
                </a:innerShdw>
              </a:effectLst>
              <a:cs typeface="B Nazanin" panose="00000400000000000000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33995" y="1967156"/>
            <a:ext cx="7734843" cy="374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PID-Classic</a:t>
            </a:r>
            <a:r>
              <a:rPr lang="fa-I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a-IR" sz="2000" dirty="0">
                <a:latin typeface="Times New Roman" panose="02020603050405020304" pitchFamily="18" charset="0"/>
                <a:cs typeface="B Nazanin" panose="00000400000000000000" pitchFamily="2" charset="-78"/>
              </a:rPr>
              <a:t>این روش به دلیل عدم احتیاج به پارامترهای خاص مدل و سادگی کنترل‌کننده مناسبی است.</a:t>
            </a:r>
            <a:endParaRPr lang="en-US" sz="20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285750" indent="-285750" algn="just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LQR</a:t>
            </a:r>
            <a:r>
              <a:rPr lang="fa-I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a-IR" sz="2000" dirty="0">
                <a:latin typeface="Times New Roman" panose="02020603050405020304" pitchFamily="18" charset="0"/>
                <a:cs typeface="B Nazanin" panose="00000400000000000000" pitchFamily="2" charset="-78"/>
              </a:rPr>
              <a:t>مزیت این روش این است که میتواند سامانه را در محدوده مجاز طراحی قرار دهد و چون مربوط به نظریه خطی است میتوان کنترل بهینه حلقه بسته را پیاده کرد.</a:t>
            </a:r>
            <a:endParaRPr lang="en-US" sz="2000" dirty="0">
              <a:cs typeface="B Nazanin" panose="00000400000000000000" pitchFamily="2" charset="-78"/>
            </a:endParaRPr>
          </a:p>
          <a:p>
            <a:pPr marL="285750" indent="-285750" algn="just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SMC</a:t>
            </a:r>
            <a:r>
              <a:rPr lang="fa-IR" sz="2000" dirty="0">
                <a:latin typeface="Times New Roman" panose="02020603050405020304" pitchFamily="18" charset="0"/>
                <a:cs typeface="B Nazanin" panose="00000400000000000000" pitchFamily="2" charset="-78"/>
              </a:rPr>
              <a:t>: مزیت این روش پاسخ سریع و مقاوم در برابر عدم قطعیت و اغتشاشات خارجی است و سازگار با سامانه غیرخطی میباشد و پیاده سازی ساده ای دارد.</a:t>
            </a:r>
          </a:p>
          <a:p>
            <a:pPr marL="285750" indent="-285750" algn="just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000" b="1" dirty="0">
                <a:latin typeface="Times New Roman" panose="02020603050405020304" pitchFamily="18" charset="0"/>
                <a:cs typeface="B Nazanin" panose="00000400000000000000" pitchFamily="2" charset="-78"/>
              </a:rPr>
              <a:t>کنترل تطبیقی</a:t>
            </a:r>
            <a:r>
              <a:rPr lang="fa-IR" sz="2000" dirty="0">
                <a:latin typeface="Times New Roman" panose="02020603050405020304" pitchFamily="18" charset="0"/>
                <a:cs typeface="B Nazanin" panose="00000400000000000000" pitchFamily="2" charset="-78"/>
              </a:rPr>
              <a:t>: به طور اتوماتیک پارامترها را تنظیم و تولید میکند.</a:t>
            </a:r>
          </a:p>
          <a:p>
            <a:pPr marL="285750" indent="-285750" algn="just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000" b="1" dirty="0">
                <a:cs typeface="B Nazanin" panose="00000400000000000000" pitchFamily="2" charset="-78"/>
              </a:rPr>
              <a:t>روش های</a:t>
            </a:r>
            <a:r>
              <a:rPr lang="fa-IR" sz="2000" b="1" dirty="0">
                <a:latin typeface="Times New Roman" panose="02020603050405020304" pitchFamily="18" charset="0"/>
                <a:cs typeface="B Nazanin" panose="00000400000000000000" pitchFamily="2" charset="-78"/>
              </a:rPr>
              <a:t> هوشمند</a:t>
            </a:r>
            <a:r>
              <a:rPr lang="fa-IR" sz="2000" dirty="0">
                <a:latin typeface="Times New Roman" panose="02020603050405020304" pitchFamily="18" charset="0"/>
                <a:cs typeface="B Nazanin" panose="00000400000000000000" pitchFamily="2" charset="-78"/>
              </a:rPr>
              <a:t>: همانند روش های کنترل فازی و کنترل‌کننده عصبی.</a:t>
            </a:r>
          </a:p>
        </p:txBody>
      </p:sp>
    </p:spTree>
    <p:extLst>
      <p:ext uri="{BB962C8B-B14F-4D97-AF65-F5344CB8AC3E}">
        <p14:creationId xmlns:p14="http://schemas.microsoft.com/office/powerpoint/2010/main" val="2698318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83276" y="843773"/>
                <a:ext cx="1976118" cy="7270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276" y="843773"/>
                <a:ext cx="1976118" cy="7270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019647" y="991860"/>
                <a:ext cx="191751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a-I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fa-IR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647" y="991860"/>
                <a:ext cx="1917513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494755" y="1855588"/>
                <a:ext cx="2812950" cy="8374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eqAr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eqAr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755" y="1855588"/>
                <a:ext cx="2812950" cy="837473"/>
              </a:xfrm>
              <a:prstGeom prst="rect">
                <a:avLst/>
              </a:prstGeom>
              <a:blipFill>
                <a:blip r:embed="rId4"/>
                <a:stretch>
                  <a:fillRect b="-3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731372" y="1855587"/>
                <a:ext cx="1936749" cy="8374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eqAr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1372" y="1855587"/>
                <a:ext cx="1936749" cy="837473"/>
              </a:xfrm>
              <a:prstGeom prst="rect">
                <a:avLst/>
              </a:prstGeom>
              <a:blipFill>
                <a:blip r:embed="rId5"/>
                <a:stretch>
                  <a:fillRect b="-3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68B91072-9258-434E-9DB6-633972804392}"/>
              </a:ext>
            </a:extLst>
          </p:cNvPr>
          <p:cNvSpPr/>
          <p:nvPr/>
        </p:nvSpPr>
        <p:spPr>
          <a:xfrm>
            <a:off x="6198417" y="368613"/>
            <a:ext cx="2874881" cy="623248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r" rtl="1"/>
            <a:r>
              <a:rPr lang="fa-IR" sz="3600" b="1" dirty="0">
                <a:ln w="0"/>
                <a:cs typeface="B Nazanin" panose="00000400000000000000" pitchFamily="2" charset="-78"/>
              </a:rPr>
              <a:t>مدل ژیروسکوپ:</a:t>
            </a:r>
            <a:endParaRPr lang="en-US" sz="3600" b="1" dirty="0">
              <a:ln w="0"/>
              <a:cs typeface="B Nazanin" panose="00000400000000000000" pitchFamily="2" charset="-7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91787" y="1993858"/>
            <a:ext cx="2343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= 10000000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91788" y="1239058"/>
            <a:ext cx="2343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= 0.00001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EB8F9D-8894-4CDF-9333-51FB03CF8C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86362" y="3630926"/>
            <a:ext cx="5305425" cy="107632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96C7066-3976-4C64-BAAD-6245FD4761EA}"/>
              </a:ext>
            </a:extLst>
          </p:cNvPr>
          <p:cNvSpPr/>
          <p:nvPr/>
        </p:nvSpPr>
        <p:spPr>
          <a:xfrm>
            <a:off x="6668121" y="3078528"/>
            <a:ext cx="2319800" cy="50013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r" rtl="1"/>
            <a:r>
              <a:rPr lang="fa-IR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معادلات:</a:t>
            </a:r>
            <a:endParaRPr lang="en-US" sz="28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Nazanin" panose="00000400000000000000" pitchFamily="2" charset="-78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3BC510A-826A-4F87-A165-5635BE0F72E2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461" y="4707251"/>
            <a:ext cx="7432999" cy="173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5295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8B91072-9258-434E-9DB6-633972804392}"/>
              </a:ext>
            </a:extLst>
          </p:cNvPr>
          <p:cNvSpPr/>
          <p:nvPr/>
        </p:nvSpPr>
        <p:spPr>
          <a:xfrm>
            <a:off x="6544493" y="445587"/>
            <a:ext cx="2319800" cy="623248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r" rtl="1"/>
            <a:r>
              <a:rPr lang="fa-IR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بلوک دیاگرام:</a:t>
            </a:r>
            <a:endParaRPr lang="en-US" sz="36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Nazanin" panose="00000400000000000000" pitchFamily="2" charset="-78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88166" y="1289085"/>
            <a:ext cx="5350241" cy="342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2477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124">
            <a:extLst>
              <a:ext uri="{FF2B5EF4-FFF2-40B4-BE49-F238E27FC236}">
                <a16:creationId xmlns:a16="http://schemas.microsoft.com/office/drawing/2014/main" id="{68B91072-9258-434E-9DB6-633972804392}"/>
              </a:ext>
            </a:extLst>
          </p:cNvPr>
          <p:cNvSpPr/>
          <p:nvPr/>
        </p:nvSpPr>
        <p:spPr>
          <a:xfrm>
            <a:off x="1063690" y="376667"/>
            <a:ext cx="7900201" cy="50013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r" rtl="1"/>
            <a:r>
              <a:rPr lang="fa-IR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بلوک دیاگرام برای اجرای فیلترکالمن بر روی سنسور </a:t>
            </a:r>
            <a:r>
              <a:rPr lang="en-US" sz="2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MPU</a:t>
            </a:r>
            <a:r>
              <a:rPr lang="fa-IR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:</a:t>
            </a:r>
            <a:endParaRPr lang="en-US" sz="28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Nazani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2365770" y="4485183"/>
                <a:ext cx="4276107" cy="941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𝑟𝑜𝑙𝑙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Sup>
                                    <m:sSub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rad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180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5770" y="4485183"/>
                <a:ext cx="4276107" cy="941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2331098" y="5427785"/>
                <a:ext cx="4481804" cy="12455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𝑝𝑖𝑡𝑐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Sup>
                                    <m:sSub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rad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180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1098" y="5427785"/>
                <a:ext cx="4481804" cy="12455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C72B2947-8E32-45F9-A772-2D1B3A1285C7}"/>
              </a:ext>
            </a:extLst>
          </p:cNvPr>
          <p:cNvSpPr txBox="1"/>
          <p:nvPr/>
        </p:nvSpPr>
        <p:spPr>
          <a:xfrm>
            <a:off x="1187651" y="1278294"/>
            <a:ext cx="1523351" cy="10464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a-IR" dirty="0"/>
          </a:p>
          <a:p>
            <a:r>
              <a:rPr lang="fa-IR" sz="2600" b="1" dirty="0">
                <a:latin typeface="Times New Roman" panose="02020603050405020304" pitchFamily="18" charset="0"/>
                <a:cs typeface="B Nazanin" panose="00000400000000000000" pitchFamily="2" charset="-78"/>
              </a:rPr>
              <a:t>شتاب سنج</a:t>
            </a:r>
          </a:p>
          <a:p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3345F93-EE8C-4CAE-BD04-8DEBDD8C9057}"/>
              </a:ext>
            </a:extLst>
          </p:cNvPr>
          <p:cNvCxnSpPr>
            <a:cxnSpLocks/>
          </p:cNvCxnSpPr>
          <p:nvPr/>
        </p:nvCxnSpPr>
        <p:spPr>
          <a:xfrm>
            <a:off x="2711002" y="1602299"/>
            <a:ext cx="68534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E610648-4912-4B5B-811D-AB12153B9AD2}"/>
              </a:ext>
            </a:extLst>
          </p:cNvPr>
          <p:cNvCxnSpPr>
            <a:cxnSpLocks/>
          </p:cNvCxnSpPr>
          <p:nvPr/>
        </p:nvCxnSpPr>
        <p:spPr>
          <a:xfrm>
            <a:off x="2711002" y="1816903"/>
            <a:ext cx="68534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7761819-D3E7-4D23-92D2-7889D9414921}"/>
              </a:ext>
            </a:extLst>
          </p:cNvPr>
          <p:cNvCxnSpPr>
            <a:cxnSpLocks/>
          </p:cNvCxnSpPr>
          <p:nvPr/>
        </p:nvCxnSpPr>
        <p:spPr>
          <a:xfrm>
            <a:off x="2711001" y="2056389"/>
            <a:ext cx="68534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97ED12B-BF3B-4E6B-90CA-6151F20E5519}"/>
              </a:ext>
            </a:extLst>
          </p:cNvPr>
          <p:cNvSpPr txBox="1"/>
          <p:nvPr/>
        </p:nvSpPr>
        <p:spPr>
          <a:xfrm>
            <a:off x="3396344" y="1347543"/>
            <a:ext cx="786231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F(x)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24B4CE-FE92-41CF-94D4-0FAC4F8537D9}"/>
              </a:ext>
            </a:extLst>
          </p:cNvPr>
          <p:cNvSpPr txBox="1"/>
          <p:nvPr/>
        </p:nvSpPr>
        <p:spPr>
          <a:xfrm>
            <a:off x="1187650" y="2878939"/>
            <a:ext cx="1523351" cy="4924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a-IR" sz="2600" b="1" dirty="0">
                <a:latin typeface="Times New Roman" panose="02020603050405020304" pitchFamily="18" charset="0"/>
                <a:cs typeface="B Nazanin" panose="00000400000000000000" pitchFamily="2" charset="-78"/>
              </a:rPr>
              <a:t>ژیروسکوپ</a:t>
            </a:r>
            <a:endParaRPr lang="en-US" sz="2600" b="1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8F3396B-C04C-4073-9715-B203C4E7838B}"/>
              </a:ext>
            </a:extLst>
          </p:cNvPr>
          <p:cNvCxnSpPr>
            <a:cxnSpLocks/>
          </p:cNvCxnSpPr>
          <p:nvPr/>
        </p:nvCxnSpPr>
        <p:spPr>
          <a:xfrm>
            <a:off x="2711001" y="3238266"/>
            <a:ext cx="68534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3BB3224-E037-427A-B7E3-37CCB67BFA29}"/>
              </a:ext>
            </a:extLst>
          </p:cNvPr>
          <p:cNvCxnSpPr>
            <a:cxnSpLocks/>
          </p:cNvCxnSpPr>
          <p:nvPr/>
        </p:nvCxnSpPr>
        <p:spPr>
          <a:xfrm>
            <a:off x="2711001" y="2998781"/>
            <a:ext cx="68534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C97FE55-558A-450A-8D47-3DE177A18F9F}"/>
              </a:ext>
            </a:extLst>
          </p:cNvPr>
          <p:cNvSpPr txBox="1"/>
          <p:nvPr/>
        </p:nvSpPr>
        <p:spPr>
          <a:xfrm>
            <a:off x="3396342" y="2878939"/>
            <a:ext cx="786231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/131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114B75-FC31-4E36-BDCA-5D207E014FBB}"/>
              </a:ext>
            </a:extLst>
          </p:cNvPr>
          <p:cNvCxnSpPr>
            <a:cxnSpLocks/>
          </p:cNvCxnSpPr>
          <p:nvPr/>
        </p:nvCxnSpPr>
        <p:spPr>
          <a:xfrm>
            <a:off x="4198776" y="1621124"/>
            <a:ext cx="1975634" cy="7317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D998DBC-BA34-492E-87A0-DD325F867182}"/>
              </a:ext>
            </a:extLst>
          </p:cNvPr>
          <p:cNvCxnSpPr>
            <a:cxnSpLocks/>
          </p:cNvCxnSpPr>
          <p:nvPr/>
        </p:nvCxnSpPr>
        <p:spPr>
          <a:xfrm flipV="1">
            <a:off x="4182573" y="2878939"/>
            <a:ext cx="855958" cy="2318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14AEBA0B-A279-4388-B149-249F284FB7A5}"/>
              </a:ext>
            </a:extLst>
          </p:cNvPr>
          <p:cNvSpPr/>
          <p:nvPr/>
        </p:nvSpPr>
        <p:spPr>
          <a:xfrm>
            <a:off x="5022330" y="2672178"/>
            <a:ext cx="312323" cy="3650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BA95B84-BF46-4BB8-B399-7D6E7E7DEE40}"/>
              </a:ext>
            </a:extLst>
          </p:cNvPr>
          <p:cNvCxnSpPr>
            <a:cxnSpLocks/>
            <a:endCxn id="20" idx="4"/>
          </p:cNvCxnSpPr>
          <p:nvPr/>
        </p:nvCxnSpPr>
        <p:spPr>
          <a:xfrm flipV="1">
            <a:off x="5178492" y="3037276"/>
            <a:ext cx="0" cy="3341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4DDA487-C7DE-4478-BB82-282806494298}"/>
              </a:ext>
            </a:extLst>
          </p:cNvPr>
          <p:cNvSpPr txBox="1"/>
          <p:nvPr/>
        </p:nvSpPr>
        <p:spPr>
          <a:xfrm>
            <a:off x="4867914" y="3429000"/>
            <a:ext cx="73978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bias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81994A9-CFDA-47AE-A2CB-0F58479EA284}"/>
              </a:ext>
            </a:extLst>
          </p:cNvPr>
          <p:cNvSpPr txBox="1"/>
          <p:nvPr/>
        </p:nvSpPr>
        <p:spPr>
          <a:xfrm>
            <a:off x="5178492" y="3079970"/>
            <a:ext cx="162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8DB847A-0DA0-414A-BF85-7BC6026551F4}"/>
              </a:ext>
            </a:extLst>
          </p:cNvPr>
          <p:cNvCxnSpPr>
            <a:cxnSpLocks/>
          </p:cNvCxnSpPr>
          <p:nvPr/>
        </p:nvCxnSpPr>
        <p:spPr>
          <a:xfrm flipV="1">
            <a:off x="5318452" y="2509895"/>
            <a:ext cx="855958" cy="2318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E8D533E-DF55-4FAA-9ED8-F6E29A59EC77}"/>
              </a:ext>
            </a:extLst>
          </p:cNvPr>
          <p:cNvSpPr txBox="1"/>
          <p:nvPr/>
        </p:nvSpPr>
        <p:spPr>
          <a:xfrm>
            <a:off x="6174410" y="1740166"/>
            <a:ext cx="1284631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000" dirty="0">
              <a:cs typeface="B Nazanin" panose="00000400000000000000" pitchFamily="2" charset="-78"/>
            </a:endParaRPr>
          </a:p>
          <a:p>
            <a:r>
              <a:rPr lang="en-US" sz="2000" dirty="0">
                <a:cs typeface="B Nazanin" panose="00000400000000000000" pitchFamily="2" charset="-78"/>
              </a:rPr>
              <a:t> </a:t>
            </a:r>
          </a:p>
          <a:p>
            <a:r>
              <a:rPr lang="fa-IR" sz="2000" dirty="0">
                <a:cs typeface="B Nazanin" panose="00000400000000000000" pitchFamily="2" charset="-78"/>
              </a:rPr>
              <a:t>فیلترکالمن</a:t>
            </a:r>
            <a:endParaRPr lang="en-US" sz="2000" dirty="0">
              <a:cs typeface="B Nazanin" panose="00000400000000000000" pitchFamily="2" charset="-78"/>
            </a:endParaRPr>
          </a:p>
          <a:p>
            <a:endParaRPr lang="en-US" sz="2000" dirty="0">
              <a:cs typeface="B Nazanin" panose="00000400000000000000" pitchFamily="2" charset="-78"/>
            </a:endParaRPr>
          </a:p>
          <a:p>
            <a:endParaRPr lang="en-US" sz="20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951311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4441" y="1662161"/>
            <a:ext cx="8733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400" dirty="0">
                <a:cs typeface="B Nazanin" panose="00000400000000000000" pitchFamily="2" charset="-78"/>
              </a:rPr>
              <a:t>تخمین جدید</a:t>
            </a:r>
            <a:r>
              <a:rPr lang="en-US" sz="2400" dirty="0">
                <a:cs typeface="B Nazanin" panose="00000400000000000000" pitchFamily="2" charset="-78"/>
              </a:rPr>
              <a:t> = </a:t>
            </a:r>
            <a:r>
              <a:rPr lang="fa-IR" sz="2400" dirty="0">
                <a:cs typeface="B Nazanin" panose="00000400000000000000" pitchFamily="2" charset="-78"/>
              </a:rPr>
              <a:t>زاویه پیچ/رول</a:t>
            </a:r>
            <a:r>
              <a:rPr lang="en-US" sz="2400" dirty="0">
                <a:cs typeface="B Nazanin" panose="00000400000000000000" pitchFamily="2" charset="-78"/>
              </a:rPr>
              <a:t> +</a:t>
            </a:r>
            <a:r>
              <a:rPr lang="fa-IR" sz="2400" dirty="0">
                <a:cs typeface="B Nazanin" panose="00000400000000000000" pitchFamily="2" charset="-78"/>
              </a:rPr>
              <a:t>بهره کالمن</a:t>
            </a:r>
            <a:r>
              <a:rPr lang="en-US" sz="2400" b="1" dirty="0">
                <a:cs typeface="B Nazanin" panose="00000400000000000000" pitchFamily="2" charset="-78"/>
              </a:rPr>
              <a:t> </a:t>
            </a:r>
            <a:r>
              <a:rPr lang="en-US" sz="2400" dirty="0">
                <a:cs typeface="B Nazanin" panose="00000400000000000000" pitchFamily="2" charset="-78"/>
              </a:rPr>
              <a:t>(</a:t>
            </a:r>
            <a:r>
              <a:rPr lang="fa-IR" sz="2400" dirty="0">
                <a:cs typeface="B Nazanin" panose="00000400000000000000" pitchFamily="2" charset="-78"/>
              </a:rPr>
              <a:t>خروجی شتابسنج</a:t>
            </a:r>
            <a:r>
              <a:rPr lang="en-US" sz="2400" dirty="0">
                <a:cs typeface="B Nazanin" panose="00000400000000000000" pitchFamily="2" charset="-78"/>
              </a:rPr>
              <a:t> – </a:t>
            </a:r>
            <a:r>
              <a:rPr lang="fa-IR" sz="2400" dirty="0">
                <a:cs typeface="B Nazanin" panose="00000400000000000000" pitchFamily="2" charset="-78"/>
              </a:rPr>
              <a:t>زاویه پیچ/رول</a:t>
            </a:r>
            <a:r>
              <a:rPr lang="en-US" sz="2400" dirty="0">
                <a:cs typeface="B Nazanin" panose="00000400000000000000" pitchFamily="2" charset="-78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28362" y="1038650"/>
            <a:ext cx="7535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400" dirty="0">
                <a:cs typeface="B Nazanin" panose="00000400000000000000" pitchFamily="2" charset="-78"/>
              </a:rPr>
              <a:t>زاویه پیچ/رول</a:t>
            </a:r>
            <a:r>
              <a:rPr lang="en-US" sz="2400" dirty="0">
                <a:cs typeface="B Nazanin" panose="00000400000000000000" pitchFamily="2" charset="-78"/>
              </a:rPr>
              <a:t> = </a:t>
            </a:r>
            <a:r>
              <a:rPr lang="fa-IR" sz="2400" dirty="0">
                <a:cs typeface="B Nazanin" panose="00000400000000000000" pitchFamily="2" charset="-78"/>
              </a:rPr>
              <a:t>زاویه پیچ/رول قبلی</a:t>
            </a:r>
            <a:r>
              <a:rPr lang="en-US" sz="2400" dirty="0">
                <a:cs typeface="B Nazanin" panose="00000400000000000000" pitchFamily="2" charset="-78"/>
              </a:rPr>
              <a:t> + </a:t>
            </a:r>
            <a:r>
              <a:rPr lang="fa-IR" sz="2400" dirty="0">
                <a:cs typeface="B Nazanin" panose="00000400000000000000" pitchFamily="2" charset="-78"/>
              </a:rPr>
              <a:t>خروجی ژیروسکوپ</a:t>
            </a:r>
            <a:r>
              <a:rPr lang="en-US" sz="2400" dirty="0">
                <a:cs typeface="B Nazanin" panose="00000400000000000000" pitchFamily="2" charset="-78"/>
              </a:rPr>
              <a:t>*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B91072-9258-434E-9DB6-633972804392}"/>
              </a:ext>
            </a:extLst>
          </p:cNvPr>
          <p:cNvSpPr/>
          <p:nvPr/>
        </p:nvSpPr>
        <p:spPr>
          <a:xfrm>
            <a:off x="1834028" y="376667"/>
            <a:ext cx="7129863" cy="50013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r" rtl="1"/>
            <a:r>
              <a:rPr lang="fa-IR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فیلترکالمن بر روی سنسور </a:t>
            </a:r>
            <a:r>
              <a:rPr lang="en-US" sz="2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MPU</a:t>
            </a:r>
            <a:r>
              <a:rPr lang="fa-I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: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Nazanin" panose="00000400000000000000" pitchFamily="2" charset="-7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390" y="3024025"/>
            <a:ext cx="4276725" cy="3124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841" y="3024025"/>
            <a:ext cx="4210050" cy="30765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8B91072-9258-434E-9DB6-633972804392}"/>
              </a:ext>
            </a:extLst>
          </p:cNvPr>
          <p:cNvSpPr/>
          <p:nvPr/>
        </p:nvSpPr>
        <p:spPr>
          <a:xfrm>
            <a:off x="5187820" y="2323857"/>
            <a:ext cx="3575036" cy="50013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r" rtl="1"/>
            <a:r>
              <a:rPr lang="fa-IR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داده‌های خام شتاب</a:t>
            </a:r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 </a:t>
            </a:r>
            <a:r>
              <a:rPr lang="fa-IR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سنج:</a:t>
            </a:r>
            <a:endParaRPr lang="en-US" sz="28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Nazanin" panose="00000400000000000000" pitchFamily="2" charset="-7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B9C2FE8-AEE7-4950-838E-B38241D74A9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47678" y="6100599"/>
            <a:ext cx="1146147" cy="4938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EC6EB54-3795-4CCD-8950-D809DB2D44B0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06207" y="6100600"/>
            <a:ext cx="1146147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5264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48" y="789254"/>
            <a:ext cx="4233418" cy="31051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010" y="3195735"/>
            <a:ext cx="4314708" cy="31051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8B91072-9258-434E-9DB6-633972804392}"/>
              </a:ext>
            </a:extLst>
          </p:cNvPr>
          <p:cNvSpPr/>
          <p:nvPr/>
        </p:nvSpPr>
        <p:spPr>
          <a:xfrm>
            <a:off x="4357162" y="307046"/>
            <a:ext cx="4609556" cy="50013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r" rtl="1"/>
            <a:r>
              <a:rPr lang="fa-IR" sz="2800" b="1" dirty="0">
                <a:ln w="0"/>
                <a:cs typeface="B Nazanin" panose="00000400000000000000" pitchFamily="2" charset="-78"/>
              </a:rPr>
              <a:t>داده‌های خام ژیروسکوپ:</a:t>
            </a:r>
            <a:endParaRPr lang="en-US" sz="2800" b="1" dirty="0">
              <a:ln w="0"/>
              <a:cs typeface="B Nazanin" panose="00000400000000000000" pitchFamily="2" charset="-7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091BA4-EB60-4AAB-8556-23EC61033BB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3074" y="3936610"/>
            <a:ext cx="1146147" cy="4938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0EE641-9865-4381-BC74-CA1F726D08F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9564" y="6300885"/>
            <a:ext cx="1146147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4490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55FB7A2-5108-4830-9A69-0D7622956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421" y="3327380"/>
            <a:ext cx="4173425" cy="30152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63FE05-5E57-4573-876F-5E6F2B291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146" y="994952"/>
            <a:ext cx="4105275" cy="30099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4C26278-B1BF-4A06-923D-9F2EADB45310}"/>
              </a:ext>
            </a:extLst>
          </p:cNvPr>
          <p:cNvSpPr/>
          <p:nvPr/>
        </p:nvSpPr>
        <p:spPr>
          <a:xfrm>
            <a:off x="4444421" y="616113"/>
            <a:ext cx="4444649" cy="50013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r" rtl="1"/>
            <a:r>
              <a:rPr lang="fa-IR" sz="2800" b="1" dirty="0">
                <a:ln w="0"/>
                <a:cs typeface="B Nazanin" panose="00000400000000000000" pitchFamily="2" charset="-78"/>
              </a:rPr>
              <a:t>داده‌های پس از اعمال فیلتر کالمن:</a:t>
            </a:r>
            <a:endParaRPr lang="en-US" sz="2800" b="1" dirty="0">
              <a:ln w="0"/>
              <a:cs typeface="B Nazanin" panose="00000400000000000000" pitchFamily="2" charset="-7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B3335C-FBB9-4D10-937A-D5304B65AD8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06495" y="6364181"/>
            <a:ext cx="1146147" cy="4938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80F353-BA36-42BD-B3D3-D1FFD50DD28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61539" y="4004852"/>
            <a:ext cx="1146147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797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54963" y="217499"/>
            <a:ext cx="558903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36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cs typeface="B Nazanin" panose="00000400000000000000" pitchFamily="2" charset="-78"/>
              </a:rPr>
              <a:t>اندازه‌گیری ارتفاع با آلتراسونیک</a:t>
            </a:r>
            <a:endParaRPr lang="en-US" sz="36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effectLst>
                <a:innerShdw blurRad="177800">
                  <a:schemeClr val="accent3">
                    <a:lumMod val="50000"/>
                  </a:schemeClr>
                </a:innerShdw>
              </a:effectLst>
              <a:cs typeface="B Nazanin" panose="00000400000000000000" pitchFamily="2" charset="-78"/>
            </a:endParaRPr>
          </a:p>
        </p:txBody>
      </p:sp>
      <p:pic>
        <p:nvPicPr>
          <p:cNvPr id="4098" name="Picture 2" descr="سنسور فاصله سنج | عملکرد، انواع و مدار عملی — به زبان ساده – فرادرس - مجله‌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1071" y="920345"/>
            <a:ext cx="3703566" cy="2508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2659" y="1564255"/>
            <a:ext cx="1666907" cy="12208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DA05305-2EF5-439B-8E8B-B447FAF30FC6}"/>
              </a:ext>
            </a:extLst>
          </p:cNvPr>
          <p:cNvSpPr/>
          <p:nvPr/>
        </p:nvSpPr>
        <p:spPr>
          <a:xfrm>
            <a:off x="-419877" y="3572776"/>
            <a:ext cx="9386596" cy="50013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r" rtl="1"/>
            <a:r>
              <a:rPr lang="fa-IR" sz="2800" b="1" dirty="0">
                <a:ln w="0"/>
                <a:cs typeface="B Nazanin" panose="00000400000000000000" pitchFamily="2" charset="-78"/>
              </a:rPr>
              <a:t>نحوه گرفتن داده‌ها از آلتراسونیک با رزبری‌پای و استفاده در متلب:</a:t>
            </a:r>
            <a:endParaRPr lang="en-US" sz="2800" b="1" dirty="0">
              <a:ln w="0"/>
              <a:cs typeface="B Nazanin" panose="00000400000000000000" pitchFamily="2" charset="-78"/>
            </a:endParaRPr>
          </a:p>
        </p:txBody>
      </p:sp>
      <p:pic>
        <p:nvPicPr>
          <p:cNvPr id="7" name="Picture 2" descr="مفهوم پروتکل TCP/IP چیست و چه کاربردی دارد؟">
            <a:extLst>
              <a:ext uri="{FF2B5EF4-FFF2-40B4-BE49-F238E27FC236}">
                <a16:creationId xmlns:a16="http://schemas.microsoft.com/office/drawing/2014/main" id="{4323556D-5D23-42DA-9F94-8B5D51A35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64112" y="4216689"/>
            <a:ext cx="875454" cy="885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CAEFEBE-E639-469A-86DA-958427DA6C1F}"/>
              </a:ext>
            </a:extLst>
          </p:cNvPr>
          <p:cNvSpPr txBox="1"/>
          <p:nvPr/>
        </p:nvSpPr>
        <p:spPr>
          <a:xfrm>
            <a:off x="737118" y="4389605"/>
            <a:ext cx="158620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a-IR" sz="2400" b="1" dirty="0">
                <a:cs typeface="B Nazanin" panose="00000400000000000000" pitchFamily="2" charset="-78"/>
              </a:rPr>
              <a:t>التراسونیک</a:t>
            </a:r>
            <a:endParaRPr lang="en-US" sz="2400" b="1" dirty="0">
              <a:cs typeface="B Nazanin" panose="00000400000000000000" pitchFamily="2" charset="-7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4936A0-977F-4B19-83FC-6226A29A23AD}"/>
              </a:ext>
            </a:extLst>
          </p:cNvPr>
          <p:cNvSpPr txBox="1"/>
          <p:nvPr/>
        </p:nvSpPr>
        <p:spPr>
          <a:xfrm>
            <a:off x="3095354" y="4216688"/>
            <a:ext cx="1810138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a-IR" sz="2400" b="1" dirty="0">
                <a:cs typeface="B Nazanin" panose="00000400000000000000" pitchFamily="2" charset="-78"/>
              </a:rPr>
              <a:t>برد رزبری پای </a:t>
            </a:r>
          </a:p>
          <a:p>
            <a:pPr algn="ctr"/>
            <a:r>
              <a:rPr lang="fa-IR" sz="2400" b="1" dirty="0">
                <a:cs typeface="B Nazanin" panose="00000400000000000000" pitchFamily="2" charset="-78"/>
              </a:rPr>
              <a:t>پایتون</a:t>
            </a:r>
            <a:r>
              <a:rPr lang="en-US" sz="2400" dirty="0">
                <a:cs typeface="B Nazanin" panose="00000400000000000000" pitchFamily="2" charset="-78"/>
              </a:rPr>
              <a:t> 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4F7284-81F4-4598-8ABD-2663A1EF7748}"/>
              </a:ext>
            </a:extLst>
          </p:cNvPr>
          <p:cNvSpPr txBox="1"/>
          <p:nvPr/>
        </p:nvSpPr>
        <p:spPr>
          <a:xfrm>
            <a:off x="5508128" y="5860944"/>
            <a:ext cx="1987421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a-IR" sz="2400" dirty="0">
                <a:cs typeface="B Nazanin" panose="00000400000000000000" pitchFamily="2" charset="-78"/>
              </a:rPr>
              <a:t>متلب (سیمولینک)</a:t>
            </a:r>
            <a:endParaRPr lang="en-US" sz="2400" dirty="0">
              <a:cs typeface="B Nazanin" panose="00000400000000000000" pitchFamily="2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7D5E63-074C-40B1-A02D-DA0A184394C6}"/>
              </a:ext>
            </a:extLst>
          </p:cNvPr>
          <p:cNvSpPr txBox="1"/>
          <p:nvPr/>
        </p:nvSpPr>
        <p:spPr>
          <a:xfrm>
            <a:off x="2734214" y="5679546"/>
            <a:ext cx="2099044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a-IR" sz="2400" b="1" dirty="0">
                <a:cs typeface="B Nazanin" panose="00000400000000000000" pitchFamily="2" charset="-78"/>
              </a:rPr>
              <a:t>حذف داده های پرت</a:t>
            </a:r>
            <a:endParaRPr lang="en-US" sz="2400" b="1" dirty="0">
              <a:cs typeface="B Nazanin" panose="00000400000000000000" pitchFamily="2" charset="-7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488B47-BD56-4FF6-8007-C5ADC1ED54CE}"/>
              </a:ext>
            </a:extLst>
          </p:cNvPr>
          <p:cNvSpPr txBox="1"/>
          <p:nvPr/>
        </p:nvSpPr>
        <p:spPr>
          <a:xfrm>
            <a:off x="944287" y="5852933"/>
            <a:ext cx="100770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a-IR" sz="2400" b="1" dirty="0">
                <a:cs typeface="B Nazanin" panose="00000400000000000000" pitchFamily="2" charset="-78"/>
              </a:rPr>
              <a:t>ارتفاع</a:t>
            </a:r>
            <a:endParaRPr lang="en-US" sz="2400" b="1" dirty="0">
              <a:cs typeface="B Nazanin" panose="00000400000000000000" pitchFamily="2" charset="-78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77DB083-F053-43B6-8785-3CB32E6E34B1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323322" y="4620438"/>
            <a:ext cx="772032" cy="117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3BE5722-F7F9-4FEF-B292-6AA503EEDBC2}"/>
              </a:ext>
            </a:extLst>
          </p:cNvPr>
          <p:cNvCxnSpPr>
            <a:stCxn id="3" idx="3"/>
            <a:endCxn id="7" idx="1"/>
          </p:cNvCxnSpPr>
          <p:nvPr/>
        </p:nvCxnSpPr>
        <p:spPr>
          <a:xfrm>
            <a:off x="4905492" y="4632187"/>
            <a:ext cx="1158620" cy="274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3CF9F96-53DA-409B-8E48-B86DB7EDD9B4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6501839" y="5102648"/>
            <a:ext cx="0" cy="758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0305AAE-F9BA-47F4-BA7C-382111351A14}"/>
              </a:ext>
            </a:extLst>
          </p:cNvPr>
          <p:cNvCxnSpPr>
            <a:stCxn id="8" idx="1"/>
            <a:endCxn id="9" idx="3"/>
          </p:cNvCxnSpPr>
          <p:nvPr/>
        </p:nvCxnSpPr>
        <p:spPr>
          <a:xfrm flipH="1">
            <a:off x="4833258" y="6091777"/>
            <a:ext cx="674870" cy="32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8533478-5165-4891-A31F-B46F1EE1E190}"/>
              </a:ext>
            </a:extLst>
          </p:cNvPr>
          <p:cNvCxnSpPr>
            <a:stCxn id="9" idx="1"/>
            <a:endCxn id="10" idx="3"/>
          </p:cNvCxnSpPr>
          <p:nvPr/>
        </p:nvCxnSpPr>
        <p:spPr>
          <a:xfrm flipH="1" flipV="1">
            <a:off x="1951993" y="6083766"/>
            <a:ext cx="782221" cy="112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4888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2518" y="2593200"/>
            <a:ext cx="773896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72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cs typeface="B Nazanin" panose="00000400000000000000" pitchFamily="2" charset="-78"/>
              </a:rPr>
              <a:t>نتایج عملی</a:t>
            </a:r>
            <a:endParaRPr lang="en-US" sz="72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effectLst>
                <a:innerShdw blurRad="177800">
                  <a:schemeClr val="accent3">
                    <a:lumMod val="50000"/>
                  </a:schemeClr>
                </a:innerShdw>
              </a:effectLst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03504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017" y="1113816"/>
            <a:ext cx="3208214" cy="22547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667062" y="1290848"/>
                <a:ext cx="24654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𝑃𝑊𝑀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062" y="1290848"/>
                <a:ext cx="2465419" cy="276999"/>
              </a:xfrm>
              <a:prstGeom prst="rect">
                <a:avLst/>
              </a:prstGeom>
              <a:blipFill>
                <a:blip r:embed="rId3"/>
                <a:stretch>
                  <a:fillRect l="-1733" r="-173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667061" y="1685578"/>
                <a:ext cx="24654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061" y="1685578"/>
                <a:ext cx="2465419" cy="276999"/>
              </a:xfrm>
              <a:prstGeom prst="rect">
                <a:avLst/>
              </a:prstGeom>
              <a:blipFill>
                <a:blip r:embed="rId4"/>
                <a:stretch>
                  <a:fillRect l="-1733" r="-173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667060" y="2035185"/>
                <a:ext cx="24654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𝑃𝑊𝑀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060" y="2035185"/>
                <a:ext cx="2465419" cy="276999"/>
              </a:xfrm>
              <a:prstGeom prst="rect">
                <a:avLst/>
              </a:prstGeom>
              <a:blipFill>
                <a:blip r:embed="rId5"/>
                <a:stretch>
                  <a:fillRect l="-1733" r="-173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641411" y="2429915"/>
                <a:ext cx="25167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𝑃𝑊𝑀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411" y="2429915"/>
                <a:ext cx="2516715" cy="276999"/>
              </a:xfrm>
              <a:prstGeom prst="rect">
                <a:avLst/>
              </a:prstGeom>
              <a:blipFill>
                <a:blip r:embed="rId6"/>
                <a:stretch>
                  <a:fillRect l="-1453" r="-1695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414310" y="1408579"/>
                <a:ext cx="15455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𝑟𝑜𝑡𝑡𝑙𝑒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310" y="1408579"/>
                <a:ext cx="1545551" cy="276999"/>
              </a:xfrm>
              <a:prstGeom prst="rect">
                <a:avLst/>
              </a:prstGeom>
              <a:blipFill>
                <a:blip r:embed="rId7"/>
                <a:stretch>
                  <a:fillRect l="-2756" r="-2756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419109" y="1824077"/>
                <a:ext cx="10957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𝑅𝑜𝑙𝑙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109" y="1824077"/>
                <a:ext cx="1095748" cy="276999"/>
              </a:xfrm>
              <a:prstGeom prst="rect">
                <a:avLst/>
              </a:prstGeom>
              <a:blipFill>
                <a:blip r:embed="rId8"/>
                <a:stretch>
                  <a:fillRect l="-3889" r="-3889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7357457" y="2152916"/>
                <a:ext cx="12190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𝑃𝑖𝑡𝑐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7457" y="2152916"/>
                <a:ext cx="1219052" cy="276999"/>
              </a:xfrm>
              <a:prstGeom prst="rect">
                <a:avLst/>
              </a:prstGeom>
              <a:blipFill>
                <a:blip r:embed="rId9"/>
                <a:stretch>
                  <a:fillRect l="-4000" r="-4000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15277111-7DD0-4D7C-9F45-842A1284798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30757" y="4151087"/>
            <a:ext cx="3966308" cy="18547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06C6888-7B1C-4D0B-A07C-43EB050ACB55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46244" y="4076710"/>
            <a:ext cx="3322481" cy="219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6319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8126" y="2018211"/>
            <a:ext cx="4019187" cy="3337560"/>
          </a:xfrm>
          <a:prstGeom prst="rect">
            <a:avLst/>
          </a:prstGeom>
        </p:spPr>
      </p:pic>
      <p:pic>
        <p:nvPicPr>
          <p:cNvPr id="3" name="Picture 2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7943" y="2018210"/>
            <a:ext cx="4232366" cy="33375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D7D3BF-F53C-42C1-9E65-4677E23CFD90}"/>
              </a:ext>
            </a:extLst>
          </p:cNvPr>
          <p:cNvSpPr txBox="1"/>
          <p:nvPr/>
        </p:nvSpPr>
        <p:spPr>
          <a:xfrm>
            <a:off x="618126" y="1648878"/>
            <a:ext cx="158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B Nazanin" panose="00000400000000000000" pitchFamily="2" charset="-78"/>
              </a:rPr>
              <a:t>Roll (degree)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937725-E1AB-4F0C-8E31-877786AEA2DF}"/>
              </a:ext>
            </a:extLst>
          </p:cNvPr>
          <p:cNvSpPr txBox="1"/>
          <p:nvPr/>
        </p:nvSpPr>
        <p:spPr>
          <a:xfrm>
            <a:off x="4900455" y="1648878"/>
            <a:ext cx="1668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B Nazanin" panose="00000400000000000000" pitchFamily="2" charset="-78"/>
              </a:rPr>
              <a:t>Pitch (degree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B91072-9258-434E-9DB6-633972804392}"/>
              </a:ext>
            </a:extLst>
          </p:cNvPr>
          <p:cNvSpPr/>
          <p:nvPr/>
        </p:nvSpPr>
        <p:spPr>
          <a:xfrm>
            <a:off x="1894115" y="529340"/>
            <a:ext cx="7040880" cy="623248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r" rtl="1"/>
            <a:r>
              <a:rPr lang="fa-IR" sz="3600" b="1" dirty="0">
                <a:ln w="0"/>
                <a:cs typeface="B Nazanin" panose="00000400000000000000" pitchFamily="2" charset="-78"/>
              </a:rPr>
              <a:t>کنترل زوایا با کنترل‌کننده </a:t>
            </a:r>
            <a:r>
              <a:rPr lang="en-US" sz="3600" b="1" dirty="0">
                <a:ln w="0"/>
                <a:cs typeface="B Nazanin" panose="00000400000000000000" pitchFamily="2" charset="-78"/>
              </a:rPr>
              <a:t>PD</a:t>
            </a:r>
            <a:r>
              <a:rPr lang="fa-IR" sz="3600" b="1" dirty="0">
                <a:ln w="0"/>
                <a:cs typeface="B Nazanin" panose="00000400000000000000" pitchFamily="2" charset="-78"/>
              </a:rPr>
              <a:t> فازی:</a:t>
            </a:r>
            <a:endParaRPr lang="en-US" sz="3600" b="1" dirty="0">
              <a:ln w="0"/>
              <a:cs typeface="B Nazanin" panose="00000400000000000000" pitchFamily="2" charset="-7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776C09-A6F8-4495-BBB1-2CC91F5FFE7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4645" y="5355771"/>
            <a:ext cx="1146147" cy="4938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E61428-C7E9-4ECD-9026-B1C7162F3BFD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11052" y="5355771"/>
            <a:ext cx="1146147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797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12000" y="893544"/>
            <a:ext cx="282160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a-IR" sz="36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cs typeface="B Nazanin" panose="00000400000000000000" pitchFamily="2" charset="-78"/>
              </a:rPr>
              <a:t>قطعات مورد نیاز </a:t>
            </a:r>
            <a:endParaRPr lang="en-US" sz="36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effectLst>
                <a:innerShdw blurRad="177800">
                  <a:schemeClr val="accent3">
                    <a:lumMod val="50000"/>
                  </a:schemeClr>
                </a:innerShdw>
              </a:effectLst>
              <a:cs typeface="B Nazani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68287" y="1616819"/>
            <a:ext cx="76174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a-IR" sz="28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cs typeface="B Nazanin" panose="00000400000000000000" pitchFamily="2" charset="-78"/>
              </a:rPr>
              <a:t>بدنه </a:t>
            </a:r>
            <a:endParaRPr lang="en-US" sz="28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effectLst>
                <a:innerShdw blurRad="177800">
                  <a:schemeClr val="accent3">
                    <a:lumMod val="50000"/>
                  </a:schemeClr>
                </a:innerShdw>
              </a:effectLst>
              <a:cs typeface="B Nazanin" panose="00000400000000000000" pitchFamily="2" charset="-78"/>
            </a:endParaRPr>
          </a:p>
        </p:txBody>
      </p:sp>
      <p:pic>
        <p:nvPicPr>
          <p:cNvPr id="2050" name="Picture 2" descr="http://modeliran.com/uploads/images/65575_32375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74098" y="1558383"/>
            <a:ext cx="3225742" cy="2363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323355" y="2140039"/>
            <a:ext cx="21066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2000" dirty="0">
                <a:cs typeface="B Nazanin" panose="00000400000000000000" pitchFamily="2" charset="-78"/>
              </a:rPr>
              <a:t>جنس:  فایبرگلس</a:t>
            </a:r>
          </a:p>
          <a:p>
            <a:pPr algn="r" rtl="1">
              <a:lnSpc>
                <a:spcPct val="150000"/>
              </a:lnSpc>
            </a:pPr>
            <a:r>
              <a:rPr lang="fa-IR" sz="2000" dirty="0">
                <a:cs typeface="B Nazanin" panose="00000400000000000000" pitchFamily="2" charset="-78"/>
              </a:rPr>
              <a:t>وزن:  404 گرم</a:t>
            </a:r>
          </a:p>
          <a:p>
            <a:pPr algn="r" rtl="1">
              <a:lnSpc>
                <a:spcPct val="150000"/>
              </a:lnSpc>
            </a:pPr>
            <a:r>
              <a:rPr lang="fa-IR" sz="2000" dirty="0">
                <a:cs typeface="B Nazanin" panose="00000400000000000000" pitchFamily="2" charset="-78"/>
              </a:rPr>
              <a:t>حداکثر قطر:  0.5 متر</a:t>
            </a:r>
            <a:endParaRPr lang="en-US" sz="2000" dirty="0">
              <a:cs typeface="B Nazanin" panose="00000400000000000000" pitchFamily="2" charset="-7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341497-7169-4C74-A21A-52283DC85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26" y="4199028"/>
            <a:ext cx="2120082" cy="22011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165525-4369-4F14-8317-09C7C9A9FC9D}"/>
              </a:ext>
            </a:extLst>
          </p:cNvPr>
          <p:cNvSpPr txBox="1"/>
          <p:nvPr/>
        </p:nvSpPr>
        <p:spPr>
          <a:xfrm>
            <a:off x="4572000" y="4948793"/>
            <a:ext cx="39927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2000" dirty="0">
                <a:cs typeface="B Nazanin" panose="00000400000000000000" pitchFamily="2" charset="-78"/>
              </a:rPr>
              <a:t>نوع:  موتور براشلس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EMAX</a:t>
            </a:r>
            <a:endParaRPr lang="fa-I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rtl="1">
              <a:lnSpc>
                <a:spcPct val="150000"/>
              </a:lnSpc>
            </a:pPr>
            <a:r>
              <a:rPr lang="fa-IR" sz="2000" dirty="0">
                <a:cs typeface="B Nazanin" panose="00000400000000000000" pitchFamily="2" charset="-78"/>
              </a:rPr>
              <a:t>وزن:  60 گرم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DD6547-6922-4C7D-8969-E6D14A058C9D}"/>
              </a:ext>
            </a:extLst>
          </p:cNvPr>
          <p:cNvSpPr txBox="1"/>
          <p:nvPr/>
        </p:nvSpPr>
        <p:spPr>
          <a:xfrm>
            <a:off x="7243772" y="4348629"/>
            <a:ext cx="16107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a-IR" sz="28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cs typeface="B Nazanin" panose="00000400000000000000" pitchFamily="2" charset="-78"/>
              </a:rPr>
              <a:t>موتور</a:t>
            </a:r>
            <a:endParaRPr lang="en-US" sz="28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effectLst>
                <a:innerShdw blurRad="177800">
                  <a:schemeClr val="accent3">
                    <a:lumMod val="50000"/>
                  </a:schemeClr>
                </a:innerShdw>
              </a:effectLst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034545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4896" y="496292"/>
            <a:ext cx="3775847" cy="27523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0" y="496292"/>
            <a:ext cx="3910829" cy="28720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4896" y="3530442"/>
            <a:ext cx="3861678" cy="28628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70531" y="3561991"/>
            <a:ext cx="3861678" cy="279971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8B91072-9258-434E-9DB6-633972804392}"/>
              </a:ext>
            </a:extLst>
          </p:cNvPr>
          <p:cNvSpPr/>
          <p:nvPr/>
        </p:nvSpPr>
        <p:spPr>
          <a:xfrm>
            <a:off x="6300652" y="22889"/>
            <a:ext cx="2664823" cy="50013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r" rtl="1"/>
            <a:r>
              <a:rPr lang="fa-IR" sz="2800" b="1" dirty="0">
                <a:ln w="0"/>
                <a:cs typeface="B Nazanin" panose="00000400000000000000" pitchFamily="2" charset="-78"/>
              </a:rPr>
              <a:t>ضرایب کنترل‌کننده:</a:t>
            </a:r>
            <a:endParaRPr lang="en-US" sz="2800" b="1" dirty="0">
              <a:ln w="0"/>
              <a:cs typeface="B Nazanin" panose="00000400000000000000" pitchFamily="2" charset="-78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EB2EE9-B64C-4093-BABA-9A002C49D16A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9745" y="3182090"/>
            <a:ext cx="1146147" cy="4938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6A63617-A29E-4FD3-A8A0-3A11B4547CEC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8661" y="6292130"/>
            <a:ext cx="1146147" cy="4938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C110D25-FAD8-4BFF-A741-4C74100C0FB8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96901" y="3205864"/>
            <a:ext cx="1146147" cy="4938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3376CBA-DCBD-46BF-9991-336079FBAA2C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8296" y="6292129"/>
            <a:ext cx="1146147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0880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191" y="1228179"/>
            <a:ext cx="4219575" cy="3019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766" y="3168364"/>
            <a:ext cx="4162425" cy="304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8B91072-9258-434E-9DB6-633972804392}"/>
              </a:ext>
            </a:extLst>
          </p:cNvPr>
          <p:cNvSpPr/>
          <p:nvPr/>
        </p:nvSpPr>
        <p:spPr>
          <a:xfrm>
            <a:off x="6128520" y="442766"/>
            <a:ext cx="2664823" cy="50013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r" rtl="1"/>
            <a:r>
              <a:rPr lang="fa-IR" sz="2800" b="1" dirty="0">
                <a:ln w="0"/>
                <a:cs typeface="B Nazanin" panose="00000400000000000000" pitchFamily="2" charset="-78"/>
              </a:rPr>
              <a:t>سیگنال‌های کنترلی:</a:t>
            </a:r>
            <a:endParaRPr lang="en-US" sz="2800" b="1" dirty="0">
              <a:ln w="0"/>
              <a:cs typeface="B Nazanin" panose="00000400000000000000" pitchFamily="2" charset="-7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D922D8-C7E1-42B4-9BB3-40D9273DA75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98654" y="6165484"/>
            <a:ext cx="1146147" cy="4938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5151DA-5A5F-4B13-A7B8-5510EECC407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1021" y="4307868"/>
            <a:ext cx="1146147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362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1678" y="2295344"/>
            <a:ext cx="3840480" cy="3017520"/>
          </a:xfrm>
          <a:prstGeom prst="rect">
            <a:avLst/>
          </a:prstGeom>
        </p:spPr>
      </p:pic>
      <p:sp>
        <p:nvSpPr>
          <p:cNvPr id="5" name="Text Box 204"/>
          <p:cNvSpPr txBox="1"/>
          <p:nvPr/>
        </p:nvSpPr>
        <p:spPr>
          <a:xfrm rot="16200000">
            <a:off x="4801778" y="3426914"/>
            <a:ext cx="571500" cy="28956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Z(m)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/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9263" y="1222012"/>
            <a:ext cx="4499611" cy="5296354"/>
          </a:xfrm>
          <a:prstGeom prst="rect">
            <a:avLst/>
          </a:prstGeom>
        </p:spPr>
      </p:pic>
      <p:sp>
        <p:nvSpPr>
          <p:cNvPr id="7" name="Text Box 208"/>
          <p:cNvSpPr txBox="1"/>
          <p:nvPr/>
        </p:nvSpPr>
        <p:spPr>
          <a:xfrm rot="16200000">
            <a:off x="-104143" y="2372769"/>
            <a:ext cx="893445" cy="241935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Roll (degree)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Box 23"/>
          <p:cNvSpPr txBox="1"/>
          <p:nvPr/>
        </p:nvSpPr>
        <p:spPr>
          <a:xfrm rot="16200000">
            <a:off x="-115256" y="4992599"/>
            <a:ext cx="912495" cy="24511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Pitch(degree)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B91072-9258-434E-9DB6-633972804392}"/>
              </a:ext>
            </a:extLst>
          </p:cNvPr>
          <p:cNvSpPr/>
          <p:nvPr/>
        </p:nvSpPr>
        <p:spPr>
          <a:xfrm>
            <a:off x="796834" y="344175"/>
            <a:ext cx="8347166" cy="992579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r" rtl="1"/>
            <a:r>
              <a:rPr lang="fa-IR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کنترل زوایا با کنترل‌کننده </a:t>
            </a:r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PD</a:t>
            </a:r>
            <a:r>
              <a:rPr lang="fa-IR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 فازی و کنترل ارتفاع با کنترل کننده </a:t>
            </a:r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PID</a:t>
            </a:r>
            <a:r>
              <a:rPr lang="fa-IR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 فازی</a:t>
            </a:r>
            <a:r>
              <a:rPr lang="fa-IR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:</a:t>
            </a:r>
            <a:endParaRPr lang="en-US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cs typeface="B Nazanin" panose="00000400000000000000" pitchFamily="2" charset="-7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CBD787-E6FD-4EDF-895E-6AD5D1733EE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89331" y="6266915"/>
            <a:ext cx="1146147" cy="4938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026CEA-FE1E-4E94-8298-3B817D42133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18844" y="5312864"/>
            <a:ext cx="1146147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4068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6140" y="3653155"/>
            <a:ext cx="3858260" cy="3017520"/>
          </a:xfrm>
          <a:prstGeom prst="rect">
            <a:avLst/>
          </a:prstGeom>
        </p:spPr>
      </p:pic>
      <p:sp>
        <p:nvSpPr>
          <p:cNvPr id="6" name="Text Box 216"/>
          <p:cNvSpPr txBox="1"/>
          <p:nvPr/>
        </p:nvSpPr>
        <p:spPr>
          <a:xfrm rot="16200000">
            <a:off x="450850" y="5009515"/>
            <a:ext cx="525780" cy="30480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</a:t>
            </a:r>
            <a:r>
              <a:rPr lang="en-US" sz="1200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6140" y="405855"/>
            <a:ext cx="3858260" cy="3017520"/>
          </a:xfrm>
          <a:prstGeom prst="rect">
            <a:avLst/>
          </a:prstGeom>
        </p:spPr>
      </p:pic>
      <p:sp>
        <p:nvSpPr>
          <p:cNvPr id="8" name="Text Box 219"/>
          <p:cNvSpPr txBox="1"/>
          <p:nvPr/>
        </p:nvSpPr>
        <p:spPr>
          <a:xfrm rot="16200000">
            <a:off x="487998" y="1635263"/>
            <a:ext cx="474980" cy="281305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</a:t>
            </a:r>
            <a:r>
              <a:rPr lang="en-US" sz="1200" baseline="-25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85740" y="1950085"/>
            <a:ext cx="3858260" cy="3017520"/>
          </a:xfrm>
          <a:prstGeom prst="rect">
            <a:avLst/>
          </a:prstGeom>
        </p:spPr>
      </p:pic>
      <p:sp>
        <p:nvSpPr>
          <p:cNvPr id="10" name="Text Box 223"/>
          <p:cNvSpPr txBox="1"/>
          <p:nvPr/>
        </p:nvSpPr>
        <p:spPr>
          <a:xfrm rot="16200000">
            <a:off x="4944745" y="3312160"/>
            <a:ext cx="388620" cy="29337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</a:t>
            </a:r>
            <a:r>
              <a:rPr lang="en-US" sz="1200" baseline="-25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B91072-9258-434E-9DB6-633972804392}"/>
              </a:ext>
            </a:extLst>
          </p:cNvPr>
          <p:cNvSpPr/>
          <p:nvPr/>
        </p:nvSpPr>
        <p:spPr>
          <a:xfrm>
            <a:off x="4992370" y="405855"/>
            <a:ext cx="4074368" cy="50013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r" rtl="1"/>
            <a:r>
              <a:rPr lang="fa-IR" sz="2800" b="1" dirty="0">
                <a:ln w="0"/>
                <a:cs typeface="B Nazanin" panose="00000400000000000000" pitchFamily="2" charset="-78"/>
              </a:rPr>
              <a:t>ضرایب کنترل‌کننده ارتفاع:</a:t>
            </a:r>
            <a:endParaRPr lang="en-US" sz="2800" b="1" dirty="0">
              <a:ln w="0"/>
              <a:cs typeface="B Nazanin" panose="00000400000000000000" pitchFamily="2" charset="-78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E96CF8-A667-4F05-BAD0-6C2D0109698F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22195" y="6521250"/>
            <a:ext cx="1146147" cy="4938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705F69-E036-41B4-8CAF-8BCD864E1047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22196" y="3340098"/>
            <a:ext cx="1146147" cy="49381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A03C6BA-DD6E-432F-B151-3D4A435E509F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36955" y="5014352"/>
            <a:ext cx="1146147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3348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226"/>
          <p:cNvSpPr txBox="1"/>
          <p:nvPr/>
        </p:nvSpPr>
        <p:spPr>
          <a:xfrm rot="16200000">
            <a:off x="-37033" y="1684020"/>
            <a:ext cx="1392555" cy="30480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</a:t>
            </a:r>
            <a:r>
              <a:rPr lang="en-US" sz="1200" baseline="-25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for roll (degree)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1745" y="411479"/>
            <a:ext cx="4009128" cy="3712651"/>
          </a:xfrm>
          <a:prstGeom prst="rect">
            <a:avLst/>
          </a:prstGeom>
        </p:spPr>
      </p:pic>
      <p:sp>
        <p:nvSpPr>
          <p:cNvPr id="18" name="Text Box 270"/>
          <p:cNvSpPr txBox="1"/>
          <p:nvPr/>
        </p:nvSpPr>
        <p:spPr>
          <a:xfrm rot="16200000">
            <a:off x="4245247" y="4699757"/>
            <a:ext cx="1468755" cy="31750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</a:t>
            </a:r>
            <a:r>
              <a:rPr lang="en-US" sz="1200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for pitch (degree)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Picture 20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38374" y="3026705"/>
            <a:ext cx="3858260" cy="353298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8B91072-9258-434E-9DB6-633972804392}"/>
              </a:ext>
            </a:extLst>
          </p:cNvPr>
          <p:cNvSpPr/>
          <p:nvPr/>
        </p:nvSpPr>
        <p:spPr>
          <a:xfrm>
            <a:off x="5700439" y="99716"/>
            <a:ext cx="3296195" cy="50013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r" rtl="1"/>
            <a:r>
              <a:rPr lang="fa-IR" sz="2800" b="1" dirty="0">
                <a:ln w="0"/>
                <a:cs typeface="B Nazanin" panose="00000400000000000000" pitchFamily="2" charset="-78"/>
              </a:rPr>
              <a:t>ضرایب کنترل‌کننده زوایا:</a:t>
            </a:r>
            <a:endParaRPr lang="en-US" sz="2800" b="1" dirty="0">
              <a:ln w="0"/>
              <a:cs typeface="B Nazanin" panose="00000400000000000000" pitchFamily="2" charset="-78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5068B7A-590E-4D0B-900A-6B8B291DDF3F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39012" y="4117779"/>
            <a:ext cx="1146147" cy="4938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28BA9E2-B2F6-4928-9F43-B130D384072F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94430" y="6364181"/>
            <a:ext cx="1146147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5862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D7D323-29CC-4F74-8D3F-3CFFA2EF732C}"/>
              </a:ext>
            </a:extLst>
          </p:cNvPr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2648" y="2575249"/>
            <a:ext cx="4153485" cy="37922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287EB5-44DF-47EB-8C48-DCF10F9152B4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3027" y="397207"/>
            <a:ext cx="4153485" cy="3599340"/>
          </a:xfrm>
          <a:prstGeom prst="rect">
            <a:avLst/>
          </a:prstGeom>
        </p:spPr>
      </p:pic>
      <p:sp>
        <p:nvSpPr>
          <p:cNvPr id="9" name="Text Box 270">
            <a:extLst>
              <a:ext uri="{FF2B5EF4-FFF2-40B4-BE49-F238E27FC236}">
                <a16:creationId xmlns:a16="http://schemas.microsoft.com/office/drawing/2014/main" id="{F05E99E1-C416-49E8-AD10-CCFDFE959AB3}"/>
              </a:ext>
            </a:extLst>
          </p:cNvPr>
          <p:cNvSpPr txBox="1"/>
          <p:nvPr/>
        </p:nvSpPr>
        <p:spPr>
          <a:xfrm rot="16200000">
            <a:off x="-280101" y="1809487"/>
            <a:ext cx="1468755" cy="31750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</a:t>
            </a:r>
            <a:r>
              <a:rPr lang="en-US" sz="1200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for pitch (degree)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Box 273">
            <a:extLst>
              <a:ext uri="{FF2B5EF4-FFF2-40B4-BE49-F238E27FC236}">
                <a16:creationId xmlns:a16="http://schemas.microsoft.com/office/drawing/2014/main" id="{CC4AE875-9A4E-48CE-A9AC-49A4ADD0EAC8}"/>
              </a:ext>
            </a:extLst>
          </p:cNvPr>
          <p:cNvSpPr txBox="1"/>
          <p:nvPr/>
        </p:nvSpPr>
        <p:spPr>
          <a:xfrm rot="16200000">
            <a:off x="3818573" y="4612814"/>
            <a:ext cx="1506855" cy="27432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</a:t>
            </a:r>
            <a:r>
              <a:rPr lang="en-US" sz="1200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for pitch (degree)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6D5DC4-C25A-4790-957F-548E610D15F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56450" y="6267296"/>
            <a:ext cx="1146147" cy="4938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9B65F7A-4EB5-407F-8C23-F802AA5EF3B4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50860" y="3863108"/>
            <a:ext cx="1146147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8864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9109" y="154257"/>
            <a:ext cx="4332333" cy="3136628"/>
          </a:xfrm>
          <a:prstGeom prst="rect">
            <a:avLst/>
          </a:prstGeom>
        </p:spPr>
      </p:pic>
      <p:sp>
        <p:nvSpPr>
          <p:cNvPr id="6" name="Text Box 322"/>
          <p:cNvSpPr txBox="1"/>
          <p:nvPr/>
        </p:nvSpPr>
        <p:spPr>
          <a:xfrm rot="16200000">
            <a:off x="-325949" y="1092983"/>
            <a:ext cx="1143000" cy="35052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U1(N)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7204" y="3453953"/>
            <a:ext cx="4179298" cy="3141164"/>
          </a:xfrm>
          <a:prstGeom prst="rect">
            <a:avLst/>
          </a:prstGeom>
        </p:spPr>
      </p:pic>
      <p:sp>
        <p:nvSpPr>
          <p:cNvPr id="8" name="Text Box 326"/>
          <p:cNvSpPr txBox="1"/>
          <p:nvPr/>
        </p:nvSpPr>
        <p:spPr>
          <a:xfrm rot="16200000">
            <a:off x="-100965" y="4935265"/>
            <a:ext cx="929640" cy="31242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U2(N)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10332" y="2196283"/>
            <a:ext cx="4042228" cy="3155951"/>
          </a:xfrm>
          <a:prstGeom prst="rect">
            <a:avLst/>
          </a:prstGeom>
        </p:spPr>
      </p:pic>
      <p:sp>
        <p:nvSpPr>
          <p:cNvPr id="10" name="Text Box 329"/>
          <p:cNvSpPr txBox="1"/>
          <p:nvPr/>
        </p:nvSpPr>
        <p:spPr>
          <a:xfrm rot="16200000">
            <a:off x="4556942" y="3396433"/>
            <a:ext cx="624840" cy="28194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U3(N)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B91072-9258-434E-9DB6-633972804392}"/>
              </a:ext>
            </a:extLst>
          </p:cNvPr>
          <p:cNvSpPr/>
          <p:nvPr/>
        </p:nvSpPr>
        <p:spPr>
          <a:xfrm>
            <a:off x="5622062" y="196606"/>
            <a:ext cx="3296195" cy="50013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r" rtl="1"/>
            <a:r>
              <a:rPr lang="fa-IR" sz="2800" b="1" dirty="0">
                <a:ln w="0"/>
                <a:cs typeface="B Nazanin" panose="00000400000000000000" pitchFamily="2" charset="-78"/>
              </a:rPr>
              <a:t>سیگنال‌های کنترلی:</a:t>
            </a:r>
            <a:endParaRPr lang="en-US" sz="2800" b="1" dirty="0">
              <a:ln w="0"/>
              <a:cs typeface="B Nazanin" panose="00000400000000000000" pitchFamily="2" charset="-78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D9505BF-D1B4-4C50-B4F5-5A9BAF4E3996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13780" y="6522333"/>
            <a:ext cx="1146147" cy="4938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A8E26F7-DF6C-4AA8-BE5D-D0F0759C991F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03260" y="2983811"/>
            <a:ext cx="1146147" cy="49381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A01040A-9C52-4812-B4B2-E1543F3C0D9A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58372" y="5309385"/>
            <a:ext cx="1146147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118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6465" y="3840480"/>
            <a:ext cx="3858260" cy="3017520"/>
          </a:xfrm>
          <a:prstGeom prst="rect">
            <a:avLst/>
          </a:prstGeom>
        </p:spPr>
      </p:pic>
      <p:sp>
        <p:nvSpPr>
          <p:cNvPr id="6" name="Text Box 331"/>
          <p:cNvSpPr txBox="1"/>
          <p:nvPr/>
        </p:nvSpPr>
        <p:spPr>
          <a:xfrm rot="16200000">
            <a:off x="-233635" y="5209450"/>
            <a:ext cx="1341120" cy="27432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PWM motor1 (%)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6465" y="820330"/>
            <a:ext cx="3858260" cy="3017520"/>
          </a:xfrm>
          <a:prstGeom prst="rect">
            <a:avLst/>
          </a:prstGeom>
        </p:spPr>
      </p:pic>
      <p:sp>
        <p:nvSpPr>
          <p:cNvPr id="8" name="Text Box 334"/>
          <p:cNvSpPr txBox="1"/>
          <p:nvPr/>
        </p:nvSpPr>
        <p:spPr>
          <a:xfrm rot="16200000">
            <a:off x="-218395" y="2195740"/>
            <a:ext cx="1303020" cy="26670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PWM motor2 (%)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85740" y="3837850"/>
            <a:ext cx="3858260" cy="3017520"/>
          </a:xfrm>
          <a:prstGeom prst="rect">
            <a:avLst/>
          </a:prstGeom>
        </p:spPr>
      </p:pic>
      <p:sp>
        <p:nvSpPr>
          <p:cNvPr id="10" name="Text Box 337"/>
          <p:cNvSpPr txBox="1"/>
          <p:nvPr/>
        </p:nvSpPr>
        <p:spPr>
          <a:xfrm rot="16200000">
            <a:off x="4451984" y="5263425"/>
            <a:ext cx="1287780" cy="28194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PWM motor3(%)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85740" y="820330"/>
            <a:ext cx="3858260" cy="3017520"/>
          </a:xfrm>
          <a:prstGeom prst="rect">
            <a:avLst/>
          </a:prstGeom>
        </p:spPr>
      </p:pic>
      <p:sp>
        <p:nvSpPr>
          <p:cNvPr id="12" name="Text Box 340"/>
          <p:cNvSpPr txBox="1"/>
          <p:nvPr/>
        </p:nvSpPr>
        <p:spPr>
          <a:xfrm rot="16200000">
            <a:off x="4442142" y="1984603"/>
            <a:ext cx="1356360" cy="330835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PWM motor4(%)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B91072-9258-434E-9DB6-633972804392}"/>
              </a:ext>
            </a:extLst>
          </p:cNvPr>
          <p:cNvSpPr/>
          <p:nvPr/>
        </p:nvSpPr>
        <p:spPr>
          <a:xfrm>
            <a:off x="2864498" y="181337"/>
            <a:ext cx="5998470" cy="50013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r" rtl="1"/>
            <a:r>
              <a:rPr lang="fa-IR" sz="2800" b="1" dirty="0">
                <a:ln w="0"/>
                <a:cs typeface="B Nazanin" panose="00000400000000000000" pitchFamily="2" charset="-78"/>
              </a:rPr>
              <a:t>سیگنال‌های مدولاسیون پهنای پالس:</a:t>
            </a:r>
            <a:endParaRPr lang="en-US" sz="2800" b="1" dirty="0">
              <a:ln w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9057627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04"/>
          <p:cNvSpPr txBox="1"/>
          <p:nvPr/>
        </p:nvSpPr>
        <p:spPr>
          <a:xfrm rot="16200000">
            <a:off x="4801778" y="3426914"/>
            <a:ext cx="571500" cy="28956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Z(m)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Box 208"/>
          <p:cNvSpPr txBox="1"/>
          <p:nvPr/>
        </p:nvSpPr>
        <p:spPr>
          <a:xfrm rot="16200000">
            <a:off x="61548" y="2048010"/>
            <a:ext cx="893445" cy="241935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Roll (degree)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Box 23"/>
          <p:cNvSpPr txBox="1"/>
          <p:nvPr/>
        </p:nvSpPr>
        <p:spPr>
          <a:xfrm rot="16200000">
            <a:off x="50436" y="5073015"/>
            <a:ext cx="912495" cy="24511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Pitch(degree)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B91072-9258-434E-9DB6-633972804392}"/>
              </a:ext>
            </a:extLst>
          </p:cNvPr>
          <p:cNvSpPr/>
          <p:nvPr/>
        </p:nvSpPr>
        <p:spPr>
          <a:xfrm>
            <a:off x="310304" y="194705"/>
            <a:ext cx="8692399" cy="931024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r" rtl="1"/>
            <a:r>
              <a:rPr lang="fa-IR" sz="2800" b="1" dirty="0">
                <a:ln w="0"/>
                <a:cs typeface="B Nazanin" panose="00000400000000000000" pitchFamily="2" charset="-78"/>
              </a:rPr>
              <a:t>کنترل زوایا با کنترل‌کننده </a:t>
            </a:r>
            <a:r>
              <a:rPr lang="en-US" sz="2800" b="1" dirty="0">
                <a:ln w="0"/>
                <a:cs typeface="B Nazanin" panose="00000400000000000000" pitchFamily="2" charset="-78"/>
              </a:rPr>
              <a:t>PID</a:t>
            </a:r>
            <a:r>
              <a:rPr lang="fa-IR" sz="2800" b="1" dirty="0">
                <a:ln w="0"/>
                <a:cs typeface="B Nazanin" panose="00000400000000000000" pitchFamily="2" charset="-78"/>
              </a:rPr>
              <a:t> فازی و ارتفاع با کنترل کننده </a:t>
            </a:r>
            <a:r>
              <a:rPr lang="en-US" sz="2800" b="1" dirty="0">
                <a:ln w="0"/>
                <a:cs typeface="B Nazanin" panose="00000400000000000000" pitchFamily="2" charset="-78"/>
              </a:rPr>
              <a:t>PID</a:t>
            </a:r>
            <a:r>
              <a:rPr lang="fa-IR" sz="2800" b="1" dirty="0">
                <a:ln w="0"/>
                <a:cs typeface="B Nazanin" panose="00000400000000000000" pitchFamily="2" charset="-78"/>
              </a:rPr>
              <a:t> فازی:</a:t>
            </a:r>
            <a:endParaRPr lang="en-US" sz="2800" b="1" dirty="0">
              <a:ln w="0"/>
              <a:cs typeface="B Nazanin" panose="00000400000000000000" pitchFamily="2" charset="-78"/>
            </a:endParaRPr>
          </a:p>
        </p:txBody>
      </p:sp>
      <p:pic>
        <p:nvPicPr>
          <p:cNvPr id="10" name="Picture 9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32308" y="2237878"/>
            <a:ext cx="3858260" cy="301752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 Box 472"/>
          <p:cNvSpPr txBox="1"/>
          <p:nvPr/>
        </p:nvSpPr>
        <p:spPr>
          <a:xfrm rot="16200000">
            <a:off x="2553970" y="5053648"/>
            <a:ext cx="546735" cy="283845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Z(m)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9238" y="660218"/>
            <a:ext cx="3858260" cy="3017520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9238" y="3775165"/>
            <a:ext cx="3858260" cy="301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43528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16"/>
          <p:cNvSpPr txBox="1"/>
          <p:nvPr/>
        </p:nvSpPr>
        <p:spPr>
          <a:xfrm rot="16200000">
            <a:off x="477792" y="1795056"/>
            <a:ext cx="525780" cy="30480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</a:t>
            </a:r>
            <a:r>
              <a:rPr lang="en-US" sz="1200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Box 219"/>
          <p:cNvSpPr txBox="1"/>
          <p:nvPr/>
        </p:nvSpPr>
        <p:spPr>
          <a:xfrm rot="16200000">
            <a:off x="487998" y="4890274"/>
            <a:ext cx="474980" cy="281305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</a:t>
            </a:r>
            <a:r>
              <a:rPr lang="en-US" sz="1200" baseline="-25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Box 223"/>
          <p:cNvSpPr txBox="1"/>
          <p:nvPr/>
        </p:nvSpPr>
        <p:spPr>
          <a:xfrm rot="16200000">
            <a:off x="4944745" y="3312160"/>
            <a:ext cx="388620" cy="29337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</a:t>
            </a:r>
            <a:r>
              <a:rPr lang="en-US" sz="1200" baseline="-25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B91072-9258-434E-9DB6-633972804392}"/>
              </a:ext>
            </a:extLst>
          </p:cNvPr>
          <p:cNvSpPr/>
          <p:nvPr/>
        </p:nvSpPr>
        <p:spPr>
          <a:xfrm>
            <a:off x="5695406" y="155786"/>
            <a:ext cx="3296195" cy="50013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r" rtl="1"/>
            <a:r>
              <a:rPr lang="fa-IR" sz="28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ضرایب کنترل‌کننده ارتفاع:</a:t>
            </a:r>
            <a:endParaRPr lang="en-US" sz="28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cs typeface="B Nazanin" panose="00000400000000000000" pitchFamily="2" charset="-78"/>
            </a:endParaRPr>
          </a:p>
        </p:txBody>
      </p:sp>
      <p:pic>
        <p:nvPicPr>
          <p:cNvPr id="12" name="Picture 11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6140" y="438696"/>
            <a:ext cx="3858260" cy="3017520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6140" y="3749040"/>
            <a:ext cx="3858260" cy="3017520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85740" y="2013406"/>
            <a:ext cx="3858260" cy="30175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1C3243-09F7-4D23-AE23-2CAFF6E4D0BF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99203" y="3353288"/>
            <a:ext cx="1146147" cy="49381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D5B72F0-CD18-4077-B68E-7C992B96D149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22196" y="6519650"/>
            <a:ext cx="1146147" cy="49381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14DAE0B-AE89-49DA-9BED-91230A78D1B4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70429" y="5010890"/>
            <a:ext cx="1146147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716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03508" y="816547"/>
            <a:ext cx="223717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a-IR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cs typeface="B Nazanin" panose="00000400000000000000" pitchFamily="2" charset="-78"/>
              </a:rPr>
              <a:t>برد رزبری‌پای</a:t>
            </a:r>
            <a:endParaRPr lang="en-US" sz="28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effectLst>
                <a:innerShdw blurRad="177800">
                  <a:schemeClr val="accent3">
                    <a:lumMod val="50000"/>
                  </a:schemeClr>
                </a:innerShdw>
              </a:effectLst>
              <a:cs typeface="B Nazanin" panose="00000400000000000000" pitchFamily="2" charset="-7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5837" y="816547"/>
            <a:ext cx="2941126" cy="19000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65087" y="1450957"/>
            <a:ext cx="39927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2000" dirty="0">
                <a:cs typeface="B Nazanin" panose="00000400000000000000" pitchFamily="2" charset="-78"/>
              </a:rPr>
              <a:t>نوع:رزبری پای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3b+</a:t>
            </a:r>
            <a:endParaRPr lang="fa-I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rtl="1">
              <a:lnSpc>
                <a:spcPct val="150000"/>
              </a:lnSpc>
            </a:pPr>
            <a:r>
              <a:rPr lang="fa-IR" sz="2000" dirty="0">
                <a:cs typeface="B Nazanin" panose="00000400000000000000" pitchFamily="2" charset="-78"/>
              </a:rPr>
              <a:t>وزن:42 گرم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581F2E-505B-4EC9-8CE3-BBD2D6F3C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938" y="3977013"/>
            <a:ext cx="3636037" cy="219316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C6500C2-2E75-407B-ACF3-5F3E4F20858C}"/>
              </a:ext>
            </a:extLst>
          </p:cNvPr>
          <p:cNvSpPr txBox="1"/>
          <p:nvPr/>
        </p:nvSpPr>
        <p:spPr>
          <a:xfrm>
            <a:off x="4119999" y="3734237"/>
            <a:ext cx="47373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2000" dirty="0">
                <a:cs typeface="B Nazanin" panose="00000400000000000000" pitchFamily="2" charset="-78"/>
              </a:rPr>
              <a:t>نوع:لیتیوم پلیمر 4 سلول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Tattu</a:t>
            </a:r>
            <a:endParaRPr lang="fa-I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rtl="1">
              <a:lnSpc>
                <a:spcPct val="150000"/>
              </a:lnSpc>
            </a:pPr>
            <a:r>
              <a:rPr lang="fa-IR" sz="2000" dirty="0">
                <a:cs typeface="B Nazanin" panose="00000400000000000000" pitchFamily="2" charset="-78"/>
              </a:rPr>
              <a:t>ولتاژ: 14.8 ولت</a:t>
            </a:r>
          </a:p>
          <a:p>
            <a:pPr algn="r" rtl="1">
              <a:lnSpc>
                <a:spcPct val="150000"/>
              </a:lnSpc>
            </a:pPr>
            <a:r>
              <a:rPr lang="fa-IR" sz="2000" dirty="0">
                <a:cs typeface="B Nazanin" panose="00000400000000000000" pitchFamily="2" charset="-78"/>
              </a:rPr>
              <a:t>ظرفیت: 3700 میلی‌آمپر ساعت</a:t>
            </a:r>
          </a:p>
          <a:p>
            <a:pPr algn="r" rtl="1">
              <a:lnSpc>
                <a:spcPct val="150000"/>
              </a:lnSpc>
            </a:pPr>
            <a:r>
              <a:rPr lang="fa-IR" sz="2000" dirty="0">
                <a:cs typeface="B Nazanin" panose="00000400000000000000" pitchFamily="2" charset="-78"/>
              </a:rPr>
              <a:t>ظرفیت دشارژ پیوسته: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fa-IR" sz="2000" dirty="0">
                <a:cs typeface="B Nazanin" panose="00000400000000000000" pitchFamily="2" charset="-78"/>
              </a:rPr>
              <a:t>45</a:t>
            </a:r>
          </a:p>
          <a:p>
            <a:pPr algn="r" rtl="1">
              <a:lnSpc>
                <a:spcPct val="150000"/>
              </a:lnSpc>
            </a:pPr>
            <a:r>
              <a:rPr lang="fa-IR" sz="2000" dirty="0">
                <a:cs typeface="B Nazanin" panose="00000400000000000000" pitchFamily="2" charset="-78"/>
              </a:rPr>
              <a:t>کانکتور: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XT60</a:t>
            </a:r>
            <a:endParaRPr lang="fa-I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rtl="1">
              <a:lnSpc>
                <a:spcPct val="150000"/>
              </a:lnSpc>
            </a:pPr>
            <a:r>
              <a:rPr lang="fa-IR" sz="2000" dirty="0">
                <a:cs typeface="B Nazanin" panose="00000400000000000000" pitchFamily="2" charset="-78"/>
              </a:rPr>
              <a:t>وزن: 347 گرم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D763E7-D60A-463B-ABEE-CD5D5354C3C5}"/>
              </a:ext>
            </a:extLst>
          </p:cNvPr>
          <p:cNvSpPr/>
          <p:nvPr/>
        </p:nvSpPr>
        <p:spPr>
          <a:xfrm>
            <a:off x="7922094" y="3211017"/>
            <a:ext cx="84991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a-IR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cs typeface="B Nazanin" panose="00000400000000000000" pitchFamily="2" charset="-78"/>
              </a:rPr>
              <a:t>باتری</a:t>
            </a:r>
            <a:endParaRPr lang="en-US" sz="28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effectLst>
                <a:innerShdw blurRad="177800">
                  <a:schemeClr val="accent3">
                    <a:lumMod val="50000"/>
                  </a:schemeClr>
                </a:innerShdw>
              </a:effectLst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3590593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226"/>
          <p:cNvSpPr txBox="1"/>
          <p:nvPr/>
        </p:nvSpPr>
        <p:spPr>
          <a:xfrm rot="16200000">
            <a:off x="-187802" y="1983787"/>
            <a:ext cx="1392555" cy="30480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</a:t>
            </a:r>
            <a:r>
              <a:rPr lang="en-US" sz="1200" baseline="-25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for roll (degree)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 Box 267"/>
          <p:cNvSpPr txBox="1"/>
          <p:nvPr/>
        </p:nvSpPr>
        <p:spPr>
          <a:xfrm rot="16200000">
            <a:off x="-191974" y="5017500"/>
            <a:ext cx="1430020" cy="272415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</a:t>
            </a:r>
            <a:r>
              <a:rPr lang="en-US" sz="1200" baseline="-25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</a:t>
            </a: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for roll (degree)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8B91072-9258-434E-9DB6-633972804392}"/>
              </a:ext>
            </a:extLst>
          </p:cNvPr>
          <p:cNvSpPr/>
          <p:nvPr/>
        </p:nvSpPr>
        <p:spPr>
          <a:xfrm>
            <a:off x="5700439" y="99716"/>
            <a:ext cx="3296195" cy="50013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r" rtl="1"/>
            <a:r>
              <a:rPr lang="fa-IR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ضرایب کنترل‌کننده زوایا:</a:t>
            </a:r>
            <a:endParaRPr lang="en-US" sz="28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Nazanin" panose="00000400000000000000" pitchFamily="2" charset="-78"/>
            </a:endParaRPr>
          </a:p>
        </p:txBody>
      </p:sp>
      <p:pic>
        <p:nvPicPr>
          <p:cNvPr id="12" name="Picture 11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3740" y="349784"/>
            <a:ext cx="3858260" cy="3017520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9244" y="3644947"/>
            <a:ext cx="3858260" cy="3017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Picture 22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38374" y="2303477"/>
            <a:ext cx="3858260" cy="3082290"/>
          </a:xfrm>
          <a:prstGeom prst="rect">
            <a:avLst/>
          </a:prstGeom>
        </p:spPr>
      </p:pic>
      <p:sp>
        <p:nvSpPr>
          <p:cNvPr id="24" name="Text Box 516"/>
          <p:cNvSpPr txBox="1"/>
          <p:nvPr/>
        </p:nvSpPr>
        <p:spPr>
          <a:xfrm rot="16200000">
            <a:off x="4374720" y="3346953"/>
            <a:ext cx="1475105" cy="290195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</a:t>
            </a:r>
            <a:r>
              <a:rPr lang="en-US" sz="1200" baseline="-25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 </a:t>
            </a: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for Roll (degree)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4AA211-31E5-4AAF-B0B3-CCE2FB816227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69796" y="3182090"/>
            <a:ext cx="1146147" cy="4938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3699AB-2336-4147-9A89-8F89BCED47E3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69796" y="6508216"/>
            <a:ext cx="1146147" cy="4938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2AB1B6-2CC5-40F6-840E-3306B4830EF6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81480" y="5229378"/>
            <a:ext cx="1146147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68575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70"/>
          <p:cNvSpPr txBox="1"/>
          <p:nvPr/>
        </p:nvSpPr>
        <p:spPr>
          <a:xfrm rot="16200000">
            <a:off x="-184596" y="1576221"/>
            <a:ext cx="1468755" cy="31750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</a:t>
            </a:r>
            <a:r>
              <a:rPr lang="en-US" sz="1200" baseline="-25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for pitch (degree)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 Box 273"/>
          <p:cNvSpPr txBox="1"/>
          <p:nvPr/>
        </p:nvSpPr>
        <p:spPr>
          <a:xfrm rot="16200000">
            <a:off x="-223701" y="5099095"/>
            <a:ext cx="1506855" cy="27432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</a:t>
            </a:r>
            <a:r>
              <a:rPr lang="en-US" sz="1200" baseline="-25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</a:t>
            </a: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for pitch (degree)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8B91072-9258-434E-9DB6-633972804392}"/>
              </a:ext>
            </a:extLst>
          </p:cNvPr>
          <p:cNvSpPr/>
          <p:nvPr/>
        </p:nvSpPr>
        <p:spPr>
          <a:xfrm>
            <a:off x="5700439" y="99716"/>
            <a:ext cx="3296195" cy="50013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r" rtl="1"/>
            <a:r>
              <a:rPr lang="fa-IR" sz="28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ضرایب کنترل‌کننده زوایا:</a:t>
            </a:r>
            <a:endParaRPr lang="en-US" sz="28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cs typeface="B Nazanin" panose="00000400000000000000" pitchFamily="2" charset="-78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0067" y="349784"/>
            <a:ext cx="3858260" cy="301752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0067" y="3647701"/>
            <a:ext cx="3858260" cy="3017520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38374" y="2070873"/>
            <a:ext cx="3858260" cy="3017520"/>
          </a:xfrm>
          <a:prstGeom prst="rect">
            <a:avLst/>
          </a:prstGeom>
        </p:spPr>
      </p:pic>
      <p:sp>
        <p:nvSpPr>
          <p:cNvPr id="10" name="Text Box 523"/>
          <p:cNvSpPr txBox="1"/>
          <p:nvPr/>
        </p:nvSpPr>
        <p:spPr>
          <a:xfrm rot="16200000">
            <a:off x="4249160" y="3380243"/>
            <a:ext cx="1461135" cy="31115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</a:t>
            </a:r>
            <a:r>
              <a:rPr lang="en-US" sz="1200" baseline="-25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for pitch (degree)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FD623BF-7AC0-4376-B49B-743DDB05E08C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66123" y="3208012"/>
            <a:ext cx="1146147" cy="4938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BF21FC5-444F-4F83-B6D4-753AFA1E91B9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66122" y="6508216"/>
            <a:ext cx="1146147" cy="4938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F825A51-FFB5-4730-A2C9-4C98E28FDBDB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75462" y="4989345"/>
            <a:ext cx="1146147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48907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22"/>
          <p:cNvSpPr txBox="1"/>
          <p:nvPr/>
        </p:nvSpPr>
        <p:spPr>
          <a:xfrm rot="16200000">
            <a:off x="-170497" y="1103840"/>
            <a:ext cx="1143000" cy="35052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U1(N)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Box 326"/>
          <p:cNvSpPr txBox="1"/>
          <p:nvPr/>
        </p:nvSpPr>
        <p:spPr>
          <a:xfrm rot="16200000">
            <a:off x="-36060" y="4991916"/>
            <a:ext cx="929640" cy="31242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U2(N)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Box 329"/>
          <p:cNvSpPr txBox="1"/>
          <p:nvPr/>
        </p:nvSpPr>
        <p:spPr>
          <a:xfrm rot="16200000">
            <a:off x="4556942" y="3077664"/>
            <a:ext cx="624840" cy="28194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U3(N)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B91072-9258-434E-9DB6-633972804392}"/>
              </a:ext>
            </a:extLst>
          </p:cNvPr>
          <p:cNvSpPr/>
          <p:nvPr/>
        </p:nvSpPr>
        <p:spPr>
          <a:xfrm>
            <a:off x="5622062" y="207463"/>
            <a:ext cx="3296195" cy="50013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r" rtl="1"/>
            <a:r>
              <a:rPr lang="fa-IR" sz="2800" b="1" dirty="0">
                <a:ln w="0"/>
                <a:cs typeface="B Nazanin" panose="00000400000000000000" pitchFamily="2" charset="-78"/>
              </a:rPr>
              <a:t>سیگنال‌های کنترلی:</a:t>
            </a:r>
            <a:endParaRPr lang="en-US" sz="2800" b="1" dirty="0">
              <a:ln w="0"/>
              <a:cs typeface="B Nazanin" panose="00000400000000000000" pitchFamily="2" charset="-78"/>
            </a:endParaRPr>
          </a:p>
        </p:txBody>
      </p:sp>
      <p:pic>
        <p:nvPicPr>
          <p:cNvPr id="12" name="Picture 11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730" y="201114"/>
            <a:ext cx="3858260" cy="3017520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730" y="3639366"/>
            <a:ext cx="3858260" cy="3017520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10332" y="1920240"/>
            <a:ext cx="3858260" cy="30175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D6BA56-EAB8-48C9-B912-F7869283F23E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03259" y="3037235"/>
            <a:ext cx="1146147" cy="49381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0B7DDAA-453E-425E-8679-17CEAF39A893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03259" y="6571712"/>
            <a:ext cx="1146147" cy="49381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DB08109-E7A5-4756-83CC-2A76A6AED600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860" y="4790840"/>
            <a:ext cx="1146147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42846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31"/>
          <p:cNvSpPr txBox="1"/>
          <p:nvPr/>
        </p:nvSpPr>
        <p:spPr>
          <a:xfrm rot="16200000">
            <a:off x="-233635" y="5209450"/>
            <a:ext cx="1341120" cy="27432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PWM motor1 (%)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Box 334"/>
          <p:cNvSpPr txBox="1"/>
          <p:nvPr/>
        </p:nvSpPr>
        <p:spPr>
          <a:xfrm rot="16200000">
            <a:off x="-218395" y="2195740"/>
            <a:ext cx="1303020" cy="26670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PWM motor2 (%)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Box 337"/>
          <p:cNvSpPr txBox="1"/>
          <p:nvPr/>
        </p:nvSpPr>
        <p:spPr>
          <a:xfrm rot="16200000">
            <a:off x="4451984" y="5263425"/>
            <a:ext cx="1287780" cy="28194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PWM motor3(%)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Box 340"/>
          <p:cNvSpPr txBox="1"/>
          <p:nvPr/>
        </p:nvSpPr>
        <p:spPr>
          <a:xfrm rot="16200000">
            <a:off x="4442142" y="1984603"/>
            <a:ext cx="1356360" cy="330835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PWM motor4(%)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B91072-9258-434E-9DB6-633972804392}"/>
              </a:ext>
            </a:extLst>
          </p:cNvPr>
          <p:cNvSpPr/>
          <p:nvPr/>
        </p:nvSpPr>
        <p:spPr>
          <a:xfrm>
            <a:off x="3461657" y="181337"/>
            <a:ext cx="5401311" cy="50013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r" rtl="1"/>
            <a:r>
              <a:rPr lang="fa-IR" sz="2800" b="1" dirty="0">
                <a:ln w="0"/>
                <a:cs typeface="B Nazanin" panose="00000400000000000000" pitchFamily="2" charset="-78"/>
              </a:rPr>
              <a:t>سیگنال‌های مدولاسیون پهنای پالس:</a:t>
            </a:r>
            <a:endParaRPr lang="en-US" sz="2800" b="1" dirty="0">
              <a:ln w="0"/>
              <a:cs typeface="B Nazanin" panose="00000400000000000000" pitchFamily="2" charset="-78"/>
            </a:endParaRPr>
          </a:p>
        </p:txBody>
      </p:sp>
      <p:pic>
        <p:nvPicPr>
          <p:cNvPr id="14" name="Picture 13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4085" y="3837850"/>
            <a:ext cx="3858260" cy="3017520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4085" y="761640"/>
            <a:ext cx="3858260" cy="3017520"/>
          </a:xfrm>
          <a:prstGeom prst="rect">
            <a:avLst/>
          </a:prstGeom>
        </p:spPr>
      </p:pic>
      <p:pic>
        <p:nvPicPr>
          <p:cNvPr id="16" name="Picture 15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6844" y="761640"/>
            <a:ext cx="3858260" cy="3017520"/>
          </a:xfrm>
          <a:prstGeom prst="rect">
            <a:avLst/>
          </a:prstGeom>
        </p:spPr>
      </p:pic>
      <p:pic>
        <p:nvPicPr>
          <p:cNvPr id="17" name="Picture 16"/>
          <p:cNvPicPr/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6844" y="3779160"/>
            <a:ext cx="3858260" cy="301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87085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04"/>
          <p:cNvSpPr txBox="1"/>
          <p:nvPr/>
        </p:nvSpPr>
        <p:spPr>
          <a:xfrm rot="16200000">
            <a:off x="4501763" y="3426914"/>
            <a:ext cx="571500" cy="28956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Z(m)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Box 208"/>
          <p:cNvSpPr txBox="1"/>
          <p:nvPr/>
        </p:nvSpPr>
        <p:spPr>
          <a:xfrm rot="16200000">
            <a:off x="108174" y="1531937"/>
            <a:ext cx="893445" cy="241935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Roll (degree)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Box 23"/>
          <p:cNvSpPr txBox="1"/>
          <p:nvPr/>
        </p:nvSpPr>
        <p:spPr>
          <a:xfrm rot="16200000">
            <a:off x="186760" y="4877072"/>
            <a:ext cx="912495" cy="24511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Pitch(degree)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B91072-9258-434E-9DB6-633972804392}"/>
              </a:ext>
            </a:extLst>
          </p:cNvPr>
          <p:cNvSpPr/>
          <p:nvPr/>
        </p:nvSpPr>
        <p:spPr>
          <a:xfrm>
            <a:off x="4814595" y="63329"/>
            <a:ext cx="4185713" cy="1361911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r" rtl="1"/>
            <a:r>
              <a:rPr lang="fa-IR" sz="2800" b="1" dirty="0">
                <a:ln w="0"/>
                <a:cs typeface="B Nazanin" panose="00000400000000000000" pitchFamily="2" charset="-78"/>
              </a:rPr>
              <a:t>کنترل زوایا با کنترل‌کننده </a:t>
            </a:r>
            <a:r>
              <a:rPr lang="en-US" sz="2800" b="1" dirty="0">
                <a:ln w="0"/>
                <a:cs typeface="B Nazanin" panose="00000400000000000000" pitchFamily="2" charset="-78"/>
              </a:rPr>
              <a:t>PID</a:t>
            </a:r>
            <a:r>
              <a:rPr lang="fa-IR" sz="2800" b="1" dirty="0">
                <a:ln w="0"/>
                <a:cs typeface="B Nazanin" panose="00000400000000000000" pitchFamily="2" charset="-78"/>
              </a:rPr>
              <a:t> فازی و ارتفاع با </a:t>
            </a:r>
            <a:r>
              <a:rPr lang="en-US" sz="2800" b="1" dirty="0">
                <a:ln w="0"/>
                <a:cs typeface="B Nazanin" panose="00000400000000000000" pitchFamily="2" charset="-78"/>
              </a:rPr>
              <a:t>PID</a:t>
            </a:r>
            <a:r>
              <a:rPr lang="fa-IR" sz="2800" b="1" dirty="0">
                <a:ln w="0"/>
                <a:cs typeface="B Nazanin" panose="00000400000000000000" pitchFamily="2" charset="-78"/>
              </a:rPr>
              <a:t> فازی همراه با مقدار مرجع برای زاویه پیچ:</a:t>
            </a:r>
            <a:endParaRPr lang="en-US" sz="2800" b="1" dirty="0">
              <a:ln w="0"/>
              <a:cs typeface="B Nazanin" panose="00000400000000000000" pitchFamily="2" charset="-78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3740" y="3641906"/>
            <a:ext cx="3858260" cy="2947670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7076" y="268424"/>
            <a:ext cx="3858260" cy="30175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8484" y="1948570"/>
            <a:ext cx="4364575" cy="33325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E18852-AFEB-4A5E-8A9C-DE1797F4E39E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69796" y="3182090"/>
            <a:ext cx="1146147" cy="4938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DFE2A4B-8F76-4197-91BC-77C4E2EC8B8F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61598" y="6506942"/>
            <a:ext cx="1146147" cy="4938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8018EDA-F33D-493B-BE60-2156B8C713C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97505" y="5281127"/>
            <a:ext cx="1146147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14192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16"/>
          <p:cNvSpPr txBox="1"/>
          <p:nvPr/>
        </p:nvSpPr>
        <p:spPr>
          <a:xfrm rot="16200000">
            <a:off x="450850" y="5009515"/>
            <a:ext cx="525780" cy="30480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</a:t>
            </a:r>
            <a:r>
              <a:rPr lang="en-US" sz="1200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Box 219"/>
          <p:cNvSpPr txBox="1"/>
          <p:nvPr/>
        </p:nvSpPr>
        <p:spPr>
          <a:xfrm rot="16200000">
            <a:off x="487998" y="1635263"/>
            <a:ext cx="474980" cy="281305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</a:t>
            </a:r>
            <a:r>
              <a:rPr lang="en-US" sz="1200" baseline="-25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Box 223"/>
          <p:cNvSpPr txBox="1"/>
          <p:nvPr/>
        </p:nvSpPr>
        <p:spPr>
          <a:xfrm rot="16200000">
            <a:off x="4944745" y="3082379"/>
            <a:ext cx="388620" cy="29337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</a:t>
            </a:r>
            <a:r>
              <a:rPr lang="en-US" sz="1200" baseline="-25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B91072-9258-434E-9DB6-633972804392}"/>
              </a:ext>
            </a:extLst>
          </p:cNvPr>
          <p:cNvSpPr/>
          <p:nvPr/>
        </p:nvSpPr>
        <p:spPr>
          <a:xfrm>
            <a:off x="5695406" y="155786"/>
            <a:ext cx="3296195" cy="50013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r" rtl="1"/>
            <a:r>
              <a:rPr lang="fa-IR" sz="28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ضرایب کنترل‌کننده ارتفاع:</a:t>
            </a:r>
            <a:endParaRPr lang="en-US" sz="28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cs typeface="B Nazanin" panose="00000400000000000000" pitchFamily="2" charset="-78"/>
            </a:endParaRPr>
          </a:p>
        </p:txBody>
      </p:sp>
      <p:pic>
        <p:nvPicPr>
          <p:cNvPr id="9" name="Picture 8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6140" y="3653155"/>
            <a:ext cx="3858260" cy="3017520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6140" y="405854"/>
            <a:ext cx="3858260" cy="3017520"/>
          </a:xfrm>
          <a:prstGeom prst="rect">
            <a:avLst/>
          </a:prstGeom>
        </p:spPr>
      </p:pic>
      <p:pic>
        <p:nvPicPr>
          <p:cNvPr id="16" name="Picture 15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85740" y="2013406"/>
            <a:ext cx="3858260" cy="32303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0CA05F5-843F-4174-8A18-A45EC4EF1590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48635" y="3229064"/>
            <a:ext cx="1146147" cy="4938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08EB3D0-096E-4EB7-9073-B2D93BBC5F2B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22196" y="6532554"/>
            <a:ext cx="1146147" cy="49381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F78B077-AD85-4EB1-9223-47A626D42F6F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70429" y="5089419"/>
            <a:ext cx="1146147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41700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226"/>
          <p:cNvSpPr txBox="1"/>
          <p:nvPr/>
        </p:nvSpPr>
        <p:spPr>
          <a:xfrm rot="16200000">
            <a:off x="-187802" y="1983787"/>
            <a:ext cx="1392555" cy="30480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</a:t>
            </a:r>
            <a:r>
              <a:rPr lang="en-US" sz="1200" baseline="-25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for roll (degree)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 Box 267"/>
          <p:cNvSpPr txBox="1"/>
          <p:nvPr/>
        </p:nvSpPr>
        <p:spPr>
          <a:xfrm rot="16200000">
            <a:off x="-191974" y="5017500"/>
            <a:ext cx="1430020" cy="272415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</a:t>
            </a:r>
            <a:r>
              <a:rPr lang="en-US" sz="1200" baseline="-25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</a:t>
            </a: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for roll (degree)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8B91072-9258-434E-9DB6-633972804392}"/>
              </a:ext>
            </a:extLst>
          </p:cNvPr>
          <p:cNvSpPr/>
          <p:nvPr/>
        </p:nvSpPr>
        <p:spPr>
          <a:xfrm>
            <a:off x="5700439" y="99716"/>
            <a:ext cx="3296195" cy="50013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r" rtl="1"/>
            <a:r>
              <a:rPr lang="fa-IR" sz="2800" b="1" dirty="0">
                <a:ln w="0"/>
                <a:cs typeface="B Nazanin" panose="00000400000000000000" pitchFamily="2" charset="-78"/>
              </a:rPr>
              <a:t>ضرایب کنترل‌کننده زوایا:</a:t>
            </a:r>
            <a:endParaRPr lang="en-US" sz="2800" b="1" dirty="0">
              <a:ln w="0"/>
              <a:cs typeface="B Nazanin" panose="00000400000000000000" pitchFamily="2" charset="-78"/>
            </a:endParaRPr>
          </a:p>
        </p:txBody>
      </p:sp>
      <p:pic>
        <p:nvPicPr>
          <p:cNvPr id="9" name="Picture 8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0834" y="599853"/>
            <a:ext cx="3858260" cy="3017520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9244" y="3644947"/>
            <a:ext cx="3858260" cy="3017520"/>
          </a:xfrm>
          <a:prstGeom prst="rect">
            <a:avLst/>
          </a:prstGeom>
        </p:spPr>
      </p:pic>
      <p:sp>
        <p:nvSpPr>
          <p:cNvPr id="11" name="Text Box 270"/>
          <p:cNvSpPr txBox="1"/>
          <p:nvPr/>
        </p:nvSpPr>
        <p:spPr>
          <a:xfrm rot="16200000">
            <a:off x="4222455" y="1867992"/>
            <a:ext cx="1468755" cy="31750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</a:t>
            </a:r>
            <a:r>
              <a:rPr lang="en-US" sz="1200" baseline="-25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for pitch (degree)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Box 273"/>
          <p:cNvSpPr txBox="1"/>
          <p:nvPr/>
        </p:nvSpPr>
        <p:spPr>
          <a:xfrm rot="16200000">
            <a:off x="4181815" y="5054964"/>
            <a:ext cx="1506855" cy="27432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</a:t>
            </a:r>
            <a:r>
              <a:rPr lang="en-US" sz="1200" baseline="-25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</a:t>
            </a: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for pitch (degree)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37329" y="606794"/>
            <a:ext cx="3858260" cy="3017520"/>
          </a:xfrm>
          <a:prstGeom prst="rect">
            <a:avLst/>
          </a:prstGeom>
        </p:spPr>
      </p:pic>
      <p:pic>
        <p:nvPicPr>
          <p:cNvPr id="18" name="Picture 17"/>
          <p:cNvPicPr/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37329" y="3644947"/>
            <a:ext cx="3858260" cy="301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84052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22"/>
          <p:cNvSpPr txBox="1"/>
          <p:nvPr/>
        </p:nvSpPr>
        <p:spPr>
          <a:xfrm rot="16200000">
            <a:off x="-226695" y="1383846"/>
            <a:ext cx="1143000" cy="35052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U1(N)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Box 326"/>
          <p:cNvSpPr txBox="1"/>
          <p:nvPr/>
        </p:nvSpPr>
        <p:spPr>
          <a:xfrm rot="16200000">
            <a:off x="-100965" y="4935265"/>
            <a:ext cx="929640" cy="31242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U2(N)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Box 329"/>
          <p:cNvSpPr txBox="1"/>
          <p:nvPr/>
        </p:nvSpPr>
        <p:spPr>
          <a:xfrm rot="16200000">
            <a:off x="4556942" y="3396433"/>
            <a:ext cx="624840" cy="28194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U3(N)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B91072-9258-434E-9DB6-633972804392}"/>
              </a:ext>
            </a:extLst>
          </p:cNvPr>
          <p:cNvSpPr/>
          <p:nvPr/>
        </p:nvSpPr>
        <p:spPr>
          <a:xfrm>
            <a:off x="5622062" y="207463"/>
            <a:ext cx="3296195" cy="50013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r" rtl="1"/>
            <a:r>
              <a:rPr lang="fa-IR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سیگنال‌های کنترلی:</a:t>
            </a:r>
            <a:endParaRPr lang="en-US" sz="28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Nazanin" panose="00000400000000000000" pitchFamily="2" charset="-78"/>
            </a:endParaRPr>
          </a:p>
        </p:txBody>
      </p:sp>
      <p:pic>
        <p:nvPicPr>
          <p:cNvPr id="9" name="Picture 8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0065" y="361111"/>
            <a:ext cx="3858260" cy="3017520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0065" y="3692162"/>
            <a:ext cx="3858260" cy="3017520"/>
          </a:xfrm>
          <a:prstGeom prst="rect">
            <a:avLst/>
          </a:prstGeom>
        </p:spPr>
      </p:pic>
      <p:pic>
        <p:nvPicPr>
          <p:cNvPr id="16" name="Picture 15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10332" y="2028642"/>
            <a:ext cx="3858260" cy="30175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A509702-7E4A-41D0-88F0-3BBABAFC691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63301" y="3232460"/>
            <a:ext cx="1146147" cy="4938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B9A30D9-9776-4B42-ACFA-BA888F5EE19A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76121" y="6529394"/>
            <a:ext cx="1146147" cy="49381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EED2C83-6975-4209-8655-04F019C913B3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06835" y="5049933"/>
            <a:ext cx="1146147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6620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31"/>
          <p:cNvSpPr txBox="1"/>
          <p:nvPr/>
        </p:nvSpPr>
        <p:spPr>
          <a:xfrm rot="16200000">
            <a:off x="-233635" y="5209450"/>
            <a:ext cx="1341120" cy="27432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PWM motor1 (%)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Box 334"/>
          <p:cNvSpPr txBox="1"/>
          <p:nvPr/>
        </p:nvSpPr>
        <p:spPr>
          <a:xfrm rot="16200000">
            <a:off x="-218395" y="2195740"/>
            <a:ext cx="1303020" cy="26670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PWM motor2 (%)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Box 337"/>
          <p:cNvSpPr txBox="1"/>
          <p:nvPr/>
        </p:nvSpPr>
        <p:spPr>
          <a:xfrm rot="16200000">
            <a:off x="4451984" y="5263425"/>
            <a:ext cx="1287780" cy="28194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PWM motor3(%)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Box 340"/>
          <p:cNvSpPr txBox="1"/>
          <p:nvPr/>
        </p:nvSpPr>
        <p:spPr>
          <a:xfrm rot="16200000">
            <a:off x="4442142" y="1984603"/>
            <a:ext cx="1356360" cy="330835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PWM motor4(%)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B91072-9258-434E-9DB6-633972804392}"/>
              </a:ext>
            </a:extLst>
          </p:cNvPr>
          <p:cNvSpPr/>
          <p:nvPr/>
        </p:nvSpPr>
        <p:spPr>
          <a:xfrm>
            <a:off x="3928188" y="181337"/>
            <a:ext cx="4934780" cy="50013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r" rtl="1"/>
            <a:r>
              <a:rPr lang="fa-IR" sz="2800" b="1" dirty="0">
                <a:ln w="0"/>
                <a:cs typeface="B Nazanin" panose="00000400000000000000" pitchFamily="2" charset="-78"/>
              </a:rPr>
              <a:t>سیگنال‌های مدولاسیون پهنای پالس:</a:t>
            </a:r>
            <a:endParaRPr lang="en-US" sz="2800" b="1" dirty="0">
              <a:ln w="0"/>
              <a:cs typeface="B Nazanin" panose="00000400000000000000" pitchFamily="2" charset="-78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1705" y="3837850"/>
            <a:ext cx="3858260" cy="3017520"/>
          </a:xfrm>
          <a:prstGeom prst="rect">
            <a:avLst/>
          </a:prstGeom>
        </p:spPr>
      </p:pic>
      <p:pic>
        <p:nvPicPr>
          <p:cNvPr id="18" name="Picture 17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4085" y="875998"/>
            <a:ext cx="3858260" cy="3017520"/>
          </a:xfrm>
          <a:prstGeom prst="rect">
            <a:avLst/>
          </a:prstGeom>
        </p:spPr>
      </p:pic>
      <p:pic>
        <p:nvPicPr>
          <p:cNvPr id="19" name="Picture 18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44464" y="3712057"/>
            <a:ext cx="3858260" cy="3017520"/>
          </a:xfrm>
          <a:prstGeom prst="rect">
            <a:avLst/>
          </a:prstGeom>
        </p:spPr>
      </p:pic>
      <p:pic>
        <p:nvPicPr>
          <p:cNvPr id="20" name="Picture 19"/>
          <p:cNvPicPr/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6844" y="694537"/>
            <a:ext cx="3858260" cy="301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1043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76430" y="2143087"/>
            <a:ext cx="4145687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a-IR" sz="13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cs typeface="B Nazanin" panose="00000400000000000000" pitchFamily="2" charset="-78"/>
              </a:rPr>
              <a:t>با تشکر</a:t>
            </a:r>
            <a:endParaRPr lang="en-US" sz="13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53435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84576" y="477098"/>
            <a:ext cx="161972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28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cs typeface="B Nazanin" panose="00000400000000000000" pitchFamily="2" charset="-78"/>
              </a:rPr>
              <a:t>کار‌‌انداز</a:t>
            </a:r>
            <a:endParaRPr lang="en-US" sz="28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effectLst>
                <a:innerShdw blurRad="177800">
                  <a:schemeClr val="accent3">
                    <a:lumMod val="50000"/>
                  </a:schemeClr>
                </a:innerShdw>
              </a:effectLst>
              <a:cs typeface="B Nazani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1969" y="555633"/>
            <a:ext cx="2692306" cy="255208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24275" y="1024284"/>
            <a:ext cx="39927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2000" dirty="0">
                <a:cs typeface="B Nazanin" panose="00000400000000000000" pitchFamily="2" charset="-78"/>
              </a:rPr>
              <a:t>نوع: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Sky ESC</a:t>
            </a:r>
          </a:p>
          <a:p>
            <a:pPr algn="r" rtl="1">
              <a:lnSpc>
                <a:spcPct val="150000"/>
              </a:lnSpc>
            </a:pPr>
            <a:r>
              <a:rPr lang="fa-IR" sz="2000" dirty="0">
                <a:cs typeface="B Nazanin" panose="00000400000000000000" pitchFamily="2" charset="-78"/>
              </a:rPr>
              <a:t>جریان پیوسته:  30 آمپر</a:t>
            </a:r>
          </a:p>
          <a:p>
            <a:pPr algn="r" rtl="1">
              <a:lnSpc>
                <a:spcPct val="150000"/>
              </a:lnSpc>
            </a:pPr>
            <a:r>
              <a:rPr lang="fa-IR" sz="2000" dirty="0">
                <a:cs typeface="B Nazanin" panose="00000400000000000000" pitchFamily="2" charset="-78"/>
              </a:rPr>
              <a:t>ولتاژ خروجی:  5.6 تا 16.8 ولت</a:t>
            </a:r>
          </a:p>
          <a:p>
            <a:pPr algn="r" rtl="1">
              <a:lnSpc>
                <a:spcPct val="150000"/>
              </a:lnSpc>
            </a:pPr>
            <a:r>
              <a:rPr lang="fa-IR" sz="2000" dirty="0">
                <a:cs typeface="B Nazanin" panose="00000400000000000000" pitchFamily="2" charset="-78"/>
              </a:rPr>
              <a:t>وزن:  25 گرم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35291" y="4151638"/>
            <a:ext cx="2588984" cy="210848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924510" y="3890028"/>
            <a:ext cx="65594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fa-IR" sz="28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cs typeface="B Nazanin" panose="00000400000000000000" pitchFamily="2" charset="-78"/>
              </a:rPr>
              <a:t>ملخ</a:t>
            </a:r>
            <a:endParaRPr lang="en-US" sz="28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effectLst>
                <a:innerShdw blurRad="177800">
                  <a:schemeClr val="accent3">
                    <a:lumMod val="50000"/>
                  </a:schemeClr>
                </a:innerShdw>
              </a:effectLst>
              <a:cs typeface="B Nazanin" panose="00000400000000000000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87702" y="4486770"/>
            <a:ext cx="39927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2000" dirty="0">
                <a:cs typeface="B Nazanin" panose="00000400000000000000" pitchFamily="2" charset="-78"/>
              </a:rPr>
              <a:t>جنس:  فیبرکربن</a:t>
            </a:r>
            <a:endParaRPr lang="en-US" sz="2000" dirty="0">
              <a:cs typeface="B Nazanin" panose="00000400000000000000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fa-IR" sz="2000" dirty="0">
                <a:cs typeface="B Nazanin" panose="00000400000000000000" pitchFamily="2" charset="-78"/>
              </a:rPr>
              <a:t>طول:  10 اینچ</a:t>
            </a:r>
          </a:p>
          <a:p>
            <a:pPr algn="r" rtl="1">
              <a:lnSpc>
                <a:spcPct val="150000"/>
              </a:lnSpc>
            </a:pPr>
            <a:r>
              <a:rPr lang="fa-IR" sz="2000" dirty="0">
                <a:cs typeface="B Nazanin" panose="00000400000000000000" pitchFamily="2" charset="-78"/>
              </a:rPr>
              <a:t>وزن:  28 گرم</a:t>
            </a:r>
          </a:p>
        </p:txBody>
      </p:sp>
    </p:spTree>
    <p:extLst>
      <p:ext uri="{BB962C8B-B14F-4D97-AF65-F5344CB8AC3E}">
        <p14:creationId xmlns:p14="http://schemas.microsoft.com/office/powerpoint/2010/main" val="3968812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180846" y="583559"/>
            <a:ext cx="27432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a-IR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cs typeface="B Nazanin" panose="00000400000000000000" pitchFamily="2" charset="-78"/>
              </a:rPr>
              <a:t>سنسور فاصله‌سنج</a:t>
            </a:r>
            <a:endParaRPr lang="en-US" sz="28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effectLst>
                <a:innerShdw blurRad="177800">
                  <a:schemeClr val="accent3">
                    <a:lumMod val="50000"/>
                  </a:schemeClr>
                </a:innerShdw>
              </a:effectLst>
              <a:cs typeface="B Nazanin" panose="00000400000000000000" pitchFamily="2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57843" y="1054701"/>
            <a:ext cx="39927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2000" dirty="0">
                <a:cs typeface="B Nazanin" panose="00000400000000000000" pitchFamily="2" charset="-78"/>
              </a:rPr>
              <a:t>نوع: سنسورآلتراسونیک</a:t>
            </a:r>
          </a:p>
          <a:p>
            <a:pPr algn="r" rtl="1">
              <a:lnSpc>
                <a:spcPct val="150000"/>
              </a:lnSpc>
            </a:pPr>
            <a:r>
              <a:rPr lang="fa-IR" sz="2000" dirty="0">
                <a:cs typeface="B Nazanin" panose="00000400000000000000" pitchFamily="2" charset="-78"/>
              </a:rPr>
              <a:t>مسافت قابل سنجش:2</a:t>
            </a:r>
            <a:r>
              <a:rPr lang="en-US" sz="2000" dirty="0">
                <a:cs typeface="B Nazanin" panose="00000400000000000000" pitchFamily="2" charset="-78"/>
              </a:rPr>
              <a:t> </a:t>
            </a:r>
            <a:r>
              <a:rPr lang="fa-IR" sz="2000" dirty="0">
                <a:cs typeface="B Nazanin" panose="00000400000000000000" pitchFamily="2" charset="-78"/>
              </a:rPr>
              <a:t>تا450 سانتی‌متر</a:t>
            </a:r>
            <a:endParaRPr lang="en-US" sz="2000" dirty="0">
              <a:cs typeface="B Nazanin" panose="00000400000000000000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fa-IR" sz="2000" dirty="0">
                <a:cs typeface="B Nazanin" panose="00000400000000000000" pitchFamily="2" charset="-78"/>
              </a:rPr>
              <a:t>دقت:3 سانتی‌متر</a:t>
            </a:r>
            <a:endParaRPr lang="en-US" sz="2000" dirty="0">
              <a:cs typeface="B Nazani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679" y="583559"/>
            <a:ext cx="2816045" cy="241961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419414" y="3641217"/>
            <a:ext cx="251069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a-IR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cs typeface="B Nazanin" panose="00000400000000000000" pitchFamily="2" charset="-78"/>
              </a:rPr>
              <a:t>سنسور زاویه‌سنج</a:t>
            </a:r>
            <a:endParaRPr lang="en-US" sz="28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effectLst>
                <a:innerShdw blurRad="177800">
                  <a:schemeClr val="accent3">
                    <a:lumMod val="50000"/>
                  </a:schemeClr>
                </a:innerShdw>
              </a:effectLst>
              <a:cs typeface="B Nazanin" panose="00000400000000000000" pitchFamily="2" charset="-7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19764" y="4373968"/>
            <a:ext cx="46308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2000" dirty="0">
                <a:cs typeface="B Nazanin" panose="00000400000000000000" pitchFamily="2" charset="-78"/>
              </a:rPr>
              <a:t>نوع:  سنسور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MPU 9250</a:t>
            </a:r>
            <a:endParaRPr lang="fa-I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rtl="1">
              <a:lnSpc>
                <a:spcPct val="150000"/>
              </a:lnSpc>
            </a:pPr>
            <a:r>
              <a:rPr lang="fa-IR" sz="2000" dirty="0">
                <a:cs typeface="B Nazanin" panose="00000400000000000000" pitchFamily="2" charset="-78"/>
              </a:rPr>
              <a:t>خروجی:  دیجیتال برای سه محور در بازه قابل برنامه ریزی  ±250، ±500، ±1000 و 2000± درجه بر ثانیه</a:t>
            </a:r>
          </a:p>
          <a:p>
            <a:pPr algn="r" rtl="1">
              <a:lnSpc>
                <a:spcPct val="150000"/>
              </a:lnSpc>
            </a:pPr>
            <a:r>
              <a:rPr lang="fa-IR" sz="2000" dirty="0">
                <a:cs typeface="B Nazanin" panose="00000400000000000000" pitchFamily="2" charset="-78"/>
              </a:rPr>
              <a:t>نمونه گیری داده ها:  به صورت 16 بیتی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641DEE0-5FE7-4F8D-8D72-D98DED90EE9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23101" y="3902827"/>
            <a:ext cx="2510693" cy="225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822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5359" y="1372071"/>
            <a:ext cx="4545891" cy="20456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122" y="3558537"/>
            <a:ext cx="3653771" cy="25904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24696" y="1033209"/>
            <a:ext cx="3738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	</a:t>
            </a: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ماتریس دوران حول </a:t>
            </a:r>
            <a:r>
              <a:rPr lang="fa-IR" dirty="0">
                <a:cs typeface="B Nazanin" panose="00000400000000000000" pitchFamily="2" charset="-78"/>
              </a:rPr>
              <a:t>سه محور به صورت </a:t>
            </a:r>
            <a:r>
              <a:rPr lang="fa-IR" dirty="0" smtClean="0">
                <a:cs typeface="B Nazanin" panose="00000400000000000000" pitchFamily="2" charset="-78"/>
              </a:rPr>
              <a:t>روبرو </a:t>
            </a:r>
            <a:r>
              <a:rPr lang="fa-IR" dirty="0">
                <a:cs typeface="B Nazanin" panose="00000400000000000000" pitchFamily="2" charset="-78"/>
              </a:rPr>
              <a:t>است.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32030" y="3576662"/>
            <a:ext cx="3296953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dirty="0" smtClean="0">
                <a:cs typeface="B Nazanin" panose="00000400000000000000" pitchFamily="2" charset="-78"/>
              </a:rPr>
              <a:t>با </a:t>
            </a:r>
            <a:r>
              <a:rPr lang="fa-IR" dirty="0">
                <a:cs typeface="B Nazanin" panose="00000400000000000000" pitchFamily="2" charset="-78"/>
              </a:rPr>
              <a:t>اثر دادن ماتریس دوران روی معادلات مکان معادلات به شکل روبرو بدست </a:t>
            </a:r>
            <a:r>
              <a:rPr lang="fa-IR" dirty="0" smtClean="0">
                <a:cs typeface="B Nazanin" panose="00000400000000000000" pitchFamily="2" charset="-78"/>
              </a:rPr>
              <a:t>می‌آیند</a:t>
            </a:r>
            <a:r>
              <a:rPr lang="fa-IR" dirty="0">
                <a:cs typeface="B Nazanin" panose="00000400000000000000" pitchFamily="2" charset="-78"/>
              </a:rPr>
              <a:t>.</a:t>
            </a:r>
            <a:endParaRPr lang="en-US" dirty="0">
              <a:cs typeface="B Nazanin" panose="00000400000000000000" pitchFamily="2" charset="-78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500351" y="3466327"/>
            <a:ext cx="6149701" cy="289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9960" y="4853760"/>
            <a:ext cx="2781717" cy="157336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594729" y="428631"/>
            <a:ext cx="706832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fa-IR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بدست آوردن معادلات حرکت چهارپره:</a:t>
            </a:r>
            <a:endParaRPr lang="en-US" sz="28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5564731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1902</TotalTime>
  <Words>1834</Words>
  <Application>Microsoft Office PowerPoint</Application>
  <PresentationFormat>On-screen Show (4:3)</PresentationFormat>
  <Paragraphs>914</Paragraphs>
  <Slides>69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80" baseType="lpstr">
      <vt:lpstr>Arial</vt:lpstr>
      <vt:lpstr>B Naza\</vt:lpstr>
      <vt:lpstr>B Nazanin</vt:lpstr>
      <vt:lpstr>Calibri</vt:lpstr>
      <vt:lpstr>Cambria Math</vt:lpstr>
      <vt:lpstr>Century Gothic</vt:lpstr>
      <vt:lpstr>Tahoma</vt:lpstr>
      <vt:lpstr>Times New Roman</vt:lpstr>
      <vt:lpstr>Wingdings 3</vt:lpstr>
      <vt:lpstr>Wisp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زوایا: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pouria</cp:lastModifiedBy>
  <cp:revision>253</cp:revision>
  <dcterms:created xsi:type="dcterms:W3CDTF">2021-05-13T14:40:29Z</dcterms:created>
  <dcterms:modified xsi:type="dcterms:W3CDTF">2022-03-05T07:06:21Z</dcterms:modified>
</cp:coreProperties>
</file>