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09A4-B1EA-2A4A-AD61-ED1E6840BF4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0E85-7F38-F144-83E9-E3DBED67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2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09A4-B1EA-2A4A-AD61-ED1E6840BF4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0E85-7F38-F144-83E9-E3DBED67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09A4-B1EA-2A4A-AD61-ED1E6840BF4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0E85-7F38-F144-83E9-E3DBED67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3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09A4-B1EA-2A4A-AD61-ED1E6840BF4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0E85-7F38-F144-83E9-E3DBED67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2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09A4-B1EA-2A4A-AD61-ED1E6840BF4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0E85-7F38-F144-83E9-E3DBED67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9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09A4-B1EA-2A4A-AD61-ED1E6840BF4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0E85-7F38-F144-83E9-E3DBED67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3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09A4-B1EA-2A4A-AD61-ED1E6840BF4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0E85-7F38-F144-83E9-E3DBED67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7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09A4-B1EA-2A4A-AD61-ED1E6840BF4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0E85-7F38-F144-83E9-E3DBED67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7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09A4-B1EA-2A4A-AD61-ED1E6840BF4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0E85-7F38-F144-83E9-E3DBED67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3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09A4-B1EA-2A4A-AD61-ED1E6840BF4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0E85-7F38-F144-83E9-E3DBED67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09A4-B1EA-2A4A-AD61-ED1E6840BF4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D0E85-7F38-F144-83E9-E3DBED67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3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09A4-B1EA-2A4A-AD61-ED1E6840BF4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0E85-7F38-F144-83E9-E3DBED67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4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 Light"/>
                <a:cs typeface="Helvetica Light"/>
              </a:rPr>
              <a:t>Developing a better U33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Sergei </a:t>
            </a:r>
            <a:r>
              <a:rPr lang="en-US" dirty="0" err="1" smtClean="0">
                <a:latin typeface="Helvetica Light"/>
                <a:cs typeface="Helvetica Light"/>
              </a:rPr>
              <a:t>Pourmal</a:t>
            </a:r>
            <a:endParaRPr lang="en-US" dirty="0" smtClean="0">
              <a:latin typeface="Helvetica Light"/>
              <a:cs typeface="Helvetica Light"/>
            </a:endParaRPr>
          </a:p>
          <a:p>
            <a:r>
              <a:rPr lang="en-US" dirty="0" err="1" smtClean="0">
                <a:latin typeface="Helvetica Light"/>
                <a:cs typeface="Helvetica Light"/>
              </a:rPr>
              <a:t>Craik</a:t>
            </a:r>
            <a:r>
              <a:rPr lang="en-US" dirty="0" smtClean="0">
                <a:latin typeface="Helvetica Light"/>
                <a:cs typeface="Helvetica Light"/>
              </a:rPr>
              <a:t> Lab</a:t>
            </a:r>
          </a:p>
          <a:p>
            <a:r>
              <a:rPr lang="en-US" dirty="0" smtClean="0">
                <a:latin typeface="Helvetica Light"/>
                <a:cs typeface="Helvetica Light"/>
              </a:rPr>
              <a:t>Winter Quarter Rotation Talk</a:t>
            </a:r>
          </a:p>
          <a:p>
            <a:r>
              <a:rPr lang="en-US" dirty="0" smtClean="0">
                <a:latin typeface="Helvetica Light"/>
                <a:cs typeface="Helvetica Light"/>
              </a:rPr>
              <a:t>April 14</a:t>
            </a:r>
            <a:r>
              <a:rPr lang="en-US" baseline="30000" dirty="0" smtClean="0">
                <a:latin typeface="Helvetica Light"/>
                <a:cs typeface="Helvetica Light"/>
              </a:rPr>
              <a:t>th</a:t>
            </a:r>
            <a:r>
              <a:rPr lang="en-US" dirty="0" smtClean="0">
                <a:latin typeface="Helvetica Light"/>
                <a:cs typeface="Helvetica Light"/>
              </a:rPr>
              <a:t>, 2016</a:t>
            </a:r>
            <a:endParaRPr lang="en-US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81375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6-13 at 1.32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612900"/>
            <a:ext cx="62611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3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6-06-13 at 1.35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3250521"/>
            <a:ext cx="5270500" cy="3035300"/>
          </a:xfrm>
          <a:prstGeom prst="rect">
            <a:avLst/>
          </a:prstGeom>
        </p:spPr>
      </p:pic>
      <p:pic>
        <p:nvPicPr>
          <p:cNvPr id="6" name="Picture 5" descr="Screen Shot 2016-06-13 at 1.36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89" y="223219"/>
            <a:ext cx="4478186" cy="29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6-13 at 1.37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206500"/>
            <a:ext cx="6223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6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6-13 at 1.39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70" y="2146786"/>
            <a:ext cx="6958599" cy="4192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074" y="6365231"/>
            <a:ext cx="118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CHIP (680)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3850" y="1822383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ladder</a:t>
            </a:r>
            <a:endParaRPr lang="en-US" sz="1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732525" y="1822383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10 </a:t>
            </a:r>
            <a:r>
              <a:rPr lang="en-US" sz="1400" b="1" u="sng" dirty="0" err="1" smtClean="0"/>
              <a:t>ug</a:t>
            </a:r>
            <a:endParaRPr lang="en-US" sz="14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387075" y="1822383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1 </a:t>
            </a:r>
            <a:r>
              <a:rPr lang="en-US" sz="1400" b="1" u="sng" dirty="0" err="1" smtClean="0"/>
              <a:t>ug</a:t>
            </a:r>
            <a:endParaRPr lang="en-US" sz="14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907462" y="182238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100 </a:t>
            </a:r>
            <a:r>
              <a:rPr lang="en-US" sz="1400" b="1" u="sng" dirty="0" err="1"/>
              <a:t>n</a:t>
            </a:r>
            <a:r>
              <a:rPr lang="en-US" sz="1400" b="1" u="sng" dirty="0" err="1" smtClean="0"/>
              <a:t>g</a:t>
            </a:r>
            <a:endParaRPr lang="en-US" sz="14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607385" y="1822383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10 </a:t>
            </a:r>
            <a:r>
              <a:rPr lang="en-US" sz="1400" b="1" u="sng" dirty="0" err="1"/>
              <a:t>n</a:t>
            </a:r>
            <a:r>
              <a:rPr lang="en-US" sz="1400" b="1" u="sng" dirty="0" err="1" smtClean="0"/>
              <a:t>g</a:t>
            </a:r>
            <a:endParaRPr lang="en-US" sz="14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247780" y="1820894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1 </a:t>
            </a:r>
            <a:r>
              <a:rPr lang="en-US" sz="1400" b="1" u="sng" dirty="0" err="1"/>
              <a:t>n</a:t>
            </a:r>
            <a:r>
              <a:rPr lang="en-US" sz="1400" b="1" u="sng" dirty="0" err="1" smtClean="0"/>
              <a:t>g</a:t>
            </a:r>
            <a:endParaRPr lang="en-US" sz="1400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4822150" y="182238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100 </a:t>
            </a:r>
            <a:r>
              <a:rPr lang="en-US" sz="1400" b="1" u="sng" dirty="0" err="1" smtClean="0"/>
              <a:t>pg</a:t>
            </a:r>
            <a:endParaRPr lang="en-US" sz="14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506953" y="1820894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10 </a:t>
            </a:r>
            <a:r>
              <a:rPr lang="en-US" sz="1400" b="1" u="sng" dirty="0" err="1" smtClean="0"/>
              <a:t>pg</a:t>
            </a:r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110026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6-13 at 2.24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69" y="1727817"/>
            <a:ext cx="6518827" cy="4732186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>
            <a:off x="2570451" y="574492"/>
            <a:ext cx="3205503" cy="544256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78000">
                <a:schemeClr val="bg1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119" y="6275337"/>
            <a:ext cx="118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CHIP (680)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8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6-13 at 2.26.1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0" b="54069"/>
          <a:stretch/>
        </p:blipFill>
        <p:spPr>
          <a:xfrm>
            <a:off x="3539722" y="2715993"/>
            <a:ext cx="5587915" cy="893191"/>
          </a:xfrm>
          <a:prstGeom prst="rect">
            <a:avLst/>
          </a:prstGeom>
        </p:spPr>
      </p:pic>
      <p:pic>
        <p:nvPicPr>
          <p:cNvPr id="5" name="Picture 4" descr="Screen Shot 2016-06-13 at 2.28.0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" t="51485" b="33008"/>
          <a:stretch/>
        </p:blipFill>
        <p:spPr>
          <a:xfrm>
            <a:off x="2373862" y="5325516"/>
            <a:ext cx="6484409" cy="7689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811" y="5380711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37 </a:t>
            </a:r>
            <a:r>
              <a:rPr lang="en-US" b="1" dirty="0" err="1" smtClean="0"/>
              <a:t>kD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19076" y="4972385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ladder</a:t>
            </a:r>
            <a:endParaRPr lang="en-US" sz="1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230631" y="4756942"/>
            <a:ext cx="685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/>
              <a:t>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1503" y="4662442"/>
            <a:ext cx="1013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30 </a:t>
            </a:r>
            <a:r>
              <a:rPr lang="en-US" sz="1400" b="1" dirty="0" err="1" smtClean="0"/>
              <a:t>ul</a:t>
            </a:r>
            <a:r>
              <a:rPr lang="en-US" sz="1400" b="1" dirty="0" smtClean="0"/>
              <a:t> beads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71813" y="4429973"/>
            <a:ext cx="1466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No probe</a:t>
            </a:r>
            <a:endParaRPr lang="en-US" sz="14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4974563" y="4429973"/>
            <a:ext cx="3417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1 </a:t>
            </a:r>
            <a:r>
              <a:rPr lang="en-US" sz="1400" b="1" u="sng" dirty="0" err="1" smtClean="0"/>
              <a:t>uM</a:t>
            </a:r>
            <a:r>
              <a:rPr lang="en-US" sz="1400" b="1" u="sng" dirty="0" smtClean="0"/>
              <a:t> </a:t>
            </a:r>
            <a:r>
              <a:rPr lang="en-US" sz="1400" b="1" u="sng" dirty="0" err="1" smtClean="0"/>
              <a:t>photocrosslinked</a:t>
            </a:r>
            <a:r>
              <a:rPr lang="en-US" sz="1400" b="1" u="sng" dirty="0" smtClean="0"/>
              <a:t> probe</a:t>
            </a:r>
            <a:endParaRPr lang="en-US" sz="14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974563" y="4756942"/>
            <a:ext cx="685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/>
              <a:t>-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38976" y="4632206"/>
            <a:ext cx="1013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30 </a:t>
            </a:r>
            <a:r>
              <a:rPr lang="en-US" sz="1400" b="1" dirty="0" err="1" smtClean="0"/>
              <a:t>ul</a:t>
            </a:r>
            <a:r>
              <a:rPr lang="en-US" sz="1400" b="1" dirty="0" smtClean="0"/>
              <a:t> beads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61316" y="4615589"/>
            <a:ext cx="1013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/>
              <a:t>6</a:t>
            </a:r>
            <a:r>
              <a:rPr lang="en-US" sz="1400" b="1" dirty="0" smtClean="0"/>
              <a:t>0 </a:t>
            </a:r>
            <a:r>
              <a:rPr lang="en-US" sz="1400" b="1" dirty="0" err="1" smtClean="0"/>
              <a:t>ul</a:t>
            </a:r>
            <a:r>
              <a:rPr lang="en-US" sz="1400" b="1" dirty="0" smtClean="0"/>
              <a:t> beads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35675" y="4632206"/>
            <a:ext cx="1013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10 </a:t>
            </a:r>
            <a:r>
              <a:rPr lang="en-US" sz="1400" b="1" dirty="0" err="1" smtClean="0"/>
              <a:t>ul</a:t>
            </a:r>
            <a:r>
              <a:rPr lang="en-US" sz="1400" b="1" dirty="0" smtClean="0"/>
              <a:t> beads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716339" y="1840942"/>
            <a:ext cx="3417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1 </a:t>
            </a:r>
            <a:r>
              <a:rPr lang="en-US" sz="1400" b="1" u="sng" dirty="0" err="1" smtClean="0"/>
              <a:t>uM</a:t>
            </a:r>
            <a:r>
              <a:rPr lang="en-US" sz="1400" b="1" u="sng" dirty="0" smtClean="0"/>
              <a:t> </a:t>
            </a:r>
            <a:r>
              <a:rPr lang="en-US" sz="1400" b="1" u="sng" dirty="0" err="1" smtClean="0"/>
              <a:t>photocrosslinked</a:t>
            </a:r>
            <a:r>
              <a:rPr lang="en-US" sz="1400" b="1" u="sng" dirty="0" smtClean="0"/>
              <a:t> probe</a:t>
            </a:r>
            <a:endParaRPr lang="en-US" sz="1400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4716339" y="2167911"/>
            <a:ext cx="685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/>
              <a:t>-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80752" y="2043175"/>
            <a:ext cx="1013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30 </a:t>
            </a:r>
            <a:r>
              <a:rPr lang="en-US" sz="1400" b="1" dirty="0" err="1" smtClean="0"/>
              <a:t>ul</a:t>
            </a:r>
            <a:r>
              <a:rPr lang="en-US" sz="1400" b="1" dirty="0" smtClean="0"/>
              <a:t> beads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03092" y="2026558"/>
            <a:ext cx="1013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/>
              <a:t>6</a:t>
            </a:r>
            <a:r>
              <a:rPr lang="en-US" sz="1400" b="1" dirty="0" smtClean="0"/>
              <a:t>0 </a:t>
            </a:r>
            <a:r>
              <a:rPr lang="en-US" sz="1400" b="1" dirty="0" err="1" smtClean="0"/>
              <a:t>ul</a:t>
            </a:r>
            <a:r>
              <a:rPr lang="en-US" sz="1400" b="1" dirty="0" smtClean="0"/>
              <a:t> beads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477451" y="2043175"/>
            <a:ext cx="1013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10 </a:t>
            </a:r>
            <a:r>
              <a:rPr lang="en-US" sz="1400" b="1" dirty="0" err="1" smtClean="0"/>
              <a:t>ul</a:t>
            </a:r>
            <a:r>
              <a:rPr lang="en-US" sz="1400" b="1" dirty="0" smtClean="0"/>
              <a:t> beads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37458" y="2765222"/>
            <a:ext cx="176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Streptavidin 800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2961" y="5393140"/>
            <a:ext cx="118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CHIP (680)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1100" y="2413301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ladder</a:t>
            </a:r>
            <a:endParaRPr lang="en-US" sz="1400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2812577" y="2781839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37 </a:t>
            </a:r>
            <a:r>
              <a:rPr lang="en-US" b="1" dirty="0" err="1" smtClean="0"/>
              <a:t>kD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769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elay 3"/>
          <p:cNvSpPr/>
          <p:nvPr/>
        </p:nvSpPr>
        <p:spPr>
          <a:xfrm rot="5400000">
            <a:off x="1194294" y="2557133"/>
            <a:ext cx="1970422" cy="566982"/>
          </a:xfrm>
          <a:prstGeom prst="flowChartDelay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/>
          <p:cNvCxnSpPr/>
          <p:nvPr/>
        </p:nvCxnSpPr>
        <p:spPr>
          <a:xfrm rot="5400000" flipH="1" flipV="1">
            <a:off x="638628" y="2402598"/>
            <a:ext cx="249485" cy="238132"/>
          </a:xfrm>
          <a:prstGeom prst="curvedConnector3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97566" y="2521664"/>
            <a:ext cx="555642" cy="55567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720" y="3122696"/>
            <a:ext cx="73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biotin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3420" y="1599538"/>
            <a:ext cx="90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Peptide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7022" y="4036695"/>
            <a:ext cx="195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HEK293 Cell Lysate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39130" y="2646407"/>
            <a:ext cx="58714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10852" y="2674756"/>
            <a:ext cx="58714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 flipH="1" flipV="1">
            <a:off x="3749814" y="2628668"/>
            <a:ext cx="249485" cy="238132"/>
          </a:xfrm>
          <a:prstGeom prst="curvedConnector3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308752" y="2747734"/>
            <a:ext cx="555642" cy="55567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/>
          <p:cNvSpPr/>
          <p:nvPr/>
        </p:nvSpPr>
        <p:spPr>
          <a:xfrm>
            <a:off x="753208" y="1965993"/>
            <a:ext cx="446738" cy="466413"/>
          </a:xfrm>
          <a:prstGeom prst="teardrop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ardrop 14"/>
          <p:cNvSpPr/>
          <p:nvPr/>
        </p:nvSpPr>
        <p:spPr>
          <a:xfrm>
            <a:off x="3864394" y="2236692"/>
            <a:ext cx="446738" cy="466413"/>
          </a:xfrm>
          <a:prstGeom prst="teardrop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e 15"/>
          <p:cNvSpPr/>
          <p:nvPr/>
        </p:nvSpPr>
        <p:spPr>
          <a:xfrm flipH="1" flipV="1">
            <a:off x="4059763" y="1880207"/>
            <a:ext cx="635020" cy="601032"/>
          </a:xfrm>
          <a:prstGeom prst="pi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63474" y="3201343"/>
            <a:ext cx="73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biotin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74814" y="1831627"/>
            <a:ext cx="90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Peptide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66255" y="1559059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78260" y="2674756"/>
            <a:ext cx="58714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19911" y="1875275"/>
            <a:ext cx="2063814" cy="184845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6968398" y="2180723"/>
            <a:ext cx="34588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75825" y="2287763"/>
            <a:ext cx="34588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68398" y="2605286"/>
            <a:ext cx="34588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75825" y="2757686"/>
            <a:ext cx="34588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68398" y="3007173"/>
            <a:ext cx="34588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960971" y="3191519"/>
            <a:ext cx="34588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68398" y="3431736"/>
            <a:ext cx="34588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60512" y="2674756"/>
            <a:ext cx="345882" cy="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60512" y="2837802"/>
            <a:ext cx="345882" cy="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41105" y="1486081"/>
            <a:ext cx="83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Ladder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16628" y="1484617"/>
            <a:ext cx="77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Lysate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38474" y="3904413"/>
            <a:ext cx="2405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	</a:t>
            </a:r>
            <a:r>
              <a:rPr lang="en-US" b="1" u="sng" dirty="0" smtClean="0"/>
              <a:t>Visualize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Streptavidin 800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Anti-CHIP 1°</a:t>
            </a:r>
          </a:p>
          <a:p>
            <a:r>
              <a:rPr lang="en-US" dirty="0" smtClean="0"/>
              <a:t>Goat Anti-Rabbit 680 2°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480395" y="2674756"/>
            <a:ext cx="58714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5400000" flipH="1" flipV="1">
            <a:off x="5274972" y="2717331"/>
            <a:ext cx="249485" cy="238132"/>
          </a:xfrm>
          <a:prstGeom prst="curvedConnector3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833910" y="2836397"/>
            <a:ext cx="555642" cy="55567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ardrop 37"/>
          <p:cNvSpPr/>
          <p:nvPr/>
        </p:nvSpPr>
        <p:spPr>
          <a:xfrm>
            <a:off x="5389552" y="2325355"/>
            <a:ext cx="446738" cy="466413"/>
          </a:xfrm>
          <a:prstGeom prst="teardrop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e 38"/>
          <p:cNvSpPr/>
          <p:nvPr/>
        </p:nvSpPr>
        <p:spPr>
          <a:xfrm flipH="1" flipV="1">
            <a:off x="5533900" y="2028190"/>
            <a:ext cx="635020" cy="601032"/>
          </a:xfrm>
          <a:prstGeom prst="pi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50652" y="3179178"/>
            <a:ext cx="73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biotin</a:t>
            </a:r>
            <a:endParaRPr lang="en-US" dirty="0"/>
          </a:p>
        </p:txBody>
      </p:sp>
      <p:sp>
        <p:nvSpPr>
          <p:cNvPr id="42" name="Lightning Bolt 41"/>
          <p:cNvSpPr/>
          <p:nvPr/>
        </p:nvSpPr>
        <p:spPr>
          <a:xfrm>
            <a:off x="4180551" y="3778858"/>
            <a:ext cx="196698" cy="622522"/>
          </a:xfrm>
          <a:prstGeom prst="lightningBol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FFCC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51928" y="4021577"/>
            <a:ext cx="410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hv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358449" y="4006591"/>
            <a:ext cx="189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Photocross</a:t>
            </a:r>
            <a:r>
              <a:rPr lang="en-US" dirty="0" smtClean="0"/>
              <a:t> linking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3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6-13 at 12.50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2" t="30996" r="7985" b="9553"/>
          <a:stretch/>
        </p:blipFill>
        <p:spPr>
          <a:xfrm>
            <a:off x="1073540" y="2177022"/>
            <a:ext cx="7015819" cy="3930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9650" y="573223"/>
            <a:ext cx="3417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Probe titration</a:t>
            </a:r>
            <a:endParaRPr lang="en-US" sz="14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073540" y="178733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ladder</a:t>
            </a:r>
            <a:endParaRPr lang="en-US" sz="14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46395" y="434772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37 </a:t>
            </a:r>
            <a:r>
              <a:rPr lang="en-US" b="1" dirty="0" err="1" smtClean="0"/>
              <a:t>kD</a:t>
            </a:r>
            <a:endParaRPr lang="en-US" b="1" dirty="0"/>
          </a:p>
        </p:txBody>
      </p:sp>
      <p:sp>
        <p:nvSpPr>
          <p:cNvPr id="11" name="Right Triangle 10"/>
          <p:cNvSpPr/>
          <p:nvPr/>
        </p:nvSpPr>
        <p:spPr>
          <a:xfrm>
            <a:off x="2214984" y="881000"/>
            <a:ext cx="4120421" cy="296954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78000">
                <a:schemeClr val="bg1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50566" y="1296773"/>
            <a:ext cx="660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10 </a:t>
            </a:r>
            <a:r>
              <a:rPr lang="en-US" sz="1400" b="1" u="sng" dirty="0" err="1" smtClean="0"/>
              <a:t>uM</a:t>
            </a:r>
            <a:endParaRPr lang="en-US" sz="1400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235372" y="1296773"/>
            <a:ext cx="56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/>
              <a:t>5</a:t>
            </a:r>
            <a:r>
              <a:rPr lang="en-US" sz="1400" b="1" u="sng" dirty="0" smtClean="0"/>
              <a:t> </a:t>
            </a:r>
            <a:r>
              <a:rPr lang="en-US" sz="1400" b="1" u="sng" dirty="0" err="1" smtClean="0"/>
              <a:t>uM</a:t>
            </a:r>
            <a:endParaRPr lang="en-US" sz="14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202463" y="1311891"/>
            <a:ext cx="56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1 </a:t>
            </a:r>
            <a:r>
              <a:rPr lang="en-US" sz="1400" b="1" u="sng" dirty="0" err="1" smtClean="0"/>
              <a:t>uM</a:t>
            </a:r>
            <a:endParaRPr lang="en-US" sz="14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5183486" y="1311307"/>
            <a:ext cx="751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500 </a:t>
            </a:r>
            <a:r>
              <a:rPr lang="en-US" sz="1400" b="1" u="sng" dirty="0" err="1" smtClean="0"/>
              <a:t>nM</a:t>
            </a:r>
            <a:endParaRPr lang="en-US" sz="1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6231459" y="1310402"/>
            <a:ext cx="751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100 </a:t>
            </a:r>
            <a:r>
              <a:rPr lang="en-US" sz="1400" b="1" u="sng" dirty="0" err="1" smtClean="0"/>
              <a:t>n</a:t>
            </a:r>
            <a:r>
              <a:rPr lang="en-US" sz="1400" b="1" u="sng" dirty="0" err="1"/>
              <a:t>M</a:t>
            </a:r>
            <a:endParaRPr lang="en-US" sz="1400" b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55752" y="6254810"/>
            <a:ext cx="176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Streptavidin 800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5578" y="1765901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ladder</a:t>
            </a:r>
            <a:endParaRPr lang="en-US" sz="1400" b="1" u="sng" dirty="0"/>
          </a:p>
        </p:txBody>
      </p:sp>
      <p:sp>
        <p:nvSpPr>
          <p:cNvPr id="21" name="TextBox 20"/>
          <p:cNvSpPr txBox="1"/>
          <p:nvPr/>
        </p:nvSpPr>
        <p:spPr>
          <a:xfrm rot="18900000">
            <a:off x="1820533" y="1719544"/>
            <a:ext cx="72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IDMVD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 rot="18900000">
            <a:off x="2183944" y="17195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IDMVA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 rot="18900000">
            <a:off x="2874856" y="1720009"/>
            <a:ext cx="72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IDMVD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 rot="18900000">
            <a:off x="3238267" y="17200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IDMVA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 rot="18900000">
            <a:off x="3841947" y="1723862"/>
            <a:ext cx="72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IDMVD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 rot="18900000">
            <a:off x="4205358" y="172386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IDMVA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 rot="18900000">
            <a:off x="4921806" y="1724328"/>
            <a:ext cx="72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IDMVD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 rot="18900000">
            <a:off x="5285217" y="172432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IDMVA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18900000">
            <a:off x="5938077" y="1719081"/>
            <a:ext cx="72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IDMVD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18900000">
            <a:off x="6301488" y="17190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IDMVA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 rot="18900000">
            <a:off x="7350261" y="1359494"/>
            <a:ext cx="157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Recombinant CHIP</a:t>
            </a:r>
          </a:p>
          <a:p>
            <a:pPr algn="ctr"/>
            <a:r>
              <a:rPr lang="en-US" sz="1400" b="1" dirty="0" smtClean="0"/>
              <a:t>IDMVD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2695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6-13 at 12.22.5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t="24121"/>
          <a:stretch/>
        </p:blipFill>
        <p:spPr>
          <a:xfrm>
            <a:off x="1201927" y="2451158"/>
            <a:ext cx="6854083" cy="3518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6524" y="1404713"/>
            <a:ext cx="3417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IDMVD peptide titration</a:t>
            </a:r>
            <a:endParaRPr lang="en-US" sz="1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357936" y="1531367"/>
            <a:ext cx="1013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IDMVD </a:t>
            </a:r>
          </a:p>
          <a:p>
            <a:pPr algn="ctr"/>
            <a:r>
              <a:rPr lang="en-US" sz="1400" b="1" dirty="0" smtClean="0"/>
              <a:t>Peptide</a:t>
            </a:r>
          </a:p>
          <a:p>
            <a:pPr algn="ctr"/>
            <a:r>
              <a:rPr lang="en-US" sz="1400" b="1" dirty="0" smtClean="0"/>
              <a:t>alone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23233" y="1909298"/>
            <a:ext cx="1013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DMSO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66318" y="1403904"/>
            <a:ext cx="1013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1E42</a:t>
            </a:r>
          </a:p>
          <a:p>
            <a:pPr algn="ctr"/>
            <a:r>
              <a:rPr lang="en-US" sz="1400" b="1" dirty="0" smtClean="0"/>
              <a:t>probe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752" y="6254810"/>
            <a:ext cx="176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Streptavidin 800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7849" y="217090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ladder</a:t>
            </a:r>
            <a:endParaRPr lang="en-US" sz="14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70464" y="4053978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37 </a:t>
            </a:r>
            <a:r>
              <a:rPr lang="en-US" b="1" dirty="0" err="1" smtClean="0"/>
              <a:t>kD</a:t>
            </a:r>
            <a:endParaRPr lang="en-US" b="1" dirty="0"/>
          </a:p>
        </p:txBody>
      </p:sp>
      <p:sp>
        <p:nvSpPr>
          <p:cNvPr id="12" name="Right Triangle 11"/>
          <p:cNvSpPr/>
          <p:nvPr/>
        </p:nvSpPr>
        <p:spPr>
          <a:xfrm>
            <a:off x="2290584" y="1695442"/>
            <a:ext cx="2797255" cy="314002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78000">
                <a:schemeClr val="bg1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0086" y="2128263"/>
            <a:ext cx="660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10 </a:t>
            </a:r>
            <a:r>
              <a:rPr lang="en-US" sz="1400" b="1" u="sng" dirty="0" err="1" smtClean="0"/>
              <a:t>uM</a:t>
            </a:r>
            <a:endParaRPr lang="en-US" sz="14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2645250" y="2128263"/>
            <a:ext cx="56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/>
              <a:t>5</a:t>
            </a:r>
            <a:r>
              <a:rPr lang="en-US" sz="1400" b="1" u="sng" dirty="0" smtClean="0"/>
              <a:t> </a:t>
            </a:r>
            <a:r>
              <a:rPr lang="en-US" sz="1400" b="1" u="sng" dirty="0" err="1" smtClean="0"/>
              <a:t>uM</a:t>
            </a:r>
            <a:endParaRPr lang="en-US" sz="14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255405" y="2128263"/>
            <a:ext cx="56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1 </a:t>
            </a:r>
            <a:r>
              <a:rPr lang="en-US" sz="1400" b="1" u="sng" dirty="0" err="1" smtClean="0"/>
              <a:t>uM</a:t>
            </a:r>
            <a:endParaRPr lang="en-US" sz="1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819448" y="2128263"/>
            <a:ext cx="751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500 </a:t>
            </a:r>
            <a:r>
              <a:rPr lang="en-US" sz="1400" b="1" u="sng" dirty="0" err="1" smtClean="0"/>
              <a:t>nM</a:t>
            </a:r>
            <a:endParaRPr lang="en-US" sz="1400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4475439" y="2126774"/>
            <a:ext cx="751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100 </a:t>
            </a:r>
            <a:r>
              <a:rPr lang="en-US" sz="1400" b="1" u="sng" dirty="0" err="1" smtClean="0"/>
              <a:t>n</a:t>
            </a:r>
            <a:r>
              <a:rPr lang="en-US" sz="1400" b="1" u="sng" dirty="0" err="1"/>
              <a:t>M</a:t>
            </a:r>
            <a:endParaRPr lang="en-US" sz="1400" b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5361917" y="2118857"/>
            <a:ext cx="239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-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31839" y="2128263"/>
            <a:ext cx="660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10 </a:t>
            </a:r>
            <a:r>
              <a:rPr lang="en-US" sz="1400" b="1" u="sng" dirty="0" err="1" smtClean="0"/>
              <a:t>uM</a:t>
            </a:r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225944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6-13 at 1.08.0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" r="6261" b="5696"/>
          <a:stretch/>
        </p:blipFill>
        <p:spPr>
          <a:xfrm>
            <a:off x="1297610" y="1871179"/>
            <a:ext cx="6353262" cy="44028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52" y="6254810"/>
            <a:ext cx="176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Streptavidin 800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464" y="4217026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37 </a:t>
            </a:r>
            <a:r>
              <a:rPr lang="en-US" b="1" dirty="0" err="1" smtClean="0"/>
              <a:t>kD</a:t>
            </a:r>
            <a:endParaRPr lang="en-US" b="1" dirty="0"/>
          </a:p>
        </p:txBody>
      </p:sp>
      <p:sp>
        <p:nvSpPr>
          <p:cNvPr id="7" name="Right Triangle 6"/>
          <p:cNvSpPr/>
          <p:nvPr/>
        </p:nvSpPr>
        <p:spPr>
          <a:xfrm flipH="1">
            <a:off x="2154501" y="1075595"/>
            <a:ext cx="2381588" cy="314002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78000">
                <a:schemeClr val="bg1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flipH="1">
            <a:off x="4892472" y="1075595"/>
            <a:ext cx="2381588" cy="314002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78000">
                <a:schemeClr val="bg1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07611" y="1574563"/>
            <a:ext cx="1013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10 </a:t>
            </a:r>
            <a:r>
              <a:rPr lang="en-US" sz="1400" b="1" u="sng" dirty="0" err="1" smtClean="0"/>
              <a:t>ul</a:t>
            </a:r>
            <a:endParaRPr lang="en-US" sz="14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879412" y="1350547"/>
            <a:ext cx="1013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b="1" u="sng" dirty="0" smtClean="0"/>
          </a:p>
          <a:p>
            <a:pPr algn="ctr"/>
            <a:r>
              <a:rPr lang="en-US" sz="1400" b="1" u="sng" dirty="0" smtClean="0"/>
              <a:t>30 </a:t>
            </a:r>
            <a:r>
              <a:rPr lang="en-US" sz="1400" b="1" u="sng" dirty="0" err="1" smtClean="0"/>
              <a:t>ul</a:t>
            </a:r>
            <a:endParaRPr lang="en-US" sz="14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218096" y="1560106"/>
            <a:ext cx="239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-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72050" y="156951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5 </a:t>
            </a:r>
            <a:r>
              <a:rPr lang="en-US" sz="1400" b="1" u="sng" dirty="0" err="1" smtClean="0"/>
              <a:t>uL</a:t>
            </a:r>
            <a:endParaRPr lang="en-US" sz="1400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5881987" y="1552087"/>
            <a:ext cx="1013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10 </a:t>
            </a:r>
            <a:r>
              <a:rPr lang="en-US" sz="1400" b="1" u="sng" dirty="0" err="1" smtClean="0"/>
              <a:t>ul</a:t>
            </a:r>
            <a:endParaRPr lang="en-US" sz="14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553788" y="1328071"/>
            <a:ext cx="1013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b="1" u="sng" dirty="0" smtClean="0"/>
          </a:p>
          <a:p>
            <a:pPr algn="ctr"/>
            <a:r>
              <a:rPr lang="en-US" sz="1400" b="1" u="sng" dirty="0" smtClean="0"/>
              <a:t>30 </a:t>
            </a:r>
            <a:r>
              <a:rPr lang="en-US" sz="1400" b="1" u="sng" dirty="0" err="1" smtClean="0"/>
              <a:t>ul</a:t>
            </a:r>
            <a:endParaRPr lang="en-US" sz="14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892472" y="1537630"/>
            <a:ext cx="239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-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46426" y="154703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5 </a:t>
            </a:r>
            <a:r>
              <a:rPr lang="en-US" sz="1400" b="1" u="sng" dirty="0" err="1" smtClean="0"/>
              <a:t>uL</a:t>
            </a:r>
            <a:endParaRPr lang="en-US" sz="1400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2804440" y="706263"/>
            <a:ext cx="92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HEK293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33682" y="706263"/>
            <a:ext cx="56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N2a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708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6-13 at 1.10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29" y="1934031"/>
            <a:ext cx="7095168" cy="439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4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6-13 at 1.14.1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" t="15693" r="2510" b="16683"/>
          <a:stretch/>
        </p:blipFill>
        <p:spPr>
          <a:xfrm>
            <a:off x="635053" y="2479387"/>
            <a:ext cx="7938156" cy="33164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52" y="6254810"/>
            <a:ext cx="176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Streptavidin 800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144686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37 </a:t>
            </a:r>
            <a:r>
              <a:rPr lang="en-US" b="1" dirty="0" err="1" smtClean="0"/>
              <a:t>kD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0987" y="2171610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ladder</a:t>
            </a:r>
            <a:endParaRPr lang="en-US" sz="1400" b="1" u="sng" dirty="0"/>
          </a:p>
        </p:txBody>
      </p:sp>
      <p:sp>
        <p:nvSpPr>
          <p:cNvPr id="8" name="TextBox 7"/>
          <p:cNvSpPr txBox="1"/>
          <p:nvPr/>
        </p:nvSpPr>
        <p:spPr>
          <a:xfrm rot="18900000">
            <a:off x="1276213" y="1961432"/>
            <a:ext cx="72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IDMVD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84552" y="1590521"/>
            <a:ext cx="536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CHIP</a:t>
            </a:r>
            <a:endParaRPr lang="en-US" sz="1400" b="1" u="sng" dirty="0"/>
          </a:p>
        </p:txBody>
      </p:sp>
      <p:sp>
        <p:nvSpPr>
          <p:cNvPr id="15" name="TextBox 14"/>
          <p:cNvSpPr txBox="1"/>
          <p:nvPr/>
        </p:nvSpPr>
        <p:spPr>
          <a:xfrm rot="18900000">
            <a:off x="1639624" y="196143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IDMVA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 rot="18900000">
            <a:off x="2236435" y="1961895"/>
            <a:ext cx="72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IDMVD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29497" y="1590984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CHIP K31A</a:t>
            </a:r>
            <a:endParaRPr lang="en-US" sz="1400" b="1" u="sng" dirty="0"/>
          </a:p>
        </p:txBody>
      </p:sp>
      <p:sp>
        <p:nvSpPr>
          <p:cNvPr id="18" name="TextBox 17"/>
          <p:cNvSpPr txBox="1"/>
          <p:nvPr/>
        </p:nvSpPr>
        <p:spPr>
          <a:xfrm rot="18900000">
            <a:off x="2599846" y="196189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IDMVA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 rot="18900000">
            <a:off x="3454733" y="1962358"/>
            <a:ext cx="72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IDMVD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73811" y="1591447"/>
            <a:ext cx="514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HOP</a:t>
            </a:r>
            <a:endParaRPr lang="en-US" sz="1400" b="1" u="sng" dirty="0"/>
          </a:p>
        </p:txBody>
      </p:sp>
      <p:sp>
        <p:nvSpPr>
          <p:cNvPr id="21" name="TextBox 20"/>
          <p:cNvSpPr txBox="1"/>
          <p:nvPr/>
        </p:nvSpPr>
        <p:spPr>
          <a:xfrm rot="18900000">
            <a:off x="3818144" y="196235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IDMVA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 rot="18900000">
            <a:off x="4739958" y="1962822"/>
            <a:ext cx="72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IDMVD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944766" y="1591911"/>
            <a:ext cx="74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FKBP51</a:t>
            </a:r>
            <a:endParaRPr lang="en-US" sz="1400" b="1" u="sng" dirty="0"/>
          </a:p>
        </p:txBody>
      </p:sp>
      <p:sp>
        <p:nvSpPr>
          <p:cNvPr id="24" name="TextBox 23"/>
          <p:cNvSpPr txBox="1"/>
          <p:nvPr/>
        </p:nvSpPr>
        <p:spPr>
          <a:xfrm rot="18900000">
            <a:off x="5103369" y="19628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IDMVA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 rot="18900000">
            <a:off x="5947441" y="1973791"/>
            <a:ext cx="72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IDMVD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152249" y="1602880"/>
            <a:ext cx="74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FKBP52</a:t>
            </a:r>
            <a:endParaRPr lang="en-US" sz="1400" b="1" u="sng" dirty="0"/>
          </a:p>
        </p:txBody>
      </p:sp>
      <p:sp>
        <p:nvSpPr>
          <p:cNvPr id="27" name="TextBox 26"/>
          <p:cNvSpPr txBox="1"/>
          <p:nvPr/>
        </p:nvSpPr>
        <p:spPr>
          <a:xfrm rot="18900000">
            <a:off x="6310852" y="19737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IDMVA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 rot="18900000">
            <a:off x="7078125" y="1954958"/>
            <a:ext cx="72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IDMVD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267367" y="1584047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DNAJC7</a:t>
            </a:r>
            <a:endParaRPr lang="en-US" sz="1400" b="1" u="sng" dirty="0"/>
          </a:p>
        </p:txBody>
      </p:sp>
      <p:sp>
        <p:nvSpPr>
          <p:cNvPr id="30" name="TextBox 29"/>
          <p:cNvSpPr txBox="1"/>
          <p:nvPr/>
        </p:nvSpPr>
        <p:spPr>
          <a:xfrm rot="18900000">
            <a:off x="7441536" y="195495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IDMVA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122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6-13 at 1.17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955800"/>
            <a:ext cx="59182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6-13 at 1.20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847" y="634965"/>
            <a:ext cx="4735814" cy="3102104"/>
          </a:xfrm>
          <a:prstGeom prst="rect">
            <a:avLst/>
          </a:prstGeom>
        </p:spPr>
      </p:pic>
      <p:pic>
        <p:nvPicPr>
          <p:cNvPr id="5" name="Picture 4" descr="Screen Shot 2016-06-13 at 1.27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473200"/>
            <a:ext cx="60706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9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201</Words>
  <Application>Microsoft Macintosh PowerPoint</Application>
  <PresentationFormat>On-screen Show (4:3)</PresentationFormat>
  <Paragraphs>136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Developing a better U33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better U33</dc:title>
  <dc:creator>Sergei</dc:creator>
  <cp:lastModifiedBy>Sergei</cp:lastModifiedBy>
  <cp:revision>14</cp:revision>
  <dcterms:created xsi:type="dcterms:W3CDTF">2016-06-13T07:14:05Z</dcterms:created>
  <dcterms:modified xsi:type="dcterms:W3CDTF">2016-06-13T17:45:55Z</dcterms:modified>
</cp:coreProperties>
</file>