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1" d="100"/>
          <a:sy n="91" d="100"/>
        </p:scale>
        <p:origin x="7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FCE8-61E5-9845-91F7-7F7FB0A7F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3F4F7A-7C70-144B-8C25-E8984F558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448A62-22D3-D749-998B-1BF09816531F}"/>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5" name="Footer Placeholder 4">
            <a:extLst>
              <a:ext uri="{FF2B5EF4-FFF2-40B4-BE49-F238E27FC236}">
                <a16:creationId xmlns:a16="http://schemas.microsoft.com/office/drawing/2014/main" id="{C8023076-6C55-9745-859F-4498A1938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F13E2-4CBF-6041-8269-7F28F1C3740C}"/>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195712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2CFD-92ED-5B4B-A914-6CC9099C68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B0AE6A-F6A8-DA46-A31F-DB034F0DAB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98793-1D99-644C-84A1-9929718A7D9B}"/>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5" name="Footer Placeholder 4">
            <a:extLst>
              <a:ext uri="{FF2B5EF4-FFF2-40B4-BE49-F238E27FC236}">
                <a16:creationId xmlns:a16="http://schemas.microsoft.com/office/drawing/2014/main" id="{D9168225-5277-4F4F-B8F9-A778B961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54CF9-10C6-D648-AE53-9EA1F945DB36}"/>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126165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594315-B82B-8C4C-BCA2-6FC10F147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AC93A-0468-F440-B2EE-FFE376F41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C0FAA-9C67-F84A-9F4A-833E76E42D58}"/>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5" name="Footer Placeholder 4">
            <a:extLst>
              <a:ext uri="{FF2B5EF4-FFF2-40B4-BE49-F238E27FC236}">
                <a16:creationId xmlns:a16="http://schemas.microsoft.com/office/drawing/2014/main" id="{9251EF7C-1B07-8447-B226-04B3A4574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90D2C-7216-D246-BEBD-BFE23F6BB81D}"/>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340415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80F7-D85F-8849-AFDA-84B45C09A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1E163-D3FF-584A-B346-9E3C2204B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3D074-EE83-094B-991A-C87B9B4E3065}"/>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5" name="Footer Placeholder 4">
            <a:extLst>
              <a:ext uri="{FF2B5EF4-FFF2-40B4-BE49-F238E27FC236}">
                <a16:creationId xmlns:a16="http://schemas.microsoft.com/office/drawing/2014/main" id="{9B456D5E-5FAC-F04A-9186-35D5C9EB9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9D78E-8905-9544-81DE-6091D1D1014A}"/>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36763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BF26-DB7D-F74F-AEA0-899289BFF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C8DF72-FA82-7744-9DE4-A8E5FA3E5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C6136-40D1-E44B-9C54-A2DFE0103C35}"/>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5" name="Footer Placeholder 4">
            <a:extLst>
              <a:ext uri="{FF2B5EF4-FFF2-40B4-BE49-F238E27FC236}">
                <a16:creationId xmlns:a16="http://schemas.microsoft.com/office/drawing/2014/main" id="{A47936E7-FEF0-5149-BFAB-02C0AB719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78CAC-D345-344D-89D2-488AEF13A3B5}"/>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414112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A989-E890-6C47-A4B1-B83FD3832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78B281-C2C6-DD46-B470-DB574DB33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2A3D41-D7E8-F748-B59F-6DDEE8C08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60677-0B08-214D-A646-6645C84BF26F}"/>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6" name="Footer Placeholder 5">
            <a:extLst>
              <a:ext uri="{FF2B5EF4-FFF2-40B4-BE49-F238E27FC236}">
                <a16:creationId xmlns:a16="http://schemas.microsoft.com/office/drawing/2014/main" id="{9F97F3CB-5DDA-2942-82CB-81D347D79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3B555-16EB-CC44-96EC-97E6D93AADCE}"/>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352565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D101-ECAF-E842-95E2-EA1AE7B19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1CE673-E6C2-9C42-AABD-7C856BB4A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8020DB-1B41-0F4D-B078-9284FBBA5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799E6-2C9D-E14F-A46C-B37BFE818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C7D98F-808A-2D4A-94A9-B60470B0A2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F8CD6C-9DDB-FD47-B1C0-3C688E380AED}"/>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8" name="Footer Placeholder 7">
            <a:extLst>
              <a:ext uri="{FF2B5EF4-FFF2-40B4-BE49-F238E27FC236}">
                <a16:creationId xmlns:a16="http://schemas.microsoft.com/office/drawing/2014/main" id="{C1B5BD8F-30C1-8F4C-A319-06D607563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BE620D-AD03-3546-B9B8-6BEFC7DD33E8}"/>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417306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B52B-50D9-F745-80AD-74312B2687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3497D-C0B2-9E47-9912-1181AC4014BE}"/>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4" name="Footer Placeholder 3">
            <a:extLst>
              <a:ext uri="{FF2B5EF4-FFF2-40B4-BE49-F238E27FC236}">
                <a16:creationId xmlns:a16="http://schemas.microsoft.com/office/drawing/2014/main" id="{75F0BC21-8388-A74F-A704-10B8E46F1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F3C0DE-188F-9849-8DAB-45860466EBBE}"/>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89267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EDBF2-49B3-3F4A-A602-CE74198D9F10}"/>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3" name="Footer Placeholder 2">
            <a:extLst>
              <a:ext uri="{FF2B5EF4-FFF2-40B4-BE49-F238E27FC236}">
                <a16:creationId xmlns:a16="http://schemas.microsoft.com/office/drawing/2014/main" id="{91133D1E-648A-3C45-AF61-DA2792424B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1E2A2-16A4-0E4A-95A0-0DB6F4470EF6}"/>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24736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7F24-E01D-A94B-A3E5-731719999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154FF-ED4C-9E42-8975-94DD1F5D3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FB431-1F46-6045-9D14-BC5869545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0D44B-BA1C-8049-A8F4-453F4957B9CE}"/>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6" name="Footer Placeholder 5">
            <a:extLst>
              <a:ext uri="{FF2B5EF4-FFF2-40B4-BE49-F238E27FC236}">
                <a16:creationId xmlns:a16="http://schemas.microsoft.com/office/drawing/2014/main" id="{4DC5C815-F840-F144-B5B6-2BAE40A4D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8C3D3-FB63-FB46-A207-ABDA6148CB04}"/>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346587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6F6B-7691-994F-804B-BA6A60BBC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CCE082-CA2A-9D45-A46A-7B39E37B6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D4D840-D0D0-0E4C-9DA1-B14AC4853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CB1AB-F778-FF48-B1B2-515B642F6099}"/>
              </a:ext>
            </a:extLst>
          </p:cNvPr>
          <p:cNvSpPr>
            <a:spLocks noGrp="1"/>
          </p:cNvSpPr>
          <p:nvPr>
            <p:ph type="dt" sz="half" idx="10"/>
          </p:nvPr>
        </p:nvSpPr>
        <p:spPr/>
        <p:txBody>
          <a:bodyPr/>
          <a:lstStyle/>
          <a:p>
            <a:fld id="{0EE5631F-FCDA-A741-9466-BED8906F0CAC}" type="datetimeFigureOut">
              <a:rPr lang="en-US" smtClean="0"/>
              <a:t>5/23/21</a:t>
            </a:fld>
            <a:endParaRPr lang="en-US"/>
          </a:p>
        </p:txBody>
      </p:sp>
      <p:sp>
        <p:nvSpPr>
          <p:cNvPr id="6" name="Footer Placeholder 5">
            <a:extLst>
              <a:ext uri="{FF2B5EF4-FFF2-40B4-BE49-F238E27FC236}">
                <a16:creationId xmlns:a16="http://schemas.microsoft.com/office/drawing/2014/main" id="{32BCA1E1-60BC-054F-AC1C-5F00A0BAB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CE083-9BD4-0B47-813B-7EA83DDF80A1}"/>
              </a:ext>
            </a:extLst>
          </p:cNvPr>
          <p:cNvSpPr>
            <a:spLocks noGrp="1"/>
          </p:cNvSpPr>
          <p:nvPr>
            <p:ph type="sldNum" sz="quarter" idx="12"/>
          </p:nvPr>
        </p:nvSpPr>
        <p:spPr/>
        <p:txBody>
          <a:bodyPr/>
          <a:lstStyle/>
          <a:p>
            <a:fld id="{A319F296-8865-2849-8C35-920092B40B65}" type="slidenum">
              <a:rPr lang="en-US" smtClean="0"/>
              <a:t>‹#›</a:t>
            </a:fld>
            <a:endParaRPr lang="en-US"/>
          </a:p>
        </p:txBody>
      </p:sp>
    </p:spTree>
    <p:extLst>
      <p:ext uri="{BB962C8B-B14F-4D97-AF65-F5344CB8AC3E}">
        <p14:creationId xmlns:p14="http://schemas.microsoft.com/office/powerpoint/2010/main" val="252769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05390-BCBE-8F4F-9724-0AF6EFBE5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3AC2E-E0A9-B947-A5CC-61688BC54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A5204-048C-9C49-B459-BBE112AC6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5631F-FCDA-A741-9466-BED8906F0CAC}" type="datetimeFigureOut">
              <a:rPr lang="en-US" smtClean="0"/>
              <a:t>5/23/21</a:t>
            </a:fld>
            <a:endParaRPr lang="en-US"/>
          </a:p>
        </p:txBody>
      </p:sp>
      <p:sp>
        <p:nvSpPr>
          <p:cNvPr id="5" name="Footer Placeholder 4">
            <a:extLst>
              <a:ext uri="{FF2B5EF4-FFF2-40B4-BE49-F238E27FC236}">
                <a16:creationId xmlns:a16="http://schemas.microsoft.com/office/drawing/2014/main" id="{8F8B81A8-DCD8-B74B-B807-647134EC2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84C1CC-7310-A244-BD45-5B4BE0AED9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9F296-8865-2849-8C35-920092B40B65}" type="slidenum">
              <a:rPr lang="en-US" smtClean="0"/>
              <a:t>‹#›</a:t>
            </a:fld>
            <a:endParaRPr lang="en-US"/>
          </a:p>
        </p:txBody>
      </p:sp>
    </p:spTree>
    <p:extLst>
      <p:ext uri="{BB962C8B-B14F-4D97-AF65-F5344CB8AC3E}">
        <p14:creationId xmlns:p14="http://schemas.microsoft.com/office/powerpoint/2010/main" val="57979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ealthdata.org/sites/default/files/covid_briefs/142_briefing_Iran_Islamic_Republic_of.pdf" TargetMode="External"/><Relationship Id="rId2" Type="http://schemas.openxmlformats.org/officeDocument/2006/relationships/hyperlink" Target="http://www.healthdata.org/node/858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4806-3B28-CD4C-9C16-A4BBABBC3D1F}"/>
              </a:ext>
            </a:extLst>
          </p:cNvPr>
          <p:cNvSpPr>
            <a:spLocks noGrp="1"/>
          </p:cNvSpPr>
          <p:nvPr>
            <p:ph type="ctrTitle"/>
          </p:nvPr>
        </p:nvSpPr>
        <p:spPr>
          <a:xfrm>
            <a:off x="1327052" y="614362"/>
            <a:ext cx="9144000" cy="935575"/>
          </a:xfrm>
        </p:spPr>
        <p:txBody>
          <a:bodyPr>
            <a:normAutofit/>
          </a:bodyPr>
          <a:lstStyle/>
          <a:p>
            <a:r>
              <a:rPr lang="en-US" sz="5400" dirty="0"/>
              <a:t>Vaccines, Variants, IHME model</a:t>
            </a:r>
          </a:p>
        </p:txBody>
      </p:sp>
      <p:sp>
        <p:nvSpPr>
          <p:cNvPr id="3" name="Subtitle 2">
            <a:extLst>
              <a:ext uri="{FF2B5EF4-FFF2-40B4-BE49-F238E27FC236}">
                <a16:creationId xmlns:a16="http://schemas.microsoft.com/office/drawing/2014/main" id="{AC6EDB29-68D7-E648-8848-BF801B086FF3}"/>
              </a:ext>
            </a:extLst>
          </p:cNvPr>
          <p:cNvSpPr>
            <a:spLocks noGrp="1"/>
          </p:cNvSpPr>
          <p:nvPr>
            <p:ph type="subTitle" idx="1"/>
          </p:nvPr>
        </p:nvSpPr>
        <p:spPr>
          <a:xfrm>
            <a:off x="1524000" y="2071821"/>
            <a:ext cx="9144000" cy="3892881"/>
          </a:xfrm>
        </p:spPr>
        <p:txBody>
          <a:bodyPr>
            <a:normAutofit/>
          </a:bodyPr>
          <a:lstStyle/>
          <a:p>
            <a:pPr marL="342900" indent="-342900" algn="l">
              <a:buFont typeface="Arial" panose="020B0604020202020204" pitchFamily="34" charset="0"/>
              <a:buChar char="•"/>
            </a:pPr>
            <a:r>
              <a:rPr lang="en-CA" dirty="0">
                <a:latin typeface="+mj-lt"/>
              </a:rPr>
              <a:t>Table 3. The SEIR model uses variant-specific estimates of vaccine efficacy at preventing symptomatic disease and at preventing infection. We use data from clinical trials directly, where available, and make estimates otherwise. More information can be found on our website (</a:t>
            </a:r>
            <a:r>
              <a:rPr lang="en-CA" dirty="0">
                <a:latin typeface="+mj-lt"/>
                <a:hlinkClick r:id="rId2"/>
              </a:rPr>
              <a:t>http://www.healthdata.org/node/8584</a:t>
            </a:r>
            <a:r>
              <a:rPr lang="en-CA" dirty="0">
                <a:latin typeface="+mj-lt"/>
              </a:rPr>
              <a:t>).</a:t>
            </a:r>
          </a:p>
          <a:p>
            <a:pPr marL="342900" indent="-342900" algn="l">
              <a:buFont typeface="Arial" panose="020B0604020202020204" pitchFamily="34" charset="0"/>
              <a:buChar char="•"/>
            </a:pPr>
            <a:r>
              <a:rPr lang="en-CA" dirty="0">
                <a:latin typeface="+mj-lt"/>
              </a:rPr>
              <a:t>IHME. COVID-19 Results Briefing. Iran (Islamic Republic of). May 21, 2021</a:t>
            </a:r>
          </a:p>
          <a:p>
            <a:pPr marL="342900" indent="-342900" algn="l">
              <a:buFont typeface="Arial" panose="020B0604020202020204" pitchFamily="34" charset="0"/>
              <a:buChar char="•"/>
            </a:pPr>
            <a:r>
              <a:rPr lang="en-CA" dirty="0">
                <a:latin typeface="+mj-lt"/>
                <a:hlinkClick r:id="rId3"/>
              </a:rPr>
              <a:t>https://www.healthdata.org/sites/default/files/covid_briefs/142_briefing_Iran_Islamic_Republic_of.pdf</a:t>
            </a:r>
            <a:endParaRPr lang="en-CA" dirty="0">
              <a:latin typeface="+mj-lt"/>
            </a:endParaRPr>
          </a:p>
          <a:p>
            <a:pPr marL="342900" indent="-342900" algn="l">
              <a:buFont typeface="Arial" panose="020B0604020202020204" pitchFamily="34" charset="0"/>
              <a:buChar char="•"/>
            </a:pPr>
            <a:r>
              <a:rPr lang="en-CA" dirty="0">
                <a:solidFill>
                  <a:srgbClr val="000000"/>
                </a:solidFill>
                <a:latin typeface="+mj-lt"/>
              </a:rPr>
              <a:t>This file </a:t>
            </a:r>
            <a:r>
              <a:rPr lang="en-CA" dirty="0">
                <a:latin typeface="+mj-lt"/>
              </a:rPr>
              <a:t>May 23, 2021</a:t>
            </a:r>
          </a:p>
        </p:txBody>
      </p:sp>
    </p:spTree>
    <p:extLst>
      <p:ext uri="{BB962C8B-B14F-4D97-AF65-F5344CB8AC3E}">
        <p14:creationId xmlns:p14="http://schemas.microsoft.com/office/powerpoint/2010/main" val="117407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F6365B-67F8-974F-B084-DE87399BF56D}"/>
              </a:ext>
            </a:extLst>
          </p:cNvPr>
          <p:cNvPicPr>
            <a:picLocks noChangeAspect="1"/>
          </p:cNvPicPr>
          <p:nvPr/>
        </p:nvPicPr>
        <p:blipFill>
          <a:blip r:embed="rId2"/>
          <a:stretch>
            <a:fillRect/>
          </a:stretch>
        </p:blipFill>
        <p:spPr>
          <a:xfrm>
            <a:off x="654050" y="6350"/>
            <a:ext cx="10883900" cy="6845300"/>
          </a:xfrm>
          <a:prstGeom prst="rect">
            <a:avLst/>
          </a:prstGeom>
        </p:spPr>
      </p:pic>
    </p:spTree>
    <p:extLst>
      <p:ext uri="{BB962C8B-B14F-4D97-AF65-F5344CB8AC3E}">
        <p14:creationId xmlns:p14="http://schemas.microsoft.com/office/powerpoint/2010/main" val="219984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22937-CE21-AE41-B030-B67D85E8BBD9}"/>
              </a:ext>
            </a:extLst>
          </p:cNvPr>
          <p:cNvPicPr>
            <a:picLocks noChangeAspect="1"/>
          </p:cNvPicPr>
          <p:nvPr/>
        </p:nvPicPr>
        <p:blipFill>
          <a:blip r:embed="rId2"/>
          <a:stretch>
            <a:fillRect/>
          </a:stretch>
        </p:blipFill>
        <p:spPr>
          <a:xfrm>
            <a:off x="1606550" y="1765300"/>
            <a:ext cx="8978900" cy="3327400"/>
          </a:xfrm>
          <a:prstGeom prst="rect">
            <a:avLst/>
          </a:prstGeom>
        </p:spPr>
      </p:pic>
      <p:sp>
        <p:nvSpPr>
          <p:cNvPr id="5" name="Rectangle 4">
            <a:extLst>
              <a:ext uri="{FF2B5EF4-FFF2-40B4-BE49-F238E27FC236}">
                <a16:creationId xmlns:a16="http://schemas.microsoft.com/office/drawing/2014/main" id="{D418DCB0-DD62-DE4B-AC89-FD1904801A9E}"/>
              </a:ext>
            </a:extLst>
          </p:cNvPr>
          <p:cNvSpPr/>
          <p:nvPr/>
        </p:nvSpPr>
        <p:spPr>
          <a:xfrm>
            <a:off x="4360985" y="360458"/>
            <a:ext cx="4346916" cy="369332"/>
          </a:xfrm>
          <a:prstGeom prst="rect">
            <a:avLst/>
          </a:prstGeom>
        </p:spPr>
        <p:txBody>
          <a:bodyPr wrap="square">
            <a:spAutoFit/>
          </a:bodyPr>
          <a:lstStyle/>
          <a:p>
            <a:r>
              <a:rPr lang="en-US" dirty="0"/>
              <a:t>      &gt;                       &gt;                                         &gt;</a:t>
            </a:r>
          </a:p>
        </p:txBody>
      </p:sp>
      <p:sp>
        <p:nvSpPr>
          <p:cNvPr id="6" name="Rectangle 5">
            <a:extLst>
              <a:ext uri="{FF2B5EF4-FFF2-40B4-BE49-F238E27FC236}">
                <a16:creationId xmlns:a16="http://schemas.microsoft.com/office/drawing/2014/main" id="{B019ABAF-5F55-0A49-8515-5FFB107B40F0}"/>
              </a:ext>
            </a:extLst>
          </p:cNvPr>
          <p:cNvSpPr/>
          <p:nvPr/>
        </p:nvSpPr>
        <p:spPr>
          <a:xfrm>
            <a:off x="3978813" y="1062879"/>
            <a:ext cx="1198098" cy="369332"/>
          </a:xfrm>
          <a:prstGeom prst="rect">
            <a:avLst/>
          </a:prstGeom>
        </p:spPr>
        <p:txBody>
          <a:bodyPr wrap="square">
            <a:spAutoFit/>
          </a:bodyPr>
          <a:lstStyle/>
          <a:p>
            <a:r>
              <a:rPr lang="en-US" dirty="0"/>
              <a:t>      &gt;</a:t>
            </a:r>
          </a:p>
        </p:txBody>
      </p:sp>
      <p:sp>
        <p:nvSpPr>
          <p:cNvPr id="7" name="Rectangle 6">
            <a:extLst>
              <a:ext uri="{FF2B5EF4-FFF2-40B4-BE49-F238E27FC236}">
                <a16:creationId xmlns:a16="http://schemas.microsoft.com/office/drawing/2014/main" id="{C7082BC4-C347-4C49-B3A3-66A9F04018DB}"/>
              </a:ext>
            </a:extLst>
          </p:cNvPr>
          <p:cNvSpPr/>
          <p:nvPr/>
        </p:nvSpPr>
        <p:spPr>
          <a:xfrm>
            <a:off x="7957625" y="1100602"/>
            <a:ext cx="1198098" cy="369332"/>
          </a:xfrm>
          <a:prstGeom prst="rect">
            <a:avLst/>
          </a:prstGeom>
        </p:spPr>
        <p:txBody>
          <a:bodyPr wrap="square">
            <a:spAutoFit/>
          </a:bodyPr>
          <a:lstStyle/>
          <a:p>
            <a:r>
              <a:rPr lang="en-US" dirty="0"/>
              <a:t>      &gt;</a:t>
            </a:r>
          </a:p>
        </p:txBody>
      </p:sp>
    </p:spTree>
    <p:extLst>
      <p:ext uri="{BB962C8B-B14F-4D97-AF65-F5344CB8AC3E}">
        <p14:creationId xmlns:p14="http://schemas.microsoft.com/office/powerpoint/2010/main" val="51244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61656A-C435-F04F-807F-8313A00C8E77}"/>
              </a:ext>
            </a:extLst>
          </p:cNvPr>
          <p:cNvPicPr>
            <a:picLocks noChangeAspect="1"/>
          </p:cNvPicPr>
          <p:nvPr/>
        </p:nvPicPr>
        <p:blipFill>
          <a:blip r:embed="rId2"/>
          <a:stretch>
            <a:fillRect/>
          </a:stretch>
        </p:blipFill>
        <p:spPr>
          <a:xfrm>
            <a:off x="1574800" y="1752600"/>
            <a:ext cx="9042400" cy="3352800"/>
          </a:xfrm>
          <a:prstGeom prst="rect">
            <a:avLst/>
          </a:prstGeom>
        </p:spPr>
      </p:pic>
    </p:spTree>
    <p:extLst>
      <p:ext uri="{BB962C8B-B14F-4D97-AF65-F5344CB8AC3E}">
        <p14:creationId xmlns:p14="http://schemas.microsoft.com/office/powerpoint/2010/main" val="280658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48B2F6-0C81-A04D-B680-EB165C9434B1}"/>
              </a:ext>
            </a:extLst>
          </p:cNvPr>
          <p:cNvPicPr>
            <a:picLocks noChangeAspect="1"/>
          </p:cNvPicPr>
          <p:nvPr/>
        </p:nvPicPr>
        <p:blipFill>
          <a:blip r:embed="rId2"/>
          <a:stretch>
            <a:fillRect/>
          </a:stretch>
        </p:blipFill>
        <p:spPr>
          <a:xfrm>
            <a:off x="1555750" y="1733550"/>
            <a:ext cx="9080500" cy="3390900"/>
          </a:xfrm>
          <a:prstGeom prst="rect">
            <a:avLst/>
          </a:prstGeom>
        </p:spPr>
      </p:pic>
    </p:spTree>
    <p:extLst>
      <p:ext uri="{BB962C8B-B14F-4D97-AF65-F5344CB8AC3E}">
        <p14:creationId xmlns:p14="http://schemas.microsoft.com/office/powerpoint/2010/main" val="314272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54E686-6532-2F47-8B5F-CE82736183C2}"/>
              </a:ext>
            </a:extLst>
          </p:cNvPr>
          <p:cNvPicPr>
            <a:picLocks noChangeAspect="1"/>
          </p:cNvPicPr>
          <p:nvPr/>
        </p:nvPicPr>
        <p:blipFill>
          <a:blip r:embed="rId2"/>
          <a:stretch>
            <a:fillRect/>
          </a:stretch>
        </p:blipFill>
        <p:spPr>
          <a:xfrm>
            <a:off x="1568450" y="1720850"/>
            <a:ext cx="9055100" cy="3416300"/>
          </a:xfrm>
          <a:prstGeom prst="rect">
            <a:avLst/>
          </a:prstGeom>
        </p:spPr>
      </p:pic>
    </p:spTree>
    <p:extLst>
      <p:ext uri="{BB962C8B-B14F-4D97-AF65-F5344CB8AC3E}">
        <p14:creationId xmlns:p14="http://schemas.microsoft.com/office/powerpoint/2010/main" val="330941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DE1176-E4BB-894E-A675-AD9331897B8F}"/>
              </a:ext>
            </a:extLst>
          </p:cNvPr>
          <p:cNvPicPr>
            <a:picLocks noChangeAspect="1"/>
          </p:cNvPicPr>
          <p:nvPr/>
        </p:nvPicPr>
        <p:blipFill>
          <a:blip r:embed="rId2"/>
          <a:stretch>
            <a:fillRect/>
          </a:stretch>
        </p:blipFill>
        <p:spPr>
          <a:xfrm>
            <a:off x="1574800" y="1746250"/>
            <a:ext cx="9042400" cy="3365500"/>
          </a:xfrm>
          <a:prstGeom prst="rect">
            <a:avLst/>
          </a:prstGeom>
        </p:spPr>
      </p:pic>
    </p:spTree>
    <p:extLst>
      <p:ext uri="{BB962C8B-B14F-4D97-AF65-F5344CB8AC3E}">
        <p14:creationId xmlns:p14="http://schemas.microsoft.com/office/powerpoint/2010/main" val="62669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125</Words>
  <Application>Microsoft Macintosh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Vaccines, Variants, IHME model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Vaccines, Variants, IHME model</dc:title>
  <dc:creator>Farshad Pourmalek</dc:creator>
  <cp:lastModifiedBy>Farshad Pourmalek</cp:lastModifiedBy>
  <cp:revision>7</cp:revision>
  <dcterms:created xsi:type="dcterms:W3CDTF">2021-05-23T18:51:32Z</dcterms:created>
  <dcterms:modified xsi:type="dcterms:W3CDTF">2021-05-23T19:02:40Z</dcterms:modified>
</cp:coreProperties>
</file>