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7" r:id="rId4"/>
    <p:sldId id="271" r:id="rId5"/>
    <p:sldId id="272" r:id="rId6"/>
    <p:sldId id="263" r:id="rId7"/>
    <p:sldId id="279" r:id="rId8"/>
    <p:sldId id="277" r:id="rId9"/>
    <p:sldId id="278" r:id="rId10"/>
    <p:sldId id="273" r:id="rId11"/>
    <p:sldId id="261" r:id="rId12"/>
    <p:sldId id="260" r:id="rId13"/>
    <p:sldId id="274" r:id="rId14"/>
    <p:sldId id="257" r:id="rId15"/>
    <p:sldId id="25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23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759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CE8F-C105-436C-98E6-F477B4A62BD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6B685A-3318-4887-BFCF-84619B3F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C967-459C-4CC9-AE17-863A76EB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ChatApp</a:t>
            </a:r>
            <a:r>
              <a:rPr lang="en-US" sz="7200" dirty="0"/>
              <a:t> API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2E63-3DA9-4853-B9DD-858E49FD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5000"/>
            <a:ext cx="9144000" cy="31088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By Team Freedom</a:t>
            </a:r>
          </a:p>
          <a:p>
            <a:pPr algn="ctr"/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Team Lead: </a:t>
            </a:r>
            <a:r>
              <a:rPr lang="en-US" altLang="zh-CN" dirty="0" err="1"/>
              <a:t>Mengjie</a:t>
            </a:r>
            <a:r>
              <a:rPr lang="en-US" altLang="zh-CN" dirty="0"/>
              <a:t> Zhao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Tech Lead: Yang Pan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Doc Lead: Hao Ding</a:t>
            </a:r>
            <a:endParaRPr lang="en-US" dirty="0"/>
          </a:p>
          <a:p>
            <a:pPr marL="342900" indent="-342900" algn="ctr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Developer: Jialei </a:t>
            </a:r>
            <a:r>
              <a:rPr lang="en-US" altLang="zh-CN" dirty="0" err="1"/>
              <a:t>Zhou,</a:t>
            </a:r>
            <a:r>
              <a:rPr lang="en-US" altLang="zh-CN" dirty="0"/>
              <a:t> </a:t>
            </a:r>
            <a:r>
              <a:rPr lang="en-US" altLang="zh-CN" dirty="0" err="1"/>
              <a:t>Yanshu</a:t>
            </a:r>
            <a:r>
              <a:rPr lang="en-US" altLang="zh-CN" dirty="0"/>
              <a:t> Wei, </a:t>
            </a:r>
            <a:r>
              <a:rPr lang="en-US" altLang="zh-CN" dirty="0" err="1"/>
              <a:t>Haoran</a:t>
            </a:r>
            <a:r>
              <a:rPr lang="en-US" altLang="zh-CN" dirty="0"/>
              <a:t> Liang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8A6ED-9AE1-48D3-832C-7B2D41BD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API + UML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25F1-6264-42A9-B135-C3FABD7C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60" y="2128784"/>
            <a:ext cx="8596668" cy="3880773"/>
          </a:xfrm>
        </p:spPr>
        <p:txBody>
          <a:bodyPr/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 err="1"/>
              <a:t>ChatAppController</a:t>
            </a:r>
            <a:endParaRPr lang="en-US" dirty="0"/>
          </a:p>
          <a:p>
            <a:pPr lvl="1"/>
            <a:r>
              <a:rPr lang="en-US" dirty="0" err="1"/>
              <a:t>WebSocketController</a:t>
            </a:r>
            <a:endParaRPr lang="en-US" dirty="0"/>
          </a:p>
          <a:p>
            <a:r>
              <a:rPr lang="en-US" dirty="0"/>
              <a:t>Obj</a:t>
            </a:r>
          </a:p>
          <a:p>
            <a:pPr lvl="1"/>
            <a:r>
              <a:rPr lang="en-US" dirty="0" err="1"/>
              <a:t>ChatRoom</a:t>
            </a:r>
            <a:endParaRPr lang="en-US" dirty="0"/>
          </a:p>
          <a:p>
            <a:pPr lvl="1"/>
            <a:r>
              <a:rPr lang="en-US" dirty="0"/>
              <a:t>User</a:t>
            </a:r>
          </a:p>
          <a:p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5 commands</a:t>
            </a:r>
          </a:p>
          <a:p>
            <a:r>
              <a:rPr lang="en-US" dirty="0" err="1"/>
              <a:t>DispatcherAdapter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9B1D4-13C4-4CFD-8506-13195838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2" y="1722636"/>
            <a:ext cx="2805420" cy="42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B383-DDC6-4E92-825B-64FC60B4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 Adapter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A5AA-8BAB-41F6-A5C2-48A05EAF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7267726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global storage for all chatrooms and sessions(users)</a:t>
            </a:r>
          </a:p>
          <a:p>
            <a:pPr lvl="1"/>
            <a:r>
              <a:rPr lang="en-US" dirty="0"/>
              <a:t>In HashMap</a:t>
            </a:r>
          </a:p>
          <a:p>
            <a:r>
              <a:rPr lang="en-US" dirty="0"/>
              <a:t>Functions called from </a:t>
            </a:r>
            <a:r>
              <a:rPr lang="en-US" dirty="0" err="1"/>
              <a:t>WebSocketController</a:t>
            </a:r>
            <a:r>
              <a:rPr lang="en-US" dirty="0"/>
              <a:t> to handle different input message processing from client</a:t>
            </a:r>
          </a:p>
          <a:p>
            <a:pPr lvl="1"/>
            <a:r>
              <a:rPr lang="en-US" dirty="0"/>
              <a:t>login msg, </a:t>
            </a:r>
            <a:r>
              <a:rPr lang="en-US" dirty="0" err="1"/>
              <a:t>createroom</a:t>
            </a:r>
            <a:r>
              <a:rPr lang="en-US" dirty="0"/>
              <a:t> msg, analogous to endpoint in 504 </a:t>
            </a:r>
            <a:r>
              <a:rPr lang="en-US" dirty="0" err="1"/>
              <a:t>hw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9E4865-D3D1-46D0-907E-9BA9CC9B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60" y="1930400"/>
            <a:ext cx="4246940" cy="492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6914D3-3AA8-4205-B109-05F93005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8691"/>
            <a:ext cx="5067966" cy="22864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049A-2CC3-4D45-A263-4CBF12DC6B96}"/>
              </a:ext>
            </a:extLst>
          </p:cNvPr>
          <p:cNvSpPr/>
          <p:nvPr/>
        </p:nvSpPr>
        <p:spPr>
          <a:xfrm>
            <a:off x="1015629" y="5417040"/>
            <a:ext cx="2828784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63DEAC-392D-4049-9B2C-F64EBA7B967F}"/>
              </a:ext>
            </a:extLst>
          </p:cNvPr>
          <p:cNvSpPr/>
          <p:nvPr/>
        </p:nvSpPr>
        <p:spPr>
          <a:xfrm>
            <a:off x="8013462" y="4475730"/>
            <a:ext cx="4080472" cy="256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F9BE3AA-2DF8-4134-BAB3-857EF9945CF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44413" y="4603817"/>
            <a:ext cx="4169049" cy="94131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4A89-0C14-4146-8662-1B480DC6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9" y="396048"/>
            <a:ext cx="8596668" cy="1320800"/>
          </a:xfrm>
        </p:spPr>
        <p:txBody>
          <a:bodyPr/>
          <a:lstStyle/>
          <a:p>
            <a:r>
              <a:rPr lang="en-US" dirty="0"/>
              <a:t>Obj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AFB48-293D-49A4-9F81-732A39E6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DA55B4-61EE-463F-A038-4D272220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99" y="1287692"/>
            <a:ext cx="11413601" cy="52907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E9AD08-89D7-4683-A69B-E7A0F2C44BF8}"/>
              </a:ext>
            </a:extLst>
          </p:cNvPr>
          <p:cNvSpPr/>
          <p:nvPr/>
        </p:nvSpPr>
        <p:spPr>
          <a:xfrm>
            <a:off x="677334" y="1854642"/>
            <a:ext cx="6367522" cy="234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info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37F16D-2F98-4719-AD1D-4D88BC01B812}"/>
              </a:ext>
            </a:extLst>
          </p:cNvPr>
          <p:cNvSpPr/>
          <p:nvPr/>
        </p:nvSpPr>
        <p:spPr>
          <a:xfrm>
            <a:off x="677334" y="4285753"/>
            <a:ext cx="6367522" cy="1391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User’s Action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F8A3-6A04-47C6-B0A7-D58241C70C98}"/>
              </a:ext>
            </a:extLst>
          </p:cNvPr>
          <p:cNvSpPr/>
          <p:nvPr/>
        </p:nvSpPr>
        <p:spPr>
          <a:xfrm>
            <a:off x="7688912" y="2733260"/>
            <a:ext cx="3888188" cy="113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info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7AE0D-A29D-4029-8BC1-1D42EFF902AE}"/>
              </a:ext>
            </a:extLst>
          </p:cNvPr>
          <p:cNvSpPr/>
          <p:nvPr/>
        </p:nvSpPr>
        <p:spPr>
          <a:xfrm>
            <a:off x="7688912" y="3980864"/>
            <a:ext cx="3888188" cy="1139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Room’s Response to User Action</a:t>
            </a:r>
          </a:p>
        </p:txBody>
      </p:sp>
    </p:spTree>
    <p:extLst>
      <p:ext uri="{BB962C8B-B14F-4D97-AF65-F5344CB8AC3E}">
        <p14:creationId xmlns:p14="http://schemas.microsoft.com/office/powerpoint/2010/main" val="8012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47546-A02D-42B2-BC7E-ADD3101E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462116"/>
            <a:ext cx="8596668" cy="1320800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altLang="zh-CN" dirty="0" err="1"/>
              <a:t>md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0BBD2-0436-4C4D-9FC1-0DC1BD8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4" y="1194312"/>
            <a:ext cx="8596668" cy="3880773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IUserCmd</a:t>
            </a:r>
            <a:endParaRPr lang="en-US" dirty="0"/>
          </a:p>
          <a:p>
            <a:r>
              <a:rPr lang="en-US" dirty="0"/>
              <a:t>execute() will operate on User &amp; </a:t>
            </a:r>
            <a:r>
              <a:rPr lang="en-US" dirty="0" err="1"/>
              <a:t>ChatRoom</a:t>
            </a:r>
            <a:endParaRPr lang="en-US" dirty="0"/>
          </a:p>
          <a:p>
            <a:pPr lvl="1"/>
            <a:r>
              <a:rPr lang="en-US" dirty="0"/>
              <a:t>Add new chatroom into user’s available chat room</a:t>
            </a:r>
          </a:p>
          <a:p>
            <a:pPr lvl="1"/>
            <a:r>
              <a:rPr lang="en-US" dirty="0"/>
              <a:t>Add/remove user(s) in a chatroom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79669-394A-4A68-9264-194500D8A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7" b="6310"/>
          <a:stretch/>
        </p:blipFill>
        <p:spPr>
          <a:xfrm>
            <a:off x="0" y="3028028"/>
            <a:ext cx="1219200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1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363B-52C2-4222-BC82-4F24E18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447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Design Pattern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FBEE0-A161-4F75-ACAF-E6AA6F51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1" y="17727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Observable</a:t>
            </a:r>
          </a:p>
          <a:p>
            <a:pPr lvl="1"/>
            <a:r>
              <a:rPr lang="en-US" sz="2400" dirty="0"/>
              <a:t>Observer</a:t>
            </a:r>
          </a:p>
          <a:p>
            <a:pPr lvl="2"/>
            <a:r>
              <a:rPr lang="en-US" sz="2000" dirty="0"/>
              <a:t>User</a:t>
            </a:r>
          </a:p>
          <a:p>
            <a:pPr lvl="1"/>
            <a:r>
              <a:rPr lang="en-US" sz="2400" dirty="0"/>
              <a:t>Observable</a:t>
            </a:r>
          </a:p>
          <a:p>
            <a:pPr lvl="2"/>
            <a:r>
              <a:rPr lang="en-US" sz="2000" dirty="0"/>
              <a:t>Dispatcher</a:t>
            </a:r>
          </a:p>
          <a:p>
            <a:pPr lvl="3"/>
            <a:r>
              <a:rPr lang="en-US" sz="1800" dirty="0"/>
              <a:t>Dispatcher will notify all users when there is new chatroom</a:t>
            </a:r>
          </a:p>
          <a:p>
            <a:pPr lvl="2"/>
            <a:r>
              <a:rPr lang="en-US" sz="2000" dirty="0" err="1"/>
              <a:t>ChatRoom</a:t>
            </a:r>
            <a:endParaRPr lang="en-US" sz="2000" dirty="0"/>
          </a:p>
          <a:p>
            <a:pPr lvl="3"/>
            <a:r>
              <a:rPr lang="en-US" sz="1800" dirty="0" err="1"/>
              <a:t>ChatRoom</a:t>
            </a:r>
            <a:r>
              <a:rPr lang="en-US" sz="1800" dirty="0"/>
              <a:t> will notify all users in the room when there are changes on the user list of the room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6618-337C-45F8-BF6C-0FB6CE1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9411"/>
            <a:ext cx="4896993" cy="221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9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DCFED5-7217-4339-A034-DA2F387A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865596"/>
            <a:ext cx="8858250" cy="1638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612457-C376-410F-B690-884246C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3" y="16978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/>
              <a:t>Design Pattern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92EC-B91C-4B81-9DAA-F7A43A4F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" y="2212819"/>
            <a:ext cx="11219699" cy="4645181"/>
          </a:xfrm>
        </p:spPr>
        <p:txBody>
          <a:bodyPr>
            <a:normAutofit/>
          </a:bodyPr>
          <a:lstStyle/>
          <a:p>
            <a:r>
              <a:rPr lang="en-US" sz="2800" dirty="0"/>
              <a:t>Command</a:t>
            </a:r>
          </a:p>
          <a:p>
            <a:pPr lvl="1"/>
            <a:r>
              <a:rPr lang="en-US" sz="2400" dirty="0"/>
              <a:t>One command for each type observable’s notification</a:t>
            </a:r>
          </a:p>
          <a:p>
            <a:pPr lvl="1"/>
            <a:r>
              <a:rPr lang="en-US" sz="2400" dirty="0"/>
              <a:t>Dispatcher</a:t>
            </a:r>
          </a:p>
          <a:p>
            <a:pPr lvl="2"/>
            <a:r>
              <a:rPr lang="en-US" sz="2000" dirty="0" err="1"/>
              <a:t>AppendRoomCmd</a:t>
            </a:r>
            <a:r>
              <a:rPr lang="en-US" sz="2000" dirty="0"/>
              <a:t>		- A new room is created</a:t>
            </a:r>
          </a:p>
          <a:p>
            <a:pPr lvl="1"/>
            <a:r>
              <a:rPr lang="en-US" sz="2400" dirty="0" err="1"/>
              <a:t>ChatRoom</a:t>
            </a:r>
            <a:endParaRPr lang="en-US" sz="2400" dirty="0"/>
          </a:p>
          <a:p>
            <a:pPr lvl="2"/>
            <a:r>
              <a:rPr lang="en-US" sz="2000" dirty="0" err="1"/>
              <a:t>FilterCmd</a:t>
            </a:r>
            <a:r>
              <a:rPr lang="en-US" sz="2000" dirty="0"/>
              <a:t> 			- Owner changes the room qualification</a:t>
            </a:r>
          </a:p>
          <a:p>
            <a:pPr lvl="2"/>
            <a:r>
              <a:rPr lang="en-US" sz="2000" dirty="0" err="1"/>
              <a:t>SendToAllCmd</a:t>
            </a:r>
            <a:r>
              <a:rPr lang="en-US" sz="2000" dirty="0"/>
              <a:t> 		- Owner send a message to all users in the room</a:t>
            </a:r>
          </a:p>
          <a:p>
            <a:pPr lvl="2"/>
            <a:r>
              <a:rPr lang="en-US" sz="2000" dirty="0" err="1"/>
              <a:t>UserJoinRoomCmd</a:t>
            </a:r>
            <a:r>
              <a:rPr lang="en-US" sz="2000" dirty="0"/>
              <a:t> 	- A new user join the room</a:t>
            </a:r>
          </a:p>
          <a:p>
            <a:pPr lvl="2"/>
            <a:r>
              <a:rPr lang="en-US" sz="2000" dirty="0" err="1"/>
              <a:t>EvictUserCmd</a:t>
            </a:r>
            <a:r>
              <a:rPr lang="en-US" sz="2000" dirty="0"/>
              <a:t> 		- A existing user is evicted from the room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27F8B-749A-4AA2-8CAE-76431A1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21" y="452284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7F13B-E791-46B0-ABD6-0B038E3D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15" y="6145324"/>
            <a:ext cx="8596668" cy="4763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1246C23A-5C48-4B93-A54C-8903F3B6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15" y="1219363"/>
            <a:ext cx="9184269" cy="46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6901-701F-42C0-AE71-DDFBCC62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592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0177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DBA87-CD7A-4FD2-84CA-6E89A3B3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Agenda</a:t>
            </a:r>
            <a:endParaRPr 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5882-13C7-4CB8-814E-42BD04C2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746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Use Case + GUI</a:t>
            </a:r>
          </a:p>
          <a:p>
            <a:r>
              <a:rPr lang="en-US" sz="2800" dirty="0"/>
              <a:t>View&lt;=&gt;Model Communication</a:t>
            </a:r>
          </a:p>
          <a:p>
            <a:r>
              <a:rPr lang="en-US" sz="2800" dirty="0"/>
              <a:t>API + UML</a:t>
            </a:r>
          </a:p>
          <a:p>
            <a:r>
              <a:rPr lang="en-US" sz="2800" dirty="0"/>
              <a:t>Design Pattern</a:t>
            </a:r>
          </a:p>
          <a:p>
            <a:r>
              <a:rPr lang="en-US" sz="2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414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GUI Overview (Post user login)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4527E0-DD67-463F-9E6E-E5F065ED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76" y="1712455"/>
            <a:ext cx="9184269" cy="4635186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1539AC2-2A6D-400D-B238-D4D1FA0C19BB}"/>
              </a:ext>
            </a:extLst>
          </p:cNvPr>
          <p:cNvSpPr/>
          <p:nvPr/>
        </p:nvSpPr>
        <p:spPr>
          <a:xfrm>
            <a:off x="1375576" y="1712455"/>
            <a:ext cx="2274073" cy="463518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Part 1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All rooms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F5F3D-5F7A-47EB-8870-449E82140073}"/>
              </a:ext>
            </a:extLst>
          </p:cNvPr>
          <p:cNvSpPr/>
          <p:nvPr/>
        </p:nvSpPr>
        <p:spPr>
          <a:xfrm>
            <a:off x="3821927" y="1712455"/>
            <a:ext cx="6737918" cy="463518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Part 2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A Single Chat Room Info</a:t>
            </a:r>
          </a:p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&amp; Message Box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01" y="341858"/>
            <a:ext cx="8596668" cy="1320800"/>
          </a:xfrm>
        </p:spPr>
        <p:txBody>
          <a:bodyPr/>
          <a:lstStyle/>
          <a:p>
            <a:r>
              <a:rPr lang="en-US" dirty="0"/>
              <a:t>Use Case &amp; GUI Part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01" y="1591836"/>
            <a:ext cx="9826339" cy="4681994"/>
          </a:xfrm>
        </p:spPr>
        <p:txBody>
          <a:bodyPr>
            <a:normAutofit/>
          </a:bodyPr>
          <a:lstStyle/>
          <a:p>
            <a:r>
              <a:rPr lang="en-US" sz="2400" dirty="0"/>
              <a:t>Users’ interaction with room</a:t>
            </a:r>
          </a:p>
          <a:p>
            <a:pPr lvl="1"/>
            <a:r>
              <a:rPr lang="en-US" sz="2000" dirty="0"/>
              <a:t>Exit/Exit All</a:t>
            </a:r>
          </a:p>
          <a:p>
            <a:pPr lvl="2"/>
            <a:r>
              <a:rPr lang="en-US" sz="1800" dirty="0"/>
              <a:t>Voluntarily – click “exit”</a:t>
            </a:r>
          </a:p>
          <a:p>
            <a:pPr lvl="2"/>
            <a:r>
              <a:rPr lang="en-US" sz="1800" dirty="0"/>
              <a:t>evicted – “hate” detected</a:t>
            </a:r>
          </a:p>
          <a:p>
            <a:pPr lvl="2"/>
            <a:r>
              <a:rPr lang="en-US" sz="1800" dirty="0"/>
              <a:t>Disconnected – close browser</a:t>
            </a:r>
          </a:p>
          <a:p>
            <a:pPr lvl="1"/>
            <a:r>
              <a:rPr lang="en-US" sz="2000" dirty="0"/>
              <a:t>Join – click room name</a:t>
            </a:r>
          </a:p>
          <a:p>
            <a:pPr lvl="2"/>
            <a:r>
              <a:rPr lang="en-US" sz="1800" dirty="0"/>
              <a:t>Qualification check</a:t>
            </a:r>
          </a:p>
          <a:p>
            <a:pPr lvl="1"/>
            <a:r>
              <a:rPr lang="en-US" sz="2000" dirty="0"/>
              <a:t>Create</a:t>
            </a:r>
          </a:p>
          <a:p>
            <a:pPr lvl="2"/>
            <a:r>
              <a:rPr lang="en-US" sz="1800" dirty="0"/>
              <a:t>Set qualification</a:t>
            </a:r>
          </a:p>
          <a:p>
            <a:pPr lvl="2"/>
            <a:r>
              <a:rPr lang="en-US" sz="1800" dirty="0"/>
              <a:t>Click “create”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5D967F5-FE58-4AB5-B9C0-5A834123A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01"/>
          <a:stretch/>
        </p:blipFill>
        <p:spPr>
          <a:xfrm>
            <a:off x="8838263" y="-13642"/>
            <a:ext cx="3365624" cy="6849501"/>
          </a:xfrm>
          <a:prstGeom prst="rect">
            <a:avLst/>
          </a:prstGeom>
        </p:spPr>
      </p:pic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096000" y="3188379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36225"/>
              <a:gd name="adj4" fmla="val 247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other rooms 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9504435" y="5091879"/>
            <a:ext cx="2366862" cy="157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9658957" y="402866"/>
            <a:ext cx="930304" cy="1457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DBCBE3C6-3EFB-498C-BED0-624EED4EA2C8}"/>
              </a:ext>
            </a:extLst>
          </p:cNvPr>
          <p:cNvSpPr/>
          <p:nvPr/>
        </p:nvSpPr>
        <p:spPr>
          <a:xfrm>
            <a:off x="6096000" y="1105625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-20751"/>
              <a:gd name="adj4" fmla="val 230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 </a:t>
            </a:r>
            <a:r>
              <a:rPr lang="en-US" altLang="zh-CN" dirty="0"/>
              <a:t>rooms list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6096000" y="522059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3093"/>
              <a:gd name="adj4" fmla="val 208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new room with qualification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10114059" y="2682238"/>
            <a:ext cx="1049572" cy="1516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5C875-F746-42D8-AE87-33FCEC9D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06" y="452284"/>
            <a:ext cx="8596668" cy="1320800"/>
          </a:xfrm>
        </p:spPr>
        <p:txBody>
          <a:bodyPr/>
          <a:lstStyle/>
          <a:p>
            <a:r>
              <a:rPr lang="en-US" dirty="0"/>
              <a:t>GUI – </a:t>
            </a:r>
            <a:r>
              <a:rPr lang="en-US" altLang="zh-CN" dirty="0"/>
              <a:t>From Part 1 to Part 2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4527E0-DD67-463F-9E6E-E5F065ED8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76" y="2222814"/>
            <a:ext cx="9184269" cy="4635186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C1CB93-821F-40F9-A100-988AC4F6DC8E}"/>
              </a:ext>
            </a:extLst>
          </p:cNvPr>
          <p:cNvSpPr/>
          <p:nvPr/>
        </p:nvSpPr>
        <p:spPr>
          <a:xfrm>
            <a:off x="1733384" y="2531163"/>
            <a:ext cx="1049572" cy="25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D7218C61-FBB1-4D2E-8151-060E5C4C4DB1}"/>
              </a:ext>
            </a:extLst>
          </p:cNvPr>
          <p:cNvSpPr/>
          <p:nvPr/>
        </p:nvSpPr>
        <p:spPr>
          <a:xfrm>
            <a:off x="2162754" y="1375576"/>
            <a:ext cx="7847937" cy="115558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4E1217-84C4-42CC-8314-9DA81B14C2B9}"/>
              </a:ext>
            </a:extLst>
          </p:cNvPr>
          <p:cNvSpPr/>
          <p:nvPr/>
        </p:nvSpPr>
        <p:spPr>
          <a:xfrm>
            <a:off x="4188324" y="1585747"/>
            <a:ext cx="3637979" cy="587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Click the room name to show room info (room user list)</a:t>
            </a: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607427C2-1809-4A2C-87C3-75A5F2E05531}"/>
              </a:ext>
            </a:extLst>
          </p:cNvPr>
          <p:cNvSpPr/>
          <p:nvPr/>
        </p:nvSpPr>
        <p:spPr>
          <a:xfrm rot="11274684">
            <a:off x="6682308" y="2718813"/>
            <a:ext cx="3281544" cy="9075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6B81AC-5B18-4095-87C3-34C613CF36C1}"/>
              </a:ext>
            </a:extLst>
          </p:cNvPr>
          <p:cNvSpPr/>
          <p:nvPr/>
        </p:nvSpPr>
        <p:spPr>
          <a:xfrm>
            <a:off x="8778239" y="2854997"/>
            <a:ext cx="1860605" cy="317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F47E8C-351D-4541-B448-72FAE3C88D2E}"/>
              </a:ext>
            </a:extLst>
          </p:cNvPr>
          <p:cNvSpPr/>
          <p:nvPr/>
        </p:nvSpPr>
        <p:spPr>
          <a:xfrm rot="520143">
            <a:off x="6030790" y="3575181"/>
            <a:ext cx="3085108" cy="545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Click the username to open message box</a:t>
            </a:r>
          </a:p>
        </p:txBody>
      </p:sp>
    </p:spTree>
    <p:extLst>
      <p:ext uri="{BB962C8B-B14F-4D97-AF65-F5344CB8AC3E}">
        <p14:creationId xmlns:p14="http://schemas.microsoft.com/office/powerpoint/2010/main" val="286829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39875EB5-0948-4628-8546-A2896830F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1"/>
          <a:stretch/>
        </p:blipFill>
        <p:spPr>
          <a:xfrm>
            <a:off x="6170211" y="2109707"/>
            <a:ext cx="6013747" cy="46351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630DA7-41B3-4FEC-B080-06D32414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59" y="191466"/>
            <a:ext cx="8596668" cy="1320800"/>
          </a:xfrm>
        </p:spPr>
        <p:txBody>
          <a:bodyPr/>
          <a:lstStyle/>
          <a:p>
            <a:r>
              <a:rPr lang="en-US" dirty="0"/>
              <a:t>Use Case &amp; GUI Part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6DEBD-C93A-434B-AD20-82ADE8B8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8" y="1444230"/>
            <a:ext cx="6084024" cy="46819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User chat with others</a:t>
            </a:r>
          </a:p>
          <a:p>
            <a:pPr lvl="1"/>
            <a:r>
              <a:rPr lang="en-US" sz="2000" dirty="0"/>
              <a:t>Click “Send” to send message to another user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r>
              <a:rPr lang="en-US" sz="2400" dirty="0"/>
              <a:t>If the user is the owner of the room, the user will have the option to</a:t>
            </a:r>
          </a:p>
          <a:p>
            <a:pPr lvl="1"/>
            <a:r>
              <a:rPr lang="en-US" sz="2200" dirty="0"/>
              <a:t>Click “Send All” to send message to all users in the room</a:t>
            </a:r>
          </a:p>
          <a:p>
            <a:pPr lvl="1"/>
            <a:r>
              <a:rPr lang="en-US" sz="2200" dirty="0"/>
              <a:t>Click “</a:t>
            </a:r>
            <a:r>
              <a:rPr lang="en-US" altLang="zh-CN" sz="2200" dirty="0"/>
              <a:t>Update Qualification</a:t>
            </a:r>
            <a:r>
              <a:rPr lang="en-US" sz="2200" dirty="0"/>
              <a:t>” to change the room qualification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697B61BE-D9BB-4B76-8992-3218056B630F}"/>
              </a:ext>
            </a:extLst>
          </p:cNvPr>
          <p:cNvSpPr/>
          <p:nvPr/>
        </p:nvSpPr>
        <p:spPr>
          <a:xfrm>
            <a:off x="6265628" y="5792777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80335"/>
              <a:gd name="adj4" fmla="val 191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Message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0CD859-130F-4B1A-8E87-AE530A8B828C}"/>
              </a:ext>
            </a:extLst>
          </p:cNvPr>
          <p:cNvSpPr/>
          <p:nvPr/>
        </p:nvSpPr>
        <p:spPr>
          <a:xfrm>
            <a:off x="10336696" y="5175423"/>
            <a:ext cx="1843328" cy="1577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9320B6-F2F4-4103-A4AE-270B1659B14E}"/>
              </a:ext>
            </a:extLst>
          </p:cNvPr>
          <p:cNvSpPr/>
          <p:nvPr/>
        </p:nvSpPr>
        <p:spPr>
          <a:xfrm>
            <a:off x="10336696" y="2101708"/>
            <a:ext cx="1843328" cy="315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3E898F0E-6448-4E72-9363-E75030EC39DB}"/>
              </a:ext>
            </a:extLst>
          </p:cNvPr>
          <p:cNvSpPr/>
          <p:nvPr/>
        </p:nvSpPr>
        <p:spPr>
          <a:xfrm>
            <a:off x="8212313" y="4064609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125367"/>
              <a:gd name="adj4" fmla="val 143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user status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B746D9-DFEB-43DB-90B2-B23CE494FF67}"/>
              </a:ext>
            </a:extLst>
          </p:cNvPr>
          <p:cNvSpPr/>
          <p:nvPr/>
        </p:nvSpPr>
        <p:spPr>
          <a:xfrm>
            <a:off x="9456652" y="6482568"/>
            <a:ext cx="763325" cy="270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注: 线形 17">
            <a:extLst>
              <a:ext uri="{FF2B5EF4-FFF2-40B4-BE49-F238E27FC236}">
                <a16:creationId xmlns:a16="http://schemas.microsoft.com/office/drawing/2014/main" id="{23D0BBDC-D4FB-4667-934B-7C0284E9332C}"/>
              </a:ext>
            </a:extLst>
          </p:cNvPr>
          <p:cNvSpPr/>
          <p:nvPr/>
        </p:nvSpPr>
        <p:spPr>
          <a:xfrm>
            <a:off x="7576208" y="982733"/>
            <a:ext cx="1626001" cy="865239"/>
          </a:xfrm>
          <a:prstGeom prst="borderCallout1">
            <a:avLst>
              <a:gd name="adj1" fmla="val 49076"/>
              <a:gd name="adj2" fmla="val 100593"/>
              <a:gd name="adj3" fmla="val 132719"/>
              <a:gd name="adj4" fmla="val 168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current user profile</a:t>
            </a:r>
          </a:p>
        </p:txBody>
      </p:sp>
    </p:spTree>
    <p:extLst>
      <p:ext uri="{BB962C8B-B14F-4D97-AF65-F5344CB8AC3E}">
        <p14:creationId xmlns:p14="http://schemas.microsoft.com/office/powerpoint/2010/main" val="141499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dirty="0"/>
              <a:t>View&lt;=&gt;Model Communication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EA50BD-6465-474A-ABBC-148B5052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70" y="1714575"/>
            <a:ext cx="9947082" cy="4681994"/>
          </a:xfrm>
        </p:spPr>
        <p:txBody>
          <a:bodyPr>
            <a:normAutofit/>
          </a:bodyPr>
          <a:lstStyle/>
          <a:p>
            <a:r>
              <a:rPr lang="en-US" sz="2400" dirty="0"/>
              <a:t>View is not updated every 100ms, but </a:t>
            </a:r>
            <a:r>
              <a:rPr lang="en-US" sz="2400" dirty="0" err="1"/>
              <a:t>onevent</a:t>
            </a:r>
            <a:endParaRPr lang="en-US" sz="2400" dirty="0"/>
          </a:p>
          <a:p>
            <a:pPr lvl="1"/>
            <a:r>
              <a:rPr lang="en-US" sz="2200" dirty="0"/>
              <a:t>E.g. When receive a message from server</a:t>
            </a:r>
          </a:p>
          <a:p>
            <a:r>
              <a:rPr lang="en-US" sz="2400" dirty="0"/>
              <a:t>View will also have some logics to process the data from server to update the content it is presenting</a:t>
            </a:r>
          </a:p>
          <a:p>
            <a:r>
              <a:rPr lang="en-US" sz="2400" dirty="0"/>
              <a:t>Need to design the View&lt;=&gt;Model communication protocol for View and Model to interact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D326-DB7D-4C6A-A222-178EDB7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70" y="278917"/>
            <a:ext cx="8596668" cy="1320800"/>
          </a:xfrm>
        </p:spPr>
        <p:txBody>
          <a:bodyPr/>
          <a:lstStyle/>
          <a:p>
            <a:r>
              <a:rPr lang="en-US" altLang="zh-CN" dirty="0"/>
              <a:t>A Example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2327D0-DBE2-43B2-9817-9948CFE37EB2}"/>
              </a:ext>
            </a:extLst>
          </p:cNvPr>
          <p:cNvSpPr/>
          <p:nvPr/>
        </p:nvSpPr>
        <p:spPr>
          <a:xfrm>
            <a:off x="1743507" y="1330079"/>
            <a:ext cx="4578103" cy="4369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FRONTEND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(1)Send to model “login user1 25 US Rice”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(3)View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message type  -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the GUI based on returned User info - JSON.parse(message).res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profile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User’s joined list, available list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D73F3B-4671-4325-A5EB-B239F71EDD04}"/>
              </a:ext>
            </a:extLst>
          </p:cNvPr>
          <p:cNvSpPr/>
          <p:nvPr/>
        </p:nvSpPr>
        <p:spPr>
          <a:xfrm>
            <a:off x="7540532" y="458906"/>
            <a:ext cx="4449443" cy="30895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MODEL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(2)Server </a:t>
            </a:r>
            <a:r>
              <a:rPr lang="en-US" dirty="0" err="1"/>
              <a:t>onMessage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command type –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and store the user in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view with below info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type : “login”,</a:t>
            </a:r>
          </a:p>
          <a:p>
            <a:pPr lvl="2"/>
            <a:r>
              <a:rPr lang="en-US" dirty="0"/>
              <a:t>res: </a:t>
            </a:r>
            <a:r>
              <a:rPr lang="en-US" dirty="0" err="1"/>
              <a:t>gson.toJson</a:t>
            </a:r>
            <a:r>
              <a:rPr lang="en-US" dirty="0"/>
              <a:t>(User)</a:t>
            </a:r>
          </a:p>
          <a:p>
            <a:pPr lvl="1"/>
            <a:r>
              <a:rPr lang="en-US" dirty="0"/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11EA7-EBE7-4B7D-86AE-F0C2EEA2CD3E}"/>
              </a:ext>
            </a:extLst>
          </p:cNvPr>
          <p:cNvGrpSpPr/>
          <p:nvPr/>
        </p:nvGrpSpPr>
        <p:grpSpPr>
          <a:xfrm>
            <a:off x="0" y="1206391"/>
            <a:ext cx="1854516" cy="1857668"/>
            <a:chOff x="2232454" y="2787087"/>
            <a:chExt cx="2924432" cy="23862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6D44077-EC5E-4B71-A494-E433C173EDF3}"/>
                </a:ext>
              </a:extLst>
            </p:cNvPr>
            <p:cNvSpPr/>
            <p:nvPr/>
          </p:nvSpPr>
          <p:spPr>
            <a:xfrm>
              <a:off x="2232454" y="2787087"/>
              <a:ext cx="2924432" cy="238627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F3F03B6-3F60-4B6A-89D4-E4BAB7A54A6D}"/>
                </a:ext>
              </a:extLst>
            </p:cNvPr>
            <p:cNvSpPr/>
            <p:nvPr/>
          </p:nvSpPr>
          <p:spPr>
            <a:xfrm>
              <a:off x="2444578" y="298480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A162B3-8828-4D6B-93B9-843BEA8856D4}"/>
                </a:ext>
              </a:extLst>
            </p:cNvPr>
            <p:cNvSpPr/>
            <p:nvPr/>
          </p:nvSpPr>
          <p:spPr>
            <a:xfrm>
              <a:off x="2444578" y="3435511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A22348-352C-484D-A9A4-CB8D83CFFCF1}"/>
                </a:ext>
              </a:extLst>
            </p:cNvPr>
            <p:cNvSpPr/>
            <p:nvPr/>
          </p:nvSpPr>
          <p:spPr>
            <a:xfrm>
              <a:off x="2444578" y="3900132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936BA2-AD72-407F-8805-9647615FB947}"/>
                </a:ext>
              </a:extLst>
            </p:cNvPr>
            <p:cNvSpPr/>
            <p:nvPr/>
          </p:nvSpPr>
          <p:spPr>
            <a:xfrm>
              <a:off x="2444578" y="4360743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school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5EC719-58D8-45EE-97AE-398D830B177B}"/>
                </a:ext>
              </a:extLst>
            </p:cNvPr>
            <p:cNvSpPr/>
            <p:nvPr/>
          </p:nvSpPr>
          <p:spPr>
            <a:xfrm>
              <a:off x="2844112" y="4786746"/>
              <a:ext cx="1705233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537A9C65-645D-4167-B6A2-8EB1071C9546}"/>
              </a:ext>
            </a:extLst>
          </p:cNvPr>
          <p:cNvSpPr/>
          <p:nvPr/>
        </p:nvSpPr>
        <p:spPr>
          <a:xfrm rot="20958678">
            <a:off x="5425856" y="740696"/>
            <a:ext cx="3116824" cy="8359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箭头: 上弧形 15">
            <a:extLst>
              <a:ext uri="{FF2B5EF4-FFF2-40B4-BE49-F238E27FC236}">
                <a16:creationId xmlns:a16="http://schemas.microsoft.com/office/drawing/2014/main" id="{525F686D-7290-4DDB-B455-50DEFD9171B8}"/>
              </a:ext>
            </a:extLst>
          </p:cNvPr>
          <p:cNvSpPr/>
          <p:nvPr/>
        </p:nvSpPr>
        <p:spPr>
          <a:xfrm rot="9819428">
            <a:off x="5190283" y="3275921"/>
            <a:ext cx="2933307" cy="835966"/>
          </a:xfrm>
          <a:prstGeom prst="curved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646AC1-A268-4927-A515-E58F5CC21052}"/>
              </a:ext>
            </a:extLst>
          </p:cNvPr>
          <p:cNvGrpSpPr/>
          <p:nvPr/>
        </p:nvGrpSpPr>
        <p:grpSpPr>
          <a:xfrm>
            <a:off x="6149258" y="4419667"/>
            <a:ext cx="2782547" cy="2409116"/>
            <a:chOff x="7201891" y="4482417"/>
            <a:chExt cx="2782547" cy="240911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7C1969-F8FF-469B-BCF4-47EE0AEEE066}"/>
                </a:ext>
              </a:extLst>
            </p:cNvPr>
            <p:cNvSpPr/>
            <p:nvPr/>
          </p:nvSpPr>
          <p:spPr>
            <a:xfrm>
              <a:off x="7201891" y="4482417"/>
              <a:ext cx="2782547" cy="240911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AE1EC8-E610-4D62-AE5D-131E0044C021}"/>
                </a:ext>
              </a:extLst>
            </p:cNvPr>
            <p:cNvSpPr/>
            <p:nvPr/>
          </p:nvSpPr>
          <p:spPr>
            <a:xfrm>
              <a:off x="7324538" y="4642027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Joined Chat Room List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99564F8-AC29-45A5-973D-B1A32BCEE17A}"/>
                </a:ext>
              </a:extLst>
            </p:cNvPr>
            <p:cNvSpPr/>
            <p:nvPr/>
          </p:nvSpPr>
          <p:spPr>
            <a:xfrm>
              <a:off x="7324538" y="5513139"/>
              <a:ext cx="253725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Available Chat Room List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FDEB7-AED1-461C-8EA9-374E30B03B5D}"/>
                </a:ext>
              </a:extLst>
            </p:cNvPr>
            <p:cNvSpPr/>
            <p:nvPr/>
          </p:nvSpPr>
          <p:spPr>
            <a:xfrm>
              <a:off x="7324538" y="5948839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Freedom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FE27677-E4C6-47B8-B395-5DC55865A532}"/>
                </a:ext>
              </a:extLst>
            </p:cNvPr>
            <p:cNvSpPr/>
            <p:nvPr/>
          </p:nvSpPr>
          <p:spPr>
            <a:xfrm>
              <a:off x="7324538" y="6348166"/>
              <a:ext cx="2537254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03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0EDD-DE98-4348-87BB-49DBD146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communication protocol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3B0D4A-54EA-4B55-AEAB-007FD32F3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23677"/>
              </p:ext>
            </p:extLst>
          </p:nvPr>
        </p:nvGraphicFramePr>
        <p:xfrm>
          <a:off x="677334" y="2438882"/>
          <a:ext cx="10461915" cy="4061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389">
                  <a:extLst>
                    <a:ext uri="{9D8B030D-6E8A-4147-A177-3AD203B41FA5}">
                      <a16:colId xmlns:a16="http://schemas.microsoft.com/office/drawing/2014/main" val="179182386"/>
                    </a:ext>
                  </a:extLst>
                </a:gridCol>
                <a:gridCol w="3856383">
                  <a:extLst>
                    <a:ext uri="{9D8B030D-6E8A-4147-A177-3AD203B41FA5}">
                      <a16:colId xmlns:a16="http://schemas.microsoft.com/office/drawing/2014/main" val="3278587875"/>
                    </a:ext>
                  </a:extLst>
                </a:gridCol>
                <a:gridCol w="4222143">
                  <a:extLst>
                    <a:ext uri="{9D8B030D-6E8A-4147-A177-3AD203B41FA5}">
                      <a16:colId xmlns:a16="http://schemas.microsoft.com/office/drawing/2014/main" val="967600494"/>
                    </a:ext>
                  </a:extLst>
                </a:gridCol>
              </a:tblGrid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Command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3261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 age location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70539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createroom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roomrulestring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more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86136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joinroom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available to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35808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leaveroom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{User Json} with one room moved from joined to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7150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roomname</a:t>
                      </a:r>
                      <a:r>
                        <a:rPr lang="en-US" dirty="0"/>
                        <a:t> username </a:t>
                      </a:r>
                      <a:r>
                        <a:rPr lang="en-US" dirty="0" err="1"/>
                        <a:t>msgstring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ChatMsgHistory</a:t>
                      </a:r>
                      <a:r>
                        <a:rPr lang="en-US" dirty="0"/>
                        <a:t> Json/</a:t>
                      </a:r>
                      <a:r>
                        <a:rPr lang="en-US" dirty="0" err="1"/>
                        <a:t>arrya</a:t>
                      </a:r>
                      <a:r>
                        <a:rPr lang="en-US" dirty="0"/>
                        <a:t>} with one more line of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91761"/>
                  </a:ext>
                </a:extLst>
              </a:tr>
              <a:tr h="535319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53768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811C64-2D29-4A41-BF21-8165219768E7}"/>
              </a:ext>
            </a:extLst>
          </p:cNvPr>
          <p:cNvSpPr txBox="1">
            <a:spLocks/>
          </p:cNvSpPr>
          <p:nvPr/>
        </p:nvSpPr>
        <p:spPr>
          <a:xfrm>
            <a:off x="544663" y="1566406"/>
            <a:ext cx="11795762" cy="468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implemented some of below command types and it </a:t>
            </a:r>
            <a:r>
              <a:rPr lang="en-US" altLang="zh-CN" sz="2400" dirty="0"/>
              <a:t>was easy!</a:t>
            </a:r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3884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624</Words>
  <Application>Microsoft Office PowerPoint</Application>
  <PresentationFormat>宽屏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华文新魏</vt:lpstr>
      <vt:lpstr>方正姚体</vt:lpstr>
      <vt:lpstr>Arial</vt:lpstr>
      <vt:lpstr>Trebuchet MS</vt:lpstr>
      <vt:lpstr>Wingdings 3</vt:lpstr>
      <vt:lpstr>平面</vt:lpstr>
      <vt:lpstr>ChatApp API</vt:lpstr>
      <vt:lpstr>Agenda</vt:lpstr>
      <vt:lpstr>GUI Overview (Post user login)</vt:lpstr>
      <vt:lpstr>Use Case &amp; GUI Part 1</vt:lpstr>
      <vt:lpstr>GUI – From Part 1 to Part 2</vt:lpstr>
      <vt:lpstr>Use Case &amp; GUI Part 2</vt:lpstr>
      <vt:lpstr>View&lt;=&gt;Model Communication</vt:lpstr>
      <vt:lpstr>A Example</vt:lpstr>
      <vt:lpstr>Some communication protocol</vt:lpstr>
      <vt:lpstr>API + UML</vt:lpstr>
      <vt:lpstr>Dispatcher Adapter</vt:lpstr>
      <vt:lpstr>Obj</vt:lpstr>
      <vt:lpstr>Cmd</vt:lpstr>
      <vt:lpstr>Design Pattern Part 1</vt:lpstr>
      <vt:lpstr>Design Pattern Part 2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Jialei</dc:creator>
  <cp:lastModifiedBy>ZHOU, Jialei</cp:lastModifiedBy>
  <cp:revision>64</cp:revision>
  <dcterms:created xsi:type="dcterms:W3CDTF">2018-11-13T22:11:10Z</dcterms:created>
  <dcterms:modified xsi:type="dcterms:W3CDTF">2018-11-14T02:41:09Z</dcterms:modified>
</cp:coreProperties>
</file>