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1" r:id="rId4"/>
    <p:sldId id="267" r:id="rId5"/>
    <p:sldId id="271" r:id="rId6"/>
    <p:sldId id="272" r:id="rId7"/>
    <p:sldId id="263" r:id="rId8"/>
    <p:sldId id="279" r:id="rId9"/>
    <p:sldId id="277" r:id="rId10"/>
    <p:sldId id="278" r:id="rId11"/>
    <p:sldId id="273" r:id="rId12"/>
    <p:sldId id="261" r:id="rId13"/>
    <p:sldId id="260" r:id="rId14"/>
    <p:sldId id="257" r:id="rId15"/>
    <p:sldId id="258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ChatApp</a:t>
            </a:r>
            <a:r>
              <a:rPr lang="en-US" sz="7200" dirty="0"/>
              <a:t> API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0EDD-DE98-4348-87BB-49DBD146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communication protocol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3B0D4A-54EA-4B55-AEAB-007FD32F3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395389"/>
              </p:ext>
            </p:extLst>
          </p:nvPr>
        </p:nvGraphicFramePr>
        <p:xfrm>
          <a:off x="677334" y="2430931"/>
          <a:ext cx="10461915" cy="406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389">
                  <a:extLst>
                    <a:ext uri="{9D8B030D-6E8A-4147-A177-3AD203B41FA5}">
                      <a16:colId xmlns:a16="http://schemas.microsoft.com/office/drawing/2014/main" val="179182386"/>
                    </a:ext>
                  </a:extLst>
                </a:gridCol>
                <a:gridCol w="3856383">
                  <a:extLst>
                    <a:ext uri="{9D8B030D-6E8A-4147-A177-3AD203B41FA5}">
                      <a16:colId xmlns:a16="http://schemas.microsoft.com/office/drawing/2014/main" val="3278587875"/>
                    </a:ext>
                  </a:extLst>
                </a:gridCol>
                <a:gridCol w="4222143">
                  <a:extLst>
                    <a:ext uri="{9D8B030D-6E8A-4147-A177-3AD203B41FA5}">
                      <a16:colId xmlns:a16="http://schemas.microsoft.com/office/drawing/2014/main" val="967600494"/>
                    </a:ext>
                  </a:extLst>
                </a:gridCol>
              </a:tblGrid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Command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sends [Command type]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return [Command type]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32616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age location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0539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createroom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roomname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roomrulestring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more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6136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joinroom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available to joined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58080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leaveroom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joined to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7150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msgstring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altLang="zh-CN"/>
                        <a:t>Message</a:t>
                      </a:r>
                      <a:r>
                        <a:rPr lang="en-US"/>
                        <a:t> array</a:t>
                      </a:r>
                      <a:r>
                        <a:rPr lang="en-US" dirty="0"/>
                        <a:t>} with one more line of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91761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53768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811C64-2D29-4A41-BF21-8165219768E7}"/>
              </a:ext>
            </a:extLst>
          </p:cNvPr>
          <p:cNvSpPr txBox="1">
            <a:spLocks/>
          </p:cNvSpPr>
          <p:nvPr/>
        </p:nvSpPr>
        <p:spPr>
          <a:xfrm>
            <a:off x="544663" y="1566406"/>
            <a:ext cx="11795762" cy="59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implemented some of below command types and it </a:t>
            </a:r>
            <a:r>
              <a:rPr lang="en-US" altLang="zh-CN" sz="2400" dirty="0"/>
              <a:t>was easy!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A6ED-9AE1-48D3-832C-7B2D41B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51554"/>
            <a:ext cx="8596668" cy="1320800"/>
          </a:xfrm>
        </p:spPr>
        <p:txBody>
          <a:bodyPr/>
          <a:lstStyle/>
          <a:p>
            <a:r>
              <a:rPr lang="en-US" sz="6000" dirty="0"/>
              <a:t>API + UML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825F1-6264-42A9-B135-C3FABD7C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59" y="1796995"/>
            <a:ext cx="9142527" cy="4648675"/>
          </a:xfrm>
        </p:spPr>
        <p:txBody>
          <a:bodyPr>
            <a:normAutofit/>
          </a:bodyPr>
          <a:lstStyle/>
          <a:p>
            <a:r>
              <a:rPr lang="en-US" sz="2400" dirty="0"/>
              <a:t>Controller</a:t>
            </a:r>
          </a:p>
          <a:p>
            <a:pPr lvl="1"/>
            <a:r>
              <a:rPr lang="en-US" sz="2000" dirty="0" err="1"/>
              <a:t>ChatAppController</a:t>
            </a:r>
            <a:endParaRPr lang="en-US" sz="2000" dirty="0"/>
          </a:p>
          <a:p>
            <a:pPr lvl="1"/>
            <a:r>
              <a:rPr lang="en-US" sz="2000" dirty="0" err="1"/>
              <a:t>WebSocketController</a:t>
            </a:r>
            <a:endParaRPr lang="en-US" sz="2000" dirty="0"/>
          </a:p>
          <a:p>
            <a:r>
              <a:rPr lang="en-US" sz="2400" dirty="0" err="1"/>
              <a:t>Cmd</a:t>
            </a:r>
            <a:endParaRPr lang="en-US" sz="2400" dirty="0"/>
          </a:p>
          <a:p>
            <a:pPr lvl="1"/>
            <a:r>
              <a:rPr lang="en-US" sz="2000" dirty="0"/>
              <a:t>5 concrete commands</a:t>
            </a:r>
          </a:p>
          <a:p>
            <a:r>
              <a:rPr lang="en-US" sz="2400" dirty="0"/>
              <a:t>Obj</a:t>
            </a:r>
          </a:p>
          <a:p>
            <a:pPr lvl="1"/>
            <a:r>
              <a:rPr lang="en-US" sz="2000" dirty="0" err="1"/>
              <a:t>ChatRoom</a:t>
            </a:r>
            <a:endParaRPr lang="en-US" sz="2000" dirty="0"/>
          </a:p>
          <a:p>
            <a:pPr lvl="1"/>
            <a:r>
              <a:rPr lang="en-US" sz="2000" dirty="0"/>
              <a:t>Message</a:t>
            </a:r>
          </a:p>
          <a:p>
            <a:pPr lvl="1"/>
            <a:r>
              <a:rPr lang="en-US" sz="2000" dirty="0"/>
              <a:t>User</a:t>
            </a:r>
          </a:p>
          <a:p>
            <a:r>
              <a:rPr lang="en-US" sz="2400" dirty="0" err="1"/>
              <a:t>DispatcherAdapter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F1A9C5-ACDD-4019-B7E0-073EC27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79" y="1011954"/>
            <a:ext cx="3498748" cy="5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D0AE7D-7DC1-483D-89AB-54EB0CD6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992" y="1727098"/>
            <a:ext cx="4032688" cy="50508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66B383-DDC6-4E92-825B-64FC60B4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Adapter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A5AA-8BAB-41F6-A5C2-48A05EAF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7267726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global storage for all chatrooms and sessions(users)</a:t>
            </a:r>
          </a:p>
          <a:p>
            <a:pPr lvl="1"/>
            <a:r>
              <a:rPr lang="en-US" dirty="0"/>
              <a:t>In HashMap</a:t>
            </a:r>
          </a:p>
          <a:p>
            <a:r>
              <a:rPr lang="en-US" dirty="0"/>
              <a:t>Functions called from </a:t>
            </a:r>
            <a:r>
              <a:rPr lang="en-US" dirty="0" err="1"/>
              <a:t>WebSocketController</a:t>
            </a:r>
            <a:r>
              <a:rPr lang="en-US" dirty="0"/>
              <a:t> to handle different input message processing from client</a:t>
            </a:r>
          </a:p>
          <a:p>
            <a:pPr lvl="1"/>
            <a:r>
              <a:rPr lang="en-US" dirty="0"/>
              <a:t>login msg, </a:t>
            </a:r>
            <a:r>
              <a:rPr lang="en-US" dirty="0" err="1"/>
              <a:t>createroom</a:t>
            </a:r>
            <a:r>
              <a:rPr lang="en-US" dirty="0"/>
              <a:t> msg, analogous to endpoint in 504 </a:t>
            </a:r>
            <a:r>
              <a:rPr lang="en-US" dirty="0" err="1"/>
              <a:t>hw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6914D3-3AA8-4205-B109-05F93005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8691"/>
            <a:ext cx="5067966" cy="2286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049A-2CC3-4D45-A263-4CBF12DC6B96}"/>
              </a:ext>
            </a:extLst>
          </p:cNvPr>
          <p:cNvSpPr/>
          <p:nvPr/>
        </p:nvSpPr>
        <p:spPr>
          <a:xfrm>
            <a:off x="1015629" y="5417040"/>
            <a:ext cx="2828784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3DEAC-392D-4049-9B2C-F64EBA7B967F}"/>
              </a:ext>
            </a:extLst>
          </p:cNvPr>
          <p:cNvSpPr/>
          <p:nvPr/>
        </p:nvSpPr>
        <p:spPr>
          <a:xfrm>
            <a:off x="8013462" y="3648691"/>
            <a:ext cx="4080472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F9BE3AA-2DF8-4134-BAB3-857EF9945CF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44413" y="3776778"/>
            <a:ext cx="4169049" cy="176834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7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C128D99-4C1A-4AE2-98EF-6CFE2452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47" y="1186441"/>
            <a:ext cx="12209447" cy="56715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714A89-0C14-4146-8662-1B480D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99" y="396048"/>
            <a:ext cx="8596668" cy="1320800"/>
          </a:xfrm>
        </p:spPr>
        <p:txBody>
          <a:bodyPr/>
          <a:lstStyle/>
          <a:p>
            <a:r>
              <a:rPr lang="en-US" dirty="0"/>
              <a:t>Obj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9AD08-89D7-4683-A69B-E7A0F2C44BF8}"/>
              </a:ext>
            </a:extLst>
          </p:cNvPr>
          <p:cNvSpPr/>
          <p:nvPr/>
        </p:nvSpPr>
        <p:spPr>
          <a:xfrm>
            <a:off x="175889" y="1791020"/>
            <a:ext cx="3717685" cy="2554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info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37F16D-2F98-4719-AD1D-4D88BC01B812}"/>
              </a:ext>
            </a:extLst>
          </p:cNvPr>
          <p:cNvSpPr/>
          <p:nvPr/>
        </p:nvSpPr>
        <p:spPr>
          <a:xfrm>
            <a:off x="175889" y="4445413"/>
            <a:ext cx="3717685" cy="2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Action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FBF8A3-6A04-47C6-B0A7-D58241C70C98}"/>
              </a:ext>
            </a:extLst>
          </p:cNvPr>
          <p:cNvSpPr/>
          <p:nvPr/>
        </p:nvSpPr>
        <p:spPr>
          <a:xfrm>
            <a:off x="4395020" y="1791020"/>
            <a:ext cx="4208206" cy="1926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info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7AE0D-A29D-4029-8BC1-1D42EFF902AE}"/>
              </a:ext>
            </a:extLst>
          </p:cNvPr>
          <p:cNvSpPr/>
          <p:nvPr/>
        </p:nvSpPr>
        <p:spPr>
          <a:xfrm>
            <a:off x="4395020" y="3806317"/>
            <a:ext cx="4208206" cy="2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Response to User Action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E72D1F-CD11-46B9-911C-EE03D62DD97D}"/>
              </a:ext>
            </a:extLst>
          </p:cNvPr>
          <p:cNvSpPr/>
          <p:nvPr/>
        </p:nvSpPr>
        <p:spPr>
          <a:xfrm>
            <a:off x="8985867" y="1791020"/>
            <a:ext cx="3030244" cy="2216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Message’s info</a:t>
            </a:r>
          </a:p>
        </p:txBody>
      </p:sp>
    </p:spTree>
    <p:extLst>
      <p:ext uri="{BB962C8B-B14F-4D97-AF65-F5344CB8AC3E}">
        <p14:creationId xmlns:p14="http://schemas.microsoft.com/office/powerpoint/2010/main" val="80127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447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Design Pattern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17727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</a:t>
            </a:r>
          </a:p>
          <a:p>
            <a:pPr lvl="3"/>
            <a:r>
              <a:rPr lang="en-US" sz="1800" dirty="0"/>
              <a:t>Dispatcher will notify all users when there is new chatroom</a:t>
            </a:r>
          </a:p>
          <a:p>
            <a:pPr lvl="2"/>
            <a:r>
              <a:rPr lang="en-US" sz="2000" dirty="0" err="1"/>
              <a:t>ChatRoom</a:t>
            </a:r>
            <a:endParaRPr lang="en-US" sz="2000" dirty="0"/>
          </a:p>
          <a:p>
            <a:pPr lvl="3"/>
            <a:r>
              <a:rPr lang="en-US" sz="1800" dirty="0" err="1"/>
              <a:t>ChatRoom</a:t>
            </a:r>
            <a:r>
              <a:rPr lang="en-US" sz="1800" dirty="0"/>
              <a:t> will notify all users in the room when there are changes on the user list of the room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9411"/>
            <a:ext cx="4896993" cy="22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9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4824C8-FC3B-48FD-8451-7E41A823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015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612457-C376-410F-B690-884246CA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6" y="3277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Design Pattern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92EC-B91C-4B81-9DAA-F7A43A4F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6" y="2180045"/>
            <a:ext cx="11937454" cy="4645181"/>
          </a:xfrm>
        </p:spPr>
        <p:txBody>
          <a:bodyPr>
            <a:normAutofit/>
          </a:bodyPr>
          <a:lstStyle/>
          <a:p>
            <a:r>
              <a:rPr lang="en-US" sz="2800" dirty="0"/>
              <a:t>Command</a:t>
            </a:r>
          </a:p>
          <a:p>
            <a:pPr lvl="1"/>
            <a:r>
              <a:rPr lang="en-US" sz="2400" dirty="0"/>
              <a:t>One command for each type observable’s notification</a:t>
            </a:r>
          </a:p>
          <a:p>
            <a:pPr lvl="1"/>
            <a:r>
              <a:rPr lang="en-US" sz="2400" dirty="0"/>
              <a:t>Dispatcher</a:t>
            </a:r>
          </a:p>
          <a:p>
            <a:pPr lvl="2"/>
            <a:r>
              <a:rPr lang="en-US" sz="2000" dirty="0" err="1"/>
              <a:t>AppendRoomCmd</a:t>
            </a:r>
            <a:r>
              <a:rPr lang="en-US" sz="2000" dirty="0"/>
              <a:t>		- All global users - a new room is created</a:t>
            </a:r>
          </a:p>
          <a:p>
            <a:pPr lvl="2"/>
            <a:r>
              <a:rPr lang="en-US" sz="2000" dirty="0" err="1"/>
              <a:t>DeleteRoomCmd</a:t>
            </a:r>
            <a:r>
              <a:rPr lang="en-US" sz="2000" dirty="0"/>
              <a:t>		- All global users a existing room is deleted (owner left)</a:t>
            </a:r>
          </a:p>
          <a:p>
            <a:pPr lvl="1"/>
            <a:r>
              <a:rPr lang="en-US" sz="2400" dirty="0" err="1"/>
              <a:t>ChatRoom</a:t>
            </a:r>
            <a:endParaRPr lang="en-US" sz="2400" dirty="0"/>
          </a:p>
          <a:p>
            <a:pPr lvl="2"/>
            <a:r>
              <a:rPr lang="en-US" sz="2000" dirty="0" err="1"/>
              <a:t>EnforceFilterCmd</a:t>
            </a:r>
            <a:r>
              <a:rPr lang="en-US" sz="2000" dirty="0"/>
              <a:t> 	- All room users - Owner changes the room qualification</a:t>
            </a:r>
          </a:p>
          <a:p>
            <a:pPr lvl="2"/>
            <a:r>
              <a:rPr lang="en-US" sz="2000" dirty="0" err="1"/>
              <a:t>CollectNamesCmd</a:t>
            </a:r>
            <a:r>
              <a:rPr lang="en-US" sz="2000" dirty="0"/>
              <a:t>		- All room users – collect all user names upon user joining/leaving</a:t>
            </a:r>
          </a:p>
          <a:p>
            <a:pPr lvl="2"/>
            <a:r>
              <a:rPr lang="en-US" sz="2000" dirty="0" err="1"/>
              <a:t>NotifyClientCmd</a:t>
            </a:r>
            <a:r>
              <a:rPr lang="en-US" sz="2000" dirty="0"/>
              <a:t> 		- All room users – send to all room user info &amp; group info to view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8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7F8B-749A-4AA2-8CAE-76431A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1" y="452284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5CCE3A9-483E-412D-BAA6-66930FD2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5" y="6113486"/>
            <a:ext cx="8596668" cy="5844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E5938A6-2CD1-4681-8244-FBBFD7186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65" y="1271258"/>
            <a:ext cx="9184269" cy="46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 Case</a:t>
            </a:r>
          </a:p>
          <a:p>
            <a:r>
              <a:rPr lang="en-US" sz="2800" dirty="0"/>
              <a:t>GUI</a:t>
            </a:r>
          </a:p>
          <a:p>
            <a:r>
              <a:rPr lang="en-US" sz="2800" dirty="0"/>
              <a:t>View&lt;=&gt;Model Communication</a:t>
            </a:r>
          </a:p>
          <a:p>
            <a:r>
              <a:rPr lang="en-US" sz="2800" dirty="0"/>
              <a:t>API + UML</a:t>
            </a:r>
          </a:p>
          <a:p>
            <a:r>
              <a:rPr lang="en-US" sz="2800" dirty="0"/>
              <a:t>Design Pattern</a:t>
            </a:r>
          </a:p>
          <a:p>
            <a:r>
              <a:rPr lang="en-US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56C1E5-FF91-4C7C-BC70-F511B41F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03407"/>
            <a:ext cx="8596668" cy="707923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94BD2-4B65-4C31-9C97-2420EFB930D2}"/>
              </a:ext>
            </a:extLst>
          </p:cNvPr>
          <p:cNvSpPr/>
          <p:nvPr/>
        </p:nvSpPr>
        <p:spPr>
          <a:xfrm>
            <a:off x="84259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2103D8-6EC2-42E1-8C94-2C70F6E45C6B}"/>
              </a:ext>
            </a:extLst>
          </p:cNvPr>
          <p:cNvSpPr/>
          <p:nvPr/>
        </p:nvSpPr>
        <p:spPr>
          <a:xfrm>
            <a:off x="407864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User</a:t>
            </a:r>
            <a:r>
              <a:rPr lang="en-US" dirty="0"/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D7F2C-23C0-4407-BBC8-DE8DCE4E7673}"/>
              </a:ext>
            </a:extLst>
          </p:cNvPr>
          <p:cNvSpPr/>
          <p:nvPr/>
        </p:nvSpPr>
        <p:spPr>
          <a:xfrm>
            <a:off x="4078645" y="134482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Room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81EEC5-2678-4832-AFFB-F8C9FC10D6D0}"/>
              </a:ext>
            </a:extLst>
          </p:cNvPr>
          <p:cNvSpPr/>
          <p:nvPr/>
        </p:nvSpPr>
        <p:spPr>
          <a:xfrm>
            <a:off x="4078646" y="4510177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Owner</a:t>
            </a:r>
            <a:r>
              <a:rPr lang="en-US" dirty="0"/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ED3621-53BF-4070-8F30-47E51AF97A3D}"/>
              </a:ext>
            </a:extLst>
          </p:cNvPr>
          <p:cNvSpPr/>
          <p:nvPr/>
        </p:nvSpPr>
        <p:spPr>
          <a:xfrm>
            <a:off x="7521564" y="3147633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with users in the room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76B612-B244-44EA-82E5-B557A83BF940}"/>
              </a:ext>
            </a:extLst>
          </p:cNvPr>
          <p:cNvSpPr/>
          <p:nvPr/>
        </p:nvSpPr>
        <p:spPr>
          <a:xfrm>
            <a:off x="7521564" y="4510178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all users in the room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4CF944-AE8B-4839-9222-E71506B9EFE7}"/>
              </a:ext>
            </a:extLst>
          </p:cNvPr>
          <p:cNvSpPr/>
          <p:nvPr/>
        </p:nvSpPr>
        <p:spPr>
          <a:xfrm>
            <a:off x="7521564" y="5872722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Qualification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96806F7-3B5E-4D42-8F23-8273CCA1DFC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456712" y="3517372"/>
            <a:ext cx="162193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C61228-1FB5-4F87-AF89-6DE64D71C4E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456712" y="1714562"/>
            <a:ext cx="1621933" cy="18028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08635AF-FA0E-47B8-B1DF-7778914568B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456712" y="3517372"/>
            <a:ext cx="1621934" cy="13625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4B5D2D-E746-4371-8939-592555BE73CD}"/>
              </a:ext>
            </a:extLst>
          </p:cNvPr>
          <p:cNvSpPr/>
          <p:nvPr/>
        </p:nvSpPr>
        <p:spPr>
          <a:xfrm>
            <a:off x="2722948" y="3284131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Qualification Check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9946F7-CCB6-4403-9549-01AD595BA3A5}"/>
              </a:ext>
            </a:extLst>
          </p:cNvPr>
          <p:cNvSpPr/>
          <p:nvPr/>
        </p:nvSpPr>
        <p:spPr>
          <a:xfrm>
            <a:off x="2373682" y="4134056"/>
            <a:ext cx="1946886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Qualification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Owner must qualify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2A8D68-91C2-4B48-A9FE-67C4B046AE4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692762" y="3517369"/>
            <a:ext cx="1828802" cy="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AABA43-643A-4854-BE1D-9C9CBD1CCF1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692761" y="3517369"/>
            <a:ext cx="1828803" cy="13625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40F34C-5B43-453D-AFDE-EB63346123C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92761" y="4879913"/>
            <a:ext cx="1828803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C9E927-2800-4A5A-8AA8-542A93D265F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692761" y="4879913"/>
            <a:ext cx="1828803" cy="136254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77F725E-7FA2-4766-8BEB-4A1486770126}"/>
              </a:ext>
            </a:extLst>
          </p:cNvPr>
          <p:cNvSpPr/>
          <p:nvPr/>
        </p:nvSpPr>
        <p:spPr>
          <a:xfrm>
            <a:off x="7529177" y="1344826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users in the room why/who left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5874E-2245-4CD9-BDE1-64FDA75B777E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692760" y="1714562"/>
            <a:ext cx="183641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2F064AC-C33B-4326-BB98-63A9AB43708A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 flipH="1" flipV="1">
            <a:off x="4885703" y="1344826"/>
            <a:ext cx="4806937" cy="4897632"/>
          </a:xfrm>
          <a:prstGeom prst="bentConnector4">
            <a:avLst>
              <a:gd name="adj1" fmla="val -42470"/>
              <a:gd name="adj2" fmla="val 11976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5641054-39D4-4086-B44E-01B9ADC021D8}"/>
              </a:ext>
            </a:extLst>
          </p:cNvPr>
          <p:cNvSpPr/>
          <p:nvPr/>
        </p:nvSpPr>
        <p:spPr>
          <a:xfrm>
            <a:off x="5852273" y="1351367"/>
            <a:ext cx="180147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Voluntarily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Evicted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Disconnected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1A2C18-2D25-4CAD-A1F5-5473FA20E6C3}"/>
              </a:ext>
            </a:extLst>
          </p:cNvPr>
          <p:cNvSpPr/>
          <p:nvPr/>
        </p:nvSpPr>
        <p:spPr>
          <a:xfrm>
            <a:off x="5852273" y="172497"/>
            <a:ext cx="572408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Owner might be unqualified post qualification change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0CEEFF-F50D-4EFB-91CE-896DD1B29EEC}"/>
              </a:ext>
            </a:extLst>
          </p:cNvPr>
          <p:cNvSpPr/>
          <p:nvPr/>
        </p:nvSpPr>
        <p:spPr>
          <a:xfrm>
            <a:off x="7043393" y="1996403"/>
            <a:ext cx="3127417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If the owner leaves, notify all users in the room and close room </a:t>
            </a:r>
          </a:p>
        </p:txBody>
      </p:sp>
    </p:spTree>
    <p:extLst>
      <p:ext uri="{BB962C8B-B14F-4D97-AF65-F5344CB8AC3E}">
        <p14:creationId xmlns:p14="http://schemas.microsoft.com/office/powerpoint/2010/main" val="2059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C615ED3-B1BA-4B8B-B14D-53A5707C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6" y="1712455"/>
            <a:ext cx="9184269" cy="463518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GUI Overview (Post user login)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39AC2-2A6D-400D-B238-D4D1FA0C19BB}"/>
              </a:ext>
            </a:extLst>
          </p:cNvPr>
          <p:cNvSpPr/>
          <p:nvPr/>
        </p:nvSpPr>
        <p:spPr>
          <a:xfrm>
            <a:off x="389614" y="1712455"/>
            <a:ext cx="1439187" cy="463518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Part 1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All rooms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F5F3D-5F7A-47EB-8870-449E82140073}"/>
              </a:ext>
            </a:extLst>
          </p:cNvPr>
          <p:cNvSpPr/>
          <p:nvPr/>
        </p:nvSpPr>
        <p:spPr>
          <a:xfrm>
            <a:off x="1900361" y="1712455"/>
            <a:ext cx="8659483" cy="463518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Part 2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A Single Chat Room Info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&amp; Message Box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8">
            <a:extLst>
              <a:ext uri="{FF2B5EF4-FFF2-40B4-BE49-F238E27FC236}">
                <a16:creationId xmlns:a16="http://schemas.microsoft.com/office/drawing/2014/main" id="{8BD97C83-885A-4928-9EEA-297D98C65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81"/>
          <a:stretch/>
        </p:blipFill>
        <p:spPr>
          <a:xfrm>
            <a:off x="9824213" y="0"/>
            <a:ext cx="76504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1" y="341858"/>
            <a:ext cx="8596668" cy="1320800"/>
          </a:xfrm>
        </p:spPr>
        <p:txBody>
          <a:bodyPr/>
          <a:lstStyle/>
          <a:p>
            <a:r>
              <a:rPr lang="en-US" dirty="0"/>
              <a:t>GUI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1" y="1591836"/>
            <a:ext cx="9826339" cy="4681994"/>
          </a:xfrm>
        </p:spPr>
        <p:txBody>
          <a:bodyPr>
            <a:normAutofit/>
          </a:bodyPr>
          <a:lstStyle/>
          <a:p>
            <a:r>
              <a:rPr lang="en-US" sz="2400" dirty="0"/>
              <a:t>Users’ interaction with room</a:t>
            </a:r>
          </a:p>
          <a:p>
            <a:pPr lvl="1"/>
            <a:r>
              <a:rPr lang="en-US" sz="2000" dirty="0"/>
              <a:t>Leave/Leave All</a:t>
            </a:r>
          </a:p>
          <a:p>
            <a:pPr lvl="2"/>
            <a:r>
              <a:rPr lang="en-US" sz="1800" dirty="0"/>
              <a:t>Voluntarily – hover on the room initial and opt to leave</a:t>
            </a:r>
          </a:p>
          <a:p>
            <a:pPr lvl="2"/>
            <a:r>
              <a:rPr lang="en-US" sz="1800" dirty="0"/>
              <a:t>Evicted – “hate” detected or no longer qualified</a:t>
            </a:r>
          </a:p>
          <a:p>
            <a:pPr lvl="2"/>
            <a:r>
              <a:rPr lang="en-US" sz="1800" dirty="0"/>
              <a:t>Disconnected – close browser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2000" dirty="0"/>
              <a:t>Join – click room initial to join</a:t>
            </a:r>
          </a:p>
          <a:p>
            <a:pPr lvl="2"/>
            <a:r>
              <a:rPr lang="en-US" sz="1800" dirty="0"/>
              <a:t>Qualification check</a:t>
            </a:r>
          </a:p>
          <a:p>
            <a:pPr lvl="1"/>
            <a:r>
              <a:rPr lang="en-US" sz="2000" dirty="0"/>
              <a:t>Create</a:t>
            </a:r>
          </a:p>
          <a:p>
            <a:pPr lvl="2"/>
            <a:r>
              <a:rPr lang="en-US" sz="1800" dirty="0"/>
              <a:t>Click “+”</a:t>
            </a:r>
          </a:p>
          <a:p>
            <a:pPr lvl="2"/>
            <a:r>
              <a:rPr lang="en-US" sz="1800" dirty="0"/>
              <a:t>Set qualification to create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6096000" y="347462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44496"/>
              <a:gd name="adj4" fmla="val 230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other rooms 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9824212" y="5220593"/>
            <a:ext cx="765048" cy="1260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9824213" y="188652"/>
            <a:ext cx="765048" cy="230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DBCBE3C6-3EFB-498C-BED0-624EED4EA2C8}"/>
              </a:ext>
            </a:extLst>
          </p:cNvPr>
          <p:cNvSpPr/>
          <p:nvPr/>
        </p:nvSpPr>
        <p:spPr>
          <a:xfrm>
            <a:off x="6096000" y="1105625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-20751"/>
              <a:gd name="adj4" fmla="val 230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Joined </a:t>
            </a:r>
            <a:r>
              <a:rPr lang="en-US" altLang="zh-CN" dirty="0"/>
              <a:t>rooms list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096000" y="522059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69308"/>
              <a:gd name="adj4" fmla="val 228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room with qualification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9824212" y="2751151"/>
            <a:ext cx="765048" cy="215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8">
            <a:extLst>
              <a:ext uri="{FF2B5EF4-FFF2-40B4-BE49-F238E27FC236}">
                <a16:creationId xmlns:a16="http://schemas.microsoft.com/office/drawing/2014/main" id="{C923EFB8-296D-4574-AE6E-54AE3493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56" y="2032310"/>
            <a:ext cx="9184269" cy="46351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/>
          <a:lstStyle/>
          <a:p>
            <a:r>
              <a:rPr lang="en-US" dirty="0"/>
              <a:t>GUI – </a:t>
            </a:r>
            <a:r>
              <a:rPr lang="en-US" altLang="zh-CN" dirty="0"/>
              <a:t>From Part 1 to Part 2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C1CB93-821F-40F9-A100-988AC4F6DC8E}"/>
              </a:ext>
            </a:extLst>
          </p:cNvPr>
          <p:cNvSpPr/>
          <p:nvPr/>
        </p:nvSpPr>
        <p:spPr>
          <a:xfrm>
            <a:off x="1553156" y="2603204"/>
            <a:ext cx="434670" cy="354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D7218C61-FBB1-4D2E-8151-060E5C4C4DB1}"/>
              </a:ext>
            </a:extLst>
          </p:cNvPr>
          <p:cNvSpPr/>
          <p:nvPr/>
        </p:nvSpPr>
        <p:spPr>
          <a:xfrm rot="20265876">
            <a:off x="1399459" y="1441634"/>
            <a:ext cx="1656457" cy="8809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E1217-84C4-42CC-8314-9DA81B14C2B9}"/>
              </a:ext>
            </a:extLst>
          </p:cNvPr>
          <p:cNvSpPr/>
          <p:nvPr/>
        </p:nvSpPr>
        <p:spPr>
          <a:xfrm>
            <a:off x="2684826" y="1282618"/>
            <a:ext cx="4709887" cy="5877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the room name to show room info (room name &amp; owner &amp; user list)</a:t>
            </a: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607427C2-1809-4A2C-87C3-75A5F2E05531}"/>
              </a:ext>
            </a:extLst>
          </p:cNvPr>
          <p:cNvSpPr/>
          <p:nvPr/>
        </p:nvSpPr>
        <p:spPr>
          <a:xfrm rot="10590764" flipH="1">
            <a:off x="2624252" y="3091835"/>
            <a:ext cx="2011763" cy="907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6B81AC-5B18-4095-87C3-34C613CF36C1}"/>
              </a:ext>
            </a:extLst>
          </p:cNvPr>
          <p:cNvSpPr/>
          <p:nvPr/>
        </p:nvSpPr>
        <p:spPr>
          <a:xfrm>
            <a:off x="2013840" y="2828360"/>
            <a:ext cx="1357513" cy="317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47E8C-351D-4541-B448-72FAE3C88D2E}"/>
              </a:ext>
            </a:extLst>
          </p:cNvPr>
          <p:cNvSpPr/>
          <p:nvPr/>
        </p:nvSpPr>
        <p:spPr>
          <a:xfrm>
            <a:off x="4477173" y="3514362"/>
            <a:ext cx="3814466" cy="545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Click the username to show the message box with certain user</a:t>
            </a:r>
          </a:p>
        </p:txBody>
      </p:sp>
    </p:spTree>
    <p:extLst>
      <p:ext uri="{BB962C8B-B14F-4D97-AF65-F5344CB8AC3E}">
        <p14:creationId xmlns:p14="http://schemas.microsoft.com/office/powerpoint/2010/main" val="286829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AECC6A-5015-4A46-93B1-29FF511FB0CF}"/>
              </a:ext>
            </a:extLst>
          </p:cNvPr>
          <p:cNvGrpSpPr/>
          <p:nvPr/>
        </p:nvGrpSpPr>
        <p:grpSpPr>
          <a:xfrm>
            <a:off x="7440760" y="2222814"/>
            <a:ext cx="4795107" cy="4635186"/>
            <a:chOff x="1045085" y="1157591"/>
            <a:chExt cx="4795107" cy="4635186"/>
          </a:xfrm>
        </p:grpSpPr>
        <p:pic>
          <p:nvPicPr>
            <p:cNvPr id="11" name="内容占位符 8">
              <a:extLst>
                <a:ext uri="{FF2B5EF4-FFF2-40B4-BE49-F238E27FC236}">
                  <a16:creationId xmlns:a16="http://schemas.microsoft.com/office/drawing/2014/main" id="{14BCA5D3-7727-4499-A402-589C253DF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5" r="60069"/>
            <a:stretch/>
          </p:blipFill>
          <p:spPr>
            <a:xfrm>
              <a:off x="1045085" y="1157591"/>
              <a:ext cx="3169106" cy="4635186"/>
            </a:xfrm>
            <a:prstGeom prst="rect">
              <a:avLst/>
            </a:prstGeom>
          </p:spPr>
        </p:pic>
        <p:pic>
          <p:nvPicPr>
            <p:cNvPr id="12" name="内容占位符 8">
              <a:extLst>
                <a:ext uri="{FF2B5EF4-FFF2-40B4-BE49-F238E27FC236}">
                  <a16:creationId xmlns:a16="http://schemas.microsoft.com/office/drawing/2014/main" id="{4BE65242-EC6F-40C8-8847-4D4FE213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96"/>
            <a:stretch/>
          </p:blipFill>
          <p:spPr>
            <a:xfrm>
              <a:off x="4214191" y="1157591"/>
              <a:ext cx="1626001" cy="4635186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59" y="191466"/>
            <a:ext cx="8596668" cy="1320800"/>
          </a:xfrm>
        </p:spPr>
        <p:txBody>
          <a:bodyPr/>
          <a:lstStyle/>
          <a:p>
            <a:r>
              <a:rPr lang="en-US" dirty="0"/>
              <a:t>GUI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8" y="1444230"/>
            <a:ext cx="6084024" cy="46819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User chat with others</a:t>
            </a:r>
          </a:p>
          <a:p>
            <a:pPr lvl="1"/>
            <a:r>
              <a:rPr lang="en-US" sz="2000" dirty="0"/>
              <a:t>Click “Send” to send message to another user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r>
              <a:rPr lang="en-US" sz="2400" dirty="0"/>
              <a:t>If the user is the owner of the room, the user can</a:t>
            </a:r>
          </a:p>
          <a:p>
            <a:pPr lvl="1"/>
            <a:r>
              <a:rPr lang="en-US" sz="2200" dirty="0"/>
              <a:t>Click “Send All” option to send message to all users in the room</a:t>
            </a:r>
          </a:p>
          <a:p>
            <a:pPr lvl="1"/>
            <a:r>
              <a:rPr lang="en-US" sz="2200" dirty="0"/>
              <a:t>Click “Chat Group” name to change the room qualification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9097249" y="444080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234722"/>
              <a:gd name="adj4" fmla="val 14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Message</a:t>
            </a:r>
          </a:p>
          <a:p>
            <a:pPr algn="ctr"/>
            <a:r>
              <a:rPr lang="en-US" dirty="0"/>
              <a:t>/ Send All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8766538" y="1284485"/>
            <a:ext cx="3397634" cy="904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(Hidden if no user leaves)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(pop up user info &amp; reason if user leaves)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7440760" y="6508789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892417" y="41924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98717"/>
              <a:gd name="adj4" fmla="val 146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user status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11160960" y="6418957"/>
            <a:ext cx="763325" cy="270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23D0BBDC-D4FB-4667-934B-7C0284E9332C}"/>
              </a:ext>
            </a:extLst>
          </p:cNvPr>
          <p:cNvSpPr/>
          <p:nvPr/>
        </p:nvSpPr>
        <p:spPr>
          <a:xfrm>
            <a:off x="5001758" y="5775180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85852"/>
              <a:gd name="adj4" fmla="val 148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current user profile</a:t>
            </a: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37F8D41-AC32-4D08-A27E-3F905AA5659F}"/>
              </a:ext>
            </a:extLst>
          </p:cNvPr>
          <p:cNvSpPr/>
          <p:nvPr/>
        </p:nvSpPr>
        <p:spPr>
          <a:xfrm>
            <a:off x="5033176" y="2563761"/>
            <a:ext cx="1594583" cy="865239"/>
          </a:xfrm>
          <a:prstGeom prst="borderCallout1">
            <a:avLst>
              <a:gd name="adj1" fmla="val 49076"/>
              <a:gd name="adj2" fmla="val 100593"/>
              <a:gd name="adj3" fmla="val -23506"/>
              <a:gd name="adj4" fmla="val 148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/ Update room qualification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760606-276D-4F3D-863A-8AF7A640EBE7}"/>
              </a:ext>
            </a:extLst>
          </p:cNvPr>
          <p:cNvSpPr/>
          <p:nvPr/>
        </p:nvSpPr>
        <p:spPr>
          <a:xfrm>
            <a:off x="7440760" y="2203582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dirty="0"/>
              <a:t>View&lt;=&gt;Model Communication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EA50BD-6465-474A-ABBC-148B505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" y="1714575"/>
            <a:ext cx="9947082" cy="4681994"/>
          </a:xfrm>
        </p:spPr>
        <p:txBody>
          <a:bodyPr>
            <a:normAutofit/>
          </a:bodyPr>
          <a:lstStyle/>
          <a:p>
            <a:r>
              <a:rPr lang="en-US" sz="2400" dirty="0"/>
              <a:t>View is not updated every 100ms, but </a:t>
            </a:r>
            <a:r>
              <a:rPr lang="en-US" sz="2400" dirty="0" err="1"/>
              <a:t>onevent</a:t>
            </a:r>
            <a:endParaRPr lang="en-US" sz="2400" dirty="0"/>
          </a:p>
          <a:p>
            <a:pPr lvl="1"/>
            <a:r>
              <a:rPr lang="en-US" sz="2200" dirty="0"/>
              <a:t>E.g. When receive a message from server</a:t>
            </a:r>
          </a:p>
          <a:p>
            <a:r>
              <a:rPr lang="en-US" sz="2400" dirty="0"/>
              <a:t>View will also have some logics to process the data from server to update the content it is presenting</a:t>
            </a:r>
          </a:p>
          <a:p>
            <a:r>
              <a:rPr lang="en-US" sz="2400" dirty="0"/>
              <a:t>Need to design the View&lt;=&gt;Model communication protocol for View and Model to interact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altLang="zh-CN" dirty="0"/>
              <a:t>A Example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2327D0-DBE2-43B2-9817-9948CFE37EB2}"/>
              </a:ext>
            </a:extLst>
          </p:cNvPr>
          <p:cNvSpPr/>
          <p:nvPr/>
        </p:nvSpPr>
        <p:spPr>
          <a:xfrm>
            <a:off x="1743507" y="1330079"/>
            <a:ext cx="4578103" cy="436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FRONTEND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(1)Send to model “login user1 25 US Rice”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(3)View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message type  -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the GUI based on returned User info - JSON.parse(message).res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User’s joined list, available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D73F3B-4671-4325-A5EB-B239F71EDD04}"/>
              </a:ext>
            </a:extLst>
          </p:cNvPr>
          <p:cNvSpPr/>
          <p:nvPr/>
        </p:nvSpPr>
        <p:spPr>
          <a:xfrm>
            <a:off x="7540532" y="458906"/>
            <a:ext cx="4449443" cy="3089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MODEL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(2)Server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command type –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store the user in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view with below info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type : “login”,</a:t>
            </a:r>
          </a:p>
          <a:p>
            <a:pPr lvl="2"/>
            <a:r>
              <a:rPr lang="en-US" dirty="0"/>
              <a:t>res: </a:t>
            </a:r>
            <a:r>
              <a:rPr lang="en-US" dirty="0" err="1"/>
              <a:t>gson.toJson</a:t>
            </a:r>
            <a:r>
              <a:rPr lang="en-US" dirty="0"/>
              <a:t>(User)</a:t>
            </a:r>
          </a:p>
          <a:p>
            <a:pPr lvl="1"/>
            <a:r>
              <a:rPr lang="en-US" dirty="0"/>
              <a:t>}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511EA7-EBE7-4B7D-86AE-F0C2EEA2CD3E}"/>
              </a:ext>
            </a:extLst>
          </p:cNvPr>
          <p:cNvGrpSpPr/>
          <p:nvPr/>
        </p:nvGrpSpPr>
        <p:grpSpPr>
          <a:xfrm>
            <a:off x="0" y="1206391"/>
            <a:ext cx="1854516" cy="1857668"/>
            <a:chOff x="2232454" y="2787087"/>
            <a:chExt cx="2924432" cy="23862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6D44077-EC5E-4B71-A494-E433C173EDF3}"/>
                </a:ext>
              </a:extLst>
            </p:cNvPr>
            <p:cNvSpPr/>
            <p:nvPr/>
          </p:nvSpPr>
          <p:spPr>
            <a:xfrm>
              <a:off x="2232454" y="2787087"/>
              <a:ext cx="2924432" cy="238627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3F03B6-3F60-4B6A-89D4-E4BAB7A54A6D}"/>
                </a:ext>
              </a:extLst>
            </p:cNvPr>
            <p:cNvSpPr/>
            <p:nvPr/>
          </p:nvSpPr>
          <p:spPr>
            <a:xfrm>
              <a:off x="2444578" y="298480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A162B3-8828-4D6B-93B9-843BEA8856D4}"/>
                </a:ext>
              </a:extLst>
            </p:cNvPr>
            <p:cNvSpPr/>
            <p:nvPr/>
          </p:nvSpPr>
          <p:spPr>
            <a:xfrm>
              <a:off x="2444578" y="343551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A22348-352C-484D-A9A4-CB8D83CFFCF1}"/>
                </a:ext>
              </a:extLst>
            </p:cNvPr>
            <p:cNvSpPr/>
            <p:nvPr/>
          </p:nvSpPr>
          <p:spPr>
            <a:xfrm>
              <a:off x="2444578" y="3900132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936BA2-AD72-407F-8805-9647615FB947}"/>
                </a:ext>
              </a:extLst>
            </p:cNvPr>
            <p:cNvSpPr/>
            <p:nvPr/>
          </p:nvSpPr>
          <p:spPr>
            <a:xfrm>
              <a:off x="2444578" y="4360743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school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EC719-58D8-45EE-97AE-398D830B177B}"/>
                </a:ext>
              </a:extLst>
            </p:cNvPr>
            <p:cNvSpPr/>
            <p:nvPr/>
          </p:nvSpPr>
          <p:spPr>
            <a:xfrm>
              <a:off x="2844112" y="4786746"/>
              <a:ext cx="1705233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</a:t>
              </a:r>
            </a:p>
          </p:txBody>
        </p:sp>
      </p:grp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537A9C65-645D-4167-B6A2-8EB1071C9546}"/>
              </a:ext>
            </a:extLst>
          </p:cNvPr>
          <p:cNvSpPr/>
          <p:nvPr/>
        </p:nvSpPr>
        <p:spPr>
          <a:xfrm rot="20958678">
            <a:off x="5425856" y="740696"/>
            <a:ext cx="3116824" cy="8359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525F686D-7290-4DDB-B455-50DEFD9171B8}"/>
              </a:ext>
            </a:extLst>
          </p:cNvPr>
          <p:cNvSpPr/>
          <p:nvPr/>
        </p:nvSpPr>
        <p:spPr>
          <a:xfrm rot="9819428">
            <a:off x="5190283" y="3275921"/>
            <a:ext cx="2933307" cy="83596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646AC1-A268-4927-A515-E58F5CC21052}"/>
              </a:ext>
            </a:extLst>
          </p:cNvPr>
          <p:cNvGrpSpPr/>
          <p:nvPr/>
        </p:nvGrpSpPr>
        <p:grpSpPr>
          <a:xfrm>
            <a:off x="6149258" y="4419667"/>
            <a:ext cx="2782547" cy="2409116"/>
            <a:chOff x="7201891" y="4482417"/>
            <a:chExt cx="2782547" cy="24091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67C1969-F8FF-469B-BCF4-47EE0AEEE066}"/>
                </a:ext>
              </a:extLst>
            </p:cNvPr>
            <p:cNvSpPr/>
            <p:nvPr/>
          </p:nvSpPr>
          <p:spPr>
            <a:xfrm>
              <a:off x="7201891" y="4482417"/>
              <a:ext cx="2782547" cy="240911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E1EC8-E610-4D62-AE5D-131E0044C021}"/>
                </a:ext>
              </a:extLst>
            </p:cNvPr>
            <p:cNvSpPr/>
            <p:nvPr/>
          </p:nvSpPr>
          <p:spPr>
            <a:xfrm>
              <a:off x="7324538" y="4642027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Joined Chat Room List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9564F8-AC29-45A5-973D-B1A32BCEE17A}"/>
                </a:ext>
              </a:extLst>
            </p:cNvPr>
            <p:cNvSpPr/>
            <p:nvPr/>
          </p:nvSpPr>
          <p:spPr>
            <a:xfrm>
              <a:off x="7324538" y="5513139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Available Chat Room List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4FDEB7-AED1-461C-8EA9-374E30B03B5D}"/>
                </a:ext>
              </a:extLst>
            </p:cNvPr>
            <p:cNvSpPr/>
            <p:nvPr/>
          </p:nvSpPr>
          <p:spPr>
            <a:xfrm>
              <a:off x="7324538" y="5948839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Freedom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E27677-E4C6-47B8-B395-5DC55865A532}"/>
                </a:ext>
              </a:extLst>
            </p:cNvPr>
            <p:cNvSpPr/>
            <p:nvPr/>
          </p:nvSpPr>
          <p:spPr>
            <a:xfrm>
              <a:off x="7324538" y="6348166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0312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716</Words>
  <Application>Microsoft Office PowerPoint</Application>
  <PresentationFormat>宽屏</PresentationFormat>
  <Paragraphs>190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华文新魏</vt:lpstr>
      <vt:lpstr>方正姚体</vt:lpstr>
      <vt:lpstr>Arial</vt:lpstr>
      <vt:lpstr>Trebuchet MS</vt:lpstr>
      <vt:lpstr>Wingdings 3</vt:lpstr>
      <vt:lpstr>平面</vt:lpstr>
      <vt:lpstr>ChatApp API</vt:lpstr>
      <vt:lpstr>Agenda</vt:lpstr>
      <vt:lpstr>Use Case Diagram</vt:lpstr>
      <vt:lpstr>GUI Overview (Post user login)</vt:lpstr>
      <vt:lpstr>GUI Part 1</vt:lpstr>
      <vt:lpstr>GUI – From Part 1 to Part 2</vt:lpstr>
      <vt:lpstr>GUI Part 2</vt:lpstr>
      <vt:lpstr>View&lt;=&gt;Model Communication</vt:lpstr>
      <vt:lpstr>A Example</vt:lpstr>
      <vt:lpstr>Some communication protocol</vt:lpstr>
      <vt:lpstr>API + UML</vt:lpstr>
      <vt:lpstr>Dispatcher Adapter</vt:lpstr>
      <vt:lpstr>Obj</vt:lpstr>
      <vt:lpstr>Design Pattern Part 1</vt:lpstr>
      <vt:lpstr>Design Pattern Part 2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API</dc:title>
  <dc:creator>ZHOU, Jialei</dc:creator>
  <cp:lastModifiedBy>ZHOU, Jialei</cp:lastModifiedBy>
  <cp:revision>22</cp:revision>
  <dcterms:created xsi:type="dcterms:W3CDTF">2018-11-14T12:46:03Z</dcterms:created>
  <dcterms:modified xsi:type="dcterms:W3CDTF">2018-11-14T14:12:16Z</dcterms:modified>
</cp:coreProperties>
</file>