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9942500" cy="6761150"/>
  <p:embeddedFontLst>
    <p:embeddedFont>
      <p:font typeface="Tahoma"/>
      <p:regular r:id="rId30"/>
      <p:bold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36" roundtripDataSignature="AMtx7mglbS4PY5coxqjTOc52XsKSs+Jn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CD88CE-DC12-40D5-96D7-36F09461367B}">
  <a:tblStyle styleId="{C1CD88CE-DC12-40D5-96D7-36F09461367B}"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5.xml"/><Relationship Id="rId33" Type="http://schemas.openxmlformats.org/officeDocument/2006/relationships/font" Target="fonts/HelveticaNeue-bold.fntdata"/><Relationship Id="rId10" Type="http://schemas.openxmlformats.org/officeDocument/2006/relationships/slide" Target="slides/slide4.xml"/><Relationship Id="rId32" Type="http://schemas.openxmlformats.org/officeDocument/2006/relationships/font" Target="fonts/HelveticaNeue-regular.fntdata"/><Relationship Id="rId13" Type="http://schemas.openxmlformats.org/officeDocument/2006/relationships/slide" Target="slides/slide7.xml"/><Relationship Id="rId35" Type="http://schemas.openxmlformats.org/officeDocument/2006/relationships/font" Target="fonts/HelveticaNeue-boldItalic.fntdata"/><Relationship Id="rId12" Type="http://schemas.openxmlformats.org/officeDocument/2006/relationships/slide" Target="slides/slide6.xml"/><Relationship Id="rId34"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46667b61a_0_20:notes"/>
          <p:cNvSpPr txBox="1"/>
          <p:nvPr>
            <p:ph idx="1" type="body"/>
          </p:nvPr>
        </p:nvSpPr>
        <p:spPr>
          <a:xfrm>
            <a:off x="1300163" y="3221038"/>
            <a:ext cx="7369200" cy="30513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90" name="Google Shape;90;g3846667b61a_0_20:notes"/>
          <p:cNvSpPr/>
          <p:nvPr>
            <p:ph idx="2" type="sldImg"/>
          </p:nvPr>
        </p:nvSpPr>
        <p:spPr>
          <a:xfrm>
            <a:off x="3230563" y="500063"/>
            <a:ext cx="3400500" cy="25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3ca965c10_0_0:notes"/>
          <p:cNvSpPr txBox="1"/>
          <p:nvPr>
            <p:ph idx="1" type="body"/>
          </p:nvPr>
        </p:nvSpPr>
        <p:spPr>
          <a:xfrm>
            <a:off x="1300163" y="3221038"/>
            <a:ext cx="7369200" cy="30513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96" name="Google Shape;96;g383ca965c10_0_0:notes"/>
          <p:cNvSpPr/>
          <p:nvPr>
            <p:ph idx="2" type="sldImg"/>
          </p:nvPr>
        </p:nvSpPr>
        <p:spPr>
          <a:xfrm>
            <a:off x="3230563" y="500063"/>
            <a:ext cx="3400500" cy="25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3ca965c10_0_6:notes"/>
          <p:cNvSpPr txBox="1"/>
          <p:nvPr>
            <p:ph idx="1" type="body"/>
          </p:nvPr>
        </p:nvSpPr>
        <p:spPr>
          <a:xfrm>
            <a:off x="1300163" y="3221038"/>
            <a:ext cx="7369200" cy="30513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02" name="Google Shape;102;g383ca965c10_0_6:notes"/>
          <p:cNvSpPr/>
          <p:nvPr>
            <p:ph idx="2" type="sldImg"/>
          </p:nvPr>
        </p:nvSpPr>
        <p:spPr>
          <a:xfrm>
            <a:off x="3230563" y="500063"/>
            <a:ext cx="3400500" cy="25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3ca965c10_0_25:notes"/>
          <p:cNvSpPr txBox="1"/>
          <p:nvPr>
            <p:ph idx="1" type="body"/>
          </p:nvPr>
        </p:nvSpPr>
        <p:spPr>
          <a:xfrm>
            <a:off x="1300163" y="3221038"/>
            <a:ext cx="7369200" cy="3051300"/>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10" name="Google Shape;110;g383ca965c10_0_25:notes"/>
          <p:cNvSpPr/>
          <p:nvPr>
            <p:ph idx="2" type="sldImg"/>
          </p:nvPr>
        </p:nvSpPr>
        <p:spPr>
          <a:xfrm>
            <a:off x="3230563" y="500063"/>
            <a:ext cx="3400500" cy="2551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16" name="Google Shape;116;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2" name="Google Shape;122;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28" name="Google Shape;128;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0: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34" name="Google Shape;134;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1: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0" name="Google Shape;140;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2: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47" name="Google Shape;147;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54" name="Google Shape;154;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1" name="Google Shape;161;p2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67" name="Google Shape;167;p2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173" name="Google Shape;173;p2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69" name="Google Shape;69;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76" name="Google Shape;76;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1300163" y="3221038"/>
            <a:ext cx="7369175" cy="3051175"/>
          </a:xfrm>
          <a:prstGeom prst="rect">
            <a:avLst/>
          </a:prstGeom>
        </p:spPr>
        <p:txBody>
          <a:bodyPr anchorCtr="0" anchor="ctr" bIns="45700" lIns="91425" spcFirstLastPara="1" rIns="91425" wrap="square" tIns="45700">
            <a:noAutofit/>
          </a:bodyPr>
          <a:lstStyle/>
          <a:p>
            <a:pPr indent="0" lvl="0" marL="0" rtl="0" algn="l">
              <a:spcBef>
                <a:spcPts val="300"/>
              </a:spcBef>
              <a:spcAft>
                <a:spcPts val="0"/>
              </a:spcAft>
              <a:buNone/>
            </a:pPr>
            <a:r>
              <a:t/>
            </a:r>
            <a:endParaRPr/>
          </a:p>
        </p:txBody>
      </p:sp>
      <p:sp>
        <p:nvSpPr>
          <p:cNvPr id="83" name="Google Shape;83;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30"/>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31"/>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cxnSp>
        <p:nvCxnSpPr>
          <p:cNvPr id="22" name="Google Shape;22;p31"/>
          <p:cNvCxnSpPr/>
          <p:nvPr/>
        </p:nvCxnSpPr>
        <p:spPr>
          <a:xfrm>
            <a:off x="579120" y="6658235"/>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chemeClr val="lt1"/>
                </a:solidFill>
                <a:latin typeface="Helvetica Neue"/>
                <a:ea typeface="Helvetica Neue"/>
                <a:cs typeface="Helvetica Neue"/>
                <a:sym typeface="Helvetica Neue"/>
              </a:defRPr>
            </a:lvl1pPr>
            <a:lvl2pPr lvl="1"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2pPr>
            <a:lvl3pPr lvl="2"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3pPr>
            <a:lvl4pPr lvl="3"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4pPr>
            <a:lvl5pPr lvl="4" marR="0" rtl="0" algn="l">
              <a:spcBef>
                <a:spcPts val="0"/>
              </a:spcBef>
              <a:spcAft>
                <a:spcPts val="0"/>
              </a:spcAft>
              <a:buSzPts val="1400"/>
              <a:buNone/>
              <a:defRPr b="0" i="0" sz="2400" u="none" cap="none" strike="noStrike">
                <a:solidFill>
                  <a:schemeClr val="lt1"/>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1" name="Google Shape;11;p29"/>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9"/>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lt1"/>
                </a:solidFill>
                <a:latin typeface="Helvetica Neue"/>
                <a:ea typeface="Helvetica Neue"/>
                <a:cs typeface="Helvetica Neue"/>
                <a:sym typeface="Helvetica Neue"/>
              </a:rPr>
              <a:t>Monday, September 8, 2025</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9"/>
          <p:cNvPicPr preferRelativeResize="0"/>
          <p:nvPr/>
        </p:nvPicPr>
        <p:blipFill rotWithShape="1">
          <a:blip r:embed="rId1">
            <a:alphaModFix/>
          </a:blip>
          <a:srcRect b="0" l="0" r="0" t="0"/>
          <a:stretch/>
        </p:blipFill>
        <p:spPr>
          <a:xfrm>
            <a:off x="8349072" y="42901"/>
            <a:ext cx="815248" cy="679009"/>
          </a:xfrm>
          <a:prstGeom prst="rect">
            <a:avLst/>
          </a:prstGeom>
          <a:noFill/>
          <a:ln>
            <a:noFill/>
          </a:ln>
        </p:spPr>
      </p:pic>
      <p:sp>
        <p:nvSpPr>
          <p:cNvPr id="14" name="Google Shape;14;p29"/>
          <p:cNvSpPr txBox="1"/>
          <p:nvPr/>
        </p:nvSpPr>
        <p:spPr>
          <a:xfrm>
            <a:off x="123673" y="6687228"/>
            <a:ext cx="8694256" cy="195391"/>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0" i="0" lang="en-US" sz="950" u="none" cap="none" strike="noStrike">
                <a:solidFill>
                  <a:srgbClr val="002060"/>
                </a:solidFill>
                <a:latin typeface="Palatino"/>
                <a:ea typeface="Palatino"/>
                <a:cs typeface="Palatino"/>
                <a:sym typeface="Palatino"/>
              </a:rPr>
              <a:t>       </a:t>
            </a:r>
            <a:r>
              <a:rPr b="0" i="0" lang="en-US" sz="900" u="none" cap="none" strike="noStrike">
                <a:solidFill>
                  <a:srgbClr val="002060"/>
                </a:solidFill>
                <a:latin typeface="Palatino"/>
                <a:ea typeface="Palatino"/>
                <a:cs typeface="Palatino"/>
                <a:sym typeface="Palatino"/>
              </a:rPr>
              <a:t>Major Project – I (18B19CI791) Mid-Term Evaluation | Department of CSE &amp; IT | AY 2025-26. </a:t>
            </a:r>
            <a:endParaRPr/>
          </a:p>
        </p:txBody>
      </p:sp>
      <p:sp>
        <p:nvSpPr>
          <p:cNvPr id="15" name="Google Shape;15;p29"/>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t/>
            </a:r>
            <a:endParaRPr b="0" i="0" sz="950" u="none" cap="none" strike="noStrike">
              <a:solidFill>
                <a:srgbClr val="002060"/>
              </a:solidFill>
              <a:latin typeface="Palatino"/>
              <a:ea typeface="Palatino"/>
              <a:cs typeface="Palatino"/>
              <a:sym typeface="Palatino"/>
            </a:endParaRPr>
          </a:p>
        </p:txBody>
      </p:sp>
      <p:sp>
        <p:nvSpPr>
          <p:cNvPr id="16" name="Google Shape;16;p29"/>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0" i="0" lang="en-US" sz="900" u="none" cap="none" strike="noStrike">
                <a:solidFill>
                  <a:srgbClr val="005493"/>
                </a:solidFill>
                <a:latin typeface="Palatino"/>
                <a:ea typeface="Palatino"/>
                <a:cs typeface="Palatino"/>
                <a:sym typeface="Palatino"/>
              </a:rPr>
              <a:t>‹#›</a:t>
            </a:fld>
            <a:r>
              <a:rPr b="0" i="0" lang="en-US" sz="900" u="none" cap="none" strike="noStrike">
                <a:solidFill>
                  <a:srgbClr val="005493"/>
                </a:solidFill>
                <a:latin typeface="Palatino"/>
                <a:ea typeface="Palatino"/>
                <a:cs typeface="Palatino"/>
                <a:sym typeface="Palatino"/>
              </a:rPr>
              <a:t>.</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ocket.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1" Type="http://schemas.openxmlformats.org/officeDocument/2006/relationships/hyperlink" Target="https://arxiv.org/pdf/2102.07306" TargetMode="External"/><Relationship Id="rId10" Type="http://schemas.openxmlformats.org/officeDocument/2006/relationships/hyperlink" Target="https://arxiv.org/pdf/2102.07306" TargetMode="External"/><Relationship Id="rId13" Type="http://schemas.openxmlformats.org/officeDocument/2006/relationships/hyperlink" Target="https://www.ijcrt.org/papers/IJCRT25A4448.pdf" TargetMode="External"/><Relationship Id="rId12" Type="http://schemas.openxmlformats.org/officeDocument/2006/relationships/hyperlink" Target="https://arxiv.org/pdf/2102.07306" TargetMode="External"/><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mdpi.com/1337300" TargetMode="External"/><Relationship Id="rId4" Type="http://schemas.openxmlformats.org/officeDocument/2006/relationships/hyperlink" Target="https://www.mdpi.com/1337300" TargetMode="External"/><Relationship Id="rId9" Type="http://schemas.openxmlformats.org/officeDocument/2006/relationships/hyperlink" Target="https://www.academia.edu/download/3459486/Automatic_License_Plate_Recognition.pdf" TargetMode="External"/><Relationship Id="rId15" Type="http://schemas.openxmlformats.org/officeDocument/2006/relationships/hyperlink" Target="https://www.ijcrt.org/papers/IJCRT25A4448.pdf" TargetMode="External"/><Relationship Id="rId14" Type="http://schemas.openxmlformats.org/officeDocument/2006/relationships/hyperlink" Target="https://www.ijcrt.org/papers/IJCRT25A4448.pdf" TargetMode="External"/><Relationship Id="rId17" Type="http://schemas.openxmlformats.org/officeDocument/2006/relationships/hyperlink" Target="https://www.researchgate.net/publication/326707084_A_Broad_Survey_on_Performance_Analysis_of_Number_Plate_Recognition_from_Stationary_Images_and_Video_Sequences" TargetMode="External"/><Relationship Id="rId16" Type="http://schemas.openxmlformats.org/officeDocument/2006/relationships/hyperlink" Target="https://www.researchgate.net/publication/326707084_A_Broad_Survey_on_Performance_Analysis_of_Number_Plate_Recognition_from_Stationary_Images_and_Video_Sequences" TargetMode="External"/><Relationship Id="rId5" Type="http://schemas.openxmlformats.org/officeDocument/2006/relationships/hyperlink" Target="https://www.mdpi.com/1812018" TargetMode="External"/><Relationship Id="rId6" Type="http://schemas.openxmlformats.org/officeDocument/2006/relationships/hyperlink" Target="https://www.mdpi.com/1812018" TargetMode="External"/><Relationship Id="rId7" Type="http://schemas.openxmlformats.org/officeDocument/2006/relationships/hyperlink" Target="https://www.academia.edu/download/3459486/Automatic_License_Plate_Recognition.pdf" TargetMode="External"/><Relationship Id="rId8" Type="http://schemas.openxmlformats.org/officeDocument/2006/relationships/hyperlink" Target="https://www.academia.edu/download/3459486/Automatic_License_Plate_Recognition.pdf" TargetMode="External"/></Relationships>
</file>

<file path=ppt/slides/_rels/slide22.xml.rels><?xml version="1.0" encoding="UTF-8" standalone="yes"?><Relationships xmlns="http://schemas.openxmlformats.org/package/2006/relationships"><Relationship Id="rId10" Type="http://schemas.openxmlformats.org/officeDocument/2006/relationships/hyperlink" Target="https://ieeexplore.ieee.org/stamp/stamp.jsp?tp=&amp;arnumber=11180840&amp;isnumber=4358928" TargetMode="External"/><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link.springer.com/chapter/10.1007/3-540-39568-7_5" TargetMode="External"/><Relationship Id="rId4" Type="http://schemas.openxmlformats.org/officeDocument/2006/relationships/hyperlink" Target="https://link.springer.com/chapter/10.1007/3-540-39568-7_5" TargetMode="External"/><Relationship Id="rId9" Type="http://schemas.openxmlformats.org/officeDocument/2006/relationships/hyperlink" Target="https://ieeexplore.ieee.org/stamp/stamp.jsp?tp=&amp;arnumber=8500189&amp;isnumber=8500077" TargetMode="External"/><Relationship Id="rId5" Type="http://schemas.openxmlformats.org/officeDocument/2006/relationships/hyperlink" Target="https://www.mdpi.com/1999-5903/15/1/25?utm_source=chatgpt.com" TargetMode="External"/><Relationship Id="rId6" Type="http://schemas.openxmlformats.org/officeDocument/2006/relationships/hyperlink" Target="https://www.mdpi.com/1999-5903/15/1/25?utm_source=chatgpt.com" TargetMode="External"/><Relationship Id="rId7" Type="http://schemas.openxmlformats.org/officeDocument/2006/relationships/hyperlink" Target="https://www.mdpi.com/2076-3417/13/6/3956?utm_source=chatgpt.com" TargetMode="External"/><Relationship Id="rId8" Type="http://schemas.openxmlformats.org/officeDocument/2006/relationships/hyperlink" Target="https://www.mdpi.com/2076-3417/13/6/3956?utm_source=chatgp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0" y="3246910"/>
            <a:ext cx="9144000" cy="1154100"/>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lang="en-US" sz="2800"/>
              <a:t>Secure V2V Communication Using Identity-Based Cryptography and License Plate Recognition.</a:t>
            </a:r>
            <a:endParaRPr b="1" sz="1400"/>
          </a:p>
        </p:txBody>
      </p:sp>
      <p:sp>
        <p:nvSpPr>
          <p:cNvPr id="28" name="Google Shape;28;p1"/>
          <p:cNvSpPr/>
          <p:nvPr/>
        </p:nvSpPr>
        <p:spPr>
          <a:xfrm>
            <a:off x="1457427" y="2079816"/>
            <a:ext cx="6229200" cy="10695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400" u="none" cap="none" strike="noStrike">
                <a:solidFill>
                  <a:schemeClr val="dk1"/>
                </a:solidFill>
                <a:latin typeface="Palatino"/>
                <a:ea typeface="Palatino"/>
                <a:cs typeface="Palatino"/>
                <a:sym typeface="Palatino"/>
              </a:rPr>
              <a:t>Major Project - I (18B19CI791) | AY 2025-26</a:t>
            </a:r>
            <a:endParaRPr/>
          </a:p>
          <a:p>
            <a:pPr indent="0" lvl="0" marL="0" marR="0" rtl="0" algn="ctr">
              <a:lnSpc>
                <a:spcPct val="150000"/>
              </a:lnSpc>
              <a:spcBef>
                <a:spcPts val="0"/>
              </a:spcBef>
              <a:spcAft>
                <a:spcPts val="0"/>
              </a:spcAft>
              <a:buNone/>
            </a:pPr>
            <a:r>
              <a:rPr b="1" i="0" lang="en-US" sz="2000" u="none" cap="none" strike="noStrike">
                <a:solidFill>
                  <a:schemeClr val="dk1"/>
                </a:solidFill>
                <a:latin typeface="Palatino"/>
                <a:ea typeface="Palatino"/>
                <a:cs typeface="Palatino"/>
                <a:sym typeface="Palatino"/>
              </a:rPr>
              <a:t>Mid-Term Evaluation | Sept 29 – Oct 03, 2025.</a:t>
            </a:r>
            <a:endParaRPr/>
          </a:p>
        </p:txBody>
      </p:sp>
      <p:sp>
        <p:nvSpPr>
          <p:cNvPr id="29" name="Google Shape;29;p1"/>
          <p:cNvSpPr txBox="1"/>
          <p:nvPr/>
        </p:nvSpPr>
        <p:spPr>
          <a:xfrm>
            <a:off x="517798" y="4498606"/>
            <a:ext cx="3620700" cy="245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Helvetica Neue"/>
                <a:ea typeface="Helvetica Neue"/>
                <a:cs typeface="Helvetica Neue"/>
                <a:sym typeface="Helvetica Neue"/>
              </a:rPr>
              <a:t>Group No.: 37</a:t>
            </a:r>
            <a:endParaRPr/>
          </a:p>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None/>
            </a:pPr>
            <a:r>
              <a:rPr b="1" lang="en-US" sz="1600">
                <a:solidFill>
                  <a:schemeClr val="dk1"/>
                </a:solidFill>
                <a:latin typeface="Helvetica Neue"/>
                <a:ea typeface="Helvetica Neue"/>
                <a:cs typeface="Helvetica Neue"/>
                <a:sym typeface="Helvetica Neue"/>
              </a:rPr>
              <a:t>Team Member (s)</a:t>
            </a:r>
            <a:endParaRPr b="1" sz="1600">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lang="en-US" sz="1500">
                <a:solidFill>
                  <a:schemeClr val="dk1"/>
                </a:solidFill>
                <a:latin typeface="Tahoma"/>
                <a:ea typeface="Tahoma"/>
                <a:cs typeface="Tahoma"/>
                <a:sym typeface="Tahoma"/>
              </a:rPr>
              <a:t>Pourush Pandey </a:t>
            </a:r>
            <a:r>
              <a:rPr lang="en-US" sz="1500">
                <a:solidFill>
                  <a:schemeClr val="dk1"/>
                </a:solidFill>
                <a:latin typeface="Tahoma"/>
                <a:ea typeface="Tahoma"/>
                <a:cs typeface="Tahoma"/>
                <a:sym typeface="Tahoma"/>
              </a:rPr>
              <a:t>(221030172) </a:t>
            </a:r>
            <a:endParaRPr/>
          </a:p>
          <a:p>
            <a:pPr indent="-285750" lvl="0" marL="285750" marR="0" rtl="0" algn="l">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Akankshita Puri </a:t>
            </a:r>
            <a:r>
              <a:rPr lang="en-US" sz="1500">
                <a:solidFill>
                  <a:schemeClr val="dk1"/>
                </a:solidFill>
                <a:latin typeface="Tahoma"/>
                <a:ea typeface="Tahoma"/>
                <a:cs typeface="Tahoma"/>
                <a:sym typeface="Tahoma"/>
              </a:rPr>
              <a:t>(221030052)</a:t>
            </a:r>
            <a:endParaRPr/>
          </a:p>
          <a:p>
            <a:pPr indent="-285750" lvl="0" marL="285750" marR="0" rtl="0" algn="l">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Adarsh Mishra </a:t>
            </a:r>
            <a:r>
              <a:rPr lang="en-US" sz="1500">
                <a:solidFill>
                  <a:schemeClr val="dk1"/>
                </a:solidFill>
                <a:latin typeface="Tahoma"/>
                <a:ea typeface="Tahoma"/>
                <a:cs typeface="Tahoma"/>
                <a:sym typeface="Tahoma"/>
              </a:rPr>
              <a:t>(221030386)</a:t>
            </a:r>
            <a:endParaRPr/>
          </a:p>
          <a:p>
            <a:pPr indent="-285750" lvl="0" marL="285750" marR="0" rtl="0" algn="l">
              <a:lnSpc>
                <a:spcPct val="125000"/>
              </a:lnSpc>
              <a:spcBef>
                <a:spcPts val="0"/>
              </a:spcBef>
              <a:spcAft>
                <a:spcPts val="0"/>
              </a:spcAft>
              <a:buClr>
                <a:schemeClr val="dk1"/>
              </a:buClr>
              <a:buSzPts val="1500"/>
              <a:buFont typeface="Arial"/>
              <a:buChar char="•"/>
            </a:pPr>
            <a:r>
              <a:rPr lang="en-US" sz="1500">
                <a:solidFill>
                  <a:schemeClr val="dk1"/>
                </a:solidFill>
                <a:latin typeface="Tahoma"/>
                <a:ea typeface="Tahoma"/>
                <a:cs typeface="Tahoma"/>
                <a:sym typeface="Tahoma"/>
              </a:rPr>
              <a:t>Avinav Jay </a:t>
            </a:r>
            <a:r>
              <a:rPr lang="en-US" sz="1500">
                <a:solidFill>
                  <a:schemeClr val="dk1"/>
                </a:solidFill>
                <a:latin typeface="Tahoma"/>
                <a:ea typeface="Tahoma"/>
                <a:cs typeface="Tahoma"/>
                <a:sym typeface="Tahoma"/>
              </a:rPr>
              <a:t>(221030062</a:t>
            </a:r>
            <a:r>
              <a:rPr lang="en-US" sz="1500">
                <a:solidFill>
                  <a:schemeClr val="dk1"/>
                </a:solidFill>
                <a:latin typeface="Tahoma"/>
                <a:ea typeface="Tahoma"/>
                <a:cs typeface="Tahoma"/>
                <a:sym typeface="Tahoma"/>
              </a:rPr>
              <a:t>)</a:t>
            </a:r>
            <a:endParaRPr/>
          </a:p>
          <a:p>
            <a:pPr indent="0" lvl="0" marL="0" marR="0" rtl="0" algn="ctr">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sp>
        <p:nvSpPr>
          <p:cNvPr id="30" name="Google Shape;30;p1"/>
          <p:cNvSpPr txBox="1"/>
          <p:nvPr/>
        </p:nvSpPr>
        <p:spPr>
          <a:xfrm>
            <a:off x="4871438" y="5041029"/>
            <a:ext cx="4118400" cy="130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Helvetica Neue"/>
                <a:ea typeface="Helvetica Neue"/>
                <a:cs typeface="Helvetica Neue"/>
                <a:sym typeface="Helvetica Neue"/>
              </a:rPr>
              <a:t>Supervisor</a:t>
            </a:r>
            <a:endParaRPr/>
          </a:p>
          <a:p>
            <a:pPr indent="-342900" lvl="0" marL="342900" marR="0" rtl="0" algn="l">
              <a:lnSpc>
                <a:spcPct val="125000"/>
              </a:lnSpc>
              <a:spcBef>
                <a:spcPts val="1200"/>
              </a:spcBef>
              <a:spcAft>
                <a:spcPts val="0"/>
              </a:spcAft>
              <a:buClr>
                <a:schemeClr val="dk1"/>
              </a:buClr>
              <a:buSzPts val="1500"/>
              <a:buFont typeface="Arial"/>
              <a:buChar char="•"/>
            </a:pPr>
            <a:r>
              <a:rPr lang="en-US" sz="1500">
                <a:solidFill>
                  <a:schemeClr val="dk1"/>
                </a:solidFill>
                <a:latin typeface="Tahoma"/>
                <a:ea typeface="Tahoma"/>
                <a:cs typeface="Tahoma"/>
                <a:sym typeface="Tahoma"/>
              </a:rPr>
              <a:t>Name: Dr. Nishant Sharma</a:t>
            </a:r>
            <a:endParaRPr/>
          </a:p>
          <a:p>
            <a:pPr indent="0" lvl="0" marL="357188" marR="0" rtl="0" algn="l">
              <a:lnSpc>
                <a:spcPct val="125000"/>
              </a:lnSpc>
              <a:spcBef>
                <a:spcPts val="0"/>
              </a:spcBef>
              <a:spcAft>
                <a:spcPts val="0"/>
              </a:spcAft>
              <a:buNone/>
            </a:pPr>
            <a:r>
              <a:rPr lang="en-US" sz="1500">
                <a:solidFill>
                  <a:schemeClr val="dk1"/>
                </a:solidFill>
                <a:latin typeface="Tahoma"/>
                <a:ea typeface="Tahoma"/>
                <a:cs typeface="Tahoma"/>
                <a:sym typeface="Tahoma"/>
              </a:rPr>
              <a:t>Designation: Assistant Professor</a:t>
            </a:r>
            <a:br>
              <a:rPr lang="en-US" sz="1500">
                <a:solidFill>
                  <a:schemeClr val="dk1"/>
                </a:solidFill>
                <a:latin typeface="Tahoma"/>
                <a:ea typeface="Tahoma"/>
                <a:cs typeface="Tahoma"/>
                <a:sym typeface="Tahoma"/>
              </a:rPr>
            </a:br>
            <a:r>
              <a:rPr lang="en-US" sz="1500">
                <a:solidFill>
                  <a:schemeClr val="dk1"/>
                </a:solidFill>
                <a:latin typeface="Tahoma"/>
                <a:ea typeface="Tahoma"/>
                <a:cs typeface="Tahoma"/>
                <a:sym typeface="Tahoma"/>
              </a:rPr>
              <a:t>Department of CSE &amp; IT</a:t>
            </a:r>
            <a:endParaRPr/>
          </a:p>
        </p:txBody>
      </p:sp>
      <p:pic>
        <p:nvPicPr>
          <p:cNvPr id="31" name="Google Shape;31;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2" name="Google Shape;32;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3" name="Google Shape;33;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
        <p:nvSpPr>
          <p:cNvPr id="34" name="Google Shape;34;p1"/>
          <p:cNvSpPr txBox="1"/>
          <p:nvPr/>
        </p:nvSpPr>
        <p:spPr>
          <a:xfrm>
            <a:off x="-2" y="601361"/>
            <a:ext cx="9144000" cy="1411285"/>
          </a:xfrm>
          <a:prstGeom prst="rect">
            <a:avLst/>
          </a:prstGeom>
          <a:noFill/>
          <a:ln>
            <a:noFill/>
          </a:ln>
        </p:spPr>
        <p:txBody>
          <a:bodyPr anchorCtr="0" anchor="b" bIns="45700" lIns="91425" spcFirstLastPara="1" rIns="91425" wrap="square" tIns="45700">
            <a:noAutofit/>
          </a:bodyPr>
          <a:lstStyle/>
          <a:p>
            <a:pPr indent="0" lvl="0" marL="0" marR="0" rtl="0" algn="ctr">
              <a:lnSpc>
                <a:spcPct val="121428"/>
              </a:lnSpc>
              <a:spcBef>
                <a:spcPts val="0"/>
              </a:spcBef>
              <a:spcAft>
                <a:spcPts val="0"/>
              </a:spcAft>
              <a:buNone/>
            </a:pPr>
            <a:r>
              <a:rPr b="1" i="0" lang="en-US" sz="2800" u="none" strike="noStrike">
                <a:solidFill>
                  <a:srgbClr val="000099"/>
                </a:solidFill>
                <a:latin typeface="Palatino"/>
                <a:ea typeface="Palatino"/>
                <a:cs typeface="Palatino"/>
                <a:sym typeface="Palatino"/>
              </a:rPr>
              <a:t>Jaypee University of Information Technology</a:t>
            </a:r>
            <a:endParaRPr/>
          </a:p>
          <a:p>
            <a:pPr indent="0" lvl="0" marL="0" marR="0" rtl="0" algn="ctr">
              <a:lnSpc>
                <a:spcPct val="130769"/>
              </a:lnSpc>
              <a:spcBef>
                <a:spcPts val="0"/>
              </a:spcBef>
              <a:spcAft>
                <a:spcPts val="0"/>
              </a:spcAft>
              <a:buClr>
                <a:srgbClr val="000099"/>
              </a:buClr>
              <a:buSzPts val="2600"/>
              <a:buFont typeface="Palatino"/>
              <a:buNone/>
            </a:pPr>
            <a:r>
              <a:rPr b="1" i="0" lang="en-US" sz="2600" u="none" strike="noStrike">
                <a:solidFill>
                  <a:srgbClr val="000099"/>
                </a:solidFill>
                <a:latin typeface="Palatino"/>
                <a:ea typeface="Palatino"/>
                <a:cs typeface="Palatino"/>
                <a:sym typeface="Palatino"/>
              </a:rPr>
              <a:t>Department of Computer Science and Engineering and Information Technology</a:t>
            </a:r>
            <a:endParaRPr b="1" i="0" sz="2600" u="none" strike="noStrike">
              <a:solidFill>
                <a:srgbClr val="002060"/>
              </a:solidFill>
              <a:latin typeface="Palatino"/>
              <a:ea typeface="Palatino"/>
              <a:cs typeface="Palatino"/>
              <a:sym typeface="Palatin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846667b61a_0_20"/>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lang="en-US" sz="2400"/>
              <a:t>Project Design</a:t>
            </a:r>
            <a:endParaRPr/>
          </a:p>
        </p:txBody>
      </p:sp>
      <p:sp>
        <p:nvSpPr>
          <p:cNvPr id="93" name="Google Shape;93;g3846667b61a_0_20"/>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 High-Level Architectur</a:t>
            </a:r>
            <a:r>
              <a:rPr b="1" lang="en-US" sz="1800">
                <a:solidFill>
                  <a:schemeClr val="dk1"/>
                </a:solidFill>
                <a:latin typeface="Times New Roman"/>
                <a:ea typeface="Times New Roman"/>
                <a:cs typeface="Times New Roman"/>
                <a:sym typeface="Times New Roman"/>
              </a:rPr>
              <a:t>e</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b="1"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License Plate Recognition (LPR) Layer</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Captures vehicle plate images, preprocesses them, performs OCR.</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Cryptographic Layer (IBC-Based)</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Derives public key from license plate identity.</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PKG Portal (Web App) generates/distributes private keys.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Provides encryption/decryption of V2V messages.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83ca965c10_0_0"/>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lang="en-US" sz="2400"/>
              <a:t>Project Design</a:t>
            </a:r>
            <a:endParaRPr/>
          </a:p>
        </p:txBody>
      </p:sp>
      <p:sp>
        <p:nvSpPr>
          <p:cNvPr id="99" name="Google Shape;99;g383ca965c10_0_0"/>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 High-Level Architecture</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Communication Layer</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Handles secure V2V messaging protocols.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Broadcasts alerts (collision, traffic).</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Application Layer</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Mobile App (Drivers):</a:t>
            </a:r>
            <a:r>
              <a:rPr lang="en-US" sz="1800">
                <a:solidFill>
                  <a:schemeClr val="dk1"/>
                </a:solidFill>
                <a:latin typeface="Times New Roman"/>
                <a:ea typeface="Times New Roman"/>
                <a:cs typeface="Times New Roman"/>
                <a:sym typeface="Times New Roman"/>
              </a:rPr>
              <a:t> Encrypt/decrypt messages, show alerts.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just">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Web App (Authorities):</a:t>
            </a:r>
            <a:r>
              <a:rPr lang="en-US" sz="1800">
                <a:solidFill>
                  <a:schemeClr val="dk1"/>
                </a:solidFill>
                <a:latin typeface="Times New Roman"/>
                <a:ea typeface="Times New Roman"/>
                <a:cs typeface="Times New Roman"/>
                <a:sym typeface="Times New Roman"/>
              </a:rPr>
              <a:t> Acts as PKG portal; key management, auditing, monitoring.</a:t>
            </a: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83ca965c10_0_6"/>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lang="en-US" sz="2400"/>
              <a:t>Project Design</a:t>
            </a:r>
            <a:endParaRPr/>
          </a:p>
        </p:txBody>
      </p:sp>
      <p:sp>
        <p:nvSpPr>
          <p:cNvPr id="105" name="Google Shape;105;g383ca965c10_0_6"/>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800">
                <a:solidFill>
                  <a:schemeClr val="dk1"/>
                </a:solidFill>
                <a:latin typeface="Times New Roman"/>
                <a:ea typeface="Times New Roman"/>
                <a:cs typeface="Times New Roman"/>
                <a:sym typeface="Times New Roman"/>
              </a:rPr>
              <a:t> Data Flow</a:t>
            </a:r>
            <a:endParaRPr b="1"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106" name="Google Shape;106;g383ca965c10_0_6"/>
          <p:cNvPicPr preferRelativeResize="0"/>
          <p:nvPr/>
        </p:nvPicPr>
        <p:blipFill>
          <a:blip r:embed="rId3">
            <a:alphaModFix/>
          </a:blip>
          <a:stretch>
            <a:fillRect/>
          </a:stretch>
        </p:blipFill>
        <p:spPr>
          <a:xfrm>
            <a:off x="2506650" y="2189675"/>
            <a:ext cx="4324549" cy="3984875"/>
          </a:xfrm>
          <a:prstGeom prst="rect">
            <a:avLst/>
          </a:prstGeom>
          <a:noFill/>
          <a:ln>
            <a:noFill/>
          </a:ln>
        </p:spPr>
      </p:pic>
      <p:sp>
        <p:nvSpPr>
          <p:cNvPr id="107" name="Google Shape;107;g383ca965c10_0_6"/>
          <p:cNvSpPr txBox="1"/>
          <p:nvPr/>
        </p:nvSpPr>
        <p:spPr>
          <a:xfrm>
            <a:off x="1358475" y="1237950"/>
            <a:ext cx="7241700" cy="64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US" sz="1200">
                <a:solidFill>
                  <a:schemeClr val="dk1"/>
                </a:solidFill>
              </a:rPr>
              <a:t>Figure 1.1</a:t>
            </a:r>
            <a:r>
              <a:rPr lang="en-US" sz="1200">
                <a:solidFill>
                  <a:schemeClr val="dk1"/>
                </a:solidFill>
              </a:rPr>
              <a:t> : High-Level System Architecture of Secure V2V Communication Framework integrating License Plate Recognition (LPR), Identity-Based Cryptography (IBC) and multi-platform applications.</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83ca965c10_0_25"/>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7" rtl="0" algn="l">
              <a:spcBef>
                <a:spcPts val="0"/>
              </a:spcBef>
              <a:spcAft>
                <a:spcPts val="0"/>
              </a:spcAft>
              <a:buNone/>
            </a:pPr>
            <a:r>
              <a:rPr lang="en-US" sz="2400"/>
              <a:t>Project Design</a:t>
            </a:r>
            <a:endParaRPr/>
          </a:p>
        </p:txBody>
      </p:sp>
      <p:sp>
        <p:nvSpPr>
          <p:cNvPr id="113" name="Google Shape;113;g383ca965c10_0_25"/>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None/>
            </a:pPr>
            <a:r>
              <a:rPr b="1" lang="en-US" sz="1800">
                <a:solidFill>
                  <a:schemeClr val="dk1"/>
                </a:solidFill>
                <a:latin typeface="Times New Roman"/>
                <a:ea typeface="Times New Roman"/>
                <a:cs typeface="Times New Roman"/>
                <a:sym typeface="Times New Roman"/>
              </a:rPr>
              <a:t>Key Design Decisions</a:t>
            </a:r>
            <a:endParaRPr b="1" sz="1800">
              <a:solidFill>
                <a:schemeClr val="dk1"/>
              </a:solidFill>
              <a:latin typeface="Times New Roman"/>
              <a:ea typeface="Times New Roman"/>
              <a:cs typeface="Times New Roman"/>
              <a:sym typeface="Times New Roman"/>
            </a:endParaRPr>
          </a:p>
          <a:p>
            <a:pPr indent="-342900" lvl="0" marL="457200" rtl="0" algn="l">
              <a:lnSpc>
                <a:spcPct val="100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Identity-Based Cryptography (IBC):</a:t>
            </a:r>
            <a:r>
              <a:rPr lang="en-US" sz="1800">
                <a:solidFill>
                  <a:schemeClr val="dk1"/>
                </a:solidFill>
                <a:latin typeface="Times New Roman"/>
                <a:ea typeface="Times New Roman"/>
                <a:cs typeface="Times New Roman"/>
                <a:sym typeface="Times New Roman"/>
              </a:rPr>
              <a:t> License plate as identity, no PKI overhead, scalable for V2V.</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PKG Portal (Web App):</a:t>
            </a:r>
            <a:r>
              <a:rPr lang="en-US" sz="1800">
                <a:solidFill>
                  <a:schemeClr val="dk1"/>
                </a:solidFill>
                <a:latin typeface="Times New Roman"/>
                <a:ea typeface="Times New Roman"/>
                <a:cs typeface="Times New Roman"/>
                <a:sym typeface="Times New Roman"/>
              </a:rPr>
              <a:t> Trusted key issuer/revoker; enables monitoring &amp; auditing.</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LPR + IBC Integration:</a:t>
            </a:r>
            <a:r>
              <a:rPr lang="en-US" sz="1800">
                <a:solidFill>
                  <a:schemeClr val="dk1"/>
                </a:solidFill>
                <a:latin typeface="Times New Roman"/>
                <a:ea typeface="Times New Roman"/>
                <a:cs typeface="Times New Roman"/>
                <a:sym typeface="Times New Roman"/>
              </a:rPr>
              <a:t> Links physical plates to cryptographic identities for real-time verification.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Mobile App (Drivers):</a:t>
            </a:r>
            <a:r>
              <a:rPr lang="en-US" sz="1800">
                <a:solidFill>
                  <a:schemeClr val="dk1"/>
                </a:solidFill>
                <a:latin typeface="Times New Roman"/>
                <a:ea typeface="Times New Roman"/>
                <a:cs typeface="Times New Roman"/>
                <a:sym typeface="Times New Roman"/>
              </a:rPr>
              <a:t> Real-time alerts; lightweight crypto; MVVM for scalability.</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Web App (Authorities):</a:t>
            </a:r>
            <a:r>
              <a:rPr lang="en-US" sz="1800">
                <a:solidFill>
                  <a:schemeClr val="dk1"/>
                </a:solidFill>
                <a:latin typeface="Times New Roman"/>
                <a:ea typeface="Times New Roman"/>
                <a:cs typeface="Times New Roman"/>
                <a:sym typeface="Times New Roman"/>
              </a:rPr>
              <a:t> Vehicle registration, key management, audits &amp; anomaly detection.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Layered Design:</a:t>
            </a:r>
            <a:r>
              <a:rPr lang="en-US" sz="1800">
                <a:solidFill>
                  <a:schemeClr val="dk1"/>
                </a:solidFill>
                <a:latin typeface="Times New Roman"/>
                <a:ea typeface="Times New Roman"/>
                <a:cs typeface="Times New Roman"/>
                <a:sym typeface="Times New Roman"/>
              </a:rPr>
              <a:t> LPR → Cryptography → Communication → Application ensures modularity &amp; maintainability.</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120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Tools, Technologies and Languages</a:t>
            </a:r>
            <a:endParaRPr b="0"/>
          </a:p>
        </p:txBody>
      </p:sp>
      <p:sp>
        <p:nvSpPr>
          <p:cNvPr id="119" name="Google Shape;119;p1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2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Programming Languages:</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Kotlin</a:t>
            </a:r>
            <a:r>
              <a:rPr lang="en-US" sz="1800">
                <a:solidFill>
                  <a:schemeClr val="dk1"/>
                </a:solidFill>
                <a:latin typeface="Times New Roman"/>
                <a:ea typeface="Times New Roman"/>
                <a:cs typeface="Times New Roman"/>
                <a:sym typeface="Times New Roman"/>
              </a:rPr>
              <a:t> v2.2.20</a:t>
            </a:r>
            <a:r>
              <a:rPr lang="en-US" sz="1800">
                <a:solidFill>
                  <a:schemeClr val="dk1"/>
                </a:solidFill>
                <a:latin typeface="Times New Roman"/>
                <a:ea typeface="Times New Roman"/>
                <a:cs typeface="Times New Roman"/>
                <a:sym typeface="Times New Roman"/>
              </a:rPr>
              <a:t>, Jetpack Compose</a:t>
            </a:r>
            <a:r>
              <a:rPr lang="en-US" sz="1800">
                <a:solidFill>
                  <a:schemeClr val="dk1"/>
                </a:solidFill>
                <a:latin typeface="Times New Roman"/>
                <a:ea typeface="Times New Roman"/>
                <a:cs typeface="Times New Roman"/>
                <a:sym typeface="Times New Roman"/>
              </a:rPr>
              <a:t> 2.8.1 </a:t>
            </a:r>
            <a:r>
              <a:rPr lang="en-US" sz="1800">
                <a:solidFill>
                  <a:schemeClr val="dk1"/>
                </a:solidFill>
                <a:latin typeface="Times New Roman"/>
                <a:ea typeface="Times New Roman"/>
                <a:cs typeface="Times New Roman"/>
                <a:sym typeface="Times New Roman"/>
              </a:rPr>
              <a:t>(Mobile App)</a:t>
            </a: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Python (LPR + Cryptographic modules) v3.13.7	</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JavaScript (ES2025), TypeScript v5.9.2, React v19.1.1 (Web frontend)</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Node.js v24.8.0 (Web backend + PKG portal)</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Frameworks &amp; Libraries:</a:t>
            </a:r>
            <a:br>
              <a:rPr b="1" lang="en-US" sz="1800">
                <a:solidFill>
                  <a:schemeClr val="dk1"/>
                </a:solidFill>
                <a:latin typeface="Times New Roman"/>
                <a:ea typeface="Times New Roman"/>
                <a:cs typeface="Times New Roman"/>
                <a:sym typeface="Times New Roman"/>
              </a:rPr>
            </a:br>
            <a:endParaRPr b="1"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TensorFlow v2.17.0 / PyTorch v2.0 → LPR &amp; OCR</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OpenCV v4.12.0→ Image preprocessing</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Room / SQLite → Local storage in mobile app</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1" marL="914400" rtl="0" algn="l">
              <a:lnSpc>
                <a:spcPct val="100000"/>
              </a:lnSpc>
              <a:spcBef>
                <a:spcPts val="0"/>
              </a:spcBef>
              <a:spcAft>
                <a:spcPts val="0"/>
              </a:spcAft>
              <a:buClr>
                <a:schemeClr val="dk1"/>
              </a:buClr>
              <a:buSzPts val="1800"/>
              <a:buChar char="○"/>
            </a:pPr>
            <a:r>
              <a:rPr lang="en-US" sz="1800">
                <a:solidFill>
                  <a:schemeClr val="dk1"/>
                </a:solidFill>
                <a:latin typeface="Times New Roman"/>
                <a:ea typeface="Times New Roman"/>
                <a:cs typeface="Times New Roman"/>
                <a:sym typeface="Times New Roman"/>
              </a:rPr>
              <a:t>REST APIs → Communication between mobile and web (</a:t>
            </a:r>
            <a:r>
              <a:rPr lang="en-US" sz="1800" u="sng">
                <a:solidFill>
                  <a:schemeClr val="hlink"/>
                </a:solidFill>
                <a:latin typeface="Times New Roman"/>
                <a:ea typeface="Times New Roman"/>
                <a:cs typeface="Times New Roman"/>
                <a:sym typeface="Times New Roman"/>
                <a:hlinkClick r:id="rId3"/>
              </a:rPr>
              <a:t>Socket.io</a:t>
            </a:r>
            <a:r>
              <a:rPr lang="en-US" sz="1800">
                <a:solidFill>
                  <a:schemeClr val="dk1"/>
                </a:solidFill>
                <a:latin typeface="Times New Roman"/>
                <a:ea typeface="Times New Roman"/>
                <a:cs typeface="Times New Roman"/>
                <a:sym typeface="Times New Roman"/>
              </a:rPr>
              <a:t> </a:t>
            </a:r>
            <a:r>
              <a:rPr b="1" lang="en-US" sz="1800">
                <a:solidFill>
                  <a:srgbClr val="1F1F1F"/>
                </a:solidFill>
                <a:highlight>
                  <a:srgbClr val="FFFFFF"/>
                </a:highlight>
                <a:latin typeface="Times New Roman"/>
                <a:ea typeface="Times New Roman"/>
                <a:cs typeface="Times New Roman"/>
                <a:sym typeface="Times New Roman"/>
              </a:rPr>
              <a:t> </a:t>
            </a:r>
            <a:r>
              <a:rPr lang="en-US" sz="1800">
                <a:solidFill>
                  <a:srgbClr val="1F1F1F"/>
                </a:solidFill>
                <a:highlight>
                  <a:srgbClr val="FFFFFF"/>
                </a:highlight>
                <a:latin typeface="Times New Roman"/>
                <a:ea typeface="Times New Roman"/>
                <a:cs typeface="Times New Roman"/>
                <a:sym typeface="Times New Roman"/>
              </a:rPr>
              <a:t>v</a:t>
            </a:r>
            <a:r>
              <a:rPr lang="en-US" sz="1800">
                <a:solidFill>
                  <a:srgbClr val="474747"/>
                </a:solidFill>
                <a:highlight>
                  <a:srgbClr val="FFFFFF"/>
                </a:highlight>
                <a:latin typeface="Times New Roman"/>
                <a:ea typeface="Times New Roman"/>
                <a:cs typeface="Times New Roman"/>
                <a:sym typeface="Times New Roman"/>
              </a:rPr>
              <a:t>4.7.5)</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Dataset</a:t>
            </a:r>
            <a:endParaRPr/>
          </a:p>
        </p:txBody>
      </p:sp>
      <p:sp>
        <p:nvSpPr>
          <p:cNvPr id="125" name="Google Shape;125;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63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OpenALPR Benchmark Dataset</a:t>
            </a:r>
            <a:r>
              <a:rPr lang="en-US" sz="1800">
                <a:solidFill>
                  <a:schemeClr val="dk1"/>
                </a:solidFill>
                <a:latin typeface="Times New Roman"/>
                <a:ea typeface="Times New Roman"/>
                <a:cs typeface="Times New Roman"/>
                <a:sym typeface="Times New Roman"/>
              </a:rPr>
              <a:t> (public dataset of license plate images).</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Source: https://cdn.openalpr.com/benchmarks.html</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AOLP (Academia Sinica Open License Plate Dataset)</a:t>
            </a:r>
            <a:r>
              <a:rPr lang="en-US" sz="1800">
                <a:solidFill>
                  <a:schemeClr val="dk1"/>
                </a:solidFill>
                <a:latin typeface="Times New Roman"/>
                <a:ea typeface="Times New Roman"/>
                <a:cs typeface="Times New Roman"/>
                <a:sym typeface="Times New Roman"/>
              </a:rPr>
              <a:t> – includes varied lighting, angles, and vehicle types.</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Source: https://opendatalab.com/OpenDataLab/AOLP</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63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Synthetic augmentation</a:t>
            </a:r>
            <a:r>
              <a:rPr lang="en-US" sz="1800">
                <a:solidFill>
                  <a:schemeClr val="dk1"/>
                </a:solidFill>
                <a:latin typeface="Times New Roman"/>
                <a:ea typeface="Times New Roman"/>
                <a:cs typeface="Times New Roman"/>
                <a:sym typeface="Times New Roman"/>
              </a:rPr>
              <a:t>: Blurring, rotation, and noise injection to simulate real road conditions.</a:t>
            </a: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63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Key Learnings</a:t>
            </a:r>
            <a:endParaRPr/>
          </a:p>
        </p:txBody>
      </p:sp>
      <p:sp>
        <p:nvSpPr>
          <p:cNvPr id="131" name="Google Shape;131;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Understood the role of </a:t>
            </a:r>
            <a:r>
              <a:rPr b="1" lang="en-US" sz="1800">
                <a:solidFill>
                  <a:schemeClr val="dk1"/>
                </a:solidFill>
                <a:latin typeface="Times New Roman"/>
                <a:ea typeface="Times New Roman"/>
                <a:cs typeface="Times New Roman"/>
                <a:sym typeface="Times New Roman"/>
              </a:rPr>
              <a:t>Identity-Based Cryptography (IBC)</a:t>
            </a:r>
            <a:r>
              <a:rPr lang="en-US" sz="1800">
                <a:solidFill>
                  <a:schemeClr val="dk1"/>
                </a:solidFill>
                <a:latin typeface="Times New Roman"/>
                <a:ea typeface="Times New Roman"/>
                <a:cs typeface="Times New Roman"/>
                <a:sym typeface="Times New Roman"/>
              </a:rPr>
              <a:t> in secure V2V communication.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Learned the importance of a </a:t>
            </a:r>
            <a:r>
              <a:rPr b="1" lang="en-US" sz="1800">
                <a:solidFill>
                  <a:schemeClr val="dk1"/>
                </a:solidFill>
                <a:latin typeface="Times New Roman"/>
                <a:ea typeface="Times New Roman"/>
                <a:cs typeface="Times New Roman"/>
                <a:sym typeface="Times New Roman"/>
              </a:rPr>
              <a:t>PKG portal</a:t>
            </a:r>
            <a:r>
              <a:rPr lang="en-US" sz="1800">
                <a:solidFill>
                  <a:schemeClr val="dk1"/>
                </a:solidFill>
                <a:latin typeface="Times New Roman"/>
                <a:ea typeface="Times New Roman"/>
                <a:cs typeface="Times New Roman"/>
                <a:sym typeface="Times New Roman"/>
              </a:rPr>
              <a:t> for key management, issuance, and revocation.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Gained insights into </a:t>
            </a:r>
            <a:r>
              <a:rPr b="1" lang="en-US" sz="1800">
                <a:solidFill>
                  <a:schemeClr val="dk1"/>
                </a:solidFill>
                <a:latin typeface="Times New Roman"/>
                <a:ea typeface="Times New Roman"/>
                <a:cs typeface="Times New Roman"/>
                <a:sym typeface="Times New Roman"/>
              </a:rPr>
              <a:t>License Plate Recognition (LPR)</a:t>
            </a:r>
            <a:r>
              <a:rPr lang="en-US" sz="1800">
                <a:solidFill>
                  <a:schemeClr val="dk1"/>
                </a:solidFill>
                <a:latin typeface="Times New Roman"/>
                <a:ea typeface="Times New Roman"/>
                <a:cs typeface="Times New Roman"/>
                <a:sym typeface="Times New Roman"/>
              </a:rPr>
              <a:t> challenges under real-world conditions.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Explored integration of </a:t>
            </a:r>
            <a:r>
              <a:rPr b="1" lang="en-US" sz="1800">
                <a:solidFill>
                  <a:schemeClr val="dk1"/>
                </a:solidFill>
                <a:latin typeface="Times New Roman"/>
                <a:ea typeface="Times New Roman"/>
                <a:cs typeface="Times New Roman"/>
                <a:sym typeface="Times New Roman"/>
              </a:rPr>
              <a:t>computer vision with cryptographic frameworks</a:t>
            </a:r>
            <a:r>
              <a:rPr lang="en-US" sz="1800">
                <a:solidFill>
                  <a:schemeClr val="dk1"/>
                </a:solidFill>
                <a:latin typeface="Times New Roman"/>
                <a:ea typeface="Times New Roman"/>
                <a:cs typeface="Times New Roman"/>
                <a:sym typeface="Times New Roman"/>
              </a:rPr>
              <a:t>.</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Strengthened knowledge of </a:t>
            </a:r>
            <a:r>
              <a:rPr b="1" lang="en-US" sz="1800">
                <a:solidFill>
                  <a:schemeClr val="dk1"/>
                </a:solidFill>
                <a:latin typeface="Times New Roman"/>
                <a:ea typeface="Times New Roman"/>
                <a:cs typeface="Times New Roman"/>
                <a:sym typeface="Times New Roman"/>
              </a:rPr>
              <a:t>MVVM mobile app design</a:t>
            </a:r>
            <a:r>
              <a:rPr lang="en-US" sz="1800">
                <a:solidFill>
                  <a:schemeClr val="dk1"/>
                </a:solidFill>
                <a:latin typeface="Times New Roman"/>
                <a:ea typeface="Times New Roman"/>
                <a:cs typeface="Times New Roman"/>
                <a:sym typeface="Times New Roman"/>
              </a:rPr>
              <a:t> for real-time secure communication.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Understood gaps in existing research (PKI overhead, scalability, and lack of LPR integration).</a:t>
            </a:r>
            <a:endParaRPr sz="18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Work Plan till End-Term Evaluation</a:t>
            </a:r>
            <a:endParaRPr/>
          </a:p>
        </p:txBody>
      </p:sp>
      <p:sp>
        <p:nvSpPr>
          <p:cNvPr id="137" name="Google Shape;137;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Sept–Oct:</a:t>
            </a:r>
            <a:r>
              <a:rPr lang="en-US" sz="1800">
                <a:solidFill>
                  <a:schemeClr val="dk1"/>
                </a:solidFill>
                <a:latin typeface="Times New Roman"/>
                <a:ea typeface="Times New Roman"/>
                <a:cs typeface="Times New Roman"/>
                <a:sym typeface="Times New Roman"/>
              </a:rPr>
              <a:t> Complete literature survey; finalize requirements &amp; architecture design.</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Nov:</a:t>
            </a:r>
            <a:r>
              <a:rPr lang="en-US" sz="1800">
                <a:solidFill>
                  <a:schemeClr val="dk1"/>
                </a:solidFill>
                <a:latin typeface="Times New Roman"/>
                <a:ea typeface="Times New Roman"/>
                <a:cs typeface="Times New Roman"/>
                <a:sym typeface="Times New Roman"/>
              </a:rPr>
              <a:t> Develop LPR module (Python + CV); implement initial IBC algorithms.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Dec:</a:t>
            </a:r>
            <a:r>
              <a:rPr lang="en-US" sz="1800">
                <a:solidFill>
                  <a:schemeClr val="dk1"/>
                </a:solidFill>
                <a:latin typeface="Times New Roman"/>
                <a:ea typeface="Times New Roman"/>
                <a:cs typeface="Times New Roman"/>
                <a:sym typeface="Times New Roman"/>
              </a:rPr>
              <a:t> Integrate cryptographic functions and LPR with mobile app.</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Jan:</a:t>
            </a:r>
            <a:r>
              <a:rPr lang="en-US" sz="1800">
                <a:solidFill>
                  <a:schemeClr val="dk1"/>
                </a:solidFill>
                <a:latin typeface="Times New Roman"/>
                <a:ea typeface="Times New Roman"/>
                <a:cs typeface="Times New Roman"/>
                <a:sym typeface="Times New Roman"/>
              </a:rPr>
              <a:t> Implement PKG portal on web app; connect with mobile app for key issuance.</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Feb:</a:t>
            </a:r>
            <a:r>
              <a:rPr lang="en-US" sz="1800">
                <a:solidFill>
                  <a:schemeClr val="dk1"/>
                </a:solidFill>
                <a:latin typeface="Times New Roman"/>
                <a:ea typeface="Times New Roman"/>
                <a:cs typeface="Times New Roman"/>
                <a:sym typeface="Times New Roman"/>
              </a:rPr>
              <a:t> Integrate V2V communication flow (mobile ↔ web ↔ vehicles).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Mar:</a:t>
            </a:r>
            <a:r>
              <a:rPr lang="en-US" sz="1800">
                <a:solidFill>
                  <a:schemeClr val="dk1"/>
                </a:solidFill>
                <a:latin typeface="Times New Roman"/>
                <a:ea typeface="Times New Roman"/>
                <a:cs typeface="Times New Roman"/>
                <a:sym typeface="Times New Roman"/>
              </a:rPr>
              <a:t> Conduct testing (accuracy of LPR, encryption latency, communication reliability).</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Apr:</a:t>
            </a:r>
            <a:r>
              <a:rPr lang="en-US" sz="1800">
                <a:solidFill>
                  <a:schemeClr val="dk1"/>
                </a:solidFill>
                <a:latin typeface="Times New Roman"/>
                <a:ea typeface="Times New Roman"/>
                <a:cs typeface="Times New Roman"/>
                <a:sym typeface="Times New Roman"/>
              </a:rPr>
              <a:t> Optimize system performance, complete documentation, and prepare for end-term evaluation.</a:t>
            </a:r>
            <a:endParaRPr sz="18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Project Plan</a:t>
            </a:r>
            <a:endParaRPr/>
          </a:p>
        </p:txBody>
      </p:sp>
      <p:sp>
        <p:nvSpPr>
          <p:cNvPr id="143" name="Google Shape;143;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solidFill>
                  <a:schemeClr val="dk1"/>
                </a:solidFill>
                <a:latin typeface="Helvetica Neue"/>
                <a:ea typeface="Helvetica Neue"/>
                <a:cs typeface="Helvetica Neue"/>
                <a:sym typeface="Helvetica Neue"/>
              </a:rPr>
              <a:t>.</a:t>
            </a:r>
            <a:endParaRPr/>
          </a:p>
        </p:txBody>
      </p:sp>
      <p:pic>
        <p:nvPicPr>
          <p:cNvPr id="144" name="Google Shape;144;p21"/>
          <p:cNvPicPr preferRelativeResize="0"/>
          <p:nvPr/>
        </p:nvPicPr>
        <p:blipFill>
          <a:blip r:embed="rId3">
            <a:alphaModFix/>
          </a:blip>
          <a:stretch>
            <a:fillRect/>
          </a:stretch>
        </p:blipFill>
        <p:spPr>
          <a:xfrm>
            <a:off x="0" y="1136545"/>
            <a:ext cx="9144000" cy="478123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Work Contribution and Attendance</a:t>
            </a:r>
            <a:endParaRPr b="0"/>
          </a:p>
        </p:txBody>
      </p:sp>
      <p:sp>
        <p:nvSpPr>
          <p:cNvPr id="150" name="Google Shape;150;p22"/>
          <p:cNvSpPr txBox="1"/>
          <p:nvPr/>
        </p:nvSpPr>
        <p:spPr>
          <a:xfrm>
            <a:off x="77118" y="804231"/>
            <a:ext cx="8956714" cy="5172419"/>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151" name="Google Shape;151;p22"/>
          <p:cNvGraphicFramePr/>
          <p:nvPr/>
        </p:nvGraphicFramePr>
        <p:xfrm>
          <a:off x="114356" y="724550"/>
          <a:ext cx="3000000" cy="3000000"/>
        </p:xfrm>
        <a:graphic>
          <a:graphicData uri="http://schemas.openxmlformats.org/drawingml/2006/table">
            <a:tbl>
              <a:tblPr bandRow="1" firstRow="1">
                <a:noFill/>
                <a:tableStyleId>{C1CD88CE-DC12-40D5-96D7-36F09461367B}</a:tableStyleId>
              </a:tblPr>
              <a:tblGrid>
                <a:gridCol w="801275"/>
                <a:gridCol w="1067250"/>
                <a:gridCol w="4077200"/>
                <a:gridCol w="1139000"/>
                <a:gridCol w="786550"/>
                <a:gridCol w="1044000"/>
              </a:tblGrid>
              <a:tr h="507400">
                <a:tc gridSpan="6">
                  <a:txBody>
                    <a:bodyPr/>
                    <a:lstStyle/>
                    <a:p>
                      <a:pPr indent="0" lvl="0" marL="0" marR="0" rtl="0" algn="l">
                        <a:spcBef>
                          <a:spcPts val="0"/>
                        </a:spcBef>
                        <a:spcAft>
                          <a:spcPts val="0"/>
                        </a:spcAft>
                        <a:buNone/>
                      </a:pPr>
                      <a:r>
                        <a:rPr b="1" i="0" lang="en-US" sz="1300">
                          <a:solidFill>
                            <a:schemeClr val="dk1"/>
                          </a:solidFill>
                          <a:latin typeface="Helvetica Neue"/>
                          <a:ea typeface="Helvetica Neue"/>
                          <a:cs typeface="Helvetica Neue"/>
                          <a:sym typeface="Helvetica Neue"/>
                        </a:rPr>
                        <a:t>GitHub Repository URL:  https://github.com/pourush5/SecureV2VCommunication</a:t>
                      </a:r>
                      <a:endParaRPr/>
                    </a:p>
                  </a:txBody>
                  <a:tcPr marT="45725" marB="45725" marR="91450" marL="91450" anchor="ctr">
                    <a:solidFill>
                      <a:srgbClr val="D5D59B"/>
                    </a:solidFill>
                  </a:tcPr>
                </a:tc>
                <a:tc hMerge="1"/>
                <a:tc hMerge="1"/>
                <a:tc hMerge="1"/>
                <a:tc hMerge="1"/>
                <a:tc hMerge="1"/>
              </a:tr>
              <a:tr h="507400">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Team Member</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Roll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Work Done</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(provide complete details)</a:t>
                      </a:r>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300"/>
                        <a:buFont typeface="Helvetica Neue"/>
                        <a:buNone/>
                      </a:pPr>
                      <a:r>
                        <a:rPr b="0" i="0" lang="en-US" sz="1300">
                          <a:solidFill>
                            <a:schemeClr val="dk1"/>
                          </a:solidFill>
                          <a:latin typeface="Helvetica Neue"/>
                          <a:ea typeface="Helvetica Neue"/>
                          <a:cs typeface="Helvetica Neue"/>
                          <a:sym typeface="Helvetica Neue"/>
                        </a:rPr>
                        <a:t>Work Contribution (%)</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Lines of Code</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(if any)</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Lab Attendance (%)</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221030172</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71450" lvl="0" marL="171450" marR="0" rtl="0" algn="l">
                        <a:spcBef>
                          <a:spcPts val="0"/>
                        </a:spcBef>
                        <a:spcAft>
                          <a:spcPts val="0"/>
                        </a:spcAft>
                        <a:buClr>
                          <a:schemeClr val="dk1"/>
                        </a:buClr>
                        <a:buSzPts val="1300"/>
                        <a:buFont typeface="Helvetica Neue"/>
                        <a:buChar char="•"/>
                      </a:pPr>
                      <a:r>
                        <a:rPr lang="en-US" sz="1300">
                          <a:latin typeface="Helvetica Neue"/>
                          <a:ea typeface="Helvetica Neue"/>
                          <a:cs typeface="Helvetica Neue"/>
                          <a:sym typeface="Helvetica Neue"/>
                        </a:rPr>
                        <a:t>C</a:t>
                      </a:r>
                      <a:r>
                        <a:rPr lang="en-US" sz="1300">
                          <a:latin typeface="Helvetica Neue"/>
                          <a:ea typeface="Helvetica Neue"/>
                          <a:cs typeface="Helvetica Neue"/>
                          <a:sym typeface="Helvetica Neue"/>
                        </a:rPr>
                        <a:t>onstructed project architecture, focused on IBC implementation and secure communication design and mapped mobile app implementation to MVVM design pattern. </a:t>
                      </a:r>
                      <a:endParaRPr sz="1300">
                        <a:latin typeface="Helvetica Neue"/>
                        <a:ea typeface="Helvetica Neue"/>
                        <a:cs typeface="Helvetica Neue"/>
                        <a:sym typeface="Helvetica Neue"/>
                      </a:endParaRPr>
                    </a:p>
                    <a:p>
                      <a:pPr indent="-171450" lvl="0" marL="171450" marR="0" rtl="0" algn="l">
                        <a:spcBef>
                          <a:spcPts val="0"/>
                        </a:spcBef>
                        <a:spcAft>
                          <a:spcPts val="0"/>
                        </a:spcAft>
                        <a:buClr>
                          <a:schemeClr val="dk1"/>
                        </a:buClr>
                        <a:buSzPts val="1300"/>
                        <a:buFont typeface="Helvetica Neue"/>
                        <a:buChar char="•"/>
                      </a:pPr>
                      <a:r>
                        <a:rPr lang="en-US" sz="1300">
                          <a:latin typeface="Helvetica Neue"/>
                          <a:ea typeface="Helvetica Neue"/>
                          <a:cs typeface="Helvetica Neue"/>
                          <a:sym typeface="Helvetica Neue"/>
                        </a:rPr>
                        <a:t>Research on cryptographic applications.</a:t>
                      </a:r>
                      <a:endParaRPr sz="1300">
                        <a:latin typeface="Helvetica Neue"/>
                        <a:ea typeface="Helvetica Neue"/>
                        <a:cs typeface="Helvetica Neue"/>
                        <a:sym typeface="Helvetica Neue"/>
                      </a:endParaRPr>
                    </a:p>
                    <a:p>
                      <a:pPr indent="0" lvl="0" marL="457200" marR="0" rtl="0" algn="l">
                        <a:spcBef>
                          <a:spcPts val="0"/>
                        </a:spcBef>
                        <a:spcAft>
                          <a:spcPts val="0"/>
                        </a:spcAft>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25%</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221030052</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Clr>
                          <a:schemeClr val="dk1"/>
                        </a:buClr>
                        <a:buSzPts val="1300"/>
                        <a:buFont typeface="Arial"/>
                        <a:buNone/>
                      </a:pPr>
                      <a:r>
                        <a:t/>
                      </a:r>
                      <a:endParaRPr i="0" sz="1300">
                        <a:latin typeface="Helvetica Neue"/>
                        <a:ea typeface="Helvetica Neue"/>
                        <a:cs typeface="Helvetica Neue"/>
                        <a:sym typeface="Helvetica Neue"/>
                      </a:endParaRPr>
                    </a:p>
                    <a:p>
                      <a:pPr indent="-171450" lvl="0" marL="171450" marR="0" rtl="0" algn="l">
                        <a:spcBef>
                          <a:spcPts val="0"/>
                        </a:spcBef>
                        <a:spcAft>
                          <a:spcPts val="0"/>
                        </a:spcAft>
                        <a:buClr>
                          <a:schemeClr val="dk1"/>
                        </a:buClr>
                        <a:buSzPts val="1300"/>
                        <a:buFont typeface="Helvetica Neue"/>
                        <a:buChar char="•"/>
                      </a:pPr>
                      <a:r>
                        <a:rPr lang="en-US" sz="1300">
                          <a:latin typeface="Helvetica Neue"/>
                          <a:ea typeface="Helvetica Neue"/>
                          <a:cs typeface="Helvetica Neue"/>
                          <a:sym typeface="Helvetica Neue"/>
                        </a:rPr>
                        <a:t>Conducted literature survey, finalized problem statement, handled License Plate Recognition (LPR) integration.</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 Presented the project introduction and objectives</a:t>
                      </a:r>
                      <a:endParaRPr sz="1300">
                        <a:latin typeface="Helvetica Neue"/>
                        <a:ea typeface="Helvetica Neue"/>
                        <a:cs typeface="Helvetica Neue"/>
                        <a:sym typeface="Helvetica Neue"/>
                      </a:endParaRPr>
                    </a:p>
                    <a:p>
                      <a:pPr indent="-88900" lvl="0" marL="171450" marR="0" rtl="0" algn="l">
                        <a:lnSpc>
                          <a:spcPct val="100000"/>
                        </a:lnSpc>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25%</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221030386</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165100" lvl="0" marL="171450" marR="0" rtl="0" algn="l">
                        <a:spcBef>
                          <a:spcPts val="0"/>
                        </a:spcBef>
                        <a:spcAft>
                          <a:spcPts val="0"/>
                        </a:spcAft>
                        <a:buClr>
                          <a:schemeClr val="dk1"/>
                        </a:buClr>
                        <a:buSzPts val="1200"/>
                        <a:buFont typeface="Helvetica Neue"/>
                        <a:buChar char="●"/>
                      </a:pPr>
                      <a:r>
                        <a:rPr lang="en-US" sz="1300">
                          <a:latin typeface="Helvetica Neue"/>
                          <a:ea typeface="Helvetica Neue"/>
                          <a:cs typeface="Helvetica Neue"/>
                          <a:sym typeface="Helvetica Neue"/>
                        </a:rPr>
                        <a:t>Detailed overview of p</a:t>
                      </a:r>
                      <a:r>
                        <a:rPr lang="en-US" sz="1300">
                          <a:latin typeface="Helvetica Neue"/>
                          <a:ea typeface="Helvetica Neue"/>
                          <a:cs typeface="Helvetica Neue"/>
                          <a:sym typeface="Helvetica Neue"/>
                        </a:rPr>
                        <a:t>lanned tasks till end-term. </a:t>
                      </a:r>
                      <a:endParaRPr sz="1300">
                        <a:latin typeface="Helvetica Neue"/>
                        <a:ea typeface="Helvetica Neue"/>
                        <a:cs typeface="Helvetica Neue"/>
                        <a:sym typeface="Helvetica Neue"/>
                      </a:endParaRPr>
                    </a:p>
                    <a:p>
                      <a:pPr indent="-165100" lvl="0" marL="171450" marR="0" rtl="0" algn="l">
                        <a:spcBef>
                          <a:spcPts val="0"/>
                        </a:spcBef>
                        <a:spcAft>
                          <a:spcPts val="0"/>
                        </a:spcAft>
                        <a:buClr>
                          <a:schemeClr val="dk1"/>
                        </a:buClr>
                        <a:buSzPts val="1200"/>
                        <a:buFont typeface="Helvetica Neue"/>
                        <a:buChar char="●"/>
                      </a:pPr>
                      <a:r>
                        <a:rPr lang="en-US" sz="1300">
                          <a:latin typeface="Helvetica Neue"/>
                          <a:ea typeface="Helvetica Neue"/>
                          <a:cs typeface="Helvetica Neue"/>
                          <a:sym typeface="Helvetica Neue"/>
                        </a:rPr>
                        <a:t>Provided  key insights into cryptography, deep learning, and V2V security and worked on </a:t>
                      </a:r>
                      <a:r>
                        <a:rPr lang="en-US" sz="1300">
                          <a:latin typeface="Helvetica Neue"/>
                          <a:ea typeface="Helvetica Neue"/>
                          <a:cs typeface="Helvetica Neue"/>
                          <a:sym typeface="Helvetica Neue"/>
                        </a:rPr>
                        <a:t>report</a:t>
                      </a:r>
                      <a:r>
                        <a:rPr lang="en-US" sz="1300">
                          <a:latin typeface="Helvetica Neue"/>
                          <a:ea typeface="Helvetica Neue"/>
                          <a:cs typeface="Helvetica Neue"/>
                          <a:sym typeface="Helvetica Neue"/>
                        </a:rPr>
                        <a:t> writing.</a:t>
                      </a:r>
                      <a:endParaRPr sz="1300">
                        <a:latin typeface="Helvetica Neue"/>
                        <a:ea typeface="Helvetica Neue"/>
                        <a:cs typeface="Helvetica Neue"/>
                        <a:sym typeface="Helvetica Neue"/>
                      </a:endParaRPr>
                    </a:p>
                    <a:p>
                      <a:pPr indent="0" lvl="0" marL="0" marR="0" rtl="0" algn="l">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25%</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4.</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221030062</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l">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p>
                      <a:pPr indent="-171450" lvl="0" marL="171450" marR="0" rtl="0" algn="l">
                        <a:spcBef>
                          <a:spcPts val="0"/>
                        </a:spcBef>
                        <a:spcAft>
                          <a:spcPts val="0"/>
                        </a:spcAft>
                        <a:buClr>
                          <a:schemeClr val="dk1"/>
                        </a:buClr>
                        <a:buSzPts val="1300"/>
                        <a:buFont typeface="Helvetica Neue"/>
                        <a:buChar char="•"/>
                      </a:pPr>
                      <a:r>
                        <a:rPr lang="en-US" sz="1300">
                          <a:latin typeface="Helvetica Neue"/>
                          <a:ea typeface="Helvetica Neue"/>
                          <a:cs typeface="Helvetica Neue"/>
                          <a:sym typeface="Helvetica Neue"/>
                        </a:rPr>
                        <a:t>Worked on collecting research materials and arranging references.</a:t>
                      </a:r>
                      <a:endParaRPr sz="1300">
                        <a:latin typeface="Helvetica Neue"/>
                        <a:ea typeface="Helvetica Neue"/>
                        <a:cs typeface="Helvetica Neue"/>
                        <a:sym typeface="Helvetica Neue"/>
                      </a:endParaRPr>
                    </a:p>
                    <a:p>
                      <a:pPr indent="-171450" lvl="0" marL="17145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Contributed in report writing and project planning with help of gantt chart.</a:t>
                      </a:r>
                      <a:endParaRPr sz="1300">
                        <a:latin typeface="Helvetica Neue"/>
                        <a:ea typeface="Helvetica Neue"/>
                        <a:cs typeface="Helvetica Neue"/>
                        <a:sym typeface="Helvetica Neue"/>
                      </a:endParaRPr>
                    </a:p>
                    <a:p>
                      <a:pPr indent="0" lvl="0" marL="457200" marR="0" rtl="0" algn="l">
                        <a:spcBef>
                          <a:spcPts val="0"/>
                        </a:spcBef>
                        <a:spcAft>
                          <a:spcPts val="0"/>
                        </a:spcAft>
                        <a:buNone/>
                      </a:pPr>
                      <a:r>
                        <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25%</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t/>
                      </a:r>
                      <a:endParaRPr b="0" i="0"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100%</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Outline</a:t>
            </a:r>
            <a:endParaRPr/>
          </a:p>
        </p:txBody>
      </p:sp>
      <p:sp>
        <p:nvSpPr>
          <p:cNvPr id="41" name="Google Shape;4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65113" lvl="0" marL="357188" marR="0" rtl="0" algn="just">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Introduction</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Problem Statement</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Objectives</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Literature Review</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Project Design</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Tools, Technologies and Languages</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Dataset</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Implementation (if any)</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Results (if any)</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Key Learnings</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Work Plan till End-Term Evaluation</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Project Plan</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Work Contribution and Attendance</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Supervisor Interactions</a:t>
            </a:r>
            <a:endParaRPr sz="1800">
              <a:latin typeface="Times New Roman"/>
              <a:ea typeface="Times New Roman"/>
              <a:cs typeface="Times New Roman"/>
              <a:sym typeface="Times New Roman"/>
            </a:endParaRPr>
          </a:p>
          <a:p>
            <a:pPr indent="-265113" lvl="0" marL="357188" marR="0" rtl="0" algn="just">
              <a:lnSpc>
                <a:spcPct val="100000"/>
              </a:lnSpc>
              <a:spcBef>
                <a:spcPts val="49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References</a:t>
            </a:r>
            <a:endParaRPr sz="1800">
              <a:latin typeface="Times New Roman"/>
              <a:ea typeface="Times New Roman"/>
              <a:cs typeface="Times New Roman"/>
              <a:sym typeface="Times New Roman"/>
            </a:endParaRPr>
          </a:p>
          <a:p>
            <a:pPr indent="0" lvl="0" marL="0" marR="0" rtl="0" algn="just">
              <a:lnSpc>
                <a:spcPct val="100000"/>
              </a:lnSpc>
              <a:spcBef>
                <a:spcPts val="490"/>
              </a:spcBef>
              <a:spcAft>
                <a:spcPts val="0"/>
              </a:spcAft>
              <a:buClr>
                <a:schemeClr val="dk1"/>
              </a:buClr>
              <a:buSzPts val="175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Supervisor </a:t>
            </a:r>
            <a:r>
              <a:rPr lang="en-US"/>
              <a:t>Interactions </a:t>
            </a:r>
            <a:r>
              <a:rPr b="0" lang="en-US"/>
              <a:t>(as mentioned in weekly log)</a:t>
            </a:r>
            <a:endParaRPr b="0"/>
          </a:p>
        </p:txBody>
      </p:sp>
      <p:sp>
        <p:nvSpPr>
          <p:cNvPr id="157" name="Google Shape;157;p2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158" name="Google Shape;158;p23"/>
          <p:cNvGraphicFramePr/>
          <p:nvPr/>
        </p:nvGraphicFramePr>
        <p:xfrm>
          <a:off x="110168" y="881350"/>
          <a:ext cx="3000000" cy="3000000"/>
        </p:xfrm>
        <a:graphic>
          <a:graphicData uri="http://schemas.openxmlformats.org/drawingml/2006/table">
            <a:tbl>
              <a:tblPr bandRow="1" firstRow="1">
                <a:noFill/>
                <a:tableStyleId>{C1CD88CE-DC12-40D5-96D7-36F09461367B}</a:tableStyleId>
              </a:tblPr>
              <a:tblGrid>
                <a:gridCol w="651825"/>
                <a:gridCol w="1364250"/>
                <a:gridCol w="5596575"/>
                <a:gridCol w="1222875"/>
              </a:tblGrid>
              <a:tr h="426075">
                <a:tc gridSpan="4">
                  <a:txBody>
                    <a:bodyPr/>
                    <a:lstStyle/>
                    <a:p>
                      <a:pPr indent="0" lvl="0" marL="0" marR="0" rtl="0" algn="ctr">
                        <a:spcBef>
                          <a:spcPts val="0"/>
                        </a:spcBef>
                        <a:spcAft>
                          <a:spcPts val="0"/>
                        </a:spcAft>
                        <a:buNone/>
                      </a:pPr>
                      <a:r>
                        <a:rPr b="1" i="0" lang="en-US" sz="1300">
                          <a:solidFill>
                            <a:schemeClr val="dk1"/>
                          </a:solidFill>
                          <a:latin typeface="Helvetica Neue"/>
                          <a:ea typeface="Helvetica Neue"/>
                          <a:cs typeface="Helvetica Neue"/>
                          <a:sym typeface="Helvetica Neue"/>
                        </a:rPr>
                        <a:t>No. of Meetings with Supervisor: </a:t>
                      </a:r>
                      <a:endParaRPr/>
                    </a:p>
                  </a:txBody>
                  <a:tcPr marT="45725" marB="45725" marR="91450" marL="91450" anchor="ctr">
                    <a:solidFill>
                      <a:srgbClr val="D5D59B"/>
                    </a:solidFill>
                  </a:tcPr>
                </a:tc>
                <a:tc hMerge="1"/>
                <a:tc hMerge="1"/>
                <a:tc hMerge="1"/>
              </a:tr>
              <a:tr h="507400">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Week No.</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Duration</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Remarks (</a:t>
                      </a:r>
                      <a:r>
                        <a:rPr b="1" i="0" lang="en-US" sz="1300">
                          <a:solidFill>
                            <a:schemeClr val="dk1"/>
                          </a:solidFill>
                          <a:latin typeface="Helvetica Neue"/>
                          <a:ea typeface="Helvetica Neue"/>
                          <a:cs typeface="Helvetica Neue"/>
                          <a:sym typeface="Helvetica Neue"/>
                        </a:rPr>
                        <a:t>as mentioned in the weekly log</a:t>
                      </a:r>
                      <a:r>
                        <a:rPr b="0" i="0" lang="en-US" sz="1300">
                          <a:solidFill>
                            <a:schemeClr val="dk1"/>
                          </a:solidFill>
                          <a:latin typeface="Helvetica Neue"/>
                          <a:ea typeface="Helvetica Neue"/>
                          <a:cs typeface="Helvetica Neue"/>
                          <a:sym typeface="Helvetica Neue"/>
                        </a:rPr>
                        <a:t>)</a:t>
                      </a:r>
                      <a:endParaRPr/>
                    </a:p>
                  </a:txBody>
                  <a:tcPr marT="45725" marB="45725" marR="91450" marL="91450">
                    <a:solidFill>
                      <a:srgbClr val="D5D59B"/>
                    </a:solidFill>
                  </a:tcPr>
                </a:tc>
                <a:tc>
                  <a:txBody>
                    <a:bodyPr/>
                    <a:lstStyle/>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Incorporated</a:t>
                      </a:r>
                      <a:endParaRPr/>
                    </a:p>
                    <a:p>
                      <a:pPr indent="0" lvl="0" marL="0" marR="0" rtl="0" algn="ctr">
                        <a:spcBef>
                          <a:spcPts val="0"/>
                        </a:spcBef>
                        <a:spcAft>
                          <a:spcPts val="0"/>
                        </a:spcAft>
                        <a:buNone/>
                      </a:pPr>
                      <a:r>
                        <a:rPr b="0" i="0" lang="en-US" sz="1300">
                          <a:solidFill>
                            <a:schemeClr val="dk1"/>
                          </a:solidFill>
                          <a:latin typeface="Helvetica Neue"/>
                          <a:ea typeface="Helvetica Neue"/>
                          <a:cs typeface="Helvetica Neue"/>
                          <a:sym typeface="Helvetica Neue"/>
                        </a:rPr>
                        <a:t>(Yes/No)</a:t>
                      </a:r>
                      <a:endParaRPr/>
                    </a:p>
                  </a:txBody>
                  <a:tcPr marT="45725" marB="45725" marR="91450" marL="91450">
                    <a:solidFill>
                      <a:srgbClr val="D5D59B"/>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1.</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18</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08</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25</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08</a:t>
                      </a:r>
                      <a:r>
                        <a:rPr b="0" i="0" lang="en-US" sz="1300">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Studied a wider range of recent research papers to strengthen understanding of existing approaches.</a:t>
                      </a:r>
                      <a:endParaRPr sz="1200"/>
                    </a:p>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Explore multiple project ideas before finalizing to ensure feasibility</a:t>
                      </a:r>
                      <a:endParaRPr sz="1200"/>
                    </a:p>
                    <a:p>
                      <a:pPr indent="-304800" lvl="0" marL="457200" marR="0" rtl="0" algn="l">
                        <a:lnSpc>
                          <a:spcPct val="100000"/>
                        </a:lnSpc>
                        <a:spcBef>
                          <a:spcPts val="0"/>
                        </a:spcBef>
                        <a:spcAft>
                          <a:spcPts val="0"/>
                        </a:spcAft>
                        <a:buSzPts val="1200"/>
                        <a:buFont typeface="Helvetica Neue"/>
                        <a:buChar char="●"/>
                      </a:pPr>
                      <a:r>
                        <a:rPr lang="en-US" sz="1200">
                          <a:latin typeface="Helvetica Neue"/>
                          <a:ea typeface="Helvetica Neue"/>
                          <a:cs typeface="Helvetica Neue"/>
                          <a:sym typeface="Helvetica Neue"/>
                        </a:rPr>
                        <a:t>The idea is promising, but team ensured clearly defining the scope and measurable outcomes early on.</a:t>
                      </a:r>
                      <a:endParaRPr sz="1200"/>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26</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08</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13</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09</a:t>
                      </a:r>
                      <a:r>
                        <a:rPr b="0" i="0" lang="en-US" sz="1300">
                          <a:latin typeface="Helvetica Neue"/>
                          <a:ea typeface="Helvetica Neue"/>
                          <a:cs typeface="Helvetica Neue"/>
                          <a:sym typeface="Helvetica Neue"/>
                        </a:rPr>
                        <a:t>/2025</a:t>
                      </a:r>
                      <a:endParaRPr/>
                    </a:p>
                  </a:txBody>
                  <a:tcPr marT="45725" marB="45725" marR="91450" marL="91450">
                    <a:solidFill>
                      <a:srgbClr val="F0F0DD"/>
                    </a:solidFill>
                  </a:tcPr>
                </a:tc>
                <a:tc>
                  <a:txBody>
                    <a:bodyPr/>
                    <a:lstStyle/>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Project title and objectives are well-defined at this stage.</a:t>
                      </a:r>
                      <a:endParaRPr sz="1200">
                        <a:latin typeface="Helvetica Neue"/>
                        <a:ea typeface="Helvetica Neue"/>
                        <a:cs typeface="Helvetica Neue"/>
                        <a:sym typeface="Helvetica Neue"/>
                      </a:endParaRPr>
                    </a:p>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Team has understood the problem statement clearly.</a:t>
                      </a:r>
                      <a:endParaRPr sz="1200">
                        <a:latin typeface="Helvetica Neue"/>
                        <a:ea typeface="Helvetica Neue"/>
                        <a:cs typeface="Helvetica Neue"/>
                        <a:sym typeface="Helvetica Neue"/>
                      </a:endParaRPr>
                    </a:p>
                    <a:p>
                      <a:pPr indent="-304800" lvl="0" marL="457200" marR="0" rtl="0" algn="l">
                        <a:spcBef>
                          <a:spcPts val="0"/>
                        </a:spcBef>
                        <a:spcAft>
                          <a:spcPts val="0"/>
                        </a:spcAft>
                        <a:buSzPts val="1200"/>
                        <a:buFont typeface="Helvetica Neue"/>
                        <a:buChar char="●"/>
                      </a:pPr>
                      <a:r>
                        <a:rPr lang="en-US" sz="1200">
                          <a:latin typeface="Helvetica Neue"/>
                          <a:ea typeface="Helvetica Neue"/>
                          <a:cs typeface="Helvetica Neue"/>
                          <a:sym typeface="Helvetica Neue"/>
                        </a:rPr>
                        <a:t>Initial planning and task division.</a:t>
                      </a:r>
                      <a:endParaRPr sz="12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0F0DD"/>
                    </a:solidFill>
                  </a:tcPr>
                </a:tc>
              </a:tr>
              <a:tr h="828000">
                <a:tc>
                  <a:txBody>
                    <a:bodyPr/>
                    <a:lstStyle/>
                    <a:p>
                      <a:pPr indent="0" lvl="0" marL="0" marR="0" rtl="0" algn="ctr">
                        <a:spcBef>
                          <a:spcPts val="0"/>
                        </a:spcBef>
                        <a:spcAft>
                          <a:spcPts val="0"/>
                        </a:spcAft>
                        <a:buNone/>
                      </a:pPr>
                      <a:r>
                        <a:rPr b="0" i="0" lang="en-US" sz="1300">
                          <a:latin typeface="Helvetica Neue"/>
                          <a:ea typeface="Helvetica Neue"/>
                          <a:cs typeface="Helvetica Neue"/>
                          <a:sym typeface="Helvetica Neue"/>
                        </a:rPr>
                        <a:t>3.</a:t>
                      </a:r>
                      <a:endParaRPr/>
                    </a:p>
                  </a:txBody>
                  <a:tcPr marT="45725" marB="45725" marR="91450" marL="91450">
                    <a:solidFill>
                      <a:srgbClr val="F4F9ED"/>
                    </a:solidFill>
                  </a:tcPr>
                </a:tc>
                <a:tc>
                  <a:txBody>
                    <a:bodyPr/>
                    <a:lstStyle/>
                    <a:p>
                      <a:pPr indent="0" lvl="0" marL="0" marR="0" rtl="0" algn="ctr">
                        <a:spcBef>
                          <a:spcPts val="0"/>
                        </a:spcBef>
                        <a:spcAft>
                          <a:spcPts val="0"/>
                        </a:spcAft>
                        <a:buNone/>
                      </a:pPr>
                      <a:r>
                        <a:rPr lang="en-US" sz="1300">
                          <a:latin typeface="Helvetica Neue"/>
                          <a:ea typeface="Helvetica Neue"/>
                          <a:cs typeface="Helvetica Neue"/>
                          <a:sym typeface="Helvetica Neue"/>
                        </a:rPr>
                        <a:t>15</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09</a:t>
                      </a:r>
                      <a:r>
                        <a:rPr b="0" i="0" lang="en-US" sz="1300">
                          <a:latin typeface="Helvetica Neue"/>
                          <a:ea typeface="Helvetica Neue"/>
                          <a:cs typeface="Helvetica Neue"/>
                          <a:sym typeface="Helvetica Neue"/>
                        </a:rPr>
                        <a:t>/2025 </a:t>
                      </a:r>
                      <a:endParaRPr/>
                    </a:p>
                    <a:p>
                      <a:pPr indent="0" lvl="0" marL="0" marR="0" rtl="0" algn="ctr">
                        <a:spcBef>
                          <a:spcPts val="0"/>
                        </a:spcBef>
                        <a:spcAft>
                          <a:spcPts val="0"/>
                        </a:spcAft>
                        <a:buNone/>
                      </a:pPr>
                      <a:r>
                        <a:rPr b="0" i="0" lang="en-US" sz="1300">
                          <a:latin typeface="Helvetica Neue"/>
                          <a:ea typeface="Helvetica Neue"/>
                          <a:cs typeface="Helvetica Neue"/>
                          <a:sym typeface="Helvetica Neue"/>
                        </a:rPr>
                        <a:t>to</a:t>
                      </a:r>
                      <a:endParaRPr/>
                    </a:p>
                    <a:p>
                      <a:pPr indent="0" lvl="0" marL="0" marR="0" rtl="0" algn="ctr">
                        <a:lnSpc>
                          <a:spcPct val="100000"/>
                        </a:lnSpc>
                        <a:spcBef>
                          <a:spcPts val="0"/>
                        </a:spcBef>
                        <a:spcAft>
                          <a:spcPts val="0"/>
                        </a:spcAft>
                        <a:buClr>
                          <a:schemeClr val="dk1"/>
                        </a:buClr>
                        <a:buSzPts val="1300"/>
                        <a:buFont typeface="Helvetica Neue"/>
                        <a:buNone/>
                      </a:pPr>
                      <a:r>
                        <a:rPr lang="en-US" sz="1300">
                          <a:latin typeface="Helvetica Neue"/>
                          <a:ea typeface="Helvetica Neue"/>
                          <a:cs typeface="Helvetica Neue"/>
                          <a:sym typeface="Helvetica Neue"/>
                        </a:rPr>
                        <a:t>20</a:t>
                      </a:r>
                      <a:r>
                        <a:rPr b="0" i="0" lang="en-US" sz="1300">
                          <a:latin typeface="Helvetica Neue"/>
                          <a:ea typeface="Helvetica Neue"/>
                          <a:cs typeface="Helvetica Neue"/>
                          <a:sym typeface="Helvetica Neue"/>
                        </a:rPr>
                        <a:t>/</a:t>
                      </a:r>
                      <a:r>
                        <a:rPr lang="en-US" sz="1300">
                          <a:latin typeface="Helvetica Neue"/>
                          <a:ea typeface="Helvetica Neue"/>
                          <a:cs typeface="Helvetica Neue"/>
                          <a:sym typeface="Helvetica Neue"/>
                        </a:rPr>
                        <a:t>09</a:t>
                      </a:r>
                      <a:r>
                        <a:rPr b="0" i="0" lang="en-US" sz="1300">
                          <a:latin typeface="Helvetica Neue"/>
                          <a:ea typeface="Helvetica Neue"/>
                          <a:cs typeface="Helvetica Neue"/>
                          <a:sym typeface="Helvetica Neue"/>
                        </a:rPr>
                        <a:t>/2025</a:t>
                      </a:r>
                      <a:endParaRPr/>
                    </a:p>
                  </a:txBody>
                  <a:tcPr marT="45725" marB="45725" marR="91450" marL="91450">
                    <a:solidFill>
                      <a:srgbClr val="F4F9ED"/>
                    </a:solidFill>
                  </a:tcPr>
                </a:tc>
                <a:tc>
                  <a:txBody>
                    <a:bodyPr/>
                    <a:lstStyle/>
                    <a:p>
                      <a:pPr indent="-311150" lvl="0" marL="45720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Team has started the survey</a:t>
                      </a:r>
                      <a:r>
                        <a:rPr lang="en-US" sz="1300">
                          <a:latin typeface="Helvetica Neue"/>
                          <a:ea typeface="Helvetica Neue"/>
                          <a:cs typeface="Helvetica Neue"/>
                          <a:sym typeface="Helvetica Neue"/>
                        </a:rPr>
                        <a:t> and basic work well.</a:t>
                      </a:r>
                      <a:endParaRPr sz="1300">
                        <a:latin typeface="Helvetica Neue"/>
                        <a:ea typeface="Helvetica Neue"/>
                        <a:cs typeface="Helvetica Neue"/>
                        <a:sym typeface="Helvetica Neue"/>
                      </a:endParaRPr>
                    </a:p>
                    <a:p>
                      <a:pPr indent="-311150" lvl="0" marL="457200" marR="0" rtl="0" algn="l">
                        <a:spcBef>
                          <a:spcPts val="0"/>
                        </a:spcBef>
                        <a:spcAft>
                          <a:spcPts val="0"/>
                        </a:spcAft>
                        <a:buSzPts val="1300"/>
                        <a:buFont typeface="Helvetica Neue"/>
                        <a:buChar char="●"/>
                      </a:pPr>
                      <a:r>
                        <a:rPr lang="en-US" sz="1300">
                          <a:latin typeface="Helvetica Neue"/>
                          <a:ea typeface="Helvetica Neue"/>
                          <a:cs typeface="Helvetica Neue"/>
                          <a:sym typeface="Helvetica Neue"/>
                        </a:rPr>
                        <a:t>Members are collecting study material actively.</a:t>
                      </a:r>
                      <a:endParaRPr sz="1300">
                        <a:latin typeface="Helvetica Neue"/>
                        <a:ea typeface="Helvetica Neue"/>
                        <a:cs typeface="Helvetica Neue"/>
                        <a:sym typeface="Helvetica Neue"/>
                      </a:endParaRPr>
                    </a:p>
                  </a:txBody>
                  <a:tcPr marT="45725" marB="45725" marR="91450" marL="91450">
                    <a:solidFill>
                      <a:srgbClr val="F4F9ED"/>
                    </a:solidFill>
                  </a:tcPr>
                </a:tc>
                <a:tc>
                  <a:txBody>
                    <a:bodyPr/>
                    <a:lstStyle/>
                    <a:p>
                      <a:pPr indent="0" lvl="0" marL="0" marR="0" rtl="0" algn="ctr">
                        <a:spcBef>
                          <a:spcPts val="0"/>
                        </a:spcBef>
                        <a:spcAft>
                          <a:spcPts val="0"/>
                        </a:spcAft>
                        <a:buClr>
                          <a:schemeClr val="dk1"/>
                        </a:buClr>
                        <a:buSzPts val="1300"/>
                        <a:buFont typeface="Arial"/>
                        <a:buNone/>
                      </a:pPr>
                      <a:r>
                        <a:rPr lang="en-US" sz="1300">
                          <a:latin typeface="Helvetica Neue"/>
                          <a:ea typeface="Helvetica Neue"/>
                          <a:cs typeface="Helvetica Neue"/>
                          <a:sym typeface="Helvetica Neue"/>
                        </a:rPr>
                        <a:t>Yes</a:t>
                      </a:r>
                      <a:endParaRPr b="0" i="0" sz="1300">
                        <a:latin typeface="Helvetica Neue"/>
                        <a:ea typeface="Helvetica Neue"/>
                        <a:cs typeface="Helvetica Neue"/>
                        <a:sym typeface="Helvetica Neue"/>
                      </a:endParaRPr>
                    </a:p>
                  </a:txBody>
                  <a:tcPr marT="45725" marB="45725" marR="91450" marL="91450">
                    <a:solidFill>
                      <a:srgbClr val="F4F9ED"/>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References </a:t>
            </a:r>
            <a:endParaRPr sz="1800"/>
          </a:p>
        </p:txBody>
      </p:sp>
      <p:sp>
        <p:nvSpPr>
          <p:cNvPr id="164" name="Google Shape;164;p27"/>
          <p:cNvSpPr txBox="1"/>
          <p:nvPr/>
        </p:nvSpPr>
        <p:spPr>
          <a:xfrm>
            <a:off x="77125" y="804224"/>
            <a:ext cx="8956800" cy="6053700"/>
          </a:xfrm>
          <a:prstGeom prst="rect">
            <a:avLst/>
          </a:prstGeom>
          <a:noFill/>
          <a:ln>
            <a:noFill/>
          </a:ln>
        </p:spPr>
        <p:txBody>
          <a:bodyPr anchorCtr="0" anchor="t" bIns="45700" lIns="91425" spcFirstLastPara="1" rIns="91425" wrap="square" tIns="45700">
            <a:noAutofit/>
          </a:bodyPr>
          <a:lstStyle/>
          <a:p>
            <a:pPr indent="-398462" lvl="0" marL="406400" marR="0" rtl="0" algn="just">
              <a:lnSpc>
                <a:spcPct val="150000"/>
              </a:lnSpc>
              <a:spcBef>
                <a:spcPts val="0"/>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3"/>
              </a:rPr>
              <a:t>1</a:t>
            </a:r>
            <a:r>
              <a:rPr lang="en-US" sz="1300">
                <a:solidFill>
                  <a:schemeClr val="dk1"/>
                </a:solidFill>
                <a:latin typeface="Helvetica Neue"/>
                <a:ea typeface="Helvetica Neue"/>
                <a:cs typeface="Helvetica Neue"/>
                <a:sym typeface="Helvetica Neue"/>
              </a:rPr>
              <a:t>] 	</a:t>
            </a:r>
            <a:r>
              <a:rPr lang="en-US">
                <a:solidFill>
                  <a:schemeClr val="dk1"/>
                </a:solidFill>
                <a:latin typeface="Helvetica Neue"/>
                <a:ea typeface="Helvetica Neue"/>
                <a:cs typeface="Helvetica Neue"/>
                <a:sym typeface="Helvetica Neue"/>
              </a:rPr>
              <a:t>A. A. Ahmed and S. Ahmed, “A Real-Time Car Towing Management System Using ML-Powered      Automatic Number Plate Recognition,” </a:t>
            </a:r>
            <a:r>
              <a:rPr i="1" lang="en-US">
                <a:solidFill>
                  <a:schemeClr val="dk1"/>
                </a:solidFill>
                <a:latin typeface="Helvetica Neue"/>
                <a:ea typeface="Helvetica Neue"/>
                <a:cs typeface="Helvetica Neue"/>
                <a:sym typeface="Helvetica Neue"/>
              </a:rPr>
              <a:t>Future Internet</a:t>
            </a:r>
            <a:r>
              <a:rPr lang="en-US">
                <a:solidFill>
                  <a:schemeClr val="dk1"/>
                </a:solidFill>
                <a:latin typeface="Helvetica Neue"/>
                <a:ea typeface="Helvetica Neue"/>
                <a:cs typeface="Helvetica Neue"/>
                <a:sym typeface="Helvetica Neue"/>
              </a:rPr>
              <a:t>, vol. 15, no. 5, p. 170, May 2021.</a:t>
            </a:r>
            <a:endParaRPr>
              <a:solidFill>
                <a:schemeClr val="dk1"/>
              </a:solidFill>
              <a:latin typeface="Helvetica Neue"/>
              <a:ea typeface="Helvetica Neue"/>
              <a:cs typeface="Helvetica Neue"/>
              <a:sym typeface="Helvetica Neue"/>
            </a:endParaRPr>
          </a:p>
          <a:p>
            <a:pPr indent="-398463" lvl="0" marL="406400" marR="0" rtl="0" algn="just">
              <a:lnSpc>
                <a:spcPct val="150000"/>
              </a:lnSpc>
              <a:spcBef>
                <a:spcPts val="0"/>
              </a:spcBef>
              <a:spcAft>
                <a:spcPts val="0"/>
              </a:spcAft>
              <a:buClr>
                <a:schemeClr val="dk1"/>
              </a:buClr>
              <a:buSzPts val="1625"/>
              <a:buFont typeface="Arial"/>
              <a:buNone/>
            </a:pPr>
            <a:r>
              <a:rPr lang="en-US">
                <a:solidFill>
                  <a:schemeClr val="dk1"/>
                </a:solidFill>
                <a:latin typeface="Helvetica Neue"/>
                <a:ea typeface="Helvetica Neue"/>
                <a:cs typeface="Helvetica Neue"/>
                <a:sym typeface="Helvetica Neue"/>
              </a:rPr>
              <a:t>	Available:    </a:t>
            </a:r>
            <a:r>
              <a:rPr lang="en-US" u="sng">
                <a:solidFill>
                  <a:schemeClr val="hlink"/>
                </a:solidFill>
                <a:latin typeface="Helvetica Neue"/>
                <a:ea typeface="Helvetica Neue"/>
                <a:cs typeface="Helvetica Neue"/>
                <a:sym typeface="Helvetica Neue"/>
                <a:hlinkClick r:id="rId4"/>
              </a:rPr>
              <a:t>https://www.mdpi.com/1337300</a:t>
            </a:r>
            <a:endParaRPr>
              <a:solidFill>
                <a:schemeClr val="dk1"/>
              </a:solidFill>
              <a:latin typeface="Helvetica Neue"/>
              <a:ea typeface="Helvetica Neue"/>
              <a:cs typeface="Helvetica Neue"/>
              <a:sym typeface="Helvetica Neue"/>
            </a:endParaRPr>
          </a:p>
          <a:p>
            <a:pPr indent="-398463" lvl="0" marL="406400" marR="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5"/>
              </a:rPr>
              <a:t>2</a:t>
            </a:r>
            <a:r>
              <a:rPr lang="en-US" sz="1300">
                <a:solidFill>
                  <a:schemeClr val="dk1"/>
                </a:solidFill>
                <a:latin typeface="Helvetica Neue"/>
                <a:ea typeface="Helvetica Neue"/>
                <a:cs typeface="Helvetica Neue"/>
                <a:sym typeface="Helvetica Neue"/>
              </a:rPr>
              <a:t>] 	</a:t>
            </a:r>
            <a:r>
              <a:rPr lang="en-US" sz="1100">
                <a:solidFill>
                  <a:schemeClr val="dk1"/>
                </a:solidFill>
              </a:rPr>
              <a:t>R. S. Rathore, C. Hewage, O. Kaiwartya, and J. Lloret, “In-vehicle communication cyber security: Challenges and solutions,” </a:t>
            </a:r>
            <a:r>
              <a:rPr i="1" lang="en-US" sz="1100">
                <a:solidFill>
                  <a:schemeClr val="dk1"/>
                </a:solidFill>
              </a:rPr>
              <a:t>Sensors</a:t>
            </a:r>
            <a:r>
              <a:rPr lang="en-US" sz="1100">
                <a:solidFill>
                  <a:schemeClr val="dk1"/>
                </a:solidFill>
              </a:rPr>
              <a:t>, vol. 22, no. 17, p. 6679, 2022.</a:t>
            </a:r>
            <a:br>
              <a:rPr lang="en-US" sz="1100">
                <a:solidFill>
                  <a:schemeClr val="dk1"/>
                </a:solidFill>
              </a:rPr>
            </a:b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6"/>
              </a:rPr>
              <a:t>https://www.mdpi.com/1812018</a:t>
            </a:r>
            <a:endParaRPr/>
          </a:p>
          <a:p>
            <a:pPr indent="-398462" lvl="0" marL="406400" marR="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7"/>
              </a:rPr>
              <a:t>3</a:t>
            </a:r>
            <a:r>
              <a:rPr lang="en-US" sz="1300">
                <a:solidFill>
                  <a:schemeClr val="dk1"/>
                </a:solidFill>
                <a:latin typeface="Helvetica Neue"/>
                <a:ea typeface="Helvetica Neue"/>
                <a:cs typeface="Helvetica Neue"/>
                <a:sym typeface="Helvetica Neue"/>
              </a:rPr>
              <a:t>]	</a:t>
            </a:r>
            <a:r>
              <a:rPr lang="en-US" sz="1100">
                <a:solidFill>
                  <a:schemeClr val="dk1"/>
                </a:solidFill>
              </a:rPr>
              <a:t>S.-L. Chang, L.-S. Chen, Y.-C. Chung, and S.-W. Chen, “Automatic license plate recognition,” </a:t>
            </a:r>
            <a:r>
              <a:rPr i="1" lang="en-US" sz="1100">
                <a:solidFill>
                  <a:schemeClr val="dk1"/>
                </a:solidFill>
              </a:rPr>
              <a:t>IEEE Transactions on Intelligent Transportation Systems</a:t>
            </a:r>
            <a:r>
              <a:rPr lang="en-US" sz="1100">
                <a:solidFill>
                  <a:schemeClr val="dk1"/>
                </a:solidFill>
              </a:rPr>
              <a:t>, vol. 5, no. 1, pp. 42–53, Mar. 2004.. </a:t>
            </a:r>
            <a:endParaRPr sz="1100">
              <a:solidFill>
                <a:schemeClr val="dk1"/>
              </a:solidFill>
            </a:endParaRPr>
          </a:p>
          <a:p>
            <a:pPr indent="457200" lvl="0" marL="0" rtl="0" algn="just">
              <a:lnSpc>
                <a:spcPct val="150000"/>
              </a:lnSpc>
              <a:spcBef>
                <a:spcPts val="455"/>
              </a:spcBef>
              <a:spcAft>
                <a:spcPts val="0"/>
              </a:spcAft>
              <a:buClr>
                <a:schemeClr val="dk1"/>
              </a:buClr>
              <a:buSzPts val="1625"/>
              <a:buFont typeface="Arial"/>
              <a:buNone/>
            </a:pPr>
            <a:r>
              <a:rPr lang="en-US" sz="1100">
                <a:solidFill>
                  <a:schemeClr val="dk1"/>
                </a:solidFill>
              </a:rPr>
              <a:t>Available:</a:t>
            </a:r>
            <a:r>
              <a:rPr lang="en-US" sz="1100">
                <a:solidFill>
                  <a:schemeClr val="dk1"/>
                </a:solidFill>
                <a:uFill>
                  <a:noFill/>
                </a:uFill>
                <a:hlinkClick r:id="rId8">
                  <a:extLst>
                    <a:ext uri="{A12FA001-AC4F-418D-AE19-62706E023703}">
                      <ahyp:hlinkClr val="tx"/>
                    </a:ext>
                  </a:extLst>
                </a:hlinkClick>
              </a:rPr>
              <a:t> </a:t>
            </a:r>
            <a:r>
              <a:rPr lang="en-US" sz="1100" u="sng">
                <a:solidFill>
                  <a:schemeClr val="hlink"/>
                </a:solidFill>
                <a:hlinkClick r:id="rId9"/>
              </a:rPr>
              <a:t>https://www.academia.edu/download/3459486/Automatic_License_Plate_Recognition.pdf</a:t>
            </a:r>
            <a:endParaRPr sz="1100">
              <a:solidFill>
                <a:schemeClr val="dk1"/>
              </a:solidFill>
            </a:endParaRPr>
          </a:p>
          <a:p>
            <a:pPr indent="-398462" lvl="0" marL="406400" marR="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10"/>
              </a:rPr>
              <a:t>4</a:t>
            </a:r>
            <a:r>
              <a:rPr lang="en-US" sz="1300">
                <a:solidFill>
                  <a:schemeClr val="dk1"/>
                </a:solidFill>
                <a:latin typeface="Helvetica Neue"/>
                <a:ea typeface="Helvetica Neue"/>
                <a:cs typeface="Helvetica Neue"/>
                <a:sym typeface="Helvetica Neue"/>
              </a:rPr>
              <a:t>] 	</a:t>
            </a:r>
            <a:r>
              <a:rPr lang="en-US" sz="1100">
                <a:solidFill>
                  <a:schemeClr val="dk1"/>
                </a:solidFill>
              </a:rPr>
              <a:t>R. Daddanala and V. Mannava, “Vehicle to vehicle (V2V) communication protocol: Components, benefits, challenges, safety and machine learning applications,” </a:t>
            </a:r>
            <a:r>
              <a:rPr i="1" lang="en-US" sz="1100">
                <a:solidFill>
                  <a:schemeClr val="dk1"/>
                </a:solidFill>
              </a:rPr>
              <a:t>arXiv preprint arXiv:2102.07306</a:t>
            </a:r>
            <a:r>
              <a:rPr lang="en-US" sz="1100">
                <a:solidFill>
                  <a:schemeClr val="dk1"/>
                </a:solidFill>
              </a:rPr>
              <a:t>, 2021. </a:t>
            </a:r>
            <a:endParaRPr sz="1100">
              <a:solidFill>
                <a:schemeClr val="dk1"/>
              </a:solidFill>
            </a:endParaRPr>
          </a:p>
          <a:p>
            <a:pPr indent="-398462" lvl="0" marL="863600" marR="0" rtl="0" algn="just">
              <a:lnSpc>
                <a:spcPct val="150000"/>
              </a:lnSpc>
              <a:spcBef>
                <a:spcPts val="455"/>
              </a:spcBef>
              <a:spcAft>
                <a:spcPts val="0"/>
              </a:spcAft>
              <a:buClr>
                <a:schemeClr val="dk1"/>
              </a:buClr>
              <a:buSzPts val="1625"/>
              <a:buFont typeface="Arial"/>
              <a:buNone/>
            </a:pPr>
            <a:r>
              <a:rPr lang="en-US" sz="1100">
                <a:solidFill>
                  <a:schemeClr val="dk1"/>
                </a:solidFill>
              </a:rPr>
              <a:t> Available:</a:t>
            </a:r>
            <a:r>
              <a:rPr lang="en-US" sz="1100">
                <a:solidFill>
                  <a:schemeClr val="dk1"/>
                </a:solidFill>
                <a:uFill>
                  <a:noFill/>
                </a:uFill>
                <a:hlinkClick r:id="rId11">
                  <a:extLst>
                    <a:ext uri="{A12FA001-AC4F-418D-AE19-62706E023703}">
                      <ahyp:hlinkClr val="tx"/>
                    </a:ext>
                  </a:extLst>
                </a:hlinkClick>
              </a:rPr>
              <a:t> </a:t>
            </a:r>
            <a:r>
              <a:rPr lang="en-US" sz="1100" u="sng">
                <a:solidFill>
                  <a:schemeClr val="hlink"/>
                </a:solidFill>
                <a:hlinkClick r:id="rId12"/>
              </a:rPr>
              <a:t>https://arxiv.org/pdf/2102.07306</a:t>
            </a:r>
            <a:endParaRPr/>
          </a:p>
          <a:p>
            <a:pPr indent="-398463" lvl="0" marL="406400" marR="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13"/>
              </a:rPr>
              <a:t>5</a:t>
            </a:r>
            <a:r>
              <a:rPr lang="en-US" sz="1300">
                <a:solidFill>
                  <a:schemeClr val="dk1"/>
                </a:solidFill>
                <a:latin typeface="Helvetica Neue"/>
                <a:ea typeface="Helvetica Neue"/>
                <a:cs typeface="Helvetica Neue"/>
                <a:sym typeface="Helvetica Neue"/>
              </a:rPr>
              <a:t>]	</a:t>
            </a:r>
            <a:r>
              <a:rPr lang="en-US" sz="1100">
                <a:solidFill>
                  <a:schemeClr val="dk1"/>
                </a:solidFill>
              </a:rPr>
              <a:t>P. Patchigulla, K. D. Sairam, K. Lavanya, K. GovindaRaju, and M. JayaPrakash, “License plate detection and recognition system using YOLOv8 and LPRNet,” </a:t>
            </a:r>
            <a:r>
              <a:rPr i="1" lang="en-US" sz="1100">
                <a:solidFill>
                  <a:schemeClr val="dk1"/>
                </a:solidFill>
              </a:rPr>
              <a:t>International Journal of Creative Research Thoughts (IJCRT)</a:t>
            </a:r>
            <a:r>
              <a:rPr lang="en-US" sz="1100">
                <a:solidFill>
                  <a:schemeClr val="dk1"/>
                </a:solidFill>
              </a:rPr>
              <a:t>, vol. 13, no. 2, pp. 1234–1242, 2025. [Online]. Available:</a:t>
            </a:r>
            <a:r>
              <a:rPr lang="en-US" sz="1100">
                <a:solidFill>
                  <a:schemeClr val="dk1"/>
                </a:solidFill>
                <a:uFill>
                  <a:noFill/>
                </a:uFill>
                <a:hlinkClick r:id="rId14">
                  <a:extLst>
                    <a:ext uri="{A12FA001-AC4F-418D-AE19-62706E023703}">
                      <ahyp:hlinkClr val="tx"/>
                    </a:ext>
                  </a:extLst>
                </a:hlinkClick>
              </a:rPr>
              <a:t> </a:t>
            </a:r>
            <a:r>
              <a:rPr lang="en-US" sz="1100" u="sng">
                <a:solidFill>
                  <a:schemeClr val="hlink"/>
                </a:solidFill>
                <a:hlinkClick r:id="rId15"/>
              </a:rPr>
              <a:t>https://www.ijcrt.org/papers/IJCRT25A4448.pdf</a:t>
            </a:r>
            <a:endParaRPr/>
          </a:p>
          <a:p>
            <a:pPr indent="-398462" lvl="0" marL="406400" marR="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16"/>
              </a:rPr>
              <a:t>6</a:t>
            </a:r>
            <a:r>
              <a:rPr lang="en-US" sz="1300">
                <a:solidFill>
                  <a:schemeClr val="dk1"/>
                </a:solidFill>
                <a:latin typeface="Helvetica Neue"/>
                <a:ea typeface="Helvetica Neue"/>
                <a:cs typeface="Helvetica Neue"/>
                <a:sym typeface="Helvetica Neue"/>
              </a:rPr>
              <a:t>]	</a:t>
            </a:r>
            <a:r>
              <a:rPr lang="en-US" sz="1100">
                <a:solidFill>
                  <a:schemeClr val="dk1"/>
                </a:solidFill>
              </a:rPr>
              <a:t>T. Khan, J. S. Yadav, and D. Agarwal, “A broad survey on performance analysis of number plate recognition from stationary images and video sequences,” </a:t>
            </a:r>
            <a:r>
              <a:rPr i="1" lang="en-US" sz="1100">
                <a:solidFill>
                  <a:schemeClr val="dk1"/>
                </a:solidFill>
              </a:rPr>
              <a:t>ResearchGate Preprint</a:t>
            </a:r>
            <a:r>
              <a:rPr lang="en-US" sz="1100">
                <a:solidFill>
                  <a:schemeClr val="dk1"/>
                </a:solidFill>
              </a:rPr>
              <a:t>, 2018.</a:t>
            </a:r>
            <a:endParaRPr sz="1100">
              <a:solidFill>
                <a:schemeClr val="dk1"/>
              </a:solidFill>
            </a:endParaRPr>
          </a:p>
          <a:p>
            <a:pPr indent="-398462" lvl="0" marL="863600" marR="0" rtl="0" algn="just">
              <a:lnSpc>
                <a:spcPct val="150000"/>
              </a:lnSpc>
              <a:spcBef>
                <a:spcPts val="455"/>
              </a:spcBef>
              <a:spcAft>
                <a:spcPts val="0"/>
              </a:spcAft>
              <a:buClr>
                <a:schemeClr val="dk1"/>
              </a:buClr>
              <a:buSzPts val="1625"/>
              <a:buFont typeface="Arial"/>
              <a:buNone/>
            </a:pPr>
            <a:r>
              <a:rPr lang="en-US" sz="1100">
                <a:solidFill>
                  <a:schemeClr val="dk1"/>
                </a:solidFill>
              </a:rPr>
              <a:t>Available:</a:t>
            </a:r>
            <a:r>
              <a:rPr lang="en-US" sz="1100" u="sng">
                <a:solidFill>
                  <a:schemeClr val="hlink"/>
                </a:solidFill>
                <a:hlinkClick r:id="rId17"/>
              </a:rPr>
              <a:t>https://www.researchgate.net/publication/326707084_A_Broad_Survey_on_Performance_Analysis_of_Number_Plate_Recognition_from_Stationary_Images_and_Video_Sequences</a:t>
            </a:r>
            <a:endParaRPr/>
          </a:p>
          <a:p>
            <a:pPr indent="-398463" lvl="0" marL="406400" marR="0" rtl="0" algn="just">
              <a:lnSpc>
                <a:spcPct val="150000"/>
              </a:lnSpc>
              <a:spcBef>
                <a:spcPts val="455"/>
              </a:spcBef>
              <a:spcAft>
                <a:spcPts val="0"/>
              </a:spcAft>
              <a:buClr>
                <a:schemeClr val="dk1"/>
              </a:buClr>
              <a:buSzPts val="1625"/>
              <a:buFont typeface="Arial"/>
              <a:buNone/>
            </a:pPr>
            <a:r>
              <a:t/>
            </a:r>
            <a:endParaRPr/>
          </a:p>
          <a:p>
            <a:pPr indent="0" lvl="0" marL="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References </a:t>
            </a:r>
            <a:r>
              <a:rPr b="0" lang="en-US" sz="2400"/>
              <a:t>(cont…)</a:t>
            </a:r>
            <a:endParaRPr/>
          </a:p>
        </p:txBody>
      </p:sp>
      <p:sp>
        <p:nvSpPr>
          <p:cNvPr id="170" name="Google Shape;170;p2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98462" lvl="0" marL="406400" rtl="0" algn="just">
              <a:lnSpc>
                <a:spcPct val="150000"/>
              </a:lnSpc>
              <a:spcBef>
                <a:spcPts val="455"/>
              </a:spcBef>
              <a:spcAft>
                <a:spcPts val="0"/>
              </a:spcAft>
              <a:buNone/>
            </a:pPr>
            <a:r>
              <a:rPr lang="en-US" sz="1300" u="sng">
                <a:solidFill>
                  <a:schemeClr val="hlink"/>
                </a:solidFill>
                <a:latin typeface="Helvetica Neue"/>
                <a:ea typeface="Helvetica Neue"/>
                <a:cs typeface="Helvetica Neue"/>
                <a:sym typeface="Helvetica Neue"/>
                <a:hlinkClick r:id="rId3"/>
              </a:rPr>
              <a:t>[7</a:t>
            </a:r>
            <a:r>
              <a:rPr lang="en-US" sz="1300">
                <a:solidFill>
                  <a:schemeClr val="dk1"/>
                </a:solidFill>
                <a:latin typeface="Helvetica Neue"/>
                <a:ea typeface="Helvetica Neue"/>
                <a:cs typeface="Helvetica Neue"/>
                <a:sym typeface="Helvetica Neue"/>
              </a:rPr>
              <a:t>]	</a:t>
            </a:r>
            <a:r>
              <a:rPr lang="en-US" sz="1100">
                <a:solidFill>
                  <a:schemeClr val="dk1"/>
                </a:solidFill>
              </a:rPr>
              <a:t>A. Shamir, “Identity based cryptosystems and signature schemes,” in </a:t>
            </a:r>
            <a:r>
              <a:rPr i="1" lang="en-US" sz="1100">
                <a:solidFill>
                  <a:schemeClr val="dk1"/>
                </a:solidFill>
              </a:rPr>
              <a:t>Advances in Cryptology — CRYPTO 1984</a:t>
            </a:r>
            <a:r>
              <a:rPr lang="en-US" sz="1100">
                <a:solidFill>
                  <a:schemeClr val="dk1"/>
                </a:solidFill>
              </a:rPr>
              <a:t>, Lecture Notes in Computer Science, vol. 196, G. R. Blakley and D. Chaum, Eds. Berlin, Heidelberg: Springer, 1985, pp. 47–53. doi: 10.1007/3-540-39568-7_5.</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100">
                <a:solidFill>
                  <a:schemeClr val="dk1"/>
                </a:solidFill>
              </a:rPr>
              <a:t>	</a:t>
            </a: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4"/>
              </a:rPr>
              <a:t>https://link.springer.com/chapter/10.1007/3-540-39568-7_5</a:t>
            </a:r>
            <a:endParaRPr sz="1100">
              <a:solidFill>
                <a:schemeClr val="dk1"/>
              </a:solidFill>
            </a:endParaRPr>
          </a:p>
          <a:p>
            <a:pPr indent="-398462" lvl="0" marL="406400" rtl="0" algn="just">
              <a:lnSpc>
                <a:spcPct val="150000"/>
              </a:lnSpc>
              <a:spcBef>
                <a:spcPts val="455"/>
              </a:spcBef>
              <a:spcAft>
                <a:spcPts val="0"/>
              </a:spcAft>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5"/>
              </a:rPr>
              <a:t>8</a:t>
            </a:r>
            <a:r>
              <a:rPr lang="en-US" sz="1300">
                <a:solidFill>
                  <a:schemeClr val="dk1"/>
                </a:solidFill>
                <a:latin typeface="Helvetica Neue"/>
                <a:ea typeface="Helvetica Neue"/>
                <a:cs typeface="Helvetica Neue"/>
                <a:sym typeface="Helvetica Neue"/>
              </a:rPr>
              <a:t>]	</a:t>
            </a:r>
            <a:r>
              <a:rPr lang="en-US" sz="1100">
                <a:solidFill>
                  <a:schemeClr val="dk1"/>
                </a:solidFill>
              </a:rPr>
              <a:t>Q. Li, “A V2V identity authentication and key agreement scheme based on identity-based cryptography,” </a:t>
            </a:r>
            <a:r>
              <a:rPr i="1" lang="en-US" sz="1100">
                <a:solidFill>
                  <a:schemeClr val="dk1"/>
                </a:solidFill>
              </a:rPr>
              <a:t>Future Internet</a:t>
            </a:r>
            <a:r>
              <a:rPr lang="en-US" sz="1100">
                <a:solidFill>
                  <a:schemeClr val="dk1"/>
                </a:solidFill>
              </a:rPr>
              <a:t>, vol. 15, no. 1, p. 25, 2023. doi: 10.3390/fi15010025.</a:t>
            </a:r>
            <a:endParaRPr sz="1100">
              <a:solidFill>
                <a:schemeClr val="dk1"/>
              </a:solidFill>
            </a:endParaRPr>
          </a:p>
          <a:p>
            <a:pPr indent="-398462" lvl="0" marL="406400" rtl="0" algn="just">
              <a:lnSpc>
                <a:spcPct val="150000"/>
              </a:lnSpc>
              <a:spcBef>
                <a:spcPts val="455"/>
              </a:spcBef>
              <a:spcAft>
                <a:spcPts val="0"/>
              </a:spcAft>
              <a:buNone/>
            </a:pPr>
            <a:r>
              <a:rPr lang="en-US" sz="1100">
                <a:solidFill>
                  <a:schemeClr val="dk1"/>
                </a:solidFill>
              </a:rPr>
              <a:t>	</a:t>
            </a: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6"/>
              </a:rPr>
              <a:t>https://www.mdpi.com/1999-5903/15/1/25?utm_source=chatgpt.com</a:t>
            </a:r>
            <a:endParaRPr sz="1100">
              <a:solidFill>
                <a:schemeClr val="dk1"/>
              </a:solidFill>
            </a:endParaRPr>
          </a:p>
          <a:p>
            <a:pPr indent="-398462" lvl="0" marL="406400" rtl="0" algn="just">
              <a:lnSpc>
                <a:spcPct val="150000"/>
              </a:lnSpc>
              <a:spcBef>
                <a:spcPts val="0"/>
              </a:spcBef>
              <a:spcAft>
                <a:spcPts val="0"/>
              </a:spcAft>
              <a:buNone/>
            </a:pPr>
            <a:r>
              <a:rPr lang="en-US" sz="1300">
                <a:solidFill>
                  <a:schemeClr val="dk1"/>
                </a:solidFill>
                <a:latin typeface="Helvetica Neue"/>
                <a:ea typeface="Helvetica Neue"/>
                <a:cs typeface="Helvetica Neue"/>
                <a:sym typeface="Helvetica Neue"/>
              </a:rPr>
              <a:t>[</a:t>
            </a:r>
            <a:r>
              <a:rPr lang="en-US" sz="1300" u="sng">
                <a:solidFill>
                  <a:schemeClr val="hlink"/>
                </a:solidFill>
                <a:latin typeface="Helvetica Neue"/>
                <a:ea typeface="Helvetica Neue"/>
                <a:cs typeface="Helvetica Neue"/>
                <a:sym typeface="Helvetica Neue"/>
                <a:hlinkClick r:id="rId7"/>
              </a:rPr>
              <a:t>9</a:t>
            </a:r>
            <a:r>
              <a:rPr lang="en-US" sz="1300">
                <a:solidFill>
                  <a:schemeClr val="dk1"/>
                </a:solidFill>
                <a:latin typeface="Helvetica Neue"/>
                <a:ea typeface="Helvetica Neue"/>
                <a:cs typeface="Helvetica Neue"/>
                <a:sym typeface="Helvetica Neue"/>
              </a:rPr>
              <a:t>] 	</a:t>
            </a:r>
            <a:r>
              <a:rPr lang="en-US" sz="1100">
                <a:solidFill>
                  <a:schemeClr val="dk1"/>
                </a:solidFill>
              </a:rPr>
              <a:t>S. Sultan, A. Ullah, and A. Baig, “Towards automatic license plate recognition in challenging conditions,” </a:t>
            </a:r>
            <a:r>
              <a:rPr i="1" lang="en-US" sz="1100">
                <a:solidFill>
                  <a:schemeClr val="dk1"/>
                </a:solidFill>
              </a:rPr>
              <a:t>Applied Sciences</a:t>
            </a:r>
            <a:r>
              <a:rPr lang="en-US" sz="1100">
                <a:solidFill>
                  <a:schemeClr val="dk1"/>
                </a:solidFill>
              </a:rPr>
              <a:t>, vol. 13, no. 6, p. 3956, 2023. doi: 10.3390/app13063956.</a:t>
            </a:r>
            <a:endParaRPr sz="1100">
              <a:solidFill>
                <a:schemeClr val="dk1"/>
              </a:solidFill>
            </a:endParaRPr>
          </a:p>
          <a:p>
            <a:pPr indent="-398462" lvl="0" marL="406400" rtl="0" algn="just">
              <a:lnSpc>
                <a:spcPct val="150000"/>
              </a:lnSpc>
              <a:spcBef>
                <a:spcPts val="0"/>
              </a:spcBef>
              <a:spcAft>
                <a:spcPts val="0"/>
              </a:spcAft>
              <a:buNone/>
            </a:pPr>
            <a:r>
              <a:rPr lang="en-US" sz="1100">
                <a:solidFill>
                  <a:schemeClr val="dk1"/>
                </a:solidFill>
              </a:rPr>
              <a:t>	</a:t>
            </a: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8"/>
              </a:rPr>
              <a:t>https://www.mdpi.com/2076-3417/13/6/3956?utm_source=chatgpt.com</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[10]  </a:t>
            </a:r>
            <a:r>
              <a:rPr lang="en-US" sz="1100">
                <a:solidFill>
                  <a:schemeClr val="dk1"/>
                </a:solidFill>
              </a:rPr>
              <a:t>A. Demba and D. P. F. Möller, “Vehicle-to-vehicle communication technology,” in </a:t>
            </a:r>
            <a:r>
              <a:rPr i="1" lang="en-US" sz="1100">
                <a:solidFill>
                  <a:schemeClr val="dk1"/>
                </a:solidFill>
              </a:rPr>
              <a:t>Proc. 2018 IEEE Int. Conf. Electro/Information Technol. (EIT)</a:t>
            </a:r>
            <a:r>
              <a:rPr lang="en-US" sz="1100">
                <a:solidFill>
                  <a:schemeClr val="dk1"/>
                </a:solidFill>
              </a:rPr>
              <a:t>, Rochester, MI, USA, 2018, pp. 459–464. doi: 10.1109/EIT.2018.8500189.</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100">
                <a:solidFill>
                  <a:schemeClr val="dk1"/>
                </a:solidFill>
              </a:rPr>
              <a:t>	</a:t>
            </a: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9"/>
              </a:rPr>
              <a:t>https://ieeexplore.ieee.org/stamp/stamp.jsp?tp=&amp;arnumber=8500189&amp;isnumber=8500077</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[11]  </a:t>
            </a:r>
            <a:r>
              <a:rPr lang="en-US" sz="1100">
                <a:solidFill>
                  <a:schemeClr val="dk1"/>
                </a:solidFill>
              </a:rPr>
              <a:t>M. F. A. Abdullah, S. Yogarayan, S. F. Abdul Razak, A. Azman, A. H. Muhamad Amin, and M. Salleh, “Edge computing for vehicle to everything: A short review,” </a:t>
            </a:r>
            <a:r>
              <a:rPr i="1" lang="en-US" sz="1100">
                <a:solidFill>
                  <a:schemeClr val="dk1"/>
                </a:solidFill>
              </a:rPr>
              <a:t>F1000Research</a:t>
            </a:r>
            <a:r>
              <a:rPr lang="en-US" sz="1100">
                <a:solidFill>
                  <a:schemeClr val="dk1"/>
                </a:solidFill>
              </a:rPr>
              <a:t>, vol. 10, p. 1104, Nov. 2023. doi: 10.12688/f1000research.73269.4. PMID: 38595984; PMCID: PMC11002521.</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300">
                <a:solidFill>
                  <a:schemeClr val="dk1"/>
                </a:solidFill>
                <a:latin typeface="Helvetica Neue"/>
                <a:ea typeface="Helvetica Neue"/>
                <a:cs typeface="Helvetica Neue"/>
                <a:sym typeface="Helvetica Neue"/>
              </a:rPr>
              <a:t>[12]  </a:t>
            </a:r>
            <a:r>
              <a:rPr lang="en-US" sz="1100">
                <a:solidFill>
                  <a:schemeClr val="dk1"/>
                </a:solidFill>
              </a:rPr>
              <a:t>J. Zhang </a:t>
            </a:r>
            <a:r>
              <a:rPr i="1" lang="en-US" sz="1100">
                <a:solidFill>
                  <a:schemeClr val="dk1"/>
                </a:solidFill>
              </a:rPr>
              <a:t>et al.</a:t>
            </a:r>
            <a:r>
              <a:rPr lang="en-US" sz="1100">
                <a:solidFill>
                  <a:schemeClr val="dk1"/>
                </a:solidFill>
              </a:rPr>
              <a:t>, “Efficient and robust collaborative perception via cross-vehicle spatio-temporal feature selecting,” </a:t>
            </a:r>
            <a:r>
              <a:rPr i="1" lang="en-US" sz="1100">
                <a:solidFill>
                  <a:schemeClr val="dk1"/>
                </a:solidFill>
              </a:rPr>
              <a:t>IEEE Transactions on Intelligent Transportation Systems</a:t>
            </a:r>
            <a:r>
              <a:rPr lang="en-US" sz="1100">
                <a:solidFill>
                  <a:schemeClr val="dk1"/>
                </a:solidFill>
              </a:rPr>
              <a:t>, early access, 2025. doi: 10.1109/TITS.2025.3611530.</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r>
              <a:rPr lang="en-US" sz="1100">
                <a:solidFill>
                  <a:schemeClr val="dk1"/>
                </a:solidFill>
              </a:rPr>
              <a:t>	</a:t>
            </a:r>
            <a:r>
              <a:rPr lang="en-US">
                <a:solidFill>
                  <a:schemeClr val="dk1"/>
                </a:solidFill>
                <a:latin typeface="Helvetica Neue"/>
                <a:ea typeface="Helvetica Neue"/>
                <a:cs typeface="Helvetica Neue"/>
                <a:sym typeface="Helvetica Neue"/>
              </a:rPr>
              <a:t>Available: </a:t>
            </a:r>
            <a:r>
              <a:rPr lang="en-US" u="sng">
                <a:solidFill>
                  <a:schemeClr val="hlink"/>
                </a:solidFill>
                <a:latin typeface="Helvetica Neue"/>
                <a:ea typeface="Helvetica Neue"/>
                <a:cs typeface="Helvetica Neue"/>
                <a:sym typeface="Helvetica Neue"/>
                <a:hlinkClick r:id="rId10"/>
              </a:rPr>
              <a:t> https://ieeexplore.ieee.org/stamp/stamp.jsp?tp=&amp;arnumber=11180840&amp;isnumber=4358928</a:t>
            </a:r>
            <a:endParaRPr sz="1100">
              <a:solidFill>
                <a:schemeClr val="dk1"/>
              </a:solidFill>
            </a:endParaRPr>
          </a:p>
          <a:p>
            <a:pPr indent="-398462" lvl="0" marL="406400" rtl="0" algn="just">
              <a:lnSpc>
                <a:spcPct val="150000"/>
              </a:lnSpc>
              <a:spcBef>
                <a:spcPts val="455"/>
              </a:spcBef>
              <a:spcAft>
                <a:spcPts val="0"/>
              </a:spcAft>
              <a:buClr>
                <a:schemeClr val="dk1"/>
              </a:buClr>
              <a:buSzPts val="1625"/>
              <a:buFont typeface="Arial"/>
              <a:buNone/>
            </a:pPr>
            <a:br>
              <a:rPr lang="en-US" sz="1100">
                <a:solidFill>
                  <a:schemeClr val="dk1"/>
                </a:solidFill>
              </a:rPr>
            </a:br>
            <a:br>
              <a:rPr lang="en-US" sz="1100">
                <a:solidFill>
                  <a:schemeClr val="dk1"/>
                </a:solidFill>
              </a:rPr>
            </a:br>
            <a:endParaRPr>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sz="14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t/>
            </a:r>
            <a:endParaRPr b="1" sz="2000">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lang="en-US" sz="2000">
                <a:solidFill>
                  <a:schemeClr val="dk1"/>
                </a:solidFill>
                <a:latin typeface="Helvetica Neue"/>
                <a:ea typeface="Helvetica Neue"/>
                <a:cs typeface="Helvetica Neue"/>
                <a:sym typeface="Helvetica Neue"/>
              </a:rPr>
              <a:t>Thanks</a:t>
            </a:r>
            <a:r>
              <a:rPr lang="en-US" sz="1400">
                <a:solidFill>
                  <a:schemeClr val="dk1"/>
                </a:solidFill>
                <a:latin typeface="Helvetica Neue"/>
                <a:ea typeface="Helvetica Neue"/>
                <a:cs typeface="Helvetica Neue"/>
                <a:sym typeface="Helvetica Neue"/>
              </a:rPr>
              <a:t>.</a:t>
            </a:r>
            <a:endParaRPr/>
          </a:p>
        </p:txBody>
      </p:sp>
      <p:pic>
        <p:nvPicPr>
          <p:cNvPr descr="🙏" id="176" name="Google Shape;176;p28"/>
          <p:cNvPicPr preferRelativeResize="0"/>
          <p:nvPr/>
        </p:nvPicPr>
        <p:blipFill rotWithShape="1">
          <a:blip r:embed="rId3">
            <a:alphaModFix/>
          </a:blip>
          <a:srcRect b="0" l="0" r="0" t="0"/>
          <a:stretch/>
        </p:blipFill>
        <p:spPr>
          <a:xfrm>
            <a:off x="4189164" y="2663328"/>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Introduction</a:t>
            </a:r>
            <a:endParaRPr/>
          </a:p>
        </p:txBody>
      </p:sp>
      <p:sp>
        <p:nvSpPr>
          <p:cNvPr id="47" name="Google Shape;4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Vehicular Ad-hoc Networks (VANETs) have become an essential component of intelligent transport systems, which facilitate real-time Vehicle-to-Vehicle (V2V) communication. This facilitates vehicles to exchange safety alerts, traffic information, and crash warnings to enhance road efficiency and lower risk.</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But security is one of the largest challenges in such networks. Impersonation attacks, message tampering, and unauthorized access can compromise both vehicles and passengers. Public Key Infrastructure (PKI) has been largely applied, but it brings in heavy certificate management complexity and communication latency.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bypass these constraints, Identity-Based Cryptography (IBC) comes as a solace in utilizing vehicle identities (e.g., license plates) as cryptographic keys. Combined with License Plate Recognition (LPR) based on deep learning, vehicles may be identified and authenticated uniquely, making a safer and more scalable V2V system a possibility.</a:t>
            </a:r>
            <a:endParaRPr sz="1800">
              <a:solidFill>
                <a:schemeClr val="dk1"/>
              </a:solidFill>
              <a:latin typeface="Times New Roman"/>
              <a:ea typeface="Times New Roman"/>
              <a:cs typeface="Times New Roman"/>
              <a:sym typeface="Times New Roman"/>
            </a:endParaRPr>
          </a:p>
          <a:p>
            <a:pPr indent="0" lvl="0" marL="457200" marR="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40640" y="304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Problem Statement</a:t>
            </a:r>
            <a:endParaRPr/>
          </a:p>
        </p:txBody>
      </p:sp>
      <p:sp>
        <p:nvSpPr>
          <p:cNvPr id="53" name="Google Shape;53;p4"/>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With the rapid rise of connected cars, ensuring secure communication has become a major concern as current V2V systems remain vulnerable to cyber threats such as spoofing, Sybil attacks, replay attacks, and false data injection, all of which compromise both reliability and road safety. While PKI-based approaches offer strong security, they suffer from scalability issues and heavy certificate management overhead in highly dynamic vehicular networks. Moreover, there is a lack of integration between vehicle identification technologies and cryptographic frameworks, creating the need for a unified system that links a vehicle’s physical identity, like its license plate, with secure cryptographic mechanisms to establish trust in communication.</a:t>
            </a:r>
            <a:endParaRPr sz="18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a:t>Objectives</a:t>
            </a:r>
            <a:endParaRPr/>
          </a:p>
        </p:txBody>
      </p:sp>
      <p:sp>
        <p:nvSpPr>
          <p:cNvPr id="59" name="Google Shape;59;p5"/>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The project seeks to mitigate these issues through the following goals:</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First, designing and deploying a certificate-free V2V communication protocol using Identity-Based Cryptography (IBC) to secure vehicle communication.</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Second, to implement a License Plate Recognition (LPR) system based on computer vision and deep learning algorithms capable of extracting vehicle identities in real time.</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Third, to make it possible for the recognition module to be integrated into the cryptographic system such that vehicles can communicate securely using their license plate-derived identities.</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Moreover, the project aims at creating a mobile application for drivers and a web-based platform for traffic authorities to monitor, register, and authenticate cars in the network.</a:t>
            </a:r>
            <a:endParaRPr sz="1800">
              <a:solidFill>
                <a:schemeClr val="dk1"/>
              </a:solidFill>
              <a:latin typeface="Times New Roman"/>
              <a:ea typeface="Times New Roman"/>
              <a:cs typeface="Times New Roman"/>
              <a:sym typeface="Times New Roman"/>
            </a:endParaRPr>
          </a:p>
          <a:p>
            <a:pPr indent="-371475" lvl="0" marL="457200" rtl="0" algn="just">
              <a:lnSpc>
                <a:spcPct val="150000"/>
              </a:lnSpc>
              <a:spcBef>
                <a:spcPts val="0"/>
              </a:spcBef>
              <a:spcAft>
                <a:spcPts val="0"/>
              </a:spcAft>
              <a:buClr>
                <a:schemeClr val="dk1"/>
              </a:buClr>
              <a:buSzPts val="2250"/>
              <a:buFont typeface="Times New Roman"/>
              <a:buChar char="•"/>
            </a:pPr>
            <a:r>
              <a:rPr lang="en-US" sz="1800">
                <a:solidFill>
                  <a:schemeClr val="dk1"/>
                </a:solidFill>
                <a:latin typeface="Times New Roman"/>
                <a:ea typeface="Times New Roman"/>
                <a:cs typeface="Times New Roman"/>
                <a:sym typeface="Times New Roman"/>
              </a:rPr>
              <a:t>Finally, the system will be tested for strength of security, latency, and scalability, and its performance will be compared with conventional PKI-based solutions.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10" y="140380"/>
            <a:ext cx="8328900" cy="694200"/>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a:t>
            </a:r>
            <a:endParaRPr b="0"/>
          </a:p>
        </p:txBody>
      </p:sp>
      <p:sp>
        <p:nvSpPr>
          <p:cNvPr id="65" name="Google Shape;65;p6"/>
          <p:cNvSpPr txBox="1"/>
          <p:nvPr/>
        </p:nvSpPr>
        <p:spPr>
          <a:xfrm>
            <a:off x="93606" y="1483706"/>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66" name="Google Shape;66;p6"/>
          <p:cNvGraphicFramePr/>
          <p:nvPr/>
        </p:nvGraphicFramePr>
        <p:xfrm>
          <a:off x="110168" y="970798"/>
          <a:ext cx="3000000" cy="3000000"/>
        </p:xfrm>
        <a:graphic>
          <a:graphicData uri="http://schemas.openxmlformats.org/drawingml/2006/table">
            <a:tbl>
              <a:tblPr bandRow="1" firstRow="1">
                <a:noFill/>
                <a:tableStyleId>{C1CD88CE-DC12-40D5-96D7-36F09461367B}</a:tableStyleId>
              </a:tblPr>
              <a:tblGrid>
                <a:gridCol w="542250"/>
                <a:gridCol w="2094525"/>
                <a:gridCol w="1131000"/>
                <a:gridCol w="1421175"/>
                <a:gridCol w="1828800"/>
                <a:gridCol w="1905925"/>
              </a:tblGrid>
              <a:tr h="661850">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u="none" cap="none" strike="noStrike">
                          <a:latin typeface="Helvetica Neue"/>
                          <a:ea typeface="Helvetica Neue"/>
                          <a:cs typeface="Helvetica Neue"/>
                          <a:sym typeface="Helvetica Neue"/>
                        </a:rPr>
                        <a:t>Gaps Identified</a:t>
                      </a:r>
                      <a:endParaRPr/>
                    </a:p>
                  </a:txBody>
                  <a:tcPr marT="45725" marB="45725" marR="91450" marL="91450">
                    <a:solidFill>
                      <a:srgbClr val="606029"/>
                    </a:solidFill>
                  </a:tcPr>
                </a:tc>
              </a:tr>
              <a:tr h="1342575">
                <a:tc>
                  <a:txBody>
                    <a:bodyPr/>
                    <a:lstStyle/>
                    <a:p>
                      <a:pPr indent="0" lvl="0" marL="0" marR="0" rtl="0" algn="ctr">
                        <a:spcBef>
                          <a:spcPts val="0"/>
                        </a:spcBef>
                        <a:spcAft>
                          <a:spcPts val="0"/>
                        </a:spcAft>
                        <a:buNone/>
                      </a:pPr>
                      <a:r>
                        <a:rPr b="0" i="0" lang="en-US" sz="1200" u="none" cap="none" strike="noStrike">
                          <a:latin typeface="Helvetica Neue"/>
                          <a:ea typeface="Helvetica Neue"/>
                          <a:cs typeface="Helvetica Neue"/>
                          <a:sym typeface="Helvetica Neue"/>
                        </a:rPr>
                        <a:t>1.</a:t>
                      </a:r>
                      <a:endParaRPr/>
                    </a:p>
                  </a:txBody>
                  <a:tcPr marT="45725" marB="45725" marR="91450" marL="91450">
                    <a:solidFill>
                      <a:srgbClr val="D5D59B"/>
                    </a:solidFill>
                  </a:tcPr>
                </a:tc>
                <a:tc>
                  <a:txBody>
                    <a:bodyPr/>
                    <a:lstStyle/>
                    <a:p>
                      <a:pPr indent="0" lvl="0" marL="0" rtl="0" algn="l">
                        <a:lnSpc>
                          <a:spcPct val="123000"/>
                        </a:lnSpc>
                        <a:spcBef>
                          <a:spcPts val="1700"/>
                        </a:spcBef>
                        <a:spcAft>
                          <a:spcPts val="1700"/>
                        </a:spcAft>
                        <a:buSzPts val="1100"/>
                        <a:buNone/>
                      </a:pPr>
                      <a:r>
                        <a:rPr lang="en-US" sz="1100">
                          <a:highlight>
                            <a:srgbClr val="D5D59B"/>
                          </a:highlight>
                          <a:latin typeface="Helvetica Neue"/>
                          <a:ea typeface="Helvetica Neue"/>
                          <a:cs typeface="Helvetica Neue"/>
                          <a:sym typeface="Helvetica Neue"/>
                        </a:rPr>
                        <a:t>Ahmed Abdelmoamen Ahmed and Sheikh Ahmed &amp;</a:t>
                      </a:r>
                      <a:br>
                        <a:rPr lang="en-US" sz="1100">
                          <a:highlight>
                            <a:srgbClr val="D5D59B"/>
                          </a:highlight>
                          <a:latin typeface="Helvetica Neue"/>
                          <a:ea typeface="Helvetica Neue"/>
                          <a:cs typeface="Helvetica Neue"/>
                          <a:sym typeface="Helvetica Neue"/>
                        </a:rPr>
                      </a:br>
                      <a:r>
                        <a:rPr lang="en-US" sz="1100">
                          <a:highlight>
                            <a:srgbClr val="D5D59B"/>
                          </a:highlight>
                          <a:latin typeface="Helvetica Neue"/>
                          <a:ea typeface="Helvetica Neue"/>
                          <a:cs typeface="Helvetica Neue"/>
                          <a:sym typeface="Helvetica Neue"/>
                        </a:rPr>
                        <a:t>“</a:t>
                      </a:r>
                      <a:r>
                        <a:rPr lang="en-US" sz="1100">
                          <a:latin typeface="Helvetica Neue"/>
                          <a:ea typeface="Helvetica Neue"/>
                          <a:cs typeface="Helvetica Neue"/>
                          <a:sym typeface="Helvetica Neue"/>
                        </a:rPr>
                        <a:t>A Real-Time Car Towing Management System Using ML-Powered Automatic Number Plate Recognition.”</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 Published in the journal </a:t>
                      </a:r>
                      <a:r>
                        <a:rPr i="1" lang="en-US" sz="1100">
                          <a:latin typeface="Helvetica Neue"/>
                          <a:ea typeface="Helvetica Neue"/>
                          <a:cs typeface="Helvetica Neue"/>
                          <a:sym typeface="Helvetica Neue"/>
                        </a:rPr>
                        <a:t>Algorithms</a:t>
                      </a:r>
                      <a:r>
                        <a:rPr lang="en-US" sz="1100">
                          <a:latin typeface="Helvetica Neue"/>
                          <a:ea typeface="Helvetica Neue"/>
                          <a:cs typeface="Helvetica Neue"/>
                          <a:sym typeface="Helvetica Neue"/>
                        </a:rPr>
                        <a:t> in 2021. </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a:t>
                      </a:r>
                      <a:r>
                        <a:rPr lang="en-US" sz="1100">
                          <a:latin typeface="Helvetica Neue"/>
                          <a:ea typeface="Helvetica Neue"/>
                          <a:cs typeface="Helvetica Neue"/>
                          <a:sym typeface="Helvetica Neue"/>
                        </a:rPr>
                        <a:t>mage processing, contour detection, KNN classifier, Android app.</a:t>
                      </a:r>
                      <a:br>
                        <a:rPr lang="en-US" sz="1100">
                          <a:latin typeface="Helvetica Neue"/>
                          <a:ea typeface="Helvetica Neue"/>
                          <a:cs typeface="Helvetica Neue"/>
                          <a:sym typeface="Helvetica Neue"/>
                        </a:rPr>
                      </a:b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Proposed ML-powered ANPR for towing management; achieved high recognition accuracy, automated illegal car detection, and reduced manual errors.</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Performance drops in poor lighting, occlusion, or low-resolution images; system scope limited to towing scenarios.</a:t>
                      </a:r>
                      <a:endParaRPr i="0" sz="1100">
                        <a:latin typeface="Helvetica Neue"/>
                        <a:ea typeface="Helvetica Neue"/>
                        <a:cs typeface="Helvetica Neue"/>
                        <a:sym typeface="Helvetica Neue"/>
                      </a:endParaRPr>
                    </a:p>
                  </a:txBody>
                  <a:tcPr marT="45725" marB="45725" marR="91450" marL="91450">
                    <a:solidFill>
                      <a:srgbClr val="D5D59B"/>
                    </a:solidFill>
                  </a:tcPr>
                </a:tc>
              </a:tr>
              <a:tr h="127147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2.</a:t>
                      </a:r>
                      <a:endParaRPr/>
                    </a:p>
                  </a:txBody>
                  <a:tcPr marT="45725" marB="45725" marR="91450" marL="91450">
                    <a:solidFill>
                      <a:srgbClr val="F0F0DD"/>
                    </a:solidFill>
                  </a:tcPr>
                </a:tc>
                <a:tc>
                  <a:txBody>
                    <a:bodyPr/>
                    <a:lstStyle/>
                    <a:p>
                      <a:pPr indent="0" lvl="0" marL="0" rtl="0" algn="l">
                        <a:spcBef>
                          <a:spcPts val="0"/>
                        </a:spcBef>
                        <a:spcAft>
                          <a:spcPts val="0"/>
                        </a:spcAft>
                        <a:buSzPts val="1100"/>
                        <a:buNone/>
                      </a:pPr>
                      <a:r>
                        <a:rPr lang="en-US" sz="1100">
                          <a:latin typeface="Helvetica Neue"/>
                          <a:ea typeface="Helvetica Neue"/>
                          <a:cs typeface="Helvetica Neue"/>
                          <a:sym typeface="Helvetica Neue"/>
                        </a:rPr>
                        <a:t> Rajkumar Singh Rathore ,Chaminda Hewage ,Omprakash Kaiwartya and Jaime Lloret &amp;</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“In-Vehicle Communication Cyber Security: Challenges and Solutions.”</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Published in </a:t>
                      </a:r>
                      <a:r>
                        <a:rPr i="1" lang="en-US" sz="1100">
                          <a:latin typeface="Helvetica Neue"/>
                          <a:ea typeface="Helvetica Neue"/>
                          <a:cs typeface="Helvetica Neue"/>
                          <a:sym typeface="Helvetica Neue"/>
                        </a:rPr>
                        <a:t>Sensors</a:t>
                      </a:r>
                      <a:r>
                        <a:rPr lang="en-US" sz="1100">
                          <a:latin typeface="Helvetica Neue"/>
                          <a:ea typeface="Helvetica Neue"/>
                          <a:cs typeface="Helvetica Neue"/>
                          <a:sym typeface="Helvetica Neue"/>
                        </a:rPr>
                        <a:t> in 2022. </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Survey of CAN, LIN, FlexRay, Ethernet; covers cryptography, IDS, secure gateways</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Identifies key cyber threats in vehicular networks and analyzes PKI, IDS, and blockchain as security measures.</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7620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Solutions are mostly theoretical, lack real-world scalability validation, and ignore hardware/latency issues.</a:t>
                      </a:r>
                      <a:endParaRPr b="0" i="0" sz="1100">
                        <a:latin typeface="Helvetica Neue"/>
                        <a:ea typeface="Helvetica Neue"/>
                        <a:cs typeface="Helvetica Neue"/>
                        <a:sym typeface="Helvetica Neue"/>
                      </a:endParaRPr>
                    </a:p>
                  </a:txBody>
                  <a:tcPr marT="45725" marB="45725" marR="91450" marL="91450">
                    <a:solidFill>
                      <a:srgbClr val="F0F0DD"/>
                    </a:solidFill>
                  </a:tcPr>
                </a:tc>
              </a:tr>
              <a:tr h="1552875">
                <a:tc>
                  <a:txBody>
                    <a:bodyPr/>
                    <a:lstStyle/>
                    <a:p>
                      <a:pPr indent="0" lvl="0" marL="0" marR="0" rtl="0" algn="ctr">
                        <a:spcBef>
                          <a:spcPts val="0"/>
                        </a:spcBef>
                        <a:spcAft>
                          <a:spcPts val="0"/>
                        </a:spcAft>
                        <a:buNone/>
                      </a:pPr>
                      <a:r>
                        <a:rPr b="0" i="0" lang="en-US" sz="1200">
                          <a:latin typeface="Helvetica Neue"/>
                          <a:ea typeface="Helvetica Neue"/>
                          <a:cs typeface="Helvetica Neue"/>
                          <a:sym typeface="Helvetica Neue"/>
                        </a:rPr>
                        <a:t>3.</a:t>
                      </a:r>
                      <a:endParaRPr/>
                    </a:p>
                  </a:txBody>
                  <a:tcPr marT="45725" marB="45725" marR="91450" marL="91450">
                    <a:solidFill>
                      <a:srgbClr val="D5D59B"/>
                    </a:solidFill>
                  </a:tcPr>
                </a:tc>
                <a:tc>
                  <a:txBody>
                    <a:bodyPr/>
                    <a:lstStyle/>
                    <a:p>
                      <a:pPr indent="0" lvl="0" marL="0" rtl="0" algn="l">
                        <a:spcBef>
                          <a:spcPts val="0"/>
                        </a:spcBef>
                        <a:spcAft>
                          <a:spcPts val="0"/>
                        </a:spcAft>
                        <a:buSzPts val="1100"/>
                        <a:buNone/>
                      </a:pPr>
                      <a:r>
                        <a:rPr lang="en-US" sz="1100">
                          <a:latin typeface="Helvetica Neue"/>
                          <a:ea typeface="Helvetica Neue"/>
                          <a:cs typeface="Helvetica Neue"/>
                          <a:sym typeface="Helvetica Neue"/>
                        </a:rPr>
                        <a:t>Shyang-Lih Chang, Li-Shien Chen, Yun-Chung Chung, and Sei-Wan Chen, Senior Member, IEEE &amp; </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“Automatic License Plate Recognition.”</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Published in </a:t>
                      </a:r>
                      <a:r>
                        <a:rPr i="1" lang="en-US" sz="1100">
                          <a:latin typeface="Helvetica Neue"/>
                          <a:ea typeface="Helvetica Neue"/>
                          <a:cs typeface="Helvetica Neue"/>
                          <a:sym typeface="Helvetica Neue"/>
                        </a:rPr>
                        <a:t>IEEE Transactions on Intelligent Transportation Systems</a:t>
                      </a:r>
                      <a:r>
                        <a:rPr lang="en-US" sz="1100">
                          <a:latin typeface="Helvetica Neue"/>
                          <a:ea typeface="Helvetica Neue"/>
                          <a:cs typeface="Helvetica Neue"/>
                          <a:sym typeface="Helvetica Neue"/>
                        </a:rPr>
                        <a:t> (TITS) in 2004. </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Fuzzy logic for plate locating, neural networks (SOM) for character recognition.</a:t>
                      </a:r>
                      <a:br>
                        <a:rPr lang="en-US" sz="1100">
                          <a:latin typeface="Helvetica Neue"/>
                          <a:ea typeface="Helvetica Neue"/>
                          <a:cs typeface="Helvetica Neue"/>
                          <a:sym typeface="Helvetica Neue"/>
                        </a:rPr>
                      </a:br>
                      <a:endParaRPr sz="11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US" sz="1100">
                          <a:latin typeface="Helvetica Neue"/>
                          <a:ea typeface="Helvetica Neue"/>
                          <a:cs typeface="Helvetica Neue"/>
                          <a:sym typeface="Helvetica Neue"/>
                        </a:rPr>
                        <a:t>Dataset:</a:t>
                      </a:r>
                      <a:r>
                        <a:rPr lang="en-US" sz="1100">
                          <a:latin typeface="Helvetica Neue"/>
                          <a:ea typeface="Helvetica Neue"/>
                          <a:cs typeface="Helvetica Neue"/>
                          <a:sym typeface="Helvetica Neue"/>
                        </a:rPr>
                        <a:t> 1088 images.</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Using fuzzy logic for detection and neural SOM for recognition, the system achieved ~94% overall license plate recognition accuracy.</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7620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Limited dataset, weak under skew, motion blur, and lighting variations; fails on some complex cases.</a:t>
                      </a:r>
                      <a:endParaRPr b="0" i="0" sz="1100">
                        <a:latin typeface="Helvetica Neue"/>
                        <a:ea typeface="Helvetica Neue"/>
                        <a:cs typeface="Helvetica Neue"/>
                        <a:sym typeface="Helvetica Neue"/>
                      </a:endParaRPr>
                    </a:p>
                  </a:txBody>
                  <a:tcPr marT="45725" marB="45725" marR="91450" marL="91450">
                    <a:solidFill>
                      <a:srgbClr val="D5D59B"/>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72" name="Google Shape;72;p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73" name="Google Shape;73;p7"/>
          <p:cNvGraphicFramePr/>
          <p:nvPr/>
        </p:nvGraphicFramePr>
        <p:xfrm>
          <a:off x="93631" y="804223"/>
          <a:ext cx="3000000" cy="3000000"/>
        </p:xfrm>
        <a:graphic>
          <a:graphicData uri="http://schemas.openxmlformats.org/drawingml/2006/table">
            <a:tbl>
              <a:tblPr bandRow="1" firstRow="1">
                <a:noFill/>
                <a:tableStyleId>{C1CD88CE-DC12-40D5-96D7-36F09461367B}</a:tableStyleId>
              </a:tblPr>
              <a:tblGrid>
                <a:gridCol w="542250"/>
                <a:gridCol w="1760275"/>
                <a:gridCol w="1465250"/>
                <a:gridCol w="1696650"/>
                <a:gridCol w="1814325"/>
                <a:gridCol w="1644925"/>
              </a:tblGrid>
              <a:tr h="672700">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765850">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4</a:t>
                      </a:r>
                      <a:r>
                        <a:rPr b="0" i="0" lang="en-US" sz="1100">
                          <a:latin typeface="Helvetica Neue"/>
                          <a:ea typeface="Helvetica Neue"/>
                          <a:cs typeface="Helvetica Neue"/>
                          <a:sym typeface="Helvetica Neue"/>
                        </a:rPr>
                        <a:t>.</a:t>
                      </a:r>
                      <a:endParaRPr sz="1100"/>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 Patchigulla, D. Sairam, L. Kariggi, G. Kuramana, and J. Mallireddi, </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&amp;</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“License Plate Detection and Recognition System Using YOLOv8 and LPRNet,”</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i="1" lang="en-US" sz="1100">
                          <a:latin typeface="Helvetica Neue"/>
                          <a:ea typeface="Helvetica Neue"/>
                          <a:cs typeface="Helvetica Neue"/>
                          <a:sym typeface="Helvetica Neue"/>
                        </a:rPr>
                        <a:t>International Journal of Creative Research Thoughts (IJCRT)</a:t>
                      </a:r>
                      <a:r>
                        <a:rPr lang="en-US" sz="1100">
                          <a:latin typeface="Helvetica Neue"/>
                          <a:ea typeface="Helvetica Neue"/>
                          <a:cs typeface="Helvetica Neue"/>
                          <a:sym typeface="Helvetica Neue"/>
                        </a:rPr>
                        <a:t>, 2025.</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YOLOv8 for detection, LPRNet for recognition</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Dataset:</a:t>
                      </a:r>
                      <a:r>
                        <a:rPr lang="en-US" sz="1100">
                          <a:latin typeface="Arial"/>
                          <a:ea typeface="Arial"/>
                          <a:cs typeface="Arial"/>
                          <a:sym typeface="Arial"/>
                        </a:rPr>
                        <a:t> </a:t>
                      </a:r>
                      <a:r>
                        <a:rPr lang="en-US" sz="1100">
                          <a:latin typeface="Helvetica Neue"/>
                          <a:ea typeface="Helvetica Neue"/>
                          <a:cs typeface="Helvetica Neue"/>
                          <a:sym typeface="Helvetica Neue"/>
                        </a:rPr>
                        <a:t>Experimental dataset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Achieved fast, accurate license plate detection and recognition on Indian datasets with YOLOv8 with LPRNet.</a:t>
                      </a:r>
                      <a:br>
                        <a:rPr lang="en-US" sz="1100">
                          <a:latin typeface="Helvetica Neue"/>
                          <a:ea typeface="Helvetica Neue"/>
                          <a:cs typeface="Helvetica Neue"/>
                          <a:sym typeface="Helvetica Neue"/>
                        </a:rPr>
                      </a:b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7620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Struggles with night images, occlusions, and cross-country datasets; not fully generalized.</a:t>
                      </a:r>
                      <a:endParaRPr b="0" i="0" sz="1100">
                        <a:latin typeface="Helvetica Neue"/>
                        <a:ea typeface="Helvetica Neue"/>
                        <a:cs typeface="Helvetica Neue"/>
                        <a:sym typeface="Helvetica Neue"/>
                      </a:endParaRPr>
                    </a:p>
                  </a:txBody>
                  <a:tcPr marT="45725" marB="45725" marR="91450" marL="91450">
                    <a:solidFill>
                      <a:srgbClr val="D5D59B"/>
                    </a:solidFill>
                  </a:tcPr>
                </a:tc>
              </a:tr>
              <a:tr h="1429500">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5</a:t>
                      </a:r>
                      <a:r>
                        <a:rPr b="0" i="0" lang="en-US" sz="1100">
                          <a:latin typeface="Helvetica Neue"/>
                          <a:ea typeface="Helvetica Neue"/>
                          <a:cs typeface="Helvetica Neue"/>
                          <a:sym typeface="Helvetica Neue"/>
                        </a:rPr>
                        <a:t>.</a:t>
                      </a:r>
                      <a:endParaRPr sz="1100"/>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T. Khan, J. S. Yadav, and D. Agarwal, “A Broad Survey on Performance Analysis of Number Plate Recognition from Stationary Images and Video Sequences,”</a:t>
                      </a:r>
                      <a:endParaRPr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Published 2018 (ResearchGate).</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Survey; reviews stationary and video-based NPLR methods</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Broadly compares classical and ML methods for NPLR across images and videos, showing progress in accuracy.</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7620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Purely review-based, lacks experiments, and does not cover latest deep learning trends</a:t>
                      </a:r>
                      <a:endParaRPr b="0" i="0" sz="1100">
                        <a:latin typeface="Helvetica Neue"/>
                        <a:ea typeface="Helvetica Neue"/>
                        <a:cs typeface="Helvetica Neue"/>
                        <a:sym typeface="Helvetica Neue"/>
                      </a:endParaRPr>
                    </a:p>
                  </a:txBody>
                  <a:tcPr marT="45725" marB="45725" marR="91450" marL="91450">
                    <a:solidFill>
                      <a:srgbClr val="F0F0DD"/>
                    </a:solidFill>
                  </a:tcPr>
                </a:tc>
              </a:tr>
              <a:tr h="2102200">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6</a:t>
                      </a:r>
                      <a:r>
                        <a:rPr b="0" i="0" lang="en-US" sz="1100">
                          <a:latin typeface="Helvetica Neue"/>
                          <a:ea typeface="Helvetica Neue"/>
                          <a:cs typeface="Helvetica Neue"/>
                          <a:sym typeface="Helvetica Neue"/>
                        </a:rPr>
                        <a:t>.</a:t>
                      </a:r>
                      <a:endParaRPr sz="1100"/>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A. Shamir, “Identity-Based Cryptosystems and Signature Schemes”</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International Cryptology Conference (CRYPTO), 1984 (published 1985).</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 Theoretical cryptographic scheme; identity as public key.</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SzPts val="1100"/>
                        <a:buNone/>
                      </a:pPr>
                      <a:r>
                        <a:rPr lang="en-US" sz="1100">
                          <a:latin typeface="Helvetica Neue"/>
                          <a:ea typeface="Helvetica Neue"/>
                          <a:cs typeface="Helvetica Neue"/>
                          <a:sym typeface="Helvetica Neue"/>
                        </a:rPr>
                        <a:t>Introduced the concept of identity-based cryptography (IBC).</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Showed that public keys can be derived from user identities.</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Reduced reliance on certificate authorities</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Relies heavily on a trusted Private Key Generator (PKG).</a:t>
                      </a:r>
                      <a:endParaRPr sz="1100">
                        <a:latin typeface="Helvetica Neue"/>
                        <a:ea typeface="Helvetica Neue"/>
                        <a:cs typeface="Helvetica Neue"/>
                        <a:sym typeface="Helvetica Neue"/>
                      </a:endParaRPr>
                    </a:p>
                    <a:p>
                      <a:pPr indent="0" lvl="0" marL="0" rtl="0" algn="l">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Key escrow problem: PKG knows all private keys.</a:t>
                      </a:r>
                      <a:endParaRPr sz="1100">
                        <a:latin typeface="Helvetica Neue"/>
                        <a:ea typeface="Helvetica Neue"/>
                        <a:cs typeface="Helvetica Neue"/>
                        <a:sym typeface="Helvetica Neue"/>
                      </a:endParaRPr>
                    </a:p>
                  </a:txBody>
                  <a:tcPr marT="45725" marB="45725" marR="91450" marL="91450">
                    <a:solidFill>
                      <a:srgbClr val="D5D59B"/>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79" name="Google Shape;79;p8"/>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80" name="Google Shape;80;p8"/>
          <p:cNvGraphicFramePr/>
          <p:nvPr/>
        </p:nvGraphicFramePr>
        <p:xfrm>
          <a:off x="110168" y="881348"/>
          <a:ext cx="3000000" cy="3000000"/>
        </p:xfrm>
        <a:graphic>
          <a:graphicData uri="http://schemas.openxmlformats.org/drawingml/2006/table">
            <a:tbl>
              <a:tblPr bandRow="1" firstRow="1">
                <a:noFill/>
                <a:tableStyleId>{C1CD88CE-DC12-40D5-96D7-36F09461367B}</a:tableStyleId>
              </a:tblPr>
              <a:tblGrid>
                <a:gridCol w="542250"/>
                <a:gridCol w="1760275"/>
                <a:gridCol w="1175275"/>
                <a:gridCol w="1711150"/>
                <a:gridCol w="1828800"/>
                <a:gridCol w="1905925"/>
              </a:tblGrid>
              <a:tr h="760175">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721975">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7</a:t>
                      </a:r>
                      <a:r>
                        <a:rPr b="0" i="0" lang="en-US" sz="1100">
                          <a:latin typeface="Helvetica Neue"/>
                          <a:ea typeface="Helvetica Neue"/>
                          <a:cs typeface="Helvetica Neue"/>
                          <a:sym typeface="Helvetica Neue"/>
                        </a:rPr>
                        <a:t>.</a:t>
                      </a:r>
                      <a:endParaRPr sz="1100"/>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 Sultan, S., Ullah, A., &amp; Baig, A. “Towards Automatic License Plate Recognition in Challenging Conditions.”</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i="1" lang="en-US" sz="1100">
                          <a:latin typeface="Helvetica Neue"/>
                          <a:ea typeface="Helvetica Neue"/>
                          <a:cs typeface="Helvetica Neue"/>
                          <a:sym typeface="Helvetica Neue"/>
                        </a:rPr>
                        <a:t>Applied Sciences</a:t>
                      </a:r>
                      <a:r>
                        <a:rPr lang="en-US" sz="1100">
                          <a:latin typeface="Helvetica Neue"/>
                          <a:ea typeface="Helvetica Neue"/>
                          <a:cs typeface="Helvetica Neue"/>
                          <a:sym typeface="Helvetica Neue"/>
                        </a:rPr>
                        <a:t> (MDPI), 2023.</a:t>
                      </a:r>
                      <a:endParaRPr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Deep learning (CNN, YOLO-based models), </a:t>
                      </a:r>
                      <a:br>
                        <a:rPr lang="en-US" sz="1100">
                          <a:latin typeface="Helvetica Neue"/>
                          <a:ea typeface="Helvetica Neue"/>
                          <a:cs typeface="Helvetica Neue"/>
                          <a:sym typeface="Helvetica Neue"/>
                        </a:rPr>
                      </a:br>
                      <a:br>
                        <a:rPr lang="en-US" sz="1100">
                          <a:latin typeface="Helvetica Neue"/>
                          <a:ea typeface="Helvetica Neue"/>
                          <a:cs typeface="Helvetica Neue"/>
                          <a:sym typeface="Helvetica Neue"/>
                        </a:rPr>
                      </a:br>
                      <a:r>
                        <a:rPr b="1" lang="en-US" sz="1100">
                          <a:latin typeface="Arial"/>
                          <a:ea typeface="Arial"/>
                          <a:cs typeface="Arial"/>
                          <a:sym typeface="Arial"/>
                        </a:rPr>
                        <a:t>Dataset: </a:t>
                      </a:r>
                      <a:r>
                        <a:rPr lang="en-US" sz="1100">
                          <a:latin typeface="Helvetica Neue"/>
                          <a:ea typeface="Helvetica Neue"/>
                          <a:cs typeface="Helvetica Neue"/>
                          <a:sym typeface="Helvetica Neue"/>
                        </a:rPr>
                        <a:t>Multiple benchmark datasets.</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None/>
                      </a:pPr>
                      <a:r>
                        <a:rPr lang="en-US" sz="1100">
                          <a:latin typeface="Arial"/>
                          <a:ea typeface="Arial"/>
                          <a:cs typeface="Arial"/>
                          <a:sym typeface="Arial"/>
                        </a:rPr>
                        <a:t>A fine-tuned Faster R-CNN provides</a:t>
                      </a:r>
                      <a:r>
                        <a:rPr i="1" lang="en-US" sz="1100">
                          <a:latin typeface="Arial"/>
                          <a:ea typeface="Arial"/>
                          <a:cs typeface="Arial"/>
                          <a:sym typeface="Arial"/>
                        </a:rPr>
                        <a:t> </a:t>
                      </a:r>
                      <a:r>
                        <a:rPr lang="en-US" sz="1100">
                          <a:latin typeface="Helvetica Neue"/>
                          <a:ea typeface="Helvetica Neue"/>
                          <a:cs typeface="Helvetica Neue"/>
                          <a:sym typeface="Helvetica Neue"/>
                        </a:rPr>
                        <a:t>robust LPR in low light, noise, occlusion; improved OCR accuracy.</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SzPts val="1100"/>
                        <a:buFont typeface="Arial"/>
                        <a:buNone/>
                      </a:pPr>
                      <a:r>
                        <a:rPr lang="en-US" sz="1100">
                          <a:latin typeface="Helvetica Neue"/>
                          <a:ea typeface="Helvetica Neue"/>
                          <a:cs typeface="Helvetica Neue"/>
                          <a:sym typeface="Helvetica Neue"/>
                        </a:rPr>
                        <a:t>Limited real world testing. No LPR integration. Scalability under large vehicular networks not fully addressed.</a:t>
                      </a:r>
                      <a:endParaRPr sz="1100">
                        <a:latin typeface="Helvetica Neue"/>
                        <a:ea typeface="Helvetica Neue"/>
                        <a:cs typeface="Helvetica Neue"/>
                        <a:sym typeface="Helvetica Neue"/>
                      </a:endParaRPr>
                    </a:p>
                    <a:p>
                      <a:pPr indent="-95250" lvl="0" marL="171450" marR="0" rtl="0" algn="just">
                        <a:spcBef>
                          <a:spcPts val="0"/>
                        </a:spcBef>
                        <a:spcAft>
                          <a:spcPts val="0"/>
                        </a:spcAft>
                        <a:buClr>
                          <a:schemeClr val="dk1"/>
                        </a:buClr>
                        <a:buSzPts val="1200"/>
                        <a:buFont typeface="Arial"/>
                        <a:buNone/>
                      </a:pPr>
                      <a:r>
                        <a:t/>
                      </a:r>
                      <a:endParaRPr sz="1100">
                        <a:latin typeface="Helvetica Neue"/>
                        <a:ea typeface="Helvetica Neue"/>
                        <a:cs typeface="Helvetica Neue"/>
                        <a:sym typeface="Helvetica Neue"/>
                      </a:endParaRPr>
                    </a:p>
                  </a:txBody>
                  <a:tcPr marT="45725" marB="45725" marR="91450" marL="91450">
                    <a:solidFill>
                      <a:srgbClr val="D5D59B"/>
                    </a:solidFill>
                  </a:tcPr>
                </a:tc>
              </a:tr>
              <a:tr h="1203625">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8</a:t>
                      </a:r>
                      <a:r>
                        <a:rPr b="0" i="0" lang="en-US" sz="1100">
                          <a:latin typeface="Helvetica Neue"/>
                          <a:ea typeface="Helvetica Neue"/>
                          <a:cs typeface="Helvetica Neue"/>
                          <a:sym typeface="Helvetica Neue"/>
                        </a:rPr>
                        <a:t>.</a:t>
                      </a:r>
                      <a:endParaRPr sz="1100"/>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Q. Li, “A V2V Identity Authentication and Key Agreement Scheme Based on Identity-Based Cryptography,”</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i="1" lang="en-US" sz="1100">
                          <a:latin typeface="Helvetica Neue"/>
                          <a:ea typeface="Helvetica Neue"/>
                          <a:cs typeface="Helvetica Neue"/>
                          <a:sym typeface="Helvetica Neue"/>
                        </a:rPr>
                        <a:t>Future Internet</a:t>
                      </a:r>
                      <a:r>
                        <a:rPr lang="en-US" sz="1100">
                          <a:latin typeface="Helvetica Neue"/>
                          <a:ea typeface="Helvetica Neue"/>
                          <a:cs typeface="Helvetica Neue"/>
                          <a:sym typeface="Helvetica Neue"/>
                        </a:rPr>
                        <a:t> (MDPI), 2023.</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Identity-based cryptography, elliptic curve bilinear pairing</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simulation-based validation.</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Proposed an IBC-based scheme for secure V2V communication.</a:t>
                      </a:r>
                      <a:endParaRPr sz="1100">
                        <a:latin typeface="Arial"/>
                        <a:ea typeface="Arial"/>
                        <a:cs typeface="Arial"/>
                        <a:sym typeface="Arial"/>
                      </a:endParaRPr>
                    </a:p>
                    <a:p>
                      <a:pPr indent="0" lvl="0" marL="0" rtl="0" algn="l">
                        <a:spcBef>
                          <a:spcPts val="0"/>
                        </a:spcBef>
                        <a:spcAft>
                          <a:spcPts val="0"/>
                        </a:spcAft>
                        <a:buSzPts val="1100"/>
                        <a:buNone/>
                      </a:pPr>
                      <a:r>
                        <a:rPr lang="en-US" sz="1100">
                          <a:latin typeface="Arial"/>
                          <a:ea typeface="Arial"/>
                          <a:cs typeface="Arial"/>
                          <a:sym typeface="Arial"/>
                        </a:rPr>
                        <a:t>Achieved mutual authentication.Improved efficiency compared to PKI-based methods.</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Arial"/>
                          <a:ea typeface="Arial"/>
                          <a:cs typeface="Arial"/>
                          <a:sym typeface="Arial"/>
                        </a:rPr>
                        <a:t>Plate format dependency. High computation cost. Not directly integrated with cryptographic security mechanisms.</a:t>
                      </a:r>
                      <a:endParaRPr sz="1100">
                        <a:latin typeface="Helvetica Neue"/>
                        <a:ea typeface="Helvetica Neue"/>
                        <a:cs typeface="Helvetica Neue"/>
                        <a:sym typeface="Helvetica Neue"/>
                      </a:endParaRPr>
                    </a:p>
                    <a:p>
                      <a:pPr indent="-95250" lvl="0" marL="171450" marR="0" rtl="0" algn="l">
                        <a:spcBef>
                          <a:spcPts val="0"/>
                        </a:spcBef>
                        <a:spcAft>
                          <a:spcPts val="0"/>
                        </a:spcAft>
                        <a:buClr>
                          <a:schemeClr val="dk1"/>
                        </a:buClr>
                        <a:buSzPts val="1200"/>
                        <a:buFont typeface="Arial"/>
                        <a:buNone/>
                      </a:pPr>
                      <a:r>
                        <a:t/>
                      </a:r>
                      <a:endParaRPr sz="1100">
                        <a:latin typeface="Helvetica Neue"/>
                        <a:ea typeface="Helvetica Neue"/>
                        <a:cs typeface="Helvetica Neue"/>
                        <a:sym typeface="Helvetica Neue"/>
                      </a:endParaRPr>
                    </a:p>
                  </a:txBody>
                  <a:tcPr marT="45725" marB="45725" marR="91450" marL="91450">
                    <a:solidFill>
                      <a:srgbClr val="F0F0DD"/>
                    </a:solidFill>
                  </a:tcPr>
                </a:tc>
              </a:tr>
              <a:tr h="1203625">
                <a:tc>
                  <a:txBody>
                    <a:bodyPr/>
                    <a:lstStyle/>
                    <a:p>
                      <a:pPr indent="0" lvl="0" marL="0" rtl="0" algn="l">
                        <a:spcBef>
                          <a:spcPts val="0"/>
                        </a:spcBef>
                        <a:spcAft>
                          <a:spcPts val="0"/>
                        </a:spcAft>
                        <a:buNone/>
                      </a:pPr>
                      <a:r>
                        <a:rPr lang="en-US" sz="1100"/>
                        <a:t>9.</a:t>
                      </a:r>
                      <a:endParaRPr sz="1100"/>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A. Demba and D. P. F. Moller, “Vehicle-to-Vehicle Communication Technology”</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IEEE International Conference on Electro/Information Technology (EIT) (2018) </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Dedicated Short Range Communication (DSRC) - Asymmetric Public Key Infrastructure (PKI) - Global Positioning System (GPS) - Vehicular Ad Hoc Networks (VANET)</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V2V communication has a 1000m range, doesn't rely on third-party networks, and improves road safety.</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Challenges include security with interference, lack of standards, and limited real-world deployment</a:t>
                      </a:r>
                      <a:endParaRPr b="0" i="0" sz="1100">
                        <a:latin typeface="Helvetica Neue"/>
                        <a:ea typeface="Helvetica Neue"/>
                        <a:cs typeface="Helvetica Neue"/>
                        <a:sym typeface="Helvetica Neue"/>
                      </a:endParaRPr>
                    </a:p>
                  </a:txBody>
                  <a:tcPr marT="45725" marB="45725" marR="91450" marL="91450">
                    <a:solidFill>
                      <a:srgbClr val="D5D59B"/>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spcBef>
                <a:spcPts val="0"/>
              </a:spcBef>
              <a:spcAft>
                <a:spcPts val="0"/>
              </a:spcAft>
              <a:buNone/>
            </a:pPr>
            <a:r>
              <a:rPr lang="en-US" sz="2400"/>
              <a:t>Literature Review (cont…)</a:t>
            </a:r>
            <a:endParaRPr b="0"/>
          </a:p>
        </p:txBody>
      </p:sp>
      <p:sp>
        <p:nvSpPr>
          <p:cNvPr id="86" name="Google Shape;86;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sz="1800">
              <a:solidFill>
                <a:schemeClr val="dk1"/>
              </a:solidFill>
              <a:latin typeface="Helvetica Neue"/>
              <a:ea typeface="Helvetica Neue"/>
              <a:cs typeface="Helvetica Neue"/>
              <a:sym typeface="Helvetica Neue"/>
            </a:endParaRPr>
          </a:p>
        </p:txBody>
      </p:sp>
      <p:graphicFrame>
        <p:nvGraphicFramePr>
          <p:cNvPr id="87" name="Google Shape;87;p9"/>
          <p:cNvGraphicFramePr/>
          <p:nvPr/>
        </p:nvGraphicFramePr>
        <p:xfrm>
          <a:off x="110156" y="724548"/>
          <a:ext cx="3000000" cy="3000000"/>
        </p:xfrm>
        <a:graphic>
          <a:graphicData uri="http://schemas.openxmlformats.org/drawingml/2006/table">
            <a:tbl>
              <a:tblPr bandRow="1" firstRow="1">
                <a:noFill/>
                <a:tableStyleId>{C1CD88CE-DC12-40D5-96D7-36F09461367B}</a:tableStyleId>
              </a:tblPr>
              <a:tblGrid>
                <a:gridCol w="542250"/>
                <a:gridCol w="1760275"/>
                <a:gridCol w="1262250"/>
                <a:gridCol w="1841675"/>
                <a:gridCol w="1857800"/>
                <a:gridCol w="1659425"/>
              </a:tblGrid>
              <a:tr h="710525">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S. No.</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Author &amp; </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Paper Title </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[Citation]</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Journal/</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Conference</a:t>
                      </a:r>
                      <a:br>
                        <a:rPr b="0" i="0" lang="en-US" sz="1400">
                          <a:latin typeface="Helvetica Neue"/>
                          <a:ea typeface="Helvetica Neue"/>
                          <a:cs typeface="Helvetica Neue"/>
                          <a:sym typeface="Helvetica Neue"/>
                        </a:rPr>
                      </a:br>
                      <a:r>
                        <a:rPr b="0" i="0" lang="en-US" sz="1400">
                          <a:latin typeface="Helvetica Neue"/>
                          <a:ea typeface="Helvetica Neue"/>
                          <a:cs typeface="Helvetica Neue"/>
                          <a:sym typeface="Helvetica Neue"/>
                        </a:rPr>
                        <a:t>(Year)</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Tools/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Techniques/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Dataset</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Key Findings/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Results</a:t>
                      </a:r>
                      <a:endParaRPr/>
                    </a:p>
                  </a:txBody>
                  <a:tcPr marT="45725" marB="45725" marR="91450" marL="91450">
                    <a:solidFill>
                      <a:srgbClr val="606029"/>
                    </a:solidFill>
                  </a:tcPr>
                </a:tc>
                <a:tc>
                  <a:txBody>
                    <a:bodyPr/>
                    <a:lstStyle/>
                    <a:p>
                      <a:pPr indent="0" lvl="0" marL="0" marR="0" rtl="0" algn="ctr">
                        <a:spcBef>
                          <a:spcPts val="0"/>
                        </a:spcBef>
                        <a:spcAft>
                          <a:spcPts val="0"/>
                        </a:spcAft>
                        <a:buNone/>
                      </a:pPr>
                      <a:r>
                        <a:rPr b="0" i="0" lang="en-US" sz="1400">
                          <a:latin typeface="Helvetica Neue"/>
                          <a:ea typeface="Helvetica Neue"/>
                          <a:cs typeface="Helvetica Neue"/>
                          <a:sym typeface="Helvetica Neue"/>
                        </a:rPr>
                        <a:t>Limitations/</a:t>
                      </a:r>
                      <a:endParaRPr/>
                    </a:p>
                    <a:p>
                      <a:pPr indent="0" lvl="0" marL="0" marR="0" rtl="0" algn="ctr">
                        <a:spcBef>
                          <a:spcPts val="0"/>
                        </a:spcBef>
                        <a:spcAft>
                          <a:spcPts val="0"/>
                        </a:spcAft>
                        <a:buNone/>
                      </a:pPr>
                      <a:r>
                        <a:rPr b="0" i="0" lang="en-US" sz="1400">
                          <a:latin typeface="Helvetica Neue"/>
                          <a:ea typeface="Helvetica Neue"/>
                          <a:cs typeface="Helvetica Neue"/>
                          <a:sym typeface="Helvetica Neue"/>
                        </a:rPr>
                        <a:t>Gaps Identified</a:t>
                      </a:r>
                      <a:endParaRPr/>
                    </a:p>
                  </a:txBody>
                  <a:tcPr marT="45725" marB="45725" marR="91450" marL="91450">
                    <a:solidFill>
                      <a:srgbClr val="606029"/>
                    </a:solidFill>
                  </a:tcPr>
                </a:tc>
              </a:tr>
              <a:tr h="1968075">
                <a:tc>
                  <a:txBody>
                    <a:bodyPr/>
                    <a:lstStyle/>
                    <a:p>
                      <a:pPr indent="0" lvl="0" marL="0" rtl="0" algn="l">
                        <a:spcBef>
                          <a:spcPts val="0"/>
                        </a:spcBef>
                        <a:spcAft>
                          <a:spcPts val="0"/>
                        </a:spcAft>
                        <a:buNone/>
                      </a:pPr>
                      <a:r>
                        <a:rPr lang="en-US" sz="1100"/>
                        <a:t>10.</a:t>
                      </a:r>
                      <a:endParaRPr sz="1100"/>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Abdullah MFA, Yogarayan S, Abdul Razak SF, Azman A, Muhammad Amir Ani, Salleh M, “Edge Computing for Vehicle to Everything: a short review” </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F1000Research (2023) </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Mobile Edge Computing (MEC) - Cloudlet technology - Fog Computing - Software-Defined Networking (SDN) - Blockchain technology integration - Simulation tools for EC positioning - V2X communication protocols</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Edge Computing (EC) addresses low latency and hardware challenges in V2X communication. A hierarchical approach with EC improves resource distribution and security.</a:t>
                      </a:r>
                      <a:endParaRPr b="0" i="0" sz="1100">
                        <a:latin typeface="Helvetica Neue"/>
                        <a:ea typeface="Helvetica Neue"/>
                        <a:cs typeface="Helvetica Neue"/>
                        <a:sym typeface="Helvetica Neue"/>
                      </a:endParaRPr>
                    </a:p>
                  </a:txBody>
                  <a:tcPr marT="45725" marB="45725" marR="91450" marL="91450">
                    <a:solidFill>
                      <a:srgbClr val="D5D59B"/>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Edge Computing (EC) addresses low latency and hardware challenges in V2X communication. A hierarchical approach with EC improves resource distribution and security.</a:t>
                      </a:r>
                      <a:endParaRPr b="0" i="0" sz="1100">
                        <a:latin typeface="Helvetica Neue"/>
                        <a:ea typeface="Helvetica Neue"/>
                        <a:cs typeface="Helvetica Neue"/>
                        <a:sym typeface="Helvetica Neue"/>
                      </a:endParaRPr>
                    </a:p>
                  </a:txBody>
                  <a:tcPr marT="45725" marB="45725" marR="91450" marL="91450">
                    <a:solidFill>
                      <a:srgbClr val="D5D59B"/>
                    </a:solidFill>
                  </a:tcPr>
                </a:tc>
              </a:tr>
              <a:tr h="1516500">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11.</a:t>
                      </a:r>
                      <a:r>
                        <a:rPr b="0" i="0" lang="en-US" sz="1100">
                          <a:latin typeface="Helvetica Neue"/>
                          <a:ea typeface="Helvetica Neue"/>
                          <a:cs typeface="Helvetica Neue"/>
                          <a:sym typeface="Helvetica Neue"/>
                        </a:rPr>
                        <a:t>.</a:t>
                      </a:r>
                      <a:endParaRPr sz="1100"/>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J. Zhang et al., “Efficient and Robust Collaborative Perception via Cross-Vehicle Spatio-Temporal Feature Selecting”</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IEEE Transactions on Intelligent Transportation Systems (2025) </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CERCP (Communication Efficient and Robust Collaborative Perception) framework - Cross-vehicle spatio-temporal feature selection module - Global-aware feature fusion module </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spcBef>
                          <a:spcPts val="0"/>
                        </a:spcBef>
                        <a:spcAft>
                          <a:spcPts val="0"/>
                        </a:spcAft>
                        <a:buNone/>
                      </a:pPr>
                      <a:r>
                        <a:rPr lang="en-US" sz="1100">
                          <a:latin typeface="Helvetica Neue"/>
                          <a:ea typeface="Helvetica Neue"/>
                          <a:cs typeface="Helvetica Neue"/>
                          <a:sym typeface="Helvetica Neue"/>
                        </a:rPr>
                        <a:t>The CERCP framework minimizes communication by only transmitting essential sensor data and effectively mitigates data delays</a:t>
                      </a:r>
                      <a:endParaRPr b="0" i="0"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95250" lvl="0" marL="171450" marR="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It is limited to specific sensors (LiDAR and camera) and lacks real-world deployment validation for larger networks.</a:t>
                      </a:r>
                      <a:endParaRPr b="0" i="0" sz="1100">
                        <a:latin typeface="Helvetica Neue"/>
                        <a:ea typeface="Helvetica Neue"/>
                        <a:cs typeface="Helvetica Neue"/>
                        <a:sym typeface="Helvetica Neue"/>
                      </a:endParaRPr>
                    </a:p>
                  </a:txBody>
                  <a:tcPr marT="45725" marB="45725" marR="91450" marL="91450">
                    <a:solidFill>
                      <a:srgbClr val="F0F0DD"/>
                    </a:solidFill>
                  </a:tcPr>
                </a:tc>
              </a:tr>
              <a:tr h="1850750">
                <a:tc>
                  <a:txBody>
                    <a:bodyPr/>
                    <a:lstStyle/>
                    <a:p>
                      <a:pPr indent="0" lvl="0" marL="0" marR="0" rtl="0" algn="ctr">
                        <a:spcBef>
                          <a:spcPts val="0"/>
                        </a:spcBef>
                        <a:spcAft>
                          <a:spcPts val="0"/>
                        </a:spcAft>
                        <a:buNone/>
                      </a:pPr>
                      <a:r>
                        <a:rPr lang="en-US" sz="1100">
                          <a:latin typeface="Helvetica Neue"/>
                          <a:ea typeface="Helvetica Neue"/>
                          <a:cs typeface="Helvetica Neue"/>
                          <a:sym typeface="Helvetica Neue"/>
                        </a:rPr>
                        <a:t>12..</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Daddanala, R.; Mannava, V.; Tawlbeh, L.; Al-Ramahi, M.</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&amp;</a:t>
                      </a:r>
                      <a:br>
                        <a:rPr lang="en-US" sz="1100">
                          <a:latin typeface="Helvetica Neue"/>
                          <a:ea typeface="Helvetica Neue"/>
                          <a:cs typeface="Helvetica Neue"/>
                          <a:sym typeface="Helvetica Neue"/>
                        </a:rPr>
                      </a:br>
                      <a:r>
                        <a:rPr lang="en-US" sz="1100">
                          <a:latin typeface="Helvetica Neue"/>
                          <a:ea typeface="Helvetica Neue"/>
                          <a:cs typeface="Helvetica Neue"/>
                          <a:sym typeface="Helvetica Neue"/>
                        </a:rPr>
                        <a:t>“Vehicle to Vehicle (V2V) Communication Protocol: Components, Benefits, Challenges, Safety and Machine Learning Applications.”</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Preprint on </a:t>
                      </a:r>
                      <a:r>
                        <a:rPr i="1" lang="en-US" sz="1100">
                          <a:latin typeface="Helvetica Neue"/>
                          <a:ea typeface="Helvetica Neue"/>
                          <a:cs typeface="Helvetica Neue"/>
                          <a:sym typeface="Helvetica Neue"/>
                        </a:rPr>
                        <a:t>arXiv</a:t>
                      </a:r>
                      <a:r>
                        <a:rPr lang="en-US" sz="1100">
                          <a:latin typeface="Helvetica Neue"/>
                          <a:ea typeface="Helvetica Neue"/>
                          <a:cs typeface="Helvetica Neue"/>
                          <a:sym typeface="Helvetica Neue"/>
                        </a:rPr>
                        <a:t>, 2021</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Survey &amp; analysis of V2V architectures, ML applications in vehicular networks.</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rtl="0" algn="l">
                        <a:spcBef>
                          <a:spcPts val="0"/>
                        </a:spcBef>
                        <a:spcAft>
                          <a:spcPts val="0"/>
                        </a:spcAft>
                        <a:buClr>
                          <a:schemeClr val="dk1"/>
                        </a:buClr>
                        <a:buFont typeface="Arial"/>
                        <a:buNone/>
                      </a:pPr>
                      <a:r>
                        <a:rPr lang="en-US" sz="1100">
                          <a:latin typeface="Helvetica Neue"/>
                          <a:ea typeface="Helvetica Neue"/>
                          <a:cs typeface="Helvetica Neue"/>
                          <a:sym typeface="Helvetica Neue"/>
                        </a:rPr>
                        <a:t>Outlines V2V architecture, safety benefits, and machine learning applications like predictive collision avoidance.</a:t>
                      </a:r>
                      <a:endParaRPr sz="1100">
                        <a:latin typeface="Helvetica Neue"/>
                        <a:ea typeface="Helvetica Neue"/>
                        <a:cs typeface="Helvetica Neue"/>
                        <a:sym typeface="Helvetica Neue"/>
                      </a:endParaRPr>
                    </a:p>
                    <a:p>
                      <a:pPr indent="0" lvl="0" marL="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76200" rtl="0" algn="l">
                        <a:spcBef>
                          <a:spcPts val="0"/>
                        </a:spcBef>
                        <a:spcAft>
                          <a:spcPts val="0"/>
                        </a:spcAft>
                        <a:buClr>
                          <a:schemeClr val="dk1"/>
                        </a:buClr>
                        <a:buSzPts val="1200"/>
                        <a:buFont typeface="Arial"/>
                        <a:buNone/>
                      </a:pPr>
                      <a:r>
                        <a:rPr lang="en-US" sz="1100">
                          <a:latin typeface="Helvetica Neue"/>
                          <a:ea typeface="Helvetica Neue"/>
                          <a:cs typeface="Helvetica Neue"/>
                          <a:sym typeface="Helvetica Neue"/>
                        </a:rPr>
                        <a:t>Conceptual work only; no experimental validation, and issues like trust, latency, and privacy are underexplored.</a:t>
                      </a:r>
                      <a:endParaRPr sz="1100">
                        <a:latin typeface="Helvetica Neue"/>
                        <a:ea typeface="Helvetica Neue"/>
                        <a:cs typeface="Helvetica Neue"/>
                        <a:sym typeface="Helvetica Neue"/>
                      </a:endParaRPr>
                    </a:p>
                    <a:p>
                      <a:pPr indent="-95250" lvl="0" marL="171450" marR="0" rtl="0" algn="l">
                        <a:spcBef>
                          <a:spcPts val="0"/>
                        </a:spcBef>
                        <a:spcAft>
                          <a:spcPts val="0"/>
                        </a:spcAft>
                        <a:buNone/>
                      </a:pPr>
                      <a:r>
                        <a:t/>
                      </a:r>
                      <a:endParaRPr sz="1100">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