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Synoptek Charge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Are We Being Overcharged?</a:t>
            </a:r>
          </a:p>
          <a:p/>
          <a:p>
            <a:r>
              <a:t>Assessment: POTENTIALLY OVERCHARGED</a:t>
            </a:r>
          </a:p>
          <a:p>
            <a:r>
              <a:t>Generated: 2025-07-29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>
                <a:solidFill>
                  <a:srgbClr val="DC143C"/>
                </a:solidFill>
              </a:defRPr>
            </a:pPr>
            <a:r>
              <a:t>OVERALL ASSESSMENT: POTENTIALLY OVERCHARGED</a:t>
            </a:r>
          </a:p>
          <a:p/>
          <a:p>
            <a:pPr lvl="1">
              <a:defRPr sz="1600"/>
            </a:pPr>
            <a:r>
              <a:t>• Total Cost: $3,716,684.30</a:t>
            </a:r>
          </a:p>
          <a:p>
            <a:pPr lvl="1">
              <a:defRPr sz="1600"/>
            </a:pPr>
            <a:r>
              <a:t>• Overpriced Services: 18 services flagged</a:t>
            </a:r>
          </a:p>
          <a:p>
            <a:pPr lvl="1">
              <a:defRPr sz="1600"/>
            </a:pPr>
            <a:r>
              <a:t>• Overpriced Amount: $1,887,024.00</a:t>
            </a:r>
          </a:p>
          <a:p>
            <a:pPr lvl="1">
              <a:defRPr sz="1600"/>
            </a:pPr>
            <a:r>
              <a:t>• Overpriced Percentage: 50.8% of total spend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Charge Assessment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Cost Distribution Analysis:</a:t>
            </a:r>
          </a:p>
          <a:p/>
          <a:p>
            <a:pPr lvl="1">
              <a:defRPr sz="1400"/>
            </a:pPr>
            <a:r>
              <a:t>• Normal: 68 services</a:t>
            </a:r>
          </a:p>
          <a:p>
            <a:pPr lvl="1">
              <a:defRPr sz="1400"/>
            </a:pPr>
            <a:r>
              <a:t>• Above Average: 18 services</a:t>
            </a:r>
          </a:p>
          <a:p>
            <a:pPr lvl="1">
              <a:defRPr sz="1400"/>
            </a:pPr>
            <a:r>
              <a:t>• Below Average: 87 services</a:t>
            </a:r>
          </a:p>
          <a:p/>
          <a:p>
            <a:pPr>
              <a:defRPr sz="1800" b="1"/>
            </a:pPr>
            <a:r>
              <a:t>Industry Comparison:</a:t>
            </a:r>
          </a:p>
          <a:p/>
          <a:p>
            <a:pPr lvl="1">
              <a:defRPr sz="1400"/>
            </a:pPr>
            <a:r>
              <a:t>• Average Cost per Service: $12,382.75</a:t>
            </a:r>
          </a:p>
          <a:p>
            <a:pPr lvl="1">
              <a:defRPr sz="1400"/>
            </a:pPr>
            <a:r>
              <a:t>• Median Cost per Service: $3,237.76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Potentially Overpriced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 b="1"/>
            </a:pPr>
            <a:r>
              <a:t>• database_licensing (software_licensing)</a:t>
            </a:r>
          </a:p>
          <a:p>
            <a:pPr lvl="1">
              <a:defRPr sz="1200"/>
            </a:pPr>
            <a:r>
              <a:t>  Monthly Cost: $277,640.00</a:t>
            </a:r>
          </a:p>
          <a:p>
            <a:pPr lvl="1">
              <a:defRPr sz="1200"/>
            </a:pPr>
            <a:r>
              <a:t>  Total Cost: $277,640.00</a:t>
            </a:r>
          </a:p>
          <a:p>
            <a:pPr>
              <a:defRPr sz="1400" b="1"/>
            </a:pPr>
            <a:r>
              <a:t>• azure_cloud_management (managed_services/cloud_infrastructure)</a:t>
            </a:r>
          </a:p>
          <a:p>
            <a:pPr lvl="1">
              <a:defRPr sz="1200"/>
            </a:pPr>
            <a:r>
              <a:t>  Monthly Cost: $116,594.41</a:t>
            </a:r>
          </a:p>
          <a:p>
            <a:pPr lvl="1">
              <a:defRPr sz="1200"/>
            </a:pPr>
            <a:r>
              <a:t>  Total Cost: $116,594.41</a:t>
            </a:r>
          </a:p>
          <a:p>
            <a:pPr>
              <a:defRPr sz="1400" b="1"/>
            </a:pPr>
            <a:r>
              <a:t>• azure_cloud_management (managed_services/subscription)</a:t>
            </a:r>
          </a:p>
          <a:p>
            <a:pPr lvl="1">
              <a:defRPr sz="1200"/>
            </a:pPr>
            <a:r>
              <a:t>  Monthly Cost: $74,880.32</a:t>
            </a:r>
          </a:p>
          <a:p>
            <a:pPr lvl="1">
              <a:defRPr sz="1200"/>
            </a:pPr>
            <a:r>
              <a:t>  Total Cost: $374,401.62</a:t>
            </a:r>
          </a:p>
          <a:p>
            <a:pPr>
              <a:defRPr sz="1400" b="1"/>
            </a:pPr>
            <a:r>
              <a:t>• managed_cloud_infrastructure (managed_services/cloud_management)</a:t>
            </a:r>
          </a:p>
          <a:p>
            <a:pPr lvl="1">
              <a:defRPr sz="1200"/>
            </a:pPr>
            <a:r>
              <a:t>  Monthly Cost: $70,610.65</a:t>
            </a:r>
          </a:p>
          <a:p>
            <a:pPr lvl="1">
              <a:defRPr sz="1200"/>
            </a:pPr>
            <a:r>
              <a:t>  Total Cost: $211,831.94</a:t>
            </a:r>
          </a:p>
          <a:p>
            <a:pPr>
              <a:defRPr sz="1400" b="1"/>
            </a:pPr>
            <a:r>
              <a:t>• comprehensive_it_infrastructure_management (multi-tier_enterprise_technology_services)</a:t>
            </a:r>
          </a:p>
          <a:p>
            <a:pPr lvl="1">
              <a:defRPr sz="1200"/>
            </a:pPr>
            <a:r>
              <a:t>  Monthly Cost: $68,601.65</a:t>
            </a:r>
          </a:p>
          <a:p>
            <a:pPr lvl="1">
              <a:defRPr sz="1200"/>
            </a:pPr>
            <a:r>
              <a:t>  Total Cost: $68,601.65</a:t>
            </a:r>
          </a:p>
          <a:p>
            <a:pPr>
              <a:defRPr sz="1400" b="1"/>
            </a:pPr>
            <a:r>
              <a:t>• comprehensive_it_infrastructure_management (managed_services_and_enterprise_licensing)</a:t>
            </a:r>
          </a:p>
          <a:p>
            <a:pPr lvl="1">
              <a:defRPr sz="1200"/>
            </a:pPr>
            <a:r>
              <a:t>  Monthly Cost: $67,457.13</a:t>
            </a:r>
          </a:p>
          <a:p>
            <a:pPr lvl="1">
              <a:defRPr sz="1200"/>
            </a:pPr>
            <a:r>
              <a:t>  Total Cost: $67,457.13</a:t>
            </a:r>
          </a:p>
          <a:p>
            <a:pPr>
              <a:defRPr sz="1400" b="1"/>
            </a:pPr>
            <a:r>
              <a:t>• comprehensive_it_infrastructure_management (managed_services_and_enterprise_software_licensing)</a:t>
            </a:r>
          </a:p>
          <a:p>
            <a:pPr lvl="1">
              <a:defRPr sz="1200"/>
            </a:pPr>
            <a:r>
              <a:t>  Monthly Cost: $63,255.25</a:t>
            </a:r>
          </a:p>
          <a:p>
            <a:pPr lvl="1">
              <a:defRPr sz="1200"/>
            </a:pPr>
            <a:r>
              <a:t>  Total Cost: $63,255.25</a:t>
            </a:r>
          </a:p>
          <a:p>
            <a:pPr>
              <a:defRPr sz="1400" b="1"/>
            </a:pPr>
            <a:r>
              <a:t>• comprehensive_it_infrastructure_management (hybrid_managed_services)</a:t>
            </a:r>
          </a:p>
          <a:p>
            <a:pPr lvl="1">
              <a:defRPr sz="1200"/>
            </a:pPr>
            <a:r>
              <a:t>  Monthly Cost: $59,728.24</a:t>
            </a:r>
          </a:p>
          <a:p>
            <a:pPr lvl="1">
              <a:defRPr sz="1200"/>
            </a:pPr>
            <a:r>
              <a:t>  Total Cost: $59,728.24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Service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 b="1"/>
            </a:pPr>
            <a:r>
              <a:t>• managed_services/subscription</a:t>
            </a:r>
          </a:p>
          <a:p>
            <a:pPr lvl="1">
              <a:defRPr sz="1200"/>
            </a:pPr>
            <a:r>
              <a:t>  Total Cost: $492,457.93</a:t>
            </a:r>
          </a:p>
          <a:p>
            <a:pPr lvl="1">
              <a:defRPr sz="1200"/>
            </a:pPr>
            <a:r>
              <a:t>  Service Count: 5</a:t>
            </a:r>
          </a:p>
          <a:p>
            <a:pPr lvl="1">
              <a:defRPr sz="1200"/>
            </a:pPr>
            <a:r>
              <a:t>  Average Monthly Cost: $27,243.56</a:t>
            </a:r>
          </a:p>
          <a:p>
            <a:pPr>
              <a:defRPr sz="1400" b="1"/>
            </a:pPr>
            <a:r>
              <a:t>• software_licensing</a:t>
            </a:r>
          </a:p>
          <a:p>
            <a:pPr lvl="1">
              <a:defRPr sz="1200"/>
            </a:pPr>
            <a:r>
              <a:t>  Total Cost: $277,640.00</a:t>
            </a:r>
          </a:p>
          <a:p>
            <a:pPr lvl="1">
              <a:defRPr sz="1200"/>
            </a:pPr>
            <a:r>
              <a:t>  Service Count: 1</a:t>
            </a:r>
          </a:p>
          <a:p>
            <a:pPr lvl="1">
              <a:defRPr sz="1200"/>
            </a:pPr>
            <a:r>
              <a:t>  Average Monthly Cost: $277,640.00</a:t>
            </a:r>
          </a:p>
          <a:p>
            <a:pPr>
              <a:defRPr sz="1400" b="1"/>
            </a:pPr>
            <a:r>
              <a:t>• managed_services_and_consulting</a:t>
            </a:r>
          </a:p>
          <a:p>
            <a:pPr lvl="1">
              <a:defRPr sz="1200"/>
            </a:pPr>
            <a:r>
              <a:t>  Total Cost: $212,567.20</a:t>
            </a:r>
          </a:p>
          <a:p>
            <a:pPr lvl="1">
              <a:defRPr sz="1200"/>
            </a:pPr>
            <a:r>
              <a:t>  Service Count: 2</a:t>
            </a:r>
          </a:p>
          <a:p>
            <a:pPr lvl="1">
              <a:defRPr sz="1200"/>
            </a:pPr>
            <a:r>
              <a:t>  Average Monthly Cost: $27,113.31</a:t>
            </a:r>
          </a:p>
          <a:p>
            <a:pPr>
              <a:defRPr sz="1400" b="1"/>
            </a:pPr>
            <a:r>
              <a:t>• managed_services/cloud_management</a:t>
            </a:r>
          </a:p>
          <a:p>
            <a:pPr lvl="1">
              <a:defRPr sz="1200"/>
            </a:pPr>
            <a:r>
              <a:t>  Total Cost: $211,831.94</a:t>
            </a:r>
          </a:p>
          <a:p>
            <a:pPr lvl="1">
              <a:defRPr sz="1200"/>
            </a:pPr>
            <a:r>
              <a:t>  Service Count: 1</a:t>
            </a:r>
          </a:p>
          <a:p>
            <a:pPr lvl="1">
              <a:defRPr sz="1200"/>
            </a:pPr>
            <a:r>
              <a:t>  Average Monthly Cost: $70,610.65</a:t>
            </a:r>
          </a:p>
          <a:p>
            <a:pPr>
              <a:defRPr sz="1400" b="1"/>
            </a:pPr>
            <a:r>
              <a:t>• managed_professional_services</a:t>
            </a:r>
          </a:p>
          <a:p>
            <a:pPr lvl="1">
              <a:defRPr sz="1200"/>
            </a:pPr>
            <a:r>
              <a:t>  Total Cost: $207,943.75</a:t>
            </a:r>
          </a:p>
          <a:p>
            <a:pPr lvl="1">
              <a:defRPr sz="1200"/>
            </a:pPr>
            <a:r>
              <a:t>  Service Count: 1</a:t>
            </a:r>
          </a:p>
          <a:p>
            <a:pPr lvl="1">
              <a:defRPr sz="1200"/>
            </a:pPr>
            <a:r>
              <a:t>  Average Monthly Cost: $41,588.75</a:t>
            </a:r>
          </a:p>
          <a:p>
            <a:pPr>
              <a:defRPr sz="1400" b="1"/>
            </a:pPr>
            <a:r>
              <a:t>• hardware_acquisition_and_support</a:t>
            </a:r>
          </a:p>
          <a:p>
            <a:pPr lvl="1">
              <a:defRPr sz="1200"/>
            </a:pPr>
            <a:r>
              <a:t>  Total Cost: $188,139.87</a:t>
            </a:r>
          </a:p>
          <a:p>
            <a:pPr lvl="1">
              <a:defRPr sz="1200"/>
            </a:pPr>
            <a:r>
              <a:t>  Service Count: 4</a:t>
            </a:r>
          </a:p>
          <a:p>
            <a:pPr lvl="1">
              <a:defRPr sz="1200"/>
            </a:pPr>
            <a:r>
              <a:t>  Average Monthly Cost: $11,006.33</a:t>
            </a:r>
          </a:p>
          <a:p>
            <a:pPr>
              <a:defRPr sz="1400" b="1"/>
            </a:pPr>
            <a:r>
              <a:t>• managed_services/professional_services</a:t>
            </a:r>
          </a:p>
          <a:p>
            <a:pPr lvl="1">
              <a:defRPr sz="1200"/>
            </a:pPr>
            <a:r>
              <a:t>  Total Cost: $186,843.75</a:t>
            </a:r>
          </a:p>
          <a:p>
            <a:pPr lvl="1">
              <a:defRPr sz="1200"/>
            </a:pPr>
            <a:r>
              <a:t>  Service Count: 7</a:t>
            </a:r>
          </a:p>
          <a:p>
            <a:pPr lvl="1">
              <a:defRPr sz="1200"/>
            </a:pPr>
            <a:r>
              <a:t>  Average Monthly Cost: $12,282.68</a:t>
            </a:r>
          </a:p>
          <a:p>
            <a:pPr>
              <a:defRPr sz="1400" b="1"/>
            </a:pPr>
            <a:r>
              <a:t>• cloud_infrastructure_management</a:t>
            </a:r>
          </a:p>
          <a:p>
            <a:pPr lvl="1">
              <a:defRPr sz="1200"/>
            </a:pPr>
            <a:r>
              <a:t>  Total Cost: $156,643.94</a:t>
            </a:r>
          </a:p>
          <a:p>
            <a:pPr lvl="1">
              <a:defRPr sz="1200"/>
            </a:pPr>
            <a:r>
              <a:t>  Service Count: 1</a:t>
            </a:r>
          </a:p>
          <a:p>
            <a:pPr lvl="1">
              <a:defRPr sz="1200"/>
            </a:pPr>
            <a:r>
              <a:t>  Average Monthly Cost: $52,214.65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DC143C"/>
                </a:solidFill>
              </a:defRPr>
            </a:pPr>
            <a:r>
              <a:t>🚨 CRITICAL FINDINGS:</a:t>
            </a:r>
          </a:p>
          <a:p>
            <a:pPr lvl="1">
              <a:defRPr sz="1400"/>
            </a:pPr>
            <a:r>
              <a:t>• 50.8% of total spend appears overpriced</a:t>
            </a:r>
          </a:p>
          <a:p>
            <a:pPr lvl="1">
              <a:defRPr sz="1400"/>
            </a:pPr>
            <a:r>
              <a:t>• $1,887,024.00 in potentially overcharged costs</a:t>
            </a:r>
          </a:p>
          <a:p>
            <a:pPr lvl="1">
              <a:defRPr sz="1400"/>
            </a:pPr>
            <a:r>
              <a:t>• 18 services require immediate review</a:t>
            </a:r>
          </a:p>
          <a:p/>
          <a:p>
            <a:pPr>
              <a:defRPr sz="1800" b="1"/>
            </a:pPr>
            <a:r>
              <a:t>RECOMMENDATIONS:</a:t>
            </a:r>
          </a:p>
          <a:p>
            <a:pPr lvl="1">
              <a:defRPr sz="1400"/>
            </a:pPr>
            <a:r>
              <a:t>• Immediate Action: Review all flagged services</a:t>
            </a:r>
          </a:p>
          <a:p>
            <a:pPr lvl="1">
              <a:defRPr sz="1400"/>
            </a:pPr>
            <a:r>
              <a:t>• Negotiation: Use analysis to negotiate with Synoptek</a:t>
            </a:r>
          </a:p>
          <a:p>
            <a:pPr lvl="1">
              <a:defRPr sz="1400"/>
            </a:pPr>
            <a:r>
              <a:t>• Alternative Quotes: Obtain competitive quotes</a:t>
            </a:r>
          </a:p>
          <a:p>
            <a:pPr lvl="1">
              <a:defRPr sz="1400"/>
            </a:pPr>
            <a:r>
              <a:t>• Contract Review: Reassess current contract terms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 b="1"/>
            </a:pPr>
            <a:r>
              <a:t>Immediate Actions (Next 30 Days):</a:t>
            </a:r>
          </a:p>
          <a:p>
            <a:pPr lvl="1">
              <a:defRPr sz="1200"/>
            </a:pPr>
            <a:r>
              <a:t>• Service Review: Audit all 18 flagged services</a:t>
            </a:r>
          </a:p>
          <a:p>
            <a:pPr lvl="1">
              <a:defRPr sz="1200"/>
            </a:pPr>
            <a:r>
              <a:t>• Market Comparison: Compare pricing with industry benchmarks</a:t>
            </a:r>
          </a:p>
          <a:p>
            <a:pPr lvl="1">
              <a:defRPr sz="1200"/>
            </a:pPr>
            <a:r>
              <a:t>• Vendor Discussion: Schedule meeting with Synoptek</a:t>
            </a:r>
          </a:p>
          <a:p>
            <a:pPr lvl="1">
              <a:defRPr sz="1200"/>
            </a:pPr>
            <a:r>
              <a:t>• Alternative Quotes: Obtain competitive quotes</a:t>
            </a:r>
          </a:p>
          <a:p/>
          <a:p>
            <a:pPr>
              <a:defRPr sz="1600" b="1"/>
            </a:pPr>
            <a:r>
              <a:t>Short-term Actions (Next 90 Days):</a:t>
            </a:r>
          </a:p>
          <a:p>
            <a:pPr lvl="1">
              <a:defRPr sz="1200"/>
            </a:pPr>
            <a:r>
              <a:t>• Contract Negotiation: Use analysis to negotiate better rates</a:t>
            </a:r>
          </a:p>
          <a:p>
            <a:pPr lvl="1">
              <a:defRPr sz="1200"/>
            </a:pPr>
            <a:r>
              <a:t>• Service Optimization: Consolidate or eliminate overpriced services</a:t>
            </a:r>
          </a:p>
          <a:p>
            <a:pPr lvl="1">
              <a:defRPr sz="1200"/>
            </a:pPr>
            <a:r>
              <a:t>• Cost Monitoring: Implement regular cost review process</a:t>
            </a:r>
          </a:p>
          <a:p>
            <a:pPr lvl="1">
              <a:defRPr sz="1200"/>
            </a:pPr>
            <a:r>
              <a:t>• Performance Tracking: Monitor service quality vs 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Assessment: POTENTIALLY OVERCHARGED</a:t>
            </a:r>
          </a:p>
          <a:p/>
          <a:p>
            <a:pPr>
              <a:defRPr sz="1600"/>
            </a:pPr>
            <a:r>
              <a:t>Primary Finding: 50.8% of total spend (18 services) appears potentially overpriced.</a:t>
            </a:r>
          </a:p>
          <a:p/>
          <a:p>
            <a:pPr>
              <a:defRPr sz="1600" b="1"/>
            </a:pPr>
            <a:r>
              <a:t>Recommendation: Immediate action required.</a:t>
            </a:r>
          </a:p>
          <a:p/>
          <a:p>
            <a:pPr>
              <a:defRPr sz="1600" b="1"/>
            </a:pPr>
            <a:r>
              <a:t>Next Steps:</a:t>
            </a:r>
          </a:p>
          <a:p>
            <a:pPr lvl="1">
              <a:defRPr sz="1400"/>
            </a:pPr>
            <a:r>
              <a:t>• Review detailed CSV reports for granular analysis</a:t>
            </a:r>
          </a:p>
          <a:p>
            <a:pPr lvl="1">
              <a:defRPr sz="1400"/>
            </a:pPr>
            <a:r>
              <a:t>• Schedule meeting with Synoptek to discuss findings</a:t>
            </a:r>
          </a:p>
          <a:p>
            <a:pPr lvl="1">
              <a:defRPr sz="1400"/>
            </a:pPr>
            <a:r>
              <a:t>• Obtain competitive quotes for overpriced services</a:t>
            </a:r>
          </a:p>
          <a:p>
            <a:pPr lvl="1">
              <a:defRPr sz="1400"/>
            </a:pPr>
            <a:r>
              <a:t>• Implement regular cost monitoring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