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omments/modernComment_106_0.xml" ContentType="application/vnd.ms-powerpoint.comment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comments/modernComment_11C_B94A7C0E.xml" ContentType="application/vnd.ms-powerpoint.comment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charts/chart3.xml" ContentType="application/vnd.openxmlformats-officedocument.drawingml.chart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sldIdLst>
    <p:sldId id="272" r:id="rId3"/>
    <p:sldId id="262" r:id="rId4"/>
    <p:sldId id="274" r:id="rId5"/>
    <p:sldId id="284" r:id="rId6"/>
    <p:sldId id="277" r:id="rId7"/>
    <p:sldId id="278" r:id="rId8"/>
    <p:sldId id="285" r:id="rId9"/>
    <p:sldId id="283" r:id="rId10"/>
    <p:sldId id="282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A6BE09-3079-236C-C034-F2E19AB26BDA}" name="Pratyush Rai" initials="PR" userId="S::Pratyush.Rai@greatgray.com::21bcfd0f-af87-4bce-9b1c-6a0dcec57fa7" providerId="AD"/>
  <p188:author id="{1E7F549E-27FF-3767-5411-9AD635EF8EB1}" name="Steven Kode" initials="SK" userId="S::steven.kode@greatgray.com::9003e231-ea47-4a80-80af-00ffaf4d8a2f" providerId="AD"/>
  <p188:author id="{3F61C7C2-691C-009F-42C8-2E77443E7EE2}" name="Jordyn Corcoran" initials="JC" userId="S::Jordyn.Corcoran@greatgray.com::b4353927-9f36-4167-b984-61c811b4990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4"/>
    <p:restoredTop sz="94751"/>
  </p:normalViewPr>
  <p:slideViewPr>
    <p:cSldViewPr snapToGrid="0">
      <p:cViewPr>
        <p:scale>
          <a:sx n="100" d="100"/>
          <a:sy n="100" d="100"/>
        </p:scale>
        <p:origin x="75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03814064362336"/>
          <c:y val="0.12307692307692308"/>
          <c:w val="0.87246722288438616"/>
          <c:h val="0.7841346153846153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115384615384615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482-1640-B984-0F914F367197}"/>
                </c:ext>
              </c:extLst>
            </c:dLbl>
            <c:dLbl>
              <c:idx val="1"/>
              <c:layout>
                <c:manualLayout>
                  <c:x val="0"/>
                  <c:y val="-0.133653846153846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482-1640-B984-0F914F367197}"/>
                </c:ext>
              </c:extLst>
            </c:dLbl>
            <c:dLbl>
              <c:idx val="2"/>
              <c:layout>
                <c:manualLayout>
                  <c:x val="0"/>
                  <c:y val="-0.1572115384615384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482-1640-B984-0F914F367197}"/>
                </c:ext>
              </c:extLst>
            </c:dLbl>
            <c:dLbl>
              <c:idx val="3"/>
              <c:layout>
                <c:manualLayout>
                  <c:x val="0"/>
                  <c:y val="-0.4264423076923076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482-1640-B984-0F914F367197}"/>
                </c:ext>
              </c:extLst>
            </c:dLbl>
            <c:dLbl>
              <c:idx val="4"/>
              <c:layout>
                <c:manualLayout>
                  <c:x val="0"/>
                  <c:y val="-0.3557692307692307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482-1640-B984-0F914F367197}"/>
                </c:ext>
              </c:extLst>
            </c:dLbl>
            <c:dLbl>
              <c:idx val="5"/>
              <c:layout>
                <c:manualLayout>
                  <c:x val="0"/>
                  <c:y val="-0.352884615384615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482-1640-B984-0F914F3671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26</c:v>
                </c:pt>
                <c:pt idx="1">
                  <c:v>34</c:v>
                </c:pt>
                <c:pt idx="2">
                  <c:v>42.4</c:v>
                </c:pt>
                <c:pt idx="3">
                  <c:v>138.5</c:v>
                </c:pt>
                <c:pt idx="4">
                  <c:v>113.4</c:v>
                </c:pt>
                <c:pt idx="5">
                  <c:v>112.4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482-1640-B984-0F914F367197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1.58653846153846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482-1640-B984-0F914F367197}"/>
                </c:ext>
              </c:extLst>
            </c:dLbl>
            <c:dLbl>
              <c:idx val="1"/>
              <c:layout>
                <c:manualLayout>
                  <c:x val="0"/>
                  <c:y val="-4.3749999999999997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482-1640-B984-0F914F367197}"/>
                </c:ext>
              </c:extLst>
            </c:dLbl>
            <c:dLbl>
              <c:idx val="2"/>
              <c:layout>
                <c:manualLayout>
                  <c:x val="0"/>
                  <c:y val="-1.0576923076923078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D482-1640-B984-0F914F367197}"/>
                </c:ext>
              </c:extLst>
            </c:dLbl>
            <c:dLbl>
              <c:idx val="3"/>
              <c:layout>
                <c:manualLayout>
                  <c:x val="0"/>
                  <c:y val="-1.58653846153846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482-1640-B984-0F914F367197}"/>
                </c:ext>
              </c:extLst>
            </c:dLbl>
            <c:dLbl>
              <c:idx val="4"/>
              <c:layout>
                <c:manualLayout>
                  <c:x val="0"/>
                  <c:y val="9.6153846153846159E-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482-1640-B984-0F914F367197}"/>
                </c:ext>
              </c:extLst>
            </c:dLbl>
            <c:dLbl>
              <c:idx val="5"/>
              <c:layout>
                <c:manualLayout>
                  <c:x val="0"/>
                  <c:y val="-1.5865384615384615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Montserrat Ligh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482-1640-B984-0F914F3671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Sheet1!$A$2:$F$2</c:f>
              <c:numCache>
                <c:formatCode>General</c:formatCode>
                <c:ptCount val="6"/>
                <c:pt idx="0">
                  <c:v>5</c:v>
                </c:pt>
                <c:pt idx="1">
                  <c:v>10</c:v>
                </c:pt>
                <c:pt idx="2">
                  <c:v>4</c:v>
                </c:pt>
                <c:pt idx="3">
                  <c:v>5</c:v>
                </c:pt>
                <c:pt idx="4">
                  <c:v>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D482-1640-B984-0F914F3671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013971407"/>
        <c:axId val="1"/>
      </c:barChart>
      <c:catAx>
        <c:axId val="10139714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Montserrat Light"/>
                <a:ea typeface="+mn-ea"/>
                <a:cs typeface="+mn-cs"/>
              </a:defRPr>
            </a:pPr>
            <a:endParaRPr lang="en-US"/>
          </a:p>
        </c:txPr>
        <c:crossAx val="1013971407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462384775498068E-2"/>
          <c:y val="0.12253141831238779"/>
          <c:w val="0.9690752304490039"/>
          <c:h val="0.790843806104129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943447037701975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586-754E-9AC9-4F649F014C03}"/>
                </c:ext>
              </c:extLst>
            </c:dLbl>
            <c:dLbl>
              <c:idx val="1"/>
              <c:layout>
                <c:manualLayout>
                  <c:x val="0"/>
                  <c:y val="-0.1943447037701975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586-754E-9AC9-4F649F014C03}"/>
                </c:ext>
              </c:extLst>
            </c:dLbl>
            <c:dLbl>
              <c:idx val="2"/>
              <c:layout>
                <c:manualLayout>
                  <c:x val="0"/>
                  <c:y val="-0.43132854578096946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586-754E-9AC9-4F649F014C03}"/>
                </c:ext>
              </c:extLst>
            </c:dLbl>
            <c:dLbl>
              <c:idx val="3"/>
              <c:layout>
                <c:manualLayout>
                  <c:x val="0"/>
                  <c:y val="-0.43132854578096946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586-754E-9AC9-4F649F014C0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100</c:v>
                </c:pt>
                <c:pt idx="1">
                  <c:v>100</c:v>
                </c:pt>
                <c:pt idx="2">
                  <c:v>250</c:v>
                </c:pt>
                <c:pt idx="3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86-754E-9AC9-4F649F014C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2298025134649911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586-754E-9AC9-4F649F014C03}"/>
                </c:ext>
              </c:extLst>
            </c:dLbl>
            <c:dLbl>
              <c:idx val="1"/>
              <c:layout>
                <c:manualLayout>
                  <c:x val="0"/>
                  <c:y val="-0.12298025134649911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586-754E-9AC9-4F649F014C03}"/>
                </c:ext>
              </c:extLst>
            </c:dLbl>
            <c:dLbl>
              <c:idx val="2"/>
              <c:layout>
                <c:manualLayout>
                  <c:x val="0"/>
                  <c:y val="-0.1943447037701975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586-754E-9AC9-4F649F014C03}"/>
                </c:ext>
              </c:extLst>
            </c:dLbl>
            <c:dLbl>
              <c:idx val="3"/>
              <c:layout>
                <c:manualLayout>
                  <c:x val="0"/>
                  <c:y val="-0.35233393177737882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586-754E-9AC9-4F649F014C0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Sheet1!$A$2:$D$2</c:f>
              <c:numCache>
                <c:formatCode>General</c:formatCode>
                <c:ptCount val="4"/>
                <c:pt idx="0">
                  <c:v>55</c:v>
                </c:pt>
                <c:pt idx="1">
                  <c:v>55</c:v>
                </c:pt>
                <c:pt idx="2">
                  <c:v>100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586-754E-9AC9-4F649F014C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51808432"/>
        <c:axId val="1"/>
      </c:barChart>
      <c:catAx>
        <c:axId val="15180843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5180843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4493912411411952E-3"/>
          <c:y val="0.1204766107678729"/>
          <c:w val="0.98110121751771762"/>
          <c:h val="0.794351279788172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3"/>
            <c:invertIfNegative val="0"/>
            <c:bubble3D val="0"/>
            <c:spPr>
              <a:solidFill>
                <a:srgbClr val="364D6E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02DD-9144-8709-E7707E762894}"/>
              </c:ext>
            </c:extLst>
          </c:dPt>
          <c:dLbls>
            <c:dLbl>
              <c:idx val="0"/>
              <c:layout>
                <c:manualLayout>
                  <c:x val="0"/>
                  <c:y val="-0.43248014121800532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2DD-9144-8709-E7707E762894}"/>
                </c:ext>
              </c:extLst>
            </c:dLbl>
            <c:dLbl>
              <c:idx val="1"/>
              <c:layout>
                <c:manualLayout>
                  <c:x val="0"/>
                  <c:y val="-0.27360988526037072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2DD-9144-8709-E7707E762894}"/>
                </c:ext>
              </c:extLst>
            </c:dLbl>
            <c:dLbl>
              <c:idx val="2"/>
              <c:layout>
                <c:manualLayout>
                  <c:x val="0"/>
                  <c:y val="-0.38261253309797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2DD-9144-8709-E7707E762894}"/>
                </c:ext>
              </c:extLst>
            </c:dLbl>
            <c:dLbl>
              <c:idx val="3"/>
              <c:layout>
                <c:manualLayout>
                  <c:x val="0"/>
                  <c:y val="-0.43203883495145629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2DD-9144-8709-E7707E762894}"/>
                </c:ext>
              </c:extLst>
            </c:dLbl>
            <c:dLbl>
              <c:idx val="4"/>
              <c:layout>
                <c:manualLayout>
                  <c:x val="0"/>
                  <c:y val="-0.1526919682259488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2DD-9144-8709-E7707E762894}"/>
                </c:ext>
              </c:extLst>
            </c:dLbl>
            <c:dLbl>
              <c:idx val="5"/>
              <c:layout>
                <c:manualLayout>
                  <c:x val="0"/>
                  <c:y val="-5.5604589585172108E-2"/>
                </c:manualLayout>
              </c:layout>
              <c:numFmt formatCode="&quot;$&quot;#,##0;&quot;-&quot;&quot;$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02DD-9144-8709-E7707E76289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"$"#,##0;"-""$"#,##0</c:formatCode>
                <c:ptCount val="6"/>
                <c:pt idx="0">
                  <c:v>88790.5</c:v>
                </c:pt>
                <c:pt idx="1">
                  <c:v>53285.166666666664</c:v>
                </c:pt>
                <c:pt idx="2">
                  <c:v>77703.666666666672</c:v>
                </c:pt>
                <c:pt idx="3">
                  <c:v>88698</c:v>
                </c:pt>
                <c:pt idx="4">
                  <c:v>26233.333333333332</c:v>
                </c:pt>
                <c:pt idx="5">
                  <c:v>4469.5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DD-9144-8709-E7707E7628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94137615"/>
        <c:axId val="1"/>
      </c:barChart>
      <c:catAx>
        <c:axId val="49413761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8790.5"/>
          <c:min val="0"/>
        </c:scaling>
        <c:delete val="1"/>
        <c:axPos val="l"/>
        <c:numFmt formatCode="&quot;$&quot;#,##0;&quot;-&quot;&quot;$&quot;#,##0" sourceLinked="1"/>
        <c:majorTickMark val="out"/>
        <c:minorTickMark val="none"/>
        <c:tickLblPos val="nextTo"/>
        <c:crossAx val="494137615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F218442-21CC-49FF-A5D6-A2486AD1A962}" authorId="{3F61C7C2-691C-009F-42C8-2E77443E7EE2}" status="resolved" created="2025-07-24T13:18:39.78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2"/>
      <ac:spMk id="3" creationId="{00000000-0000-0000-0000-000000000000}"/>
      <ac:txMk cp="804" len="1">
        <ac:context len="1002" hash="2722205403"/>
      </ac:txMk>
    </ac:txMkLst>
    <p188:pos x="4394741" y="4028043"/>
    <p188:txBody>
      <a:bodyPr/>
      <a:lstStyle/>
      <a:p>
        <a:r>
          <a:rPr lang="en-US"/>
          <a:t>Do we need to be stronger - is it ‘will’ not ‘may’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7-24T13:20:51.771" authorId="{F7A6BE09-3079-236C-C034-F2E19AB26BDA}"/>
          </p223:rxn>
        </p223:reactions>
      </p:ext>
    </p188:extLst>
  </p188:cm>
</p188:cmLst>
</file>

<file path=ppt/comments/modernComment_11C_B94A7C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BD3C730-BE14-4115-AF09-9077DAC8BEBB}" authorId="{3F61C7C2-691C-009F-42C8-2E77443E7EE2}" created="2025-07-24T13:20:49.18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115526014" sldId="276"/>
      <ac:spMk id="84" creationId="{C4B11D73-BD3F-7A71-FDB9-A8A969E302E3}"/>
      <ac:txMk cp="0" len="3">
        <ac:context len="4" hash="2856427"/>
      </ac:txMk>
    </ac:txMkLst>
    <p188:pos x="427577" y="152905"/>
    <p188:replyLst>
      <p188:reply id="{AEB3A154-1EEC-FF4F-B614-03EC02819CA2}" authorId="{F7A6BE09-3079-236C-C034-F2E19AB26BDA}" created="2025-07-24T13:22:22.578">
        <p188:txBody>
          <a:bodyPr/>
          <a:lstStyle/>
          <a:p>
            <a:r>
              <a:rPr lang="en-US"/>
              <a:t>good question, let me find out</a:t>
            </a:r>
          </a:p>
        </p188:txBody>
      </p188:reply>
    </p188:replyLst>
    <p188:txBody>
      <a:bodyPr/>
      <a:lstStyle/>
      <a:p>
        <a:r>
          <a:rPr lang="en-US"/>
          <a:t>Will we pay more for the O365 licenses when we are on our own? Same question for the Azure subscription costs?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great-gray-trust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great-gray-trust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great-gray-trust/" TargetMode="Externa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inkedin.com/company/great-gray-trust/" TargetMode="Externa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720A248D-46C4-9766-5E6C-4968CFB7B036}"/>
              </a:ext>
            </a:extLst>
          </p:cNvPr>
          <p:cNvSpPr/>
          <p:nvPr/>
        </p:nvSpPr>
        <p:spPr>
          <a:xfrm>
            <a:off x="609598" y="1360368"/>
            <a:ext cx="8135641" cy="2774561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3E454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137" y="2366572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841" y="2828458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ound Diagonal Corner Rectangle 8">
            <a:extLst>
              <a:ext uri="{FF2B5EF4-FFF2-40B4-BE49-F238E27FC236}">
                <a16:creationId xmlns:a16="http://schemas.microsoft.com/office/drawing/2014/main" id="{C1BE8C98-0F73-8DAE-6700-79938CEC9343}"/>
              </a:ext>
            </a:extLst>
          </p:cNvPr>
          <p:cNvSpPr/>
          <p:nvPr/>
        </p:nvSpPr>
        <p:spPr>
          <a:xfrm>
            <a:off x="8919411" y="1360368"/>
            <a:ext cx="2662991" cy="2774561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81D8D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1A25DB63-4A7A-E85C-3830-2D7AE77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20" b="13698"/>
          <a:stretch/>
        </p:blipFill>
        <p:spPr>
          <a:xfrm>
            <a:off x="609598" y="4313209"/>
            <a:ext cx="10972805" cy="2149629"/>
          </a:xfrm>
          <a:custGeom>
            <a:avLst/>
            <a:gdLst>
              <a:gd name="connsiteX0" fmla="*/ 505650 w 8229604"/>
              <a:gd name="connsiteY0" fmla="*/ 0 h 3033838"/>
              <a:gd name="connsiteX1" fmla="*/ 8229604 w 8229604"/>
              <a:gd name="connsiteY1" fmla="*/ 0 h 3033838"/>
              <a:gd name="connsiteX2" fmla="*/ 8229604 w 8229604"/>
              <a:gd name="connsiteY2" fmla="*/ 2528188 h 3033838"/>
              <a:gd name="connsiteX3" fmla="*/ 7723954 w 8229604"/>
              <a:gd name="connsiteY3" fmla="*/ 3033838 h 3033838"/>
              <a:gd name="connsiteX4" fmla="*/ 0 w 8229604"/>
              <a:gd name="connsiteY4" fmla="*/ 3033838 h 3033838"/>
              <a:gd name="connsiteX5" fmla="*/ 0 w 8229604"/>
              <a:gd name="connsiteY5" fmla="*/ 505650 h 3033838"/>
              <a:gd name="connsiteX6" fmla="*/ 505650 w 8229604"/>
              <a:gd name="connsiteY6" fmla="*/ 0 h 303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9604" h="3033838">
                <a:moveTo>
                  <a:pt x="505650" y="0"/>
                </a:moveTo>
                <a:lnTo>
                  <a:pt x="8229604" y="0"/>
                </a:lnTo>
                <a:lnTo>
                  <a:pt x="8229604" y="2528188"/>
                </a:lnTo>
                <a:cubicBezTo>
                  <a:pt x="8229604" y="2807451"/>
                  <a:pt x="8003217" y="3033838"/>
                  <a:pt x="7723954" y="3033838"/>
                </a:cubicBezTo>
                <a:lnTo>
                  <a:pt x="0" y="3033838"/>
                </a:lnTo>
                <a:lnTo>
                  <a:pt x="0" y="505650"/>
                </a:lnTo>
                <a:cubicBezTo>
                  <a:pt x="0" y="226387"/>
                  <a:pt x="226387" y="0"/>
                  <a:pt x="505650" y="0"/>
                </a:cubicBez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21CD12-4A11-DEC2-D1AD-CE0CB6159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51619-8601-974F-0056-58B5C0F28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95415" y="2425902"/>
            <a:ext cx="2434167" cy="62183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4132304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BD318379-22D4-C86B-133B-18E4C5A992E8}"/>
              </a:ext>
            </a:extLst>
          </p:cNvPr>
          <p:cNvSpPr/>
          <p:nvPr/>
        </p:nvSpPr>
        <p:spPr>
          <a:xfrm>
            <a:off x="507999" y="937824"/>
            <a:ext cx="3572256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4">
            <a:extLst>
              <a:ext uri="{FF2B5EF4-FFF2-40B4-BE49-F238E27FC236}">
                <a16:creationId xmlns:a16="http://schemas.microsoft.com/office/drawing/2014/main" id="{54C10409-B5F0-1EA8-7B95-16A1F66CC8CA}"/>
              </a:ext>
            </a:extLst>
          </p:cNvPr>
          <p:cNvSpPr/>
          <p:nvPr/>
        </p:nvSpPr>
        <p:spPr>
          <a:xfrm>
            <a:off x="4187676" y="937824"/>
            <a:ext cx="3572256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3B639946-5A91-F1E3-FB32-0144C5BE288D}"/>
              </a:ext>
            </a:extLst>
          </p:cNvPr>
          <p:cNvSpPr/>
          <p:nvPr/>
        </p:nvSpPr>
        <p:spPr>
          <a:xfrm>
            <a:off x="7859519" y="937823"/>
            <a:ext cx="3570604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54FB1-2246-CB03-953E-A87F443D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999" y="230184"/>
            <a:ext cx="9144000" cy="441325"/>
          </a:xfrm>
        </p:spPr>
        <p:txBody>
          <a:bodyPr anchor="ctr">
            <a:normAutofit/>
          </a:bodyPr>
          <a:lstStyle>
            <a:lvl1pPr marL="0" indent="0">
              <a:buNone/>
              <a:defRPr sz="2200">
                <a:latin typeface="Montserrat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7A57D1-B282-D178-C266-1C9ED4E15D8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985" y="1154112"/>
            <a:ext cx="3340608" cy="4986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937C75-694D-04F1-2843-DE0053FE0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3500" y="1153794"/>
            <a:ext cx="3340608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C1E3CB4-0656-72BC-ECB8-67D74A70FD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3151" y="1154112"/>
            <a:ext cx="3342036" cy="498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5372DE-4B0A-B33B-0C5C-C4E20FD77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18490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Case Study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47106A7-CCAD-C630-F4AB-7632AB918B2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Round Diagonal Corner Rectangle 27">
            <a:extLst>
              <a:ext uri="{FF2B5EF4-FFF2-40B4-BE49-F238E27FC236}">
                <a16:creationId xmlns:a16="http://schemas.microsoft.com/office/drawing/2014/main" id="{071D4519-50F4-8EF5-42A9-2846F307A174}"/>
              </a:ext>
            </a:extLst>
          </p:cNvPr>
          <p:cNvSpPr/>
          <p:nvPr/>
        </p:nvSpPr>
        <p:spPr>
          <a:xfrm>
            <a:off x="5918520" y="1188392"/>
            <a:ext cx="5663875" cy="1548464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ound Diagonal Corner Rectangle 28">
            <a:extLst>
              <a:ext uri="{FF2B5EF4-FFF2-40B4-BE49-F238E27FC236}">
                <a16:creationId xmlns:a16="http://schemas.microsoft.com/office/drawing/2014/main" id="{5940B125-A960-BE65-8188-DE8BFC999194}"/>
              </a:ext>
            </a:extLst>
          </p:cNvPr>
          <p:cNvSpPr/>
          <p:nvPr/>
        </p:nvSpPr>
        <p:spPr>
          <a:xfrm>
            <a:off x="5918520" y="2895525"/>
            <a:ext cx="5663875" cy="1545336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ound Diagonal Corner Rectangle 29">
            <a:extLst>
              <a:ext uri="{FF2B5EF4-FFF2-40B4-BE49-F238E27FC236}">
                <a16:creationId xmlns:a16="http://schemas.microsoft.com/office/drawing/2014/main" id="{B10F7A46-7DE1-3CF2-827C-4FB3927738DD}"/>
              </a:ext>
            </a:extLst>
          </p:cNvPr>
          <p:cNvSpPr/>
          <p:nvPr/>
        </p:nvSpPr>
        <p:spPr>
          <a:xfrm>
            <a:off x="5918520" y="4643185"/>
            <a:ext cx="5663875" cy="1543305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ound Diagonal Corner Rectangle 24">
            <a:extLst>
              <a:ext uri="{FF2B5EF4-FFF2-40B4-BE49-F238E27FC236}">
                <a16:creationId xmlns:a16="http://schemas.microsoft.com/office/drawing/2014/main" id="{51844027-490A-14D7-8B68-B7E1CC13743F}"/>
              </a:ext>
            </a:extLst>
          </p:cNvPr>
          <p:cNvSpPr/>
          <p:nvPr/>
        </p:nvSpPr>
        <p:spPr>
          <a:xfrm>
            <a:off x="5704113" y="1188392"/>
            <a:ext cx="783772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ound Single Corner Rectangle 6">
            <a:extLst>
              <a:ext uri="{FF2B5EF4-FFF2-40B4-BE49-F238E27FC236}">
                <a16:creationId xmlns:a16="http://schemas.microsoft.com/office/drawing/2014/main" id="{F251A256-1661-4166-18B2-BA3D23BF9EF7}"/>
              </a:ext>
            </a:extLst>
          </p:cNvPr>
          <p:cNvSpPr/>
          <p:nvPr/>
        </p:nvSpPr>
        <p:spPr>
          <a:xfrm rot="5400000">
            <a:off x="520666" y="1277319"/>
            <a:ext cx="4998099" cy="4820245"/>
          </a:xfrm>
          <a:prstGeom prst="round1Rect">
            <a:avLst>
              <a:gd name="adj" fmla="val 14581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ound Diagonal Corner Rectangle 25">
            <a:extLst>
              <a:ext uri="{FF2B5EF4-FFF2-40B4-BE49-F238E27FC236}">
                <a16:creationId xmlns:a16="http://schemas.microsoft.com/office/drawing/2014/main" id="{E05A26F1-220F-A2FD-B0B1-ABB1443F7327}"/>
              </a:ext>
            </a:extLst>
          </p:cNvPr>
          <p:cNvSpPr/>
          <p:nvPr/>
        </p:nvSpPr>
        <p:spPr>
          <a:xfrm>
            <a:off x="5704113" y="2895856"/>
            <a:ext cx="783772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ound Diagonal Corner Rectangle 26">
            <a:extLst>
              <a:ext uri="{FF2B5EF4-FFF2-40B4-BE49-F238E27FC236}">
                <a16:creationId xmlns:a16="http://schemas.microsoft.com/office/drawing/2014/main" id="{B40D1B42-F031-1312-894F-79A4A33216E8}"/>
              </a:ext>
            </a:extLst>
          </p:cNvPr>
          <p:cNvSpPr/>
          <p:nvPr/>
        </p:nvSpPr>
        <p:spPr>
          <a:xfrm>
            <a:off x="5704114" y="4643185"/>
            <a:ext cx="737956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4EF521D7-3DA9-AD54-7E85-D1B4E3143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7884" y="1587180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026C0103-E4C7-D5F2-9C9F-AFCF6202A6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7884" y="3292749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4E845FB9-6BD8-3467-8B33-E0F7DBC4A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2069" y="5039392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0872761-6F38-2F02-E01D-F1BBD59D5D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7359" y="1182551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41F4CFA6-FB2F-FECD-4AB6-D0BDC2726A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7359" y="2892006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B42C73CD-5B96-61ED-44BF-B9BFEADD56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0898" y="4638649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49">
            <a:extLst>
              <a:ext uri="{FF2B5EF4-FFF2-40B4-BE49-F238E27FC236}">
                <a16:creationId xmlns:a16="http://schemas.microsoft.com/office/drawing/2014/main" id="{32C39EE5-041A-BCC1-DF94-73BA06A86F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1993" y="2434706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59028F4B-03FF-559F-6886-BC41DB8377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1468" y="2030077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3" name="Text Placeholder 49">
            <a:extLst>
              <a:ext uri="{FF2B5EF4-FFF2-40B4-BE49-F238E27FC236}">
                <a16:creationId xmlns:a16="http://schemas.microsoft.com/office/drawing/2014/main" id="{C6CFD7DC-117F-F470-43CC-6710AA56A0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1467" y="3763267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90D51392-89FF-681C-70B3-BCB2607BE6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942" y="3358638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5" name="Text Placeholder 49">
            <a:extLst>
              <a:ext uri="{FF2B5EF4-FFF2-40B4-BE49-F238E27FC236}">
                <a16:creationId xmlns:a16="http://schemas.microsoft.com/office/drawing/2014/main" id="{472CDEE8-F83F-1161-865E-9433C9DBE4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0940" y="5091828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74417F2D-CAFF-92AA-7587-F33BA5BFC3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0415" y="4687199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96C7A1CE-6265-C965-10F6-3DFABA9D33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0415" y="1440948"/>
            <a:ext cx="3641719" cy="37494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	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BB20EA0-CF41-9A50-5060-96974D7D8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659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6B7FE83-C119-6EEA-8843-114EAF0DC71C}"/>
              </a:ext>
            </a:extLst>
          </p:cNvPr>
          <p:cNvSpPr/>
          <p:nvPr/>
        </p:nvSpPr>
        <p:spPr>
          <a:xfrm rot="5400000">
            <a:off x="3371746" y="-2159002"/>
            <a:ext cx="5448508" cy="11176003"/>
          </a:xfrm>
          <a:prstGeom prst="round2DiagRect">
            <a:avLst>
              <a:gd name="adj1" fmla="val 0"/>
              <a:gd name="adj2" fmla="val 2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1" y="3196753"/>
            <a:ext cx="10708641" cy="464499"/>
          </a:xfrm>
        </p:spPr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4E03E-259D-61A6-FD71-9DB6EB03411E}"/>
              </a:ext>
            </a:extLst>
          </p:cNvPr>
          <p:cNvSpPr/>
          <p:nvPr/>
        </p:nvSpPr>
        <p:spPr>
          <a:xfrm rot="5400000">
            <a:off x="1640521" y="-256538"/>
            <a:ext cx="397446" cy="2926080"/>
          </a:xfrm>
          <a:custGeom>
            <a:avLst/>
            <a:gdLst>
              <a:gd name="connsiteX0" fmla="*/ 0 w 456518"/>
              <a:gd name="connsiteY0" fmla="*/ 1800310 h 2256828"/>
              <a:gd name="connsiteX1" fmla="*/ 0 w 456518"/>
              <a:gd name="connsiteY1" fmla="*/ 453910 h 2256828"/>
              <a:gd name="connsiteX2" fmla="*/ 0 w 456518"/>
              <a:gd name="connsiteY2" fmla="*/ 445963 h 2256828"/>
              <a:gd name="connsiteX3" fmla="*/ 0 w 456518"/>
              <a:gd name="connsiteY3" fmla="*/ 0 h 2256828"/>
              <a:gd name="connsiteX4" fmla="*/ 61949 w 456518"/>
              <a:gd name="connsiteY4" fmla="*/ 4143 h 2256828"/>
              <a:gd name="connsiteX5" fmla="*/ 121365 w 456518"/>
              <a:gd name="connsiteY5" fmla="*/ 16214 h 2256828"/>
              <a:gd name="connsiteX6" fmla="*/ 177703 w 456518"/>
              <a:gd name="connsiteY6" fmla="*/ 35671 h 2256828"/>
              <a:gd name="connsiteX7" fmla="*/ 230419 w 456518"/>
              <a:gd name="connsiteY7" fmla="*/ 61972 h 2256828"/>
              <a:gd name="connsiteX8" fmla="*/ 278970 w 456518"/>
              <a:gd name="connsiteY8" fmla="*/ 94578 h 2256828"/>
              <a:gd name="connsiteX9" fmla="*/ 322812 w 456518"/>
              <a:gd name="connsiteY9" fmla="*/ 132948 h 2256828"/>
              <a:gd name="connsiteX10" fmla="*/ 361401 w 456518"/>
              <a:gd name="connsiteY10" fmla="*/ 176540 h 2256828"/>
              <a:gd name="connsiteX11" fmla="*/ 394192 w 456518"/>
              <a:gd name="connsiteY11" fmla="*/ 224813 h 2256828"/>
              <a:gd name="connsiteX12" fmla="*/ 420644 w 456518"/>
              <a:gd name="connsiteY12" fmla="*/ 277229 h 2256828"/>
              <a:gd name="connsiteX13" fmla="*/ 440212 w 456518"/>
              <a:gd name="connsiteY13" fmla="*/ 333244 h 2256828"/>
              <a:gd name="connsiteX14" fmla="*/ 452351 w 456518"/>
              <a:gd name="connsiteY14" fmla="*/ 392318 h 2256828"/>
              <a:gd name="connsiteX15" fmla="*/ 456518 w 456518"/>
              <a:gd name="connsiteY15" fmla="*/ 453910 h 2256828"/>
              <a:gd name="connsiteX16" fmla="*/ 454588 w 456518"/>
              <a:gd name="connsiteY16" fmla="*/ 453910 h 2256828"/>
              <a:gd name="connsiteX17" fmla="*/ 454588 w 456518"/>
              <a:gd name="connsiteY17" fmla="*/ 1800310 h 2256828"/>
              <a:gd name="connsiteX18" fmla="*/ 453910 w 456518"/>
              <a:gd name="connsiteY18" fmla="*/ 1800310 h 2256828"/>
              <a:gd name="connsiteX19" fmla="*/ 453910 w 456518"/>
              <a:gd name="connsiteY19" fmla="*/ 2256828 h 2256828"/>
              <a:gd name="connsiteX20" fmla="*/ 392318 w 456518"/>
              <a:gd name="connsiteY20" fmla="*/ 2252661 h 2256828"/>
              <a:gd name="connsiteX21" fmla="*/ 333244 w 456518"/>
              <a:gd name="connsiteY21" fmla="*/ 2240522 h 2256828"/>
              <a:gd name="connsiteX22" fmla="*/ 277229 w 456518"/>
              <a:gd name="connsiteY22" fmla="*/ 2220954 h 2256828"/>
              <a:gd name="connsiteX23" fmla="*/ 224813 w 456518"/>
              <a:gd name="connsiteY23" fmla="*/ 2194502 h 2256828"/>
              <a:gd name="connsiteX24" fmla="*/ 176540 w 456518"/>
              <a:gd name="connsiteY24" fmla="*/ 2161711 h 2256828"/>
              <a:gd name="connsiteX25" fmla="*/ 132948 w 456518"/>
              <a:gd name="connsiteY25" fmla="*/ 2123121 h 2256828"/>
              <a:gd name="connsiteX26" fmla="*/ 94578 w 456518"/>
              <a:gd name="connsiteY26" fmla="*/ 2079280 h 2256828"/>
              <a:gd name="connsiteX27" fmla="*/ 61973 w 456518"/>
              <a:gd name="connsiteY27" fmla="*/ 2030728 h 2256828"/>
              <a:gd name="connsiteX28" fmla="*/ 35671 w 456518"/>
              <a:gd name="connsiteY28" fmla="*/ 1978013 h 2256828"/>
              <a:gd name="connsiteX29" fmla="*/ 16214 w 456518"/>
              <a:gd name="connsiteY29" fmla="*/ 1921675 h 2256828"/>
              <a:gd name="connsiteX30" fmla="*/ 4143 w 456518"/>
              <a:gd name="connsiteY30" fmla="*/ 1862259 h 225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56518" h="2256828">
                <a:moveTo>
                  <a:pt x="0" y="1800310"/>
                </a:moveTo>
                <a:lnTo>
                  <a:pt x="0" y="453910"/>
                </a:lnTo>
                <a:lnTo>
                  <a:pt x="0" y="445963"/>
                </a:lnTo>
                <a:lnTo>
                  <a:pt x="0" y="0"/>
                </a:lnTo>
                <a:lnTo>
                  <a:pt x="61949" y="4143"/>
                </a:lnTo>
                <a:lnTo>
                  <a:pt x="121365" y="16214"/>
                </a:lnTo>
                <a:lnTo>
                  <a:pt x="177703" y="35671"/>
                </a:lnTo>
                <a:lnTo>
                  <a:pt x="230419" y="61972"/>
                </a:lnTo>
                <a:lnTo>
                  <a:pt x="278970" y="94578"/>
                </a:lnTo>
                <a:lnTo>
                  <a:pt x="322812" y="132948"/>
                </a:lnTo>
                <a:lnTo>
                  <a:pt x="361401" y="176540"/>
                </a:lnTo>
                <a:lnTo>
                  <a:pt x="394192" y="224813"/>
                </a:lnTo>
                <a:lnTo>
                  <a:pt x="420644" y="277229"/>
                </a:lnTo>
                <a:lnTo>
                  <a:pt x="440212" y="333244"/>
                </a:lnTo>
                <a:lnTo>
                  <a:pt x="452351" y="392318"/>
                </a:lnTo>
                <a:lnTo>
                  <a:pt x="456518" y="453910"/>
                </a:lnTo>
                <a:lnTo>
                  <a:pt x="454588" y="453910"/>
                </a:lnTo>
                <a:lnTo>
                  <a:pt x="454588" y="1800310"/>
                </a:lnTo>
                <a:lnTo>
                  <a:pt x="453910" y="1800310"/>
                </a:lnTo>
                <a:lnTo>
                  <a:pt x="453910" y="2256828"/>
                </a:lnTo>
                <a:lnTo>
                  <a:pt x="392318" y="2252661"/>
                </a:lnTo>
                <a:lnTo>
                  <a:pt x="333244" y="2240522"/>
                </a:lnTo>
                <a:lnTo>
                  <a:pt x="277229" y="2220954"/>
                </a:lnTo>
                <a:lnTo>
                  <a:pt x="224813" y="2194502"/>
                </a:lnTo>
                <a:lnTo>
                  <a:pt x="176540" y="2161711"/>
                </a:lnTo>
                <a:lnTo>
                  <a:pt x="132948" y="2123121"/>
                </a:lnTo>
                <a:lnTo>
                  <a:pt x="94578" y="2079280"/>
                </a:lnTo>
                <a:lnTo>
                  <a:pt x="61973" y="2030728"/>
                </a:lnTo>
                <a:lnTo>
                  <a:pt x="35671" y="1978013"/>
                </a:lnTo>
                <a:lnTo>
                  <a:pt x="16214" y="1921675"/>
                </a:lnTo>
                <a:lnTo>
                  <a:pt x="4143" y="1862259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8E4C82-FD41-479A-D36E-518286F1A7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536" y="1008354"/>
            <a:ext cx="2529416" cy="3968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Add section #</a:t>
            </a:r>
          </a:p>
        </p:txBody>
      </p:sp>
    </p:spTree>
    <p:extLst>
      <p:ext uri="{BB962C8B-B14F-4D97-AF65-F5344CB8AC3E}">
        <p14:creationId xmlns:p14="http://schemas.microsoft.com/office/powerpoint/2010/main" val="2159215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4FE354-9DC4-53CA-7FFB-79FE03DCFAC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3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A9EC1F-BA27-2A58-4676-88AF4760C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80820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2B49CE-A3DD-D98E-DA4F-6AFE5A2D2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536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6709345" y="643131"/>
            <a:ext cx="3560163" cy="6185935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396457" y="1101573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9040" y="1179107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81150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2" y="2043113"/>
            <a:ext cx="5600700" cy="33670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B978E4-3CAF-2360-8BD9-3F7BF464D0DF}"/>
              </a:ext>
            </a:extLst>
          </p:cNvPr>
          <p:cNvSpPr/>
          <p:nvPr/>
        </p:nvSpPr>
        <p:spPr>
          <a:xfrm rot="5400000">
            <a:off x="6526437" y="-661132"/>
            <a:ext cx="285884" cy="2486820"/>
          </a:xfrm>
          <a:custGeom>
            <a:avLst/>
            <a:gdLst>
              <a:gd name="connsiteX0" fmla="*/ 0 w 327971"/>
              <a:gd name="connsiteY0" fmla="*/ 1779424 h 2098718"/>
              <a:gd name="connsiteX1" fmla="*/ 1 w 327971"/>
              <a:gd name="connsiteY1" fmla="*/ 319294 h 2098718"/>
              <a:gd name="connsiteX2" fmla="*/ 1925 w 327971"/>
              <a:gd name="connsiteY2" fmla="*/ 319294 h 2098718"/>
              <a:gd name="connsiteX3" fmla="*/ 1925 w 327971"/>
              <a:gd name="connsiteY3" fmla="*/ 0 h 2098718"/>
              <a:gd name="connsiteX4" fmla="*/ 46167 w 327971"/>
              <a:gd name="connsiteY4" fmla="*/ 2993 h 2098718"/>
              <a:gd name="connsiteX5" fmla="*/ 88600 w 327971"/>
              <a:gd name="connsiteY5" fmla="*/ 11712 h 2098718"/>
              <a:gd name="connsiteX6" fmla="*/ 128836 w 327971"/>
              <a:gd name="connsiteY6" fmla="*/ 25768 h 2098718"/>
              <a:gd name="connsiteX7" fmla="*/ 166487 w 327971"/>
              <a:gd name="connsiteY7" fmla="*/ 44769 h 2098718"/>
              <a:gd name="connsiteX8" fmla="*/ 201161 w 327971"/>
              <a:gd name="connsiteY8" fmla="*/ 68323 h 2098718"/>
              <a:gd name="connsiteX9" fmla="*/ 232474 w 327971"/>
              <a:gd name="connsiteY9" fmla="*/ 96042 h 2098718"/>
              <a:gd name="connsiteX10" fmla="*/ 260035 w 327971"/>
              <a:gd name="connsiteY10" fmla="*/ 127534 h 2098718"/>
              <a:gd name="connsiteX11" fmla="*/ 283456 w 327971"/>
              <a:gd name="connsiteY11" fmla="*/ 162409 h 2098718"/>
              <a:gd name="connsiteX12" fmla="*/ 302349 w 327971"/>
              <a:gd name="connsiteY12" fmla="*/ 200275 h 2098718"/>
              <a:gd name="connsiteX13" fmla="*/ 316324 w 327971"/>
              <a:gd name="connsiteY13" fmla="*/ 240743 h 2098718"/>
              <a:gd name="connsiteX14" fmla="*/ 324995 w 327971"/>
              <a:gd name="connsiteY14" fmla="*/ 283421 h 2098718"/>
              <a:gd name="connsiteX15" fmla="*/ 327971 w 327971"/>
              <a:gd name="connsiteY15" fmla="*/ 327920 h 2098718"/>
              <a:gd name="connsiteX16" fmla="*/ 326535 w 327971"/>
              <a:gd name="connsiteY16" fmla="*/ 327920 h 2098718"/>
              <a:gd name="connsiteX17" fmla="*/ 326535 w 327971"/>
              <a:gd name="connsiteY17" fmla="*/ 1779424 h 2098718"/>
              <a:gd name="connsiteX18" fmla="*/ 326047 w 327971"/>
              <a:gd name="connsiteY18" fmla="*/ 1779424 h 2098718"/>
              <a:gd name="connsiteX19" fmla="*/ 326047 w 327971"/>
              <a:gd name="connsiteY19" fmla="*/ 2098718 h 2098718"/>
              <a:gd name="connsiteX20" fmla="*/ 281805 w 327971"/>
              <a:gd name="connsiteY20" fmla="*/ 2095725 h 2098718"/>
              <a:gd name="connsiteX21" fmla="*/ 239372 w 327971"/>
              <a:gd name="connsiteY21" fmla="*/ 2087005 h 2098718"/>
              <a:gd name="connsiteX22" fmla="*/ 199136 w 327971"/>
              <a:gd name="connsiteY22" fmla="*/ 2072949 h 2098718"/>
              <a:gd name="connsiteX23" fmla="*/ 161486 w 327971"/>
              <a:gd name="connsiteY23" fmla="*/ 2053949 h 2098718"/>
              <a:gd name="connsiteX24" fmla="*/ 126811 w 327971"/>
              <a:gd name="connsiteY24" fmla="*/ 2030395 h 2098718"/>
              <a:gd name="connsiteX25" fmla="*/ 95498 w 327971"/>
              <a:gd name="connsiteY25" fmla="*/ 2002676 h 2098718"/>
              <a:gd name="connsiteX26" fmla="*/ 67937 w 327971"/>
              <a:gd name="connsiteY26" fmla="*/ 1971184 h 2098718"/>
              <a:gd name="connsiteX27" fmla="*/ 44516 w 327971"/>
              <a:gd name="connsiteY27" fmla="*/ 1936309 h 2098718"/>
              <a:gd name="connsiteX28" fmla="*/ 25624 w 327971"/>
              <a:gd name="connsiteY28" fmla="*/ 1898443 h 2098718"/>
              <a:gd name="connsiteX29" fmla="*/ 11648 w 327971"/>
              <a:gd name="connsiteY29" fmla="*/ 1857975 h 2098718"/>
              <a:gd name="connsiteX30" fmla="*/ 2977 w 327971"/>
              <a:gd name="connsiteY30" fmla="*/ 1815296 h 2098718"/>
              <a:gd name="connsiteX31" fmla="*/ 578 w 327971"/>
              <a:gd name="connsiteY31" fmla="*/ 1779424 h 20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971" h="2098718">
                <a:moveTo>
                  <a:pt x="0" y="1779424"/>
                </a:moveTo>
                <a:lnTo>
                  <a:pt x="1" y="319294"/>
                </a:lnTo>
                <a:lnTo>
                  <a:pt x="1925" y="319294"/>
                </a:lnTo>
                <a:lnTo>
                  <a:pt x="1925" y="0"/>
                </a:lnTo>
                <a:lnTo>
                  <a:pt x="46167" y="2993"/>
                </a:lnTo>
                <a:lnTo>
                  <a:pt x="88600" y="11712"/>
                </a:lnTo>
                <a:lnTo>
                  <a:pt x="128836" y="25768"/>
                </a:lnTo>
                <a:lnTo>
                  <a:pt x="166487" y="44769"/>
                </a:lnTo>
                <a:lnTo>
                  <a:pt x="201161" y="68323"/>
                </a:lnTo>
                <a:lnTo>
                  <a:pt x="232474" y="96042"/>
                </a:lnTo>
                <a:lnTo>
                  <a:pt x="260035" y="127534"/>
                </a:lnTo>
                <a:lnTo>
                  <a:pt x="283456" y="162409"/>
                </a:lnTo>
                <a:lnTo>
                  <a:pt x="302349" y="200275"/>
                </a:lnTo>
                <a:lnTo>
                  <a:pt x="316324" y="240743"/>
                </a:lnTo>
                <a:lnTo>
                  <a:pt x="324995" y="283421"/>
                </a:lnTo>
                <a:lnTo>
                  <a:pt x="327971" y="327920"/>
                </a:lnTo>
                <a:lnTo>
                  <a:pt x="326535" y="327920"/>
                </a:lnTo>
                <a:lnTo>
                  <a:pt x="326535" y="1779424"/>
                </a:lnTo>
                <a:lnTo>
                  <a:pt x="326047" y="1779424"/>
                </a:lnTo>
                <a:lnTo>
                  <a:pt x="326047" y="2098718"/>
                </a:lnTo>
                <a:lnTo>
                  <a:pt x="281805" y="2095725"/>
                </a:lnTo>
                <a:lnTo>
                  <a:pt x="239372" y="2087005"/>
                </a:lnTo>
                <a:lnTo>
                  <a:pt x="199136" y="2072949"/>
                </a:lnTo>
                <a:lnTo>
                  <a:pt x="161486" y="2053949"/>
                </a:lnTo>
                <a:lnTo>
                  <a:pt x="126811" y="2030395"/>
                </a:lnTo>
                <a:lnTo>
                  <a:pt x="95498" y="2002676"/>
                </a:lnTo>
                <a:lnTo>
                  <a:pt x="67937" y="1971184"/>
                </a:lnTo>
                <a:lnTo>
                  <a:pt x="44516" y="1936309"/>
                </a:lnTo>
                <a:lnTo>
                  <a:pt x="25624" y="1898443"/>
                </a:lnTo>
                <a:lnTo>
                  <a:pt x="11648" y="1857975"/>
                </a:lnTo>
                <a:lnTo>
                  <a:pt x="2977" y="1815296"/>
                </a:lnTo>
                <a:lnTo>
                  <a:pt x="578" y="1779424"/>
                </a:lnTo>
                <a:close/>
              </a:path>
            </a:pathLst>
          </a:custGeom>
          <a:noFill/>
          <a:ln w="6350">
            <a:solidFill>
              <a:schemeClr val="accent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B61D0-014F-4515-A494-10F7C15477FF}"/>
              </a:ext>
            </a:extLst>
          </p:cNvPr>
          <p:cNvSpPr txBox="1"/>
          <p:nvPr/>
        </p:nvSpPr>
        <p:spPr>
          <a:xfrm>
            <a:off x="5617772" y="450900"/>
            <a:ext cx="21032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latin typeface="+mj-lt"/>
              </a:rPr>
              <a:t>BIOGRAPHY</a:t>
            </a:r>
          </a:p>
        </p:txBody>
      </p:sp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33B21EA-C441-39FD-23BD-0ECD9A932A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5591"/>
            <a:ext cx="5779008" cy="454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13A70-650F-A499-A364-565DD5E53269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469B1024-7BE2-9F49-6448-F1CC815B8535}"/>
                </a:ext>
              </a:extLst>
            </p:cNvPr>
            <p:cNvSpPr/>
            <p:nvPr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D646AE5-3E33-30D3-933A-AB3A10657706}"/>
                </a:ext>
              </a:extLst>
            </p:cNvPr>
            <p:cNvSpPr/>
            <p:nvPr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812CBC-728F-8260-EFEC-0CA9C8618230}"/>
              </a:ext>
            </a:extLst>
          </p:cNvPr>
          <p:cNvSpPr txBox="1"/>
          <p:nvPr/>
        </p:nvSpPr>
        <p:spPr>
          <a:xfrm>
            <a:off x="2407536" y="5787854"/>
            <a:ext cx="182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cap="all" baseline="0">
                <a:solidFill>
                  <a:schemeClr val="accent1"/>
                </a:solidFill>
                <a:latin typeface="Montserrat Medium" pitchFamily="2" charset="0"/>
              </a:rPr>
              <a:t>Contact Information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F4B5A538-B3AF-8C18-4FC8-9C3F317136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3227" y="5774535"/>
            <a:ext cx="2926080" cy="226690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  <a:latin typeface="Montserrat Ligh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email address     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D054EA9E-C323-7AEC-D51B-AF7B138DC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1032" y="5775169"/>
            <a:ext cx="2072640" cy="2254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pPr lvl="0"/>
            <a:r>
              <a:rPr lang="en-US"/>
              <a:t>Click to add phone 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0D52B3-415D-3599-9836-7337AD5ABA06}"/>
              </a:ext>
            </a:extLst>
          </p:cNvPr>
          <p:cNvCxnSpPr>
            <a:cxnSpLocks/>
          </p:cNvCxnSpPr>
          <p:nvPr/>
        </p:nvCxnSpPr>
        <p:spPr>
          <a:xfrm>
            <a:off x="7349379" y="5762215"/>
            <a:ext cx="0" cy="2743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B6C609-491C-80E5-E7EF-393813F70B44}"/>
              </a:ext>
            </a:extLst>
          </p:cNvPr>
          <p:cNvCxnSpPr>
            <a:cxnSpLocks/>
          </p:cNvCxnSpPr>
          <p:nvPr/>
        </p:nvCxnSpPr>
        <p:spPr>
          <a:xfrm>
            <a:off x="9763091" y="5762215"/>
            <a:ext cx="0" cy="2743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wnload Linkedin Logo White Circle Transparent Png Linkedin ...">
            <a:hlinkClick r:id="rId2"/>
            <a:extLst>
              <a:ext uri="{FF2B5EF4-FFF2-40B4-BE49-F238E27FC236}">
                <a16:creationId xmlns:a16="http://schemas.microsoft.com/office/drawing/2014/main" id="{17265469-E5EF-40D0-8603-2C3F004C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64" y="5701166"/>
            <a:ext cx="4876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802185-32A9-9070-6A43-45E56FDA03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0580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Bio Forma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6709345" y="643131"/>
            <a:ext cx="3560163" cy="6185935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396457" y="1101573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9040" y="1179107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81150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2" y="2043113"/>
            <a:ext cx="5738025" cy="3367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33B21EA-C441-39FD-23BD-0ECD9A932A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5591"/>
            <a:ext cx="5779008" cy="454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F9B067-5941-B3CA-D69A-DEC50E024BD5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469B1024-7BE2-9F49-6448-F1CC815B8535}"/>
                </a:ext>
              </a:extLst>
            </p:cNvPr>
            <p:cNvSpPr/>
            <p:nvPr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D0C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D646AE5-3E33-30D3-933A-AB3A10657706}"/>
                </a:ext>
              </a:extLst>
            </p:cNvPr>
            <p:cNvSpPr/>
            <p:nvPr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9962899-69FA-8A24-BB2F-C94D7A9F01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439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4265116" y="-1801100"/>
            <a:ext cx="3560163" cy="11074392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07999" y="1093032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581" y="1170566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41" y="1572609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543" y="2043113"/>
            <a:ext cx="5600700" cy="33670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58642C-C400-BBA7-332A-F26C0E61BA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3727" y="2328958"/>
            <a:ext cx="3980564" cy="22669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email address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64306-D82A-52B8-4ED6-ADBBA5F02375}"/>
              </a:ext>
            </a:extLst>
          </p:cNvPr>
          <p:cNvSpPr txBox="1"/>
          <p:nvPr/>
        </p:nvSpPr>
        <p:spPr>
          <a:xfrm>
            <a:off x="6933727" y="2043116"/>
            <a:ext cx="2957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/>
                </a:solidFill>
                <a:latin typeface="Montserrat SemiBold" pitchFamily="2" charset="0"/>
              </a:rPr>
              <a:t>Contact Information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B978E4-3CAF-2360-8BD9-3F7BF464D0DF}"/>
              </a:ext>
            </a:extLst>
          </p:cNvPr>
          <p:cNvSpPr/>
          <p:nvPr/>
        </p:nvSpPr>
        <p:spPr>
          <a:xfrm rot="5400000">
            <a:off x="1637978" y="-682473"/>
            <a:ext cx="285884" cy="2486820"/>
          </a:xfrm>
          <a:custGeom>
            <a:avLst/>
            <a:gdLst>
              <a:gd name="connsiteX0" fmla="*/ 0 w 327971"/>
              <a:gd name="connsiteY0" fmla="*/ 1779424 h 2098718"/>
              <a:gd name="connsiteX1" fmla="*/ 1 w 327971"/>
              <a:gd name="connsiteY1" fmla="*/ 319294 h 2098718"/>
              <a:gd name="connsiteX2" fmla="*/ 1925 w 327971"/>
              <a:gd name="connsiteY2" fmla="*/ 319294 h 2098718"/>
              <a:gd name="connsiteX3" fmla="*/ 1925 w 327971"/>
              <a:gd name="connsiteY3" fmla="*/ 0 h 2098718"/>
              <a:gd name="connsiteX4" fmla="*/ 46167 w 327971"/>
              <a:gd name="connsiteY4" fmla="*/ 2993 h 2098718"/>
              <a:gd name="connsiteX5" fmla="*/ 88600 w 327971"/>
              <a:gd name="connsiteY5" fmla="*/ 11712 h 2098718"/>
              <a:gd name="connsiteX6" fmla="*/ 128836 w 327971"/>
              <a:gd name="connsiteY6" fmla="*/ 25768 h 2098718"/>
              <a:gd name="connsiteX7" fmla="*/ 166487 w 327971"/>
              <a:gd name="connsiteY7" fmla="*/ 44769 h 2098718"/>
              <a:gd name="connsiteX8" fmla="*/ 201161 w 327971"/>
              <a:gd name="connsiteY8" fmla="*/ 68323 h 2098718"/>
              <a:gd name="connsiteX9" fmla="*/ 232474 w 327971"/>
              <a:gd name="connsiteY9" fmla="*/ 96042 h 2098718"/>
              <a:gd name="connsiteX10" fmla="*/ 260035 w 327971"/>
              <a:gd name="connsiteY10" fmla="*/ 127534 h 2098718"/>
              <a:gd name="connsiteX11" fmla="*/ 283456 w 327971"/>
              <a:gd name="connsiteY11" fmla="*/ 162409 h 2098718"/>
              <a:gd name="connsiteX12" fmla="*/ 302349 w 327971"/>
              <a:gd name="connsiteY12" fmla="*/ 200275 h 2098718"/>
              <a:gd name="connsiteX13" fmla="*/ 316324 w 327971"/>
              <a:gd name="connsiteY13" fmla="*/ 240743 h 2098718"/>
              <a:gd name="connsiteX14" fmla="*/ 324995 w 327971"/>
              <a:gd name="connsiteY14" fmla="*/ 283421 h 2098718"/>
              <a:gd name="connsiteX15" fmla="*/ 327971 w 327971"/>
              <a:gd name="connsiteY15" fmla="*/ 327920 h 2098718"/>
              <a:gd name="connsiteX16" fmla="*/ 326535 w 327971"/>
              <a:gd name="connsiteY16" fmla="*/ 327920 h 2098718"/>
              <a:gd name="connsiteX17" fmla="*/ 326535 w 327971"/>
              <a:gd name="connsiteY17" fmla="*/ 1779424 h 2098718"/>
              <a:gd name="connsiteX18" fmla="*/ 326047 w 327971"/>
              <a:gd name="connsiteY18" fmla="*/ 1779424 h 2098718"/>
              <a:gd name="connsiteX19" fmla="*/ 326047 w 327971"/>
              <a:gd name="connsiteY19" fmla="*/ 2098718 h 2098718"/>
              <a:gd name="connsiteX20" fmla="*/ 281805 w 327971"/>
              <a:gd name="connsiteY20" fmla="*/ 2095725 h 2098718"/>
              <a:gd name="connsiteX21" fmla="*/ 239372 w 327971"/>
              <a:gd name="connsiteY21" fmla="*/ 2087005 h 2098718"/>
              <a:gd name="connsiteX22" fmla="*/ 199136 w 327971"/>
              <a:gd name="connsiteY22" fmla="*/ 2072949 h 2098718"/>
              <a:gd name="connsiteX23" fmla="*/ 161486 w 327971"/>
              <a:gd name="connsiteY23" fmla="*/ 2053949 h 2098718"/>
              <a:gd name="connsiteX24" fmla="*/ 126811 w 327971"/>
              <a:gd name="connsiteY24" fmla="*/ 2030395 h 2098718"/>
              <a:gd name="connsiteX25" fmla="*/ 95498 w 327971"/>
              <a:gd name="connsiteY25" fmla="*/ 2002676 h 2098718"/>
              <a:gd name="connsiteX26" fmla="*/ 67937 w 327971"/>
              <a:gd name="connsiteY26" fmla="*/ 1971184 h 2098718"/>
              <a:gd name="connsiteX27" fmla="*/ 44516 w 327971"/>
              <a:gd name="connsiteY27" fmla="*/ 1936309 h 2098718"/>
              <a:gd name="connsiteX28" fmla="*/ 25624 w 327971"/>
              <a:gd name="connsiteY28" fmla="*/ 1898443 h 2098718"/>
              <a:gd name="connsiteX29" fmla="*/ 11648 w 327971"/>
              <a:gd name="connsiteY29" fmla="*/ 1857975 h 2098718"/>
              <a:gd name="connsiteX30" fmla="*/ 2977 w 327971"/>
              <a:gd name="connsiteY30" fmla="*/ 1815296 h 2098718"/>
              <a:gd name="connsiteX31" fmla="*/ 578 w 327971"/>
              <a:gd name="connsiteY31" fmla="*/ 1779424 h 20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971" h="2098718">
                <a:moveTo>
                  <a:pt x="0" y="1779424"/>
                </a:moveTo>
                <a:lnTo>
                  <a:pt x="1" y="319294"/>
                </a:lnTo>
                <a:lnTo>
                  <a:pt x="1925" y="319294"/>
                </a:lnTo>
                <a:lnTo>
                  <a:pt x="1925" y="0"/>
                </a:lnTo>
                <a:lnTo>
                  <a:pt x="46167" y="2993"/>
                </a:lnTo>
                <a:lnTo>
                  <a:pt x="88600" y="11712"/>
                </a:lnTo>
                <a:lnTo>
                  <a:pt x="128836" y="25768"/>
                </a:lnTo>
                <a:lnTo>
                  <a:pt x="166487" y="44769"/>
                </a:lnTo>
                <a:lnTo>
                  <a:pt x="201161" y="68323"/>
                </a:lnTo>
                <a:lnTo>
                  <a:pt x="232474" y="96042"/>
                </a:lnTo>
                <a:lnTo>
                  <a:pt x="260035" y="127534"/>
                </a:lnTo>
                <a:lnTo>
                  <a:pt x="283456" y="162409"/>
                </a:lnTo>
                <a:lnTo>
                  <a:pt x="302349" y="200275"/>
                </a:lnTo>
                <a:lnTo>
                  <a:pt x="316324" y="240743"/>
                </a:lnTo>
                <a:lnTo>
                  <a:pt x="324995" y="283421"/>
                </a:lnTo>
                <a:lnTo>
                  <a:pt x="327971" y="327920"/>
                </a:lnTo>
                <a:lnTo>
                  <a:pt x="326535" y="327920"/>
                </a:lnTo>
                <a:lnTo>
                  <a:pt x="326535" y="1779424"/>
                </a:lnTo>
                <a:lnTo>
                  <a:pt x="326047" y="1779424"/>
                </a:lnTo>
                <a:lnTo>
                  <a:pt x="326047" y="2098718"/>
                </a:lnTo>
                <a:lnTo>
                  <a:pt x="281805" y="2095725"/>
                </a:lnTo>
                <a:lnTo>
                  <a:pt x="239372" y="2087005"/>
                </a:lnTo>
                <a:lnTo>
                  <a:pt x="199136" y="2072949"/>
                </a:lnTo>
                <a:lnTo>
                  <a:pt x="161486" y="2053949"/>
                </a:lnTo>
                <a:lnTo>
                  <a:pt x="126811" y="2030395"/>
                </a:lnTo>
                <a:lnTo>
                  <a:pt x="95498" y="2002676"/>
                </a:lnTo>
                <a:lnTo>
                  <a:pt x="67937" y="1971184"/>
                </a:lnTo>
                <a:lnTo>
                  <a:pt x="44516" y="1936309"/>
                </a:lnTo>
                <a:lnTo>
                  <a:pt x="25624" y="1898443"/>
                </a:lnTo>
                <a:lnTo>
                  <a:pt x="11648" y="1857975"/>
                </a:lnTo>
                <a:lnTo>
                  <a:pt x="2977" y="1815296"/>
                </a:lnTo>
                <a:lnTo>
                  <a:pt x="578" y="1779424"/>
                </a:lnTo>
                <a:close/>
              </a:path>
            </a:pathLst>
          </a:custGeom>
          <a:noFill/>
          <a:ln w="6350">
            <a:solidFill>
              <a:schemeClr val="accent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B61D0-014F-4515-A494-10F7C15477FF}"/>
              </a:ext>
            </a:extLst>
          </p:cNvPr>
          <p:cNvSpPr txBox="1"/>
          <p:nvPr/>
        </p:nvSpPr>
        <p:spPr>
          <a:xfrm>
            <a:off x="729314" y="429559"/>
            <a:ext cx="21032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latin typeface="+mj-lt"/>
              </a:rPr>
              <a:t>BIOGRAPHY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3F06483-DC1F-856E-C479-6B3BC5A616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3725" y="2616780"/>
            <a:ext cx="2226733" cy="2254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phone #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C39B122-7492-9587-56DD-D250EE6927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003" y="6186491"/>
            <a:ext cx="10145757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81AC30-3F7C-283C-E951-ADE02C10EA0F}"/>
              </a:ext>
            </a:extLst>
          </p:cNvPr>
          <p:cNvCxnSpPr/>
          <p:nvPr/>
        </p:nvCxnSpPr>
        <p:spPr>
          <a:xfrm>
            <a:off x="6608747" y="2043113"/>
            <a:ext cx="0" cy="336708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636D5E-9953-4147-B7A9-78E5ADB959C8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8EC66915-51B3-68EC-B906-E8A539642771}"/>
                </a:ext>
              </a:extLst>
            </p:cNvPr>
            <p:cNvSpPr/>
            <p:nvPr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E5AB-05C4-EAEB-2BBF-2245DC931D27}"/>
                </a:ext>
              </a:extLst>
            </p:cNvPr>
            <p:cNvSpPr/>
            <p:nvPr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Picture 2" descr="Download Linkedin Logo White Circle Transparent Png Linkedin ...">
            <a:hlinkClick r:id="rId2"/>
            <a:extLst>
              <a:ext uri="{FF2B5EF4-FFF2-40B4-BE49-F238E27FC236}">
                <a16:creationId xmlns:a16="http://schemas.microsoft.com/office/drawing/2014/main" id="{5F663FCB-EBC9-A301-5615-447D7E17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25" y="2958430"/>
            <a:ext cx="4876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6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Bio Format 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4265116" y="-1801100"/>
            <a:ext cx="3560163" cy="11074392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07999" y="1093032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581" y="1170566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41" y="1572609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544" y="2043113"/>
            <a:ext cx="5120640" cy="336708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58642C-C400-BBA7-332A-F26C0E61BA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2836" y="2043112"/>
            <a:ext cx="5120640" cy="3367087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C39B122-7492-9587-56DD-D250EE6927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003" y="6186491"/>
            <a:ext cx="10145757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81AC30-3F7C-283C-E951-ADE02C10EA0F}"/>
              </a:ext>
            </a:extLst>
          </p:cNvPr>
          <p:cNvCxnSpPr/>
          <p:nvPr/>
        </p:nvCxnSpPr>
        <p:spPr>
          <a:xfrm>
            <a:off x="6073211" y="2043112"/>
            <a:ext cx="0" cy="336708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F8229E8-3F48-4795-8B74-80FCCFD1CC22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8EC66915-51B3-68EC-B906-E8A539642771}"/>
                </a:ext>
              </a:extLst>
            </p:cNvPr>
            <p:cNvSpPr/>
            <p:nvPr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D0C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E5AB-05C4-EAEB-2BBF-2245DC931D27}"/>
                </a:ext>
              </a:extLst>
            </p:cNvPr>
            <p:cNvSpPr/>
            <p:nvPr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89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Thank You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F6983376-03D5-B3B5-60C2-A87FB93BF168}"/>
              </a:ext>
            </a:extLst>
          </p:cNvPr>
          <p:cNvSpPr/>
          <p:nvPr/>
        </p:nvSpPr>
        <p:spPr>
          <a:xfrm>
            <a:off x="609599" y="1405436"/>
            <a:ext cx="10992167" cy="5047941"/>
          </a:xfrm>
          <a:prstGeom prst="round2DiagRect">
            <a:avLst/>
          </a:prstGeom>
          <a:noFill/>
          <a:ln w="9525">
            <a:solidFill>
              <a:srgbClr val="81D8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1D0BB-8CA6-8278-D64C-382D2F0F0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41" y="3429001"/>
            <a:ext cx="9973056" cy="632587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86BCB5-28FB-A572-0736-7107C092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96" y="404623"/>
            <a:ext cx="4418925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3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- Gray Background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720A248D-46C4-9766-5E6C-4968CFB7B036}"/>
              </a:ext>
            </a:extLst>
          </p:cNvPr>
          <p:cNvSpPr/>
          <p:nvPr/>
        </p:nvSpPr>
        <p:spPr>
          <a:xfrm>
            <a:off x="609598" y="4529327"/>
            <a:ext cx="8135641" cy="1924053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3E454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79" y="5264526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583" y="5727386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ound Diagonal Corner Rectangle 8">
            <a:extLst>
              <a:ext uri="{FF2B5EF4-FFF2-40B4-BE49-F238E27FC236}">
                <a16:creationId xmlns:a16="http://schemas.microsoft.com/office/drawing/2014/main" id="{C1BE8C98-0F73-8DAE-6700-79938CEC9343}"/>
              </a:ext>
            </a:extLst>
          </p:cNvPr>
          <p:cNvSpPr/>
          <p:nvPr/>
        </p:nvSpPr>
        <p:spPr>
          <a:xfrm>
            <a:off x="8919413" y="4529327"/>
            <a:ext cx="2662991" cy="1924053"/>
          </a:xfrm>
          <a:prstGeom prst="round2DiagRect">
            <a:avLst>
              <a:gd name="adj1" fmla="val 29173"/>
              <a:gd name="adj2" fmla="val 0"/>
            </a:avLst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1A25DB63-4A7A-E85C-3830-2D7AE77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7" t="4055" r="2028"/>
          <a:stretch>
            <a:fillRect/>
          </a:stretch>
        </p:blipFill>
        <p:spPr>
          <a:xfrm>
            <a:off x="609599" y="1387404"/>
            <a:ext cx="10972805" cy="3033838"/>
          </a:xfrm>
          <a:custGeom>
            <a:avLst/>
            <a:gdLst>
              <a:gd name="connsiteX0" fmla="*/ 505650 w 8229604"/>
              <a:gd name="connsiteY0" fmla="*/ 0 h 3033838"/>
              <a:gd name="connsiteX1" fmla="*/ 8229604 w 8229604"/>
              <a:gd name="connsiteY1" fmla="*/ 0 h 3033838"/>
              <a:gd name="connsiteX2" fmla="*/ 8229604 w 8229604"/>
              <a:gd name="connsiteY2" fmla="*/ 2528188 h 3033838"/>
              <a:gd name="connsiteX3" fmla="*/ 7723954 w 8229604"/>
              <a:gd name="connsiteY3" fmla="*/ 3033838 h 3033838"/>
              <a:gd name="connsiteX4" fmla="*/ 0 w 8229604"/>
              <a:gd name="connsiteY4" fmla="*/ 3033838 h 3033838"/>
              <a:gd name="connsiteX5" fmla="*/ 0 w 8229604"/>
              <a:gd name="connsiteY5" fmla="*/ 505650 h 3033838"/>
              <a:gd name="connsiteX6" fmla="*/ 505650 w 8229604"/>
              <a:gd name="connsiteY6" fmla="*/ 0 h 303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9604" h="3033838">
                <a:moveTo>
                  <a:pt x="505650" y="0"/>
                </a:moveTo>
                <a:lnTo>
                  <a:pt x="8229604" y="0"/>
                </a:lnTo>
                <a:lnTo>
                  <a:pt x="8229604" y="2528188"/>
                </a:lnTo>
                <a:cubicBezTo>
                  <a:pt x="8229604" y="2807451"/>
                  <a:pt x="8003217" y="3033838"/>
                  <a:pt x="7723954" y="3033838"/>
                </a:cubicBezTo>
                <a:lnTo>
                  <a:pt x="0" y="3033838"/>
                </a:lnTo>
                <a:lnTo>
                  <a:pt x="0" y="505650"/>
                </a:lnTo>
                <a:cubicBezTo>
                  <a:pt x="0" y="226387"/>
                  <a:pt x="226387" y="0"/>
                  <a:pt x="505650" y="0"/>
                </a:cubicBezTo>
                <a:close/>
              </a:path>
            </a:pathLst>
          </a:cu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24026D0-E723-2B4C-58F6-5268A53D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12909C-8E84-EE95-A6AB-994960A02E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31707" y="5273896"/>
            <a:ext cx="2438400" cy="6058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4208947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0E4C-4DE7-4DC2-D8B4-C1452B5AC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56A3B-0E48-2DB2-C101-5AD964184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92E0D-7445-8FF3-15A2-60C56C8E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DCA2-9854-7941-85F5-195618BBE9AA}" type="datetimeFigureOut">
              <a:rPr lang="en-US" smtClean="0"/>
              <a:t>New Hire Onboarding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7437F-FCEA-8783-F035-00CE7D1A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53344-F8B6-7F05-F09C-7739F70E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D7A06-5A79-DC49-9194-D2A6375A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909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720A248D-46C4-9766-5E6C-4968CFB7B036}"/>
              </a:ext>
            </a:extLst>
          </p:cNvPr>
          <p:cNvSpPr/>
          <p:nvPr/>
        </p:nvSpPr>
        <p:spPr>
          <a:xfrm>
            <a:off x="609598" y="1360368"/>
            <a:ext cx="8135641" cy="2774561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3E454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137" y="2366572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841" y="2828458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ound Diagonal Corner Rectangle 8">
            <a:extLst>
              <a:ext uri="{FF2B5EF4-FFF2-40B4-BE49-F238E27FC236}">
                <a16:creationId xmlns:a16="http://schemas.microsoft.com/office/drawing/2014/main" id="{C1BE8C98-0F73-8DAE-6700-79938CEC9343}"/>
              </a:ext>
            </a:extLst>
          </p:cNvPr>
          <p:cNvSpPr/>
          <p:nvPr/>
        </p:nvSpPr>
        <p:spPr>
          <a:xfrm>
            <a:off x="8919411" y="1360368"/>
            <a:ext cx="2662991" cy="2774561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81D8D0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1A25DB63-4A7A-E85C-3830-2D7AE77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20" b="13698"/>
          <a:stretch/>
        </p:blipFill>
        <p:spPr>
          <a:xfrm>
            <a:off x="609598" y="4313209"/>
            <a:ext cx="10972805" cy="2149629"/>
          </a:xfrm>
          <a:custGeom>
            <a:avLst/>
            <a:gdLst>
              <a:gd name="connsiteX0" fmla="*/ 505650 w 8229604"/>
              <a:gd name="connsiteY0" fmla="*/ 0 h 3033838"/>
              <a:gd name="connsiteX1" fmla="*/ 8229604 w 8229604"/>
              <a:gd name="connsiteY1" fmla="*/ 0 h 3033838"/>
              <a:gd name="connsiteX2" fmla="*/ 8229604 w 8229604"/>
              <a:gd name="connsiteY2" fmla="*/ 2528188 h 3033838"/>
              <a:gd name="connsiteX3" fmla="*/ 7723954 w 8229604"/>
              <a:gd name="connsiteY3" fmla="*/ 3033838 h 3033838"/>
              <a:gd name="connsiteX4" fmla="*/ 0 w 8229604"/>
              <a:gd name="connsiteY4" fmla="*/ 3033838 h 3033838"/>
              <a:gd name="connsiteX5" fmla="*/ 0 w 8229604"/>
              <a:gd name="connsiteY5" fmla="*/ 505650 h 3033838"/>
              <a:gd name="connsiteX6" fmla="*/ 505650 w 8229604"/>
              <a:gd name="connsiteY6" fmla="*/ 0 h 303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9604" h="3033838">
                <a:moveTo>
                  <a:pt x="505650" y="0"/>
                </a:moveTo>
                <a:lnTo>
                  <a:pt x="8229604" y="0"/>
                </a:lnTo>
                <a:lnTo>
                  <a:pt x="8229604" y="2528188"/>
                </a:lnTo>
                <a:cubicBezTo>
                  <a:pt x="8229604" y="2807451"/>
                  <a:pt x="8003217" y="3033838"/>
                  <a:pt x="7723954" y="3033838"/>
                </a:cubicBezTo>
                <a:lnTo>
                  <a:pt x="0" y="3033838"/>
                </a:lnTo>
                <a:lnTo>
                  <a:pt x="0" y="505650"/>
                </a:lnTo>
                <a:cubicBezTo>
                  <a:pt x="0" y="226387"/>
                  <a:pt x="226387" y="0"/>
                  <a:pt x="505650" y="0"/>
                </a:cubicBez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21CD12-4A11-DEC2-D1AD-CE0CB6159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51619-8601-974F-0056-58B5C0F28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95415" y="2425902"/>
            <a:ext cx="2434167" cy="62183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325285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- Gray Background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720A248D-46C4-9766-5E6C-4968CFB7B036}"/>
              </a:ext>
            </a:extLst>
          </p:cNvPr>
          <p:cNvSpPr/>
          <p:nvPr/>
        </p:nvSpPr>
        <p:spPr>
          <a:xfrm>
            <a:off x="609598" y="4529327"/>
            <a:ext cx="8135641" cy="1924053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3E454D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879" y="5264526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583" y="5727386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ound Diagonal Corner Rectangle 8">
            <a:extLst>
              <a:ext uri="{FF2B5EF4-FFF2-40B4-BE49-F238E27FC236}">
                <a16:creationId xmlns:a16="http://schemas.microsoft.com/office/drawing/2014/main" id="{C1BE8C98-0F73-8DAE-6700-79938CEC9343}"/>
              </a:ext>
            </a:extLst>
          </p:cNvPr>
          <p:cNvSpPr/>
          <p:nvPr/>
        </p:nvSpPr>
        <p:spPr>
          <a:xfrm>
            <a:off x="8919413" y="4529327"/>
            <a:ext cx="2662991" cy="1924053"/>
          </a:xfrm>
          <a:prstGeom prst="round2DiagRect">
            <a:avLst>
              <a:gd name="adj1" fmla="val 29173"/>
              <a:gd name="adj2" fmla="val 0"/>
            </a:avLst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1A25DB63-4A7A-E85C-3830-2D7AE77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7" t="4055" r="2028"/>
          <a:stretch>
            <a:fillRect/>
          </a:stretch>
        </p:blipFill>
        <p:spPr>
          <a:xfrm>
            <a:off x="609599" y="1387404"/>
            <a:ext cx="10972805" cy="3033838"/>
          </a:xfrm>
          <a:custGeom>
            <a:avLst/>
            <a:gdLst>
              <a:gd name="connsiteX0" fmla="*/ 505650 w 8229604"/>
              <a:gd name="connsiteY0" fmla="*/ 0 h 3033838"/>
              <a:gd name="connsiteX1" fmla="*/ 8229604 w 8229604"/>
              <a:gd name="connsiteY1" fmla="*/ 0 h 3033838"/>
              <a:gd name="connsiteX2" fmla="*/ 8229604 w 8229604"/>
              <a:gd name="connsiteY2" fmla="*/ 2528188 h 3033838"/>
              <a:gd name="connsiteX3" fmla="*/ 7723954 w 8229604"/>
              <a:gd name="connsiteY3" fmla="*/ 3033838 h 3033838"/>
              <a:gd name="connsiteX4" fmla="*/ 0 w 8229604"/>
              <a:gd name="connsiteY4" fmla="*/ 3033838 h 3033838"/>
              <a:gd name="connsiteX5" fmla="*/ 0 w 8229604"/>
              <a:gd name="connsiteY5" fmla="*/ 505650 h 3033838"/>
              <a:gd name="connsiteX6" fmla="*/ 505650 w 8229604"/>
              <a:gd name="connsiteY6" fmla="*/ 0 h 3033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29604" h="3033838">
                <a:moveTo>
                  <a:pt x="505650" y="0"/>
                </a:moveTo>
                <a:lnTo>
                  <a:pt x="8229604" y="0"/>
                </a:lnTo>
                <a:lnTo>
                  <a:pt x="8229604" y="2528188"/>
                </a:lnTo>
                <a:cubicBezTo>
                  <a:pt x="8229604" y="2807451"/>
                  <a:pt x="8003217" y="3033838"/>
                  <a:pt x="7723954" y="3033838"/>
                </a:cubicBezTo>
                <a:lnTo>
                  <a:pt x="0" y="3033838"/>
                </a:lnTo>
                <a:lnTo>
                  <a:pt x="0" y="505650"/>
                </a:lnTo>
                <a:cubicBezTo>
                  <a:pt x="0" y="226387"/>
                  <a:pt x="226387" y="0"/>
                  <a:pt x="505650" y="0"/>
                </a:cubicBezTo>
                <a:close/>
              </a:path>
            </a:pathLst>
          </a:cu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24026D0-E723-2B4C-58F6-5268A53DA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12909C-8E84-EE95-A6AB-994960A02E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31707" y="5273896"/>
            <a:ext cx="2438400" cy="6058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402738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 2 - with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199A0D-EDCA-39E1-A303-2FDD4BA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07131" cy="6866511"/>
          </a:xfrm>
          <a:prstGeom prst="rect">
            <a:avLst/>
          </a:prstGeom>
        </p:spPr>
      </p:pic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3BF2C8CB-DD62-5D60-D229-4798030E343E}"/>
              </a:ext>
            </a:extLst>
          </p:cNvPr>
          <p:cNvSpPr/>
          <p:nvPr/>
        </p:nvSpPr>
        <p:spPr>
          <a:xfrm>
            <a:off x="609598" y="4529325"/>
            <a:ext cx="8135641" cy="1924053"/>
          </a:xfrm>
          <a:prstGeom prst="round2DiagRect">
            <a:avLst>
              <a:gd name="adj1" fmla="val 29173"/>
              <a:gd name="adj2" fmla="val 0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B1CB18EA-B8FD-4190-1E5F-AAE9623EA6CB}"/>
              </a:ext>
            </a:extLst>
          </p:cNvPr>
          <p:cNvSpPr/>
          <p:nvPr/>
        </p:nvSpPr>
        <p:spPr>
          <a:xfrm>
            <a:off x="8919411" y="4529325"/>
            <a:ext cx="2662991" cy="1924053"/>
          </a:xfrm>
          <a:prstGeom prst="round2DiagRect">
            <a:avLst>
              <a:gd name="adj1" fmla="val 29173"/>
              <a:gd name="adj2" fmla="val 0"/>
            </a:avLst>
          </a:prstGeom>
          <a:solidFill>
            <a:srgbClr val="81D8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ound Diagonal Corner Rectangle 3">
            <a:extLst>
              <a:ext uri="{FF2B5EF4-FFF2-40B4-BE49-F238E27FC236}">
                <a16:creationId xmlns:a16="http://schemas.microsoft.com/office/drawing/2014/main" id="{754053A0-E094-0E1B-F891-F40F0FC1FD8C}"/>
              </a:ext>
            </a:extLst>
          </p:cNvPr>
          <p:cNvSpPr/>
          <p:nvPr/>
        </p:nvSpPr>
        <p:spPr>
          <a:xfrm>
            <a:off x="609598" y="1315041"/>
            <a:ext cx="10992167" cy="3015066"/>
          </a:xfrm>
          <a:prstGeom prst="round2DiagRect">
            <a:avLst>
              <a:gd name="adj1" fmla="val 31588"/>
              <a:gd name="adj2" fmla="val 0"/>
            </a:avLst>
          </a:prstGeom>
          <a:solidFill>
            <a:srgbClr val="3E45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A569E83-31C6-C5B5-6788-D86F045B6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896" y="404623"/>
            <a:ext cx="2199979" cy="7112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AA3176-37AB-974F-98F5-32E463D09D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0137" y="2366572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E16169-D9C5-9C12-878B-45751A4C1B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9841" y="2828458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DFA5D22-6BEF-2BF5-17BF-106D9C490A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33822" y="5180433"/>
            <a:ext cx="2434167" cy="62183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</p:spTree>
    <p:extLst>
      <p:ext uri="{BB962C8B-B14F-4D97-AF65-F5344CB8AC3E}">
        <p14:creationId xmlns:p14="http://schemas.microsoft.com/office/powerpoint/2010/main" val="1116194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Page - Shap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9BC056CF-686C-2AC7-B796-563447F8D2A4}"/>
              </a:ext>
            </a:extLst>
          </p:cNvPr>
          <p:cNvSpPr/>
          <p:nvPr/>
        </p:nvSpPr>
        <p:spPr>
          <a:xfrm>
            <a:off x="609599" y="1405436"/>
            <a:ext cx="10992167" cy="3015066"/>
          </a:xfrm>
          <a:prstGeom prst="round2DiagRect">
            <a:avLst>
              <a:gd name="adj1" fmla="val 31588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702" y="3121841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406" y="3575181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4026D0-E723-2B4C-58F6-5268A53D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B61030-CF7B-FE02-78B4-135A80E9A289}"/>
              </a:ext>
            </a:extLst>
          </p:cNvPr>
          <p:cNvSpPr/>
          <p:nvPr/>
        </p:nvSpPr>
        <p:spPr>
          <a:xfrm>
            <a:off x="590236" y="4551374"/>
            <a:ext cx="4379331" cy="1912675"/>
          </a:xfrm>
          <a:prstGeom prst="round2DiagRect">
            <a:avLst>
              <a:gd name="adj1" fmla="val 31588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0D1BF8CD-F42F-216E-9262-2074D7AF3E56}"/>
              </a:ext>
            </a:extLst>
          </p:cNvPr>
          <p:cNvSpPr/>
          <p:nvPr/>
        </p:nvSpPr>
        <p:spPr>
          <a:xfrm>
            <a:off x="5137026" y="4551375"/>
            <a:ext cx="6445375" cy="6569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FAEE91C5-70C4-5455-DBB9-5F649E975406}"/>
              </a:ext>
            </a:extLst>
          </p:cNvPr>
          <p:cNvSpPr/>
          <p:nvPr/>
        </p:nvSpPr>
        <p:spPr>
          <a:xfrm>
            <a:off x="9738821" y="5339327"/>
            <a:ext cx="1843580" cy="11201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ound Single Corner Rectangle 11">
            <a:extLst>
              <a:ext uri="{FF2B5EF4-FFF2-40B4-BE49-F238E27FC236}">
                <a16:creationId xmlns:a16="http://schemas.microsoft.com/office/drawing/2014/main" id="{01BDB36A-6364-81B2-7EB1-DBAAFD6DB21B}"/>
              </a:ext>
            </a:extLst>
          </p:cNvPr>
          <p:cNvSpPr/>
          <p:nvPr/>
        </p:nvSpPr>
        <p:spPr>
          <a:xfrm flipV="1">
            <a:off x="5137025" y="5339326"/>
            <a:ext cx="4427035" cy="1120130"/>
          </a:xfrm>
          <a:prstGeom prst="round1Rect">
            <a:avLst>
              <a:gd name="adj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5E538D2-6F72-0342-98CD-52D2581121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97" y="4866152"/>
            <a:ext cx="4120409" cy="1270754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speakers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BBF479C-134F-AA89-C5D6-5D98D7F8E6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1136" y="5452565"/>
            <a:ext cx="3657600" cy="436563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93C4B-535A-629A-2818-3B16FB774C93}"/>
              </a:ext>
            </a:extLst>
          </p:cNvPr>
          <p:cNvSpPr txBox="1"/>
          <p:nvPr/>
        </p:nvSpPr>
        <p:spPr>
          <a:xfrm>
            <a:off x="5311137" y="4710115"/>
            <a:ext cx="60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FOR INTERNAL PRESENTATION ONLY</a:t>
            </a:r>
          </a:p>
        </p:txBody>
      </p:sp>
    </p:spTree>
    <p:extLst>
      <p:ext uri="{BB962C8B-B14F-4D97-AF65-F5344CB8AC3E}">
        <p14:creationId xmlns:p14="http://schemas.microsoft.com/office/powerpoint/2010/main" val="385303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itle sub-content"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995306-7E56-5E8B-5B70-66A1F6BD1F17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0A3FAA-E00E-DDD7-8486-C9AB8AF2E603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62065379-EA5C-7830-918E-AE88ED14A226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5E1EE5BF-BCFD-3DE2-D2D9-9DEF8EF38BD2}"/>
              </a:ext>
            </a:extLst>
          </p:cNvPr>
          <p:cNvSpPr/>
          <p:nvPr/>
        </p:nvSpPr>
        <p:spPr>
          <a:xfrm rot="5400000">
            <a:off x="3371746" y="-1888124"/>
            <a:ext cx="5448508" cy="11176003"/>
          </a:xfrm>
          <a:prstGeom prst="round2DiagRect">
            <a:avLst>
              <a:gd name="adj1" fmla="val 0"/>
              <a:gd name="adj2" fmla="val 195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526" y="365127"/>
            <a:ext cx="9440092" cy="48890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066B11-A1D9-0F55-D47B-C266C96AD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7667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972316-53FB-0242-1FA5-7C654AB8CD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0984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2B96D64-1397-37CE-C171-159BE7924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0984" y="1949450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EB38B9B2-41AE-D028-5B09-0BF099D97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667" y="3073908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98CF7B60-1FE7-A0ED-C74D-FEAC5600E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0984" y="3073908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5F83C7C-9887-9E90-BB64-1ED518798C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40984" y="3448558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BD069BF-B983-F365-C146-1140F99AD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7667" y="4573016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D56702FA-AEDA-8353-6FB5-E569A24682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0984" y="4573016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7A7CCA-E14C-6123-8A91-C568CC6D98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0984" y="4947666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85A443AD-D172-B948-EBD3-210CF4E2DD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3463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FF435AC-8E5F-5641-009A-BBCCA15DB0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780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87A50AE6-DE36-7E2D-860A-B2EF2902F3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780" y="1949450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77D3AEE-E46C-7A3C-98B2-DB9D37FBEB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3463" y="3074061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FBB0B680-436A-F46A-70A0-243BFD7D49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780" y="3074061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F72FDDC4-9CBF-9125-2E31-4B8C5987A8C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66780" y="3448711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844F6CC9-EF3B-4275-CC21-3DE88C3B49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3463" y="4573322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2C741E20-BCFD-DF3B-D0C9-1443B58449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6780" y="4573322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E081463-2DEE-7604-AD84-B8CFE6C130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66780" y="4947972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</p:spTree>
    <p:extLst>
      <p:ext uri="{BB962C8B-B14F-4D97-AF65-F5344CB8AC3E}">
        <p14:creationId xmlns:p14="http://schemas.microsoft.com/office/powerpoint/2010/main" val="2557510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itle Only"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485CD0-9967-95B4-AA13-5B92C04F4F9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0A3FAA-E00E-DDD7-8486-C9AB8AF2E603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62065379-EA5C-7830-918E-AE88ED14A226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5E1EE5BF-BCFD-3DE2-D2D9-9DEF8EF38BD2}"/>
              </a:ext>
            </a:extLst>
          </p:cNvPr>
          <p:cNvSpPr/>
          <p:nvPr/>
        </p:nvSpPr>
        <p:spPr>
          <a:xfrm rot="5400000">
            <a:off x="3371746" y="-1888124"/>
            <a:ext cx="5448508" cy="11176003"/>
          </a:xfrm>
          <a:prstGeom prst="round2DiagRect">
            <a:avLst>
              <a:gd name="adj1" fmla="val 0"/>
              <a:gd name="adj2" fmla="val 195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5361" y="365127"/>
            <a:ext cx="9445349" cy="48890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F051652-3E05-004D-A173-1902485FB7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7667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546C313-48CB-6F78-DDF6-FB9E73E728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0984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9215A53-8496-686F-D758-46454F9B4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7204" y="2236084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FFFD2D0-6AC8-3B0B-786C-48831AAD7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0521" y="2236084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845234D-E836-9265-FEC4-8F00E5544B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6741" y="2897368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71A83F3-E223-3829-F351-D85949323C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40059" y="2897368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1CFE03-CE02-7F1F-7778-76F65F430E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6279" y="3558652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15292689-7DA8-44AB-DECE-4ACAEC6413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9596" y="3558652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AB86764-0B10-8517-D185-7B50A53E79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5816" y="4219936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E276D3D5-F4F2-A572-FD76-05F62B3336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9133" y="4219936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3AE44A2-A051-C634-D4F7-FAF9F3BC07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5353" y="488122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3A2D411-DFC5-0EF6-B6E0-48D97BC27A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38671" y="488122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B7B16D8-1DC7-0B0F-7479-B362E5E715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24891" y="5542504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AF54FD0-E2D6-19AD-F674-E54FE8309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38208" y="5542504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7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Title Robin's Eg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1E298B-08B8-34B7-ACB4-F7324C49432F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952519"/>
            <a:ext cx="11216640" cy="5135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015E-676C-0A7C-AF63-15E65749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6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-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1E298B-08B8-34B7-ACB4-F7324C49432F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410056"/>
            <a:ext cx="11216640" cy="46775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015E-676C-0A7C-AF63-15E65749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86490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D9E34-745E-7E58-4BA5-C7F3D0FD9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399" y="901877"/>
            <a:ext cx="9154584" cy="2778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08064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Robin's Egg Cut ou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893D35-07C7-D8EC-9339-645A6A710D51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A3A68F05-5E0B-7F1A-A322-94D70DB65A7E}"/>
              </a:ext>
            </a:extLst>
          </p:cNvPr>
          <p:cNvSpPr/>
          <p:nvPr/>
        </p:nvSpPr>
        <p:spPr>
          <a:xfrm>
            <a:off x="609598" y="1093101"/>
            <a:ext cx="10972799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492488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73" y="1341668"/>
            <a:ext cx="10716424" cy="4819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51A545-C93D-DD8F-B406-5B0B21A8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1"/>
            <a:ext cx="9144000" cy="215444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12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Page - Shap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9BC056CF-686C-2AC7-B796-563447F8D2A4}"/>
              </a:ext>
            </a:extLst>
          </p:cNvPr>
          <p:cNvSpPr/>
          <p:nvPr/>
        </p:nvSpPr>
        <p:spPr>
          <a:xfrm>
            <a:off x="609599" y="1405436"/>
            <a:ext cx="10992167" cy="3015066"/>
          </a:xfrm>
          <a:prstGeom prst="round2DiagRect">
            <a:avLst>
              <a:gd name="adj1" fmla="val 31588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71A709-9CA6-05A4-D0D2-9CDEDB52E3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48702" y="3121841"/>
            <a:ext cx="7839837" cy="436563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Presentation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805B20-C86F-5EA9-FB71-1CF0551D0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8406" y="3575181"/>
            <a:ext cx="7840133" cy="299014"/>
          </a:xfrm>
        </p:spPr>
        <p:txBody>
          <a:bodyPr anchor="b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24026D0-E723-2B4C-58F6-5268A53DA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97" y="404623"/>
            <a:ext cx="2199979" cy="711200"/>
          </a:xfrm>
          <a:prstGeom prst="rect">
            <a:avLst/>
          </a:prstGeom>
        </p:spPr>
      </p:pic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23B61030-CF7B-FE02-78B4-135A80E9A289}"/>
              </a:ext>
            </a:extLst>
          </p:cNvPr>
          <p:cNvSpPr/>
          <p:nvPr/>
        </p:nvSpPr>
        <p:spPr>
          <a:xfrm>
            <a:off x="590236" y="4551374"/>
            <a:ext cx="4379331" cy="1912675"/>
          </a:xfrm>
          <a:prstGeom prst="round2DiagRect">
            <a:avLst>
              <a:gd name="adj1" fmla="val 31588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0D1BF8CD-F42F-216E-9262-2074D7AF3E56}"/>
              </a:ext>
            </a:extLst>
          </p:cNvPr>
          <p:cNvSpPr/>
          <p:nvPr/>
        </p:nvSpPr>
        <p:spPr>
          <a:xfrm>
            <a:off x="5137026" y="4551375"/>
            <a:ext cx="6445375" cy="6569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FAEE91C5-70C4-5455-DBB9-5F649E975406}"/>
              </a:ext>
            </a:extLst>
          </p:cNvPr>
          <p:cNvSpPr/>
          <p:nvPr/>
        </p:nvSpPr>
        <p:spPr>
          <a:xfrm>
            <a:off x="9738821" y="5339327"/>
            <a:ext cx="1843580" cy="112013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ound Single Corner Rectangle 11">
            <a:extLst>
              <a:ext uri="{FF2B5EF4-FFF2-40B4-BE49-F238E27FC236}">
                <a16:creationId xmlns:a16="http://schemas.microsoft.com/office/drawing/2014/main" id="{01BDB36A-6364-81B2-7EB1-DBAAFD6DB21B}"/>
              </a:ext>
            </a:extLst>
          </p:cNvPr>
          <p:cNvSpPr/>
          <p:nvPr/>
        </p:nvSpPr>
        <p:spPr>
          <a:xfrm flipV="1">
            <a:off x="5137025" y="5339326"/>
            <a:ext cx="4427035" cy="1120130"/>
          </a:xfrm>
          <a:prstGeom prst="round1Rect">
            <a:avLst>
              <a:gd name="adj" fmla="val 50000"/>
            </a:avLst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5E538D2-6F72-0342-98CD-52D2581121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697" y="4866152"/>
            <a:ext cx="4120409" cy="1270754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speakers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BBF479C-134F-AA89-C5D6-5D98D7F8E6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1136" y="5452565"/>
            <a:ext cx="3657600" cy="436563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enter date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93C4B-535A-629A-2818-3B16FB774C93}"/>
              </a:ext>
            </a:extLst>
          </p:cNvPr>
          <p:cNvSpPr txBox="1"/>
          <p:nvPr/>
        </p:nvSpPr>
        <p:spPr>
          <a:xfrm>
            <a:off x="5311137" y="4710115"/>
            <a:ext cx="6075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FOR INTERNAL PRESENTATION ONLY</a:t>
            </a:r>
          </a:p>
        </p:txBody>
      </p:sp>
    </p:spTree>
    <p:extLst>
      <p:ext uri="{BB962C8B-B14F-4D97-AF65-F5344CB8AC3E}">
        <p14:creationId xmlns:p14="http://schemas.microsoft.com/office/powerpoint/2010/main" val="2294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Content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BAA3D42-6D28-FC11-492F-2668EDCD5003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A3A68F05-5E0B-7F1A-A322-94D70DB65A7E}"/>
              </a:ext>
            </a:extLst>
          </p:cNvPr>
          <p:cNvSpPr/>
          <p:nvPr/>
        </p:nvSpPr>
        <p:spPr>
          <a:xfrm>
            <a:off x="609599" y="1057668"/>
            <a:ext cx="5383853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492488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6C09BB7D-3867-7A98-6D01-7A6EB8C96ADB}"/>
              </a:ext>
            </a:extLst>
          </p:cNvPr>
          <p:cNvSpPr/>
          <p:nvPr/>
        </p:nvSpPr>
        <p:spPr>
          <a:xfrm>
            <a:off x="6198548" y="1057668"/>
            <a:ext cx="5383853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AFDE4-FA68-BE10-A7DC-2F1530608B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0833" y="1308100"/>
            <a:ext cx="5149851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27E275-25CB-9080-22DE-EECB6E144B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24600" y="1308100"/>
            <a:ext cx="5145024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1A5E64-3E91-ACDD-9A72-2DC51E325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1"/>
            <a:ext cx="9144000" cy="215444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746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BD318379-22D4-C86B-133B-18E4C5A992E8}"/>
              </a:ext>
            </a:extLst>
          </p:cNvPr>
          <p:cNvSpPr/>
          <p:nvPr/>
        </p:nvSpPr>
        <p:spPr>
          <a:xfrm>
            <a:off x="507999" y="937824"/>
            <a:ext cx="3572256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4">
            <a:extLst>
              <a:ext uri="{FF2B5EF4-FFF2-40B4-BE49-F238E27FC236}">
                <a16:creationId xmlns:a16="http://schemas.microsoft.com/office/drawing/2014/main" id="{54C10409-B5F0-1EA8-7B95-16A1F66CC8CA}"/>
              </a:ext>
            </a:extLst>
          </p:cNvPr>
          <p:cNvSpPr/>
          <p:nvPr/>
        </p:nvSpPr>
        <p:spPr>
          <a:xfrm>
            <a:off x="4187676" y="937824"/>
            <a:ext cx="3572256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ound Diagonal Corner Rectangle 4">
            <a:extLst>
              <a:ext uri="{FF2B5EF4-FFF2-40B4-BE49-F238E27FC236}">
                <a16:creationId xmlns:a16="http://schemas.microsoft.com/office/drawing/2014/main" id="{3B639946-5A91-F1E3-FB32-0144C5BE288D}"/>
              </a:ext>
            </a:extLst>
          </p:cNvPr>
          <p:cNvSpPr/>
          <p:nvPr/>
        </p:nvSpPr>
        <p:spPr>
          <a:xfrm>
            <a:off x="7859519" y="937823"/>
            <a:ext cx="3570604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54FB1-2246-CB03-953E-A87F443D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7999" y="230184"/>
            <a:ext cx="9144000" cy="441325"/>
          </a:xfrm>
        </p:spPr>
        <p:txBody>
          <a:bodyPr anchor="ctr">
            <a:normAutofit/>
          </a:bodyPr>
          <a:lstStyle>
            <a:lvl1pPr marL="0" indent="0">
              <a:buNone/>
              <a:defRPr sz="2200">
                <a:latin typeface="Montserrat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7A57D1-B282-D178-C266-1C9ED4E15D8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2985" y="1154112"/>
            <a:ext cx="3340608" cy="4986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937C75-694D-04F1-2843-DE0053FE0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3500" y="1153794"/>
            <a:ext cx="3340608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C1E3CB4-0656-72BC-ECB8-67D74A70FD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3151" y="1154112"/>
            <a:ext cx="3342036" cy="4983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95372DE-4B0A-B33B-0C5C-C4E20FD77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0516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Case Study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47106A7-CCAD-C630-F4AB-7632AB918B2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Round Diagonal Corner Rectangle 27">
            <a:extLst>
              <a:ext uri="{FF2B5EF4-FFF2-40B4-BE49-F238E27FC236}">
                <a16:creationId xmlns:a16="http://schemas.microsoft.com/office/drawing/2014/main" id="{071D4519-50F4-8EF5-42A9-2846F307A174}"/>
              </a:ext>
            </a:extLst>
          </p:cNvPr>
          <p:cNvSpPr/>
          <p:nvPr/>
        </p:nvSpPr>
        <p:spPr>
          <a:xfrm>
            <a:off x="5918520" y="1188392"/>
            <a:ext cx="5663875" cy="1548464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ound Diagonal Corner Rectangle 28">
            <a:extLst>
              <a:ext uri="{FF2B5EF4-FFF2-40B4-BE49-F238E27FC236}">
                <a16:creationId xmlns:a16="http://schemas.microsoft.com/office/drawing/2014/main" id="{5940B125-A960-BE65-8188-DE8BFC999194}"/>
              </a:ext>
            </a:extLst>
          </p:cNvPr>
          <p:cNvSpPr/>
          <p:nvPr/>
        </p:nvSpPr>
        <p:spPr>
          <a:xfrm>
            <a:off x="5918520" y="2895525"/>
            <a:ext cx="5663875" cy="1545336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ound Diagonal Corner Rectangle 29">
            <a:extLst>
              <a:ext uri="{FF2B5EF4-FFF2-40B4-BE49-F238E27FC236}">
                <a16:creationId xmlns:a16="http://schemas.microsoft.com/office/drawing/2014/main" id="{B10F7A46-7DE1-3CF2-827C-4FB3927738DD}"/>
              </a:ext>
            </a:extLst>
          </p:cNvPr>
          <p:cNvSpPr/>
          <p:nvPr/>
        </p:nvSpPr>
        <p:spPr>
          <a:xfrm>
            <a:off x="5918520" y="4643185"/>
            <a:ext cx="5663875" cy="1543305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Round Diagonal Corner Rectangle 24">
            <a:extLst>
              <a:ext uri="{FF2B5EF4-FFF2-40B4-BE49-F238E27FC236}">
                <a16:creationId xmlns:a16="http://schemas.microsoft.com/office/drawing/2014/main" id="{51844027-490A-14D7-8B68-B7E1CC13743F}"/>
              </a:ext>
            </a:extLst>
          </p:cNvPr>
          <p:cNvSpPr/>
          <p:nvPr/>
        </p:nvSpPr>
        <p:spPr>
          <a:xfrm>
            <a:off x="5704113" y="1188392"/>
            <a:ext cx="783772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ound Single Corner Rectangle 6">
            <a:extLst>
              <a:ext uri="{FF2B5EF4-FFF2-40B4-BE49-F238E27FC236}">
                <a16:creationId xmlns:a16="http://schemas.microsoft.com/office/drawing/2014/main" id="{F251A256-1661-4166-18B2-BA3D23BF9EF7}"/>
              </a:ext>
            </a:extLst>
          </p:cNvPr>
          <p:cNvSpPr/>
          <p:nvPr/>
        </p:nvSpPr>
        <p:spPr>
          <a:xfrm rot="5400000">
            <a:off x="520666" y="1277319"/>
            <a:ext cx="4998099" cy="4820245"/>
          </a:xfrm>
          <a:prstGeom prst="round1Rect">
            <a:avLst>
              <a:gd name="adj" fmla="val 14581"/>
            </a:avLst>
          </a:prstGeom>
          <a:solidFill>
            <a:srgbClr val="E8E7EB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ound Diagonal Corner Rectangle 25">
            <a:extLst>
              <a:ext uri="{FF2B5EF4-FFF2-40B4-BE49-F238E27FC236}">
                <a16:creationId xmlns:a16="http://schemas.microsoft.com/office/drawing/2014/main" id="{E05A26F1-220F-A2FD-B0B1-ABB1443F7327}"/>
              </a:ext>
            </a:extLst>
          </p:cNvPr>
          <p:cNvSpPr/>
          <p:nvPr/>
        </p:nvSpPr>
        <p:spPr>
          <a:xfrm>
            <a:off x="5704113" y="2895856"/>
            <a:ext cx="783772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ound Diagonal Corner Rectangle 26">
            <a:extLst>
              <a:ext uri="{FF2B5EF4-FFF2-40B4-BE49-F238E27FC236}">
                <a16:creationId xmlns:a16="http://schemas.microsoft.com/office/drawing/2014/main" id="{B40D1B42-F031-1312-894F-79A4A33216E8}"/>
              </a:ext>
            </a:extLst>
          </p:cNvPr>
          <p:cNvSpPr/>
          <p:nvPr/>
        </p:nvSpPr>
        <p:spPr>
          <a:xfrm>
            <a:off x="5704114" y="4643185"/>
            <a:ext cx="737956" cy="510639"/>
          </a:xfrm>
          <a:prstGeom prst="round2DiagRect">
            <a:avLst>
              <a:gd name="adj1" fmla="val 32016"/>
              <a:gd name="adj2" fmla="val 0"/>
            </a:avLst>
          </a:prstGeom>
          <a:solidFill>
            <a:srgbClr val="336D8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9F7F9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Text Placeholder 49">
            <a:extLst>
              <a:ext uri="{FF2B5EF4-FFF2-40B4-BE49-F238E27FC236}">
                <a16:creationId xmlns:a16="http://schemas.microsoft.com/office/drawing/2014/main" id="{4EF521D7-3DA9-AD54-7E85-D1B4E3143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87884" y="1587180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6" name="Text Placeholder 49">
            <a:extLst>
              <a:ext uri="{FF2B5EF4-FFF2-40B4-BE49-F238E27FC236}">
                <a16:creationId xmlns:a16="http://schemas.microsoft.com/office/drawing/2014/main" id="{026C0103-E4C7-D5F2-9C9F-AFCF6202A6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7884" y="3292749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7" name="Text Placeholder 49">
            <a:extLst>
              <a:ext uri="{FF2B5EF4-FFF2-40B4-BE49-F238E27FC236}">
                <a16:creationId xmlns:a16="http://schemas.microsoft.com/office/drawing/2014/main" id="{4E845FB9-6BD8-3467-8B33-E0F7DBC4A9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42069" y="5039392"/>
            <a:ext cx="3640667" cy="750888"/>
          </a:xfrm>
        </p:spPr>
        <p:txBody>
          <a:bodyPr>
            <a:normAutofit/>
          </a:bodyPr>
          <a:lstStyle>
            <a:lvl1pPr marL="171450" indent="-17145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0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0872761-6F38-2F02-E01D-F1BBD59D5D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7359" y="1182551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41F4CFA6-FB2F-FECD-4AB6-D0BDC2726A4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7359" y="2892006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B42C73CD-5B96-61ED-44BF-B9BFEADD56B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0898" y="4638649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49">
            <a:extLst>
              <a:ext uri="{FF2B5EF4-FFF2-40B4-BE49-F238E27FC236}">
                <a16:creationId xmlns:a16="http://schemas.microsoft.com/office/drawing/2014/main" id="{32C39EE5-041A-BCC1-DF94-73BA06A86F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81993" y="2434706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59028F4B-03FF-559F-6886-BC41DB8377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1468" y="2030077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3" name="Text Placeholder 49">
            <a:extLst>
              <a:ext uri="{FF2B5EF4-FFF2-40B4-BE49-F238E27FC236}">
                <a16:creationId xmlns:a16="http://schemas.microsoft.com/office/drawing/2014/main" id="{C6CFD7DC-117F-F470-43CC-6710AA56A0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1467" y="3763267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90D51392-89FF-681C-70B3-BCB2607BE6E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0942" y="3358638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5" name="Text Placeholder 49">
            <a:extLst>
              <a:ext uri="{FF2B5EF4-FFF2-40B4-BE49-F238E27FC236}">
                <a16:creationId xmlns:a16="http://schemas.microsoft.com/office/drawing/2014/main" id="{472CDEE8-F83F-1161-865E-9433C9DBE40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0940" y="5091828"/>
            <a:ext cx="3640667" cy="750888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ClrTx/>
              <a:buFont typeface="Arial" panose="020B0604020202020204" pitchFamily="34" charset="0"/>
              <a:buNone/>
              <a:defRPr sz="900">
                <a:latin typeface="Montserrat" pitchFamily="2" charset="0"/>
              </a:defRPr>
            </a:lvl1pPr>
            <a:lvl2pPr>
              <a:defRPr sz="1200">
                <a:latin typeface="Montserrat Light" pitchFamily="2" charset="0"/>
              </a:defRPr>
            </a:lvl2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74417F2D-CAFF-92AA-7587-F33BA5BFC3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80415" y="4687199"/>
            <a:ext cx="3641719" cy="374946"/>
          </a:xfrm>
        </p:spPr>
        <p:txBody>
          <a:bodyPr anchor="b">
            <a:normAutofit/>
          </a:bodyPr>
          <a:lstStyle>
            <a:lvl1pPr marL="0" indent="0">
              <a:buNone/>
              <a:defRPr sz="800" cap="all" baseline="0">
                <a:solidFill>
                  <a:schemeClr val="accent2"/>
                </a:solidFill>
                <a:latin typeface="Montserrat SemiBold" pitchFamily="2" charset="0"/>
              </a:defRPr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96C7A1CE-6265-C965-10F6-3DFABA9D334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0415" y="1440948"/>
            <a:ext cx="3641719" cy="37494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 sz="1200">
                <a:latin typeface="Montserrat" pitchFamily="2" charset="0"/>
              </a:defRPr>
            </a:lvl2pPr>
          </a:lstStyle>
          <a:p>
            <a:pPr lvl="0"/>
            <a:r>
              <a:rPr lang="en-US"/>
              <a:t>Click to Add Title	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BB20EA0-CF41-9A50-5060-96974D7D8E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21593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2-Column Content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BAA3D42-6D28-FC11-492F-2668EDCD5003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A3A68F05-5E0B-7F1A-A322-94D70DB65A7E}"/>
              </a:ext>
            </a:extLst>
          </p:cNvPr>
          <p:cNvSpPr/>
          <p:nvPr/>
        </p:nvSpPr>
        <p:spPr>
          <a:xfrm>
            <a:off x="609599" y="1057668"/>
            <a:ext cx="5383853" cy="3152020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492488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6C09BB7D-3867-7A98-6D01-7A6EB8C96ADB}"/>
              </a:ext>
            </a:extLst>
          </p:cNvPr>
          <p:cNvSpPr/>
          <p:nvPr/>
        </p:nvSpPr>
        <p:spPr>
          <a:xfrm>
            <a:off x="6198548" y="1057668"/>
            <a:ext cx="5383853" cy="3152020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AFDE4-FA68-BE10-A7DC-2F1530608B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26600" y="1308100"/>
            <a:ext cx="5149851" cy="280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27E275-25CB-9080-22DE-EECB6E144B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7963" y="1308100"/>
            <a:ext cx="5145024" cy="280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ound Diagonal Corner Rectangle 4">
            <a:extLst>
              <a:ext uri="{FF2B5EF4-FFF2-40B4-BE49-F238E27FC236}">
                <a16:creationId xmlns:a16="http://schemas.microsoft.com/office/drawing/2014/main" id="{ED408B12-84FB-36F4-6B0C-75AA51BE1D17}"/>
              </a:ext>
            </a:extLst>
          </p:cNvPr>
          <p:cNvSpPr/>
          <p:nvPr/>
        </p:nvSpPr>
        <p:spPr>
          <a:xfrm>
            <a:off x="609599" y="4361603"/>
            <a:ext cx="10972803" cy="182488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A9334F99-A9A4-5EB4-6F11-33DF0F90F4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6600" y="4534791"/>
            <a:ext cx="10736387" cy="1478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CB231-C268-BAD3-586F-39BE3FAEF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0264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D6B7FE83-C119-6EEA-8843-114EAF0DC71C}"/>
              </a:ext>
            </a:extLst>
          </p:cNvPr>
          <p:cNvSpPr/>
          <p:nvPr/>
        </p:nvSpPr>
        <p:spPr>
          <a:xfrm rot="5400000">
            <a:off x="3371746" y="-2159002"/>
            <a:ext cx="5448508" cy="11176003"/>
          </a:xfrm>
          <a:prstGeom prst="round2DiagRect">
            <a:avLst>
              <a:gd name="adj1" fmla="val 0"/>
              <a:gd name="adj2" fmla="val 280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681" y="3196753"/>
            <a:ext cx="10708641" cy="464499"/>
          </a:xfrm>
        </p:spPr>
        <p:txBody>
          <a:bodyPr/>
          <a:lstStyle>
            <a:lvl1pPr>
              <a:defRPr>
                <a:latin typeface="Montserrat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24E03E-259D-61A6-FD71-9DB6EB03411E}"/>
              </a:ext>
            </a:extLst>
          </p:cNvPr>
          <p:cNvSpPr/>
          <p:nvPr/>
        </p:nvSpPr>
        <p:spPr>
          <a:xfrm rot="5400000">
            <a:off x="1640521" y="-256538"/>
            <a:ext cx="397446" cy="2926080"/>
          </a:xfrm>
          <a:custGeom>
            <a:avLst/>
            <a:gdLst>
              <a:gd name="connsiteX0" fmla="*/ 0 w 456518"/>
              <a:gd name="connsiteY0" fmla="*/ 1800310 h 2256828"/>
              <a:gd name="connsiteX1" fmla="*/ 0 w 456518"/>
              <a:gd name="connsiteY1" fmla="*/ 453910 h 2256828"/>
              <a:gd name="connsiteX2" fmla="*/ 0 w 456518"/>
              <a:gd name="connsiteY2" fmla="*/ 445963 h 2256828"/>
              <a:gd name="connsiteX3" fmla="*/ 0 w 456518"/>
              <a:gd name="connsiteY3" fmla="*/ 0 h 2256828"/>
              <a:gd name="connsiteX4" fmla="*/ 61949 w 456518"/>
              <a:gd name="connsiteY4" fmla="*/ 4143 h 2256828"/>
              <a:gd name="connsiteX5" fmla="*/ 121365 w 456518"/>
              <a:gd name="connsiteY5" fmla="*/ 16214 h 2256828"/>
              <a:gd name="connsiteX6" fmla="*/ 177703 w 456518"/>
              <a:gd name="connsiteY6" fmla="*/ 35671 h 2256828"/>
              <a:gd name="connsiteX7" fmla="*/ 230419 w 456518"/>
              <a:gd name="connsiteY7" fmla="*/ 61972 h 2256828"/>
              <a:gd name="connsiteX8" fmla="*/ 278970 w 456518"/>
              <a:gd name="connsiteY8" fmla="*/ 94578 h 2256828"/>
              <a:gd name="connsiteX9" fmla="*/ 322812 w 456518"/>
              <a:gd name="connsiteY9" fmla="*/ 132948 h 2256828"/>
              <a:gd name="connsiteX10" fmla="*/ 361401 w 456518"/>
              <a:gd name="connsiteY10" fmla="*/ 176540 h 2256828"/>
              <a:gd name="connsiteX11" fmla="*/ 394192 w 456518"/>
              <a:gd name="connsiteY11" fmla="*/ 224813 h 2256828"/>
              <a:gd name="connsiteX12" fmla="*/ 420644 w 456518"/>
              <a:gd name="connsiteY12" fmla="*/ 277229 h 2256828"/>
              <a:gd name="connsiteX13" fmla="*/ 440212 w 456518"/>
              <a:gd name="connsiteY13" fmla="*/ 333244 h 2256828"/>
              <a:gd name="connsiteX14" fmla="*/ 452351 w 456518"/>
              <a:gd name="connsiteY14" fmla="*/ 392318 h 2256828"/>
              <a:gd name="connsiteX15" fmla="*/ 456518 w 456518"/>
              <a:gd name="connsiteY15" fmla="*/ 453910 h 2256828"/>
              <a:gd name="connsiteX16" fmla="*/ 454588 w 456518"/>
              <a:gd name="connsiteY16" fmla="*/ 453910 h 2256828"/>
              <a:gd name="connsiteX17" fmla="*/ 454588 w 456518"/>
              <a:gd name="connsiteY17" fmla="*/ 1800310 h 2256828"/>
              <a:gd name="connsiteX18" fmla="*/ 453910 w 456518"/>
              <a:gd name="connsiteY18" fmla="*/ 1800310 h 2256828"/>
              <a:gd name="connsiteX19" fmla="*/ 453910 w 456518"/>
              <a:gd name="connsiteY19" fmla="*/ 2256828 h 2256828"/>
              <a:gd name="connsiteX20" fmla="*/ 392318 w 456518"/>
              <a:gd name="connsiteY20" fmla="*/ 2252661 h 2256828"/>
              <a:gd name="connsiteX21" fmla="*/ 333244 w 456518"/>
              <a:gd name="connsiteY21" fmla="*/ 2240522 h 2256828"/>
              <a:gd name="connsiteX22" fmla="*/ 277229 w 456518"/>
              <a:gd name="connsiteY22" fmla="*/ 2220954 h 2256828"/>
              <a:gd name="connsiteX23" fmla="*/ 224813 w 456518"/>
              <a:gd name="connsiteY23" fmla="*/ 2194502 h 2256828"/>
              <a:gd name="connsiteX24" fmla="*/ 176540 w 456518"/>
              <a:gd name="connsiteY24" fmla="*/ 2161711 h 2256828"/>
              <a:gd name="connsiteX25" fmla="*/ 132948 w 456518"/>
              <a:gd name="connsiteY25" fmla="*/ 2123121 h 2256828"/>
              <a:gd name="connsiteX26" fmla="*/ 94578 w 456518"/>
              <a:gd name="connsiteY26" fmla="*/ 2079280 h 2256828"/>
              <a:gd name="connsiteX27" fmla="*/ 61973 w 456518"/>
              <a:gd name="connsiteY27" fmla="*/ 2030728 h 2256828"/>
              <a:gd name="connsiteX28" fmla="*/ 35671 w 456518"/>
              <a:gd name="connsiteY28" fmla="*/ 1978013 h 2256828"/>
              <a:gd name="connsiteX29" fmla="*/ 16214 w 456518"/>
              <a:gd name="connsiteY29" fmla="*/ 1921675 h 2256828"/>
              <a:gd name="connsiteX30" fmla="*/ 4143 w 456518"/>
              <a:gd name="connsiteY30" fmla="*/ 1862259 h 225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56518" h="2256828">
                <a:moveTo>
                  <a:pt x="0" y="1800310"/>
                </a:moveTo>
                <a:lnTo>
                  <a:pt x="0" y="453910"/>
                </a:lnTo>
                <a:lnTo>
                  <a:pt x="0" y="445963"/>
                </a:lnTo>
                <a:lnTo>
                  <a:pt x="0" y="0"/>
                </a:lnTo>
                <a:lnTo>
                  <a:pt x="61949" y="4143"/>
                </a:lnTo>
                <a:lnTo>
                  <a:pt x="121365" y="16214"/>
                </a:lnTo>
                <a:lnTo>
                  <a:pt x="177703" y="35671"/>
                </a:lnTo>
                <a:lnTo>
                  <a:pt x="230419" y="61972"/>
                </a:lnTo>
                <a:lnTo>
                  <a:pt x="278970" y="94578"/>
                </a:lnTo>
                <a:lnTo>
                  <a:pt x="322812" y="132948"/>
                </a:lnTo>
                <a:lnTo>
                  <a:pt x="361401" y="176540"/>
                </a:lnTo>
                <a:lnTo>
                  <a:pt x="394192" y="224813"/>
                </a:lnTo>
                <a:lnTo>
                  <a:pt x="420644" y="277229"/>
                </a:lnTo>
                <a:lnTo>
                  <a:pt x="440212" y="333244"/>
                </a:lnTo>
                <a:lnTo>
                  <a:pt x="452351" y="392318"/>
                </a:lnTo>
                <a:lnTo>
                  <a:pt x="456518" y="453910"/>
                </a:lnTo>
                <a:lnTo>
                  <a:pt x="454588" y="453910"/>
                </a:lnTo>
                <a:lnTo>
                  <a:pt x="454588" y="1800310"/>
                </a:lnTo>
                <a:lnTo>
                  <a:pt x="453910" y="1800310"/>
                </a:lnTo>
                <a:lnTo>
                  <a:pt x="453910" y="2256828"/>
                </a:lnTo>
                <a:lnTo>
                  <a:pt x="392318" y="2252661"/>
                </a:lnTo>
                <a:lnTo>
                  <a:pt x="333244" y="2240522"/>
                </a:lnTo>
                <a:lnTo>
                  <a:pt x="277229" y="2220954"/>
                </a:lnTo>
                <a:lnTo>
                  <a:pt x="224813" y="2194502"/>
                </a:lnTo>
                <a:lnTo>
                  <a:pt x="176540" y="2161711"/>
                </a:lnTo>
                <a:lnTo>
                  <a:pt x="132948" y="2123121"/>
                </a:lnTo>
                <a:lnTo>
                  <a:pt x="94578" y="2079280"/>
                </a:lnTo>
                <a:lnTo>
                  <a:pt x="61973" y="2030728"/>
                </a:lnTo>
                <a:lnTo>
                  <a:pt x="35671" y="1978013"/>
                </a:lnTo>
                <a:lnTo>
                  <a:pt x="16214" y="1921675"/>
                </a:lnTo>
                <a:lnTo>
                  <a:pt x="4143" y="1862259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8E4C82-FD41-479A-D36E-518286F1A7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536" y="1008354"/>
            <a:ext cx="2529416" cy="396875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Add section #</a:t>
            </a:r>
          </a:p>
        </p:txBody>
      </p:sp>
    </p:spTree>
    <p:extLst>
      <p:ext uri="{BB962C8B-B14F-4D97-AF65-F5344CB8AC3E}">
        <p14:creationId xmlns:p14="http://schemas.microsoft.com/office/powerpoint/2010/main" val="150240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4FE354-9DC4-53CA-7FFB-79FE03DCFAC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 userDrawn="1"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 userDrawn="1"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3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A9EC1F-BA27-2A58-4676-88AF4760C2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64338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2B49CE-A3DD-D98E-DA4F-6AFE5A2D2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80306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 -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6709345" y="643131"/>
            <a:ext cx="3560163" cy="6185935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396457" y="1101573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9040" y="1179107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81150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2" y="2043113"/>
            <a:ext cx="5600700" cy="33670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B978E4-3CAF-2360-8BD9-3F7BF464D0DF}"/>
              </a:ext>
            </a:extLst>
          </p:cNvPr>
          <p:cNvSpPr/>
          <p:nvPr/>
        </p:nvSpPr>
        <p:spPr>
          <a:xfrm rot="5400000">
            <a:off x="6526437" y="-661132"/>
            <a:ext cx="285884" cy="2486820"/>
          </a:xfrm>
          <a:custGeom>
            <a:avLst/>
            <a:gdLst>
              <a:gd name="connsiteX0" fmla="*/ 0 w 327971"/>
              <a:gd name="connsiteY0" fmla="*/ 1779424 h 2098718"/>
              <a:gd name="connsiteX1" fmla="*/ 1 w 327971"/>
              <a:gd name="connsiteY1" fmla="*/ 319294 h 2098718"/>
              <a:gd name="connsiteX2" fmla="*/ 1925 w 327971"/>
              <a:gd name="connsiteY2" fmla="*/ 319294 h 2098718"/>
              <a:gd name="connsiteX3" fmla="*/ 1925 w 327971"/>
              <a:gd name="connsiteY3" fmla="*/ 0 h 2098718"/>
              <a:gd name="connsiteX4" fmla="*/ 46167 w 327971"/>
              <a:gd name="connsiteY4" fmla="*/ 2993 h 2098718"/>
              <a:gd name="connsiteX5" fmla="*/ 88600 w 327971"/>
              <a:gd name="connsiteY5" fmla="*/ 11712 h 2098718"/>
              <a:gd name="connsiteX6" fmla="*/ 128836 w 327971"/>
              <a:gd name="connsiteY6" fmla="*/ 25768 h 2098718"/>
              <a:gd name="connsiteX7" fmla="*/ 166487 w 327971"/>
              <a:gd name="connsiteY7" fmla="*/ 44769 h 2098718"/>
              <a:gd name="connsiteX8" fmla="*/ 201161 w 327971"/>
              <a:gd name="connsiteY8" fmla="*/ 68323 h 2098718"/>
              <a:gd name="connsiteX9" fmla="*/ 232474 w 327971"/>
              <a:gd name="connsiteY9" fmla="*/ 96042 h 2098718"/>
              <a:gd name="connsiteX10" fmla="*/ 260035 w 327971"/>
              <a:gd name="connsiteY10" fmla="*/ 127534 h 2098718"/>
              <a:gd name="connsiteX11" fmla="*/ 283456 w 327971"/>
              <a:gd name="connsiteY11" fmla="*/ 162409 h 2098718"/>
              <a:gd name="connsiteX12" fmla="*/ 302349 w 327971"/>
              <a:gd name="connsiteY12" fmla="*/ 200275 h 2098718"/>
              <a:gd name="connsiteX13" fmla="*/ 316324 w 327971"/>
              <a:gd name="connsiteY13" fmla="*/ 240743 h 2098718"/>
              <a:gd name="connsiteX14" fmla="*/ 324995 w 327971"/>
              <a:gd name="connsiteY14" fmla="*/ 283421 h 2098718"/>
              <a:gd name="connsiteX15" fmla="*/ 327971 w 327971"/>
              <a:gd name="connsiteY15" fmla="*/ 327920 h 2098718"/>
              <a:gd name="connsiteX16" fmla="*/ 326535 w 327971"/>
              <a:gd name="connsiteY16" fmla="*/ 327920 h 2098718"/>
              <a:gd name="connsiteX17" fmla="*/ 326535 w 327971"/>
              <a:gd name="connsiteY17" fmla="*/ 1779424 h 2098718"/>
              <a:gd name="connsiteX18" fmla="*/ 326047 w 327971"/>
              <a:gd name="connsiteY18" fmla="*/ 1779424 h 2098718"/>
              <a:gd name="connsiteX19" fmla="*/ 326047 w 327971"/>
              <a:gd name="connsiteY19" fmla="*/ 2098718 h 2098718"/>
              <a:gd name="connsiteX20" fmla="*/ 281805 w 327971"/>
              <a:gd name="connsiteY20" fmla="*/ 2095725 h 2098718"/>
              <a:gd name="connsiteX21" fmla="*/ 239372 w 327971"/>
              <a:gd name="connsiteY21" fmla="*/ 2087005 h 2098718"/>
              <a:gd name="connsiteX22" fmla="*/ 199136 w 327971"/>
              <a:gd name="connsiteY22" fmla="*/ 2072949 h 2098718"/>
              <a:gd name="connsiteX23" fmla="*/ 161486 w 327971"/>
              <a:gd name="connsiteY23" fmla="*/ 2053949 h 2098718"/>
              <a:gd name="connsiteX24" fmla="*/ 126811 w 327971"/>
              <a:gd name="connsiteY24" fmla="*/ 2030395 h 2098718"/>
              <a:gd name="connsiteX25" fmla="*/ 95498 w 327971"/>
              <a:gd name="connsiteY25" fmla="*/ 2002676 h 2098718"/>
              <a:gd name="connsiteX26" fmla="*/ 67937 w 327971"/>
              <a:gd name="connsiteY26" fmla="*/ 1971184 h 2098718"/>
              <a:gd name="connsiteX27" fmla="*/ 44516 w 327971"/>
              <a:gd name="connsiteY27" fmla="*/ 1936309 h 2098718"/>
              <a:gd name="connsiteX28" fmla="*/ 25624 w 327971"/>
              <a:gd name="connsiteY28" fmla="*/ 1898443 h 2098718"/>
              <a:gd name="connsiteX29" fmla="*/ 11648 w 327971"/>
              <a:gd name="connsiteY29" fmla="*/ 1857975 h 2098718"/>
              <a:gd name="connsiteX30" fmla="*/ 2977 w 327971"/>
              <a:gd name="connsiteY30" fmla="*/ 1815296 h 2098718"/>
              <a:gd name="connsiteX31" fmla="*/ 578 w 327971"/>
              <a:gd name="connsiteY31" fmla="*/ 1779424 h 20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971" h="2098718">
                <a:moveTo>
                  <a:pt x="0" y="1779424"/>
                </a:moveTo>
                <a:lnTo>
                  <a:pt x="1" y="319294"/>
                </a:lnTo>
                <a:lnTo>
                  <a:pt x="1925" y="319294"/>
                </a:lnTo>
                <a:lnTo>
                  <a:pt x="1925" y="0"/>
                </a:lnTo>
                <a:lnTo>
                  <a:pt x="46167" y="2993"/>
                </a:lnTo>
                <a:lnTo>
                  <a:pt x="88600" y="11712"/>
                </a:lnTo>
                <a:lnTo>
                  <a:pt x="128836" y="25768"/>
                </a:lnTo>
                <a:lnTo>
                  <a:pt x="166487" y="44769"/>
                </a:lnTo>
                <a:lnTo>
                  <a:pt x="201161" y="68323"/>
                </a:lnTo>
                <a:lnTo>
                  <a:pt x="232474" y="96042"/>
                </a:lnTo>
                <a:lnTo>
                  <a:pt x="260035" y="127534"/>
                </a:lnTo>
                <a:lnTo>
                  <a:pt x="283456" y="162409"/>
                </a:lnTo>
                <a:lnTo>
                  <a:pt x="302349" y="200275"/>
                </a:lnTo>
                <a:lnTo>
                  <a:pt x="316324" y="240743"/>
                </a:lnTo>
                <a:lnTo>
                  <a:pt x="324995" y="283421"/>
                </a:lnTo>
                <a:lnTo>
                  <a:pt x="327971" y="327920"/>
                </a:lnTo>
                <a:lnTo>
                  <a:pt x="326535" y="327920"/>
                </a:lnTo>
                <a:lnTo>
                  <a:pt x="326535" y="1779424"/>
                </a:lnTo>
                <a:lnTo>
                  <a:pt x="326047" y="1779424"/>
                </a:lnTo>
                <a:lnTo>
                  <a:pt x="326047" y="2098718"/>
                </a:lnTo>
                <a:lnTo>
                  <a:pt x="281805" y="2095725"/>
                </a:lnTo>
                <a:lnTo>
                  <a:pt x="239372" y="2087005"/>
                </a:lnTo>
                <a:lnTo>
                  <a:pt x="199136" y="2072949"/>
                </a:lnTo>
                <a:lnTo>
                  <a:pt x="161486" y="2053949"/>
                </a:lnTo>
                <a:lnTo>
                  <a:pt x="126811" y="2030395"/>
                </a:lnTo>
                <a:lnTo>
                  <a:pt x="95498" y="2002676"/>
                </a:lnTo>
                <a:lnTo>
                  <a:pt x="67937" y="1971184"/>
                </a:lnTo>
                <a:lnTo>
                  <a:pt x="44516" y="1936309"/>
                </a:lnTo>
                <a:lnTo>
                  <a:pt x="25624" y="1898443"/>
                </a:lnTo>
                <a:lnTo>
                  <a:pt x="11648" y="1857975"/>
                </a:lnTo>
                <a:lnTo>
                  <a:pt x="2977" y="1815296"/>
                </a:lnTo>
                <a:lnTo>
                  <a:pt x="578" y="1779424"/>
                </a:lnTo>
                <a:close/>
              </a:path>
            </a:pathLst>
          </a:custGeom>
          <a:noFill/>
          <a:ln w="6350">
            <a:solidFill>
              <a:schemeClr val="accent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B61D0-014F-4515-A494-10F7C15477FF}"/>
              </a:ext>
            </a:extLst>
          </p:cNvPr>
          <p:cNvSpPr txBox="1"/>
          <p:nvPr/>
        </p:nvSpPr>
        <p:spPr>
          <a:xfrm>
            <a:off x="5617772" y="450900"/>
            <a:ext cx="21032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latin typeface="+mj-lt"/>
              </a:rPr>
              <a:t>BIOGRAPHY</a:t>
            </a:r>
          </a:p>
        </p:txBody>
      </p:sp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33B21EA-C441-39FD-23BD-0ECD9A932A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5591"/>
            <a:ext cx="5779008" cy="454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A13A70-650F-A499-A364-565DD5E53269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469B1024-7BE2-9F49-6448-F1CC815B8535}"/>
                </a:ext>
              </a:extLst>
            </p:cNvPr>
            <p:cNvSpPr/>
            <p:nvPr userDrawn="1"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D646AE5-3E33-30D3-933A-AB3A10657706}"/>
                </a:ext>
              </a:extLst>
            </p:cNvPr>
            <p:cNvSpPr/>
            <p:nvPr userDrawn="1"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812CBC-728F-8260-EFEC-0CA9C8618230}"/>
              </a:ext>
            </a:extLst>
          </p:cNvPr>
          <p:cNvSpPr txBox="1"/>
          <p:nvPr/>
        </p:nvSpPr>
        <p:spPr>
          <a:xfrm>
            <a:off x="2407536" y="5787854"/>
            <a:ext cx="1828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cap="all" baseline="0">
                <a:solidFill>
                  <a:schemeClr val="accent1"/>
                </a:solidFill>
                <a:latin typeface="Montserrat Medium" pitchFamily="2" charset="0"/>
              </a:rPr>
              <a:t>Contact Information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F4B5A538-B3AF-8C18-4FC8-9C3F317136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73227" y="5774535"/>
            <a:ext cx="2926080" cy="226690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  <a:latin typeface="Montserrat Ligh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email address     </a:t>
            </a:r>
          </a:p>
        </p:txBody>
      </p:sp>
      <p:sp>
        <p:nvSpPr>
          <p:cNvPr id="11" name="Text Placeholder 31">
            <a:extLst>
              <a:ext uri="{FF2B5EF4-FFF2-40B4-BE49-F238E27FC236}">
                <a16:creationId xmlns:a16="http://schemas.microsoft.com/office/drawing/2014/main" id="{D054EA9E-C323-7AEC-D51B-AF7B138DC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1032" y="5775169"/>
            <a:ext cx="2072640" cy="2254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Montserrat Light" pitchFamily="2" charset="0"/>
              </a:defRPr>
            </a:lvl1pPr>
          </a:lstStyle>
          <a:p>
            <a:pPr lvl="0"/>
            <a:r>
              <a:rPr lang="en-US"/>
              <a:t>Click to add phone 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0D52B3-415D-3599-9836-7337AD5ABA06}"/>
              </a:ext>
            </a:extLst>
          </p:cNvPr>
          <p:cNvCxnSpPr>
            <a:cxnSpLocks/>
          </p:cNvCxnSpPr>
          <p:nvPr/>
        </p:nvCxnSpPr>
        <p:spPr>
          <a:xfrm>
            <a:off x="7349379" y="5762215"/>
            <a:ext cx="0" cy="2743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B6C609-491C-80E5-E7EF-393813F70B44}"/>
              </a:ext>
            </a:extLst>
          </p:cNvPr>
          <p:cNvCxnSpPr>
            <a:cxnSpLocks/>
          </p:cNvCxnSpPr>
          <p:nvPr/>
        </p:nvCxnSpPr>
        <p:spPr>
          <a:xfrm>
            <a:off x="9763091" y="5762215"/>
            <a:ext cx="0" cy="27432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wnload Linkedin Logo White Circle Transparent Png Linkedin ...">
            <a:hlinkClick r:id="rId2"/>
            <a:extLst>
              <a:ext uri="{FF2B5EF4-FFF2-40B4-BE49-F238E27FC236}">
                <a16:creationId xmlns:a16="http://schemas.microsoft.com/office/drawing/2014/main" id="{17265469-E5EF-40D0-8603-2C3F004C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964" y="5701166"/>
            <a:ext cx="4876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802185-32A9-9070-6A43-45E56FDA03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88801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Bio Format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6709345" y="643131"/>
            <a:ext cx="3560163" cy="6185935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396457" y="1101573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9040" y="1179107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81150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8002" y="2043113"/>
            <a:ext cx="5738025" cy="3367087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" name="Picture Placeholder 15">
            <a:extLst>
              <a:ext uri="{FF2B5EF4-FFF2-40B4-BE49-F238E27FC236}">
                <a16:creationId xmlns:a16="http://schemas.microsoft.com/office/drawing/2014/main" id="{C33B21EA-C441-39FD-23BD-0ECD9A932A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5591"/>
            <a:ext cx="5779008" cy="45445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F9B067-5941-B3CA-D69A-DEC50E024BD5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3" name="Freeform 1">
              <a:extLst>
                <a:ext uri="{FF2B5EF4-FFF2-40B4-BE49-F238E27FC236}">
                  <a16:creationId xmlns:a16="http://schemas.microsoft.com/office/drawing/2014/main" id="{469B1024-7BE2-9F49-6448-F1CC815B8535}"/>
                </a:ext>
              </a:extLst>
            </p:cNvPr>
            <p:cNvSpPr/>
            <p:nvPr userDrawn="1"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D0C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D646AE5-3E33-30D3-933A-AB3A10657706}"/>
                </a:ext>
              </a:extLst>
            </p:cNvPr>
            <p:cNvSpPr/>
            <p:nvPr userDrawn="1"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9962899-69FA-8A24-BB2F-C94D7A9F01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6551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graphy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4265116" y="-1801100"/>
            <a:ext cx="3560163" cy="11074392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07999" y="1093032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581" y="1170566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41" y="1572609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9543" y="2043113"/>
            <a:ext cx="5600700" cy="3367087"/>
          </a:xfrm>
        </p:spPr>
        <p:txBody>
          <a:bodyPr>
            <a:normAutofit/>
          </a:bodyPr>
          <a:lstStyle>
            <a:lvl1pPr marL="0" indent="0">
              <a:buNone/>
              <a:defRPr sz="80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58642C-C400-BBA7-332A-F26C0E61BA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33727" y="2328958"/>
            <a:ext cx="3980564" cy="226690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email address   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64306-D82A-52B8-4ED6-ADBBA5F02375}"/>
              </a:ext>
            </a:extLst>
          </p:cNvPr>
          <p:cNvSpPr txBox="1"/>
          <p:nvPr/>
        </p:nvSpPr>
        <p:spPr>
          <a:xfrm>
            <a:off x="6933727" y="2043116"/>
            <a:ext cx="2957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/>
                </a:solidFill>
                <a:latin typeface="Montserrat SemiBold" pitchFamily="2" charset="0"/>
              </a:rPr>
              <a:t>Contact Information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AB978E4-3CAF-2360-8BD9-3F7BF464D0DF}"/>
              </a:ext>
            </a:extLst>
          </p:cNvPr>
          <p:cNvSpPr/>
          <p:nvPr/>
        </p:nvSpPr>
        <p:spPr>
          <a:xfrm rot="5400000">
            <a:off x="1637978" y="-682473"/>
            <a:ext cx="285884" cy="2486820"/>
          </a:xfrm>
          <a:custGeom>
            <a:avLst/>
            <a:gdLst>
              <a:gd name="connsiteX0" fmla="*/ 0 w 327971"/>
              <a:gd name="connsiteY0" fmla="*/ 1779424 h 2098718"/>
              <a:gd name="connsiteX1" fmla="*/ 1 w 327971"/>
              <a:gd name="connsiteY1" fmla="*/ 319294 h 2098718"/>
              <a:gd name="connsiteX2" fmla="*/ 1925 w 327971"/>
              <a:gd name="connsiteY2" fmla="*/ 319294 h 2098718"/>
              <a:gd name="connsiteX3" fmla="*/ 1925 w 327971"/>
              <a:gd name="connsiteY3" fmla="*/ 0 h 2098718"/>
              <a:gd name="connsiteX4" fmla="*/ 46167 w 327971"/>
              <a:gd name="connsiteY4" fmla="*/ 2993 h 2098718"/>
              <a:gd name="connsiteX5" fmla="*/ 88600 w 327971"/>
              <a:gd name="connsiteY5" fmla="*/ 11712 h 2098718"/>
              <a:gd name="connsiteX6" fmla="*/ 128836 w 327971"/>
              <a:gd name="connsiteY6" fmla="*/ 25768 h 2098718"/>
              <a:gd name="connsiteX7" fmla="*/ 166487 w 327971"/>
              <a:gd name="connsiteY7" fmla="*/ 44769 h 2098718"/>
              <a:gd name="connsiteX8" fmla="*/ 201161 w 327971"/>
              <a:gd name="connsiteY8" fmla="*/ 68323 h 2098718"/>
              <a:gd name="connsiteX9" fmla="*/ 232474 w 327971"/>
              <a:gd name="connsiteY9" fmla="*/ 96042 h 2098718"/>
              <a:gd name="connsiteX10" fmla="*/ 260035 w 327971"/>
              <a:gd name="connsiteY10" fmla="*/ 127534 h 2098718"/>
              <a:gd name="connsiteX11" fmla="*/ 283456 w 327971"/>
              <a:gd name="connsiteY11" fmla="*/ 162409 h 2098718"/>
              <a:gd name="connsiteX12" fmla="*/ 302349 w 327971"/>
              <a:gd name="connsiteY12" fmla="*/ 200275 h 2098718"/>
              <a:gd name="connsiteX13" fmla="*/ 316324 w 327971"/>
              <a:gd name="connsiteY13" fmla="*/ 240743 h 2098718"/>
              <a:gd name="connsiteX14" fmla="*/ 324995 w 327971"/>
              <a:gd name="connsiteY14" fmla="*/ 283421 h 2098718"/>
              <a:gd name="connsiteX15" fmla="*/ 327971 w 327971"/>
              <a:gd name="connsiteY15" fmla="*/ 327920 h 2098718"/>
              <a:gd name="connsiteX16" fmla="*/ 326535 w 327971"/>
              <a:gd name="connsiteY16" fmla="*/ 327920 h 2098718"/>
              <a:gd name="connsiteX17" fmla="*/ 326535 w 327971"/>
              <a:gd name="connsiteY17" fmla="*/ 1779424 h 2098718"/>
              <a:gd name="connsiteX18" fmla="*/ 326047 w 327971"/>
              <a:gd name="connsiteY18" fmla="*/ 1779424 h 2098718"/>
              <a:gd name="connsiteX19" fmla="*/ 326047 w 327971"/>
              <a:gd name="connsiteY19" fmla="*/ 2098718 h 2098718"/>
              <a:gd name="connsiteX20" fmla="*/ 281805 w 327971"/>
              <a:gd name="connsiteY20" fmla="*/ 2095725 h 2098718"/>
              <a:gd name="connsiteX21" fmla="*/ 239372 w 327971"/>
              <a:gd name="connsiteY21" fmla="*/ 2087005 h 2098718"/>
              <a:gd name="connsiteX22" fmla="*/ 199136 w 327971"/>
              <a:gd name="connsiteY22" fmla="*/ 2072949 h 2098718"/>
              <a:gd name="connsiteX23" fmla="*/ 161486 w 327971"/>
              <a:gd name="connsiteY23" fmla="*/ 2053949 h 2098718"/>
              <a:gd name="connsiteX24" fmla="*/ 126811 w 327971"/>
              <a:gd name="connsiteY24" fmla="*/ 2030395 h 2098718"/>
              <a:gd name="connsiteX25" fmla="*/ 95498 w 327971"/>
              <a:gd name="connsiteY25" fmla="*/ 2002676 h 2098718"/>
              <a:gd name="connsiteX26" fmla="*/ 67937 w 327971"/>
              <a:gd name="connsiteY26" fmla="*/ 1971184 h 2098718"/>
              <a:gd name="connsiteX27" fmla="*/ 44516 w 327971"/>
              <a:gd name="connsiteY27" fmla="*/ 1936309 h 2098718"/>
              <a:gd name="connsiteX28" fmla="*/ 25624 w 327971"/>
              <a:gd name="connsiteY28" fmla="*/ 1898443 h 2098718"/>
              <a:gd name="connsiteX29" fmla="*/ 11648 w 327971"/>
              <a:gd name="connsiteY29" fmla="*/ 1857975 h 2098718"/>
              <a:gd name="connsiteX30" fmla="*/ 2977 w 327971"/>
              <a:gd name="connsiteY30" fmla="*/ 1815296 h 2098718"/>
              <a:gd name="connsiteX31" fmla="*/ 578 w 327971"/>
              <a:gd name="connsiteY31" fmla="*/ 1779424 h 20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27971" h="2098718">
                <a:moveTo>
                  <a:pt x="0" y="1779424"/>
                </a:moveTo>
                <a:lnTo>
                  <a:pt x="1" y="319294"/>
                </a:lnTo>
                <a:lnTo>
                  <a:pt x="1925" y="319294"/>
                </a:lnTo>
                <a:lnTo>
                  <a:pt x="1925" y="0"/>
                </a:lnTo>
                <a:lnTo>
                  <a:pt x="46167" y="2993"/>
                </a:lnTo>
                <a:lnTo>
                  <a:pt x="88600" y="11712"/>
                </a:lnTo>
                <a:lnTo>
                  <a:pt x="128836" y="25768"/>
                </a:lnTo>
                <a:lnTo>
                  <a:pt x="166487" y="44769"/>
                </a:lnTo>
                <a:lnTo>
                  <a:pt x="201161" y="68323"/>
                </a:lnTo>
                <a:lnTo>
                  <a:pt x="232474" y="96042"/>
                </a:lnTo>
                <a:lnTo>
                  <a:pt x="260035" y="127534"/>
                </a:lnTo>
                <a:lnTo>
                  <a:pt x="283456" y="162409"/>
                </a:lnTo>
                <a:lnTo>
                  <a:pt x="302349" y="200275"/>
                </a:lnTo>
                <a:lnTo>
                  <a:pt x="316324" y="240743"/>
                </a:lnTo>
                <a:lnTo>
                  <a:pt x="324995" y="283421"/>
                </a:lnTo>
                <a:lnTo>
                  <a:pt x="327971" y="327920"/>
                </a:lnTo>
                <a:lnTo>
                  <a:pt x="326535" y="327920"/>
                </a:lnTo>
                <a:lnTo>
                  <a:pt x="326535" y="1779424"/>
                </a:lnTo>
                <a:lnTo>
                  <a:pt x="326047" y="1779424"/>
                </a:lnTo>
                <a:lnTo>
                  <a:pt x="326047" y="2098718"/>
                </a:lnTo>
                <a:lnTo>
                  <a:pt x="281805" y="2095725"/>
                </a:lnTo>
                <a:lnTo>
                  <a:pt x="239372" y="2087005"/>
                </a:lnTo>
                <a:lnTo>
                  <a:pt x="199136" y="2072949"/>
                </a:lnTo>
                <a:lnTo>
                  <a:pt x="161486" y="2053949"/>
                </a:lnTo>
                <a:lnTo>
                  <a:pt x="126811" y="2030395"/>
                </a:lnTo>
                <a:lnTo>
                  <a:pt x="95498" y="2002676"/>
                </a:lnTo>
                <a:lnTo>
                  <a:pt x="67937" y="1971184"/>
                </a:lnTo>
                <a:lnTo>
                  <a:pt x="44516" y="1936309"/>
                </a:lnTo>
                <a:lnTo>
                  <a:pt x="25624" y="1898443"/>
                </a:lnTo>
                <a:lnTo>
                  <a:pt x="11648" y="1857975"/>
                </a:lnTo>
                <a:lnTo>
                  <a:pt x="2977" y="1815296"/>
                </a:lnTo>
                <a:lnTo>
                  <a:pt x="578" y="1779424"/>
                </a:lnTo>
                <a:close/>
              </a:path>
            </a:pathLst>
          </a:custGeom>
          <a:noFill/>
          <a:ln w="6350">
            <a:solidFill>
              <a:schemeClr val="accent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0B61D0-014F-4515-A494-10F7C15477FF}"/>
              </a:ext>
            </a:extLst>
          </p:cNvPr>
          <p:cNvSpPr txBox="1"/>
          <p:nvPr/>
        </p:nvSpPr>
        <p:spPr>
          <a:xfrm>
            <a:off x="729314" y="429559"/>
            <a:ext cx="210321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>
                <a:latin typeface="+mj-lt"/>
              </a:rPr>
              <a:t>BIOGRAPHY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3F06483-DC1F-856E-C479-6B3BC5A616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33725" y="2616780"/>
            <a:ext cx="2226733" cy="225425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phone #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C39B122-7492-9587-56DD-D250EE6927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003" y="6186491"/>
            <a:ext cx="10145757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81AC30-3F7C-283C-E951-ADE02C10EA0F}"/>
              </a:ext>
            </a:extLst>
          </p:cNvPr>
          <p:cNvCxnSpPr/>
          <p:nvPr/>
        </p:nvCxnSpPr>
        <p:spPr>
          <a:xfrm>
            <a:off x="6608747" y="2043113"/>
            <a:ext cx="0" cy="336708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636D5E-9953-4147-B7A9-78E5ADB959C8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8EC66915-51B3-68EC-B906-E8A539642771}"/>
                </a:ext>
              </a:extLst>
            </p:cNvPr>
            <p:cNvSpPr/>
            <p:nvPr userDrawn="1"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E5AB-05C4-EAEB-2BBF-2245DC931D27}"/>
                </a:ext>
              </a:extLst>
            </p:cNvPr>
            <p:cNvSpPr/>
            <p:nvPr userDrawn="1"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3" name="Picture 2" descr="Download Linkedin Logo White Circle Transparent Png Linkedin ...">
            <a:hlinkClick r:id="rId2"/>
            <a:extLst>
              <a:ext uri="{FF2B5EF4-FFF2-40B4-BE49-F238E27FC236}">
                <a16:creationId xmlns:a16="http://schemas.microsoft.com/office/drawing/2014/main" id="{5F663FCB-EBC9-A301-5615-447D7E17C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25" y="2958430"/>
            <a:ext cx="487680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72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itle sub-content"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A995306-7E56-5E8B-5B70-66A1F6BD1F17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0A3FAA-E00E-DDD7-8486-C9AB8AF2E603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62065379-EA5C-7830-918E-AE88ED14A226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5E1EE5BF-BCFD-3DE2-D2D9-9DEF8EF38BD2}"/>
              </a:ext>
            </a:extLst>
          </p:cNvPr>
          <p:cNvSpPr/>
          <p:nvPr/>
        </p:nvSpPr>
        <p:spPr>
          <a:xfrm rot="5400000">
            <a:off x="3371746" y="-1888124"/>
            <a:ext cx="5448508" cy="11176003"/>
          </a:xfrm>
          <a:prstGeom prst="round2DiagRect">
            <a:avLst>
              <a:gd name="adj1" fmla="val 0"/>
              <a:gd name="adj2" fmla="val 195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40526" y="365127"/>
            <a:ext cx="9440092" cy="48890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066B11-A1D9-0F55-D47B-C266C96AD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7667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5972316-53FB-0242-1FA5-7C654AB8CD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0984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2B96D64-1397-37CE-C171-159BE7924F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0984" y="1949450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EB38B9B2-41AE-D028-5B09-0BF099D976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7667" y="3073908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98CF7B60-1FE7-A0ED-C74D-FEAC5600E8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40984" y="3073908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5F83C7C-9887-9E90-BB64-1ED518798C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40984" y="3448558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BD069BF-B983-F365-C146-1140F99AD0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7667" y="4573016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D56702FA-AEDA-8353-6FB5-E569A24682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40984" y="4573016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97A7CCA-E14C-6123-8A91-C568CC6D98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0984" y="4947666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85A443AD-D172-B948-EBD3-210CF4E2DD7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53463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FF435AC-8E5F-5641-009A-BBCCA15DB06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780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87A50AE6-DE36-7E2D-860A-B2EF2902F3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780" y="1949450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077D3AEE-E46C-7A3C-98B2-DB9D37FBEB1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3463" y="3074061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20">
            <a:extLst>
              <a:ext uri="{FF2B5EF4-FFF2-40B4-BE49-F238E27FC236}">
                <a16:creationId xmlns:a16="http://schemas.microsoft.com/office/drawing/2014/main" id="{FBB0B680-436A-F46A-70A0-243BFD7D49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780" y="3074061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F72FDDC4-9CBF-9125-2E31-4B8C5987A8C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66780" y="3448711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844F6CC9-EF3B-4275-CC21-3DE88C3B49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3463" y="4573322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20">
            <a:extLst>
              <a:ext uri="{FF2B5EF4-FFF2-40B4-BE49-F238E27FC236}">
                <a16:creationId xmlns:a16="http://schemas.microsoft.com/office/drawing/2014/main" id="{2C741E20-BCFD-DF3B-D0C9-1443B58449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6780" y="4573322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6E081463-2DEE-7604-AD84-B8CFE6C130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66780" y="4947972"/>
            <a:ext cx="3640667" cy="74980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sub-content</a:t>
            </a:r>
          </a:p>
        </p:txBody>
      </p:sp>
    </p:spTree>
    <p:extLst>
      <p:ext uri="{BB962C8B-B14F-4D97-AF65-F5344CB8AC3E}">
        <p14:creationId xmlns:p14="http://schemas.microsoft.com/office/powerpoint/2010/main" val="3020152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ayout - Bio Format No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9">
            <a:extLst>
              <a:ext uri="{FF2B5EF4-FFF2-40B4-BE49-F238E27FC236}">
                <a16:creationId xmlns:a16="http://schemas.microsoft.com/office/drawing/2014/main" id="{5CE431B3-544F-F6DF-D1DE-3C31D766021D}"/>
              </a:ext>
            </a:extLst>
          </p:cNvPr>
          <p:cNvSpPr/>
          <p:nvPr/>
        </p:nvSpPr>
        <p:spPr>
          <a:xfrm rot="5400000">
            <a:off x="4265116" y="-1801100"/>
            <a:ext cx="3560163" cy="11074392"/>
          </a:xfrm>
          <a:prstGeom prst="round1Rect">
            <a:avLst/>
          </a:prstGeom>
          <a:solidFill>
            <a:srgbClr val="E8E7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ound Diagonal Corner Rectangle 11">
            <a:extLst>
              <a:ext uri="{FF2B5EF4-FFF2-40B4-BE49-F238E27FC236}">
                <a16:creationId xmlns:a16="http://schemas.microsoft.com/office/drawing/2014/main" id="{087B97F2-1978-75F0-A226-19B79DC1B884}"/>
              </a:ext>
            </a:extLst>
          </p:cNvPr>
          <p:cNvSpPr/>
          <p:nvPr/>
        </p:nvSpPr>
        <p:spPr>
          <a:xfrm>
            <a:off x="507999" y="1093032"/>
            <a:ext cx="6185936" cy="757004"/>
          </a:xfrm>
          <a:prstGeom prst="round2DiagRect">
            <a:avLst>
              <a:gd name="adj1" fmla="val 44928"/>
              <a:gd name="adj2" fmla="val 0"/>
            </a:avLst>
          </a:prstGeom>
          <a:solidFill>
            <a:srgbClr val="3F46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7582-FB31-525B-31B7-A4696BE6E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0581" y="1170566"/>
            <a:ext cx="5851547" cy="325437"/>
          </a:xfrm>
        </p:spPr>
        <p:txBody>
          <a:bodyPr>
            <a:no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E79FAA-F6D5-211B-083F-D07120B87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9541" y="1572609"/>
            <a:ext cx="5852584" cy="204788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accent1"/>
                </a:solidFill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4EEDD6-F525-C563-7115-AC0C98E717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9544" y="2043113"/>
            <a:ext cx="5120640" cy="3367087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latin typeface="Montserrat" pitchFamily="2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758642C-C400-BBA7-332A-F26C0E61BA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12836" y="2043112"/>
            <a:ext cx="5120640" cy="3367087"/>
          </a:xfrm>
        </p:spPr>
        <p:txBody>
          <a:bodyPr>
            <a:noAutofit/>
          </a:bodyPr>
          <a:lstStyle>
            <a:lvl1pPr marL="0" indent="0">
              <a:buNone/>
              <a:defRPr sz="10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6C39B122-7492-9587-56DD-D250EE6927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003" y="6186491"/>
            <a:ext cx="10145757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81AC30-3F7C-283C-E951-ADE02C10EA0F}"/>
              </a:ext>
            </a:extLst>
          </p:cNvPr>
          <p:cNvCxnSpPr/>
          <p:nvPr/>
        </p:nvCxnSpPr>
        <p:spPr>
          <a:xfrm>
            <a:off x="6073211" y="2043112"/>
            <a:ext cx="0" cy="3367087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F8229E8-3F48-4795-8B74-80FCCFD1CC22}"/>
              </a:ext>
            </a:extLst>
          </p:cNvPr>
          <p:cNvGrpSpPr/>
          <p:nvPr/>
        </p:nvGrpSpPr>
        <p:grpSpPr>
          <a:xfrm>
            <a:off x="1" y="5632405"/>
            <a:ext cx="11582393" cy="503285"/>
            <a:chOff x="0" y="5632404"/>
            <a:chExt cx="8686795" cy="503285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8EC66915-51B3-68EC-B906-E8A539642771}"/>
                </a:ext>
              </a:extLst>
            </p:cNvPr>
            <p:cNvSpPr/>
            <p:nvPr userDrawn="1"/>
          </p:nvSpPr>
          <p:spPr>
            <a:xfrm rot="5400000">
              <a:off x="8183519" y="5632411"/>
              <a:ext cx="503276" cy="503277"/>
            </a:xfrm>
            <a:custGeom>
              <a:avLst/>
              <a:gdLst>
                <a:gd name="connsiteX0" fmla="*/ 0 w 579135"/>
                <a:gd name="connsiteY0" fmla="*/ 0 h 579136"/>
                <a:gd name="connsiteX1" fmla="*/ 98927 w 579135"/>
                <a:gd name="connsiteY1" fmla="*/ 9973 h 579136"/>
                <a:gd name="connsiteX2" fmla="*/ 569162 w 579135"/>
                <a:gd name="connsiteY2" fmla="*/ 480208 h 579136"/>
                <a:gd name="connsiteX3" fmla="*/ 579135 w 579135"/>
                <a:gd name="connsiteY3" fmla="*/ 579136 h 579136"/>
                <a:gd name="connsiteX4" fmla="*/ 0 w 579135"/>
                <a:gd name="connsiteY4" fmla="*/ 579136 h 579136"/>
                <a:gd name="connsiteX5" fmla="*/ 0 w 579135"/>
                <a:gd name="connsiteY5" fmla="*/ 0 h 57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135" h="579136">
                  <a:moveTo>
                    <a:pt x="0" y="0"/>
                  </a:moveTo>
                  <a:lnTo>
                    <a:pt x="98927" y="9973"/>
                  </a:lnTo>
                  <a:cubicBezTo>
                    <a:pt x="334958" y="58272"/>
                    <a:pt x="520863" y="244177"/>
                    <a:pt x="569162" y="480208"/>
                  </a:cubicBezTo>
                  <a:lnTo>
                    <a:pt x="579135" y="579136"/>
                  </a:lnTo>
                  <a:lnTo>
                    <a:pt x="0" y="579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D0CB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50BE5AB-05C4-EAEB-2BBF-2245DC931D27}"/>
                </a:ext>
              </a:extLst>
            </p:cNvPr>
            <p:cNvSpPr/>
            <p:nvPr userDrawn="1"/>
          </p:nvSpPr>
          <p:spPr>
            <a:xfrm>
              <a:off x="0" y="5632404"/>
              <a:ext cx="8188011" cy="503285"/>
            </a:xfrm>
            <a:custGeom>
              <a:avLst/>
              <a:gdLst>
                <a:gd name="connsiteX0" fmla="*/ 0 w 8235073"/>
                <a:gd name="connsiteY0" fmla="*/ 0 h 503285"/>
                <a:gd name="connsiteX1" fmla="*/ 1343711 w 8235073"/>
                <a:gd name="connsiteY1" fmla="*/ 0 h 503285"/>
                <a:gd name="connsiteX2" fmla="*/ 1343711 w 8235073"/>
                <a:gd name="connsiteY2" fmla="*/ 4 h 503285"/>
                <a:gd name="connsiteX3" fmla="*/ 7686924 w 8235073"/>
                <a:gd name="connsiteY3" fmla="*/ 4 h 503285"/>
                <a:gd name="connsiteX4" fmla="*/ 7686924 w 8235073"/>
                <a:gd name="connsiteY4" fmla="*/ 0 h 503285"/>
                <a:gd name="connsiteX5" fmla="*/ 7732643 w 8235073"/>
                <a:gd name="connsiteY5" fmla="*/ 0 h 503285"/>
                <a:gd name="connsiteX6" fmla="*/ 7732643 w 8235073"/>
                <a:gd name="connsiteY6" fmla="*/ 8 h 503285"/>
                <a:gd name="connsiteX7" fmla="*/ 8235073 w 8235073"/>
                <a:gd name="connsiteY7" fmla="*/ 8 h 503285"/>
                <a:gd name="connsiteX8" fmla="*/ 8226406 w 8235073"/>
                <a:gd name="connsiteY8" fmla="*/ 85976 h 503285"/>
                <a:gd name="connsiteX9" fmla="*/ 7817766 w 8235073"/>
                <a:gd name="connsiteY9" fmla="*/ 494617 h 503285"/>
                <a:gd name="connsiteX10" fmla="*/ 7732643 w 8235073"/>
                <a:gd name="connsiteY10" fmla="*/ 503199 h 503285"/>
                <a:gd name="connsiteX11" fmla="*/ 7732643 w 8235073"/>
                <a:gd name="connsiteY11" fmla="*/ 503277 h 503285"/>
                <a:gd name="connsiteX12" fmla="*/ 7731866 w 8235073"/>
                <a:gd name="connsiteY12" fmla="*/ 503277 h 503285"/>
                <a:gd name="connsiteX13" fmla="*/ 7731796 w 8235073"/>
                <a:gd name="connsiteY13" fmla="*/ 503284 h 503285"/>
                <a:gd name="connsiteX14" fmla="*/ 7731796 w 8235073"/>
                <a:gd name="connsiteY14" fmla="*/ 503277 h 503285"/>
                <a:gd name="connsiteX15" fmla="*/ 7730808 w 8235073"/>
                <a:gd name="connsiteY15" fmla="*/ 503277 h 503285"/>
                <a:gd name="connsiteX16" fmla="*/ 7730808 w 8235073"/>
                <a:gd name="connsiteY16" fmla="*/ 503281 h 503285"/>
                <a:gd name="connsiteX17" fmla="*/ 1002062 w 8235073"/>
                <a:gd name="connsiteY17" fmla="*/ 503281 h 503285"/>
                <a:gd name="connsiteX18" fmla="*/ 1002062 w 8235073"/>
                <a:gd name="connsiteY18" fmla="*/ 503285 h 503285"/>
                <a:gd name="connsiteX19" fmla="*/ 498785 w 8235073"/>
                <a:gd name="connsiteY19" fmla="*/ 503285 h 503285"/>
                <a:gd name="connsiteX20" fmla="*/ 498786 w 8235073"/>
                <a:gd name="connsiteY20" fmla="*/ 503278 h 503285"/>
                <a:gd name="connsiteX21" fmla="*/ 0 w 8235073"/>
                <a:gd name="connsiteY21" fmla="*/ 503278 h 503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235073" h="503285">
                  <a:moveTo>
                    <a:pt x="0" y="0"/>
                  </a:moveTo>
                  <a:lnTo>
                    <a:pt x="1343711" y="0"/>
                  </a:lnTo>
                  <a:lnTo>
                    <a:pt x="1343711" y="4"/>
                  </a:lnTo>
                  <a:lnTo>
                    <a:pt x="7686924" y="4"/>
                  </a:lnTo>
                  <a:lnTo>
                    <a:pt x="7686924" y="0"/>
                  </a:lnTo>
                  <a:lnTo>
                    <a:pt x="7732643" y="0"/>
                  </a:lnTo>
                  <a:lnTo>
                    <a:pt x="7732643" y="8"/>
                  </a:lnTo>
                  <a:lnTo>
                    <a:pt x="8235073" y="8"/>
                  </a:lnTo>
                  <a:lnTo>
                    <a:pt x="8226406" y="85976"/>
                  </a:lnTo>
                  <a:cubicBezTo>
                    <a:pt x="8184434" y="291090"/>
                    <a:pt x="8022880" y="452644"/>
                    <a:pt x="7817766" y="494617"/>
                  </a:cubicBezTo>
                  <a:lnTo>
                    <a:pt x="7732643" y="503199"/>
                  </a:lnTo>
                  <a:lnTo>
                    <a:pt x="7732643" y="503277"/>
                  </a:lnTo>
                  <a:lnTo>
                    <a:pt x="7731866" y="503277"/>
                  </a:lnTo>
                  <a:lnTo>
                    <a:pt x="7731796" y="503284"/>
                  </a:lnTo>
                  <a:lnTo>
                    <a:pt x="7731796" y="503277"/>
                  </a:lnTo>
                  <a:lnTo>
                    <a:pt x="7730808" y="503277"/>
                  </a:lnTo>
                  <a:lnTo>
                    <a:pt x="7730808" y="503281"/>
                  </a:lnTo>
                  <a:lnTo>
                    <a:pt x="1002062" y="503281"/>
                  </a:lnTo>
                  <a:lnTo>
                    <a:pt x="1002062" y="503285"/>
                  </a:lnTo>
                  <a:lnTo>
                    <a:pt x="498785" y="503285"/>
                  </a:lnTo>
                  <a:lnTo>
                    <a:pt x="498786" y="503278"/>
                  </a:lnTo>
                  <a:lnTo>
                    <a:pt x="0" y="503278"/>
                  </a:lnTo>
                  <a:close/>
                </a:path>
              </a:pathLst>
            </a:custGeom>
            <a:solidFill>
              <a:srgbClr val="3F464D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9F7F9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141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- Thank You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7">
            <a:extLst>
              <a:ext uri="{FF2B5EF4-FFF2-40B4-BE49-F238E27FC236}">
                <a16:creationId xmlns:a16="http://schemas.microsoft.com/office/drawing/2014/main" id="{F6983376-03D5-B3B5-60C2-A87FB93BF168}"/>
              </a:ext>
            </a:extLst>
          </p:cNvPr>
          <p:cNvSpPr/>
          <p:nvPr/>
        </p:nvSpPr>
        <p:spPr>
          <a:xfrm>
            <a:off x="609599" y="1405436"/>
            <a:ext cx="10992167" cy="5047941"/>
          </a:xfrm>
          <a:prstGeom prst="round2DiagRect">
            <a:avLst/>
          </a:prstGeom>
          <a:noFill/>
          <a:ln w="9525">
            <a:solidFill>
              <a:srgbClr val="81D8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11D0BB-8CA6-8278-D64C-382D2F0F0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941" y="3429001"/>
            <a:ext cx="9973056" cy="632587"/>
          </a:xfrm>
        </p:spPr>
        <p:txBody>
          <a:bodyPr anchor="b">
            <a:norm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F86BCB5-28FB-A572-0736-7107C092D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96" y="404623"/>
            <a:ext cx="4418925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5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- Title Only">
    <p:bg>
      <p:bgPr>
        <a:solidFill>
          <a:srgbClr val="ED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485CD0-9967-95B4-AA13-5B92C04F4F9A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0A3FAA-E00E-DDD7-8486-C9AB8AF2E603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62065379-EA5C-7830-918E-AE88ED14A226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1800">
                <a:solidFill>
                  <a:schemeClr val="accent1"/>
                </a:solidFill>
              </a:endParaRPr>
            </a:p>
          </p:txBody>
        </p:sp>
      </p:grpSp>
      <p:sp>
        <p:nvSpPr>
          <p:cNvPr id="48" name="Rectangle: Diagonal Corners Rounded 47">
            <a:extLst>
              <a:ext uri="{FF2B5EF4-FFF2-40B4-BE49-F238E27FC236}">
                <a16:creationId xmlns:a16="http://schemas.microsoft.com/office/drawing/2014/main" id="{5E1EE5BF-BCFD-3DE2-D2D9-9DEF8EF38BD2}"/>
              </a:ext>
            </a:extLst>
          </p:cNvPr>
          <p:cNvSpPr/>
          <p:nvPr/>
        </p:nvSpPr>
        <p:spPr>
          <a:xfrm rot="5400000">
            <a:off x="3371746" y="-1888124"/>
            <a:ext cx="5448508" cy="11176003"/>
          </a:xfrm>
          <a:prstGeom prst="round2DiagRect">
            <a:avLst>
              <a:gd name="adj1" fmla="val 0"/>
              <a:gd name="adj2" fmla="val 195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D0D1D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5361" y="365127"/>
            <a:ext cx="9445349" cy="488904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7F051652-3E05-004D-A173-1902485FB7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7667" y="157480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546C313-48CB-6F78-DDF6-FB9E73E728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0984" y="157480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9215A53-8496-686F-D758-46454F9B41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7204" y="2236084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8FFFD2D0-6AC8-3B0B-786C-48831AAD7F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0521" y="2236084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3845234D-E836-9265-FEC4-8F00E5544B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6741" y="2897368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B71A83F3-E223-3829-F351-D85949323C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40059" y="2897368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1CFE03-CE02-7F1F-7778-76F65F430E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6279" y="3558652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15292689-7DA8-44AB-DECE-4ACAEC6413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9596" y="3558652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AB86764-0B10-8517-D185-7B50A53E79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5816" y="4219936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E276D3D5-F4F2-A572-FD76-05F62B3336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39133" y="4219936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3AE44A2-A051-C634-D4F7-FAF9F3BC07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5353" y="4881220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B3A2D411-DFC5-0EF6-B6E0-48D97BC27A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38671" y="4881220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B7B16D8-1DC7-0B0F-7479-B362E5E715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24891" y="5542504"/>
            <a:ext cx="548640" cy="37490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</p:spPr>
        <p:txBody>
          <a:bodyPr anchor="ctr"/>
          <a:lstStyle>
            <a:lvl1pPr marL="0" indent="0">
              <a:buNone/>
              <a:defRPr sz="1000">
                <a:latin typeface="Montserrat SemiBold" pitchFamily="2" charset="0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AF54FD0-E2D6-19AD-F674-E54FE8309D6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38208" y="5542504"/>
            <a:ext cx="3645408" cy="3746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title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08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Title Robin's Eg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1E298B-08B8-34B7-ACB4-F7324C49432F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952519"/>
            <a:ext cx="11216640" cy="51350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015E-676C-0A7C-AF63-15E65749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86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Slide -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41E298B-08B8-34B7-ACB4-F7324C49432F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503880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9" y="1410056"/>
            <a:ext cx="11216640" cy="46775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C015E-676C-0A7C-AF63-15E65749C0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86490"/>
            <a:ext cx="9144000" cy="507831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6D9E34-745E-7E58-4BA5-C7F3D0FD9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399" y="901877"/>
            <a:ext cx="9154584" cy="2778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5186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Slide - Robin's Egg Cut ou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7893D35-07C7-D8EC-9339-645A6A710D51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A3A68F05-5E0B-7F1A-A322-94D70DB65A7E}"/>
              </a:ext>
            </a:extLst>
          </p:cNvPr>
          <p:cNvSpPr/>
          <p:nvPr/>
        </p:nvSpPr>
        <p:spPr>
          <a:xfrm>
            <a:off x="609598" y="1093101"/>
            <a:ext cx="10972799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492488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F395BE8-9280-342D-0DA1-567D0CF0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973" y="1341668"/>
            <a:ext cx="10716424" cy="481902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151A545-C93D-DD8F-B406-5B0B21A8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1"/>
            <a:ext cx="9144000" cy="215444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77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-Column Content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BAA3D42-6D28-FC11-492F-2668EDCD5003}"/>
              </a:ext>
            </a:extLst>
          </p:cNvPr>
          <p:cNvGrpSpPr/>
          <p:nvPr/>
        </p:nvGrpSpPr>
        <p:grpSpPr>
          <a:xfrm>
            <a:off x="508001" y="321028"/>
            <a:ext cx="11176001" cy="533400"/>
            <a:chOff x="381000" y="321028"/>
            <a:chExt cx="8382001" cy="5334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08DF293-0E2A-E619-2D4D-A55958F6F737}"/>
                </a:ext>
              </a:extLst>
            </p:cNvPr>
            <p:cNvSpPr/>
            <p:nvPr/>
          </p:nvSpPr>
          <p:spPr>
            <a:xfrm flipH="1">
              <a:off x="381000" y="321426"/>
              <a:ext cx="7851650" cy="532604"/>
            </a:xfrm>
            <a:custGeom>
              <a:avLst/>
              <a:gdLst>
                <a:gd name="connsiteX0" fmla="*/ 7235316 w 7767920"/>
                <a:gd name="connsiteY0" fmla="*/ 0 h 532604"/>
                <a:gd name="connsiteX1" fmla="*/ 7235316 w 7767920"/>
                <a:gd name="connsiteY1" fmla="*/ 0 h 532604"/>
                <a:gd name="connsiteX2" fmla="*/ 529561 w 7767920"/>
                <a:gd name="connsiteY2" fmla="*/ 0 h 532604"/>
                <a:gd name="connsiteX3" fmla="*/ 521726 w 7767920"/>
                <a:gd name="connsiteY3" fmla="*/ 0 h 532604"/>
                <a:gd name="connsiteX4" fmla="*/ 0 w 7767920"/>
                <a:gd name="connsiteY4" fmla="*/ 0 h 532604"/>
                <a:gd name="connsiteX5" fmla="*/ 4834 w 7767920"/>
                <a:gd name="connsiteY5" fmla="*/ 72274 h 532604"/>
                <a:gd name="connsiteX6" fmla="*/ 18917 w 7767920"/>
                <a:gd name="connsiteY6" fmla="*/ 141592 h 532604"/>
                <a:gd name="connsiteX7" fmla="*/ 41616 w 7767920"/>
                <a:gd name="connsiteY7" fmla="*/ 207320 h 532604"/>
                <a:gd name="connsiteX8" fmla="*/ 72301 w 7767920"/>
                <a:gd name="connsiteY8" fmla="*/ 268822 h 532604"/>
                <a:gd name="connsiteX9" fmla="*/ 110341 w 7767920"/>
                <a:gd name="connsiteY9" fmla="*/ 325465 h 532604"/>
                <a:gd name="connsiteX10" fmla="*/ 155106 w 7767920"/>
                <a:gd name="connsiteY10" fmla="*/ 376613 h 532604"/>
                <a:gd name="connsiteX11" fmla="*/ 205964 w 7767920"/>
                <a:gd name="connsiteY11" fmla="*/ 421634 h 532604"/>
                <a:gd name="connsiteX12" fmla="*/ 262282 w 7767920"/>
                <a:gd name="connsiteY12" fmla="*/ 459891 h 532604"/>
                <a:gd name="connsiteX13" fmla="*/ 323434 w 7767920"/>
                <a:gd name="connsiteY13" fmla="*/ 490751 h 532604"/>
                <a:gd name="connsiteX14" fmla="*/ 388784 w 7767920"/>
                <a:gd name="connsiteY14" fmla="*/ 513581 h 532604"/>
                <a:gd name="connsiteX15" fmla="*/ 457704 w 7767920"/>
                <a:gd name="connsiteY15" fmla="*/ 527743 h 532604"/>
                <a:gd name="connsiteX16" fmla="*/ 529561 w 7767920"/>
                <a:gd name="connsiteY16" fmla="*/ 532604 h 532604"/>
                <a:gd name="connsiteX17" fmla="*/ 529561 w 7767920"/>
                <a:gd name="connsiteY17" fmla="*/ 530352 h 532604"/>
                <a:gd name="connsiteX18" fmla="*/ 7235316 w 7767920"/>
                <a:gd name="connsiteY18" fmla="*/ 530352 h 532604"/>
                <a:gd name="connsiteX19" fmla="*/ 7235316 w 7767920"/>
                <a:gd name="connsiteY19" fmla="*/ 529561 h 532604"/>
                <a:gd name="connsiteX20" fmla="*/ 7767920 w 7767920"/>
                <a:gd name="connsiteY20" fmla="*/ 529561 h 532604"/>
                <a:gd name="connsiteX21" fmla="*/ 7763059 w 7767920"/>
                <a:gd name="connsiteY21" fmla="*/ 457703 h 532604"/>
                <a:gd name="connsiteX22" fmla="*/ 7748896 w 7767920"/>
                <a:gd name="connsiteY22" fmla="*/ 388784 h 532604"/>
                <a:gd name="connsiteX23" fmla="*/ 7726067 w 7767920"/>
                <a:gd name="connsiteY23" fmla="*/ 323434 h 532604"/>
                <a:gd name="connsiteX24" fmla="*/ 7695207 w 7767920"/>
                <a:gd name="connsiteY24" fmla="*/ 262282 h 532604"/>
                <a:gd name="connsiteX25" fmla="*/ 7656950 w 7767920"/>
                <a:gd name="connsiteY25" fmla="*/ 205963 h 532604"/>
                <a:gd name="connsiteX26" fmla="*/ 7611929 w 7767920"/>
                <a:gd name="connsiteY26" fmla="*/ 155106 h 532604"/>
                <a:gd name="connsiteX27" fmla="*/ 7560781 w 7767920"/>
                <a:gd name="connsiteY27" fmla="*/ 110341 h 532604"/>
                <a:gd name="connsiteX28" fmla="*/ 7504137 w 7767920"/>
                <a:gd name="connsiteY28" fmla="*/ 72301 h 532604"/>
                <a:gd name="connsiteX29" fmla="*/ 7442635 w 7767920"/>
                <a:gd name="connsiteY29" fmla="*/ 41616 h 532604"/>
                <a:gd name="connsiteX30" fmla="*/ 7376908 w 7767920"/>
                <a:gd name="connsiteY30" fmla="*/ 18917 h 532604"/>
                <a:gd name="connsiteX31" fmla="*/ 7307589 w 7767920"/>
                <a:gd name="connsiteY31" fmla="*/ 4834 h 532604"/>
                <a:gd name="connsiteX32" fmla="*/ 7235316 w 7767920"/>
                <a:gd name="connsiteY32" fmla="*/ 0 h 53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767920" h="532604">
                  <a:moveTo>
                    <a:pt x="7235316" y="0"/>
                  </a:moveTo>
                  <a:lnTo>
                    <a:pt x="7235316" y="0"/>
                  </a:lnTo>
                  <a:lnTo>
                    <a:pt x="529561" y="0"/>
                  </a:lnTo>
                  <a:lnTo>
                    <a:pt x="521726" y="0"/>
                  </a:lnTo>
                  <a:lnTo>
                    <a:pt x="0" y="0"/>
                  </a:lnTo>
                  <a:lnTo>
                    <a:pt x="4834" y="72274"/>
                  </a:lnTo>
                  <a:lnTo>
                    <a:pt x="18917" y="141592"/>
                  </a:lnTo>
                  <a:lnTo>
                    <a:pt x="41616" y="207320"/>
                  </a:lnTo>
                  <a:lnTo>
                    <a:pt x="72301" y="268822"/>
                  </a:lnTo>
                  <a:lnTo>
                    <a:pt x="110341" y="325465"/>
                  </a:lnTo>
                  <a:lnTo>
                    <a:pt x="155106" y="376613"/>
                  </a:lnTo>
                  <a:lnTo>
                    <a:pt x="205964" y="421634"/>
                  </a:lnTo>
                  <a:lnTo>
                    <a:pt x="262282" y="459891"/>
                  </a:lnTo>
                  <a:lnTo>
                    <a:pt x="323434" y="490751"/>
                  </a:lnTo>
                  <a:lnTo>
                    <a:pt x="388784" y="513581"/>
                  </a:lnTo>
                  <a:lnTo>
                    <a:pt x="457704" y="527743"/>
                  </a:lnTo>
                  <a:lnTo>
                    <a:pt x="529561" y="532604"/>
                  </a:lnTo>
                  <a:lnTo>
                    <a:pt x="529561" y="530352"/>
                  </a:lnTo>
                  <a:lnTo>
                    <a:pt x="7235316" y="530352"/>
                  </a:lnTo>
                  <a:lnTo>
                    <a:pt x="7235316" y="529561"/>
                  </a:lnTo>
                  <a:lnTo>
                    <a:pt x="7767920" y="529561"/>
                  </a:lnTo>
                  <a:lnTo>
                    <a:pt x="7763059" y="457703"/>
                  </a:lnTo>
                  <a:lnTo>
                    <a:pt x="7748896" y="388784"/>
                  </a:lnTo>
                  <a:lnTo>
                    <a:pt x="7726067" y="323434"/>
                  </a:lnTo>
                  <a:lnTo>
                    <a:pt x="7695207" y="262282"/>
                  </a:lnTo>
                  <a:lnTo>
                    <a:pt x="7656950" y="205963"/>
                  </a:lnTo>
                  <a:lnTo>
                    <a:pt x="7611929" y="155106"/>
                  </a:lnTo>
                  <a:lnTo>
                    <a:pt x="7560781" y="110341"/>
                  </a:lnTo>
                  <a:lnTo>
                    <a:pt x="7504137" y="72301"/>
                  </a:lnTo>
                  <a:lnTo>
                    <a:pt x="7442635" y="41616"/>
                  </a:lnTo>
                  <a:lnTo>
                    <a:pt x="7376908" y="18917"/>
                  </a:lnTo>
                  <a:lnTo>
                    <a:pt x="7307589" y="4834"/>
                  </a:lnTo>
                  <a:lnTo>
                    <a:pt x="7235316" y="0"/>
                  </a:lnTo>
                  <a:close/>
                </a:path>
              </a:pathLst>
            </a:custGeom>
            <a:solidFill>
              <a:srgbClr val="3F464D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 sz="1800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4799E433-2D66-929A-E242-E26DBA202AE0}"/>
                </a:ext>
              </a:extLst>
            </p:cNvPr>
            <p:cNvSpPr/>
            <p:nvPr/>
          </p:nvSpPr>
          <p:spPr>
            <a:xfrm flipH="1">
              <a:off x="8232649" y="321028"/>
              <a:ext cx="530352" cy="53340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348729" y="0"/>
                  </a:moveTo>
                  <a:lnTo>
                    <a:pt x="0" y="0"/>
                  </a:lnTo>
                  <a:lnTo>
                    <a:pt x="3183" y="47322"/>
                  </a:lnTo>
                  <a:lnTo>
                    <a:pt x="12457" y="92709"/>
                  </a:lnTo>
                  <a:lnTo>
                    <a:pt x="27405" y="135745"/>
                  </a:lnTo>
                  <a:lnTo>
                    <a:pt x="47612" y="176014"/>
                  </a:lnTo>
                  <a:lnTo>
                    <a:pt x="72662" y="213102"/>
                  </a:lnTo>
                  <a:lnTo>
                    <a:pt x="102141" y="246592"/>
                  </a:lnTo>
                  <a:lnTo>
                    <a:pt x="135632" y="276070"/>
                  </a:lnTo>
                  <a:lnTo>
                    <a:pt x="172719" y="301119"/>
                  </a:lnTo>
                  <a:lnTo>
                    <a:pt x="212989" y="321325"/>
                  </a:lnTo>
                  <a:lnTo>
                    <a:pt x="256024" y="336273"/>
                  </a:lnTo>
                  <a:lnTo>
                    <a:pt x="301409" y="345546"/>
                  </a:lnTo>
                  <a:lnTo>
                    <a:pt x="348729" y="348729"/>
                  </a:lnTo>
                  <a:lnTo>
                    <a:pt x="348729" y="0"/>
                  </a:lnTo>
                  <a:close/>
                </a:path>
              </a:pathLst>
            </a:custGeom>
            <a:solidFill>
              <a:srgbClr val="8AD0CB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" name="Round Diagonal Corner Rectangle 4">
            <a:extLst>
              <a:ext uri="{FF2B5EF4-FFF2-40B4-BE49-F238E27FC236}">
                <a16:creationId xmlns:a16="http://schemas.microsoft.com/office/drawing/2014/main" id="{A3A68F05-5E0B-7F1A-A322-94D70DB65A7E}"/>
              </a:ext>
            </a:extLst>
          </p:cNvPr>
          <p:cNvSpPr/>
          <p:nvPr/>
        </p:nvSpPr>
        <p:spPr>
          <a:xfrm>
            <a:off x="609599" y="1057668"/>
            <a:ext cx="5383853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46739E-7716-DEEC-F8DE-64D5B779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3" y="419914"/>
            <a:ext cx="9492488" cy="335628"/>
          </a:xfrm>
        </p:spPr>
        <p:txBody>
          <a:bodyPr anchor="ctr">
            <a:normAutofit/>
          </a:bodyPr>
          <a:lstStyle>
            <a:lvl1pPr>
              <a:defRPr sz="2200">
                <a:solidFill>
                  <a:schemeClr val="bg1"/>
                </a:solidFill>
                <a:latin typeface="Montserrat Medium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412F8FE6-188C-268F-E529-47C0EACD7A9D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BD0658EF-FE7D-8562-D5A9-37C826B0EB12}"/>
              </a:ext>
            </a:extLst>
          </p:cNvPr>
          <p:cNvSpPr txBox="1">
            <a:spLocks/>
          </p:cNvSpPr>
          <p:nvPr/>
        </p:nvSpPr>
        <p:spPr>
          <a:xfrm>
            <a:off x="865974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34B4CF35-798E-D789-DD7F-366EE8071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6C09BB7D-3867-7A98-6D01-7A6EB8C96ADB}"/>
              </a:ext>
            </a:extLst>
          </p:cNvPr>
          <p:cNvSpPr/>
          <p:nvPr/>
        </p:nvSpPr>
        <p:spPr>
          <a:xfrm>
            <a:off x="6198548" y="1057668"/>
            <a:ext cx="5383853" cy="5248667"/>
          </a:xfrm>
          <a:prstGeom prst="round2DiagRect">
            <a:avLst>
              <a:gd name="adj1" fmla="val 12274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8AFDE4-FA68-BE10-A7DC-2F1530608B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0833" y="1308100"/>
            <a:ext cx="5149851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27E275-25CB-9080-22DE-EECB6E144B5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24600" y="1308100"/>
            <a:ext cx="5145024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1A5E64-3E91-ACDD-9A72-2DC51E325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7999" y="6196401"/>
            <a:ext cx="9144000" cy="215444"/>
          </a:xfrm>
        </p:spPr>
        <p:txBody>
          <a:bodyPr wrap="square" anchor="t">
            <a:sp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986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oleObject" Target="../embeddings/oleObject2.bin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tags" Target="../tags/tag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14EAF9F-1D1B-2089-47E5-F7261FD46717}"/>
              </a:ext>
            </a:extLst>
          </p:cNvPr>
          <p:cNvGraphicFramePr>
            <a:graphicFrameLocks noChangeAspect="1"/>
          </p:cNvGraphicFramePr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4015166955"/>
              </p:ext>
            </p:extLst>
          </p:nvPr>
        </p:nvGraphicFramePr>
        <p:xfrm>
          <a:off x="2118" y="1588"/>
          <a:ext cx="1636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7772400" imgH="10058400" progId="TCLayout.ActiveDocument.1">
                  <p:embed/>
                </p:oleObj>
              </mc:Choice>
              <mc:Fallback>
                <p:oleObj name="think-cell Slide" r:id="rId2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4EAF9F-1D1B-2089-47E5-F7261FD46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1636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365127"/>
            <a:ext cx="11216640" cy="7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086B48-7611-691C-C201-5F30FC5D5CC7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EDE5E5-88E8-5EC5-F21C-797C2FDFD09B}"/>
              </a:ext>
            </a:extLst>
          </p:cNvPr>
          <p:cNvSpPr txBox="1">
            <a:spLocks/>
          </p:cNvSpPr>
          <p:nvPr/>
        </p:nvSpPr>
        <p:spPr>
          <a:xfrm>
            <a:off x="831791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7C55CE-5497-6FBB-838F-71C61674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99" y="1187870"/>
            <a:ext cx="11216640" cy="52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FCD0335-8238-CEF5-D216-8D85A3C1751A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0" i="0" kern="1200" dirty="0">
          <a:solidFill>
            <a:schemeClr val="tx1"/>
          </a:solidFill>
          <a:latin typeface="Montserrat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lang="en-US" sz="16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lang="en-US" sz="14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buClrTx/>
        <a:buFont typeface="Montserrat SemiBold" pitchFamily="2" charset="0"/>
        <a:buChar char="‒"/>
        <a:defRPr lang="en-US" sz="12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2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buClrTx/>
        <a:buFont typeface="Wingdings" panose="05000000000000000000" pitchFamily="2" charset="2"/>
        <a:buChar char="v"/>
        <a:defRPr lang="en-US" sz="1000" b="0" i="0" kern="1200" spc="100" baseline="0" dirty="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94A218-8A41-329F-90D1-1E9EFDF5D0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07929594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7772400" imgH="10058400" progId="TCLayout.ActiveDocument.1">
                  <p:embed/>
                </p:oleObj>
              </mc:Choice>
              <mc:Fallback>
                <p:oleObj name="think-cell Slide" r:id="rId2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94A218-8A41-329F-90D1-1E9EFDF5D0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999" y="365127"/>
            <a:ext cx="11216640" cy="7030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086B48-7611-691C-C201-5F30FC5D5CC7}"/>
              </a:ext>
            </a:extLst>
          </p:cNvPr>
          <p:cNvSpPr txBox="1">
            <a:spLocks/>
          </p:cNvSpPr>
          <p:nvPr/>
        </p:nvSpPr>
        <p:spPr>
          <a:xfrm>
            <a:off x="507999" y="6433292"/>
            <a:ext cx="3073400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BA68A0-2D40-5344-A536-60833A2E2C34}" type="slidenum">
              <a:rPr lang="en-US" sz="800" smtClean="0">
                <a:solidFill>
                  <a:schemeClr val="tx2"/>
                </a:solidFill>
                <a:latin typeface="Montserrat" pitchFamily="2" charset="0"/>
              </a:rPr>
              <a:pPr algn="l"/>
              <a:t>‹#›</a:t>
            </a:fld>
            <a:endParaRPr lang="en-US" sz="800">
              <a:solidFill>
                <a:schemeClr val="tx2"/>
              </a:solidFill>
              <a:latin typeface="Montserrat" pitchFamily="2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FEDE5E5-88E8-5EC5-F21C-797C2FDFD09B}"/>
              </a:ext>
            </a:extLst>
          </p:cNvPr>
          <p:cNvSpPr txBox="1">
            <a:spLocks/>
          </p:cNvSpPr>
          <p:nvPr/>
        </p:nvSpPr>
        <p:spPr>
          <a:xfrm>
            <a:off x="831791" y="6433292"/>
            <a:ext cx="7638991" cy="2154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kern="400">
                <a:solidFill>
                  <a:schemeClr val="tx2"/>
                </a:solidFill>
                <a:latin typeface="Montserrat" pitchFamily="2" charset="0"/>
                <a:cs typeface="Arial" panose="020B0604020202020204" pitchFamily="34" charset="0"/>
              </a:rPr>
              <a:t>©2025 Great Gray Trust Company, LLC. All rights reserved. Please see disclosures for important information.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7C55CE-5497-6FBB-838F-71C61674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99" y="1187870"/>
            <a:ext cx="11216640" cy="5245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FCD0335-8238-CEF5-D216-8D85A3C1751A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15856" r="17601" b="48056"/>
          <a:stretch/>
        </p:blipFill>
        <p:spPr>
          <a:xfrm>
            <a:off x="10627148" y="6440406"/>
            <a:ext cx="1097280" cy="2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0" i="0" kern="1200" dirty="0">
          <a:solidFill>
            <a:schemeClr val="tx1"/>
          </a:solidFill>
          <a:latin typeface="Montserrat Ligh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lang="en-US" sz="16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lang="en-US" sz="14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600"/>
        </a:spcBef>
        <a:buClrTx/>
        <a:buFont typeface="Montserrat SemiBold" pitchFamily="2" charset="0"/>
        <a:buChar char="‒"/>
        <a:defRPr lang="en-US" sz="12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lang="en-US" sz="1200" b="0" i="0" kern="1200" dirty="0" smtClean="0">
          <a:solidFill>
            <a:schemeClr val="tx1"/>
          </a:solidFill>
          <a:latin typeface="Montserrat" pitchFamily="2" charset="0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600"/>
        </a:spcBef>
        <a:buClrTx/>
        <a:buFont typeface="Wingdings" panose="05000000000000000000" pitchFamily="2" charset="2"/>
        <a:buChar char="v"/>
        <a:defRPr lang="en-US" sz="1000" b="0" i="0" kern="1200" spc="100" baseline="0" dirty="0">
          <a:solidFill>
            <a:schemeClr val="tx1"/>
          </a:solidFill>
          <a:latin typeface="Montserra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chart" Target="../charts/chart1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12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oleObject" Target="../embeddings/oleObject3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3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tags" Target="../tags/tag51.xml"/><Relationship Id="rId39" Type="http://schemas.openxmlformats.org/officeDocument/2006/relationships/tags" Target="../tags/tag64.xml"/><Relationship Id="rId21" Type="http://schemas.openxmlformats.org/officeDocument/2006/relationships/tags" Target="../tags/tag46.xml"/><Relationship Id="rId34" Type="http://schemas.openxmlformats.org/officeDocument/2006/relationships/tags" Target="../tags/tag59.xml"/><Relationship Id="rId42" Type="http://schemas.openxmlformats.org/officeDocument/2006/relationships/tags" Target="../tags/tag67.xml"/><Relationship Id="rId47" Type="http://schemas.openxmlformats.org/officeDocument/2006/relationships/tags" Target="../tags/tag72.xml"/><Relationship Id="rId50" Type="http://schemas.openxmlformats.org/officeDocument/2006/relationships/tags" Target="../tags/tag75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9" Type="http://schemas.openxmlformats.org/officeDocument/2006/relationships/tags" Target="../tags/tag54.xml"/><Relationship Id="rId11" Type="http://schemas.openxmlformats.org/officeDocument/2006/relationships/tags" Target="../tags/tag36.xml"/><Relationship Id="rId24" Type="http://schemas.openxmlformats.org/officeDocument/2006/relationships/tags" Target="../tags/tag49.xml"/><Relationship Id="rId32" Type="http://schemas.openxmlformats.org/officeDocument/2006/relationships/tags" Target="../tags/tag57.xml"/><Relationship Id="rId37" Type="http://schemas.openxmlformats.org/officeDocument/2006/relationships/tags" Target="../tags/tag62.xml"/><Relationship Id="rId40" Type="http://schemas.openxmlformats.org/officeDocument/2006/relationships/tags" Target="../tags/tag65.xml"/><Relationship Id="rId45" Type="http://schemas.openxmlformats.org/officeDocument/2006/relationships/tags" Target="../tags/tag70.xml"/><Relationship Id="rId53" Type="http://schemas.openxmlformats.org/officeDocument/2006/relationships/oleObject" Target="../embeddings/oleObject4.bin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tags" Target="../tags/tag56.xml"/><Relationship Id="rId44" Type="http://schemas.openxmlformats.org/officeDocument/2006/relationships/tags" Target="../tags/tag69.xml"/><Relationship Id="rId52" Type="http://schemas.microsoft.com/office/2018/10/relationships/comments" Target="../comments/modernComment_11C_B94A7C0E.xml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tags" Target="../tags/tag52.xml"/><Relationship Id="rId30" Type="http://schemas.openxmlformats.org/officeDocument/2006/relationships/tags" Target="../tags/tag55.xml"/><Relationship Id="rId35" Type="http://schemas.openxmlformats.org/officeDocument/2006/relationships/tags" Target="../tags/tag60.xml"/><Relationship Id="rId43" Type="http://schemas.openxmlformats.org/officeDocument/2006/relationships/tags" Target="../tags/tag68.xml"/><Relationship Id="rId48" Type="http://schemas.openxmlformats.org/officeDocument/2006/relationships/tags" Target="../tags/tag73.xml"/><Relationship Id="rId8" Type="http://schemas.openxmlformats.org/officeDocument/2006/relationships/tags" Target="../tags/tag33.xml"/><Relationship Id="rId51" Type="http://schemas.openxmlformats.org/officeDocument/2006/relationships/slideLayout" Target="../slideLayouts/slideLayout35.xml"/><Relationship Id="rId3" Type="http://schemas.openxmlformats.org/officeDocument/2006/relationships/tags" Target="../tags/tag28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tags" Target="../tags/tag50.xml"/><Relationship Id="rId33" Type="http://schemas.openxmlformats.org/officeDocument/2006/relationships/tags" Target="../tags/tag58.xml"/><Relationship Id="rId38" Type="http://schemas.openxmlformats.org/officeDocument/2006/relationships/tags" Target="../tags/tag63.xml"/><Relationship Id="rId46" Type="http://schemas.openxmlformats.org/officeDocument/2006/relationships/tags" Target="../tags/tag71.xml"/><Relationship Id="rId20" Type="http://schemas.openxmlformats.org/officeDocument/2006/relationships/tags" Target="../tags/tag45.xml"/><Relationship Id="rId41" Type="http://schemas.openxmlformats.org/officeDocument/2006/relationships/tags" Target="../tags/tag66.xml"/><Relationship Id="rId54" Type="http://schemas.openxmlformats.org/officeDocument/2006/relationships/image" Target="../media/image13.emf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5" Type="http://schemas.openxmlformats.org/officeDocument/2006/relationships/tags" Target="../tags/tag40.xml"/><Relationship Id="rId23" Type="http://schemas.openxmlformats.org/officeDocument/2006/relationships/tags" Target="../tags/tag48.xml"/><Relationship Id="rId28" Type="http://schemas.openxmlformats.org/officeDocument/2006/relationships/tags" Target="../tags/tag53.xml"/><Relationship Id="rId36" Type="http://schemas.openxmlformats.org/officeDocument/2006/relationships/tags" Target="../tags/tag61.xml"/><Relationship Id="rId49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chart" Target="../charts/chart3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14.emf"/><Relationship Id="rId5" Type="http://schemas.openxmlformats.org/officeDocument/2006/relationships/tags" Target="../tags/tag80.xml"/><Relationship Id="rId10" Type="http://schemas.openxmlformats.org/officeDocument/2006/relationships/oleObject" Target="../embeddings/oleObject5.bin"/><Relationship Id="rId4" Type="http://schemas.openxmlformats.org/officeDocument/2006/relationships/tags" Target="../tags/tag79.xml"/><Relationship Id="rId9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4.xml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5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6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87.xml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7C5F68-B0DD-0AD8-CC19-C3542CA08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Synoptek Transition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11E8-7539-FB2A-ED2E-AED22D5044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Pratyush Rai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C1743-3F18-0C8E-5D95-B42B2884D5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July, 2025</a:t>
            </a:r>
          </a:p>
        </p:txBody>
      </p:sp>
    </p:spTree>
    <p:extLst>
      <p:ext uri="{BB962C8B-B14F-4D97-AF65-F5344CB8AC3E}">
        <p14:creationId xmlns:p14="http://schemas.microsoft.com/office/powerpoint/2010/main" val="1246538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952519"/>
            <a:ext cx="10326578" cy="513507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Service Overview</a:t>
            </a:r>
            <a:r>
              <a:rPr lang="en-US" dirty="0"/>
              <a:t>: Synoptek currently provides GGG with three core services — Security, Corporate IT, and DevOps.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Performance Concerns</a:t>
            </a:r>
            <a:r>
              <a:rPr lang="en-US" dirty="0"/>
              <a:t>: Synoptek has consistently underperformed across all service areas. These shortcomings have negatively impacted productivity, employee morale, impeded speed to delivery, and driven up operational costs.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Transition Readiness</a:t>
            </a:r>
            <a:r>
              <a:rPr lang="en-US" dirty="0"/>
              <a:t>: GGG is well-positioned to insource Security and DevOps services with minimal risk and at cost-neutral levels. Transitioning Corporate IT services internally is also feasible at cost-neutral levels, but will require deliberate planning around resourcing and execution.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Path Forward — Two Options</a:t>
            </a:r>
            <a:r>
              <a:rPr lang="en-US" dirty="0"/>
              <a:t>: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Option A</a:t>
            </a:r>
            <a:r>
              <a:rPr lang="en-US" sz="1600" dirty="0"/>
              <a:t>: Transition all three services internally. This approach maintains a cost-neutral annual run rate but incurs a one-time transition cost and will require incremental hiring by early November for Corporate IT.</a:t>
            </a:r>
          </a:p>
          <a:p>
            <a:pPr marL="5715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Option B</a:t>
            </a:r>
            <a:r>
              <a:rPr lang="en-US" sz="1600" dirty="0"/>
              <a:t>: Transition Security and DevOps internally; renew Synoptek’s contract for Corporate IT services for one additional year.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7999" y="6196402"/>
            <a:ext cx="9144000" cy="215444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66B92AC-BF3E-6A65-991F-5A2202891C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95545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7772400" imgH="10058400" progId="TCLayout.ActiveDocument.1">
                  <p:embed/>
                </p:oleObj>
              </mc:Choice>
              <mc:Fallback>
                <p:oleObj name="think-cell Slide" r:id="rId2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6B92AC-BF3E-6A65-991F-5A2202891C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E2D838-919B-E1BB-17FF-4AEA0AB3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The Problem with Synoptek: Slow Responses at a Premium Price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3B5AC9-9B37-A634-2391-66772B4BFFF2}"/>
              </a:ext>
            </a:extLst>
          </p:cNvPr>
          <p:cNvSpPr txBox="1"/>
          <p:nvPr/>
        </p:nvSpPr>
        <p:spPr>
          <a:xfrm>
            <a:off x="507999" y="999456"/>
            <a:ext cx="537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Montserrat" pitchFamily="2" charset="0"/>
              </a:rPr>
              <a:t>Synoptek’s </a:t>
            </a:r>
            <a:r>
              <a:rPr lang="en-US">
                <a:latin typeface="Montserrat" pitchFamily="2" charset="0"/>
              </a:rPr>
              <a:t>response</a:t>
            </a:r>
            <a:r>
              <a:rPr lang="en-US" dirty="0">
                <a:latin typeface="Montserrat" pitchFamily="2" charset="0"/>
              </a:rPr>
              <a:t> times lag behind industry expectations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02432E-D864-4C07-609B-6FBDFFEC69A4}"/>
              </a:ext>
            </a:extLst>
          </p:cNvPr>
          <p:cNvSpPr txBox="1"/>
          <p:nvPr/>
        </p:nvSpPr>
        <p:spPr>
          <a:xfrm>
            <a:off x="6235414" y="999456"/>
            <a:ext cx="5269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Montserrat" pitchFamily="2" charset="0"/>
              </a:rPr>
              <a:t>Synoptek’s value proposition doesn’t match its cost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0E2275E-7443-CE28-511D-83AA2491E6A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3089808"/>
              </p:ext>
            </p:extLst>
          </p:nvPr>
        </p:nvGraphicFramePr>
        <p:xfrm>
          <a:off x="268288" y="2168525"/>
          <a:ext cx="5327650" cy="330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495FA84D-D89A-A42E-80FC-094C19C1A36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857250" y="5207000"/>
            <a:ext cx="7889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7412B45-C8CE-4206-B881-E85F24445A5C}" type="datetime'New'''''''' ''Hire'''' ''''''''O''''''nb''''oa''''r''''d''ing'">
              <a:rPr lang="en-US" altLang="en-US" sz="1000" smtClean="0">
                <a:latin typeface="+mn-lt"/>
              </a:rPr>
              <a:pPr/>
              <a:t>New Hire Onboarding</a:t>
            </a:fld>
            <a:endParaRPr lang="en-US" sz="1000" dirty="0">
              <a:latin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0573FAC-B5A8-B513-699F-E1CB752D336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1657350" y="5207000"/>
            <a:ext cx="7381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61B7FCB-35C5-4A62-99D0-6AB2FFF7C7F3}" type="datetime'E''''''q''''''''u''ipm''en''''t'' Ord''e''''r'''''''''">
              <a:rPr lang="en-US" altLang="en-US" sz="1000" smtClean="0">
                <a:latin typeface="+mn-lt"/>
              </a:rPr>
              <a:pPr/>
              <a:t>Equipment Order</a:t>
            </a:fld>
            <a:endParaRPr lang="en-US" sz="1000" dirty="0">
              <a:latin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F7BBA16-9566-C78F-0F27-1CE4B6937F7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2430464" y="5207000"/>
            <a:ext cx="74136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92910C3-D53B-496E-B56D-60179E660677}" type="datetime'Sof''''''''t''''w''''a''''re +'''''' ''Ap''''''pl''''ication'">
              <a:rPr lang="en-US" altLang="en-US" sz="1000" smtClean="0">
                <a:latin typeface="+mn-lt"/>
              </a:rPr>
              <a:pPr/>
              <a:t>Software + Application</a:t>
            </a:fld>
            <a:endParaRPr lang="en-US" sz="1000">
              <a:latin typeface="+mn-lt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0C3F2AE-5E36-7051-DCDA-ED72D44DDF1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392113" y="2149475"/>
            <a:ext cx="4302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effectLst/>
              </a:rPr>
              <a:t>Days</a:t>
            </a:r>
            <a:endParaRPr lang="en-US" sz="14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18BEF2F-4151-F3CC-672B-17A08A5AF932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4095750" y="5207000"/>
            <a:ext cx="509588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0831E62-40EC-48AB-A7A1-08C113A125D7}" type="datetime'Dat''''a S''tor''''''''a''ge'''''''''' ''Is''''''sues'''''">
              <a:rPr lang="en-US" altLang="en-US" sz="1000" smtClean="0">
                <a:latin typeface="+mn-lt"/>
              </a:rPr>
              <a:pPr/>
              <a:t>Data Storage Issues</a:t>
            </a:fld>
            <a:endParaRPr lang="en-US" sz="1000">
              <a:latin typeface="+mn-lt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63EFD92-1496-E6AB-BBBE-33CBF73C376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873625" y="5207000"/>
            <a:ext cx="503238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0D23D5D-BC68-4D95-89CF-61432047C21A}" type="datetime'''Us''e''r'''' Ide''nt''''''''i''ty Acc''e''ss Is''s''ue''s'">
              <a:rPr lang="en-US" altLang="en-US" sz="1000" smtClean="0">
                <a:latin typeface="+mn-lt"/>
              </a:rPr>
              <a:pPr/>
              <a:t>User Identity Access Issues</a:t>
            </a:fld>
            <a:endParaRPr lang="en-US" sz="1000" dirty="0">
              <a:latin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60BE55C-7B13-1861-03ED-062D7DC61ACF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3311525" y="5207000"/>
            <a:ext cx="52863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9F506B8-B0B0-46B7-A49C-F06157D63E80}" type="datetime'''S''''''e''''c''''ur''''i''t''''''y'''''' ''Is''su''''''es'''">
              <a:rPr lang="en-US" altLang="en-US" sz="1000" smtClean="0">
                <a:latin typeface="+mn-lt"/>
              </a:rPr>
              <a:pPr/>
              <a:t>Security Issues</a:t>
            </a:fld>
            <a:endParaRPr lang="en-US" sz="1000"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021130-9153-0D3A-CFE6-1A32D6299E4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936625" y="3033713"/>
            <a:ext cx="250825" cy="1873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7A6C60-8E1F-A218-9245-F2CF53BCCE9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936625" y="3287713"/>
            <a:ext cx="250825" cy="18732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7E78AD90-9A5A-A163-E580-35DD0F9EAAB9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1238250" y="3044825"/>
            <a:ext cx="2003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C991BD-AAFA-4E8B-B714-C5C08B48D4F3}" type="datetime'''''S''''''''''''''y''''''''no''p''''''te''''''k'''''''''">
              <a:rPr lang="en-US" altLang="en-US" sz="1400" smtClean="0"/>
              <a:pPr/>
              <a:t>Synoptek</a:t>
            </a:fld>
            <a:r>
              <a:rPr lang="en-US" altLang="en-US" sz="1400"/>
              <a:t> </a:t>
            </a:r>
            <a:r>
              <a:rPr lang="en-US" altLang="en-US" sz="1400" dirty="0"/>
              <a:t>Median time</a:t>
            </a:r>
            <a:endParaRPr lang="en-US" sz="140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9B5C366-8E68-FED2-5D74-7B36B5140D27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1238250" y="3298825"/>
            <a:ext cx="11414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 Medium" pitchFamily="2" charset="77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Montserrat SemiBold" pitchFamily="2" charset="0"/>
              <a:buChar char="‒"/>
              <a:defRPr lang="en-US" sz="1200" b="1" i="0" kern="1200" dirty="0" smtClean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v"/>
              <a:defRPr lang="en-US" sz="1000" b="1" i="0" kern="1200" spc="100" baseline="0" dirty="0">
                <a:solidFill>
                  <a:schemeClr val="tx1"/>
                </a:solidFill>
                <a:latin typeface="Montserrat SemiBold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4948D3B-80C1-4BC4-9F6E-11826B58656C}" type="datetime'''''''''''D''''''e''si''r''''''''''''ed t''i''''m''''''e'''''">
              <a:rPr lang="en-US" altLang="en-US" sz="1400" smtClean="0"/>
              <a:pPr/>
              <a:t>Desired time</a:t>
            </a:fld>
            <a:endParaRPr 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AFA94B-3F4B-877E-EC7B-46A295629395}"/>
              </a:ext>
            </a:extLst>
          </p:cNvPr>
          <p:cNvSpPr txBox="1"/>
          <p:nvPr/>
        </p:nvSpPr>
        <p:spPr>
          <a:xfrm>
            <a:off x="857250" y="1688585"/>
            <a:ext cx="451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Median time to resolve issues by Synoptek </a:t>
            </a:r>
          </a:p>
          <a:p>
            <a:r>
              <a:rPr lang="en-US" sz="1400" dirty="0"/>
              <a:t>(Jan – Jun 2025)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2C7B450-7CF9-01C9-1128-71035A34AFD7}"/>
              </a:ext>
            </a:extLst>
          </p:cNvPr>
          <p:cNvSpPr txBox="1"/>
          <p:nvPr/>
        </p:nvSpPr>
        <p:spPr>
          <a:xfrm>
            <a:off x="6230092" y="1657569"/>
            <a:ext cx="526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Synoptek Hourly Rates vs Other Firms (based on RPAG Cloud migration)</a:t>
            </a:r>
          </a:p>
        </p:txBody>
      </p:sp>
      <p:graphicFrame>
        <p:nvGraphicFramePr>
          <p:cNvPr id="148" name="Chart 147">
            <a:extLst>
              <a:ext uri="{FF2B5EF4-FFF2-40B4-BE49-F238E27FC236}">
                <a16:creationId xmlns:a16="http://schemas.microsoft.com/office/drawing/2014/main" id="{83D57DD1-7A3A-646C-1D39-3804B66BD684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83401330"/>
              </p:ext>
            </p:extLst>
          </p:nvPr>
        </p:nvGraphicFramePr>
        <p:xfrm>
          <a:off x="6248400" y="1933575"/>
          <a:ext cx="5338763" cy="353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105A7F7D-B568-EEA1-4AFB-B35535559AFF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405562" y="5207000"/>
            <a:ext cx="11445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02632E9-C37E-40AE-9CC8-69D2734D2C68}" type="datetime'''S''e''''''cu''''''ri''ty'' ''''''''''''''''Enginee''r'''">
              <a:rPr lang="en-US" altLang="en-US" sz="1000" smtClean="0">
                <a:latin typeface="+mn-lt"/>
              </a:rPr>
              <a:pPr/>
              <a:t>Security Engineer</a:t>
            </a:fld>
            <a:endParaRPr lang="en-US" sz="1000" dirty="0">
              <a:latin typeface="+mn-lt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8A487A24-377B-7C3D-7240-F51CBFE333CB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677149" y="5207000"/>
            <a:ext cx="11874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F45D05E-5EF9-4F3C-BE80-A0485822C795}" type="datetime'P''l''a''''tfo''''''r''m ''''''En''''''''g''in''e''''''er'">
              <a:rPr lang="en-US" altLang="en-US" sz="1000" smtClean="0">
                <a:latin typeface="+mn-lt"/>
              </a:rPr>
              <a:pPr/>
              <a:t>Platform Engineer</a:t>
            </a:fld>
            <a:endParaRPr lang="en-US" sz="1000" dirty="0">
              <a:latin typeface="+mn-lt"/>
            </a:endParaRP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7F1850D3-C1F6-7AF8-EB34-F0187B25889B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9026525" y="5207000"/>
            <a:ext cx="10779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84779DF-017E-4FBE-9533-90A9F3B76C6E}" type="datetime'De''v''''''''O''ps'' ''Solut''io''n'' A''r''''''chite''c''t'">
              <a:rPr lang="en-US" altLang="en-US" sz="1000" smtClean="0">
                <a:latin typeface="+mn-lt"/>
              </a:rPr>
              <a:pPr/>
              <a:t>DevOps Solution Architect</a:t>
            </a:fld>
            <a:endParaRPr lang="en-US" sz="1000" dirty="0">
              <a:latin typeface="+mn-lt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F187E192-9D82-B23B-B8FB-69BFB0B11D3D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10706101" y="5207001"/>
            <a:ext cx="30321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34DDADA-5C72-4156-9C84-40E06BCC7782}" type="datetime'''DB''''''''''''''''A'''''''''">
              <a:rPr lang="en-US" altLang="en-US" sz="1000" smtClean="0">
                <a:latin typeface="+mn-lt"/>
              </a:rPr>
              <a:pPr/>
              <a:t>DBA</a:t>
            </a:fld>
            <a:endParaRPr lang="en-US" sz="1000" dirty="0">
              <a:latin typeface="+mn-lt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BB38BC-458A-4405-D4AD-C76AC2A9DFF6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058025" y="2871788"/>
            <a:ext cx="250825" cy="187325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469503-3D6A-CBEC-B510-B7C5D5EB9E0E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7058025" y="3125788"/>
            <a:ext cx="250825" cy="187325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7393B08E-B1F4-E8E2-1A45-C78E6C40FED0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7359650" y="2882900"/>
            <a:ext cx="8445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22432D3-04D7-47CD-A634-67F18F934B9A}" type="datetime'''''''''''''''S''y''n''''''o''''''''p''''''te''''k'''''''">
              <a:rPr lang="en-US" altLang="en-US" sz="1400" smtClean="0">
                <a:latin typeface="+mn-lt"/>
              </a:rPr>
              <a:pPr/>
              <a:t>Synoptek</a:t>
            </a:fld>
            <a:endParaRPr lang="en-US" sz="1400" dirty="0">
              <a:latin typeface="+mn-lt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A70B3B1F-21C2-725C-B16A-BC54D683974B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7359650" y="3136900"/>
            <a:ext cx="107473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B8EE7D5-B000-4761-909B-97C8577F855F}" type="datetime'''Ot''''''''h''''''er'' ''''''''Fi''r''''m''s'''">
              <a:rPr lang="en-US" altLang="en-US" sz="1400" smtClean="0">
                <a:latin typeface="+mn-lt"/>
              </a:rPr>
              <a:pPr/>
              <a:t>Other Firms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608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82C0D9-D193-39F3-3B17-CDCB94FDC0E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414193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3" imgW="7772400" imgH="10058400" progId="TCLayout.ActiveDocument.1">
                  <p:embed/>
                </p:oleObj>
              </mc:Choice>
              <mc:Fallback>
                <p:oleObj name="think-cell Slide" r:id="rId5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82C0D9-D193-39F3-3B17-CDCB94FDC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925D87-D0D9-60AD-3944-E5B067C5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Synoptek Provides Three Categories of Service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1D6AB0D-7E85-062B-1378-50D100058F91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865188" y="1104900"/>
            <a:ext cx="1458913" cy="527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71438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A8E81BD-743A-4C11-B2DE-629204FD8E93}" type="datetime'''''P''''rima''r''y'' C''a''''''''''''''''''teg''''''o''ry'">
              <a:rPr lang="en-US" altLang="en-US" sz="1400" smtClean="0">
                <a:effectLst/>
                <a:latin typeface="+mn-lt"/>
              </a:rPr>
              <a:pPr/>
              <a:t>Primary Category</a:t>
            </a:fld>
            <a:endParaRPr lang="en-US" sz="1400" dirty="0">
              <a:latin typeface="+mn-lt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69B7EFE-5DD9-EC3E-D5A9-2810B86ACF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2324101" y="1104900"/>
            <a:ext cx="5254625" cy="527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0" tIns="71438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3F82533-0D2C-4A6E-B24F-1CF2D2AB2836}" type="datetime'''''''''Sub''''''''-''''''c''a''''''te''g''''o''''''ry'''">
              <a:rPr lang="en-US" altLang="en-US" sz="1400" smtClean="0">
                <a:effectLst/>
                <a:latin typeface="+mn-lt"/>
              </a:rPr>
              <a:pPr/>
              <a:t>Sub-category</a:t>
            </a:fld>
            <a:endParaRPr lang="en-US" sz="1400" dirty="0">
              <a:latin typeface="+mn-lt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D572735-4EC1-3BBD-E6D0-EC4E0554171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865188" y="1631950"/>
            <a:ext cx="1458913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8CA537B-6CDF-4D0D-8262-029AAC894535}" type="datetime'''S''''''''e''''''''c''u''''''''''''''r''''''''''''ity'''''''">
              <a:rPr lang="en-US" altLang="en-US" sz="1400" smtClean="0">
                <a:latin typeface="+mn-lt"/>
              </a:rPr>
              <a:pPr/>
              <a:t>Security</a:t>
            </a:fld>
            <a:endParaRPr lang="en-US" sz="1400" dirty="0">
              <a:latin typeface="+mn-lt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A82F384-B0C7-3760-5411-55ED79A569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2324101" y="1631950"/>
            <a:ext cx="52546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74E32AB-5F37-4003-A85D-E45D0B0ECA8B}" type="datetime'''Anti''''virus''/a''n''''t''im''''al''''war''e age''''''nts'">
              <a:rPr lang="en-US" altLang="en-US" sz="1400" smtClean="0">
                <a:latin typeface="+mn-lt"/>
              </a:rPr>
              <a:pPr/>
              <a:t>Antivirus/antimalware agents</a:t>
            </a:fld>
            <a:endParaRPr lang="en-US" sz="1400" dirty="0">
              <a:latin typeface="+mn-lt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B43A1C6-2ED8-C64A-3127-CDAB15C5EB5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324101" y="1966913"/>
            <a:ext cx="52546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7F719C7-468A-463D-94B2-C35ED3AC5A94}" type="datetime'''Threa''''t dete''''ct''ion ''''''fun''ction''alti''''''''y'">
              <a:rPr lang="en-US" altLang="en-US" sz="1400" smtClean="0">
                <a:latin typeface="+mn-lt"/>
              </a:rPr>
              <a:pPr/>
              <a:t>Threat detection functionaltiy</a:t>
            </a:fld>
            <a:endParaRPr lang="en-US" sz="1400" dirty="0">
              <a:latin typeface="+mn-lt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41765AB-0C6C-163F-B0E6-8EEC9840D7B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7578725" y="1104900"/>
            <a:ext cx="2279650" cy="527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0" tIns="71438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8F80557-A566-4781-BB47-383B6BF5699C}" type="datetime'''''E''''''''n''''''''''''''d ''''''''S''t''''a''''t''''e'">
              <a:rPr lang="en-US" altLang="en-US" sz="1400" smtClean="0">
                <a:effectLst/>
                <a:latin typeface="+mn-lt"/>
              </a:rPr>
              <a:pPr/>
              <a:t>End State</a:t>
            </a:fld>
            <a:endParaRPr lang="en-US" sz="1400" dirty="0">
              <a:latin typeface="+mn-lt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B2450219-AAA0-30A0-46F6-308C1892D4F8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7578725" y="1631950"/>
            <a:ext cx="2279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503A782-14E0-4A0E-B287-7C767B48E389}" type="datetime'''Cr''o''''''''w''d''''S''tr''''''''''''''ik''''e'''' '''''''">
              <a:rPr lang="en-US" altLang="en-US" sz="1400" smtClean="0">
                <a:latin typeface="+mn-lt"/>
              </a:rPr>
              <a:pPr/>
              <a:t>CrowdStrike </a:t>
            </a:fld>
            <a:endParaRPr lang="en-US" sz="1400" dirty="0">
              <a:latin typeface="+mn-lt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69668AF-C864-EAEB-A324-56BC3047862F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7578725" y="1966913"/>
            <a:ext cx="22796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04919B9-0D55-432B-AC21-02983A2263D7}" type="datetime'''C''''''''''r''''''''ow''d''''St''''''''''''''r''''i''ke '">
              <a:rPr lang="en-US" altLang="en-US" sz="1400" smtClean="0">
                <a:latin typeface="+mn-lt"/>
              </a:rPr>
              <a:pPr/>
              <a:t>CrowdStrike </a:t>
            </a:fld>
            <a:endParaRPr lang="en-US" sz="1400" dirty="0">
              <a:latin typeface="+mn-lt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2DDDB69-D7BB-2DB9-9C10-2106AF0A75D8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2324101" y="2228851"/>
            <a:ext cx="525462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8CED6C5-24F8-4286-B97C-2D35B272A533}" type="datetime'24x7 staffed ''Securit''y'' Operations Center (SOC) ''team'''">
              <a:rPr lang="en-US" altLang="en-US" sz="1400" smtClean="0">
                <a:latin typeface="+mn-lt"/>
              </a:rPr>
              <a:pPr/>
              <a:t>24x7 staffed Security Operations Center (SOC) team</a:t>
            </a:fld>
            <a:endParaRPr lang="en-US" sz="1400" dirty="0">
              <a:latin typeface="+mn-lt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E9A1CDC-E1DC-9B10-D17E-94D9BED121AF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7578725" y="2228851"/>
            <a:ext cx="22796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FF399FE-E90F-4FC9-9B39-44035DB30F4A}" type="datetime'''''''''''''Cro''wdStr''i''ke + Internal'' reso''''u''rc''es'">
              <a:rPr lang="en-US" altLang="en-US" sz="1400" smtClean="0">
                <a:latin typeface="+mn-lt"/>
              </a:rPr>
              <a:pPr/>
              <a:t>CrowdStrike + Internal resources</a:t>
            </a:fld>
            <a:endParaRPr lang="en-US" sz="1400" dirty="0">
              <a:latin typeface="+mn-lt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C024596-1BA9-5AF6-AD3E-86E1FA202452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865188" y="3736974"/>
            <a:ext cx="145891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71438" rIns="0" bIns="2857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F13B022-98E8-48E7-B86C-28934414ACE4}" type="datetime'''''''I''T ''''Se''''''r''''''''''vi''''''''c''es'''''''''''''">
              <a:rPr lang="en-US" altLang="en-US" sz="1400" smtClean="0">
                <a:latin typeface="+mn-lt"/>
              </a:rPr>
              <a:pPr/>
              <a:t>IT Services</a:t>
            </a:fld>
            <a:br>
              <a:rPr lang="en-US" altLang="en-US" sz="1400">
                <a:latin typeface="+mn-lt"/>
              </a:rPr>
            </a:br>
            <a:r>
              <a:rPr lang="en-US" altLang="en-US" sz="1400">
                <a:latin typeface="+mn-lt"/>
              </a:rPr>
              <a:t>Corporate IT</a:t>
            </a:r>
            <a:endParaRPr lang="en-US" sz="1400" dirty="0">
              <a:latin typeface="+mn-lt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1AEBDD1-3499-0E6A-5372-66143901ACF1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2324101" y="3736974"/>
            <a:ext cx="5254625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220663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EE54138-2D74-4565-B020-E8286148D269}" type="datetime'Move'' Hardwa''r''e Procuremen''t Rese''ller to new reseller'">
              <a:rPr lang="en-US" altLang="en-US" sz="1400" smtClean="0">
                <a:latin typeface="+mn-lt"/>
              </a:rPr>
              <a:pPr/>
              <a:t>Move Hardware Procurement Reseller to new reseller</a:t>
            </a:fld>
            <a:endParaRPr lang="en-US" sz="1400" dirty="0">
              <a:latin typeface="+mn-lt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6E365BE-7F98-0F7F-40AC-C9D144FD5521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7578725" y="3736974"/>
            <a:ext cx="2279650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220663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DC2F2CF-532F-45F2-96E9-A0618CB70DBC}" type="datetime'N''''''''ew ''R''''e''''''se''''''''''l''l''''e''r'">
              <a:rPr lang="en-US" altLang="en-US" sz="1400" smtClean="0">
                <a:latin typeface="+mn-lt"/>
              </a:rPr>
              <a:pPr/>
              <a:t>New Reseller</a:t>
            </a:fld>
            <a:endParaRPr lang="en-US" sz="1400" dirty="0">
              <a:latin typeface="+mn-lt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77EAC1-365F-19E6-D69D-2EF8B2D6FF69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2324101" y="4484688"/>
            <a:ext cx="52546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12E5DCF-DA81-4519-AEE3-BB80EEE5B615}" type="thinkcell&lt;?xml version=&quot;1.0&quot; encoding=&quot;UTF-16&quot; standalone=&quot;yes&quot;?&gt;&lt;root reqver=&quot;28224&quot;&gt;&lt;version val=&quot;35725&quot;/&gt;&lt;PersistentType&gt;&lt;m_guid val=&quot;bb662564-ee78-4318-9ebf-207bb1e49934&quot;/&gt;&lt;m_prec&gt;&lt;m_yearfmt&gt;&lt;begin val=&quot;0&quot;/&gt;&lt;end val=&quot;4&quot;/&gt;&lt;/m_yearfmt&gt;&lt;/m_prec&gt;&lt;m_bUseExcelFont val=&quot;0&quot;/&gt;&lt;m_bUseExcelFontColor val=&quot;0&quot;/&gt;&lt;/PersistentType&gt;&lt;/root&gt;">
              <a:rPr lang="en-US" altLang="en-US" sz="1400" smtClean="0">
                <a:latin typeface="+mn-lt"/>
              </a:rPr>
              <a:pPr/>
              <a:t>Service desk operations transitioned to internal staffing model</a:t>
            </a:fld>
            <a:endParaRPr lang="en-US" sz="1400" dirty="0">
              <a:latin typeface="+mn-lt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9C9FAEB-9972-379C-E406-4409EA071C24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578725" y="4484688"/>
            <a:ext cx="227965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1D29003-13DA-4B5D-A1B6-05190D2EAFD3}" type="datetime'''''''Int''e''''rnal Ma''na''''''''g''''''''e''''men''''''t'''">
              <a:rPr lang="en-US" altLang="en-US" sz="1400" smtClean="0">
                <a:latin typeface="+mn-lt"/>
              </a:rPr>
              <a:pPr/>
              <a:t>Internal Management</a:t>
            </a:fld>
            <a:endParaRPr lang="en-US" sz="1400" dirty="0">
              <a:latin typeface="+mn-lt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1F4C461-0670-4C32-6935-88119598FCE3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865188" y="5275263"/>
            <a:ext cx="14589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6985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BDAEE45-5416-46F7-8184-20EA4628AB99}" type="datetime'''''''''''''''''''''''De''''v''''''''''''''O''''''p''''''s'''">
              <a:rPr lang="en-US" altLang="en-US" sz="1400" smtClean="0">
                <a:latin typeface="+mn-lt"/>
              </a:rPr>
              <a:pPr/>
              <a:t>DevOps</a:t>
            </a:fld>
            <a:endParaRPr lang="en-US" sz="1400" dirty="0">
              <a:latin typeface="+mn-lt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777FEB7D-7878-28FB-2641-696E34458E4F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2324101" y="5275263"/>
            <a:ext cx="52546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6985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1A62A3C-FFD9-4020-902F-3695C33FF07E}" type="datetime'Azure subscripti''''on''s ''and'' b''''ill''ing unde''r G''G'">
              <a:rPr lang="en-US" altLang="en-US" sz="1400" smtClean="0">
                <a:latin typeface="+mn-lt"/>
              </a:rPr>
              <a:pPr/>
              <a:t>Azure subscriptions and billing under GG</a:t>
            </a:fld>
            <a:r>
              <a:rPr lang="en-US" altLang="en-US" sz="1400" dirty="0">
                <a:latin typeface="+mn-lt"/>
              </a:rPr>
              <a:t>G</a:t>
            </a:r>
            <a:endParaRPr lang="en-US" sz="1400" dirty="0">
              <a:latin typeface="+mn-lt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DC6514A1-471C-AC0B-1271-83BC714C1480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7578725" y="5275263"/>
            <a:ext cx="2279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6985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4DD0D8E-2DA6-474A-B8D4-30018E77C7F8}" type="datetime'S''e''''''l''''''''''f'' m''''a''''''''''n''a''''g''ed'">
              <a:rPr lang="en-US" altLang="en-US" sz="1400" smtClean="0">
                <a:latin typeface="+mn-lt"/>
              </a:rPr>
              <a:pPr/>
              <a:t>Self managed</a:t>
            </a:fld>
            <a:endParaRPr lang="en-US" sz="1400" dirty="0">
              <a:latin typeface="+mn-lt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0CD7B16-6D21-4AC4-4C9E-1CEC1DD0F4B4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2324101" y="5608639"/>
            <a:ext cx="5254625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51A6B12-4EFB-4FE8-89FC-6DF3452FD5AA}" type="datetime'Infrastr''uctu''re'' management ''tr''ansitione''d to staf''f'">
              <a:rPr lang="en-US" altLang="en-US" sz="1400" smtClean="0">
                <a:latin typeface="+mn-lt"/>
              </a:rPr>
              <a:pPr/>
              <a:t>Infrastructure management transitioned to staff</a:t>
            </a:fld>
            <a:endParaRPr lang="en-US" sz="1400" dirty="0">
              <a:latin typeface="+mn-lt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D16DEE0E-504E-81E2-0536-0002BE2789DD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7578725" y="5608639"/>
            <a:ext cx="2279650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2CF5172-E12B-4F00-9262-8B31145312F3}" type="datetime'''''''S''e''lf'''''''' ''m''''''''a''n''ag''''''''''''e''''d'">
              <a:rPr lang="en-US" altLang="en-US" sz="1400" smtClean="0">
                <a:latin typeface="+mn-lt"/>
              </a:rPr>
              <a:pPr/>
              <a:t>Self managed</a:t>
            </a:fld>
            <a:endParaRPr lang="en-US" sz="1400" dirty="0">
              <a:latin typeface="+mn-lt"/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12839333-CEA6-B80D-C0A4-D04477C1EBC3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2324101" y="2684463"/>
            <a:ext cx="5254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A997A84-8E8C-4357-A9D1-199E8077E739}" type="datetime'V''ulnerabil''ity'''''''' s''ca''nning ''func''tionali''t''y'">
              <a:rPr lang="en-US" altLang="en-US" sz="1400" smtClean="0">
                <a:latin typeface="+mn-lt"/>
              </a:rPr>
              <a:pPr/>
              <a:t>Vulnerability scanning functionality</a:t>
            </a:fld>
            <a:endParaRPr lang="en-US" sz="1400" dirty="0">
              <a:latin typeface="+mn-lt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23AD36AE-37F4-F5B1-7626-D4F231936B8C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2324101" y="2947988"/>
            <a:ext cx="5254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27C88F7-30A9-44E9-A7E6-32C41391D482}" type="datetime'L''''og co''llec''ti''''''on ''f''un''''''c''tional''''ity'">
              <a:rPr lang="en-US" altLang="en-US" sz="1400" smtClean="0">
                <a:latin typeface="+mn-lt"/>
              </a:rPr>
              <a:pPr/>
              <a:t>Log collection functionality</a:t>
            </a:fld>
            <a:endParaRPr lang="en-US" sz="1400" dirty="0">
              <a:latin typeface="+mn-lt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B12F5964-0B1C-2F00-4AAB-F8647A4F43D0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2324101" y="3211513"/>
            <a:ext cx="5254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86CA0DA-20CE-418F-BE53-1E9ACCFE676B}" type="datetime'S''ecur''ity ''tr''a''''i''ning fun''''ctio''n''al''''it''''y'">
              <a:rPr lang="en-US" altLang="en-US" sz="1400" smtClean="0">
                <a:latin typeface="+mn-lt"/>
              </a:rPr>
              <a:pPr/>
              <a:t>Security training functionality</a:t>
            </a:fld>
            <a:endParaRPr lang="en-US" sz="1400" dirty="0">
              <a:latin typeface="+mn-lt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EE6C0F45-0439-A80C-104C-9C605ADEE7E1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2324101" y="3475038"/>
            <a:ext cx="5254625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8691F83-99AB-4F0D-9768-DB714A0997EE}" type="datetime'Em''a''il ''''''sec''urit''y f''unctional''''''i''''''''ty'''">
              <a:rPr lang="en-US" altLang="en-US" sz="1400" smtClean="0">
                <a:latin typeface="+mn-lt"/>
              </a:rPr>
              <a:pPr/>
              <a:t>Email security functionality</a:t>
            </a:fld>
            <a:endParaRPr lang="en-US" sz="1400" dirty="0">
              <a:latin typeface="+mn-lt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DA682948-9DE1-C487-052D-63BA42BBA283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9858375" y="1104900"/>
            <a:ext cx="1033463" cy="5270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square" lIns="71438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2E1D396-3D4E-44AE-A508-42AA219E1AC8}" type="datetime'''''''''''''''In ''''''2''02''''5'' ''Bud''ge''''t'''''">
              <a:rPr lang="en-US" altLang="en-US" sz="1400" smtClean="0">
                <a:effectLst/>
                <a:latin typeface="+mn-lt"/>
              </a:rPr>
              <a:pPr/>
              <a:t>In 2025 Budget</a:t>
            </a:fld>
            <a:endParaRPr lang="en-US" sz="1400" dirty="0">
              <a:latin typeface="+mn-lt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31FC835-66E9-F212-C15F-CECDF401D30E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7578725" y="2684463"/>
            <a:ext cx="2279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79D6076-6E71-462F-85B7-4A0D3ACC7CC2}" type="datetime'''C''r''''''ow''''''d''''S''tri''''''''''k''''e'''''' '''''''">
              <a:rPr lang="en-US" altLang="en-US" sz="1400" smtClean="0">
                <a:latin typeface="+mn-lt"/>
              </a:rPr>
              <a:pPr/>
              <a:t>CrowdStrike </a:t>
            </a:fld>
            <a:endParaRPr lang="en-US" sz="1400" dirty="0">
              <a:latin typeface="+mn-lt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DAA366-ED1F-7DF5-88F3-3DC9F4948C3D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7578725" y="2947988"/>
            <a:ext cx="2279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4CC6644-1002-4882-B77F-221A1F6BC294}" type="datetime'''''Cro''''''''w''d''St''''r''''''''''''ik''''''e'''''''' '">
              <a:rPr lang="en-US" altLang="en-US" sz="1400" smtClean="0">
                <a:latin typeface="+mn-lt"/>
              </a:rPr>
              <a:pPr/>
              <a:t>CrowdStrike </a:t>
            </a:fld>
            <a:endParaRPr lang="en-US" sz="1400" dirty="0">
              <a:latin typeface="+mn-lt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86A086-EE61-97F0-E00E-B288C4751D78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 bwMode="auto">
          <a:xfrm>
            <a:off x="7578725" y="3211513"/>
            <a:ext cx="2279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CE6EE53-0CC3-44E1-9920-E270FB2A78FC}" type="datetime'K''''''n''''''o''''''''''''''wB''''''''''''e''''''''''4'">
              <a:rPr lang="en-US" altLang="en-US" sz="1400" smtClean="0">
                <a:latin typeface="+mn-lt"/>
              </a:rPr>
              <a:pPr/>
              <a:t>KnowBe4</a:t>
            </a:fld>
            <a:endParaRPr lang="en-US" sz="1400" dirty="0">
              <a:latin typeface="+mn-lt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C9A045C-2842-D706-7842-2A874C2F3CF9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 bwMode="auto">
          <a:xfrm>
            <a:off x="7578725" y="3475038"/>
            <a:ext cx="2279650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8DE2C22-3652-4E80-8E49-778E99E304EE}" type="datetime'Kn''''''''''''o''''''''w''''''''''''''''''''B''''''''e4'''">
              <a:rPr lang="en-US" altLang="en-US" sz="1400" smtClean="0">
                <a:latin typeface="+mn-lt"/>
              </a:rPr>
              <a:pPr/>
              <a:t>KnowBe4</a:t>
            </a:fld>
            <a:endParaRPr lang="en-US" sz="1400" dirty="0">
              <a:latin typeface="+mn-lt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5D6D744-CF18-0E96-BA1F-F2AB91BFEAB4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 bwMode="auto">
          <a:xfrm>
            <a:off x="9858375" y="1631950"/>
            <a:ext cx="1033463" cy="3349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8D833F0-1743-4881-8B9F-E46B848B1154}" type="datetime'''Y''''''''''''''''''''''''''''''''''''e''''s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07CBED7-6935-E1F3-D852-2A9F7726D50A}"/>
              </a:ext>
            </a:extLst>
          </p:cNvPr>
          <p:cNvSpPr txBox="1">
            <a:spLocks/>
          </p:cNvSpPr>
          <p:nvPr>
            <p:custDataLst>
              <p:tags r:id="rId32"/>
            </p:custDataLst>
          </p:nvPr>
        </p:nvSpPr>
        <p:spPr bwMode="auto">
          <a:xfrm>
            <a:off x="9858375" y="1966913"/>
            <a:ext cx="1033463" cy="2619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9F7392E-A3B5-41E8-9CA8-C95DE40B1867}" type="datetime'''''''''''Y''''''''''''''''''''''''''''e''''s''''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E1372CD-9EF4-A679-4B1E-9C29AB80B3C9}"/>
              </a:ext>
            </a:extLst>
          </p:cNvPr>
          <p:cNvSpPr txBox="1">
            <a:spLocks/>
          </p:cNvSpPr>
          <p:nvPr>
            <p:custDataLst>
              <p:tags r:id="rId33"/>
            </p:custDataLst>
          </p:nvPr>
        </p:nvSpPr>
        <p:spPr bwMode="auto">
          <a:xfrm>
            <a:off x="9858375" y="2228851"/>
            <a:ext cx="1033463" cy="4556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479898B9-F50D-4658-8741-517A40699DE6}" type="datetime'''''''''''''''''''''''Y''''''''''''''''''''''''''''es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26EC5AED-5A2E-EF6B-55CB-5215D2C95F71}"/>
              </a:ext>
            </a:extLst>
          </p:cNvPr>
          <p:cNvSpPr txBox="1">
            <a:spLocks/>
          </p:cNvSpPr>
          <p:nvPr>
            <p:custDataLst>
              <p:tags r:id="rId34"/>
            </p:custDataLst>
          </p:nvPr>
        </p:nvSpPr>
        <p:spPr bwMode="auto">
          <a:xfrm>
            <a:off x="9858375" y="2684463"/>
            <a:ext cx="1033463" cy="263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954F5A1-341A-4D2B-8CC4-55752203F02E}" type="datetime'''Y''e''''''''''''s''''''''''''''''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FC036B5-EDD4-8A27-9D1D-DC99061C58A5}"/>
              </a:ext>
            </a:extLst>
          </p:cNvPr>
          <p:cNvSpPr txBox="1">
            <a:spLocks/>
          </p:cNvSpPr>
          <p:nvPr>
            <p:custDataLst>
              <p:tags r:id="rId35"/>
            </p:custDataLst>
          </p:nvPr>
        </p:nvSpPr>
        <p:spPr bwMode="auto">
          <a:xfrm>
            <a:off x="9858375" y="2947988"/>
            <a:ext cx="1033463" cy="263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EC70BE9-9ED1-4B94-9764-84B3FD26369F}" type="datetime'''''''''''''''''''''''''''Y''''''''''''''''''''''''''e''s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B6C0EC3D-AC6F-1990-5B22-22527026B248}"/>
              </a:ext>
            </a:extLst>
          </p:cNvPr>
          <p:cNvSpPr txBox="1">
            <a:spLocks/>
          </p:cNvSpPr>
          <p:nvPr>
            <p:custDataLst>
              <p:tags r:id="rId36"/>
            </p:custDataLst>
          </p:nvPr>
        </p:nvSpPr>
        <p:spPr bwMode="auto">
          <a:xfrm>
            <a:off x="9858375" y="3211513"/>
            <a:ext cx="1033463" cy="263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385D8BD-2656-48F2-A2B4-2696EC271811}" type="datetime'''''''''''''''''''''''''Y''e''s''''''''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37F3682-02B8-1398-9203-C3E980A02D0E}"/>
              </a:ext>
            </a:extLst>
          </p:cNvPr>
          <p:cNvSpPr txBox="1">
            <a:spLocks/>
          </p:cNvSpPr>
          <p:nvPr>
            <p:custDataLst>
              <p:tags r:id="rId37"/>
            </p:custDataLst>
          </p:nvPr>
        </p:nvSpPr>
        <p:spPr bwMode="auto">
          <a:xfrm>
            <a:off x="9858375" y="3475038"/>
            <a:ext cx="1033463" cy="2619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71438" tIns="0" rIns="0" bIns="6985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5A0C0F1-3D93-4F58-BFD8-F34886595483}" type="datetime'''''''Y''''''''''e''''''''''''''''''s''''''''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Yes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C614E43A-0B16-6B96-5BB6-37373644DB79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9858375" y="3736974"/>
            <a:ext cx="1033463" cy="48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71438" rIns="0" bIns="220663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28C36F-9B96-44B5-B883-F95F3678503C}" type="datetime'''N''''''''''/''''''''''''''''''''''''''''''A'''''">
              <a:rPr lang="en-US" altLang="en-US" sz="1400" smtClean="0">
                <a:latin typeface="+mn-lt"/>
              </a:rPr>
              <a:pPr/>
              <a:t>N/A</a:t>
            </a:fld>
            <a:endParaRPr lang="en-US" sz="1400" dirty="0">
              <a:latin typeface="+mn-lt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A220A306-F383-4164-0506-2F1575463085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9858375" y="4484688"/>
            <a:ext cx="1033463" cy="5270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71438" tIns="71438" rIns="0" bIns="26352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13C47CA-370D-49C2-8B8F-FC88F01683AD}" type="datetime'''''''''''''''''''''''''''''''''N''o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No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F31365DC-363A-4686-913D-53581863DB5F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2324101" y="5011738"/>
            <a:ext cx="5254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3F1AD82-94D7-403A-ABCB-5DF2B88FF0A9}" type="datetime'''Decom''miss''ion Synoptek-''specific to''ols &amp; se''rvi''ces'">
              <a:rPr lang="en-US" altLang="en-US" sz="1400" smtClean="0">
                <a:latin typeface="+mn-lt"/>
              </a:rPr>
              <a:pPr/>
              <a:t>Decommission Synoptek-specific tools &amp; services</a:t>
            </a:fld>
            <a:endParaRPr lang="en-US" sz="1400" dirty="0">
              <a:latin typeface="+mn-lt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83AEC98B-797E-044D-025E-87313735D6C3}"/>
              </a:ext>
            </a:extLst>
          </p:cNvPr>
          <p:cNvSpPr txBox="1">
            <a:spLocks/>
          </p:cNvSpPr>
          <p:nvPr>
            <p:custDataLst>
              <p:tags r:id="rId41"/>
            </p:custDataLst>
          </p:nvPr>
        </p:nvSpPr>
        <p:spPr bwMode="auto">
          <a:xfrm>
            <a:off x="7578725" y="5011738"/>
            <a:ext cx="2279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624CFE6-6E7A-4E8F-B1D3-844B6901C123}" type="datetime'''''Int''''e''''''''''r''nal'''''''''' Ma''n''a''''gement'''">
              <a:rPr lang="en-US" altLang="en-US" sz="1400" smtClean="0">
                <a:latin typeface="+mn-lt"/>
              </a:rPr>
              <a:pPr/>
              <a:t>Internal Management</a:t>
            </a:fld>
            <a:endParaRPr lang="en-US" sz="1400" dirty="0">
              <a:latin typeface="+mn-lt"/>
            </a:endParaRP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7D65A0B7-2B82-DCF6-1CB8-F6CD548AE896}"/>
              </a:ext>
            </a:extLst>
          </p:cNvPr>
          <p:cNvSpPr txBox="1">
            <a:spLocks/>
          </p:cNvSpPr>
          <p:nvPr>
            <p:custDataLst>
              <p:tags r:id="rId42"/>
            </p:custDataLst>
          </p:nvPr>
        </p:nvSpPr>
        <p:spPr bwMode="auto">
          <a:xfrm>
            <a:off x="9858375" y="5011738"/>
            <a:ext cx="1033463" cy="2635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vert="horz" wrap="none" lIns="71438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50678EB-FE4E-4B04-AF17-93C7A8B085DF}" type="datetime'''''''''N''o'''''''''''''''''''''''''''''''''''''''''''''''">
              <a:rPr lang="en-US" altLang="en-US" sz="1400" smtClean="0">
                <a:solidFill>
                  <a:schemeClr val="bg1"/>
                </a:solidFill>
                <a:latin typeface="+mn-lt"/>
              </a:rPr>
              <a:pPr/>
              <a:t>No</a:t>
            </a:fld>
            <a:endParaRPr lang="en-US" sz="1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8CCC277E-2F52-B396-9B15-57A618B9CA83}"/>
              </a:ext>
            </a:extLst>
          </p:cNvPr>
          <p:cNvSpPr txBox="1">
            <a:spLocks/>
          </p:cNvSpPr>
          <p:nvPr>
            <p:custDataLst>
              <p:tags r:id="rId43"/>
            </p:custDataLst>
          </p:nvPr>
        </p:nvSpPr>
        <p:spPr bwMode="auto">
          <a:xfrm>
            <a:off x="2324101" y="4221163"/>
            <a:ext cx="5254625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C6F4BF3-5777-4795-92A7-BE7CBE554FC1}" type="datetime'Migrate Mic''rosoft accou''nt from Sy''''noptek'' to'' GGG'''">
              <a:rPr lang="en-US" altLang="en-US" sz="1400" smtClean="0">
                <a:latin typeface="+mn-lt"/>
              </a:rPr>
              <a:pPr/>
              <a:t>Migrate Microsoft account from Synoptek to GGG</a:t>
            </a:fld>
            <a:endParaRPr lang="en-US" sz="1400" dirty="0">
              <a:latin typeface="+mn-lt"/>
            </a:endParaRP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6F20FE63-20D4-07CE-9D83-AA83FE0EF406}"/>
              </a:ext>
            </a:extLst>
          </p:cNvPr>
          <p:cNvSpPr txBox="1">
            <a:spLocks/>
          </p:cNvSpPr>
          <p:nvPr>
            <p:custDataLst>
              <p:tags r:id="rId44"/>
            </p:custDataLst>
          </p:nvPr>
        </p:nvSpPr>
        <p:spPr bwMode="auto">
          <a:xfrm>
            <a:off x="7578725" y="4221163"/>
            <a:ext cx="227965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570EE45-30E3-4769-9F1C-25037D9079D7}" type="datetime'Se''''''l''''f'''' ma''''''n''''''''''''''''''''a''g''''''ed'">
              <a:rPr lang="en-US" altLang="en-US" sz="1400" smtClean="0">
                <a:latin typeface="+mn-lt"/>
              </a:rPr>
              <a:pPr/>
              <a:t>Self managed</a:t>
            </a:fld>
            <a:endParaRPr lang="en-US" sz="1400" dirty="0">
              <a:latin typeface="+mn-lt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C4B11D73-BD3F-7A71-FDB9-A8A969E302E3}"/>
              </a:ext>
            </a:extLst>
          </p:cNvPr>
          <p:cNvSpPr txBox="1">
            <a:spLocks/>
          </p:cNvSpPr>
          <p:nvPr>
            <p:custDataLst>
              <p:tags r:id="rId45"/>
            </p:custDataLst>
          </p:nvPr>
        </p:nvSpPr>
        <p:spPr bwMode="auto">
          <a:xfrm>
            <a:off x="9858375" y="4221163"/>
            <a:ext cx="103346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0CA5C1C-6346-4B4E-9F9C-13902325DAE4}" type="datetime'''''''N''''''''''''''''''''''''''''''''''/''''A'''''''''''''''">
              <a:rPr lang="en-US" altLang="en-US" sz="1400" smtClean="0">
                <a:latin typeface="+mn-lt"/>
              </a:rPr>
              <a:pPr/>
              <a:t>N/A</a:t>
            </a:fld>
            <a:endParaRPr lang="en-US" sz="1400" dirty="0">
              <a:latin typeface="+mn-lt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D6BFC0-450C-1455-6B5A-FDE2BA163909}"/>
              </a:ext>
            </a:extLst>
          </p:cNvPr>
          <p:cNvSpPr txBox="1">
            <a:spLocks/>
          </p:cNvSpPr>
          <p:nvPr>
            <p:custDataLst>
              <p:tags r:id="rId46"/>
            </p:custDataLst>
          </p:nvPr>
        </p:nvSpPr>
        <p:spPr bwMode="auto">
          <a:xfrm>
            <a:off x="2324101" y="5943599"/>
            <a:ext cx="5254625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28575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BC230302-46A8-4CBE-A0A2-6CCF7D2C5DE8}" type="thinkcell&lt;?xml version=&quot;1.0&quot; encoding=&quot;UTF-16&quot; standalone=&quot;yes&quot;?&gt;&lt;root reqver=&quot;28224&quot;&gt;&lt;version val=&quot;35725&quot;/&gt;&lt;PersistentType&gt;&lt;m_guid val=&quot;bf3981b2-733c-4e9e-a846-77591cc30703&quot;/&gt;&lt;m_prec&gt;&lt;m_yearfmt&gt;&lt;begin val=&quot;0&quot;/&gt;&lt;end val=&quot;4&quot;/&gt;&lt;/m_yearfmt&gt;&lt;/m_prec&gt;&lt;m_bUseExcelFont val=&quot;0&quot;/&gt;&lt;m_bUseExcelFontColor val=&quot;0&quot;/&gt;&lt;/PersistentType&gt;&lt;/root&gt;">
              <a:rPr lang="en-US" altLang="en-US" sz="1400" smtClean="0">
                <a:latin typeface="+mn-lt"/>
              </a:rPr>
              <a:pPr/>
              <a:t>Monitoring transitoned to Azure-native tools &amp; Atlassian ITSM</a:t>
            </a:fld>
            <a:endParaRPr lang="en-US" sz="1400" dirty="0">
              <a:latin typeface="+mn-lt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480782F6-5B7C-B32E-DCC7-E6314D5AC1E2}"/>
              </a:ext>
            </a:extLst>
          </p:cNvPr>
          <p:cNvSpPr txBox="1">
            <a:spLocks/>
          </p:cNvSpPr>
          <p:nvPr>
            <p:custDataLst>
              <p:tags r:id="rId47"/>
            </p:custDataLst>
          </p:nvPr>
        </p:nvSpPr>
        <p:spPr bwMode="auto">
          <a:xfrm>
            <a:off x="7578725" y="5943599"/>
            <a:ext cx="227965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220663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1F746D12-0EFC-406D-B3CB-23E63D9E810E}" type="datetime'''Se''l''''''f'' ''''''''''''''ma''n''''a''''ge''''d'">
              <a:rPr lang="en-US" altLang="en-US" sz="1400" smtClean="0">
                <a:latin typeface="+mn-lt"/>
              </a:rPr>
              <a:pPr/>
              <a:t>Self managed</a:t>
            </a:fld>
            <a:endParaRPr lang="en-US" sz="1400" dirty="0">
              <a:latin typeface="+mn-lt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B5009DA4-9C06-90C2-CF87-F7BFA09E4C2E}"/>
              </a:ext>
            </a:extLst>
          </p:cNvPr>
          <p:cNvSpPr txBox="1">
            <a:spLocks/>
          </p:cNvSpPr>
          <p:nvPr>
            <p:custDataLst>
              <p:tags r:id="rId48"/>
            </p:custDataLst>
          </p:nvPr>
        </p:nvSpPr>
        <p:spPr bwMode="auto">
          <a:xfrm>
            <a:off x="9858375" y="5275263"/>
            <a:ext cx="10334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71438" tIns="69850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5DEEB28-ED92-417D-BCA0-D2C2C8AD522E}" type="datetime'N''''''''''''''''''''''/''''''''''''''''''''''''''''''A'">
              <a:rPr lang="en-US" altLang="en-US" sz="1400" smtClean="0">
                <a:latin typeface="+mn-lt"/>
              </a:rPr>
              <a:pPr/>
              <a:t>N/A</a:t>
            </a:fld>
            <a:endParaRPr lang="en-US" sz="1400" dirty="0">
              <a:latin typeface="+mn-lt"/>
            </a:endParaRP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99A548B-7813-3C4F-E110-BA3D36EFADB4}"/>
              </a:ext>
            </a:extLst>
          </p:cNvPr>
          <p:cNvSpPr txBox="1">
            <a:spLocks/>
          </p:cNvSpPr>
          <p:nvPr>
            <p:custDataLst>
              <p:tags r:id="rId49"/>
            </p:custDataLst>
          </p:nvPr>
        </p:nvSpPr>
        <p:spPr bwMode="auto">
          <a:xfrm>
            <a:off x="9858375" y="5608639"/>
            <a:ext cx="1033463" cy="3349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71438" tIns="71438" rIns="0" bIns="71438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EAF988E-B0DD-4277-ACE9-3C733F9D5244}" type="datetime'''''''P''''''arti''a''''''l'''''''''">
              <a:rPr lang="en-US" altLang="en-US" sz="1400" smtClean="0">
                <a:latin typeface="+mn-lt"/>
              </a:rPr>
              <a:pPr/>
              <a:t>Partial</a:t>
            </a:fld>
            <a:endParaRPr lang="en-US" sz="1400" dirty="0">
              <a:latin typeface="+mn-lt"/>
            </a:endParaRP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90E5C165-072B-D13B-B26D-6AF7C05C31C6}"/>
              </a:ext>
            </a:extLst>
          </p:cNvPr>
          <p:cNvSpPr txBox="1">
            <a:spLocks/>
          </p:cNvSpPr>
          <p:nvPr>
            <p:custDataLst>
              <p:tags r:id="rId50"/>
            </p:custDataLst>
          </p:nvPr>
        </p:nvSpPr>
        <p:spPr bwMode="auto">
          <a:xfrm>
            <a:off x="9858375" y="5943599"/>
            <a:ext cx="1033463" cy="4127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none" lIns="71438" tIns="0" rIns="0" bIns="220663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A4ED1A1-9A02-468A-9691-D45FFC62CFB7}" type="datetime'''''''''''''''''''''''Pa''''''''''r''t''''i''a''''''''l'''''''">
              <a:rPr lang="en-US" altLang="en-US" sz="1400" smtClean="0">
                <a:latin typeface="+mn-lt"/>
              </a:rPr>
              <a:pPr/>
              <a:t>Partial</a:t>
            </a:fld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86663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5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3BFDED6-8909-4058-DDDE-5242E125BE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99755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3BFDED6-8909-4058-DDDE-5242E125B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8E159F-4352-A8AA-683B-6DBF563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/>
              <a:t>Synoptek Professional Services charges in 2025 will be ~$1.0M</a:t>
            </a:r>
          </a:p>
        </p:txBody>
      </p:sp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1DE8ED95-8FB5-B91C-297B-F140E75702E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0106595"/>
              </p:ext>
            </p:extLst>
          </p:nvPr>
        </p:nvGraphicFramePr>
        <p:xfrm>
          <a:off x="1768475" y="1573728"/>
          <a:ext cx="8736013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FF997262-5B99-0865-14A6-A643282B621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6347333" y="4923353"/>
            <a:ext cx="10969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B06EF1A-D8F0-4F38-BA6B-E0E237EF2FEA}" type="datetime'P''''''''''''rof''e''''''ss''i''''onal ''Se''rv''''''ices''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Professional Services</a:t>
            </a:fld>
            <a:endParaRPr lang="en-US" sz="1400">
              <a:latin typeface="+mn-lt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A544C071-E8D5-12E6-1DE3-F9A0E4E6944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4971139" y="4951134"/>
            <a:ext cx="7762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F37D5C2-B59D-4C9D-91EF-9C493A3FE53D}" type="datetime'''''''L''ic''''''e''''''''''n''s''''''''''''''''''e''''''s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Licenses</a:t>
            </a:fld>
            <a:endParaRPr lang="en-US" sz="1400">
              <a:latin typeface="+mn-lt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7E17BF1-8327-D5E8-D238-1092F26720A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3548063" y="4923353"/>
            <a:ext cx="89376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E15DB49-0A8B-43C4-9EB4-038E246BE10F}" type="datetime'''H''''''''''''''''''''ar''dw''''''a''''''''''''''''r''''''e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Hardware</a:t>
            </a:fld>
            <a:endParaRPr lang="en-US" sz="1400">
              <a:latin typeface="+mn-lt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2F697C36-5A03-5E05-431F-021AA7F80D8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295525" y="4923353"/>
            <a:ext cx="5397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D7784DF-31C6-4D3C-AA49-662FE4D02E9F}" type="datetime'''''''''Cl''''''''''''o''''u''''''''''''''''d''''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Cloud</a:t>
            </a:fld>
            <a:endParaRPr lang="en-US" sz="1400">
              <a:latin typeface="+mn-lt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8C91EFD1-89C0-695E-3A54-2FC955967AE4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9221788" y="4923353"/>
            <a:ext cx="9731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5DB240F-FB95-4B62-9CD5-132B871D6845}" type="datetime'''O''''''t''h''e''''r'' C''''ateg''''''''or''ies''''''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Other Categories</a:t>
            </a:fld>
            <a:endParaRPr lang="en-US" sz="1400">
              <a:latin typeface="+mn-lt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A236C80B-D91F-A025-85CC-7DE77003105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7837488" y="4923353"/>
            <a:ext cx="8842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Font typeface="Arial" panose="020B0604020202020204" pitchFamily="34" charset="0"/>
              <a:buChar char="•"/>
              <a:defRPr lang="en-US" sz="16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 lang="en-US" sz="14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Montserrat SemiBold" pitchFamily="2" charset="0"/>
              <a:buChar char="‒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lang="en-US" sz="1200" b="0" i="0" kern="1200" dirty="0" smtClean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v"/>
              <a:defRPr lang="en-US" sz="1000" b="0" i="0" kern="1200" spc="100" baseline="0" dirty="0">
                <a:solidFill>
                  <a:schemeClr val="tx1"/>
                </a:solidFill>
                <a:latin typeface="Montserra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F899E2-5A53-47BF-B81B-5DEAAC2ED99A}" type="datetime'''''''War''ranty'' +'' ''''S''u''''p''po''''''''r''t'''''''''">
              <a:rPr lang="en-US" altLang="en-US" sz="1400" smtClean="0">
                <a:latin typeface="+mn-lt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Warranty + Support</a:t>
            </a:fld>
            <a:endParaRPr lang="en-US" sz="1400">
              <a:latin typeface="+mn-lt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3658D44-88F5-3AE6-7E7C-64C132F0193B}"/>
              </a:ext>
            </a:extLst>
          </p:cNvPr>
          <p:cNvSpPr txBox="1"/>
          <p:nvPr/>
        </p:nvSpPr>
        <p:spPr>
          <a:xfrm>
            <a:off x="546100" y="1164635"/>
            <a:ext cx="104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itchFamily="2" charset="0"/>
              </a:rPr>
              <a:t>Average Monthly Charge per category by Synoptek (2025)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A4678-D730-1DC1-8830-D31D4C46BD36}"/>
              </a:ext>
            </a:extLst>
          </p:cNvPr>
          <p:cNvSpPr txBox="1"/>
          <p:nvPr/>
        </p:nvSpPr>
        <p:spPr>
          <a:xfrm>
            <a:off x="7353505" y="2022582"/>
            <a:ext cx="24973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ontserrat" pitchFamily="2" charset="0"/>
              </a:rPr>
              <a:t>Professional Services (“People Cost”) amounts to ~$1.0M annually</a:t>
            </a:r>
          </a:p>
        </p:txBody>
      </p:sp>
    </p:spTree>
    <p:extLst>
      <p:ext uri="{BB962C8B-B14F-4D97-AF65-F5344CB8AC3E}">
        <p14:creationId xmlns:p14="http://schemas.microsoft.com/office/powerpoint/2010/main" val="322962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793F-A534-88C3-EC3F-C0BAC96B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276C60C-FD0D-1431-49B2-1B39DEE295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73478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76C60C-FD0D-1431-49B2-1B39DEE29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2EA0F1-6263-B4E7-FEC6-8BF93566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Well positioned to migrate Security &amp; DevOps, additional resources required for IT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AA059B-64A2-CE35-5F13-2AF2B882CCD5}"/>
              </a:ext>
            </a:extLst>
          </p:cNvPr>
          <p:cNvSpPr txBox="1"/>
          <p:nvPr/>
        </p:nvSpPr>
        <p:spPr>
          <a:xfrm>
            <a:off x="2123965" y="1198906"/>
            <a:ext cx="7944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Montserrat" pitchFamily="2" charset="0"/>
              </a:rPr>
              <a:t>Annual cost of additional resources needed to replace Synoptek</a:t>
            </a: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B280B7CA-DC5F-B9A9-78C7-CFFA6042C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37460"/>
              </p:ext>
            </p:extLst>
          </p:nvPr>
        </p:nvGraphicFramePr>
        <p:xfrm>
          <a:off x="865973" y="1672338"/>
          <a:ext cx="1013988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970">
                  <a:extLst>
                    <a:ext uri="{9D8B030D-6E8A-4147-A177-3AD203B41FA5}">
                      <a16:colId xmlns:a16="http://schemas.microsoft.com/office/drawing/2014/main" val="1602794352"/>
                    </a:ext>
                  </a:extLst>
                </a:gridCol>
                <a:gridCol w="2534970">
                  <a:extLst>
                    <a:ext uri="{9D8B030D-6E8A-4147-A177-3AD203B41FA5}">
                      <a16:colId xmlns:a16="http://schemas.microsoft.com/office/drawing/2014/main" val="1312860722"/>
                    </a:ext>
                  </a:extLst>
                </a:gridCol>
                <a:gridCol w="2534970">
                  <a:extLst>
                    <a:ext uri="{9D8B030D-6E8A-4147-A177-3AD203B41FA5}">
                      <a16:colId xmlns:a16="http://schemas.microsoft.com/office/drawing/2014/main" val="2343814689"/>
                    </a:ext>
                  </a:extLst>
                </a:gridCol>
                <a:gridCol w="2534970">
                  <a:extLst>
                    <a:ext uri="{9D8B030D-6E8A-4147-A177-3AD203B41FA5}">
                      <a16:colId xmlns:a16="http://schemas.microsoft.com/office/drawing/2014/main" val="10870271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Transition Readiness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Additional annual cost of resources + licenses required for 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Timeline of hiring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9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Security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N/A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62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DevOps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~$350K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One hire by Jan 2026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84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Corporate IT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~$650K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Two IT resources hired by Nov 2025, one hired by Jan 2026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185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20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3E7A9-0C33-BDC8-45D4-46B0BAAB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4F8BB5F-AAD9-62DE-1EB7-F4644C668BB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4F8BB5F-AAD9-62DE-1EB7-F4644C668B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72B984B-450D-BC83-14A0-F1CB18CB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Decision: Migrate all three services away from Synoptek or just two?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B371B8-984D-F257-DF1C-33B68501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0219"/>
              </p:ext>
            </p:extLst>
          </p:nvPr>
        </p:nvGraphicFramePr>
        <p:xfrm>
          <a:off x="865974" y="1457796"/>
          <a:ext cx="10191825" cy="3967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2812">
                  <a:extLst>
                    <a:ext uri="{9D8B030D-6E8A-4147-A177-3AD203B41FA5}">
                      <a16:colId xmlns:a16="http://schemas.microsoft.com/office/drawing/2014/main" val="3366724645"/>
                    </a:ext>
                  </a:extLst>
                </a:gridCol>
                <a:gridCol w="3426245">
                  <a:extLst>
                    <a:ext uri="{9D8B030D-6E8A-4147-A177-3AD203B41FA5}">
                      <a16:colId xmlns:a16="http://schemas.microsoft.com/office/drawing/2014/main" val="2803396479"/>
                    </a:ext>
                  </a:extLst>
                </a:gridCol>
                <a:gridCol w="3852768">
                  <a:extLst>
                    <a:ext uri="{9D8B030D-6E8A-4147-A177-3AD203B41FA5}">
                      <a16:colId xmlns:a16="http://schemas.microsoft.com/office/drawing/2014/main" val="1962147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2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(a) Migrate all three services from Synoptek: Security, Corporate IT, and DevOps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 full transition removes legacy friction,  accelerates decision-making, and streamlines execution.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Aligns the organization around a clear direction, with simultaneous improvement across all service areas.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Establishes modern, integrated capabilities built to support expansion and innovation at scale.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Will require hiring extra resources in 2025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Resource constraints in insourcing Corporate IT and onboarding new employees, while simultaneously managing the Vegas and Boston office relocations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35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(b) Migrate Security and DevOps from Synoptek, sign a new one-year contract for Corporate IT with Synoptek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No extra resources required in 2025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Maybe easier to execute 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Employee support, laptop performance issues, laptop inventory issues and onboarding experience will remain 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98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3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A30D4-3E24-6833-C511-50873B3F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88603CD-DC12-B538-830D-001F8919971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749169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88603CD-DC12-B538-830D-001F891997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C2F1434-15F5-DC68-BD3A-FF2FA3C7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Migration Timeline (assuming migration of all 3 services)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2CC2B2-CE27-05EF-0908-9AC118EF468F}"/>
              </a:ext>
            </a:extLst>
          </p:cNvPr>
          <p:cNvSpPr/>
          <p:nvPr/>
        </p:nvSpPr>
        <p:spPr>
          <a:xfrm>
            <a:off x="2786988" y="1488661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E02ECD-2400-25D8-F82C-BF8C6E67F9FA}"/>
              </a:ext>
            </a:extLst>
          </p:cNvPr>
          <p:cNvSpPr/>
          <p:nvPr/>
        </p:nvSpPr>
        <p:spPr>
          <a:xfrm>
            <a:off x="4301597" y="1488660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105A53-2AE6-2F5C-0CF3-C0096F5AFB65}"/>
              </a:ext>
            </a:extLst>
          </p:cNvPr>
          <p:cNvSpPr/>
          <p:nvPr/>
        </p:nvSpPr>
        <p:spPr>
          <a:xfrm>
            <a:off x="5816206" y="1488659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CA58A0-4F3A-27B2-4B39-9582A1D878BE}"/>
              </a:ext>
            </a:extLst>
          </p:cNvPr>
          <p:cNvSpPr/>
          <p:nvPr/>
        </p:nvSpPr>
        <p:spPr>
          <a:xfrm>
            <a:off x="7330815" y="1488659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967A92-9785-0BB3-5CB7-8A3E15B4BA4A}"/>
              </a:ext>
            </a:extLst>
          </p:cNvPr>
          <p:cNvSpPr/>
          <p:nvPr/>
        </p:nvSpPr>
        <p:spPr>
          <a:xfrm>
            <a:off x="8845424" y="1488658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85121A2-A0D8-837D-A673-4858EF95A78F}"/>
              </a:ext>
            </a:extLst>
          </p:cNvPr>
          <p:cNvSpPr/>
          <p:nvPr/>
        </p:nvSpPr>
        <p:spPr>
          <a:xfrm>
            <a:off x="10360033" y="1488658"/>
            <a:ext cx="1514609" cy="451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1F0376E-9B52-73E2-1287-56CD71B118CC}"/>
              </a:ext>
            </a:extLst>
          </p:cNvPr>
          <p:cNvSpPr/>
          <p:nvPr/>
        </p:nvSpPr>
        <p:spPr>
          <a:xfrm>
            <a:off x="312517" y="1990846"/>
            <a:ext cx="1770926" cy="9722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Administrative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0C90FB4-364C-9837-F1BD-F9BECB7EB894}"/>
              </a:ext>
            </a:extLst>
          </p:cNvPr>
          <p:cNvSpPr/>
          <p:nvPr/>
        </p:nvSpPr>
        <p:spPr>
          <a:xfrm>
            <a:off x="312517" y="3125164"/>
            <a:ext cx="1770926" cy="9722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97A29A8-DD7A-50B5-DA8B-7D48379CD2B0}"/>
              </a:ext>
            </a:extLst>
          </p:cNvPr>
          <p:cNvSpPr/>
          <p:nvPr/>
        </p:nvSpPr>
        <p:spPr>
          <a:xfrm>
            <a:off x="312517" y="4259482"/>
            <a:ext cx="1770926" cy="9722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DevOps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DEEF4D2-C62D-D799-0779-45A064FF4C27}"/>
              </a:ext>
            </a:extLst>
          </p:cNvPr>
          <p:cNvSpPr/>
          <p:nvPr/>
        </p:nvSpPr>
        <p:spPr>
          <a:xfrm>
            <a:off x="312517" y="5393800"/>
            <a:ext cx="1770926" cy="9722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Security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DB69A18-F044-ABA9-FFDE-66A77593E20D}"/>
              </a:ext>
            </a:extLst>
          </p:cNvPr>
          <p:cNvCxnSpPr>
            <a:cxnSpLocks/>
          </p:cNvCxnSpPr>
          <p:nvPr/>
        </p:nvCxnSpPr>
        <p:spPr>
          <a:xfrm>
            <a:off x="2176041" y="2155358"/>
            <a:ext cx="2125556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1EAE0F-E67C-9F6A-E37F-C802A7D4FB49}"/>
              </a:ext>
            </a:extLst>
          </p:cNvPr>
          <p:cNvSpPr txBox="1"/>
          <p:nvPr/>
        </p:nvSpPr>
        <p:spPr>
          <a:xfrm>
            <a:off x="2338091" y="2001469"/>
            <a:ext cx="17709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Montserrat" pitchFamily="2" charset="0"/>
              </a:rPr>
              <a:t>Contract Review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E3BD29-D49C-6906-187A-B724FFAB2E08}"/>
              </a:ext>
            </a:extLst>
          </p:cNvPr>
          <p:cNvCxnSpPr>
            <a:cxnSpLocks/>
          </p:cNvCxnSpPr>
          <p:nvPr/>
        </p:nvCxnSpPr>
        <p:spPr>
          <a:xfrm>
            <a:off x="2176041" y="2392583"/>
            <a:ext cx="2125556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FB45A-2164-531A-722D-653C2E4D91D4}"/>
              </a:ext>
            </a:extLst>
          </p:cNvPr>
          <p:cNvSpPr txBox="1"/>
          <p:nvPr/>
        </p:nvSpPr>
        <p:spPr>
          <a:xfrm>
            <a:off x="2338091" y="2238694"/>
            <a:ext cx="17709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Montserrat" pitchFamily="2" charset="0"/>
              </a:rPr>
              <a:t>Hire IT </a:t>
            </a:r>
            <a:r>
              <a:rPr lang="en-US" sz="1400" dirty="0" err="1">
                <a:latin typeface="Montserrat" pitchFamily="2" charset="0"/>
              </a:rPr>
              <a:t>Mgr</a:t>
            </a:r>
            <a:endParaRPr lang="en-US" sz="1400" dirty="0">
              <a:latin typeface="Montserrat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E56533-B5CB-E3FF-B24C-B714ED4C1E35}"/>
              </a:ext>
            </a:extLst>
          </p:cNvPr>
          <p:cNvCxnSpPr>
            <a:cxnSpLocks/>
          </p:cNvCxnSpPr>
          <p:nvPr/>
        </p:nvCxnSpPr>
        <p:spPr>
          <a:xfrm>
            <a:off x="2176041" y="2636860"/>
            <a:ext cx="2125556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BC91E0-C401-6126-0D73-34B309BA5F55}"/>
              </a:ext>
            </a:extLst>
          </p:cNvPr>
          <p:cNvSpPr txBox="1"/>
          <p:nvPr/>
        </p:nvSpPr>
        <p:spPr>
          <a:xfrm>
            <a:off x="2338091" y="2482971"/>
            <a:ext cx="17709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Montserrat" pitchFamily="2" charset="0"/>
              </a:rPr>
              <a:t>Hire IT Tech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1335C4-0177-0056-2B42-0D52E6E3FD09}"/>
              </a:ext>
            </a:extLst>
          </p:cNvPr>
          <p:cNvSpPr txBox="1"/>
          <p:nvPr/>
        </p:nvSpPr>
        <p:spPr>
          <a:xfrm>
            <a:off x="4173438" y="2677356"/>
            <a:ext cx="177092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Notify Synoptek</a:t>
            </a:r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4042CEFF-9A01-1BAB-98F3-28D4F167CCFE}"/>
              </a:ext>
            </a:extLst>
          </p:cNvPr>
          <p:cNvSpPr/>
          <p:nvPr/>
        </p:nvSpPr>
        <p:spPr>
          <a:xfrm>
            <a:off x="4906501" y="2404510"/>
            <a:ext cx="304800" cy="28392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42A909-F831-6F16-7CC5-C4C510EF38E7}"/>
              </a:ext>
            </a:extLst>
          </p:cNvPr>
          <p:cNvCxnSpPr>
            <a:cxnSpLocks/>
          </p:cNvCxnSpPr>
          <p:nvPr/>
        </p:nvCxnSpPr>
        <p:spPr>
          <a:xfrm>
            <a:off x="4284241" y="3220305"/>
            <a:ext cx="5977359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D09E9E-7FF2-679D-490E-1B0DE2362F9A}"/>
              </a:ext>
            </a:extLst>
          </p:cNvPr>
          <p:cNvSpPr txBox="1"/>
          <p:nvPr/>
        </p:nvSpPr>
        <p:spPr>
          <a:xfrm>
            <a:off x="5384800" y="3066416"/>
            <a:ext cx="3759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Training &amp; Transition of service desk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EC7818-0487-1ED2-D0B2-37521F7F48B1}"/>
              </a:ext>
            </a:extLst>
          </p:cNvPr>
          <p:cNvCxnSpPr>
            <a:cxnSpLocks/>
          </p:cNvCxnSpPr>
          <p:nvPr/>
        </p:nvCxnSpPr>
        <p:spPr>
          <a:xfrm>
            <a:off x="5213587" y="2381082"/>
            <a:ext cx="2125556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50B16BB-C68F-118F-A09B-C20A4FA60E1D}"/>
              </a:ext>
            </a:extLst>
          </p:cNvPr>
          <p:cNvSpPr txBox="1"/>
          <p:nvPr/>
        </p:nvSpPr>
        <p:spPr>
          <a:xfrm>
            <a:off x="5650692" y="2215692"/>
            <a:ext cx="133035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Hire IT Tech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6D47B4-0ED0-0314-EBDA-B3D29ED9F218}"/>
              </a:ext>
            </a:extLst>
          </p:cNvPr>
          <p:cNvCxnSpPr>
            <a:cxnSpLocks/>
          </p:cNvCxnSpPr>
          <p:nvPr/>
        </p:nvCxnSpPr>
        <p:spPr>
          <a:xfrm>
            <a:off x="5944364" y="3506689"/>
            <a:ext cx="4317236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D39A7FC-49B1-7893-6068-5145E9766629}"/>
              </a:ext>
            </a:extLst>
          </p:cNvPr>
          <p:cNvSpPr txBox="1"/>
          <p:nvPr/>
        </p:nvSpPr>
        <p:spPr>
          <a:xfrm>
            <a:off x="6350382" y="3344108"/>
            <a:ext cx="3505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Microsoft/Azure account transition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32DAA-8096-5396-5628-CD590BEB2379}"/>
              </a:ext>
            </a:extLst>
          </p:cNvPr>
          <p:cNvCxnSpPr>
            <a:cxnSpLocks/>
          </p:cNvCxnSpPr>
          <p:nvPr/>
        </p:nvCxnSpPr>
        <p:spPr>
          <a:xfrm>
            <a:off x="4775200" y="3787621"/>
            <a:ext cx="5486400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1171180-82CF-31A4-FC92-97BF7541D726}"/>
              </a:ext>
            </a:extLst>
          </p:cNvPr>
          <p:cNvSpPr txBox="1"/>
          <p:nvPr/>
        </p:nvSpPr>
        <p:spPr>
          <a:xfrm>
            <a:off x="5765800" y="3633732"/>
            <a:ext cx="3505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Procurement transition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F85DDC2-C816-7882-0739-A335E08B4B6E}"/>
              </a:ext>
            </a:extLst>
          </p:cNvPr>
          <p:cNvCxnSpPr>
            <a:cxnSpLocks/>
          </p:cNvCxnSpPr>
          <p:nvPr/>
        </p:nvCxnSpPr>
        <p:spPr>
          <a:xfrm>
            <a:off x="3051703" y="4754312"/>
            <a:ext cx="6045200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47BA50-2162-1F11-197B-5D03F06BA05D}"/>
              </a:ext>
            </a:extLst>
          </p:cNvPr>
          <p:cNvSpPr txBox="1"/>
          <p:nvPr/>
        </p:nvSpPr>
        <p:spPr>
          <a:xfrm>
            <a:off x="4191764" y="4600423"/>
            <a:ext cx="388543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Infrastructure setup/backup/patching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82B1A-277D-7FD5-B5E4-7000F96F74B6}"/>
              </a:ext>
            </a:extLst>
          </p:cNvPr>
          <p:cNvCxnSpPr>
            <a:cxnSpLocks/>
          </p:cNvCxnSpPr>
          <p:nvPr/>
        </p:nvCxnSpPr>
        <p:spPr>
          <a:xfrm>
            <a:off x="3051703" y="5077867"/>
            <a:ext cx="6045200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B885FD1-7F9B-4418-E840-55E6A686D9A3}"/>
              </a:ext>
            </a:extLst>
          </p:cNvPr>
          <p:cNvSpPr txBox="1"/>
          <p:nvPr/>
        </p:nvSpPr>
        <p:spPr>
          <a:xfrm>
            <a:off x="4191764" y="4923978"/>
            <a:ext cx="35052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Infrastructure alerting/monitoring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8A076C-E13F-D097-33A1-79B2E4176EEC}"/>
              </a:ext>
            </a:extLst>
          </p:cNvPr>
          <p:cNvCxnSpPr>
            <a:cxnSpLocks/>
          </p:cNvCxnSpPr>
          <p:nvPr/>
        </p:nvCxnSpPr>
        <p:spPr>
          <a:xfrm>
            <a:off x="3051703" y="4401982"/>
            <a:ext cx="4377797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F0F120D-92F5-29CE-C5DC-0EDE242E0CF1}"/>
              </a:ext>
            </a:extLst>
          </p:cNvPr>
          <p:cNvSpPr txBox="1"/>
          <p:nvPr/>
        </p:nvSpPr>
        <p:spPr>
          <a:xfrm>
            <a:off x="4109017" y="4259482"/>
            <a:ext cx="23552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ITSM Response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693632-9192-A963-10A8-0A509179D769}"/>
              </a:ext>
            </a:extLst>
          </p:cNvPr>
          <p:cNvCxnSpPr>
            <a:cxnSpLocks/>
          </p:cNvCxnSpPr>
          <p:nvPr/>
        </p:nvCxnSpPr>
        <p:spPr>
          <a:xfrm>
            <a:off x="3051703" y="5563564"/>
            <a:ext cx="2159598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ABACF79-D8E2-528D-A755-CFEF6E4EFBA0}"/>
              </a:ext>
            </a:extLst>
          </p:cNvPr>
          <p:cNvSpPr txBox="1"/>
          <p:nvPr/>
        </p:nvSpPr>
        <p:spPr>
          <a:xfrm>
            <a:off x="3410516" y="5421107"/>
            <a:ext cx="149598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KnowBe4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0C03DA-D820-4112-A4A0-C3B1BF8D1149}"/>
              </a:ext>
            </a:extLst>
          </p:cNvPr>
          <p:cNvCxnSpPr>
            <a:cxnSpLocks/>
          </p:cNvCxnSpPr>
          <p:nvPr/>
        </p:nvCxnSpPr>
        <p:spPr>
          <a:xfrm>
            <a:off x="2977330" y="6083253"/>
            <a:ext cx="2788760" cy="0"/>
          </a:xfrm>
          <a:prstGeom prst="line">
            <a:avLst/>
          </a:prstGeom>
          <a:ln w="254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0AAF9FB-8FD4-0DF1-4326-7EFAFA2BC465}"/>
              </a:ext>
            </a:extLst>
          </p:cNvPr>
          <p:cNvSpPr txBox="1"/>
          <p:nvPr/>
        </p:nvSpPr>
        <p:spPr>
          <a:xfrm>
            <a:off x="3456471" y="5918236"/>
            <a:ext cx="192832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" pitchFamily="2" charset="0"/>
              </a:rPr>
              <a:t>CrowdStrike rollout</a:t>
            </a:r>
          </a:p>
        </p:txBody>
      </p:sp>
    </p:spTree>
    <p:extLst>
      <p:ext uri="{BB962C8B-B14F-4D97-AF65-F5344CB8AC3E}">
        <p14:creationId xmlns:p14="http://schemas.microsoft.com/office/powerpoint/2010/main" val="106257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9B5B22B-0442-3EED-C252-DEB7BE6CBA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28882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9B5B22B-0442-3EED-C252-DEB7BE6CBA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D97F64-9C99-33E5-EDF1-FEC7434B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BAE62-C14D-0D0C-A852-6EAB28D18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417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725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sWbez851yaYsugsrK.1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qGaPC8BKFpXfJv0IhNnh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uMKj7qt2xiNfUT6Mm5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lxdspY371Q1AwamMMq8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kh8zRrElwm3RdGXPExG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tE_hu4quI5sqXRhBr2x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SJArxL3CY5WLwm7O3MO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I9HthdMZbhKfysOufVU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F.LTXG3DM5R6xxaAno8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3PQ1dvJ.x.M6dYZKxIB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csTT2pqwQgYfYZ9yeDkU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hgT5PEz87QMx7nmxFrW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p8MPGrr46EYy2nK7.S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qzZj15fPNyn8mpGVQwk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stO5EZ3V7OeOBcuHEOK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GayTALFLOcLOFAV5Zukd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3WQwMb9pIrJ7ijVXNJX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F1sEM6wUXLnLs18Hjt4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6YefLR9xCfSppqgOsRt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9qQd3TrZd4bYfxe9PvM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9R5dT0IzaQaTBfRGYA5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mA.DVK9nDBEtNXGxmz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UgKcMNixu0jfA6vN1Mh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xgKhYO59IqUpOLsIxt5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3taUAFh9aADkObCXuly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jb4WSQiVkmd0EG9O2_k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66E5SjxW_MIhwnosbn9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1ZFw9v_zJByIWeSyV_6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lBBnkLVn3tDdoPwEkl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v_B0qH6iPdohW0EWzsE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c0YKIutOUwuGa0iEvn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Ydr8wmpPgyLRZooqYss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GqO5CtldypSYTMNDlOl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h8gaZRKa6xuYIWFpwgA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rtkfrIcj7H5hlejAYLT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AWok8UXoAqs.2PhtaDL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pGEU3HH9hTZ2Ai_EgOj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HdxuptTA.sb8WHmT2uh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Fdk3VfYnpcx7kIWCh7t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cs_Qozg5LsWV3CQ_bjG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ew9AYC7F7PxqszMgPEA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yxXKn8s9gW955oscvQe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IZR_HTDzIs5d66f4rOD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eel4EvOhZW0ZkOKOjvc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hJqN4opUN7qxNQz0FC0M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c.mNnoBXXsucucUR8_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GxHcDNf6epJ6GGw2qKM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iIEhFNWpN7EbPyz9noS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4dTq1R2NDjbKvjnstwF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VtvmSSHD46qE_asngDu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Xua2KVmFrMRIAJvEn3y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jg6kSmy6KZAhd7P8TgW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h1YWLRwy2r59qFllwLs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uaieydOMTqmiueSUazv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8qoiPNkG5sgaP471BFp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ocPU0R_TTqpFPrMuFfW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0woxNREQZV8TuHgc7XF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U5BYaKidLbbpo6Euk4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y73J1OCRMdvY9QvSNNE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8EuGWXssZpkaDxUFIqEM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aCJD3OfKFfGPFj81_MI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9AfLTHHbF3Gorm8R6c_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A0Bl.a_KQwZ8Cf.4hQ8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ufRPqeAaKX3MFTNSyVd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c4d239V3qLN_tg4AOf0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QoPW4PTimZTPfiYCkGDw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WFbaFDGJOhVUQaQpOOM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TrBQ2gkj_JPud8TaXFf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M2tB7RVVaLQUhOQ7vQr7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4ew9R2BDqnBBV8QqPuC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.95I6nZbCURTFBK7.JNX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w87JLxQ.ve7vRHhaodu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X0DIGxXuLxn1NrxoYod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Errv38JzSvVpomh4piv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18jX6av1lRA.uw_XUNo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wNZUNMJorAd1jQdlG7E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6Ld5DUlniiBWJMxuoaSg"/>
</p:tagLst>
</file>

<file path=ppt/theme/theme1.xml><?xml version="1.0" encoding="utf-8"?>
<a:theme xmlns:a="http://schemas.openxmlformats.org/drawingml/2006/main" name="GGTCDefaultTheme">
  <a:themeElements>
    <a:clrScheme name="GGTC New Branding">
      <a:dk1>
        <a:srgbClr val="2F3942"/>
      </a:dk1>
      <a:lt1>
        <a:srgbClr val="FFFFFF"/>
      </a:lt1>
      <a:dk2>
        <a:srgbClr val="1A1A1A"/>
      </a:dk2>
      <a:lt2>
        <a:srgbClr val="D0D1DB"/>
      </a:lt2>
      <a:accent1>
        <a:srgbClr val="81D8D0"/>
      </a:accent1>
      <a:accent2>
        <a:srgbClr val="336D81"/>
      </a:accent2>
      <a:accent3>
        <a:srgbClr val="A7A9B4"/>
      </a:accent3>
      <a:accent4>
        <a:srgbClr val="F5426E"/>
      </a:accent4>
      <a:accent5>
        <a:srgbClr val="2F3942"/>
      </a:accent5>
      <a:accent6>
        <a:srgbClr val="D0D1DB"/>
      </a:accent6>
      <a:hlink>
        <a:srgbClr val="3CC2B5"/>
      </a:hlink>
      <a:folHlink>
        <a:srgbClr val="F5426E"/>
      </a:folHlink>
    </a:clrScheme>
    <a:fontScheme name="Custom 3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Montserra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GTCDefaultTheme" id="{0D7A4C41-8129-4940-BCA0-1419873825BC}" vid="{F2F9D5D1-79B8-6544-9ACC-4AC9511309E7}"/>
    </a:ext>
  </a:extLst>
</a:theme>
</file>

<file path=ppt/theme/theme2.xml><?xml version="1.0" encoding="utf-8"?>
<a:theme xmlns:a="http://schemas.openxmlformats.org/drawingml/2006/main" name="GGTC New Branding">
  <a:themeElements>
    <a:clrScheme name="GGTC New Branding">
      <a:dk1>
        <a:srgbClr val="2F3942"/>
      </a:dk1>
      <a:lt1>
        <a:srgbClr val="FFFFFF"/>
      </a:lt1>
      <a:dk2>
        <a:srgbClr val="1A1A1A"/>
      </a:dk2>
      <a:lt2>
        <a:srgbClr val="D0D1DB"/>
      </a:lt2>
      <a:accent1>
        <a:srgbClr val="81D8D0"/>
      </a:accent1>
      <a:accent2>
        <a:srgbClr val="336D81"/>
      </a:accent2>
      <a:accent3>
        <a:srgbClr val="A7A9B4"/>
      </a:accent3>
      <a:accent4>
        <a:srgbClr val="F5426E"/>
      </a:accent4>
      <a:accent5>
        <a:srgbClr val="2F3942"/>
      </a:accent5>
      <a:accent6>
        <a:srgbClr val="D0D1DB"/>
      </a:accent6>
      <a:hlink>
        <a:srgbClr val="3CC2B5"/>
      </a:hlink>
      <a:folHlink>
        <a:srgbClr val="F5426E"/>
      </a:folHlink>
    </a:clrScheme>
    <a:fontScheme name="Custom 3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latin typeface="Montserrat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GTC Standard Template - New Branding" id="{35B10812-E02D-324C-A8A7-45CDFD7B0DA0}" vid="{F5095224-FA1B-BE4C-8235-26CFB889938B}"/>
    </a:ext>
  </a:extLst>
</a:theme>
</file>

<file path=docMetadata/LabelInfo.xml><?xml version="1.0" encoding="utf-8"?>
<clbl:labelList xmlns:clbl="http://schemas.microsoft.com/office/2020/mipLabelMetadata">
  <clbl:label id="{defa4170-0d19-0005-0004-bc88714345d2}" enabled="1" method="Standard" siteId="{7118d55d-1658-4413-b8c8-8eb7eef1a03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GGTCDefaultTheme</Template>
  <TotalTime>22921</TotalTime>
  <Words>640</Words>
  <Application>Microsoft Office PowerPoint</Application>
  <PresentationFormat>Widescreen</PresentationFormat>
  <Paragraphs>170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GGTCDefaultTheme</vt:lpstr>
      <vt:lpstr>GGTC New Branding</vt:lpstr>
      <vt:lpstr>PowerPoint Presentation</vt:lpstr>
      <vt:lpstr>Executive Summary</vt:lpstr>
      <vt:lpstr>The Problem with Synoptek: Slow Responses at a Premium Price</vt:lpstr>
      <vt:lpstr>Synoptek Provides Three Categories of Service</vt:lpstr>
      <vt:lpstr>Synoptek Professional Services charges in 2025 will be ~$1.0M</vt:lpstr>
      <vt:lpstr>Well positioned to migrate Security &amp; DevOps, additional resources required for IT</vt:lpstr>
      <vt:lpstr>Decision: Migrate all three services away from Synoptek or just two?</vt:lpstr>
      <vt:lpstr>Migration Timeline (assuming migration of all 3 services)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Pratyush Rai</dc:creator>
  <cp:lastModifiedBy>Pratyush Rai</cp:lastModifiedBy>
  <cp:revision>4</cp:revision>
  <dcterms:created xsi:type="dcterms:W3CDTF">2025-07-09T14:53:39Z</dcterms:created>
  <dcterms:modified xsi:type="dcterms:W3CDTF">2025-07-29T12:41:14Z</dcterms:modified>
</cp:coreProperties>
</file>